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9"/>
  </p:notesMasterIdLst>
  <p:sldIdLst>
    <p:sldId id="256" r:id="rId2"/>
    <p:sldId id="257" r:id="rId3"/>
    <p:sldId id="264" r:id="rId4"/>
    <p:sldId id="259" r:id="rId5"/>
    <p:sldId id="260" r:id="rId6"/>
    <p:sldId id="261" r:id="rId7"/>
    <p:sldId id="262" r:id="rId8"/>
    <p:sldId id="268" r:id="rId9"/>
    <p:sldId id="269" r:id="rId10"/>
    <p:sldId id="258" r:id="rId11"/>
    <p:sldId id="265" r:id="rId12"/>
    <p:sldId id="266" r:id="rId13"/>
    <p:sldId id="271" r:id="rId14"/>
    <p:sldId id="272" r:id="rId15"/>
    <p:sldId id="267" r:id="rId16"/>
    <p:sldId id="263" r:id="rId17"/>
    <p:sldId id="270" r:id="rId18"/>
  </p:sldIdLst>
  <p:sldSz cx="9144000" cy="6858000" type="screen4x3"/>
  <p:notesSz cx="6805613" cy="99441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595" autoAdjust="0"/>
  </p:normalViewPr>
  <p:slideViewPr>
    <p:cSldViewPr>
      <p:cViewPr varScale="1">
        <p:scale>
          <a:sx n="89" d="100"/>
          <a:sy n="89" d="100"/>
        </p:scale>
        <p:origin x="1310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9099" cy="497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endParaRPr lang="en-GB" alt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939" y="0"/>
            <a:ext cx="2949099" cy="497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endParaRPr lang="en-GB" altLang="en-US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6125"/>
            <a:ext cx="4972050" cy="37290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0562" y="4723448"/>
            <a:ext cx="5444490" cy="4474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text styles</a:t>
            </a:r>
          </a:p>
          <a:p>
            <a:pPr lvl="1"/>
            <a:r>
              <a:rPr lang="en-GB" altLang="en-US" smtClean="0"/>
              <a:t>Second level</a:t>
            </a:r>
          </a:p>
          <a:p>
            <a:pPr lvl="2"/>
            <a:r>
              <a:rPr lang="en-GB" altLang="en-US" smtClean="0"/>
              <a:t>Third level</a:t>
            </a:r>
          </a:p>
          <a:p>
            <a:pPr lvl="3"/>
            <a:r>
              <a:rPr lang="en-GB" altLang="en-US" smtClean="0"/>
              <a:t>Fourth level</a:t>
            </a:r>
          </a:p>
          <a:p>
            <a:pPr lvl="4"/>
            <a:r>
              <a:rPr lang="en-GB" altLang="en-US" smtClean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5169"/>
            <a:ext cx="2949099" cy="497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endParaRPr lang="en-GB" alt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939" y="9445169"/>
            <a:ext cx="2949099" cy="497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33E9B5D2-F175-4ED9-A343-933D188208DE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5205315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87" name="Picture 19" descr="WBC Footer Strip Green Landscap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9"/>
          <a:stretch>
            <a:fillRect/>
          </a:stretch>
        </p:blipFill>
        <p:spPr bwMode="auto">
          <a:xfrm>
            <a:off x="-3175" y="5943600"/>
            <a:ext cx="914717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1268413"/>
            <a:ext cx="7772400" cy="1727200"/>
          </a:xfrm>
        </p:spPr>
        <p:txBody>
          <a:bodyPr/>
          <a:lstStyle>
            <a:lvl1pPr algn="ctr"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GB" altLang="en-US" noProof="0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0013" y="3716338"/>
            <a:ext cx="6400800" cy="1800225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GB" altLang="en-US" noProof="0" smtClean="0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5445125"/>
            <a:ext cx="2133600" cy="457200"/>
          </a:xfrm>
        </p:spPr>
        <p:txBody>
          <a:bodyPr/>
          <a:lstStyle>
            <a:lvl1pPr>
              <a:defRPr>
                <a:latin typeface="Verdana" panose="020B0604030504040204" pitchFamily="34" charset="0"/>
              </a:defRPr>
            </a:lvl1pPr>
          </a:lstStyle>
          <a:p>
            <a:endParaRPr lang="en-GB" alt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5445125"/>
            <a:ext cx="2895600" cy="457200"/>
          </a:xfrm>
        </p:spPr>
        <p:txBody>
          <a:bodyPr/>
          <a:lstStyle>
            <a:lvl1pPr>
              <a:defRPr>
                <a:latin typeface="Verdana" panose="020B0604030504040204" pitchFamily="34" charset="0"/>
              </a:defRPr>
            </a:lvl1pPr>
          </a:lstStyle>
          <a:p>
            <a:endParaRPr lang="en-GB" altLang="en-US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5445125"/>
            <a:ext cx="2133600" cy="457200"/>
          </a:xfrm>
        </p:spPr>
        <p:txBody>
          <a:bodyPr/>
          <a:lstStyle>
            <a:lvl1pPr>
              <a:defRPr>
                <a:latin typeface="Verdana" panose="020B0604030504040204" pitchFamily="34" charset="0"/>
              </a:defRPr>
            </a:lvl1pPr>
          </a:lstStyle>
          <a:p>
            <a:fld id="{56FC064E-DFA0-4D01-AE73-86F309632F4F}" type="slidenum">
              <a:rPr lang="en-GB" altLang="en-US"/>
              <a:pPr/>
              <a:t>‹#›</a:t>
            </a:fld>
            <a:endParaRPr lang="en-GB" altLang="en-US"/>
          </a:p>
        </p:txBody>
      </p:sp>
      <p:grpSp>
        <p:nvGrpSpPr>
          <p:cNvPr id="7179" name="Group 11"/>
          <p:cNvGrpSpPr>
            <a:grpSpLocks/>
          </p:cNvGrpSpPr>
          <p:nvPr/>
        </p:nvGrpSpPr>
        <p:grpSpPr bwMode="auto">
          <a:xfrm>
            <a:off x="257175" y="3227388"/>
            <a:ext cx="8610600" cy="201612"/>
            <a:chOff x="144" y="1680"/>
            <a:chExt cx="5424" cy="144"/>
          </a:xfrm>
        </p:grpSpPr>
        <p:sp>
          <p:nvSpPr>
            <p:cNvPr id="7180" name="Rectangle 12"/>
            <p:cNvSpPr>
              <a:spLocks noChangeArrowheads="1"/>
            </p:cNvSpPr>
            <p:nvPr userDrawn="1"/>
          </p:nvSpPr>
          <p:spPr bwMode="auto">
            <a:xfrm>
              <a:off x="144" y="1680"/>
              <a:ext cx="1808" cy="144"/>
            </a:xfrm>
            <a:prstGeom prst="rect">
              <a:avLst/>
            </a:prstGeom>
            <a:solidFill>
              <a:srgbClr val="019681"/>
            </a:solidFill>
            <a:ln w="9525">
              <a:solidFill>
                <a:srgbClr val="01968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181" name="Rectangle 13"/>
            <p:cNvSpPr>
              <a:spLocks noChangeArrowheads="1"/>
            </p:cNvSpPr>
            <p:nvPr userDrawn="1"/>
          </p:nvSpPr>
          <p:spPr bwMode="auto">
            <a:xfrm>
              <a:off x="1952" y="1680"/>
              <a:ext cx="1808" cy="144"/>
            </a:xfrm>
            <a:prstGeom prst="rect">
              <a:avLst/>
            </a:prstGeom>
            <a:solidFill>
              <a:srgbClr val="56B4A3"/>
            </a:solidFill>
            <a:ln w="9525">
              <a:solidFill>
                <a:srgbClr val="56B4A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182" name="Rectangle 14"/>
            <p:cNvSpPr>
              <a:spLocks noChangeArrowheads="1"/>
            </p:cNvSpPr>
            <p:nvPr userDrawn="1"/>
          </p:nvSpPr>
          <p:spPr bwMode="auto">
            <a:xfrm>
              <a:off x="3760" y="1680"/>
              <a:ext cx="1808" cy="144"/>
            </a:xfrm>
            <a:prstGeom prst="rect">
              <a:avLst/>
            </a:prstGeom>
            <a:solidFill>
              <a:srgbClr val="019681"/>
            </a:solidFill>
            <a:ln w="9525">
              <a:solidFill>
                <a:srgbClr val="01968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A29FC5-D0A0-4CFD-BF6D-6E1021B792F8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4025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4562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4562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A43FC4-8029-45D0-9C6F-800559296897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018817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C33515-494B-40B3-9441-BE0966343DF7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103401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9442C5-D748-42C3-A8FA-BA436E2DB7AD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384149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41438"/>
            <a:ext cx="4038600" cy="43926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41438"/>
            <a:ext cx="4038600" cy="43926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7BE655-804E-4D0D-B024-372B12D55015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551163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82A9E3-BF23-49D3-AC57-7163D69241AF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787431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DBCB43-4D0C-423D-B8B5-3D0635BC3051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602465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874D14-12B9-45F0-AE20-52DCF9E5975C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589263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698FE7-8DF4-4DE0-A99C-E15CA0481B63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566712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8784C9-07B5-43D1-83A6-54D5511A5139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536324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64" name="Group 20"/>
          <p:cNvGrpSpPr>
            <a:grpSpLocks/>
          </p:cNvGrpSpPr>
          <p:nvPr/>
        </p:nvGrpSpPr>
        <p:grpSpPr bwMode="auto">
          <a:xfrm>
            <a:off x="-4763" y="0"/>
            <a:ext cx="9147176" cy="6858000"/>
            <a:chOff x="-3" y="0"/>
            <a:chExt cx="5762" cy="4320"/>
          </a:xfrm>
        </p:grpSpPr>
        <p:grpSp>
          <p:nvGrpSpPr>
            <p:cNvPr id="6155" name="Group 11"/>
            <p:cNvGrpSpPr>
              <a:grpSpLocks/>
            </p:cNvGrpSpPr>
            <p:nvPr userDrawn="1"/>
          </p:nvGrpSpPr>
          <p:grpSpPr bwMode="auto">
            <a:xfrm>
              <a:off x="5" y="0"/>
              <a:ext cx="144" cy="3748"/>
              <a:chOff x="0" y="0"/>
              <a:chExt cx="144" cy="4320"/>
            </a:xfrm>
          </p:grpSpPr>
          <p:sp>
            <p:nvSpPr>
              <p:cNvPr id="6156" name="Rectangle 12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44" cy="1440"/>
              </a:xfrm>
              <a:prstGeom prst="rect">
                <a:avLst/>
              </a:prstGeom>
              <a:solidFill>
                <a:srgbClr val="019681"/>
              </a:solidFill>
              <a:ln w="9525">
                <a:solidFill>
                  <a:srgbClr val="01968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157" name="Rectangle 13"/>
              <p:cNvSpPr>
                <a:spLocks noChangeArrowheads="1"/>
              </p:cNvSpPr>
              <p:nvPr/>
            </p:nvSpPr>
            <p:spPr bwMode="auto">
              <a:xfrm>
                <a:off x="0" y="1440"/>
                <a:ext cx="144" cy="1440"/>
              </a:xfrm>
              <a:prstGeom prst="rect">
                <a:avLst/>
              </a:prstGeom>
              <a:solidFill>
                <a:srgbClr val="56B4A3"/>
              </a:solidFill>
              <a:ln w="9525">
                <a:solidFill>
                  <a:srgbClr val="56B4A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158" name="Rectangle 14"/>
              <p:cNvSpPr>
                <a:spLocks noChangeArrowheads="1"/>
              </p:cNvSpPr>
              <p:nvPr/>
            </p:nvSpPr>
            <p:spPr bwMode="auto">
              <a:xfrm>
                <a:off x="0" y="2880"/>
                <a:ext cx="144" cy="1440"/>
              </a:xfrm>
              <a:prstGeom prst="rect">
                <a:avLst/>
              </a:prstGeom>
              <a:solidFill>
                <a:srgbClr val="019681"/>
              </a:solidFill>
              <a:ln w="9525">
                <a:solidFill>
                  <a:srgbClr val="01968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</p:grpSp>
        <p:pic>
          <p:nvPicPr>
            <p:cNvPr id="6162" name="Picture 18" descr="WBC Footer Strip Green Landscape"/>
            <p:cNvPicPr>
              <a:picLocks noChangeAspect="1" noChangeArrowheads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99"/>
            <a:stretch>
              <a:fillRect/>
            </a:stretch>
          </p:blipFill>
          <p:spPr bwMode="auto">
            <a:xfrm>
              <a:off x="-3" y="3744"/>
              <a:ext cx="5762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18488" cy="77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GB" altLang="en-US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41438"/>
            <a:ext cx="8229600" cy="4392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GB" altLang="en-US" smtClean="0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68313" y="5445125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+mn-lt"/>
              </a:defRPr>
            </a:lvl1pPr>
          </a:lstStyle>
          <a:p>
            <a:endParaRPr lang="en-GB" alt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59113" y="5445125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+mn-lt"/>
              </a:defRPr>
            </a:lvl1pPr>
          </a:lstStyle>
          <a:p>
            <a:endParaRPr lang="en-GB" altLang="en-US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8125" y="5419725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+mn-lt"/>
              </a:defRPr>
            </a:lvl1pPr>
          </a:lstStyle>
          <a:p>
            <a:fld id="{DBD013E8-5FF8-4061-857A-E22217A4253B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152" name="Line 8"/>
          <p:cNvSpPr>
            <a:spLocks noChangeShapeType="1"/>
          </p:cNvSpPr>
          <p:nvPr/>
        </p:nvSpPr>
        <p:spPr bwMode="auto">
          <a:xfrm flipV="1">
            <a:off x="468313" y="1125538"/>
            <a:ext cx="8207375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q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anose="05000000000000000000" pitchFamily="2" charset="2"/>
        <a:buChar char="¨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ublicprotectionpartnership.org.uk/covid-19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mailto:gabrielle.mancini@westberks.gov.uk" TargetMode="External"/><Relationship Id="rId2" Type="http://schemas.openxmlformats.org/officeDocument/2006/relationships/hyperlink" Target="mailto:trafficandroadsafety@westberks.gov.uk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publicprotectionpartnership.org.uk/covid-19/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hyperlink" Target="mailto:trafficandroadsafety@westberks.gov.uk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 smtClean="0"/>
              <a:t>Reopening West Berkshire town </a:t>
            </a:r>
            <a:r>
              <a:rPr lang="en-US" altLang="en-US" dirty="0" err="1" smtClean="0"/>
              <a:t>centres</a:t>
            </a:r>
            <a:endParaRPr lang="en-US" alt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/>
              <a:t>Re-Opening Town Centres Safely Fund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 smtClean="0"/>
              <a:t>Development of </a:t>
            </a:r>
            <a:r>
              <a:rPr lang="en-US" sz="1800" b="1" dirty="0"/>
              <a:t>an action plan for how the local authority may begin to safely reopen their local economies. </a:t>
            </a:r>
            <a:endParaRPr lang="en-US" sz="1800" b="1" dirty="0" smtClean="0"/>
          </a:p>
          <a:p>
            <a:endParaRPr lang="en-GB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Communications and public information activity to ensure that reopening of local economies can be managed successfully and </a:t>
            </a:r>
            <a:r>
              <a:rPr lang="en-US" sz="1800" b="1" dirty="0" smtClean="0"/>
              <a:t>safely. </a:t>
            </a:r>
            <a:endParaRPr lang="en-US" sz="1800" dirty="0"/>
          </a:p>
          <a:p>
            <a:endParaRPr lang="en-GB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Business-facing awareness raising activities to ensure that reopening of local economies can be managed successfully and safely. </a:t>
            </a:r>
            <a:endParaRPr lang="en-US" sz="1800" b="1" dirty="0" smtClean="0"/>
          </a:p>
          <a:p>
            <a:pPr>
              <a:buFont typeface="Arial" panose="020B0604020202020204" pitchFamily="34" charset="0"/>
              <a:buChar char="•"/>
            </a:pPr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 smtClean="0"/>
              <a:t>Temporary </a:t>
            </a:r>
            <a:r>
              <a:rPr lang="en-US" sz="1800" b="1" dirty="0"/>
              <a:t>public realm changes to ensure that reopening of local economies can be managed successfully and safely. </a:t>
            </a:r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9390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Signage available for businesses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3608" y="2438697"/>
            <a:ext cx="1893318" cy="26829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3657" y="2420888"/>
            <a:ext cx="1925573" cy="270080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0192" y="2420888"/>
            <a:ext cx="1896095" cy="2700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89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Plans so far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3200" dirty="0" smtClean="0"/>
              <a:t>Poster printing and distribution</a:t>
            </a:r>
          </a:p>
          <a:p>
            <a:r>
              <a:rPr lang="en-GB" sz="3200" dirty="0" smtClean="0"/>
              <a:t>Advice booklet</a:t>
            </a:r>
          </a:p>
          <a:p>
            <a:r>
              <a:rPr lang="en-GB" sz="3200" dirty="0" smtClean="0"/>
              <a:t>Bringing in a town centre administrator </a:t>
            </a:r>
          </a:p>
          <a:p>
            <a:r>
              <a:rPr lang="en-GB" sz="3200" dirty="0" smtClean="0"/>
              <a:t>Ongoing support through Berkshire Growth Hub</a:t>
            </a:r>
          </a:p>
          <a:p>
            <a:pPr marL="0" indent="0"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706520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Public Protection Partnership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Environmental Health – Health &amp; Safety including Covid19 advice compliance </a:t>
            </a:r>
          </a:p>
          <a:p>
            <a:r>
              <a:rPr lang="en-GB" dirty="0" smtClean="0"/>
              <a:t>Environmental Health - Food Safety  </a:t>
            </a:r>
          </a:p>
          <a:p>
            <a:r>
              <a:rPr lang="en-GB" dirty="0" smtClean="0"/>
              <a:t>Trading Standards – Covid19 Business Restrictions</a:t>
            </a:r>
          </a:p>
          <a:p>
            <a:r>
              <a:rPr lang="en-GB" dirty="0" smtClean="0"/>
              <a:t>Licensing – interface between licensing and other controls e.g. off sales of alcohol, licensed areas </a:t>
            </a:r>
            <a:r>
              <a:rPr lang="en-GB" dirty="0" err="1" smtClean="0"/>
              <a:t>etc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144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PPP- Further information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Telephone advice - 01635-519930</a:t>
            </a:r>
          </a:p>
          <a:p>
            <a:r>
              <a:rPr lang="en-GB" dirty="0" smtClean="0"/>
              <a:t>Advisory visits </a:t>
            </a:r>
          </a:p>
          <a:p>
            <a:r>
              <a:rPr lang="en-GB" dirty="0" smtClean="0"/>
              <a:t>Social </a:t>
            </a:r>
            <a:r>
              <a:rPr lang="en-GB" dirty="0"/>
              <a:t>m</a:t>
            </a:r>
            <a:r>
              <a:rPr lang="en-GB" dirty="0" smtClean="0"/>
              <a:t>edia updates</a:t>
            </a:r>
          </a:p>
          <a:p>
            <a:r>
              <a:rPr lang="en-GB" dirty="0" smtClean="0">
                <a:hlinkClick r:id="rId2"/>
              </a:rPr>
              <a:t>www.publicprotectionpartnership.org.uk/covid-19/</a:t>
            </a:r>
            <a:endParaRPr lang="en-GB" dirty="0" smtClean="0"/>
          </a:p>
          <a:p>
            <a:r>
              <a:rPr lang="en-GB" dirty="0" smtClean="0"/>
              <a:t>Report concerns regarding compliance failings</a:t>
            </a:r>
          </a:p>
          <a:p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1083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Any questions?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40768"/>
            <a:ext cx="8229600" cy="4320540"/>
          </a:xfrm>
        </p:spPr>
      </p:pic>
    </p:spTree>
    <p:extLst>
      <p:ext uri="{BB962C8B-B14F-4D97-AF65-F5344CB8AC3E}">
        <p14:creationId xmlns:p14="http://schemas.microsoft.com/office/powerpoint/2010/main" val="1453977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Next steps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If you have further questions or are in need of support you can contact:</a:t>
            </a:r>
          </a:p>
          <a:p>
            <a:endParaRPr lang="en-GB" dirty="0"/>
          </a:p>
          <a:p>
            <a:r>
              <a:rPr lang="en-GB" dirty="0" smtClean="0">
                <a:hlinkClick r:id="rId2"/>
              </a:rPr>
              <a:t>trafficandroadsafety@westberks.gov.uk</a:t>
            </a:r>
            <a:r>
              <a:rPr lang="en-GB" dirty="0" smtClean="0"/>
              <a:t> </a:t>
            </a:r>
          </a:p>
          <a:p>
            <a:endParaRPr lang="en-GB" dirty="0"/>
          </a:p>
          <a:p>
            <a:r>
              <a:rPr lang="en-GB" smtClean="0">
                <a:hlinkClick r:id="rId3"/>
              </a:rPr>
              <a:t>gabrielle.mancini@westberks.gov.uk</a:t>
            </a:r>
            <a:r>
              <a:rPr lang="en-GB" smtClean="0"/>
              <a:t> 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>
                <a:hlinkClick r:id="rId4"/>
              </a:rPr>
              <a:t>www.publicprotectionpartnership.org.uk/covid-19/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7309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Thank you!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250" y="2108994"/>
            <a:ext cx="5905500" cy="2857500"/>
          </a:xfrm>
        </p:spPr>
      </p:pic>
    </p:spTree>
    <p:extLst>
      <p:ext uri="{BB962C8B-B14F-4D97-AF65-F5344CB8AC3E}">
        <p14:creationId xmlns:p14="http://schemas.microsoft.com/office/powerpoint/2010/main" val="2011560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Guidance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Social distancing guidance is likely to be in force for some time</a:t>
            </a:r>
          </a:p>
          <a:p>
            <a:r>
              <a:rPr lang="en-GB" dirty="0" smtClean="0"/>
              <a:t>Non-essential retailers will be allowed to re-open from 15</a:t>
            </a:r>
            <a:r>
              <a:rPr lang="en-GB" baseline="30000" dirty="0" smtClean="0"/>
              <a:t>th</a:t>
            </a:r>
            <a:r>
              <a:rPr lang="en-GB" dirty="0" smtClean="0"/>
              <a:t> June</a:t>
            </a:r>
          </a:p>
          <a:p>
            <a:r>
              <a:rPr lang="en-GB" dirty="0" smtClean="0"/>
              <a:t>Hospitality businesses and others services, such as personal care, will be allowed to re-open from 4</a:t>
            </a:r>
            <a:r>
              <a:rPr lang="en-GB" baseline="30000" dirty="0" smtClean="0"/>
              <a:t>th</a:t>
            </a:r>
            <a:r>
              <a:rPr lang="en-GB" dirty="0" smtClean="0"/>
              <a:t> July (estimated)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92026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New signage in town centres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758551"/>
            <a:ext cx="4067175" cy="158115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1916832"/>
            <a:ext cx="2572282" cy="3429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624" y="1284884"/>
            <a:ext cx="2494037" cy="2241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640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Newbury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Town centre </a:t>
            </a:r>
            <a:r>
              <a:rPr lang="en-GB" dirty="0" err="1" smtClean="0"/>
              <a:t>pedestrianisation</a:t>
            </a:r>
            <a:endParaRPr lang="en-GB" dirty="0" smtClean="0"/>
          </a:p>
          <a:p>
            <a:r>
              <a:rPr lang="en-GB" dirty="0" smtClean="0"/>
              <a:t>Considering a range of active travel measures.</a:t>
            </a:r>
          </a:p>
          <a:p>
            <a:pPr lvl="1"/>
            <a:r>
              <a:rPr lang="en-GB" dirty="0" smtClean="0"/>
              <a:t>Cycle lanes/walking routes</a:t>
            </a:r>
          </a:p>
          <a:p>
            <a:pPr lvl="1"/>
            <a:r>
              <a:rPr lang="en-GB" dirty="0" smtClean="0"/>
              <a:t>Cycle parking</a:t>
            </a:r>
          </a:p>
          <a:p>
            <a:r>
              <a:rPr lang="en-GB" dirty="0" smtClean="0"/>
              <a:t>Market Place – looking at how we can be more creative with the use of space</a:t>
            </a:r>
          </a:p>
          <a:p>
            <a:r>
              <a:rPr lang="en-GB" dirty="0" smtClean="0"/>
              <a:t>Considering how we can streamline table and chair application process.</a:t>
            </a:r>
          </a:p>
          <a:p>
            <a:r>
              <a:rPr lang="en-GB" dirty="0" smtClean="0"/>
              <a:t>Working with the BID to manage the Town Centre space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5238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Hungerford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Progress is being made of the following temporary measures:</a:t>
            </a:r>
          </a:p>
          <a:p>
            <a:r>
              <a:rPr lang="en-GB" dirty="0" smtClean="0"/>
              <a:t>Parking bay suspensions to provide passing places for pedestrians on narrow footways and queuing areas outside shops</a:t>
            </a:r>
          </a:p>
          <a:p>
            <a:r>
              <a:rPr lang="en-GB" dirty="0" smtClean="0"/>
              <a:t>Social distancing signage</a:t>
            </a:r>
          </a:p>
          <a:p>
            <a:r>
              <a:rPr lang="en-GB" dirty="0" smtClean="0"/>
              <a:t>Potential areas for additional outdoor seating for dining </a:t>
            </a:r>
            <a:r>
              <a:rPr lang="en-GB" dirty="0" err="1" smtClean="0"/>
              <a:t>etc</a:t>
            </a:r>
            <a:endParaRPr lang="en-GB" dirty="0" smtClean="0"/>
          </a:p>
          <a:p>
            <a:r>
              <a:rPr lang="en-GB" dirty="0" smtClean="0"/>
              <a:t>Additional cycle parking</a:t>
            </a:r>
          </a:p>
          <a:p>
            <a:pPr marL="0" indent="0"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857195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Thatcham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Additional signage for social distancing </a:t>
            </a:r>
          </a:p>
          <a:p>
            <a:r>
              <a:rPr lang="en-GB" dirty="0"/>
              <a:t>Crown Mead: introducing one-way system to provide more space for queuing outside </a:t>
            </a:r>
            <a:r>
              <a:rPr lang="en-GB" dirty="0" smtClean="0"/>
              <a:t>Chemist</a:t>
            </a:r>
            <a:endParaRPr lang="en-GB" dirty="0"/>
          </a:p>
          <a:p>
            <a:r>
              <a:rPr lang="en-GB" dirty="0" smtClean="0"/>
              <a:t>Temporary reduction </a:t>
            </a:r>
            <a:r>
              <a:rPr lang="en-GB" dirty="0"/>
              <a:t>in carriageway width in Broadway to allow Market to </a:t>
            </a:r>
            <a:r>
              <a:rPr lang="en-GB" dirty="0" smtClean="0"/>
              <a:t>expand</a:t>
            </a:r>
            <a:endParaRPr lang="en-GB" dirty="0"/>
          </a:p>
          <a:p>
            <a:r>
              <a:rPr lang="en-GB" dirty="0" smtClean="0"/>
              <a:t>Parking </a:t>
            </a:r>
            <a:r>
              <a:rPr lang="en-GB" dirty="0"/>
              <a:t>bay suspensions to provide passing places for pedestrians on narrow footways and queuing areas outside </a:t>
            </a:r>
            <a:r>
              <a:rPr lang="en-GB" dirty="0" smtClean="0"/>
              <a:t>shops </a:t>
            </a:r>
          </a:p>
          <a:p>
            <a:r>
              <a:rPr lang="en-GB" dirty="0" smtClean="0"/>
              <a:t>Additional cycle parking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9236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Tables and chairs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sz="1800" dirty="0" smtClean="0"/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endParaRPr lang="en-GB" sz="1800" dirty="0" smtClean="0"/>
          </a:p>
          <a:p>
            <a:pPr marL="0" indent="0">
              <a:buNone/>
            </a:pPr>
            <a:r>
              <a:rPr lang="en-GB" sz="1800" dirty="0" smtClean="0"/>
              <a:t>Any requests should go to </a:t>
            </a:r>
            <a:r>
              <a:rPr lang="en-GB" sz="1800" dirty="0" smtClean="0">
                <a:hlinkClick r:id="rId2"/>
              </a:rPr>
              <a:t>trafficandroadsafety@westberks.gov.uk</a:t>
            </a:r>
            <a:r>
              <a:rPr lang="en-GB" sz="1800" dirty="0" smtClean="0"/>
              <a:t> </a:t>
            </a:r>
            <a:endParaRPr lang="en-GB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8112" y="1412776"/>
            <a:ext cx="5976664" cy="3974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801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2" y="260648"/>
            <a:ext cx="8218488" cy="774700"/>
          </a:xfrm>
        </p:spPr>
        <p:txBody>
          <a:bodyPr/>
          <a:lstStyle/>
          <a:p>
            <a:pPr algn="ctr"/>
            <a:r>
              <a:rPr lang="en-GB" sz="3200" dirty="0" smtClean="0"/>
              <a:t>How we have been supporting local businesses </a:t>
            </a:r>
            <a:endParaRPr lang="en-GB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All business rates deferred for April and May</a:t>
            </a:r>
          </a:p>
          <a:p>
            <a:r>
              <a:rPr lang="en-GB" dirty="0" smtClean="0"/>
              <a:t>Almost </a:t>
            </a:r>
            <a:r>
              <a:rPr lang="en-GB" smtClean="0"/>
              <a:t>£</a:t>
            </a:r>
            <a:r>
              <a:rPr lang="en-GB" smtClean="0"/>
              <a:t>27m </a:t>
            </a:r>
            <a:r>
              <a:rPr lang="en-GB" dirty="0" smtClean="0"/>
              <a:t>of grant funding allocated to eligible local businesses</a:t>
            </a:r>
          </a:p>
          <a:p>
            <a:r>
              <a:rPr lang="en-GB" dirty="0" smtClean="0"/>
              <a:t>A further £1.225m in discretionary funding is currently being distributed</a:t>
            </a:r>
          </a:p>
          <a:p>
            <a:r>
              <a:rPr lang="en-GB" dirty="0" smtClean="0"/>
              <a:t>Detailed advice and guidance made available on our website</a:t>
            </a:r>
          </a:p>
          <a:p>
            <a:r>
              <a:rPr lang="en-GB" dirty="0" smtClean="0"/>
              <a:t>Fully-funded business advice available through Berkshire Growth Hub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5596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5 steps to working safely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en-GB" sz="2200" dirty="0" smtClean="0"/>
              <a:t>Carry out a Covid-19 risk assessment</a:t>
            </a:r>
          </a:p>
          <a:p>
            <a:r>
              <a:rPr lang="en-GB" sz="2200" dirty="0" smtClean="0"/>
              <a:t>Develop cleaning, handwashing and hygiene procedures</a:t>
            </a:r>
          </a:p>
          <a:p>
            <a:r>
              <a:rPr lang="en-GB" sz="2200" dirty="0" smtClean="0"/>
              <a:t>Help people to work from home where possible</a:t>
            </a:r>
          </a:p>
          <a:p>
            <a:r>
              <a:rPr lang="en-GB" sz="2200" dirty="0" smtClean="0"/>
              <a:t>Maintain 2m social distancing where possible</a:t>
            </a:r>
          </a:p>
          <a:p>
            <a:r>
              <a:rPr lang="en-GB" sz="2200" dirty="0" smtClean="0"/>
              <a:t>Where people cannot be 2m apart, manage transmission risk</a:t>
            </a:r>
            <a:endParaRPr lang="en-GB" sz="2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6096" y="1484784"/>
            <a:ext cx="2770936" cy="3889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63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rporate Powerpoint Presentation Template">
  <a:themeElements>
    <a:clrScheme name="Corporate Powerpoint Presentation Template 13">
      <a:dk1>
        <a:srgbClr val="000000"/>
      </a:dk1>
      <a:lt1>
        <a:srgbClr val="FFFFFF"/>
      </a:lt1>
      <a:dk2>
        <a:srgbClr val="006666"/>
      </a:dk2>
      <a:lt2>
        <a:srgbClr val="5F5F5F"/>
      </a:lt2>
      <a:accent1>
        <a:srgbClr val="33CCCC"/>
      </a:accent1>
      <a:accent2>
        <a:srgbClr val="99CCCC"/>
      </a:accent2>
      <a:accent3>
        <a:srgbClr val="FFFFFF"/>
      </a:accent3>
      <a:accent4>
        <a:srgbClr val="000000"/>
      </a:accent4>
      <a:accent5>
        <a:srgbClr val="ADE2E2"/>
      </a:accent5>
      <a:accent6>
        <a:srgbClr val="8AB9B9"/>
      </a:accent6>
      <a:hlink>
        <a:srgbClr val="006666"/>
      </a:hlink>
      <a:folHlink>
        <a:srgbClr val="B2B2B2"/>
      </a:folHlink>
    </a:clrScheme>
    <a:fontScheme name="Corporate Powerpoint Presentation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Corporate Powerpoint Presentation Template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rporate Powerpoint Presentation Template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rporate Powerpoint Presentation Template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rporate Powerpoint Presentation Template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rporate Powerpoint Presentation Template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rporate Powerpoint Presentation Template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rporate Powerpoint Presentation Template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rporate Powerpoint Presentation Template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rporate Powerpoint Presentation Template 9">
        <a:dk1>
          <a:srgbClr val="000000"/>
        </a:dk1>
        <a:lt1>
          <a:srgbClr val="FFFFFF"/>
        </a:lt1>
        <a:dk2>
          <a:srgbClr val="006666"/>
        </a:dk2>
        <a:lt2>
          <a:srgbClr val="808080"/>
        </a:lt2>
        <a:accent1>
          <a:srgbClr val="00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AAE2FF"/>
        </a:accent5>
        <a:accent6>
          <a:srgbClr val="8AB9E7"/>
        </a:accent6>
        <a:hlink>
          <a:srgbClr val="0099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rporate Powerpoint Presentation Template 10">
        <a:dk1>
          <a:srgbClr val="000000"/>
        </a:dk1>
        <a:lt1>
          <a:srgbClr val="FFFFFF"/>
        </a:lt1>
        <a:dk2>
          <a:srgbClr val="006666"/>
        </a:dk2>
        <a:lt2>
          <a:srgbClr val="5F5F5F"/>
        </a:lt2>
        <a:accent1>
          <a:srgbClr val="33CCCC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AB9E7"/>
        </a:accent6>
        <a:hlink>
          <a:srgbClr val="0099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rporate Powerpoint Presentation Template 11">
        <a:dk1>
          <a:srgbClr val="000000"/>
        </a:dk1>
        <a:lt1>
          <a:srgbClr val="FFFFFF"/>
        </a:lt1>
        <a:dk2>
          <a:srgbClr val="006666"/>
        </a:dk2>
        <a:lt2>
          <a:srgbClr val="5F5F5F"/>
        </a:lt2>
        <a:accent1>
          <a:srgbClr val="33CCCC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AB9E7"/>
        </a:accent6>
        <a:hlink>
          <a:srgbClr val="99CC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rporate Powerpoint Presentation Template 12">
        <a:dk1>
          <a:srgbClr val="000000"/>
        </a:dk1>
        <a:lt1>
          <a:srgbClr val="FFFFFF"/>
        </a:lt1>
        <a:dk2>
          <a:srgbClr val="006666"/>
        </a:dk2>
        <a:lt2>
          <a:srgbClr val="5F5F5F"/>
        </a:lt2>
        <a:accent1>
          <a:srgbClr val="33CCCC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AB9B9"/>
        </a:accent6>
        <a:hlink>
          <a:srgbClr val="99CC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rporate Powerpoint Presentation Template 13">
        <a:dk1>
          <a:srgbClr val="000000"/>
        </a:dk1>
        <a:lt1>
          <a:srgbClr val="FFFFFF"/>
        </a:lt1>
        <a:dk2>
          <a:srgbClr val="006666"/>
        </a:dk2>
        <a:lt2>
          <a:srgbClr val="5F5F5F"/>
        </a:lt2>
        <a:accent1>
          <a:srgbClr val="33CCCC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A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" id="{B0428424-B27E-42A8-99F0-7D8C3453AD93}" vid="{5756BB9D-CC24-4D0E-968A-2716464F1E71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 Template</Template>
  <TotalTime>1827</TotalTime>
  <Words>502</Words>
  <Application>Microsoft Office PowerPoint</Application>
  <PresentationFormat>On-screen Show (4:3)</PresentationFormat>
  <Paragraphs>87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Times New Roman</vt:lpstr>
      <vt:lpstr>Verdana</vt:lpstr>
      <vt:lpstr>Wingdings</vt:lpstr>
      <vt:lpstr>Corporate Powerpoint Presentation Template</vt:lpstr>
      <vt:lpstr>Reopening West Berkshire town centres</vt:lpstr>
      <vt:lpstr>Guidance</vt:lpstr>
      <vt:lpstr>New signage in town centres</vt:lpstr>
      <vt:lpstr>Newbury</vt:lpstr>
      <vt:lpstr>Hungerford</vt:lpstr>
      <vt:lpstr>Thatcham</vt:lpstr>
      <vt:lpstr>Tables and chairs</vt:lpstr>
      <vt:lpstr>How we have been supporting local businesses </vt:lpstr>
      <vt:lpstr>5 steps to working safely</vt:lpstr>
      <vt:lpstr>Re-Opening Town Centres Safely Fund</vt:lpstr>
      <vt:lpstr>Signage available for businesses</vt:lpstr>
      <vt:lpstr>Plans so far</vt:lpstr>
      <vt:lpstr>Public Protection Partnership</vt:lpstr>
      <vt:lpstr>PPP- Further information </vt:lpstr>
      <vt:lpstr>Any questions?</vt:lpstr>
      <vt:lpstr>Next steps</vt:lpstr>
      <vt:lpstr>Thank you!</vt:lpstr>
    </vt:vector>
  </TitlesOfParts>
  <Company>West Berkshire Council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Reopening West Berkshire town centres</dc:title>
  <dc:creator>Gabrielle Mancini</dc:creator>
  <cp:lastModifiedBy>Gabrielle Mancini</cp:lastModifiedBy>
  <cp:revision>17</cp:revision>
  <cp:lastPrinted>2020-06-10T11:24:58Z</cp:lastPrinted>
  <dcterms:created xsi:type="dcterms:W3CDTF">2020-05-28T09:25:11Z</dcterms:created>
  <dcterms:modified xsi:type="dcterms:W3CDTF">2020-06-10T11:36:22Z</dcterms:modified>
</cp:coreProperties>
</file>