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161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329AFB-59F5-4C94-8FCA-0AB5B31055A1}"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GB"/>
        </a:p>
      </dgm:t>
    </dgm:pt>
    <dgm:pt modelId="{70938492-2E26-48F7-9EB7-F79362F54C14}">
      <dgm:prSet phldrT="[Text]"/>
      <dgm:spPr/>
      <dgm:t>
        <a:bodyPr/>
        <a:lstStyle/>
        <a:p>
          <a:r>
            <a:rPr lang="en-GB" dirty="0"/>
            <a:t>Create</a:t>
          </a:r>
        </a:p>
      </dgm:t>
    </dgm:pt>
    <dgm:pt modelId="{74A0347C-F0A9-4598-B564-4F21E463F451}" type="parTrans" cxnId="{80AA2B70-355A-4FA4-9FB9-137CD1E9EF85}">
      <dgm:prSet/>
      <dgm:spPr/>
      <dgm:t>
        <a:bodyPr/>
        <a:lstStyle/>
        <a:p>
          <a:endParaRPr lang="en-GB"/>
        </a:p>
      </dgm:t>
    </dgm:pt>
    <dgm:pt modelId="{1A65F0E2-F1C8-4F9D-8591-A02D69F746E0}" type="sibTrans" cxnId="{80AA2B70-355A-4FA4-9FB9-137CD1E9EF85}">
      <dgm:prSet/>
      <dgm:spPr/>
      <dgm:t>
        <a:bodyPr/>
        <a:lstStyle/>
        <a:p>
          <a:endParaRPr lang="en-GB"/>
        </a:p>
      </dgm:t>
    </dgm:pt>
    <dgm:pt modelId="{11FE78AA-94D0-4EA4-9A04-4CF9DBA8DD9D}">
      <dgm:prSet phldrT="[Text]"/>
      <dgm:spPr/>
      <dgm:t>
        <a:bodyPr/>
        <a:lstStyle/>
        <a:p>
          <a:r>
            <a:rPr lang="en-GB" dirty="0"/>
            <a:t>Document</a:t>
          </a:r>
        </a:p>
      </dgm:t>
    </dgm:pt>
    <dgm:pt modelId="{2DDE25B9-0791-4514-91C3-4E680CC9AB1B}" type="parTrans" cxnId="{B21BF4FE-A866-4BB1-9EC8-D0119E73974A}">
      <dgm:prSet/>
      <dgm:spPr/>
      <dgm:t>
        <a:bodyPr/>
        <a:lstStyle/>
        <a:p>
          <a:endParaRPr lang="en-GB"/>
        </a:p>
      </dgm:t>
    </dgm:pt>
    <dgm:pt modelId="{97892508-0E46-43AC-8DDB-6B6423E1B22B}" type="sibTrans" cxnId="{B21BF4FE-A866-4BB1-9EC8-D0119E73974A}">
      <dgm:prSet/>
      <dgm:spPr/>
      <dgm:t>
        <a:bodyPr/>
        <a:lstStyle/>
        <a:p>
          <a:endParaRPr lang="en-GB"/>
        </a:p>
      </dgm:t>
    </dgm:pt>
    <dgm:pt modelId="{43E5C990-BC01-49B2-A495-2065E2B7915D}">
      <dgm:prSet phldrT="[Text]"/>
      <dgm:spPr/>
      <dgm:t>
        <a:bodyPr/>
        <a:lstStyle/>
        <a:p>
          <a:r>
            <a:rPr lang="en-GB" dirty="0"/>
            <a:t>Use</a:t>
          </a:r>
        </a:p>
      </dgm:t>
    </dgm:pt>
    <dgm:pt modelId="{01D1D6A6-C2D8-4610-A779-58AF66FBB451}" type="parTrans" cxnId="{181D0586-5DCD-460D-8949-1226E4CAD3FD}">
      <dgm:prSet/>
      <dgm:spPr/>
      <dgm:t>
        <a:bodyPr/>
        <a:lstStyle/>
        <a:p>
          <a:endParaRPr lang="en-GB"/>
        </a:p>
      </dgm:t>
    </dgm:pt>
    <dgm:pt modelId="{1594A925-F6A3-490F-ADD1-C18404D0FAB9}" type="sibTrans" cxnId="{181D0586-5DCD-460D-8949-1226E4CAD3FD}">
      <dgm:prSet/>
      <dgm:spPr/>
      <dgm:t>
        <a:bodyPr/>
        <a:lstStyle/>
        <a:p>
          <a:endParaRPr lang="en-GB"/>
        </a:p>
      </dgm:t>
    </dgm:pt>
    <dgm:pt modelId="{F93DF7C0-7508-4FA7-A14F-C0833F7989FE}">
      <dgm:prSet phldrT="[Text]"/>
      <dgm:spPr/>
      <dgm:t>
        <a:bodyPr/>
        <a:lstStyle/>
        <a:p>
          <a:r>
            <a:rPr lang="en-GB" dirty="0"/>
            <a:t>Share</a:t>
          </a:r>
        </a:p>
      </dgm:t>
    </dgm:pt>
    <dgm:pt modelId="{B2BC54D8-A5CD-4E6E-BF91-9511CB54AA17}" type="parTrans" cxnId="{F4A15F0D-97D6-481A-96D1-2E50B1384D6B}">
      <dgm:prSet/>
      <dgm:spPr/>
      <dgm:t>
        <a:bodyPr/>
        <a:lstStyle/>
        <a:p>
          <a:endParaRPr lang="en-GB"/>
        </a:p>
      </dgm:t>
    </dgm:pt>
    <dgm:pt modelId="{E20E2F6A-8550-4BB0-8872-F0D8C4ED541C}" type="sibTrans" cxnId="{F4A15F0D-97D6-481A-96D1-2E50B1384D6B}">
      <dgm:prSet/>
      <dgm:spPr/>
      <dgm:t>
        <a:bodyPr/>
        <a:lstStyle/>
        <a:p>
          <a:endParaRPr lang="en-GB"/>
        </a:p>
      </dgm:t>
    </dgm:pt>
    <dgm:pt modelId="{03FB6D69-7BBA-457F-A039-23A6E113196A}">
      <dgm:prSet phldrT="[Text]"/>
      <dgm:spPr/>
      <dgm:t>
        <a:bodyPr/>
        <a:lstStyle/>
        <a:p>
          <a:r>
            <a:rPr lang="en-GB" dirty="0"/>
            <a:t>Preserve</a:t>
          </a:r>
        </a:p>
      </dgm:t>
    </dgm:pt>
    <dgm:pt modelId="{774D3DAA-F615-4C6E-8AF1-689BBD15FB8F}" type="parTrans" cxnId="{D5F097AD-0038-4E41-B413-1CD8195BF946}">
      <dgm:prSet/>
      <dgm:spPr/>
      <dgm:t>
        <a:bodyPr/>
        <a:lstStyle/>
        <a:p>
          <a:endParaRPr lang="en-GB"/>
        </a:p>
      </dgm:t>
    </dgm:pt>
    <dgm:pt modelId="{E470E79C-346C-404A-A9FE-693677EA7448}" type="sibTrans" cxnId="{D5F097AD-0038-4E41-B413-1CD8195BF946}">
      <dgm:prSet/>
      <dgm:spPr/>
      <dgm:t>
        <a:bodyPr/>
        <a:lstStyle/>
        <a:p>
          <a:endParaRPr lang="en-GB"/>
        </a:p>
      </dgm:t>
    </dgm:pt>
    <dgm:pt modelId="{0E076F2D-29B6-4BE6-953B-E02C29A415E1}">
      <dgm:prSet phldrT="[Text]"/>
      <dgm:spPr/>
      <dgm:t>
        <a:bodyPr/>
        <a:lstStyle/>
        <a:p>
          <a:r>
            <a:rPr lang="en-GB" dirty="0"/>
            <a:t>Store</a:t>
          </a:r>
        </a:p>
      </dgm:t>
    </dgm:pt>
    <dgm:pt modelId="{A551CB95-F54E-4DC0-B606-CA7CEC79DD20}" type="parTrans" cxnId="{1A794471-8DA5-4CD3-807E-28FB1E9B34CC}">
      <dgm:prSet/>
      <dgm:spPr/>
      <dgm:t>
        <a:bodyPr/>
        <a:lstStyle/>
        <a:p>
          <a:endParaRPr lang="en-GB"/>
        </a:p>
      </dgm:t>
    </dgm:pt>
    <dgm:pt modelId="{8F2C7463-D012-40AA-818A-30E8BDC68992}" type="sibTrans" cxnId="{1A794471-8DA5-4CD3-807E-28FB1E9B34CC}">
      <dgm:prSet/>
      <dgm:spPr/>
      <dgm:t>
        <a:bodyPr/>
        <a:lstStyle/>
        <a:p>
          <a:endParaRPr lang="en-GB"/>
        </a:p>
      </dgm:t>
    </dgm:pt>
    <dgm:pt modelId="{A8E25276-E0BD-4887-91AF-277E5BE97D57}" type="pres">
      <dgm:prSet presAssocID="{C5329AFB-59F5-4C94-8FCA-0AB5B31055A1}" presName="Name0" presStyleCnt="0">
        <dgm:presLayoutVars>
          <dgm:dir/>
          <dgm:resizeHandles val="exact"/>
        </dgm:presLayoutVars>
      </dgm:prSet>
      <dgm:spPr/>
      <dgm:t>
        <a:bodyPr/>
        <a:lstStyle/>
        <a:p>
          <a:endParaRPr lang="en-GB"/>
        </a:p>
      </dgm:t>
    </dgm:pt>
    <dgm:pt modelId="{08D60657-85F1-42F6-B1BA-5EEEF4DABB05}" type="pres">
      <dgm:prSet presAssocID="{C5329AFB-59F5-4C94-8FCA-0AB5B31055A1}" presName="cycle" presStyleCnt="0"/>
      <dgm:spPr/>
    </dgm:pt>
    <dgm:pt modelId="{69EE2C61-6425-4640-909C-00656A7B900D}" type="pres">
      <dgm:prSet presAssocID="{70938492-2E26-48F7-9EB7-F79362F54C14}" presName="nodeFirstNode" presStyleLbl="node1" presStyleIdx="0" presStyleCnt="6" custRadScaleRad="100030" custRadScaleInc="-296">
        <dgm:presLayoutVars>
          <dgm:bulletEnabled val="1"/>
        </dgm:presLayoutVars>
      </dgm:prSet>
      <dgm:spPr/>
      <dgm:t>
        <a:bodyPr/>
        <a:lstStyle/>
        <a:p>
          <a:endParaRPr lang="en-GB"/>
        </a:p>
      </dgm:t>
    </dgm:pt>
    <dgm:pt modelId="{C057B53F-C3BB-483B-8C8D-2531B5A6F112}" type="pres">
      <dgm:prSet presAssocID="{1A65F0E2-F1C8-4F9D-8591-A02D69F746E0}" presName="sibTransFirstNode" presStyleLbl="bgShp" presStyleIdx="0" presStyleCnt="1"/>
      <dgm:spPr/>
      <dgm:t>
        <a:bodyPr/>
        <a:lstStyle/>
        <a:p>
          <a:endParaRPr lang="en-GB"/>
        </a:p>
      </dgm:t>
    </dgm:pt>
    <dgm:pt modelId="{FBF47795-8134-4B54-AF37-523ED6FDEF9F}" type="pres">
      <dgm:prSet presAssocID="{11FE78AA-94D0-4EA4-9A04-4CF9DBA8DD9D}" presName="nodeFollowingNodes" presStyleLbl="node1" presStyleIdx="1" presStyleCnt="6">
        <dgm:presLayoutVars>
          <dgm:bulletEnabled val="1"/>
        </dgm:presLayoutVars>
      </dgm:prSet>
      <dgm:spPr/>
      <dgm:t>
        <a:bodyPr/>
        <a:lstStyle/>
        <a:p>
          <a:endParaRPr lang="en-GB"/>
        </a:p>
      </dgm:t>
    </dgm:pt>
    <dgm:pt modelId="{C45297F9-5019-40F1-BC26-11A696317A55}" type="pres">
      <dgm:prSet presAssocID="{43E5C990-BC01-49B2-A495-2065E2B7915D}" presName="nodeFollowingNodes" presStyleLbl="node1" presStyleIdx="2" presStyleCnt="6">
        <dgm:presLayoutVars>
          <dgm:bulletEnabled val="1"/>
        </dgm:presLayoutVars>
      </dgm:prSet>
      <dgm:spPr/>
      <dgm:t>
        <a:bodyPr/>
        <a:lstStyle/>
        <a:p>
          <a:endParaRPr lang="en-GB"/>
        </a:p>
      </dgm:t>
    </dgm:pt>
    <dgm:pt modelId="{62AA2BA5-611F-494C-B1D0-A0921BBFACD9}" type="pres">
      <dgm:prSet presAssocID="{0E076F2D-29B6-4BE6-953B-E02C29A415E1}" presName="nodeFollowingNodes" presStyleLbl="node1" presStyleIdx="3" presStyleCnt="6">
        <dgm:presLayoutVars>
          <dgm:bulletEnabled val="1"/>
        </dgm:presLayoutVars>
      </dgm:prSet>
      <dgm:spPr/>
      <dgm:t>
        <a:bodyPr/>
        <a:lstStyle/>
        <a:p>
          <a:endParaRPr lang="en-GB"/>
        </a:p>
      </dgm:t>
    </dgm:pt>
    <dgm:pt modelId="{E068E2B9-1EF1-481C-B52A-467A3FF42150}" type="pres">
      <dgm:prSet presAssocID="{F93DF7C0-7508-4FA7-A14F-C0833F7989FE}" presName="nodeFollowingNodes" presStyleLbl="node1" presStyleIdx="4" presStyleCnt="6">
        <dgm:presLayoutVars>
          <dgm:bulletEnabled val="1"/>
        </dgm:presLayoutVars>
      </dgm:prSet>
      <dgm:spPr/>
      <dgm:t>
        <a:bodyPr/>
        <a:lstStyle/>
        <a:p>
          <a:endParaRPr lang="en-GB"/>
        </a:p>
      </dgm:t>
    </dgm:pt>
    <dgm:pt modelId="{4526CD32-D2FE-40FD-89A3-A6382E0D23EE}" type="pres">
      <dgm:prSet presAssocID="{03FB6D69-7BBA-457F-A039-23A6E113196A}" presName="nodeFollowingNodes" presStyleLbl="node1" presStyleIdx="5" presStyleCnt="6">
        <dgm:presLayoutVars>
          <dgm:bulletEnabled val="1"/>
        </dgm:presLayoutVars>
      </dgm:prSet>
      <dgm:spPr/>
      <dgm:t>
        <a:bodyPr/>
        <a:lstStyle/>
        <a:p>
          <a:endParaRPr lang="en-GB"/>
        </a:p>
      </dgm:t>
    </dgm:pt>
  </dgm:ptLst>
  <dgm:cxnLst>
    <dgm:cxn modelId="{F4A15F0D-97D6-481A-96D1-2E50B1384D6B}" srcId="{C5329AFB-59F5-4C94-8FCA-0AB5B31055A1}" destId="{F93DF7C0-7508-4FA7-A14F-C0833F7989FE}" srcOrd="4" destOrd="0" parTransId="{B2BC54D8-A5CD-4E6E-BF91-9511CB54AA17}" sibTransId="{E20E2F6A-8550-4BB0-8872-F0D8C4ED541C}"/>
    <dgm:cxn modelId="{0F6F357D-63EC-411B-89F0-F39279AC65B2}" type="presOf" srcId="{F93DF7C0-7508-4FA7-A14F-C0833F7989FE}" destId="{E068E2B9-1EF1-481C-B52A-467A3FF42150}" srcOrd="0" destOrd="0" presId="urn:microsoft.com/office/officeart/2005/8/layout/cycle3"/>
    <dgm:cxn modelId="{3CCD4160-FF76-49E8-A53B-B5029A9632A1}" type="presOf" srcId="{70938492-2E26-48F7-9EB7-F79362F54C14}" destId="{69EE2C61-6425-4640-909C-00656A7B900D}" srcOrd="0" destOrd="0" presId="urn:microsoft.com/office/officeart/2005/8/layout/cycle3"/>
    <dgm:cxn modelId="{80AA2B70-355A-4FA4-9FB9-137CD1E9EF85}" srcId="{C5329AFB-59F5-4C94-8FCA-0AB5B31055A1}" destId="{70938492-2E26-48F7-9EB7-F79362F54C14}" srcOrd="0" destOrd="0" parTransId="{74A0347C-F0A9-4598-B564-4F21E463F451}" sibTransId="{1A65F0E2-F1C8-4F9D-8591-A02D69F746E0}"/>
    <dgm:cxn modelId="{131BB146-5E78-4FF0-8ACA-67375713B849}" type="presOf" srcId="{11FE78AA-94D0-4EA4-9A04-4CF9DBA8DD9D}" destId="{FBF47795-8134-4B54-AF37-523ED6FDEF9F}" srcOrd="0" destOrd="0" presId="urn:microsoft.com/office/officeart/2005/8/layout/cycle3"/>
    <dgm:cxn modelId="{181D0586-5DCD-460D-8949-1226E4CAD3FD}" srcId="{C5329AFB-59F5-4C94-8FCA-0AB5B31055A1}" destId="{43E5C990-BC01-49B2-A495-2065E2B7915D}" srcOrd="2" destOrd="0" parTransId="{01D1D6A6-C2D8-4610-A779-58AF66FBB451}" sibTransId="{1594A925-F6A3-490F-ADD1-C18404D0FAB9}"/>
    <dgm:cxn modelId="{A61C6286-6C95-481E-B0D0-471B42D6E534}" type="presOf" srcId="{C5329AFB-59F5-4C94-8FCA-0AB5B31055A1}" destId="{A8E25276-E0BD-4887-91AF-277E5BE97D57}" srcOrd="0" destOrd="0" presId="urn:microsoft.com/office/officeart/2005/8/layout/cycle3"/>
    <dgm:cxn modelId="{04DFDB21-3394-43C4-9BA0-C96B0F6A6380}" type="presOf" srcId="{1A65F0E2-F1C8-4F9D-8591-A02D69F746E0}" destId="{C057B53F-C3BB-483B-8C8D-2531B5A6F112}" srcOrd="0" destOrd="0" presId="urn:microsoft.com/office/officeart/2005/8/layout/cycle3"/>
    <dgm:cxn modelId="{1A794471-8DA5-4CD3-807E-28FB1E9B34CC}" srcId="{C5329AFB-59F5-4C94-8FCA-0AB5B31055A1}" destId="{0E076F2D-29B6-4BE6-953B-E02C29A415E1}" srcOrd="3" destOrd="0" parTransId="{A551CB95-F54E-4DC0-B606-CA7CEC79DD20}" sibTransId="{8F2C7463-D012-40AA-818A-30E8BDC68992}"/>
    <dgm:cxn modelId="{2C7B0593-72D3-4D1C-97E9-69CBF3A11DD1}" type="presOf" srcId="{43E5C990-BC01-49B2-A495-2065E2B7915D}" destId="{C45297F9-5019-40F1-BC26-11A696317A55}" srcOrd="0" destOrd="0" presId="urn:microsoft.com/office/officeart/2005/8/layout/cycle3"/>
    <dgm:cxn modelId="{59FC33C6-D8B9-4F72-9DA1-CD47C472B742}" type="presOf" srcId="{03FB6D69-7BBA-457F-A039-23A6E113196A}" destId="{4526CD32-D2FE-40FD-89A3-A6382E0D23EE}" srcOrd="0" destOrd="0" presId="urn:microsoft.com/office/officeart/2005/8/layout/cycle3"/>
    <dgm:cxn modelId="{D5F097AD-0038-4E41-B413-1CD8195BF946}" srcId="{C5329AFB-59F5-4C94-8FCA-0AB5B31055A1}" destId="{03FB6D69-7BBA-457F-A039-23A6E113196A}" srcOrd="5" destOrd="0" parTransId="{774D3DAA-F615-4C6E-8AF1-689BBD15FB8F}" sibTransId="{E470E79C-346C-404A-A9FE-693677EA7448}"/>
    <dgm:cxn modelId="{B21BF4FE-A866-4BB1-9EC8-D0119E73974A}" srcId="{C5329AFB-59F5-4C94-8FCA-0AB5B31055A1}" destId="{11FE78AA-94D0-4EA4-9A04-4CF9DBA8DD9D}" srcOrd="1" destOrd="0" parTransId="{2DDE25B9-0791-4514-91C3-4E680CC9AB1B}" sibTransId="{97892508-0E46-43AC-8DDB-6B6423E1B22B}"/>
    <dgm:cxn modelId="{C3CC2600-EB51-4336-A3CC-5EC505634BD3}" type="presOf" srcId="{0E076F2D-29B6-4BE6-953B-E02C29A415E1}" destId="{62AA2BA5-611F-494C-B1D0-A0921BBFACD9}" srcOrd="0" destOrd="0" presId="urn:microsoft.com/office/officeart/2005/8/layout/cycle3"/>
    <dgm:cxn modelId="{78A5D277-BBC9-4DAC-B10E-45A573747C6C}" type="presParOf" srcId="{A8E25276-E0BD-4887-91AF-277E5BE97D57}" destId="{08D60657-85F1-42F6-B1BA-5EEEF4DABB05}" srcOrd="0" destOrd="0" presId="urn:microsoft.com/office/officeart/2005/8/layout/cycle3"/>
    <dgm:cxn modelId="{767A0ABD-758D-41F4-9406-CF100025AD56}" type="presParOf" srcId="{08D60657-85F1-42F6-B1BA-5EEEF4DABB05}" destId="{69EE2C61-6425-4640-909C-00656A7B900D}" srcOrd="0" destOrd="0" presId="urn:microsoft.com/office/officeart/2005/8/layout/cycle3"/>
    <dgm:cxn modelId="{329931FA-871B-4CA5-B9E0-950A63BFC314}" type="presParOf" srcId="{08D60657-85F1-42F6-B1BA-5EEEF4DABB05}" destId="{C057B53F-C3BB-483B-8C8D-2531B5A6F112}" srcOrd="1" destOrd="0" presId="urn:microsoft.com/office/officeart/2005/8/layout/cycle3"/>
    <dgm:cxn modelId="{BDE35E79-594B-4BE3-82C4-C93F8E1B158E}" type="presParOf" srcId="{08D60657-85F1-42F6-B1BA-5EEEF4DABB05}" destId="{FBF47795-8134-4B54-AF37-523ED6FDEF9F}" srcOrd="2" destOrd="0" presId="urn:microsoft.com/office/officeart/2005/8/layout/cycle3"/>
    <dgm:cxn modelId="{68FA9F76-6555-4143-98A1-D860F8C15AA7}" type="presParOf" srcId="{08D60657-85F1-42F6-B1BA-5EEEF4DABB05}" destId="{C45297F9-5019-40F1-BC26-11A696317A55}" srcOrd="3" destOrd="0" presId="urn:microsoft.com/office/officeart/2005/8/layout/cycle3"/>
    <dgm:cxn modelId="{6774322B-89B6-4817-B475-512430D6D0DE}" type="presParOf" srcId="{08D60657-85F1-42F6-B1BA-5EEEF4DABB05}" destId="{62AA2BA5-611F-494C-B1D0-A0921BBFACD9}" srcOrd="4" destOrd="0" presId="urn:microsoft.com/office/officeart/2005/8/layout/cycle3"/>
    <dgm:cxn modelId="{CD424BA5-6A1C-41E8-9B33-9DC6FCEFC29E}" type="presParOf" srcId="{08D60657-85F1-42F6-B1BA-5EEEF4DABB05}" destId="{E068E2B9-1EF1-481C-B52A-467A3FF42150}" srcOrd="5" destOrd="0" presId="urn:microsoft.com/office/officeart/2005/8/layout/cycle3"/>
    <dgm:cxn modelId="{CE046CA6-3707-40F6-90C4-DFD00B3ECBE6}" type="presParOf" srcId="{08D60657-85F1-42F6-B1BA-5EEEF4DABB05}" destId="{4526CD32-D2FE-40FD-89A3-A6382E0D23EE}" srcOrd="6"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5329AFB-59F5-4C94-8FCA-0AB5B31055A1}"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GB"/>
        </a:p>
      </dgm:t>
    </dgm:pt>
    <dgm:pt modelId="{70938492-2E26-48F7-9EB7-F79362F54C14}">
      <dgm:prSet phldrT="[Text]"/>
      <dgm:spPr/>
      <dgm:t>
        <a:bodyPr/>
        <a:lstStyle/>
        <a:p>
          <a:r>
            <a:rPr lang="en-GB" dirty="0"/>
            <a:t>Create</a:t>
          </a:r>
        </a:p>
      </dgm:t>
    </dgm:pt>
    <dgm:pt modelId="{74A0347C-F0A9-4598-B564-4F21E463F451}" type="parTrans" cxnId="{80AA2B70-355A-4FA4-9FB9-137CD1E9EF85}">
      <dgm:prSet/>
      <dgm:spPr/>
      <dgm:t>
        <a:bodyPr/>
        <a:lstStyle/>
        <a:p>
          <a:endParaRPr lang="en-GB"/>
        </a:p>
      </dgm:t>
    </dgm:pt>
    <dgm:pt modelId="{1A65F0E2-F1C8-4F9D-8591-A02D69F746E0}" type="sibTrans" cxnId="{80AA2B70-355A-4FA4-9FB9-137CD1E9EF85}">
      <dgm:prSet/>
      <dgm:spPr/>
      <dgm:t>
        <a:bodyPr/>
        <a:lstStyle/>
        <a:p>
          <a:endParaRPr lang="en-GB"/>
        </a:p>
      </dgm:t>
    </dgm:pt>
    <dgm:pt modelId="{11FE78AA-94D0-4EA4-9A04-4CF9DBA8DD9D}">
      <dgm:prSet phldrT="[Text]"/>
      <dgm:spPr/>
      <dgm:t>
        <a:bodyPr/>
        <a:lstStyle/>
        <a:p>
          <a:r>
            <a:rPr lang="en-GB" dirty="0"/>
            <a:t>Document</a:t>
          </a:r>
        </a:p>
      </dgm:t>
    </dgm:pt>
    <dgm:pt modelId="{2DDE25B9-0791-4514-91C3-4E680CC9AB1B}" type="parTrans" cxnId="{B21BF4FE-A866-4BB1-9EC8-D0119E73974A}">
      <dgm:prSet/>
      <dgm:spPr/>
      <dgm:t>
        <a:bodyPr/>
        <a:lstStyle/>
        <a:p>
          <a:endParaRPr lang="en-GB"/>
        </a:p>
      </dgm:t>
    </dgm:pt>
    <dgm:pt modelId="{97892508-0E46-43AC-8DDB-6B6423E1B22B}" type="sibTrans" cxnId="{B21BF4FE-A866-4BB1-9EC8-D0119E73974A}">
      <dgm:prSet/>
      <dgm:spPr/>
      <dgm:t>
        <a:bodyPr/>
        <a:lstStyle/>
        <a:p>
          <a:endParaRPr lang="en-GB"/>
        </a:p>
      </dgm:t>
    </dgm:pt>
    <dgm:pt modelId="{43E5C990-BC01-49B2-A495-2065E2B7915D}">
      <dgm:prSet phldrT="[Text]"/>
      <dgm:spPr/>
      <dgm:t>
        <a:bodyPr/>
        <a:lstStyle/>
        <a:p>
          <a:r>
            <a:rPr lang="en-GB" dirty="0"/>
            <a:t>Use</a:t>
          </a:r>
        </a:p>
      </dgm:t>
    </dgm:pt>
    <dgm:pt modelId="{01D1D6A6-C2D8-4610-A779-58AF66FBB451}" type="parTrans" cxnId="{181D0586-5DCD-460D-8949-1226E4CAD3FD}">
      <dgm:prSet/>
      <dgm:spPr/>
      <dgm:t>
        <a:bodyPr/>
        <a:lstStyle/>
        <a:p>
          <a:endParaRPr lang="en-GB"/>
        </a:p>
      </dgm:t>
    </dgm:pt>
    <dgm:pt modelId="{1594A925-F6A3-490F-ADD1-C18404D0FAB9}" type="sibTrans" cxnId="{181D0586-5DCD-460D-8949-1226E4CAD3FD}">
      <dgm:prSet/>
      <dgm:spPr/>
      <dgm:t>
        <a:bodyPr/>
        <a:lstStyle/>
        <a:p>
          <a:endParaRPr lang="en-GB"/>
        </a:p>
      </dgm:t>
    </dgm:pt>
    <dgm:pt modelId="{F93DF7C0-7508-4FA7-A14F-C0833F7989FE}">
      <dgm:prSet phldrT="[Text]"/>
      <dgm:spPr/>
      <dgm:t>
        <a:bodyPr/>
        <a:lstStyle/>
        <a:p>
          <a:r>
            <a:rPr lang="en-GB" dirty="0"/>
            <a:t>Share</a:t>
          </a:r>
        </a:p>
      </dgm:t>
    </dgm:pt>
    <dgm:pt modelId="{B2BC54D8-A5CD-4E6E-BF91-9511CB54AA17}" type="parTrans" cxnId="{F4A15F0D-97D6-481A-96D1-2E50B1384D6B}">
      <dgm:prSet/>
      <dgm:spPr/>
      <dgm:t>
        <a:bodyPr/>
        <a:lstStyle/>
        <a:p>
          <a:endParaRPr lang="en-GB"/>
        </a:p>
      </dgm:t>
    </dgm:pt>
    <dgm:pt modelId="{E20E2F6A-8550-4BB0-8872-F0D8C4ED541C}" type="sibTrans" cxnId="{F4A15F0D-97D6-481A-96D1-2E50B1384D6B}">
      <dgm:prSet/>
      <dgm:spPr/>
      <dgm:t>
        <a:bodyPr/>
        <a:lstStyle/>
        <a:p>
          <a:endParaRPr lang="en-GB"/>
        </a:p>
      </dgm:t>
    </dgm:pt>
    <dgm:pt modelId="{03FB6D69-7BBA-457F-A039-23A6E113196A}">
      <dgm:prSet phldrT="[Text]"/>
      <dgm:spPr/>
      <dgm:t>
        <a:bodyPr/>
        <a:lstStyle/>
        <a:p>
          <a:r>
            <a:rPr lang="en-GB" dirty="0"/>
            <a:t>Preserve</a:t>
          </a:r>
        </a:p>
      </dgm:t>
    </dgm:pt>
    <dgm:pt modelId="{774D3DAA-F615-4C6E-8AF1-689BBD15FB8F}" type="parTrans" cxnId="{D5F097AD-0038-4E41-B413-1CD8195BF946}">
      <dgm:prSet/>
      <dgm:spPr/>
      <dgm:t>
        <a:bodyPr/>
        <a:lstStyle/>
        <a:p>
          <a:endParaRPr lang="en-GB"/>
        </a:p>
      </dgm:t>
    </dgm:pt>
    <dgm:pt modelId="{E470E79C-346C-404A-A9FE-693677EA7448}" type="sibTrans" cxnId="{D5F097AD-0038-4E41-B413-1CD8195BF946}">
      <dgm:prSet/>
      <dgm:spPr/>
      <dgm:t>
        <a:bodyPr/>
        <a:lstStyle/>
        <a:p>
          <a:endParaRPr lang="en-GB"/>
        </a:p>
      </dgm:t>
    </dgm:pt>
    <dgm:pt modelId="{0E076F2D-29B6-4BE6-953B-E02C29A415E1}">
      <dgm:prSet phldrT="[Text]"/>
      <dgm:spPr/>
      <dgm:t>
        <a:bodyPr/>
        <a:lstStyle/>
        <a:p>
          <a:r>
            <a:rPr lang="en-GB" dirty="0"/>
            <a:t>Store</a:t>
          </a:r>
        </a:p>
      </dgm:t>
    </dgm:pt>
    <dgm:pt modelId="{A551CB95-F54E-4DC0-B606-CA7CEC79DD20}" type="parTrans" cxnId="{1A794471-8DA5-4CD3-807E-28FB1E9B34CC}">
      <dgm:prSet/>
      <dgm:spPr/>
      <dgm:t>
        <a:bodyPr/>
        <a:lstStyle/>
        <a:p>
          <a:endParaRPr lang="en-GB"/>
        </a:p>
      </dgm:t>
    </dgm:pt>
    <dgm:pt modelId="{8F2C7463-D012-40AA-818A-30E8BDC68992}" type="sibTrans" cxnId="{1A794471-8DA5-4CD3-807E-28FB1E9B34CC}">
      <dgm:prSet/>
      <dgm:spPr/>
      <dgm:t>
        <a:bodyPr/>
        <a:lstStyle/>
        <a:p>
          <a:endParaRPr lang="en-GB"/>
        </a:p>
      </dgm:t>
    </dgm:pt>
    <dgm:pt modelId="{A8E25276-E0BD-4887-91AF-277E5BE97D57}" type="pres">
      <dgm:prSet presAssocID="{C5329AFB-59F5-4C94-8FCA-0AB5B31055A1}" presName="Name0" presStyleCnt="0">
        <dgm:presLayoutVars>
          <dgm:dir/>
          <dgm:resizeHandles val="exact"/>
        </dgm:presLayoutVars>
      </dgm:prSet>
      <dgm:spPr/>
      <dgm:t>
        <a:bodyPr/>
        <a:lstStyle/>
        <a:p>
          <a:endParaRPr lang="en-GB"/>
        </a:p>
      </dgm:t>
    </dgm:pt>
    <dgm:pt modelId="{08D60657-85F1-42F6-B1BA-5EEEF4DABB05}" type="pres">
      <dgm:prSet presAssocID="{C5329AFB-59F5-4C94-8FCA-0AB5B31055A1}" presName="cycle" presStyleCnt="0"/>
      <dgm:spPr/>
    </dgm:pt>
    <dgm:pt modelId="{69EE2C61-6425-4640-909C-00656A7B900D}" type="pres">
      <dgm:prSet presAssocID="{70938492-2E26-48F7-9EB7-F79362F54C14}" presName="nodeFirstNode" presStyleLbl="node1" presStyleIdx="0" presStyleCnt="6" custRadScaleRad="100030" custRadScaleInc="-296">
        <dgm:presLayoutVars>
          <dgm:bulletEnabled val="1"/>
        </dgm:presLayoutVars>
      </dgm:prSet>
      <dgm:spPr/>
      <dgm:t>
        <a:bodyPr/>
        <a:lstStyle/>
        <a:p>
          <a:endParaRPr lang="en-GB"/>
        </a:p>
      </dgm:t>
    </dgm:pt>
    <dgm:pt modelId="{C057B53F-C3BB-483B-8C8D-2531B5A6F112}" type="pres">
      <dgm:prSet presAssocID="{1A65F0E2-F1C8-4F9D-8591-A02D69F746E0}" presName="sibTransFirstNode" presStyleLbl="bgShp" presStyleIdx="0" presStyleCnt="1"/>
      <dgm:spPr/>
      <dgm:t>
        <a:bodyPr/>
        <a:lstStyle/>
        <a:p>
          <a:endParaRPr lang="en-GB"/>
        </a:p>
      </dgm:t>
    </dgm:pt>
    <dgm:pt modelId="{FBF47795-8134-4B54-AF37-523ED6FDEF9F}" type="pres">
      <dgm:prSet presAssocID="{11FE78AA-94D0-4EA4-9A04-4CF9DBA8DD9D}" presName="nodeFollowingNodes" presStyleLbl="node1" presStyleIdx="1" presStyleCnt="6">
        <dgm:presLayoutVars>
          <dgm:bulletEnabled val="1"/>
        </dgm:presLayoutVars>
      </dgm:prSet>
      <dgm:spPr/>
      <dgm:t>
        <a:bodyPr/>
        <a:lstStyle/>
        <a:p>
          <a:endParaRPr lang="en-GB"/>
        </a:p>
      </dgm:t>
    </dgm:pt>
    <dgm:pt modelId="{C45297F9-5019-40F1-BC26-11A696317A55}" type="pres">
      <dgm:prSet presAssocID="{43E5C990-BC01-49B2-A495-2065E2B7915D}" presName="nodeFollowingNodes" presStyleLbl="node1" presStyleIdx="2" presStyleCnt="6">
        <dgm:presLayoutVars>
          <dgm:bulletEnabled val="1"/>
        </dgm:presLayoutVars>
      </dgm:prSet>
      <dgm:spPr/>
      <dgm:t>
        <a:bodyPr/>
        <a:lstStyle/>
        <a:p>
          <a:endParaRPr lang="en-GB"/>
        </a:p>
      </dgm:t>
    </dgm:pt>
    <dgm:pt modelId="{62AA2BA5-611F-494C-B1D0-A0921BBFACD9}" type="pres">
      <dgm:prSet presAssocID="{0E076F2D-29B6-4BE6-953B-E02C29A415E1}" presName="nodeFollowingNodes" presStyleLbl="node1" presStyleIdx="3" presStyleCnt="6">
        <dgm:presLayoutVars>
          <dgm:bulletEnabled val="1"/>
        </dgm:presLayoutVars>
      </dgm:prSet>
      <dgm:spPr/>
      <dgm:t>
        <a:bodyPr/>
        <a:lstStyle/>
        <a:p>
          <a:endParaRPr lang="en-GB"/>
        </a:p>
      </dgm:t>
    </dgm:pt>
    <dgm:pt modelId="{E068E2B9-1EF1-481C-B52A-467A3FF42150}" type="pres">
      <dgm:prSet presAssocID="{F93DF7C0-7508-4FA7-A14F-C0833F7989FE}" presName="nodeFollowingNodes" presStyleLbl="node1" presStyleIdx="4" presStyleCnt="6">
        <dgm:presLayoutVars>
          <dgm:bulletEnabled val="1"/>
        </dgm:presLayoutVars>
      </dgm:prSet>
      <dgm:spPr/>
      <dgm:t>
        <a:bodyPr/>
        <a:lstStyle/>
        <a:p>
          <a:endParaRPr lang="en-GB"/>
        </a:p>
      </dgm:t>
    </dgm:pt>
    <dgm:pt modelId="{4526CD32-D2FE-40FD-89A3-A6382E0D23EE}" type="pres">
      <dgm:prSet presAssocID="{03FB6D69-7BBA-457F-A039-23A6E113196A}" presName="nodeFollowingNodes" presStyleLbl="node1" presStyleIdx="5" presStyleCnt="6">
        <dgm:presLayoutVars>
          <dgm:bulletEnabled val="1"/>
        </dgm:presLayoutVars>
      </dgm:prSet>
      <dgm:spPr/>
      <dgm:t>
        <a:bodyPr/>
        <a:lstStyle/>
        <a:p>
          <a:endParaRPr lang="en-GB"/>
        </a:p>
      </dgm:t>
    </dgm:pt>
  </dgm:ptLst>
  <dgm:cxnLst>
    <dgm:cxn modelId="{373166EA-E204-4AFE-AB1F-35227E336C6A}" type="presOf" srcId="{70938492-2E26-48F7-9EB7-F79362F54C14}" destId="{69EE2C61-6425-4640-909C-00656A7B900D}" srcOrd="0" destOrd="0" presId="urn:microsoft.com/office/officeart/2005/8/layout/cycle3"/>
    <dgm:cxn modelId="{8AA3388A-77E9-4C8B-A28E-EEC0D1F1AEB2}" type="presOf" srcId="{11FE78AA-94D0-4EA4-9A04-4CF9DBA8DD9D}" destId="{FBF47795-8134-4B54-AF37-523ED6FDEF9F}" srcOrd="0" destOrd="0" presId="urn:microsoft.com/office/officeart/2005/8/layout/cycle3"/>
    <dgm:cxn modelId="{181D0586-5DCD-460D-8949-1226E4CAD3FD}" srcId="{C5329AFB-59F5-4C94-8FCA-0AB5B31055A1}" destId="{43E5C990-BC01-49B2-A495-2065E2B7915D}" srcOrd="2" destOrd="0" parTransId="{01D1D6A6-C2D8-4610-A779-58AF66FBB451}" sibTransId="{1594A925-F6A3-490F-ADD1-C18404D0FAB9}"/>
    <dgm:cxn modelId="{5D3D783C-B18E-4E2E-A1A4-96DF6A98E479}" type="presOf" srcId="{03FB6D69-7BBA-457F-A039-23A6E113196A}" destId="{4526CD32-D2FE-40FD-89A3-A6382E0D23EE}" srcOrd="0" destOrd="0" presId="urn:microsoft.com/office/officeart/2005/8/layout/cycle3"/>
    <dgm:cxn modelId="{FEA3193F-86C9-49AE-8231-A128414AE7BC}" type="presOf" srcId="{1A65F0E2-F1C8-4F9D-8591-A02D69F746E0}" destId="{C057B53F-C3BB-483B-8C8D-2531B5A6F112}" srcOrd="0" destOrd="0" presId="urn:microsoft.com/office/officeart/2005/8/layout/cycle3"/>
    <dgm:cxn modelId="{CFA20757-C73B-4BE1-924D-8CC94EA4EB18}" type="presOf" srcId="{C5329AFB-59F5-4C94-8FCA-0AB5B31055A1}" destId="{A8E25276-E0BD-4887-91AF-277E5BE97D57}" srcOrd="0" destOrd="0" presId="urn:microsoft.com/office/officeart/2005/8/layout/cycle3"/>
    <dgm:cxn modelId="{EE702B31-BC50-4800-B80D-2D789DEFB7A5}" type="presOf" srcId="{43E5C990-BC01-49B2-A495-2065E2B7915D}" destId="{C45297F9-5019-40F1-BC26-11A696317A55}" srcOrd="0" destOrd="0" presId="urn:microsoft.com/office/officeart/2005/8/layout/cycle3"/>
    <dgm:cxn modelId="{B210B6EB-F2EA-400E-8DAB-BDAA0AF8C9A2}" type="presOf" srcId="{0E076F2D-29B6-4BE6-953B-E02C29A415E1}" destId="{62AA2BA5-611F-494C-B1D0-A0921BBFACD9}" srcOrd="0" destOrd="0" presId="urn:microsoft.com/office/officeart/2005/8/layout/cycle3"/>
    <dgm:cxn modelId="{F4A15F0D-97D6-481A-96D1-2E50B1384D6B}" srcId="{C5329AFB-59F5-4C94-8FCA-0AB5B31055A1}" destId="{F93DF7C0-7508-4FA7-A14F-C0833F7989FE}" srcOrd="4" destOrd="0" parTransId="{B2BC54D8-A5CD-4E6E-BF91-9511CB54AA17}" sibTransId="{E20E2F6A-8550-4BB0-8872-F0D8C4ED541C}"/>
    <dgm:cxn modelId="{80AA2B70-355A-4FA4-9FB9-137CD1E9EF85}" srcId="{C5329AFB-59F5-4C94-8FCA-0AB5B31055A1}" destId="{70938492-2E26-48F7-9EB7-F79362F54C14}" srcOrd="0" destOrd="0" parTransId="{74A0347C-F0A9-4598-B564-4F21E463F451}" sibTransId="{1A65F0E2-F1C8-4F9D-8591-A02D69F746E0}"/>
    <dgm:cxn modelId="{D5F097AD-0038-4E41-B413-1CD8195BF946}" srcId="{C5329AFB-59F5-4C94-8FCA-0AB5B31055A1}" destId="{03FB6D69-7BBA-457F-A039-23A6E113196A}" srcOrd="5" destOrd="0" parTransId="{774D3DAA-F615-4C6E-8AF1-689BBD15FB8F}" sibTransId="{E470E79C-346C-404A-A9FE-693677EA7448}"/>
    <dgm:cxn modelId="{9B1CEC00-BA9C-45D8-8427-3BC7B6596E7C}" type="presOf" srcId="{F93DF7C0-7508-4FA7-A14F-C0833F7989FE}" destId="{E068E2B9-1EF1-481C-B52A-467A3FF42150}" srcOrd="0" destOrd="0" presId="urn:microsoft.com/office/officeart/2005/8/layout/cycle3"/>
    <dgm:cxn modelId="{1A794471-8DA5-4CD3-807E-28FB1E9B34CC}" srcId="{C5329AFB-59F5-4C94-8FCA-0AB5B31055A1}" destId="{0E076F2D-29B6-4BE6-953B-E02C29A415E1}" srcOrd="3" destOrd="0" parTransId="{A551CB95-F54E-4DC0-B606-CA7CEC79DD20}" sibTransId="{8F2C7463-D012-40AA-818A-30E8BDC68992}"/>
    <dgm:cxn modelId="{B21BF4FE-A866-4BB1-9EC8-D0119E73974A}" srcId="{C5329AFB-59F5-4C94-8FCA-0AB5B31055A1}" destId="{11FE78AA-94D0-4EA4-9A04-4CF9DBA8DD9D}" srcOrd="1" destOrd="0" parTransId="{2DDE25B9-0791-4514-91C3-4E680CC9AB1B}" sibTransId="{97892508-0E46-43AC-8DDB-6B6423E1B22B}"/>
    <dgm:cxn modelId="{BA622744-C018-4BF6-AB56-F8894FADEF2F}" type="presParOf" srcId="{A8E25276-E0BD-4887-91AF-277E5BE97D57}" destId="{08D60657-85F1-42F6-B1BA-5EEEF4DABB05}" srcOrd="0" destOrd="0" presId="urn:microsoft.com/office/officeart/2005/8/layout/cycle3"/>
    <dgm:cxn modelId="{7AB68D6D-1976-4BCF-BAEC-F6F833C0A6E6}" type="presParOf" srcId="{08D60657-85F1-42F6-B1BA-5EEEF4DABB05}" destId="{69EE2C61-6425-4640-909C-00656A7B900D}" srcOrd="0" destOrd="0" presId="urn:microsoft.com/office/officeart/2005/8/layout/cycle3"/>
    <dgm:cxn modelId="{3D915E34-368D-4800-B10A-E4B97CE268AF}" type="presParOf" srcId="{08D60657-85F1-42F6-B1BA-5EEEF4DABB05}" destId="{C057B53F-C3BB-483B-8C8D-2531B5A6F112}" srcOrd="1" destOrd="0" presId="urn:microsoft.com/office/officeart/2005/8/layout/cycle3"/>
    <dgm:cxn modelId="{51A66A6F-8678-413F-91FD-5F66F55D872C}" type="presParOf" srcId="{08D60657-85F1-42F6-B1BA-5EEEF4DABB05}" destId="{FBF47795-8134-4B54-AF37-523ED6FDEF9F}" srcOrd="2" destOrd="0" presId="urn:microsoft.com/office/officeart/2005/8/layout/cycle3"/>
    <dgm:cxn modelId="{5E944EF0-430E-407A-BF34-D16F0F1C0AFF}" type="presParOf" srcId="{08D60657-85F1-42F6-B1BA-5EEEF4DABB05}" destId="{C45297F9-5019-40F1-BC26-11A696317A55}" srcOrd="3" destOrd="0" presId="urn:microsoft.com/office/officeart/2005/8/layout/cycle3"/>
    <dgm:cxn modelId="{E103004D-9100-4E78-8C63-D179B6A46567}" type="presParOf" srcId="{08D60657-85F1-42F6-B1BA-5EEEF4DABB05}" destId="{62AA2BA5-611F-494C-B1D0-A0921BBFACD9}" srcOrd="4" destOrd="0" presId="urn:microsoft.com/office/officeart/2005/8/layout/cycle3"/>
    <dgm:cxn modelId="{2C7BB420-F78D-4E82-AE25-CA56BE63ACD3}" type="presParOf" srcId="{08D60657-85F1-42F6-B1BA-5EEEF4DABB05}" destId="{E068E2B9-1EF1-481C-B52A-467A3FF42150}" srcOrd="5" destOrd="0" presId="urn:microsoft.com/office/officeart/2005/8/layout/cycle3"/>
    <dgm:cxn modelId="{FA5BE893-DC38-4161-A1F3-F919E91A132A}" type="presParOf" srcId="{08D60657-85F1-42F6-B1BA-5EEEF4DABB05}" destId="{4526CD32-D2FE-40FD-89A3-A6382E0D23EE}" srcOrd="6"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AFCF62B-321A-4BC0-A895-17A02380D584}"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GB"/>
        </a:p>
      </dgm:t>
    </dgm:pt>
    <dgm:pt modelId="{FC23D250-E237-45E5-A356-B890CF8B0154}">
      <dgm:prSet phldrT="[Text]"/>
      <dgm:spPr/>
      <dgm:t>
        <a:bodyPr/>
        <a:lstStyle/>
        <a:p>
          <a:r>
            <a:rPr lang="en-GB" dirty="0"/>
            <a:t>CREATING DATA</a:t>
          </a:r>
        </a:p>
      </dgm:t>
    </dgm:pt>
    <dgm:pt modelId="{3EAC05DF-34B0-4157-BC1F-93164B54CF2F}" type="parTrans" cxnId="{BF4540C9-4475-4EA1-A2DF-2133F77CA1D2}">
      <dgm:prSet/>
      <dgm:spPr/>
      <dgm:t>
        <a:bodyPr/>
        <a:lstStyle/>
        <a:p>
          <a:endParaRPr lang="en-GB"/>
        </a:p>
      </dgm:t>
    </dgm:pt>
    <dgm:pt modelId="{F2877FEF-0D6A-46CD-88A6-63C28B9A9768}" type="sibTrans" cxnId="{BF4540C9-4475-4EA1-A2DF-2133F77CA1D2}">
      <dgm:prSet/>
      <dgm:spPr/>
      <dgm:t>
        <a:bodyPr/>
        <a:lstStyle/>
        <a:p>
          <a:endParaRPr lang="en-GB"/>
        </a:p>
      </dgm:t>
    </dgm:pt>
    <dgm:pt modelId="{AB811FA7-581D-4AEA-92F1-DB69C7191C62}">
      <dgm:prSet phldrT="[Text]"/>
      <dgm:spPr/>
      <dgm:t>
        <a:bodyPr/>
        <a:lstStyle/>
        <a:p>
          <a:r>
            <a:rPr lang="en-GB" dirty="0"/>
            <a:t>PROCESSING DATA</a:t>
          </a:r>
        </a:p>
      </dgm:t>
    </dgm:pt>
    <dgm:pt modelId="{6F558079-E844-4A77-B8EE-081163500BC6}" type="parTrans" cxnId="{7F02E64D-BD41-42FF-8CCC-7B4089027A0E}">
      <dgm:prSet/>
      <dgm:spPr/>
      <dgm:t>
        <a:bodyPr/>
        <a:lstStyle/>
        <a:p>
          <a:endParaRPr lang="en-GB"/>
        </a:p>
      </dgm:t>
    </dgm:pt>
    <dgm:pt modelId="{E2D32038-DE36-43A5-859D-399F02E61B56}" type="sibTrans" cxnId="{7F02E64D-BD41-42FF-8CCC-7B4089027A0E}">
      <dgm:prSet/>
      <dgm:spPr/>
      <dgm:t>
        <a:bodyPr/>
        <a:lstStyle/>
        <a:p>
          <a:endParaRPr lang="en-GB"/>
        </a:p>
      </dgm:t>
    </dgm:pt>
    <dgm:pt modelId="{E6179190-DA40-4A2B-8ED1-368C53721692}">
      <dgm:prSet phldrT="[Text]"/>
      <dgm:spPr/>
      <dgm:t>
        <a:bodyPr/>
        <a:lstStyle/>
        <a:p>
          <a:r>
            <a:rPr lang="en-GB" dirty="0"/>
            <a:t>ANALYSING DATA</a:t>
          </a:r>
        </a:p>
      </dgm:t>
    </dgm:pt>
    <dgm:pt modelId="{D7C72B82-CE80-4570-BFED-7694DDC1D65B}" type="parTrans" cxnId="{441497EA-A138-4ADA-8162-2A727AB6D956}">
      <dgm:prSet/>
      <dgm:spPr/>
      <dgm:t>
        <a:bodyPr/>
        <a:lstStyle/>
        <a:p>
          <a:endParaRPr lang="en-GB"/>
        </a:p>
      </dgm:t>
    </dgm:pt>
    <dgm:pt modelId="{DABC674E-E8B4-4D87-8C9D-0372737792C9}" type="sibTrans" cxnId="{441497EA-A138-4ADA-8162-2A727AB6D956}">
      <dgm:prSet/>
      <dgm:spPr/>
      <dgm:t>
        <a:bodyPr/>
        <a:lstStyle/>
        <a:p>
          <a:endParaRPr lang="en-GB"/>
        </a:p>
      </dgm:t>
    </dgm:pt>
    <dgm:pt modelId="{59A93071-F438-46CA-A1CA-C7817C02D2F3}">
      <dgm:prSet phldrT="[Text]"/>
      <dgm:spPr/>
      <dgm:t>
        <a:bodyPr/>
        <a:lstStyle/>
        <a:p>
          <a:r>
            <a:rPr lang="en-GB" dirty="0"/>
            <a:t>PRESERVING DATA</a:t>
          </a:r>
        </a:p>
      </dgm:t>
    </dgm:pt>
    <dgm:pt modelId="{343838F6-6665-46A8-8D1C-96EA92968215}" type="parTrans" cxnId="{36C0C458-9ACC-4703-88B7-BBF5E1F40DF6}">
      <dgm:prSet/>
      <dgm:spPr/>
      <dgm:t>
        <a:bodyPr/>
        <a:lstStyle/>
        <a:p>
          <a:endParaRPr lang="en-GB"/>
        </a:p>
      </dgm:t>
    </dgm:pt>
    <dgm:pt modelId="{CDAA7ABA-1BDA-4A00-8714-AF699D04F11A}" type="sibTrans" cxnId="{36C0C458-9ACC-4703-88B7-BBF5E1F40DF6}">
      <dgm:prSet/>
      <dgm:spPr/>
      <dgm:t>
        <a:bodyPr/>
        <a:lstStyle/>
        <a:p>
          <a:endParaRPr lang="en-GB"/>
        </a:p>
      </dgm:t>
    </dgm:pt>
    <dgm:pt modelId="{02094E49-2528-4394-84AF-FD48DFBDA5CE}">
      <dgm:prSet phldrT="[Text]"/>
      <dgm:spPr/>
      <dgm:t>
        <a:bodyPr/>
        <a:lstStyle/>
        <a:p>
          <a:r>
            <a:rPr lang="en-GB" dirty="0"/>
            <a:t>GIVING ACCESS TO DATA</a:t>
          </a:r>
        </a:p>
      </dgm:t>
    </dgm:pt>
    <dgm:pt modelId="{9A989EB9-44F9-4BBE-90EA-EA997E468A6B}" type="parTrans" cxnId="{7BA59CA6-DD26-42B1-A7E8-237621CD9769}">
      <dgm:prSet/>
      <dgm:spPr/>
      <dgm:t>
        <a:bodyPr/>
        <a:lstStyle/>
        <a:p>
          <a:endParaRPr lang="en-GB"/>
        </a:p>
      </dgm:t>
    </dgm:pt>
    <dgm:pt modelId="{6BBDF233-33E7-4C5F-8A77-8B11F4EECE65}" type="sibTrans" cxnId="{7BA59CA6-DD26-42B1-A7E8-237621CD9769}">
      <dgm:prSet/>
      <dgm:spPr/>
      <dgm:t>
        <a:bodyPr/>
        <a:lstStyle/>
        <a:p>
          <a:endParaRPr lang="en-GB"/>
        </a:p>
      </dgm:t>
    </dgm:pt>
    <dgm:pt modelId="{5ABFC098-F24E-4FAA-9D52-E161195AE008}">
      <dgm:prSet phldrT="[Text]"/>
      <dgm:spPr/>
      <dgm:t>
        <a:bodyPr/>
        <a:lstStyle/>
        <a:p>
          <a:r>
            <a:rPr lang="en-GB" dirty="0"/>
            <a:t>RE-USING DATA</a:t>
          </a:r>
        </a:p>
      </dgm:t>
    </dgm:pt>
    <dgm:pt modelId="{62F1B7AD-B041-4030-AE1C-7B89913E00B3}" type="parTrans" cxnId="{A793CA4F-E83F-4025-92AB-C659A0A184AE}">
      <dgm:prSet/>
      <dgm:spPr/>
      <dgm:t>
        <a:bodyPr/>
        <a:lstStyle/>
        <a:p>
          <a:endParaRPr lang="en-GB"/>
        </a:p>
      </dgm:t>
    </dgm:pt>
    <dgm:pt modelId="{15C3DB5B-F16A-465A-9CE0-6C3F63F1D5D6}" type="sibTrans" cxnId="{A793CA4F-E83F-4025-92AB-C659A0A184AE}">
      <dgm:prSet/>
      <dgm:spPr/>
      <dgm:t>
        <a:bodyPr/>
        <a:lstStyle/>
        <a:p>
          <a:endParaRPr lang="en-GB"/>
        </a:p>
      </dgm:t>
    </dgm:pt>
    <dgm:pt modelId="{8C2C6728-653A-4846-8A92-421429B2549A}" type="pres">
      <dgm:prSet presAssocID="{9AFCF62B-321A-4BC0-A895-17A02380D584}" presName="cycle" presStyleCnt="0">
        <dgm:presLayoutVars>
          <dgm:dir/>
          <dgm:resizeHandles val="exact"/>
        </dgm:presLayoutVars>
      </dgm:prSet>
      <dgm:spPr/>
      <dgm:t>
        <a:bodyPr/>
        <a:lstStyle/>
        <a:p>
          <a:endParaRPr lang="en-GB"/>
        </a:p>
      </dgm:t>
    </dgm:pt>
    <dgm:pt modelId="{F44DD936-DD87-401D-8092-16245D4AB821}" type="pres">
      <dgm:prSet presAssocID="{FC23D250-E237-45E5-A356-B890CF8B0154}" presName="node" presStyleLbl="node1" presStyleIdx="0" presStyleCnt="6">
        <dgm:presLayoutVars>
          <dgm:bulletEnabled val="1"/>
        </dgm:presLayoutVars>
      </dgm:prSet>
      <dgm:spPr/>
      <dgm:t>
        <a:bodyPr/>
        <a:lstStyle/>
        <a:p>
          <a:endParaRPr lang="en-GB"/>
        </a:p>
      </dgm:t>
    </dgm:pt>
    <dgm:pt modelId="{55602E44-A259-403A-AA10-99E2C4CB5EEF}" type="pres">
      <dgm:prSet presAssocID="{F2877FEF-0D6A-46CD-88A6-63C28B9A9768}" presName="sibTrans" presStyleLbl="sibTrans2D1" presStyleIdx="0" presStyleCnt="6" custAng="11113312" custScaleX="144842"/>
      <dgm:spPr/>
      <dgm:t>
        <a:bodyPr/>
        <a:lstStyle/>
        <a:p>
          <a:endParaRPr lang="en-GB"/>
        </a:p>
      </dgm:t>
    </dgm:pt>
    <dgm:pt modelId="{820B4219-0B00-4CEC-BC60-7DC9DACABA06}" type="pres">
      <dgm:prSet presAssocID="{F2877FEF-0D6A-46CD-88A6-63C28B9A9768}" presName="connectorText" presStyleLbl="sibTrans2D1" presStyleIdx="0" presStyleCnt="6"/>
      <dgm:spPr/>
      <dgm:t>
        <a:bodyPr/>
        <a:lstStyle/>
        <a:p>
          <a:endParaRPr lang="en-GB"/>
        </a:p>
      </dgm:t>
    </dgm:pt>
    <dgm:pt modelId="{89050531-30EB-4718-AD16-9925E6B7109A}" type="pres">
      <dgm:prSet presAssocID="{AB811FA7-581D-4AEA-92F1-DB69C7191C62}" presName="node" presStyleLbl="node1" presStyleIdx="1" presStyleCnt="6">
        <dgm:presLayoutVars>
          <dgm:bulletEnabled val="1"/>
        </dgm:presLayoutVars>
      </dgm:prSet>
      <dgm:spPr/>
      <dgm:t>
        <a:bodyPr/>
        <a:lstStyle/>
        <a:p>
          <a:endParaRPr lang="en-GB"/>
        </a:p>
      </dgm:t>
    </dgm:pt>
    <dgm:pt modelId="{064CA767-CFE9-4BA1-9242-D90A150AD67B}" type="pres">
      <dgm:prSet presAssocID="{E2D32038-DE36-43A5-859D-399F02E61B56}" presName="sibTrans" presStyleLbl="sibTrans2D1" presStyleIdx="1" presStyleCnt="6" custAng="10800000" custScaleX="165197"/>
      <dgm:spPr/>
      <dgm:t>
        <a:bodyPr/>
        <a:lstStyle/>
        <a:p>
          <a:endParaRPr lang="en-GB"/>
        </a:p>
      </dgm:t>
    </dgm:pt>
    <dgm:pt modelId="{6E99BF20-B29B-4A74-A363-AB63C2D85643}" type="pres">
      <dgm:prSet presAssocID="{E2D32038-DE36-43A5-859D-399F02E61B56}" presName="connectorText" presStyleLbl="sibTrans2D1" presStyleIdx="1" presStyleCnt="6"/>
      <dgm:spPr/>
      <dgm:t>
        <a:bodyPr/>
        <a:lstStyle/>
        <a:p>
          <a:endParaRPr lang="en-GB"/>
        </a:p>
      </dgm:t>
    </dgm:pt>
    <dgm:pt modelId="{6EFBBC35-76F6-492F-A2EA-3D4229C3C3AF}" type="pres">
      <dgm:prSet presAssocID="{E6179190-DA40-4A2B-8ED1-368C53721692}" presName="node" presStyleLbl="node1" presStyleIdx="2" presStyleCnt="6" custAng="21387315">
        <dgm:presLayoutVars>
          <dgm:bulletEnabled val="1"/>
        </dgm:presLayoutVars>
      </dgm:prSet>
      <dgm:spPr/>
      <dgm:t>
        <a:bodyPr/>
        <a:lstStyle/>
        <a:p>
          <a:endParaRPr lang="en-GB"/>
        </a:p>
      </dgm:t>
    </dgm:pt>
    <dgm:pt modelId="{1A2BB2A6-9C80-4017-B4C9-7787FFE3ECED}" type="pres">
      <dgm:prSet presAssocID="{DABC674E-E8B4-4D87-8C9D-0372737792C9}" presName="sibTrans" presStyleLbl="sibTrans2D1" presStyleIdx="2" presStyleCnt="6" custAng="11058338" custScaleX="144187"/>
      <dgm:spPr/>
      <dgm:t>
        <a:bodyPr/>
        <a:lstStyle/>
        <a:p>
          <a:endParaRPr lang="en-GB"/>
        </a:p>
      </dgm:t>
    </dgm:pt>
    <dgm:pt modelId="{A68B1AA6-8A65-40F4-8878-D171DD96DC7F}" type="pres">
      <dgm:prSet presAssocID="{DABC674E-E8B4-4D87-8C9D-0372737792C9}" presName="connectorText" presStyleLbl="sibTrans2D1" presStyleIdx="2" presStyleCnt="6"/>
      <dgm:spPr/>
      <dgm:t>
        <a:bodyPr/>
        <a:lstStyle/>
        <a:p>
          <a:endParaRPr lang="en-GB"/>
        </a:p>
      </dgm:t>
    </dgm:pt>
    <dgm:pt modelId="{984F2FAB-11C3-44CE-A3CF-C5639BE5D9ED}" type="pres">
      <dgm:prSet presAssocID="{59A93071-F438-46CA-A1CA-C7817C02D2F3}" presName="node" presStyleLbl="node1" presStyleIdx="3" presStyleCnt="6">
        <dgm:presLayoutVars>
          <dgm:bulletEnabled val="1"/>
        </dgm:presLayoutVars>
      </dgm:prSet>
      <dgm:spPr/>
      <dgm:t>
        <a:bodyPr/>
        <a:lstStyle/>
        <a:p>
          <a:endParaRPr lang="en-GB"/>
        </a:p>
      </dgm:t>
    </dgm:pt>
    <dgm:pt modelId="{0E2061FF-78E2-478C-98ED-5BE2AC8BF4FE}" type="pres">
      <dgm:prSet presAssocID="{CDAA7ABA-1BDA-4A00-8714-AF699D04F11A}" presName="sibTrans" presStyleLbl="sibTrans2D1" presStyleIdx="3" presStyleCnt="6" custAng="11301361" custScaleX="167426"/>
      <dgm:spPr/>
      <dgm:t>
        <a:bodyPr/>
        <a:lstStyle/>
        <a:p>
          <a:endParaRPr lang="en-GB"/>
        </a:p>
      </dgm:t>
    </dgm:pt>
    <dgm:pt modelId="{28F38A19-0568-4F52-8EA3-51B5B55BC4E7}" type="pres">
      <dgm:prSet presAssocID="{CDAA7ABA-1BDA-4A00-8714-AF699D04F11A}" presName="connectorText" presStyleLbl="sibTrans2D1" presStyleIdx="3" presStyleCnt="6"/>
      <dgm:spPr/>
      <dgm:t>
        <a:bodyPr/>
        <a:lstStyle/>
        <a:p>
          <a:endParaRPr lang="en-GB"/>
        </a:p>
      </dgm:t>
    </dgm:pt>
    <dgm:pt modelId="{AD954F19-3196-4E35-BA10-F0E1D663F060}" type="pres">
      <dgm:prSet presAssocID="{02094E49-2528-4394-84AF-FD48DFBDA5CE}" presName="node" presStyleLbl="node1" presStyleIdx="4" presStyleCnt="6">
        <dgm:presLayoutVars>
          <dgm:bulletEnabled val="1"/>
        </dgm:presLayoutVars>
      </dgm:prSet>
      <dgm:spPr/>
      <dgm:t>
        <a:bodyPr/>
        <a:lstStyle/>
        <a:p>
          <a:endParaRPr lang="en-GB"/>
        </a:p>
      </dgm:t>
    </dgm:pt>
    <dgm:pt modelId="{73D06381-D924-4AB1-9E68-7059333CAD7E}" type="pres">
      <dgm:prSet presAssocID="{6BBDF233-33E7-4C5F-8A77-8B11F4EECE65}" presName="sibTrans" presStyleLbl="sibTrans2D1" presStyleIdx="4" presStyleCnt="6" custAng="11030031" custScaleX="137329"/>
      <dgm:spPr/>
      <dgm:t>
        <a:bodyPr/>
        <a:lstStyle/>
        <a:p>
          <a:endParaRPr lang="en-GB"/>
        </a:p>
      </dgm:t>
    </dgm:pt>
    <dgm:pt modelId="{CA3EB6CC-CCB4-4278-AD65-ED03A42AAE20}" type="pres">
      <dgm:prSet presAssocID="{6BBDF233-33E7-4C5F-8A77-8B11F4EECE65}" presName="connectorText" presStyleLbl="sibTrans2D1" presStyleIdx="4" presStyleCnt="6"/>
      <dgm:spPr/>
      <dgm:t>
        <a:bodyPr/>
        <a:lstStyle/>
        <a:p>
          <a:endParaRPr lang="en-GB"/>
        </a:p>
      </dgm:t>
    </dgm:pt>
    <dgm:pt modelId="{66DC83D7-F81A-4B90-A592-87A3F1B8332B}" type="pres">
      <dgm:prSet presAssocID="{5ABFC098-F24E-4FAA-9D52-E161195AE008}" presName="node" presStyleLbl="node1" presStyleIdx="5" presStyleCnt="6">
        <dgm:presLayoutVars>
          <dgm:bulletEnabled val="1"/>
        </dgm:presLayoutVars>
      </dgm:prSet>
      <dgm:spPr/>
      <dgm:t>
        <a:bodyPr/>
        <a:lstStyle/>
        <a:p>
          <a:endParaRPr lang="en-GB"/>
        </a:p>
      </dgm:t>
    </dgm:pt>
    <dgm:pt modelId="{EA965ABB-A46D-4AD8-93C8-BDA348C8EAE5}" type="pres">
      <dgm:prSet presAssocID="{15C3DB5B-F16A-465A-9CE0-6C3F63F1D5D6}" presName="sibTrans" presStyleLbl="sibTrans2D1" presStyleIdx="5" presStyleCnt="6" custAng="4029846" custFlipHor="1" custScaleX="124074"/>
      <dgm:spPr/>
      <dgm:t>
        <a:bodyPr/>
        <a:lstStyle/>
        <a:p>
          <a:endParaRPr lang="en-GB"/>
        </a:p>
      </dgm:t>
    </dgm:pt>
    <dgm:pt modelId="{D73CAD11-DAD1-4E88-B3FE-6CB822C377CB}" type="pres">
      <dgm:prSet presAssocID="{15C3DB5B-F16A-465A-9CE0-6C3F63F1D5D6}" presName="connectorText" presStyleLbl="sibTrans2D1" presStyleIdx="5" presStyleCnt="6"/>
      <dgm:spPr/>
      <dgm:t>
        <a:bodyPr/>
        <a:lstStyle/>
        <a:p>
          <a:endParaRPr lang="en-GB"/>
        </a:p>
      </dgm:t>
    </dgm:pt>
  </dgm:ptLst>
  <dgm:cxnLst>
    <dgm:cxn modelId="{51064E18-4C96-4EC9-91EB-AAF21C6AAEE9}" type="presOf" srcId="{02094E49-2528-4394-84AF-FD48DFBDA5CE}" destId="{AD954F19-3196-4E35-BA10-F0E1D663F060}" srcOrd="0" destOrd="0" presId="urn:microsoft.com/office/officeart/2005/8/layout/cycle2"/>
    <dgm:cxn modelId="{C10FE474-2AEF-4A90-BA32-43563A331C61}" type="presOf" srcId="{DABC674E-E8B4-4D87-8C9D-0372737792C9}" destId="{A68B1AA6-8A65-40F4-8878-D171DD96DC7F}" srcOrd="1" destOrd="0" presId="urn:microsoft.com/office/officeart/2005/8/layout/cycle2"/>
    <dgm:cxn modelId="{92ABBEB2-AF8D-4567-8278-4F0FBB53CF14}" type="presOf" srcId="{E2D32038-DE36-43A5-859D-399F02E61B56}" destId="{064CA767-CFE9-4BA1-9242-D90A150AD67B}" srcOrd="0" destOrd="0" presId="urn:microsoft.com/office/officeart/2005/8/layout/cycle2"/>
    <dgm:cxn modelId="{A793CA4F-E83F-4025-92AB-C659A0A184AE}" srcId="{9AFCF62B-321A-4BC0-A895-17A02380D584}" destId="{5ABFC098-F24E-4FAA-9D52-E161195AE008}" srcOrd="5" destOrd="0" parTransId="{62F1B7AD-B041-4030-AE1C-7B89913E00B3}" sibTransId="{15C3DB5B-F16A-465A-9CE0-6C3F63F1D5D6}"/>
    <dgm:cxn modelId="{C5C5442E-9B33-4EB0-8293-83EF01CCF245}" type="presOf" srcId="{59A93071-F438-46CA-A1CA-C7817C02D2F3}" destId="{984F2FAB-11C3-44CE-A3CF-C5639BE5D9ED}" srcOrd="0" destOrd="0" presId="urn:microsoft.com/office/officeart/2005/8/layout/cycle2"/>
    <dgm:cxn modelId="{441497EA-A138-4ADA-8162-2A727AB6D956}" srcId="{9AFCF62B-321A-4BC0-A895-17A02380D584}" destId="{E6179190-DA40-4A2B-8ED1-368C53721692}" srcOrd="2" destOrd="0" parTransId="{D7C72B82-CE80-4570-BFED-7694DDC1D65B}" sibTransId="{DABC674E-E8B4-4D87-8C9D-0372737792C9}"/>
    <dgm:cxn modelId="{36C0C458-9ACC-4703-88B7-BBF5E1F40DF6}" srcId="{9AFCF62B-321A-4BC0-A895-17A02380D584}" destId="{59A93071-F438-46CA-A1CA-C7817C02D2F3}" srcOrd="3" destOrd="0" parTransId="{343838F6-6665-46A8-8D1C-96EA92968215}" sibTransId="{CDAA7ABA-1BDA-4A00-8714-AF699D04F11A}"/>
    <dgm:cxn modelId="{DD371764-7B94-48D1-9094-8CA543F11549}" type="presOf" srcId="{6BBDF233-33E7-4C5F-8A77-8B11F4EECE65}" destId="{73D06381-D924-4AB1-9E68-7059333CAD7E}" srcOrd="0" destOrd="0" presId="urn:microsoft.com/office/officeart/2005/8/layout/cycle2"/>
    <dgm:cxn modelId="{C0A537DB-D89C-410A-AD52-47412F9ACC41}" type="presOf" srcId="{E2D32038-DE36-43A5-859D-399F02E61B56}" destId="{6E99BF20-B29B-4A74-A363-AB63C2D85643}" srcOrd="1" destOrd="0" presId="urn:microsoft.com/office/officeart/2005/8/layout/cycle2"/>
    <dgm:cxn modelId="{7F02E64D-BD41-42FF-8CCC-7B4089027A0E}" srcId="{9AFCF62B-321A-4BC0-A895-17A02380D584}" destId="{AB811FA7-581D-4AEA-92F1-DB69C7191C62}" srcOrd="1" destOrd="0" parTransId="{6F558079-E844-4A77-B8EE-081163500BC6}" sibTransId="{E2D32038-DE36-43A5-859D-399F02E61B56}"/>
    <dgm:cxn modelId="{7BA59CA6-DD26-42B1-A7E8-237621CD9769}" srcId="{9AFCF62B-321A-4BC0-A895-17A02380D584}" destId="{02094E49-2528-4394-84AF-FD48DFBDA5CE}" srcOrd="4" destOrd="0" parTransId="{9A989EB9-44F9-4BBE-90EA-EA997E468A6B}" sibTransId="{6BBDF233-33E7-4C5F-8A77-8B11F4EECE65}"/>
    <dgm:cxn modelId="{05E57A76-25B7-4532-BE4D-2432A840B655}" type="presOf" srcId="{15C3DB5B-F16A-465A-9CE0-6C3F63F1D5D6}" destId="{EA965ABB-A46D-4AD8-93C8-BDA348C8EAE5}" srcOrd="0" destOrd="0" presId="urn:microsoft.com/office/officeart/2005/8/layout/cycle2"/>
    <dgm:cxn modelId="{801741F3-7592-4442-B5A4-7C253AE6ACA2}" type="presOf" srcId="{CDAA7ABA-1BDA-4A00-8714-AF699D04F11A}" destId="{0E2061FF-78E2-478C-98ED-5BE2AC8BF4FE}" srcOrd="0" destOrd="0" presId="urn:microsoft.com/office/officeart/2005/8/layout/cycle2"/>
    <dgm:cxn modelId="{1CEEDB3E-E6D5-48DB-9BF8-A76DD561FAFD}" type="presOf" srcId="{5ABFC098-F24E-4FAA-9D52-E161195AE008}" destId="{66DC83D7-F81A-4B90-A592-87A3F1B8332B}" srcOrd="0" destOrd="0" presId="urn:microsoft.com/office/officeart/2005/8/layout/cycle2"/>
    <dgm:cxn modelId="{EBB61BB0-C60D-446F-B5C5-C3431D5982BD}" type="presOf" srcId="{F2877FEF-0D6A-46CD-88A6-63C28B9A9768}" destId="{55602E44-A259-403A-AA10-99E2C4CB5EEF}" srcOrd="0" destOrd="0" presId="urn:microsoft.com/office/officeart/2005/8/layout/cycle2"/>
    <dgm:cxn modelId="{BF4540C9-4475-4EA1-A2DF-2133F77CA1D2}" srcId="{9AFCF62B-321A-4BC0-A895-17A02380D584}" destId="{FC23D250-E237-45E5-A356-B890CF8B0154}" srcOrd="0" destOrd="0" parTransId="{3EAC05DF-34B0-4157-BC1F-93164B54CF2F}" sibTransId="{F2877FEF-0D6A-46CD-88A6-63C28B9A9768}"/>
    <dgm:cxn modelId="{2C6AC6E6-34D9-4A46-B8BF-F078C92852AC}" type="presOf" srcId="{FC23D250-E237-45E5-A356-B890CF8B0154}" destId="{F44DD936-DD87-401D-8092-16245D4AB821}" srcOrd="0" destOrd="0" presId="urn:microsoft.com/office/officeart/2005/8/layout/cycle2"/>
    <dgm:cxn modelId="{1F09C072-26B6-4BD8-AC11-297A66ACD9F2}" type="presOf" srcId="{F2877FEF-0D6A-46CD-88A6-63C28B9A9768}" destId="{820B4219-0B00-4CEC-BC60-7DC9DACABA06}" srcOrd="1" destOrd="0" presId="urn:microsoft.com/office/officeart/2005/8/layout/cycle2"/>
    <dgm:cxn modelId="{C0EDCC0F-AB3D-4B82-976E-06B0847A6C85}" type="presOf" srcId="{E6179190-DA40-4A2B-8ED1-368C53721692}" destId="{6EFBBC35-76F6-492F-A2EA-3D4229C3C3AF}" srcOrd="0" destOrd="0" presId="urn:microsoft.com/office/officeart/2005/8/layout/cycle2"/>
    <dgm:cxn modelId="{B5485FE9-1655-4C1D-ABC7-3C8058723485}" type="presOf" srcId="{AB811FA7-581D-4AEA-92F1-DB69C7191C62}" destId="{89050531-30EB-4718-AD16-9925E6B7109A}" srcOrd="0" destOrd="0" presId="urn:microsoft.com/office/officeart/2005/8/layout/cycle2"/>
    <dgm:cxn modelId="{0A560542-1E51-4BEC-A86C-012FDB5AE3A9}" type="presOf" srcId="{6BBDF233-33E7-4C5F-8A77-8B11F4EECE65}" destId="{CA3EB6CC-CCB4-4278-AD65-ED03A42AAE20}" srcOrd="1" destOrd="0" presId="urn:microsoft.com/office/officeart/2005/8/layout/cycle2"/>
    <dgm:cxn modelId="{4328AA64-B1B9-4822-A264-3E7A864A677A}" type="presOf" srcId="{DABC674E-E8B4-4D87-8C9D-0372737792C9}" destId="{1A2BB2A6-9C80-4017-B4C9-7787FFE3ECED}" srcOrd="0" destOrd="0" presId="urn:microsoft.com/office/officeart/2005/8/layout/cycle2"/>
    <dgm:cxn modelId="{663578B8-268B-4888-91EC-98AFDFD6A765}" type="presOf" srcId="{15C3DB5B-F16A-465A-9CE0-6C3F63F1D5D6}" destId="{D73CAD11-DAD1-4E88-B3FE-6CB822C377CB}" srcOrd="1" destOrd="0" presId="urn:microsoft.com/office/officeart/2005/8/layout/cycle2"/>
    <dgm:cxn modelId="{AC5DCDEA-73E8-4C6B-A3D1-8D0DE71A8F2B}" type="presOf" srcId="{9AFCF62B-321A-4BC0-A895-17A02380D584}" destId="{8C2C6728-653A-4846-8A92-421429B2549A}" srcOrd="0" destOrd="0" presId="urn:microsoft.com/office/officeart/2005/8/layout/cycle2"/>
    <dgm:cxn modelId="{DAE05617-8727-4231-BB29-29C1479C0107}" type="presOf" srcId="{CDAA7ABA-1BDA-4A00-8714-AF699D04F11A}" destId="{28F38A19-0568-4F52-8EA3-51B5B55BC4E7}" srcOrd="1" destOrd="0" presId="urn:microsoft.com/office/officeart/2005/8/layout/cycle2"/>
    <dgm:cxn modelId="{E870483B-1A95-47D2-BA5A-BFE7531B6AAD}" type="presParOf" srcId="{8C2C6728-653A-4846-8A92-421429B2549A}" destId="{F44DD936-DD87-401D-8092-16245D4AB821}" srcOrd="0" destOrd="0" presId="urn:microsoft.com/office/officeart/2005/8/layout/cycle2"/>
    <dgm:cxn modelId="{04577C12-D5F1-4513-BD2C-24074244576B}" type="presParOf" srcId="{8C2C6728-653A-4846-8A92-421429B2549A}" destId="{55602E44-A259-403A-AA10-99E2C4CB5EEF}" srcOrd="1" destOrd="0" presId="urn:microsoft.com/office/officeart/2005/8/layout/cycle2"/>
    <dgm:cxn modelId="{484FB2A2-E597-4559-9A47-C55F95727271}" type="presParOf" srcId="{55602E44-A259-403A-AA10-99E2C4CB5EEF}" destId="{820B4219-0B00-4CEC-BC60-7DC9DACABA06}" srcOrd="0" destOrd="0" presId="urn:microsoft.com/office/officeart/2005/8/layout/cycle2"/>
    <dgm:cxn modelId="{2957328E-885B-4C9E-B4C5-9377920EA224}" type="presParOf" srcId="{8C2C6728-653A-4846-8A92-421429B2549A}" destId="{89050531-30EB-4718-AD16-9925E6B7109A}" srcOrd="2" destOrd="0" presId="urn:microsoft.com/office/officeart/2005/8/layout/cycle2"/>
    <dgm:cxn modelId="{B5FD986E-CD95-43BA-96C0-493B3BF95859}" type="presParOf" srcId="{8C2C6728-653A-4846-8A92-421429B2549A}" destId="{064CA767-CFE9-4BA1-9242-D90A150AD67B}" srcOrd="3" destOrd="0" presId="urn:microsoft.com/office/officeart/2005/8/layout/cycle2"/>
    <dgm:cxn modelId="{E1E9991B-DF7A-4198-840D-CAF57C5338B9}" type="presParOf" srcId="{064CA767-CFE9-4BA1-9242-D90A150AD67B}" destId="{6E99BF20-B29B-4A74-A363-AB63C2D85643}" srcOrd="0" destOrd="0" presId="urn:microsoft.com/office/officeart/2005/8/layout/cycle2"/>
    <dgm:cxn modelId="{74D4C7FD-3B6B-4FE1-8DA7-9491476D17FB}" type="presParOf" srcId="{8C2C6728-653A-4846-8A92-421429B2549A}" destId="{6EFBBC35-76F6-492F-A2EA-3D4229C3C3AF}" srcOrd="4" destOrd="0" presId="urn:microsoft.com/office/officeart/2005/8/layout/cycle2"/>
    <dgm:cxn modelId="{D5516A56-0DE5-41D8-B145-514C7CB94488}" type="presParOf" srcId="{8C2C6728-653A-4846-8A92-421429B2549A}" destId="{1A2BB2A6-9C80-4017-B4C9-7787FFE3ECED}" srcOrd="5" destOrd="0" presId="urn:microsoft.com/office/officeart/2005/8/layout/cycle2"/>
    <dgm:cxn modelId="{5EB59A0B-0691-4F02-93E6-381430DF3C12}" type="presParOf" srcId="{1A2BB2A6-9C80-4017-B4C9-7787FFE3ECED}" destId="{A68B1AA6-8A65-40F4-8878-D171DD96DC7F}" srcOrd="0" destOrd="0" presId="urn:microsoft.com/office/officeart/2005/8/layout/cycle2"/>
    <dgm:cxn modelId="{1620478B-4FAA-4A6F-A7FD-F333FEA92950}" type="presParOf" srcId="{8C2C6728-653A-4846-8A92-421429B2549A}" destId="{984F2FAB-11C3-44CE-A3CF-C5639BE5D9ED}" srcOrd="6" destOrd="0" presId="urn:microsoft.com/office/officeart/2005/8/layout/cycle2"/>
    <dgm:cxn modelId="{29074C75-123A-4A59-9AA3-F5AE2364AEFD}" type="presParOf" srcId="{8C2C6728-653A-4846-8A92-421429B2549A}" destId="{0E2061FF-78E2-478C-98ED-5BE2AC8BF4FE}" srcOrd="7" destOrd="0" presId="urn:microsoft.com/office/officeart/2005/8/layout/cycle2"/>
    <dgm:cxn modelId="{CD9A1189-C656-4463-8386-B48EEEABC0FD}" type="presParOf" srcId="{0E2061FF-78E2-478C-98ED-5BE2AC8BF4FE}" destId="{28F38A19-0568-4F52-8EA3-51B5B55BC4E7}" srcOrd="0" destOrd="0" presId="urn:microsoft.com/office/officeart/2005/8/layout/cycle2"/>
    <dgm:cxn modelId="{A6C3CA8E-0758-492E-8992-F4FED1734E4C}" type="presParOf" srcId="{8C2C6728-653A-4846-8A92-421429B2549A}" destId="{AD954F19-3196-4E35-BA10-F0E1D663F060}" srcOrd="8" destOrd="0" presId="urn:microsoft.com/office/officeart/2005/8/layout/cycle2"/>
    <dgm:cxn modelId="{45BA8212-88CC-4327-911F-9149FD82754A}" type="presParOf" srcId="{8C2C6728-653A-4846-8A92-421429B2549A}" destId="{73D06381-D924-4AB1-9E68-7059333CAD7E}" srcOrd="9" destOrd="0" presId="urn:microsoft.com/office/officeart/2005/8/layout/cycle2"/>
    <dgm:cxn modelId="{C72991EA-BE1D-43C4-924C-DEB151081C22}" type="presParOf" srcId="{73D06381-D924-4AB1-9E68-7059333CAD7E}" destId="{CA3EB6CC-CCB4-4278-AD65-ED03A42AAE20}" srcOrd="0" destOrd="0" presId="urn:microsoft.com/office/officeart/2005/8/layout/cycle2"/>
    <dgm:cxn modelId="{B3FDCFCA-4A4E-46F0-B236-0CC7C4AC829B}" type="presParOf" srcId="{8C2C6728-653A-4846-8A92-421429B2549A}" destId="{66DC83D7-F81A-4B90-A592-87A3F1B8332B}" srcOrd="10" destOrd="0" presId="urn:microsoft.com/office/officeart/2005/8/layout/cycle2"/>
    <dgm:cxn modelId="{522A5291-C65A-445B-A942-C82D88153E69}" type="presParOf" srcId="{8C2C6728-653A-4846-8A92-421429B2549A}" destId="{EA965ABB-A46D-4AD8-93C8-BDA348C8EAE5}" srcOrd="11" destOrd="0" presId="urn:microsoft.com/office/officeart/2005/8/layout/cycle2"/>
    <dgm:cxn modelId="{47919E35-F23A-4F5E-BA45-E1C6DDA53361}" type="presParOf" srcId="{EA965ABB-A46D-4AD8-93C8-BDA348C8EAE5}" destId="{D73CAD11-DAD1-4E88-B3FE-6CB822C377CB}" srcOrd="0" destOrd="0" presId="urn:microsoft.com/office/officeart/2005/8/layout/cycle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57B53F-C3BB-483B-8C8D-2531B5A6F112}">
      <dsp:nvSpPr>
        <dsp:cNvPr id="0" name=""/>
        <dsp:cNvSpPr/>
      </dsp:nvSpPr>
      <dsp:spPr>
        <a:xfrm>
          <a:off x="353741" y="-4741"/>
          <a:ext cx="3485130" cy="3485130"/>
        </a:xfrm>
        <a:prstGeom prst="circularArrow">
          <a:avLst>
            <a:gd name="adj1" fmla="val 5274"/>
            <a:gd name="adj2" fmla="val 312630"/>
            <a:gd name="adj3" fmla="val 14326174"/>
            <a:gd name="adj4" fmla="val 17069872"/>
            <a:gd name="adj5" fmla="val 547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EE2C61-6425-4640-909C-00656A7B900D}">
      <dsp:nvSpPr>
        <dsp:cNvPr id="0" name=""/>
        <dsp:cNvSpPr/>
      </dsp:nvSpPr>
      <dsp:spPr>
        <a:xfrm>
          <a:off x="1470799" y="1173"/>
          <a:ext cx="1251014" cy="625507"/>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GB" sz="1900" kern="1200" dirty="0"/>
            <a:t>Create</a:t>
          </a:r>
        </a:p>
      </dsp:txBody>
      <dsp:txXfrm>
        <a:off x="1501334" y="31708"/>
        <a:ext cx="1189944" cy="564437"/>
      </dsp:txXfrm>
    </dsp:sp>
    <dsp:sp modelId="{FBF47795-8134-4B54-AF37-523ED6FDEF9F}">
      <dsp:nvSpPr>
        <dsp:cNvPr id="0" name=""/>
        <dsp:cNvSpPr/>
      </dsp:nvSpPr>
      <dsp:spPr>
        <a:xfrm>
          <a:off x="2698983" y="708515"/>
          <a:ext cx="1251014" cy="625507"/>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GB" sz="1900" kern="1200" dirty="0"/>
            <a:t>Document</a:t>
          </a:r>
        </a:p>
      </dsp:txBody>
      <dsp:txXfrm>
        <a:off x="2729518" y="739050"/>
        <a:ext cx="1189944" cy="564437"/>
      </dsp:txXfrm>
    </dsp:sp>
    <dsp:sp modelId="{C45297F9-5019-40F1-BC26-11A696317A55}">
      <dsp:nvSpPr>
        <dsp:cNvPr id="0" name=""/>
        <dsp:cNvSpPr/>
      </dsp:nvSpPr>
      <dsp:spPr>
        <a:xfrm>
          <a:off x="2698983" y="2122361"/>
          <a:ext cx="1251014" cy="625507"/>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GB" sz="1900" kern="1200" dirty="0"/>
            <a:t>Use</a:t>
          </a:r>
        </a:p>
      </dsp:txBody>
      <dsp:txXfrm>
        <a:off x="2729518" y="2152896"/>
        <a:ext cx="1189944" cy="564437"/>
      </dsp:txXfrm>
    </dsp:sp>
    <dsp:sp modelId="{62AA2BA5-611F-494C-B1D0-A0921BBFACD9}">
      <dsp:nvSpPr>
        <dsp:cNvPr id="0" name=""/>
        <dsp:cNvSpPr/>
      </dsp:nvSpPr>
      <dsp:spPr>
        <a:xfrm>
          <a:off x="1474556" y="2829284"/>
          <a:ext cx="1251014" cy="625507"/>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GB" sz="1900" kern="1200" dirty="0"/>
            <a:t>Store</a:t>
          </a:r>
        </a:p>
      </dsp:txBody>
      <dsp:txXfrm>
        <a:off x="1505091" y="2859819"/>
        <a:ext cx="1189944" cy="564437"/>
      </dsp:txXfrm>
    </dsp:sp>
    <dsp:sp modelId="{E068E2B9-1EF1-481C-B52A-467A3FF42150}">
      <dsp:nvSpPr>
        <dsp:cNvPr id="0" name=""/>
        <dsp:cNvSpPr/>
      </dsp:nvSpPr>
      <dsp:spPr>
        <a:xfrm>
          <a:off x="250130" y="2122361"/>
          <a:ext cx="1251014" cy="625507"/>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GB" sz="1900" kern="1200" dirty="0"/>
            <a:t>Share</a:t>
          </a:r>
        </a:p>
      </dsp:txBody>
      <dsp:txXfrm>
        <a:off x="280665" y="2152896"/>
        <a:ext cx="1189944" cy="564437"/>
      </dsp:txXfrm>
    </dsp:sp>
    <dsp:sp modelId="{4526CD32-D2FE-40FD-89A3-A6382E0D23EE}">
      <dsp:nvSpPr>
        <dsp:cNvPr id="0" name=""/>
        <dsp:cNvSpPr/>
      </dsp:nvSpPr>
      <dsp:spPr>
        <a:xfrm>
          <a:off x="250130" y="708515"/>
          <a:ext cx="1251014" cy="625507"/>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GB" sz="1900" kern="1200" dirty="0"/>
            <a:t>Preserve</a:t>
          </a:r>
        </a:p>
      </dsp:txBody>
      <dsp:txXfrm>
        <a:off x="280665" y="739050"/>
        <a:ext cx="1189944" cy="5644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57B53F-C3BB-483B-8C8D-2531B5A6F112}">
      <dsp:nvSpPr>
        <dsp:cNvPr id="0" name=""/>
        <dsp:cNvSpPr/>
      </dsp:nvSpPr>
      <dsp:spPr>
        <a:xfrm>
          <a:off x="278502" y="-5846"/>
          <a:ext cx="3276019" cy="3276019"/>
        </a:xfrm>
        <a:prstGeom prst="circularArrow">
          <a:avLst>
            <a:gd name="adj1" fmla="val 5274"/>
            <a:gd name="adj2" fmla="val 312630"/>
            <a:gd name="adj3" fmla="val 14344975"/>
            <a:gd name="adj4" fmla="val 17058964"/>
            <a:gd name="adj5" fmla="val 547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EE2C61-6425-4640-909C-00656A7B900D}">
      <dsp:nvSpPr>
        <dsp:cNvPr id="0" name=""/>
        <dsp:cNvSpPr/>
      </dsp:nvSpPr>
      <dsp:spPr>
        <a:xfrm>
          <a:off x="1335248" y="140"/>
          <a:ext cx="1162526" cy="581263"/>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a:t>Create</a:t>
          </a:r>
        </a:p>
      </dsp:txBody>
      <dsp:txXfrm>
        <a:off x="1363623" y="28515"/>
        <a:ext cx="1105776" cy="524513"/>
      </dsp:txXfrm>
    </dsp:sp>
    <dsp:sp modelId="{FBF47795-8134-4B54-AF37-523ED6FDEF9F}">
      <dsp:nvSpPr>
        <dsp:cNvPr id="0" name=""/>
        <dsp:cNvSpPr/>
      </dsp:nvSpPr>
      <dsp:spPr>
        <a:xfrm>
          <a:off x="2489740" y="665041"/>
          <a:ext cx="1162526" cy="581263"/>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a:t>Document</a:t>
          </a:r>
        </a:p>
      </dsp:txBody>
      <dsp:txXfrm>
        <a:off x="2518115" y="693416"/>
        <a:ext cx="1105776" cy="524513"/>
      </dsp:txXfrm>
    </dsp:sp>
    <dsp:sp modelId="{C45297F9-5019-40F1-BC26-11A696317A55}">
      <dsp:nvSpPr>
        <dsp:cNvPr id="0" name=""/>
        <dsp:cNvSpPr/>
      </dsp:nvSpPr>
      <dsp:spPr>
        <a:xfrm>
          <a:off x="2489740" y="1994055"/>
          <a:ext cx="1162526" cy="581263"/>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a:t>Use</a:t>
          </a:r>
        </a:p>
      </dsp:txBody>
      <dsp:txXfrm>
        <a:off x="2518115" y="2022430"/>
        <a:ext cx="1105776" cy="524513"/>
      </dsp:txXfrm>
    </dsp:sp>
    <dsp:sp modelId="{62AA2BA5-611F-494C-B1D0-A0921BBFACD9}">
      <dsp:nvSpPr>
        <dsp:cNvPr id="0" name=""/>
        <dsp:cNvSpPr/>
      </dsp:nvSpPr>
      <dsp:spPr>
        <a:xfrm>
          <a:off x="1338780" y="2658562"/>
          <a:ext cx="1162526" cy="581263"/>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a:t>Store</a:t>
          </a:r>
        </a:p>
      </dsp:txBody>
      <dsp:txXfrm>
        <a:off x="1367155" y="2686937"/>
        <a:ext cx="1105776" cy="524513"/>
      </dsp:txXfrm>
    </dsp:sp>
    <dsp:sp modelId="{E068E2B9-1EF1-481C-B52A-467A3FF42150}">
      <dsp:nvSpPr>
        <dsp:cNvPr id="0" name=""/>
        <dsp:cNvSpPr/>
      </dsp:nvSpPr>
      <dsp:spPr>
        <a:xfrm>
          <a:off x="187820" y="1994055"/>
          <a:ext cx="1162526" cy="581263"/>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a:t>Share</a:t>
          </a:r>
        </a:p>
      </dsp:txBody>
      <dsp:txXfrm>
        <a:off x="216195" y="2022430"/>
        <a:ext cx="1105776" cy="524513"/>
      </dsp:txXfrm>
    </dsp:sp>
    <dsp:sp modelId="{4526CD32-D2FE-40FD-89A3-A6382E0D23EE}">
      <dsp:nvSpPr>
        <dsp:cNvPr id="0" name=""/>
        <dsp:cNvSpPr/>
      </dsp:nvSpPr>
      <dsp:spPr>
        <a:xfrm>
          <a:off x="187820" y="665041"/>
          <a:ext cx="1162526" cy="581263"/>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a:t>Preserve</a:t>
          </a:r>
        </a:p>
      </dsp:txBody>
      <dsp:txXfrm>
        <a:off x="216195" y="693416"/>
        <a:ext cx="1105776" cy="52451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4DD936-DD87-401D-8092-16245D4AB821}">
      <dsp:nvSpPr>
        <dsp:cNvPr id="0" name=""/>
        <dsp:cNvSpPr/>
      </dsp:nvSpPr>
      <dsp:spPr>
        <a:xfrm>
          <a:off x="3550220" y="1185"/>
          <a:ext cx="1129158" cy="1129158"/>
        </a:xfrm>
        <a:prstGeom prst="ellipse">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GB" sz="1100" kern="1200" dirty="0"/>
            <a:t>CREATING DATA</a:t>
          </a:r>
        </a:p>
      </dsp:txBody>
      <dsp:txXfrm>
        <a:off x="3715581" y="166546"/>
        <a:ext cx="798436" cy="798436"/>
      </dsp:txXfrm>
    </dsp:sp>
    <dsp:sp modelId="{55602E44-A259-403A-AA10-99E2C4CB5EEF}">
      <dsp:nvSpPr>
        <dsp:cNvPr id="0" name=""/>
        <dsp:cNvSpPr/>
      </dsp:nvSpPr>
      <dsp:spPr>
        <a:xfrm rot="12913312">
          <a:off x="4624298" y="795262"/>
          <a:ext cx="436076" cy="3810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GB" sz="900" kern="1200"/>
        </a:p>
      </dsp:txBody>
      <dsp:txXfrm>
        <a:off x="4728160" y="904449"/>
        <a:ext cx="321749" cy="228655"/>
      </dsp:txXfrm>
    </dsp:sp>
    <dsp:sp modelId="{89050531-30EB-4718-AD16-9925E6B7109A}">
      <dsp:nvSpPr>
        <dsp:cNvPr id="0" name=""/>
        <dsp:cNvSpPr/>
      </dsp:nvSpPr>
      <dsp:spPr>
        <a:xfrm>
          <a:off x="5020053" y="849793"/>
          <a:ext cx="1129158" cy="1129158"/>
        </a:xfrm>
        <a:prstGeom prst="ellipse">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GB" sz="1100" kern="1200" dirty="0"/>
            <a:t>PROCESSING DATA</a:t>
          </a:r>
        </a:p>
      </dsp:txBody>
      <dsp:txXfrm>
        <a:off x="5185414" y="1015154"/>
        <a:ext cx="798436" cy="798436"/>
      </dsp:txXfrm>
    </dsp:sp>
    <dsp:sp modelId="{064CA767-CFE9-4BA1-9242-D90A150AD67B}">
      <dsp:nvSpPr>
        <dsp:cNvPr id="0" name=""/>
        <dsp:cNvSpPr/>
      </dsp:nvSpPr>
      <dsp:spPr>
        <a:xfrm rot="16200000">
          <a:off x="5335953" y="2063915"/>
          <a:ext cx="497359" cy="3810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GB" sz="900" kern="1200"/>
        </a:p>
      </dsp:txBody>
      <dsp:txXfrm>
        <a:off x="5393117" y="2197297"/>
        <a:ext cx="383032" cy="228655"/>
      </dsp:txXfrm>
    </dsp:sp>
    <dsp:sp modelId="{6EFBBC35-76F6-492F-A2EA-3D4229C3C3AF}">
      <dsp:nvSpPr>
        <dsp:cNvPr id="0" name=""/>
        <dsp:cNvSpPr/>
      </dsp:nvSpPr>
      <dsp:spPr>
        <a:xfrm rot="21387315">
          <a:off x="5020053" y="2547010"/>
          <a:ext cx="1129158" cy="1129158"/>
        </a:xfrm>
        <a:prstGeom prst="ellipse">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GB" sz="1100" kern="1200" dirty="0"/>
            <a:t>ANALYSING DATA</a:t>
          </a:r>
        </a:p>
      </dsp:txBody>
      <dsp:txXfrm>
        <a:off x="5185414" y="2712371"/>
        <a:ext cx="798436" cy="798436"/>
      </dsp:txXfrm>
    </dsp:sp>
    <dsp:sp modelId="{1A2BB2A6-9C80-4017-B4C9-7787FFE3ECED}">
      <dsp:nvSpPr>
        <dsp:cNvPr id="0" name=""/>
        <dsp:cNvSpPr/>
      </dsp:nvSpPr>
      <dsp:spPr>
        <a:xfrm rot="20058338">
          <a:off x="4640043" y="3341088"/>
          <a:ext cx="434104" cy="3810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GB" sz="900" kern="1200"/>
        </a:p>
      </dsp:txBody>
      <dsp:txXfrm rot="10800000">
        <a:off x="4645695" y="3442090"/>
        <a:ext cx="319777" cy="228655"/>
      </dsp:txXfrm>
    </dsp:sp>
    <dsp:sp modelId="{984F2FAB-11C3-44CE-A3CF-C5639BE5D9ED}">
      <dsp:nvSpPr>
        <dsp:cNvPr id="0" name=""/>
        <dsp:cNvSpPr/>
      </dsp:nvSpPr>
      <dsp:spPr>
        <a:xfrm>
          <a:off x="3550220" y="3395618"/>
          <a:ext cx="1129158" cy="1129158"/>
        </a:xfrm>
        <a:prstGeom prst="ellipse">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GB" sz="1100" kern="1200" dirty="0"/>
            <a:t>PRESERVING DATA</a:t>
          </a:r>
        </a:p>
      </dsp:txBody>
      <dsp:txXfrm>
        <a:off x="3715581" y="3560979"/>
        <a:ext cx="798436" cy="798436"/>
      </dsp:txXfrm>
    </dsp:sp>
    <dsp:sp modelId="{0E2061FF-78E2-478C-98ED-5BE2AC8BF4FE}">
      <dsp:nvSpPr>
        <dsp:cNvPr id="0" name=""/>
        <dsp:cNvSpPr/>
      </dsp:nvSpPr>
      <dsp:spPr>
        <a:xfrm rot="2301361">
          <a:off x="3135227" y="3349608"/>
          <a:ext cx="504070" cy="3810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GB" sz="900" kern="1200"/>
        </a:p>
      </dsp:txBody>
      <dsp:txXfrm rot="10800000">
        <a:off x="3147565" y="3390353"/>
        <a:ext cx="389743" cy="228655"/>
      </dsp:txXfrm>
    </dsp:sp>
    <dsp:sp modelId="{AD954F19-3196-4E35-BA10-F0E1D663F060}">
      <dsp:nvSpPr>
        <dsp:cNvPr id="0" name=""/>
        <dsp:cNvSpPr/>
      </dsp:nvSpPr>
      <dsp:spPr>
        <a:xfrm>
          <a:off x="2080387" y="2547010"/>
          <a:ext cx="1129158" cy="1129158"/>
        </a:xfrm>
        <a:prstGeom prst="ellipse">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GB" sz="1100" kern="1200" dirty="0"/>
            <a:t>GIVING ACCESS TO DATA</a:t>
          </a:r>
        </a:p>
      </dsp:txBody>
      <dsp:txXfrm>
        <a:off x="2245748" y="2712371"/>
        <a:ext cx="798436" cy="798436"/>
      </dsp:txXfrm>
    </dsp:sp>
    <dsp:sp modelId="{73D06381-D924-4AB1-9E68-7059333CAD7E}">
      <dsp:nvSpPr>
        <dsp:cNvPr id="0" name=""/>
        <dsp:cNvSpPr/>
      </dsp:nvSpPr>
      <dsp:spPr>
        <a:xfrm rot="5630031">
          <a:off x="2438238" y="2080956"/>
          <a:ext cx="413457" cy="3810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GB" sz="900" kern="1200"/>
        </a:p>
      </dsp:txBody>
      <dsp:txXfrm>
        <a:off x="2499224" y="2100138"/>
        <a:ext cx="299130" cy="228655"/>
      </dsp:txXfrm>
    </dsp:sp>
    <dsp:sp modelId="{66DC83D7-F81A-4B90-A592-87A3F1B8332B}">
      <dsp:nvSpPr>
        <dsp:cNvPr id="0" name=""/>
        <dsp:cNvSpPr/>
      </dsp:nvSpPr>
      <dsp:spPr>
        <a:xfrm>
          <a:off x="2080387" y="849793"/>
          <a:ext cx="1129158" cy="1129158"/>
        </a:xfrm>
        <a:prstGeom prst="ellipse">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GB" sz="1100" kern="1200" dirty="0"/>
            <a:t>RE-USING DATA</a:t>
          </a:r>
        </a:p>
      </dsp:txBody>
      <dsp:txXfrm>
        <a:off x="2245748" y="1015154"/>
        <a:ext cx="798436" cy="798436"/>
      </dsp:txXfrm>
    </dsp:sp>
    <dsp:sp modelId="{EA965ABB-A46D-4AD8-93C8-BDA348C8EAE5}">
      <dsp:nvSpPr>
        <dsp:cNvPr id="0" name=""/>
        <dsp:cNvSpPr/>
      </dsp:nvSpPr>
      <dsp:spPr>
        <a:xfrm rot="19370154" flipH="1">
          <a:off x="3185729" y="803783"/>
          <a:ext cx="373550" cy="3810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GB" sz="900" kern="1200"/>
        </a:p>
      </dsp:txBody>
      <dsp:txXfrm>
        <a:off x="3286414" y="846152"/>
        <a:ext cx="261485" cy="228655"/>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7717952-111C-427A-A89D-7C340728C232}" type="datetimeFigureOut">
              <a:rPr lang="en-GB" smtClean="0"/>
              <a:pPr/>
              <a:t>09/08/2018</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8D31E5-6ABC-45C7-978E-CA2EF61B4371}" type="slidenum">
              <a:rPr lang="en-GB" smtClean="0"/>
              <a:pPr/>
              <a:t>‹#›</a:t>
            </a:fld>
            <a:endParaRPr lang="en-GB"/>
          </a:p>
        </p:txBody>
      </p:sp>
    </p:spTree>
    <p:extLst>
      <p:ext uri="{BB962C8B-B14F-4D97-AF65-F5344CB8AC3E}">
        <p14:creationId xmlns:p14="http://schemas.microsoft.com/office/powerpoint/2010/main" val="3236978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indent="-285750">
              <a:buFont typeface="Arial" panose="020B0604020202020204" pitchFamily="34" charset="0"/>
              <a:buChar char="•"/>
            </a:pPr>
            <a:r>
              <a:rPr lang="en-GB" altLang="en-US" dirty="0"/>
              <a:t>To avoid accusations of fraud or bad science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Evidence findings and enable validation of research methods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Meet codes of practice on research conduct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Many research funders worldwide now require Data Management and Sharing Plans</a:t>
            </a:r>
          </a:p>
          <a:p>
            <a:endParaRPr lang="en-GB" dirty="0"/>
          </a:p>
        </p:txBody>
      </p:sp>
      <p:sp>
        <p:nvSpPr>
          <p:cNvPr id="4" name="Slide Number Placeholder 3"/>
          <p:cNvSpPr>
            <a:spLocks noGrp="1"/>
          </p:cNvSpPr>
          <p:nvPr>
            <p:ph type="sldNum" sz="quarter" idx="10"/>
          </p:nvPr>
        </p:nvSpPr>
        <p:spPr/>
        <p:txBody>
          <a:bodyPr/>
          <a:lstStyle/>
          <a:p>
            <a:fld id="{EB836F44-F46C-4F2B-B527-9E75A6014CB5}" type="slidenum">
              <a:rPr lang="en-GB" smtClean="0">
                <a:solidFill>
                  <a:prstClr val="black"/>
                </a:solidFill>
              </a:rPr>
              <a:pPr/>
              <a:t>5</a:t>
            </a:fld>
            <a:endParaRPr lang="en-GB">
              <a:solidFill>
                <a:prstClr val="black"/>
              </a:solidFill>
            </a:endParaRPr>
          </a:p>
        </p:txBody>
      </p:sp>
      <p:sp>
        <p:nvSpPr>
          <p:cNvPr id="5" name="Date Placeholder 4"/>
          <p:cNvSpPr>
            <a:spLocks noGrp="1"/>
          </p:cNvSpPr>
          <p:nvPr>
            <p:ph type="dt" idx="11"/>
          </p:nvPr>
        </p:nvSpPr>
        <p:spPr/>
        <p:txBody>
          <a:bodyPr/>
          <a:lstStyle/>
          <a:p>
            <a:r>
              <a:rPr lang="en-GB">
                <a:solidFill>
                  <a:prstClr val="black"/>
                </a:solidFill>
              </a:rPr>
              <a:t>2016-08-04</a:t>
            </a:r>
          </a:p>
        </p:txBody>
      </p:sp>
      <p:sp>
        <p:nvSpPr>
          <p:cNvPr id="6" name="Footer Placeholder 5"/>
          <p:cNvSpPr>
            <a:spLocks noGrp="1"/>
          </p:cNvSpPr>
          <p:nvPr>
            <p:ph type="ftr" sz="quarter" idx="12"/>
          </p:nvPr>
        </p:nvSpPr>
        <p:spPr/>
        <p:txBody>
          <a:bodyPr/>
          <a:lstStyle/>
          <a:p>
            <a:r>
              <a:rPr lang="en-GB">
                <a:solidFill>
                  <a:prstClr val="black"/>
                </a:solidFill>
              </a:rPr>
              <a:t>CODATA Trieste - Kevin Ashley, DCC - CC-BY 2.0</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baseline="0" dirty="0"/>
          </a:p>
        </p:txBody>
      </p:sp>
      <p:sp>
        <p:nvSpPr>
          <p:cNvPr id="4" name="Tijdelijke aanduiding voor dianummer 3"/>
          <p:cNvSpPr>
            <a:spLocks noGrp="1"/>
          </p:cNvSpPr>
          <p:nvPr>
            <p:ph type="sldNum" sz="quarter" idx="10"/>
          </p:nvPr>
        </p:nvSpPr>
        <p:spPr/>
        <p:txBody>
          <a:bodyPr/>
          <a:lstStyle/>
          <a:p>
            <a:fld id="{4A135094-64D1-F647-9BB8-82B15787932B}"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1776311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7D228C0B-2348-4FD8-BF51-EC56E7D6ED2C}" type="slidenum">
              <a:rPr lang="en-GB" smtClean="0">
                <a:solidFill>
                  <a:prstClr val="black"/>
                </a:solidFill>
              </a:rPr>
              <a:pPr/>
              <a:t>16</a:t>
            </a:fld>
            <a:endParaRPr lang="en-GB">
              <a:solidFill>
                <a:prstClr val="black"/>
              </a:solidFill>
            </a:endParaRPr>
          </a:p>
        </p:txBody>
      </p:sp>
    </p:spTree>
    <p:extLst>
      <p:ext uri="{BB962C8B-B14F-4D97-AF65-F5344CB8AC3E}">
        <p14:creationId xmlns:p14="http://schemas.microsoft.com/office/powerpoint/2010/main" val="1420298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7D228C0B-2348-4FD8-BF51-EC56E7D6ED2C}" type="slidenum">
              <a:rPr lang="en-GB" smtClean="0">
                <a:solidFill>
                  <a:prstClr val="black"/>
                </a:solidFill>
              </a:rPr>
              <a:pPr/>
              <a:t>17</a:t>
            </a:fld>
            <a:endParaRPr lang="en-GB">
              <a:solidFill>
                <a:prstClr val="black"/>
              </a:solidFill>
            </a:endParaRPr>
          </a:p>
        </p:txBody>
      </p:sp>
    </p:spTree>
    <p:extLst>
      <p:ext uri="{BB962C8B-B14F-4D97-AF65-F5344CB8AC3E}">
        <p14:creationId xmlns:p14="http://schemas.microsoft.com/office/powerpoint/2010/main" val="4381257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A135094-64D1-F647-9BB8-82B15787932B}" type="slidenum">
              <a:rPr lang="en-US" smtClean="0">
                <a:solidFill>
                  <a:prstClr val="black"/>
                </a:solidFill>
              </a:rPr>
              <a:pPr/>
              <a:t>21</a:t>
            </a:fld>
            <a:endParaRPr lang="en-US">
              <a:solidFill>
                <a:prstClr val="black"/>
              </a:solidFill>
            </a:endParaRPr>
          </a:p>
        </p:txBody>
      </p:sp>
    </p:spTree>
    <p:extLst>
      <p:ext uri="{BB962C8B-B14F-4D97-AF65-F5344CB8AC3E}">
        <p14:creationId xmlns:p14="http://schemas.microsoft.com/office/powerpoint/2010/main" val="24931172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D228C0B-2348-4FD8-BF51-EC56E7D6ED2C}" type="slidenum">
              <a:rPr lang="en-GB" smtClean="0">
                <a:solidFill>
                  <a:prstClr val="black"/>
                </a:solidFill>
              </a:rPr>
              <a:pPr/>
              <a:t>23</a:t>
            </a:fld>
            <a:endParaRPr lang="en-GB">
              <a:solidFill>
                <a:prstClr val="black"/>
              </a:solidFill>
            </a:endParaRPr>
          </a:p>
        </p:txBody>
      </p:sp>
    </p:spTree>
    <p:extLst>
      <p:ext uri="{BB962C8B-B14F-4D97-AF65-F5344CB8AC3E}">
        <p14:creationId xmlns:p14="http://schemas.microsoft.com/office/powerpoint/2010/main" val="22346363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1180828" y="686475"/>
            <a:ext cx="4499413" cy="3425277"/>
          </a:xfrm>
          <a:prstGeom prst="rect">
            <a:avLst/>
          </a:prstGeom>
          <a:solidFill>
            <a:srgbClr val="FFFFFF"/>
          </a:solidFill>
          <a:ln w="9360">
            <a:solidFill>
              <a:srgbClr val="000000"/>
            </a:solidFill>
            <a:miter lim="800000"/>
            <a:headEnd/>
            <a:tailEnd/>
          </a:ln>
        </p:spPr>
        <p:txBody>
          <a:bodyPr wrap="none" lIns="87244" tIns="43622" rIns="87244" bIns="43622"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20000"/>
              </a:spcBef>
              <a:spcAft>
                <a:spcPct val="0"/>
              </a:spcAft>
              <a:buClr>
                <a:schemeClr val="bg1"/>
              </a:buClr>
              <a:buChar char="•"/>
              <a:defRPr sz="2400">
                <a:solidFill>
                  <a:schemeClr val="tx1"/>
                </a:solidFill>
                <a:latin typeface="Arial" pitchFamily="34" charset="0"/>
              </a:defRPr>
            </a:lvl6pPr>
            <a:lvl7pPr marL="2971800" indent="-228600" eaLnBrk="0" fontAlgn="base" hangingPunct="0">
              <a:spcBef>
                <a:spcPct val="20000"/>
              </a:spcBef>
              <a:spcAft>
                <a:spcPct val="0"/>
              </a:spcAft>
              <a:buClr>
                <a:schemeClr val="bg1"/>
              </a:buClr>
              <a:buChar char="•"/>
              <a:defRPr sz="2400">
                <a:solidFill>
                  <a:schemeClr val="tx1"/>
                </a:solidFill>
                <a:latin typeface="Arial" pitchFamily="34" charset="0"/>
              </a:defRPr>
            </a:lvl7pPr>
            <a:lvl8pPr marL="3429000" indent="-228600" eaLnBrk="0" fontAlgn="base" hangingPunct="0">
              <a:spcBef>
                <a:spcPct val="20000"/>
              </a:spcBef>
              <a:spcAft>
                <a:spcPct val="0"/>
              </a:spcAft>
              <a:buClr>
                <a:schemeClr val="bg1"/>
              </a:buClr>
              <a:buChar char="•"/>
              <a:defRPr sz="2400">
                <a:solidFill>
                  <a:schemeClr val="tx1"/>
                </a:solidFill>
                <a:latin typeface="Arial" pitchFamily="34" charset="0"/>
              </a:defRPr>
            </a:lvl8pPr>
            <a:lvl9pPr marL="3886200" indent="-228600" eaLnBrk="0" fontAlgn="base" hangingPunct="0">
              <a:spcBef>
                <a:spcPct val="20000"/>
              </a:spcBef>
              <a:spcAft>
                <a:spcPct val="0"/>
              </a:spcAft>
              <a:buClr>
                <a:schemeClr val="bg1"/>
              </a:buClr>
              <a:buChar char="•"/>
              <a:defRPr sz="2400">
                <a:solidFill>
                  <a:schemeClr val="tx1"/>
                </a:solidFill>
                <a:latin typeface="Arial" pitchFamily="34" charset="0"/>
              </a:defRPr>
            </a:lvl9pPr>
          </a:lstStyle>
          <a:p>
            <a:pPr eaLnBrk="1" hangingPunct="1"/>
            <a:endParaRPr lang="en-US" altLang="en-US">
              <a:solidFill>
                <a:prstClr val="black"/>
              </a:solidFill>
            </a:endParaRPr>
          </a:p>
        </p:txBody>
      </p:sp>
      <p:sp>
        <p:nvSpPr>
          <p:cNvPr id="45059" name="Text Box 3"/>
          <p:cNvSpPr>
            <a:spLocks noGrp="1" noChangeArrowheads="1"/>
          </p:cNvSpPr>
          <p:nvPr>
            <p:ph type="body"/>
          </p:nvPr>
        </p:nvSpPr>
        <p:spPr>
          <a:xfrm>
            <a:off x="687027" y="4342940"/>
            <a:ext cx="5480880" cy="411175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en-US" altLang="en-US" dirty="0">
              <a:ea typeface="ＭＳ Ｐゴシック" pitchFamily="34" charset="-128"/>
            </a:endParaRPr>
          </a:p>
        </p:txBody>
      </p:sp>
      <p:sp>
        <p:nvSpPr>
          <p:cNvPr id="4506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3716" eaLnBrk="0" hangingPunct="0">
              <a:defRPr sz="2300">
                <a:solidFill>
                  <a:schemeClr val="tx1"/>
                </a:solidFill>
                <a:latin typeface="Arial" pitchFamily="34" charset="0"/>
              </a:defRPr>
            </a:lvl1pPr>
            <a:lvl2pPr marL="708923" indent="-272663" defTabSz="943716" eaLnBrk="0" hangingPunct="0">
              <a:defRPr sz="2300">
                <a:solidFill>
                  <a:schemeClr val="tx1"/>
                </a:solidFill>
                <a:latin typeface="Arial" pitchFamily="34" charset="0"/>
              </a:defRPr>
            </a:lvl2pPr>
            <a:lvl3pPr marL="1090651" indent="-218130" defTabSz="943716" eaLnBrk="0" hangingPunct="0">
              <a:defRPr sz="2300">
                <a:solidFill>
                  <a:schemeClr val="tx1"/>
                </a:solidFill>
                <a:latin typeface="Arial" pitchFamily="34" charset="0"/>
              </a:defRPr>
            </a:lvl3pPr>
            <a:lvl4pPr marL="1526911" indent="-218130" defTabSz="943716" eaLnBrk="0" hangingPunct="0">
              <a:defRPr sz="2300">
                <a:solidFill>
                  <a:schemeClr val="tx1"/>
                </a:solidFill>
                <a:latin typeface="Arial" pitchFamily="34" charset="0"/>
              </a:defRPr>
            </a:lvl4pPr>
            <a:lvl5pPr marL="1963171" indent="-218130" defTabSz="943716" eaLnBrk="0" hangingPunct="0">
              <a:defRPr sz="2300">
                <a:solidFill>
                  <a:schemeClr val="tx1"/>
                </a:solidFill>
                <a:latin typeface="Arial" pitchFamily="34" charset="0"/>
              </a:defRPr>
            </a:lvl5pPr>
            <a:lvl6pPr marL="2399431" indent="-218130" defTabSz="943716" eaLnBrk="0" fontAlgn="base" hangingPunct="0">
              <a:spcBef>
                <a:spcPct val="20000"/>
              </a:spcBef>
              <a:spcAft>
                <a:spcPct val="0"/>
              </a:spcAft>
              <a:buClr>
                <a:schemeClr val="bg1"/>
              </a:buClr>
              <a:buChar char="•"/>
              <a:defRPr sz="2300">
                <a:solidFill>
                  <a:schemeClr val="tx1"/>
                </a:solidFill>
                <a:latin typeface="Arial" pitchFamily="34" charset="0"/>
              </a:defRPr>
            </a:lvl6pPr>
            <a:lvl7pPr marL="2835692" indent="-218130" defTabSz="943716" eaLnBrk="0" fontAlgn="base" hangingPunct="0">
              <a:spcBef>
                <a:spcPct val="20000"/>
              </a:spcBef>
              <a:spcAft>
                <a:spcPct val="0"/>
              </a:spcAft>
              <a:buClr>
                <a:schemeClr val="bg1"/>
              </a:buClr>
              <a:buChar char="•"/>
              <a:defRPr sz="2300">
                <a:solidFill>
                  <a:schemeClr val="tx1"/>
                </a:solidFill>
                <a:latin typeface="Arial" pitchFamily="34" charset="0"/>
              </a:defRPr>
            </a:lvl7pPr>
            <a:lvl8pPr marL="3271952" indent="-218130" defTabSz="943716" eaLnBrk="0" fontAlgn="base" hangingPunct="0">
              <a:spcBef>
                <a:spcPct val="20000"/>
              </a:spcBef>
              <a:spcAft>
                <a:spcPct val="0"/>
              </a:spcAft>
              <a:buClr>
                <a:schemeClr val="bg1"/>
              </a:buClr>
              <a:buChar char="•"/>
              <a:defRPr sz="2300">
                <a:solidFill>
                  <a:schemeClr val="tx1"/>
                </a:solidFill>
                <a:latin typeface="Arial" pitchFamily="34" charset="0"/>
              </a:defRPr>
            </a:lvl8pPr>
            <a:lvl9pPr marL="3708212" indent="-218130" defTabSz="943716" eaLnBrk="0" fontAlgn="base" hangingPunct="0">
              <a:spcBef>
                <a:spcPct val="20000"/>
              </a:spcBef>
              <a:spcAft>
                <a:spcPct val="0"/>
              </a:spcAft>
              <a:buClr>
                <a:schemeClr val="bg1"/>
              </a:buClr>
              <a:buChar char="•"/>
              <a:defRPr sz="2300">
                <a:solidFill>
                  <a:schemeClr val="tx1"/>
                </a:solidFill>
                <a:latin typeface="Arial" pitchFamily="34" charset="0"/>
              </a:defRPr>
            </a:lvl9pPr>
          </a:lstStyle>
          <a:p>
            <a:pPr eaLnBrk="1" hangingPunct="1"/>
            <a:endParaRPr lang="en-US" altLang="en-US" sz="1200">
              <a:solidFill>
                <a:prstClr val="black"/>
              </a:solidFill>
              <a:latin typeface="Times New Roman" pitchFamily="18" charset="0"/>
              <a:ea typeface="ＭＳ Ｐゴシック" pitchFamily="34" charset="-128"/>
            </a:endParaRPr>
          </a:p>
        </p:txBody>
      </p:sp>
    </p:spTree>
    <p:extLst>
      <p:ext uri="{BB962C8B-B14F-4D97-AF65-F5344CB8AC3E}">
        <p14:creationId xmlns:p14="http://schemas.microsoft.com/office/powerpoint/2010/main" val="28336297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4A135094-64D1-F647-9BB8-82B15787932B}" type="slidenum">
              <a:rPr lang="en-US" smtClean="0">
                <a:solidFill>
                  <a:prstClr val="black"/>
                </a:solidFill>
              </a:rPr>
              <a:pPr/>
              <a:t>28</a:t>
            </a:fld>
            <a:endParaRPr lang="en-US">
              <a:solidFill>
                <a:prstClr val="black"/>
              </a:solidFill>
            </a:endParaRPr>
          </a:p>
        </p:txBody>
      </p:sp>
    </p:spTree>
    <p:extLst>
      <p:ext uri="{BB962C8B-B14F-4D97-AF65-F5344CB8AC3E}">
        <p14:creationId xmlns:p14="http://schemas.microsoft.com/office/powerpoint/2010/main" val="34958348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a:t>[hand</a:t>
            </a:r>
            <a:r>
              <a:rPr lang="nl-NL" baseline="0"/>
              <a:t> out the template]</a:t>
            </a:r>
            <a:endParaRPr lang="nl-NL"/>
          </a:p>
        </p:txBody>
      </p:sp>
      <p:sp>
        <p:nvSpPr>
          <p:cNvPr id="4" name="Tijdelijke aanduiding voor dianummer 3"/>
          <p:cNvSpPr>
            <a:spLocks noGrp="1"/>
          </p:cNvSpPr>
          <p:nvPr>
            <p:ph type="sldNum" sz="quarter" idx="10"/>
          </p:nvPr>
        </p:nvSpPr>
        <p:spPr/>
        <p:txBody>
          <a:bodyPr/>
          <a:lstStyle/>
          <a:p>
            <a:fld id="{4A135094-64D1-F647-9BB8-82B15787932B}" type="slidenum">
              <a:rPr lang="en-US" smtClean="0">
                <a:solidFill>
                  <a:prstClr val="black"/>
                </a:solidFill>
              </a:rPr>
              <a:pPr/>
              <a:t>29</a:t>
            </a:fld>
            <a:endParaRPr lang="en-US">
              <a:solidFill>
                <a:prstClr val="black"/>
              </a:solidFill>
            </a:endParaRPr>
          </a:p>
        </p:txBody>
      </p:sp>
    </p:spTree>
    <p:extLst>
      <p:ext uri="{BB962C8B-B14F-4D97-AF65-F5344CB8AC3E}">
        <p14:creationId xmlns:p14="http://schemas.microsoft.com/office/powerpoint/2010/main" val="3618931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Promote innovation and allow research in your field to advance faster</a:t>
            </a:r>
          </a:p>
          <a:p>
            <a:pPr marL="285750" indent="-285750">
              <a:buFont typeface="Arial" panose="020B0604020202020204" pitchFamily="34" charset="0"/>
              <a:buChar char="•"/>
            </a:pPr>
            <a:endParaRPr lang="en-GB"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altLang="en-US" dirty="0"/>
              <a:t>For greater visibility, impact and new research collaborations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So others can reuse and build on your data</a:t>
            </a:r>
          </a:p>
          <a:p>
            <a:pPr marL="0" indent="0">
              <a:buFont typeface="Arial" panose="020B0604020202020204" pitchFamily="34" charset="0"/>
              <a:buNone/>
            </a:pPr>
            <a:endParaRPr lang="en-GB" altLang="en-US" dirty="0"/>
          </a:p>
          <a:p>
            <a:pPr marL="285750" indent="-285750">
              <a:buFont typeface="Arial" panose="020B0604020202020204" pitchFamily="34" charset="0"/>
              <a:buChar char="•"/>
            </a:pPr>
            <a:endParaRPr lang="en-GB" dirty="0"/>
          </a:p>
          <a:p>
            <a:endParaRPr lang="en-GB" dirty="0"/>
          </a:p>
        </p:txBody>
      </p:sp>
      <p:sp>
        <p:nvSpPr>
          <p:cNvPr id="4" name="Slide Number Placeholder 3"/>
          <p:cNvSpPr>
            <a:spLocks noGrp="1"/>
          </p:cNvSpPr>
          <p:nvPr>
            <p:ph type="sldNum" sz="quarter" idx="10"/>
          </p:nvPr>
        </p:nvSpPr>
        <p:spPr/>
        <p:txBody>
          <a:bodyPr/>
          <a:lstStyle/>
          <a:p>
            <a:fld id="{7D228C0B-2348-4FD8-BF51-EC56E7D6ED2C}" type="slidenum">
              <a:rPr lang="en-GB" smtClean="0">
                <a:solidFill>
                  <a:prstClr val="black"/>
                </a:solidFill>
              </a:rPr>
              <a:pPr/>
              <a:t>6</a:t>
            </a:fld>
            <a:endParaRPr lang="en-GB">
              <a:solidFill>
                <a:prstClr val="black"/>
              </a:solidFill>
            </a:endParaRPr>
          </a:p>
        </p:txBody>
      </p:sp>
    </p:spTree>
    <p:extLst>
      <p:ext uri="{BB962C8B-B14F-4D97-AF65-F5344CB8AC3E}">
        <p14:creationId xmlns:p14="http://schemas.microsoft.com/office/powerpoint/2010/main" val="1196857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GB" altLang="en-US" dirty="0"/>
              <a:t>To make your research easier!</a:t>
            </a:r>
          </a:p>
          <a:p>
            <a:pPr marL="285750" indent="-285750">
              <a:buFont typeface="Arial" panose="020B0604020202020204" pitchFamily="34" charset="0"/>
              <a:buChar char="•"/>
            </a:pPr>
            <a:endParaRPr lang="en-GB" altLang="en-US" dirty="0"/>
          </a:p>
          <a:p>
            <a:pPr marL="285750" indent="-285750">
              <a:buFont typeface="Arial" panose="020B0604020202020204" pitchFamily="34" charset="0"/>
              <a:buChar char="•"/>
            </a:pPr>
            <a:r>
              <a:rPr lang="en-GB" altLang="en-US" dirty="0"/>
              <a:t>Stop yourself drowning in irrelevant stuff</a:t>
            </a:r>
          </a:p>
          <a:p>
            <a:pPr marL="285750" indent="-285750">
              <a:buFont typeface="Arial" panose="020B0604020202020204" pitchFamily="34" charset="0"/>
              <a:buChar char="•"/>
            </a:pPr>
            <a:endParaRPr lang="en-GB" altLang="en-US" dirty="0"/>
          </a:p>
          <a:p>
            <a:pPr marL="285750" indent="-285750">
              <a:buFont typeface="Arial" panose="020B0604020202020204" pitchFamily="34" charset="0"/>
              <a:buChar char="•"/>
            </a:pPr>
            <a:r>
              <a:rPr lang="en-GB" altLang="en-US" dirty="0"/>
              <a:t>Make sure you can understand and reuse your data again later</a:t>
            </a:r>
          </a:p>
          <a:p>
            <a:pPr marL="285750" indent="-285750">
              <a:buFont typeface="Arial" panose="020B0604020202020204" pitchFamily="34" charset="0"/>
              <a:buChar char="•"/>
            </a:pPr>
            <a:endParaRPr lang="en-GB" altLang="en-US" dirty="0"/>
          </a:p>
          <a:p>
            <a:pPr marL="285750" indent="-285750">
              <a:buFont typeface="Arial" panose="020B0604020202020204" pitchFamily="34" charset="0"/>
              <a:buChar char="•"/>
            </a:pPr>
            <a:r>
              <a:rPr lang="en-GB" altLang="en-US" dirty="0"/>
              <a:t>Advance your career – data is growing in significance</a:t>
            </a:r>
          </a:p>
          <a:p>
            <a:endParaRPr lang="en-GB" dirty="0"/>
          </a:p>
        </p:txBody>
      </p:sp>
      <p:sp>
        <p:nvSpPr>
          <p:cNvPr id="4" name="Slide Number Placeholder 3"/>
          <p:cNvSpPr>
            <a:spLocks noGrp="1"/>
          </p:cNvSpPr>
          <p:nvPr>
            <p:ph type="sldNum" sz="quarter" idx="10"/>
          </p:nvPr>
        </p:nvSpPr>
        <p:spPr/>
        <p:txBody>
          <a:bodyPr/>
          <a:lstStyle/>
          <a:p>
            <a:fld id="{7D228C0B-2348-4FD8-BF51-EC56E7D6ED2C}" type="slidenum">
              <a:rPr lang="en-GB" smtClean="0">
                <a:solidFill>
                  <a:prstClr val="black"/>
                </a:solidFill>
              </a:rPr>
              <a:pPr/>
              <a:t>7</a:t>
            </a:fld>
            <a:endParaRPr lang="en-GB">
              <a:solidFill>
                <a:prstClr val="black"/>
              </a:solidFill>
            </a:endParaRPr>
          </a:p>
        </p:txBody>
      </p:sp>
    </p:spTree>
    <p:extLst>
      <p:ext uri="{BB962C8B-B14F-4D97-AF65-F5344CB8AC3E}">
        <p14:creationId xmlns:p14="http://schemas.microsoft.com/office/powerpoint/2010/main" val="2871843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1144588" y="687388"/>
            <a:ext cx="4568825" cy="3425825"/>
          </a:xfrm>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7670970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6E292F92-8509-9F45-981B-4B6C1BB9C58D}" type="slidenum">
              <a:rPr lang="tr-TR">
                <a:solidFill>
                  <a:prstClr val="black"/>
                </a:solidFill>
              </a:rPr>
              <a:pPr/>
              <a:t>9</a:t>
            </a:fld>
            <a:endParaRPr lang="tr-TR">
              <a:solidFill>
                <a:prstClr val="black"/>
              </a:solidFill>
            </a:endParaRPr>
          </a:p>
        </p:txBody>
      </p:sp>
    </p:spTree>
    <p:extLst>
      <p:ext uri="{BB962C8B-B14F-4D97-AF65-F5344CB8AC3E}">
        <p14:creationId xmlns:p14="http://schemas.microsoft.com/office/powerpoint/2010/main" val="42075698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135094-64D1-F647-9BB8-82B15787932B}"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2591772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xfrm>
            <a:off x="1144588" y="687388"/>
            <a:ext cx="4568825" cy="3425825"/>
          </a:xfrm>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itchFamily="34" charset="-128"/>
            </a:endParaRPr>
          </a:p>
        </p:txBody>
      </p:sp>
      <p:sp>
        <p:nvSpPr>
          <p:cNvPr id="368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5231" eaLnBrk="0" hangingPunct="0">
              <a:spcBef>
                <a:spcPct val="30000"/>
              </a:spcBef>
              <a:defRPr sz="1100">
                <a:solidFill>
                  <a:schemeClr val="tx1"/>
                </a:solidFill>
                <a:latin typeface="Times New Roman" pitchFamily="18" charset="0"/>
              </a:defRPr>
            </a:lvl1pPr>
            <a:lvl2pPr marL="708923" indent="-272663" defTabSz="945231" eaLnBrk="0" hangingPunct="0">
              <a:spcBef>
                <a:spcPct val="30000"/>
              </a:spcBef>
              <a:defRPr sz="1100">
                <a:solidFill>
                  <a:schemeClr val="tx1"/>
                </a:solidFill>
                <a:latin typeface="Times New Roman" pitchFamily="18" charset="0"/>
              </a:defRPr>
            </a:lvl2pPr>
            <a:lvl3pPr marL="1090651" indent="-218130" defTabSz="945231" eaLnBrk="0" hangingPunct="0">
              <a:spcBef>
                <a:spcPct val="30000"/>
              </a:spcBef>
              <a:defRPr sz="1100">
                <a:solidFill>
                  <a:schemeClr val="tx1"/>
                </a:solidFill>
                <a:latin typeface="Times New Roman" pitchFamily="18" charset="0"/>
              </a:defRPr>
            </a:lvl3pPr>
            <a:lvl4pPr marL="1526911" indent="-218130" defTabSz="945231" eaLnBrk="0" hangingPunct="0">
              <a:spcBef>
                <a:spcPct val="30000"/>
              </a:spcBef>
              <a:defRPr sz="1100">
                <a:solidFill>
                  <a:schemeClr val="tx1"/>
                </a:solidFill>
                <a:latin typeface="Times New Roman" pitchFamily="18" charset="0"/>
              </a:defRPr>
            </a:lvl4pPr>
            <a:lvl5pPr marL="1963171" indent="-218130" defTabSz="945231" eaLnBrk="0" hangingPunct="0">
              <a:spcBef>
                <a:spcPct val="30000"/>
              </a:spcBef>
              <a:defRPr sz="1100">
                <a:solidFill>
                  <a:schemeClr val="tx1"/>
                </a:solidFill>
                <a:latin typeface="Times New Roman" pitchFamily="18" charset="0"/>
              </a:defRPr>
            </a:lvl5pPr>
            <a:lvl6pPr marL="2399431" indent="-218130" defTabSz="945231" eaLnBrk="0" fontAlgn="base" hangingPunct="0">
              <a:spcBef>
                <a:spcPct val="30000"/>
              </a:spcBef>
              <a:spcAft>
                <a:spcPct val="0"/>
              </a:spcAft>
              <a:defRPr sz="1100">
                <a:solidFill>
                  <a:schemeClr val="tx1"/>
                </a:solidFill>
                <a:latin typeface="Times New Roman" pitchFamily="18" charset="0"/>
              </a:defRPr>
            </a:lvl6pPr>
            <a:lvl7pPr marL="2835692" indent="-218130" defTabSz="945231" eaLnBrk="0" fontAlgn="base" hangingPunct="0">
              <a:spcBef>
                <a:spcPct val="30000"/>
              </a:spcBef>
              <a:spcAft>
                <a:spcPct val="0"/>
              </a:spcAft>
              <a:defRPr sz="1100">
                <a:solidFill>
                  <a:schemeClr val="tx1"/>
                </a:solidFill>
                <a:latin typeface="Times New Roman" pitchFamily="18" charset="0"/>
              </a:defRPr>
            </a:lvl7pPr>
            <a:lvl8pPr marL="3271952" indent="-218130" defTabSz="945231" eaLnBrk="0" fontAlgn="base" hangingPunct="0">
              <a:spcBef>
                <a:spcPct val="30000"/>
              </a:spcBef>
              <a:spcAft>
                <a:spcPct val="0"/>
              </a:spcAft>
              <a:defRPr sz="1100">
                <a:solidFill>
                  <a:schemeClr val="tx1"/>
                </a:solidFill>
                <a:latin typeface="Times New Roman" pitchFamily="18" charset="0"/>
              </a:defRPr>
            </a:lvl8pPr>
            <a:lvl9pPr marL="3708212" indent="-218130" defTabSz="945231" eaLnBrk="0" fontAlgn="base" hangingPunct="0">
              <a:spcBef>
                <a:spcPct val="30000"/>
              </a:spcBef>
              <a:spcAft>
                <a:spcPct val="0"/>
              </a:spcAft>
              <a:defRPr sz="1100">
                <a:solidFill>
                  <a:schemeClr val="tx1"/>
                </a:solidFill>
                <a:latin typeface="Times New Roman" pitchFamily="18" charset="0"/>
              </a:defRPr>
            </a:lvl9pPr>
          </a:lstStyle>
          <a:p>
            <a:pPr eaLnBrk="1" hangingPunct="1">
              <a:spcBef>
                <a:spcPct val="0"/>
              </a:spcBef>
            </a:pPr>
            <a:endParaRPr lang="en-US" altLang="en-US" sz="1200">
              <a:solidFill>
                <a:prstClr val="black"/>
              </a:solidFill>
            </a:endParaRPr>
          </a:p>
        </p:txBody>
      </p:sp>
      <p:sp>
        <p:nvSpPr>
          <p:cNvPr id="36869"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6130" eaLnBrk="0" hangingPunct="0">
              <a:spcBef>
                <a:spcPct val="30000"/>
              </a:spcBef>
              <a:defRPr sz="1100">
                <a:solidFill>
                  <a:schemeClr val="tx1"/>
                </a:solidFill>
                <a:latin typeface="Times New Roman" pitchFamily="18" charset="0"/>
              </a:defRPr>
            </a:lvl1pPr>
            <a:lvl2pPr marL="708923" indent="-272663" defTabSz="986130" eaLnBrk="0" hangingPunct="0">
              <a:spcBef>
                <a:spcPct val="30000"/>
              </a:spcBef>
              <a:defRPr sz="1100">
                <a:solidFill>
                  <a:schemeClr val="tx1"/>
                </a:solidFill>
                <a:latin typeface="Times New Roman" pitchFamily="18" charset="0"/>
              </a:defRPr>
            </a:lvl2pPr>
            <a:lvl3pPr marL="1090651" indent="-218130" defTabSz="986130" eaLnBrk="0" hangingPunct="0">
              <a:spcBef>
                <a:spcPct val="30000"/>
              </a:spcBef>
              <a:defRPr sz="1100">
                <a:solidFill>
                  <a:schemeClr val="tx1"/>
                </a:solidFill>
                <a:latin typeface="Times New Roman" pitchFamily="18" charset="0"/>
              </a:defRPr>
            </a:lvl3pPr>
            <a:lvl4pPr marL="1526911" indent="-218130" defTabSz="986130" eaLnBrk="0" hangingPunct="0">
              <a:spcBef>
                <a:spcPct val="30000"/>
              </a:spcBef>
              <a:defRPr sz="1100">
                <a:solidFill>
                  <a:schemeClr val="tx1"/>
                </a:solidFill>
                <a:latin typeface="Times New Roman" pitchFamily="18" charset="0"/>
              </a:defRPr>
            </a:lvl4pPr>
            <a:lvl5pPr marL="1963171" indent="-218130" defTabSz="986130" eaLnBrk="0" hangingPunct="0">
              <a:spcBef>
                <a:spcPct val="30000"/>
              </a:spcBef>
              <a:defRPr sz="1100">
                <a:solidFill>
                  <a:schemeClr val="tx1"/>
                </a:solidFill>
                <a:latin typeface="Times New Roman" pitchFamily="18" charset="0"/>
              </a:defRPr>
            </a:lvl5pPr>
            <a:lvl6pPr marL="2399431" indent="-218130" defTabSz="986130" eaLnBrk="0" fontAlgn="base" hangingPunct="0">
              <a:spcBef>
                <a:spcPct val="30000"/>
              </a:spcBef>
              <a:spcAft>
                <a:spcPct val="0"/>
              </a:spcAft>
              <a:defRPr sz="1100">
                <a:solidFill>
                  <a:schemeClr val="tx1"/>
                </a:solidFill>
                <a:latin typeface="Times New Roman" pitchFamily="18" charset="0"/>
              </a:defRPr>
            </a:lvl6pPr>
            <a:lvl7pPr marL="2835692" indent="-218130" defTabSz="986130" eaLnBrk="0" fontAlgn="base" hangingPunct="0">
              <a:spcBef>
                <a:spcPct val="30000"/>
              </a:spcBef>
              <a:spcAft>
                <a:spcPct val="0"/>
              </a:spcAft>
              <a:defRPr sz="1100">
                <a:solidFill>
                  <a:schemeClr val="tx1"/>
                </a:solidFill>
                <a:latin typeface="Times New Roman" pitchFamily="18" charset="0"/>
              </a:defRPr>
            </a:lvl7pPr>
            <a:lvl8pPr marL="3271952" indent="-218130" defTabSz="986130" eaLnBrk="0" fontAlgn="base" hangingPunct="0">
              <a:spcBef>
                <a:spcPct val="30000"/>
              </a:spcBef>
              <a:spcAft>
                <a:spcPct val="0"/>
              </a:spcAft>
              <a:defRPr sz="1100">
                <a:solidFill>
                  <a:schemeClr val="tx1"/>
                </a:solidFill>
                <a:latin typeface="Times New Roman" pitchFamily="18" charset="0"/>
              </a:defRPr>
            </a:lvl8pPr>
            <a:lvl9pPr marL="3708212" indent="-218130" defTabSz="986130" eaLnBrk="0" fontAlgn="base" hangingPunct="0">
              <a:spcBef>
                <a:spcPct val="30000"/>
              </a:spcBef>
              <a:spcAft>
                <a:spcPct val="0"/>
              </a:spcAft>
              <a:defRPr sz="1100">
                <a:solidFill>
                  <a:schemeClr val="tx1"/>
                </a:solidFill>
                <a:latin typeface="Times New Roman" pitchFamily="18" charset="0"/>
              </a:defRPr>
            </a:lvl9pPr>
          </a:lstStyle>
          <a:p>
            <a:pPr eaLnBrk="1" hangingPunct="1">
              <a:spcBef>
                <a:spcPct val="0"/>
              </a:spcBef>
            </a:pPr>
            <a:fld id="{9F82B674-92BF-478C-B743-A483C8C684C0}" type="slidenum">
              <a:rPr lang="en-GB" altLang="en-US" sz="1200">
                <a:solidFill>
                  <a:prstClr val="black"/>
                </a:solidFill>
                <a:ea typeface="ＭＳ Ｐゴシック" pitchFamily="34" charset="-128"/>
              </a:rPr>
              <a:pPr eaLnBrk="1" hangingPunct="1">
                <a:spcBef>
                  <a:spcPct val="0"/>
                </a:spcBef>
              </a:pPr>
              <a:t>11</a:t>
            </a:fld>
            <a:endParaRPr lang="en-GB" altLang="en-US" sz="1200">
              <a:solidFill>
                <a:prstClr val="black"/>
              </a:solidFill>
              <a:ea typeface="ＭＳ Ｐゴシック" pitchFamily="34" charset="-128"/>
            </a:endParaRPr>
          </a:p>
        </p:txBody>
      </p:sp>
    </p:spTree>
    <p:extLst>
      <p:ext uri="{BB962C8B-B14F-4D97-AF65-F5344CB8AC3E}">
        <p14:creationId xmlns:p14="http://schemas.microsoft.com/office/powerpoint/2010/main" val="17353535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xfrm>
            <a:off x="1144588" y="687388"/>
            <a:ext cx="4568825" cy="3425825"/>
          </a:xfrm>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58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5231" eaLnBrk="0" hangingPunct="0">
              <a:spcBef>
                <a:spcPct val="30000"/>
              </a:spcBef>
              <a:defRPr sz="1100">
                <a:solidFill>
                  <a:schemeClr val="tx1"/>
                </a:solidFill>
                <a:latin typeface="Times New Roman" pitchFamily="18" charset="0"/>
              </a:defRPr>
            </a:lvl1pPr>
            <a:lvl2pPr marL="708923" indent="-272663" defTabSz="945231" eaLnBrk="0" hangingPunct="0">
              <a:spcBef>
                <a:spcPct val="30000"/>
              </a:spcBef>
              <a:defRPr sz="1100">
                <a:solidFill>
                  <a:schemeClr val="tx1"/>
                </a:solidFill>
                <a:latin typeface="Times New Roman" pitchFamily="18" charset="0"/>
              </a:defRPr>
            </a:lvl2pPr>
            <a:lvl3pPr marL="1090651" indent="-218130" defTabSz="945231" eaLnBrk="0" hangingPunct="0">
              <a:spcBef>
                <a:spcPct val="30000"/>
              </a:spcBef>
              <a:defRPr sz="1100">
                <a:solidFill>
                  <a:schemeClr val="tx1"/>
                </a:solidFill>
                <a:latin typeface="Times New Roman" pitchFamily="18" charset="0"/>
              </a:defRPr>
            </a:lvl3pPr>
            <a:lvl4pPr marL="1526911" indent="-218130" defTabSz="945231" eaLnBrk="0" hangingPunct="0">
              <a:spcBef>
                <a:spcPct val="30000"/>
              </a:spcBef>
              <a:defRPr sz="1100">
                <a:solidFill>
                  <a:schemeClr val="tx1"/>
                </a:solidFill>
                <a:latin typeface="Times New Roman" pitchFamily="18" charset="0"/>
              </a:defRPr>
            </a:lvl4pPr>
            <a:lvl5pPr marL="1963171" indent="-218130" defTabSz="945231" eaLnBrk="0" hangingPunct="0">
              <a:spcBef>
                <a:spcPct val="30000"/>
              </a:spcBef>
              <a:defRPr sz="1100">
                <a:solidFill>
                  <a:schemeClr val="tx1"/>
                </a:solidFill>
                <a:latin typeface="Times New Roman" pitchFamily="18" charset="0"/>
              </a:defRPr>
            </a:lvl5pPr>
            <a:lvl6pPr marL="2399431" indent="-218130" defTabSz="945231" eaLnBrk="0" fontAlgn="base" hangingPunct="0">
              <a:spcBef>
                <a:spcPct val="30000"/>
              </a:spcBef>
              <a:spcAft>
                <a:spcPct val="0"/>
              </a:spcAft>
              <a:defRPr sz="1100">
                <a:solidFill>
                  <a:schemeClr val="tx1"/>
                </a:solidFill>
                <a:latin typeface="Times New Roman" pitchFamily="18" charset="0"/>
              </a:defRPr>
            </a:lvl6pPr>
            <a:lvl7pPr marL="2835692" indent="-218130" defTabSz="945231" eaLnBrk="0" fontAlgn="base" hangingPunct="0">
              <a:spcBef>
                <a:spcPct val="30000"/>
              </a:spcBef>
              <a:spcAft>
                <a:spcPct val="0"/>
              </a:spcAft>
              <a:defRPr sz="1100">
                <a:solidFill>
                  <a:schemeClr val="tx1"/>
                </a:solidFill>
                <a:latin typeface="Times New Roman" pitchFamily="18" charset="0"/>
              </a:defRPr>
            </a:lvl7pPr>
            <a:lvl8pPr marL="3271952" indent="-218130" defTabSz="945231" eaLnBrk="0" fontAlgn="base" hangingPunct="0">
              <a:spcBef>
                <a:spcPct val="30000"/>
              </a:spcBef>
              <a:spcAft>
                <a:spcPct val="0"/>
              </a:spcAft>
              <a:defRPr sz="1100">
                <a:solidFill>
                  <a:schemeClr val="tx1"/>
                </a:solidFill>
                <a:latin typeface="Times New Roman" pitchFamily="18" charset="0"/>
              </a:defRPr>
            </a:lvl8pPr>
            <a:lvl9pPr marL="3708212" indent="-218130" defTabSz="945231" eaLnBrk="0" fontAlgn="base" hangingPunct="0">
              <a:spcBef>
                <a:spcPct val="30000"/>
              </a:spcBef>
              <a:spcAft>
                <a:spcPct val="0"/>
              </a:spcAft>
              <a:defRPr sz="1100">
                <a:solidFill>
                  <a:schemeClr val="tx1"/>
                </a:solidFill>
                <a:latin typeface="Times New Roman" pitchFamily="18" charset="0"/>
              </a:defRPr>
            </a:lvl9pPr>
          </a:lstStyle>
          <a:p>
            <a:pPr eaLnBrk="1" hangingPunct="1">
              <a:spcBef>
                <a:spcPct val="0"/>
              </a:spcBef>
            </a:pPr>
            <a:fld id="{3155D5A4-C719-4F9D-B8D6-0591382BD23C}" type="slidenum">
              <a:rPr lang="en-GB" altLang="en-US" sz="1200">
                <a:solidFill>
                  <a:prstClr val="black"/>
                </a:solidFill>
              </a:rPr>
              <a:pPr eaLnBrk="1" hangingPunct="1">
                <a:spcBef>
                  <a:spcPct val="0"/>
                </a:spcBef>
              </a:pPr>
              <a:t>12</a:t>
            </a:fld>
            <a:endParaRPr lang="en-GB" altLang="en-US" sz="1200">
              <a:solidFill>
                <a:prstClr val="black"/>
              </a:solidFill>
            </a:endParaRPr>
          </a:p>
        </p:txBody>
      </p:sp>
    </p:spTree>
    <p:extLst>
      <p:ext uri="{BB962C8B-B14F-4D97-AF65-F5344CB8AC3E}">
        <p14:creationId xmlns:p14="http://schemas.microsoft.com/office/powerpoint/2010/main" val="21058176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nl-NL" sz="1200" dirty="0"/>
          </a:p>
        </p:txBody>
      </p:sp>
      <p:sp>
        <p:nvSpPr>
          <p:cNvPr id="4" name="Tijdelijke aanduiding voor dianummer 3"/>
          <p:cNvSpPr>
            <a:spLocks noGrp="1"/>
          </p:cNvSpPr>
          <p:nvPr>
            <p:ph type="sldNum" sz="quarter" idx="10"/>
          </p:nvPr>
        </p:nvSpPr>
        <p:spPr/>
        <p:txBody>
          <a:bodyPr/>
          <a:lstStyle/>
          <a:p>
            <a:fld id="{4A135094-64D1-F647-9BB8-82B15787932B}"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2527997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636912"/>
            <a:ext cx="7772400" cy="2163687"/>
          </a:xfrm>
        </p:spPr>
        <p:txBody>
          <a:bodyPr anchor="ctr">
            <a:noAutofit/>
          </a:bodyPr>
          <a:lstStyle>
            <a:lvl1pPr>
              <a:lnSpc>
                <a:spcPct val="100000"/>
              </a:lnSpc>
              <a:defRPr sz="4000" cap="none" spc="-80" baseline="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DCEC77-EEAF-49C6-AC3C-F1C0AAE629F2}" type="datetimeFigureOut">
              <a:rPr lang="en-GB" smtClean="0">
                <a:solidFill>
                  <a:prstClr val="black"/>
                </a:solidFill>
              </a:rPr>
              <a:pPr/>
              <a:t>09/08/2018</a:t>
            </a:fld>
            <a:endParaRPr lang="en-GB">
              <a:solidFill>
                <a:prstClr val="black"/>
              </a:solidFill>
            </a:endParaRPr>
          </a:p>
        </p:txBody>
      </p:sp>
      <p:sp>
        <p:nvSpPr>
          <p:cNvPr id="5" name="Footer Placeholder 4"/>
          <p:cNvSpPr>
            <a:spLocks noGrp="1"/>
          </p:cNvSpPr>
          <p:nvPr>
            <p:ph type="ftr" sz="quarter" idx="11"/>
          </p:nvPr>
        </p:nvSpPr>
        <p:spPr/>
        <p:txBody>
          <a:bodyPr/>
          <a:lstStyle/>
          <a:p>
            <a:endParaRPr lang="en-GB" dirty="0">
              <a:solidFill>
                <a:prstClr val="black"/>
              </a:solidFill>
            </a:endParaRPr>
          </a:p>
        </p:txBody>
      </p:sp>
      <p:sp>
        <p:nvSpPr>
          <p:cNvPr id="9" name="Rectangle 8"/>
          <p:cNvSpPr/>
          <p:nvPr/>
        </p:nvSpPr>
        <p:spPr>
          <a:xfrm>
            <a:off x="9001124" y="4846320"/>
            <a:ext cx="142876" cy="2011680"/>
          </a:xfrm>
          <a:prstGeom prst="rect">
            <a:avLst/>
          </a:prstGeom>
          <a:solidFill>
            <a:srgbClr val="9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Rectangle 9"/>
          <p:cNvSpPr/>
          <p:nvPr/>
        </p:nvSpPr>
        <p:spPr>
          <a:xfrm>
            <a:off x="9001124" y="0"/>
            <a:ext cx="142876" cy="484632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F67BDBC9-2DB0-46F3-A943-B0F145512E68}" type="slidenum">
              <a:rPr lang="en-GB" smtClean="0">
                <a:solidFill>
                  <a:prstClr val="black"/>
                </a:solidFill>
              </a:rPr>
              <a:pPr/>
              <a:t>‹#›</a:t>
            </a:fld>
            <a:endParaRPr lang="en-GB" dirty="0">
              <a:solidFill>
                <a:prstClr val="black"/>
              </a:solidFill>
            </a:endParaRPr>
          </a:p>
        </p:txBody>
      </p:sp>
    </p:spTree>
    <p:extLst>
      <p:ext uri="{BB962C8B-B14F-4D97-AF65-F5344CB8AC3E}">
        <p14:creationId xmlns:p14="http://schemas.microsoft.com/office/powerpoint/2010/main" val="303848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DCEC77-EEAF-49C6-AC3C-F1C0AAE629F2}" type="datetimeFigureOut">
              <a:rPr lang="en-GB" smtClean="0">
                <a:solidFill>
                  <a:prstClr val="black"/>
                </a:solidFill>
              </a:rPr>
              <a:pPr/>
              <a:t>09/08/2018</a:t>
            </a:fld>
            <a:endParaRPr lang="en-GB">
              <a:solidFill>
                <a:prstClr val="black"/>
              </a:solidFill>
            </a:endParaRPr>
          </a:p>
        </p:txBody>
      </p:sp>
      <p:sp>
        <p:nvSpPr>
          <p:cNvPr id="5" name="Footer Placeholder 4"/>
          <p:cNvSpPr>
            <a:spLocks noGrp="1"/>
          </p:cNvSpPr>
          <p:nvPr>
            <p:ph type="ftr" sz="quarter" idx="11"/>
          </p:nvPr>
        </p:nvSpPr>
        <p:spPr/>
        <p:txBody>
          <a:bodyPr/>
          <a:lstStyle/>
          <a:p>
            <a:endParaRPr lang="en-GB">
              <a:solidFill>
                <a:prstClr val="black"/>
              </a:solidFill>
            </a:endParaRPr>
          </a:p>
        </p:txBody>
      </p:sp>
      <p:sp>
        <p:nvSpPr>
          <p:cNvPr id="6" name="Slide Number Placeholder 5"/>
          <p:cNvSpPr>
            <a:spLocks noGrp="1"/>
          </p:cNvSpPr>
          <p:nvPr>
            <p:ph type="sldNum" sz="quarter" idx="12"/>
          </p:nvPr>
        </p:nvSpPr>
        <p:spPr/>
        <p:txBody>
          <a:bodyPr/>
          <a:lstStyle/>
          <a:p>
            <a:fld id="{F67BDBC9-2DB0-46F3-A943-B0F145512E68}" type="slidenum">
              <a:rPr lang="en-GB" smtClean="0">
                <a:solidFill>
                  <a:srgbClr val="1F497D"/>
                </a:solidFill>
              </a:rPr>
              <a:pPr/>
              <a:t>‹#›</a:t>
            </a:fld>
            <a:endParaRPr lang="en-GB">
              <a:solidFill>
                <a:srgbClr val="1F497D"/>
              </a:solidFill>
            </a:endParaRPr>
          </a:p>
        </p:txBody>
      </p:sp>
    </p:spTree>
    <p:extLst>
      <p:ext uri="{BB962C8B-B14F-4D97-AF65-F5344CB8AC3E}">
        <p14:creationId xmlns:p14="http://schemas.microsoft.com/office/powerpoint/2010/main" val="784521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DCEC77-EEAF-49C6-AC3C-F1C0AAE629F2}" type="datetimeFigureOut">
              <a:rPr lang="en-GB" smtClean="0">
                <a:solidFill>
                  <a:prstClr val="black"/>
                </a:solidFill>
              </a:rPr>
              <a:pPr/>
              <a:t>09/08/2018</a:t>
            </a:fld>
            <a:endParaRPr lang="en-GB">
              <a:solidFill>
                <a:prstClr val="black"/>
              </a:solidFill>
            </a:endParaRPr>
          </a:p>
        </p:txBody>
      </p:sp>
      <p:sp>
        <p:nvSpPr>
          <p:cNvPr id="5" name="Footer Placeholder 4"/>
          <p:cNvSpPr>
            <a:spLocks noGrp="1"/>
          </p:cNvSpPr>
          <p:nvPr>
            <p:ph type="ftr" sz="quarter" idx="11"/>
          </p:nvPr>
        </p:nvSpPr>
        <p:spPr/>
        <p:txBody>
          <a:bodyPr/>
          <a:lstStyle/>
          <a:p>
            <a:endParaRPr lang="en-GB">
              <a:solidFill>
                <a:prstClr val="black"/>
              </a:solidFill>
            </a:endParaRPr>
          </a:p>
        </p:txBody>
      </p:sp>
      <p:sp>
        <p:nvSpPr>
          <p:cNvPr id="6" name="Slide Number Placeholder 5"/>
          <p:cNvSpPr>
            <a:spLocks noGrp="1"/>
          </p:cNvSpPr>
          <p:nvPr>
            <p:ph type="sldNum" sz="quarter" idx="12"/>
          </p:nvPr>
        </p:nvSpPr>
        <p:spPr/>
        <p:txBody>
          <a:bodyPr/>
          <a:lstStyle/>
          <a:p>
            <a:fld id="{F67BDBC9-2DB0-46F3-A943-B0F145512E68}" type="slidenum">
              <a:rPr lang="en-GB" smtClean="0">
                <a:solidFill>
                  <a:srgbClr val="1F497D"/>
                </a:solidFill>
              </a:rPr>
              <a:pPr/>
              <a:t>‹#›</a:t>
            </a:fld>
            <a:endParaRPr lang="en-GB">
              <a:solidFill>
                <a:srgbClr val="1F497D"/>
              </a:solidFill>
            </a:endParaRPr>
          </a:p>
        </p:txBody>
      </p:sp>
    </p:spTree>
    <p:extLst>
      <p:ext uri="{BB962C8B-B14F-4D97-AF65-F5344CB8AC3E}">
        <p14:creationId xmlns:p14="http://schemas.microsoft.com/office/powerpoint/2010/main" val="2904587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ection Header">
    <p:bg>
      <p:bgPr>
        <a:solidFill>
          <a:schemeClr val="tx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12270" y="4808764"/>
            <a:ext cx="8645979" cy="1318287"/>
          </a:xfrm>
        </p:spPr>
        <p:txBody>
          <a:bodyPr anchor="t">
            <a:normAutofit/>
          </a:bodyPr>
          <a:lstStyle>
            <a:lvl1pPr marL="0" indent="0" algn="ctr">
              <a:buNone/>
              <a:defRPr sz="2800" b="0" cap="all" baseline="0">
                <a:solidFill>
                  <a:srgbClr val="ED7C0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dirty="0"/>
              <a:t>Click to edit Master text styles</a:t>
            </a:r>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6" name="Picture Placeholder 5"/>
          <p:cNvSpPr>
            <a:spLocks noGrp="1"/>
          </p:cNvSpPr>
          <p:nvPr>
            <p:ph type="pic" sz="quarter" idx="10"/>
          </p:nvPr>
        </p:nvSpPr>
        <p:spPr>
          <a:xfrm>
            <a:off x="0" y="155121"/>
            <a:ext cx="9143999" cy="4444311"/>
          </a:xfrm>
        </p:spPr>
        <p:txBody>
          <a:bodyPr/>
          <a:lstStyle/>
          <a:p>
            <a:endParaRPr lang="en-GB"/>
          </a:p>
        </p:txBody>
      </p:sp>
      <p:sp>
        <p:nvSpPr>
          <p:cNvPr id="9" name="Text Placeholder 8"/>
          <p:cNvSpPr>
            <a:spLocks noGrp="1"/>
          </p:cNvSpPr>
          <p:nvPr>
            <p:ph type="body" sz="quarter" idx="11"/>
          </p:nvPr>
        </p:nvSpPr>
        <p:spPr>
          <a:xfrm>
            <a:off x="1566863" y="5543550"/>
            <a:ext cx="6286500" cy="734786"/>
          </a:xfrm>
        </p:spPr>
        <p:txBody>
          <a:bodyPr/>
          <a:lstStyle>
            <a:lvl1pPr algn="ctr">
              <a:buNone/>
              <a:defRPr/>
            </a:lvl1pPr>
          </a:lstStyle>
          <a:p>
            <a:pPr lvl="0"/>
            <a:endParaRPr lang="en-GB" dirty="0"/>
          </a:p>
        </p:txBody>
      </p:sp>
    </p:spTree>
    <p:extLst>
      <p:ext uri="{BB962C8B-B14F-4D97-AF65-F5344CB8AC3E}">
        <p14:creationId xmlns:p14="http://schemas.microsoft.com/office/powerpoint/2010/main" val="2835175864"/>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el en object">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453544"/>
            <a:ext cx="8229600" cy="1320800"/>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6" name="Tijdelijke aanduiding voor tekst 2"/>
          <p:cNvSpPr>
            <a:spLocks noGrp="1"/>
          </p:cNvSpPr>
          <p:nvPr>
            <p:ph idx="1"/>
          </p:nvPr>
        </p:nvSpPr>
        <p:spPr bwMode="auto">
          <a:xfrm>
            <a:off x="457200" y="1938867"/>
            <a:ext cx="8229600" cy="44174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a:solidFill>
                  <a:srgbClr val="808080"/>
                </a:solidFill>
              </a:defRPr>
            </a:lvl1pPr>
            <a:lvl2pPr>
              <a:defRPr>
                <a:solidFill>
                  <a:srgbClr val="808080"/>
                </a:solidFill>
              </a:defRPr>
            </a:lvl2pPr>
            <a:lvl3pPr>
              <a:defRPr>
                <a:solidFill>
                  <a:srgbClr val="808080"/>
                </a:solidFill>
              </a:defRPr>
            </a:lvl3pPr>
            <a:lvl4pPr>
              <a:defRPr>
                <a:solidFill>
                  <a:srgbClr val="808080"/>
                </a:solidFill>
              </a:defRPr>
            </a:lvl4pPr>
            <a:lvl5pPr>
              <a:defRPr>
                <a:solidFill>
                  <a:srgbClr val="808080"/>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454113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40750"/>
            <a:ext cx="8363272" cy="683994"/>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DCEC77-EEAF-49C6-AC3C-F1C0AAE629F2}" type="datetimeFigureOut">
              <a:rPr lang="en-GB" smtClean="0">
                <a:solidFill>
                  <a:prstClr val="black"/>
                </a:solidFill>
              </a:rPr>
              <a:pPr/>
              <a:t>09/08/2018</a:t>
            </a:fld>
            <a:endParaRPr lang="en-GB">
              <a:solidFill>
                <a:prstClr val="black"/>
              </a:solidFill>
            </a:endParaRPr>
          </a:p>
        </p:txBody>
      </p:sp>
      <p:sp>
        <p:nvSpPr>
          <p:cNvPr id="5" name="Footer Placeholder 4"/>
          <p:cNvSpPr>
            <a:spLocks noGrp="1"/>
          </p:cNvSpPr>
          <p:nvPr>
            <p:ph type="ftr" sz="quarter" idx="11"/>
          </p:nvPr>
        </p:nvSpPr>
        <p:spPr/>
        <p:txBody>
          <a:bodyPr/>
          <a:lstStyle/>
          <a:p>
            <a:endParaRPr lang="en-GB">
              <a:solidFill>
                <a:prstClr val="black"/>
              </a:solidFill>
            </a:endParaRPr>
          </a:p>
        </p:txBody>
      </p:sp>
      <p:sp>
        <p:nvSpPr>
          <p:cNvPr id="6" name="Slide Number Placeholder 5"/>
          <p:cNvSpPr>
            <a:spLocks noGrp="1"/>
          </p:cNvSpPr>
          <p:nvPr>
            <p:ph type="sldNum" sz="quarter" idx="12"/>
          </p:nvPr>
        </p:nvSpPr>
        <p:spPr/>
        <p:txBody>
          <a:bodyPr/>
          <a:lstStyle/>
          <a:p>
            <a:fld id="{F67BDBC9-2DB0-46F3-A943-B0F145512E68}" type="slidenum">
              <a:rPr lang="en-GB" smtClean="0">
                <a:solidFill>
                  <a:srgbClr val="1F497D"/>
                </a:solidFill>
              </a:rPr>
              <a:pPr/>
              <a:t>‹#›</a:t>
            </a:fld>
            <a:endParaRPr lang="en-GB">
              <a:solidFill>
                <a:srgbClr val="1F497D"/>
              </a:solidFill>
            </a:endParaRPr>
          </a:p>
        </p:txBody>
      </p:sp>
    </p:spTree>
    <p:extLst>
      <p:ext uri="{BB962C8B-B14F-4D97-AF65-F5344CB8AC3E}">
        <p14:creationId xmlns:p14="http://schemas.microsoft.com/office/powerpoint/2010/main" val="986544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DDDCEC77-EEAF-49C6-AC3C-F1C0AAE629F2}" type="datetimeFigureOut">
              <a:rPr lang="en-GB" smtClean="0">
                <a:solidFill>
                  <a:prstClr val="black"/>
                </a:solidFill>
              </a:rPr>
              <a:pPr/>
              <a:t>09/08/2018</a:t>
            </a:fld>
            <a:endParaRPr lang="en-GB">
              <a:solidFill>
                <a:prstClr val="black"/>
              </a:solidFill>
            </a:endParaRPr>
          </a:p>
        </p:txBody>
      </p:sp>
      <p:sp>
        <p:nvSpPr>
          <p:cNvPr id="8" name="Slide Number Placeholder 7"/>
          <p:cNvSpPr>
            <a:spLocks noGrp="1"/>
          </p:cNvSpPr>
          <p:nvPr>
            <p:ph type="sldNum" sz="quarter" idx="11"/>
          </p:nvPr>
        </p:nvSpPr>
        <p:spPr/>
        <p:txBody>
          <a:bodyPr/>
          <a:lstStyle/>
          <a:p>
            <a:fld id="{F67BDBC9-2DB0-46F3-A943-B0F145512E68}" type="slidenum">
              <a:rPr lang="en-GB" smtClean="0">
                <a:solidFill>
                  <a:srgbClr val="1F497D"/>
                </a:solidFill>
              </a:rPr>
              <a:pPr/>
              <a:t>‹#›</a:t>
            </a:fld>
            <a:endParaRPr lang="en-GB">
              <a:solidFill>
                <a:srgbClr val="1F497D"/>
              </a:solidFill>
            </a:endParaRPr>
          </a:p>
        </p:txBody>
      </p:sp>
      <p:sp>
        <p:nvSpPr>
          <p:cNvPr id="9" name="Footer Placeholder 8"/>
          <p:cNvSpPr>
            <a:spLocks noGrp="1"/>
          </p:cNvSpPr>
          <p:nvPr>
            <p:ph type="ftr" sz="quarter" idx="12"/>
          </p:nvPr>
        </p:nvSpPr>
        <p:spPr/>
        <p:txBody>
          <a:bodyPr/>
          <a:lstStyle/>
          <a:p>
            <a:endParaRPr lang="en-GB">
              <a:solidFill>
                <a:prstClr val="black"/>
              </a:solidFill>
            </a:endParaRPr>
          </a:p>
        </p:txBody>
      </p:sp>
    </p:spTree>
    <p:extLst>
      <p:ext uri="{BB962C8B-B14F-4D97-AF65-F5344CB8AC3E}">
        <p14:creationId xmlns:p14="http://schemas.microsoft.com/office/powerpoint/2010/main" val="2095426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363272" cy="756002"/>
          </a:xfrm>
        </p:spPr>
        <p:txBody>
          <a:bodyPr>
            <a:normAutofit/>
          </a:bodyPr>
          <a:lstStyle>
            <a:lvl1pPr>
              <a:defRPr sz="4000" cap="none" baseline="0"/>
            </a:lvl1pPr>
          </a:lstStyle>
          <a:p>
            <a:r>
              <a:rPr lang="en-US" dirty="0"/>
              <a:t>Click to edit Master title style</a:t>
            </a:r>
          </a:p>
        </p:txBody>
      </p:sp>
      <p:sp>
        <p:nvSpPr>
          <p:cNvPr id="3" name="Content Placeholder 2"/>
          <p:cNvSpPr>
            <a:spLocks noGrp="1"/>
          </p:cNvSpPr>
          <p:nvPr>
            <p:ph sz="half" idx="1"/>
          </p:nvPr>
        </p:nvSpPr>
        <p:spPr>
          <a:xfrm>
            <a:off x="467544" y="1196752"/>
            <a:ext cx="3816424" cy="490401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27984" y="1196752"/>
            <a:ext cx="3954016" cy="490401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DCEC77-EEAF-49C6-AC3C-F1C0AAE629F2}" type="datetimeFigureOut">
              <a:rPr lang="en-GB" smtClean="0">
                <a:solidFill>
                  <a:prstClr val="black"/>
                </a:solidFill>
              </a:rPr>
              <a:pPr/>
              <a:t>09/08/2018</a:t>
            </a:fld>
            <a:endParaRPr lang="en-GB">
              <a:solidFill>
                <a:prstClr val="black"/>
              </a:solidFill>
            </a:endParaRPr>
          </a:p>
        </p:txBody>
      </p:sp>
      <p:sp>
        <p:nvSpPr>
          <p:cNvPr id="6" name="Footer Placeholder 5"/>
          <p:cNvSpPr>
            <a:spLocks noGrp="1"/>
          </p:cNvSpPr>
          <p:nvPr>
            <p:ph type="ftr" sz="quarter" idx="11"/>
          </p:nvPr>
        </p:nvSpPr>
        <p:spPr/>
        <p:txBody>
          <a:bodyPr/>
          <a:lstStyle/>
          <a:p>
            <a:endParaRPr lang="en-GB">
              <a:solidFill>
                <a:prstClr val="black"/>
              </a:solidFill>
            </a:endParaRPr>
          </a:p>
        </p:txBody>
      </p:sp>
      <p:sp>
        <p:nvSpPr>
          <p:cNvPr id="7" name="Slide Number Placeholder 6"/>
          <p:cNvSpPr>
            <a:spLocks noGrp="1"/>
          </p:cNvSpPr>
          <p:nvPr>
            <p:ph type="sldNum" sz="quarter" idx="12"/>
          </p:nvPr>
        </p:nvSpPr>
        <p:spPr/>
        <p:txBody>
          <a:bodyPr/>
          <a:lstStyle/>
          <a:p>
            <a:fld id="{F67BDBC9-2DB0-46F3-A943-B0F145512E68}" type="slidenum">
              <a:rPr lang="en-GB" smtClean="0">
                <a:solidFill>
                  <a:srgbClr val="1F497D"/>
                </a:solidFill>
              </a:rPr>
              <a:pPr/>
              <a:t>‹#›</a:t>
            </a:fld>
            <a:endParaRPr lang="en-GB">
              <a:solidFill>
                <a:srgbClr val="1F497D"/>
              </a:solidFill>
            </a:endParaRPr>
          </a:p>
        </p:txBody>
      </p:sp>
    </p:spTree>
    <p:extLst>
      <p:ext uri="{BB962C8B-B14F-4D97-AF65-F5344CB8AC3E}">
        <p14:creationId xmlns:p14="http://schemas.microsoft.com/office/powerpoint/2010/main" val="2102383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DCEC77-EEAF-49C6-AC3C-F1C0AAE629F2}" type="datetimeFigureOut">
              <a:rPr lang="en-GB" smtClean="0">
                <a:solidFill>
                  <a:prstClr val="black"/>
                </a:solidFill>
              </a:rPr>
              <a:pPr/>
              <a:t>09/08/2018</a:t>
            </a:fld>
            <a:endParaRPr lang="en-GB">
              <a:solidFill>
                <a:prstClr val="black"/>
              </a:solidFill>
            </a:endParaRPr>
          </a:p>
        </p:txBody>
      </p:sp>
      <p:sp>
        <p:nvSpPr>
          <p:cNvPr id="8" name="Footer Placeholder 7"/>
          <p:cNvSpPr>
            <a:spLocks noGrp="1"/>
          </p:cNvSpPr>
          <p:nvPr>
            <p:ph type="ftr" sz="quarter" idx="11"/>
          </p:nvPr>
        </p:nvSpPr>
        <p:spPr/>
        <p:txBody>
          <a:bodyPr/>
          <a:lstStyle/>
          <a:p>
            <a:endParaRPr lang="en-GB">
              <a:solidFill>
                <a:prstClr val="black"/>
              </a:solidFill>
            </a:endParaRPr>
          </a:p>
        </p:txBody>
      </p:sp>
      <p:sp>
        <p:nvSpPr>
          <p:cNvPr id="9" name="Slide Number Placeholder 8"/>
          <p:cNvSpPr>
            <a:spLocks noGrp="1"/>
          </p:cNvSpPr>
          <p:nvPr>
            <p:ph type="sldNum" sz="quarter" idx="12"/>
          </p:nvPr>
        </p:nvSpPr>
        <p:spPr/>
        <p:txBody>
          <a:bodyPr/>
          <a:lstStyle/>
          <a:p>
            <a:fld id="{F67BDBC9-2DB0-46F3-A943-B0F145512E68}" type="slidenum">
              <a:rPr lang="en-GB" smtClean="0">
                <a:solidFill>
                  <a:srgbClr val="1F497D"/>
                </a:solidFill>
              </a:rPr>
              <a:pPr/>
              <a:t>‹#›</a:t>
            </a:fld>
            <a:endParaRPr lang="en-GB">
              <a:solidFill>
                <a:srgbClr val="1F497D"/>
              </a:solidFill>
            </a:endParaRPr>
          </a:p>
        </p:txBody>
      </p:sp>
    </p:spTree>
    <p:extLst>
      <p:ext uri="{BB962C8B-B14F-4D97-AF65-F5344CB8AC3E}">
        <p14:creationId xmlns:p14="http://schemas.microsoft.com/office/powerpoint/2010/main" val="2357075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DDCEC77-EEAF-49C6-AC3C-F1C0AAE629F2}" type="datetimeFigureOut">
              <a:rPr lang="en-GB" smtClean="0">
                <a:solidFill>
                  <a:prstClr val="black"/>
                </a:solidFill>
              </a:rPr>
              <a:pPr/>
              <a:t>09/08/2018</a:t>
            </a:fld>
            <a:endParaRPr lang="en-GB">
              <a:solidFill>
                <a:prstClr val="black"/>
              </a:solidFill>
            </a:endParaRPr>
          </a:p>
        </p:txBody>
      </p:sp>
      <p:sp>
        <p:nvSpPr>
          <p:cNvPr id="4" name="Footer Placeholder 3"/>
          <p:cNvSpPr>
            <a:spLocks noGrp="1"/>
          </p:cNvSpPr>
          <p:nvPr>
            <p:ph type="ftr" sz="quarter" idx="11"/>
          </p:nvPr>
        </p:nvSpPr>
        <p:spPr/>
        <p:txBody>
          <a:bodyPr/>
          <a:lstStyle/>
          <a:p>
            <a:endParaRPr lang="en-GB">
              <a:solidFill>
                <a:prstClr val="black"/>
              </a:solidFill>
            </a:endParaRPr>
          </a:p>
        </p:txBody>
      </p:sp>
      <p:sp>
        <p:nvSpPr>
          <p:cNvPr id="5" name="Slide Number Placeholder 4"/>
          <p:cNvSpPr>
            <a:spLocks noGrp="1"/>
          </p:cNvSpPr>
          <p:nvPr>
            <p:ph type="sldNum" sz="quarter" idx="12"/>
          </p:nvPr>
        </p:nvSpPr>
        <p:spPr/>
        <p:txBody>
          <a:bodyPr/>
          <a:lstStyle/>
          <a:p>
            <a:fld id="{F67BDBC9-2DB0-46F3-A943-B0F145512E68}" type="slidenum">
              <a:rPr lang="en-GB" smtClean="0">
                <a:solidFill>
                  <a:srgbClr val="1F497D"/>
                </a:solidFill>
              </a:rPr>
              <a:pPr/>
              <a:t>‹#›</a:t>
            </a:fld>
            <a:endParaRPr lang="en-GB">
              <a:solidFill>
                <a:srgbClr val="1F497D"/>
              </a:solidFill>
            </a:endParaRPr>
          </a:p>
        </p:txBody>
      </p:sp>
    </p:spTree>
    <p:extLst>
      <p:ext uri="{BB962C8B-B14F-4D97-AF65-F5344CB8AC3E}">
        <p14:creationId xmlns:p14="http://schemas.microsoft.com/office/powerpoint/2010/main" val="2007365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DCEC77-EEAF-49C6-AC3C-F1C0AAE629F2}" type="datetimeFigureOut">
              <a:rPr lang="en-GB" smtClean="0">
                <a:solidFill>
                  <a:prstClr val="black"/>
                </a:solidFill>
              </a:rPr>
              <a:pPr/>
              <a:t>09/08/2018</a:t>
            </a:fld>
            <a:endParaRPr lang="en-GB">
              <a:solidFill>
                <a:prstClr val="black"/>
              </a:solidFill>
            </a:endParaRPr>
          </a:p>
        </p:txBody>
      </p:sp>
      <p:sp>
        <p:nvSpPr>
          <p:cNvPr id="3" name="Footer Placeholder 2"/>
          <p:cNvSpPr>
            <a:spLocks noGrp="1"/>
          </p:cNvSpPr>
          <p:nvPr>
            <p:ph type="ftr" sz="quarter" idx="11"/>
          </p:nvPr>
        </p:nvSpPr>
        <p:spPr/>
        <p:txBody>
          <a:bodyPr/>
          <a:lstStyle/>
          <a:p>
            <a:endParaRPr lang="en-GB">
              <a:solidFill>
                <a:prstClr val="black"/>
              </a:solidFill>
            </a:endParaRPr>
          </a:p>
        </p:txBody>
      </p:sp>
      <p:sp>
        <p:nvSpPr>
          <p:cNvPr id="4" name="Slide Number Placeholder 3"/>
          <p:cNvSpPr>
            <a:spLocks noGrp="1"/>
          </p:cNvSpPr>
          <p:nvPr>
            <p:ph type="sldNum" sz="quarter" idx="12"/>
          </p:nvPr>
        </p:nvSpPr>
        <p:spPr/>
        <p:txBody>
          <a:bodyPr/>
          <a:lstStyle/>
          <a:p>
            <a:fld id="{F67BDBC9-2DB0-46F3-A943-B0F145512E68}" type="slidenum">
              <a:rPr lang="en-GB" smtClean="0">
                <a:solidFill>
                  <a:srgbClr val="1F497D"/>
                </a:solidFill>
              </a:rPr>
              <a:pPr/>
              <a:t>‹#›</a:t>
            </a:fld>
            <a:endParaRPr lang="en-GB">
              <a:solidFill>
                <a:srgbClr val="1F497D"/>
              </a:solidFill>
            </a:endParaRPr>
          </a:p>
        </p:txBody>
      </p:sp>
    </p:spTree>
    <p:extLst>
      <p:ext uri="{BB962C8B-B14F-4D97-AF65-F5344CB8AC3E}">
        <p14:creationId xmlns:p14="http://schemas.microsoft.com/office/powerpoint/2010/main" val="2601976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DCEC77-EEAF-49C6-AC3C-F1C0AAE629F2}" type="datetimeFigureOut">
              <a:rPr lang="en-GB" smtClean="0">
                <a:solidFill>
                  <a:prstClr val="black"/>
                </a:solidFill>
              </a:rPr>
              <a:pPr/>
              <a:t>09/08/2018</a:t>
            </a:fld>
            <a:endParaRPr lang="en-GB">
              <a:solidFill>
                <a:prstClr val="black"/>
              </a:solidFill>
            </a:endParaRPr>
          </a:p>
        </p:txBody>
      </p:sp>
      <p:sp>
        <p:nvSpPr>
          <p:cNvPr id="6" name="Footer Placeholder 5"/>
          <p:cNvSpPr>
            <a:spLocks noGrp="1"/>
          </p:cNvSpPr>
          <p:nvPr>
            <p:ph type="ftr" sz="quarter" idx="11"/>
          </p:nvPr>
        </p:nvSpPr>
        <p:spPr/>
        <p:txBody>
          <a:bodyPr/>
          <a:lstStyle/>
          <a:p>
            <a:endParaRPr lang="en-GB">
              <a:solidFill>
                <a:prstClr val="black"/>
              </a:solidFill>
            </a:endParaRPr>
          </a:p>
        </p:txBody>
      </p:sp>
      <p:sp>
        <p:nvSpPr>
          <p:cNvPr id="7" name="Slide Number Placeholder 6"/>
          <p:cNvSpPr>
            <a:spLocks noGrp="1"/>
          </p:cNvSpPr>
          <p:nvPr>
            <p:ph type="sldNum" sz="quarter" idx="12"/>
          </p:nvPr>
        </p:nvSpPr>
        <p:spPr/>
        <p:txBody>
          <a:bodyPr/>
          <a:lstStyle/>
          <a:p>
            <a:fld id="{F67BDBC9-2DB0-46F3-A943-B0F145512E68}" type="slidenum">
              <a:rPr lang="en-GB" smtClean="0">
                <a:solidFill>
                  <a:srgbClr val="1F497D"/>
                </a:solidFill>
              </a:rPr>
              <a:pPr/>
              <a:t>‹#›</a:t>
            </a:fld>
            <a:endParaRPr lang="en-GB">
              <a:solidFill>
                <a:srgbClr val="1F497D"/>
              </a:solidFill>
            </a:endParaRPr>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6740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DCEC77-EEAF-49C6-AC3C-F1C0AAE629F2}" type="datetimeFigureOut">
              <a:rPr lang="en-GB" smtClean="0">
                <a:solidFill>
                  <a:prstClr val="black"/>
                </a:solidFill>
              </a:rPr>
              <a:pPr/>
              <a:t>09/08/2018</a:t>
            </a:fld>
            <a:endParaRPr lang="en-GB">
              <a:solidFill>
                <a:prstClr val="black"/>
              </a:solidFill>
            </a:endParaRPr>
          </a:p>
        </p:txBody>
      </p:sp>
      <p:sp>
        <p:nvSpPr>
          <p:cNvPr id="6" name="Footer Placeholder 5"/>
          <p:cNvSpPr>
            <a:spLocks noGrp="1"/>
          </p:cNvSpPr>
          <p:nvPr>
            <p:ph type="ftr" sz="quarter" idx="11"/>
          </p:nvPr>
        </p:nvSpPr>
        <p:spPr/>
        <p:txBody>
          <a:bodyPr/>
          <a:lstStyle/>
          <a:p>
            <a:endParaRPr lang="en-GB">
              <a:solidFill>
                <a:prstClr val="black"/>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F67BDBC9-2DB0-46F3-A943-B0F145512E68}" type="slidenum">
              <a:rPr lang="en-GB" smtClean="0">
                <a:solidFill>
                  <a:prstClr val="black"/>
                </a:solidFill>
              </a:rPr>
              <a:pPr/>
              <a:t>‹#›</a:t>
            </a:fld>
            <a:endParaRPr lang="en-GB">
              <a:solidFill>
                <a:prstClr val="black"/>
              </a:solidFill>
            </a:endParaRPr>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1395231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96734"/>
            <a:ext cx="8363272" cy="683994"/>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p:cNvSpPr>
            <a:spLocks noGrp="1"/>
          </p:cNvSpPr>
          <p:nvPr>
            <p:ph type="body" idx="1"/>
          </p:nvPr>
        </p:nvSpPr>
        <p:spPr>
          <a:xfrm>
            <a:off x="457200" y="1124744"/>
            <a:ext cx="8075240" cy="500141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148064" y="6453336"/>
            <a:ext cx="3429000" cy="304800"/>
          </a:xfrm>
          <a:prstGeom prst="rect">
            <a:avLst/>
          </a:prstGeom>
        </p:spPr>
        <p:txBody>
          <a:bodyPr vert="horz" lIns="91440" tIns="45720" rIns="91440" bIns="0" rtlCol="0" anchor="b"/>
          <a:lstStyle>
            <a:lvl1pPr algn="l">
              <a:defRPr sz="1000">
                <a:solidFill>
                  <a:schemeClr val="tx1"/>
                </a:solidFill>
              </a:defRPr>
            </a:lvl1pPr>
          </a:lstStyle>
          <a:p>
            <a:fld id="{DDDCEC77-EEAF-49C6-AC3C-F1C0AAE629F2}" type="datetimeFigureOut">
              <a:rPr lang="en-GB" smtClean="0">
                <a:solidFill>
                  <a:prstClr val="black"/>
                </a:solidFill>
              </a:rPr>
              <a:pPr/>
              <a:t>09/08/2018</a:t>
            </a:fld>
            <a:endParaRPr lang="en-GB">
              <a:solidFill>
                <a:prstClr val="black"/>
              </a:solidFill>
            </a:endParaRPr>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GB">
              <a:solidFill>
                <a:prstClr val="black"/>
              </a:solidFill>
            </a:endParaRPr>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F67BDBC9-2DB0-46F3-A943-B0F145512E68}" type="slidenum">
              <a:rPr lang="en-GB" smtClean="0">
                <a:solidFill>
                  <a:srgbClr val="1F497D"/>
                </a:solidFill>
              </a:rPr>
              <a:pPr/>
              <a:t>‹#›</a:t>
            </a:fld>
            <a:endParaRPr lang="en-GB" dirty="0">
              <a:solidFill>
                <a:srgbClr val="1F497D"/>
              </a:solidFill>
            </a:endParaRPr>
          </a:p>
        </p:txBody>
      </p:sp>
      <p:sp>
        <p:nvSpPr>
          <p:cNvPr id="7" name="Rectangle 6"/>
          <p:cNvSpPr/>
          <p:nvPr/>
        </p:nvSpPr>
        <p:spPr>
          <a:xfrm>
            <a:off x="9001124" y="0"/>
            <a:ext cx="142876" cy="13716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a:off x="9001124" y="1371600"/>
            <a:ext cx="142876" cy="5486400"/>
          </a:xfrm>
          <a:prstGeom prst="rect">
            <a:avLst/>
          </a:prstGeom>
          <a:solidFill>
            <a:srgbClr val="9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146914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defTabSz="914400" rtl="0" eaLnBrk="1" latinLnBrk="0" hangingPunct="1">
        <a:spcBef>
          <a:spcPct val="0"/>
        </a:spcBef>
        <a:buNone/>
        <a:defRPr sz="4000" b="1" kern="1200" cap="none" spc="-60" baseline="0">
          <a:solidFill>
            <a:srgbClr val="0635BA"/>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800" b="0"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24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sarah.jones@glasgow.ac.u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dcc.ac.uk/sites/default/files/documents/resource/DMP_Checklist_2013.pdf"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10.png"/><Relationship Id="rId7" Type="http://schemas.openxmlformats.org/officeDocument/2006/relationships/diagramQuickStyle" Target="../diagrams/quickStyle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11.png"/><Relationship Id="rId9" Type="http://schemas.microsoft.com/office/2007/relationships/diagramDrawing" Target="../diagrams/drawing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hyperlink" Target="https://www.openaire.eu/briefpaper-rdm-infonoad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jpe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dcc.ac.uk/resources/data-management-plans/guidance-examples" TargetMode="External"/><Relationship Id="rId7" Type="http://schemas.openxmlformats.org/officeDocument/2006/relationships/hyperlink" Target="http://www.dcc.ac.uk/share-DMP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library.leeds.ac.uk/research-data-tools" TargetMode="External"/><Relationship Id="rId5" Type="http://schemas.openxmlformats.org/officeDocument/2006/relationships/hyperlink" Target="https://www.dataone.org/data-management-planning" TargetMode="External"/><Relationship Id="rId4" Type="http://schemas.openxmlformats.org/officeDocument/2006/relationships/hyperlink" Target="http://www.neh.gov/divisions/odh/grant-news/data-management-plans-successful-grant-applications-2011-2014-now-available"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ww.dataone.org/sites/all/documents/DMP_Copepod_Formatted.pdf" TargetMode="External"/><Relationship Id="rId2" Type="http://schemas.openxmlformats.org/officeDocument/2006/relationships/hyperlink" Target="https://grants.nih.gov/grants/policy/data_sharing/data_sharing_guidance.ht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dataone.org/sites/all/documents/DMP_Copepod_Formatted.pdf" TargetMode="External"/><Relationship Id="rId2" Type="http://schemas.openxmlformats.org/officeDocument/2006/relationships/hyperlink" Target="https://www.icpsr.umich.edu/icpsrweb/content/datamanagement/dmp/framework.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hyperlink" Target="http://data.blogs.ilrt.org/files/2014/02/data.bris-AHRC-example-Technical-Plan.pdf" TargetMode="External"/><Relationship Id="rId2" Type="http://schemas.openxmlformats.org/officeDocument/2006/relationships/hyperlink" Target="https://grants.nih.gov/grants/policy/data_sharing/data_sharing_guidance.ht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rants.nih.gov/grants/policy/data_sharing/data_sharing_guidance.htm"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riojournal.com/articles.php?id=9419"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www.lshtm.ac.uk/research/researchdataman/plan/wellcometrust_dmp.pdf" TargetMode="External"/><Relationship Id="rId2" Type="http://schemas.openxmlformats.org/officeDocument/2006/relationships/hyperlink" Target="ICPSR%20Framework%20for%20Creating%20a%20DMP"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dcc.ac.uk/resources/data-management-plan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22.png"/><Relationship Id="rId4" Type="http://schemas.openxmlformats.org/officeDocument/2006/relationships/image" Target="../media/image21.jpeg"/></Relationships>
</file>

<file path=ppt/slides/_rels/slide24.xml.rels><?xml version="1.0" encoding="UTF-8" standalone="yes"?>
<Relationships xmlns="http://schemas.openxmlformats.org/package/2006/relationships"><Relationship Id="rId3" Type="http://schemas.openxmlformats.org/officeDocument/2006/relationships/hyperlink" Target="https://dmponline.dcc.ac.uk/"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jpeg"/><Relationship Id="rId1"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image" Target="../media/image27.png"/><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s://github.com/DMPRoadmap" TargetMode="Externa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repositorian.github.io/DOAJ_Exercise/"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8.jpeg"/><Relationship Id="rId4" Type="http://schemas.openxmlformats.org/officeDocument/2006/relationships/hyperlink" Target="http://tiny.cc/triestecards" TargetMode="Externa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parceurope.org/open-data-citation-advantag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6508" y="1628800"/>
            <a:ext cx="6897960" cy="2163687"/>
          </a:xfrm>
        </p:spPr>
        <p:txBody>
          <a:bodyPr/>
          <a:lstStyle/>
          <a:p>
            <a:r>
              <a:rPr lang="en-GB" sz="4800" dirty="0" smtClean="0">
                <a:solidFill>
                  <a:srgbClr val="0635BA"/>
                </a:solidFill>
              </a:rPr>
              <a:t>Introduction to RDM &amp; Data Management Plans</a:t>
            </a:r>
            <a:endParaRPr lang="en-GB" sz="4800" dirty="0">
              <a:solidFill>
                <a:srgbClr val="0635BA"/>
              </a:solidFill>
            </a:endParaRPr>
          </a:p>
        </p:txBody>
      </p:sp>
      <p:sp>
        <p:nvSpPr>
          <p:cNvPr id="3" name="Subtitle 2"/>
          <p:cNvSpPr>
            <a:spLocks noGrp="1"/>
          </p:cNvSpPr>
          <p:nvPr>
            <p:ph type="subTitle" idx="1"/>
          </p:nvPr>
        </p:nvSpPr>
        <p:spPr>
          <a:xfrm>
            <a:off x="2079104" y="4005064"/>
            <a:ext cx="4625752" cy="1728192"/>
          </a:xfrm>
        </p:spPr>
        <p:txBody>
          <a:bodyPr>
            <a:noAutofit/>
          </a:bodyPr>
          <a:lstStyle/>
          <a:p>
            <a:pPr algn="ctr">
              <a:spcAft>
                <a:spcPts val="0"/>
              </a:spcAft>
            </a:pPr>
            <a:r>
              <a:rPr lang="en-GB" sz="2000" cap="none" dirty="0">
                <a:solidFill>
                  <a:schemeClr val="tx1"/>
                </a:solidFill>
                <a:latin typeface="+mn-lt"/>
              </a:rPr>
              <a:t>Sarah Jones</a:t>
            </a:r>
          </a:p>
          <a:p>
            <a:pPr algn="ctr">
              <a:spcAft>
                <a:spcPts val="0"/>
              </a:spcAft>
            </a:pPr>
            <a:r>
              <a:rPr lang="en-GB" sz="2000" cap="none" dirty="0">
                <a:solidFill>
                  <a:schemeClr val="tx1"/>
                </a:solidFill>
                <a:latin typeface="+mn-lt"/>
              </a:rPr>
              <a:t>Digital Curation Centre, Glasgow</a:t>
            </a:r>
          </a:p>
          <a:p>
            <a:pPr algn="ctr">
              <a:spcAft>
                <a:spcPts val="0"/>
              </a:spcAft>
            </a:pPr>
            <a:r>
              <a:rPr lang="en-GB" sz="2000" cap="none" dirty="0">
                <a:solidFill>
                  <a:schemeClr val="tx1"/>
                </a:solidFill>
                <a:latin typeface="+mn-lt"/>
                <a:hlinkClick r:id="rId2"/>
              </a:rPr>
              <a:t>sarah.jones@glasgow.ac.uk</a:t>
            </a:r>
            <a:endParaRPr lang="en-GB" sz="2000" cap="none" dirty="0">
              <a:solidFill>
                <a:schemeClr val="tx1"/>
              </a:solidFill>
              <a:latin typeface="+mn-lt"/>
            </a:endParaRPr>
          </a:p>
          <a:p>
            <a:pPr algn="ctr">
              <a:spcAft>
                <a:spcPts val="0"/>
              </a:spcAft>
            </a:pPr>
            <a:r>
              <a:rPr lang="en-GB" sz="2000" cap="none" dirty="0">
                <a:solidFill>
                  <a:schemeClr val="tx1"/>
                </a:solidFill>
                <a:latin typeface="+mn-lt"/>
              </a:rPr>
              <a:t>Twitter: @</a:t>
            </a:r>
            <a:r>
              <a:rPr lang="en-GB" sz="2000" cap="none" dirty="0" err="1">
                <a:solidFill>
                  <a:schemeClr val="tx1"/>
                </a:solidFill>
                <a:latin typeface="+mn-lt"/>
              </a:rPr>
              <a:t>sjDCC</a:t>
            </a:r>
            <a:endParaRPr lang="en-GB" sz="2000" cap="none" dirty="0">
              <a:solidFill>
                <a:schemeClr val="tx1"/>
              </a:solidFill>
              <a:latin typeface="+mn-lt"/>
            </a:endParaRPr>
          </a:p>
        </p:txBody>
      </p:sp>
      <p:pic>
        <p:nvPicPr>
          <p:cNvPr id="4" name="Picture 3" descr="DCC_logo.png"/>
          <p:cNvPicPr>
            <a:picLocks noChangeAspect="1"/>
          </p:cNvPicPr>
          <p:nvPr/>
        </p:nvPicPr>
        <p:blipFill>
          <a:blip r:embed="rId3" cstate="print"/>
          <a:srcRect/>
          <a:stretch>
            <a:fillRect/>
          </a:stretch>
        </p:blipFill>
        <p:spPr bwMode="auto">
          <a:xfrm>
            <a:off x="215900" y="404664"/>
            <a:ext cx="4038600" cy="841375"/>
          </a:xfrm>
          <a:prstGeom prst="rect">
            <a:avLst/>
          </a:prstGeom>
          <a:noFill/>
          <a:ln w="9525">
            <a:noFill/>
            <a:miter lim="800000"/>
            <a:headEnd/>
            <a:tailEnd/>
          </a:ln>
        </p:spPr>
      </p:pic>
      <p:sp>
        <p:nvSpPr>
          <p:cNvPr id="6" name="Rectangle 5"/>
          <p:cNvSpPr>
            <a:spLocks noChangeArrowheads="1"/>
          </p:cNvSpPr>
          <p:nvPr/>
        </p:nvSpPr>
        <p:spPr bwMode="auto">
          <a:xfrm>
            <a:off x="1043608" y="6381328"/>
            <a:ext cx="6696744" cy="307777"/>
          </a:xfrm>
          <a:prstGeom prst="rect">
            <a:avLst/>
          </a:prstGeom>
          <a:noFill/>
          <a:ln w="9525" algn="ctr">
            <a:noFill/>
            <a:miter lim="800000"/>
            <a:headEnd/>
            <a:tailEnd/>
          </a:ln>
        </p:spPr>
        <p:txBody>
          <a:bodyPr wrap="square">
            <a:spAutoFit/>
          </a:bodyPr>
          <a:lstStyle/>
          <a:p>
            <a:pPr algn="ctr"/>
            <a:r>
              <a:rPr lang="en-GB" sz="1400" i="1" dirty="0">
                <a:solidFill>
                  <a:prstClr val="black"/>
                </a:solidFill>
              </a:rPr>
              <a:t>CODATA Research Data Science School, 9 August 2018, Trieste #</a:t>
            </a:r>
            <a:r>
              <a:rPr lang="en-GB" sz="1400" i="1" dirty="0" err="1">
                <a:solidFill>
                  <a:prstClr val="black"/>
                </a:solidFill>
              </a:rPr>
              <a:t>DataTrieste</a:t>
            </a:r>
            <a:endParaRPr lang="en-GB" sz="1400" i="1" dirty="0">
              <a:solidFill>
                <a:prstClr val="black"/>
              </a:solidFill>
            </a:endParaRPr>
          </a:p>
        </p:txBody>
      </p:sp>
    </p:spTree>
    <p:extLst>
      <p:ext uri="{BB962C8B-B14F-4D97-AF65-F5344CB8AC3E}">
        <p14:creationId xmlns:p14="http://schemas.microsoft.com/office/powerpoint/2010/main" val="21672498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viewe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27784" y="1268760"/>
            <a:ext cx="3709759" cy="5158154"/>
          </a:xfrm>
          <a:prstGeom prst="rect">
            <a:avLst/>
          </a:prstGeom>
        </p:spPr>
      </p:pic>
      <p:sp>
        <p:nvSpPr>
          <p:cNvPr id="2" name="TextBox 1"/>
          <p:cNvSpPr txBox="1"/>
          <p:nvPr/>
        </p:nvSpPr>
        <p:spPr>
          <a:xfrm>
            <a:off x="467544" y="260648"/>
            <a:ext cx="8372475" cy="707886"/>
          </a:xfrm>
          <a:prstGeom prst="rect">
            <a:avLst/>
          </a:prstGeom>
          <a:noFill/>
        </p:spPr>
        <p:txBody>
          <a:bodyPr wrap="square" rtlCol="0">
            <a:spAutoFit/>
          </a:bodyPr>
          <a:lstStyle/>
          <a:p>
            <a:pPr algn="ctr"/>
            <a:r>
              <a:rPr lang="en-US" sz="4000" b="1" spc="-60" dirty="0">
                <a:solidFill>
                  <a:srgbClr val="0635BA"/>
                </a:solidFill>
              </a:rPr>
              <a:t>Don’t undervalue research data</a:t>
            </a:r>
          </a:p>
        </p:txBody>
      </p:sp>
    </p:spTree>
    <p:extLst>
      <p:ext uri="{BB962C8B-B14F-4D97-AF65-F5344CB8AC3E}">
        <p14:creationId xmlns:p14="http://schemas.microsoft.com/office/powerpoint/2010/main" val="42627403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395536" y="476672"/>
            <a:ext cx="8363272" cy="683994"/>
          </a:xfrm>
        </p:spPr>
        <p:txBody>
          <a:bodyPr/>
          <a:lstStyle/>
          <a:p>
            <a:r>
              <a:rPr lang="en-GB" altLang="en-US" dirty="0">
                <a:ea typeface="ＭＳ Ｐゴシック" pitchFamily="34" charset="-128"/>
              </a:rPr>
              <a:t>Common themes in DMPs</a:t>
            </a:r>
          </a:p>
        </p:txBody>
      </p:sp>
      <p:sp>
        <p:nvSpPr>
          <p:cNvPr id="7171" name="Content Placeholder 2"/>
          <p:cNvSpPr>
            <a:spLocks noGrp="1"/>
          </p:cNvSpPr>
          <p:nvPr>
            <p:ph idx="1"/>
          </p:nvPr>
        </p:nvSpPr>
        <p:spPr>
          <a:xfrm>
            <a:off x="-108520" y="1556792"/>
            <a:ext cx="9144000" cy="5091113"/>
          </a:xfrm>
        </p:spPr>
        <p:txBody>
          <a:bodyPr>
            <a:normAutofit/>
          </a:bodyPr>
          <a:lstStyle/>
          <a:p>
            <a:pPr marL="971550" lvl="1" indent="-514350" defTabSz="457200">
              <a:lnSpc>
                <a:spcPct val="85000"/>
              </a:lnSpc>
              <a:spcBef>
                <a:spcPts val="600"/>
              </a:spcBef>
              <a:buClrTx/>
              <a:buFont typeface="+mj-lt"/>
              <a:buAutoNum type="arabicPeriod"/>
              <a:defRPr/>
            </a:pPr>
            <a:r>
              <a:rPr lang="en-GB" sz="2400" dirty="0">
                <a:ea typeface="ＭＳ Ｐゴシック" pitchFamily="34" charset="-128"/>
              </a:rPr>
              <a:t>Description of data to be collected / created</a:t>
            </a:r>
          </a:p>
          <a:p>
            <a:pPr marL="914400" lvl="1" indent="-457200" defTabSz="457200">
              <a:lnSpc>
                <a:spcPct val="85000"/>
              </a:lnSpc>
              <a:spcBef>
                <a:spcPts val="600"/>
              </a:spcBef>
              <a:buClrTx/>
              <a:buFont typeface="Arial" charset="0"/>
              <a:buNone/>
              <a:defRPr/>
            </a:pPr>
            <a:r>
              <a:rPr lang="en-GB" sz="1800" dirty="0">
                <a:ea typeface="ＭＳ Ｐゴシック" pitchFamily="34" charset="-128"/>
              </a:rPr>
              <a:t>	  </a:t>
            </a:r>
            <a:r>
              <a:rPr lang="en-GB" sz="2000" dirty="0">
                <a:ea typeface="ＭＳ Ｐゴシック" pitchFamily="34" charset="-128"/>
              </a:rPr>
              <a:t>(i.e. content, type, format, volume...)</a:t>
            </a:r>
            <a:endParaRPr lang="en-GB" dirty="0">
              <a:ea typeface="ＭＳ Ｐゴシック" pitchFamily="34" charset="-128"/>
            </a:endParaRPr>
          </a:p>
          <a:p>
            <a:pPr marL="914400" lvl="1" indent="-457200" defTabSz="457200">
              <a:lnSpc>
                <a:spcPct val="85000"/>
              </a:lnSpc>
              <a:spcBef>
                <a:spcPts val="600"/>
              </a:spcBef>
              <a:buClrTx/>
              <a:buFont typeface="+mj-lt"/>
              <a:buAutoNum type="arabicPeriod"/>
              <a:defRPr/>
            </a:pPr>
            <a:endParaRPr lang="en-GB" dirty="0">
              <a:ea typeface="ＭＳ Ｐゴシック" pitchFamily="34" charset="-128"/>
            </a:endParaRPr>
          </a:p>
          <a:p>
            <a:pPr marL="971550" lvl="1" indent="-514350" defTabSz="457200">
              <a:lnSpc>
                <a:spcPct val="85000"/>
              </a:lnSpc>
              <a:spcBef>
                <a:spcPts val="600"/>
              </a:spcBef>
              <a:buClrTx/>
              <a:buFont typeface="+mj-lt"/>
              <a:buAutoNum type="arabicPeriod" startAt="2"/>
              <a:defRPr/>
            </a:pPr>
            <a:r>
              <a:rPr lang="en-GB" sz="2400" dirty="0">
                <a:ea typeface="ＭＳ Ｐゴシック" pitchFamily="34" charset="-128"/>
              </a:rPr>
              <a:t>Standards / methodologies for data collection &amp; management </a:t>
            </a:r>
          </a:p>
          <a:p>
            <a:pPr marL="914400" lvl="1" indent="-457200" defTabSz="457200">
              <a:lnSpc>
                <a:spcPct val="85000"/>
              </a:lnSpc>
              <a:spcBef>
                <a:spcPts val="600"/>
              </a:spcBef>
              <a:buClrTx/>
              <a:buFont typeface="+mj-lt"/>
              <a:buAutoNum type="arabicPeriod" startAt="2"/>
              <a:defRPr/>
            </a:pPr>
            <a:endParaRPr lang="en-GB" sz="2400" dirty="0">
              <a:ea typeface="ＭＳ Ｐゴシック" pitchFamily="34" charset="-128"/>
            </a:endParaRPr>
          </a:p>
          <a:p>
            <a:pPr marL="971550" lvl="1" indent="-514350" defTabSz="457200">
              <a:lnSpc>
                <a:spcPct val="85000"/>
              </a:lnSpc>
              <a:spcBef>
                <a:spcPts val="600"/>
              </a:spcBef>
              <a:buClrTx/>
              <a:buFont typeface="+mj-lt"/>
              <a:buAutoNum type="arabicPeriod" startAt="2"/>
              <a:defRPr/>
            </a:pPr>
            <a:r>
              <a:rPr lang="en-GB" sz="2400" dirty="0">
                <a:ea typeface="ＭＳ Ｐゴシック" pitchFamily="34" charset="-128"/>
              </a:rPr>
              <a:t>Ethics and Intellectual Property</a:t>
            </a:r>
            <a:endParaRPr lang="en-GB" sz="1800" dirty="0">
              <a:ea typeface="ＭＳ Ｐゴシック" pitchFamily="34" charset="-128"/>
            </a:endParaRPr>
          </a:p>
          <a:p>
            <a:pPr marL="914400" lvl="1" indent="-457200" defTabSz="457200">
              <a:lnSpc>
                <a:spcPct val="85000"/>
              </a:lnSpc>
              <a:spcBef>
                <a:spcPts val="600"/>
              </a:spcBef>
              <a:buClrTx/>
              <a:buFont typeface="Arial" charset="0"/>
              <a:buNone/>
              <a:defRPr/>
            </a:pPr>
            <a:r>
              <a:rPr lang="en-GB" sz="2000" dirty="0">
                <a:ea typeface="ＭＳ Ｐゴシック" pitchFamily="34" charset="-128"/>
              </a:rPr>
              <a:t>	 (</a:t>
            </a:r>
            <a:r>
              <a:rPr lang="en-GB" sz="2000" dirty="0">
                <a:ea typeface="DejaVu Sans Condensed"/>
                <a:cs typeface="DejaVu Sans Condensed"/>
              </a:rPr>
              <a:t>highlight any restrictions on data sharing e.g. embargoes, confidentiality)</a:t>
            </a:r>
            <a:endParaRPr lang="en-GB" dirty="0">
              <a:ea typeface="DejaVu Sans Condensed"/>
              <a:cs typeface="DejaVu Sans Condensed"/>
            </a:endParaRPr>
          </a:p>
          <a:p>
            <a:pPr marL="914400" lvl="1" indent="-457200" defTabSz="457200">
              <a:lnSpc>
                <a:spcPct val="85000"/>
              </a:lnSpc>
              <a:spcBef>
                <a:spcPts val="600"/>
              </a:spcBef>
              <a:buClrTx/>
              <a:buFont typeface="+mj-lt"/>
              <a:buAutoNum type="arabicPeriod" startAt="2"/>
              <a:defRPr/>
            </a:pPr>
            <a:endParaRPr lang="en-GB" dirty="0">
              <a:ea typeface="ＭＳ Ｐゴシック" pitchFamily="34" charset="-128"/>
            </a:endParaRPr>
          </a:p>
          <a:p>
            <a:pPr marL="971550" lvl="1" indent="-514350" defTabSz="457200">
              <a:lnSpc>
                <a:spcPct val="85000"/>
              </a:lnSpc>
              <a:spcBef>
                <a:spcPts val="600"/>
              </a:spcBef>
              <a:buClrTx/>
              <a:buFont typeface="+mj-lt"/>
              <a:buAutoNum type="arabicPeriod" startAt="4"/>
              <a:defRPr/>
            </a:pPr>
            <a:r>
              <a:rPr lang="en-GB" sz="2400" dirty="0">
                <a:ea typeface="ＭＳ Ｐゴシック" pitchFamily="34" charset="-128"/>
              </a:rPr>
              <a:t>Plans for data sharing and access </a:t>
            </a:r>
          </a:p>
          <a:p>
            <a:pPr marL="914400" lvl="1" indent="-457200" defTabSz="457200">
              <a:lnSpc>
                <a:spcPct val="85000"/>
              </a:lnSpc>
              <a:spcBef>
                <a:spcPts val="600"/>
              </a:spcBef>
              <a:buClrTx/>
              <a:buFont typeface="Arial" charset="0"/>
              <a:buNone/>
              <a:defRPr/>
            </a:pPr>
            <a:r>
              <a:rPr lang="en-GB" sz="1800" dirty="0">
                <a:ea typeface="DejaVu Sans Condensed"/>
                <a:cs typeface="DejaVu Sans Condensed"/>
              </a:rPr>
              <a:t>	  </a:t>
            </a:r>
            <a:r>
              <a:rPr lang="en-GB" sz="2000" dirty="0">
                <a:ea typeface="DejaVu Sans Condensed"/>
                <a:cs typeface="DejaVu Sans Condensed"/>
              </a:rPr>
              <a:t>(i.e. how, when, to whom)</a:t>
            </a:r>
            <a:endParaRPr lang="en-GB" dirty="0">
              <a:ea typeface="ＭＳ Ｐゴシック" pitchFamily="34" charset="-128"/>
            </a:endParaRPr>
          </a:p>
          <a:p>
            <a:pPr marL="914400" lvl="1" indent="-457200" defTabSz="457200">
              <a:lnSpc>
                <a:spcPct val="85000"/>
              </a:lnSpc>
              <a:spcBef>
                <a:spcPts val="600"/>
              </a:spcBef>
              <a:buClrTx/>
              <a:buFont typeface="+mj-lt"/>
              <a:buAutoNum type="arabicPeriod" startAt="4"/>
              <a:defRPr/>
            </a:pPr>
            <a:endParaRPr lang="en-GB" dirty="0">
              <a:ea typeface="ＭＳ Ｐゴシック" pitchFamily="34" charset="-128"/>
            </a:endParaRPr>
          </a:p>
          <a:p>
            <a:pPr marL="971550" lvl="1" indent="-514350" defTabSz="457200">
              <a:lnSpc>
                <a:spcPct val="85000"/>
              </a:lnSpc>
              <a:spcBef>
                <a:spcPts val="600"/>
              </a:spcBef>
              <a:buClrTx/>
              <a:buFont typeface="+mj-lt"/>
              <a:buAutoNum type="arabicPeriod" startAt="5"/>
              <a:defRPr/>
            </a:pPr>
            <a:r>
              <a:rPr lang="en-GB" sz="2400" dirty="0">
                <a:ea typeface="ＭＳ Ｐゴシック" pitchFamily="34" charset="-128"/>
              </a:rPr>
              <a:t>Strategy for long-term preservation</a:t>
            </a:r>
          </a:p>
          <a:p>
            <a:pPr marL="971550" lvl="1" indent="-514350" defTabSz="457200">
              <a:lnSpc>
                <a:spcPct val="85000"/>
              </a:lnSpc>
              <a:spcBef>
                <a:spcPts val="600"/>
              </a:spcBef>
              <a:buFont typeface="+mj-lt"/>
              <a:buAutoNum type="arabicPeriod" startAt="5"/>
              <a:defRPr/>
            </a:pPr>
            <a:endParaRPr lang="en-GB" sz="1600" dirty="0">
              <a:ea typeface="ＭＳ Ｐゴシック" pitchFamily="34" charset="-128"/>
            </a:endParaRPr>
          </a:p>
        </p:txBody>
      </p:sp>
    </p:spTree>
    <p:extLst>
      <p:ext uri="{BB962C8B-B14F-4D97-AF65-F5344CB8AC3E}">
        <p14:creationId xmlns:p14="http://schemas.microsoft.com/office/powerpoint/2010/main" val="7800935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71475" y="620688"/>
            <a:ext cx="8363272" cy="683994"/>
          </a:xfrm>
        </p:spPr>
        <p:txBody>
          <a:bodyPr/>
          <a:lstStyle/>
          <a:p>
            <a:r>
              <a:rPr lang="en-GB" altLang="en-US" dirty="0"/>
              <a:t>DCC Checklist for a DMP</a:t>
            </a:r>
          </a:p>
        </p:txBody>
      </p:sp>
      <p:sp>
        <p:nvSpPr>
          <p:cNvPr id="3" name="Content Placeholder 2"/>
          <p:cNvSpPr>
            <a:spLocks noGrp="1"/>
          </p:cNvSpPr>
          <p:nvPr>
            <p:ph idx="1"/>
          </p:nvPr>
        </p:nvSpPr>
        <p:spPr>
          <a:xfrm>
            <a:off x="445005" y="1600200"/>
            <a:ext cx="8229600" cy="4205064"/>
          </a:xfrm>
        </p:spPr>
        <p:txBody>
          <a:bodyPr>
            <a:normAutofit/>
          </a:bodyPr>
          <a:lstStyle/>
          <a:p>
            <a:pPr>
              <a:lnSpc>
                <a:spcPct val="120000"/>
              </a:lnSpc>
              <a:defRPr/>
            </a:pPr>
            <a:r>
              <a:rPr lang="en-GB" sz="2400" dirty="0"/>
              <a:t>The DCC assessed existing funder requirements, DMP templates and other best practice to see what should be included in plans. This was synthesised down into common themes and questions.</a:t>
            </a:r>
          </a:p>
          <a:p>
            <a:pPr marL="457200" indent="-457200">
              <a:lnSpc>
                <a:spcPct val="160000"/>
              </a:lnSpc>
              <a:buFont typeface="Arial" panose="020B0604020202020204" pitchFamily="34" charset="0"/>
              <a:buChar char="•"/>
              <a:defRPr/>
            </a:pPr>
            <a:r>
              <a:rPr lang="en-GB" sz="2400" dirty="0"/>
              <a:t>13 questions on what’s asked across the board</a:t>
            </a:r>
          </a:p>
          <a:p>
            <a:pPr marL="457200" indent="-457200">
              <a:lnSpc>
                <a:spcPct val="160000"/>
              </a:lnSpc>
              <a:buFont typeface="Arial" panose="020B0604020202020204" pitchFamily="34" charset="0"/>
              <a:buChar char="•"/>
              <a:defRPr/>
            </a:pPr>
            <a:r>
              <a:rPr lang="en-GB" sz="2400" dirty="0"/>
              <a:t>Prompts / pointers to help researchers get started</a:t>
            </a:r>
          </a:p>
          <a:p>
            <a:pPr marL="457200" indent="-457200">
              <a:lnSpc>
                <a:spcPct val="160000"/>
              </a:lnSpc>
              <a:buFont typeface="Arial" panose="020B0604020202020204" pitchFamily="34" charset="0"/>
              <a:buChar char="•"/>
              <a:defRPr/>
            </a:pPr>
            <a:r>
              <a:rPr lang="en-GB" sz="2400" dirty="0"/>
              <a:t>Guidance on how to answer</a:t>
            </a:r>
          </a:p>
          <a:p>
            <a:pPr marL="0" indent="0">
              <a:buFont typeface="Arial" pitchFamily="34" charset="0"/>
              <a:buNone/>
              <a:defRPr/>
            </a:pPr>
            <a:endParaRPr lang="en-GB" sz="2800" dirty="0">
              <a:hlinkClick r:id="rId3"/>
            </a:endParaRPr>
          </a:p>
        </p:txBody>
      </p:sp>
      <p:pic>
        <p:nvPicPr>
          <p:cNvPr id="10244"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l="46825" t="25899" r="2238" b="20233"/>
          <a:stretch>
            <a:fillRect/>
          </a:stretch>
        </p:blipFill>
        <p:spPr bwMode="auto">
          <a:xfrm>
            <a:off x="6732240" y="4648487"/>
            <a:ext cx="2216596" cy="2145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5" name="Rectangle 4"/>
          <p:cNvSpPr>
            <a:spLocks noChangeArrowheads="1"/>
          </p:cNvSpPr>
          <p:nvPr/>
        </p:nvSpPr>
        <p:spPr bwMode="auto">
          <a:xfrm>
            <a:off x="467544" y="5805264"/>
            <a:ext cx="5902325" cy="830263"/>
          </a:xfrm>
          <a:prstGeom prst="rect">
            <a:avLst/>
          </a:prstGeom>
          <a:noFill/>
          <a:ln>
            <a:noFill/>
          </a:ln>
          <a:extLst/>
        </p:spPr>
        <p:txBody>
          <a:bodyPr>
            <a:spAutoFit/>
          </a:bodyPr>
          <a:lstStyle>
            <a:lvl1pPr eaLnBrk="0" hangingPunct="0">
              <a:buFont typeface="Arial" pitchFamily="34" charset="0"/>
              <a:defRPr sz="3200">
                <a:solidFill>
                  <a:schemeClr val="tx1"/>
                </a:solidFill>
                <a:latin typeface="Calibri" pitchFamily="34" charset="0"/>
              </a:defRPr>
            </a:lvl1pPr>
            <a:lvl2pPr marL="742950" indent="-285750" eaLnBrk="0" hangingPunct="0">
              <a:buFont typeface="Arial" pitchFamily="34" charset="0"/>
              <a:buChar char="–"/>
              <a:defRPr sz="2800">
                <a:solidFill>
                  <a:schemeClr val="tx1"/>
                </a:solidFill>
                <a:latin typeface="Calibri" pitchFamily="34" charset="0"/>
              </a:defRPr>
            </a:lvl2pPr>
            <a:lvl3pPr marL="1143000" indent="-228600" eaLnBrk="0" hangingPunct="0">
              <a:buFont typeface="Arial" pitchFamily="34" charset="0"/>
              <a:defRPr sz="2400">
                <a:solidFill>
                  <a:schemeClr val="tx1"/>
                </a:solidFill>
                <a:latin typeface="Calibri" pitchFamily="34" charset="0"/>
              </a:defRPr>
            </a:lvl3pPr>
            <a:lvl4pPr marL="1600200" indent="-228600" eaLnBrk="0" hangingPunct="0">
              <a:buFont typeface="Arial" pitchFamily="34" charset="0"/>
              <a:buChar char="–"/>
              <a:defRPr sz="2000">
                <a:solidFill>
                  <a:schemeClr val="tx1"/>
                </a:solidFill>
                <a:latin typeface="Calibri" pitchFamily="34" charset="0"/>
              </a:defRPr>
            </a:lvl4pPr>
            <a:lvl5pPr marL="2057400" indent="-228600" eaLnBrk="0" hangingPunct="0">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defRPr/>
            </a:pPr>
            <a:r>
              <a:rPr lang="en-GB" altLang="en-US" sz="2400" dirty="0">
                <a:solidFill>
                  <a:prstClr val="black"/>
                </a:solidFill>
                <a:latin typeface="Calibri"/>
                <a:hlinkClick r:id="rId3"/>
              </a:rPr>
              <a:t>www.dcc.ac.uk/sites/default/files/documents/resource/DMP_Checklist_2013.pdf</a:t>
            </a:r>
            <a:endParaRPr lang="en-GB" altLang="en-US" sz="2400" dirty="0">
              <a:solidFill>
                <a:prstClr val="black"/>
              </a:solidFill>
              <a:latin typeface="Calibri"/>
            </a:endParaRPr>
          </a:p>
        </p:txBody>
      </p:sp>
    </p:spTree>
    <p:extLst>
      <p:ext uri="{BB962C8B-B14F-4D97-AF65-F5344CB8AC3E}">
        <p14:creationId xmlns:p14="http://schemas.microsoft.com/office/powerpoint/2010/main" val="14625477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jdelijke aanduiding voor inhoud 4"/>
          <p:cNvSpPr>
            <a:spLocks noGrp="1"/>
          </p:cNvSpPr>
          <p:nvPr>
            <p:ph idx="1"/>
          </p:nvPr>
        </p:nvSpPr>
        <p:spPr>
          <a:xfrm>
            <a:off x="457200" y="1371600"/>
            <a:ext cx="8229600" cy="4047067"/>
          </a:xfrm>
          <a:ln>
            <a:noFill/>
          </a:ln>
        </p:spPr>
        <p:txBody>
          <a:bodyPr>
            <a:normAutofit/>
          </a:bodyPr>
          <a:lstStyle/>
          <a:p>
            <a:pPr marL="0" indent="0">
              <a:buNone/>
            </a:pPr>
            <a:r>
              <a:rPr lang="nl-NL" dirty="0"/>
              <a:t>What data organisation would a re-user like?</a:t>
            </a:r>
          </a:p>
        </p:txBody>
      </p:sp>
      <p:sp>
        <p:nvSpPr>
          <p:cNvPr id="4" name="Titel 3"/>
          <p:cNvSpPr>
            <a:spLocks noGrp="1"/>
          </p:cNvSpPr>
          <p:nvPr>
            <p:ph type="title"/>
          </p:nvPr>
        </p:nvSpPr>
        <p:spPr>
          <a:xfrm>
            <a:off x="539552" y="260648"/>
            <a:ext cx="8045294" cy="868362"/>
          </a:xfrm>
        </p:spPr>
        <p:txBody>
          <a:bodyPr>
            <a:noAutofit/>
          </a:bodyPr>
          <a:lstStyle/>
          <a:p>
            <a:r>
              <a:rPr lang="nl-NL" dirty="0"/>
              <a:t>Planning trick 1: think backwards</a:t>
            </a:r>
          </a:p>
        </p:txBody>
      </p:sp>
      <p:grpSp>
        <p:nvGrpSpPr>
          <p:cNvPr id="2" name="Groeperen 27"/>
          <p:cNvGrpSpPr/>
          <p:nvPr/>
        </p:nvGrpSpPr>
        <p:grpSpPr>
          <a:xfrm>
            <a:off x="5536757" y="2634260"/>
            <a:ext cx="2832065" cy="2728223"/>
            <a:chOff x="5536757" y="2634260"/>
            <a:chExt cx="2832065" cy="2728223"/>
          </a:xfrm>
        </p:grpSpPr>
        <p:pic>
          <p:nvPicPr>
            <p:cNvPr id="14" name="Picture 2" descr="http://datasupport.researchdata.nl/uploads/pics/folderstructuur_04.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36757" y="2634260"/>
              <a:ext cx="2832065" cy="272822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ng file related to document icon documents icon playcons icon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59243" y="2820366"/>
              <a:ext cx="483282" cy="483037"/>
            </a:xfrm>
            <a:prstGeom prst="rect">
              <a:avLst/>
            </a:prstGeom>
            <a:solidFill>
              <a:schemeClr val="bg1"/>
            </a:solidFill>
            <a:ln>
              <a:noFill/>
            </a:ln>
          </p:spPr>
        </p:pic>
        <p:pic>
          <p:nvPicPr>
            <p:cNvPr id="19" name="Picture 4" descr="ng file related to document icon documents icon playcons icon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59243" y="3349047"/>
              <a:ext cx="483282" cy="483037"/>
            </a:xfrm>
            <a:prstGeom prst="rect">
              <a:avLst/>
            </a:prstGeom>
            <a:solidFill>
              <a:schemeClr val="bg1"/>
            </a:solidFill>
            <a:ln>
              <a:noFill/>
            </a:ln>
          </p:spPr>
        </p:pic>
        <p:pic>
          <p:nvPicPr>
            <p:cNvPr id="20" name="Picture 4" descr="ng file related to document icon documents icon playcons icon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69876" y="3898226"/>
              <a:ext cx="483282" cy="483037"/>
            </a:xfrm>
            <a:prstGeom prst="rect">
              <a:avLst/>
            </a:prstGeom>
            <a:solidFill>
              <a:schemeClr val="bg1"/>
            </a:solidFill>
            <a:ln>
              <a:noFill/>
            </a:ln>
          </p:spPr>
        </p:pic>
      </p:grpSp>
      <p:graphicFrame>
        <p:nvGraphicFramePr>
          <p:cNvPr id="11" name="Content Placeholder 3"/>
          <p:cNvGraphicFramePr>
            <a:graphicFrameLocks/>
          </p:cNvGraphicFramePr>
          <p:nvPr>
            <p:extLst/>
          </p:nvPr>
        </p:nvGraphicFramePr>
        <p:xfrm>
          <a:off x="-1501098" y="2107750"/>
          <a:ext cx="8229600" cy="452596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cxnSp>
        <p:nvCxnSpPr>
          <p:cNvPr id="6" name="Rechte verbindingslijn met pijl 5"/>
          <p:cNvCxnSpPr/>
          <p:nvPr/>
        </p:nvCxnSpPr>
        <p:spPr>
          <a:xfrm flipH="1">
            <a:off x="1295401" y="2107750"/>
            <a:ext cx="258723" cy="712616"/>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Rechte verbindingslijn met pijl 21"/>
          <p:cNvCxnSpPr/>
          <p:nvPr/>
        </p:nvCxnSpPr>
        <p:spPr>
          <a:xfrm>
            <a:off x="457200" y="2107750"/>
            <a:ext cx="388189" cy="712616"/>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Rechte verbindingslijn met pijl 25"/>
          <p:cNvCxnSpPr/>
          <p:nvPr/>
        </p:nvCxnSpPr>
        <p:spPr>
          <a:xfrm>
            <a:off x="977423" y="2085842"/>
            <a:ext cx="74614" cy="712616"/>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3" name="Tekstvak 5"/>
          <p:cNvSpPr txBox="1"/>
          <p:nvPr/>
        </p:nvSpPr>
        <p:spPr>
          <a:xfrm>
            <a:off x="4778993" y="5589239"/>
            <a:ext cx="4257503" cy="1200329"/>
          </a:xfrm>
          <a:prstGeom prst="rect">
            <a:avLst/>
          </a:prstGeom>
          <a:noFill/>
        </p:spPr>
        <p:txBody>
          <a:bodyPr wrap="square" rtlCol="0">
            <a:spAutoFit/>
          </a:bodyPr>
          <a:lstStyle/>
          <a:p>
            <a:r>
              <a:rPr lang="en-US" altLang="nl-NL" dirty="0">
                <a:solidFill>
                  <a:prstClr val="black"/>
                </a:solidFill>
                <a:latin typeface="Verdana" charset="0"/>
                <a:ea typeface="Verdana" charset="0"/>
                <a:cs typeface="Verdana" charset="0"/>
              </a:rPr>
              <a:t>Design how you will </a:t>
            </a:r>
            <a:r>
              <a:rPr lang="en-US" altLang="nl-NL" dirty="0" err="1">
                <a:solidFill>
                  <a:prstClr val="black"/>
                </a:solidFill>
                <a:latin typeface="Verdana" charset="0"/>
                <a:ea typeface="Verdana" charset="0"/>
                <a:cs typeface="Verdana" charset="0"/>
              </a:rPr>
              <a:t>organise</a:t>
            </a:r>
            <a:r>
              <a:rPr lang="en-US" altLang="nl-NL" dirty="0">
                <a:solidFill>
                  <a:prstClr val="black"/>
                </a:solidFill>
                <a:latin typeface="Verdana" charset="0"/>
                <a:ea typeface="Verdana" charset="0"/>
                <a:cs typeface="Verdana" charset="0"/>
              </a:rPr>
              <a:t> data in the project (folder structure, file naming convention, </a:t>
            </a:r>
            <a:r>
              <a:rPr lang="is-IS" altLang="nl-NL" dirty="0">
                <a:solidFill>
                  <a:prstClr val="black"/>
                </a:solidFill>
                <a:latin typeface="Verdana" charset="0"/>
                <a:ea typeface="Verdana" charset="0"/>
                <a:cs typeface="Verdana" charset="0"/>
              </a:rPr>
              <a:t>…)</a:t>
            </a:r>
            <a:r>
              <a:rPr lang="en-US" altLang="nl-NL" dirty="0">
                <a:solidFill>
                  <a:prstClr val="black"/>
                </a:solidFill>
                <a:latin typeface="Verdana" charset="0"/>
                <a:ea typeface="Verdana" charset="0"/>
                <a:cs typeface="Verdana" charset="0"/>
              </a:rPr>
              <a:t> </a:t>
            </a:r>
          </a:p>
          <a:p>
            <a:endParaRPr lang="nl-NL" dirty="0">
              <a:solidFill>
                <a:prstClr val="black"/>
              </a:solidFill>
              <a:latin typeface="Verdana" charset="0"/>
              <a:ea typeface="Verdana" charset="0"/>
              <a:cs typeface="Verdana" charset="0"/>
            </a:endParaRPr>
          </a:p>
        </p:txBody>
      </p:sp>
    </p:spTree>
    <p:extLst>
      <p:ext uri="{BB962C8B-B14F-4D97-AF65-F5344CB8AC3E}">
        <p14:creationId xmlns:p14="http://schemas.microsoft.com/office/powerpoint/2010/main" val="21841520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23528" y="260990"/>
            <a:ext cx="8496944" cy="868362"/>
          </a:xfrm>
        </p:spPr>
        <p:txBody>
          <a:bodyPr>
            <a:noAutofit/>
          </a:bodyPr>
          <a:lstStyle/>
          <a:p>
            <a:r>
              <a:rPr lang="nl-NL" sz="3600" dirty="0">
                <a:latin typeface="+mn-lt"/>
              </a:rPr>
              <a:t>Planning trick 2: include RDM stakeholders</a:t>
            </a:r>
          </a:p>
        </p:txBody>
      </p:sp>
      <p:grpSp>
        <p:nvGrpSpPr>
          <p:cNvPr id="3" name="Group 5"/>
          <p:cNvGrpSpPr>
            <a:grpSpLocks/>
          </p:cNvGrpSpPr>
          <p:nvPr/>
        </p:nvGrpSpPr>
        <p:grpSpPr bwMode="auto">
          <a:xfrm>
            <a:off x="2144415" y="1371604"/>
            <a:ext cx="5124450" cy="4676775"/>
            <a:chOff x="3309971" y="2180706"/>
            <a:chExt cx="5124417" cy="4677294"/>
          </a:xfrm>
        </p:grpSpPr>
        <p:pic>
          <p:nvPicPr>
            <p:cNvPr id="5" name="Picture 3" descr="Screen Shot 2012-12-17 at 11.54.04 AM.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09971" y="2180706"/>
              <a:ext cx="5124417" cy="4677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p:nvPr/>
          </p:nvSpPr>
          <p:spPr>
            <a:xfrm>
              <a:off x="6529400" y="4090680"/>
              <a:ext cx="996944" cy="2222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15"/>
            <p:cNvSpPr/>
            <p:nvPr/>
          </p:nvSpPr>
          <p:spPr>
            <a:xfrm>
              <a:off x="5153046" y="6303901"/>
              <a:ext cx="727070" cy="16988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4" name="Groeperen 33"/>
          <p:cNvGrpSpPr/>
          <p:nvPr/>
        </p:nvGrpSpPr>
        <p:grpSpPr>
          <a:xfrm>
            <a:off x="-270108" y="1364313"/>
            <a:ext cx="9642942" cy="4684066"/>
            <a:chOff x="-270108" y="1364313"/>
            <a:chExt cx="9642942" cy="4684066"/>
          </a:xfrm>
        </p:grpSpPr>
        <p:grpSp>
          <p:nvGrpSpPr>
            <p:cNvPr id="8" name="Group 23"/>
            <p:cNvGrpSpPr>
              <a:grpSpLocks/>
            </p:cNvGrpSpPr>
            <p:nvPr/>
          </p:nvGrpSpPr>
          <p:grpSpPr bwMode="auto">
            <a:xfrm>
              <a:off x="7128650" y="1364313"/>
              <a:ext cx="1758012" cy="2386776"/>
              <a:chOff x="7122128" y="2960706"/>
              <a:chExt cx="1318490" cy="1790136"/>
            </a:xfrm>
          </p:grpSpPr>
          <p:pic>
            <p:nvPicPr>
              <p:cNvPr id="21" name="Picture 6" descr="databeleid.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22128" y="2960706"/>
                <a:ext cx="1318490" cy="126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Box 19"/>
              <p:cNvSpPr txBox="1"/>
              <p:nvPr/>
            </p:nvSpPr>
            <p:spPr>
              <a:xfrm>
                <a:off x="7229372" y="4142916"/>
                <a:ext cx="1114409" cy="607926"/>
              </a:xfrm>
              <a:prstGeom prst="rect">
                <a:avLst/>
              </a:prstGeom>
              <a:noFill/>
            </p:spPr>
            <p:txBody>
              <a:bodyPr>
                <a:spAutoFit/>
              </a:bodyPr>
              <a:lstStyle/>
              <a:p>
                <a:pPr>
                  <a:defRPr/>
                </a:pPr>
                <a:r>
                  <a:rPr lang="en-US" sz="1867" b="1">
                    <a:solidFill>
                      <a:srgbClr val="DC0000"/>
                    </a:solidFill>
                    <a:latin typeface="Arial"/>
                    <a:ea typeface="ＭＳ Ｐゴシック" charset="0"/>
                    <a:cs typeface="Arial"/>
                  </a:rPr>
                  <a:t>Institution</a:t>
                </a:r>
              </a:p>
              <a:p>
                <a:pPr algn="ctr">
                  <a:defRPr/>
                </a:pPr>
                <a:r>
                  <a:rPr lang="en-US" sz="1400" b="1">
                    <a:solidFill>
                      <a:srgbClr val="00A7D4"/>
                    </a:solidFill>
                    <a:latin typeface="Arial"/>
                    <a:ea typeface="ＭＳ Ｐゴシック" charset="0"/>
                    <a:cs typeface="Arial"/>
                  </a:rPr>
                  <a:t>RDM policy</a:t>
                </a:r>
              </a:p>
              <a:p>
                <a:pPr algn="ctr">
                  <a:defRPr/>
                </a:pPr>
                <a:r>
                  <a:rPr lang="en-US" sz="1400" b="1">
                    <a:solidFill>
                      <a:srgbClr val="00A7D4"/>
                    </a:solidFill>
                    <a:latin typeface="Arial"/>
                    <a:ea typeface="ＭＳ Ｐゴシック" charset="0"/>
                    <a:cs typeface="Arial"/>
                  </a:rPr>
                  <a:t>Facilities</a:t>
                </a:r>
              </a:p>
            </p:txBody>
          </p:sp>
        </p:grpSp>
        <p:grpSp>
          <p:nvGrpSpPr>
            <p:cNvPr id="9" name="Group 22"/>
            <p:cNvGrpSpPr>
              <a:grpSpLocks/>
            </p:cNvGrpSpPr>
            <p:nvPr/>
          </p:nvGrpSpPr>
          <p:grpSpPr bwMode="auto">
            <a:xfrm>
              <a:off x="6299214" y="4282560"/>
              <a:ext cx="3073620" cy="1765819"/>
              <a:chOff x="0" y="2180706"/>
              <a:chExt cx="2305182" cy="1324404"/>
            </a:xfrm>
          </p:grpSpPr>
          <p:grpSp>
            <p:nvGrpSpPr>
              <p:cNvPr id="10" name="Group 18"/>
              <p:cNvGrpSpPr>
                <a:grpSpLocks/>
              </p:cNvGrpSpPr>
              <p:nvPr/>
            </p:nvGrpSpPr>
            <p:grpSpPr bwMode="auto">
              <a:xfrm>
                <a:off x="721373" y="2180706"/>
                <a:ext cx="849449" cy="1039653"/>
                <a:chOff x="386664" y="2632926"/>
                <a:chExt cx="849449" cy="1039653"/>
              </a:xfrm>
            </p:grpSpPr>
            <p:pic>
              <p:nvPicPr>
                <p:cNvPr id="26" name="Picture 16" descr="Schermafbeelding 2014-04-09 om 13.12.03.pn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6664" y="2632926"/>
                  <a:ext cx="849449" cy="1039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Box 7"/>
                <p:cNvSpPr txBox="1">
                  <a:spLocks noChangeArrowheads="1"/>
                </p:cNvSpPr>
                <p:nvPr/>
              </p:nvSpPr>
              <p:spPr bwMode="auto">
                <a:xfrm>
                  <a:off x="457200" y="3178098"/>
                  <a:ext cx="688898" cy="438594"/>
                </a:xfrm>
                <a:prstGeom prst="rect">
                  <a:avLst/>
                </a:prstGeom>
                <a:solidFill>
                  <a:srgbClr val="009DC8"/>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charset="0"/>
                      <a:ea typeface="ＭＳ Ｐゴシック" charset="-128"/>
                    </a:defRPr>
                  </a:lvl1pPr>
                  <a:lvl2pPr marL="742950" indent="-285750" eaLnBrk="0" hangingPunct="0">
                    <a:defRPr sz="2400">
                      <a:solidFill>
                        <a:schemeClr val="tx1"/>
                      </a:solidFill>
                      <a:latin typeface="Calibri" charset="0"/>
                      <a:ea typeface="ＭＳ Ｐゴシック" charset="-128"/>
                    </a:defRPr>
                  </a:lvl2pPr>
                  <a:lvl3pPr marL="1143000" indent="-228600" eaLnBrk="0" hangingPunct="0">
                    <a:defRPr sz="2400">
                      <a:solidFill>
                        <a:schemeClr val="tx1"/>
                      </a:solidFill>
                      <a:latin typeface="Calibri" charset="0"/>
                      <a:ea typeface="ＭＳ Ｐゴシック" charset="-128"/>
                    </a:defRPr>
                  </a:lvl3pPr>
                  <a:lvl4pPr marL="1600200" indent="-228600" eaLnBrk="0" hangingPunct="0">
                    <a:defRPr sz="2400">
                      <a:solidFill>
                        <a:schemeClr val="tx1"/>
                      </a:solidFill>
                      <a:latin typeface="Calibri" charset="0"/>
                      <a:ea typeface="ＭＳ Ｐゴシック" charset="-128"/>
                    </a:defRPr>
                  </a:lvl4pPr>
                  <a:lvl5pPr marL="2057400" indent="-228600" eaLnBrk="0" hangingPunct="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r>
                    <a:rPr lang="en-US" altLang="nl-NL" sz="3200">
                      <a:solidFill>
                        <a:prstClr val="white"/>
                      </a:solidFill>
                    </a:rPr>
                    <a:t>€$£</a:t>
                  </a:r>
                  <a:endParaRPr lang="en-US" altLang="nl-NL" sz="4267">
                    <a:solidFill>
                      <a:prstClr val="white"/>
                    </a:solidFill>
                  </a:endParaRPr>
                </a:p>
              </p:txBody>
            </p:sp>
          </p:grpSp>
          <p:sp>
            <p:nvSpPr>
              <p:cNvPr id="25" name="TextBox 21"/>
              <p:cNvSpPr txBox="1">
                <a:spLocks noChangeArrowheads="1"/>
              </p:cNvSpPr>
              <p:nvPr/>
            </p:nvSpPr>
            <p:spPr bwMode="auto">
              <a:xfrm>
                <a:off x="0" y="3220359"/>
                <a:ext cx="2305182" cy="284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charset="0"/>
                    <a:ea typeface="ＭＳ Ｐゴシック" charset="-128"/>
                  </a:defRPr>
                </a:lvl1pPr>
                <a:lvl2pPr marL="742950" indent="-285750" eaLnBrk="0" hangingPunct="0">
                  <a:defRPr sz="2400">
                    <a:solidFill>
                      <a:schemeClr val="tx1"/>
                    </a:solidFill>
                    <a:latin typeface="Calibri" charset="0"/>
                    <a:ea typeface="ＭＳ Ｐゴシック" charset="-128"/>
                  </a:defRPr>
                </a:lvl2pPr>
                <a:lvl3pPr marL="1143000" indent="-228600" eaLnBrk="0" hangingPunct="0">
                  <a:defRPr sz="2400">
                    <a:solidFill>
                      <a:schemeClr val="tx1"/>
                    </a:solidFill>
                    <a:latin typeface="Calibri" charset="0"/>
                    <a:ea typeface="ＭＳ Ｐゴシック" charset="-128"/>
                  </a:defRPr>
                </a:lvl3pPr>
                <a:lvl4pPr marL="1600200" indent="-228600" eaLnBrk="0" hangingPunct="0">
                  <a:defRPr sz="2400">
                    <a:solidFill>
                      <a:schemeClr val="tx1"/>
                    </a:solidFill>
                    <a:latin typeface="Calibri" charset="0"/>
                    <a:ea typeface="ＭＳ Ｐゴシック" charset="-128"/>
                  </a:defRPr>
                </a:lvl4pPr>
                <a:lvl5pPr marL="2057400" indent="-228600" eaLnBrk="0" hangingPunct="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pPr algn="ctr" eaLnBrk="1" hangingPunct="1"/>
                <a:r>
                  <a:rPr lang="en-US" altLang="nl-NL" sz="1867" b="1">
                    <a:solidFill>
                      <a:srgbClr val="DC0000"/>
                    </a:solidFill>
                    <a:latin typeface="Arial" charset="0"/>
                  </a:rPr>
                  <a:t>Research funders </a:t>
                </a:r>
              </a:p>
            </p:txBody>
          </p:sp>
        </p:grpSp>
        <p:grpSp>
          <p:nvGrpSpPr>
            <p:cNvPr id="11" name="Group 6"/>
            <p:cNvGrpSpPr>
              <a:grpSpLocks/>
            </p:cNvGrpSpPr>
            <p:nvPr/>
          </p:nvGrpSpPr>
          <p:grpSpPr bwMode="auto">
            <a:xfrm>
              <a:off x="668631" y="3901970"/>
              <a:ext cx="1737715" cy="1982893"/>
              <a:chOff x="-82817" y="1906588"/>
              <a:chExt cx="1737721" cy="1983116"/>
            </a:xfrm>
          </p:grpSpPr>
          <p:pic>
            <p:nvPicPr>
              <p:cNvPr id="29" name="Picture 6" descr="databeleid.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1234" y="1906588"/>
                <a:ext cx="1318509" cy="126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Box 21"/>
              <p:cNvSpPr txBox="1"/>
              <p:nvPr/>
            </p:nvSpPr>
            <p:spPr bwMode="auto">
              <a:xfrm>
                <a:off x="-82817" y="3089395"/>
                <a:ext cx="1737721" cy="800309"/>
              </a:xfrm>
              <a:prstGeom prst="rect">
                <a:avLst/>
              </a:prstGeom>
              <a:noFill/>
            </p:spPr>
            <p:txBody>
              <a:bodyPr wrap="square">
                <a:spAutoFit/>
              </a:bodyPr>
              <a:lstStyle/>
              <a:p>
                <a:pPr algn="ctr">
                  <a:defRPr/>
                </a:pPr>
                <a:r>
                  <a:rPr lang="en-US" b="1">
                    <a:solidFill>
                      <a:srgbClr val="DC0000"/>
                    </a:solidFill>
                    <a:latin typeface="Arial"/>
                    <a:ea typeface="ＭＳ Ｐゴシック" charset="0"/>
                    <a:cs typeface="Arial"/>
                  </a:rPr>
                  <a:t>Publishers</a:t>
                </a:r>
              </a:p>
              <a:p>
                <a:pPr algn="ctr">
                  <a:defRPr/>
                </a:pPr>
                <a:r>
                  <a:rPr lang="en-US" sz="1400" b="1">
                    <a:solidFill>
                      <a:srgbClr val="00A7D4"/>
                    </a:solidFill>
                    <a:latin typeface="Arial"/>
                    <a:ea typeface="ＭＳ Ｐゴシック" charset="0"/>
                    <a:cs typeface="Arial"/>
                  </a:rPr>
                  <a:t>Data Availability policy</a:t>
                </a:r>
              </a:p>
            </p:txBody>
          </p:sp>
        </p:grpSp>
        <p:grpSp>
          <p:nvGrpSpPr>
            <p:cNvPr id="12" name="Groeperen 30"/>
            <p:cNvGrpSpPr/>
            <p:nvPr/>
          </p:nvGrpSpPr>
          <p:grpSpPr>
            <a:xfrm>
              <a:off x="-270108" y="1686764"/>
              <a:ext cx="3073620" cy="1635575"/>
              <a:chOff x="1984588" y="3104209"/>
              <a:chExt cx="3073620" cy="1635575"/>
            </a:xfrm>
          </p:grpSpPr>
          <p:sp>
            <p:nvSpPr>
              <p:cNvPr id="32" name="TextBox 21"/>
              <p:cNvSpPr txBox="1">
                <a:spLocks noChangeArrowheads="1"/>
              </p:cNvSpPr>
              <p:nvPr/>
            </p:nvSpPr>
            <p:spPr bwMode="auto">
              <a:xfrm>
                <a:off x="1984588" y="4360127"/>
                <a:ext cx="3073620" cy="379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charset="0"/>
                    <a:ea typeface="ＭＳ Ｐゴシック" charset="-128"/>
                  </a:defRPr>
                </a:lvl1pPr>
                <a:lvl2pPr marL="742950" indent="-285750" eaLnBrk="0" hangingPunct="0">
                  <a:defRPr sz="2400">
                    <a:solidFill>
                      <a:schemeClr val="tx1"/>
                    </a:solidFill>
                    <a:latin typeface="Calibri" charset="0"/>
                    <a:ea typeface="ＭＳ Ｐゴシック" charset="-128"/>
                  </a:defRPr>
                </a:lvl2pPr>
                <a:lvl3pPr marL="1143000" indent="-228600" eaLnBrk="0" hangingPunct="0">
                  <a:defRPr sz="2400">
                    <a:solidFill>
                      <a:schemeClr val="tx1"/>
                    </a:solidFill>
                    <a:latin typeface="Calibri" charset="0"/>
                    <a:ea typeface="ＭＳ Ｐゴシック" charset="-128"/>
                  </a:defRPr>
                </a:lvl3pPr>
                <a:lvl4pPr marL="1600200" indent="-228600" eaLnBrk="0" hangingPunct="0">
                  <a:defRPr sz="2400">
                    <a:solidFill>
                      <a:schemeClr val="tx1"/>
                    </a:solidFill>
                    <a:latin typeface="Calibri" charset="0"/>
                    <a:ea typeface="ＭＳ Ｐゴシック" charset="-128"/>
                  </a:defRPr>
                </a:lvl4pPr>
                <a:lvl5pPr marL="2057400" indent="-228600" eaLnBrk="0" hangingPunct="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pPr algn="ctr" eaLnBrk="1" hangingPunct="1"/>
                <a:r>
                  <a:rPr lang="en-US" altLang="nl-NL" sz="1867" b="1">
                    <a:solidFill>
                      <a:srgbClr val="DC0000"/>
                    </a:solidFill>
                    <a:latin typeface="Arial" charset="0"/>
                  </a:rPr>
                  <a:t>Commercial partners</a:t>
                </a:r>
              </a:p>
            </p:txBody>
          </p:sp>
          <p:pic>
            <p:nvPicPr>
              <p:cNvPr id="33" name="Afbeelding 3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753160" y="3104209"/>
                <a:ext cx="1157822" cy="1288485"/>
              </a:xfrm>
              <a:prstGeom prst="rect">
                <a:avLst/>
              </a:prstGeom>
            </p:spPr>
          </p:pic>
        </p:grpSp>
      </p:grpSp>
      <p:sp>
        <p:nvSpPr>
          <p:cNvPr id="37" name="Rectangle 4"/>
          <p:cNvSpPr/>
          <p:nvPr/>
        </p:nvSpPr>
        <p:spPr>
          <a:xfrm>
            <a:off x="349134" y="6396335"/>
            <a:ext cx="8794865" cy="369332"/>
          </a:xfrm>
          <a:prstGeom prst="rect">
            <a:avLst/>
          </a:prstGeom>
        </p:spPr>
        <p:txBody>
          <a:bodyPr wrap="square">
            <a:spAutoFit/>
          </a:bodyPr>
          <a:lstStyle/>
          <a:p>
            <a:pPr algn="ctr"/>
            <a:r>
              <a:rPr lang="nl-NL" dirty="0">
                <a:solidFill>
                  <a:prstClr val="black"/>
                </a:solidFill>
                <a:hlinkClick r:id="rId7"/>
              </a:rPr>
              <a:t>www.openaire.eu/briefpaper-rdm-infonoads</a:t>
            </a:r>
            <a:r>
              <a:rPr lang="nl-NL" dirty="0">
                <a:solidFill>
                  <a:prstClr val="black"/>
                </a:solidFill>
              </a:rPr>
              <a:t>   </a:t>
            </a:r>
          </a:p>
        </p:txBody>
      </p:sp>
    </p:spTree>
    <p:extLst>
      <p:ext uri="{BB962C8B-B14F-4D97-AF65-F5344CB8AC3E}">
        <p14:creationId xmlns:p14="http://schemas.microsoft.com/office/powerpoint/2010/main" val="41973363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79512" y="142786"/>
            <a:ext cx="8682063" cy="868362"/>
          </a:xfrm>
        </p:spPr>
        <p:txBody>
          <a:bodyPr>
            <a:noAutofit/>
          </a:bodyPr>
          <a:lstStyle/>
          <a:p>
            <a:r>
              <a:rPr lang="en-GB" altLang="en-US" sz="3600" dirty="0">
                <a:latin typeface="+mn-lt"/>
              </a:rPr>
              <a:t>Planning trick 3: ground your plan in reality</a:t>
            </a:r>
          </a:p>
        </p:txBody>
      </p:sp>
      <p:sp>
        <p:nvSpPr>
          <p:cNvPr id="24579" name="Content Placeholder 2"/>
          <p:cNvSpPr>
            <a:spLocks noGrp="1"/>
          </p:cNvSpPr>
          <p:nvPr>
            <p:ph idx="1"/>
          </p:nvPr>
        </p:nvSpPr>
        <p:spPr>
          <a:xfrm>
            <a:off x="395536" y="1484784"/>
            <a:ext cx="8424936" cy="4425950"/>
          </a:xfrm>
        </p:spPr>
        <p:txBody>
          <a:bodyPr>
            <a:normAutofit/>
          </a:bodyPr>
          <a:lstStyle/>
          <a:p>
            <a:r>
              <a:rPr lang="en-GB" altLang="en-US" dirty="0">
                <a:ea typeface="MS PGothic" pitchFamily="34" charset="-128"/>
              </a:rPr>
              <a:t>Base plans on available skills, support and good practice for the field – show it’s feasible to implement</a:t>
            </a:r>
          </a:p>
          <a:p>
            <a:endParaRPr lang="en-GB" altLang="en-US" dirty="0">
              <a:ea typeface="MS PGothic" pitchFamily="34" charset="-128"/>
            </a:endParaRPr>
          </a:p>
          <a:p>
            <a:endParaRPr lang="en-GB" altLang="en-US" dirty="0">
              <a:ea typeface="MS PGothic" pitchFamily="34" charset="-128"/>
            </a:endParaRPr>
          </a:p>
          <a:p>
            <a:endParaRPr lang="en-GB" altLang="en-US" sz="2400" dirty="0">
              <a:ea typeface="MS PGothic" pitchFamily="34" charset="-128"/>
            </a:endParaRPr>
          </a:p>
          <a:p>
            <a:endParaRPr lang="en-GB" altLang="en-US" sz="2000" dirty="0">
              <a:ea typeface="MS PGothic" pitchFamily="34" charset="-128"/>
            </a:endParaRPr>
          </a:p>
        </p:txBody>
      </p:sp>
      <p:sp>
        <p:nvSpPr>
          <p:cNvPr id="18434" name="AutoShape 2" descr="Image result for track recor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pic>
        <p:nvPicPr>
          <p:cNvPr id="8" name="Picture 7" descr="download.jpg"/>
          <p:cNvPicPr>
            <a:picLocks noChangeAspect="1"/>
          </p:cNvPicPr>
          <p:nvPr/>
        </p:nvPicPr>
        <p:blipFill>
          <a:blip r:embed="rId2" cstate="print"/>
          <a:stretch>
            <a:fillRect/>
          </a:stretch>
        </p:blipFill>
        <p:spPr>
          <a:xfrm>
            <a:off x="539552" y="4725144"/>
            <a:ext cx="2390775" cy="1914525"/>
          </a:xfrm>
          <a:prstGeom prst="rect">
            <a:avLst/>
          </a:prstGeom>
        </p:spPr>
      </p:pic>
      <p:pic>
        <p:nvPicPr>
          <p:cNvPr id="9" name="Picture 2" descr="http://rd-alliance.github.io/metadata-directory/images/Cloud-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72200" y="4797152"/>
            <a:ext cx="2268203" cy="141984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59832" y="4005064"/>
            <a:ext cx="2818391" cy="2052443"/>
          </a:xfrm>
          <a:prstGeom prst="rect">
            <a:avLst/>
          </a:prstGeom>
        </p:spPr>
      </p:pic>
      <p:pic>
        <p:nvPicPr>
          <p:cNvPr id="11" name="Picture 10" descr="cropped-re3data_Logo_RGB_header.png"/>
          <p:cNvPicPr>
            <a:picLocks noChangeAspect="1"/>
          </p:cNvPicPr>
          <p:nvPr/>
        </p:nvPicPr>
        <p:blipFill>
          <a:blip r:embed="rId5" cstate="print"/>
          <a:srcRect l="8274" t="14232" r="52751"/>
          <a:stretch>
            <a:fillRect/>
          </a:stretch>
        </p:blipFill>
        <p:spPr>
          <a:xfrm>
            <a:off x="1331640" y="3212976"/>
            <a:ext cx="2483768" cy="907315"/>
          </a:xfrm>
          <a:prstGeom prst="rect">
            <a:avLst/>
          </a:prstGeom>
        </p:spPr>
      </p:pic>
      <p:pic>
        <p:nvPicPr>
          <p:cNvPr id="12" name="Picture 11" descr="download.png"/>
          <p:cNvPicPr>
            <a:picLocks noChangeAspect="1"/>
          </p:cNvPicPr>
          <p:nvPr/>
        </p:nvPicPr>
        <p:blipFill>
          <a:blip r:embed="rId6" cstate="print"/>
          <a:stretch>
            <a:fillRect/>
          </a:stretch>
        </p:blipFill>
        <p:spPr>
          <a:xfrm>
            <a:off x="6444208" y="3429000"/>
            <a:ext cx="1474294" cy="518733"/>
          </a:xfrm>
          <a:prstGeom prst="rect">
            <a:avLst/>
          </a:prstGeom>
        </p:spPr>
      </p:pic>
    </p:spTree>
    <p:extLst>
      <p:ext uri="{BB962C8B-B14F-4D97-AF65-F5344CB8AC3E}">
        <p14:creationId xmlns:p14="http://schemas.microsoft.com/office/powerpoint/2010/main" val="14156227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548680"/>
            <a:ext cx="8363272" cy="683994"/>
          </a:xfrm>
        </p:spPr>
        <p:txBody>
          <a:bodyPr/>
          <a:lstStyle/>
          <a:p>
            <a:r>
              <a:rPr lang="en-GB" dirty="0"/>
              <a:t>What makes a good DMP?</a:t>
            </a:r>
          </a:p>
        </p:txBody>
      </p:sp>
      <p:sp>
        <p:nvSpPr>
          <p:cNvPr id="3" name="Content Placeholder 2"/>
          <p:cNvSpPr>
            <a:spLocks noGrp="1"/>
          </p:cNvSpPr>
          <p:nvPr>
            <p:ph idx="1"/>
          </p:nvPr>
        </p:nvSpPr>
        <p:spPr>
          <a:xfrm>
            <a:off x="323528" y="1628800"/>
            <a:ext cx="8352928" cy="3816424"/>
          </a:xfrm>
        </p:spPr>
        <p:txBody>
          <a:bodyPr>
            <a:normAutofit/>
          </a:bodyPr>
          <a:lstStyle/>
          <a:p>
            <a:pPr marL="457200" indent="-457200">
              <a:buFont typeface="Arial" panose="020B0604020202020204" pitchFamily="34" charset="0"/>
              <a:buChar char="•"/>
            </a:pPr>
            <a:r>
              <a:rPr lang="en-GB" sz="2400" dirty="0"/>
              <a:t>Clear, detailed information that is relevant to the science</a:t>
            </a:r>
          </a:p>
          <a:p>
            <a:pPr lvl="2">
              <a:buClrTx/>
              <a:buFont typeface="Trebuchet MS" panose="020B0603020202020204" pitchFamily="34" charset="0"/>
              <a:buChar char="–"/>
            </a:pPr>
            <a:r>
              <a:rPr lang="en-GB" sz="2000" dirty="0"/>
              <a:t>adopting recognised standards</a:t>
            </a:r>
          </a:p>
          <a:p>
            <a:pPr lvl="2">
              <a:buClrTx/>
              <a:buFont typeface="Trebuchet MS" panose="020B0603020202020204" pitchFamily="34" charset="0"/>
              <a:buChar char="–"/>
            </a:pPr>
            <a:r>
              <a:rPr lang="en-GB" sz="2000" dirty="0"/>
              <a:t>practices in line with norms for that field</a:t>
            </a:r>
          </a:p>
          <a:p>
            <a:pPr lvl="2">
              <a:spcAft>
                <a:spcPts val="1800"/>
              </a:spcAft>
              <a:buClrTx/>
              <a:buFont typeface="Trebuchet MS" panose="020B0603020202020204" pitchFamily="34" charset="0"/>
              <a:buChar char="–"/>
            </a:pPr>
            <a:r>
              <a:rPr lang="en-GB" sz="2000" dirty="0"/>
              <a:t>use of support services e.g. university storage, subject repositories…</a:t>
            </a:r>
            <a:endParaRPr lang="en-GB" sz="1200" dirty="0"/>
          </a:p>
          <a:p>
            <a:pPr marL="457200" indent="-457200">
              <a:spcAft>
                <a:spcPts val="1800"/>
              </a:spcAft>
              <a:buFont typeface="Arial" panose="020B0604020202020204" pitchFamily="34" charset="0"/>
              <a:buChar char="•"/>
            </a:pPr>
            <a:r>
              <a:rPr lang="en-GB" sz="2400" dirty="0"/>
              <a:t>Proper justification of restrictions and costs</a:t>
            </a:r>
          </a:p>
          <a:p>
            <a:pPr marL="457200" indent="-457200">
              <a:spcAft>
                <a:spcPts val="1800"/>
              </a:spcAft>
              <a:buFont typeface="Arial" panose="020B0604020202020204" pitchFamily="34" charset="0"/>
              <a:buChar char="•"/>
            </a:pPr>
            <a:r>
              <a:rPr lang="en-GB" sz="2400" dirty="0" smtClean="0"/>
              <a:t>Explanation of what approach is chosen and why</a:t>
            </a:r>
            <a:endParaRPr lang="en-GB" sz="1200" dirty="0"/>
          </a:p>
          <a:p>
            <a:pPr marL="457200" indent="-457200">
              <a:spcAft>
                <a:spcPts val="1800"/>
              </a:spcAft>
              <a:buFont typeface="Arial" panose="020B0604020202020204" pitchFamily="34" charset="0"/>
              <a:buChar char="•"/>
            </a:pPr>
            <a:r>
              <a:rPr lang="en-GB" sz="2400" dirty="0"/>
              <a:t>Evidence of consultation and seeking </a:t>
            </a:r>
            <a:r>
              <a:rPr lang="en-GB" sz="2400" dirty="0" smtClean="0"/>
              <a:t>advice</a:t>
            </a:r>
            <a:endParaRPr lang="en-GB" sz="1200" dirty="0"/>
          </a:p>
        </p:txBody>
      </p:sp>
      <p:sp>
        <p:nvSpPr>
          <p:cNvPr id="4" name="Rectangle 3"/>
          <p:cNvSpPr/>
          <p:nvPr/>
        </p:nvSpPr>
        <p:spPr>
          <a:xfrm>
            <a:off x="251520" y="5964631"/>
            <a:ext cx="8532440" cy="523220"/>
          </a:xfrm>
          <a:prstGeom prst="rect">
            <a:avLst/>
          </a:prstGeom>
        </p:spPr>
        <p:txBody>
          <a:bodyPr wrap="square">
            <a:spAutoFit/>
          </a:bodyPr>
          <a:lstStyle/>
          <a:p>
            <a:pPr algn="ctr"/>
            <a:r>
              <a:rPr lang="en-GB" sz="2800" b="1" dirty="0">
                <a:solidFill>
                  <a:prstClr val="black"/>
                </a:solidFill>
              </a:rPr>
              <a:t>Have you taken time to reflect on what to do?</a:t>
            </a:r>
          </a:p>
        </p:txBody>
      </p:sp>
    </p:spTree>
    <p:extLst>
      <p:ext uri="{BB962C8B-B14F-4D97-AF65-F5344CB8AC3E}">
        <p14:creationId xmlns:p14="http://schemas.microsoft.com/office/powerpoint/2010/main" val="37359900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188640"/>
            <a:ext cx="6516960" cy="868362"/>
          </a:xfrm>
        </p:spPr>
        <p:txBody>
          <a:bodyPr>
            <a:normAutofit/>
          </a:bodyPr>
          <a:lstStyle/>
          <a:p>
            <a:r>
              <a:rPr lang="en-GB" dirty="0"/>
              <a:t>Example plans</a:t>
            </a:r>
          </a:p>
        </p:txBody>
      </p:sp>
      <p:sp>
        <p:nvSpPr>
          <p:cNvPr id="3" name="Content Placeholder 2"/>
          <p:cNvSpPr>
            <a:spLocks noGrp="1"/>
          </p:cNvSpPr>
          <p:nvPr>
            <p:ph idx="1"/>
          </p:nvPr>
        </p:nvSpPr>
        <p:spPr>
          <a:xfrm>
            <a:off x="323528" y="1268760"/>
            <a:ext cx="8493576" cy="5384940"/>
          </a:xfrm>
        </p:spPr>
        <p:txBody>
          <a:bodyPr>
            <a:noAutofit/>
          </a:bodyPr>
          <a:lstStyle/>
          <a:p>
            <a:pPr>
              <a:spcBef>
                <a:spcPts val="0"/>
              </a:spcBef>
              <a:spcAft>
                <a:spcPts val="0"/>
              </a:spcAft>
            </a:pPr>
            <a:r>
              <a:rPr lang="en-GB" sz="2400" dirty="0"/>
              <a:t>Plans from several funders and disciplines via DCC</a:t>
            </a:r>
          </a:p>
          <a:p>
            <a:pPr marL="0" lvl="2" indent="0">
              <a:spcBef>
                <a:spcPts val="0"/>
              </a:spcBef>
              <a:buClrTx/>
              <a:buNone/>
            </a:pPr>
            <a:r>
              <a:rPr lang="en-GB" sz="2000" dirty="0">
                <a:hlinkClick r:id="rId3"/>
              </a:rPr>
              <a:t>www.dcc.ac.uk/resources/data-management-plans/guidance-examples</a:t>
            </a:r>
            <a:r>
              <a:rPr lang="en-GB" sz="2000" dirty="0"/>
              <a:t> </a:t>
            </a:r>
          </a:p>
          <a:p>
            <a:pPr>
              <a:spcBef>
                <a:spcPts val="0"/>
              </a:spcBef>
              <a:spcAft>
                <a:spcPts val="0"/>
              </a:spcAft>
            </a:pPr>
            <a:endParaRPr lang="en-GB" sz="3200" dirty="0"/>
          </a:p>
          <a:p>
            <a:pPr>
              <a:spcBef>
                <a:spcPts val="0"/>
              </a:spcBef>
              <a:spcAft>
                <a:spcPts val="0"/>
              </a:spcAft>
            </a:pPr>
            <a:r>
              <a:rPr lang="en-GB" sz="2400" dirty="0"/>
              <a:t>108 DMPs from the National Endowment for the Humanities </a:t>
            </a:r>
            <a:r>
              <a:rPr lang="en-GB" sz="2000" dirty="0">
                <a:hlinkClick r:id="rId4"/>
              </a:rPr>
              <a:t>www.neh.gov/divisions/odh/grant-news/data-management-plans-successful-grant-applications-2011-2014-now-available</a:t>
            </a:r>
            <a:endParaRPr lang="en-GB" sz="2000" dirty="0"/>
          </a:p>
          <a:p>
            <a:pPr>
              <a:spcBef>
                <a:spcPts val="0"/>
              </a:spcBef>
              <a:spcAft>
                <a:spcPts val="0"/>
              </a:spcAft>
            </a:pPr>
            <a:endParaRPr lang="en-GB" sz="3200" dirty="0"/>
          </a:p>
          <a:p>
            <a:pPr>
              <a:spcBef>
                <a:spcPts val="0"/>
              </a:spcBef>
              <a:spcAft>
                <a:spcPts val="0"/>
              </a:spcAft>
            </a:pPr>
            <a:r>
              <a:rPr lang="en-GB" sz="2400" dirty="0"/>
              <a:t>Scientific DMPs submitted to the NSF (USA) provided by </a:t>
            </a:r>
            <a:r>
              <a:rPr lang="en-GB" sz="2400" dirty="0" err="1"/>
              <a:t>DataOne</a:t>
            </a:r>
            <a:endParaRPr lang="en-GB" sz="2400" dirty="0"/>
          </a:p>
          <a:p>
            <a:pPr marL="0" lvl="1" indent="-342900">
              <a:spcBef>
                <a:spcPts val="0"/>
              </a:spcBef>
              <a:buClr>
                <a:schemeClr val="bg1"/>
              </a:buClr>
              <a:buNone/>
            </a:pPr>
            <a:r>
              <a:rPr lang="en-GB" sz="1800" dirty="0">
                <a:solidFill>
                  <a:srgbClr val="FF0000"/>
                </a:solidFill>
                <a:hlinkClick r:id="rId5"/>
              </a:rPr>
              <a:t>https://www.dataone.org/data-management-planning</a:t>
            </a:r>
            <a:r>
              <a:rPr lang="en-GB" sz="1800" dirty="0">
                <a:solidFill>
                  <a:srgbClr val="FF0000"/>
                </a:solidFill>
              </a:rPr>
              <a:t> </a:t>
            </a:r>
          </a:p>
          <a:p>
            <a:pPr marL="0" lvl="1" indent="-342900">
              <a:spcBef>
                <a:spcPts val="0"/>
              </a:spcBef>
              <a:buClr>
                <a:schemeClr val="bg1"/>
              </a:buClr>
              <a:buNone/>
            </a:pPr>
            <a:endParaRPr lang="en-GB" sz="3200" dirty="0"/>
          </a:p>
          <a:p>
            <a:pPr marL="0" lvl="2" indent="-342900">
              <a:spcBef>
                <a:spcPts val="0"/>
              </a:spcBef>
              <a:buNone/>
            </a:pPr>
            <a:r>
              <a:rPr lang="en-GB" dirty="0"/>
              <a:t>DMPs published in RIO journal</a:t>
            </a:r>
          </a:p>
          <a:p>
            <a:pPr marL="0" lvl="2" indent="-342900">
              <a:spcBef>
                <a:spcPts val="0"/>
              </a:spcBef>
              <a:buClr>
                <a:schemeClr val="bg1"/>
              </a:buClr>
              <a:buNone/>
            </a:pPr>
            <a:r>
              <a:rPr lang="en-GB" sz="1600" dirty="0">
                <a:hlinkClick r:id="rId6"/>
              </a:rPr>
              <a:t>http://riojournal.com/browse_user_collection_documents.php?collection_id=3&amp;journal_id=17</a:t>
            </a:r>
          </a:p>
          <a:p>
            <a:pPr>
              <a:spcBef>
                <a:spcPts val="0"/>
              </a:spcBef>
              <a:spcAft>
                <a:spcPts val="0"/>
              </a:spcAft>
            </a:pPr>
            <a:endParaRPr lang="en-GB" sz="3200" dirty="0"/>
          </a:p>
          <a:p>
            <a:pPr>
              <a:spcBef>
                <a:spcPts val="0"/>
              </a:spcBef>
              <a:spcAft>
                <a:spcPts val="0"/>
              </a:spcAft>
            </a:pPr>
            <a:r>
              <a:rPr lang="en-GB" sz="2400" dirty="0"/>
              <a:t>	Share yours! - </a:t>
            </a:r>
            <a:r>
              <a:rPr lang="en-GB" sz="2400" dirty="0">
                <a:hlinkClick r:id="rId7"/>
              </a:rPr>
              <a:t>www.dcc.ac.uk/share-DMPs</a:t>
            </a:r>
            <a:r>
              <a:rPr lang="en-GB" sz="2400" dirty="0"/>
              <a:t> </a:t>
            </a:r>
          </a:p>
        </p:txBody>
      </p:sp>
    </p:spTree>
    <p:extLst>
      <p:ext uri="{BB962C8B-B14F-4D97-AF65-F5344CB8AC3E}">
        <p14:creationId xmlns:p14="http://schemas.microsoft.com/office/powerpoint/2010/main" val="16012537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188640"/>
            <a:ext cx="6516960" cy="868362"/>
          </a:xfrm>
        </p:spPr>
        <p:txBody>
          <a:bodyPr>
            <a:normAutofit/>
          </a:bodyPr>
          <a:lstStyle/>
          <a:p>
            <a:r>
              <a:rPr lang="en-GB" dirty="0"/>
              <a:t>Data description examples</a:t>
            </a:r>
          </a:p>
        </p:txBody>
      </p:sp>
      <p:sp>
        <p:nvSpPr>
          <p:cNvPr id="4" name="Content Placeholder 3"/>
          <p:cNvSpPr txBox="1">
            <a:spLocks noGrp="1"/>
          </p:cNvSpPr>
          <p:nvPr>
            <p:ph idx="1"/>
          </p:nvPr>
        </p:nvSpPr>
        <p:spPr>
          <a:xfrm>
            <a:off x="1043608" y="1556792"/>
            <a:ext cx="7147004" cy="1719620"/>
          </a:xfrm>
          <a:prstGeom prst="roundRect">
            <a:avLst/>
          </a:prstGeom>
          <a:solidFill>
            <a:schemeClr val="bg1">
              <a:lumMod val="85000"/>
            </a:schemeClr>
          </a:solidFill>
          <a:ln>
            <a:solidFill>
              <a:schemeClr val="bg1">
                <a:lumMod val="5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marL="0" indent="0" algn="ctr">
              <a:buNone/>
            </a:pPr>
            <a:r>
              <a:rPr lang="en-GB" sz="2000" dirty="0"/>
              <a:t>The final dataset will include self-reported </a:t>
            </a:r>
            <a:r>
              <a:rPr lang="en-GB" sz="2000" dirty="0">
                <a:solidFill>
                  <a:schemeClr val="accent6">
                    <a:lumMod val="75000"/>
                  </a:schemeClr>
                </a:solidFill>
              </a:rPr>
              <a:t>demographic and behavioural data from interviews </a:t>
            </a:r>
            <a:r>
              <a:rPr lang="en-GB" sz="2000" dirty="0"/>
              <a:t>with the subjects and </a:t>
            </a:r>
            <a:r>
              <a:rPr lang="en-GB" sz="2000" dirty="0">
                <a:solidFill>
                  <a:schemeClr val="accent6">
                    <a:lumMod val="75000"/>
                  </a:schemeClr>
                </a:solidFill>
              </a:rPr>
              <a:t>laboratory data </a:t>
            </a:r>
            <a:r>
              <a:rPr lang="en-GB" sz="2000" dirty="0"/>
              <a:t>from urine specimens provided. </a:t>
            </a:r>
          </a:p>
          <a:p>
            <a:pPr marL="0" indent="0" algn="ctr">
              <a:spcBef>
                <a:spcPts val="1200"/>
              </a:spcBef>
              <a:buNone/>
            </a:pPr>
            <a:r>
              <a:rPr lang="en-GB" sz="2000" dirty="0"/>
              <a:t>From </a:t>
            </a:r>
            <a:r>
              <a:rPr lang="en-GB" sz="2000" dirty="0">
                <a:hlinkClick r:id="rId2"/>
              </a:rPr>
              <a:t>NIH data sharing statements</a:t>
            </a:r>
            <a:endParaRPr lang="en-GB" sz="1800" dirty="0"/>
          </a:p>
        </p:txBody>
      </p:sp>
      <p:sp>
        <p:nvSpPr>
          <p:cNvPr id="9" name="Content Placeholder 3"/>
          <p:cNvSpPr txBox="1">
            <a:spLocks/>
          </p:cNvSpPr>
          <p:nvPr/>
        </p:nvSpPr>
        <p:spPr>
          <a:xfrm>
            <a:off x="395536" y="3573016"/>
            <a:ext cx="8073008" cy="2656046"/>
          </a:xfrm>
          <a:prstGeom prst="roundRect">
            <a:avLst/>
          </a:prstGeom>
          <a:solidFill>
            <a:schemeClr val="bg1">
              <a:lumMod val="85000"/>
            </a:schemeClr>
          </a:solidFill>
          <a:ln w="25400" cap="flat" cmpd="sng" algn="ctr">
            <a:solidFill>
              <a:schemeClr val="bg1">
                <a:lumMod val="50000"/>
              </a:schemeClr>
            </a:solidFill>
            <a:prstDash val="solid"/>
          </a:ln>
        </p:spPr>
        <p:style>
          <a:lnRef idx="2">
            <a:schemeClr val="accent1"/>
          </a:lnRef>
          <a:fillRef idx="1">
            <a:schemeClr val="lt1"/>
          </a:fillRef>
          <a:effectRef idx="0">
            <a:schemeClr val="accent1"/>
          </a:effectRef>
          <a:fontRef idx="minor">
            <a:schemeClr val="dk1"/>
          </a:fontRef>
        </p:style>
        <p:txBody>
          <a:bodyPr vert="horz" wrap="square" lIns="91440" tIns="45720" rIns="91440" bIns="45720" rtlCol="0">
            <a:spAutoFit/>
          </a:bodyPr>
          <a:lstStyle>
            <a:lvl1pPr marL="342900" indent="-342900" algn="l" defTabSz="914400" rtl="0" eaLnBrk="1" latinLnBrk="0" hangingPunct="1">
              <a:spcBef>
                <a:spcPct val="20000"/>
              </a:spcBef>
              <a:buFont typeface="Arial" panose="020B0604020202020204" pitchFamily="34" charset="0"/>
              <a:buChar char="•"/>
              <a:defRPr sz="2400" kern="1200">
                <a:solidFill>
                  <a:schemeClr val="dk1"/>
                </a:solidFill>
                <a:latin typeface="Century Gothic"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dk1"/>
                </a:solidFill>
                <a:latin typeface="Century Gothic"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dk1"/>
                </a:solidFill>
                <a:latin typeface="Century Gothic"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400" kern="1200">
                <a:solidFill>
                  <a:schemeClr val="dk1"/>
                </a:solidFill>
                <a:latin typeface="Century Gothic"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400" kern="1200">
                <a:solidFill>
                  <a:schemeClr val="dk1"/>
                </a:solidFill>
                <a:latin typeface="Century Gothic"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indent="0" algn="ctr">
              <a:buFont typeface="Arial" panose="020B0604020202020204" pitchFamily="34" charset="0"/>
              <a:buNone/>
            </a:pPr>
            <a:r>
              <a:rPr lang="en-GB" sz="2000" dirty="0">
                <a:solidFill>
                  <a:prstClr val="black"/>
                </a:solidFill>
                <a:latin typeface="Calibri"/>
              </a:rPr>
              <a:t>Every two days, we will subsample E. </a:t>
            </a:r>
            <a:r>
              <a:rPr lang="en-GB" sz="2000" dirty="0" err="1">
                <a:solidFill>
                  <a:prstClr val="black"/>
                </a:solidFill>
                <a:latin typeface="Calibri"/>
              </a:rPr>
              <a:t>affinis</a:t>
            </a:r>
            <a:r>
              <a:rPr lang="en-GB" sz="2000" dirty="0">
                <a:solidFill>
                  <a:prstClr val="black"/>
                </a:solidFill>
                <a:latin typeface="Calibri"/>
              </a:rPr>
              <a:t> populations growing under our treatment conditions. We will use a microscope to identify the life stage and sex of the subsampled individuals. We will </a:t>
            </a:r>
            <a:r>
              <a:rPr lang="en-GB" sz="2000" dirty="0">
                <a:solidFill>
                  <a:srgbClr val="F79646">
                    <a:lumMod val="75000"/>
                  </a:srgbClr>
                </a:solidFill>
                <a:latin typeface="Calibri"/>
              </a:rPr>
              <a:t>document the information first in a laboratory notebook and then copy the data into an Excel spreadsheet</a:t>
            </a:r>
            <a:r>
              <a:rPr lang="en-GB" sz="2000" dirty="0">
                <a:solidFill>
                  <a:prstClr val="black"/>
                </a:solidFill>
                <a:latin typeface="Calibri"/>
              </a:rPr>
              <a:t>.  The Excel spreadsheet will be saved as a comma separated value </a:t>
            </a:r>
            <a:r>
              <a:rPr lang="en-GB" sz="2000" dirty="0">
                <a:solidFill>
                  <a:srgbClr val="F79646">
                    <a:lumMod val="75000"/>
                  </a:srgbClr>
                </a:solidFill>
                <a:latin typeface="Calibri"/>
              </a:rPr>
              <a:t>(.csv) file</a:t>
            </a:r>
            <a:r>
              <a:rPr lang="en-GB" sz="2000" dirty="0">
                <a:solidFill>
                  <a:prstClr val="black"/>
                </a:solidFill>
                <a:latin typeface="Calibri"/>
              </a:rPr>
              <a:t>.</a:t>
            </a:r>
          </a:p>
          <a:p>
            <a:pPr marL="0" indent="0" algn="ctr">
              <a:spcBef>
                <a:spcPts val="1200"/>
              </a:spcBef>
              <a:spcAft>
                <a:spcPts val="1200"/>
              </a:spcAft>
              <a:buFont typeface="Arial" panose="020B0604020202020204" pitchFamily="34" charset="0"/>
              <a:buNone/>
            </a:pPr>
            <a:r>
              <a:rPr lang="en-GB" sz="2000" dirty="0">
                <a:solidFill>
                  <a:prstClr val="black"/>
                </a:solidFill>
                <a:latin typeface="Calibri"/>
              </a:rPr>
              <a:t>From </a:t>
            </a:r>
            <a:r>
              <a:rPr lang="en-GB" sz="2000" dirty="0" err="1">
                <a:solidFill>
                  <a:prstClr val="black"/>
                </a:solidFill>
                <a:latin typeface="Calibri"/>
              </a:rPr>
              <a:t>DataOne</a:t>
            </a:r>
            <a:r>
              <a:rPr lang="en-GB" sz="2000" dirty="0">
                <a:solidFill>
                  <a:prstClr val="black"/>
                </a:solidFill>
                <a:latin typeface="Calibri"/>
              </a:rPr>
              <a:t> – </a:t>
            </a:r>
            <a:r>
              <a:rPr lang="en-GB" sz="2000" dirty="0">
                <a:solidFill>
                  <a:prstClr val="black"/>
                </a:solidFill>
                <a:latin typeface="Calibri"/>
                <a:hlinkClick r:id="rId3"/>
              </a:rPr>
              <a:t>E. </a:t>
            </a:r>
            <a:r>
              <a:rPr lang="en-GB" sz="2000" dirty="0" err="1">
                <a:solidFill>
                  <a:prstClr val="black"/>
                </a:solidFill>
                <a:latin typeface="Calibri"/>
                <a:hlinkClick r:id="rId3"/>
              </a:rPr>
              <a:t>affinis</a:t>
            </a:r>
            <a:r>
              <a:rPr lang="en-GB" sz="2000" dirty="0">
                <a:solidFill>
                  <a:prstClr val="black"/>
                </a:solidFill>
                <a:latin typeface="Calibri"/>
                <a:hlinkClick r:id="rId3"/>
              </a:rPr>
              <a:t> DMP example</a:t>
            </a:r>
            <a:endParaRPr lang="en-GB" sz="2000" dirty="0">
              <a:solidFill>
                <a:prstClr val="black"/>
              </a:solidFill>
              <a:latin typeface="Calibri"/>
            </a:endParaRPr>
          </a:p>
        </p:txBody>
      </p:sp>
    </p:spTree>
    <p:extLst>
      <p:ext uri="{BB962C8B-B14F-4D97-AF65-F5344CB8AC3E}">
        <p14:creationId xmlns:p14="http://schemas.microsoft.com/office/powerpoint/2010/main" val="36751182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188640"/>
            <a:ext cx="6516960" cy="868362"/>
          </a:xfrm>
        </p:spPr>
        <p:txBody>
          <a:bodyPr>
            <a:normAutofit/>
          </a:bodyPr>
          <a:lstStyle/>
          <a:p>
            <a:r>
              <a:rPr lang="en-GB" dirty="0"/>
              <a:t>Metadata examples</a:t>
            </a:r>
          </a:p>
        </p:txBody>
      </p:sp>
      <p:sp>
        <p:nvSpPr>
          <p:cNvPr id="4" name="TextBox 3"/>
          <p:cNvSpPr txBox="1"/>
          <p:nvPr/>
        </p:nvSpPr>
        <p:spPr>
          <a:xfrm>
            <a:off x="251520" y="1412776"/>
            <a:ext cx="8363272" cy="1804749"/>
          </a:xfrm>
          <a:prstGeom prst="roundRect">
            <a:avLst/>
          </a:prstGeom>
          <a:solidFill>
            <a:schemeClr val="bg1">
              <a:lumMod val="85000"/>
            </a:schemeClr>
          </a:solidFill>
          <a:ln>
            <a:solidFill>
              <a:schemeClr val="bg1">
                <a:lumMod val="5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dirty="0">
                <a:solidFill>
                  <a:prstClr val="black"/>
                </a:solidFill>
              </a:rPr>
              <a:t>Metadata will be tagged in XML using the </a:t>
            </a:r>
            <a:r>
              <a:rPr lang="en-GB" dirty="0">
                <a:solidFill>
                  <a:srgbClr val="F79646">
                    <a:lumMod val="75000"/>
                  </a:srgbClr>
                </a:solidFill>
              </a:rPr>
              <a:t>Data Documentation Initiative (DDI) format</a:t>
            </a:r>
            <a:r>
              <a:rPr lang="en-GB" dirty="0">
                <a:solidFill>
                  <a:prstClr val="black"/>
                </a:solidFill>
              </a:rPr>
              <a:t>. The codebook will contain information on study design, sampling methodology, fieldwork, variable-level detail, and </a:t>
            </a:r>
            <a:r>
              <a:rPr lang="en-GB" dirty="0">
                <a:solidFill>
                  <a:srgbClr val="F79646">
                    <a:lumMod val="75000"/>
                  </a:srgbClr>
                </a:solidFill>
              </a:rPr>
              <a:t>all information necessary for a secondary analyst</a:t>
            </a:r>
            <a:r>
              <a:rPr lang="en-GB" dirty="0">
                <a:solidFill>
                  <a:prstClr val="black"/>
                </a:solidFill>
              </a:rPr>
              <a:t> to use the data accurately and effectively.</a:t>
            </a:r>
          </a:p>
          <a:p>
            <a:pPr algn="ctr">
              <a:spcBef>
                <a:spcPts val="1200"/>
              </a:spcBef>
            </a:pPr>
            <a:r>
              <a:rPr lang="en-GB" dirty="0">
                <a:solidFill>
                  <a:prstClr val="black"/>
                </a:solidFill>
              </a:rPr>
              <a:t>From </a:t>
            </a:r>
            <a:r>
              <a:rPr lang="en-GB" dirty="0">
                <a:solidFill>
                  <a:prstClr val="black"/>
                </a:solidFill>
                <a:hlinkClick r:id="rId2"/>
              </a:rPr>
              <a:t>ICPSR Framework for Creating a DMP</a:t>
            </a:r>
            <a:endParaRPr lang="en-GB" dirty="0">
              <a:solidFill>
                <a:prstClr val="black"/>
              </a:solidFill>
            </a:endParaRPr>
          </a:p>
        </p:txBody>
      </p:sp>
      <p:sp>
        <p:nvSpPr>
          <p:cNvPr id="8" name="TextBox 7"/>
          <p:cNvSpPr txBox="1"/>
          <p:nvPr/>
        </p:nvSpPr>
        <p:spPr>
          <a:xfrm>
            <a:off x="179512" y="3573016"/>
            <a:ext cx="8640960" cy="3030617"/>
          </a:xfrm>
          <a:prstGeom prst="roundRect">
            <a:avLst/>
          </a:prstGeom>
          <a:solidFill>
            <a:schemeClr val="bg1">
              <a:lumMod val="85000"/>
            </a:schemeClr>
          </a:solidFill>
          <a:ln>
            <a:solidFill>
              <a:schemeClr val="bg1">
                <a:lumMod val="5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spcBef>
                <a:spcPts val="1200"/>
              </a:spcBef>
            </a:pPr>
            <a:r>
              <a:rPr lang="en-GB" dirty="0">
                <a:solidFill>
                  <a:prstClr val="black"/>
                </a:solidFill>
              </a:rPr>
              <a:t>We will first document our metadata by taking careful notes in the laboratory notebook that refer to specific data files and </a:t>
            </a:r>
            <a:r>
              <a:rPr lang="en-GB" dirty="0">
                <a:solidFill>
                  <a:srgbClr val="F79646">
                    <a:lumMod val="75000"/>
                  </a:srgbClr>
                </a:solidFill>
              </a:rPr>
              <a:t>describe all columns, units, abbreviations, and missing value identifiers</a:t>
            </a:r>
            <a:r>
              <a:rPr lang="en-GB" dirty="0">
                <a:solidFill>
                  <a:prstClr val="black"/>
                </a:solidFill>
              </a:rPr>
              <a:t>.  These notes will be transcribed into a .</a:t>
            </a:r>
            <a:r>
              <a:rPr lang="en-GB" dirty="0">
                <a:solidFill>
                  <a:srgbClr val="F79646">
                    <a:lumMod val="75000"/>
                  </a:srgbClr>
                </a:solidFill>
              </a:rPr>
              <a:t>txt document that will be stored with the data file</a:t>
            </a:r>
            <a:r>
              <a:rPr lang="en-GB" dirty="0">
                <a:solidFill>
                  <a:prstClr val="black"/>
                </a:solidFill>
              </a:rPr>
              <a:t>.  After all of the data are collected, we will then use EML (Ecological Metadata Language) to digitize our metadata. </a:t>
            </a:r>
            <a:r>
              <a:rPr lang="en-GB" dirty="0">
                <a:solidFill>
                  <a:srgbClr val="F79646">
                    <a:lumMod val="75000"/>
                  </a:srgbClr>
                </a:solidFill>
              </a:rPr>
              <a:t>EML is one of the accepted formats used in ecology</a:t>
            </a:r>
            <a:r>
              <a:rPr lang="en-GB" dirty="0">
                <a:solidFill>
                  <a:prstClr val="black"/>
                </a:solidFill>
              </a:rPr>
              <a:t>, and works well for the types of data we will be producing. We will create these metadata using </a:t>
            </a:r>
            <a:r>
              <a:rPr lang="en-GB" dirty="0" err="1">
                <a:solidFill>
                  <a:prstClr val="black"/>
                </a:solidFill>
              </a:rPr>
              <a:t>Morpho</a:t>
            </a:r>
            <a:r>
              <a:rPr lang="en-GB" dirty="0">
                <a:solidFill>
                  <a:prstClr val="black"/>
                </a:solidFill>
              </a:rPr>
              <a:t> software, available through KNB. The metadata will fully describe the data files and the context of the measurements. </a:t>
            </a:r>
          </a:p>
          <a:p>
            <a:pPr algn="ctr">
              <a:spcBef>
                <a:spcPts val="1200"/>
              </a:spcBef>
              <a:spcAft>
                <a:spcPts val="1200"/>
              </a:spcAft>
            </a:pPr>
            <a:r>
              <a:rPr lang="en-GB" dirty="0">
                <a:solidFill>
                  <a:prstClr val="black"/>
                </a:solidFill>
              </a:rPr>
              <a:t>From </a:t>
            </a:r>
            <a:r>
              <a:rPr lang="en-GB" dirty="0" err="1">
                <a:solidFill>
                  <a:prstClr val="black"/>
                </a:solidFill>
              </a:rPr>
              <a:t>DataOne</a:t>
            </a:r>
            <a:r>
              <a:rPr lang="en-GB" dirty="0">
                <a:solidFill>
                  <a:prstClr val="black"/>
                </a:solidFill>
              </a:rPr>
              <a:t> – </a:t>
            </a:r>
            <a:r>
              <a:rPr lang="en-GB" dirty="0">
                <a:solidFill>
                  <a:prstClr val="black"/>
                </a:solidFill>
                <a:hlinkClick r:id="rId3"/>
              </a:rPr>
              <a:t>E. </a:t>
            </a:r>
            <a:r>
              <a:rPr lang="en-GB" dirty="0" err="1">
                <a:solidFill>
                  <a:prstClr val="black"/>
                </a:solidFill>
                <a:hlinkClick r:id="rId3"/>
              </a:rPr>
              <a:t>affinis</a:t>
            </a:r>
            <a:r>
              <a:rPr lang="en-GB" dirty="0">
                <a:solidFill>
                  <a:prstClr val="black"/>
                </a:solidFill>
                <a:hlinkClick r:id="rId3"/>
              </a:rPr>
              <a:t> DMP example</a:t>
            </a:r>
            <a:endParaRPr lang="en-GB" dirty="0">
              <a:solidFill>
                <a:prstClr val="black"/>
              </a:solidFill>
            </a:endParaRPr>
          </a:p>
        </p:txBody>
      </p:sp>
    </p:spTree>
    <p:extLst>
      <p:ext uri="{BB962C8B-B14F-4D97-AF65-F5344CB8AC3E}">
        <p14:creationId xmlns:p14="http://schemas.microsoft.com/office/powerpoint/2010/main" val="10714916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1338486" y="5301208"/>
            <a:ext cx="6286500" cy="734786"/>
          </a:xfrm>
        </p:spPr>
        <p:txBody>
          <a:bodyPr>
            <a:noAutofit/>
          </a:bodyPr>
          <a:lstStyle/>
          <a:p>
            <a:r>
              <a:rPr lang="en-GB" sz="4800" b="1" spc="-60" dirty="0">
                <a:solidFill>
                  <a:srgbClr val="0635BA"/>
                </a:solidFill>
                <a:latin typeface="+mj-lt"/>
                <a:ea typeface="+mj-ea"/>
                <a:cs typeface="+mj-cs"/>
              </a:rPr>
              <a:t>What is RDM?</a:t>
            </a:r>
          </a:p>
        </p:txBody>
      </p:sp>
      <p:sp>
        <p:nvSpPr>
          <p:cNvPr id="8" name="TextBox 7"/>
          <p:cNvSpPr txBox="1"/>
          <p:nvPr/>
        </p:nvSpPr>
        <p:spPr>
          <a:xfrm>
            <a:off x="3131840" y="6453336"/>
            <a:ext cx="6192689" cy="276999"/>
          </a:xfrm>
          <a:prstGeom prst="rect">
            <a:avLst/>
          </a:prstGeom>
          <a:noFill/>
        </p:spPr>
        <p:txBody>
          <a:bodyPr wrap="square" rtlCol="0">
            <a:spAutoFit/>
          </a:bodyPr>
          <a:lstStyle/>
          <a:p>
            <a:r>
              <a:rPr lang="en-GB" sz="1200" dirty="0">
                <a:solidFill>
                  <a:prstClr val="black"/>
                </a:solidFill>
              </a:rPr>
              <a:t>Image CC-BY-SA by </a:t>
            </a:r>
            <a:r>
              <a:rPr lang="en-GB" sz="1200" dirty="0" err="1">
                <a:solidFill>
                  <a:prstClr val="black"/>
                </a:solidFill>
              </a:rPr>
              <a:t>Janneke</a:t>
            </a:r>
            <a:r>
              <a:rPr lang="en-GB" sz="1200" dirty="0">
                <a:solidFill>
                  <a:prstClr val="black"/>
                </a:solidFill>
              </a:rPr>
              <a:t> </a:t>
            </a:r>
            <a:r>
              <a:rPr lang="en-GB" sz="1200" dirty="0" err="1">
                <a:solidFill>
                  <a:prstClr val="black"/>
                </a:solidFill>
              </a:rPr>
              <a:t>Staaks</a:t>
            </a:r>
            <a:r>
              <a:rPr lang="en-GB" sz="1200" dirty="0">
                <a:solidFill>
                  <a:prstClr val="black"/>
                </a:solidFill>
              </a:rPr>
              <a:t> www.flickr.com/photos/jannekestaaks/14411397343 </a:t>
            </a:r>
          </a:p>
        </p:txBody>
      </p:sp>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b="24977"/>
          <a:stretch/>
        </p:blipFill>
        <p:spPr>
          <a:xfrm>
            <a:off x="-36512" y="0"/>
            <a:ext cx="9036496" cy="5084618"/>
          </a:xfrm>
          <a:prstGeom prst="rect">
            <a:avLst/>
          </a:prstGeom>
        </p:spPr>
      </p:pic>
    </p:spTree>
    <p:extLst>
      <p:ext uri="{BB962C8B-B14F-4D97-AF65-F5344CB8AC3E}">
        <p14:creationId xmlns:p14="http://schemas.microsoft.com/office/powerpoint/2010/main" val="30462692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188640"/>
            <a:ext cx="6516960" cy="868362"/>
          </a:xfrm>
        </p:spPr>
        <p:txBody>
          <a:bodyPr>
            <a:normAutofit/>
          </a:bodyPr>
          <a:lstStyle/>
          <a:p>
            <a:r>
              <a:rPr lang="en-GB" dirty="0"/>
              <a:t>Data sharing examples</a:t>
            </a:r>
          </a:p>
        </p:txBody>
      </p:sp>
      <p:sp>
        <p:nvSpPr>
          <p:cNvPr id="4" name="TextBox 3"/>
          <p:cNvSpPr txBox="1"/>
          <p:nvPr/>
        </p:nvSpPr>
        <p:spPr>
          <a:xfrm>
            <a:off x="395536" y="4509120"/>
            <a:ext cx="8280920" cy="2111216"/>
          </a:xfrm>
          <a:prstGeom prst="roundRect">
            <a:avLst/>
          </a:prstGeom>
          <a:solidFill>
            <a:schemeClr val="bg1">
              <a:lumMod val="85000"/>
            </a:schemeClr>
          </a:solidFill>
          <a:ln>
            <a:solidFill>
              <a:schemeClr val="bg1">
                <a:lumMod val="5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dirty="0">
                <a:solidFill>
                  <a:prstClr val="black"/>
                </a:solidFill>
              </a:rPr>
              <a:t>We will make the data and associated documentation available to users under a </a:t>
            </a:r>
            <a:r>
              <a:rPr lang="en-GB" dirty="0">
                <a:solidFill>
                  <a:srgbClr val="F79646">
                    <a:lumMod val="75000"/>
                  </a:srgbClr>
                </a:solidFill>
              </a:rPr>
              <a:t>data-sharing agreement </a:t>
            </a:r>
            <a:r>
              <a:rPr lang="en-GB" dirty="0">
                <a:solidFill>
                  <a:prstClr val="black"/>
                </a:solidFill>
              </a:rPr>
              <a:t>that provides for: (1) a commitment to using the data </a:t>
            </a:r>
            <a:r>
              <a:rPr lang="en-GB" dirty="0">
                <a:solidFill>
                  <a:srgbClr val="F79646">
                    <a:lumMod val="75000"/>
                  </a:srgbClr>
                </a:solidFill>
              </a:rPr>
              <a:t>only for research purposes </a:t>
            </a:r>
            <a:r>
              <a:rPr lang="en-GB" dirty="0">
                <a:solidFill>
                  <a:prstClr val="black"/>
                </a:solidFill>
              </a:rPr>
              <a:t>and not to identify any individual participant; (2) a commitment to </a:t>
            </a:r>
            <a:r>
              <a:rPr lang="en-GB" dirty="0">
                <a:solidFill>
                  <a:srgbClr val="F79646">
                    <a:lumMod val="75000"/>
                  </a:srgbClr>
                </a:solidFill>
              </a:rPr>
              <a:t>securing the data</a:t>
            </a:r>
            <a:r>
              <a:rPr lang="en-GB" dirty="0">
                <a:solidFill>
                  <a:prstClr val="black"/>
                </a:solidFill>
              </a:rPr>
              <a:t> using appropriate computer technology; and (3) a commitment to </a:t>
            </a:r>
            <a:r>
              <a:rPr lang="en-GB" dirty="0">
                <a:solidFill>
                  <a:srgbClr val="F79646">
                    <a:lumMod val="75000"/>
                  </a:srgbClr>
                </a:solidFill>
              </a:rPr>
              <a:t>destroying or returning the data after analyses</a:t>
            </a:r>
            <a:r>
              <a:rPr lang="en-GB" dirty="0">
                <a:solidFill>
                  <a:prstClr val="black"/>
                </a:solidFill>
              </a:rPr>
              <a:t> are completed. </a:t>
            </a:r>
          </a:p>
          <a:p>
            <a:pPr algn="ctr">
              <a:spcBef>
                <a:spcPts val="1200"/>
              </a:spcBef>
            </a:pPr>
            <a:r>
              <a:rPr lang="en-GB" dirty="0">
                <a:solidFill>
                  <a:prstClr val="black"/>
                </a:solidFill>
              </a:rPr>
              <a:t>From </a:t>
            </a:r>
            <a:r>
              <a:rPr lang="en-GB" dirty="0">
                <a:solidFill>
                  <a:prstClr val="black"/>
                </a:solidFill>
                <a:hlinkClick r:id="rId2"/>
              </a:rPr>
              <a:t>NIH data sharing statements</a:t>
            </a:r>
            <a:endParaRPr lang="en-GB" dirty="0">
              <a:solidFill>
                <a:prstClr val="black"/>
              </a:solidFill>
            </a:endParaRPr>
          </a:p>
        </p:txBody>
      </p:sp>
      <p:sp>
        <p:nvSpPr>
          <p:cNvPr id="8" name="TextBox 7"/>
          <p:cNvSpPr txBox="1"/>
          <p:nvPr/>
        </p:nvSpPr>
        <p:spPr>
          <a:xfrm>
            <a:off x="323528" y="1196752"/>
            <a:ext cx="8447856" cy="3098721"/>
          </a:xfrm>
          <a:prstGeom prst="roundRect">
            <a:avLst/>
          </a:prstGeom>
          <a:solidFill>
            <a:schemeClr val="bg1">
              <a:lumMod val="85000"/>
            </a:schemeClr>
          </a:solidFill>
          <a:ln>
            <a:solidFill>
              <a:schemeClr val="bg1">
                <a:lumMod val="5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sz="1600" dirty="0">
                <a:solidFill>
                  <a:prstClr val="black"/>
                </a:solidFill>
              </a:rPr>
              <a:t>The videos will be made available </a:t>
            </a:r>
            <a:r>
              <a:rPr lang="en-GB" sz="1600" dirty="0">
                <a:solidFill>
                  <a:srgbClr val="F79646">
                    <a:lumMod val="75000"/>
                  </a:srgbClr>
                </a:solidFill>
              </a:rPr>
              <a:t>via the bristol.ac.uk website </a:t>
            </a:r>
            <a:r>
              <a:rPr lang="en-GB" sz="1600" dirty="0">
                <a:solidFill>
                  <a:prstClr val="black"/>
                </a:solidFill>
              </a:rPr>
              <a:t>(both as streaming media and downloads) HD and SD versions will be provided to accommodate those with lower bandwidth. Videos will also be made available </a:t>
            </a:r>
            <a:r>
              <a:rPr lang="en-GB" sz="1600" dirty="0">
                <a:solidFill>
                  <a:srgbClr val="F79646">
                    <a:lumMod val="75000"/>
                  </a:srgbClr>
                </a:solidFill>
              </a:rPr>
              <a:t>via Vimeo</a:t>
            </a:r>
            <a:r>
              <a:rPr lang="en-GB" sz="1600" dirty="0">
                <a:solidFill>
                  <a:prstClr val="black"/>
                </a:solidFill>
              </a:rPr>
              <a:t>, a platform that is already well used by research students at Bristol. </a:t>
            </a:r>
            <a:r>
              <a:rPr lang="en-GB" sz="1600" dirty="0">
                <a:solidFill>
                  <a:srgbClr val="F79646">
                    <a:lumMod val="75000"/>
                  </a:srgbClr>
                </a:solidFill>
              </a:rPr>
              <a:t>Appropriate metadata will also be provided </a:t>
            </a:r>
            <a:r>
              <a:rPr lang="en-GB" sz="1600" dirty="0">
                <a:solidFill>
                  <a:prstClr val="black"/>
                </a:solidFill>
              </a:rPr>
              <a:t>to the existing Vimeo standard.</a:t>
            </a:r>
          </a:p>
          <a:p>
            <a:pPr algn="ctr"/>
            <a:endParaRPr lang="en-GB" sz="1600" dirty="0">
              <a:solidFill>
                <a:prstClr val="black"/>
              </a:solidFill>
            </a:endParaRPr>
          </a:p>
          <a:p>
            <a:pPr algn="ctr"/>
            <a:r>
              <a:rPr lang="en-GB" sz="1600" dirty="0">
                <a:solidFill>
                  <a:prstClr val="black"/>
                </a:solidFill>
              </a:rPr>
              <a:t>All video will also be available </a:t>
            </a:r>
            <a:r>
              <a:rPr lang="en-GB" sz="1600" dirty="0">
                <a:solidFill>
                  <a:srgbClr val="F79646">
                    <a:lumMod val="75000"/>
                  </a:srgbClr>
                </a:solidFill>
              </a:rPr>
              <a:t>for download and re-editing by third parties</a:t>
            </a:r>
            <a:r>
              <a:rPr lang="en-GB" sz="1600" dirty="0">
                <a:solidFill>
                  <a:prstClr val="black"/>
                </a:solidFill>
              </a:rPr>
              <a:t>. To facilitate this </a:t>
            </a:r>
            <a:r>
              <a:rPr lang="en-GB" sz="1600" dirty="0">
                <a:solidFill>
                  <a:srgbClr val="F79646">
                    <a:lumMod val="75000"/>
                  </a:srgbClr>
                </a:solidFill>
              </a:rPr>
              <a:t>Creative Commons </a:t>
            </a:r>
            <a:r>
              <a:rPr lang="en-GB" sz="1600" dirty="0">
                <a:solidFill>
                  <a:prstClr val="black"/>
                </a:solidFill>
              </a:rPr>
              <a:t>licenses will be assigned to each item. In order to ensure this usage is possible, the </a:t>
            </a:r>
            <a:r>
              <a:rPr lang="en-GB" sz="1600" dirty="0">
                <a:solidFill>
                  <a:srgbClr val="F79646">
                    <a:lumMod val="75000"/>
                  </a:srgbClr>
                </a:solidFill>
              </a:rPr>
              <a:t>required permissions will be gathered </a:t>
            </a:r>
            <a:r>
              <a:rPr lang="en-GB" sz="1600" dirty="0">
                <a:solidFill>
                  <a:prstClr val="black"/>
                </a:solidFill>
              </a:rPr>
              <a:t>from participants (using a suitable release form) before recording commences.</a:t>
            </a:r>
          </a:p>
          <a:p>
            <a:pPr algn="ctr"/>
            <a:endParaRPr lang="en-GB" sz="1600" dirty="0">
              <a:solidFill>
                <a:prstClr val="black"/>
              </a:solidFill>
            </a:endParaRPr>
          </a:p>
          <a:p>
            <a:pPr algn="ctr"/>
            <a:r>
              <a:rPr lang="en-GB" sz="1600" dirty="0">
                <a:solidFill>
                  <a:prstClr val="black"/>
                </a:solidFill>
              </a:rPr>
              <a:t>From </a:t>
            </a:r>
            <a:r>
              <a:rPr lang="en-GB" sz="1600" dirty="0">
                <a:solidFill>
                  <a:prstClr val="black"/>
                </a:solidFill>
                <a:hlinkClick r:id="rId3"/>
              </a:rPr>
              <a:t>University of Bristol Kitchen Cosmology DMP</a:t>
            </a:r>
            <a:endParaRPr lang="en-GB" sz="1600" dirty="0">
              <a:solidFill>
                <a:prstClr val="black"/>
              </a:solidFill>
            </a:endParaRPr>
          </a:p>
        </p:txBody>
      </p:sp>
    </p:spTree>
    <p:extLst>
      <p:ext uri="{BB962C8B-B14F-4D97-AF65-F5344CB8AC3E}">
        <p14:creationId xmlns:p14="http://schemas.microsoft.com/office/powerpoint/2010/main" val="3819054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656" y="188640"/>
            <a:ext cx="6516960" cy="868362"/>
          </a:xfrm>
        </p:spPr>
        <p:txBody>
          <a:bodyPr>
            <a:normAutofit/>
          </a:bodyPr>
          <a:lstStyle/>
          <a:p>
            <a:r>
              <a:rPr lang="en-GB" dirty="0"/>
              <a:t>Examples restrictions</a:t>
            </a:r>
          </a:p>
        </p:txBody>
      </p:sp>
      <p:sp>
        <p:nvSpPr>
          <p:cNvPr id="4" name="TextBox 3"/>
          <p:cNvSpPr txBox="1"/>
          <p:nvPr/>
        </p:nvSpPr>
        <p:spPr>
          <a:xfrm>
            <a:off x="179512" y="1268760"/>
            <a:ext cx="8534280" cy="2111216"/>
          </a:xfrm>
          <a:prstGeom prst="roundRect">
            <a:avLst/>
          </a:prstGeom>
          <a:solidFill>
            <a:schemeClr val="bg1">
              <a:lumMod val="85000"/>
            </a:schemeClr>
          </a:solidFill>
          <a:ln>
            <a:solidFill>
              <a:schemeClr val="bg1">
                <a:lumMod val="5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dirty="0">
                <a:solidFill>
                  <a:prstClr val="black"/>
                </a:solidFill>
              </a:rPr>
              <a:t>Because the STDs being studied are reportable diseases, we will be </a:t>
            </a:r>
            <a:r>
              <a:rPr lang="en-GB" dirty="0">
                <a:solidFill>
                  <a:srgbClr val="F79646">
                    <a:lumMod val="75000"/>
                  </a:srgbClr>
                </a:solidFill>
              </a:rPr>
              <a:t>collecting identifying information</a:t>
            </a:r>
            <a:r>
              <a:rPr lang="en-GB" dirty="0">
                <a:solidFill>
                  <a:prstClr val="black"/>
                </a:solidFill>
              </a:rPr>
              <a:t>. Even though the final dataset will be stripped of identifiers prior to release for sharing, we believe that there </a:t>
            </a:r>
            <a:r>
              <a:rPr lang="en-GB" dirty="0">
                <a:solidFill>
                  <a:srgbClr val="F79646">
                    <a:lumMod val="75000"/>
                  </a:srgbClr>
                </a:solidFill>
              </a:rPr>
              <a:t>remains the possibility of deductive disclosure of subjects</a:t>
            </a:r>
            <a:r>
              <a:rPr lang="en-GB" dirty="0">
                <a:solidFill>
                  <a:prstClr val="black"/>
                </a:solidFill>
              </a:rPr>
              <a:t> with unusual characteristics. Thus, we will make the data and associated documentation available to users </a:t>
            </a:r>
            <a:r>
              <a:rPr lang="en-GB" dirty="0">
                <a:solidFill>
                  <a:srgbClr val="F79646">
                    <a:lumMod val="75000"/>
                  </a:srgbClr>
                </a:solidFill>
              </a:rPr>
              <a:t>only under a data-sharing agreement</a:t>
            </a:r>
            <a:r>
              <a:rPr lang="en-GB" dirty="0">
                <a:solidFill>
                  <a:prstClr val="black"/>
                </a:solidFill>
              </a:rPr>
              <a:t>.</a:t>
            </a:r>
          </a:p>
          <a:p>
            <a:pPr algn="ctr">
              <a:spcBef>
                <a:spcPts val="1200"/>
              </a:spcBef>
            </a:pPr>
            <a:r>
              <a:rPr lang="en-GB" dirty="0">
                <a:solidFill>
                  <a:prstClr val="black"/>
                </a:solidFill>
              </a:rPr>
              <a:t>From </a:t>
            </a:r>
            <a:r>
              <a:rPr lang="en-GB" dirty="0">
                <a:solidFill>
                  <a:prstClr val="black"/>
                </a:solidFill>
                <a:hlinkClick r:id="rId3"/>
              </a:rPr>
              <a:t>NIH data sharing statements</a:t>
            </a:r>
            <a:endParaRPr lang="en-GB" dirty="0">
              <a:solidFill>
                <a:prstClr val="black"/>
              </a:solidFill>
            </a:endParaRPr>
          </a:p>
        </p:txBody>
      </p:sp>
      <p:sp>
        <p:nvSpPr>
          <p:cNvPr id="8" name="TextBox 7"/>
          <p:cNvSpPr txBox="1"/>
          <p:nvPr/>
        </p:nvSpPr>
        <p:spPr>
          <a:xfrm>
            <a:off x="611560" y="3573016"/>
            <a:ext cx="7726414" cy="3047643"/>
          </a:xfrm>
          <a:prstGeom prst="roundRect">
            <a:avLst/>
          </a:prstGeom>
          <a:solidFill>
            <a:schemeClr val="bg1">
              <a:lumMod val="85000"/>
            </a:schemeClr>
          </a:solidFill>
          <a:ln>
            <a:solidFill>
              <a:schemeClr val="bg1">
                <a:lumMod val="5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dirty="0">
                <a:solidFill>
                  <a:prstClr val="black"/>
                </a:solidFill>
                <a:latin typeface="Century Gothic" panose="020B0502020202020204" pitchFamily="34" charset="0"/>
              </a:rPr>
              <a:t>1. </a:t>
            </a:r>
            <a:r>
              <a:rPr lang="en-GB" sz="1600" dirty="0">
                <a:solidFill>
                  <a:prstClr val="black"/>
                </a:solidFill>
              </a:rPr>
              <a:t>Share data </a:t>
            </a:r>
            <a:r>
              <a:rPr lang="en-GB" sz="1600" dirty="0">
                <a:solidFill>
                  <a:srgbClr val="F79646">
                    <a:lumMod val="75000"/>
                  </a:srgbClr>
                </a:solidFill>
              </a:rPr>
              <a:t>privately within 1 year</a:t>
            </a:r>
            <a:r>
              <a:rPr lang="en-GB" sz="1600" dirty="0">
                <a:solidFill>
                  <a:prstClr val="black"/>
                </a:solidFill>
              </a:rPr>
              <a:t>. </a:t>
            </a:r>
          </a:p>
          <a:p>
            <a:pPr>
              <a:spcAft>
                <a:spcPts val="600"/>
              </a:spcAft>
            </a:pPr>
            <a:r>
              <a:rPr lang="en-GB" sz="1600" i="1" dirty="0">
                <a:solidFill>
                  <a:prstClr val="black"/>
                </a:solidFill>
              </a:rPr>
              <a:t>	Data will be held in Private Repository, but metadata will be public </a:t>
            </a:r>
            <a:endParaRPr lang="en-GB" sz="1600" dirty="0">
              <a:solidFill>
                <a:prstClr val="black"/>
              </a:solidFill>
            </a:endParaRPr>
          </a:p>
          <a:p>
            <a:r>
              <a:rPr lang="en-GB" sz="1600" dirty="0">
                <a:solidFill>
                  <a:prstClr val="black"/>
                </a:solidFill>
              </a:rPr>
              <a:t>2. Release data to </a:t>
            </a:r>
            <a:r>
              <a:rPr lang="en-GB" sz="1600" dirty="0">
                <a:solidFill>
                  <a:srgbClr val="F79646">
                    <a:lumMod val="75000"/>
                  </a:srgbClr>
                </a:solidFill>
              </a:rPr>
              <a:t>public within 2 years</a:t>
            </a:r>
            <a:r>
              <a:rPr lang="en-GB" sz="1600" dirty="0">
                <a:solidFill>
                  <a:prstClr val="black"/>
                </a:solidFill>
              </a:rPr>
              <a:t>. </a:t>
            </a:r>
          </a:p>
          <a:p>
            <a:pPr>
              <a:spcAft>
                <a:spcPts val="600"/>
              </a:spcAft>
            </a:pPr>
            <a:r>
              <a:rPr lang="en-GB" sz="1600" i="1" dirty="0">
                <a:solidFill>
                  <a:prstClr val="black"/>
                </a:solidFill>
              </a:rPr>
              <a:t>	Encouraged after one year to release data for public access. </a:t>
            </a:r>
            <a:endParaRPr lang="en-GB" sz="1600" dirty="0">
              <a:solidFill>
                <a:prstClr val="black"/>
              </a:solidFill>
            </a:endParaRPr>
          </a:p>
          <a:p>
            <a:r>
              <a:rPr lang="en-GB" sz="1600" dirty="0">
                <a:solidFill>
                  <a:prstClr val="black"/>
                </a:solidFill>
              </a:rPr>
              <a:t>3. </a:t>
            </a:r>
            <a:r>
              <a:rPr lang="en-GB" sz="1600" dirty="0">
                <a:solidFill>
                  <a:srgbClr val="F79646">
                    <a:lumMod val="75000"/>
                  </a:srgbClr>
                </a:solidFill>
              </a:rPr>
              <a:t>Request, in writing, data privacy up to 4 years</a:t>
            </a:r>
            <a:r>
              <a:rPr lang="en-GB" sz="1600" dirty="0">
                <a:solidFill>
                  <a:prstClr val="black"/>
                </a:solidFill>
              </a:rPr>
              <a:t>. </a:t>
            </a:r>
          </a:p>
          <a:p>
            <a:pPr>
              <a:spcAft>
                <a:spcPts val="600"/>
              </a:spcAft>
            </a:pPr>
            <a:r>
              <a:rPr lang="en-GB" sz="1600" i="1" dirty="0">
                <a:solidFill>
                  <a:prstClr val="black"/>
                </a:solidFill>
              </a:rPr>
              <a:t>	Extensions beyond 3 years will only be granted for compelling cases.</a:t>
            </a:r>
            <a:endParaRPr lang="en-GB" sz="1600" dirty="0">
              <a:solidFill>
                <a:prstClr val="black"/>
              </a:solidFill>
            </a:endParaRPr>
          </a:p>
          <a:p>
            <a:r>
              <a:rPr lang="en-GB" sz="1600" dirty="0">
                <a:solidFill>
                  <a:prstClr val="black"/>
                </a:solidFill>
              </a:rPr>
              <a:t>4. Consult with creators of private CZO datasets prior to use. </a:t>
            </a:r>
          </a:p>
          <a:p>
            <a:r>
              <a:rPr lang="en-GB" sz="1600" i="1" dirty="0">
                <a:solidFill>
                  <a:prstClr val="black"/>
                </a:solidFill>
              </a:rPr>
              <a:t>	</a:t>
            </a:r>
            <a:r>
              <a:rPr lang="en-GB" sz="1600" i="1" dirty="0" err="1">
                <a:solidFill>
                  <a:prstClr val="black"/>
                </a:solidFill>
              </a:rPr>
              <a:t>Pis</a:t>
            </a:r>
            <a:r>
              <a:rPr lang="en-GB" sz="1600" i="1" dirty="0">
                <a:solidFill>
                  <a:prstClr val="black"/>
                </a:solidFill>
              </a:rPr>
              <a:t> required to </a:t>
            </a:r>
            <a:r>
              <a:rPr lang="en-GB" sz="1600" i="1" dirty="0">
                <a:solidFill>
                  <a:srgbClr val="F79646">
                    <a:lumMod val="75000"/>
                  </a:srgbClr>
                </a:solidFill>
              </a:rPr>
              <a:t>seek consent before using private data </a:t>
            </a:r>
            <a:r>
              <a:rPr lang="en-GB" sz="1600" i="1" dirty="0">
                <a:solidFill>
                  <a:prstClr val="black"/>
                </a:solidFill>
              </a:rPr>
              <a:t>they can access</a:t>
            </a:r>
          </a:p>
          <a:p>
            <a:pPr algn="ctr">
              <a:spcBef>
                <a:spcPts val="1200"/>
              </a:spcBef>
            </a:pPr>
            <a:r>
              <a:rPr lang="en-GB" sz="1600" dirty="0">
                <a:solidFill>
                  <a:prstClr val="black"/>
                </a:solidFill>
              </a:rPr>
              <a:t>From </a:t>
            </a:r>
            <a:r>
              <a:rPr lang="en-GB" sz="1600" dirty="0">
                <a:solidFill>
                  <a:prstClr val="black"/>
                </a:solidFill>
                <a:hlinkClick r:id="rId4"/>
              </a:rPr>
              <a:t>Boulder Creek Critical Zone Observatory DMP</a:t>
            </a:r>
            <a:endParaRPr lang="en-GB" sz="1600" dirty="0">
              <a:solidFill>
                <a:prstClr val="black"/>
              </a:solidFill>
            </a:endParaRPr>
          </a:p>
        </p:txBody>
      </p:sp>
    </p:spTree>
    <p:extLst>
      <p:ext uri="{BB962C8B-B14F-4D97-AF65-F5344CB8AC3E}">
        <p14:creationId xmlns:p14="http://schemas.microsoft.com/office/powerpoint/2010/main" val="38353429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332656"/>
            <a:ext cx="6516960" cy="868362"/>
          </a:xfrm>
        </p:spPr>
        <p:txBody>
          <a:bodyPr>
            <a:normAutofit/>
          </a:bodyPr>
          <a:lstStyle/>
          <a:p>
            <a:r>
              <a:rPr lang="en-GB" dirty="0"/>
              <a:t>Archiving examples</a:t>
            </a:r>
          </a:p>
        </p:txBody>
      </p:sp>
      <p:sp>
        <p:nvSpPr>
          <p:cNvPr id="8" name="TextBox 7"/>
          <p:cNvSpPr txBox="1"/>
          <p:nvPr/>
        </p:nvSpPr>
        <p:spPr>
          <a:xfrm>
            <a:off x="467544" y="1412776"/>
            <a:ext cx="8156102" cy="1498283"/>
          </a:xfrm>
          <a:prstGeom prst="roundRect">
            <a:avLst/>
          </a:prstGeom>
          <a:solidFill>
            <a:schemeClr val="bg1">
              <a:lumMod val="85000"/>
            </a:schemeClr>
          </a:solidFill>
          <a:ln>
            <a:solidFill>
              <a:schemeClr val="bg1">
                <a:lumMod val="5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dirty="0">
                <a:solidFill>
                  <a:prstClr val="black"/>
                </a:solidFill>
              </a:rPr>
              <a:t>The investigators will </a:t>
            </a:r>
            <a:r>
              <a:rPr lang="en-GB" dirty="0">
                <a:solidFill>
                  <a:srgbClr val="F79646">
                    <a:lumMod val="75000"/>
                  </a:srgbClr>
                </a:solidFill>
              </a:rPr>
              <a:t>work with staff at the UKDA </a:t>
            </a:r>
            <a:r>
              <a:rPr lang="en-GB" dirty="0">
                <a:solidFill>
                  <a:prstClr val="black"/>
                </a:solidFill>
              </a:rPr>
              <a:t>to determine </a:t>
            </a:r>
            <a:r>
              <a:rPr lang="en-GB" dirty="0">
                <a:solidFill>
                  <a:srgbClr val="F79646">
                    <a:lumMod val="75000"/>
                  </a:srgbClr>
                </a:solidFill>
              </a:rPr>
              <a:t>what to archive and how long </a:t>
            </a:r>
            <a:r>
              <a:rPr lang="en-GB" dirty="0">
                <a:solidFill>
                  <a:prstClr val="black"/>
                </a:solidFill>
              </a:rPr>
              <a:t>the deposited data should be retained. Future long-term use of the data will be ensured by </a:t>
            </a:r>
            <a:r>
              <a:rPr lang="en-GB" dirty="0">
                <a:solidFill>
                  <a:srgbClr val="F79646">
                    <a:lumMod val="75000"/>
                  </a:srgbClr>
                </a:solidFill>
              </a:rPr>
              <a:t>placing a copy of the data into the repository</a:t>
            </a:r>
            <a:r>
              <a:rPr lang="en-GB" dirty="0">
                <a:solidFill>
                  <a:prstClr val="black"/>
                </a:solidFill>
              </a:rPr>
              <a:t>.</a:t>
            </a:r>
          </a:p>
          <a:p>
            <a:pPr algn="ctr">
              <a:spcBef>
                <a:spcPts val="1200"/>
              </a:spcBef>
            </a:pPr>
            <a:r>
              <a:rPr lang="en-GB" dirty="0">
                <a:solidFill>
                  <a:prstClr val="black"/>
                </a:solidFill>
              </a:rPr>
              <a:t>From </a:t>
            </a:r>
            <a:r>
              <a:rPr lang="en-GB" dirty="0">
                <a:solidFill>
                  <a:prstClr val="black"/>
                </a:solidFill>
                <a:hlinkClick r:id="rId2" action="ppaction://hlinkfile"/>
              </a:rPr>
              <a:t>ICPSR Framework for Creating a DMP</a:t>
            </a:r>
            <a:endParaRPr lang="en-GB" dirty="0">
              <a:solidFill>
                <a:prstClr val="black"/>
              </a:solidFill>
            </a:endParaRPr>
          </a:p>
        </p:txBody>
      </p:sp>
      <p:sp>
        <p:nvSpPr>
          <p:cNvPr id="9" name="Content Placeholder 8"/>
          <p:cNvSpPr txBox="1">
            <a:spLocks noGrp="1"/>
          </p:cNvSpPr>
          <p:nvPr>
            <p:ph idx="1"/>
          </p:nvPr>
        </p:nvSpPr>
        <p:spPr>
          <a:xfrm>
            <a:off x="276196" y="3275171"/>
            <a:ext cx="8529320" cy="3115747"/>
          </a:xfrm>
          <a:prstGeom prst="roundRect">
            <a:avLst/>
          </a:prstGeom>
          <a:solidFill>
            <a:schemeClr val="bg1">
              <a:lumMod val="85000"/>
            </a:schemeClr>
          </a:solidFill>
          <a:ln>
            <a:solidFill>
              <a:schemeClr val="bg1">
                <a:lumMod val="5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marL="0" indent="0" algn="ctr">
              <a:buNone/>
            </a:pPr>
            <a:r>
              <a:rPr lang="en-GB" sz="1800" dirty="0"/>
              <a:t>Data will be provided in </a:t>
            </a:r>
            <a:r>
              <a:rPr lang="en-GB" sz="1800" dirty="0">
                <a:solidFill>
                  <a:schemeClr val="accent6">
                    <a:lumMod val="75000"/>
                  </a:schemeClr>
                </a:solidFill>
              </a:rPr>
              <a:t>file formats considered appropriate for long-term access</a:t>
            </a:r>
            <a:r>
              <a:rPr lang="en-GB" sz="1800" dirty="0"/>
              <a:t>, as recommended by the UK Data Service. For example, SPSS  Portal  format  and  tab-delimited  text  for  qualitative  tabular  data  and  RTF  and PDF/A  for  interview transcripts.  Appropriate  </a:t>
            </a:r>
            <a:r>
              <a:rPr lang="en-GB" sz="1800" dirty="0">
                <a:solidFill>
                  <a:schemeClr val="accent6">
                    <a:lumMod val="75000"/>
                  </a:schemeClr>
                </a:solidFill>
              </a:rPr>
              <a:t>documentation  necessary  </a:t>
            </a:r>
            <a:r>
              <a:rPr lang="en-GB" sz="1800" dirty="0"/>
              <a:t>to  understand  the  data  will  also  be  provided. Anonymised  data  will  be  held  for  </a:t>
            </a:r>
            <a:r>
              <a:rPr lang="en-GB" sz="1800" dirty="0">
                <a:solidFill>
                  <a:schemeClr val="accent6">
                    <a:lumMod val="75000"/>
                  </a:schemeClr>
                </a:solidFill>
              </a:rPr>
              <a:t>a  minimum  of  10  years  </a:t>
            </a:r>
            <a:r>
              <a:rPr lang="en-GB" sz="1800" dirty="0"/>
              <a:t>following  project  completion,  in compliance with LSHTM’s Records Retention and Disposal Schedule. Biological samples (output 3) will be </a:t>
            </a:r>
            <a:r>
              <a:rPr lang="en-GB" sz="1800" dirty="0">
                <a:solidFill>
                  <a:schemeClr val="accent6">
                    <a:lumMod val="75000"/>
                  </a:schemeClr>
                </a:solidFill>
              </a:rPr>
              <a:t>deposited with the UK </a:t>
            </a:r>
            <a:r>
              <a:rPr lang="en-GB" sz="1800" dirty="0" err="1">
                <a:solidFill>
                  <a:schemeClr val="accent6">
                    <a:lumMod val="75000"/>
                  </a:schemeClr>
                </a:solidFill>
              </a:rPr>
              <a:t>BioBank</a:t>
            </a:r>
            <a:r>
              <a:rPr lang="en-GB" sz="1800" dirty="0"/>
              <a:t> for future use. </a:t>
            </a:r>
          </a:p>
          <a:p>
            <a:pPr marL="0" indent="0" algn="ctr">
              <a:spcBef>
                <a:spcPts val="1200"/>
              </a:spcBef>
              <a:buNone/>
            </a:pPr>
            <a:r>
              <a:rPr lang="en-GB" sz="1800" dirty="0"/>
              <a:t>From </a:t>
            </a:r>
            <a:r>
              <a:rPr lang="en-GB" sz="1800" dirty="0">
                <a:hlinkClick r:id="rId3"/>
              </a:rPr>
              <a:t>Writing a </a:t>
            </a:r>
            <a:r>
              <a:rPr lang="en-GB" sz="1800" dirty="0" err="1">
                <a:hlinkClick r:id="rId3"/>
              </a:rPr>
              <a:t>Wellcome</a:t>
            </a:r>
            <a:r>
              <a:rPr lang="en-GB" sz="1800" dirty="0">
                <a:hlinkClick r:id="rId3"/>
              </a:rPr>
              <a:t> Trust Data Management and Sharing Plan</a:t>
            </a:r>
            <a:endParaRPr lang="en-GB" sz="2000" dirty="0"/>
          </a:p>
        </p:txBody>
      </p:sp>
    </p:spTree>
    <p:extLst>
      <p:ext uri="{BB962C8B-B14F-4D97-AF65-F5344CB8AC3E}">
        <p14:creationId xmlns:p14="http://schemas.microsoft.com/office/powerpoint/2010/main" val="26578363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DCC support on DMPs</a:t>
            </a:r>
          </a:p>
        </p:txBody>
      </p:sp>
      <p:sp>
        <p:nvSpPr>
          <p:cNvPr id="3" name="Content Placeholder 2"/>
          <p:cNvSpPr>
            <a:spLocks noGrp="1"/>
          </p:cNvSpPr>
          <p:nvPr>
            <p:ph idx="1"/>
          </p:nvPr>
        </p:nvSpPr>
        <p:spPr>
          <a:xfrm>
            <a:off x="467544" y="1412776"/>
            <a:ext cx="8435280" cy="4564606"/>
          </a:xfrm>
        </p:spPr>
        <p:txBody>
          <a:bodyPr>
            <a:noAutofit/>
          </a:bodyPr>
          <a:lstStyle/>
          <a:p>
            <a:pPr marL="342900" indent="-342900">
              <a:spcAft>
                <a:spcPts val="1800"/>
              </a:spcAft>
              <a:buFont typeface="Arial" panose="020B0604020202020204" pitchFamily="34" charset="0"/>
              <a:buChar char="•"/>
            </a:pPr>
            <a:r>
              <a:rPr lang="en-GB" sz="2400" dirty="0">
                <a:cs typeface="Calibri" pitchFamily="34" charset="0"/>
              </a:rPr>
              <a:t>Webinars and training materials</a:t>
            </a:r>
          </a:p>
          <a:p>
            <a:pPr marL="342900" indent="-342900">
              <a:spcAft>
                <a:spcPts val="1800"/>
              </a:spcAft>
              <a:buFont typeface="Arial" panose="020B0604020202020204" pitchFamily="34" charset="0"/>
              <a:buChar char="•"/>
            </a:pPr>
            <a:r>
              <a:rPr lang="en-GB" sz="2400" dirty="0">
                <a:cs typeface="Calibri" pitchFamily="34" charset="0"/>
              </a:rPr>
              <a:t>How-to guides and other advisory documents</a:t>
            </a:r>
          </a:p>
          <a:p>
            <a:pPr marL="342900" indent="-342900">
              <a:spcAft>
                <a:spcPts val="1800"/>
              </a:spcAft>
              <a:buFont typeface="Arial" panose="020B0604020202020204" pitchFamily="34" charset="0"/>
              <a:buChar char="•"/>
            </a:pPr>
            <a:r>
              <a:rPr lang="en-GB" sz="2400" dirty="0">
                <a:cs typeface="Calibri" pitchFamily="34" charset="0"/>
              </a:rPr>
              <a:t>Checklist on what to cover in DMPs</a:t>
            </a:r>
          </a:p>
          <a:p>
            <a:pPr marL="342900" indent="-342900">
              <a:spcAft>
                <a:spcPts val="1800"/>
              </a:spcAft>
              <a:buFont typeface="Arial" panose="020B0604020202020204" pitchFamily="34" charset="0"/>
              <a:buChar char="•"/>
            </a:pPr>
            <a:r>
              <a:rPr lang="en-GB" sz="2400" dirty="0">
                <a:cs typeface="Calibri" pitchFamily="34" charset="0"/>
              </a:rPr>
              <a:t>Example DMPs</a:t>
            </a:r>
          </a:p>
          <a:p>
            <a:pPr marL="342900" indent="-342900">
              <a:spcAft>
                <a:spcPts val="1800"/>
              </a:spcAft>
              <a:buFont typeface="Arial" panose="020B0604020202020204" pitchFamily="34" charset="0"/>
              <a:buChar char="•"/>
            </a:pPr>
            <a:r>
              <a:rPr lang="en-GB" sz="2400" dirty="0">
                <a:cs typeface="Calibri" pitchFamily="34" charset="0"/>
              </a:rPr>
              <a:t>DMPonline </a:t>
            </a:r>
          </a:p>
          <a:p>
            <a:pPr>
              <a:spcAft>
                <a:spcPts val="1800"/>
              </a:spcAft>
            </a:pPr>
            <a:endParaRPr lang="en-GB" sz="1000" dirty="0">
              <a:cs typeface="Calibri" pitchFamily="34" charset="0"/>
            </a:endParaRPr>
          </a:p>
          <a:p>
            <a:r>
              <a:rPr lang="en-GB" sz="2000" dirty="0">
                <a:cs typeface="Calibri" pitchFamily="34" charset="0"/>
                <a:hlinkClick r:id="rId3"/>
              </a:rPr>
              <a:t>www.dcc.ac.uk/resources/data-management-plans</a:t>
            </a:r>
            <a:r>
              <a:rPr lang="en-GB" sz="2000" dirty="0">
                <a:cs typeface="Calibri" pitchFamily="34" charset="0"/>
              </a:rPr>
              <a:t>  </a:t>
            </a:r>
          </a:p>
          <a:p>
            <a:pPr marL="0" indent="0">
              <a:buNone/>
            </a:pPr>
            <a:endParaRPr lang="en-GB" sz="1600" dirty="0">
              <a:cs typeface="Calibri" pitchFamily="34" charset="0"/>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98804" y="5805263"/>
            <a:ext cx="1067469" cy="1067469"/>
          </a:xfrm>
          <a:prstGeom prst="rect">
            <a:avLst/>
          </a:prstGeom>
        </p:spPr>
      </p:pic>
      <p:pic>
        <p:nvPicPr>
          <p:cNvPr id="6" name="Picture 4" descr="Capture.PNG"/>
          <p:cNvPicPr>
            <a:picLocks noChangeAspect="1"/>
          </p:cNvPicPr>
          <p:nvPr/>
        </p:nvPicPr>
        <p:blipFill>
          <a:blip r:embed="rId5" cstate="print">
            <a:extLst>
              <a:ext uri="{28A0092B-C50C-407E-A947-70E740481C1C}">
                <a14:useLocalDpi xmlns:a14="http://schemas.microsoft.com/office/drawing/2010/main" val="0"/>
              </a:ext>
            </a:extLst>
          </a:blip>
          <a:srcRect l="1231" t="310" r="923" b="443"/>
          <a:stretch>
            <a:fillRect/>
          </a:stretch>
        </p:blipFill>
        <p:spPr>
          <a:xfrm>
            <a:off x="6732240" y="3653358"/>
            <a:ext cx="2268469" cy="3204642"/>
          </a:xfrm>
          <a:prstGeom prst="rect">
            <a:avLst/>
          </a:prstGeom>
        </p:spPr>
      </p:pic>
      <p:pic>
        <p:nvPicPr>
          <p:cNvPr id="4"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l="46825" t="25899" r="2238" b="20233"/>
          <a:stretch>
            <a:fillRect/>
          </a:stretch>
        </p:blipFill>
        <p:spPr bwMode="auto">
          <a:xfrm>
            <a:off x="6066274" y="5134269"/>
            <a:ext cx="1800200" cy="1742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64016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xfrm>
            <a:off x="400050" y="1274834"/>
            <a:ext cx="8307387" cy="5300663"/>
          </a:xfrm>
        </p:spPr>
        <p:txBody>
          <a:bodyPr lIns="90000" tIns="46800" rIns="90000" bIns="46800">
            <a:normAutofit/>
          </a:bodyPr>
          <a:lstStyle/>
          <a:p>
            <a:pPr marL="0" indent="0" algn="ctr" defTabSz="457200" eaLnBrk="1" hangingPunct="1">
              <a:spcAft>
                <a:spcPts val="600"/>
              </a:spcAft>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a:ea typeface="ＭＳ Ｐゴシック" pitchFamily="34" charset="-128"/>
              </a:rPr>
              <a:t>A web-based tool to help researchers write DMPs </a:t>
            </a:r>
          </a:p>
          <a:p>
            <a:pPr marL="0" indent="0" defTabSz="457200" eaLnBrk="1" hangingPunct="1">
              <a:spcAft>
                <a:spcPts val="600"/>
              </a:spcAft>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1800" dirty="0">
              <a:ea typeface="ＭＳ Ｐゴシック" pitchFamily="34" charset="-128"/>
            </a:endParaRPr>
          </a:p>
          <a:p>
            <a:pPr marL="72000" indent="-360000" defTabSz="457200" eaLnBrk="1" hangingPunct="1">
              <a:spcAft>
                <a:spcPts val="18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dirty="0">
              <a:ea typeface="ＭＳ Ｐゴシック" pitchFamily="34" charset="-128"/>
            </a:endParaRPr>
          </a:p>
        </p:txBody>
      </p:sp>
      <p:sp>
        <p:nvSpPr>
          <p:cNvPr id="16387" name="Rectangle 3"/>
          <p:cNvSpPr>
            <a:spLocks noGrp="1" noChangeArrowheads="1"/>
          </p:cNvSpPr>
          <p:nvPr>
            <p:ph type="title"/>
          </p:nvPr>
        </p:nvSpPr>
        <p:spPr>
          <a:xfrm>
            <a:off x="0" y="287338"/>
            <a:ext cx="9144000" cy="784225"/>
          </a:xfrm>
        </p:spPr>
        <p:txBody>
          <a:bodyPr lIns="0" tIns="0" rIns="0" bIns="0"/>
          <a:lstStyle/>
          <a:p>
            <a:pPr defTabSz="449263"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dirty="0">
                <a:ea typeface="ＭＳ Ｐゴシック" pitchFamily="34" charset="-128"/>
              </a:rPr>
              <a:t>What is DMPonline? </a:t>
            </a:r>
          </a:p>
        </p:txBody>
      </p:sp>
      <p:sp>
        <p:nvSpPr>
          <p:cNvPr id="5" name="Rectangle 4"/>
          <p:cNvSpPr/>
          <p:nvPr/>
        </p:nvSpPr>
        <p:spPr>
          <a:xfrm>
            <a:off x="2286000" y="6336637"/>
            <a:ext cx="4572000" cy="707886"/>
          </a:xfrm>
          <a:prstGeom prst="rect">
            <a:avLst/>
          </a:prstGeom>
        </p:spPr>
        <p:txBody>
          <a:bodyPr>
            <a:spAutoFit/>
          </a:bodyPr>
          <a:lstStyle/>
          <a:p>
            <a:pPr algn="ctr"/>
            <a:r>
              <a:rPr lang="en-GB" sz="2400" dirty="0">
                <a:solidFill>
                  <a:prstClr val="black"/>
                </a:solidFill>
                <a:ea typeface="Century Gothic" charset="0"/>
                <a:cs typeface="Century Gothic" charset="0"/>
                <a:hlinkClick r:id="rId3"/>
              </a:rPr>
              <a:t>https://dmponline.dcc.ac.uk</a:t>
            </a:r>
            <a:endParaRPr lang="en-GB" sz="2400" dirty="0">
              <a:solidFill>
                <a:prstClr val="black"/>
              </a:solidFill>
              <a:ea typeface="Century Gothic" charset="0"/>
              <a:cs typeface="Century Gothic" charset="0"/>
            </a:endParaRPr>
          </a:p>
          <a:p>
            <a:pPr algn="ctr"/>
            <a:r>
              <a:rPr lang="en-GB" sz="1600" dirty="0">
                <a:solidFill>
                  <a:prstClr val="black"/>
                </a:solidFill>
                <a:latin typeface="Century Gothic" charset="0"/>
                <a:ea typeface="Century Gothic" charset="0"/>
                <a:cs typeface="Century Gothic" charset="0"/>
              </a:rPr>
              <a:t> </a:t>
            </a:r>
            <a:endParaRPr lang="en-GB" dirty="0">
              <a:solidFill>
                <a:prstClr val="black"/>
              </a:solidFill>
            </a:endParaRPr>
          </a:p>
        </p:txBody>
      </p:sp>
      <p:pic>
        <p:nvPicPr>
          <p:cNvPr id="2" name="Picture 1"/>
          <p:cNvPicPr>
            <a:picLocks noChangeAspect="1"/>
          </p:cNvPicPr>
          <p:nvPr/>
        </p:nvPicPr>
        <p:blipFill rotWithShape="1">
          <a:blip r:embed="rId4" cstate="print">
            <a:extLst>
              <a:ext uri="{28A0092B-C50C-407E-A947-70E740481C1C}">
                <a14:useLocalDpi xmlns:a14="http://schemas.microsoft.com/office/drawing/2010/main" val="0"/>
              </a:ext>
            </a:extLst>
          </a:blip>
          <a:srcRect b="15034"/>
          <a:stretch/>
        </p:blipFill>
        <p:spPr>
          <a:xfrm>
            <a:off x="1173827" y="1842512"/>
            <a:ext cx="6759831" cy="4392489"/>
          </a:xfrm>
          <a:prstGeom prst="rect">
            <a:avLst/>
          </a:prstGeom>
        </p:spPr>
      </p:pic>
    </p:spTree>
    <p:extLst>
      <p:ext uri="{BB962C8B-B14F-4D97-AF65-F5344CB8AC3E}">
        <p14:creationId xmlns:p14="http://schemas.microsoft.com/office/powerpoint/2010/main" val="2027756028"/>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3" descr="allmen"/>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a:xfrm>
            <a:off x="2195736" y="3212259"/>
            <a:ext cx="1152128" cy="760663"/>
          </a:xfrm>
          <a:prstGeom prst="rect">
            <a:avLst/>
          </a:prstGeom>
        </p:spPr>
      </p:pic>
      <p:sp>
        <p:nvSpPr>
          <p:cNvPr id="2" name="Title 1"/>
          <p:cNvSpPr>
            <a:spLocks noGrp="1"/>
          </p:cNvSpPr>
          <p:nvPr>
            <p:ph type="title"/>
          </p:nvPr>
        </p:nvSpPr>
        <p:spPr/>
        <p:txBody>
          <a:bodyPr/>
          <a:lstStyle/>
          <a:p>
            <a:r>
              <a:rPr lang="en-GB" dirty="0"/>
              <a:t>How does DMPonline help?</a:t>
            </a:r>
          </a:p>
        </p:txBody>
      </p:sp>
      <p:sp>
        <p:nvSpPr>
          <p:cNvPr id="3" name="Content Placeholder 2"/>
          <p:cNvSpPr>
            <a:spLocks noGrp="1"/>
          </p:cNvSpPr>
          <p:nvPr>
            <p:ph idx="1"/>
          </p:nvPr>
        </p:nvSpPr>
        <p:spPr>
          <a:xfrm>
            <a:off x="830567" y="1476106"/>
            <a:ext cx="7266842" cy="5001419"/>
          </a:xfrm>
        </p:spPr>
        <p:txBody>
          <a:bodyPr/>
          <a:lstStyle/>
          <a:p>
            <a:pPr algn="ctr"/>
            <a:r>
              <a:rPr lang="en-GB" dirty="0" smtClean="0"/>
              <a:t>Pulls together requirements and guidance, </a:t>
            </a:r>
            <a:r>
              <a:rPr lang="en-GB" dirty="0"/>
              <a:t>tailored to </a:t>
            </a:r>
            <a:r>
              <a:rPr lang="en-GB" dirty="0" smtClean="0"/>
              <a:t>your </a:t>
            </a:r>
            <a:r>
              <a:rPr lang="en-GB" dirty="0"/>
              <a:t>context</a:t>
            </a:r>
          </a:p>
          <a:p>
            <a:pPr algn="ctr"/>
            <a:endParaRPr lang="en-GB" dirty="0"/>
          </a:p>
          <a:p>
            <a:pPr algn="ctr"/>
            <a:endParaRPr lang="en-GB" dirty="0"/>
          </a:p>
        </p:txBody>
      </p:sp>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275856" y="5508926"/>
            <a:ext cx="954106" cy="1080120"/>
          </a:xfrm>
          <a:prstGeom prst="rect">
            <a:avLst/>
          </a:prstGeom>
        </p:spPr>
      </p:pic>
      <p:grpSp>
        <p:nvGrpSpPr>
          <p:cNvPr id="8" name="Group 7"/>
          <p:cNvGrpSpPr/>
          <p:nvPr/>
        </p:nvGrpSpPr>
        <p:grpSpPr>
          <a:xfrm>
            <a:off x="4229962" y="5085184"/>
            <a:ext cx="882098" cy="979310"/>
            <a:chOff x="4427984" y="5085184"/>
            <a:chExt cx="864096" cy="979310"/>
          </a:xfrm>
        </p:grpSpPr>
        <p:pic>
          <p:nvPicPr>
            <p:cNvPr id="5" name="Shape 203"/>
            <p:cNvPicPr/>
            <p:nvPr/>
          </p:nvPicPr>
          <p:blipFill rotWithShape="1">
            <a:blip r:embed="rId4" cstate="screen">
              <a:extLst>
                <a:ext uri="{28A0092B-C50C-407E-A947-70E740481C1C}">
                  <a14:useLocalDpi xmlns:a14="http://schemas.microsoft.com/office/drawing/2010/main"/>
                </a:ext>
              </a:extLst>
            </a:blip>
            <a:srcRect r="12611"/>
            <a:stretch/>
          </p:blipFill>
          <p:spPr>
            <a:xfrm>
              <a:off x="4427984" y="5085184"/>
              <a:ext cx="864096" cy="979310"/>
            </a:xfrm>
            <a:prstGeom prst="rect">
              <a:avLst/>
            </a:prstGeom>
            <a:ln>
              <a:noFill/>
            </a:ln>
          </p:spPr>
        </p:pic>
        <p:sp>
          <p:nvSpPr>
            <p:cNvPr id="7" name="CustomShape 24"/>
            <p:cNvSpPr/>
            <p:nvPr/>
          </p:nvSpPr>
          <p:spPr>
            <a:xfrm>
              <a:off x="4638836" y="5157192"/>
              <a:ext cx="647640" cy="261360"/>
            </a:xfrm>
            <a:prstGeom prst="rect">
              <a:avLst/>
            </a:prstGeom>
            <a:noFill/>
            <a:ln>
              <a:noFill/>
            </a:ln>
          </p:spPr>
          <p:style>
            <a:lnRef idx="0">
              <a:scrgbClr r="0" g="0" b="0"/>
            </a:lnRef>
            <a:fillRef idx="0">
              <a:scrgbClr r="0" g="0" b="0"/>
            </a:fillRef>
            <a:effectRef idx="0">
              <a:scrgbClr r="0" g="0" b="0"/>
            </a:effectRef>
            <a:fontRef idx="minor"/>
          </p:style>
          <p:txBody>
            <a:bodyPr/>
            <a:lstStyle/>
            <a:p>
              <a:r>
                <a:rPr lang="en-GB" sz="1100" b="1" spc="-1" dirty="0">
                  <a:solidFill>
                    <a:srgbClr val="000000"/>
                  </a:solidFill>
                  <a:uFill>
                    <a:solidFill>
                      <a:srgbClr val="FFFFFF"/>
                    </a:solidFill>
                  </a:uFill>
                  <a:ea typeface="Calibri"/>
                </a:rPr>
                <a:t>DMP</a:t>
              </a:r>
              <a:endParaRPr lang="en-GB" spc="-1" dirty="0">
                <a:solidFill>
                  <a:srgbClr val="000000"/>
                </a:solidFill>
                <a:uFill>
                  <a:solidFill>
                    <a:srgbClr val="FFFFFF"/>
                  </a:solidFill>
                </a:uFill>
                <a:latin typeface="Arial"/>
              </a:endParaRPr>
            </a:p>
          </p:txBody>
        </p:sp>
      </p:grpSp>
      <p:pic>
        <p:nvPicPr>
          <p:cNvPr id="9" name="Shape 184"/>
          <p:cNvPicPr/>
          <p:nvPr/>
        </p:nvPicPr>
        <p:blipFill>
          <a:blip r:embed="rId5" cstate="screen">
            <a:extLst>
              <a:ext uri="{28A0092B-C50C-407E-A947-70E740481C1C}">
                <a14:useLocalDpi xmlns:a14="http://schemas.microsoft.com/office/drawing/2010/main"/>
              </a:ext>
            </a:extLst>
          </a:blip>
          <a:stretch/>
        </p:blipFill>
        <p:spPr>
          <a:xfrm>
            <a:off x="1475656" y="2780928"/>
            <a:ext cx="966002" cy="903960"/>
          </a:xfrm>
          <a:prstGeom prst="rect">
            <a:avLst/>
          </a:prstGeom>
          <a:ln>
            <a:noFill/>
          </a:ln>
        </p:spPr>
      </p:pic>
      <p:sp>
        <p:nvSpPr>
          <p:cNvPr id="12" name="TextBox 11"/>
          <p:cNvSpPr txBox="1"/>
          <p:nvPr/>
        </p:nvSpPr>
        <p:spPr>
          <a:xfrm>
            <a:off x="958823" y="4161854"/>
            <a:ext cx="2091127" cy="923330"/>
          </a:xfrm>
          <a:prstGeom prst="rect">
            <a:avLst/>
          </a:prstGeom>
          <a:noFill/>
        </p:spPr>
        <p:txBody>
          <a:bodyPr wrap="square" rtlCol="0">
            <a:spAutoFit/>
          </a:bodyPr>
          <a:lstStyle/>
          <a:p>
            <a:pPr algn="ctr"/>
            <a:r>
              <a:rPr lang="en-GB" dirty="0">
                <a:solidFill>
                  <a:prstClr val="black"/>
                </a:solidFill>
              </a:rPr>
              <a:t>Requirements from funders, institutions and others</a:t>
            </a:r>
          </a:p>
        </p:txBody>
      </p:sp>
      <p:sp>
        <p:nvSpPr>
          <p:cNvPr id="16" name="Right Arrow 15"/>
          <p:cNvSpPr/>
          <p:nvPr/>
        </p:nvSpPr>
        <p:spPr>
          <a:xfrm rot="2447118">
            <a:off x="3110686" y="4367398"/>
            <a:ext cx="1267876" cy="691491"/>
          </a:xfrm>
          <a:prstGeom prst="rightArrow">
            <a:avLst>
              <a:gd name="adj1" fmla="val 33473"/>
              <a:gd name="adj2" fmla="val 60082"/>
            </a:avLst>
          </a:prstGeom>
          <a:solidFill>
            <a:srgbClr val="9E0000"/>
          </a:solidFill>
          <a:ln>
            <a:solidFill>
              <a:srgbClr val="9E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solidFill>
                <a:prstClr val="white"/>
              </a:solidFill>
            </a:endParaRPr>
          </a:p>
        </p:txBody>
      </p:sp>
      <p:sp>
        <p:nvSpPr>
          <p:cNvPr id="17" name="Right Arrow 16"/>
          <p:cNvSpPr/>
          <p:nvPr/>
        </p:nvSpPr>
        <p:spPr>
          <a:xfrm rot="8018339">
            <a:off x="4887987" y="4331591"/>
            <a:ext cx="1262909" cy="709893"/>
          </a:xfrm>
          <a:prstGeom prst="rightArrow">
            <a:avLst>
              <a:gd name="adj1" fmla="val 33473"/>
              <a:gd name="adj2" fmla="val 60082"/>
            </a:avLst>
          </a:prstGeom>
          <a:solidFill>
            <a:srgbClr val="9E0000"/>
          </a:solidFill>
          <a:ln>
            <a:solidFill>
              <a:srgbClr val="9E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solidFill>
                <a:prstClr val="white"/>
              </a:solidFill>
            </a:endParaRPr>
          </a:p>
        </p:txBody>
      </p:sp>
      <p:pic>
        <p:nvPicPr>
          <p:cNvPr id="18" name="Content Placeholder 3" descr="allmen"/>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a:xfrm>
            <a:off x="6212092" y="4372590"/>
            <a:ext cx="1024204" cy="681105"/>
          </a:xfrm>
          <a:prstGeom prst="rect">
            <a:avLst/>
          </a:prstGeom>
        </p:spPr>
      </p:pic>
      <p:pic>
        <p:nvPicPr>
          <p:cNvPr id="19" name="Picture 18"/>
          <p:cNvPicPr/>
          <p:nvPr/>
        </p:nvPicPr>
        <p:blipFill>
          <a:blip r:embed="rId7" cstate="screen">
            <a:extLst>
              <a:ext uri="{28A0092B-C50C-407E-A947-70E740481C1C}">
                <a14:useLocalDpi xmlns:a14="http://schemas.microsoft.com/office/drawing/2010/main"/>
              </a:ext>
            </a:extLst>
          </a:blip>
          <a:stretch>
            <a:fillRect/>
          </a:stretch>
        </p:blipFill>
        <p:spPr>
          <a:xfrm>
            <a:off x="6798288" y="4037252"/>
            <a:ext cx="1374112" cy="400087"/>
          </a:xfrm>
          <a:prstGeom prst="rect">
            <a:avLst/>
          </a:prstGeom>
        </p:spPr>
      </p:pic>
      <p:pic>
        <p:nvPicPr>
          <p:cNvPr id="1026" name="Picture 2" descr="Image result for research community icon"/>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6055867" y="2887898"/>
            <a:ext cx="1108421" cy="1085022"/>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5629864" y="5157192"/>
            <a:ext cx="2758560" cy="1200329"/>
          </a:xfrm>
          <a:prstGeom prst="rect">
            <a:avLst/>
          </a:prstGeom>
          <a:noFill/>
        </p:spPr>
        <p:txBody>
          <a:bodyPr wrap="square" rtlCol="0">
            <a:spAutoFit/>
          </a:bodyPr>
          <a:lstStyle/>
          <a:p>
            <a:pPr algn="ctr"/>
            <a:r>
              <a:rPr lang="en-GB" dirty="0">
                <a:solidFill>
                  <a:prstClr val="black"/>
                </a:solidFill>
              </a:rPr>
              <a:t>Guidance and examples from your funder, uni, research community and others</a:t>
            </a:r>
          </a:p>
        </p:txBody>
      </p:sp>
    </p:spTree>
    <p:extLst>
      <p:ext uri="{BB962C8B-B14F-4D97-AF65-F5344CB8AC3E}">
        <p14:creationId xmlns:p14="http://schemas.microsoft.com/office/powerpoint/2010/main" val="10850485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1520" y="332656"/>
            <a:ext cx="8568952" cy="695043"/>
          </a:xfrm>
        </p:spPr>
        <p:txBody>
          <a:bodyPr/>
          <a:lstStyle/>
          <a:p>
            <a:r>
              <a:rPr lang="en-GB" dirty="0"/>
              <a:t>Local support and guidance</a:t>
            </a:r>
          </a:p>
        </p:txBody>
      </p:sp>
      <p:pic>
        <p:nvPicPr>
          <p:cNvPr id="5" name="Content Placeholder 3"/>
          <p:cNvPicPr>
            <a:picLocks noGrp="1" noChangeAspect="1"/>
          </p:cNvPicPr>
          <p:nvPr>
            <p:ph idx="1"/>
          </p:nvPr>
        </p:nvPicPr>
        <p:blipFill rotWithShape="1">
          <a:blip r:embed="rId2" cstate="print"/>
          <a:srcRect l="2565" t="44775" r="34615"/>
          <a:stretch/>
        </p:blipFill>
        <p:spPr>
          <a:xfrm>
            <a:off x="974026" y="2662561"/>
            <a:ext cx="3712239" cy="2616333"/>
          </a:xfrm>
          <a:prstGeom prst="rect">
            <a:avLst/>
          </a:prstGeom>
        </p:spPr>
      </p:pic>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r="48740"/>
          <a:stretch/>
        </p:blipFill>
        <p:spPr>
          <a:xfrm>
            <a:off x="539552" y="1188492"/>
            <a:ext cx="5199444" cy="1354725"/>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5536" y="5429814"/>
            <a:ext cx="4379588" cy="1090973"/>
          </a:xfrm>
          <a:prstGeom prst="rect">
            <a:avLst/>
          </a:prstGeom>
          <a:ln>
            <a:solidFill>
              <a:schemeClr val="bg1">
                <a:lumMod val="65000"/>
              </a:schemeClr>
            </a:solidFill>
          </a:ln>
        </p:spPr>
      </p:pic>
      <p:pic>
        <p:nvPicPr>
          <p:cNvPr id="8" name="Content Placeholder 3"/>
          <p:cNvPicPr>
            <a:picLocks noChangeAspect="1"/>
          </p:cNvPicPr>
          <p:nvPr/>
        </p:nvPicPr>
        <p:blipFill rotWithShape="1">
          <a:blip r:embed="rId2" cstate="print"/>
          <a:srcRect l="66110" t="16439" r="2740" b="43153"/>
          <a:stretch/>
        </p:blipFill>
        <p:spPr>
          <a:xfrm>
            <a:off x="5940152" y="1829094"/>
            <a:ext cx="2066874" cy="2149549"/>
          </a:xfrm>
          <a:prstGeom prst="rect">
            <a:avLst/>
          </a:prstGeom>
        </p:spPr>
      </p:pic>
      <p:pic>
        <p:nvPicPr>
          <p:cNvPr id="9" name="Picture 8"/>
          <p:cNvPicPr/>
          <p:nvPr/>
        </p:nvPicPr>
        <p:blipFill rotWithShape="1">
          <a:blip r:embed="rId5" cstate="screen">
            <a:extLst>
              <a:ext uri="{28A0092B-C50C-407E-A947-70E740481C1C}">
                <a14:useLocalDpi xmlns:a14="http://schemas.microsoft.com/office/drawing/2010/main"/>
              </a:ext>
            </a:extLst>
          </a:blip>
          <a:srcRect b="28053"/>
          <a:stretch/>
        </p:blipFill>
        <p:spPr bwMode="auto">
          <a:xfrm>
            <a:off x="4893690" y="4168442"/>
            <a:ext cx="3926782" cy="2265529"/>
          </a:xfrm>
          <a:prstGeom prst="rect">
            <a:avLst/>
          </a:prstGeom>
          <a:ln>
            <a:solidFill>
              <a:schemeClr val="accent6">
                <a:lumMod val="60000"/>
                <a:lumOff val="40000"/>
              </a:schemeClr>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722899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single platform for all things DMP</a:t>
            </a:r>
          </a:p>
        </p:txBody>
      </p:sp>
      <p:sp>
        <p:nvSpPr>
          <p:cNvPr id="3" name="Content Placeholder 2"/>
          <p:cNvSpPr>
            <a:spLocks noGrp="1"/>
          </p:cNvSpPr>
          <p:nvPr>
            <p:ph idx="1"/>
          </p:nvPr>
        </p:nvSpPr>
        <p:spPr>
          <a:xfrm>
            <a:off x="457200" y="1412776"/>
            <a:ext cx="8075240" cy="4713387"/>
          </a:xfrm>
        </p:spPr>
        <p:txBody>
          <a:bodyPr/>
          <a:lstStyle/>
          <a:p>
            <a:pPr>
              <a:spcAft>
                <a:spcPts val="1800"/>
              </a:spcAft>
            </a:pPr>
            <a:r>
              <a:rPr lang="en-GB" dirty="0"/>
              <a:t>Agreed to converge on a single codebase, based on DMPonline with additional features from DMPTool</a:t>
            </a:r>
          </a:p>
          <a:p>
            <a:pPr>
              <a:spcAft>
                <a:spcPts val="1800"/>
              </a:spcAft>
            </a:pPr>
            <a:r>
              <a:rPr lang="en-GB" dirty="0"/>
              <a:t>Bring together features and strengths of each tool</a:t>
            </a:r>
          </a:p>
          <a:p>
            <a:pPr>
              <a:spcAft>
                <a:spcPts val="1800"/>
              </a:spcAft>
            </a:pPr>
            <a:r>
              <a:rPr lang="en-GB" dirty="0"/>
              <a:t>Co-manage, co-develop and issue joint roadmap</a:t>
            </a:r>
          </a:p>
          <a:p>
            <a:pPr>
              <a:spcAft>
                <a:spcPts val="1800"/>
              </a:spcAft>
            </a:pPr>
            <a:r>
              <a:rPr lang="en-GB" dirty="0"/>
              <a:t>DMPRoadmap: </a:t>
            </a:r>
            <a:r>
              <a:rPr lang="en-GB" dirty="0">
                <a:hlinkClick r:id="rId2"/>
              </a:rPr>
              <a:t>https://github.com/DMPRoadmap</a:t>
            </a:r>
            <a:r>
              <a:rPr lang="en-GB" dirty="0"/>
              <a:t> </a:t>
            </a:r>
          </a:p>
        </p:txBody>
      </p:sp>
      <p:pic>
        <p:nvPicPr>
          <p:cNvPr id="3074" name="Picture 2" descr="http://dmptool.files.wordpress.com/2014/03/cropped-dmptool_icon_new.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04248" y="5229200"/>
            <a:ext cx="1323703" cy="146342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DMPonline_logo_biggerjpg.jpg"/>
          <p:cNvPicPr>
            <a:picLocks noChangeAspect="1"/>
          </p:cNvPicPr>
          <p:nvPr/>
        </p:nvPicPr>
        <p:blipFill>
          <a:blip r:embed="rId4" cstate="print"/>
          <a:stretch>
            <a:fillRect/>
          </a:stretch>
        </p:blipFill>
        <p:spPr>
          <a:xfrm>
            <a:off x="395536" y="5225335"/>
            <a:ext cx="1516969" cy="1512168"/>
          </a:xfrm>
          <a:prstGeom prst="rect">
            <a:avLst/>
          </a:prstGeom>
        </p:spPr>
      </p:pic>
      <p:sp>
        <p:nvSpPr>
          <p:cNvPr id="7" name="AutoShape 4" descr="Image result for question mar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8" name="AutoShape 6" descr="Image result for question mar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cxnSp>
        <p:nvCxnSpPr>
          <p:cNvPr id="10" name="Straight Arrow Connector 9"/>
          <p:cNvCxnSpPr/>
          <p:nvPr/>
        </p:nvCxnSpPr>
        <p:spPr>
          <a:xfrm flipV="1">
            <a:off x="2051720" y="5733256"/>
            <a:ext cx="1080120" cy="792088"/>
          </a:xfrm>
          <a:prstGeom prst="straightConnector1">
            <a:avLst/>
          </a:prstGeom>
          <a:ln w="28575">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5724128" y="5805264"/>
            <a:ext cx="1237214" cy="671102"/>
          </a:xfrm>
          <a:prstGeom prst="straightConnector1">
            <a:avLst/>
          </a:prstGeom>
          <a:ln w="28575">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12" name="Picture 11" descr="roadmap_logo.png"/>
          <p:cNvPicPr>
            <a:picLocks noChangeAspect="1"/>
          </p:cNvPicPr>
          <p:nvPr/>
        </p:nvPicPr>
        <p:blipFill>
          <a:blip r:embed="rId5" cstate="print"/>
          <a:stretch>
            <a:fillRect/>
          </a:stretch>
        </p:blipFill>
        <p:spPr>
          <a:xfrm>
            <a:off x="2987824" y="4941168"/>
            <a:ext cx="2940732" cy="923537"/>
          </a:xfrm>
          <a:prstGeom prst="rect">
            <a:avLst/>
          </a:prstGeom>
        </p:spPr>
      </p:pic>
    </p:spTree>
    <p:extLst>
      <p:ext uri="{BB962C8B-B14F-4D97-AF65-F5344CB8AC3E}">
        <p14:creationId xmlns:p14="http://schemas.microsoft.com/office/powerpoint/2010/main" val="11428364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1358377" y="158026"/>
            <a:ext cx="6516960" cy="868362"/>
          </a:xfrm>
        </p:spPr>
        <p:txBody>
          <a:bodyPr>
            <a:normAutofit/>
          </a:bodyPr>
          <a:lstStyle/>
          <a:p>
            <a:r>
              <a:rPr lang="nl-NL" dirty="0"/>
              <a:t>Key messages</a:t>
            </a:r>
          </a:p>
        </p:txBody>
      </p:sp>
      <p:sp>
        <p:nvSpPr>
          <p:cNvPr id="5" name="Tijdelijke aanduiding voor inhoud 4"/>
          <p:cNvSpPr>
            <a:spLocks noGrp="1"/>
          </p:cNvSpPr>
          <p:nvPr>
            <p:ph idx="1"/>
          </p:nvPr>
        </p:nvSpPr>
        <p:spPr>
          <a:xfrm>
            <a:off x="251520" y="1412776"/>
            <a:ext cx="8496944" cy="5087496"/>
          </a:xfrm>
        </p:spPr>
        <p:txBody>
          <a:bodyPr>
            <a:noAutofit/>
          </a:bodyPr>
          <a:lstStyle/>
          <a:p>
            <a:pPr marL="360000" indent="-360000">
              <a:buFont typeface="Arial" pitchFamily="34" charset="0"/>
              <a:buChar char="•"/>
            </a:pPr>
            <a:r>
              <a:rPr lang="nl-NL" dirty="0"/>
              <a:t>Data management is part of good practice whether you plan to make the data open or not </a:t>
            </a:r>
          </a:p>
          <a:p>
            <a:pPr marL="1045800" lvl="2" indent="-360000">
              <a:buClrTx/>
              <a:buFont typeface="Calibri" pitchFamily="34" charset="0"/>
              <a:buChar char="–"/>
            </a:pPr>
            <a:r>
              <a:rPr lang="nl-NL" sz="2800" b="1" dirty="0"/>
              <a:t>it benefits you!</a:t>
            </a:r>
          </a:p>
          <a:p>
            <a:pPr marL="360000" indent="-360000">
              <a:buFont typeface="Arial" pitchFamily="34" charset="0"/>
              <a:buChar char="•"/>
            </a:pPr>
            <a:endParaRPr lang="nl-NL" sz="2000" dirty="0"/>
          </a:p>
          <a:p>
            <a:pPr marL="360000" indent="-360000">
              <a:buFont typeface="Arial" pitchFamily="34" charset="0"/>
              <a:buChar char="•"/>
            </a:pPr>
            <a:r>
              <a:rPr lang="nl-NL" dirty="0"/>
              <a:t>The process of planning is as important as the DMP. Think about the desired end result and plan for this.</a:t>
            </a:r>
          </a:p>
          <a:p>
            <a:pPr marL="360000" indent="-360000">
              <a:buFont typeface="Arial" pitchFamily="34" charset="0"/>
              <a:buChar char="•"/>
            </a:pPr>
            <a:endParaRPr lang="nl-NL" sz="2000" dirty="0"/>
          </a:p>
          <a:p>
            <a:pPr marL="457200" indent="-457200">
              <a:buFont typeface="Arial" panose="020B0604020202020204" pitchFamily="34" charset="0"/>
              <a:buChar char="•"/>
            </a:pPr>
            <a:r>
              <a:rPr lang="en-GB" dirty="0"/>
              <a:t>The data management plan is an evolving object. It should change, along with the research.</a:t>
            </a:r>
          </a:p>
        </p:txBody>
      </p:sp>
    </p:spTree>
    <p:extLst>
      <p:ext uri="{BB962C8B-B14F-4D97-AF65-F5344CB8AC3E}">
        <p14:creationId xmlns:p14="http://schemas.microsoft.com/office/powerpoint/2010/main" val="25836419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19987" y="620688"/>
            <a:ext cx="8675238" cy="418058"/>
          </a:xfrm>
        </p:spPr>
        <p:txBody>
          <a:bodyPr>
            <a:noAutofit/>
          </a:bodyPr>
          <a:lstStyle/>
          <a:p>
            <a:r>
              <a:rPr lang="en-US" dirty="0"/>
              <a:t>What makes a good DMP</a:t>
            </a:r>
            <a:endParaRPr lang="nl-NL" dirty="0"/>
          </a:p>
        </p:txBody>
      </p:sp>
      <p:sp>
        <p:nvSpPr>
          <p:cNvPr id="3" name="Tijdelijke aanduiding voor inhoud 2"/>
          <p:cNvSpPr>
            <a:spLocks noGrp="1"/>
          </p:cNvSpPr>
          <p:nvPr>
            <p:ph idx="1"/>
          </p:nvPr>
        </p:nvSpPr>
        <p:spPr>
          <a:xfrm>
            <a:off x="289342" y="1512818"/>
            <a:ext cx="8208912" cy="5369768"/>
          </a:xfrm>
        </p:spPr>
        <p:txBody>
          <a:bodyPr>
            <a:normAutofit/>
          </a:bodyPr>
          <a:lstStyle/>
          <a:p>
            <a:pPr lvl="0"/>
            <a:r>
              <a:rPr lang="en-GB" sz="2400" dirty="0"/>
              <a:t>Review the Open Access Journal DMP </a:t>
            </a:r>
            <a:r>
              <a:rPr lang="en-GB" sz="2400" dirty="0" smtClean="0"/>
              <a:t>(20 mins</a:t>
            </a:r>
            <a:r>
              <a:rPr lang="en-GB" sz="2400" dirty="0"/>
              <a:t>)</a:t>
            </a:r>
          </a:p>
          <a:p>
            <a:pPr lvl="0"/>
            <a:r>
              <a:rPr lang="nl-NL" sz="2000" u="sng" dirty="0">
                <a:hlinkClick r:id="rId3"/>
              </a:rPr>
              <a:t>https://repositorian.github.io/DOAJ_Exercise</a:t>
            </a:r>
            <a:r>
              <a:rPr lang="nl-NL" sz="2000" u="sng" dirty="0"/>
              <a:t>  </a:t>
            </a:r>
          </a:p>
          <a:p>
            <a:pPr lvl="0"/>
            <a:endParaRPr lang="en-GB" sz="2400" dirty="0"/>
          </a:p>
          <a:p>
            <a:pPr lvl="0"/>
            <a:r>
              <a:rPr lang="en-GB" sz="2400" dirty="0"/>
              <a:t>Discuss in groups what you think of the DMP (20 </a:t>
            </a:r>
            <a:r>
              <a:rPr lang="en-GB" sz="2400" dirty="0" err="1"/>
              <a:t>mins</a:t>
            </a:r>
            <a:r>
              <a:rPr lang="en-GB" sz="2400" dirty="0"/>
              <a:t>)</a:t>
            </a:r>
          </a:p>
          <a:p>
            <a:pPr marL="342900" lvl="0" indent="-342900">
              <a:buFont typeface="Arial" panose="020B0604020202020204" pitchFamily="34" charset="0"/>
              <a:buChar char="•"/>
            </a:pPr>
            <a:r>
              <a:rPr lang="en-GB" sz="2400" dirty="0"/>
              <a:t>Highlight elements which impress you</a:t>
            </a:r>
          </a:p>
          <a:p>
            <a:pPr marL="342900" lvl="0" indent="-342900">
              <a:buFont typeface="Arial" panose="020B0604020202020204" pitchFamily="34" charset="0"/>
              <a:buChar char="•"/>
            </a:pPr>
            <a:r>
              <a:rPr lang="en-GB" sz="2400" dirty="0"/>
              <a:t>Identify aspects that could be </a:t>
            </a:r>
            <a:r>
              <a:rPr lang="en-GB" sz="2400" dirty="0" smtClean="0"/>
              <a:t>improved</a:t>
            </a:r>
          </a:p>
          <a:p>
            <a:pPr marL="342900" lvl="0" indent="-342900">
              <a:buFont typeface="Arial" panose="020B0604020202020204" pitchFamily="34" charset="0"/>
              <a:buChar char="•"/>
            </a:pPr>
            <a:endParaRPr lang="en-GB" sz="2400" dirty="0" smtClean="0"/>
          </a:p>
          <a:p>
            <a:pPr marL="342900" lvl="0" indent="-342900"/>
            <a:r>
              <a:rPr lang="en-GB" sz="2400" dirty="0" smtClean="0"/>
              <a:t>Feedback:</a:t>
            </a:r>
            <a:endParaRPr lang="en-GB" sz="2400" dirty="0">
              <a:hlinkClick r:id="rId4"/>
            </a:endParaRPr>
          </a:p>
          <a:p>
            <a:pPr marL="342900" lvl="0" indent="-342900"/>
            <a:r>
              <a:rPr lang="en-GB" sz="2400" dirty="0" smtClean="0">
                <a:hlinkClick r:id="rId4"/>
              </a:rPr>
              <a:t>http</a:t>
            </a:r>
            <a:r>
              <a:rPr lang="en-GB" sz="2400" dirty="0" smtClean="0">
                <a:hlinkClick r:id="rId4"/>
              </a:rPr>
              <a:t>://tiny.cc/triestecards</a:t>
            </a:r>
            <a:r>
              <a:rPr lang="en-GB" sz="2400" dirty="0" smtClean="0"/>
              <a:t> </a:t>
            </a:r>
            <a:endParaRPr lang="en-GB" sz="2400" dirty="0"/>
          </a:p>
          <a:p>
            <a:pPr lvl="0"/>
            <a:endParaRPr lang="nl-NL" sz="1100" dirty="0"/>
          </a:p>
          <a:p>
            <a:pPr lvl="0"/>
            <a:endParaRPr lang="nl-NL" sz="1000" dirty="0"/>
          </a:p>
        </p:txBody>
      </p:sp>
      <p:pic>
        <p:nvPicPr>
          <p:cNvPr id="8" name="Picture 7" descr="https://images.duckduckgo.com/iu/?u=https%3A%2F%2Ftse3.mm.bing.net%2Fth%3Fid%3DOIP.BigFCbpvAbgoaetE_GGkCAEsEs%26pid%3D15.1&amp;f=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82058" y="4714412"/>
            <a:ext cx="2099256" cy="1945452"/>
          </a:xfrm>
          <a:prstGeom prst="rect">
            <a:avLst/>
          </a:prstGeom>
          <a:noFill/>
          <a:extLst>
            <a:ext uri="{909E8E84-426E-40DD-AFC4-6F175D3DCCD1}">
              <a14:hiddenFill xmlns:a14="http://schemas.microsoft.com/office/drawing/2010/main">
                <a:solidFill>
                  <a:srgbClr val="FFFFFF"/>
                </a:solidFill>
              </a14:hiddenFill>
            </a:ext>
          </a:extLst>
        </p:spPr>
      </p:pic>
      <p:sp>
        <p:nvSpPr>
          <p:cNvPr id="9" name="Ovaal 3"/>
          <p:cNvSpPr/>
          <p:nvPr/>
        </p:nvSpPr>
        <p:spPr>
          <a:xfrm>
            <a:off x="6942534" y="5206821"/>
            <a:ext cx="1378304" cy="1247382"/>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prstClr val="white"/>
              </a:solidFill>
            </a:endParaRPr>
          </a:p>
        </p:txBody>
      </p:sp>
      <p:sp>
        <p:nvSpPr>
          <p:cNvPr id="7" name="Cirkel 4"/>
          <p:cNvSpPr/>
          <p:nvPr/>
        </p:nvSpPr>
        <p:spPr>
          <a:xfrm rot="15736507">
            <a:off x="6970642" y="5178712"/>
            <a:ext cx="1322089" cy="1378305"/>
          </a:xfrm>
          <a:prstGeom prst="pie">
            <a:avLst>
              <a:gd name="adj1" fmla="val 447953"/>
              <a:gd name="adj2" fmla="val 14519392"/>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prstClr val="black"/>
              </a:solidFill>
            </a:endParaRPr>
          </a:p>
        </p:txBody>
      </p:sp>
    </p:spTree>
    <p:extLst>
      <p:ext uri="{BB962C8B-B14F-4D97-AF65-F5344CB8AC3E}">
        <p14:creationId xmlns:p14="http://schemas.microsoft.com/office/powerpoint/2010/main" val="37053632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440750"/>
            <a:ext cx="8363272" cy="683994"/>
          </a:xfrm>
        </p:spPr>
        <p:txBody>
          <a:bodyPr/>
          <a:lstStyle/>
          <a:p>
            <a:r>
              <a:rPr lang="en-GB" altLang="en-US" dirty="0"/>
              <a:t>What is Research Data Management?</a:t>
            </a:r>
          </a:p>
        </p:txBody>
      </p:sp>
      <p:graphicFrame>
        <p:nvGraphicFramePr>
          <p:cNvPr id="6" name="Diagram 5"/>
          <p:cNvGraphicFramePr/>
          <p:nvPr>
            <p:extLst>
              <p:ext uri="{D42A27DB-BD31-4B8C-83A1-F6EECF244321}">
                <p14:modId xmlns:p14="http://schemas.microsoft.com/office/powerpoint/2010/main" val="2042282476"/>
              </p:ext>
            </p:extLst>
          </p:nvPr>
        </p:nvGraphicFramePr>
        <p:xfrm>
          <a:off x="107504" y="2492896"/>
          <a:ext cx="4200128" cy="34563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Rectangle 1"/>
          <p:cNvSpPr/>
          <p:nvPr/>
        </p:nvSpPr>
        <p:spPr>
          <a:xfrm>
            <a:off x="3801991" y="1988840"/>
            <a:ext cx="4894325" cy="1902059"/>
          </a:xfrm>
          <a:prstGeom prst="rect">
            <a:avLst/>
          </a:prstGeom>
        </p:spPr>
        <p:txBody>
          <a:bodyPr wrap="square">
            <a:spAutoFit/>
          </a:bodyPr>
          <a:lstStyle/>
          <a:p>
            <a:pPr marL="331788" indent="-331788" algn="ctr" defTabSz="457200">
              <a:lnSpc>
                <a:spcPct val="105000"/>
              </a:lnSpc>
              <a:spcBef>
                <a:spcPct val="5000"/>
              </a:spcBef>
            </a:pPr>
            <a:r>
              <a:rPr lang="en-GB" sz="2800" dirty="0">
                <a:solidFill>
                  <a:prstClr val="black"/>
                </a:solidFill>
              </a:rPr>
              <a:t>“the active management and appraisal of data over the lifecycle of scholarly and scientific interest</a:t>
            </a:r>
            <a:r>
              <a:rPr lang="en-GB" sz="2400" dirty="0">
                <a:solidFill>
                  <a:prstClr val="black"/>
                </a:solidFill>
              </a:rPr>
              <a:t>”</a:t>
            </a:r>
          </a:p>
        </p:txBody>
      </p:sp>
      <p:sp>
        <p:nvSpPr>
          <p:cNvPr id="10" name="Rectangle 3"/>
          <p:cNvSpPr txBox="1">
            <a:spLocks noChangeArrowheads="1"/>
          </p:cNvSpPr>
          <p:nvPr/>
        </p:nvSpPr>
        <p:spPr>
          <a:xfrm>
            <a:off x="4228596" y="5085184"/>
            <a:ext cx="4462784" cy="1198407"/>
          </a:xfrm>
          <a:prstGeom prst="rect">
            <a:avLst/>
          </a:prstGeom>
        </p:spPr>
        <p:txBody>
          <a:bodyPr vert="horz" lIns="91440" tIns="45720" rIns="91440" bIns="45720" rtlCol="0">
            <a:normAutofit/>
          </a:bodyPr>
          <a:lstStyle>
            <a:lvl1pPr marL="442913" indent="-442913" algn="l" defTabSz="914400" rtl="0" eaLnBrk="1" latinLnBrk="0" hangingPunct="1">
              <a:spcBef>
                <a:spcPct val="20000"/>
              </a:spcBef>
              <a:buFontTx/>
              <a:buBlip>
                <a:blip r:embed="rId7"/>
              </a:buBlip>
              <a:defRPr sz="3200" kern="1200">
                <a:solidFill>
                  <a:schemeClr val="tx1"/>
                </a:solidFill>
                <a:latin typeface="+mn-lt"/>
                <a:ea typeface="+mn-ea"/>
                <a:cs typeface="+mn-cs"/>
              </a:defRPr>
            </a:lvl1pPr>
            <a:lvl2pPr marL="803275" indent="-346075" algn="l" defTabSz="914400" rtl="0" eaLnBrk="1" latinLnBrk="0" hangingPunct="1">
              <a:spcBef>
                <a:spcPct val="20000"/>
              </a:spcBef>
              <a:buFont typeface="Stencil" panose="040409050D0802020404" pitchFamily="82"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Stencil" panose="040409050D0802020404" pitchFamily="82"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Stencil" panose="040409050D0802020404" pitchFamily="82"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Stencil" panose="040409050D0802020404" pitchFamily="82"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31788" indent="-331788" algn="just" defTabSz="457200">
              <a:lnSpc>
                <a:spcPct val="105000"/>
              </a:lnSpc>
              <a:spcBef>
                <a:spcPct val="5000"/>
              </a:spcBef>
              <a:buFontTx/>
              <a:buNone/>
            </a:pPr>
            <a:endParaRPr lang="en-GB" altLang="en-US" sz="500" b="1" u="sng" dirty="0">
              <a:solidFill>
                <a:prstClr val="black"/>
              </a:solidFill>
            </a:endParaRPr>
          </a:p>
          <a:p>
            <a:pPr marL="331788" indent="-331788" algn="ctr" defTabSz="457200">
              <a:lnSpc>
                <a:spcPct val="105000"/>
              </a:lnSpc>
              <a:spcBef>
                <a:spcPct val="5000"/>
              </a:spcBef>
              <a:buFontTx/>
              <a:buNone/>
            </a:pPr>
            <a:r>
              <a:rPr lang="en-GB" altLang="en-US" sz="2800" b="1" dirty="0">
                <a:solidFill>
                  <a:prstClr val="black"/>
                </a:solidFill>
              </a:rPr>
              <a:t>Data management is part of </a:t>
            </a:r>
          </a:p>
          <a:p>
            <a:pPr marL="331788" indent="-331788" algn="ctr" defTabSz="457200">
              <a:lnSpc>
                <a:spcPct val="105000"/>
              </a:lnSpc>
              <a:spcBef>
                <a:spcPct val="5000"/>
              </a:spcBef>
              <a:buFontTx/>
              <a:buNone/>
            </a:pPr>
            <a:r>
              <a:rPr lang="en-GB" altLang="en-US" sz="2800" b="1" dirty="0">
                <a:solidFill>
                  <a:prstClr val="black"/>
                </a:solidFill>
              </a:rPr>
              <a:t>    good research practice</a:t>
            </a:r>
            <a:endParaRPr lang="en-GB" altLang="en-US" sz="2800" dirty="0">
              <a:solidFill>
                <a:prstClr val="black"/>
              </a:solidFill>
            </a:endParaRPr>
          </a:p>
        </p:txBody>
      </p:sp>
    </p:spTree>
    <p:extLst>
      <p:ext uri="{BB962C8B-B14F-4D97-AF65-F5344CB8AC3E}">
        <p14:creationId xmlns:p14="http://schemas.microsoft.com/office/powerpoint/2010/main" val="26720559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involved in RDM?</a:t>
            </a:r>
          </a:p>
        </p:txBody>
      </p:sp>
      <p:sp>
        <p:nvSpPr>
          <p:cNvPr id="3" name="Content Placeholder 2"/>
          <p:cNvSpPr>
            <a:spLocks noGrp="1"/>
          </p:cNvSpPr>
          <p:nvPr>
            <p:ph idx="1"/>
          </p:nvPr>
        </p:nvSpPr>
        <p:spPr>
          <a:xfrm>
            <a:off x="467544" y="1628800"/>
            <a:ext cx="5040560" cy="4824537"/>
          </a:xfrm>
        </p:spPr>
        <p:txBody>
          <a:bodyPr>
            <a:normAutofit fontScale="92500" lnSpcReduction="20000"/>
          </a:bodyPr>
          <a:lstStyle/>
          <a:p>
            <a:pPr marL="457200" indent="-457200">
              <a:buFont typeface="Arial" panose="020B0604020202020204" pitchFamily="34" charset="0"/>
              <a:buChar char="•"/>
            </a:pPr>
            <a:r>
              <a:rPr lang="en-GB" dirty="0"/>
              <a:t>Data Management Planning</a:t>
            </a:r>
          </a:p>
          <a:p>
            <a:pPr marL="457200" indent="-457200">
              <a:buFont typeface="Arial" panose="020B0604020202020204" pitchFamily="34" charset="0"/>
              <a:buChar char="•"/>
            </a:pPr>
            <a:r>
              <a:rPr lang="en-GB" dirty="0"/>
              <a:t>Data creation</a:t>
            </a:r>
          </a:p>
          <a:p>
            <a:pPr marL="457200" indent="-457200">
              <a:buFont typeface="Arial" panose="020B0604020202020204" pitchFamily="34" charset="0"/>
              <a:buChar char="•"/>
            </a:pPr>
            <a:r>
              <a:rPr lang="en-GB" dirty="0"/>
              <a:t>Annotating / documenting data</a:t>
            </a:r>
          </a:p>
          <a:p>
            <a:pPr marL="457200" indent="-457200">
              <a:buFont typeface="Arial" panose="020B0604020202020204" pitchFamily="34" charset="0"/>
              <a:buChar char="•"/>
            </a:pPr>
            <a:r>
              <a:rPr lang="en-GB" dirty="0"/>
              <a:t>Analysis, use, versioning</a:t>
            </a:r>
          </a:p>
          <a:p>
            <a:pPr marL="457200" indent="-457200">
              <a:buFont typeface="Arial" panose="020B0604020202020204" pitchFamily="34" charset="0"/>
              <a:buChar char="•"/>
            </a:pPr>
            <a:r>
              <a:rPr lang="en-GB" dirty="0"/>
              <a:t>Storage and backup</a:t>
            </a:r>
          </a:p>
          <a:p>
            <a:pPr marL="457200" indent="-457200">
              <a:buFont typeface="Arial" panose="020B0604020202020204" pitchFamily="34" charset="0"/>
              <a:buChar char="•"/>
            </a:pPr>
            <a:r>
              <a:rPr lang="en-GB" dirty="0"/>
              <a:t>Publishing papers and data</a:t>
            </a:r>
          </a:p>
          <a:p>
            <a:pPr marL="457200" indent="-457200">
              <a:buFont typeface="Arial" panose="020B0604020202020204" pitchFamily="34" charset="0"/>
              <a:buChar char="•"/>
            </a:pPr>
            <a:r>
              <a:rPr lang="en-GB" dirty="0"/>
              <a:t>Preparing for deposit</a:t>
            </a:r>
          </a:p>
          <a:p>
            <a:pPr marL="457200" indent="-457200">
              <a:buFont typeface="Arial" panose="020B0604020202020204" pitchFamily="34" charset="0"/>
              <a:buChar char="•"/>
            </a:pPr>
            <a:r>
              <a:rPr lang="en-GB" dirty="0"/>
              <a:t>Archiving and sharing</a:t>
            </a:r>
          </a:p>
          <a:p>
            <a:pPr marL="457200" indent="-457200">
              <a:buFont typeface="Arial" panose="020B0604020202020204" pitchFamily="34" charset="0"/>
              <a:buChar char="•"/>
            </a:pPr>
            <a:r>
              <a:rPr lang="en-GB" dirty="0"/>
              <a:t>Licensing</a:t>
            </a:r>
          </a:p>
          <a:p>
            <a:pPr marL="457200" indent="-457200">
              <a:buFont typeface="Arial" panose="020B0604020202020204" pitchFamily="34" charset="0"/>
              <a:buChar char="•"/>
            </a:pPr>
            <a:r>
              <a:rPr lang="en-GB" dirty="0"/>
              <a:t>Citing…</a:t>
            </a:r>
          </a:p>
        </p:txBody>
      </p:sp>
      <p:graphicFrame>
        <p:nvGraphicFramePr>
          <p:cNvPr id="5" name="Diagram 4"/>
          <p:cNvGraphicFramePr/>
          <p:nvPr>
            <p:extLst>
              <p:ext uri="{D42A27DB-BD31-4B8C-83A1-F6EECF244321}">
                <p14:modId xmlns:p14="http://schemas.microsoft.com/office/powerpoint/2010/main" val="3805409565"/>
              </p:ext>
            </p:extLst>
          </p:nvPr>
        </p:nvGraphicFramePr>
        <p:xfrm>
          <a:off x="5004048" y="3212976"/>
          <a:ext cx="3840088" cy="3240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95104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856" y="260648"/>
            <a:ext cx="8229600" cy="864096"/>
          </a:xfrm>
        </p:spPr>
        <p:txBody>
          <a:bodyPr/>
          <a:lstStyle/>
          <a:p>
            <a:r>
              <a:rPr lang="en-GB" dirty="0"/>
              <a:t>Why make data available?</a:t>
            </a:r>
          </a:p>
        </p:txBody>
      </p:sp>
      <p:pic>
        <p:nvPicPr>
          <p:cNvPr id="4" name="Picture 1" descr="C:\Users\slj2z\AppData\Local\Microsoft\Windows\Temporary Internet Files\Content.Outlook\3N1UC24W\OpenScience.png"/>
          <p:cNvPicPr>
            <a:picLocks noChangeAspect="1" noChangeArrowheads="1"/>
          </p:cNvPicPr>
          <p:nvPr/>
        </p:nvPicPr>
        <p:blipFill>
          <a:blip r:embed="rId3" cstate="print"/>
          <a:srcRect/>
          <a:stretch>
            <a:fillRect/>
          </a:stretch>
        </p:blipFill>
        <p:spPr bwMode="auto">
          <a:xfrm>
            <a:off x="1043608" y="1340768"/>
            <a:ext cx="6949744" cy="5212308"/>
          </a:xfrm>
          <a:prstGeom prst="rect">
            <a:avLst/>
          </a:prstGeom>
          <a:noFill/>
          <a:ln w="9525">
            <a:noFill/>
            <a:miter lim="800000"/>
            <a:headEnd/>
            <a:tailEnd/>
          </a:ln>
        </p:spPr>
      </p:pic>
    </p:spTree>
    <p:extLst>
      <p:ext uri="{BB962C8B-B14F-4D97-AF65-F5344CB8AC3E}">
        <p14:creationId xmlns:p14="http://schemas.microsoft.com/office/powerpoint/2010/main" val="28270073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noAutofit/>
          </a:bodyPr>
          <a:lstStyle/>
          <a:p>
            <a:r>
              <a:rPr lang="en-GB" altLang="en-US" dirty="0"/>
              <a:t>Sharing leads to breakthroughs</a:t>
            </a:r>
          </a:p>
        </p:txBody>
      </p:sp>
      <p:pic>
        <p:nvPicPr>
          <p:cNvPr id="10243" name="Content Placeholder 4" descr="Capture.PNG"/>
          <p:cNvPicPr>
            <a:picLocks noGrp="1" noChangeAspect="1"/>
          </p:cNvPicPr>
          <p:nvPr>
            <p:ph idx="1"/>
          </p:nvPr>
        </p:nvPicPr>
        <p:blipFill>
          <a:blip r:embed="rId3" cstate="print"/>
          <a:srcRect r="493" b="14748"/>
          <a:stretch>
            <a:fillRect/>
          </a:stretch>
        </p:blipFill>
        <p:spPr>
          <a:xfrm>
            <a:off x="230188" y="1536700"/>
            <a:ext cx="4468812" cy="3771900"/>
          </a:xfrm>
        </p:spPr>
      </p:pic>
      <p:sp>
        <p:nvSpPr>
          <p:cNvPr id="6" name="Rectangle 5"/>
          <p:cNvSpPr/>
          <p:nvPr/>
        </p:nvSpPr>
        <p:spPr>
          <a:xfrm>
            <a:off x="215900" y="5321300"/>
            <a:ext cx="4787900" cy="701675"/>
          </a:xfrm>
          <a:prstGeom prst="rect">
            <a:avLst/>
          </a:prstGeom>
        </p:spPr>
        <p:txBody>
          <a:bodyPr>
            <a:spAutoFit/>
          </a:bodyPr>
          <a:lstStyle/>
          <a:p>
            <a:pPr>
              <a:defRPr/>
            </a:pPr>
            <a:r>
              <a:rPr lang="en-GB" dirty="0">
                <a:solidFill>
                  <a:prstClr val="black"/>
                </a:solidFill>
                <a:hlinkClick r:id="" action="ppaction://noaction"/>
              </a:rPr>
              <a:t>www.nytimes.com/2010/08/13/health/research</a:t>
            </a:r>
          </a:p>
          <a:p>
            <a:pPr>
              <a:defRPr/>
            </a:pPr>
            <a:r>
              <a:rPr lang="en-GB" dirty="0">
                <a:solidFill>
                  <a:prstClr val="black"/>
                </a:solidFill>
                <a:hlinkClick r:id="" action="ppaction://noaction"/>
              </a:rPr>
              <a:t>/13alzheimer.html?pagewanted=all&amp;_r=0</a:t>
            </a:r>
            <a:r>
              <a:rPr lang="en-GB" dirty="0">
                <a:solidFill>
                  <a:prstClr val="black"/>
                </a:solidFill>
              </a:rPr>
              <a:t> </a:t>
            </a:r>
          </a:p>
        </p:txBody>
      </p:sp>
      <p:sp>
        <p:nvSpPr>
          <p:cNvPr id="9" name="Rectangle 8"/>
          <p:cNvSpPr/>
          <p:nvPr/>
        </p:nvSpPr>
        <p:spPr>
          <a:xfrm>
            <a:off x="5041900" y="2406650"/>
            <a:ext cx="3937000" cy="2770188"/>
          </a:xfrm>
          <a:prstGeom prst="rect">
            <a:avLst/>
          </a:prstGeom>
        </p:spPr>
        <p:txBody>
          <a:bodyPr>
            <a:spAutoFit/>
          </a:bodyPr>
          <a:lstStyle/>
          <a:p>
            <a:pPr>
              <a:spcBef>
                <a:spcPct val="0"/>
              </a:spcBef>
              <a:defRPr/>
            </a:pPr>
            <a:r>
              <a:rPr lang="en-GB" altLang="ja-JP" sz="2000" i="1" dirty="0">
                <a:solidFill>
                  <a:prstClr val="black"/>
                </a:solidFill>
                <a:cs typeface="Arial" charset="0"/>
              </a:rPr>
              <a:t>“It was unbelievable. Its not science the way most of us have practiced in our careers. But we all realised that we would never get biomarkers unless all of us parked our egos and intellectual property noses outside the door and agreed that all of our data would be public immediately.</a:t>
            </a:r>
            <a:r>
              <a:rPr lang="ja-JP" altLang="en-GB" sz="2000" i="1">
                <a:solidFill>
                  <a:prstClr val="black"/>
                </a:solidFill>
                <a:cs typeface="Arial" charset="0"/>
              </a:rPr>
              <a:t>”</a:t>
            </a:r>
            <a:r>
              <a:rPr lang="en-GB" altLang="ja-JP" sz="2000" i="1" dirty="0">
                <a:solidFill>
                  <a:prstClr val="black"/>
                </a:solidFill>
                <a:cs typeface="Arial" charset="0"/>
              </a:rPr>
              <a:t>   </a:t>
            </a:r>
          </a:p>
          <a:p>
            <a:pPr algn="r">
              <a:spcBef>
                <a:spcPct val="0"/>
              </a:spcBef>
              <a:defRPr/>
            </a:pPr>
            <a:r>
              <a:rPr lang="en-GB" sz="1200" i="1" dirty="0">
                <a:solidFill>
                  <a:prstClr val="black"/>
                </a:solidFill>
                <a:ea typeface="MS PGothic" pitchFamily="34" charset="-128"/>
                <a:cs typeface="Arial" charset="0"/>
              </a:rPr>
              <a:t>Dr John Trojanowski, University of  Pennsylvania</a:t>
            </a:r>
          </a:p>
        </p:txBody>
      </p:sp>
      <p:sp>
        <p:nvSpPr>
          <p:cNvPr id="10" name="TextBox 9"/>
          <p:cNvSpPr txBox="1"/>
          <p:nvPr/>
        </p:nvSpPr>
        <p:spPr>
          <a:xfrm>
            <a:off x="0" y="6118301"/>
            <a:ext cx="8820472" cy="523220"/>
          </a:xfrm>
          <a:prstGeom prst="rect">
            <a:avLst/>
          </a:prstGeom>
          <a:noFill/>
        </p:spPr>
        <p:txBody>
          <a:bodyPr wrap="square">
            <a:spAutoFit/>
          </a:bodyPr>
          <a:lstStyle/>
          <a:p>
            <a:pPr lvl="2" algn="r">
              <a:defRPr/>
            </a:pPr>
            <a:r>
              <a:rPr lang="en-GB" sz="2800" dirty="0">
                <a:solidFill>
                  <a:prstClr val="black"/>
                </a:solidFill>
              </a:rPr>
              <a:t>...and increases the speed of discovery</a:t>
            </a:r>
          </a:p>
        </p:txBody>
      </p:sp>
      <p:sp>
        <p:nvSpPr>
          <p:cNvPr id="7" name="Rectangle 6"/>
          <p:cNvSpPr/>
          <p:nvPr/>
        </p:nvSpPr>
        <p:spPr>
          <a:xfrm>
            <a:off x="3727938" y="1940097"/>
            <a:ext cx="1081454" cy="24970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Tree>
    <p:extLst>
      <p:ext uri="{BB962C8B-B14F-4D97-AF65-F5344CB8AC3E}">
        <p14:creationId xmlns:p14="http://schemas.microsoft.com/office/powerpoint/2010/main" val="24345451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0750"/>
            <a:ext cx="8363272" cy="1116042"/>
          </a:xfrm>
        </p:spPr>
        <p:txBody>
          <a:bodyPr>
            <a:noAutofit/>
          </a:bodyPr>
          <a:lstStyle/>
          <a:p>
            <a:r>
              <a:rPr lang="en-GB" sz="3600" dirty="0"/>
              <a:t>Benefits for you: </a:t>
            </a:r>
            <a:br>
              <a:rPr lang="en-GB" sz="3600" dirty="0"/>
            </a:br>
            <a:r>
              <a:rPr lang="en-GB" sz="3600" dirty="0"/>
              <a:t>sharing data increases citations!</a:t>
            </a:r>
          </a:p>
        </p:txBody>
      </p:sp>
      <p:sp>
        <p:nvSpPr>
          <p:cNvPr id="3" name="Content Placeholder 2"/>
          <p:cNvSpPr>
            <a:spLocks noGrp="1"/>
          </p:cNvSpPr>
          <p:nvPr>
            <p:ph idx="1"/>
          </p:nvPr>
        </p:nvSpPr>
        <p:spPr>
          <a:xfrm>
            <a:off x="323528" y="1916832"/>
            <a:ext cx="8435280" cy="4536504"/>
          </a:xfrm>
        </p:spPr>
        <p:txBody>
          <a:bodyPr>
            <a:normAutofit/>
          </a:bodyPr>
          <a:lstStyle/>
          <a:p>
            <a:r>
              <a:rPr lang="en-GB" sz="2400" dirty="0"/>
              <a:t>Want evidence?</a:t>
            </a:r>
          </a:p>
          <a:p>
            <a:pPr marL="432000" lvl="1" indent="-360000">
              <a:buClrTx/>
            </a:pPr>
            <a:r>
              <a:rPr lang="en-GB" sz="2400" dirty="0" err="1"/>
              <a:t>Piwowar</a:t>
            </a:r>
            <a:r>
              <a:rPr lang="en-GB" sz="2400" dirty="0"/>
              <a:t>, Vision – 9% (microarray data)</a:t>
            </a:r>
          </a:p>
          <a:p>
            <a:pPr marL="432000" lvl="1" indent="-360000">
              <a:buClrTx/>
            </a:pPr>
            <a:r>
              <a:rPr lang="en-GB" sz="2400" dirty="0" err="1"/>
              <a:t>Drachen</a:t>
            </a:r>
            <a:r>
              <a:rPr lang="en-GB" sz="2400" dirty="0"/>
              <a:t>, </a:t>
            </a:r>
            <a:r>
              <a:rPr lang="en-GB" sz="2400" dirty="0" err="1"/>
              <a:t>Dorch</a:t>
            </a:r>
            <a:r>
              <a:rPr lang="en-GB" sz="2400" dirty="0"/>
              <a:t>, et al – 25-40%, astronomy </a:t>
            </a:r>
          </a:p>
          <a:p>
            <a:pPr marL="432000" lvl="1" indent="-360000">
              <a:buClrTx/>
            </a:pPr>
            <a:r>
              <a:rPr lang="en-GB" sz="2400" dirty="0" err="1"/>
              <a:t>Gleditch</a:t>
            </a:r>
            <a:r>
              <a:rPr lang="en-GB" sz="2400" dirty="0"/>
              <a:t>, et al – doubling to trebling (international relations)</a:t>
            </a:r>
          </a:p>
          <a:p>
            <a:pPr indent="-182880"/>
            <a:endParaRPr lang="en-GB" sz="2400" dirty="0"/>
          </a:p>
          <a:p>
            <a:pPr indent="-182880"/>
            <a:r>
              <a:rPr lang="en-GB" sz="2400" dirty="0"/>
              <a:t>Open Data Citation Advantage</a:t>
            </a:r>
          </a:p>
          <a:p>
            <a:pPr indent="-182880"/>
            <a:r>
              <a:rPr lang="en-GB" sz="2400" dirty="0">
                <a:hlinkClick r:id="rId3"/>
              </a:rPr>
              <a:t>http://sparceurope.org/open-data-citation-advantage</a:t>
            </a:r>
            <a:r>
              <a:rPr lang="en-GB" sz="2400" dirty="0"/>
              <a:t> </a:t>
            </a:r>
          </a:p>
        </p:txBody>
      </p:sp>
    </p:spTree>
    <p:extLst>
      <p:ext uri="{BB962C8B-B14F-4D97-AF65-F5344CB8AC3E}">
        <p14:creationId xmlns:p14="http://schemas.microsoft.com/office/powerpoint/2010/main" val="41525215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idx="4294967295"/>
          </p:nvPr>
        </p:nvSpPr>
        <p:spPr>
          <a:xfrm>
            <a:off x="558800" y="260648"/>
            <a:ext cx="8128000" cy="936104"/>
          </a:xfrm>
        </p:spPr>
        <p:txBody>
          <a:bodyPr/>
          <a:lstStyle/>
          <a:p>
            <a:pPr eaLnBrk="1" hangingPunct="1"/>
            <a:r>
              <a:rPr lang="en-GB" altLang="en-US" dirty="0"/>
              <a:t>What is a data management plan?</a:t>
            </a:r>
          </a:p>
        </p:txBody>
      </p:sp>
      <p:sp>
        <p:nvSpPr>
          <p:cNvPr id="7171" name="Content Placeholder 2"/>
          <p:cNvSpPr>
            <a:spLocks/>
          </p:cNvSpPr>
          <p:nvPr/>
        </p:nvSpPr>
        <p:spPr bwMode="auto">
          <a:xfrm>
            <a:off x="355600" y="1498600"/>
            <a:ext cx="8534400" cy="5118100"/>
          </a:xfrm>
          <a:prstGeom prst="rect">
            <a:avLst/>
          </a:prstGeom>
          <a:noFill/>
          <a:ln w="9525">
            <a:noFill/>
            <a:miter lim="800000"/>
            <a:headEnd/>
            <a:tailEnd/>
          </a:ln>
        </p:spPr>
        <p:txBody>
          <a:bodyPr/>
          <a:lstStyle/>
          <a:p>
            <a:pPr marL="342900" indent="-342900" eaLnBrk="0" hangingPunct="0">
              <a:buClr>
                <a:srgbClr val="1F497D"/>
              </a:buClr>
              <a:defRPr/>
            </a:pPr>
            <a:endParaRPr lang="en-GB" sz="800" u="sng" dirty="0">
              <a:solidFill>
                <a:prstClr val="black"/>
              </a:solidFill>
            </a:endParaRPr>
          </a:p>
          <a:p>
            <a:pPr>
              <a:defRPr/>
            </a:pPr>
            <a:r>
              <a:rPr lang="en-GB" sz="2800" dirty="0">
                <a:solidFill>
                  <a:prstClr val="black"/>
                </a:solidFill>
                <a:cs typeface="Calibri" pitchFamily="34" charset="0"/>
              </a:rPr>
              <a:t>A brief plan written at the start of a project to define:</a:t>
            </a:r>
          </a:p>
          <a:p>
            <a:pPr marL="342900" indent="-342900">
              <a:buFont typeface="Arial" panose="020B0604020202020204" pitchFamily="34" charset="0"/>
              <a:buChar char="•"/>
              <a:defRPr/>
            </a:pPr>
            <a:r>
              <a:rPr lang="en-GB" sz="2400" dirty="0">
                <a:solidFill>
                  <a:prstClr val="black"/>
                </a:solidFill>
                <a:cs typeface="Calibri" pitchFamily="34" charset="0"/>
              </a:rPr>
              <a:t>  how the data will be created?</a:t>
            </a:r>
          </a:p>
          <a:p>
            <a:pPr marL="342900" indent="-342900">
              <a:buFont typeface="Arial" panose="020B0604020202020204" pitchFamily="34" charset="0"/>
              <a:buChar char="•"/>
              <a:defRPr/>
            </a:pPr>
            <a:r>
              <a:rPr lang="en-GB" sz="2400" dirty="0">
                <a:solidFill>
                  <a:prstClr val="black"/>
                </a:solidFill>
                <a:cs typeface="Calibri" pitchFamily="34" charset="0"/>
              </a:rPr>
              <a:t>  how it will be documented?</a:t>
            </a:r>
          </a:p>
          <a:p>
            <a:pPr marL="342900" indent="-342900">
              <a:buFont typeface="Arial" panose="020B0604020202020204" pitchFamily="34" charset="0"/>
              <a:buChar char="•"/>
              <a:defRPr/>
            </a:pPr>
            <a:r>
              <a:rPr lang="en-GB" sz="2400" dirty="0">
                <a:solidFill>
                  <a:prstClr val="black"/>
                </a:solidFill>
                <a:cs typeface="Calibri" pitchFamily="34" charset="0"/>
              </a:rPr>
              <a:t>  who will access it?</a:t>
            </a:r>
          </a:p>
          <a:p>
            <a:pPr marL="342900" indent="-342900">
              <a:buFont typeface="Arial" panose="020B0604020202020204" pitchFamily="34" charset="0"/>
              <a:buChar char="•"/>
              <a:defRPr/>
            </a:pPr>
            <a:r>
              <a:rPr lang="en-GB" sz="2400" dirty="0">
                <a:solidFill>
                  <a:prstClr val="black"/>
                </a:solidFill>
                <a:cs typeface="Calibri" pitchFamily="34" charset="0"/>
              </a:rPr>
              <a:t>  where it will be stored?</a:t>
            </a:r>
          </a:p>
          <a:p>
            <a:pPr marL="342900" indent="-342900">
              <a:buFont typeface="Arial" panose="020B0604020202020204" pitchFamily="34" charset="0"/>
              <a:buChar char="•"/>
              <a:defRPr/>
            </a:pPr>
            <a:r>
              <a:rPr lang="en-GB" sz="2400" dirty="0">
                <a:solidFill>
                  <a:prstClr val="black"/>
                </a:solidFill>
                <a:cs typeface="Calibri" pitchFamily="34" charset="0"/>
              </a:rPr>
              <a:t>  who will back it up?</a:t>
            </a:r>
          </a:p>
          <a:p>
            <a:pPr marL="342900" indent="-342900">
              <a:buFont typeface="Arial" panose="020B0604020202020204" pitchFamily="34" charset="0"/>
              <a:buChar char="•"/>
              <a:defRPr/>
            </a:pPr>
            <a:r>
              <a:rPr lang="en-GB" sz="2400" dirty="0">
                <a:solidFill>
                  <a:prstClr val="black"/>
                </a:solidFill>
                <a:cs typeface="Calibri" pitchFamily="34" charset="0"/>
              </a:rPr>
              <a:t>  whether (and how) it will be shared &amp; preserved?</a:t>
            </a:r>
          </a:p>
          <a:p>
            <a:pPr>
              <a:defRPr/>
            </a:pPr>
            <a:endParaRPr lang="en-GB" sz="2800" dirty="0">
              <a:solidFill>
                <a:prstClr val="black"/>
              </a:solidFill>
              <a:cs typeface="Calibri" pitchFamily="34" charset="0"/>
            </a:endParaRPr>
          </a:p>
          <a:p>
            <a:pPr>
              <a:defRPr/>
            </a:pPr>
            <a:r>
              <a:rPr lang="en-GB" sz="2800" dirty="0">
                <a:solidFill>
                  <a:prstClr val="black"/>
                </a:solidFill>
                <a:cs typeface="Calibri" pitchFamily="34" charset="0"/>
              </a:rPr>
              <a:t>DMPs are often submitted as part of grant applications, but are useful whenever researchers are creating data.</a:t>
            </a:r>
          </a:p>
        </p:txBody>
      </p:sp>
    </p:spTree>
    <p:extLst>
      <p:ext uri="{BB962C8B-B14F-4D97-AF65-F5344CB8AC3E}">
        <p14:creationId xmlns:p14="http://schemas.microsoft.com/office/powerpoint/2010/main" val="31679703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03648" y="188640"/>
            <a:ext cx="6516960" cy="868362"/>
          </a:xfrm>
        </p:spPr>
        <p:txBody>
          <a:bodyPr>
            <a:normAutofit/>
          </a:bodyPr>
          <a:lstStyle/>
          <a:p>
            <a:r>
              <a:rPr lang="nl-NL" dirty="0"/>
              <a:t>Why write a DMP?</a:t>
            </a:r>
          </a:p>
        </p:txBody>
      </p:sp>
      <p:sp>
        <p:nvSpPr>
          <p:cNvPr id="3" name="Tijdelijke aanduiding voor inhoud 2"/>
          <p:cNvSpPr>
            <a:spLocks noGrp="1"/>
          </p:cNvSpPr>
          <p:nvPr>
            <p:ph idx="1"/>
          </p:nvPr>
        </p:nvSpPr>
        <p:spPr>
          <a:xfrm>
            <a:off x="323528" y="1196752"/>
            <a:ext cx="8466381" cy="857249"/>
          </a:xfrm>
          <a:blipFill dpi="0" rotWithShape="1">
            <a:blip r:embed="rId3" cstate="print">
              <a:alphaModFix amt="99000"/>
            </a:blip>
            <a:srcRect/>
            <a:tile tx="0" ty="0" sx="100000" sy="100000" flip="none" algn="tl"/>
          </a:blipFill>
          <a:ln>
            <a:solidFill>
              <a:schemeClr val="bg1">
                <a:lumMod val="65000"/>
              </a:schemeClr>
            </a:solidFill>
          </a:ln>
          <a:effectLst>
            <a:outerShdw blurRad="50800" dist="38100" dir="2700000" algn="tl" rotWithShape="0">
              <a:prstClr val="black">
                <a:alpha val="40000"/>
              </a:prstClr>
            </a:outerShdw>
          </a:effectLst>
        </p:spPr>
        <p:txBody>
          <a:bodyPr>
            <a:noAutofit/>
          </a:bodyPr>
          <a:lstStyle/>
          <a:p>
            <a:pPr marL="0" indent="0" algn="ctr">
              <a:spcAft>
                <a:spcPts val="0"/>
              </a:spcAft>
              <a:buNone/>
            </a:pPr>
            <a:r>
              <a:rPr lang="nl-NL" sz="2400" b="1" cap="small" dirty="0">
                <a:latin typeface="Times" charset="0"/>
                <a:ea typeface="Times" charset="0"/>
                <a:cs typeface="Times" charset="0"/>
              </a:rPr>
              <a:t>Non pecuniae investigationis curatore </a:t>
            </a:r>
          </a:p>
          <a:p>
            <a:pPr marL="0" indent="0" algn="ctr">
              <a:spcAft>
                <a:spcPts val="0"/>
              </a:spcAft>
              <a:buNone/>
            </a:pPr>
            <a:r>
              <a:rPr lang="nl-NL" sz="2400" b="1" cap="small" dirty="0">
                <a:latin typeface="Times" charset="0"/>
                <a:ea typeface="Times" charset="0"/>
                <a:cs typeface="Times" charset="0"/>
              </a:rPr>
              <a:t>sed vitae facimus programmas datorum procurationis</a:t>
            </a:r>
          </a:p>
          <a:p>
            <a:pPr marL="0" indent="0" algn="ctr">
              <a:buNone/>
            </a:pPr>
            <a:endParaRPr lang="nl-NL" sz="2800" cap="small" dirty="0">
              <a:latin typeface="Times" charset="0"/>
              <a:ea typeface="Times" charset="0"/>
              <a:cs typeface="Times" charset="0"/>
            </a:endParaRPr>
          </a:p>
          <a:p>
            <a:pPr marL="0" indent="0" algn="ctr">
              <a:spcBef>
                <a:spcPts val="0"/>
              </a:spcBef>
              <a:buNone/>
            </a:pPr>
            <a:endParaRPr lang="nl-NL" sz="3200" dirty="0">
              <a:latin typeface="Times" charset="0"/>
              <a:ea typeface="Times" charset="0"/>
              <a:cs typeface="Times" charset="0"/>
            </a:endParaRPr>
          </a:p>
          <a:p>
            <a:pPr marL="0" indent="0">
              <a:buNone/>
            </a:pPr>
            <a:endParaRPr lang="nl-NL" sz="2800" b="1" i="1" dirty="0">
              <a:latin typeface="Times" charset="0"/>
              <a:ea typeface="Times" charset="0"/>
              <a:cs typeface="Times" charset="0"/>
            </a:endParaRPr>
          </a:p>
        </p:txBody>
      </p:sp>
      <p:sp>
        <p:nvSpPr>
          <p:cNvPr id="7" name="Content Placeholder 2"/>
          <p:cNvSpPr txBox="1">
            <a:spLocks/>
          </p:cNvSpPr>
          <p:nvPr/>
        </p:nvSpPr>
        <p:spPr>
          <a:xfrm>
            <a:off x="323528" y="2343150"/>
            <a:ext cx="8568952" cy="45148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Century Gothic"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Century Gothic"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Century Gothic"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400" kern="1200">
                <a:solidFill>
                  <a:schemeClr val="tx1"/>
                </a:solidFill>
                <a:latin typeface="Century Gothic"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400" kern="1200">
                <a:solidFill>
                  <a:schemeClr val="tx1"/>
                </a:solidFill>
                <a:latin typeface="Century Gothic"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Aft>
                <a:spcPts val="1200"/>
              </a:spcAft>
              <a:buFont typeface="Arial" panose="020B0604020202020204" pitchFamily="34" charset="0"/>
              <a:buNone/>
            </a:pPr>
            <a:r>
              <a:rPr lang="nl-NL" sz="2000" dirty="0">
                <a:solidFill>
                  <a:prstClr val="black"/>
                </a:solidFill>
                <a:latin typeface="Calibri"/>
                <a:ea typeface="Brush Script MT" charset="0"/>
                <a:cs typeface="Brush Script MT" charset="0"/>
              </a:rPr>
              <a:t>(Not for the research funder, but for life we make data management plans)</a:t>
            </a:r>
          </a:p>
          <a:p>
            <a:pPr>
              <a:spcBef>
                <a:spcPts val="3000"/>
              </a:spcBef>
              <a:spcAft>
                <a:spcPts val="600"/>
              </a:spcAft>
            </a:pPr>
            <a:r>
              <a:rPr lang="en-GB" dirty="0">
                <a:solidFill>
                  <a:prstClr val="black"/>
                </a:solidFill>
                <a:latin typeface="Calibri"/>
              </a:rPr>
              <a:t>Make informed decisions to anticipate and avoid problems </a:t>
            </a:r>
          </a:p>
          <a:p>
            <a:pPr>
              <a:spcBef>
                <a:spcPts val="1800"/>
              </a:spcBef>
              <a:spcAft>
                <a:spcPts val="600"/>
              </a:spcAft>
            </a:pPr>
            <a:r>
              <a:rPr lang="en-GB" dirty="0">
                <a:solidFill>
                  <a:prstClr val="black"/>
                </a:solidFill>
                <a:latin typeface="Calibri"/>
              </a:rPr>
              <a:t>Avoid duplication, data loss and security breaches </a:t>
            </a:r>
          </a:p>
          <a:p>
            <a:pPr>
              <a:spcBef>
                <a:spcPts val="1800"/>
              </a:spcBef>
              <a:spcAft>
                <a:spcPts val="600"/>
              </a:spcAft>
            </a:pPr>
            <a:r>
              <a:rPr lang="en-GB" dirty="0">
                <a:solidFill>
                  <a:prstClr val="black"/>
                </a:solidFill>
                <a:latin typeface="Calibri"/>
              </a:rPr>
              <a:t>Develop procedures early on for consistency</a:t>
            </a:r>
          </a:p>
          <a:p>
            <a:pPr>
              <a:spcBef>
                <a:spcPts val="1800"/>
              </a:spcBef>
              <a:spcAft>
                <a:spcPts val="600"/>
              </a:spcAft>
            </a:pPr>
            <a:r>
              <a:rPr lang="en-GB" dirty="0">
                <a:solidFill>
                  <a:prstClr val="black"/>
                </a:solidFill>
                <a:latin typeface="Calibri"/>
              </a:rPr>
              <a:t>Ensure data are accurate, complete, reliable and secure</a:t>
            </a:r>
          </a:p>
          <a:p>
            <a:pPr>
              <a:spcBef>
                <a:spcPts val="1800"/>
              </a:spcBef>
              <a:spcAft>
                <a:spcPts val="600"/>
              </a:spcAft>
            </a:pPr>
            <a:r>
              <a:rPr lang="en-GB" dirty="0">
                <a:solidFill>
                  <a:prstClr val="black"/>
                </a:solidFill>
                <a:latin typeface="Calibri"/>
              </a:rPr>
              <a:t>Save time and effort to make your life easier!</a:t>
            </a:r>
          </a:p>
          <a:p>
            <a:pPr marL="0" indent="0">
              <a:spcAft>
                <a:spcPts val="1200"/>
              </a:spcAft>
              <a:buFont typeface="Arial" panose="020B0604020202020204" pitchFamily="34" charset="0"/>
              <a:buNone/>
            </a:pPr>
            <a:endParaRPr lang="nl-NL" sz="5100" dirty="0">
              <a:solidFill>
                <a:prstClr val="black"/>
              </a:solidFill>
              <a:latin typeface="Calibri"/>
              <a:ea typeface="Times" charset="0"/>
              <a:cs typeface="Times" charset="0"/>
            </a:endParaRPr>
          </a:p>
          <a:p>
            <a:endParaRPr lang="en-GB" sz="2800" dirty="0">
              <a:solidFill>
                <a:prstClr val="black"/>
              </a:solidFill>
            </a:endParaRPr>
          </a:p>
          <a:p>
            <a:pPr marL="0" indent="0">
              <a:buFont typeface="Arial" panose="020B0604020202020204" pitchFamily="34" charset="0"/>
              <a:buNone/>
            </a:pPr>
            <a:endParaRPr lang="en-GB" dirty="0">
              <a:solidFill>
                <a:prstClr val="black"/>
              </a:solidFill>
            </a:endParaRPr>
          </a:p>
          <a:p>
            <a:endParaRPr lang="en-GB" sz="2800" dirty="0">
              <a:solidFill>
                <a:prstClr val="black"/>
              </a:solidFill>
            </a:endParaRPr>
          </a:p>
        </p:txBody>
      </p:sp>
    </p:spTree>
    <p:extLst>
      <p:ext uri="{BB962C8B-B14F-4D97-AF65-F5344CB8AC3E}">
        <p14:creationId xmlns:p14="http://schemas.microsoft.com/office/powerpoint/2010/main" val="2008332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TotalTime>
  <Words>1800</Words>
  <Application>Microsoft Office PowerPoint</Application>
  <PresentationFormat>On-screen Show (4:3)</PresentationFormat>
  <Paragraphs>252</Paragraphs>
  <Slides>29</Slides>
  <Notes>17</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Essential</vt:lpstr>
      <vt:lpstr>Introduction to RDM &amp; Data Management Plans</vt:lpstr>
      <vt:lpstr>PowerPoint Presentation</vt:lpstr>
      <vt:lpstr>What is Research Data Management?</vt:lpstr>
      <vt:lpstr>What is involved in RDM?</vt:lpstr>
      <vt:lpstr>Why make data available?</vt:lpstr>
      <vt:lpstr>Sharing leads to breakthroughs</vt:lpstr>
      <vt:lpstr>Benefits for you:  sharing data increases citations!</vt:lpstr>
      <vt:lpstr>What is a data management plan?</vt:lpstr>
      <vt:lpstr>Why write a DMP?</vt:lpstr>
      <vt:lpstr>PowerPoint Presentation</vt:lpstr>
      <vt:lpstr>Common themes in DMPs</vt:lpstr>
      <vt:lpstr>DCC Checklist for a DMP</vt:lpstr>
      <vt:lpstr>Planning trick 1: think backwards</vt:lpstr>
      <vt:lpstr>Planning trick 2: include RDM stakeholders</vt:lpstr>
      <vt:lpstr>Planning trick 3: ground your plan in reality</vt:lpstr>
      <vt:lpstr>What makes a good DMP?</vt:lpstr>
      <vt:lpstr>Example plans</vt:lpstr>
      <vt:lpstr>Data description examples</vt:lpstr>
      <vt:lpstr>Metadata examples</vt:lpstr>
      <vt:lpstr>Data sharing examples</vt:lpstr>
      <vt:lpstr>Examples restrictions</vt:lpstr>
      <vt:lpstr>Archiving examples</vt:lpstr>
      <vt:lpstr>DCC support on DMPs</vt:lpstr>
      <vt:lpstr>What is DMPonline? </vt:lpstr>
      <vt:lpstr>How does DMPonline help?</vt:lpstr>
      <vt:lpstr>Local support and guidance</vt:lpstr>
      <vt:lpstr>A single platform for all things DMP</vt:lpstr>
      <vt:lpstr>Key messages</vt:lpstr>
      <vt:lpstr>What makes a good DMP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RDM &amp; Data Management Plans</dc:title>
  <dc:creator>Sarah Jones</dc:creator>
  <cp:lastModifiedBy>Sarah Jones</cp:lastModifiedBy>
  <cp:revision>5</cp:revision>
  <dcterms:created xsi:type="dcterms:W3CDTF">2018-08-08T09:55:54Z</dcterms:created>
  <dcterms:modified xsi:type="dcterms:W3CDTF">2018-08-09T09:15:32Z</dcterms:modified>
</cp:coreProperties>
</file>