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6" r:id="rId2"/>
    <p:sldId id="264" r:id="rId3"/>
    <p:sldId id="265" r:id="rId4"/>
    <p:sldId id="268" r:id="rId5"/>
    <p:sldId id="267" r:id="rId6"/>
    <p:sldId id="284" r:id="rId7"/>
    <p:sldId id="259" r:id="rId8"/>
    <p:sldId id="278" r:id="rId9"/>
    <p:sldId id="272" r:id="rId10"/>
    <p:sldId id="269" r:id="rId11"/>
    <p:sldId id="274" r:id="rId12"/>
    <p:sldId id="275" r:id="rId13"/>
    <p:sldId id="270" r:id="rId14"/>
    <p:sldId id="271" r:id="rId15"/>
    <p:sldId id="286" r:id="rId16"/>
    <p:sldId id="279" r:id="rId17"/>
    <p:sldId id="262" r:id="rId18"/>
    <p:sldId id="285" r:id="rId19"/>
    <p:sldId id="276" r:id="rId20"/>
    <p:sldId id="280" r:id="rId21"/>
    <p:sldId id="263" r:id="rId22"/>
    <p:sldId id="257" r:id="rId23"/>
    <p:sldId id="283" r:id="rId24"/>
  </p:sldIdLst>
  <p:sldSz cx="12192000" cy="6858000"/>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thaniel Pickering" initials="N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AA"/>
    <a:srgbClr val="007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88575" autoAdjust="0"/>
  </p:normalViewPr>
  <p:slideViewPr>
    <p:cSldViewPr snapToGrid="0" snapToObjects="1" showGuides="1">
      <p:cViewPr>
        <p:scale>
          <a:sx n="90" d="100"/>
          <a:sy n="90" d="100"/>
        </p:scale>
        <p:origin x="-546" y="-24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76" d="100"/>
          <a:sy n="76" d="100"/>
        </p:scale>
        <p:origin x="-96" y="-888"/>
      </p:cViewPr>
      <p:guideLst>
        <p:guide orient="horz" pos="2141"/>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625" cy="34026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1696" y="0"/>
            <a:ext cx="4302625" cy="340265"/>
          </a:xfrm>
          <a:prstGeom prst="rect">
            <a:avLst/>
          </a:prstGeom>
        </p:spPr>
        <p:txBody>
          <a:bodyPr vert="horz" lIns="91440" tIns="45720" rIns="91440" bIns="45720" rtlCol="0"/>
          <a:lstStyle>
            <a:lvl1pPr algn="r">
              <a:defRPr sz="1200"/>
            </a:lvl1pPr>
          </a:lstStyle>
          <a:p>
            <a:fld id="{10972365-9C24-49AE-9320-EDDA558DB636}" type="datetimeFigureOut">
              <a:rPr lang="en-GB" smtClean="0"/>
              <a:t>14/01/2019</a:t>
            </a:fld>
            <a:endParaRPr lang="en-GB"/>
          </a:p>
        </p:txBody>
      </p:sp>
      <p:sp>
        <p:nvSpPr>
          <p:cNvPr id="4" name="Footer Placeholder 3"/>
          <p:cNvSpPr>
            <a:spLocks noGrp="1"/>
          </p:cNvSpPr>
          <p:nvPr>
            <p:ph type="ftr" sz="quarter" idx="2"/>
          </p:nvPr>
        </p:nvSpPr>
        <p:spPr>
          <a:xfrm>
            <a:off x="0" y="6456324"/>
            <a:ext cx="4302625" cy="34026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1696" y="6456324"/>
            <a:ext cx="4302625" cy="340264"/>
          </a:xfrm>
          <a:prstGeom prst="rect">
            <a:avLst/>
          </a:prstGeom>
        </p:spPr>
        <p:txBody>
          <a:bodyPr vert="horz" lIns="91440" tIns="45720" rIns="91440" bIns="45720" rtlCol="0" anchor="b"/>
          <a:lstStyle>
            <a:lvl1pPr algn="r">
              <a:defRPr sz="1200"/>
            </a:lvl1pPr>
          </a:lstStyle>
          <a:p>
            <a:fld id="{B5C278D9-1A15-48A1-AE6D-91051A879894}" type="slidenum">
              <a:rPr lang="en-GB" smtClean="0"/>
              <a:t>‹#›</a:t>
            </a:fld>
            <a:endParaRPr lang="en-GB"/>
          </a:p>
        </p:txBody>
      </p:sp>
    </p:spTree>
    <p:extLst>
      <p:ext uri="{BB962C8B-B14F-4D97-AF65-F5344CB8AC3E}">
        <p14:creationId xmlns:p14="http://schemas.microsoft.com/office/powerpoint/2010/main" val="2856485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4106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622799" y="0"/>
            <a:ext cx="4301543" cy="341064"/>
          </a:xfrm>
          <a:prstGeom prst="rect">
            <a:avLst/>
          </a:prstGeom>
        </p:spPr>
        <p:txBody>
          <a:bodyPr vert="horz" lIns="91440" tIns="45720" rIns="91440" bIns="45720" rtlCol="0"/>
          <a:lstStyle>
            <a:lvl1pPr algn="r">
              <a:defRPr sz="1200"/>
            </a:lvl1pPr>
          </a:lstStyle>
          <a:p>
            <a:fld id="{98EE54E4-03E0-CE4E-AB67-920F3E6FB466}" type="datetimeFigureOut">
              <a:rPr lang="en-US" smtClean="0"/>
              <a:t>1/14/2019</a:t>
            </a:fld>
            <a:endParaRPr lang="en-US" dirty="0"/>
          </a:p>
        </p:txBody>
      </p:sp>
      <p:sp>
        <p:nvSpPr>
          <p:cNvPr id="4" name="Slide Image Placeholder 3"/>
          <p:cNvSpPr>
            <a:spLocks noGrp="1" noRot="1" noChangeAspect="1"/>
          </p:cNvSpPr>
          <p:nvPr>
            <p:ph type="sldImg" idx="2"/>
          </p:nvPr>
        </p:nvSpPr>
        <p:spPr>
          <a:xfrm>
            <a:off x="2925763" y="850900"/>
            <a:ext cx="4075112" cy="2292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92665" y="3271381"/>
            <a:ext cx="7941310" cy="267658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456612"/>
            <a:ext cx="4301543" cy="34106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622799" y="6456612"/>
            <a:ext cx="4301543" cy="341064"/>
          </a:xfrm>
          <a:prstGeom prst="rect">
            <a:avLst/>
          </a:prstGeom>
        </p:spPr>
        <p:txBody>
          <a:bodyPr vert="horz" lIns="91440" tIns="45720" rIns="91440" bIns="45720" rtlCol="0" anchor="b"/>
          <a:lstStyle>
            <a:lvl1pPr algn="r">
              <a:defRPr sz="1200"/>
            </a:lvl1pPr>
          </a:lstStyle>
          <a:p>
            <a:fld id="{81DB3265-314D-384A-885B-28F3792A7A40}" type="slidenum">
              <a:rPr lang="en-US" smtClean="0"/>
              <a:t>‹#›</a:t>
            </a:fld>
            <a:endParaRPr lang="en-US" dirty="0"/>
          </a:p>
        </p:txBody>
      </p:sp>
    </p:spTree>
    <p:extLst>
      <p:ext uri="{BB962C8B-B14F-4D97-AF65-F5344CB8AC3E}">
        <p14:creationId xmlns:p14="http://schemas.microsoft.com/office/powerpoint/2010/main" val="347078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1DB3265-314D-384A-885B-28F3792A7A40}" type="slidenum">
              <a:rPr lang="en-US" smtClean="0"/>
              <a:t>1</a:t>
            </a:fld>
            <a:endParaRPr lang="en-US" dirty="0"/>
          </a:p>
        </p:txBody>
      </p:sp>
    </p:spTree>
    <p:extLst>
      <p:ext uri="{BB962C8B-B14F-4D97-AF65-F5344CB8AC3E}">
        <p14:creationId xmlns:p14="http://schemas.microsoft.com/office/powerpoint/2010/main" val="658927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1DB3265-314D-384A-885B-28F3792A7A40}" type="slidenum">
              <a:rPr lang="en-US" smtClean="0"/>
              <a:t>10</a:t>
            </a:fld>
            <a:endParaRPr lang="en-US" dirty="0"/>
          </a:p>
        </p:txBody>
      </p:sp>
    </p:spTree>
    <p:extLst>
      <p:ext uri="{BB962C8B-B14F-4D97-AF65-F5344CB8AC3E}">
        <p14:creationId xmlns:p14="http://schemas.microsoft.com/office/powerpoint/2010/main" val="2049688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1DB3265-314D-384A-885B-28F3792A7A40}" type="slidenum">
              <a:rPr lang="en-US" smtClean="0"/>
              <a:t>11</a:t>
            </a:fld>
            <a:endParaRPr lang="en-US" dirty="0"/>
          </a:p>
        </p:txBody>
      </p:sp>
    </p:spTree>
    <p:extLst>
      <p:ext uri="{BB962C8B-B14F-4D97-AF65-F5344CB8AC3E}">
        <p14:creationId xmlns:p14="http://schemas.microsoft.com/office/powerpoint/2010/main" val="2212152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1DB3265-314D-384A-885B-28F3792A7A40}" type="slidenum">
              <a:rPr lang="en-US" smtClean="0"/>
              <a:t>12</a:t>
            </a:fld>
            <a:endParaRPr lang="en-US" dirty="0"/>
          </a:p>
        </p:txBody>
      </p:sp>
    </p:spTree>
    <p:extLst>
      <p:ext uri="{BB962C8B-B14F-4D97-AF65-F5344CB8AC3E}">
        <p14:creationId xmlns:p14="http://schemas.microsoft.com/office/powerpoint/2010/main" val="4289419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1DB3265-314D-384A-885B-28F3792A7A40}" type="slidenum">
              <a:rPr lang="en-US" smtClean="0"/>
              <a:t>13</a:t>
            </a:fld>
            <a:endParaRPr lang="en-US" dirty="0"/>
          </a:p>
        </p:txBody>
      </p:sp>
    </p:spTree>
    <p:extLst>
      <p:ext uri="{BB962C8B-B14F-4D97-AF65-F5344CB8AC3E}">
        <p14:creationId xmlns:p14="http://schemas.microsoft.com/office/powerpoint/2010/main" val="1843035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1DB3265-314D-384A-885B-28F3792A7A40}" type="slidenum">
              <a:rPr lang="en-US" smtClean="0"/>
              <a:t>14</a:t>
            </a:fld>
            <a:endParaRPr lang="en-US" dirty="0"/>
          </a:p>
        </p:txBody>
      </p:sp>
    </p:spTree>
    <p:extLst>
      <p:ext uri="{BB962C8B-B14F-4D97-AF65-F5344CB8AC3E}">
        <p14:creationId xmlns:p14="http://schemas.microsoft.com/office/powerpoint/2010/main" val="4203978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1DB3265-314D-384A-885B-28F3792A7A40}" type="slidenum">
              <a:rPr lang="en-US" smtClean="0"/>
              <a:t>16</a:t>
            </a:fld>
            <a:endParaRPr lang="en-US" dirty="0"/>
          </a:p>
        </p:txBody>
      </p:sp>
    </p:spTree>
    <p:extLst>
      <p:ext uri="{BB962C8B-B14F-4D97-AF65-F5344CB8AC3E}">
        <p14:creationId xmlns:p14="http://schemas.microsoft.com/office/powerpoint/2010/main" val="2517564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1DB3265-314D-384A-885B-28F3792A7A40}" type="slidenum">
              <a:rPr lang="en-US" smtClean="0"/>
              <a:t>17</a:t>
            </a:fld>
            <a:endParaRPr lang="en-US" dirty="0"/>
          </a:p>
        </p:txBody>
      </p:sp>
    </p:spTree>
    <p:extLst>
      <p:ext uri="{BB962C8B-B14F-4D97-AF65-F5344CB8AC3E}">
        <p14:creationId xmlns:p14="http://schemas.microsoft.com/office/powerpoint/2010/main" val="3528905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1DB3265-314D-384A-885B-28F3792A7A40}" type="slidenum">
              <a:rPr lang="en-US" smtClean="0"/>
              <a:t>19</a:t>
            </a:fld>
            <a:endParaRPr lang="en-US" dirty="0"/>
          </a:p>
        </p:txBody>
      </p:sp>
    </p:spTree>
    <p:extLst>
      <p:ext uri="{BB962C8B-B14F-4D97-AF65-F5344CB8AC3E}">
        <p14:creationId xmlns:p14="http://schemas.microsoft.com/office/powerpoint/2010/main" val="3844976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1DB3265-314D-384A-885B-28F3792A7A40}" type="slidenum">
              <a:rPr lang="en-US" smtClean="0"/>
              <a:t>20</a:t>
            </a:fld>
            <a:endParaRPr lang="en-US" dirty="0"/>
          </a:p>
        </p:txBody>
      </p:sp>
    </p:spTree>
    <p:extLst>
      <p:ext uri="{BB962C8B-B14F-4D97-AF65-F5344CB8AC3E}">
        <p14:creationId xmlns:p14="http://schemas.microsoft.com/office/powerpoint/2010/main" val="3844976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1DB3265-314D-384A-885B-28F3792A7A40}" type="slidenum">
              <a:rPr lang="en-US" smtClean="0"/>
              <a:t>21</a:t>
            </a:fld>
            <a:endParaRPr lang="en-US" dirty="0"/>
          </a:p>
        </p:txBody>
      </p:sp>
    </p:spTree>
    <p:extLst>
      <p:ext uri="{BB962C8B-B14F-4D97-AF65-F5344CB8AC3E}">
        <p14:creationId xmlns:p14="http://schemas.microsoft.com/office/powerpoint/2010/main" val="76133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1DB3265-314D-384A-885B-28F3792A7A40}" type="slidenum">
              <a:rPr lang="en-US" smtClean="0"/>
              <a:t>2</a:t>
            </a:fld>
            <a:endParaRPr lang="en-US" dirty="0"/>
          </a:p>
        </p:txBody>
      </p:sp>
    </p:spTree>
    <p:extLst>
      <p:ext uri="{BB962C8B-B14F-4D97-AF65-F5344CB8AC3E}">
        <p14:creationId xmlns:p14="http://schemas.microsoft.com/office/powerpoint/2010/main" val="2053737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1DB3265-314D-384A-885B-28F3792A7A40}" type="slidenum">
              <a:rPr lang="en-US" smtClean="0"/>
              <a:t>22</a:t>
            </a:fld>
            <a:endParaRPr lang="en-US" dirty="0"/>
          </a:p>
        </p:txBody>
      </p:sp>
    </p:spTree>
    <p:extLst>
      <p:ext uri="{BB962C8B-B14F-4D97-AF65-F5344CB8AC3E}">
        <p14:creationId xmlns:p14="http://schemas.microsoft.com/office/powerpoint/2010/main" val="3707368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1DB3265-314D-384A-885B-28F3792A7A40}" type="slidenum">
              <a:rPr lang="en-US" smtClean="0"/>
              <a:t>23</a:t>
            </a:fld>
            <a:endParaRPr lang="en-US" dirty="0"/>
          </a:p>
        </p:txBody>
      </p:sp>
    </p:spTree>
    <p:extLst>
      <p:ext uri="{BB962C8B-B14F-4D97-AF65-F5344CB8AC3E}">
        <p14:creationId xmlns:p14="http://schemas.microsoft.com/office/powerpoint/2010/main" val="3844976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1DB3265-314D-384A-885B-28F3792A7A40}" type="slidenum">
              <a:rPr lang="en-US" smtClean="0"/>
              <a:t>3</a:t>
            </a:fld>
            <a:endParaRPr lang="en-US" dirty="0"/>
          </a:p>
        </p:txBody>
      </p:sp>
    </p:spTree>
    <p:extLst>
      <p:ext uri="{BB962C8B-B14F-4D97-AF65-F5344CB8AC3E}">
        <p14:creationId xmlns:p14="http://schemas.microsoft.com/office/powerpoint/2010/main" val="785058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1DB3265-314D-384A-885B-28F3792A7A40}" type="slidenum">
              <a:rPr lang="en-US" smtClean="0"/>
              <a:t>4</a:t>
            </a:fld>
            <a:endParaRPr lang="en-US" dirty="0"/>
          </a:p>
        </p:txBody>
      </p:sp>
    </p:spTree>
    <p:extLst>
      <p:ext uri="{BB962C8B-B14F-4D97-AF65-F5344CB8AC3E}">
        <p14:creationId xmlns:p14="http://schemas.microsoft.com/office/powerpoint/2010/main" val="2606642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1DB3265-314D-384A-885B-28F3792A7A40}" type="slidenum">
              <a:rPr lang="en-US" smtClean="0"/>
              <a:t>5</a:t>
            </a:fld>
            <a:endParaRPr lang="en-US" dirty="0"/>
          </a:p>
        </p:txBody>
      </p:sp>
    </p:spTree>
    <p:extLst>
      <p:ext uri="{BB962C8B-B14F-4D97-AF65-F5344CB8AC3E}">
        <p14:creationId xmlns:p14="http://schemas.microsoft.com/office/powerpoint/2010/main" val="251971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1DB3265-314D-384A-885B-28F3792A7A40}" type="slidenum">
              <a:rPr lang="en-US" smtClean="0"/>
              <a:t>6</a:t>
            </a:fld>
            <a:endParaRPr lang="en-US" dirty="0"/>
          </a:p>
        </p:txBody>
      </p:sp>
    </p:spTree>
    <p:extLst>
      <p:ext uri="{BB962C8B-B14F-4D97-AF65-F5344CB8AC3E}">
        <p14:creationId xmlns:p14="http://schemas.microsoft.com/office/powerpoint/2010/main" val="2724739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many cases it is not always clear that there is a means to close the loop between data collection and effective action, let alone feedback to students on action taken</a:t>
            </a:r>
          </a:p>
          <a:p>
            <a:endParaRPr lang="en-GB" dirty="0" smtClean="0"/>
          </a:p>
          <a:p>
            <a:r>
              <a:rPr lang="en-GB" dirty="0" smtClean="0"/>
              <a:t>For this to happen requires that the institution has in place a system for:</a:t>
            </a:r>
          </a:p>
          <a:p>
            <a:endParaRPr lang="en-GB" dirty="0" smtClean="0"/>
          </a:p>
          <a:p>
            <a:r>
              <a:rPr lang="en-GB" dirty="0" smtClean="0"/>
              <a:t>Establishing this is not an easy task, which is why so much data on student views is not used to effect change, irrespective of the good intentions of those who initiate the enquiries. Williams (2002) noted that, to gain support and trust, the student feedback process must be transparent and senior management must be committed to the approach. Action should result to improve the student learning experience: resources must be made available and the agenda for change must be progressive rather than recriminatory (Harvey et al., 1997). Without evident action, students grow cynical about the process and are less willing to take part in the quality enhancement process (</a:t>
            </a:r>
            <a:r>
              <a:rPr lang="en-GB" dirty="0" err="1" smtClean="0"/>
              <a:t>Powney</a:t>
            </a:r>
            <a:r>
              <a:rPr lang="en-GB" dirty="0" smtClean="0"/>
              <a:t> &amp; Hall, 1998).</a:t>
            </a:r>
          </a:p>
          <a:p>
            <a:endParaRPr lang="en-GB" dirty="0"/>
          </a:p>
        </p:txBody>
      </p:sp>
      <p:sp>
        <p:nvSpPr>
          <p:cNvPr id="4" name="Slide Number Placeholder 3"/>
          <p:cNvSpPr>
            <a:spLocks noGrp="1"/>
          </p:cNvSpPr>
          <p:nvPr>
            <p:ph type="sldNum" sz="quarter" idx="10"/>
          </p:nvPr>
        </p:nvSpPr>
        <p:spPr/>
        <p:txBody>
          <a:bodyPr/>
          <a:lstStyle/>
          <a:p>
            <a:fld id="{81DB3265-314D-384A-885B-28F3792A7A40}" type="slidenum">
              <a:rPr lang="en-US" smtClean="0"/>
              <a:t>7</a:t>
            </a:fld>
            <a:endParaRPr lang="en-US" dirty="0"/>
          </a:p>
        </p:txBody>
      </p:sp>
    </p:spTree>
    <p:extLst>
      <p:ext uri="{BB962C8B-B14F-4D97-AF65-F5344CB8AC3E}">
        <p14:creationId xmlns:p14="http://schemas.microsoft.com/office/powerpoint/2010/main" val="2439967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1DB3265-314D-384A-885B-28F3792A7A40}" type="slidenum">
              <a:rPr lang="en-US" smtClean="0"/>
              <a:t>8</a:t>
            </a:fld>
            <a:endParaRPr lang="en-US" dirty="0"/>
          </a:p>
        </p:txBody>
      </p:sp>
    </p:spTree>
    <p:extLst>
      <p:ext uri="{BB962C8B-B14F-4D97-AF65-F5344CB8AC3E}">
        <p14:creationId xmlns:p14="http://schemas.microsoft.com/office/powerpoint/2010/main" val="1833218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1DB3265-314D-384A-885B-28F3792A7A40}" type="slidenum">
              <a:rPr lang="en-US" smtClean="0"/>
              <a:t>9</a:t>
            </a:fld>
            <a:endParaRPr lang="en-US" dirty="0"/>
          </a:p>
        </p:txBody>
      </p:sp>
    </p:spTree>
    <p:extLst>
      <p:ext uri="{BB962C8B-B14F-4D97-AF65-F5344CB8AC3E}">
        <p14:creationId xmlns:p14="http://schemas.microsoft.com/office/powerpoint/2010/main" val="3007605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7789" y="2745839"/>
            <a:ext cx="10556422" cy="573400"/>
          </a:xfrm>
          <a:prstGeom prst="rect">
            <a:avLst/>
          </a:prstGeom>
        </p:spPr>
        <p:txBody>
          <a:bodyPr anchor="ctr">
            <a:normAutofit/>
          </a:bodyPr>
          <a:lstStyle>
            <a:lvl1pPr algn="ctr">
              <a:defRPr sz="3600" b="1" i="0">
                <a:solidFill>
                  <a:schemeClr val="accent1"/>
                </a:solidFill>
                <a:latin typeface="Arial Black" charset="0"/>
                <a:ea typeface="Arial Black" charset="0"/>
                <a:cs typeface="Arial Black" charset="0"/>
              </a:defRPr>
            </a:lvl1pPr>
          </a:lstStyle>
          <a:p>
            <a:r>
              <a:rPr lang="en-US" dirty="0"/>
              <a:t>Click to edit Master title style</a:t>
            </a:r>
          </a:p>
        </p:txBody>
      </p:sp>
      <p:sp>
        <p:nvSpPr>
          <p:cNvPr id="3" name="Subtitle 2"/>
          <p:cNvSpPr>
            <a:spLocks noGrp="1"/>
          </p:cNvSpPr>
          <p:nvPr>
            <p:ph type="subTitle" idx="1"/>
          </p:nvPr>
        </p:nvSpPr>
        <p:spPr>
          <a:xfrm>
            <a:off x="1524000" y="3782188"/>
            <a:ext cx="9144000" cy="569911"/>
          </a:xfrm>
          <a:prstGeom prst="rect">
            <a:avLst/>
          </a:prstGeo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a:extLst>
              <a:ext uri="{FF2B5EF4-FFF2-40B4-BE49-F238E27FC236}">
                <a16:creationId xmlns:a16="http://schemas.microsoft.com/office/drawing/2014/main" xmlns="" id="{61633194-CADE-0447-9D20-F33C386C8F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3757" y="0"/>
            <a:ext cx="4408244" cy="2547257"/>
          </a:xfrm>
          <a:prstGeom prst="rect">
            <a:avLst/>
          </a:prstGeom>
        </p:spPr>
      </p:pic>
      <p:pic>
        <p:nvPicPr>
          <p:cNvPr id="6" name="Picture 5">
            <a:extLst>
              <a:ext uri="{FF2B5EF4-FFF2-40B4-BE49-F238E27FC236}">
                <a16:creationId xmlns:a16="http://schemas.microsoft.com/office/drawing/2014/main" xmlns="" id="{5B877DC2-A81C-5346-A43F-19DEB77D254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486" y="284171"/>
            <a:ext cx="1926593" cy="656826"/>
          </a:xfrm>
          <a:prstGeom prst="rect">
            <a:avLst/>
          </a:prstGeom>
        </p:spPr>
      </p:pic>
    </p:spTree>
    <p:extLst>
      <p:ext uri="{BB962C8B-B14F-4D97-AF65-F5344CB8AC3E}">
        <p14:creationId xmlns:p14="http://schemas.microsoft.com/office/powerpoint/2010/main" val="105052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486" y="6325207"/>
            <a:ext cx="1148443" cy="391534"/>
          </a:xfrm>
          <a:prstGeom prst="rect">
            <a:avLst/>
          </a:prstGeom>
        </p:spPr>
      </p:pic>
    </p:spTree>
    <p:extLst>
      <p:ext uri="{BB962C8B-B14F-4D97-AF65-F5344CB8AC3E}">
        <p14:creationId xmlns:p14="http://schemas.microsoft.com/office/powerpoint/2010/main" val="692989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3757" y="0"/>
            <a:ext cx="4408244" cy="2547257"/>
          </a:xfrm>
          <a:prstGeom prst="rect">
            <a:avLst/>
          </a:prstGeom>
        </p:spPr>
      </p:pic>
      <p:sp>
        <p:nvSpPr>
          <p:cNvPr id="2" name="Title 1"/>
          <p:cNvSpPr>
            <a:spLocks noGrp="1"/>
          </p:cNvSpPr>
          <p:nvPr>
            <p:ph type="title"/>
          </p:nvPr>
        </p:nvSpPr>
        <p:spPr>
          <a:xfrm>
            <a:off x="644978" y="901399"/>
            <a:ext cx="10515600" cy="635093"/>
          </a:xfrm>
          <a:prstGeom prst="rect">
            <a:avLst/>
          </a:prstGeom>
        </p:spPr>
        <p:txBody>
          <a:bodyPr>
            <a:normAutofit/>
          </a:bodyPr>
          <a:lstStyle>
            <a:lvl1pPr>
              <a:defRPr sz="3200" b="1" i="0">
                <a:solidFill>
                  <a:schemeClr val="accent1"/>
                </a:solidFill>
                <a:latin typeface="Arial Black" charset="0"/>
                <a:ea typeface="Arial Black" charset="0"/>
                <a:cs typeface="Arial Black" charset="0"/>
              </a:defRPr>
            </a:lvl1pPr>
          </a:lstStyle>
          <a:p>
            <a:r>
              <a:rPr lang="en-US" dirty="0"/>
              <a:t>Click to edit Master title style</a:t>
            </a:r>
          </a:p>
        </p:txBody>
      </p:sp>
      <p:sp>
        <p:nvSpPr>
          <p:cNvPr id="3" name="Content Placeholder 2"/>
          <p:cNvSpPr>
            <a:spLocks noGrp="1"/>
          </p:cNvSpPr>
          <p:nvPr>
            <p:ph idx="1"/>
          </p:nvPr>
        </p:nvSpPr>
        <p:spPr>
          <a:xfrm>
            <a:off x="644978" y="1712239"/>
            <a:ext cx="10515600" cy="3472834"/>
          </a:xfrm>
          <a:prstGeom prst="rect">
            <a:avLst/>
          </a:prstGeom>
        </p:spPr>
        <p:txBody>
          <a:bodyPr/>
          <a:lstStyle>
            <a:lvl1pPr>
              <a:defRPr sz="2400">
                <a:solidFill>
                  <a:schemeClr val="accent5"/>
                </a:solidFill>
              </a:defRPr>
            </a:lvl1pPr>
            <a:lvl2pPr>
              <a:defRPr sz="2000">
                <a:solidFill>
                  <a:schemeClr val="accent5"/>
                </a:solidFill>
              </a:defRPr>
            </a:lvl2pPr>
            <a:lvl3pPr marL="914400" indent="0">
              <a:buNone/>
              <a:defRPr sz="1800">
                <a:solidFill>
                  <a:schemeClr val="accent5"/>
                </a:solidFill>
              </a:defRPr>
            </a:lvl3pPr>
            <a:lvl4pPr>
              <a:defRPr>
                <a:solidFill>
                  <a:schemeClr val="accent5"/>
                </a:solidFill>
              </a:defRPr>
            </a:lvl4pPr>
            <a:lvl5pPr>
              <a:defRPr>
                <a:solidFill>
                  <a:schemeClr val="accent5"/>
                </a:solidFill>
              </a:defRPr>
            </a:lvl5pPr>
          </a:lstStyle>
          <a:p>
            <a:pPr lvl="0"/>
            <a:r>
              <a:rPr lang="en-US" dirty="0"/>
              <a:t>Edit Master text styles</a:t>
            </a:r>
          </a:p>
          <a:p>
            <a:pPr lvl="1"/>
            <a:r>
              <a:rPr lang="en-US" dirty="0"/>
              <a:t>Second level</a:t>
            </a:r>
          </a:p>
          <a:p>
            <a:pPr lvl="2"/>
            <a:endParaRPr lang="en-US" dirty="0"/>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486" y="6325207"/>
            <a:ext cx="1148443" cy="391534"/>
          </a:xfrm>
          <a:prstGeom prst="rect">
            <a:avLst/>
          </a:prstGeom>
        </p:spPr>
      </p:pic>
    </p:spTree>
    <p:extLst>
      <p:ext uri="{BB962C8B-B14F-4D97-AF65-F5344CB8AC3E}">
        <p14:creationId xmlns:p14="http://schemas.microsoft.com/office/powerpoint/2010/main" val="1668864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7743" y="3162925"/>
            <a:ext cx="10515600" cy="592111"/>
          </a:xfrm>
          <a:prstGeom prst="rect">
            <a:avLst/>
          </a:prstGeom>
        </p:spPr>
        <p:txBody>
          <a:bodyPr anchor="t">
            <a:normAutofit/>
          </a:bodyPr>
          <a:lstStyle>
            <a:lvl1pPr>
              <a:defRPr sz="3600" b="1" i="0">
                <a:solidFill>
                  <a:schemeClr val="accent1"/>
                </a:solidFill>
                <a:latin typeface="Arial Black" charset="0"/>
                <a:ea typeface="Arial Black" charset="0"/>
                <a:cs typeface="Arial Black" charset="0"/>
              </a:defRPr>
            </a:lvl1pPr>
          </a:lstStyle>
          <a:p>
            <a:r>
              <a:rPr lang="en-US" dirty="0"/>
              <a:t>Click to edit Master title style</a:t>
            </a:r>
          </a:p>
        </p:txBody>
      </p:sp>
      <p:sp>
        <p:nvSpPr>
          <p:cNvPr id="3" name="Text Placeholder 2"/>
          <p:cNvSpPr>
            <a:spLocks noGrp="1"/>
          </p:cNvSpPr>
          <p:nvPr>
            <p:ph type="body" idx="1"/>
          </p:nvPr>
        </p:nvSpPr>
        <p:spPr>
          <a:xfrm>
            <a:off x="627743" y="3755036"/>
            <a:ext cx="10515600" cy="1500187"/>
          </a:xfrm>
          <a:prstGeom prst="rect">
            <a:avLst/>
          </a:prstGeom>
        </p:spPr>
        <p:txBody>
          <a:bodyPr/>
          <a:lstStyle>
            <a:lvl1pPr marL="0" indent="0">
              <a:buNone/>
              <a:defRPr sz="24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3757" y="0"/>
            <a:ext cx="4408244" cy="2547257"/>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486" y="6325207"/>
            <a:ext cx="1148443" cy="391534"/>
          </a:xfrm>
          <a:prstGeom prst="rect">
            <a:avLst/>
          </a:prstGeom>
        </p:spPr>
      </p:pic>
    </p:spTree>
    <p:extLst>
      <p:ext uri="{BB962C8B-B14F-4D97-AF65-F5344CB8AC3E}">
        <p14:creationId xmlns:p14="http://schemas.microsoft.com/office/powerpoint/2010/main" val="320477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End">
    <p:spTree>
      <p:nvGrpSpPr>
        <p:cNvPr id="1" name=""/>
        <p:cNvGrpSpPr/>
        <p:nvPr/>
      </p:nvGrpSpPr>
      <p:grpSpPr>
        <a:xfrm>
          <a:off x="0" y="0"/>
          <a:ext cx="0" cy="0"/>
          <a:chOff x="0" y="0"/>
          <a:chExt cx="0" cy="0"/>
        </a:xfrm>
      </p:grpSpPr>
      <p:sp>
        <p:nvSpPr>
          <p:cNvPr id="4" name="Title 1"/>
          <p:cNvSpPr>
            <a:spLocks noGrp="1"/>
          </p:cNvSpPr>
          <p:nvPr>
            <p:ph type="title"/>
          </p:nvPr>
        </p:nvSpPr>
        <p:spPr>
          <a:xfrm>
            <a:off x="747775" y="2834755"/>
            <a:ext cx="10515600" cy="1325563"/>
          </a:xfrm>
          <a:prstGeom prst="rect">
            <a:avLst/>
          </a:prstGeom>
        </p:spPr>
        <p:txBody>
          <a:bodyPr/>
          <a:lstStyle>
            <a:lvl1pPr algn="ctr">
              <a:defRPr sz="3600" b="1" i="0">
                <a:solidFill>
                  <a:schemeClr val="accent1"/>
                </a:solidFill>
                <a:latin typeface="Arial Black" charset="0"/>
                <a:ea typeface="Arial Black" charset="0"/>
                <a:cs typeface="Arial Black" charset="0"/>
              </a:defRPr>
            </a:lvl1pPr>
          </a:lstStyle>
          <a:p>
            <a:r>
              <a:rPr lang="en-US" dirty="0"/>
              <a:t>Click to edit Master title style</a:t>
            </a:r>
          </a:p>
        </p:txBody>
      </p:sp>
      <p:sp>
        <p:nvSpPr>
          <p:cNvPr id="5" name="Rectangle 2"/>
          <p:cNvSpPr>
            <a:spLocks noChangeArrowheads="1"/>
          </p:cNvSpPr>
          <p:nvPr userDrawn="1"/>
        </p:nvSpPr>
        <p:spPr bwMode="auto">
          <a:xfrm>
            <a:off x="328675" y="5915771"/>
            <a:ext cx="121387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[Insert institution logo]</a:t>
            </a:r>
            <a:endParaRPr kumimoji="0" lang="en-GB"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25175" y="605492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userDrawn="1"/>
        </p:nvSpPr>
        <p:spPr>
          <a:xfrm>
            <a:off x="1916264" y="5963477"/>
            <a:ext cx="8348870" cy="43088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This document has been produced and published by [institution name] based on content provided by the Quality Assurance Agency for Higher Education (QAA). As such, this document may contain content that is not wholly endorsed by QAA.</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14484"/>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1" r:id="rId4"/>
    <p:sldLayoutId id="214748365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www.blogs.shu.ac.uk/steer"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hyperlink" Target="https://www.heacademy.ac.uk/system/files/resources/making_it_count.pdf"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s://oro.open.ac.uk/46057/7/Modelling-and-Managing-Student-Satisfaction-15.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5593" y="2133601"/>
            <a:ext cx="9780814" cy="1703882"/>
          </a:xfrm>
        </p:spPr>
        <p:txBody>
          <a:bodyPr>
            <a:noAutofit/>
          </a:bodyPr>
          <a:lstStyle/>
          <a:p>
            <a:r>
              <a:rPr lang="en-GB" dirty="0"/>
              <a:t>Evidence for Enhancement:</a:t>
            </a:r>
            <a:br>
              <a:rPr lang="en-GB" dirty="0"/>
            </a:br>
            <a:r>
              <a:rPr lang="en-GB" b="0" dirty="0" smtClean="0">
                <a:latin typeface="Arial" panose="020B0604020202020204" pitchFamily="34" charset="0"/>
                <a:cs typeface="Arial" panose="020B0604020202020204" pitchFamily="34" charset="0"/>
              </a:rPr>
              <a:t>Data Delving</a:t>
            </a:r>
            <a:r>
              <a:rPr lang="en-GB" b="0" dirty="0">
                <a:latin typeface="Arial" panose="020B0604020202020204" pitchFamily="34" charset="0"/>
                <a:cs typeface="Arial" panose="020B0604020202020204" pitchFamily="34" charset="0"/>
              </a:rPr>
              <a:t>: Engaging Staff in Student Experience Data</a:t>
            </a:r>
            <a:endParaRPr lang="en-US" b="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4610101"/>
            <a:ext cx="9144000" cy="1037620"/>
          </a:xfrm>
        </p:spPr>
        <p:txBody>
          <a:bodyPr/>
          <a:lstStyle/>
          <a:p>
            <a:r>
              <a:rPr lang="en-GB" sz="2800" dirty="0" smtClean="0"/>
              <a:t>Nathaniel Pickering</a:t>
            </a:r>
          </a:p>
          <a:p>
            <a:r>
              <a:rPr lang="en-GB" sz="2800" dirty="0" smtClean="0"/>
              <a:t>Senior Lecturer in Research and Evaluation</a:t>
            </a:r>
          </a:p>
          <a:p>
            <a:r>
              <a:rPr lang="en-GB" sz="2800" dirty="0" smtClean="0"/>
              <a:t>Sheffield Hallam University </a:t>
            </a:r>
          </a:p>
          <a:p>
            <a:r>
              <a:rPr lang="en-GB" sz="2800" dirty="0" smtClean="0"/>
              <a:t>15 January 2019</a:t>
            </a:r>
            <a:endParaRPr lang="en-US" sz="2800" dirty="0"/>
          </a:p>
        </p:txBody>
      </p:sp>
    </p:spTree>
    <p:extLst>
      <p:ext uri="{BB962C8B-B14F-4D97-AF65-F5344CB8AC3E}">
        <p14:creationId xmlns:p14="http://schemas.microsoft.com/office/powerpoint/2010/main" val="721284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978" y="775271"/>
            <a:ext cx="10515600" cy="635093"/>
          </a:xfrm>
        </p:spPr>
        <p:txBody>
          <a:bodyPr>
            <a:normAutofit/>
          </a:bodyPr>
          <a:lstStyle/>
          <a:p>
            <a:r>
              <a:rPr lang="en-GB" dirty="0" smtClean="0"/>
              <a:t>Challenges for data delving</a:t>
            </a:r>
            <a:endParaRPr lang="en-GB" dirty="0"/>
          </a:p>
        </p:txBody>
      </p:sp>
      <p:sp>
        <p:nvSpPr>
          <p:cNvPr id="3" name="Content Placeholder 2"/>
          <p:cNvSpPr>
            <a:spLocks noGrp="1"/>
          </p:cNvSpPr>
          <p:nvPr>
            <p:ph idx="1"/>
          </p:nvPr>
        </p:nvSpPr>
        <p:spPr>
          <a:xfrm>
            <a:off x="644978" y="1549318"/>
            <a:ext cx="10515600" cy="4993362"/>
          </a:xfrm>
        </p:spPr>
        <p:txBody>
          <a:bodyPr/>
          <a:lstStyle/>
          <a:p>
            <a:pPr marL="0" indent="0" fontAlgn="base">
              <a:buNone/>
            </a:pPr>
            <a:r>
              <a:rPr lang="en-GB" b="1" dirty="0" smtClean="0"/>
              <a:t>Methodological </a:t>
            </a:r>
            <a:endParaRPr lang="en-GB" b="1" dirty="0"/>
          </a:p>
          <a:p>
            <a:pPr fontAlgn="base"/>
            <a:r>
              <a:rPr lang="en-GB" dirty="0" smtClean="0"/>
              <a:t>Understanding </a:t>
            </a:r>
            <a:r>
              <a:rPr lang="en-GB" dirty="0"/>
              <a:t>and </a:t>
            </a:r>
            <a:r>
              <a:rPr lang="en-GB" dirty="0" smtClean="0"/>
              <a:t>knowledge of student experience data</a:t>
            </a:r>
          </a:p>
          <a:p>
            <a:r>
              <a:rPr lang="en-GB" dirty="0" smtClean="0"/>
              <a:t>Trust in the reliability and validity of the data</a:t>
            </a:r>
          </a:p>
          <a:p>
            <a:endParaRPr lang="en-GB" sz="800" dirty="0"/>
          </a:p>
          <a:p>
            <a:pPr marL="0" indent="0">
              <a:buNone/>
            </a:pPr>
            <a:r>
              <a:rPr lang="en-GB" b="1" dirty="0" smtClean="0"/>
              <a:t>Institutional</a:t>
            </a:r>
            <a:endParaRPr lang="en-GB" b="1" dirty="0" smtClean="0"/>
          </a:p>
          <a:p>
            <a:pPr fontAlgn="base"/>
            <a:r>
              <a:rPr lang="en-GB" dirty="0"/>
              <a:t>Ownership, responsibility and </a:t>
            </a:r>
            <a:r>
              <a:rPr lang="en-GB" dirty="0" smtClean="0"/>
              <a:t>accountability</a:t>
            </a:r>
            <a:endParaRPr lang="en-US" dirty="0" smtClean="0"/>
          </a:p>
          <a:p>
            <a:pPr fontAlgn="base"/>
            <a:r>
              <a:rPr lang="en-GB" dirty="0" smtClean="0"/>
              <a:t>Reactionary, </a:t>
            </a:r>
            <a:r>
              <a:rPr lang="en-GB" dirty="0"/>
              <a:t>and deficiency </a:t>
            </a:r>
            <a:r>
              <a:rPr lang="en-GB" dirty="0" smtClean="0"/>
              <a:t>focused</a:t>
            </a:r>
          </a:p>
          <a:p>
            <a:pPr fontAlgn="base"/>
            <a:endParaRPr lang="en-US" sz="800" dirty="0" smtClean="0"/>
          </a:p>
          <a:p>
            <a:pPr marL="0" indent="0" fontAlgn="base">
              <a:buNone/>
            </a:pPr>
            <a:r>
              <a:rPr lang="en-US" b="1" dirty="0" smtClean="0"/>
              <a:t>Staff</a:t>
            </a:r>
            <a:endParaRPr lang="en-US" b="1" dirty="0"/>
          </a:p>
          <a:p>
            <a:pPr fontAlgn="base"/>
            <a:r>
              <a:rPr lang="en-GB" dirty="0"/>
              <a:t>Varying levels of </a:t>
            </a:r>
            <a:r>
              <a:rPr lang="en-GB" dirty="0" smtClean="0"/>
              <a:t>IT/data </a:t>
            </a:r>
            <a:r>
              <a:rPr lang="en-GB" dirty="0"/>
              <a:t>skills</a:t>
            </a:r>
            <a:r>
              <a:rPr lang="en-US" dirty="0"/>
              <a:t>​</a:t>
            </a:r>
          </a:p>
          <a:p>
            <a:pPr fontAlgn="base"/>
            <a:r>
              <a:rPr lang="en-US" dirty="0" smtClean="0"/>
              <a:t>​</a:t>
            </a:r>
            <a:r>
              <a:rPr lang="en-GB" dirty="0"/>
              <a:t>Using student experience data for enhancement</a:t>
            </a:r>
            <a:endParaRPr lang="en-US" dirty="0"/>
          </a:p>
          <a:p>
            <a:pPr fontAlgn="base"/>
            <a:endParaRPr lang="en-US" dirty="0"/>
          </a:p>
          <a:p>
            <a:pPr marL="0" indent="0" fontAlgn="base">
              <a:buNone/>
            </a:pPr>
            <a:endParaRPr lang="en-US" dirty="0"/>
          </a:p>
        </p:txBody>
      </p:sp>
    </p:spTree>
    <p:extLst>
      <p:ext uri="{BB962C8B-B14F-4D97-AF65-F5344CB8AC3E}">
        <p14:creationId xmlns:p14="http://schemas.microsoft.com/office/powerpoint/2010/main" val="3577285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a:t>
            </a:r>
            <a:endParaRPr lang="en-GB" dirty="0"/>
          </a:p>
        </p:txBody>
      </p:sp>
      <p:sp>
        <p:nvSpPr>
          <p:cNvPr id="3" name="Content Placeholder 2"/>
          <p:cNvSpPr>
            <a:spLocks noGrp="1"/>
          </p:cNvSpPr>
          <p:nvPr>
            <p:ph idx="1"/>
          </p:nvPr>
        </p:nvSpPr>
        <p:spPr/>
        <p:txBody>
          <a:bodyPr/>
          <a:lstStyle/>
          <a:p>
            <a:pPr marL="0" indent="0">
              <a:buNone/>
            </a:pPr>
            <a:r>
              <a:rPr lang="en-GB" sz="4000" dirty="0" smtClean="0"/>
              <a:t>What is the main challenge for you or your organisation when it comes to data delving?</a:t>
            </a:r>
            <a:endParaRPr lang="en-GB" sz="4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545" y="2950943"/>
            <a:ext cx="5018088" cy="376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749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STEER approach to data delving </a:t>
            </a:r>
            <a:endParaRPr lang="en-GB" dirty="0"/>
          </a:p>
        </p:txBody>
      </p:sp>
      <p:sp>
        <p:nvSpPr>
          <p:cNvPr id="3" name="Content Placeholder 2"/>
          <p:cNvSpPr>
            <a:spLocks noGrp="1"/>
          </p:cNvSpPr>
          <p:nvPr>
            <p:ph idx="1"/>
          </p:nvPr>
        </p:nvSpPr>
        <p:spPr>
          <a:xfrm>
            <a:off x="644978" y="1750339"/>
            <a:ext cx="10937422" cy="3472834"/>
          </a:xfrm>
        </p:spPr>
        <p:txBody>
          <a:bodyPr/>
          <a:lstStyle/>
          <a:p>
            <a:r>
              <a:rPr lang="en-GB" sz="4000" dirty="0" smtClean="0"/>
              <a:t> Open</a:t>
            </a:r>
            <a:r>
              <a:rPr lang="en-GB" sz="4000" dirty="0"/>
              <a:t>, accessible and intuitive </a:t>
            </a:r>
          </a:p>
          <a:p>
            <a:r>
              <a:rPr lang="en-GB" sz="4000" dirty="0"/>
              <a:t> </a:t>
            </a:r>
            <a:r>
              <a:rPr lang="en-GB" sz="4000" dirty="0" smtClean="0"/>
              <a:t>Positive, </a:t>
            </a:r>
            <a:r>
              <a:rPr lang="en-GB" sz="4000" dirty="0"/>
              <a:t>supportive and </a:t>
            </a:r>
            <a:r>
              <a:rPr lang="en-GB" sz="4000" dirty="0" smtClean="0"/>
              <a:t>empowering</a:t>
            </a:r>
            <a:endParaRPr lang="en-GB" sz="4000" dirty="0"/>
          </a:p>
          <a:p>
            <a:r>
              <a:rPr lang="en-GB" sz="4000" dirty="0" smtClean="0"/>
              <a:t> Collaborative, </a:t>
            </a:r>
            <a:r>
              <a:rPr lang="en-GB" sz="4000" dirty="0"/>
              <a:t>developmental and formative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693" y="4300391"/>
            <a:ext cx="7711299" cy="146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585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FAC2E2-2F6A-AE40-BDEE-EDE9E499F65B}"/>
              </a:ext>
            </a:extLst>
          </p:cNvPr>
          <p:cNvSpPr>
            <a:spLocks noGrp="1"/>
          </p:cNvSpPr>
          <p:nvPr>
            <p:ph type="title"/>
          </p:nvPr>
        </p:nvSpPr>
        <p:spPr>
          <a:xfrm>
            <a:off x="581914" y="901399"/>
            <a:ext cx="10515600" cy="612091"/>
          </a:xfrm>
        </p:spPr>
        <p:txBody>
          <a:bodyPr>
            <a:normAutofit/>
          </a:bodyPr>
          <a:lstStyle/>
          <a:p>
            <a:r>
              <a:rPr lang="en-GB" b="0" dirty="0" smtClean="0"/>
              <a:t>A different approach to the NSS</a:t>
            </a:r>
            <a:r>
              <a:rPr lang="en-GB" b="0" dirty="0"/>
              <a:t> </a:t>
            </a:r>
            <a:r>
              <a:rPr lang="en-GB" dirty="0" smtClean="0"/>
              <a:t> </a:t>
            </a:r>
            <a:endParaRPr lang="en-US" dirty="0"/>
          </a:p>
        </p:txBody>
      </p:sp>
      <p:sp>
        <p:nvSpPr>
          <p:cNvPr id="5" name="Rectangle 4"/>
          <p:cNvSpPr/>
          <p:nvPr/>
        </p:nvSpPr>
        <p:spPr>
          <a:xfrm>
            <a:off x="613446" y="1504908"/>
            <a:ext cx="10879615" cy="4881336"/>
          </a:xfrm>
          <a:prstGeom prst="rect">
            <a:avLst/>
          </a:prstGeom>
        </p:spPr>
        <p:txBody>
          <a:bodyPr wrap="square">
            <a:spAutoFit/>
          </a:bodyPr>
          <a:lstStyle/>
          <a:p>
            <a:pPr fontAlgn="base"/>
            <a:r>
              <a:rPr lang="en-GB" sz="2000" b="1" dirty="0">
                <a:solidFill>
                  <a:schemeClr val="accent5"/>
                </a:solidFill>
              </a:rPr>
              <a:t>Purpose​</a:t>
            </a:r>
          </a:p>
          <a:p>
            <a:pPr fontAlgn="base">
              <a:lnSpc>
                <a:spcPct val="90000"/>
              </a:lnSpc>
              <a:spcBef>
                <a:spcPts val="1000"/>
              </a:spcBef>
            </a:pPr>
            <a:r>
              <a:rPr lang="en-GB" sz="2000" dirty="0">
                <a:solidFill>
                  <a:schemeClr val="accent5"/>
                </a:solidFill>
              </a:rPr>
              <a:t>Use their NSS data to share good practice and ideas for success, consider improvement strategies and design tangible actions with </a:t>
            </a:r>
            <a:r>
              <a:rPr lang="en-GB" sz="2000" dirty="0" smtClean="0">
                <a:solidFill>
                  <a:schemeClr val="accent5"/>
                </a:solidFill>
              </a:rPr>
              <a:t>measurable</a:t>
            </a:r>
            <a:r>
              <a:rPr lang="en-GB" sz="2000" dirty="0">
                <a:solidFill>
                  <a:schemeClr val="accent5"/>
                </a:solidFill>
              </a:rPr>
              <a:t> outcomes to enhance course experience for all their students.</a:t>
            </a:r>
            <a:r>
              <a:rPr lang="en-US" sz="2000" dirty="0" smtClean="0">
                <a:solidFill>
                  <a:schemeClr val="accent5"/>
                </a:solidFill>
              </a:rPr>
              <a:t>​</a:t>
            </a:r>
          </a:p>
          <a:p>
            <a:pPr fontAlgn="base">
              <a:lnSpc>
                <a:spcPct val="90000"/>
              </a:lnSpc>
              <a:spcBef>
                <a:spcPts val="1000"/>
              </a:spcBef>
            </a:pPr>
            <a:endParaRPr lang="en-US" sz="1050" dirty="0">
              <a:solidFill>
                <a:schemeClr val="accent5"/>
              </a:solidFill>
            </a:endParaRPr>
          </a:p>
          <a:p>
            <a:pPr fontAlgn="base">
              <a:lnSpc>
                <a:spcPct val="90000"/>
              </a:lnSpc>
              <a:spcBef>
                <a:spcPts val="1000"/>
              </a:spcBef>
            </a:pPr>
            <a:r>
              <a:rPr lang="en-GB" sz="2000" b="1" dirty="0">
                <a:solidFill>
                  <a:schemeClr val="accent5"/>
                </a:solidFill>
              </a:rPr>
              <a:t>Benefits​</a:t>
            </a:r>
          </a:p>
          <a:p>
            <a:pPr fontAlgn="base">
              <a:lnSpc>
                <a:spcPct val="90000"/>
              </a:lnSpc>
              <a:spcBef>
                <a:spcPts val="1000"/>
              </a:spcBef>
            </a:pPr>
            <a:r>
              <a:rPr lang="en-GB" sz="2000" b="1" dirty="0">
                <a:solidFill>
                  <a:schemeClr val="accent5"/>
                </a:solidFill>
              </a:rPr>
              <a:t>For you:</a:t>
            </a:r>
            <a:r>
              <a:rPr lang="en-GB" sz="2000" dirty="0">
                <a:solidFill>
                  <a:schemeClr val="accent5"/>
                </a:solidFill>
              </a:rPr>
              <a:t> providing a supportive environment in which to consider course enhancements which enable you to design realistic actions and outcomes and share good practice with colleagues across the institution. </a:t>
            </a:r>
            <a:endParaRPr lang="en-GB" sz="2000" dirty="0" smtClean="0">
              <a:solidFill>
                <a:schemeClr val="accent5"/>
              </a:solidFill>
            </a:endParaRPr>
          </a:p>
          <a:p>
            <a:pPr fontAlgn="base">
              <a:lnSpc>
                <a:spcPct val="90000"/>
              </a:lnSpc>
              <a:spcBef>
                <a:spcPts val="1000"/>
              </a:spcBef>
            </a:pPr>
            <a:r>
              <a:rPr lang="en-GB" sz="2000" b="1" dirty="0" smtClean="0">
                <a:solidFill>
                  <a:schemeClr val="accent5"/>
                </a:solidFill>
              </a:rPr>
              <a:t>For </a:t>
            </a:r>
            <a:r>
              <a:rPr lang="en-GB" sz="2000" b="1" dirty="0">
                <a:solidFill>
                  <a:schemeClr val="accent5"/>
                </a:solidFill>
              </a:rPr>
              <a:t>your students:</a:t>
            </a:r>
            <a:r>
              <a:rPr lang="en-GB" sz="2000" dirty="0">
                <a:solidFill>
                  <a:schemeClr val="accent5"/>
                </a:solidFill>
              </a:rPr>
              <a:t> enjoying a better course experience and seeing how NSS evidence and feedback has been acted upon directly. </a:t>
            </a:r>
            <a:endParaRPr lang="en-GB" sz="2000" dirty="0" smtClean="0">
              <a:solidFill>
                <a:schemeClr val="accent5"/>
              </a:solidFill>
            </a:endParaRPr>
          </a:p>
          <a:p>
            <a:pPr fontAlgn="base">
              <a:lnSpc>
                <a:spcPct val="90000"/>
              </a:lnSpc>
              <a:spcBef>
                <a:spcPts val="1000"/>
              </a:spcBef>
            </a:pPr>
            <a:r>
              <a:rPr lang="en-GB" sz="2000" b="1" dirty="0" smtClean="0">
                <a:solidFill>
                  <a:schemeClr val="accent5"/>
                </a:solidFill>
              </a:rPr>
              <a:t>For </a:t>
            </a:r>
            <a:r>
              <a:rPr lang="en-GB" sz="2000" b="1" dirty="0">
                <a:solidFill>
                  <a:schemeClr val="accent5"/>
                </a:solidFill>
              </a:rPr>
              <a:t>your institution:</a:t>
            </a:r>
            <a:r>
              <a:rPr lang="en-GB" sz="2000" dirty="0">
                <a:solidFill>
                  <a:schemeClr val="accent5"/>
                </a:solidFill>
              </a:rPr>
              <a:t> improving our NSS trajectory by enhancing course experience within the context of a collegial and supportive environment that draws on proven practical ideas for success</a:t>
            </a:r>
            <a:r>
              <a:rPr lang="en-GB" sz="2800" dirty="0">
                <a:solidFill>
                  <a:schemeClr val="accent5"/>
                </a:solidFill>
              </a:rPr>
              <a:t>.</a:t>
            </a:r>
            <a:endParaRPr lang="en-US" sz="2800" dirty="0">
              <a:solidFill>
                <a:schemeClr val="accent5"/>
              </a:solidFill>
            </a:endParaRPr>
          </a:p>
        </p:txBody>
      </p:sp>
    </p:spTree>
    <p:extLst>
      <p:ext uri="{BB962C8B-B14F-4D97-AF65-F5344CB8AC3E}">
        <p14:creationId xmlns:p14="http://schemas.microsoft.com/office/powerpoint/2010/main" val="3030833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FAC2E2-2F6A-AE40-BDEE-EDE9E499F65B}"/>
              </a:ext>
            </a:extLst>
          </p:cNvPr>
          <p:cNvSpPr>
            <a:spLocks noGrp="1"/>
          </p:cNvSpPr>
          <p:nvPr>
            <p:ph type="title"/>
          </p:nvPr>
        </p:nvSpPr>
        <p:spPr/>
        <p:txBody>
          <a:bodyPr>
            <a:normAutofit fontScale="90000"/>
          </a:bodyPr>
          <a:lstStyle/>
          <a:p>
            <a:r>
              <a:rPr lang="en-GB" b="0" dirty="0"/>
              <a:t>A </a:t>
            </a:r>
            <a:r>
              <a:rPr lang="en-GB" b="0" dirty="0" smtClean="0"/>
              <a:t>vehicle </a:t>
            </a:r>
            <a:r>
              <a:rPr lang="en-GB" b="0" dirty="0"/>
              <a:t>for </a:t>
            </a:r>
            <a:r>
              <a:rPr lang="en-GB" b="0" dirty="0" smtClean="0"/>
              <a:t>change</a:t>
            </a:r>
            <a:r>
              <a:rPr lang="en-GB" b="0" dirty="0"/>
              <a:t>: Appreciative </a:t>
            </a:r>
            <a:r>
              <a:rPr lang="en-GB" b="0" dirty="0" smtClean="0"/>
              <a:t>inquiry</a:t>
            </a:r>
            <a:r>
              <a:rPr lang="en-GB" dirty="0" smtClean="0"/>
              <a:t> </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6CC6388F-E1A4-8D4D-9DF0-399581B58DF1}"/>
              </a:ext>
            </a:extLst>
          </p:cNvPr>
          <p:cNvSpPr>
            <a:spLocks noGrp="1"/>
          </p:cNvSpPr>
          <p:nvPr>
            <p:ph idx="1"/>
          </p:nvPr>
        </p:nvSpPr>
        <p:spPr>
          <a:xfrm>
            <a:off x="644978" y="1521739"/>
            <a:ext cx="10515600" cy="4479011"/>
          </a:xfrm>
        </p:spPr>
        <p:txBody>
          <a:bodyPr/>
          <a:lstStyle/>
          <a:p>
            <a:pPr fontAlgn="base"/>
            <a:r>
              <a:rPr lang="en-GB" dirty="0"/>
              <a:t>AI adopts a social constructionist view based on affirmation, appreciation and positive dialogue </a:t>
            </a:r>
            <a:r>
              <a:rPr lang="en-US" dirty="0"/>
              <a:t>​</a:t>
            </a:r>
          </a:p>
          <a:p>
            <a:pPr fontAlgn="base"/>
            <a:r>
              <a:rPr lang="en-GB" dirty="0"/>
              <a:t>AI shifts the focus from problems to be </a:t>
            </a:r>
            <a:r>
              <a:rPr lang="en-GB" dirty="0" smtClean="0"/>
              <a:t>solved </a:t>
            </a:r>
            <a:r>
              <a:rPr lang="en-GB" dirty="0"/>
              <a:t>to discovering and building on what works well</a:t>
            </a:r>
            <a:r>
              <a:rPr lang="en-US" dirty="0"/>
              <a:t>​</a:t>
            </a:r>
          </a:p>
          <a:p>
            <a:pPr fontAlgn="base"/>
            <a:r>
              <a:rPr lang="en-GB" dirty="0"/>
              <a:t>AI offers a flexible framework to facilitate change from the grass roots </a:t>
            </a:r>
            <a:r>
              <a:rPr lang="en-GB" dirty="0" smtClean="0"/>
              <a:t>up</a:t>
            </a:r>
            <a:r>
              <a:rPr lang="en-GB" dirty="0"/>
              <a:t> </a:t>
            </a:r>
            <a:r>
              <a:rPr lang="en-US" dirty="0"/>
              <a:t>​</a:t>
            </a:r>
          </a:p>
          <a:p>
            <a:pPr fontAlgn="base"/>
            <a:r>
              <a:rPr lang="en-GB" dirty="0"/>
              <a:t>AI helps build effective partnerships and collaborations that can be used to meet particular needs of an organization</a:t>
            </a:r>
            <a:r>
              <a:rPr lang="en-US" dirty="0"/>
              <a:t>​</a:t>
            </a:r>
          </a:p>
          <a:p>
            <a:pPr fontAlgn="base"/>
            <a:r>
              <a:rPr lang="en-GB" dirty="0"/>
              <a:t>Individuals and groups are empowered to improve their situation and move </a:t>
            </a:r>
            <a:r>
              <a:rPr lang="en-GB" dirty="0" smtClean="0"/>
              <a:t>towards</a:t>
            </a:r>
            <a:r>
              <a:rPr lang="en-GB" dirty="0"/>
              <a:t> visions for a more egalitarian </a:t>
            </a:r>
            <a:r>
              <a:rPr lang="en-GB" dirty="0" smtClean="0"/>
              <a:t>future</a:t>
            </a:r>
          </a:p>
          <a:p>
            <a:pPr marL="0" indent="0" fontAlgn="base">
              <a:buNone/>
            </a:pPr>
            <a:r>
              <a:rPr lang="en-GB" dirty="0"/>
              <a:t>	</a:t>
            </a:r>
            <a:r>
              <a:rPr lang="en-GB" dirty="0" smtClean="0"/>
              <a:t>						</a:t>
            </a:r>
            <a:endParaRPr lang="en-US" dirty="0"/>
          </a:p>
        </p:txBody>
      </p:sp>
    </p:spTree>
    <p:extLst>
      <p:ext uri="{BB962C8B-B14F-4D97-AF65-F5344CB8AC3E}">
        <p14:creationId xmlns:p14="http://schemas.microsoft.com/office/powerpoint/2010/main" val="3030833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9fb68673-9914-4e21-baa9-166b9a3586c8@eurprd03"/>
          <p:cNvPicPr>
            <a:picLocks noChangeAspect="1" noChangeArrowheads="1"/>
          </p:cNvPicPr>
          <p:nvPr/>
        </p:nvPicPr>
        <p:blipFill rotWithShape="1">
          <a:blip r:embed="rId2">
            <a:extLst>
              <a:ext uri="{28A0092B-C50C-407E-A947-70E740481C1C}">
                <a14:useLocalDpi xmlns:a14="http://schemas.microsoft.com/office/drawing/2010/main" val="0"/>
              </a:ext>
            </a:extLst>
          </a:blip>
          <a:srcRect l="10332" t="11805" r="1971" b="6475"/>
          <a:stretch/>
        </p:blipFill>
        <p:spPr bwMode="auto">
          <a:xfrm>
            <a:off x="2268194" y="1297171"/>
            <a:ext cx="7942521" cy="449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669925" y="739267"/>
            <a:ext cx="10515600" cy="635093"/>
          </a:xfrm>
        </p:spPr>
        <p:txBody>
          <a:bodyPr/>
          <a:lstStyle/>
          <a:p>
            <a:r>
              <a:rPr lang="en-GB" dirty="0" smtClean="0"/>
              <a:t>AI Process</a:t>
            </a:r>
            <a:endParaRPr lang="en-GB" dirty="0"/>
          </a:p>
        </p:txBody>
      </p:sp>
      <p:pic>
        <p:nvPicPr>
          <p:cNvPr id="1027" name="Picture 3" descr="\\staffhome.hallam.shu.ac.uk\STAFFHOME1\2\uusnp2\Download\traffic-sign-6711_19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194" y="4840446"/>
            <a:ext cx="954298" cy="95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94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heel(1)">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Meaningful insight - a needle </a:t>
            </a:r>
            <a:r>
              <a:rPr lang="en-GB" dirty="0"/>
              <a:t>in a </a:t>
            </a:r>
            <a:r>
              <a:rPr lang="en-GB" dirty="0" smtClean="0"/>
              <a:t>haystack?</a:t>
            </a:r>
            <a:endParaRPr lang="en-GB" dirty="0"/>
          </a:p>
        </p:txBody>
      </p:sp>
      <p:sp>
        <p:nvSpPr>
          <p:cNvPr id="3" name="Content Placeholder 2"/>
          <p:cNvSpPr>
            <a:spLocks noGrp="1"/>
          </p:cNvSpPr>
          <p:nvPr>
            <p:ph idx="1"/>
          </p:nvPr>
        </p:nvSpPr>
        <p:spPr>
          <a:xfrm>
            <a:off x="644978" y="1712238"/>
            <a:ext cx="10515600" cy="4559607"/>
          </a:xfrm>
        </p:spPr>
        <p:txBody>
          <a:bodyPr numCol="2"/>
          <a:lstStyle/>
          <a:p>
            <a:r>
              <a:rPr lang="en-GB" sz="3200" dirty="0" smtClean="0"/>
              <a:t>Confidence </a:t>
            </a:r>
          </a:p>
          <a:p>
            <a:r>
              <a:rPr lang="en-GB" sz="3200" dirty="0" smtClean="0"/>
              <a:t>Not asking questions</a:t>
            </a:r>
            <a:endParaRPr lang="en-GB" sz="3200" dirty="0"/>
          </a:p>
          <a:p>
            <a:r>
              <a:rPr lang="en-GB" sz="3200" dirty="0"/>
              <a:t>Relationship to the data</a:t>
            </a:r>
          </a:p>
          <a:p>
            <a:r>
              <a:rPr lang="en-GB" sz="3200" dirty="0" smtClean="0"/>
              <a:t>A lack of objectivity </a:t>
            </a:r>
            <a:r>
              <a:rPr lang="en-GB" sz="3200" dirty="0"/>
              <a:t>and </a:t>
            </a:r>
            <a:r>
              <a:rPr lang="en-GB" sz="3200" dirty="0" smtClean="0"/>
              <a:t>criticality</a:t>
            </a:r>
          </a:p>
          <a:p>
            <a:r>
              <a:rPr lang="en-GB" sz="3200" dirty="0" smtClean="0"/>
              <a:t>A narrow/focus perspective of the student experience </a:t>
            </a:r>
            <a:endParaRPr lang="en-GB" sz="3200" dirty="0"/>
          </a:p>
          <a:p>
            <a:r>
              <a:rPr lang="en-GB" sz="3200" dirty="0" smtClean="0"/>
              <a:t>A lack of action setting </a:t>
            </a:r>
            <a:r>
              <a:rPr lang="en-GB" sz="3200" dirty="0"/>
              <a:t>(short, medium and </a:t>
            </a:r>
            <a:r>
              <a:rPr lang="en-GB" sz="3200" dirty="0" smtClean="0"/>
              <a:t>long term)</a:t>
            </a:r>
          </a:p>
          <a:p>
            <a:r>
              <a:rPr lang="en-GB" sz="3200" dirty="0" smtClean="0"/>
              <a:t>Isolated analysis of data</a:t>
            </a:r>
          </a:p>
          <a:p>
            <a:r>
              <a:rPr lang="en-GB" sz="3200" dirty="0" smtClean="0"/>
              <a:t>Trust in the reliability and validity of the data</a:t>
            </a:r>
          </a:p>
          <a:p>
            <a:r>
              <a:rPr lang="en-GB" sz="3200" dirty="0" smtClean="0"/>
              <a:t>Navigating the reports</a:t>
            </a:r>
          </a:p>
          <a:p>
            <a:r>
              <a:rPr lang="en-GB" sz="3200" dirty="0" smtClean="0"/>
              <a:t>Lack of prioritisation </a:t>
            </a:r>
            <a:endParaRPr lang="en-GB" sz="3200" dirty="0"/>
          </a:p>
        </p:txBody>
      </p:sp>
    </p:spTree>
    <p:extLst>
      <p:ext uri="{BB962C8B-B14F-4D97-AF65-F5344CB8AC3E}">
        <p14:creationId xmlns:p14="http://schemas.microsoft.com/office/powerpoint/2010/main" val="2719048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FAC2E2-2F6A-AE40-BDEE-EDE9E499F65B}"/>
              </a:ext>
            </a:extLst>
          </p:cNvPr>
          <p:cNvSpPr>
            <a:spLocks noGrp="1"/>
          </p:cNvSpPr>
          <p:nvPr>
            <p:ph type="title"/>
          </p:nvPr>
        </p:nvSpPr>
        <p:spPr/>
        <p:txBody>
          <a:bodyPr>
            <a:normAutofit fontScale="90000"/>
          </a:bodyPr>
          <a:lstStyle/>
          <a:p>
            <a:r>
              <a:rPr lang="en-GB" dirty="0"/>
              <a:t>University of Magic Enterprise: Discussing survey data in a 'safe and non-judgemental space'</a:t>
            </a:r>
            <a:r>
              <a:rPr lang="en-US" dirty="0"/>
              <a:t/>
            </a:r>
            <a:br>
              <a:rPr lang="en-US" dirty="0"/>
            </a:b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05013"/>
            <a:ext cx="10322377" cy="405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239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heel(8)">
                                      <p:cBhvr>
                                        <p:cTn id="7"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Student comments</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576" y="1536492"/>
            <a:ext cx="9693002" cy="5211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174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heel(8)">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593" y="915025"/>
            <a:ext cx="10515600" cy="592111"/>
          </a:xfrm>
        </p:spPr>
        <p:txBody>
          <a:bodyPr/>
          <a:lstStyle/>
          <a:p>
            <a:r>
              <a:rPr lang="en-GB" dirty="0" smtClean="0"/>
              <a:t>Scenarios</a:t>
            </a:r>
            <a:endParaRPr lang="en-GB" dirty="0"/>
          </a:p>
        </p:txBody>
      </p:sp>
      <p:sp>
        <p:nvSpPr>
          <p:cNvPr id="3" name="Text Placeholder 2"/>
          <p:cNvSpPr>
            <a:spLocks noGrp="1"/>
          </p:cNvSpPr>
          <p:nvPr>
            <p:ph type="body" idx="1"/>
          </p:nvPr>
        </p:nvSpPr>
        <p:spPr>
          <a:xfrm>
            <a:off x="570592" y="1604572"/>
            <a:ext cx="10985532" cy="5710628"/>
          </a:xfrm>
        </p:spPr>
        <p:txBody>
          <a:bodyPr/>
          <a:lstStyle/>
          <a:p>
            <a:r>
              <a:rPr lang="en-GB" sz="1800" b="1" dirty="0"/>
              <a:t>Scenario 1: FACULTY OF ENLIGHTENMENT (</a:t>
            </a:r>
            <a:r>
              <a:rPr lang="en-GB" sz="1800" b="1" dirty="0" err="1"/>
              <a:t>FoE</a:t>
            </a:r>
            <a:r>
              <a:rPr lang="en-GB" sz="1800" b="1" dirty="0"/>
              <a:t>) Senior Management Team</a:t>
            </a:r>
            <a:endParaRPr lang="en-GB" sz="1800" dirty="0"/>
          </a:p>
          <a:p>
            <a:r>
              <a:rPr lang="en-GB" sz="1800" dirty="0"/>
              <a:t>As a senior management team, you have been requested to report the key findings from this </a:t>
            </a:r>
            <a:r>
              <a:rPr lang="en-GB" sz="1800" dirty="0" smtClean="0"/>
              <a:t>year's </a:t>
            </a:r>
            <a:r>
              <a:rPr lang="en-GB" sz="1800" dirty="0"/>
              <a:t>student surveys to the University Leadership Team. </a:t>
            </a:r>
          </a:p>
          <a:p>
            <a:r>
              <a:rPr lang="en-GB" sz="1800" b="1" dirty="0"/>
              <a:t>Scenario 2: DEPARTMENT OF ALCHEMY Head of Department (</a:t>
            </a:r>
            <a:r>
              <a:rPr lang="en-GB" sz="1800" b="1" dirty="0" err="1"/>
              <a:t>HoD</a:t>
            </a:r>
            <a:r>
              <a:rPr lang="en-GB" sz="1800" b="1" dirty="0"/>
              <a:t>)</a:t>
            </a:r>
            <a:endParaRPr lang="en-GB" sz="1800" dirty="0"/>
          </a:p>
          <a:p>
            <a:r>
              <a:rPr lang="en-GB" sz="1800" dirty="0"/>
              <a:t>As </a:t>
            </a:r>
            <a:r>
              <a:rPr lang="en-GB" sz="1800" dirty="0" err="1"/>
              <a:t>HoD</a:t>
            </a:r>
            <a:r>
              <a:rPr lang="en-GB" sz="1800" dirty="0"/>
              <a:t>, you have been requested to report the key findings from this year's student surveys to the Faculty Senior Management Team. </a:t>
            </a:r>
          </a:p>
          <a:p>
            <a:r>
              <a:rPr lang="en-GB" sz="1800" b="1" dirty="0"/>
              <a:t>Scenario 3: DEPARTMENT OF PHRENOLOGY Teaching Excellence Framework (TEF)</a:t>
            </a:r>
          </a:p>
          <a:p>
            <a:r>
              <a:rPr lang="en-GB" sz="1800" dirty="0"/>
              <a:t>You and your colleagues in the Department of Phrenology have been requested to report the key findings in relation to the TEF metrics (teaching, assessment and feedback, academic support) from this year's </a:t>
            </a:r>
            <a:r>
              <a:rPr lang="en-GB" sz="1800" dirty="0" smtClean="0"/>
              <a:t>results </a:t>
            </a:r>
            <a:r>
              <a:rPr lang="en-GB" sz="1800" dirty="0"/>
              <a:t>at a department meeting. The meeting will include senior management and academic staff responsible for learning and teaching and quality </a:t>
            </a:r>
            <a:r>
              <a:rPr lang="en-GB" sz="1800" dirty="0" smtClean="0"/>
              <a:t>enhancement</a:t>
            </a:r>
          </a:p>
          <a:p>
            <a:r>
              <a:rPr lang="en-GB" sz="1800" b="1" dirty="0" smtClean="0"/>
              <a:t>Scenario </a:t>
            </a:r>
            <a:r>
              <a:rPr lang="en-GB" sz="1800" b="1" dirty="0"/>
              <a:t>4: BSC HON BUMP FEELING Course Teams</a:t>
            </a:r>
            <a:r>
              <a:rPr lang="en-GB" sz="1800" dirty="0"/>
              <a:t> </a:t>
            </a:r>
          </a:p>
          <a:p>
            <a:r>
              <a:rPr lang="en-GB" sz="1800" dirty="0"/>
              <a:t>As a course team you have been requested to report the key findings from this year's student surveys to the Head of Department. </a:t>
            </a:r>
          </a:p>
        </p:txBody>
      </p:sp>
    </p:spTree>
    <p:extLst>
      <p:ext uri="{BB962C8B-B14F-4D97-AF65-F5344CB8AC3E}">
        <p14:creationId xmlns:p14="http://schemas.microsoft.com/office/powerpoint/2010/main" val="2724014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FAC2E2-2F6A-AE40-BDEE-EDE9E499F65B}"/>
              </a:ext>
            </a:extLst>
          </p:cNvPr>
          <p:cNvSpPr>
            <a:spLocks noGrp="1"/>
          </p:cNvSpPr>
          <p:nvPr>
            <p:ph type="title"/>
          </p:nvPr>
        </p:nvSpPr>
        <p:spPr/>
        <p:txBody>
          <a:bodyPr>
            <a:normAutofit fontScale="90000"/>
          </a:bodyPr>
          <a:lstStyle/>
          <a:p>
            <a:r>
              <a:rPr lang="en-GB" sz="4000" dirty="0" smtClean="0"/>
              <a:t>Transformation through data</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6CC6388F-E1A4-8D4D-9DF0-399581B58DF1}"/>
              </a:ext>
            </a:extLst>
          </p:cNvPr>
          <p:cNvSpPr>
            <a:spLocks noGrp="1"/>
          </p:cNvSpPr>
          <p:nvPr>
            <p:ph idx="1"/>
          </p:nvPr>
        </p:nvSpPr>
        <p:spPr>
          <a:xfrm>
            <a:off x="5052646" y="1896479"/>
            <a:ext cx="6471139" cy="3907511"/>
          </a:xfrm>
        </p:spPr>
        <p:txBody>
          <a:bodyPr/>
          <a:lstStyle/>
          <a:p>
            <a:pPr marL="0" indent="0">
              <a:buNone/>
            </a:pPr>
            <a:r>
              <a:rPr lang="en-GB" sz="2800" dirty="0" smtClean="0"/>
              <a:t>“Big </a:t>
            </a:r>
            <a:r>
              <a:rPr lang="en-GB" sz="2800" dirty="0"/>
              <a:t>data” is </a:t>
            </a:r>
            <a:r>
              <a:rPr lang="en-GB" sz="2800" dirty="0" smtClean="0"/>
              <a:t>transforming... </a:t>
            </a:r>
            <a:r>
              <a:rPr lang="en-GB" sz="2800" dirty="0"/>
              <a:t>industries such as insurance, finance, retail, and professional sport, in time, it will transform education. And when it does, it will resolve some long-standing dilemmas for educators and enable that long-term aspiration for evidence-informed policy at every level, from the classroom to the whole system, to be realised</a:t>
            </a:r>
            <a:r>
              <a:rPr lang="en-GB" sz="2800" dirty="0" smtClean="0"/>
              <a:t>. </a:t>
            </a:r>
            <a:r>
              <a:rPr lang="en-GB" sz="1800" dirty="0" smtClean="0"/>
              <a:t>(Michael Barber in </a:t>
            </a:r>
            <a:r>
              <a:rPr lang="en-GB" sz="1800" dirty="0" err="1" smtClean="0"/>
              <a:t>DiCerbo</a:t>
            </a:r>
            <a:r>
              <a:rPr lang="en-GB" sz="1800" dirty="0" smtClean="0"/>
              <a:t> &amp; Behrens, 2014)</a:t>
            </a:r>
          </a:p>
          <a:p>
            <a:pPr marL="0" indent="0">
              <a:buNone/>
            </a:pPr>
            <a:endParaRPr lang="en-GB" dirty="0" smtClean="0"/>
          </a:p>
          <a:p>
            <a:pPr marL="0" indent="0">
              <a:buNone/>
            </a:pPr>
            <a:endParaRPr lang="en-GB" dirty="0"/>
          </a:p>
          <a:p>
            <a:pPr marL="0" indent="0">
              <a:buNone/>
            </a:pPr>
            <a:endParaRPr lang="en-US" dirty="0"/>
          </a:p>
        </p:txBody>
      </p:sp>
      <p:pic>
        <p:nvPicPr>
          <p:cNvPr id="2050" name="Picture 2" descr="Image result for Michael Bar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022" y="1968681"/>
            <a:ext cx="3810000" cy="3810000"/>
          </a:xfrm>
          <a:prstGeom prst="rect">
            <a:avLst/>
          </a:prstGeom>
          <a:ln w="127000" cap="sq">
            <a:solidFill>
              <a:srgbClr val="0075AA"/>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332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593" y="915025"/>
            <a:ext cx="10515600" cy="592111"/>
          </a:xfrm>
        </p:spPr>
        <p:txBody>
          <a:bodyPr/>
          <a:lstStyle/>
          <a:p>
            <a:r>
              <a:rPr lang="en-GB" dirty="0" smtClean="0"/>
              <a:t>What next........</a:t>
            </a:r>
            <a:endParaRPr lang="en-GB" dirty="0"/>
          </a:p>
        </p:txBody>
      </p:sp>
      <p:sp>
        <p:nvSpPr>
          <p:cNvPr id="3" name="Text Placeholder 2"/>
          <p:cNvSpPr>
            <a:spLocks noGrp="1"/>
          </p:cNvSpPr>
          <p:nvPr>
            <p:ph type="body" idx="1"/>
          </p:nvPr>
        </p:nvSpPr>
        <p:spPr>
          <a:xfrm>
            <a:off x="570592" y="1604572"/>
            <a:ext cx="9487808" cy="3190166"/>
          </a:xfrm>
        </p:spPr>
        <p:txBody>
          <a:bodyPr/>
          <a:lstStyle/>
          <a:p>
            <a:pPr marL="342900" indent="-342900">
              <a:buFont typeface="Arial" panose="020B0604020202020204" pitchFamily="34" charset="0"/>
              <a:buChar char="•"/>
            </a:pPr>
            <a:r>
              <a:rPr lang="en-GB" sz="3600" dirty="0"/>
              <a:t>The people in a data strategy</a:t>
            </a:r>
          </a:p>
          <a:p>
            <a:pPr marL="342900" indent="-342900">
              <a:buFont typeface="Arial" panose="020B0604020202020204" pitchFamily="34" charset="0"/>
              <a:buChar char="•"/>
            </a:pPr>
            <a:r>
              <a:rPr lang="en-GB" sz="3600" dirty="0"/>
              <a:t>The role of students</a:t>
            </a:r>
          </a:p>
          <a:p>
            <a:pPr marL="342900" indent="-342900">
              <a:buFont typeface="Arial" panose="020B0604020202020204" pitchFamily="34" charset="0"/>
              <a:buChar char="•"/>
            </a:pPr>
            <a:r>
              <a:rPr lang="en-GB" sz="3600" dirty="0"/>
              <a:t>Value for money debate</a:t>
            </a:r>
          </a:p>
          <a:p>
            <a:pPr marL="342900" indent="-342900">
              <a:buFont typeface="Arial" panose="020B0604020202020204" pitchFamily="34" charset="0"/>
              <a:buChar char="•"/>
            </a:pPr>
            <a:r>
              <a:rPr lang="en-GB" sz="3600" dirty="0"/>
              <a:t>Is it evaluation, research or reporting?</a:t>
            </a:r>
          </a:p>
          <a:p>
            <a:pPr marL="342900" indent="-342900">
              <a:buFont typeface="Arial" panose="020B0604020202020204" pitchFamily="34" charset="0"/>
              <a:buChar char="•"/>
            </a:pPr>
            <a:endParaRPr lang="en-GB" sz="3600" dirty="0" smtClean="0">
              <a:solidFill>
                <a:srgbClr val="FF0000"/>
              </a:solidFill>
            </a:endParaRPr>
          </a:p>
        </p:txBody>
      </p:sp>
    </p:spTree>
    <p:extLst>
      <p:ext uri="{BB962C8B-B14F-4D97-AF65-F5344CB8AC3E}">
        <p14:creationId xmlns:p14="http://schemas.microsoft.com/office/powerpoint/2010/main" val="1991600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FAC2E2-2F6A-AE40-BDEE-EDE9E499F65B}"/>
              </a:ext>
            </a:extLst>
          </p:cNvPr>
          <p:cNvSpPr>
            <a:spLocks noGrp="1"/>
          </p:cNvSpPr>
          <p:nvPr>
            <p:ph type="title"/>
          </p:nvPr>
        </p:nvSpPr>
        <p:spPr/>
        <p:txBody>
          <a:bodyPr>
            <a:normAutofit fontScale="90000"/>
          </a:bodyPr>
          <a:lstStyle/>
          <a:p>
            <a:r>
              <a:rPr lang="en-US" dirty="0" smtClean="0"/>
              <a:t>Questions/Reflections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6CC6388F-E1A4-8D4D-9DF0-399581B58DF1}"/>
              </a:ext>
            </a:extLst>
          </p:cNvPr>
          <p:cNvSpPr>
            <a:spLocks noGrp="1"/>
          </p:cNvSpPr>
          <p:nvPr>
            <p:ph idx="1"/>
          </p:nvPr>
        </p:nvSpPr>
        <p:spPr>
          <a:xfrm>
            <a:off x="644978" y="3626069"/>
            <a:ext cx="10515600" cy="2522483"/>
          </a:xfrm>
        </p:spPr>
        <p:txBody>
          <a:bodyPr/>
          <a:lstStyle/>
          <a:p>
            <a:pPr marL="0" indent="0">
              <a:buNone/>
            </a:pPr>
            <a:endParaRPr lang="en-GB" dirty="0" smtClean="0"/>
          </a:p>
          <a:p>
            <a:pPr marL="0" indent="0">
              <a:buNone/>
            </a:pPr>
            <a:r>
              <a:rPr lang="en-GB" dirty="0" smtClean="0"/>
              <a:t>How can Higher Education Providers identify </a:t>
            </a:r>
            <a:r>
              <a:rPr lang="en-GB" dirty="0"/>
              <a:t>and </a:t>
            </a:r>
            <a:r>
              <a:rPr lang="en-GB" dirty="0" smtClean="0"/>
              <a:t>delegate </a:t>
            </a:r>
            <a:r>
              <a:rPr lang="en-GB" dirty="0"/>
              <a:t>responsibility for </a:t>
            </a:r>
            <a:r>
              <a:rPr lang="en-GB" dirty="0" smtClean="0"/>
              <a:t>action in relation to the National Student Survey more effectively?</a:t>
            </a:r>
          </a:p>
          <a:p>
            <a:pPr marL="0" indent="0">
              <a:buNone/>
            </a:pPr>
            <a:endParaRPr lang="en-GB" dirty="0"/>
          </a:p>
          <a:p>
            <a:pPr marL="0" indent="0">
              <a:buNone/>
            </a:pPr>
            <a:r>
              <a:rPr lang="en-GB" dirty="0" smtClean="0"/>
              <a:t>What resources would your organisation need to commit to in order to enhance staff data delving capabilities? </a:t>
            </a:r>
          </a:p>
          <a:p>
            <a:pPr marL="0" indent="0">
              <a:buNone/>
            </a:pPr>
            <a:r>
              <a:rPr lang="en-GB" dirty="0" smtClean="0"/>
              <a:t>									</a:t>
            </a:r>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0207" y="1694148"/>
            <a:ext cx="3526166" cy="2089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4332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75" y="326017"/>
            <a:ext cx="10515600" cy="1818093"/>
          </a:xfrm>
        </p:spPr>
        <p:txBody>
          <a:bodyPr/>
          <a:lstStyle/>
          <a:p>
            <a:pPr algn="l"/>
            <a:r>
              <a:rPr lang="en-GB" sz="2800" dirty="0"/>
              <a:t>Evidence for Enhancement:</a:t>
            </a:r>
            <a:br>
              <a:rPr lang="en-GB" sz="2800" dirty="0"/>
            </a:br>
            <a:r>
              <a:rPr lang="en-GB" sz="2800" b="0" dirty="0">
                <a:latin typeface="Arial" panose="020B0604020202020204" pitchFamily="34" charset="0"/>
                <a:cs typeface="Arial" panose="020B0604020202020204" pitchFamily="34" charset="0"/>
              </a:rPr>
              <a:t>Data Delving: Engaging Staff in Student Experience Data</a:t>
            </a:r>
            <a:r>
              <a:rPr lang="en-GB" sz="2800" b="0" dirty="0" smtClean="0">
                <a:latin typeface="Arial" panose="020B0604020202020204" pitchFamily="34" charset="0"/>
                <a:cs typeface="Arial" panose="020B0604020202020204" pitchFamily="34" charset="0"/>
              </a:rPr>
              <a:t/>
            </a:r>
            <a:br>
              <a:rPr lang="en-GB" sz="2800" b="0" dirty="0" smtClean="0">
                <a:latin typeface="Arial" panose="020B0604020202020204" pitchFamily="34" charset="0"/>
                <a:cs typeface="Arial" panose="020B0604020202020204" pitchFamily="34" charset="0"/>
              </a:rPr>
            </a:br>
            <a:r>
              <a:rPr lang="en-GB" sz="2800" b="0" dirty="0" smtClean="0">
                <a:latin typeface="Arial" panose="020B0604020202020204" pitchFamily="34" charset="0"/>
                <a:cs typeface="Arial" panose="020B0604020202020204" pitchFamily="34" charset="0"/>
              </a:rPr>
              <a:t/>
            </a:r>
            <a:br>
              <a:rPr lang="en-GB" sz="2800" b="0" dirty="0" smtClean="0">
                <a:latin typeface="Arial" panose="020B0604020202020204" pitchFamily="34" charset="0"/>
                <a:cs typeface="Arial" panose="020B0604020202020204" pitchFamily="34" charset="0"/>
              </a:rPr>
            </a:br>
            <a:r>
              <a:rPr lang="en-GB" sz="2800" b="0" dirty="0" smtClean="0">
                <a:latin typeface="Arial" panose="020B0604020202020204" pitchFamily="34" charset="0"/>
                <a:cs typeface="Arial" panose="020B0604020202020204" pitchFamily="34" charset="0"/>
              </a:rPr>
              <a:t>Let's continue the conversation..........</a:t>
            </a:r>
            <a:br>
              <a:rPr lang="en-GB" sz="2800" b="0" dirty="0" smtClean="0">
                <a:latin typeface="Arial" panose="020B0604020202020204" pitchFamily="34" charset="0"/>
                <a:cs typeface="Arial" panose="020B0604020202020204" pitchFamily="34" charset="0"/>
              </a:rPr>
            </a:br>
            <a:r>
              <a:rPr lang="en-GB" sz="2800" b="0" dirty="0">
                <a:latin typeface="Arial" panose="020B0604020202020204" pitchFamily="34" charset="0"/>
                <a:cs typeface="Arial" panose="020B0604020202020204" pitchFamily="34" charset="0"/>
              </a:rPr>
              <a:t/>
            </a:r>
            <a:br>
              <a:rPr lang="en-GB" sz="2800" b="0" dirty="0">
                <a:latin typeface="Arial" panose="020B0604020202020204" pitchFamily="34" charset="0"/>
                <a:cs typeface="Arial" panose="020B0604020202020204" pitchFamily="34" charset="0"/>
              </a:rPr>
            </a:br>
            <a:r>
              <a:rPr lang="en-GB" sz="2400" b="0" dirty="0">
                <a:solidFill>
                  <a:schemeClr val="accent5"/>
                </a:solidFill>
                <a:latin typeface="+mn-lt"/>
                <a:ea typeface="+mn-ea"/>
                <a:cs typeface="+mn-cs"/>
              </a:rPr>
              <a:t>n.pickering@shu.ac.uk</a:t>
            </a:r>
            <a:br>
              <a:rPr lang="en-GB" sz="2400" b="0" dirty="0">
                <a:solidFill>
                  <a:schemeClr val="accent5"/>
                </a:solidFill>
                <a:latin typeface="+mn-lt"/>
                <a:ea typeface="+mn-ea"/>
                <a:cs typeface="+mn-cs"/>
              </a:rPr>
            </a:br>
            <a:r>
              <a:rPr lang="en-GB" sz="2400" b="0" dirty="0">
                <a:solidFill>
                  <a:schemeClr val="accent5"/>
                </a:solidFill>
                <a:latin typeface="+mn-lt"/>
                <a:ea typeface="+mn-ea"/>
                <a:cs typeface="+mn-cs"/>
              </a:rPr>
              <a:t>@</a:t>
            </a:r>
            <a:r>
              <a:rPr lang="en-GB" sz="2400" b="0" dirty="0" err="1">
                <a:solidFill>
                  <a:schemeClr val="accent5"/>
                </a:solidFill>
                <a:latin typeface="+mn-lt"/>
                <a:ea typeface="+mn-ea"/>
                <a:cs typeface="+mn-cs"/>
              </a:rPr>
              <a:t>Nathaniel__P</a:t>
            </a:r>
            <a:r>
              <a:rPr lang="en-GB" sz="2400" b="0" dirty="0">
                <a:solidFill>
                  <a:schemeClr val="accent5"/>
                </a:solidFill>
                <a:latin typeface="+mn-lt"/>
                <a:ea typeface="+mn-ea"/>
                <a:cs typeface="+mn-cs"/>
              </a:rPr>
              <a:t> #</a:t>
            </a:r>
            <a:r>
              <a:rPr lang="en-GB" sz="2400" b="0" dirty="0" err="1">
                <a:solidFill>
                  <a:schemeClr val="accent5"/>
                </a:solidFill>
                <a:latin typeface="+mn-lt"/>
                <a:ea typeface="+mn-ea"/>
                <a:cs typeface="+mn-cs"/>
              </a:rPr>
              <a:t>datadelving</a:t>
            </a:r>
            <a:r>
              <a:rPr lang="en-GB" sz="2400" b="0" dirty="0">
                <a:solidFill>
                  <a:schemeClr val="accent5"/>
                </a:solidFill>
                <a:latin typeface="+mn-lt"/>
                <a:ea typeface="+mn-ea"/>
                <a:cs typeface="+mn-cs"/>
              </a:rPr>
              <a:t/>
            </a:r>
            <a:br>
              <a:rPr lang="en-GB" sz="2400" b="0" dirty="0">
                <a:solidFill>
                  <a:schemeClr val="accent5"/>
                </a:solidFill>
                <a:latin typeface="+mn-lt"/>
                <a:ea typeface="+mn-ea"/>
                <a:cs typeface="+mn-cs"/>
              </a:rPr>
            </a:br>
            <a:r>
              <a:rPr lang="en-GB" sz="2400" b="0" dirty="0">
                <a:solidFill>
                  <a:schemeClr val="accent5"/>
                </a:solidFill>
                <a:latin typeface="+mn-lt"/>
                <a:ea typeface="+mn-ea"/>
                <a:cs typeface="+mn-cs"/>
              </a:rPr>
              <a:t>n.pickering@shu.ac.uk</a:t>
            </a:r>
            <a:r>
              <a:rPr lang="en-GB" sz="2400" dirty="0">
                <a:solidFill>
                  <a:srgbClr val="660033"/>
                </a:solidFill>
              </a:rPr>
              <a:t/>
            </a:r>
            <a:br>
              <a:rPr lang="en-GB" sz="2400" dirty="0">
                <a:solidFill>
                  <a:srgbClr val="660033"/>
                </a:solidFill>
              </a:rPr>
            </a:br>
            <a:r>
              <a:rPr lang="en-GB" sz="2400" dirty="0">
                <a:solidFill>
                  <a:srgbClr val="002060"/>
                </a:solidFill>
              </a:rPr>
              <a:t>  </a:t>
            </a:r>
            <a:br>
              <a:rPr lang="en-GB" sz="2400" dirty="0">
                <a:solidFill>
                  <a:srgbClr val="002060"/>
                </a:solidFill>
              </a:rPr>
            </a:br>
            <a:r>
              <a:rPr lang="en-GB" sz="2400" b="0" dirty="0">
                <a:solidFill>
                  <a:schemeClr val="accent5"/>
                </a:solidFill>
                <a:latin typeface="+mn-lt"/>
                <a:ea typeface="+mn-ea"/>
                <a:cs typeface="+mn-cs"/>
                <a:hlinkClick r:id="rId3"/>
              </a:rPr>
              <a:t>www.blogs.shu.ac.uk/steer</a:t>
            </a:r>
            <a:r>
              <a:rPr lang="en-GB" sz="2400" b="0" dirty="0">
                <a:solidFill>
                  <a:schemeClr val="accent5"/>
                </a:solidFill>
                <a:latin typeface="+mn-lt"/>
                <a:ea typeface="+mn-ea"/>
                <a:cs typeface="+mn-cs"/>
              </a:rPr>
              <a:t> </a:t>
            </a:r>
            <a:br>
              <a:rPr lang="en-GB" sz="2400" b="0" dirty="0">
                <a:solidFill>
                  <a:schemeClr val="accent5"/>
                </a:solidFill>
                <a:latin typeface="+mn-lt"/>
                <a:ea typeface="+mn-ea"/>
                <a:cs typeface="+mn-cs"/>
              </a:rPr>
            </a:br>
            <a:r>
              <a:rPr lang="en-GB" sz="2400" b="0" dirty="0">
                <a:solidFill>
                  <a:schemeClr val="accent5"/>
                </a:solidFill>
                <a:latin typeface="+mn-lt"/>
                <a:ea typeface="+mn-ea"/>
                <a:cs typeface="+mn-cs"/>
              </a:rPr>
              <a:t>@</a:t>
            </a:r>
            <a:r>
              <a:rPr lang="en-GB" sz="2400" b="0" dirty="0" err="1">
                <a:solidFill>
                  <a:schemeClr val="accent5"/>
                </a:solidFill>
                <a:latin typeface="+mn-lt"/>
                <a:ea typeface="+mn-ea"/>
                <a:cs typeface="+mn-cs"/>
              </a:rPr>
              <a:t>SHU_StEER</a:t>
            </a:r>
            <a:r>
              <a:rPr lang="en-GB" sz="2400" dirty="0">
                <a:solidFill>
                  <a:srgbClr val="660033"/>
                </a:solidFill>
              </a:rPr>
              <a:t/>
            </a:r>
            <a:br>
              <a:rPr lang="en-GB" sz="2400" dirty="0">
                <a:solidFill>
                  <a:srgbClr val="660033"/>
                </a:solidFill>
              </a:rPr>
            </a:br>
            <a:r>
              <a:rPr lang="en-GB" sz="2400" dirty="0" smtClean="0">
                <a:solidFill>
                  <a:srgbClr val="660033"/>
                </a:solidFill>
              </a:rPr>
              <a:t/>
            </a:r>
            <a:br>
              <a:rPr lang="en-GB" sz="2400" dirty="0" smtClean="0">
                <a:solidFill>
                  <a:srgbClr val="660033"/>
                </a:solidFill>
              </a:rPr>
            </a:br>
            <a:r>
              <a:rPr lang="en-GB" sz="1400" b="0" dirty="0" smtClean="0">
                <a:latin typeface="Arial" panose="020B0604020202020204" pitchFamily="34" charset="0"/>
                <a:cs typeface="Arial" panose="020B0604020202020204" pitchFamily="34" charset="0"/>
              </a:rPr>
              <a:t>Made </a:t>
            </a:r>
            <a:r>
              <a:rPr lang="en-GB" sz="1400" b="0" dirty="0">
                <a:latin typeface="Arial" panose="020B0604020202020204" pitchFamily="34" charset="0"/>
                <a:cs typeface="Arial" panose="020B0604020202020204" pitchFamily="34" charset="0"/>
              </a:rPr>
              <a:t>with images from:</a:t>
            </a:r>
            <a:r>
              <a:rPr lang="en-GB" sz="1600" dirty="0"/>
              <a:t/>
            </a:r>
            <a:br>
              <a:rPr lang="en-GB" sz="1600" dirty="0"/>
            </a:br>
            <a:r>
              <a:rPr lang="en-GB" sz="1400" b="0" dirty="0" err="1">
                <a:solidFill>
                  <a:schemeClr val="accent5"/>
                </a:solidFill>
                <a:latin typeface="+mn-lt"/>
                <a:ea typeface="+mn-ea"/>
                <a:cs typeface="+mn-cs"/>
              </a:rPr>
              <a:t>Pixabay</a:t>
            </a:r>
            <a:r>
              <a:rPr lang="en-GB" sz="1400" b="0" dirty="0">
                <a:solidFill>
                  <a:schemeClr val="accent5"/>
                </a:solidFill>
                <a:latin typeface="+mn-lt"/>
                <a:ea typeface="+mn-ea"/>
                <a:cs typeface="+mn-cs"/>
              </a:rPr>
              <a:t/>
            </a:r>
            <a:br>
              <a:rPr lang="en-GB" sz="1400" b="0" dirty="0">
                <a:solidFill>
                  <a:schemeClr val="accent5"/>
                </a:solidFill>
                <a:latin typeface="+mn-lt"/>
                <a:ea typeface="+mn-ea"/>
                <a:cs typeface="+mn-cs"/>
              </a:rPr>
            </a:br>
            <a:r>
              <a:rPr lang="en-GB" sz="1400" b="0" dirty="0">
                <a:solidFill>
                  <a:schemeClr val="accent5"/>
                </a:solidFill>
                <a:latin typeface="+mn-lt"/>
                <a:ea typeface="+mn-ea"/>
                <a:cs typeface="+mn-cs"/>
              </a:rPr>
              <a:t>Google - Labelled for reuse </a:t>
            </a:r>
            <a:br>
              <a:rPr lang="en-GB" sz="1400" b="0" dirty="0">
                <a:solidFill>
                  <a:schemeClr val="accent5"/>
                </a:solidFill>
                <a:latin typeface="+mn-lt"/>
                <a:ea typeface="+mn-ea"/>
                <a:cs typeface="+mn-cs"/>
              </a:rPr>
            </a:br>
            <a:r>
              <a:rPr lang="en-GB" sz="1400" b="0" dirty="0">
                <a:solidFill>
                  <a:schemeClr val="accent5"/>
                </a:solidFill>
                <a:latin typeface="+mn-lt"/>
                <a:ea typeface="+mn-ea"/>
                <a:cs typeface="+mn-cs"/>
              </a:rPr>
              <a:t>Lydia </a:t>
            </a:r>
            <a:r>
              <a:rPr lang="en-GB" sz="1400" b="0" dirty="0" err="1">
                <a:solidFill>
                  <a:schemeClr val="accent5"/>
                </a:solidFill>
                <a:latin typeface="+mn-lt"/>
                <a:ea typeface="+mn-ea"/>
                <a:cs typeface="+mn-cs"/>
              </a:rPr>
              <a:t>Westerman</a:t>
            </a:r>
            <a:endParaRPr lang="en-GB" sz="1400" b="0" dirty="0">
              <a:solidFill>
                <a:schemeClr val="accent5"/>
              </a:solidFill>
              <a:latin typeface="+mn-lt"/>
              <a:ea typeface="+mn-ea"/>
              <a:cs typeface="+mn-cs"/>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4011" y="4919907"/>
            <a:ext cx="3913187"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7231" y="5664444"/>
            <a:ext cx="1535723" cy="783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975812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593" y="915025"/>
            <a:ext cx="10515600" cy="592111"/>
          </a:xfrm>
        </p:spPr>
        <p:txBody>
          <a:bodyPr/>
          <a:lstStyle/>
          <a:p>
            <a:r>
              <a:rPr lang="en-GB" dirty="0" smtClean="0"/>
              <a:t>References</a:t>
            </a:r>
            <a:endParaRPr lang="en-GB" dirty="0"/>
          </a:p>
        </p:txBody>
      </p:sp>
      <p:sp>
        <p:nvSpPr>
          <p:cNvPr id="3" name="Text Placeholder 2"/>
          <p:cNvSpPr>
            <a:spLocks noGrp="1"/>
          </p:cNvSpPr>
          <p:nvPr>
            <p:ph type="body" idx="1"/>
          </p:nvPr>
        </p:nvSpPr>
        <p:spPr>
          <a:xfrm>
            <a:off x="570592" y="1604572"/>
            <a:ext cx="10859408" cy="5253428"/>
          </a:xfrm>
        </p:spPr>
        <p:txBody>
          <a:bodyPr/>
          <a:lstStyle/>
          <a:p>
            <a:r>
              <a:rPr lang="en-GB" sz="1200" dirty="0"/>
              <a:t>Buckley, A. (2012). Making it count: Reflecting on the National Student Survey in the process of enhancement. York: Higher Education Academy.  Retrieved from </a:t>
            </a:r>
            <a:r>
              <a:rPr lang="en-GB" sz="1200" dirty="0">
                <a:hlinkClick r:id="rId3"/>
              </a:rPr>
              <a:t>https://</a:t>
            </a:r>
            <a:r>
              <a:rPr lang="en-GB" sz="1200" dirty="0" smtClean="0">
                <a:hlinkClick r:id="rId3"/>
              </a:rPr>
              <a:t>www.heacademy.ac.uk/system/files/resources/making_it_count.pdf</a:t>
            </a:r>
            <a:endParaRPr lang="en-GB" sz="1200" dirty="0" smtClean="0"/>
          </a:p>
          <a:p>
            <a:r>
              <a:rPr lang="en-GB" sz="1200" dirty="0" smtClean="0"/>
              <a:t>Chapman, V. (2011) </a:t>
            </a:r>
            <a:r>
              <a:rPr lang="en-GB" sz="1200" dirty="0"/>
              <a:t>Appreciative Inquiry as evaluation: enhancing and developing academic </a:t>
            </a:r>
            <a:r>
              <a:rPr lang="en-GB" sz="1200" dirty="0" smtClean="0"/>
              <a:t>practice. In</a:t>
            </a:r>
            <a:r>
              <a:rPr lang="en-GB" sz="1200" dirty="0"/>
              <a:t>: Saunders, </a:t>
            </a:r>
            <a:r>
              <a:rPr lang="en-GB" sz="1200" dirty="0" smtClean="0"/>
              <a:t>Murray; </a:t>
            </a:r>
            <a:r>
              <a:rPr lang="en-GB" sz="1200" dirty="0" err="1" smtClean="0"/>
              <a:t>Trowler</a:t>
            </a:r>
            <a:r>
              <a:rPr lang="en-GB" sz="1200" dirty="0"/>
              <a:t>, </a:t>
            </a:r>
            <a:r>
              <a:rPr lang="en-GB" sz="1200" dirty="0" smtClean="0"/>
              <a:t>Paul; </a:t>
            </a:r>
            <a:r>
              <a:rPr lang="en-GB" sz="1200" dirty="0" err="1" smtClean="0"/>
              <a:t>Bamber</a:t>
            </a:r>
            <a:r>
              <a:rPr lang="en-GB" sz="1200" dirty="0"/>
              <a:t>, Veronica, eds. Reconceptualising evaluation in higher education the practice turn. Maidenhead, UK: Open University </a:t>
            </a:r>
            <a:r>
              <a:rPr lang="en-GB" sz="1200" dirty="0" smtClean="0"/>
              <a:t>Press. </a:t>
            </a:r>
            <a:endParaRPr lang="en-GB" sz="1200" dirty="0"/>
          </a:p>
          <a:p>
            <a:pPr fontAlgn="base"/>
            <a:r>
              <a:rPr lang="en-GB" sz="1200" dirty="0" smtClean="0"/>
              <a:t>​</a:t>
            </a:r>
            <a:r>
              <a:rPr lang="en-GB" sz="1200" dirty="0" err="1" smtClean="0"/>
              <a:t>Cockell</a:t>
            </a:r>
            <a:r>
              <a:rPr lang="en-GB" sz="1200" dirty="0"/>
              <a:t>, J. and McArthur-Blair, J. (2012) Appreciative inquiry in higher education: A Transformative force. </a:t>
            </a:r>
            <a:r>
              <a:rPr lang="en-GB" sz="1200" dirty="0" smtClean="0"/>
              <a:t>San Francisco, Wiley</a:t>
            </a:r>
            <a:r>
              <a:rPr lang="en-GB" sz="1200" dirty="0"/>
              <a:t>.</a:t>
            </a:r>
            <a:endParaRPr lang="en-US" sz="1200" dirty="0"/>
          </a:p>
          <a:p>
            <a:r>
              <a:rPr lang="de-DE" sz="1200" dirty="0" err="1" smtClean="0"/>
              <a:t>DiCerbo</a:t>
            </a:r>
            <a:r>
              <a:rPr lang="de-DE" sz="1200" dirty="0"/>
              <a:t>, K. E., &amp; Behrens, J. T. (2014). </a:t>
            </a:r>
            <a:r>
              <a:rPr lang="en-GB" sz="1200" dirty="0"/>
              <a:t>Impacts of the Digital Ocean on Education. London: Pearson.  Retrieved from https://www.pearson.com/content/dam/one-dot-com/one-dot-com/global/Files/about-pearson/innovation/open-ideas/DigitalOcean.pdf</a:t>
            </a:r>
          </a:p>
          <a:p>
            <a:r>
              <a:rPr lang="en-GB" sz="1200" dirty="0"/>
              <a:t>Harvey, L. (2003). Student Feedback [1]. Quality in Higher Education, 9, 3-20. </a:t>
            </a:r>
            <a:endParaRPr lang="en-GB" sz="1200" dirty="0" smtClean="0"/>
          </a:p>
          <a:p>
            <a:r>
              <a:rPr lang="en-GB" sz="1200" dirty="0" smtClean="0"/>
              <a:t>Kung</a:t>
            </a:r>
            <a:r>
              <a:rPr lang="en-GB" sz="1200" dirty="0"/>
              <a:t>, S., Giles, D. and Hagan, B. (2013) </a:t>
            </a:r>
            <a:r>
              <a:rPr lang="en-GB" sz="1200" dirty="0" smtClean="0"/>
              <a:t>Applying </a:t>
            </a:r>
            <a:r>
              <a:rPr lang="en-GB" sz="1200" dirty="0"/>
              <a:t>an appreciative inquiry process to a course evaluation in higher </a:t>
            </a:r>
            <a:r>
              <a:rPr lang="en-GB" sz="1200" dirty="0" smtClean="0"/>
              <a:t>education. </a:t>
            </a:r>
            <a:r>
              <a:rPr lang="en-GB" sz="1200" dirty="0"/>
              <a:t>International Journal of Teaching and Learning in Higher Education, 2013(1), pp. 29–37</a:t>
            </a:r>
          </a:p>
          <a:p>
            <a:r>
              <a:rPr lang="en-GB" sz="1200" dirty="0" err="1"/>
              <a:t>Lenton</a:t>
            </a:r>
            <a:r>
              <a:rPr lang="en-GB" sz="1200" dirty="0"/>
              <a:t>, P. (2015). Determining student satisfaction: An economic analysis of the National Student Survey. Economics of Education Review, 47, 118-27. </a:t>
            </a:r>
          </a:p>
          <a:p>
            <a:r>
              <a:rPr lang="en-GB" sz="1200" dirty="0"/>
              <a:t>Ramsden, P., Batchelor, D., Peacock, A., Temple, P., &amp; Watson, D. (2010). Enhancing and Developing the National Student Survey: Report to HEFCE by the Centre for Higher Education Studies at the Institute of Education. Higher Education Funding Council England: Bristol.  Retrieved from https://webarchive.nationalarchives.gov.uk/20120118165739/http://www.hefce.ac.uk/pubs/rdreports/2010/rd12_10/</a:t>
            </a:r>
          </a:p>
          <a:p>
            <a:r>
              <a:rPr lang="en-GB" sz="1200" dirty="0" err="1"/>
              <a:t>Rienties</a:t>
            </a:r>
            <a:r>
              <a:rPr lang="en-GB" sz="1200" dirty="0"/>
              <a:t>, B., Li, N., &amp; Marsh, V. (2015). </a:t>
            </a:r>
            <a:r>
              <a:rPr lang="en-GB" sz="1200" dirty="0" err="1"/>
              <a:t>Modeling</a:t>
            </a:r>
            <a:r>
              <a:rPr lang="en-GB" sz="1200" dirty="0"/>
              <a:t> and managing student satisfaction: use of student feedback to enhance learning experience. Gloucester: Quality Assurance Agency.  Retrieved from </a:t>
            </a:r>
            <a:r>
              <a:rPr lang="en-GB" sz="1200" dirty="0">
                <a:hlinkClick r:id="rId4"/>
              </a:rPr>
              <a:t>https://</a:t>
            </a:r>
            <a:r>
              <a:rPr lang="en-GB" sz="1200" dirty="0" smtClean="0">
                <a:hlinkClick r:id="rId4"/>
              </a:rPr>
              <a:t>oro.open.ac.uk/46057/7/Modelling-and-Managing-Student-Satisfaction-15.pdf</a:t>
            </a:r>
            <a:endParaRPr lang="en-GB" sz="1200" dirty="0" smtClean="0"/>
          </a:p>
          <a:p>
            <a:r>
              <a:rPr lang="en-GB" sz="1200" dirty="0" err="1"/>
              <a:t>Trajkovski</a:t>
            </a:r>
            <a:r>
              <a:rPr lang="en-GB" sz="1200" dirty="0"/>
              <a:t>, S., </a:t>
            </a:r>
            <a:r>
              <a:rPr lang="en-GB" sz="1200" dirty="0" err="1"/>
              <a:t>Schmied</a:t>
            </a:r>
            <a:r>
              <a:rPr lang="en-GB" sz="1200" dirty="0"/>
              <a:t>, V., Vickers, M. and Jackson, D. (2013) </a:t>
            </a:r>
            <a:r>
              <a:rPr lang="en-GB" sz="1200" dirty="0" smtClean="0"/>
              <a:t>Using </a:t>
            </a:r>
            <a:r>
              <a:rPr lang="en-GB" sz="1200" dirty="0"/>
              <a:t>appreciative inquiry to transform health </a:t>
            </a:r>
            <a:r>
              <a:rPr lang="en-GB" sz="1200" dirty="0" smtClean="0"/>
              <a:t>care</a:t>
            </a:r>
            <a:r>
              <a:rPr lang="en-GB" sz="1200" dirty="0"/>
              <a:t>.</a:t>
            </a:r>
            <a:r>
              <a:rPr lang="en-GB" sz="1200" dirty="0" smtClean="0"/>
              <a:t> </a:t>
            </a:r>
            <a:r>
              <a:rPr lang="en-GB" sz="1200" dirty="0"/>
              <a:t>Contemporary Nurse, 45(1), pp. </a:t>
            </a:r>
            <a:r>
              <a:rPr lang="en-GB" sz="1200" dirty="0" smtClean="0"/>
              <a:t>95–100</a:t>
            </a:r>
            <a:endParaRPr lang="en-GB" sz="1200" dirty="0"/>
          </a:p>
        </p:txBody>
      </p:sp>
    </p:spTree>
    <p:extLst>
      <p:ext uri="{BB962C8B-B14F-4D97-AF65-F5344CB8AC3E}">
        <p14:creationId xmlns:p14="http://schemas.microsoft.com/office/powerpoint/2010/main" val="1143477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0" dirty="0" smtClean="0"/>
              <a:t>A new frontier in England and beyond?</a:t>
            </a:r>
            <a:endParaRPr lang="en-GB" dirty="0"/>
          </a:p>
        </p:txBody>
      </p:sp>
      <p:sp>
        <p:nvSpPr>
          <p:cNvPr id="3" name="Content Placeholder 2"/>
          <p:cNvSpPr>
            <a:spLocks noGrp="1"/>
          </p:cNvSpPr>
          <p:nvPr>
            <p:ph idx="1"/>
          </p:nvPr>
        </p:nvSpPr>
        <p:spPr>
          <a:xfrm>
            <a:off x="644978" y="1712239"/>
            <a:ext cx="10515600" cy="1240511"/>
          </a:xfrm>
        </p:spPr>
        <p:txBody>
          <a:bodyPr/>
          <a:lstStyle/>
          <a:p>
            <a:pPr marL="0" indent="0">
              <a:buNone/>
            </a:pPr>
            <a:r>
              <a:rPr lang="en-GB" dirty="0"/>
              <a:t>The </a:t>
            </a:r>
            <a:r>
              <a:rPr lang="en-GB" dirty="0" smtClean="0"/>
              <a:t>Office for Students </a:t>
            </a:r>
            <a:r>
              <a:rPr lang="en-GB" dirty="0"/>
              <a:t>is an evidence based regulator. This means </a:t>
            </a:r>
            <a:r>
              <a:rPr lang="en-GB" dirty="0" smtClean="0"/>
              <a:t>it </a:t>
            </a:r>
            <a:r>
              <a:rPr lang="en-GB" dirty="0"/>
              <a:t>will use data and information to inform </a:t>
            </a:r>
            <a:r>
              <a:rPr lang="en-GB" dirty="0" smtClean="0"/>
              <a:t>its </a:t>
            </a:r>
            <a:r>
              <a:rPr lang="en-GB" dirty="0"/>
              <a:t>effective, efficient and intelligent regulation in the student interest</a:t>
            </a:r>
            <a:r>
              <a:rPr lang="en-GB" dirty="0" smtClean="0"/>
              <a:t>.</a:t>
            </a:r>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955186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0" dirty="0" smtClean="0"/>
              <a:t>A new frontier in England and beyond?</a:t>
            </a:r>
            <a:endParaRPr lang="en-GB" dirty="0"/>
          </a:p>
        </p:txBody>
      </p:sp>
      <p:sp>
        <p:nvSpPr>
          <p:cNvPr id="3" name="Content Placeholder 2"/>
          <p:cNvSpPr>
            <a:spLocks noGrp="1"/>
          </p:cNvSpPr>
          <p:nvPr>
            <p:ph idx="1"/>
          </p:nvPr>
        </p:nvSpPr>
        <p:spPr>
          <a:xfrm>
            <a:off x="644978" y="1712239"/>
            <a:ext cx="10515600" cy="1240511"/>
          </a:xfrm>
        </p:spPr>
        <p:txBody>
          <a:bodyPr/>
          <a:lstStyle/>
          <a:p>
            <a:pPr marL="0" indent="0">
              <a:buNone/>
            </a:pPr>
            <a:r>
              <a:rPr lang="en-GB" dirty="0"/>
              <a:t>The </a:t>
            </a:r>
            <a:r>
              <a:rPr lang="en-GB" dirty="0" smtClean="0"/>
              <a:t>Office for Students </a:t>
            </a:r>
            <a:r>
              <a:rPr lang="en-GB" dirty="0"/>
              <a:t>is an evidence based regulator. This means </a:t>
            </a:r>
            <a:r>
              <a:rPr lang="en-GB" dirty="0" smtClean="0"/>
              <a:t>it </a:t>
            </a:r>
            <a:r>
              <a:rPr lang="en-GB" dirty="0"/>
              <a:t>will use data and information to inform </a:t>
            </a:r>
            <a:r>
              <a:rPr lang="en-GB" dirty="0" smtClean="0"/>
              <a:t>its </a:t>
            </a:r>
            <a:r>
              <a:rPr lang="en-GB" dirty="0"/>
              <a:t>effective, efficient and intelligent regulation in the student interest</a:t>
            </a:r>
            <a:r>
              <a:rPr lang="en-GB" dirty="0" smtClean="0"/>
              <a:t>.</a:t>
            </a:r>
          </a:p>
          <a:p>
            <a:pPr marL="0" indent="0">
              <a:buNone/>
            </a:pPr>
            <a:endParaRPr lang="en-GB" dirty="0" smtClean="0"/>
          </a:p>
          <a:p>
            <a:pPr marL="0" indent="0">
              <a:buNone/>
            </a:pPr>
            <a:endParaRPr lang="en-GB" dirty="0"/>
          </a:p>
        </p:txBody>
      </p:sp>
      <p:sp>
        <p:nvSpPr>
          <p:cNvPr id="6" name="Content Placeholder 2"/>
          <p:cNvSpPr txBox="1">
            <a:spLocks/>
          </p:cNvSpPr>
          <p:nvPr/>
        </p:nvSpPr>
        <p:spPr>
          <a:xfrm>
            <a:off x="644978" y="2971800"/>
            <a:ext cx="11185072" cy="3695700"/>
          </a:xfrm>
          <a:prstGeom prst="rect">
            <a:avLst/>
          </a:prstGeom>
        </p:spPr>
        <p:txBody>
          <a:bodyPr numCol="2"/>
          <a:lstStyle>
            <a:lvl1pPr marL="228600" indent="-228600" algn="l" defTabSz="914400" rtl="0" eaLnBrk="1" latinLnBrk="0" hangingPunct="1">
              <a:lnSpc>
                <a:spcPct val="90000"/>
              </a:lnSpc>
              <a:spcBef>
                <a:spcPts val="1000"/>
              </a:spcBef>
              <a:buFont typeface="Arial"/>
              <a:buChar char="•"/>
              <a:defRPr sz="24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000" kern="1200">
                <a:solidFill>
                  <a:schemeClr val="accent5"/>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b="1" dirty="0" err="1" smtClean="0"/>
              <a:t>OfS</a:t>
            </a:r>
            <a:endParaRPr lang="en-GB" b="1" dirty="0" smtClean="0"/>
          </a:p>
          <a:p>
            <a:r>
              <a:rPr lang="en-GB" dirty="0" smtClean="0"/>
              <a:t>National </a:t>
            </a:r>
            <a:r>
              <a:rPr lang="en-GB" dirty="0"/>
              <a:t>S</a:t>
            </a:r>
            <a:r>
              <a:rPr lang="en-GB" dirty="0" smtClean="0"/>
              <a:t>tudent Survey</a:t>
            </a:r>
          </a:p>
          <a:p>
            <a:r>
              <a:rPr lang="en-GB" dirty="0" smtClean="0"/>
              <a:t>Teaching Excellence Framework</a:t>
            </a:r>
          </a:p>
          <a:p>
            <a:r>
              <a:rPr lang="en-GB" dirty="0" smtClean="0"/>
              <a:t>Longitudinal Education Outcomes</a:t>
            </a:r>
          </a:p>
          <a:p>
            <a:r>
              <a:rPr lang="en-GB" dirty="0"/>
              <a:t>Postgraduate Student Survey </a:t>
            </a:r>
            <a:r>
              <a:rPr lang="en-GB" dirty="0" smtClean="0"/>
              <a:t>(Pilot) </a:t>
            </a:r>
            <a:endParaRPr lang="en-GB" dirty="0"/>
          </a:p>
          <a:p>
            <a:pPr marL="0" indent="0">
              <a:buNone/>
            </a:pPr>
            <a:endParaRPr lang="en-GB" b="1" dirty="0" smtClean="0"/>
          </a:p>
          <a:p>
            <a:pPr marL="0" indent="0">
              <a:buNone/>
            </a:pPr>
            <a:endParaRPr lang="en-GB" b="1" dirty="0"/>
          </a:p>
          <a:p>
            <a:pPr marL="0" indent="0">
              <a:buNone/>
            </a:pPr>
            <a:endParaRPr lang="en-GB" b="1" dirty="0" smtClean="0"/>
          </a:p>
          <a:p>
            <a:pPr marL="0" indent="0">
              <a:buNone/>
            </a:pPr>
            <a:endParaRPr lang="en-GB" b="1" dirty="0"/>
          </a:p>
          <a:p>
            <a:pPr marL="0" indent="0">
              <a:buNone/>
            </a:pPr>
            <a:endParaRPr lang="en-GB" b="1" dirty="0" smtClean="0"/>
          </a:p>
          <a:p>
            <a:pPr marL="0" indent="0">
              <a:buNone/>
            </a:pPr>
            <a:endParaRPr lang="en-GB" b="1" dirty="0" smtClean="0"/>
          </a:p>
          <a:p>
            <a:pPr marL="0" indent="0">
              <a:buNone/>
            </a:pPr>
            <a:r>
              <a:rPr lang="en-GB" b="1" dirty="0" smtClean="0">
                <a:solidFill>
                  <a:schemeClr val="bg1"/>
                </a:solidFill>
              </a:rPr>
              <a:t>Other Areas</a:t>
            </a:r>
            <a:endParaRPr lang="en-GB" b="1" dirty="0">
              <a:solidFill>
                <a:schemeClr val="bg1"/>
              </a:solidFill>
            </a:endParaRPr>
          </a:p>
          <a:p>
            <a:r>
              <a:rPr lang="en-GB" dirty="0" smtClean="0">
                <a:solidFill>
                  <a:schemeClr val="bg1"/>
                </a:solidFill>
              </a:rPr>
              <a:t>HESA</a:t>
            </a:r>
          </a:p>
          <a:p>
            <a:r>
              <a:rPr lang="en-GB" dirty="0" smtClean="0">
                <a:solidFill>
                  <a:schemeClr val="bg1"/>
                </a:solidFill>
              </a:rPr>
              <a:t>Graduate </a:t>
            </a:r>
            <a:r>
              <a:rPr lang="en-GB" dirty="0">
                <a:solidFill>
                  <a:schemeClr val="bg1"/>
                </a:solidFill>
              </a:rPr>
              <a:t>Outcomes Survey</a:t>
            </a:r>
          </a:p>
          <a:p>
            <a:r>
              <a:rPr lang="en-GB" dirty="0" smtClean="0">
                <a:solidFill>
                  <a:schemeClr val="bg1"/>
                </a:solidFill>
              </a:rPr>
              <a:t>League Tables</a:t>
            </a:r>
          </a:p>
          <a:p>
            <a:r>
              <a:rPr lang="en-GB" dirty="0" smtClean="0">
                <a:solidFill>
                  <a:schemeClr val="bg1"/>
                </a:solidFill>
              </a:rPr>
              <a:t>JISC</a:t>
            </a:r>
          </a:p>
          <a:p>
            <a:r>
              <a:rPr lang="en-GB" dirty="0" smtClean="0">
                <a:solidFill>
                  <a:schemeClr val="bg1"/>
                </a:solidFill>
              </a:rPr>
              <a:t>Student Academic Experience Survey</a:t>
            </a:r>
          </a:p>
          <a:p>
            <a:r>
              <a:rPr lang="en-GB" dirty="0" smtClean="0">
                <a:solidFill>
                  <a:schemeClr val="bg1"/>
                </a:solidFill>
              </a:rPr>
              <a:t>Lobbying Groups, </a:t>
            </a:r>
            <a:r>
              <a:rPr lang="en-GB" dirty="0">
                <a:solidFill>
                  <a:schemeClr val="bg1"/>
                </a:solidFill>
              </a:rPr>
              <a:t>E</a:t>
            </a:r>
            <a:r>
              <a:rPr lang="en-GB" dirty="0" smtClean="0">
                <a:solidFill>
                  <a:schemeClr val="bg1"/>
                </a:solidFill>
              </a:rPr>
              <a:t>xternal Agencies/Bodies</a:t>
            </a:r>
            <a:endParaRPr lang="en-GB" dirty="0">
              <a:solidFill>
                <a:schemeClr val="bg1"/>
              </a:solidFill>
            </a:endParaRPr>
          </a:p>
          <a:p>
            <a:endParaRPr lang="en-GB" dirty="0" smtClean="0"/>
          </a:p>
          <a:p>
            <a:endParaRPr lang="en-GB" dirty="0" smtClean="0"/>
          </a:p>
          <a:p>
            <a:pPr marL="0" indent="0">
              <a:buFont typeface="Arial"/>
              <a:buNone/>
            </a:pPr>
            <a:endParaRPr lang="en-GB" dirty="0"/>
          </a:p>
        </p:txBody>
      </p:sp>
    </p:spTree>
    <p:extLst>
      <p:ext uri="{BB962C8B-B14F-4D97-AF65-F5344CB8AC3E}">
        <p14:creationId xmlns:p14="http://schemas.microsoft.com/office/powerpoint/2010/main" val="1313685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0" dirty="0" smtClean="0"/>
              <a:t>A new frontier in England and beyond?</a:t>
            </a:r>
            <a:endParaRPr lang="en-GB" dirty="0"/>
          </a:p>
        </p:txBody>
      </p:sp>
      <p:sp>
        <p:nvSpPr>
          <p:cNvPr id="3" name="Content Placeholder 2"/>
          <p:cNvSpPr>
            <a:spLocks noGrp="1"/>
          </p:cNvSpPr>
          <p:nvPr>
            <p:ph idx="1"/>
          </p:nvPr>
        </p:nvSpPr>
        <p:spPr>
          <a:xfrm>
            <a:off x="644978" y="1712239"/>
            <a:ext cx="10515600" cy="1240511"/>
          </a:xfrm>
        </p:spPr>
        <p:txBody>
          <a:bodyPr/>
          <a:lstStyle/>
          <a:p>
            <a:pPr marL="0" indent="0">
              <a:buNone/>
            </a:pPr>
            <a:r>
              <a:rPr lang="en-GB" dirty="0"/>
              <a:t>The </a:t>
            </a:r>
            <a:r>
              <a:rPr lang="en-GB" dirty="0" smtClean="0"/>
              <a:t>Office for Students </a:t>
            </a:r>
            <a:r>
              <a:rPr lang="en-GB" dirty="0"/>
              <a:t>is an evidence based regulator. This means </a:t>
            </a:r>
            <a:r>
              <a:rPr lang="en-GB" dirty="0" smtClean="0"/>
              <a:t>it </a:t>
            </a:r>
            <a:r>
              <a:rPr lang="en-GB" dirty="0"/>
              <a:t>will use data and information to inform </a:t>
            </a:r>
            <a:r>
              <a:rPr lang="en-GB" dirty="0" smtClean="0"/>
              <a:t>its </a:t>
            </a:r>
            <a:r>
              <a:rPr lang="en-GB" dirty="0"/>
              <a:t>effective, efficient and intelligent regulation in the student interest</a:t>
            </a:r>
            <a:r>
              <a:rPr lang="en-GB" dirty="0" smtClean="0"/>
              <a:t>.</a:t>
            </a:r>
          </a:p>
          <a:p>
            <a:pPr marL="0" indent="0">
              <a:buNone/>
            </a:pPr>
            <a:endParaRPr lang="en-GB" dirty="0" smtClean="0"/>
          </a:p>
          <a:p>
            <a:pPr marL="0" indent="0">
              <a:buNone/>
            </a:pPr>
            <a:endParaRPr lang="en-GB" dirty="0"/>
          </a:p>
        </p:txBody>
      </p:sp>
      <p:sp>
        <p:nvSpPr>
          <p:cNvPr id="6" name="Content Placeholder 2"/>
          <p:cNvSpPr txBox="1">
            <a:spLocks/>
          </p:cNvSpPr>
          <p:nvPr/>
        </p:nvSpPr>
        <p:spPr>
          <a:xfrm>
            <a:off x="644978" y="2971800"/>
            <a:ext cx="11185072" cy="3695700"/>
          </a:xfrm>
          <a:prstGeom prst="rect">
            <a:avLst/>
          </a:prstGeom>
        </p:spPr>
        <p:txBody>
          <a:bodyPr numCol="2"/>
          <a:lstStyle>
            <a:lvl1pPr marL="228600" indent="-228600" algn="l" defTabSz="914400" rtl="0" eaLnBrk="1" latinLnBrk="0" hangingPunct="1">
              <a:lnSpc>
                <a:spcPct val="90000"/>
              </a:lnSpc>
              <a:spcBef>
                <a:spcPts val="1000"/>
              </a:spcBef>
              <a:buFont typeface="Arial"/>
              <a:buChar char="•"/>
              <a:defRPr sz="24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000" kern="1200">
                <a:solidFill>
                  <a:schemeClr val="accent5"/>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b="1" dirty="0" err="1" smtClean="0"/>
              <a:t>OfS</a:t>
            </a:r>
            <a:endParaRPr lang="en-GB" b="1" dirty="0" smtClean="0"/>
          </a:p>
          <a:p>
            <a:r>
              <a:rPr lang="en-GB" dirty="0" smtClean="0"/>
              <a:t>National </a:t>
            </a:r>
            <a:r>
              <a:rPr lang="en-GB" dirty="0"/>
              <a:t>S</a:t>
            </a:r>
            <a:r>
              <a:rPr lang="en-GB" dirty="0" smtClean="0"/>
              <a:t>tudent Survey</a:t>
            </a:r>
          </a:p>
          <a:p>
            <a:r>
              <a:rPr lang="en-GB" dirty="0" smtClean="0"/>
              <a:t>Teaching Excellence Framework</a:t>
            </a:r>
          </a:p>
          <a:p>
            <a:r>
              <a:rPr lang="en-GB" dirty="0" smtClean="0"/>
              <a:t>Longitudinal Education Outcomes</a:t>
            </a:r>
          </a:p>
          <a:p>
            <a:r>
              <a:rPr lang="en-GB" dirty="0"/>
              <a:t>Postgraduate Student Survey </a:t>
            </a:r>
            <a:r>
              <a:rPr lang="en-GB" dirty="0" smtClean="0"/>
              <a:t>(Pilot) </a:t>
            </a:r>
            <a:endParaRPr lang="en-GB" dirty="0"/>
          </a:p>
          <a:p>
            <a:pPr marL="0" indent="0">
              <a:buNone/>
            </a:pPr>
            <a:endParaRPr lang="en-GB" b="1" dirty="0"/>
          </a:p>
          <a:p>
            <a:pPr marL="0" indent="0">
              <a:buNone/>
            </a:pPr>
            <a:endParaRPr lang="en-GB" b="1" dirty="0" smtClean="0"/>
          </a:p>
          <a:p>
            <a:pPr marL="0" indent="0">
              <a:buNone/>
            </a:pPr>
            <a:endParaRPr lang="en-GB" b="1" dirty="0"/>
          </a:p>
          <a:p>
            <a:pPr marL="0" indent="0">
              <a:buNone/>
            </a:pPr>
            <a:endParaRPr lang="en-GB" b="1" dirty="0" smtClean="0"/>
          </a:p>
          <a:p>
            <a:pPr marL="0" indent="0">
              <a:buNone/>
            </a:pPr>
            <a:endParaRPr lang="en-GB" b="1" dirty="0" smtClean="0"/>
          </a:p>
          <a:p>
            <a:pPr marL="0" indent="0">
              <a:buNone/>
            </a:pPr>
            <a:r>
              <a:rPr lang="en-GB" b="1" dirty="0" smtClean="0"/>
              <a:t>Other Areas</a:t>
            </a:r>
            <a:endParaRPr lang="en-GB" sz="2000" b="1" dirty="0"/>
          </a:p>
          <a:p>
            <a:r>
              <a:rPr lang="en-GB" sz="2200" dirty="0" smtClean="0"/>
              <a:t>HESA/JISC</a:t>
            </a:r>
          </a:p>
          <a:p>
            <a:r>
              <a:rPr lang="en-GB" sz="2200" dirty="0" smtClean="0"/>
              <a:t>Graduate </a:t>
            </a:r>
            <a:r>
              <a:rPr lang="en-GB" sz="2200" dirty="0"/>
              <a:t>Outcomes </a:t>
            </a:r>
            <a:r>
              <a:rPr lang="en-GB" sz="2200" dirty="0" smtClean="0"/>
              <a:t>Survey</a:t>
            </a:r>
          </a:p>
          <a:p>
            <a:r>
              <a:rPr lang="en-GB" sz="2200" dirty="0" smtClean="0"/>
              <a:t>Lobbying </a:t>
            </a:r>
            <a:r>
              <a:rPr lang="en-GB" sz="2200" dirty="0"/>
              <a:t>Groups, External Agencies/Bodies</a:t>
            </a:r>
          </a:p>
          <a:p>
            <a:r>
              <a:rPr lang="en-GB" sz="2200" dirty="0" smtClean="0"/>
              <a:t>League Tables</a:t>
            </a:r>
          </a:p>
          <a:p>
            <a:r>
              <a:rPr lang="en-GB" sz="2200" dirty="0" smtClean="0"/>
              <a:t>Student Experience/Engagement Surveys</a:t>
            </a:r>
          </a:p>
          <a:p>
            <a:endParaRPr lang="en-GB" dirty="0" smtClean="0"/>
          </a:p>
          <a:p>
            <a:endParaRPr lang="en-GB" dirty="0" smtClean="0"/>
          </a:p>
          <a:p>
            <a:pPr marL="0" indent="0">
              <a:buFont typeface="Arial"/>
              <a:buNone/>
            </a:pPr>
            <a:endParaRPr lang="en-GB" dirty="0"/>
          </a:p>
        </p:txBody>
      </p:sp>
    </p:spTree>
    <p:extLst>
      <p:ext uri="{BB962C8B-B14F-4D97-AF65-F5344CB8AC3E}">
        <p14:creationId xmlns:p14="http://schemas.microsoft.com/office/powerpoint/2010/main" val="1249630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a:t>
            </a:r>
            <a:endParaRPr lang="en-GB" dirty="0"/>
          </a:p>
        </p:txBody>
      </p:sp>
      <p:sp>
        <p:nvSpPr>
          <p:cNvPr id="3" name="Content Placeholder 2"/>
          <p:cNvSpPr>
            <a:spLocks noGrp="1"/>
          </p:cNvSpPr>
          <p:nvPr>
            <p:ph idx="1"/>
          </p:nvPr>
        </p:nvSpPr>
        <p:spPr/>
        <p:txBody>
          <a:bodyPr/>
          <a:lstStyle/>
          <a:p>
            <a:pPr marL="0" indent="0">
              <a:buNone/>
            </a:pPr>
            <a:r>
              <a:rPr lang="en-GB" sz="3600" dirty="0" smtClean="0"/>
              <a:t>How prepared is your institution for the growing data landscape? </a:t>
            </a:r>
            <a:endParaRPr lang="en-GB" sz="3600" dirty="0"/>
          </a:p>
        </p:txBody>
      </p:sp>
      <p:pic>
        <p:nvPicPr>
          <p:cNvPr id="3074" name="Picture 2" descr="\\staffhome.hallam.shu.ac.uk\staffhome1\2\uusnp2\Download\analytics-1925495_19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967" y="2672862"/>
            <a:ext cx="5016963" cy="3760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13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FAC2E2-2F6A-AE40-BDEE-EDE9E499F65B}"/>
              </a:ext>
            </a:extLst>
          </p:cNvPr>
          <p:cNvSpPr>
            <a:spLocks noGrp="1"/>
          </p:cNvSpPr>
          <p:nvPr>
            <p:ph type="title"/>
          </p:nvPr>
        </p:nvSpPr>
        <p:spPr>
          <a:xfrm>
            <a:off x="244366" y="560729"/>
            <a:ext cx="10515600" cy="635093"/>
          </a:xfrm>
        </p:spPr>
        <p:txBody>
          <a:bodyPr>
            <a:normAutofit fontScale="90000"/>
          </a:bodyPr>
          <a:lstStyle/>
          <a:p>
            <a:r>
              <a:rPr lang="en-GB" i="1" dirty="0" smtClean="0"/>
              <a:t>Student </a:t>
            </a:r>
            <a:r>
              <a:rPr lang="en-GB" i="1" dirty="0"/>
              <a:t>satisfaction data</a:t>
            </a:r>
            <a:r>
              <a:rPr lang="en-GB" dirty="0" smtClean="0"/>
              <a:t>  </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6CC6388F-E1A4-8D4D-9DF0-399581B58DF1}"/>
              </a:ext>
            </a:extLst>
          </p:cNvPr>
          <p:cNvSpPr>
            <a:spLocks noGrp="1"/>
          </p:cNvSpPr>
          <p:nvPr>
            <p:ph idx="1"/>
          </p:nvPr>
        </p:nvSpPr>
        <p:spPr>
          <a:xfrm>
            <a:off x="5888421" y="1444769"/>
            <a:ext cx="5500758" cy="4555981"/>
          </a:xfrm>
        </p:spPr>
        <p:txBody>
          <a:bodyPr/>
          <a:lstStyle/>
          <a:p>
            <a:pPr marL="0" indent="0">
              <a:buNone/>
            </a:pPr>
            <a:r>
              <a:rPr lang="en-GB" sz="3200" i="1" dirty="0"/>
              <a:t>While many institutions have become reasonably skilled in collecting large amounts of student satisfaction data, making sense of rich data sources and </a:t>
            </a:r>
            <a:r>
              <a:rPr lang="en-GB" sz="3200" i="1" dirty="0" smtClean="0"/>
              <a:t>acting </a:t>
            </a:r>
            <a:r>
              <a:rPr lang="en-GB" sz="3200" i="1" dirty="0"/>
              <a:t>upon the data is complex and </a:t>
            </a:r>
            <a:r>
              <a:rPr lang="en-GB" sz="3200" i="1" dirty="0" smtClean="0"/>
              <a:t>cumbersome. (</a:t>
            </a:r>
            <a:r>
              <a:rPr lang="en-GB" sz="3200" i="1" dirty="0" err="1" smtClean="0"/>
              <a:t>Rienties</a:t>
            </a:r>
            <a:r>
              <a:rPr lang="en-GB" sz="3200" i="1" dirty="0" smtClean="0"/>
              <a:t>, Li et al., 2015)</a:t>
            </a:r>
          </a:p>
          <a:p>
            <a:pPr marL="0" indent="0">
              <a:buNone/>
            </a:pPr>
            <a:endParaRPr lang="en-GB" sz="1050" i="1" dirty="0"/>
          </a:p>
        </p:txBody>
      </p:sp>
      <p:pic>
        <p:nvPicPr>
          <p:cNvPr id="2050" name="Picture 2" descr="\\staffhome.hallam.shu.ac.uk\staffhome1\2\uusnp2\Download\hiker-1984421_192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78" y="1444769"/>
            <a:ext cx="4857188" cy="4389120"/>
          </a:xfrm>
          <a:prstGeom prst="rect">
            <a:avLst/>
          </a:prstGeom>
          <a:ln w="127000" cap="sq">
            <a:solidFill>
              <a:srgbClr val="0075AA"/>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937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FAC2E2-2F6A-AE40-BDEE-EDE9E499F65B}"/>
              </a:ext>
            </a:extLst>
          </p:cNvPr>
          <p:cNvSpPr>
            <a:spLocks noGrp="1"/>
          </p:cNvSpPr>
          <p:nvPr>
            <p:ph type="title"/>
          </p:nvPr>
        </p:nvSpPr>
        <p:spPr>
          <a:xfrm>
            <a:off x="405304" y="554552"/>
            <a:ext cx="10515600" cy="635093"/>
          </a:xfrm>
        </p:spPr>
        <p:txBody>
          <a:bodyPr>
            <a:normAutofit fontScale="90000"/>
          </a:bodyPr>
          <a:lstStyle/>
          <a:p>
            <a:r>
              <a:rPr lang="en-GB" dirty="0"/>
              <a:t>Established </a:t>
            </a:r>
            <a:r>
              <a:rPr lang="en-GB" dirty="0" smtClean="0"/>
              <a:t>reporting tools</a:t>
            </a:r>
            <a:r>
              <a:rPr lang="en-GB" dirty="0"/>
              <a:t/>
            </a:r>
            <a:br>
              <a:rPr lang="en-GB" dirty="0"/>
            </a:br>
            <a:r>
              <a:rPr lang="en-US" dirty="0"/>
              <a:t/>
            </a:r>
            <a:br>
              <a:rPr lang="en-US" dirty="0"/>
            </a:b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817" y="1313464"/>
            <a:ext cx="4287688" cy="2659073"/>
          </a:xfrm>
          <a:prstGeom prst="rect">
            <a:avLst/>
          </a:prstGeom>
          <a:ln w="127000" cap="sq">
            <a:solidFill>
              <a:srgbClr val="0075AA"/>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
        <p:nvSpPr>
          <p:cNvPr id="7" name="Rectangle 6"/>
          <p:cNvSpPr/>
          <p:nvPr/>
        </p:nvSpPr>
        <p:spPr>
          <a:xfrm>
            <a:off x="4408817" y="1313464"/>
            <a:ext cx="877797" cy="217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68" y="1313464"/>
            <a:ext cx="3467100" cy="4733925"/>
          </a:xfrm>
          <a:prstGeom prst="rect">
            <a:avLst/>
          </a:prstGeom>
          <a:ln w="127000" cap="sq">
            <a:solidFill>
              <a:srgbClr val="0075AA"/>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69853" y="1313464"/>
            <a:ext cx="1990725" cy="4733925"/>
          </a:xfrm>
          <a:prstGeom prst="rect">
            <a:avLst/>
          </a:prstGeom>
          <a:ln w="127000" cap="sq">
            <a:solidFill>
              <a:srgbClr val="0075AA"/>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8817" y="4351283"/>
            <a:ext cx="4287688" cy="1696106"/>
          </a:xfrm>
          <a:prstGeom prst="rect">
            <a:avLst/>
          </a:prstGeom>
          <a:ln w="127000" cap="sq">
            <a:solidFill>
              <a:srgbClr val="0075AA"/>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
        <p:nvSpPr>
          <p:cNvPr id="3" name="Rectangle 2"/>
          <p:cNvSpPr/>
          <p:nvPr/>
        </p:nvSpPr>
        <p:spPr>
          <a:xfrm>
            <a:off x="468368" y="2643000"/>
            <a:ext cx="1869315" cy="847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468369" y="3593990"/>
            <a:ext cx="1932926" cy="500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468937" y="4149385"/>
            <a:ext cx="1932926" cy="11064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468937" y="5268599"/>
            <a:ext cx="1932926" cy="718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467205" y="2617701"/>
            <a:ext cx="934658" cy="215444"/>
          </a:xfrm>
          <a:prstGeom prst="rect">
            <a:avLst/>
          </a:prstGeom>
          <a:noFill/>
        </p:spPr>
        <p:txBody>
          <a:bodyPr vert="horz" wrap="square" rtlCol="0">
            <a:spAutoFit/>
          </a:bodyPr>
          <a:lstStyle/>
          <a:p>
            <a:pPr algn="r"/>
            <a:r>
              <a:rPr lang="en-GB" sz="800" dirty="0" smtClean="0">
                <a:solidFill>
                  <a:schemeClr val="bg1">
                    <a:lumMod val="50000"/>
                  </a:schemeClr>
                </a:solidFill>
              </a:rPr>
              <a:t>Departments</a:t>
            </a:r>
            <a:endParaRPr lang="en-GB" sz="800" dirty="0">
              <a:solidFill>
                <a:schemeClr val="bg1">
                  <a:lumMod val="50000"/>
                </a:schemeClr>
              </a:solidFill>
            </a:endParaRPr>
          </a:p>
        </p:txBody>
      </p:sp>
      <p:sp>
        <p:nvSpPr>
          <p:cNvPr id="13" name="TextBox 12"/>
          <p:cNvSpPr txBox="1"/>
          <p:nvPr/>
        </p:nvSpPr>
        <p:spPr>
          <a:xfrm>
            <a:off x="468937" y="2617701"/>
            <a:ext cx="746301" cy="215444"/>
          </a:xfrm>
          <a:prstGeom prst="rect">
            <a:avLst/>
          </a:prstGeom>
          <a:noFill/>
        </p:spPr>
        <p:txBody>
          <a:bodyPr vert="horz" wrap="square" rtlCol="0">
            <a:spAutoFit/>
          </a:bodyPr>
          <a:lstStyle/>
          <a:p>
            <a:r>
              <a:rPr lang="en-GB" sz="800" dirty="0" smtClean="0">
                <a:solidFill>
                  <a:schemeClr val="bg1">
                    <a:lumMod val="50000"/>
                  </a:schemeClr>
                </a:solidFill>
              </a:rPr>
              <a:t>Faculty</a:t>
            </a:r>
            <a:endParaRPr lang="en-GB" sz="800" dirty="0">
              <a:solidFill>
                <a:schemeClr val="bg1">
                  <a:lumMod val="50000"/>
                </a:schemeClr>
              </a:solidFill>
            </a:endParaRPr>
          </a:p>
        </p:txBody>
      </p:sp>
      <p:sp>
        <p:nvSpPr>
          <p:cNvPr id="14" name="TextBox 13"/>
          <p:cNvSpPr txBox="1"/>
          <p:nvPr/>
        </p:nvSpPr>
        <p:spPr>
          <a:xfrm>
            <a:off x="468937" y="3572704"/>
            <a:ext cx="746301" cy="215444"/>
          </a:xfrm>
          <a:prstGeom prst="rect">
            <a:avLst/>
          </a:prstGeom>
          <a:noFill/>
        </p:spPr>
        <p:txBody>
          <a:bodyPr vert="horz" wrap="square" rtlCol="0">
            <a:spAutoFit/>
          </a:bodyPr>
          <a:lstStyle/>
          <a:p>
            <a:r>
              <a:rPr lang="en-GB" sz="800" dirty="0" smtClean="0">
                <a:solidFill>
                  <a:schemeClr val="bg1">
                    <a:lumMod val="50000"/>
                  </a:schemeClr>
                </a:solidFill>
              </a:rPr>
              <a:t>Faculty</a:t>
            </a:r>
            <a:endParaRPr lang="en-GB" sz="800" dirty="0">
              <a:solidFill>
                <a:schemeClr val="bg1">
                  <a:lumMod val="50000"/>
                </a:schemeClr>
              </a:solidFill>
            </a:endParaRPr>
          </a:p>
        </p:txBody>
      </p:sp>
      <p:sp>
        <p:nvSpPr>
          <p:cNvPr id="15" name="TextBox 14"/>
          <p:cNvSpPr txBox="1"/>
          <p:nvPr/>
        </p:nvSpPr>
        <p:spPr>
          <a:xfrm>
            <a:off x="1466637" y="3572704"/>
            <a:ext cx="934658" cy="215444"/>
          </a:xfrm>
          <a:prstGeom prst="rect">
            <a:avLst/>
          </a:prstGeom>
          <a:noFill/>
        </p:spPr>
        <p:txBody>
          <a:bodyPr vert="horz" wrap="square" rtlCol="0">
            <a:spAutoFit/>
          </a:bodyPr>
          <a:lstStyle/>
          <a:p>
            <a:pPr algn="r"/>
            <a:r>
              <a:rPr lang="en-GB" sz="800" dirty="0" smtClean="0">
                <a:solidFill>
                  <a:schemeClr val="bg1">
                    <a:lumMod val="50000"/>
                  </a:schemeClr>
                </a:solidFill>
              </a:rPr>
              <a:t>Departments</a:t>
            </a:r>
            <a:endParaRPr lang="en-GB" sz="800" dirty="0">
              <a:solidFill>
                <a:schemeClr val="bg1">
                  <a:lumMod val="50000"/>
                </a:schemeClr>
              </a:solidFill>
            </a:endParaRPr>
          </a:p>
        </p:txBody>
      </p:sp>
      <p:sp>
        <p:nvSpPr>
          <p:cNvPr id="16" name="TextBox 15"/>
          <p:cNvSpPr txBox="1"/>
          <p:nvPr/>
        </p:nvSpPr>
        <p:spPr>
          <a:xfrm>
            <a:off x="468937" y="4149385"/>
            <a:ext cx="746301" cy="215444"/>
          </a:xfrm>
          <a:prstGeom prst="rect">
            <a:avLst/>
          </a:prstGeom>
          <a:noFill/>
        </p:spPr>
        <p:txBody>
          <a:bodyPr vert="horz" wrap="square" rtlCol="0">
            <a:spAutoFit/>
          </a:bodyPr>
          <a:lstStyle/>
          <a:p>
            <a:r>
              <a:rPr lang="en-GB" sz="800" dirty="0" smtClean="0">
                <a:solidFill>
                  <a:schemeClr val="bg1">
                    <a:lumMod val="50000"/>
                  </a:schemeClr>
                </a:solidFill>
              </a:rPr>
              <a:t>Faculty</a:t>
            </a:r>
            <a:endParaRPr lang="en-GB" sz="800" dirty="0">
              <a:solidFill>
                <a:schemeClr val="bg1">
                  <a:lumMod val="50000"/>
                </a:schemeClr>
              </a:solidFill>
            </a:endParaRPr>
          </a:p>
        </p:txBody>
      </p:sp>
      <p:sp>
        <p:nvSpPr>
          <p:cNvPr id="17" name="TextBox 16"/>
          <p:cNvSpPr txBox="1"/>
          <p:nvPr/>
        </p:nvSpPr>
        <p:spPr>
          <a:xfrm>
            <a:off x="468937" y="5275608"/>
            <a:ext cx="746301" cy="215444"/>
          </a:xfrm>
          <a:prstGeom prst="rect">
            <a:avLst/>
          </a:prstGeom>
          <a:noFill/>
        </p:spPr>
        <p:txBody>
          <a:bodyPr vert="horz" wrap="square" rtlCol="0">
            <a:spAutoFit/>
          </a:bodyPr>
          <a:lstStyle/>
          <a:p>
            <a:r>
              <a:rPr lang="en-GB" sz="800" dirty="0" smtClean="0">
                <a:solidFill>
                  <a:schemeClr val="bg1">
                    <a:lumMod val="50000"/>
                  </a:schemeClr>
                </a:solidFill>
              </a:rPr>
              <a:t>Faculty</a:t>
            </a:r>
            <a:endParaRPr lang="en-GB" sz="800" dirty="0">
              <a:solidFill>
                <a:schemeClr val="bg1">
                  <a:lumMod val="50000"/>
                </a:schemeClr>
              </a:solidFill>
            </a:endParaRPr>
          </a:p>
        </p:txBody>
      </p:sp>
      <p:sp>
        <p:nvSpPr>
          <p:cNvPr id="18" name="TextBox 17"/>
          <p:cNvSpPr txBox="1"/>
          <p:nvPr/>
        </p:nvSpPr>
        <p:spPr>
          <a:xfrm>
            <a:off x="1467205" y="4149385"/>
            <a:ext cx="934658" cy="215444"/>
          </a:xfrm>
          <a:prstGeom prst="rect">
            <a:avLst/>
          </a:prstGeom>
          <a:noFill/>
        </p:spPr>
        <p:txBody>
          <a:bodyPr vert="horz" wrap="square" rtlCol="0">
            <a:spAutoFit/>
          </a:bodyPr>
          <a:lstStyle/>
          <a:p>
            <a:pPr algn="r"/>
            <a:r>
              <a:rPr lang="en-GB" sz="800" dirty="0" smtClean="0">
                <a:solidFill>
                  <a:schemeClr val="bg1">
                    <a:lumMod val="50000"/>
                  </a:schemeClr>
                </a:solidFill>
              </a:rPr>
              <a:t>Departments</a:t>
            </a:r>
            <a:endParaRPr lang="en-GB" sz="800" dirty="0">
              <a:solidFill>
                <a:schemeClr val="bg1">
                  <a:lumMod val="50000"/>
                </a:schemeClr>
              </a:solidFill>
            </a:endParaRPr>
          </a:p>
        </p:txBody>
      </p:sp>
      <p:sp>
        <p:nvSpPr>
          <p:cNvPr id="19" name="TextBox 18"/>
          <p:cNvSpPr txBox="1"/>
          <p:nvPr/>
        </p:nvSpPr>
        <p:spPr>
          <a:xfrm>
            <a:off x="1467205" y="5275608"/>
            <a:ext cx="934658" cy="215444"/>
          </a:xfrm>
          <a:prstGeom prst="rect">
            <a:avLst/>
          </a:prstGeom>
          <a:noFill/>
        </p:spPr>
        <p:txBody>
          <a:bodyPr vert="horz" wrap="square" rtlCol="0">
            <a:spAutoFit/>
          </a:bodyPr>
          <a:lstStyle/>
          <a:p>
            <a:pPr algn="r"/>
            <a:r>
              <a:rPr lang="en-GB" sz="800" dirty="0" smtClean="0">
                <a:solidFill>
                  <a:schemeClr val="bg1">
                    <a:lumMod val="50000"/>
                  </a:schemeClr>
                </a:solidFill>
              </a:rPr>
              <a:t>Departments</a:t>
            </a:r>
            <a:endParaRPr lang="en-GB" sz="800" dirty="0">
              <a:solidFill>
                <a:schemeClr val="bg1">
                  <a:lumMod val="50000"/>
                </a:schemeClr>
              </a:solidFill>
            </a:endParaRPr>
          </a:p>
        </p:txBody>
      </p:sp>
    </p:spTree>
    <p:extLst>
      <p:ext uri="{BB962C8B-B14F-4D97-AF65-F5344CB8AC3E}">
        <p14:creationId xmlns:p14="http://schemas.microsoft.com/office/powerpoint/2010/main" val="4010065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National Student Survey</a:t>
            </a:r>
            <a:endParaRPr lang="en-GB" dirty="0"/>
          </a:p>
        </p:txBody>
      </p:sp>
      <p:sp>
        <p:nvSpPr>
          <p:cNvPr id="3" name="Content Placeholder 2"/>
          <p:cNvSpPr>
            <a:spLocks noGrp="1"/>
          </p:cNvSpPr>
          <p:nvPr>
            <p:ph idx="1"/>
          </p:nvPr>
        </p:nvSpPr>
        <p:spPr/>
        <p:txBody>
          <a:bodyPr/>
          <a:lstStyle/>
          <a:p>
            <a:pPr marL="0" indent="0">
              <a:buNone/>
            </a:pPr>
            <a:r>
              <a:rPr lang="en-GB" i="1" dirty="0"/>
              <a:t>The NSS can suffer from being viewed as a managerial and bureaucratic exercise in box-ticking.... the NSS is used as a stick to beat departments and faculties, rather than as a positive encouragement to improve. </a:t>
            </a:r>
            <a:r>
              <a:rPr lang="en-GB" dirty="0"/>
              <a:t>(Buckley, 2012)</a:t>
            </a:r>
            <a:r>
              <a:rPr lang="en-GB" i="1" dirty="0"/>
              <a:t> </a:t>
            </a:r>
          </a:p>
          <a:p>
            <a:pPr marL="0" indent="0">
              <a:buNone/>
            </a:pPr>
            <a:endParaRPr lang="en-GB" sz="1050" i="1" dirty="0"/>
          </a:p>
          <a:p>
            <a:pPr marL="0" indent="0">
              <a:buNone/>
            </a:pPr>
            <a:r>
              <a:rPr lang="en-GB" i="1" dirty="0"/>
              <a:t>There is a significant difference in scores across different types of university, which calls into question the use of these scores of student satisfaction in university rankings. </a:t>
            </a:r>
            <a:r>
              <a:rPr lang="en-GB" dirty="0"/>
              <a:t>(</a:t>
            </a:r>
            <a:r>
              <a:rPr lang="en-GB" dirty="0" err="1"/>
              <a:t>Lenton</a:t>
            </a:r>
            <a:r>
              <a:rPr lang="en-GB" dirty="0"/>
              <a:t>, 2015)</a:t>
            </a:r>
          </a:p>
          <a:p>
            <a:pPr marL="0" indent="0">
              <a:buNone/>
            </a:pPr>
            <a:endParaRPr lang="en-GB" sz="1050" dirty="0"/>
          </a:p>
          <a:p>
            <a:pPr marL="0" indent="0">
              <a:buNone/>
            </a:pPr>
            <a:r>
              <a:rPr lang="en-GB" i="1" dirty="0"/>
              <a:t>Analysis of the NSS data has repeatedly provided evidence of the robustness of the instrument and the conceptual validity of the dimensions of the student experience that it assesses. </a:t>
            </a:r>
            <a:r>
              <a:rPr lang="en-GB" dirty="0"/>
              <a:t>(Ramsden, Batchelor</a:t>
            </a:r>
            <a:r>
              <a:rPr lang="en-GB" i="1" dirty="0"/>
              <a:t> et al.</a:t>
            </a:r>
            <a:r>
              <a:rPr lang="en-GB" dirty="0"/>
              <a:t>, 2010)</a:t>
            </a:r>
            <a:endParaRPr lang="en-US" dirty="0"/>
          </a:p>
          <a:p>
            <a:pPr marL="0" indent="0">
              <a:buNone/>
            </a:pPr>
            <a:endParaRPr lang="en-GB" dirty="0"/>
          </a:p>
        </p:txBody>
      </p:sp>
    </p:spTree>
    <p:extLst>
      <p:ext uri="{BB962C8B-B14F-4D97-AF65-F5344CB8AC3E}">
        <p14:creationId xmlns:p14="http://schemas.microsoft.com/office/powerpoint/2010/main" val="2392554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T 2017 1">
      <a:dk1>
        <a:srgbClr val="000000"/>
      </a:dk1>
      <a:lt1>
        <a:srgbClr val="FFFFFF"/>
      </a:lt1>
      <a:dk2>
        <a:srgbClr val="44546A"/>
      </a:dk2>
      <a:lt2>
        <a:srgbClr val="E7E6E6"/>
      </a:lt2>
      <a:accent1>
        <a:srgbClr val="0075AA"/>
      </a:accent1>
      <a:accent2>
        <a:srgbClr val="9F1C63"/>
      </a:accent2>
      <a:accent3>
        <a:srgbClr val="1194A4"/>
      </a:accent3>
      <a:accent4>
        <a:srgbClr val="DADADA"/>
      </a:accent4>
      <a:accent5>
        <a:srgbClr val="57575B"/>
      </a:accent5>
      <a:accent6>
        <a:srgbClr val="70AD47"/>
      </a:accent6>
      <a:hlink>
        <a:srgbClr val="0563C1"/>
      </a:hlink>
      <a:folHlink>
        <a:srgbClr val="6F195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3" id="{97457B3E-CA29-A043-96FE-FC4D558B512C}" vid="{7EA045D7-D39B-2A46-9E9D-042702A814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4603</TotalTime>
  <Words>1229</Words>
  <Application>Microsoft Office PowerPoint</Application>
  <PresentationFormat>Custom</PresentationFormat>
  <Paragraphs>174</Paragraphs>
  <Slides>23</Slides>
  <Notes>21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Evidence for Enhancement: Data Delving: Engaging Staff in Student Experience Data</vt:lpstr>
      <vt:lpstr>Transformation through data </vt:lpstr>
      <vt:lpstr>A new frontier in England and beyond?</vt:lpstr>
      <vt:lpstr>A new frontier in England and beyond?</vt:lpstr>
      <vt:lpstr>A new frontier in England and beyond?</vt:lpstr>
      <vt:lpstr>Question</vt:lpstr>
      <vt:lpstr>Student satisfaction data   </vt:lpstr>
      <vt:lpstr>Established reporting tools  </vt:lpstr>
      <vt:lpstr>The National Student Survey</vt:lpstr>
      <vt:lpstr>Challenges for data delving</vt:lpstr>
      <vt:lpstr>Question</vt:lpstr>
      <vt:lpstr>A STEER approach to data delving </vt:lpstr>
      <vt:lpstr>A different approach to the NSS  </vt:lpstr>
      <vt:lpstr>A vehicle for change: Appreciative inquiry  </vt:lpstr>
      <vt:lpstr>AI Process</vt:lpstr>
      <vt:lpstr>Meaningful insight - a needle in a haystack?</vt:lpstr>
      <vt:lpstr>University of Magic Enterprise: Discussing survey data in a 'safe and non-judgemental space' </vt:lpstr>
      <vt:lpstr>Student comments</vt:lpstr>
      <vt:lpstr>Scenarios</vt:lpstr>
      <vt:lpstr>What next........</vt:lpstr>
      <vt:lpstr>Questions/Reflections </vt:lpstr>
      <vt:lpstr>Evidence for Enhancement: Data Delving: Engaging Staff in Student Experience Data  Let's continue the conversation..........  n.pickering@shu.ac.uk @Nathaniel__P #datadelving n.pickering@shu.ac.uk    www.blogs.shu.ac.uk/steer  @SHU_StEER  Made with images from: Pixabay Google - Labelled for reuse  Lydia Westerman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Evidence for Enhancement: Improving the  Student Experience</dc:title>
  <dc:creator>Craig Harford</dc:creator>
  <cp:lastModifiedBy>Nathaniel Pickering</cp:lastModifiedBy>
  <cp:revision>109</cp:revision>
  <cp:lastPrinted>2019-01-10T10:46:48Z</cp:lastPrinted>
  <dcterms:created xsi:type="dcterms:W3CDTF">2018-07-25T13:23:08Z</dcterms:created>
  <dcterms:modified xsi:type="dcterms:W3CDTF">2019-01-14T17:27:55Z</dcterms:modified>
</cp:coreProperties>
</file>