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7"/>
  </p:notesMasterIdLst>
  <p:sldIdLst>
    <p:sldId id="256" r:id="rId2"/>
    <p:sldId id="257" r:id="rId3"/>
    <p:sldId id="269" r:id="rId4"/>
    <p:sldId id="270" r:id="rId5"/>
    <p:sldId id="268" r:id="rId6"/>
    <p:sldId id="259" r:id="rId7"/>
    <p:sldId id="260" r:id="rId8"/>
    <p:sldId id="266" r:id="rId9"/>
    <p:sldId id="261" r:id="rId10"/>
    <p:sldId id="267" r:id="rId11"/>
    <p:sldId id="262" r:id="rId12"/>
    <p:sldId id="263" r:id="rId13"/>
    <p:sldId id="264" r:id="rId14"/>
    <p:sldId id="271" r:id="rId15"/>
    <p:sldId id="272" r:id="rId16"/>
  </p:sldIdLst>
  <p:sldSz cx="9906000" cy="6858000" type="A4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Arial" charset="0"/>
        <a:ea typeface="ＭＳ Ｐゴシック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Arial" charset="0"/>
        <a:ea typeface="ＭＳ Ｐゴシック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Arial" charset="0"/>
        <a:ea typeface="ＭＳ Ｐゴシック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Arial" charset="0"/>
        <a:ea typeface="ＭＳ Ｐゴシック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Arial" charset="0"/>
        <a:ea typeface="ＭＳ Ｐゴシック"/>
        <a:cs typeface="Arial" charset="0"/>
      </a:defRPr>
    </a:lvl5pPr>
    <a:lvl6pPr marL="2286000" algn="l" defTabSz="914400" rtl="0" eaLnBrk="1" latinLnBrk="0" hangingPunct="1">
      <a:defRPr sz="4400" b="1" kern="1200">
        <a:solidFill>
          <a:schemeClr val="tx2"/>
        </a:solidFill>
        <a:latin typeface="Arial" charset="0"/>
        <a:ea typeface="ＭＳ Ｐゴシック"/>
        <a:cs typeface="Arial" charset="0"/>
      </a:defRPr>
    </a:lvl6pPr>
    <a:lvl7pPr marL="2743200" algn="l" defTabSz="914400" rtl="0" eaLnBrk="1" latinLnBrk="0" hangingPunct="1">
      <a:defRPr sz="4400" b="1" kern="1200">
        <a:solidFill>
          <a:schemeClr val="tx2"/>
        </a:solidFill>
        <a:latin typeface="Arial" charset="0"/>
        <a:ea typeface="ＭＳ Ｐゴシック"/>
        <a:cs typeface="Arial" charset="0"/>
      </a:defRPr>
    </a:lvl7pPr>
    <a:lvl8pPr marL="3200400" algn="l" defTabSz="914400" rtl="0" eaLnBrk="1" latinLnBrk="0" hangingPunct="1">
      <a:defRPr sz="4400" b="1" kern="1200">
        <a:solidFill>
          <a:schemeClr val="tx2"/>
        </a:solidFill>
        <a:latin typeface="Arial" charset="0"/>
        <a:ea typeface="ＭＳ Ｐゴシック"/>
        <a:cs typeface="Arial" charset="0"/>
      </a:defRPr>
    </a:lvl8pPr>
    <a:lvl9pPr marL="3657600" algn="l" defTabSz="914400" rtl="0" eaLnBrk="1" latinLnBrk="0" hangingPunct="1">
      <a:defRPr sz="4400" b="1" kern="1200">
        <a:solidFill>
          <a:schemeClr val="tx2"/>
        </a:solidFill>
        <a:latin typeface="Arial" charset="0"/>
        <a:ea typeface="ＭＳ Ｐゴシック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90" y="-23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ＭＳ Ｐゴシック" pitchFamily="34" charset="-128"/>
              </a:defRPr>
            </a:lvl1pPr>
          </a:lstStyle>
          <a:p>
            <a:pPr>
              <a:defRPr/>
            </a:pPr>
            <a:fld id="{78E769DF-AE97-42C3-A618-711B7E65CAB5}" type="datetimeFigureOut">
              <a:rPr lang="en-GB"/>
              <a:pPr>
                <a:defRPr/>
              </a:pPr>
              <a:t>23/09/2013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ＭＳ Ｐゴシック" pitchFamily="34" charset="-128"/>
              </a:defRPr>
            </a:lvl1pPr>
          </a:lstStyle>
          <a:p>
            <a:pPr>
              <a:defRPr/>
            </a:pPr>
            <a:fld id="{8C039F54-CEB5-4103-A083-43DCA300FD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DA01CE7-0F85-4C9D-86EB-1676EE4157B9}" type="slidenum">
              <a:rPr lang="en-US" altLang="en-US" b="0">
                <a:solidFill>
                  <a:schemeClr val="tx1"/>
                </a:solidFill>
                <a:ea typeface="ＭＳ Ｐゴシック"/>
                <a:cs typeface="ＭＳ Ｐゴシック"/>
              </a:rPr>
              <a:pPr/>
              <a:t>4</a:t>
            </a:fld>
            <a:endParaRPr lang="en-US" altLang="en-US" b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8434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42A789-F519-4FD8-9493-8B8229AA156F}" type="slidenum">
              <a:rPr lang="en-US" altLang="en-US" b="0">
                <a:solidFill>
                  <a:schemeClr val="tx1"/>
                </a:solidFill>
                <a:ea typeface="ＭＳ Ｐゴシック"/>
                <a:cs typeface="ＭＳ Ｐゴシック"/>
              </a:rPr>
              <a:pPr/>
              <a:t>5</a:t>
            </a:fld>
            <a:endParaRPr lang="en-US" altLang="en-US" b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0482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31825" y="44450"/>
            <a:ext cx="5762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pic>
        <p:nvPicPr>
          <p:cNvPr id="5" name="Picture 13" descr="ppoint lga backgrou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9525"/>
            <a:ext cx="989965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9975" y="2217738"/>
            <a:ext cx="8420100" cy="11255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69975" y="3476625"/>
            <a:ext cx="69342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29816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4200" y="1772816"/>
            <a:ext cx="8915400" cy="43533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274638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4200" y="274638"/>
            <a:ext cx="65341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520" y="4406900"/>
            <a:ext cx="885698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520" y="2906713"/>
            <a:ext cx="8856984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1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55780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512" y="404664"/>
            <a:ext cx="318713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404664"/>
            <a:ext cx="5537200" cy="57214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512" y="1700808"/>
            <a:ext cx="3193926" cy="44253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1196975"/>
            <a:ext cx="89154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4200" y="1844675"/>
            <a:ext cx="8915400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84200" y="6453188"/>
            <a:ext cx="8893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pic>
        <p:nvPicPr>
          <p:cNvPr id="1029" name="Picture 1" descr="LG_Association_RGB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73050" y="260350"/>
            <a:ext cx="12192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91278F"/>
          </a:solidFill>
          <a:latin typeface="+mj-lt"/>
          <a:ea typeface="+mj-ea"/>
          <a:cs typeface="ＭＳ Ｐゴシック" charset="0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91278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91278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91278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91278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91278F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91278F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91278F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91278F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nowledgehub.local.gov.uk/" TargetMode="External"/><Relationship Id="rId7" Type="http://schemas.openxmlformats.org/officeDocument/2006/relationships/hyperlink" Target="mailto:abigail.gallop@local.gov.uk" TargetMode="External"/><Relationship Id="rId2" Type="http://schemas.openxmlformats.org/officeDocument/2006/relationships/hyperlink" Target="http://www.local.gov.uk/health-wellbeing-and-adult-social-c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paul.ogden@local.gov.uk" TargetMode="External"/><Relationship Id="rId5" Type="http://schemas.openxmlformats.org/officeDocument/2006/relationships/hyperlink" Target="mailto:alyson.morley@local.gov.uk" TargetMode="External"/><Relationship Id="rId4" Type="http://schemas.openxmlformats.org/officeDocument/2006/relationships/hyperlink" Target="http://www.local.gov.uk/even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cs typeface="+mj-cs"/>
              </a:rPr>
              <a:t>Rewiring local health services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cs typeface="+mn-cs"/>
              </a:rPr>
              <a:t>Abigail Gallop</a:t>
            </a:r>
          </a:p>
          <a:p>
            <a:pPr>
              <a:defRPr/>
            </a:pPr>
            <a:r>
              <a:rPr lang="en-GB" dirty="0" smtClean="0">
                <a:cs typeface="+mn-cs"/>
              </a:rPr>
              <a:t>Senior Adviser (Health)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125538" y="6249988"/>
            <a:ext cx="20875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200" dirty="0">
                <a:solidFill>
                  <a:schemeClr val="bg1"/>
                </a:solidFill>
                <a:ea typeface="ＭＳ Ｐゴシック" charset="0"/>
                <a:cs typeface="+mn-cs"/>
              </a:rPr>
              <a:t>26 September 2013</a:t>
            </a:r>
            <a:endParaRPr lang="en-GB" sz="1200" dirty="0">
              <a:solidFill>
                <a:schemeClr val="bg1"/>
              </a:solidFill>
              <a:ea typeface="ＭＳ Ｐゴシック" charset="0"/>
              <a:cs typeface="+mn-cs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7400925" y="6308725"/>
            <a:ext cx="20875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GB" sz="1200">
                <a:solidFill>
                  <a:schemeClr val="bg1"/>
                </a:solidFill>
                <a:ea typeface="ＭＳ Ｐゴシック" charset="0"/>
                <a:cs typeface="+mn-cs"/>
              </a:rPr>
              <a:t>www.local.gov.uk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928813" y="404813"/>
            <a:ext cx="7056437" cy="576262"/>
          </a:xfrm>
        </p:spPr>
        <p:txBody>
          <a:bodyPr/>
          <a:lstStyle/>
          <a:p>
            <a:r>
              <a:rPr lang="en-GB" smtClean="0">
                <a:cs typeface="ＭＳ Ｐゴシック"/>
              </a:rPr>
              <a:t>Support on Integration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584200" y="1196975"/>
            <a:ext cx="8915400" cy="5256213"/>
          </a:xfrm>
        </p:spPr>
        <p:txBody>
          <a:bodyPr/>
          <a:lstStyle/>
          <a:p>
            <a:r>
              <a:rPr lang="en-US" smtClean="0">
                <a:cs typeface="ＭＳ Ｐゴシック"/>
              </a:rPr>
              <a:t>LGA Whole System Integrated Care and Support project</a:t>
            </a:r>
            <a:endParaRPr lang="en-GB" smtClean="0">
              <a:cs typeface="ＭＳ Ｐゴシック"/>
            </a:endParaRPr>
          </a:p>
          <a:p>
            <a:pPr lvl="1"/>
            <a:r>
              <a:rPr lang="en-GB" smtClean="0"/>
              <a:t>Knowledge hub community</a:t>
            </a:r>
          </a:p>
          <a:p>
            <a:pPr lvl="1"/>
            <a:r>
              <a:rPr lang="en-GB" smtClean="0"/>
              <a:t>Integrated Care Toolkit</a:t>
            </a:r>
          </a:p>
          <a:p>
            <a:pPr lvl="2"/>
            <a:r>
              <a:rPr lang="en-GB" sz="1400" smtClean="0"/>
              <a:t>An overarching ‘Value Case' for integrated care</a:t>
            </a:r>
          </a:p>
          <a:p>
            <a:pPr lvl="2"/>
            <a:r>
              <a:rPr lang="en-GB" sz="1400" smtClean="0"/>
              <a:t>‘Value case' summaries from 8-12 local areas demonstrating whole system integrated care</a:t>
            </a:r>
          </a:p>
          <a:p>
            <a:pPr lvl="2"/>
            <a:r>
              <a:rPr lang="en-GB" sz="1400" smtClean="0"/>
              <a:t>An evidence journey through the system at a local level</a:t>
            </a:r>
          </a:p>
          <a:p>
            <a:pPr lvl="2"/>
            <a:r>
              <a:rPr lang="en-GB" sz="1400" smtClean="0"/>
              <a:t>A searchable database of integrated care initiatives throughout the country</a:t>
            </a:r>
          </a:p>
          <a:p>
            <a:pPr lvl="2"/>
            <a:r>
              <a:rPr lang="en-GB" sz="1400" smtClean="0"/>
              <a:t>A signposting tool</a:t>
            </a:r>
          </a:p>
          <a:p>
            <a:pPr lvl="2"/>
            <a:r>
              <a:rPr lang="en-GB" sz="1400" smtClean="0"/>
              <a:t>A model showing the impact of different interventions or whole system models of integrated care on outcomes, cost, activity and individual</a:t>
            </a:r>
          </a:p>
          <a:p>
            <a:pPr lvl="1"/>
            <a:r>
              <a:rPr lang="en-GB" sz="2000" smtClean="0"/>
              <a:t>The toolkit is designed to be useful for all partners at a Health and Wellbeing Board level, particularly in the context of supporting joint business planning for the £3.8bn Integration Transformation Fund and a desire locally to drive more integrated health and care.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39888" y="333375"/>
            <a:ext cx="7273925" cy="576263"/>
          </a:xfrm>
        </p:spPr>
        <p:txBody>
          <a:bodyPr/>
          <a:lstStyle/>
          <a:p>
            <a:r>
              <a:rPr lang="en-GB" smtClean="0">
                <a:cs typeface="ＭＳ Ｐゴシック"/>
              </a:rPr>
              <a:t>Rewiring health services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584200" y="1557338"/>
            <a:ext cx="8915400" cy="4568825"/>
          </a:xfrm>
        </p:spPr>
        <p:txBody>
          <a:bodyPr/>
          <a:lstStyle/>
          <a:p>
            <a:r>
              <a:rPr lang="en-GB" smtClean="0">
                <a:cs typeface="ＭＳ Ｐゴシック"/>
              </a:rPr>
              <a:t>All health and social care consistently coordinated around the needs and wishes of the individual:</a:t>
            </a:r>
          </a:p>
          <a:p>
            <a:pPr lvl="1"/>
            <a:r>
              <a:rPr lang="en-GB" smtClean="0"/>
              <a:t>Focus on what people can do rather than what they can’t do</a:t>
            </a:r>
          </a:p>
          <a:p>
            <a:pPr lvl="1"/>
            <a:r>
              <a:rPr lang="en-GB" smtClean="0"/>
              <a:t>Personal wellbeing budgets</a:t>
            </a:r>
          </a:p>
          <a:p>
            <a:pPr lvl="1"/>
            <a:r>
              <a:rPr lang="en-GB" smtClean="0"/>
              <a:t>Recognising and supporting the crucial role of family, carers and neighbours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712913" y="404813"/>
            <a:ext cx="7561262" cy="576262"/>
          </a:xfrm>
        </p:spPr>
        <p:txBody>
          <a:bodyPr/>
          <a:lstStyle/>
          <a:p>
            <a:r>
              <a:rPr lang="en-GB" smtClean="0">
                <a:cs typeface="ＭＳ Ｐゴシック"/>
              </a:rPr>
              <a:t>Rewiring  health services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584200" y="1484313"/>
            <a:ext cx="8915400" cy="4641850"/>
          </a:xfrm>
        </p:spPr>
        <p:txBody>
          <a:bodyPr/>
          <a:lstStyle/>
          <a:p>
            <a:r>
              <a:rPr lang="en-GB" smtClean="0">
                <a:cs typeface="ＭＳ Ｐゴシック"/>
              </a:rPr>
              <a:t>Place-based public service budgets</a:t>
            </a:r>
          </a:p>
          <a:p>
            <a:pPr lvl="1"/>
            <a:r>
              <a:rPr lang="en-GB" smtClean="0"/>
              <a:t>Local commissioners to direct resources</a:t>
            </a:r>
          </a:p>
          <a:p>
            <a:pPr lvl="1"/>
            <a:r>
              <a:rPr lang="en-GB" smtClean="0"/>
              <a:t>Ring-fenced budgets irrelevant as unnecessarily restrictive</a:t>
            </a:r>
          </a:p>
          <a:p>
            <a:pPr lvl="1"/>
            <a:r>
              <a:rPr lang="en-GB" smtClean="0"/>
              <a:t>Savings in acute services from more effective prevention reinvested in supporting the local community</a:t>
            </a:r>
          </a:p>
          <a:p>
            <a:r>
              <a:rPr lang="en-GB" smtClean="0">
                <a:cs typeface="ＭＳ Ｐゴシック"/>
              </a:rPr>
              <a:t>Consumer Champions not inspections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68450" y="404813"/>
            <a:ext cx="6985000" cy="576262"/>
          </a:xfrm>
        </p:spPr>
        <p:txBody>
          <a:bodyPr/>
          <a:lstStyle/>
          <a:p>
            <a:r>
              <a:rPr lang="en-GB" smtClean="0">
                <a:cs typeface="ＭＳ Ｐゴシック"/>
              </a:rPr>
              <a:t>Rewiring health services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584200" y="1412875"/>
            <a:ext cx="8915400" cy="4713288"/>
          </a:xfrm>
        </p:spPr>
        <p:txBody>
          <a:bodyPr/>
          <a:lstStyle/>
          <a:p>
            <a:r>
              <a:rPr lang="en-GB" smtClean="0">
                <a:cs typeface="ＭＳ Ｐゴシック"/>
              </a:rPr>
              <a:t>Health and wellbeing boards strengthened to extend their leadership across local services</a:t>
            </a:r>
          </a:p>
          <a:p>
            <a:pPr lvl="1"/>
            <a:r>
              <a:rPr lang="en-GB" smtClean="0"/>
              <a:t>Involving the full range of health services including community, mental health and acute trusts</a:t>
            </a:r>
          </a:p>
          <a:p>
            <a:pPr lvl="1"/>
            <a:r>
              <a:rPr lang="en-GB" smtClean="0"/>
              <a:t>Signing off health and care commissioning plans to ensure alignment with democratically-mandated local services</a:t>
            </a:r>
          </a:p>
          <a:p>
            <a:pPr lvl="1"/>
            <a:r>
              <a:rPr lang="en-GB" smtClean="0"/>
              <a:t>Extending joint commissioning across core social care and health budgets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784350" y="260350"/>
            <a:ext cx="7416800" cy="576263"/>
          </a:xfrm>
        </p:spPr>
        <p:txBody>
          <a:bodyPr/>
          <a:lstStyle/>
          <a:p>
            <a:r>
              <a:rPr lang="en-GB" smtClean="0">
                <a:cs typeface="ＭＳ Ｐゴシック"/>
              </a:rPr>
              <a:t>Summary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584200" y="1268413"/>
            <a:ext cx="8915400" cy="4857750"/>
          </a:xfrm>
        </p:spPr>
        <p:txBody>
          <a:bodyPr/>
          <a:lstStyle/>
          <a:p>
            <a:r>
              <a:rPr lang="en-GB" smtClean="0">
                <a:cs typeface="ＭＳ Ｐゴシック"/>
              </a:rPr>
              <a:t>More public health functions moving into the local authority</a:t>
            </a:r>
          </a:p>
          <a:p>
            <a:r>
              <a:rPr lang="en-GB" smtClean="0">
                <a:cs typeface="ＭＳ Ｐゴシック"/>
              </a:rPr>
              <a:t>Increasing leadership role for the Health and Wellbeing Board</a:t>
            </a:r>
          </a:p>
          <a:p>
            <a:r>
              <a:rPr lang="en-GB" smtClean="0">
                <a:cs typeface="ＭＳ Ｐゴシック"/>
              </a:rPr>
              <a:t>Increasing focus on integration of services and budgets</a:t>
            </a:r>
          </a:p>
          <a:p>
            <a:r>
              <a:rPr lang="en-GB" smtClean="0">
                <a:cs typeface="ＭＳ Ｐゴシック"/>
              </a:rPr>
              <a:t>Person-focused, not service or condition</a:t>
            </a:r>
          </a:p>
          <a:p>
            <a:r>
              <a:rPr lang="en-GB" smtClean="0">
                <a:cs typeface="ＭＳ Ｐゴシック"/>
              </a:rPr>
              <a:t>‘Local champions’ not inspections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712913" y="333375"/>
            <a:ext cx="6553200" cy="576263"/>
          </a:xfrm>
        </p:spPr>
        <p:txBody>
          <a:bodyPr/>
          <a:lstStyle/>
          <a:p>
            <a:r>
              <a:rPr lang="en-GB" smtClean="0">
                <a:cs typeface="ＭＳ Ｐゴシック"/>
              </a:rPr>
              <a:t>More information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584200" y="1341438"/>
            <a:ext cx="8915400" cy="4895850"/>
          </a:xfrm>
        </p:spPr>
        <p:txBody>
          <a:bodyPr/>
          <a:lstStyle/>
          <a:p>
            <a:r>
              <a:rPr lang="en-GB" smtClean="0">
                <a:cs typeface="ＭＳ Ｐゴシック"/>
              </a:rPr>
              <a:t>LGA website: </a:t>
            </a:r>
            <a:r>
              <a:rPr lang="en-GB" smtClean="0">
                <a:cs typeface="ＭＳ Ｐゴシック"/>
                <a:hlinkClick r:id="rId2"/>
              </a:rPr>
              <a:t>www.local.gov.uk/health-wellbeing-and-adult-social-care</a:t>
            </a:r>
            <a:endParaRPr lang="en-GB" smtClean="0">
              <a:cs typeface="ＭＳ Ｐゴシック"/>
            </a:endParaRPr>
          </a:p>
          <a:p>
            <a:r>
              <a:rPr lang="en-GB" smtClean="0">
                <a:cs typeface="ＭＳ Ｐゴシック"/>
              </a:rPr>
              <a:t>LGA Knowledge Hub – </a:t>
            </a:r>
            <a:r>
              <a:rPr lang="en-GB" smtClean="0">
                <a:cs typeface="ＭＳ Ｐゴシック"/>
                <a:hlinkClick r:id="rId3"/>
              </a:rPr>
              <a:t>https://knowledgehub.local.gov.uk</a:t>
            </a:r>
            <a:r>
              <a:rPr lang="en-GB" smtClean="0">
                <a:cs typeface="ＭＳ Ｐゴシック"/>
              </a:rPr>
              <a:t> </a:t>
            </a:r>
          </a:p>
          <a:p>
            <a:r>
              <a:rPr lang="en-GB" smtClean="0">
                <a:cs typeface="ＭＳ Ｐゴシック"/>
              </a:rPr>
              <a:t>LGA Events - </a:t>
            </a:r>
            <a:r>
              <a:rPr lang="en-GB" smtClean="0">
                <a:cs typeface="ＭＳ Ｐゴシック"/>
                <a:hlinkClick r:id="rId4"/>
              </a:rPr>
              <a:t>http://www.local.gov.uk/events</a:t>
            </a:r>
            <a:r>
              <a:rPr lang="en-GB" smtClean="0">
                <a:cs typeface="ＭＳ Ｐゴシック"/>
              </a:rPr>
              <a:t> </a:t>
            </a:r>
          </a:p>
          <a:p>
            <a:r>
              <a:rPr lang="en-GB" smtClean="0">
                <a:cs typeface="ＭＳ Ｐゴシック"/>
              </a:rPr>
              <a:t>Direct contact:</a:t>
            </a:r>
          </a:p>
          <a:p>
            <a:pPr lvl="1"/>
            <a:r>
              <a:rPr lang="en-GB" sz="2400" smtClean="0"/>
              <a:t>Alyson Morley – </a:t>
            </a:r>
            <a:r>
              <a:rPr lang="en-GB" sz="2400" smtClean="0">
                <a:hlinkClick r:id="rId5"/>
              </a:rPr>
              <a:t>alyson.morley@local.gov.uk</a:t>
            </a:r>
            <a:endParaRPr lang="en-GB" sz="2400" smtClean="0"/>
          </a:p>
          <a:p>
            <a:pPr lvl="1"/>
            <a:r>
              <a:rPr lang="en-GB" sz="2400" smtClean="0"/>
              <a:t>Paul Ogden – </a:t>
            </a:r>
            <a:r>
              <a:rPr lang="en-GB" sz="2400" smtClean="0">
                <a:hlinkClick r:id="rId6"/>
              </a:rPr>
              <a:t>paul.ogden@local.gov.uk</a:t>
            </a:r>
            <a:endParaRPr lang="en-GB" sz="2400" smtClean="0"/>
          </a:p>
          <a:p>
            <a:pPr lvl="1"/>
            <a:r>
              <a:rPr lang="en-GB" sz="2400" smtClean="0"/>
              <a:t>Abigail Gallop – </a:t>
            </a:r>
            <a:r>
              <a:rPr lang="en-GB" sz="2400" smtClean="0">
                <a:hlinkClick r:id="rId7"/>
              </a:rPr>
              <a:t>abigail.gallop@local.gov.uk</a:t>
            </a:r>
            <a:r>
              <a:rPr lang="en-GB" sz="2400" smtClean="0"/>
              <a:t> </a:t>
            </a:r>
          </a:p>
          <a:p>
            <a:endParaRPr lang="en-GB" smtClean="0">
              <a:cs typeface="ＭＳ Ｐゴシック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2913" y="333375"/>
            <a:ext cx="8915400" cy="576263"/>
          </a:xfrm>
        </p:spPr>
        <p:txBody>
          <a:bodyPr/>
          <a:lstStyle/>
          <a:p>
            <a:pPr>
              <a:defRPr/>
            </a:pPr>
            <a:r>
              <a:rPr lang="en-GB" dirty="0" smtClean="0">
                <a:cs typeface="+mj-cs"/>
              </a:rPr>
              <a:t>Summary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484313"/>
            <a:ext cx="8915400" cy="4641850"/>
          </a:xfrm>
        </p:spPr>
        <p:txBody>
          <a:bodyPr/>
          <a:lstStyle/>
          <a:p>
            <a:pPr>
              <a:defRPr/>
            </a:pPr>
            <a:r>
              <a:rPr lang="en-GB" dirty="0" smtClean="0">
                <a:cs typeface="+mn-cs"/>
              </a:rPr>
              <a:t>Where we are – public health transition</a:t>
            </a:r>
          </a:p>
          <a:p>
            <a:pPr>
              <a:defRPr/>
            </a:pPr>
            <a:r>
              <a:rPr lang="en-GB" dirty="0" smtClean="0">
                <a:cs typeface="+mn-cs"/>
              </a:rPr>
              <a:t>Public health funding</a:t>
            </a:r>
          </a:p>
          <a:p>
            <a:pPr>
              <a:defRPr/>
            </a:pPr>
            <a:r>
              <a:rPr lang="en-GB" dirty="0" smtClean="0">
                <a:cs typeface="+mn-cs"/>
              </a:rPr>
              <a:t>Health and Wellbeing Boards</a:t>
            </a:r>
          </a:p>
          <a:p>
            <a:pPr>
              <a:defRPr/>
            </a:pPr>
            <a:r>
              <a:rPr lang="en-GB" dirty="0" smtClean="0">
                <a:cs typeface="+mn-cs"/>
              </a:rPr>
              <a:t>Integration</a:t>
            </a:r>
          </a:p>
          <a:p>
            <a:pPr>
              <a:defRPr/>
            </a:pPr>
            <a:r>
              <a:rPr lang="en-GB" dirty="0" smtClean="0">
                <a:cs typeface="+mn-cs"/>
              </a:rPr>
              <a:t>Rewiring health services</a:t>
            </a:r>
          </a:p>
          <a:p>
            <a:pPr>
              <a:defRPr/>
            </a:pPr>
            <a:r>
              <a:rPr lang="en-GB" dirty="0" smtClean="0">
                <a:cs typeface="+mn-cs"/>
              </a:rPr>
              <a:t>Available support</a:t>
            </a:r>
          </a:p>
          <a:p>
            <a:pPr>
              <a:defRPr/>
            </a:pPr>
            <a:r>
              <a:rPr lang="en-GB" dirty="0" smtClean="0">
                <a:cs typeface="+mn-cs"/>
              </a:rPr>
              <a:t>Questions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473950" y="6453188"/>
            <a:ext cx="20875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GB" sz="1200">
                <a:solidFill>
                  <a:schemeClr val="tx1"/>
                </a:solidFill>
                <a:ea typeface="ＭＳ Ｐゴシック" charset="0"/>
                <a:cs typeface="+mn-cs"/>
              </a:rPr>
              <a:t>www.local.gov.uk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2000250" y="476250"/>
            <a:ext cx="6624638" cy="576263"/>
          </a:xfrm>
        </p:spPr>
        <p:txBody>
          <a:bodyPr/>
          <a:lstStyle/>
          <a:p>
            <a:r>
              <a:rPr lang="en-GB" altLang="en-US" smtClean="0">
                <a:cs typeface="ＭＳ Ｐゴシック"/>
              </a:rPr>
              <a:t>National structure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990600" y="908050"/>
            <a:ext cx="8915400" cy="5113338"/>
          </a:xfrm>
        </p:spPr>
        <p:txBody>
          <a:bodyPr/>
          <a:lstStyle/>
          <a:p>
            <a:endParaRPr lang="en-GB" altLang="en-US" sz="2400" smtClean="0">
              <a:cs typeface="ＭＳ Ｐゴシック"/>
            </a:endParaRPr>
          </a:p>
          <a:p>
            <a:r>
              <a:rPr lang="en-GB" altLang="en-US" sz="2400" smtClean="0">
                <a:cs typeface="ＭＳ Ｐゴシック"/>
              </a:rPr>
              <a:t>DH – overall policy direction of the system</a:t>
            </a:r>
          </a:p>
          <a:p>
            <a:r>
              <a:rPr lang="en-GB" altLang="en-US" sz="2400" smtClean="0">
                <a:cs typeface="ＭＳ Ｐゴシック"/>
              </a:rPr>
              <a:t>NHS England </a:t>
            </a:r>
          </a:p>
          <a:p>
            <a:pPr lvl="1"/>
            <a:r>
              <a:rPr lang="en-GB" altLang="en-US" sz="2400" smtClean="0"/>
              <a:t>Operation and delivery of NHS – CCG commissioning plans</a:t>
            </a:r>
          </a:p>
          <a:p>
            <a:pPr lvl="1"/>
            <a:r>
              <a:rPr lang="en-GB" altLang="en-US" sz="2400" smtClean="0"/>
              <a:t>Commissions some PH and community health services under Mandate with DH</a:t>
            </a:r>
          </a:p>
          <a:p>
            <a:pPr lvl="1"/>
            <a:r>
              <a:rPr lang="en-GB" altLang="en-US" sz="2400" smtClean="0"/>
              <a:t>Local Area Teams – key contact for HWBs</a:t>
            </a:r>
          </a:p>
          <a:p>
            <a:r>
              <a:rPr lang="en-GB" altLang="en-US" sz="2400" smtClean="0">
                <a:cs typeface="ＭＳ Ｐゴシック"/>
              </a:rPr>
              <a:t>Public Health England</a:t>
            </a:r>
          </a:p>
          <a:p>
            <a:pPr lvl="1"/>
            <a:r>
              <a:rPr lang="en-GB" altLang="en-US" sz="2000" smtClean="0"/>
              <a:t>Health protection</a:t>
            </a:r>
          </a:p>
          <a:p>
            <a:pPr lvl="1"/>
            <a:r>
              <a:rPr lang="en-GB" altLang="en-US" sz="2000" smtClean="0"/>
              <a:t>Provision of information and support to public health sector</a:t>
            </a:r>
          </a:p>
          <a:p>
            <a:r>
              <a:rPr lang="en-GB" altLang="en-US" sz="2400" smtClean="0">
                <a:cs typeface="ＭＳ Ｐゴシック"/>
              </a:rPr>
              <a:t>Healthwatch England</a:t>
            </a:r>
          </a:p>
          <a:p>
            <a:pPr lvl="1"/>
            <a:r>
              <a:rPr lang="en-GB" altLang="en-US" sz="2000" smtClean="0"/>
              <a:t>Supports local Healthwatch</a:t>
            </a:r>
          </a:p>
          <a:p>
            <a:pPr lvl="1"/>
            <a:endParaRPr lang="en-GB" altLang="en-US" sz="2000" smtClean="0"/>
          </a:p>
          <a:p>
            <a:pPr lvl="1"/>
            <a:endParaRPr lang="en-GB" altLang="en-US" sz="20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639888" y="404813"/>
            <a:ext cx="8915400" cy="576262"/>
          </a:xfrm>
        </p:spPr>
        <p:txBody>
          <a:bodyPr/>
          <a:lstStyle/>
          <a:p>
            <a:r>
              <a:rPr lang="en-GB" altLang="en-US" smtClean="0">
                <a:cs typeface="ＭＳ Ｐゴシック"/>
              </a:rPr>
              <a:t>PHE/NHSE responsibilities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0388" y="1628775"/>
            <a:ext cx="4381500" cy="48133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sz="2400" smtClean="0">
                <a:cs typeface="ＭＳ Ｐゴシック"/>
              </a:rPr>
              <a:t>Public Health England</a:t>
            </a:r>
          </a:p>
          <a:p>
            <a:r>
              <a:rPr lang="en-GB" altLang="en-US" sz="2400" smtClean="0">
                <a:cs typeface="ＭＳ Ｐゴシック"/>
              </a:rPr>
              <a:t>Infectious diseases</a:t>
            </a:r>
          </a:p>
          <a:p>
            <a:r>
              <a:rPr lang="en-GB" altLang="en-US" sz="2400" smtClean="0">
                <a:cs typeface="ＭＳ Ｐゴシック"/>
              </a:rPr>
              <a:t>Immunisation</a:t>
            </a:r>
          </a:p>
          <a:p>
            <a:r>
              <a:rPr lang="en-GB" altLang="en-US" sz="2400" smtClean="0">
                <a:cs typeface="ＭＳ Ｐゴシック"/>
              </a:rPr>
              <a:t>Standardisation and bio medicines</a:t>
            </a:r>
          </a:p>
          <a:p>
            <a:r>
              <a:rPr lang="en-GB" altLang="en-US" sz="2400" smtClean="0">
                <a:cs typeface="ＭＳ Ｐゴシック"/>
              </a:rPr>
              <a:t>Environmental hazards</a:t>
            </a:r>
          </a:p>
          <a:p>
            <a:r>
              <a:rPr lang="en-GB" altLang="en-US" sz="2400" smtClean="0">
                <a:cs typeface="ＭＳ Ｐゴシック"/>
              </a:rPr>
              <a:t>Emergency preparedness</a:t>
            </a:r>
          </a:p>
          <a:p>
            <a:r>
              <a:rPr lang="en-GB" altLang="en-US" sz="2400" smtClean="0">
                <a:cs typeface="ＭＳ Ｐゴシック"/>
              </a:rPr>
              <a:t>Health intelligence</a:t>
            </a:r>
          </a:p>
          <a:p>
            <a:r>
              <a:rPr lang="en-GB" altLang="en-US" sz="2400" smtClean="0">
                <a:cs typeface="ＭＳ Ｐゴシック"/>
              </a:rPr>
              <a:t>Nutrition </a:t>
            </a:r>
          </a:p>
          <a:p>
            <a:endParaRPr lang="en-GB" altLang="en-US" sz="2400" smtClean="0">
              <a:cs typeface="ＭＳ Ｐゴシック"/>
            </a:endParaRP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97463" y="1628775"/>
            <a:ext cx="4381500" cy="4670425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sz="2400" smtClean="0">
                <a:cs typeface="ＭＳ Ｐゴシック"/>
              </a:rPr>
              <a:t>NHS Commissioning Board</a:t>
            </a:r>
          </a:p>
          <a:p>
            <a:r>
              <a:rPr lang="en-GB" altLang="en-US" sz="2400" smtClean="0">
                <a:cs typeface="ＭＳ Ｐゴシック"/>
              </a:rPr>
              <a:t>Screening</a:t>
            </a:r>
          </a:p>
          <a:p>
            <a:r>
              <a:rPr lang="en-GB" altLang="en-US" sz="2400" smtClean="0">
                <a:cs typeface="ＭＳ Ｐゴシック"/>
              </a:rPr>
              <a:t>Children’s public health (0 – 5)</a:t>
            </a:r>
          </a:p>
          <a:p>
            <a:r>
              <a:rPr lang="en-GB" altLang="en-US" sz="2400" smtClean="0">
                <a:cs typeface="ＭＳ Ｐゴシック"/>
              </a:rPr>
              <a:t>Public health of prisoners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75" y="549275"/>
            <a:ext cx="8915400" cy="576263"/>
          </a:xfrm>
        </p:spPr>
        <p:txBody>
          <a:bodyPr/>
          <a:lstStyle/>
          <a:p>
            <a:r>
              <a:rPr lang="en-GB" altLang="en-US" sz="3600" smtClean="0">
                <a:cs typeface="ＭＳ Ｐゴシック"/>
              </a:rPr>
              <a:t>LA Public health </a:t>
            </a:r>
            <a:br>
              <a:rPr lang="en-GB" altLang="en-US" sz="3600" smtClean="0">
                <a:cs typeface="ＭＳ Ｐゴシック"/>
              </a:rPr>
            </a:br>
            <a:r>
              <a:rPr lang="en-GB" altLang="en-US" sz="3600" smtClean="0">
                <a:cs typeface="ＭＳ Ｐゴシック"/>
              </a:rPr>
              <a:t>responsibilities – 2013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1825" y="1989138"/>
            <a:ext cx="43815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2400" smtClean="0">
                <a:solidFill>
                  <a:srgbClr val="FF0000"/>
                </a:solidFill>
                <a:cs typeface="ＭＳ Ｐゴシック"/>
              </a:rPr>
              <a:t>Weighing and measuring children</a:t>
            </a:r>
          </a:p>
          <a:p>
            <a:pPr>
              <a:lnSpc>
                <a:spcPct val="80000"/>
              </a:lnSpc>
            </a:pPr>
            <a:r>
              <a:rPr lang="en-GB" altLang="en-US" sz="2400" smtClean="0">
                <a:cs typeface="ＭＳ Ｐゴシック"/>
              </a:rPr>
              <a:t>Dental public health</a:t>
            </a:r>
          </a:p>
          <a:p>
            <a:pPr>
              <a:lnSpc>
                <a:spcPct val="80000"/>
              </a:lnSpc>
            </a:pPr>
            <a:r>
              <a:rPr lang="en-GB" altLang="en-US" sz="2400" smtClean="0">
                <a:cs typeface="ＭＳ Ｐゴシック"/>
              </a:rPr>
              <a:t>Fluoridation</a:t>
            </a:r>
          </a:p>
          <a:p>
            <a:pPr>
              <a:lnSpc>
                <a:spcPct val="80000"/>
              </a:lnSpc>
            </a:pPr>
            <a:r>
              <a:rPr lang="en-GB" altLang="en-US" sz="2400" smtClean="0">
                <a:cs typeface="ＭＳ Ｐゴシック"/>
              </a:rPr>
              <a:t>Medical inspection of school children</a:t>
            </a:r>
          </a:p>
          <a:p>
            <a:pPr>
              <a:lnSpc>
                <a:spcPct val="80000"/>
              </a:lnSpc>
            </a:pPr>
            <a:r>
              <a:rPr lang="en-GB" altLang="en-US" sz="2400" smtClean="0">
                <a:solidFill>
                  <a:srgbClr val="FF0000"/>
                </a:solidFill>
                <a:cs typeface="ＭＳ Ｐゴシック"/>
              </a:rPr>
              <a:t>Sexual health</a:t>
            </a:r>
          </a:p>
          <a:p>
            <a:pPr>
              <a:lnSpc>
                <a:spcPct val="80000"/>
              </a:lnSpc>
            </a:pPr>
            <a:r>
              <a:rPr lang="en-GB" altLang="en-US" sz="2400" smtClean="0">
                <a:cs typeface="ＭＳ Ｐゴシック"/>
              </a:rPr>
              <a:t>Seasonal mortality</a:t>
            </a:r>
          </a:p>
          <a:p>
            <a:pPr>
              <a:lnSpc>
                <a:spcPct val="80000"/>
              </a:lnSpc>
            </a:pPr>
            <a:r>
              <a:rPr lang="en-GB" altLang="en-US" sz="2400" smtClean="0">
                <a:cs typeface="ＭＳ Ｐゴシック"/>
              </a:rPr>
              <a:t>Accidental injury</a:t>
            </a:r>
          </a:p>
          <a:p>
            <a:pPr>
              <a:lnSpc>
                <a:spcPct val="80000"/>
              </a:lnSpc>
            </a:pPr>
            <a:r>
              <a:rPr lang="en-GB" altLang="en-US" sz="2400" smtClean="0">
                <a:cs typeface="ＭＳ Ｐゴシック"/>
              </a:rPr>
              <a:t>Physical activity</a:t>
            </a:r>
          </a:p>
          <a:p>
            <a:pPr>
              <a:lnSpc>
                <a:spcPct val="80000"/>
              </a:lnSpc>
            </a:pPr>
            <a:r>
              <a:rPr lang="en-GB" altLang="en-US" sz="2400" smtClean="0">
                <a:cs typeface="ＭＳ Ｐゴシック"/>
              </a:rPr>
              <a:t>Drug, alcohol and tobacco misuse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altLang="en-US" sz="2400" smtClean="0">
              <a:cs typeface="ＭＳ Ｐゴシック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4438" y="1989138"/>
            <a:ext cx="43815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2400" smtClean="0">
                <a:cs typeface="ＭＳ Ｐゴシック"/>
              </a:rPr>
              <a:t>Obesity</a:t>
            </a:r>
          </a:p>
          <a:p>
            <a:pPr>
              <a:lnSpc>
                <a:spcPct val="80000"/>
              </a:lnSpc>
            </a:pPr>
            <a:r>
              <a:rPr lang="en-GB" altLang="en-US" sz="2400" smtClean="0">
                <a:solidFill>
                  <a:srgbClr val="FF0000"/>
                </a:solidFill>
                <a:cs typeface="ＭＳ Ｐゴシック"/>
              </a:rPr>
              <a:t>NHS health check programme</a:t>
            </a:r>
          </a:p>
          <a:p>
            <a:pPr>
              <a:lnSpc>
                <a:spcPct val="80000"/>
              </a:lnSpc>
            </a:pPr>
            <a:r>
              <a:rPr lang="en-GB" altLang="en-US" sz="2400" smtClean="0">
                <a:solidFill>
                  <a:srgbClr val="FF0000"/>
                </a:solidFill>
                <a:cs typeface="ＭＳ Ｐゴシック"/>
              </a:rPr>
              <a:t>PH information to NHS</a:t>
            </a:r>
          </a:p>
          <a:p>
            <a:pPr>
              <a:lnSpc>
                <a:spcPct val="80000"/>
              </a:lnSpc>
            </a:pPr>
            <a:r>
              <a:rPr lang="en-GB" altLang="en-US" sz="2400" smtClean="0">
                <a:cs typeface="ＭＳ Ｐゴシック"/>
              </a:rPr>
              <a:t>Health at work</a:t>
            </a:r>
          </a:p>
          <a:p>
            <a:pPr>
              <a:lnSpc>
                <a:spcPct val="80000"/>
              </a:lnSpc>
            </a:pPr>
            <a:r>
              <a:rPr lang="en-GB" altLang="en-US" sz="2400" smtClean="0">
                <a:cs typeface="ＭＳ Ｐゴシック"/>
              </a:rPr>
              <a:t>Reducing and preventing health defects</a:t>
            </a:r>
          </a:p>
          <a:p>
            <a:pPr>
              <a:lnSpc>
                <a:spcPct val="80000"/>
              </a:lnSpc>
            </a:pPr>
            <a:r>
              <a:rPr lang="en-GB" altLang="en-US" sz="2400" smtClean="0">
                <a:cs typeface="ＭＳ Ｐゴシック"/>
              </a:rPr>
              <a:t>Prevention and early intervention</a:t>
            </a:r>
          </a:p>
          <a:p>
            <a:pPr>
              <a:lnSpc>
                <a:spcPct val="80000"/>
              </a:lnSpc>
            </a:pPr>
            <a:r>
              <a:rPr lang="en-GB" altLang="en-US" sz="2400" smtClean="0">
                <a:cs typeface="ＭＳ Ｐゴシック"/>
              </a:rPr>
              <a:t>Children’s public health (5 – 19)</a:t>
            </a:r>
          </a:p>
          <a:p>
            <a:pPr>
              <a:lnSpc>
                <a:spcPct val="80000"/>
              </a:lnSpc>
            </a:pPr>
            <a:r>
              <a:rPr lang="en-GB" altLang="en-US" sz="2400" smtClean="0">
                <a:cs typeface="ＭＳ Ｐゴシック"/>
              </a:rPr>
              <a:t>Social exclusion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639888" y="476250"/>
            <a:ext cx="7705725" cy="576263"/>
          </a:xfrm>
        </p:spPr>
        <p:txBody>
          <a:bodyPr/>
          <a:lstStyle/>
          <a:p>
            <a:r>
              <a:rPr lang="en-GB" smtClean="0">
                <a:cs typeface="ＭＳ Ｐゴシック"/>
              </a:rPr>
              <a:t>Public health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557338"/>
            <a:ext cx="8915400" cy="4751387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Timetable of events run by the LGA</a:t>
            </a:r>
          </a:p>
          <a:p>
            <a:pPr marL="0" indent="0">
              <a:buFontTx/>
              <a:buNone/>
              <a:defRPr/>
            </a:pPr>
            <a:r>
              <a:rPr lang="en-GB" sz="2800" dirty="0" smtClean="0"/>
              <a:t>“Changing behaviours in public health – to nudge or to shove?” 15 October</a:t>
            </a:r>
          </a:p>
          <a:p>
            <a:pPr marL="0" indent="0">
              <a:buFontTx/>
              <a:buNone/>
              <a:defRPr/>
            </a:pPr>
            <a:endParaRPr lang="en-GB" sz="2400" dirty="0" smtClean="0"/>
          </a:p>
          <a:p>
            <a:pPr>
              <a:defRPr/>
            </a:pPr>
            <a:r>
              <a:rPr lang="en-GB" dirty="0" smtClean="0"/>
              <a:t>Publications – </a:t>
            </a:r>
            <a:r>
              <a:rPr lang="en-GB" sz="2800" dirty="0" smtClean="0"/>
              <a:t>latest September publication</a:t>
            </a:r>
          </a:p>
          <a:p>
            <a:pPr marL="0" indent="0">
              <a:buFontTx/>
              <a:buNone/>
              <a:defRPr/>
            </a:pPr>
            <a:r>
              <a:rPr lang="en-GB" sz="2800" dirty="0"/>
              <a:t> </a:t>
            </a:r>
            <a:r>
              <a:rPr lang="en-GB" sz="2800" dirty="0" smtClean="0"/>
              <a:t>“</a:t>
            </a:r>
            <a:r>
              <a:rPr lang="en-US" sz="2800" dirty="0"/>
              <a:t>NHS Health Check – frequently-asked </a:t>
            </a:r>
            <a:r>
              <a:rPr lang="en-US" sz="2800" dirty="0" smtClean="0"/>
              <a:t>	questions”</a:t>
            </a:r>
          </a:p>
          <a:p>
            <a:pPr marL="0" indent="0">
              <a:buFontTx/>
              <a:buNone/>
              <a:defRPr/>
            </a:pPr>
            <a:endParaRPr lang="en-GB" sz="2400" dirty="0" smtClean="0"/>
          </a:p>
          <a:p>
            <a:pPr>
              <a:defRPr/>
            </a:pPr>
            <a:r>
              <a:rPr lang="en-GB" dirty="0" smtClean="0"/>
              <a:t>Health and Wellbeing System Improvement Programme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784350" y="476250"/>
            <a:ext cx="7489825" cy="576263"/>
          </a:xfrm>
        </p:spPr>
        <p:txBody>
          <a:bodyPr/>
          <a:lstStyle/>
          <a:p>
            <a:r>
              <a:rPr lang="en-GB" smtClean="0">
                <a:cs typeface="ＭＳ Ｐゴシック"/>
              </a:rPr>
              <a:t>Health and Wellbeing Boards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584200" y="1557338"/>
            <a:ext cx="8915400" cy="4568825"/>
          </a:xfrm>
        </p:spPr>
        <p:txBody>
          <a:bodyPr/>
          <a:lstStyle/>
          <a:p>
            <a:r>
              <a:rPr lang="en-GB" smtClean="0">
                <a:cs typeface="ＭＳ Ｐゴシック"/>
              </a:rPr>
              <a:t>Local decisions and priorities</a:t>
            </a:r>
          </a:p>
          <a:p>
            <a:r>
              <a:rPr lang="en-GB" smtClean="0">
                <a:cs typeface="ＭＳ Ｐゴシック"/>
              </a:rPr>
              <a:t>Leadership</a:t>
            </a:r>
          </a:p>
          <a:p>
            <a:r>
              <a:rPr lang="en-GB" smtClean="0">
                <a:cs typeface="ＭＳ Ｐゴシック"/>
              </a:rPr>
              <a:t>Membership and structure</a:t>
            </a:r>
          </a:p>
          <a:p>
            <a:r>
              <a:rPr lang="en-GB" smtClean="0">
                <a:cs typeface="ＭＳ Ｐゴシック"/>
              </a:rPr>
              <a:t>Important role of district councils</a:t>
            </a:r>
          </a:p>
          <a:p>
            <a:r>
              <a:rPr lang="en-GB" smtClean="0">
                <a:cs typeface="ＭＳ Ｐゴシック"/>
              </a:rPr>
              <a:t>Emerging themes</a:t>
            </a:r>
          </a:p>
          <a:p>
            <a:r>
              <a:rPr lang="en-GB" smtClean="0">
                <a:cs typeface="ＭＳ Ｐゴシック"/>
              </a:rPr>
              <a:t>Alignment with CCGs</a:t>
            </a:r>
          </a:p>
          <a:p>
            <a:r>
              <a:rPr lang="en-GB" smtClean="0">
                <a:cs typeface="ＭＳ Ｐゴシック"/>
              </a:rPr>
              <a:t>Integration</a:t>
            </a:r>
          </a:p>
          <a:p>
            <a:endParaRPr lang="en-GB" smtClean="0">
              <a:cs typeface="ＭＳ Ｐゴシック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497013" y="620713"/>
            <a:ext cx="8915400" cy="576262"/>
          </a:xfrm>
        </p:spPr>
        <p:txBody>
          <a:bodyPr/>
          <a:lstStyle/>
          <a:p>
            <a:r>
              <a:rPr lang="en-GB" smtClean="0">
                <a:cs typeface="ＭＳ Ｐゴシック"/>
              </a:rPr>
              <a:t>Health and Wellbeing Boards Support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584200" y="1773238"/>
            <a:ext cx="8915400" cy="4352925"/>
          </a:xfrm>
        </p:spPr>
        <p:txBody>
          <a:bodyPr/>
          <a:lstStyle/>
          <a:p>
            <a:r>
              <a:rPr lang="en-GB" smtClean="0">
                <a:cs typeface="ＭＳ Ｐゴシック"/>
              </a:rPr>
              <a:t>Health and Wellbeing System Improvement Programme:</a:t>
            </a:r>
          </a:p>
          <a:p>
            <a:r>
              <a:rPr lang="en-GB" sz="2400" smtClean="0">
                <a:cs typeface="ＭＳ Ｐゴシック"/>
              </a:rPr>
              <a:t>Healthwatch Implementation Team</a:t>
            </a:r>
          </a:p>
          <a:p>
            <a:r>
              <a:rPr lang="en-GB" sz="2400" smtClean="0">
                <a:cs typeface="ＭＳ Ｐゴシック"/>
              </a:rPr>
              <a:t>Healthwatch Impacts and Outcomes Toolkit</a:t>
            </a:r>
          </a:p>
          <a:p>
            <a:r>
              <a:rPr lang="en-GB" sz="2400" smtClean="0">
                <a:cs typeface="ＭＳ Ｐゴシック"/>
              </a:rPr>
              <a:t>Health and Wellbeing Peer Challenge</a:t>
            </a:r>
          </a:p>
          <a:p>
            <a:r>
              <a:rPr lang="en-GB" sz="2400" smtClean="0">
                <a:cs typeface="ＭＳ Ｐゴシック"/>
              </a:rPr>
              <a:t>Self-Assessment Toolkit</a:t>
            </a:r>
          </a:p>
          <a:p>
            <a:r>
              <a:rPr lang="en-GB" sz="2400" smtClean="0">
                <a:cs typeface="ＭＳ Ｐゴシック"/>
              </a:rPr>
              <a:t>Systems Leadership</a:t>
            </a:r>
          </a:p>
          <a:p>
            <a:r>
              <a:rPr lang="en-GB" sz="2400" smtClean="0">
                <a:cs typeface="ＭＳ Ｐゴシック"/>
              </a:rPr>
              <a:t>LG Inform</a:t>
            </a:r>
          </a:p>
          <a:p>
            <a:r>
              <a:rPr lang="en-GB" sz="2400" smtClean="0">
                <a:cs typeface="ＭＳ Ｐゴシック"/>
              </a:rPr>
              <a:t>Events, information, knowledge hub, learning, publications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712913" y="404813"/>
            <a:ext cx="6696075" cy="576262"/>
          </a:xfrm>
        </p:spPr>
        <p:txBody>
          <a:bodyPr/>
          <a:lstStyle/>
          <a:p>
            <a:r>
              <a:rPr lang="en-GB" smtClean="0">
                <a:cs typeface="ＭＳ Ｐゴシック"/>
              </a:rPr>
              <a:t>Integration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560388" y="1268413"/>
            <a:ext cx="8915400" cy="5113337"/>
          </a:xfrm>
        </p:spPr>
        <p:txBody>
          <a:bodyPr/>
          <a:lstStyle/>
          <a:p>
            <a:r>
              <a:rPr lang="en-GB" smtClean="0">
                <a:cs typeface="ＭＳ Ｐゴシック"/>
              </a:rPr>
              <a:t>£3.8 Billion Integrated Care Fund: </a:t>
            </a:r>
            <a:r>
              <a:rPr lang="en-GB" sz="2400" smtClean="0">
                <a:cs typeface="ＭＳ Ｐゴシック"/>
              </a:rPr>
              <a:t>“a single pooled budget for health and social care services to work more closely together in local areas, based on a plan agreed between the NHS and local authorities” – “Integration Transformation Fund”</a:t>
            </a:r>
          </a:p>
          <a:p>
            <a:r>
              <a:rPr lang="en-GB" smtClean="0">
                <a:cs typeface="ＭＳ Ｐゴシック"/>
              </a:rPr>
              <a:t>Not until 2015/16 but need to build momentum now, using the additional £200 million due to be transferred to local government from the NHS. Two-year plan needed by March 2014.</a:t>
            </a:r>
          </a:p>
          <a:p>
            <a:r>
              <a:rPr lang="en-GB" smtClean="0">
                <a:cs typeface="ＭＳ Ｐゴシック"/>
              </a:rPr>
              <a:t>Pioneers</a:t>
            </a:r>
          </a:p>
          <a:p>
            <a:r>
              <a:rPr lang="en-GB" smtClean="0">
                <a:cs typeface="ＭＳ Ｐゴシック"/>
              </a:rPr>
              <a:t>Role of HWBs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GA powerpoint template NEW">
  <a:themeElements>
    <a:clrScheme name="LG Group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G Group 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G Group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G Group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G Group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G Group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G Group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G Group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G Group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G Group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G Group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G Group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G Group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G Group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LGA powerpoint template NEW</Template>
  <TotalTime>5894</TotalTime>
  <Words>669</Words>
  <Application>Microsoft Office PowerPoint</Application>
  <PresentationFormat>A4 Paper (210x297 mm)</PresentationFormat>
  <Paragraphs>130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ＭＳ Ｐゴシック</vt:lpstr>
      <vt:lpstr>Calibri</vt:lpstr>
      <vt:lpstr>LGA powerpoint template NEW</vt:lpstr>
      <vt:lpstr>LGA powerpoint template NEW</vt:lpstr>
      <vt:lpstr>Rewiring local health services</vt:lpstr>
      <vt:lpstr>Summary</vt:lpstr>
      <vt:lpstr>National structure</vt:lpstr>
      <vt:lpstr>PHE/NHSE responsibilities</vt:lpstr>
      <vt:lpstr>LA Public health  responsibilities – 2013</vt:lpstr>
      <vt:lpstr>Public health support</vt:lpstr>
      <vt:lpstr>Health and Wellbeing Boards</vt:lpstr>
      <vt:lpstr>Health and Wellbeing Boards Support</vt:lpstr>
      <vt:lpstr>Integration</vt:lpstr>
      <vt:lpstr>Support on Integration</vt:lpstr>
      <vt:lpstr>Rewiring health services</vt:lpstr>
      <vt:lpstr>Rewiring  health services</vt:lpstr>
      <vt:lpstr>Rewiring health services</vt:lpstr>
      <vt:lpstr>Summary</vt:lpstr>
      <vt:lpstr>More information</vt:lpstr>
    </vt:vector>
  </TitlesOfParts>
  <Company>LGA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Rewiring local health services</dc:title>
  <dc:creator>Abigail Burridge</dc:creator>
  <cp:lastModifiedBy>lb1</cp:lastModifiedBy>
  <cp:revision>14</cp:revision>
  <dcterms:created xsi:type="dcterms:W3CDTF">2013-09-11T14:13:48Z</dcterms:created>
  <dcterms:modified xsi:type="dcterms:W3CDTF">2013-09-23T10:30:18Z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C.identifier">
    <vt:lpwstr>IDEA</vt:lpwstr>
  </property>
  <property fmtid="{D5CDD505-2E9C-101B-9397-08002B2CF9AE}" pid="3" name="DC.date.issued">
    <vt:lpwstr>2010-07-26T00:00:00Z</vt:lpwstr>
  </property>
  <property fmtid="{D5CDD505-2E9C-101B-9397-08002B2CF9AE}" pid="4" name="Move to Archive">
    <vt:lpwstr>Current</vt:lpwstr>
  </property>
  <property fmtid="{D5CDD505-2E9C-101B-9397-08002B2CF9AE}" pid="5" name="DC.Description">
    <vt:lpwstr>powerpoint template</vt:lpwstr>
  </property>
  <property fmtid="{D5CDD505-2E9C-101B-9397-08002B2CF9AE}" pid="6" name="Status">
    <vt:lpwstr>[None]</vt:lpwstr>
  </property>
  <property fmtid="{D5CDD505-2E9C-101B-9397-08002B2CF9AE}" pid="7" name="DC.Author">
    <vt:lpwstr>Julia White</vt:lpwstr>
  </property>
  <property fmtid="{D5CDD505-2E9C-101B-9397-08002B2CF9AE}" pid="8" name="DC.creator">
    <vt:lpwstr>Marketing</vt:lpwstr>
  </property>
  <property fmtid="{D5CDD505-2E9C-101B-9397-08002B2CF9AE}" pid="9" name="Date">
    <vt:lpwstr>2010-07-26T00:00:00Z</vt:lpwstr>
  </property>
  <property fmtid="{D5CDD505-2E9C-101B-9397-08002B2CF9AE}" pid="10" name="DC.Language">
    <vt:lpwstr>eng</vt:lpwstr>
  </property>
  <property fmtid="{D5CDD505-2E9C-101B-9397-08002B2CF9AE}" pid="11" name="Work area">
    <vt:lpwstr/>
  </property>
  <property fmtid="{D5CDD505-2E9C-101B-9397-08002B2CF9AE}" pid="12" name="DC.Type">
    <vt:lpwstr/>
  </property>
  <property fmtid="{D5CDD505-2E9C-101B-9397-08002B2CF9AE}" pid="13" name="e-GMS.subject.keyword">
    <vt:lpwstr/>
  </property>
</Properties>
</file>