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906000" cy="6858000" type="A4"/>
  <p:notesSz cx="9144000" cy="6858000"/>
  <p:defaultTextStyle>
    <a:defPPr>
      <a:defRPr lang="en-US"/>
    </a:defPPr>
    <a:lvl1pPr marL="0" algn="l" defTabSz="456958" rtl="0" eaLnBrk="1" latinLnBrk="0" hangingPunct="1">
      <a:defRPr sz="1800" kern="1200">
        <a:solidFill>
          <a:schemeClr val="tx1"/>
        </a:solidFill>
        <a:latin typeface="+mn-lt"/>
        <a:ea typeface="+mn-ea"/>
        <a:cs typeface="+mn-cs"/>
      </a:defRPr>
    </a:lvl1pPr>
    <a:lvl2pPr marL="456958" algn="l" defTabSz="456958" rtl="0" eaLnBrk="1" latinLnBrk="0" hangingPunct="1">
      <a:defRPr sz="1800" kern="1200">
        <a:solidFill>
          <a:schemeClr val="tx1"/>
        </a:solidFill>
        <a:latin typeface="+mn-lt"/>
        <a:ea typeface="+mn-ea"/>
        <a:cs typeface="+mn-cs"/>
      </a:defRPr>
    </a:lvl2pPr>
    <a:lvl3pPr marL="913918" algn="l" defTabSz="456958" rtl="0" eaLnBrk="1" latinLnBrk="0" hangingPunct="1">
      <a:defRPr sz="1800" kern="1200">
        <a:solidFill>
          <a:schemeClr val="tx1"/>
        </a:solidFill>
        <a:latin typeface="+mn-lt"/>
        <a:ea typeface="+mn-ea"/>
        <a:cs typeface="+mn-cs"/>
      </a:defRPr>
    </a:lvl3pPr>
    <a:lvl4pPr marL="1370876" algn="l" defTabSz="456958" rtl="0" eaLnBrk="1" latinLnBrk="0" hangingPunct="1">
      <a:defRPr sz="1800" kern="1200">
        <a:solidFill>
          <a:schemeClr val="tx1"/>
        </a:solidFill>
        <a:latin typeface="+mn-lt"/>
        <a:ea typeface="+mn-ea"/>
        <a:cs typeface="+mn-cs"/>
      </a:defRPr>
    </a:lvl4pPr>
    <a:lvl5pPr marL="1827834" algn="l" defTabSz="456958" rtl="0" eaLnBrk="1" latinLnBrk="0" hangingPunct="1">
      <a:defRPr sz="1800" kern="1200">
        <a:solidFill>
          <a:schemeClr val="tx1"/>
        </a:solidFill>
        <a:latin typeface="+mn-lt"/>
        <a:ea typeface="+mn-ea"/>
        <a:cs typeface="+mn-cs"/>
      </a:defRPr>
    </a:lvl5pPr>
    <a:lvl6pPr marL="2284792" algn="l" defTabSz="456958" rtl="0" eaLnBrk="1" latinLnBrk="0" hangingPunct="1">
      <a:defRPr sz="1800" kern="1200">
        <a:solidFill>
          <a:schemeClr val="tx1"/>
        </a:solidFill>
        <a:latin typeface="+mn-lt"/>
        <a:ea typeface="+mn-ea"/>
        <a:cs typeface="+mn-cs"/>
      </a:defRPr>
    </a:lvl6pPr>
    <a:lvl7pPr marL="2741752" algn="l" defTabSz="456958" rtl="0" eaLnBrk="1" latinLnBrk="0" hangingPunct="1">
      <a:defRPr sz="1800" kern="1200">
        <a:solidFill>
          <a:schemeClr val="tx1"/>
        </a:solidFill>
        <a:latin typeface="+mn-lt"/>
        <a:ea typeface="+mn-ea"/>
        <a:cs typeface="+mn-cs"/>
      </a:defRPr>
    </a:lvl7pPr>
    <a:lvl8pPr marL="3198710" algn="l" defTabSz="456958" rtl="0" eaLnBrk="1" latinLnBrk="0" hangingPunct="1">
      <a:defRPr sz="1800" kern="1200">
        <a:solidFill>
          <a:schemeClr val="tx1"/>
        </a:solidFill>
        <a:latin typeface="+mn-lt"/>
        <a:ea typeface="+mn-ea"/>
        <a:cs typeface="+mn-cs"/>
      </a:defRPr>
    </a:lvl8pPr>
    <a:lvl9pPr marL="3655668" algn="l" defTabSz="45695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70" d="100"/>
          <a:sy n="70" d="100"/>
        </p:scale>
        <p:origin x="-690" y="-234"/>
      </p:cViewPr>
      <p:guideLst>
        <p:guide orient="horz" pos="2396"/>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GB"/>
  <c:style val="18"/>
  <c:chart>
    <c:plotArea>
      <c:layout/>
      <c:barChart>
        <c:barDir val="col"/>
        <c:grouping val="percentStacked"/>
        <c:ser>
          <c:idx val="0"/>
          <c:order val="0"/>
          <c:tx>
            <c:strRef>
              <c:f>Sheet1!$B$1</c:f>
              <c:strCache>
                <c:ptCount val="1"/>
                <c:pt idx="0">
                  <c:v>Recorded</c:v>
                </c:pt>
              </c:strCache>
            </c:strRef>
          </c:tx>
          <c:cat>
            <c:strRef>
              <c:f>Sheet1!$A$2:$A$4</c:f>
              <c:strCache>
                <c:ptCount val="3"/>
                <c:pt idx="0">
                  <c:v>Resucitation Status</c:v>
                </c:pt>
                <c:pt idx="1">
                  <c:v>Preferred Place of Care</c:v>
                </c:pt>
                <c:pt idx="2">
                  <c:v>Preferred Place of Death</c:v>
                </c:pt>
              </c:strCache>
            </c:strRef>
          </c:cat>
          <c:val>
            <c:numRef>
              <c:f>Sheet1!$B$2:$B$4</c:f>
              <c:numCache>
                <c:formatCode>General</c:formatCode>
                <c:ptCount val="3"/>
                <c:pt idx="0">
                  <c:v>6</c:v>
                </c:pt>
                <c:pt idx="1">
                  <c:v>9</c:v>
                </c:pt>
                <c:pt idx="2">
                  <c:v>8</c:v>
                </c:pt>
              </c:numCache>
            </c:numRef>
          </c:val>
        </c:ser>
        <c:ser>
          <c:idx val="1"/>
          <c:order val="1"/>
          <c:tx>
            <c:strRef>
              <c:f>Sheet1!$C$1</c:f>
              <c:strCache>
                <c:ptCount val="1"/>
                <c:pt idx="0">
                  <c:v>Unrecorded</c:v>
                </c:pt>
              </c:strCache>
            </c:strRef>
          </c:tx>
          <c:cat>
            <c:strRef>
              <c:f>Sheet1!$A$2:$A$4</c:f>
              <c:strCache>
                <c:ptCount val="3"/>
                <c:pt idx="0">
                  <c:v>Resucitation Status</c:v>
                </c:pt>
                <c:pt idx="1">
                  <c:v>Preferred Place of Care</c:v>
                </c:pt>
                <c:pt idx="2">
                  <c:v>Preferred Place of Death</c:v>
                </c:pt>
              </c:strCache>
            </c:strRef>
          </c:cat>
          <c:val>
            <c:numRef>
              <c:f>Sheet1!$C$2:$C$4</c:f>
              <c:numCache>
                <c:formatCode>General</c:formatCode>
                <c:ptCount val="3"/>
                <c:pt idx="0">
                  <c:v>10</c:v>
                </c:pt>
                <c:pt idx="1">
                  <c:v>7</c:v>
                </c:pt>
                <c:pt idx="2">
                  <c:v>8</c:v>
                </c:pt>
              </c:numCache>
            </c:numRef>
          </c:val>
        </c:ser>
        <c:overlap val="100"/>
        <c:axId val="75367552"/>
        <c:axId val="75369088"/>
      </c:barChart>
      <c:catAx>
        <c:axId val="75367552"/>
        <c:scaling>
          <c:orientation val="minMax"/>
        </c:scaling>
        <c:axPos val="b"/>
        <c:tickLblPos val="nextTo"/>
        <c:txPr>
          <a:bodyPr/>
          <a:lstStyle/>
          <a:p>
            <a:pPr>
              <a:defRPr sz="600"/>
            </a:pPr>
            <a:endParaRPr lang="en-US"/>
          </a:p>
        </c:txPr>
        <c:crossAx val="75369088"/>
        <c:crosses val="autoZero"/>
        <c:auto val="1"/>
        <c:lblAlgn val="ctr"/>
        <c:lblOffset val="100"/>
      </c:catAx>
      <c:valAx>
        <c:axId val="75369088"/>
        <c:scaling>
          <c:orientation val="minMax"/>
        </c:scaling>
        <c:delete val="1"/>
        <c:axPos val="l"/>
        <c:majorGridlines>
          <c:spPr>
            <a:ln>
              <a:noFill/>
            </a:ln>
          </c:spPr>
        </c:majorGridlines>
        <c:numFmt formatCode="0%" sourceLinked="1"/>
        <c:tickLblPos val="none"/>
        <c:crossAx val="75367552"/>
        <c:crosses val="autoZero"/>
        <c:crossBetween val="between"/>
      </c:valAx>
    </c:plotArea>
    <c:legend>
      <c:legendPos val="r"/>
      <c:legendEntry>
        <c:idx val="0"/>
        <c:txPr>
          <a:bodyPr/>
          <a:lstStyle/>
          <a:p>
            <a:pPr>
              <a:defRPr sz="1000"/>
            </a:pPr>
            <a:endParaRPr lang="en-US"/>
          </a:p>
        </c:txPr>
      </c:legendEntry>
      <c:legendEntry>
        <c:idx val="1"/>
        <c:txPr>
          <a:bodyPr/>
          <a:lstStyle/>
          <a:p>
            <a:pPr>
              <a:defRPr sz="1000"/>
            </a:pPr>
            <a:endParaRPr lang="en-US"/>
          </a:p>
        </c:txPr>
      </c:legendEntry>
      <c:layout/>
    </c:legend>
    <c:plotVisOnly val="1"/>
    <c:dispBlanksAs val="gap"/>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GB"/>
  <c:style val="18"/>
  <c:chart>
    <c:plotArea>
      <c:layout/>
      <c:barChart>
        <c:barDir val="col"/>
        <c:grouping val="percentStacked"/>
        <c:ser>
          <c:idx val="0"/>
          <c:order val="0"/>
          <c:tx>
            <c:strRef>
              <c:f>Sheet1!$B$1</c:f>
              <c:strCache>
                <c:ptCount val="1"/>
                <c:pt idx="0">
                  <c:v>Recorded</c:v>
                </c:pt>
              </c:strCache>
            </c:strRef>
          </c:tx>
          <c:cat>
            <c:strRef>
              <c:f>Sheet1!$A$2:$A$4</c:f>
              <c:strCache>
                <c:ptCount val="3"/>
                <c:pt idx="0">
                  <c:v>Resuscitation Status</c:v>
                </c:pt>
                <c:pt idx="1">
                  <c:v>Preferred Place of Care</c:v>
                </c:pt>
                <c:pt idx="2">
                  <c:v>Preferred Place of Death</c:v>
                </c:pt>
              </c:strCache>
            </c:strRef>
          </c:cat>
          <c:val>
            <c:numRef>
              <c:f>Sheet1!$B$2:$B$4</c:f>
              <c:numCache>
                <c:formatCode>General</c:formatCode>
                <c:ptCount val="3"/>
                <c:pt idx="0">
                  <c:v>4</c:v>
                </c:pt>
                <c:pt idx="1">
                  <c:v>6</c:v>
                </c:pt>
                <c:pt idx="2">
                  <c:v>5</c:v>
                </c:pt>
              </c:numCache>
            </c:numRef>
          </c:val>
        </c:ser>
        <c:ser>
          <c:idx val="1"/>
          <c:order val="1"/>
          <c:tx>
            <c:strRef>
              <c:f>Sheet1!$C$1</c:f>
              <c:strCache>
                <c:ptCount val="1"/>
                <c:pt idx="0">
                  <c:v>Unrecorded</c:v>
                </c:pt>
              </c:strCache>
            </c:strRef>
          </c:tx>
          <c:cat>
            <c:strRef>
              <c:f>Sheet1!$A$2:$A$4</c:f>
              <c:strCache>
                <c:ptCount val="3"/>
                <c:pt idx="0">
                  <c:v>Resuscitation Status</c:v>
                </c:pt>
                <c:pt idx="1">
                  <c:v>Preferred Place of Care</c:v>
                </c:pt>
                <c:pt idx="2">
                  <c:v>Preferred Place of Death</c:v>
                </c:pt>
              </c:strCache>
            </c:strRef>
          </c:cat>
          <c:val>
            <c:numRef>
              <c:f>Sheet1!$C$2:$C$4</c:f>
              <c:numCache>
                <c:formatCode>General</c:formatCode>
                <c:ptCount val="3"/>
                <c:pt idx="0">
                  <c:v>3</c:v>
                </c:pt>
                <c:pt idx="1">
                  <c:v>1</c:v>
                </c:pt>
                <c:pt idx="2">
                  <c:v>2</c:v>
                </c:pt>
              </c:numCache>
            </c:numRef>
          </c:val>
        </c:ser>
        <c:overlap val="100"/>
        <c:axId val="75460992"/>
        <c:axId val="75462528"/>
      </c:barChart>
      <c:catAx>
        <c:axId val="75460992"/>
        <c:scaling>
          <c:orientation val="minMax"/>
        </c:scaling>
        <c:axPos val="b"/>
        <c:tickLblPos val="nextTo"/>
        <c:txPr>
          <a:bodyPr/>
          <a:lstStyle/>
          <a:p>
            <a:pPr>
              <a:defRPr sz="600"/>
            </a:pPr>
            <a:endParaRPr lang="en-US"/>
          </a:p>
        </c:txPr>
        <c:crossAx val="75462528"/>
        <c:crosses val="autoZero"/>
        <c:auto val="1"/>
        <c:lblAlgn val="ctr"/>
        <c:lblOffset val="100"/>
      </c:catAx>
      <c:valAx>
        <c:axId val="75462528"/>
        <c:scaling>
          <c:orientation val="minMax"/>
        </c:scaling>
        <c:delete val="1"/>
        <c:axPos val="l"/>
        <c:majorGridlines>
          <c:spPr>
            <a:ln>
              <a:noFill/>
            </a:ln>
          </c:spPr>
        </c:majorGridlines>
        <c:numFmt formatCode="0%" sourceLinked="1"/>
        <c:tickLblPos val="none"/>
        <c:crossAx val="75460992"/>
        <c:crosses val="autoZero"/>
        <c:crossBetween val="between"/>
      </c:valAx>
    </c:plotArea>
    <c:legend>
      <c:legendPos val="r"/>
      <c:legendEntry>
        <c:idx val="0"/>
        <c:txPr>
          <a:bodyPr/>
          <a:lstStyle/>
          <a:p>
            <a:pPr>
              <a:defRPr sz="1000"/>
            </a:pPr>
            <a:endParaRPr lang="en-US"/>
          </a:p>
        </c:txPr>
      </c:legendEntry>
      <c:legendEntry>
        <c:idx val="1"/>
        <c:txPr>
          <a:bodyPr/>
          <a:lstStyle/>
          <a:p>
            <a:pPr>
              <a:defRPr sz="1000"/>
            </a:pPr>
            <a:endParaRPr lang="en-US"/>
          </a:p>
        </c:txPr>
      </c:legendEntry>
      <c:layout/>
    </c:legend>
    <c:plotVisOnly val="1"/>
    <c:dispBlanksAs val="gap"/>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195A72E1-EF51-8E49-B375-9D2205B229FF}" type="datetimeFigureOut">
              <a:rPr lang="en-US" smtClean="0"/>
              <a:pPr/>
              <a:t>11/30/2015</a:t>
            </a:fld>
            <a:endParaRPr lang="en-US" dirty="0"/>
          </a:p>
        </p:txBody>
      </p:sp>
      <p:sp>
        <p:nvSpPr>
          <p:cNvPr id="4" name="Slide Image Placeholder 3"/>
          <p:cNvSpPr>
            <a:spLocks noGrp="1" noRot="1" noChangeAspect="1"/>
          </p:cNvSpPr>
          <p:nvPr>
            <p:ph type="sldImg" idx="2"/>
          </p:nvPr>
        </p:nvSpPr>
        <p:spPr>
          <a:xfrm>
            <a:off x="2714625" y="514350"/>
            <a:ext cx="371475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37589AA-F4F4-2C43-B27B-E2BCF9B7B4F5}" type="slidenum">
              <a:rPr lang="en-US" smtClean="0"/>
              <a:pPr/>
              <a:t>‹#›</a:t>
            </a:fld>
            <a:endParaRPr lang="en-US" dirty="0"/>
          </a:p>
        </p:txBody>
      </p:sp>
    </p:spTree>
    <p:extLst>
      <p:ext uri="{BB962C8B-B14F-4D97-AF65-F5344CB8AC3E}">
        <p14:creationId xmlns="" xmlns:p14="http://schemas.microsoft.com/office/powerpoint/2010/main" val="18051872"/>
      </p:ext>
    </p:extLst>
  </p:cSld>
  <p:clrMap bg1="lt1" tx1="dk1" bg2="lt2" tx2="dk2" accent1="accent1" accent2="accent2" accent3="accent3" accent4="accent4" accent5="accent5" accent6="accent6" hlink="hlink" folHlink="folHlink"/>
  <p:notesStyle>
    <a:lvl1pPr marL="0" algn="l" defTabSz="456958" rtl="0" eaLnBrk="1" latinLnBrk="0" hangingPunct="1">
      <a:defRPr sz="1200" kern="1200">
        <a:solidFill>
          <a:schemeClr val="tx1"/>
        </a:solidFill>
        <a:latin typeface="+mn-lt"/>
        <a:ea typeface="+mn-ea"/>
        <a:cs typeface="+mn-cs"/>
      </a:defRPr>
    </a:lvl1pPr>
    <a:lvl2pPr marL="456958" algn="l" defTabSz="456958" rtl="0" eaLnBrk="1" latinLnBrk="0" hangingPunct="1">
      <a:defRPr sz="1200" kern="1200">
        <a:solidFill>
          <a:schemeClr val="tx1"/>
        </a:solidFill>
        <a:latin typeface="+mn-lt"/>
        <a:ea typeface="+mn-ea"/>
        <a:cs typeface="+mn-cs"/>
      </a:defRPr>
    </a:lvl2pPr>
    <a:lvl3pPr marL="913918" algn="l" defTabSz="456958" rtl="0" eaLnBrk="1" latinLnBrk="0" hangingPunct="1">
      <a:defRPr sz="1200" kern="1200">
        <a:solidFill>
          <a:schemeClr val="tx1"/>
        </a:solidFill>
        <a:latin typeface="+mn-lt"/>
        <a:ea typeface="+mn-ea"/>
        <a:cs typeface="+mn-cs"/>
      </a:defRPr>
    </a:lvl3pPr>
    <a:lvl4pPr marL="1370876" algn="l" defTabSz="456958" rtl="0" eaLnBrk="1" latinLnBrk="0" hangingPunct="1">
      <a:defRPr sz="1200" kern="1200">
        <a:solidFill>
          <a:schemeClr val="tx1"/>
        </a:solidFill>
        <a:latin typeface="+mn-lt"/>
        <a:ea typeface="+mn-ea"/>
        <a:cs typeface="+mn-cs"/>
      </a:defRPr>
    </a:lvl4pPr>
    <a:lvl5pPr marL="1827834" algn="l" defTabSz="456958" rtl="0" eaLnBrk="1" latinLnBrk="0" hangingPunct="1">
      <a:defRPr sz="1200" kern="1200">
        <a:solidFill>
          <a:schemeClr val="tx1"/>
        </a:solidFill>
        <a:latin typeface="+mn-lt"/>
        <a:ea typeface="+mn-ea"/>
        <a:cs typeface="+mn-cs"/>
      </a:defRPr>
    </a:lvl5pPr>
    <a:lvl6pPr marL="2284792" algn="l" defTabSz="456958" rtl="0" eaLnBrk="1" latinLnBrk="0" hangingPunct="1">
      <a:defRPr sz="1200" kern="1200">
        <a:solidFill>
          <a:schemeClr val="tx1"/>
        </a:solidFill>
        <a:latin typeface="+mn-lt"/>
        <a:ea typeface="+mn-ea"/>
        <a:cs typeface="+mn-cs"/>
      </a:defRPr>
    </a:lvl6pPr>
    <a:lvl7pPr marL="2741752" algn="l" defTabSz="456958" rtl="0" eaLnBrk="1" latinLnBrk="0" hangingPunct="1">
      <a:defRPr sz="1200" kern="1200">
        <a:solidFill>
          <a:schemeClr val="tx1"/>
        </a:solidFill>
        <a:latin typeface="+mn-lt"/>
        <a:ea typeface="+mn-ea"/>
        <a:cs typeface="+mn-cs"/>
      </a:defRPr>
    </a:lvl7pPr>
    <a:lvl8pPr marL="3198710" algn="l" defTabSz="456958" rtl="0" eaLnBrk="1" latinLnBrk="0" hangingPunct="1">
      <a:defRPr sz="1200" kern="1200">
        <a:solidFill>
          <a:schemeClr val="tx1"/>
        </a:solidFill>
        <a:latin typeface="+mn-lt"/>
        <a:ea typeface="+mn-ea"/>
        <a:cs typeface="+mn-cs"/>
      </a:defRPr>
    </a:lvl8pPr>
    <a:lvl9pPr marL="3655668" algn="l" defTabSz="4569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4350"/>
            <a:ext cx="3714750" cy="257175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http://www.audit-scotland.gov.uk/docs/health/2008/nr_080821_palliative_care.pdf </a:t>
            </a:r>
          </a:p>
        </p:txBody>
      </p:sp>
      <p:sp>
        <p:nvSpPr>
          <p:cNvPr id="4" name="Slide Number Placeholder 3"/>
          <p:cNvSpPr>
            <a:spLocks noGrp="1"/>
          </p:cNvSpPr>
          <p:nvPr>
            <p:ph type="sldNum" sz="quarter" idx="10"/>
          </p:nvPr>
        </p:nvSpPr>
        <p:spPr/>
        <p:txBody>
          <a:bodyPr/>
          <a:lstStyle/>
          <a:p>
            <a:fld id="{437589AA-F4F4-2C43-B27B-E2BCF9B7B4F5}" type="slidenum">
              <a:rPr lang="en-US" smtClean="0"/>
              <a:pPr/>
              <a:t>1</a:t>
            </a:fld>
            <a:endParaRPr lang="en-US" dirty="0"/>
          </a:p>
        </p:txBody>
      </p:sp>
    </p:spTree>
    <p:extLst>
      <p:ext uri="{BB962C8B-B14F-4D97-AF65-F5344CB8AC3E}">
        <p14:creationId xmlns="" xmlns:p14="http://schemas.microsoft.com/office/powerpoint/2010/main" val="258984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6958" indent="0" algn="ctr">
              <a:buNone/>
              <a:defRPr>
                <a:solidFill>
                  <a:schemeClr val="tx1">
                    <a:tint val="75000"/>
                  </a:schemeClr>
                </a:solidFill>
              </a:defRPr>
            </a:lvl2pPr>
            <a:lvl3pPr marL="913918" indent="0" algn="ctr">
              <a:buNone/>
              <a:defRPr>
                <a:solidFill>
                  <a:schemeClr val="tx1">
                    <a:tint val="75000"/>
                  </a:schemeClr>
                </a:solidFill>
              </a:defRPr>
            </a:lvl3pPr>
            <a:lvl4pPr marL="1370876" indent="0" algn="ctr">
              <a:buNone/>
              <a:defRPr>
                <a:solidFill>
                  <a:schemeClr val="tx1">
                    <a:tint val="75000"/>
                  </a:schemeClr>
                </a:solidFill>
              </a:defRPr>
            </a:lvl4pPr>
            <a:lvl5pPr marL="1827834" indent="0" algn="ctr">
              <a:buNone/>
              <a:defRPr>
                <a:solidFill>
                  <a:schemeClr val="tx1">
                    <a:tint val="75000"/>
                  </a:schemeClr>
                </a:solidFill>
              </a:defRPr>
            </a:lvl5pPr>
            <a:lvl6pPr marL="2284792" indent="0" algn="ctr">
              <a:buNone/>
              <a:defRPr>
                <a:solidFill>
                  <a:schemeClr val="tx1">
                    <a:tint val="75000"/>
                  </a:schemeClr>
                </a:solidFill>
              </a:defRPr>
            </a:lvl6pPr>
            <a:lvl7pPr marL="2741752" indent="0" algn="ctr">
              <a:buNone/>
              <a:defRPr>
                <a:solidFill>
                  <a:schemeClr val="tx1">
                    <a:tint val="75000"/>
                  </a:schemeClr>
                </a:solidFill>
              </a:defRPr>
            </a:lvl7pPr>
            <a:lvl8pPr marL="3198710" indent="0" algn="ctr">
              <a:buNone/>
              <a:defRPr>
                <a:solidFill>
                  <a:schemeClr val="tx1">
                    <a:tint val="75000"/>
                  </a:schemeClr>
                </a:solidFill>
              </a:defRPr>
            </a:lvl8pPr>
            <a:lvl9pPr marL="3655668"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4062763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32581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0"/>
            <a:ext cx="222885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95300" y="274640"/>
            <a:ext cx="652145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306287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238909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6958" indent="0">
              <a:buNone/>
              <a:defRPr sz="1800">
                <a:solidFill>
                  <a:schemeClr val="tx1">
                    <a:tint val="75000"/>
                  </a:schemeClr>
                </a:solidFill>
              </a:defRPr>
            </a:lvl2pPr>
            <a:lvl3pPr marL="913918" indent="0">
              <a:buNone/>
              <a:defRPr sz="1600">
                <a:solidFill>
                  <a:schemeClr val="tx1">
                    <a:tint val="75000"/>
                  </a:schemeClr>
                </a:solidFill>
              </a:defRPr>
            </a:lvl3pPr>
            <a:lvl4pPr marL="1370876" indent="0">
              <a:buNone/>
              <a:defRPr sz="1400">
                <a:solidFill>
                  <a:schemeClr val="tx1">
                    <a:tint val="75000"/>
                  </a:schemeClr>
                </a:solidFill>
              </a:defRPr>
            </a:lvl4pPr>
            <a:lvl5pPr marL="1827834" indent="0">
              <a:buNone/>
              <a:defRPr sz="1400">
                <a:solidFill>
                  <a:schemeClr val="tx1">
                    <a:tint val="75000"/>
                  </a:schemeClr>
                </a:solidFill>
              </a:defRPr>
            </a:lvl5pPr>
            <a:lvl6pPr marL="2284792" indent="0">
              <a:buNone/>
              <a:defRPr sz="1400">
                <a:solidFill>
                  <a:schemeClr val="tx1">
                    <a:tint val="75000"/>
                  </a:schemeClr>
                </a:solidFill>
              </a:defRPr>
            </a:lvl6pPr>
            <a:lvl7pPr marL="2741752" indent="0">
              <a:buNone/>
              <a:defRPr sz="1400">
                <a:solidFill>
                  <a:schemeClr val="tx1">
                    <a:tint val="75000"/>
                  </a:schemeClr>
                </a:solidFill>
              </a:defRPr>
            </a:lvl7pPr>
            <a:lvl8pPr marL="3198710" indent="0">
              <a:buNone/>
              <a:defRPr sz="1400">
                <a:solidFill>
                  <a:schemeClr val="tx1">
                    <a:tint val="75000"/>
                  </a:schemeClr>
                </a:solidFill>
              </a:defRPr>
            </a:lvl8pPr>
            <a:lvl9pPr marL="3655668"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21036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9530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5035550" y="1600203"/>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157330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6958" indent="0">
              <a:buNone/>
              <a:defRPr sz="2000" b="1"/>
            </a:lvl2pPr>
            <a:lvl3pPr marL="913918" indent="0">
              <a:buNone/>
              <a:defRPr sz="1800" b="1"/>
            </a:lvl3pPr>
            <a:lvl4pPr marL="1370876" indent="0">
              <a:buNone/>
              <a:defRPr sz="1600" b="1"/>
            </a:lvl4pPr>
            <a:lvl5pPr marL="1827834" indent="0">
              <a:buNone/>
              <a:defRPr sz="1600" b="1"/>
            </a:lvl5pPr>
            <a:lvl6pPr marL="2284792" indent="0">
              <a:buNone/>
              <a:defRPr sz="1600" b="1"/>
            </a:lvl6pPr>
            <a:lvl7pPr marL="2741752" indent="0">
              <a:buNone/>
              <a:defRPr sz="1600" b="1"/>
            </a:lvl7pPr>
            <a:lvl8pPr marL="3198710" indent="0">
              <a:buNone/>
              <a:defRPr sz="1600" b="1"/>
            </a:lvl8pPr>
            <a:lvl9pPr marL="3655668"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6958" indent="0">
              <a:buNone/>
              <a:defRPr sz="2000" b="1"/>
            </a:lvl2pPr>
            <a:lvl3pPr marL="913918" indent="0">
              <a:buNone/>
              <a:defRPr sz="1800" b="1"/>
            </a:lvl3pPr>
            <a:lvl4pPr marL="1370876" indent="0">
              <a:buNone/>
              <a:defRPr sz="1600" b="1"/>
            </a:lvl4pPr>
            <a:lvl5pPr marL="1827834" indent="0">
              <a:buNone/>
              <a:defRPr sz="1600" b="1"/>
            </a:lvl5pPr>
            <a:lvl6pPr marL="2284792" indent="0">
              <a:buNone/>
              <a:defRPr sz="1600" b="1"/>
            </a:lvl6pPr>
            <a:lvl7pPr marL="2741752" indent="0">
              <a:buNone/>
              <a:defRPr sz="1600" b="1"/>
            </a:lvl7pPr>
            <a:lvl8pPr marL="3198710" indent="0">
              <a:buNone/>
              <a:defRPr sz="1600" b="1"/>
            </a:lvl8pPr>
            <a:lvl9pPr marL="3655668"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270147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22499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179823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872973"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6958" indent="0">
              <a:buNone/>
              <a:defRPr sz="1200"/>
            </a:lvl2pPr>
            <a:lvl3pPr marL="913918" indent="0">
              <a:buNone/>
              <a:defRPr sz="1000"/>
            </a:lvl3pPr>
            <a:lvl4pPr marL="1370876" indent="0">
              <a:buNone/>
              <a:defRPr sz="900"/>
            </a:lvl4pPr>
            <a:lvl5pPr marL="1827834" indent="0">
              <a:buNone/>
              <a:defRPr sz="900"/>
            </a:lvl5pPr>
            <a:lvl6pPr marL="2284792" indent="0">
              <a:buNone/>
              <a:defRPr sz="900"/>
            </a:lvl6pPr>
            <a:lvl7pPr marL="2741752" indent="0">
              <a:buNone/>
              <a:defRPr sz="900"/>
            </a:lvl7pPr>
            <a:lvl8pPr marL="3198710" indent="0">
              <a:buNone/>
              <a:defRPr sz="900"/>
            </a:lvl8pPr>
            <a:lvl9pPr marL="3655668"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360740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6958" indent="0">
              <a:buNone/>
              <a:defRPr sz="2800"/>
            </a:lvl2pPr>
            <a:lvl3pPr marL="913918" indent="0">
              <a:buNone/>
              <a:defRPr sz="2400"/>
            </a:lvl3pPr>
            <a:lvl4pPr marL="1370876" indent="0">
              <a:buNone/>
              <a:defRPr sz="2000"/>
            </a:lvl4pPr>
            <a:lvl5pPr marL="1827834" indent="0">
              <a:buNone/>
              <a:defRPr sz="2000"/>
            </a:lvl5pPr>
            <a:lvl6pPr marL="2284792" indent="0">
              <a:buNone/>
              <a:defRPr sz="2000"/>
            </a:lvl6pPr>
            <a:lvl7pPr marL="2741752" indent="0">
              <a:buNone/>
              <a:defRPr sz="2000"/>
            </a:lvl7pPr>
            <a:lvl8pPr marL="3198710" indent="0">
              <a:buNone/>
              <a:defRPr sz="2000"/>
            </a:lvl8pPr>
            <a:lvl9pPr marL="3655668" indent="0">
              <a:buNone/>
              <a:defRPr sz="2000"/>
            </a:lvl9pPr>
          </a:lstStyle>
          <a:p>
            <a:endParaRPr lang="en-US"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6958" indent="0">
              <a:buNone/>
              <a:defRPr sz="1200"/>
            </a:lvl2pPr>
            <a:lvl3pPr marL="913918" indent="0">
              <a:buNone/>
              <a:defRPr sz="1000"/>
            </a:lvl3pPr>
            <a:lvl4pPr marL="1370876" indent="0">
              <a:buNone/>
              <a:defRPr sz="900"/>
            </a:lvl4pPr>
            <a:lvl5pPr marL="1827834" indent="0">
              <a:buNone/>
              <a:defRPr sz="900"/>
            </a:lvl5pPr>
            <a:lvl6pPr marL="2284792" indent="0">
              <a:buNone/>
              <a:defRPr sz="900"/>
            </a:lvl6pPr>
            <a:lvl7pPr marL="2741752" indent="0">
              <a:buNone/>
              <a:defRPr sz="900"/>
            </a:lvl7pPr>
            <a:lvl8pPr marL="3198710" indent="0">
              <a:buNone/>
              <a:defRPr sz="900"/>
            </a:lvl8pPr>
            <a:lvl9pPr marL="3655668"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95E8A3E-EF05-E247-8152-8A2D723069AA}" type="datetimeFigureOut">
              <a:rPr lang="en-US" smtClean="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6207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392" tIns="45696" rIns="91392" bIns="45696"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95300" y="1600203"/>
            <a:ext cx="8915400" cy="4525963"/>
          </a:xfrm>
          <a:prstGeom prst="rect">
            <a:avLst/>
          </a:prstGeom>
        </p:spPr>
        <p:txBody>
          <a:bodyPr vert="horz" lIns="91392" tIns="45696" rIns="91392" bIns="45696"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95300" y="6356353"/>
            <a:ext cx="2311400" cy="365125"/>
          </a:xfrm>
          <a:prstGeom prst="rect">
            <a:avLst/>
          </a:prstGeom>
        </p:spPr>
        <p:txBody>
          <a:bodyPr vert="horz" lIns="91392" tIns="45696" rIns="91392" bIns="45696" rtlCol="0" anchor="ctr"/>
          <a:lstStyle>
            <a:lvl1pPr algn="l">
              <a:defRPr sz="1200">
                <a:solidFill>
                  <a:schemeClr val="tx1">
                    <a:tint val="75000"/>
                  </a:schemeClr>
                </a:solidFill>
              </a:defRPr>
            </a:lvl1pPr>
          </a:lstStyle>
          <a:p>
            <a:fld id="{495E8A3E-EF05-E247-8152-8A2D723069AA}" type="datetimeFigureOut">
              <a:rPr lang="en-US" smtClean="0"/>
              <a:pPr/>
              <a:t>11/30/2015</a:t>
            </a:fld>
            <a:endParaRPr lang="en-US" dirty="0"/>
          </a:p>
        </p:txBody>
      </p:sp>
      <p:sp>
        <p:nvSpPr>
          <p:cNvPr id="5" name="Footer Placeholder 4"/>
          <p:cNvSpPr>
            <a:spLocks noGrp="1"/>
          </p:cNvSpPr>
          <p:nvPr>
            <p:ph type="ftr" sz="quarter" idx="3"/>
          </p:nvPr>
        </p:nvSpPr>
        <p:spPr>
          <a:xfrm>
            <a:off x="3384550" y="6356353"/>
            <a:ext cx="3136900" cy="365125"/>
          </a:xfrm>
          <a:prstGeom prst="rect">
            <a:avLst/>
          </a:prstGeom>
        </p:spPr>
        <p:txBody>
          <a:bodyPr vert="horz" lIns="91392" tIns="45696" rIns="91392" bIns="45696"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3"/>
            <a:ext cx="2311400" cy="365125"/>
          </a:xfrm>
          <a:prstGeom prst="rect">
            <a:avLst/>
          </a:prstGeom>
        </p:spPr>
        <p:txBody>
          <a:bodyPr vert="horz" lIns="91392" tIns="45696" rIns="91392" bIns="45696" rtlCol="0" anchor="ctr"/>
          <a:lstStyle>
            <a:lvl1pPr algn="r">
              <a:defRPr sz="1200">
                <a:solidFill>
                  <a:schemeClr val="tx1">
                    <a:tint val="75000"/>
                  </a:schemeClr>
                </a:solidFill>
              </a:defRPr>
            </a:lvl1pPr>
          </a:lstStyle>
          <a:p>
            <a:fld id="{8A3C0904-1B8A-D64F-964C-384020169B62}" type="slidenum">
              <a:rPr lang="en-US" smtClean="0"/>
              <a:pPr/>
              <a:t>‹#›</a:t>
            </a:fld>
            <a:endParaRPr lang="en-US" dirty="0"/>
          </a:p>
        </p:txBody>
      </p:sp>
    </p:spTree>
    <p:extLst>
      <p:ext uri="{BB962C8B-B14F-4D97-AF65-F5344CB8AC3E}">
        <p14:creationId xmlns="" xmlns:p14="http://schemas.microsoft.com/office/powerpoint/2010/main" val="2069543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6958" rtl="0" eaLnBrk="1" latinLnBrk="0" hangingPunct="1">
        <a:spcBef>
          <a:spcPct val="0"/>
        </a:spcBef>
        <a:buNone/>
        <a:defRPr sz="4400" kern="1200">
          <a:solidFill>
            <a:schemeClr val="tx1"/>
          </a:solidFill>
          <a:latin typeface="+mj-lt"/>
          <a:ea typeface="+mj-ea"/>
          <a:cs typeface="+mj-cs"/>
        </a:defRPr>
      </a:lvl1pPr>
    </p:titleStyle>
    <p:bodyStyle>
      <a:lvl1pPr marL="342719" indent="-342719" algn="l" defTabSz="456958" rtl="0" eaLnBrk="1" latinLnBrk="0" hangingPunct="1">
        <a:spcBef>
          <a:spcPct val="20000"/>
        </a:spcBef>
        <a:buFont typeface="Arial"/>
        <a:buChar char="•"/>
        <a:defRPr sz="3200" kern="1200">
          <a:solidFill>
            <a:schemeClr val="tx1"/>
          </a:solidFill>
          <a:latin typeface="+mn-lt"/>
          <a:ea typeface="+mn-ea"/>
          <a:cs typeface="+mn-cs"/>
        </a:defRPr>
      </a:lvl1pPr>
      <a:lvl2pPr marL="742558" indent="-285599" algn="l" defTabSz="456958" rtl="0" eaLnBrk="1" latinLnBrk="0" hangingPunct="1">
        <a:spcBef>
          <a:spcPct val="20000"/>
        </a:spcBef>
        <a:buFont typeface="Arial"/>
        <a:buChar char="–"/>
        <a:defRPr sz="2800" kern="1200">
          <a:solidFill>
            <a:schemeClr val="tx1"/>
          </a:solidFill>
          <a:latin typeface="+mn-lt"/>
          <a:ea typeface="+mn-ea"/>
          <a:cs typeface="+mn-cs"/>
        </a:defRPr>
      </a:lvl2pPr>
      <a:lvl3pPr marL="1142396" indent="-228478" algn="l" defTabSz="456958" rtl="0" eaLnBrk="1" latinLnBrk="0" hangingPunct="1">
        <a:spcBef>
          <a:spcPct val="20000"/>
        </a:spcBef>
        <a:buFont typeface="Arial"/>
        <a:buChar char="•"/>
        <a:defRPr sz="2400" kern="1200">
          <a:solidFill>
            <a:schemeClr val="tx1"/>
          </a:solidFill>
          <a:latin typeface="+mn-lt"/>
          <a:ea typeface="+mn-ea"/>
          <a:cs typeface="+mn-cs"/>
        </a:defRPr>
      </a:lvl3pPr>
      <a:lvl4pPr marL="1599355" indent="-228478" algn="l" defTabSz="456958" rtl="0" eaLnBrk="1" latinLnBrk="0" hangingPunct="1">
        <a:spcBef>
          <a:spcPct val="20000"/>
        </a:spcBef>
        <a:buFont typeface="Arial"/>
        <a:buChar char="–"/>
        <a:defRPr sz="2000" kern="1200">
          <a:solidFill>
            <a:schemeClr val="tx1"/>
          </a:solidFill>
          <a:latin typeface="+mn-lt"/>
          <a:ea typeface="+mn-ea"/>
          <a:cs typeface="+mn-cs"/>
        </a:defRPr>
      </a:lvl4pPr>
      <a:lvl5pPr marL="2056314" indent="-228478" algn="l" defTabSz="456958" rtl="0" eaLnBrk="1" latinLnBrk="0" hangingPunct="1">
        <a:spcBef>
          <a:spcPct val="20000"/>
        </a:spcBef>
        <a:buFont typeface="Arial"/>
        <a:buChar char="»"/>
        <a:defRPr sz="2000" kern="1200">
          <a:solidFill>
            <a:schemeClr val="tx1"/>
          </a:solidFill>
          <a:latin typeface="+mn-lt"/>
          <a:ea typeface="+mn-ea"/>
          <a:cs typeface="+mn-cs"/>
        </a:defRPr>
      </a:lvl5pPr>
      <a:lvl6pPr marL="2513272" indent="-228478" algn="l" defTabSz="456958" rtl="0" eaLnBrk="1" latinLnBrk="0" hangingPunct="1">
        <a:spcBef>
          <a:spcPct val="20000"/>
        </a:spcBef>
        <a:buFont typeface="Arial"/>
        <a:buChar char="•"/>
        <a:defRPr sz="2000" kern="1200">
          <a:solidFill>
            <a:schemeClr val="tx1"/>
          </a:solidFill>
          <a:latin typeface="+mn-lt"/>
          <a:ea typeface="+mn-ea"/>
          <a:cs typeface="+mn-cs"/>
        </a:defRPr>
      </a:lvl6pPr>
      <a:lvl7pPr marL="2970230" indent="-228478" algn="l" defTabSz="456958" rtl="0" eaLnBrk="1" latinLnBrk="0" hangingPunct="1">
        <a:spcBef>
          <a:spcPct val="20000"/>
        </a:spcBef>
        <a:buFont typeface="Arial"/>
        <a:buChar char="•"/>
        <a:defRPr sz="2000" kern="1200">
          <a:solidFill>
            <a:schemeClr val="tx1"/>
          </a:solidFill>
          <a:latin typeface="+mn-lt"/>
          <a:ea typeface="+mn-ea"/>
          <a:cs typeface="+mn-cs"/>
        </a:defRPr>
      </a:lvl7pPr>
      <a:lvl8pPr marL="3427189" indent="-228478" algn="l" defTabSz="456958" rtl="0" eaLnBrk="1" latinLnBrk="0" hangingPunct="1">
        <a:spcBef>
          <a:spcPct val="20000"/>
        </a:spcBef>
        <a:buFont typeface="Arial"/>
        <a:buChar char="•"/>
        <a:defRPr sz="2000" kern="1200">
          <a:solidFill>
            <a:schemeClr val="tx1"/>
          </a:solidFill>
          <a:latin typeface="+mn-lt"/>
          <a:ea typeface="+mn-ea"/>
          <a:cs typeface="+mn-cs"/>
        </a:defRPr>
      </a:lvl8pPr>
      <a:lvl9pPr marL="3884148" indent="-228478" algn="l" defTabSz="45695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958" rtl="0" eaLnBrk="1" latinLnBrk="0" hangingPunct="1">
        <a:defRPr sz="1800" kern="1200">
          <a:solidFill>
            <a:schemeClr val="tx1"/>
          </a:solidFill>
          <a:latin typeface="+mn-lt"/>
          <a:ea typeface="+mn-ea"/>
          <a:cs typeface="+mn-cs"/>
        </a:defRPr>
      </a:lvl1pPr>
      <a:lvl2pPr marL="456958" algn="l" defTabSz="456958" rtl="0" eaLnBrk="1" latinLnBrk="0" hangingPunct="1">
        <a:defRPr sz="1800" kern="1200">
          <a:solidFill>
            <a:schemeClr val="tx1"/>
          </a:solidFill>
          <a:latin typeface="+mn-lt"/>
          <a:ea typeface="+mn-ea"/>
          <a:cs typeface="+mn-cs"/>
        </a:defRPr>
      </a:lvl2pPr>
      <a:lvl3pPr marL="913918" algn="l" defTabSz="456958" rtl="0" eaLnBrk="1" latinLnBrk="0" hangingPunct="1">
        <a:defRPr sz="1800" kern="1200">
          <a:solidFill>
            <a:schemeClr val="tx1"/>
          </a:solidFill>
          <a:latin typeface="+mn-lt"/>
          <a:ea typeface="+mn-ea"/>
          <a:cs typeface="+mn-cs"/>
        </a:defRPr>
      </a:lvl3pPr>
      <a:lvl4pPr marL="1370876" algn="l" defTabSz="456958" rtl="0" eaLnBrk="1" latinLnBrk="0" hangingPunct="1">
        <a:defRPr sz="1800" kern="1200">
          <a:solidFill>
            <a:schemeClr val="tx1"/>
          </a:solidFill>
          <a:latin typeface="+mn-lt"/>
          <a:ea typeface="+mn-ea"/>
          <a:cs typeface="+mn-cs"/>
        </a:defRPr>
      </a:lvl4pPr>
      <a:lvl5pPr marL="1827834" algn="l" defTabSz="456958" rtl="0" eaLnBrk="1" latinLnBrk="0" hangingPunct="1">
        <a:defRPr sz="1800" kern="1200">
          <a:solidFill>
            <a:schemeClr val="tx1"/>
          </a:solidFill>
          <a:latin typeface="+mn-lt"/>
          <a:ea typeface="+mn-ea"/>
          <a:cs typeface="+mn-cs"/>
        </a:defRPr>
      </a:lvl5pPr>
      <a:lvl6pPr marL="2284792" algn="l" defTabSz="456958" rtl="0" eaLnBrk="1" latinLnBrk="0" hangingPunct="1">
        <a:defRPr sz="1800" kern="1200">
          <a:solidFill>
            <a:schemeClr val="tx1"/>
          </a:solidFill>
          <a:latin typeface="+mn-lt"/>
          <a:ea typeface="+mn-ea"/>
          <a:cs typeface="+mn-cs"/>
        </a:defRPr>
      </a:lvl6pPr>
      <a:lvl7pPr marL="2741752" algn="l" defTabSz="456958" rtl="0" eaLnBrk="1" latinLnBrk="0" hangingPunct="1">
        <a:defRPr sz="1800" kern="1200">
          <a:solidFill>
            <a:schemeClr val="tx1"/>
          </a:solidFill>
          <a:latin typeface="+mn-lt"/>
          <a:ea typeface="+mn-ea"/>
          <a:cs typeface="+mn-cs"/>
        </a:defRPr>
      </a:lvl7pPr>
      <a:lvl8pPr marL="3198710" algn="l" defTabSz="456958" rtl="0" eaLnBrk="1" latinLnBrk="0" hangingPunct="1">
        <a:defRPr sz="1800" kern="1200">
          <a:solidFill>
            <a:schemeClr val="tx1"/>
          </a:solidFill>
          <a:latin typeface="+mn-lt"/>
          <a:ea typeface="+mn-ea"/>
          <a:cs typeface="+mn-cs"/>
        </a:defRPr>
      </a:lvl8pPr>
      <a:lvl9pPr marL="3655668" algn="l" defTabSz="4569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audit-scotland.gov.uk/docs/health/2008/nr_080821_palliative_care.pdf" TargetMode="Externa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01722" y="94325"/>
            <a:ext cx="7772496" cy="1412673"/>
          </a:xfrm>
          <a:prstGeom prst="rect">
            <a:avLst/>
          </a:prstGeom>
        </p:spPr>
        <p:txBody>
          <a:bodyPr vert="horz" lIns="91392" tIns="45696" rIns="91392" bIns="45696" rtlCol="0" anchor="ctr">
            <a:normAutofit fontScale="47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120000"/>
              </a:lnSpc>
            </a:pPr>
            <a:r>
              <a:rPr lang="en-GB" sz="4600" b="1" dirty="0">
                <a:latin typeface="Arial"/>
                <a:cs typeface="Arial"/>
              </a:rPr>
              <a:t>Anticipatory Care Planning in a Rural Setting is Improved by Addition to the GP Palliative Care Register</a:t>
            </a:r>
          </a:p>
          <a:p>
            <a:pPr algn="l">
              <a:lnSpc>
                <a:spcPct val="120000"/>
              </a:lnSpc>
            </a:pPr>
            <a:r>
              <a:rPr lang="en-GB" sz="2700" dirty="0">
                <a:latin typeface="Arial"/>
                <a:cs typeface="Arial"/>
              </a:rPr>
              <a:t>Sarah Bowers</a:t>
            </a:r>
            <a:r>
              <a:rPr lang="en-GB" sz="2700" baseline="30000" dirty="0">
                <a:latin typeface="Arial"/>
                <a:cs typeface="Arial"/>
              </a:rPr>
              <a:t>1</a:t>
            </a:r>
            <a:r>
              <a:rPr lang="en-GB" sz="2700" dirty="0">
                <a:latin typeface="Arial"/>
                <a:cs typeface="Arial"/>
              </a:rPr>
              <a:t>, Eileen Hillis</a:t>
            </a:r>
            <a:r>
              <a:rPr lang="en-GB" sz="2700" baseline="30000" dirty="0">
                <a:latin typeface="Arial"/>
                <a:cs typeface="Arial"/>
              </a:rPr>
              <a:t>2</a:t>
            </a:r>
            <a:r>
              <a:rPr lang="en-GB" sz="2700" dirty="0">
                <a:latin typeface="Arial"/>
                <a:cs typeface="Arial"/>
              </a:rPr>
              <a:t>, Bill Shennan</a:t>
            </a:r>
            <a:r>
              <a:rPr lang="en-GB" sz="2700" baseline="30000" dirty="0">
                <a:latin typeface="Arial"/>
                <a:cs typeface="Arial"/>
              </a:rPr>
              <a:t>3</a:t>
            </a:r>
            <a:endParaRPr lang="en-GB" sz="2700" dirty="0">
              <a:latin typeface="Arial"/>
              <a:cs typeface="Arial"/>
            </a:endParaRPr>
          </a:p>
          <a:p>
            <a:pPr marL="370789" indent="-370789" algn="l">
              <a:lnSpc>
                <a:spcPct val="120000"/>
              </a:lnSpc>
              <a:buAutoNum type="arabicPeriod"/>
            </a:pPr>
            <a:r>
              <a:rPr lang="en-GB" sz="1900" dirty="0">
                <a:latin typeface="Arial"/>
                <a:cs typeface="Arial"/>
              </a:rPr>
              <a:t>Medical Student, University of Glasgow</a:t>
            </a:r>
          </a:p>
          <a:p>
            <a:pPr marL="370789" indent="-370789" algn="l">
              <a:lnSpc>
                <a:spcPct val="120000"/>
              </a:lnSpc>
              <a:buAutoNum type="arabicPeriod"/>
            </a:pPr>
            <a:r>
              <a:rPr lang="en-GB" sz="1900" dirty="0">
                <a:latin typeface="Arial"/>
                <a:cs typeface="Arial"/>
              </a:rPr>
              <a:t>Macmillan Clinical Nurse Specialist, Isle of Bute</a:t>
            </a:r>
          </a:p>
          <a:p>
            <a:pPr marL="370789" indent="-370789" algn="l">
              <a:lnSpc>
                <a:spcPct val="120000"/>
              </a:lnSpc>
              <a:buAutoNum type="arabicPeriod"/>
            </a:pPr>
            <a:r>
              <a:rPr lang="en-GB" sz="1900" dirty="0">
                <a:latin typeface="Arial"/>
                <a:cs typeface="Arial"/>
              </a:rPr>
              <a:t>GP, The Bute Practice, Isle of Bute</a:t>
            </a:r>
          </a:p>
        </p:txBody>
      </p:sp>
      <p:pic>
        <p:nvPicPr>
          <p:cNvPr id="36" name="Picture 35"/>
          <p:cNvPicPr>
            <a:picLocks noChangeAspect="1"/>
          </p:cNvPicPr>
          <p:nvPr/>
        </p:nvPicPr>
        <p:blipFill>
          <a:blip r:embed="rId3"/>
          <a:stretch>
            <a:fillRect/>
          </a:stretch>
        </p:blipFill>
        <p:spPr>
          <a:xfrm>
            <a:off x="8205277" y="120087"/>
            <a:ext cx="876239" cy="1293159"/>
          </a:xfrm>
          <a:prstGeom prst="rect">
            <a:avLst/>
          </a:prstGeom>
        </p:spPr>
      </p:pic>
      <p:sp>
        <p:nvSpPr>
          <p:cNvPr id="6" name="TextBox 5"/>
          <p:cNvSpPr txBox="1"/>
          <p:nvPr/>
        </p:nvSpPr>
        <p:spPr>
          <a:xfrm>
            <a:off x="-2300111" y="465667"/>
            <a:ext cx="184666" cy="369332"/>
          </a:xfrm>
          <a:prstGeom prst="rect">
            <a:avLst/>
          </a:prstGeom>
          <a:noFill/>
        </p:spPr>
        <p:txBody>
          <a:bodyPr wrap="none" lIns="91392" tIns="45696" rIns="91392" bIns="45696" rtlCol="0">
            <a:spAutoFit/>
          </a:bodyPr>
          <a:lstStyle/>
          <a:p>
            <a:endParaRPr lang="en-US" dirty="0"/>
          </a:p>
        </p:txBody>
      </p:sp>
      <p:sp>
        <p:nvSpPr>
          <p:cNvPr id="87" name="TextBox 86"/>
          <p:cNvSpPr txBox="1"/>
          <p:nvPr/>
        </p:nvSpPr>
        <p:spPr>
          <a:xfrm>
            <a:off x="201722" y="1657454"/>
            <a:ext cx="2729412" cy="3477827"/>
          </a:xfrm>
          <a:prstGeom prst="rect">
            <a:avLst/>
          </a:prstGeom>
          <a:solidFill>
            <a:srgbClr val="C5DAFF"/>
          </a:solidFill>
          <a:ln>
            <a:solidFill>
              <a:schemeClr val="tx1"/>
            </a:solidFill>
          </a:ln>
        </p:spPr>
        <p:txBody>
          <a:bodyPr wrap="square" lIns="91392" tIns="45696" rIns="91392" bIns="45696" rtlCol="0">
            <a:spAutoFit/>
          </a:bodyPr>
          <a:lstStyle/>
          <a:p>
            <a:r>
              <a:rPr lang="en-US" sz="1000" b="1" dirty="0">
                <a:solidFill>
                  <a:schemeClr val="tx2">
                    <a:lumMod val="75000"/>
                  </a:schemeClr>
                </a:solidFill>
                <a:latin typeface="Arial"/>
                <a:cs typeface="Arial"/>
              </a:rPr>
              <a:t>Introduction</a:t>
            </a:r>
          </a:p>
          <a:p>
            <a:r>
              <a:rPr lang="en-US" sz="1000" dirty="0">
                <a:latin typeface="Arial"/>
                <a:cs typeface="Arial"/>
              </a:rPr>
              <a:t>Patients living in rural communities face a variety of issues surrounding access to specialist palliative care services. Therefore much of the palliative care in such areas is delivered by the primary care team.</a:t>
            </a:r>
          </a:p>
          <a:p>
            <a:r>
              <a:rPr lang="en-US" sz="1000" dirty="0">
                <a:latin typeface="Arial"/>
                <a:cs typeface="Arial"/>
              </a:rPr>
              <a:t>The palliative care team on the Isle of </a:t>
            </a:r>
            <a:r>
              <a:rPr lang="en-US" sz="1000" dirty="0" err="1">
                <a:latin typeface="Arial"/>
                <a:cs typeface="Arial"/>
              </a:rPr>
              <a:t>Bute</a:t>
            </a:r>
            <a:r>
              <a:rPr lang="en-US" sz="1000" dirty="0">
                <a:latin typeface="Arial"/>
                <a:cs typeface="Arial"/>
              </a:rPr>
              <a:t> consists of GPs, district nurses and a full-time Macmillan Nurse Specialist. Most palliative care referrals to the Macmillan nurse come from mainland clinics. Patients are then added to the GP palliative care register through discussion with the multidisciplinary team. </a:t>
            </a:r>
          </a:p>
          <a:p>
            <a:r>
              <a:rPr lang="en-US" sz="1000" dirty="0">
                <a:latin typeface="Arial"/>
                <a:cs typeface="Arial"/>
              </a:rPr>
              <a:t>Anticipatory care plans can be initiated at any point by the Macmillan nurse or GP practice. Such plans are crucial for a variety of reasons: allows patients wishes to be considered; allows for better service planning and development and encourages shared communication amongst the multidisciplinary team.</a:t>
            </a:r>
          </a:p>
        </p:txBody>
      </p:sp>
      <p:sp>
        <p:nvSpPr>
          <p:cNvPr id="89" name="TextBox 88"/>
          <p:cNvSpPr txBox="1"/>
          <p:nvPr/>
        </p:nvSpPr>
        <p:spPr>
          <a:xfrm>
            <a:off x="201722" y="5214032"/>
            <a:ext cx="2729412" cy="1169502"/>
          </a:xfrm>
          <a:prstGeom prst="rect">
            <a:avLst/>
          </a:prstGeom>
          <a:solidFill>
            <a:srgbClr val="C5DAFF"/>
          </a:solidFill>
          <a:ln>
            <a:solidFill>
              <a:schemeClr val="tx1"/>
            </a:solidFill>
          </a:ln>
        </p:spPr>
        <p:txBody>
          <a:bodyPr wrap="square" lIns="91392" tIns="45696" rIns="91392" bIns="45696" rtlCol="0">
            <a:spAutoFit/>
          </a:bodyPr>
          <a:lstStyle/>
          <a:p>
            <a:r>
              <a:rPr lang="en-US" sz="1000" b="1" dirty="0">
                <a:solidFill>
                  <a:schemeClr val="tx2">
                    <a:lumMod val="75000"/>
                  </a:schemeClr>
                </a:solidFill>
                <a:latin typeface="Arial"/>
                <a:cs typeface="Arial"/>
              </a:rPr>
              <a:t>Aim</a:t>
            </a:r>
          </a:p>
          <a:p>
            <a:r>
              <a:rPr lang="en-US" sz="1000" dirty="0">
                <a:latin typeface="Arial"/>
                <a:cs typeface="Arial"/>
              </a:rPr>
              <a:t>This project assessed anticipatory care planning for patients with palliative care needs via a search on </a:t>
            </a:r>
            <a:r>
              <a:rPr lang="en-US" sz="1000" dirty="0" err="1">
                <a:latin typeface="Arial"/>
                <a:cs typeface="Arial"/>
              </a:rPr>
              <a:t>Docman</a:t>
            </a:r>
            <a:r>
              <a:rPr lang="en-US" sz="1000" dirty="0">
                <a:latin typeface="Arial"/>
                <a:cs typeface="Arial"/>
              </a:rPr>
              <a:t> and Vision. It focused on the 16 current patients with palliative care needs as identified by the Macmillan nurse.</a:t>
            </a:r>
          </a:p>
        </p:txBody>
      </p:sp>
      <p:sp>
        <p:nvSpPr>
          <p:cNvPr id="90" name="TextBox 89"/>
          <p:cNvSpPr txBox="1"/>
          <p:nvPr/>
        </p:nvSpPr>
        <p:spPr>
          <a:xfrm>
            <a:off x="6968645" y="1657454"/>
            <a:ext cx="2729412" cy="2400609"/>
          </a:xfrm>
          <a:prstGeom prst="rect">
            <a:avLst/>
          </a:prstGeom>
          <a:solidFill>
            <a:srgbClr val="C5DAFF"/>
          </a:solidFill>
          <a:ln>
            <a:solidFill>
              <a:schemeClr val="tx1"/>
            </a:solidFill>
          </a:ln>
        </p:spPr>
        <p:txBody>
          <a:bodyPr wrap="square" lIns="91392" tIns="45696" rIns="91392" bIns="45696" rtlCol="0">
            <a:spAutoFit/>
          </a:bodyPr>
          <a:lstStyle/>
          <a:p>
            <a:r>
              <a:rPr lang="en-US" sz="1000" b="1" dirty="0">
                <a:solidFill>
                  <a:schemeClr val="tx2">
                    <a:lumMod val="75000"/>
                  </a:schemeClr>
                </a:solidFill>
                <a:latin typeface="Arial"/>
                <a:cs typeface="Arial"/>
              </a:rPr>
              <a:t>Results</a:t>
            </a:r>
          </a:p>
          <a:p>
            <a:r>
              <a:rPr lang="en-US" sz="1000" dirty="0">
                <a:latin typeface="Arial"/>
                <a:cs typeface="Arial"/>
              </a:rPr>
              <a:t>Of the 16 patients who were recognised as palliative:</a:t>
            </a:r>
          </a:p>
          <a:p>
            <a:pPr marL="148316" indent="-148316">
              <a:buFont typeface="Arial"/>
              <a:buChar char="•"/>
            </a:pPr>
            <a:r>
              <a:rPr lang="en-US" sz="1000" dirty="0">
                <a:latin typeface="Arial"/>
                <a:cs typeface="Arial"/>
              </a:rPr>
              <a:t>7 were on the GP palliative care register</a:t>
            </a:r>
          </a:p>
          <a:p>
            <a:pPr marL="148316" indent="-148316">
              <a:buFont typeface="Arial"/>
              <a:buChar char="•"/>
            </a:pPr>
            <a:r>
              <a:rPr lang="en-US" sz="1000" dirty="0">
                <a:latin typeface="Arial"/>
                <a:cs typeface="Arial"/>
              </a:rPr>
              <a:t>6 had resuscitation status recorded</a:t>
            </a:r>
          </a:p>
          <a:p>
            <a:pPr marL="148316" indent="-148316">
              <a:buFont typeface="Arial"/>
              <a:buChar char="•"/>
            </a:pPr>
            <a:r>
              <a:rPr lang="en-US" sz="1000" dirty="0">
                <a:latin typeface="Arial"/>
                <a:cs typeface="Arial"/>
              </a:rPr>
              <a:t>9 had preferred place of care recorded</a:t>
            </a:r>
          </a:p>
          <a:p>
            <a:pPr marL="148316" indent="-148316">
              <a:buFont typeface="Arial"/>
              <a:buChar char="•"/>
            </a:pPr>
            <a:r>
              <a:rPr lang="en-US" sz="1000" dirty="0">
                <a:latin typeface="Arial"/>
                <a:cs typeface="Arial"/>
              </a:rPr>
              <a:t>8 had preferred place of death recorded</a:t>
            </a:r>
          </a:p>
          <a:p>
            <a:endParaRPr lang="en-US" sz="1000" dirty="0">
              <a:latin typeface="Arial"/>
              <a:cs typeface="Arial"/>
            </a:endParaRPr>
          </a:p>
          <a:p>
            <a:r>
              <a:rPr lang="en-US" sz="1000" dirty="0">
                <a:latin typeface="Arial"/>
                <a:cs typeface="Arial"/>
              </a:rPr>
              <a:t>It was then noted that for the 7 patients on the palliative register, the proportion of patients with the above details recorded improved:</a:t>
            </a:r>
          </a:p>
          <a:p>
            <a:pPr marL="148316" indent="-148316">
              <a:buFont typeface="Arial"/>
              <a:buChar char="•"/>
            </a:pPr>
            <a:r>
              <a:rPr lang="en-US" sz="1000" dirty="0">
                <a:latin typeface="Arial"/>
                <a:cs typeface="Arial"/>
              </a:rPr>
              <a:t>4 had resuscitation status recorded</a:t>
            </a:r>
          </a:p>
          <a:p>
            <a:pPr marL="148316" indent="-148316">
              <a:buFont typeface="Arial"/>
              <a:buChar char="•"/>
            </a:pPr>
            <a:r>
              <a:rPr lang="en-US" sz="1000" dirty="0">
                <a:latin typeface="Arial"/>
                <a:cs typeface="Arial"/>
              </a:rPr>
              <a:t>6 had preferred place of care recorded</a:t>
            </a:r>
          </a:p>
          <a:p>
            <a:pPr marL="148316" indent="-148316">
              <a:buFont typeface="Arial"/>
              <a:buChar char="•"/>
            </a:pPr>
            <a:r>
              <a:rPr lang="en-US" sz="1000" dirty="0">
                <a:latin typeface="Arial"/>
                <a:cs typeface="Arial"/>
              </a:rPr>
              <a:t>5 had preferred place of death recorded</a:t>
            </a:r>
          </a:p>
        </p:txBody>
      </p:sp>
      <p:sp>
        <p:nvSpPr>
          <p:cNvPr id="91" name="TextBox 90"/>
          <p:cNvSpPr txBox="1"/>
          <p:nvPr/>
        </p:nvSpPr>
        <p:spPr>
          <a:xfrm>
            <a:off x="6968645" y="4177831"/>
            <a:ext cx="2729412" cy="2246720"/>
          </a:xfrm>
          <a:prstGeom prst="rect">
            <a:avLst/>
          </a:prstGeom>
          <a:solidFill>
            <a:srgbClr val="C5DAFF"/>
          </a:solidFill>
          <a:ln>
            <a:solidFill>
              <a:schemeClr val="tx1"/>
            </a:solidFill>
          </a:ln>
        </p:spPr>
        <p:txBody>
          <a:bodyPr wrap="square" lIns="91392" tIns="45696" rIns="91392" bIns="45696" rtlCol="0">
            <a:spAutoFit/>
          </a:bodyPr>
          <a:lstStyle/>
          <a:p>
            <a:r>
              <a:rPr lang="en-US" sz="1000" b="1" dirty="0">
                <a:solidFill>
                  <a:schemeClr val="tx2">
                    <a:lumMod val="75000"/>
                  </a:schemeClr>
                </a:solidFill>
                <a:latin typeface="Arial"/>
                <a:cs typeface="Arial"/>
              </a:rPr>
              <a:t>Discussion</a:t>
            </a:r>
          </a:p>
          <a:p>
            <a:r>
              <a:rPr lang="en-US" sz="1000" dirty="0">
                <a:latin typeface="Arial"/>
                <a:cs typeface="Arial"/>
              </a:rPr>
              <a:t>Patients on the GP register had increased rates of anticipatory care plans being completed for them. This most likely occurs as it provides another trigger for health professionals to consider undertaking discussions with patients about their future wishes. Furthermore, the practice had a dedicated nurse who would ensure ACPs were completed for palliative patients.</a:t>
            </a:r>
          </a:p>
          <a:p>
            <a:r>
              <a:rPr lang="en-US" sz="1000" dirty="0">
                <a:latin typeface="Arial"/>
                <a:cs typeface="Arial"/>
              </a:rPr>
              <a:t>Therefore, this project demonstrates a need for all patients currently deemed palliative be considered for addition to the palliative care register. </a:t>
            </a:r>
          </a:p>
        </p:txBody>
      </p:sp>
      <p:graphicFrame>
        <p:nvGraphicFramePr>
          <p:cNvPr id="13" name="Chart 12"/>
          <p:cNvGraphicFramePr/>
          <p:nvPr>
            <p:extLst>
              <p:ext uri="{D42A27DB-BD31-4B8C-83A1-F6EECF244321}">
                <p14:modId xmlns="" xmlns:p14="http://schemas.microsoft.com/office/powerpoint/2010/main" val="1885166148"/>
              </p:ext>
            </p:extLst>
          </p:nvPr>
        </p:nvGraphicFramePr>
        <p:xfrm>
          <a:off x="3588026" y="1641311"/>
          <a:ext cx="2729412" cy="23215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p:nvPr>
            <p:extLst>
              <p:ext uri="{D42A27DB-BD31-4B8C-83A1-F6EECF244321}">
                <p14:modId xmlns="" xmlns:p14="http://schemas.microsoft.com/office/powerpoint/2010/main" val="347476265"/>
              </p:ext>
            </p:extLst>
          </p:nvPr>
        </p:nvGraphicFramePr>
        <p:xfrm>
          <a:off x="3588026" y="4223298"/>
          <a:ext cx="2729412" cy="2321516"/>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3621719" y="1506998"/>
            <a:ext cx="2140804" cy="183842"/>
          </a:xfrm>
          <a:prstGeom prst="rect">
            <a:avLst/>
          </a:prstGeom>
          <a:noFill/>
        </p:spPr>
        <p:txBody>
          <a:bodyPr wrap="none" lIns="29663" tIns="14832" rIns="29663" bIns="14832" rtlCol="0">
            <a:spAutoFit/>
          </a:bodyPr>
          <a:lstStyle/>
          <a:p>
            <a:r>
              <a:rPr lang="en-US" sz="1000" b="1" dirty="0">
                <a:solidFill>
                  <a:schemeClr val="tx2"/>
                </a:solidFill>
                <a:latin typeface="Arial"/>
                <a:cs typeface="Arial"/>
              </a:rPr>
              <a:t>Patients Not on Palliative </a:t>
            </a:r>
            <a:r>
              <a:rPr lang="en-US" sz="1000" b="1" dirty="0" smtClean="0">
                <a:solidFill>
                  <a:schemeClr val="tx2"/>
                </a:solidFill>
                <a:latin typeface="Arial"/>
                <a:cs typeface="Arial"/>
              </a:rPr>
              <a:t>Register</a:t>
            </a:r>
            <a:endParaRPr lang="en-US" sz="1000" b="1" dirty="0">
              <a:solidFill>
                <a:schemeClr val="tx2"/>
              </a:solidFill>
              <a:latin typeface="Arial"/>
              <a:cs typeface="Arial"/>
            </a:endParaRPr>
          </a:p>
        </p:txBody>
      </p:sp>
      <p:sp>
        <p:nvSpPr>
          <p:cNvPr id="21" name="TextBox 20"/>
          <p:cNvSpPr txBox="1"/>
          <p:nvPr/>
        </p:nvSpPr>
        <p:spPr>
          <a:xfrm>
            <a:off x="3745265" y="4086778"/>
            <a:ext cx="1912939" cy="183842"/>
          </a:xfrm>
          <a:prstGeom prst="rect">
            <a:avLst/>
          </a:prstGeom>
          <a:noFill/>
        </p:spPr>
        <p:txBody>
          <a:bodyPr wrap="none" lIns="29663" tIns="14832" rIns="29663" bIns="14832" rtlCol="0">
            <a:spAutoFit/>
          </a:bodyPr>
          <a:lstStyle/>
          <a:p>
            <a:r>
              <a:rPr lang="en-US" sz="1000" b="1" dirty="0">
                <a:solidFill>
                  <a:schemeClr val="tx2"/>
                </a:solidFill>
                <a:latin typeface="Arial"/>
                <a:cs typeface="Arial"/>
              </a:rPr>
              <a:t>Patients On Palliative Register</a:t>
            </a:r>
          </a:p>
        </p:txBody>
      </p:sp>
      <p:sp>
        <p:nvSpPr>
          <p:cNvPr id="16" name="TextBox 15"/>
          <p:cNvSpPr txBox="1"/>
          <p:nvPr/>
        </p:nvSpPr>
        <p:spPr>
          <a:xfrm>
            <a:off x="6953097" y="6433963"/>
            <a:ext cx="2761582" cy="583952"/>
          </a:xfrm>
          <a:prstGeom prst="rect">
            <a:avLst/>
          </a:prstGeom>
          <a:noFill/>
        </p:spPr>
        <p:txBody>
          <a:bodyPr wrap="square" lIns="29663" tIns="14832" rIns="29663" bIns="14832" rtlCol="0">
            <a:spAutoFit/>
          </a:bodyPr>
          <a:lstStyle/>
          <a:p>
            <a:r>
              <a:rPr lang="en-US" sz="500" dirty="0">
                <a:latin typeface="Arial"/>
                <a:cs typeface="Arial"/>
              </a:rPr>
              <a:t>References</a:t>
            </a:r>
          </a:p>
          <a:p>
            <a:pPr lvl="0"/>
            <a:r>
              <a:rPr lang="en-GB" sz="500" dirty="0">
                <a:latin typeface="Arial"/>
                <a:cs typeface="Arial"/>
              </a:rPr>
              <a:t>Audit Scotland. </a:t>
            </a:r>
            <a:r>
              <a:rPr lang="en-GB" sz="500" i="1" dirty="0">
                <a:latin typeface="Arial"/>
                <a:cs typeface="Arial"/>
              </a:rPr>
              <a:t>Review of palliative care services in Scotland</a:t>
            </a:r>
            <a:r>
              <a:rPr lang="en-GB" sz="500" dirty="0">
                <a:latin typeface="Arial"/>
                <a:cs typeface="Arial"/>
              </a:rPr>
              <a:t>. Edinburgh: Audit Scotland; 2008. Available from:  </a:t>
            </a:r>
            <a:r>
              <a:rPr lang="en-GB" sz="500" dirty="0">
                <a:latin typeface="Arial"/>
                <a:cs typeface="Arial"/>
                <a:hlinkClick r:id="rId6"/>
              </a:rPr>
              <a:t>http://www.audit-scotland.gov.uk/docs/health/2008/nr_080821_palliative_care.pdf</a:t>
            </a:r>
            <a:r>
              <a:rPr lang="en-GB" sz="500" dirty="0">
                <a:latin typeface="Arial"/>
                <a:cs typeface="Arial"/>
              </a:rPr>
              <a:t> </a:t>
            </a:r>
          </a:p>
          <a:p>
            <a:pPr lvl="0"/>
            <a:r>
              <a:rPr lang="en-GB" sz="600" dirty="0">
                <a:latin typeface="Arial"/>
                <a:cs typeface="Arial"/>
              </a:rPr>
              <a:t>For further details, please contact: 1006326b@student.gla.ac.uk</a:t>
            </a:r>
          </a:p>
          <a:p>
            <a:endParaRPr lang="en-US" sz="500" dirty="0">
              <a:latin typeface="Arial"/>
              <a:cs typeface="Arial"/>
            </a:endParaRPr>
          </a:p>
          <a:p>
            <a:endParaRPr lang="en-US" sz="500" dirty="0">
              <a:latin typeface="Arial"/>
              <a:cs typeface="Arial"/>
            </a:endParaRPr>
          </a:p>
        </p:txBody>
      </p:sp>
    </p:spTree>
    <p:extLst>
      <p:ext uri="{BB962C8B-B14F-4D97-AF65-F5344CB8AC3E}">
        <p14:creationId xmlns="" xmlns:p14="http://schemas.microsoft.com/office/powerpoint/2010/main" val="2583007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3347</TotalTime>
  <Words>435</Words>
  <Application>Microsoft Office PowerPoint</Application>
  <PresentationFormat>A4 Paper (210x297 mm)</PresentationFormat>
  <Paragraphs>32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Bowers</dc:creator>
  <cp:lastModifiedBy>Pauline.Britton</cp:lastModifiedBy>
  <cp:revision>62</cp:revision>
  <dcterms:created xsi:type="dcterms:W3CDTF">2014-04-13T10:39:28Z</dcterms:created>
  <dcterms:modified xsi:type="dcterms:W3CDTF">2015-11-30T08:19:20Z</dcterms:modified>
</cp:coreProperties>
</file>