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2800" dirty="0"/>
              <a:t>How service expenditure might be squeezed</a:t>
            </a:r>
          </a:p>
        </c:rich>
      </c:tx>
      <c:layout>
        <c:manualLayout>
          <c:xMode val="edge"/>
          <c:yMode val="edge"/>
          <c:x val="5.6885277160867713E-2"/>
          <c:y val="1.344531933508311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371184567745596"/>
          <c:y val="0.19047671151936579"/>
          <c:w val="0.44432338095499591"/>
          <c:h val="0.63585608110141234"/>
        </c:manualLayout>
      </c:layout>
      <c:areaChart>
        <c:grouping val="stacked"/>
        <c:varyColors val="0"/>
        <c:ser>
          <c:idx val="0"/>
          <c:order val="0"/>
          <c:tx>
            <c:strRef>
              <c:f>'Aggregate Summary'!$B$67</c:f>
              <c:strCache>
                <c:ptCount val="1"/>
                <c:pt idx="0">
                  <c:v>Children's Social Care</c:v>
                </c:pt>
              </c:strCache>
            </c:strRef>
          </c:tx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Summary'!$C$67:$L$67</c:f>
              <c:numCache>
                <c:formatCode>"£"#,##0.0</c:formatCode>
                <c:ptCount val="10"/>
                <c:pt idx="0">
                  <c:v>6.6538789999999999</c:v>
                </c:pt>
                <c:pt idx="1">
                  <c:v>6.4220949999999997</c:v>
                </c:pt>
                <c:pt idx="2">
                  <c:v>6.6102980000000002</c:v>
                </c:pt>
                <c:pt idx="3">
                  <c:v>6.6356840000000004</c:v>
                </c:pt>
                <c:pt idx="4">
                  <c:v>6.7588501634416982</c:v>
                </c:pt>
                <c:pt idx="5">
                  <c:v>6.889024955226521</c:v>
                </c:pt>
                <c:pt idx="6">
                  <c:v>7.1191061627006444</c:v>
                </c:pt>
                <c:pt idx="7">
                  <c:v>7.3611466012860989</c:v>
                </c:pt>
                <c:pt idx="8">
                  <c:v>7.6036098959176561</c:v>
                </c:pt>
                <c:pt idx="9">
                  <c:v>7.8378439144834555</c:v>
                </c:pt>
              </c:numCache>
            </c:numRef>
          </c:val>
        </c:ser>
        <c:ser>
          <c:idx val="9"/>
          <c:order val="1"/>
          <c:tx>
            <c:strRef>
              <c:f>'Aggregate Summary'!$B$68</c:f>
              <c:strCache>
                <c:ptCount val="1"/>
                <c:pt idx="0">
                  <c:v>Adult Social Care</c:v>
                </c:pt>
              </c:strCache>
            </c:strRef>
          </c:tx>
          <c:spPr>
            <a:solidFill>
              <a:srgbClr val="FF0000"/>
            </a:solidFill>
          </c:spPr>
          <c:val>
            <c:numRef>
              <c:f>'Aggregate Summary'!$C$68:$L$68</c:f>
              <c:numCache>
                <c:formatCode>"£"#,##0.0</c:formatCode>
                <c:ptCount val="10"/>
                <c:pt idx="0">
                  <c:v>14.407776</c:v>
                </c:pt>
                <c:pt idx="1">
                  <c:v>14.737688</c:v>
                </c:pt>
                <c:pt idx="2">
                  <c:v>14.524067000000001</c:v>
                </c:pt>
                <c:pt idx="3">
                  <c:v>14.65043</c:v>
                </c:pt>
                <c:pt idx="4">
                  <c:v>14.885587888604597</c:v>
                </c:pt>
                <c:pt idx="5">
                  <c:v>15.129759671088216</c:v>
                </c:pt>
                <c:pt idx="6">
                  <c:v>15.532714981010194</c:v>
                </c:pt>
                <c:pt idx="7">
                  <c:v>15.948895236116943</c:v>
                </c:pt>
                <c:pt idx="8">
                  <c:v>16.376506017228959</c:v>
                </c:pt>
                <c:pt idx="9">
                  <c:v>16.844209585892958</c:v>
                </c:pt>
              </c:numCache>
            </c:numRef>
          </c:val>
        </c:ser>
        <c:ser>
          <c:idx val="1"/>
          <c:order val="2"/>
          <c:tx>
            <c:strRef>
              <c:f>'Aggregate Summary'!$B$69</c:f>
              <c:strCache>
                <c:ptCount val="1"/>
                <c:pt idx="0">
                  <c:v>Waste Management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Summary'!$C$69:$L$69</c:f>
              <c:numCache>
                <c:formatCode>"£"#,##0.0</c:formatCode>
                <c:ptCount val="10"/>
                <c:pt idx="0">
                  <c:v>3.1718639999999998</c:v>
                </c:pt>
                <c:pt idx="1">
                  <c:v>3.2351830000000001</c:v>
                </c:pt>
                <c:pt idx="2">
                  <c:v>3.244094</c:v>
                </c:pt>
                <c:pt idx="3">
                  <c:v>3.5121250000000002</c:v>
                </c:pt>
                <c:pt idx="4">
                  <c:v>3.5705490523566459</c:v>
                </c:pt>
                <c:pt idx="5">
                  <c:v>3.5743615241010711</c:v>
                </c:pt>
                <c:pt idx="6">
                  <c:v>3.5937178012991997</c:v>
                </c:pt>
                <c:pt idx="7">
                  <c:v>3.6079442625926013</c:v>
                </c:pt>
                <c:pt idx="8">
                  <c:v>3.6170709522194362</c:v>
                </c:pt>
                <c:pt idx="9">
                  <c:v>3.6196638634385216</c:v>
                </c:pt>
              </c:numCache>
            </c:numRef>
          </c:val>
        </c:ser>
        <c:ser>
          <c:idx val="2"/>
          <c:order val="3"/>
          <c:tx>
            <c:strRef>
              <c:f>'Aggregate Summary'!$B$72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Summary'!$C$72:$L$72</c:f>
              <c:numCache>
                <c:formatCode>"£"#,##0.00</c:formatCode>
                <c:ptCount val="10"/>
                <c:pt idx="0">
                  <c:v>6.2135606628352749</c:v>
                </c:pt>
                <c:pt idx="1">
                  <c:v>5.5728292739349587</c:v>
                </c:pt>
                <c:pt idx="2">
                  <c:v>5.7054579999999993</c:v>
                </c:pt>
                <c:pt idx="3">
                  <c:v>5.1990240993735455</c:v>
                </c:pt>
                <c:pt idx="4">
                  <c:v>4.6028883994332501</c:v>
                </c:pt>
                <c:pt idx="5">
                  <c:v>4.2018840876868326</c:v>
                </c:pt>
                <c:pt idx="6">
                  <c:v>4.0108102641877945</c:v>
                </c:pt>
                <c:pt idx="7">
                  <c:v>3.7426308766048324</c:v>
                </c:pt>
                <c:pt idx="8">
                  <c:v>3.4817551081055522</c:v>
                </c:pt>
                <c:pt idx="9">
                  <c:v>3.2217017231714817</c:v>
                </c:pt>
              </c:numCache>
            </c:numRef>
          </c:val>
        </c:ser>
        <c:ser>
          <c:idx val="3"/>
          <c:order val="4"/>
          <c:tx>
            <c:strRef>
              <c:f>'Aggregate Summary'!$B$74</c:f>
              <c:strCache>
                <c:ptCount val="1"/>
                <c:pt idx="0">
                  <c:v>Housing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Summary'!$C$74:$L$74</c:f>
              <c:numCache>
                <c:formatCode>"£"#,##0.00</c:formatCode>
                <c:ptCount val="10"/>
                <c:pt idx="0">
                  <c:v>2.4830420660301487</c:v>
                </c:pt>
                <c:pt idx="1">
                  <c:v>2.0932538541304395</c:v>
                </c:pt>
                <c:pt idx="2">
                  <c:v>1.9813019999999999</c:v>
                </c:pt>
                <c:pt idx="3">
                  <c:v>2.3097362346122203</c:v>
                </c:pt>
                <c:pt idx="4">
                  <c:v>2.11621845705645</c:v>
                </c:pt>
                <c:pt idx="5">
                  <c:v>1.9760768258114083</c:v>
                </c:pt>
                <c:pt idx="6">
                  <c:v>1.8749830268299674</c:v>
                </c:pt>
                <c:pt idx="7">
                  <c:v>1.7379184432401904</c:v>
                </c:pt>
                <c:pt idx="8">
                  <c:v>1.6074914218064222</c:v>
                </c:pt>
                <c:pt idx="9">
                  <c:v>1.4814626606942936</c:v>
                </c:pt>
              </c:numCache>
            </c:numRef>
          </c:val>
        </c:ser>
        <c:ser>
          <c:idx val="4"/>
          <c:order val="5"/>
          <c:tx>
            <c:strRef>
              <c:f>'Aggregate Summary'!$B$75</c:f>
              <c:strCache>
                <c:ptCount val="1"/>
                <c:pt idx="0">
                  <c:v>Culture, Recreation and Sport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Summary'!$C$75:$L$75</c:f>
              <c:numCache>
                <c:formatCode>"£"#,##0.00</c:formatCode>
                <c:ptCount val="10"/>
                <c:pt idx="0">
                  <c:v>3.1384118195197899</c:v>
                </c:pt>
                <c:pt idx="1">
                  <c:v>2.8877791783282252</c:v>
                </c:pt>
                <c:pt idx="2">
                  <c:v>2.8137120000000002</c:v>
                </c:pt>
                <c:pt idx="3">
                  <c:v>2.930437053354126</c:v>
                </c:pt>
                <c:pt idx="4">
                  <c:v>2.5721166180708268</c:v>
                </c:pt>
                <c:pt idx="5">
                  <c:v>2.3277847677402836</c:v>
                </c:pt>
                <c:pt idx="6">
                  <c:v>2.2002039594200156</c:v>
                </c:pt>
                <c:pt idx="7">
                  <c:v>2.031153172001122</c:v>
                </c:pt>
                <c:pt idx="8">
                  <c:v>1.8713005534721017</c:v>
                </c:pt>
                <c:pt idx="9">
                  <c:v>1.7179243766524841</c:v>
                </c:pt>
              </c:numCache>
            </c:numRef>
          </c:val>
        </c:ser>
        <c:ser>
          <c:idx val="5"/>
          <c:order val="6"/>
          <c:tx>
            <c:strRef>
              <c:f>'Aggregate Summary'!$B$73</c:f>
              <c:strCache>
                <c:ptCount val="1"/>
                <c:pt idx="0">
                  <c:v>Highways, Roads and Transport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Summary'!$C$73:$L$73</c:f>
              <c:numCache>
                <c:formatCode>"£"#,##0.00</c:formatCode>
                <c:ptCount val="10"/>
                <c:pt idx="0">
                  <c:v>3.8064545682426187</c:v>
                </c:pt>
                <c:pt idx="1">
                  <c:v>3.5577704517111881</c:v>
                </c:pt>
                <c:pt idx="2">
                  <c:v>3.4780350000000002</c:v>
                </c:pt>
                <c:pt idx="3">
                  <c:v>3.8994134799920035</c:v>
                </c:pt>
                <c:pt idx="4">
                  <c:v>3.4174480489946175</c:v>
                </c:pt>
                <c:pt idx="5">
                  <c:v>3.0920811404094146</c:v>
                </c:pt>
                <c:pt idx="6">
                  <c:v>2.9182086295320095</c:v>
                </c:pt>
                <c:pt idx="7">
                  <c:v>2.6874065821629642</c:v>
                </c:pt>
                <c:pt idx="8">
                  <c:v>2.4707418753360804</c:v>
                </c:pt>
                <c:pt idx="9">
                  <c:v>2.2593756198359807</c:v>
                </c:pt>
              </c:numCache>
            </c:numRef>
          </c:val>
        </c:ser>
        <c:ser>
          <c:idx val="6"/>
          <c:order val="7"/>
          <c:tx>
            <c:strRef>
              <c:f>'Aggregate Summary'!$B$78</c:f>
              <c:strCache>
                <c:ptCount val="1"/>
                <c:pt idx="0">
                  <c:v>Planning and Development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Summary'!$C$78:$L$78</c:f>
              <c:numCache>
                <c:formatCode>"£"#,##0.00</c:formatCode>
                <c:ptCount val="10"/>
                <c:pt idx="0">
                  <c:v>2.0330332352961817</c:v>
                </c:pt>
                <c:pt idx="1">
                  <c:v>1.4814226044790686</c:v>
                </c:pt>
                <c:pt idx="2">
                  <c:v>1.344819</c:v>
                </c:pt>
                <c:pt idx="3">
                  <c:v>1.3454361813334177</c:v>
                </c:pt>
                <c:pt idx="4">
                  <c:v>1.1790600306851595</c:v>
                </c:pt>
                <c:pt idx="5">
                  <c:v>1.065844553226319</c:v>
                </c:pt>
                <c:pt idx="6">
                  <c:v>1.0073524030375052</c:v>
                </c:pt>
                <c:pt idx="7">
                  <c:v>0.92995982384632936</c:v>
                </c:pt>
                <c:pt idx="8">
                  <c:v>0.85684615743853465</c:v>
                </c:pt>
                <c:pt idx="9">
                  <c:v>0.78658604521594466</c:v>
                </c:pt>
              </c:numCache>
            </c:numRef>
          </c:val>
        </c:ser>
        <c:ser>
          <c:idx val="7"/>
          <c:order val="8"/>
          <c:tx>
            <c:strRef>
              <c:f>'Aggregate Summary'!$B$79</c:f>
              <c:strCache>
                <c:ptCount val="1"/>
                <c:pt idx="0">
                  <c:v>Central Services</c:v>
                </c:pt>
              </c:strCache>
            </c:strRef>
          </c:tx>
          <c:cat>
            <c:strRef>
              <c:f>'Aggregate Summary'!$C$65:$L$65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'Aggregate Summary'!$C$79:$L$79</c:f>
              <c:numCache>
                <c:formatCode>"£"#,##0.00</c:formatCode>
                <c:ptCount val="10"/>
                <c:pt idx="0">
                  <c:v>3.0231278628826233</c:v>
                </c:pt>
                <c:pt idx="1">
                  <c:v>2.7263381124538792</c:v>
                </c:pt>
                <c:pt idx="2">
                  <c:v>2.8008999999999999</c:v>
                </c:pt>
                <c:pt idx="3">
                  <c:v>3.4384480820578882</c:v>
                </c:pt>
                <c:pt idx="4">
                  <c:v>2.8120363492009708</c:v>
                </c:pt>
                <c:pt idx="5">
                  <c:v>2.3702955330469901</c:v>
                </c:pt>
                <c:pt idx="6">
                  <c:v>2.1639755380069468</c:v>
                </c:pt>
                <c:pt idx="7">
                  <c:v>1.9288828065469772</c:v>
                </c:pt>
                <c:pt idx="8">
                  <c:v>1.7150864355196591</c:v>
                </c:pt>
                <c:pt idx="9">
                  <c:v>1.5189731736134269</c:v>
                </c:pt>
              </c:numCache>
            </c:numRef>
          </c:val>
        </c:ser>
        <c:ser>
          <c:idx val="8"/>
          <c:order val="9"/>
          <c:tx>
            <c:v>Capital Financing and other</c:v>
          </c:tx>
          <c:spPr>
            <a:solidFill>
              <a:srgbClr val="C00000"/>
            </a:solidFill>
          </c:spPr>
          <c:val>
            <c:numRef>
              <c:f>'Aggregate Summary'!$C$80:$L$80</c:f>
              <c:numCache>
                <c:formatCode>"£"#,##0.00</c:formatCode>
                <c:ptCount val="10"/>
                <c:pt idx="0">
                  <c:v>3.8394195558431896</c:v>
                </c:pt>
                <c:pt idx="1">
                  <c:v>4.3542957767250527</c:v>
                </c:pt>
                <c:pt idx="2">
                  <c:v>3.665807</c:v>
                </c:pt>
                <c:pt idx="3">
                  <c:v>5.2557556280727695</c:v>
                </c:pt>
                <c:pt idx="4">
                  <c:v>4.5860995650980385</c:v>
                </c:pt>
                <c:pt idx="5">
                  <c:v>4.1186107197954236</c:v>
                </c:pt>
                <c:pt idx="6">
                  <c:v>3.8484677168186843</c:v>
                </c:pt>
                <c:pt idx="7">
                  <c:v>3.5134234848480199</c:v>
                </c:pt>
                <c:pt idx="8">
                  <c:v>3.2009021868521179</c:v>
                </c:pt>
                <c:pt idx="9">
                  <c:v>2.9064855548692341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74016"/>
        <c:axId val="270424704"/>
      </c:areaChart>
      <c:catAx>
        <c:axId val="25237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70424704"/>
        <c:crosses val="autoZero"/>
        <c:auto val="1"/>
        <c:lblAlgn val="ctr"/>
        <c:lblOffset val="100"/>
        <c:noMultiLvlLbl val="0"/>
      </c:catAx>
      <c:valAx>
        <c:axId val="270424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£ (billion)</a:t>
                </a:r>
              </a:p>
            </c:rich>
          </c:tx>
          <c:layout>
            <c:manualLayout>
              <c:xMode val="edge"/>
              <c:yMode val="edge"/>
              <c:x val="1.851849304863094E-2"/>
              <c:y val="0.42857260489497701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237401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41171456132086"/>
          <c:y val="0.1772182594822706"/>
          <c:w val="0.27838442787106654"/>
          <c:h val="0.74304503113581388"/>
        </c:manualLayout>
      </c:layout>
      <c:overlay val="0"/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'planning doom'!$B$14</c:f>
              <c:strCache>
                <c:ptCount val="1"/>
                <c:pt idx="0">
                  <c:v>Projected planning and development spend £bn</c:v>
                </c:pt>
              </c:strCache>
            </c:strRef>
          </c:tx>
          <c:marker>
            <c:symbol val="none"/>
          </c:marker>
          <c:cat>
            <c:strRef>
              <c:f>'planning doom'!$C$13:$L$13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'planning doom'!$C$14:$L$14</c:f>
              <c:numCache>
                <c:formatCode>_-* #,##0.0_-;\-* #,##0.0_-;_-* "-"??_-;_-@_-</c:formatCode>
                <c:ptCount val="10"/>
                <c:pt idx="0">
                  <c:v>2.0330339999999998</c:v>
                </c:pt>
                <c:pt idx="1">
                  <c:v>1.481422</c:v>
                </c:pt>
                <c:pt idx="2">
                  <c:v>1.344819</c:v>
                </c:pt>
                <c:pt idx="3">
                  <c:v>1.3454361813334177</c:v>
                </c:pt>
                <c:pt idx="4">
                  <c:v>1.2099878752259352</c:v>
                </c:pt>
                <c:pt idx="5">
                  <c:v>1.2156540565379941</c:v>
                </c:pt>
                <c:pt idx="6">
                  <c:v>1.2299681435060146</c:v>
                </c:pt>
                <c:pt idx="7">
                  <c:v>1.2441206075572491</c:v>
                </c:pt>
                <c:pt idx="8">
                  <c:v>1.2587846724608505</c:v>
                </c:pt>
                <c:pt idx="9">
                  <c:v>1.2730192205175104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'planning doom'!$B$15</c:f>
              <c:strCache>
                <c:ptCount val="1"/>
                <c:pt idx="0">
                  <c:v>Squeezed expenditure £bn</c:v>
                </c:pt>
              </c:strCache>
            </c:strRef>
          </c:tx>
          <c:marker>
            <c:symbol val="none"/>
          </c:marker>
          <c:cat>
            <c:strRef>
              <c:f>'planning doom'!$C$13:$L$13</c:f>
              <c:strCache>
                <c:ptCount val="10"/>
                <c:pt idx="0">
                  <c:v>2010/11</c:v>
                </c:pt>
                <c:pt idx="1">
                  <c:v>2011/12</c:v>
                </c:pt>
                <c:pt idx="2">
                  <c:v>2012/13</c:v>
                </c:pt>
                <c:pt idx="3">
                  <c:v>2013/14</c:v>
                </c:pt>
                <c:pt idx="4">
                  <c:v>2014/15</c:v>
                </c:pt>
                <c:pt idx="5">
                  <c:v>2015/16</c:v>
                </c:pt>
                <c:pt idx="6">
                  <c:v>2016/17</c:v>
                </c:pt>
                <c:pt idx="7">
                  <c:v>2017/18</c:v>
                </c:pt>
                <c:pt idx="8">
                  <c:v>2018/19</c:v>
                </c:pt>
                <c:pt idx="9">
                  <c:v>2019/20</c:v>
                </c:pt>
              </c:strCache>
            </c:strRef>
          </c:cat>
          <c:val>
            <c:numRef>
              <c:f>'planning doom'!$C$15:$L$15</c:f>
              <c:numCache>
                <c:formatCode>_-* #,##0.0_-;\-* #,##0.0_-;_-* "-"??_-;_-@_-</c:formatCode>
                <c:ptCount val="10"/>
                <c:pt idx="0">
                  <c:v>2.0330332352961817</c:v>
                </c:pt>
                <c:pt idx="1">
                  <c:v>1.4814226044790686</c:v>
                </c:pt>
                <c:pt idx="2">
                  <c:v>1.344819</c:v>
                </c:pt>
                <c:pt idx="3">
                  <c:v>1.3454361813334177</c:v>
                </c:pt>
                <c:pt idx="4">
                  <c:v>1.1790600306851595</c:v>
                </c:pt>
                <c:pt idx="5">
                  <c:v>1.065844553226319</c:v>
                </c:pt>
                <c:pt idx="6">
                  <c:v>1.0073524030375052</c:v>
                </c:pt>
                <c:pt idx="7">
                  <c:v>0.92995982384632936</c:v>
                </c:pt>
                <c:pt idx="8">
                  <c:v>0.85684615743853465</c:v>
                </c:pt>
                <c:pt idx="9">
                  <c:v>0.78658604521594466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667584"/>
        <c:axId val="83722624"/>
      </c:lineChart>
      <c:catAx>
        <c:axId val="83667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3722624"/>
        <c:crosses val="autoZero"/>
        <c:auto val="1"/>
        <c:lblAlgn val="ctr"/>
        <c:lblOffset val="100"/>
        <c:noMultiLvlLbl val="0"/>
      </c:catAx>
      <c:valAx>
        <c:axId val="83722624"/>
        <c:scaling>
          <c:orientation val="minMax"/>
        </c:scaling>
        <c:delete val="0"/>
        <c:axPos val="l"/>
        <c:majorGridlines/>
        <c:numFmt formatCode="_-* #,##0.0_-;\-* #,##0.0_-;_-* &quot;-&quot;??_-;_-@_-" sourceLinked="1"/>
        <c:majorTickMark val="out"/>
        <c:minorTickMark val="none"/>
        <c:tickLblPos val="nextTo"/>
        <c:crossAx val="83667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F979A-6407-49F3-9FCA-3D23FC7E9302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4949-7877-4E26-909D-FD608AFFB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5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4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Guess what:</a:t>
            </a:r>
            <a:r>
              <a:rPr lang="en-GB" baseline="0" dirty="0" smtClean="0"/>
              <a:t> </a:t>
            </a:r>
            <a:r>
              <a:rPr lang="en-GB" dirty="0" smtClean="0"/>
              <a:t>There will be less money !!!!!!!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Consumer Price Index</a:t>
            </a:r>
          </a:p>
          <a:p>
            <a:endParaRPr lang="en-GB" dirty="0" smtClean="0"/>
          </a:p>
          <a:p>
            <a:r>
              <a:rPr lang="en-US" dirty="0" smtClean="0"/>
              <a:t>That’s the picture nationally</a:t>
            </a:r>
          </a:p>
          <a:p>
            <a:r>
              <a:rPr lang="en-US" dirty="0" smtClean="0"/>
              <a:t>The gap is largely created by social care swallowing more and more budget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F21A-DBB8-4E65-9E4E-3435B804B7D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9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title_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586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83223" y="2420961"/>
            <a:ext cx="7772400" cy="11255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0115" y="3573463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83235" y="44456"/>
            <a:ext cx="53193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4400" b="1">
              <a:solidFill>
                <a:srgbClr val="000000"/>
              </a:solidFill>
            </a:endParaRPr>
          </a:p>
        </p:txBody>
      </p:sp>
      <p:pic>
        <p:nvPicPr>
          <p:cNvPr id="5132" name="Picture 12" descr="PAS logo green 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9" y="333375"/>
            <a:ext cx="179509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:\LGA\Planning Advisory Service\Team\Website\Web images\logos\LGA 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88" y="167258"/>
            <a:ext cx="2500212" cy="15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262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262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9265" y="6453188"/>
            <a:ext cx="820908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4400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13302" y="2708920"/>
            <a:ext cx="6181610" cy="1125537"/>
          </a:xfrm>
        </p:spPr>
        <p:txBody>
          <a:bodyPr/>
          <a:lstStyle/>
          <a:p>
            <a:r>
              <a:rPr lang="en-GB" sz="2000" dirty="0" smtClean="0">
                <a:solidFill>
                  <a:schemeClr val="tx1"/>
                </a:solidFill>
              </a:rPr>
              <a:t>Leadership Essentials: Leading Planning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 smtClean="0">
                <a:solidFill>
                  <a:schemeClr val="tx1"/>
                </a:solidFill>
              </a:rPr>
              <a:t>Planning Service Resource Landscape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9217" y="4797152"/>
            <a:ext cx="7376746" cy="1008584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Steve Barker</a:t>
            </a:r>
          </a:p>
          <a:p>
            <a:r>
              <a:rPr lang="en-GB" dirty="0">
                <a:solidFill>
                  <a:schemeClr val="tx1"/>
                </a:solidFill>
              </a:rPr>
              <a:t>Principal Consultant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9217" y="6021411"/>
            <a:ext cx="372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October 2015</a:t>
            </a:r>
            <a:endParaRPr lang="en-GB" sz="2400" b="1" dirty="0">
              <a:solidFill>
                <a:srgbClr val="0000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835173" y="6021388"/>
            <a:ext cx="29234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www.pas.gov.uk</a:t>
            </a:r>
          </a:p>
        </p:txBody>
      </p:sp>
    </p:spTree>
    <p:extLst>
      <p:ext uri="{BB962C8B-B14F-4D97-AF65-F5344CB8AC3E}">
        <p14:creationId xmlns:p14="http://schemas.microsoft.com/office/powerpoint/2010/main" val="1068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396" y="188640"/>
            <a:ext cx="8229600" cy="1143000"/>
          </a:xfrm>
        </p:spPr>
        <p:txBody>
          <a:bodyPr/>
          <a:lstStyle/>
          <a:p>
            <a:r>
              <a:rPr lang="en-GB" dirty="0" smtClean="0"/>
              <a:t>Positive </a:t>
            </a:r>
            <a:r>
              <a:rPr lang="en-GB" dirty="0"/>
              <a:t>Planning</a:t>
            </a:r>
            <a:br>
              <a:rPr lang="en-GB" dirty="0"/>
            </a:br>
            <a:r>
              <a:rPr lang="en-GB" dirty="0" smtClean="0"/>
              <a:t>	– </a:t>
            </a:r>
            <a:r>
              <a:rPr lang="en-GB" dirty="0"/>
              <a:t>what’s it look like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9262" y="1268413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Provides guidance, advice and decisions where its needed and in the shortest time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Creating a chance to work collaboratively with a developer on larger schemes</a:t>
            </a:r>
          </a:p>
          <a:p>
            <a:pPr>
              <a:lnSpc>
                <a:spcPct val="90000"/>
              </a:lnSpc>
            </a:pPr>
            <a:r>
              <a:rPr lang="en-US" dirty="0"/>
              <a:t>Making those discussions worthwhile so people to be bothered doing it</a:t>
            </a:r>
          </a:p>
          <a:p>
            <a:pPr>
              <a:lnSpc>
                <a:spcPct val="90000"/>
              </a:lnSpc>
            </a:pPr>
            <a:r>
              <a:rPr lang="en-US" dirty="0"/>
              <a:t>Simplifying the process where it is practical and advantageous to do so.</a:t>
            </a:r>
          </a:p>
          <a:p>
            <a:pPr>
              <a:lnSpc>
                <a:spcPct val="90000"/>
              </a:lnSpc>
            </a:pPr>
            <a:r>
              <a:rPr lang="en-US" dirty="0"/>
              <a:t>Its all about delivery!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Positive Planning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9262" y="1268413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Ask yourself: How would your planning service stand against that description?</a:t>
            </a:r>
            <a:endParaRPr lang="en-US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4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resource challenge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98" y="2348880"/>
            <a:ext cx="6314128" cy="3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802" y="1628804"/>
            <a:ext cx="7245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OBR forecast for Local Authority spending</a:t>
            </a:r>
            <a:endParaRPr lang="en-GB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resource challenge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19334"/>
              </p:ext>
            </p:extLst>
          </p:nvPr>
        </p:nvGraphicFramePr>
        <p:xfrm>
          <a:off x="716802" y="1340768"/>
          <a:ext cx="8229600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62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resource challenge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9262" y="1268413"/>
            <a:ext cx="8229600" cy="4857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What has happened in the last few years</a:t>
            </a:r>
            <a:r>
              <a:rPr lang="en-US" b="1" dirty="0" smtClean="0"/>
              <a:t>?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262" y="1988843"/>
            <a:ext cx="8229600" cy="433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0000"/>
                </a:solidFill>
              </a:rPr>
              <a:t>Councils made a larger reduction in spending on planning and development services (11.5 per cent, on average) in 2012/13 than they had </a:t>
            </a:r>
            <a:r>
              <a:rPr lang="en-GB" kern="0" dirty="0" smtClean="0">
                <a:solidFill>
                  <a:srgbClr val="000000"/>
                </a:solidFill>
              </a:rPr>
              <a:t>budgeted for</a:t>
            </a:r>
          </a:p>
          <a:p>
            <a:r>
              <a:rPr lang="en-US" kern="0" dirty="0" smtClean="0">
                <a:solidFill>
                  <a:srgbClr val="000000"/>
                </a:solidFill>
              </a:rPr>
              <a:t>Planning and development saw the largest average reductions in spending from 2010/11 to 2013/14: 37.6 per cent in real terms</a:t>
            </a:r>
          </a:p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0000"/>
                </a:solidFill>
              </a:rPr>
              <a:t>(Audit Commission, Tough Times 2013)</a:t>
            </a:r>
          </a:p>
          <a:p>
            <a:endParaRPr lang="en-GB" altLang="en-US" kern="0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GB" altLang="en-US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2" y="260648"/>
            <a:ext cx="8229600" cy="864096"/>
          </a:xfrm>
        </p:spPr>
        <p:txBody>
          <a:bodyPr/>
          <a:lstStyle/>
          <a:p>
            <a:r>
              <a:rPr lang="en-GB" dirty="0" smtClean="0"/>
              <a:t>The resource challenge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2770" y="1052736"/>
            <a:ext cx="82296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Arial" pitchFamily="34" charset="0"/>
              </a:defRPr>
            </a:lvl9pPr>
          </a:lstStyle>
          <a:p>
            <a:r>
              <a:rPr lang="en-GB" altLang="en-US" sz="2800" kern="0" dirty="0" smtClean="0">
                <a:solidFill>
                  <a:srgbClr val="000000"/>
                </a:solidFill>
              </a:rPr>
              <a:t>The planning outlook</a:t>
            </a:r>
          </a:p>
          <a:p>
            <a:r>
              <a:rPr lang="en-US" sz="2800" b="0" dirty="0" smtClean="0">
                <a:solidFill>
                  <a:srgbClr val="000000"/>
                </a:solidFill>
              </a:rPr>
              <a:t>Assumptions </a:t>
            </a:r>
            <a:r>
              <a:rPr lang="en-US" sz="2800" b="0" dirty="0">
                <a:solidFill>
                  <a:srgbClr val="000000"/>
                </a:solidFill>
              </a:rPr>
              <a:t>about planning expenditure</a:t>
            </a:r>
          </a:p>
          <a:p>
            <a:endParaRPr lang="en-GB" altLang="en-US" sz="2800" kern="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5051" y="1916832"/>
            <a:ext cx="8724487" cy="2011660"/>
          </a:xfrm>
        </p:spPr>
        <p:txBody>
          <a:bodyPr numCol="2"/>
          <a:lstStyle/>
          <a:p>
            <a:r>
              <a:rPr lang="en-US" sz="2400" dirty="0" smtClean="0"/>
              <a:t>CPI inflation on supplies and services</a:t>
            </a:r>
          </a:p>
          <a:p>
            <a:r>
              <a:rPr lang="en-US" sz="2400" dirty="0" smtClean="0"/>
              <a:t>Pay drift on salaries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Projected change </a:t>
            </a:r>
            <a:r>
              <a:rPr lang="en-US" sz="2400" dirty="0"/>
              <a:t>in </a:t>
            </a:r>
            <a:r>
              <a:rPr lang="en-US" sz="2400" dirty="0" smtClean="0"/>
              <a:t>population</a:t>
            </a:r>
            <a:endParaRPr lang="en-US" sz="2400" dirty="0"/>
          </a:p>
          <a:p>
            <a:r>
              <a:rPr lang="en-US" sz="2400" dirty="0" smtClean="0"/>
              <a:t>income </a:t>
            </a:r>
            <a:r>
              <a:rPr lang="en-US" sz="2400" dirty="0"/>
              <a:t>from </a:t>
            </a:r>
            <a:r>
              <a:rPr lang="en-US" sz="2400" dirty="0" smtClean="0"/>
              <a:t>charges increases by CPI (in long term)</a:t>
            </a:r>
          </a:p>
          <a:p>
            <a:pPr eaLnBrk="1" hangingPunct="1"/>
            <a:r>
              <a:rPr lang="en-US" sz="2400" dirty="0" smtClean="0"/>
              <a:t>“efficiencies” on gross cost of 1% per annum</a:t>
            </a:r>
            <a:endParaRPr lang="en-US" sz="2400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81535"/>
              </p:ext>
            </p:extLst>
          </p:nvPr>
        </p:nvGraphicFramePr>
        <p:xfrm>
          <a:off x="0" y="3212988"/>
          <a:ext cx="6898412" cy="364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05951" y="5258319"/>
            <a:ext cx="29416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£0.5 billion “gap” by 2019/20 in planning alone</a:t>
            </a:r>
          </a:p>
        </p:txBody>
      </p:sp>
    </p:spTree>
    <p:extLst>
      <p:ext uri="{BB962C8B-B14F-4D97-AF65-F5344CB8AC3E}">
        <p14:creationId xmlns:p14="http://schemas.microsoft.com/office/powerpoint/2010/main" val="40823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resource challenge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84458" y="1752179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Planning is one service where expenditure has (fairly direct) influence on funding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Council Tax base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Business Rates retention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Homes Bonus</a:t>
            </a:r>
          </a:p>
          <a:p>
            <a:pPr>
              <a:lnSpc>
                <a:spcPct val="90000"/>
              </a:lnSpc>
            </a:pPr>
            <a:r>
              <a:rPr lang="en-US" dirty="0"/>
              <a:t>Cuts to planning expenditure in year 1 might reduce funding in year 2/3/4… a vicious circle</a:t>
            </a:r>
            <a:r>
              <a:rPr 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And </a:t>
            </a:r>
            <a:r>
              <a:rPr lang="en-US" dirty="0"/>
              <a:t>fees don’t cover costs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 smtClean="0"/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60108" y="1105863"/>
            <a:ext cx="651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000000"/>
                </a:solidFill>
              </a:rPr>
              <a:t>Spending and funding</a:t>
            </a:r>
          </a:p>
        </p:txBody>
      </p:sp>
    </p:spTree>
    <p:extLst>
      <p:ext uri="{BB962C8B-B14F-4D97-AF65-F5344CB8AC3E}">
        <p14:creationId xmlns:p14="http://schemas.microsoft.com/office/powerpoint/2010/main" val="9263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262" y="0"/>
            <a:ext cx="8604738" cy="1143000"/>
          </a:xfrm>
        </p:spPr>
        <p:txBody>
          <a:bodyPr/>
          <a:lstStyle/>
          <a:p>
            <a:r>
              <a:rPr lang="en-GB" dirty="0" smtClean="0"/>
              <a:t>Positive Planning </a:t>
            </a:r>
            <a:br>
              <a:rPr lang="en-GB" dirty="0" smtClean="0"/>
            </a:br>
            <a:r>
              <a:rPr lang="en-GB" dirty="0" smtClean="0"/>
              <a:t>– making the argument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9262" y="1268413"/>
            <a:ext cx="8229600" cy="4857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Planning services need </a:t>
            </a:r>
            <a:r>
              <a:rPr lang="en-US" dirty="0"/>
              <a:t>to </a:t>
            </a:r>
            <a:r>
              <a:rPr lang="en-US" dirty="0" smtClean="0"/>
              <a:t>be able to show the value of the service: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income </a:t>
            </a:r>
            <a:r>
              <a:rPr lang="en-US" dirty="0"/>
              <a:t>and effect of the service: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returns </a:t>
            </a:r>
            <a:r>
              <a:rPr lang="en-US" dirty="0"/>
              <a:t>on decisions: </a:t>
            </a:r>
            <a:r>
              <a:rPr lang="en-US" dirty="0" smtClean="0"/>
              <a:t>fees, NHB</a:t>
            </a:r>
            <a:r>
              <a:rPr lang="en-US" dirty="0"/>
              <a:t>, Business Rate Retention, CIL, …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role of planning decisions to bring income into </a:t>
            </a:r>
            <a:r>
              <a:rPr lang="en-US" dirty="0" smtClean="0"/>
              <a:t>the area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support the service gives to the delivery </a:t>
            </a:r>
            <a:r>
              <a:rPr lang="en-US" dirty="0"/>
              <a:t>of council </a:t>
            </a:r>
            <a:r>
              <a:rPr lang="en-US" dirty="0" smtClean="0"/>
              <a:t>strategies: delivering </a:t>
            </a:r>
            <a:r>
              <a:rPr lang="en-US" dirty="0"/>
              <a:t>economic gain to an </a:t>
            </a:r>
            <a:r>
              <a:rPr lang="en-US" dirty="0" smtClean="0"/>
              <a:t>area, delivering good places, …..</a:t>
            </a:r>
          </a:p>
        </p:txBody>
      </p:sp>
    </p:spTree>
    <p:extLst>
      <p:ext uri="{BB962C8B-B14F-4D97-AF65-F5344CB8AC3E}">
        <p14:creationId xmlns:p14="http://schemas.microsoft.com/office/powerpoint/2010/main" val="42430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740" y="13679"/>
            <a:ext cx="8294260" cy="1143000"/>
          </a:xfrm>
        </p:spPr>
        <p:txBody>
          <a:bodyPr/>
          <a:lstStyle/>
          <a:p>
            <a:r>
              <a:rPr lang="en-GB" dirty="0" smtClean="0"/>
              <a:t>Positive Planning </a:t>
            </a:r>
            <a:br>
              <a:rPr lang="en-GB" dirty="0" smtClean="0"/>
            </a:br>
            <a:r>
              <a:rPr lang="en-GB" dirty="0" smtClean="0"/>
              <a:t>– making the argument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29600" cy="4857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P</a:t>
            </a:r>
            <a:r>
              <a:rPr lang="en-US" dirty="0" smtClean="0"/>
              <a:t>lanning services can show:</a:t>
            </a:r>
          </a:p>
          <a:p>
            <a:pPr>
              <a:lnSpc>
                <a:spcPct val="90000"/>
              </a:lnSpc>
            </a:pPr>
            <a:r>
              <a:rPr lang="en-GB" dirty="0"/>
              <a:t>a</a:t>
            </a:r>
            <a:r>
              <a:rPr lang="en-GB" dirty="0" smtClean="0"/>
              <a:t>n understanding of the service: how resources are used, what </a:t>
            </a:r>
            <a:r>
              <a:rPr lang="en-GB" dirty="0"/>
              <a:t>makes </a:t>
            </a:r>
            <a:r>
              <a:rPr lang="en-GB" dirty="0" smtClean="0"/>
              <a:t>income, what </a:t>
            </a:r>
            <a:r>
              <a:rPr lang="en-GB" dirty="0"/>
              <a:t>costs </a:t>
            </a:r>
            <a:r>
              <a:rPr lang="en-GB" dirty="0" smtClean="0"/>
              <a:t>money, how they compare to others,… 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</a:t>
            </a:r>
            <a:r>
              <a:rPr lang="en-GB" dirty="0" smtClean="0"/>
              <a:t>n understanding </a:t>
            </a:r>
            <a:r>
              <a:rPr lang="en-GB" dirty="0"/>
              <a:t>your </a:t>
            </a:r>
            <a:r>
              <a:rPr lang="en-GB" dirty="0" smtClean="0"/>
              <a:t>customers; are they happy, is it a good service, </a:t>
            </a:r>
            <a:r>
              <a:rPr lang="en-GB" dirty="0" smtClean="0"/>
              <a:t>…</a:t>
            </a:r>
            <a:endParaRPr lang="en-GB" dirty="0"/>
          </a:p>
          <a:p>
            <a:pPr marL="0" indent="0">
              <a:lnSpc>
                <a:spcPct val="90000"/>
              </a:lnSpc>
              <a:buNone/>
            </a:pPr>
            <a:r>
              <a:rPr lang="en-GB" dirty="0"/>
              <a:t>National Indicators aren’t very good at recognising a good </a:t>
            </a:r>
            <a:r>
              <a:rPr lang="en-GB" dirty="0" smtClean="0"/>
              <a:t>service ……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…..but there is something that does</a:t>
            </a:r>
            <a:r>
              <a:rPr lang="en-GB" dirty="0" smtClean="0"/>
              <a:t>!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/>
              <a:t>PAS Planning Quality Framework programme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9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396" y="188640"/>
            <a:ext cx="8229600" cy="1143000"/>
          </a:xfrm>
        </p:spPr>
        <p:txBody>
          <a:bodyPr/>
          <a:lstStyle/>
          <a:p>
            <a:r>
              <a:rPr lang="en-GB" dirty="0" smtClean="0"/>
              <a:t>Positive Planning </a:t>
            </a:r>
            <a:br>
              <a:rPr lang="en-GB" dirty="0" smtClean="0"/>
            </a:br>
            <a:r>
              <a:rPr lang="en-GB" dirty="0" smtClean="0"/>
              <a:t>	– what’s it look like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517396" y="1340768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Recognition of importance of new development both nationally &amp; locally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Having a service that interacts with applicants and streamlines the process in proportion to the issues of the application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Making the most use of the resources available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Giving as much certainty in the process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Working together to influence and deliver  good develop that aligns to council and community needs</a:t>
            </a:r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74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LG Group 2">
  <a:themeElements>
    <a:clrScheme name="LG Group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G Group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G Group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G Group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G Group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530</Words>
  <Application>Microsoft Office PowerPoint</Application>
  <PresentationFormat>On-screen Show (4:3)</PresentationFormat>
  <Paragraphs>81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3_LG Group 2</vt:lpstr>
      <vt:lpstr>Leadership Essentials: Leading Planning The Planning Service Resource Landscape</vt:lpstr>
      <vt:lpstr>The resource challenge</vt:lpstr>
      <vt:lpstr>The resource challenge</vt:lpstr>
      <vt:lpstr>The resource challenge</vt:lpstr>
      <vt:lpstr>The resource challenge</vt:lpstr>
      <vt:lpstr>The resource challenge</vt:lpstr>
      <vt:lpstr>Positive Planning  – making the argument</vt:lpstr>
      <vt:lpstr>Positive Planning  – making the argument</vt:lpstr>
      <vt:lpstr>Positive Planning   – what’s it look like</vt:lpstr>
      <vt:lpstr>Positive Planning  – what’s it look like</vt:lpstr>
      <vt:lpstr>Positive Planning</vt:lpstr>
    </vt:vector>
  </TitlesOfParts>
  <Company>LGA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Essentials: Leading Planning The Planning Service Resource Landscape</dc:title>
  <dc:creator>Stephen Barker</dc:creator>
  <cp:lastModifiedBy>Stephen Barker</cp:lastModifiedBy>
  <cp:revision>1</cp:revision>
  <dcterms:created xsi:type="dcterms:W3CDTF">2015-10-26T10:49:55Z</dcterms:created>
  <dcterms:modified xsi:type="dcterms:W3CDTF">2015-10-26T10:58:27Z</dcterms:modified>
</cp:coreProperties>
</file>