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5" r:id="rId3"/>
    <p:sldId id="360" r:id="rId4"/>
    <p:sldId id="309" r:id="rId5"/>
    <p:sldId id="421" r:id="rId6"/>
    <p:sldId id="348" r:id="rId7"/>
    <p:sldId id="361" r:id="rId8"/>
    <p:sldId id="442" r:id="rId9"/>
    <p:sldId id="443" r:id="rId10"/>
    <p:sldId id="444" r:id="rId11"/>
    <p:sldId id="301" r:id="rId12"/>
    <p:sldId id="445" r:id="rId13"/>
    <p:sldId id="403" r:id="rId14"/>
    <p:sldId id="404" r:id="rId15"/>
    <p:sldId id="425" r:id="rId16"/>
    <p:sldId id="427" r:id="rId17"/>
    <p:sldId id="428" r:id="rId18"/>
    <p:sldId id="429" r:id="rId19"/>
    <p:sldId id="436" r:id="rId20"/>
    <p:sldId id="437" r:id="rId21"/>
    <p:sldId id="438" r:id="rId22"/>
    <p:sldId id="439" r:id="rId23"/>
    <p:sldId id="440" r:id="rId24"/>
    <p:sldId id="441" r:id="rId25"/>
    <p:sldId id="43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C34"/>
    <a:srgbClr val="7F7F7F"/>
    <a:srgbClr val="587D65"/>
    <a:srgbClr val="A4C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5116" autoAdjust="0"/>
  </p:normalViewPr>
  <p:slideViewPr>
    <p:cSldViewPr>
      <p:cViewPr varScale="1">
        <p:scale>
          <a:sx n="86" d="100"/>
          <a:sy n="86" d="100"/>
        </p:scale>
        <p:origin x="15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0437-EB27-4E9F-91E6-952991C89F06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83DC-6691-4449-A0E6-2CEB8B408F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44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9AAB-98B4-44A6-A81D-A667540747B4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A9FB-425E-4A7E-A7C4-F70E674307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54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67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9E54-8C6D-4188-8478-EC2F0154D7A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9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91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10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8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8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8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8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A9FB-425E-4A7E-A7C4-F70E6743071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8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E30C-05E1-433E-9217-680E0FDCE6A2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D8EB-2E1F-4F10-AC79-17D2A378D4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google.co.uk/url?sa=i&amp;rct=j&amp;q=&amp;esrc=s&amp;source=images&amp;cd=&amp;cad=rja&amp;uact=8&amp;ved=0ahUKEwiwrYDHwrHWAhUDORQKHRTOAqAQjRwIBw&amp;url=https://giphy.com/gifs/la-san-repair-botetaXhdPM9W&amp;psig=AFQjCNGNM2PUPX_VDaajLu53m882aJFapg&amp;ust=1505919794154621" TargetMode="Externa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.jpe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mailto:tarn.supportstaff@nhs.net" TargetMode="External"/><Relationship Id="rId3" Type="http://schemas.openxmlformats.org/officeDocument/2006/relationships/notesSlide" Target="../notesSlides/notesSlide10.xml"/><Relationship Id="rId7" Type="http://schemas.openxmlformats.org/officeDocument/2006/relationships/hyperlink" Target="mailto:support@tarn.ac.uk" TargetMode="External"/><Relationship Id="rId12" Type="http://schemas.openxmlformats.org/officeDocument/2006/relationships/image" Target="../media/image3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11" Type="http://schemas.openxmlformats.org/officeDocument/2006/relationships/hyperlink" Target="http://www.tarn.ac.uk/" TargetMode="External"/><Relationship Id="rId5" Type="http://schemas.openxmlformats.org/officeDocument/2006/relationships/oleObject" Target="../embeddings/oleObject2.bin"/><Relationship Id="rId10" Type="http://schemas.openxmlformats.org/officeDocument/2006/relationships/hyperlink" Target="http://www.facebook.com/TARNaudit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twitter.com/tarnaudit?lang=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4330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79512" y="6165305"/>
          <a:ext cx="11525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r:id="rId4" imgW="5180952" imgH="2190476" progId="">
                  <p:embed/>
                </p:oleObj>
              </mc:Choice>
              <mc:Fallback>
                <p:oleObj r:id="rId4" imgW="5180952" imgH="2190476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165305"/>
                        <a:ext cx="11525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468660" y="548680"/>
            <a:ext cx="8206680" cy="4536504"/>
          </a:xfrm>
        </p:spPr>
        <p:txBody>
          <a:bodyPr>
            <a:normAutofit fontScale="90000"/>
          </a:bodyPr>
          <a:lstStyle/>
          <a:p>
            <a:pPr>
              <a:lnSpc>
                <a:spcPct val="75000"/>
              </a:lnSpc>
            </a:pPr>
            <a:r>
              <a:rPr lang="en-GB" sz="5300" dirty="0" smtClean="0">
                <a:solidFill>
                  <a:srgbClr val="DA7C34"/>
                </a:solidFill>
              </a:rPr>
              <a:t/>
            </a:r>
            <a:br>
              <a:rPr lang="en-GB" sz="5300" dirty="0" smtClean="0">
                <a:solidFill>
                  <a:srgbClr val="DA7C34"/>
                </a:solidFill>
              </a:rPr>
            </a:br>
            <a:r>
              <a:rPr lang="en-GB" sz="5300" dirty="0">
                <a:solidFill>
                  <a:srgbClr val="DA7C34"/>
                </a:solidFill>
              </a:rPr>
              <a:t/>
            </a:r>
            <a:br>
              <a:rPr lang="en-GB" sz="5300" dirty="0">
                <a:solidFill>
                  <a:srgbClr val="DA7C34"/>
                </a:solidFill>
              </a:rPr>
            </a:br>
            <a:r>
              <a:rPr lang="en-GB" sz="5300" dirty="0" smtClean="0">
                <a:solidFill>
                  <a:srgbClr val="DA7C34"/>
                </a:solidFill>
              </a:rPr>
              <a:t/>
            </a:r>
            <a:br>
              <a:rPr lang="en-GB" sz="5300" dirty="0" smtClean="0">
                <a:solidFill>
                  <a:srgbClr val="DA7C34"/>
                </a:solidFill>
              </a:rPr>
            </a:br>
            <a:r>
              <a:rPr lang="en-GB" sz="5300" dirty="0">
                <a:solidFill>
                  <a:srgbClr val="DA7C34"/>
                </a:solidFill>
              </a:rPr>
              <a:t/>
            </a:r>
            <a:br>
              <a:rPr lang="en-GB" sz="5300" dirty="0">
                <a:solidFill>
                  <a:srgbClr val="DA7C34"/>
                </a:solidFill>
              </a:rPr>
            </a:br>
            <a:r>
              <a:rPr lang="en-GB" sz="6000" dirty="0" smtClean="0">
                <a:solidFill>
                  <a:srgbClr val="DA7C34"/>
                </a:solidFill>
              </a:rPr>
              <a:t>Welcome </a:t>
            </a:r>
            <a:r>
              <a:rPr lang="en-GB" sz="5300" dirty="0" smtClean="0">
                <a:solidFill>
                  <a:srgbClr val="DA7C34"/>
                </a:solidFill>
              </a:rPr>
              <a:t/>
            </a:r>
            <a:br>
              <a:rPr lang="en-GB" sz="5300" dirty="0" smtClean="0">
                <a:solidFill>
                  <a:srgbClr val="DA7C34"/>
                </a:solidFill>
              </a:rPr>
            </a:br>
            <a:r>
              <a:rPr lang="en-GB" sz="5300" dirty="0">
                <a:solidFill>
                  <a:srgbClr val="DA7C34"/>
                </a:solidFill>
                <a:cs typeface="Arial" charset="0"/>
              </a:rPr>
              <a:t/>
            </a:r>
            <a:br>
              <a:rPr lang="en-GB" sz="5300" dirty="0">
                <a:solidFill>
                  <a:srgbClr val="DA7C34"/>
                </a:solidFill>
                <a:cs typeface="Arial" charset="0"/>
              </a:rPr>
            </a:br>
            <a:r>
              <a:rPr lang="en-GB" sz="5300" dirty="0">
                <a:solidFill>
                  <a:srgbClr val="DA7C34"/>
                </a:solidFill>
                <a:cs typeface="Arial" charset="0"/>
              </a:rPr>
              <a:t> </a:t>
            </a:r>
            <a:r>
              <a:rPr lang="en-GB" sz="5300" dirty="0">
                <a:solidFill>
                  <a:srgbClr val="DA7C34"/>
                </a:solidFill>
              </a:rPr>
              <a:t> </a:t>
            </a:r>
            <a:r>
              <a:rPr lang="en-GB" sz="3600" dirty="0">
                <a:solidFill>
                  <a:srgbClr val="587D65"/>
                </a:solidFill>
                <a:cs typeface="Arial" charset="0"/>
              </a:rPr>
              <a:t>The Trauma </a:t>
            </a:r>
            <a:r>
              <a:rPr lang="en-GB" sz="3600" i="1" dirty="0">
                <a:solidFill>
                  <a:srgbClr val="587D65"/>
                </a:solidFill>
                <a:cs typeface="Arial" charset="0"/>
              </a:rPr>
              <a:t>Audit &amp; Research</a:t>
            </a:r>
            <a:r>
              <a:rPr lang="en-GB" sz="3600" dirty="0">
                <a:solidFill>
                  <a:srgbClr val="587D65"/>
                </a:solidFill>
                <a:cs typeface="Arial" charset="0"/>
              </a:rPr>
              <a:t> </a:t>
            </a:r>
            <a:r>
              <a:rPr lang="en-GB" sz="3600" dirty="0" smtClean="0">
                <a:solidFill>
                  <a:srgbClr val="587D65"/>
                </a:solidFill>
                <a:cs typeface="Arial" charset="0"/>
              </a:rPr>
              <a:t>Network (TARN) </a:t>
            </a:r>
            <a:br>
              <a:rPr lang="en-GB" sz="3600" dirty="0" smtClean="0">
                <a:solidFill>
                  <a:srgbClr val="587D65"/>
                </a:solidFill>
                <a:cs typeface="Arial" charset="0"/>
              </a:rPr>
            </a:br>
            <a:r>
              <a:rPr lang="en-GB" sz="3600" dirty="0" smtClean="0">
                <a:solidFill>
                  <a:srgbClr val="587D65"/>
                </a:solidFill>
                <a:cs typeface="Arial" charset="0"/>
              </a:rPr>
              <a:t/>
            </a:r>
            <a:br>
              <a:rPr lang="en-GB" sz="3600" dirty="0" smtClean="0">
                <a:solidFill>
                  <a:srgbClr val="587D65"/>
                </a:solidFill>
                <a:cs typeface="Arial" charset="0"/>
              </a:rPr>
            </a:br>
            <a:r>
              <a:rPr lang="en-GB" b="1" dirty="0" smtClean="0">
                <a:solidFill>
                  <a:srgbClr val="587D65"/>
                </a:solidFill>
                <a:cs typeface="Arial" charset="0"/>
              </a:rPr>
              <a:t>Foundation course </a:t>
            </a:r>
            <a:br>
              <a:rPr lang="en-GB" b="1" dirty="0" smtClean="0">
                <a:solidFill>
                  <a:srgbClr val="587D65"/>
                </a:solidFill>
                <a:cs typeface="Arial" charset="0"/>
              </a:rPr>
            </a:br>
            <a:r>
              <a:rPr lang="en-GB" b="1" dirty="0">
                <a:solidFill>
                  <a:srgbClr val="587D65"/>
                </a:solidFill>
                <a:cs typeface="Arial" charset="0"/>
              </a:rPr>
              <a:t/>
            </a:r>
            <a:br>
              <a:rPr lang="en-GB" b="1" dirty="0">
                <a:solidFill>
                  <a:srgbClr val="587D65"/>
                </a:solidFill>
                <a:cs typeface="Arial" charset="0"/>
              </a:rPr>
            </a:br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/>
            </a:r>
            <a:br>
              <a:rPr lang="en-GB" sz="22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</a:br>
            <a:r>
              <a:rPr lang="en-GB" sz="2200" dirty="0">
                <a:solidFill>
                  <a:srgbClr val="7F7F7F"/>
                </a:solidFill>
                <a:cs typeface="Arial" charset="0"/>
              </a:rPr>
              <a:t/>
            </a:r>
            <a:br>
              <a:rPr lang="en-GB" sz="2200" dirty="0">
                <a:solidFill>
                  <a:srgbClr val="7F7F7F"/>
                </a:solidFill>
                <a:cs typeface="Arial" charset="0"/>
              </a:rPr>
            </a:br>
            <a:r>
              <a:rPr lang="en-GB" sz="22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/>
            </a:r>
            <a:br>
              <a:rPr lang="en-GB" sz="22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</a:br>
            <a:r>
              <a:rPr lang="en-GB" sz="4000" dirty="0">
                <a:solidFill>
                  <a:srgbClr val="7F7F7F"/>
                </a:solidFill>
                <a:cs typeface="Arial" charset="0"/>
              </a:rPr>
              <a:t/>
            </a:r>
            <a:br>
              <a:rPr lang="en-GB" sz="4000" dirty="0">
                <a:solidFill>
                  <a:srgbClr val="7F7F7F"/>
                </a:solidFill>
                <a:cs typeface="Arial" charset="0"/>
              </a:rPr>
            </a:br>
            <a:r>
              <a:rPr lang="en-GB" sz="5300" dirty="0">
                <a:solidFill>
                  <a:srgbClr val="DA7C34"/>
                </a:solidFill>
              </a:rPr>
              <a:t/>
            </a:r>
            <a:br>
              <a:rPr lang="en-GB" sz="5300" dirty="0">
                <a:solidFill>
                  <a:srgbClr val="DA7C34"/>
                </a:solidFill>
              </a:rPr>
            </a:br>
            <a:r>
              <a:rPr lang="en-GB" sz="4000" dirty="0" smtClean="0">
                <a:solidFill>
                  <a:srgbClr val="7F7F7F"/>
                </a:solidFill>
                <a:latin typeface="+mn-lt"/>
                <a:cs typeface="Arial" charset="0"/>
              </a:rPr>
              <a:t/>
            </a:r>
            <a:br>
              <a:rPr lang="en-GB" sz="4000" dirty="0" smtClean="0">
                <a:solidFill>
                  <a:srgbClr val="7F7F7F"/>
                </a:solidFill>
                <a:latin typeface="+mn-lt"/>
                <a:cs typeface="Arial" charset="0"/>
              </a:rPr>
            </a:br>
            <a:endParaRPr lang="en-GB" sz="6000" dirty="0"/>
          </a:p>
        </p:txBody>
      </p:sp>
      <p:pic>
        <p:nvPicPr>
          <p:cNvPr id="8" name="Picture 18" descr="Image result for computer animated">
            <a:hlinkClick r:id="rId6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54" y="188640"/>
            <a:ext cx="147102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3790" y="5949280"/>
            <a:ext cx="1780258" cy="8949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22" y="3033502"/>
            <a:ext cx="4600916" cy="3370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9512" y="116632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587D65"/>
                </a:solidFill>
              </a:rPr>
              <a:t>BPT 19-20 Consideration of Intubation</a:t>
            </a:r>
          </a:p>
          <a:p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Launched April 2019 as part of new BPT 19-20 criteria</a:t>
            </a:r>
          </a:p>
          <a:p>
            <a:endParaRPr lang="en-GB" sz="1600" dirty="0" smtClean="0"/>
          </a:p>
          <a:p>
            <a:r>
              <a:rPr lang="en-GB" sz="1600" dirty="0" smtClean="0"/>
              <a:t>Patients </a:t>
            </a:r>
            <a:r>
              <a:rPr lang="en-GB" sz="1600" dirty="0" smtClean="0"/>
              <a:t>with a GCS of &lt;9 must have documented evidence of intubation being considered within 30 minutes of arrival at the MTC.</a:t>
            </a:r>
          </a:p>
          <a:p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This includes patients transferred in to the MTC.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This question appears in ED and CC if a GCS of less then 9 is recorded.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/>
              <a:t>If a patient arrives intubated and ventilated in the MTC no GCS should be recorded, this does not affect BPT eligibility.</a:t>
            </a:r>
          </a:p>
          <a:p>
            <a:endParaRPr lang="en-GB" sz="1600" dirty="0">
              <a:solidFill>
                <a:srgbClr val="587D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4330" y="5733256"/>
            <a:ext cx="2639671" cy="13270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92088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latin typeface="Calibri" pitchFamily="34" charset="0"/>
              </a:rPr>
              <a:t>Major Trauma Centre: Best Practice Tariff </a:t>
            </a:r>
            <a:r>
              <a:rPr lang="en-GB" sz="2800" dirty="0" smtClean="0">
                <a:solidFill>
                  <a:srgbClr val="587D65"/>
                </a:solidFill>
                <a:latin typeface="Calibri" pitchFamily="34" charset="0"/>
              </a:rPr>
              <a:t>(19-20)</a:t>
            </a:r>
            <a:endParaRPr lang="en-GB" sz="2800" dirty="0">
              <a:solidFill>
                <a:srgbClr val="587D6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203589"/>
            <a:ext cx="8136904" cy="400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047" y="179275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587D65"/>
                </a:solidFill>
              </a:rPr>
              <a:t>BPT 19-20 Clinical Frailty </a:t>
            </a:r>
            <a:r>
              <a:rPr lang="en-GB" sz="2000" dirty="0" smtClean="0">
                <a:solidFill>
                  <a:srgbClr val="587D65"/>
                </a:solidFill>
              </a:rPr>
              <a:t>Scale</a:t>
            </a:r>
          </a:p>
          <a:p>
            <a:pPr lvl="0"/>
            <a:r>
              <a:rPr lang="en-GB" sz="1400" i="1" dirty="0">
                <a:solidFill>
                  <a:prstClr val="white">
                    <a:lumMod val="50000"/>
                  </a:prstClr>
                </a:solidFill>
              </a:rPr>
              <a:t>Launched April 2019 as part of new BPT 19-20 </a:t>
            </a:r>
            <a:r>
              <a:rPr lang="en-GB" sz="1400" i="1" dirty="0" smtClean="0">
                <a:solidFill>
                  <a:prstClr val="white">
                    <a:lumMod val="50000"/>
                  </a:prstClr>
                </a:solidFill>
              </a:rPr>
              <a:t>criteria</a:t>
            </a:r>
            <a:endParaRPr lang="en-GB" sz="1600" dirty="0" smtClean="0"/>
          </a:p>
          <a:p>
            <a:endParaRPr lang="en-GB" sz="1600" dirty="0">
              <a:solidFill>
                <a:srgbClr val="587D65"/>
              </a:solidFill>
            </a:endParaRPr>
          </a:p>
          <a:p>
            <a:r>
              <a:rPr lang="en-GB" sz="1600" dirty="0" smtClean="0"/>
              <a:t>All patients age 65 or older must have a Clinical Frailty Scale completed within 72 hours of admission by a geriatrician (defined as </a:t>
            </a:r>
            <a:r>
              <a:rPr lang="en-GB" sz="1600" b="1" dirty="0" smtClean="0"/>
              <a:t>a Consultant, Non-Consultant Career Grade (NCCG) or Specialist Trainee ST3+</a:t>
            </a:r>
            <a:r>
              <a:rPr lang="en-GB" sz="1600" dirty="0" smtClean="0"/>
              <a:t>).</a:t>
            </a:r>
          </a:p>
          <a:p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This is completed in the ‘At Discharge’ section of a TARN submission</a:t>
            </a:r>
          </a:p>
          <a:p>
            <a:endParaRPr lang="en-GB" sz="1600" i="1" dirty="0">
              <a:solidFill>
                <a:srgbClr val="7F7F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7F7F7F"/>
                </a:solidFill>
              </a:rPr>
              <a:t>The Clinical Frailty Scale can be completed for all patients regardless of age, but this is only a BPT requirement for those 65 and older</a:t>
            </a:r>
            <a:r>
              <a:rPr lang="en-GB" sz="1600" i="1" dirty="0" smtClean="0">
                <a:solidFill>
                  <a:srgbClr val="7F7F7F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7F7F7F"/>
                </a:solidFill>
              </a:rPr>
              <a:t>You can record a Clinical Frailty Scale that has been completed by a clinician of any grade, but only those grades listed above meet BPT criteria.</a:t>
            </a:r>
            <a:endParaRPr lang="en-GB" sz="1600" i="1" dirty="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56" y="3456911"/>
            <a:ext cx="5718485" cy="24926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3790" y="5949280"/>
            <a:ext cx="1780258" cy="8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951"/>
            <a:ext cx="9144000" cy="90805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7171" name="Picture 8" descr="Tarn_logo_grey backgrou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989" y="5732463"/>
            <a:ext cx="2640012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43665" y="5589589"/>
            <a:ext cx="2700337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73" name="Title 12"/>
          <p:cNvSpPr>
            <a:spLocks noGrp="1"/>
          </p:cNvSpPr>
          <p:nvPr>
            <p:ph type="title"/>
          </p:nvPr>
        </p:nvSpPr>
        <p:spPr>
          <a:xfrm>
            <a:off x="539751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 smtClean="0">
                <a:solidFill>
                  <a:srgbClr val="587D65"/>
                </a:solidFill>
              </a:rPr>
              <a:t>Web-based Trauma Data Collection</a:t>
            </a:r>
          </a:p>
        </p:txBody>
      </p:sp>
      <p:sp>
        <p:nvSpPr>
          <p:cNvPr id="7174" name="Rectangle 6"/>
          <p:cNvSpPr txBox="1">
            <a:spLocks noChangeArrowheads="1"/>
          </p:cNvSpPr>
          <p:nvPr/>
        </p:nvSpPr>
        <p:spPr bwMode="auto">
          <a:xfrm>
            <a:off x="251522" y="1196753"/>
            <a:ext cx="849763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E46C0A"/>
              </a:buClr>
              <a:buSzPct val="90000"/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95537" y="1124744"/>
            <a:ext cx="84248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587D65"/>
              </a:buCl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 Electronic data collection &amp; reporting system</a:t>
            </a:r>
            <a:endParaRPr lang="en-GB" sz="2000" dirty="0">
              <a:latin typeface="Calibri" pitchFamily="34" charset="0"/>
            </a:endParaRPr>
          </a:p>
          <a:p>
            <a:pPr>
              <a:buClr>
                <a:srgbClr val="587D65"/>
              </a:buCl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 Secure on-line system through patient pathway</a:t>
            </a:r>
            <a:endParaRPr lang="en-GB" sz="2000" dirty="0" smtClean="0">
              <a:latin typeface="Calibri" pitchFamily="34" charset="0"/>
            </a:endParaRPr>
          </a:p>
          <a:p>
            <a:pPr>
              <a:buClr>
                <a:srgbClr val="587D65"/>
              </a:buCl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 Data Collection </a:t>
            </a:r>
            <a:r>
              <a:rPr lang="en-GB" sz="2800" b="1" i="1" dirty="0" smtClean="0">
                <a:solidFill>
                  <a:srgbClr val="660033"/>
                </a:solidFill>
                <a:latin typeface="Calibri" pitchFamily="34" charset="0"/>
              </a:rPr>
              <a:t>AND </a:t>
            </a:r>
            <a:r>
              <a:rPr lang="en-GB" sz="2800" dirty="0" smtClean="0">
                <a:latin typeface="Calibri" pitchFamily="34" charset="0"/>
              </a:rPr>
              <a:t>Reporting </a:t>
            </a:r>
          </a:p>
          <a:p>
            <a:pPr>
              <a:buClr>
                <a:srgbClr val="587D65"/>
              </a:buClr>
            </a:pPr>
            <a:endParaRPr lang="en-GB" sz="2800" dirty="0" smtClean="0">
              <a:latin typeface="Calibri" pitchFamily="34" charset="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5"/>
            <a:ext cx="4320480" cy="301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780928"/>
            <a:ext cx="4328789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6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31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671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587D65"/>
                </a:solidFill>
              </a:rPr>
              <a:t>TARN Reports</a:t>
            </a:r>
            <a:endParaRPr lang="en-GB" sz="3200" dirty="0">
              <a:solidFill>
                <a:srgbClr val="587D65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512" y="692696"/>
            <a:ext cx="86756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1200" indent="-711200">
              <a:buClr>
                <a:srgbClr val="587D65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Clinical Reports: </a:t>
            </a:r>
            <a:r>
              <a:rPr lang="en-GB" sz="1400" dirty="0" smtClean="0">
                <a:solidFill>
                  <a:srgbClr val="587D65"/>
                </a:solidFill>
              </a:rPr>
              <a:t>Uploaded March, July, November. Email notification to all users</a:t>
            </a:r>
          </a:p>
          <a:p>
            <a:pPr marL="711200" indent="-711200">
              <a:spcBef>
                <a:spcPts val="0"/>
              </a:spcBef>
              <a:buClr>
                <a:srgbClr val="587D65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Performance Comparisons: </a:t>
            </a:r>
            <a:r>
              <a:rPr lang="en-GB" sz="1400" dirty="0" smtClean="0">
                <a:solidFill>
                  <a:srgbClr val="587D65"/>
                </a:solidFill>
              </a:rPr>
              <a:t>Updated March, July, November.  Available to all. </a:t>
            </a:r>
          </a:p>
          <a:p>
            <a:pPr marL="711200" indent="-711200">
              <a:spcBef>
                <a:spcPts val="0"/>
              </a:spcBef>
              <a:buClr>
                <a:srgbClr val="587D65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Online Reports: </a:t>
            </a:r>
            <a:r>
              <a:rPr lang="en-US" sz="1400" dirty="0" smtClean="0">
                <a:solidFill>
                  <a:srgbClr val="587D65"/>
                </a:solidFill>
              </a:rPr>
              <a:t>Self produced reports</a:t>
            </a:r>
          </a:p>
          <a:p>
            <a:pPr marL="711200" indent="-711200">
              <a:buClr>
                <a:srgbClr val="587D65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Ad </a:t>
            </a:r>
            <a:r>
              <a:rPr lang="en-GB" sz="2400" dirty="0"/>
              <a:t>Hoc </a:t>
            </a:r>
            <a:r>
              <a:rPr lang="en-GB" sz="2400" dirty="0" smtClean="0"/>
              <a:t>analysis: </a:t>
            </a:r>
            <a:r>
              <a:rPr lang="en-GB" sz="1400" dirty="0" smtClean="0">
                <a:solidFill>
                  <a:srgbClr val="587D65"/>
                </a:solidFill>
              </a:rPr>
              <a:t>Available any time </a:t>
            </a:r>
          </a:p>
          <a:p>
            <a:pPr marL="711200" indent="-711200">
              <a:buClr>
                <a:srgbClr val="587D65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Dashboards: </a:t>
            </a:r>
            <a:r>
              <a:rPr lang="en-GB" sz="1400" dirty="0">
                <a:solidFill>
                  <a:srgbClr val="587D65"/>
                </a:solidFill>
              </a:rPr>
              <a:t>Published Quarterly for MTC and Trauma Units, half yearly for CMTCs</a:t>
            </a:r>
          </a:p>
          <a:p>
            <a:pPr marL="711200" indent="-711200">
              <a:buClr>
                <a:srgbClr val="587D65"/>
              </a:buClr>
              <a:buFont typeface="Wingdings" panose="05000000000000000000" pitchFamily="2" charset="2"/>
              <a:buChar char="Ø"/>
            </a:pPr>
            <a:endParaRPr lang="en-GB" sz="1400" dirty="0">
              <a:solidFill>
                <a:srgbClr val="587D65"/>
              </a:solidFill>
            </a:endParaRPr>
          </a:p>
          <a:p>
            <a:pPr marL="711200" indent="-711200">
              <a:spcBef>
                <a:spcPts val="0"/>
              </a:spcBef>
              <a:buClr>
                <a:srgbClr val="DA7C34"/>
              </a:buClr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spcBef>
                <a:spcPts val="0"/>
              </a:spcBef>
              <a:buClr>
                <a:srgbClr val="DA7C34"/>
              </a:buClr>
              <a:buFont typeface="+mj-lt"/>
              <a:buAutoNum type="arabicPeriod"/>
            </a:pPr>
            <a:endParaRPr lang="en-GB" sz="1600" dirty="0" smtClean="0"/>
          </a:p>
          <a:p>
            <a:pPr marL="514350" indent="-514350">
              <a:spcBef>
                <a:spcPts val="0"/>
              </a:spcBef>
              <a:buClr>
                <a:srgbClr val="DA7C34"/>
              </a:buClr>
            </a:pPr>
            <a:endParaRPr lang="en-GB" sz="2800" dirty="0" smtClean="0"/>
          </a:p>
          <a:p>
            <a:pPr marL="514350" indent="-514350">
              <a:spcBef>
                <a:spcPts val="0"/>
              </a:spcBef>
              <a:buClr>
                <a:srgbClr val="DA7C34"/>
              </a:buClr>
              <a:buFont typeface="+mj-lt"/>
              <a:buAutoNum type="arabicPeriod" startAt="2"/>
            </a:pP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0956" y="2757705"/>
            <a:ext cx="3678056" cy="294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41640"/>
          <a:stretch/>
        </p:blipFill>
        <p:spPr bwMode="auto">
          <a:xfrm>
            <a:off x="133527" y="3844648"/>
            <a:ext cx="3735751" cy="174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56" y="3068960"/>
            <a:ext cx="2304754" cy="3047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79512" y="4653136"/>
            <a:ext cx="5760640" cy="1871340"/>
          </a:xfrm>
          <a:prstGeom prst="ellipse">
            <a:avLst/>
          </a:prstGeom>
          <a:solidFill>
            <a:srgbClr val="A4C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Separate Reporting &amp; Refresher Training session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6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5264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1406" y="5806857"/>
            <a:ext cx="1919591" cy="91266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0754"/>
            <a:ext cx="8229600" cy="836712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GB" sz="2700" b="1" dirty="0" smtClean="0">
                <a:solidFill>
                  <a:srgbClr val="587D65"/>
                </a:solidFill>
                <a:latin typeface="Calibri" pitchFamily="34" charset="0"/>
              </a:rPr>
              <a:t>Trauma Dashboards</a:t>
            </a:r>
            <a:r>
              <a:rPr lang="en-GB" sz="2700" dirty="0" smtClean="0">
                <a:solidFill>
                  <a:srgbClr val="587D65"/>
                </a:solidFill>
                <a:latin typeface="Calibri" pitchFamily="34" charset="0"/>
              </a:rPr>
              <a:t/>
            </a:r>
            <a:br>
              <a:rPr lang="en-GB" sz="2700" dirty="0" smtClean="0">
                <a:solidFill>
                  <a:srgbClr val="587D65"/>
                </a:solidFill>
                <a:latin typeface="Calibri" pitchFamily="34" charset="0"/>
              </a:rPr>
            </a:br>
            <a:r>
              <a:rPr lang="en-GB" sz="1400" dirty="0" smtClean="0">
                <a:solidFill>
                  <a:srgbClr val="587D65"/>
                </a:solidFill>
                <a:latin typeface="Calibri" pitchFamily="34" charset="0"/>
              </a:rPr>
              <a:t>Benchmarking between comparable hospitals </a:t>
            </a:r>
            <a:endParaRPr lang="en-GB" sz="1400" kern="0" dirty="0" smtClean="0">
              <a:solidFill>
                <a:srgbClr val="587D65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0483" y="692696"/>
            <a:ext cx="8527425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0" lang="en-GB" sz="5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6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Major Trauma Centre</a:t>
            </a:r>
            <a:r>
              <a:rPr kumimoji="0" lang="en-GB" sz="6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6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Dashboard </a:t>
            </a: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6400" dirty="0" smtClean="0"/>
              <a:t>	</a:t>
            </a:r>
            <a:r>
              <a:rPr lang="en-GB" sz="6400" dirty="0" smtClean="0">
                <a:solidFill>
                  <a:srgbClr val="587D65"/>
                </a:solidFill>
              </a:rPr>
              <a:t>Developed by MTC Clinical Reference Group </a:t>
            </a: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endParaRPr kumimoji="0" lang="en-GB" sz="6400" i="0" u="none" strike="noStrike" kern="1200" cap="none" spc="0" normalizeH="0" baseline="0" noProof="0" dirty="0" smtClean="0">
              <a:ln>
                <a:noFill/>
              </a:ln>
              <a:solidFill>
                <a:srgbClr val="DA7C34"/>
              </a:solidFill>
              <a:effectLst/>
              <a:uLnTx/>
              <a:uFillTx/>
            </a:endParaRP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6400" dirty="0" smtClean="0"/>
              <a:t> </a:t>
            </a:r>
            <a:r>
              <a:rPr lang="en-GB" sz="6400" b="1" dirty="0" smtClean="0"/>
              <a:t>Children’s Major Trauma Centre Dashboard</a:t>
            </a: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6400" dirty="0"/>
              <a:t>	</a:t>
            </a:r>
            <a:r>
              <a:rPr lang="en-GB" sz="6400" dirty="0" smtClean="0">
                <a:solidFill>
                  <a:srgbClr val="587D65"/>
                </a:solidFill>
              </a:rPr>
              <a:t>Developed by </a:t>
            </a:r>
            <a:r>
              <a:rPr lang="en-GB" sz="6400" dirty="0" err="1" smtClean="0">
                <a:solidFill>
                  <a:srgbClr val="587D65"/>
                </a:solidFill>
              </a:rPr>
              <a:t>TARNLet</a:t>
            </a:r>
            <a:endParaRPr lang="en-GB" sz="6400" dirty="0" smtClean="0">
              <a:solidFill>
                <a:srgbClr val="587D65"/>
              </a:solidFill>
            </a:endParaRP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endParaRPr lang="en-GB" sz="6400" dirty="0" smtClean="0">
              <a:solidFill>
                <a:srgbClr val="DA7C34"/>
              </a:solidFill>
            </a:endParaRP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0" lang="en-GB" sz="6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GB" sz="6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Trauma Unit Dashboard </a:t>
            </a: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6400" dirty="0" smtClean="0"/>
              <a:t>	</a:t>
            </a:r>
            <a:r>
              <a:rPr lang="en-GB" sz="6400" dirty="0" smtClean="0">
                <a:solidFill>
                  <a:srgbClr val="587D65"/>
                </a:solidFill>
              </a:rPr>
              <a:t>Developed by Trauma Unit Working Party</a:t>
            </a:r>
            <a:r>
              <a:rPr lang="en-GB" sz="6400" dirty="0" smtClean="0">
                <a:solidFill>
                  <a:srgbClr val="DA7C34"/>
                </a:solidFill>
              </a:rPr>
              <a:t> </a:t>
            </a: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endParaRPr lang="en-GB" sz="7200" dirty="0" smtClean="0">
              <a:solidFill>
                <a:srgbClr val="DA7C34"/>
              </a:solidFill>
            </a:endParaRPr>
          </a:p>
          <a:p>
            <a:pPr lvl="0">
              <a:lnSpc>
                <a:spcPct val="110000"/>
              </a:lnSpc>
              <a:spcBef>
                <a:spcPct val="20000"/>
              </a:spcBef>
              <a:defRPr/>
            </a:pPr>
            <a:endParaRPr lang="en-GB" sz="7200" dirty="0" smtClean="0">
              <a:solidFill>
                <a:srgbClr val="587D65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" y="3356992"/>
            <a:ext cx="8584360" cy="18002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7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805264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29" y="5805264"/>
            <a:ext cx="2639671" cy="1255020"/>
          </a:xfrm>
          <a:prstGeom prst="rect">
            <a:avLst/>
          </a:prstGeom>
        </p:spPr>
      </p:pic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20688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GB" sz="2800" b="1" dirty="0" smtClean="0">
                <a:solidFill>
                  <a:srgbClr val="587D65"/>
                </a:solidFill>
                <a:latin typeface="Calibri" pitchFamily="34" charset="0"/>
              </a:rPr>
              <a:t>MT Dashboard timescales </a:t>
            </a:r>
            <a:endParaRPr lang="en-GB" sz="2800" b="1" kern="0" dirty="0" smtClean="0">
              <a:solidFill>
                <a:srgbClr val="587D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548" y="4725144"/>
            <a:ext cx="8784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587D65"/>
                </a:solidFill>
              </a:rPr>
              <a:t>Initial Dashboard uploaded </a:t>
            </a:r>
            <a:r>
              <a:rPr lang="en-GB" dirty="0">
                <a:solidFill>
                  <a:srgbClr val="587D65"/>
                </a:solidFill>
              </a:rPr>
              <a:t> </a:t>
            </a:r>
            <a:r>
              <a:rPr lang="en-GB" dirty="0" smtClean="0">
                <a:solidFill>
                  <a:srgbClr val="587D65"/>
                </a:solidFill>
              </a:rPr>
              <a:t>to Reports section of  website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587D65"/>
                </a:solidFill>
              </a:rPr>
              <a:t>3 week Validation period: amendments submitted via Excel spreadsheet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587D65"/>
                </a:solidFill>
              </a:rPr>
              <a:t>Validated Dashboard published on website: initial dashboard hidden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rgbClr val="587D6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" y="1268760"/>
            <a:ext cx="9117524" cy="24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4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805264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29" y="5805264"/>
            <a:ext cx="2639671" cy="1255020"/>
          </a:xfrm>
          <a:prstGeom prst="rect">
            <a:avLst/>
          </a:prstGeom>
        </p:spPr>
      </p:pic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6712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GB" sz="2800" b="1" dirty="0" smtClean="0">
                <a:solidFill>
                  <a:srgbClr val="587D65"/>
                </a:solidFill>
                <a:latin typeface="Calibri" pitchFamily="34" charset="0"/>
              </a:rPr>
              <a:t>TU Dashboard timescales </a:t>
            </a:r>
            <a:endParaRPr lang="en-GB" sz="2800" b="1" kern="0" dirty="0" smtClean="0">
              <a:solidFill>
                <a:srgbClr val="587D6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74006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587D65"/>
                </a:solidFill>
              </a:rPr>
              <a:t>Extended 12 week deadline between discharge &amp; dispatch for Trauma units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9144000" cy="469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927"/>
            <a:ext cx="9157148" cy="21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29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1988840"/>
            <a:ext cx="7992690" cy="86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eaLnBrk="0" hangingPunct="0"/>
            <a:r>
              <a:rPr lang="en-GB" sz="4400" b="1" dirty="0" smtClean="0">
                <a:solidFill>
                  <a:srgbClr val="587D65"/>
                </a:solidFill>
              </a:rPr>
              <a:t>The 2018</a:t>
            </a:r>
          </a:p>
          <a:p>
            <a:pPr algn="ctr" eaLnBrk="0" hangingPunct="0"/>
            <a:r>
              <a:rPr lang="en-GB" sz="4400" b="1" dirty="0" smtClean="0">
                <a:solidFill>
                  <a:srgbClr val="587D65"/>
                </a:solidFill>
              </a:rPr>
              <a:t> TARN database</a:t>
            </a:r>
          </a:p>
        </p:txBody>
      </p:sp>
    </p:spTree>
    <p:extLst>
      <p:ext uri="{BB962C8B-B14F-4D97-AF65-F5344CB8AC3E}">
        <p14:creationId xmlns:p14="http://schemas.microsoft.com/office/powerpoint/2010/main" val="29968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1480" y="5589241"/>
            <a:ext cx="1817948" cy="9139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952" y="116632"/>
            <a:ext cx="8229600" cy="5760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cs typeface="Arial" charset="0"/>
              </a:rPr>
              <a:t>TARN figures: </a:t>
            </a:r>
            <a:r>
              <a:rPr lang="en-GB" sz="2800" dirty="0" smtClean="0">
                <a:solidFill>
                  <a:srgbClr val="587D65"/>
                </a:solidFill>
                <a:cs typeface="Arial" charset="0"/>
              </a:rPr>
              <a:t>2018: </a:t>
            </a:r>
            <a:r>
              <a:rPr lang="en-GB" sz="2800" dirty="0">
                <a:solidFill>
                  <a:srgbClr val="587D65"/>
                </a:solidFill>
                <a:cs typeface="Arial" charset="0"/>
              </a:rPr>
              <a:t>Gender  breakdown </a:t>
            </a:r>
            <a:endParaRPr lang="en-GB" sz="2800" dirty="0">
              <a:solidFill>
                <a:srgbClr val="587D65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83568" y="2060848"/>
            <a:ext cx="1368152" cy="1296145"/>
          </a:xfrm>
          <a:prstGeom prst="ellipse">
            <a:avLst/>
          </a:prstGeom>
          <a:solidFill>
            <a:srgbClr val="DA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44%</a:t>
            </a:r>
          </a:p>
        </p:txBody>
      </p:sp>
      <p:sp>
        <p:nvSpPr>
          <p:cNvPr id="10" name="Oval 9"/>
          <p:cNvSpPr/>
          <p:nvPr/>
        </p:nvSpPr>
        <p:spPr>
          <a:xfrm>
            <a:off x="7161480" y="2060848"/>
            <a:ext cx="1368152" cy="12961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56%</a:t>
            </a:r>
          </a:p>
        </p:txBody>
      </p:sp>
      <p:pic>
        <p:nvPicPr>
          <p:cNvPr id="24581" name="Picture 5" descr="C:\Users\mdmoslmw\AppData\Local\Microsoft\Windows\Temporary Internet Files\Content.IE5\QW6UOCQ4\Aiga_toilets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21" y="1198319"/>
            <a:ext cx="3668557" cy="340175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31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587D65"/>
                </a:solidFill>
              </a:rPr>
              <a:t>Background </a:t>
            </a:r>
            <a:endParaRPr lang="en-GB" sz="2800" dirty="0">
              <a:solidFill>
                <a:srgbClr val="587D65"/>
              </a:solidFill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237711" y="764704"/>
            <a:ext cx="8496944" cy="507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>
                <a:cs typeface="Times New Roman" pitchFamily="18" charset="0"/>
              </a:rPr>
              <a:t>Largest</a:t>
            </a:r>
            <a:r>
              <a:rPr lang="en-US" dirty="0" smtClean="0">
                <a:cs typeface="Times New Roman" pitchFamily="18" charset="0"/>
              </a:rPr>
              <a:t>: European </a:t>
            </a:r>
            <a:r>
              <a:rPr lang="en-US" dirty="0">
                <a:cs typeface="Times New Roman" pitchFamily="18" charset="0"/>
              </a:rPr>
              <a:t>Trauma </a:t>
            </a:r>
            <a:r>
              <a:rPr lang="en-US" dirty="0" smtClean="0">
                <a:cs typeface="Times New Roman" pitchFamily="18" charset="0"/>
              </a:rPr>
              <a:t>registry: </a:t>
            </a:r>
            <a:r>
              <a:rPr lang="en-US" sz="1600" i="1" dirty="0" smtClean="0">
                <a:solidFill>
                  <a:srgbClr val="DA7C34"/>
                </a:solidFill>
                <a:cs typeface="Times New Roman" pitchFamily="18" charset="0"/>
              </a:rPr>
              <a:t>&gt;800,0000 </a:t>
            </a:r>
            <a:r>
              <a:rPr lang="en-US" sz="1600" i="1" dirty="0">
                <a:solidFill>
                  <a:srgbClr val="DA7C34"/>
                </a:solidFill>
                <a:cs typeface="Times New Roman" pitchFamily="18" charset="0"/>
              </a:rPr>
              <a:t>injured patients with </a:t>
            </a:r>
            <a:r>
              <a:rPr lang="en-US" sz="1600" i="1" dirty="0" smtClean="0">
                <a:solidFill>
                  <a:srgbClr val="DA7C34"/>
                </a:solidFill>
                <a:cs typeface="Times New Roman" pitchFamily="18" charset="0"/>
              </a:rPr>
              <a:t>&gt;50,000 </a:t>
            </a:r>
            <a:r>
              <a:rPr lang="en-US" sz="1600" i="1" dirty="0">
                <a:solidFill>
                  <a:srgbClr val="DA7C34"/>
                </a:solidFill>
                <a:cs typeface="Times New Roman" pitchFamily="18" charset="0"/>
              </a:rPr>
              <a:t>injured </a:t>
            </a:r>
            <a:r>
              <a:rPr lang="en-US" sz="1600" i="1" dirty="0" smtClean="0">
                <a:solidFill>
                  <a:srgbClr val="DA7C34"/>
                </a:solidFill>
                <a:cs typeface="Times New Roman" pitchFamily="18" charset="0"/>
              </a:rPr>
              <a:t>children</a:t>
            </a:r>
          </a:p>
          <a:p>
            <a:pPr marL="342900" indent="-342900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>
                <a:cs typeface="Times New Roman" pitchFamily="18" charset="0"/>
              </a:rPr>
              <a:t>Review</a:t>
            </a:r>
            <a:r>
              <a:rPr lang="en-US" dirty="0" smtClean="0">
                <a:cs typeface="Times New Roman" pitchFamily="18" charset="0"/>
              </a:rPr>
              <a:t> and monitor process of care &amp; outcome  </a:t>
            </a:r>
          </a:p>
          <a:p>
            <a:pPr marL="342900" indent="-342900" defTabSz="360363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  <a:tabLst>
                <a:tab pos="354013" algn="l"/>
                <a:tab pos="530225" algn="l"/>
              </a:tabLst>
            </a:pPr>
            <a:r>
              <a:rPr lang="en-US" b="1" dirty="0" smtClean="0">
                <a:cs typeface="Times New Roman" pitchFamily="18" charset="0"/>
              </a:rPr>
              <a:t>Report </a:t>
            </a:r>
            <a:r>
              <a:rPr lang="en-US" dirty="0" smtClean="0">
                <a:cs typeface="Times New Roman" pitchFamily="18" charset="0"/>
              </a:rPr>
              <a:t>to </a:t>
            </a:r>
            <a:r>
              <a:rPr lang="en-US" dirty="0">
                <a:cs typeface="Times New Roman" pitchFamily="18" charset="0"/>
              </a:rPr>
              <a:t>Trusts &amp; </a:t>
            </a:r>
            <a:r>
              <a:rPr lang="en-US" dirty="0" smtClean="0">
                <a:cs typeface="Times New Roman" pitchFamily="18" charset="0"/>
              </a:rPr>
              <a:t>Commissioners </a:t>
            </a:r>
            <a:endParaRPr lang="en-US" dirty="0"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>
                <a:cs typeface="Times New Roman" pitchFamily="18" charset="0"/>
              </a:rPr>
              <a:t>Inform</a:t>
            </a:r>
            <a:r>
              <a:rPr lang="en-US" dirty="0" smtClean="0">
                <a:cs typeface="Times New Roman" pitchFamily="18" charset="0"/>
              </a:rPr>
              <a:t> changes </a:t>
            </a:r>
            <a:r>
              <a:rPr lang="en-US" dirty="0">
                <a:cs typeface="Times New Roman" pitchFamily="18" charset="0"/>
              </a:rPr>
              <a:t>in practice: Improve Trauma </a:t>
            </a:r>
            <a:r>
              <a:rPr lang="en-US" dirty="0" smtClean="0">
                <a:cs typeface="Times New Roman" pitchFamily="18" charset="0"/>
              </a:rPr>
              <a:t>Care</a:t>
            </a:r>
          </a:p>
          <a:p>
            <a:pPr marL="342900" indent="-342900" defTabSz="360363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  <a:tabLst>
                <a:tab pos="354013" algn="l"/>
                <a:tab pos="530225" algn="l"/>
              </a:tabLst>
            </a:pPr>
            <a:r>
              <a:rPr lang="en-US" b="1" dirty="0" smtClean="0">
                <a:cs typeface="Times New Roman" pitchFamily="18" charset="0"/>
              </a:rPr>
              <a:t>100</a:t>
            </a:r>
            <a:r>
              <a:rPr lang="en-US" b="1" dirty="0">
                <a:cs typeface="Times New Roman" pitchFamily="18" charset="0"/>
              </a:rPr>
              <a:t>% </a:t>
            </a:r>
            <a:r>
              <a:rPr lang="en-US" dirty="0">
                <a:cs typeface="Times New Roman" pitchFamily="18" charset="0"/>
              </a:rPr>
              <a:t>membership in England, </a:t>
            </a:r>
            <a:r>
              <a:rPr lang="en-US" dirty="0" smtClean="0">
                <a:cs typeface="Times New Roman" pitchFamily="18" charset="0"/>
              </a:rPr>
              <a:t>Wales, ROI and Northern Ireland </a:t>
            </a:r>
            <a:endParaRPr lang="en-US" dirty="0">
              <a:cs typeface="Times New Roman" pitchFamily="18" charset="0"/>
            </a:endParaRPr>
          </a:p>
          <a:p>
            <a:pPr marL="342900" indent="-342900" defTabSz="360363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  <a:tabLst>
                <a:tab pos="354013" algn="l"/>
                <a:tab pos="530225" algn="l"/>
              </a:tabLst>
            </a:pPr>
            <a:r>
              <a:rPr lang="en-US" b="1" dirty="0">
                <a:cs typeface="Times New Roman" pitchFamily="18" charset="0"/>
              </a:rPr>
              <a:t>Members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in Denmark </a:t>
            </a:r>
            <a:r>
              <a:rPr lang="en-US" dirty="0">
                <a:cs typeface="Times New Roman" pitchFamily="18" charset="0"/>
              </a:rPr>
              <a:t>and Switzerland</a:t>
            </a:r>
          </a:p>
          <a:p>
            <a:pPr marL="342900" indent="-342900" defTabSz="360363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  <a:tabLst>
                <a:tab pos="354013" algn="l"/>
                <a:tab pos="530225" algn="l"/>
              </a:tabLst>
            </a:pPr>
            <a:r>
              <a:rPr lang="en-US" b="1" dirty="0" smtClean="0">
                <a:cs typeface="Times New Roman" pitchFamily="18" charset="0"/>
              </a:rPr>
              <a:t>220 </a:t>
            </a:r>
            <a:r>
              <a:rPr lang="en-US" b="1" dirty="0">
                <a:cs typeface="Times New Roman" pitchFamily="18" charset="0"/>
              </a:rPr>
              <a:t>Hospitals submitting </a:t>
            </a:r>
            <a:r>
              <a:rPr lang="en-US" b="1" dirty="0" smtClean="0">
                <a:cs typeface="Times New Roman" pitchFamily="18" charset="0"/>
              </a:rPr>
              <a:t>data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marL="342900" indent="-342900" defTabSz="360363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  <a:tabLst>
                <a:tab pos="354013" algn="l"/>
                <a:tab pos="530225" algn="l"/>
              </a:tabLst>
            </a:pPr>
            <a:r>
              <a:rPr lang="en-GB" b="1" dirty="0">
                <a:cs typeface="Arial" charset="0"/>
              </a:rPr>
              <a:t>Clinically led (BOARD and Executive committees), </a:t>
            </a:r>
            <a:r>
              <a:rPr lang="en-US" b="1" dirty="0">
                <a:cs typeface="Arial" charset="0"/>
              </a:rPr>
              <a:t>Academic, Independent </a:t>
            </a:r>
          </a:p>
          <a:p>
            <a:pPr marL="342900" indent="-342900" defTabSz="360363">
              <a:lnSpc>
                <a:spcPct val="200000"/>
              </a:lnSpc>
              <a:buClr>
                <a:srgbClr val="587D65"/>
              </a:buClr>
              <a:buSzPct val="100000"/>
              <a:buFont typeface="Wingdings" panose="05000000000000000000" pitchFamily="2" charset="2"/>
              <a:buChar char="Ø"/>
              <a:tabLst>
                <a:tab pos="354013" algn="l"/>
                <a:tab pos="530225" algn="l"/>
              </a:tabLst>
            </a:pPr>
            <a:endParaRPr lang="en-GB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1480" y="5589241"/>
            <a:ext cx="1817948" cy="9139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952" y="116632"/>
            <a:ext cx="8229600" cy="5760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cs typeface="Arial" charset="0"/>
              </a:rPr>
              <a:t>TARN figures: </a:t>
            </a:r>
            <a:r>
              <a:rPr lang="en-GB" sz="2800" dirty="0" smtClean="0">
                <a:solidFill>
                  <a:srgbClr val="587D65"/>
                </a:solidFill>
                <a:cs typeface="Arial" charset="0"/>
              </a:rPr>
              <a:t>2018: </a:t>
            </a:r>
            <a:r>
              <a:rPr lang="en-GB" sz="2800" dirty="0">
                <a:solidFill>
                  <a:srgbClr val="587D65"/>
                </a:solidFill>
                <a:cs typeface="Arial" charset="0"/>
              </a:rPr>
              <a:t>Median Length of Stay </a:t>
            </a:r>
            <a:endParaRPr lang="en-GB" sz="2800" dirty="0">
              <a:solidFill>
                <a:srgbClr val="587D65"/>
              </a:solidFill>
            </a:endParaRPr>
          </a:p>
        </p:txBody>
      </p:sp>
      <p:pic>
        <p:nvPicPr>
          <p:cNvPr id="25603" name="Picture 3" descr="C:\Users\mdmoslmw\AppData\Local\Microsoft\Windows\Temporary Internet Files\Content.IE5\L6GT3YVT\Blue_calendar_icon_with_dates_crossed_out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08" y="1224220"/>
            <a:ext cx="3018851" cy="32574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6804248" y="2060848"/>
            <a:ext cx="1725384" cy="15841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8 days </a:t>
            </a:r>
          </a:p>
        </p:txBody>
      </p:sp>
    </p:spTree>
    <p:extLst>
      <p:ext uri="{BB962C8B-B14F-4D97-AF65-F5344CB8AC3E}">
        <p14:creationId xmlns:p14="http://schemas.microsoft.com/office/powerpoint/2010/main" val="331301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1480" y="5589241"/>
            <a:ext cx="1817948" cy="9139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952" y="116632"/>
            <a:ext cx="8229600" cy="5760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cs typeface="Arial" charset="0"/>
              </a:rPr>
              <a:t>TARN figures: </a:t>
            </a:r>
            <a:r>
              <a:rPr lang="en-GB" sz="2800" dirty="0" smtClean="0">
                <a:solidFill>
                  <a:srgbClr val="587D65"/>
                </a:solidFill>
                <a:cs typeface="Arial" charset="0"/>
              </a:rPr>
              <a:t>2018: </a:t>
            </a:r>
            <a:r>
              <a:rPr lang="en-GB" sz="2800" dirty="0">
                <a:solidFill>
                  <a:srgbClr val="587D65"/>
                </a:solidFill>
                <a:cs typeface="Arial" charset="0"/>
              </a:rPr>
              <a:t>Age breakdown </a:t>
            </a:r>
            <a:endParaRPr lang="en-GB" sz="2800" dirty="0">
              <a:solidFill>
                <a:srgbClr val="587D65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52855"/>
              </p:ext>
            </p:extLst>
          </p:nvPr>
        </p:nvGraphicFramePr>
        <p:xfrm>
          <a:off x="1042190" y="4293096"/>
          <a:ext cx="65527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&lt;16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16-35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35-65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65-80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&gt;80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627" name="Picture 3" descr="C:\Users\mdmoslmw\AppData\Local\Microsoft\Windows\Temporary Internet Files\Content.IE5\ON2HE0G8\silhouette_des_ages2[1]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1" r="14522"/>
          <a:stretch/>
        </p:blipFill>
        <p:spPr bwMode="auto">
          <a:xfrm>
            <a:off x="1442141" y="980728"/>
            <a:ext cx="6146191" cy="29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1480" y="5589241"/>
            <a:ext cx="1817948" cy="9139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952" y="116632"/>
            <a:ext cx="8229600" cy="5760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cs typeface="Arial" charset="0"/>
              </a:rPr>
              <a:t>TARN figures: </a:t>
            </a:r>
            <a:r>
              <a:rPr lang="en-GB" sz="2800" dirty="0" smtClean="0">
                <a:solidFill>
                  <a:srgbClr val="587D65"/>
                </a:solidFill>
                <a:cs typeface="Arial" charset="0"/>
              </a:rPr>
              <a:t>2018: </a:t>
            </a:r>
            <a:r>
              <a:rPr lang="en-GB" sz="2800" dirty="0">
                <a:solidFill>
                  <a:srgbClr val="587D65"/>
                </a:solidFill>
                <a:cs typeface="Arial" charset="0"/>
              </a:rPr>
              <a:t>Mechanism of injury</a:t>
            </a:r>
            <a:endParaRPr lang="en-GB" sz="2800" dirty="0">
              <a:solidFill>
                <a:srgbClr val="587D65"/>
              </a:solidFill>
            </a:endParaRPr>
          </a:p>
        </p:txBody>
      </p:sp>
      <p:pic>
        <p:nvPicPr>
          <p:cNvPr id="13" name="Picture 3" descr="C:\Users\mdmoslmw\AppData\Local\Microsoft\Windows\Temporary Internet Files\Content.IE5\ON2HE0G8\adult-thrown-from-vehicle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245855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5" descr="C:\Users\mdmoslmw\AppData\Local\Microsoft\Windows\Temporary Internet Files\Content.IE5\QW6UOCQ4\falling_man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37942"/>
            <a:ext cx="1552567" cy="13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C:\Users\mdmoslmw\AppData\Local\Microsoft\Windows\Temporary Internet Files\Content.IE5\QW6UOCQ4\orange-man-falling-ladder-accident-25045181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56" y="864611"/>
            <a:ext cx="958990" cy="13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/>
          <p:cNvSpPr/>
          <p:nvPr/>
        </p:nvSpPr>
        <p:spPr>
          <a:xfrm>
            <a:off x="3131840" y="857807"/>
            <a:ext cx="1368152" cy="12727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Vehicle incident </a:t>
            </a:r>
          </a:p>
          <a:p>
            <a:pPr algn="ctr"/>
            <a:r>
              <a:rPr lang="en-GB" sz="1600" b="1" dirty="0"/>
              <a:t>20%</a:t>
            </a:r>
          </a:p>
        </p:txBody>
      </p:sp>
      <p:sp>
        <p:nvSpPr>
          <p:cNvPr id="25" name="Oval 24"/>
          <p:cNvSpPr/>
          <p:nvPr/>
        </p:nvSpPr>
        <p:spPr>
          <a:xfrm>
            <a:off x="251520" y="2635226"/>
            <a:ext cx="1438756" cy="12814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Falls &lt;2m</a:t>
            </a:r>
          </a:p>
          <a:p>
            <a:pPr algn="ctr"/>
            <a:r>
              <a:rPr lang="en-GB" sz="1600" b="1" dirty="0"/>
              <a:t>58%</a:t>
            </a:r>
          </a:p>
        </p:txBody>
      </p:sp>
      <p:sp>
        <p:nvSpPr>
          <p:cNvPr id="11" name="Oval 10"/>
          <p:cNvSpPr/>
          <p:nvPr/>
        </p:nvSpPr>
        <p:spPr>
          <a:xfrm>
            <a:off x="7020272" y="950248"/>
            <a:ext cx="1368152" cy="127278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Falls &gt;2m</a:t>
            </a:r>
          </a:p>
          <a:p>
            <a:pPr algn="ctr"/>
            <a:r>
              <a:rPr lang="en-GB" sz="1600" b="1" dirty="0"/>
              <a:t>12%</a:t>
            </a:r>
          </a:p>
        </p:txBody>
      </p:sp>
      <p:sp>
        <p:nvSpPr>
          <p:cNvPr id="12" name="Oval 11"/>
          <p:cNvSpPr/>
          <p:nvPr/>
        </p:nvSpPr>
        <p:spPr>
          <a:xfrm>
            <a:off x="3972531" y="2202616"/>
            <a:ext cx="1679589" cy="14239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Penetrating injury </a:t>
            </a:r>
          </a:p>
          <a:p>
            <a:pPr algn="ctr"/>
            <a:r>
              <a:rPr lang="en-GB" sz="1600" b="1" dirty="0"/>
              <a:t>2%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22" y="2379452"/>
            <a:ext cx="1070248" cy="107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 descr="C:\Users\mdmoslmw\AppData\Local\Microsoft\Windows\Temporary Internet Files\Content.IE5\TSFNCGIO\logo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80" y="4102199"/>
            <a:ext cx="1219509" cy="13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2400208" y="4090619"/>
            <a:ext cx="1574370" cy="14239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Blows </a:t>
            </a:r>
          </a:p>
          <a:p>
            <a:pPr algn="ctr"/>
            <a:r>
              <a:rPr lang="en-GB" sz="1600" b="1" dirty="0"/>
              <a:t>5%</a:t>
            </a:r>
          </a:p>
        </p:txBody>
      </p:sp>
      <p:pic>
        <p:nvPicPr>
          <p:cNvPr id="24581" name="Picture 5" descr="C:\Users\mdmoslmw\AppData\Local\Microsoft\Windows\Temporary Internet Files\Content.IE5\TSFNCGIO\Questionmark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32875"/>
            <a:ext cx="1409134" cy="176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6667230" y="3916700"/>
            <a:ext cx="1721194" cy="14565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Other </a:t>
            </a:r>
          </a:p>
          <a:p>
            <a:pPr algn="ctr"/>
            <a:r>
              <a:rPr lang="en-GB" sz="1600" b="1" dirty="0"/>
              <a:t>2</a:t>
            </a:r>
            <a:r>
              <a:rPr lang="en-GB" sz="1600" b="1" dirty="0" smtClean="0"/>
              <a:t>%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362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" grpId="0" animBg="1"/>
      <p:bldP spid="12" grpId="0" animBg="1"/>
      <p:bldP spid="15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1480" y="5589241"/>
            <a:ext cx="1817948" cy="9139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952" y="116632"/>
            <a:ext cx="8229600" cy="5760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cs typeface="Arial" charset="0"/>
              </a:rPr>
              <a:t>TARN figures: </a:t>
            </a:r>
            <a:r>
              <a:rPr lang="en-GB" sz="2800" dirty="0" smtClean="0">
                <a:solidFill>
                  <a:srgbClr val="587D65"/>
                </a:solidFill>
                <a:cs typeface="Arial" charset="0"/>
              </a:rPr>
              <a:t>2018: </a:t>
            </a:r>
            <a:r>
              <a:rPr lang="en-GB" sz="2800" dirty="0">
                <a:solidFill>
                  <a:srgbClr val="587D65"/>
                </a:solidFill>
                <a:cs typeface="Arial" charset="0"/>
              </a:rPr>
              <a:t>Most severely injured body regions</a:t>
            </a:r>
            <a:endParaRPr lang="en-GB" sz="2800" dirty="0">
              <a:solidFill>
                <a:srgbClr val="587D6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91680" y="641027"/>
            <a:ext cx="1368152" cy="1272787"/>
          </a:xfrm>
          <a:prstGeom prst="ellipse">
            <a:avLst/>
          </a:prstGeom>
          <a:solidFill>
            <a:srgbClr val="58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Head </a:t>
            </a:r>
          </a:p>
          <a:p>
            <a:pPr algn="ctr"/>
            <a:r>
              <a:rPr lang="en-GB" sz="1600" b="1" dirty="0"/>
              <a:t>25%</a:t>
            </a:r>
          </a:p>
        </p:txBody>
      </p:sp>
      <p:sp>
        <p:nvSpPr>
          <p:cNvPr id="14" name="Oval 13"/>
          <p:cNvSpPr/>
          <p:nvPr/>
        </p:nvSpPr>
        <p:spPr>
          <a:xfrm>
            <a:off x="5183124" y="624984"/>
            <a:ext cx="1368152" cy="1272787"/>
          </a:xfrm>
          <a:prstGeom prst="ellipse">
            <a:avLst/>
          </a:prstGeom>
          <a:solidFill>
            <a:srgbClr val="58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Face </a:t>
            </a:r>
          </a:p>
          <a:p>
            <a:pPr algn="ctr"/>
            <a:r>
              <a:rPr lang="en-GB" sz="1600" b="1" dirty="0"/>
              <a:t>2%</a:t>
            </a:r>
          </a:p>
        </p:txBody>
      </p:sp>
      <p:sp>
        <p:nvSpPr>
          <p:cNvPr id="15" name="Oval 14"/>
          <p:cNvSpPr/>
          <p:nvPr/>
        </p:nvSpPr>
        <p:spPr>
          <a:xfrm>
            <a:off x="6156176" y="1625763"/>
            <a:ext cx="1368152" cy="1272787"/>
          </a:xfrm>
          <a:prstGeom prst="ellipse">
            <a:avLst/>
          </a:prstGeom>
          <a:solidFill>
            <a:srgbClr val="58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Chest</a:t>
            </a:r>
          </a:p>
          <a:p>
            <a:pPr algn="ctr"/>
            <a:r>
              <a:rPr lang="en-GB" sz="1600" b="1" dirty="0"/>
              <a:t>16%</a:t>
            </a:r>
          </a:p>
        </p:txBody>
      </p:sp>
      <p:sp>
        <p:nvSpPr>
          <p:cNvPr id="16" name="Oval 15"/>
          <p:cNvSpPr/>
          <p:nvPr/>
        </p:nvSpPr>
        <p:spPr>
          <a:xfrm>
            <a:off x="1192590" y="1940190"/>
            <a:ext cx="1284972" cy="1263387"/>
          </a:xfrm>
          <a:prstGeom prst="ellipse">
            <a:avLst/>
          </a:prstGeom>
          <a:solidFill>
            <a:srgbClr val="58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Abdomen</a:t>
            </a:r>
          </a:p>
          <a:p>
            <a:pPr algn="ctr"/>
            <a:r>
              <a:rPr lang="en-GB" sz="1400" b="1" dirty="0"/>
              <a:t>3%</a:t>
            </a:r>
          </a:p>
        </p:txBody>
      </p:sp>
      <p:sp>
        <p:nvSpPr>
          <p:cNvPr id="17" name="Oval 16"/>
          <p:cNvSpPr/>
          <p:nvPr/>
        </p:nvSpPr>
        <p:spPr>
          <a:xfrm>
            <a:off x="2359506" y="2834713"/>
            <a:ext cx="1368152" cy="1272787"/>
          </a:xfrm>
          <a:prstGeom prst="ellipse">
            <a:avLst/>
          </a:prstGeom>
          <a:solidFill>
            <a:srgbClr val="58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Spine</a:t>
            </a:r>
          </a:p>
          <a:p>
            <a:pPr algn="ctr"/>
            <a:r>
              <a:rPr lang="en-GB" sz="1600" b="1" dirty="0"/>
              <a:t>13%</a:t>
            </a:r>
          </a:p>
        </p:txBody>
      </p:sp>
      <p:sp>
        <p:nvSpPr>
          <p:cNvPr id="18" name="Oval 17"/>
          <p:cNvSpPr/>
          <p:nvPr/>
        </p:nvSpPr>
        <p:spPr>
          <a:xfrm>
            <a:off x="5065909" y="3068960"/>
            <a:ext cx="1368152" cy="1272787"/>
          </a:xfrm>
          <a:prstGeom prst="ellipse">
            <a:avLst/>
          </a:prstGeom>
          <a:solidFill>
            <a:srgbClr val="587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Limbs </a:t>
            </a:r>
          </a:p>
          <a:p>
            <a:pPr algn="ctr"/>
            <a:r>
              <a:rPr lang="en-GB" sz="1600" b="1" dirty="0"/>
              <a:t>33%</a:t>
            </a:r>
          </a:p>
        </p:txBody>
      </p:sp>
      <p:pic>
        <p:nvPicPr>
          <p:cNvPr id="24580" name="Picture 4" descr="C:\Users\mdmoslmw\AppData\Local\Microsoft\Windows\Temporary Internet Files\Content.IE5\QW6UOCQ4\nicubunu-Stickman-0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66" y="2959455"/>
            <a:ext cx="832268" cy="9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C:\Users\mdmoslmw\AppData\Local\Microsoft\Windows\Temporary Internet Files\Content.IE5\QW6UOCQ4\business-man-vector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0" y="798839"/>
            <a:ext cx="2359438" cy="49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0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/>
          </p:nvPr>
        </p:nvSpPr>
        <p:spPr>
          <a:xfrm>
            <a:off x="510952" y="116632"/>
            <a:ext cx="8229600" cy="5760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cs typeface="Arial" charset="0"/>
              </a:rPr>
              <a:t>TARN figures: </a:t>
            </a:r>
            <a:r>
              <a:rPr lang="en-GB" sz="2800" dirty="0" smtClean="0">
                <a:solidFill>
                  <a:srgbClr val="587D65"/>
                </a:solidFill>
                <a:cs typeface="Arial" charset="0"/>
              </a:rPr>
              <a:t>2018: ED Admissions</a:t>
            </a:r>
            <a:endParaRPr lang="en-GB" sz="2800" dirty="0">
              <a:solidFill>
                <a:srgbClr val="587D6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952" y="2192666"/>
            <a:ext cx="7480920" cy="1031051"/>
          </a:xfrm>
          <a:prstGeom prst="rect">
            <a:avLst/>
          </a:prstGeom>
          <a:solidFill>
            <a:srgbClr val="A4C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504" y="2187793"/>
            <a:ext cx="748092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Accident &amp; Emergency</a:t>
            </a:r>
            <a:endParaRPr kumimoji="0" lang="en-GB" sz="6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4713941"/>
            <a:ext cx="4139952" cy="584775"/>
          </a:xfrm>
          <a:prstGeom prst="rect">
            <a:avLst/>
          </a:prstGeom>
          <a:noFill/>
          <a:ln w="38100">
            <a:solidFill>
              <a:srgbClr val="DA7C3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not admitted to 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55576" y="858312"/>
            <a:ext cx="936104" cy="1130528"/>
          </a:xfrm>
          <a:prstGeom prst="downArrow">
            <a:avLst/>
          </a:prstGeom>
          <a:solidFill>
            <a:srgbClr val="DA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4330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587D65"/>
                </a:solidFill>
              </a:rPr>
              <a:t>Contact us </a:t>
            </a:r>
            <a:endParaRPr lang="en-GB" sz="2800" dirty="0">
              <a:solidFill>
                <a:srgbClr val="587D65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27910"/>
              </p:ext>
            </p:extLst>
          </p:nvPr>
        </p:nvGraphicFramePr>
        <p:xfrm>
          <a:off x="0" y="6309320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r:id="rId5" imgW="5180952" imgH="2190476" progId="">
                  <p:embed/>
                </p:oleObj>
              </mc:Choice>
              <mc:Fallback>
                <p:oleObj r:id="rId5" imgW="5180952" imgH="21904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09320"/>
                        <a:ext cx="114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4077072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587D65"/>
                </a:solidFill>
              </a:rPr>
              <a:t>Phone-line</a:t>
            </a:r>
            <a:r>
              <a:rPr lang="en-GB" dirty="0">
                <a:solidFill>
                  <a:srgbClr val="587D65"/>
                </a:solidFill>
              </a:rPr>
              <a:t>: </a:t>
            </a:r>
            <a:r>
              <a:rPr lang="en-GB" dirty="0">
                <a:solidFill>
                  <a:srgbClr val="DA7C34"/>
                </a:solidFill>
              </a:rPr>
              <a:t>0161 206 4397</a:t>
            </a:r>
            <a:r>
              <a:rPr lang="en-GB" dirty="0">
                <a:solidFill>
                  <a:srgbClr val="587D65"/>
                </a:solidFill>
              </a:rPr>
              <a:t>			Email: </a:t>
            </a:r>
            <a:r>
              <a:rPr lang="en-GB" dirty="0" smtClean="0">
                <a:solidFill>
                  <a:srgbClr val="587D65"/>
                </a:solidFill>
                <a:hlinkClick r:id="rId7"/>
              </a:rPr>
              <a:t>support@tarn.ac.uk</a:t>
            </a:r>
            <a:endParaRPr lang="en-GB" dirty="0" smtClean="0">
              <a:solidFill>
                <a:srgbClr val="587D65"/>
              </a:solidFill>
            </a:endParaRPr>
          </a:p>
          <a:p>
            <a:r>
              <a:rPr lang="en-GB" dirty="0">
                <a:solidFill>
                  <a:srgbClr val="587D65"/>
                </a:solidFill>
              </a:rPr>
              <a:t>	</a:t>
            </a:r>
            <a:r>
              <a:rPr lang="en-GB" dirty="0" smtClean="0">
                <a:solidFill>
                  <a:srgbClr val="587D65"/>
                </a:solidFill>
              </a:rPr>
              <a:t>				            </a:t>
            </a:r>
            <a:r>
              <a:rPr lang="en-GB" dirty="0" smtClean="0">
                <a:solidFill>
                  <a:srgbClr val="587D65"/>
                </a:solidFill>
                <a:hlinkClick r:id="rId8"/>
              </a:rPr>
              <a:t>tarn.supportstaff@nhs.net</a:t>
            </a:r>
            <a:r>
              <a:rPr lang="en-GB" dirty="0" smtClean="0">
                <a:solidFill>
                  <a:srgbClr val="587D65"/>
                </a:solidFill>
              </a:rPr>
              <a:t> </a:t>
            </a:r>
          </a:p>
          <a:p>
            <a:endParaRPr lang="en-GB" dirty="0" smtClean="0">
              <a:solidFill>
                <a:srgbClr val="587D65"/>
              </a:solidFill>
            </a:endParaRPr>
          </a:p>
          <a:p>
            <a:r>
              <a:rPr lang="en-GB" dirty="0" smtClean="0">
                <a:solidFill>
                  <a:srgbClr val="587D65"/>
                </a:solidFill>
              </a:rPr>
              <a:t>Twitter </a:t>
            </a:r>
            <a:r>
              <a:rPr lang="en-GB" dirty="0">
                <a:solidFill>
                  <a:srgbClr val="587D65"/>
                </a:solidFill>
              </a:rPr>
              <a:t>account: </a:t>
            </a:r>
            <a:r>
              <a:rPr lang="en-GB" dirty="0">
                <a:solidFill>
                  <a:srgbClr val="587D65"/>
                </a:solidFill>
                <a:hlinkClick r:id="rId9"/>
              </a:rPr>
              <a:t>@</a:t>
            </a:r>
            <a:r>
              <a:rPr lang="en-GB" dirty="0" err="1">
                <a:solidFill>
                  <a:srgbClr val="587D65"/>
                </a:solidFill>
                <a:hlinkClick r:id="rId9"/>
              </a:rPr>
              <a:t>TARNaudit</a:t>
            </a:r>
            <a:r>
              <a:rPr lang="en-GB" dirty="0">
                <a:solidFill>
                  <a:srgbClr val="587D65"/>
                </a:solidFill>
                <a:hlinkClick r:id="rId9"/>
              </a:rPr>
              <a:t> </a:t>
            </a:r>
            <a:r>
              <a:rPr lang="en-GB" dirty="0" smtClean="0">
                <a:solidFill>
                  <a:srgbClr val="587D65"/>
                </a:solidFill>
              </a:rPr>
              <a:t>		</a:t>
            </a:r>
            <a:r>
              <a:rPr lang="en-GB" dirty="0" smtClean="0">
                <a:solidFill>
                  <a:srgbClr val="587D65"/>
                </a:solidFill>
                <a:hlinkClick r:id="rId10"/>
              </a:rPr>
              <a:t>www.facebook.com/TARNaudit</a:t>
            </a:r>
            <a:endParaRPr lang="en-GB" dirty="0" smtClean="0">
              <a:solidFill>
                <a:srgbClr val="587D65"/>
              </a:solidFill>
            </a:endParaRPr>
          </a:p>
          <a:p>
            <a:endParaRPr lang="en-GB" dirty="0">
              <a:solidFill>
                <a:srgbClr val="587D65"/>
              </a:solidFill>
            </a:endParaRPr>
          </a:p>
          <a:p>
            <a:r>
              <a:rPr lang="en-GB" dirty="0" smtClean="0">
                <a:solidFill>
                  <a:srgbClr val="587D65"/>
                </a:solidFill>
              </a:rPr>
              <a:t>Website: </a:t>
            </a:r>
            <a:r>
              <a:rPr lang="en-GB" dirty="0" smtClean="0">
                <a:solidFill>
                  <a:srgbClr val="587D65"/>
                </a:solidFill>
                <a:hlinkClick r:id="rId11"/>
              </a:rPr>
              <a:t>www.tarn.ac.uk</a:t>
            </a:r>
            <a:r>
              <a:rPr lang="en-GB" dirty="0" smtClean="0">
                <a:solidFill>
                  <a:srgbClr val="587D65"/>
                </a:solidFill>
              </a:rPr>
              <a:t>  </a:t>
            </a:r>
            <a:endParaRPr lang="en-GB" dirty="0">
              <a:solidFill>
                <a:srgbClr val="587D65"/>
              </a:solidFill>
            </a:endParaRPr>
          </a:p>
        </p:txBody>
      </p:sp>
      <p:pic>
        <p:nvPicPr>
          <p:cNvPr id="23573" name="Picture 21" descr="C:\Users\mdmoslmw\AppData\Local\Microsoft\Windows\Temporary Internet Files\Content.IE5\ON2HE0G8\advice[1]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15826"/>
            <a:ext cx="5263108" cy="221760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31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8171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587D65"/>
                </a:solidFill>
              </a:rPr>
              <a:t>The beginning</a:t>
            </a:r>
            <a:endParaRPr lang="en-GB" sz="2800" dirty="0">
              <a:solidFill>
                <a:srgbClr val="587D65"/>
              </a:solidFill>
            </a:endParaRPr>
          </a:p>
        </p:txBody>
      </p:sp>
      <p:pic>
        <p:nvPicPr>
          <p:cNvPr id="8" name="Content Placeholder 24" descr="scan_fina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134499">
            <a:off x="7576723" y="1621626"/>
            <a:ext cx="1455693" cy="205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95537" y="961265"/>
            <a:ext cx="8568951" cy="2683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2913" lvl="2" indent="-442913">
              <a:lnSpc>
                <a:spcPct val="150000"/>
              </a:lnSpc>
              <a:buClr>
                <a:srgbClr val="587D65"/>
              </a:buClr>
              <a:buFont typeface="Wingdings" pitchFamily="2" charset="2"/>
              <a:buChar char="Ø"/>
              <a:defRPr/>
            </a:pPr>
            <a:r>
              <a:rPr lang="en-GB" sz="2000" b="1" dirty="0" smtClean="0"/>
              <a:t>1988: Report by RCS: The Management of patients with Major Injuries</a:t>
            </a:r>
          </a:p>
          <a:p>
            <a:pPr>
              <a:buClr>
                <a:srgbClr val="587D65"/>
              </a:buClr>
            </a:pPr>
            <a:r>
              <a:rPr lang="en-GB" dirty="0"/>
              <a:t>	</a:t>
            </a:r>
            <a:r>
              <a:rPr lang="en-GB" i="1" dirty="0" smtClean="0">
                <a:solidFill>
                  <a:srgbClr val="7F7F7F"/>
                </a:solidFill>
              </a:rPr>
              <a:t>“Serious deficiencies </a:t>
            </a:r>
            <a:r>
              <a:rPr lang="en-GB" i="1" dirty="0">
                <a:solidFill>
                  <a:srgbClr val="7F7F7F"/>
                </a:solidFill>
              </a:rPr>
              <a:t>in </a:t>
            </a:r>
            <a:r>
              <a:rPr lang="en-GB" i="1" dirty="0" smtClean="0">
                <a:solidFill>
                  <a:srgbClr val="7F7F7F"/>
                </a:solidFill>
              </a:rPr>
              <a:t>the management </a:t>
            </a:r>
            <a:r>
              <a:rPr lang="en-GB" i="1" dirty="0">
                <a:solidFill>
                  <a:srgbClr val="7F7F7F"/>
                </a:solidFill>
              </a:rPr>
              <a:t>of severely injured </a:t>
            </a:r>
            <a:r>
              <a:rPr lang="en-GB" i="1" dirty="0" smtClean="0">
                <a:solidFill>
                  <a:srgbClr val="7F7F7F"/>
                </a:solidFill>
              </a:rPr>
              <a:t>patients”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rgbClr val="7F7F7F"/>
                </a:solidFill>
              </a:rPr>
              <a:t>Enhancing </a:t>
            </a:r>
            <a:r>
              <a:rPr lang="en-GB" sz="1000" dirty="0">
                <a:solidFill>
                  <a:srgbClr val="7F7F7F"/>
                </a:solidFill>
              </a:rPr>
              <a:t>pre-hospital care, ensuring appropriate medical intervention 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r>
              <a:rPr lang="en-GB" sz="1000" dirty="0">
                <a:solidFill>
                  <a:srgbClr val="7F7F7F"/>
                </a:solidFill>
              </a:rPr>
              <a:t>Rapid transfer to the best local facility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r>
              <a:rPr lang="en-GB" sz="1000" dirty="0">
                <a:solidFill>
                  <a:srgbClr val="7F7F7F"/>
                </a:solidFill>
              </a:rPr>
              <a:t>Assessing the use of helicopters 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r>
              <a:rPr lang="en-GB" sz="1000" dirty="0">
                <a:solidFill>
                  <a:srgbClr val="7F7F7F"/>
                </a:solidFill>
              </a:rPr>
              <a:t>Adopting ATLS principles 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r>
              <a:rPr lang="en-GB" sz="1000" dirty="0">
                <a:solidFill>
                  <a:srgbClr val="7F7F7F"/>
                </a:solidFill>
              </a:rPr>
              <a:t>Integrating trauma services within and between hospitals 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r>
              <a:rPr lang="en-GB" sz="1000" dirty="0">
                <a:solidFill>
                  <a:srgbClr val="7F7F7F"/>
                </a:solidFill>
              </a:rPr>
              <a:t>Investing in rehabilitation services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System of Auditing &amp; Research</a:t>
            </a:r>
          </a:p>
          <a:p>
            <a:pPr marL="1657350" lvl="3" indent="-285750">
              <a:buClr>
                <a:srgbClr val="587D65"/>
              </a:buClr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marL="442913" lvl="2" indent="-442913">
              <a:lnSpc>
                <a:spcPct val="150000"/>
              </a:lnSpc>
              <a:buClr>
                <a:srgbClr val="587D65"/>
              </a:buClr>
              <a:buFont typeface="Wingdings" pitchFamily="2" charset="2"/>
              <a:buChar char="Ø"/>
            </a:pPr>
            <a:r>
              <a:rPr lang="en-GB" sz="2000" dirty="0" smtClean="0"/>
              <a:t>TARN Established </a:t>
            </a:r>
            <a:r>
              <a:rPr lang="en-GB" sz="2000" dirty="0"/>
              <a:t>in </a:t>
            </a:r>
            <a:r>
              <a:rPr lang="en-GB" sz="2000" dirty="0" smtClean="0"/>
              <a:t>1989: Based Salford Royal Hospital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74010"/>
            <a:ext cx="3652373" cy="175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Salford Royal Mayo Buil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53176"/>
            <a:ext cx="2808312" cy="20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31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8072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587D65"/>
                </a:solidFill>
              </a:rPr>
              <a:t>Major Trauma Network development</a:t>
            </a:r>
            <a:endParaRPr lang="en-GB" sz="2800" dirty="0">
              <a:solidFill>
                <a:srgbClr val="587D6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2492896"/>
            <a:ext cx="878497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dirty="0" smtClean="0"/>
              <a:t> </a:t>
            </a:r>
            <a:r>
              <a:rPr lang="en-CA" sz="2400" b="1" i="1" dirty="0" smtClean="0"/>
              <a:t>Public Accounts Committees March 2010</a:t>
            </a:r>
          </a:p>
          <a:p>
            <a:pPr marL="0" lvl="1" algn="ctr"/>
            <a:r>
              <a:rPr lang="en-CA" sz="2400" b="1" i="1" dirty="0" smtClean="0"/>
              <a:t>Chief Executive of NHS on public record as ...... </a:t>
            </a:r>
          </a:p>
          <a:p>
            <a:pPr marL="0" lvl="1" algn="ctr"/>
            <a:endParaRPr lang="en-CA" sz="2400" b="1" i="1" dirty="0" smtClean="0"/>
          </a:p>
          <a:p>
            <a:pPr marL="447675" lvl="1" indent="-447675">
              <a:buClr>
                <a:srgbClr val="587D65"/>
              </a:buClr>
              <a:buFont typeface="Wingdings" panose="05000000000000000000" pitchFamily="2" charset="2"/>
              <a:buChar char="Ø"/>
              <a:tabLst>
                <a:tab pos="442913" algn="l"/>
                <a:tab pos="987425" algn="l"/>
              </a:tabLst>
            </a:pPr>
            <a:r>
              <a:rPr lang="en-CA" sz="2000" dirty="0" smtClean="0"/>
              <a:t>Committing to development of Major Trauma Networks across England by end of 2011/12</a:t>
            </a:r>
          </a:p>
          <a:p>
            <a:pPr marL="342900" lvl="1" indent="-342900">
              <a:buClr>
                <a:srgbClr val="587D65"/>
              </a:buClr>
              <a:buFont typeface="Wingdings" panose="05000000000000000000" pitchFamily="2" charset="2"/>
              <a:buChar char="Ø"/>
              <a:tabLst>
                <a:tab pos="442913" algn="l"/>
                <a:tab pos="987425" algn="l"/>
              </a:tabLst>
            </a:pPr>
            <a:endParaRPr lang="en-CA" sz="2000" dirty="0" smtClean="0"/>
          </a:p>
          <a:p>
            <a:pPr marL="342900" lvl="1" indent="-342900">
              <a:buClr>
                <a:srgbClr val="587D65"/>
              </a:buClr>
              <a:buFont typeface="Wingdings" panose="05000000000000000000" pitchFamily="2" charset="2"/>
              <a:buChar char="Ø"/>
              <a:tabLst>
                <a:tab pos="442913" algn="l"/>
                <a:tab pos="987425" algn="l"/>
              </a:tabLst>
            </a:pPr>
            <a:r>
              <a:rPr lang="en-CA" sz="2000" dirty="0" smtClean="0"/>
              <a:t>  Mandating TARN membership </a:t>
            </a:r>
          </a:p>
          <a:p>
            <a:pPr marL="342900" lvl="1" indent="-342900">
              <a:buClr>
                <a:srgbClr val="587D65"/>
              </a:buClr>
              <a:buFont typeface="Wingdings" panose="05000000000000000000" pitchFamily="2" charset="2"/>
              <a:buChar char="Ø"/>
              <a:tabLst>
                <a:tab pos="442913" algn="l"/>
                <a:tab pos="987425" algn="l"/>
              </a:tabLst>
            </a:pPr>
            <a:endParaRPr lang="en-CA" sz="2000" dirty="0"/>
          </a:p>
          <a:p>
            <a:pPr marL="447675" lvl="1" indent="-447675">
              <a:buClr>
                <a:srgbClr val="587D65"/>
              </a:buClr>
              <a:buFont typeface="Wingdings" panose="05000000000000000000" pitchFamily="2" charset="2"/>
              <a:buChar char="Ø"/>
              <a:tabLst>
                <a:tab pos="442913" algn="l"/>
                <a:tab pos="987425" algn="l"/>
              </a:tabLst>
            </a:pPr>
            <a:r>
              <a:rPr lang="en-CA" sz="2400" dirty="0" smtClean="0">
                <a:solidFill>
                  <a:srgbClr val="DA7C34"/>
                </a:solidFill>
              </a:rPr>
              <a:t>Most Major Trauma Networks “live” April 2012</a:t>
            </a:r>
          </a:p>
          <a:p>
            <a:pPr marL="0" lvl="1">
              <a:buClr>
                <a:srgbClr val="DA7C34"/>
              </a:buClr>
              <a:buFont typeface="Wingdings" pitchFamily="2" charset="2"/>
              <a:buChar char="ü"/>
              <a:tabLst>
                <a:tab pos="442913" algn="l"/>
                <a:tab pos="987425" algn="l"/>
              </a:tabLst>
            </a:pPr>
            <a:endParaRPr lang="en-CA" sz="2400" i="1" dirty="0" smtClean="0"/>
          </a:p>
          <a:p>
            <a:endParaRPr lang="en-GB" sz="2800" i="1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908721"/>
            <a:ext cx="2952328" cy="1424983"/>
          </a:xfrm>
          <a:prstGeom prst="rect">
            <a:avLst/>
          </a:prstGeom>
          <a:noFill/>
          <a:ln w="317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8" name="Picture 10" descr="Houses-Of-Parliament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908721"/>
            <a:ext cx="1872208" cy="140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06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29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2" t="9000" r="26212" b="26823"/>
          <a:stretch/>
        </p:blipFill>
        <p:spPr bwMode="auto">
          <a:xfrm>
            <a:off x="3992806" y="548679"/>
            <a:ext cx="5151193" cy="5389063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4" t="73925" r="59200" b="3511"/>
          <a:stretch/>
        </p:blipFill>
        <p:spPr bwMode="auto">
          <a:xfrm>
            <a:off x="-8062" y="0"/>
            <a:ext cx="2606123" cy="278092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6" t="74006" r="25832" b="14494"/>
          <a:stretch/>
        </p:blipFill>
        <p:spPr bwMode="auto">
          <a:xfrm>
            <a:off x="15795" y="4035490"/>
            <a:ext cx="2972029" cy="172590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0" t="73912" r="42283" b="1941"/>
          <a:stretch/>
        </p:blipFill>
        <p:spPr bwMode="auto">
          <a:xfrm>
            <a:off x="2843808" y="1835333"/>
            <a:ext cx="2569882" cy="2934623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2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4331" y="5733256"/>
            <a:ext cx="2639671" cy="1327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44208" y="5589240"/>
            <a:ext cx="26997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587D65"/>
                </a:solidFill>
                <a:latin typeface="Calibri" pitchFamily="34" charset="0"/>
              </a:rPr>
              <a:t>What has changed </a:t>
            </a:r>
            <a:endParaRPr lang="en-GB" sz="2800" dirty="0">
              <a:solidFill>
                <a:srgbClr val="587D65"/>
              </a:solidFill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1366343" y="814835"/>
            <a:ext cx="5976664" cy="461665"/>
          </a:xfrm>
          <a:prstGeom prst="rect">
            <a:avLst/>
          </a:prstGeom>
          <a:solidFill>
            <a:srgbClr val="A4C3A1"/>
          </a:solidFill>
          <a:ln w="19050" cmpd="dbl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On scene </a:t>
            </a:r>
            <a:r>
              <a:rPr lang="en-GB" sz="2400" b="1" dirty="0" smtClean="0">
                <a:solidFill>
                  <a:schemeClr val="bg1"/>
                </a:solidFill>
              </a:rPr>
              <a:t>patient triage: Positive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55576" y="2132857"/>
            <a:ext cx="2016125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 b="1" dirty="0" smtClean="0"/>
              <a:t>D</a:t>
            </a:r>
            <a:r>
              <a:rPr lang="en-GB" sz="2000" b="1" dirty="0" smtClean="0">
                <a:solidFill>
                  <a:schemeClr val="tx1"/>
                </a:solidFill>
              </a:rPr>
              <a:t>irect to MTC 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>
              <a:lnSpc>
                <a:spcPct val="65000"/>
              </a:lnSpc>
            </a:pPr>
            <a:r>
              <a:rPr lang="en-GB" dirty="0">
                <a:solidFill>
                  <a:schemeClr val="tx1"/>
                </a:solidFill>
              </a:rPr>
              <a:t>(&lt; 45 </a:t>
            </a:r>
            <a:r>
              <a:rPr lang="en-GB" dirty="0" err="1" smtClean="0">
                <a:solidFill>
                  <a:schemeClr val="tx1"/>
                </a:solidFill>
              </a:rPr>
              <a:t>mins</a:t>
            </a:r>
            <a:r>
              <a:rPr lang="en-GB" dirty="0" smtClean="0">
                <a:solidFill>
                  <a:schemeClr val="tx1"/>
                </a:solidFill>
              </a:rPr>
              <a:t> travel)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436096" y="2137043"/>
            <a:ext cx="3456384" cy="6694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Indirect Transfer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(&gt;45 </a:t>
            </a:r>
            <a:r>
              <a:rPr lang="en-GB" sz="1600" dirty="0" err="1" smtClean="0">
                <a:solidFill>
                  <a:schemeClr val="tx1"/>
                </a:solidFill>
              </a:rPr>
              <a:t>mins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en-GB" sz="1600" dirty="0">
                <a:solidFill>
                  <a:schemeClr val="tx1"/>
                </a:solidFill>
              </a:rPr>
              <a:t>time </a:t>
            </a:r>
            <a:r>
              <a:rPr lang="en-GB" sz="1600" dirty="0" smtClean="0">
                <a:solidFill>
                  <a:schemeClr val="tx1"/>
                </a:solidFill>
              </a:rPr>
              <a:t>critical intervention)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83568" y="3573017"/>
            <a:ext cx="3600400" cy="224676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587D65"/>
                </a:solidFill>
              </a:rPr>
              <a:t>MAJOR TRAUMA CENTRE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Consultant led trauma team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Immediate operating theatre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All specialties: </a:t>
            </a:r>
            <a:r>
              <a:rPr lang="en-GB" sz="2000" b="1" dirty="0">
                <a:solidFill>
                  <a:schemeClr val="tx1"/>
                </a:solidFill>
              </a:rPr>
              <a:t>neurosciences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Immediate CT scan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Interventional radiology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Specialist critical care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580112" y="3725680"/>
            <a:ext cx="3096344" cy="132343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DA7C34"/>
                </a:solidFill>
              </a:rPr>
              <a:t>Trauma Unit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Trauma </a:t>
            </a:r>
            <a:r>
              <a:rPr lang="en-GB" sz="2000" dirty="0">
                <a:solidFill>
                  <a:schemeClr val="tx1"/>
                </a:solidFill>
              </a:rPr>
              <a:t>team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Immediate CT Resuscitate, Assess &amp; ? Transfer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1547665" y="1710736"/>
            <a:ext cx="360363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rgbClr val="DA7C34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3" name="AutoShape 34"/>
          <p:cNvSpPr>
            <a:spLocks noChangeArrowheads="1"/>
          </p:cNvSpPr>
          <p:nvPr/>
        </p:nvSpPr>
        <p:spPr bwMode="auto">
          <a:xfrm>
            <a:off x="6660233" y="1700808"/>
            <a:ext cx="359916" cy="426482"/>
          </a:xfrm>
          <a:prstGeom prst="downArrow">
            <a:avLst>
              <a:gd name="adj1" fmla="val 50000"/>
              <a:gd name="adj2" fmla="val 33272"/>
            </a:avLst>
          </a:prstGeom>
          <a:solidFill>
            <a:schemeClr val="tx1"/>
          </a:solidFill>
          <a:ln w="9525" algn="ctr">
            <a:solidFill>
              <a:srgbClr val="DA7C34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4" name="AutoShape 35"/>
          <p:cNvSpPr>
            <a:spLocks noChangeArrowheads="1"/>
          </p:cNvSpPr>
          <p:nvPr/>
        </p:nvSpPr>
        <p:spPr bwMode="auto">
          <a:xfrm>
            <a:off x="1547665" y="2970243"/>
            <a:ext cx="360363" cy="41219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rgbClr val="DA7C34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6660233" y="2979341"/>
            <a:ext cx="359916" cy="45862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rgbClr val="DA7C34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6" name="AutoShape 41"/>
          <p:cNvSpPr>
            <a:spLocks noChangeArrowheads="1"/>
          </p:cNvSpPr>
          <p:nvPr/>
        </p:nvSpPr>
        <p:spPr bwMode="auto">
          <a:xfrm>
            <a:off x="4572000" y="4167485"/>
            <a:ext cx="315150" cy="733663"/>
          </a:xfrm>
          <a:prstGeom prst="leftArrow">
            <a:avLst>
              <a:gd name="adj1" fmla="val 50000"/>
              <a:gd name="adj2" fmla="val 83456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276179" y="208175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TARN</a:t>
            </a:r>
            <a:endParaRPr lang="en-GB" sz="4400" dirty="0"/>
          </a:p>
        </p:txBody>
      </p:sp>
      <p:sp>
        <p:nvSpPr>
          <p:cNvPr id="18" name="Oval 17"/>
          <p:cNvSpPr/>
          <p:nvPr/>
        </p:nvSpPr>
        <p:spPr>
          <a:xfrm>
            <a:off x="2776848" y="1687216"/>
            <a:ext cx="2664941" cy="1681628"/>
          </a:xfrm>
          <a:prstGeom prst="ellipse">
            <a:avLst/>
          </a:prstGeom>
          <a:noFill/>
          <a:ln w="63500">
            <a:solidFill>
              <a:srgbClr val="DA7C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4330" y="5733256"/>
            <a:ext cx="2639671" cy="13270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88640"/>
            <a:ext cx="8964488" cy="792088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latin typeface="Calibri" pitchFamily="34" charset="0"/>
              </a:rPr>
              <a:t>Major Trauma Centre: Best Practice </a:t>
            </a:r>
            <a:r>
              <a:rPr lang="en-GB" sz="2800" dirty="0" smtClean="0">
                <a:solidFill>
                  <a:srgbClr val="587D65"/>
                </a:solidFill>
                <a:latin typeface="Calibri" pitchFamily="34" charset="0"/>
              </a:rPr>
              <a:t>Tariff Year </a:t>
            </a:r>
            <a:r>
              <a:rPr lang="en-GB" sz="2800" dirty="0" smtClean="0">
                <a:solidFill>
                  <a:srgbClr val="587D65"/>
                </a:solidFill>
                <a:latin typeface="Calibri" pitchFamily="34" charset="0"/>
              </a:rPr>
              <a:t>(19-20)</a:t>
            </a:r>
            <a:endParaRPr lang="en-GB" sz="2800" dirty="0">
              <a:solidFill>
                <a:srgbClr val="587D65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2858" y="980728"/>
            <a:ext cx="91455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Calibri" pitchFamily="34" charset="0"/>
              </a:rPr>
              <a:t>Additional payment made to Major Trauma Centres only</a:t>
            </a: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endParaRPr lang="en-GB" sz="2000" dirty="0">
              <a:latin typeface="Calibri" pitchFamily="34" charset="0"/>
            </a:endParaRP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Calibri" pitchFamily="34" charset="0"/>
              </a:rPr>
              <a:t>Based on Injury Severity</a:t>
            </a:r>
          </a:p>
          <a:p>
            <a:pPr marL="1447800" lvl="2" indent="-533400">
              <a:buSzPct val="800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itchFamily="34" charset="0"/>
              </a:rPr>
              <a:t>Level 1: Moderate Trauma (ISS&gt;8): £1,500</a:t>
            </a:r>
          </a:p>
          <a:p>
            <a:pPr marL="1447800" lvl="2" indent="-533400">
              <a:buSzPct val="800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itchFamily="34" charset="0"/>
              </a:rPr>
              <a:t>Level 2: Major Trauma (ISS&gt;15): £3,000</a:t>
            </a: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endParaRPr lang="en-GB" sz="2000" dirty="0">
              <a:latin typeface="Calibri" pitchFamily="34" charset="0"/>
            </a:endParaRP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r>
              <a:rPr lang="en-GB" sz="2000" dirty="0">
                <a:latin typeface="Calibri" pitchFamily="34" charset="0"/>
              </a:rPr>
              <a:t>Conditional on ‘Best Practice’ targets being </a:t>
            </a:r>
            <a:r>
              <a:rPr lang="en-GB" sz="2000" dirty="0" smtClean="0">
                <a:latin typeface="Calibri" pitchFamily="34" charset="0"/>
              </a:rPr>
              <a:t>met &amp; data correctly entered onto TARN database </a:t>
            </a:r>
            <a:endParaRPr lang="en-GB" sz="2000" dirty="0">
              <a:latin typeface="Calibri" pitchFamily="34" charset="0"/>
            </a:endParaRP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endParaRPr lang="en-GB" sz="2000" dirty="0" smtClean="0">
              <a:latin typeface="Calibri" pitchFamily="34" charset="0"/>
            </a:endParaRP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r>
              <a:rPr lang="en-GB" sz="2000" dirty="0" smtClean="0">
                <a:solidFill>
                  <a:srgbClr val="587D65"/>
                </a:solidFill>
                <a:latin typeface="Calibri" pitchFamily="34" charset="0"/>
              </a:rPr>
              <a:t>BPT worth 51 million per annum</a:t>
            </a: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endParaRPr lang="en-GB" sz="2000" dirty="0" smtClean="0">
              <a:latin typeface="Calibri" pitchFamily="34" charset="0"/>
            </a:endParaRPr>
          </a:p>
          <a:p>
            <a:pPr marL="990600" lvl="1" indent="-533400">
              <a:buSzPct val="80000"/>
              <a:buFont typeface="Wingdings" panose="05000000000000000000" pitchFamily="2" charset="2"/>
              <a:buChar char="q"/>
            </a:pPr>
            <a:r>
              <a:rPr lang="en-GB" sz="2000" dirty="0" smtClean="0">
                <a:solidFill>
                  <a:srgbClr val="587D65"/>
                </a:solidFill>
                <a:latin typeface="Calibri" pitchFamily="34" charset="0"/>
              </a:rPr>
              <a:t>Last year 5 million in missed payments </a:t>
            </a:r>
            <a:endParaRPr lang="en-GB" sz="2000" dirty="0" smtClean="0">
              <a:solidFill>
                <a:srgbClr val="587D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89241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Tarn_logo_grey 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4330" y="5733256"/>
            <a:ext cx="2639671" cy="13270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88640"/>
            <a:ext cx="8964488" cy="792088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587D65"/>
                </a:solidFill>
                <a:latin typeface="Calibri" pitchFamily="34" charset="0"/>
              </a:rPr>
              <a:t>Major Trauma Centre: Best Practice Tariff Year </a:t>
            </a:r>
            <a:r>
              <a:rPr lang="en-GB" sz="2800" dirty="0" smtClean="0">
                <a:solidFill>
                  <a:srgbClr val="587D65"/>
                </a:solidFill>
                <a:latin typeface="Calibri" pitchFamily="34" charset="0"/>
              </a:rPr>
              <a:t>(19-20)</a:t>
            </a:r>
            <a:br>
              <a:rPr lang="en-GB" sz="2800" dirty="0" smtClean="0">
                <a:solidFill>
                  <a:srgbClr val="587D65"/>
                </a:solidFill>
                <a:latin typeface="Calibri" pitchFamily="34" charset="0"/>
              </a:rPr>
            </a:br>
            <a:endParaRPr lang="en-GB" sz="2800" dirty="0">
              <a:solidFill>
                <a:srgbClr val="587D6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59023"/>
            <a:ext cx="7988499" cy="39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445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Tarn_logo_grey 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7373" y="5965860"/>
            <a:ext cx="1780258" cy="8949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74637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55000"/>
            </a:pPr>
            <a:r>
              <a:rPr lang="en-GB" sz="2000" dirty="0" smtClean="0">
                <a:solidFill>
                  <a:srgbClr val="587D65"/>
                </a:solidFill>
              </a:rPr>
              <a:t>Rehabilitation </a:t>
            </a:r>
            <a:r>
              <a:rPr lang="en-GB" sz="2000" dirty="0" smtClean="0">
                <a:solidFill>
                  <a:srgbClr val="587D65"/>
                </a:solidFill>
              </a:rPr>
              <a:t>prescription </a:t>
            </a:r>
            <a:r>
              <a:rPr lang="en-GB" sz="2000" dirty="0" smtClean="0">
                <a:solidFill>
                  <a:srgbClr val="587D65"/>
                </a:solidFill>
              </a:rPr>
              <a:t>2019</a:t>
            </a:r>
          </a:p>
          <a:p>
            <a:pPr lvl="0"/>
            <a:r>
              <a:rPr lang="en-GB" sz="1400" i="1" dirty="0">
                <a:solidFill>
                  <a:prstClr val="white">
                    <a:lumMod val="50000"/>
                  </a:prstClr>
                </a:solidFill>
              </a:rPr>
              <a:t>Launched April 2019 as part of new BPT 19-20 criteria</a:t>
            </a:r>
          </a:p>
          <a:p>
            <a:pPr>
              <a:buClr>
                <a:schemeClr val="tx1"/>
              </a:buClr>
              <a:buSzPct val="55000"/>
            </a:pPr>
            <a:endParaRPr lang="en-GB" sz="2000" dirty="0">
              <a:solidFill>
                <a:srgbClr val="587D6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583" y="968450"/>
            <a:ext cx="41764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b="1" u="sng" dirty="0" smtClean="0"/>
              <a:t>All </a:t>
            </a:r>
            <a:r>
              <a:rPr lang="en-GB" sz="1600" b="1" u="sng" dirty="0" smtClean="0"/>
              <a:t>patients admitted from April 2019 must have this section completed in order to be eligible for BPT.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Existing BPT rehabilitation questions will remain, and continue to determine BPT payment for all patients admitted before April 2019</a:t>
            </a:r>
            <a:r>
              <a:rPr lang="en-GB" sz="1600" b="1" dirty="0" smtClean="0"/>
              <a:t>. </a:t>
            </a:r>
            <a:r>
              <a:rPr lang="en-GB" sz="1600" b="1" u="sng" dirty="0" smtClean="0"/>
              <a:t>Must be answered to ensure BPT payment for these patients.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6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Prescription matches TARN system </a:t>
            </a:r>
            <a:r>
              <a:rPr lang="en-GB" sz="1600" dirty="0" smtClean="0"/>
              <a:t>exactly</a:t>
            </a:r>
            <a:endParaRPr lang="en-GB" sz="16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smtClean="0"/>
              <a:t>Guidance document in Resources section of TARN website.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DA7C34"/>
                </a:solidFill>
              </a:rPr>
              <a:t>BPT flowchart </a:t>
            </a:r>
            <a:r>
              <a:rPr lang="en-GB" sz="1600" b="1" dirty="0" smtClean="0">
                <a:solidFill>
                  <a:srgbClr val="DA7C34"/>
                </a:solidFill>
              </a:rPr>
              <a:t>document from </a:t>
            </a:r>
            <a:r>
              <a:rPr lang="en-GB" sz="1600" b="1" dirty="0">
                <a:solidFill>
                  <a:srgbClr val="DA7C34"/>
                </a:solidFill>
              </a:rPr>
              <a:t>NHS E &amp; Professor Chris </a:t>
            </a:r>
            <a:r>
              <a:rPr lang="en-GB" sz="1600" b="1" dirty="0" smtClean="0">
                <a:solidFill>
                  <a:srgbClr val="DA7C34"/>
                </a:solidFill>
              </a:rPr>
              <a:t>Moran available on website</a:t>
            </a:r>
            <a:endParaRPr lang="en-US" sz="1600" b="1" dirty="0">
              <a:solidFill>
                <a:srgbClr val="DA7C3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54" y="764704"/>
            <a:ext cx="4248472" cy="4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52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575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Template</Template>
  <TotalTime>2480</TotalTime>
  <Words>867</Words>
  <Application>Microsoft Office PowerPoint</Application>
  <PresentationFormat>On-screen Show (4:3)</PresentationFormat>
  <Paragraphs>186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2012 Template</vt:lpstr>
      <vt:lpstr>    Welcome     The Trauma Audit &amp; Research Network (TARN)   Foundation course         </vt:lpstr>
      <vt:lpstr>Background </vt:lpstr>
      <vt:lpstr>The beginning</vt:lpstr>
      <vt:lpstr>Major Trauma Network development</vt:lpstr>
      <vt:lpstr>PowerPoint Presentation</vt:lpstr>
      <vt:lpstr>What has changed </vt:lpstr>
      <vt:lpstr>Major Trauma Centre: Best Practice Tariff Year (19-20)</vt:lpstr>
      <vt:lpstr>Major Trauma Centre: Best Practice Tariff Year (19-20) </vt:lpstr>
      <vt:lpstr>PowerPoint Presentation</vt:lpstr>
      <vt:lpstr>PowerPoint Presentation</vt:lpstr>
      <vt:lpstr>Major Trauma Centre: Best Practice Tariff (19-20)</vt:lpstr>
      <vt:lpstr>PowerPoint Presentation</vt:lpstr>
      <vt:lpstr>Web-based Trauma Data Collection</vt:lpstr>
      <vt:lpstr>TARN Reports</vt:lpstr>
      <vt:lpstr>Trauma Dashboards Benchmarking between comparable hospitals </vt:lpstr>
      <vt:lpstr>MT Dashboard timescales </vt:lpstr>
      <vt:lpstr>TU Dashboard timescales </vt:lpstr>
      <vt:lpstr>PowerPoint Presentation</vt:lpstr>
      <vt:lpstr>TARN figures: 2018: Gender  breakdown </vt:lpstr>
      <vt:lpstr>TARN figures: 2018: Median Length of Stay </vt:lpstr>
      <vt:lpstr>TARN figures: 2018: Age breakdown </vt:lpstr>
      <vt:lpstr>TARN figures: 2018: Mechanism of injury</vt:lpstr>
      <vt:lpstr>TARN figures: 2018: Most severely injured body regions</vt:lpstr>
      <vt:lpstr>TARN figures: 2018: ED Admissions</vt:lpstr>
      <vt:lpstr>Contact us 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Antoinette Edwards</dc:creator>
  <cp:lastModifiedBy>Naomi Brook</cp:lastModifiedBy>
  <cp:revision>330</cp:revision>
  <dcterms:created xsi:type="dcterms:W3CDTF">2012-11-20T09:09:38Z</dcterms:created>
  <dcterms:modified xsi:type="dcterms:W3CDTF">2019-04-16T13:23:34Z</dcterms:modified>
</cp:coreProperties>
</file>