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7" r:id="rId2"/>
    <p:sldId id="312" r:id="rId3"/>
    <p:sldId id="299" r:id="rId4"/>
    <p:sldId id="323" r:id="rId5"/>
    <p:sldId id="300" r:id="rId6"/>
    <p:sldId id="301" r:id="rId7"/>
    <p:sldId id="302" r:id="rId8"/>
    <p:sldId id="303" r:id="rId9"/>
    <p:sldId id="297" r:id="rId10"/>
    <p:sldId id="307" r:id="rId11"/>
    <p:sldId id="304" r:id="rId12"/>
    <p:sldId id="305" r:id="rId13"/>
    <p:sldId id="273" r:id="rId14"/>
    <p:sldId id="296" r:id="rId15"/>
    <p:sldId id="308" r:id="rId16"/>
    <p:sldId id="324" r:id="rId17"/>
    <p:sldId id="309" r:id="rId18"/>
    <p:sldId id="298" r:id="rId19"/>
    <p:sldId id="316" r:id="rId20"/>
    <p:sldId id="317" r:id="rId21"/>
    <p:sldId id="326" r:id="rId22"/>
    <p:sldId id="310" r:id="rId23"/>
    <p:sldId id="327" r:id="rId24"/>
    <p:sldId id="311" r:id="rId25"/>
    <p:sldId id="318" r:id="rId26"/>
    <p:sldId id="325" r:id="rId27"/>
    <p:sldId id="313" r:id="rId28"/>
    <p:sldId id="314" r:id="rId29"/>
    <p:sldId id="322" r:id="rId30"/>
    <p:sldId id="328" r:id="rId31"/>
    <p:sldId id="315" r:id="rId32"/>
    <p:sldId id="320" r:id="rId33"/>
    <p:sldId id="321" r:id="rId34"/>
  </p:sldIdLst>
  <p:sldSz cx="9144000" cy="6858000" type="screen4x3"/>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45" autoAdjust="0"/>
  </p:normalViewPr>
  <p:slideViewPr>
    <p:cSldViewPr>
      <p:cViewPr>
        <p:scale>
          <a:sx n="50" d="100"/>
          <a:sy n="50" d="100"/>
        </p:scale>
        <p:origin x="-1956"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ims.gov.uk\data\Users\GBBULVD\BULHOME18\AHoulden\Data\Desktop\Copy%20of%20KH03%20totals%2015sep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4263908948388"/>
          <c:y val="6.848964655504669E-2"/>
          <c:w val="0.79898712566754471"/>
          <c:h val="0.75000686197837185"/>
        </c:manualLayout>
      </c:layout>
      <c:barChart>
        <c:barDir val="col"/>
        <c:grouping val="clustered"/>
        <c:varyColors val="0"/>
        <c:ser>
          <c:idx val="0"/>
          <c:order val="0"/>
          <c:invertIfNegative val="0"/>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layout>
                <c:manualLayout>
                  <c:x val="3.1879981247069852E-2"/>
                  <c:y val="-0.1643132442243059"/>
                </c:manualLayout>
              </c:layout>
              <c:tx>
                <c:rich>
                  <a:bodyPr/>
                  <a:lstStyle/>
                  <a:p>
                    <a:r>
                      <a:rPr lang="en-US" b="1">
                        <a:solidFill>
                          <a:sysClr val="windowText" lastClr="000000"/>
                        </a:solidFill>
                      </a:rPr>
                      <a:t> </a:t>
                    </a:r>
                    <a:r>
                      <a:rPr lang="en-US" b="0">
                        <a:solidFill>
                          <a:sysClr val="windowText" lastClr="000000"/>
                        </a:solidFill>
                      </a:rPr>
                      <a:t>1993: 1st</a:t>
                    </a:r>
                    <a:r>
                      <a:rPr lang="en-US" b="0" baseline="0">
                        <a:solidFill>
                          <a:sysClr val="windowText" lastClr="000000"/>
                        </a:solidFill>
                      </a:rPr>
                      <a:t> M</a:t>
                    </a:r>
                    <a:r>
                      <a:rPr lang="en-US" b="0">
                        <a:solidFill>
                          <a:sysClr val="windowText" lastClr="000000"/>
                        </a:solidFill>
                      </a:rPr>
                      <a:t>ansell</a:t>
                    </a:r>
                    <a:r>
                      <a:rPr lang="en-US" b="0" baseline="0">
                        <a:solidFill>
                          <a:sysClr val="windowText" lastClr="000000"/>
                        </a:solidFill>
                      </a:rPr>
                      <a:t> report</a:t>
                    </a:r>
                    <a:endParaRPr lang="en-US" b="0">
                      <a:solidFill>
                        <a:sysClr val="windowText" lastClr="000000"/>
                      </a:solidFill>
                    </a:endParaRP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layout>
                <c:manualLayout>
                  <c:x val="0.51570557899671821"/>
                  <c:y val="-0.4142063031487711"/>
                </c:manualLayout>
              </c:layout>
              <c:tx>
                <c:rich>
                  <a:bodyPr/>
                  <a:lstStyle/>
                  <a:p>
                    <a:r>
                      <a:rPr lang="en-US">
                        <a:solidFill>
                          <a:schemeClr val="bg1"/>
                        </a:solidFill>
                      </a:rPr>
                      <a:t>8,197</a:t>
                    </a: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2681669010782935"/>
                  <c:y val="-0.12323547225367636"/>
                </c:manualLayout>
              </c:layout>
              <c:tx>
                <c:rich>
                  <a:bodyPr/>
                  <a:lstStyle/>
                  <a:p>
                    <a:r>
                      <a:rPr lang="en-US" baseline="0"/>
                      <a:t>2007: 2nd Mansell Report </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40041437615973202"/>
                  <c:y val="7.0493061856389552E-2"/>
                </c:manualLayout>
              </c:layout>
              <c:tx>
                <c:rich>
                  <a:bodyPr/>
                  <a:lstStyle/>
                  <a:p>
                    <a:r>
                      <a:rPr lang="en-GB"/>
                      <a:t>2011: Winterbourne View</a:t>
                    </a:r>
                    <a:r>
                      <a:rPr lang="en-GB" baseline="0"/>
                      <a:t> abuse uncovered</a:t>
                    </a:r>
                    <a:endParaRPr lang="en-GB"/>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6.0009386243938048E-2"/>
                  <c:y val="-0.23608297693752747"/>
                </c:manualLayout>
              </c:layout>
              <c:tx>
                <c:rich>
                  <a:bodyPr/>
                  <a:lstStyle/>
                  <a:p>
                    <a:r>
                      <a:rPr lang="en-US"/>
                      <a:t> 2001: Valuing People</a:t>
                    </a: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39193624003750588"/>
                  <c:y val="-0.52374846596497504"/>
                </c:manualLayout>
              </c:layout>
              <c:tx>
                <c:rich>
                  <a:bodyPr/>
                  <a:lstStyle/>
                  <a:p>
                    <a:r>
                      <a:rPr lang="en-US">
                        <a:solidFill>
                          <a:schemeClr val="bg1"/>
                        </a:solidFill>
                      </a:rPr>
                      <a:t>5,694</a:t>
                    </a: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5"/>
              <c:delete val="1"/>
              <c:extLst>
                <c:ext xmlns:c15="http://schemas.microsoft.com/office/drawing/2012/chart" uri="{CE6537A1-D6FC-4f65-9D91-7224C49458BB}"/>
              </c:extLst>
            </c:dLbl>
            <c:dLbl>
              <c:idx val="16"/>
              <c:layout>
                <c:manualLayout>
                  <c:x val="0.33005157055789969"/>
                  <c:y val="-0.58878912513709614"/>
                </c:manualLayout>
              </c:layout>
              <c:tx>
                <c:rich>
                  <a:bodyPr/>
                  <a:lstStyle/>
                  <a:p>
                    <a:r>
                      <a:rPr lang="en-US">
                        <a:solidFill>
                          <a:schemeClr val="bg1"/>
                        </a:solidFill>
                      </a:rPr>
                      <a:t>5,212</a:t>
                    </a: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7"/>
              <c:layout>
                <c:manualLayout>
                  <c:x val="-0.20065635255508674"/>
                  <c:y val="-0.37997464681143089"/>
                </c:manualLayout>
              </c:layout>
              <c:tx>
                <c:rich>
                  <a:bodyPr/>
                  <a:lstStyle/>
                  <a:p>
                    <a:r>
                      <a:rPr lang="en-US"/>
                      <a:t>1995 Disability Discrimination Act</a:t>
                    </a:r>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8"/>
              <c:layout>
                <c:manualLayout>
                  <c:x val="0.14990544228329075"/>
                  <c:y val="-0.13350440332014335"/>
                </c:manualLayout>
              </c:layout>
              <c:tx>
                <c:rich>
                  <a:bodyPr/>
                  <a:lstStyle/>
                  <a:p>
                    <a:r>
                      <a:rPr lang="en-US"/>
                      <a:t>2009:</a:t>
                    </a:r>
                    <a:r>
                      <a:rPr lang="en-US" baseline="0"/>
                      <a:t> Autism Act</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9"/>
              <c:delete val="1"/>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delete val="1"/>
              <c:extLst>
                <c:ext xmlns:c15="http://schemas.microsoft.com/office/drawing/2012/chart" uri="{CE6537A1-D6FC-4f65-9D91-7224C49458BB}"/>
              </c:extLst>
            </c:dLbl>
            <c:dLbl>
              <c:idx val="22"/>
              <c:delete val="1"/>
              <c:extLst>
                <c:ext xmlns:c15="http://schemas.microsoft.com/office/drawing/2012/chart" uri="{CE6537A1-D6FC-4f65-9D91-7224C49458BB}"/>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trendlineType val="exp"/>
            <c:dispRSqr val="0"/>
            <c:dispEq val="0"/>
          </c:trendline>
          <c:cat>
            <c:strRef>
              <c:f>Sheet1!$B$6:$B$33</c:f>
              <c:strCache>
                <c:ptCount val="28"/>
                <c:pt idx="0">
                  <c:v>1987-88</c:v>
                </c:pt>
                <c:pt idx="1">
                  <c:v>1988-89</c:v>
                </c:pt>
                <c:pt idx="2">
                  <c:v>1989-90</c:v>
                </c:pt>
                <c:pt idx="3">
                  <c:v>1990-91</c:v>
                </c:pt>
                <c:pt idx="4">
                  <c:v>1991-92</c:v>
                </c:pt>
                <c:pt idx="5">
                  <c:v>1992-93</c:v>
                </c:pt>
                <c:pt idx="6">
                  <c:v>1993-94</c:v>
                </c:pt>
                <c:pt idx="7">
                  <c:v>1994-95</c:v>
                </c:pt>
                <c:pt idx="8">
                  <c:v>1995-96</c:v>
                </c:pt>
                <c:pt idx="9">
                  <c:v>1996-97</c:v>
                </c:pt>
                <c:pt idx="10">
                  <c:v>1997-98</c:v>
                </c:pt>
                <c:pt idx="11">
                  <c:v>1998-99</c:v>
                </c:pt>
                <c:pt idx="12">
                  <c:v>1999-00</c:v>
                </c:pt>
                <c:pt idx="13">
                  <c:v>2000-01</c:v>
                </c:pt>
                <c:pt idx="14">
                  <c:v>2001-02</c:v>
                </c:pt>
                <c:pt idx="15">
                  <c:v>2002-03</c:v>
                </c:pt>
                <c:pt idx="16">
                  <c:v>2003-04</c:v>
                </c:pt>
                <c:pt idx="17">
                  <c:v>2004-05</c:v>
                </c:pt>
                <c:pt idx="18">
                  <c:v>2005-06</c:v>
                </c:pt>
                <c:pt idx="19">
                  <c:v>2006-07</c:v>
                </c:pt>
                <c:pt idx="20">
                  <c:v>2007-08</c:v>
                </c:pt>
                <c:pt idx="21">
                  <c:v>2008-09</c:v>
                </c:pt>
                <c:pt idx="22">
                  <c:v>2009-10</c:v>
                </c:pt>
                <c:pt idx="23">
                  <c:v>Q4  2010/11</c:v>
                </c:pt>
                <c:pt idx="24">
                  <c:v>Q4  2011/12</c:v>
                </c:pt>
                <c:pt idx="25">
                  <c:v>Q4  2012/13</c:v>
                </c:pt>
                <c:pt idx="26">
                  <c:v>Q4  2013/14</c:v>
                </c:pt>
                <c:pt idx="27">
                  <c:v>Q4  2014/15</c:v>
                </c:pt>
              </c:strCache>
            </c:strRef>
          </c:cat>
          <c:val>
            <c:numRef>
              <c:f>Sheet1!$C$6:$C$33</c:f>
              <c:numCache>
                <c:formatCode>#,##0</c:formatCode>
                <c:ptCount val="28"/>
                <c:pt idx="0">
                  <c:v>33421</c:v>
                </c:pt>
                <c:pt idx="1">
                  <c:v>30048</c:v>
                </c:pt>
                <c:pt idx="2">
                  <c:v>26406.201808931601</c:v>
                </c:pt>
                <c:pt idx="3">
                  <c:v>23379.372602739699</c:v>
                </c:pt>
                <c:pt idx="4">
                  <c:v>21382.5</c:v>
                </c:pt>
                <c:pt idx="5">
                  <c:v>18518.936986301371</c:v>
                </c:pt>
                <c:pt idx="6">
                  <c:v>16269.452054794521</c:v>
                </c:pt>
                <c:pt idx="7">
                  <c:v>13211.260273972603</c:v>
                </c:pt>
                <c:pt idx="8">
                  <c:v>12676.407103825137</c:v>
                </c:pt>
                <c:pt idx="9">
                  <c:v>9692.6767123287664</c:v>
                </c:pt>
                <c:pt idx="10">
                  <c:v>8196.8712328767124</c:v>
                </c:pt>
                <c:pt idx="11">
                  <c:v>7490.6027397260277</c:v>
                </c:pt>
                <c:pt idx="12">
                  <c:v>6834.2595628415302</c:v>
                </c:pt>
                <c:pt idx="13">
                  <c:v>6316</c:v>
                </c:pt>
                <c:pt idx="14">
                  <c:v>5694.1232876712329</c:v>
                </c:pt>
                <c:pt idx="15">
                  <c:v>5037.5589041095891</c:v>
                </c:pt>
                <c:pt idx="16">
                  <c:v>5211.7896174863381</c:v>
                </c:pt>
                <c:pt idx="17">
                  <c:v>4415.178082191781</c:v>
                </c:pt>
                <c:pt idx="18">
                  <c:v>3926.8904109589039</c:v>
                </c:pt>
                <c:pt idx="19">
                  <c:v>3485.9315068493152</c:v>
                </c:pt>
                <c:pt idx="20">
                  <c:v>3147.2896174863372</c:v>
                </c:pt>
                <c:pt idx="21">
                  <c:v>2882.1945205479451</c:v>
                </c:pt>
                <c:pt idx="22">
                  <c:v>2809.3561643835619</c:v>
                </c:pt>
                <c:pt idx="23" formatCode="_-* #,##0_-;\-* #,##0_-;_-* &quot;-&quot;??_-;_-@_-">
                  <c:v>1973.7555555555555</c:v>
                </c:pt>
                <c:pt idx="24" formatCode="_-* #,##0_-;\-* #,##0_-;_-* &quot;-&quot;??_-;_-@_-">
                  <c:v>1937.1538461538462</c:v>
                </c:pt>
                <c:pt idx="25" formatCode="_-* #,##0_-;\-* #,##0_-;_-* &quot;-&quot;??_-;_-@_-">
                  <c:v>1696.577777777778</c:v>
                </c:pt>
                <c:pt idx="26" formatCode="_-* #,##0_-;\-* #,##0_-;_-* &quot;-&quot;??_-;_-@_-">
                  <c:v>1670.8444444444447</c:v>
                </c:pt>
                <c:pt idx="27" formatCode="_-* #,##0_-;\-* #,##0_-;_-* &quot;-&quot;??_-;_-@_-">
                  <c:v>1460.0777777777778</c:v>
                </c:pt>
              </c:numCache>
            </c:numRef>
          </c:val>
        </c:ser>
        <c:dLbls>
          <c:dLblPos val="outEnd"/>
          <c:showLegendKey val="0"/>
          <c:showVal val="1"/>
          <c:showCatName val="0"/>
          <c:showSerName val="0"/>
          <c:showPercent val="0"/>
          <c:showBubbleSize val="0"/>
        </c:dLbls>
        <c:gapWidth val="150"/>
        <c:axId val="98423936"/>
        <c:axId val="98425472"/>
      </c:barChart>
      <c:catAx>
        <c:axId val="98423936"/>
        <c:scaling>
          <c:orientation val="minMax"/>
        </c:scaling>
        <c:delete val="0"/>
        <c:axPos val="b"/>
        <c:numFmt formatCode="General" sourceLinked="0"/>
        <c:majorTickMark val="out"/>
        <c:minorTickMark val="none"/>
        <c:tickLblPos val="nextTo"/>
        <c:crossAx val="98425472"/>
        <c:crosses val="autoZero"/>
        <c:auto val="1"/>
        <c:lblAlgn val="ctr"/>
        <c:lblOffset val="100"/>
        <c:noMultiLvlLbl val="0"/>
      </c:catAx>
      <c:valAx>
        <c:axId val="98425472"/>
        <c:scaling>
          <c:orientation val="minMax"/>
          <c:max val="35000"/>
        </c:scaling>
        <c:delete val="0"/>
        <c:axPos val="l"/>
        <c:title>
          <c:tx>
            <c:rich>
              <a:bodyPr rot="-5400000" vert="horz"/>
              <a:lstStyle/>
              <a:p>
                <a:pPr>
                  <a:defRPr sz="1200"/>
                </a:pPr>
                <a:r>
                  <a:rPr lang="en-US" sz="1200"/>
                  <a:t>Average daily number of available beds</a:t>
                </a:r>
              </a:p>
            </c:rich>
          </c:tx>
          <c:layout>
            <c:manualLayout>
              <c:xMode val="edge"/>
              <c:yMode val="edge"/>
              <c:x val="1.6766072123488001E-2"/>
              <c:y val="0.10995203989206005"/>
            </c:manualLayout>
          </c:layout>
          <c:overlay val="0"/>
        </c:title>
        <c:numFmt formatCode="#,##0" sourceLinked="1"/>
        <c:majorTickMark val="out"/>
        <c:minorTickMark val="none"/>
        <c:tickLblPos val="nextTo"/>
        <c:crossAx val="98423936"/>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4E18BAE2-5513-427F-AC5A-A7C4A4A337E7}" type="datetimeFigureOut">
              <a:rPr lang="en-GB" smtClean="0"/>
              <a:t>10/12/2015</a:t>
            </a:fld>
            <a:endParaRPr lang="en-GB"/>
          </a:p>
        </p:txBody>
      </p:sp>
      <p:sp>
        <p:nvSpPr>
          <p:cNvPr id="4" name="Footer Placeholder 3"/>
          <p:cNvSpPr>
            <a:spLocks noGrp="1"/>
          </p:cNvSpPr>
          <p:nvPr>
            <p:ph type="ftr" sz="quarter" idx="2"/>
          </p:nvPr>
        </p:nvSpPr>
        <p:spPr>
          <a:xfrm>
            <a:off x="0" y="9442154"/>
            <a:ext cx="2950475" cy="49704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6737" y="9442154"/>
            <a:ext cx="2950475" cy="497046"/>
          </a:xfrm>
          <a:prstGeom prst="rect">
            <a:avLst/>
          </a:prstGeom>
        </p:spPr>
        <p:txBody>
          <a:bodyPr vert="horz" lIns="91440" tIns="45720" rIns="91440" bIns="45720" rtlCol="0" anchor="b"/>
          <a:lstStyle>
            <a:lvl1pPr algn="r">
              <a:defRPr sz="1200"/>
            </a:lvl1pPr>
          </a:lstStyle>
          <a:p>
            <a:fld id="{804AD5EF-573D-4730-A531-A8EE0BE72FD3}" type="slidenum">
              <a:rPr lang="en-GB" smtClean="0"/>
              <a:t>‹#›</a:t>
            </a:fld>
            <a:endParaRPr lang="en-GB"/>
          </a:p>
        </p:txBody>
      </p:sp>
    </p:spTree>
    <p:extLst>
      <p:ext uri="{BB962C8B-B14F-4D97-AF65-F5344CB8AC3E}">
        <p14:creationId xmlns:p14="http://schemas.microsoft.com/office/powerpoint/2010/main" val="779698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vl1pPr>
          </a:lstStyle>
          <a:p>
            <a:fld id="{8C694C6C-E417-4C49-B90A-AC9CE7B4D8F0}" type="datetimeFigureOut">
              <a:rPr lang="en-GB" smtClean="0"/>
              <a:t>10/12/2015</a:t>
            </a:fld>
            <a:endParaRPr lang="en-GB"/>
          </a:p>
        </p:txBody>
      </p:sp>
      <p:sp>
        <p:nvSpPr>
          <p:cNvPr id="4" name="Slide Image Placeholder 3"/>
          <p:cNvSpPr>
            <a:spLocks noGrp="1" noRot="1" noChangeAspect="1"/>
          </p:cNvSpPr>
          <p:nvPr>
            <p:ph type="sldImg" idx="2"/>
          </p:nvPr>
        </p:nvSpPr>
        <p:spPr>
          <a:xfrm>
            <a:off x="920750" y="746125"/>
            <a:ext cx="4967288"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2154"/>
            <a:ext cx="2950475" cy="49704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6737" y="9442154"/>
            <a:ext cx="2950475" cy="497046"/>
          </a:xfrm>
          <a:prstGeom prst="rect">
            <a:avLst/>
          </a:prstGeom>
        </p:spPr>
        <p:txBody>
          <a:bodyPr vert="horz" lIns="91440" tIns="45720" rIns="91440" bIns="45720" rtlCol="0" anchor="b"/>
          <a:lstStyle>
            <a:lvl1pPr algn="r">
              <a:defRPr sz="1200"/>
            </a:lvl1pPr>
          </a:lstStyle>
          <a:p>
            <a:fld id="{0F789F8B-B496-4DCE-ADD7-F2A10660053F}" type="slidenum">
              <a:rPr lang="en-GB" smtClean="0"/>
              <a:t>‹#›</a:t>
            </a:fld>
            <a:endParaRPr lang="en-GB"/>
          </a:p>
        </p:txBody>
      </p:sp>
    </p:spTree>
    <p:extLst>
      <p:ext uri="{BB962C8B-B14F-4D97-AF65-F5344CB8AC3E}">
        <p14:creationId xmlns:p14="http://schemas.microsoft.com/office/powerpoint/2010/main" val="62268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57A7B8-EAD2-9846-9761-91C91B5D58B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09135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Describe plans for implementation – new partnerships</a:t>
            </a:r>
            <a:r>
              <a:rPr lang="en-GB" baseline="0" dirty="0" smtClean="0"/>
              <a:t> now mobilising </a:t>
            </a:r>
            <a:endParaRPr lang="en-GB" dirty="0" smtClean="0"/>
          </a:p>
          <a:p>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solidFill>
                  <a:prstClr val="black"/>
                </a:solidFill>
              </a:rPr>
              <a:pPr/>
              <a:t>12</a:t>
            </a:fld>
            <a:endParaRPr lang="en-GB">
              <a:solidFill>
                <a:prstClr val="black"/>
              </a:solidFill>
            </a:endParaRPr>
          </a:p>
        </p:txBody>
      </p:sp>
    </p:spTree>
    <p:extLst>
      <p:ext uri="{BB962C8B-B14F-4D97-AF65-F5344CB8AC3E}">
        <p14:creationId xmlns:p14="http://schemas.microsoft.com/office/powerpoint/2010/main" val="118666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Finance</a:t>
            </a:r>
            <a:r>
              <a:rPr lang="en-GB" baseline="0" dirty="0" smtClean="0"/>
              <a:t> changes is key to transformation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13</a:t>
            </a:fld>
            <a:endParaRPr lang="en-GB"/>
          </a:p>
        </p:txBody>
      </p:sp>
    </p:spTree>
    <p:extLst>
      <p:ext uri="{BB962C8B-B14F-4D97-AF65-F5344CB8AC3E}">
        <p14:creationId xmlns:p14="http://schemas.microsoft.com/office/powerpoint/2010/main" val="3692501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Recognise that</a:t>
            </a:r>
            <a:r>
              <a:rPr lang="en-GB" baseline="0" dirty="0" smtClean="0"/>
              <a:t> there is till more work and ore evidence required to underpin and support change at scale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14</a:t>
            </a:fld>
            <a:endParaRPr lang="en-GB"/>
          </a:p>
        </p:txBody>
      </p:sp>
    </p:spTree>
    <p:extLst>
      <p:ext uri="{BB962C8B-B14F-4D97-AF65-F5344CB8AC3E}">
        <p14:creationId xmlns:p14="http://schemas.microsoft.com/office/powerpoint/2010/main" val="56902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doe s this actually mean for people? What should people expect? – something very different </a:t>
            </a:r>
            <a:endParaRPr lang="en-GB" dirty="0"/>
          </a:p>
        </p:txBody>
      </p:sp>
      <p:sp>
        <p:nvSpPr>
          <p:cNvPr id="4" name="Slide Number Placeholder 3"/>
          <p:cNvSpPr>
            <a:spLocks noGrp="1"/>
          </p:cNvSpPr>
          <p:nvPr>
            <p:ph type="sldNum" sz="quarter" idx="10"/>
          </p:nvPr>
        </p:nvSpPr>
        <p:spPr/>
        <p:txBody>
          <a:bodyPr/>
          <a:lstStyle/>
          <a:p>
            <a:fld id="{A3B8E087-AFA9-446A-BDE7-8036F0047D34}" type="slidenum">
              <a:rPr lang="en-GB" smtClean="0"/>
              <a:t>16</a:t>
            </a:fld>
            <a:endParaRPr lang="en-GB"/>
          </a:p>
        </p:txBody>
      </p:sp>
    </p:spTree>
    <p:extLst>
      <p:ext uri="{BB962C8B-B14F-4D97-AF65-F5344CB8AC3E}">
        <p14:creationId xmlns:p14="http://schemas.microsoft.com/office/powerpoint/2010/main" val="363586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Planning process steps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17</a:t>
            </a:fld>
            <a:endParaRPr lang="en-GB"/>
          </a:p>
        </p:txBody>
      </p:sp>
    </p:spTree>
    <p:extLst>
      <p:ext uri="{BB962C8B-B14F-4D97-AF65-F5344CB8AC3E}">
        <p14:creationId xmlns:p14="http://schemas.microsoft.com/office/powerpoint/2010/main" val="1595107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Timescale for delivery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18</a:t>
            </a:fld>
            <a:endParaRPr lang="en-GB"/>
          </a:p>
        </p:txBody>
      </p:sp>
    </p:spTree>
    <p:extLst>
      <p:ext uri="{BB962C8B-B14F-4D97-AF65-F5344CB8AC3E}">
        <p14:creationId xmlns:p14="http://schemas.microsoft.com/office/powerpoint/2010/main" val="646849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Reinforce need for partnerships to take all necessary  steps to be ready</a:t>
            </a:r>
            <a:r>
              <a:rPr lang="en-GB" baseline="0" dirty="0" smtClean="0"/>
              <a:t> to go – don’t underestimate scale of challenge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19</a:t>
            </a:fld>
            <a:endParaRPr lang="en-GB"/>
          </a:p>
        </p:txBody>
      </p:sp>
    </p:spTree>
    <p:extLst>
      <p:ext uri="{BB962C8B-B14F-4D97-AF65-F5344CB8AC3E}">
        <p14:creationId xmlns:p14="http://schemas.microsoft.com/office/powerpoint/2010/main" val="1826915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Further reinforce that engagement early is the key to success</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20</a:t>
            </a:fld>
            <a:endParaRPr lang="en-GB"/>
          </a:p>
        </p:txBody>
      </p:sp>
    </p:spTree>
    <p:extLst>
      <p:ext uri="{BB962C8B-B14F-4D97-AF65-F5344CB8AC3E}">
        <p14:creationId xmlns:p14="http://schemas.microsoft.com/office/powerpoint/2010/main" val="1111665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a:t>
            </a:r>
            <a:r>
              <a:rPr lang="en-GB" baseline="0" dirty="0" smtClean="0"/>
              <a:t> again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21</a:t>
            </a:fld>
            <a:endParaRPr lang="en-GB"/>
          </a:p>
        </p:txBody>
      </p:sp>
    </p:spTree>
    <p:extLst>
      <p:ext uri="{BB962C8B-B14F-4D97-AF65-F5344CB8AC3E}">
        <p14:creationId xmlns:p14="http://schemas.microsoft.com/office/powerpoint/2010/main" val="26915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Reinforce that they need to think of the formalities early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22</a:t>
            </a:fld>
            <a:endParaRPr lang="en-GB"/>
          </a:p>
        </p:txBody>
      </p:sp>
    </p:spTree>
    <p:extLst>
      <p:ext uri="{BB962C8B-B14F-4D97-AF65-F5344CB8AC3E}">
        <p14:creationId xmlns:p14="http://schemas.microsoft.com/office/powerpoint/2010/main" val="202836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Remains a high priority for NHS England and its partner organisations. Lots of</a:t>
            </a:r>
            <a:r>
              <a:rPr lang="en-GB" baseline="0" dirty="0" smtClean="0"/>
              <a:t> changes already with the development of CTR reviews to look at individuals pathways through services, to really take a close look at how this could be done differently.</a:t>
            </a:r>
            <a:endParaRPr lang="en-GB" dirty="0"/>
          </a:p>
        </p:txBody>
      </p:sp>
      <p:sp>
        <p:nvSpPr>
          <p:cNvPr id="4" name="Slide Number Placeholder 3"/>
          <p:cNvSpPr>
            <a:spLocks noGrp="1"/>
          </p:cNvSpPr>
          <p:nvPr>
            <p:ph type="sldNum" sz="quarter" idx="10"/>
          </p:nvPr>
        </p:nvSpPr>
        <p:spPr/>
        <p:txBody>
          <a:bodyPr/>
          <a:lstStyle/>
          <a:p>
            <a:fld id="{A3B8E087-AFA9-446A-BDE7-8036F0047D34}" type="slidenum">
              <a:rPr lang="en-GB" smtClean="0"/>
              <a:t>4</a:t>
            </a:fld>
            <a:endParaRPr lang="en-GB"/>
          </a:p>
        </p:txBody>
      </p:sp>
    </p:spTree>
    <p:extLst>
      <p:ext uri="{BB962C8B-B14F-4D97-AF65-F5344CB8AC3E}">
        <p14:creationId xmlns:p14="http://schemas.microsoft.com/office/powerpoint/2010/main" val="253083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Separate slides for </a:t>
            </a:r>
            <a:r>
              <a:rPr lang="en-GB" dirty="0" err="1" smtClean="0"/>
              <a:t>PHB</a:t>
            </a:r>
            <a:r>
              <a:rPr lang="en-GB" dirty="0" smtClean="0"/>
              <a:t> and film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25</a:t>
            </a:fld>
            <a:endParaRPr lang="en-GB"/>
          </a:p>
        </p:txBody>
      </p:sp>
    </p:spTree>
    <p:extLst>
      <p:ext uri="{BB962C8B-B14F-4D97-AF65-F5344CB8AC3E}">
        <p14:creationId xmlns:p14="http://schemas.microsoft.com/office/powerpoint/2010/main" val="308826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planning and further</a:t>
            </a:r>
            <a:r>
              <a:rPr lang="en-GB" baseline="0" dirty="0" smtClean="0"/>
              <a:t> information out to TCPS  asap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26</a:t>
            </a:fld>
            <a:endParaRPr lang="en-GB"/>
          </a:p>
        </p:txBody>
      </p:sp>
    </p:spTree>
    <p:extLst>
      <p:ext uri="{BB962C8B-B14F-4D97-AF65-F5344CB8AC3E}">
        <p14:creationId xmlns:p14="http://schemas.microsoft.com/office/powerpoint/2010/main" val="3883703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Reinforce need to use evidence</a:t>
            </a:r>
            <a:r>
              <a:rPr lang="en-GB" baseline="0" dirty="0" smtClean="0"/>
              <a:t> and service improvement methodology to make sustainable change – bid in through programme budget to develop a change programme of support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27</a:t>
            </a:fld>
            <a:endParaRPr lang="en-GB"/>
          </a:p>
        </p:txBody>
      </p:sp>
    </p:spTree>
    <p:extLst>
      <p:ext uri="{BB962C8B-B14F-4D97-AF65-F5344CB8AC3E}">
        <p14:creationId xmlns:p14="http://schemas.microsoft.com/office/powerpoint/2010/main" val="3940374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Acevo</a:t>
            </a:r>
            <a:r>
              <a:rPr lang="en-GB" dirty="0" smtClean="0"/>
              <a:t> and </a:t>
            </a:r>
            <a:r>
              <a:rPr lang="en-GB" dirty="0" err="1" smtClean="0"/>
              <a:t>mencap</a:t>
            </a:r>
            <a:r>
              <a:rPr lang="en-GB" dirty="0" smtClean="0"/>
              <a:t> pilots </a:t>
            </a:r>
          </a:p>
          <a:p>
            <a:r>
              <a:rPr lang="en-GB" dirty="0" smtClean="0"/>
              <a:t>Providers want to help and willing to come alongside / secondments </a:t>
            </a:r>
            <a:r>
              <a:rPr lang="en-GB" dirty="0" err="1" smtClean="0"/>
              <a:t>etc</a:t>
            </a:r>
            <a:r>
              <a:rPr lang="en-GB" dirty="0" smtClean="0"/>
              <a:t>  - make offer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28</a:t>
            </a:fld>
            <a:endParaRPr lang="en-GB"/>
          </a:p>
        </p:txBody>
      </p:sp>
    </p:spTree>
    <p:extLst>
      <p:ext uri="{BB962C8B-B14F-4D97-AF65-F5344CB8AC3E}">
        <p14:creationId xmlns:p14="http://schemas.microsoft.com/office/powerpoint/2010/main" val="432668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Send in your questions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29</a:t>
            </a:fld>
            <a:endParaRPr lang="en-GB"/>
          </a:p>
        </p:txBody>
      </p:sp>
    </p:spTree>
    <p:extLst>
      <p:ext uri="{BB962C8B-B14F-4D97-AF65-F5344CB8AC3E}">
        <p14:creationId xmlns:p14="http://schemas.microsoft.com/office/powerpoint/2010/main" val="2380886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Panning template in gateway </a:t>
            </a:r>
          </a:p>
          <a:p>
            <a:r>
              <a:rPr lang="en-GB" dirty="0" smtClean="0"/>
              <a:t>Main thing to complete is a narrative template and the finance and activity schedule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32</a:t>
            </a:fld>
            <a:endParaRPr lang="en-GB"/>
          </a:p>
        </p:txBody>
      </p:sp>
    </p:spTree>
    <p:extLst>
      <p:ext uri="{BB962C8B-B14F-4D97-AF65-F5344CB8AC3E}">
        <p14:creationId xmlns:p14="http://schemas.microsoft.com/office/powerpoint/2010/main" val="3106066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Main process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33</a:t>
            </a:fld>
            <a:endParaRPr lang="en-GB"/>
          </a:p>
        </p:txBody>
      </p:sp>
    </p:spTree>
    <p:extLst>
      <p:ext uri="{BB962C8B-B14F-4D97-AF65-F5344CB8AC3E}">
        <p14:creationId xmlns:p14="http://schemas.microsoft.com/office/powerpoint/2010/main" val="298922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to talk about BRS – not able to talk to entirety of LD programme</a:t>
            </a:r>
            <a:endParaRPr lang="en-GB" dirty="0"/>
          </a:p>
        </p:txBody>
      </p:sp>
      <p:sp>
        <p:nvSpPr>
          <p:cNvPr id="4" name="Slide Number Placeholder 3"/>
          <p:cNvSpPr>
            <a:spLocks noGrp="1"/>
          </p:cNvSpPr>
          <p:nvPr>
            <p:ph type="sldNum" sz="quarter" idx="10"/>
          </p:nvPr>
        </p:nvSpPr>
        <p:spPr/>
        <p:txBody>
          <a:bodyPr/>
          <a:lstStyle/>
          <a:p>
            <a:fld id="{A3B8E087-AFA9-446A-BDE7-8036F0047D34}" type="slidenum">
              <a:rPr lang="en-GB" smtClean="0"/>
              <a:t>5</a:t>
            </a:fld>
            <a:endParaRPr lang="en-GB"/>
          </a:p>
        </p:txBody>
      </p:sp>
    </p:spTree>
    <p:extLst>
      <p:ext uri="{BB962C8B-B14F-4D97-AF65-F5344CB8AC3E}">
        <p14:creationId xmlns:p14="http://schemas.microsoft.com/office/powerpoint/2010/main" val="191468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Quality</a:t>
            </a:r>
            <a:r>
              <a:rPr lang="en-GB" baseline="0" dirty="0" smtClean="0"/>
              <a:t> equity choice control and safety </a:t>
            </a:r>
            <a:endParaRPr lang="en-GB" dirty="0"/>
          </a:p>
        </p:txBody>
      </p:sp>
      <p:sp>
        <p:nvSpPr>
          <p:cNvPr id="4" name="Slide Number Placeholder 3"/>
          <p:cNvSpPr>
            <a:spLocks noGrp="1"/>
          </p:cNvSpPr>
          <p:nvPr>
            <p:ph type="sldNum" sz="quarter" idx="10"/>
          </p:nvPr>
        </p:nvSpPr>
        <p:spPr/>
        <p:txBody>
          <a:bodyPr/>
          <a:lstStyle/>
          <a:p>
            <a:fld id="{A3B8E087-AFA9-446A-BDE7-8036F0047D34}" type="slidenum">
              <a:rPr lang="en-GB" smtClean="0"/>
              <a:t>6</a:t>
            </a:fld>
            <a:endParaRPr lang="en-GB"/>
          </a:p>
        </p:txBody>
      </p:sp>
    </p:spTree>
    <p:extLst>
      <p:ext uri="{BB962C8B-B14F-4D97-AF65-F5344CB8AC3E}">
        <p14:creationId xmlns:p14="http://schemas.microsoft.com/office/powerpoint/2010/main" val="262667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People</a:t>
            </a:r>
            <a:r>
              <a:rPr lang="en-GB" baseline="0" dirty="0" smtClean="0"/>
              <a:t> at the heart of the new model of care</a:t>
            </a:r>
            <a:endParaRPr lang="en-GB" dirty="0"/>
          </a:p>
        </p:txBody>
      </p:sp>
      <p:sp>
        <p:nvSpPr>
          <p:cNvPr id="4" name="Slide Number Placeholder 3"/>
          <p:cNvSpPr>
            <a:spLocks noGrp="1"/>
          </p:cNvSpPr>
          <p:nvPr>
            <p:ph type="sldNum" sz="quarter" idx="10"/>
          </p:nvPr>
        </p:nvSpPr>
        <p:spPr/>
        <p:txBody>
          <a:bodyPr/>
          <a:lstStyle/>
          <a:p>
            <a:fld id="{A3B8E087-AFA9-446A-BDE7-8036F0047D34}" type="slidenum">
              <a:rPr lang="en-GB" smtClean="0"/>
              <a:t>7</a:t>
            </a:fld>
            <a:endParaRPr lang="en-GB"/>
          </a:p>
        </p:txBody>
      </p:sp>
    </p:spTree>
    <p:extLst>
      <p:ext uri="{BB962C8B-B14F-4D97-AF65-F5344CB8AC3E}">
        <p14:creationId xmlns:p14="http://schemas.microsoft.com/office/powerpoint/2010/main" val="229308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this is the journey and progress to date</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solidFill>
                  <a:prstClr val="black"/>
                </a:solidFill>
              </a:rPr>
              <a:pPr/>
              <a:t>8</a:t>
            </a:fld>
            <a:endParaRPr lang="en-GB">
              <a:solidFill>
                <a:prstClr val="black"/>
              </a:solidFill>
            </a:endParaRPr>
          </a:p>
        </p:txBody>
      </p:sp>
    </p:spTree>
    <p:extLst>
      <p:ext uri="{BB962C8B-B14F-4D97-AF65-F5344CB8AC3E}">
        <p14:creationId xmlns:p14="http://schemas.microsoft.com/office/powerpoint/2010/main" val="2471636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overall bed reduction ambition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9</a:t>
            </a:fld>
            <a:endParaRPr lang="en-GB"/>
          </a:p>
        </p:txBody>
      </p:sp>
    </p:spTree>
    <p:extLst>
      <p:ext uri="{BB962C8B-B14F-4D97-AF65-F5344CB8AC3E}">
        <p14:creationId xmlns:p14="http://schemas.microsoft.com/office/powerpoint/2010/main" val="23708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Describe the transformation</a:t>
            </a:r>
            <a:r>
              <a:rPr lang="en-GB" baseline="0" dirty="0" smtClean="0"/>
              <a:t> we expect to see nationally – variation means different issues and starting points for commissioners across country </a:t>
            </a:r>
          </a:p>
          <a:p>
            <a:r>
              <a:rPr lang="en-GB" baseline="0" dirty="0" smtClean="0"/>
              <a:t>Dark = over reliance on bed based services </a:t>
            </a:r>
            <a:endParaRPr lang="en-GB" dirty="0"/>
          </a:p>
        </p:txBody>
      </p:sp>
      <p:sp>
        <p:nvSpPr>
          <p:cNvPr id="4" name="Slide Number Placeholder 3"/>
          <p:cNvSpPr>
            <a:spLocks noGrp="1"/>
          </p:cNvSpPr>
          <p:nvPr>
            <p:ph type="sldNum" sz="quarter" idx="10"/>
          </p:nvPr>
        </p:nvSpPr>
        <p:spPr/>
        <p:txBody>
          <a:bodyPr/>
          <a:lstStyle/>
          <a:p>
            <a:fld id="{0F789F8B-B496-4DCE-ADD7-F2A10660053F}" type="slidenum">
              <a:rPr lang="en-GB" smtClean="0"/>
              <a:t>10</a:t>
            </a:fld>
            <a:endParaRPr lang="en-GB"/>
          </a:p>
        </p:txBody>
      </p:sp>
    </p:spTree>
    <p:extLst>
      <p:ext uri="{BB962C8B-B14F-4D97-AF65-F5344CB8AC3E}">
        <p14:creationId xmlns:p14="http://schemas.microsoft.com/office/powerpoint/2010/main" val="325488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Rapid</a:t>
            </a:r>
            <a:r>
              <a:rPr lang="en-GB" baseline="0" dirty="0" smtClean="0"/>
              <a:t> learning from summer to publication of new national plan </a:t>
            </a:r>
            <a:endParaRPr lang="en-GB" dirty="0"/>
          </a:p>
        </p:txBody>
      </p:sp>
      <p:sp>
        <p:nvSpPr>
          <p:cNvPr id="4" name="Slide Number Placeholder 3"/>
          <p:cNvSpPr>
            <a:spLocks noGrp="1"/>
          </p:cNvSpPr>
          <p:nvPr>
            <p:ph type="sldNum" sz="quarter" idx="10"/>
          </p:nvPr>
        </p:nvSpPr>
        <p:spPr/>
        <p:txBody>
          <a:bodyPr/>
          <a:lstStyle/>
          <a:p>
            <a:fld id="{A3B8E087-AFA9-446A-BDE7-8036F0047D34}" type="slidenum">
              <a:rPr lang="en-GB" smtClean="0"/>
              <a:t>11</a:t>
            </a:fld>
            <a:endParaRPr lang="en-GB"/>
          </a:p>
        </p:txBody>
      </p:sp>
    </p:spTree>
    <p:extLst>
      <p:ext uri="{BB962C8B-B14F-4D97-AF65-F5344CB8AC3E}">
        <p14:creationId xmlns:p14="http://schemas.microsoft.com/office/powerpoint/2010/main" val="4222526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7686270" y="5512615"/>
            <a:ext cx="964026" cy="964028"/>
          </a:xfrm>
          <a:prstGeom prst="rect">
            <a:avLst/>
          </a:prstGeom>
        </p:spPr>
      </p:pic>
      <p:sp>
        <p:nvSpPr>
          <p:cNvPr id="2" name="Title 1"/>
          <p:cNvSpPr>
            <a:spLocks noGrp="1"/>
          </p:cNvSpPr>
          <p:nvPr>
            <p:ph type="title"/>
          </p:nvPr>
        </p:nvSpPr>
        <p:spPr>
          <a:xfrm>
            <a:off x="474826" y="1402939"/>
            <a:ext cx="8286174" cy="3622520"/>
          </a:xfrm>
        </p:spPr>
        <p:txBody>
          <a:bodyPr anchor="t">
            <a:noAutofit/>
          </a:bodyPr>
          <a:lstStyle>
            <a:lvl1pPr>
              <a:defRPr sz="8000"/>
            </a:lvl1pPr>
          </a:lstStyle>
          <a:p>
            <a:r>
              <a:rPr lang="en-GB" dirty="0" smtClean="0"/>
              <a:t>Click to edit Master title style</a:t>
            </a:r>
            <a:endParaRPr lang="en-US" dirty="0"/>
          </a:p>
        </p:txBody>
      </p:sp>
      <p:sp>
        <p:nvSpPr>
          <p:cNvPr id="20" name="Content Placeholder 19"/>
          <p:cNvSpPr>
            <a:spLocks noGrp="1"/>
          </p:cNvSpPr>
          <p:nvPr>
            <p:ph sz="quarter" idx="10" hasCustomPrompt="1"/>
          </p:nvPr>
        </p:nvSpPr>
        <p:spPr>
          <a:xfrm>
            <a:off x="457200" y="5025459"/>
            <a:ext cx="6812020" cy="959925"/>
          </a:xfrm>
        </p:spPr>
        <p:txBody>
          <a:bodyPr anchor="b">
            <a:noAutofit/>
          </a:bodyPr>
          <a:lstStyle>
            <a:lvl1pPr marL="0" indent="0">
              <a:buFontTx/>
              <a:buNone/>
              <a:defRPr sz="2800">
                <a:solidFill>
                  <a:srgbClr val="00ADC6"/>
                </a:solidFill>
              </a:defRPr>
            </a:lvl1pPr>
          </a:lstStyle>
          <a:p>
            <a:pPr lvl="0"/>
            <a:r>
              <a:rPr lang="en-US" dirty="0" smtClean="0"/>
              <a:t>Sub heading</a:t>
            </a:r>
            <a:endParaRPr lang="en-US" dirty="0"/>
          </a:p>
        </p:txBody>
      </p:sp>
      <p:sp>
        <p:nvSpPr>
          <p:cNvPr id="21" name="Rectangle 20"/>
          <p:cNvSpPr/>
          <p:nvPr userDrawn="1"/>
        </p:nvSpPr>
        <p:spPr>
          <a:xfrm>
            <a:off x="457200" y="6459741"/>
            <a:ext cx="1819905" cy="24087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a:endParaRPr lang="en-US">
              <a:solidFill>
                <a:prstClr val="black"/>
              </a:solidFill>
            </a:endParaRPr>
          </a:p>
        </p:txBody>
      </p:sp>
      <p:sp>
        <p:nvSpPr>
          <p:cNvPr id="7" name="Content Placeholder 19"/>
          <p:cNvSpPr>
            <a:spLocks noGrp="1"/>
          </p:cNvSpPr>
          <p:nvPr>
            <p:ph sz="quarter" idx="11" hasCustomPrompt="1"/>
          </p:nvPr>
        </p:nvSpPr>
        <p:spPr>
          <a:xfrm>
            <a:off x="457200" y="5985383"/>
            <a:ext cx="4359965" cy="361031"/>
          </a:xfrm>
        </p:spPr>
        <p:txBody>
          <a:bodyPr anchor="b">
            <a:noAutofit/>
          </a:bodyPr>
          <a:lstStyle>
            <a:lvl1pPr marL="0" indent="0">
              <a:buFontTx/>
              <a:buNone/>
              <a:defRPr sz="1600">
                <a:solidFill>
                  <a:srgbClr val="00ADC6"/>
                </a:solidFill>
              </a:defRPr>
            </a:lvl1pPr>
          </a:lstStyle>
          <a:p>
            <a:pPr lvl="0"/>
            <a:r>
              <a:rPr lang="en-US" dirty="0" smtClean="0"/>
              <a:t>Insert date</a:t>
            </a:r>
            <a:endParaRPr lang="en-US" dirty="0"/>
          </a:p>
        </p:txBody>
      </p:sp>
    </p:spTree>
    <p:extLst>
      <p:ext uri="{BB962C8B-B14F-4D97-AF65-F5344CB8AC3E}">
        <p14:creationId xmlns:p14="http://schemas.microsoft.com/office/powerpoint/2010/main" val="1103217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Slide Number Placeholder 2"/>
          <p:cNvSpPr>
            <a:spLocks noGrp="1"/>
          </p:cNvSpPr>
          <p:nvPr>
            <p:ph type="sldNum" sz="quarter" idx="10"/>
          </p:nvPr>
        </p:nvSpPr>
        <p:spPr>
          <a:xfrm>
            <a:off x="6553200" y="6356350"/>
            <a:ext cx="2133600" cy="365125"/>
          </a:xfrm>
        </p:spPr>
        <p:txBody>
          <a:bodyPr/>
          <a:lstStyle/>
          <a:p>
            <a:fld id="{902D5018-2030-2046-84FC-87E41EA86E42}" type="slidenum">
              <a:rPr lang="en-US" smtClean="0">
                <a:solidFill>
                  <a:srgbClr val="0072C6"/>
                </a:solidFill>
              </a:rPr>
              <a:pPr/>
              <a:t>‹#›</a:t>
            </a:fld>
            <a:endParaRPr lang="en-US" dirty="0">
              <a:solidFill>
                <a:srgbClr val="0072C6"/>
              </a:solidFill>
            </a:endParaRPr>
          </a:p>
        </p:txBody>
      </p:sp>
      <p:sp>
        <p:nvSpPr>
          <p:cNvPr id="6" name="Title 1"/>
          <p:cNvSpPr>
            <a:spLocks noGrp="1"/>
          </p:cNvSpPr>
          <p:nvPr>
            <p:ph type="title"/>
          </p:nvPr>
        </p:nvSpPr>
        <p:spPr>
          <a:xfrm>
            <a:off x="457201" y="749912"/>
            <a:ext cx="7356815" cy="667725"/>
          </a:xfrm>
        </p:spPr>
        <p:txBody>
          <a:bodyPr/>
          <a:lstStyle/>
          <a:p>
            <a:r>
              <a:rPr lang="en-GB" smtClean="0"/>
              <a:t>Click to edit Master title style</a:t>
            </a:r>
            <a:endParaRPr lang="en-US"/>
          </a:p>
        </p:txBody>
      </p:sp>
      <p:pic>
        <p:nvPicPr>
          <p:cNvPr id="8" name="Picture 7"/>
          <p:cNvPicPr>
            <a:picLocks noChangeAspect="1"/>
          </p:cNvPicPr>
          <p:nvPr userDrawn="1"/>
        </p:nvPicPr>
        <p:blipFill>
          <a:blip r:embed="rId2"/>
          <a:stretch>
            <a:fillRect/>
          </a:stretch>
        </p:blipFill>
        <p:spPr>
          <a:xfrm>
            <a:off x="7538077" y="5514157"/>
            <a:ext cx="1222923" cy="962486"/>
          </a:xfrm>
          <a:prstGeom prst="rect">
            <a:avLst/>
          </a:prstGeom>
        </p:spPr>
      </p:pic>
    </p:spTree>
    <p:extLst>
      <p:ext uri="{BB962C8B-B14F-4D97-AF65-F5344CB8AC3E}">
        <p14:creationId xmlns:p14="http://schemas.microsoft.com/office/powerpoint/2010/main" val="41982751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no arrow)">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sz="quarter" idx="10"/>
          </p:nvPr>
        </p:nvSpPr>
        <p:spPr/>
        <p:txBody>
          <a:bodyPr/>
          <a:lstStyle/>
          <a:p>
            <a:fld id="{902D5018-2030-2046-84FC-87E41EA86E42}" type="slidenum">
              <a:rPr lang="en-US" smtClean="0">
                <a:solidFill>
                  <a:srgbClr val="0072C6"/>
                </a:solidFill>
              </a:rPr>
              <a:pPr/>
              <a:t>‹#›</a:t>
            </a:fld>
            <a:endParaRPr lang="en-US" dirty="0">
              <a:solidFill>
                <a:srgbClr val="0072C6"/>
              </a:solidFill>
            </a:endParaRPr>
          </a:p>
        </p:txBody>
      </p:sp>
      <p:sp>
        <p:nvSpPr>
          <p:cNvPr id="4" name="Content Placeholder 2"/>
          <p:cNvSpPr>
            <a:spLocks noGrp="1"/>
          </p:cNvSpPr>
          <p:nvPr>
            <p:ph idx="1"/>
          </p:nvPr>
        </p:nvSpPr>
        <p:spPr>
          <a:xfrm>
            <a:off x="457200" y="1680295"/>
            <a:ext cx="7841707" cy="3950736"/>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52972555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0354075-A6AC-46A0-B5B7-1BF22862B7F2}" type="datetime1">
              <a:rPr lang="en-GB" smtClean="0"/>
              <a:t>10/12/2015</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BC34EF01-FA80-4626-8A1F-3FD1550C17F9}" type="slidenum">
              <a:rPr lang="en-GB" smtClean="0"/>
              <a:t>‹#›</a:t>
            </a:fld>
            <a:endParaRPr lang="en-GB"/>
          </a:p>
        </p:txBody>
      </p:sp>
    </p:spTree>
    <p:extLst>
      <p:ext uri="{BB962C8B-B14F-4D97-AF65-F5344CB8AC3E}">
        <p14:creationId xmlns:p14="http://schemas.microsoft.com/office/powerpoint/2010/main" val="2627352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A347149-AF69-45D4-AC1F-DDE97211A61C}" type="datetime1">
              <a:rPr lang="en-GB" smtClean="0"/>
              <a:t>10/12/2015</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BC34EF01-FA80-4626-8A1F-3FD1550C17F9}" type="slidenum">
              <a:rPr lang="en-GB" smtClean="0"/>
              <a:t>‹#›</a:t>
            </a:fld>
            <a:endParaRPr lang="en-GB"/>
          </a:p>
        </p:txBody>
      </p:sp>
    </p:spTree>
    <p:extLst>
      <p:ext uri="{BB962C8B-B14F-4D97-AF65-F5344CB8AC3E}">
        <p14:creationId xmlns:p14="http://schemas.microsoft.com/office/powerpoint/2010/main" val="256357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ED5D9AF-9393-4A5D-92B8-F5D700BF0C6F}" type="datetime1">
              <a:rPr lang="en-GB" smtClean="0"/>
              <a:t>10/12/2015</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BC34EF01-FA80-4626-8A1F-3FD1550C17F9}" type="slidenum">
              <a:rPr lang="en-GB" smtClean="0"/>
              <a:t>‹#›</a:t>
            </a:fld>
            <a:endParaRPr lang="en-GB"/>
          </a:p>
        </p:txBody>
      </p:sp>
    </p:spTree>
    <p:extLst>
      <p:ext uri="{BB962C8B-B14F-4D97-AF65-F5344CB8AC3E}">
        <p14:creationId xmlns:p14="http://schemas.microsoft.com/office/powerpoint/2010/main" val="30333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5" name="Picture 4" descr="logo-a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8766" y="279908"/>
            <a:ext cx="816864" cy="509016"/>
          </a:xfrm>
          <a:prstGeom prst="rect">
            <a:avLst/>
          </a:prstGeom>
        </p:spPr>
      </p:pic>
      <p:sp>
        <p:nvSpPr>
          <p:cNvPr id="9" name="Rectangle 8"/>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1" name="Picture 10" descr="NHS England reversed ou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7935" y="279908"/>
            <a:ext cx="817696" cy="509016"/>
          </a:xfrm>
          <a:prstGeom prst="rect">
            <a:avLst/>
          </a:prstGeom>
        </p:spPr>
      </p:pic>
      <p:sp>
        <p:nvSpPr>
          <p:cNvPr id="15" name="Content Placeholder 19"/>
          <p:cNvSpPr>
            <a:spLocks noGrp="1"/>
          </p:cNvSpPr>
          <p:nvPr>
            <p:ph sz="quarter" idx="10" hasCustomPrompt="1"/>
          </p:nvPr>
        </p:nvSpPr>
        <p:spPr>
          <a:xfrm>
            <a:off x="457200" y="5025459"/>
            <a:ext cx="6812020" cy="959925"/>
          </a:xfrm>
        </p:spPr>
        <p:txBody>
          <a:bodyPr anchor="b">
            <a:noAutofit/>
          </a:bodyPr>
          <a:lstStyle>
            <a:lvl1pPr marL="0" indent="0">
              <a:buFontTx/>
              <a:buNone/>
              <a:defRPr sz="2800">
                <a:solidFill>
                  <a:schemeClr val="bg1"/>
                </a:solidFill>
              </a:defRPr>
            </a:lvl1pPr>
          </a:lstStyle>
          <a:p>
            <a:pPr lvl="0"/>
            <a:r>
              <a:rPr lang="en-US" dirty="0" smtClean="0"/>
              <a:t>Sub heading</a:t>
            </a:r>
            <a:endParaRPr lang="en-US" dirty="0"/>
          </a:p>
        </p:txBody>
      </p:sp>
      <p:sp>
        <p:nvSpPr>
          <p:cNvPr id="18" name="Title 1"/>
          <p:cNvSpPr>
            <a:spLocks noGrp="1"/>
          </p:cNvSpPr>
          <p:nvPr>
            <p:ph type="title"/>
          </p:nvPr>
        </p:nvSpPr>
        <p:spPr>
          <a:xfrm>
            <a:off x="474826" y="1402939"/>
            <a:ext cx="8286174" cy="3622520"/>
          </a:xfrm>
        </p:spPr>
        <p:txBody>
          <a:bodyPr anchor="t">
            <a:noAutofit/>
          </a:bodyPr>
          <a:lstStyle>
            <a:lvl1pPr>
              <a:defRPr sz="8000">
                <a:solidFill>
                  <a:schemeClr val="bg1"/>
                </a:solidFill>
              </a:defRPr>
            </a:lvl1pPr>
          </a:lstStyle>
          <a:p>
            <a:r>
              <a:rPr lang="en-GB" dirty="0" smtClean="0"/>
              <a:t>Click to edit Master title style</a:t>
            </a:r>
            <a:endParaRPr lang="en-US" dirty="0"/>
          </a:p>
        </p:txBody>
      </p:sp>
      <p:sp>
        <p:nvSpPr>
          <p:cNvPr id="19" name="Date Placeholder 3"/>
          <p:cNvSpPr txBox="1">
            <a:spLocks/>
          </p:cNvSpPr>
          <p:nvPr userDrawn="1"/>
        </p:nvSpPr>
        <p:spPr>
          <a:xfrm>
            <a:off x="457200" y="5985384"/>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600" b="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prstClr val="white"/>
              </a:solidFill>
            </a:endParaRPr>
          </a:p>
        </p:txBody>
      </p:sp>
      <p:pic>
        <p:nvPicPr>
          <p:cNvPr id="12" name="Picture 11"/>
          <p:cNvPicPr>
            <a:picLocks noChangeAspect="1"/>
          </p:cNvPicPr>
          <p:nvPr userDrawn="1"/>
        </p:nvPicPr>
        <p:blipFill>
          <a:blip r:embed="rId4"/>
          <a:stretch>
            <a:fillRect/>
          </a:stretch>
        </p:blipFill>
        <p:spPr>
          <a:xfrm>
            <a:off x="7538077" y="5514157"/>
            <a:ext cx="1222923" cy="962486"/>
          </a:xfrm>
          <a:prstGeom prst="rect">
            <a:avLst/>
          </a:prstGeom>
        </p:spPr>
      </p:pic>
      <p:sp>
        <p:nvSpPr>
          <p:cNvPr id="10" name="Content Placeholder 19"/>
          <p:cNvSpPr>
            <a:spLocks noGrp="1"/>
          </p:cNvSpPr>
          <p:nvPr>
            <p:ph sz="quarter" idx="11" hasCustomPrompt="1"/>
          </p:nvPr>
        </p:nvSpPr>
        <p:spPr>
          <a:xfrm>
            <a:off x="457200" y="5985383"/>
            <a:ext cx="4359965" cy="361031"/>
          </a:xfrm>
        </p:spPr>
        <p:txBody>
          <a:bodyPr anchor="b">
            <a:noAutofit/>
          </a:bodyPr>
          <a:lstStyle>
            <a:lvl1pPr marL="0" indent="0">
              <a:buFontTx/>
              <a:buNone/>
              <a:defRPr sz="1600">
                <a:solidFill>
                  <a:schemeClr val="bg1"/>
                </a:solidFill>
              </a:defRPr>
            </a:lvl1pPr>
          </a:lstStyle>
          <a:p>
            <a:pPr lvl="0"/>
            <a:r>
              <a:rPr lang="en-US" dirty="0" smtClean="0"/>
              <a:t>Insert date</a:t>
            </a:r>
            <a:endParaRPr lang="en-US" dirty="0"/>
          </a:p>
        </p:txBody>
      </p:sp>
    </p:spTree>
    <p:extLst>
      <p:ext uri="{BB962C8B-B14F-4D97-AF65-F5344CB8AC3E}">
        <p14:creationId xmlns:p14="http://schemas.microsoft.com/office/powerpoint/2010/main" val="3993679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 name="Picture 3" descr="image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2" y="2480567"/>
            <a:ext cx="3746684" cy="2160734"/>
          </a:xfrm>
        </p:spPr>
        <p:txBody>
          <a:bodyPr anchor="t">
            <a:noAutofit/>
          </a:bodyPr>
          <a:lstStyle>
            <a:lvl1pPr>
              <a:defRPr sz="4800"/>
            </a:lvl1pPr>
          </a:lstStyle>
          <a:p>
            <a:r>
              <a:rPr lang="en-GB" dirty="0" smtClean="0"/>
              <a:t>Click to edit Master title style</a:t>
            </a:r>
            <a:endParaRPr lang="en-US" dirty="0"/>
          </a:p>
        </p:txBody>
      </p:sp>
      <p:sp>
        <p:nvSpPr>
          <p:cNvPr id="6" name="Content Placeholder 19"/>
          <p:cNvSpPr>
            <a:spLocks noGrp="1"/>
          </p:cNvSpPr>
          <p:nvPr>
            <p:ph sz="quarter" idx="11" hasCustomPrompt="1"/>
          </p:nvPr>
        </p:nvSpPr>
        <p:spPr>
          <a:xfrm>
            <a:off x="457200" y="4949689"/>
            <a:ext cx="3675271" cy="991523"/>
          </a:xfrm>
        </p:spPr>
        <p:txBody>
          <a:bodyPr anchor="b">
            <a:normAutofit/>
          </a:bodyPr>
          <a:lstStyle>
            <a:lvl1pPr marL="0" indent="0">
              <a:buFontTx/>
              <a:buNone/>
              <a:defRPr sz="2800">
                <a:solidFill>
                  <a:schemeClr val="accent3"/>
                </a:solidFill>
              </a:defRPr>
            </a:lvl1pPr>
          </a:lstStyle>
          <a:p>
            <a:pPr lvl="0"/>
            <a:r>
              <a:rPr lang="en-US" dirty="0" smtClean="0"/>
              <a:t>Sub heading</a:t>
            </a:r>
            <a:endParaRPr lang="en-US" dirty="0"/>
          </a:p>
        </p:txBody>
      </p:sp>
      <p:pic>
        <p:nvPicPr>
          <p:cNvPr id="9" name="Picture 8" descr="logo-a5.gi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766" y="281202"/>
            <a:ext cx="816864" cy="509016"/>
          </a:xfrm>
          <a:prstGeom prst="rect">
            <a:avLst/>
          </a:prstGeom>
        </p:spPr>
      </p:pic>
      <p:sp>
        <p:nvSpPr>
          <p:cNvPr id="8" name="Content Placeholder 19"/>
          <p:cNvSpPr>
            <a:spLocks noGrp="1"/>
          </p:cNvSpPr>
          <p:nvPr>
            <p:ph sz="quarter" idx="12" hasCustomPrompt="1"/>
          </p:nvPr>
        </p:nvSpPr>
        <p:spPr>
          <a:xfrm>
            <a:off x="457200" y="5985383"/>
            <a:ext cx="4359965" cy="361031"/>
          </a:xfrm>
        </p:spPr>
        <p:txBody>
          <a:bodyPr anchor="b">
            <a:noAutofit/>
          </a:bodyPr>
          <a:lstStyle>
            <a:lvl1pPr marL="0" indent="0">
              <a:buFontTx/>
              <a:buNone/>
              <a:defRPr sz="1600">
                <a:solidFill>
                  <a:schemeClr val="accent3"/>
                </a:solidFill>
              </a:defRPr>
            </a:lvl1pPr>
          </a:lstStyle>
          <a:p>
            <a:pPr lvl="0"/>
            <a:r>
              <a:rPr lang="en-US" dirty="0" smtClean="0"/>
              <a:t>Insert date</a:t>
            </a:r>
            <a:endParaRPr lang="en-US" dirty="0"/>
          </a:p>
        </p:txBody>
      </p:sp>
    </p:spTree>
    <p:extLst>
      <p:ext uri="{BB962C8B-B14F-4D97-AF65-F5344CB8AC3E}">
        <p14:creationId xmlns:p14="http://schemas.microsoft.com/office/powerpoint/2010/main" val="2387150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1" name="Picture 10" descr="image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4000" cy="6849070"/>
          </a:xfrm>
          <a:prstGeom prst="rect">
            <a:avLst/>
          </a:prstGeom>
        </p:spPr>
      </p:pic>
      <p:sp>
        <p:nvSpPr>
          <p:cNvPr id="7" name="Title 1"/>
          <p:cNvSpPr>
            <a:spLocks noGrp="1"/>
          </p:cNvSpPr>
          <p:nvPr>
            <p:ph type="title"/>
          </p:nvPr>
        </p:nvSpPr>
        <p:spPr>
          <a:xfrm>
            <a:off x="5230364" y="1692260"/>
            <a:ext cx="3535738" cy="2160734"/>
          </a:xfrm>
        </p:spPr>
        <p:txBody>
          <a:bodyPr anchor="t">
            <a:noAutofit/>
          </a:bodyPr>
          <a:lstStyle>
            <a:lvl1pPr>
              <a:defRPr sz="4800"/>
            </a:lvl1pPr>
          </a:lstStyle>
          <a:p>
            <a:r>
              <a:rPr lang="en-GB" dirty="0" smtClean="0"/>
              <a:t>Click to edit Master title style</a:t>
            </a:r>
            <a:endParaRPr lang="en-US" dirty="0"/>
          </a:p>
        </p:txBody>
      </p:sp>
      <p:sp>
        <p:nvSpPr>
          <p:cNvPr id="8" name="Content Placeholder 19"/>
          <p:cNvSpPr>
            <a:spLocks noGrp="1"/>
          </p:cNvSpPr>
          <p:nvPr>
            <p:ph sz="quarter" idx="11" hasCustomPrompt="1"/>
          </p:nvPr>
        </p:nvSpPr>
        <p:spPr>
          <a:xfrm>
            <a:off x="5382762" y="4993860"/>
            <a:ext cx="3383340" cy="991523"/>
          </a:xfrm>
        </p:spPr>
        <p:txBody>
          <a:bodyPr anchor="b">
            <a:normAutofit/>
          </a:bodyPr>
          <a:lstStyle>
            <a:lvl1pPr marL="0" indent="0">
              <a:buFontTx/>
              <a:buNone/>
              <a:defRPr sz="2800">
                <a:solidFill>
                  <a:schemeClr val="accent1"/>
                </a:solidFill>
              </a:defRPr>
            </a:lvl1pPr>
          </a:lstStyle>
          <a:p>
            <a:pPr lvl="0"/>
            <a:r>
              <a:rPr lang="en-US" dirty="0" smtClean="0"/>
              <a:t>Sub heading</a:t>
            </a:r>
            <a:endParaRPr lang="en-US" dirty="0"/>
          </a:p>
        </p:txBody>
      </p:sp>
      <p:pic>
        <p:nvPicPr>
          <p:cNvPr id="12" name="Picture 11" descr="logo-a5.gi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766" y="281202"/>
            <a:ext cx="816864" cy="509016"/>
          </a:xfrm>
          <a:prstGeom prst="rect">
            <a:avLst/>
          </a:prstGeom>
        </p:spPr>
      </p:pic>
      <p:sp>
        <p:nvSpPr>
          <p:cNvPr id="10" name="Content Placeholder 19"/>
          <p:cNvSpPr>
            <a:spLocks noGrp="1"/>
          </p:cNvSpPr>
          <p:nvPr>
            <p:ph sz="quarter" idx="12" hasCustomPrompt="1"/>
          </p:nvPr>
        </p:nvSpPr>
        <p:spPr>
          <a:xfrm>
            <a:off x="5382763" y="5985383"/>
            <a:ext cx="3383340" cy="361031"/>
          </a:xfrm>
        </p:spPr>
        <p:txBody>
          <a:bodyPr anchor="b">
            <a:noAutofit/>
          </a:bodyPr>
          <a:lstStyle>
            <a:lvl1pPr marL="0" indent="0">
              <a:buFontTx/>
              <a:buNone/>
              <a:defRPr sz="1600">
                <a:solidFill>
                  <a:srgbClr val="00ADC6"/>
                </a:solidFill>
              </a:defRPr>
            </a:lvl1pPr>
          </a:lstStyle>
          <a:p>
            <a:pPr lvl="0"/>
            <a:r>
              <a:rPr lang="en-US" dirty="0" smtClean="0"/>
              <a:t>Insert date</a:t>
            </a:r>
            <a:endParaRPr lang="en-US" dirty="0"/>
          </a:p>
        </p:txBody>
      </p:sp>
    </p:spTree>
    <p:extLst>
      <p:ext uri="{BB962C8B-B14F-4D97-AF65-F5344CB8AC3E}">
        <p14:creationId xmlns:p14="http://schemas.microsoft.com/office/powerpoint/2010/main" val="422411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9" name="Picture 8" descr="image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2" y="1571824"/>
            <a:ext cx="3746684" cy="2160734"/>
          </a:xfrm>
        </p:spPr>
        <p:txBody>
          <a:bodyPr anchor="t">
            <a:noAutofit/>
          </a:bodyPr>
          <a:lstStyle>
            <a:lvl1pPr>
              <a:defRPr sz="4800"/>
            </a:lvl1pPr>
          </a:lstStyle>
          <a:p>
            <a:r>
              <a:rPr lang="en-GB" dirty="0" smtClean="0"/>
              <a:t>Click to edit Master title style</a:t>
            </a:r>
            <a:endParaRPr lang="en-US" dirty="0"/>
          </a:p>
        </p:txBody>
      </p:sp>
      <p:sp>
        <p:nvSpPr>
          <p:cNvPr id="10" name="Content Placeholder 19"/>
          <p:cNvSpPr>
            <a:spLocks noGrp="1"/>
          </p:cNvSpPr>
          <p:nvPr>
            <p:ph sz="quarter" idx="11" hasCustomPrompt="1"/>
          </p:nvPr>
        </p:nvSpPr>
        <p:spPr>
          <a:xfrm>
            <a:off x="457200" y="4949689"/>
            <a:ext cx="3675271" cy="991523"/>
          </a:xfrm>
        </p:spPr>
        <p:txBody>
          <a:bodyPr anchor="b">
            <a:normAutofit/>
          </a:bodyPr>
          <a:lstStyle>
            <a:lvl1pPr marL="0" indent="0">
              <a:buFontTx/>
              <a:buNone/>
              <a:defRPr sz="2800">
                <a:solidFill>
                  <a:schemeClr val="accent3"/>
                </a:solidFill>
              </a:defRPr>
            </a:lvl1pPr>
          </a:lstStyle>
          <a:p>
            <a:pPr lvl="0"/>
            <a:r>
              <a:rPr lang="en-US" dirty="0" smtClean="0"/>
              <a:t>Sub heading</a:t>
            </a:r>
            <a:endParaRPr lang="en-US" dirty="0"/>
          </a:p>
        </p:txBody>
      </p:sp>
      <p:pic>
        <p:nvPicPr>
          <p:cNvPr id="12" name="Picture 11" descr="NHS England reversed ou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7935" y="279908"/>
            <a:ext cx="817696" cy="509016"/>
          </a:xfrm>
          <a:prstGeom prst="rect">
            <a:avLst/>
          </a:prstGeom>
        </p:spPr>
      </p:pic>
      <p:sp>
        <p:nvSpPr>
          <p:cNvPr id="7" name="Content Placeholder 19"/>
          <p:cNvSpPr>
            <a:spLocks noGrp="1"/>
          </p:cNvSpPr>
          <p:nvPr>
            <p:ph sz="quarter" idx="12" hasCustomPrompt="1"/>
          </p:nvPr>
        </p:nvSpPr>
        <p:spPr>
          <a:xfrm>
            <a:off x="457200" y="5985383"/>
            <a:ext cx="3675271" cy="361031"/>
          </a:xfrm>
        </p:spPr>
        <p:txBody>
          <a:bodyPr anchor="b">
            <a:noAutofit/>
          </a:bodyPr>
          <a:lstStyle>
            <a:lvl1pPr marL="0" indent="0">
              <a:buFontTx/>
              <a:buNone/>
              <a:defRPr sz="1600">
                <a:solidFill>
                  <a:schemeClr val="accent3"/>
                </a:solidFill>
              </a:defRPr>
            </a:lvl1pPr>
          </a:lstStyle>
          <a:p>
            <a:pPr lvl="0"/>
            <a:r>
              <a:rPr lang="en-US" dirty="0" smtClean="0"/>
              <a:t>Insert date</a:t>
            </a:r>
            <a:endParaRPr lang="en-US" dirty="0"/>
          </a:p>
        </p:txBody>
      </p:sp>
    </p:spTree>
    <p:extLst>
      <p:ext uri="{BB962C8B-B14F-4D97-AF65-F5344CB8AC3E}">
        <p14:creationId xmlns:p14="http://schemas.microsoft.com/office/powerpoint/2010/main" val="14457851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8"/>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335656" y="1692260"/>
            <a:ext cx="3535738" cy="2160734"/>
          </a:xfrm>
        </p:spPr>
        <p:txBody>
          <a:bodyPr anchor="t">
            <a:noAutofit/>
          </a:bodyPr>
          <a:lstStyle>
            <a:lvl1pPr>
              <a:defRPr sz="4800"/>
            </a:lvl1pPr>
          </a:lstStyle>
          <a:p>
            <a:r>
              <a:rPr lang="en-GB" dirty="0" smtClean="0"/>
              <a:t>Click to edit Master title style</a:t>
            </a:r>
            <a:endParaRPr lang="en-US" dirty="0"/>
          </a:p>
        </p:txBody>
      </p:sp>
      <p:sp>
        <p:nvSpPr>
          <p:cNvPr id="6" name="Content Placeholder 19"/>
          <p:cNvSpPr>
            <a:spLocks noGrp="1"/>
          </p:cNvSpPr>
          <p:nvPr>
            <p:ph sz="quarter" idx="11" hasCustomPrompt="1"/>
          </p:nvPr>
        </p:nvSpPr>
        <p:spPr>
          <a:xfrm>
            <a:off x="474607" y="4993860"/>
            <a:ext cx="3383340" cy="991523"/>
          </a:xfrm>
        </p:spPr>
        <p:txBody>
          <a:bodyPr anchor="b">
            <a:normAutofit/>
          </a:bodyPr>
          <a:lstStyle>
            <a:lvl1pPr marL="0" indent="0">
              <a:buFontTx/>
              <a:buNone/>
              <a:defRPr sz="2800">
                <a:solidFill>
                  <a:schemeClr val="accent3"/>
                </a:solidFill>
              </a:defRPr>
            </a:lvl1pPr>
          </a:lstStyle>
          <a:p>
            <a:pPr lvl="0"/>
            <a:r>
              <a:rPr lang="en-US" dirty="0" smtClean="0"/>
              <a:t>Sub heading</a:t>
            </a:r>
            <a:endParaRPr lang="en-US" dirty="0"/>
          </a:p>
        </p:txBody>
      </p:sp>
      <p:pic>
        <p:nvPicPr>
          <p:cNvPr id="10" name="Picture 9" descr="logo-a5.gi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766" y="281202"/>
            <a:ext cx="816864" cy="509016"/>
          </a:xfrm>
          <a:prstGeom prst="rect">
            <a:avLst/>
          </a:prstGeom>
        </p:spPr>
      </p:pic>
      <p:sp>
        <p:nvSpPr>
          <p:cNvPr id="8" name="Content Placeholder 19"/>
          <p:cNvSpPr>
            <a:spLocks noGrp="1"/>
          </p:cNvSpPr>
          <p:nvPr>
            <p:ph sz="quarter" idx="12" hasCustomPrompt="1"/>
          </p:nvPr>
        </p:nvSpPr>
        <p:spPr>
          <a:xfrm>
            <a:off x="474608" y="5985383"/>
            <a:ext cx="3383340" cy="361031"/>
          </a:xfrm>
        </p:spPr>
        <p:txBody>
          <a:bodyPr anchor="b">
            <a:noAutofit/>
          </a:bodyPr>
          <a:lstStyle>
            <a:lvl1pPr marL="0" indent="0">
              <a:buFontTx/>
              <a:buNone/>
              <a:defRPr sz="1600">
                <a:solidFill>
                  <a:srgbClr val="003893"/>
                </a:solidFill>
              </a:defRPr>
            </a:lvl1pPr>
          </a:lstStyle>
          <a:p>
            <a:pPr lvl="0"/>
            <a:r>
              <a:rPr lang="en-US" dirty="0" smtClean="0"/>
              <a:t>Insert date</a:t>
            </a:r>
            <a:endParaRPr lang="en-US" dirty="0"/>
          </a:p>
        </p:txBody>
      </p:sp>
    </p:spTree>
    <p:extLst>
      <p:ext uri="{BB962C8B-B14F-4D97-AF65-F5344CB8AC3E}">
        <p14:creationId xmlns:p14="http://schemas.microsoft.com/office/powerpoint/2010/main" val="72452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6" name="Picture 5" descr="NHS England reversed ou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7935" y="279908"/>
            <a:ext cx="817696" cy="509016"/>
          </a:xfrm>
          <a:prstGeom prst="rect">
            <a:avLst/>
          </a:prstGeom>
        </p:spPr>
      </p:pic>
      <p:pic>
        <p:nvPicPr>
          <p:cNvPr id="7" name="Picture 6" descr="Untitled-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912" y="5487584"/>
            <a:ext cx="918569" cy="1003622"/>
          </a:xfrm>
          <a:prstGeom prst="rect">
            <a:avLst/>
          </a:prstGeom>
        </p:spPr>
      </p:pic>
      <p:sp>
        <p:nvSpPr>
          <p:cNvPr id="8" name="Content Placeholder 19"/>
          <p:cNvSpPr>
            <a:spLocks noGrp="1"/>
          </p:cNvSpPr>
          <p:nvPr>
            <p:ph sz="quarter" idx="10" hasCustomPrompt="1"/>
          </p:nvPr>
        </p:nvSpPr>
        <p:spPr>
          <a:xfrm>
            <a:off x="609600" y="4413336"/>
            <a:ext cx="6812020" cy="514019"/>
          </a:xfrm>
        </p:spPr>
        <p:txBody>
          <a:bodyPr>
            <a:normAutofit/>
          </a:bodyPr>
          <a:lstStyle>
            <a:lvl1pPr marL="0" indent="0">
              <a:buFontTx/>
              <a:buNone/>
              <a:defRPr sz="1800">
                <a:solidFill>
                  <a:schemeClr val="bg1"/>
                </a:solidFill>
              </a:defRPr>
            </a:lvl1pPr>
          </a:lstStyle>
          <a:p>
            <a:pPr lvl="0"/>
            <a:r>
              <a:rPr lang="en-US" dirty="0" smtClean="0"/>
              <a:t>Name Surname</a:t>
            </a:r>
            <a:endParaRPr lang="en-US" dirty="0"/>
          </a:p>
        </p:txBody>
      </p:sp>
      <p:sp>
        <p:nvSpPr>
          <p:cNvPr id="12" name="Content Placeholder 19"/>
          <p:cNvSpPr>
            <a:spLocks noGrp="1"/>
          </p:cNvSpPr>
          <p:nvPr>
            <p:ph sz="quarter" idx="11" hasCustomPrompt="1"/>
          </p:nvPr>
        </p:nvSpPr>
        <p:spPr>
          <a:xfrm>
            <a:off x="609600" y="1837997"/>
            <a:ext cx="7111312" cy="2446873"/>
          </a:xfrm>
        </p:spPr>
        <p:txBody>
          <a:bodyPr>
            <a:normAutofit/>
          </a:bodyPr>
          <a:lstStyle>
            <a:lvl1pPr marL="0" indent="0">
              <a:buFontTx/>
              <a:buNone/>
              <a:defRPr sz="3600">
                <a:solidFill>
                  <a:schemeClr val="bg1"/>
                </a:solidFill>
                <a:latin typeface="Arial"/>
                <a:cs typeface="Arial"/>
              </a:defRPr>
            </a:lvl1pPr>
          </a:lstStyle>
          <a:p>
            <a:r>
              <a:rPr lang="en-GB" sz="3600" b="0" dirty="0" smtClean="0">
                <a:solidFill>
                  <a:schemeClr val="bg1"/>
                </a:solidFill>
                <a:latin typeface="+mn-lt"/>
                <a:cs typeface="Arial"/>
              </a:rPr>
              <a:t>“You can use this slide to pull out a quote. Use point size 36.”</a:t>
            </a:r>
            <a:endParaRPr lang="en-US" sz="3600" b="0" dirty="0">
              <a:solidFill>
                <a:schemeClr val="bg1"/>
              </a:solidFill>
            </a:endParaRPr>
          </a:p>
        </p:txBody>
      </p:sp>
    </p:spTree>
    <p:extLst>
      <p:ext uri="{BB962C8B-B14F-4D97-AF65-F5344CB8AC3E}">
        <p14:creationId xmlns:p14="http://schemas.microsoft.com/office/powerpoint/2010/main" val="410073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Header 1">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144000" cy="6858000"/>
          </a:xfrm>
          <a:prstGeom prst="rect">
            <a:avLst/>
          </a:prstGeom>
        </p:spPr>
      </p:pic>
      <p:pic>
        <p:nvPicPr>
          <p:cNvPr id="8" name="Picture 7" descr="logo-a5.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766" y="279908"/>
            <a:ext cx="816864" cy="509016"/>
          </a:xfrm>
          <a:prstGeom prst="rect">
            <a:avLst/>
          </a:prstGeom>
        </p:spPr>
      </p:pic>
      <p:sp>
        <p:nvSpPr>
          <p:cNvPr id="6" name="Title 1"/>
          <p:cNvSpPr>
            <a:spLocks noGrp="1"/>
          </p:cNvSpPr>
          <p:nvPr>
            <p:ph type="title"/>
          </p:nvPr>
        </p:nvSpPr>
        <p:spPr>
          <a:xfrm>
            <a:off x="457202" y="1692260"/>
            <a:ext cx="3535738" cy="2160734"/>
          </a:xfrm>
        </p:spPr>
        <p:txBody>
          <a:bodyPr anchor="t">
            <a:noAutofit/>
          </a:bodyPr>
          <a:lstStyle>
            <a:lvl1pPr>
              <a:defRPr sz="4800"/>
            </a:lvl1pPr>
          </a:lstStyle>
          <a:p>
            <a:r>
              <a:rPr lang="en-GB" dirty="0" smtClean="0"/>
              <a:t>Click to edit Master title style</a:t>
            </a:r>
            <a:endParaRPr lang="en-US" dirty="0"/>
          </a:p>
        </p:txBody>
      </p:sp>
    </p:spTree>
    <p:extLst>
      <p:ext uri="{BB962C8B-B14F-4D97-AF65-F5344CB8AC3E}">
        <p14:creationId xmlns:p14="http://schemas.microsoft.com/office/powerpoint/2010/main" val="220008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6858000"/>
          </a:xfrm>
          <a:prstGeom prst="rect">
            <a:avLst/>
          </a:prstGeom>
        </p:spPr>
      </p:pic>
      <p:sp>
        <p:nvSpPr>
          <p:cNvPr id="5" name="Title 1"/>
          <p:cNvSpPr>
            <a:spLocks noGrp="1"/>
          </p:cNvSpPr>
          <p:nvPr>
            <p:ph type="title"/>
          </p:nvPr>
        </p:nvSpPr>
        <p:spPr>
          <a:xfrm>
            <a:off x="5230364" y="1692260"/>
            <a:ext cx="3535738" cy="2160734"/>
          </a:xfrm>
        </p:spPr>
        <p:txBody>
          <a:bodyPr anchor="t">
            <a:noAutofit/>
          </a:bodyPr>
          <a:lstStyle>
            <a:lvl1pPr>
              <a:defRPr sz="4800"/>
            </a:lvl1pPr>
          </a:lstStyle>
          <a:p>
            <a:r>
              <a:rPr lang="en-GB" dirty="0" smtClean="0"/>
              <a:t>Click to edit Master title style</a:t>
            </a:r>
            <a:endParaRPr lang="en-US" dirty="0"/>
          </a:p>
        </p:txBody>
      </p:sp>
      <p:pic>
        <p:nvPicPr>
          <p:cNvPr id="6" name="Picture 5" descr="logo-a5.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766" y="279908"/>
            <a:ext cx="816864" cy="509016"/>
          </a:xfrm>
          <a:prstGeom prst="rect">
            <a:avLst/>
          </a:prstGeom>
        </p:spPr>
      </p:pic>
    </p:spTree>
    <p:extLst>
      <p:ext uri="{BB962C8B-B14F-4D97-AF65-F5344CB8AC3E}">
        <p14:creationId xmlns:p14="http://schemas.microsoft.com/office/powerpoint/2010/main" val="155449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80295"/>
            <a:ext cx="7841707" cy="3950736"/>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14" name="Picture 13" descr="logo-a5.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8766" y="279908"/>
            <a:ext cx="816864" cy="509016"/>
          </a:xfrm>
          <a:prstGeom prst="rect">
            <a:avLst/>
          </a:prstGeom>
        </p:spPr>
      </p:pic>
      <p:sp>
        <p:nvSpPr>
          <p:cNvPr id="2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latin typeface="Arial"/>
                <a:cs typeface="Arial"/>
              </a:defRPr>
            </a:lvl1pPr>
          </a:lstStyle>
          <a:p>
            <a:pPr defTabSz="457200"/>
            <a:fld id="{902D5018-2030-2046-84FC-87E41EA86E42}" type="slidenum">
              <a:rPr lang="en-US" smtClean="0">
                <a:solidFill>
                  <a:srgbClr val="0072C6"/>
                </a:solidFill>
              </a:rPr>
              <a:pPr defTabSz="457200"/>
              <a:t>‹#›</a:t>
            </a:fld>
            <a:endParaRPr lang="en-US" dirty="0">
              <a:solidFill>
                <a:srgbClr val="0072C6"/>
              </a:solidFill>
            </a:endParaRPr>
          </a:p>
        </p:txBody>
      </p:sp>
      <p:sp>
        <p:nvSpPr>
          <p:cNvPr id="23"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err="1" smtClean="0">
                <a:solidFill>
                  <a:prstClr val="black"/>
                </a:solidFill>
              </a:rPr>
              <a:t>www.england.nhs.uk</a:t>
            </a:r>
            <a:endParaRPr lang="en-GB" dirty="0" smtClean="0">
              <a:solidFill>
                <a:prstClr val="black"/>
              </a:solidFill>
            </a:endParaRPr>
          </a:p>
        </p:txBody>
      </p:sp>
      <p:sp>
        <p:nvSpPr>
          <p:cNvPr id="26" name="Title Placeholder 1"/>
          <p:cNvSpPr>
            <a:spLocks noGrp="1"/>
          </p:cNvSpPr>
          <p:nvPr>
            <p:ph type="title"/>
          </p:nvPr>
        </p:nvSpPr>
        <p:spPr>
          <a:xfrm>
            <a:off x="457201" y="749912"/>
            <a:ext cx="7356815" cy="667725"/>
          </a:xfrm>
          <a:prstGeom prst="rect">
            <a:avLst/>
          </a:prstGeom>
        </p:spPr>
        <p:txBody>
          <a:bodyPr vert="horz" lIns="91440" tIns="45720" rIns="91440" bIns="45720" rtlCol="0" anchor="ctr">
            <a:normAutofit/>
          </a:bodyPr>
          <a:lstStyle/>
          <a:p>
            <a:r>
              <a:rPr lang="en-GB" sz="3600" b="1" dirty="0" smtClean="0">
                <a:solidFill>
                  <a:schemeClr val="tx2"/>
                </a:solidFill>
                <a:latin typeface="+mj-lt"/>
                <a:cs typeface="Arial"/>
              </a:rPr>
              <a:t>Click</a:t>
            </a:r>
            <a:r>
              <a:rPr lang="en-GB" sz="3600" b="1" baseline="0" dirty="0" smtClean="0">
                <a:solidFill>
                  <a:schemeClr val="tx2"/>
                </a:solidFill>
                <a:latin typeface="+mj-lt"/>
                <a:cs typeface="Arial"/>
              </a:rPr>
              <a:t> to edit the master title style</a:t>
            </a:r>
            <a:endParaRPr lang="en-GB" sz="3600" b="1" dirty="0">
              <a:solidFill>
                <a:schemeClr val="tx2"/>
              </a:solidFill>
              <a:latin typeface="+mj-lt"/>
              <a:cs typeface="Arial"/>
            </a:endParaRPr>
          </a:p>
        </p:txBody>
      </p:sp>
    </p:spTree>
    <p:extLst>
      <p:ext uri="{BB962C8B-B14F-4D97-AF65-F5344CB8AC3E}">
        <p14:creationId xmlns:p14="http://schemas.microsoft.com/office/powerpoint/2010/main" val="1387675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ftr="0"/>
  <p:txStyles>
    <p:titleStyle>
      <a:lvl1pPr algn="l" defTabSz="457200" rtl="0" eaLnBrk="1" latinLnBrk="0" hangingPunct="1">
        <a:spcBef>
          <a:spcPct val="0"/>
        </a:spcBef>
        <a:buNone/>
        <a:defRPr lang="en-GB" sz="3600" b="1" i="0" kern="1200" baseline="0" smtClean="0">
          <a:solidFill>
            <a:schemeClr val="tx2"/>
          </a:solidFill>
          <a:latin typeface="Arial"/>
          <a:ea typeface="+mj-ea"/>
          <a:cs typeface="Arial"/>
        </a:defRPr>
      </a:lvl1pPr>
    </p:titleStyle>
    <p:bodyStyle>
      <a:lvl1pPr marL="342900" indent="-3429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3.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docid=68U7S09wSATW-M&amp;tbnid=Ade81Uc50N4r5M:&amp;ved=0CAUQjRw&amp;url=http://abovethelaw.com/2013/12/biglaws-most-underrated-firms-by-practice-area-2/thumbs-up/&amp;ei=ADhrU7vJDc7jO93xgYAG&amp;bvm=bv.66330100,d.ZWU&amp;psig=AFQjCNHhS8Dw9YvZ-wVetQQiLWMlkXTJjA&amp;ust=1399622007692617"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4.pn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mailto:diane.domenico@nhs.net"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mailto:kevin.elliott@nhs.ne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mailto:alyson.taylor4@nhs.net"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england.nhs.uk/wp-content/uploads/2015/10/ld-nat-imp-plan-oct15.pdf"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hyperlink" Target="https://www.england.nhs.uk/wp-content/uploads/2015/10/service-model-291015.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www.england.nhs.uk/wp-content/uploads/2015/10/service-model-291015.pdf" TargetMode="External"/><Relationship Id="rId4" Type="http://schemas.openxmlformats.org/officeDocument/2006/relationships/hyperlink" Target="https://www.england.nhs.uk/wp-content/uploads/2015/10/ld-nat-imp-plan-oct15.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3.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80434"/>
            <a:ext cx="8064896" cy="2160734"/>
          </a:xfrm>
        </p:spPr>
        <p:txBody>
          <a:bodyPr/>
          <a:lstStyle/>
          <a:p>
            <a:r>
              <a:rPr lang="en-GB" sz="4000" dirty="0"/>
              <a:t/>
            </a:r>
            <a:br>
              <a:rPr lang="en-GB" sz="4000" dirty="0"/>
            </a:br>
            <a:r>
              <a:rPr lang="en-GB" sz="4000" dirty="0" smtClean="0"/>
              <a:t>Transforming care for people with learning disabilities and/or autism</a:t>
            </a:r>
            <a:br>
              <a:rPr lang="en-GB" sz="4000" dirty="0" smtClean="0"/>
            </a:br>
            <a:r>
              <a:rPr lang="en-GB" sz="3600" dirty="0"/>
              <a:t/>
            </a:r>
            <a:br>
              <a:rPr lang="en-GB" sz="3600" dirty="0"/>
            </a:br>
            <a:r>
              <a:rPr lang="en-GB" sz="2800" dirty="0" smtClean="0"/>
              <a:t>Building the right support - National Plan</a:t>
            </a:r>
            <a:br>
              <a:rPr lang="en-GB" sz="2800" dirty="0" smtClean="0"/>
            </a:br>
            <a:r>
              <a:rPr lang="en-GB" sz="4000" dirty="0" smtClean="0"/>
              <a:t/>
            </a:r>
            <a:br>
              <a:rPr lang="en-GB" sz="4000" dirty="0" smtClean="0"/>
            </a:br>
            <a:endParaRPr lang="en-GB" sz="2800" dirty="0"/>
          </a:p>
        </p:txBody>
      </p:sp>
      <p:sp>
        <p:nvSpPr>
          <p:cNvPr id="3" name="Content Placeholder 2"/>
          <p:cNvSpPr>
            <a:spLocks noGrp="1"/>
          </p:cNvSpPr>
          <p:nvPr>
            <p:ph sz="quarter" idx="12"/>
          </p:nvPr>
        </p:nvSpPr>
        <p:spPr>
          <a:xfrm>
            <a:off x="467544" y="6309320"/>
            <a:ext cx="3383340" cy="361031"/>
          </a:xfrm>
        </p:spPr>
        <p:txBody>
          <a:bodyPr/>
          <a:lstStyle/>
          <a:p>
            <a:endParaRPr lang="en-GB" dirty="0"/>
          </a:p>
        </p:txBody>
      </p:sp>
    </p:spTree>
    <p:extLst>
      <p:ext uri="{BB962C8B-B14F-4D97-AF65-F5344CB8AC3E}">
        <p14:creationId xmlns:p14="http://schemas.microsoft.com/office/powerpoint/2010/main" val="1330341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764703"/>
            <a:ext cx="5328592" cy="566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fld id="{A69CA4C3-F882-4E93-8DFF-AA7730D5329B}" type="slidenum">
              <a:rPr lang="en-GB" smtClean="0"/>
              <a:t>10</a:t>
            </a:fld>
            <a:endParaRPr lang="en-GB"/>
          </a:p>
        </p:txBody>
      </p:sp>
      <p:sp>
        <p:nvSpPr>
          <p:cNvPr id="3" name="Title 2"/>
          <p:cNvSpPr>
            <a:spLocks noGrp="1"/>
          </p:cNvSpPr>
          <p:nvPr>
            <p:ph type="title"/>
          </p:nvPr>
        </p:nvSpPr>
        <p:spPr>
          <a:xfrm>
            <a:off x="323528" y="188640"/>
            <a:ext cx="7356815" cy="667725"/>
          </a:xfrm>
        </p:spPr>
        <p:txBody>
          <a:bodyPr>
            <a:noAutofit/>
          </a:bodyPr>
          <a:lstStyle/>
          <a:p>
            <a:r>
              <a:rPr lang="en-GB" sz="2400" dirty="0" smtClean="0"/>
              <a:t>The planning assumptions imply bigger change in some parts of England </a:t>
            </a:r>
            <a:endParaRPr lang="en-GB" sz="2400" dirty="0"/>
          </a:p>
        </p:txBody>
      </p:sp>
      <p:sp>
        <p:nvSpPr>
          <p:cNvPr id="4" name="Content Placeholder 3"/>
          <p:cNvSpPr>
            <a:spLocks noGrp="1"/>
          </p:cNvSpPr>
          <p:nvPr>
            <p:ph idx="1"/>
          </p:nvPr>
        </p:nvSpPr>
        <p:spPr>
          <a:xfrm>
            <a:off x="457200" y="967154"/>
            <a:ext cx="7841707" cy="5389195"/>
          </a:xfrm>
        </p:spPr>
        <p:txBody>
          <a:bodyPr>
            <a:noAutofit/>
          </a:bodyPr>
          <a:lstStyle/>
          <a:p>
            <a:pPr marL="0" indent="0">
              <a:lnSpc>
                <a:spcPct val="120000"/>
              </a:lnSpc>
              <a:buNone/>
            </a:pPr>
            <a:endParaRPr lang="en-GB" sz="1000" dirty="0" smtClean="0"/>
          </a:p>
          <a:p>
            <a:pPr marL="0" indent="0">
              <a:lnSpc>
                <a:spcPct val="120000"/>
              </a:lnSpc>
              <a:buNone/>
            </a:pPr>
            <a:endParaRPr lang="en-GB" sz="100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808141"/>
            <a:ext cx="3243263"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61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196752"/>
            <a:ext cx="8229600" cy="782960"/>
          </a:xfrm>
        </p:spPr>
        <p:txBody>
          <a:bodyPr>
            <a:noAutofit/>
          </a:bodyPr>
          <a:lstStyle/>
          <a:p>
            <a:r>
              <a:rPr lang="en-GB" sz="2800" b="1" dirty="0" smtClean="0">
                <a:solidFill>
                  <a:schemeClr val="accent1">
                    <a:lumMod val="75000"/>
                  </a:schemeClr>
                </a:solidFill>
              </a:rPr>
              <a:t>6 Fast track areas – shaping the national approach to building the right support</a:t>
            </a:r>
            <a:endParaRPr lang="en-GB" sz="2800" b="1" dirty="0">
              <a:solidFill>
                <a:schemeClr val="accent1">
                  <a:lumMod val="75000"/>
                </a:schemeClr>
              </a:solidFill>
            </a:endParaRPr>
          </a:p>
        </p:txBody>
      </p:sp>
      <p:sp>
        <p:nvSpPr>
          <p:cNvPr id="2" name="Content Placeholder 1"/>
          <p:cNvSpPr>
            <a:spLocks noGrp="1"/>
          </p:cNvSpPr>
          <p:nvPr>
            <p:ph idx="1"/>
          </p:nvPr>
        </p:nvSpPr>
        <p:spPr>
          <a:xfrm>
            <a:off x="457200" y="2348879"/>
            <a:ext cx="8229600" cy="3528393"/>
          </a:xfrm>
        </p:spPr>
        <p:txBody>
          <a:bodyPr>
            <a:normAutofit lnSpcReduction="10000"/>
          </a:bodyPr>
          <a:lstStyle/>
          <a:p>
            <a:r>
              <a:rPr lang="en-GB" dirty="0" smtClean="0">
                <a:solidFill>
                  <a:srgbClr val="0070C0"/>
                </a:solidFill>
              </a:rPr>
              <a:t>Already making a difference on the ground</a:t>
            </a:r>
          </a:p>
          <a:p>
            <a:pPr marL="0" indent="0">
              <a:buNone/>
            </a:pPr>
            <a:endParaRPr lang="en-GB" dirty="0" smtClean="0">
              <a:solidFill>
                <a:srgbClr val="0070C0"/>
              </a:solidFill>
            </a:endParaRPr>
          </a:p>
          <a:p>
            <a:r>
              <a:rPr lang="en-GB" dirty="0" smtClean="0">
                <a:solidFill>
                  <a:srgbClr val="0070C0"/>
                </a:solidFill>
              </a:rPr>
              <a:t>Together they are shifting money into community services and envisage reducing inpatient provision by approximately 50% over the coming 3 years</a:t>
            </a:r>
          </a:p>
          <a:p>
            <a:pPr marL="0" indent="0">
              <a:buNone/>
            </a:pPr>
            <a:endParaRPr lang="en-GB" dirty="0" smtClean="0">
              <a:solidFill>
                <a:srgbClr val="0070C0"/>
              </a:solidFill>
            </a:endParaRPr>
          </a:p>
          <a:p>
            <a:r>
              <a:rPr lang="en-GB" dirty="0" smtClean="0">
                <a:solidFill>
                  <a:srgbClr val="0070C0"/>
                </a:solidFill>
              </a:rPr>
              <a:t>We will draw on our experience with fast tracks to support the rest of the country to build new community services</a:t>
            </a:r>
            <a:endParaRPr lang="en-GB" dirty="0">
              <a:solidFill>
                <a:srgbClr val="0070C0"/>
              </a:solidFill>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BC34EF01-FA80-4626-8A1F-3FD1550C17F9}" type="slidenum">
              <a:rPr lang="en-GB" smtClean="0"/>
              <a:t>11</a:t>
            </a:fld>
            <a:endParaRPr lang="en-GB"/>
          </a:p>
        </p:txBody>
      </p:sp>
      <p:pic>
        <p:nvPicPr>
          <p:cNvPr id="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83" y="260648"/>
            <a:ext cx="1266825"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a:grpSpLocks/>
          </p:cNvGrpSpPr>
          <p:nvPr/>
        </p:nvGrpSpPr>
        <p:grpSpPr bwMode="auto">
          <a:xfrm>
            <a:off x="3813112" y="995710"/>
            <a:ext cx="194945" cy="99695"/>
            <a:chOff x="4874" y="1011"/>
            <a:chExt cx="307" cy="157"/>
          </a:xfrm>
        </p:grpSpPr>
        <p:sp>
          <p:nvSpPr>
            <p:cNvPr id="8" name="Freeform 7"/>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 name="Freeform 8"/>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 name="Freeform 9"/>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 name="Freeform 10"/>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 name="Freeform 11"/>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3" name="Group 12"/>
          <p:cNvGrpSpPr>
            <a:grpSpLocks/>
          </p:cNvGrpSpPr>
          <p:nvPr/>
        </p:nvGrpSpPr>
        <p:grpSpPr bwMode="auto">
          <a:xfrm>
            <a:off x="4037902" y="997615"/>
            <a:ext cx="80645" cy="97790"/>
            <a:chOff x="5228" y="1014"/>
            <a:chExt cx="127" cy="154"/>
          </a:xfrm>
        </p:grpSpPr>
        <p:sp>
          <p:nvSpPr>
            <p:cNvPr id="14" name="Freeform 13"/>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5" name="Freeform 14"/>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6" name="Group 15"/>
          <p:cNvGrpSpPr>
            <a:grpSpLocks/>
          </p:cNvGrpSpPr>
          <p:nvPr/>
        </p:nvGrpSpPr>
        <p:grpSpPr bwMode="auto">
          <a:xfrm>
            <a:off x="4189667" y="997615"/>
            <a:ext cx="305435" cy="98425"/>
            <a:chOff x="5467" y="1014"/>
            <a:chExt cx="481" cy="155"/>
          </a:xfrm>
        </p:grpSpPr>
        <p:sp>
          <p:nvSpPr>
            <p:cNvPr id="17" name="Freeform 16"/>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 name="Freeform 17"/>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 name="Freeform 18"/>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 name="Freeform 19"/>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 name="Freeform 20"/>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 name="Freeform 21"/>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 name="Freeform 22"/>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4" name="Freeform 23"/>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 name="Freeform 24"/>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6" name="Group 25"/>
          <p:cNvGrpSpPr>
            <a:grpSpLocks/>
          </p:cNvGrpSpPr>
          <p:nvPr/>
        </p:nvGrpSpPr>
        <p:grpSpPr bwMode="auto">
          <a:xfrm>
            <a:off x="4528757" y="1002060"/>
            <a:ext cx="0" cy="85725"/>
            <a:chOff x="6001" y="1021"/>
            <a:chExt cx="0" cy="135"/>
          </a:xfrm>
        </p:grpSpPr>
        <p:sp>
          <p:nvSpPr>
            <p:cNvPr id="27" name="Freeform 26"/>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28" name="Group 27"/>
          <p:cNvGrpSpPr>
            <a:grpSpLocks/>
          </p:cNvGrpSpPr>
          <p:nvPr/>
        </p:nvGrpSpPr>
        <p:grpSpPr bwMode="auto">
          <a:xfrm>
            <a:off x="4613212" y="997615"/>
            <a:ext cx="510540" cy="97790"/>
            <a:chOff x="6134" y="1014"/>
            <a:chExt cx="804" cy="154"/>
          </a:xfrm>
        </p:grpSpPr>
        <p:sp>
          <p:nvSpPr>
            <p:cNvPr id="29" name="Freeform 28"/>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0" name="Freeform 29"/>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1" name="Freeform 30"/>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2" name="Freeform 31"/>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3" name="Freeform 32"/>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4" name="Freeform 33"/>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5" name="Freeform 34"/>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6" name="Freeform 35"/>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37" name="Freeform 36"/>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8" name="Freeform 37"/>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9" name="Freeform 38"/>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0" name="Freeform 39"/>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1" name="Group 40"/>
          <p:cNvGrpSpPr>
            <a:grpSpLocks/>
          </p:cNvGrpSpPr>
          <p:nvPr/>
        </p:nvGrpSpPr>
        <p:grpSpPr bwMode="auto">
          <a:xfrm>
            <a:off x="3830257" y="871885"/>
            <a:ext cx="132715" cy="358775"/>
            <a:chOff x="4901" y="816"/>
            <a:chExt cx="209" cy="565"/>
          </a:xfrm>
        </p:grpSpPr>
        <p:sp>
          <p:nvSpPr>
            <p:cNvPr id="42" name="Freeform 41"/>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3" name="Freeform 42"/>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4" name="Group 43"/>
          <p:cNvGrpSpPr>
            <a:grpSpLocks/>
          </p:cNvGrpSpPr>
          <p:nvPr/>
        </p:nvGrpSpPr>
        <p:grpSpPr bwMode="auto">
          <a:xfrm>
            <a:off x="4091242" y="353725"/>
            <a:ext cx="772160" cy="593725"/>
            <a:chOff x="5312" y="0"/>
            <a:chExt cx="1216" cy="935"/>
          </a:xfrm>
        </p:grpSpPr>
        <p:sp>
          <p:nvSpPr>
            <p:cNvPr id="45" name="Freeform 44"/>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6" name="Freeform 45"/>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7" name="Freeform 46"/>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8" name="Freeform 47"/>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9" name="Freeform 48"/>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0" name="Freeform 49"/>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1" name="Freeform 50"/>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2" name="Freeform 51"/>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3" name="Freeform 52"/>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4" name="Freeform 53"/>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55" name="Freeform 54"/>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6" name="Freeform 55"/>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7" name="Freeform 56"/>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8" name="Freeform 57"/>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9" name="Freeform 58"/>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0" name="Freeform 59"/>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1" name="Freeform 60"/>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2" name="Freeform 61"/>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3" name="Freeform 62"/>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64" name="Group 63"/>
          <p:cNvGrpSpPr>
            <a:grpSpLocks/>
          </p:cNvGrpSpPr>
          <p:nvPr/>
        </p:nvGrpSpPr>
        <p:grpSpPr bwMode="auto">
          <a:xfrm>
            <a:off x="4626547" y="566450"/>
            <a:ext cx="497205" cy="380365"/>
            <a:chOff x="6155" y="335"/>
            <a:chExt cx="783" cy="599"/>
          </a:xfrm>
        </p:grpSpPr>
        <p:sp>
          <p:nvSpPr>
            <p:cNvPr id="65" name="Freeform 64"/>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6" name="Freeform 65"/>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67" name="Group 66"/>
          <p:cNvGrpSpPr>
            <a:grpSpLocks/>
          </p:cNvGrpSpPr>
          <p:nvPr/>
        </p:nvGrpSpPr>
        <p:grpSpPr bwMode="auto">
          <a:xfrm>
            <a:off x="4937062" y="367695"/>
            <a:ext cx="109855" cy="99695"/>
            <a:chOff x="6644" y="22"/>
            <a:chExt cx="173" cy="157"/>
          </a:xfrm>
        </p:grpSpPr>
        <p:sp>
          <p:nvSpPr>
            <p:cNvPr id="68" name="Freeform 67"/>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9" name="Freeform 68"/>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0" name="Freeform 69"/>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71" name="Picture 299" descr="NHS England 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910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60" y="434797"/>
            <a:ext cx="7356815" cy="667725"/>
          </a:xfrm>
        </p:spPr>
        <p:txBody>
          <a:bodyPr>
            <a:normAutofit fontScale="90000"/>
          </a:bodyPr>
          <a:lstStyle/>
          <a:p>
            <a:r>
              <a:rPr lang="en-GB" dirty="0" smtClean="0">
                <a:solidFill>
                  <a:srgbClr val="0070C0"/>
                </a:solidFill>
              </a:rPr>
              <a:t/>
            </a:r>
            <a:br>
              <a:rPr lang="en-GB" dirty="0" smtClean="0">
                <a:solidFill>
                  <a:srgbClr val="0070C0"/>
                </a:solidFill>
              </a:rPr>
            </a:br>
            <a:r>
              <a:rPr lang="en-GB" dirty="0">
                <a:solidFill>
                  <a:srgbClr val="0070C0"/>
                </a:solidFill>
              </a:rPr>
              <a:t/>
            </a:r>
            <a:br>
              <a:rPr lang="en-GB" dirty="0">
                <a:solidFill>
                  <a:srgbClr val="0070C0"/>
                </a:solidFill>
              </a:rPr>
            </a:br>
            <a:r>
              <a:rPr lang="en-GB" dirty="0" smtClean="0">
                <a:solidFill>
                  <a:srgbClr val="0070C0"/>
                </a:solidFill>
              </a:rPr>
              <a:t/>
            </a:r>
            <a:br>
              <a:rPr lang="en-GB" dirty="0" smtClean="0">
                <a:solidFill>
                  <a:srgbClr val="0070C0"/>
                </a:solidFill>
              </a:rPr>
            </a:br>
            <a:r>
              <a:rPr lang="en-GB" sz="2200" b="1" dirty="0" smtClean="0">
                <a:solidFill>
                  <a:srgbClr val="0070C0"/>
                </a:solidFill>
              </a:rPr>
              <a:t>Locally, delivery will be led by Transforming Care Partnerships</a:t>
            </a:r>
            <a:endParaRPr lang="en-GB" b="1" dirty="0">
              <a:solidFill>
                <a:srgbClr val="0070C0"/>
              </a:solidFill>
            </a:endParaRPr>
          </a:p>
        </p:txBody>
      </p:sp>
      <p:sp>
        <p:nvSpPr>
          <p:cNvPr id="3" name="Content Placeholder 2"/>
          <p:cNvSpPr>
            <a:spLocks noGrp="1"/>
          </p:cNvSpPr>
          <p:nvPr>
            <p:ph idx="1"/>
          </p:nvPr>
        </p:nvSpPr>
        <p:spPr>
          <a:xfrm>
            <a:off x="2641290" y="1205751"/>
            <a:ext cx="6251190" cy="5391601"/>
          </a:xfrm>
        </p:spPr>
        <p:txBody>
          <a:bodyPr>
            <a:noAutofit/>
          </a:bodyPr>
          <a:lstStyle/>
          <a:p>
            <a:pPr marL="0" lvl="0" indent="0">
              <a:buNone/>
            </a:pPr>
            <a:endParaRPr lang="en-GB" sz="1400" b="1" dirty="0" smtClean="0"/>
          </a:p>
          <a:p>
            <a:pPr lvl="0">
              <a:buFont typeface="Arial" charset="0"/>
              <a:buChar char="•"/>
            </a:pPr>
            <a:r>
              <a:rPr lang="en-GB" sz="2000" dirty="0" smtClean="0">
                <a:solidFill>
                  <a:schemeClr val="accent1">
                    <a:lumMod val="75000"/>
                  </a:schemeClr>
                </a:solidFill>
              </a:rPr>
              <a:t>Building on learning from fast tracks, we are mobilising local Transforming Care Partnerships across England – collaborations of CCGs, local councils and NHS England specialised commissioning hubs. We expect CCGs to finalise these arrangements by December. </a:t>
            </a:r>
          </a:p>
          <a:p>
            <a:pPr lvl="0">
              <a:buFont typeface="Arial" charset="0"/>
              <a:buChar char="•"/>
            </a:pPr>
            <a:r>
              <a:rPr lang="en-GB" sz="2000" dirty="0" smtClean="0">
                <a:solidFill>
                  <a:schemeClr val="accent1">
                    <a:lumMod val="75000"/>
                  </a:schemeClr>
                </a:solidFill>
              </a:rPr>
              <a:t>Partnerships of CCGs, local authorities and NHS England specialised commissioners will be supported to work </a:t>
            </a:r>
            <a:r>
              <a:rPr lang="en-GB" sz="2000" dirty="0">
                <a:solidFill>
                  <a:schemeClr val="accent1">
                    <a:lumMod val="75000"/>
                  </a:schemeClr>
                </a:solidFill>
              </a:rPr>
              <a:t>with people with lived </a:t>
            </a:r>
            <a:r>
              <a:rPr lang="en-GB" sz="2000" dirty="0" smtClean="0">
                <a:solidFill>
                  <a:schemeClr val="accent1">
                    <a:lumMod val="75000"/>
                  </a:schemeClr>
                </a:solidFill>
              </a:rPr>
              <a:t>experience, </a:t>
            </a:r>
            <a:r>
              <a:rPr lang="en-GB" sz="2000" dirty="0">
                <a:solidFill>
                  <a:schemeClr val="accent1">
                    <a:lumMod val="75000"/>
                  </a:schemeClr>
                </a:solidFill>
              </a:rPr>
              <a:t>families and carers, and key stakeholders to draw up and implement robust plans for transformation. </a:t>
            </a:r>
            <a:endParaRPr lang="en-GB" sz="2000" dirty="0" smtClean="0">
              <a:solidFill>
                <a:schemeClr val="accent1">
                  <a:lumMod val="75000"/>
                </a:schemeClr>
              </a:solidFill>
            </a:endParaRPr>
          </a:p>
          <a:p>
            <a:pPr lvl="0">
              <a:buFont typeface="Arial" charset="0"/>
              <a:buChar char="•"/>
            </a:pPr>
            <a:r>
              <a:rPr lang="en-GB" sz="2000" dirty="0" smtClean="0">
                <a:solidFill>
                  <a:schemeClr val="accent1">
                    <a:lumMod val="75000"/>
                  </a:schemeClr>
                </a:solidFill>
              </a:rPr>
              <a:t>Specialised commissioning budgets for LD services will be aligned to these  partnerships by April 2016, to enable investment to shift more easily from secure beds to community services. </a:t>
            </a:r>
          </a:p>
          <a:p>
            <a:pPr lvl="0">
              <a:buFont typeface="Arial" charset="0"/>
              <a:buChar char="•"/>
            </a:pPr>
            <a:endParaRPr lang="en-GB" sz="1400" dirty="0" smtClean="0"/>
          </a:p>
        </p:txBody>
      </p:sp>
      <p:sp>
        <p:nvSpPr>
          <p:cNvPr id="4" name="Slide Number Placeholder 3"/>
          <p:cNvSpPr>
            <a:spLocks noGrp="1"/>
          </p:cNvSpPr>
          <p:nvPr>
            <p:ph type="sldNum" sz="quarter" idx="4294967295"/>
          </p:nvPr>
        </p:nvSpPr>
        <p:spPr>
          <a:xfrm>
            <a:off x="6553200" y="6448251"/>
            <a:ext cx="2133600" cy="365125"/>
          </a:xfrm>
          <a:prstGeom prst="rect">
            <a:avLst/>
          </a:prstGeom>
        </p:spPr>
        <p:txBody>
          <a:bodyPr/>
          <a:lstStyle/>
          <a:p>
            <a:fld id="{A69CA4C3-F882-4E93-8DFF-AA7730D5329B}" type="slidenum">
              <a:rPr lang="en-GB" smtClean="0">
                <a:solidFill>
                  <a:srgbClr val="0072C6"/>
                </a:solidFill>
              </a:rPr>
              <a:pPr/>
              <a:t>12</a:t>
            </a:fld>
            <a:endParaRPr lang="en-GB">
              <a:solidFill>
                <a:srgbClr val="0072C6"/>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010" y="2132856"/>
            <a:ext cx="2520280" cy="292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34" y="201073"/>
            <a:ext cx="1266825"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a:grpSpLocks/>
          </p:cNvGrpSpPr>
          <p:nvPr/>
        </p:nvGrpSpPr>
        <p:grpSpPr bwMode="auto">
          <a:xfrm>
            <a:off x="3856928" y="820198"/>
            <a:ext cx="194945" cy="99695"/>
            <a:chOff x="4874" y="1011"/>
            <a:chExt cx="307" cy="157"/>
          </a:xfrm>
        </p:grpSpPr>
        <p:sp>
          <p:nvSpPr>
            <p:cNvPr id="9" name="Freeform 8"/>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 name="Freeform 9"/>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 name="Freeform 10"/>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 name="Freeform 11"/>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 name="Freeform 12"/>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4" name="Group 13"/>
          <p:cNvGrpSpPr>
            <a:grpSpLocks/>
          </p:cNvGrpSpPr>
          <p:nvPr/>
        </p:nvGrpSpPr>
        <p:grpSpPr bwMode="auto">
          <a:xfrm>
            <a:off x="4081718" y="822103"/>
            <a:ext cx="80645" cy="97790"/>
            <a:chOff x="5228" y="1014"/>
            <a:chExt cx="127" cy="154"/>
          </a:xfrm>
        </p:grpSpPr>
        <p:sp>
          <p:nvSpPr>
            <p:cNvPr id="15" name="Freeform 14"/>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6" name="Freeform 15"/>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7" name="Group 16"/>
          <p:cNvGrpSpPr>
            <a:grpSpLocks/>
          </p:cNvGrpSpPr>
          <p:nvPr/>
        </p:nvGrpSpPr>
        <p:grpSpPr bwMode="auto">
          <a:xfrm>
            <a:off x="4233483" y="822103"/>
            <a:ext cx="305435" cy="98425"/>
            <a:chOff x="5467" y="1014"/>
            <a:chExt cx="481" cy="155"/>
          </a:xfrm>
        </p:grpSpPr>
        <p:sp>
          <p:nvSpPr>
            <p:cNvPr id="18" name="Freeform 17"/>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 name="Freeform 18"/>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 name="Freeform 19"/>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 name="Freeform 20"/>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 name="Freeform 21"/>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 name="Freeform 22"/>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 name="Freeform 23"/>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5" name="Freeform 24"/>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 name="Freeform 25"/>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7" name="Group 26"/>
          <p:cNvGrpSpPr>
            <a:grpSpLocks/>
          </p:cNvGrpSpPr>
          <p:nvPr/>
        </p:nvGrpSpPr>
        <p:grpSpPr bwMode="auto">
          <a:xfrm>
            <a:off x="4572573" y="826548"/>
            <a:ext cx="0" cy="85725"/>
            <a:chOff x="6001" y="1021"/>
            <a:chExt cx="0" cy="135"/>
          </a:xfrm>
        </p:grpSpPr>
        <p:sp>
          <p:nvSpPr>
            <p:cNvPr id="28" name="Freeform 27"/>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29" name="Group 28"/>
          <p:cNvGrpSpPr>
            <a:grpSpLocks/>
          </p:cNvGrpSpPr>
          <p:nvPr/>
        </p:nvGrpSpPr>
        <p:grpSpPr bwMode="auto">
          <a:xfrm>
            <a:off x="4657028" y="822103"/>
            <a:ext cx="510540" cy="97790"/>
            <a:chOff x="6134" y="1014"/>
            <a:chExt cx="804" cy="154"/>
          </a:xfrm>
        </p:grpSpPr>
        <p:sp>
          <p:nvSpPr>
            <p:cNvPr id="30" name="Freeform 29"/>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1" name="Freeform 30"/>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2" name="Freeform 31"/>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3" name="Freeform 32"/>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4" name="Freeform 33"/>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5" name="Freeform 34"/>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6" name="Freeform 35"/>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7" name="Freeform 36"/>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38" name="Freeform 37"/>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9" name="Freeform 38"/>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0" name="Freeform 39"/>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1" name="Freeform 40"/>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2" name="Group 41"/>
          <p:cNvGrpSpPr>
            <a:grpSpLocks/>
          </p:cNvGrpSpPr>
          <p:nvPr/>
        </p:nvGrpSpPr>
        <p:grpSpPr bwMode="auto">
          <a:xfrm>
            <a:off x="3874073" y="696373"/>
            <a:ext cx="132715" cy="358775"/>
            <a:chOff x="4901" y="816"/>
            <a:chExt cx="209" cy="565"/>
          </a:xfrm>
        </p:grpSpPr>
        <p:sp>
          <p:nvSpPr>
            <p:cNvPr id="43" name="Freeform 42"/>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4" name="Freeform 43"/>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5" name="Group 44"/>
          <p:cNvGrpSpPr>
            <a:grpSpLocks/>
          </p:cNvGrpSpPr>
          <p:nvPr/>
        </p:nvGrpSpPr>
        <p:grpSpPr bwMode="auto">
          <a:xfrm>
            <a:off x="4135058" y="178213"/>
            <a:ext cx="772160" cy="593725"/>
            <a:chOff x="5312" y="0"/>
            <a:chExt cx="1216" cy="935"/>
          </a:xfrm>
        </p:grpSpPr>
        <p:sp>
          <p:nvSpPr>
            <p:cNvPr id="46" name="Freeform 45"/>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7" name="Freeform 46"/>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8" name="Freeform 47"/>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9" name="Freeform 48"/>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0" name="Freeform 49"/>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1" name="Freeform 50"/>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2" name="Freeform 51"/>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3" name="Freeform 52"/>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4" name="Freeform 53"/>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5" name="Freeform 54"/>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56" name="Freeform 55"/>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7" name="Freeform 56"/>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8" name="Freeform 57"/>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9" name="Freeform 58"/>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0" name="Freeform 59"/>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1" name="Freeform 60"/>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2" name="Freeform 61"/>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3" name="Freeform 62"/>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4" name="Freeform 63"/>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65" name="Group 64"/>
          <p:cNvGrpSpPr>
            <a:grpSpLocks/>
          </p:cNvGrpSpPr>
          <p:nvPr/>
        </p:nvGrpSpPr>
        <p:grpSpPr bwMode="auto">
          <a:xfrm>
            <a:off x="4670363" y="390938"/>
            <a:ext cx="497205" cy="380365"/>
            <a:chOff x="6155" y="335"/>
            <a:chExt cx="783" cy="599"/>
          </a:xfrm>
        </p:grpSpPr>
        <p:sp>
          <p:nvSpPr>
            <p:cNvPr id="66" name="Freeform 65"/>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7" name="Freeform 66"/>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68" name="Group 67"/>
          <p:cNvGrpSpPr>
            <a:grpSpLocks/>
          </p:cNvGrpSpPr>
          <p:nvPr/>
        </p:nvGrpSpPr>
        <p:grpSpPr bwMode="auto">
          <a:xfrm>
            <a:off x="4980878" y="192183"/>
            <a:ext cx="109855" cy="99695"/>
            <a:chOff x="6644" y="22"/>
            <a:chExt cx="173" cy="157"/>
          </a:xfrm>
        </p:grpSpPr>
        <p:sp>
          <p:nvSpPr>
            <p:cNvPr id="69" name="Freeform 68"/>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0" name="Freeform 69"/>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1" name="Freeform 70"/>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72" name="Picture 299" descr="NHS England c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24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7" y="385011"/>
            <a:ext cx="7356815" cy="667725"/>
          </a:xfrm>
        </p:spPr>
        <p:txBody>
          <a:bodyPr>
            <a:normAutofit fontScale="90000"/>
          </a:bodyPr>
          <a:lstStyle/>
          <a:p>
            <a:r>
              <a:rPr lang="en-GB" dirty="0" smtClean="0"/>
              <a:t>Funding flows will be reformed to enable change </a:t>
            </a:r>
            <a:endParaRPr lang="en-GB" dirty="0"/>
          </a:p>
        </p:txBody>
      </p:sp>
      <p:sp>
        <p:nvSpPr>
          <p:cNvPr id="3" name="Content Placeholder 2"/>
          <p:cNvSpPr>
            <a:spLocks noGrp="1"/>
          </p:cNvSpPr>
          <p:nvPr>
            <p:ph idx="1"/>
          </p:nvPr>
        </p:nvSpPr>
        <p:spPr>
          <a:xfrm>
            <a:off x="263184" y="846138"/>
            <a:ext cx="8701303" cy="4506368"/>
          </a:xfrm>
        </p:spPr>
        <p:txBody>
          <a:bodyPr>
            <a:noAutofit/>
          </a:bodyPr>
          <a:lstStyle/>
          <a:p>
            <a:pPr marL="0" lvl="0" indent="0">
              <a:buNone/>
            </a:pPr>
            <a:endParaRPr lang="en-GB" sz="1800" b="1" dirty="0" smtClean="0"/>
          </a:p>
          <a:p>
            <a:r>
              <a:rPr lang="en-GB" sz="1800" dirty="0" smtClean="0"/>
              <a:t>Local </a:t>
            </a:r>
            <a:r>
              <a:rPr lang="en-GB" sz="1800" dirty="0"/>
              <a:t>transforming care partnerships will be asked to consider the money they spend as a whole system on people with a learning disability and/or autism, and to use that total sum in a different way to achieve better </a:t>
            </a:r>
            <a:r>
              <a:rPr lang="en-GB" sz="1800" dirty="0" smtClean="0"/>
              <a:t>results. This will entail shifting investment away from some services and into others. </a:t>
            </a:r>
          </a:p>
          <a:p>
            <a:r>
              <a:rPr lang="en-GB" sz="1800" dirty="0" smtClean="0"/>
              <a:t>NHS </a:t>
            </a:r>
            <a:r>
              <a:rPr lang="en-GB" sz="1800" dirty="0"/>
              <a:t>England’s specialised commissioning budget for learning disability and autism services will be aligned with the new transforming care </a:t>
            </a:r>
            <a:r>
              <a:rPr lang="en-GB" sz="1800" dirty="0" smtClean="0"/>
              <a:t>partnerships.</a:t>
            </a:r>
          </a:p>
          <a:p>
            <a:r>
              <a:rPr lang="en-GB" sz="1800" dirty="0" smtClean="0"/>
              <a:t>CCGs </a:t>
            </a:r>
            <a:r>
              <a:rPr lang="en-GB" sz="1800" dirty="0"/>
              <a:t>will be encouraged to pool their budgets with local </a:t>
            </a:r>
            <a:r>
              <a:rPr lang="en-GB" sz="1800" dirty="0" smtClean="0"/>
              <a:t>authorities, whilst recognising their ongoing responsibilities for CHC. </a:t>
            </a:r>
          </a:p>
          <a:p>
            <a:r>
              <a:rPr lang="en-GB" sz="1800" dirty="0" smtClean="0"/>
              <a:t>For </a:t>
            </a:r>
            <a:r>
              <a:rPr lang="en-GB" sz="1800" dirty="0"/>
              <a:t>people who have been in hospital </a:t>
            </a:r>
            <a:r>
              <a:rPr lang="en-GB" sz="1800" dirty="0" smtClean="0"/>
              <a:t>&gt;5 years at 1 April 2016, </a:t>
            </a:r>
            <a:r>
              <a:rPr lang="en-GB" sz="1800" dirty="0"/>
              <a:t>NHS-funded dowries will follow them as they are resettled in the community. </a:t>
            </a:r>
            <a:endParaRPr lang="en-GB" sz="1800" dirty="0" smtClean="0"/>
          </a:p>
          <a:p>
            <a:r>
              <a:rPr lang="en-GB" sz="1800" dirty="0" smtClean="0"/>
              <a:t>Up to £30 million transformation funding will be made available over 3 years to help with transition costs, conditional on match funding from CCGs</a:t>
            </a:r>
          </a:p>
          <a:p>
            <a:r>
              <a:rPr lang="en-GB" sz="1800" dirty="0" smtClean="0"/>
              <a:t>£15 million capital funding over 3 years </a:t>
            </a:r>
          </a:p>
          <a:p>
            <a:r>
              <a:rPr lang="en-GB" sz="1800" dirty="0" smtClean="0"/>
              <a:t>Who </a:t>
            </a:r>
            <a:r>
              <a:rPr lang="en-GB" sz="1800" dirty="0"/>
              <a:t>Pays guidance will be reformed to reduce financial barriers to swift discharge. </a:t>
            </a:r>
            <a:endParaRPr lang="en-GB" sz="1800" dirty="0" smtClean="0"/>
          </a:p>
          <a:p>
            <a:r>
              <a:rPr lang="en-GB" sz="1800" dirty="0" smtClean="0"/>
              <a:t>Significant expansion in personalised funding approaches </a:t>
            </a:r>
          </a:p>
          <a:p>
            <a:pPr marL="0" lvl="0" indent="0">
              <a:buNone/>
            </a:pPr>
            <a:endParaRPr lang="en-GB" sz="1800" dirty="0" smtClean="0"/>
          </a:p>
          <a:p>
            <a:pPr lvl="0">
              <a:buFont typeface="Arial" charset="0"/>
              <a:buChar char="•"/>
            </a:pPr>
            <a:endParaRPr lang="en-GB" sz="1800" dirty="0" smtClean="0"/>
          </a:p>
        </p:txBody>
      </p:sp>
      <p:sp>
        <p:nvSpPr>
          <p:cNvPr id="4" name="Slide Number Placeholder 3"/>
          <p:cNvSpPr>
            <a:spLocks noGrp="1"/>
          </p:cNvSpPr>
          <p:nvPr>
            <p:ph type="sldNum" sz="quarter" idx="10"/>
          </p:nvPr>
        </p:nvSpPr>
        <p:spPr/>
        <p:txBody>
          <a:bodyPr/>
          <a:lstStyle/>
          <a:p>
            <a:fld id="{A69CA4C3-F882-4E93-8DFF-AA7730D5329B}" type="slidenum">
              <a:rPr lang="en-GB" smtClean="0"/>
              <a:t>13</a:t>
            </a:fld>
            <a:endParaRPr lang="en-GB"/>
          </a:p>
        </p:txBody>
      </p:sp>
    </p:spTree>
    <p:extLst>
      <p:ext uri="{BB962C8B-B14F-4D97-AF65-F5344CB8AC3E}">
        <p14:creationId xmlns:p14="http://schemas.microsoft.com/office/powerpoint/2010/main" val="717773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7841707" cy="4218255"/>
          </a:xfrm>
        </p:spPr>
        <p:txBody>
          <a:bodyPr/>
          <a:lstStyle/>
          <a:p>
            <a:pPr marL="0" indent="0">
              <a:buNone/>
            </a:pPr>
            <a:r>
              <a:rPr lang="en-GB" dirty="0" smtClean="0"/>
              <a:t>Following on from stakeholder feedback, work is being undertaken at a National level to aid implementation of building the right support, including:</a:t>
            </a:r>
          </a:p>
          <a:p>
            <a:r>
              <a:rPr lang="en-GB" dirty="0" smtClean="0"/>
              <a:t>National Provider Forum progressing provider issues</a:t>
            </a:r>
          </a:p>
          <a:p>
            <a:r>
              <a:rPr lang="en-GB" dirty="0" smtClean="0"/>
              <a:t> Model </a:t>
            </a:r>
            <a:r>
              <a:rPr lang="en-GB" dirty="0"/>
              <a:t>service </a:t>
            </a:r>
            <a:r>
              <a:rPr lang="en-GB" dirty="0" smtClean="0"/>
              <a:t>specifications are being developed </a:t>
            </a:r>
            <a:r>
              <a:rPr lang="en-GB" dirty="0"/>
              <a:t>to assist commissioners in implementing the Future Service Model. </a:t>
            </a:r>
            <a:endParaRPr lang="en-GB" dirty="0" smtClean="0"/>
          </a:p>
          <a:p>
            <a:r>
              <a:rPr lang="en-GB" dirty="0" smtClean="0"/>
              <a:t>Best practise guidance is being developed in relation to a new care pathway for children and young people</a:t>
            </a:r>
            <a:endParaRPr lang="en-GB" dirty="0"/>
          </a:p>
        </p:txBody>
      </p:sp>
      <p:sp>
        <p:nvSpPr>
          <p:cNvPr id="3" name="Title 2"/>
          <p:cNvSpPr>
            <a:spLocks noGrp="1"/>
          </p:cNvSpPr>
          <p:nvPr>
            <p:ph type="title"/>
          </p:nvPr>
        </p:nvSpPr>
        <p:spPr>
          <a:xfrm>
            <a:off x="467544" y="476672"/>
            <a:ext cx="7356815" cy="667725"/>
          </a:xfrm>
        </p:spPr>
        <p:txBody>
          <a:bodyPr/>
          <a:lstStyle/>
          <a:p>
            <a:r>
              <a:rPr lang="en-GB" dirty="0" smtClean="0"/>
              <a:t>National work and developments</a:t>
            </a:r>
            <a:endParaRPr lang="en-GB" dirty="0"/>
          </a:p>
        </p:txBody>
      </p:sp>
    </p:spTree>
    <p:extLst>
      <p:ext uri="{BB962C8B-B14F-4D97-AF65-F5344CB8AC3E}">
        <p14:creationId xmlns:p14="http://schemas.microsoft.com/office/powerpoint/2010/main" val="298712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6600" dirty="0" smtClean="0"/>
              <a:t>Expectations of Transforming Care Partnerships </a:t>
            </a:r>
            <a:endParaRPr lang="en-GB" sz="6600" dirty="0"/>
          </a:p>
        </p:txBody>
      </p:sp>
      <p:sp>
        <p:nvSpPr>
          <p:cNvPr id="8" name="Content Placeholder 7"/>
          <p:cNvSpPr>
            <a:spLocks noGrp="1"/>
          </p:cNvSpPr>
          <p:nvPr>
            <p:ph sz="quarter" idx="10"/>
          </p:nvPr>
        </p:nvSpPr>
        <p:spPr/>
        <p:txBody>
          <a:bodyPr/>
          <a:lstStyle/>
          <a:p>
            <a:r>
              <a:rPr lang="en-GB" dirty="0" smtClean="0"/>
              <a:t>Dialogue Events</a:t>
            </a:r>
            <a:endParaRPr lang="en-GB" dirty="0"/>
          </a:p>
        </p:txBody>
      </p:sp>
      <p:sp>
        <p:nvSpPr>
          <p:cNvPr id="9" name="Content Placeholder 8"/>
          <p:cNvSpPr>
            <a:spLocks noGrp="1"/>
          </p:cNvSpPr>
          <p:nvPr>
            <p:ph sz="quarter" idx="11"/>
          </p:nvPr>
        </p:nvSpPr>
        <p:spPr/>
        <p:txBody>
          <a:bodyPr/>
          <a:lstStyle/>
          <a:p>
            <a:r>
              <a:rPr lang="en-GB" dirty="0" smtClean="0"/>
              <a:t>December 2015</a:t>
            </a:r>
            <a:endParaRPr lang="en-GB" dirty="0"/>
          </a:p>
        </p:txBody>
      </p:sp>
    </p:spTree>
    <p:extLst>
      <p:ext uri="{BB962C8B-B14F-4D97-AF65-F5344CB8AC3E}">
        <p14:creationId xmlns:p14="http://schemas.microsoft.com/office/powerpoint/2010/main" val="609680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9512" y="188640"/>
            <a:ext cx="8785225" cy="6480175"/>
          </a:xfrm>
          <a:prstGeom prst="rect">
            <a:avLst/>
          </a:prstGeom>
          <a:ln>
            <a:solidFill>
              <a:srgbClr val="00B0F0"/>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 name="Rectangle 4"/>
          <p:cNvSpPr/>
          <p:nvPr/>
        </p:nvSpPr>
        <p:spPr>
          <a:xfrm>
            <a:off x="179512" y="188640"/>
            <a:ext cx="8784976" cy="1440160"/>
          </a:xfrm>
          <a:prstGeom prst="rect">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403648" y="476672"/>
            <a:ext cx="6264696" cy="1754326"/>
          </a:xfrm>
          <a:prstGeom prst="rect">
            <a:avLst/>
          </a:prstGeom>
          <a:noFill/>
        </p:spPr>
        <p:txBody>
          <a:bodyPr wrap="square" rtlCol="0">
            <a:spAutoFit/>
          </a:bodyPr>
          <a:lstStyle/>
          <a:p>
            <a:pPr algn="ctr"/>
            <a:r>
              <a:rPr lang="en-GB" sz="3600" b="1" dirty="0" smtClean="0">
                <a:solidFill>
                  <a:srgbClr val="0070C0"/>
                </a:solidFill>
              </a:rPr>
              <a:t> </a:t>
            </a:r>
            <a:endParaRPr lang="en-GB" sz="3600" b="1" dirty="0">
              <a:solidFill>
                <a:srgbClr val="0070C0"/>
              </a:solidFill>
            </a:endParaRPr>
          </a:p>
          <a:p>
            <a:pPr algn="ctr"/>
            <a:r>
              <a:rPr lang="en-GB" sz="3600" b="1" dirty="0" smtClean="0">
                <a:solidFill>
                  <a:srgbClr val="0070C0"/>
                </a:solidFill>
              </a:rPr>
              <a:t>What does this mean for individuals?</a:t>
            </a:r>
            <a:endParaRPr lang="en-GB" sz="3600" b="1" dirty="0">
              <a:solidFill>
                <a:srgbClr val="0070C0"/>
              </a:solidFill>
            </a:endParaRPr>
          </a:p>
        </p:txBody>
      </p:sp>
      <p:pic>
        <p:nvPicPr>
          <p:cNvPr id="17" name="Picture 2" descr="http://abovethelaw.com/wp-content/uploads/2013/12/thumbs-up.jpg">
            <a:hlinkClick r:id="rId3"/>
          </p:cNvPr>
          <p:cNvPicPr>
            <a:picLocks noGrp="1" noChangeAspect="1" noChangeArrowheads="1"/>
          </p:cNvPicPr>
          <p:nvPr>
            <p:ph idx="1"/>
          </p:nvPr>
        </p:nvPicPr>
        <p:blipFill>
          <a:blip r:embed="rId4" cstate="print">
            <a:extLst>
              <a:ext uri="{28A0092B-C50C-407E-A947-70E740481C1C}">
                <a14:useLocalDpi xmlns:a14="http://schemas.microsoft.com/office/drawing/2010/main"/>
              </a:ext>
            </a:extLst>
          </a:blip>
          <a:stretch>
            <a:fillRect/>
          </a:stretch>
        </p:blipFill>
        <p:spPr bwMode="auto">
          <a:xfrm>
            <a:off x="1255656" y="2060848"/>
            <a:ext cx="6800960" cy="4525963"/>
          </a:xfrm>
          <a:prstGeom prst="rect">
            <a:avLst/>
          </a:prstGeom>
          <a:noFill/>
        </p:spPr>
      </p:pic>
      <p:sp>
        <p:nvSpPr>
          <p:cNvPr id="10" name="TextBox 9"/>
          <p:cNvSpPr txBox="1"/>
          <p:nvPr/>
        </p:nvSpPr>
        <p:spPr>
          <a:xfrm>
            <a:off x="1785192" y="2164378"/>
            <a:ext cx="554461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dirty="0" smtClean="0">
                <a:solidFill>
                  <a:schemeClr val="bg1"/>
                </a:solidFill>
              </a:rPr>
              <a:t>aA</a:t>
            </a:r>
            <a:r>
              <a:rPr lang="en-GB" sz="3200" dirty="0" smtClean="0">
                <a:solidFill>
                  <a:schemeClr val="tx1"/>
                </a:solidFill>
              </a:rPr>
              <a:t>A new reality?</a:t>
            </a:r>
            <a:endParaRPr lang="en-GB" dirty="0">
              <a:solidFill>
                <a:schemeClr val="bg1"/>
              </a:solidFill>
            </a:endParaRP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C34EF01-FA80-4626-8A1F-3FD1550C17F9}" type="slidenum">
              <a:rPr lang="en-GB" smtClean="0"/>
              <a:t>16</a:t>
            </a:fld>
            <a:endParaRPr lang="en-GB"/>
          </a:p>
        </p:txBody>
      </p:sp>
      <p:pic>
        <p:nvPicPr>
          <p:cNvPr id="12"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384" y="455712"/>
            <a:ext cx="1266825"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a:grpSpLocks/>
          </p:cNvGrpSpPr>
          <p:nvPr/>
        </p:nvGrpSpPr>
        <p:grpSpPr bwMode="auto">
          <a:xfrm>
            <a:off x="3784281" y="978392"/>
            <a:ext cx="194945" cy="99695"/>
            <a:chOff x="4874" y="1011"/>
            <a:chExt cx="307" cy="157"/>
          </a:xfrm>
        </p:grpSpPr>
        <p:sp>
          <p:nvSpPr>
            <p:cNvPr id="14" name="Freeform 13"/>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 name="Freeform 14"/>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 name="Freeform 15"/>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 name="Freeform 17"/>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 name="Freeform 18"/>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0" name="Group 19"/>
          <p:cNvGrpSpPr>
            <a:grpSpLocks/>
          </p:cNvGrpSpPr>
          <p:nvPr/>
        </p:nvGrpSpPr>
        <p:grpSpPr bwMode="auto">
          <a:xfrm>
            <a:off x="4009071" y="980297"/>
            <a:ext cx="80645" cy="97790"/>
            <a:chOff x="5228" y="1014"/>
            <a:chExt cx="127" cy="154"/>
          </a:xfrm>
        </p:grpSpPr>
        <p:sp>
          <p:nvSpPr>
            <p:cNvPr id="21" name="Freeform 20"/>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2" name="Freeform 21"/>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3" name="Group 22"/>
          <p:cNvGrpSpPr>
            <a:grpSpLocks/>
          </p:cNvGrpSpPr>
          <p:nvPr/>
        </p:nvGrpSpPr>
        <p:grpSpPr bwMode="auto">
          <a:xfrm>
            <a:off x="4160836" y="980297"/>
            <a:ext cx="305435" cy="98425"/>
            <a:chOff x="5467" y="1014"/>
            <a:chExt cx="481" cy="155"/>
          </a:xfrm>
        </p:grpSpPr>
        <p:sp>
          <p:nvSpPr>
            <p:cNvPr id="24" name="Freeform 23"/>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 name="Freeform 24"/>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 name="Freeform 25"/>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7" name="Freeform 26"/>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8" name="Freeform 27"/>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9" name="Freeform 28"/>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0" name="Freeform 29"/>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31" name="Freeform 30"/>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2" name="Freeform 31"/>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33" name="Group 32"/>
          <p:cNvGrpSpPr>
            <a:grpSpLocks/>
          </p:cNvGrpSpPr>
          <p:nvPr/>
        </p:nvGrpSpPr>
        <p:grpSpPr bwMode="auto">
          <a:xfrm>
            <a:off x="4499926" y="984742"/>
            <a:ext cx="0" cy="85725"/>
            <a:chOff x="6001" y="1021"/>
            <a:chExt cx="0" cy="135"/>
          </a:xfrm>
        </p:grpSpPr>
        <p:sp>
          <p:nvSpPr>
            <p:cNvPr id="34" name="Freeform 33"/>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35" name="Group 34"/>
          <p:cNvGrpSpPr>
            <a:grpSpLocks/>
          </p:cNvGrpSpPr>
          <p:nvPr/>
        </p:nvGrpSpPr>
        <p:grpSpPr bwMode="auto">
          <a:xfrm>
            <a:off x="4584381" y="980297"/>
            <a:ext cx="510540" cy="97790"/>
            <a:chOff x="6134" y="1014"/>
            <a:chExt cx="804" cy="154"/>
          </a:xfrm>
        </p:grpSpPr>
        <p:sp>
          <p:nvSpPr>
            <p:cNvPr id="36" name="Freeform 35"/>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7" name="Freeform 36"/>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8" name="Freeform 37"/>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9" name="Freeform 38"/>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0" name="Freeform 39"/>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1" name="Freeform 40"/>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2" name="Freeform 41"/>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3" name="Freeform 42"/>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44" name="Freeform 43"/>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5" name="Freeform 44"/>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6" name="Freeform 45"/>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7" name="Freeform 46"/>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8" name="Group 47"/>
          <p:cNvGrpSpPr>
            <a:grpSpLocks/>
          </p:cNvGrpSpPr>
          <p:nvPr/>
        </p:nvGrpSpPr>
        <p:grpSpPr bwMode="auto">
          <a:xfrm>
            <a:off x="3801426" y="854567"/>
            <a:ext cx="132715" cy="358775"/>
            <a:chOff x="4901" y="816"/>
            <a:chExt cx="209" cy="565"/>
          </a:xfrm>
        </p:grpSpPr>
        <p:sp>
          <p:nvSpPr>
            <p:cNvPr id="49" name="Freeform 48"/>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0" name="Freeform 49"/>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51" name="Group 50"/>
          <p:cNvGrpSpPr>
            <a:grpSpLocks/>
          </p:cNvGrpSpPr>
          <p:nvPr/>
        </p:nvGrpSpPr>
        <p:grpSpPr bwMode="auto">
          <a:xfrm>
            <a:off x="4062411" y="336407"/>
            <a:ext cx="772160" cy="593725"/>
            <a:chOff x="5312" y="0"/>
            <a:chExt cx="1216" cy="935"/>
          </a:xfrm>
        </p:grpSpPr>
        <p:sp>
          <p:nvSpPr>
            <p:cNvPr id="52" name="Freeform 51"/>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3" name="Freeform 52"/>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4" name="Freeform 53"/>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5" name="Freeform 54"/>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6" name="Freeform 55"/>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7" name="Freeform 56"/>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8" name="Freeform 57"/>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9" name="Freeform 58"/>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0" name="Freeform 59"/>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1" name="Freeform 60"/>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62" name="Freeform 61"/>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3" name="Freeform 62"/>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4" name="Freeform 63"/>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5" name="Freeform 64"/>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6" name="Freeform 65"/>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7" name="Freeform 66"/>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8" name="Freeform 67"/>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9" name="Freeform 68"/>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0" name="Freeform 69"/>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71" name="Group 70"/>
          <p:cNvGrpSpPr>
            <a:grpSpLocks/>
          </p:cNvGrpSpPr>
          <p:nvPr/>
        </p:nvGrpSpPr>
        <p:grpSpPr bwMode="auto">
          <a:xfrm>
            <a:off x="4597716" y="549132"/>
            <a:ext cx="497205" cy="380365"/>
            <a:chOff x="6155" y="335"/>
            <a:chExt cx="783" cy="599"/>
          </a:xfrm>
        </p:grpSpPr>
        <p:sp>
          <p:nvSpPr>
            <p:cNvPr id="72" name="Freeform 71"/>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3" name="Freeform 72"/>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74" name="Group 73"/>
          <p:cNvGrpSpPr>
            <a:grpSpLocks/>
          </p:cNvGrpSpPr>
          <p:nvPr/>
        </p:nvGrpSpPr>
        <p:grpSpPr bwMode="auto">
          <a:xfrm>
            <a:off x="4908231" y="350377"/>
            <a:ext cx="109855" cy="99695"/>
            <a:chOff x="6644" y="22"/>
            <a:chExt cx="173" cy="157"/>
          </a:xfrm>
        </p:grpSpPr>
        <p:sp>
          <p:nvSpPr>
            <p:cNvPr id="75" name="Freeform 74"/>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6" name="Freeform 75"/>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7" name="Freeform 76"/>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78" name="Picture 299" descr="NHS England c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659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Transforming Care Partnerships</a:t>
            </a:r>
            <a:endParaRPr lang="en-GB"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t="23600"/>
          <a:stretch/>
        </p:blipFill>
        <p:spPr bwMode="auto">
          <a:xfrm>
            <a:off x="251520" y="1844824"/>
            <a:ext cx="8568952" cy="33843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8347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412776"/>
            <a:ext cx="8208912" cy="5184576"/>
          </a:xfrm>
        </p:spPr>
        <p:txBody>
          <a:bodyPr>
            <a:normAutofit fontScale="40000" lnSpcReduction="20000"/>
          </a:bodyPr>
          <a:lstStyle/>
          <a:p>
            <a:pPr marL="0" indent="0">
              <a:buNone/>
            </a:pPr>
            <a:r>
              <a:rPr lang="en-GB" sz="4000" b="1" u="sng" dirty="0"/>
              <a:t>December 2015</a:t>
            </a:r>
          </a:p>
          <a:p>
            <a:pPr>
              <a:buFont typeface="Arial" panose="020B0604020202020204" pitchFamily="34" charset="0"/>
              <a:buChar char="•"/>
            </a:pPr>
            <a:r>
              <a:rPr lang="en-GB" sz="4000" dirty="0"/>
              <a:t>C</a:t>
            </a:r>
            <a:r>
              <a:rPr lang="en-GB" sz="4000" dirty="0" smtClean="0"/>
              <a:t>onfirmation </a:t>
            </a:r>
            <a:r>
              <a:rPr lang="en-GB" sz="4000" dirty="0"/>
              <a:t>of arrangements for the partnerships will be in place by 15th  </a:t>
            </a:r>
            <a:r>
              <a:rPr lang="en-GB" sz="4000" dirty="0" smtClean="0"/>
              <a:t>December</a:t>
            </a:r>
          </a:p>
          <a:p>
            <a:pPr>
              <a:buFont typeface="Arial" panose="020B0604020202020204" pitchFamily="34" charset="0"/>
              <a:buChar char="•"/>
            </a:pPr>
            <a:r>
              <a:rPr lang="en-GB" sz="4000" dirty="0" smtClean="0"/>
              <a:t>Regional </a:t>
            </a:r>
            <a:r>
              <a:rPr lang="en-GB" sz="4000" dirty="0"/>
              <a:t>dialogue events to take place with the TCP’s and stakeholders to discuss expectations and clarify the next steps</a:t>
            </a:r>
          </a:p>
          <a:p>
            <a:r>
              <a:rPr lang="en-GB" sz="4000" dirty="0" smtClean="0"/>
              <a:t>NHS </a:t>
            </a:r>
            <a:r>
              <a:rPr lang="en-GB" sz="4000" dirty="0"/>
              <a:t>England to confirm assurance approach</a:t>
            </a:r>
          </a:p>
          <a:p>
            <a:pPr marL="0" indent="0">
              <a:buNone/>
            </a:pPr>
            <a:endParaRPr lang="en-GB" sz="4000" dirty="0" smtClean="0"/>
          </a:p>
          <a:p>
            <a:pPr marL="0" indent="0">
              <a:buNone/>
            </a:pPr>
            <a:r>
              <a:rPr lang="en-GB" sz="4000" b="1" u="sng" dirty="0" smtClean="0"/>
              <a:t>January 2016</a:t>
            </a:r>
          </a:p>
          <a:p>
            <a:r>
              <a:rPr lang="en-GB" sz="4000" dirty="0" smtClean="0"/>
              <a:t>First </a:t>
            </a:r>
            <a:r>
              <a:rPr lang="en-GB" sz="4000" dirty="0"/>
              <a:t>TCP board meetings to take place </a:t>
            </a:r>
          </a:p>
          <a:p>
            <a:r>
              <a:rPr lang="en-GB" sz="4000" dirty="0" smtClean="0"/>
              <a:t>Support </a:t>
            </a:r>
            <a:r>
              <a:rPr lang="en-GB" sz="4000" dirty="0"/>
              <a:t>available to partnerships to help with planning</a:t>
            </a:r>
          </a:p>
          <a:p>
            <a:endParaRPr lang="en-GB" sz="4000" dirty="0"/>
          </a:p>
          <a:p>
            <a:pPr marL="0" indent="0">
              <a:buNone/>
            </a:pPr>
            <a:r>
              <a:rPr lang="en-GB" sz="4000" b="1" dirty="0" smtClean="0"/>
              <a:t>February 2016</a:t>
            </a:r>
          </a:p>
          <a:p>
            <a:r>
              <a:rPr lang="en-GB" sz="4000" dirty="0" smtClean="0"/>
              <a:t>Draft </a:t>
            </a:r>
            <a:r>
              <a:rPr lang="en-GB" sz="4000" dirty="0"/>
              <a:t>plans to be submitted by 8th February</a:t>
            </a:r>
          </a:p>
          <a:p>
            <a:r>
              <a:rPr lang="en-GB" sz="4000" dirty="0" smtClean="0"/>
              <a:t>NHS </a:t>
            </a:r>
            <a:r>
              <a:rPr lang="en-GB" sz="4000" dirty="0"/>
              <a:t>England and other stakeholders to undertake review and assurance of TCP plans locally</a:t>
            </a:r>
          </a:p>
          <a:p>
            <a:endParaRPr lang="en-GB" sz="4000" dirty="0"/>
          </a:p>
          <a:p>
            <a:pPr marL="0" indent="0">
              <a:buNone/>
            </a:pPr>
            <a:r>
              <a:rPr lang="en-GB" sz="4000" b="1" u="sng" dirty="0" smtClean="0"/>
              <a:t>March 2016</a:t>
            </a:r>
            <a:endParaRPr lang="en-GB" sz="4000" b="1" u="sng" dirty="0"/>
          </a:p>
          <a:p>
            <a:r>
              <a:rPr lang="en-GB" sz="4000" dirty="0" smtClean="0"/>
              <a:t>TCP’s </a:t>
            </a:r>
            <a:r>
              <a:rPr lang="en-GB" sz="4000" dirty="0"/>
              <a:t>to revise plans according to local and regional feedback</a:t>
            </a:r>
          </a:p>
          <a:p>
            <a:endParaRPr lang="en-GB" sz="4000" dirty="0"/>
          </a:p>
          <a:p>
            <a:pPr marL="0" indent="0">
              <a:buNone/>
            </a:pPr>
            <a:r>
              <a:rPr lang="en-GB" sz="4000" b="1" u="sng" dirty="0" smtClean="0"/>
              <a:t>April 2016</a:t>
            </a:r>
          </a:p>
          <a:p>
            <a:r>
              <a:rPr lang="en-GB" sz="4000" dirty="0" smtClean="0"/>
              <a:t>Final </a:t>
            </a:r>
            <a:r>
              <a:rPr lang="en-GB" sz="4000" dirty="0"/>
              <a:t>TCP plans submitted and implementation commences</a:t>
            </a:r>
          </a:p>
          <a:p>
            <a:endParaRPr lang="en-GB" dirty="0"/>
          </a:p>
        </p:txBody>
      </p:sp>
      <p:sp>
        <p:nvSpPr>
          <p:cNvPr id="3" name="Title 2"/>
          <p:cNvSpPr>
            <a:spLocks noGrp="1"/>
          </p:cNvSpPr>
          <p:nvPr>
            <p:ph type="title"/>
          </p:nvPr>
        </p:nvSpPr>
        <p:spPr>
          <a:xfrm>
            <a:off x="467544" y="404664"/>
            <a:ext cx="7356815" cy="667725"/>
          </a:xfrm>
        </p:spPr>
        <p:txBody>
          <a:bodyPr>
            <a:normAutofit fontScale="90000"/>
          </a:bodyPr>
          <a:lstStyle/>
          <a:p>
            <a:r>
              <a:rPr lang="en-GB" dirty="0" smtClean="0"/>
              <a:t>Timetable for Transforming Care Partnerships (TCP’s)</a:t>
            </a:r>
            <a:endParaRPr lang="en-GB" dirty="0"/>
          </a:p>
        </p:txBody>
      </p:sp>
    </p:spTree>
    <p:extLst>
      <p:ext uri="{BB962C8B-B14F-4D97-AF65-F5344CB8AC3E}">
        <p14:creationId xmlns:p14="http://schemas.microsoft.com/office/powerpoint/2010/main" val="2422574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80295"/>
            <a:ext cx="2530623" cy="1964729"/>
          </a:xfrm>
        </p:spPr>
        <p:txBody>
          <a:bodyPr/>
          <a:lstStyle/>
          <a:p>
            <a:r>
              <a:rPr lang="en-GB" dirty="0" smtClean="0"/>
              <a:t>Leadership</a:t>
            </a:r>
          </a:p>
          <a:p>
            <a:r>
              <a:rPr lang="en-GB" dirty="0" smtClean="0"/>
              <a:t>Governance</a:t>
            </a:r>
          </a:p>
          <a:p>
            <a:r>
              <a:rPr lang="en-GB" dirty="0" smtClean="0"/>
              <a:t>Organisations</a:t>
            </a:r>
          </a:p>
          <a:p>
            <a:r>
              <a:rPr lang="en-GB" dirty="0" smtClean="0"/>
              <a:t>Capacity   </a:t>
            </a:r>
            <a:endParaRPr lang="en-GB" dirty="0"/>
          </a:p>
        </p:txBody>
      </p:sp>
      <p:sp>
        <p:nvSpPr>
          <p:cNvPr id="3" name="Title 2"/>
          <p:cNvSpPr>
            <a:spLocks noGrp="1"/>
          </p:cNvSpPr>
          <p:nvPr>
            <p:ph type="title"/>
          </p:nvPr>
        </p:nvSpPr>
        <p:spPr>
          <a:xfrm>
            <a:off x="457201" y="749912"/>
            <a:ext cx="2098575" cy="667725"/>
          </a:xfrm>
        </p:spPr>
        <p:txBody>
          <a:bodyPr/>
          <a:lstStyle/>
          <a:p>
            <a:r>
              <a:rPr lang="en-GB" dirty="0" smtClean="0"/>
              <a:t>Mobilise</a:t>
            </a:r>
            <a:endParaRPr lang="en-GB" dirty="0"/>
          </a:p>
        </p:txBody>
      </p:sp>
      <p:sp>
        <p:nvSpPr>
          <p:cNvPr id="4" name="Content Placeholder 1"/>
          <p:cNvSpPr txBox="1">
            <a:spLocks/>
          </p:cNvSpPr>
          <p:nvPr/>
        </p:nvSpPr>
        <p:spPr>
          <a:xfrm>
            <a:off x="3347864" y="1685553"/>
            <a:ext cx="2530623" cy="201622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600" dirty="0" smtClean="0"/>
              <a:t>Population</a:t>
            </a:r>
          </a:p>
          <a:p>
            <a:r>
              <a:rPr lang="en-GB" sz="2600" dirty="0" smtClean="0"/>
              <a:t>Need</a:t>
            </a:r>
          </a:p>
          <a:p>
            <a:r>
              <a:rPr lang="en-GB" sz="2600" dirty="0" smtClean="0"/>
              <a:t>Finance </a:t>
            </a:r>
          </a:p>
          <a:p>
            <a:r>
              <a:rPr lang="en-GB" sz="2600" dirty="0" smtClean="0"/>
              <a:t>Baseline </a:t>
            </a:r>
          </a:p>
          <a:p>
            <a:r>
              <a:rPr lang="en-GB" sz="2600" dirty="0" smtClean="0"/>
              <a:t>Gaps</a:t>
            </a:r>
          </a:p>
          <a:p>
            <a:pPr marL="0" indent="0">
              <a:buNone/>
            </a:pPr>
            <a:r>
              <a:rPr lang="en-GB" dirty="0" smtClean="0"/>
              <a:t> </a:t>
            </a:r>
            <a:endParaRPr lang="en-GB" dirty="0"/>
          </a:p>
        </p:txBody>
      </p:sp>
      <p:sp>
        <p:nvSpPr>
          <p:cNvPr id="5" name="Title 2"/>
          <p:cNvSpPr txBox="1">
            <a:spLocks/>
          </p:cNvSpPr>
          <p:nvPr/>
        </p:nvSpPr>
        <p:spPr>
          <a:xfrm>
            <a:off x="3059832" y="764704"/>
            <a:ext cx="3121074" cy="6677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lang="en-GB" sz="3600" b="1" i="0" kern="1200" baseline="0" smtClean="0">
                <a:solidFill>
                  <a:schemeClr val="tx2"/>
                </a:solidFill>
                <a:latin typeface="Arial"/>
                <a:ea typeface="+mj-ea"/>
                <a:cs typeface="Arial"/>
              </a:defRPr>
            </a:lvl1pPr>
          </a:lstStyle>
          <a:p>
            <a:r>
              <a:rPr lang="en-GB" dirty="0" smtClean="0"/>
              <a:t>Understand </a:t>
            </a:r>
            <a:endParaRPr lang="en-GB" dirty="0"/>
          </a:p>
        </p:txBody>
      </p:sp>
      <p:sp>
        <p:nvSpPr>
          <p:cNvPr id="6" name="Title 2"/>
          <p:cNvSpPr txBox="1">
            <a:spLocks/>
          </p:cNvSpPr>
          <p:nvPr/>
        </p:nvSpPr>
        <p:spPr>
          <a:xfrm>
            <a:off x="6588224" y="764703"/>
            <a:ext cx="1691257" cy="6677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lang="en-GB" sz="3600" b="1" i="0" kern="1200" baseline="0" smtClean="0">
                <a:solidFill>
                  <a:schemeClr val="tx2"/>
                </a:solidFill>
                <a:latin typeface="Arial"/>
                <a:ea typeface="+mj-ea"/>
                <a:cs typeface="Arial"/>
              </a:defRPr>
            </a:lvl1pPr>
          </a:lstStyle>
          <a:p>
            <a:r>
              <a:rPr lang="en-GB" dirty="0" smtClean="0"/>
              <a:t>Vision </a:t>
            </a:r>
            <a:endParaRPr lang="en-GB" dirty="0"/>
          </a:p>
        </p:txBody>
      </p:sp>
      <p:sp>
        <p:nvSpPr>
          <p:cNvPr id="7" name="Content Placeholder 1"/>
          <p:cNvSpPr txBox="1">
            <a:spLocks/>
          </p:cNvSpPr>
          <p:nvPr/>
        </p:nvSpPr>
        <p:spPr>
          <a:xfrm>
            <a:off x="6180906" y="1628801"/>
            <a:ext cx="2530623" cy="19114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Model</a:t>
            </a:r>
          </a:p>
          <a:p>
            <a:r>
              <a:rPr lang="en-GB" dirty="0" smtClean="0"/>
              <a:t>Change</a:t>
            </a:r>
          </a:p>
          <a:p>
            <a:r>
              <a:rPr lang="en-GB" dirty="0" smtClean="0"/>
              <a:t>Outcomes</a:t>
            </a:r>
          </a:p>
          <a:p>
            <a:r>
              <a:rPr lang="en-GB" dirty="0" smtClean="0"/>
              <a:t>Alignment  </a:t>
            </a:r>
            <a:endParaRPr lang="en-GB" dirty="0"/>
          </a:p>
        </p:txBody>
      </p:sp>
      <p:sp>
        <p:nvSpPr>
          <p:cNvPr id="8" name="Title 2"/>
          <p:cNvSpPr txBox="1">
            <a:spLocks/>
          </p:cNvSpPr>
          <p:nvPr/>
        </p:nvSpPr>
        <p:spPr>
          <a:xfrm>
            <a:off x="643559" y="3701777"/>
            <a:ext cx="2098575" cy="6677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lang="en-GB" sz="3600" b="1" i="0" kern="1200" baseline="0" smtClean="0">
                <a:solidFill>
                  <a:schemeClr val="tx2"/>
                </a:solidFill>
                <a:latin typeface="Arial"/>
                <a:ea typeface="+mj-ea"/>
                <a:cs typeface="Arial"/>
              </a:defRPr>
            </a:lvl1pPr>
          </a:lstStyle>
          <a:p>
            <a:r>
              <a:rPr lang="en-GB" dirty="0" smtClean="0"/>
              <a:t>Design</a:t>
            </a:r>
            <a:endParaRPr lang="en-GB" dirty="0"/>
          </a:p>
        </p:txBody>
      </p:sp>
      <p:sp>
        <p:nvSpPr>
          <p:cNvPr id="9" name="Title 2"/>
          <p:cNvSpPr txBox="1">
            <a:spLocks/>
          </p:cNvSpPr>
          <p:nvPr/>
        </p:nvSpPr>
        <p:spPr>
          <a:xfrm>
            <a:off x="3347864" y="3701777"/>
            <a:ext cx="2098575" cy="6677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lang="en-GB" sz="3600" b="1" i="0" kern="1200" baseline="0" smtClean="0">
                <a:solidFill>
                  <a:schemeClr val="tx2"/>
                </a:solidFill>
                <a:latin typeface="Arial"/>
                <a:ea typeface="+mj-ea"/>
                <a:cs typeface="Arial"/>
              </a:defRPr>
            </a:lvl1pPr>
          </a:lstStyle>
          <a:p>
            <a:r>
              <a:rPr lang="en-GB" dirty="0" smtClean="0"/>
              <a:t>Plan</a:t>
            </a:r>
            <a:endParaRPr lang="en-GB" dirty="0"/>
          </a:p>
        </p:txBody>
      </p:sp>
      <p:sp>
        <p:nvSpPr>
          <p:cNvPr id="10" name="Title 2"/>
          <p:cNvSpPr txBox="1">
            <a:spLocks/>
          </p:cNvSpPr>
          <p:nvPr/>
        </p:nvSpPr>
        <p:spPr>
          <a:xfrm>
            <a:off x="6180906" y="3701777"/>
            <a:ext cx="2098575" cy="6677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lang="en-GB" sz="3600" b="1" i="0" kern="1200" baseline="0" smtClean="0">
                <a:solidFill>
                  <a:schemeClr val="tx2"/>
                </a:solidFill>
                <a:latin typeface="Arial"/>
                <a:ea typeface="+mj-ea"/>
                <a:cs typeface="Arial"/>
              </a:defRPr>
            </a:lvl1pPr>
          </a:lstStyle>
          <a:p>
            <a:r>
              <a:rPr lang="en-GB" dirty="0" smtClean="0"/>
              <a:t>Delivery </a:t>
            </a:r>
            <a:endParaRPr lang="en-GB" dirty="0"/>
          </a:p>
        </p:txBody>
      </p:sp>
      <p:sp>
        <p:nvSpPr>
          <p:cNvPr id="11" name="Content Placeholder 1"/>
          <p:cNvSpPr txBox="1">
            <a:spLocks/>
          </p:cNvSpPr>
          <p:nvPr/>
        </p:nvSpPr>
        <p:spPr>
          <a:xfrm>
            <a:off x="516683" y="4369502"/>
            <a:ext cx="2530623" cy="1964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People </a:t>
            </a:r>
          </a:p>
          <a:p>
            <a:r>
              <a:rPr lang="en-GB" dirty="0" smtClean="0"/>
              <a:t>Innovation</a:t>
            </a:r>
          </a:p>
          <a:p>
            <a:r>
              <a:rPr lang="en-GB" dirty="0" smtClean="0"/>
              <a:t>Evidence</a:t>
            </a:r>
          </a:p>
          <a:p>
            <a:r>
              <a:rPr lang="en-GB" dirty="0" smtClean="0"/>
              <a:t>Engagement     </a:t>
            </a:r>
            <a:endParaRPr lang="en-GB" dirty="0"/>
          </a:p>
        </p:txBody>
      </p:sp>
      <p:sp>
        <p:nvSpPr>
          <p:cNvPr id="12" name="Content Placeholder 1"/>
          <p:cNvSpPr txBox="1">
            <a:spLocks/>
          </p:cNvSpPr>
          <p:nvPr/>
        </p:nvSpPr>
        <p:spPr>
          <a:xfrm>
            <a:off x="3047306" y="4370004"/>
            <a:ext cx="2530623" cy="196472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Scale of challenge </a:t>
            </a:r>
          </a:p>
          <a:p>
            <a:r>
              <a:rPr lang="en-GB" dirty="0" smtClean="0"/>
              <a:t>Priorities </a:t>
            </a:r>
          </a:p>
          <a:p>
            <a:r>
              <a:rPr lang="en-GB" dirty="0" smtClean="0"/>
              <a:t>Transition</a:t>
            </a:r>
          </a:p>
          <a:p>
            <a:r>
              <a:rPr lang="en-GB" dirty="0" smtClean="0"/>
              <a:t>Pace </a:t>
            </a:r>
          </a:p>
          <a:p>
            <a:r>
              <a:rPr lang="en-GB" dirty="0" smtClean="0"/>
              <a:t>Reconfiguration</a:t>
            </a:r>
          </a:p>
          <a:p>
            <a:r>
              <a:rPr lang="en-GB" dirty="0" smtClean="0"/>
              <a:t>consultation  </a:t>
            </a:r>
            <a:endParaRPr lang="en-GB" dirty="0"/>
          </a:p>
        </p:txBody>
      </p:sp>
      <p:sp>
        <p:nvSpPr>
          <p:cNvPr id="13" name="Content Placeholder 1"/>
          <p:cNvSpPr txBox="1">
            <a:spLocks/>
          </p:cNvSpPr>
          <p:nvPr/>
        </p:nvSpPr>
        <p:spPr>
          <a:xfrm>
            <a:off x="6098554" y="4370004"/>
            <a:ext cx="2530623" cy="1964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Benefits</a:t>
            </a:r>
          </a:p>
          <a:p>
            <a:r>
              <a:rPr lang="en-GB" dirty="0" smtClean="0"/>
              <a:t>Monitoring progress</a:t>
            </a:r>
          </a:p>
          <a:p>
            <a:r>
              <a:rPr lang="en-GB" dirty="0" smtClean="0"/>
              <a:t>Support </a:t>
            </a:r>
          </a:p>
          <a:p>
            <a:endParaRPr lang="en-GB" dirty="0" smtClean="0"/>
          </a:p>
        </p:txBody>
      </p:sp>
    </p:spTree>
    <p:extLst>
      <p:ext uri="{BB962C8B-B14F-4D97-AF65-F5344CB8AC3E}">
        <p14:creationId xmlns:p14="http://schemas.microsoft.com/office/powerpoint/2010/main" val="2303352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dirty="0" smtClean="0"/>
              <a:t/>
            </a:r>
            <a:br>
              <a:rPr lang="en-GB" sz="5400" dirty="0" smtClean="0"/>
            </a:br>
            <a:r>
              <a:rPr lang="en-GB" sz="5400" dirty="0" smtClean="0"/>
              <a:t>The National Plan</a:t>
            </a:r>
            <a:endParaRPr lang="en-GB" sz="5400" dirty="0"/>
          </a:p>
        </p:txBody>
      </p:sp>
      <p:sp>
        <p:nvSpPr>
          <p:cNvPr id="5" name="Content Placeholder 4"/>
          <p:cNvSpPr>
            <a:spLocks noGrp="1"/>
          </p:cNvSpPr>
          <p:nvPr>
            <p:ph sz="quarter" idx="10"/>
          </p:nvPr>
        </p:nvSpPr>
        <p:spPr/>
        <p:txBody>
          <a:bodyPr/>
          <a:lstStyle/>
          <a:p>
            <a:r>
              <a:rPr lang="en-GB" dirty="0" smtClean="0"/>
              <a:t>Dialogue Events</a:t>
            </a:r>
            <a:endParaRPr lang="en-GB" dirty="0"/>
          </a:p>
        </p:txBody>
      </p:sp>
      <p:sp>
        <p:nvSpPr>
          <p:cNvPr id="6" name="Content Placeholder 5"/>
          <p:cNvSpPr>
            <a:spLocks noGrp="1"/>
          </p:cNvSpPr>
          <p:nvPr>
            <p:ph sz="quarter" idx="11"/>
          </p:nvPr>
        </p:nvSpPr>
        <p:spPr/>
        <p:txBody>
          <a:bodyPr/>
          <a:lstStyle/>
          <a:p>
            <a:r>
              <a:rPr lang="en-GB" dirty="0" smtClean="0"/>
              <a:t>December 2015</a:t>
            </a:r>
            <a:endParaRPr lang="en-GB" dirty="0"/>
          </a:p>
        </p:txBody>
      </p:sp>
      <p:sp>
        <p:nvSpPr>
          <p:cNvPr id="4" name="Date Placeholder 3"/>
          <p:cNvSpPr>
            <a:spLocks noGrp="1"/>
          </p:cNvSpPr>
          <p:nvPr>
            <p:ph type="dt" sz="half" idx="4294967295"/>
          </p:nvPr>
        </p:nvSpPr>
        <p:spPr>
          <a:xfrm>
            <a:off x="0" y="6356350"/>
            <a:ext cx="2133600" cy="365125"/>
          </a:xfrm>
          <a:prstGeom prst="rect">
            <a:avLst/>
          </a:prstGeom>
        </p:spPr>
        <p:txBody>
          <a:bodyPr/>
          <a:lstStyle/>
          <a:p>
            <a:endParaRPr lang="en-GB" dirty="0"/>
          </a:p>
        </p:txBody>
      </p:sp>
    </p:spTree>
    <p:extLst>
      <p:ext uri="{BB962C8B-B14F-4D97-AF65-F5344CB8AC3E}">
        <p14:creationId xmlns:p14="http://schemas.microsoft.com/office/powerpoint/2010/main" val="876987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800" dirty="0" smtClean="0"/>
              <a:t>Local stakeholders </a:t>
            </a:r>
          </a:p>
          <a:p>
            <a:pPr lvl="1"/>
            <a:r>
              <a:rPr lang="en-GB" sz="2800" dirty="0" smtClean="0"/>
              <a:t>Current and potential providers</a:t>
            </a:r>
          </a:p>
          <a:p>
            <a:pPr lvl="1"/>
            <a:r>
              <a:rPr lang="en-GB" sz="2800" dirty="0" smtClean="0"/>
              <a:t>Multiple commissioning organisations </a:t>
            </a:r>
          </a:p>
          <a:p>
            <a:r>
              <a:rPr lang="en-GB" sz="2800" dirty="0" smtClean="0"/>
              <a:t>People with lived experience</a:t>
            </a:r>
          </a:p>
          <a:p>
            <a:r>
              <a:rPr lang="en-GB" sz="2800" dirty="0" smtClean="0"/>
              <a:t>Families and carers</a:t>
            </a:r>
          </a:p>
          <a:p>
            <a:r>
              <a:rPr lang="en-GB" sz="2800" dirty="0" smtClean="0"/>
              <a:t>Advocacy   </a:t>
            </a:r>
          </a:p>
          <a:p>
            <a:endParaRPr lang="en-GB" sz="2800" dirty="0"/>
          </a:p>
          <a:p>
            <a:endParaRPr lang="en-GB" dirty="0"/>
          </a:p>
        </p:txBody>
      </p:sp>
      <p:sp>
        <p:nvSpPr>
          <p:cNvPr id="3" name="Title 2"/>
          <p:cNvSpPr>
            <a:spLocks noGrp="1"/>
          </p:cNvSpPr>
          <p:nvPr>
            <p:ph type="title"/>
          </p:nvPr>
        </p:nvSpPr>
        <p:spPr/>
        <p:txBody>
          <a:bodyPr/>
          <a:lstStyle/>
          <a:p>
            <a:r>
              <a:rPr lang="en-GB" dirty="0" smtClean="0"/>
              <a:t>Local Engagement</a:t>
            </a:r>
            <a:endParaRPr lang="en-GB" dirty="0"/>
          </a:p>
        </p:txBody>
      </p:sp>
    </p:spTree>
    <p:extLst>
      <p:ext uri="{BB962C8B-B14F-4D97-AF65-F5344CB8AC3E}">
        <p14:creationId xmlns:p14="http://schemas.microsoft.com/office/powerpoint/2010/main" val="982785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r>
              <a:rPr lang="en-GB" dirty="0" smtClean="0"/>
              <a:t>providers </a:t>
            </a:r>
            <a:r>
              <a:rPr lang="en-GB" dirty="0"/>
              <a:t>of all types (inpatient and community-based; public, private and voluntary sector) should be involved in the development of the plan, and there should be one coherent plan across both providers and commissioners. Stakeholders beyond health and social care should be engaged in the process (e.g. public protection unit, probation, education, housing) including people with direct experience of using inpatient services.</a:t>
            </a:r>
          </a:p>
          <a:p>
            <a:endParaRPr lang="en-GB" dirty="0"/>
          </a:p>
        </p:txBody>
      </p:sp>
      <p:sp>
        <p:nvSpPr>
          <p:cNvPr id="3" name="Title 2"/>
          <p:cNvSpPr>
            <a:spLocks noGrp="1"/>
          </p:cNvSpPr>
          <p:nvPr>
            <p:ph type="title"/>
          </p:nvPr>
        </p:nvSpPr>
        <p:spPr/>
        <p:txBody>
          <a:bodyPr/>
          <a:lstStyle/>
          <a:p>
            <a:r>
              <a:rPr lang="en-GB" dirty="0"/>
              <a:t>Strong stakeholder engagement:</a:t>
            </a:r>
          </a:p>
        </p:txBody>
      </p:sp>
    </p:spTree>
    <p:extLst>
      <p:ext uri="{BB962C8B-B14F-4D97-AF65-F5344CB8AC3E}">
        <p14:creationId xmlns:p14="http://schemas.microsoft.com/office/powerpoint/2010/main" val="1266303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Reconfiguration? Consultation?</a:t>
            </a:r>
            <a:endParaRPr lang="en-GB" dirty="0"/>
          </a:p>
        </p:txBody>
      </p:sp>
      <p:sp>
        <p:nvSpPr>
          <p:cNvPr id="3" name="Content Placeholder 2"/>
          <p:cNvSpPr>
            <a:spLocks noGrp="1"/>
          </p:cNvSpPr>
          <p:nvPr>
            <p:ph idx="1"/>
          </p:nvPr>
        </p:nvSpPr>
        <p:spPr/>
        <p:txBody>
          <a:bodyPr/>
          <a:lstStyle/>
          <a:p>
            <a:r>
              <a:rPr lang="en-GB" dirty="0"/>
              <a:t>Any reconfiguration programme must take into account the responsible organisations statutory responsibilities and will need to be reported through existing mechanisms to the Oversight Group for Service Change and Reconfiguration</a:t>
            </a:r>
            <a:r>
              <a:rPr lang="en-GB" dirty="0" smtClean="0"/>
              <a:t>.</a:t>
            </a:r>
          </a:p>
          <a:p>
            <a:pPr marL="0" indent="0">
              <a:buNone/>
            </a:pPr>
            <a:endParaRPr lang="en-GB" dirty="0" smtClean="0"/>
          </a:p>
          <a:p>
            <a:r>
              <a:rPr lang="en-GB" dirty="0" smtClean="0"/>
              <a:t>TCPs will need to factor in formal consultation with all relevant stakeholder and governance organisations </a:t>
            </a:r>
            <a:endParaRPr lang="en-GB" dirty="0"/>
          </a:p>
        </p:txBody>
      </p:sp>
    </p:spTree>
    <p:extLst>
      <p:ext uri="{BB962C8B-B14F-4D97-AF65-F5344CB8AC3E}">
        <p14:creationId xmlns:p14="http://schemas.microsoft.com/office/powerpoint/2010/main" val="986449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GB" dirty="0"/>
          </a:p>
        </p:txBody>
      </p:sp>
      <p:sp>
        <p:nvSpPr>
          <p:cNvPr id="7" name="Content Placeholder 6"/>
          <p:cNvSpPr>
            <a:spLocks noGrp="1"/>
          </p:cNvSpPr>
          <p:nvPr>
            <p:ph sz="quarter" idx="11"/>
          </p:nvPr>
        </p:nvSpPr>
        <p:spPr/>
        <p:txBody>
          <a:bodyPr/>
          <a:lstStyle/>
          <a:p>
            <a:endParaRPr lang="en-GB" dirty="0"/>
          </a:p>
        </p:txBody>
      </p:sp>
      <p:sp>
        <p:nvSpPr>
          <p:cNvPr id="8" name="Title 7"/>
          <p:cNvSpPr>
            <a:spLocks noGrp="1"/>
          </p:cNvSpPr>
          <p:nvPr>
            <p:ph type="title"/>
          </p:nvPr>
        </p:nvSpPr>
        <p:spPr/>
        <p:txBody>
          <a:bodyPr/>
          <a:lstStyle/>
          <a:p>
            <a:endParaRPr lang="en-GB"/>
          </a:p>
        </p:txBody>
      </p:sp>
    </p:spTree>
    <p:extLst>
      <p:ext uri="{BB962C8B-B14F-4D97-AF65-F5344CB8AC3E}">
        <p14:creationId xmlns:p14="http://schemas.microsoft.com/office/powerpoint/2010/main" val="2198821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Enabling and Supporting </a:t>
            </a:r>
            <a:endParaRPr lang="en-GB" dirty="0"/>
          </a:p>
        </p:txBody>
      </p:sp>
      <p:sp>
        <p:nvSpPr>
          <p:cNvPr id="5" name="Content Placeholder 4"/>
          <p:cNvSpPr>
            <a:spLocks noGrp="1"/>
          </p:cNvSpPr>
          <p:nvPr>
            <p:ph sz="quarter" idx="10"/>
          </p:nvPr>
        </p:nvSpPr>
        <p:spPr>
          <a:xfrm>
            <a:off x="457200" y="5025459"/>
            <a:ext cx="6812020" cy="1427877"/>
          </a:xfrm>
        </p:spPr>
        <p:txBody>
          <a:bodyPr/>
          <a:lstStyle/>
          <a:p>
            <a:r>
              <a:rPr lang="en-GB" dirty="0" smtClean="0"/>
              <a:t>Dialogue Events</a:t>
            </a:r>
            <a:endParaRPr lang="en-GB" dirty="0"/>
          </a:p>
        </p:txBody>
      </p:sp>
      <p:sp>
        <p:nvSpPr>
          <p:cNvPr id="6" name="Content Placeholder 5"/>
          <p:cNvSpPr>
            <a:spLocks noGrp="1"/>
          </p:cNvSpPr>
          <p:nvPr>
            <p:ph sz="quarter" idx="11"/>
          </p:nvPr>
        </p:nvSpPr>
        <p:spPr/>
        <p:txBody>
          <a:bodyPr/>
          <a:lstStyle/>
          <a:p>
            <a:r>
              <a:rPr lang="en-GB" dirty="0"/>
              <a:t>December 2015</a:t>
            </a:r>
          </a:p>
          <a:p>
            <a:endParaRPr lang="en-GB" dirty="0"/>
          </a:p>
        </p:txBody>
      </p:sp>
    </p:spTree>
    <p:extLst>
      <p:ext uri="{BB962C8B-B14F-4D97-AF65-F5344CB8AC3E}">
        <p14:creationId xmlns:p14="http://schemas.microsoft.com/office/powerpoint/2010/main" val="3720955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smtClean="0"/>
              <a:t>Personal Health Budgets </a:t>
            </a:r>
            <a:endParaRPr lang="en-GB" dirty="0"/>
          </a:p>
        </p:txBody>
      </p:sp>
    </p:spTree>
    <p:extLst>
      <p:ext uri="{BB962C8B-B14F-4D97-AF65-F5344CB8AC3E}">
        <p14:creationId xmlns:p14="http://schemas.microsoft.com/office/powerpoint/2010/main" val="464104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smtClean="0"/>
              <a:t>Each TCP to get 2 independently facilitated workshops: one on building shared understanding of current system strengths/weaknesses; one on building shared future model of care </a:t>
            </a:r>
          </a:p>
          <a:p>
            <a:r>
              <a:rPr lang="en-GB" dirty="0" smtClean="0"/>
              <a:t>Potential for contribution towards costs of project management </a:t>
            </a:r>
          </a:p>
          <a:p>
            <a:r>
              <a:rPr lang="en-GB" dirty="0" smtClean="0"/>
              <a:t>Regional workshops on personal health budgets. Contact </a:t>
            </a:r>
            <a:r>
              <a:rPr lang="en-GB" dirty="0" smtClean="0">
                <a:hlinkClick r:id="rId3"/>
              </a:rPr>
              <a:t>diane.domenico@nhs.net</a:t>
            </a:r>
            <a:r>
              <a:rPr lang="en-GB" dirty="0" smtClean="0"/>
              <a:t> if you also want a PHB expert at your future model of care workshop (see above).  </a:t>
            </a:r>
          </a:p>
          <a:p>
            <a:r>
              <a:rPr lang="en-GB" dirty="0" smtClean="0"/>
              <a:t>Be part of preparation of national “model service specifications” for key services to help aid your thinking. Contact </a:t>
            </a:r>
            <a:r>
              <a:rPr lang="en-GB" dirty="0" smtClean="0">
                <a:hlinkClick r:id="rId4"/>
              </a:rPr>
              <a:t>kevin.elliott@nhs.net</a:t>
            </a:r>
            <a:r>
              <a:rPr lang="en-GB" dirty="0" smtClean="0"/>
              <a:t> </a:t>
            </a:r>
          </a:p>
          <a:p>
            <a:endParaRPr lang="en-GB" dirty="0"/>
          </a:p>
        </p:txBody>
      </p:sp>
      <p:sp>
        <p:nvSpPr>
          <p:cNvPr id="3" name="Title 2"/>
          <p:cNvSpPr>
            <a:spLocks noGrp="1"/>
          </p:cNvSpPr>
          <p:nvPr>
            <p:ph type="title"/>
          </p:nvPr>
        </p:nvSpPr>
        <p:spPr/>
        <p:txBody>
          <a:bodyPr>
            <a:normAutofit fontScale="90000"/>
          </a:bodyPr>
          <a:lstStyle/>
          <a:p>
            <a:r>
              <a:rPr lang="en-GB" dirty="0" smtClean="0"/>
              <a:t>Support package during planning phase</a:t>
            </a:r>
            <a:endParaRPr lang="en-GB" dirty="0"/>
          </a:p>
        </p:txBody>
      </p:sp>
    </p:spTree>
    <p:extLst>
      <p:ext uri="{BB962C8B-B14F-4D97-AF65-F5344CB8AC3E}">
        <p14:creationId xmlns:p14="http://schemas.microsoft.com/office/powerpoint/2010/main" val="555759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859861"/>
            <a:ext cx="5184576" cy="3950736"/>
          </a:xfrm>
        </p:spPr>
        <p:txBody>
          <a:bodyPr>
            <a:normAutofit fontScale="92500" lnSpcReduction="20000"/>
          </a:bodyPr>
          <a:lstStyle/>
          <a:p>
            <a:pPr marL="0" indent="0">
              <a:buNone/>
            </a:pPr>
            <a:r>
              <a:rPr lang="en-GB" sz="2800" dirty="0" smtClean="0"/>
              <a:t>exploring </a:t>
            </a:r>
            <a:r>
              <a:rPr lang="en-GB" sz="2800" dirty="0"/>
              <a:t>the establishment of a national collaborative improvement programme (co-ordinating peer-learning and shared problem solving between local areas), and a national accelerated support team able to work intensively with local areas with the biggest challenges and/or struggling to make </a:t>
            </a:r>
            <a:r>
              <a:rPr lang="en-GB" sz="2800" dirty="0" smtClean="0"/>
              <a:t>progress</a:t>
            </a:r>
          </a:p>
        </p:txBody>
      </p:sp>
      <p:sp>
        <p:nvSpPr>
          <p:cNvPr id="3" name="Title 2"/>
          <p:cNvSpPr>
            <a:spLocks noGrp="1"/>
          </p:cNvSpPr>
          <p:nvPr>
            <p:ph type="title"/>
          </p:nvPr>
        </p:nvSpPr>
        <p:spPr/>
        <p:txBody>
          <a:bodyPr>
            <a:normAutofit fontScale="90000"/>
          </a:bodyPr>
          <a:lstStyle/>
          <a:p>
            <a:r>
              <a:rPr lang="en-GB" dirty="0" smtClean="0"/>
              <a:t>Longer term service improvement </a:t>
            </a:r>
            <a:endParaRPr lang="en-GB" dirty="0"/>
          </a:p>
        </p:txBody>
      </p:sp>
      <p:pic>
        <p:nvPicPr>
          <p:cNvPr id="1026" name="Picture 2" descr="C:\Program Files\Microsoft Office\MEDIA\CAGCAT10\j029770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1479499" cy="182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46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altLang="en-US" dirty="0"/>
              <a:t>To support and encourage the Provider community so they can develop innovative/creative approach to service delivery which meets the needs of the people with learning disabilities and the commissioners</a:t>
            </a:r>
          </a:p>
          <a:p>
            <a:pPr marL="0" indent="0">
              <a:buNone/>
            </a:pPr>
            <a:r>
              <a:rPr lang="en-GB" dirty="0" smtClean="0"/>
              <a:t>Looking at </a:t>
            </a:r>
          </a:p>
          <a:p>
            <a:r>
              <a:rPr lang="en-GB" dirty="0"/>
              <a:t>Innovative funding </a:t>
            </a:r>
            <a:r>
              <a:rPr lang="en-GB" dirty="0" smtClean="0"/>
              <a:t>mechanisms</a:t>
            </a:r>
            <a:endParaRPr lang="en-GB" dirty="0"/>
          </a:p>
          <a:p>
            <a:r>
              <a:rPr lang="en-GB" dirty="0"/>
              <a:t>Options for accessing development support</a:t>
            </a:r>
          </a:p>
          <a:p>
            <a:r>
              <a:rPr lang="en-GB" dirty="0"/>
              <a:t>Workforce development </a:t>
            </a:r>
            <a:r>
              <a:rPr lang="en-GB" dirty="0" smtClean="0"/>
              <a:t>critical </a:t>
            </a:r>
          </a:p>
          <a:p>
            <a:r>
              <a:rPr lang="en-GB" dirty="0" smtClean="0"/>
              <a:t>process </a:t>
            </a:r>
            <a:r>
              <a:rPr lang="en-GB" dirty="0"/>
              <a:t>for  using innovation fund to explore/ test  new ways</a:t>
            </a:r>
          </a:p>
          <a:p>
            <a:endParaRPr lang="en-GB" dirty="0"/>
          </a:p>
        </p:txBody>
      </p:sp>
      <p:sp>
        <p:nvSpPr>
          <p:cNvPr id="3" name="Title 2"/>
          <p:cNvSpPr>
            <a:spLocks noGrp="1"/>
          </p:cNvSpPr>
          <p:nvPr>
            <p:ph type="title"/>
          </p:nvPr>
        </p:nvSpPr>
        <p:spPr/>
        <p:txBody>
          <a:bodyPr/>
          <a:lstStyle/>
          <a:p>
            <a:r>
              <a:rPr lang="en-GB" dirty="0" smtClean="0"/>
              <a:t>Provider Development </a:t>
            </a:r>
            <a:endParaRPr lang="en-GB" dirty="0"/>
          </a:p>
        </p:txBody>
      </p:sp>
      <p:sp>
        <p:nvSpPr>
          <p:cNvPr id="4" name="Homepage"/>
          <p:cNvSpPr>
            <a:spLocks noEditPoints="1" noChangeArrowheads="1"/>
          </p:cNvSpPr>
          <p:nvPr/>
        </p:nvSpPr>
        <p:spPr bwMode="auto">
          <a:xfrm>
            <a:off x="7596336" y="3068960"/>
            <a:ext cx="1362075" cy="1876425"/>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84449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smtClean="0"/>
              <a:t>Working with Fast tracks and key stakeholders to refresh </a:t>
            </a:r>
          </a:p>
          <a:p>
            <a:endParaRPr lang="en-GB" dirty="0"/>
          </a:p>
          <a:p>
            <a:r>
              <a:rPr lang="en-GB" dirty="0" smtClean="0"/>
              <a:t>Key questions </a:t>
            </a:r>
          </a:p>
          <a:p>
            <a:pPr lvl="1">
              <a:buFont typeface="Wingdings" panose="05000000000000000000" pitchFamily="2" charset="2"/>
              <a:buChar char="Ø"/>
            </a:pPr>
            <a:r>
              <a:rPr lang="en-GB" dirty="0"/>
              <a:t>	</a:t>
            </a:r>
            <a:r>
              <a:rPr lang="en-GB" dirty="0" smtClean="0"/>
              <a:t>money </a:t>
            </a:r>
          </a:p>
          <a:p>
            <a:pPr lvl="1">
              <a:buFont typeface="Wingdings" panose="05000000000000000000" pitchFamily="2" charset="2"/>
              <a:buChar char="Ø"/>
            </a:pPr>
            <a:r>
              <a:rPr lang="en-GB" dirty="0" smtClean="0"/>
              <a:t>  milestones</a:t>
            </a:r>
          </a:p>
          <a:p>
            <a:pPr marL="457200" lvl="1" indent="0">
              <a:buNone/>
            </a:pPr>
            <a:endParaRPr lang="en-GB" dirty="0"/>
          </a:p>
          <a:p>
            <a:pPr marL="457200" lvl="1" indent="0">
              <a:buNone/>
            </a:pPr>
            <a:endParaRPr lang="en-GB" dirty="0"/>
          </a:p>
          <a:p>
            <a:pPr marL="457200" lvl="1" indent="0">
              <a:buNone/>
            </a:pPr>
            <a:r>
              <a:rPr lang="en-GB" dirty="0" smtClean="0"/>
              <a:t>Further questions?</a:t>
            </a:r>
          </a:p>
          <a:p>
            <a:pPr marL="457200" lvl="1" indent="0">
              <a:buNone/>
            </a:pPr>
            <a:r>
              <a:rPr lang="en-GB" dirty="0" smtClean="0"/>
              <a:t>Contact </a:t>
            </a:r>
            <a:r>
              <a:rPr lang="en-GB" dirty="0" smtClean="0">
                <a:hlinkClick r:id="rId3"/>
              </a:rPr>
              <a:t>alyson.taylor4@nhs.net</a:t>
            </a:r>
            <a:endParaRPr lang="en-GB" dirty="0" smtClean="0"/>
          </a:p>
          <a:p>
            <a:pPr marL="457200" lvl="1" indent="0">
              <a:buNone/>
            </a:pPr>
            <a:endParaRPr lang="en-GB" dirty="0"/>
          </a:p>
        </p:txBody>
      </p:sp>
      <p:sp>
        <p:nvSpPr>
          <p:cNvPr id="3" name="Title 2"/>
          <p:cNvSpPr>
            <a:spLocks noGrp="1"/>
          </p:cNvSpPr>
          <p:nvPr>
            <p:ph type="title"/>
          </p:nvPr>
        </p:nvSpPr>
        <p:spPr/>
        <p:txBody>
          <a:bodyPr/>
          <a:lstStyle/>
          <a:p>
            <a:r>
              <a:rPr lang="en-GB" dirty="0" smtClean="0"/>
              <a:t>FAQs</a:t>
            </a:r>
            <a:endParaRPr lang="en-GB" dirty="0"/>
          </a:p>
        </p:txBody>
      </p:sp>
      <p:pic>
        <p:nvPicPr>
          <p:cNvPr id="2050" name="Picture 2" descr="C:\Program Files\Microsoft Office\MEDIA\CAGCAT10\j0222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1373" y="2636912"/>
            <a:ext cx="1781251" cy="178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93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8880"/>
            <a:ext cx="7772400" cy="1470025"/>
          </a:xfrm>
        </p:spPr>
        <p:txBody>
          <a:bodyPr>
            <a:noAutofit/>
          </a:bodyPr>
          <a:lstStyle/>
          <a:p>
            <a:r>
              <a:rPr lang="en-GB" dirty="0" smtClean="0">
                <a:solidFill>
                  <a:schemeClr val="accent1">
                    <a:lumMod val="75000"/>
                  </a:schemeClr>
                </a:solidFill>
              </a:rPr>
              <a:t>Transforming Care for people with a learning disability and  / or autism</a:t>
            </a:r>
            <a:endParaRPr lang="en-GB" dirty="0">
              <a:solidFill>
                <a:schemeClr val="accent1">
                  <a:lumMod val="75000"/>
                </a:schemeClr>
              </a:solidFill>
            </a:endParaRPr>
          </a:p>
        </p:txBody>
      </p:sp>
      <p:sp>
        <p:nvSpPr>
          <p:cNvPr id="3" name="Subtitle 2"/>
          <p:cNvSpPr>
            <a:spLocks noGrp="1"/>
          </p:cNvSpPr>
          <p:nvPr>
            <p:ph type="subTitle" idx="1"/>
          </p:nvPr>
        </p:nvSpPr>
        <p:spPr>
          <a:xfrm>
            <a:off x="1198880" y="4581128"/>
            <a:ext cx="6400800" cy="1752600"/>
          </a:xfrm>
        </p:spPr>
        <p:txBody>
          <a:bodyPr>
            <a:normAutofit fontScale="85000" lnSpcReduction="20000"/>
          </a:bodyPr>
          <a:lstStyle/>
          <a:p>
            <a:r>
              <a:rPr lang="en-GB" sz="4400" b="1" dirty="0" smtClean="0">
                <a:solidFill>
                  <a:srgbClr val="00B0F0"/>
                </a:solidFill>
              </a:rPr>
              <a:t>Building the Right Support</a:t>
            </a:r>
          </a:p>
          <a:p>
            <a:endParaRPr lang="en-GB" sz="2000" dirty="0"/>
          </a:p>
          <a:p>
            <a:r>
              <a:rPr lang="en-GB" sz="2000" dirty="0"/>
              <a:t>A national plan to develop community services and close inpatient facilities for people with a learning disability and/or autism who display behaviour that challenges, including those with a mental health condition </a:t>
            </a:r>
            <a:endParaRPr lang="en-GB" sz="2000" b="1" dirty="0">
              <a:solidFill>
                <a:srgbClr val="00B0F0"/>
              </a:solidFill>
            </a:endParaRPr>
          </a:p>
        </p:txBody>
      </p:sp>
      <p:sp>
        <p:nvSpPr>
          <p:cNvPr id="7" name="Rectangle 6"/>
          <p:cNvSpPr/>
          <p:nvPr/>
        </p:nvSpPr>
        <p:spPr>
          <a:xfrm>
            <a:off x="3094672" y="3244334"/>
            <a:ext cx="2954655" cy="369332"/>
          </a:xfrm>
          <a:prstGeom prst="rect">
            <a:avLst/>
          </a:prstGeom>
        </p:spPr>
        <p:txBody>
          <a:bodyPr wrap="none">
            <a:spAutoFit/>
          </a:bodyPr>
          <a:lstStyle/>
          <a:p>
            <a:r>
              <a:rPr lang="en-GB" dirty="0"/>
              <a:t>			</a:t>
            </a:r>
          </a:p>
        </p:txBody>
      </p:sp>
      <p:grpSp>
        <p:nvGrpSpPr>
          <p:cNvPr id="79" name="Group 78"/>
          <p:cNvGrpSpPr>
            <a:grpSpLocks/>
          </p:cNvGrpSpPr>
          <p:nvPr/>
        </p:nvGrpSpPr>
        <p:grpSpPr bwMode="auto">
          <a:xfrm>
            <a:off x="3876675" y="1129059"/>
            <a:ext cx="194945" cy="99695"/>
            <a:chOff x="4874" y="1011"/>
            <a:chExt cx="307" cy="157"/>
          </a:xfrm>
        </p:grpSpPr>
        <p:sp>
          <p:nvSpPr>
            <p:cNvPr id="80" name="Freeform 79"/>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81" name="Freeform 80"/>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82" name="Freeform 81"/>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83" name="Freeform 82"/>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84" name="Freeform 83"/>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85" name="Group 84"/>
          <p:cNvGrpSpPr>
            <a:grpSpLocks/>
          </p:cNvGrpSpPr>
          <p:nvPr/>
        </p:nvGrpSpPr>
        <p:grpSpPr bwMode="auto">
          <a:xfrm>
            <a:off x="4101465" y="1130964"/>
            <a:ext cx="80645" cy="97790"/>
            <a:chOff x="5228" y="1014"/>
            <a:chExt cx="127" cy="154"/>
          </a:xfrm>
        </p:grpSpPr>
        <p:sp>
          <p:nvSpPr>
            <p:cNvPr id="86" name="Freeform 85"/>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87" name="Freeform 86"/>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88" name="Group 87"/>
          <p:cNvGrpSpPr>
            <a:grpSpLocks/>
          </p:cNvGrpSpPr>
          <p:nvPr/>
        </p:nvGrpSpPr>
        <p:grpSpPr bwMode="auto">
          <a:xfrm>
            <a:off x="4253230" y="1130964"/>
            <a:ext cx="305435" cy="98425"/>
            <a:chOff x="5467" y="1014"/>
            <a:chExt cx="481" cy="155"/>
          </a:xfrm>
        </p:grpSpPr>
        <p:sp>
          <p:nvSpPr>
            <p:cNvPr id="89" name="Freeform 88"/>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0" name="Freeform 89"/>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1" name="Freeform 90"/>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2" name="Freeform 91"/>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3" name="Freeform 92"/>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4" name="Freeform 93"/>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5" name="Freeform 94"/>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96" name="Freeform 95"/>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97" name="Freeform 96"/>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98" name="Group 97"/>
          <p:cNvGrpSpPr>
            <a:grpSpLocks/>
          </p:cNvGrpSpPr>
          <p:nvPr/>
        </p:nvGrpSpPr>
        <p:grpSpPr bwMode="auto">
          <a:xfrm>
            <a:off x="4592320" y="1135409"/>
            <a:ext cx="0" cy="85725"/>
            <a:chOff x="6001" y="1021"/>
            <a:chExt cx="0" cy="135"/>
          </a:xfrm>
        </p:grpSpPr>
        <p:sp>
          <p:nvSpPr>
            <p:cNvPr id="99" name="Freeform 98"/>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100" name="Group 99"/>
          <p:cNvGrpSpPr>
            <a:grpSpLocks/>
          </p:cNvGrpSpPr>
          <p:nvPr/>
        </p:nvGrpSpPr>
        <p:grpSpPr bwMode="auto">
          <a:xfrm>
            <a:off x="4676775" y="1130964"/>
            <a:ext cx="510540" cy="97790"/>
            <a:chOff x="6134" y="1014"/>
            <a:chExt cx="804" cy="154"/>
          </a:xfrm>
        </p:grpSpPr>
        <p:sp>
          <p:nvSpPr>
            <p:cNvPr id="101" name="Freeform 100"/>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2" name="Freeform 101"/>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3" name="Freeform 102"/>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4" name="Freeform 103"/>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5" name="Freeform 104"/>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6" name="Freeform 105"/>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7" name="Freeform 106"/>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8" name="Freeform 107"/>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09" name="Freeform 108"/>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0" name="Freeform 109"/>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1" name="Freeform 110"/>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2" name="Freeform 111"/>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13" name="Group 112"/>
          <p:cNvGrpSpPr>
            <a:grpSpLocks/>
          </p:cNvGrpSpPr>
          <p:nvPr/>
        </p:nvGrpSpPr>
        <p:grpSpPr bwMode="auto">
          <a:xfrm>
            <a:off x="3893820" y="1005234"/>
            <a:ext cx="132715" cy="358775"/>
            <a:chOff x="4901" y="816"/>
            <a:chExt cx="209" cy="565"/>
          </a:xfrm>
        </p:grpSpPr>
        <p:sp>
          <p:nvSpPr>
            <p:cNvPr id="114" name="Freeform 113"/>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5" name="Freeform 114"/>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16" name="Group 115"/>
          <p:cNvGrpSpPr>
            <a:grpSpLocks/>
          </p:cNvGrpSpPr>
          <p:nvPr/>
        </p:nvGrpSpPr>
        <p:grpSpPr bwMode="auto">
          <a:xfrm>
            <a:off x="4154805" y="487074"/>
            <a:ext cx="772160" cy="593725"/>
            <a:chOff x="5312" y="0"/>
            <a:chExt cx="1216" cy="935"/>
          </a:xfrm>
        </p:grpSpPr>
        <p:sp>
          <p:nvSpPr>
            <p:cNvPr id="117" name="Freeform 116"/>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8" name="Freeform 117"/>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9" name="Freeform 118"/>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0" name="Freeform 119"/>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1" name="Freeform 120"/>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2" name="Freeform 121"/>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3" name="Freeform 122"/>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4" name="Freeform 123"/>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5" name="Freeform 124"/>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6" name="Freeform 125"/>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27" name="Freeform 126"/>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8" name="Freeform 127"/>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9" name="Freeform 128"/>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0" name="Freeform 129"/>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1" name="Freeform 130"/>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2" name="Freeform 131"/>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3" name="Freeform 132"/>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4" name="Freeform 133"/>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5" name="Freeform 134"/>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36" name="Group 135"/>
          <p:cNvGrpSpPr>
            <a:grpSpLocks/>
          </p:cNvGrpSpPr>
          <p:nvPr/>
        </p:nvGrpSpPr>
        <p:grpSpPr bwMode="auto">
          <a:xfrm>
            <a:off x="4690110" y="699799"/>
            <a:ext cx="497205" cy="380365"/>
            <a:chOff x="6155" y="335"/>
            <a:chExt cx="783" cy="599"/>
          </a:xfrm>
        </p:grpSpPr>
        <p:sp>
          <p:nvSpPr>
            <p:cNvPr id="137" name="Freeform 136"/>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8" name="Freeform 137"/>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39" name="Group 138"/>
          <p:cNvGrpSpPr>
            <a:grpSpLocks/>
          </p:cNvGrpSpPr>
          <p:nvPr/>
        </p:nvGrpSpPr>
        <p:grpSpPr bwMode="auto">
          <a:xfrm>
            <a:off x="5000625" y="501044"/>
            <a:ext cx="109855" cy="99695"/>
            <a:chOff x="6644" y="22"/>
            <a:chExt cx="173" cy="157"/>
          </a:xfrm>
        </p:grpSpPr>
        <p:sp>
          <p:nvSpPr>
            <p:cNvPr id="140" name="Freeform 139"/>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1" name="Freeform 140"/>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2" name="Freeform 141"/>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2185" name="Picture 299" descr="NHS England 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pic>
        <p:nvPicPr>
          <p:cNvPr id="212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36" y="443751"/>
            <a:ext cx="1266825" cy="762000"/>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13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139"/>
          <p:cNvSpPr>
            <a:spLocks noChangeArrowheads="1"/>
          </p:cNvSpPr>
          <p:nvPr/>
        </p:nvSpPr>
        <p:spPr bwMode="auto">
          <a:xfrm>
            <a:off x="244475"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54" name="Rectangle 140"/>
          <p:cNvSpPr>
            <a:spLocks noChangeArrowheads="1"/>
          </p:cNvSpPr>
          <p:nvPr/>
        </p:nvSpPr>
        <p:spPr bwMode="auto">
          <a:xfrm>
            <a:off x="244475"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C34EF01-FA80-4626-8A1F-3FD1550C17F9}" type="slidenum">
              <a:rPr lang="en-GB" smtClean="0"/>
              <a:t>3</a:t>
            </a:fld>
            <a:endParaRPr lang="en-GB"/>
          </a:p>
        </p:txBody>
      </p:sp>
    </p:spTree>
    <p:extLst>
      <p:ext uri="{BB962C8B-B14F-4D97-AF65-F5344CB8AC3E}">
        <p14:creationId xmlns:p14="http://schemas.microsoft.com/office/powerpoint/2010/main" val="22443485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GB" dirty="0"/>
          </a:p>
        </p:txBody>
      </p:sp>
      <p:sp>
        <p:nvSpPr>
          <p:cNvPr id="7" name="Content Placeholder 6"/>
          <p:cNvSpPr>
            <a:spLocks noGrp="1"/>
          </p:cNvSpPr>
          <p:nvPr>
            <p:ph sz="quarter" idx="11"/>
          </p:nvPr>
        </p:nvSpPr>
        <p:spPr/>
        <p:txBody>
          <a:bodyPr/>
          <a:lstStyle/>
          <a:p>
            <a:endParaRPr lang="en-GB" dirty="0"/>
          </a:p>
        </p:txBody>
      </p:sp>
      <p:sp>
        <p:nvSpPr>
          <p:cNvPr id="8" name="Title 7"/>
          <p:cNvSpPr>
            <a:spLocks noGrp="1"/>
          </p:cNvSpPr>
          <p:nvPr>
            <p:ph type="title"/>
          </p:nvPr>
        </p:nvSpPr>
        <p:spPr/>
        <p:txBody>
          <a:bodyPr/>
          <a:lstStyle/>
          <a:p>
            <a:endParaRPr lang="en-GB"/>
          </a:p>
        </p:txBody>
      </p:sp>
    </p:spTree>
    <p:extLst>
      <p:ext uri="{BB962C8B-B14F-4D97-AF65-F5344CB8AC3E}">
        <p14:creationId xmlns:p14="http://schemas.microsoft.com/office/powerpoint/2010/main" val="125282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Planning and Assurance </a:t>
            </a:r>
            <a:endParaRPr lang="en-GB" dirty="0"/>
          </a:p>
        </p:txBody>
      </p:sp>
      <p:sp>
        <p:nvSpPr>
          <p:cNvPr id="5" name="Content Placeholder 4"/>
          <p:cNvSpPr>
            <a:spLocks noGrp="1"/>
          </p:cNvSpPr>
          <p:nvPr>
            <p:ph sz="quarter" idx="10"/>
          </p:nvPr>
        </p:nvSpPr>
        <p:spPr/>
        <p:txBody>
          <a:bodyPr/>
          <a:lstStyle/>
          <a:p>
            <a:r>
              <a:rPr lang="en-GB" dirty="0" smtClean="0"/>
              <a:t>Dialogue Events </a:t>
            </a:r>
            <a:endParaRPr lang="en-GB" dirty="0"/>
          </a:p>
        </p:txBody>
      </p:sp>
      <p:sp>
        <p:nvSpPr>
          <p:cNvPr id="6" name="Content Placeholder 5"/>
          <p:cNvSpPr>
            <a:spLocks noGrp="1"/>
          </p:cNvSpPr>
          <p:nvPr>
            <p:ph sz="quarter" idx="11"/>
          </p:nvPr>
        </p:nvSpPr>
        <p:spPr/>
        <p:txBody>
          <a:bodyPr/>
          <a:lstStyle/>
          <a:p>
            <a:r>
              <a:rPr lang="en-GB" dirty="0" smtClean="0"/>
              <a:t>DECEMBER 2015 </a:t>
            </a:r>
            <a:endParaRPr lang="en-GB" dirty="0"/>
          </a:p>
        </p:txBody>
      </p:sp>
    </p:spTree>
    <p:extLst>
      <p:ext uri="{BB962C8B-B14F-4D97-AF65-F5344CB8AC3E}">
        <p14:creationId xmlns:p14="http://schemas.microsoft.com/office/powerpoint/2010/main" val="3393526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9552" y="764704"/>
            <a:ext cx="7841707" cy="4968551"/>
          </a:xfrm>
        </p:spPr>
        <p:txBody>
          <a:bodyPr>
            <a:noAutofit/>
          </a:bodyPr>
          <a:lstStyle/>
          <a:p>
            <a:pPr marL="361950" lvl="1" indent="-190500"/>
            <a:r>
              <a:rPr lang="en-GB" sz="1600" b="1" dirty="0"/>
              <a:t>Plans should be consistent</a:t>
            </a:r>
            <a:r>
              <a:rPr lang="en-GB" sz="1600" dirty="0"/>
              <a:t> with </a:t>
            </a:r>
            <a:r>
              <a:rPr lang="en-GB" sz="1600" b="1" u="sng" dirty="0">
                <a:hlinkClick r:id="rId3"/>
              </a:rPr>
              <a:t>Building the right support</a:t>
            </a:r>
            <a:r>
              <a:rPr lang="en-GB" sz="1600" dirty="0"/>
              <a:t> and the </a:t>
            </a:r>
            <a:r>
              <a:rPr lang="en-GB" sz="1600" b="1" u="sng" dirty="0">
                <a:hlinkClick r:id="rId4"/>
              </a:rPr>
              <a:t>national service model</a:t>
            </a:r>
            <a:r>
              <a:rPr lang="en-GB" sz="1600" dirty="0"/>
              <a:t> developed by NHS England, the LGA and ADASS, published on Friday 30</a:t>
            </a:r>
            <a:r>
              <a:rPr lang="en-GB" sz="1600" baseline="30000" dirty="0"/>
              <a:t>th</a:t>
            </a:r>
            <a:r>
              <a:rPr lang="en-GB" sz="1600" dirty="0"/>
              <a:t> October 2015. </a:t>
            </a:r>
          </a:p>
          <a:p>
            <a:pPr marL="361950" indent="-190500">
              <a:buNone/>
            </a:pPr>
            <a:endParaRPr lang="en-GB" sz="1600" dirty="0"/>
          </a:p>
          <a:p>
            <a:pPr marL="361950" lvl="1" indent="-190500"/>
            <a:r>
              <a:rPr lang="en-GB" sz="1600" b="1" dirty="0"/>
              <a:t>This is about a shift in power.</a:t>
            </a:r>
            <a:r>
              <a:rPr lang="en-GB" sz="1600" dirty="0"/>
              <a:t> People with a learning disability and/or autism are citizens with rights, who should expect to lead active lives in the community and live in their own homes just as other citizens expect to. We need to build the right community based services to support them to lead those lives, thereby enabling us to close all but the essential inpatient provision. </a:t>
            </a:r>
          </a:p>
          <a:p>
            <a:pPr marL="361950" indent="-190500"/>
            <a:endParaRPr lang="en-GB" sz="1600" dirty="0"/>
          </a:p>
          <a:p>
            <a:pPr marL="361950" lvl="1" indent="-190500"/>
            <a:r>
              <a:rPr lang="en-GB" sz="1600" dirty="0"/>
              <a:t>To do this people with a learning disability and/or autism and their families/carers should be supported to co-produce transformation plans, and plans should give people more choice as well as control over their own health and care services. An important part of this, is through the expansion of personal budgets, personal health budgets and integrated budgets</a:t>
            </a:r>
          </a:p>
          <a:p>
            <a:pPr marL="361950" indent="-190500"/>
            <a:endParaRPr lang="en-GB" sz="1600" dirty="0"/>
          </a:p>
          <a:p>
            <a:pPr marL="361950" lvl="1" indent="-190500"/>
            <a:r>
              <a:rPr lang="en-GB" sz="1600" b="1" dirty="0"/>
              <a:t>Strong stakeholder engagement:</a:t>
            </a:r>
            <a:r>
              <a:rPr lang="en-GB" sz="1600" dirty="0"/>
              <a:t> providers of all types (inpatient and community-based; public, private and voluntary sector) should be involved in the development of the plan, and there should be one coherent plan across both providers and commissioners. Stakeholders beyond health and social care should be engaged in the process (e.g. public protection unit, probation, education, housing) including people with direct experience of using inpatient services.</a:t>
            </a:r>
          </a:p>
          <a:p>
            <a:pPr marL="361950" indent="-190500"/>
            <a:endParaRPr lang="en-GB" sz="1600" dirty="0"/>
          </a:p>
        </p:txBody>
      </p:sp>
      <p:sp>
        <p:nvSpPr>
          <p:cNvPr id="5" name="Title 4"/>
          <p:cNvSpPr>
            <a:spLocks noGrp="1"/>
          </p:cNvSpPr>
          <p:nvPr>
            <p:ph type="title"/>
          </p:nvPr>
        </p:nvSpPr>
        <p:spPr>
          <a:xfrm>
            <a:off x="467544" y="260648"/>
            <a:ext cx="7356815" cy="518848"/>
          </a:xfrm>
        </p:spPr>
        <p:txBody>
          <a:bodyPr>
            <a:normAutofit fontScale="90000"/>
          </a:bodyPr>
          <a:lstStyle/>
          <a:p>
            <a:r>
              <a:rPr lang="en-GB" dirty="0" smtClean="0"/>
              <a:t>Planning </a:t>
            </a:r>
            <a:endParaRPr lang="en-GB" dirty="0"/>
          </a:p>
        </p:txBody>
      </p:sp>
    </p:spTree>
    <p:extLst>
      <p:ext uri="{BB962C8B-B14F-4D97-AF65-F5344CB8AC3E}">
        <p14:creationId xmlns:p14="http://schemas.microsoft.com/office/powerpoint/2010/main" val="4146773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en-GB" sz="2800" dirty="0" smtClean="0"/>
          </a:p>
          <a:p>
            <a:r>
              <a:rPr lang="en-GB" sz="2800" dirty="0" smtClean="0"/>
              <a:t>TCP Self assessment </a:t>
            </a:r>
          </a:p>
          <a:p>
            <a:r>
              <a:rPr lang="en-GB" sz="2800" dirty="0" smtClean="0"/>
              <a:t>Local assurance</a:t>
            </a:r>
          </a:p>
          <a:p>
            <a:r>
              <a:rPr lang="en-GB" sz="2800" dirty="0" smtClean="0"/>
              <a:t>Regional moderation </a:t>
            </a:r>
          </a:p>
          <a:p>
            <a:r>
              <a:rPr lang="en-GB" sz="2800" dirty="0" smtClean="0"/>
              <a:t>National escalation</a:t>
            </a:r>
            <a:endParaRPr lang="en-GB" sz="2800" dirty="0"/>
          </a:p>
        </p:txBody>
      </p:sp>
      <p:sp>
        <p:nvSpPr>
          <p:cNvPr id="4" name="Title 3"/>
          <p:cNvSpPr>
            <a:spLocks noGrp="1"/>
          </p:cNvSpPr>
          <p:nvPr>
            <p:ph type="title"/>
          </p:nvPr>
        </p:nvSpPr>
        <p:spPr/>
        <p:txBody>
          <a:bodyPr/>
          <a:lstStyle/>
          <a:p>
            <a:r>
              <a:rPr lang="en-GB" dirty="0" smtClean="0"/>
              <a:t>Assurance Principles </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2065040"/>
            <a:ext cx="2095500" cy="2095500"/>
          </a:xfrm>
          <a:prstGeom prst="rect">
            <a:avLst/>
          </a:prstGeom>
        </p:spPr>
      </p:pic>
    </p:spTree>
    <p:extLst>
      <p:ext uri="{BB962C8B-B14F-4D97-AF65-F5344CB8AC3E}">
        <p14:creationId xmlns:p14="http://schemas.microsoft.com/office/powerpoint/2010/main" val="1455762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9512" y="188640"/>
            <a:ext cx="8785225" cy="6480175"/>
          </a:xfrm>
          <a:prstGeom prst="rect">
            <a:avLst/>
          </a:prstGeom>
          <a:ln>
            <a:solidFill>
              <a:srgbClr val="00B0F0"/>
            </a:solidFill>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p>
        </p:txBody>
      </p:sp>
      <p:sp>
        <p:nvSpPr>
          <p:cNvPr id="5" name="Rectangle 4"/>
          <p:cNvSpPr/>
          <p:nvPr/>
        </p:nvSpPr>
        <p:spPr>
          <a:xfrm>
            <a:off x="179512" y="188640"/>
            <a:ext cx="8784976" cy="1440160"/>
          </a:xfrm>
          <a:prstGeom prst="rect">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403648" y="476672"/>
            <a:ext cx="6264696" cy="1200329"/>
          </a:xfrm>
          <a:prstGeom prst="rect">
            <a:avLst/>
          </a:prstGeom>
          <a:noFill/>
        </p:spPr>
        <p:txBody>
          <a:bodyPr wrap="square" rtlCol="0">
            <a:spAutoFit/>
          </a:bodyPr>
          <a:lstStyle/>
          <a:p>
            <a:pPr algn="ctr"/>
            <a:r>
              <a:rPr lang="en-GB" sz="3600" b="1" dirty="0" smtClean="0">
                <a:solidFill>
                  <a:srgbClr val="0070C0"/>
                </a:solidFill>
              </a:rPr>
              <a:t> </a:t>
            </a:r>
          </a:p>
          <a:p>
            <a:pPr algn="ctr"/>
            <a:r>
              <a:rPr lang="en-GB" sz="3600" b="1" dirty="0" smtClean="0">
                <a:solidFill>
                  <a:srgbClr val="0070C0"/>
                </a:solidFill>
              </a:rPr>
              <a:t>Making it happen</a:t>
            </a:r>
            <a:endParaRPr lang="en-GB" sz="3600" b="1" dirty="0">
              <a:solidFill>
                <a:srgbClr val="0070C0"/>
              </a:solidFill>
            </a:endParaRPr>
          </a:p>
        </p:txBody>
      </p:sp>
      <p:pic>
        <p:nvPicPr>
          <p:cNvPr id="13" name="Content Placeholder 5"/>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290994" y="1679575"/>
            <a:ext cx="5450511" cy="3951288"/>
          </a:xfrm>
        </p:spPr>
      </p:pic>
      <p:grpSp>
        <p:nvGrpSpPr>
          <p:cNvPr id="14" name="Group 13"/>
          <p:cNvGrpSpPr/>
          <p:nvPr/>
        </p:nvGrpSpPr>
        <p:grpSpPr>
          <a:xfrm>
            <a:off x="5644920" y="1724025"/>
            <a:ext cx="2476501" cy="1981200"/>
            <a:chOff x="5653086" y="2152650"/>
            <a:chExt cx="2476501" cy="1981200"/>
          </a:xfrm>
        </p:grpSpPr>
        <p:pic>
          <p:nvPicPr>
            <p:cNvPr id="15" name="Content Placeholder 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819775" y="2409825"/>
              <a:ext cx="2143125" cy="1400176"/>
            </a:xfrm>
            <a:prstGeom prst="rect">
              <a:avLst/>
            </a:prstGeom>
          </p:spPr>
        </p:pic>
        <p:sp>
          <p:nvSpPr>
            <p:cNvPr id="16" name="Oval 15"/>
            <p:cNvSpPr/>
            <p:nvPr/>
          </p:nvSpPr>
          <p:spPr>
            <a:xfrm>
              <a:off x="5653086" y="2152650"/>
              <a:ext cx="2476501" cy="1981200"/>
            </a:xfrm>
            <a:prstGeom prst="ellipse">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
        <p:nvSpPr>
          <p:cNvPr id="18" name="Oval 17"/>
          <p:cNvSpPr/>
          <p:nvPr/>
        </p:nvSpPr>
        <p:spPr>
          <a:xfrm>
            <a:off x="2771775" y="2143125"/>
            <a:ext cx="1285875" cy="1000125"/>
          </a:xfrm>
          <a:prstGeom prst="ellipse">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19" name="Straight Arrow Connector 18"/>
          <p:cNvCxnSpPr/>
          <p:nvPr/>
        </p:nvCxnSpPr>
        <p:spPr>
          <a:xfrm>
            <a:off x="4057650" y="2643188"/>
            <a:ext cx="1683855" cy="71437"/>
          </a:xfrm>
          <a:prstGeom prst="straightConnector1">
            <a:avLst/>
          </a:prstGeom>
          <a:ln w="57150">
            <a:solidFill>
              <a:srgbClr val="FFFF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C34EF01-FA80-4626-8A1F-3FD1550C17F9}" type="slidenum">
              <a:rPr lang="en-GB" smtClean="0"/>
              <a:t>4</a:t>
            </a:fld>
            <a:endParaRPr lang="en-GB"/>
          </a:p>
        </p:txBody>
      </p:sp>
      <p:grpSp>
        <p:nvGrpSpPr>
          <p:cNvPr id="17" name="Group 16"/>
          <p:cNvGrpSpPr>
            <a:grpSpLocks/>
          </p:cNvGrpSpPr>
          <p:nvPr/>
        </p:nvGrpSpPr>
        <p:grpSpPr bwMode="auto">
          <a:xfrm>
            <a:off x="3820179" y="1035829"/>
            <a:ext cx="194945" cy="99695"/>
            <a:chOff x="4874" y="1011"/>
            <a:chExt cx="307" cy="157"/>
          </a:xfrm>
        </p:grpSpPr>
        <p:sp>
          <p:nvSpPr>
            <p:cNvPr id="20" name="Freeform 19"/>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 name="Freeform 20"/>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 name="Freeform 21"/>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 name="Freeform 22"/>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 name="Freeform 23"/>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5" name="Group 24"/>
          <p:cNvGrpSpPr>
            <a:grpSpLocks/>
          </p:cNvGrpSpPr>
          <p:nvPr/>
        </p:nvGrpSpPr>
        <p:grpSpPr bwMode="auto">
          <a:xfrm>
            <a:off x="4044969" y="1037734"/>
            <a:ext cx="80645" cy="97790"/>
            <a:chOff x="5228" y="1014"/>
            <a:chExt cx="127" cy="154"/>
          </a:xfrm>
        </p:grpSpPr>
        <p:sp>
          <p:nvSpPr>
            <p:cNvPr id="26" name="Freeform 25"/>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7" name="Freeform 26"/>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8" name="Group 27"/>
          <p:cNvGrpSpPr>
            <a:grpSpLocks/>
          </p:cNvGrpSpPr>
          <p:nvPr/>
        </p:nvGrpSpPr>
        <p:grpSpPr bwMode="auto">
          <a:xfrm>
            <a:off x="4196734" y="1037734"/>
            <a:ext cx="305435" cy="98425"/>
            <a:chOff x="5467" y="1014"/>
            <a:chExt cx="481" cy="155"/>
          </a:xfrm>
        </p:grpSpPr>
        <p:sp>
          <p:nvSpPr>
            <p:cNvPr id="29" name="Freeform 28"/>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0" name="Freeform 29"/>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1" name="Freeform 30"/>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2" name="Freeform 31"/>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3" name="Freeform 32"/>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4" name="Freeform 33"/>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5" name="Freeform 34"/>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36" name="Freeform 35"/>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7" name="Freeform 36"/>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38" name="Group 37"/>
          <p:cNvGrpSpPr>
            <a:grpSpLocks/>
          </p:cNvGrpSpPr>
          <p:nvPr/>
        </p:nvGrpSpPr>
        <p:grpSpPr bwMode="auto">
          <a:xfrm>
            <a:off x="4535824" y="1042179"/>
            <a:ext cx="0" cy="85725"/>
            <a:chOff x="6001" y="1021"/>
            <a:chExt cx="0" cy="135"/>
          </a:xfrm>
        </p:grpSpPr>
        <p:sp>
          <p:nvSpPr>
            <p:cNvPr id="39" name="Freeform 38"/>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40" name="Group 39"/>
          <p:cNvGrpSpPr>
            <a:grpSpLocks/>
          </p:cNvGrpSpPr>
          <p:nvPr/>
        </p:nvGrpSpPr>
        <p:grpSpPr bwMode="auto">
          <a:xfrm>
            <a:off x="4620279" y="1037734"/>
            <a:ext cx="510540" cy="97790"/>
            <a:chOff x="6134" y="1014"/>
            <a:chExt cx="804" cy="154"/>
          </a:xfrm>
        </p:grpSpPr>
        <p:sp>
          <p:nvSpPr>
            <p:cNvPr id="41" name="Freeform 40"/>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2" name="Freeform 41"/>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3" name="Freeform 42"/>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4" name="Freeform 43"/>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5" name="Freeform 44"/>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6" name="Freeform 45"/>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7" name="Freeform 46"/>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8" name="Freeform 47"/>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49" name="Freeform 48"/>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0" name="Freeform 49"/>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1" name="Freeform 50"/>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2" name="Freeform 51"/>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53" name="Group 52"/>
          <p:cNvGrpSpPr>
            <a:grpSpLocks/>
          </p:cNvGrpSpPr>
          <p:nvPr/>
        </p:nvGrpSpPr>
        <p:grpSpPr bwMode="auto">
          <a:xfrm>
            <a:off x="3837324" y="912004"/>
            <a:ext cx="132715" cy="358775"/>
            <a:chOff x="4901" y="816"/>
            <a:chExt cx="209" cy="565"/>
          </a:xfrm>
        </p:grpSpPr>
        <p:sp>
          <p:nvSpPr>
            <p:cNvPr id="54" name="Freeform 53"/>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5" name="Freeform 54"/>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56" name="Group 55"/>
          <p:cNvGrpSpPr>
            <a:grpSpLocks/>
          </p:cNvGrpSpPr>
          <p:nvPr/>
        </p:nvGrpSpPr>
        <p:grpSpPr bwMode="auto">
          <a:xfrm>
            <a:off x="4098309" y="393844"/>
            <a:ext cx="772160" cy="593725"/>
            <a:chOff x="5312" y="0"/>
            <a:chExt cx="1216" cy="935"/>
          </a:xfrm>
        </p:grpSpPr>
        <p:sp>
          <p:nvSpPr>
            <p:cNvPr id="57" name="Freeform 56"/>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8" name="Freeform 57"/>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9" name="Freeform 58"/>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0" name="Freeform 59"/>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1" name="Freeform 60"/>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2" name="Freeform 61"/>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3" name="Freeform 62"/>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4" name="Freeform 63"/>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5" name="Freeform 64"/>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6" name="Freeform 65"/>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67" name="Freeform 66"/>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8" name="Freeform 67"/>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9" name="Freeform 68"/>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0" name="Freeform 69"/>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1" name="Freeform 70"/>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2" name="Freeform 71"/>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3" name="Freeform 72"/>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4" name="Freeform 73"/>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5" name="Freeform 74"/>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76" name="Group 75"/>
          <p:cNvGrpSpPr>
            <a:grpSpLocks/>
          </p:cNvGrpSpPr>
          <p:nvPr/>
        </p:nvGrpSpPr>
        <p:grpSpPr bwMode="auto">
          <a:xfrm>
            <a:off x="4633614" y="606569"/>
            <a:ext cx="497205" cy="380365"/>
            <a:chOff x="6155" y="335"/>
            <a:chExt cx="783" cy="599"/>
          </a:xfrm>
        </p:grpSpPr>
        <p:sp>
          <p:nvSpPr>
            <p:cNvPr id="77" name="Freeform 76"/>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8" name="Freeform 77"/>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79" name="Group 78"/>
          <p:cNvGrpSpPr>
            <a:grpSpLocks/>
          </p:cNvGrpSpPr>
          <p:nvPr/>
        </p:nvGrpSpPr>
        <p:grpSpPr bwMode="auto">
          <a:xfrm>
            <a:off x="4944129" y="407814"/>
            <a:ext cx="109855" cy="99695"/>
            <a:chOff x="6644" y="22"/>
            <a:chExt cx="173" cy="157"/>
          </a:xfrm>
        </p:grpSpPr>
        <p:sp>
          <p:nvSpPr>
            <p:cNvPr id="80" name="Freeform 79"/>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81" name="Freeform 80"/>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82" name="Freeform 81"/>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83"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384" y="455712"/>
            <a:ext cx="12668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99" descr="NHS England c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7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76672"/>
            <a:ext cx="382019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6963" y="548680"/>
            <a:ext cx="4392488" cy="5016758"/>
          </a:xfrm>
          <a:prstGeom prst="rect">
            <a:avLst/>
          </a:prstGeom>
        </p:spPr>
        <p:txBody>
          <a:bodyPr wrap="square">
            <a:spAutoFit/>
          </a:bodyPr>
          <a:lstStyle/>
          <a:p>
            <a:r>
              <a:rPr lang="en-GB" sz="2000" dirty="0">
                <a:solidFill>
                  <a:schemeClr val="accent1">
                    <a:lumMod val="75000"/>
                  </a:schemeClr>
                </a:solidFill>
              </a:rPr>
              <a:t>Implementing ‘Building the right </a:t>
            </a:r>
            <a:r>
              <a:rPr lang="en-GB" sz="2000" dirty="0" smtClean="0">
                <a:solidFill>
                  <a:schemeClr val="accent1">
                    <a:lumMod val="75000"/>
                  </a:schemeClr>
                </a:solidFill>
              </a:rPr>
              <a:t>support’</a:t>
            </a:r>
          </a:p>
          <a:p>
            <a:r>
              <a:rPr lang="en-GB" sz="2000" dirty="0">
                <a:solidFill>
                  <a:schemeClr val="accent1">
                    <a:lumMod val="75000"/>
                  </a:schemeClr>
                </a:solidFill>
              </a:rPr>
              <a:t> </a:t>
            </a:r>
          </a:p>
          <a:p>
            <a:r>
              <a:rPr lang="en-GB" sz="2000" dirty="0">
                <a:solidFill>
                  <a:schemeClr val="accent1">
                    <a:lumMod val="75000"/>
                  </a:schemeClr>
                </a:solidFill>
              </a:rPr>
              <a:t>For a minority of people with a learning disability and/or autism, we remain too reliant on inpatient care. As good and necessary as some inpatient care can be, people are clear they want homes, not hospitals.  </a:t>
            </a:r>
          </a:p>
          <a:p>
            <a:r>
              <a:rPr lang="en-GB" sz="2000" dirty="0">
                <a:solidFill>
                  <a:schemeClr val="accent1">
                    <a:lumMod val="75000"/>
                  </a:schemeClr>
                </a:solidFill>
              </a:rPr>
              <a:t> </a:t>
            </a:r>
          </a:p>
          <a:p>
            <a:r>
              <a:rPr lang="en-GB" sz="2000" dirty="0">
                <a:solidFill>
                  <a:schemeClr val="accent1">
                    <a:lumMod val="75000"/>
                  </a:schemeClr>
                </a:solidFill>
              </a:rPr>
              <a:t>To implement this change on Friday 30</a:t>
            </a:r>
            <a:r>
              <a:rPr lang="en-GB" sz="2000" baseline="30000" dirty="0">
                <a:solidFill>
                  <a:schemeClr val="accent1">
                    <a:lumMod val="75000"/>
                  </a:schemeClr>
                </a:solidFill>
              </a:rPr>
              <a:t>th</a:t>
            </a:r>
            <a:r>
              <a:rPr lang="en-GB" sz="2000" dirty="0">
                <a:solidFill>
                  <a:schemeClr val="accent1">
                    <a:lumMod val="75000"/>
                  </a:schemeClr>
                </a:solidFill>
              </a:rPr>
              <a:t> October NHS England, the Local Government Association (LGA), and the Association of Directors of Adult Social Services (ADASS) published </a:t>
            </a:r>
            <a:r>
              <a:rPr lang="en-GB" sz="2000" dirty="0">
                <a:solidFill>
                  <a:schemeClr val="accent1">
                    <a:lumMod val="75000"/>
                  </a:schemeClr>
                </a:solidFill>
                <a:hlinkClick r:id="rId4"/>
              </a:rPr>
              <a:t>Building the right support</a:t>
            </a:r>
            <a:r>
              <a:rPr lang="en-GB" sz="2000" dirty="0">
                <a:solidFill>
                  <a:schemeClr val="accent1">
                    <a:lumMod val="75000"/>
                  </a:schemeClr>
                </a:solidFill>
              </a:rPr>
              <a:t> and a new </a:t>
            </a:r>
            <a:r>
              <a:rPr lang="en-GB" sz="2000" dirty="0">
                <a:solidFill>
                  <a:schemeClr val="accent1">
                    <a:lumMod val="75000"/>
                  </a:schemeClr>
                </a:solidFill>
                <a:hlinkClick r:id="rId5"/>
              </a:rPr>
              <a:t>service model</a:t>
            </a:r>
            <a:r>
              <a:rPr lang="en-GB" sz="2000" dirty="0">
                <a:solidFill>
                  <a:schemeClr val="bg1"/>
                </a:solidFill>
              </a:rPr>
              <a:t>.  </a:t>
            </a:r>
          </a:p>
        </p:txBody>
      </p:sp>
      <p:sp>
        <p:nvSpPr>
          <p:cNvPr id="2" name="Slide Number Placeholder 1"/>
          <p:cNvSpPr>
            <a:spLocks noGrp="1"/>
          </p:cNvSpPr>
          <p:nvPr>
            <p:ph type="sldNum" sz="quarter" idx="12"/>
          </p:nvPr>
        </p:nvSpPr>
        <p:spPr/>
        <p:txBody>
          <a:bodyPr/>
          <a:lstStyle/>
          <a:p>
            <a:fld id="{BC34EF01-FA80-4626-8A1F-3FD1550C17F9}" type="slidenum">
              <a:rPr lang="en-GB" smtClean="0"/>
              <a:t>5</a:t>
            </a:fld>
            <a:endParaRPr lang="en-GB"/>
          </a:p>
        </p:txBody>
      </p:sp>
    </p:spTree>
    <p:extLst>
      <p:ext uri="{BB962C8B-B14F-4D97-AF65-F5344CB8AC3E}">
        <p14:creationId xmlns:p14="http://schemas.microsoft.com/office/powerpoint/2010/main" val="2691871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94672" y="3244334"/>
            <a:ext cx="2954655" cy="369332"/>
          </a:xfrm>
          <a:prstGeom prst="rect">
            <a:avLst/>
          </a:prstGeom>
        </p:spPr>
        <p:txBody>
          <a:bodyPr wrap="none">
            <a:spAutoFit/>
          </a:bodyPr>
          <a:lstStyle/>
          <a:p>
            <a:r>
              <a:rPr lang="en-GB" dirty="0"/>
              <a:t>			</a:t>
            </a:r>
          </a:p>
        </p:txBody>
      </p:sp>
      <p:sp>
        <p:nvSpPr>
          <p:cNvPr id="2052" name="Rectangle 13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139"/>
          <p:cNvSpPr>
            <a:spLocks noChangeArrowheads="1"/>
          </p:cNvSpPr>
          <p:nvPr/>
        </p:nvSpPr>
        <p:spPr bwMode="auto">
          <a:xfrm>
            <a:off x="244475"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54" name="Rectangle 140"/>
          <p:cNvSpPr>
            <a:spLocks noChangeArrowheads="1"/>
          </p:cNvSpPr>
          <p:nvPr/>
        </p:nvSpPr>
        <p:spPr bwMode="auto">
          <a:xfrm>
            <a:off x="244475"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11560" y="2636912"/>
            <a:ext cx="7200799" cy="3139321"/>
          </a:xfrm>
          <a:prstGeom prst="rect">
            <a:avLst/>
          </a:prstGeom>
        </p:spPr>
        <p:txBody>
          <a:bodyPr wrap="square">
            <a:spAutoFit/>
          </a:bodyPr>
          <a:lstStyle/>
          <a:p>
            <a:pPr marL="285750" indent="-285750">
              <a:buFont typeface="Arial" panose="020B0604020202020204" pitchFamily="34" charset="0"/>
              <a:buChar char="•"/>
            </a:pPr>
            <a:r>
              <a:rPr lang="en-GB" dirty="0">
                <a:solidFill>
                  <a:schemeClr val="accent1">
                    <a:lumMod val="75000"/>
                  </a:schemeClr>
                </a:solidFill>
              </a:rPr>
              <a:t>The National Service Model sets out the range of services we will support local areas to put in place. </a:t>
            </a:r>
          </a:p>
          <a:p>
            <a:endParaRPr lang="en-GB" dirty="0">
              <a:solidFill>
                <a:schemeClr val="accent1">
                  <a:lumMod val="75000"/>
                </a:schemeClr>
              </a:solidFill>
            </a:endParaRPr>
          </a:p>
          <a:p>
            <a:pPr marL="285750" indent="-285750">
              <a:buFont typeface="Arial" panose="020B0604020202020204" pitchFamily="34" charset="0"/>
              <a:buChar char="•"/>
            </a:pPr>
            <a:r>
              <a:rPr lang="en-GB" dirty="0">
                <a:solidFill>
                  <a:schemeClr val="accent1">
                    <a:lumMod val="75000"/>
                  </a:schemeClr>
                </a:solidFill>
              </a:rPr>
              <a:t>The model outlines what good support services should look like and has a number of ‘golden threads’ that run throughout:</a:t>
            </a:r>
          </a:p>
          <a:p>
            <a:endParaRPr lang="en-GB" dirty="0">
              <a:solidFill>
                <a:prstClr val="black"/>
              </a:solidFill>
            </a:endParaRPr>
          </a:p>
          <a:p>
            <a:pPr marL="712788" indent="-355600">
              <a:buFont typeface="Wingdings" panose="05000000000000000000" pitchFamily="2" charset="2"/>
              <a:buChar char="v"/>
            </a:pPr>
            <a:r>
              <a:rPr lang="en-GB" dirty="0">
                <a:solidFill>
                  <a:srgbClr val="00B0F0"/>
                </a:solidFill>
              </a:rPr>
              <a:t>Quality of life</a:t>
            </a:r>
          </a:p>
          <a:p>
            <a:pPr marL="712788" indent="-355600">
              <a:buFont typeface="Wingdings" panose="05000000000000000000" pitchFamily="2" charset="2"/>
              <a:buChar char="v"/>
            </a:pPr>
            <a:r>
              <a:rPr lang="en-GB" dirty="0">
                <a:solidFill>
                  <a:srgbClr val="00B0F0"/>
                </a:solidFill>
              </a:rPr>
              <a:t>Keeping people safe</a:t>
            </a:r>
          </a:p>
          <a:p>
            <a:pPr marL="712788" indent="-355600">
              <a:buFont typeface="Wingdings" panose="05000000000000000000" pitchFamily="2" charset="2"/>
              <a:buChar char="v"/>
            </a:pPr>
            <a:r>
              <a:rPr lang="en-GB" dirty="0">
                <a:solidFill>
                  <a:srgbClr val="00B0F0"/>
                </a:solidFill>
              </a:rPr>
              <a:t>Choice and control</a:t>
            </a:r>
          </a:p>
          <a:p>
            <a:pPr marL="712788" indent="-355600">
              <a:buFont typeface="Wingdings" panose="05000000000000000000" pitchFamily="2" charset="2"/>
              <a:buChar char="v"/>
            </a:pPr>
            <a:r>
              <a:rPr lang="en-GB" dirty="0">
                <a:solidFill>
                  <a:srgbClr val="00B0F0"/>
                </a:solidFill>
              </a:rPr>
              <a:t>Support and interventions</a:t>
            </a:r>
          </a:p>
          <a:p>
            <a:pPr marL="712788" indent="-355600">
              <a:buFont typeface="Wingdings" panose="05000000000000000000" pitchFamily="2" charset="2"/>
              <a:buChar char="v"/>
            </a:pPr>
            <a:r>
              <a:rPr lang="en-GB" dirty="0">
                <a:solidFill>
                  <a:srgbClr val="00B0F0"/>
                </a:solidFill>
              </a:rPr>
              <a:t>Equitable outcomes</a:t>
            </a:r>
          </a:p>
        </p:txBody>
      </p:sp>
      <p:sp>
        <p:nvSpPr>
          <p:cNvPr id="76" name="Title 2"/>
          <p:cNvSpPr>
            <a:spLocks noGrp="1"/>
          </p:cNvSpPr>
          <p:nvPr>
            <p:ph type="title"/>
          </p:nvPr>
        </p:nvSpPr>
        <p:spPr>
          <a:xfrm>
            <a:off x="399562" y="1897079"/>
            <a:ext cx="7356815" cy="667725"/>
          </a:xfrm>
        </p:spPr>
        <p:txBody>
          <a:bodyPr>
            <a:noAutofit/>
          </a:bodyPr>
          <a:lstStyle/>
          <a:p>
            <a:r>
              <a:rPr lang="en-GB" sz="3200" dirty="0" smtClean="0">
                <a:solidFill>
                  <a:schemeClr val="accent1">
                    <a:lumMod val="75000"/>
                  </a:schemeClr>
                </a:solidFill>
              </a:rPr>
              <a:t>The new services we need </a:t>
            </a:r>
            <a:endParaRPr lang="en-GB" sz="3200" dirty="0">
              <a:solidFill>
                <a:schemeClr val="accent1">
                  <a:lumMod val="75000"/>
                </a:schemeClr>
              </a:solidFill>
            </a:endParaRPr>
          </a:p>
        </p:txBody>
      </p:sp>
      <p:sp>
        <p:nvSpPr>
          <p:cNvPr id="2" name="Slide Number Placeholder 1"/>
          <p:cNvSpPr>
            <a:spLocks noGrp="1"/>
          </p:cNvSpPr>
          <p:nvPr>
            <p:ph type="sldNum" sz="quarter" idx="12"/>
          </p:nvPr>
        </p:nvSpPr>
        <p:spPr/>
        <p:txBody>
          <a:bodyPr/>
          <a:lstStyle/>
          <a:p>
            <a:fld id="{BC34EF01-FA80-4626-8A1F-3FD1550C17F9}" type="slidenum">
              <a:rPr lang="en-GB" smtClean="0"/>
              <a:t>6</a:t>
            </a:fld>
            <a:endParaRPr lang="en-GB"/>
          </a:p>
        </p:txBody>
      </p:sp>
      <p:grpSp>
        <p:nvGrpSpPr>
          <p:cNvPr id="204" name="Group 203"/>
          <p:cNvGrpSpPr>
            <a:grpSpLocks/>
          </p:cNvGrpSpPr>
          <p:nvPr/>
        </p:nvGrpSpPr>
        <p:grpSpPr bwMode="auto">
          <a:xfrm>
            <a:off x="3876675" y="1129059"/>
            <a:ext cx="194945" cy="99695"/>
            <a:chOff x="4874" y="1011"/>
            <a:chExt cx="307" cy="157"/>
          </a:xfrm>
        </p:grpSpPr>
        <p:sp>
          <p:nvSpPr>
            <p:cNvPr id="205" name="Freeform 204"/>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6" name="Freeform 205"/>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7" name="Freeform 206"/>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8" name="Freeform 207"/>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9" name="Freeform 208"/>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10" name="Group 209"/>
          <p:cNvGrpSpPr>
            <a:grpSpLocks/>
          </p:cNvGrpSpPr>
          <p:nvPr/>
        </p:nvGrpSpPr>
        <p:grpSpPr bwMode="auto">
          <a:xfrm>
            <a:off x="4101465" y="1130964"/>
            <a:ext cx="80645" cy="97790"/>
            <a:chOff x="5228" y="1014"/>
            <a:chExt cx="127" cy="154"/>
          </a:xfrm>
        </p:grpSpPr>
        <p:sp>
          <p:nvSpPr>
            <p:cNvPr id="211" name="Freeform 210"/>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12" name="Freeform 211"/>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13" name="Group 212"/>
          <p:cNvGrpSpPr>
            <a:grpSpLocks/>
          </p:cNvGrpSpPr>
          <p:nvPr/>
        </p:nvGrpSpPr>
        <p:grpSpPr bwMode="auto">
          <a:xfrm>
            <a:off x="4253230" y="1130964"/>
            <a:ext cx="305435" cy="98425"/>
            <a:chOff x="5467" y="1014"/>
            <a:chExt cx="481" cy="155"/>
          </a:xfrm>
        </p:grpSpPr>
        <p:sp>
          <p:nvSpPr>
            <p:cNvPr id="214" name="Freeform 213"/>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5" name="Freeform 214"/>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6" name="Freeform 215"/>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7" name="Freeform 216"/>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8" name="Freeform 217"/>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9" name="Freeform 218"/>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0" name="Freeform 219"/>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21" name="Freeform 220"/>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2" name="Freeform 221"/>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23" name="Group 222"/>
          <p:cNvGrpSpPr>
            <a:grpSpLocks/>
          </p:cNvGrpSpPr>
          <p:nvPr/>
        </p:nvGrpSpPr>
        <p:grpSpPr bwMode="auto">
          <a:xfrm>
            <a:off x="4592320" y="1135409"/>
            <a:ext cx="0" cy="85725"/>
            <a:chOff x="6001" y="1021"/>
            <a:chExt cx="0" cy="135"/>
          </a:xfrm>
        </p:grpSpPr>
        <p:sp>
          <p:nvSpPr>
            <p:cNvPr id="224" name="Freeform 223"/>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225" name="Group 224"/>
          <p:cNvGrpSpPr>
            <a:grpSpLocks/>
          </p:cNvGrpSpPr>
          <p:nvPr/>
        </p:nvGrpSpPr>
        <p:grpSpPr bwMode="auto">
          <a:xfrm>
            <a:off x="4676775" y="1130964"/>
            <a:ext cx="510540" cy="97790"/>
            <a:chOff x="6134" y="1014"/>
            <a:chExt cx="804" cy="154"/>
          </a:xfrm>
        </p:grpSpPr>
        <p:sp>
          <p:nvSpPr>
            <p:cNvPr id="226" name="Freeform 225"/>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7" name="Freeform 226"/>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8" name="Freeform 227"/>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9" name="Freeform 228"/>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0" name="Freeform 229"/>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1" name="Freeform 230"/>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2" name="Freeform 231"/>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3" name="Freeform 232"/>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34" name="Freeform 233"/>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5" name="Freeform 234"/>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6" name="Freeform 235"/>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7" name="Freeform 236"/>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38" name="Group 237"/>
          <p:cNvGrpSpPr>
            <a:grpSpLocks/>
          </p:cNvGrpSpPr>
          <p:nvPr/>
        </p:nvGrpSpPr>
        <p:grpSpPr bwMode="auto">
          <a:xfrm>
            <a:off x="3893820" y="1005234"/>
            <a:ext cx="132715" cy="358775"/>
            <a:chOff x="4901" y="816"/>
            <a:chExt cx="209" cy="565"/>
          </a:xfrm>
        </p:grpSpPr>
        <p:sp>
          <p:nvSpPr>
            <p:cNvPr id="239" name="Freeform 238"/>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0" name="Freeform 239"/>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41" name="Group 240"/>
          <p:cNvGrpSpPr>
            <a:grpSpLocks/>
          </p:cNvGrpSpPr>
          <p:nvPr/>
        </p:nvGrpSpPr>
        <p:grpSpPr bwMode="auto">
          <a:xfrm>
            <a:off x="4154805" y="487074"/>
            <a:ext cx="772160" cy="593725"/>
            <a:chOff x="5312" y="0"/>
            <a:chExt cx="1216" cy="935"/>
          </a:xfrm>
        </p:grpSpPr>
        <p:sp>
          <p:nvSpPr>
            <p:cNvPr id="242" name="Freeform 241"/>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3" name="Freeform 242"/>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4" name="Freeform 243"/>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5" name="Freeform 244"/>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6" name="Freeform 245"/>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7" name="Freeform 246"/>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8" name="Freeform 247"/>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9" name="Freeform 248"/>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0" name="Freeform 249"/>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1" name="Freeform 250"/>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52" name="Freeform 251"/>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3" name="Freeform 252"/>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4" name="Freeform 253"/>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5" name="Freeform 254"/>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6" name="Freeform 255"/>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7" name="Freeform 256"/>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8" name="Freeform 257"/>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59" name="Freeform 258"/>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0" name="Freeform 259"/>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61" name="Group 260"/>
          <p:cNvGrpSpPr>
            <a:grpSpLocks/>
          </p:cNvGrpSpPr>
          <p:nvPr/>
        </p:nvGrpSpPr>
        <p:grpSpPr bwMode="auto">
          <a:xfrm>
            <a:off x="4690110" y="699799"/>
            <a:ext cx="497205" cy="380365"/>
            <a:chOff x="6155" y="335"/>
            <a:chExt cx="783" cy="599"/>
          </a:xfrm>
        </p:grpSpPr>
        <p:sp>
          <p:nvSpPr>
            <p:cNvPr id="262" name="Freeform 261"/>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3" name="Freeform 262"/>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64" name="Group 263"/>
          <p:cNvGrpSpPr>
            <a:grpSpLocks/>
          </p:cNvGrpSpPr>
          <p:nvPr/>
        </p:nvGrpSpPr>
        <p:grpSpPr bwMode="auto">
          <a:xfrm>
            <a:off x="5000625" y="501044"/>
            <a:ext cx="109855" cy="99695"/>
            <a:chOff x="6644" y="22"/>
            <a:chExt cx="173" cy="157"/>
          </a:xfrm>
        </p:grpSpPr>
        <p:sp>
          <p:nvSpPr>
            <p:cNvPr id="265" name="Freeform 264"/>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6" name="Freeform 265"/>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7" name="Freeform 266"/>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268" name="Picture 299" descr="NHS England 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36" y="443751"/>
            <a:ext cx="12668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0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5900" y="6286165"/>
            <a:ext cx="7356815" cy="576064"/>
          </a:xfrm>
        </p:spPr>
        <p:txBody>
          <a:bodyPr>
            <a:normAutofit/>
          </a:bodyPr>
          <a:lstStyle/>
          <a:p>
            <a:r>
              <a:rPr lang="en-GB" sz="2800" dirty="0" smtClean="0">
                <a:solidFill>
                  <a:schemeClr val="accent1">
                    <a:lumMod val="75000"/>
                  </a:schemeClr>
                </a:solidFill>
              </a:rPr>
              <a:t>National Service Model</a:t>
            </a:r>
            <a:endParaRPr lang="en-GB" sz="2800" dirty="0">
              <a:solidFill>
                <a:schemeClr val="accent1">
                  <a:lumMod val="75000"/>
                </a:schemeClr>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528" y="980728"/>
            <a:ext cx="856895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C34EF01-FA80-4626-8A1F-3FD1550C17F9}" type="slidenum">
              <a:rPr lang="en-GB" smtClean="0"/>
              <a:t>7</a:t>
            </a:fld>
            <a:endParaRPr lang="en-GB"/>
          </a:p>
        </p:txBody>
      </p:sp>
      <p:grpSp>
        <p:nvGrpSpPr>
          <p:cNvPr id="132" name="Group 131"/>
          <p:cNvGrpSpPr>
            <a:grpSpLocks/>
          </p:cNvGrpSpPr>
          <p:nvPr/>
        </p:nvGrpSpPr>
        <p:grpSpPr bwMode="auto">
          <a:xfrm>
            <a:off x="3848673" y="861090"/>
            <a:ext cx="194945" cy="99695"/>
            <a:chOff x="4874" y="1011"/>
            <a:chExt cx="307" cy="157"/>
          </a:xfrm>
        </p:grpSpPr>
        <p:sp>
          <p:nvSpPr>
            <p:cNvPr id="133" name="Freeform 132"/>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4" name="Freeform 133"/>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5" name="Freeform 134"/>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6" name="Freeform 135"/>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7" name="Freeform 136"/>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38" name="Group 137"/>
          <p:cNvGrpSpPr>
            <a:grpSpLocks/>
          </p:cNvGrpSpPr>
          <p:nvPr/>
        </p:nvGrpSpPr>
        <p:grpSpPr bwMode="auto">
          <a:xfrm>
            <a:off x="4073463" y="862995"/>
            <a:ext cx="80645" cy="97790"/>
            <a:chOff x="5228" y="1014"/>
            <a:chExt cx="127" cy="154"/>
          </a:xfrm>
        </p:grpSpPr>
        <p:sp>
          <p:nvSpPr>
            <p:cNvPr id="139" name="Freeform 138"/>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40" name="Freeform 139"/>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41" name="Group 140"/>
          <p:cNvGrpSpPr>
            <a:grpSpLocks/>
          </p:cNvGrpSpPr>
          <p:nvPr/>
        </p:nvGrpSpPr>
        <p:grpSpPr bwMode="auto">
          <a:xfrm>
            <a:off x="4225228" y="862995"/>
            <a:ext cx="305435" cy="98425"/>
            <a:chOff x="5467" y="1014"/>
            <a:chExt cx="481" cy="155"/>
          </a:xfrm>
        </p:grpSpPr>
        <p:sp>
          <p:nvSpPr>
            <p:cNvPr id="142" name="Freeform 141"/>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3" name="Freeform 142"/>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4" name="Freeform 143"/>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5" name="Freeform 144"/>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6" name="Freeform 145"/>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7" name="Freeform 146"/>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48" name="Freeform 147"/>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49" name="Freeform 148"/>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0" name="Freeform 149"/>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51" name="Group 150"/>
          <p:cNvGrpSpPr>
            <a:grpSpLocks/>
          </p:cNvGrpSpPr>
          <p:nvPr/>
        </p:nvGrpSpPr>
        <p:grpSpPr bwMode="auto">
          <a:xfrm>
            <a:off x="4564318" y="867440"/>
            <a:ext cx="0" cy="85725"/>
            <a:chOff x="6001" y="1021"/>
            <a:chExt cx="0" cy="135"/>
          </a:xfrm>
        </p:grpSpPr>
        <p:sp>
          <p:nvSpPr>
            <p:cNvPr id="152" name="Freeform 151"/>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153" name="Group 152"/>
          <p:cNvGrpSpPr>
            <a:grpSpLocks/>
          </p:cNvGrpSpPr>
          <p:nvPr/>
        </p:nvGrpSpPr>
        <p:grpSpPr bwMode="auto">
          <a:xfrm>
            <a:off x="4648773" y="862995"/>
            <a:ext cx="510540" cy="97790"/>
            <a:chOff x="6134" y="1014"/>
            <a:chExt cx="804" cy="154"/>
          </a:xfrm>
        </p:grpSpPr>
        <p:sp>
          <p:nvSpPr>
            <p:cNvPr id="154" name="Freeform 153"/>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5" name="Freeform 154"/>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6" name="Freeform 155"/>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7" name="Freeform 156"/>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8" name="Freeform 157"/>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59" name="Freeform 158"/>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0" name="Freeform 159"/>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1" name="Freeform 160"/>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62" name="Freeform 161"/>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3" name="Freeform 162"/>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4" name="Freeform 163"/>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5" name="Freeform 164"/>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66" name="Group 165"/>
          <p:cNvGrpSpPr>
            <a:grpSpLocks/>
          </p:cNvGrpSpPr>
          <p:nvPr/>
        </p:nvGrpSpPr>
        <p:grpSpPr bwMode="auto">
          <a:xfrm>
            <a:off x="3865818" y="737265"/>
            <a:ext cx="132715" cy="358775"/>
            <a:chOff x="4901" y="816"/>
            <a:chExt cx="209" cy="565"/>
          </a:xfrm>
        </p:grpSpPr>
        <p:sp>
          <p:nvSpPr>
            <p:cNvPr id="167" name="Freeform 166"/>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68" name="Freeform 167"/>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69" name="Group 168"/>
          <p:cNvGrpSpPr>
            <a:grpSpLocks/>
          </p:cNvGrpSpPr>
          <p:nvPr/>
        </p:nvGrpSpPr>
        <p:grpSpPr bwMode="auto">
          <a:xfrm>
            <a:off x="4126803" y="219105"/>
            <a:ext cx="772160" cy="593725"/>
            <a:chOff x="5312" y="0"/>
            <a:chExt cx="1216" cy="935"/>
          </a:xfrm>
        </p:grpSpPr>
        <p:sp>
          <p:nvSpPr>
            <p:cNvPr id="170" name="Freeform 169"/>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1" name="Freeform 170"/>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2" name="Freeform 171"/>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3" name="Freeform 172"/>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4" name="Freeform 173"/>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5" name="Freeform 174"/>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6" name="Freeform 175"/>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7" name="Freeform 176"/>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8" name="Freeform 177"/>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79" name="Freeform 178"/>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80" name="Freeform 179"/>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1" name="Freeform 180"/>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2" name="Freeform 181"/>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3" name="Freeform 182"/>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4" name="Freeform 183"/>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5" name="Freeform 184"/>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6" name="Freeform 185"/>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7" name="Freeform 186"/>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88" name="Freeform 187"/>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89" name="Group 188"/>
          <p:cNvGrpSpPr>
            <a:grpSpLocks/>
          </p:cNvGrpSpPr>
          <p:nvPr/>
        </p:nvGrpSpPr>
        <p:grpSpPr bwMode="auto">
          <a:xfrm>
            <a:off x="4662108" y="431830"/>
            <a:ext cx="497205" cy="380365"/>
            <a:chOff x="6155" y="335"/>
            <a:chExt cx="783" cy="599"/>
          </a:xfrm>
        </p:grpSpPr>
        <p:sp>
          <p:nvSpPr>
            <p:cNvPr id="190" name="Freeform 189"/>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1" name="Freeform 190"/>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92" name="Group 191"/>
          <p:cNvGrpSpPr>
            <a:grpSpLocks/>
          </p:cNvGrpSpPr>
          <p:nvPr/>
        </p:nvGrpSpPr>
        <p:grpSpPr bwMode="auto">
          <a:xfrm>
            <a:off x="4972623" y="233075"/>
            <a:ext cx="109855" cy="99695"/>
            <a:chOff x="6644" y="22"/>
            <a:chExt cx="173" cy="157"/>
          </a:xfrm>
        </p:grpSpPr>
        <p:sp>
          <p:nvSpPr>
            <p:cNvPr id="193" name="Freeform 192"/>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4" name="Freeform 193"/>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5" name="Freeform 194"/>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19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36" y="443751"/>
            <a:ext cx="12668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299" descr="NHS England c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24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0750" y="507380"/>
            <a:ext cx="7356815" cy="667725"/>
          </a:xfrm>
        </p:spPr>
        <p:txBody>
          <a:bodyPr>
            <a:normAutofit fontScale="90000"/>
          </a:bodyPr>
          <a:lstStyle/>
          <a:p>
            <a:pPr>
              <a:spcBef>
                <a:spcPts val="1200"/>
              </a:spcBef>
            </a:pP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accent1">
                    <a:lumMod val="75000"/>
                  </a:schemeClr>
                </a:solidFill>
              </a:rPr>
              <a:t>The journey to date</a:t>
            </a:r>
            <a:endParaRPr lang="en-GB" dirty="0">
              <a:solidFill>
                <a:schemeClr val="accent1">
                  <a:lumMod val="75000"/>
                </a:schemeClr>
              </a:solidFill>
            </a:endParaRPr>
          </a:p>
        </p:txBody>
      </p:sp>
      <p:sp>
        <p:nvSpPr>
          <p:cNvPr id="5" name="Content Placeholder 3"/>
          <p:cNvSpPr>
            <a:spLocks noGrp="1"/>
          </p:cNvSpPr>
          <p:nvPr>
            <p:ph idx="1"/>
          </p:nvPr>
        </p:nvSpPr>
        <p:spPr>
          <a:xfrm>
            <a:off x="5148064" y="1268761"/>
            <a:ext cx="3849314" cy="4248471"/>
          </a:xfrm>
        </p:spPr>
        <p:txBody>
          <a:bodyPr>
            <a:noAutofit/>
          </a:bodyPr>
          <a:lstStyle/>
          <a:p>
            <a:r>
              <a:rPr lang="en-GB" sz="1800" b="1" dirty="0" smtClean="0">
                <a:solidFill>
                  <a:schemeClr val="accent1">
                    <a:lumMod val="75000"/>
                  </a:schemeClr>
                </a:solidFill>
              </a:rPr>
              <a:t>significant reduction in reliance </a:t>
            </a:r>
            <a:r>
              <a:rPr lang="en-GB" sz="1800" b="1" dirty="0">
                <a:solidFill>
                  <a:schemeClr val="accent1">
                    <a:lumMod val="75000"/>
                  </a:schemeClr>
                </a:solidFill>
              </a:rPr>
              <a:t>on institutional </a:t>
            </a:r>
            <a:r>
              <a:rPr lang="en-GB" sz="1800" b="1" dirty="0" smtClean="0">
                <a:solidFill>
                  <a:schemeClr val="accent1">
                    <a:lumMod val="75000"/>
                  </a:schemeClr>
                </a:solidFill>
              </a:rPr>
              <a:t>care</a:t>
            </a:r>
            <a:r>
              <a:rPr lang="en-GB" sz="1800" dirty="0" smtClean="0">
                <a:solidFill>
                  <a:schemeClr val="accent1">
                    <a:lumMod val="75000"/>
                  </a:schemeClr>
                </a:solidFill>
              </a:rPr>
              <a:t>, </a:t>
            </a:r>
            <a:r>
              <a:rPr lang="en-GB" sz="1800" dirty="0">
                <a:solidFill>
                  <a:schemeClr val="accent1">
                    <a:lumMod val="75000"/>
                  </a:schemeClr>
                </a:solidFill>
              </a:rPr>
              <a:t>closing asylums, campuses and long-stay hospitals. </a:t>
            </a:r>
          </a:p>
          <a:p>
            <a:r>
              <a:rPr lang="en-GB" sz="1800" dirty="0" smtClean="0">
                <a:solidFill>
                  <a:schemeClr val="accent1">
                    <a:lumMod val="75000"/>
                  </a:schemeClr>
                </a:solidFill>
              </a:rPr>
              <a:t>since Winterbourne </a:t>
            </a:r>
            <a:r>
              <a:rPr lang="en-GB" sz="1800" dirty="0">
                <a:solidFill>
                  <a:schemeClr val="accent1">
                    <a:lumMod val="75000"/>
                  </a:schemeClr>
                </a:solidFill>
              </a:rPr>
              <a:t>View </a:t>
            </a:r>
            <a:r>
              <a:rPr lang="en-GB" sz="1800" b="1" dirty="0" smtClean="0">
                <a:solidFill>
                  <a:schemeClr val="accent1">
                    <a:lumMod val="75000"/>
                  </a:schemeClr>
                </a:solidFill>
              </a:rPr>
              <a:t>hundreds of people have been discharged </a:t>
            </a:r>
            <a:r>
              <a:rPr lang="en-GB" sz="1800" b="1" dirty="0">
                <a:solidFill>
                  <a:schemeClr val="accent1">
                    <a:lumMod val="75000"/>
                  </a:schemeClr>
                </a:solidFill>
              </a:rPr>
              <a:t>– </a:t>
            </a:r>
            <a:r>
              <a:rPr lang="en-GB" sz="1800" dirty="0" smtClean="0">
                <a:solidFill>
                  <a:schemeClr val="accent1">
                    <a:lumMod val="75000"/>
                  </a:schemeClr>
                </a:solidFill>
              </a:rPr>
              <a:t>but still further to go</a:t>
            </a:r>
            <a:endParaRPr lang="en-GB" sz="1800" dirty="0">
              <a:solidFill>
                <a:schemeClr val="accent1">
                  <a:lumMod val="75000"/>
                </a:schemeClr>
              </a:solidFill>
            </a:endParaRPr>
          </a:p>
          <a:p>
            <a:r>
              <a:rPr lang="en-GB" sz="1800" dirty="0" smtClean="0">
                <a:solidFill>
                  <a:schemeClr val="accent1">
                    <a:lumMod val="75000"/>
                  </a:schemeClr>
                </a:solidFill>
              </a:rPr>
              <a:t>To </a:t>
            </a:r>
            <a:r>
              <a:rPr lang="en-GB" sz="1800" dirty="0">
                <a:solidFill>
                  <a:schemeClr val="accent1">
                    <a:lumMod val="75000"/>
                  </a:schemeClr>
                </a:solidFill>
              </a:rPr>
              <a:t>make a lasting and transformational shift we need now to </a:t>
            </a:r>
            <a:r>
              <a:rPr lang="en-GB" sz="1800" b="1" dirty="0" smtClean="0">
                <a:solidFill>
                  <a:schemeClr val="accent1">
                    <a:lumMod val="75000"/>
                  </a:schemeClr>
                </a:solidFill>
              </a:rPr>
              <a:t>strengthen support in the community and close more inpatient provision.</a:t>
            </a:r>
            <a:endParaRPr lang="en-GB" sz="1800" dirty="0" smtClean="0">
              <a:solidFill>
                <a:schemeClr val="accent1">
                  <a:lumMod val="75000"/>
                </a:schemeClr>
              </a:solidFill>
            </a:endParaRPr>
          </a:p>
          <a:p>
            <a:endParaRPr lang="en-GB" sz="1600" dirty="0" smtClean="0">
              <a:solidFill>
                <a:schemeClr val="accent1">
                  <a:lumMod val="75000"/>
                </a:schemeClr>
              </a:solidFill>
            </a:endParaRPr>
          </a:p>
        </p:txBody>
      </p:sp>
      <p:graphicFrame>
        <p:nvGraphicFramePr>
          <p:cNvPr id="4" name="Chart 3"/>
          <p:cNvGraphicFramePr/>
          <p:nvPr>
            <p:extLst>
              <p:ext uri="{D42A27DB-BD31-4B8C-83A1-F6EECF244321}">
                <p14:modId xmlns:p14="http://schemas.microsoft.com/office/powerpoint/2010/main" val="3138251808"/>
              </p:ext>
            </p:extLst>
          </p:nvPr>
        </p:nvGraphicFramePr>
        <p:xfrm>
          <a:off x="34679" y="1071879"/>
          <a:ext cx="5184576" cy="5832648"/>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C34EF01-FA80-4626-8A1F-3FD1550C17F9}" type="slidenum">
              <a:rPr lang="en-GB" smtClean="0"/>
              <a:t>8</a:t>
            </a:fld>
            <a:endParaRPr lang="en-GB"/>
          </a:p>
        </p:txBody>
      </p:sp>
      <p:grpSp>
        <p:nvGrpSpPr>
          <p:cNvPr id="8" name="Group 7"/>
          <p:cNvGrpSpPr>
            <a:grpSpLocks/>
          </p:cNvGrpSpPr>
          <p:nvPr/>
        </p:nvGrpSpPr>
        <p:grpSpPr bwMode="auto">
          <a:xfrm>
            <a:off x="3769298" y="836310"/>
            <a:ext cx="194945" cy="99695"/>
            <a:chOff x="4874" y="1011"/>
            <a:chExt cx="307" cy="157"/>
          </a:xfrm>
        </p:grpSpPr>
        <p:sp>
          <p:nvSpPr>
            <p:cNvPr id="9" name="Freeform 8"/>
            <p:cNvSpPr>
              <a:spLocks/>
            </p:cNvSpPr>
            <p:nvPr/>
          </p:nvSpPr>
          <p:spPr bwMode="auto">
            <a:xfrm>
              <a:off x="4884" y="1062"/>
              <a:ext cx="57" cy="97"/>
            </a:xfrm>
            <a:custGeom>
              <a:avLst/>
              <a:gdLst>
                <a:gd name="T0" fmla="+- 0 4899 4884"/>
                <a:gd name="T1" fmla="*/ T0 w 57"/>
                <a:gd name="T2" fmla="+- 0 1076 1062"/>
                <a:gd name="T3" fmla="*/ 1076 h 97"/>
                <a:gd name="T4" fmla="+- 0 4904 4884"/>
                <a:gd name="T5" fmla="*/ T4 w 57"/>
                <a:gd name="T6" fmla="+- 0 1073 1062"/>
                <a:gd name="T7" fmla="*/ 1073 h 97"/>
                <a:gd name="T8" fmla="+- 0 4927 4884"/>
                <a:gd name="T9" fmla="*/ T8 w 57"/>
                <a:gd name="T10" fmla="+- 0 1073 1062"/>
                <a:gd name="T11" fmla="*/ 1073 h 97"/>
                <a:gd name="T12" fmla="+- 0 4930 4884"/>
                <a:gd name="T13" fmla="*/ T12 w 57"/>
                <a:gd name="T14" fmla="+- 0 1077 1062"/>
                <a:gd name="T15" fmla="*/ 1077 h 97"/>
                <a:gd name="T16" fmla="+- 0 4930 4884"/>
                <a:gd name="T17" fmla="*/ T16 w 57"/>
                <a:gd name="T18" fmla="+- 0 1107 1062"/>
                <a:gd name="T19" fmla="*/ 1107 h 97"/>
                <a:gd name="T20" fmla="+- 0 4925 4884"/>
                <a:gd name="T21" fmla="*/ T20 w 57"/>
                <a:gd name="T22" fmla="+- 0 1101 1062"/>
                <a:gd name="T23" fmla="*/ 1101 h 97"/>
                <a:gd name="T24" fmla="+- 0 4918 4884"/>
                <a:gd name="T25" fmla="*/ T24 w 57"/>
                <a:gd name="T26" fmla="+- 0 1099 1062"/>
                <a:gd name="T27" fmla="*/ 1099 h 97"/>
                <a:gd name="T28" fmla="+- 0 4913 4884"/>
                <a:gd name="T29" fmla="*/ T28 w 57"/>
                <a:gd name="T30" fmla="+- 0 1110 1062"/>
                <a:gd name="T31" fmla="*/ 1110 h 97"/>
                <a:gd name="T32" fmla="+- 0 4926 4884"/>
                <a:gd name="T33" fmla="*/ T32 w 57"/>
                <a:gd name="T34" fmla="+- 0 1110 1062"/>
                <a:gd name="T35" fmla="*/ 1110 h 97"/>
                <a:gd name="T36" fmla="+- 0 4930 4884"/>
                <a:gd name="T37" fmla="*/ T36 w 57"/>
                <a:gd name="T38" fmla="+- 0 1114 1062"/>
                <a:gd name="T39" fmla="*/ 1114 h 97"/>
                <a:gd name="T40" fmla="+- 0 4930 4884"/>
                <a:gd name="T41" fmla="*/ T40 w 57"/>
                <a:gd name="T42" fmla="+- 0 1142 1062"/>
                <a:gd name="T43" fmla="*/ 1142 h 97"/>
                <a:gd name="T44" fmla="+- 0 4926 4884"/>
                <a:gd name="T45" fmla="*/ T44 w 57"/>
                <a:gd name="T46" fmla="+- 0 1148 1062"/>
                <a:gd name="T47" fmla="*/ 1148 h 97"/>
                <a:gd name="T48" fmla="+- 0 4900 4884"/>
                <a:gd name="T49" fmla="*/ T48 w 57"/>
                <a:gd name="T50" fmla="+- 0 1148 1062"/>
                <a:gd name="T51" fmla="*/ 1148 h 97"/>
                <a:gd name="T52" fmla="+- 0 4897 4884"/>
                <a:gd name="T53" fmla="*/ T52 w 57"/>
                <a:gd name="T54" fmla="+- 0 1142 1062"/>
                <a:gd name="T55" fmla="*/ 1142 h 97"/>
                <a:gd name="T56" fmla="+- 0 4897 4884"/>
                <a:gd name="T57" fmla="*/ T56 w 57"/>
                <a:gd name="T58" fmla="+- 0 1114 1062"/>
                <a:gd name="T59" fmla="*/ 1114 h 97"/>
                <a:gd name="T60" fmla="+- 0 4900 4884"/>
                <a:gd name="T61" fmla="*/ T60 w 57"/>
                <a:gd name="T62" fmla="+- 0 1110 1062"/>
                <a:gd name="T63" fmla="*/ 1110 h 97"/>
                <a:gd name="T64" fmla="+- 0 4893 4884"/>
                <a:gd name="T65" fmla="*/ T64 w 57"/>
                <a:gd name="T66" fmla="+- 0 1099 1062"/>
                <a:gd name="T67" fmla="*/ 1099 h 97"/>
                <a:gd name="T68" fmla="+- 0 4884 4884"/>
                <a:gd name="T69" fmla="*/ T68 w 57"/>
                <a:gd name="T70" fmla="+- 0 1107 1062"/>
                <a:gd name="T71" fmla="*/ 1107 h 97"/>
                <a:gd name="T72" fmla="+- 0 4884 4884"/>
                <a:gd name="T73" fmla="*/ T72 w 57"/>
                <a:gd name="T74" fmla="+- 0 1151 1062"/>
                <a:gd name="T75" fmla="*/ 1151 h 97"/>
                <a:gd name="T76" fmla="+- 0 4892 4884"/>
                <a:gd name="T77" fmla="*/ T76 w 57"/>
                <a:gd name="T78" fmla="+- 0 1159 1062"/>
                <a:gd name="T79" fmla="*/ 1159 h 97"/>
                <a:gd name="T80" fmla="+- 0 4918 4884"/>
                <a:gd name="T81" fmla="*/ T80 w 57"/>
                <a:gd name="T82" fmla="+- 0 1159 1062"/>
                <a:gd name="T83" fmla="*/ 1159 h 97"/>
                <a:gd name="T84" fmla="+- 0 4925 4884"/>
                <a:gd name="T85" fmla="*/ T84 w 57"/>
                <a:gd name="T86" fmla="+- 0 1156 1062"/>
                <a:gd name="T87" fmla="*/ 1156 h 97"/>
                <a:gd name="T88" fmla="+- 0 4930 4884"/>
                <a:gd name="T89" fmla="*/ T88 w 57"/>
                <a:gd name="T90" fmla="+- 0 1148 1062"/>
                <a:gd name="T91" fmla="*/ 1148 h 97"/>
                <a:gd name="T92" fmla="+- 0 4930 4884"/>
                <a:gd name="T93" fmla="*/ T92 w 57"/>
                <a:gd name="T94" fmla="+- 0 1157 1062"/>
                <a:gd name="T95" fmla="*/ 1157 h 97"/>
                <a:gd name="T96" fmla="+- 0 4941 4884"/>
                <a:gd name="T97" fmla="*/ T96 w 57"/>
                <a:gd name="T98" fmla="+- 0 1157 1062"/>
                <a:gd name="T99" fmla="*/ 1157 h 97"/>
                <a:gd name="T100" fmla="+- 0 4941 4884"/>
                <a:gd name="T101" fmla="*/ T100 w 57"/>
                <a:gd name="T102" fmla="+- 0 1069 1062"/>
                <a:gd name="T103" fmla="*/ 1069 h 97"/>
                <a:gd name="T104" fmla="+- 0 4935 4884"/>
                <a:gd name="T105" fmla="*/ T104 w 57"/>
                <a:gd name="T106" fmla="+- 0 1062 1062"/>
                <a:gd name="T107" fmla="*/ 1062 h 97"/>
                <a:gd name="T108" fmla="+- 0 4896 4884"/>
                <a:gd name="T109" fmla="*/ T108 w 57"/>
                <a:gd name="T110" fmla="+- 0 1062 1062"/>
                <a:gd name="T111" fmla="*/ 1062 h 97"/>
                <a:gd name="T112" fmla="+- 0 4887 4884"/>
                <a:gd name="T113" fmla="*/ T112 w 57"/>
                <a:gd name="T114" fmla="+- 0 1069 1062"/>
                <a:gd name="T115" fmla="*/ 1069 h 97"/>
                <a:gd name="T116" fmla="+- 0 4887 4884"/>
                <a:gd name="T117" fmla="*/ T116 w 57"/>
                <a:gd name="T118" fmla="+- 0 1089 1062"/>
                <a:gd name="T119" fmla="*/ 1089 h 97"/>
                <a:gd name="T120" fmla="+- 0 4899 4884"/>
                <a:gd name="T121" fmla="*/ T120 w 57"/>
                <a:gd name="T122" fmla="+- 0 1089 1062"/>
                <a:gd name="T123" fmla="*/ 1089 h 97"/>
                <a:gd name="T124" fmla="+- 0 4899 4884"/>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20" y="11"/>
                  </a:lnTo>
                  <a:lnTo>
                    <a:pt x="43" y="11"/>
                  </a:lnTo>
                  <a:lnTo>
                    <a:pt x="46" y="15"/>
                  </a:lnTo>
                  <a:lnTo>
                    <a:pt x="46" y="45"/>
                  </a:lnTo>
                  <a:lnTo>
                    <a:pt x="41" y="39"/>
                  </a:lnTo>
                  <a:lnTo>
                    <a:pt x="34" y="37"/>
                  </a:lnTo>
                  <a:lnTo>
                    <a:pt x="29" y="48"/>
                  </a:lnTo>
                  <a:lnTo>
                    <a:pt x="42" y="48"/>
                  </a:lnTo>
                  <a:lnTo>
                    <a:pt x="46" y="52"/>
                  </a:lnTo>
                  <a:lnTo>
                    <a:pt x="46" y="80"/>
                  </a:lnTo>
                  <a:lnTo>
                    <a:pt x="42" y="86"/>
                  </a:lnTo>
                  <a:lnTo>
                    <a:pt x="16" y="86"/>
                  </a:lnTo>
                  <a:lnTo>
                    <a:pt x="13" y="80"/>
                  </a:lnTo>
                  <a:lnTo>
                    <a:pt x="13" y="52"/>
                  </a:lnTo>
                  <a:lnTo>
                    <a:pt x="16" y="48"/>
                  </a:lnTo>
                  <a:lnTo>
                    <a:pt x="9" y="37"/>
                  </a:lnTo>
                  <a:lnTo>
                    <a:pt x="0" y="45"/>
                  </a:lnTo>
                  <a:lnTo>
                    <a:pt x="0" y="89"/>
                  </a:lnTo>
                  <a:lnTo>
                    <a:pt x="8" y="97"/>
                  </a:lnTo>
                  <a:lnTo>
                    <a:pt x="34" y="97"/>
                  </a:lnTo>
                  <a:lnTo>
                    <a:pt x="41" y="94"/>
                  </a:lnTo>
                  <a:lnTo>
                    <a:pt x="46" y="86"/>
                  </a:lnTo>
                  <a:lnTo>
                    <a:pt x="46" y="95"/>
                  </a:lnTo>
                  <a:lnTo>
                    <a:pt x="57" y="95"/>
                  </a:lnTo>
                  <a:lnTo>
                    <a:pt x="57" y="7"/>
                  </a:lnTo>
                  <a:lnTo>
                    <a:pt x="51" y="0"/>
                  </a:lnTo>
                  <a:lnTo>
                    <a:pt x="12"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0" name="Freeform 9"/>
            <p:cNvSpPr>
              <a:spLocks/>
            </p:cNvSpPr>
            <p:nvPr/>
          </p:nvSpPr>
          <p:spPr bwMode="auto">
            <a:xfrm>
              <a:off x="4884" y="1062"/>
              <a:ext cx="57" cy="97"/>
            </a:xfrm>
            <a:custGeom>
              <a:avLst/>
              <a:gdLst>
                <a:gd name="T0" fmla="+- 0 4909 4884"/>
                <a:gd name="T1" fmla="*/ T0 w 57"/>
                <a:gd name="T2" fmla="+- 0 1099 1062"/>
                <a:gd name="T3" fmla="*/ 1099 h 97"/>
                <a:gd name="T4" fmla="+- 0 4893 4884"/>
                <a:gd name="T5" fmla="*/ T4 w 57"/>
                <a:gd name="T6" fmla="+- 0 1099 1062"/>
                <a:gd name="T7" fmla="*/ 1099 h 97"/>
                <a:gd name="T8" fmla="+- 0 4900 4884"/>
                <a:gd name="T9" fmla="*/ T8 w 57"/>
                <a:gd name="T10" fmla="+- 0 1110 1062"/>
                <a:gd name="T11" fmla="*/ 1110 h 97"/>
                <a:gd name="T12" fmla="+- 0 4913 4884"/>
                <a:gd name="T13" fmla="*/ T12 w 57"/>
                <a:gd name="T14" fmla="+- 0 1110 1062"/>
                <a:gd name="T15" fmla="*/ 1110 h 97"/>
                <a:gd name="T16" fmla="+- 0 4918 4884"/>
                <a:gd name="T17" fmla="*/ T16 w 57"/>
                <a:gd name="T18" fmla="+- 0 1099 1062"/>
                <a:gd name="T19" fmla="*/ 1099 h 97"/>
                <a:gd name="T20" fmla="+- 0 4909 4884"/>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5" y="37"/>
                  </a:moveTo>
                  <a:lnTo>
                    <a:pt x="9" y="37"/>
                  </a:lnTo>
                  <a:lnTo>
                    <a:pt x="16" y="48"/>
                  </a:lnTo>
                  <a:lnTo>
                    <a:pt x="29" y="48"/>
                  </a:lnTo>
                  <a:lnTo>
                    <a:pt x="34" y="37"/>
                  </a:lnTo>
                  <a:lnTo>
                    <a:pt x="25"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1" name="Freeform 10"/>
            <p:cNvSpPr>
              <a:spLocks/>
            </p:cNvSpPr>
            <p:nvPr/>
          </p:nvSpPr>
          <p:spPr bwMode="auto">
            <a:xfrm>
              <a:off x="4996" y="1021"/>
              <a:ext cx="59" cy="137"/>
            </a:xfrm>
            <a:custGeom>
              <a:avLst/>
              <a:gdLst>
                <a:gd name="T0" fmla="+- 0 5039 4996"/>
                <a:gd name="T1" fmla="*/ T0 w 59"/>
                <a:gd name="T2" fmla="+- 0 1155 1021"/>
                <a:gd name="T3" fmla="*/ 1155 h 137"/>
                <a:gd name="T4" fmla="+- 0 5040 4996"/>
                <a:gd name="T5" fmla="*/ T4 w 59"/>
                <a:gd name="T6" fmla="+- 0 1147 1021"/>
                <a:gd name="T7" fmla="*/ 1147 h 137"/>
                <a:gd name="T8" fmla="+- 0 5012 4996"/>
                <a:gd name="T9" fmla="*/ T8 w 59"/>
                <a:gd name="T10" fmla="+- 0 1147 1021"/>
                <a:gd name="T11" fmla="*/ 1147 h 137"/>
                <a:gd name="T12" fmla="+- 0 5009 4996"/>
                <a:gd name="T13" fmla="*/ T12 w 59"/>
                <a:gd name="T14" fmla="+- 0 1138 1021"/>
                <a:gd name="T15" fmla="*/ 1138 h 137"/>
                <a:gd name="T16" fmla="+- 0 5004 4996"/>
                <a:gd name="T17" fmla="*/ T16 w 59"/>
                <a:gd name="T18" fmla="+- 0 1069 1021"/>
                <a:gd name="T19" fmla="*/ 1069 h 137"/>
                <a:gd name="T20" fmla="+- 0 4997 4996"/>
                <a:gd name="T21" fmla="*/ T20 w 59"/>
                <a:gd name="T22" fmla="+- 0 1091 1021"/>
                <a:gd name="T23" fmla="*/ 1091 h 137"/>
                <a:gd name="T24" fmla="+- 0 4996 4996"/>
                <a:gd name="T25" fmla="*/ T24 w 59"/>
                <a:gd name="T26" fmla="+- 0 1102 1021"/>
                <a:gd name="T27" fmla="*/ 1102 h 137"/>
                <a:gd name="T28" fmla="+- 0 4996 4996"/>
                <a:gd name="T29" fmla="*/ T28 w 59"/>
                <a:gd name="T30" fmla="+- 0 1116 1021"/>
                <a:gd name="T31" fmla="*/ 1116 h 137"/>
                <a:gd name="T32" fmla="+- 0 5000 4996"/>
                <a:gd name="T33" fmla="*/ T32 w 59"/>
                <a:gd name="T34" fmla="+- 0 1144 1021"/>
                <a:gd name="T35" fmla="*/ 1144 h 137"/>
                <a:gd name="T36" fmla="+- 0 5012 4996"/>
                <a:gd name="T37" fmla="*/ T36 w 59"/>
                <a:gd name="T38" fmla="+- 0 1157 1021"/>
                <a:gd name="T39" fmla="*/ 1157 h 137"/>
                <a:gd name="T40" fmla="+- 0 5021 4996"/>
                <a:gd name="T41" fmla="*/ T40 w 59"/>
                <a:gd name="T42" fmla="+- 0 1158 1021"/>
                <a:gd name="T43" fmla="*/ 1158 h 137"/>
                <a:gd name="T44" fmla="+- 0 5032 4996"/>
                <a:gd name="T45" fmla="*/ T44 w 59"/>
                <a:gd name="T46" fmla="+- 0 1158 1021"/>
                <a:gd name="T47" fmla="*/ 1158 h 137"/>
                <a:gd name="T48" fmla="+- 0 5039 4996"/>
                <a:gd name="T49" fmla="*/ T48 w 59"/>
                <a:gd name="T50" fmla="+- 0 1155 1021"/>
                <a:gd name="T51" fmla="*/ 115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3" y="134"/>
                  </a:moveTo>
                  <a:lnTo>
                    <a:pt x="44" y="126"/>
                  </a:lnTo>
                  <a:lnTo>
                    <a:pt x="16" y="126"/>
                  </a:lnTo>
                  <a:lnTo>
                    <a:pt x="13" y="117"/>
                  </a:lnTo>
                  <a:lnTo>
                    <a:pt x="8" y="48"/>
                  </a:lnTo>
                  <a:lnTo>
                    <a:pt x="1" y="70"/>
                  </a:lnTo>
                  <a:lnTo>
                    <a:pt x="0" y="81"/>
                  </a:lnTo>
                  <a:lnTo>
                    <a:pt x="0" y="95"/>
                  </a:lnTo>
                  <a:lnTo>
                    <a:pt x="4" y="123"/>
                  </a:lnTo>
                  <a:lnTo>
                    <a:pt x="16" y="136"/>
                  </a:lnTo>
                  <a:lnTo>
                    <a:pt x="25" y="137"/>
                  </a:lnTo>
                  <a:lnTo>
                    <a:pt x="36" y="137"/>
                  </a:lnTo>
                  <a:lnTo>
                    <a:pt x="43" y="13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2" name="Freeform 11"/>
            <p:cNvSpPr>
              <a:spLocks/>
            </p:cNvSpPr>
            <p:nvPr/>
          </p:nvSpPr>
          <p:spPr bwMode="auto">
            <a:xfrm>
              <a:off x="4996" y="1021"/>
              <a:ext cx="59" cy="137"/>
            </a:xfrm>
            <a:custGeom>
              <a:avLst/>
              <a:gdLst>
                <a:gd name="T0" fmla="+- 0 5009 4996"/>
                <a:gd name="T1" fmla="*/ T0 w 59"/>
                <a:gd name="T2" fmla="+- 0 1082 1021"/>
                <a:gd name="T3" fmla="*/ 1082 h 137"/>
                <a:gd name="T4" fmla="+- 0 5012 4996"/>
                <a:gd name="T5" fmla="*/ T4 w 59"/>
                <a:gd name="T6" fmla="+- 0 1073 1021"/>
                <a:gd name="T7" fmla="*/ 1073 h 137"/>
                <a:gd name="T8" fmla="+- 0 5040 4996"/>
                <a:gd name="T9" fmla="*/ T8 w 59"/>
                <a:gd name="T10" fmla="+- 0 1073 1021"/>
                <a:gd name="T11" fmla="*/ 1073 h 137"/>
                <a:gd name="T12" fmla="+- 0 5044 4996"/>
                <a:gd name="T13" fmla="*/ T12 w 59"/>
                <a:gd name="T14" fmla="+- 0 1083 1021"/>
                <a:gd name="T15" fmla="*/ 1083 h 137"/>
                <a:gd name="T16" fmla="+- 0 5044 4996"/>
                <a:gd name="T17" fmla="*/ T16 w 59"/>
                <a:gd name="T18" fmla="+- 0 1138 1021"/>
                <a:gd name="T19" fmla="*/ 1138 h 137"/>
                <a:gd name="T20" fmla="+- 0 5040 4996"/>
                <a:gd name="T21" fmla="*/ T20 w 59"/>
                <a:gd name="T22" fmla="+- 0 1147 1021"/>
                <a:gd name="T23" fmla="*/ 1147 h 137"/>
                <a:gd name="T24" fmla="+- 0 5039 4996"/>
                <a:gd name="T25" fmla="*/ T24 w 59"/>
                <a:gd name="T26" fmla="+- 0 1155 1021"/>
                <a:gd name="T27" fmla="*/ 1155 h 137"/>
                <a:gd name="T28" fmla="+- 0 5045 4996"/>
                <a:gd name="T29" fmla="*/ T28 w 59"/>
                <a:gd name="T30" fmla="+- 0 1146 1021"/>
                <a:gd name="T31" fmla="*/ 1146 h 137"/>
                <a:gd name="T32" fmla="+- 0 5045 4996"/>
                <a:gd name="T33" fmla="*/ T32 w 59"/>
                <a:gd name="T34" fmla="+- 0 1157 1021"/>
                <a:gd name="T35" fmla="*/ 1157 h 137"/>
                <a:gd name="T36" fmla="+- 0 5056 4996"/>
                <a:gd name="T37" fmla="*/ T36 w 59"/>
                <a:gd name="T38" fmla="+- 0 1157 1021"/>
                <a:gd name="T39" fmla="*/ 1157 h 137"/>
                <a:gd name="T40" fmla="+- 0 5056 4996"/>
                <a:gd name="T41" fmla="*/ T40 w 59"/>
                <a:gd name="T42" fmla="+- 0 1021 1021"/>
                <a:gd name="T43" fmla="*/ 1021 h 137"/>
                <a:gd name="T44" fmla="+- 0 5044 4996"/>
                <a:gd name="T45" fmla="*/ T44 w 59"/>
                <a:gd name="T46" fmla="+- 0 1021 1021"/>
                <a:gd name="T47" fmla="*/ 1021 h 137"/>
                <a:gd name="T48" fmla="+- 0 5044 4996"/>
                <a:gd name="T49" fmla="*/ T48 w 59"/>
                <a:gd name="T50" fmla="+- 0 1074 1021"/>
                <a:gd name="T51" fmla="*/ 1074 h 137"/>
                <a:gd name="T52" fmla="+- 0 5039 4996"/>
                <a:gd name="T53" fmla="*/ T52 w 59"/>
                <a:gd name="T54" fmla="+- 0 1066 1021"/>
                <a:gd name="T55" fmla="*/ 1066 h 137"/>
                <a:gd name="T56" fmla="+- 0 5032 4996"/>
                <a:gd name="T57" fmla="*/ T56 w 59"/>
                <a:gd name="T58" fmla="+- 0 1062 1021"/>
                <a:gd name="T59" fmla="*/ 1062 h 137"/>
                <a:gd name="T60" fmla="+- 0 5022 4996"/>
                <a:gd name="T61" fmla="*/ T60 w 59"/>
                <a:gd name="T62" fmla="+- 0 1062 1021"/>
                <a:gd name="T63" fmla="*/ 1062 h 137"/>
                <a:gd name="T64" fmla="+- 0 5004 4996"/>
                <a:gd name="T65" fmla="*/ T64 w 59"/>
                <a:gd name="T66" fmla="+- 0 1069 1021"/>
                <a:gd name="T67" fmla="*/ 1069 h 137"/>
                <a:gd name="T68" fmla="+- 0 5009 4996"/>
                <a:gd name="T69" fmla="*/ T68 w 59"/>
                <a:gd name="T70" fmla="+- 0 1138 1021"/>
                <a:gd name="T71" fmla="*/ 1138 h 137"/>
                <a:gd name="T72" fmla="+- 0 5009 4996"/>
                <a:gd name="T73" fmla="*/ T72 w 59"/>
                <a:gd name="T74" fmla="+- 0 1082 1021"/>
                <a:gd name="T75" fmla="*/ 108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8" y="62"/>
                  </a:lnTo>
                  <a:lnTo>
                    <a:pt x="48" y="117"/>
                  </a:lnTo>
                  <a:lnTo>
                    <a:pt x="44" y="126"/>
                  </a:lnTo>
                  <a:lnTo>
                    <a:pt x="43" y="134"/>
                  </a:lnTo>
                  <a:lnTo>
                    <a:pt x="49" y="125"/>
                  </a:lnTo>
                  <a:lnTo>
                    <a:pt x="49" y="136"/>
                  </a:lnTo>
                  <a:lnTo>
                    <a:pt x="60" y="136"/>
                  </a:lnTo>
                  <a:lnTo>
                    <a:pt x="60" y="0"/>
                  </a:lnTo>
                  <a:lnTo>
                    <a:pt x="48" y="0"/>
                  </a:lnTo>
                  <a:lnTo>
                    <a:pt x="48" y="53"/>
                  </a:lnTo>
                  <a:lnTo>
                    <a:pt x="43" y="45"/>
                  </a:lnTo>
                  <a:lnTo>
                    <a:pt x="36" y="41"/>
                  </a:lnTo>
                  <a:lnTo>
                    <a:pt x="26" y="41"/>
                  </a:lnTo>
                  <a:lnTo>
                    <a:pt x="8" y="48"/>
                  </a:lnTo>
                  <a:lnTo>
                    <a:pt x="13" y="117"/>
                  </a:lnTo>
                  <a:lnTo>
                    <a:pt x="13" y="6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3" name="Freeform 12"/>
            <p:cNvSpPr>
              <a:spLocks/>
            </p:cNvSpPr>
            <p:nvPr/>
          </p:nvSpPr>
          <p:spPr bwMode="auto">
            <a:xfrm>
              <a:off x="5113" y="1064"/>
              <a:ext cx="58" cy="95"/>
            </a:xfrm>
            <a:custGeom>
              <a:avLst/>
              <a:gdLst>
                <a:gd name="T0" fmla="+- 0 5161 5113"/>
                <a:gd name="T1" fmla="*/ T0 w 58"/>
                <a:gd name="T2" fmla="+- 0 1146 1064"/>
                <a:gd name="T3" fmla="*/ 1146 h 95"/>
                <a:gd name="T4" fmla="+- 0 5161 5113"/>
                <a:gd name="T5" fmla="*/ T4 w 58"/>
                <a:gd name="T6" fmla="+- 0 1157 1064"/>
                <a:gd name="T7" fmla="*/ 1157 h 95"/>
                <a:gd name="T8" fmla="+- 0 5172 5113"/>
                <a:gd name="T9" fmla="*/ T8 w 58"/>
                <a:gd name="T10" fmla="+- 0 1157 1064"/>
                <a:gd name="T11" fmla="*/ 1157 h 95"/>
                <a:gd name="T12" fmla="+- 0 5172 5113"/>
                <a:gd name="T13" fmla="*/ T12 w 58"/>
                <a:gd name="T14" fmla="+- 0 1064 1064"/>
                <a:gd name="T15" fmla="*/ 1064 h 95"/>
                <a:gd name="T16" fmla="+- 0 5160 5113"/>
                <a:gd name="T17" fmla="*/ T16 w 58"/>
                <a:gd name="T18" fmla="+- 0 1064 1064"/>
                <a:gd name="T19" fmla="*/ 1064 h 95"/>
                <a:gd name="T20" fmla="+- 0 5160 5113"/>
                <a:gd name="T21" fmla="*/ T20 w 58"/>
                <a:gd name="T22" fmla="+- 0 1137 1064"/>
                <a:gd name="T23" fmla="*/ 1137 h 95"/>
                <a:gd name="T24" fmla="+- 0 5156 5113"/>
                <a:gd name="T25" fmla="*/ T24 w 58"/>
                <a:gd name="T26" fmla="+- 0 1148 1064"/>
                <a:gd name="T27" fmla="*/ 1148 h 95"/>
                <a:gd name="T28" fmla="+- 0 5129 5113"/>
                <a:gd name="T29" fmla="*/ T28 w 58"/>
                <a:gd name="T30" fmla="+- 0 1148 1064"/>
                <a:gd name="T31" fmla="*/ 1148 h 95"/>
                <a:gd name="T32" fmla="+- 0 5125 5113"/>
                <a:gd name="T33" fmla="*/ T32 w 58"/>
                <a:gd name="T34" fmla="+- 0 1140 1064"/>
                <a:gd name="T35" fmla="*/ 1140 h 95"/>
                <a:gd name="T36" fmla="+- 0 5125 5113"/>
                <a:gd name="T37" fmla="*/ T36 w 58"/>
                <a:gd name="T38" fmla="+- 0 1064 1064"/>
                <a:gd name="T39" fmla="*/ 1064 h 95"/>
                <a:gd name="T40" fmla="+- 0 5113 5113"/>
                <a:gd name="T41" fmla="*/ T40 w 58"/>
                <a:gd name="T42" fmla="+- 0 1064 1064"/>
                <a:gd name="T43" fmla="*/ 1064 h 95"/>
                <a:gd name="T44" fmla="+- 0 5113 5113"/>
                <a:gd name="T45" fmla="*/ T44 w 58"/>
                <a:gd name="T46" fmla="+- 0 1126 1064"/>
                <a:gd name="T47" fmla="*/ 1126 h 95"/>
                <a:gd name="T48" fmla="+- 0 5119 5113"/>
                <a:gd name="T49" fmla="*/ T48 w 58"/>
                <a:gd name="T50" fmla="+- 0 1150 1064"/>
                <a:gd name="T51" fmla="*/ 1150 h 95"/>
                <a:gd name="T52" fmla="+- 0 5137 5113"/>
                <a:gd name="T53" fmla="*/ T52 w 58"/>
                <a:gd name="T54" fmla="+- 0 1158 1064"/>
                <a:gd name="T55" fmla="*/ 1158 h 95"/>
                <a:gd name="T56" fmla="+- 0 5148 5113"/>
                <a:gd name="T57" fmla="*/ T56 w 58"/>
                <a:gd name="T58" fmla="+- 0 1158 1064"/>
                <a:gd name="T59" fmla="*/ 1158 h 95"/>
                <a:gd name="T60" fmla="+- 0 5156 5113"/>
                <a:gd name="T61" fmla="*/ T60 w 58"/>
                <a:gd name="T62" fmla="+- 0 1154 1064"/>
                <a:gd name="T63" fmla="*/ 1154 h 95"/>
                <a:gd name="T64" fmla="+- 0 5161 5113"/>
                <a:gd name="T65" fmla="*/ T64 w 58"/>
                <a:gd name="T66" fmla="+- 0 1146 1064"/>
                <a:gd name="T67" fmla="*/ 1146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8" h="95">
                  <a:moveTo>
                    <a:pt x="48" y="82"/>
                  </a:moveTo>
                  <a:lnTo>
                    <a:pt x="48" y="93"/>
                  </a:lnTo>
                  <a:lnTo>
                    <a:pt x="59" y="93"/>
                  </a:lnTo>
                  <a:lnTo>
                    <a:pt x="59" y="0"/>
                  </a:lnTo>
                  <a:lnTo>
                    <a:pt x="47" y="0"/>
                  </a:lnTo>
                  <a:lnTo>
                    <a:pt x="47" y="73"/>
                  </a:lnTo>
                  <a:lnTo>
                    <a:pt x="43" y="84"/>
                  </a:lnTo>
                  <a:lnTo>
                    <a:pt x="16" y="84"/>
                  </a:lnTo>
                  <a:lnTo>
                    <a:pt x="12" y="76"/>
                  </a:lnTo>
                  <a:lnTo>
                    <a:pt x="12" y="0"/>
                  </a:lnTo>
                  <a:lnTo>
                    <a:pt x="0" y="0"/>
                  </a:lnTo>
                  <a:lnTo>
                    <a:pt x="0" y="62"/>
                  </a:lnTo>
                  <a:lnTo>
                    <a:pt x="6" y="86"/>
                  </a:lnTo>
                  <a:lnTo>
                    <a:pt x="24" y="94"/>
                  </a:lnTo>
                  <a:lnTo>
                    <a:pt x="35" y="94"/>
                  </a:lnTo>
                  <a:lnTo>
                    <a:pt x="43" y="90"/>
                  </a:lnTo>
                  <a:lnTo>
                    <a:pt x="48" y="8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4" name="Group 13"/>
          <p:cNvGrpSpPr>
            <a:grpSpLocks/>
          </p:cNvGrpSpPr>
          <p:nvPr/>
        </p:nvGrpSpPr>
        <p:grpSpPr bwMode="auto">
          <a:xfrm>
            <a:off x="3994088" y="838215"/>
            <a:ext cx="80645" cy="97790"/>
            <a:chOff x="5228" y="1014"/>
            <a:chExt cx="127" cy="154"/>
          </a:xfrm>
        </p:grpSpPr>
        <p:sp>
          <p:nvSpPr>
            <p:cNvPr id="15" name="Freeform 14"/>
            <p:cNvSpPr>
              <a:spLocks/>
            </p:cNvSpPr>
            <p:nvPr/>
          </p:nvSpPr>
          <p:spPr bwMode="auto">
            <a:xfrm>
              <a:off x="5235"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16" name="Freeform 15"/>
            <p:cNvSpPr>
              <a:spLocks/>
            </p:cNvSpPr>
            <p:nvPr/>
          </p:nvSpPr>
          <p:spPr bwMode="auto">
            <a:xfrm>
              <a:off x="5291" y="1041"/>
              <a:ext cx="54" cy="117"/>
            </a:xfrm>
            <a:custGeom>
              <a:avLst/>
              <a:gdLst>
                <a:gd name="T0" fmla="+- 0 5313 5291"/>
                <a:gd name="T1" fmla="*/ T0 w 54"/>
                <a:gd name="T2" fmla="+- 0 1142 1041"/>
                <a:gd name="T3" fmla="*/ 1142 h 117"/>
                <a:gd name="T4" fmla="+- 0 5313 5291"/>
                <a:gd name="T5" fmla="*/ T4 w 54"/>
                <a:gd name="T6" fmla="+- 0 1075 1041"/>
                <a:gd name="T7" fmla="*/ 1075 h 117"/>
                <a:gd name="T8" fmla="+- 0 5343 5291"/>
                <a:gd name="T9" fmla="*/ T8 w 54"/>
                <a:gd name="T10" fmla="+- 0 1075 1041"/>
                <a:gd name="T11" fmla="*/ 1075 h 117"/>
                <a:gd name="T12" fmla="+- 0 5343 5291"/>
                <a:gd name="T13" fmla="*/ T12 w 54"/>
                <a:gd name="T14" fmla="+- 0 1064 1041"/>
                <a:gd name="T15" fmla="*/ 1064 h 117"/>
                <a:gd name="T16" fmla="+- 0 5313 5291"/>
                <a:gd name="T17" fmla="*/ T16 w 54"/>
                <a:gd name="T18" fmla="+- 0 1064 1041"/>
                <a:gd name="T19" fmla="*/ 1064 h 117"/>
                <a:gd name="T20" fmla="+- 0 5313 5291"/>
                <a:gd name="T21" fmla="*/ T20 w 54"/>
                <a:gd name="T22" fmla="+- 0 1041 1041"/>
                <a:gd name="T23" fmla="*/ 1041 h 117"/>
                <a:gd name="T24" fmla="+- 0 5301 5291"/>
                <a:gd name="T25" fmla="*/ T24 w 54"/>
                <a:gd name="T26" fmla="+- 0 1041 1041"/>
                <a:gd name="T27" fmla="*/ 1041 h 117"/>
                <a:gd name="T28" fmla="+- 0 5301 5291"/>
                <a:gd name="T29" fmla="*/ T28 w 54"/>
                <a:gd name="T30" fmla="+- 0 1064 1041"/>
                <a:gd name="T31" fmla="*/ 1064 h 117"/>
                <a:gd name="T32" fmla="+- 0 5291 5291"/>
                <a:gd name="T33" fmla="*/ T32 w 54"/>
                <a:gd name="T34" fmla="+- 0 1064 1041"/>
                <a:gd name="T35" fmla="*/ 1064 h 117"/>
                <a:gd name="T36" fmla="+- 0 5291 5291"/>
                <a:gd name="T37" fmla="*/ T36 w 54"/>
                <a:gd name="T38" fmla="+- 0 1075 1041"/>
                <a:gd name="T39" fmla="*/ 1075 h 117"/>
                <a:gd name="T40" fmla="+- 0 5301 5291"/>
                <a:gd name="T41" fmla="*/ T40 w 54"/>
                <a:gd name="T42" fmla="+- 0 1075 1041"/>
                <a:gd name="T43" fmla="*/ 1075 h 117"/>
                <a:gd name="T44" fmla="+- 0 5301 5291"/>
                <a:gd name="T45" fmla="*/ T44 w 54"/>
                <a:gd name="T46" fmla="+- 0 1150 1041"/>
                <a:gd name="T47" fmla="*/ 1150 h 117"/>
                <a:gd name="T48" fmla="+- 0 5305 5291"/>
                <a:gd name="T49" fmla="*/ T48 w 54"/>
                <a:gd name="T50" fmla="+- 0 1158 1041"/>
                <a:gd name="T51" fmla="*/ 1158 h 117"/>
                <a:gd name="T52" fmla="+- 0 5339 5291"/>
                <a:gd name="T53" fmla="*/ T52 w 54"/>
                <a:gd name="T54" fmla="+- 0 1158 1041"/>
                <a:gd name="T55" fmla="*/ 1158 h 117"/>
                <a:gd name="T56" fmla="+- 0 5346 5291"/>
                <a:gd name="T57" fmla="*/ T56 w 54"/>
                <a:gd name="T58" fmla="+- 0 1150 1041"/>
                <a:gd name="T59" fmla="*/ 1150 h 117"/>
                <a:gd name="T60" fmla="+- 0 5346 5291"/>
                <a:gd name="T61" fmla="*/ T60 w 54"/>
                <a:gd name="T62" fmla="+- 0 1125 1041"/>
                <a:gd name="T63" fmla="*/ 1125 h 117"/>
                <a:gd name="T64" fmla="+- 0 5335 5291"/>
                <a:gd name="T65" fmla="*/ T64 w 54"/>
                <a:gd name="T66" fmla="+- 0 1125 1041"/>
                <a:gd name="T67" fmla="*/ 1125 h 117"/>
                <a:gd name="T68" fmla="+- 0 5335 5291"/>
                <a:gd name="T69" fmla="*/ T68 w 54"/>
                <a:gd name="T70" fmla="+- 0 1143 1041"/>
                <a:gd name="T71" fmla="*/ 1143 h 117"/>
                <a:gd name="T72" fmla="+- 0 5332 5291"/>
                <a:gd name="T73" fmla="*/ T72 w 54"/>
                <a:gd name="T74" fmla="+- 0 1148 1041"/>
                <a:gd name="T75" fmla="*/ 1148 h 117"/>
                <a:gd name="T76" fmla="+- 0 5314 5291"/>
                <a:gd name="T77" fmla="*/ T76 w 54"/>
                <a:gd name="T78" fmla="+- 0 1148 1041"/>
                <a:gd name="T79" fmla="*/ 1148 h 117"/>
                <a:gd name="T80" fmla="+- 0 5313 5291"/>
                <a:gd name="T81" fmla="*/ T80 w 54"/>
                <a:gd name="T82" fmla="+- 0 1142 1041"/>
                <a:gd name="T83" fmla="*/ 114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09"/>
                  </a:lnTo>
                  <a:lnTo>
                    <a:pt x="14" y="117"/>
                  </a:lnTo>
                  <a:lnTo>
                    <a:pt x="48" y="117"/>
                  </a:lnTo>
                  <a:lnTo>
                    <a:pt x="55" y="109"/>
                  </a:lnTo>
                  <a:lnTo>
                    <a:pt x="55" y="84"/>
                  </a:lnTo>
                  <a:lnTo>
                    <a:pt x="44" y="84"/>
                  </a:lnTo>
                  <a:lnTo>
                    <a:pt x="44" y="102"/>
                  </a:lnTo>
                  <a:lnTo>
                    <a:pt x="41" y="107"/>
                  </a:lnTo>
                  <a:lnTo>
                    <a:pt x="23"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17" name="Group 16"/>
          <p:cNvGrpSpPr>
            <a:grpSpLocks/>
          </p:cNvGrpSpPr>
          <p:nvPr/>
        </p:nvGrpSpPr>
        <p:grpSpPr bwMode="auto">
          <a:xfrm>
            <a:off x="4145853" y="838215"/>
            <a:ext cx="305435" cy="98425"/>
            <a:chOff x="5467" y="1014"/>
            <a:chExt cx="481" cy="155"/>
          </a:xfrm>
        </p:grpSpPr>
        <p:sp>
          <p:nvSpPr>
            <p:cNvPr id="18" name="Freeform 17"/>
            <p:cNvSpPr>
              <a:spLocks/>
            </p:cNvSpPr>
            <p:nvPr/>
          </p:nvSpPr>
          <p:spPr bwMode="auto">
            <a:xfrm>
              <a:off x="5477" y="1062"/>
              <a:ext cx="58" cy="96"/>
            </a:xfrm>
            <a:custGeom>
              <a:avLst/>
              <a:gdLst>
                <a:gd name="T0" fmla="+- 0 5478 5477"/>
                <a:gd name="T1" fmla="*/ T0 w 58"/>
                <a:gd name="T2" fmla="+- 0 1069 1062"/>
                <a:gd name="T3" fmla="*/ 1069 h 96"/>
                <a:gd name="T4" fmla="+- 0 5478 5477"/>
                <a:gd name="T5" fmla="*/ T4 w 58"/>
                <a:gd name="T6" fmla="+- 0 1109 1062"/>
                <a:gd name="T7" fmla="*/ 1109 h 96"/>
                <a:gd name="T8" fmla="+- 0 5484 5477"/>
                <a:gd name="T9" fmla="*/ T8 w 58"/>
                <a:gd name="T10" fmla="+- 0 1111 1062"/>
                <a:gd name="T11" fmla="*/ 1111 h 96"/>
                <a:gd name="T12" fmla="+- 0 5501 5477"/>
                <a:gd name="T13" fmla="*/ T12 w 58"/>
                <a:gd name="T14" fmla="+- 0 1114 1062"/>
                <a:gd name="T15" fmla="*/ 1114 h 96"/>
                <a:gd name="T16" fmla="+- 0 5516 5477"/>
                <a:gd name="T17" fmla="*/ T16 w 58"/>
                <a:gd name="T18" fmla="+- 0 1116 1062"/>
                <a:gd name="T19" fmla="*/ 1116 h 96"/>
                <a:gd name="T20" fmla="+- 0 5522 5477"/>
                <a:gd name="T21" fmla="*/ T20 w 58"/>
                <a:gd name="T22" fmla="+- 0 1116 1062"/>
                <a:gd name="T23" fmla="*/ 1116 h 96"/>
                <a:gd name="T24" fmla="+- 0 5522 5477"/>
                <a:gd name="T25" fmla="*/ T24 w 58"/>
                <a:gd name="T26" fmla="+- 0 1144 1062"/>
                <a:gd name="T27" fmla="*/ 1144 h 96"/>
                <a:gd name="T28" fmla="+- 0 5518 5477"/>
                <a:gd name="T29" fmla="*/ T28 w 58"/>
                <a:gd name="T30" fmla="+- 0 1147 1062"/>
                <a:gd name="T31" fmla="*/ 1147 h 96"/>
                <a:gd name="T32" fmla="+- 0 5490 5477"/>
                <a:gd name="T33" fmla="*/ T32 w 58"/>
                <a:gd name="T34" fmla="+- 0 1147 1062"/>
                <a:gd name="T35" fmla="*/ 1147 h 96"/>
                <a:gd name="T36" fmla="+- 0 5488 5477"/>
                <a:gd name="T37" fmla="*/ T36 w 58"/>
                <a:gd name="T38" fmla="+- 0 1143 1062"/>
                <a:gd name="T39" fmla="*/ 1143 h 96"/>
                <a:gd name="T40" fmla="+- 0 5488 5477"/>
                <a:gd name="T41" fmla="*/ T40 w 58"/>
                <a:gd name="T42" fmla="+- 0 1127 1062"/>
                <a:gd name="T43" fmla="*/ 1127 h 96"/>
                <a:gd name="T44" fmla="+- 0 5477 5477"/>
                <a:gd name="T45" fmla="*/ T44 w 58"/>
                <a:gd name="T46" fmla="+- 0 1127 1062"/>
                <a:gd name="T47" fmla="*/ 1127 h 96"/>
                <a:gd name="T48" fmla="+- 0 5477 5477"/>
                <a:gd name="T49" fmla="*/ T48 w 58"/>
                <a:gd name="T50" fmla="+- 0 1153 1062"/>
                <a:gd name="T51" fmla="*/ 1153 h 96"/>
                <a:gd name="T52" fmla="+- 0 5482 5477"/>
                <a:gd name="T53" fmla="*/ T52 w 58"/>
                <a:gd name="T54" fmla="+- 0 1158 1062"/>
                <a:gd name="T55" fmla="*/ 1158 h 96"/>
                <a:gd name="T56" fmla="+- 0 5526 5477"/>
                <a:gd name="T57" fmla="*/ T56 w 58"/>
                <a:gd name="T58" fmla="+- 0 1158 1062"/>
                <a:gd name="T59" fmla="*/ 1158 h 96"/>
                <a:gd name="T60" fmla="+- 0 5534 5477"/>
                <a:gd name="T61" fmla="*/ T60 w 58"/>
                <a:gd name="T62" fmla="+- 0 1151 1062"/>
                <a:gd name="T63" fmla="*/ 1151 h 96"/>
                <a:gd name="T64" fmla="+- 0 5534 5477"/>
                <a:gd name="T65" fmla="*/ T64 w 58"/>
                <a:gd name="T66" fmla="+- 0 1113 1062"/>
                <a:gd name="T67" fmla="*/ 1113 h 96"/>
                <a:gd name="T68" fmla="+- 0 5529 5477"/>
                <a:gd name="T69" fmla="*/ T68 w 58"/>
                <a:gd name="T70" fmla="+- 0 1107 1062"/>
                <a:gd name="T71" fmla="*/ 1107 h 96"/>
                <a:gd name="T72" fmla="+- 0 5516 5477"/>
                <a:gd name="T73" fmla="*/ T72 w 58"/>
                <a:gd name="T74" fmla="+- 0 1105 1062"/>
                <a:gd name="T75" fmla="*/ 1105 h 96"/>
                <a:gd name="T76" fmla="+- 0 5497 5477"/>
                <a:gd name="T77" fmla="*/ T76 w 58"/>
                <a:gd name="T78" fmla="+- 0 1102 1062"/>
                <a:gd name="T79" fmla="*/ 1102 h 96"/>
                <a:gd name="T80" fmla="+- 0 5490 5477"/>
                <a:gd name="T81" fmla="*/ T80 w 58"/>
                <a:gd name="T82" fmla="+- 0 1102 1062"/>
                <a:gd name="T83" fmla="*/ 1102 h 96"/>
                <a:gd name="T84" fmla="+- 0 5490 5477"/>
                <a:gd name="T85" fmla="*/ T84 w 58"/>
                <a:gd name="T86" fmla="+- 0 1076 1062"/>
                <a:gd name="T87" fmla="*/ 1076 h 96"/>
                <a:gd name="T88" fmla="+- 0 5494 5477"/>
                <a:gd name="T89" fmla="*/ T88 w 58"/>
                <a:gd name="T90" fmla="+- 0 1073 1062"/>
                <a:gd name="T91" fmla="*/ 1073 h 96"/>
                <a:gd name="T92" fmla="+- 0 5519 5477"/>
                <a:gd name="T93" fmla="*/ T92 w 58"/>
                <a:gd name="T94" fmla="+- 0 1073 1062"/>
                <a:gd name="T95" fmla="*/ 1073 h 96"/>
                <a:gd name="T96" fmla="+- 0 5521 5477"/>
                <a:gd name="T97" fmla="*/ T96 w 58"/>
                <a:gd name="T98" fmla="+- 0 1076 1062"/>
                <a:gd name="T99" fmla="*/ 1076 h 96"/>
                <a:gd name="T100" fmla="+- 0 5521 5477"/>
                <a:gd name="T101" fmla="*/ T100 w 58"/>
                <a:gd name="T102" fmla="+- 0 1088 1062"/>
                <a:gd name="T103" fmla="*/ 1088 h 96"/>
                <a:gd name="T104" fmla="+- 0 5533 5477"/>
                <a:gd name="T105" fmla="*/ T104 w 58"/>
                <a:gd name="T106" fmla="+- 0 1088 1062"/>
                <a:gd name="T107" fmla="*/ 1088 h 96"/>
                <a:gd name="T108" fmla="+- 0 5533 5477"/>
                <a:gd name="T109" fmla="*/ T108 w 58"/>
                <a:gd name="T110" fmla="+- 0 1068 1062"/>
                <a:gd name="T111" fmla="*/ 1068 h 96"/>
                <a:gd name="T112" fmla="+- 0 5528 5477"/>
                <a:gd name="T113" fmla="*/ T112 w 58"/>
                <a:gd name="T114" fmla="+- 0 1062 1062"/>
                <a:gd name="T115" fmla="*/ 1062 h 96"/>
                <a:gd name="T116" fmla="+- 0 5486 5477"/>
                <a:gd name="T117" fmla="*/ T116 w 58"/>
                <a:gd name="T118" fmla="+- 0 1062 1062"/>
                <a:gd name="T119" fmla="*/ 1062 h 96"/>
                <a:gd name="T120" fmla="+- 0 5478 5477"/>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7" y="49"/>
                  </a:lnTo>
                  <a:lnTo>
                    <a:pt x="24" y="52"/>
                  </a:lnTo>
                  <a:lnTo>
                    <a:pt x="39" y="54"/>
                  </a:lnTo>
                  <a:lnTo>
                    <a:pt x="45" y="54"/>
                  </a:lnTo>
                  <a:lnTo>
                    <a:pt x="45" y="82"/>
                  </a:lnTo>
                  <a:lnTo>
                    <a:pt x="41" y="85"/>
                  </a:lnTo>
                  <a:lnTo>
                    <a:pt x="13" y="85"/>
                  </a:lnTo>
                  <a:lnTo>
                    <a:pt x="11" y="81"/>
                  </a:lnTo>
                  <a:lnTo>
                    <a:pt x="11" y="65"/>
                  </a:lnTo>
                  <a:lnTo>
                    <a:pt x="0" y="65"/>
                  </a:lnTo>
                  <a:lnTo>
                    <a:pt x="0" y="91"/>
                  </a:lnTo>
                  <a:lnTo>
                    <a:pt x="5" y="96"/>
                  </a:lnTo>
                  <a:lnTo>
                    <a:pt x="49" y="96"/>
                  </a:lnTo>
                  <a:lnTo>
                    <a:pt x="57" y="89"/>
                  </a:lnTo>
                  <a:lnTo>
                    <a:pt x="57" y="51"/>
                  </a:lnTo>
                  <a:lnTo>
                    <a:pt x="52" y="45"/>
                  </a:lnTo>
                  <a:lnTo>
                    <a:pt x="39" y="43"/>
                  </a:lnTo>
                  <a:lnTo>
                    <a:pt x="20" y="40"/>
                  </a:lnTo>
                  <a:lnTo>
                    <a:pt x="13" y="40"/>
                  </a:lnTo>
                  <a:lnTo>
                    <a:pt x="13" y="14"/>
                  </a:lnTo>
                  <a:lnTo>
                    <a:pt x="17" y="11"/>
                  </a:lnTo>
                  <a:lnTo>
                    <a:pt x="42" y="11"/>
                  </a:lnTo>
                  <a:lnTo>
                    <a:pt x="44" y="14"/>
                  </a:lnTo>
                  <a:lnTo>
                    <a:pt x="44"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19" name="Freeform 18"/>
            <p:cNvSpPr>
              <a:spLocks/>
            </p:cNvSpPr>
            <p:nvPr/>
          </p:nvSpPr>
          <p:spPr bwMode="auto">
            <a:xfrm>
              <a:off x="5587" y="1062"/>
              <a:ext cx="61" cy="96"/>
            </a:xfrm>
            <a:custGeom>
              <a:avLst/>
              <a:gdLst>
                <a:gd name="T0" fmla="+- 0 5618 5587"/>
                <a:gd name="T1" fmla="*/ T0 w 61"/>
                <a:gd name="T2" fmla="+- 0 1074 1062"/>
                <a:gd name="T3" fmla="*/ 1074 h 96"/>
                <a:gd name="T4" fmla="+- 0 5634 5587"/>
                <a:gd name="T5" fmla="*/ T4 w 61"/>
                <a:gd name="T6" fmla="+- 0 1074 1062"/>
                <a:gd name="T7" fmla="*/ 1074 h 96"/>
                <a:gd name="T8" fmla="+- 0 5636 5587"/>
                <a:gd name="T9" fmla="*/ T8 w 61"/>
                <a:gd name="T10" fmla="+- 0 1080 1062"/>
                <a:gd name="T11" fmla="*/ 1080 h 96"/>
                <a:gd name="T12" fmla="+- 0 5636 5587"/>
                <a:gd name="T13" fmla="*/ T12 w 61"/>
                <a:gd name="T14" fmla="+- 0 1140 1062"/>
                <a:gd name="T15" fmla="*/ 1140 h 96"/>
                <a:gd name="T16" fmla="+- 0 5633 5587"/>
                <a:gd name="T17" fmla="*/ T16 w 61"/>
                <a:gd name="T18" fmla="+- 0 1147 1062"/>
                <a:gd name="T19" fmla="*/ 1147 h 96"/>
                <a:gd name="T20" fmla="+- 0 5618 5587"/>
                <a:gd name="T21" fmla="*/ T20 w 61"/>
                <a:gd name="T22" fmla="+- 0 1147 1062"/>
                <a:gd name="T23" fmla="*/ 1147 h 96"/>
                <a:gd name="T24" fmla="+- 0 5618 5587"/>
                <a:gd name="T25" fmla="*/ T24 w 61"/>
                <a:gd name="T26" fmla="+- 0 1158 1062"/>
                <a:gd name="T27" fmla="*/ 1158 h 96"/>
                <a:gd name="T28" fmla="+- 0 5639 5587"/>
                <a:gd name="T29" fmla="*/ T28 w 61"/>
                <a:gd name="T30" fmla="+- 0 1153 1062"/>
                <a:gd name="T31" fmla="*/ 1153 h 96"/>
                <a:gd name="T32" fmla="+- 0 5648 5587"/>
                <a:gd name="T33" fmla="*/ T32 w 61"/>
                <a:gd name="T34" fmla="+- 0 1134 1062"/>
                <a:gd name="T35" fmla="*/ 1134 h 96"/>
                <a:gd name="T36" fmla="+- 0 5648 5587"/>
                <a:gd name="T37" fmla="*/ T36 w 61"/>
                <a:gd name="T38" fmla="+- 0 1121 1062"/>
                <a:gd name="T39" fmla="*/ 1121 h 96"/>
                <a:gd name="T40" fmla="+- 0 5648 5587"/>
                <a:gd name="T41" fmla="*/ T40 w 61"/>
                <a:gd name="T42" fmla="+- 0 1099 1062"/>
                <a:gd name="T43" fmla="*/ 1099 h 96"/>
                <a:gd name="T44" fmla="+- 0 5644 5587"/>
                <a:gd name="T45" fmla="*/ T44 w 61"/>
                <a:gd name="T46" fmla="+- 0 1074 1062"/>
                <a:gd name="T47" fmla="*/ 1074 h 96"/>
                <a:gd name="T48" fmla="+- 0 5628 5587"/>
                <a:gd name="T49" fmla="*/ T48 w 61"/>
                <a:gd name="T50" fmla="+- 0 1063 1062"/>
                <a:gd name="T51" fmla="*/ 1063 h 96"/>
                <a:gd name="T52" fmla="+- 0 5618 5587"/>
                <a:gd name="T53" fmla="*/ T52 w 61"/>
                <a:gd name="T54" fmla="+- 0 1062 1062"/>
                <a:gd name="T55" fmla="*/ 1062 h 96"/>
                <a:gd name="T56" fmla="+- 0 5597 5587"/>
                <a:gd name="T57" fmla="*/ T56 w 61"/>
                <a:gd name="T58" fmla="+- 0 1068 1062"/>
                <a:gd name="T59" fmla="*/ 1068 h 96"/>
                <a:gd name="T60" fmla="+- 0 5600 5587"/>
                <a:gd name="T61" fmla="*/ T60 w 61"/>
                <a:gd name="T62" fmla="+- 0 1140 1062"/>
                <a:gd name="T63" fmla="*/ 1140 h 96"/>
                <a:gd name="T64" fmla="+- 0 5600 5587"/>
                <a:gd name="T65" fmla="*/ T64 w 61"/>
                <a:gd name="T66" fmla="+- 0 1080 1062"/>
                <a:gd name="T67" fmla="*/ 1080 h 96"/>
                <a:gd name="T68" fmla="+- 0 5602 5587"/>
                <a:gd name="T69" fmla="*/ T68 w 61"/>
                <a:gd name="T70" fmla="+- 0 1074 1062"/>
                <a:gd name="T71" fmla="*/ 1074 h 96"/>
                <a:gd name="T72" fmla="+- 0 5618 5587"/>
                <a:gd name="T73" fmla="*/ T72 w 61"/>
                <a:gd name="T74" fmla="+- 0 1074 1062"/>
                <a:gd name="T75" fmla="*/ 107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6"/>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0" name="Freeform 19"/>
            <p:cNvSpPr>
              <a:spLocks/>
            </p:cNvSpPr>
            <p:nvPr/>
          </p:nvSpPr>
          <p:spPr bwMode="auto">
            <a:xfrm>
              <a:off x="5587" y="1062"/>
              <a:ext cx="61" cy="96"/>
            </a:xfrm>
            <a:custGeom>
              <a:avLst/>
              <a:gdLst>
                <a:gd name="T0" fmla="+- 0 5618 5587"/>
                <a:gd name="T1" fmla="*/ T0 w 61"/>
                <a:gd name="T2" fmla="+- 0 1158 1062"/>
                <a:gd name="T3" fmla="*/ 1158 h 96"/>
                <a:gd name="T4" fmla="+- 0 5618 5587"/>
                <a:gd name="T5" fmla="*/ T4 w 61"/>
                <a:gd name="T6" fmla="+- 0 1147 1062"/>
                <a:gd name="T7" fmla="*/ 1147 h 96"/>
                <a:gd name="T8" fmla="+- 0 5602 5587"/>
                <a:gd name="T9" fmla="*/ T8 w 61"/>
                <a:gd name="T10" fmla="+- 0 1147 1062"/>
                <a:gd name="T11" fmla="*/ 1147 h 96"/>
                <a:gd name="T12" fmla="+- 0 5600 5587"/>
                <a:gd name="T13" fmla="*/ T12 w 61"/>
                <a:gd name="T14" fmla="+- 0 1140 1062"/>
                <a:gd name="T15" fmla="*/ 1140 h 96"/>
                <a:gd name="T16" fmla="+- 0 5597 5587"/>
                <a:gd name="T17" fmla="*/ T16 w 61"/>
                <a:gd name="T18" fmla="+- 0 1068 1062"/>
                <a:gd name="T19" fmla="*/ 1068 h 96"/>
                <a:gd name="T20" fmla="+- 0 5588 5587"/>
                <a:gd name="T21" fmla="*/ T20 w 61"/>
                <a:gd name="T22" fmla="+- 0 1087 1062"/>
                <a:gd name="T23" fmla="*/ 1087 h 96"/>
                <a:gd name="T24" fmla="+- 0 5587 5587"/>
                <a:gd name="T25" fmla="*/ T24 w 61"/>
                <a:gd name="T26" fmla="+- 0 1099 1062"/>
                <a:gd name="T27" fmla="*/ 1099 h 96"/>
                <a:gd name="T28" fmla="+- 0 5587 5587"/>
                <a:gd name="T29" fmla="*/ T28 w 61"/>
                <a:gd name="T30" fmla="+- 0 1121 1062"/>
                <a:gd name="T31" fmla="*/ 1121 h 96"/>
                <a:gd name="T32" fmla="+- 0 5592 5587"/>
                <a:gd name="T33" fmla="*/ T32 w 61"/>
                <a:gd name="T34" fmla="+- 0 1147 1062"/>
                <a:gd name="T35" fmla="*/ 1147 h 96"/>
                <a:gd name="T36" fmla="+- 0 5607 5587"/>
                <a:gd name="T37" fmla="*/ T36 w 61"/>
                <a:gd name="T38" fmla="+- 0 1157 1062"/>
                <a:gd name="T39" fmla="*/ 1157 h 96"/>
                <a:gd name="T40" fmla="+- 0 5618 5587"/>
                <a:gd name="T41" fmla="*/ T40 w 61"/>
                <a:gd name="T42" fmla="+- 0 1158 1062"/>
                <a:gd name="T43" fmla="*/ 1158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6"/>
                  </a:moveTo>
                  <a:lnTo>
                    <a:pt x="31" y="85"/>
                  </a:lnTo>
                  <a:lnTo>
                    <a:pt x="15" y="85"/>
                  </a:lnTo>
                  <a:lnTo>
                    <a:pt x="13" y="78"/>
                  </a:lnTo>
                  <a:lnTo>
                    <a:pt x="10" y="6"/>
                  </a:lnTo>
                  <a:lnTo>
                    <a:pt x="1" y="25"/>
                  </a:lnTo>
                  <a:lnTo>
                    <a:pt x="0" y="37"/>
                  </a:lnTo>
                  <a:lnTo>
                    <a:pt x="0" y="59"/>
                  </a:lnTo>
                  <a:lnTo>
                    <a:pt x="5" y="85"/>
                  </a:lnTo>
                  <a:lnTo>
                    <a:pt x="20" y="95"/>
                  </a:lnTo>
                  <a:lnTo>
                    <a:pt x="31" y="96"/>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1" name="Freeform 20"/>
            <p:cNvSpPr>
              <a:spLocks/>
            </p:cNvSpPr>
            <p:nvPr/>
          </p:nvSpPr>
          <p:spPr bwMode="auto">
            <a:xfrm>
              <a:off x="5702" y="1062"/>
              <a:ext cx="60" cy="96"/>
            </a:xfrm>
            <a:custGeom>
              <a:avLst/>
              <a:gdLst>
                <a:gd name="T0" fmla="+- 0 5703 5702"/>
                <a:gd name="T1" fmla="*/ T0 w 60"/>
                <a:gd name="T2" fmla="+- 0 1087 1062"/>
                <a:gd name="T3" fmla="*/ 1087 h 96"/>
                <a:gd name="T4" fmla="+- 0 5702 5702"/>
                <a:gd name="T5" fmla="*/ T4 w 60"/>
                <a:gd name="T6" fmla="+- 0 1099 1062"/>
                <a:gd name="T7" fmla="*/ 1099 h 96"/>
                <a:gd name="T8" fmla="+- 0 5702 5702"/>
                <a:gd name="T9" fmla="*/ T8 w 60"/>
                <a:gd name="T10" fmla="+- 0 1121 1062"/>
                <a:gd name="T11" fmla="*/ 1121 h 96"/>
                <a:gd name="T12" fmla="+- 0 5707 5702"/>
                <a:gd name="T13" fmla="*/ T12 w 60"/>
                <a:gd name="T14" fmla="+- 0 1147 1062"/>
                <a:gd name="T15" fmla="*/ 1147 h 96"/>
                <a:gd name="T16" fmla="+- 0 5723 5702"/>
                <a:gd name="T17" fmla="*/ T16 w 60"/>
                <a:gd name="T18" fmla="+- 0 1157 1062"/>
                <a:gd name="T19" fmla="*/ 1157 h 96"/>
                <a:gd name="T20" fmla="+- 0 5733 5702"/>
                <a:gd name="T21" fmla="*/ T20 w 60"/>
                <a:gd name="T22" fmla="+- 0 1158 1062"/>
                <a:gd name="T23" fmla="*/ 1158 h 96"/>
                <a:gd name="T24" fmla="+- 0 5754 5702"/>
                <a:gd name="T25" fmla="*/ T24 w 60"/>
                <a:gd name="T26" fmla="+- 0 1152 1062"/>
                <a:gd name="T27" fmla="*/ 1152 h 96"/>
                <a:gd name="T28" fmla="+- 0 5762 5702"/>
                <a:gd name="T29" fmla="*/ T28 w 60"/>
                <a:gd name="T30" fmla="+- 0 1131 1062"/>
                <a:gd name="T31" fmla="*/ 1131 h 96"/>
                <a:gd name="T32" fmla="+- 0 5762 5702"/>
                <a:gd name="T33" fmla="*/ T32 w 60"/>
                <a:gd name="T34" fmla="+- 0 1122 1062"/>
                <a:gd name="T35" fmla="*/ 1122 h 96"/>
                <a:gd name="T36" fmla="+- 0 5750 5702"/>
                <a:gd name="T37" fmla="*/ T36 w 60"/>
                <a:gd name="T38" fmla="+- 0 1122 1062"/>
                <a:gd name="T39" fmla="*/ 1122 h 96"/>
                <a:gd name="T40" fmla="+- 0 5750 5702"/>
                <a:gd name="T41" fmla="*/ T40 w 60"/>
                <a:gd name="T42" fmla="+- 0 1141 1062"/>
                <a:gd name="T43" fmla="*/ 1141 h 96"/>
                <a:gd name="T44" fmla="+- 0 5747 5702"/>
                <a:gd name="T45" fmla="*/ T44 w 60"/>
                <a:gd name="T46" fmla="+- 0 1147 1062"/>
                <a:gd name="T47" fmla="*/ 1147 h 96"/>
                <a:gd name="T48" fmla="+- 0 5717 5702"/>
                <a:gd name="T49" fmla="*/ T48 w 60"/>
                <a:gd name="T50" fmla="+- 0 1147 1062"/>
                <a:gd name="T51" fmla="*/ 1147 h 96"/>
                <a:gd name="T52" fmla="+- 0 5715 5702"/>
                <a:gd name="T53" fmla="*/ T52 w 60"/>
                <a:gd name="T54" fmla="+- 0 1140 1062"/>
                <a:gd name="T55" fmla="*/ 1140 h 96"/>
                <a:gd name="T56" fmla="+- 0 5715 5702"/>
                <a:gd name="T57" fmla="*/ T56 w 60"/>
                <a:gd name="T58" fmla="+- 0 1080 1062"/>
                <a:gd name="T59" fmla="*/ 1080 h 96"/>
                <a:gd name="T60" fmla="+- 0 5717 5702"/>
                <a:gd name="T61" fmla="*/ T60 w 60"/>
                <a:gd name="T62" fmla="+- 0 1074 1062"/>
                <a:gd name="T63" fmla="*/ 1074 h 96"/>
                <a:gd name="T64" fmla="+- 0 5744 5702"/>
                <a:gd name="T65" fmla="*/ T64 w 60"/>
                <a:gd name="T66" fmla="+- 0 1074 1062"/>
                <a:gd name="T67" fmla="*/ 1074 h 96"/>
                <a:gd name="T68" fmla="+- 0 5748 5702"/>
                <a:gd name="T69" fmla="*/ T68 w 60"/>
                <a:gd name="T70" fmla="+- 0 1079 1062"/>
                <a:gd name="T71" fmla="*/ 1079 h 96"/>
                <a:gd name="T72" fmla="+- 0 5748 5702"/>
                <a:gd name="T73" fmla="*/ T72 w 60"/>
                <a:gd name="T74" fmla="+- 0 1094 1062"/>
                <a:gd name="T75" fmla="*/ 1094 h 96"/>
                <a:gd name="T76" fmla="+- 0 5760 5702"/>
                <a:gd name="T77" fmla="*/ T76 w 60"/>
                <a:gd name="T78" fmla="+- 0 1094 1062"/>
                <a:gd name="T79" fmla="*/ 1094 h 96"/>
                <a:gd name="T80" fmla="+- 0 5760 5702"/>
                <a:gd name="T81" fmla="*/ T80 w 60"/>
                <a:gd name="T82" fmla="+- 0 1070 1062"/>
                <a:gd name="T83" fmla="*/ 1070 h 96"/>
                <a:gd name="T84" fmla="+- 0 5753 5702"/>
                <a:gd name="T85" fmla="*/ T84 w 60"/>
                <a:gd name="T86" fmla="+- 0 1062 1062"/>
                <a:gd name="T87" fmla="*/ 1062 h 96"/>
                <a:gd name="T88" fmla="+- 0 5733 5702"/>
                <a:gd name="T89" fmla="*/ T88 w 60"/>
                <a:gd name="T90" fmla="+- 0 1062 1062"/>
                <a:gd name="T91" fmla="*/ 1062 h 96"/>
                <a:gd name="T92" fmla="+- 0 5712 5702"/>
                <a:gd name="T93" fmla="*/ T92 w 60"/>
                <a:gd name="T94" fmla="+- 0 1068 1062"/>
                <a:gd name="T95" fmla="*/ 1068 h 96"/>
                <a:gd name="T96" fmla="+- 0 5703 5702"/>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5"/>
                  </a:lnTo>
                  <a:lnTo>
                    <a:pt x="31" y="96"/>
                  </a:lnTo>
                  <a:lnTo>
                    <a:pt x="52" y="90"/>
                  </a:lnTo>
                  <a:lnTo>
                    <a:pt x="60" y="69"/>
                  </a:lnTo>
                  <a:lnTo>
                    <a:pt x="60" y="60"/>
                  </a:lnTo>
                  <a:lnTo>
                    <a:pt x="48" y="60"/>
                  </a:lnTo>
                  <a:lnTo>
                    <a:pt x="48" y="79"/>
                  </a:lnTo>
                  <a:lnTo>
                    <a:pt x="45" y="85"/>
                  </a:lnTo>
                  <a:lnTo>
                    <a:pt x="15" y="85"/>
                  </a:lnTo>
                  <a:lnTo>
                    <a:pt x="13" y="78"/>
                  </a:lnTo>
                  <a:lnTo>
                    <a:pt x="13" y="18"/>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2" name="Freeform 21"/>
            <p:cNvSpPr>
              <a:spLocks/>
            </p:cNvSpPr>
            <p:nvPr/>
          </p:nvSpPr>
          <p:spPr bwMode="auto">
            <a:xfrm>
              <a:off x="5814" y="1024"/>
              <a:ext cx="12" cy="133"/>
            </a:xfrm>
            <a:custGeom>
              <a:avLst/>
              <a:gdLst>
                <a:gd name="T0" fmla="+- 0 5814 5814"/>
                <a:gd name="T1" fmla="*/ T0 w 12"/>
                <a:gd name="T2" fmla="+- 0 1024 1024"/>
                <a:gd name="T3" fmla="*/ 1024 h 133"/>
                <a:gd name="T4" fmla="+- 0 5814 5814"/>
                <a:gd name="T5" fmla="*/ T4 w 12"/>
                <a:gd name="T6" fmla="+- 0 1040 1024"/>
                <a:gd name="T7" fmla="*/ 1040 h 133"/>
                <a:gd name="T8" fmla="+- 0 5826 5814"/>
                <a:gd name="T9" fmla="*/ T8 w 12"/>
                <a:gd name="T10" fmla="+- 0 1040 1024"/>
                <a:gd name="T11" fmla="*/ 1040 h 133"/>
                <a:gd name="T12" fmla="+- 0 5826 5814"/>
                <a:gd name="T13" fmla="*/ T12 w 12"/>
                <a:gd name="T14" fmla="+- 0 1024 1024"/>
                <a:gd name="T15" fmla="*/ 1024 h 133"/>
                <a:gd name="T16" fmla="+- 0 5814 5814"/>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3" name="Freeform 22"/>
            <p:cNvSpPr>
              <a:spLocks/>
            </p:cNvSpPr>
            <p:nvPr/>
          </p:nvSpPr>
          <p:spPr bwMode="auto">
            <a:xfrm>
              <a:off x="5814" y="1024"/>
              <a:ext cx="12" cy="133"/>
            </a:xfrm>
            <a:custGeom>
              <a:avLst/>
              <a:gdLst>
                <a:gd name="T0" fmla="+- 0 5814 5814"/>
                <a:gd name="T1" fmla="*/ T0 w 12"/>
                <a:gd name="T2" fmla="+- 0 1064 1024"/>
                <a:gd name="T3" fmla="*/ 1064 h 133"/>
                <a:gd name="T4" fmla="+- 0 5814 5814"/>
                <a:gd name="T5" fmla="*/ T4 w 12"/>
                <a:gd name="T6" fmla="+- 0 1157 1024"/>
                <a:gd name="T7" fmla="*/ 1157 h 133"/>
                <a:gd name="T8" fmla="+- 0 5826 5814"/>
                <a:gd name="T9" fmla="*/ T8 w 12"/>
                <a:gd name="T10" fmla="+- 0 1157 1024"/>
                <a:gd name="T11" fmla="*/ 1157 h 133"/>
                <a:gd name="T12" fmla="+- 0 5826 5814"/>
                <a:gd name="T13" fmla="*/ T12 w 12"/>
                <a:gd name="T14" fmla="+- 0 1064 1024"/>
                <a:gd name="T15" fmla="*/ 1064 h 133"/>
                <a:gd name="T16" fmla="+- 0 5814 5814"/>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4" name="Freeform 23"/>
            <p:cNvSpPr>
              <a:spLocks/>
            </p:cNvSpPr>
            <p:nvPr/>
          </p:nvSpPr>
          <p:spPr bwMode="auto">
            <a:xfrm>
              <a:off x="5820"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25" name="Freeform 24"/>
            <p:cNvSpPr>
              <a:spLocks/>
            </p:cNvSpPr>
            <p:nvPr/>
          </p:nvSpPr>
          <p:spPr bwMode="auto">
            <a:xfrm>
              <a:off x="5881" y="1062"/>
              <a:ext cx="57" cy="97"/>
            </a:xfrm>
            <a:custGeom>
              <a:avLst/>
              <a:gdLst>
                <a:gd name="T0" fmla="+- 0 5896 5881"/>
                <a:gd name="T1" fmla="*/ T0 w 57"/>
                <a:gd name="T2" fmla="+- 0 1076 1062"/>
                <a:gd name="T3" fmla="*/ 1076 h 97"/>
                <a:gd name="T4" fmla="+- 0 5900 5881"/>
                <a:gd name="T5" fmla="*/ T4 w 57"/>
                <a:gd name="T6" fmla="+- 0 1073 1062"/>
                <a:gd name="T7" fmla="*/ 1073 h 97"/>
                <a:gd name="T8" fmla="+- 0 5924 5881"/>
                <a:gd name="T9" fmla="*/ T8 w 57"/>
                <a:gd name="T10" fmla="+- 0 1073 1062"/>
                <a:gd name="T11" fmla="*/ 1073 h 97"/>
                <a:gd name="T12" fmla="+- 0 5926 5881"/>
                <a:gd name="T13" fmla="*/ T12 w 57"/>
                <a:gd name="T14" fmla="+- 0 1077 1062"/>
                <a:gd name="T15" fmla="*/ 1077 h 97"/>
                <a:gd name="T16" fmla="+- 0 5926 5881"/>
                <a:gd name="T17" fmla="*/ T16 w 57"/>
                <a:gd name="T18" fmla="+- 0 1107 1062"/>
                <a:gd name="T19" fmla="*/ 1107 h 97"/>
                <a:gd name="T20" fmla="+- 0 5922 5881"/>
                <a:gd name="T21" fmla="*/ T20 w 57"/>
                <a:gd name="T22" fmla="+- 0 1101 1062"/>
                <a:gd name="T23" fmla="*/ 1101 h 97"/>
                <a:gd name="T24" fmla="+- 0 5915 5881"/>
                <a:gd name="T25" fmla="*/ T24 w 57"/>
                <a:gd name="T26" fmla="+- 0 1099 1062"/>
                <a:gd name="T27" fmla="*/ 1099 h 97"/>
                <a:gd name="T28" fmla="+- 0 5910 5881"/>
                <a:gd name="T29" fmla="*/ T28 w 57"/>
                <a:gd name="T30" fmla="+- 0 1110 1062"/>
                <a:gd name="T31" fmla="*/ 1110 h 97"/>
                <a:gd name="T32" fmla="+- 0 5923 5881"/>
                <a:gd name="T33" fmla="*/ T32 w 57"/>
                <a:gd name="T34" fmla="+- 0 1110 1062"/>
                <a:gd name="T35" fmla="*/ 1110 h 97"/>
                <a:gd name="T36" fmla="+- 0 5927 5881"/>
                <a:gd name="T37" fmla="*/ T36 w 57"/>
                <a:gd name="T38" fmla="+- 0 1114 1062"/>
                <a:gd name="T39" fmla="*/ 1114 h 97"/>
                <a:gd name="T40" fmla="+- 0 5927 5881"/>
                <a:gd name="T41" fmla="*/ T40 w 57"/>
                <a:gd name="T42" fmla="+- 0 1142 1062"/>
                <a:gd name="T43" fmla="*/ 1142 h 97"/>
                <a:gd name="T44" fmla="+- 0 5922 5881"/>
                <a:gd name="T45" fmla="*/ T44 w 57"/>
                <a:gd name="T46" fmla="+- 0 1148 1062"/>
                <a:gd name="T47" fmla="*/ 1148 h 97"/>
                <a:gd name="T48" fmla="+- 0 5897 5881"/>
                <a:gd name="T49" fmla="*/ T48 w 57"/>
                <a:gd name="T50" fmla="+- 0 1148 1062"/>
                <a:gd name="T51" fmla="*/ 1148 h 97"/>
                <a:gd name="T52" fmla="+- 0 5893 5881"/>
                <a:gd name="T53" fmla="*/ T52 w 57"/>
                <a:gd name="T54" fmla="+- 0 1142 1062"/>
                <a:gd name="T55" fmla="*/ 1142 h 97"/>
                <a:gd name="T56" fmla="+- 0 5893 5881"/>
                <a:gd name="T57" fmla="*/ T56 w 57"/>
                <a:gd name="T58" fmla="+- 0 1114 1062"/>
                <a:gd name="T59" fmla="*/ 1114 h 97"/>
                <a:gd name="T60" fmla="+- 0 5896 5881"/>
                <a:gd name="T61" fmla="*/ T60 w 57"/>
                <a:gd name="T62" fmla="+- 0 1110 1062"/>
                <a:gd name="T63" fmla="*/ 1110 h 97"/>
                <a:gd name="T64" fmla="+- 0 5889 5881"/>
                <a:gd name="T65" fmla="*/ T64 w 57"/>
                <a:gd name="T66" fmla="+- 0 1099 1062"/>
                <a:gd name="T67" fmla="*/ 1099 h 97"/>
                <a:gd name="T68" fmla="+- 0 5881 5881"/>
                <a:gd name="T69" fmla="*/ T68 w 57"/>
                <a:gd name="T70" fmla="+- 0 1107 1062"/>
                <a:gd name="T71" fmla="*/ 1107 h 97"/>
                <a:gd name="T72" fmla="+- 0 5881 5881"/>
                <a:gd name="T73" fmla="*/ T72 w 57"/>
                <a:gd name="T74" fmla="+- 0 1151 1062"/>
                <a:gd name="T75" fmla="*/ 1151 h 97"/>
                <a:gd name="T76" fmla="+- 0 5888 5881"/>
                <a:gd name="T77" fmla="*/ T76 w 57"/>
                <a:gd name="T78" fmla="+- 0 1159 1062"/>
                <a:gd name="T79" fmla="*/ 1159 h 97"/>
                <a:gd name="T80" fmla="+- 0 5915 5881"/>
                <a:gd name="T81" fmla="*/ T80 w 57"/>
                <a:gd name="T82" fmla="+- 0 1159 1062"/>
                <a:gd name="T83" fmla="*/ 1159 h 97"/>
                <a:gd name="T84" fmla="+- 0 5922 5881"/>
                <a:gd name="T85" fmla="*/ T84 w 57"/>
                <a:gd name="T86" fmla="+- 0 1156 1062"/>
                <a:gd name="T87" fmla="*/ 1156 h 97"/>
                <a:gd name="T88" fmla="+- 0 5926 5881"/>
                <a:gd name="T89" fmla="*/ T88 w 57"/>
                <a:gd name="T90" fmla="+- 0 1148 1062"/>
                <a:gd name="T91" fmla="*/ 1148 h 97"/>
                <a:gd name="T92" fmla="+- 0 5926 5881"/>
                <a:gd name="T93" fmla="*/ T92 w 57"/>
                <a:gd name="T94" fmla="+- 0 1157 1062"/>
                <a:gd name="T95" fmla="*/ 1157 h 97"/>
                <a:gd name="T96" fmla="+- 0 5938 5881"/>
                <a:gd name="T97" fmla="*/ T96 w 57"/>
                <a:gd name="T98" fmla="+- 0 1157 1062"/>
                <a:gd name="T99" fmla="*/ 1157 h 97"/>
                <a:gd name="T100" fmla="+- 0 5938 5881"/>
                <a:gd name="T101" fmla="*/ T100 w 57"/>
                <a:gd name="T102" fmla="+- 0 1069 1062"/>
                <a:gd name="T103" fmla="*/ 1069 h 97"/>
                <a:gd name="T104" fmla="+- 0 5932 5881"/>
                <a:gd name="T105" fmla="*/ T104 w 57"/>
                <a:gd name="T106" fmla="+- 0 1062 1062"/>
                <a:gd name="T107" fmla="*/ 1062 h 97"/>
                <a:gd name="T108" fmla="+- 0 5892 5881"/>
                <a:gd name="T109" fmla="*/ T108 w 57"/>
                <a:gd name="T110" fmla="+- 0 1062 1062"/>
                <a:gd name="T111" fmla="*/ 1062 h 97"/>
                <a:gd name="T112" fmla="+- 0 5884 5881"/>
                <a:gd name="T113" fmla="*/ T112 w 57"/>
                <a:gd name="T114" fmla="+- 0 1069 1062"/>
                <a:gd name="T115" fmla="*/ 1069 h 97"/>
                <a:gd name="T116" fmla="+- 0 5884 5881"/>
                <a:gd name="T117" fmla="*/ T116 w 57"/>
                <a:gd name="T118" fmla="+- 0 1089 1062"/>
                <a:gd name="T119" fmla="*/ 1089 h 97"/>
                <a:gd name="T120" fmla="+- 0 5896 5881"/>
                <a:gd name="T121" fmla="*/ T120 w 57"/>
                <a:gd name="T122" fmla="+- 0 1089 1062"/>
                <a:gd name="T123" fmla="*/ 1089 h 97"/>
                <a:gd name="T124" fmla="+- 0 5896 5881"/>
                <a:gd name="T125" fmla="*/ T124 w 57"/>
                <a:gd name="T126" fmla="+- 0 1076 1062"/>
                <a:gd name="T127" fmla="*/ 1076 h 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57" h="97">
                  <a:moveTo>
                    <a:pt x="15" y="14"/>
                  </a:moveTo>
                  <a:lnTo>
                    <a:pt x="19" y="11"/>
                  </a:lnTo>
                  <a:lnTo>
                    <a:pt x="43" y="11"/>
                  </a:lnTo>
                  <a:lnTo>
                    <a:pt x="45" y="15"/>
                  </a:lnTo>
                  <a:lnTo>
                    <a:pt x="45" y="45"/>
                  </a:lnTo>
                  <a:lnTo>
                    <a:pt x="41" y="39"/>
                  </a:lnTo>
                  <a:lnTo>
                    <a:pt x="34" y="37"/>
                  </a:lnTo>
                  <a:lnTo>
                    <a:pt x="29" y="48"/>
                  </a:lnTo>
                  <a:lnTo>
                    <a:pt x="42" y="48"/>
                  </a:lnTo>
                  <a:lnTo>
                    <a:pt x="46" y="52"/>
                  </a:lnTo>
                  <a:lnTo>
                    <a:pt x="46" y="80"/>
                  </a:lnTo>
                  <a:lnTo>
                    <a:pt x="41" y="86"/>
                  </a:lnTo>
                  <a:lnTo>
                    <a:pt x="16" y="86"/>
                  </a:lnTo>
                  <a:lnTo>
                    <a:pt x="12" y="80"/>
                  </a:lnTo>
                  <a:lnTo>
                    <a:pt x="12" y="52"/>
                  </a:lnTo>
                  <a:lnTo>
                    <a:pt x="15" y="48"/>
                  </a:lnTo>
                  <a:lnTo>
                    <a:pt x="8" y="37"/>
                  </a:lnTo>
                  <a:lnTo>
                    <a:pt x="0" y="45"/>
                  </a:lnTo>
                  <a:lnTo>
                    <a:pt x="0" y="89"/>
                  </a:lnTo>
                  <a:lnTo>
                    <a:pt x="7" y="97"/>
                  </a:lnTo>
                  <a:lnTo>
                    <a:pt x="34" y="97"/>
                  </a:lnTo>
                  <a:lnTo>
                    <a:pt x="41" y="94"/>
                  </a:lnTo>
                  <a:lnTo>
                    <a:pt x="45" y="86"/>
                  </a:lnTo>
                  <a:lnTo>
                    <a:pt x="45" y="95"/>
                  </a:lnTo>
                  <a:lnTo>
                    <a:pt x="57" y="95"/>
                  </a:lnTo>
                  <a:lnTo>
                    <a:pt x="57" y="7"/>
                  </a:lnTo>
                  <a:lnTo>
                    <a:pt x="51" y="0"/>
                  </a:lnTo>
                  <a:lnTo>
                    <a:pt x="11" y="0"/>
                  </a:lnTo>
                  <a:lnTo>
                    <a:pt x="3" y="7"/>
                  </a:lnTo>
                  <a:lnTo>
                    <a:pt x="3" y="27"/>
                  </a:lnTo>
                  <a:lnTo>
                    <a:pt x="15" y="27"/>
                  </a:lnTo>
                  <a:lnTo>
                    <a:pt x="15" y="14"/>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26" name="Freeform 25"/>
            <p:cNvSpPr>
              <a:spLocks/>
            </p:cNvSpPr>
            <p:nvPr/>
          </p:nvSpPr>
          <p:spPr bwMode="auto">
            <a:xfrm>
              <a:off x="5881" y="1062"/>
              <a:ext cx="57" cy="97"/>
            </a:xfrm>
            <a:custGeom>
              <a:avLst/>
              <a:gdLst>
                <a:gd name="T0" fmla="+- 0 5905 5881"/>
                <a:gd name="T1" fmla="*/ T0 w 57"/>
                <a:gd name="T2" fmla="+- 0 1099 1062"/>
                <a:gd name="T3" fmla="*/ 1099 h 97"/>
                <a:gd name="T4" fmla="+- 0 5889 5881"/>
                <a:gd name="T5" fmla="*/ T4 w 57"/>
                <a:gd name="T6" fmla="+- 0 1099 1062"/>
                <a:gd name="T7" fmla="*/ 1099 h 97"/>
                <a:gd name="T8" fmla="+- 0 5896 5881"/>
                <a:gd name="T9" fmla="*/ T8 w 57"/>
                <a:gd name="T10" fmla="+- 0 1110 1062"/>
                <a:gd name="T11" fmla="*/ 1110 h 97"/>
                <a:gd name="T12" fmla="+- 0 5910 5881"/>
                <a:gd name="T13" fmla="*/ T12 w 57"/>
                <a:gd name="T14" fmla="+- 0 1110 1062"/>
                <a:gd name="T15" fmla="*/ 1110 h 97"/>
                <a:gd name="T16" fmla="+- 0 5915 5881"/>
                <a:gd name="T17" fmla="*/ T16 w 57"/>
                <a:gd name="T18" fmla="+- 0 1099 1062"/>
                <a:gd name="T19" fmla="*/ 1099 h 97"/>
                <a:gd name="T20" fmla="+- 0 5905 5881"/>
                <a:gd name="T21" fmla="*/ T20 w 57"/>
                <a:gd name="T22" fmla="+- 0 1099 1062"/>
                <a:gd name="T23" fmla="*/ 1099 h 97"/>
              </a:gdLst>
              <a:ahLst/>
              <a:cxnLst>
                <a:cxn ang="0">
                  <a:pos x="T1" y="T3"/>
                </a:cxn>
                <a:cxn ang="0">
                  <a:pos x="T5" y="T7"/>
                </a:cxn>
                <a:cxn ang="0">
                  <a:pos x="T9" y="T11"/>
                </a:cxn>
                <a:cxn ang="0">
                  <a:pos x="T13" y="T15"/>
                </a:cxn>
                <a:cxn ang="0">
                  <a:pos x="T17" y="T19"/>
                </a:cxn>
                <a:cxn ang="0">
                  <a:pos x="T21" y="T23"/>
                </a:cxn>
              </a:cxnLst>
              <a:rect l="0" t="0" r="r" b="b"/>
              <a:pathLst>
                <a:path w="57" h="97">
                  <a:moveTo>
                    <a:pt x="24" y="37"/>
                  </a:moveTo>
                  <a:lnTo>
                    <a:pt x="8" y="37"/>
                  </a:lnTo>
                  <a:lnTo>
                    <a:pt x="15" y="48"/>
                  </a:lnTo>
                  <a:lnTo>
                    <a:pt x="29" y="48"/>
                  </a:lnTo>
                  <a:lnTo>
                    <a:pt x="34" y="37"/>
                  </a:lnTo>
                  <a:lnTo>
                    <a:pt x="24" y="3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27" name="Group 26"/>
          <p:cNvGrpSpPr>
            <a:grpSpLocks/>
          </p:cNvGrpSpPr>
          <p:nvPr/>
        </p:nvGrpSpPr>
        <p:grpSpPr bwMode="auto">
          <a:xfrm>
            <a:off x="4484943" y="842660"/>
            <a:ext cx="0" cy="85725"/>
            <a:chOff x="6001" y="1021"/>
            <a:chExt cx="0" cy="135"/>
          </a:xfrm>
        </p:grpSpPr>
        <p:sp>
          <p:nvSpPr>
            <p:cNvPr id="28" name="Freeform 27"/>
            <p:cNvSpPr>
              <a:spLocks/>
            </p:cNvSpPr>
            <p:nvPr/>
          </p:nvSpPr>
          <p:spPr bwMode="auto">
            <a:xfrm>
              <a:off x="6001" y="1021"/>
              <a:ext cx="0" cy="135"/>
            </a:xfrm>
            <a:custGeom>
              <a:avLst/>
              <a:gdLst>
                <a:gd name="T0" fmla="+- 0 1021 1021"/>
                <a:gd name="T1" fmla="*/ 1021 h 135"/>
                <a:gd name="T2" fmla="+- 0 1157 1021"/>
                <a:gd name="T3" fmla="*/ 1157 h 135"/>
              </a:gdLst>
              <a:ahLst/>
              <a:cxnLst>
                <a:cxn ang="0">
                  <a:pos x="0" y="T1"/>
                </a:cxn>
                <a:cxn ang="0">
                  <a:pos x="0" y="T3"/>
                </a:cxn>
              </a:cxnLst>
              <a:rect l="0" t="0" r="r" b="b"/>
              <a:pathLst>
                <a:path h="135">
                  <a:moveTo>
                    <a:pt x="0" y="0"/>
                  </a:moveTo>
                  <a:lnTo>
                    <a:pt x="0" y="136"/>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grpSp>
        <p:nvGrpSpPr>
          <p:cNvPr id="29" name="Group 28"/>
          <p:cNvGrpSpPr>
            <a:grpSpLocks/>
          </p:cNvGrpSpPr>
          <p:nvPr/>
        </p:nvGrpSpPr>
        <p:grpSpPr bwMode="auto">
          <a:xfrm>
            <a:off x="4569398" y="838215"/>
            <a:ext cx="510540" cy="97790"/>
            <a:chOff x="6134" y="1014"/>
            <a:chExt cx="804" cy="154"/>
          </a:xfrm>
        </p:grpSpPr>
        <p:sp>
          <p:nvSpPr>
            <p:cNvPr id="30" name="Freeform 29"/>
            <p:cNvSpPr>
              <a:spLocks/>
            </p:cNvSpPr>
            <p:nvPr/>
          </p:nvSpPr>
          <p:spPr bwMode="auto">
            <a:xfrm>
              <a:off x="6144" y="1062"/>
              <a:ext cx="58" cy="96"/>
            </a:xfrm>
            <a:custGeom>
              <a:avLst/>
              <a:gdLst>
                <a:gd name="T0" fmla="+- 0 6145 6144"/>
                <a:gd name="T1" fmla="*/ T0 w 58"/>
                <a:gd name="T2" fmla="+- 0 1069 1062"/>
                <a:gd name="T3" fmla="*/ 1069 h 96"/>
                <a:gd name="T4" fmla="+- 0 6145 6144"/>
                <a:gd name="T5" fmla="*/ T4 w 58"/>
                <a:gd name="T6" fmla="+- 0 1109 1062"/>
                <a:gd name="T7" fmla="*/ 1109 h 96"/>
                <a:gd name="T8" fmla="+- 0 6152 6144"/>
                <a:gd name="T9" fmla="*/ T8 w 58"/>
                <a:gd name="T10" fmla="+- 0 1111 1062"/>
                <a:gd name="T11" fmla="*/ 1111 h 96"/>
                <a:gd name="T12" fmla="+- 0 6169 6144"/>
                <a:gd name="T13" fmla="*/ T12 w 58"/>
                <a:gd name="T14" fmla="+- 0 1114 1062"/>
                <a:gd name="T15" fmla="*/ 1114 h 96"/>
                <a:gd name="T16" fmla="+- 0 6184 6144"/>
                <a:gd name="T17" fmla="*/ T16 w 58"/>
                <a:gd name="T18" fmla="+- 0 1116 1062"/>
                <a:gd name="T19" fmla="*/ 1116 h 96"/>
                <a:gd name="T20" fmla="+- 0 6189 6144"/>
                <a:gd name="T21" fmla="*/ T20 w 58"/>
                <a:gd name="T22" fmla="+- 0 1116 1062"/>
                <a:gd name="T23" fmla="*/ 1116 h 96"/>
                <a:gd name="T24" fmla="+- 0 6189 6144"/>
                <a:gd name="T25" fmla="*/ T24 w 58"/>
                <a:gd name="T26" fmla="+- 0 1144 1062"/>
                <a:gd name="T27" fmla="*/ 1144 h 96"/>
                <a:gd name="T28" fmla="+- 0 6186 6144"/>
                <a:gd name="T29" fmla="*/ T28 w 58"/>
                <a:gd name="T30" fmla="+- 0 1147 1062"/>
                <a:gd name="T31" fmla="*/ 1147 h 96"/>
                <a:gd name="T32" fmla="+- 0 6157 6144"/>
                <a:gd name="T33" fmla="*/ T32 w 58"/>
                <a:gd name="T34" fmla="+- 0 1147 1062"/>
                <a:gd name="T35" fmla="*/ 1147 h 96"/>
                <a:gd name="T36" fmla="+- 0 6156 6144"/>
                <a:gd name="T37" fmla="*/ T36 w 58"/>
                <a:gd name="T38" fmla="+- 0 1143 1062"/>
                <a:gd name="T39" fmla="*/ 1143 h 96"/>
                <a:gd name="T40" fmla="+- 0 6156 6144"/>
                <a:gd name="T41" fmla="*/ T40 w 58"/>
                <a:gd name="T42" fmla="+- 0 1127 1062"/>
                <a:gd name="T43" fmla="*/ 1127 h 96"/>
                <a:gd name="T44" fmla="+- 0 6144 6144"/>
                <a:gd name="T45" fmla="*/ T44 w 58"/>
                <a:gd name="T46" fmla="+- 0 1127 1062"/>
                <a:gd name="T47" fmla="*/ 1127 h 96"/>
                <a:gd name="T48" fmla="+- 0 6144 6144"/>
                <a:gd name="T49" fmla="*/ T48 w 58"/>
                <a:gd name="T50" fmla="+- 0 1153 1062"/>
                <a:gd name="T51" fmla="*/ 1153 h 96"/>
                <a:gd name="T52" fmla="+- 0 6149 6144"/>
                <a:gd name="T53" fmla="*/ T52 w 58"/>
                <a:gd name="T54" fmla="+- 0 1158 1062"/>
                <a:gd name="T55" fmla="*/ 1158 h 96"/>
                <a:gd name="T56" fmla="+- 0 6194 6144"/>
                <a:gd name="T57" fmla="*/ T56 w 58"/>
                <a:gd name="T58" fmla="+- 0 1158 1062"/>
                <a:gd name="T59" fmla="*/ 1158 h 96"/>
                <a:gd name="T60" fmla="+- 0 6202 6144"/>
                <a:gd name="T61" fmla="*/ T60 w 58"/>
                <a:gd name="T62" fmla="+- 0 1151 1062"/>
                <a:gd name="T63" fmla="*/ 1151 h 96"/>
                <a:gd name="T64" fmla="+- 0 6202 6144"/>
                <a:gd name="T65" fmla="*/ T64 w 58"/>
                <a:gd name="T66" fmla="+- 0 1113 1062"/>
                <a:gd name="T67" fmla="*/ 1113 h 96"/>
                <a:gd name="T68" fmla="+- 0 6197 6144"/>
                <a:gd name="T69" fmla="*/ T68 w 58"/>
                <a:gd name="T70" fmla="+- 0 1107 1062"/>
                <a:gd name="T71" fmla="*/ 1107 h 96"/>
                <a:gd name="T72" fmla="+- 0 6184 6144"/>
                <a:gd name="T73" fmla="*/ T72 w 58"/>
                <a:gd name="T74" fmla="+- 0 1105 1062"/>
                <a:gd name="T75" fmla="*/ 1105 h 96"/>
                <a:gd name="T76" fmla="+- 0 6164 6144"/>
                <a:gd name="T77" fmla="*/ T76 w 58"/>
                <a:gd name="T78" fmla="+- 0 1102 1062"/>
                <a:gd name="T79" fmla="*/ 1102 h 96"/>
                <a:gd name="T80" fmla="+- 0 6157 6144"/>
                <a:gd name="T81" fmla="*/ T80 w 58"/>
                <a:gd name="T82" fmla="+- 0 1102 1062"/>
                <a:gd name="T83" fmla="*/ 1102 h 96"/>
                <a:gd name="T84" fmla="+- 0 6157 6144"/>
                <a:gd name="T85" fmla="*/ T84 w 58"/>
                <a:gd name="T86" fmla="+- 0 1076 1062"/>
                <a:gd name="T87" fmla="*/ 1076 h 96"/>
                <a:gd name="T88" fmla="+- 0 6161 6144"/>
                <a:gd name="T89" fmla="*/ T88 w 58"/>
                <a:gd name="T90" fmla="+- 0 1073 1062"/>
                <a:gd name="T91" fmla="*/ 1073 h 96"/>
                <a:gd name="T92" fmla="+- 0 6186 6144"/>
                <a:gd name="T93" fmla="*/ T92 w 58"/>
                <a:gd name="T94" fmla="+- 0 1073 1062"/>
                <a:gd name="T95" fmla="*/ 1073 h 96"/>
                <a:gd name="T96" fmla="+- 0 6189 6144"/>
                <a:gd name="T97" fmla="*/ T96 w 58"/>
                <a:gd name="T98" fmla="+- 0 1076 1062"/>
                <a:gd name="T99" fmla="*/ 1076 h 96"/>
                <a:gd name="T100" fmla="+- 0 6189 6144"/>
                <a:gd name="T101" fmla="*/ T100 w 58"/>
                <a:gd name="T102" fmla="+- 0 1088 1062"/>
                <a:gd name="T103" fmla="*/ 1088 h 96"/>
                <a:gd name="T104" fmla="+- 0 6200 6144"/>
                <a:gd name="T105" fmla="*/ T104 w 58"/>
                <a:gd name="T106" fmla="+- 0 1088 1062"/>
                <a:gd name="T107" fmla="*/ 1088 h 96"/>
                <a:gd name="T108" fmla="+- 0 6200 6144"/>
                <a:gd name="T109" fmla="*/ T108 w 58"/>
                <a:gd name="T110" fmla="+- 0 1068 1062"/>
                <a:gd name="T111" fmla="*/ 1068 h 96"/>
                <a:gd name="T112" fmla="+- 0 6195 6144"/>
                <a:gd name="T113" fmla="*/ T112 w 58"/>
                <a:gd name="T114" fmla="+- 0 1062 1062"/>
                <a:gd name="T115" fmla="*/ 1062 h 96"/>
                <a:gd name="T116" fmla="+- 0 6153 6144"/>
                <a:gd name="T117" fmla="*/ T116 w 58"/>
                <a:gd name="T118" fmla="+- 0 1062 1062"/>
                <a:gd name="T119" fmla="*/ 1062 h 96"/>
                <a:gd name="T120" fmla="+- 0 6145 6144"/>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3" y="40"/>
                  </a:lnTo>
                  <a:lnTo>
                    <a:pt x="13" y="14"/>
                  </a:lnTo>
                  <a:lnTo>
                    <a:pt x="17" y="11"/>
                  </a:lnTo>
                  <a:lnTo>
                    <a:pt x="42" y="11"/>
                  </a:lnTo>
                  <a:lnTo>
                    <a:pt x="45" y="14"/>
                  </a:lnTo>
                  <a:lnTo>
                    <a:pt x="45" y="26"/>
                  </a:lnTo>
                  <a:lnTo>
                    <a:pt x="56" y="26"/>
                  </a:lnTo>
                  <a:lnTo>
                    <a:pt x="56"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1" name="Freeform 30"/>
            <p:cNvSpPr>
              <a:spLocks/>
            </p:cNvSpPr>
            <p:nvPr/>
          </p:nvSpPr>
          <p:spPr bwMode="auto">
            <a:xfrm>
              <a:off x="6255" y="1079"/>
              <a:ext cx="61" cy="50"/>
            </a:xfrm>
            <a:custGeom>
              <a:avLst/>
              <a:gdLst>
                <a:gd name="T0" fmla="+- 0 6267 6255"/>
                <a:gd name="T1" fmla="*/ T0 w 61"/>
                <a:gd name="T2" fmla="+- 0 1101 1079"/>
                <a:gd name="T3" fmla="*/ 1101 h 50"/>
                <a:gd name="T4" fmla="+- 0 6267 6255"/>
                <a:gd name="T5" fmla="*/ T4 w 61"/>
                <a:gd name="T6" fmla="+- 0 1079 1079"/>
                <a:gd name="T7" fmla="*/ 1079 h 50"/>
                <a:gd name="T8" fmla="+- 0 6267 6255"/>
                <a:gd name="T9" fmla="*/ T8 w 61"/>
                <a:gd name="T10" fmla="+- 0 1113 1079"/>
                <a:gd name="T11" fmla="*/ 1113 h 50"/>
                <a:gd name="T12" fmla="+- 0 6316 6255"/>
                <a:gd name="T13" fmla="*/ T12 w 61"/>
                <a:gd name="T14" fmla="+- 0 1113 1079"/>
                <a:gd name="T15" fmla="*/ 1113 h 50"/>
                <a:gd name="T16" fmla="+- 0 6304 6255"/>
                <a:gd name="T17" fmla="*/ T16 w 61"/>
                <a:gd name="T18" fmla="+- 0 1101 1079"/>
                <a:gd name="T19" fmla="*/ 1101 h 50"/>
                <a:gd name="T20" fmla="+- 0 6267 6255"/>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2" name="Freeform 31"/>
            <p:cNvSpPr>
              <a:spLocks/>
            </p:cNvSpPr>
            <p:nvPr/>
          </p:nvSpPr>
          <p:spPr bwMode="auto">
            <a:xfrm>
              <a:off x="6255" y="1079"/>
              <a:ext cx="61" cy="50"/>
            </a:xfrm>
            <a:custGeom>
              <a:avLst/>
              <a:gdLst>
                <a:gd name="T0" fmla="+- 0 6259 6255"/>
                <a:gd name="T1" fmla="*/ T0 w 61"/>
                <a:gd name="T2" fmla="+- 0 1147 1079"/>
                <a:gd name="T3" fmla="*/ 1147 h 50"/>
                <a:gd name="T4" fmla="+- 0 6275 6255"/>
                <a:gd name="T5" fmla="*/ T4 w 61"/>
                <a:gd name="T6" fmla="+- 0 1157 1079"/>
                <a:gd name="T7" fmla="*/ 1157 h 50"/>
                <a:gd name="T8" fmla="+- 0 6285 6255"/>
                <a:gd name="T9" fmla="*/ T8 w 61"/>
                <a:gd name="T10" fmla="+- 0 1158 1079"/>
                <a:gd name="T11" fmla="*/ 1158 h 50"/>
                <a:gd name="T12" fmla="+- 0 6308 6255"/>
                <a:gd name="T13" fmla="*/ T12 w 61"/>
                <a:gd name="T14" fmla="+- 0 1152 1079"/>
                <a:gd name="T15" fmla="*/ 1152 h 50"/>
                <a:gd name="T16" fmla="+- 0 6316 6255"/>
                <a:gd name="T17" fmla="*/ T16 w 61"/>
                <a:gd name="T18" fmla="+- 0 1132 1079"/>
                <a:gd name="T19" fmla="*/ 1132 h 50"/>
                <a:gd name="T20" fmla="+- 0 6316 6255"/>
                <a:gd name="T21" fmla="*/ T20 w 61"/>
                <a:gd name="T22" fmla="+- 0 1128 1079"/>
                <a:gd name="T23" fmla="*/ 1128 h 50"/>
                <a:gd name="T24" fmla="+- 0 6305 6255"/>
                <a:gd name="T25" fmla="*/ T24 w 61"/>
                <a:gd name="T26" fmla="+- 0 1128 1079"/>
                <a:gd name="T27" fmla="*/ 1128 h 50"/>
                <a:gd name="T28" fmla="+- 0 6305 6255"/>
                <a:gd name="T29" fmla="*/ T28 w 61"/>
                <a:gd name="T30" fmla="+- 0 1143 1079"/>
                <a:gd name="T31" fmla="*/ 1143 h 50"/>
                <a:gd name="T32" fmla="+- 0 6300 6255"/>
                <a:gd name="T33" fmla="*/ T32 w 61"/>
                <a:gd name="T34" fmla="+- 0 1146 1079"/>
                <a:gd name="T35" fmla="*/ 1146 h 50"/>
                <a:gd name="T36" fmla="+- 0 6269 6255"/>
                <a:gd name="T37" fmla="*/ T36 w 61"/>
                <a:gd name="T38" fmla="+- 0 1146 1079"/>
                <a:gd name="T39" fmla="*/ 1146 h 50"/>
                <a:gd name="T40" fmla="+- 0 6267 6255"/>
                <a:gd name="T41" fmla="*/ T40 w 61"/>
                <a:gd name="T42" fmla="+- 0 1140 1079"/>
                <a:gd name="T43" fmla="*/ 1140 h 50"/>
                <a:gd name="T44" fmla="+- 0 6267 6255"/>
                <a:gd name="T45" fmla="*/ T44 w 61"/>
                <a:gd name="T46" fmla="+- 0 1079 1079"/>
                <a:gd name="T47" fmla="*/ 1079 h 50"/>
                <a:gd name="T48" fmla="+- 0 6271 6255"/>
                <a:gd name="T49" fmla="*/ T48 w 61"/>
                <a:gd name="T50" fmla="+- 0 1073 1079"/>
                <a:gd name="T51" fmla="*/ 1073 h 50"/>
                <a:gd name="T52" fmla="+- 0 6300 6255"/>
                <a:gd name="T53" fmla="*/ T52 w 61"/>
                <a:gd name="T54" fmla="+- 0 1073 1079"/>
                <a:gd name="T55" fmla="*/ 1073 h 50"/>
                <a:gd name="T56" fmla="+- 0 6304 6255"/>
                <a:gd name="T57" fmla="*/ T56 w 61"/>
                <a:gd name="T58" fmla="+- 0 1079 1079"/>
                <a:gd name="T59" fmla="*/ 1079 h 50"/>
                <a:gd name="T60" fmla="+- 0 6304 6255"/>
                <a:gd name="T61" fmla="*/ T60 w 61"/>
                <a:gd name="T62" fmla="+- 0 1101 1079"/>
                <a:gd name="T63" fmla="*/ 1101 h 50"/>
                <a:gd name="T64" fmla="+- 0 6316 6255"/>
                <a:gd name="T65" fmla="*/ T64 w 61"/>
                <a:gd name="T66" fmla="+- 0 1113 1079"/>
                <a:gd name="T67" fmla="*/ 1113 h 50"/>
                <a:gd name="T68" fmla="+- 0 6316 6255"/>
                <a:gd name="T69" fmla="*/ T68 w 61"/>
                <a:gd name="T70" fmla="+- 0 1099 1079"/>
                <a:gd name="T71" fmla="*/ 1099 h 50"/>
                <a:gd name="T72" fmla="+- 0 6311 6255"/>
                <a:gd name="T73" fmla="*/ T72 w 61"/>
                <a:gd name="T74" fmla="+- 0 1074 1079"/>
                <a:gd name="T75" fmla="*/ 1074 h 50"/>
                <a:gd name="T76" fmla="+- 0 6296 6255"/>
                <a:gd name="T77" fmla="*/ T76 w 61"/>
                <a:gd name="T78" fmla="+- 0 1063 1079"/>
                <a:gd name="T79" fmla="*/ 1063 h 50"/>
                <a:gd name="T80" fmla="+- 0 6285 6255"/>
                <a:gd name="T81" fmla="*/ T80 w 61"/>
                <a:gd name="T82" fmla="+- 0 1062 1079"/>
                <a:gd name="T83" fmla="*/ 1062 h 50"/>
                <a:gd name="T84" fmla="+- 0 6264 6255"/>
                <a:gd name="T85" fmla="*/ T84 w 61"/>
                <a:gd name="T86" fmla="+- 0 1068 1079"/>
                <a:gd name="T87" fmla="*/ 1068 h 50"/>
                <a:gd name="T88" fmla="+- 0 6255 6255"/>
                <a:gd name="T89" fmla="*/ T88 w 61"/>
                <a:gd name="T90" fmla="+- 0 1087 1079"/>
                <a:gd name="T91" fmla="*/ 1087 h 50"/>
                <a:gd name="T92" fmla="+- 0 6255 6255"/>
                <a:gd name="T93" fmla="*/ T92 w 61"/>
                <a:gd name="T94" fmla="+- 0 1099 1079"/>
                <a:gd name="T95" fmla="*/ 1099 h 50"/>
                <a:gd name="T96" fmla="+- 0 6255 6255"/>
                <a:gd name="T97" fmla="*/ T96 w 61"/>
                <a:gd name="T98" fmla="+- 0 1121 1079"/>
                <a:gd name="T99" fmla="*/ 1121 h 50"/>
                <a:gd name="T100" fmla="+- 0 6259 6255"/>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3" name="Freeform 32"/>
            <p:cNvSpPr>
              <a:spLocks/>
            </p:cNvSpPr>
            <p:nvPr/>
          </p:nvSpPr>
          <p:spPr bwMode="auto">
            <a:xfrm>
              <a:off x="6370" y="1062"/>
              <a:ext cx="52" cy="95"/>
            </a:xfrm>
            <a:custGeom>
              <a:avLst/>
              <a:gdLst>
                <a:gd name="T0" fmla="+- 0 6422 6370"/>
                <a:gd name="T1" fmla="*/ T0 w 52"/>
                <a:gd name="T2" fmla="+- 0 1095 1062"/>
                <a:gd name="T3" fmla="*/ 1095 h 95"/>
                <a:gd name="T4" fmla="+- 0 6422 6370"/>
                <a:gd name="T5" fmla="*/ T4 w 52"/>
                <a:gd name="T6" fmla="+- 0 1070 1062"/>
                <a:gd name="T7" fmla="*/ 1070 h 95"/>
                <a:gd name="T8" fmla="+- 0 6417 6370"/>
                <a:gd name="T9" fmla="*/ T8 w 52"/>
                <a:gd name="T10" fmla="+- 0 1062 1062"/>
                <a:gd name="T11" fmla="*/ 1062 h 95"/>
                <a:gd name="T12" fmla="+- 0 6392 6370"/>
                <a:gd name="T13" fmla="*/ T12 w 52"/>
                <a:gd name="T14" fmla="+- 0 1062 1062"/>
                <a:gd name="T15" fmla="*/ 1062 h 95"/>
                <a:gd name="T16" fmla="+- 0 6385 6370"/>
                <a:gd name="T17" fmla="*/ T16 w 52"/>
                <a:gd name="T18" fmla="+- 0 1066 1062"/>
                <a:gd name="T19" fmla="*/ 1066 h 95"/>
                <a:gd name="T20" fmla="+- 0 6381 6370"/>
                <a:gd name="T21" fmla="*/ T20 w 52"/>
                <a:gd name="T22" fmla="+- 0 1076 1062"/>
                <a:gd name="T23" fmla="*/ 1076 h 95"/>
                <a:gd name="T24" fmla="+- 0 6381 6370"/>
                <a:gd name="T25" fmla="*/ T24 w 52"/>
                <a:gd name="T26" fmla="+- 0 1064 1062"/>
                <a:gd name="T27" fmla="*/ 1064 h 95"/>
                <a:gd name="T28" fmla="+- 0 6370 6370"/>
                <a:gd name="T29" fmla="*/ T28 w 52"/>
                <a:gd name="T30" fmla="+- 0 1064 1062"/>
                <a:gd name="T31" fmla="*/ 1064 h 95"/>
                <a:gd name="T32" fmla="+- 0 6370 6370"/>
                <a:gd name="T33" fmla="*/ T32 w 52"/>
                <a:gd name="T34" fmla="+- 0 1157 1062"/>
                <a:gd name="T35" fmla="*/ 1157 h 95"/>
                <a:gd name="T36" fmla="+- 0 6382 6370"/>
                <a:gd name="T37" fmla="*/ T36 w 52"/>
                <a:gd name="T38" fmla="+- 0 1157 1062"/>
                <a:gd name="T39" fmla="*/ 1157 h 95"/>
                <a:gd name="T40" fmla="+- 0 6382 6370"/>
                <a:gd name="T41" fmla="*/ T40 w 52"/>
                <a:gd name="T42" fmla="+- 0 1080 1062"/>
                <a:gd name="T43" fmla="*/ 1080 h 95"/>
                <a:gd name="T44" fmla="+- 0 6386 6370"/>
                <a:gd name="T45" fmla="*/ T44 w 52"/>
                <a:gd name="T46" fmla="+- 0 1072 1062"/>
                <a:gd name="T47" fmla="*/ 1072 h 95"/>
                <a:gd name="T48" fmla="+- 0 6408 6370"/>
                <a:gd name="T49" fmla="*/ T48 w 52"/>
                <a:gd name="T50" fmla="+- 0 1072 1062"/>
                <a:gd name="T51" fmla="*/ 1072 h 95"/>
                <a:gd name="T52" fmla="+- 0 6411 6370"/>
                <a:gd name="T53" fmla="*/ T52 w 52"/>
                <a:gd name="T54" fmla="+- 0 1078 1062"/>
                <a:gd name="T55" fmla="*/ 1078 h 95"/>
                <a:gd name="T56" fmla="+- 0 6411 6370"/>
                <a:gd name="T57" fmla="*/ T56 w 52"/>
                <a:gd name="T58" fmla="+- 0 1095 1062"/>
                <a:gd name="T59" fmla="*/ 1095 h 95"/>
                <a:gd name="T60" fmla="+- 0 6422 6370"/>
                <a:gd name="T61" fmla="*/ T60 w 52"/>
                <a:gd name="T62" fmla="+- 0 1095 1062"/>
                <a:gd name="T63" fmla="*/ 109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2" y="0"/>
                  </a:lnTo>
                  <a:lnTo>
                    <a:pt x="15" y="4"/>
                  </a:lnTo>
                  <a:lnTo>
                    <a:pt x="11" y="14"/>
                  </a:lnTo>
                  <a:lnTo>
                    <a:pt x="11" y="2"/>
                  </a:lnTo>
                  <a:lnTo>
                    <a:pt x="0" y="2"/>
                  </a:lnTo>
                  <a:lnTo>
                    <a:pt x="0" y="95"/>
                  </a:lnTo>
                  <a:lnTo>
                    <a:pt x="12" y="95"/>
                  </a:lnTo>
                  <a:lnTo>
                    <a:pt x="12" y="18"/>
                  </a:lnTo>
                  <a:lnTo>
                    <a:pt x="16" y="10"/>
                  </a:lnTo>
                  <a:lnTo>
                    <a:pt x="38" y="10"/>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4" name="Freeform 33"/>
            <p:cNvSpPr>
              <a:spLocks/>
            </p:cNvSpPr>
            <p:nvPr/>
          </p:nvSpPr>
          <p:spPr bwMode="auto">
            <a:xfrm>
              <a:off x="6466" y="1064"/>
              <a:ext cx="65" cy="93"/>
            </a:xfrm>
            <a:custGeom>
              <a:avLst/>
              <a:gdLst>
                <a:gd name="T0" fmla="+- 0 6530 6466"/>
                <a:gd name="T1" fmla="*/ T0 w 65"/>
                <a:gd name="T2" fmla="+- 0 1064 1064"/>
                <a:gd name="T3" fmla="*/ 1064 h 93"/>
                <a:gd name="T4" fmla="+- 0 6518 6466"/>
                <a:gd name="T5" fmla="*/ T4 w 65"/>
                <a:gd name="T6" fmla="+- 0 1064 1064"/>
                <a:gd name="T7" fmla="*/ 1064 h 93"/>
                <a:gd name="T8" fmla="+- 0 6498 6466"/>
                <a:gd name="T9" fmla="*/ T8 w 65"/>
                <a:gd name="T10" fmla="+- 0 1145 1064"/>
                <a:gd name="T11" fmla="*/ 1145 h 93"/>
                <a:gd name="T12" fmla="+- 0 6478 6466"/>
                <a:gd name="T13" fmla="*/ T12 w 65"/>
                <a:gd name="T14" fmla="+- 0 1064 1064"/>
                <a:gd name="T15" fmla="*/ 1064 h 93"/>
                <a:gd name="T16" fmla="+- 0 6466 6466"/>
                <a:gd name="T17" fmla="*/ T16 w 65"/>
                <a:gd name="T18" fmla="+- 0 1064 1064"/>
                <a:gd name="T19" fmla="*/ 1064 h 93"/>
                <a:gd name="T20" fmla="+- 0 6490 6466"/>
                <a:gd name="T21" fmla="*/ T20 w 65"/>
                <a:gd name="T22" fmla="+- 0 1157 1064"/>
                <a:gd name="T23" fmla="*/ 1157 h 93"/>
                <a:gd name="T24" fmla="+- 0 6506 6466"/>
                <a:gd name="T25" fmla="*/ T24 w 65"/>
                <a:gd name="T26" fmla="+- 0 1157 1064"/>
                <a:gd name="T27" fmla="*/ 1157 h 93"/>
                <a:gd name="T28" fmla="+- 0 6530 6466"/>
                <a:gd name="T29" fmla="*/ T28 w 65"/>
                <a:gd name="T30" fmla="+- 0 1064 1064"/>
                <a:gd name="T31" fmla="*/ 1064 h 93"/>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5" h="93">
                  <a:moveTo>
                    <a:pt x="64" y="0"/>
                  </a:moveTo>
                  <a:lnTo>
                    <a:pt x="52" y="0"/>
                  </a:lnTo>
                  <a:lnTo>
                    <a:pt x="32" y="81"/>
                  </a:lnTo>
                  <a:lnTo>
                    <a:pt x="12" y="0"/>
                  </a:lnTo>
                  <a:lnTo>
                    <a:pt x="0" y="0"/>
                  </a:lnTo>
                  <a:lnTo>
                    <a:pt x="24" y="93"/>
                  </a:lnTo>
                  <a:lnTo>
                    <a:pt x="40" y="93"/>
                  </a:lnTo>
                  <a:lnTo>
                    <a:pt x="64"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5" name="Freeform 34"/>
            <p:cNvSpPr>
              <a:spLocks/>
            </p:cNvSpPr>
            <p:nvPr/>
          </p:nvSpPr>
          <p:spPr bwMode="auto">
            <a:xfrm>
              <a:off x="6580" y="1024"/>
              <a:ext cx="12" cy="133"/>
            </a:xfrm>
            <a:custGeom>
              <a:avLst/>
              <a:gdLst>
                <a:gd name="T0" fmla="+- 0 6580 6580"/>
                <a:gd name="T1" fmla="*/ T0 w 12"/>
                <a:gd name="T2" fmla="+- 0 1024 1024"/>
                <a:gd name="T3" fmla="*/ 1024 h 133"/>
                <a:gd name="T4" fmla="+- 0 6580 6580"/>
                <a:gd name="T5" fmla="*/ T4 w 12"/>
                <a:gd name="T6" fmla="+- 0 1040 1024"/>
                <a:gd name="T7" fmla="*/ 1040 h 133"/>
                <a:gd name="T8" fmla="+- 0 6592 6580"/>
                <a:gd name="T9" fmla="*/ T8 w 12"/>
                <a:gd name="T10" fmla="+- 0 1040 1024"/>
                <a:gd name="T11" fmla="*/ 1040 h 133"/>
                <a:gd name="T12" fmla="+- 0 6592 6580"/>
                <a:gd name="T13" fmla="*/ T12 w 12"/>
                <a:gd name="T14" fmla="+- 0 1024 1024"/>
                <a:gd name="T15" fmla="*/ 1024 h 133"/>
                <a:gd name="T16" fmla="+- 0 6580 6580"/>
                <a:gd name="T17" fmla="*/ T16 w 12"/>
                <a:gd name="T18" fmla="+- 0 1024 1024"/>
                <a:gd name="T19" fmla="*/ 102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6" name="Freeform 35"/>
            <p:cNvSpPr>
              <a:spLocks/>
            </p:cNvSpPr>
            <p:nvPr/>
          </p:nvSpPr>
          <p:spPr bwMode="auto">
            <a:xfrm>
              <a:off x="6580" y="1024"/>
              <a:ext cx="12" cy="133"/>
            </a:xfrm>
            <a:custGeom>
              <a:avLst/>
              <a:gdLst>
                <a:gd name="T0" fmla="+- 0 6580 6580"/>
                <a:gd name="T1" fmla="*/ T0 w 12"/>
                <a:gd name="T2" fmla="+- 0 1064 1024"/>
                <a:gd name="T3" fmla="*/ 1064 h 133"/>
                <a:gd name="T4" fmla="+- 0 6580 6580"/>
                <a:gd name="T5" fmla="*/ T4 w 12"/>
                <a:gd name="T6" fmla="+- 0 1157 1024"/>
                <a:gd name="T7" fmla="*/ 1157 h 133"/>
                <a:gd name="T8" fmla="+- 0 6592 6580"/>
                <a:gd name="T9" fmla="*/ T8 w 12"/>
                <a:gd name="T10" fmla="+- 0 1157 1024"/>
                <a:gd name="T11" fmla="*/ 1157 h 133"/>
                <a:gd name="T12" fmla="+- 0 6592 6580"/>
                <a:gd name="T13" fmla="*/ T12 w 12"/>
                <a:gd name="T14" fmla="+- 0 1064 1024"/>
                <a:gd name="T15" fmla="*/ 1064 h 133"/>
                <a:gd name="T16" fmla="+- 0 6580 6580"/>
                <a:gd name="T17" fmla="*/ T16 w 12"/>
                <a:gd name="T18" fmla="+- 0 1064 1024"/>
                <a:gd name="T19" fmla="*/ 106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7" name="Freeform 36"/>
            <p:cNvSpPr>
              <a:spLocks/>
            </p:cNvSpPr>
            <p:nvPr/>
          </p:nvSpPr>
          <p:spPr bwMode="auto">
            <a:xfrm>
              <a:off x="6586" y="1026"/>
              <a:ext cx="0" cy="131"/>
            </a:xfrm>
            <a:custGeom>
              <a:avLst/>
              <a:gdLst>
                <a:gd name="T0" fmla="+- 0 1026 1026"/>
                <a:gd name="T1" fmla="*/ 1026 h 131"/>
                <a:gd name="T2" fmla="+- 0 1157 1026"/>
                <a:gd name="T3" fmla="*/ 115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38" name="Freeform 37"/>
            <p:cNvSpPr>
              <a:spLocks/>
            </p:cNvSpPr>
            <p:nvPr/>
          </p:nvSpPr>
          <p:spPr bwMode="auto">
            <a:xfrm>
              <a:off x="6647" y="1062"/>
              <a:ext cx="60" cy="96"/>
            </a:xfrm>
            <a:custGeom>
              <a:avLst/>
              <a:gdLst>
                <a:gd name="T0" fmla="+- 0 6647 6647"/>
                <a:gd name="T1" fmla="*/ T0 w 60"/>
                <a:gd name="T2" fmla="+- 0 1087 1062"/>
                <a:gd name="T3" fmla="*/ 1087 h 96"/>
                <a:gd name="T4" fmla="+- 0 6647 6647"/>
                <a:gd name="T5" fmla="*/ T4 w 60"/>
                <a:gd name="T6" fmla="+- 0 1099 1062"/>
                <a:gd name="T7" fmla="*/ 1099 h 96"/>
                <a:gd name="T8" fmla="+- 0 6647 6647"/>
                <a:gd name="T9" fmla="*/ T8 w 60"/>
                <a:gd name="T10" fmla="+- 0 1121 1062"/>
                <a:gd name="T11" fmla="*/ 1121 h 96"/>
                <a:gd name="T12" fmla="+- 0 6651 6647"/>
                <a:gd name="T13" fmla="*/ T12 w 60"/>
                <a:gd name="T14" fmla="+- 0 1147 1062"/>
                <a:gd name="T15" fmla="*/ 1147 h 96"/>
                <a:gd name="T16" fmla="+- 0 6667 6647"/>
                <a:gd name="T17" fmla="*/ T16 w 60"/>
                <a:gd name="T18" fmla="+- 0 1157 1062"/>
                <a:gd name="T19" fmla="*/ 1157 h 96"/>
                <a:gd name="T20" fmla="+- 0 6677 6647"/>
                <a:gd name="T21" fmla="*/ T20 w 60"/>
                <a:gd name="T22" fmla="+- 0 1158 1062"/>
                <a:gd name="T23" fmla="*/ 1158 h 96"/>
                <a:gd name="T24" fmla="+- 0 6698 6647"/>
                <a:gd name="T25" fmla="*/ T24 w 60"/>
                <a:gd name="T26" fmla="+- 0 1152 1062"/>
                <a:gd name="T27" fmla="*/ 1152 h 96"/>
                <a:gd name="T28" fmla="+- 0 6706 6647"/>
                <a:gd name="T29" fmla="*/ T28 w 60"/>
                <a:gd name="T30" fmla="+- 0 1131 1062"/>
                <a:gd name="T31" fmla="*/ 1131 h 96"/>
                <a:gd name="T32" fmla="+- 0 6707 6647"/>
                <a:gd name="T33" fmla="*/ T32 w 60"/>
                <a:gd name="T34" fmla="+- 0 1122 1062"/>
                <a:gd name="T35" fmla="*/ 1122 h 96"/>
                <a:gd name="T36" fmla="+- 0 6694 6647"/>
                <a:gd name="T37" fmla="*/ T36 w 60"/>
                <a:gd name="T38" fmla="+- 0 1122 1062"/>
                <a:gd name="T39" fmla="*/ 1122 h 96"/>
                <a:gd name="T40" fmla="+- 0 6694 6647"/>
                <a:gd name="T41" fmla="*/ T40 w 60"/>
                <a:gd name="T42" fmla="+- 0 1141 1062"/>
                <a:gd name="T43" fmla="*/ 1141 h 96"/>
                <a:gd name="T44" fmla="+- 0 6691 6647"/>
                <a:gd name="T45" fmla="*/ T44 w 60"/>
                <a:gd name="T46" fmla="+- 0 1147 1062"/>
                <a:gd name="T47" fmla="*/ 1147 h 96"/>
                <a:gd name="T48" fmla="+- 0 6661 6647"/>
                <a:gd name="T49" fmla="*/ T48 w 60"/>
                <a:gd name="T50" fmla="+- 0 1147 1062"/>
                <a:gd name="T51" fmla="*/ 1147 h 96"/>
                <a:gd name="T52" fmla="+- 0 6659 6647"/>
                <a:gd name="T53" fmla="*/ T52 w 60"/>
                <a:gd name="T54" fmla="+- 0 1140 1062"/>
                <a:gd name="T55" fmla="*/ 1140 h 96"/>
                <a:gd name="T56" fmla="+- 0 6659 6647"/>
                <a:gd name="T57" fmla="*/ T56 w 60"/>
                <a:gd name="T58" fmla="+- 0 1080 1062"/>
                <a:gd name="T59" fmla="*/ 1080 h 96"/>
                <a:gd name="T60" fmla="+- 0 6661 6647"/>
                <a:gd name="T61" fmla="*/ T60 w 60"/>
                <a:gd name="T62" fmla="+- 0 1074 1062"/>
                <a:gd name="T63" fmla="*/ 1074 h 96"/>
                <a:gd name="T64" fmla="+- 0 6688 6647"/>
                <a:gd name="T65" fmla="*/ T64 w 60"/>
                <a:gd name="T66" fmla="+- 0 1074 1062"/>
                <a:gd name="T67" fmla="*/ 1074 h 96"/>
                <a:gd name="T68" fmla="+- 0 6693 6647"/>
                <a:gd name="T69" fmla="*/ T68 w 60"/>
                <a:gd name="T70" fmla="+- 0 1079 1062"/>
                <a:gd name="T71" fmla="*/ 1079 h 96"/>
                <a:gd name="T72" fmla="+- 0 6693 6647"/>
                <a:gd name="T73" fmla="*/ T72 w 60"/>
                <a:gd name="T74" fmla="+- 0 1094 1062"/>
                <a:gd name="T75" fmla="*/ 1094 h 96"/>
                <a:gd name="T76" fmla="+- 0 6704 6647"/>
                <a:gd name="T77" fmla="*/ T76 w 60"/>
                <a:gd name="T78" fmla="+- 0 1094 1062"/>
                <a:gd name="T79" fmla="*/ 1094 h 96"/>
                <a:gd name="T80" fmla="+- 0 6704 6647"/>
                <a:gd name="T81" fmla="*/ T80 w 60"/>
                <a:gd name="T82" fmla="+- 0 1070 1062"/>
                <a:gd name="T83" fmla="*/ 1070 h 96"/>
                <a:gd name="T84" fmla="+- 0 6697 6647"/>
                <a:gd name="T85" fmla="*/ T84 w 60"/>
                <a:gd name="T86" fmla="+- 0 1062 1062"/>
                <a:gd name="T87" fmla="*/ 1062 h 96"/>
                <a:gd name="T88" fmla="+- 0 6678 6647"/>
                <a:gd name="T89" fmla="*/ T88 w 60"/>
                <a:gd name="T90" fmla="+- 0 1062 1062"/>
                <a:gd name="T91" fmla="*/ 1062 h 96"/>
                <a:gd name="T92" fmla="+- 0 6656 6647"/>
                <a:gd name="T93" fmla="*/ T92 w 60"/>
                <a:gd name="T94" fmla="+- 0 1068 1062"/>
                <a:gd name="T95" fmla="*/ 1068 h 96"/>
                <a:gd name="T96" fmla="+- 0 6647 6647"/>
                <a:gd name="T97" fmla="*/ T96 w 60"/>
                <a:gd name="T98" fmla="+- 0 1087 1062"/>
                <a:gd name="T99" fmla="*/ 108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0" y="25"/>
                  </a:moveTo>
                  <a:lnTo>
                    <a:pt x="0" y="37"/>
                  </a:lnTo>
                  <a:lnTo>
                    <a:pt x="0" y="59"/>
                  </a:lnTo>
                  <a:lnTo>
                    <a:pt x="4" y="85"/>
                  </a:lnTo>
                  <a:lnTo>
                    <a:pt x="20" y="95"/>
                  </a:lnTo>
                  <a:lnTo>
                    <a:pt x="30" y="96"/>
                  </a:lnTo>
                  <a:lnTo>
                    <a:pt x="51" y="90"/>
                  </a:lnTo>
                  <a:lnTo>
                    <a:pt x="59" y="69"/>
                  </a:lnTo>
                  <a:lnTo>
                    <a:pt x="60" y="60"/>
                  </a:lnTo>
                  <a:lnTo>
                    <a:pt x="47" y="60"/>
                  </a:lnTo>
                  <a:lnTo>
                    <a:pt x="47" y="79"/>
                  </a:lnTo>
                  <a:lnTo>
                    <a:pt x="44" y="85"/>
                  </a:lnTo>
                  <a:lnTo>
                    <a:pt x="14" y="85"/>
                  </a:lnTo>
                  <a:lnTo>
                    <a:pt x="12" y="78"/>
                  </a:lnTo>
                  <a:lnTo>
                    <a:pt x="12" y="18"/>
                  </a:lnTo>
                  <a:lnTo>
                    <a:pt x="14" y="12"/>
                  </a:lnTo>
                  <a:lnTo>
                    <a:pt x="41" y="12"/>
                  </a:lnTo>
                  <a:lnTo>
                    <a:pt x="46" y="17"/>
                  </a:lnTo>
                  <a:lnTo>
                    <a:pt x="46" y="32"/>
                  </a:lnTo>
                  <a:lnTo>
                    <a:pt x="57" y="32"/>
                  </a:lnTo>
                  <a:lnTo>
                    <a:pt x="57" y="8"/>
                  </a:lnTo>
                  <a:lnTo>
                    <a:pt x="50" y="0"/>
                  </a:lnTo>
                  <a:lnTo>
                    <a:pt x="31" y="0"/>
                  </a:lnTo>
                  <a:lnTo>
                    <a:pt x="9" y="6"/>
                  </a:lnTo>
                  <a:lnTo>
                    <a:pt x="0"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39" name="Freeform 38"/>
            <p:cNvSpPr>
              <a:spLocks/>
            </p:cNvSpPr>
            <p:nvPr/>
          </p:nvSpPr>
          <p:spPr bwMode="auto">
            <a:xfrm>
              <a:off x="6758" y="1079"/>
              <a:ext cx="61" cy="50"/>
            </a:xfrm>
            <a:custGeom>
              <a:avLst/>
              <a:gdLst>
                <a:gd name="T0" fmla="+- 0 6770 6758"/>
                <a:gd name="T1" fmla="*/ T0 w 61"/>
                <a:gd name="T2" fmla="+- 0 1101 1079"/>
                <a:gd name="T3" fmla="*/ 1101 h 50"/>
                <a:gd name="T4" fmla="+- 0 6770 6758"/>
                <a:gd name="T5" fmla="*/ T4 w 61"/>
                <a:gd name="T6" fmla="+- 0 1079 1079"/>
                <a:gd name="T7" fmla="*/ 1079 h 50"/>
                <a:gd name="T8" fmla="+- 0 6770 6758"/>
                <a:gd name="T9" fmla="*/ T8 w 61"/>
                <a:gd name="T10" fmla="+- 0 1113 1079"/>
                <a:gd name="T11" fmla="*/ 1113 h 50"/>
                <a:gd name="T12" fmla="+- 0 6819 6758"/>
                <a:gd name="T13" fmla="*/ T12 w 61"/>
                <a:gd name="T14" fmla="+- 0 1113 1079"/>
                <a:gd name="T15" fmla="*/ 1113 h 50"/>
                <a:gd name="T16" fmla="+- 0 6807 6758"/>
                <a:gd name="T17" fmla="*/ T16 w 61"/>
                <a:gd name="T18" fmla="+- 0 1101 1079"/>
                <a:gd name="T19" fmla="*/ 1101 h 50"/>
                <a:gd name="T20" fmla="+- 0 6770 6758"/>
                <a:gd name="T21" fmla="*/ T20 w 61"/>
                <a:gd name="T22" fmla="+- 0 1101 1079"/>
                <a:gd name="T23" fmla="*/ 1101 h 50"/>
              </a:gdLst>
              <a:ahLst/>
              <a:cxnLst>
                <a:cxn ang="0">
                  <a:pos x="T1" y="T3"/>
                </a:cxn>
                <a:cxn ang="0">
                  <a:pos x="T5" y="T7"/>
                </a:cxn>
                <a:cxn ang="0">
                  <a:pos x="T9" y="T11"/>
                </a:cxn>
                <a:cxn ang="0">
                  <a:pos x="T13" y="T15"/>
                </a:cxn>
                <a:cxn ang="0">
                  <a:pos x="T17" y="T19"/>
                </a:cxn>
                <a:cxn ang="0">
                  <a:pos x="T21" y="T23"/>
                </a:cxn>
              </a:cxnLst>
              <a:rect l="0" t="0" r="r" b="b"/>
              <a:pathLst>
                <a:path w="61" h="50">
                  <a:moveTo>
                    <a:pt x="12" y="22"/>
                  </a:moveTo>
                  <a:lnTo>
                    <a:pt x="12" y="0"/>
                  </a:lnTo>
                  <a:lnTo>
                    <a:pt x="12" y="34"/>
                  </a:lnTo>
                  <a:lnTo>
                    <a:pt x="61" y="34"/>
                  </a:lnTo>
                  <a:lnTo>
                    <a:pt x="49" y="22"/>
                  </a:lnTo>
                  <a:lnTo>
                    <a:pt x="12"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0" name="Freeform 39"/>
            <p:cNvSpPr>
              <a:spLocks/>
            </p:cNvSpPr>
            <p:nvPr/>
          </p:nvSpPr>
          <p:spPr bwMode="auto">
            <a:xfrm>
              <a:off x="6758" y="1079"/>
              <a:ext cx="61" cy="50"/>
            </a:xfrm>
            <a:custGeom>
              <a:avLst/>
              <a:gdLst>
                <a:gd name="T0" fmla="+- 0 6762 6758"/>
                <a:gd name="T1" fmla="*/ T0 w 61"/>
                <a:gd name="T2" fmla="+- 0 1147 1079"/>
                <a:gd name="T3" fmla="*/ 1147 h 50"/>
                <a:gd name="T4" fmla="+- 0 6778 6758"/>
                <a:gd name="T5" fmla="*/ T4 w 61"/>
                <a:gd name="T6" fmla="+- 0 1157 1079"/>
                <a:gd name="T7" fmla="*/ 1157 h 50"/>
                <a:gd name="T8" fmla="+- 0 6788 6758"/>
                <a:gd name="T9" fmla="*/ T8 w 61"/>
                <a:gd name="T10" fmla="+- 0 1158 1079"/>
                <a:gd name="T11" fmla="*/ 1158 h 50"/>
                <a:gd name="T12" fmla="+- 0 6811 6758"/>
                <a:gd name="T13" fmla="*/ T12 w 61"/>
                <a:gd name="T14" fmla="+- 0 1152 1079"/>
                <a:gd name="T15" fmla="*/ 1152 h 50"/>
                <a:gd name="T16" fmla="+- 0 6819 6758"/>
                <a:gd name="T17" fmla="*/ T16 w 61"/>
                <a:gd name="T18" fmla="+- 0 1132 1079"/>
                <a:gd name="T19" fmla="*/ 1132 h 50"/>
                <a:gd name="T20" fmla="+- 0 6819 6758"/>
                <a:gd name="T21" fmla="*/ T20 w 61"/>
                <a:gd name="T22" fmla="+- 0 1128 1079"/>
                <a:gd name="T23" fmla="*/ 1128 h 50"/>
                <a:gd name="T24" fmla="+- 0 6808 6758"/>
                <a:gd name="T25" fmla="*/ T24 w 61"/>
                <a:gd name="T26" fmla="+- 0 1128 1079"/>
                <a:gd name="T27" fmla="*/ 1128 h 50"/>
                <a:gd name="T28" fmla="+- 0 6808 6758"/>
                <a:gd name="T29" fmla="*/ T28 w 61"/>
                <a:gd name="T30" fmla="+- 0 1143 1079"/>
                <a:gd name="T31" fmla="*/ 1143 h 50"/>
                <a:gd name="T32" fmla="+- 0 6803 6758"/>
                <a:gd name="T33" fmla="*/ T32 w 61"/>
                <a:gd name="T34" fmla="+- 0 1146 1079"/>
                <a:gd name="T35" fmla="*/ 1146 h 50"/>
                <a:gd name="T36" fmla="+- 0 6772 6758"/>
                <a:gd name="T37" fmla="*/ T36 w 61"/>
                <a:gd name="T38" fmla="+- 0 1146 1079"/>
                <a:gd name="T39" fmla="*/ 1146 h 50"/>
                <a:gd name="T40" fmla="+- 0 6770 6758"/>
                <a:gd name="T41" fmla="*/ T40 w 61"/>
                <a:gd name="T42" fmla="+- 0 1140 1079"/>
                <a:gd name="T43" fmla="*/ 1140 h 50"/>
                <a:gd name="T44" fmla="+- 0 6770 6758"/>
                <a:gd name="T45" fmla="*/ T44 w 61"/>
                <a:gd name="T46" fmla="+- 0 1079 1079"/>
                <a:gd name="T47" fmla="*/ 1079 h 50"/>
                <a:gd name="T48" fmla="+- 0 6774 6758"/>
                <a:gd name="T49" fmla="*/ T48 w 61"/>
                <a:gd name="T50" fmla="+- 0 1073 1079"/>
                <a:gd name="T51" fmla="*/ 1073 h 50"/>
                <a:gd name="T52" fmla="+- 0 6803 6758"/>
                <a:gd name="T53" fmla="*/ T52 w 61"/>
                <a:gd name="T54" fmla="+- 0 1073 1079"/>
                <a:gd name="T55" fmla="*/ 1073 h 50"/>
                <a:gd name="T56" fmla="+- 0 6807 6758"/>
                <a:gd name="T57" fmla="*/ T56 w 61"/>
                <a:gd name="T58" fmla="+- 0 1079 1079"/>
                <a:gd name="T59" fmla="*/ 1079 h 50"/>
                <a:gd name="T60" fmla="+- 0 6807 6758"/>
                <a:gd name="T61" fmla="*/ T60 w 61"/>
                <a:gd name="T62" fmla="+- 0 1101 1079"/>
                <a:gd name="T63" fmla="*/ 1101 h 50"/>
                <a:gd name="T64" fmla="+- 0 6819 6758"/>
                <a:gd name="T65" fmla="*/ T64 w 61"/>
                <a:gd name="T66" fmla="+- 0 1113 1079"/>
                <a:gd name="T67" fmla="*/ 1113 h 50"/>
                <a:gd name="T68" fmla="+- 0 6819 6758"/>
                <a:gd name="T69" fmla="*/ T68 w 61"/>
                <a:gd name="T70" fmla="+- 0 1099 1079"/>
                <a:gd name="T71" fmla="*/ 1099 h 50"/>
                <a:gd name="T72" fmla="+- 0 6814 6758"/>
                <a:gd name="T73" fmla="*/ T72 w 61"/>
                <a:gd name="T74" fmla="+- 0 1074 1079"/>
                <a:gd name="T75" fmla="*/ 1074 h 50"/>
                <a:gd name="T76" fmla="+- 0 6799 6758"/>
                <a:gd name="T77" fmla="*/ T76 w 61"/>
                <a:gd name="T78" fmla="+- 0 1063 1079"/>
                <a:gd name="T79" fmla="*/ 1063 h 50"/>
                <a:gd name="T80" fmla="+- 0 6788 6758"/>
                <a:gd name="T81" fmla="*/ T80 w 61"/>
                <a:gd name="T82" fmla="+- 0 1062 1079"/>
                <a:gd name="T83" fmla="*/ 1062 h 50"/>
                <a:gd name="T84" fmla="+- 0 6767 6758"/>
                <a:gd name="T85" fmla="*/ T84 w 61"/>
                <a:gd name="T86" fmla="+- 0 1068 1079"/>
                <a:gd name="T87" fmla="*/ 1068 h 50"/>
                <a:gd name="T88" fmla="+- 0 6758 6758"/>
                <a:gd name="T89" fmla="*/ T88 w 61"/>
                <a:gd name="T90" fmla="+- 0 1087 1079"/>
                <a:gd name="T91" fmla="*/ 1087 h 50"/>
                <a:gd name="T92" fmla="+- 0 6758 6758"/>
                <a:gd name="T93" fmla="*/ T92 w 61"/>
                <a:gd name="T94" fmla="+- 0 1099 1079"/>
                <a:gd name="T95" fmla="*/ 1099 h 50"/>
                <a:gd name="T96" fmla="+- 0 6758 6758"/>
                <a:gd name="T97" fmla="*/ T96 w 61"/>
                <a:gd name="T98" fmla="+- 0 1121 1079"/>
                <a:gd name="T99" fmla="*/ 1121 h 50"/>
                <a:gd name="T100" fmla="+- 0 6762 6758"/>
                <a:gd name="T101" fmla="*/ T100 w 61"/>
                <a:gd name="T102" fmla="+- 0 1147 1079"/>
                <a:gd name="T103" fmla="*/ 114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8"/>
                  </a:lnTo>
                  <a:lnTo>
                    <a:pt x="30" y="79"/>
                  </a:lnTo>
                  <a:lnTo>
                    <a:pt x="53" y="73"/>
                  </a:lnTo>
                  <a:lnTo>
                    <a:pt x="61" y="53"/>
                  </a:lnTo>
                  <a:lnTo>
                    <a:pt x="61" y="49"/>
                  </a:lnTo>
                  <a:lnTo>
                    <a:pt x="50" y="49"/>
                  </a:lnTo>
                  <a:lnTo>
                    <a:pt x="50" y="64"/>
                  </a:lnTo>
                  <a:lnTo>
                    <a:pt x="45" y="67"/>
                  </a:lnTo>
                  <a:lnTo>
                    <a:pt x="14" y="67"/>
                  </a:lnTo>
                  <a:lnTo>
                    <a:pt x="12" y="61"/>
                  </a:lnTo>
                  <a:lnTo>
                    <a:pt x="12" y="0"/>
                  </a:lnTo>
                  <a:lnTo>
                    <a:pt x="16" y="-6"/>
                  </a:lnTo>
                  <a:lnTo>
                    <a:pt x="45" y="-6"/>
                  </a:lnTo>
                  <a:lnTo>
                    <a:pt x="49" y="0"/>
                  </a:lnTo>
                  <a:lnTo>
                    <a:pt x="49" y="22"/>
                  </a:lnTo>
                  <a:lnTo>
                    <a:pt x="61" y="34"/>
                  </a:lnTo>
                  <a:lnTo>
                    <a:pt x="61" y="20"/>
                  </a:lnTo>
                  <a:lnTo>
                    <a:pt x="56" y="-5"/>
                  </a:lnTo>
                  <a:lnTo>
                    <a:pt x="41" y="-16"/>
                  </a:lnTo>
                  <a:lnTo>
                    <a:pt x="30" y="-17"/>
                  </a:lnTo>
                  <a:lnTo>
                    <a:pt x="9" y="-11"/>
                  </a:lnTo>
                  <a:lnTo>
                    <a:pt x="0"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1" name="Freeform 40"/>
            <p:cNvSpPr>
              <a:spLocks/>
            </p:cNvSpPr>
            <p:nvPr/>
          </p:nvSpPr>
          <p:spPr bwMode="auto">
            <a:xfrm>
              <a:off x="6870" y="1062"/>
              <a:ext cx="58" cy="96"/>
            </a:xfrm>
            <a:custGeom>
              <a:avLst/>
              <a:gdLst>
                <a:gd name="T0" fmla="+- 0 6871 6870"/>
                <a:gd name="T1" fmla="*/ T0 w 58"/>
                <a:gd name="T2" fmla="+- 0 1069 1062"/>
                <a:gd name="T3" fmla="*/ 1069 h 96"/>
                <a:gd name="T4" fmla="+- 0 6871 6870"/>
                <a:gd name="T5" fmla="*/ T4 w 58"/>
                <a:gd name="T6" fmla="+- 0 1109 1062"/>
                <a:gd name="T7" fmla="*/ 1109 h 96"/>
                <a:gd name="T8" fmla="+- 0 6878 6870"/>
                <a:gd name="T9" fmla="*/ T8 w 58"/>
                <a:gd name="T10" fmla="+- 0 1111 1062"/>
                <a:gd name="T11" fmla="*/ 1111 h 96"/>
                <a:gd name="T12" fmla="+- 0 6895 6870"/>
                <a:gd name="T13" fmla="*/ T12 w 58"/>
                <a:gd name="T14" fmla="+- 0 1114 1062"/>
                <a:gd name="T15" fmla="*/ 1114 h 96"/>
                <a:gd name="T16" fmla="+- 0 6910 6870"/>
                <a:gd name="T17" fmla="*/ T16 w 58"/>
                <a:gd name="T18" fmla="+- 0 1116 1062"/>
                <a:gd name="T19" fmla="*/ 1116 h 96"/>
                <a:gd name="T20" fmla="+- 0 6915 6870"/>
                <a:gd name="T21" fmla="*/ T20 w 58"/>
                <a:gd name="T22" fmla="+- 0 1116 1062"/>
                <a:gd name="T23" fmla="*/ 1116 h 96"/>
                <a:gd name="T24" fmla="+- 0 6915 6870"/>
                <a:gd name="T25" fmla="*/ T24 w 58"/>
                <a:gd name="T26" fmla="+- 0 1144 1062"/>
                <a:gd name="T27" fmla="*/ 1144 h 96"/>
                <a:gd name="T28" fmla="+- 0 6912 6870"/>
                <a:gd name="T29" fmla="*/ T28 w 58"/>
                <a:gd name="T30" fmla="+- 0 1147 1062"/>
                <a:gd name="T31" fmla="*/ 1147 h 96"/>
                <a:gd name="T32" fmla="+- 0 6883 6870"/>
                <a:gd name="T33" fmla="*/ T32 w 58"/>
                <a:gd name="T34" fmla="+- 0 1147 1062"/>
                <a:gd name="T35" fmla="*/ 1147 h 96"/>
                <a:gd name="T36" fmla="+- 0 6882 6870"/>
                <a:gd name="T37" fmla="*/ T36 w 58"/>
                <a:gd name="T38" fmla="+- 0 1143 1062"/>
                <a:gd name="T39" fmla="*/ 1143 h 96"/>
                <a:gd name="T40" fmla="+- 0 6882 6870"/>
                <a:gd name="T41" fmla="*/ T40 w 58"/>
                <a:gd name="T42" fmla="+- 0 1127 1062"/>
                <a:gd name="T43" fmla="*/ 1127 h 96"/>
                <a:gd name="T44" fmla="+- 0 6870 6870"/>
                <a:gd name="T45" fmla="*/ T44 w 58"/>
                <a:gd name="T46" fmla="+- 0 1127 1062"/>
                <a:gd name="T47" fmla="*/ 1127 h 96"/>
                <a:gd name="T48" fmla="+- 0 6870 6870"/>
                <a:gd name="T49" fmla="*/ T48 w 58"/>
                <a:gd name="T50" fmla="+- 0 1153 1062"/>
                <a:gd name="T51" fmla="*/ 1153 h 96"/>
                <a:gd name="T52" fmla="+- 0 6875 6870"/>
                <a:gd name="T53" fmla="*/ T52 w 58"/>
                <a:gd name="T54" fmla="+- 0 1158 1062"/>
                <a:gd name="T55" fmla="*/ 1158 h 96"/>
                <a:gd name="T56" fmla="+- 0 6920 6870"/>
                <a:gd name="T57" fmla="*/ T56 w 58"/>
                <a:gd name="T58" fmla="+- 0 1158 1062"/>
                <a:gd name="T59" fmla="*/ 1158 h 96"/>
                <a:gd name="T60" fmla="+- 0 6928 6870"/>
                <a:gd name="T61" fmla="*/ T60 w 58"/>
                <a:gd name="T62" fmla="+- 0 1151 1062"/>
                <a:gd name="T63" fmla="*/ 1151 h 96"/>
                <a:gd name="T64" fmla="+- 0 6928 6870"/>
                <a:gd name="T65" fmla="*/ T64 w 58"/>
                <a:gd name="T66" fmla="+- 0 1113 1062"/>
                <a:gd name="T67" fmla="*/ 1113 h 96"/>
                <a:gd name="T68" fmla="+- 0 6923 6870"/>
                <a:gd name="T69" fmla="*/ T68 w 58"/>
                <a:gd name="T70" fmla="+- 0 1107 1062"/>
                <a:gd name="T71" fmla="*/ 1107 h 96"/>
                <a:gd name="T72" fmla="+- 0 6910 6870"/>
                <a:gd name="T73" fmla="*/ T72 w 58"/>
                <a:gd name="T74" fmla="+- 0 1105 1062"/>
                <a:gd name="T75" fmla="*/ 1105 h 96"/>
                <a:gd name="T76" fmla="+- 0 6890 6870"/>
                <a:gd name="T77" fmla="*/ T76 w 58"/>
                <a:gd name="T78" fmla="+- 0 1102 1062"/>
                <a:gd name="T79" fmla="*/ 1102 h 96"/>
                <a:gd name="T80" fmla="+- 0 6884 6870"/>
                <a:gd name="T81" fmla="*/ T80 w 58"/>
                <a:gd name="T82" fmla="+- 0 1102 1062"/>
                <a:gd name="T83" fmla="*/ 1102 h 96"/>
                <a:gd name="T84" fmla="+- 0 6884 6870"/>
                <a:gd name="T85" fmla="*/ T84 w 58"/>
                <a:gd name="T86" fmla="+- 0 1076 1062"/>
                <a:gd name="T87" fmla="*/ 1076 h 96"/>
                <a:gd name="T88" fmla="+- 0 6887 6870"/>
                <a:gd name="T89" fmla="*/ T88 w 58"/>
                <a:gd name="T90" fmla="+- 0 1073 1062"/>
                <a:gd name="T91" fmla="*/ 1073 h 96"/>
                <a:gd name="T92" fmla="+- 0 6912 6870"/>
                <a:gd name="T93" fmla="*/ T92 w 58"/>
                <a:gd name="T94" fmla="+- 0 1073 1062"/>
                <a:gd name="T95" fmla="*/ 1073 h 96"/>
                <a:gd name="T96" fmla="+- 0 6915 6870"/>
                <a:gd name="T97" fmla="*/ T96 w 58"/>
                <a:gd name="T98" fmla="+- 0 1076 1062"/>
                <a:gd name="T99" fmla="*/ 1076 h 96"/>
                <a:gd name="T100" fmla="+- 0 6915 6870"/>
                <a:gd name="T101" fmla="*/ T100 w 58"/>
                <a:gd name="T102" fmla="+- 0 1088 1062"/>
                <a:gd name="T103" fmla="*/ 1088 h 96"/>
                <a:gd name="T104" fmla="+- 0 6927 6870"/>
                <a:gd name="T105" fmla="*/ T104 w 58"/>
                <a:gd name="T106" fmla="+- 0 1088 1062"/>
                <a:gd name="T107" fmla="*/ 1088 h 96"/>
                <a:gd name="T108" fmla="+- 0 6927 6870"/>
                <a:gd name="T109" fmla="*/ T108 w 58"/>
                <a:gd name="T110" fmla="+- 0 1068 1062"/>
                <a:gd name="T111" fmla="*/ 1068 h 96"/>
                <a:gd name="T112" fmla="+- 0 6922 6870"/>
                <a:gd name="T113" fmla="*/ T112 w 58"/>
                <a:gd name="T114" fmla="+- 0 1062 1062"/>
                <a:gd name="T115" fmla="*/ 1062 h 96"/>
                <a:gd name="T116" fmla="+- 0 6879 6870"/>
                <a:gd name="T117" fmla="*/ T116 w 58"/>
                <a:gd name="T118" fmla="+- 0 1062 1062"/>
                <a:gd name="T119" fmla="*/ 1062 h 96"/>
                <a:gd name="T120" fmla="+- 0 6871 6870"/>
                <a:gd name="T121" fmla="*/ T120 w 58"/>
                <a:gd name="T122" fmla="+- 0 1069 1062"/>
                <a:gd name="T123" fmla="*/ 10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5"/>
                  </a:lnTo>
                  <a:lnTo>
                    <a:pt x="13" y="85"/>
                  </a:lnTo>
                  <a:lnTo>
                    <a:pt x="12" y="81"/>
                  </a:lnTo>
                  <a:lnTo>
                    <a:pt x="12" y="65"/>
                  </a:lnTo>
                  <a:lnTo>
                    <a:pt x="0" y="65"/>
                  </a:lnTo>
                  <a:lnTo>
                    <a:pt x="0" y="91"/>
                  </a:lnTo>
                  <a:lnTo>
                    <a:pt x="5" y="96"/>
                  </a:lnTo>
                  <a:lnTo>
                    <a:pt x="50" y="96"/>
                  </a:lnTo>
                  <a:lnTo>
                    <a:pt x="58" y="89"/>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2"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2" name="Group 41"/>
          <p:cNvGrpSpPr>
            <a:grpSpLocks/>
          </p:cNvGrpSpPr>
          <p:nvPr/>
        </p:nvGrpSpPr>
        <p:grpSpPr bwMode="auto">
          <a:xfrm>
            <a:off x="3786443" y="712485"/>
            <a:ext cx="132715" cy="358775"/>
            <a:chOff x="4901" y="816"/>
            <a:chExt cx="209" cy="565"/>
          </a:xfrm>
        </p:grpSpPr>
        <p:sp>
          <p:nvSpPr>
            <p:cNvPr id="43" name="Freeform 42"/>
            <p:cNvSpPr>
              <a:spLocks/>
            </p:cNvSpPr>
            <p:nvPr/>
          </p:nvSpPr>
          <p:spPr bwMode="auto">
            <a:xfrm>
              <a:off x="4901" y="816"/>
              <a:ext cx="209" cy="565"/>
            </a:xfrm>
            <a:custGeom>
              <a:avLst/>
              <a:gdLst>
                <a:gd name="T0" fmla="+- 0 5079 4901"/>
                <a:gd name="T1" fmla="*/ T0 w 209"/>
                <a:gd name="T2" fmla="+- 0 910 816"/>
                <a:gd name="T3" fmla="*/ 910 h 565"/>
                <a:gd name="T4" fmla="+- 0 5080 4901"/>
                <a:gd name="T5" fmla="*/ T4 w 209"/>
                <a:gd name="T6" fmla="+- 0 910 816"/>
                <a:gd name="T7" fmla="*/ 910 h 565"/>
                <a:gd name="T8" fmla="+- 0 5095 4901"/>
                <a:gd name="T9" fmla="*/ T8 w 209"/>
                <a:gd name="T10" fmla="+- 0 898 816"/>
                <a:gd name="T11" fmla="*/ 898 h 565"/>
                <a:gd name="T12" fmla="+- 0 5108 4901"/>
                <a:gd name="T13" fmla="*/ T12 w 209"/>
                <a:gd name="T14" fmla="+- 0 883 816"/>
                <a:gd name="T15" fmla="*/ 883 h 565"/>
                <a:gd name="T16" fmla="+- 0 5110 4901"/>
                <a:gd name="T17" fmla="*/ T16 w 209"/>
                <a:gd name="T18" fmla="+- 0 816 816"/>
                <a:gd name="T19" fmla="*/ 816 h 565"/>
                <a:gd name="T20" fmla="+- 0 5107 4901"/>
                <a:gd name="T21" fmla="*/ T20 w 209"/>
                <a:gd name="T22" fmla="+- 0 823 816"/>
                <a:gd name="T23" fmla="*/ 823 h 565"/>
                <a:gd name="T24" fmla="+- 0 5100 4901"/>
                <a:gd name="T25" fmla="*/ T24 w 209"/>
                <a:gd name="T26" fmla="+- 0 826 816"/>
                <a:gd name="T27" fmla="*/ 826 h 565"/>
                <a:gd name="T28" fmla="+- 0 5089 4901"/>
                <a:gd name="T29" fmla="*/ T28 w 209"/>
                <a:gd name="T30" fmla="+- 0 826 816"/>
                <a:gd name="T31" fmla="*/ 826 h 565"/>
                <a:gd name="T32" fmla="+- 0 5079 4901"/>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9" y="94"/>
                  </a:lnTo>
                  <a:lnTo>
                    <a:pt x="194" y="82"/>
                  </a:lnTo>
                  <a:lnTo>
                    <a:pt x="207" y="67"/>
                  </a:lnTo>
                  <a:lnTo>
                    <a:pt x="209" y="0"/>
                  </a:lnTo>
                  <a:lnTo>
                    <a:pt x="206"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4" name="Freeform 43"/>
            <p:cNvSpPr>
              <a:spLocks/>
            </p:cNvSpPr>
            <p:nvPr/>
          </p:nvSpPr>
          <p:spPr bwMode="auto">
            <a:xfrm>
              <a:off x="4901" y="816"/>
              <a:ext cx="209" cy="565"/>
            </a:xfrm>
            <a:custGeom>
              <a:avLst/>
              <a:gdLst>
                <a:gd name="T0" fmla="+- 0 5285 4901"/>
                <a:gd name="T1" fmla="*/ T0 w 209"/>
                <a:gd name="T2" fmla="+- 0 601 816"/>
                <a:gd name="T3" fmla="*/ 601 h 565"/>
                <a:gd name="T4" fmla="+- 0 5284 4901"/>
                <a:gd name="T5" fmla="*/ T4 w 209"/>
                <a:gd name="T6" fmla="+- 0 550 816"/>
                <a:gd name="T7" fmla="*/ 550 h 565"/>
                <a:gd name="T8" fmla="+- 0 5283 4901"/>
                <a:gd name="T9" fmla="*/ T8 w 209"/>
                <a:gd name="T10" fmla="+- 0 508 816"/>
                <a:gd name="T11" fmla="*/ 508 h 565"/>
                <a:gd name="T12" fmla="+- 0 5276 4901"/>
                <a:gd name="T13" fmla="*/ T12 w 209"/>
                <a:gd name="T14" fmla="+- 0 451 816"/>
                <a:gd name="T15" fmla="*/ 451 h 565"/>
                <a:gd name="T16" fmla="+- 0 5255 4901"/>
                <a:gd name="T17" fmla="*/ T16 w 209"/>
                <a:gd name="T18" fmla="+- 0 405 816"/>
                <a:gd name="T19" fmla="*/ 405 h 565"/>
                <a:gd name="T20" fmla="+- 0 5224 4901"/>
                <a:gd name="T21" fmla="*/ T20 w 209"/>
                <a:gd name="T22" fmla="+- 0 376 816"/>
                <a:gd name="T23" fmla="*/ 376 h 565"/>
                <a:gd name="T24" fmla="+- 0 5162 4901"/>
                <a:gd name="T25" fmla="*/ T24 w 209"/>
                <a:gd name="T26" fmla="+- 0 352 816"/>
                <a:gd name="T27" fmla="*/ 352 h 565"/>
                <a:gd name="T28" fmla="+- 0 5118 4901"/>
                <a:gd name="T29" fmla="*/ T28 w 209"/>
                <a:gd name="T30" fmla="+- 0 346 816"/>
                <a:gd name="T31" fmla="*/ 346 h 565"/>
                <a:gd name="T32" fmla="+- 0 5093 4901"/>
                <a:gd name="T33" fmla="*/ T32 w 209"/>
                <a:gd name="T34" fmla="+- 0 345 816"/>
                <a:gd name="T35" fmla="*/ 345 h 565"/>
                <a:gd name="T36" fmla="+- 0 5048 4901"/>
                <a:gd name="T37" fmla="*/ T36 w 209"/>
                <a:gd name="T38" fmla="+- 0 348 816"/>
                <a:gd name="T39" fmla="*/ 348 h 565"/>
                <a:gd name="T40" fmla="+- 0 5009 4901"/>
                <a:gd name="T41" fmla="*/ T40 w 209"/>
                <a:gd name="T42" fmla="+- 0 357 816"/>
                <a:gd name="T43" fmla="*/ 357 h 565"/>
                <a:gd name="T44" fmla="+- 0 4951 4901"/>
                <a:gd name="T45" fmla="*/ T44 w 209"/>
                <a:gd name="T46" fmla="+- 0 390 816"/>
                <a:gd name="T47" fmla="*/ 390 h 565"/>
                <a:gd name="T48" fmla="+- 0 4925 4901"/>
                <a:gd name="T49" fmla="*/ T48 w 209"/>
                <a:gd name="T50" fmla="+- 0 419 816"/>
                <a:gd name="T51" fmla="*/ 419 h 565"/>
                <a:gd name="T52" fmla="+- 0 4904 4901"/>
                <a:gd name="T53" fmla="*/ T52 w 209"/>
                <a:gd name="T54" fmla="+- 0 488 816"/>
                <a:gd name="T55" fmla="*/ 488 h 565"/>
                <a:gd name="T56" fmla="+- 0 4901 4901"/>
                <a:gd name="T57" fmla="*/ T56 w 209"/>
                <a:gd name="T58" fmla="+- 0 535 816"/>
                <a:gd name="T59" fmla="*/ 535 h 565"/>
                <a:gd name="T60" fmla="+- 0 5061 4901"/>
                <a:gd name="T61" fmla="*/ T60 w 209"/>
                <a:gd name="T62" fmla="+- 0 572 816"/>
                <a:gd name="T63" fmla="*/ 572 h 565"/>
                <a:gd name="T64" fmla="+- 0 5062 4901"/>
                <a:gd name="T65" fmla="*/ T64 w 209"/>
                <a:gd name="T66" fmla="+- 0 488 816"/>
                <a:gd name="T67" fmla="*/ 488 h 565"/>
                <a:gd name="T68" fmla="+- 0 5065 4901"/>
                <a:gd name="T69" fmla="*/ T68 w 209"/>
                <a:gd name="T70" fmla="+- 0 456 816"/>
                <a:gd name="T71" fmla="*/ 456 h 565"/>
                <a:gd name="T72" fmla="+- 0 5075 4901"/>
                <a:gd name="T73" fmla="*/ T72 w 209"/>
                <a:gd name="T74" fmla="+- 0 444 816"/>
                <a:gd name="T75" fmla="*/ 444 h 565"/>
                <a:gd name="T76" fmla="+- 0 5104 4901"/>
                <a:gd name="T77" fmla="*/ T76 w 209"/>
                <a:gd name="T78" fmla="+- 0 449 816"/>
                <a:gd name="T79" fmla="*/ 449 h 565"/>
                <a:gd name="T80" fmla="+- 0 5112 4901"/>
                <a:gd name="T81" fmla="*/ T80 w 209"/>
                <a:gd name="T82" fmla="+- 0 469 816"/>
                <a:gd name="T83" fmla="*/ 469 h 565"/>
                <a:gd name="T84" fmla="+- 0 5115 4901"/>
                <a:gd name="T85" fmla="*/ T84 w 209"/>
                <a:gd name="T86" fmla="+- 0 515 816"/>
                <a:gd name="T87" fmla="*/ 515 h 565"/>
                <a:gd name="T88" fmla="+- 0 5113 4901"/>
                <a:gd name="T89" fmla="*/ T88 w 209"/>
                <a:gd name="T90" fmla="+- 0 547 816"/>
                <a:gd name="T91" fmla="*/ 547 h 565"/>
                <a:gd name="T92" fmla="+- 0 5104 4901"/>
                <a:gd name="T93" fmla="*/ T92 w 209"/>
                <a:gd name="T94" fmla="+- 0 567 816"/>
                <a:gd name="T95" fmla="*/ 567 h 565"/>
                <a:gd name="T96" fmla="+- 0 5074 4901"/>
                <a:gd name="T97" fmla="*/ T96 w 209"/>
                <a:gd name="T98" fmla="+- 0 583 816"/>
                <a:gd name="T99" fmla="*/ 583 h 565"/>
                <a:gd name="T100" fmla="+- 0 5019 4901"/>
                <a:gd name="T101" fmla="*/ T100 w 209"/>
                <a:gd name="T102" fmla="+- 0 605 816"/>
                <a:gd name="T103" fmla="*/ 605 h 565"/>
                <a:gd name="T104" fmla="+- 0 4980 4901"/>
                <a:gd name="T105" fmla="*/ T104 w 209"/>
                <a:gd name="T106" fmla="+- 0 622 816"/>
                <a:gd name="T107" fmla="*/ 622 h 565"/>
                <a:gd name="T108" fmla="+- 0 4943 4901"/>
                <a:gd name="T109" fmla="*/ T108 w 209"/>
                <a:gd name="T110" fmla="+- 0 641 816"/>
                <a:gd name="T111" fmla="*/ 641 h 565"/>
                <a:gd name="T112" fmla="+- 0 4921 4901"/>
                <a:gd name="T113" fmla="*/ T112 w 209"/>
                <a:gd name="T114" fmla="+- 0 659 816"/>
                <a:gd name="T115" fmla="*/ 659 h 565"/>
                <a:gd name="T116" fmla="+- 0 4906 4901"/>
                <a:gd name="T117" fmla="*/ T116 w 209"/>
                <a:gd name="T118" fmla="+- 0 695 816"/>
                <a:gd name="T119" fmla="*/ 695 h 565"/>
                <a:gd name="T120" fmla="+- 0 4901 4901"/>
                <a:gd name="T121" fmla="*/ T120 w 209"/>
                <a:gd name="T122" fmla="+- 0 744 816"/>
                <a:gd name="T123" fmla="*/ 744 h 565"/>
                <a:gd name="T124" fmla="+- 0 4902 4901"/>
                <a:gd name="T125" fmla="*/ T124 w 209"/>
                <a:gd name="T126" fmla="+- 0 812 816"/>
                <a:gd name="T127" fmla="*/ 812 h 565"/>
                <a:gd name="T128" fmla="+- 0 4910 4901"/>
                <a:gd name="T129" fmla="*/ T128 w 209"/>
                <a:gd name="T130" fmla="+- 0 858 816"/>
                <a:gd name="T131" fmla="*/ 858 h 565"/>
                <a:gd name="T132" fmla="+- 0 4927 4901"/>
                <a:gd name="T133" fmla="*/ T132 w 209"/>
                <a:gd name="T134" fmla="+- 0 890 816"/>
                <a:gd name="T135" fmla="*/ 890 h 565"/>
                <a:gd name="T136" fmla="+- 0 4962 4901"/>
                <a:gd name="T137" fmla="*/ T136 w 209"/>
                <a:gd name="T138" fmla="+- 0 913 816"/>
                <a:gd name="T139" fmla="*/ 913 h 565"/>
                <a:gd name="T140" fmla="+- 0 5000 4901"/>
                <a:gd name="T141" fmla="*/ T140 w 209"/>
                <a:gd name="T142" fmla="+- 0 924 816"/>
                <a:gd name="T143" fmla="*/ 924 h 565"/>
                <a:gd name="T144" fmla="+- 0 5021 4901"/>
                <a:gd name="T145" fmla="*/ T144 w 209"/>
                <a:gd name="T146" fmla="+- 0 925 816"/>
                <a:gd name="T147" fmla="*/ 925 h 565"/>
                <a:gd name="T148" fmla="+- 0 5062 4901"/>
                <a:gd name="T149" fmla="*/ T148 w 209"/>
                <a:gd name="T150" fmla="+- 0 918 816"/>
                <a:gd name="T151" fmla="*/ 918 h 565"/>
                <a:gd name="T152" fmla="+- 0 5089 4901"/>
                <a:gd name="T153" fmla="*/ T152 w 209"/>
                <a:gd name="T154" fmla="+- 0 826 816"/>
                <a:gd name="T155" fmla="*/ 826 h 565"/>
                <a:gd name="T156" fmla="+- 0 5071 4901"/>
                <a:gd name="T157" fmla="*/ T156 w 209"/>
                <a:gd name="T158" fmla="+- 0 822 816"/>
                <a:gd name="T159" fmla="*/ 822 h 565"/>
                <a:gd name="T160" fmla="+- 0 5064 4901"/>
                <a:gd name="T161" fmla="*/ T160 w 209"/>
                <a:gd name="T162" fmla="+- 0 803 816"/>
                <a:gd name="T163" fmla="*/ 803 h 565"/>
                <a:gd name="T164" fmla="+- 0 5061 4901"/>
                <a:gd name="T165" fmla="*/ T164 w 209"/>
                <a:gd name="T166" fmla="+- 0 757 816"/>
                <a:gd name="T167" fmla="*/ 757 h 565"/>
                <a:gd name="T168" fmla="+- 0 5064 4901"/>
                <a:gd name="T169" fmla="*/ T168 w 209"/>
                <a:gd name="T170" fmla="+- 0 715 816"/>
                <a:gd name="T171" fmla="*/ 715 h 565"/>
                <a:gd name="T172" fmla="+- 0 5070 4901"/>
                <a:gd name="T173" fmla="*/ T172 w 209"/>
                <a:gd name="T174" fmla="+- 0 693 816"/>
                <a:gd name="T175" fmla="*/ 693 h 565"/>
                <a:gd name="T176" fmla="+- 0 5094 4901"/>
                <a:gd name="T177" fmla="*/ T176 w 209"/>
                <a:gd name="T178" fmla="+- 0 665 816"/>
                <a:gd name="T179" fmla="*/ 665 h 565"/>
                <a:gd name="T180" fmla="+- 0 5115 4901"/>
                <a:gd name="T181" fmla="*/ T180 w 209"/>
                <a:gd name="T182" fmla="+- 0 764 816"/>
                <a:gd name="T183" fmla="*/ 764 h 565"/>
                <a:gd name="T184" fmla="+- 0 5113 4901"/>
                <a:gd name="T185" fmla="*/ T184 w 209"/>
                <a:gd name="T186" fmla="+- 0 804 816"/>
                <a:gd name="T187" fmla="*/ 804 h 565"/>
                <a:gd name="T188" fmla="+- 0 5108 4901"/>
                <a:gd name="T189" fmla="*/ T188 w 209"/>
                <a:gd name="T190" fmla="+- 0 883 816"/>
                <a:gd name="T191" fmla="*/ 883 h 565"/>
                <a:gd name="T192" fmla="+- 0 5120 4901"/>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4" y="-242"/>
                  </a:lnTo>
                  <a:lnTo>
                    <a:pt x="383" y="-266"/>
                  </a:lnTo>
                  <a:lnTo>
                    <a:pt x="383" y="-288"/>
                  </a:lnTo>
                  <a:lnTo>
                    <a:pt x="382" y="-308"/>
                  </a:lnTo>
                  <a:lnTo>
                    <a:pt x="379" y="-341"/>
                  </a:lnTo>
                  <a:lnTo>
                    <a:pt x="375" y="-365"/>
                  </a:lnTo>
                  <a:lnTo>
                    <a:pt x="365" y="-394"/>
                  </a:lnTo>
                  <a:lnTo>
                    <a:pt x="354" y="-411"/>
                  </a:lnTo>
                  <a:lnTo>
                    <a:pt x="340" y="-426"/>
                  </a:lnTo>
                  <a:lnTo>
                    <a:pt x="323" y="-440"/>
                  </a:lnTo>
                  <a:lnTo>
                    <a:pt x="298" y="-453"/>
                  </a:lnTo>
                  <a:lnTo>
                    <a:pt x="261" y="-464"/>
                  </a:lnTo>
                  <a:lnTo>
                    <a:pt x="240" y="-468"/>
                  </a:lnTo>
                  <a:lnTo>
                    <a:pt x="217" y="-470"/>
                  </a:lnTo>
                  <a:lnTo>
                    <a:pt x="193" y="-471"/>
                  </a:lnTo>
                  <a:lnTo>
                    <a:pt x="192" y="-471"/>
                  </a:lnTo>
                  <a:lnTo>
                    <a:pt x="169" y="-470"/>
                  </a:lnTo>
                  <a:lnTo>
                    <a:pt x="147" y="-468"/>
                  </a:lnTo>
                  <a:lnTo>
                    <a:pt x="127" y="-464"/>
                  </a:lnTo>
                  <a:lnTo>
                    <a:pt x="108" y="-459"/>
                  </a:lnTo>
                  <a:lnTo>
                    <a:pt x="75" y="-444"/>
                  </a:lnTo>
                  <a:lnTo>
                    <a:pt x="50" y="-426"/>
                  </a:lnTo>
                  <a:lnTo>
                    <a:pt x="36" y="-412"/>
                  </a:lnTo>
                  <a:lnTo>
                    <a:pt x="24" y="-397"/>
                  </a:lnTo>
                  <a:lnTo>
                    <a:pt x="10" y="-365"/>
                  </a:lnTo>
                  <a:lnTo>
                    <a:pt x="3" y="-328"/>
                  </a:lnTo>
                  <a:lnTo>
                    <a:pt x="1" y="-306"/>
                  </a:lnTo>
                  <a:lnTo>
                    <a:pt x="0" y="-281"/>
                  </a:lnTo>
                  <a:lnTo>
                    <a:pt x="0" y="-244"/>
                  </a:lnTo>
                  <a:lnTo>
                    <a:pt x="160" y="-244"/>
                  </a:lnTo>
                  <a:lnTo>
                    <a:pt x="160" y="-302"/>
                  </a:lnTo>
                  <a:lnTo>
                    <a:pt x="161" y="-328"/>
                  </a:lnTo>
                  <a:lnTo>
                    <a:pt x="162" y="-348"/>
                  </a:lnTo>
                  <a:lnTo>
                    <a:pt x="164" y="-360"/>
                  </a:lnTo>
                  <a:lnTo>
                    <a:pt x="167" y="-368"/>
                  </a:lnTo>
                  <a:lnTo>
                    <a:pt x="174" y="-372"/>
                  </a:lnTo>
                  <a:lnTo>
                    <a:pt x="196" y="-372"/>
                  </a:lnTo>
                  <a:lnTo>
                    <a:pt x="203" y="-367"/>
                  </a:lnTo>
                  <a:lnTo>
                    <a:pt x="207" y="-358"/>
                  </a:lnTo>
                  <a:lnTo>
                    <a:pt x="211" y="-347"/>
                  </a:lnTo>
                  <a:lnTo>
                    <a:pt x="213" y="-328"/>
                  </a:lnTo>
                  <a:lnTo>
                    <a:pt x="214" y="-301"/>
                  </a:lnTo>
                  <a:lnTo>
                    <a:pt x="214" y="-292"/>
                  </a:lnTo>
                  <a:lnTo>
                    <a:pt x="212" y="-269"/>
                  </a:lnTo>
                  <a:lnTo>
                    <a:pt x="208" y="-255"/>
                  </a:lnTo>
                  <a:lnTo>
                    <a:pt x="203" y="-249"/>
                  </a:lnTo>
                  <a:lnTo>
                    <a:pt x="191" y="-242"/>
                  </a:lnTo>
                  <a:lnTo>
                    <a:pt x="173" y="-233"/>
                  </a:lnTo>
                  <a:lnTo>
                    <a:pt x="149" y="-223"/>
                  </a:lnTo>
                  <a:lnTo>
                    <a:pt x="118" y="-211"/>
                  </a:lnTo>
                  <a:lnTo>
                    <a:pt x="103" y="-204"/>
                  </a:lnTo>
                  <a:lnTo>
                    <a:pt x="79" y="-194"/>
                  </a:lnTo>
                  <a:lnTo>
                    <a:pt x="58" y="-184"/>
                  </a:lnTo>
                  <a:lnTo>
                    <a:pt x="42" y="-175"/>
                  </a:lnTo>
                  <a:lnTo>
                    <a:pt x="29" y="-166"/>
                  </a:lnTo>
                  <a:lnTo>
                    <a:pt x="20" y="-157"/>
                  </a:lnTo>
                  <a:lnTo>
                    <a:pt x="10" y="-139"/>
                  </a:lnTo>
                  <a:lnTo>
                    <a:pt x="5" y="-121"/>
                  </a:lnTo>
                  <a:lnTo>
                    <a:pt x="1" y="-98"/>
                  </a:lnTo>
                  <a:lnTo>
                    <a:pt x="0" y="-72"/>
                  </a:lnTo>
                  <a:lnTo>
                    <a:pt x="0" y="-26"/>
                  </a:lnTo>
                  <a:lnTo>
                    <a:pt x="1" y="-4"/>
                  </a:lnTo>
                  <a:lnTo>
                    <a:pt x="4" y="21"/>
                  </a:lnTo>
                  <a:lnTo>
                    <a:pt x="9" y="42"/>
                  </a:lnTo>
                  <a:lnTo>
                    <a:pt x="16" y="60"/>
                  </a:lnTo>
                  <a:lnTo>
                    <a:pt x="26" y="74"/>
                  </a:lnTo>
                  <a:lnTo>
                    <a:pt x="37" y="84"/>
                  </a:lnTo>
                  <a:lnTo>
                    <a:pt x="61" y="97"/>
                  </a:lnTo>
                  <a:lnTo>
                    <a:pt x="80" y="104"/>
                  </a:lnTo>
                  <a:lnTo>
                    <a:pt x="99" y="108"/>
                  </a:lnTo>
                  <a:lnTo>
                    <a:pt x="120" y="109"/>
                  </a:lnTo>
                  <a:lnTo>
                    <a:pt x="142" y="107"/>
                  </a:lnTo>
                  <a:lnTo>
                    <a:pt x="161" y="102"/>
                  </a:lnTo>
                  <a:lnTo>
                    <a:pt x="178" y="94"/>
                  </a:lnTo>
                  <a:lnTo>
                    <a:pt x="188" y="10"/>
                  </a:lnTo>
                  <a:lnTo>
                    <a:pt x="177" y="10"/>
                  </a:lnTo>
                  <a:lnTo>
                    <a:pt x="170" y="6"/>
                  </a:lnTo>
                  <a:lnTo>
                    <a:pt x="166" y="-3"/>
                  </a:lnTo>
                  <a:lnTo>
                    <a:pt x="163" y="-13"/>
                  </a:lnTo>
                  <a:lnTo>
                    <a:pt x="161" y="-32"/>
                  </a:lnTo>
                  <a:lnTo>
                    <a:pt x="160" y="-59"/>
                  </a:lnTo>
                  <a:lnTo>
                    <a:pt x="161" y="-81"/>
                  </a:lnTo>
                  <a:lnTo>
                    <a:pt x="163" y="-101"/>
                  </a:lnTo>
                  <a:lnTo>
                    <a:pt x="166" y="-117"/>
                  </a:lnTo>
                  <a:lnTo>
                    <a:pt x="169" y="-123"/>
                  </a:lnTo>
                  <a:lnTo>
                    <a:pt x="178" y="-136"/>
                  </a:lnTo>
                  <a:lnTo>
                    <a:pt x="193" y="-151"/>
                  </a:lnTo>
                  <a:lnTo>
                    <a:pt x="214" y="-167"/>
                  </a:lnTo>
                  <a:lnTo>
                    <a:pt x="214" y="-52"/>
                  </a:lnTo>
                  <a:lnTo>
                    <a:pt x="214" y="-34"/>
                  </a:lnTo>
                  <a:lnTo>
                    <a:pt x="212" y="-12"/>
                  </a:lnTo>
                  <a:lnTo>
                    <a:pt x="209" y="0"/>
                  </a:lnTo>
                  <a:lnTo>
                    <a:pt x="207" y="67"/>
                  </a:lnTo>
                  <a:lnTo>
                    <a:pt x="219" y="49"/>
                  </a:lnTo>
                  <a:lnTo>
                    <a:pt x="219"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45" name="Group 44"/>
          <p:cNvGrpSpPr>
            <a:grpSpLocks/>
          </p:cNvGrpSpPr>
          <p:nvPr/>
        </p:nvGrpSpPr>
        <p:grpSpPr bwMode="auto">
          <a:xfrm>
            <a:off x="4047428" y="194325"/>
            <a:ext cx="772160" cy="593725"/>
            <a:chOff x="5312" y="0"/>
            <a:chExt cx="1216" cy="935"/>
          </a:xfrm>
        </p:grpSpPr>
        <p:sp>
          <p:nvSpPr>
            <p:cNvPr id="46" name="Freeform 45"/>
            <p:cNvSpPr>
              <a:spLocks/>
            </p:cNvSpPr>
            <p:nvPr/>
          </p:nvSpPr>
          <p:spPr bwMode="auto">
            <a:xfrm>
              <a:off x="5322" y="233"/>
              <a:ext cx="392" cy="692"/>
            </a:xfrm>
            <a:custGeom>
              <a:avLst/>
              <a:gdLst>
                <a:gd name="T0" fmla="+- 0 5545 5322"/>
                <a:gd name="T1" fmla="*/ T0 w 392"/>
                <a:gd name="T2" fmla="+- 0 391 233"/>
                <a:gd name="T3" fmla="*/ 391 h 692"/>
                <a:gd name="T4" fmla="+- 0 5530 5322"/>
                <a:gd name="T5" fmla="*/ T4 w 392"/>
                <a:gd name="T6" fmla="+- 0 378 233"/>
                <a:gd name="T7" fmla="*/ 378 h 692"/>
                <a:gd name="T8" fmla="+- 0 5514 5322"/>
                <a:gd name="T9" fmla="*/ T8 w 392"/>
                <a:gd name="T10" fmla="+- 0 366 233"/>
                <a:gd name="T11" fmla="*/ 366 h 692"/>
                <a:gd name="T12" fmla="+- 0 5501 5322"/>
                <a:gd name="T13" fmla="*/ T12 w 392"/>
                <a:gd name="T14" fmla="+- 0 448 233"/>
                <a:gd name="T15" fmla="*/ 448 h 692"/>
                <a:gd name="T16" fmla="+- 0 5508 5322"/>
                <a:gd name="T17" fmla="*/ T16 w 392"/>
                <a:gd name="T18" fmla="+- 0 444 233"/>
                <a:gd name="T19" fmla="*/ 444 h 692"/>
                <a:gd name="T20" fmla="+- 0 5529 5322"/>
                <a:gd name="T21" fmla="*/ T20 w 392"/>
                <a:gd name="T22" fmla="+- 0 445 233"/>
                <a:gd name="T23" fmla="*/ 445 h 692"/>
                <a:gd name="T24" fmla="+- 0 5536 5322"/>
                <a:gd name="T25" fmla="*/ T24 w 392"/>
                <a:gd name="T26" fmla="+- 0 448 233"/>
                <a:gd name="T27" fmla="*/ 448 h 692"/>
                <a:gd name="T28" fmla="+- 0 5539 5322"/>
                <a:gd name="T29" fmla="*/ T28 w 392"/>
                <a:gd name="T30" fmla="+- 0 455 233"/>
                <a:gd name="T31" fmla="*/ 455 h 692"/>
                <a:gd name="T32" fmla="+- 0 5539 5322"/>
                <a:gd name="T33" fmla="*/ T32 w 392"/>
                <a:gd name="T34" fmla="+- 0 456 233"/>
                <a:gd name="T35" fmla="*/ 456 h 692"/>
                <a:gd name="T36" fmla="+- 0 5543 5322"/>
                <a:gd name="T37" fmla="*/ T36 w 392"/>
                <a:gd name="T38" fmla="+- 0 471 233"/>
                <a:gd name="T39" fmla="*/ 471 h 692"/>
                <a:gd name="T40" fmla="+- 0 5545 5322"/>
                <a:gd name="T41" fmla="*/ T40 w 392"/>
                <a:gd name="T42" fmla="+- 0 496 233"/>
                <a:gd name="T43" fmla="*/ 496 h 692"/>
                <a:gd name="T44" fmla="+- 0 5545 5322"/>
                <a:gd name="T45" fmla="*/ T44 w 392"/>
                <a:gd name="T46" fmla="+- 0 755 233"/>
                <a:gd name="T47" fmla="*/ 755 h 692"/>
                <a:gd name="T48" fmla="+- 0 5544 5322"/>
                <a:gd name="T49" fmla="*/ T48 w 392"/>
                <a:gd name="T50" fmla="+- 0 782 233"/>
                <a:gd name="T51" fmla="*/ 782 h 692"/>
                <a:gd name="T52" fmla="+- 0 5542 5322"/>
                <a:gd name="T53" fmla="*/ T52 w 392"/>
                <a:gd name="T54" fmla="+- 0 802 233"/>
                <a:gd name="T55" fmla="*/ 802 h 692"/>
                <a:gd name="T56" fmla="+- 0 5535 5322"/>
                <a:gd name="T57" fmla="*/ T56 w 392"/>
                <a:gd name="T58" fmla="+- 0 822 233"/>
                <a:gd name="T59" fmla="*/ 822 h 692"/>
                <a:gd name="T60" fmla="+- 0 5528 5322"/>
                <a:gd name="T61" fmla="*/ T60 w 392"/>
                <a:gd name="T62" fmla="+- 0 826 233"/>
                <a:gd name="T63" fmla="*/ 826 h 692"/>
                <a:gd name="T64" fmla="+- 0 5508 5322"/>
                <a:gd name="T65" fmla="*/ T64 w 392"/>
                <a:gd name="T66" fmla="+- 0 826 233"/>
                <a:gd name="T67" fmla="*/ 826 h 692"/>
                <a:gd name="T68" fmla="+- 0 5497 5322"/>
                <a:gd name="T69" fmla="*/ T68 w 392"/>
                <a:gd name="T70" fmla="+- 0 812 233"/>
                <a:gd name="T71" fmla="*/ 812 h 692"/>
                <a:gd name="T72" fmla="+- 0 5494 5322"/>
                <a:gd name="T73" fmla="*/ T72 w 392"/>
                <a:gd name="T74" fmla="+- 0 796 233"/>
                <a:gd name="T75" fmla="*/ 796 h 692"/>
                <a:gd name="T76" fmla="+- 0 5493 5322"/>
                <a:gd name="T77" fmla="*/ T76 w 392"/>
                <a:gd name="T78" fmla="+- 0 770 233"/>
                <a:gd name="T79" fmla="*/ 770 h 692"/>
                <a:gd name="T80" fmla="+- 0 5493 5322"/>
                <a:gd name="T81" fmla="*/ T80 w 392"/>
                <a:gd name="T82" fmla="+- 0 493 233"/>
                <a:gd name="T83" fmla="*/ 493 h 692"/>
                <a:gd name="T84" fmla="+- 0 5497 5322"/>
                <a:gd name="T85" fmla="*/ T84 w 392"/>
                <a:gd name="T86" fmla="+- 0 357 233"/>
                <a:gd name="T87" fmla="*/ 357 h 692"/>
                <a:gd name="T88" fmla="+- 0 5479 5322"/>
                <a:gd name="T89" fmla="*/ T88 w 392"/>
                <a:gd name="T90" fmla="+- 0 351 233"/>
                <a:gd name="T91" fmla="*/ 351 h 692"/>
                <a:gd name="T92" fmla="+- 0 5460 5322"/>
                <a:gd name="T93" fmla="*/ T92 w 392"/>
                <a:gd name="T94" fmla="+- 0 347 233"/>
                <a:gd name="T95" fmla="*/ 347 h 692"/>
                <a:gd name="T96" fmla="+- 0 5439 5322"/>
                <a:gd name="T97" fmla="*/ T96 w 392"/>
                <a:gd name="T98" fmla="+- 0 345 233"/>
                <a:gd name="T99" fmla="*/ 345 h 692"/>
                <a:gd name="T100" fmla="+- 0 5424 5322"/>
                <a:gd name="T101" fmla="*/ T100 w 392"/>
                <a:gd name="T102" fmla="+- 0 346 233"/>
                <a:gd name="T103" fmla="*/ 346 h 692"/>
                <a:gd name="T104" fmla="+- 0 5404 5322"/>
                <a:gd name="T105" fmla="*/ T104 w 392"/>
                <a:gd name="T106" fmla="+- 0 350 233"/>
                <a:gd name="T107" fmla="*/ 350 h 692"/>
                <a:gd name="T108" fmla="+- 0 5385 5322"/>
                <a:gd name="T109" fmla="*/ T108 w 392"/>
                <a:gd name="T110" fmla="+- 0 356 233"/>
                <a:gd name="T111" fmla="*/ 356 h 692"/>
                <a:gd name="T112" fmla="+- 0 5368 5322"/>
                <a:gd name="T113" fmla="*/ T112 w 392"/>
                <a:gd name="T114" fmla="+- 0 366 233"/>
                <a:gd name="T115" fmla="*/ 366 h 692"/>
                <a:gd name="T116" fmla="+- 0 5351 5322"/>
                <a:gd name="T117" fmla="*/ T116 w 392"/>
                <a:gd name="T118" fmla="+- 0 381 233"/>
                <a:gd name="T119" fmla="*/ 381 h 692"/>
                <a:gd name="T120" fmla="+- 0 5338 5322"/>
                <a:gd name="T121" fmla="*/ T120 w 392"/>
                <a:gd name="T122" fmla="+- 0 396 233"/>
                <a:gd name="T123" fmla="*/ 396 h 692"/>
                <a:gd name="T124" fmla="+- 0 5329 5322"/>
                <a:gd name="T125" fmla="*/ T124 w 392"/>
                <a:gd name="T126" fmla="+- 0 421 233"/>
                <a:gd name="T127" fmla="*/ 421 h 692"/>
                <a:gd name="T128" fmla="+- 0 5324 5322"/>
                <a:gd name="T129" fmla="*/ T128 w 392"/>
                <a:gd name="T130" fmla="+- 0 456 233"/>
                <a:gd name="T131" fmla="*/ 456 h 692"/>
                <a:gd name="T132" fmla="+- 0 5323 5322"/>
                <a:gd name="T133" fmla="*/ T132 w 392"/>
                <a:gd name="T134" fmla="+- 0 478 233"/>
                <a:gd name="T135" fmla="*/ 478 h 692"/>
                <a:gd name="T136" fmla="+- 0 5322 5322"/>
                <a:gd name="T137" fmla="*/ T136 w 392"/>
                <a:gd name="T138" fmla="+- 0 505 233"/>
                <a:gd name="T139" fmla="*/ 505 h 692"/>
                <a:gd name="T140" fmla="+- 0 5323 5322"/>
                <a:gd name="T141" fmla="*/ T140 w 392"/>
                <a:gd name="T142" fmla="+- 0 779 233"/>
                <a:gd name="T143" fmla="*/ 779 h 692"/>
                <a:gd name="T144" fmla="+- 0 5323 5322"/>
                <a:gd name="T145" fmla="*/ T144 w 392"/>
                <a:gd name="T146" fmla="+- 0 804 233"/>
                <a:gd name="T147" fmla="*/ 804 h 692"/>
                <a:gd name="T148" fmla="+- 0 5325 5322"/>
                <a:gd name="T149" fmla="*/ T148 w 392"/>
                <a:gd name="T150" fmla="+- 0 825 233"/>
                <a:gd name="T151" fmla="*/ 825 h 692"/>
                <a:gd name="T152" fmla="+- 0 5330 5322"/>
                <a:gd name="T153" fmla="*/ T152 w 392"/>
                <a:gd name="T154" fmla="+- 0 856 233"/>
                <a:gd name="T155" fmla="*/ 856 h 692"/>
                <a:gd name="T156" fmla="+- 0 5339 5322"/>
                <a:gd name="T157" fmla="*/ T156 w 392"/>
                <a:gd name="T158" fmla="+- 0 874 233"/>
                <a:gd name="T159" fmla="*/ 874 h 692"/>
                <a:gd name="T160" fmla="+- 0 5351 5322"/>
                <a:gd name="T161" fmla="*/ T160 w 392"/>
                <a:gd name="T162" fmla="+- 0 890 233"/>
                <a:gd name="T163" fmla="*/ 890 h 692"/>
                <a:gd name="T164" fmla="+- 0 5368 5322"/>
                <a:gd name="T165" fmla="*/ T164 w 392"/>
                <a:gd name="T166" fmla="+- 0 904 233"/>
                <a:gd name="T167" fmla="*/ 904 h 692"/>
                <a:gd name="T168" fmla="+- 0 5396 5322"/>
                <a:gd name="T169" fmla="*/ T168 w 392"/>
                <a:gd name="T170" fmla="+- 0 918 233"/>
                <a:gd name="T171" fmla="*/ 918 h 692"/>
                <a:gd name="T172" fmla="+- 0 5415 5322"/>
                <a:gd name="T173" fmla="*/ T172 w 392"/>
                <a:gd name="T174" fmla="+- 0 923 233"/>
                <a:gd name="T175" fmla="*/ 923 h 692"/>
                <a:gd name="T176" fmla="+- 0 5437 5322"/>
                <a:gd name="T177" fmla="*/ T176 w 392"/>
                <a:gd name="T178" fmla="+- 0 925 233"/>
                <a:gd name="T179" fmla="*/ 925 h 692"/>
                <a:gd name="T180" fmla="+- 0 5455 5322"/>
                <a:gd name="T181" fmla="*/ T180 w 392"/>
                <a:gd name="T182" fmla="+- 0 924 233"/>
                <a:gd name="T183" fmla="*/ 924 h 692"/>
                <a:gd name="T184" fmla="+- 0 5474 5322"/>
                <a:gd name="T185" fmla="*/ T184 w 392"/>
                <a:gd name="T186" fmla="+- 0 919 233"/>
                <a:gd name="T187" fmla="*/ 919 h 692"/>
                <a:gd name="T188" fmla="+- 0 5493 5322"/>
                <a:gd name="T189" fmla="*/ T188 w 392"/>
                <a:gd name="T190" fmla="+- 0 912 233"/>
                <a:gd name="T191" fmla="*/ 912 h 692"/>
                <a:gd name="T192" fmla="+- 0 5513 5322"/>
                <a:gd name="T193" fmla="*/ T192 w 392"/>
                <a:gd name="T194" fmla="+- 0 901 233"/>
                <a:gd name="T195" fmla="*/ 901 h 692"/>
                <a:gd name="T196" fmla="+- 0 5529 5322"/>
                <a:gd name="T197" fmla="*/ T196 w 392"/>
                <a:gd name="T198" fmla="+- 0 889 233"/>
                <a:gd name="T199" fmla="*/ 889 h 692"/>
                <a:gd name="T200" fmla="+- 0 5545 5322"/>
                <a:gd name="T201" fmla="*/ T200 w 392"/>
                <a:gd name="T202" fmla="+- 0 874 233"/>
                <a:gd name="T203" fmla="*/ 874 h 692"/>
                <a:gd name="T204" fmla="+- 0 5545 5322"/>
                <a:gd name="T205" fmla="*/ T204 w 392"/>
                <a:gd name="T206" fmla="+- 0 915 233"/>
                <a:gd name="T207" fmla="*/ 915 h 692"/>
                <a:gd name="T208" fmla="+- 0 5715 5322"/>
                <a:gd name="T209" fmla="*/ T208 w 392"/>
                <a:gd name="T210" fmla="+- 0 915 233"/>
                <a:gd name="T211" fmla="*/ 915 h 692"/>
                <a:gd name="T212" fmla="+- 0 5715 5322"/>
                <a:gd name="T213" fmla="*/ T212 w 392"/>
                <a:gd name="T214" fmla="+- 0 233 233"/>
                <a:gd name="T215" fmla="*/ 233 h 692"/>
                <a:gd name="T216" fmla="+- 0 5545 5322"/>
                <a:gd name="T217" fmla="*/ T216 w 392"/>
                <a:gd name="T218" fmla="+- 0 233 233"/>
                <a:gd name="T219" fmla="*/ 233 h 692"/>
                <a:gd name="T220" fmla="+- 0 5545 5322"/>
                <a:gd name="T221" fmla="*/ T220 w 392"/>
                <a:gd name="T222" fmla="+- 0 391 233"/>
                <a:gd name="T223" fmla="*/ 391 h 6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392" h="692">
                  <a:moveTo>
                    <a:pt x="223" y="158"/>
                  </a:moveTo>
                  <a:lnTo>
                    <a:pt x="208" y="145"/>
                  </a:lnTo>
                  <a:lnTo>
                    <a:pt x="192" y="133"/>
                  </a:lnTo>
                  <a:lnTo>
                    <a:pt x="179" y="215"/>
                  </a:lnTo>
                  <a:lnTo>
                    <a:pt x="186" y="211"/>
                  </a:lnTo>
                  <a:lnTo>
                    <a:pt x="207" y="212"/>
                  </a:lnTo>
                  <a:lnTo>
                    <a:pt x="214" y="215"/>
                  </a:lnTo>
                  <a:lnTo>
                    <a:pt x="217" y="222"/>
                  </a:lnTo>
                  <a:lnTo>
                    <a:pt x="217" y="223"/>
                  </a:lnTo>
                  <a:lnTo>
                    <a:pt x="221" y="238"/>
                  </a:lnTo>
                  <a:lnTo>
                    <a:pt x="223" y="263"/>
                  </a:lnTo>
                  <a:lnTo>
                    <a:pt x="223" y="522"/>
                  </a:lnTo>
                  <a:lnTo>
                    <a:pt x="222" y="549"/>
                  </a:lnTo>
                  <a:lnTo>
                    <a:pt x="220" y="569"/>
                  </a:lnTo>
                  <a:lnTo>
                    <a:pt x="213" y="589"/>
                  </a:lnTo>
                  <a:lnTo>
                    <a:pt x="206" y="593"/>
                  </a:lnTo>
                  <a:lnTo>
                    <a:pt x="186" y="593"/>
                  </a:lnTo>
                  <a:lnTo>
                    <a:pt x="175" y="579"/>
                  </a:lnTo>
                  <a:lnTo>
                    <a:pt x="172" y="563"/>
                  </a:lnTo>
                  <a:lnTo>
                    <a:pt x="171" y="537"/>
                  </a:lnTo>
                  <a:lnTo>
                    <a:pt x="171" y="260"/>
                  </a:lnTo>
                  <a:lnTo>
                    <a:pt x="175" y="124"/>
                  </a:lnTo>
                  <a:lnTo>
                    <a:pt x="157" y="118"/>
                  </a:lnTo>
                  <a:lnTo>
                    <a:pt x="138" y="114"/>
                  </a:lnTo>
                  <a:lnTo>
                    <a:pt x="117" y="112"/>
                  </a:lnTo>
                  <a:lnTo>
                    <a:pt x="102" y="113"/>
                  </a:lnTo>
                  <a:lnTo>
                    <a:pt x="82" y="117"/>
                  </a:lnTo>
                  <a:lnTo>
                    <a:pt x="63" y="123"/>
                  </a:lnTo>
                  <a:lnTo>
                    <a:pt x="46" y="133"/>
                  </a:lnTo>
                  <a:lnTo>
                    <a:pt x="29" y="148"/>
                  </a:lnTo>
                  <a:lnTo>
                    <a:pt x="16" y="163"/>
                  </a:lnTo>
                  <a:lnTo>
                    <a:pt x="7" y="188"/>
                  </a:lnTo>
                  <a:lnTo>
                    <a:pt x="2" y="223"/>
                  </a:lnTo>
                  <a:lnTo>
                    <a:pt x="1" y="245"/>
                  </a:lnTo>
                  <a:lnTo>
                    <a:pt x="0" y="272"/>
                  </a:lnTo>
                  <a:lnTo>
                    <a:pt x="1" y="546"/>
                  </a:lnTo>
                  <a:lnTo>
                    <a:pt x="1" y="571"/>
                  </a:lnTo>
                  <a:lnTo>
                    <a:pt x="3" y="592"/>
                  </a:lnTo>
                  <a:lnTo>
                    <a:pt x="8" y="623"/>
                  </a:lnTo>
                  <a:lnTo>
                    <a:pt x="17" y="641"/>
                  </a:lnTo>
                  <a:lnTo>
                    <a:pt x="29" y="657"/>
                  </a:lnTo>
                  <a:lnTo>
                    <a:pt x="46" y="671"/>
                  </a:lnTo>
                  <a:lnTo>
                    <a:pt x="74" y="685"/>
                  </a:lnTo>
                  <a:lnTo>
                    <a:pt x="93" y="690"/>
                  </a:lnTo>
                  <a:lnTo>
                    <a:pt x="115" y="692"/>
                  </a:lnTo>
                  <a:lnTo>
                    <a:pt x="133" y="691"/>
                  </a:lnTo>
                  <a:lnTo>
                    <a:pt x="152" y="686"/>
                  </a:lnTo>
                  <a:lnTo>
                    <a:pt x="171" y="679"/>
                  </a:lnTo>
                  <a:lnTo>
                    <a:pt x="191" y="668"/>
                  </a:lnTo>
                  <a:lnTo>
                    <a:pt x="207" y="656"/>
                  </a:lnTo>
                  <a:lnTo>
                    <a:pt x="223" y="641"/>
                  </a:lnTo>
                  <a:lnTo>
                    <a:pt x="223" y="682"/>
                  </a:lnTo>
                  <a:lnTo>
                    <a:pt x="393" y="682"/>
                  </a:lnTo>
                  <a:lnTo>
                    <a:pt x="393" y="0"/>
                  </a:lnTo>
                  <a:lnTo>
                    <a:pt x="223" y="0"/>
                  </a:lnTo>
                  <a:lnTo>
                    <a:pt x="223" y="158"/>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7" name="Freeform 46"/>
            <p:cNvSpPr>
              <a:spLocks/>
            </p:cNvSpPr>
            <p:nvPr/>
          </p:nvSpPr>
          <p:spPr bwMode="auto">
            <a:xfrm>
              <a:off x="5493" y="357"/>
              <a:ext cx="21" cy="136"/>
            </a:xfrm>
            <a:custGeom>
              <a:avLst/>
              <a:gdLst>
                <a:gd name="T0" fmla="+- 0 5493 5493"/>
                <a:gd name="T1" fmla="*/ T0 w 21"/>
                <a:gd name="T2" fmla="+- 0 493 357"/>
                <a:gd name="T3" fmla="*/ 493 h 136"/>
                <a:gd name="T4" fmla="+- 0 5494 5493"/>
                <a:gd name="T5" fmla="*/ T4 w 21"/>
                <a:gd name="T6" fmla="+- 0 468 357"/>
                <a:gd name="T7" fmla="*/ 468 h 136"/>
                <a:gd name="T8" fmla="+- 0 5498 5493"/>
                <a:gd name="T9" fmla="*/ T8 w 21"/>
                <a:gd name="T10" fmla="+- 0 454 357"/>
                <a:gd name="T11" fmla="*/ 454 h 136"/>
                <a:gd name="T12" fmla="+- 0 5501 5493"/>
                <a:gd name="T13" fmla="*/ T12 w 21"/>
                <a:gd name="T14" fmla="+- 0 448 357"/>
                <a:gd name="T15" fmla="*/ 448 h 136"/>
                <a:gd name="T16" fmla="+- 0 5514 5493"/>
                <a:gd name="T17" fmla="*/ T16 w 21"/>
                <a:gd name="T18" fmla="+- 0 366 357"/>
                <a:gd name="T19" fmla="*/ 366 h 136"/>
                <a:gd name="T20" fmla="+- 0 5497 5493"/>
                <a:gd name="T21" fmla="*/ T20 w 21"/>
                <a:gd name="T22" fmla="+- 0 357 357"/>
                <a:gd name="T23" fmla="*/ 357 h 136"/>
                <a:gd name="T24" fmla="+- 0 5493 5493"/>
                <a:gd name="T25" fmla="*/ T24 w 21"/>
                <a:gd name="T26" fmla="+- 0 493 357"/>
                <a:gd name="T27" fmla="*/ 493 h 136"/>
              </a:gdLst>
              <a:ahLst/>
              <a:cxnLst>
                <a:cxn ang="0">
                  <a:pos x="T1" y="T3"/>
                </a:cxn>
                <a:cxn ang="0">
                  <a:pos x="T5" y="T7"/>
                </a:cxn>
                <a:cxn ang="0">
                  <a:pos x="T9" y="T11"/>
                </a:cxn>
                <a:cxn ang="0">
                  <a:pos x="T13" y="T15"/>
                </a:cxn>
                <a:cxn ang="0">
                  <a:pos x="T17" y="T19"/>
                </a:cxn>
                <a:cxn ang="0">
                  <a:pos x="T21" y="T23"/>
                </a:cxn>
                <a:cxn ang="0">
                  <a:pos x="T25" y="T27"/>
                </a:cxn>
              </a:cxnLst>
              <a:rect l="0" t="0" r="r" b="b"/>
              <a:pathLst>
                <a:path w="21" h="136">
                  <a:moveTo>
                    <a:pt x="0" y="136"/>
                  </a:moveTo>
                  <a:lnTo>
                    <a:pt x="1" y="111"/>
                  </a:lnTo>
                  <a:lnTo>
                    <a:pt x="5" y="97"/>
                  </a:lnTo>
                  <a:lnTo>
                    <a:pt x="8" y="91"/>
                  </a:lnTo>
                  <a:lnTo>
                    <a:pt x="21" y="9"/>
                  </a:lnTo>
                  <a:lnTo>
                    <a:pt x="4" y="0"/>
                  </a:lnTo>
                  <a:lnTo>
                    <a:pt x="0" y="136"/>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8" name="Freeform 47"/>
            <p:cNvSpPr>
              <a:spLocks/>
            </p:cNvSpPr>
            <p:nvPr/>
          </p:nvSpPr>
          <p:spPr bwMode="auto">
            <a:xfrm>
              <a:off x="5752" y="816"/>
              <a:ext cx="209" cy="565"/>
            </a:xfrm>
            <a:custGeom>
              <a:avLst/>
              <a:gdLst>
                <a:gd name="T0" fmla="+- 0 5930 5752"/>
                <a:gd name="T1" fmla="*/ T0 w 209"/>
                <a:gd name="T2" fmla="+- 0 910 816"/>
                <a:gd name="T3" fmla="*/ 910 h 565"/>
                <a:gd name="T4" fmla="+- 0 5930 5752"/>
                <a:gd name="T5" fmla="*/ T4 w 209"/>
                <a:gd name="T6" fmla="+- 0 910 816"/>
                <a:gd name="T7" fmla="*/ 910 h 565"/>
                <a:gd name="T8" fmla="+- 0 5946 5752"/>
                <a:gd name="T9" fmla="*/ T8 w 209"/>
                <a:gd name="T10" fmla="+- 0 898 816"/>
                <a:gd name="T11" fmla="*/ 898 h 565"/>
                <a:gd name="T12" fmla="+- 0 5959 5752"/>
                <a:gd name="T13" fmla="*/ T12 w 209"/>
                <a:gd name="T14" fmla="+- 0 883 816"/>
                <a:gd name="T15" fmla="*/ 883 h 565"/>
                <a:gd name="T16" fmla="+- 0 5961 5752"/>
                <a:gd name="T17" fmla="*/ T16 w 209"/>
                <a:gd name="T18" fmla="+- 0 816 816"/>
                <a:gd name="T19" fmla="*/ 816 h 565"/>
                <a:gd name="T20" fmla="+- 0 5957 5752"/>
                <a:gd name="T21" fmla="*/ T20 w 209"/>
                <a:gd name="T22" fmla="+- 0 823 816"/>
                <a:gd name="T23" fmla="*/ 823 h 565"/>
                <a:gd name="T24" fmla="+- 0 5951 5752"/>
                <a:gd name="T25" fmla="*/ T24 w 209"/>
                <a:gd name="T26" fmla="+- 0 826 816"/>
                <a:gd name="T27" fmla="*/ 826 h 565"/>
                <a:gd name="T28" fmla="+- 0 5940 5752"/>
                <a:gd name="T29" fmla="*/ T28 w 209"/>
                <a:gd name="T30" fmla="+- 0 826 816"/>
                <a:gd name="T31" fmla="*/ 826 h 565"/>
                <a:gd name="T32" fmla="+- 0 5930 5752"/>
                <a:gd name="T33" fmla="*/ T32 w 209"/>
                <a:gd name="T34" fmla="+- 0 910 816"/>
                <a:gd name="T35" fmla="*/ 910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9" h="565">
                  <a:moveTo>
                    <a:pt x="178" y="94"/>
                  </a:moveTo>
                  <a:lnTo>
                    <a:pt x="178" y="94"/>
                  </a:lnTo>
                  <a:lnTo>
                    <a:pt x="194" y="82"/>
                  </a:lnTo>
                  <a:lnTo>
                    <a:pt x="207" y="67"/>
                  </a:lnTo>
                  <a:lnTo>
                    <a:pt x="209" y="0"/>
                  </a:lnTo>
                  <a:lnTo>
                    <a:pt x="205" y="7"/>
                  </a:lnTo>
                  <a:lnTo>
                    <a:pt x="199" y="10"/>
                  </a:lnTo>
                  <a:lnTo>
                    <a:pt x="188" y="10"/>
                  </a:lnTo>
                  <a:lnTo>
                    <a:pt x="178" y="94"/>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49" name="Freeform 48"/>
            <p:cNvSpPr>
              <a:spLocks/>
            </p:cNvSpPr>
            <p:nvPr/>
          </p:nvSpPr>
          <p:spPr bwMode="auto">
            <a:xfrm>
              <a:off x="5752" y="816"/>
              <a:ext cx="209" cy="565"/>
            </a:xfrm>
            <a:custGeom>
              <a:avLst/>
              <a:gdLst>
                <a:gd name="T0" fmla="+- 0 6136 5752"/>
                <a:gd name="T1" fmla="*/ T0 w 209"/>
                <a:gd name="T2" fmla="+- 0 601 816"/>
                <a:gd name="T3" fmla="*/ 601 h 565"/>
                <a:gd name="T4" fmla="+- 0 6135 5752"/>
                <a:gd name="T5" fmla="*/ T4 w 209"/>
                <a:gd name="T6" fmla="+- 0 550 816"/>
                <a:gd name="T7" fmla="*/ 550 h 565"/>
                <a:gd name="T8" fmla="+- 0 6133 5752"/>
                <a:gd name="T9" fmla="*/ T8 w 209"/>
                <a:gd name="T10" fmla="+- 0 508 816"/>
                <a:gd name="T11" fmla="*/ 508 h 565"/>
                <a:gd name="T12" fmla="+- 0 6127 5752"/>
                <a:gd name="T13" fmla="*/ T12 w 209"/>
                <a:gd name="T14" fmla="+- 0 451 816"/>
                <a:gd name="T15" fmla="*/ 451 h 565"/>
                <a:gd name="T16" fmla="+- 0 6106 5752"/>
                <a:gd name="T17" fmla="*/ T16 w 209"/>
                <a:gd name="T18" fmla="+- 0 405 816"/>
                <a:gd name="T19" fmla="*/ 405 h 565"/>
                <a:gd name="T20" fmla="+- 0 6074 5752"/>
                <a:gd name="T21" fmla="*/ T20 w 209"/>
                <a:gd name="T22" fmla="+- 0 376 816"/>
                <a:gd name="T23" fmla="*/ 376 h 565"/>
                <a:gd name="T24" fmla="+- 0 6013 5752"/>
                <a:gd name="T25" fmla="*/ T24 w 209"/>
                <a:gd name="T26" fmla="+- 0 352 816"/>
                <a:gd name="T27" fmla="*/ 352 h 565"/>
                <a:gd name="T28" fmla="+- 0 5969 5752"/>
                <a:gd name="T29" fmla="*/ T28 w 209"/>
                <a:gd name="T30" fmla="+- 0 346 816"/>
                <a:gd name="T31" fmla="*/ 346 h 565"/>
                <a:gd name="T32" fmla="+- 0 5944 5752"/>
                <a:gd name="T33" fmla="*/ T32 w 209"/>
                <a:gd name="T34" fmla="+- 0 345 816"/>
                <a:gd name="T35" fmla="*/ 345 h 565"/>
                <a:gd name="T36" fmla="+- 0 5899 5752"/>
                <a:gd name="T37" fmla="*/ T36 w 209"/>
                <a:gd name="T38" fmla="+- 0 348 816"/>
                <a:gd name="T39" fmla="*/ 348 h 565"/>
                <a:gd name="T40" fmla="+- 0 5860 5752"/>
                <a:gd name="T41" fmla="*/ T40 w 209"/>
                <a:gd name="T42" fmla="+- 0 357 816"/>
                <a:gd name="T43" fmla="*/ 357 h 565"/>
                <a:gd name="T44" fmla="+- 0 5802 5752"/>
                <a:gd name="T45" fmla="*/ T44 w 209"/>
                <a:gd name="T46" fmla="+- 0 390 816"/>
                <a:gd name="T47" fmla="*/ 390 h 565"/>
                <a:gd name="T48" fmla="+- 0 5775 5752"/>
                <a:gd name="T49" fmla="*/ T48 w 209"/>
                <a:gd name="T50" fmla="+- 0 419 816"/>
                <a:gd name="T51" fmla="*/ 419 h 565"/>
                <a:gd name="T52" fmla="+- 0 5754 5752"/>
                <a:gd name="T53" fmla="*/ T52 w 209"/>
                <a:gd name="T54" fmla="+- 0 488 816"/>
                <a:gd name="T55" fmla="*/ 488 h 565"/>
                <a:gd name="T56" fmla="+- 0 5752 5752"/>
                <a:gd name="T57" fmla="*/ T56 w 209"/>
                <a:gd name="T58" fmla="+- 0 535 816"/>
                <a:gd name="T59" fmla="*/ 535 h 565"/>
                <a:gd name="T60" fmla="+- 0 5912 5752"/>
                <a:gd name="T61" fmla="*/ T60 w 209"/>
                <a:gd name="T62" fmla="+- 0 572 816"/>
                <a:gd name="T63" fmla="*/ 572 h 565"/>
                <a:gd name="T64" fmla="+- 0 5912 5752"/>
                <a:gd name="T65" fmla="*/ T64 w 209"/>
                <a:gd name="T66" fmla="+- 0 488 816"/>
                <a:gd name="T67" fmla="*/ 488 h 565"/>
                <a:gd name="T68" fmla="+- 0 5916 5752"/>
                <a:gd name="T69" fmla="*/ T68 w 209"/>
                <a:gd name="T70" fmla="+- 0 456 816"/>
                <a:gd name="T71" fmla="*/ 456 h 565"/>
                <a:gd name="T72" fmla="+- 0 5926 5752"/>
                <a:gd name="T73" fmla="*/ T72 w 209"/>
                <a:gd name="T74" fmla="+- 0 444 816"/>
                <a:gd name="T75" fmla="*/ 444 h 565"/>
                <a:gd name="T76" fmla="+- 0 5955 5752"/>
                <a:gd name="T77" fmla="*/ T76 w 209"/>
                <a:gd name="T78" fmla="+- 0 449 816"/>
                <a:gd name="T79" fmla="*/ 449 h 565"/>
                <a:gd name="T80" fmla="+- 0 5962 5752"/>
                <a:gd name="T81" fmla="*/ T80 w 209"/>
                <a:gd name="T82" fmla="+- 0 469 816"/>
                <a:gd name="T83" fmla="*/ 469 h 565"/>
                <a:gd name="T84" fmla="+- 0 5966 5752"/>
                <a:gd name="T85" fmla="*/ T84 w 209"/>
                <a:gd name="T86" fmla="+- 0 515 816"/>
                <a:gd name="T87" fmla="*/ 515 h 565"/>
                <a:gd name="T88" fmla="+- 0 5964 5752"/>
                <a:gd name="T89" fmla="*/ T88 w 209"/>
                <a:gd name="T90" fmla="+- 0 547 816"/>
                <a:gd name="T91" fmla="*/ 547 h 565"/>
                <a:gd name="T92" fmla="+- 0 5954 5752"/>
                <a:gd name="T93" fmla="*/ T92 w 209"/>
                <a:gd name="T94" fmla="+- 0 567 816"/>
                <a:gd name="T95" fmla="*/ 567 h 565"/>
                <a:gd name="T96" fmla="+- 0 5925 5752"/>
                <a:gd name="T97" fmla="*/ T96 w 209"/>
                <a:gd name="T98" fmla="+- 0 583 816"/>
                <a:gd name="T99" fmla="*/ 583 h 565"/>
                <a:gd name="T100" fmla="+- 0 5870 5752"/>
                <a:gd name="T101" fmla="*/ T100 w 209"/>
                <a:gd name="T102" fmla="+- 0 605 816"/>
                <a:gd name="T103" fmla="*/ 605 h 565"/>
                <a:gd name="T104" fmla="+- 0 5830 5752"/>
                <a:gd name="T105" fmla="*/ T104 w 209"/>
                <a:gd name="T106" fmla="+- 0 622 816"/>
                <a:gd name="T107" fmla="*/ 622 h 565"/>
                <a:gd name="T108" fmla="+- 0 5793 5752"/>
                <a:gd name="T109" fmla="*/ T108 w 209"/>
                <a:gd name="T110" fmla="+- 0 641 816"/>
                <a:gd name="T111" fmla="*/ 641 h 565"/>
                <a:gd name="T112" fmla="+- 0 5772 5752"/>
                <a:gd name="T113" fmla="*/ T112 w 209"/>
                <a:gd name="T114" fmla="+- 0 659 816"/>
                <a:gd name="T115" fmla="*/ 659 h 565"/>
                <a:gd name="T116" fmla="+- 0 5756 5752"/>
                <a:gd name="T117" fmla="*/ T116 w 209"/>
                <a:gd name="T118" fmla="+- 0 695 816"/>
                <a:gd name="T119" fmla="*/ 695 h 565"/>
                <a:gd name="T120" fmla="+- 0 5752 5752"/>
                <a:gd name="T121" fmla="*/ T120 w 209"/>
                <a:gd name="T122" fmla="+- 0 744 816"/>
                <a:gd name="T123" fmla="*/ 744 h 565"/>
                <a:gd name="T124" fmla="+- 0 5753 5752"/>
                <a:gd name="T125" fmla="*/ T124 w 209"/>
                <a:gd name="T126" fmla="+- 0 812 816"/>
                <a:gd name="T127" fmla="*/ 812 h 565"/>
                <a:gd name="T128" fmla="+- 0 5761 5752"/>
                <a:gd name="T129" fmla="*/ T128 w 209"/>
                <a:gd name="T130" fmla="+- 0 858 816"/>
                <a:gd name="T131" fmla="*/ 858 h 565"/>
                <a:gd name="T132" fmla="+- 0 5777 5752"/>
                <a:gd name="T133" fmla="*/ T132 w 209"/>
                <a:gd name="T134" fmla="+- 0 890 816"/>
                <a:gd name="T135" fmla="*/ 890 h 565"/>
                <a:gd name="T136" fmla="+- 0 5812 5752"/>
                <a:gd name="T137" fmla="*/ T136 w 209"/>
                <a:gd name="T138" fmla="+- 0 913 816"/>
                <a:gd name="T139" fmla="*/ 913 h 565"/>
                <a:gd name="T140" fmla="+- 0 5851 5752"/>
                <a:gd name="T141" fmla="*/ T140 w 209"/>
                <a:gd name="T142" fmla="+- 0 924 816"/>
                <a:gd name="T143" fmla="*/ 924 h 565"/>
                <a:gd name="T144" fmla="+- 0 5872 5752"/>
                <a:gd name="T145" fmla="*/ T144 w 209"/>
                <a:gd name="T146" fmla="+- 0 925 816"/>
                <a:gd name="T147" fmla="*/ 925 h 565"/>
                <a:gd name="T148" fmla="+- 0 5913 5752"/>
                <a:gd name="T149" fmla="*/ T148 w 209"/>
                <a:gd name="T150" fmla="+- 0 918 816"/>
                <a:gd name="T151" fmla="*/ 918 h 565"/>
                <a:gd name="T152" fmla="+- 0 5940 5752"/>
                <a:gd name="T153" fmla="*/ T152 w 209"/>
                <a:gd name="T154" fmla="+- 0 826 816"/>
                <a:gd name="T155" fmla="*/ 826 h 565"/>
                <a:gd name="T156" fmla="+- 0 5921 5752"/>
                <a:gd name="T157" fmla="*/ T156 w 209"/>
                <a:gd name="T158" fmla="+- 0 822 816"/>
                <a:gd name="T159" fmla="*/ 822 h 565"/>
                <a:gd name="T160" fmla="+- 0 5914 5752"/>
                <a:gd name="T161" fmla="*/ T160 w 209"/>
                <a:gd name="T162" fmla="+- 0 803 816"/>
                <a:gd name="T163" fmla="*/ 803 h 565"/>
                <a:gd name="T164" fmla="+- 0 5912 5752"/>
                <a:gd name="T165" fmla="*/ T164 w 209"/>
                <a:gd name="T166" fmla="+- 0 757 816"/>
                <a:gd name="T167" fmla="*/ 757 h 565"/>
                <a:gd name="T168" fmla="+- 0 5914 5752"/>
                <a:gd name="T169" fmla="*/ T168 w 209"/>
                <a:gd name="T170" fmla="+- 0 715 816"/>
                <a:gd name="T171" fmla="*/ 715 h 565"/>
                <a:gd name="T172" fmla="+- 0 5920 5752"/>
                <a:gd name="T173" fmla="*/ T172 w 209"/>
                <a:gd name="T174" fmla="+- 0 693 816"/>
                <a:gd name="T175" fmla="*/ 693 h 565"/>
                <a:gd name="T176" fmla="+- 0 5945 5752"/>
                <a:gd name="T177" fmla="*/ T176 w 209"/>
                <a:gd name="T178" fmla="+- 0 665 816"/>
                <a:gd name="T179" fmla="*/ 665 h 565"/>
                <a:gd name="T180" fmla="+- 0 5966 5752"/>
                <a:gd name="T181" fmla="*/ T180 w 209"/>
                <a:gd name="T182" fmla="+- 0 764 816"/>
                <a:gd name="T183" fmla="*/ 764 h 565"/>
                <a:gd name="T184" fmla="+- 0 5964 5752"/>
                <a:gd name="T185" fmla="*/ T184 w 209"/>
                <a:gd name="T186" fmla="+- 0 804 816"/>
                <a:gd name="T187" fmla="*/ 804 h 565"/>
                <a:gd name="T188" fmla="+- 0 5959 5752"/>
                <a:gd name="T189" fmla="*/ T188 w 209"/>
                <a:gd name="T190" fmla="+- 0 883 816"/>
                <a:gd name="T191" fmla="*/ 883 h 565"/>
                <a:gd name="T192" fmla="+- 0 5970 5752"/>
                <a:gd name="T193" fmla="*/ T192 w 209"/>
                <a:gd name="T194" fmla="+- 0 915 816"/>
                <a:gd name="T195" fmla="*/ 915 h 5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09" h="565">
                  <a:moveTo>
                    <a:pt x="384" y="99"/>
                  </a:moveTo>
                  <a:lnTo>
                    <a:pt x="384" y="-215"/>
                  </a:lnTo>
                  <a:lnTo>
                    <a:pt x="383" y="-242"/>
                  </a:lnTo>
                  <a:lnTo>
                    <a:pt x="383" y="-266"/>
                  </a:lnTo>
                  <a:lnTo>
                    <a:pt x="382" y="-288"/>
                  </a:lnTo>
                  <a:lnTo>
                    <a:pt x="381" y="-308"/>
                  </a:lnTo>
                  <a:lnTo>
                    <a:pt x="378" y="-341"/>
                  </a:lnTo>
                  <a:lnTo>
                    <a:pt x="375" y="-365"/>
                  </a:lnTo>
                  <a:lnTo>
                    <a:pt x="365" y="-394"/>
                  </a:lnTo>
                  <a:lnTo>
                    <a:pt x="354" y="-411"/>
                  </a:lnTo>
                  <a:lnTo>
                    <a:pt x="340" y="-426"/>
                  </a:lnTo>
                  <a:lnTo>
                    <a:pt x="322" y="-440"/>
                  </a:lnTo>
                  <a:lnTo>
                    <a:pt x="297" y="-453"/>
                  </a:lnTo>
                  <a:lnTo>
                    <a:pt x="261" y="-464"/>
                  </a:lnTo>
                  <a:lnTo>
                    <a:pt x="240" y="-468"/>
                  </a:lnTo>
                  <a:lnTo>
                    <a:pt x="217" y="-470"/>
                  </a:lnTo>
                  <a:lnTo>
                    <a:pt x="192" y="-471"/>
                  </a:lnTo>
                  <a:lnTo>
                    <a:pt x="169" y="-470"/>
                  </a:lnTo>
                  <a:lnTo>
                    <a:pt x="147" y="-468"/>
                  </a:lnTo>
                  <a:lnTo>
                    <a:pt x="127" y="-464"/>
                  </a:lnTo>
                  <a:lnTo>
                    <a:pt x="108" y="-459"/>
                  </a:lnTo>
                  <a:lnTo>
                    <a:pt x="75" y="-444"/>
                  </a:lnTo>
                  <a:lnTo>
                    <a:pt x="50" y="-426"/>
                  </a:lnTo>
                  <a:lnTo>
                    <a:pt x="35" y="-412"/>
                  </a:lnTo>
                  <a:lnTo>
                    <a:pt x="23" y="-397"/>
                  </a:lnTo>
                  <a:lnTo>
                    <a:pt x="9" y="-365"/>
                  </a:lnTo>
                  <a:lnTo>
                    <a:pt x="2" y="-328"/>
                  </a:lnTo>
                  <a:lnTo>
                    <a:pt x="1" y="-306"/>
                  </a:lnTo>
                  <a:lnTo>
                    <a:pt x="0" y="-281"/>
                  </a:lnTo>
                  <a:lnTo>
                    <a:pt x="0" y="-244"/>
                  </a:lnTo>
                  <a:lnTo>
                    <a:pt x="160" y="-244"/>
                  </a:lnTo>
                  <a:lnTo>
                    <a:pt x="160" y="-302"/>
                  </a:lnTo>
                  <a:lnTo>
                    <a:pt x="160" y="-328"/>
                  </a:lnTo>
                  <a:lnTo>
                    <a:pt x="161" y="-348"/>
                  </a:lnTo>
                  <a:lnTo>
                    <a:pt x="164" y="-360"/>
                  </a:lnTo>
                  <a:lnTo>
                    <a:pt x="167" y="-368"/>
                  </a:lnTo>
                  <a:lnTo>
                    <a:pt x="174" y="-372"/>
                  </a:lnTo>
                  <a:lnTo>
                    <a:pt x="195" y="-372"/>
                  </a:lnTo>
                  <a:lnTo>
                    <a:pt x="203" y="-367"/>
                  </a:lnTo>
                  <a:lnTo>
                    <a:pt x="207" y="-358"/>
                  </a:lnTo>
                  <a:lnTo>
                    <a:pt x="210" y="-347"/>
                  </a:lnTo>
                  <a:lnTo>
                    <a:pt x="213" y="-328"/>
                  </a:lnTo>
                  <a:lnTo>
                    <a:pt x="214" y="-301"/>
                  </a:lnTo>
                  <a:lnTo>
                    <a:pt x="213" y="-292"/>
                  </a:lnTo>
                  <a:lnTo>
                    <a:pt x="212" y="-269"/>
                  </a:lnTo>
                  <a:lnTo>
                    <a:pt x="208" y="-255"/>
                  </a:lnTo>
                  <a:lnTo>
                    <a:pt x="202" y="-249"/>
                  </a:lnTo>
                  <a:lnTo>
                    <a:pt x="190" y="-242"/>
                  </a:lnTo>
                  <a:lnTo>
                    <a:pt x="173" y="-233"/>
                  </a:lnTo>
                  <a:lnTo>
                    <a:pt x="148" y="-223"/>
                  </a:lnTo>
                  <a:lnTo>
                    <a:pt x="118" y="-211"/>
                  </a:lnTo>
                  <a:lnTo>
                    <a:pt x="102" y="-204"/>
                  </a:lnTo>
                  <a:lnTo>
                    <a:pt x="78" y="-194"/>
                  </a:lnTo>
                  <a:lnTo>
                    <a:pt x="58" y="-184"/>
                  </a:lnTo>
                  <a:lnTo>
                    <a:pt x="41" y="-175"/>
                  </a:lnTo>
                  <a:lnTo>
                    <a:pt x="29" y="-166"/>
                  </a:lnTo>
                  <a:lnTo>
                    <a:pt x="20" y="-157"/>
                  </a:lnTo>
                  <a:lnTo>
                    <a:pt x="9" y="-139"/>
                  </a:lnTo>
                  <a:lnTo>
                    <a:pt x="4" y="-121"/>
                  </a:lnTo>
                  <a:lnTo>
                    <a:pt x="1" y="-98"/>
                  </a:lnTo>
                  <a:lnTo>
                    <a:pt x="0" y="-72"/>
                  </a:lnTo>
                  <a:lnTo>
                    <a:pt x="0" y="-26"/>
                  </a:lnTo>
                  <a:lnTo>
                    <a:pt x="1" y="-4"/>
                  </a:lnTo>
                  <a:lnTo>
                    <a:pt x="4" y="21"/>
                  </a:lnTo>
                  <a:lnTo>
                    <a:pt x="9" y="42"/>
                  </a:lnTo>
                  <a:lnTo>
                    <a:pt x="16" y="60"/>
                  </a:lnTo>
                  <a:lnTo>
                    <a:pt x="25" y="74"/>
                  </a:lnTo>
                  <a:lnTo>
                    <a:pt x="37" y="84"/>
                  </a:lnTo>
                  <a:lnTo>
                    <a:pt x="60" y="97"/>
                  </a:lnTo>
                  <a:lnTo>
                    <a:pt x="79" y="104"/>
                  </a:lnTo>
                  <a:lnTo>
                    <a:pt x="99" y="108"/>
                  </a:lnTo>
                  <a:lnTo>
                    <a:pt x="119" y="109"/>
                  </a:lnTo>
                  <a:lnTo>
                    <a:pt x="120" y="109"/>
                  </a:lnTo>
                  <a:lnTo>
                    <a:pt x="141" y="107"/>
                  </a:lnTo>
                  <a:lnTo>
                    <a:pt x="161" y="102"/>
                  </a:lnTo>
                  <a:lnTo>
                    <a:pt x="178" y="94"/>
                  </a:lnTo>
                  <a:lnTo>
                    <a:pt x="188" y="10"/>
                  </a:lnTo>
                  <a:lnTo>
                    <a:pt x="177" y="10"/>
                  </a:lnTo>
                  <a:lnTo>
                    <a:pt x="169" y="6"/>
                  </a:lnTo>
                  <a:lnTo>
                    <a:pt x="165" y="-3"/>
                  </a:lnTo>
                  <a:lnTo>
                    <a:pt x="162" y="-13"/>
                  </a:lnTo>
                  <a:lnTo>
                    <a:pt x="160" y="-32"/>
                  </a:lnTo>
                  <a:lnTo>
                    <a:pt x="160" y="-59"/>
                  </a:lnTo>
                  <a:lnTo>
                    <a:pt x="160" y="-81"/>
                  </a:lnTo>
                  <a:lnTo>
                    <a:pt x="162" y="-101"/>
                  </a:lnTo>
                  <a:lnTo>
                    <a:pt x="166" y="-117"/>
                  </a:lnTo>
                  <a:lnTo>
                    <a:pt x="168" y="-123"/>
                  </a:lnTo>
                  <a:lnTo>
                    <a:pt x="178" y="-136"/>
                  </a:lnTo>
                  <a:lnTo>
                    <a:pt x="193" y="-151"/>
                  </a:lnTo>
                  <a:lnTo>
                    <a:pt x="214" y="-167"/>
                  </a:lnTo>
                  <a:lnTo>
                    <a:pt x="214" y="-52"/>
                  </a:lnTo>
                  <a:lnTo>
                    <a:pt x="213" y="-34"/>
                  </a:lnTo>
                  <a:lnTo>
                    <a:pt x="212" y="-12"/>
                  </a:lnTo>
                  <a:lnTo>
                    <a:pt x="209" y="0"/>
                  </a:lnTo>
                  <a:lnTo>
                    <a:pt x="207" y="67"/>
                  </a:lnTo>
                  <a:lnTo>
                    <a:pt x="218" y="49"/>
                  </a:lnTo>
                  <a:lnTo>
                    <a:pt x="218" y="99"/>
                  </a:lnTo>
                  <a:lnTo>
                    <a:pt x="384" y="99"/>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0" name="Freeform 49"/>
            <p:cNvSpPr>
              <a:spLocks/>
            </p:cNvSpPr>
            <p:nvPr/>
          </p:nvSpPr>
          <p:spPr bwMode="auto">
            <a:xfrm>
              <a:off x="5544" y="10"/>
              <a:ext cx="171" cy="198"/>
            </a:xfrm>
            <a:custGeom>
              <a:avLst/>
              <a:gdLst>
                <a:gd name="T0" fmla="+- 0 5544 5544"/>
                <a:gd name="T1" fmla="*/ T0 w 171"/>
                <a:gd name="T2" fmla="+- 0 10 10"/>
                <a:gd name="T3" fmla="*/ 10 h 198"/>
                <a:gd name="T4" fmla="+- 0 5544 5544"/>
                <a:gd name="T5" fmla="*/ T4 w 171"/>
                <a:gd name="T6" fmla="+- 0 208 10"/>
                <a:gd name="T7" fmla="*/ 208 h 198"/>
                <a:gd name="T8" fmla="+- 0 5715 5544"/>
                <a:gd name="T9" fmla="*/ T8 w 171"/>
                <a:gd name="T10" fmla="+- 0 208 10"/>
                <a:gd name="T11" fmla="*/ 208 h 198"/>
                <a:gd name="T12" fmla="+- 0 5715 5544"/>
                <a:gd name="T13" fmla="*/ T12 w 171"/>
                <a:gd name="T14" fmla="+- 0 10 10"/>
                <a:gd name="T15" fmla="*/ 10 h 198"/>
                <a:gd name="T16" fmla="+- 0 5544 5544"/>
                <a:gd name="T17" fmla="*/ T16 w 171"/>
                <a:gd name="T18" fmla="+- 0 10 10"/>
                <a:gd name="T19" fmla="*/ 10 h 198"/>
              </a:gdLst>
              <a:ahLst/>
              <a:cxnLst>
                <a:cxn ang="0">
                  <a:pos x="T1" y="T3"/>
                </a:cxn>
                <a:cxn ang="0">
                  <a:pos x="T5" y="T7"/>
                </a:cxn>
                <a:cxn ang="0">
                  <a:pos x="T9" y="T11"/>
                </a:cxn>
                <a:cxn ang="0">
                  <a:pos x="T13" y="T15"/>
                </a:cxn>
                <a:cxn ang="0">
                  <a:pos x="T17" y="T19"/>
                </a:cxn>
              </a:cxnLst>
              <a:rect l="0" t="0" r="r" b="b"/>
              <a:pathLst>
                <a:path w="171" h="198">
                  <a:moveTo>
                    <a:pt x="0" y="0"/>
                  </a:moveTo>
                  <a:lnTo>
                    <a:pt x="0" y="198"/>
                  </a:lnTo>
                  <a:lnTo>
                    <a:pt x="171" y="198"/>
                  </a:lnTo>
                  <a:lnTo>
                    <a:pt x="171" y="0"/>
                  </a:lnTo>
                  <a:lnTo>
                    <a:pt x="0" y="0"/>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1" name="Freeform 50"/>
            <p:cNvSpPr>
              <a:spLocks/>
            </p:cNvSpPr>
            <p:nvPr/>
          </p:nvSpPr>
          <p:spPr bwMode="auto">
            <a:xfrm>
              <a:off x="5597" y="32"/>
              <a:ext cx="59" cy="137"/>
            </a:xfrm>
            <a:custGeom>
              <a:avLst/>
              <a:gdLst>
                <a:gd name="T0" fmla="+- 0 5639 5597"/>
                <a:gd name="T1" fmla="*/ T0 w 59"/>
                <a:gd name="T2" fmla="+- 0 165 32"/>
                <a:gd name="T3" fmla="*/ 165 h 137"/>
                <a:gd name="T4" fmla="+- 0 5641 5597"/>
                <a:gd name="T5" fmla="*/ T4 w 59"/>
                <a:gd name="T6" fmla="+- 0 157 32"/>
                <a:gd name="T7" fmla="*/ 157 h 137"/>
                <a:gd name="T8" fmla="+- 0 5613 5597"/>
                <a:gd name="T9" fmla="*/ T8 w 59"/>
                <a:gd name="T10" fmla="+- 0 157 32"/>
                <a:gd name="T11" fmla="*/ 157 h 137"/>
                <a:gd name="T12" fmla="+- 0 5610 5597"/>
                <a:gd name="T13" fmla="*/ T12 w 59"/>
                <a:gd name="T14" fmla="+- 0 148 32"/>
                <a:gd name="T15" fmla="*/ 148 h 137"/>
                <a:gd name="T16" fmla="+- 0 5604 5597"/>
                <a:gd name="T17" fmla="*/ T16 w 59"/>
                <a:gd name="T18" fmla="+- 0 79 32"/>
                <a:gd name="T19" fmla="*/ 79 h 137"/>
                <a:gd name="T20" fmla="+- 0 5597 5597"/>
                <a:gd name="T21" fmla="*/ T20 w 59"/>
                <a:gd name="T22" fmla="+- 0 101 32"/>
                <a:gd name="T23" fmla="*/ 101 h 137"/>
                <a:gd name="T24" fmla="+- 0 5597 5597"/>
                <a:gd name="T25" fmla="*/ T24 w 59"/>
                <a:gd name="T26" fmla="+- 0 112 32"/>
                <a:gd name="T27" fmla="*/ 112 h 137"/>
                <a:gd name="T28" fmla="+- 0 5597 5597"/>
                <a:gd name="T29" fmla="*/ T28 w 59"/>
                <a:gd name="T30" fmla="+- 0 126 32"/>
                <a:gd name="T31" fmla="*/ 126 h 137"/>
                <a:gd name="T32" fmla="+- 0 5600 5597"/>
                <a:gd name="T33" fmla="*/ T32 w 59"/>
                <a:gd name="T34" fmla="+- 0 154 32"/>
                <a:gd name="T35" fmla="*/ 154 h 137"/>
                <a:gd name="T36" fmla="+- 0 5613 5597"/>
                <a:gd name="T37" fmla="*/ T36 w 59"/>
                <a:gd name="T38" fmla="+- 0 167 32"/>
                <a:gd name="T39" fmla="*/ 167 h 137"/>
                <a:gd name="T40" fmla="+- 0 5622 5597"/>
                <a:gd name="T41" fmla="*/ T40 w 59"/>
                <a:gd name="T42" fmla="+- 0 169 32"/>
                <a:gd name="T43" fmla="*/ 169 h 137"/>
                <a:gd name="T44" fmla="+- 0 5632 5597"/>
                <a:gd name="T45" fmla="*/ T44 w 59"/>
                <a:gd name="T46" fmla="+- 0 169 32"/>
                <a:gd name="T47" fmla="*/ 169 h 137"/>
                <a:gd name="T48" fmla="+- 0 5639 5597"/>
                <a:gd name="T49" fmla="*/ T48 w 59"/>
                <a:gd name="T50" fmla="+- 0 165 32"/>
                <a:gd name="T51" fmla="*/ 165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9" h="137">
                  <a:moveTo>
                    <a:pt x="42" y="133"/>
                  </a:moveTo>
                  <a:lnTo>
                    <a:pt x="44" y="125"/>
                  </a:lnTo>
                  <a:lnTo>
                    <a:pt x="16" y="125"/>
                  </a:lnTo>
                  <a:lnTo>
                    <a:pt x="13" y="116"/>
                  </a:lnTo>
                  <a:lnTo>
                    <a:pt x="7" y="47"/>
                  </a:lnTo>
                  <a:lnTo>
                    <a:pt x="0" y="69"/>
                  </a:lnTo>
                  <a:lnTo>
                    <a:pt x="0" y="80"/>
                  </a:lnTo>
                  <a:lnTo>
                    <a:pt x="0" y="94"/>
                  </a:lnTo>
                  <a:lnTo>
                    <a:pt x="3" y="122"/>
                  </a:lnTo>
                  <a:lnTo>
                    <a:pt x="16" y="135"/>
                  </a:lnTo>
                  <a:lnTo>
                    <a:pt x="25" y="137"/>
                  </a:lnTo>
                  <a:lnTo>
                    <a:pt x="35" y="137"/>
                  </a:lnTo>
                  <a:lnTo>
                    <a:pt x="42" y="133"/>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2" name="Freeform 51"/>
            <p:cNvSpPr>
              <a:spLocks/>
            </p:cNvSpPr>
            <p:nvPr/>
          </p:nvSpPr>
          <p:spPr bwMode="auto">
            <a:xfrm>
              <a:off x="5597" y="32"/>
              <a:ext cx="59" cy="137"/>
            </a:xfrm>
            <a:custGeom>
              <a:avLst/>
              <a:gdLst>
                <a:gd name="T0" fmla="+- 0 5610 5597"/>
                <a:gd name="T1" fmla="*/ T0 w 59"/>
                <a:gd name="T2" fmla="+- 0 93 32"/>
                <a:gd name="T3" fmla="*/ 93 h 137"/>
                <a:gd name="T4" fmla="+- 0 5613 5597"/>
                <a:gd name="T5" fmla="*/ T4 w 59"/>
                <a:gd name="T6" fmla="+- 0 84 32"/>
                <a:gd name="T7" fmla="*/ 84 h 137"/>
                <a:gd name="T8" fmla="+- 0 5641 5597"/>
                <a:gd name="T9" fmla="*/ T8 w 59"/>
                <a:gd name="T10" fmla="+- 0 84 32"/>
                <a:gd name="T11" fmla="*/ 84 h 137"/>
                <a:gd name="T12" fmla="+- 0 5644 5597"/>
                <a:gd name="T13" fmla="*/ T12 w 59"/>
                <a:gd name="T14" fmla="+- 0 93 32"/>
                <a:gd name="T15" fmla="*/ 93 h 137"/>
                <a:gd name="T16" fmla="+- 0 5644 5597"/>
                <a:gd name="T17" fmla="*/ T16 w 59"/>
                <a:gd name="T18" fmla="+- 0 148 32"/>
                <a:gd name="T19" fmla="*/ 148 h 137"/>
                <a:gd name="T20" fmla="+- 0 5641 5597"/>
                <a:gd name="T21" fmla="*/ T20 w 59"/>
                <a:gd name="T22" fmla="+- 0 157 32"/>
                <a:gd name="T23" fmla="*/ 157 h 137"/>
                <a:gd name="T24" fmla="+- 0 5639 5597"/>
                <a:gd name="T25" fmla="*/ T24 w 59"/>
                <a:gd name="T26" fmla="+- 0 165 32"/>
                <a:gd name="T27" fmla="*/ 165 h 137"/>
                <a:gd name="T28" fmla="+- 0 5645 5597"/>
                <a:gd name="T29" fmla="*/ T28 w 59"/>
                <a:gd name="T30" fmla="+- 0 156 32"/>
                <a:gd name="T31" fmla="*/ 156 h 137"/>
                <a:gd name="T32" fmla="+- 0 5645 5597"/>
                <a:gd name="T33" fmla="*/ T32 w 59"/>
                <a:gd name="T34" fmla="+- 0 167 32"/>
                <a:gd name="T35" fmla="*/ 167 h 137"/>
                <a:gd name="T36" fmla="+- 0 5656 5597"/>
                <a:gd name="T37" fmla="*/ T36 w 59"/>
                <a:gd name="T38" fmla="+- 0 167 32"/>
                <a:gd name="T39" fmla="*/ 167 h 137"/>
                <a:gd name="T40" fmla="+- 0 5656 5597"/>
                <a:gd name="T41" fmla="*/ T40 w 59"/>
                <a:gd name="T42" fmla="+- 0 32 32"/>
                <a:gd name="T43" fmla="*/ 32 h 137"/>
                <a:gd name="T44" fmla="+- 0 5644 5597"/>
                <a:gd name="T45" fmla="*/ T44 w 59"/>
                <a:gd name="T46" fmla="+- 0 32 32"/>
                <a:gd name="T47" fmla="*/ 32 h 137"/>
                <a:gd name="T48" fmla="+- 0 5644 5597"/>
                <a:gd name="T49" fmla="*/ T48 w 59"/>
                <a:gd name="T50" fmla="+- 0 84 32"/>
                <a:gd name="T51" fmla="*/ 84 h 137"/>
                <a:gd name="T52" fmla="+- 0 5639 5597"/>
                <a:gd name="T53" fmla="*/ T52 w 59"/>
                <a:gd name="T54" fmla="+- 0 76 32"/>
                <a:gd name="T55" fmla="*/ 76 h 137"/>
                <a:gd name="T56" fmla="+- 0 5632 5597"/>
                <a:gd name="T57" fmla="*/ T56 w 59"/>
                <a:gd name="T58" fmla="+- 0 72 32"/>
                <a:gd name="T59" fmla="*/ 72 h 137"/>
                <a:gd name="T60" fmla="+- 0 5622 5597"/>
                <a:gd name="T61" fmla="*/ T60 w 59"/>
                <a:gd name="T62" fmla="+- 0 72 32"/>
                <a:gd name="T63" fmla="*/ 72 h 137"/>
                <a:gd name="T64" fmla="+- 0 5604 5597"/>
                <a:gd name="T65" fmla="*/ T64 w 59"/>
                <a:gd name="T66" fmla="+- 0 79 32"/>
                <a:gd name="T67" fmla="*/ 79 h 137"/>
                <a:gd name="T68" fmla="+- 0 5610 5597"/>
                <a:gd name="T69" fmla="*/ T68 w 59"/>
                <a:gd name="T70" fmla="+- 0 148 32"/>
                <a:gd name="T71" fmla="*/ 148 h 137"/>
                <a:gd name="T72" fmla="+- 0 5610 5597"/>
                <a:gd name="T73" fmla="*/ T72 w 59"/>
                <a:gd name="T74" fmla="+- 0 93 32"/>
                <a:gd name="T75" fmla="*/ 93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59" h="137">
                  <a:moveTo>
                    <a:pt x="13" y="61"/>
                  </a:moveTo>
                  <a:lnTo>
                    <a:pt x="16" y="52"/>
                  </a:lnTo>
                  <a:lnTo>
                    <a:pt x="44" y="52"/>
                  </a:lnTo>
                  <a:lnTo>
                    <a:pt x="47" y="61"/>
                  </a:lnTo>
                  <a:lnTo>
                    <a:pt x="47" y="116"/>
                  </a:lnTo>
                  <a:lnTo>
                    <a:pt x="44" y="125"/>
                  </a:lnTo>
                  <a:lnTo>
                    <a:pt x="42" y="133"/>
                  </a:lnTo>
                  <a:lnTo>
                    <a:pt x="48" y="124"/>
                  </a:lnTo>
                  <a:lnTo>
                    <a:pt x="48" y="135"/>
                  </a:lnTo>
                  <a:lnTo>
                    <a:pt x="59" y="135"/>
                  </a:lnTo>
                  <a:lnTo>
                    <a:pt x="59" y="0"/>
                  </a:lnTo>
                  <a:lnTo>
                    <a:pt x="47" y="0"/>
                  </a:lnTo>
                  <a:lnTo>
                    <a:pt x="47" y="52"/>
                  </a:lnTo>
                  <a:lnTo>
                    <a:pt x="42" y="44"/>
                  </a:lnTo>
                  <a:lnTo>
                    <a:pt x="35" y="40"/>
                  </a:lnTo>
                  <a:lnTo>
                    <a:pt x="25" y="40"/>
                  </a:lnTo>
                  <a:lnTo>
                    <a:pt x="7" y="47"/>
                  </a:lnTo>
                  <a:lnTo>
                    <a:pt x="13" y="116"/>
                  </a:lnTo>
                  <a:lnTo>
                    <a:pt x="13" y="61"/>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3" name="Freeform 52"/>
            <p:cNvSpPr>
              <a:spLocks/>
            </p:cNvSpPr>
            <p:nvPr/>
          </p:nvSpPr>
          <p:spPr bwMode="auto">
            <a:xfrm>
              <a:off x="5754" y="34"/>
              <a:ext cx="12" cy="133"/>
            </a:xfrm>
            <a:custGeom>
              <a:avLst/>
              <a:gdLst>
                <a:gd name="T0" fmla="+- 0 5754 5754"/>
                <a:gd name="T1" fmla="*/ T0 w 12"/>
                <a:gd name="T2" fmla="+- 0 34 34"/>
                <a:gd name="T3" fmla="*/ 34 h 133"/>
                <a:gd name="T4" fmla="+- 0 5754 5754"/>
                <a:gd name="T5" fmla="*/ T4 w 12"/>
                <a:gd name="T6" fmla="+- 0 50 34"/>
                <a:gd name="T7" fmla="*/ 50 h 133"/>
                <a:gd name="T8" fmla="+- 0 5766 5754"/>
                <a:gd name="T9" fmla="*/ T8 w 12"/>
                <a:gd name="T10" fmla="+- 0 50 34"/>
                <a:gd name="T11" fmla="*/ 50 h 133"/>
                <a:gd name="T12" fmla="+- 0 5766 5754"/>
                <a:gd name="T13" fmla="*/ T12 w 12"/>
                <a:gd name="T14" fmla="+- 0 34 34"/>
                <a:gd name="T15" fmla="*/ 34 h 133"/>
                <a:gd name="T16" fmla="+- 0 5754 5754"/>
                <a:gd name="T17" fmla="*/ T16 w 12"/>
                <a:gd name="T18" fmla="+- 0 34 34"/>
                <a:gd name="T19" fmla="*/ 34 h 133"/>
              </a:gdLst>
              <a:ahLst/>
              <a:cxnLst>
                <a:cxn ang="0">
                  <a:pos x="T1" y="T3"/>
                </a:cxn>
                <a:cxn ang="0">
                  <a:pos x="T5" y="T7"/>
                </a:cxn>
                <a:cxn ang="0">
                  <a:pos x="T9" y="T11"/>
                </a:cxn>
                <a:cxn ang="0">
                  <a:pos x="T13" y="T15"/>
                </a:cxn>
                <a:cxn ang="0">
                  <a:pos x="T17" y="T19"/>
                </a:cxn>
              </a:cxnLst>
              <a:rect l="0" t="0" r="r" b="b"/>
              <a:pathLst>
                <a:path w="12" h="133">
                  <a:moveTo>
                    <a:pt x="0" y="0"/>
                  </a:moveTo>
                  <a:lnTo>
                    <a:pt x="0" y="16"/>
                  </a:lnTo>
                  <a:lnTo>
                    <a:pt x="12" y="16"/>
                  </a:lnTo>
                  <a:lnTo>
                    <a:pt x="12" y="0"/>
                  </a:lnTo>
                  <a:lnTo>
                    <a:pt x="0" y="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4" name="Freeform 53"/>
            <p:cNvSpPr>
              <a:spLocks/>
            </p:cNvSpPr>
            <p:nvPr/>
          </p:nvSpPr>
          <p:spPr bwMode="auto">
            <a:xfrm>
              <a:off x="5754" y="34"/>
              <a:ext cx="12" cy="133"/>
            </a:xfrm>
            <a:custGeom>
              <a:avLst/>
              <a:gdLst>
                <a:gd name="T0" fmla="+- 0 5754 5754"/>
                <a:gd name="T1" fmla="*/ T0 w 12"/>
                <a:gd name="T2" fmla="+- 0 74 34"/>
                <a:gd name="T3" fmla="*/ 74 h 133"/>
                <a:gd name="T4" fmla="+- 0 5754 5754"/>
                <a:gd name="T5" fmla="*/ T4 w 12"/>
                <a:gd name="T6" fmla="+- 0 167 34"/>
                <a:gd name="T7" fmla="*/ 167 h 133"/>
                <a:gd name="T8" fmla="+- 0 5766 5754"/>
                <a:gd name="T9" fmla="*/ T8 w 12"/>
                <a:gd name="T10" fmla="+- 0 167 34"/>
                <a:gd name="T11" fmla="*/ 167 h 133"/>
                <a:gd name="T12" fmla="+- 0 5766 5754"/>
                <a:gd name="T13" fmla="*/ T12 w 12"/>
                <a:gd name="T14" fmla="+- 0 74 34"/>
                <a:gd name="T15" fmla="*/ 74 h 133"/>
                <a:gd name="T16" fmla="+- 0 5754 5754"/>
                <a:gd name="T17" fmla="*/ T16 w 12"/>
                <a:gd name="T18" fmla="+- 0 74 34"/>
                <a:gd name="T19" fmla="*/ 74 h 133"/>
              </a:gdLst>
              <a:ahLst/>
              <a:cxnLst>
                <a:cxn ang="0">
                  <a:pos x="T1" y="T3"/>
                </a:cxn>
                <a:cxn ang="0">
                  <a:pos x="T5" y="T7"/>
                </a:cxn>
                <a:cxn ang="0">
                  <a:pos x="T9" y="T11"/>
                </a:cxn>
                <a:cxn ang="0">
                  <a:pos x="T13" y="T15"/>
                </a:cxn>
                <a:cxn ang="0">
                  <a:pos x="T17" y="T19"/>
                </a:cxn>
              </a:cxnLst>
              <a:rect l="0" t="0" r="r" b="b"/>
              <a:pathLst>
                <a:path w="12" h="133">
                  <a:moveTo>
                    <a:pt x="0" y="40"/>
                  </a:moveTo>
                  <a:lnTo>
                    <a:pt x="0" y="133"/>
                  </a:lnTo>
                  <a:lnTo>
                    <a:pt x="12" y="133"/>
                  </a:lnTo>
                  <a:lnTo>
                    <a:pt x="12" y="40"/>
                  </a:lnTo>
                  <a:lnTo>
                    <a:pt x="0" y="40"/>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5" name="Freeform 54"/>
            <p:cNvSpPr>
              <a:spLocks/>
            </p:cNvSpPr>
            <p:nvPr/>
          </p:nvSpPr>
          <p:spPr bwMode="auto">
            <a:xfrm>
              <a:off x="5760" y="36"/>
              <a:ext cx="0" cy="131"/>
            </a:xfrm>
            <a:custGeom>
              <a:avLst/>
              <a:gdLst>
                <a:gd name="T0" fmla="+- 0 36 36"/>
                <a:gd name="T1" fmla="*/ 36 h 131"/>
                <a:gd name="T2" fmla="+- 0 167 36"/>
                <a:gd name="T3" fmla="*/ 167 h 131"/>
              </a:gdLst>
              <a:ahLst/>
              <a:cxnLst>
                <a:cxn ang="0">
                  <a:pos x="0" y="T1"/>
                </a:cxn>
                <a:cxn ang="0">
                  <a:pos x="0" y="T3"/>
                </a:cxn>
              </a:cxnLst>
              <a:rect l="0" t="0" r="r" b="b"/>
              <a:pathLst>
                <a:path h="131">
                  <a:moveTo>
                    <a:pt x="0" y="0"/>
                  </a:moveTo>
                  <a:lnTo>
                    <a:pt x="0" y="131"/>
                  </a:lnTo>
                </a:path>
              </a:pathLst>
            </a:custGeom>
            <a:noFill/>
            <a:ln w="8839">
              <a:solidFill>
                <a:srgbClr val="363435"/>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sp>
          <p:nvSpPr>
            <p:cNvPr id="56" name="Freeform 55"/>
            <p:cNvSpPr>
              <a:spLocks/>
            </p:cNvSpPr>
            <p:nvPr/>
          </p:nvSpPr>
          <p:spPr bwMode="auto">
            <a:xfrm>
              <a:off x="5823" y="72"/>
              <a:ext cx="52" cy="95"/>
            </a:xfrm>
            <a:custGeom>
              <a:avLst/>
              <a:gdLst>
                <a:gd name="T0" fmla="+- 0 5875 5823"/>
                <a:gd name="T1" fmla="*/ T0 w 52"/>
                <a:gd name="T2" fmla="+- 0 105 72"/>
                <a:gd name="T3" fmla="*/ 105 h 95"/>
                <a:gd name="T4" fmla="+- 0 5875 5823"/>
                <a:gd name="T5" fmla="*/ T4 w 52"/>
                <a:gd name="T6" fmla="+- 0 80 72"/>
                <a:gd name="T7" fmla="*/ 80 h 95"/>
                <a:gd name="T8" fmla="+- 0 5869 5823"/>
                <a:gd name="T9" fmla="*/ T8 w 52"/>
                <a:gd name="T10" fmla="+- 0 72 72"/>
                <a:gd name="T11" fmla="*/ 72 h 95"/>
                <a:gd name="T12" fmla="+- 0 5845 5823"/>
                <a:gd name="T13" fmla="*/ T12 w 52"/>
                <a:gd name="T14" fmla="+- 0 72 72"/>
                <a:gd name="T15" fmla="*/ 72 h 95"/>
                <a:gd name="T16" fmla="+- 0 5838 5823"/>
                <a:gd name="T17" fmla="*/ T16 w 52"/>
                <a:gd name="T18" fmla="+- 0 77 72"/>
                <a:gd name="T19" fmla="*/ 77 h 95"/>
                <a:gd name="T20" fmla="+- 0 5834 5823"/>
                <a:gd name="T21" fmla="*/ T20 w 52"/>
                <a:gd name="T22" fmla="+- 0 86 72"/>
                <a:gd name="T23" fmla="*/ 86 h 95"/>
                <a:gd name="T24" fmla="+- 0 5834 5823"/>
                <a:gd name="T25" fmla="*/ T24 w 52"/>
                <a:gd name="T26" fmla="+- 0 74 72"/>
                <a:gd name="T27" fmla="*/ 74 h 95"/>
                <a:gd name="T28" fmla="+- 0 5823 5823"/>
                <a:gd name="T29" fmla="*/ T28 w 52"/>
                <a:gd name="T30" fmla="+- 0 74 72"/>
                <a:gd name="T31" fmla="*/ 74 h 95"/>
                <a:gd name="T32" fmla="+- 0 5823 5823"/>
                <a:gd name="T33" fmla="*/ T32 w 52"/>
                <a:gd name="T34" fmla="+- 0 167 72"/>
                <a:gd name="T35" fmla="*/ 167 h 95"/>
                <a:gd name="T36" fmla="+- 0 5835 5823"/>
                <a:gd name="T37" fmla="*/ T36 w 52"/>
                <a:gd name="T38" fmla="+- 0 167 72"/>
                <a:gd name="T39" fmla="*/ 167 h 95"/>
                <a:gd name="T40" fmla="+- 0 5835 5823"/>
                <a:gd name="T41" fmla="*/ T40 w 52"/>
                <a:gd name="T42" fmla="+- 0 91 72"/>
                <a:gd name="T43" fmla="*/ 91 h 95"/>
                <a:gd name="T44" fmla="+- 0 5838 5823"/>
                <a:gd name="T45" fmla="*/ T44 w 52"/>
                <a:gd name="T46" fmla="+- 0 83 72"/>
                <a:gd name="T47" fmla="*/ 83 h 95"/>
                <a:gd name="T48" fmla="+- 0 5861 5823"/>
                <a:gd name="T49" fmla="*/ T48 w 52"/>
                <a:gd name="T50" fmla="+- 0 83 72"/>
                <a:gd name="T51" fmla="*/ 83 h 95"/>
                <a:gd name="T52" fmla="+- 0 5864 5823"/>
                <a:gd name="T53" fmla="*/ T52 w 52"/>
                <a:gd name="T54" fmla="+- 0 88 72"/>
                <a:gd name="T55" fmla="*/ 88 h 95"/>
                <a:gd name="T56" fmla="+- 0 5864 5823"/>
                <a:gd name="T57" fmla="*/ T56 w 52"/>
                <a:gd name="T58" fmla="+- 0 105 72"/>
                <a:gd name="T59" fmla="*/ 105 h 95"/>
                <a:gd name="T60" fmla="+- 0 5875 5823"/>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6" y="0"/>
                  </a:lnTo>
                  <a:lnTo>
                    <a:pt x="22" y="0"/>
                  </a:lnTo>
                  <a:lnTo>
                    <a:pt x="15" y="5"/>
                  </a:lnTo>
                  <a:lnTo>
                    <a:pt x="11" y="14"/>
                  </a:lnTo>
                  <a:lnTo>
                    <a:pt x="11" y="2"/>
                  </a:lnTo>
                  <a:lnTo>
                    <a:pt x="0" y="2"/>
                  </a:lnTo>
                  <a:lnTo>
                    <a:pt x="0" y="95"/>
                  </a:lnTo>
                  <a:lnTo>
                    <a:pt x="12" y="95"/>
                  </a:lnTo>
                  <a:lnTo>
                    <a:pt x="12" y="19"/>
                  </a:lnTo>
                  <a:lnTo>
                    <a:pt x="15"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7" name="Freeform 56"/>
            <p:cNvSpPr>
              <a:spLocks/>
            </p:cNvSpPr>
            <p:nvPr/>
          </p:nvSpPr>
          <p:spPr bwMode="auto">
            <a:xfrm>
              <a:off x="5924" y="89"/>
              <a:ext cx="61" cy="50"/>
            </a:xfrm>
            <a:custGeom>
              <a:avLst/>
              <a:gdLst>
                <a:gd name="T0" fmla="+- 0 5937 5924"/>
                <a:gd name="T1" fmla="*/ T0 w 61"/>
                <a:gd name="T2" fmla="+- 0 111 89"/>
                <a:gd name="T3" fmla="*/ 111 h 50"/>
                <a:gd name="T4" fmla="+- 0 5937 5924"/>
                <a:gd name="T5" fmla="*/ T4 w 61"/>
                <a:gd name="T6" fmla="+- 0 89 89"/>
                <a:gd name="T7" fmla="*/ 89 h 50"/>
                <a:gd name="T8" fmla="+- 0 5937 5924"/>
                <a:gd name="T9" fmla="*/ T8 w 61"/>
                <a:gd name="T10" fmla="+- 0 123 89"/>
                <a:gd name="T11" fmla="*/ 123 h 50"/>
                <a:gd name="T12" fmla="+- 0 5985 5924"/>
                <a:gd name="T13" fmla="*/ T12 w 61"/>
                <a:gd name="T14" fmla="+- 0 123 89"/>
                <a:gd name="T15" fmla="*/ 123 h 50"/>
                <a:gd name="T16" fmla="+- 0 5973 5924"/>
                <a:gd name="T17" fmla="*/ T16 w 61"/>
                <a:gd name="T18" fmla="+- 0 111 89"/>
                <a:gd name="T19" fmla="*/ 111 h 50"/>
                <a:gd name="T20" fmla="+- 0 5937 5924"/>
                <a:gd name="T21" fmla="*/ T20 w 61"/>
                <a:gd name="T22" fmla="+- 0 111 89"/>
                <a:gd name="T23" fmla="*/ 111 h 50"/>
              </a:gdLst>
              <a:ahLst/>
              <a:cxnLst>
                <a:cxn ang="0">
                  <a:pos x="T1" y="T3"/>
                </a:cxn>
                <a:cxn ang="0">
                  <a:pos x="T5" y="T7"/>
                </a:cxn>
                <a:cxn ang="0">
                  <a:pos x="T9" y="T11"/>
                </a:cxn>
                <a:cxn ang="0">
                  <a:pos x="T13" y="T15"/>
                </a:cxn>
                <a:cxn ang="0">
                  <a:pos x="T17" y="T19"/>
                </a:cxn>
                <a:cxn ang="0">
                  <a:pos x="T21" y="T23"/>
                </a:cxn>
              </a:cxnLst>
              <a:rect l="0" t="0" r="r" b="b"/>
              <a:pathLst>
                <a:path w="61" h="50">
                  <a:moveTo>
                    <a:pt x="13" y="22"/>
                  </a:moveTo>
                  <a:lnTo>
                    <a:pt x="13" y="0"/>
                  </a:lnTo>
                  <a:lnTo>
                    <a:pt x="13" y="34"/>
                  </a:lnTo>
                  <a:lnTo>
                    <a:pt x="61" y="34"/>
                  </a:lnTo>
                  <a:lnTo>
                    <a:pt x="49" y="22"/>
                  </a:lnTo>
                  <a:lnTo>
                    <a:pt x="13" y="2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8" name="Freeform 57"/>
            <p:cNvSpPr>
              <a:spLocks/>
            </p:cNvSpPr>
            <p:nvPr/>
          </p:nvSpPr>
          <p:spPr bwMode="auto">
            <a:xfrm>
              <a:off x="5924" y="89"/>
              <a:ext cx="61" cy="50"/>
            </a:xfrm>
            <a:custGeom>
              <a:avLst/>
              <a:gdLst>
                <a:gd name="T0" fmla="+- 0 5928 5924"/>
                <a:gd name="T1" fmla="*/ T0 w 61"/>
                <a:gd name="T2" fmla="+- 0 157 89"/>
                <a:gd name="T3" fmla="*/ 157 h 50"/>
                <a:gd name="T4" fmla="+- 0 5944 5924"/>
                <a:gd name="T5" fmla="*/ T4 w 61"/>
                <a:gd name="T6" fmla="+- 0 168 89"/>
                <a:gd name="T7" fmla="*/ 168 h 50"/>
                <a:gd name="T8" fmla="+- 0 5955 5924"/>
                <a:gd name="T9" fmla="*/ T8 w 61"/>
                <a:gd name="T10" fmla="+- 0 169 89"/>
                <a:gd name="T11" fmla="*/ 169 h 50"/>
                <a:gd name="T12" fmla="+- 0 5977 5924"/>
                <a:gd name="T13" fmla="*/ T12 w 61"/>
                <a:gd name="T14" fmla="+- 0 163 89"/>
                <a:gd name="T15" fmla="*/ 163 h 50"/>
                <a:gd name="T16" fmla="+- 0 5985 5924"/>
                <a:gd name="T17" fmla="*/ T16 w 61"/>
                <a:gd name="T18" fmla="+- 0 143 89"/>
                <a:gd name="T19" fmla="*/ 143 h 50"/>
                <a:gd name="T20" fmla="+- 0 5985 5924"/>
                <a:gd name="T21" fmla="*/ T20 w 61"/>
                <a:gd name="T22" fmla="+- 0 138 89"/>
                <a:gd name="T23" fmla="*/ 138 h 50"/>
                <a:gd name="T24" fmla="+- 0 5974 5924"/>
                <a:gd name="T25" fmla="*/ T24 w 61"/>
                <a:gd name="T26" fmla="+- 0 138 89"/>
                <a:gd name="T27" fmla="*/ 138 h 50"/>
                <a:gd name="T28" fmla="+- 0 5974 5924"/>
                <a:gd name="T29" fmla="*/ T28 w 61"/>
                <a:gd name="T30" fmla="+- 0 153 89"/>
                <a:gd name="T31" fmla="*/ 153 h 50"/>
                <a:gd name="T32" fmla="+- 0 5969 5924"/>
                <a:gd name="T33" fmla="*/ T32 w 61"/>
                <a:gd name="T34" fmla="+- 0 157 89"/>
                <a:gd name="T35" fmla="*/ 157 h 50"/>
                <a:gd name="T36" fmla="+- 0 5938 5924"/>
                <a:gd name="T37" fmla="*/ T36 w 61"/>
                <a:gd name="T38" fmla="+- 0 157 89"/>
                <a:gd name="T39" fmla="*/ 157 h 50"/>
                <a:gd name="T40" fmla="+- 0 5937 5924"/>
                <a:gd name="T41" fmla="*/ T40 w 61"/>
                <a:gd name="T42" fmla="+- 0 151 89"/>
                <a:gd name="T43" fmla="*/ 151 h 50"/>
                <a:gd name="T44" fmla="+- 0 5937 5924"/>
                <a:gd name="T45" fmla="*/ T44 w 61"/>
                <a:gd name="T46" fmla="+- 0 89 89"/>
                <a:gd name="T47" fmla="*/ 89 h 50"/>
                <a:gd name="T48" fmla="+- 0 5940 5924"/>
                <a:gd name="T49" fmla="*/ T48 w 61"/>
                <a:gd name="T50" fmla="+- 0 83 89"/>
                <a:gd name="T51" fmla="*/ 83 h 50"/>
                <a:gd name="T52" fmla="+- 0 5970 5924"/>
                <a:gd name="T53" fmla="*/ T52 w 61"/>
                <a:gd name="T54" fmla="+- 0 83 89"/>
                <a:gd name="T55" fmla="*/ 83 h 50"/>
                <a:gd name="T56" fmla="+- 0 5973 5924"/>
                <a:gd name="T57" fmla="*/ T56 w 61"/>
                <a:gd name="T58" fmla="+- 0 89 89"/>
                <a:gd name="T59" fmla="*/ 89 h 50"/>
                <a:gd name="T60" fmla="+- 0 5973 5924"/>
                <a:gd name="T61" fmla="*/ T60 w 61"/>
                <a:gd name="T62" fmla="+- 0 111 89"/>
                <a:gd name="T63" fmla="*/ 111 h 50"/>
                <a:gd name="T64" fmla="+- 0 5985 5924"/>
                <a:gd name="T65" fmla="*/ T64 w 61"/>
                <a:gd name="T66" fmla="+- 0 123 89"/>
                <a:gd name="T67" fmla="*/ 123 h 50"/>
                <a:gd name="T68" fmla="+- 0 5985 5924"/>
                <a:gd name="T69" fmla="*/ T68 w 61"/>
                <a:gd name="T70" fmla="+- 0 109 89"/>
                <a:gd name="T71" fmla="*/ 109 h 50"/>
                <a:gd name="T72" fmla="+- 0 5981 5924"/>
                <a:gd name="T73" fmla="*/ T72 w 61"/>
                <a:gd name="T74" fmla="+- 0 84 89"/>
                <a:gd name="T75" fmla="*/ 84 h 50"/>
                <a:gd name="T76" fmla="+- 0 5965 5924"/>
                <a:gd name="T77" fmla="*/ T76 w 61"/>
                <a:gd name="T78" fmla="+- 0 73 89"/>
                <a:gd name="T79" fmla="*/ 73 h 50"/>
                <a:gd name="T80" fmla="+- 0 5955 5924"/>
                <a:gd name="T81" fmla="*/ T80 w 61"/>
                <a:gd name="T82" fmla="+- 0 72 89"/>
                <a:gd name="T83" fmla="*/ 72 h 50"/>
                <a:gd name="T84" fmla="+- 0 5934 5924"/>
                <a:gd name="T85" fmla="*/ T84 w 61"/>
                <a:gd name="T86" fmla="+- 0 78 89"/>
                <a:gd name="T87" fmla="*/ 78 h 50"/>
                <a:gd name="T88" fmla="+- 0 5925 5924"/>
                <a:gd name="T89" fmla="*/ T88 w 61"/>
                <a:gd name="T90" fmla="+- 0 97 89"/>
                <a:gd name="T91" fmla="*/ 97 h 50"/>
                <a:gd name="T92" fmla="+- 0 5924 5924"/>
                <a:gd name="T93" fmla="*/ T92 w 61"/>
                <a:gd name="T94" fmla="+- 0 109 89"/>
                <a:gd name="T95" fmla="*/ 109 h 50"/>
                <a:gd name="T96" fmla="+- 0 5924 5924"/>
                <a:gd name="T97" fmla="*/ T96 w 61"/>
                <a:gd name="T98" fmla="+- 0 131 89"/>
                <a:gd name="T99" fmla="*/ 131 h 50"/>
                <a:gd name="T100" fmla="+- 0 5928 5924"/>
                <a:gd name="T101" fmla="*/ T100 w 61"/>
                <a:gd name="T102" fmla="+- 0 157 89"/>
                <a:gd name="T103" fmla="*/ 157 h 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61" h="50">
                  <a:moveTo>
                    <a:pt x="4" y="68"/>
                  </a:moveTo>
                  <a:lnTo>
                    <a:pt x="20" y="79"/>
                  </a:lnTo>
                  <a:lnTo>
                    <a:pt x="31" y="80"/>
                  </a:lnTo>
                  <a:lnTo>
                    <a:pt x="53" y="74"/>
                  </a:lnTo>
                  <a:lnTo>
                    <a:pt x="61" y="54"/>
                  </a:lnTo>
                  <a:lnTo>
                    <a:pt x="61" y="49"/>
                  </a:lnTo>
                  <a:lnTo>
                    <a:pt x="50" y="49"/>
                  </a:lnTo>
                  <a:lnTo>
                    <a:pt x="50" y="64"/>
                  </a:lnTo>
                  <a:lnTo>
                    <a:pt x="45" y="68"/>
                  </a:lnTo>
                  <a:lnTo>
                    <a:pt x="14" y="68"/>
                  </a:lnTo>
                  <a:lnTo>
                    <a:pt x="13" y="62"/>
                  </a:lnTo>
                  <a:lnTo>
                    <a:pt x="13" y="0"/>
                  </a:lnTo>
                  <a:lnTo>
                    <a:pt x="16" y="-6"/>
                  </a:lnTo>
                  <a:lnTo>
                    <a:pt x="46" y="-6"/>
                  </a:lnTo>
                  <a:lnTo>
                    <a:pt x="49" y="0"/>
                  </a:lnTo>
                  <a:lnTo>
                    <a:pt x="49" y="22"/>
                  </a:lnTo>
                  <a:lnTo>
                    <a:pt x="61" y="34"/>
                  </a:lnTo>
                  <a:lnTo>
                    <a:pt x="61" y="20"/>
                  </a:lnTo>
                  <a:lnTo>
                    <a:pt x="57" y="-5"/>
                  </a:lnTo>
                  <a:lnTo>
                    <a:pt x="41" y="-16"/>
                  </a:lnTo>
                  <a:lnTo>
                    <a:pt x="31" y="-17"/>
                  </a:lnTo>
                  <a:lnTo>
                    <a:pt x="10" y="-11"/>
                  </a:lnTo>
                  <a:lnTo>
                    <a:pt x="1" y="8"/>
                  </a:lnTo>
                  <a:lnTo>
                    <a:pt x="0" y="20"/>
                  </a:lnTo>
                  <a:lnTo>
                    <a:pt x="0" y="42"/>
                  </a:lnTo>
                  <a:lnTo>
                    <a:pt x="4" y="68"/>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59" name="Freeform 58"/>
            <p:cNvSpPr>
              <a:spLocks/>
            </p:cNvSpPr>
            <p:nvPr/>
          </p:nvSpPr>
          <p:spPr bwMode="auto">
            <a:xfrm>
              <a:off x="6037" y="72"/>
              <a:ext cx="60" cy="96"/>
            </a:xfrm>
            <a:custGeom>
              <a:avLst/>
              <a:gdLst>
                <a:gd name="T0" fmla="+- 0 6038 6037"/>
                <a:gd name="T1" fmla="*/ T0 w 60"/>
                <a:gd name="T2" fmla="+- 0 97 72"/>
                <a:gd name="T3" fmla="*/ 97 h 96"/>
                <a:gd name="T4" fmla="+- 0 6037 6037"/>
                <a:gd name="T5" fmla="*/ T4 w 60"/>
                <a:gd name="T6" fmla="+- 0 109 72"/>
                <a:gd name="T7" fmla="*/ 109 h 96"/>
                <a:gd name="T8" fmla="+- 0 6037 6037"/>
                <a:gd name="T9" fmla="*/ T8 w 60"/>
                <a:gd name="T10" fmla="+- 0 131 72"/>
                <a:gd name="T11" fmla="*/ 131 h 96"/>
                <a:gd name="T12" fmla="+- 0 6042 6037"/>
                <a:gd name="T13" fmla="*/ T12 w 60"/>
                <a:gd name="T14" fmla="+- 0 157 72"/>
                <a:gd name="T15" fmla="*/ 157 h 96"/>
                <a:gd name="T16" fmla="+- 0 6058 6037"/>
                <a:gd name="T17" fmla="*/ T16 w 60"/>
                <a:gd name="T18" fmla="+- 0 168 72"/>
                <a:gd name="T19" fmla="*/ 168 h 96"/>
                <a:gd name="T20" fmla="+- 0 6068 6037"/>
                <a:gd name="T21" fmla="*/ T20 w 60"/>
                <a:gd name="T22" fmla="+- 0 169 72"/>
                <a:gd name="T23" fmla="*/ 169 h 96"/>
                <a:gd name="T24" fmla="+- 0 6089 6037"/>
                <a:gd name="T25" fmla="*/ T24 w 60"/>
                <a:gd name="T26" fmla="+- 0 162 72"/>
                <a:gd name="T27" fmla="*/ 162 h 96"/>
                <a:gd name="T28" fmla="+- 0 6097 6037"/>
                <a:gd name="T29" fmla="*/ T28 w 60"/>
                <a:gd name="T30" fmla="+- 0 142 72"/>
                <a:gd name="T31" fmla="*/ 142 h 96"/>
                <a:gd name="T32" fmla="+- 0 6097 6037"/>
                <a:gd name="T33" fmla="*/ T32 w 60"/>
                <a:gd name="T34" fmla="+- 0 133 72"/>
                <a:gd name="T35" fmla="*/ 133 h 96"/>
                <a:gd name="T36" fmla="+- 0 6085 6037"/>
                <a:gd name="T37" fmla="*/ T36 w 60"/>
                <a:gd name="T38" fmla="+- 0 133 72"/>
                <a:gd name="T39" fmla="*/ 133 h 96"/>
                <a:gd name="T40" fmla="+- 0 6085 6037"/>
                <a:gd name="T41" fmla="*/ T40 w 60"/>
                <a:gd name="T42" fmla="+- 0 151 72"/>
                <a:gd name="T43" fmla="*/ 151 h 96"/>
                <a:gd name="T44" fmla="+- 0 6082 6037"/>
                <a:gd name="T45" fmla="*/ T44 w 60"/>
                <a:gd name="T46" fmla="+- 0 157 72"/>
                <a:gd name="T47" fmla="*/ 157 h 96"/>
                <a:gd name="T48" fmla="+- 0 6052 6037"/>
                <a:gd name="T49" fmla="*/ T48 w 60"/>
                <a:gd name="T50" fmla="+- 0 157 72"/>
                <a:gd name="T51" fmla="*/ 157 h 96"/>
                <a:gd name="T52" fmla="+- 0 6050 6037"/>
                <a:gd name="T53" fmla="*/ T52 w 60"/>
                <a:gd name="T54" fmla="+- 0 150 72"/>
                <a:gd name="T55" fmla="*/ 150 h 96"/>
                <a:gd name="T56" fmla="+- 0 6050 6037"/>
                <a:gd name="T57" fmla="*/ T56 w 60"/>
                <a:gd name="T58" fmla="+- 0 91 72"/>
                <a:gd name="T59" fmla="*/ 91 h 96"/>
                <a:gd name="T60" fmla="+- 0 6052 6037"/>
                <a:gd name="T61" fmla="*/ T60 w 60"/>
                <a:gd name="T62" fmla="+- 0 84 72"/>
                <a:gd name="T63" fmla="*/ 84 h 96"/>
                <a:gd name="T64" fmla="+- 0 6079 6037"/>
                <a:gd name="T65" fmla="*/ T64 w 60"/>
                <a:gd name="T66" fmla="+- 0 84 72"/>
                <a:gd name="T67" fmla="*/ 84 h 96"/>
                <a:gd name="T68" fmla="+- 0 6083 6037"/>
                <a:gd name="T69" fmla="*/ T68 w 60"/>
                <a:gd name="T70" fmla="+- 0 89 72"/>
                <a:gd name="T71" fmla="*/ 89 h 96"/>
                <a:gd name="T72" fmla="+- 0 6083 6037"/>
                <a:gd name="T73" fmla="*/ T72 w 60"/>
                <a:gd name="T74" fmla="+- 0 104 72"/>
                <a:gd name="T75" fmla="*/ 104 h 96"/>
                <a:gd name="T76" fmla="+- 0 6095 6037"/>
                <a:gd name="T77" fmla="*/ T76 w 60"/>
                <a:gd name="T78" fmla="+- 0 104 72"/>
                <a:gd name="T79" fmla="*/ 104 h 96"/>
                <a:gd name="T80" fmla="+- 0 6095 6037"/>
                <a:gd name="T81" fmla="*/ T80 w 60"/>
                <a:gd name="T82" fmla="+- 0 80 72"/>
                <a:gd name="T83" fmla="*/ 80 h 96"/>
                <a:gd name="T84" fmla="+- 0 6088 6037"/>
                <a:gd name="T85" fmla="*/ T84 w 60"/>
                <a:gd name="T86" fmla="+- 0 72 72"/>
                <a:gd name="T87" fmla="*/ 72 h 96"/>
                <a:gd name="T88" fmla="+- 0 6068 6037"/>
                <a:gd name="T89" fmla="*/ T88 w 60"/>
                <a:gd name="T90" fmla="+- 0 72 72"/>
                <a:gd name="T91" fmla="*/ 72 h 96"/>
                <a:gd name="T92" fmla="+- 0 6047 6037"/>
                <a:gd name="T93" fmla="*/ T92 w 60"/>
                <a:gd name="T94" fmla="+- 0 78 72"/>
                <a:gd name="T95" fmla="*/ 78 h 96"/>
                <a:gd name="T96" fmla="+- 0 6038 6037"/>
                <a:gd name="T97" fmla="*/ T96 w 60"/>
                <a:gd name="T98" fmla="+- 0 97 72"/>
                <a:gd name="T99" fmla="*/ 97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0" h="96">
                  <a:moveTo>
                    <a:pt x="1" y="25"/>
                  </a:moveTo>
                  <a:lnTo>
                    <a:pt x="0" y="37"/>
                  </a:lnTo>
                  <a:lnTo>
                    <a:pt x="0" y="59"/>
                  </a:lnTo>
                  <a:lnTo>
                    <a:pt x="5" y="85"/>
                  </a:lnTo>
                  <a:lnTo>
                    <a:pt x="21" y="96"/>
                  </a:lnTo>
                  <a:lnTo>
                    <a:pt x="31" y="97"/>
                  </a:lnTo>
                  <a:lnTo>
                    <a:pt x="52" y="90"/>
                  </a:lnTo>
                  <a:lnTo>
                    <a:pt x="60" y="70"/>
                  </a:lnTo>
                  <a:lnTo>
                    <a:pt x="60" y="61"/>
                  </a:lnTo>
                  <a:lnTo>
                    <a:pt x="48" y="61"/>
                  </a:lnTo>
                  <a:lnTo>
                    <a:pt x="48" y="79"/>
                  </a:lnTo>
                  <a:lnTo>
                    <a:pt x="45" y="85"/>
                  </a:lnTo>
                  <a:lnTo>
                    <a:pt x="15" y="85"/>
                  </a:lnTo>
                  <a:lnTo>
                    <a:pt x="13" y="78"/>
                  </a:lnTo>
                  <a:lnTo>
                    <a:pt x="13" y="19"/>
                  </a:lnTo>
                  <a:lnTo>
                    <a:pt x="15" y="12"/>
                  </a:lnTo>
                  <a:lnTo>
                    <a:pt x="42" y="12"/>
                  </a:lnTo>
                  <a:lnTo>
                    <a:pt x="46" y="17"/>
                  </a:lnTo>
                  <a:lnTo>
                    <a:pt x="46" y="32"/>
                  </a:lnTo>
                  <a:lnTo>
                    <a:pt x="58" y="32"/>
                  </a:lnTo>
                  <a:lnTo>
                    <a:pt x="58" y="8"/>
                  </a:lnTo>
                  <a:lnTo>
                    <a:pt x="51" y="0"/>
                  </a:lnTo>
                  <a:lnTo>
                    <a:pt x="31" y="0"/>
                  </a:lnTo>
                  <a:lnTo>
                    <a:pt x="10" y="6"/>
                  </a:lnTo>
                  <a:lnTo>
                    <a:pt x="1" y="25"/>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0" name="Freeform 59"/>
            <p:cNvSpPr>
              <a:spLocks/>
            </p:cNvSpPr>
            <p:nvPr/>
          </p:nvSpPr>
          <p:spPr bwMode="auto">
            <a:xfrm>
              <a:off x="6143" y="51"/>
              <a:ext cx="54" cy="117"/>
            </a:xfrm>
            <a:custGeom>
              <a:avLst/>
              <a:gdLst>
                <a:gd name="T0" fmla="+- 0 6165 6143"/>
                <a:gd name="T1" fmla="*/ T0 w 54"/>
                <a:gd name="T2" fmla="+- 0 152 51"/>
                <a:gd name="T3" fmla="*/ 152 h 117"/>
                <a:gd name="T4" fmla="+- 0 6165 6143"/>
                <a:gd name="T5" fmla="*/ T4 w 54"/>
                <a:gd name="T6" fmla="+- 0 85 51"/>
                <a:gd name="T7" fmla="*/ 85 h 117"/>
                <a:gd name="T8" fmla="+- 0 6195 6143"/>
                <a:gd name="T9" fmla="*/ T8 w 54"/>
                <a:gd name="T10" fmla="+- 0 85 51"/>
                <a:gd name="T11" fmla="*/ 85 h 117"/>
                <a:gd name="T12" fmla="+- 0 6195 6143"/>
                <a:gd name="T13" fmla="*/ T12 w 54"/>
                <a:gd name="T14" fmla="+- 0 74 51"/>
                <a:gd name="T15" fmla="*/ 74 h 117"/>
                <a:gd name="T16" fmla="+- 0 6165 6143"/>
                <a:gd name="T17" fmla="*/ T16 w 54"/>
                <a:gd name="T18" fmla="+- 0 74 51"/>
                <a:gd name="T19" fmla="*/ 74 h 117"/>
                <a:gd name="T20" fmla="+- 0 6165 6143"/>
                <a:gd name="T21" fmla="*/ T20 w 54"/>
                <a:gd name="T22" fmla="+- 0 51 51"/>
                <a:gd name="T23" fmla="*/ 51 h 117"/>
                <a:gd name="T24" fmla="+- 0 6153 6143"/>
                <a:gd name="T25" fmla="*/ T24 w 54"/>
                <a:gd name="T26" fmla="+- 0 51 51"/>
                <a:gd name="T27" fmla="*/ 51 h 117"/>
                <a:gd name="T28" fmla="+- 0 6153 6143"/>
                <a:gd name="T29" fmla="*/ T28 w 54"/>
                <a:gd name="T30" fmla="+- 0 74 51"/>
                <a:gd name="T31" fmla="*/ 74 h 117"/>
                <a:gd name="T32" fmla="+- 0 6143 6143"/>
                <a:gd name="T33" fmla="*/ T32 w 54"/>
                <a:gd name="T34" fmla="+- 0 74 51"/>
                <a:gd name="T35" fmla="*/ 74 h 117"/>
                <a:gd name="T36" fmla="+- 0 6143 6143"/>
                <a:gd name="T37" fmla="*/ T36 w 54"/>
                <a:gd name="T38" fmla="+- 0 85 51"/>
                <a:gd name="T39" fmla="*/ 85 h 117"/>
                <a:gd name="T40" fmla="+- 0 6153 6143"/>
                <a:gd name="T41" fmla="*/ T40 w 54"/>
                <a:gd name="T42" fmla="+- 0 85 51"/>
                <a:gd name="T43" fmla="*/ 85 h 117"/>
                <a:gd name="T44" fmla="+- 0 6153 6143"/>
                <a:gd name="T45" fmla="*/ T44 w 54"/>
                <a:gd name="T46" fmla="+- 0 161 51"/>
                <a:gd name="T47" fmla="*/ 161 h 117"/>
                <a:gd name="T48" fmla="+- 0 6157 6143"/>
                <a:gd name="T49" fmla="*/ T48 w 54"/>
                <a:gd name="T50" fmla="+- 0 169 51"/>
                <a:gd name="T51" fmla="*/ 169 h 117"/>
                <a:gd name="T52" fmla="+- 0 6191 6143"/>
                <a:gd name="T53" fmla="*/ T52 w 54"/>
                <a:gd name="T54" fmla="+- 0 169 51"/>
                <a:gd name="T55" fmla="*/ 169 h 117"/>
                <a:gd name="T56" fmla="+- 0 6198 6143"/>
                <a:gd name="T57" fmla="*/ T56 w 54"/>
                <a:gd name="T58" fmla="+- 0 161 51"/>
                <a:gd name="T59" fmla="*/ 161 h 117"/>
                <a:gd name="T60" fmla="+- 0 6198 6143"/>
                <a:gd name="T61" fmla="*/ T60 w 54"/>
                <a:gd name="T62" fmla="+- 0 135 51"/>
                <a:gd name="T63" fmla="*/ 135 h 117"/>
                <a:gd name="T64" fmla="+- 0 6187 6143"/>
                <a:gd name="T65" fmla="*/ T64 w 54"/>
                <a:gd name="T66" fmla="+- 0 135 51"/>
                <a:gd name="T67" fmla="*/ 135 h 117"/>
                <a:gd name="T68" fmla="+- 0 6187 6143"/>
                <a:gd name="T69" fmla="*/ T68 w 54"/>
                <a:gd name="T70" fmla="+- 0 153 51"/>
                <a:gd name="T71" fmla="*/ 153 h 117"/>
                <a:gd name="T72" fmla="+- 0 6184 6143"/>
                <a:gd name="T73" fmla="*/ T72 w 54"/>
                <a:gd name="T74" fmla="+- 0 158 51"/>
                <a:gd name="T75" fmla="*/ 158 h 117"/>
                <a:gd name="T76" fmla="+- 0 6165 6143"/>
                <a:gd name="T77" fmla="*/ T76 w 54"/>
                <a:gd name="T78" fmla="+- 0 158 51"/>
                <a:gd name="T79" fmla="*/ 158 h 117"/>
                <a:gd name="T80" fmla="+- 0 6165 6143"/>
                <a:gd name="T81" fmla="*/ T80 w 54"/>
                <a:gd name="T82" fmla="+- 0 152 51"/>
                <a:gd name="T83" fmla="*/ 152 h 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4" h="117">
                  <a:moveTo>
                    <a:pt x="22" y="101"/>
                  </a:moveTo>
                  <a:lnTo>
                    <a:pt x="22" y="34"/>
                  </a:lnTo>
                  <a:lnTo>
                    <a:pt x="52" y="34"/>
                  </a:lnTo>
                  <a:lnTo>
                    <a:pt x="52" y="23"/>
                  </a:lnTo>
                  <a:lnTo>
                    <a:pt x="22" y="23"/>
                  </a:lnTo>
                  <a:lnTo>
                    <a:pt x="22" y="0"/>
                  </a:lnTo>
                  <a:lnTo>
                    <a:pt x="10" y="0"/>
                  </a:lnTo>
                  <a:lnTo>
                    <a:pt x="10" y="23"/>
                  </a:lnTo>
                  <a:lnTo>
                    <a:pt x="0" y="23"/>
                  </a:lnTo>
                  <a:lnTo>
                    <a:pt x="0" y="34"/>
                  </a:lnTo>
                  <a:lnTo>
                    <a:pt x="10" y="34"/>
                  </a:lnTo>
                  <a:lnTo>
                    <a:pt x="10" y="110"/>
                  </a:lnTo>
                  <a:lnTo>
                    <a:pt x="14" y="118"/>
                  </a:lnTo>
                  <a:lnTo>
                    <a:pt x="48" y="118"/>
                  </a:lnTo>
                  <a:lnTo>
                    <a:pt x="55" y="110"/>
                  </a:lnTo>
                  <a:lnTo>
                    <a:pt x="55" y="84"/>
                  </a:lnTo>
                  <a:lnTo>
                    <a:pt x="44" y="84"/>
                  </a:lnTo>
                  <a:lnTo>
                    <a:pt x="44" y="102"/>
                  </a:lnTo>
                  <a:lnTo>
                    <a:pt x="41" y="107"/>
                  </a:lnTo>
                  <a:lnTo>
                    <a:pt x="22" y="107"/>
                  </a:lnTo>
                  <a:lnTo>
                    <a:pt x="22" y="10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1" name="Freeform 60"/>
            <p:cNvSpPr>
              <a:spLocks/>
            </p:cNvSpPr>
            <p:nvPr/>
          </p:nvSpPr>
          <p:spPr bwMode="auto">
            <a:xfrm>
              <a:off x="6247" y="72"/>
              <a:ext cx="61" cy="96"/>
            </a:xfrm>
            <a:custGeom>
              <a:avLst/>
              <a:gdLst>
                <a:gd name="T0" fmla="+- 0 6278 6247"/>
                <a:gd name="T1" fmla="*/ T0 w 61"/>
                <a:gd name="T2" fmla="+- 0 84 72"/>
                <a:gd name="T3" fmla="*/ 84 h 96"/>
                <a:gd name="T4" fmla="+- 0 6293 6247"/>
                <a:gd name="T5" fmla="*/ T4 w 61"/>
                <a:gd name="T6" fmla="+- 0 84 72"/>
                <a:gd name="T7" fmla="*/ 84 h 96"/>
                <a:gd name="T8" fmla="+- 0 6296 6247"/>
                <a:gd name="T9" fmla="*/ T8 w 61"/>
                <a:gd name="T10" fmla="+- 0 90 72"/>
                <a:gd name="T11" fmla="*/ 90 h 96"/>
                <a:gd name="T12" fmla="+- 0 6296 6247"/>
                <a:gd name="T13" fmla="*/ T12 w 61"/>
                <a:gd name="T14" fmla="+- 0 150 72"/>
                <a:gd name="T15" fmla="*/ 150 h 96"/>
                <a:gd name="T16" fmla="+- 0 6293 6247"/>
                <a:gd name="T17" fmla="*/ T16 w 61"/>
                <a:gd name="T18" fmla="+- 0 157 72"/>
                <a:gd name="T19" fmla="*/ 157 h 96"/>
                <a:gd name="T20" fmla="+- 0 6278 6247"/>
                <a:gd name="T21" fmla="*/ T20 w 61"/>
                <a:gd name="T22" fmla="+- 0 157 72"/>
                <a:gd name="T23" fmla="*/ 157 h 96"/>
                <a:gd name="T24" fmla="+- 0 6278 6247"/>
                <a:gd name="T25" fmla="*/ T24 w 61"/>
                <a:gd name="T26" fmla="+- 0 169 72"/>
                <a:gd name="T27" fmla="*/ 169 h 96"/>
                <a:gd name="T28" fmla="+- 0 6299 6247"/>
                <a:gd name="T29" fmla="*/ T28 w 61"/>
                <a:gd name="T30" fmla="+- 0 163 72"/>
                <a:gd name="T31" fmla="*/ 163 h 96"/>
                <a:gd name="T32" fmla="+- 0 6308 6247"/>
                <a:gd name="T33" fmla="*/ T32 w 61"/>
                <a:gd name="T34" fmla="+- 0 144 72"/>
                <a:gd name="T35" fmla="*/ 144 h 96"/>
                <a:gd name="T36" fmla="+- 0 6308 6247"/>
                <a:gd name="T37" fmla="*/ T36 w 61"/>
                <a:gd name="T38" fmla="+- 0 131 72"/>
                <a:gd name="T39" fmla="*/ 131 h 96"/>
                <a:gd name="T40" fmla="+- 0 6308 6247"/>
                <a:gd name="T41" fmla="*/ T40 w 61"/>
                <a:gd name="T42" fmla="+- 0 109 72"/>
                <a:gd name="T43" fmla="*/ 109 h 96"/>
                <a:gd name="T44" fmla="+- 0 6304 6247"/>
                <a:gd name="T45" fmla="*/ T44 w 61"/>
                <a:gd name="T46" fmla="+- 0 84 72"/>
                <a:gd name="T47" fmla="*/ 84 h 96"/>
                <a:gd name="T48" fmla="+- 0 6288 6247"/>
                <a:gd name="T49" fmla="*/ T48 w 61"/>
                <a:gd name="T50" fmla="+- 0 73 72"/>
                <a:gd name="T51" fmla="*/ 73 h 96"/>
                <a:gd name="T52" fmla="+- 0 6278 6247"/>
                <a:gd name="T53" fmla="*/ T52 w 61"/>
                <a:gd name="T54" fmla="+- 0 72 72"/>
                <a:gd name="T55" fmla="*/ 72 h 96"/>
                <a:gd name="T56" fmla="+- 0 6257 6247"/>
                <a:gd name="T57" fmla="*/ T56 w 61"/>
                <a:gd name="T58" fmla="+- 0 78 72"/>
                <a:gd name="T59" fmla="*/ 78 h 96"/>
                <a:gd name="T60" fmla="+- 0 6260 6247"/>
                <a:gd name="T61" fmla="*/ T60 w 61"/>
                <a:gd name="T62" fmla="+- 0 150 72"/>
                <a:gd name="T63" fmla="*/ 150 h 96"/>
                <a:gd name="T64" fmla="+- 0 6260 6247"/>
                <a:gd name="T65" fmla="*/ T64 w 61"/>
                <a:gd name="T66" fmla="+- 0 90 72"/>
                <a:gd name="T67" fmla="*/ 90 h 96"/>
                <a:gd name="T68" fmla="+- 0 6262 6247"/>
                <a:gd name="T69" fmla="*/ T68 w 61"/>
                <a:gd name="T70" fmla="+- 0 84 72"/>
                <a:gd name="T71" fmla="*/ 84 h 96"/>
                <a:gd name="T72" fmla="+- 0 6278 6247"/>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6"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2" name="Freeform 61"/>
            <p:cNvSpPr>
              <a:spLocks/>
            </p:cNvSpPr>
            <p:nvPr/>
          </p:nvSpPr>
          <p:spPr bwMode="auto">
            <a:xfrm>
              <a:off x="6247" y="72"/>
              <a:ext cx="61" cy="96"/>
            </a:xfrm>
            <a:custGeom>
              <a:avLst/>
              <a:gdLst>
                <a:gd name="T0" fmla="+- 0 6278 6247"/>
                <a:gd name="T1" fmla="*/ T0 w 61"/>
                <a:gd name="T2" fmla="+- 0 169 72"/>
                <a:gd name="T3" fmla="*/ 169 h 96"/>
                <a:gd name="T4" fmla="+- 0 6278 6247"/>
                <a:gd name="T5" fmla="*/ T4 w 61"/>
                <a:gd name="T6" fmla="+- 0 157 72"/>
                <a:gd name="T7" fmla="*/ 157 h 96"/>
                <a:gd name="T8" fmla="+- 0 6262 6247"/>
                <a:gd name="T9" fmla="*/ T8 w 61"/>
                <a:gd name="T10" fmla="+- 0 157 72"/>
                <a:gd name="T11" fmla="*/ 157 h 96"/>
                <a:gd name="T12" fmla="+- 0 6260 6247"/>
                <a:gd name="T13" fmla="*/ T12 w 61"/>
                <a:gd name="T14" fmla="+- 0 150 72"/>
                <a:gd name="T15" fmla="*/ 150 h 96"/>
                <a:gd name="T16" fmla="+- 0 6257 6247"/>
                <a:gd name="T17" fmla="*/ T16 w 61"/>
                <a:gd name="T18" fmla="+- 0 78 72"/>
                <a:gd name="T19" fmla="*/ 78 h 96"/>
                <a:gd name="T20" fmla="+- 0 6248 6247"/>
                <a:gd name="T21" fmla="*/ T20 w 61"/>
                <a:gd name="T22" fmla="+- 0 97 72"/>
                <a:gd name="T23" fmla="*/ 97 h 96"/>
                <a:gd name="T24" fmla="+- 0 6247 6247"/>
                <a:gd name="T25" fmla="*/ T24 w 61"/>
                <a:gd name="T26" fmla="+- 0 109 72"/>
                <a:gd name="T27" fmla="*/ 109 h 96"/>
                <a:gd name="T28" fmla="+- 0 6247 6247"/>
                <a:gd name="T29" fmla="*/ T28 w 61"/>
                <a:gd name="T30" fmla="+- 0 131 72"/>
                <a:gd name="T31" fmla="*/ 131 h 96"/>
                <a:gd name="T32" fmla="+- 0 6251 6247"/>
                <a:gd name="T33" fmla="*/ T32 w 61"/>
                <a:gd name="T34" fmla="+- 0 157 72"/>
                <a:gd name="T35" fmla="*/ 157 h 96"/>
                <a:gd name="T36" fmla="+- 0 6267 6247"/>
                <a:gd name="T37" fmla="*/ T36 w 61"/>
                <a:gd name="T38" fmla="+- 0 168 72"/>
                <a:gd name="T39" fmla="*/ 168 h 96"/>
                <a:gd name="T40" fmla="+- 0 6278 6247"/>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4"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3" name="Freeform 62"/>
            <p:cNvSpPr>
              <a:spLocks/>
            </p:cNvSpPr>
            <p:nvPr/>
          </p:nvSpPr>
          <p:spPr bwMode="auto">
            <a:xfrm>
              <a:off x="6364" y="72"/>
              <a:ext cx="52" cy="95"/>
            </a:xfrm>
            <a:custGeom>
              <a:avLst/>
              <a:gdLst>
                <a:gd name="T0" fmla="+- 0 6416 6364"/>
                <a:gd name="T1" fmla="*/ T0 w 52"/>
                <a:gd name="T2" fmla="+- 0 105 72"/>
                <a:gd name="T3" fmla="*/ 105 h 95"/>
                <a:gd name="T4" fmla="+- 0 6416 6364"/>
                <a:gd name="T5" fmla="*/ T4 w 52"/>
                <a:gd name="T6" fmla="+- 0 80 72"/>
                <a:gd name="T7" fmla="*/ 80 h 95"/>
                <a:gd name="T8" fmla="+- 0 6411 6364"/>
                <a:gd name="T9" fmla="*/ T8 w 52"/>
                <a:gd name="T10" fmla="+- 0 72 72"/>
                <a:gd name="T11" fmla="*/ 72 h 95"/>
                <a:gd name="T12" fmla="+- 0 6387 6364"/>
                <a:gd name="T13" fmla="*/ T12 w 52"/>
                <a:gd name="T14" fmla="+- 0 72 72"/>
                <a:gd name="T15" fmla="*/ 72 h 95"/>
                <a:gd name="T16" fmla="+- 0 6380 6364"/>
                <a:gd name="T17" fmla="*/ T16 w 52"/>
                <a:gd name="T18" fmla="+- 0 77 72"/>
                <a:gd name="T19" fmla="*/ 77 h 95"/>
                <a:gd name="T20" fmla="+- 0 6375 6364"/>
                <a:gd name="T21" fmla="*/ T20 w 52"/>
                <a:gd name="T22" fmla="+- 0 86 72"/>
                <a:gd name="T23" fmla="*/ 86 h 95"/>
                <a:gd name="T24" fmla="+- 0 6375 6364"/>
                <a:gd name="T25" fmla="*/ T24 w 52"/>
                <a:gd name="T26" fmla="+- 0 74 72"/>
                <a:gd name="T27" fmla="*/ 74 h 95"/>
                <a:gd name="T28" fmla="+- 0 6364 6364"/>
                <a:gd name="T29" fmla="*/ T28 w 52"/>
                <a:gd name="T30" fmla="+- 0 74 72"/>
                <a:gd name="T31" fmla="*/ 74 h 95"/>
                <a:gd name="T32" fmla="+- 0 6364 6364"/>
                <a:gd name="T33" fmla="*/ T32 w 52"/>
                <a:gd name="T34" fmla="+- 0 167 72"/>
                <a:gd name="T35" fmla="*/ 167 h 95"/>
                <a:gd name="T36" fmla="+- 0 6376 6364"/>
                <a:gd name="T37" fmla="*/ T36 w 52"/>
                <a:gd name="T38" fmla="+- 0 167 72"/>
                <a:gd name="T39" fmla="*/ 167 h 95"/>
                <a:gd name="T40" fmla="+- 0 6376 6364"/>
                <a:gd name="T41" fmla="*/ T40 w 52"/>
                <a:gd name="T42" fmla="+- 0 91 72"/>
                <a:gd name="T43" fmla="*/ 91 h 95"/>
                <a:gd name="T44" fmla="+- 0 6380 6364"/>
                <a:gd name="T45" fmla="*/ T44 w 52"/>
                <a:gd name="T46" fmla="+- 0 83 72"/>
                <a:gd name="T47" fmla="*/ 83 h 95"/>
                <a:gd name="T48" fmla="+- 0 6402 6364"/>
                <a:gd name="T49" fmla="*/ T48 w 52"/>
                <a:gd name="T50" fmla="+- 0 83 72"/>
                <a:gd name="T51" fmla="*/ 83 h 95"/>
                <a:gd name="T52" fmla="+- 0 6405 6364"/>
                <a:gd name="T53" fmla="*/ T52 w 52"/>
                <a:gd name="T54" fmla="+- 0 88 72"/>
                <a:gd name="T55" fmla="*/ 88 h 95"/>
                <a:gd name="T56" fmla="+- 0 6405 6364"/>
                <a:gd name="T57" fmla="*/ T56 w 52"/>
                <a:gd name="T58" fmla="+- 0 105 72"/>
                <a:gd name="T59" fmla="*/ 105 h 95"/>
                <a:gd name="T60" fmla="+- 0 6416 6364"/>
                <a:gd name="T61" fmla="*/ T60 w 52"/>
                <a:gd name="T62" fmla="+- 0 105 72"/>
                <a:gd name="T63" fmla="*/ 105 h 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52" h="95">
                  <a:moveTo>
                    <a:pt x="52" y="33"/>
                  </a:moveTo>
                  <a:lnTo>
                    <a:pt x="52" y="8"/>
                  </a:lnTo>
                  <a:lnTo>
                    <a:pt x="47" y="0"/>
                  </a:lnTo>
                  <a:lnTo>
                    <a:pt x="23" y="0"/>
                  </a:lnTo>
                  <a:lnTo>
                    <a:pt x="16" y="5"/>
                  </a:lnTo>
                  <a:lnTo>
                    <a:pt x="11" y="14"/>
                  </a:lnTo>
                  <a:lnTo>
                    <a:pt x="11" y="2"/>
                  </a:lnTo>
                  <a:lnTo>
                    <a:pt x="0" y="2"/>
                  </a:lnTo>
                  <a:lnTo>
                    <a:pt x="0" y="95"/>
                  </a:lnTo>
                  <a:lnTo>
                    <a:pt x="12" y="95"/>
                  </a:lnTo>
                  <a:lnTo>
                    <a:pt x="12" y="19"/>
                  </a:lnTo>
                  <a:lnTo>
                    <a:pt x="16" y="11"/>
                  </a:lnTo>
                  <a:lnTo>
                    <a:pt x="38" y="11"/>
                  </a:lnTo>
                  <a:lnTo>
                    <a:pt x="41" y="16"/>
                  </a:lnTo>
                  <a:lnTo>
                    <a:pt x="41" y="33"/>
                  </a:lnTo>
                  <a:lnTo>
                    <a:pt x="52" y="33"/>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4" name="Freeform 63"/>
            <p:cNvSpPr>
              <a:spLocks/>
            </p:cNvSpPr>
            <p:nvPr/>
          </p:nvSpPr>
          <p:spPr bwMode="auto">
            <a:xfrm>
              <a:off x="6461" y="72"/>
              <a:ext cx="58" cy="96"/>
            </a:xfrm>
            <a:custGeom>
              <a:avLst/>
              <a:gdLst>
                <a:gd name="T0" fmla="+- 0 6462 6461"/>
                <a:gd name="T1" fmla="*/ T0 w 58"/>
                <a:gd name="T2" fmla="+- 0 79 72"/>
                <a:gd name="T3" fmla="*/ 79 h 96"/>
                <a:gd name="T4" fmla="+- 0 6462 6461"/>
                <a:gd name="T5" fmla="*/ T4 w 58"/>
                <a:gd name="T6" fmla="+- 0 119 72"/>
                <a:gd name="T7" fmla="*/ 119 h 96"/>
                <a:gd name="T8" fmla="+- 0 6469 6461"/>
                <a:gd name="T9" fmla="*/ T8 w 58"/>
                <a:gd name="T10" fmla="+- 0 121 72"/>
                <a:gd name="T11" fmla="*/ 121 h 96"/>
                <a:gd name="T12" fmla="+- 0 6486 6461"/>
                <a:gd name="T13" fmla="*/ T12 w 58"/>
                <a:gd name="T14" fmla="+- 0 124 72"/>
                <a:gd name="T15" fmla="*/ 124 h 96"/>
                <a:gd name="T16" fmla="+- 0 6501 6461"/>
                <a:gd name="T17" fmla="*/ T16 w 58"/>
                <a:gd name="T18" fmla="+- 0 126 72"/>
                <a:gd name="T19" fmla="*/ 126 h 96"/>
                <a:gd name="T20" fmla="+- 0 6506 6461"/>
                <a:gd name="T21" fmla="*/ T20 w 58"/>
                <a:gd name="T22" fmla="+- 0 126 72"/>
                <a:gd name="T23" fmla="*/ 126 h 96"/>
                <a:gd name="T24" fmla="+- 0 6506 6461"/>
                <a:gd name="T25" fmla="*/ T24 w 58"/>
                <a:gd name="T26" fmla="+- 0 154 72"/>
                <a:gd name="T27" fmla="*/ 154 h 96"/>
                <a:gd name="T28" fmla="+- 0 6503 6461"/>
                <a:gd name="T29" fmla="*/ T28 w 58"/>
                <a:gd name="T30" fmla="+- 0 158 72"/>
                <a:gd name="T31" fmla="*/ 158 h 96"/>
                <a:gd name="T32" fmla="+- 0 6474 6461"/>
                <a:gd name="T33" fmla="*/ T32 w 58"/>
                <a:gd name="T34" fmla="+- 0 158 72"/>
                <a:gd name="T35" fmla="*/ 158 h 96"/>
                <a:gd name="T36" fmla="+- 0 6473 6461"/>
                <a:gd name="T37" fmla="*/ T36 w 58"/>
                <a:gd name="T38" fmla="+- 0 154 72"/>
                <a:gd name="T39" fmla="*/ 154 h 96"/>
                <a:gd name="T40" fmla="+- 0 6473 6461"/>
                <a:gd name="T41" fmla="*/ T40 w 58"/>
                <a:gd name="T42" fmla="+- 0 137 72"/>
                <a:gd name="T43" fmla="*/ 137 h 96"/>
                <a:gd name="T44" fmla="+- 0 6461 6461"/>
                <a:gd name="T45" fmla="*/ T44 w 58"/>
                <a:gd name="T46" fmla="+- 0 137 72"/>
                <a:gd name="T47" fmla="*/ 137 h 96"/>
                <a:gd name="T48" fmla="+- 0 6461 6461"/>
                <a:gd name="T49" fmla="*/ T48 w 58"/>
                <a:gd name="T50" fmla="+- 0 163 72"/>
                <a:gd name="T51" fmla="*/ 163 h 96"/>
                <a:gd name="T52" fmla="+- 0 6466 6461"/>
                <a:gd name="T53" fmla="*/ T52 w 58"/>
                <a:gd name="T54" fmla="+- 0 169 72"/>
                <a:gd name="T55" fmla="*/ 169 h 96"/>
                <a:gd name="T56" fmla="+- 0 6511 6461"/>
                <a:gd name="T57" fmla="*/ T56 w 58"/>
                <a:gd name="T58" fmla="+- 0 169 72"/>
                <a:gd name="T59" fmla="*/ 169 h 96"/>
                <a:gd name="T60" fmla="+- 0 6519 6461"/>
                <a:gd name="T61" fmla="*/ T60 w 58"/>
                <a:gd name="T62" fmla="+- 0 162 72"/>
                <a:gd name="T63" fmla="*/ 162 h 96"/>
                <a:gd name="T64" fmla="+- 0 6519 6461"/>
                <a:gd name="T65" fmla="*/ T64 w 58"/>
                <a:gd name="T66" fmla="+- 0 123 72"/>
                <a:gd name="T67" fmla="*/ 123 h 96"/>
                <a:gd name="T68" fmla="+- 0 6514 6461"/>
                <a:gd name="T69" fmla="*/ T68 w 58"/>
                <a:gd name="T70" fmla="+- 0 117 72"/>
                <a:gd name="T71" fmla="*/ 117 h 96"/>
                <a:gd name="T72" fmla="+- 0 6501 6461"/>
                <a:gd name="T73" fmla="*/ T72 w 58"/>
                <a:gd name="T74" fmla="+- 0 115 72"/>
                <a:gd name="T75" fmla="*/ 115 h 96"/>
                <a:gd name="T76" fmla="+- 0 6481 6461"/>
                <a:gd name="T77" fmla="*/ T76 w 58"/>
                <a:gd name="T78" fmla="+- 0 112 72"/>
                <a:gd name="T79" fmla="*/ 112 h 96"/>
                <a:gd name="T80" fmla="+- 0 6475 6461"/>
                <a:gd name="T81" fmla="*/ T80 w 58"/>
                <a:gd name="T82" fmla="+- 0 112 72"/>
                <a:gd name="T83" fmla="*/ 112 h 96"/>
                <a:gd name="T84" fmla="+- 0 6475 6461"/>
                <a:gd name="T85" fmla="*/ T84 w 58"/>
                <a:gd name="T86" fmla="+- 0 86 72"/>
                <a:gd name="T87" fmla="*/ 86 h 96"/>
                <a:gd name="T88" fmla="+- 0 6478 6461"/>
                <a:gd name="T89" fmla="*/ T88 w 58"/>
                <a:gd name="T90" fmla="+- 0 83 72"/>
                <a:gd name="T91" fmla="*/ 83 h 96"/>
                <a:gd name="T92" fmla="+- 0 6503 6461"/>
                <a:gd name="T93" fmla="*/ T92 w 58"/>
                <a:gd name="T94" fmla="+- 0 83 72"/>
                <a:gd name="T95" fmla="*/ 83 h 96"/>
                <a:gd name="T96" fmla="+- 0 6506 6461"/>
                <a:gd name="T97" fmla="*/ T96 w 58"/>
                <a:gd name="T98" fmla="+- 0 86 72"/>
                <a:gd name="T99" fmla="*/ 86 h 96"/>
                <a:gd name="T100" fmla="+- 0 6506 6461"/>
                <a:gd name="T101" fmla="*/ T100 w 58"/>
                <a:gd name="T102" fmla="+- 0 98 72"/>
                <a:gd name="T103" fmla="*/ 98 h 96"/>
                <a:gd name="T104" fmla="+- 0 6518 6461"/>
                <a:gd name="T105" fmla="*/ T104 w 58"/>
                <a:gd name="T106" fmla="+- 0 98 72"/>
                <a:gd name="T107" fmla="*/ 98 h 96"/>
                <a:gd name="T108" fmla="+- 0 6518 6461"/>
                <a:gd name="T109" fmla="*/ T108 w 58"/>
                <a:gd name="T110" fmla="+- 0 78 72"/>
                <a:gd name="T111" fmla="*/ 78 h 96"/>
                <a:gd name="T112" fmla="+- 0 6512 6461"/>
                <a:gd name="T113" fmla="*/ T112 w 58"/>
                <a:gd name="T114" fmla="+- 0 72 72"/>
                <a:gd name="T115" fmla="*/ 72 h 96"/>
                <a:gd name="T116" fmla="+- 0 6470 6461"/>
                <a:gd name="T117" fmla="*/ T116 w 58"/>
                <a:gd name="T118" fmla="+- 0 72 72"/>
                <a:gd name="T119" fmla="*/ 72 h 96"/>
                <a:gd name="T120" fmla="+- 0 6462 6461"/>
                <a:gd name="T121" fmla="*/ T120 w 58"/>
                <a:gd name="T122" fmla="+- 0 79 72"/>
                <a:gd name="T123" fmla="*/ 7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58" h="96">
                  <a:moveTo>
                    <a:pt x="1" y="7"/>
                  </a:moveTo>
                  <a:lnTo>
                    <a:pt x="1" y="47"/>
                  </a:lnTo>
                  <a:lnTo>
                    <a:pt x="8" y="49"/>
                  </a:lnTo>
                  <a:lnTo>
                    <a:pt x="25" y="52"/>
                  </a:lnTo>
                  <a:lnTo>
                    <a:pt x="40" y="54"/>
                  </a:lnTo>
                  <a:lnTo>
                    <a:pt x="45" y="54"/>
                  </a:lnTo>
                  <a:lnTo>
                    <a:pt x="45" y="82"/>
                  </a:lnTo>
                  <a:lnTo>
                    <a:pt x="42" y="86"/>
                  </a:lnTo>
                  <a:lnTo>
                    <a:pt x="13" y="86"/>
                  </a:lnTo>
                  <a:lnTo>
                    <a:pt x="12" y="82"/>
                  </a:lnTo>
                  <a:lnTo>
                    <a:pt x="12" y="65"/>
                  </a:lnTo>
                  <a:lnTo>
                    <a:pt x="0" y="65"/>
                  </a:lnTo>
                  <a:lnTo>
                    <a:pt x="0" y="91"/>
                  </a:lnTo>
                  <a:lnTo>
                    <a:pt x="5" y="97"/>
                  </a:lnTo>
                  <a:lnTo>
                    <a:pt x="50" y="97"/>
                  </a:lnTo>
                  <a:lnTo>
                    <a:pt x="58" y="90"/>
                  </a:lnTo>
                  <a:lnTo>
                    <a:pt x="58" y="51"/>
                  </a:lnTo>
                  <a:lnTo>
                    <a:pt x="53" y="45"/>
                  </a:lnTo>
                  <a:lnTo>
                    <a:pt x="40" y="43"/>
                  </a:lnTo>
                  <a:lnTo>
                    <a:pt x="20" y="40"/>
                  </a:lnTo>
                  <a:lnTo>
                    <a:pt x="14" y="40"/>
                  </a:lnTo>
                  <a:lnTo>
                    <a:pt x="14" y="14"/>
                  </a:lnTo>
                  <a:lnTo>
                    <a:pt x="17" y="11"/>
                  </a:lnTo>
                  <a:lnTo>
                    <a:pt x="42" y="11"/>
                  </a:lnTo>
                  <a:lnTo>
                    <a:pt x="45" y="14"/>
                  </a:lnTo>
                  <a:lnTo>
                    <a:pt x="45" y="26"/>
                  </a:lnTo>
                  <a:lnTo>
                    <a:pt x="57" y="26"/>
                  </a:lnTo>
                  <a:lnTo>
                    <a:pt x="57" y="6"/>
                  </a:lnTo>
                  <a:lnTo>
                    <a:pt x="51" y="0"/>
                  </a:lnTo>
                  <a:lnTo>
                    <a:pt x="9" y="0"/>
                  </a:lnTo>
                  <a:lnTo>
                    <a:pt x="1" y="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65" name="Group 64"/>
          <p:cNvGrpSpPr>
            <a:grpSpLocks/>
          </p:cNvGrpSpPr>
          <p:nvPr/>
        </p:nvGrpSpPr>
        <p:grpSpPr bwMode="auto">
          <a:xfrm>
            <a:off x="4582733" y="407050"/>
            <a:ext cx="497205" cy="380365"/>
            <a:chOff x="6155" y="335"/>
            <a:chExt cx="783" cy="599"/>
          </a:xfrm>
        </p:grpSpPr>
        <p:sp>
          <p:nvSpPr>
            <p:cNvPr id="66" name="Freeform 65"/>
            <p:cNvSpPr>
              <a:spLocks/>
            </p:cNvSpPr>
            <p:nvPr/>
          </p:nvSpPr>
          <p:spPr bwMode="auto">
            <a:xfrm>
              <a:off x="6165" y="345"/>
              <a:ext cx="373" cy="579"/>
            </a:xfrm>
            <a:custGeom>
              <a:avLst/>
              <a:gdLst>
                <a:gd name="T0" fmla="+- 0 6342 6165"/>
                <a:gd name="T1" fmla="*/ T0 w 373"/>
                <a:gd name="T2" fmla="+- 0 345 345"/>
                <a:gd name="T3" fmla="*/ 345 h 579"/>
                <a:gd name="T4" fmla="+- 0 6279 6165"/>
                <a:gd name="T5" fmla="*/ T4 w 373"/>
                <a:gd name="T6" fmla="+- 0 352 345"/>
                <a:gd name="T7" fmla="*/ 352 h 579"/>
                <a:gd name="T8" fmla="+- 0 6225 6165"/>
                <a:gd name="T9" fmla="*/ T8 w 373"/>
                <a:gd name="T10" fmla="+- 0 371 345"/>
                <a:gd name="T11" fmla="*/ 371 h 579"/>
                <a:gd name="T12" fmla="+- 0 6183 6165"/>
                <a:gd name="T13" fmla="*/ T12 w 373"/>
                <a:gd name="T14" fmla="+- 0 412 345"/>
                <a:gd name="T15" fmla="*/ 412 h 579"/>
                <a:gd name="T16" fmla="+- 0 6168 6165"/>
                <a:gd name="T17" fmla="*/ T16 w 373"/>
                <a:gd name="T18" fmla="+- 0 463 345"/>
                <a:gd name="T19" fmla="*/ 463 h 579"/>
                <a:gd name="T20" fmla="+- 0 6165 6165"/>
                <a:gd name="T21" fmla="*/ T20 w 373"/>
                <a:gd name="T22" fmla="+- 0 514 345"/>
                <a:gd name="T23" fmla="*/ 514 h 579"/>
                <a:gd name="T24" fmla="+- 0 6175 6165"/>
                <a:gd name="T25" fmla="*/ T24 w 373"/>
                <a:gd name="T26" fmla="+- 0 575 345"/>
                <a:gd name="T27" fmla="*/ 575 h 579"/>
                <a:gd name="T28" fmla="+- 0 6199 6165"/>
                <a:gd name="T29" fmla="*/ T28 w 373"/>
                <a:gd name="T30" fmla="+- 0 616 345"/>
                <a:gd name="T31" fmla="*/ 616 h 579"/>
                <a:gd name="T32" fmla="+- 0 6250 6165"/>
                <a:gd name="T33" fmla="*/ T32 w 373"/>
                <a:gd name="T34" fmla="+- 0 655 345"/>
                <a:gd name="T35" fmla="*/ 655 h 579"/>
                <a:gd name="T36" fmla="+- 0 6321 6165"/>
                <a:gd name="T37" fmla="*/ T36 w 373"/>
                <a:gd name="T38" fmla="+- 0 696 345"/>
                <a:gd name="T39" fmla="*/ 696 h 579"/>
                <a:gd name="T40" fmla="+- 0 6367 6165"/>
                <a:gd name="T41" fmla="*/ T40 w 373"/>
                <a:gd name="T42" fmla="+- 0 724 345"/>
                <a:gd name="T43" fmla="*/ 724 h 579"/>
                <a:gd name="T44" fmla="+- 0 6380 6165"/>
                <a:gd name="T45" fmla="*/ T44 w 373"/>
                <a:gd name="T46" fmla="+- 0 752 345"/>
                <a:gd name="T47" fmla="*/ 752 h 579"/>
                <a:gd name="T48" fmla="+- 0 6379 6165"/>
                <a:gd name="T49" fmla="*/ T48 w 373"/>
                <a:gd name="T50" fmla="+- 0 811 345"/>
                <a:gd name="T51" fmla="*/ 811 h 579"/>
                <a:gd name="T52" fmla="+- 0 6361 6165"/>
                <a:gd name="T53" fmla="*/ T52 w 373"/>
                <a:gd name="T54" fmla="+- 0 826 345"/>
                <a:gd name="T55" fmla="*/ 826 h 579"/>
                <a:gd name="T56" fmla="+- 0 6326 6165"/>
                <a:gd name="T57" fmla="*/ T56 w 373"/>
                <a:gd name="T58" fmla="+- 0 812 345"/>
                <a:gd name="T59" fmla="*/ 812 h 579"/>
                <a:gd name="T60" fmla="+- 0 6321 6165"/>
                <a:gd name="T61" fmla="*/ T60 w 373"/>
                <a:gd name="T62" fmla="+- 0 754 345"/>
                <a:gd name="T63" fmla="*/ 754 h 579"/>
                <a:gd name="T64" fmla="+- 0 6170 6165"/>
                <a:gd name="T65" fmla="*/ T64 w 373"/>
                <a:gd name="T66" fmla="+- 0 753 345"/>
                <a:gd name="T67" fmla="*/ 753 h 579"/>
                <a:gd name="T68" fmla="+- 0 6177 6165"/>
                <a:gd name="T69" fmla="*/ T68 w 373"/>
                <a:gd name="T70" fmla="+- 0 819 345"/>
                <a:gd name="T71" fmla="*/ 819 h 579"/>
                <a:gd name="T72" fmla="+- 0 6199 6165"/>
                <a:gd name="T73" fmla="*/ T72 w 373"/>
                <a:gd name="T74" fmla="+- 0 868 345"/>
                <a:gd name="T75" fmla="*/ 868 h 579"/>
                <a:gd name="T76" fmla="+- 0 6251 6165"/>
                <a:gd name="T77" fmla="*/ T76 w 373"/>
                <a:gd name="T78" fmla="+- 0 905 345"/>
                <a:gd name="T79" fmla="*/ 905 h 579"/>
                <a:gd name="T80" fmla="+- 0 6318 6165"/>
                <a:gd name="T81" fmla="*/ T80 w 373"/>
                <a:gd name="T82" fmla="+- 0 922 345"/>
                <a:gd name="T83" fmla="*/ 922 h 579"/>
                <a:gd name="T84" fmla="+- 0 6364 6165"/>
                <a:gd name="T85" fmla="*/ T84 w 373"/>
                <a:gd name="T86" fmla="+- 0 925 345"/>
                <a:gd name="T87" fmla="*/ 925 h 579"/>
                <a:gd name="T88" fmla="+- 0 6426 6165"/>
                <a:gd name="T89" fmla="*/ T88 w 373"/>
                <a:gd name="T90" fmla="+- 0 918 345"/>
                <a:gd name="T91" fmla="*/ 918 h 579"/>
                <a:gd name="T92" fmla="+- 0 6481 6165"/>
                <a:gd name="T93" fmla="*/ T92 w 373"/>
                <a:gd name="T94" fmla="+- 0 896 345"/>
                <a:gd name="T95" fmla="*/ 896 h 579"/>
                <a:gd name="T96" fmla="+- 0 6521 6165"/>
                <a:gd name="T97" fmla="*/ T96 w 373"/>
                <a:gd name="T98" fmla="+- 0 853 345"/>
                <a:gd name="T99" fmla="*/ 853 h 579"/>
                <a:gd name="T100" fmla="+- 0 6536 6165"/>
                <a:gd name="T101" fmla="*/ T100 w 373"/>
                <a:gd name="T102" fmla="+- 0 797 345"/>
                <a:gd name="T103" fmla="*/ 797 h 579"/>
                <a:gd name="T104" fmla="+- 0 6538 6165"/>
                <a:gd name="T105" fmla="*/ T104 w 373"/>
                <a:gd name="T106" fmla="+- 0 730 345"/>
                <a:gd name="T107" fmla="*/ 730 h 579"/>
                <a:gd name="T108" fmla="+- 0 6524 6165"/>
                <a:gd name="T109" fmla="*/ T108 w 373"/>
                <a:gd name="T110" fmla="+- 0 671 345"/>
                <a:gd name="T111" fmla="*/ 671 h 579"/>
                <a:gd name="T112" fmla="+- 0 6495 6165"/>
                <a:gd name="T113" fmla="*/ T112 w 373"/>
                <a:gd name="T114" fmla="+- 0 635 345"/>
                <a:gd name="T115" fmla="*/ 635 h 579"/>
                <a:gd name="T116" fmla="+- 0 6442 6165"/>
                <a:gd name="T117" fmla="*/ T116 w 373"/>
                <a:gd name="T118" fmla="+- 0 600 345"/>
                <a:gd name="T119" fmla="*/ 600 h 579"/>
                <a:gd name="T120" fmla="+- 0 6389 6165"/>
                <a:gd name="T121" fmla="*/ T120 w 373"/>
                <a:gd name="T122" fmla="+- 0 573 345"/>
                <a:gd name="T123" fmla="*/ 573 h 579"/>
                <a:gd name="T124" fmla="+- 0 6344 6165"/>
                <a:gd name="T125" fmla="*/ T124 w 373"/>
                <a:gd name="T126" fmla="+- 0 546 345"/>
                <a:gd name="T127" fmla="*/ 546 h 579"/>
                <a:gd name="T128" fmla="+- 0 6323 6165"/>
                <a:gd name="T129" fmla="*/ T128 w 373"/>
                <a:gd name="T130" fmla="+- 0 520 345"/>
                <a:gd name="T131" fmla="*/ 520 h 579"/>
                <a:gd name="T132" fmla="+- 0 6320 6165"/>
                <a:gd name="T133" fmla="*/ T132 w 373"/>
                <a:gd name="T134" fmla="+- 0 470 345"/>
                <a:gd name="T135" fmla="*/ 470 h 579"/>
                <a:gd name="T136" fmla="+- 0 6332 6165"/>
                <a:gd name="T137" fmla="*/ T136 w 373"/>
                <a:gd name="T138" fmla="+- 0 448 345"/>
                <a:gd name="T139" fmla="*/ 448 h 579"/>
                <a:gd name="T140" fmla="+- 0 6367 6165"/>
                <a:gd name="T141" fmla="*/ T140 w 373"/>
                <a:gd name="T142" fmla="+- 0 448 345"/>
                <a:gd name="T143" fmla="*/ 448 h 579"/>
                <a:gd name="T144" fmla="+- 0 6374 6165"/>
                <a:gd name="T145" fmla="*/ T144 w 373"/>
                <a:gd name="T146" fmla="+- 0 477 345"/>
                <a:gd name="T147" fmla="*/ 477 h 579"/>
                <a:gd name="T148" fmla="+- 0 6526 6165"/>
                <a:gd name="T149" fmla="*/ T148 w 373"/>
                <a:gd name="T150" fmla="+- 0 534 345"/>
                <a:gd name="T151" fmla="*/ 534 h 579"/>
                <a:gd name="T152" fmla="+- 0 6524 6165"/>
                <a:gd name="T153" fmla="*/ T152 w 373"/>
                <a:gd name="T154" fmla="+- 0 455 345"/>
                <a:gd name="T155" fmla="*/ 455 h 579"/>
                <a:gd name="T156" fmla="+- 0 6510 6165"/>
                <a:gd name="T157" fmla="*/ T156 w 373"/>
                <a:gd name="T158" fmla="+- 0 415 345"/>
                <a:gd name="T159" fmla="*/ 415 h 579"/>
                <a:gd name="T160" fmla="+- 0 6474 6165"/>
                <a:gd name="T161" fmla="*/ T160 w 373"/>
                <a:gd name="T162" fmla="+- 0 379 345"/>
                <a:gd name="T163" fmla="*/ 379 h 579"/>
                <a:gd name="T164" fmla="+- 0 6423 616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7" y="0"/>
                  </a:lnTo>
                  <a:lnTo>
                    <a:pt x="155"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4" y="259"/>
                  </a:lnTo>
                  <a:lnTo>
                    <a:pt x="34" y="271"/>
                  </a:lnTo>
                  <a:lnTo>
                    <a:pt x="48" y="283"/>
                  </a:lnTo>
                  <a:lnTo>
                    <a:pt x="64" y="296"/>
                  </a:lnTo>
                  <a:lnTo>
                    <a:pt x="85" y="310"/>
                  </a:lnTo>
                  <a:lnTo>
                    <a:pt x="108" y="324"/>
                  </a:lnTo>
                  <a:lnTo>
                    <a:pt x="131" y="336"/>
                  </a:lnTo>
                  <a:lnTo>
                    <a:pt x="156" y="351"/>
                  </a:lnTo>
                  <a:lnTo>
                    <a:pt x="176" y="362"/>
                  </a:lnTo>
                  <a:lnTo>
                    <a:pt x="191" y="372"/>
                  </a:lnTo>
                  <a:lnTo>
                    <a:pt x="202" y="379"/>
                  </a:lnTo>
                  <a:lnTo>
                    <a:pt x="207" y="384"/>
                  </a:lnTo>
                  <a:lnTo>
                    <a:pt x="211" y="389"/>
                  </a:lnTo>
                  <a:lnTo>
                    <a:pt x="215" y="407"/>
                  </a:lnTo>
                  <a:lnTo>
                    <a:pt x="217" y="434"/>
                  </a:lnTo>
                  <a:lnTo>
                    <a:pt x="217" y="453"/>
                  </a:lnTo>
                  <a:lnTo>
                    <a:pt x="214" y="466"/>
                  </a:lnTo>
                  <a:lnTo>
                    <a:pt x="209" y="472"/>
                  </a:lnTo>
                  <a:lnTo>
                    <a:pt x="205" y="478"/>
                  </a:lnTo>
                  <a:lnTo>
                    <a:pt x="196" y="481"/>
                  </a:lnTo>
                  <a:lnTo>
                    <a:pt x="173" y="481"/>
                  </a:lnTo>
                  <a:lnTo>
                    <a:pt x="165" y="476"/>
                  </a:lnTo>
                  <a:lnTo>
                    <a:pt x="161" y="467"/>
                  </a:lnTo>
                  <a:lnTo>
                    <a:pt x="158" y="456"/>
                  </a:lnTo>
                  <a:lnTo>
                    <a:pt x="157"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6" y="560"/>
                  </a:lnTo>
                  <a:lnTo>
                    <a:pt x="114" y="570"/>
                  </a:lnTo>
                  <a:lnTo>
                    <a:pt x="133" y="574"/>
                  </a:lnTo>
                  <a:lnTo>
                    <a:pt x="153" y="577"/>
                  </a:lnTo>
                  <a:lnTo>
                    <a:pt x="174" y="579"/>
                  </a:lnTo>
                  <a:lnTo>
                    <a:pt x="197" y="580"/>
                  </a:lnTo>
                  <a:lnTo>
                    <a:pt x="199"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1" y="363"/>
                  </a:lnTo>
                  <a:lnTo>
                    <a:pt x="366" y="343"/>
                  </a:lnTo>
                  <a:lnTo>
                    <a:pt x="359" y="326"/>
                  </a:lnTo>
                  <a:lnTo>
                    <a:pt x="351"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1" y="183"/>
                  </a:lnTo>
                  <a:lnTo>
                    <a:pt x="158" y="175"/>
                  </a:lnTo>
                  <a:lnTo>
                    <a:pt x="156" y="167"/>
                  </a:lnTo>
                  <a:lnTo>
                    <a:pt x="155" y="155"/>
                  </a:lnTo>
                  <a:lnTo>
                    <a:pt x="155" y="125"/>
                  </a:lnTo>
                  <a:lnTo>
                    <a:pt x="157" y="115"/>
                  </a:lnTo>
                  <a:lnTo>
                    <a:pt x="162" y="109"/>
                  </a:lnTo>
                  <a:lnTo>
                    <a:pt x="167"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9"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67" name="Freeform 66"/>
            <p:cNvSpPr>
              <a:spLocks/>
            </p:cNvSpPr>
            <p:nvPr/>
          </p:nvSpPr>
          <p:spPr bwMode="auto">
            <a:xfrm>
              <a:off x="6555" y="345"/>
              <a:ext cx="373" cy="579"/>
            </a:xfrm>
            <a:custGeom>
              <a:avLst/>
              <a:gdLst>
                <a:gd name="T0" fmla="+- 0 6731 6555"/>
                <a:gd name="T1" fmla="*/ T0 w 373"/>
                <a:gd name="T2" fmla="+- 0 345 345"/>
                <a:gd name="T3" fmla="*/ 345 h 579"/>
                <a:gd name="T4" fmla="+- 0 6669 6555"/>
                <a:gd name="T5" fmla="*/ T4 w 373"/>
                <a:gd name="T6" fmla="+- 0 352 345"/>
                <a:gd name="T7" fmla="*/ 352 h 579"/>
                <a:gd name="T8" fmla="+- 0 6615 6555"/>
                <a:gd name="T9" fmla="*/ T8 w 373"/>
                <a:gd name="T10" fmla="+- 0 371 345"/>
                <a:gd name="T11" fmla="*/ 371 h 579"/>
                <a:gd name="T12" fmla="+- 0 6573 6555"/>
                <a:gd name="T13" fmla="*/ T12 w 373"/>
                <a:gd name="T14" fmla="+- 0 412 345"/>
                <a:gd name="T15" fmla="*/ 412 h 579"/>
                <a:gd name="T16" fmla="+- 0 6558 6555"/>
                <a:gd name="T17" fmla="*/ T16 w 373"/>
                <a:gd name="T18" fmla="+- 0 463 345"/>
                <a:gd name="T19" fmla="*/ 463 h 579"/>
                <a:gd name="T20" fmla="+- 0 6555 6555"/>
                <a:gd name="T21" fmla="*/ T20 w 373"/>
                <a:gd name="T22" fmla="+- 0 514 345"/>
                <a:gd name="T23" fmla="*/ 514 h 579"/>
                <a:gd name="T24" fmla="+- 0 6565 6555"/>
                <a:gd name="T25" fmla="*/ T24 w 373"/>
                <a:gd name="T26" fmla="+- 0 575 345"/>
                <a:gd name="T27" fmla="*/ 575 h 579"/>
                <a:gd name="T28" fmla="+- 0 6589 6555"/>
                <a:gd name="T29" fmla="*/ T28 w 373"/>
                <a:gd name="T30" fmla="+- 0 616 345"/>
                <a:gd name="T31" fmla="*/ 616 h 579"/>
                <a:gd name="T32" fmla="+- 0 6640 6555"/>
                <a:gd name="T33" fmla="*/ T32 w 373"/>
                <a:gd name="T34" fmla="+- 0 655 345"/>
                <a:gd name="T35" fmla="*/ 655 h 579"/>
                <a:gd name="T36" fmla="+- 0 6711 6555"/>
                <a:gd name="T37" fmla="*/ T36 w 373"/>
                <a:gd name="T38" fmla="+- 0 696 345"/>
                <a:gd name="T39" fmla="*/ 696 h 579"/>
                <a:gd name="T40" fmla="+- 0 6756 6555"/>
                <a:gd name="T41" fmla="*/ T40 w 373"/>
                <a:gd name="T42" fmla="+- 0 724 345"/>
                <a:gd name="T43" fmla="*/ 724 h 579"/>
                <a:gd name="T44" fmla="+- 0 6770 6555"/>
                <a:gd name="T45" fmla="*/ T44 w 373"/>
                <a:gd name="T46" fmla="+- 0 752 345"/>
                <a:gd name="T47" fmla="*/ 752 h 579"/>
                <a:gd name="T48" fmla="+- 0 6769 6555"/>
                <a:gd name="T49" fmla="*/ T48 w 373"/>
                <a:gd name="T50" fmla="+- 0 811 345"/>
                <a:gd name="T51" fmla="*/ 811 h 579"/>
                <a:gd name="T52" fmla="+- 0 6751 6555"/>
                <a:gd name="T53" fmla="*/ T52 w 373"/>
                <a:gd name="T54" fmla="+- 0 826 345"/>
                <a:gd name="T55" fmla="*/ 826 h 579"/>
                <a:gd name="T56" fmla="+- 0 6716 6555"/>
                <a:gd name="T57" fmla="*/ T56 w 373"/>
                <a:gd name="T58" fmla="+- 0 812 345"/>
                <a:gd name="T59" fmla="*/ 812 h 579"/>
                <a:gd name="T60" fmla="+- 0 6711 6555"/>
                <a:gd name="T61" fmla="*/ T60 w 373"/>
                <a:gd name="T62" fmla="+- 0 754 345"/>
                <a:gd name="T63" fmla="*/ 754 h 579"/>
                <a:gd name="T64" fmla="+- 0 6560 6555"/>
                <a:gd name="T65" fmla="*/ T64 w 373"/>
                <a:gd name="T66" fmla="+- 0 753 345"/>
                <a:gd name="T67" fmla="*/ 753 h 579"/>
                <a:gd name="T68" fmla="+- 0 6567 6555"/>
                <a:gd name="T69" fmla="*/ T68 w 373"/>
                <a:gd name="T70" fmla="+- 0 819 345"/>
                <a:gd name="T71" fmla="*/ 819 h 579"/>
                <a:gd name="T72" fmla="+- 0 6589 6555"/>
                <a:gd name="T73" fmla="*/ T72 w 373"/>
                <a:gd name="T74" fmla="+- 0 868 345"/>
                <a:gd name="T75" fmla="*/ 868 h 579"/>
                <a:gd name="T76" fmla="+- 0 6640 6555"/>
                <a:gd name="T77" fmla="*/ T76 w 373"/>
                <a:gd name="T78" fmla="+- 0 905 345"/>
                <a:gd name="T79" fmla="*/ 905 h 579"/>
                <a:gd name="T80" fmla="+- 0 6708 6555"/>
                <a:gd name="T81" fmla="*/ T80 w 373"/>
                <a:gd name="T82" fmla="+- 0 922 345"/>
                <a:gd name="T83" fmla="*/ 922 h 579"/>
                <a:gd name="T84" fmla="+- 0 6753 6555"/>
                <a:gd name="T85" fmla="*/ T84 w 373"/>
                <a:gd name="T86" fmla="+- 0 925 345"/>
                <a:gd name="T87" fmla="*/ 925 h 579"/>
                <a:gd name="T88" fmla="+- 0 6816 6555"/>
                <a:gd name="T89" fmla="*/ T88 w 373"/>
                <a:gd name="T90" fmla="+- 0 918 345"/>
                <a:gd name="T91" fmla="*/ 918 h 579"/>
                <a:gd name="T92" fmla="+- 0 6871 6555"/>
                <a:gd name="T93" fmla="*/ T92 w 373"/>
                <a:gd name="T94" fmla="+- 0 896 345"/>
                <a:gd name="T95" fmla="*/ 896 h 579"/>
                <a:gd name="T96" fmla="+- 0 6911 6555"/>
                <a:gd name="T97" fmla="*/ T96 w 373"/>
                <a:gd name="T98" fmla="+- 0 853 345"/>
                <a:gd name="T99" fmla="*/ 853 h 579"/>
                <a:gd name="T100" fmla="+- 0 6926 6555"/>
                <a:gd name="T101" fmla="*/ T100 w 373"/>
                <a:gd name="T102" fmla="+- 0 797 345"/>
                <a:gd name="T103" fmla="*/ 797 h 579"/>
                <a:gd name="T104" fmla="+- 0 6928 6555"/>
                <a:gd name="T105" fmla="*/ T104 w 373"/>
                <a:gd name="T106" fmla="+- 0 730 345"/>
                <a:gd name="T107" fmla="*/ 730 h 579"/>
                <a:gd name="T108" fmla="+- 0 6914 6555"/>
                <a:gd name="T109" fmla="*/ T108 w 373"/>
                <a:gd name="T110" fmla="+- 0 671 345"/>
                <a:gd name="T111" fmla="*/ 671 h 579"/>
                <a:gd name="T112" fmla="+- 0 6885 6555"/>
                <a:gd name="T113" fmla="*/ T112 w 373"/>
                <a:gd name="T114" fmla="+- 0 635 345"/>
                <a:gd name="T115" fmla="*/ 635 h 579"/>
                <a:gd name="T116" fmla="+- 0 6832 6555"/>
                <a:gd name="T117" fmla="*/ T116 w 373"/>
                <a:gd name="T118" fmla="+- 0 600 345"/>
                <a:gd name="T119" fmla="*/ 600 h 579"/>
                <a:gd name="T120" fmla="+- 0 6779 6555"/>
                <a:gd name="T121" fmla="*/ T120 w 373"/>
                <a:gd name="T122" fmla="+- 0 573 345"/>
                <a:gd name="T123" fmla="*/ 573 h 579"/>
                <a:gd name="T124" fmla="+- 0 6734 6555"/>
                <a:gd name="T125" fmla="*/ T124 w 373"/>
                <a:gd name="T126" fmla="+- 0 546 345"/>
                <a:gd name="T127" fmla="*/ 546 h 579"/>
                <a:gd name="T128" fmla="+- 0 6713 6555"/>
                <a:gd name="T129" fmla="*/ T128 w 373"/>
                <a:gd name="T130" fmla="+- 0 520 345"/>
                <a:gd name="T131" fmla="*/ 520 h 579"/>
                <a:gd name="T132" fmla="+- 0 6709 6555"/>
                <a:gd name="T133" fmla="*/ T132 w 373"/>
                <a:gd name="T134" fmla="+- 0 470 345"/>
                <a:gd name="T135" fmla="*/ 470 h 579"/>
                <a:gd name="T136" fmla="+- 0 6721 6555"/>
                <a:gd name="T137" fmla="*/ T136 w 373"/>
                <a:gd name="T138" fmla="+- 0 448 345"/>
                <a:gd name="T139" fmla="*/ 448 h 579"/>
                <a:gd name="T140" fmla="+- 0 6757 6555"/>
                <a:gd name="T141" fmla="*/ T140 w 373"/>
                <a:gd name="T142" fmla="+- 0 448 345"/>
                <a:gd name="T143" fmla="*/ 448 h 579"/>
                <a:gd name="T144" fmla="+- 0 6764 6555"/>
                <a:gd name="T145" fmla="*/ T144 w 373"/>
                <a:gd name="T146" fmla="+- 0 477 345"/>
                <a:gd name="T147" fmla="*/ 477 h 579"/>
                <a:gd name="T148" fmla="+- 0 6916 6555"/>
                <a:gd name="T149" fmla="*/ T148 w 373"/>
                <a:gd name="T150" fmla="+- 0 534 345"/>
                <a:gd name="T151" fmla="*/ 534 h 579"/>
                <a:gd name="T152" fmla="+- 0 6913 6555"/>
                <a:gd name="T153" fmla="*/ T152 w 373"/>
                <a:gd name="T154" fmla="+- 0 455 345"/>
                <a:gd name="T155" fmla="*/ 455 h 579"/>
                <a:gd name="T156" fmla="+- 0 6900 6555"/>
                <a:gd name="T157" fmla="*/ T156 w 373"/>
                <a:gd name="T158" fmla="+- 0 415 345"/>
                <a:gd name="T159" fmla="*/ 415 h 579"/>
                <a:gd name="T160" fmla="+- 0 6864 6555"/>
                <a:gd name="T161" fmla="*/ T160 w 373"/>
                <a:gd name="T162" fmla="+- 0 379 345"/>
                <a:gd name="T163" fmla="*/ 379 h 579"/>
                <a:gd name="T164" fmla="+- 0 6813 6555"/>
                <a:gd name="T165" fmla="*/ T164 w 373"/>
                <a:gd name="T166" fmla="+- 0 356 345"/>
                <a:gd name="T167" fmla="*/ 356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73" h="579">
                  <a:moveTo>
                    <a:pt x="220" y="3"/>
                  </a:moveTo>
                  <a:lnTo>
                    <a:pt x="199" y="1"/>
                  </a:lnTo>
                  <a:lnTo>
                    <a:pt x="176" y="0"/>
                  </a:lnTo>
                  <a:lnTo>
                    <a:pt x="154" y="1"/>
                  </a:lnTo>
                  <a:lnTo>
                    <a:pt x="134" y="3"/>
                  </a:lnTo>
                  <a:lnTo>
                    <a:pt x="114" y="7"/>
                  </a:lnTo>
                  <a:lnTo>
                    <a:pt x="95" y="12"/>
                  </a:lnTo>
                  <a:lnTo>
                    <a:pt x="78" y="18"/>
                  </a:lnTo>
                  <a:lnTo>
                    <a:pt x="60" y="26"/>
                  </a:lnTo>
                  <a:lnTo>
                    <a:pt x="43" y="38"/>
                  </a:lnTo>
                  <a:lnTo>
                    <a:pt x="29" y="51"/>
                  </a:lnTo>
                  <a:lnTo>
                    <a:pt x="18" y="67"/>
                  </a:lnTo>
                  <a:lnTo>
                    <a:pt x="12" y="81"/>
                  </a:lnTo>
                  <a:lnTo>
                    <a:pt x="7" y="98"/>
                  </a:lnTo>
                  <a:lnTo>
                    <a:pt x="3" y="118"/>
                  </a:lnTo>
                  <a:lnTo>
                    <a:pt x="1" y="140"/>
                  </a:lnTo>
                  <a:lnTo>
                    <a:pt x="0" y="166"/>
                  </a:lnTo>
                  <a:lnTo>
                    <a:pt x="0" y="169"/>
                  </a:lnTo>
                  <a:lnTo>
                    <a:pt x="2" y="191"/>
                  </a:lnTo>
                  <a:lnTo>
                    <a:pt x="5" y="211"/>
                  </a:lnTo>
                  <a:lnTo>
                    <a:pt x="10" y="230"/>
                  </a:lnTo>
                  <a:lnTo>
                    <a:pt x="17" y="247"/>
                  </a:lnTo>
                  <a:lnTo>
                    <a:pt x="23" y="259"/>
                  </a:lnTo>
                  <a:lnTo>
                    <a:pt x="34" y="271"/>
                  </a:lnTo>
                  <a:lnTo>
                    <a:pt x="47" y="283"/>
                  </a:lnTo>
                  <a:lnTo>
                    <a:pt x="64" y="296"/>
                  </a:lnTo>
                  <a:lnTo>
                    <a:pt x="85" y="310"/>
                  </a:lnTo>
                  <a:lnTo>
                    <a:pt x="108" y="324"/>
                  </a:lnTo>
                  <a:lnTo>
                    <a:pt x="131" y="336"/>
                  </a:lnTo>
                  <a:lnTo>
                    <a:pt x="156" y="351"/>
                  </a:lnTo>
                  <a:lnTo>
                    <a:pt x="176" y="362"/>
                  </a:lnTo>
                  <a:lnTo>
                    <a:pt x="191" y="372"/>
                  </a:lnTo>
                  <a:lnTo>
                    <a:pt x="201" y="379"/>
                  </a:lnTo>
                  <a:lnTo>
                    <a:pt x="207" y="384"/>
                  </a:lnTo>
                  <a:lnTo>
                    <a:pt x="211" y="389"/>
                  </a:lnTo>
                  <a:lnTo>
                    <a:pt x="215" y="407"/>
                  </a:lnTo>
                  <a:lnTo>
                    <a:pt x="216" y="434"/>
                  </a:lnTo>
                  <a:lnTo>
                    <a:pt x="216" y="453"/>
                  </a:lnTo>
                  <a:lnTo>
                    <a:pt x="214" y="466"/>
                  </a:lnTo>
                  <a:lnTo>
                    <a:pt x="209" y="472"/>
                  </a:lnTo>
                  <a:lnTo>
                    <a:pt x="204" y="478"/>
                  </a:lnTo>
                  <a:lnTo>
                    <a:pt x="196" y="481"/>
                  </a:lnTo>
                  <a:lnTo>
                    <a:pt x="173" y="481"/>
                  </a:lnTo>
                  <a:lnTo>
                    <a:pt x="165" y="476"/>
                  </a:lnTo>
                  <a:lnTo>
                    <a:pt x="161" y="467"/>
                  </a:lnTo>
                  <a:lnTo>
                    <a:pt x="158" y="456"/>
                  </a:lnTo>
                  <a:lnTo>
                    <a:pt x="156" y="436"/>
                  </a:lnTo>
                  <a:lnTo>
                    <a:pt x="156" y="409"/>
                  </a:lnTo>
                  <a:lnTo>
                    <a:pt x="156" y="373"/>
                  </a:lnTo>
                  <a:lnTo>
                    <a:pt x="5" y="373"/>
                  </a:lnTo>
                  <a:lnTo>
                    <a:pt x="5" y="408"/>
                  </a:lnTo>
                  <a:lnTo>
                    <a:pt x="6" y="433"/>
                  </a:lnTo>
                  <a:lnTo>
                    <a:pt x="8" y="454"/>
                  </a:lnTo>
                  <a:lnTo>
                    <a:pt x="12" y="474"/>
                  </a:lnTo>
                  <a:lnTo>
                    <a:pt x="16" y="491"/>
                  </a:lnTo>
                  <a:lnTo>
                    <a:pt x="22" y="505"/>
                  </a:lnTo>
                  <a:lnTo>
                    <a:pt x="34" y="523"/>
                  </a:lnTo>
                  <a:lnTo>
                    <a:pt x="48" y="537"/>
                  </a:lnTo>
                  <a:lnTo>
                    <a:pt x="65" y="549"/>
                  </a:lnTo>
                  <a:lnTo>
                    <a:pt x="85" y="560"/>
                  </a:lnTo>
                  <a:lnTo>
                    <a:pt x="114" y="570"/>
                  </a:lnTo>
                  <a:lnTo>
                    <a:pt x="133" y="574"/>
                  </a:lnTo>
                  <a:lnTo>
                    <a:pt x="153" y="577"/>
                  </a:lnTo>
                  <a:lnTo>
                    <a:pt x="174" y="579"/>
                  </a:lnTo>
                  <a:lnTo>
                    <a:pt x="197" y="580"/>
                  </a:lnTo>
                  <a:lnTo>
                    <a:pt x="198" y="580"/>
                  </a:lnTo>
                  <a:lnTo>
                    <a:pt x="221" y="579"/>
                  </a:lnTo>
                  <a:lnTo>
                    <a:pt x="242" y="577"/>
                  </a:lnTo>
                  <a:lnTo>
                    <a:pt x="261" y="573"/>
                  </a:lnTo>
                  <a:lnTo>
                    <a:pt x="280" y="568"/>
                  </a:lnTo>
                  <a:lnTo>
                    <a:pt x="297" y="561"/>
                  </a:lnTo>
                  <a:lnTo>
                    <a:pt x="316" y="551"/>
                  </a:lnTo>
                  <a:lnTo>
                    <a:pt x="332" y="539"/>
                  </a:lnTo>
                  <a:lnTo>
                    <a:pt x="346" y="524"/>
                  </a:lnTo>
                  <a:lnTo>
                    <a:pt x="356" y="508"/>
                  </a:lnTo>
                  <a:lnTo>
                    <a:pt x="363" y="489"/>
                  </a:lnTo>
                  <a:lnTo>
                    <a:pt x="368" y="472"/>
                  </a:lnTo>
                  <a:lnTo>
                    <a:pt x="371" y="452"/>
                  </a:lnTo>
                  <a:lnTo>
                    <a:pt x="373" y="429"/>
                  </a:lnTo>
                  <a:lnTo>
                    <a:pt x="374" y="405"/>
                  </a:lnTo>
                  <a:lnTo>
                    <a:pt x="373" y="385"/>
                  </a:lnTo>
                  <a:lnTo>
                    <a:pt x="370" y="363"/>
                  </a:lnTo>
                  <a:lnTo>
                    <a:pt x="366" y="343"/>
                  </a:lnTo>
                  <a:lnTo>
                    <a:pt x="359" y="326"/>
                  </a:lnTo>
                  <a:lnTo>
                    <a:pt x="350" y="311"/>
                  </a:lnTo>
                  <a:lnTo>
                    <a:pt x="342" y="301"/>
                  </a:lnTo>
                  <a:lnTo>
                    <a:pt x="330" y="290"/>
                  </a:lnTo>
                  <a:lnTo>
                    <a:pt x="315" y="279"/>
                  </a:lnTo>
                  <a:lnTo>
                    <a:pt x="297" y="267"/>
                  </a:lnTo>
                  <a:lnTo>
                    <a:pt x="277" y="255"/>
                  </a:lnTo>
                  <a:lnTo>
                    <a:pt x="253" y="243"/>
                  </a:lnTo>
                  <a:lnTo>
                    <a:pt x="247" y="240"/>
                  </a:lnTo>
                  <a:lnTo>
                    <a:pt x="224" y="228"/>
                  </a:lnTo>
                  <a:lnTo>
                    <a:pt x="205" y="218"/>
                  </a:lnTo>
                  <a:lnTo>
                    <a:pt x="190" y="209"/>
                  </a:lnTo>
                  <a:lnTo>
                    <a:pt x="179" y="201"/>
                  </a:lnTo>
                  <a:lnTo>
                    <a:pt x="168" y="192"/>
                  </a:lnTo>
                  <a:lnTo>
                    <a:pt x="160" y="183"/>
                  </a:lnTo>
                  <a:lnTo>
                    <a:pt x="158" y="175"/>
                  </a:lnTo>
                  <a:lnTo>
                    <a:pt x="156" y="167"/>
                  </a:lnTo>
                  <a:lnTo>
                    <a:pt x="154" y="155"/>
                  </a:lnTo>
                  <a:lnTo>
                    <a:pt x="154" y="125"/>
                  </a:lnTo>
                  <a:lnTo>
                    <a:pt x="157" y="115"/>
                  </a:lnTo>
                  <a:lnTo>
                    <a:pt x="162" y="109"/>
                  </a:lnTo>
                  <a:lnTo>
                    <a:pt x="166" y="103"/>
                  </a:lnTo>
                  <a:lnTo>
                    <a:pt x="174" y="99"/>
                  </a:lnTo>
                  <a:lnTo>
                    <a:pt x="195" y="99"/>
                  </a:lnTo>
                  <a:lnTo>
                    <a:pt x="202" y="103"/>
                  </a:lnTo>
                  <a:lnTo>
                    <a:pt x="205" y="110"/>
                  </a:lnTo>
                  <a:lnTo>
                    <a:pt x="207" y="115"/>
                  </a:lnTo>
                  <a:lnTo>
                    <a:pt x="209" y="132"/>
                  </a:lnTo>
                  <a:lnTo>
                    <a:pt x="210" y="159"/>
                  </a:lnTo>
                  <a:lnTo>
                    <a:pt x="210" y="189"/>
                  </a:lnTo>
                  <a:lnTo>
                    <a:pt x="361" y="189"/>
                  </a:lnTo>
                  <a:lnTo>
                    <a:pt x="361" y="154"/>
                  </a:lnTo>
                  <a:lnTo>
                    <a:pt x="360" y="130"/>
                  </a:lnTo>
                  <a:lnTo>
                    <a:pt x="358" y="110"/>
                  </a:lnTo>
                  <a:lnTo>
                    <a:pt x="356" y="95"/>
                  </a:lnTo>
                  <a:lnTo>
                    <a:pt x="354" y="87"/>
                  </a:lnTo>
                  <a:lnTo>
                    <a:pt x="345" y="70"/>
                  </a:lnTo>
                  <a:lnTo>
                    <a:pt x="331" y="52"/>
                  </a:lnTo>
                  <a:lnTo>
                    <a:pt x="324" y="45"/>
                  </a:lnTo>
                  <a:lnTo>
                    <a:pt x="309" y="34"/>
                  </a:lnTo>
                  <a:lnTo>
                    <a:pt x="292" y="23"/>
                  </a:lnTo>
                  <a:lnTo>
                    <a:pt x="271" y="15"/>
                  </a:lnTo>
                  <a:lnTo>
                    <a:pt x="258" y="11"/>
                  </a:lnTo>
                  <a:lnTo>
                    <a:pt x="240" y="6"/>
                  </a:lnTo>
                  <a:lnTo>
                    <a:pt x="220" y="3"/>
                  </a:lnTo>
                  <a:close/>
                </a:path>
              </a:pathLst>
            </a:custGeom>
            <a:solidFill>
              <a:srgbClr val="96004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grpSp>
        <p:nvGrpSpPr>
          <p:cNvPr id="68" name="Group 67"/>
          <p:cNvGrpSpPr>
            <a:grpSpLocks/>
          </p:cNvGrpSpPr>
          <p:nvPr/>
        </p:nvGrpSpPr>
        <p:grpSpPr bwMode="auto">
          <a:xfrm>
            <a:off x="4893248" y="208295"/>
            <a:ext cx="109855" cy="99695"/>
            <a:chOff x="6644" y="22"/>
            <a:chExt cx="173" cy="157"/>
          </a:xfrm>
        </p:grpSpPr>
        <p:sp>
          <p:nvSpPr>
            <p:cNvPr id="69" name="Freeform 68"/>
            <p:cNvSpPr>
              <a:spLocks/>
            </p:cNvSpPr>
            <p:nvPr/>
          </p:nvSpPr>
          <p:spPr bwMode="auto">
            <a:xfrm>
              <a:off x="6654" y="72"/>
              <a:ext cx="61" cy="96"/>
            </a:xfrm>
            <a:custGeom>
              <a:avLst/>
              <a:gdLst>
                <a:gd name="T0" fmla="+- 0 6685 6654"/>
                <a:gd name="T1" fmla="*/ T0 w 61"/>
                <a:gd name="T2" fmla="+- 0 84 72"/>
                <a:gd name="T3" fmla="*/ 84 h 96"/>
                <a:gd name="T4" fmla="+- 0 6701 6654"/>
                <a:gd name="T5" fmla="*/ T4 w 61"/>
                <a:gd name="T6" fmla="+- 0 84 72"/>
                <a:gd name="T7" fmla="*/ 84 h 96"/>
                <a:gd name="T8" fmla="+- 0 6703 6654"/>
                <a:gd name="T9" fmla="*/ T8 w 61"/>
                <a:gd name="T10" fmla="+- 0 90 72"/>
                <a:gd name="T11" fmla="*/ 90 h 96"/>
                <a:gd name="T12" fmla="+- 0 6703 6654"/>
                <a:gd name="T13" fmla="*/ T12 w 61"/>
                <a:gd name="T14" fmla="+- 0 150 72"/>
                <a:gd name="T15" fmla="*/ 150 h 96"/>
                <a:gd name="T16" fmla="+- 0 6700 6654"/>
                <a:gd name="T17" fmla="*/ T16 w 61"/>
                <a:gd name="T18" fmla="+- 0 157 72"/>
                <a:gd name="T19" fmla="*/ 157 h 96"/>
                <a:gd name="T20" fmla="+- 0 6685 6654"/>
                <a:gd name="T21" fmla="*/ T20 w 61"/>
                <a:gd name="T22" fmla="+- 0 157 72"/>
                <a:gd name="T23" fmla="*/ 157 h 96"/>
                <a:gd name="T24" fmla="+- 0 6685 6654"/>
                <a:gd name="T25" fmla="*/ T24 w 61"/>
                <a:gd name="T26" fmla="+- 0 169 72"/>
                <a:gd name="T27" fmla="*/ 169 h 96"/>
                <a:gd name="T28" fmla="+- 0 6706 6654"/>
                <a:gd name="T29" fmla="*/ T28 w 61"/>
                <a:gd name="T30" fmla="+- 0 163 72"/>
                <a:gd name="T31" fmla="*/ 163 h 96"/>
                <a:gd name="T32" fmla="+- 0 6715 6654"/>
                <a:gd name="T33" fmla="*/ T32 w 61"/>
                <a:gd name="T34" fmla="+- 0 144 72"/>
                <a:gd name="T35" fmla="*/ 144 h 96"/>
                <a:gd name="T36" fmla="+- 0 6715 6654"/>
                <a:gd name="T37" fmla="*/ T36 w 61"/>
                <a:gd name="T38" fmla="+- 0 131 72"/>
                <a:gd name="T39" fmla="*/ 131 h 96"/>
                <a:gd name="T40" fmla="+- 0 6715 6654"/>
                <a:gd name="T41" fmla="*/ T40 w 61"/>
                <a:gd name="T42" fmla="+- 0 109 72"/>
                <a:gd name="T43" fmla="*/ 109 h 96"/>
                <a:gd name="T44" fmla="+- 0 6711 6654"/>
                <a:gd name="T45" fmla="*/ T44 w 61"/>
                <a:gd name="T46" fmla="+- 0 84 72"/>
                <a:gd name="T47" fmla="*/ 84 h 96"/>
                <a:gd name="T48" fmla="+- 0 6695 6654"/>
                <a:gd name="T49" fmla="*/ T48 w 61"/>
                <a:gd name="T50" fmla="+- 0 73 72"/>
                <a:gd name="T51" fmla="*/ 73 h 96"/>
                <a:gd name="T52" fmla="+- 0 6685 6654"/>
                <a:gd name="T53" fmla="*/ T52 w 61"/>
                <a:gd name="T54" fmla="+- 0 72 72"/>
                <a:gd name="T55" fmla="*/ 72 h 96"/>
                <a:gd name="T56" fmla="+- 0 6664 6654"/>
                <a:gd name="T57" fmla="*/ T56 w 61"/>
                <a:gd name="T58" fmla="+- 0 78 72"/>
                <a:gd name="T59" fmla="*/ 78 h 96"/>
                <a:gd name="T60" fmla="+- 0 6667 6654"/>
                <a:gd name="T61" fmla="*/ T60 w 61"/>
                <a:gd name="T62" fmla="+- 0 150 72"/>
                <a:gd name="T63" fmla="*/ 150 h 96"/>
                <a:gd name="T64" fmla="+- 0 6667 6654"/>
                <a:gd name="T65" fmla="*/ T64 w 61"/>
                <a:gd name="T66" fmla="+- 0 90 72"/>
                <a:gd name="T67" fmla="*/ 90 h 96"/>
                <a:gd name="T68" fmla="+- 0 6669 6654"/>
                <a:gd name="T69" fmla="*/ T68 w 61"/>
                <a:gd name="T70" fmla="+- 0 84 72"/>
                <a:gd name="T71" fmla="*/ 84 h 96"/>
                <a:gd name="T72" fmla="+- 0 6685 6654"/>
                <a:gd name="T73" fmla="*/ T72 w 61"/>
                <a:gd name="T74" fmla="+- 0 84 72"/>
                <a:gd name="T75" fmla="*/ 84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1" h="96">
                  <a:moveTo>
                    <a:pt x="31" y="12"/>
                  </a:moveTo>
                  <a:lnTo>
                    <a:pt x="47" y="12"/>
                  </a:lnTo>
                  <a:lnTo>
                    <a:pt x="49" y="18"/>
                  </a:lnTo>
                  <a:lnTo>
                    <a:pt x="49" y="78"/>
                  </a:lnTo>
                  <a:lnTo>
                    <a:pt x="46" y="85"/>
                  </a:lnTo>
                  <a:lnTo>
                    <a:pt x="31" y="85"/>
                  </a:lnTo>
                  <a:lnTo>
                    <a:pt x="31" y="97"/>
                  </a:lnTo>
                  <a:lnTo>
                    <a:pt x="52" y="91"/>
                  </a:lnTo>
                  <a:lnTo>
                    <a:pt x="61" y="72"/>
                  </a:lnTo>
                  <a:lnTo>
                    <a:pt x="61" y="59"/>
                  </a:lnTo>
                  <a:lnTo>
                    <a:pt x="61" y="37"/>
                  </a:lnTo>
                  <a:lnTo>
                    <a:pt x="57" y="12"/>
                  </a:lnTo>
                  <a:lnTo>
                    <a:pt x="41" y="1"/>
                  </a:lnTo>
                  <a:lnTo>
                    <a:pt x="31" y="0"/>
                  </a:lnTo>
                  <a:lnTo>
                    <a:pt x="10" y="6"/>
                  </a:lnTo>
                  <a:lnTo>
                    <a:pt x="13" y="78"/>
                  </a:lnTo>
                  <a:lnTo>
                    <a:pt x="13" y="18"/>
                  </a:lnTo>
                  <a:lnTo>
                    <a:pt x="15" y="12"/>
                  </a:lnTo>
                  <a:lnTo>
                    <a:pt x="31" y="12"/>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0" name="Freeform 69"/>
            <p:cNvSpPr>
              <a:spLocks/>
            </p:cNvSpPr>
            <p:nvPr/>
          </p:nvSpPr>
          <p:spPr bwMode="auto">
            <a:xfrm>
              <a:off x="6654" y="72"/>
              <a:ext cx="61" cy="96"/>
            </a:xfrm>
            <a:custGeom>
              <a:avLst/>
              <a:gdLst>
                <a:gd name="T0" fmla="+- 0 6685 6654"/>
                <a:gd name="T1" fmla="*/ T0 w 61"/>
                <a:gd name="T2" fmla="+- 0 169 72"/>
                <a:gd name="T3" fmla="*/ 169 h 96"/>
                <a:gd name="T4" fmla="+- 0 6685 6654"/>
                <a:gd name="T5" fmla="*/ T4 w 61"/>
                <a:gd name="T6" fmla="+- 0 157 72"/>
                <a:gd name="T7" fmla="*/ 157 h 96"/>
                <a:gd name="T8" fmla="+- 0 6669 6654"/>
                <a:gd name="T9" fmla="*/ T8 w 61"/>
                <a:gd name="T10" fmla="+- 0 157 72"/>
                <a:gd name="T11" fmla="*/ 157 h 96"/>
                <a:gd name="T12" fmla="+- 0 6667 6654"/>
                <a:gd name="T13" fmla="*/ T12 w 61"/>
                <a:gd name="T14" fmla="+- 0 150 72"/>
                <a:gd name="T15" fmla="*/ 150 h 96"/>
                <a:gd name="T16" fmla="+- 0 6664 6654"/>
                <a:gd name="T17" fmla="*/ T16 w 61"/>
                <a:gd name="T18" fmla="+- 0 78 72"/>
                <a:gd name="T19" fmla="*/ 78 h 96"/>
                <a:gd name="T20" fmla="+- 0 6655 6654"/>
                <a:gd name="T21" fmla="*/ T20 w 61"/>
                <a:gd name="T22" fmla="+- 0 97 72"/>
                <a:gd name="T23" fmla="*/ 97 h 96"/>
                <a:gd name="T24" fmla="+- 0 6654 6654"/>
                <a:gd name="T25" fmla="*/ T24 w 61"/>
                <a:gd name="T26" fmla="+- 0 109 72"/>
                <a:gd name="T27" fmla="*/ 109 h 96"/>
                <a:gd name="T28" fmla="+- 0 6654 6654"/>
                <a:gd name="T29" fmla="*/ T28 w 61"/>
                <a:gd name="T30" fmla="+- 0 131 72"/>
                <a:gd name="T31" fmla="*/ 131 h 96"/>
                <a:gd name="T32" fmla="+- 0 6659 6654"/>
                <a:gd name="T33" fmla="*/ T32 w 61"/>
                <a:gd name="T34" fmla="+- 0 157 72"/>
                <a:gd name="T35" fmla="*/ 157 h 96"/>
                <a:gd name="T36" fmla="+- 0 6674 6654"/>
                <a:gd name="T37" fmla="*/ T36 w 61"/>
                <a:gd name="T38" fmla="+- 0 168 72"/>
                <a:gd name="T39" fmla="*/ 168 h 96"/>
                <a:gd name="T40" fmla="+- 0 6685 6654"/>
                <a:gd name="T41" fmla="*/ T40 w 61"/>
                <a:gd name="T42" fmla="+- 0 169 72"/>
                <a:gd name="T43" fmla="*/ 169 h 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61" h="96">
                  <a:moveTo>
                    <a:pt x="31" y="97"/>
                  </a:moveTo>
                  <a:lnTo>
                    <a:pt x="31" y="85"/>
                  </a:lnTo>
                  <a:lnTo>
                    <a:pt x="15" y="85"/>
                  </a:lnTo>
                  <a:lnTo>
                    <a:pt x="13" y="78"/>
                  </a:lnTo>
                  <a:lnTo>
                    <a:pt x="10" y="6"/>
                  </a:lnTo>
                  <a:lnTo>
                    <a:pt x="1" y="25"/>
                  </a:lnTo>
                  <a:lnTo>
                    <a:pt x="0" y="37"/>
                  </a:lnTo>
                  <a:lnTo>
                    <a:pt x="0" y="59"/>
                  </a:lnTo>
                  <a:lnTo>
                    <a:pt x="5" y="85"/>
                  </a:lnTo>
                  <a:lnTo>
                    <a:pt x="20" y="96"/>
                  </a:lnTo>
                  <a:lnTo>
                    <a:pt x="31" y="97"/>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sp>
          <p:nvSpPr>
            <p:cNvPr id="71" name="Freeform 70"/>
            <p:cNvSpPr>
              <a:spLocks/>
            </p:cNvSpPr>
            <p:nvPr/>
          </p:nvSpPr>
          <p:spPr bwMode="auto">
            <a:xfrm>
              <a:off x="6763" y="32"/>
              <a:ext cx="44" cy="135"/>
            </a:xfrm>
            <a:custGeom>
              <a:avLst/>
              <a:gdLst>
                <a:gd name="T0" fmla="+- 0 6807 6763"/>
                <a:gd name="T1" fmla="*/ T0 w 44"/>
                <a:gd name="T2" fmla="+- 0 43 32"/>
                <a:gd name="T3" fmla="*/ 43 h 135"/>
                <a:gd name="T4" fmla="+- 0 6807 6763"/>
                <a:gd name="T5" fmla="*/ T4 w 44"/>
                <a:gd name="T6" fmla="+- 0 32 32"/>
                <a:gd name="T7" fmla="*/ 32 h 135"/>
                <a:gd name="T8" fmla="+- 0 6802 6763"/>
                <a:gd name="T9" fmla="*/ T8 w 44"/>
                <a:gd name="T10" fmla="+- 0 32 32"/>
                <a:gd name="T11" fmla="*/ 32 h 135"/>
                <a:gd name="T12" fmla="+- 0 6782 6763"/>
                <a:gd name="T13" fmla="*/ T12 w 44"/>
                <a:gd name="T14" fmla="+- 0 32 32"/>
                <a:gd name="T15" fmla="*/ 32 h 135"/>
                <a:gd name="T16" fmla="+- 0 6775 6763"/>
                <a:gd name="T17" fmla="*/ T16 w 44"/>
                <a:gd name="T18" fmla="+- 0 40 32"/>
                <a:gd name="T19" fmla="*/ 40 h 135"/>
                <a:gd name="T20" fmla="+- 0 6775 6763"/>
                <a:gd name="T21" fmla="*/ T20 w 44"/>
                <a:gd name="T22" fmla="+- 0 74 32"/>
                <a:gd name="T23" fmla="*/ 74 h 135"/>
                <a:gd name="T24" fmla="+- 0 6763 6763"/>
                <a:gd name="T25" fmla="*/ T24 w 44"/>
                <a:gd name="T26" fmla="+- 0 74 32"/>
                <a:gd name="T27" fmla="*/ 74 h 135"/>
                <a:gd name="T28" fmla="+- 0 6763 6763"/>
                <a:gd name="T29" fmla="*/ T28 w 44"/>
                <a:gd name="T30" fmla="+- 0 85 32"/>
                <a:gd name="T31" fmla="*/ 85 h 135"/>
                <a:gd name="T32" fmla="+- 0 6775 6763"/>
                <a:gd name="T33" fmla="*/ T32 w 44"/>
                <a:gd name="T34" fmla="+- 0 85 32"/>
                <a:gd name="T35" fmla="*/ 85 h 135"/>
                <a:gd name="T36" fmla="+- 0 6775 6763"/>
                <a:gd name="T37" fmla="*/ T36 w 44"/>
                <a:gd name="T38" fmla="+- 0 167 32"/>
                <a:gd name="T39" fmla="*/ 167 h 135"/>
                <a:gd name="T40" fmla="+- 0 6787 6763"/>
                <a:gd name="T41" fmla="*/ T40 w 44"/>
                <a:gd name="T42" fmla="+- 0 167 32"/>
                <a:gd name="T43" fmla="*/ 167 h 135"/>
                <a:gd name="T44" fmla="+- 0 6787 6763"/>
                <a:gd name="T45" fmla="*/ T44 w 44"/>
                <a:gd name="T46" fmla="+- 0 85 32"/>
                <a:gd name="T47" fmla="*/ 85 h 135"/>
                <a:gd name="T48" fmla="+- 0 6807 6763"/>
                <a:gd name="T49" fmla="*/ T48 w 44"/>
                <a:gd name="T50" fmla="+- 0 85 32"/>
                <a:gd name="T51" fmla="*/ 85 h 135"/>
                <a:gd name="T52" fmla="+- 0 6807 6763"/>
                <a:gd name="T53" fmla="*/ T52 w 44"/>
                <a:gd name="T54" fmla="+- 0 74 32"/>
                <a:gd name="T55" fmla="*/ 74 h 135"/>
                <a:gd name="T56" fmla="+- 0 6787 6763"/>
                <a:gd name="T57" fmla="*/ T56 w 44"/>
                <a:gd name="T58" fmla="+- 0 74 32"/>
                <a:gd name="T59" fmla="*/ 74 h 135"/>
                <a:gd name="T60" fmla="+- 0 6787 6763"/>
                <a:gd name="T61" fmla="*/ T60 w 44"/>
                <a:gd name="T62" fmla="+- 0 47 32"/>
                <a:gd name="T63" fmla="*/ 47 h 135"/>
                <a:gd name="T64" fmla="+- 0 6790 6763"/>
                <a:gd name="T65" fmla="*/ T64 w 44"/>
                <a:gd name="T66" fmla="+- 0 42 32"/>
                <a:gd name="T67" fmla="*/ 42 h 135"/>
                <a:gd name="T68" fmla="+- 0 6805 6763"/>
                <a:gd name="T69" fmla="*/ T68 w 44"/>
                <a:gd name="T70" fmla="+- 0 42 32"/>
                <a:gd name="T71" fmla="*/ 42 h 135"/>
                <a:gd name="T72" fmla="+- 0 6807 6763"/>
                <a:gd name="T73" fmla="*/ T72 w 44"/>
                <a:gd name="T74" fmla="+- 0 43 32"/>
                <a:gd name="T75" fmla="*/ 43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 h="135">
                  <a:moveTo>
                    <a:pt x="44" y="11"/>
                  </a:moveTo>
                  <a:lnTo>
                    <a:pt x="44" y="0"/>
                  </a:lnTo>
                  <a:lnTo>
                    <a:pt x="39" y="0"/>
                  </a:lnTo>
                  <a:lnTo>
                    <a:pt x="19" y="0"/>
                  </a:lnTo>
                  <a:lnTo>
                    <a:pt x="12" y="8"/>
                  </a:lnTo>
                  <a:lnTo>
                    <a:pt x="12" y="42"/>
                  </a:lnTo>
                  <a:lnTo>
                    <a:pt x="0" y="42"/>
                  </a:lnTo>
                  <a:lnTo>
                    <a:pt x="0" y="53"/>
                  </a:lnTo>
                  <a:lnTo>
                    <a:pt x="12" y="53"/>
                  </a:lnTo>
                  <a:lnTo>
                    <a:pt x="12" y="135"/>
                  </a:lnTo>
                  <a:lnTo>
                    <a:pt x="24" y="135"/>
                  </a:lnTo>
                  <a:lnTo>
                    <a:pt x="24" y="53"/>
                  </a:lnTo>
                  <a:lnTo>
                    <a:pt x="44" y="53"/>
                  </a:lnTo>
                  <a:lnTo>
                    <a:pt x="44" y="42"/>
                  </a:lnTo>
                  <a:lnTo>
                    <a:pt x="24" y="42"/>
                  </a:lnTo>
                  <a:lnTo>
                    <a:pt x="24" y="15"/>
                  </a:lnTo>
                  <a:lnTo>
                    <a:pt x="27" y="10"/>
                  </a:lnTo>
                  <a:lnTo>
                    <a:pt x="42" y="10"/>
                  </a:lnTo>
                  <a:lnTo>
                    <a:pt x="44" y="11"/>
                  </a:lnTo>
                  <a:close/>
                </a:path>
              </a:pathLst>
            </a:custGeom>
            <a:solidFill>
              <a:srgbClr val="36343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GB"/>
            </a:p>
          </p:txBody>
        </p:sp>
      </p:grpSp>
      <p:pic>
        <p:nvPicPr>
          <p:cNvPr id="73" name="Picture 299" descr="NHS England 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2290" y="470709"/>
            <a:ext cx="1292188" cy="73504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36" y="443751"/>
            <a:ext cx="12668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63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350422" cy="4506368"/>
          </a:xfrm>
        </p:spPr>
        <p:txBody>
          <a:bodyPr>
            <a:noAutofit/>
          </a:bodyPr>
          <a:lstStyle/>
          <a:p>
            <a:pPr marL="0" lvl="0" indent="0">
              <a:buNone/>
            </a:pPr>
            <a:endParaRPr lang="en-GB" sz="1600" b="1" dirty="0" smtClean="0"/>
          </a:p>
          <a:p>
            <a:pPr marL="0" indent="0">
              <a:buNone/>
            </a:pPr>
            <a:r>
              <a:rPr lang="en-GB" sz="1600" dirty="0"/>
              <a:t>Implementing this model of care will result in a significantly reduced need for hospital care. </a:t>
            </a:r>
            <a:endParaRPr lang="en-GB" sz="1600" b="1" dirty="0" smtClean="0"/>
          </a:p>
          <a:p>
            <a:pPr marL="0" lvl="0" indent="0">
              <a:buNone/>
            </a:pPr>
            <a:endParaRPr lang="en-GB" sz="1600" b="1" dirty="0" smtClean="0"/>
          </a:p>
          <a:p>
            <a:pPr marL="0" lvl="0" indent="0">
              <a:buNone/>
            </a:pPr>
            <a:r>
              <a:rPr lang="en-GB" sz="1600" b="1" dirty="0" smtClean="0"/>
              <a:t>In three years local areas should need hospital capacity to care for no more than:</a:t>
            </a:r>
          </a:p>
          <a:p>
            <a:pPr marL="0" lvl="0" indent="0">
              <a:buNone/>
            </a:pPr>
            <a:endParaRPr lang="en-GB" sz="1600" b="1" dirty="0" smtClean="0"/>
          </a:p>
          <a:p>
            <a:pPr lvl="0">
              <a:buFont typeface="Arial" charset="0"/>
              <a:buChar char="•"/>
            </a:pPr>
            <a:r>
              <a:rPr lang="en-GB" sz="1600" b="1" u="sng" dirty="0" smtClean="0"/>
              <a:t>10 – 15 inpatients in CCG-commissioned beds</a:t>
            </a:r>
            <a:r>
              <a:rPr lang="en-GB" sz="1600" dirty="0" smtClean="0"/>
              <a:t>¹ per million adult population at any one time. </a:t>
            </a:r>
            <a:endParaRPr lang="en-GB" sz="1600" dirty="0"/>
          </a:p>
          <a:p>
            <a:pPr lvl="0">
              <a:buFont typeface="Arial" charset="0"/>
              <a:buChar char="•"/>
            </a:pPr>
            <a:r>
              <a:rPr lang="en-GB" sz="1600" b="1" u="sng" dirty="0" smtClean="0"/>
              <a:t>20 – 25 inpatients in NHS England commissioned beds</a:t>
            </a:r>
            <a:r>
              <a:rPr lang="en-GB" sz="1600" dirty="0" smtClean="0"/>
              <a:t>² per million adult population at any one time. </a:t>
            </a:r>
          </a:p>
          <a:p>
            <a:pPr marL="0" lvl="0" indent="0">
              <a:buNone/>
            </a:pPr>
            <a:endParaRPr lang="en-GB" sz="1600" dirty="0" smtClean="0"/>
          </a:p>
          <a:p>
            <a:pPr marL="0" lvl="0" indent="0">
              <a:buNone/>
            </a:pPr>
            <a:r>
              <a:rPr lang="en-GB" sz="1600" dirty="0" smtClean="0"/>
              <a:t>These planning assumptions are based on what fast tracks told us was possible, sense-checked against current geographical variation in use of inpatient care. </a:t>
            </a:r>
            <a:endParaRPr lang="en-GB" sz="1600" dirty="0"/>
          </a:p>
          <a:p>
            <a:pPr marL="0" lvl="0" indent="0">
              <a:buNone/>
            </a:pPr>
            <a:endParaRPr lang="en-GB" sz="1600" dirty="0" smtClean="0"/>
          </a:p>
          <a:p>
            <a:pPr marL="0" lvl="0" indent="0">
              <a:buNone/>
            </a:pPr>
            <a:r>
              <a:rPr lang="en-GB" sz="1600" dirty="0" smtClean="0"/>
              <a:t>Where an area’s current usage (or in the case of fast tracks, their projected usage) is already below these ranges, they would </a:t>
            </a:r>
            <a:r>
              <a:rPr lang="en-GB" sz="1600" b="1" i="1" u="sng" dirty="0" smtClean="0"/>
              <a:t>not</a:t>
            </a:r>
            <a:r>
              <a:rPr lang="en-GB" sz="1600" b="1" i="1" dirty="0" smtClean="0"/>
              <a:t> </a:t>
            </a:r>
            <a:r>
              <a:rPr lang="en-GB" sz="1600" dirty="0" smtClean="0"/>
              <a:t>be encouraged to increase their bed usage but to stay at their current rate or consider reducing it still further. </a:t>
            </a:r>
          </a:p>
          <a:p>
            <a:pPr marL="0" lvl="0" indent="0">
              <a:buNone/>
            </a:pPr>
            <a:endParaRPr lang="en-GB" sz="1600" dirty="0"/>
          </a:p>
          <a:p>
            <a:pPr marL="0" lvl="0" indent="0">
              <a:buNone/>
            </a:pPr>
            <a:r>
              <a:rPr lang="en-GB" sz="1600" dirty="0" smtClean="0"/>
              <a:t>After three years we will take stock and consider going further.</a:t>
            </a:r>
          </a:p>
          <a:p>
            <a:pPr marL="0" lvl="0" indent="0">
              <a:buNone/>
            </a:pPr>
            <a:endParaRPr lang="en-GB" sz="1600" dirty="0" smtClean="0"/>
          </a:p>
          <a:p>
            <a:pPr marL="0" lvl="0" indent="0">
              <a:buNone/>
            </a:pPr>
            <a:endParaRPr lang="en-GB" sz="1600" dirty="0" smtClean="0"/>
          </a:p>
          <a:p>
            <a:pPr lvl="0">
              <a:buFont typeface="Arial" charset="0"/>
              <a:buChar char="•"/>
            </a:pPr>
            <a:endParaRPr lang="en-GB" sz="1600" dirty="0" smtClean="0"/>
          </a:p>
        </p:txBody>
      </p:sp>
      <p:sp>
        <p:nvSpPr>
          <p:cNvPr id="5" name="TextBox 4"/>
          <p:cNvSpPr txBox="1"/>
          <p:nvPr/>
        </p:nvSpPr>
        <p:spPr>
          <a:xfrm>
            <a:off x="2051720" y="6375401"/>
            <a:ext cx="8674753" cy="707886"/>
          </a:xfrm>
          <a:prstGeom prst="rect">
            <a:avLst/>
          </a:prstGeom>
          <a:noFill/>
        </p:spPr>
        <p:txBody>
          <a:bodyPr wrap="square" rtlCol="0">
            <a:spAutoFit/>
          </a:bodyPr>
          <a:lstStyle/>
          <a:p>
            <a:pPr marL="342900" indent="-342900">
              <a:buAutoNum type="arabicPeriod"/>
            </a:pPr>
            <a:r>
              <a:rPr lang="en-GB" sz="1000" dirty="0" smtClean="0"/>
              <a:t>i.e. primarily Assessment &amp; Treatment beds and ‘locked rehab’</a:t>
            </a:r>
          </a:p>
          <a:p>
            <a:pPr marL="342900" indent="-342900">
              <a:buAutoNum type="arabicPeriod"/>
            </a:pPr>
            <a:r>
              <a:rPr lang="en-GB" sz="1000" dirty="0" smtClean="0"/>
              <a:t>i.e. low, medium &amp; high secure beds; CAMHS beds </a:t>
            </a:r>
          </a:p>
          <a:p>
            <a:pPr marL="342900" indent="-342900">
              <a:buAutoNum type="arabicPeriod"/>
            </a:pPr>
            <a:endParaRPr lang="en-GB" sz="1000" dirty="0" smtClean="0"/>
          </a:p>
          <a:p>
            <a:pPr marL="342900" indent="-342900">
              <a:buAutoNum type="arabicPeriod"/>
            </a:pPr>
            <a:endParaRPr lang="en-GB" sz="1000" dirty="0"/>
          </a:p>
        </p:txBody>
      </p:sp>
      <p:sp>
        <p:nvSpPr>
          <p:cNvPr id="7" name="Title 1"/>
          <p:cNvSpPr>
            <a:spLocks noGrp="1"/>
          </p:cNvSpPr>
          <p:nvPr>
            <p:ph type="title"/>
          </p:nvPr>
        </p:nvSpPr>
        <p:spPr>
          <a:xfrm>
            <a:off x="179512" y="0"/>
            <a:ext cx="8229600" cy="1143000"/>
          </a:xfrm>
        </p:spPr>
        <p:txBody>
          <a:bodyPr>
            <a:normAutofit/>
          </a:bodyPr>
          <a:lstStyle/>
          <a:p>
            <a:pPr algn="l"/>
            <a:r>
              <a:rPr lang="en-GB" sz="2800" dirty="0" smtClean="0">
                <a:solidFill>
                  <a:srgbClr val="0072C6"/>
                </a:solidFill>
              </a:rPr>
              <a:t>New p</a:t>
            </a:r>
            <a:r>
              <a:rPr lang="en-GB" sz="2800" b="1" dirty="0" smtClean="0">
                <a:solidFill>
                  <a:srgbClr val="0072C6"/>
                </a:solidFill>
              </a:rPr>
              <a:t>lanning assumptions for inpatient capacity</a:t>
            </a:r>
            <a:endParaRPr lang="en-GB" sz="2800" dirty="0"/>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pPr>
              <a:defRPr/>
            </a:pPr>
            <a:fld id="{F840371E-90B6-4FF9-8350-BA909518A226}" type="slidenum">
              <a:rPr lang="en-GB" smtClean="0">
                <a:solidFill>
                  <a:prstClr val="black">
                    <a:tint val="75000"/>
                  </a:prstClr>
                </a:solidFill>
              </a:rPr>
              <a:pPr>
                <a:defRPr/>
              </a:pPr>
              <a:t>9</a:t>
            </a:fld>
            <a:endParaRPr lang="en-GB">
              <a:solidFill>
                <a:prstClr val="black">
                  <a:tint val="75000"/>
                </a:prstClr>
              </a:solidFill>
            </a:endParaRPr>
          </a:p>
        </p:txBody>
      </p:sp>
    </p:spTree>
    <p:extLst>
      <p:ext uri="{BB962C8B-B14F-4D97-AF65-F5344CB8AC3E}">
        <p14:creationId xmlns:p14="http://schemas.microsoft.com/office/powerpoint/2010/main" val="1718040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NHS England">
      <a:dk1>
        <a:sysClr val="windowText" lastClr="000000"/>
      </a:dk1>
      <a:lt1>
        <a:sysClr val="window" lastClr="FFFFFF"/>
      </a:lt1>
      <a:dk2>
        <a:srgbClr val="0072C6"/>
      </a:dk2>
      <a:lt2>
        <a:srgbClr val="A00054"/>
      </a:lt2>
      <a:accent1>
        <a:srgbClr val="00ADC6"/>
      </a:accent1>
      <a:accent2>
        <a:srgbClr val="0091C9"/>
      </a:accent2>
      <a:accent3>
        <a:srgbClr val="003893"/>
      </a:accent3>
      <a:accent4>
        <a:srgbClr val="FFFFFF"/>
      </a:accent4>
      <a:accent5>
        <a:srgbClr val="FFFFFF"/>
      </a:accent5>
      <a:accent6>
        <a:srgbClr val="FFFFFF"/>
      </a:accent6>
      <a:hlink>
        <a:srgbClr val="A00054"/>
      </a:hlink>
      <a:folHlink>
        <a:srgbClr val="A0005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4320</TotalTime>
  <Words>1980</Words>
  <Application>Microsoft Office PowerPoint</Application>
  <PresentationFormat>On-screen Show (4:3)</PresentationFormat>
  <Paragraphs>271</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1_Office Theme</vt:lpstr>
      <vt:lpstr> Transforming care for people with learning disabilities and/or autism  Building the right support - National Plan  </vt:lpstr>
      <vt:lpstr> The National Plan</vt:lpstr>
      <vt:lpstr>Transforming Care for people with a learning disability and  / or autism</vt:lpstr>
      <vt:lpstr>PowerPoint Presentation</vt:lpstr>
      <vt:lpstr>PowerPoint Presentation</vt:lpstr>
      <vt:lpstr>The new services we need </vt:lpstr>
      <vt:lpstr>National Service Model</vt:lpstr>
      <vt:lpstr> The journey to date</vt:lpstr>
      <vt:lpstr>New planning assumptions for inpatient capacity</vt:lpstr>
      <vt:lpstr>The planning assumptions imply bigger change in some parts of England </vt:lpstr>
      <vt:lpstr>6 Fast track areas – shaping the national approach to building the right support</vt:lpstr>
      <vt:lpstr>   Locally, delivery will be led by Transforming Care Partnerships</vt:lpstr>
      <vt:lpstr>Funding flows will be reformed to enable change </vt:lpstr>
      <vt:lpstr>National work and developments</vt:lpstr>
      <vt:lpstr>Expectations of Transforming Care Partnerships </vt:lpstr>
      <vt:lpstr>PowerPoint Presentation</vt:lpstr>
      <vt:lpstr>Transforming Care Partnerships</vt:lpstr>
      <vt:lpstr>Timetable for Transforming Care Partnerships (TCP’s)</vt:lpstr>
      <vt:lpstr>Mobilise</vt:lpstr>
      <vt:lpstr>Local Engagement</vt:lpstr>
      <vt:lpstr>Strong stakeholder engagement:</vt:lpstr>
      <vt:lpstr>Reconfiguration? Consultation?</vt:lpstr>
      <vt:lpstr>PowerPoint Presentation</vt:lpstr>
      <vt:lpstr>Enabling and Supporting </vt:lpstr>
      <vt:lpstr>Personal Health Budgets </vt:lpstr>
      <vt:lpstr>Support package during planning phase</vt:lpstr>
      <vt:lpstr>Longer term service improvement </vt:lpstr>
      <vt:lpstr>Provider Development </vt:lpstr>
      <vt:lpstr>FAQs</vt:lpstr>
      <vt:lpstr>PowerPoint Presentation</vt:lpstr>
      <vt:lpstr>Planning and Assurance </vt:lpstr>
      <vt:lpstr>Planning </vt:lpstr>
      <vt:lpstr>Assurance Principles </vt:lpstr>
    </vt:vector>
  </TitlesOfParts>
  <Company>IMS3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NHS England Transforming Care Programme</dc:title>
  <dc:creator>Starr, Florence</dc:creator>
  <cp:lastModifiedBy>Butler, Jenny</cp:lastModifiedBy>
  <cp:revision>79</cp:revision>
  <cp:lastPrinted>2015-10-30T13:35:06Z</cp:lastPrinted>
  <dcterms:created xsi:type="dcterms:W3CDTF">2014-12-15T17:57:06Z</dcterms:created>
  <dcterms:modified xsi:type="dcterms:W3CDTF">2015-12-10T09:44:52Z</dcterms:modified>
</cp:coreProperties>
</file>