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61" r:id="rId6"/>
    <p:sldId id="267" r:id="rId7"/>
    <p:sldId id="266"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3F79-E6C7-4691-941B-5847B0BC6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4BC50D-2F39-46E3-8A46-FB51FE6D9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D4C8CF-8E80-407C-A1CF-2C54960C123F}"/>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5AD943E1-F8A4-4827-88ED-8EA7C1D008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4A105-CA92-48DF-A47E-B9DAA4C55CBC}"/>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113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43C0-381E-466F-9A45-612D855ADC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90F904-1533-46DF-9118-A1FF2DC743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CAEEA-92C6-4C71-8507-A14A98990E3D}"/>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6D690661-72C9-418D-9FC4-913928B33D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374FA8-7181-49CE-A94B-CCBA34F4091C}"/>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409272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0B83E-CD69-463E-82D4-491ADFF62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8A5013-FB0B-45EC-B89C-2E7C2AF258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988C1D-AF5D-4FD0-BCA0-EACA630AA772}"/>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49021C88-F18F-4126-8818-948E302CC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224FBB-38C8-43C1-A5C6-FC1DD0DCA88C}"/>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415732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D55E-B6EB-41D1-8E74-5E27AA7EE6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DCCEA-A2D8-4C77-9341-87D81C0E3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21AEED-B97D-4F89-9DC7-821DECC9FE6E}"/>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0F7A1DF7-9A84-4EDA-9BFC-598FAAD33B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8A30FF-6179-4D79-A06E-D7D150D72A7D}"/>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30496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D4AA-6EB1-489B-A0EC-E2B4BBBB7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3CA6127-F13B-4D74-AD06-26FDF89A4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02F21-2AF5-4E03-AF90-B0B5A0372732}"/>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97037352-6E71-49FB-B147-050686041E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7C42F8-040F-4827-A5E1-EDF1C8139030}"/>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273959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E086-B937-480E-983D-9A67609E77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06A438-CDAE-4B53-A35D-FC3EEDBEF3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6A7EF0-C860-4AE6-82BA-A3E417D5F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63B0D0-ADDC-4F87-84E6-254CC432F9F5}"/>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6" name="Footer Placeholder 5">
            <a:extLst>
              <a:ext uri="{FF2B5EF4-FFF2-40B4-BE49-F238E27FC236}">
                <a16:creationId xmlns:a16="http://schemas.microsoft.com/office/drawing/2014/main" id="{671074DD-81D0-4041-8158-79DB627450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66C352-7F3D-43CA-8CE0-E632C75627DB}"/>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392844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9317-432D-4689-9CCA-871AAAC93C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6C3B60-09BD-4179-9AF9-81391B5C9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ABBD9-C2FA-4556-B6FB-874DC39B54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5EF7D9-6CB5-47EE-BF3A-0B1048FBB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9B81A-515A-4639-8293-8530D62904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64110B-F74A-4316-A4ED-560133AA264A}"/>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8" name="Footer Placeholder 7">
            <a:extLst>
              <a:ext uri="{FF2B5EF4-FFF2-40B4-BE49-F238E27FC236}">
                <a16:creationId xmlns:a16="http://schemas.microsoft.com/office/drawing/2014/main" id="{B2D73DB5-8704-43A1-A2BE-CDAD465C3A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FB0E4B-CE7D-4B93-9874-800AC6B733F1}"/>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394052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D506-F956-4261-BD21-4500A2C1265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3C0DF3-0176-4447-A25C-E1095B237E37}"/>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4" name="Footer Placeholder 3">
            <a:extLst>
              <a:ext uri="{FF2B5EF4-FFF2-40B4-BE49-F238E27FC236}">
                <a16:creationId xmlns:a16="http://schemas.microsoft.com/office/drawing/2014/main" id="{BD38D1D9-8775-4E33-B475-68B85E0A6B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FF9147-1BBC-427A-A2D8-FCA86F75B887}"/>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94298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34DCA-6BCA-406A-B2DC-0F3A1B7F348B}"/>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3" name="Footer Placeholder 2">
            <a:extLst>
              <a:ext uri="{FF2B5EF4-FFF2-40B4-BE49-F238E27FC236}">
                <a16:creationId xmlns:a16="http://schemas.microsoft.com/office/drawing/2014/main" id="{A462BCFF-CD8D-47CE-BCC5-6D9AC16EFE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5CE4E4-1928-4E15-9948-3DF8FD70CA8F}"/>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9057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8434-CEDF-4B4B-8BC1-7DE656AD6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1AC787-7B09-44C8-A554-F659E4AC7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D403A9-5F16-472E-9F2C-B54AA8C98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D2008-0FF3-4436-B0D2-F46E2B7222EE}"/>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6" name="Footer Placeholder 5">
            <a:extLst>
              <a:ext uri="{FF2B5EF4-FFF2-40B4-BE49-F238E27FC236}">
                <a16:creationId xmlns:a16="http://schemas.microsoft.com/office/drawing/2014/main" id="{1833602F-BCD8-47E2-BE93-736A934A28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834B73-EA84-49DA-AF34-45921598130F}"/>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133302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3A79-3791-4182-B68F-2164FEC59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6DECBEE-7CE0-4ECF-B574-C145FFE82C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73341A-686A-47ED-862F-3B03EF01A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F8DA6-54B3-4720-ADD0-B69FDA30545F}"/>
              </a:ext>
            </a:extLst>
          </p:cNvPr>
          <p:cNvSpPr>
            <a:spLocks noGrp="1"/>
          </p:cNvSpPr>
          <p:nvPr>
            <p:ph type="dt" sz="half" idx="10"/>
          </p:nvPr>
        </p:nvSpPr>
        <p:spPr/>
        <p:txBody>
          <a:bodyPr/>
          <a:lstStyle/>
          <a:p>
            <a:fld id="{7B8086DC-26EE-4113-9AF2-DCBA2689801A}" type="datetimeFigureOut">
              <a:rPr lang="en-GB" smtClean="0"/>
              <a:t>21/04/2020</a:t>
            </a:fld>
            <a:endParaRPr lang="en-GB"/>
          </a:p>
        </p:txBody>
      </p:sp>
      <p:sp>
        <p:nvSpPr>
          <p:cNvPr id="6" name="Footer Placeholder 5">
            <a:extLst>
              <a:ext uri="{FF2B5EF4-FFF2-40B4-BE49-F238E27FC236}">
                <a16:creationId xmlns:a16="http://schemas.microsoft.com/office/drawing/2014/main" id="{19832AAF-1187-4F5A-B582-C922C05FF0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E733DE-0C29-49EB-BD7A-98E2AEE23528}"/>
              </a:ext>
            </a:extLst>
          </p:cNvPr>
          <p:cNvSpPr>
            <a:spLocks noGrp="1"/>
          </p:cNvSpPr>
          <p:nvPr>
            <p:ph type="sldNum" sz="quarter" idx="12"/>
          </p:nvPr>
        </p:nvSpPr>
        <p:spPr/>
        <p:txBody>
          <a:bodyPr/>
          <a:lstStyle/>
          <a:p>
            <a:fld id="{B450DA0E-EF4F-4B34-BBFD-089E870A7349}" type="slidenum">
              <a:rPr lang="en-GB" smtClean="0"/>
              <a:t>‹#›</a:t>
            </a:fld>
            <a:endParaRPr lang="en-GB"/>
          </a:p>
        </p:txBody>
      </p:sp>
    </p:spTree>
    <p:extLst>
      <p:ext uri="{BB962C8B-B14F-4D97-AF65-F5344CB8AC3E}">
        <p14:creationId xmlns:p14="http://schemas.microsoft.com/office/powerpoint/2010/main" val="324879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EA662-10D1-4CA0-8F94-A34C1ED21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61BE69-C4A1-4B59-AE8F-FAA6A31CB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762BDF-0EFD-43DA-9F92-C3442D408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086DC-26EE-4113-9AF2-DCBA2689801A}" type="datetimeFigureOut">
              <a:rPr lang="en-GB" smtClean="0"/>
              <a:t>21/04/2020</a:t>
            </a:fld>
            <a:endParaRPr lang="en-GB"/>
          </a:p>
        </p:txBody>
      </p:sp>
      <p:sp>
        <p:nvSpPr>
          <p:cNvPr id="5" name="Footer Placeholder 4">
            <a:extLst>
              <a:ext uri="{FF2B5EF4-FFF2-40B4-BE49-F238E27FC236}">
                <a16:creationId xmlns:a16="http://schemas.microsoft.com/office/drawing/2014/main" id="{4CABE915-6E5B-4936-A286-450D54675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D523CD-C01E-41C5-A36E-693B399D6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0DA0E-EF4F-4B34-BBFD-089E870A7349}" type="slidenum">
              <a:rPr lang="en-GB" smtClean="0"/>
              <a:t>‹#›</a:t>
            </a:fld>
            <a:endParaRPr lang="en-GB"/>
          </a:p>
        </p:txBody>
      </p:sp>
    </p:spTree>
    <p:extLst>
      <p:ext uri="{BB962C8B-B14F-4D97-AF65-F5344CB8AC3E}">
        <p14:creationId xmlns:p14="http://schemas.microsoft.com/office/powerpoint/2010/main" val="351497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ov.uk/find-coronavirus-suppor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v.uk/coronavirus-extremely-vulner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oodsamapp.org/NHSreferral" TargetMode="External"/><Relationship Id="rId7" Type="http://schemas.openxmlformats.org/officeDocument/2006/relationships/hyperlink" Target="https://www.gov.uk/coronavirus" TargetMode="External"/><Relationship Id="rId2" Type="http://schemas.openxmlformats.org/officeDocument/2006/relationships/hyperlink" Target="https://www.nhs.uk/health-at-home" TargetMode="External"/><Relationship Id="rId1" Type="http://schemas.openxmlformats.org/officeDocument/2006/relationships/slideLayout" Target="../slideLayouts/slideLayout2.xml"/><Relationship Id="rId6" Type="http://schemas.openxmlformats.org/officeDocument/2006/relationships/hyperlink" Target="https://www.gov.uk/government/publications/covid-19-guidance-for-the-public-on-mental-health-and-wellbeing/guidance-for-the-public-on-the-mental-health-and-wellbeing-aspects-of-coronavirus-covid-19" TargetMode="External"/><Relationship Id="rId5" Type="http://schemas.openxmlformats.org/officeDocument/2006/relationships/hyperlink" Target="https://www.gov.uk/find-local-council" TargetMode="External"/><Relationship Id="rId4" Type="http://schemas.openxmlformats.org/officeDocument/2006/relationships/hyperlink" Target="https://www.gov.uk/coronavirus-extremely-vulnerabl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nhs.uk/health-at-home" TargetMode="External"/><Relationship Id="rId7" Type="http://schemas.openxmlformats.org/officeDocument/2006/relationships/hyperlink" Target="https://www.gov.uk/coronavirus" TargetMode="External"/><Relationship Id="rId2" Type="http://schemas.openxmlformats.org/officeDocument/2006/relationships/hyperlink" Target="https://www.goodsamapp.org/NHSreferral" TargetMode="External"/><Relationship Id="rId1" Type="http://schemas.openxmlformats.org/officeDocument/2006/relationships/slideLayout" Target="../slideLayouts/slideLayout2.xml"/><Relationship Id="rId6" Type="http://schemas.openxmlformats.org/officeDocument/2006/relationships/hyperlink" Target="https://www.gov.uk/find-local-council" TargetMode="External"/><Relationship Id="rId5" Type="http://schemas.openxmlformats.org/officeDocument/2006/relationships/hyperlink" Target="https://www.gov.uk/government/publications/covid-19-guidance-for-the-public-on-mental-health-and-wellbeing/guidance-for-the-public-on-the-mental-health-and-wellbeing-aspects-of-coronavirus-covid-19" TargetMode="External"/><Relationship Id="rId4" Type="http://schemas.openxmlformats.org/officeDocument/2006/relationships/hyperlink" Target="https://www.nhs.uk/health-at-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FFAE-219C-421D-B4F8-911A7CC9FD67}"/>
              </a:ext>
            </a:extLst>
          </p:cNvPr>
          <p:cNvSpPr>
            <a:spLocks noGrp="1"/>
          </p:cNvSpPr>
          <p:nvPr>
            <p:ph type="title"/>
          </p:nvPr>
        </p:nvSpPr>
        <p:spPr>
          <a:xfrm>
            <a:off x="838200" y="337351"/>
            <a:ext cx="10515600" cy="1677880"/>
          </a:xfrm>
          <a:solidFill>
            <a:schemeClr val="accent1">
              <a:lumMod val="20000"/>
              <a:lumOff val="80000"/>
            </a:schemeClr>
          </a:solidFill>
        </p:spPr>
        <p:txBody>
          <a:bodyPr>
            <a:noAutofit/>
          </a:bodyPr>
          <a:lstStyle/>
          <a:p>
            <a:br>
              <a:rPr lang="en-GB" sz="1400" b="1" dirty="0">
                <a:latin typeface="Arial" panose="020B0604020202020204" pitchFamily="34" charset="0"/>
                <a:cs typeface="Arial" panose="020B0604020202020204" pitchFamily="34" charset="0"/>
              </a:rPr>
            </a:br>
            <a:br>
              <a:rPr lang="en-GB" sz="1400" b="1" dirty="0">
                <a:latin typeface="Arial" panose="020B0604020202020204" pitchFamily="34" charset="0"/>
                <a:cs typeface="Arial" panose="020B0604020202020204" pitchFamily="34" charset="0"/>
              </a:rPr>
            </a:br>
            <a:r>
              <a:rPr lang="en-GB" sz="1600" b="1" dirty="0">
                <a:latin typeface="Arial" panose="020B0604020202020204" pitchFamily="34" charset="0"/>
                <a:cs typeface="Arial" panose="020B0604020202020204" pitchFamily="34" charset="0"/>
              </a:rPr>
              <a:t>We know that General Practice is dealing with queries from patients who require support over and above the care and treatment they are receiving for their medical condition.</a:t>
            </a:r>
            <a:br>
              <a:rPr lang="en-GB" sz="1600" b="1" dirty="0">
                <a:latin typeface="Arial" panose="020B0604020202020204" pitchFamily="34" charset="0"/>
                <a:cs typeface="Arial" panose="020B0604020202020204" pitchFamily="34" charset="0"/>
              </a:rPr>
            </a:br>
            <a:br>
              <a:rPr lang="en-GB" sz="1600" b="1" dirty="0">
                <a:latin typeface="Arial" panose="020B0604020202020204" pitchFamily="34" charset="0"/>
                <a:cs typeface="Arial" panose="020B0604020202020204" pitchFamily="34" charset="0"/>
              </a:rPr>
            </a:br>
            <a:r>
              <a:rPr lang="en-GB" sz="1600" b="1" dirty="0">
                <a:latin typeface="Arial" panose="020B0604020202020204" pitchFamily="34" charset="0"/>
                <a:cs typeface="Arial" panose="020B0604020202020204" pitchFamily="34" charset="0"/>
              </a:rPr>
              <a:t>Included in this slide deck is information, provided by the Government and the NHS, to support you in answering queries from patients in both the shielded and non-shielded groups who may require additional support during the COVID-19 outbreak</a:t>
            </a:r>
            <a:br>
              <a:rPr lang="en-GB" sz="1600" b="1" dirty="0">
                <a:latin typeface="Arial" panose="020B0604020202020204" pitchFamily="34" charset="0"/>
                <a:cs typeface="Arial" panose="020B0604020202020204" pitchFamily="34" charset="0"/>
              </a:rPr>
            </a:br>
            <a:br>
              <a:rPr lang="en-GB" sz="1400" b="1" dirty="0">
                <a:latin typeface="Arial" panose="020B0604020202020204" pitchFamily="34" charset="0"/>
                <a:cs typeface="Arial" panose="020B0604020202020204" pitchFamily="34" charset="0"/>
              </a:rPr>
            </a:br>
            <a:endParaRPr lang="en-GB" sz="1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5F53E35-0EF1-43BC-BC1F-B948249CC145}"/>
              </a:ext>
            </a:extLst>
          </p:cNvPr>
          <p:cNvSpPr>
            <a:spLocks noGrp="1"/>
          </p:cNvSpPr>
          <p:nvPr>
            <p:ph sz="half" idx="1"/>
          </p:nvPr>
        </p:nvSpPr>
        <p:spPr>
          <a:xfrm>
            <a:off x="838200" y="2281561"/>
            <a:ext cx="5181600" cy="3895402"/>
          </a:xfrm>
        </p:spPr>
        <p:txBody>
          <a:bodyPr>
            <a:normAutofit/>
          </a:bodyPr>
          <a:lstStyle/>
          <a:p>
            <a:pPr marL="0" indent="0">
              <a:buNone/>
            </a:pPr>
            <a:r>
              <a:rPr lang="en-GB" sz="1400" dirty="0">
                <a:latin typeface="Arial" panose="020B0604020202020204" pitchFamily="34" charset="0"/>
                <a:cs typeface="Arial" panose="020B0604020202020204" pitchFamily="34" charset="0"/>
              </a:rPr>
              <a:t>NEW: For </a:t>
            </a:r>
            <a:r>
              <a:rPr lang="en-GB" sz="1400" u="sng" dirty="0">
                <a:latin typeface="Arial" panose="020B0604020202020204" pitchFamily="34" charset="0"/>
                <a:cs typeface="Arial" panose="020B0604020202020204" pitchFamily="34" charset="0"/>
              </a:rPr>
              <a:t>all</a:t>
            </a:r>
            <a:r>
              <a:rPr lang="en-GB" sz="1400" dirty="0">
                <a:latin typeface="Arial" panose="020B0604020202020204" pitchFamily="34" charset="0"/>
                <a:cs typeface="Arial" panose="020B0604020202020204" pitchFamily="34" charset="0"/>
              </a:rPr>
              <a:t> patients</a:t>
            </a:r>
          </a:p>
          <a:p>
            <a:r>
              <a:rPr lang="en-GB" sz="1400" dirty="0">
                <a:latin typeface="Arial" panose="020B0604020202020204" pitchFamily="34" charset="0"/>
                <a:cs typeface="Arial" panose="020B0604020202020204" pitchFamily="34" charset="0"/>
              </a:rPr>
              <a:t>New government website for patients to use in finding out what help they can get if affected by coronavirus.</a:t>
            </a:r>
          </a:p>
          <a:p>
            <a:r>
              <a:rPr lang="en-GB" sz="1400" dirty="0">
                <a:latin typeface="Arial" panose="020B0604020202020204" pitchFamily="34" charset="0"/>
                <a:cs typeface="Arial" panose="020B0604020202020204" pitchFamily="34" charset="0"/>
              </a:rPr>
              <a:t>Service has information about:</a:t>
            </a:r>
          </a:p>
          <a:p>
            <a:pPr marL="0" indent="0">
              <a:buNone/>
            </a:pPr>
            <a:r>
              <a:rPr lang="en-GB" sz="1400" dirty="0">
                <a:latin typeface="Arial" panose="020B0604020202020204" pitchFamily="34" charset="0"/>
                <a:cs typeface="Arial" panose="020B0604020202020204" pitchFamily="34" charset="0"/>
              </a:rPr>
              <a:t>     - feeling unsafe</a:t>
            </a:r>
          </a:p>
          <a:p>
            <a:pPr marL="0" indent="0">
              <a:buNone/>
            </a:pPr>
            <a:r>
              <a:rPr lang="en-GB" sz="1400" dirty="0">
                <a:latin typeface="Arial" panose="020B0604020202020204" pitchFamily="34" charset="0"/>
                <a:cs typeface="Arial" panose="020B0604020202020204" pitchFamily="34" charset="0"/>
              </a:rPr>
              <a:t>     - going in to work</a:t>
            </a:r>
          </a:p>
          <a:p>
            <a:pPr marL="0" indent="0">
              <a:buNone/>
            </a:pPr>
            <a:r>
              <a:rPr lang="en-GB" sz="1400" dirty="0">
                <a:latin typeface="Arial" panose="020B0604020202020204" pitchFamily="34" charset="0"/>
                <a:cs typeface="Arial" panose="020B0604020202020204" pitchFamily="34" charset="0"/>
              </a:rPr>
              <a:t>     - paying bills or being unemployed</a:t>
            </a:r>
          </a:p>
          <a:p>
            <a:pPr marL="0" indent="0">
              <a:buNone/>
            </a:pPr>
            <a:r>
              <a:rPr lang="en-GB" sz="1400" dirty="0">
                <a:latin typeface="Arial" panose="020B0604020202020204" pitchFamily="34" charset="0"/>
                <a:cs typeface="Arial" panose="020B0604020202020204" pitchFamily="34" charset="0"/>
              </a:rPr>
              <a:t>     - getting food</a:t>
            </a:r>
          </a:p>
          <a:p>
            <a:pPr marL="0" indent="0">
              <a:buNone/>
            </a:pPr>
            <a:r>
              <a:rPr lang="en-GB" sz="1400" dirty="0">
                <a:latin typeface="Arial" panose="020B0604020202020204" pitchFamily="34" charset="0"/>
                <a:cs typeface="Arial" panose="020B0604020202020204" pitchFamily="34" charset="0"/>
              </a:rPr>
              <a:t>     - having somewhere to live</a:t>
            </a:r>
          </a:p>
          <a:p>
            <a:pPr marL="0" indent="0">
              <a:buNone/>
            </a:pPr>
            <a:r>
              <a:rPr lang="en-GB" sz="1400" dirty="0">
                <a:latin typeface="Arial" panose="020B0604020202020204" pitchFamily="34" charset="0"/>
                <a:cs typeface="Arial" panose="020B0604020202020204" pitchFamily="34" charset="0"/>
              </a:rPr>
              <a:t>     - mental health and wellbeing</a:t>
            </a:r>
          </a:p>
          <a:p>
            <a:r>
              <a:rPr lang="en-GB" sz="1400" dirty="0">
                <a:latin typeface="Arial" panose="020B0604020202020204" pitchFamily="34" charset="0"/>
                <a:cs typeface="Arial" panose="020B0604020202020204" pitchFamily="34" charset="0"/>
              </a:rPr>
              <a:t>Service is available to </a:t>
            </a:r>
            <a:r>
              <a:rPr lang="en-GB" sz="1400" u="sng" dirty="0">
                <a:latin typeface="Arial" panose="020B0604020202020204" pitchFamily="34" charset="0"/>
                <a:cs typeface="Arial" panose="020B0604020202020204" pitchFamily="34" charset="0"/>
              </a:rPr>
              <a:t>all</a:t>
            </a:r>
            <a:r>
              <a:rPr lang="en-GB" sz="1400" dirty="0">
                <a:latin typeface="Arial" panose="020B0604020202020204" pitchFamily="34" charset="0"/>
                <a:cs typeface="Arial" panose="020B0604020202020204" pitchFamily="34" charset="0"/>
              </a:rPr>
              <a:t> patients who are seeking advice and guidance on the topics listed above.</a:t>
            </a:r>
          </a:p>
          <a:p>
            <a:pPr marL="0" indent="0" algn="ctr">
              <a:buNone/>
            </a:pPr>
            <a:r>
              <a:rPr lang="en-GB" sz="1400" dirty="0">
                <a:latin typeface="Arial" panose="020B0604020202020204" pitchFamily="34" charset="0"/>
                <a:cs typeface="Arial" panose="020B0604020202020204" pitchFamily="34" charset="0"/>
                <a:hlinkClick r:id="rId2"/>
              </a:rPr>
              <a:t>https://www.gov.uk/find-coronavirus-support</a:t>
            </a:r>
            <a:endParaRPr lang="en-GB" sz="1400" dirty="0">
              <a:latin typeface="Arial" panose="020B0604020202020204" pitchFamily="34" charset="0"/>
              <a:cs typeface="Arial" panose="020B0604020202020204" pitchFamily="34" charset="0"/>
            </a:endParaRPr>
          </a:p>
          <a:p>
            <a:pPr marL="0" indent="0" algn="ctr">
              <a:buNone/>
            </a:pPr>
            <a:endParaRPr lang="en-GB" sz="1400" dirty="0">
              <a:latin typeface="Arial" panose="020B0604020202020204" pitchFamily="34" charset="0"/>
              <a:cs typeface="Arial" panose="020B0604020202020204" pitchFamily="34" charset="0"/>
            </a:endParaRPr>
          </a:p>
          <a:p>
            <a:pPr marL="0" indent="0" algn="ctr">
              <a:buNone/>
            </a:pPr>
            <a:endParaRPr lang="en-GB" sz="1400" dirty="0">
              <a:latin typeface="Arial" panose="020B0604020202020204" pitchFamily="34" charset="0"/>
              <a:cs typeface="Arial" panose="020B0604020202020204" pitchFamily="34" charset="0"/>
            </a:endParaRPr>
          </a:p>
          <a:p>
            <a:endParaRPr lang="en-GB" sz="1400" dirty="0">
              <a:latin typeface="Arial" panose="020B0604020202020204" pitchFamily="34" charset="0"/>
              <a:cs typeface="Arial" panose="020B0604020202020204" pitchFamily="34" charset="0"/>
            </a:endParaRPr>
          </a:p>
          <a:p>
            <a:endParaRPr lang="en-GB" sz="1400" dirty="0">
              <a:latin typeface="Arial" panose="020B0604020202020204" pitchFamily="34" charset="0"/>
              <a:cs typeface="Arial" panose="020B0604020202020204" pitchFamily="34" charset="0"/>
            </a:endParaRPr>
          </a:p>
          <a:p>
            <a:pPr marL="0" indent="0">
              <a:buNone/>
            </a:pP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49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9A53-9854-4DBC-BDBD-CD5EE2ED32D9}"/>
              </a:ext>
            </a:extLst>
          </p:cNvPr>
          <p:cNvSpPr/>
          <p:nvPr/>
        </p:nvSpPr>
        <p:spPr>
          <a:xfrm>
            <a:off x="244796" y="196724"/>
            <a:ext cx="9883265" cy="383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39963" indent="-2239963"/>
            <a:r>
              <a:rPr lang="en-GB" sz="1600" b="1" dirty="0">
                <a:solidFill>
                  <a:schemeClr val="tx1"/>
                </a:solidFill>
                <a:latin typeface="Arial" panose="020B0604020202020204" pitchFamily="34" charset="0"/>
                <a:cs typeface="Arial" panose="020B0604020202020204" pitchFamily="34" charset="0"/>
              </a:rPr>
              <a:t>SHIELDING PATIENTS: Information to support GPs with queries relating to highest clinical risk patients, i.e. those who are advised to following shielding guidelines </a:t>
            </a:r>
            <a:endParaRPr lang="en-GB" sz="1600" i="1"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D9B8F5-4EB3-45CB-8415-34B55C3E20E2}"/>
              </a:ext>
            </a:extLst>
          </p:cNvPr>
          <p:cNvSpPr/>
          <p:nvPr/>
        </p:nvSpPr>
        <p:spPr>
          <a:xfrm>
            <a:off x="2544051" y="3817398"/>
            <a:ext cx="9310145" cy="27793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r>
              <a:rPr lang="en-GB" sz="1200" b="1" dirty="0">
                <a:solidFill>
                  <a:schemeClr val="tx1"/>
                </a:solidFill>
                <a:latin typeface="Arial" panose="020B0604020202020204" pitchFamily="34" charset="0"/>
                <a:cs typeface="Arial" panose="020B0604020202020204" pitchFamily="34" charset="0"/>
              </a:rPr>
              <a:t>Central Government</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Manages the Shielding Programme, working across several Government departments and in close collaboration with local authorities</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Identifying people in the highest clinical risk group who need support; sharing that information with councils.</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Provision and delivery of weekly food boxes to those who are shielding who have asked for assistance via the Government support website.</a:t>
            </a:r>
          </a:p>
          <a:p>
            <a:pPr marL="171450" indent="-1714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a:p>
            <a:r>
              <a:rPr lang="en-GB" sz="1200" b="1" dirty="0">
                <a:solidFill>
                  <a:schemeClr val="tx1"/>
                </a:solidFill>
                <a:latin typeface="Arial" panose="020B0604020202020204" pitchFamily="34" charset="0"/>
                <a:cs typeface="Arial" panose="020B0604020202020204" pitchFamily="34" charset="0"/>
              </a:rPr>
              <a:t>The NHS</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Identification of people at highest clinical risk, in line with agreed clinical criteria </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Delivery of medicines to those in the highest clinical risk group, via community pharmacies and dispensing doctors</a:t>
            </a:r>
          </a:p>
          <a:p>
            <a:pPr marL="171450" indent="-1714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a:p>
            <a:r>
              <a:rPr lang="en-GB" sz="1200" b="1" dirty="0">
                <a:solidFill>
                  <a:schemeClr val="tx1"/>
                </a:solidFill>
                <a:latin typeface="Arial" panose="020B0604020202020204" pitchFamily="34" charset="0"/>
                <a:cs typeface="Arial" panose="020B0604020202020204" pitchFamily="34" charset="0"/>
              </a:rPr>
              <a:t>Local councils</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Other support including care needs or social contact, should individuals require it, is coordinated by councils working with local statutory, voluntary and community sector, plus private partners.</a:t>
            </a:r>
          </a:p>
          <a:p>
            <a:endParaRPr lang="en-GB" sz="1200" b="1" dirty="0">
              <a:solidFill>
                <a:schemeClr val="tx1"/>
              </a:solidFill>
              <a:latin typeface="Arial" panose="020B0604020202020204" pitchFamily="34" charset="0"/>
              <a:cs typeface="Arial" panose="020B0604020202020204" pitchFamily="34" charset="0"/>
            </a:endParaRPr>
          </a:p>
          <a:p>
            <a:endParaRPr lang="en-GB" sz="12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562AE46-D714-4B71-9620-5AF5928E7BB7}"/>
              </a:ext>
            </a:extLst>
          </p:cNvPr>
          <p:cNvSpPr/>
          <p:nvPr/>
        </p:nvSpPr>
        <p:spPr>
          <a:xfrm>
            <a:off x="2582070" y="727969"/>
            <a:ext cx="9234109" cy="2956264"/>
          </a:xfrm>
          <a:prstGeom prst="rect">
            <a:avLst/>
          </a:prstGeom>
          <a:noFill/>
          <a:ln w="19050">
            <a:solidFill>
              <a:srgbClr val="007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All patients identified as highest clinical risk who are shielding are asked to register with the </a:t>
            </a:r>
            <a:r>
              <a:rPr lang="en-GB" sz="1200" dirty="0">
                <a:latin typeface="Arial" panose="020B0604020202020204" pitchFamily="34" charset="0"/>
                <a:cs typeface="Arial" panose="020B0604020202020204" pitchFamily="34" charset="0"/>
                <a:hlinkClick r:id="rId2"/>
              </a:rPr>
              <a:t>Government Support </a:t>
            </a:r>
            <a:r>
              <a:rPr lang="en-GB" sz="1200" dirty="0">
                <a:solidFill>
                  <a:schemeClr val="tx1"/>
                </a:solidFill>
                <a:latin typeface="Arial" panose="020B0604020202020204" pitchFamily="34" charset="0"/>
                <a:cs typeface="Arial" panose="020B0604020202020204" pitchFamily="34" charset="0"/>
              </a:rPr>
              <a:t>website (</a:t>
            </a:r>
            <a:r>
              <a:rPr lang="en-GB" sz="1200" dirty="0">
                <a:solidFill>
                  <a:schemeClr val="tx1"/>
                </a:solidFill>
                <a:latin typeface="Arial" panose="020B0604020202020204" pitchFamily="34" charset="0"/>
                <a:cs typeface="Arial" panose="020B0604020202020204" pitchFamily="34" charset="0"/>
                <a:hlinkClick r:id="rId2"/>
              </a:rPr>
              <a:t>https://www.gov.uk/coronavirus-extremely-vulnerable</a:t>
            </a:r>
            <a:r>
              <a:rPr lang="en-GB" sz="1200" dirty="0">
                <a:solidFill>
                  <a:schemeClr val="tx1"/>
                </a:solidFill>
                <a:latin typeface="Arial" panose="020B0604020202020204" pitchFamily="34" charset="0"/>
                <a:cs typeface="Arial" panose="020B0604020202020204" pitchFamily="34" charset="0"/>
              </a:rPr>
              <a:t>).  This service provides </a:t>
            </a:r>
            <a:r>
              <a:rPr lang="en-GB" sz="1200" u="sng" dirty="0">
                <a:solidFill>
                  <a:schemeClr val="tx1"/>
                </a:solidFill>
                <a:latin typeface="Arial" panose="020B0604020202020204" pitchFamily="34" charset="0"/>
                <a:cs typeface="Arial" panose="020B0604020202020204" pitchFamily="34" charset="0"/>
              </a:rPr>
              <a:t>three</a:t>
            </a:r>
            <a:r>
              <a:rPr lang="en-GB" sz="1200" dirty="0">
                <a:solidFill>
                  <a:schemeClr val="tx1"/>
                </a:solidFill>
                <a:latin typeface="Arial" panose="020B0604020202020204" pitchFamily="34" charset="0"/>
                <a:cs typeface="Arial" panose="020B0604020202020204" pitchFamily="34" charset="0"/>
              </a:rPr>
              <a:t> offers of support:</a:t>
            </a:r>
          </a:p>
          <a:p>
            <a:pPr marL="228600" indent="-228600">
              <a:spcAft>
                <a:spcPts val="600"/>
              </a:spcAft>
              <a:buAutoNum type="arabicPeriod"/>
            </a:pPr>
            <a:r>
              <a:rPr lang="en-GB" sz="1200" dirty="0">
                <a:solidFill>
                  <a:schemeClr val="tx1"/>
                </a:solidFill>
                <a:latin typeface="Arial" panose="020B0604020202020204" pitchFamily="34" charset="0"/>
                <a:cs typeface="Arial" panose="020B0604020202020204" pitchFamily="34" charset="0"/>
              </a:rPr>
              <a:t>Essential grocery supplies – a free, standardised weekly parcel of food and household essentials, as well as priority delivery slots  with supermarkets (currently only available to those who are already registered with the supermarket in question);</a:t>
            </a:r>
          </a:p>
          <a:p>
            <a:pPr marL="228600" indent="-228600">
              <a:spcAft>
                <a:spcPts val="600"/>
              </a:spcAft>
              <a:buAutoNum type="arabicPeriod" startAt="2"/>
            </a:pPr>
            <a:r>
              <a:rPr lang="en-GB" sz="1200" dirty="0">
                <a:solidFill>
                  <a:schemeClr val="tx1"/>
                </a:solidFill>
                <a:latin typeface="Arial" panose="020B0604020202020204" pitchFamily="34" charset="0"/>
                <a:cs typeface="Arial" panose="020B0604020202020204" pitchFamily="34" charset="0"/>
              </a:rPr>
              <a:t>Medicines – arrangements to have medicines delivered to people’s homes by local community pharmacies and dispensing doctors; and</a:t>
            </a:r>
          </a:p>
          <a:p>
            <a:pPr marL="228600" indent="-228600">
              <a:spcAft>
                <a:spcPts val="600"/>
              </a:spcAft>
              <a:buAutoNum type="arabicPeriod" startAt="3"/>
            </a:pPr>
            <a:r>
              <a:rPr lang="en-GB" sz="1200" dirty="0">
                <a:solidFill>
                  <a:schemeClr val="tx1"/>
                </a:solidFill>
                <a:latin typeface="Arial" panose="020B0604020202020204" pitchFamily="34" charset="0"/>
                <a:cs typeface="Arial" panose="020B0604020202020204" pitchFamily="34" charset="0"/>
              </a:rPr>
              <a:t>Social contact and basic needs – for example, emotional or social support such as people to talk to on the phone or via a computer.</a:t>
            </a:r>
          </a:p>
          <a:p>
            <a:pPr marL="171450" indent="-171450">
              <a:spcAft>
                <a:spcPts val="600"/>
              </a:spcAf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To receive support, people must be in receipt of a letter from the NHS, or from their GP/hospital clinician, advising them to follow shielding guidance due to their medical condition.</a:t>
            </a:r>
          </a:p>
          <a:p>
            <a:pPr marL="171450" indent="-171450">
              <a:spcAft>
                <a:spcPts val="600"/>
              </a:spcAf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Please note, there may be a short delay between people being identified as clinically highest clinical risk, a flag being applied to their patient record, and support arriving.</a:t>
            </a:r>
          </a:p>
          <a:p>
            <a:pPr marL="171450" indent="-171450">
              <a:spcAft>
                <a:spcPts val="600"/>
              </a:spcAf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If people receive a letter, and do not register with the Government support website, Government call agents will contact them directly to confirm whether they have a need, and to help them register if appropriate.</a:t>
            </a:r>
          </a:p>
        </p:txBody>
      </p:sp>
      <p:sp>
        <p:nvSpPr>
          <p:cNvPr id="8" name="Rectangle 7">
            <a:extLst>
              <a:ext uri="{FF2B5EF4-FFF2-40B4-BE49-F238E27FC236}">
                <a16:creationId xmlns:a16="http://schemas.microsoft.com/office/drawing/2014/main" id="{AF0090A0-F227-4633-BC01-C2BE2E81BFF1}"/>
              </a:ext>
            </a:extLst>
          </p:cNvPr>
          <p:cNvSpPr/>
          <p:nvPr/>
        </p:nvSpPr>
        <p:spPr>
          <a:xfrm>
            <a:off x="272789" y="727967"/>
            <a:ext cx="2217484" cy="2956265"/>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Highest Clinical Risk group only (1.5m) </a:t>
            </a:r>
            <a:r>
              <a:rPr lang="en-GB" sz="1400"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2EC79A21-CB2B-4A95-AC84-9230F2FC9A15}"/>
              </a:ext>
            </a:extLst>
          </p:cNvPr>
          <p:cNvSpPr/>
          <p:nvPr/>
        </p:nvSpPr>
        <p:spPr>
          <a:xfrm>
            <a:off x="245794" y="3817398"/>
            <a:ext cx="2217484" cy="2779346"/>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Who provides support to people in the Highest Clinical Risk group?</a:t>
            </a:r>
          </a:p>
        </p:txBody>
      </p:sp>
      <p:pic>
        <p:nvPicPr>
          <p:cNvPr id="2" name="Picture 1">
            <a:extLst>
              <a:ext uri="{FF2B5EF4-FFF2-40B4-BE49-F238E27FC236}">
                <a16:creationId xmlns:a16="http://schemas.microsoft.com/office/drawing/2014/main" id="{2983B99B-5831-4B29-AA42-EE5AE4D61FCA}"/>
              </a:ext>
            </a:extLst>
          </p:cNvPr>
          <p:cNvPicPr>
            <a:picLocks noChangeAspect="1"/>
          </p:cNvPicPr>
          <p:nvPr/>
        </p:nvPicPr>
        <p:blipFill>
          <a:blip r:embed="rId3"/>
          <a:stretch>
            <a:fillRect/>
          </a:stretch>
        </p:blipFill>
        <p:spPr>
          <a:xfrm>
            <a:off x="10785866" y="94083"/>
            <a:ext cx="1030313" cy="438950"/>
          </a:xfrm>
          <a:prstGeom prst="rect">
            <a:avLst/>
          </a:prstGeom>
        </p:spPr>
      </p:pic>
    </p:spTree>
    <p:extLst>
      <p:ext uri="{BB962C8B-B14F-4D97-AF65-F5344CB8AC3E}">
        <p14:creationId xmlns:p14="http://schemas.microsoft.com/office/powerpoint/2010/main" val="372425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9A53-9854-4DBC-BDBD-CD5EE2ED32D9}"/>
              </a:ext>
            </a:extLst>
          </p:cNvPr>
          <p:cNvSpPr/>
          <p:nvPr/>
        </p:nvSpPr>
        <p:spPr>
          <a:xfrm>
            <a:off x="236463" y="93564"/>
            <a:ext cx="11646421" cy="383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Arial" panose="020B0604020202020204" pitchFamily="34" charset="0"/>
                <a:cs typeface="Arial" panose="020B0604020202020204" pitchFamily="34" charset="0"/>
              </a:rPr>
              <a:t>SHIELDING PATIENTS: Support provided by Central Government for people who are shielding at home</a:t>
            </a:r>
          </a:p>
        </p:txBody>
      </p:sp>
      <p:sp>
        <p:nvSpPr>
          <p:cNvPr id="5" name="Rectangle 4">
            <a:extLst>
              <a:ext uri="{FF2B5EF4-FFF2-40B4-BE49-F238E27FC236}">
                <a16:creationId xmlns:a16="http://schemas.microsoft.com/office/drawing/2014/main" id="{0CD9B8F5-4EB3-45CB-8415-34B55C3E20E2}"/>
              </a:ext>
            </a:extLst>
          </p:cNvPr>
          <p:cNvSpPr/>
          <p:nvPr/>
        </p:nvSpPr>
        <p:spPr>
          <a:xfrm>
            <a:off x="2582070" y="896645"/>
            <a:ext cx="9310145" cy="570009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r>
              <a:rPr lang="en-GB" sz="1400" i="1" dirty="0">
                <a:solidFill>
                  <a:schemeClr val="tx1"/>
                </a:solidFill>
                <a:latin typeface="Arial" panose="020B0604020202020204" pitchFamily="34" charset="0"/>
                <a:cs typeface="Arial" panose="020B0604020202020204" pitchFamily="34" charset="0"/>
              </a:rPr>
              <a:t>Direct to doorstep deliveries</a:t>
            </a:r>
          </a:p>
          <a:p>
            <a:endParaRPr lang="en-GB" sz="1400" i="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Government has offered a ‘direct to doorstep’ weekly food parcel delivery service for all those who are ‘highest clinical risk’ who require support getting essential supplies. This service will continue for as long as it is needed, to protect those who are shielding.</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Each parcel is based on a 7-day supply of essential items for one person, and includes food items, as well as toilet tissue plus hand soap and/or shower gel.</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An A4 note is included in each package, explaining that if the recipient has any allergies, and/or religious or cultural </a:t>
            </a:r>
            <a:r>
              <a:rPr lang="en-GB" sz="1400" dirty="0" err="1">
                <a:solidFill>
                  <a:schemeClr val="tx1"/>
                </a:solidFill>
                <a:latin typeface="Arial" panose="020B0604020202020204" pitchFamily="34" charset="0"/>
                <a:cs typeface="Arial" panose="020B0604020202020204" pitchFamily="34" charset="0"/>
              </a:rPr>
              <a:t>dietery</a:t>
            </a:r>
            <a:r>
              <a:rPr lang="en-GB" sz="1400" dirty="0">
                <a:solidFill>
                  <a:schemeClr val="tx1"/>
                </a:solidFill>
                <a:latin typeface="Arial" panose="020B0604020202020204" pitchFamily="34" charset="0"/>
                <a:cs typeface="Arial" panose="020B0604020202020204" pitchFamily="34" charset="0"/>
              </a:rPr>
              <a:t> requirements, they should </a:t>
            </a:r>
            <a:r>
              <a:rPr lang="en-GB" sz="1400" b="1" dirty="0">
                <a:solidFill>
                  <a:schemeClr val="tx1"/>
                </a:solidFill>
                <a:latin typeface="Arial" panose="020B0604020202020204" pitchFamily="34" charset="0"/>
                <a:cs typeface="Arial" panose="020B0604020202020204" pitchFamily="34" charset="0"/>
              </a:rPr>
              <a:t>contact their local council</a:t>
            </a:r>
            <a:r>
              <a:rPr lang="en-GB" sz="1400" dirty="0">
                <a:solidFill>
                  <a:schemeClr val="tx1"/>
                </a:solidFill>
                <a:latin typeface="Arial" panose="020B0604020202020204" pitchFamily="34" charset="0"/>
                <a:cs typeface="Arial" panose="020B0604020202020204" pitchFamily="34" charset="0"/>
              </a:rPr>
              <a:t>. The note also asks people to </a:t>
            </a:r>
            <a:r>
              <a:rPr lang="en-GB" sz="1400" b="1" dirty="0">
                <a:solidFill>
                  <a:schemeClr val="tx1"/>
                </a:solidFill>
                <a:latin typeface="Arial" panose="020B0604020202020204" pitchFamily="34" charset="0"/>
                <a:cs typeface="Arial" panose="020B0604020202020204" pitchFamily="34" charset="0"/>
              </a:rPr>
              <a:t>contact their council </a:t>
            </a:r>
            <a:r>
              <a:rPr lang="en-GB" sz="1400" dirty="0">
                <a:solidFill>
                  <a:schemeClr val="tx1"/>
                </a:solidFill>
                <a:latin typeface="Arial" panose="020B0604020202020204" pitchFamily="34" charset="0"/>
                <a:cs typeface="Arial" panose="020B0604020202020204" pitchFamily="34" charset="0"/>
              </a:rPr>
              <a:t>if they feel they need more than one package per week.</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Food parcels are delivered by major food service suppliers, directly to the doorstep.</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If there is no answer, the parcel will be left on the doorstep or recorded as ‘unable to access’, if leaving the parcel would mean leaving it at a communal entrance.</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Delivery drivers will observe strict social distancing measures when delivering food parcels.</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Delivery drivers will report on the outcome of individual deliveries. This information will be shared with local councils.</a:t>
            </a:r>
          </a:p>
          <a:p>
            <a:pPr marL="171450" indent="-171450">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p>
            <a:r>
              <a:rPr lang="en-GB" sz="1400" i="1" dirty="0">
                <a:solidFill>
                  <a:schemeClr val="tx1"/>
                </a:solidFill>
                <a:latin typeface="Arial" panose="020B0604020202020204" pitchFamily="34" charset="0"/>
                <a:cs typeface="Arial" panose="020B0604020202020204" pitchFamily="34" charset="0"/>
              </a:rPr>
              <a:t>Supermarkets</a:t>
            </a:r>
          </a:p>
          <a:p>
            <a:endParaRPr lang="en-GB" sz="1400" i="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The Government Digital Service has provided supermarkets with the details of people who are shielding, and have requested food parcels. They are able to prioritise the highest clinical risk group for click and collect services and/or home delivery. </a:t>
            </a:r>
          </a:p>
          <a:p>
            <a:pPr marL="171450" indent="-17145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To receive a priority supermarket slot, shielding individuals must register on the Government Support website once they have received their NHS letter, or use the automated telephone line. When signing up, they must request essential food supplies for their data to be passed on to supermarkets.</a:t>
            </a:r>
          </a:p>
          <a:p>
            <a:endParaRPr lang="en-GB" sz="1200" b="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EC79A21-CB2B-4A95-AC84-9230F2FC9A15}"/>
              </a:ext>
            </a:extLst>
          </p:cNvPr>
          <p:cNvSpPr/>
          <p:nvPr/>
        </p:nvSpPr>
        <p:spPr>
          <a:xfrm>
            <a:off x="245794" y="896645"/>
            <a:ext cx="2217484" cy="5700099"/>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Additional information about Government support available (Highest Clinical Risk group only)</a:t>
            </a:r>
          </a:p>
          <a:p>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Food and grocery deliveries</a:t>
            </a:r>
          </a:p>
        </p:txBody>
      </p:sp>
      <p:pic>
        <p:nvPicPr>
          <p:cNvPr id="2" name="Picture 1">
            <a:extLst>
              <a:ext uri="{FF2B5EF4-FFF2-40B4-BE49-F238E27FC236}">
                <a16:creationId xmlns:a16="http://schemas.microsoft.com/office/drawing/2014/main" id="{84BB3B81-D16B-4D35-AD77-FEBADE6173E2}"/>
              </a:ext>
            </a:extLst>
          </p:cNvPr>
          <p:cNvPicPr>
            <a:picLocks noChangeAspect="1"/>
          </p:cNvPicPr>
          <p:nvPr/>
        </p:nvPicPr>
        <p:blipFill>
          <a:blip r:embed="rId2"/>
          <a:stretch>
            <a:fillRect/>
          </a:stretch>
        </p:blipFill>
        <p:spPr>
          <a:xfrm>
            <a:off x="10712136" y="155607"/>
            <a:ext cx="1030313" cy="438950"/>
          </a:xfrm>
          <a:prstGeom prst="rect">
            <a:avLst/>
          </a:prstGeom>
        </p:spPr>
      </p:pic>
    </p:spTree>
    <p:extLst>
      <p:ext uri="{BB962C8B-B14F-4D97-AF65-F5344CB8AC3E}">
        <p14:creationId xmlns:p14="http://schemas.microsoft.com/office/powerpoint/2010/main" val="265048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9A53-9854-4DBC-BDBD-CD5EE2ED32D9}"/>
              </a:ext>
            </a:extLst>
          </p:cNvPr>
          <p:cNvSpPr/>
          <p:nvPr/>
        </p:nvSpPr>
        <p:spPr>
          <a:xfrm>
            <a:off x="236463" y="84233"/>
            <a:ext cx="10335120" cy="383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Arial" panose="020B0604020202020204" pitchFamily="34" charset="0"/>
                <a:cs typeface="Arial" panose="020B0604020202020204" pitchFamily="34" charset="0"/>
              </a:rPr>
              <a:t>SHIELDING PATIENTS: Support provided by Central Government for people who are shielding at home </a:t>
            </a:r>
            <a:endParaRPr lang="en-GB" sz="1600" i="1"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D9B8F5-4EB3-45CB-8415-34B55C3E20E2}"/>
              </a:ext>
            </a:extLst>
          </p:cNvPr>
          <p:cNvSpPr/>
          <p:nvPr/>
        </p:nvSpPr>
        <p:spPr>
          <a:xfrm>
            <a:off x="2582070" y="2911876"/>
            <a:ext cx="9310145" cy="36848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solidFill>
                  <a:schemeClr val="tx1"/>
                </a:solidFill>
                <a:latin typeface="Arial" panose="020B0604020202020204" pitchFamily="34" charset="0"/>
                <a:cs typeface="Arial" panose="020B0604020202020204" pitchFamily="34" charset="0"/>
              </a:rPr>
              <a:t>Local councils </a:t>
            </a:r>
            <a:r>
              <a:rPr lang="en-GB" sz="1200" dirty="0">
                <a:solidFill>
                  <a:schemeClr val="tx1"/>
                </a:solidFill>
                <a:latin typeface="Arial" panose="020B0604020202020204" pitchFamily="34" charset="0"/>
                <a:cs typeface="Arial" panose="020B0604020202020204" pitchFamily="34" charset="0"/>
              </a:rPr>
              <a:t>are key to the effective delivery of this component of the offer to highest clinical risk patients who are shielding, and who have registered with the Government website and requested assistance with social and basic care needs.</a:t>
            </a:r>
          </a:p>
          <a:p>
            <a:pPr marL="171450" indent="-171450">
              <a:buFont typeface="Arial" panose="020B0604020202020204" pitchFamily="34" charset="0"/>
              <a:buChar char="•"/>
            </a:pPr>
            <a:r>
              <a:rPr lang="en-GB" sz="1200" b="1" dirty="0">
                <a:solidFill>
                  <a:schemeClr val="tx1"/>
                </a:solidFill>
                <a:latin typeface="Arial" panose="020B0604020202020204" pitchFamily="34" charset="0"/>
                <a:cs typeface="Arial" panose="020B0604020202020204" pitchFamily="34" charset="0"/>
              </a:rPr>
              <a:t>Local councils should contact</a:t>
            </a:r>
            <a:r>
              <a:rPr lang="en-GB" sz="1200" dirty="0">
                <a:solidFill>
                  <a:schemeClr val="tx1"/>
                </a:solidFill>
                <a:latin typeface="Arial" panose="020B0604020202020204" pitchFamily="34" charset="0"/>
                <a:cs typeface="Arial" panose="020B0604020202020204" pitchFamily="34" charset="0"/>
              </a:rPr>
              <a:t> those people who have indicated, either via the Government support website, call centre, direct contact with the council or another partner, that they require help to meet their basic needs (e.g. help with bathing, domestic chores) to ensure these are met. Councils will assess what help is required and how best individuals can be supported, using existing resources or the voluntary and community sector as appropriate.</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People who are shielding may experience anxiety, fear and loneliness during this period, especially those who have no network of friends, family or neighbours nearby.</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Data shared by the Government support website with councils will indicate whether an individual has requested social contact during the period they are required to shield.</a:t>
            </a:r>
          </a:p>
          <a:p>
            <a:pPr marL="171450" indent="-171450">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It is for </a:t>
            </a:r>
            <a:r>
              <a:rPr lang="en-GB" sz="1200" b="1" dirty="0">
                <a:solidFill>
                  <a:schemeClr val="tx1"/>
                </a:solidFill>
                <a:latin typeface="Arial" panose="020B0604020202020204" pitchFamily="34" charset="0"/>
                <a:cs typeface="Arial" panose="020B0604020202020204" pitchFamily="34" charset="0"/>
              </a:rPr>
              <a:t>local councils</a:t>
            </a:r>
            <a:r>
              <a:rPr lang="en-GB" sz="1200" dirty="0">
                <a:solidFill>
                  <a:schemeClr val="tx1"/>
                </a:solidFill>
                <a:latin typeface="Arial" panose="020B0604020202020204" pitchFamily="34" charset="0"/>
                <a:cs typeface="Arial" panose="020B0604020202020204" pitchFamily="34" charset="0"/>
              </a:rPr>
              <a:t> to determine the best way to coordinated this support, locally, working with voluntary and community sector partners.</a:t>
            </a:r>
          </a:p>
          <a:p>
            <a:pPr marL="171450" indent="-1714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b="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b="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562AE46-D714-4B71-9620-5AF5928E7BB7}"/>
              </a:ext>
            </a:extLst>
          </p:cNvPr>
          <p:cNvSpPr/>
          <p:nvPr/>
        </p:nvSpPr>
        <p:spPr>
          <a:xfrm>
            <a:off x="2582070" y="619586"/>
            <a:ext cx="9234109" cy="2203512"/>
          </a:xfrm>
          <a:prstGeom prst="rect">
            <a:avLst/>
          </a:prstGeom>
          <a:noFill/>
          <a:ln w="19050">
            <a:solidFill>
              <a:srgbClr val="007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GB" sz="12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F0090A0-F227-4633-BC01-C2BE2E81BFF1}"/>
              </a:ext>
            </a:extLst>
          </p:cNvPr>
          <p:cNvSpPr/>
          <p:nvPr/>
        </p:nvSpPr>
        <p:spPr>
          <a:xfrm>
            <a:off x="245798" y="619585"/>
            <a:ext cx="2217484" cy="2203513"/>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Additional information about Government Support available (Highest Clinical Risk Group only)</a:t>
            </a:r>
          </a:p>
          <a:p>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 Medicine deliveries</a:t>
            </a:r>
          </a:p>
          <a:p>
            <a:endParaRPr lang="en-GB" sz="1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EC79A21-CB2B-4A95-AC84-9230F2FC9A15}"/>
              </a:ext>
            </a:extLst>
          </p:cNvPr>
          <p:cNvSpPr/>
          <p:nvPr/>
        </p:nvSpPr>
        <p:spPr>
          <a:xfrm>
            <a:off x="245798" y="2911876"/>
            <a:ext cx="2217484" cy="3684868"/>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Additional information about Government Support available (Highest Clinical Risk Group only)</a:t>
            </a:r>
          </a:p>
          <a:p>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Social contact and basic care</a:t>
            </a:r>
          </a:p>
        </p:txBody>
      </p:sp>
      <p:sp>
        <p:nvSpPr>
          <p:cNvPr id="2" name="Rectangle 1">
            <a:extLst>
              <a:ext uri="{FF2B5EF4-FFF2-40B4-BE49-F238E27FC236}">
                <a16:creationId xmlns:a16="http://schemas.microsoft.com/office/drawing/2014/main" id="{2C7CF665-AC8A-4E83-B633-955B0F470CFB}"/>
              </a:ext>
            </a:extLst>
          </p:cNvPr>
          <p:cNvSpPr/>
          <p:nvPr/>
        </p:nvSpPr>
        <p:spPr>
          <a:xfrm>
            <a:off x="2582071" y="774427"/>
            <a:ext cx="9234108" cy="1985159"/>
          </a:xfrm>
          <a:prstGeom prst="rect">
            <a:avLst/>
          </a:prstGeom>
        </p:spPr>
        <p:txBody>
          <a:bodyPr wrap="square">
            <a:spAutoFit/>
          </a:bodyPr>
          <a:lstStyle/>
          <a:p>
            <a:pPr marL="171450" indent="-171450">
              <a:spcAft>
                <a:spcPts val="600"/>
              </a:spcAft>
              <a:buFont typeface="Arial" panose="020B0604020202020204" pitchFamily="34" charset="0"/>
              <a:buChar char="•"/>
            </a:pPr>
            <a:r>
              <a:rPr lang="en-GB" sz="1200" dirty="0">
                <a:latin typeface="Arial" panose="020B0604020202020204" pitchFamily="34" charset="0"/>
                <a:cs typeface="Arial" panose="020B0604020202020204" pitchFamily="34" charset="0"/>
              </a:rPr>
              <a:t>The NHS has put in place arrangements for individuals to have medicines delivered by local community pharmacies and dispensing doctors during the COVID-19 outbreak, if they have requested help with this via the Government support website.</a:t>
            </a:r>
          </a:p>
          <a:p>
            <a:pPr marL="171450" indent="-171450">
              <a:spcAft>
                <a:spcPts val="600"/>
              </a:spcAft>
              <a:buFont typeface="Arial" panose="020B0604020202020204" pitchFamily="34" charset="0"/>
              <a:buChar char="•"/>
            </a:pPr>
            <a:r>
              <a:rPr lang="en-GB" sz="1200" dirty="0">
                <a:latin typeface="Arial" panose="020B0604020202020204" pitchFamily="34" charset="0"/>
                <a:cs typeface="Arial" panose="020B0604020202020204" pitchFamily="34" charset="0"/>
              </a:rPr>
              <a:t>Medicines are being delivered by community pharmacies, or dispensing doctors, to eligible individuals who, due to their medical condition, should not present at the pharmacy, or at the dispensing doctor dispensary, and where there is no other person who can collect the item from the pharmacy and deliver it to the clinical extremely vulnerable person’s door.</a:t>
            </a:r>
          </a:p>
          <a:p>
            <a:pPr marL="171450" indent="-171450">
              <a:spcAft>
                <a:spcPts val="600"/>
              </a:spcAft>
              <a:buFont typeface="Arial" panose="020B0604020202020204" pitchFamily="34" charset="0"/>
              <a:buChar char="•"/>
            </a:pPr>
            <a:r>
              <a:rPr lang="en-GB" sz="1200" dirty="0">
                <a:latin typeface="Arial" panose="020B0604020202020204" pitchFamily="34" charset="0"/>
                <a:cs typeface="Arial" panose="020B0604020202020204" pitchFamily="34" charset="0"/>
              </a:rPr>
              <a:t>This service will continue until the COVID-19 outbreak has subsided and Government decides that community pharmacies and dispensing practices are no longer required to provide home delivery services.</a:t>
            </a:r>
          </a:p>
          <a:p>
            <a:pPr marL="171450" indent="-171450">
              <a:spcAft>
                <a:spcPts val="600"/>
              </a:spcAft>
              <a:buFont typeface="Arial" panose="020B0604020202020204" pitchFamily="34" charset="0"/>
              <a:buChar char="•"/>
            </a:pPr>
            <a:r>
              <a:rPr lang="en-GB" sz="1200" dirty="0">
                <a:latin typeface="Arial" panose="020B0604020202020204" pitchFamily="34" charset="0"/>
                <a:cs typeface="Arial" panose="020B0604020202020204" pitchFamily="34" charset="0"/>
              </a:rPr>
              <a:t>Where there is no family, friend, neighbour or carer, the pharmacy or dispensing doctor team must advise the patient of the potential for a local volunteer to act on the pharmacy’s/dispensing doctor team’s behalf.</a:t>
            </a:r>
          </a:p>
        </p:txBody>
      </p:sp>
      <p:pic>
        <p:nvPicPr>
          <p:cNvPr id="6" name="Picture 5">
            <a:extLst>
              <a:ext uri="{FF2B5EF4-FFF2-40B4-BE49-F238E27FC236}">
                <a16:creationId xmlns:a16="http://schemas.microsoft.com/office/drawing/2014/main" id="{3CBEFADF-35EE-440A-9565-C512B1A9BB3F}"/>
              </a:ext>
            </a:extLst>
          </p:cNvPr>
          <p:cNvPicPr>
            <a:picLocks noChangeAspect="1"/>
          </p:cNvPicPr>
          <p:nvPr/>
        </p:nvPicPr>
        <p:blipFill>
          <a:blip r:embed="rId2"/>
          <a:stretch>
            <a:fillRect/>
          </a:stretch>
        </p:blipFill>
        <p:spPr>
          <a:xfrm>
            <a:off x="10785866" y="56487"/>
            <a:ext cx="1030313" cy="438950"/>
          </a:xfrm>
          <a:prstGeom prst="rect">
            <a:avLst/>
          </a:prstGeom>
        </p:spPr>
      </p:pic>
    </p:spTree>
    <p:extLst>
      <p:ext uri="{BB962C8B-B14F-4D97-AF65-F5344CB8AC3E}">
        <p14:creationId xmlns:p14="http://schemas.microsoft.com/office/powerpoint/2010/main" val="263439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9A53-9854-4DBC-BDBD-CD5EE2ED32D9}"/>
              </a:ext>
            </a:extLst>
          </p:cNvPr>
          <p:cNvSpPr/>
          <p:nvPr/>
        </p:nvSpPr>
        <p:spPr>
          <a:xfrm>
            <a:off x="235618" y="196205"/>
            <a:ext cx="10537794" cy="383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39963" indent="-2239963"/>
            <a:r>
              <a:rPr lang="en-GB" sz="1600" b="1" dirty="0">
                <a:solidFill>
                  <a:schemeClr val="tx1"/>
                </a:solidFill>
                <a:latin typeface="Arial" panose="020B0604020202020204" pitchFamily="34" charset="0"/>
                <a:cs typeface="Arial" panose="020B0604020202020204" pitchFamily="34" charset="0"/>
              </a:rPr>
              <a:t>SHIELDING PATIENTS: I have a letter to say I am highest clinical risk and will be shielding for up to twelve weeks, where can I get help?</a:t>
            </a:r>
            <a:endParaRPr lang="en-GB" sz="1600" i="1"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D9B8F5-4EB3-45CB-8415-34B55C3E20E2}"/>
              </a:ext>
            </a:extLst>
          </p:cNvPr>
          <p:cNvSpPr/>
          <p:nvPr/>
        </p:nvSpPr>
        <p:spPr>
          <a:xfrm>
            <a:off x="2584580" y="3939222"/>
            <a:ext cx="9307635" cy="7447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hlinkClick r:id="rId2"/>
              </a:rPr>
              <a:t>Health at home </a:t>
            </a:r>
            <a:r>
              <a:rPr lang="en-GB" sz="1400" dirty="0">
                <a:solidFill>
                  <a:schemeClr val="tx1"/>
                </a:solidFill>
                <a:latin typeface="Arial" panose="020B0604020202020204" pitchFamily="34" charset="0"/>
                <a:cs typeface="Arial" panose="020B0604020202020204" pitchFamily="34" charset="0"/>
              </a:rPr>
              <a:t>– is a webpage that gives them an overview of NHS services that are available, such as how to order repeat prescriptions online and get them delivered (</a:t>
            </a:r>
            <a:r>
              <a:rPr lang="en-GB" sz="1400" dirty="0">
                <a:solidFill>
                  <a:schemeClr val="tx1"/>
                </a:solidFill>
                <a:latin typeface="Arial" panose="020B0604020202020204" pitchFamily="34" charset="0"/>
                <a:cs typeface="Arial" panose="020B0604020202020204" pitchFamily="34" charset="0"/>
                <a:hlinkClick r:id="rId3"/>
              </a:rPr>
              <a:t>https://www.goodsamapp.org/NHSreferral</a:t>
            </a:r>
            <a:r>
              <a:rPr lang="en-GB" sz="1400" dirty="0">
                <a:solidFill>
                  <a:schemeClr val="tx1"/>
                </a:solidFill>
                <a:latin typeface="Arial" panose="020B0604020202020204" pitchFamily="34" charset="0"/>
                <a:cs typeface="Arial" panose="020B0604020202020204" pitchFamily="34" charset="0"/>
              </a:rPr>
              <a:t>). </a:t>
            </a:r>
          </a:p>
        </p:txBody>
      </p:sp>
      <p:sp>
        <p:nvSpPr>
          <p:cNvPr id="7" name="Rectangle 6">
            <a:extLst>
              <a:ext uri="{FF2B5EF4-FFF2-40B4-BE49-F238E27FC236}">
                <a16:creationId xmlns:a16="http://schemas.microsoft.com/office/drawing/2014/main" id="{9562AE46-D714-4B71-9620-5AF5928E7BB7}"/>
              </a:ext>
            </a:extLst>
          </p:cNvPr>
          <p:cNvSpPr/>
          <p:nvPr/>
        </p:nvSpPr>
        <p:spPr>
          <a:xfrm>
            <a:off x="2582070" y="763479"/>
            <a:ext cx="9307635" cy="3023849"/>
          </a:xfrm>
          <a:prstGeom prst="rect">
            <a:avLst/>
          </a:prstGeom>
          <a:noFill/>
          <a:ln w="19050">
            <a:solidFill>
              <a:srgbClr val="007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Please go to the </a:t>
            </a:r>
            <a:r>
              <a:rPr lang="en-GB" sz="1400" dirty="0">
                <a:latin typeface="Arial" panose="020B0604020202020204" pitchFamily="34" charset="0"/>
                <a:cs typeface="Arial" panose="020B0604020202020204" pitchFamily="34" charset="0"/>
                <a:hlinkClick r:id="rId4"/>
              </a:rPr>
              <a:t>Government Support </a:t>
            </a:r>
            <a:r>
              <a:rPr lang="en-GB" sz="1400" dirty="0">
                <a:solidFill>
                  <a:schemeClr val="tx1"/>
                </a:solidFill>
                <a:latin typeface="Arial" panose="020B0604020202020204" pitchFamily="34" charset="0"/>
                <a:cs typeface="Arial" panose="020B0604020202020204" pitchFamily="34" charset="0"/>
              </a:rPr>
              <a:t>website (</a:t>
            </a:r>
            <a:r>
              <a:rPr lang="en-GB" sz="1400" dirty="0">
                <a:solidFill>
                  <a:schemeClr val="tx1"/>
                </a:solidFill>
                <a:latin typeface="Arial" panose="020B0604020202020204" pitchFamily="34" charset="0"/>
                <a:cs typeface="Arial" panose="020B0604020202020204" pitchFamily="34" charset="0"/>
                <a:hlinkClick r:id="rId4"/>
              </a:rPr>
              <a:t>https://www.gov.uk/coronavirus-extremely-vulnerable</a:t>
            </a:r>
            <a:r>
              <a:rPr lang="en-GB" sz="1400" dirty="0">
                <a:solidFill>
                  <a:schemeClr val="tx1"/>
                </a:solidFill>
                <a:latin typeface="Arial" panose="020B0604020202020204" pitchFamily="34" charset="0"/>
                <a:cs typeface="Arial" panose="020B0604020202020204" pitchFamily="34" charset="0"/>
              </a:rPr>
              <a:t>) to register that you have got your letter and confirm if you need help at the moment. </a:t>
            </a:r>
          </a:p>
          <a:p>
            <a:pPr marL="171450"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This government service provides access to food and medications, as well as help with social contact and basic needs, whilst at home if needed.  </a:t>
            </a:r>
          </a:p>
          <a:p>
            <a:pPr marL="171450"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Please </a:t>
            </a:r>
            <a:r>
              <a:rPr lang="en-GB" sz="1400" b="1" dirty="0">
                <a:solidFill>
                  <a:schemeClr val="tx1"/>
                </a:solidFill>
                <a:latin typeface="Arial" panose="020B0604020202020204" pitchFamily="34" charset="0"/>
                <a:cs typeface="Arial" panose="020B0604020202020204" pitchFamily="34" charset="0"/>
              </a:rPr>
              <a:t>contact your local council </a:t>
            </a:r>
            <a:r>
              <a:rPr lang="en-GB" sz="1400" dirty="0">
                <a:solidFill>
                  <a:schemeClr val="tx1"/>
                </a:solidFill>
                <a:latin typeface="Arial" panose="020B0604020202020204" pitchFamily="34" charset="0"/>
                <a:cs typeface="Arial" panose="020B0604020202020204" pitchFamily="34" charset="0"/>
              </a:rPr>
              <a:t>if you have an urgent need.  Local councils are working with voluntary sector organisations and local communities to support residents in the response to COVID-19. You can find information about your local council here: </a:t>
            </a:r>
            <a:r>
              <a:rPr lang="en-GB" sz="1400" dirty="0">
                <a:solidFill>
                  <a:schemeClr val="tx1"/>
                </a:solidFill>
                <a:latin typeface="Arial" panose="020B0604020202020204" pitchFamily="34" charset="0"/>
                <a:cs typeface="Arial" panose="020B0604020202020204" pitchFamily="34" charset="0"/>
                <a:hlinkClick r:id="rId5"/>
              </a:rPr>
              <a:t>https://www.gov.uk/find-local-council</a:t>
            </a:r>
            <a:endParaRPr lang="en-GB" sz="1400" dirty="0">
              <a:solidFill>
                <a:schemeClr val="tx1"/>
              </a:solidFill>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Your GP practice or other healthcare professional also can refer you for immediate help from an NHS Volunteer.  NHS Volunteer Responders can help you with: </a:t>
            </a:r>
          </a:p>
          <a:p>
            <a:pPr marL="628650" lvl="1"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Check and chat – short term telephone support to say hello if you are feeling lonely and isolated</a:t>
            </a:r>
          </a:p>
          <a:p>
            <a:pPr marL="628650" lvl="1"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Community support – collecting shopping, medication or other essential supplies </a:t>
            </a:r>
          </a:p>
          <a:p>
            <a:pPr marL="628650" lvl="1" indent="-171450">
              <a:spcAft>
                <a:spcPts val="600"/>
              </a:spcAft>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Patient transport - transport to take patients home who are medically fit for discharge</a:t>
            </a:r>
          </a:p>
        </p:txBody>
      </p:sp>
      <p:sp>
        <p:nvSpPr>
          <p:cNvPr id="10" name="Rectangle 9">
            <a:extLst>
              <a:ext uri="{FF2B5EF4-FFF2-40B4-BE49-F238E27FC236}">
                <a16:creationId xmlns:a16="http://schemas.microsoft.com/office/drawing/2014/main" id="{FDB66CA8-668C-4C51-846A-61B93F16FE77}"/>
              </a:ext>
            </a:extLst>
          </p:cNvPr>
          <p:cNvSpPr/>
          <p:nvPr/>
        </p:nvSpPr>
        <p:spPr>
          <a:xfrm>
            <a:off x="245798" y="763479"/>
            <a:ext cx="2217484" cy="3023850"/>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Help with food, medicine and basic needs </a:t>
            </a:r>
            <a:endParaRPr lang="en-GB"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0EB96E8A-E049-43BE-B759-03EADD029E49}"/>
              </a:ext>
            </a:extLst>
          </p:cNvPr>
          <p:cNvSpPr/>
          <p:nvPr/>
        </p:nvSpPr>
        <p:spPr>
          <a:xfrm>
            <a:off x="245798" y="3939222"/>
            <a:ext cx="2217484" cy="744745"/>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Accessing healthcare from home </a:t>
            </a:r>
            <a:endParaRPr lang="en-GB"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645C990F-3953-40D6-8CBE-A4F0D6708C35}"/>
              </a:ext>
            </a:extLst>
          </p:cNvPr>
          <p:cNvSpPr/>
          <p:nvPr/>
        </p:nvSpPr>
        <p:spPr>
          <a:xfrm>
            <a:off x="245798" y="4835860"/>
            <a:ext cx="2217484" cy="744745"/>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Looking after your mental health and wellbeing</a:t>
            </a:r>
            <a:endParaRPr lang="en-GB" sz="1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E60A7EB-001E-485B-9FBC-E8350D6654E1}"/>
              </a:ext>
            </a:extLst>
          </p:cNvPr>
          <p:cNvSpPr/>
          <p:nvPr/>
        </p:nvSpPr>
        <p:spPr>
          <a:xfrm>
            <a:off x="245798" y="5732498"/>
            <a:ext cx="2217484" cy="744745"/>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Employment and financial support </a:t>
            </a:r>
          </a:p>
        </p:txBody>
      </p:sp>
      <p:sp>
        <p:nvSpPr>
          <p:cNvPr id="16" name="Rectangle 15">
            <a:extLst>
              <a:ext uri="{FF2B5EF4-FFF2-40B4-BE49-F238E27FC236}">
                <a16:creationId xmlns:a16="http://schemas.microsoft.com/office/drawing/2014/main" id="{257162E0-DDD5-4DA9-8BC4-61B462515816}"/>
              </a:ext>
            </a:extLst>
          </p:cNvPr>
          <p:cNvSpPr/>
          <p:nvPr/>
        </p:nvSpPr>
        <p:spPr>
          <a:xfrm>
            <a:off x="2582069" y="4835860"/>
            <a:ext cx="9307635" cy="7447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Public Health England have provided some guidance on looking after mental health and wellbeing during the COVID-19 pandemic: </a:t>
            </a:r>
            <a:r>
              <a:rPr lang="en-GB" sz="1400" dirty="0">
                <a:solidFill>
                  <a:schemeClr val="tx1"/>
                </a:solidFill>
                <a:latin typeface="Arial" panose="020B0604020202020204" pitchFamily="34" charset="0"/>
                <a:cs typeface="Arial" panose="020B0604020202020204" pitchFamily="34" charset="0"/>
                <a:hlinkClick r:id="rId6"/>
              </a:rPr>
              <a:t>https://www.gov.uk/government/publications/covid-19-guidance-for-the-public-on-mental-health-and-wellbeing/guidance-for-the-public-on-the-mental-health-and-wellbeing-aspects-of-coronavirus-covid-19</a:t>
            </a:r>
            <a:r>
              <a:rPr lang="en-GB" sz="1400" dirty="0">
                <a:solidFill>
                  <a:schemeClr val="tx1"/>
                </a:solidFill>
                <a:latin typeface="Arial" panose="020B0604020202020204" pitchFamily="34" charset="0"/>
                <a:cs typeface="Arial" panose="020B0604020202020204" pitchFamily="34" charset="0"/>
              </a:rPr>
              <a:t> </a:t>
            </a:r>
          </a:p>
        </p:txBody>
      </p:sp>
      <p:sp>
        <p:nvSpPr>
          <p:cNvPr id="18" name="Rectangle 17">
            <a:extLst>
              <a:ext uri="{FF2B5EF4-FFF2-40B4-BE49-F238E27FC236}">
                <a16:creationId xmlns:a16="http://schemas.microsoft.com/office/drawing/2014/main" id="{D84997D5-C07D-4DBE-84A9-AE0BEB068BBF}"/>
              </a:ext>
            </a:extLst>
          </p:cNvPr>
          <p:cNvSpPr/>
          <p:nvPr/>
        </p:nvSpPr>
        <p:spPr>
          <a:xfrm>
            <a:off x="2582069" y="5732498"/>
            <a:ext cx="9307635" cy="7447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The government has provided advice on employment and financial support on their website: </a:t>
            </a:r>
            <a:r>
              <a:rPr lang="en-GB" sz="1400" dirty="0">
                <a:solidFill>
                  <a:schemeClr val="tx1"/>
                </a:solidFill>
                <a:latin typeface="Arial" panose="020B0604020202020204" pitchFamily="34" charset="0"/>
                <a:cs typeface="Arial" panose="020B0604020202020204" pitchFamily="34" charset="0"/>
                <a:hlinkClick r:id="rId7"/>
              </a:rPr>
              <a:t>https://www.gov.uk/coronavirus</a:t>
            </a:r>
            <a:r>
              <a:rPr lang="en-GB" sz="1400" dirty="0">
                <a:solidFill>
                  <a:schemeClr val="tx1"/>
                </a:solidFill>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E2058241-EBCE-479A-8725-D1FE4AC58CC9}"/>
              </a:ext>
            </a:extLst>
          </p:cNvPr>
          <p:cNvPicPr>
            <a:picLocks noChangeAspect="1"/>
          </p:cNvPicPr>
          <p:nvPr/>
        </p:nvPicPr>
        <p:blipFill>
          <a:blip r:embed="rId8"/>
          <a:stretch>
            <a:fillRect/>
          </a:stretch>
        </p:blipFill>
        <p:spPr>
          <a:xfrm>
            <a:off x="10859391" y="113085"/>
            <a:ext cx="1030313" cy="438950"/>
          </a:xfrm>
          <a:prstGeom prst="rect">
            <a:avLst/>
          </a:prstGeom>
        </p:spPr>
      </p:pic>
    </p:spTree>
    <p:extLst>
      <p:ext uri="{BB962C8B-B14F-4D97-AF65-F5344CB8AC3E}">
        <p14:creationId xmlns:p14="http://schemas.microsoft.com/office/powerpoint/2010/main" val="102982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9A53-9854-4DBC-BDBD-CD5EE2ED32D9}"/>
              </a:ext>
            </a:extLst>
          </p:cNvPr>
          <p:cNvSpPr/>
          <p:nvPr/>
        </p:nvSpPr>
        <p:spPr>
          <a:xfrm>
            <a:off x="245795" y="84233"/>
            <a:ext cx="8578610" cy="383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Arial" panose="020B0604020202020204" pitchFamily="34" charset="0"/>
                <a:cs typeface="Arial" panose="020B0604020202020204" pitchFamily="34" charset="0"/>
              </a:rPr>
              <a:t>ALL PATIENTS:  Where to direct people in need during COVID-19 pandemic </a:t>
            </a:r>
            <a:endParaRPr lang="en-GB" sz="1600" i="1"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D9B8F5-4EB3-45CB-8415-34B55C3E20E2}"/>
              </a:ext>
            </a:extLst>
          </p:cNvPr>
          <p:cNvSpPr/>
          <p:nvPr/>
        </p:nvSpPr>
        <p:spPr>
          <a:xfrm>
            <a:off x="2582070" y="852256"/>
            <a:ext cx="9310145" cy="57444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endParaRPr lang="en-GB" sz="1200" i="1"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400" b="1" dirty="0">
                <a:solidFill>
                  <a:schemeClr val="tx1"/>
                </a:solidFill>
                <a:latin typeface="Arial" panose="020B0604020202020204" pitchFamily="34" charset="0"/>
                <a:cs typeface="Arial" panose="020B0604020202020204" pitchFamily="34" charset="0"/>
              </a:rPr>
              <a:t>NHS Volunteer Responders: </a:t>
            </a:r>
            <a:r>
              <a:rPr lang="en-GB" sz="1400" dirty="0">
                <a:solidFill>
                  <a:schemeClr val="tx1"/>
                </a:solidFill>
                <a:latin typeface="Arial" panose="020B0604020202020204" pitchFamily="34" charset="0"/>
                <a:cs typeface="Arial" panose="020B0604020202020204" pitchFamily="34" charset="0"/>
              </a:rPr>
              <a:t>you can submit a live referral for an individual that needs support or an NHS service that requires volunteers providing they meet the referring criteria at </a:t>
            </a:r>
            <a:r>
              <a:rPr lang="en-GB" sz="1400" dirty="0">
                <a:solidFill>
                  <a:schemeClr val="tx1"/>
                </a:solidFill>
                <a:latin typeface="Arial" panose="020B0604020202020204" pitchFamily="34" charset="0"/>
                <a:cs typeface="Arial" panose="020B0604020202020204" pitchFamily="34" charset="0"/>
                <a:hlinkClick r:id="rId2"/>
              </a:rPr>
              <a:t>https://www.goodsamapp.org/NHSreferral</a:t>
            </a:r>
            <a:r>
              <a:rPr lang="en-GB" sz="1400" dirty="0">
                <a:solidFill>
                  <a:schemeClr val="tx1"/>
                </a:solidFill>
                <a:latin typeface="Arial" panose="020B0604020202020204" pitchFamily="34" charset="0"/>
                <a:cs typeface="Arial" panose="020B0604020202020204" pitchFamily="34" charset="0"/>
              </a:rPr>
              <a:t> or on 0808 196 3382. </a:t>
            </a:r>
          </a:p>
          <a:p>
            <a:pPr marL="177800"/>
            <a:r>
              <a:rPr lang="en-GB" sz="1400" dirty="0">
                <a:solidFill>
                  <a:schemeClr val="tx1"/>
                </a:solidFill>
                <a:latin typeface="Arial" panose="020B0604020202020204" pitchFamily="34" charset="0"/>
                <a:cs typeface="Arial" panose="020B0604020202020204" pitchFamily="34" charset="0"/>
              </a:rPr>
              <a:t>Volunteers can provide: (1) </a:t>
            </a:r>
            <a:r>
              <a:rPr lang="en-GB" sz="1400" b="1" i="1" dirty="0">
                <a:solidFill>
                  <a:schemeClr val="tx1"/>
                </a:solidFill>
                <a:latin typeface="Arial" panose="020B0604020202020204" pitchFamily="34" charset="0"/>
                <a:cs typeface="Arial" panose="020B0604020202020204" pitchFamily="34" charset="0"/>
              </a:rPr>
              <a:t>Check in and chat support </a:t>
            </a:r>
            <a:r>
              <a:rPr lang="en-GB" sz="1400" dirty="0">
                <a:solidFill>
                  <a:schemeClr val="tx1"/>
                </a:solidFill>
                <a:latin typeface="Arial" panose="020B0604020202020204" pitchFamily="34" charset="0"/>
                <a:cs typeface="Arial" panose="020B0604020202020204" pitchFamily="34" charset="0"/>
              </a:rPr>
              <a:t>– short-term telephone support to individuals who are at risk of loneliness as a consequence of self-isolation (note, this is not mental health advice); (2) </a:t>
            </a:r>
            <a:r>
              <a:rPr lang="en-GB" sz="1400" b="1" i="1" dirty="0">
                <a:solidFill>
                  <a:schemeClr val="tx1"/>
                </a:solidFill>
                <a:latin typeface="Arial" panose="020B0604020202020204" pitchFamily="34" charset="0"/>
                <a:cs typeface="Arial" panose="020B0604020202020204" pitchFamily="34" charset="0"/>
              </a:rPr>
              <a:t>Community support </a:t>
            </a:r>
            <a:r>
              <a:rPr lang="en-GB" sz="1400" dirty="0">
                <a:solidFill>
                  <a:schemeClr val="tx1"/>
                </a:solidFill>
                <a:latin typeface="Arial" panose="020B0604020202020204" pitchFamily="34" charset="0"/>
                <a:cs typeface="Arial" panose="020B0604020202020204" pitchFamily="34" charset="0"/>
              </a:rPr>
              <a:t>– collection of shopping, medication or other essential supplies for someone who is self-isolating, and delivering these supplies to their home; (3) </a:t>
            </a:r>
            <a:r>
              <a:rPr lang="en-GB" sz="1400" b="1" i="1" dirty="0">
                <a:solidFill>
                  <a:schemeClr val="tx1"/>
                </a:solidFill>
                <a:latin typeface="Arial" panose="020B0604020202020204" pitchFamily="34" charset="0"/>
                <a:cs typeface="Arial" panose="020B0604020202020204" pitchFamily="34" charset="0"/>
              </a:rPr>
              <a:t>Patient Transport </a:t>
            </a:r>
            <a:r>
              <a:rPr lang="en-GB" sz="1400" dirty="0">
                <a:solidFill>
                  <a:schemeClr val="tx1"/>
                </a:solidFill>
                <a:latin typeface="Arial" panose="020B0604020202020204" pitchFamily="34" charset="0"/>
                <a:cs typeface="Arial" panose="020B0604020202020204" pitchFamily="34" charset="0"/>
              </a:rPr>
              <a:t>– transport to take patients home who are medically fit for discharge; (4) </a:t>
            </a:r>
            <a:r>
              <a:rPr lang="en-GB" sz="1400" b="1" i="1" dirty="0">
                <a:solidFill>
                  <a:schemeClr val="tx1"/>
                </a:solidFill>
                <a:latin typeface="Arial" panose="020B0604020202020204" pitchFamily="34" charset="0"/>
                <a:cs typeface="Arial" panose="020B0604020202020204" pitchFamily="34" charset="0"/>
              </a:rPr>
              <a:t>NHS Transport </a:t>
            </a:r>
            <a:r>
              <a:rPr lang="en-GB" sz="1400" dirty="0">
                <a:solidFill>
                  <a:schemeClr val="tx1"/>
                </a:solidFill>
                <a:latin typeface="Arial" panose="020B0604020202020204" pitchFamily="34" charset="0"/>
                <a:cs typeface="Arial" panose="020B0604020202020204" pitchFamily="34" charset="0"/>
              </a:rPr>
              <a:t>– who will deliver medicines on behalf of the community pharmacy or dispensing doctor.</a:t>
            </a:r>
          </a:p>
          <a:p>
            <a:pPr marL="177800" indent="-177800">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1400" b="1" dirty="0">
                <a:solidFill>
                  <a:schemeClr val="tx1"/>
                </a:solidFill>
                <a:latin typeface="Arial" panose="020B0604020202020204" pitchFamily="34" charset="0"/>
                <a:cs typeface="Arial" panose="020B0604020202020204" pitchFamily="34" charset="0"/>
                <a:hlinkClick r:id="rId3"/>
              </a:rPr>
              <a:t>Health at home </a:t>
            </a:r>
            <a:r>
              <a:rPr lang="en-GB" sz="1400" dirty="0">
                <a:solidFill>
                  <a:schemeClr val="tx1"/>
                </a:solidFill>
                <a:latin typeface="Arial" panose="020B0604020202020204" pitchFamily="34" charset="0"/>
                <a:cs typeface="Arial" panose="020B0604020202020204" pitchFamily="34" charset="0"/>
              </a:rPr>
              <a:t>– is a webpage that gives them an overview of NHS services that are available, such as how to order repeat prescriptions online and get them delivered (</a:t>
            </a:r>
            <a:r>
              <a:rPr lang="en-GB" sz="1400" dirty="0">
                <a:hlinkClick r:id="rId4"/>
              </a:rPr>
              <a:t>https://www.nhs.uk/health-at-home/</a:t>
            </a:r>
            <a:r>
              <a:rPr lang="en-GB" sz="1400" dirty="0">
                <a:solidFill>
                  <a:schemeClr val="tx1"/>
                </a:solidFill>
                <a:latin typeface="Arial" panose="020B0604020202020204" pitchFamily="34" charset="0"/>
                <a:cs typeface="Arial" panose="020B0604020202020204" pitchFamily="34" charset="0"/>
              </a:rPr>
              <a:t>). </a:t>
            </a:r>
          </a:p>
          <a:p>
            <a:pPr marL="177800" indent="-177800">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Public Health England have provided some guidance on looking after </a:t>
            </a:r>
            <a:r>
              <a:rPr lang="en-GB" sz="1400" b="1" dirty="0">
                <a:solidFill>
                  <a:schemeClr val="tx1"/>
                </a:solidFill>
                <a:latin typeface="Arial" panose="020B0604020202020204" pitchFamily="34" charset="0"/>
                <a:cs typeface="Arial" panose="020B0604020202020204" pitchFamily="34" charset="0"/>
              </a:rPr>
              <a:t>mental health and wellbeing </a:t>
            </a:r>
            <a:r>
              <a:rPr lang="en-GB" sz="1400" dirty="0">
                <a:solidFill>
                  <a:schemeClr val="tx1"/>
                </a:solidFill>
                <a:latin typeface="Arial" panose="020B0604020202020204" pitchFamily="34" charset="0"/>
                <a:cs typeface="Arial" panose="020B0604020202020204" pitchFamily="34" charset="0"/>
              </a:rPr>
              <a:t>during the COVID-19 pandemic: </a:t>
            </a:r>
            <a:r>
              <a:rPr lang="en-GB" sz="1400" dirty="0">
                <a:solidFill>
                  <a:schemeClr val="tx1"/>
                </a:solidFill>
                <a:latin typeface="Arial" panose="020B0604020202020204" pitchFamily="34" charset="0"/>
                <a:cs typeface="Arial" panose="020B0604020202020204" pitchFamily="34" charset="0"/>
                <a:hlinkClick r:id="rId5"/>
              </a:rPr>
              <a:t>https://www.gov.uk/government/publications/covid-19-guidance-for-the-public-on-mental-health-and-wellbeing/guidance-for-the-public-on-the-mental-health-and-wellbeing-aspects-of-coronavirus-covid-19</a:t>
            </a:r>
            <a:r>
              <a:rPr lang="en-GB" sz="1400" dirty="0">
                <a:solidFill>
                  <a:schemeClr val="tx1"/>
                </a:solidFill>
                <a:latin typeface="Arial" panose="020B0604020202020204" pitchFamily="34" charset="0"/>
                <a:cs typeface="Arial" panose="020B0604020202020204" pitchFamily="34" charset="0"/>
              </a:rPr>
              <a:t> </a:t>
            </a:r>
          </a:p>
          <a:p>
            <a:pPr marL="177800" indent="-177800">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1400" b="1" dirty="0">
                <a:solidFill>
                  <a:schemeClr val="tx1"/>
                </a:solidFill>
                <a:latin typeface="Arial" panose="020B0604020202020204" pitchFamily="34" charset="0"/>
                <a:cs typeface="Arial" panose="020B0604020202020204" pitchFamily="34" charset="0"/>
              </a:rPr>
              <a:t>Local councils </a:t>
            </a:r>
            <a:r>
              <a:rPr lang="en-GB" sz="1400" dirty="0">
                <a:solidFill>
                  <a:schemeClr val="tx1"/>
                </a:solidFill>
                <a:latin typeface="Arial" panose="020B0604020202020204" pitchFamily="34" charset="0"/>
                <a:cs typeface="Arial" panose="020B0604020202020204" pitchFamily="34" charset="0"/>
              </a:rPr>
              <a:t>are working with voluntary sector organisations and local communities to support residents in the response to COVID-19. You can signpost them to </a:t>
            </a:r>
            <a:r>
              <a:rPr lang="en-GB" sz="1400" dirty="0">
                <a:solidFill>
                  <a:schemeClr val="tx1"/>
                </a:solidFill>
                <a:latin typeface="Arial" panose="020B0604020202020204" pitchFamily="34" charset="0"/>
                <a:cs typeface="Arial" panose="020B0604020202020204" pitchFamily="34" charset="0"/>
                <a:hlinkClick r:id="rId6"/>
              </a:rPr>
              <a:t>https://www.gov.uk/find-local-council</a:t>
            </a:r>
            <a:r>
              <a:rPr lang="en-GB" sz="1400" dirty="0">
                <a:solidFill>
                  <a:schemeClr val="tx1"/>
                </a:solidFill>
                <a:latin typeface="Arial" panose="020B0604020202020204" pitchFamily="34" charset="0"/>
                <a:cs typeface="Arial" panose="020B0604020202020204" pitchFamily="34" charset="0"/>
              </a:rPr>
              <a:t>, where they can locate their council and associated website where they can find all this information </a:t>
            </a:r>
          </a:p>
          <a:p>
            <a:pPr marL="177800" indent="-177800">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The government has provided advice on </a:t>
            </a:r>
            <a:r>
              <a:rPr lang="en-GB" sz="1400" b="1" dirty="0">
                <a:solidFill>
                  <a:schemeClr val="tx1"/>
                </a:solidFill>
                <a:latin typeface="Arial" panose="020B0604020202020204" pitchFamily="34" charset="0"/>
                <a:cs typeface="Arial" panose="020B0604020202020204" pitchFamily="34" charset="0"/>
              </a:rPr>
              <a:t>employment and financial support </a:t>
            </a:r>
            <a:r>
              <a:rPr lang="en-GB" sz="1400" dirty="0">
                <a:solidFill>
                  <a:schemeClr val="tx1"/>
                </a:solidFill>
                <a:latin typeface="Arial" panose="020B0604020202020204" pitchFamily="34" charset="0"/>
                <a:cs typeface="Arial" panose="020B0604020202020204" pitchFamily="34" charset="0"/>
              </a:rPr>
              <a:t>on their website: </a:t>
            </a:r>
            <a:r>
              <a:rPr lang="en-GB" sz="1400" dirty="0">
                <a:solidFill>
                  <a:schemeClr val="tx1"/>
                </a:solidFill>
                <a:latin typeface="Arial" panose="020B0604020202020204" pitchFamily="34" charset="0"/>
                <a:cs typeface="Arial" panose="020B0604020202020204" pitchFamily="34" charset="0"/>
                <a:hlinkClick r:id="rId7"/>
              </a:rPr>
              <a:t>https://www.gov.uk/coronavirus</a:t>
            </a:r>
            <a:r>
              <a:rPr lang="en-GB" sz="1400" dirty="0">
                <a:solidFill>
                  <a:schemeClr val="tx1"/>
                </a:solidFill>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endParaRPr lang="en-GB" sz="12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2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EC79A21-CB2B-4A95-AC84-9230F2FC9A15}"/>
              </a:ext>
            </a:extLst>
          </p:cNvPr>
          <p:cNvSpPr/>
          <p:nvPr/>
        </p:nvSpPr>
        <p:spPr>
          <a:xfrm>
            <a:off x="245794" y="852256"/>
            <a:ext cx="2217484" cy="5744488"/>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latin typeface="Arial" panose="020B0604020202020204" pitchFamily="34" charset="0"/>
                <a:cs typeface="Arial" panose="020B0604020202020204" pitchFamily="34" charset="0"/>
              </a:rPr>
              <a:t>Anyone in need (</a:t>
            </a:r>
            <a:r>
              <a:rPr lang="en-GB" sz="1400" b="1" u="sng" dirty="0">
                <a:latin typeface="Arial" panose="020B0604020202020204" pitchFamily="34" charset="0"/>
                <a:cs typeface="Arial" panose="020B0604020202020204" pitchFamily="34" charset="0"/>
              </a:rPr>
              <a:t>including</a:t>
            </a:r>
            <a:r>
              <a:rPr lang="en-GB" sz="1400" b="1" dirty="0">
                <a:latin typeface="Arial" panose="020B0604020202020204" pitchFamily="34" charset="0"/>
                <a:cs typeface="Arial" panose="020B0604020202020204" pitchFamily="34" charset="0"/>
              </a:rPr>
              <a:t> those in the Highest Clinical Risk group) </a:t>
            </a:r>
          </a:p>
          <a:p>
            <a:endParaRPr lang="en-GB" sz="14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512FEB3-B85F-4C61-91B1-5DF0F54D87FD}"/>
              </a:ext>
            </a:extLst>
          </p:cNvPr>
          <p:cNvPicPr>
            <a:picLocks noChangeAspect="1"/>
          </p:cNvPicPr>
          <p:nvPr/>
        </p:nvPicPr>
        <p:blipFill>
          <a:blip r:embed="rId8"/>
          <a:stretch>
            <a:fillRect/>
          </a:stretch>
        </p:blipFill>
        <p:spPr>
          <a:xfrm>
            <a:off x="10915892" y="221024"/>
            <a:ext cx="1030313" cy="438950"/>
          </a:xfrm>
          <a:prstGeom prst="rect">
            <a:avLst/>
          </a:prstGeom>
        </p:spPr>
      </p:pic>
    </p:spTree>
    <p:extLst>
      <p:ext uri="{BB962C8B-B14F-4D97-AF65-F5344CB8AC3E}">
        <p14:creationId xmlns:p14="http://schemas.microsoft.com/office/powerpoint/2010/main" val="51603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ACF5E1DE4F4E45B33B024F741F2A0A" ma:contentTypeVersion="13" ma:contentTypeDescription="Create a new document." ma:contentTypeScope="" ma:versionID="7e898b9950155fbef9418e0eee645de0">
  <xsd:schema xmlns:xsd="http://www.w3.org/2001/XMLSchema" xmlns:xs="http://www.w3.org/2001/XMLSchema" xmlns:p="http://schemas.microsoft.com/office/2006/metadata/properties" xmlns:ns3="7c5eeaa7-a1de-4d96-8e5d-6a08e021e36f" xmlns:ns4="e52bd68b-74ca-4168-9846-13e883bce423" targetNamespace="http://schemas.microsoft.com/office/2006/metadata/properties" ma:root="true" ma:fieldsID="722d33d373fac815ffaec50399745b40" ns3:_="" ns4:_="">
    <xsd:import namespace="7c5eeaa7-a1de-4d96-8e5d-6a08e021e36f"/>
    <xsd:import namespace="e52bd68b-74ca-4168-9846-13e883bce42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5eeaa7-a1de-4d96-8e5d-6a08e021e36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2bd68b-74ca-4168-9846-13e883bce423"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468E7B-1B4C-4877-BA69-2F563430690D}">
  <ds:schemaRefs>
    <ds:schemaRef ds:uri="http://purl.org/dc/terms/"/>
    <ds:schemaRef ds:uri="http://schemas.openxmlformats.org/package/2006/metadata/core-properties"/>
    <ds:schemaRef ds:uri="7c5eeaa7-a1de-4d96-8e5d-6a08e021e36f"/>
    <ds:schemaRef ds:uri="http://purl.org/dc/dcmitype/"/>
    <ds:schemaRef ds:uri="http://schemas.microsoft.com/office/infopath/2007/PartnerControls"/>
    <ds:schemaRef ds:uri="http://schemas.microsoft.com/office/2006/documentManagement/types"/>
    <ds:schemaRef ds:uri="http://schemas.microsoft.com/office/2006/metadata/properties"/>
    <ds:schemaRef ds:uri="e52bd68b-74ca-4168-9846-13e883bce423"/>
    <ds:schemaRef ds:uri="http://www.w3.org/XML/1998/namespace"/>
    <ds:schemaRef ds:uri="http://purl.org/dc/elements/1.1/"/>
  </ds:schemaRefs>
</ds:datastoreItem>
</file>

<file path=customXml/itemProps2.xml><?xml version="1.0" encoding="utf-8"?>
<ds:datastoreItem xmlns:ds="http://schemas.openxmlformats.org/officeDocument/2006/customXml" ds:itemID="{C1A1DA22-70E3-490C-97B8-0BFE12D854FA}">
  <ds:schemaRefs>
    <ds:schemaRef ds:uri="http://schemas.microsoft.com/sharepoint/v3/contenttype/forms"/>
  </ds:schemaRefs>
</ds:datastoreItem>
</file>

<file path=customXml/itemProps3.xml><?xml version="1.0" encoding="utf-8"?>
<ds:datastoreItem xmlns:ds="http://schemas.openxmlformats.org/officeDocument/2006/customXml" ds:itemID="{F9EAF103-6112-46DC-8C9D-BEB52880D3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5eeaa7-a1de-4d96-8e5d-6a08e021e36f"/>
    <ds:schemaRef ds:uri="e52bd68b-74ca-4168-9846-13e883bce4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449</TotalTime>
  <Words>2011</Words>
  <Application>Microsoft Office PowerPoint</Application>
  <PresentationFormat>Widescreen</PresentationFormat>
  <Paragraphs>114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We know that General Practice is dealing with queries from patients who require support over and above the care and treatment they are receiving for their medical condition.  Included in this slide deck is information, provided by the Government and the NHS, to support you in answering queries from patients in both the shielded and non-shielded groups who may require additional support during the COVID-19 outbreak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Galea, Amy</dc:creator>
  <cp:lastModifiedBy>joe chattin</cp:lastModifiedBy>
  <cp:revision>34</cp:revision>
  <dcterms:created xsi:type="dcterms:W3CDTF">2020-04-12T09:45:25Z</dcterms:created>
  <dcterms:modified xsi:type="dcterms:W3CDTF">2020-04-21T15:05:20Z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0x01010045ACF5E1DE4F4E45B33B024F741F2A0A</vt:lpwstr>
  </property>
</Properties>
</file>