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  <p:sldMasterId id="2147483685" r:id="rId3"/>
    <p:sldMasterId id="2147483718" r:id="rId4"/>
  </p:sldMasterIdLst>
  <p:notesMasterIdLst>
    <p:notesMasterId r:id="rId41"/>
  </p:notesMasterIdLst>
  <p:sldIdLst>
    <p:sldId id="256" r:id="rId5"/>
    <p:sldId id="270" r:id="rId6"/>
    <p:sldId id="257" r:id="rId7"/>
    <p:sldId id="267" r:id="rId8"/>
    <p:sldId id="355" r:id="rId9"/>
    <p:sldId id="352" r:id="rId10"/>
    <p:sldId id="353" r:id="rId11"/>
    <p:sldId id="260" r:id="rId12"/>
    <p:sldId id="266" r:id="rId13"/>
    <p:sldId id="259" r:id="rId14"/>
    <p:sldId id="268" r:id="rId15"/>
    <p:sldId id="580" r:id="rId16"/>
    <p:sldId id="581" r:id="rId17"/>
    <p:sldId id="261" r:id="rId18"/>
    <p:sldId id="690" r:id="rId19"/>
    <p:sldId id="691" r:id="rId20"/>
    <p:sldId id="692" r:id="rId21"/>
    <p:sldId id="693" r:id="rId22"/>
    <p:sldId id="263" r:id="rId23"/>
    <p:sldId id="264" r:id="rId24"/>
    <p:sldId id="265" r:id="rId25"/>
    <p:sldId id="358" r:id="rId26"/>
    <p:sldId id="694" r:id="rId27"/>
    <p:sldId id="695" r:id="rId28"/>
    <p:sldId id="356" r:id="rId29"/>
    <p:sldId id="696" r:id="rId30"/>
    <p:sldId id="357" r:id="rId31"/>
    <p:sldId id="689" r:id="rId32"/>
    <p:sldId id="697" r:id="rId33"/>
    <p:sldId id="698" r:id="rId34"/>
    <p:sldId id="699" r:id="rId35"/>
    <p:sldId id="700" r:id="rId36"/>
    <p:sldId id="701" r:id="rId37"/>
    <p:sldId id="702" r:id="rId38"/>
    <p:sldId id="258" r:id="rId39"/>
    <p:sldId id="70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ie Ball" initials="C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280" autoAdjust="0"/>
  </p:normalViewPr>
  <p:slideViewPr>
    <p:cSldViewPr snapToGrid="0">
      <p:cViewPr varScale="1">
        <p:scale>
          <a:sx n="61" d="100"/>
          <a:sy n="61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544842951715057"/>
          <c:y val="0.1244638859789792"/>
          <c:w val="0.40975482944676883"/>
          <c:h val="0.77001238460406018"/>
        </c:manualLayout>
      </c:layout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2.4990839492489744E-2"/>
                  <c:y val="0.14435680272261023"/>
                </c:manualLayout>
              </c:layout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A87-4EA2-8D38-1C69A82F9857}"/>
                </c:ext>
              </c:extLst>
            </c:dLbl>
            <c:dLbl>
              <c:idx val="1"/>
              <c:layout>
                <c:manualLayout>
                  <c:x val="-0.10417554752171992"/>
                  <c:y val="1.2238877771222935E-2"/>
                </c:manualLayout>
              </c:layout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A87-4EA2-8D38-1C69A82F9857}"/>
                </c:ext>
              </c:extLst>
            </c:dLbl>
            <c:dLbl>
              <c:idx val="4"/>
              <c:layout>
                <c:manualLayout>
                  <c:x val="-1.9463867693248163E-2"/>
                  <c:y val="4.045949799850055E-2"/>
                </c:manualLayout>
              </c:layout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A87-4EA2-8D38-1C69A82F985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1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Sheet1!$C$5:$C$11</c:f>
              <c:strCache>
                <c:ptCount val="7"/>
                <c:pt idx="0">
                  <c:v>Working full-time in the UK</c:v>
                </c:pt>
                <c:pt idx="1">
                  <c:v>Working part-time in the UK</c:v>
                </c:pt>
                <c:pt idx="2">
                  <c:v>Working overseas</c:v>
                </c:pt>
                <c:pt idx="3">
                  <c:v>Working and studying</c:v>
                </c:pt>
                <c:pt idx="4">
                  <c:v>Further study</c:v>
                </c:pt>
                <c:pt idx="5">
                  <c:v>Unemployed, including those due to start work</c:v>
                </c:pt>
                <c:pt idx="6">
                  <c:v>Other</c:v>
                </c:pt>
              </c:strCache>
            </c:strRef>
          </c:cat>
          <c:val>
            <c:numRef>
              <c:f>Sheet1!$D$5:$D$11</c:f>
              <c:numCache>
                <c:formatCode>0.0%</c:formatCode>
                <c:ptCount val="7"/>
                <c:pt idx="0">
                  <c:v>0.55196762215367667</c:v>
                </c:pt>
                <c:pt idx="1">
                  <c:v>0.11888249277981884</c:v>
                </c:pt>
                <c:pt idx="2">
                  <c:v>1.8381500618872788E-2</c:v>
                </c:pt>
                <c:pt idx="3">
                  <c:v>5.4181811037544957E-2</c:v>
                </c:pt>
                <c:pt idx="4">
                  <c:v>0.16111907896029401</c:v>
                </c:pt>
                <c:pt idx="5">
                  <c:v>5.0916520953260387E-2</c:v>
                </c:pt>
                <c:pt idx="6">
                  <c:v>4.4550973496532358E-2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87-4EA2-8D38-1C69A82F985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0T14:48:44.143" idx="1">
    <p:pos x="10" y="10"/>
    <p:text>Let's cut this one then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172DA5-AF5E-4912-90A3-EF052F56E2A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B4C61BF-526F-415C-A57E-6576F13E223F}">
      <dgm:prSet/>
      <dgm:spPr/>
      <dgm:t>
        <a:bodyPr/>
        <a:lstStyle/>
        <a:p>
          <a:r>
            <a:rPr lang="en-GB" dirty="0"/>
            <a:t>The UK graduate labour market is a series of discrete, sometimes (but not always) local and regional labour markets which usually influence the markets around them</a:t>
          </a:r>
          <a:endParaRPr lang="en-US" dirty="0"/>
        </a:p>
      </dgm:t>
    </dgm:pt>
    <dgm:pt modelId="{6E5BA314-9234-4AE8-88FA-2E645EB776D4}" type="parTrans" cxnId="{4E3308B2-1572-4B3C-A218-69A7A457DF20}">
      <dgm:prSet/>
      <dgm:spPr/>
      <dgm:t>
        <a:bodyPr/>
        <a:lstStyle/>
        <a:p>
          <a:endParaRPr lang="en-US"/>
        </a:p>
      </dgm:t>
    </dgm:pt>
    <dgm:pt modelId="{B185F299-F41F-4E5D-85F0-8746E3121BEF}" type="sibTrans" cxnId="{4E3308B2-1572-4B3C-A218-69A7A457DF20}">
      <dgm:prSet/>
      <dgm:spPr/>
      <dgm:t>
        <a:bodyPr/>
        <a:lstStyle/>
        <a:p>
          <a:endParaRPr lang="en-US"/>
        </a:p>
      </dgm:t>
    </dgm:pt>
    <dgm:pt modelId="{1F8B339A-5075-49AC-A0D0-E4518A9D9717}">
      <dgm:prSet/>
      <dgm:spPr/>
      <dgm:t>
        <a:bodyPr/>
        <a:lstStyle/>
        <a:p>
          <a:r>
            <a:rPr lang="en-GB" dirty="0"/>
            <a:t>It is also part a global market that influences what opportunities are available for graduates. </a:t>
          </a:r>
          <a:endParaRPr lang="en-US" dirty="0"/>
        </a:p>
      </dgm:t>
    </dgm:pt>
    <dgm:pt modelId="{F355E105-311A-4B19-A841-BC047C330E94}" type="parTrans" cxnId="{31541345-004C-4010-96B4-F5DFEDCBECF2}">
      <dgm:prSet/>
      <dgm:spPr/>
      <dgm:t>
        <a:bodyPr/>
        <a:lstStyle/>
        <a:p>
          <a:endParaRPr lang="en-US"/>
        </a:p>
      </dgm:t>
    </dgm:pt>
    <dgm:pt modelId="{49B2F354-5CA7-40DB-986F-0E2091B5F8C4}" type="sibTrans" cxnId="{31541345-004C-4010-96B4-F5DFEDCBECF2}">
      <dgm:prSet/>
      <dgm:spPr/>
      <dgm:t>
        <a:bodyPr/>
        <a:lstStyle/>
        <a:p>
          <a:endParaRPr lang="en-US"/>
        </a:p>
      </dgm:t>
    </dgm:pt>
    <dgm:pt modelId="{0A90B4B8-87ED-485C-BFEE-1329F1DD3E66}">
      <dgm:prSet/>
      <dgm:spPr/>
      <dgm:t>
        <a:bodyPr/>
        <a:lstStyle/>
        <a:p>
          <a:r>
            <a:rPr lang="en-GB"/>
            <a:t>And don’t forget most people in the UK are not graduates, and most jobs are not graduate level</a:t>
          </a:r>
          <a:endParaRPr lang="en-US"/>
        </a:p>
      </dgm:t>
    </dgm:pt>
    <dgm:pt modelId="{A7C01CBF-74C8-49B1-B5D4-3BC3ADF11334}" type="parTrans" cxnId="{D2656F96-5C46-4B7F-A8E6-1A06ACE20DA5}">
      <dgm:prSet/>
      <dgm:spPr/>
      <dgm:t>
        <a:bodyPr/>
        <a:lstStyle/>
        <a:p>
          <a:endParaRPr lang="en-US"/>
        </a:p>
      </dgm:t>
    </dgm:pt>
    <dgm:pt modelId="{1A2AA258-8E9C-4C57-8B49-31D27C3D97F3}" type="sibTrans" cxnId="{D2656F96-5C46-4B7F-A8E6-1A06ACE20DA5}">
      <dgm:prSet/>
      <dgm:spPr/>
      <dgm:t>
        <a:bodyPr/>
        <a:lstStyle/>
        <a:p>
          <a:endParaRPr lang="en-US"/>
        </a:p>
      </dgm:t>
    </dgm:pt>
    <dgm:pt modelId="{EC40CF4F-6ECF-4BAB-82C8-48EB5F8B7B07}" type="pres">
      <dgm:prSet presAssocID="{BF172DA5-AF5E-4912-90A3-EF052F56E2AC}" presName="linear" presStyleCnt="0">
        <dgm:presLayoutVars>
          <dgm:animLvl val="lvl"/>
          <dgm:resizeHandles val="exact"/>
        </dgm:presLayoutVars>
      </dgm:prSet>
      <dgm:spPr/>
    </dgm:pt>
    <dgm:pt modelId="{8B93C181-86B1-4A43-8EA0-DBF670DBC1FF}" type="pres">
      <dgm:prSet presAssocID="{3B4C61BF-526F-415C-A57E-6576F13E223F}" presName="parentText" presStyleLbl="node1" presStyleIdx="0" presStyleCnt="3" custLinFactNeighborX="90" custLinFactNeighborY="82249">
        <dgm:presLayoutVars>
          <dgm:chMax val="0"/>
          <dgm:bulletEnabled val="1"/>
        </dgm:presLayoutVars>
      </dgm:prSet>
      <dgm:spPr/>
    </dgm:pt>
    <dgm:pt modelId="{EDB258D8-6A4A-4AA7-8101-1C94620E8F34}" type="pres">
      <dgm:prSet presAssocID="{B185F299-F41F-4E5D-85F0-8746E3121BEF}" presName="spacer" presStyleCnt="0"/>
      <dgm:spPr/>
    </dgm:pt>
    <dgm:pt modelId="{91EFF46C-B48C-47C8-A963-159F3F5E3549}" type="pres">
      <dgm:prSet presAssocID="{1F8B339A-5075-49AC-A0D0-E4518A9D97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D02A34-1237-4D2A-AC62-ECEFB162D1A7}" type="pres">
      <dgm:prSet presAssocID="{49B2F354-5CA7-40DB-986F-0E2091B5F8C4}" presName="spacer" presStyleCnt="0"/>
      <dgm:spPr/>
    </dgm:pt>
    <dgm:pt modelId="{2F74F10A-E6FA-4C38-8205-CD2BC78AF1F8}" type="pres">
      <dgm:prSet presAssocID="{0A90B4B8-87ED-485C-BFEE-1329F1DD3E6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C6E008-9B29-4A8A-94D5-1C432BD264CA}" type="presOf" srcId="{3B4C61BF-526F-415C-A57E-6576F13E223F}" destId="{8B93C181-86B1-4A43-8EA0-DBF670DBC1FF}" srcOrd="0" destOrd="0" presId="urn:microsoft.com/office/officeart/2005/8/layout/vList2"/>
    <dgm:cxn modelId="{31541345-004C-4010-96B4-F5DFEDCBECF2}" srcId="{BF172DA5-AF5E-4912-90A3-EF052F56E2AC}" destId="{1F8B339A-5075-49AC-A0D0-E4518A9D9717}" srcOrd="1" destOrd="0" parTransId="{F355E105-311A-4B19-A841-BC047C330E94}" sibTransId="{49B2F354-5CA7-40DB-986F-0E2091B5F8C4}"/>
    <dgm:cxn modelId="{38EBA648-A4C5-4BDD-A2FC-96624561D5F2}" type="presOf" srcId="{1F8B339A-5075-49AC-A0D0-E4518A9D9717}" destId="{91EFF46C-B48C-47C8-A963-159F3F5E3549}" srcOrd="0" destOrd="0" presId="urn:microsoft.com/office/officeart/2005/8/layout/vList2"/>
    <dgm:cxn modelId="{D2656F96-5C46-4B7F-A8E6-1A06ACE20DA5}" srcId="{BF172DA5-AF5E-4912-90A3-EF052F56E2AC}" destId="{0A90B4B8-87ED-485C-BFEE-1329F1DD3E66}" srcOrd="2" destOrd="0" parTransId="{A7C01CBF-74C8-49B1-B5D4-3BC3ADF11334}" sibTransId="{1A2AA258-8E9C-4C57-8B49-31D27C3D97F3}"/>
    <dgm:cxn modelId="{4E3308B2-1572-4B3C-A218-69A7A457DF20}" srcId="{BF172DA5-AF5E-4912-90A3-EF052F56E2AC}" destId="{3B4C61BF-526F-415C-A57E-6576F13E223F}" srcOrd="0" destOrd="0" parTransId="{6E5BA314-9234-4AE8-88FA-2E645EB776D4}" sibTransId="{B185F299-F41F-4E5D-85F0-8746E3121BEF}"/>
    <dgm:cxn modelId="{BF5BA8B5-1DED-4041-AFF5-0FB7BE20D365}" type="presOf" srcId="{BF172DA5-AF5E-4912-90A3-EF052F56E2AC}" destId="{EC40CF4F-6ECF-4BAB-82C8-48EB5F8B7B07}" srcOrd="0" destOrd="0" presId="urn:microsoft.com/office/officeart/2005/8/layout/vList2"/>
    <dgm:cxn modelId="{880C3BC0-8AA5-49A4-A454-40CE521524BC}" type="presOf" srcId="{0A90B4B8-87ED-485C-BFEE-1329F1DD3E66}" destId="{2F74F10A-E6FA-4C38-8205-CD2BC78AF1F8}" srcOrd="0" destOrd="0" presId="urn:microsoft.com/office/officeart/2005/8/layout/vList2"/>
    <dgm:cxn modelId="{B24D9E25-A9D8-4043-9FA1-1A469396122B}" type="presParOf" srcId="{EC40CF4F-6ECF-4BAB-82C8-48EB5F8B7B07}" destId="{8B93C181-86B1-4A43-8EA0-DBF670DBC1FF}" srcOrd="0" destOrd="0" presId="urn:microsoft.com/office/officeart/2005/8/layout/vList2"/>
    <dgm:cxn modelId="{D85AFBE2-A76B-46FD-9A4E-43A379AD2AA4}" type="presParOf" srcId="{EC40CF4F-6ECF-4BAB-82C8-48EB5F8B7B07}" destId="{EDB258D8-6A4A-4AA7-8101-1C94620E8F34}" srcOrd="1" destOrd="0" presId="urn:microsoft.com/office/officeart/2005/8/layout/vList2"/>
    <dgm:cxn modelId="{9BC018A8-F914-4CBF-B02A-2F8DC33783AF}" type="presParOf" srcId="{EC40CF4F-6ECF-4BAB-82C8-48EB5F8B7B07}" destId="{91EFF46C-B48C-47C8-A963-159F3F5E3549}" srcOrd="2" destOrd="0" presId="urn:microsoft.com/office/officeart/2005/8/layout/vList2"/>
    <dgm:cxn modelId="{1A100980-4F86-4734-9360-F8BE8C422BB4}" type="presParOf" srcId="{EC40CF4F-6ECF-4BAB-82C8-48EB5F8B7B07}" destId="{8AD02A34-1237-4D2A-AC62-ECEFB162D1A7}" srcOrd="3" destOrd="0" presId="urn:microsoft.com/office/officeart/2005/8/layout/vList2"/>
    <dgm:cxn modelId="{E388D2DD-BB72-4765-B2A1-982E50196B6A}" type="presParOf" srcId="{EC40CF4F-6ECF-4BAB-82C8-48EB5F8B7B07}" destId="{2F74F10A-E6FA-4C38-8205-CD2BC78AF1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3C181-86B1-4A43-8EA0-DBF670DBC1FF}">
      <dsp:nvSpPr>
        <dsp:cNvPr id="0" name=""/>
        <dsp:cNvSpPr/>
      </dsp:nvSpPr>
      <dsp:spPr>
        <a:xfrm>
          <a:off x="0" y="124941"/>
          <a:ext cx="4695825" cy="17690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The UK graduate labour market is a series of discrete, sometimes (but not always) local and regional labour markets which usually influence the markets around them</a:t>
          </a:r>
          <a:endParaRPr lang="en-US" sz="2100" kern="1200" dirty="0"/>
        </a:p>
      </dsp:txBody>
      <dsp:txXfrm>
        <a:off x="86357" y="211298"/>
        <a:ext cx="4523111" cy="1596325"/>
      </dsp:txXfrm>
    </dsp:sp>
    <dsp:sp modelId="{91EFF46C-B48C-47C8-A963-159F3F5E3549}">
      <dsp:nvSpPr>
        <dsp:cNvPr id="0" name=""/>
        <dsp:cNvSpPr/>
      </dsp:nvSpPr>
      <dsp:spPr>
        <a:xfrm>
          <a:off x="0" y="1904717"/>
          <a:ext cx="4695825" cy="1769039"/>
        </a:xfrm>
        <a:prstGeom prst="roundRect">
          <a:avLst/>
        </a:prstGeom>
        <a:solidFill>
          <a:schemeClr val="accent2">
            <a:hueOff val="2771159"/>
            <a:satOff val="-477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It is also part a global market that influences what opportunities are available for graduates. </a:t>
          </a:r>
          <a:endParaRPr lang="en-US" sz="2100" kern="1200" dirty="0"/>
        </a:p>
      </dsp:txBody>
      <dsp:txXfrm>
        <a:off x="86357" y="1991074"/>
        <a:ext cx="4523111" cy="1596325"/>
      </dsp:txXfrm>
    </dsp:sp>
    <dsp:sp modelId="{2F74F10A-E6FA-4C38-8205-CD2BC78AF1F8}">
      <dsp:nvSpPr>
        <dsp:cNvPr id="0" name=""/>
        <dsp:cNvSpPr/>
      </dsp:nvSpPr>
      <dsp:spPr>
        <a:xfrm>
          <a:off x="0" y="3734237"/>
          <a:ext cx="4695825" cy="1769039"/>
        </a:xfrm>
        <a:prstGeom prst="roundRect">
          <a:avLst/>
        </a:prstGeom>
        <a:solidFill>
          <a:schemeClr val="accent2">
            <a:hueOff val="5542319"/>
            <a:satOff val="-953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And don’t forget most people in the UK are not graduates, and most jobs are not graduate level</a:t>
          </a:r>
          <a:endParaRPr lang="en-US" sz="2100" kern="1200"/>
        </a:p>
      </dsp:txBody>
      <dsp:txXfrm>
        <a:off x="86357" y="3820594"/>
        <a:ext cx="4523111" cy="1596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18251-F9DE-4467-B915-F064AFC661BA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7B962-1896-40F0-B42F-9ADC4CAC3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32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8B42CC-7AE3-4DCA-BE0B-D6A0DF940A6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714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slide needs to be tidied up a bit. </a:t>
            </a:r>
          </a:p>
          <a:p>
            <a:r>
              <a:rPr lang="en-GB" dirty="0"/>
              <a:t>It also needs to be analysed more e.g. grouping all of the London examples.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8B42CC-7AE3-4DCA-BE0B-D6A0DF940A6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78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8B42CC-7AE3-4DCA-BE0B-D6A0DF940A6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78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8B42CC-7AE3-4DCA-BE0B-D6A0DF940A6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78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Tristram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8B42CC-7AE3-4DCA-BE0B-D6A0DF940A6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185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8B42CC-7AE3-4DCA-BE0B-D6A0DF940A6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74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GB" sz="1400" b="1" dirty="0">
                <a:solidFill>
                  <a:srgbClr val="FFFFFF"/>
                </a:solidFill>
              </a:rPr>
              <a:t>Charlie</a:t>
            </a:r>
          </a:p>
          <a:p>
            <a:pPr marL="742950" lvl="1" indent="-285750">
              <a:buFontTx/>
              <a:buChar char="-"/>
            </a:pPr>
            <a:endParaRPr lang="en-GB" sz="1400" dirty="0">
              <a:solidFill>
                <a:srgbClr val="FFFFFF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GB" sz="1400" dirty="0" err="1">
                <a:solidFill>
                  <a:srgbClr val="FFFFFF"/>
                </a:solidFill>
              </a:rPr>
              <a:t>Eg</a:t>
            </a:r>
            <a:r>
              <a:rPr lang="en-GB" sz="1400" dirty="0">
                <a:solidFill>
                  <a:srgbClr val="FFFFFF"/>
                </a:solidFill>
              </a:rPr>
              <a:t> London is very different to the rest of the country. Very business services oriented, and so it drags neighbouring labour markets toward business </a:t>
            </a:r>
          </a:p>
          <a:p>
            <a:pPr marL="742950" lvl="1" indent="-285750">
              <a:buFontTx/>
              <a:buChar char="-"/>
            </a:pPr>
            <a:r>
              <a:rPr lang="en-GB" sz="1400" dirty="0">
                <a:solidFill>
                  <a:srgbClr val="FFFFFF"/>
                </a:solidFill>
              </a:rPr>
              <a:t>services too, but still, most graduates who start their career in London are from London</a:t>
            </a:r>
          </a:p>
          <a:p>
            <a:pPr marL="742950" lvl="1" indent="-285750">
              <a:buFontTx/>
              <a:buChar char="-"/>
            </a:pPr>
            <a:r>
              <a:rPr lang="en-GB" sz="1400" dirty="0">
                <a:solidFill>
                  <a:srgbClr val="FFFFFF"/>
                </a:solidFill>
              </a:rPr>
              <a:t>And the other big UK urban labour markets are different as well</a:t>
            </a:r>
          </a:p>
          <a:p>
            <a:pPr marL="1200150" lvl="2" indent="-285750">
              <a:buFontTx/>
              <a:buChar char="-"/>
            </a:pPr>
            <a:r>
              <a:rPr lang="en-GB" sz="1400" dirty="0">
                <a:solidFill>
                  <a:srgbClr val="FFFFFF"/>
                </a:solidFill>
              </a:rPr>
              <a:t>Manchester is more marketing/sales </a:t>
            </a:r>
          </a:p>
          <a:p>
            <a:pPr marL="1200150" lvl="2" indent="-285750">
              <a:buFontTx/>
              <a:buChar char="-"/>
            </a:pPr>
            <a:r>
              <a:rPr lang="en-GB" sz="1400" dirty="0">
                <a:solidFill>
                  <a:srgbClr val="FFFFFF"/>
                </a:solidFill>
              </a:rPr>
              <a:t>Glasgow has loads of finance and law</a:t>
            </a:r>
          </a:p>
          <a:p>
            <a:pPr marL="1200150" lvl="2" indent="-285750">
              <a:buFontTx/>
              <a:buChar char="-"/>
            </a:pPr>
            <a:r>
              <a:rPr lang="en-GB" sz="1400" dirty="0">
                <a:solidFill>
                  <a:srgbClr val="FFFFFF"/>
                </a:solidFill>
              </a:rPr>
              <a:t>Belfast is very, very </a:t>
            </a:r>
            <a:r>
              <a:rPr lang="en-GB" sz="1400" dirty="0" err="1">
                <a:solidFill>
                  <a:srgbClr val="FFFFFF"/>
                </a:solidFill>
              </a:rPr>
              <a:t>VERY</a:t>
            </a:r>
            <a:r>
              <a:rPr lang="en-GB" sz="1400" dirty="0">
                <a:solidFill>
                  <a:srgbClr val="FFFFFF"/>
                </a:solidFill>
              </a:rPr>
              <a:t> 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8B42CC-7AE3-4DCA-BE0B-D6A0DF940A6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Tristram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8B42CC-7AE3-4DCA-BE0B-D6A0DF940A6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341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55457">
              <a:defRPr/>
            </a:pPr>
            <a:r>
              <a:rPr lang="en-GB" baseline="0" dirty="0"/>
              <a:t>Best outcomes figures since 2007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F293D4-D6DC-428F-B51F-8F92A44265A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56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55457">
              <a:defRPr/>
            </a:pPr>
            <a:r>
              <a:rPr lang="en-GB" baseline="0" dirty="0"/>
              <a:t>Best outcomes figures since 2007</a:t>
            </a:r>
          </a:p>
          <a:p>
            <a:pPr defTabSz="955457">
              <a:defRPr/>
            </a:pPr>
            <a:endParaRPr lang="en-GB" baseline="0" dirty="0">
              <a:highlight>
                <a:srgbClr val="FFFF00"/>
              </a:highlight>
            </a:endParaRPr>
          </a:p>
          <a:p>
            <a:pPr defTabSz="955457">
              <a:defRPr/>
            </a:pPr>
            <a:r>
              <a:rPr lang="en-GB" baseline="0" dirty="0">
                <a:highlight>
                  <a:srgbClr val="FFFF00"/>
                </a:highlight>
              </a:rPr>
              <a:t>Not really clear what point this slide is making </a:t>
            </a:r>
          </a:p>
          <a:p>
            <a:pPr defTabSz="955457">
              <a:defRPr/>
            </a:pPr>
            <a:endParaRPr lang="en-GB" baseline="0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F293D4-D6DC-428F-B51F-8F92A44265A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565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8B42CC-7AE3-4DCA-BE0B-D6A0DF940A6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881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8B42CC-7AE3-4DCA-BE0B-D6A0DF940A6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592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55457">
              <a:defRPr/>
            </a:pPr>
            <a:r>
              <a:rPr lang="en-GB" baseline="0" dirty="0"/>
              <a:t>Best outcomes figures since 2007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F293D4-D6DC-428F-B51F-8F92A44265A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565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55457">
              <a:defRPr/>
            </a:pPr>
            <a:r>
              <a:rPr lang="en-GB" baseline="0" dirty="0"/>
              <a:t>Best outcomes figures since 2007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F293D4-D6DC-428F-B51F-8F92A44265A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56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1" y="1"/>
            <a:ext cx="12187767" cy="6858001"/>
          </a:xfrm>
          <a:custGeom>
            <a:avLst/>
            <a:gdLst>
              <a:gd name="T0" fmla="*/ 0 w 2880"/>
              <a:gd name="T1" fmla="*/ 0 h 2160"/>
              <a:gd name="T2" fmla="*/ 0 w 2880"/>
              <a:gd name="T3" fmla="*/ 2160 h 2160"/>
              <a:gd name="T4" fmla="*/ 2880 w 2880"/>
              <a:gd name="T5" fmla="*/ 2160 h 2160"/>
              <a:gd name="T6" fmla="*/ 2880 w 2880"/>
              <a:gd name="T7" fmla="*/ 0 h 2160"/>
              <a:gd name="T8" fmla="*/ 0 w 2880"/>
              <a:gd name="T9" fmla="*/ 0 h 2160"/>
              <a:gd name="T10" fmla="*/ 55 w 2880"/>
              <a:gd name="T11" fmla="*/ 2055 h 2160"/>
              <a:gd name="T12" fmla="*/ 55 w 2880"/>
              <a:gd name="T13" fmla="*/ 211 h 2160"/>
              <a:gd name="T14" fmla="*/ 87 w 2880"/>
              <a:gd name="T15" fmla="*/ 182 h 2160"/>
              <a:gd name="T16" fmla="*/ 594 w 2880"/>
              <a:gd name="T17" fmla="*/ 182 h 2160"/>
              <a:gd name="T18" fmla="*/ 677 w 2880"/>
              <a:gd name="T19" fmla="*/ 160 h 2160"/>
              <a:gd name="T20" fmla="*/ 708 w 2880"/>
              <a:gd name="T21" fmla="*/ 89 h 2160"/>
              <a:gd name="T22" fmla="*/ 742 w 2880"/>
              <a:gd name="T23" fmla="*/ 55 h 2160"/>
              <a:gd name="T24" fmla="*/ 762 w 2880"/>
              <a:gd name="T25" fmla="*/ 55 h 2160"/>
              <a:gd name="T26" fmla="*/ 2783 w 2880"/>
              <a:gd name="T27" fmla="*/ 55 h 2160"/>
              <a:gd name="T28" fmla="*/ 2825 w 2880"/>
              <a:gd name="T29" fmla="*/ 97 h 2160"/>
              <a:gd name="T30" fmla="*/ 2825 w 2880"/>
              <a:gd name="T31" fmla="*/ 1687 h 2160"/>
              <a:gd name="T32" fmla="*/ 2772 w 2880"/>
              <a:gd name="T33" fmla="*/ 1738 h 2160"/>
              <a:gd name="T34" fmla="*/ 2301 w 2880"/>
              <a:gd name="T35" fmla="*/ 1738 h 2160"/>
              <a:gd name="T36" fmla="*/ 2214 w 2880"/>
              <a:gd name="T37" fmla="*/ 1774 h 2160"/>
              <a:gd name="T38" fmla="*/ 2127 w 2880"/>
              <a:gd name="T39" fmla="*/ 1861 h 2160"/>
              <a:gd name="T40" fmla="*/ 2091 w 2880"/>
              <a:gd name="T41" fmla="*/ 1948 h 2160"/>
              <a:gd name="T42" fmla="*/ 2091 w 2880"/>
              <a:gd name="T43" fmla="*/ 2046 h 2160"/>
              <a:gd name="T44" fmla="*/ 2038 w 2880"/>
              <a:gd name="T45" fmla="*/ 2099 h 2160"/>
              <a:gd name="T46" fmla="*/ 1998 w 2880"/>
              <a:gd name="T47" fmla="*/ 2099 h 2160"/>
              <a:gd name="T48" fmla="*/ 1998 w 2880"/>
              <a:gd name="T49" fmla="*/ 2099 h 2160"/>
              <a:gd name="T50" fmla="*/ 99 w 2880"/>
              <a:gd name="T51" fmla="*/ 2099 h 2160"/>
              <a:gd name="T52" fmla="*/ 55 w 2880"/>
              <a:gd name="T53" fmla="*/ 2055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80" h="2160">
                <a:moveTo>
                  <a:pt x="0" y="0"/>
                </a:moveTo>
                <a:cubicBezTo>
                  <a:pt x="0" y="2160"/>
                  <a:pt x="0" y="2160"/>
                  <a:pt x="0" y="2160"/>
                </a:cubicBezTo>
                <a:cubicBezTo>
                  <a:pt x="2880" y="2160"/>
                  <a:pt x="2880" y="2160"/>
                  <a:pt x="2880" y="2160"/>
                </a:cubicBezTo>
                <a:cubicBezTo>
                  <a:pt x="2880" y="0"/>
                  <a:pt x="2880" y="0"/>
                  <a:pt x="2880" y="0"/>
                </a:cubicBezTo>
                <a:lnTo>
                  <a:pt x="0" y="0"/>
                </a:lnTo>
                <a:close/>
                <a:moveTo>
                  <a:pt x="55" y="2055"/>
                </a:moveTo>
                <a:cubicBezTo>
                  <a:pt x="55" y="211"/>
                  <a:pt x="55" y="211"/>
                  <a:pt x="55" y="211"/>
                </a:cubicBezTo>
                <a:cubicBezTo>
                  <a:pt x="57" y="195"/>
                  <a:pt x="70" y="182"/>
                  <a:pt x="87" y="182"/>
                </a:cubicBezTo>
                <a:cubicBezTo>
                  <a:pt x="594" y="182"/>
                  <a:pt x="594" y="182"/>
                  <a:pt x="594" y="182"/>
                </a:cubicBezTo>
                <a:cubicBezTo>
                  <a:pt x="633" y="182"/>
                  <a:pt x="659" y="179"/>
                  <a:pt x="677" y="160"/>
                </a:cubicBezTo>
                <a:cubicBezTo>
                  <a:pt x="699" y="136"/>
                  <a:pt x="708" y="124"/>
                  <a:pt x="708" y="89"/>
                </a:cubicBezTo>
                <a:cubicBezTo>
                  <a:pt x="708" y="73"/>
                  <a:pt x="723" y="55"/>
                  <a:pt x="742" y="55"/>
                </a:cubicBezTo>
                <a:cubicBezTo>
                  <a:pt x="774" y="55"/>
                  <a:pt x="760" y="55"/>
                  <a:pt x="762" y="55"/>
                </a:cubicBezTo>
                <a:cubicBezTo>
                  <a:pt x="2783" y="55"/>
                  <a:pt x="2783" y="55"/>
                  <a:pt x="2783" y="55"/>
                </a:cubicBezTo>
                <a:cubicBezTo>
                  <a:pt x="2806" y="56"/>
                  <a:pt x="2825" y="74"/>
                  <a:pt x="2825" y="97"/>
                </a:cubicBezTo>
                <a:cubicBezTo>
                  <a:pt x="2825" y="1687"/>
                  <a:pt x="2825" y="1687"/>
                  <a:pt x="2825" y="1687"/>
                </a:cubicBezTo>
                <a:cubicBezTo>
                  <a:pt x="2824" y="1715"/>
                  <a:pt x="2801" y="1738"/>
                  <a:pt x="2772" y="1738"/>
                </a:cubicBezTo>
                <a:cubicBezTo>
                  <a:pt x="2301" y="1738"/>
                  <a:pt x="2301" y="1738"/>
                  <a:pt x="2301" y="1738"/>
                </a:cubicBezTo>
                <a:cubicBezTo>
                  <a:pt x="2273" y="1738"/>
                  <a:pt x="2234" y="1754"/>
                  <a:pt x="2214" y="1774"/>
                </a:cubicBezTo>
                <a:cubicBezTo>
                  <a:pt x="2127" y="1861"/>
                  <a:pt x="2127" y="1861"/>
                  <a:pt x="2127" y="1861"/>
                </a:cubicBezTo>
                <a:cubicBezTo>
                  <a:pt x="2107" y="1881"/>
                  <a:pt x="2091" y="1920"/>
                  <a:pt x="2091" y="1948"/>
                </a:cubicBezTo>
                <a:cubicBezTo>
                  <a:pt x="2091" y="2046"/>
                  <a:pt x="2091" y="2046"/>
                  <a:pt x="2091" y="2046"/>
                </a:cubicBezTo>
                <a:cubicBezTo>
                  <a:pt x="2091" y="2075"/>
                  <a:pt x="2067" y="2099"/>
                  <a:pt x="2038" y="2099"/>
                </a:cubicBezTo>
                <a:cubicBezTo>
                  <a:pt x="1998" y="2099"/>
                  <a:pt x="1998" y="2099"/>
                  <a:pt x="1998" y="2099"/>
                </a:cubicBezTo>
                <a:cubicBezTo>
                  <a:pt x="1998" y="2099"/>
                  <a:pt x="1998" y="2099"/>
                  <a:pt x="1998" y="2099"/>
                </a:cubicBezTo>
                <a:cubicBezTo>
                  <a:pt x="99" y="2099"/>
                  <a:pt x="99" y="2099"/>
                  <a:pt x="99" y="2099"/>
                </a:cubicBezTo>
                <a:cubicBezTo>
                  <a:pt x="75" y="2099"/>
                  <a:pt x="55" y="2079"/>
                  <a:pt x="55" y="20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000" y="2397600"/>
            <a:ext cx="11328200" cy="836952"/>
          </a:xfrm>
        </p:spPr>
        <p:txBody>
          <a:bodyPr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 i="1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Presentation Subtitle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9400" y="712792"/>
            <a:ext cx="11520800" cy="1420064"/>
          </a:xfrm>
        </p:spPr>
        <p:txBody>
          <a:bodyPr anchor="t">
            <a:noAutofit/>
          </a:bodyPr>
          <a:lstStyle>
            <a:lvl1pPr algn="l">
              <a:lnSpc>
                <a:spcPts val="6200"/>
              </a:lnSpc>
              <a:defRPr sz="8500" b="1"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Add title of Presentation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000" y="5864401"/>
            <a:ext cx="2166115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3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2118" y="0"/>
            <a:ext cx="12187767" cy="6858000"/>
          </a:xfrm>
          <a:custGeom>
            <a:avLst/>
            <a:gdLst>
              <a:gd name="T0" fmla="*/ 0 w 2880"/>
              <a:gd name="T1" fmla="*/ 0 h 2160"/>
              <a:gd name="T2" fmla="*/ 0 w 2880"/>
              <a:gd name="T3" fmla="*/ 2160 h 2160"/>
              <a:gd name="T4" fmla="*/ 2880 w 2880"/>
              <a:gd name="T5" fmla="*/ 2160 h 2160"/>
              <a:gd name="T6" fmla="*/ 2880 w 2880"/>
              <a:gd name="T7" fmla="*/ 0 h 2160"/>
              <a:gd name="T8" fmla="*/ 0 w 2880"/>
              <a:gd name="T9" fmla="*/ 0 h 2160"/>
              <a:gd name="T10" fmla="*/ 2822 w 2880"/>
              <a:gd name="T11" fmla="*/ 1923 h 2160"/>
              <a:gd name="T12" fmla="*/ 2822 w 2880"/>
              <a:gd name="T13" fmla="*/ 1923 h 2160"/>
              <a:gd name="T14" fmla="*/ 2800 w 2880"/>
              <a:gd name="T15" fmla="*/ 1945 h 2160"/>
              <a:gd name="T16" fmla="*/ 2647 w 2880"/>
              <a:gd name="T17" fmla="*/ 1945 h 2160"/>
              <a:gd name="T18" fmla="*/ 2610 w 2880"/>
              <a:gd name="T19" fmla="*/ 1961 h 2160"/>
              <a:gd name="T20" fmla="*/ 2573 w 2880"/>
              <a:gd name="T21" fmla="*/ 1998 h 2160"/>
              <a:gd name="T22" fmla="*/ 2557 w 2880"/>
              <a:gd name="T23" fmla="*/ 2035 h 2160"/>
              <a:gd name="T24" fmla="*/ 2557 w 2880"/>
              <a:gd name="T25" fmla="*/ 2077 h 2160"/>
              <a:gd name="T26" fmla="*/ 2538 w 2880"/>
              <a:gd name="T27" fmla="*/ 2099 h 2160"/>
              <a:gd name="T28" fmla="*/ 99 w 2880"/>
              <a:gd name="T29" fmla="*/ 2099 h 2160"/>
              <a:gd name="T30" fmla="*/ 55 w 2880"/>
              <a:gd name="T31" fmla="*/ 2055 h 2160"/>
              <a:gd name="T32" fmla="*/ 55 w 2880"/>
              <a:gd name="T33" fmla="*/ 211 h 2160"/>
              <a:gd name="T34" fmla="*/ 86 w 2880"/>
              <a:gd name="T35" fmla="*/ 182 h 2160"/>
              <a:gd name="T36" fmla="*/ 594 w 2880"/>
              <a:gd name="T37" fmla="*/ 182 h 2160"/>
              <a:gd name="T38" fmla="*/ 677 w 2880"/>
              <a:gd name="T39" fmla="*/ 160 h 2160"/>
              <a:gd name="T40" fmla="*/ 707 w 2880"/>
              <a:gd name="T41" fmla="*/ 89 h 2160"/>
              <a:gd name="T42" fmla="*/ 741 w 2880"/>
              <a:gd name="T43" fmla="*/ 56 h 2160"/>
              <a:gd name="T44" fmla="*/ 964 w 2880"/>
              <a:gd name="T45" fmla="*/ 56 h 2160"/>
              <a:gd name="T46" fmla="*/ 2783 w 2880"/>
              <a:gd name="T47" fmla="*/ 56 h 2160"/>
              <a:gd name="T48" fmla="*/ 2783 w 2880"/>
              <a:gd name="T49" fmla="*/ 56 h 2160"/>
              <a:gd name="T50" fmla="*/ 2783 w 2880"/>
              <a:gd name="T51" fmla="*/ 56 h 2160"/>
              <a:gd name="T52" fmla="*/ 2825 w 2880"/>
              <a:gd name="T53" fmla="*/ 97 h 2160"/>
              <a:gd name="T54" fmla="*/ 2822 w 2880"/>
              <a:gd name="T55" fmla="*/ 1923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80" h="2160">
                <a:moveTo>
                  <a:pt x="0" y="0"/>
                </a:moveTo>
                <a:cubicBezTo>
                  <a:pt x="0" y="2160"/>
                  <a:pt x="0" y="2160"/>
                  <a:pt x="0" y="2160"/>
                </a:cubicBezTo>
                <a:cubicBezTo>
                  <a:pt x="2880" y="2160"/>
                  <a:pt x="2880" y="2160"/>
                  <a:pt x="2880" y="2160"/>
                </a:cubicBezTo>
                <a:cubicBezTo>
                  <a:pt x="2880" y="0"/>
                  <a:pt x="2880" y="0"/>
                  <a:pt x="2880" y="0"/>
                </a:cubicBezTo>
                <a:lnTo>
                  <a:pt x="0" y="0"/>
                </a:lnTo>
                <a:close/>
                <a:moveTo>
                  <a:pt x="2822" y="1923"/>
                </a:moveTo>
                <a:cubicBezTo>
                  <a:pt x="2822" y="1923"/>
                  <a:pt x="2822" y="1923"/>
                  <a:pt x="2822" y="1923"/>
                </a:cubicBezTo>
                <a:cubicBezTo>
                  <a:pt x="2822" y="1935"/>
                  <a:pt x="2812" y="1945"/>
                  <a:pt x="2800" y="1945"/>
                </a:cubicBezTo>
                <a:cubicBezTo>
                  <a:pt x="2647" y="1945"/>
                  <a:pt x="2647" y="1945"/>
                  <a:pt x="2647" y="1945"/>
                </a:cubicBezTo>
                <a:cubicBezTo>
                  <a:pt x="2635" y="1945"/>
                  <a:pt x="2619" y="1952"/>
                  <a:pt x="2610" y="1961"/>
                </a:cubicBezTo>
                <a:cubicBezTo>
                  <a:pt x="2573" y="1998"/>
                  <a:pt x="2573" y="1998"/>
                  <a:pt x="2573" y="1998"/>
                </a:cubicBezTo>
                <a:cubicBezTo>
                  <a:pt x="2564" y="2006"/>
                  <a:pt x="2557" y="2023"/>
                  <a:pt x="2557" y="2035"/>
                </a:cubicBezTo>
                <a:cubicBezTo>
                  <a:pt x="2557" y="2077"/>
                  <a:pt x="2557" y="2077"/>
                  <a:pt x="2557" y="2077"/>
                </a:cubicBezTo>
                <a:cubicBezTo>
                  <a:pt x="2557" y="2088"/>
                  <a:pt x="2549" y="2097"/>
                  <a:pt x="2538" y="2099"/>
                </a:cubicBezTo>
                <a:cubicBezTo>
                  <a:pt x="99" y="2099"/>
                  <a:pt x="99" y="2099"/>
                  <a:pt x="99" y="2099"/>
                </a:cubicBezTo>
                <a:cubicBezTo>
                  <a:pt x="75" y="2099"/>
                  <a:pt x="55" y="2079"/>
                  <a:pt x="55" y="2055"/>
                </a:cubicBezTo>
                <a:cubicBezTo>
                  <a:pt x="55" y="211"/>
                  <a:pt x="55" y="211"/>
                  <a:pt x="55" y="211"/>
                </a:cubicBezTo>
                <a:cubicBezTo>
                  <a:pt x="56" y="195"/>
                  <a:pt x="70" y="182"/>
                  <a:pt x="86" y="182"/>
                </a:cubicBezTo>
                <a:cubicBezTo>
                  <a:pt x="594" y="182"/>
                  <a:pt x="594" y="182"/>
                  <a:pt x="594" y="182"/>
                </a:cubicBezTo>
                <a:cubicBezTo>
                  <a:pt x="633" y="182"/>
                  <a:pt x="659" y="179"/>
                  <a:pt x="677" y="160"/>
                </a:cubicBezTo>
                <a:cubicBezTo>
                  <a:pt x="699" y="136"/>
                  <a:pt x="707" y="124"/>
                  <a:pt x="707" y="89"/>
                </a:cubicBezTo>
                <a:cubicBezTo>
                  <a:pt x="707" y="73"/>
                  <a:pt x="722" y="56"/>
                  <a:pt x="741" y="56"/>
                </a:cubicBezTo>
                <a:cubicBezTo>
                  <a:pt x="964" y="56"/>
                  <a:pt x="964" y="56"/>
                  <a:pt x="964" y="56"/>
                </a:cubicBezTo>
                <a:cubicBezTo>
                  <a:pt x="2783" y="56"/>
                  <a:pt x="2783" y="56"/>
                  <a:pt x="2783" y="56"/>
                </a:cubicBezTo>
                <a:cubicBezTo>
                  <a:pt x="2783" y="56"/>
                  <a:pt x="2783" y="56"/>
                  <a:pt x="2783" y="56"/>
                </a:cubicBezTo>
                <a:cubicBezTo>
                  <a:pt x="2783" y="56"/>
                  <a:pt x="2783" y="56"/>
                  <a:pt x="2783" y="56"/>
                </a:cubicBezTo>
                <a:cubicBezTo>
                  <a:pt x="2806" y="56"/>
                  <a:pt x="2825" y="75"/>
                  <a:pt x="2825" y="97"/>
                </a:cubicBezTo>
                <a:lnTo>
                  <a:pt x="2822" y="1923"/>
                </a:lnTo>
                <a:close/>
              </a:path>
            </a:pathLst>
          </a:custGeom>
          <a:solidFill>
            <a:srgbClr val="E7D1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291" y="396000"/>
            <a:ext cx="8270709" cy="80075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TITLE OF</a:t>
            </a:r>
            <a:br>
              <a:rPr lang="en-US" dirty="0"/>
            </a:br>
            <a:r>
              <a:rPr lang="en-US" dirty="0"/>
              <a:t>1-COLUMN SLIDE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4" y="1386001"/>
            <a:ext cx="10561173" cy="4563280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2000" y="6228001"/>
            <a:ext cx="3860800" cy="365125"/>
          </a:xfrm>
        </p:spPr>
        <p:txBody>
          <a:bodyPr/>
          <a:lstStyle/>
          <a:p>
            <a:r>
              <a:rPr lang="en-GB" dirty="0"/>
              <a:t>Add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3A3F-CA94-4345-B131-11BE3D752B1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82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Full Imag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1" y="0"/>
            <a:ext cx="12187767" cy="6858000"/>
          </a:xfrm>
          <a:custGeom>
            <a:avLst/>
            <a:gdLst>
              <a:gd name="T0" fmla="*/ 0 w 2880"/>
              <a:gd name="T1" fmla="*/ 0 h 2160"/>
              <a:gd name="T2" fmla="*/ 0 w 2880"/>
              <a:gd name="T3" fmla="*/ 2160 h 2160"/>
              <a:gd name="T4" fmla="*/ 2880 w 2880"/>
              <a:gd name="T5" fmla="*/ 2160 h 2160"/>
              <a:gd name="T6" fmla="*/ 2880 w 2880"/>
              <a:gd name="T7" fmla="*/ 0 h 2160"/>
              <a:gd name="T8" fmla="*/ 0 w 2880"/>
              <a:gd name="T9" fmla="*/ 0 h 2160"/>
              <a:gd name="T10" fmla="*/ 2822 w 2880"/>
              <a:gd name="T11" fmla="*/ 1923 h 2160"/>
              <a:gd name="T12" fmla="*/ 2822 w 2880"/>
              <a:gd name="T13" fmla="*/ 1923 h 2160"/>
              <a:gd name="T14" fmla="*/ 2800 w 2880"/>
              <a:gd name="T15" fmla="*/ 1945 h 2160"/>
              <a:gd name="T16" fmla="*/ 2647 w 2880"/>
              <a:gd name="T17" fmla="*/ 1945 h 2160"/>
              <a:gd name="T18" fmla="*/ 2610 w 2880"/>
              <a:gd name="T19" fmla="*/ 1961 h 2160"/>
              <a:gd name="T20" fmla="*/ 2573 w 2880"/>
              <a:gd name="T21" fmla="*/ 1998 h 2160"/>
              <a:gd name="T22" fmla="*/ 2557 w 2880"/>
              <a:gd name="T23" fmla="*/ 2035 h 2160"/>
              <a:gd name="T24" fmla="*/ 2557 w 2880"/>
              <a:gd name="T25" fmla="*/ 2077 h 2160"/>
              <a:gd name="T26" fmla="*/ 2538 w 2880"/>
              <a:gd name="T27" fmla="*/ 2099 h 2160"/>
              <a:gd name="T28" fmla="*/ 99 w 2880"/>
              <a:gd name="T29" fmla="*/ 2099 h 2160"/>
              <a:gd name="T30" fmla="*/ 55 w 2880"/>
              <a:gd name="T31" fmla="*/ 2055 h 2160"/>
              <a:gd name="T32" fmla="*/ 55 w 2880"/>
              <a:gd name="T33" fmla="*/ 211 h 2160"/>
              <a:gd name="T34" fmla="*/ 86 w 2880"/>
              <a:gd name="T35" fmla="*/ 182 h 2160"/>
              <a:gd name="T36" fmla="*/ 594 w 2880"/>
              <a:gd name="T37" fmla="*/ 182 h 2160"/>
              <a:gd name="T38" fmla="*/ 677 w 2880"/>
              <a:gd name="T39" fmla="*/ 160 h 2160"/>
              <a:gd name="T40" fmla="*/ 707 w 2880"/>
              <a:gd name="T41" fmla="*/ 89 h 2160"/>
              <a:gd name="T42" fmla="*/ 741 w 2880"/>
              <a:gd name="T43" fmla="*/ 56 h 2160"/>
              <a:gd name="T44" fmla="*/ 964 w 2880"/>
              <a:gd name="T45" fmla="*/ 56 h 2160"/>
              <a:gd name="T46" fmla="*/ 2783 w 2880"/>
              <a:gd name="T47" fmla="*/ 56 h 2160"/>
              <a:gd name="T48" fmla="*/ 2783 w 2880"/>
              <a:gd name="T49" fmla="*/ 56 h 2160"/>
              <a:gd name="T50" fmla="*/ 2783 w 2880"/>
              <a:gd name="T51" fmla="*/ 56 h 2160"/>
              <a:gd name="T52" fmla="*/ 2825 w 2880"/>
              <a:gd name="T53" fmla="*/ 97 h 2160"/>
              <a:gd name="T54" fmla="*/ 2822 w 2880"/>
              <a:gd name="T55" fmla="*/ 1923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80" h="2160">
                <a:moveTo>
                  <a:pt x="0" y="0"/>
                </a:moveTo>
                <a:cubicBezTo>
                  <a:pt x="0" y="2160"/>
                  <a:pt x="0" y="2160"/>
                  <a:pt x="0" y="2160"/>
                </a:cubicBezTo>
                <a:cubicBezTo>
                  <a:pt x="2880" y="2160"/>
                  <a:pt x="2880" y="2160"/>
                  <a:pt x="2880" y="2160"/>
                </a:cubicBezTo>
                <a:cubicBezTo>
                  <a:pt x="2880" y="0"/>
                  <a:pt x="2880" y="0"/>
                  <a:pt x="2880" y="0"/>
                </a:cubicBezTo>
                <a:lnTo>
                  <a:pt x="0" y="0"/>
                </a:lnTo>
                <a:close/>
                <a:moveTo>
                  <a:pt x="2822" y="1923"/>
                </a:moveTo>
                <a:cubicBezTo>
                  <a:pt x="2822" y="1923"/>
                  <a:pt x="2822" y="1923"/>
                  <a:pt x="2822" y="1923"/>
                </a:cubicBezTo>
                <a:cubicBezTo>
                  <a:pt x="2822" y="1935"/>
                  <a:pt x="2812" y="1945"/>
                  <a:pt x="2800" y="1945"/>
                </a:cubicBezTo>
                <a:cubicBezTo>
                  <a:pt x="2647" y="1945"/>
                  <a:pt x="2647" y="1945"/>
                  <a:pt x="2647" y="1945"/>
                </a:cubicBezTo>
                <a:cubicBezTo>
                  <a:pt x="2635" y="1945"/>
                  <a:pt x="2619" y="1952"/>
                  <a:pt x="2610" y="1961"/>
                </a:cubicBezTo>
                <a:cubicBezTo>
                  <a:pt x="2573" y="1998"/>
                  <a:pt x="2573" y="1998"/>
                  <a:pt x="2573" y="1998"/>
                </a:cubicBezTo>
                <a:cubicBezTo>
                  <a:pt x="2564" y="2006"/>
                  <a:pt x="2557" y="2023"/>
                  <a:pt x="2557" y="2035"/>
                </a:cubicBezTo>
                <a:cubicBezTo>
                  <a:pt x="2557" y="2077"/>
                  <a:pt x="2557" y="2077"/>
                  <a:pt x="2557" y="2077"/>
                </a:cubicBezTo>
                <a:cubicBezTo>
                  <a:pt x="2557" y="2088"/>
                  <a:pt x="2549" y="2097"/>
                  <a:pt x="2538" y="2099"/>
                </a:cubicBezTo>
                <a:cubicBezTo>
                  <a:pt x="99" y="2099"/>
                  <a:pt x="99" y="2099"/>
                  <a:pt x="99" y="2099"/>
                </a:cubicBezTo>
                <a:cubicBezTo>
                  <a:pt x="75" y="2099"/>
                  <a:pt x="55" y="2079"/>
                  <a:pt x="55" y="2055"/>
                </a:cubicBezTo>
                <a:cubicBezTo>
                  <a:pt x="55" y="211"/>
                  <a:pt x="55" y="211"/>
                  <a:pt x="55" y="211"/>
                </a:cubicBezTo>
                <a:cubicBezTo>
                  <a:pt x="56" y="195"/>
                  <a:pt x="70" y="182"/>
                  <a:pt x="86" y="182"/>
                </a:cubicBezTo>
                <a:cubicBezTo>
                  <a:pt x="594" y="182"/>
                  <a:pt x="594" y="182"/>
                  <a:pt x="594" y="182"/>
                </a:cubicBezTo>
                <a:cubicBezTo>
                  <a:pt x="633" y="182"/>
                  <a:pt x="659" y="179"/>
                  <a:pt x="677" y="160"/>
                </a:cubicBezTo>
                <a:cubicBezTo>
                  <a:pt x="699" y="136"/>
                  <a:pt x="707" y="124"/>
                  <a:pt x="707" y="89"/>
                </a:cubicBezTo>
                <a:cubicBezTo>
                  <a:pt x="707" y="73"/>
                  <a:pt x="722" y="56"/>
                  <a:pt x="741" y="56"/>
                </a:cubicBezTo>
                <a:cubicBezTo>
                  <a:pt x="964" y="56"/>
                  <a:pt x="964" y="56"/>
                  <a:pt x="964" y="56"/>
                </a:cubicBezTo>
                <a:cubicBezTo>
                  <a:pt x="2783" y="56"/>
                  <a:pt x="2783" y="56"/>
                  <a:pt x="2783" y="56"/>
                </a:cubicBezTo>
                <a:cubicBezTo>
                  <a:pt x="2783" y="56"/>
                  <a:pt x="2783" y="56"/>
                  <a:pt x="2783" y="56"/>
                </a:cubicBezTo>
                <a:cubicBezTo>
                  <a:pt x="2783" y="56"/>
                  <a:pt x="2783" y="56"/>
                  <a:pt x="2783" y="56"/>
                </a:cubicBezTo>
                <a:cubicBezTo>
                  <a:pt x="2806" y="56"/>
                  <a:pt x="2825" y="75"/>
                  <a:pt x="2825" y="97"/>
                </a:cubicBezTo>
                <a:lnTo>
                  <a:pt x="2822" y="19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2000" y="6228001"/>
            <a:ext cx="3860800" cy="365125"/>
          </a:xfrm>
        </p:spPr>
        <p:txBody>
          <a:bodyPr/>
          <a:lstStyle/>
          <a:p>
            <a:r>
              <a:rPr lang="en-GB" dirty="0"/>
              <a:t>Add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3A3F-CA94-4345-B131-11BE3D752B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83766" y="404664"/>
            <a:ext cx="7680853" cy="936104"/>
          </a:xfrm>
        </p:spPr>
        <p:txBody>
          <a:bodyPr>
            <a:noAutofit/>
          </a:bodyPr>
          <a:lstStyle>
            <a:lvl1pPr marL="0" indent="0" algn="r">
              <a:lnSpc>
                <a:spcPts val="2300"/>
              </a:lnSpc>
              <a:buNone/>
              <a:defRPr sz="2000" i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image strapline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0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2118" y="0"/>
            <a:ext cx="12187767" cy="6858000"/>
          </a:xfrm>
          <a:custGeom>
            <a:avLst/>
            <a:gdLst>
              <a:gd name="T0" fmla="*/ 0 w 2880"/>
              <a:gd name="T1" fmla="*/ 0 h 2160"/>
              <a:gd name="T2" fmla="*/ 0 w 2880"/>
              <a:gd name="T3" fmla="*/ 2160 h 2160"/>
              <a:gd name="T4" fmla="*/ 2880 w 2880"/>
              <a:gd name="T5" fmla="*/ 2160 h 2160"/>
              <a:gd name="T6" fmla="*/ 2880 w 2880"/>
              <a:gd name="T7" fmla="*/ 0 h 2160"/>
              <a:gd name="T8" fmla="*/ 0 w 2880"/>
              <a:gd name="T9" fmla="*/ 0 h 2160"/>
              <a:gd name="T10" fmla="*/ 55 w 2880"/>
              <a:gd name="T11" fmla="*/ 2055 h 2160"/>
              <a:gd name="T12" fmla="*/ 55 w 2880"/>
              <a:gd name="T13" fmla="*/ 211 h 2160"/>
              <a:gd name="T14" fmla="*/ 87 w 2880"/>
              <a:gd name="T15" fmla="*/ 182 h 2160"/>
              <a:gd name="T16" fmla="*/ 594 w 2880"/>
              <a:gd name="T17" fmla="*/ 182 h 2160"/>
              <a:gd name="T18" fmla="*/ 678 w 2880"/>
              <a:gd name="T19" fmla="*/ 160 h 2160"/>
              <a:gd name="T20" fmla="*/ 708 w 2880"/>
              <a:gd name="T21" fmla="*/ 89 h 2160"/>
              <a:gd name="T22" fmla="*/ 742 w 2880"/>
              <a:gd name="T23" fmla="*/ 56 h 2160"/>
              <a:gd name="T24" fmla="*/ 763 w 2880"/>
              <a:gd name="T25" fmla="*/ 56 h 2160"/>
              <a:gd name="T26" fmla="*/ 2784 w 2880"/>
              <a:gd name="T27" fmla="*/ 56 h 2160"/>
              <a:gd name="T28" fmla="*/ 2826 w 2880"/>
              <a:gd name="T29" fmla="*/ 97 h 2160"/>
              <a:gd name="T30" fmla="*/ 2826 w 2880"/>
              <a:gd name="T31" fmla="*/ 1687 h 2160"/>
              <a:gd name="T32" fmla="*/ 2773 w 2880"/>
              <a:gd name="T33" fmla="*/ 1738 h 2160"/>
              <a:gd name="T34" fmla="*/ 2301 w 2880"/>
              <a:gd name="T35" fmla="*/ 1738 h 2160"/>
              <a:gd name="T36" fmla="*/ 2214 w 2880"/>
              <a:gd name="T37" fmla="*/ 1774 h 2160"/>
              <a:gd name="T38" fmla="*/ 2127 w 2880"/>
              <a:gd name="T39" fmla="*/ 1861 h 2160"/>
              <a:gd name="T40" fmla="*/ 2091 w 2880"/>
              <a:gd name="T41" fmla="*/ 1948 h 2160"/>
              <a:gd name="T42" fmla="*/ 2091 w 2880"/>
              <a:gd name="T43" fmla="*/ 2046 h 2160"/>
              <a:gd name="T44" fmla="*/ 2038 w 2880"/>
              <a:gd name="T45" fmla="*/ 2099 h 2160"/>
              <a:gd name="T46" fmla="*/ 1998 w 2880"/>
              <a:gd name="T47" fmla="*/ 2099 h 2160"/>
              <a:gd name="T48" fmla="*/ 1998 w 2880"/>
              <a:gd name="T49" fmla="*/ 2099 h 2160"/>
              <a:gd name="T50" fmla="*/ 100 w 2880"/>
              <a:gd name="T51" fmla="*/ 2099 h 2160"/>
              <a:gd name="T52" fmla="*/ 55 w 2880"/>
              <a:gd name="T53" fmla="*/ 2055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80" h="2160">
                <a:moveTo>
                  <a:pt x="0" y="0"/>
                </a:moveTo>
                <a:cubicBezTo>
                  <a:pt x="0" y="2160"/>
                  <a:pt x="0" y="2160"/>
                  <a:pt x="0" y="2160"/>
                </a:cubicBezTo>
                <a:cubicBezTo>
                  <a:pt x="2880" y="2160"/>
                  <a:pt x="2880" y="2160"/>
                  <a:pt x="2880" y="2160"/>
                </a:cubicBezTo>
                <a:cubicBezTo>
                  <a:pt x="2880" y="0"/>
                  <a:pt x="2880" y="0"/>
                  <a:pt x="2880" y="0"/>
                </a:cubicBezTo>
                <a:lnTo>
                  <a:pt x="0" y="0"/>
                </a:lnTo>
                <a:close/>
                <a:moveTo>
                  <a:pt x="55" y="2055"/>
                </a:moveTo>
                <a:cubicBezTo>
                  <a:pt x="55" y="211"/>
                  <a:pt x="55" y="211"/>
                  <a:pt x="55" y="211"/>
                </a:cubicBezTo>
                <a:cubicBezTo>
                  <a:pt x="57" y="195"/>
                  <a:pt x="71" y="182"/>
                  <a:pt x="87" y="182"/>
                </a:cubicBezTo>
                <a:cubicBezTo>
                  <a:pt x="594" y="182"/>
                  <a:pt x="594" y="182"/>
                  <a:pt x="594" y="182"/>
                </a:cubicBezTo>
                <a:cubicBezTo>
                  <a:pt x="634" y="182"/>
                  <a:pt x="660" y="179"/>
                  <a:pt x="678" y="160"/>
                </a:cubicBezTo>
                <a:cubicBezTo>
                  <a:pt x="699" y="136"/>
                  <a:pt x="708" y="124"/>
                  <a:pt x="708" y="89"/>
                </a:cubicBezTo>
                <a:cubicBezTo>
                  <a:pt x="708" y="73"/>
                  <a:pt x="723" y="56"/>
                  <a:pt x="742" y="56"/>
                </a:cubicBezTo>
                <a:cubicBezTo>
                  <a:pt x="775" y="56"/>
                  <a:pt x="760" y="56"/>
                  <a:pt x="763" y="56"/>
                </a:cubicBezTo>
                <a:cubicBezTo>
                  <a:pt x="2784" y="56"/>
                  <a:pt x="2784" y="56"/>
                  <a:pt x="2784" y="56"/>
                </a:cubicBezTo>
                <a:cubicBezTo>
                  <a:pt x="2807" y="56"/>
                  <a:pt x="2826" y="74"/>
                  <a:pt x="2826" y="97"/>
                </a:cubicBezTo>
                <a:cubicBezTo>
                  <a:pt x="2826" y="1687"/>
                  <a:pt x="2826" y="1687"/>
                  <a:pt x="2826" y="1687"/>
                </a:cubicBezTo>
                <a:cubicBezTo>
                  <a:pt x="2825" y="1715"/>
                  <a:pt x="2801" y="1738"/>
                  <a:pt x="2773" y="1738"/>
                </a:cubicBezTo>
                <a:cubicBezTo>
                  <a:pt x="2301" y="1738"/>
                  <a:pt x="2301" y="1738"/>
                  <a:pt x="2301" y="1738"/>
                </a:cubicBezTo>
                <a:cubicBezTo>
                  <a:pt x="2273" y="1738"/>
                  <a:pt x="2234" y="1754"/>
                  <a:pt x="2214" y="1774"/>
                </a:cubicBezTo>
                <a:cubicBezTo>
                  <a:pt x="2127" y="1861"/>
                  <a:pt x="2127" y="1861"/>
                  <a:pt x="2127" y="1861"/>
                </a:cubicBezTo>
                <a:cubicBezTo>
                  <a:pt x="2107" y="1881"/>
                  <a:pt x="2091" y="1920"/>
                  <a:pt x="2091" y="1948"/>
                </a:cubicBezTo>
                <a:cubicBezTo>
                  <a:pt x="2091" y="2046"/>
                  <a:pt x="2091" y="2046"/>
                  <a:pt x="2091" y="2046"/>
                </a:cubicBezTo>
                <a:cubicBezTo>
                  <a:pt x="2091" y="2075"/>
                  <a:pt x="2067" y="2099"/>
                  <a:pt x="2038" y="2099"/>
                </a:cubicBezTo>
                <a:cubicBezTo>
                  <a:pt x="1998" y="2099"/>
                  <a:pt x="1998" y="2099"/>
                  <a:pt x="1998" y="2099"/>
                </a:cubicBezTo>
                <a:cubicBezTo>
                  <a:pt x="1998" y="2099"/>
                  <a:pt x="1998" y="2099"/>
                  <a:pt x="1998" y="2099"/>
                </a:cubicBezTo>
                <a:cubicBezTo>
                  <a:pt x="100" y="2099"/>
                  <a:pt x="100" y="2099"/>
                  <a:pt x="100" y="2099"/>
                </a:cubicBezTo>
                <a:cubicBezTo>
                  <a:pt x="75" y="2099"/>
                  <a:pt x="56" y="2079"/>
                  <a:pt x="55" y="2055"/>
                </a:cubicBezTo>
                <a:close/>
              </a:path>
            </a:pathLst>
          </a:custGeom>
          <a:solidFill>
            <a:srgbClr val="E7D1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2000" y="6228001"/>
            <a:ext cx="3860800" cy="365125"/>
          </a:xfrm>
        </p:spPr>
        <p:txBody>
          <a:bodyPr/>
          <a:lstStyle/>
          <a:p>
            <a:r>
              <a:rPr lang="en-GB" dirty="0"/>
              <a:t>Add Footer Text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916834"/>
            <a:ext cx="10363200" cy="936103"/>
          </a:xfrm>
        </p:spPr>
        <p:txBody>
          <a:bodyPr anchor="t">
            <a:noAutofit/>
          </a:bodyPr>
          <a:lstStyle>
            <a:lvl1pPr algn="ctr">
              <a:lnSpc>
                <a:spcPts val="3400"/>
              </a:lnSpc>
              <a:defRPr sz="4500" b="1" cap="all" baseline="0"/>
            </a:lvl1pPr>
          </a:lstStyle>
          <a:p>
            <a:r>
              <a:rPr lang="en-US" dirty="0"/>
              <a:t>ADD END</a:t>
            </a:r>
            <a:br>
              <a:rPr lang="en-US" dirty="0"/>
            </a:br>
            <a:r>
              <a:rPr lang="en-US" dirty="0"/>
              <a:t>SLIDE TITLE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1424" y="3024008"/>
            <a:ext cx="10369152" cy="249322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Text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000" y="5864401"/>
            <a:ext cx="2166115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5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7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3" y="2733709"/>
            <a:ext cx="8092357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41"/>
            <a:ext cx="8144135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74207" y="5936189"/>
            <a:ext cx="2743200" cy="365125"/>
          </a:xfrm>
        </p:spPr>
        <p:txBody>
          <a:bodyPr/>
          <a:lstStyle/>
          <a:p>
            <a:fld id="{2662D58E-5BA8-458A-A67E-897AB7708E39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02" y="5936190"/>
            <a:ext cx="5362221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2750337"/>
            <a:ext cx="1827057" cy="1356442"/>
          </a:xfrm>
        </p:spPr>
        <p:txBody>
          <a:bodyPr/>
          <a:lstStyle/>
          <a:p>
            <a:fld id="{C01230AD-3627-40FE-93B4-FCC616E4E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41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1"/>
            <a:ext cx="1221595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D58E-5BA8-458A-A67E-897AB7708E39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30AD-3627-40FE-93B4-FCC616E4E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178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3"/>
            <a:ext cx="1221595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52" y="2869895"/>
            <a:ext cx="9185533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852" y="4232173"/>
            <a:ext cx="9185533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4413" y="5936189"/>
            <a:ext cx="2743200" cy="365125"/>
          </a:xfrm>
        </p:spPr>
        <p:txBody>
          <a:bodyPr/>
          <a:lstStyle/>
          <a:p>
            <a:fld id="{2662D58E-5BA8-458A-A67E-897AB7708E39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01" y="5936190"/>
            <a:ext cx="6446231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5251" y="2869897"/>
            <a:ext cx="1533115" cy="1090789"/>
          </a:xfrm>
        </p:spPr>
        <p:txBody>
          <a:bodyPr/>
          <a:lstStyle/>
          <a:p>
            <a:fld id="{C01230AD-3627-40FE-93B4-FCC616E4E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318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1"/>
            <a:ext cx="1221595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753228"/>
            <a:ext cx="9183187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1" y="2336873"/>
            <a:ext cx="4477199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4838" y="2336873"/>
            <a:ext cx="447954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D58E-5BA8-458A-A67E-897AB7708E39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30AD-3627-40FE-93B4-FCC616E4E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454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1"/>
            <a:ext cx="1221595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52" y="753231"/>
            <a:ext cx="9195379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651" y="2336875"/>
            <a:ext cx="419344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52" y="3030010"/>
            <a:ext cx="4489393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0195" y="2336873"/>
            <a:ext cx="4194036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4839" y="3030010"/>
            <a:ext cx="4489392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D58E-5BA8-458A-A67E-897AB7708E39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30AD-3627-40FE-93B4-FCC616E4E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772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1"/>
            <a:ext cx="1221595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D58E-5BA8-458A-A67E-897AB7708E39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30AD-3627-40FE-93B4-FCC616E4E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465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10289623" y="1973262"/>
            <a:ext cx="1926336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281026" y="609600"/>
            <a:ext cx="191097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D58E-5BA8-458A-A67E-897AB7708E39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30AD-3627-40FE-93B4-FCC616E4E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09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ink Chapter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1" y="0"/>
            <a:ext cx="12187767" cy="6858000"/>
          </a:xfrm>
          <a:custGeom>
            <a:avLst/>
            <a:gdLst>
              <a:gd name="T0" fmla="*/ 0 w 2880"/>
              <a:gd name="T1" fmla="*/ 0 h 2160"/>
              <a:gd name="T2" fmla="*/ 0 w 2880"/>
              <a:gd name="T3" fmla="*/ 2160 h 2160"/>
              <a:gd name="T4" fmla="*/ 2880 w 2880"/>
              <a:gd name="T5" fmla="*/ 2160 h 2160"/>
              <a:gd name="T6" fmla="*/ 2880 w 2880"/>
              <a:gd name="T7" fmla="*/ 0 h 2160"/>
              <a:gd name="T8" fmla="*/ 0 w 2880"/>
              <a:gd name="T9" fmla="*/ 0 h 2160"/>
              <a:gd name="T10" fmla="*/ 2822 w 2880"/>
              <a:gd name="T11" fmla="*/ 1923 h 2160"/>
              <a:gd name="T12" fmla="*/ 2822 w 2880"/>
              <a:gd name="T13" fmla="*/ 1923 h 2160"/>
              <a:gd name="T14" fmla="*/ 2800 w 2880"/>
              <a:gd name="T15" fmla="*/ 1945 h 2160"/>
              <a:gd name="T16" fmla="*/ 2647 w 2880"/>
              <a:gd name="T17" fmla="*/ 1945 h 2160"/>
              <a:gd name="T18" fmla="*/ 2610 w 2880"/>
              <a:gd name="T19" fmla="*/ 1961 h 2160"/>
              <a:gd name="T20" fmla="*/ 2573 w 2880"/>
              <a:gd name="T21" fmla="*/ 1998 h 2160"/>
              <a:gd name="T22" fmla="*/ 2557 w 2880"/>
              <a:gd name="T23" fmla="*/ 2035 h 2160"/>
              <a:gd name="T24" fmla="*/ 2557 w 2880"/>
              <a:gd name="T25" fmla="*/ 2077 h 2160"/>
              <a:gd name="T26" fmla="*/ 2538 w 2880"/>
              <a:gd name="T27" fmla="*/ 2099 h 2160"/>
              <a:gd name="T28" fmla="*/ 99 w 2880"/>
              <a:gd name="T29" fmla="*/ 2099 h 2160"/>
              <a:gd name="T30" fmla="*/ 55 w 2880"/>
              <a:gd name="T31" fmla="*/ 2055 h 2160"/>
              <a:gd name="T32" fmla="*/ 55 w 2880"/>
              <a:gd name="T33" fmla="*/ 211 h 2160"/>
              <a:gd name="T34" fmla="*/ 86 w 2880"/>
              <a:gd name="T35" fmla="*/ 182 h 2160"/>
              <a:gd name="T36" fmla="*/ 594 w 2880"/>
              <a:gd name="T37" fmla="*/ 182 h 2160"/>
              <a:gd name="T38" fmla="*/ 677 w 2880"/>
              <a:gd name="T39" fmla="*/ 160 h 2160"/>
              <a:gd name="T40" fmla="*/ 707 w 2880"/>
              <a:gd name="T41" fmla="*/ 89 h 2160"/>
              <a:gd name="T42" fmla="*/ 741 w 2880"/>
              <a:gd name="T43" fmla="*/ 56 h 2160"/>
              <a:gd name="T44" fmla="*/ 964 w 2880"/>
              <a:gd name="T45" fmla="*/ 56 h 2160"/>
              <a:gd name="T46" fmla="*/ 2783 w 2880"/>
              <a:gd name="T47" fmla="*/ 56 h 2160"/>
              <a:gd name="T48" fmla="*/ 2783 w 2880"/>
              <a:gd name="T49" fmla="*/ 56 h 2160"/>
              <a:gd name="T50" fmla="*/ 2783 w 2880"/>
              <a:gd name="T51" fmla="*/ 56 h 2160"/>
              <a:gd name="T52" fmla="*/ 2825 w 2880"/>
              <a:gd name="T53" fmla="*/ 97 h 2160"/>
              <a:gd name="T54" fmla="*/ 2822 w 2880"/>
              <a:gd name="T55" fmla="*/ 1923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80" h="2160">
                <a:moveTo>
                  <a:pt x="0" y="0"/>
                </a:moveTo>
                <a:cubicBezTo>
                  <a:pt x="0" y="2160"/>
                  <a:pt x="0" y="2160"/>
                  <a:pt x="0" y="2160"/>
                </a:cubicBezTo>
                <a:cubicBezTo>
                  <a:pt x="2880" y="2160"/>
                  <a:pt x="2880" y="2160"/>
                  <a:pt x="2880" y="2160"/>
                </a:cubicBezTo>
                <a:cubicBezTo>
                  <a:pt x="2880" y="0"/>
                  <a:pt x="2880" y="0"/>
                  <a:pt x="2880" y="0"/>
                </a:cubicBezTo>
                <a:lnTo>
                  <a:pt x="0" y="0"/>
                </a:lnTo>
                <a:close/>
                <a:moveTo>
                  <a:pt x="2822" y="1923"/>
                </a:moveTo>
                <a:cubicBezTo>
                  <a:pt x="2822" y="1923"/>
                  <a:pt x="2822" y="1923"/>
                  <a:pt x="2822" y="1923"/>
                </a:cubicBezTo>
                <a:cubicBezTo>
                  <a:pt x="2822" y="1935"/>
                  <a:pt x="2812" y="1945"/>
                  <a:pt x="2800" y="1945"/>
                </a:cubicBezTo>
                <a:cubicBezTo>
                  <a:pt x="2647" y="1945"/>
                  <a:pt x="2647" y="1945"/>
                  <a:pt x="2647" y="1945"/>
                </a:cubicBezTo>
                <a:cubicBezTo>
                  <a:pt x="2635" y="1945"/>
                  <a:pt x="2619" y="1952"/>
                  <a:pt x="2610" y="1961"/>
                </a:cubicBezTo>
                <a:cubicBezTo>
                  <a:pt x="2573" y="1998"/>
                  <a:pt x="2573" y="1998"/>
                  <a:pt x="2573" y="1998"/>
                </a:cubicBezTo>
                <a:cubicBezTo>
                  <a:pt x="2564" y="2006"/>
                  <a:pt x="2557" y="2023"/>
                  <a:pt x="2557" y="2035"/>
                </a:cubicBezTo>
                <a:cubicBezTo>
                  <a:pt x="2557" y="2077"/>
                  <a:pt x="2557" y="2077"/>
                  <a:pt x="2557" y="2077"/>
                </a:cubicBezTo>
                <a:cubicBezTo>
                  <a:pt x="2557" y="2088"/>
                  <a:pt x="2549" y="2097"/>
                  <a:pt x="2538" y="2099"/>
                </a:cubicBezTo>
                <a:cubicBezTo>
                  <a:pt x="99" y="2099"/>
                  <a:pt x="99" y="2099"/>
                  <a:pt x="99" y="2099"/>
                </a:cubicBezTo>
                <a:cubicBezTo>
                  <a:pt x="75" y="2099"/>
                  <a:pt x="55" y="2079"/>
                  <a:pt x="55" y="2055"/>
                </a:cubicBezTo>
                <a:cubicBezTo>
                  <a:pt x="55" y="211"/>
                  <a:pt x="55" y="211"/>
                  <a:pt x="55" y="211"/>
                </a:cubicBezTo>
                <a:cubicBezTo>
                  <a:pt x="56" y="195"/>
                  <a:pt x="70" y="182"/>
                  <a:pt x="86" y="182"/>
                </a:cubicBezTo>
                <a:cubicBezTo>
                  <a:pt x="594" y="182"/>
                  <a:pt x="594" y="182"/>
                  <a:pt x="594" y="182"/>
                </a:cubicBezTo>
                <a:cubicBezTo>
                  <a:pt x="633" y="182"/>
                  <a:pt x="659" y="179"/>
                  <a:pt x="677" y="160"/>
                </a:cubicBezTo>
                <a:cubicBezTo>
                  <a:pt x="699" y="136"/>
                  <a:pt x="707" y="124"/>
                  <a:pt x="707" y="89"/>
                </a:cubicBezTo>
                <a:cubicBezTo>
                  <a:pt x="707" y="73"/>
                  <a:pt x="722" y="56"/>
                  <a:pt x="741" y="56"/>
                </a:cubicBezTo>
                <a:cubicBezTo>
                  <a:pt x="964" y="56"/>
                  <a:pt x="964" y="56"/>
                  <a:pt x="964" y="56"/>
                </a:cubicBezTo>
                <a:cubicBezTo>
                  <a:pt x="2783" y="56"/>
                  <a:pt x="2783" y="56"/>
                  <a:pt x="2783" y="56"/>
                </a:cubicBezTo>
                <a:cubicBezTo>
                  <a:pt x="2783" y="56"/>
                  <a:pt x="2783" y="56"/>
                  <a:pt x="2783" y="56"/>
                </a:cubicBezTo>
                <a:cubicBezTo>
                  <a:pt x="2783" y="56"/>
                  <a:pt x="2783" y="56"/>
                  <a:pt x="2783" y="56"/>
                </a:cubicBezTo>
                <a:cubicBezTo>
                  <a:pt x="2806" y="56"/>
                  <a:pt x="2825" y="75"/>
                  <a:pt x="2825" y="97"/>
                </a:cubicBezTo>
                <a:lnTo>
                  <a:pt x="2822" y="1923"/>
                </a:lnTo>
                <a:close/>
              </a:path>
            </a:pathLst>
          </a:custGeom>
          <a:solidFill>
            <a:srgbClr val="FBC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rgbClr val="55555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6401" y="764704"/>
            <a:ext cx="11202433" cy="1584176"/>
          </a:xfrm>
        </p:spPr>
        <p:txBody>
          <a:bodyPr/>
          <a:lstStyle>
            <a:lvl1pPr algn="l">
              <a:lnSpc>
                <a:spcPts val="6200"/>
              </a:lnSpc>
              <a:defRPr sz="8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title</a:t>
            </a:r>
            <a:br>
              <a:rPr lang="en-US" dirty="0"/>
            </a:br>
            <a:r>
              <a:rPr lang="en-US" dirty="0"/>
              <a:t>of chapter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371" y="2396480"/>
            <a:ext cx="10977463" cy="1032520"/>
          </a:xfrm>
        </p:spPr>
        <p:txBody>
          <a:bodyPr>
            <a:noAutofit/>
          </a:bodyPr>
          <a:lstStyle>
            <a:lvl1pPr marL="0" indent="0" algn="l">
              <a:lnSpc>
                <a:spcPts val="2200"/>
              </a:lnSpc>
              <a:buNone/>
              <a:defRPr sz="2000" i="1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subtitle of Chapter</a:t>
            </a:r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371" y="622800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1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GB" dirty="0">
                <a:solidFill>
                  <a:srgbClr val="FFFFFF">
                    <a:lumMod val="65000"/>
                  </a:srgbClr>
                </a:solidFill>
              </a:rPr>
              <a:t>Add Footer Text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533" y="6309321"/>
            <a:ext cx="115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00" b="1">
                <a:solidFill>
                  <a:schemeClr val="tx2"/>
                </a:solidFill>
              </a:defRPr>
            </a:lvl1pPr>
          </a:lstStyle>
          <a:p>
            <a:fld id="{950E3A3F-CA94-4345-B131-11BE3D752B1E}" type="slidenum">
              <a:rPr lang="en-GB" smtClean="0">
                <a:solidFill>
                  <a:srgbClr val="EA0789"/>
                </a:solidFill>
              </a:rPr>
              <a:pPr/>
              <a:t>‹#›</a:t>
            </a:fld>
            <a:endParaRPr lang="en-GB" dirty="0">
              <a:solidFill>
                <a:srgbClr val="EA07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177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1"/>
            <a:ext cx="1221595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52" y="753227"/>
            <a:ext cx="919537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7" y="2336875"/>
            <a:ext cx="5218384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1" y="2336874"/>
            <a:ext cx="372832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D58E-5BA8-458A-A67E-897AB7708E39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30AD-3627-40FE-93B4-FCC616E4E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460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1"/>
            <a:ext cx="1221595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52" y="753228"/>
            <a:ext cx="9195379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81275" y="2336874"/>
            <a:ext cx="522295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851" y="2336875"/>
            <a:ext cx="373131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D58E-5BA8-458A-A67E-897AB7708E39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30AD-3627-40FE-93B4-FCC616E4E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537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1"/>
            <a:ext cx="1221595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4" y="4711617"/>
            <a:ext cx="9193027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8852" y="609599"/>
            <a:ext cx="919537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2" y="5256099"/>
            <a:ext cx="9193029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D58E-5BA8-458A-A67E-897AB7708E39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75251" y="4711311"/>
            <a:ext cx="1533115" cy="1090789"/>
          </a:xfrm>
        </p:spPr>
        <p:txBody>
          <a:bodyPr/>
          <a:lstStyle/>
          <a:p>
            <a:fld id="{C01230AD-3627-40FE-93B4-FCC616E4E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522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1"/>
            <a:ext cx="1221595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007" y="609597"/>
            <a:ext cx="9195379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851" y="4710340"/>
            <a:ext cx="9185535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D58E-5BA8-458A-A67E-897AB7708E39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75251" y="4711617"/>
            <a:ext cx="1533115" cy="1090789"/>
          </a:xfrm>
        </p:spPr>
        <p:txBody>
          <a:bodyPr/>
          <a:lstStyle/>
          <a:p>
            <a:fld id="{C01230AD-3627-40FE-93B4-FCC616E4E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89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1"/>
            <a:ext cx="1221595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95" y="616984"/>
            <a:ext cx="8566863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19252" y="3660763"/>
            <a:ext cx="798364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852" y="4710340"/>
            <a:ext cx="9205225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D58E-5BA8-458A-A67E-897AB7708E39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75251" y="4709927"/>
            <a:ext cx="1533115" cy="1090789"/>
          </a:xfrm>
        </p:spPr>
        <p:txBody>
          <a:bodyPr/>
          <a:lstStyle/>
          <a:p>
            <a:fld id="{C01230AD-3627-40FE-93B4-FCC616E4E930}" type="slidenum">
              <a:rPr lang="en-GB" smtClean="0"/>
              <a:t>‹#›</a:t>
            </a:fld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361243" y="748116"/>
            <a:ext cx="711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89588" y="2998574"/>
            <a:ext cx="6096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5217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1"/>
            <a:ext cx="1221595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51" y="4710340"/>
            <a:ext cx="9195379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852" y="5300150"/>
            <a:ext cx="9195379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D58E-5BA8-458A-A67E-897AB7708E39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75251" y="4709927"/>
            <a:ext cx="1533115" cy="1090789"/>
          </a:xfrm>
        </p:spPr>
        <p:txBody>
          <a:bodyPr/>
          <a:lstStyle/>
          <a:p>
            <a:fld id="{C01230AD-3627-40FE-93B4-FCC616E4E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2493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1"/>
            <a:ext cx="1221595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08852" y="753228"/>
            <a:ext cx="9195379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10172" y="2329489"/>
            <a:ext cx="2926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19703" y="3015291"/>
            <a:ext cx="292608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7884" y="2336873"/>
            <a:ext cx="2926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39613" y="3007907"/>
            <a:ext cx="292608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68181" y="2336873"/>
            <a:ext cx="2926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978027" y="3007906"/>
            <a:ext cx="292608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D58E-5BA8-458A-A67E-897AB7708E39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30AD-3627-40FE-93B4-FCC616E4E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2302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1"/>
            <a:ext cx="1221595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08852" y="753228"/>
            <a:ext cx="9195379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09856" y="4297503"/>
            <a:ext cx="2923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09856" y="2336873"/>
            <a:ext cx="29230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09856" y="4873765"/>
            <a:ext cx="292300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329" y="4297503"/>
            <a:ext cx="295342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27329" y="2336873"/>
            <a:ext cx="295342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25977" y="4873764"/>
            <a:ext cx="29573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74705" y="4297503"/>
            <a:ext cx="29257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974704" y="2336873"/>
            <a:ext cx="292577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74579" y="4873762"/>
            <a:ext cx="292965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D58E-5BA8-458A-A67E-897AB7708E39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30AD-3627-40FE-93B4-FCC616E4E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5476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1"/>
            <a:ext cx="1221595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52" y="753228"/>
            <a:ext cx="9195379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D58E-5BA8-458A-A67E-897AB7708E39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30AD-3627-40FE-93B4-FCC616E4E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7673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7244167" y="2519146"/>
            <a:ext cx="6862555" cy="1824265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53064" y="609597"/>
            <a:ext cx="1426136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9"/>
            <a:ext cx="8768479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525" y="5936189"/>
            <a:ext cx="2743200" cy="365125"/>
          </a:xfrm>
        </p:spPr>
        <p:txBody>
          <a:bodyPr/>
          <a:lstStyle/>
          <a:p>
            <a:fld id="{2662D58E-5BA8-458A-A67E-897AB7708E39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025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8203" y="5432500"/>
            <a:ext cx="1532848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01230AD-3627-40FE-93B4-FCC616E4E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61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1" y="0"/>
            <a:ext cx="12187767" cy="6858000"/>
          </a:xfrm>
          <a:custGeom>
            <a:avLst/>
            <a:gdLst>
              <a:gd name="T0" fmla="*/ 0 w 2880"/>
              <a:gd name="T1" fmla="*/ 0 h 2160"/>
              <a:gd name="T2" fmla="*/ 0 w 2880"/>
              <a:gd name="T3" fmla="*/ 2160 h 2160"/>
              <a:gd name="T4" fmla="*/ 2880 w 2880"/>
              <a:gd name="T5" fmla="*/ 2160 h 2160"/>
              <a:gd name="T6" fmla="*/ 2880 w 2880"/>
              <a:gd name="T7" fmla="*/ 0 h 2160"/>
              <a:gd name="T8" fmla="*/ 0 w 2880"/>
              <a:gd name="T9" fmla="*/ 0 h 2160"/>
              <a:gd name="T10" fmla="*/ 2822 w 2880"/>
              <a:gd name="T11" fmla="*/ 1923 h 2160"/>
              <a:gd name="T12" fmla="*/ 2822 w 2880"/>
              <a:gd name="T13" fmla="*/ 1923 h 2160"/>
              <a:gd name="T14" fmla="*/ 2800 w 2880"/>
              <a:gd name="T15" fmla="*/ 1945 h 2160"/>
              <a:gd name="T16" fmla="*/ 2647 w 2880"/>
              <a:gd name="T17" fmla="*/ 1945 h 2160"/>
              <a:gd name="T18" fmla="*/ 2610 w 2880"/>
              <a:gd name="T19" fmla="*/ 1961 h 2160"/>
              <a:gd name="T20" fmla="*/ 2573 w 2880"/>
              <a:gd name="T21" fmla="*/ 1998 h 2160"/>
              <a:gd name="T22" fmla="*/ 2557 w 2880"/>
              <a:gd name="T23" fmla="*/ 2035 h 2160"/>
              <a:gd name="T24" fmla="*/ 2557 w 2880"/>
              <a:gd name="T25" fmla="*/ 2077 h 2160"/>
              <a:gd name="T26" fmla="*/ 2538 w 2880"/>
              <a:gd name="T27" fmla="*/ 2099 h 2160"/>
              <a:gd name="T28" fmla="*/ 99 w 2880"/>
              <a:gd name="T29" fmla="*/ 2099 h 2160"/>
              <a:gd name="T30" fmla="*/ 55 w 2880"/>
              <a:gd name="T31" fmla="*/ 2055 h 2160"/>
              <a:gd name="T32" fmla="*/ 55 w 2880"/>
              <a:gd name="T33" fmla="*/ 211 h 2160"/>
              <a:gd name="T34" fmla="*/ 86 w 2880"/>
              <a:gd name="T35" fmla="*/ 182 h 2160"/>
              <a:gd name="T36" fmla="*/ 594 w 2880"/>
              <a:gd name="T37" fmla="*/ 182 h 2160"/>
              <a:gd name="T38" fmla="*/ 677 w 2880"/>
              <a:gd name="T39" fmla="*/ 160 h 2160"/>
              <a:gd name="T40" fmla="*/ 707 w 2880"/>
              <a:gd name="T41" fmla="*/ 89 h 2160"/>
              <a:gd name="T42" fmla="*/ 741 w 2880"/>
              <a:gd name="T43" fmla="*/ 56 h 2160"/>
              <a:gd name="T44" fmla="*/ 964 w 2880"/>
              <a:gd name="T45" fmla="*/ 56 h 2160"/>
              <a:gd name="T46" fmla="*/ 2783 w 2880"/>
              <a:gd name="T47" fmla="*/ 56 h 2160"/>
              <a:gd name="T48" fmla="*/ 2783 w 2880"/>
              <a:gd name="T49" fmla="*/ 56 h 2160"/>
              <a:gd name="T50" fmla="*/ 2783 w 2880"/>
              <a:gd name="T51" fmla="*/ 56 h 2160"/>
              <a:gd name="T52" fmla="*/ 2825 w 2880"/>
              <a:gd name="T53" fmla="*/ 97 h 2160"/>
              <a:gd name="T54" fmla="*/ 2822 w 2880"/>
              <a:gd name="T55" fmla="*/ 1923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80" h="2160">
                <a:moveTo>
                  <a:pt x="0" y="0"/>
                </a:moveTo>
                <a:cubicBezTo>
                  <a:pt x="0" y="2160"/>
                  <a:pt x="0" y="2160"/>
                  <a:pt x="0" y="2160"/>
                </a:cubicBezTo>
                <a:cubicBezTo>
                  <a:pt x="2880" y="2160"/>
                  <a:pt x="2880" y="2160"/>
                  <a:pt x="2880" y="2160"/>
                </a:cubicBezTo>
                <a:cubicBezTo>
                  <a:pt x="2880" y="0"/>
                  <a:pt x="2880" y="0"/>
                  <a:pt x="2880" y="0"/>
                </a:cubicBezTo>
                <a:lnTo>
                  <a:pt x="0" y="0"/>
                </a:lnTo>
                <a:close/>
                <a:moveTo>
                  <a:pt x="2822" y="1923"/>
                </a:moveTo>
                <a:cubicBezTo>
                  <a:pt x="2822" y="1923"/>
                  <a:pt x="2822" y="1923"/>
                  <a:pt x="2822" y="1923"/>
                </a:cubicBezTo>
                <a:cubicBezTo>
                  <a:pt x="2822" y="1935"/>
                  <a:pt x="2812" y="1945"/>
                  <a:pt x="2800" y="1945"/>
                </a:cubicBezTo>
                <a:cubicBezTo>
                  <a:pt x="2647" y="1945"/>
                  <a:pt x="2647" y="1945"/>
                  <a:pt x="2647" y="1945"/>
                </a:cubicBezTo>
                <a:cubicBezTo>
                  <a:pt x="2635" y="1945"/>
                  <a:pt x="2619" y="1952"/>
                  <a:pt x="2610" y="1961"/>
                </a:cubicBezTo>
                <a:cubicBezTo>
                  <a:pt x="2573" y="1998"/>
                  <a:pt x="2573" y="1998"/>
                  <a:pt x="2573" y="1998"/>
                </a:cubicBezTo>
                <a:cubicBezTo>
                  <a:pt x="2564" y="2006"/>
                  <a:pt x="2557" y="2023"/>
                  <a:pt x="2557" y="2035"/>
                </a:cubicBezTo>
                <a:cubicBezTo>
                  <a:pt x="2557" y="2077"/>
                  <a:pt x="2557" y="2077"/>
                  <a:pt x="2557" y="2077"/>
                </a:cubicBezTo>
                <a:cubicBezTo>
                  <a:pt x="2557" y="2088"/>
                  <a:pt x="2549" y="2097"/>
                  <a:pt x="2538" y="2099"/>
                </a:cubicBezTo>
                <a:cubicBezTo>
                  <a:pt x="99" y="2099"/>
                  <a:pt x="99" y="2099"/>
                  <a:pt x="99" y="2099"/>
                </a:cubicBezTo>
                <a:cubicBezTo>
                  <a:pt x="75" y="2099"/>
                  <a:pt x="55" y="2079"/>
                  <a:pt x="55" y="2055"/>
                </a:cubicBezTo>
                <a:cubicBezTo>
                  <a:pt x="55" y="211"/>
                  <a:pt x="55" y="211"/>
                  <a:pt x="55" y="211"/>
                </a:cubicBezTo>
                <a:cubicBezTo>
                  <a:pt x="56" y="195"/>
                  <a:pt x="70" y="182"/>
                  <a:pt x="86" y="182"/>
                </a:cubicBezTo>
                <a:cubicBezTo>
                  <a:pt x="594" y="182"/>
                  <a:pt x="594" y="182"/>
                  <a:pt x="594" y="182"/>
                </a:cubicBezTo>
                <a:cubicBezTo>
                  <a:pt x="633" y="182"/>
                  <a:pt x="659" y="179"/>
                  <a:pt x="677" y="160"/>
                </a:cubicBezTo>
                <a:cubicBezTo>
                  <a:pt x="699" y="136"/>
                  <a:pt x="707" y="124"/>
                  <a:pt x="707" y="89"/>
                </a:cubicBezTo>
                <a:cubicBezTo>
                  <a:pt x="707" y="73"/>
                  <a:pt x="722" y="56"/>
                  <a:pt x="741" y="56"/>
                </a:cubicBezTo>
                <a:cubicBezTo>
                  <a:pt x="964" y="56"/>
                  <a:pt x="964" y="56"/>
                  <a:pt x="964" y="56"/>
                </a:cubicBezTo>
                <a:cubicBezTo>
                  <a:pt x="2783" y="56"/>
                  <a:pt x="2783" y="56"/>
                  <a:pt x="2783" y="56"/>
                </a:cubicBezTo>
                <a:cubicBezTo>
                  <a:pt x="2783" y="56"/>
                  <a:pt x="2783" y="56"/>
                  <a:pt x="2783" y="56"/>
                </a:cubicBezTo>
                <a:cubicBezTo>
                  <a:pt x="2783" y="56"/>
                  <a:pt x="2783" y="56"/>
                  <a:pt x="2783" y="56"/>
                </a:cubicBezTo>
                <a:cubicBezTo>
                  <a:pt x="2806" y="56"/>
                  <a:pt x="2825" y="75"/>
                  <a:pt x="2825" y="97"/>
                </a:cubicBezTo>
                <a:lnTo>
                  <a:pt x="2822" y="1923"/>
                </a:lnTo>
                <a:close/>
              </a:path>
            </a:pathLst>
          </a:custGeom>
          <a:solidFill>
            <a:srgbClr val="FBC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rgbClr val="55555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291" y="396000"/>
            <a:ext cx="8270709" cy="80075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TITLE OF</a:t>
            </a:r>
            <a:br>
              <a:rPr lang="en-US" dirty="0"/>
            </a:br>
            <a:r>
              <a:rPr lang="en-US" dirty="0"/>
              <a:t>2-COLUMN SLIDE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1386001"/>
            <a:ext cx="5568619" cy="4563280"/>
          </a:xfrm>
        </p:spPr>
        <p:txBody>
          <a:bodyPr/>
          <a:lstStyle>
            <a:lvl1pPr marL="270000" indent="-270000"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2000" y="6228001"/>
            <a:ext cx="3860800" cy="365125"/>
          </a:xfrm>
        </p:spPr>
        <p:txBody>
          <a:bodyPr/>
          <a:lstStyle/>
          <a:p>
            <a:r>
              <a:rPr lang="en-GB" dirty="0">
                <a:solidFill>
                  <a:srgbClr val="FFFFFF">
                    <a:lumMod val="65000"/>
                  </a:srgbClr>
                </a:solidFill>
              </a:rPr>
              <a:t>Add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3A3F-CA94-4345-B131-11BE3D752B1E}" type="slidenum">
              <a:rPr lang="en-GB" smtClean="0">
                <a:solidFill>
                  <a:srgbClr val="EA0789"/>
                </a:solidFill>
              </a:rPr>
              <a:pPr/>
              <a:t>‹#›</a:t>
            </a:fld>
            <a:endParaRPr lang="en-GB">
              <a:solidFill>
                <a:srgbClr val="EA0789"/>
              </a:solidFill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056107" y="1386001"/>
            <a:ext cx="4320480" cy="4563280"/>
          </a:xfrm>
        </p:spPr>
        <p:txBody>
          <a:bodyPr>
            <a:noAutofit/>
          </a:bodyPr>
          <a:lstStyle>
            <a:lvl1pPr marL="266700" indent="-266700">
              <a:defRPr sz="15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3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96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1" y="0"/>
            <a:ext cx="12187767" cy="6858000"/>
          </a:xfrm>
          <a:custGeom>
            <a:avLst/>
            <a:gdLst>
              <a:gd name="T0" fmla="*/ 0 w 2880"/>
              <a:gd name="T1" fmla="*/ 0 h 2160"/>
              <a:gd name="T2" fmla="*/ 0 w 2880"/>
              <a:gd name="T3" fmla="*/ 2160 h 2160"/>
              <a:gd name="T4" fmla="*/ 2880 w 2880"/>
              <a:gd name="T5" fmla="*/ 2160 h 2160"/>
              <a:gd name="T6" fmla="*/ 2880 w 2880"/>
              <a:gd name="T7" fmla="*/ 0 h 2160"/>
              <a:gd name="T8" fmla="*/ 0 w 2880"/>
              <a:gd name="T9" fmla="*/ 0 h 2160"/>
              <a:gd name="T10" fmla="*/ 2822 w 2880"/>
              <a:gd name="T11" fmla="*/ 1923 h 2160"/>
              <a:gd name="T12" fmla="*/ 2822 w 2880"/>
              <a:gd name="T13" fmla="*/ 1923 h 2160"/>
              <a:gd name="T14" fmla="*/ 2800 w 2880"/>
              <a:gd name="T15" fmla="*/ 1945 h 2160"/>
              <a:gd name="T16" fmla="*/ 2647 w 2880"/>
              <a:gd name="T17" fmla="*/ 1945 h 2160"/>
              <a:gd name="T18" fmla="*/ 2610 w 2880"/>
              <a:gd name="T19" fmla="*/ 1961 h 2160"/>
              <a:gd name="T20" fmla="*/ 2573 w 2880"/>
              <a:gd name="T21" fmla="*/ 1998 h 2160"/>
              <a:gd name="T22" fmla="*/ 2557 w 2880"/>
              <a:gd name="T23" fmla="*/ 2035 h 2160"/>
              <a:gd name="T24" fmla="*/ 2557 w 2880"/>
              <a:gd name="T25" fmla="*/ 2077 h 2160"/>
              <a:gd name="T26" fmla="*/ 2538 w 2880"/>
              <a:gd name="T27" fmla="*/ 2099 h 2160"/>
              <a:gd name="T28" fmla="*/ 99 w 2880"/>
              <a:gd name="T29" fmla="*/ 2099 h 2160"/>
              <a:gd name="T30" fmla="*/ 55 w 2880"/>
              <a:gd name="T31" fmla="*/ 2055 h 2160"/>
              <a:gd name="T32" fmla="*/ 55 w 2880"/>
              <a:gd name="T33" fmla="*/ 211 h 2160"/>
              <a:gd name="T34" fmla="*/ 86 w 2880"/>
              <a:gd name="T35" fmla="*/ 182 h 2160"/>
              <a:gd name="T36" fmla="*/ 594 w 2880"/>
              <a:gd name="T37" fmla="*/ 182 h 2160"/>
              <a:gd name="T38" fmla="*/ 677 w 2880"/>
              <a:gd name="T39" fmla="*/ 160 h 2160"/>
              <a:gd name="T40" fmla="*/ 707 w 2880"/>
              <a:gd name="T41" fmla="*/ 89 h 2160"/>
              <a:gd name="T42" fmla="*/ 741 w 2880"/>
              <a:gd name="T43" fmla="*/ 56 h 2160"/>
              <a:gd name="T44" fmla="*/ 964 w 2880"/>
              <a:gd name="T45" fmla="*/ 56 h 2160"/>
              <a:gd name="T46" fmla="*/ 2783 w 2880"/>
              <a:gd name="T47" fmla="*/ 56 h 2160"/>
              <a:gd name="T48" fmla="*/ 2783 w 2880"/>
              <a:gd name="T49" fmla="*/ 56 h 2160"/>
              <a:gd name="T50" fmla="*/ 2783 w 2880"/>
              <a:gd name="T51" fmla="*/ 56 h 2160"/>
              <a:gd name="T52" fmla="*/ 2825 w 2880"/>
              <a:gd name="T53" fmla="*/ 97 h 2160"/>
              <a:gd name="T54" fmla="*/ 2822 w 2880"/>
              <a:gd name="T55" fmla="*/ 1923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80" h="2160">
                <a:moveTo>
                  <a:pt x="0" y="0"/>
                </a:moveTo>
                <a:cubicBezTo>
                  <a:pt x="0" y="2160"/>
                  <a:pt x="0" y="2160"/>
                  <a:pt x="0" y="2160"/>
                </a:cubicBezTo>
                <a:cubicBezTo>
                  <a:pt x="2880" y="2160"/>
                  <a:pt x="2880" y="2160"/>
                  <a:pt x="2880" y="2160"/>
                </a:cubicBezTo>
                <a:cubicBezTo>
                  <a:pt x="2880" y="0"/>
                  <a:pt x="2880" y="0"/>
                  <a:pt x="2880" y="0"/>
                </a:cubicBezTo>
                <a:lnTo>
                  <a:pt x="0" y="0"/>
                </a:lnTo>
                <a:close/>
                <a:moveTo>
                  <a:pt x="2822" y="1923"/>
                </a:moveTo>
                <a:cubicBezTo>
                  <a:pt x="2822" y="1923"/>
                  <a:pt x="2822" y="1923"/>
                  <a:pt x="2822" y="1923"/>
                </a:cubicBezTo>
                <a:cubicBezTo>
                  <a:pt x="2822" y="1935"/>
                  <a:pt x="2812" y="1945"/>
                  <a:pt x="2800" y="1945"/>
                </a:cubicBezTo>
                <a:cubicBezTo>
                  <a:pt x="2647" y="1945"/>
                  <a:pt x="2647" y="1945"/>
                  <a:pt x="2647" y="1945"/>
                </a:cubicBezTo>
                <a:cubicBezTo>
                  <a:pt x="2635" y="1945"/>
                  <a:pt x="2619" y="1952"/>
                  <a:pt x="2610" y="1961"/>
                </a:cubicBezTo>
                <a:cubicBezTo>
                  <a:pt x="2573" y="1998"/>
                  <a:pt x="2573" y="1998"/>
                  <a:pt x="2573" y="1998"/>
                </a:cubicBezTo>
                <a:cubicBezTo>
                  <a:pt x="2564" y="2006"/>
                  <a:pt x="2557" y="2023"/>
                  <a:pt x="2557" y="2035"/>
                </a:cubicBezTo>
                <a:cubicBezTo>
                  <a:pt x="2557" y="2077"/>
                  <a:pt x="2557" y="2077"/>
                  <a:pt x="2557" y="2077"/>
                </a:cubicBezTo>
                <a:cubicBezTo>
                  <a:pt x="2557" y="2088"/>
                  <a:pt x="2549" y="2097"/>
                  <a:pt x="2538" y="2099"/>
                </a:cubicBezTo>
                <a:cubicBezTo>
                  <a:pt x="99" y="2099"/>
                  <a:pt x="99" y="2099"/>
                  <a:pt x="99" y="2099"/>
                </a:cubicBezTo>
                <a:cubicBezTo>
                  <a:pt x="75" y="2099"/>
                  <a:pt x="55" y="2079"/>
                  <a:pt x="55" y="2055"/>
                </a:cubicBezTo>
                <a:cubicBezTo>
                  <a:pt x="55" y="211"/>
                  <a:pt x="55" y="211"/>
                  <a:pt x="55" y="211"/>
                </a:cubicBezTo>
                <a:cubicBezTo>
                  <a:pt x="56" y="195"/>
                  <a:pt x="70" y="182"/>
                  <a:pt x="86" y="182"/>
                </a:cubicBezTo>
                <a:cubicBezTo>
                  <a:pt x="594" y="182"/>
                  <a:pt x="594" y="182"/>
                  <a:pt x="594" y="182"/>
                </a:cubicBezTo>
                <a:cubicBezTo>
                  <a:pt x="633" y="182"/>
                  <a:pt x="659" y="179"/>
                  <a:pt x="677" y="160"/>
                </a:cubicBezTo>
                <a:cubicBezTo>
                  <a:pt x="699" y="136"/>
                  <a:pt x="707" y="124"/>
                  <a:pt x="707" y="89"/>
                </a:cubicBezTo>
                <a:cubicBezTo>
                  <a:pt x="707" y="73"/>
                  <a:pt x="722" y="56"/>
                  <a:pt x="741" y="56"/>
                </a:cubicBezTo>
                <a:cubicBezTo>
                  <a:pt x="964" y="56"/>
                  <a:pt x="964" y="56"/>
                  <a:pt x="964" y="56"/>
                </a:cubicBezTo>
                <a:cubicBezTo>
                  <a:pt x="2783" y="56"/>
                  <a:pt x="2783" y="56"/>
                  <a:pt x="2783" y="56"/>
                </a:cubicBezTo>
                <a:cubicBezTo>
                  <a:pt x="2783" y="56"/>
                  <a:pt x="2783" y="56"/>
                  <a:pt x="2783" y="56"/>
                </a:cubicBezTo>
                <a:cubicBezTo>
                  <a:pt x="2783" y="56"/>
                  <a:pt x="2783" y="56"/>
                  <a:pt x="2783" y="56"/>
                </a:cubicBezTo>
                <a:cubicBezTo>
                  <a:pt x="2806" y="56"/>
                  <a:pt x="2825" y="75"/>
                  <a:pt x="2825" y="97"/>
                </a:cubicBezTo>
                <a:lnTo>
                  <a:pt x="2822" y="1923"/>
                </a:lnTo>
                <a:close/>
              </a:path>
            </a:pathLst>
          </a:custGeom>
          <a:solidFill>
            <a:srgbClr val="FBC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rgbClr val="55555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291" y="396000"/>
            <a:ext cx="8270709" cy="80075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TITLE OF</a:t>
            </a:r>
            <a:br>
              <a:rPr lang="en-US" dirty="0"/>
            </a:br>
            <a:r>
              <a:rPr lang="en-US" dirty="0"/>
              <a:t>1-COLUMN SLIDE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4" y="1386001"/>
            <a:ext cx="10561173" cy="4563280"/>
          </a:xfrm>
        </p:spPr>
        <p:txBody>
          <a:bodyPr/>
          <a:lstStyle>
            <a:lvl1pPr marL="269875" indent="-269875">
              <a:buFont typeface="Arial" panose="020B0604020202020204" pitchFamily="34" charset="0"/>
              <a:buChar char="•"/>
              <a:defRPr/>
            </a:lvl1pPr>
            <a:lvl2pPr marL="446088" indent="-263525">
              <a:buFont typeface="Arial" panose="020B0604020202020204" pitchFamily="34" charset="0"/>
              <a:buChar char="•"/>
              <a:defRPr/>
            </a:lvl2pPr>
            <a:lvl3pPr marL="628650" indent="-269875">
              <a:buFont typeface="Arial" panose="020B0604020202020204" pitchFamily="34" charset="0"/>
              <a:buChar char="•"/>
              <a:defRPr/>
            </a:lvl3pPr>
            <a:lvl4pPr marL="804863" indent="-263525">
              <a:buFont typeface="Arial" panose="020B0604020202020204" pitchFamily="34" charset="0"/>
              <a:buChar char="•"/>
              <a:defRPr/>
            </a:lvl4pPr>
            <a:lvl5pPr marL="987425" indent="-269875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2000" y="6228001"/>
            <a:ext cx="3860800" cy="365125"/>
          </a:xfrm>
        </p:spPr>
        <p:txBody>
          <a:bodyPr/>
          <a:lstStyle/>
          <a:p>
            <a:r>
              <a:rPr lang="en-GB" dirty="0">
                <a:solidFill>
                  <a:srgbClr val="FFFFFF">
                    <a:lumMod val="65000"/>
                  </a:srgbClr>
                </a:solidFill>
              </a:rPr>
              <a:t>Add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3A3F-CA94-4345-B131-11BE3D752B1E}" type="slidenum">
              <a:rPr lang="en-GB" smtClean="0">
                <a:solidFill>
                  <a:srgbClr val="EA0789"/>
                </a:solidFill>
              </a:rPr>
              <a:pPr/>
              <a:t>‹#›</a:t>
            </a:fld>
            <a:endParaRPr lang="en-GB">
              <a:solidFill>
                <a:srgbClr val="EA07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6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Full Imag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1" y="0"/>
            <a:ext cx="12187767" cy="6858000"/>
          </a:xfrm>
          <a:custGeom>
            <a:avLst/>
            <a:gdLst>
              <a:gd name="T0" fmla="*/ 0 w 2880"/>
              <a:gd name="T1" fmla="*/ 0 h 2160"/>
              <a:gd name="T2" fmla="*/ 0 w 2880"/>
              <a:gd name="T3" fmla="*/ 2160 h 2160"/>
              <a:gd name="T4" fmla="*/ 2880 w 2880"/>
              <a:gd name="T5" fmla="*/ 2160 h 2160"/>
              <a:gd name="T6" fmla="*/ 2880 w 2880"/>
              <a:gd name="T7" fmla="*/ 0 h 2160"/>
              <a:gd name="T8" fmla="*/ 0 w 2880"/>
              <a:gd name="T9" fmla="*/ 0 h 2160"/>
              <a:gd name="T10" fmla="*/ 2822 w 2880"/>
              <a:gd name="T11" fmla="*/ 1923 h 2160"/>
              <a:gd name="T12" fmla="*/ 2822 w 2880"/>
              <a:gd name="T13" fmla="*/ 1923 h 2160"/>
              <a:gd name="T14" fmla="*/ 2800 w 2880"/>
              <a:gd name="T15" fmla="*/ 1945 h 2160"/>
              <a:gd name="T16" fmla="*/ 2647 w 2880"/>
              <a:gd name="T17" fmla="*/ 1945 h 2160"/>
              <a:gd name="T18" fmla="*/ 2610 w 2880"/>
              <a:gd name="T19" fmla="*/ 1961 h 2160"/>
              <a:gd name="T20" fmla="*/ 2573 w 2880"/>
              <a:gd name="T21" fmla="*/ 1998 h 2160"/>
              <a:gd name="T22" fmla="*/ 2557 w 2880"/>
              <a:gd name="T23" fmla="*/ 2035 h 2160"/>
              <a:gd name="T24" fmla="*/ 2557 w 2880"/>
              <a:gd name="T25" fmla="*/ 2077 h 2160"/>
              <a:gd name="T26" fmla="*/ 2538 w 2880"/>
              <a:gd name="T27" fmla="*/ 2099 h 2160"/>
              <a:gd name="T28" fmla="*/ 99 w 2880"/>
              <a:gd name="T29" fmla="*/ 2099 h 2160"/>
              <a:gd name="T30" fmla="*/ 55 w 2880"/>
              <a:gd name="T31" fmla="*/ 2055 h 2160"/>
              <a:gd name="T32" fmla="*/ 55 w 2880"/>
              <a:gd name="T33" fmla="*/ 211 h 2160"/>
              <a:gd name="T34" fmla="*/ 86 w 2880"/>
              <a:gd name="T35" fmla="*/ 182 h 2160"/>
              <a:gd name="T36" fmla="*/ 594 w 2880"/>
              <a:gd name="T37" fmla="*/ 182 h 2160"/>
              <a:gd name="T38" fmla="*/ 677 w 2880"/>
              <a:gd name="T39" fmla="*/ 160 h 2160"/>
              <a:gd name="T40" fmla="*/ 707 w 2880"/>
              <a:gd name="T41" fmla="*/ 89 h 2160"/>
              <a:gd name="T42" fmla="*/ 741 w 2880"/>
              <a:gd name="T43" fmla="*/ 56 h 2160"/>
              <a:gd name="T44" fmla="*/ 964 w 2880"/>
              <a:gd name="T45" fmla="*/ 56 h 2160"/>
              <a:gd name="T46" fmla="*/ 2783 w 2880"/>
              <a:gd name="T47" fmla="*/ 56 h 2160"/>
              <a:gd name="T48" fmla="*/ 2783 w 2880"/>
              <a:gd name="T49" fmla="*/ 56 h 2160"/>
              <a:gd name="T50" fmla="*/ 2783 w 2880"/>
              <a:gd name="T51" fmla="*/ 56 h 2160"/>
              <a:gd name="T52" fmla="*/ 2825 w 2880"/>
              <a:gd name="T53" fmla="*/ 97 h 2160"/>
              <a:gd name="T54" fmla="*/ 2822 w 2880"/>
              <a:gd name="T55" fmla="*/ 1923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80" h="2160">
                <a:moveTo>
                  <a:pt x="0" y="0"/>
                </a:moveTo>
                <a:cubicBezTo>
                  <a:pt x="0" y="2160"/>
                  <a:pt x="0" y="2160"/>
                  <a:pt x="0" y="2160"/>
                </a:cubicBezTo>
                <a:cubicBezTo>
                  <a:pt x="2880" y="2160"/>
                  <a:pt x="2880" y="2160"/>
                  <a:pt x="2880" y="2160"/>
                </a:cubicBezTo>
                <a:cubicBezTo>
                  <a:pt x="2880" y="0"/>
                  <a:pt x="2880" y="0"/>
                  <a:pt x="2880" y="0"/>
                </a:cubicBezTo>
                <a:lnTo>
                  <a:pt x="0" y="0"/>
                </a:lnTo>
                <a:close/>
                <a:moveTo>
                  <a:pt x="2822" y="1923"/>
                </a:moveTo>
                <a:cubicBezTo>
                  <a:pt x="2822" y="1923"/>
                  <a:pt x="2822" y="1923"/>
                  <a:pt x="2822" y="1923"/>
                </a:cubicBezTo>
                <a:cubicBezTo>
                  <a:pt x="2822" y="1935"/>
                  <a:pt x="2812" y="1945"/>
                  <a:pt x="2800" y="1945"/>
                </a:cubicBezTo>
                <a:cubicBezTo>
                  <a:pt x="2647" y="1945"/>
                  <a:pt x="2647" y="1945"/>
                  <a:pt x="2647" y="1945"/>
                </a:cubicBezTo>
                <a:cubicBezTo>
                  <a:pt x="2635" y="1945"/>
                  <a:pt x="2619" y="1952"/>
                  <a:pt x="2610" y="1961"/>
                </a:cubicBezTo>
                <a:cubicBezTo>
                  <a:pt x="2573" y="1998"/>
                  <a:pt x="2573" y="1998"/>
                  <a:pt x="2573" y="1998"/>
                </a:cubicBezTo>
                <a:cubicBezTo>
                  <a:pt x="2564" y="2006"/>
                  <a:pt x="2557" y="2023"/>
                  <a:pt x="2557" y="2035"/>
                </a:cubicBezTo>
                <a:cubicBezTo>
                  <a:pt x="2557" y="2077"/>
                  <a:pt x="2557" y="2077"/>
                  <a:pt x="2557" y="2077"/>
                </a:cubicBezTo>
                <a:cubicBezTo>
                  <a:pt x="2557" y="2088"/>
                  <a:pt x="2549" y="2097"/>
                  <a:pt x="2538" y="2099"/>
                </a:cubicBezTo>
                <a:cubicBezTo>
                  <a:pt x="99" y="2099"/>
                  <a:pt x="99" y="2099"/>
                  <a:pt x="99" y="2099"/>
                </a:cubicBezTo>
                <a:cubicBezTo>
                  <a:pt x="75" y="2099"/>
                  <a:pt x="55" y="2079"/>
                  <a:pt x="55" y="2055"/>
                </a:cubicBezTo>
                <a:cubicBezTo>
                  <a:pt x="55" y="211"/>
                  <a:pt x="55" y="211"/>
                  <a:pt x="55" y="211"/>
                </a:cubicBezTo>
                <a:cubicBezTo>
                  <a:pt x="56" y="195"/>
                  <a:pt x="70" y="182"/>
                  <a:pt x="86" y="182"/>
                </a:cubicBezTo>
                <a:cubicBezTo>
                  <a:pt x="594" y="182"/>
                  <a:pt x="594" y="182"/>
                  <a:pt x="594" y="182"/>
                </a:cubicBezTo>
                <a:cubicBezTo>
                  <a:pt x="633" y="182"/>
                  <a:pt x="659" y="179"/>
                  <a:pt x="677" y="160"/>
                </a:cubicBezTo>
                <a:cubicBezTo>
                  <a:pt x="699" y="136"/>
                  <a:pt x="707" y="124"/>
                  <a:pt x="707" y="89"/>
                </a:cubicBezTo>
                <a:cubicBezTo>
                  <a:pt x="707" y="73"/>
                  <a:pt x="722" y="56"/>
                  <a:pt x="741" y="56"/>
                </a:cubicBezTo>
                <a:cubicBezTo>
                  <a:pt x="964" y="56"/>
                  <a:pt x="964" y="56"/>
                  <a:pt x="964" y="56"/>
                </a:cubicBezTo>
                <a:cubicBezTo>
                  <a:pt x="2783" y="56"/>
                  <a:pt x="2783" y="56"/>
                  <a:pt x="2783" y="56"/>
                </a:cubicBezTo>
                <a:cubicBezTo>
                  <a:pt x="2783" y="56"/>
                  <a:pt x="2783" y="56"/>
                  <a:pt x="2783" y="56"/>
                </a:cubicBezTo>
                <a:cubicBezTo>
                  <a:pt x="2783" y="56"/>
                  <a:pt x="2783" y="56"/>
                  <a:pt x="2783" y="56"/>
                </a:cubicBezTo>
                <a:cubicBezTo>
                  <a:pt x="2806" y="56"/>
                  <a:pt x="2825" y="75"/>
                  <a:pt x="2825" y="97"/>
                </a:cubicBezTo>
                <a:lnTo>
                  <a:pt x="2822" y="19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rgbClr val="55555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2000" y="6228001"/>
            <a:ext cx="3860800" cy="365125"/>
          </a:xfrm>
        </p:spPr>
        <p:txBody>
          <a:bodyPr/>
          <a:lstStyle/>
          <a:p>
            <a:r>
              <a:rPr lang="en-GB" dirty="0">
                <a:solidFill>
                  <a:srgbClr val="FFFFFF">
                    <a:lumMod val="65000"/>
                  </a:srgbClr>
                </a:solidFill>
              </a:rPr>
              <a:t>Add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3A3F-CA94-4345-B131-11BE3D752B1E}" type="slidenum">
              <a:rPr lang="en-GB" smtClean="0">
                <a:solidFill>
                  <a:srgbClr val="EA0789"/>
                </a:solidFill>
              </a:rPr>
              <a:pPr/>
              <a:t>‹#›</a:t>
            </a:fld>
            <a:endParaRPr lang="en-GB">
              <a:solidFill>
                <a:srgbClr val="EA0789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83766" y="404664"/>
            <a:ext cx="7680853" cy="936104"/>
          </a:xfrm>
        </p:spPr>
        <p:txBody>
          <a:bodyPr>
            <a:noAutofit/>
          </a:bodyPr>
          <a:lstStyle>
            <a:lvl1pPr marL="0" indent="0" algn="r">
              <a:lnSpc>
                <a:spcPts val="2300"/>
              </a:lnSpc>
              <a:buNone/>
              <a:defRPr sz="2000" i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image strapline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66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2118" y="0"/>
            <a:ext cx="12187767" cy="6858000"/>
          </a:xfrm>
          <a:custGeom>
            <a:avLst/>
            <a:gdLst>
              <a:gd name="T0" fmla="*/ 0 w 2880"/>
              <a:gd name="T1" fmla="*/ 0 h 2160"/>
              <a:gd name="T2" fmla="*/ 0 w 2880"/>
              <a:gd name="T3" fmla="*/ 2160 h 2160"/>
              <a:gd name="T4" fmla="*/ 2880 w 2880"/>
              <a:gd name="T5" fmla="*/ 2160 h 2160"/>
              <a:gd name="T6" fmla="*/ 2880 w 2880"/>
              <a:gd name="T7" fmla="*/ 0 h 2160"/>
              <a:gd name="T8" fmla="*/ 0 w 2880"/>
              <a:gd name="T9" fmla="*/ 0 h 2160"/>
              <a:gd name="T10" fmla="*/ 55 w 2880"/>
              <a:gd name="T11" fmla="*/ 2055 h 2160"/>
              <a:gd name="T12" fmla="*/ 55 w 2880"/>
              <a:gd name="T13" fmla="*/ 211 h 2160"/>
              <a:gd name="T14" fmla="*/ 87 w 2880"/>
              <a:gd name="T15" fmla="*/ 182 h 2160"/>
              <a:gd name="T16" fmla="*/ 594 w 2880"/>
              <a:gd name="T17" fmla="*/ 182 h 2160"/>
              <a:gd name="T18" fmla="*/ 678 w 2880"/>
              <a:gd name="T19" fmla="*/ 160 h 2160"/>
              <a:gd name="T20" fmla="*/ 708 w 2880"/>
              <a:gd name="T21" fmla="*/ 89 h 2160"/>
              <a:gd name="T22" fmla="*/ 742 w 2880"/>
              <a:gd name="T23" fmla="*/ 56 h 2160"/>
              <a:gd name="T24" fmla="*/ 762 w 2880"/>
              <a:gd name="T25" fmla="*/ 56 h 2160"/>
              <a:gd name="T26" fmla="*/ 2784 w 2880"/>
              <a:gd name="T27" fmla="*/ 56 h 2160"/>
              <a:gd name="T28" fmla="*/ 2825 w 2880"/>
              <a:gd name="T29" fmla="*/ 97 h 2160"/>
              <a:gd name="T30" fmla="*/ 2825 w 2880"/>
              <a:gd name="T31" fmla="*/ 1687 h 2160"/>
              <a:gd name="T32" fmla="*/ 2773 w 2880"/>
              <a:gd name="T33" fmla="*/ 1738 h 2160"/>
              <a:gd name="T34" fmla="*/ 2301 w 2880"/>
              <a:gd name="T35" fmla="*/ 1738 h 2160"/>
              <a:gd name="T36" fmla="*/ 2214 w 2880"/>
              <a:gd name="T37" fmla="*/ 1774 h 2160"/>
              <a:gd name="T38" fmla="*/ 2127 w 2880"/>
              <a:gd name="T39" fmla="*/ 1861 h 2160"/>
              <a:gd name="T40" fmla="*/ 2091 w 2880"/>
              <a:gd name="T41" fmla="*/ 1948 h 2160"/>
              <a:gd name="T42" fmla="*/ 2091 w 2880"/>
              <a:gd name="T43" fmla="*/ 2046 h 2160"/>
              <a:gd name="T44" fmla="*/ 2038 w 2880"/>
              <a:gd name="T45" fmla="*/ 2099 h 2160"/>
              <a:gd name="T46" fmla="*/ 1998 w 2880"/>
              <a:gd name="T47" fmla="*/ 2099 h 2160"/>
              <a:gd name="T48" fmla="*/ 1998 w 2880"/>
              <a:gd name="T49" fmla="*/ 2099 h 2160"/>
              <a:gd name="T50" fmla="*/ 100 w 2880"/>
              <a:gd name="T51" fmla="*/ 2099 h 2160"/>
              <a:gd name="T52" fmla="*/ 55 w 2880"/>
              <a:gd name="T53" fmla="*/ 2055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80" h="2160">
                <a:moveTo>
                  <a:pt x="0" y="0"/>
                </a:moveTo>
                <a:cubicBezTo>
                  <a:pt x="0" y="2160"/>
                  <a:pt x="0" y="2160"/>
                  <a:pt x="0" y="2160"/>
                </a:cubicBezTo>
                <a:cubicBezTo>
                  <a:pt x="2880" y="2160"/>
                  <a:pt x="2880" y="2160"/>
                  <a:pt x="2880" y="2160"/>
                </a:cubicBezTo>
                <a:cubicBezTo>
                  <a:pt x="2880" y="0"/>
                  <a:pt x="2880" y="0"/>
                  <a:pt x="2880" y="0"/>
                </a:cubicBezTo>
                <a:lnTo>
                  <a:pt x="0" y="0"/>
                </a:lnTo>
                <a:close/>
                <a:moveTo>
                  <a:pt x="55" y="2055"/>
                </a:moveTo>
                <a:cubicBezTo>
                  <a:pt x="55" y="211"/>
                  <a:pt x="55" y="211"/>
                  <a:pt x="55" y="211"/>
                </a:cubicBezTo>
                <a:cubicBezTo>
                  <a:pt x="57" y="195"/>
                  <a:pt x="70" y="182"/>
                  <a:pt x="87" y="182"/>
                </a:cubicBezTo>
                <a:cubicBezTo>
                  <a:pt x="594" y="182"/>
                  <a:pt x="594" y="182"/>
                  <a:pt x="594" y="182"/>
                </a:cubicBezTo>
                <a:cubicBezTo>
                  <a:pt x="633" y="182"/>
                  <a:pt x="660" y="179"/>
                  <a:pt x="678" y="160"/>
                </a:cubicBezTo>
                <a:cubicBezTo>
                  <a:pt x="699" y="136"/>
                  <a:pt x="708" y="124"/>
                  <a:pt x="708" y="89"/>
                </a:cubicBezTo>
                <a:cubicBezTo>
                  <a:pt x="708" y="73"/>
                  <a:pt x="723" y="56"/>
                  <a:pt x="742" y="56"/>
                </a:cubicBezTo>
                <a:cubicBezTo>
                  <a:pt x="774" y="56"/>
                  <a:pt x="760" y="56"/>
                  <a:pt x="762" y="56"/>
                </a:cubicBezTo>
                <a:cubicBezTo>
                  <a:pt x="2784" y="56"/>
                  <a:pt x="2784" y="56"/>
                  <a:pt x="2784" y="56"/>
                </a:cubicBezTo>
                <a:cubicBezTo>
                  <a:pt x="2807" y="56"/>
                  <a:pt x="2825" y="74"/>
                  <a:pt x="2825" y="97"/>
                </a:cubicBezTo>
                <a:cubicBezTo>
                  <a:pt x="2825" y="1687"/>
                  <a:pt x="2825" y="1687"/>
                  <a:pt x="2825" y="1687"/>
                </a:cubicBezTo>
                <a:cubicBezTo>
                  <a:pt x="2825" y="1715"/>
                  <a:pt x="2801" y="1738"/>
                  <a:pt x="2773" y="1738"/>
                </a:cubicBezTo>
                <a:cubicBezTo>
                  <a:pt x="2301" y="1738"/>
                  <a:pt x="2301" y="1738"/>
                  <a:pt x="2301" y="1738"/>
                </a:cubicBezTo>
                <a:cubicBezTo>
                  <a:pt x="2273" y="1738"/>
                  <a:pt x="2234" y="1754"/>
                  <a:pt x="2214" y="1774"/>
                </a:cubicBezTo>
                <a:cubicBezTo>
                  <a:pt x="2127" y="1861"/>
                  <a:pt x="2127" y="1861"/>
                  <a:pt x="2127" y="1861"/>
                </a:cubicBezTo>
                <a:cubicBezTo>
                  <a:pt x="2107" y="1881"/>
                  <a:pt x="2091" y="1920"/>
                  <a:pt x="2091" y="1948"/>
                </a:cubicBezTo>
                <a:cubicBezTo>
                  <a:pt x="2091" y="2046"/>
                  <a:pt x="2091" y="2046"/>
                  <a:pt x="2091" y="2046"/>
                </a:cubicBezTo>
                <a:cubicBezTo>
                  <a:pt x="2091" y="2075"/>
                  <a:pt x="2067" y="2099"/>
                  <a:pt x="2038" y="2099"/>
                </a:cubicBezTo>
                <a:cubicBezTo>
                  <a:pt x="1998" y="2099"/>
                  <a:pt x="1998" y="2099"/>
                  <a:pt x="1998" y="2099"/>
                </a:cubicBezTo>
                <a:cubicBezTo>
                  <a:pt x="1998" y="2099"/>
                  <a:pt x="1998" y="2099"/>
                  <a:pt x="1998" y="2099"/>
                </a:cubicBezTo>
                <a:cubicBezTo>
                  <a:pt x="100" y="2099"/>
                  <a:pt x="100" y="2099"/>
                  <a:pt x="100" y="2099"/>
                </a:cubicBezTo>
                <a:cubicBezTo>
                  <a:pt x="75" y="2099"/>
                  <a:pt x="55" y="2079"/>
                  <a:pt x="55" y="2055"/>
                </a:cubicBezTo>
                <a:close/>
              </a:path>
            </a:pathLst>
          </a:custGeom>
          <a:solidFill>
            <a:srgbClr val="FAD0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rgbClr val="55555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2000" y="6228001"/>
            <a:ext cx="3860800" cy="365125"/>
          </a:xfrm>
        </p:spPr>
        <p:txBody>
          <a:bodyPr/>
          <a:lstStyle/>
          <a:p>
            <a:r>
              <a:rPr lang="en-GB" dirty="0">
                <a:solidFill>
                  <a:srgbClr val="FFFFFF">
                    <a:lumMod val="65000"/>
                  </a:srgbClr>
                </a:solidFill>
              </a:rPr>
              <a:t>Add Footer Text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916834"/>
            <a:ext cx="10363200" cy="936103"/>
          </a:xfrm>
        </p:spPr>
        <p:txBody>
          <a:bodyPr anchor="t">
            <a:noAutofit/>
          </a:bodyPr>
          <a:lstStyle>
            <a:lvl1pPr algn="ctr">
              <a:lnSpc>
                <a:spcPts val="3400"/>
              </a:lnSpc>
              <a:defRPr sz="4500" b="1" cap="all" baseline="0"/>
            </a:lvl1pPr>
          </a:lstStyle>
          <a:p>
            <a:r>
              <a:rPr lang="en-US" dirty="0"/>
              <a:t>ADD END</a:t>
            </a:r>
            <a:br>
              <a:rPr lang="en-US" dirty="0"/>
            </a:br>
            <a:r>
              <a:rPr lang="en-US" dirty="0"/>
              <a:t>SLIDE TITLE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1424" y="3024008"/>
            <a:ext cx="10369152" cy="249322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Text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000" y="5864401"/>
            <a:ext cx="2166115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2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1" y="1"/>
            <a:ext cx="12187767" cy="6858001"/>
          </a:xfrm>
          <a:custGeom>
            <a:avLst/>
            <a:gdLst>
              <a:gd name="T0" fmla="*/ 0 w 2880"/>
              <a:gd name="T1" fmla="*/ 0 h 2160"/>
              <a:gd name="T2" fmla="*/ 0 w 2880"/>
              <a:gd name="T3" fmla="*/ 2160 h 2160"/>
              <a:gd name="T4" fmla="*/ 2880 w 2880"/>
              <a:gd name="T5" fmla="*/ 2160 h 2160"/>
              <a:gd name="T6" fmla="*/ 2880 w 2880"/>
              <a:gd name="T7" fmla="*/ 0 h 2160"/>
              <a:gd name="T8" fmla="*/ 0 w 2880"/>
              <a:gd name="T9" fmla="*/ 0 h 2160"/>
              <a:gd name="T10" fmla="*/ 55 w 2880"/>
              <a:gd name="T11" fmla="*/ 2055 h 2160"/>
              <a:gd name="T12" fmla="*/ 55 w 2880"/>
              <a:gd name="T13" fmla="*/ 211 h 2160"/>
              <a:gd name="T14" fmla="*/ 87 w 2880"/>
              <a:gd name="T15" fmla="*/ 182 h 2160"/>
              <a:gd name="T16" fmla="*/ 594 w 2880"/>
              <a:gd name="T17" fmla="*/ 182 h 2160"/>
              <a:gd name="T18" fmla="*/ 677 w 2880"/>
              <a:gd name="T19" fmla="*/ 160 h 2160"/>
              <a:gd name="T20" fmla="*/ 708 w 2880"/>
              <a:gd name="T21" fmla="*/ 89 h 2160"/>
              <a:gd name="T22" fmla="*/ 742 w 2880"/>
              <a:gd name="T23" fmla="*/ 55 h 2160"/>
              <a:gd name="T24" fmla="*/ 762 w 2880"/>
              <a:gd name="T25" fmla="*/ 55 h 2160"/>
              <a:gd name="T26" fmla="*/ 2783 w 2880"/>
              <a:gd name="T27" fmla="*/ 55 h 2160"/>
              <a:gd name="T28" fmla="*/ 2825 w 2880"/>
              <a:gd name="T29" fmla="*/ 97 h 2160"/>
              <a:gd name="T30" fmla="*/ 2825 w 2880"/>
              <a:gd name="T31" fmla="*/ 1687 h 2160"/>
              <a:gd name="T32" fmla="*/ 2772 w 2880"/>
              <a:gd name="T33" fmla="*/ 1738 h 2160"/>
              <a:gd name="T34" fmla="*/ 2301 w 2880"/>
              <a:gd name="T35" fmla="*/ 1738 h 2160"/>
              <a:gd name="T36" fmla="*/ 2214 w 2880"/>
              <a:gd name="T37" fmla="*/ 1774 h 2160"/>
              <a:gd name="T38" fmla="*/ 2127 w 2880"/>
              <a:gd name="T39" fmla="*/ 1861 h 2160"/>
              <a:gd name="T40" fmla="*/ 2091 w 2880"/>
              <a:gd name="T41" fmla="*/ 1948 h 2160"/>
              <a:gd name="T42" fmla="*/ 2091 w 2880"/>
              <a:gd name="T43" fmla="*/ 2046 h 2160"/>
              <a:gd name="T44" fmla="*/ 2038 w 2880"/>
              <a:gd name="T45" fmla="*/ 2099 h 2160"/>
              <a:gd name="T46" fmla="*/ 1998 w 2880"/>
              <a:gd name="T47" fmla="*/ 2099 h 2160"/>
              <a:gd name="T48" fmla="*/ 1998 w 2880"/>
              <a:gd name="T49" fmla="*/ 2099 h 2160"/>
              <a:gd name="T50" fmla="*/ 99 w 2880"/>
              <a:gd name="T51" fmla="*/ 2099 h 2160"/>
              <a:gd name="T52" fmla="*/ 55 w 2880"/>
              <a:gd name="T53" fmla="*/ 2055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80" h="2160">
                <a:moveTo>
                  <a:pt x="0" y="0"/>
                </a:moveTo>
                <a:cubicBezTo>
                  <a:pt x="0" y="2160"/>
                  <a:pt x="0" y="2160"/>
                  <a:pt x="0" y="2160"/>
                </a:cubicBezTo>
                <a:cubicBezTo>
                  <a:pt x="2880" y="2160"/>
                  <a:pt x="2880" y="2160"/>
                  <a:pt x="2880" y="2160"/>
                </a:cubicBezTo>
                <a:cubicBezTo>
                  <a:pt x="2880" y="0"/>
                  <a:pt x="2880" y="0"/>
                  <a:pt x="2880" y="0"/>
                </a:cubicBezTo>
                <a:lnTo>
                  <a:pt x="0" y="0"/>
                </a:lnTo>
                <a:close/>
                <a:moveTo>
                  <a:pt x="55" y="2055"/>
                </a:moveTo>
                <a:cubicBezTo>
                  <a:pt x="55" y="211"/>
                  <a:pt x="55" y="211"/>
                  <a:pt x="55" y="211"/>
                </a:cubicBezTo>
                <a:cubicBezTo>
                  <a:pt x="57" y="195"/>
                  <a:pt x="70" y="182"/>
                  <a:pt x="87" y="182"/>
                </a:cubicBezTo>
                <a:cubicBezTo>
                  <a:pt x="594" y="182"/>
                  <a:pt x="594" y="182"/>
                  <a:pt x="594" y="182"/>
                </a:cubicBezTo>
                <a:cubicBezTo>
                  <a:pt x="633" y="182"/>
                  <a:pt x="659" y="179"/>
                  <a:pt x="677" y="160"/>
                </a:cubicBezTo>
                <a:cubicBezTo>
                  <a:pt x="699" y="136"/>
                  <a:pt x="708" y="124"/>
                  <a:pt x="708" y="89"/>
                </a:cubicBezTo>
                <a:cubicBezTo>
                  <a:pt x="708" y="73"/>
                  <a:pt x="723" y="55"/>
                  <a:pt x="742" y="55"/>
                </a:cubicBezTo>
                <a:cubicBezTo>
                  <a:pt x="774" y="55"/>
                  <a:pt x="760" y="55"/>
                  <a:pt x="762" y="55"/>
                </a:cubicBezTo>
                <a:cubicBezTo>
                  <a:pt x="2783" y="55"/>
                  <a:pt x="2783" y="55"/>
                  <a:pt x="2783" y="55"/>
                </a:cubicBezTo>
                <a:cubicBezTo>
                  <a:pt x="2806" y="56"/>
                  <a:pt x="2825" y="74"/>
                  <a:pt x="2825" y="97"/>
                </a:cubicBezTo>
                <a:cubicBezTo>
                  <a:pt x="2825" y="1687"/>
                  <a:pt x="2825" y="1687"/>
                  <a:pt x="2825" y="1687"/>
                </a:cubicBezTo>
                <a:cubicBezTo>
                  <a:pt x="2824" y="1715"/>
                  <a:pt x="2801" y="1738"/>
                  <a:pt x="2772" y="1738"/>
                </a:cubicBezTo>
                <a:cubicBezTo>
                  <a:pt x="2301" y="1738"/>
                  <a:pt x="2301" y="1738"/>
                  <a:pt x="2301" y="1738"/>
                </a:cubicBezTo>
                <a:cubicBezTo>
                  <a:pt x="2273" y="1738"/>
                  <a:pt x="2234" y="1754"/>
                  <a:pt x="2214" y="1774"/>
                </a:cubicBezTo>
                <a:cubicBezTo>
                  <a:pt x="2127" y="1861"/>
                  <a:pt x="2127" y="1861"/>
                  <a:pt x="2127" y="1861"/>
                </a:cubicBezTo>
                <a:cubicBezTo>
                  <a:pt x="2107" y="1881"/>
                  <a:pt x="2091" y="1920"/>
                  <a:pt x="2091" y="1948"/>
                </a:cubicBezTo>
                <a:cubicBezTo>
                  <a:pt x="2091" y="2046"/>
                  <a:pt x="2091" y="2046"/>
                  <a:pt x="2091" y="2046"/>
                </a:cubicBezTo>
                <a:cubicBezTo>
                  <a:pt x="2091" y="2075"/>
                  <a:pt x="2067" y="2099"/>
                  <a:pt x="2038" y="2099"/>
                </a:cubicBezTo>
                <a:cubicBezTo>
                  <a:pt x="1998" y="2099"/>
                  <a:pt x="1998" y="2099"/>
                  <a:pt x="1998" y="2099"/>
                </a:cubicBezTo>
                <a:cubicBezTo>
                  <a:pt x="1998" y="2099"/>
                  <a:pt x="1998" y="2099"/>
                  <a:pt x="1998" y="2099"/>
                </a:cubicBezTo>
                <a:cubicBezTo>
                  <a:pt x="99" y="2099"/>
                  <a:pt x="99" y="2099"/>
                  <a:pt x="99" y="2099"/>
                </a:cubicBezTo>
                <a:cubicBezTo>
                  <a:pt x="75" y="2099"/>
                  <a:pt x="55" y="2079"/>
                  <a:pt x="55" y="20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rgbClr val="55555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000" y="2397600"/>
            <a:ext cx="11328200" cy="836952"/>
          </a:xfrm>
        </p:spPr>
        <p:txBody>
          <a:bodyPr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 i="1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Presentation Subtitle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9400" y="712792"/>
            <a:ext cx="11520800" cy="1420064"/>
          </a:xfrm>
        </p:spPr>
        <p:txBody>
          <a:bodyPr anchor="t">
            <a:noAutofit/>
          </a:bodyPr>
          <a:lstStyle>
            <a:lvl1pPr algn="l">
              <a:lnSpc>
                <a:spcPts val="6200"/>
              </a:lnSpc>
              <a:defRPr sz="8500" b="1"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Add title of Presentation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000" y="5864401"/>
            <a:ext cx="2166115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4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urple Chapter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2118" y="0"/>
            <a:ext cx="12187767" cy="6858000"/>
          </a:xfrm>
          <a:custGeom>
            <a:avLst/>
            <a:gdLst>
              <a:gd name="T0" fmla="*/ 0 w 2880"/>
              <a:gd name="T1" fmla="*/ 0 h 2160"/>
              <a:gd name="T2" fmla="*/ 0 w 2880"/>
              <a:gd name="T3" fmla="*/ 2160 h 2160"/>
              <a:gd name="T4" fmla="*/ 2880 w 2880"/>
              <a:gd name="T5" fmla="*/ 2160 h 2160"/>
              <a:gd name="T6" fmla="*/ 2880 w 2880"/>
              <a:gd name="T7" fmla="*/ 0 h 2160"/>
              <a:gd name="T8" fmla="*/ 0 w 2880"/>
              <a:gd name="T9" fmla="*/ 0 h 2160"/>
              <a:gd name="T10" fmla="*/ 2822 w 2880"/>
              <a:gd name="T11" fmla="*/ 1923 h 2160"/>
              <a:gd name="T12" fmla="*/ 2822 w 2880"/>
              <a:gd name="T13" fmla="*/ 1923 h 2160"/>
              <a:gd name="T14" fmla="*/ 2800 w 2880"/>
              <a:gd name="T15" fmla="*/ 1945 h 2160"/>
              <a:gd name="T16" fmla="*/ 2647 w 2880"/>
              <a:gd name="T17" fmla="*/ 1945 h 2160"/>
              <a:gd name="T18" fmla="*/ 2610 w 2880"/>
              <a:gd name="T19" fmla="*/ 1961 h 2160"/>
              <a:gd name="T20" fmla="*/ 2573 w 2880"/>
              <a:gd name="T21" fmla="*/ 1998 h 2160"/>
              <a:gd name="T22" fmla="*/ 2557 w 2880"/>
              <a:gd name="T23" fmla="*/ 2035 h 2160"/>
              <a:gd name="T24" fmla="*/ 2557 w 2880"/>
              <a:gd name="T25" fmla="*/ 2077 h 2160"/>
              <a:gd name="T26" fmla="*/ 2538 w 2880"/>
              <a:gd name="T27" fmla="*/ 2099 h 2160"/>
              <a:gd name="T28" fmla="*/ 99 w 2880"/>
              <a:gd name="T29" fmla="*/ 2099 h 2160"/>
              <a:gd name="T30" fmla="*/ 55 w 2880"/>
              <a:gd name="T31" fmla="*/ 2055 h 2160"/>
              <a:gd name="T32" fmla="*/ 55 w 2880"/>
              <a:gd name="T33" fmla="*/ 211 h 2160"/>
              <a:gd name="T34" fmla="*/ 86 w 2880"/>
              <a:gd name="T35" fmla="*/ 182 h 2160"/>
              <a:gd name="T36" fmla="*/ 594 w 2880"/>
              <a:gd name="T37" fmla="*/ 182 h 2160"/>
              <a:gd name="T38" fmla="*/ 677 w 2880"/>
              <a:gd name="T39" fmla="*/ 160 h 2160"/>
              <a:gd name="T40" fmla="*/ 707 w 2880"/>
              <a:gd name="T41" fmla="*/ 89 h 2160"/>
              <a:gd name="T42" fmla="*/ 741 w 2880"/>
              <a:gd name="T43" fmla="*/ 56 h 2160"/>
              <a:gd name="T44" fmla="*/ 964 w 2880"/>
              <a:gd name="T45" fmla="*/ 56 h 2160"/>
              <a:gd name="T46" fmla="*/ 2783 w 2880"/>
              <a:gd name="T47" fmla="*/ 56 h 2160"/>
              <a:gd name="T48" fmla="*/ 2783 w 2880"/>
              <a:gd name="T49" fmla="*/ 56 h 2160"/>
              <a:gd name="T50" fmla="*/ 2783 w 2880"/>
              <a:gd name="T51" fmla="*/ 56 h 2160"/>
              <a:gd name="T52" fmla="*/ 2825 w 2880"/>
              <a:gd name="T53" fmla="*/ 97 h 2160"/>
              <a:gd name="T54" fmla="*/ 2822 w 2880"/>
              <a:gd name="T55" fmla="*/ 1923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80" h="2160">
                <a:moveTo>
                  <a:pt x="0" y="0"/>
                </a:moveTo>
                <a:cubicBezTo>
                  <a:pt x="0" y="2160"/>
                  <a:pt x="0" y="2160"/>
                  <a:pt x="0" y="2160"/>
                </a:cubicBezTo>
                <a:cubicBezTo>
                  <a:pt x="2880" y="2160"/>
                  <a:pt x="2880" y="2160"/>
                  <a:pt x="2880" y="2160"/>
                </a:cubicBezTo>
                <a:cubicBezTo>
                  <a:pt x="2880" y="0"/>
                  <a:pt x="2880" y="0"/>
                  <a:pt x="2880" y="0"/>
                </a:cubicBezTo>
                <a:lnTo>
                  <a:pt x="0" y="0"/>
                </a:lnTo>
                <a:close/>
                <a:moveTo>
                  <a:pt x="2822" y="1923"/>
                </a:moveTo>
                <a:cubicBezTo>
                  <a:pt x="2822" y="1923"/>
                  <a:pt x="2822" y="1923"/>
                  <a:pt x="2822" y="1923"/>
                </a:cubicBezTo>
                <a:cubicBezTo>
                  <a:pt x="2822" y="1935"/>
                  <a:pt x="2812" y="1945"/>
                  <a:pt x="2800" y="1945"/>
                </a:cubicBezTo>
                <a:cubicBezTo>
                  <a:pt x="2647" y="1945"/>
                  <a:pt x="2647" y="1945"/>
                  <a:pt x="2647" y="1945"/>
                </a:cubicBezTo>
                <a:cubicBezTo>
                  <a:pt x="2635" y="1945"/>
                  <a:pt x="2619" y="1952"/>
                  <a:pt x="2610" y="1961"/>
                </a:cubicBezTo>
                <a:cubicBezTo>
                  <a:pt x="2573" y="1998"/>
                  <a:pt x="2573" y="1998"/>
                  <a:pt x="2573" y="1998"/>
                </a:cubicBezTo>
                <a:cubicBezTo>
                  <a:pt x="2564" y="2006"/>
                  <a:pt x="2557" y="2023"/>
                  <a:pt x="2557" y="2035"/>
                </a:cubicBezTo>
                <a:cubicBezTo>
                  <a:pt x="2557" y="2077"/>
                  <a:pt x="2557" y="2077"/>
                  <a:pt x="2557" y="2077"/>
                </a:cubicBezTo>
                <a:cubicBezTo>
                  <a:pt x="2557" y="2088"/>
                  <a:pt x="2549" y="2097"/>
                  <a:pt x="2538" y="2099"/>
                </a:cubicBezTo>
                <a:cubicBezTo>
                  <a:pt x="99" y="2099"/>
                  <a:pt x="99" y="2099"/>
                  <a:pt x="99" y="2099"/>
                </a:cubicBezTo>
                <a:cubicBezTo>
                  <a:pt x="75" y="2099"/>
                  <a:pt x="55" y="2079"/>
                  <a:pt x="55" y="2055"/>
                </a:cubicBezTo>
                <a:cubicBezTo>
                  <a:pt x="55" y="211"/>
                  <a:pt x="55" y="211"/>
                  <a:pt x="55" y="211"/>
                </a:cubicBezTo>
                <a:cubicBezTo>
                  <a:pt x="56" y="195"/>
                  <a:pt x="70" y="182"/>
                  <a:pt x="86" y="182"/>
                </a:cubicBezTo>
                <a:cubicBezTo>
                  <a:pt x="594" y="182"/>
                  <a:pt x="594" y="182"/>
                  <a:pt x="594" y="182"/>
                </a:cubicBezTo>
                <a:cubicBezTo>
                  <a:pt x="633" y="182"/>
                  <a:pt x="659" y="179"/>
                  <a:pt x="677" y="160"/>
                </a:cubicBezTo>
                <a:cubicBezTo>
                  <a:pt x="699" y="136"/>
                  <a:pt x="707" y="124"/>
                  <a:pt x="707" y="89"/>
                </a:cubicBezTo>
                <a:cubicBezTo>
                  <a:pt x="707" y="73"/>
                  <a:pt x="722" y="56"/>
                  <a:pt x="741" y="56"/>
                </a:cubicBezTo>
                <a:cubicBezTo>
                  <a:pt x="964" y="56"/>
                  <a:pt x="964" y="56"/>
                  <a:pt x="964" y="56"/>
                </a:cubicBezTo>
                <a:cubicBezTo>
                  <a:pt x="2783" y="56"/>
                  <a:pt x="2783" y="56"/>
                  <a:pt x="2783" y="56"/>
                </a:cubicBezTo>
                <a:cubicBezTo>
                  <a:pt x="2783" y="56"/>
                  <a:pt x="2783" y="56"/>
                  <a:pt x="2783" y="56"/>
                </a:cubicBezTo>
                <a:cubicBezTo>
                  <a:pt x="2783" y="56"/>
                  <a:pt x="2783" y="56"/>
                  <a:pt x="2783" y="56"/>
                </a:cubicBezTo>
                <a:cubicBezTo>
                  <a:pt x="2806" y="56"/>
                  <a:pt x="2825" y="75"/>
                  <a:pt x="2825" y="97"/>
                </a:cubicBezTo>
                <a:lnTo>
                  <a:pt x="2822" y="1923"/>
                </a:lnTo>
                <a:close/>
              </a:path>
            </a:pathLst>
          </a:custGeom>
          <a:solidFill>
            <a:srgbClr val="E7D1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6400" y="764704"/>
            <a:ext cx="11362208" cy="1584176"/>
          </a:xfrm>
        </p:spPr>
        <p:txBody>
          <a:bodyPr/>
          <a:lstStyle>
            <a:lvl1pPr algn="l">
              <a:lnSpc>
                <a:spcPts val="6200"/>
              </a:lnSpc>
              <a:defRPr sz="8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title</a:t>
            </a:r>
            <a:br>
              <a:rPr lang="en-US" dirty="0"/>
            </a:br>
            <a:r>
              <a:rPr lang="en-US" dirty="0"/>
              <a:t>of chapter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371" y="2396480"/>
            <a:ext cx="11329259" cy="1032520"/>
          </a:xfrm>
        </p:spPr>
        <p:txBody>
          <a:bodyPr>
            <a:noAutofit/>
          </a:bodyPr>
          <a:lstStyle>
            <a:lvl1pPr marL="0" indent="0" algn="l">
              <a:lnSpc>
                <a:spcPts val="2200"/>
              </a:lnSpc>
              <a:buNone/>
              <a:defRPr sz="2000" i="1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subtitle of Chapter</a:t>
            </a:r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371" y="622800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1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Add Footer Text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533" y="6309321"/>
            <a:ext cx="115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00" b="1">
                <a:solidFill>
                  <a:schemeClr val="tx2"/>
                </a:solidFill>
              </a:defRPr>
            </a:lvl1pPr>
          </a:lstStyle>
          <a:p>
            <a:fld id="{950E3A3F-CA94-4345-B131-11BE3D752B1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1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2118" y="0"/>
            <a:ext cx="12187767" cy="6858000"/>
          </a:xfrm>
          <a:custGeom>
            <a:avLst/>
            <a:gdLst>
              <a:gd name="T0" fmla="*/ 0 w 2880"/>
              <a:gd name="T1" fmla="*/ 0 h 2160"/>
              <a:gd name="T2" fmla="*/ 0 w 2880"/>
              <a:gd name="T3" fmla="*/ 2160 h 2160"/>
              <a:gd name="T4" fmla="*/ 2880 w 2880"/>
              <a:gd name="T5" fmla="*/ 2160 h 2160"/>
              <a:gd name="T6" fmla="*/ 2880 w 2880"/>
              <a:gd name="T7" fmla="*/ 0 h 2160"/>
              <a:gd name="T8" fmla="*/ 0 w 2880"/>
              <a:gd name="T9" fmla="*/ 0 h 2160"/>
              <a:gd name="T10" fmla="*/ 2822 w 2880"/>
              <a:gd name="T11" fmla="*/ 1923 h 2160"/>
              <a:gd name="T12" fmla="*/ 2822 w 2880"/>
              <a:gd name="T13" fmla="*/ 1923 h 2160"/>
              <a:gd name="T14" fmla="*/ 2800 w 2880"/>
              <a:gd name="T15" fmla="*/ 1945 h 2160"/>
              <a:gd name="T16" fmla="*/ 2647 w 2880"/>
              <a:gd name="T17" fmla="*/ 1945 h 2160"/>
              <a:gd name="T18" fmla="*/ 2610 w 2880"/>
              <a:gd name="T19" fmla="*/ 1961 h 2160"/>
              <a:gd name="T20" fmla="*/ 2573 w 2880"/>
              <a:gd name="T21" fmla="*/ 1998 h 2160"/>
              <a:gd name="T22" fmla="*/ 2557 w 2880"/>
              <a:gd name="T23" fmla="*/ 2035 h 2160"/>
              <a:gd name="T24" fmla="*/ 2557 w 2880"/>
              <a:gd name="T25" fmla="*/ 2077 h 2160"/>
              <a:gd name="T26" fmla="*/ 2538 w 2880"/>
              <a:gd name="T27" fmla="*/ 2099 h 2160"/>
              <a:gd name="T28" fmla="*/ 99 w 2880"/>
              <a:gd name="T29" fmla="*/ 2099 h 2160"/>
              <a:gd name="T30" fmla="*/ 55 w 2880"/>
              <a:gd name="T31" fmla="*/ 2055 h 2160"/>
              <a:gd name="T32" fmla="*/ 55 w 2880"/>
              <a:gd name="T33" fmla="*/ 211 h 2160"/>
              <a:gd name="T34" fmla="*/ 86 w 2880"/>
              <a:gd name="T35" fmla="*/ 182 h 2160"/>
              <a:gd name="T36" fmla="*/ 594 w 2880"/>
              <a:gd name="T37" fmla="*/ 182 h 2160"/>
              <a:gd name="T38" fmla="*/ 677 w 2880"/>
              <a:gd name="T39" fmla="*/ 160 h 2160"/>
              <a:gd name="T40" fmla="*/ 707 w 2880"/>
              <a:gd name="T41" fmla="*/ 89 h 2160"/>
              <a:gd name="T42" fmla="*/ 741 w 2880"/>
              <a:gd name="T43" fmla="*/ 56 h 2160"/>
              <a:gd name="T44" fmla="*/ 964 w 2880"/>
              <a:gd name="T45" fmla="*/ 56 h 2160"/>
              <a:gd name="T46" fmla="*/ 2783 w 2880"/>
              <a:gd name="T47" fmla="*/ 56 h 2160"/>
              <a:gd name="T48" fmla="*/ 2783 w 2880"/>
              <a:gd name="T49" fmla="*/ 56 h 2160"/>
              <a:gd name="T50" fmla="*/ 2783 w 2880"/>
              <a:gd name="T51" fmla="*/ 56 h 2160"/>
              <a:gd name="T52" fmla="*/ 2825 w 2880"/>
              <a:gd name="T53" fmla="*/ 97 h 2160"/>
              <a:gd name="T54" fmla="*/ 2822 w 2880"/>
              <a:gd name="T55" fmla="*/ 1923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80" h="2160">
                <a:moveTo>
                  <a:pt x="0" y="0"/>
                </a:moveTo>
                <a:cubicBezTo>
                  <a:pt x="0" y="2160"/>
                  <a:pt x="0" y="2160"/>
                  <a:pt x="0" y="2160"/>
                </a:cubicBezTo>
                <a:cubicBezTo>
                  <a:pt x="2880" y="2160"/>
                  <a:pt x="2880" y="2160"/>
                  <a:pt x="2880" y="2160"/>
                </a:cubicBezTo>
                <a:cubicBezTo>
                  <a:pt x="2880" y="0"/>
                  <a:pt x="2880" y="0"/>
                  <a:pt x="2880" y="0"/>
                </a:cubicBezTo>
                <a:lnTo>
                  <a:pt x="0" y="0"/>
                </a:lnTo>
                <a:close/>
                <a:moveTo>
                  <a:pt x="2822" y="1923"/>
                </a:moveTo>
                <a:cubicBezTo>
                  <a:pt x="2822" y="1923"/>
                  <a:pt x="2822" y="1923"/>
                  <a:pt x="2822" y="1923"/>
                </a:cubicBezTo>
                <a:cubicBezTo>
                  <a:pt x="2822" y="1935"/>
                  <a:pt x="2812" y="1945"/>
                  <a:pt x="2800" y="1945"/>
                </a:cubicBezTo>
                <a:cubicBezTo>
                  <a:pt x="2647" y="1945"/>
                  <a:pt x="2647" y="1945"/>
                  <a:pt x="2647" y="1945"/>
                </a:cubicBezTo>
                <a:cubicBezTo>
                  <a:pt x="2635" y="1945"/>
                  <a:pt x="2619" y="1952"/>
                  <a:pt x="2610" y="1961"/>
                </a:cubicBezTo>
                <a:cubicBezTo>
                  <a:pt x="2573" y="1998"/>
                  <a:pt x="2573" y="1998"/>
                  <a:pt x="2573" y="1998"/>
                </a:cubicBezTo>
                <a:cubicBezTo>
                  <a:pt x="2564" y="2006"/>
                  <a:pt x="2557" y="2023"/>
                  <a:pt x="2557" y="2035"/>
                </a:cubicBezTo>
                <a:cubicBezTo>
                  <a:pt x="2557" y="2077"/>
                  <a:pt x="2557" y="2077"/>
                  <a:pt x="2557" y="2077"/>
                </a:cubicBezTo>
                <a:cubicBezTo>
                  <a:pt x="2557" y="2088"/>
                  <a:pt x="2549" y="2097"/>
                  <a:pt x="2538" y="2099"/>
                </a:cubicBezTo>
                <a:cubicBezTo>
                  <a:pt x="99" y="2099"/>
                  <a:pt x="99" y="2099"/>
                  <a:pt x="99" y="2099"/>
                </a:cubicBezTo>
                <a:cubicBezTo>
                  <a:pt x="75" y="2099"/>
                  <a:pt x="55" y="2079"/>
                  <a:pt x="55" y="2055"/>
                </a:cubicBezTo>
                <a:cubicBezTo>
                  <a:pt x="55" y="211"/>
                  <a:pt x="55" y="211"/>
                  <a:pt x="55" y="211"/>
                </a:cubicBezTo>
                <a:cubicBezTo>
                  <a:pt x="56" y="195"/>
                  <a:pt x="70" y="182"/>
                  <a:pt x="86" y="182"/>
                </a:cubicBezTo>
                <a:cubicBezTo>
                  <a:pt x="594" y="182"/>
                  <a:pt x="594" y="182"/>
                  <a:pt x="594" y="182"/>
                </a:cubicBezTo>
                <a:cubicBezTo>
                  <a:pt x="633" y="182"/>
                  <a:pt x="659" y="179"/>
                  <a:pt x="677" y="160"/>
                </a:cubicBezTo>
                <a:cubicBezTo>
                  <a:pt x="699" y="136"/>
                  <a:pt x="707" y="124"/>
                  <a:pt x="707" y="89"/>
                </a:cubicBezTo>
                <a:cubicBezTo>
                  <a:pt x="707" y="73"/>
                  <a:pt x="722" y="56"/>
                  <a:pt x="741" y="56"/>
                </a:cubicBezTo>
                <a:cubicBezTo>
                  <a:pt x="964" y="56"/>
                  <a:pt x="964" y="56"/>
                  <a:pt x="964" y="56"/>
                </a:cubicBezTo>
                <a:cubicBezTo>
                  <a:pt x="2783" y="56"/>
                  <a:pt x="2783" y="56"/>
                  <a:pt x="2783" y="56"/>
                </a:cubicBezTo>
                <a:cubicBezTo>
                  <a:pt x="2783" y="56"/>
                  <a:pt x="2783" y="56"/>
                  <a:pt x="2783" y="56"/>
                </a:cubicBezTo>
                <a:cubicBezTo>
                  <a:pt x="2783" y="56"/>
                  <a:pt x="2783" y="56"/>
                  <a:pt x="2783" y="56"/>
                </a:cubicBezTo>
                <a:cubicBezTo>
                  <a:pt x="2806" y="56"/>
                  <a:pt x="2825" y="75"/>
                  <a:pt x="2825" y="97"/>
                </a:cubicBezTo>
                <a:lnTo>
                  <a:pt x="2822" y="1923"/>
                </a:lnTo>
                <a:close/>
              </a:path>
            </a:pathLst>
          </a:custGeom>
          <a:solidFill>
            <a:srgbClr val="E7D1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291" y="396000"/>
            <a:ext cx="8270709" cy="80075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TITLE OF</a:t>
            </a:r>
            <a:br>
              <a:rPr lang="en-US" dirty="0"/>
            </a:br>
            <a:r>
              <a:rPr lang="en-US" dirty="0"/>
              <a:t>2-COLUMN SLIDE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1386001"/>
            <a:ext cx="5568619" cy="4563280"/>
          </a:xfrm>
        </p:spPr>
        <p:txBody>
          <a:bodyPr/>
          <a:lstStyle>
            <a:lvl1pPr marL="270000" indent="-27000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2000" y="6228001"/>
            <a:ext cx="3860800" cy="365125"/>
          </a:xfrm>
        </p:spPr>
        <p:txBody>
          <a:bodyPr/>
          <a:lstStyle/>
          <a:p>
            <a:r>
              <a:rPr lang="en-GB" dirty="0"/>
              <a:t>Add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3A3F-CA94-4345-B131-11BE3D752B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056107" y="1386001"/>
            <a:ext cx="4320480" cy="4563280"/>
          </a:xfrm>
        </p:spPr>
        <p:txBody>
          <a:bodyPr>
            <a:noAutofit/>
          </a:bodyPr>
          <a:lstStyle>
            <a:lvl1pPr marL="266700" indent="-266700">
              <a:defRPr sz="15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3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87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200" y="845840"/>
            <a:ext cx="1178945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200" y="2304016"/>
            <a:ext cx="11669451" cy="2205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04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defTabSz="914400" rtl="0" eaLnBrk="1" latinLnBrk="0" hangingPunct="1">
        <a:lnSpc>
          <a:spcPts val="6200"/>
        </a:lnSpc>
        <a:spcBef>
          <a:spcPct val="0"/>
        </a:spcBef>
        <a:buNone/>
        <a:defRPr sz="8500" b="1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i="1" kern="1200">
          <a:solidFill>
            <a:schemeClr val="accent3"/>
          </a:solidFill>
          <a:latin typeface="Georgia" panose="02040502050405020303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i="1" kern="1200">
          <a:solidFill>
            <a:schemeClr val="accent3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i="1" kern="1200">
          <a:solidFill>
            <a:schemeClr val="accent3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i="1" kern="1200">
          <a:solidFill>
            <a:schemeClr val="accent3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i="1" kern="1200">
          <a:solidFill>
            <a:schemeClr val="accent3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11691" y="396001"/>
            <a:ext cx="8270709" cy="993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34" y="1389064"/>
            <a:ext cx="10579100" cy="45704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2000" y="622800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1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GB" dirty="0">
                <a:solidFill>
                  <a:srgbClr val="FFFFFF">
                    <a:lumMod val="65000"/>
                  </a:srgbClr>
                </a:solidFill>
              </a:rPr>
              <a:t>Add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533" y="6309321"/>
            <a:ext cx="115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00" b="1">
                <a:solidFill>
                  <a:schemeClr val="tx2"/>
                </a:solidFill>
              </a:defRPr>
            </a:lvl1pPr>
          </a:lstStyle>
          <a:p>
            <a:fld id="{950E3A3F-CA94-4345-B131-11BE3D752B1E}" type="slidenum">
              <a:rPr lang="en-GB" smtClean="0">
                <a:solidFill>
                  <a:srgbClr val="EA0789"/>
                </a:solidFill>
              </a:rPr>
              <a:pPr/>
              <a:t>‹#›</a:t>
            </a:fld>
            <a:endParaRPr lang="en-GB" dirty="0">
              <a:solidFill>
                <a:srgbClr val="EA07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98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hf hdr="0" dt="0"/>
  <p:txStyles>
    <p:titleStyle>
      <a:lvl1pPr algn="r" defTabSz="914400" rtl="0" eaLnBrk="1" latinLnBrk="0" hangingPunct="1">
        <a:lnSpc>
          <a:spcPts val="3400"/>
        </a:lnSpc>
        <a:spcBef>
          <a:spcPct val="0"/>
        </a:spcBef>
        <a:buNone/>
        <a:defRPr sz="45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3525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69875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263525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25" indent="-269875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11691" y="396001"/>
            <a:ext cx="8270709" cy="993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34" y="1389065"/>
            <a:ext cx="10579100" cy="4570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2000" y="622800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1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Add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533" y="6309321"/>
            <a:ext cx="115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00" b="1">
                <a:solidFill>
                  <a:schemeClr val="tx2"/>
                </a:solidFill>
              </a:defRPr>
            </a:lvl1pPr>
          </a:lstStyle>
          <a:p>
            <a:fld id="{950E3A3F-CA94-4345-B131-11BE3D752B1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2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hf hdr="0" dt="0"/>
  <p:txStyles>
    <p:titleStyle>
      <a:lvl1pPr algn="r" defTabSz="914400" rtl="0" eaLnBrk="1" latinLnBrk="0" hangingPunct="1">
        <a:lnSpc>
          <a:spcPts val="3400"/>
        </a:lnSpc>
        <a:spcBef>
          <a:spcPct val="0"/>
        </a:spcBef>
        <a:buNone/>
        <a:defRPr sz="45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3525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69875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263525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25" indent="-269875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852" y="753228"/>
            <a:ext cx="9195379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1" y="2336873"/>
            <a:ext cx="9183185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57175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2D58E-5BA8-458A-A67E-897AB7708E39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1" y="5936190"/>
            <a:ext cx="6446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4800" y="753229"/>
            <a:ext cx="1543565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30AD-3627-40FE-93B4-FCC616E4E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53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stingtalent.net/wp-content/uploads/2017/04/2016-100-Yrs-Working-Paper-on-Selection-Methods-Schmit-Mar-17.pdf" TargetMode="Externa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gif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tristram@ise.org.u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hyperlink" Target="mailto:c.ball@prospects.ac.u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5349629"/>
            <a:ext cx="8644465" cy="2759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524000" y="1"/>
            <a:ext cx="8644466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457200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334" y="756006"/>
            <a:ext cx="4405860" cy="1241761"/>
          </a:xfrm>
        </p:spPr>
        <p:txBody>
          <a:bodyPr anchor="b">
            <a:normAutofit/>
          </a:bodyPr>
          <a:lstStyle/>
          <a:p>
            <a:r>
              <a:rPr lang="en-GB">
                <a:solidFill>
                  <a:srgbClr val="F09415"/>
                </a:solidFill>
              </a:rPr>
              <a:t>Charlie Ball (Prospects)</a:t>
            </a:r>
          </a:p>
          <a:p>
            <a:r>
              <a:rPr lang="en-GB">
                <a:solidFill>
                  <a:srgbClr val="F09415"/>
                </a:solidFill>
              </a:rPr>
              <a:t>Tristram Hooley (Institute of Student Employers)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335" y="1997766"/>
            <a:ext cx="4404669" cy="2696635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FFFF"/>
                </a:solidFill>
              </a:rPr>
              <a:t>10 things students should know about the UK graduate labour market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369" y="4686838"/>
            <a:ext cx="1202248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3370" y="3034068"/>
            <a:ext cx="120224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8B4E9-5859-49A3-AA5D-675AC932A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506" y="5642283"/>
            <a:ext cx="3311943" cy="1003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697BFA-30D9-4786-A7A1-5061F8AEF2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98" b="36581"/>
          <a:stretch/>
        </p:blipFill>
        <p:spPr>
          <a:xfrm>
            <a:off x="1523999" y="5642283"/>
            <a:ext cx="3057876" cy="100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8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7395" y="1"/>
            <a:ext cx="5664708" cy="6858001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006045"/>
            <a:ext cx="3723894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838765"/>
            <a:ext cx="3723424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982" y="2063262"/>
            <a:ext cx="2867818" cy="2661052"/>
          </a:xfrm>
        </p:spPr>
        <p:txBody>
          <a:bodyPr>
            <a:normAutofit/>
          </a:bodyPr>
          <a:lstStyle/>
          <a:p>
            <a:r>
              <a:rPr lang="en-GB" sz="2900" dirty="0">
                <a:solidFill>
                  <a:srgbClr val="FFFFFF"/>
                </a:solidFill>
              </a:rPr>
              <a:t>3. It doesn’t look </a:t>
            </a:r>
            <a:r>
              <a:rPr lang="en-GB" sz="2900" i="1" dirty="0">
                <a:solidFill>
                  <a:srgbClr val="FFFFFF"/>
                </a:solidFill>
              </a:rPr>
              <a:t>too</a:t>
            </a:r>
            <a:r>
              <a:rPr lang="en-GB" sz="2900" dirty="0">
                <a:solidFill>
                  <a:srgbClr val="FFFFFF"/>
                </a:solidFill>
              </a:rPr>
              <a:t> bad (right 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9B33-48EB-4061-B988-96E066909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997" y="261257"/>
            <a:ext cx="4693021" cy="6858000"/>
          </a:xfrm>
        </p:spPr>
        <p:txBody>
          <a:bodyPr anchor="ctr">
            <a:normAutofit/>
          </a:bodyPr>
          <a:lstStyle/>
          <a:p>
            <a:r>
              <a:rPr lang="en-GB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14.47m people working in professional level jobs in the UK</a:t>
            </a:r>
          </a:p>
          <a:p>
            <a:endParaRPr lang="en-GB" sz="1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45.3% of the workforce</a:t>
            </a:r>
          </a:p>
          <a:p>
            <a:endParaRPr lang="en-GB" sz="1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329,325 first degrees awarded to UK domiciled graduates last year. Rise of 12,635 on 2016 – up about 4%</a:t>
            </a:r>
          </a:p>
          <a:p>
            <a:endParaRPr lang="en-GB" sz="1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majority were working after six months – 74.3%</a:t>
            </a:r>
          </a:p>
          <a:p>
            <a:endParaRPr lang="en-GB" sz="1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Unemployment was at 5.1% - lowest rate since 1988/89.</a:t>
            </a:r>
          </a:p>
          <a:p>
            <a:endParaRPr lang="en-GB" sz="1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APS data also shows that the UK added 298,100 new professional level jobs last year</a:t>
            </a:r>
          </a:p>
          <a:p>
            <a:endParaRPr lang="en-GB" sz="1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warning signs now showing</a:t>
            </a:r>
            <a:endParaRPr lang="en-GB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99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"/>
            <a:ext cx="457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524002" y="609600"/>
            <a:ext cx="4809647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D1C21-6F1D-493F-8F35-455149E4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240" y="753228"/>
            <a:ext cx="4188508" cy="108093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4. A new recession is possible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970242"/>
            <a:ext cx="4807458" cy="258395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3872" y="642796"/>
            <a:ext cx="3609304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  <p:pic>
        <p:nvPicPr>
          <p:cNvPr id="8" name="Content Placeholder 4" descr="A picture containing sky, outdoor, bird, flock&#10;&#10;Description automatically generated">
            <a:extLst>
              <a:ext uri="{FF2B5EF4-FFF2-40B4-BE49-F238E27FC236}">
                <a16:creationId xmlns:a16="http://schemas.microsoft.com/office/drawing/2014/main" id="{A68A1A5D-F6F9-412E-B7AA-6A2E58BA7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50" y="2219819"/>
            <a:ext cx="3133815" cy="241156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13734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D60D-C846-4C93-B1EA-EAFD4E82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 word</a:t>
            </a:r>
          </a:p>
        </p:txBody>
      </p:sp>
      <p:pic>
        <p:nvPicPr>
          <p:cNvPr id="5" name="Content Placeholder 4" descr="A picture containing cake, outdoor, ground, building&#10;&#10;Description automatically generated">
            <a:extLst>
              <a:ext uri="{FF2B5EF4-FFF2-40B4-BE49-F238E27FC236}">
                <a16:creationId xmlns:a16="http://schemas.microsoft.com/office/drawing/2014/main" id="{42D7310A-D203-4C1A-92D3-76B49B410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08" y="2204864"/>
            <a:ext cx="7649624" cy="4300016"/>
          </a:xfrm>
        </p:spPr>
      </p:pic>
    </p:spTree>
    <p:extLst>
      <p:ext uri="{BB962C8B-B14F-4D97-AF65-F5344CB8AC3E}">
        <p14:creationId xmlns:p14="http://schemas.microsoft.com/office/powerpoint/2010/main" val="102037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1618" y="1"/>
            <a:ext cx="9144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  <a:latin typeface="Trebuchet MS" panose="020B0603020202020204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8ADE-2C46-4B8D-8B58-019EBC7E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4242" y="2336873"/>
            <a:ext cx="3781221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“We are in danger of sleepwalking into a future crisis… There is going to have to be a severe awakening to the escalation of risks, but we are in a leaderless world… In an interconnected world there is an escalation of risks. We have had a decade of stagnation and we are now about to have a decade of vulnerability.”</a:t>
            </a:r>
          </a:p>
          <a:p>
            <a:pPr marL="0" indent="0">
              <a:buNone/>
            </a:pPr>
            <a:r>
              <a:rPr lang="en-GB" sz="2000" dirty="0"/>
              <a:t>Gordon Brown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78FB0-2644-4F5B-8068-2CCB84A9A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349" b="-3"/>
          <a:stretch/>
        </p:blipFill>
        <p:spPr>
          <a:xfrm>
            <a:off x="6096001" y="10"/>
            <a:ext cx="4569617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524002" y="609600"/>
            <a:ext cx="487481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74391-EC5E-4D9E-9440-94BCF264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240" y="753228"/>
            <a:ext cx="3781222" cy="1080938"/>
          </a:xfrm>
        </p:spPr>
        <p:txBody>
          <a:bodyPr>
            <a:normAutofit/>
          </a:bodyPr>
          <a:lstStyle/>
          <a:p>
            <a:r>
              <a:rPr lang="en-GB" dirty="0"/>
              <a:t>Economic vulnerability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970240"/>
            <a:ext cx="486918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03512" y="2573610"/>
            <a:ext cx="51125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GB" sz="2800" i="1" dirty="0">
                <a:solidFill>
                  <a:prstClr val="white"/>
                </a:solidFill>
                <a:latin typeface="Trebuchet MS" panose="020B0603020202020204"/>
              </a:rPr>
              <a:t>“The sharp deterioration of the share of firms attempting to recruit is a concern and reflects both persistent hiring difficulties and heightened economic uncertainty - which if sustained could materially weaken jobs growth.”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A4EC8-27CC-4880-8E46-E318CD89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Signals from the labour market</a:t>
            </a:r>
          </a:p>
        </p:txBody>
      </p:sp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33F77E23-AF2F-4F93-A2E6-A4642DBAA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978" y="2518333"/>
            <a:ext cx="3539511" cy="35395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078910-9C3C-4DAA-9620-31D5FE08A32E}"/>
              </a:ext>
            </a:extLst>
          </p:cNvPr>
          <p:cNvSpPr/>
          <p:nvPr/>
        </p:nvSpPr>
        <p:spPr>
          <a:xfrm>
            <a:off x="1847528" y="621814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GB" sz="14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 Adam Marshall, Director General, British Chambers of Commerce BCC Quarterly Economic Survey Q3 2018 – 8</a:t>
            </a:r>
            <a:r>
              <a:rPr lang="en-GB" sz="1400" i="1" baseline="30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sz="14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October 2018</a:t>
            </a:r>
          </a:p>
        </p:txBody>
      </p:sp>
    </p:spTree>
    <p:extLst>
      <p:ext uri="{BB962C8B-B14F-4D97-AF65-F5344CB8AC3E}">
        <p14:creationId xmlns:p14="http://schemas.microsoft.com/office/powerpoint/2010/main" val="331204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Stagnating growth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132856"/>
            <a:ext cx="6050632" cy="4247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79576" y="6397283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Data from Monday 10</a:t>
            </a:r>
            <a:r>
              <a:rPr lang="en-GB" baseline="30000" dirty="0">
                <a:solidFill>
                  <a:prstClr val="white"/>
                </a:solidFill>
                <a:latin typeface="Trebuchet MS" panose="020B0603020202020204"/>
              </a:rPr>
              <a:t>th</a:t>
            </a:r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 December</a:t>
            </a:r>
          </a:p>
        </p:txBody>
      </p:sp>
    </p:spTree>
    <p:extLst>
      <p:ext uri="{BB962C8B-B14F-4D97-AF65-F5344CB8AC3E}">
        <p14:creationId xmlns:p14="http://schemas.microsoft.com/office/powerpoint/2010/main" val="98613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Impact on graduates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7528" y="2092206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But if/when it comes, graduates will modestly, but not excessively, affected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914" y="2617977"/>
            <a:ext cx="6716973" cy="408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23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-1"/>
            <a:ext cx="914161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18" y="0"/>
            <a:ext cx="9144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3292" y="1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524002" y="609600"/>
            <a:ext cx="3719321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29CBB-4486-488F-9040-7E1E6BE6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15" y="753228"/>
            <a:ext cx="4715420" cy="1080938"/>
          </a:xfrm>
        </p:spPr>
        <p:txBody>
          <a:bodyPr>
            <a:normAutofit/>
          </a:bodyPr>
          <a:lstStyle/>
          <a:p>
            <a:r>
              <a:rPr lang="en-GB" dirty="0"/>
              <a:t>5. Place matters!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970242"/>
            <a:ext cx="3717036" cy="199787"/>
          </a:xfrm>
          <a:prstGeom prst="rect">
            <a:avLst/>
          </a:prstGeom>
        </p:spPr>
      </p:pic>
      <p:pic>
        <p:nvPicPr>
          <p:cNvPr id="8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79BD51F-B519-4DF4-8EA9-66F10A0DFE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657" y="640080"/>
            <a:ext cx="3792931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856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5. Place matters! London’s the most important graduate jobs market in the country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78761-958C-421D-93AA-BD69130E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14.7% of the UK population lives in London</a:t>
            </a:r>
          </a:p>
          <a:p>
            <a:endParaRPr lang="en-GB" dirty="0"/>
          </a:p>
          <a:p>
            <a:r>
              <a:rPr lang="en-GB" dirty="0"/>
              <a:t>19.8% of UK graduates live in London</a:t>
            </a:r>
          </a:p>
          <a:p>
            <a:endParaRPr lang="en-GB" dirty="0"/>
          </a:p>
          <a:p>
            <a:r>
              <a:rPr lang="en-GB" dirty="0"/>
              <a:t>22.4% of 2016  graduates started their career in London. Many of those jobs were confined to a relatively small area of London. </a:t>
            </a:r>
          </a:p>
          <a:p>
            <a:endParaRPr lang="en-GB" dirty="0"/>
          </a:p>
          <a:p>
            <a:r>
              <a:rPr lang="en-GB" dirty="0"/>
              <a:t>Starting salary for graduates in London was £24,991 compared to £22,399 for UK as a whole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028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5. Place matters! But you don’t have to work in London, and most graduates don’t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6161" y="2060848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Where 2017 graduates went to 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1590790" y="2492896"/>
            <a:ext cx="3754551" cy="480131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defTabSz="457200"/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London 		41,290 graduates</a:t>
            </a:r>
          </a:p>
          <a:p>
            <a:pPr defTabSz="457200"/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Birmingham  	4670</a:t>
            </a:r>
          </a:p>
          <a:p>
            <a:pPr defTabSz="457200"/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Manchester 	4420</a:t>
            </a:r>
          </a:p>
          <a:p>
            <a:pPr defTabSz="457200"/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Leeds 		3625</a:t>
            </a:r>
          </a:p>
          <a:p>
            <a:pPr defTabSz="457200"/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Glasgow 	 	3370</a:t>
            </a:r>
          </a:p>
          <a:p>
            <a:pPr defTabSz="457200"/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Edinburgh 	2530</a:t>
            </a:r>
          </a:p>
          <a:p>
            <a:pPr defTabSz="457200"/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Liverpool	2445</a:t>
            </a:r>
          </a:p>
          <a:p>
            <a:pPr defTabSz="457200"/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Bristol		2390</a:t>
            </a:r>
          </a:p>
          <a:p>
            <a:pPr defTabSz="457200"/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Belfast		2385</a:t>
            </a:r>
          </a:p>
          <a:p>
            <a:pPr defTabSz="457200"/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Sheffield		2145</a:t>
            </a:r>
          </a:p>
          <a:p>
            <a:pPr defTabSz="457200"/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Cardiff		2115</a:t>
            </a:r>
          </a:p>
          <a:p>
            <a:pPr defTabSz="457200"/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Newcastle 	1945</a:t>
            </a:r>
          </a:p>
          <a:p>
            <a:pPr defTabSz="457200"/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Nottingham	1790</a:t>
            </a:r>
          </a:p>
          <a:p>
            <a:pPr defTabSz="457200"/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Leicester	1545</a:t>
            </a:r>
          </a:p>
          <a:p>
            <a:pPr defTabSz="457200"/>
            <a:endParaRPr lang="en-GB" dirty="0">
              <a:solidFill>
                <a:prstClr val="white"/>
              </a:solidFill>
              <a:latin typeface="Trebuchet MS" panose="020B0603020202020204"/>
            </a:endParaRPr>
          </a:p>
          <a:p>
            <a:pPr defTabSz="457200"/>
            <a:endParaRPr lang="en-GB" dirty="0">
              <a:solidFill>
                <a:prstClr val="white"/>
              </a:solidFill>
              <a:latin typeface="Trebuchet MS" panose="020B0603020202020204"/>
            </a:endParaRPr>
          </a:p>
          <a:p>
            <a:pPr defTabSz="457200"/>
            <a:endParaRPr lang="en-GB" dirty="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28049" y="2491769"/>
            <a:ext cx="3754551" cy="535531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Graduates are becoming more concentrated in large cities</a:t>
            </a:r>
          </a:p>
          <a:p>
            <a:pPr defTabSz="457200"/>
            <a:endParaRPr lang="en-GB" dirty="0">
              <a:solidFill>
                <a:prstClr val="white"/>
              </a:solidFill>
              <a:latin typeface="Trebuchet MS" panose="020B0603020202020204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Around a third of all graduates starting work in England last year were in one of 4 cities – London, Birmingham , Manchester or Leeds.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n-GB" dirty="0">
              <a:solidFill>
                <a:prstClr val="white"/>
              </a:solidFill>
              <a:latin typeface="Trebuchet MS" panose="020B0603020202020204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The periphery may be losing out on their share of graduates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n-GB" dirty="0">
              <a:solidFill>
                <a:prstClr val="white"/>
              </a:solidFill>
              <a:latin typeface="Trebuchet MS" panose="020B0603020202020204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Evidence that graduate mobility is stagnating or even falling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n-GB" dirty="0">
              <a:solidFill>
                <a:prstClr val="white"/>
              </a:solidFill>
              <a:latin typeface="Trebuchet MS" panose="020B0603020202020204"/>
            </a:endParaRPr>
          </a:p>
          <a:p>
            <a:pPr defTabSz="457200"/>
            <a:endParaRPr lang="en-GB" dirty="0">
              <a:solidFill>
                <a:prstClr val="white"/>
              </a:solidFill>
              <a:latin typeface="Trebuchet MS" panose="020B0603020202020204"/>
            </a:endParaRPr>
          </a:p>
          <a:p>
            <a:pPr defTabSz="457200"/>
            <a:endParaRPr lang="en-GB" dirty="0">
              <a:solidFill>
                <a:prstClr val="white"/>
              </a:solidFill>
              <a:latin typeface="Trebuchet MS" panose="020B0603020202020204"/>
            </a:endParaRPr>
          </a:p>
          <a:p>
            <a:pPr defTabSz="457200"/>
            <a:endParaRPr lang="en-GB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5690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661E-FAB6-477C-97E7-8A5B745D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 things about the UK graduate labour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C9D57-09BC-47E4-B033-30DAD3D8E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1" y="2336873"/>
            <a:ext cx="9183185" cy="409295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600" dirty="0"/>
              <a:t>It doesn’t exist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dirty="0"/>
              <a:t>It is quite stable (and recently stagnant)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dirty="0"/>
              <a:t>It doesn’t look too bad (right now)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dirty="0"/>
              <a:t>A new recession is possible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dirty="0"/>
              <a:t>Place matters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dirty="0"/>
              <a:t>Recruitment is as much art as science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dirty="0"/>
              <a:t>Occupational shortages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dirty="0"/>
              <a:t>Life isn’t fair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dirty="0"/>
              <a:t>Graduate schemes aren’t everything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dirty="0"/>
              <a:t>There is a lot we don’t know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617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5. Place matters! Graduates may not be very mobile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971" y="2236997"/>
            <a:ext cx="108421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white"/>
                </a:solidFill>
                <a:latin typeface="Trebuchet MS" panose="020B0603020202020204"/>
              </a:rPr>
              <a:t>58% of graduates from 2017 went to work in the region they studied in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n-GB" sz="2000" dirty="0">
              <a:solidFill>
                <a:prstClr val="white"/>
              </a:solidFill>
              <a:latin typeface="Trebuchet MS" panose="020B0603020202020204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white"/>
                </a:solidFill>
                <a:latin typeface="Trebuchet MS" panose="020B0603020202020204"/>
              </a:rPr>
              <a:t>69% went to work in the region they were originally domiciled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n-GB" sz="2000" dirty="0">
              <a:solidFill>
                <a:prstClr val="white"/>
              </a:solidFill>
              <a:latin typeface="Trebuchet MS" panose="020B0603020202020204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white"/>
                </a:solidFill>
                <a:latin typeface="Trebuchet MS" panose="020B0603020202020204"/>
              </a:rPr>
              <a:t>Only 18% of graduates went to work somewhere they were not already connected to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n-GB" sz="2000" dirty="0">
              <a:solidFill>
                <a:prstClr val="white"/>
              </a:solidFill>
              <a:latin typeface="Trebuchet MS" panose="020B0603020202020204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white"/>
                </a:solidFill>
                <a:latin typeface="Trebuchet MS" panose="020B0603020202020204"/>
              </a:rPr>
              <a:t>Because 45% never moved. They went to a local institution and got a job locally.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n-GB" sz="2000" dirty="0">
              <a:solidFill>
                <a:prstClr val="white"/>
              </a:solidFill>
              <a:latin typeface="Trebuchet MS" panose="020B0603020202020204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white"/>
                </a:solidFill>
                <a:latin typeface="Trebuchet MS" panose="020B0603020202020204"/>
              </a:rPr>
              <a:t>Cost of living issues are becoming more important, and are outrunning salary increases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n-GB" sz="2000" dirty="0">
              <a:solidFill>
                <a:prstClr val="white"/>
              </a:solidFill>
              <a:latin typeface="Trebuchet MS" panose="020B0603020202020204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white"/>
                </a:solidFill>
                <a:latin typeface="Trebuchet MS" panose="020B0603020202020204"/>
              </a:rPr>
              <a:t>These means that for many graduates, a move to London may not necessarily make financial sense</a:t>
            </a:r>
          </a:p>
        </p:txBody>
      </p:sp>
    </p:spTree>
    <p:extLst>
      <p:ext uri="{BB962C8B-B14F-4D97-AF65-F5344CB8AC3E}">
        <p14:creationId xmlns:p14="http://schemas.microsoft.com/office/powerpoint/2010/main" val="3271192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5. Place matters! But you don’t have to work there, and most graduates don’t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1" y="1712764"/>
            <a:ext cx="5534863" cy="51006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5273" y="426307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From the Financial Times, </a:t>
            </a:r>
          </a:p>
          <a:p>
            <a:pPr defTabSz="457200"/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September 17</a:t>
            </a:r>
            <a:r>
              <a:rPr lang="en-GB" baseline="30000" dirty="0">
                <a:solidFill>
                  <a:prstClr val="white"/>
                </a:solidFill>
                <a:latin typeface="Trebuchet MS" panose="020B0603020202020204"/>
              </a:rPr>
              <a:t>th</a:t>
            </a:r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303919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-1"/>
            <a:ext cx="914161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524002" y="609600"/>
            <a:ext cx="3719321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B35BB-6345-4377-9E68-0ADE86EB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29" y="753228"/>
            <a:ext cx="4294505" cy="1080938"/>
          </a:xfrm>
        </p:spPr>
        <p:txBody>
          <a:bodyPr>
            <a:normAutofit/>
          </a:bodyPr>
          <a:lstStyle/>
          <a:p>
            <a:r>
              <a:rPr lang="en-GB" sz="2800" dirty="0"/>
              <a:t>6. Recruitment is as much an art as a science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970242"/>
            <a:ext cx="3717036" cy="199787"/>
          </a:xfrm>
          <a:prstGeom prst="rect">
            <a:avLst/>
          </a:prstGeom>
        </p:spPr>
      </p:pic>
      <p:pic>
        <p:nvPicPr>
          <p:cNvPr id="8" name="Content Placeholder 4" descr="A person standing in front of a curtain&#10;&#10;Description automatically generated">
            <a:extLst>
              <a:ext uri="{FF2B5EF4-FFF2-40B4-BE49-F238E27FC236}">
                <a16:creationId xmlns:a16="http://schemas.microsoft.com/office/drawing/2014/main" id="{FB844D64-4BA0-44FA-8F40-569B464F1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068" y="1840842"/>
            <a:ext cx="4727351" cy="314583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2065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EDF48E-933A-4571-BA92-D84C4FBED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762" y="5058409"/>
            <a:ext cx="9213847" cy="857249"/>
          </a:xfrm>
        </p:spPr>
        <p:txBody>
          <a:bodyPr/>
          <a:lstStyle/>
          <a:p>
            <a:r>
              <a:rPr lang="en-GB" sz="1800" dirty="0"/>
              <a:t>A lot of evidence of pragmatism and hybrid approaches. E.g. 55% of employers say that they are doing two or more of the above.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2963A9-C63A-403C-B55C-694CBA05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Employers are using a mix of approaches to recruitment and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BB506-10A3-4F9B-957E-C52A7213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63" y="2160919"/>
            <a:ext cx="9213847" cy="257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8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4C23-3E63-4117-BEC9-495BE16A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different approaches predict?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116DF6-88E7-46FB-97DC-F22986EE744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057400" y="2204864"/>
          <a:ext cx="835908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400">
                  <a:extLst>
                    <a:ext uri="{9D8B030D-6E8A-4147-A177-3AD203B41FA5}">
                      <a16:colId xmlns:a16="http://schemas.microsoft.com/office/drawing/2014/main" val="808674887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463549813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1518099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Selection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% of ISE employers using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% of performance it predicts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7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Assessment centres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90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Psychometric tests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General intelligence (65%)</a:t>
                      </a:r>
                    </a:p>
                    <a:p>
                      <a:r>
                        <a:rPr lang="en-GB" dirty="0"/>
                        <a:t>Integrity (46%)</a:t>
                      </a:r>
                    </a:p>
                    <a:p>
                      <a:r>
                        <a:rPr lang="en-GB" dirty="0"/>
                        <a:t>Conscientiousness (22%)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2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F2F interviews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747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CV screening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Years of education (10%)</a:t>
                      </a:r>
                    </a:p>
                    <a:p>
                      <a:r>
                        <a:rPr lang="en-GB" dirty="0"/>
                        <a:t>GPA (34%)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6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Phone interviews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4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Reference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87698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71EBFF2-B12B-4036-BDA5-578A459AA43D}"/>
              </a:ext>
            </a:extLst>
          </p:cNvPr>
          <p:cNvSpPr/>
          <p:nvPr/>
        </p:nvSpPr>
        <p:spPr>
          <a:xfrm>
            <a:off x="1956048" y="6301157"/>
            <a:ext cx="8460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GB" sz="1200" dirty="0">
                <a:solidFill>
                  <a:prstClr val="white"/>
                </a:solidFill>
                <a:latin typeface="Trebuchet MS" panose="020B0603020202020204"/>
                <a:hlinkClick r:id="rId2"/>
              </a:rPr>
              <a:t>https://www.testingtalent.net/wp-content/uploads/2017/04/2016-100-Yrs-Working-Paper-on-Selection-Methods-Schmit-Mar-17.pdf</a:t>
            </a:r>
            <a:r>
              <a:rPr lang="en-GB" sz="1200" dirty="0">
                <a:solidFill>
                  <a:prstClr val="white"/>
                </a:solidFill>
                <a:latin typeface="Trebuchet MS" panose="020B060302020202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717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4345-92F8-4F1E-9068-C678A74D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7. There are currently significant shortages of graduates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543190" y="2056686"/>
            <a:ext cx="9732923" cy="4801314"/>
          </a:xfrm>
          <a:prstGeom prst="rect">
            <a:avLst/>
          </a:prstGeom>
        </p:spPr>
        <p:txBody>
          <a:bodyPr wrap="square" numCol="1" spcCol="252000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Nurses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Programmers and software development professionals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HR and recruitment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Medical practitioners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Welfare and housing associate professionals 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Business sales executives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IT user support technicians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Sales accounts and business development managers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Marketing associate professionals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General and specialist engineers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Managers and directors in retail and wholesale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Design and development engineers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Web design and development professionals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Veterinarians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Chartered and certified accountants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n-GB" dirty="0">
              <a:solidFill>
                <a:prstClr val="white"/>
              </a:solidFill>
              <a:latin typeface="Trebuchet MS" panose="020B0603020202020204"/>
            </a:endParaRPr>
          </a:p>
          <a:p>
            <a:pPr defTabSz="457200"/>
            <a:r>
              <a:rPr lang="en-GB" b="1" dirty="0">
                <a:solidFill>
                  <a:prstClr val="white"/>
                </a:solidFill>
                <a:latin typeface="Trebuchet MS" panose="020B0603020202020204"/>
              </a:rPr>
              <a:t>Have the largest numbers of vacancies employers report as ‘hard to fill’</a:t>
            </a:r>
          </a:p>
        </p:txBody>
      </p:sp>
    </p:spTree>
    <p:extLst>
      <p:ext uri="{BB962C8B-B14F-4D97-AF65-F5344CB8AC3E}">
        <p14:creationId xmlns:p14="http://schemas.microsoft.com/office/powerpoint/2010/main" val="1729252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4345-92F8-4F1E-9068-C678A74D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7. There are currently significant shortages of graduates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47528" y="2564904"/>
          <a:ext cx="8568952" cy="4221088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5973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6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Highest proportion of HTFs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Proportion of all vacancies that were HTF last year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Medical practitioners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93.0%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Veterinarians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86.8%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Draughtspersons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72.6%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Nurses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72.1%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Electronics engineers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63.3%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Electrical engineers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58.8%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Civil engineers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57.9%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Quantity surveyors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56.6%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Web design and development professionals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54.1%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Design and development engineers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53.9%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Environment professionals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52.6%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Pharmacists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52.5%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Estimators, valuers and assessors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52.2%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Programmers and software development professionals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50.0%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47529" y="2123419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GB" dirty="0">
                <a:solidFill>
                  <a:prstClr val="white"/>
                </a:solidFill>
                <a:latin typeface="Trebuchet MS" panose="020B0603020202020204"/>
              </a:rPr>
              <a:t>Hardest graduate jobs to fill</a:t>
            </a:r>
          </a:p>
        </p:txBody>
      </p:sp>
    </p:spTree>
    <p:extLst>
      <p:ext uri="{BB962C8B-B14F-4D97-AF65-F5344CB8AC3E}">
        <p14:creationId xmlns:p14="http://schemas.microsoft.com/office/powerpoint/2010/main" val="1592096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3292" y="1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524002" y="609600"/>
            <a:ext cx="3719321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F13C9-E1CE-43BB-A975-E6F7A2FF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241" y="753228"/>
            <a:ext cx="3102093" cy="1080938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FFFFFF"/>
                </a:solidFill>
              </a:rPr>
              <a:t>8. Life isn’t fair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970242"/>
            <a:ext cx="3717036" cy="199787"/>
          </a:xfrm>
          <a:prstGeom prst="rect">
            <a:avLst/>
          </a:prstGeom>
        </p:spPr>
      </p:pic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1068" y="642795"/>
            <a:ext cx="4704491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  <p:pic>
        <p:nvPicPr>
          <p:cNvPr id="8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18E35EF2-4143-4F9D-9F89-C80D9ABCF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14" y="1314628"/>
            <a:ext cx="4221951" cy="422195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44093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D52C26-B941-4511-96D2-578E9FE0A2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75"/>
          <a:stretch/>
        </p:blipFill>
        <p:spPr>
          <a:xfrm>
            <a:off x="489774" y="2534163"/>
            <a:ext cx="9583140" cy="357060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DB72713-C4B9-4171-9AFC-7853F9CB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Hires by characteristic</a:t>
            </a:r>
          </a:p>
        </p:txBody>
      </p:sp>
    </p:spTree>
    <p:extLst>
      <p:ext uri="{BB962C8B-B14F-4D97-AF65-F5344CB8AC3E}">
        <p14:creationId xmlns:p14="http://schemas.microsoft.com/office/powerpoint/2010/main" val="2050310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9F4DE9-D9B3-4FB0-993A-4C1456E2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Employers want to increase the diversity of their workforce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3976C7-5350-4767-8E4E-C7C1D55A6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1" y="2336873"/>
            <a:ext cx="9376228" cy="3599316"/>
          </a:xfrm>
        </p:spPr>
        <p:txBody>
          <a:bodyPr>
            <a:normAutofit/>
          </a:bodyPr>
          <a:lstStyle/>
          <a:p>
            <a:pPr marL="214313" indent="-214313"/>
            <a:r>
              <a:rPr lang="en-GB" sz="2000" dirty="0"/>
              <a:t>Current hires are not representative of the population. those who have attended state schools, women, first generation graduates and disabled people are the most under-represented groups.</a:t>
            </a:r>
          </a:p>
          <a:p>
            <a:pPr marL="214313" indent="-214313"/>
            <a:endParaRPr lang="en-GB" sz="2000" dirty="0"/>
          </a:p>
          <a:p>
            <a:pPr marL="214313" indent="-214313"/>
            <a:r>
              <a:rPr lang="en-GB" sz="2000" dirty="0"/>
              <a:t>Almost all employers are prioritising diversity. With some very focused on multiple diversity strands. </a:t>
            </a:r>
          </a:p>
          <a:p>
            <a:pPr marL="214313" indent="-214313"/>
            <a:endParaRPr lang="en-GB" sz="2000" dirty="0"/>
          </a:p>
          <a:p>
            <a:pPr marL="214313" indent="-214313"/>
            <a:r>
              <a:rPr lang="en-GB" sz="2000" dirty="0"/>
              <a:t>77% are changing attraction and marketing. </a:t>
            </a:r>
          </a:p>
          <a:p>
            <a:pPr marL="214313" indent="-214313"/>
            <a:endParaRPr lang="en-GB" sz="2000" dirty="0"/>
          </a:p>
          <a:p>
            <a:pPr marL="214313" indent="-214313"/>
            <a:r>
              <a:rPr lang="en-GB" sz="2000" dirty="0"/>
              <a:t>67% are changing recruitment and selection. </a:t>
            </a:r>
          </a:p>
        </p:txBody>
      </p:sp>
    </p:spTree>
    <p:extLst>
      <p:ext uri="{BB962C8B-B14F-4D97-AF65-F5344CB8AC3E}">
        <p14:creationId xmlns:p14="http://schemas.microsoft.com/office/powerpoint/2010/main" val="8311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7395" y="1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006045"/>
            <a:ext cx="3723894" cy="14466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838765"/>
            <a:ext cx="3723424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85" y="2091879"/>
            <a:ext cx="3603339" cy="2661052"/>
          </a:xfrm>
        </p:spPr>
        <p:txBody>
          <a:bodyPr>
            <a:normAutofit/>
          </a:bodyPr>
          <a:lstStyle/>
          <a:p>
            <a:r>
              <a:rPr lang="en-GB" sz="3800" dirty="0"/>
              <a:t>1. It doesn’t exist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AC28F17-4672-4B14-8E3D-380CE8E4B73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487592" y="639764"/>
          <a:ext cx="469582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19235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4981A5-B74A-4788-BAC5-FA8EAA8C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Priorities on diversity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A559D-2FCF-4AF4-B912-405095993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28" y="2651513"/>
            <a:ext cx="9745659" cy="35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31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3292" y="1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524002" y="609600"/>
            <a:ext cx="3719321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EE309-9E2D-4E4E-9470-89C0F8B0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241" y="753228"/>
            <a:ext cx="3102093" cy="1080938"/>
          </a:xfrm>
        </p:spPr>
        <p:txBody>
          <a:bodyPr>
            <a:normAutofit/>
          </a:bodyPr>
          <a:lstStyle/>
          <a:p>
            <a:r>
              <a:rPr lang="en-GB" sz="2100">
                <a:solidFill>
                  <a:srgbClr val="FFFFFF"/>
                </a:solidFill>
              </a:rPr>
              <a:t>9. Graduate schemes aren’t everything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970242"/>
            <a:ext cx="3717036" cy="199787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1068" y="642795"/>
            <a:ext cx="4704491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  <p:pic>
        <p:nvPicPr>
          <p:cNvPr id="8" name="Content Placeholder 4" descr="A picture containing sky&#10;&#10;Description automatically generated">
            <a:extLst>
              <a:ext uri="{FF2B5EF4-FFF2-40B4-BE49-F238E27FC236}">
                <a16:creationId xmlns:a16="http://schemas.microsoft.com/office/drawing/2014/main" id="{E6F4DCD1-C12E-4F60-A7BA-6F9F16A16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14" y="2138423"/>
            <a:ext cx="4221951" cy="257436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01531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8817-C962-4481-9C45-612140C9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E1C80-8BA1-4667-A64F-BA64455C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Recruiting ‘direct to desk’ in larger companies</a:t>
            </a:r>
          </a:p>
          <a:p>
            <a:r>
              <a:rPr lang="en-GB" dirty="0"/>
              <a:t>Large companies that aren’t big enough to have a graduate scheme</a:t>
            </a:r>
          </a:p>
          <a:p>
            <a:r>
              <a:rPr lang="en-GB" dirty="0"/>
              <a:t>SMEs</a:t>
            </a:r>
          </a:p>
          <a:p>
            <a:r>
              <a:rPr lang="en-GB" dirty="0"/>
              <a:t>Non-graduate roles</a:t>
            </a:r>
          </a:p>
          <a:p>
            <a:r>
              <a:rPr lang="en-GB" dirty="0"/>
              <a:t>Self-employment</a:t>
            </a:r>
          </a:p>
        </p:txBody>
      </p:sp>
    </p:spTree>
    <p:extLst>
      <p:ext uri="{BB962C8B-B14F-4D97-AF65-F5344CB8AC3E}">
        <p14:creationId xmlns:p14="http://schemas.microsoft.com/office/powerpoint/2010/main" val="2399117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093E-26C5-48CE-AA80-4F44F0AE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Grads in non-grad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E7CC7-770F-47CB-B7F1-F85310F5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C9BAA-B34F-4DCE-9C5A-297468DA4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658" y="2336874"/>
            <a:ext cx="7204727" cy="39724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296497-DBC2-4EF3-97A5-B0222A6CCCB8}"/>
              </a:ext>
            </a:extLst>
          </p:cNvPr>
          <p:cNvSpPr/>
          <p:nvPr/>
        </p:nvSpPr>
        <p:spPr>
          <a:xfrm>
            <a:off x="2347657" y="6309321"/>
            <a:ext cx="7204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GB" sz="1200" dirty="0">
                <a:solidFill>
                  <a:prstClr val="white"/>
                </a:solidFill>
                <a:latin typeface="Trebuchet MS" panose="020B0603020202020204"/>
              </a:rPr>
              <a:t>https://www.ons.gov.uk/employmentandlabourmarket/peopleinwork/employmentandemployeetypes/articles/graduatesintheuklabourmarket/2017#graduates-and-non-graduates-in-work</a:t>
            </a:r>
          </a:p>
        </p:txBody>
      </p:sp>
    </p:spTree>
    <p:extLst>
      <p:ext uri="{BB962C8B-B14F-4D97-AF65-F5344CB8AC3E}">
        <p14:creationId xmlns:p14="http://schemas.microsoft.com/office/powerpoint/2010/main" val="4185479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7395" y="1"/>
            <a:ext cx="5664708" cy="6858001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006045"/>
            <a:ext cx="3723894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838765"/>
            <a:ext cx="3723424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03BE-EFA3-4805-9685-397AAE04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108" y="2098474"/>
            <a:ext cx="3695786" cy="2661052"/>
          </a:xfrm>
        </p:spPr>
        <p:txBody>
          <a:bodyPr>
            <a:normAutofit/>
          </a:bodyPr>
          <a:lstStyle/>
          <a:p>
            <a:r>
              <a:rPr lang="en-GB" sz="3800" dirty="0">
                <a:solidFill>
                  <a:srgbClr val="FFFFFF"/>
                </a:solidFill>
              </a:rPr>
              <a:t>Grads in SMEs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51D16-2F3F-4416-8ED6-4E58B7E47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997" y="217714"/>
            <a:ext cx="4693021" cy="6640285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30% of graduates went to work for companies with fewer than 250 employees. </a:t>
            </a:r>
          </a:p>
          <a:p>
            <a:r>
              <a:rPr lang="en-GB" sz="2000" dirty="0">
                <a:solidFill>
                  <a:srgbClr val="FFFFFF"/>
                </a:solidFill>
              </a:rPr>
              <a:t>One in six graduates went to work for companies with fewer than 50 employees.</a:t>
            </a:r>
          </a:p>
          <a:p>
            <a:r>
              <a:rPr lang="en-GB" sz="2000" dirty="0">
                <a:solidFill>
                  <a:srgbClr val="FFFFFF"/>
                </a:solidFill>
              </a:rPr>
              <a:t>SMEs are important in the telecoms, arts, design, architecture, marketing/PR/advertising, sport/fitness, law, web design sectors. </a:t>
            </a:r>
          </a:p>
          <a:p>
            <a:r>
              <a:rPr lang="en-GB" sz="2000" dirty="0">
                <a:solidFill>
                  <a:srgbClr val="FFFFFF"/>
                </a:solidFill>
              </a:rPr>
              <a:t>SME graduate employment stronger (as a proportion of employment) in London and south of England, and in non-urban areas.</a:t>
            </a:r>
          </a:p>
          <a:p>
            <a:r>
              <a:rPr lang="en-GB" sz="2000" dirty="0">
                <a:solidFill>
                  <a:srgbClr val="FFFFFF"/>
                </a:solidFill>
              </a:rPr>
              <a:t>The proportion entering SMEs does seem to be falling, as many occupations in demand at SMEs are in shortage and SMEs are outcompeted.</a:t>
            </a:r>
          </a:p>
        </p:txBody>
      </p:sp>
    </p:spTree>
    <p:extLst>
      <p:ext uri="{BB962C8B-B14F-4D97-AF65-F5344CB8AC3E}">
        <p14:creationId xmlns:p14="http://schemas.microsoft.com/office/powerpoint/2010/main" val="2287823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"/>
            <a:ext cx="914161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224" y="0"/>
            <a:ext cx="255477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18" y="0"/>
            <a:ext cx="9144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959089"/>
            <a:ext cx="6830522" cy="3211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524001" y="609600"/>
            <a:ext cx="683052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3" y="753230"/>
            <a:ext cx="7124273" cy="10809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10. There is a lot we don’t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373C-B39C-4A17-A82C-EA7C2981C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73" y="2324286"/>
            <a:ext cx="8631377" cy="4368726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GB" sz="2000" dirty="0"/>
              <a:t>In particular, most of the most detailed data comes very early in graduate careers (less than a year) and even the data that comes furthest out is usually in the first decade of people’s careers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That means we don’t know an awful lot about graduate careers beyond the age of about 30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Which is a bit of a problem as most new graduates will be working well into their 60s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Or, to put that into perspective, someone graduating in 2018 will likely still be working in 2070.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And to put </a:t>
            </a:r>
            <a:r>
              <a:rPr lang="en-GB" sz="2000" i="1" dirty="0"/>
              <a:t>that</a:t>
            </a:r>
            <a:r>
              <a:rPr lang="en-GB" sz="2000" dirty="0"/>
              <a:t> into perspective, when graduates retiring this year started their A levels, Neil Armstrong hadn’t walked on the moon yet and England were the World Cup holders.</a:t>
            </a:r>
          </a:p>
        </p:txBody>
      </p:sp>
    </p:spTree>
    <p:extLst>
      <p:ext uri="{BB962C8B-B14F-4D97-AF65-F5344CB8AC3E}">
        <p14:creationId xmlns:p14="http://schemas.microsoft.com/office/powerpoint/2010/main" val="367357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2268-283F-46C1-96BF-20034B2E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349CD-D27A-4D1D-86F5-72F554DAC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552" y="2132857"/>
            <a:ext cx="3145080" cy="693135"/>
          </a:xfrm>
        </p:spPr>
        <p:txBody>
          <a:bodyPr/>
          <a:lstStyle/>
          <a:p>
            <a:r>
              <a:rPr lang="en-GB" dirty="0"/>
              <a:t>Tristram Hooley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86CA-CCDE-43D2-A8D7-BD372354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47528" y="2924945"/>
            <a:ext cx="4400402" cy="2906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Chief Research Officer</a:t>
            </a:r>
          </a:p>
          <a:p>
            <a:pPr marL="0" indent="0">
              <a:buNone/>
            </a:pPr>
            <a:r>
              <a:rPr lang="en-GB" dirty="0"/>
              <a:t>Institute of Student Employers </a:t>
            </a:r>
            <a:endParaRPr lang="en-GB" dirty="0">
              <a:hlinkClick r:id="rId3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tristram@ise.org.uk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/>
              <a:t>pigironjoe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6DDA3-6412-4B07-9D00-7A5D56573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6081" y="2132856"/>
            <a:ext cx="3145527" cy="692076"/>
          </a:xfrm>
        </p:spPr>
        <p:txBody>
          <a:bodyPr/>
          <a:lstStyle/>
          <a:p>
            <a:r>
              <a:rPr lang="en-GB" dirty="0"/>
              <a:t>Charlie Ball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8ECC3-8D42-4868-81B6-B2304EC85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28738" y="2924945"/>
            <a:ext cx="4039263" cy="2906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Head of HE Intelligence</a:t>
            </a:r>
          </a:p>
          <a:p>
            <a:pPr marL="0" indent="0">
              <a:buNone/>
            </a:pPr>
            <a:r>
              <a:rPr lang="en-GB" dirty="0"/>
              <a:t>Graduate Prospects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c.ball@prospects.ac.uk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/>
              <a:t>lmicharlie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9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3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1618" y="1"/>
            <a:ext cx="9144000" cy="6858001"/>
            <a:chOff x="-3176" y="0"/>
            <a:chExt cx="12192000" cy="6858001"/>
          </a:xfrm>
        </p:grpSpPr>
        <p:sp useBgFill="1">
          <p:nvSpPr>
            <p:cNvPr id="45" name="Rectangle 24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  <a:latin typeface="Trebuchet MS" panose="020B0603020202020204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8" name="Content Placeholder 4" descr="A picture containing toy&#10;&#10;Description automatically generated">
            <a:extLst>
              <a:ext uri="{FF2B5EF4-FFF2-40B4-BE49-F238E27FC236}">
                <a16:creationId xmlns:a16="http://schemas.microsoft.com/office/drawing/2014/main" id="{F3D4F0E5-BCFF-4CDA-821C-97A77D083C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3" r="27313" b="-2"/>
          <a:stretch/>
        </p:blipFill>
        <p:spPr>
          <a:xfrm>
            <a:off x="5001007" y="10"/>
            <a:ext cx="5664611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46" name="Rectangle 27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524001" y="609600"/>
            <a:ext cx="376392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30FED-AD0C-42B5-9692-7B7939DF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590" y="753228"/>
            <a:ext cx="3763924" cy="1080938"/>
          </a:xfrm>
        </p:spPr>
        <p:txBody>
          <a:bodyPr>
            <a:normAutofit/>
          </a:bodyPr>
          <a:lstStyle/>
          <a:p>
            <a:r>
              <a:rPr lang="en-GB" sz="2800" dirty="0"/>
              <a:t>2. It is quite stable</a:t>
            </a:r>
          </a:p>
        </p:txBody>
      </p:sp>
      <p:pic>
        <p:nvPicPr>
          <p:cNvPr id="47" name="Picture 29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970240"/>
            <a:ext cx="3771900" cy="20273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169C1B-183C-4D0D-AE84-DDB4BBACB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376179"/>
            <a:ext cx="3907667" cy="3599316"/>
          </a:xfrm>
        </p:spPr>
        <p:txBody>
          <a:bodyPr>
            <a:noAutofit/>
          </a:bodyPr>
          <a:lstStyle/>
          <a:p>
            <a:r>
              <a:rPr lang="en-US" dirty="0"/>
              <a:t>The past is an amazingly reliable guide to the future.</a:t>
            </a:r>
          </a:p>
          <a:p>
            <a:r>
              <a:rPr lang="en-US" dirty="0"/>
              <a:t>The jobs that graduates were doing last year, will probably be the jobs that they will be doing next year. </a:t>
            </a:r>
          </a:p>
        </p:txBody>
      </p:sp>
    </p:spTree>
    <p:extLst>
      <p:ext uri="{BB962C8B-B14F-4D97-AF65-F5344CB8AC3E}">
        <p14:creationId xmlns:p14="http://schemas.microsoft.com/office/powerpoint/2010/main" val="267634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BC05-CC6D-4284-B7AA-4AC4DA0B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Graduate unemployment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705D8-86DC-439C-99CD-5103BB814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42" y="2226965"/>
            <a:ext cx="7215555" cy="442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3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B1A90B-ED56-4EF7-A9D9-21DF38C6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Salaries are increasing steadily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C2491-42D4-4090-A46C-2921F0E77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52" y="2380298"/>
            <a:ext cx="9563613" cy="372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95F1-4D4E-4BFD-BE9C-9DB65147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they are barely keeping up with costs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AB6C0-1AF6-49C4-8D0F-599A4A9A4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16" y="2351315"/>
            <a:ext cx="922383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4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9773" y="1689259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GB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/>
            <a:endParaRPr lang="en-GB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/>
            <a:r>
              <a:rPr lang="en-GB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 graduates after six months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2043" y="6294763"/>
            <a:ext cx="8424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GB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comes from HESA Destination of Leavers of Higher Education 2016/17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1785326" y="2695710"/>
          <a:ext cx="8631154" cy="3409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3. It doesn’t look too bad</a:t>
            </a:r>
          </a:p>
        </p:txBody>
      </p:sp>
    </p:spTree>
    <p:extLst>
      <p:ext uri="{BB962C8B-B14F-4D97-AF65-F5344CB8AC3E}">
        <p14:creationId xmlns:p14="http://schemas.microsoft.com/office/powerpoint/2010/main" val="57850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6627" y="6341553"/>
            <a:ext cx="8424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GB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comes from HESA Destination of Leavers of Higher Education 2016/17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91544" y="692696"/>
            <a:ext cx="6896534" cy="1080938"/>
          </a:xfrm>
        </p:spPr>
        <p:txBody>
          <a:bodyPr>
            <a:normAutofit/>
          </a:bodyPr>
          <a:lstStyle/>
          <a:p>
            <a:r>
              <a:rPr lang="en-GB" dirty="0"/>
              <a:t>3. It doesn’t look too bad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6607" y="2131203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GB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common professional level occupations for new graduates from 2017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343086"/>
              </p:ext>
            </p:extLst>
          </p:nvPr>
        </p:nvGraphicFramePr>
        <p:xfrm>
          <a:off x="1620026" y="2641531"/>
          <a:ext cx="9156773" cy="33703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6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8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197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Nurses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15830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Specialist teaching and other educational professionals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r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>
                          <a:effectLst/>
                        </a:rPr>
                        <a:t>2135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97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Marketing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5975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Sales accounts and business development managers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r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1960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97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Medical practitioners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5710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Social workers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r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1900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197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>
                          <a:effectLst/>
                        </a:rPr>
                        <a:t>Primary and nursery  teaching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5475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Management consultants and business analysts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r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1895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97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>
                          <a:effectLst/>
                        </a:rPr>
                        <a:t>General and niche business professionals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4055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Legal associate professionals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r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1860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197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>
                          <a:effectLst/>
                        </a:rPr>
                        <a:t>Programmers and software developers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3915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Graphic designers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r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1755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172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Finance analysts and advisers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2895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Photographers, audio-visual and broadcasting equipment operators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r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1660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72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Human resources, recruitment industrial relations officers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2805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Midwives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r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1640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197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Chartered and certified accountants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2405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Secondary education teaching professionals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r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1600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197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Welfare and housing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2290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Sports coaches, instructors and officials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r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1595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197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Business sales executives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2170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Events managers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r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1540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197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Pharmacists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2165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 Arts officers, producers and directors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marL="0" indent="0" algn="r" fontAlgn="b">
                        <a:buFont typeface="Arial" panose="020B0604020202020204" pitchFamily="34" charset="0"/>
                        <a:buNone/>
                      </a:pPr>
                      <a:r>
                        <a:rPr lang="en-GB" sz="1200" u="none" strike="noStrike" dirty="0">
                          <a:effectLst/>
                        </a:rPr>
                        <a:t>1510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706550"/>
      </p:ext>
    </p:extLst>
  </p:cSld>
  <p:clrMapOvr>
    <a:masterClrMapping/>
  </p:clrMapOvr>
</p:sld>
</file>

<file path=ppt/theme/theme1.xml><?xml version="1.0" encoding="utf-8"?>
<a:theme xmlns:a="http://schemas.openxmlformats.org/drawingml/2006/main" name="ST-PowerPoint-Template">
  <a:themeElements>
    <a:clrScheme name="STW Title Colour Theme">
      <a:dk1>
        <a:srgbClr val="FFFFFF"/>
      </a:dk1>
      <a:lt1>
        <a:srgbClr val="009DE1"/>
      </a:lt1>
      <a:dk2>
        <a:srgbClr val="87189D"/>
      </a:dk2>
      <a:lt2>
        <a:srgbClr val="EA0789"/>
      </a:lt2>
      <a:accent1>
        <a:srgbClr val="00B398"/>
      </a:accent1>
      <a:accent2>
        <a:srgbClr val="FFB514"/>
      </a:accent2>
      <a:accent3>
        <a:srgbClr val="555559"/>
      </a:accent3>
      <a:accent4>
        <a:srgbClr val="79C7E2"/>
      </a:accent4>
      <a:accent5>
        <a:srgbClr val="AD6CBC"/>
      </a:accent5>
      <a:accent6>
        <a:srgbClr val="EA7DC1"/>
      </a:accent6>
      <a:hlink>
        <a:srgbClr val="66C6B6"/>
      </a:hlink>
      <a:folHlink>
        <a:srgbClr val="FFD788"/>
      </a:folHlink>
    </a:clrScheme>
    <a:fontScheme name="STW Font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6E6E6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-PowerPoint-Template - new" id="{89BC3C2F-75AB-4F49-B41C-FD5861D5588C}" vid="{D677059B-FCDC-4FF5-A74F-1A36AADB175A}"/>
    </a:ext>
  </a:extLst>
</a:theme>
</file>

<file path=ppt/theme/theme2.xml><?xml version="1.0" encoding="utf-8"?>
<a:theme xmlns:a="http://schemas.openxmlformats.org/drawingml/2006/main" name="1_Pink Theme Master">
  <a:themeElements>
    <a:clrScheme name="STW Pink Colour Theme">
      <a:dk1>
        <a:srgbClr val="555559"/>
      </a:dk1>
      <a:lt1>
        <a:srgbClr val="FFFFFF"/>
      </a:lt1>
      <a:dk2>
        <a:srgbClr val="EA0789"/>
      </a:dk2>
      <a:lt2>
        <a:srgbClr val="FBCFE7"/>
      </a:lt2>
      <a:accent1>
        <a:srgbClr val="EA7DC1"/>
      </a:accent1>
      <a:accent2>
        <a:srgbClr val="555559"/>
      </a:accent2>
      <a:accent3>
        <a:srgbClr val="EA0789"/>
      </a:accent3>
      <a:accent4>
        <a:srgbClr val="FBCFE7"/>
      </a:accent4>
      <a:accent5>
        <a:srgbClr val="555559"/>
      </a:accent5>
      <a:accent6>
        <a:srgbClr val="EA0789"/>
      </a:accent6>
      <a:hlink>
        <a:srgbClr val="EA7DC1"/>
      </a:hlink>
      <a:folHlink>
        <a:srgbClr val="EA0789"/>
      </a:folHlink>
    </a:clrScheme>
    <a:fontScheme name="STW Font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6E6E6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Purple Theme Master">
  <a:themeElements>
    <a:clrScheme name="STW Purple Colour Theme">
      <a:dk1>
        <a:srgbClr val="555559"/>
      </a:dk1>
      <a:lt1>
        <a:srgbClr val="FFFFFF"/>
      </a:lt1>
      <a:dk2>
        <a:srgbClr val="87189D"/>
      </a:dk2>
      <a:lt2>
        <a:srgbClr val="E7D1EB"/>
      </a:lt2>
      <a:accent1>
        <a:srgbClr val="AD6CBC"/>
      </a:accent1>
      <a:accent2>
        <a:srgbClr val="555559"/>
      </a:accent2>
      <a:accent3>
        <a:srgbClr val="87189D"/>
      </a:accent3>
      <a:accent4>
        <a:srgbClr val="E7D1EB"/>
      </a:accent4>
      <a:accent5>
        <a:srgbClr val="555559"/>
      </a:accent5>
      <a:accent6>
        <a:srgbClr val="87189D"/>
      </a:accent6>
      <a:hlink>
        <a:srgbClr val="AD6CBC"/>
      </a:hlink>
      <a:folHlink>
        <a:srgbClr val="87189D"/>
      </a:folHlink>
    </a:clrScheme>
    <a:fontScheme name="STW Font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6E6E6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-PowerPoint-Template - new" id="{89BC3C2F-75AB-4F49-B41C-FD5861D5588C}" vid="{36744203-0FA4-4298-A278-3B64BEE68481}"/>
    </a:ext>
  </a:extLst>
</a:theme>
</file>

<file path=ppt/theme/theme4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1810</Words>
  <Application>Microsoft Office PowerPoint</Application>
  <PresentationFormat>Widescreen</PresentationFormat>
  <Paragraphs>316</Paragraphs>
  <Slides>36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Georgia</vt:lpstr>
      <vt:lpstr>Trebuchet MS</vt:lpstr>
      <vt:lpstr>ST-PowerPoint-Template</vt:lpstr>
      <vt:lpstr>1_Pink Theme Master</vt:lpstr>
      <vt:lpstr>Purple Theme Master</vt:lpstr>
      <vt:lpstr>Berlin</vt:lpstr>
      <vt:lpstr>10 things students should know about the UK graduate labour market</vt:lpstr>
      <vt:lpstr>10 things about the UK graduate labour market</vt:lpstr>
      <vt:lpstr>1. It doesn’t exist</vt:lpstr>
      <vt:lpstr>2. It is quite stable</vt:lpstr>
      <vt:lpstr>Graduate unemployment</vt:lpstr>
      <vt:lpstr>Salaries are increasing steadily</vt:lpstr>
      <vt:lpstr>But they are barely keeping up with costs</vt:lpstr>
      <vt:lpstr>3. It doesn’t look too bad</vt:lpstr>
      <vt:lpstr>3. It doesn’t look too bad</vt:lpstr>
      <vt:lpstr>3. It doesn’t look too bad (right now)</vt:lpstr>
      <vt:lpstr>4. A new recession is possible</vt:lpstr>
      <vt:lpstr>The B word</vt:lpstr>
      <vt:lpstr>Economic vulnerability</vt:lpstr>
      <vt:lpstr>Signals from the labour market</vt:lpstr>
      <vt:lpstr>Stagnating growth</vt:lpstr>
      <vt:lpstr>Impact on graduates</vt:lpstr>
      <vt:lpstr>5. Place matters!</vt:lpstr>
      <vt:lpstr>5. Place matters! London’s the most important graduate jobs market in the country</vt:lpstr>
      <vt:lpstr>5. Place matters! But you don’t have to work in London, and most graduates don’t</vt:lpstr>
      <vt:lpstr>5. Place matters! Graduates may not be very mobile</vt:lpstr>
      <vt:lpstr>5. Place matters! But you don’t have to work there, and most graduates don’t</vt:lpstr>
      <vt:lpstr>6. Recruitment is as much an art as a science</vt:lpstr>
      <vt:lpstr>Employers are using a mix of approaches to recruitment and selection</vt:lpstr>
      <vt:lpstr>What do different approaches predict?</vt:lpstr>
      <vt:lpstr>7. There are currently significant shortages of graduates </vt:lpstr>
      <vt:lpstr>7. There are currently significant shortages of graduates </vt:lpstr>
      <vt:lpstr>8. Life isn’t fair</vt:lpstr>
      <vt:lpstr>Hires by characteristic</vt:lpstr>
      <vt:lpstr>Employers want to increase the diversity of their workforce</vt:lpstr>
      <vt:lpstr>Priorities on diversity</vt:lpstr>
      <vt:lpstr>9. Graduate schemes aren’t everything</vt:lpstr>
      <vt:lpstr>Other options</vt:lpstr>
      <vt:lpstr>Grads in non-grad roles</vt:lpstr>
      <vt:lpstr>Grads in SMEs</vt:lpstr>
      <vt:lpstr>10. There is a lot we don’t know</vt:lpstr>
      <vt:lpstr>About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agenda today</dc:title>
  <dc:creator>Anna Szyperska</dc:creator>
  <cp:lastModifiedBy>Tristram.Hooley</cp:lastModifiedBy>
  <cp:revision>39</cp:revision>
  <dcterms:created xsi:type="dcterms:W3CDTF">2018-01-05T17:08:12Z</dcterms:created>
  <dcterms:modified xsi:type="dcterms:W3CDTF">2018-12-13T12:18:11Z</dcterms:modified>
</cp:coreProperties>
</file>