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9" r:id="rId5"/>
    <p:sldMasterId id="2147483686" r:id="rId6"/>
  </p:sldMasterIdLst>
  <p:notesMasterIdLst>
    <p:notesMasterId r:id="rId21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83A6-046F-410E-AF15-938A071434E5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65A-5BF0-487C-8663-9BCEF2AA4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1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evidence-and-the-marine-management-organisation-mmo/evidence-projects-regist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Introductions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Ask about their</a:t>
            </a:r>
            <a:r>
              <a:rPr lang="en-GB" baseline="0" dirty="0" smtClean="0"/>
              <a:t> existing knowledge of marine planning.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ACDE2-07F6-4E42-92E2-BA5DB02D7CF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As was mentioned by the Minister, we are working towards having all of England’s marine plans in place by 2021. </a:t>
            </a:r>
          </a:p>
          <a:p>
            <a:endParaRPr lang="en-GB" altLang="en-US" smtClean="0"/>
          </a:p>
          <a:p>
            <a:r>
              <a:rPr lang="en-GB" altLang="en-US" smtClean="0"/>
              <a:t>I will speak about the East and South plans later but current development work is focussed on the NW, NE, SE, and SW.</a:t>
            </a:r>
          </a:p>
          <a:p>
            <a:endParaRPr lang="en-GB" altLang="en-US" smtClean="0"/>
          </a:p>
          <a:p>
            <a:r>
              <a:rPr lang="en-GB" altLang="en-US" smtClean="0"/>
              <a:t>We have local planning officers in each area - if you would like to get involved with marine planning in your area I’d encourage you to get in touch with your local officer.</a:t>
            </a:r>
          </a:p>
          <a:p>
            <a:endParaRPr lang="en-GB" altLang="en-US" smtClean="0"/>
          </a:p>
          <a:p>
            <a:r>
              <a:rPr lang="en-GB" altLang="en-US" smtClean="0"/>
              <a:t> PRESS</a:t>
            </a:r>
          </a:p>
          <a:p>
            <a:endParaRPr lang="en-GB" altLang="en-US" smtClean="0"/>
          </a:p>
          <a:p>
            <a:r>
              <a:rPr lang="en-GB" altLang="en-US" smtClean="0"/>
              <a:t>Iterative approach.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F021D83-1EE4-4631-944D-145CC6B244DE}" type="slidenum">
              <a:rPr lang="en-GB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12</a:t>
            </a:fld>
            <a:endParaRPr lang="en-GB" altLang="en-US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7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6D1CC8-3414-4D86-A3D4-4DED75240479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2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9775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3982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543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105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082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54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26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8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AA8CF9-DDDA-4C1B-B000-C650125A71A2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5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/>
              <a:t>There was a long period of time before the South Plan</a:t>
            </a:r>
            <a:r>
              <a:rPr lang="en-GB" altLang="en-US" baseline="0" dirty="0" smtClean="0"/>
              <a:t> was adopted. The South plan was written and ready to go in 2016 however, due to a series of major political changes over the past couple of years, it’s taken a long time for the plan to actually get adopted. </a:t>
            </a:r>
            <a:endParaRPr lang="en-GB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9775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3982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543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105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082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54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26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8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65038-2588-46F3-A4BD-95D7F4D2A497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7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39775" indent="-2841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39825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5438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1050" indent="-2270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082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654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26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79850" indent="-227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49C1A0-8D84-4332-A0EB-8DF774F67F9F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1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mtClean="0"/>
              <a:t>SA- sustainability appraisal</a:t>
            </a:r>
          </a:p>
          <a:p>
            <a:r>
              <a:rPr lang="en-GB" altLang="en-US" smtClean="0"/>
              <a:t>HRA= Habitats regulation assessment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6C353E-A231-4128-854F-F5227B588D72}" type="slidenum">
              <a:rPr lang="en-GB" altLang="en-US" smtClean="0">
                <a:solidFill>
                  <a:prstClr val="black"/>
                </a:solidFill>
              </a:rPr>
              <a:pPr/>
              <a:t>5</a:t>
            </a:fld>
            <a:endParaRPr lang="en-GB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4538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E1C83-CB27-40B6-A5B9-802CFDA48826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0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66813" y="1241425"/>
            <a:ext cx="4464050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B8C5C5-FF57-475C-A6F6-B87A5815EC32}" type="slidenum">
              <a:rPr lang="en-GB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4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monitoring approach is published on the MMO website</a:t>
            </a:r>
            <a:r>
              <a:rPr lang="en-GB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at: https://www.gov.uk/government/publications/the-south-marine-plans-documents</a:t>
            </a:r>
          </a:p>
          <a:p>
            <a:pPr eaLnBrk="1" hangingPunct="1">
              <a:spcBef>
                <a:spcPct val="0"/>
              </a:spcBef>
            </a:pPr>
            <a:endParaRPr lang="en-GB" altLang="en-US" baseline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GB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For information on the South plan monitoring survey, stakeholders can contact their local MO, or the Planning mailbox. Also, signing up to the Planning mailbox should ensure people receive a link once the survey is live.</a:t>
            </a:r>
            <a:endParaRPr lang="en-GB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E9660C-1D0F-4C8E-94EF-2496B529CE47}" type="slidenum"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0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list of on-going MMO evidence projects on the .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here.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always looking for input. Some of the most relevant ones: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location, condition and features of significant sites for habitat restoration or creation (MMO1135)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intensity and impacts of non-licensable activity on MPAs (MMO1136)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Social baseline data for marine planning (MMO1132)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Essential fish habitat validation (MMO1133)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4A5DC-B062-4831-BE4A-3108CDCF96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8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311386\Desktop\MMO_582_A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260352"/>
            <a:ext cx="25193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7" y="4149081"/>
            <a:ext cx="8568952" cy="9361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7" y="5157192"/>
            <a:ext cx="8568952" cy="6480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2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3970784" cy="639762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80728"/>
            <a:ext cx="3887415" cy="639762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1772816"/>
            <a:ext cx="3970784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96044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76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8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2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311386\Desktop\MMO_582_A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60350"/>
            <a:ext cx="25193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893175" y="0"/>
            <a:ext cx="250825" cy="68580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1"/>
            <a:ext cx="8568952" cy="9361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157192"/>
            <a:ext cx="8568952" cy="6480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75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1075"/>
            <a:ext cx="7991475" cy="54006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868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3970784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396044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54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3970784" cy="639762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980728"/>
            <a:ext cx="3887415" cy="639762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1772816"/>
            <a:ext cx="3970784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2816"/>
            <a:ext cx="396044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45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297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40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4" y="981076"/>
            <a:ext cx="7991475" cy="54006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879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80728"/>
            <a:ext cx="3970784" cy="54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980728"/>
            <a:ext cx="3960440" cy="54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7545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64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980728"/>
            <a:ext cx="3970784" cy="639762"/>
          </a:xfrm>
        </p:spPr>
        <p:txBody>
          <a:bodyPr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980728"/>
            <a:ext cx="3887415" cy="639762"/>
          </a:xfrm>
        </p:spPr>
        <p:txBody>
          <a:bodyPr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457201" y="1772816"/>
            <a:ext cx="3970784" cy="4608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772816"/>
            <a:ext cx="3960440" cy="4608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5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5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3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1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311386\Desktop\MMO_582_A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60350"/>
            <a:ext cx="251936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893175" y="0"/>
            <a:ext cx="250825" cy="68580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49081"/>
            <a:ext cx="8568952" cy="9361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157192"/>
            <a:ext cx="8568952" cy="6480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00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8313" y="981075"/>
            <a:ext cx="7991475" cy="54006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08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3970784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3960440" cy="54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064896" cy="64807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0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2"/>
            <a:ext cx="8064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908050"/>
            <a:ext cx="807561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93176" y="0"/>
            <a:ext cx="250825" cy="68580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064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07561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93175" y="0"/>
            <a:ext cx="250825" cy="68580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260350"/>
            <a:ext cx="80645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07561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93175" y="0"/>
            <a:ext cx="250825" cy="685800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the-south-marine-plans-documen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approaches-for-monitoring-the-impact-of-marine-pla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v.uk/government/publications/evidence-and-the-marine-management-organisation-mmo/evidence-projects-regist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mailto:Mathilda.Evans@marinemanagement.org.uk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bby.Haines@marinemanagement.org.u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Alex.Curd@marinemanagement.org.uk" TargetMode="External"/><Relationship Id="rId5" Type="http://schemas.openxmlformats.org/officeDocument/2006/relationships/hyperlink" Target="mailto:neal.gray@marinemanagement.org.uk" TargetMode="External"/><Relationship Id="rId4" Type="http://schemas.openxmlformats.org/officeDocument/2006/relationships/hyperlink" Target="mailto:Tom.Pavitt@marinemanagement.org.u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mailto:lisa.southwood@marinemanagement.org.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Neal.Gray@marinemanagement.org.uk" TargetMode="External"/><Relationship Id="rId5" Type="http://schemas.openxmlformats.org/officeDocument/2006/relationships/hyperlink" Target="mailto:Mathilda.Evans@marinemanagement.org.uk" TargetMode="External"/><Relationship Id="rId4" Type="http://schemas.openxmlformats.org/officeDocument/2006/relationships/hyperlink" Target="mailto:Abigail.Haines@marinemanagement.org.uk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gov.uk/government/publications/the-south-marine-plans-docum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366" y="3979280"/>
            <a:ext cx="6063343" cy="111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242366" y="3909773"/>
            <a:ext cx="6426994" cy="701279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007CBA"/>
                </a:solidFill>
              </a:rPr>
              <a:t>Implementation of the South Marine Plan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"/>
          </p:nvPr>
        </p:nvSpPr>
        <p:spPr>
          <a:xfrm>
            <a:off x="242366" y="4534562"/>
            <a:ext cx="6426994" cy="485775"/>
          </a:xfrm>
        </p:spPr>
        <p:txBody>
          <a:bodyPr/>
          <a:lstStyle/>
          <a:p>
            <a:pPr eaLnBrk="1" hangingPunct="1"/>
            <a:r>
              <a:rPr lang="en-GB" altLang="en-US" sz="2400" b="1" dirty="0" smtClean="0">
                <a:solidFill>
                  <a:srgbClr val="007CBA"/>
                </a:solidFill>
                <a:ea typeface="+mj-ea"/>
              </a:rPr>
              <a:t>Dorset Coastal Forum</a:t>
            </a:r>
          </a:p>
          <a:p>
            <a:pPr eaLnBrk="1" hangingPunct="1"/>
            <a:endParaRPr lang="en-GB" altLang="en-US" sz="2400" b="1" dirty="0" smtClean="0">
              <a:solidFill>
                <a:srgbClr val="007CBA"/>
              </a:solidFill>
              <a:ea typeface="+mj-ea"/>
            </a:endParaRPr>
          </a:p>
          <a:p>
            <a:pPr eaLnBrk="1" hangingPunct="1"/>
            <a:r>
              <a:rPr lang="en-GB" altLang="en-US" sz="2400" b="1" dirty="0" smtClean="0">
                <a:solidFill>
                  <a:srgbClr val="007CBA"/>
                </a:solidFill>
                <a:ea typeface="+mj-ea"/>
              </a:rPr>
              <a:t>Abby Haines</a:t>
            </a:r>
            <a:endParaRPr lang="en-GB" altLang="en-US" sz="2400" b="1" dirty="0">
              <a:solidFill>
                <a:srgbClr val="007CBA"/>
              </a:solidFill>
              <a:ea typeface="+mj-ea"/>
            </a:endParaRPr>
          </a:p>
        </p:txBody>
      </p:sp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242366" y="6169009"/>
            <a:ext cx="2174081" cy="367904"/>
            <a:chOff x="88985" y="6309320"/>
            <a:chExt cx="2898839" cy="489776"/>
          </a:xfrm>
        </p:grpSpPr>
        <p:pic>
          <p:nvPicPr>
            <p:cNvPr id="3078" name="Picture 6" descr="OCL_P07_F06_Ocean Logo E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5" y="6309320"/>
              <a:ext cx="1428146" cy="48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7" descr="OCL_P07_F05_Ocean Logo QM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385" y="6309320"/>
              <a:ext cx="1413439" cy="483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 txBox="1">
            <a:spLocks/>
          </p:cNvSpPr>
          <p:nvPr/>
        </p:nvSpPr>
        <p:spPr bwMode="auto">
          <a:xfrm>
            <a:off x="252413" y="152400"/>
            <a:ext cx="8064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3200" b="1" dirty="0" smtClean="0">
                <a:solidFill>
                  <a:srgbClr val="0070C0"/>
                </a:solidFill>
              </a:rPr>
              <a:t>How do we monitor?</a:t>
            </a:r>
            <a:endParaRPr lang="en-GB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20150" y="-171450"/>
            <a:ext cx="323850" cy="7029450"/>
          </a:xfrm>
          <a:prstGeom prst="rect">
            <a:avLst/>
          </a:prstGeom>
          <a:solidFill>
            <a:srgbClr val="007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</a:endParaRPr>
          </a:p>
        </p:txBody>
      </p:sp>
      <p:sp>
        <p:nvSpPr>
          <p:cNvPr id="3072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59" y="1052736"/>
            <a:ext cx="8136905" cy="5256584"/>
          </a:xfrm>
        </p:spPr>
        <p:txBody>
          <a:bodyPr/>
          <a:lstStyle/>
          <a:p>
            <a:pPr>
              <a:buClr>
                <a:srgbClr val="007CBA"/>
              </a:buClr>
            </a:pPr>
            <a:r>
              <a:rPr lang="en-GB" altLang="en-US" sz="2000" b="1" dirty="0" smtClean="0"/>
              <a:t>Cause and effect models </a:t>
            </a:r>
            <a:r>
              <a:rPr lang="en-GB" altLang="en-US" sz="2000" dirty="0" smtClean="0"/>
              <a:t>provide the framework for assessing how marine plan policies bring about change</a:t>
            </a:r>
          </a:p>
          <a:p>
            <a:pPr>
              <a:buClr>
                <a:srgbClr val="007CBA"/>
              </a:buClr>
            </a:pPr>
            <a:r>
              <a:rPr lang="en-GB" altLang="en-US" sz="2000" b="1" dirty="0" smtClean="0"/>
              <a:t>Indicators</a:t>
            </a:r>
            <a:r>
              <a:rPr lang="en-GB" altLang="en-US" sz="2000" dirty="0" smtClean="0"/>
              <a:t> represent information used to understand this change. This information is drawn from:</a:t>
            </a:r>
          </a:p>
          <a:p>
            <a:pPr marL="914400" lvl="1" indent="-457200">
              <a:buClr>
                <a:srgbClr val="007CBA"/>
              </a:buClr>
              <a:buFont typeface="+mj-lt"/>
              <a:buAutoNum type="arabicPeriod"/>
            </a:pPr>
            <a:r>
              <a:rPr lang="en-GB" altLang="en-US" sz="2000" dirty="0" smtClean="0"/>
              <a:t>Data: large range of topics which reflects the breadth of marine plans (e.g. sector performance economic data, habitat change data, risk status of heritage assets etc.)</a:t>
            </a:r>
          </a:p>
          <a:p>
            <a:pPr marL="914400" lvl="1" indent="-457200">
              <a:buClr>
                <a:srgbClr val="007CBA"/>
              </a:buClr>
              <a:buFont typeface="+mj-lt"/>
              <a:buAutoNum type="arabicPeriod"/>
            </a:pPr>
            <a:r>
              <a:rPr lang="en-GB" altLang="en-US" sz="2000" dirty="0" smtClean="0"/>
              <a:t>Surveys: to gather stakeholders’ views</a:t>
            </a:r>
          </a:p>
          <a:p>
            <a:pPr>
              <a:buClr>
                <a:srgbClr val="007CBA"/>
              </a:buClr>
            </a:pPr>
            <a:r>
              <a:rPr lang="en-GB" altLang="en-US" sz="2000" dirty="0" smtClean="0"/>
              <a:t>For more information, see the South </a:t>
            </a:r>
            <a:r>
              <a:rPr lang="en-GB" altLang="en-US" sz="2000" dirty="0"/>
              <a:t>Marine Plan Approach to Monitoring </a:t>
            </a:r>
            <a:r>
              <a:rPr lang="en-GB" altLang="en-US" sz="2000" dirty="0" smtClean="0"/>
              <a:t>here: </a:t>
            </a:r>
            <a:r>
              <a:rPr lang="en-GB" altLang="en-US" sz="2000" dirty="0">
                <a:hlinkClick r:id="rId3"/>
              </a:rPr>
              <a:t>https://</a:t>
            </a:r>
            <a:r>
              <a:rPr lang="en-GB" altLang="en-US" sz="2000" dirty="0" smtClean="0">
                <a:hlinkClick r:id="rId3"/>
              </a:rPr>
              <a:t>www.gov.uk/government/publications/the-south-marine-plans-documents</a:t>
            </a:r>
            <a:r>
              <a:rPr lang="en-GB" altLang="en-US" sz="2000" dirty="0" smtClean="0"/>
              <a:t> </a:t>
            </a:r>
          </a:p>
          <a:p>
            <a:pPr>
              <a:buClr>
                <a:srgbClr val="007CBA"/>
              </a:buClr>
            </a:pPr>
            <a:r>
              <a:rPr lang="en-GB" altLang="en-US" sz="2000" smtClean="0"/>
              <a:t>December </a:t>
            </a:r>
            <a:r>
              <a:rPr lang="en-GB" altLang="en-US" sz="2000" dirty="0" smtClean="0"/>
              <a:t>2018: next </a:t>
            </a:r>
            <a:r>
              <a:rPr lang="en-GB" altLang="en-US" sz="2000" dirty="0"/>
              <a:t>South plan monitoring survey is launched </a:t>
            </a:r>
            <a:r>
              <a:rPr lang="en-GB" altLang="en-US" sz="2000" dirty="0" smtClean="0"/>
              <a:t>online. Please take part!</a:t>
            </a:r>
            <a:endParaRPr lang="en-GB" altLang="en-US" sz="2000" dirty="0"/>
          </a:p>
          <a:p>
            <a:pPr>
              <a:buClr>
                <a:srgbClr val="007CBA"/>
              </a:buClr>
            </a:pPr>
            <a:endParaRPr lang="en-GB" altLang="en-US" sz="2000" dirty="0" smtClean="0"/>
          </a:p>
        </p:txBody>
      </p:sp>
      <p:pic>
        <p:nvPicPr>
          <p:cNvPr id="5" name="Picture 6" descr="\\teamsites\DavWWWRoot\sites\MMOTeams\planreg\MP\Planning General\Photos\South West\Devon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0" b="31257"/>
          <a:stretch/>
        </p:blipFill>
        <p:spPr bwMode="auto">
          <a:xfrm>
            <a:off x="0" y="5689228"/>
            <a:ext cx="8820150" cy="116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1" y="908720"/>
            <a:ext cx="8075240" cy="554181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sz="2000" dirty="0" smtClean="0"/>
              <a:t>Iteration 3 of South West plans Spring 2019. </a:t>
            </a:r>
          </a:p>
          <a:p>
            <a:pPr>
              <a:buClr>
                <a:schemeClr val="accent1"/>
              </a:buClr>
            </a:pPr>
            <a:r>
              <a:rPr lang="en-GB" sz="2000" dirty="0" smtClean="0"/>
              <a:t>Newquay- 5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February</a:t>
            </a:r>
          </a:p>
          <a:p>
            <a:pPr>
              <a:buClr>
                <a:schemeClr val="accent1"/>
              </a:buClr>
            </a:pPr>
            <a:r>
              <a:rPr lang="en-GB" sz="2000" dirty="0" smtClean="0"/>
              <a:t>Totnes- 6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February</a:t>
            </a:r>
          </a:p>
          <a:p>
            <a:pPr>
              <a:buClr>
                <a:schemeClr val="accent1"/>
              </a:buClr>
            </a:pPr>
            <a:r>
              <a:rPr lang="en-GB" sz="2000" dirty="0" smtClean="0"/>
              <a:t>Bridgewater- 7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February </a:t>
            </a:r>
          </a:p>
          <a:p>
            <a:pPr>
              <a:buClr>
                <a:schemeClr val="accent1"/>
              </a:buClr>
            </a:pPr>
            <a:endParaRPr lang="en-GB" sz="2000" dirty="0"/>
          </a:p>
          <a:p>
            <a:pPr>
              <a:buClr>
                <a:schemeClr val="accent1"/>
              </a:buClr>
            </a:pPr>
            <a:r>
              <a:rPr lang="en-GB" sz="2000" dirty="0" smtClean="0"/>
              <a:t>Dorset Coastal Forum- EMFF enhancing stakeholder engagement project</a:t>
            </a:r>
            <a:br>
              <a:rPr lang="en-GB" sz="2000" dirty="0" smtClean="0"/>
            </a:br>
            <a:endParaRPr lang="en-GB" sz="2000" dirty="0" smtClean="0"/>
          </a:p>
          <a:p>
            <a:pPr>
              <a:buClr>
                <a:schemeClr val="accent1"/>
              </a:buClr>
            </a:pPr>
            <a:r>
              <a:rPr lang="en-GB" sz="2000" dirty="0" smtClean="0"/>
              <a:t>Yearly </a:t>
            </a:r>
            <a:r>
              <a:rPr lang="en-GB" sz="2000" dirty="0"/>
              <a:t>monitoring surveys </a:t>
            </a: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www.gov.uk/government/publications/approaches-for-monitoring-the-impact-of-marine-plans</a:t>
            </a:r>
            <a:r>
              <a:rPr lang="en-GB" sz="2000" dirty="0" smtClean="0"/>
              <a:t> </a:t>
            </a:r>
          </a:p>
          <a:p>
            <a:pPr>
              <a:buClr>
                <a:schemeClr val="accent1"/>
              </a:buClr>
            </a:pPr>
            <a:endParaRPr lang="en-GB" sz="2000" dirty="0" smtClean="0"/>
          </a:p>
          <a:p>
            <a:pPr>
              <a:buClr>
                <a:schemeClr val="accent1"/>
              </a:buClr>
            </a:pPr>
            <a:r>
              <a:rPr lang="en-GB" sz="2000" dirty="0" smtClean="0"/>
              <a:t>On-going </a:t>
            </a:r>
            <a:r>
              <a:rPr lang="en-GB" sz="2000" dirty="0"/>
              <a:t>MMO evidence </a:t>
            </a:r>
            <a:r>
              <a:rPr lang="en-GB" sz="2000" dirty="0" smtClean="0"/>
              <a:t>projects: </a:t>
            </a: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www.gov.uk/government/publications/evidence-and-the-marine-management-organisation-mmo/evidence-projects-register</a:t>
            </a:r>
            <a:endParaRPr lang="en-GB" sz="2000" dirty="0" smtClean="0"/>
          </a:p>
          <a:p>
            <a:pPr marL="342900" lvl="1" indent="0">
              <a:buNone/>
            </a:pPr>
            <a:r>
              <a:rPr lang="en-GB" sz="1500" dirty="0" smtClean="0"/>
              <a:t> </a:t>
            </a:r>
            <a:endParaRPr lang="en-GB" sz="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How else can you get involved?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8125"/>
            <a:ext cx="45815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Rectangle 8"/>
          <p:cNvSpPr>
            <a:spLocks noChangeArrowheads="1"/>
          </p:cNvSpPr>
          <p:nvPr/>
        </p:nvSpPr>
        <p:spPr bwMode="auto">
          <a:xfrm>
            <a:off x="6084888" y="2009775"/>
            <a:ext cx="2497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South east</a:t>
            </a:r>
            <a:r>
              <a:rPr lang="en-GB" altLang="en-US" sz="1800" smtClean="0">
                <a:solidFill>
                  <a:prstClr val="black"/>
                </a:solidFill>
                <a:latin typeface="Helvetica" panose="020B0604020202020204" pitchFamily="34" charset="0"/>
              </a:rPr>
              <a:t>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smtClean="0">
                <a:solidFill>
                  <a:prstClr val="black"/>
                </a:solidFill>
                <a:latin typeface="Helvetica" panose="020B0604020202020204" pitchFamily="34" charset="0"/>
              </a:rPr>
              <a:t>London </a:t>
            </a:r>
            <a:endParaRPr lang="en-GB" altLang="en-US" sz="1800" smtClean="0">
              <a:solidFill>
                <a:prstClr val="black"/>
              </a:solidFill>
              <a:latin typeface="Helvetica" panose="020B0604020202020204" pitchFamily="34" charset="0"/>
              <a:hlinkClick r:id="rId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u="sng" smtClean="0">
                <a:solidFill>
                  <a:srgbClr val="6DC6DD"/>
                </a:solidFill>
                <a:latin typeface="Helvetica" panose="020B0604020202020204" pitchFamily="34" charset="0"/>
                <a:hlinkClick r:id="rId4"/>
              </a:rPr>
              <a:t>Tom Pavitt</a:t>
            </a:r>
            <a:endParaRPr lang="en-GB" altLang="en-US" sz="1800" smtClean="0">
              <a:solidFill>
                <a:srgbClr val="606060"/>
              </a:solidFill>
              <a:latin typeface="Helvetica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smtClean="0">
                <a:solidFill>
                  <a:prstClr val="black"/>
                </a:solidFill>
                <a:latin typeface="Helvetica" panose="020B0604020202020204" pitchFamily="34" charset="0"/>
              </a:rPr>
              <a:t>02082 258 857</a:t>
            </a:r>
            <a:endParaRPr lang="en-GB" altLang="en-US" sz="1800" smtClean="0">
              <a:solidFill>
                <a:prstClr val="black"/>
              </a:solidFill>
            </a:endParaRPr>
          </a:p>
        </p:txBody>
      </p:sp>
      <p:sp>
        <p:nvSpPr>
          <p:cNvPr id="140292" name="Rectangle 9"/>
          <p:cNvSpPr>
            <a:spLocks noChangeArrowheads="1"/>
          </p:cNvSpPr>
          <p:nvPr/>
        </p:nvSpPr>
        <p:spPr bwMode="auto">
          <a:xfrm>
            <a:off x="336550" y="3113088"/>
            <a:ext cx="18367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South west: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Plymouth</a:t>
            </a:r>
            <a:endParaRPr lang="en-GB" altLang="en-US" sz="1800" b="1" smtClean="0">
              <a:solidFill>
                <a:prstClr val="black"/>
              </a:solidFill>
              <a:latin typeface="Helvetica" panose="020B0604020202020204" pitchFamily="34" charset="0"/>
              <a:hlinkClick r:id="rId5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u="sng" smtClean="0">
                <a:solidFill>
                  <a:srgbClr val="6DC6DD"/>
                </a:solidFill>
                <a:latin typeface="Helvetica" panose="020B0604020202020204" pitchFamily="34" charset="0"/>
                <a:hlinkClick r:id="rId6"/>
              </a:rPr>
              <a:t>Alex </a:t>
            </a:r>
            <a:r>
              <a:rPr lang="en-GB" altLang="en-US" sz="1800" u="sng" smtClean="0">
                <a:solidFill>
                  <a:srgbClr val="0070C0"/>
                </a:solidFill>
                <a:latin typeface="Helvetica" panose="020B0604020202020204" pitchFamily="34" charset="0"/>
                <a:hlinkClick r:id="rId6"/>
              </a:rPr>
              <a:t>Curd</a:t>
            </a:r>
            <a:endParaRPr lang="en-GB" altLang="en-US" sz="1800" u="sng" smtClean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smtClean="0">
                <a:solidFill>
                  <a:prstClr val="black"/>
                </a:solidFill>
                <a:latin typeface="Helvetica" panose="020B0604020202020204" pitchFamily="34" charset="0"/>
              </a:rPr>
              <a:t>02085 654 835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Bristol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GB" altLang="en-US" sz="1800" u="sng" smtClean="0">
                <a:solidFill>
                  <a:srgbClr val="0070C0"/>
                </a:solidFill>
                <a:latin typeface="Helvetica" panose="020B0604020202020204" pitchFamily="34" charset="0"/>
              </a:rPr>
              <a:t>Amy Willcocks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smtClean="0">
                <a:solidFill>
                  <a:prstClr val="black"/>
                </a:solidFill>
              </a:rPr>
              <a:t>02078 955 620</a:t>
            </a:r>
          </a:p>
        </p:txBody>
      </p:sp>
      <p:sp>
        <p:nvSpPr>
          <p:cNvPr id="140293" name="Rectangle 6"/>
          <p:cNvSpPr>
            <a:spLocks noChangeArrowheads="1"/>
          </p:cNvSpPr>
          <p:nvPr/>
        </p:nvSpPr>
        <p:spPr bwMode="auto">
          <a:xfrm>
            <a:off x="4948238" y="4129088"/>
            <a:ext cx="917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South: </a:t>
            </a:r>
          </a:p>
        </p:txBody>
      </p:sp>
      <p:sp>
        <p:nvSpPr>
          <p:cNvPr id="140294" name="Rectangle 3"/>
          <p:cNvSpPr>
            <a:spLocks noChangeArrowheads="1"/>
          </p:cNvSpPr>
          <p:nvPr/>
        </p:nvSpPr>
        <p:spPr bwMode="auto">
          <a:xfrm>
            <a:off x="3370263" y="4475163"/>
            <a:ext cx="172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Poole</a:t>
            </a:r>
            <a:endParaRPr lang="en-GB" altLang="en-US" sz="1800" b="1" smtClean="0">
              <a:solidFill>
                <a:prstClr val="black"/>
              </a:solidFill>
              <a:latin typeface="Helvetica" panose="020B0604020202020204" pitchFamily="34" charset="0"/>
              <a:hlinkClick r:id="rId5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u="sng" smtClean="0">
                <a:solidFill>
                  <a:srgbClr val="6DC6DD"/>
                </a:solidFill>
                <a:latin typeface="Helvetica" panose="020B0604020202020204" pitchFamily="34" charset="0"/>
                <a:hlinkClick r:id="rId7"/>
              </a:rPr>
              <a:t>Abby Haines</a:t>
            </a:r>
            <a:endParaRPr lang="en-GB" altLang="en-US" sz="1800" u="sng" smtClean="0">
              <a:solidFill>
                <a:srgbClr val="6DC6DD"/>
              </a:solidFill>
              <a:latin typeface="Helvetica" panose="020B0604020202020204" pitchFamily="34" charset="0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</a:pPr>
            <a:r>
              <a:rPr lang="en-GB" altLang="en-US" sz="1800" smtClean="0">
                <a:solidFill>
                  <a:prstClr val="black"/>
                </a:solidFill>
              </a:rPr>
              <a:t>02080 265 506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800" u="sng" smtClean="0">
              <a:solidFill>
                <a:srgbClr val="6DC6DD"/>
              </a:solidFill>
              <a:latin typeface="Helvetica" panose="020B0604020202020204" pitchFamily="34" charset="0"/>
            </a:endParaRPr>
          </a:p>
        </p:txBody>
      </p:sp>
      <p:sp>
        <p:nvSpPr>
          <p:cNvPr id="140295" name="Rectangle 13"/>
          <p:cNvSpPr>
            <a:spLocks noChangeArrowheads="1"/>
          </p:cNvSpPr>
          <p:nvPr/>
        </p:nvSpPr>
        <p:spPr bwMode="auto">
          <a:xfrm>
            <a:off x="5534025" y="4475163"/>
            <a:ext cx="1728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b="1" smtClean="0">
                <a:solidFill>
                  <a:prstClr val="black"/>
                </a:solidFill>
                <a:latin typeface="Helvetica" panose="020B0604020202020204" pitchFamily="34" charset="0"/>
              </a:rPr>
              <a:t>Shoreham</a:t>
            </a:r>
            <a:endParaRPr lang="en-GB" altLang="en-US" sz="1800" b="1" smtClean="0">
              <a:solidFill>
                <a:prstClr val="black"/>
              </a:solidFill>
              <a:latin typeface="Helvetica" panose="020B0604020202020204" pitchFamily="34" charset="0"/>
              <a:hlinkClick r:id="rId5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u="sng" smtClean="0">
                <a:solidFill>
                  <a:srgbClr val="6DC6DD"/>
                </a:solidFill>
                <a:latin typeface="Helvetica" panose="020B0604020202020204" pitchFamily="34" charset="0"/>
                <a:hlinkClick r:id="rId8"/>
              </a:rPr>
              <a:t>Mathilda Evans</a:t>
            </a:r>
            <a:endParaRPr lang="en-GB" altLang="en-US" sz="1800" u="sng" smtClean="0">
              <a:solidFill>
                <a:srgbClr val="6DC6DD"/>
              </a:solidFill>
              <a:latin typeface="Helvetica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800" smtClean="0">
                <a:solidFill>
                  <a:prstClr val="black"/>
                </a:solidFill>
                <a:latin typeface="Helvetica" panose="020B0604020202020204" pitchFamily="34" charset="0"/>
              </a:rPr>
              <a:t>02082 256 642 </a:t>
            </a:r>
            <a:endParaRPr lang="en-GB" altLang="en-US" sz="180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5"/>
            <a:ext cx="88995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549275"/>
            <a:ext cx="7778750" cy="576263"/>
          </a:xfrm>
        </p:spPr>
        <p:txBody>
          <a:bodyPr anchor="t">
            <a:normAutofit fontScale="90000"/>
          </a:bodyPr>
          <a:lstStyle/>
          <a:p>
            <a:pPr eaLnBrk="1" hangingPunct="1">
              <a:defRPr/>
            </a:pPr>
            <a:r>
              <a:rPr lang="en-GB" altLang="en-US" sz="3600" b="1" dirty="0" smtClean="0">
                <a:solidFill>
                  <a:srgbClr val="007CBA"/>
                </a:solidFill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142340" name="Title 1"/>
          <p:cNvSpPr txBox="1">
            <a:spLocks/>
          </p:cNvSpPr>
          <p:nvPr/>
        </p:nvSpPr>
        <p:spPr bwMode="auto">
          <a:xfrm>
            <a:off x="606425" y="1160463"/>
            <a:ext cx="79184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  <a:hlinkClick r:id="rId4"/>
              </a:rPr>
              <a:t>Abigail.Haines@marinemanagement.org.uk</a:t>
            </a:r>
            <a:r>
              <a:rPr lang="en-GB" altLang="en-US" sz="2200" b="1" smtClean="0">
                <a:solidFill>
                  <a:srgbClr val="007CBA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  <a:hlinkClick r:id="rId5"/>
              </a:rPr>
              <a:t>Mathilda.Evans@marinemanagement.org.uk</a:t>
            </a:r>
            <a:r>
              <a:rPr lang="en-GB" altLang="en-US" sz="2200" b="1" smtClean="0">
                <a:solidFill>
                  <a:srgbClr val="007CBA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  <a:hlinkClick r:id="rId6"/>
              </a:rPr>
              <a:t>Neal.Gray@marinemanagement.org.uk</a:t>
            </a:r>
            <a:r>
              <a:rPr lang="en-GB" altLang="en-US" sz="2200" b="1" smtClean="0">
                <a:solidFill>
                  <a:srgbClr val="007CBA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</a:rPr>
              <a:t>Marine licencing Case manager for the South: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</a:rPr>
              <a:t>Lisa Southwood: </a:t>
            </a:r>
            <a:r>
              <a:rPr lang="en-GB" altLang="en-US" sz="2200" b="1" smtClean="0">
                <a:solidFill>
                  <a:srgbClr val="007CBA"/>
                </a:solidFill>
                <a:hlinkClick r:id="rId7"/>
              </a:rPr>
              <a:t>lisa.southwood@marinemanagement.org.uk</a:t>
            </a:r>
            <a:r>
              <a:rPr lang="en-GB" altLang="en-US" sz="2200" b="1" smtClean="0">
                <a:solidFill>
                  <a:srgbClr val="007CBA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200" b="1" u="sng" smtClean="0">
              <a:solidFill>
                <a:srgbClr val="007CBA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u="sng" smtClean="0">
                <a:solidFill>
                  <a:srgbClr val="007CBA"/>
                </a:solidFill>
              </a:rPr>
              <a:t>www.gov.uk/MMO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2200" b="1" smtClean="0">
                <a:solidFill>
                  <a:srgbClr val="007CBA"/>
                </a:solidFill>
              </a:rPr>
              <a:t>@the_mmo #marineplanning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200" b="1" smtClean="0">
              <a:solidFill>
                <a:srgbClr val="007CBA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200" b="1" smtClean="0">
              <a:solidFill>
                <a:srgbClr val="1F497D"/>
              </a:solidFill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2200" b="1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5" descr="http://teamsites/sites/MMOTeams/networks/comms/MMO%20photo%20library/Carol%20Billson%200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79"/>
          <a:stretch>
            <a:fillRect/>
          </a:stretch>
        </p:blipFill>
        <p:spPr bwMode="auto">
          <a:xfrm>
            <a:off x="3175" y="6350"/>
            <a:ext cx="943451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TextBox 3"/>
          <p:cNvSpPr txBox="1">
            <a:spLocks noChangeArrowheads="1"/>
          </p:cNvSpPr>
          <p:nvPr/>
        </p:nvSpPr>
        <p:spPr bwMode="auto">
          <a:xfrm>
            <a:off x="874713" y="476250"/>
            <a:ext cx="7585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6000" b="1" smtClean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530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6678" y="189282"/>
            <a:ext cx="8064500" cy="647700"/>
          </a:xfrm>
        </p:spPr>
        <p:txBody>
          <a:bodyPr anchor="t"/>
          <a:lstStyle/>
          <a:p>
            <a:r>
              <a:rPr lang="en-GB" altLang="en-US" b="1" dirty="0" smtClean="0">
                <a:solidFill>
                  <a:srgbClr val="007CBA"/>
                </a:solidFill>
              </a:rPr>
              <a:t>Benefits of marine planning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11188" y="835025"/>
            <a:ext cx="6337300" cy="1163896"/>
          </a:xfrm>
          <a:solidFill>
            <a:srgbClr val="007CBA">
              <a:alpha val="10196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/>
              <a:t>makes sure the </a:t>
            </a:r>
            <a:r>
              <a:rPr lang="en-GB" altLang="en-US" sz="2000" b="1" dirty="0" smtClean="0">
                <a:solidFill>
                  <a:srgbClr val="007CBA"/>
                </a:solidFill>
              </a:rPr>
              <a:t>right activities</a:t>
            </a:r>
            <a:r>
              <a:rPr lang="en-GB" altLang="en-US" sz="2000" dirty="0" smtClean="0">
                <a:solidFill>
                  <a:srgbClr val="007CBA"/>
                </a:solidFill>
              </a:rPr>
              <a:t> </a:t>
            </a:r>
            <a:r>
              <a:rPr lang="en-GB" altLang="en-US" sz="2000" dirty="0" smtClean="0"/>
              <a:t>take place in the </a:t>
            </a:r>
            <a:r>
              <a:rPr lang="en-GB" altLang="en-US" sz="2000" b="1" dirty="0" smtClean="0">
                <a:solidFill>
                  <a:srgbClr val="007CBA"/>
                </a:solidFill>
              </a:rPr>
              <a:t>right place</a:t>
            </a:r>
            <a:r>
              <a:rPr lang="en-GB" altLang="en-US" sz="2000" dirty="0" smtClean="0">
                <a:solidFill>
                  <a:srgbClr val="007CBA"/>
                </a:solidFill>
              </a:rPr>
              <a:t> </a:t>
            </a:r>
            <a:r>
              <a:rPr lang="en-GB" altLang="en-US" sz="2000" dirty="0" smtClean="0"/>
              <a:t>and in the </a:t>
            </a:r>
            <a:r>
              <a:rPr lang="en-GB" altLang="en-US" sz="2000" b="1" dirty="0" smtClean="0">
                <a:solidFill>
                  <a:srgbClr val="007CBA"/>
                </a:solidFill>
              </a:rPr>
              <a:t>right way </a:t>
            </a:r>
            <a:r>
              <a:rPr lang="en-GB" altLang="en-US" sz="2000" dirty="0" smtClean="0"/>
              <a:t>placing sustainable development at the centre of all decisions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000" dirty="0" smtClean="0"/>
              <a:t> </a:t>
            </a:r>
          </a:p>
        </p:txBody>
      </p:sp>
      <p:pic>
        <p:nvPicPr>
          <p:cNvPr id="13316" name="Picture 9" descr="http://www.ngsupplyemea.com/media/media-news/news-thumb/100413/Freight-Forwa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0"/>
            <a:ext cx="16383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2305050"/>
            <a:ext cx="16383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4600575"/>
            <a:ext cx="164147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Content Placeholder 2"/>
          <p:cNvSpPr txBox="1">
            <a:spLocks/>
          </p:cNvSpPr>
          <p:nvPr/>
        </p:nvSpPr>
        <p:spPr bwMode="auto">
          <a:xfrm>
            <a:off x="113507" y="2156195"/>
            <a:ext cx="6985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managing the </a:t>
            </a:r>
            <a:r>
              <a:rPr lang="en-GB" altLang="en-US" b="1" dirty="0">
                <a:solidFill>
                  <a:srgbClr val="007CBA"/>
                </a:solidFill>
              </a:rPr>
              <a:t>increasing demands </a:t>
            </a:r>
            <a:r>
              <a:rPr lang="en-GB" altLang="en-US" dirty="0">
                <a:solidFill>
                  <a:srgbClr val="000000"/>
                </a:solidFill>
              </a:rPr>
              <a:t>on space and resources</a:t>
            </a:r>
          </a:p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greater </a:t>
            </a:r>
            <a:r>
              <a:rPr lang="en-GB" altLang="en-US" b="1" dirty="0">
                <a:solidFill>
                  <a:srgbClr val="007CBA"/>
                </a:solidFill>
              </a:rPr>
              <a:t>clarity and guidance</a:t>
            </a:r>
            <a:r>
              <a:rPr lang="en-GB" altLang="en-US" dirty="0">
                <a:solidFill>
                  <a:srgbClr val="007CBA"/>
                </a:solidFill>
              </a:rPr>
              <a:t> </a:t>
            </a:r>
            <a:r>
              <a:rPr lang="en-GB" altLang="en-US" dirty="0">
                <a:solidFill>
                  <a:srgbClr val="000000"/>
                </a:solidFill>
              </a:rPr>
              <a:t>on what activity should or should not take place </a:t>
            </a:r>
          </a:p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enables sustainable economic growth whilst protecting the environment </a:t>
            </a:r>
          </a:p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stronger understanding of the local marine </a:t>
            </a:r>
            <a:r>
              <a:rPr lang="en-GB" altLang="en-US" b="1" dirty="0">
                <a:solidFill>
                  <a:srgbClr val="007CBA"/>
                </a:solidFill>
              </a:rPr>
              <a:t>resources and activities</a:t>
            </a:r>
            <a:r>
              <a:rPr lang="en-GB" altLang="en-US" dirty="0">
                <a:solidFill>
                  <a:srgbClr val="000000"/>
                </a:solidFill>
              </a:rPr>
              <a:t> and their potential </a:t>
            </a:r>
          </a:p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providing local direction on how a marine area can be developed</a:t>
            </a:r>
          </a:p>
          <a:p>
            <a:pPr lvl="1">
              <a:buClr>
                <a:srgbClr val="007CBA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better </a:t>
            </a:r>
            <a:r>
              <a:rPr lang="en-GB" altLang="en-US" b="1" dirty="0">
                <a:solidFill>
                  <a:srgbClr val="007CBA"/>
                </a:solidFill>
              </a:rPr>
              <a:t>access to data</a:t>
            </a:r>
            <a:endParaRPr lang="en-GB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73" y="749874"/>
            <a:ext cx="5090663" cy="506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Placeholder 2"/>
          <p:cNvSpPr txBox="1">
            <a:spLocks/>
          </p:cNvSpPr>
          <p:nvPr/>
        </p:nvSpPr>
        <p:spPr bwMode="auto">
          <a:xfrm>
            <a:off x="278330" y="1215162"/>
            <a:ext cx="2422922" cy="280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CBA"/>
              </a:buClr>
              <a:defRPr/>
            </a:pPr>
            <a:r>
              <a:rPr lang="en-GB" altLang="en-US" sz="2000" dirty="0">
                <a:solidFill>
                  <a:prstClr val="black"/>
                </a:solidFill>
              </a:rPr>
              <a:t>East Inshore and Offshore adopted April 2014</a:t>
            </a:r>
          </a:p>
          <a:p>
            <a:pPr>
              <a:buClr>
                <a:srgbClr val="007CBA"/>
              </a:buClr>
              <a:defRPr/>
            </a:pPr>
            <a:r>
              <a:rPr lang="en-GB" altLang="en-US" sz="2000" dirty="0">
                <a:solidFill>
                  <a:prstClr val="black"/>
                </a:solidFill>
              </a:rPr>
              <a:t>South Inshore and Offshore adopted July 2018</a:t>
            </a:r>
          </a:p>
          <a:p>
            <a:pPr>
              <a:buClr>
                <a:srgbClr val="007CBA"/>
              </a:buClr>
              <a:defRPr/>
            </a:pPr>
            <a:endParaRPr lang="en-GB" altLang="en-US" sz="1800" dirty="0">
              <a:solidFill>
                <a:prstClr val="black"/>
              </a:solidFill>
            </a:endParaRPr>
          </a:p>
          <a:p>
            <a:pPr marL="0" indent="0">
              <a:buClr>
                <a:srgbClr val="007CBA"/>
              </a:buClr>
              <a:buNone/>
              <a:defRPr/>
            </a:pP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23556" name="Title 1"/>
          <p:cNvSpPr txBox="1">
            <a:spLocks/>
          </p:cNvSpPr>
          <p:nvPr/>
        </p:nvSpPr>
        <p:spPr bwMode="auto">
          <a:xfrm>
            <a:off x="278330" y="264099"/>
            <a:ext cx="6048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b="1" dirty="0">
                <a:solidFill>
                  <a:srgbClr val="007CBA"/>
                </a:solidFill>
              </a:rPr>
              <a:t>Progress to date</a:t>
            </a:r>
          </a:p>
        </p:txBody>
      </p:sp>
    </p:spTree>
    <p:extLst>
      <p:ext uri="{BB962C8B-B14F-4D97-AF65-F5344CB8AC3E}">
        <p14:creationId xmlns:p14="http://schemas.microsoft.com/office/powerpoint/2010/main" val="30050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6516294" y="2772967"/>
            <a:ext cx="47744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350">
                <a:solidFill>
                  <a:srgbClr val="FFFFFF"/>
                </a:solidFill>
              </a:rPr>
              <a:t>NE</a:t>
            </a:r>
          </a:p>
        </p:txBody>
      </p:sp>
      <p:sp>
        <p:nvSpPr>
          <p:cNvPr id="11274" name="Text Placeholder 2"/>
          <p:cNvSpPr txBox="1">
            <a:spLocks/>
          </p:cNvSpPr>
          <p:nvPr/>
        </p:nvSpPr>
        <p:spPr bwMode="auto">
          <a:xfrm>
            <a:off x="310228" y="1098202"/>
            <a:ext cx="2422922" cy="24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7CBA"/>
              </a:buClr>
              <a:defRPr/>
            </a:pPr>
            <a:r>
              <a:rPr lang="en-GB" altLang="en-US" sz="2000" dirty="0">
                <a:solidFill>
                  <a:prstClr val="black"/>
                </a:solidFill>
              </a:rPr>
              <a:t>NE, SE, SW, NW  developed concurrently</a:t>
            </a:r>
          </a:p>
          <a:p>
            <a:pPr>
              <a:buClr>
                <a:srgbClr val="007CBA"/>
              </a:buClr>
              <a:defRPr/>
            </a:pPr>
            <a:r>
              <a:rPr lang="en-GB" altLang="en-US" sz="2000" dirty="0">
                <a:solidFill>
                  <a:prstClr val="black"/>
                </a:solidFill>
              </a:rPr>
              <a:t>Publish all by 2021*  </a:t>
            </a:r>
          </a:p>
          <a:p>
            <a:pPr>
              <a:buClr>
                <a:srgbClr val="007CBA"/>
              </a:buClr>
              <a:defRPr/>
            </a:pPr>
            <a:r>
              <a:rPr lang="en-GB" altLang="en-US" sz="2000" dirty="0">
                <a:solidFill>
                  <a:prstClr val="black"/>
                </a:solidFill>
              </a:rPr>
              <a:t>Iterative approach- Iteration 3, Summer 2018 – Spring 2019</a:t>
            </a:r>
          </a:p>
          <a:p>
            <a:pPr>
              <a:buClr>
                <a:srgbClr val="007CBA"/>
              </a:buClr>
              <a:defRPr/>
            </a:pPr>
            <a:endParaRPr lang="en-GB" altLang="en-US" sz="1800" dirty="0">
              <a:solidFill>
                <a:prstClr val="black"/>
              </a:solidFill>
            </a:endParaRPr>
          </a:p>
          <a:p>
            <a:pPr marL="0" indent="0">
              <a:buClr>
                <a:srgbClr val="007CBA"/>
              </a:buClr>
              <a:buNone/>
              <a:defRPr/>
            </a:pP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25604" name="Title 1"/>
          <p:cNvSpPr txBox="1">
            <a:spLocks/>
          </p:cNvSpPr>
          <p:nvPr/>
        </p:nvSpPr>
        <p:spPr bwMode="auto">
          <a:xfrm>
            <a:off x="310228" y="296469"/>
            <a:ext cx="6048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b="1" dirty="0">
                <a:solidFill>
                  <a:srgbClr val="007CBA"/>
                </a:solidFill>
              </a:rPr>
              <a:t>Developing new plan areas</a:t>
            </a:r>
          </a:p>
        </p:txBody>
      </p:sp>
      <p:pic>
        <p:nvPicPr>
          <p:cNvPr id="2560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84" y="1098202"/>
            <a:ext cx="4800872" cy="476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573356" y="4846098"/>
            <a:ext cx="21597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200" b="1" dirty="0">
                <a:solidFill>
                  <a:srgbClr val="000000"/>
                </a:solidFill>
              </a:rPr>
              <a:t>* Adoption by 2021. Aim for June 2020 for contingency, or any Independent Investigation if required</a:t>
            </a:r>
          </a:p>
        </p:txBody>
      </p:sp>
    </p:spTree>
    <p:extLst>
      <p:ext uri="{BB962C8B-B14F-4D97-AF65-F5344CB8AC3E}">
        <p14:creationId xmlns:p14="http://schemas.microsoft.com/office/powerpoint/2010/main" val="34256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064500" cy="647700"/>
          </a:xfrm>
        </p:spPr>
        <p:txBody>
          <a:bodyPr/>
          <a:lstStyle/>
          <a:p>
            <a:pPr>
              <a:defRPr/>
            </a:pPr>
            <a:r>
              <a:rPr lang="en-GB" b="1" dirty="0" smtClean="0">
                <a:solidFill>
                  <a:srgbClr val="007CBA"/>
                </a:solidFill>
                <a:latin typeface="Arial" charset="0"/>
                <a:ea typeface="+mn-ea"/>
                <a:cs typeface="Arial" charset="0"/>
              </a:rPr>
              <a:t>The South Marine Plan Documents</a:t>
            </a:r>
            <a:endParaRPr lang="en-GB" b="1" dirty="0">
              <a:solidFill>
                <a:srgbClr val="007CBA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52525"/>
            <a:ext cx="3565525" cy="5229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313" y="850900"/>
            <a:ext cx="4824412" cy="5400675"/>
          </a:xfrm>
        </p:spPr>
        <p:txBody>
          <a:bodyPr/>
          <a:lstStyle/>
          <a:p>
            <a:pPr>
              <a:defRPr/>
            </a:pPr>
            <a:r>
              <a:rPr lang="en-GB" altLang="en-US" b="1" dirty="0" smtClean="0"/>
              <a:t>Documents 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Marine Plan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Technical Annex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SA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HRA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Approach to Monitoring</a:t>
            </a:r>
          </a:p>
          <a:p>
            <a:pPr marL="1439863" lvl="3" indent="-360363">
              <a:defRPr/>
            </a:pPr>
            <a:r>
              <a:rPr lang="en-GB" altLang="en-US" b="1" dirty="0" smtClean="0"/>
              <a:t>Modifications report</a:t>
            </a:r>
          </a:p>
          <a:p>
            <a:pPr marL="182563" indent="-360363">
              <a:defRPr/>
            </a:pPr>
            <a:endParaRPr lang="en-GB" altLang="en-US" b="1" dirty="0" smtClean="0"/>
          </a:p>
          <a:p>
            <a:pPr marL="182563" indent="-360363">
              <a:defRPr/>
            </a:pPr>
            <a:r>
              <a:rPr lang="en-GB" altLang="en-US" b="1" dirty="0" smtClean="0"/>
              <a:t>Marine Plan Vision</a:t>
            </a:r>
          </a:p>
          <a:p>
            <a:pPr marL="182563" indent="-360363">
              <a:defRPr/>
            </a:pPr>
            <a:r>
              <a:rPr lang="en-GB" altLang="en-US" b="1" dirty="0" smtClean="0"/>
              <a:t>Marine Plan Objectives</a:t>
            </a:r>
          </a:p>
          <a:p>
            <a:pPr marL="182563" indent="-360363">
              <a:defRPr/>
            </a:pPr>
            <a:r>
              <a:rPr lang="en-GB" altLang="en-US" b="1" dirty="0" smtClean="0"/>
              <a:t>Marine Plan Policies</a:t>
            </a:r>
          </a:p>
          <a:p>
            <a:pPr>
              <a:defRPr/>
            </a:pPr>
            <a:endParaRPr lang="en-GB" altLang="en-US" dirty="0" smtClean="0"/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250825" y="5300663"/>
            <a:ext cx="46799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600">
                <a:solidFill>
                  <a:prstClr val="black"/>
                </a:solidFill>
              </a:rPr>
              <a:t>Folkstone in Kent to the River Dart in Devon. Up to mean high water spring mark. Out to French/Channel Island jurisdiction.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GB" altLang="en-US" sz="160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en-US" sz="1200">
                <a:solidFill>
                  <a:prstClr val="black"/>
                </a:solidFill>
                <a:hlinkClick r:id="rId4"/>
              </a:rPr>
              <a:t>https://www.gov.uk/government/publications/the-south-marine-plans-documents</a:t>
            </a:r>
            <a:r>
              <a:rPr lang="en-GB" altLang="en-US" sz="12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64" y="377599"/>
            <a:ext cx="6048375" cy="485775"/>
          </a:xfrm>
        </p:spPr>
        <p:txBody>
          <a:bodyPr/>
          <a:lstStyle/>
          <a:p>
            <a:pPr>
              <a:defRPr/>
            </a:pPr>
            <a:r>
              <a:rPr lang="en-GB" altLang="en-US" b="1" dirty="0">
                <a:solidFill>
                  <a:srgbClr val="007CBA"/>
                </a:solidFill>
                <a:ea typeface="+mn-ea"/>
              </a:rPr>
              <a:t>Implementing the marine plan</a:t>
            </a:r>
            <a:endParaRPr lang="en-GB" b="1" dirty="0">
              <a:solidFill>
                <a:srgbClr val="007CBA"/>
              </a:solidFill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7435" y="972571"/>
            <a:ext cx="7954565" cy="5384686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W</a:t>
            </a:r>
            <a:r>
              <a:rPr lang="en-GB" altLang="en-US" sz="2000" dirty="0" smtClean="0"/>
              <a:t>hy </a:t>
            </a:r>
            <a:r>
              <a:rPr lang="en-GB" altLang="en-US" sz="2000" dirty="0"/>
              <a:t>do I need to take account of marine plans? </a:t>
            </a:r>
          </a:p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It is a legal requirement for marine plans to be considered in all decisions that affect England's marine area, now and into the future.</a:t>
            </a:r>
          </a:p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Decisions that take account of marine plans: 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have a reduced risk of legal challenge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are informed by the best available evidence 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and are considered against wider context, both on land and at sea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This means that England's marine area is managed sustainably and time and money can be saved. 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53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323170"/>
            <a:ext cx="6048375" cy="485775"/>
          </a:xfrm>
        </p:spPr>
        <p:txBody>
          <a:bodyPr/>
          <a:lstStyle/>
          <a:p>
            <a:pPr>
              <a:defRPr/>
            </a:pPr>
            <a:r>
              <a:rPr lang="en-GB" altLang="en-US" b="1" dirty="0">
                <a:solidFill>
                  <a:srgbClr val="007CBA"/>
                </a:solidFill>
                <a:ea typeface="+mn-ea"/>
              </a:rPr>
              <a:t>The value of implementation</a:t>
            </a:r>
            <a:endParaRPr lang="en-GB" b="1" dirty="0">
              <a:solidFill>
                <a:srgbClr val="007CBA"/>
              </a:solidFill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084" y="939574"/>
            <a:ext cx="7991475" cy="540067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GB" altLang="en-US" sz="15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Successful application of marine plans will help to: </a:t>
            </a:r>
          </a:p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shape the prosperity of the region for now and into the future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draw together the social, economic and environmental benefits across land and sea 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strike a balance between local and national aspirations</a:t>
            </a:r>
          </a:p>
          <a:p>
            <a:pPr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GB" altLang="en-US" sz="2000" dirty="0"/>
              <a:t>understand how effective the plans and policies are once monitoring and review takes place  </a:t>
            </a:r>
          </a:p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endParaRPr lang="en-GB" altLang="en-US" sz="2000" dirty="0"/>
          </a:p>
          <a:p>
            <a:pPr marL="0" indent="0" eaLnBrk="1" hangingPunct="1">
              <a:buNone/>
              <a:defRPr/>
            </a:pPr>
            <a:r>
              <a:rPr lang="en-GB" altLang="en-US" sz="2000" dirty="0"/>
              <a:t>But what is the best way to do this and how can organisations make the most from the marine plans?</a:t>
            </a:r>
          </a:p>
          <a:p>
            <a:pPr marL="0" indent="0" eaLnBrk="1" hangingPunct="1">
              <a:buNone/>
              <a:defRPr/>
            </a:pPr>
            <a:endParaRPr lang="en-GB" altLang="en-US" sz="1500" dirty="0"/>
          </a:p>
          <a:p>
            <a:pPr marL="0" indent="0" eaLnBrk="1" hangingPunct="1">
              <a:buNone/>
              <a:defRPr/>
            </a:pPr>
            <a:r>
              <a:rPr lang="en-GB" altLang="en-US" sz="1500" dirty="0"/>
              <a:t> 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2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-1"/>
            <a:ext cx="2155373" cy="68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359570" y="246970"/>
            <a:ext cx="6048375" cy="485775"/>
          </a:xfrm>
        </p:spPr>
        <p:txBody>
          <a:bodyPr anchor="t">
            <a:normAutofit fontScale="90000"/>
          </a:bodyPr>
          <a:lstStyle/>
          <a:p>
            <a:pPr>
              <a:defRPr/>
            </a:pPr>
            <a:r>
              <a:rPr lang="en-GB" altLang="en-US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Application of marine plans </a:t>
            </a:r>
            <a: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/>
            </a:r>
            <a:b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lang="en-GB" alt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(MCAA S.58)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59570" y="1090614"/>
            <a:ext cx="6221339" cy="5407168"/>
          </a:xfrm>
        </p:spPr>
        <p:txBody>
          <a:bodyPr rtlCol="0">
            <a:noAutofit/>
          </a:bodyPr>
          <a:lstStyle/>
          <a:p>
            <a:pPr algn="just" fontAlgn="auto"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defRPr/>
            </a:pPr>
            <a:r>
              <a:rPr lang="en-GB" altLang="en-US" sz="2000" dirty="0">
                <a:latin typeface="Arial" charset="0"/>
                <a:cs typeface="Arial" charset="0"/>
              </a:rPr>
              <a:t>Principally through decisions made by public authorities</a:t>
            </a:r>
          </a:p>
          <a:p>
            <a:pPr algn="just" fontAlgn="auto"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defRPr/>
            </a:pPr>
            <a:r>
              <a:rPr lang="en-GB" altLang="en-US" sz="2000" dirty="0">
                <a:latin typeface="Arial" charset="0"/>
                <a:cs typeface="Arial" charset="0"/>
              </a:rPr>
              <a:t>Authorisation or enforcement decisions must be </a:t>
            </a:r>
            <a:r>
              <a:rPr lang="en-GB" altLang="en-US" sz="2000" b="1" dirty="0">
                <a:latin typeface="Arial" charset="0"/>
                <a:cs typeface="Arial" charset="0"/>
              </a:rPr>
              <a:t>“in accordance with”</a:t>
            </a:r>
            <a:r>
              <a:rPr lang="en-GB" altLang="en-US" sz="2000" dirty="0">
                <a:latin typeface="Arial" charset="0"/>
                <a:cs typeface="Arial" charset="0"/>
              </a:rPr>
              <a:t> the relevant marine planning documents S.58(1)</a:t>
            </a:r>
          </a:p>
          <a:p>
            <a:pPr algn="just" fontAlgn="auto">
              <a:spcAft>
                <a:spcPts val="450"/>
              </a:spcAft>
              <a:buClr>
                <a:srgbClr val="0070C0"/>
              </a:buClr>
              <a:defRPr/>
            </a:pPr>
            <a:r>
              <a:rPr lang="en-GB" altLang="en-US" sz="2000" dirty="0">
                <a:latin typeface="Arial" charset="0"/>
                <a:cs typeface="Arial" charset="0"/>
              </a:rPr>
              <a:t>Decisions not taken in accordance with the marine plans, then the public authority must state its reasons (S.58(2))</a:t>
            </a:r>
          </a:p>
          <a:p>
            <a:pPr algn="just" fontAlgn="auto"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defRPr/>
            </a:pPr>
            <a:r>
              <a:rPr lang="en-GB" altLang="en-US" sz="2000" dirty="0">
                <a:latin typeface="Arial" charset="0"/>
                <a:cs typeface="Arial" charset="0"/>
              </a:rPr>
              <a:t>A public authority must </a:t>
            </a:r>
            <a:r>
              <a:rPr lang="en-GB" altLang="en-US" sz="2000" b="1" dirty="0">
                <a:latin typeface="Arial" charset="0"/>
                <a:cs typeface="Arial" charset="0"/>
              </a:rPr>
              <a:t>have regard </a:t>
            </a:r>
            <a:r>
              <a:rPr lang="en-GB" altLang="en-US" sz="2000" dirty="0">
                <a:latin typeface="Arial" charset="0"/>
                <a:cs typeface="Arial" charset="0"/>
              </a:rPr>
              <a:t>to marine plans in taking any decision which relates to the exercise of any function capable of affecting the UK marine area</a:t>
            </a:r>
            <a:r>
              <a:rPr lang="en-GB" altLang="en-US" sz="2000" b="1" dirty="0">
                <a:latin typeface="Arial" charset="0"/>
                <a:cs typeface="Arial" charset="0"/>
              </a:rPr>
              <a:t> </a:t>
            </a:r>
            <a:r>
              <a:rPr lang="en-GB" altLang="en-US" sz="2000" dirty="0">
                <a:latin typeface="Arial" charset="0"/>
                <a:cs typeface="Arial" charset="0"/>
              </a:rPr>
              <a:t>(S.58(3)) </a:t>
            </a:r>
          </a:p>
          <a:p>
            <a:pPr marL="0" indent="0" algn="just" fontAlgn="auto"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None/>
              <a:defRPr/>
            </a:pPr>
            <a:endParaRPr lang="en-GB" altLang="en-US" sz="2000" dirty="0">
              <a:latin typeface="Arial" charset="0"/>
              <a:cs typeface="Arial" charset="0"/>
            </a:endParaRPr>
          </a:p>
          <a:p>
            <a:pPr algn="just" fontAlgn="auto"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defRPr/>
            </a:pPr>
            <a:r>
              <a:rPr lang="en-GB" altLang="en-US" sz="2000" dirty="0">
                <a:latin typeface="Arial" charset="0"/>
                <a:cs typeface="Arial" charset="0"/>
              </a:rPr>
              <a:t>Exception: decisions on NSIPs under the Planning Act 2008 which must have regard marine plans (S.58(3)) </a:t>
            </a:r>
          </a:p>
        </p:txBody>
      </p:sp>
    </p:spTree>
    <p:extLst>
      <p:ext uri="{BB962C8B-B14F-4D97-AF65-F5344CB8AC3E}">
        <p14:creationId xmlns:p14="http://schemas.microsoft.com/office/powerpoint/2010/main" val="187149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6519" y="268742"/>
            <a:ext cx="6048375" cy="485775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0070C0"/>
                </a:solidFill>
              </a:rPr>
              <a:t>Implementation for applicants 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519" y="893990"/>
            <a:ext cx="7991475" cy="54006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altLang="en-US" sz="750" dirty="0"/>
          </a:p>
          <a:p>
            <a:pPr>
              <a:buClr>
                <a:srgbClr val="0070C0"/>
              </a:buClr>
            </a:pPr>
            <a:r>
              <a:rPr lang="en-GB" altLang="en-US" sz="2000" dirty="0"/>
              <a:t>While marine plans are new, use and application is broadly the same as land-based plans</a:t>
            </a:r>
          </a:p>
          <a:p>
            <a:pPr>
              <a:buClr>
                <a:srgbClr val="0070C0"/>
              </a:buClr>
              <a:buFont typeface="Arial" panose="020B0604020202020204" pitchFamily="34" charset="0"/>
              <a:buNone/>
            </a:pPr>
            <a:endParaRPr lang="en-GB" altLang="en-US" sz="2000" dirty="0"/>
          </a:p>
          <a:p>
            <a:pPr>
              <a:buClr>
                <a:srgbClr val="0070C0"/>
              </a:buClr>
            </a:pPr>
            <a:r>
              <a:rPr lang="en-GB" altLang="en-US" sz="2000" dirty="0"/>
              <a:t>Ideally, applications should consider marine plan policies at the </a:t>
            </a:r>
            <a:r>
              <a:rPr lang="en-GB" altLang="en-US" sz="2000" b="1" dirty="0"/>
              <a:t>pre-application stage </a:t>
            </a:r>
          </a:p>
          <a:p>
            <a:pPr>
              <a:buClr>
                <a:srgbClr val="0070C0"/>
              </a:buClr>
            </a:pPr>
            <a:endParaRPr lang="en-GB" altLang="en-US" sz="2000" dirty="0"/>
          </a:p>
          <a:p>
            <a:pPr>
              <a:buClr>
                <a:srgbClr val="0070C0"/>
              </a:buClr>
            </a:pPr>
            <a:r>
              <a:rPr lang="en-GB" altLang="en-US" sz="2000" dirty="0"/>
              <a:t>The need for consideration of the </a:t>
            </a:r>
            <a:r>
              <a:rPr lang="en-GB" altLang="en-US" sz="2000" b="1" dirty="0"/>
              <a:t>plans as a whole</a:t>
            </a:r>
            <a:r>
              <a:rPr lang="en-GB" altLang="en-US" sz="2000" dirty="0"/>
              <a:t>, as it is likely that several plan policies will be pertinent to any proposal </a:t>
            </a:r>
          </a:p>
          <a:p>
            <a:pPr>
              <a:buClr>
                <a:srgbClr val="0070C0"/>
              </a:buClr>
            </a:pPr>
            <a:endParaRPr lang="en-GB" altLang="en-US" sz="2000" dirty="0"/>
          </a:p>
          <a:p>
            <a:pPr>
              <a:buClr>
                <a:srgbClr val="0070C0"/>
              </a:buClr>
            </a:pPr>
            <a:r>
              <a:rPr lang="en-GB" altLang="en-US" sz="2000" dirty="0"/>
              <a:t>Incorporation of marine plan policy assessment </a:t>
            </a:r>
            <a:r>
              <a:rPr lang="en-GB" altLang="en-US" sz="2000" b="1" dirty="0"/>
              <a:t>into existing assessments</a:t>
            </a:r>
            <a:r>
              <a:rPr lang="en-GB" altLang="en-US" sz="2000" dirty="0"/>
              <a:t> currently completed by applicants </a:t>
            </a:r>
          </a:p>
          <a:p>
            <a:endParaRPr lang="en-GB" altLang="en-US" dirty="0" smtClean="0"/>
          </a:p>
        </p:txBody>
      </p:sp>
      <p:pic>
        <p:nvPicPr>
          <p:cNvPr id="59396" name="Picture 2" descr="C:\Users\x937410\AppData\Local\Microsoft\Windows\Temporary Internet Files\Content.IE5\CQSXUT7Y\10960728_10153684073378626_878291889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8904514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81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owerPoint Document" ma:contentTypeID="0x0101009B1A56E1705BE8449D716630A936842500B90BB6E545A7C944ABD64AD91C99719D" ma:contentTypeVersion="1" ma:contentTypeDescription="Create a new PowerPoint document." ma:contentTypeScope="" ma:versionID="c7961a629ffe1d27028c989e11ab0c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b4cec04d71438542ff711496ba754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3E052-248B-4BA5-9E24-BA8E5BBDBA5C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364E1D2-9F26-4275-BD64-03E35467FD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5A03A9-CCDE-40E6-9087-B13589FF2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1036</Words>
  <Application>Microsoft Office PowerPoint</Application>
  <PresentationFormat>On-screen Show (4:3)</PresentationFormat>
  <Paragraphs>156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1_Office Theme</vt:lpstr>
      <vt:lpstr>2_Office Theme</vt:lpstr>
      <vt:lpstr>3_Office Theme</vt:lpstr>
      <vt:lpstr>Implementation of the South Marine Plan</vt:lpstr>
      <vt:lpstr>Benefits of marine planning</vt:lpstr>
      <vt:lpstr>PowerPoint Presentation</vt:lpstr>
      <vt:lpstr>PowerPoint Presentation</vt:lpstr>
      <vt:lpstr>The South Marine Plan Documents</vt:lpstr>
      <vt:lpstr>Implementing the marine plan</vt:lpstr>
      <vt:lpstr>The value of implementation</vt:lpstr>
      <vt:lpstr>Application of marine plans  (MCAA S.58)</vt:lpstr>
      <vt:lpstr>Implementation for applicants </vt:lpstr>
      <vt:lpstr>PowerPoint Presentation</vt:lpstr>
      <vt:lpstr>How else can you get involved?</vt:lpstr>
      <vt:lpstr>PowerPoint Presentation</vt:lpstr>
      <vt:lpstr>Thank You</vt:lpstr>
      <vt:lpstr>PowerPoint Presentation</vt:lpstr>
    </vt:vector>
  </TitlesOfParts>
  <Company>Defra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the South Marine Plan</dc:title>
  <dc:creator>Haines, Abby</dc:creator>
  <cp:lastModifiedBy>Haines, Abby</cp:lastModifiedBy>
  <cp:revision>5</cp:revision>
  <dcterms:created xsi:type="dcterms:W3CDTF">2018-11-27T09:05:24Z</dcterms:created>
  <dcterms:modified xsi:type="dcterms:W3CDTF">2018-11-28T09:38:51Z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0x0101009B1A56E1705BE8449D716630A936842500B90BB6E545A7C944ABD64AD91C99719D</vt:lpwstr>
  </property>
</Properties>
</file>