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87" r:id="rId4"/>
    <p:sldId id="259" r:id="rId5"/>
    <p:sldId id="288" r:id="rId6"/>
    <p:sldId id="261" r:id="rId7"/>
    <p:sldId id="289" r:id="rId8"/>
    <p:sldId id="264" r:id="rId9"/>
    <p:sldId id="290" r:id="rId10"/>
    <p:sldId id="291" r:id="rId11"/>
    <p:sldId id="292" r:id="rId12"/>
    <p:sldId id="293" r:id="rId13"/>
    <p:sldId id="294" r:id="rId14"/>
    <p:sldId id="265" r:id="rId15"/>
    <p:sldId id="268" r:id="rId16"/>
    <p:sldId id="269" r:id="rId17"/>
    <p:sldId id="270" r:id="rId18"/>
    <p:sldId id="271" r:id="rId19"/>
    <p:sldId id="272" r:id="rId20"/>
    <p:sldId id="299" r:id="rId21"/>
    <p:sldId id="295" r:id="rId22"/>
    <p:sldId id="274" r:id="rId23"/>
    <p:sldId id="300" r:id="rId24"/>
    <p:sldId id="275" r:id="rId25"/>
    <p:sldId id="276" r:id="rId26"/>
    <p:sldId id="280" r:id="rId27"/>
    <p:sldId id="296" r:id="rId28"/>
    <p:sldId id="301" r:id="rId29"/>
    <p:sldId id="297" r:id="rId30"/>
    <p:sldId id="283" r:id="rId31"/>
    <p:sldId id="285" r:id="rId32"/>
    <p:sldId id="284" r:id="rId33"/>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9" autoAdjust="0"/>
    <p:restoredTop sz="94660"/>
  </p:normalViewPr>
  <p:slideViewPr>
    <p:cSldViewPr>
      <p:cViewPr varScale="1">
        <p:scale>
          <a:sx n="86" d="100"/>
          <a:sy n="86" d="100"/>
        </p:scale>
        <p:origin x="87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2A26544-5F47-4A1D-9876-B65B89C46EA9}" type="datetimeFigureOut">
              <a:rPr lang="en-GB" smtClean="0"/>
              <a:t>15/08/2019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87ED4611-AD22-47BA-8519-52C3E58EE571}" type="slidenum">
              <a:rPr lang="en-GB" smtClean="0"/>
              <a:t>‹#›</a:t>
            </a:fld>
            <a:endParaRPr lang="en-GB"/>
          </a:p>
        </p:txBody>
      </p:sp>
    </p:spTree>
    <p:extLst>
      <p:ext uri="{BB962C8B-B14F-4D97-AF65-F5344CB8AC3E}">
        <p14:creationId xmlns:p14="http://schemas.microsoft.com/office/powerpoint/2010/main" val="3443356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ED4611-AD22-47BA-8519-52C3E58EE571}" type="slidenum">
              <a:rPr lang="en-GB" smtClean="0"/>
              <a:t>13</a:t>
            </a:fld>
            <a:endParaRPr lang="en-GB"/>
          </a:p>
        </p:txBody>
      </p:sp>
    </p:spTree>
    <p:extLst>
      <p:ext uri="{BB962C8B-B14F-4D97-AF65-F5344CB8AC3E}">
        <p14:creationId xmlns:p14="http://schemas.microsoft.com/office/powerpoint/2010/main" val="3509543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7ED4611-AD22-47BA-8519-52C3E58EE571}" type="slidenum">
              <a:rPr lang="en-GB" smtClean="0"/>
              <a:t>23</a:t>
            </a:fld>
            <a:endParaRPr lang="en-GB"/>
          </a:p>
        </p:txBody>
      </p:sp>
    </p:spTree>
    <p:extLst>
      <p:ext uri="{BB962C8B-B14F-4D97-AF65-F5344CB8AC3E}">
        <p14:creationId xmlns:p14="http://schemas.microsoft.com/office/powerpoint/2010/main" val="2953046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EAE0AC-E8B1-4708-85B8-C5476A4BEAEC}" type="datetimeFigureOut">
              <a:rPr lang="en-GB" smtClean="0"/>
              <a:pPr/>
              <a:t>15/08/2019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E82F88-44AC-4BDD-9E8F-E13EDA9F8A3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AE0AC-E8B1-4708-85B8-C5476A4BEAEC}" type="datetimeFigureOut">
              <a:rPr lang="en-GB" smtClean="0"/>
              <a:pPr/>
              <a:t>15/08/2019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82F88-44AC-4BDD-9E8F-E13EDA9F8A3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052736"/>
            <a:ext cx="7772400" cy="1470025"/>
          </a:xfrm>
        </p:spPr>
        <p:txBody>
          <a:bodyPr/>
          <a:lstStyle/>
          <a:p>
            <a:r>
              <a:rPr lang="en-GB" dirty="0" smtClean="0"/>
              <a:t>Guide to Admissions</a:t>
            </a:r>
            <a:endParaRPr lang="en-GB" dirty="0"/>
          </a:p>
        </p:txBody>
      </p:sp>
      <p:sp>
        <p:nvSpPr>
          <p:cNvPr id="3" name="Subtitle 2"/>
          <p:cNvSpPr>
            <a:spLocks noGrp="1"/>
          </p:cNvSpPr>
          <p:nvPr>
            <p:ph type="subTitle" idx="1"/>
          </p:nvPr>
        </p:nvSpPr>
        <p:spPr>
          <a:xfrm>
            <a:off x="1331640" y="2636912"/>
            <a:ext cx="6440760" cy="3672408"/>
          </a:xfrm>
        </p:spPr>
        <p:txBody>
          <a:bodyPr>
            <a:normAutofit fontScale="92500" lnSpcReduction="10000"/>
          </a:bodyPr>
          <a:lstStyle/>
          <a:p>
            <a:r>
              <a:rPr lang="en-GB" sz="3600" dirty="0" smtClean="0"/>
              <a:t>School admissions Portal</a:t>
            </a:r>
          </a:p>
          <a:p>
            <a:r>
              <a:rPr lang="en-GB" sz="2800" dirty="0" smtClean="0"/>
              <a:t>School admissions Team</a:t>
            </a:r>
          </a:p>
          <a:p>
            <a:endParaRPr lang="en-GB" sz="2800" dirty="0" smtClean="0"/>
          </a:p>
          <a:p>
            <a:r>
              <a:rPr lang="en-GB" sz="2000" b="1" dirty="0" smtClean="0">
                <a:solidFill>
                  <a:srgbClr val="C00000"/>
                </a:solidFill>
              </a:rPr>
              <a:t>Deadline date for Secondary </a:t>
            </a:r>
            <a:r>
              <a:rPr lang="en-GB" sz="2000" b="1" dirty="0" smtClean="0">
                <a:solidFill>
                  <a:srgbClr val="C00000"/>
                </a:solidFill>
              </a:rPr>
              <a:t>31/10/2019</a:t>
            </a:r>
            <a:endParaRPr lang="en-GB" sz="2000" b="1" dirty="0" smtClean="0">
              <a:solidFill>
                <a:srgbClr val="C00000"/>
              </a:solidFill>
            </a:endParaRPr>
          </a:p>
          <a:p>
            <a:r>
              <a:rPr lang="en-GB" sz="2000" b="1" dirty="0" smtClean="0">
                <a:solidFill>
                  <a:srgbClr val="C00000"/>
                </a:solidFill>
              </a:rPr>
              <a:t>Deadline date for Infant </a:t>
            </a:r>
            <a:r>
              <a:rPr lang="en-GB" sz="2000" b="1" dirty="0" smtClean="0">
                <a:solidFill>
                  <a:srgbClr val="C00000"/>
                </a:solidFill>
              </a:rPr>
              <a:t>15/01/2020</a:t>
            </a:r>
            <a:endParaRPr lang="en-GB" sz="2000" b="1" dirty="0" smtClean="0">
              <a:solidFill>
                <a:srgbClr val="C00000"/>
              </a:solidFill>
            </a:endParaRPr>
          </a:p>
          <a:p>
            <a:endParaRPr lang="en-GB" sz="2000" b="1" dirty="0" smtClean="0">
              <a:solidFill>
                <a:srgbClr val="C00000"/>
              </a:solidFill>
            </a:endParaRPr>
          </a:p>
          <a:p>
            <a:r>
              <a:rPr lang="en-GB" sz="1200" b="1" dirty="0" smtClean="0">
                <a:solidFill>
                  <a:srgbClr val="C00000"/>
                </a:solidFill>
              </a:rPr>
              <a:t>Please note: Some screenshots used are from an older admission round. Nothing changes substantively except the date so this guide is still current.</a:t>
            </a:r>
          </a:p>
          <a:p>
            <a:endParaRPr lang="en-GB" sz="2000" dirty="0" smtClean="0">
              <a:solidFill>
                <a:srgbClr val="C00000"/>
              </a:solidFill>
            </a:endParaRPr>
          </a:p>
          <a:p>
            <a:r>
              <a:rPr lang="en-GB" sz="2000" dirty="0" smtClean="0">
                <a:solidFill>
                  <a:schemeClr val="tx2">
                    <a:lumMod val="75000"/>
                  </a:schemeClr>
                </a:solidFill>
              </a:rPr>
              <a:t>0115 8415568 </a:t>
            </a:r>
          </a:p>
          <a:p>
            <a:r>
              <a:rPr lang="en-GB" sz="2000" dirty="0" smtClean="0">
                <a:solidFill>
                  <a:schemeClr val="tx2">
                    <a:lumMod val="75000"/>
                  </a:schemeClr>
                </a:solidFill>
              </a:rPr>
              <a:t>schooladmissions@nottinghamcity.gov.uk</a:t>
            </a:r>
          </a:p>
          <a:p>
            <a:endParaRPr lang="en-GB" dirty="0" smtClean="0"/>
          </a:p>
          <a:p>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8765"/>
          <a:stretch/>
        </p:blipFill>
        <p:spPr bwMode="auto">
          <a:xfrm>
            <a:off x="5436096" y="116632"/>
            <a:ext cx="3406167" cy="876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 your child</a:t>
            </a:r>
            <a:endParaRPr lang="en-GB" dirty="0"/>
          </a:p>
        </p:txBody>
      </p:sp>
      <p:pic>
        <p:nvPicPr>
          <p:cNvPr id="3" name="Picture 2"/>
          <p:cNvPicPr>
            <a:picLocks noChangeAspect="1"/>
          </p:cNvPicPr>
          <p:nvPr/>
        </p:nvPicPr>
        <p:blipFill>
          <a:blip r:embed="rId2"/>
          <a:stretch>
            <a:fillRect/>
          </a:stretch>
        </p:blipFill>
        <p:spPr>
          <a:xfrm>
            <a:off x="761852" y="1196751"/>
            <a:ext cx="7924948" cy="5136968"/>
          </a:xfrm>
          <a:prstGeom prst="rect">
            <a:avLst/>
          </a:prstGeom>
          <a:ln>
            <a:solidFill>
              <a:schemeClr val="accent1">
                <a:shade val="50000"/>
              </a:schemeClr>
            </a:solidFill>
          </a:ln>
        </p:spPr>
      </p:pic>
      <p:sp>
        <p:nvSpPr>
          <p:cNvPr id="4" name="Left Arrow Callout 3"/>
          <p:cNvSpPr/>
          <p:nvPr/>
        </p:nvSpPr>
        <p:spPr>
          <a:xfrm>
            <a:off x="6516216" y="2037044"/>
            <a:ext cx="2304256" cy="1728192"/>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Enter your child’s legal names, gender and Date of Birth</a:t>
            </a:r>
            <a:endParaRPr lang="en-GB" b="1" dirty="0">
              <a:solidFill>
                <a:schemeClr val="tx2"/>
              </a:solidFill>
            </a:endParaRPr>
          </a:p>
        </p:txBody>
      </p:sp>
      <p:sp>
        <p:nvSpPr>
          <p:cNvPr id="6" name="Right Arrow Callout 5"/>
          <p:cNvSpPr/>
          <p:nvPr/>
        </p:nvSpPr>
        <p:spPr>
          <a:xfrm>
            <a:off x="899592" y="3458013"/>
            <a:ext cx="1368152" cy="614445"/>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smtClean="0">
                <a:solidFill>
                  <a:schemeClr val="tx2"/>
                </a:solidFill>
              </a:rPr>
              <a:t>Relationship</a:t>
            </a:r>
            <a:endParaRPr lang="en-GB" sz="1100" dirty="0">
              <a:solidFill>
                <a:schemeClr val="tx2"/>
              </a:solidFill>
            </a:endParaRPr>
          </a:p>
        </p:txBody>
      </p:sp>
      <p:sp>
        <p:nvSpPr>
          <p:cNvPr id="7" name="Left Arrow Callout 6"/>
          <p:cNvSpPr/>
          <p:nvPr/>
        </p:nvSpPr>
        <p:spPr>
          <a:xfrm>
            <a:off x="6369741" y="4605527"/>
            <a:ext cx="2304256" cy="1728192"/>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2"/>
                </a:solidFill>
              </a:rPr>
              <a:t>Confirm they live with you or click in the box below to add their address</a:t>
            </a:r>
            <a:endParaRPr lang="en-GB" sz="1400" b="1" dirty="0">
              <a:solidFill>
                <a:schemeClr val="tx2"/>
              </a:solidFill>
            </a:endParaRPr>
          </a:p>
        </p:txBody>
      </p:sp>
    </p:spTree>
    <p:extLst>
      <p:ext uri="{BB962C8B-B14F-4D97-AF65-F5344CB8AC3E}">
        <p14:creationId xmlns:p14="http://schemas.microsoft.com/office/powerpoint/2010/main" val="19698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 Child cont..</a:t>
            </a:r>
            <a:endParaRPr lang="en-GB" dirty="0"/>
          </a:p>
        </p:txBody>
      </p:sp>
      <p:pic>
        <p:nvPicPr>
          <p:cNvPr id="3" name="Picture 2"/>
          <p:cNvPicPr>
            <a:picLocks noChangeAspect="1"/>
          </p:cNvPicPr>
          <p:nvPr/>
        </p:nvPicPr>
        <p:blipFill>
          <a:blip r:embed="rId2"/>
          <a:stretch>
            <a:fillRect/>
          </a:stretch>
        </p:blipFill>
        <p:spPr>
          <a:xfrm>
            <a:off x="1300745" y="1424706"/>
            <a:ext cx="6542509" cy="3666611"/>
          </a:xfrm>
          <a:prstGeom prst="rect">
            <a:avLst/>
          </a:prstGeom>
          <a:ln>
            <a:solidFill>
              <a:schemeClr val="accent1">
                <a:shade val="50000"/>
              </a:schemeClr>
            </a:solidFill>
          </a:ln>
        </p:spPr>
      </p:pic>
      <p:sp>
        <p:nvSpPr>
          <p:cNvPr id="7" name="Up Arrow Callout 6"/>
          <p:cNvSpPr/>
          <p:nvPr/>
        </p:nvSpPr>
        <p:spPr>
          <a:xfrm>
            <a:off x="6588224" y="5229200"/>
            <a:ext cx="1728192"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a:t>
            </a:r>
            <a:r>
              <a:rPr lang="en-GB" b="1" dirty="0" smtClean="0">
                <a:solidFill>
                  <a:schemeClr val="tx2"/>
                </a:solidFill>
              </a:rPr>
              <a:t>Add Child</a:t>
            </a:r>
            <a:endParaRPr lang="en-GB" b="1" dirty="0">
              <a:solidFill>
                <a:schemeClr val="tx2"/>
              </a:solidFill>
            </a:endParaRPr>
          </a:p>
        </p:txBody>
      </p:sp>
    </p:spTree>
    <p:extLst>
      <p:ext uri="{BB962C8B-B14F-4D97-AF65-F5344CB8AC3E}">
        <p14:creationId xmlns:p14="http://schemas.microsoft.com/office/powerpoint/2010/main" val="941262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Start the application</a:t>
            </a:r>
            <a:endParaRPr lang="en-GB" dirty="0"/>
          </a:p>
        </p:txBody>
      </p:sp>
      <p:pic>
        <p:nvPicPr>
          <p:cNvPr id="3" name="Picture 2"/>
          <p:cNvPicPr>
            <a:picLocks noChangeAspect="1"/>
          </p:cNvPicPr>
          <p:nvPr/>
        </p:nvPicPr>
        <p:blipFill rotWithShape="1">
          <a:blip r:embed="rId2"/>
          <a:srcRect t="45205"/>
          <a:stretch/>
        </p:blipFill>
        <p:spPr>
          <a:xfrm>
            <a:off x="286362" y="1844824"/>
            <a:ext cx="8427260" cy="3043357"/>
          </a:xfrm>
          <a:prstGeom prst="rect">
            <a:avLst/>
          </a:prstGeom>
          <a:ln>
            <a:solidFill>
              <a:schemeClr val="accent1"/>
            </a:solidFill>
          </a:ln>
        </p:spPr>
      </p:pic>
      <p:sp>
        <p:nvSpPr>
          <p:cNvPr id="4" name="Left Arrow Callout 3"/>
          <p:cNvSpPr/>
          <p:nvPr/>
        </p:nvSpPr>
        <p:spPr>
          <a:xfrm>
            <a:off x="3347864" y="3212976"/>
            <a:ext cx="2304256" cy="928911"/>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Start new Application</a:t>
            </a:r>
            <a:endParaRPr lang="en-GB" b="1" dirty="0">
              <a:solidFill>
                <a:schemeClr val="tx2"/>
              </a:solidFill>
            </a:endParaRPr>
          </a:p>
        </p:txBody>
      </p:sp>
    </p:spTree>
    <p:extLst>
      <p:ext uri="{BB962C8B-B14F-4D97-AF65-F5344CB8AC3E}">
        <p14:creationId xmlns:p14="http://schemas.microsoft.com/office/powerpoint/2010/main" val="10394933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263"/>
            <a:ext cx="8229600" cy="490066"/>
          </a:xfrm>
        </p:spPr>
        <p:txBody>
          <a:bodyPr>
            <a:normAutofit fontScale="90000"/>
          </a:bodyPr>
          <a:lstStyle/>
          <a:p>
            <a:r>
              <a:rPr lang="en-GB" dirty="0" smtClean="0"/>
              <a:t>Which Local Authority do you live in?</a:t>
            </a:r>
            <a:endParaRPr lang="en-GB" dirty="0"/>
          </a:p>
        </p:txBody>
      </p:sp>
      <p:sp>
        <p:nvSpPr>
          <p:cNvPr id="4" name="Rectangle 3"/>
          <p:cNvSpPr/>
          <p:nvPr/>
        </p:nvSpPr>
        <p:spPr>
          <a:xfrm>
            <a:off x="611560" y="3501008"/>
            <a:ext cx="3024336" cy="1939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1400" dirty="0" smtClean="0">
                <a:solidFill>
                  <a:schemeClr val="tx2"/>
                </a:solidFill>
              </a:rPr>
              <a:t>You should check you are using the right website to apply for a school place. The postcode checker will determine whether you live in our local authority or not. This is very important!</a:t>
            </a:r>
          </a:p>
          <a:p>
            <a:pPr marL="285750" indent="-285750">
              <a:buFont typeface="Arial" panose="020B0604020202020204" pitchFamily="34" charset="0"/>
              <a:buChar char="•"/>
            </a:pPr>
            <a:r>
              <a:rPr lang="en-GB" sz="1400" b="1" dirty="0" smtClean="0">
                <a:solidFill>
                  <a:srgbClr val="FF0000"/>
                </a:solidFill>
              </a:rPr>
              <a:t>It is the parent’s responsibility to apply on the correct website.</a:t>
            </a:r>
            <a:endParaRPr lang="en-GB" sz="1400" b="1" dirty="0">
              <a:solidFill>
                <a:srgbClr val="FF0000"/>
              </a:solidFill>
            </a:endParaRPr>
          </a:p>
        </p:txBody>
      </p:sp>
      <p:pic>
        <p:nvPicPr>
          <p:cNvPr id="6" name="Picture 5"/>
          <p:cNvPicPr>
            <a:picLocks noChangeAspect="1"/>
          </p:cNvPicPr>
          <p:nvPr/>
        </p:nvPicPr>
        <p:blipFill>
          <a:blip r:embed="rId3"/>
          <a:stretch>
            <a:fillRect/>
          </a:stretch>
        </p:blipFill>
        <p:spPr>
          <a:xfrm>
            <a:off x="683568" y="5719477"/>
            <a:ext cx="2255451" cy="891376"/>
          </a:xfrm>
          <a:prstGeom prst="rect">
            <a:avLst/>
          </a:prstGeom>
          <a:ln>
            <a:solidFill>
              <a:schemeClr val="accent1">
                <a:shade val="50000"/>
              </a:schemeClr>
            </a:solidFill>
          </a:ln>
        </p:spPr>
      </p:pic>
      <p:pic>
        <p:nvPicPr>
          <p:cNvPr id="8" name="Picture 7"/>
          <p:cNvPicPr/>
          <p:nvPr/>
        </p:nvPicPr>
        <p:blipFill rotWithShape="1">
          <a:blip r:embed="rId4">
            <a:extLst>
              <a:ext uri="{28A0092B-C50C-407E-A947-70E740481C1C}">
                <a14:useLocalDpi xmlns:a14="http://schemas.microsoft.com/office/drawing/2010/main" val="0"/>
              </a:ext>
            </a:extLst>
          </a:blip>
          <a:srcRect b="35294"/>
          <a:stretch/>
        </p:blipFill>
        <p:spPr bwMode="auto">
          <a:xfrm>
            <a:off x="467543" y="764704"/>
            <a:ext cx="7272809" cy="2659419"/>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5"/>
          <a:srcRect t="32067" r="33096" b="25528"/>
          <a:stretch/>
        </p:blipFill>
        <p:spPr>
          <a:xfrm>
            <a:off x="3779912" y="3639597"/>
            <a:ext cx="5016794" cy="2020865"/>
          </a:xfrm>
          <a:prstGeom prst="rect">
            <a:avLst/>
          </a:prstGeom>
          <a:ln>
            <a:solidFill>
              <a:srgbClr val="000000"/>
            </a:solidFill>
          </a:ln>
        </p:spPr>
      </p:pic>
      <p:sp>
        <p:nvSpPr>
          <p:cNvPr id="11" name="Left Arrow Callout 10"/>
          <p:cNvSpPr/>
          <p:nvPr/>
        </p:nvSpPr>
        <p:spPr>
          <a:xfrm>
            <a:off x="2994056" y="5517232"/>
            <a:ext cx="1649951" cy="1340768"/>
          </a:xfrm>
          <a:prstGeom prst="leftArrowCallout">
            <a:avLst>
              <a:gd name="adj1" fmla="val 14092"/>
              <a:gd name="adj2" fmla="val 15910"/>
              <a:gd name="adj3" fmla="val 15001"/>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Click to continue</a:t>
            </a:r>
            <a:endParaRPr lang="en-GB" b="1" dirty="0">
              <a:solidFill>
                <a:schemeClr val="tx2"/>
              </a:solidFill>
            </a:endParaRPr>
          </a:p>
        </p:txBody>
      </p:sp>
    </p:spTree>
    <p:extLst>
      <p:ext uri="{BB962C8B-B14F-4D97-AF65-F5344CB8AC3E}">
        <p14:creationId xmlns:p14="http://schemas.microsoft.com/office/powerpoint/2010/main" val="1393037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39552" y="4797152"/>
            <a:ext cx="3024336" cy="1800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you don’t get a Transfer Group appear (in a blue box), or you only get a box that says ‘Change school Immediately/in –near future’ you are maybe too late (past the deadline) or your child’s date of birth is out of range – either way please contact School Admissions</a:t>
            </a:r>
            <a:endParaRPr lang="en-GB" sz="1400" b="1" dirty="0">
              <a:solidFill>
                <a:schemeClr val="tx2"/>
              </a:solidFill>
            </a:endParaRPr>
          </a:p>
        </p:txBody>
      </p:sp>
      <p:sp>
        <p:nvSpPr>
          <p:cNvPr id="6" name="TextBox 5"/>
          <p:cNvSpPr txBox="1"/>
          <p:nvPr/>
        </p:nvSpPr>
        <p:spPr>
          <a:xfrm>
            <a:off x="1187624" y="3489189"/>
            <a:ext cx="504056" cy="200055"/>
          </a:xfrm>
          <a:prstGeom prst="rect">
            <a:avLst/>
          </a:prstGeom>
          <a:solidFill>
            <a:schemeClr val="accent1">
              <a:lumMod val="75000"/>
            </a:schemeClr>
          </a:solidFill>
        </p:spPr>
        <p:txBody>
          <a:bodyPr wrap="square" rtlCol="0">
            <a:spAutoFit/>
          </a:bodyPr>
          <a:lstStyle/>
          <a:p>
            <a:r>
              <a:rPr lang="en-GB" sz="700" b="1" dirty="0" smtClean="0">
                <a:solidFill>
                  <a:schemeClr val="bg1"/>
                </a:solidFill>
                <a:latin typeface="Arial" panose="020B0604020202020204" pitchFamily="34" charset="0"/>
                <a:cs typeface="Arial" panose="020B0604020202020204" pitchFamily="34" charset="0"/>
              </a:rPr>
              <a:t>2017</a:t>
            </a:r>
            <a:endParaRPr lang="en-GB" sz="900" b="1" dirty="0">
              <a:solidFill>
                <a:schemeClr val="bg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1323"/>
            <a:ext cx="9010650" cy="3714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Left Arrow Callout 10"/>
          <p:cNvSpPr/>
          <p:nvPr/>
        </p:nvSpPr>
        <p:spPr>
          <a:xfrm>
            <a:off x="2492896" y="1484784"/>
            <a:ext cx="3888432" cy="3312368"/>
          </a:xfrm>
          <a:prstGeom prst="leftArrowCallout">
            <a:avLst>
              <a:gd name="adj1" fmla="val 8359"/>
              <a:gd name="adj2" fmla="val 8877"/>
              <a:gd name="adj3" fmla="val 14762"/>
              <a:gd name="adj4" fmla="val 44019"/>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Click this Box (e.g. Admission to Secondary School- September </a:t>
            </a:r>
            <a:r>
              <a:rPr lang="en-GB" b="1" dirty="0" smtClean="0">
                <a:solidFill>
                  <a:schemeClr val="tx2"/>
                </a:solidFill>
              </a:rPr>
              <a:t>2020)</a:t>
            </a:r>
            <a:endParaRPr lang="en-GB" b="1" dirty="0">
              <a:solidFill>
                <a:schemeClr val="tx2"/>
              </a:solidFill>
            </a:endParaRPr>
          </a:p>
        </p:txBody>
      </p:sp>
      <p:sp>
        <p:nvSpPr>
          <p:cNvPr id="2" name="Title 1"/>
          <p:cNvSpPr>
            <a:spLocks noGrp="1"/>
          </p:cNvSpPr>
          <p:nvPr>
            <p:ph type="title"/>
          </p:nvPr>
        </p:nvSpPr>
        <p:spPr>
          <a:xfrm>
            <a:off x="457200" y="274638"/>
            <a:ext cx="8229600" cy="778098"/>
          </a:xfrm>
        </p:spPr>
        <p:txBody>
          <a:bodyPr>
            <a:normAutofit fontScale="90000"/>
          </a:bodyPr>
          <a:lstStyle/>
          <a:p>
            <a:r>
              <a:rPr lang="en-GB" dirty="0" smtClean="0"/>
              <a:t>When is your child changing school?</a:t>
            </a: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GB" sz="3600" dirty="0" smtClean="0"/>
              <a:t>Your child’s details and Council Tax reference</a:t>
            </a:r>
            <a:endParaRPr lang="en-GB" sz="3600" dirty="0"/>
          </a:p>
        </p:txBody>
      </p:sp>
      <p:pic>
        <p:nvPicPr>
          <p:cNvPr id="6" name="Picture 5"/>
          <p:cNvPicPr/>
          <p:nvPr/>
        </p:nvPicPr>
        <p:blipFill>
          <a:blip r:embed="rId2"/>
          <a:stretch>
            <a:fillRect/>
          </a:stretch>
        </p:blipFill>
        <p:spPr>
          <a:xfrm>
            <a:off x="1259632" y="908719"/>
            <a:ext cx="6970211" cy="5047639"/>
          </a:xfrm>
          <a:prstGeom prst="rect">
            <a:avLst/>
          </a:prstGeom>
        </p:spPr>
      </p:pic>
      <p:sp>
        <p:nvSpPr>
          <p:cNvPr id="9" name="Up Arrow Callout 8"/>
          <p:cNvSpPr/>
          <p:nvPr/>
        </p:nvSpPr>
        <p:spPr>
          <a:xfrm rot="5400000">
            <a:off x="179512" y="2771104"/>
            <a:ext cx="1440160" cy="1584176"/>
          </a:xfrm>
          <a:prstGeom prst="upArrowCallout">
            <a:avLst>
              <a:gd name="adj1" fmla="val 8371"/>
              <a:gd name="adj2" fmla="val 15930"/>
              <a:gd name="adj3" fmla="val 16685"/>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Slide to select </a:t>
            </a:r>
          </a:p>
        </p:txBody>
      </p:sp>
      <p:sp>
        <p:nvSpPr>
          <p:cNvPr id="10" name="Up Arrow Callout 9"/>
          <p:cNvSpPr/>
          <p:nvPr/>
        </p:nvSpPr>
        <p:spPr>
          <a:xfrm>
            <a:off x="6948264" y="5517232"/>
            <a:ext cx="1405280" cy="119675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Next to Continue</a:t>
            </a:r>
          </a:p>
        </p:txBody>
      </p:sp>
      <p:sp>
        <p:nvSpPr>
          <p:cNvPr id="3" name="TextBox 2"/>
          <p:cNvSpPr txBox="1"/>
          <p:nvPr/>
        </p:nvSpPr>
        <p:spPr>
          <a:xfrm>
            <a:off x="179512" y="5956358"/>
            <a:ext cx="6264696" cy="923330"/>
          </a:xfrm>
          <a:prstGeom prst="rect">
            <a:avLst/>
          </a:prstGeom>
          <a:noFill/>
        </p:spPr>
        <p:txBody>
          <a:bodyPr wrap="square" rtlCol="0">
            <a:spAutoFit/>
          </a:bodyPr>
          <a:lstStyle/>
          <a:p>
            <a:r>
              <a:rPr lang="en-GB" dirty="0" smtClean="0"/>
              <a:t>You can click next to continue without entering council tax details. However, please note that we may request this information from you at a later date.</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Moving Home?</a:t>
            </a:r>
            <a:endParaRPr lang="en-GB" dirty="0"/>
          </a:p>
        </p:txBody>
      </p:sp>
      <p:pic>
        <p:nvPicPr>
          <p:cNvPr id="4" name="Picture 3"/>
          <p:cNvPicPr>
            <a:picLocks noChangeAspect="1"/>
          </p:cNvPicPr>
          <p:nvPr/>
        </p:nvPicPr>
        <p:blipFill>
          <a:blip r:embed="rId2"/>
          <a:stretch>
            <a:fillRect/>
          </a:stretch>
        </p:blipFill>
        <p:spPr>
          <a:xfrm>
            <a:off x="750937" y="1417638"/>
            <a:ext cx="6413351" cy="4376764"/>
          </a:xfrm>
          <a:prstGeom prst="rect">
            <a:avLst/>
          </a:prstGeom>
          <a:ln>
            <a:solidFill>
              <a:schemeClr val="accent1">
                <a:shade val="50000"/>
              </a:schemeClr>
            </a:solidFill>
          </a:ln>
        </p:spPr>
      </p:pic>
      <p:sp>
        <p:nvSpPr>
          <p:cNvPr id="6" name="Left Arrow Callout 5"/>
          <p:cNvSpPr/>
          <p:nvPr/>
        </p:nvSpPr>
        <p:spPr>
          <a:xfrm>
            <a:off x="7164288" y="4941168"/>
            <a:ext cx="1512168"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Next</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848" y="44624"/>
            <a:ext cx="8229600" cy="360040"/>
          </a:xfrm>
        </p:spPr>
        <p:txBody>
          <a:bodyPr>
            <a:normAutofit fontScale="90000"/>
          </a:bodyPr>
          <a:lstStyle/>
          <a:p>
            <a:r>
              <a:rPr lang="en-GB" dirty="0" smtClean="0"/>
              <a:t>Current School</a:t>
            </a:r>
            <a:endParaRPr lang="en-GB" dirty="0"/>
          </a:p>
        </p:txBody>
      </p:sp>
      <p:sp>
        <p:nvSpPr>
          <p:cNvPr id="5" name="Rectangle 4"/>
          <p:cNvSpPr/>
          <p:nvPr/>
        </p:nvSpPr>
        <p:spPr>
          <a:xfrm>
            <a:off x="833466" y="476672"/>
            <a:ext cx="7272808" cy="7200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600" dirty="0" smtClean="0">
                <a:solidFill>
                  <a:schemeClr val="tx2"/>
                </a:solidFill>
              </a:rPr>
              <a:t>IMPORTANT – If your child is applying for a place in Reception you will skip this page. If you are applying for a Secondary School place (year 7) then you must complete this.</a:t>
            </a:r>
          </a:p>
        </p:txBody>
      </p:sp>
      <p:pic>
        <p:nvPicPr>
          <p:cNvPr id="8" name="Picture 7"/>
          <p:cNvPicPr/>
          <p:nvPr/>
        </p:nvPicPr>
        <p:blipFill rotWithShape="1">
          <a:blip r:embed="rId2"/>
          <a:srcRect t="40418"/>
          <a:stretch/>
        </p:blipFill>
        <p:spPr bwMode="auto">
          <a:xfrm>
            <a:off x="576064" y="3618641"/>
            <a:ext cx="6480720" cy="3239359"/>
          </a:xfrm>
          <a:prstGeom prst="rect">
            <a:avLst/>
          </a:prstGeom>
          <a:ln>
            <a:noFill/>
          </a:ln>
          <a:extLst>
            <a:ext uri="{53640926-AAD7-44D8-BBD7-CCE9431645EC}">
              <a14:shadowObscured xmlns:a14="http://schemas.microsoft.com/office/drawing/2010/main"/>
            </a:ext>
          </a:extLst>
        </p:spPr>
      </p:pic>
      <p:sp>
        <p:nvSpPr>
          <p:cNvPr id="10" name="Right Arrow Callout 9"/>
          <p:cNvSpPr/>
          <p:nvPr/>
        </p:nvSpPr>
        <p:spPr>
          <a:xfrm>
            <a:off x="0" y="4351326"/>
            <a:ext cx="1152128" cy="864096"/>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2"/>
                </a:solidFill>
              </a:rPr>
              <a:t>Select</a:t>
            </a:r>
            <a:endParaRPr lang="en-GB" sz="1400" b="1" dirty="0">
              <a:solidFill>
                <a:schemeClr val="tx2"/>
              </a:solidFill>
            </a:endParaRPr>
          </a:p>
        </p:txBody>
      </p:sp>
      <p:sp>
        <p:nvSpPr>
          <p:cNvPr id="6" name="Left Arrow Callout 5"/>
          <p:cNvSpPr/>
          <p:nvPr/>
        </p:nvSpPr>
        <p:spPr>
          <a:xfrm>
            <a:off x="6426359" y="3888869"/>
            <a:ext cx="2520280" cy="1080120"/>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Search for your child’s current school</a:t>
            </a:r>
            <a:endParaRPr lang="en-GB" b="1" dirty="0">
              <a:solidFill>
                <a:schemeClr val="tx2"/>
              </a:solidFill>
            </a:endParaRPr>
          </a:p>
        </p:txBody>
      </p:sp>
      <p:sp>
        <p:nvSpPr>
          <p:cNvPr id="7" name="Rectangle 6"/>
          <p:cNvSpPr/>
          <p:nvPr/>
        </p:nvSpPr>
        <p:spPr>
          <a:xfrm>
            <a:off x="5870376" y="5177053"/>
            <a:ext cx="3024336" cy="10081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2"/>
                </a:solidFill>
              </a:rPr>
              <a:t>If your school is not listed remove the </a:t>
            </a:r>
            <a:r>
              <a:rPr lang="en-GB" sz="1400" b="1" dirty="0" smtClean="0">
                <a:solidFill>
                  <a:schemeClr val="tx2"/>
                </a:solidFill>
              </a:rPr>
              <a:t>Postcode </a:t>
            </a:r>
            <a:r>
              <a:rPr lang="en-GB" sz="1400" dirty="0" smtClean="0">
                <a:solidFill>
                  <a:schemeClr val="tx2"/>
                </a:solidFill>
              </a:rPr>
              <a:t>and change the </a:t>
            </a:r>
            <a:r>
              <a:rPr lang="en-GB" sz="1400" b="1" dirty="0" smtClean="0">
                <a:solidFill>
                  <a:schemeClr val="tx2"/>
                </a:solidFill>
              </a:rPr>
              <a:t>Schools located in</a:t>
            </a:r>
            <a:r>
              <a:rPr lang="en-GB" sz="1400" dirty="0" smtClean="0">
                <a:solidFill>
                  <a:schemeClr val="tx2"/>
                </a:solidFill>
              </a:rPr>
              <a:t> to your local authority</a:t>
            </a:r>
            <a:endParaRPr lang="en-GB" sz="1400" b="1" dirty="0">
              <a:solidFill>
                <a:schemeClr val="tx2"/>
              </a:solidFill>
            </a:endParaRPr>
          </a:p>
        </p:txBody>
      </p:sp>
      <p:pic>
        <p:nvPicPr>
          <p:cNvPr id="9" name="Picture 8"/>
          <p:cNvPicPr/>
          <p:nvPr/>
        </p:nvPicPr>
        <p:blipFill rotWithShape="1">
          <a:blip r:embed="rId3"/>
          <a:srcRect l="29404" r="43689"/>
          <a:stretch/>
        </p:blipFill>
        <p:spPr bwMode="auto">
          <a:xfrm>
            <a:off x="810207" y="1297977"/>
            <a:ext cx="1722310" cy="2114147"/>
          </a:xfrm>
          <a:prstGeom prst="rect">
            <a:avLst/>
          </a:prstGeom>
          <a:ln>
            <a:solidFill>
              <a:schemeClr val="tx1">
                <a:lumMod val="95000"/>
                <a:lumOff val="5000"/>
              </a:schemeClr>
            </a:solidFill>
          </a:ln>
          <a:extLst>
            <a:ext uri="{53640926-AAD7-44D8-BBD7-CCE9431645EC}">
              <a14:shadowObscured xmlns:a14="http://schemas.microsoft.com/office/drawing/2010/main"/>
            </a:ext>
          </a:extLst>
        </p:spPr>
      </p:pic>
      <p:sp>
        <p:nvSpPr>
          <p:cNvPr id="11" name="Left Arrow Callout 10"/>
          <p:cNvSpPr/>
          <p:nvPr/>
        </p:nvSpPr>
        <p:spPr>
          <a:xfrm>
            <a:off x="2843808" y="1556792"/>
            <a:ext cx="2520280" cy="1855332"/>
          </a:xfrm>
          <a:prstGeom prst="leftArrowCallout">
            <a:avLst>
              <a:gd name="adj1" fmla="val 12092"/>
              <a:gd name="adj2" fmla="val 10918"/>
              <a:gd name="adj3" fmla="val 15612"/>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Select the local authority where your child’s current school is</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Confirm School</a:t>
            </a:r>
            <a:endParaRPr lang="en-GB" sz="3600" dirty="0"/>
          </a:p>
        </p:txBody>
      </p:sp>
      <p:sp>
        <p:nvSpPr>
          <p:cNvPr id="6" name="Rectangle 5"/>
          <p:cNvSpPr/>
          <p:nvPr/>
        </p:nvSpPr>
        <p:spPr>
          <a:xfrm>
            <a:off x="827584" y="5445224"/>
            <a:ext cx="7272808"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2"/>
                </a:solidFill>
              </a:rPr>
              <a:t>If your child is not in school please tell us in the box at the bottom</a:t>
            </a:r>
            <a:endParaRPr lang="en-GB" b="1" dirty="0">
              <a:solidFill>
                <a:schemeClr val="tx2"/>
              </a:solidFill>
            </a:endParaRPr>
          </a:p>
        </p:txBody>
      </p:sp>
      <p:pic>
        <p:nvPicPr>
          <p:cNvPr id="7" name="Picture 6"/>
          <p:cNvPicPr/>
          <p:nvPr/>
        </p:nvPicPr>
        <p:blipFill rotWithShape="1">
          <a:blip r:embed="rId2"/>
          <a:srcRect t="19030"/>
          <a:stretch/>
        </p:blipFill>
        <p:spPr bwMode="auto">
          <a:xfrm>
            <a:off x="791580" y="1271657"/>
            <a:ext cx="7344815" cy="4173567"/>
          </a:xfrm>
          <a:prstGeom prst="rect">
            <a:avLst/>
          </a:prstGeom>
          <a:ln>
            <a:noFill/>
          </a:ln>
          <a:extLst>
            <a:ext uri="{53640926-AAD7-44D8-BBD7-CCE9431645EC}">
              <a14:shadowObscured xmlns:a14="http://schemas.microsoft.com/office/drawing/2010/main"/>
            </a:ext>
          </a:extLst>
        </p:spPr>
      </p:pic>
      <p:sp>
        <p:nvSpPr>
          <p:cNvPr id="8" name="Left Arrow Callout 7"/>
          <p:cNvSpPr/>
          <p:nvPr/>
        </p:nvSpPr>
        <p:spPr>
          <a:xfrm>
            <a:off x="7380311" y="4008199"/>
            <a:ext cx="1512168"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Next</a:t>
            </a:r>
            <a:endParaRPr lang="en-GB" b="1" dirty="0">
              <a:solidFill>
                <a:schemeClr val="tx2"/>
              </a:solidFill>
            </a:endParaRPr>
          </a:p>
        </p:txBody>
      </p:sp>
      <p:cxnSp>
        <p:nvCxnSpPr>
          <p:cNvPr id="5" name="Straight Arrow Connector 4"/>
          <p:cNvCxnSpPr/>
          <p:nvPr/>
        </p:nvCxnSpPr>
        <p:spPr>
          <a:xfrm flipV="1">
            <a:off x="1547664" y="4221088"/>
            <a:ext cx="1584176" cy="15121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36910"/>
          </a:xfrm>
        </p:spPr>
        <p:txBody>
          <a:bodyPr>
            <a:normAutofit fontScale="90000"/>
          </a:bodyPr>
          <a:lstStyle/>
          <a:p>
            <a:r>
              <a:rPr lang="en-GB" sz="3100" b="1" dirty="0" smtClean="0"/>
              <a:t>Your Preferences</a:t>
            </a:r>
            <a:endParaRPr lang="en-GB" sz="2000" b="1" dirty="0"/>
          </a:p>
        </p:txBody>
      </p:sp>
      <p:sp>
        <p:nvSpPr>
          <p:cNvPr id="8" name="Up Arrow Callout 7"/>
          <p:cNvSpPr/>
          <p:nvPr/>
        </p:nvSpPr>
        <p:spPr>
          <a:xfrm>
            <a:off x="3275856" y="4005064"/>
            <a:ext cx="1944216" cy="1645561"/>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smtClean="0">
                <a:solidFill>
                  <a:schemeClr val="tx2"/>
                </a:solidFill>
              </a:rPr>
              <a:t>Schools Located In.</a:t>
            </a:r>
          </a:p>
          <a:p>
            <a:pPr algn="ctr"/>
            <a:r>
              <a:rPr lang="en-GB" sz="1200" b="1" dirty="0" smtClean="0">
                <a:solidFill>
                  <a:schemeClr val="tx2"/>
                </a:solidFill>
              </a:rPr>
              <a:t>YOU MUST SELECT NOTTINGHAM CITY for CITY SCHOOLS</a:t>
            </a:r>
            <a:endParaRPr lang="en-GB" sz="1200" b="1" dirty="0">
              <a:solidFill>
                <a:schemeClr val="tx2"/>
              </a:solidFill>
            </a:endParaRPr>
          </a:p>
        </p:txBody>
      </p:sp>
      <p:pic>
        <p:nvPicPr>
          <p:cNvPr id="11" name="Picture 10"/>
          <p:cNvPicPr/>
          <p:nvPr/>
        </p:nvPicPr>
        <p:blipFill rotWithShape="1">
          <a:blip r:embed="rId2">
            <a:extLst>
              <a:ext uri="{28A0092B-C50C-407E-A947-70E740481C1C}">
                <a14:useLocalDpi xmlns:a14="http://schemas.microsoft.com/office/drawing/2010/main" val="0"/>
              </a:ext>
            </a:extLst>
          </a:blip>
          <a:srcRect t="20170"/>
          <a:stretch/>
        </p:blipFill>
        <p:spPr>
          <a:xfrm>
            <a:off x="611560" y="476672"/>
            <a:ext cx="6493092" cy="5707658"/>
          </a:xfrm>
          <a:prstGeom prst="rect">
            <a:avLst/>
          </a:prstGeom>
        </p:spPr>
      </p:pic>
      <p:sp>
        <p:nvSpPr>
          <p:cNvPr id="10" name="Rectangle 9"/>
          <p:cNvSpPr/>
          <p:nvPr/>
        </p:nvSpPr>
        <p:spPr>
          <a:xfrm>
            <a:off x="0" y="5777880"/>
            <a:ext cx="3528392"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dirty="0" smtClean="0">
                <a:solidFill>
                  <a:schemeClr val="tx2"/>
                </a:solidFill>
              </a:rPr>
              <a:t>IMPORTANT! </a:t>
            </a:r>
            <a:r>
              <a:rPr lang="en-GB" sz="1400" dirty="0" smtClean="0">
                <a:solidFill>
                  <a:schemeClr val="tx2"/>
                </a:solidFill>
              </a:rPr>
              <a:t>If searching for schools by postcode, you must add the postcode of the school, not your own</a:t>
            </a:r>
            <a:endParaRPr lang="en-GB" sz="1400" b="1" dirty="0">
              <a:solidFill>
                <a:schemeClr val="tx2"/>
              </a:solidFill>
            </a:endParaRPr>
          </a:p>
        </p:txBody>
      </p:sp>
      <p:sp>
        <p:nvSpPr>
          <p:cNvPr id="7" name="Rectangle 6"/>
          <p:cNvSpPr/>
          <p:nvPr/>
        </p:nvSpPr>
        <p:spPr>
          <a:xfrm>
            <a:off x="5615608" y="5779467"/>
            <a:ext cx="3528392"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2"/>
                </a:solidFill>
              </a:rPr>
              <a:t>If your school is not listed remove the </a:t>
            </a:r>
            <a:r>
              <a:rPr lang="en-GB" sz="1400" b="1" dirty="0" smtClean="0">
                <a:solidFill>
                  <a:schemeClr val="tx2"/>
                </a:solidFill>
              </a:rPr>
              <a:t>Postcode </a:t>
            </a:r>
            <a:r>
              <a:rPr lang="en-GB" sz="1400" dirty="0" smtClean="0">
                <a:solidFill>
                  <a:schemeClr val="tx2"/>
                </a:solidFill>
              </a:rPr>
              <a:t>and change the </a:t>
            </a:r>
            <a:r>
              <a:rPr lang="en-GB" sz="1400" b="1" dirty="0" smtClean="0">
                <a:solidFill>
                  <a:schemeClr val="tx2"/>
                </a:solidFill>
              </a:rPr>
              <a:t>Schools located in</a:t>
            </a:r>
            <a:r>
              <a:rPr lang="en-GB" sz="1400" dirty="0" smtClean="0">
                <a:solidFill>
                  <a:schemeClr val="tx2"/>
                </a:solidFill>
              </a:rPr>
              <a:t> to your local authority and enter part of the school name</a:t>
            </a:r>
            <a:endParaRPr lang="en-GB" sz="1400" b="1" dirty="0">
              <a:solidFill>
                <a:schemeClr val="tx2"/>
              </a:solidFill>
            </a:endParaRPr>
          </a:p>
        </p:txBody>
      </p:sp>
      <p:sp>
        <p:nvSpPr>
          <p:cNvPr id="6" name="Left Arrow Callout 5"/>
          <p:cNvSpPr/>
          <p:nvPr/>
        </p:nvSpPr>
        <p:spPr>
          <a:xfrm rot="19840642">
            <a:off x="6060536" y="4041068"/>
            <a:ext cx="2088232" cy="1080120"/>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Search for your school</a:t>
            </a:r>
            <a:endParaRPr lang="en-GB" b="1" dirty="0">
              <a:solidFill>
                <a:schemeClr val="tx2"/>
              </a:solidFill>
            </a:endParaRPr>
          </a:p>
        </p:txBody>
      </p:sp>
      <p:pic>
        <p:nvPicPr>
          <p:cNvPr id="12" name="Picture 11"/>
          <p:cNvPicPr/>
          <p:nvPr/>
        </p:nvPicPr>
        <p:blipFill rotWithShape="1">
          <a:blip r:embed="rId3"/>
          <a:srcRect l="29404" r="43689"/>
          <a:stretch/>
        </p:blipFill>
        <p:spPr bwMode="auto">
          <a:xfrm>
            <a:off x="7097030" y="928321"/>
            <a:ext cx="1918313" cy="2402179"/>
          </a:xfrm>
          <a:prstGeom prst="rect">
            <a:avLst/>
          </a:prstGeom>
          <a:ln>
            <a:solidFill>
              <a:schemeClr val="tx1">
                <a:lumMod val="95000"/>
                <a:lumOff val="5000"/>
              </a:schemeClr>
            </a:solid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70400"/>
          </a:xfrm>
        </p:spPr>
        <p:txBody>
          <a:bodyPr>
            <a:normAutofit fontScale="90000"/>
          </a:bodyPr>
          <a:lstStyle/>
          <a:p>
            <a:r>
              <a:rPr lang="en-GB" dirty="0" smtClean="0"/>
              <a:t>Registration</a:t>
            </a:r>
            <a:br>
              <a:rPr lang="en-GB" dirty="0" smtClean="0"/>
            </a:br>
            <a:r>
              <a:rPr lang="en-GB" sz="4000" dirty="0" smtClean="0"/>
              <a:t>www.nottinghamcity.gov.uk/e-admissions</a:t>
            </a:r>
            <a:endParaRPr lang="en-GB" sz="4000" dirty="0"/>
          </a:p>
        </p:txBody>
      </p:sp>
      <p:pic>
        <p:nvPicPr>
          <p:cNvPr id="3" name="Picture 2"/>
          <p:cNvPicPr>
            <a:picLocks noChangeAspect="1"/>
          </p:cNvPicPr>
          <p:nvPr/>
        </p:nvPicPr>
        <p:blipFill>
          <a:blip r:embed="rId2"/>
          <a:stretch>
            <a:fillRect/>
          </a:stretch>
        </p:blipFill>
        <p:spPr>
          <a:xfrm>
            <a:off x="494572" y="1700808"/>
            <a:ext cx="5666631" cy="1209295"/>
          </a:xfrm>
          <a:prstGeom prst="rect">
            <a:avLst/>
          </a:prstGeom>
          <a:ln>
            <a:solidFill>
              <a:schemeClr val="accent1"/>
            </a:solidFill>
          </a:ln>
        </p:spPr>
      </p:pic>
      <p:sp>
        <p:nvSpPr>
          <p:cNvPr id="5" name="Up Arrow Callout 4"/>
          <p:cNvSpPr/>
          <p:nvPr/>
        </p:nvSpPr>
        <p:spPr>
          <a:xfrm>
            <a:off x="1619672" y="2784423"/>
            <a:ext cx="1728192"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a:t>
            </a:r>
            <a:r>
              <a:rPr lang="en-GB" b="1" dirty="0" smtClean="0">
                <a:solidFill>
                  <a:schemeClr val="tx2"/>
                </a:solidFill>
              </a:rPr>
              <a:t>register</a:t>
            </a:r>
            <a:endParaRPr lang="en-GB" b="1" dirty="0">
              <a:solidFill>
                <a:schemeClr val="tx2"/>
              </a:solidFill>
            </a:endParaRPr>
          </a:p>
        </p:txBody>
      </p:sp>
      <p:sp>
        <p:nvSpPr>
          <p:cNvPr id="9" name="Right Arrow Callout 8"/>
          <p:cNvSpPr/>
          <p:nvPr/>
        </p:nvSpPr>
        <p:spPr>
          <a:xfrm>
            <a:off x="2015716" y="4077072"/>
            <a:ext cx="1440160" cy="1800200"/>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2"/>
                </a:solidFill>
              </a:rPr>
              <a:t>Add your security details</a:t>
            </a:r>
            <a:endParaRPr lang="en-GB" sz="1400" dirty="0">
              <a:solidFill>
                <a:schemeClr val="tx2"/>
              </a:solidFill>
            </a:endParaRPr>
          </a:p>
        </p:txBody>
      </p:sp>
      <p:pic>
        <p:nvPicPr>
          <p:cNvPr id="7" name="Picture 6"/>
          <p:cNvPicPr>
            <a:picLocks noChangeAspect="1"/>
          </p:cNvPicPr>
          <p:nvPr/>
        </p:nvPicPr>
        <p:blipFill>
          <a:blip r:embed="rId3"/>
          <a:stretch>
            <a:fillRect/>
          </a:stretch>
        </p:blipFill>
        <p:spPr>
          <a:xfrm>
            <a:off x="3635896" y="3424733"/>
            <a:ext cx="4531791" cy="2911151"/>
          </a:xfrm>
          <a:prstGeom prst="rect">
            <a:avLst/>
          </a:prstGeom>
          <a:ln>
            <a:solidFill>
              <a:schemeClr val="accent1">
                <a:shade val="50000"/>
              </a:schemeClr>
            </a:solidFill>
          </a:ln>
        </p:spPr>
      </p:pic>
      <p:sp>
        <p:nvSpPr>
          <p:cNvPr id="4" name="Action Button: Home 3">
            <a:hlinkClick r:id="" action="ppaction://hlinkshowjump?jump=firstslide" highlightClick="1"/>
          </p:cNvPr>
          <p:cNvSpPr/>
          <p:nvPr/>
        </p:nvSpPr>
        <p:spPr>
          <a:xfrm>
            <a:off x="323528" y="947617"/>
            <a:ext cx="288032" cy="288032"/>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a school</a:t>
            </a:r>
            <a:endParaRPr lang="en-GB" dirty="0"/>
          </a:p>
        </p:txBody>
      </p:sp>
      <p:pic>
        <p:nvPicPr>
          <p:cNvPr id="3" name="Picture 2"/>
          <p:cNvPicPr/>
          <p:nvPr/>
        </p:nvPicPr>
        <p:blipFill>
          <a:blip r:embed="rId2"/>
          <a:stretch>
            <a:fillRect/>
          </a:stretch>
        </p:blipFill>
        <p:spPr>
          <a:xfrm>
            <a:off x="539552" y="1573282"/>
            <a:ext cx="8604449" cy="3655918"/>
          </a:xfrm>
          <a:prstGeom prst="rect">
            <a:avLst/>
          </a:prstGeom>
        </p:spPr>
      </p:pic>
      <p:sp>
        <p:nvSpPr>
          <p:cNvPr id="4" name="Right Arrow Callout 3"/>
          <p:cNvSpPr/>
          <p:nvPr/>
        </p:nvSpPr>
        <p:spPr>
          <a:xfrm>
            <a:off x="27923" y="2406922"/>
            <a:ext cx="1368152" cy="1988638"/>
          </a:xfrm>
          <a:prstGeom prst="rightArrowCallout">
            <a:avLst>
              <a:gd name="adj1" fmla="val 10678"/>
              <a:gd name="adj2" fmla="val 14657"/>
              <a:gd name="adj3" fmla="val 25000"/>
              <a:gd name="adj4" fmla="val 68955"/>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2"/>
                </a:solidFill>
              </a:rPr>
              <a:t>Select the school which you wish to apply for</a:t>
            </a:r>
            <a:endParaRPr lang="en-GB" sz="1400" b="1" dirty="0">
              <a:solidFill>
                <a:schemeClr val="tx2"/>
              </a:solidFill>
            </a:endParaRPr>
          </a:p>
        </p:txBody>
      </p:sp>
    </p:spTree>
    <p:extLst>
      <p:ext uri="{BB962C8B-B14F-4D97-AF65-F5344CB8AC3E}">
        <p14:creationId xmlns:p14="http://schemas.microsoft.com/office/powerpoint/2010/main" val="3860041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Sibling attending the school?</a:t>
            </a:r>
            <a:endParaRPr lang="en-GB" dirty="0"/>
          </a:p>
        </p:txBody>
      </p:sp>
      <p:pic>
        <p:nvPicPr>
          <p:cNvPr id="6" name="Picture 5"/>
          <p:cNvPicPr>
            <a:picLocks noChangeAspect="1"/>
          </p:cNvPicPr>
          <p:nvPr/>
        </p:nvPicPr>
        <p:blipFill>
          <a:blip r:embed="rId2"/>
          <a:stretch>
            <a:fillRect/>
          </a:stretch>
        </p:blipFill>
        <p:spPr>
          <a:xfrm>
            <a:off x="457200" y="3717032"/>
            <a:ext cx="3106688" cy="2246266"/>
          </a:xfrm>
          <a:prstGeom prst="rect">
            <a:avLst/>
          </a:prstGeom>
          <a:ln>
            <a:solidFill>
              <a:schemeClr val="accent1">
                <a:shade val="50000"/>
              </a:schemeClr>
            </a:solidFill>
          </a:ln>
        </p:spPr>
      </p:pic>
      <p:sp>
        <p:nvSpPr>
          <p:cNvPr id="7" name="Left Arrow Callout 6"/>
          <p:cNvSpPr/>
          <p:nvPr/>
        </p:nvSpPr>
        <p:spPr>
          <a:xfrm>
            <a:off x="3779912" y="3993635"/>
            <a:ext cx="3096344" cy="1080120"/>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If Yes</a:t>
            </a:r>
          </a:p>
          <a:p>
            <a:pPr algn="ctr"/>
            <a:r>
              <a:rPr lang="en-GB" b="1" dirty="0" smtClean="0">
                <a:solidFill>
                  <a:schemeClr val="tx2"/>
                </a:solidFill>
              </a:rPr>
              <a:t>Tell us about them</a:t>
            </a:r>
            <a:endParaRPr lang="en-GB" b="1" dirty="0">
              <a:solidFill>
                <a:schemeClr val="tx2"/>
              </a:solidFill>
            </a:endParaRPr>
          </a:p>
        </p:txBody>
      </p:sp>
      <p:pic>
        <p:nvPicPr>
          <p:cNvPr id="8" name="Picture 7"/>
          <p:cNvPicPr>
            <a:picLocks noChangeAspect="1"/>
          </p:cNvPicPr>
          <p:nvPr/>
        </p:nvPicPr>
        <p:blipFill>
          <a:blip r:embed="rId3"/>
          <a:stretch>
            <a:fillRect/>
          </a:stretch>
        </p:blipFill>
        <p:spPr>
          <a:xfrm>
            <a:off x="4139952" y="5209939"/>
            <a:ext cx="4215011" cy="1499974"/>
          </a:xfrm>
          <a:prstGeom prst="rect">
            <a:avLst/>
          </a:prstGeom>
          <a:ln>
            <a:solidFill>
              <a:schemeClr val="accent1">
                <a:shade val="50000"/>
              </a:schemeClr>
            </a:solidFill>
          </a:ln>
        </p:spPr>
      </p:pic>
      <p:pic>
        <p:nvPicPr>
          <p:cNvPr id="9" name="Picture 8"/>
          <p:cNvPicPr/>
          <p:nvPr/>
        </p:nvPicPr>
        <p:blipFill>
          <a:blip r:embed="rId4"/>
          <a:stretch>
            <a:fillRect/>
          </a:stretch>
        </p:blipFill>
        <p:spPr>
          <a:xfrm>
            <a:off x="0" y="1412776"/>
            <a:ext cx="5731510" cy="2142490"/>
          </a:xfrm>
          <a:prstGeom prst="rect">
            <a:avLst/>
          </a:prstGeom>
        </p:spPr>
      </p:pic>
      <p:sp>
        <p:nvSpPr>
          <p:cNvPr id="5" name="Up Arrow Callout 4"/>
          <p:cNvSpPr/>
          <p:nvPr/>
        </p:nvSpPr>
        <p:spPr>
          <a:xfrm>
            <a:off x="4146578" y="2849339"/>
            <a:ext cx="1728192"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a:t>
            </a:r>
            <a:r>
              <a:rPr lang="en-GB" b="1" dirty="0" smtClean="0">
                <a:solidFill>
                  <a:schemeClr val="tx2"/>
                </a:solidFill>
              </a:rPr>
              <a:t>No or Yes</a:t>
            </a:r>
            <a:endParaRPr lang="en-GB" b="1" dirty="0">
              <a:solidFill>
                <a:schemeClr val="tx2"/>
              </a:solidFill>
            </a:endParaRPr>
          </a:p>
        </p:txBody>
      </p:sp>
    </p:spTree>
    <p:extLst>
      <p:ext uri="{BB962C8B-B14F-4D97-AF65-F5344CB8AC3E}">
        <p14:creationId xmlns:p14="http://schemas.microsoft.com/office/powerpoint/2010/main" val="8156555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76672"/>
          </a:xfrm>
        </p:spPr>
        <p:txBody>
          <a:bodyPr>
            <a:normAutofit fontScale="90000"/>
          </a:bodyPr>
          <a:lstStyle/>
          <a:p>
            <a:r>
              <a:rPr lang="en-GB" sz="4000" dirty="0" smtClean="0"/>
              <a:t>Tell us your Reasons</a:t>
            </a:r>
            <a:endParaRPr lang="en-GB" sz="4000" dirty="0"/>
          </a:p>
        </p:txBody>
      </p:sp>
      <p:sp>
        <p:nvSpPr>
          <p:cNvPr id="3" name="TextBox 2"/>
          <p:cNvSpPr txBox="1"/>
          <p:nvPr/>
        </p:nvSpPr>
        <p:spPr>
          <a:xfrm>
            <a:off x="547530" y="6243533"/>
            <a:ext cx="7848871" cy="369332"/>
          </a:xfrm>
          <a:prstGeom prst="rect">
            <a:avLst/>
          </a:prstGeom>
          <a:noFill/>
        </p:spPr>
        <p:txBody>
          <a:bodyPr wrap="square" rtlCol="0">
            <a:spAutoFit/>
          </a:bodyPr>
          <a:lstStyle/>
          <a:p>
            <a:r>
              <a:rPr lang="en-GB" dirty="0" smtClean="0"/>
              <a:t>Depending on which school you apply for the reasons available to select will vary</a:t>
            </a:r>
            <a:endParaRPr lang="en-GB" dirty="0"/>
          </a:p>
        </p:txBody>
      </p:sp>
      <p:pic>
        <p:nvPicPr>
          <p:cNvPr id="9" name="Picture 8"/>
          <p:cNvPicPr/>
          <p:nvPr/>
        </p:nvPicPr>
        <p:blipFill rotWithShape="1">
          <a:blip r:embed="rId2"/>
          <a:srcRect b="11321"/>
          <a:stretch/>
        </p:blipFill>
        <p:spPr>
          <a:xfrm>
            <a:off x="971600" y="526909"/>
            <a:ext cx="7000733" cy="4954781"/>
          </a:xfrm>
          <a:prstGeom prst="rect">
            <a:avLst/>
          </a:prstGeom>
        </p:spPr>
      </p:pic>
      <p:sp>
        <p:nvSpPr>
          <p:cNvPr id="6" name="Up Arrow Callout 5"/>
          <p:cNvSpPr/>
          <p:nvPr/>
        </p:nvSpPr>
        <p:spPr>
          <a:xfrm>
            <a:off x="6141638" y="5323413"/>
            <a:ext cx="2268760" cy="920120"/>
          </a:xfrm>
          <a:prstGeom prst="upArrowCallout">
            <a:avLst>
              <a:gd name="adj1" fmla="val 27997"/>
              <a:gd name="adj2" fmla="val 24126"/>
              <a:gd name="adj3" fmla="val 25658"/>
              <a:gd name="adj4" fmla="val 51253"/>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Next</a:t>
            </a:r>
            <a:endParaRPr lang="en-GB" b="1" dirty="0">
              <a:solidFill>
                <a:schemeClr val="tx2"/>
              </a:solidFill>
            </a:endParaRPr>
          </a:p>
        </p:txBody>
      </p:sp>
      <p:sp>
        <p:nvSpPr>
          <p:cNvPr id="8" name="Right Arrow Callout 7"/>
          <p:cNvSpPr/>
          <p:nvPr/>
        </p:nvSpPr>
        <p:spPr>
          <a:xfrm>
            <a:off x="107504" y="5284386"/>
            <a:ext cx="1728192" cy="864096"/>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2"/>
                </a:solidFill>
              </a:rPr>
              <a:t>Slide to highlight Yes as Blue</a:t>
            </a:r>
            <a:endParaRPr lang="en-GB" sz="1400" b="1" dirty="0">
              <a:solidFill>
                <a:schemeClr val="tx2"/>
              </a:solidFill>
            </a:endParaRPr>
          </a:p>
        </p:txBody>
      </p:sp>
      <p:pic>
        <p:nvPicPr>
          <p:cNvPr id="5" name="Picture 4"/>
          <p:cNvPicPr>
            <a:picLocks noChangeAspect="1"/>
          </p:cNvPicPr>
          <p:nvPr/>
        </p:nvPicPr>
        <p:blipFill>
          <a:blip r:embed="rId3"/>
          <a:stretch>
            <a:fillRect/>
          </a:stretch>
        </p:blipFill>
        <p:spPr>
          <a:xfrm>
            <a:off x="1979712" y="5508079"/>
            <a:ext cx="1876425" cy="438150"/>
          </a:xfrm>
          <a:prstGeom prst="rect">
            <a:avLst/>
          </a:prstGeom>
          <a:ln w="25400">
            <a:solidFill>
              <a:schemeClr val="accent1">
                <a:shade val="50000"/>
              </a:schemeClr>
            </a:solidFill>
          </a:ln>
        </p:spPr>
      </p:pic>
      <p:sp>
        <p:nvSpPr>
          <p:cNvPr id="10" name="Right Arrow Callout 9"/>
          <p:cNvSpPr/>
          <p:nvPr/>
        </p:nvSpPr>
        <p:spPr>
          <a:xfrm>
            <a:off x="47193" y="571723"/>
            <a:ext cx="1848814" cy="4617612"/>
          </a:xfrm>
          <a:prstGeom prst="rightArrowCallout">
            <a:avLst>
              <a:gd name="adj1" fmla="val 13662"/>
              <a:gd name="adj2" fmla="val 16182"/>
              <a:gd name="adj3" fmla="val 16957"/>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smtClean="0">
                <a:solidFill>
                  <a:schemeClr val="tx2"/>
                </a:solidFill>
              </a:rPr>
              <a:t>Some Schools will have Supplementary forms. If you wish to complete a form then please click and follow the </a:t>
            </a:r>
            <a:r>
              <a:rPr lang="en-GB" sz="1100" b="1" dirty="0" smtClean="0">
                <a:solidFill>
                  <a:schemeClr val="tx2"/>
                </a:solidFill>
              </a:rPr>
              <a:t>link for more info/ or contact the school(s) directly for the form(s). </a:t>
            </a:r>
            <a:r>
              <a:rPr lang="en-GB" sz="1100" b="1" dirty="0" smtClean="0">
                <a:solidFill>
                  <a:schemeClr val="tx2"/>
                </a:solidFill>
              </a:rPr>
              <a:t>From September 2019 and after we will no longer host supplementary forms on our website. It is the parents responsibility to contact the school and complete the form.</a:t>
            </a:r>
            <a:endParaRPr lang="en-GB" sz="1100" b="1" dirty="0">
              <a:solidFill>
                <a:schemeClr val="tx2"/>
              </a:solidFill>
            </a:endParaRPr>
          </a:p>
        </p:txBody>
      </p:sp>
      <p:cxnSp>
        <p:nvCxnSpPr>
          <p:cNvPr id="12" name="Straight Arrow Connector 11"/>
          <p:cNvCxnSpPr/>
          <p:nvPr/>
        </p:nvCxnSpPr>
        <p:spPr>
          <a:xfrm flipV="1">
            <a:off x="3635896" y="3212976"/>
            <a:ext cx="2376264" cy="2110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24942"/>
          </a:xfrm>
        </p:spPr>
        <p:txBody>
          <a:bodyPr>
            <a:normAutofit fontScale="90000"/>
          </a:bodyPr>
          <a:lstStyle/>
          <a:p>
            <a:r>
              <a:rPr lang="en-GB" dirty="0" smtClean="0"/>
              <a:t>Special Reasons (select schools only)</a:t>
            </a:r>
            <a:endParaRPr lang="en-GB" dirty="0"/>
          </a:p>
        </p:txBody>
      </p:sp>
      <p:pic>
        <p:nvPicPr>
          <p:cNvPr id="3" name="Picture 2"/>
          <p:cNvPicPr/>
          <p:nvPr/>
        </p:nvPicPr>
        <p:blipFill rotWithShape="1">
          <a:blip r:embed="rId3"/>
          <a:srcRect t="20600" b="19775"/>
          <a:stretch/>
        </p:blipFill>
        <p:spPr>
          <a:xfrm>
            <a:off x="274035" y="4917504"/>
            <a:ext cx="5932310" cy="1805271"/>
          </a:xfrm>
          <a:prstGeom prst="rect">
            <a:avLst/>
          </a:prstGeom>
        </p:spPr>
      </p:pic>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323528" y="1124745"/>
            <a:ext cx="6048672" cy="2664296"/>
          </a:xfrm>
          <a:prstGeom prst="rect">
            <a:avLst/>
          </a:prstGeom>
        </p:spPr>
      </p:pic>
      <p:sp>
        <p:nvSpPr>
          <p:cNvPr id="5" name="Left Arrow Callout 4"/>
          <p:cNvSpPr/>
          <p:nvPr/>
        </p:nvSpPr>
        <p:spPr>
          <a:xfrm>
            <a:off x="6228184" y="1124880"/>
            <a:ext cx="1980220" cy="2736304"/>
          </a:xfrm>
          <a:prstGeom prst="leftArrowCallout">
            <a:avLst>
              <a:gd name="adj1" fmla="val 10707"/>
              <a:gd name="adj2" fmla="val 14006"/>
              <a:gd name="adj3" fmla="val 25000"/>
              <a:gd name="adj4" fmla="val 6607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You can enter your faith if you think it is applicable for this school</a:t>
            </a:r>
            <a:endParaRPr lang="en-GB" b="1" dirty="0">
              <a:solidFill>
                <a:schemeClr val="tx2"/>
              </a:solidFill>
            </a:endParaRPr>
          </a:p>
        </p:txBody>
      </p:sp>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t="12416"/>
          <a:stretch/>
        </p:blipFill>
        <p:spPr bwMode="auto">
          <a:xfrm>
            <a:off x="755576" y="4025872"/>
            <a:ext cx="7153275" cy="8509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Left Arrow Callout 6"/>
          <p:cNvSpPr/>
          <p:nvPr/>
        </p:nvSpPr>
        <p:spPr>
          <a:xfrm>
            <a:off x="7163780" y="4025872"/>
            <a:ext cx="1980220" cy="2736304"/>
          </a:xfrm>
          <a:prstGeom prst="leftArrowCallout">
            <a:avLst>
              <a:gd name="adj1" fmla="val 10707"/>
              <a:gd name="adj2" fmla="val 14006"/>
              <a:gd name="adj3" fmla="val 25000"/>
              <a:gd name="adj4" fmla="val 66076"/>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If you choose school specialism’s then you will be presented with the following options</a:t>
            </a:r>
            <a:endParaRPr lang="en-GB" sz="1600" b="1" dirty="0">
              <a:solidFill>
                <a:schemeClr val="tx2"/>
              </a:solidFill>
            </a:endParaRPr>
          </a:p>
        </p:txBody>
      </p:sp>
    </p:spTree>
    <p:extLst>
      <p:ext uri="{BB962C8B-B14F-4D97-AF65-F5344CB8AC3E}">
        <p14:creationId xmlns:p14="http://schemas.microsoft.com/office/powerpoint/2010/main" val="40045434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Anything else we should know?</a:t>
            </a:r>
            <a:endParaRPr lang="en-GB" dirty="0"/>
          </a:p>
        </p:txBody>
      </p:sp>
      <p:pic>
        <p:nvPicPr>
          <p:cNvPr id="4" name="Picture 3"/>
          <p:cNvPicPr>
            <a:picLocks noChangeAspect="1"/>
          </p:cNvPicPr>
          <p:nvPr/>
        </p:nvPicPr>
        <p:blipFill>
          <a:blip r:embed="rId2"/>
          <a:stretch>
            <a:fillRect/>
          </a:stretch>
        </p:blipFill>
        <p:spPr>
          <a:xfrm>
            <a:off x="2123728" y="1988840"/>
            <a:ext cx="6293718" cy="3034024"/>
          </a:xfrm>
          <a:prstGeom prst="rect">
            <a:avLst/>
          </a:prstGeom>
          <a:ln>
            <a:solidFill>
              <a:schemeClr val="accent1">
                <a:shade val="50000"/>
              </a:schemeClr>
            </a:solidFill>
          </a:ln>
        </p:spPr>
      </p:pic>
      <p:sp>
        <p:nvSpPr>
          <p:cNvPr id="6" name="Up Arrow Callout 5"/>
          <p:cNvSpPr/>
          <p:nvPr/>
        </p:nvSpPr>
        <p:spPr>
          <a:xfrm>
            <a:off x="7524328" y="4869160"/>
            <a:ext cx="1009128"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Next</a:t>
            </a:r>
            <a:endParaRPr lang="en-GB" b="1" dirty="0">
              <a:solidFill>
                <a:schemeClr val="tx2"/>
              </a:solidFill>
            </a:endParaRPr>
          </a:p>
        </p:txBody>
      </p:sp>
      <p:sp>
        <p:nvSpPr>
          <p:cNvPr id="5" name="Right Arrow Callout 4"/>
          <p:cNvSpPr/>
          <p:nvPr/>
        </p:nvSpPr>
        <p:spPr>
          <a:xfrm>
            <a:off x="611560" y="3217820"/>
            <a:ext cx="3096344" cy="576064"/>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smtClean="0">
                <a:solidFill>
                  <a:schemeClr val="tx2"/>
                </a:solidFill>
              </a:rPr>
              <a:t>Type in here</a:t>
            </a:r>
            <a:endParaRPr lang="en-GB" sz="1400" b="1" dirty="0">
              <a:solidFill>
                <a:schemeClr val="tx2"/>
              </a:solidFill>
            </a:endParaRPr>
          </a:p>
        </p:txBody>
      </p:sp>
      <p:sp>
        <p:nvSpPr>
          <p:cNvPr id="8" name="Rectangle 7"/>
          <p:cNvSpPr/>
          <p:nvPr/>
        </p:nvSpPr>
        <p:spPr>
          <a:xfrm>
            <a:off x="581367" y="5337212"/>
            <a:ext cx="3528392"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2"/>
                </a:solidFill>
              </a:rPr>
              <a:t>Your reasons must be relevant to the schools admissions oversubscription criteria</a:t>
            </a:r>
            <a:endParaRPr lang="en-GB" sz="1400" b="1" dirty="0">
              <a:solidFill>
                <a:schemeClr val="tx2"/>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Preferences</a:t>
            </a:r>
            <a:endParaRPr lang="en-GB" dirty="0"/>
          </a:p>
        </p:txBody>
      </p:sp>
      <p:sp>
        <p:nvSpPr>
          <p:cNvPr id="13" name="Rectangle 12"/>
          <p:cNvSpPr/>
          <p:nvPr/>
        </p:nvSpPr>
        <p:spPr>
          <a:xfrm>
            <a:off x="440469" y="5085184"/>
            <a:ext cx="3528392"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2"/>
                </a:solidFill>
              </a:rPr>
              <a:t>You can add up to the maximum number of four preferences, and we strongly recommend you add more than one.</a:t>
            </a:r>
            <a:endParaRPr lang="en-GB" sz="1400" b="1" dirty="0">
              <a:solidFill>
                <a:schemeClr val="tx2"/>
              </a:solidFill>
            </a:endParaRPr>
          </a:p>
        </p:txBody>
      </p:sp>
      <p:pic>
        <p:nvPicPr>
          <p:cNvPr id="7" name="Picture 6"/>
          <p:cNvPicPr/>
          <p:nvPr/>
        </p:nvPicPr>
        <p:blipFill rotWithShape="1">
          <a:blip r:embed="rId2"/>
          <a:srcRect t="8026" b="17910"/>
          <a:stretch/>
        </p:blipFill>
        <p:spPr bwMode="auto">
          <a:xfrm>
            <a:off x="179512" y="1196752"/>
            <a:ext cx="7327076" cy="3586068"/>
          </a:xfrm>
          <a:prstGeom prst="rect">
            <a:avLst/>
          </a:prstGeom>
          <a:ln>
            <a:noFill/>
          </a:ln>
          <a:extLst>
            <a:ext uri="{53640926-AAD7-44D8-BBD7-CCE9431645EC}">
              <a14:shadowObscured xmlns:a14="http://schemas.microsoft.com/office/drawing/2010/main"/>
            </a:ext>
          </a:extLst>
        </p:spPr>
      </p:pic>
      <p:sp>
        <p:nvSpPr>
          <p:cNvPr id="12" name="Left Arrow Callout 11"/>
          <p:cNvSpPr/>
          <p:nvPr/>
        </p:nvSpPr>
        <p:spPr>
          <a:xfrm>
            <a:off x="6876256" y="3653831"/>
            <a:ext cx="2116763" cy="1863401"/>
          </a:xfrm>
          <a:prstGeom prst="leftArrowCallout">
            <a:avLst>
              <a:gd name="adj1" fmla="val 9441"/>
              <a:gd name="adj2" fmla="val 15425"/>
              <a:gd name="adj3" fmla="val 25000"/>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Add more preferences (Max 4 for Secondary or 6 for Primary)</a:t>
            </a:r>
            <a:endParaRPr lang="en-GB" b="1" dirty="0">
              <a:solidFill>
                <a:schemeClr val="tx2"/>
              </a:solidFill>
            </a:endParaRPr>
          </a:p>
        </p:txBody>
      </p:sp>
      <p:sp>
        <p:nvSpPr>
          <p:cNvPr id="11" name="Up Arrow Callout 10"/>
          <p:cNvSpPr/>
          <p:nvPr/>
        </p:nvSpPr>
        <p:spPr>
          <a:xfrm>
            <a:off x="5292080" y="5517232"/>
            <a:ext cx="2268760"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Next</a:t>
            </a:r>
            <a:endParaRPr lang="en-GB" b="1" dirty="0">
              <a:solidFill>
                <a:schemeClr val="tx2"/>
              </a:solidFill>
            </a:endParaRPr>
          </a:p>
        </p:txBody>
      </p:sp>
      <p:sp>
        <p:nvSpPr>
          <p:cNvPr id="8" name="Left Arrow Callout 7"/>
          <p:cNvSpPr/>
          <p:nvPr/>
        </p:nvSpPr>
        <p:spPr>
          <a:xfrm>
            <a:off x="7164287" y="836712"/>
            <a:ext cx="1979713" cy="2596415"/>
          </a:xfrm>
          <a:prstGeom prst="leftArrowCallout">
            <a:avLst>
              <a:gd name="adj1" fmla="val 11990"/>
              <a:gd name="adj2" fmla="val 14323"/>
              <a:gd name="adj3" fmla="val 16340"/>
              <a:gd name="adj4" fmla="val 6304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smtClean="0">
                <a:solidFill>
                  <a:schemeClr val="tx2"/>
                </a:solidFill>
              </a:rPr>
              <a:t>You can order your preferences in the priority you prefer</a:t>
            </a:r>
            <a:endParaRPr lang="en-GB" sz="1600" b="1" dirty="0">
              <a:solidFill>
                <a:schemeClr val="tx2"/>
              </a:solidFill>
            </a:endParaRPr>
          </a:p>
        </p:txBody>
      </p:sp>
      <p:sp>
        <p:nvSpPr>
          <p:cNvPr id="3" name="TextBox 2"/>
          <p:cNvSpPr txBox="1"/>
          <p:nvPr/>
        </p:nvSpPr>
        <p:spPr>
          <a:xfrm>
            <a:off x="4572000" y="2003972"/>
            <a:ext cx="1080120" cy="200055"/>
          </a:xfrm>
          <a:prstGeom prst="rect">
            <a:avLst/>
          </a:prstGeom>
          <a:noFill/>
        </p:spPr>
        <p:txBody>
          <a:bodyPr wrap="square" rtlCol="0">
            <a:spAutoFit/>
          </a:bodyPr>
          <a:lstStyle/>
          <a:p>
            <a:r>
              <a:rPr lang="en-GB" sz="700" dirty="0" smtClean="0"/>
              <a:t>31/10/2016  23:59</a:t>
            </a:r>
            <a:endParaRPr lang="en-GB" sz="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Submit Application</a:t>
            </a:r>
            <a:endParaRPr lang="en-GB" dirty="0"/>
          </a:p>
        </p:txBody>
      </p:sp>
      <p:sp>
        <p:nvSpPr>
          <p:cNvPr id="8" name="Left Arrow Callout 7"/>
          <p:cNvSpPr/>
          <p:nvPr/>
        </p:nvSpPr>
        <p:spPr>
          <a:xfrm>
            <a:off x="5184068" y="3429000"/>
            <a:ext cx="3852428" cy="3152346"/>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b="1" dirty="0" smtClean="0">
                <a:solidFill>
                  <a:schemeClr val="tx2"/>
                </a:solidFill>
              </a:rPr>
              <a:t>Offer by Email? </a:t>
            </a:r>
            <a:r>
              <a:rPr lang="en-GB" b="1" dirty="0" smtClean="0">
                <a:solidFill>
                  <a:srgbClr val="FF0000"/>
                </a:solidFill>
              </a:rPr>
              <a:t>YOU </a:t>
            </a:r>
            <a:r>
              <a:rPr lang="en-GB" b="1" u="sng" dirty="0" smtClean="0">
                <a:solidFill>
                  <a:srgbClr val="FF0000"/>
                </a:solidFill>
              </a:rPr>
              <a:t>MUST</a:t>
            </a:r>
            <a:r>
              <a:rPr lang="en-GB" b="1" dirty="0" smtClean="0">
                <a:solidFill>
                  <a:schemeClr val="tx2"/>
                </a:solidFill>
              </a:rPr>
              <a:t> tick this to receive an offer by email</a:t>
            </a:r>
          </a:p>
          <a:p>
            <a:pPr marL="285750" indent="-285750">
              <a:buFont typeface="Arial" panose="020B0604020202020204" pitchFamily="34" charset="0"/>
              <a:buChar char="•"/>
            </a:pPr>
            <a:r>
              <a:rPr lang="en-GB" b="1" dirty="0" smtClean="0">
                <a:solidFill>
                  <a:schemeClr val="tx2"/>
                </a:solidFill>
              </a:rPr>
              <a:t>Preview and check your application</a:t>
            </a:r>
          </a:p>
          <a:p>
            <a:endParaRPr lang="en-GB" b="1" dirty="0">
              <a:solidFill>
                <a:schemeClr val="tx2"/>
              </a:solidFill>
            </a:endParaRPr>
          </a:p>
          <a:p>
            <a:r>
              <a:rPr lang="en-GB" b="1" dirty="0" smtClean="0">
                <a:solidFill>
                  <a:schemeClr val="tx2"/>
                </a:solidFill>
              </a:rPr>
              <a:t>Finally – read the declaration, highlight yes and select Submit Now</a:t>
            </a:r>
            <a:endParaRPr lang="en-GB" b="1" dirty="0">
              <a:solidFill>
                <a:schemeClr val="tx2"/>
              </a:solidFill>
            </a:endParaRPr>
          </a:p>
        </p:txBody>
      </p:sp>
      <p:pic>
        <p:nvPicPr>
          <p:cNvPr id="9" name="Picture 8"/>
          <p:cNvPicPr>
            <a:picLocks noChangeAspect="1"/>
          </p:cNvPicPr>
          <p:nvPr/>
        </p:nvPicPr>
        <p:blipFill>
          <a:blip r:embed="rId2"/>
          <a:stretch>
            <a:fillRect/>
          </a:stretch>
        </p:blipFill>
        <p:spPr>
          <a:xfrm>
            <a:off x="5285866" y="5956177"/>
            <a:ext cx="1000125" cy="476250"/>
          </a:xfrm>
          <a:prstGeom prst="rect">
            <a:avLst/>
          </a:prstGeom>
          <a:ln>
            <a:solidFill>
              <a:schemeClr val="accent1">
                <a:shade val="50000"/>
              </a:schemeClr>
            </a:solidFill>
          </a:ln>
        </p:spPr>
      </p:pic>
      <p:pic>
        <p:nvPicPr>
          <p:cNvPr id="10" name="Picture 9"/>
          <p:cNvPicPr>
            <a:picLocks noChangeAspect="1"/>
          </p:cNvPicPr>
          <p:nvPr/>
        </p:nvPicPr>
        <p:blipFill>
          <a:blip r:embed="rId2"/>
          <a:stretch>
            <a:fillRect/>
          </a:stretch>
        </p:blipFill>
        <p:spPr>
          <a:xfrm>
            <a:off x="1331640" y="620688"/>
            <a:ext cx="1000125" cy="476250"/>
          </a:xfrm>
          <a:prstGeom prst="rect">
            <a:avLst/>
          </a:prstGeom>
        </p:spPr>
      </p:pic>
      <p:pic>
        <p:nvPicPr>
          <p:cNvPr id="11" name="Picture 10"/>
          <p:cNvPicPr/>
          <p:nvPr/>
        </p:nvPicPr>
        <p:blipFill rotWithShape="1">
          <a:blip r:embed="rId3"/>
          <a:srcRect l="2400" t="6246" b="53520"/>
          <a:stretch/>
        </p:blipFill>
        <p:spPr>
          <a:xfrm>
            <a:off x="179512" y="1268760"/>
            <a:ext cx="5593964" cy="1922534"/>
          </a:xfrm>
          <a:prstGeom prst="rect">
            <a:avLst/>
          </a:prstGeom>
        </p:spPr>
      </p:pic>
      <p:sp>
        <p:nvSpPr>
          <p:cNvPr id="7" name="Left Arrow Callout 6"/>
          <p:cNvSpPr/>
          <p:nvPr/>
        </p:nvSpPr>
        <p:spPr>
          <a:xfrm>
            <a:off x="5580112" y="2250783"/>
            <a:ext cx="1980220" cy="901517"/>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Read the Terms and conditions</a:t>
            </a:r>
            <a:endParaRPr lang="en-GB" b="1" dirty="0">
              <a:solidFill>
                <a:schemeClr val="tx2"/>
              </a:solidFill>
            </a:endParaRPr>
          </a:p>
        </p:txBody>
      </p:sp>
      <p:pic>
        <p:nvPicPr>
          <p:cNvPr id="12" name="Picture 11"/>
          <p:cNvPicPr/>
          <p:nvPr/>
        </p:nvPicPr>
        <p:blipFill rotWithShape="1">
          <a:blip r:embed="rId4"/>
          <a:srcRect l="5985" r="3322"/>
          <a:stretch/>
        </p:blipFill>
        <p:spPr>
          <a:xfrm>
            <a:off x="259839" y="3329644"/>
            <a:ext cx="4673759" cy="352835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rotWithShape="1">
          <a:blip r:embed="rId2">
            <a:extLst>
              <a:ext uri="{28A0092B-C50C-407E-A947-70E740481C1C}">
                <a14:useLocalDpi xmlns:a14="http://schemas.microsoft.com/office/drawing/2010/main" val="0"/>
              </a:ext>
            </a:extLst>
          </a:blip>
          <a:srcRect b="9528"/>
          <a:stretch/>
        </p:blipFill>
        <p:spPr bwMode="auto">
          <a:xfrm>
            <a:off x="395536" y="1052736"/>
            <a:ext cx="5731510" cy="5310047"/>
          </a:xfrm>
          <a:prstGeom prst="rect">
            <a:avLst/>
          </a:prstGeom>
          <a:noFill/>
          <a:ln>
            <a:noFill/>
          </a:ln>
          <a:extLst>
            <a:ext uri="{53640926-AAD7-44D8-BBD7-CCE9431645EC}">
              <a14:shadowObscured xmlns:a14="http://schemas.microsoft.com/office/drawing/2010/main"/>
            </a:ext>
          </a:extLst>
        </p:spPr>
      </p:pic>
      <p:sp>
        <p:nvSpPr>
          <p:cNvPr id="6" name="Left Arrow Callout 5"/>
          <p:cNvSpPr/>
          <p:nvPr/>
        </p:nvSpPr>
        <p:spPr>
          <a:xfrm>
            <a:off x="6372199" y="1051857"/>
            <a:ext cx="2260779" cy="3816424"/>
          </a:xfrm>
          <a:prstGeom prst="leftArrowCallout">
            <a:avLst>
              <a:gd name="adj1" fmla="val 15370"/>
              <a:gd name="adj2" fmla="val 17778"/>
              <a:gd name="adj3" fmla="val 25000"/>
              <a:gd name="adj4" fmla="val 64977"/>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Confirmation Email</a:t>
            </a:r>
          </a:p>
          <a:p>
            <a:pPr algn="ctr"/>
            <a:endParaRPr lang="en-GB" b="1" dirty="0">
              <a:solidFill>
                <a:schemeClr val="tx2"/>
              </a:solidFill>
            </a:endParaRPr>
          </a:p>
          <a:p>
            <a:pPr algn="ctr"/>
            <a:endParaRPr lang="en-GB" b="1" dirty="0" smtClean="0">
              <a:solidFill>
                <a:schemeClr val="tx2"/>
              </a:solidFill>
            </a:endParaRPr>
          </a:p>
          <a:p>
            <a:pPr algn="ctr"/>
            <a:endParaRPr lang="en-GB" b="1" dirty="0">
              <a:solidFill>
                <a:schemeClr val="tx2"/>
              </a:solidFill>
            </a:endParaRPr>
          </a:p>
          <a:p>
            <a:pPr algn="ctr"/>
            <a:endParaRPr lang="en-GB" b="1" dirty="0" smtClean="0">
              <a:solidFill>
                <a:schemeClr val="tx2"/>
              </a:solidFill>
            </a:endParaRPr>
          </a:p>
          <a:p>
            <a:pPr algn="ctr"/>
            <a:r>
              <a:rPr lang="en-GB" b="1" dirty="0" smtClean="0">
                <a:solidFill>
                  <a:schemeClr val="tx2"/>
                </a:solidFill>
              </a:rPr>
              <a:t>Our Contact info</a:t>
            </a:r>
            <a:endParaRPr lang="en-GB" b="1" dirty="0">
              <a:solidFill>
                <a:schemeClr val="tx2"/>
              </a:solidFill>
            </a:endParaRPr>
          </a:p>
        </p:txBody>
      </p:sp>
      <p:sp>
        <p:nvSpPr>
          <p:cNvPr id="2" name="Title 1"/>
          <p:cNvSpPr>
            <a:spLocks noGrp="1"/>
          </p:cNvSpPr>
          <p:nvPr>
            <p:ph type="title"/>
          </p:nvPr>
        </p:nvSpPr>
        <p:spPr>
          <a:xfrm>
            <a:off x="457200" y="274638"/>
            <a:ext cx="8229600" cy="922114"/>
          </a:xfrm>
        </p:spPr>
        <p:txBody>
          <a:bodyPr/>
          <a:lstStyle/>
          <a:p>
            <a:r>
              <a:rPr lang="en-GB" dirty="0" smtClean="0"/>
              <a:t>What next?</a:t>
            </a:r>
            <a:endParaRPr lang="en-GB" dirty="0"/>
          </a:p>
        </p:txBody>
      </p:sp>
      <p:sp>
        <p:nvSpPr>
          <p:cNvPr id="10" name="TextBox 9"/>
          <p:cNvSpPr txBox="1"/>
          <p:nvPr/>
        </p:nvSpPr>
        <p:spPr>
          <a:xfrm>
            <a:off x="4463988" y="5052547"/>
            <a:ext cx="4204995" cy="1815882"/>
          </a:xfrm>
          <a:prstGeom prst="rect">
            <a:avLst/>
          </a:prstGeom>
          <a:noFill/>
          <a:ln>
            <a:solidFill>
              <a:srgbClr val="000000"/>
            </a:solidFill>
          </a:ln>
        </p:spPr>
        <p:txBody>
          <a:bodyPr wrap="square" rtlCol="0">
            <a:spAutoFit/>
          </a:bodyPr>
          <a:lstStyle/>
          <a:p>
            <a:r>
              <a:rPr lang="en-GB" sz="1600" dirty="0" smtClean="0"/>
              <a:t>The deadline date is </a:t>
            </a:r>
            <a:r>
              <a:rPr lang="en-GB" sz="1600" b="1" dirty="0" smtClean="0">
                <a:solidFill>
                  <a:srgbClr val="FF0000"/>
                </a:solidFill>
              </a:rPr>
              <a:t>31 October </a:t>
            </a:r>
            <a:r>
              <a:rPr lang="en-GB" sz="1600" b="1" dirty="0" smtClean="0">
                <a:solidFill>
                  <a:srgbClr val="FF0000"/>
                </a:solidFill>
              </a:rPr>
              <a:t>2019 </a:t>
            </a:r>
            <a:r>
              <a:rPr lang="en-GB" sz="1600" b="1" dirty="0" smtClean="0">
                <a:solidFill>
                  <a:srgbClr val="FF0000"/>
                </a:solidFill>
              </a:rPr>
              <a:t>for Secondary </a:t>
            </a:r>
            <a:r>
              <a:rPr lang="en-GB" sz="1600" b="1" dirty="0" smtClean="0">
                <a:solidFill>
                  <a:srgbClr val="FF0000"/>
                </a:solidFill>
              </a:rPr>
              <a:t>2020 </a:t>
            </a:r>
            <a:r>
              <a:rPr lang="en-GB" sz="1600" b="1" dirty="0" smtClean="0">
                <a:solidFill>
                  <a:srgbClr val="FF0000"/>
                </a:solidFill>
              </a:rPr>
              <a:t>and 15 January </a:t>
            </a:r>
            <a:r>
              <a:rPr lang="en-GB" sz="1600" b="1" dirty="0" smtClean="0">
                <a:solidFill>
                  <a:srgbClr val="FF0000"/>
                </a:solidFill>
              </a:rPr>
              <a:t>2020 </a:t>
            </a:r>
            <a:r>
              <a:rPr lang="en-GB" sz="1600" b="1" dirty="0" smtClean="0">
                <a:solidFill>
                  <a:srgbClr val="FF0000"/>
                </a:solidFill>
              </a:rPr>
              <a:t>for Infant </a:t>
            </a:r>
            <a:r>
              <a:rPr lang="en-GB" sz="1600" b="1" dirty="0" smtClean="0">
                <a:solidFill>
                  <a:srgbClr val="FF0000"/>
                </a:solidFill>
              </a:rPr>
              <a:t>2020 </a:t>
            </a:r>
            <a:r>
              <a:rPr lang="en-GB" sz="1600" dirty="0" smtClean="0"/>
              <a:t>You can return to your application before this date and make any changes. But please remember to SUBMIT your application again otherwise your application may NOT be considered.</a:t>
            </a:r>
            <a:endParaRPr lang="en-GB" sz="1600" dirty="0"/>
          </a:p>
        </p:txBody>
      </p:sp>
      <p:cxnSp>
        <p:nvCxnSpPr>
          <p:cNvPr id="12" name="Straight Arrow Connector 11"/>
          <p:cNvCxnSpPr/>
          <p:nvPr/>
        </p:nvCxnSpPr>
        <p:spPr>
          <a:xfrm flipH="1">
            <a:off x="1763688" y="3861048"/>
            <a:ext cx="5400600" cy="20298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7665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Portal on screen confirmation</a:t>
            </a:r>
            <a:endParaRPr lang="en-GB" dirty="0"/>
          </a:p>
        </p:txBody>
      </p:sp>
      <p:pic>
        <p:nvPicPr>
          <p:cNvPr id="3" name="Picture 2"/>
          <p:cNvPicPr>
            <a:picLocks noChangeAspect="1"/>
          </p:cNvPicPr>
          <p:nvPr/>
        </p:nvPicPr>
        <p:blipFill>
          <a:blip r:embed="rId2"/>
          <a:stretch>
            <a:fillRect/>
          </a:stretch>
        </p:blipFill>
        <p:spPr>
          <a:xfrm>
            <a:off x="1043608" y="1844824"/>
            <a:ext cx="6118845" cy="1844907"/>
          </a:xfrm>
          <a:prstGeom prst="rect">
            <a:avLst/>
          </a:prstGeom>
          <a:ln>
            <a:solidFill>
              <a:schemeClr val="accent1">
                <a:shade val="50000"/>
              </a:schemeClr>
            </a:solidFill>
          </a:ln>
        </p:spPr>
      </p:pic>
      <p:pic>
        <p:nvPicPr>
          <p:cNvPr id="4" name="Picture 3"/>
          <p:cNvPicPr>
            <a:picLocks noChangeAspect="1"/>
          </p:cNvPicPr>
          <p:nvPr/>
        </p:nvPicPr>
        <p:blipFill>
          <a:blip r:embed="rId3"/>
          <a:stretch>
            <a:fillRect/>
          </a:stretch>
        </p:blipFill>
        <p:spPr>
          <a:xfrm>
            <a:off x="6588224" y="4365104"/>
            <a:ext cx="1276350" cy="495300"/>
          </a:xfrm>
          <a:prstGeom prst="rect">
            <a:avLst/>
          </a:prstGeom>
          <a:ln>
            <a:solidFill>
              <a:schemeClr val="accent1">
                <a:shade val="50000"/>
              </a:schemeClr>
            </a:solidFill>
          </a:ln>
        </p:spPr>
      </p:pic>
      <p:sp>
        <p:nvSpPr>
          <p:cNvPr id="5" name="Up Arrow Callout 4"/>
          <p:cNvSpPr/>
          <p:nvPr/>
        </p:nvSpPr>
        <p:spPr>
          <a:xfrm>
            <a:off x="1907704" y="4221088"/>
            <a:ext cx="3168352" cy="1916915"/>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Confirmation on Screen</a:t>
            </a:r>
            <a:endParaRPr lang="en-GB" b="1" dirty="0">
              <a:solidFill>
                <a:schemeClr val="tx2"/>
              </a:solidFill>
            </a:endParaRPr>
          </a:p>
        </p:txBody>
      </p:sp>
    </p:spTree>
    <p:extLst>
      <p:ext uri="{BB962C8B-B14F-4D97-AF65-F5344CB8AC3E}">
        <p14:creationId xmlns:p14="http://schemas.microsoft.com/office/powerpoint/2010/main" val="4254121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next?</a:t>
            </a:r>
            <a:endParaRPr lang="en-GB" dirty="0"/>
          </a:p>
        </p:txBody>
      </p:sp>
      <p:sp>
        <p:nvSpPr>
          <p:cNvPr id="5" name="Rectangle 4"/>
          <p:cNvSpPr/>
          <p:nvPr/>
        </p:nvSpPr>
        <p:spPr>
          <a:xfrm>
            <a:off x="5004048" y="2276828"/>
            <a:ext cx="3528392" cy="10801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smtClean="0">
                <a:solidFill>
                  <a:schemeClr val="tx2"/>
                </a:solidFill>
              </a:rPr>
              <a:t>You can return to the Citizen Portal and at any time to change your application up until </a:t>
            </a:r>
            <a:r>
              <a:rPr lang="en-GB" sz="1400" b="1" dirty="0" smtClean="0">
                <a:solidFill>
                  <a:srgbClr val="FF0000"/>
                </a:solidFill>
              </a:rPr>
              <a:t>31 October </a:t>
            </a:r>
            <a:r>
              <a:rPr lang="en-GB" sz="1400" b="1" dirty="0" smtClean="0">
                <a:solidFill>
                  <a:srgbClr val="FF0000"/>
                </a:solidFill>
              </a:rPr>
              <a:t>2019 </a:t>
            </a:r>
            <a:r>
              <a:rPr lang="en-GB" sz="1400" dirty="0" smtClean="0">
                <a:solidFill>
                  <a:schemeClr val="tx2"/>
                </a:solidFill>
              </a:rPr>
              <a:t>(the closing date) for Secondary </a:t>
            </a:r>
            <a:r>
              <a:rPr lang="en-GB" sz="1400" dirty="0" smtClean="0">
                <a:solidFill>
                  <a:schemeClr val="tx2"/>
                </a:solidFill>
              </a:rPr>
              <a:t>2020 </a:t>
            </a:r>
            <a:r>
              <a:rPr lang="en-GB" sz="1400" dirty="0" smtClean="0">
                <a:solidFill>
                  <a:schemeClr val="tx2"/>
                </a:solidFill>
              </a:rPr>
              <a:t>and </a:t>
            </a:r>
            <a:r>
              <a:rPr lang="en-GB" sz="1400" b="1" dirty="0" smtClean="0">
                <a:solidFill>
                  <a:srgbClr val="FF0000"/>
                </a:solidFill>
              </a:rPr>
              <a:t>15 January </a:t>
            </a:r>
            <a:r>
              <a:rPr lang="en-GB" sz="1400" b="1" dirty="0" smtClean="0">
                <a:solidFill>
                  <a:srgbClr val="FF0000"/>
                </a:solidFill>
              </a:rPr>
              <a:t>2020 </a:t>
            </a:r>
            <a:r>
              <a:rPr lang="en-GB" sz="1400" dirty="0" smtClean="0">
                <a:solidFill>
                  <a:schemeClr val="tx2"/>
                </a:solidFill>
              </a:rPr>
              <a:t>for Infant </a:t>
            </a:r>
            <a:r>
              <a:rPr lang="en-GB" sz="1400" dirty="0" smtClean="0">
                <a:solidFill>
                  <a:schemeClr val="tx2"/>
                </a:solidFill>
              </a:rPr>
              <a:t>2020.</a:t>
            </a:r>
            <a:endParaRPr lang="en-GB" sz="1400" b="1" dirty="0">
              <a:solidFill>
                <a:schemeClr val="tx2"/>
              </a:solidFill>
            </a:endParaRPr>
          </a:p>
        </p:txBody>
      </p:sp>
      <p:sp>
        <p:nvSpPr>
          <p:cNvPr id="6" name="TextBox 5"/>
          <p:cNvSpPr txBox="1"/>
          <p:nvPr/>
        </p:nvSpPr>
        <p:spPr>
          <a:xfrm>
            <a:off x="3563888" y="3470811"/>
            <a:ext cx="504056" cy="230832"/>
          </a:xfrm>
          <a:prstGeom prst="rect">
            <a:avLst/>
          </a:prstGeom>
          <a:solidFill>
            <a:srgbClr val="0070C0"/>
          </a:solidFill>
        </p:spPr>
        <p:txBody>
          <a:bodyPr wrap="square" rtlCol="0">
            <a:spAutoFit/>
          </a:bodyPr>
          <a:lstStyle/>
          <a:p>
            <a:r>
              <a:rPr lang="en-GB" sz="900" b="1" dirty="0" smtClean="0">
                <a:solidFill>
                  <a:schemeClr val="bg1"/>
                </a:solidFill>
                <a:latin typeface="Arial" panose="020B0604020202020204" pitchFamily="34" charset="0"/>
                <a:cs typeface="Arial" panose="020B0604020202020204" pitchFamily="34" charset="0"/>
              </a:rPr>
              <a:t>2017</a:t>
            </a:r>
            <a:endParaRPr lang="en-GB" sz="1050" b="1" dirty="0">
              <a:solidFill>
                <a:schemeClr val="bg1"/>
              </a:solidFill>
              <a:latin typeface="Arial" panose="020B0604020202020204" pitchFamily="34" charset="0"/>
              <a:cs typeface="Arial" panose="020B0604020202020204" pitchFamily="34" charset="0"/>
            </a:endParaRPr>
          </a:p>
        </p:txBody>
      </p:sp>
      <p:sp>
        <p:nvSpPr>
          <p:cNvPr id="7" name="TextBox 6"/>
          <p:cNvSpPr txBox="1"/>
          <p:nvPr/>
        </p:nvSpPr>
        <p:spPr>
          <a:xfrm>
            <a:off x="4716016" y="4077072"/>
            <a:ext cx="3960440" cy="2862322"/>
          </a:xfrm>
          <a:prstGeom prst="rect">
            <a:avLst/>
          </a:prstGeom>
          <a:noFill/>
        </p:spPr>
        <p:txBody>
          <a:bodyPr wrap="square" rtlCol="0">
            <a:spAutoFit/>
          </a:bodyPr>
          <a:lstStyle/>
          <a:p>
            <a:r>
              <a:rPr lang="en-GB" b="1" u="sng" dirty="0" smtClean="0"/>
              <a:t>Decisions:</a:t>
            </a:r>
          </a:p>
          <a:p>
            <a:r>
              <a:rPr lang="en-GB" dirty="0" smtClean="0"/>
              <a:t>All Secondary applicants who apply online and </a:t>
            </a:r>
            <a:r>
              <a:rPr lang="en-GB" b="1" u="sng" dirty="0" smtClean="0"/>
              <a:t>tick to receive an email </a:t>
            </a:r>
            <a:r>
              <a:rPr lang="en-GB" dirty="0" smtClean="0"/>
              <a:t>will receive a decision email on </a:t>
            </a:r>
            <a:r>
              <a:rPr lang="en-GB" dirty="0" smtClean="0"/>
              <a:t>2 </a:t>
            </a:r>
            <a:r>
              <a:rPr lang="en-GB" dirty="0" smtClean="0"/>
              <a:t>March </a:t>
            </a:r>
            <a:r>
              <a:rPr lang="en-GB" dirty="0" smtClean="0"/>
              <a:t>2020 </a:t>
            </a:r>
            <a:r>
              <a:rPr lang="en-GB" dirty="0" smtClean="0"/>
              <a:t>for Secondary </a:t>
            </a:r>
            <a:r>
              <a:rPr lang="en-GB" dirty="0" smtClean="0"/>
              <a:t>2020 </a:t>
            </a:r>
            <a:r>
              <a:rPr lang="en-GB" dirty="0" smtClean="0"/>
              <a:t>and 16 April </a:t>
            </a:r>
            <a:r>
              <a:rPr lang="en-GB" dirty="0" smtClean="0"/>
              <a:t>2020 </a:t>
            </a:r>
            <a:r>
              <a:rPr lang="en-GB" dirty="0" smtClean="0"/>
              <a:t>for Infant </a:t>
            </a:r>
            <a:r>
              <a:rPr lang="en-GB" dirty="0" smtClean="0"/>
              <a:t>2020. </a:t>
            </a:r>
            <a:r>
              <a:rPr lang="en-GB" dirty="0" smtClean="0"/>
              <a:t>They will not receive a letter. They will also be able to view their decision on the Citizen Portal by logging back in on/after  this date</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22669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a:blip r:embed="rId3"/>
          <a:stretch>
            <a:fillRect/>
          </a:stretch>
        </p:blipFill>
        <p:spPr>
          <a:xfrm>
            <a:off x="1478335" y="2531138"/>
            <a:ext cx="3000375" cy="3409950"/>
          </a:xfrm>
          <a:prstGeom prst="rect">
            <a:avLst/>
          </a:prstGeom>
          <a:ln>
            <a:solidFill>
              <a:schemeClr val="accent1">
                <a:shade val="50000"/>
              </a:schemeClr>
            </a:solidFill>
          </a:ln>
        </p:spPr>
      </p:pic>
    </p:spTree>
    <p:extLst>
      <p:ext uri="{BB962C8B-B14F-4D97-AF65-F5344CB8AC3E}">
        <p14:creationId xmlns:p14="http://schemas.microsoft.com/office/powerpoint/2010/main" val="2808413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you are</a:t>
            </a:r>
            <a:endParaRPr lang="en-GB" dirty="0"/>
          </a:p>
        </p:txBody>
      </p:sp>
      <p:pic>
        <p:nvPicPr>
          <p:cNvPr id="4" name="Picture 3"/>
          <p:cNvPicPr>
            <a:picLocks noChangeAspect="1"/>
          </p:cNvPicPr>
          <p:nvPr/>
        </p:nvPicPr>
        <p:blipFill>
          <a:blip r:embed="rId2"/>
          <a:stretch>
            <a:fillRect/>
          </a:stretch>
        </p:blipFill>
        <p:spPr>
          <a:xfrm>
            <a:off x="1123950" y="1747837"/>
            <a:ext cx="6896100" cy="3362325"/>
          </a:xfrm>
          <a:prstGeom prst="rect">
            <a:avLst/>
          </a:prstGeom>
          <a:ln>
            <a:solidFill>
              <a:schemeClr val="accent1">
                <a:shade val="50000"/>
              </a:schemeClr>
            </a:solidFill>
          </a:ln>
        </p:spPr>
      </p:pic>
      <p:sp>
        <p:nvSpPr>
          <p:cNvPr id="5" name="Right Arrow Callout 4"/>
          <p:cNvSpPr/>
          <p:nvPr/>
        </p:nvSpPr>
        <p:spPr>
          <a:xfrm>
            <a:off x="1475656" y="2420888"/>
            <a:ext cx="1440160" cy="1800200"/>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2"/>
                </a:solidFill>
              </a:rPr>
              <a:t>Enter your details then click next</a:t>
            </a:r>
            <a:endParaRPr lang="en-GB" sz="1400" dirty="0">
              <a:solidFill>
                <a:schemeClr val="tx2"/>
              </a:solidFill>
            </a:endParaRPr>
          </a:p>
        </p:txBody>
      </p:sp>
    </p:spTree>
    <p:extLst>
      <p:ext uri="{BB962C8B-B14F-4D97-AF65-F5344CB8AC3E}">
        <p14:creationId xmlns:p14="http://schemas.microsoft.com/office/powerpoint/2010/main" val="12233248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FAQ’s</a:t>
            </a:r>
            <a:endParaRPr lang="en-GB" dirty="0"/>
          </a:p>
        </p:txBody>
      </p:sp>
      <p:sp>
        <p:nvSpPr>
          <p:cNvPr id="3" name="Content Placeholder 2"/>
          <p:cNvSpPr>
            <a:spLocks noGrp="1"/>
          </p:cNvSpPr>
          <p:nvPr>
            <p:ph idx="1"/>
          </p:nvPr>
        </p:nvSpPr>
        <p:spPr/>
        <p:txBody>
          <a:bodyPr>
            <a:normAutofit fontScale="85000" lnSpcReduction="20000"/>
          </a:bodyPr>
          <a:lstStyle/>
          <a:p>
            <a:r>
              <a:rPr lang="en-GB" b="1" dirty="0"/>
              <a:t>I have filled in the online form to register but have not yet received an email</a:t>
            </a:r>
            <a:endParaRPr lang="en-GB" dirty="0"/>
          </a:p>
          <a:p>
            <a:pPr lvl="1"/>
            <a:r>
              <a:rPr lang="en-GB" sz="1800" dirty="0"/>
              <a:t>It is possible that the email has been quarantined by anti-spam measures taken by your Internet Service Provider or by settings in your mail client. </a:t>
            </a:r>
            <a:br>
              <a:rPr lang="en-GB" sz="1800" dirty="0"/>
            </a:br>
            <a:r>
              <a:rPr lang="en-GB" sz="1800" dirty="0"/>
              <a:t/>
            </a:r>
            <a:br>
              <a:rPr lang="en-GB" sz="1800" dirty="0"/>
            </a:br>
            <a:r>
              <a:rPr lang="en-GB" sz="1800" dirty="0"/>
              <a:t>Check to make sure that, if you are an Outlook/Outlook Express user, the relevant email has not been misidentified as "junk" and deposited in the Junk folder. If the email has definitely not been delivered to you then contact your ISP to see whether the email can be tracked and its fate discovered. </a:t>
            </a:r>
            <a:br>
              <a:rPr lang="en-GB" sz="1800" dirty="0"/>
            </a:br>
            <a:r>
              <a:rPr lang="en-GB" sz="1800" dirty="0"/>
              <a:t/>
            </a:r>
            <a:br>
              <a:rPr lang="en-GB" sz="1800" dirty="0"/>
            </a:br>
            <a:r>
              <a:rPr lang="en-GB" sz="1800" dirty="0"/>
              <a:t>The service providers who suffer most from the problem of incorrectly identifying key emails as spam have proved to be aol.com, hotmail.com, hotmail.co.uk, yahoo.co.uk, yahoo.com and btinternet.com</a:t>
            </a:r>
          </a:p>
          <a:p>
            <a:r>
              <a:rPr lang="en-GB" b="1" dirty="0"/>
              <a:t>I have forgotten my password</a:t>
            </a:r>
            <a:endParaRPr lang="en-GB" dirty="0"/>
          </a:p>
          <a:p>
            <a:pPr lvl="1"/>
            <a:r>
              <a:rPr lang="en-GB" sz="1800" dirty="0"/>
              <a:t>Visit the </a:t>
            </a:r>
            <a:r>
              <a:rPr lang="en-GB" sz="1800" dirty="0" smtClean="0"/>
              <a:t>log </a:t>
            </a:r>
            <a:r>
              <a:rPr lang="en-GB" sz="1800" dirty="0"/>
              <a:t>in page, click on the link "Forgotten your </a:t>
            </a:r>
            <a:r>
              <a:rPr lang="en-GB" sz="1800" dirty="0" smtClean="0"/>
              <a:t>password</a:t>
            </a:r>
            <a:r>
              <a:rPr lang="en-GB" sz="1800" dirty="0"/>
              <a:t>?" and enter your </a:t>
            </a:r>
            <a:r>
              <a:rPr lang="en-GB" sz="1800" dirty="0" smtClean="0"/>
              <a:t>email address. </a:t>
            </a:r>
            <a:r>
              <a:rPr lang="en-GB" sz="1800" dirty="0"/>
              <a:t/>
            </a:r>
            <a:br>
              <a:rPr lang="en-GB" sz="1800" dirty="0"/>
            </a:br>
            <a:r>
              <a:rPr lang="en-GB" sz="1800" dirty="0"/>
              <a:t/>
            </a:r>
            <a:br>
              <a:rPr lang="en-GB" sz="1800" dirty="0"/>
            </a:br>
            <a:r>
              <a:rPr lang="en-GB" sz="1800" dirty="0"/>
              <a:t>A new email will be generated and sent to your registered email address with </a:t>
            </a:r>
            <a:r>
              <a:rPr lang="en-GB" sz="1800" dirty="0" smtClean="0"/>
              <a:t>a link to reset the </a:t>
            </a:r>
            <a:r>
              <a:rPr lang="en-GB" sz="1800" dirty="0"/>
              <a:t>password details</a:t>
            </a:r>
            <a:r>
              <a:rPr lang="en-GB" dirty="0" smtClean="0"/>
              <a:t>.</a:t>
            </a:r>
          </a:p>
          <a:p>
            <a:pPr lvl="1"/>
            <a:r>
              <a:rPr lang="en-GB" sz="1800" dirty="0" smtClean="0"/>
              <a:t>Or Please contact us. See next page for contact details.</a:t>
            </a:r>
            <a:endParaRPr lang="en-GB" sz="1800" dirty="0"/>
          </a:p>
          <a:p>
            <a:endParaRPr lang="en-GB"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FAQ’s</a:t>
            </a:r>
            <a:endParaRPr lang="en-GB" dirty="0"/>
          </a:p>
        </p:txBody>
      </p:sp>
      <p:sp>
        <p:nvSpPr>
          <p:cNvPr id="3" name="Content Placeholder 2"/>
          <p:cNvSpPr>
            <a:spLocks noGrp="1"/>
          </p:cNvSpPr>
          <p:nvPr>
            <p:ph idx="1"/>
          </p:nvPr>
        </p:nvSpPr>
        <p:spPr>
          <a:xfrm>
            <a:off x="457200" y="1340768"/>
            <a:ext cx="8229600" cy="5257800"/>
          </a:xfrm>
        </p:spPr>
        <p:txBody>
          <a:bodyPr>
            <a:normAutofit/>
          </a:bodyPr>
          <a:lstStyle/>
          <a:p>
            <a:r>
              <a:rPr lang="en-GB" sz="2800" b="1" dirty="0" smtClean="0"/>
              <a:t>What if I change my email address?</a:t>
            </a:r>
          </a:p>
          <a:p>
            <a:pPr lvl="1"/>
            <a:r>
              <a:rPr lang="en-GB" sz="1800" dirty="0" smtClean="0"/>
              <a:t>Log in with your old address and select ‘My Account’</a:t>
            </a:r>
          </a:p>
          <a:p>
            <a:pPr lvl="1"/>
            <a:r>
              <a:rPr lang="en-GB" sz="1800" dirty="0" smtClean="0"/>
              <a:t>Or, contact us and we can help you update your account</a:t>
            </a:r>
          </a:p>
          <a:p>
            <a:pPr lvl="1"/>
            <a:endParaRPr lang="en-GB" sz="1800" dirty="0"/>
          </a:p>
          <a:p>
            <a:r>
              <a:rPr lang="en-GB" sz="2800" b="1" dirty="0" smtClean="0"/>
              <a:t>I am unable to find my address on the dropdown address list</a:t>
            </a:r>
            <a:endParaRPr lang="en-GB" sz="2800" dirty="0" smtClean="0"/>
          </a:p>
          <a:p>
            <a:pPr lvl="1"/>
            <a:r>
              <a:rPr lang="en-GB" sz="1600" dirty="0" smtClean="0"/>
              <a:t>Just enter your address into the address boxes. Please note that House number and Postcode is required.</a:t>
            </a:r>
          </a:p>
          <a:p>
            <a:r>
              <a:rPr lang="en-GB" sz="2800" b="1" dirty="0" smtClean="0"/>
              <a:t>I am unable to find the school I wish to apply for</a:t>
            </a:r>
          </a:p>
          <a:p>
            <a:pPr lvl="1"/>
            <a:r>
              <a:rPr lang="en-GB" sz="1600" dirty="0" smtClean="0"/>
              <a:t>Please ensure you have selected the Correct Local authority (of where the schools is) from the MIDDLE box and ensure you have typed the name correctly. If you type in part of the school name, it will give you better search results.</a:t>
            </a:r>
          </a:p>
          <a:p>
            <a:pPr lvl="1"/>
            <a:endParaRPr lang="en-GB"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FAQ’s</a:t>
            </a:r>
            <a:endParaRPr lang="en-GB" dirty="0"/>
          </a:p>
        </p:txBody>
      </p:sp>
      <p:sp>
        <p:nvSpPr>
          <p:cNvPr id="3" name="Content Placeholder 2"/>
          <p:cNvSpPr>
            <a:spLocks noGrp="1"/>
          </p:cNvSpPr>
          <p:nvPr>
            <p:ph idx="1"/>
          </p:nvPr>
        </p:nvSpPr>
        <p:spPr/>
        <p:txBody>
          <a:bodyPr>
            <a:normAutofit fontScale="77500" lnSpcReduction="20000"/>
          </a:bodyPr>
          <a:lstStyle/>
          <a:p>
            <a:r>
              <a:rPr lang="en-GB" b="1" dirty="0" smtClean="0"/>
              <a:t>Can I use the same account to make more than one application (e.g. applications for twins or siblings in different year groups)</a:t>
            </a:r>
            <a:endParaRPr lang="en-GB" dirty="0" smtClean="0"/>
          </a:p>
          <a:p>
            <a:pPr lvl="1"/>
            <a:r>
              <a:rPr lang="en-GB" sz="1900" dirty="0" smtClean="0"/>
              <a:t>You </a:t>
            </a:r>
            <a:r>
              <a:rPr lang="en-GB" sz="1900" dirty="0"/>
              <a:t>are able to apply for twins, triplets etc. using the online admissions system but MUST ensure that you submit a separate application for each child</a:t>
            </a:r>
            <a:r>
              <a:rPr lang="en-GB" sz="1900" dirty="0" smtClean="0"/>
              <a:t>.</a:t>
            </a:r>
          </a:p>
          <a:p>
            <a:pPr lvl="1"/>
            <a:endParaRPr lang="en-GB" sz="1900" dirty="0"/>
          </a:p>
          <a:p>
            <a:pPr lvl="1"/>
            <a:endParaRPr lang="en-GB" sz="1900" dirty="0" smtClean="0"/>
          </a:p>
          <a:p>
            <a:pPr lvl="1"/>
            <a:endParaRPr lang="en-GB" sz="1900" dirty="0"/>
          </a:p>
          <a:p>
            <a:pPr marL="57150" indent="0" algn="ctr">
              <a:buNone/>
            </a:pPr>
            <a:r>
              <a:rPr lang="en-GB" b="1" dirty="0" smtClean="0"/>
              <a:t> More help?- Contact School Admissions on </a:t>
            </a:r>
          </a:p>
          <a:p>
            <a:pPr marL="57150" indent="0" algn="ctr">
              <a:buNone/>
            </a:pPr>
            <a:r>
              <a:rPr lang="en-GB" b="1" dirty="0" smtClean="0"/>
              <a:t>0115 8415568</a:t>
            </a:r>
          </a:p>
          <a:p>
            <a:pPr marL="57150" indent="0" algn="ctr">
              <a:buNone/>
            </a:pPr>
            <a:endParaRPr lang="en-GB" b="1" dirty="0" smtClean="0"/>
          </a:p>
          <a:p>
            <a:pPr marL="57150" indent="0" algn="ctr">
              <a:buNone/>
            </a:pPr>
            <a:r>
              <a:rPr lang="en-GB" b="1" dirty="0" smtClean="0"/>
              <a:t>Or Email schooladmissions@nottinghamcity.gov.uk</a:t>
            </a:r>
          </a:p>
          <a:p>
            <a:pPr marL="57150" indent="0">
              <a:buNone/>
            </a:pPr>
            <a:r>
              <a:rPr lang="en-GB" dirty="0"/>
              <a:t/>
            </a:r>
            <a:br>
              <a:rPr lang="en-GB" dirty="0"/>
            </a:b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149080"/>
            <a:ext cx="623887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p:cNvPicPr>
          <p:nvPr/>
        </p:nvPicPr>
        <p:blipFill rotWithShape="1">
          <a:blip r:embed="rId3"/>
          <a:srcRect b="44740"/>
          <a:stretch/>
        </p:blipFill>
        <p:spPr>
          <a:xfrm>
            <a:off x="827584" y="1476573"/>
            <a:ext cx="7758401" cy="2312467"/>
          </a:xfrm>
          <a:prstGeom prst="rect">
            <a:avLst/>
          </a:prstGeom>
          <a:ln>
            <a:solidFill>
              <a:schemeClr val="accent1">
                <a:shade val="50000"/>
              </a:schemeClr>
            </a:solidFill>
          </a:ln>
        </p:spPr>
      </p:pic>
      <p:sp>
        <p:nvSpPr>
          <p:cNvPr id="2" name="Title 1"/>
          <p:cNvSpPr>
            <a:spLocks noGrp="1"/>
          </p:cNvSpPr>
          <p:nvPr>
            <p:ph type="title"/>
          </p:nvPr>
        </p:nvSpPr>
        <p:spPr/>
        <p:txBody>
          <a:bodyPr/>
          <a:lstStyle/>
          <a:p>
            <a:r>
              <a:rPr lang="en-GB" dirty="0" smtClean="0"/>
              <a:t>Where do you live</a:t>
            </a:r>
            <a:endParaRPr lang="en-GB" dirty="0"/>
          </a:p>
        </p:txBody>
      </p:sp>
      <p:sp>
        <p:nvSpPr>
          <p:cNvPr id="5" name="Right Arrow Callout 4"/>
          <p:cNvSpPr/>
          <p:nvPr/>
        </p:nvSpPr>
        <p:spPr>
          <a:xfrm>
            <a:off x="539552" y="2168860"/>
            <a:ext cx="1440160" cy="1800200"/>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2"/>
                </a:solidFill>
              </a:rPr>
              <a:t>1. Enter your Post Code</a:t>
            </a:r>
            <a:endParaRPr lang="en-GB" sz="1400" dirty="0">
              <a:solidFill>
                <a:schemeClr val="tx2"/>
              </a:solidFill>
            </a:endParaRPr>
          </a:p>
        </p:txBody>
      </p:sp>
      <p:sp>
        <p:nvSpPr>
          <p:cNvPr id="7" name="Left Arrow Callout 6"/>
          <p:cNvSpPr/>
          <p:nvPr/>
        </p:nvSpPr>
        <p:spPr>
          <a:xfrm>
            <a:off x="5148064" y="2816932"/>
            <a:ext cx="1512168"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2. Find Address</a:t>
            </a:r>
            <a:endParaRPr lang="en-GB" b="1" dirty="0">
              <a:solidFill>
                <a:schemeClr val="tx2"/>
              </a:solidFill>
            </a:endParaRPr>
          </a:p>
        </p:txBody>
      </p:sp>
      <p:sp>
        <p:nvSpPr>
          <p:cNvPr id="12" name="Left Arrow Callout 11"/>
          <p:cNvSpPr/>
          <p:nvPr/>
        </p:nvSpPr>
        <p:spPr>
          <a:xfrm>
            <a:off x="6804248" y="4869160"/>
            <a:ext cx="1512168"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3. Click on Address</a:t>
            </a:r>
            <a:endParaRPr lang="en-GB" b="1" dirty="0">
              <a:solidFill>
                <a:schemeClr val="tx2"/>
              </a:solidFill>
            </a:endParaRPr>
          </a:p>
        </p:txBody>
      </p:sp>
      <p:sp>
        <p:nvSpPr>
          <p:cNvPr id="14" name="Right Arrow Callout 13"/>
          <p:cNvSpPr/>
          <p:nvPr/>
        </p:nvSpPr>
        <p:spPr>
          <a:xfrm>
            <a:off x="457200" y="5531325"/>
            <a:ext cx="1440160" cy="770727"/>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rPr>
              <a:t>4</a:t>
            </a:r>
            <a:r>
              <a:rPr lang="en-GB" sz="1400" dirty="0" smtClean="0">
                <a:solidFill>
                  <a:schemeClr val="tx2"/>
                </a:solidFill>
              </a:rPr>
              <a:t>. Select</a:t>
            </a:r>
            <a:endParaRPr lang="en-GB" sz="1400" dirty="0">
              <a:solidFill>
                <a:schemeClr val="tx2"/>
              </a:solidFill>
            </a:endParaRPr>
          </a:p>
        </p:txBody>
      </p:sp>
      <p:sp>
        <p:nvSpPr>
          <p:cNvPr id="15" name="Rectangle 14"/>
          <p:cNvSpPr/>
          <p:nvPr/>
        </p:nvSpPr>
        <p:spPr>
          <a:xfrm>
            <a:off x="5904244" y="4058115"/>
            <a:ext cx="2376264" cy="6480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you don’t find your address you can type it in </a:t>
            </a:r>
            <a:r>
              <a:rPr lang="en-GB" sz="1400" b="1" dirty="0" smtClean="0">
                <a:solidFill>
                  <a:schemeClr val="tx2"/>
                </a:solidFill>
              </a:rPr>
              <a:t>Enter </a:t>
            </a:r>
            <a:r>
              <a:rPr lang="en-GB" sz="1400" b="1" dirty="0">
                <a:solidFill>
                  <a:schemeClr val="tx2"/>
                </a:solidFill>
              </a:rPr>
              <a:t>Address </a:t>
            </a:r>
            <a:r>
              <a:rPr lang="en-GB" sz="1400" b="1" dirty="0" smtClean="0">
                <a:solidFill>
                  <a:schemeClr val="tx2"/>
                </a:solidFill>
              </a:rPr>
              <a:t>Manually</a:t>
            </a:r>
            <a:endParaRPr lang="en-GB" sz="1400" b="1" dirty="0">
              <a:solidFill>
                <a:schemeClr val="tx2"/>
              </a:solidFill>
            </a:endParaRPr>
          </a:p>
        </p:txBody>
      </p:sp>
      <p:cxnSp>
        <p:nvCxnSpPr>
          <p:cNvPr id="16" name="Straight Arrow Connector 15"/>
          <p:cNvCxnSpPr/>
          <p:nvPr/>
        </p:nvCxnSpPr>
        <p:spPr>
          <a:xfrm flipH="1">
            <a:off x="4572000" y="4540262"/>
            <a:ext cx="1332148" cy="18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Give us your contact details</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54249"/>
            <a:ext cx="5997536" cy="4711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ight Arrow Callout 9"/>
          <p:cNvSpPr/>
          <p:nvPr/>
        </p:nvSpPr>
        <p:spPr>
          <a:xfrm>
            <a:off x="846623" y="4077072"/>
            <a:ext cx="1440160" cy="1800200"/>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2"/>
                </a:solidFill>
              </a:rPr>
              <a:t>Enter your telephone Numbers</a:t>
            </a:r>
            <a:endParaRPr lang="en-GB" sz="1400" dirty="0">
              <a:solidFill>
                <a:schemeClr val="tx2"/>
              </a:solidFill>
            </a:endParaRPr>
          </a:p>
        </p:txBody>
      </p:sp>
      <p:sp>
        <p:nvSpPr>
          <p:cNvPr id="11" name="Left Arrow Callout 10"/>
          <p:cNvSpPr/>
          <p:nvPr/>
        </p:nvSpPr>
        <p:spPr>
          <a:xfrm>
            <a:off x="5490220" y="5445224"/>
            <a:ext cx="2736304"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Submit Registration</a:t>
            </a:r>
            <a:endParaRPr lang="en-GB" b="1" dirty="0">
              <a:solidFill>
                <a:schemeClr val="tx2"/>
              </a:solidFill>
            </a:endParaRPr>
          </a:p>
        </p:txBody>
      </p:sp>
    </p:spTree>
    <p:extLst>
      <p:ext uri="{BB962C8B-B14F-4D97-AF65-F5344CB8AC3E}">
        <p14:creationId xmlns:p14="http://schemas.microsoft.com/office/powerpoint/2010/main" val="3899771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11560" y="1200475"/>
            <a:ext cx="6483102" cy="2062805"/>
          </a:xfrm>
          <a:prstGeom prst="rect">
            <a:avLst/>
          </a:prstGeom>
          <a:ln>
            <a:solidFill>
              <a:schemeClr val="accent1">
                <a:shade val="50000"/>
              </a:schemeClr>
            </a:solidFill>
          </a:ln>
        </p:spPr>
      </p:pic>
      <p:sp>
        <p:nvSpPr>
          <p:cNvPr id="2" name="Title 1"/>
          <p:cNvSpPr>
            <a:spLocks noGrp="1"/>
          </p:cNvSpPr>
          <p:nvPr>
            <p:ph type="title"/>
          </p:nvPr>
        </p:nvSpPr>
        <p:spPr/>
        <p:txBody>
          <a:bodyPr/>
          <a:lstStyle/>
          <a:p>
            <a:r>
              <a:rPr lang="en-GB" dirty="0" smtClean="0"/>
              <a:t>What happens Next</a:t>
            </a:r>
            <a:endParaRPr lang="en-GB" dirty="0"/>
          </a:p>
        </p:txBody>
      </p:sp>
      <p:sp>
        <p:nvSpPr>
          <p:cNvPr id="7" name="Right Arrow Callout 6"/>
          <p:cNvSpPr/>
          <p:nvPr/>
        </p:nvSpPr>
        <p:spPr>
          <a:xfrm>
            <a:off x="611560" y="3284984"/>
            <a:ext cx="2160240" cy="864096"/>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2"/>
                </a:solidFill>
              </a:rPr>
              <a:t>You get an Email</a:t>
            </a:r>
            <a:endParaRPr lang="en-GB" sz="1400" dirty="0">
              <a:solidFill>
                <a:schemeClr val="tx2"/>
              </a:solidFill>
            </a:endParaRPr>
          </a:p>
        </p:txBody>
      </p:sp>
      <p:sp>
        <p:nvSpPr>
          <p:cNvPr id="8" name="Rectangle 7"/>
          <p:cNvSpPr/>
          <p:nvPr/>
        </p:nvSpPr>
        <p:spPr>
          <a:xfrm>
            <a:off x="467544" y="5013176"/>
            <a:ext cx="3024336" cy="1368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the email is not in you inbox, check your </a:t>
            </a:r>
            <a:r>
              <a:rPr lang="en-GB" sz="1400" b="1" dirty="0" smtClean="0">
                <a:solidFill>
                  <a:schemeClr val="tx2"/>
                </a:solidFill>
              </a:rPr>
              <a:t>Junk Mail folder</a:t>
            </a:r>
          </a:p>
          <a:p>
            <a:pPr>
              <a:buFont typeface="Arial" pitchFamily="34" charset="0"/>
              <a:buChar char="•"/>
            </a:pPr>
            <a:r>
              <a:rPr lang="en-GB" sz="1400" dirty="0" smtClean="0">
                <a:solidFill>
                  <a:schemeClr val="tx2"/>
                </a:solidFill>
              </a:rPr>
              <a:t>If the link is not highlighted copy and paste into your browser’s URL box</a:t>
            </a:r>
            <a:endParaRPr lang="en-GB" sz="1400" b="1" dirty="0" smtClean="0">
              <a:solidFill>
                <a:schemeClr val="tx2"/>
              </a:solidFill>
            </a:endParaRPr>
          </a:p>
        </p:txBody>
      </p:sp>
      <p:pic>
        <p:nvPicPr>
          <p:cNvPr id="9" name="Picture 8"/>
          <p:cNvPicPr>
            <a:picLocks noChangeAspect="1"/>
          </p:cNvPicPr>
          <p:nvPr/>
        </p:nvPicPr>
        <p:blipFill>
          <a:blip r:embed="rId3"/>
          <a:stretch>
            <a:fillRect/>
          </a:stretch>
        </p:blipFill>
        <p:spPr>
          <a:xfrm>
            <a:off x="2699792" y="2630746"/>
            <a:ext cx="4835252" cy="2198446"/>
          </a:xfrm>
          <a:prstGeom prst="rect">
            <a:avLst/>
          </a:prstGeom>
        </p:spPr>
      </p:pic>
      <p:sp>
        <p:nvSpPr>
          <p:cNvPr id="12" name="Left Arrow Callout 11"/>
          <p:cNvSpPr/>
          <p:nvPr/>
        </p:nvSpPr>
        <p:spPr>
          <a:xfrm>
            <a:off x="7020272" y="2988827"/>
            <a:ext cx="2016224"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Click on the link</a:t>
            </a:r>
            <a:endParaRPr lang="en-GB" b="1" dirty="0">
              <a:solidFill>
                <a:schemeClr val="tx2"/>
              </a:solidFill>
            </a:endParaRPr>
          </a:p>
        </p:txBody>
      </p:sp>
      <p:pic>
        <p:nvPicPr>
          <p:cNvPr id="11" name="Picture 10"/>
          <p:cNvPicPr>
            <a:picLocks noChangeAspect="1"/>
          </p:cNvPicPr>
          <p:nvPr/>
        </p:nvPicPr>
        <p:blipFill>
          <a:blip r:embed="rId4"/>
          <a:stretch>
            <a:fillRect/>
          </a:stretch>
        </p:blipFill>
        <p:spPr>
          <a:xfrm>
            <a:off x="3774443" y="4850489"/>
            <a:ext cx="5249580" cy="1723310"/>
          </a:xfrm>
          <a:prstGeom prst="rect">
            <a:avLst/>
          </a:prstGeom>
          <a:ln>
            <a:solidFill>
              <a:schemeClr val="accent1">
                <a:shade val="50000"/>
              </a:schemeClr>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 in</a:t>
            </a:r>
            <a:endParaRPr lang="en-GB" dirty="0"/>
          </a:p>
        </p:txBody>
      </p:sp>
      <p:pic>
        <p:nvPicPr>
          <p:cNvPr id="4" name="Picture 3"/>
          <p:cNvPicPr>
            <a:picLocks noChangeAspect="1"/>
          </p:cNvPicPr>
          <p:nvPr/>
        </p:nvPicPr>
        <p:blipFill>
          <a:blip r:embed="rId2"/>
          <a:stretch>
            <a:fillRect/>
          </a:stretch>
        </p:blipFill>
        <p:spPr>
          <a:xfrm>
            <a:off x="2411760" y="1426442"/>
            <a:ext cx="3600450" cy="3514725"/>
          </a:xfrm>
          <a:prstGeom prst="rect">
            <a:avLst/>
          </a:prstGeom>
          <a:ln>
            <a:solidFill>
              <a:schemeClr val="accent1">
                <a:shade val="50000"/>
              </a:schemeClr>
            </a:solidFill>
          </a:ln>
        </p:spPr>
      </p:pic>
      <p:sp>
        <p:nvSpPr>
          <p:cNvPr id="5" name="Left Arrow Callout 4"/>
          <p:cNvSpPr/>
          <p:nvPr/>
        </p:nvSpPr>
        <p:spPr>
          <a:xfrm>
            <a:off x="5897607" y="2607740"/>
            <a:ext cx="2016224" cy="1152128"/>
          </a:xfrm>
          <a:prstGeom prst="lef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2"/>
                </a:solidFill>
              </a:rPr>
              <a:t>Email</a:t>
            </a:r>
          </a:p>
          <a:p>
            <a:pPr algn="ctr"/>
            <a:endParaRPr lang="en-GB" b="1" dirty="0">
              <a:solidFill>
                <a:schemeClr val="tx2"/>
              </a:solidFill>
            </a:endParaRPr>
          </a:p>
          <a:p>
            <a:pPr algn="ctr"/>
            <a:r>
              <a:rPr lang="en-GB" b="1" dirty="0" smtClean="0">
                <a:solidFill>
                  <a:schemeClr val="tx2"/>
                </a:solidFill>
              </a:rPr>
              <a:t>Password</a:t>
            </a:r>
            <a:endParaRPr lang="en-GB" b="1" dirty="0">
              <a:solidFill>
                <a:schemeClr val="tx2"/>
              </a:solidFill>
            </a:endParaRPr>
          </a:p>
        </p:txBody>
      </p:sp>
      <p:sp>
        <p:nvSpPr>
          <p:cNvPr id="6" name="Rectangle 5"/>
          <p:cNvSpPr/>
          <p:nvPr/>
        </p:nvSpPr>
        <p:spPr>
          <a:xfrm>
            <a:off x="5076056" y="5058246"/>
            <a:ext cx="3024336" cy="10730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you have forgotten your password follow the ‘Forgotten your password?’ link</a:t>
            </a:r>
          </a:p>
          <a:p>
            <a:endParaRPr lang="en-GB" sz="1400" b="1" dirty="0" smtClean="0">
              <a:solidFill>
                <a:schemeClr val="tx2"/>
              </a:solidFill>
            </a:endParaRPr>
          </a:p>
        </p:txBody>
      </p:sp>
      <p:sp>
        <p:nvSpPr>
          <p:cNvPr id="8" name="Right Arrow Callout 7"/>
          <p:cNvSpPr/>
          <p:nvPr/>
        </p:nvSpPr>
        <p:spPr>
          <a:xfrm>
            <a:off x="755576" y="3284984"/>
            <a:ext cx="1440160" cy="1800200"/>
          </a:xfrm>
          <a:prstGeom prst="right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smtClean="0">
                <a:solidFill>
                  <a:schemeClr val="tx2"/>
                </a:solidFill>
              </a:rPr>
              <a:t>Login</a:t>
            </a:r>
            <a:endParaRPr lang="en-GB" sz="2400" dirty="0">
              <a:solidFill>
                <a:schemeClr val="tx2"/>
              </a:solidFill>
            </a:endParaRPr>
          </a:p>
        </p:txBody>
      </p:sp>
    </p:spTree>
    <p:extLst>
      <p:ext uri="{BB962C8B-B14F-4D97-AF65-F5344CB8AC3E}">
        <p14:creationId xmlns:p14="http://schemas.microsoft.com/office/powerpoint/2010/main" val="3040136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Home Page</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56792"/>
            <a:ext cx="6480720" cy="3350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662464" y="5517232"/>
            <a:ext cx="302433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you have more than one child you only need one account</a:t>
            </a:r>
            <a:endParaRPr lang="en-GB" sz="1400" b="1" dirty="0">
              <a:solidFill>
                <a:schemeClr val="tx2"/>
              </a:solidFill>
            </a:endParaRPr>
          </a:p>
        </p:txBody>
      </p:sp>
      <p:sp>
        <p:nvSpPr>
          <p:cNvPr id="8" name="Up Arrow Callout 7"/>
          <p:cNvSpPr/>
          <p:nvPr/>
        </p:nvSpPr>
        <p:spPr>
          <a:xfrm>
            <a:off x="1259632" y="5032991"/>
            <a:ext cx="1728192"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a:t>
            </a:r>
            <a:r>
              <a:rPr lang="en-GB" b="1" dirty="0" smtClean="0">
                <a:solidFill>
                  <a:schemeClr val="tx2"/>
                </a:solidFill>
              </a:rPr>
              <a:t>Admissions</a:t>
            </a:r>
            <a:endParaRPr lang="en-GB" b="1" dirty="0">
              <a:solidFill>
                <a:schemeClr val="tx2"/>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638"/>
            <a:ext cx="8229600" cy="274042"/>
          </a:xfrm>
        </p:spPr>
        <p:txBody>
          <a:bodyPr>
            <a:normAutofit fontScale="90000"/>
          </a:bodyPr>
          <a:lstStyle/>
          <a:p>
            <a:r>
              <a:rPr lang="en-GB" dirty="0" smtClean="0"/>
              <a:t>Adding an Application</a:t>
            </a:r>
            <a:endParaRPr lang="en-GB" dirty="0"/>
          </a:p>
        </p:txBody>
      </p:sp>
      <p:pic>
        <p:nvPicPr>
          <p:cNvPr id="3" name="Picture 2"/>
          <p:cNvPicPr>
            <a:picLocks noChangeAspect="1"/>
          </p:cNvPicPr>
          <p:nvPr/>
        </p:nvPicPr>
        <p:blipFill rotWithShape="1">
          <a:blip r:embed="rId2"/>
          <a:srcRect t="59114" b="11401"/>
          <a:stretch/>
        </p:blipFill>
        <p:spPr>
          <a:xfrm>
            <a:off x="467544" y="4493496"/>
            <a:ext cx="7829128" cy="1167752"/>
          </a:xfrm>
          <a:prstGeom prst="rect">
            <a:avLst/>
          </a:prstGeom>
          <a:ln>
            <a:solidFill>
              <a:schemeClr val="accent1">
                <a:shade val="50000"/>
              </a:schemeClr>
            </a:solidFill>
          </a:ln>
        </p:spPr>
      </p:pic>
      <p:sp>
        <p:nvSpPr>
          <p:cNvPr id="4" name="Up Arrow Callout 3"/>
          <p:cNvSpPr/>
          <p:nvPr/>
        </p:nvSpPr>
        <p:spPr>
          <a:xfrm>
            <a:off x="6948264" y="5733256"/>
            <a:ext cx="1728192" cy="1008112"/>
          </a:xfrm>
          <a:prstGeom prst="upArrowCallou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solidFill>
              </a:rPr>
              <a:t>Click </a:t>
            </a:r>
            <a:r>
              <a:rPr lang="en-GB" b="1" dirty="0" smtClean="0">
                <a:solidFill>
                  <a:schemeClr val="tx2"/>
                </a:solidFill>
              </a:rPr>
              <a:t>Add Child</a:t>
            </a:r>
            <a:endParaRPr lang="en-GB" b="1" dirty="0">
              <a:solidFill>
                <a:schemeClr val="tx2"/>
              </a:solidFill>
            </a:endParaRPr>
          </a:p>
        </p:txBody>
      </p:sp>
      <p:sp>
        <p:nvSpPr>
          <p:cNvPr id="5" name="Rectangle 4"/>
          <p:cNvSpPr/>
          <p:nvPr/>
        </p:nvSpPr>
        <p:spPr>
          <a:xfrm>
            <a:off x="656777" y="5733256"/>
            <a:ext cx="3024336"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GB" sz="1400" dirty="0" smtClean="0">
                <a:solidFill>
                  <a:schemeClr val="tx2"/>
                </a:solidFill>
              </a:rPr>
              <a:t>If you already have children added via another service or My Family they will be shown here </a:t>
            </a:r>
            <a:endParaRPr lang="en-GB" sz="1400" b="1" dirty="0">
              <a:solidFill>
                <a:schemeClr val="tx2"/>
              </a:solidFill>
            </a:endParaRP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467544" y="692696"/>
            <a:ext cx="5328592" cy="3744416"/>
          </a:xfrm>
          <a:prstGeom prst="rect">
            <a:avLst/>
          </a:prstGeom>
        </p:spPr>
      </p:pic>
      <p:sp>
        <p:nvSpPr>
          <p:cNvPr id="7" name="TextBox 6"/>
          <p:cNvSpPr txBox="1"/>
          <p:nvPr/>
        </p:nvSpPr>
        <p:spPr>
          <a:xfrm>
            <a:off x="5940152" y="1484784"/>
            <a:ext cx="2736304" cy="1477328"/>
          </a:xfrm>
          <a:prstGeom prst="rect">
            <a:avLst/>
          </a:prstGeom>
          <a:noFill/>
        </p:spPr>
        <p:txBody>
          <a:bodyPr wrap="square" rtlCol="0">
            <a:spAutoFit/>
          </a:bodyPr>
          <a:lstStyle/>
          <a:p>
            <a:r>
              <a:rPr lang="en-GB" dirty="0" smtClean="0"/>
              <a:t>This is the main landing page. Please read the instructions. At the bottom of the page you can add your child.</a:t>
            </a:r>
            <a:endParaRPr lang="en-GB" dirty="0"/>
          </a:p>
        </p:txBody>
      </p:sp>
    </p:spTree>
    <p:extLst>
      <p:ext uri="{BB962C8B-B14F-4D97-AF65-F5344CB8AC3E}">
        <p14:creationId xmlns:p14="http://schemas.microsoft.com/office/powerpoint/2010/main" val="2876673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1363</TotalTime>
  <Words>1279</Words>
  <Application>Microsoft Office PowerPoint</Application>
  <PresentationFormat>On-screen Show (4:3)</PresentationFormat>
  <Paragraphs>153</Paragraphs>
  <Slides>32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Guide to Admissions</vt:lpstr>
      <vt:lpstr>Registration www.nottinghamcity.gov.uk/e-admissions</vt:lpstr>
      <vt:lpstr>Who you are</vt:lpstr>
      <vt:lpstr>Where do you live</vt:lpstr>
      <vt:lpstr>Give us your contact details</vt:lpstr>
      <vt:lpstr>What happens Next</vt:lpstr>
      <vt:lpstr>Log in</vt:lpstr>
      <vt:lpstr>Your Home Page</vt:lpstr>
      <vt:lpstr>Adding an Application</vt:lpstr>
      <vt:lpstr>Add your child</vt:lpstr>
      <vt:lpstr>Add Child cont..</vt:lpstr>
      <vt:lpstr>Start the application</vt:lpstr>
      <vt:lpstr>Which Local Authority do you live in?</vt:lpstr>
      <vt:lpstr>When is your child changing school?</vt:lpstr>
      <vt:lpstr>Your child’s details and Council Tax reference</vt:lpstr>
      <vt:lpstr>Moving Home?</vt:lpstr>
      <vt:lpstr>Current School</vt:lpstr>
      <vt:lpstr>Confirm School</vt:lpstr>
      <vt:lpstr>Your Preferences</vt:lpstr>
      <vt:lpstr>Selecting a school</vt:lpstr>
      <vt:lpstr>Sibling attending the school?</vt:lpstr>
      <vt:lpstr>Tell us your Reasons</vt:lpstr>
      <vt:lpstr>Special Reasons (select schools only)</vt:lpstr>
      <vt:lpstr>Anything else we should know?</vt:lpstr>
      <vt:lpstr>More Preferences</vt:lpstr>
      <vt:lpstr>Submit Application</vt:lpstr>
      <vt:lpstr>What next?</vt:lpstr>
      <vt:lpstr>Portal on screen confirmation</vt:lpstr>
      <vt:lpstr>What next?</vt:lpstr>
      <vt:lpstr>FAQ’s</vt:lpstr>
      <vt:lpstr>FAQ’s</vt:lpstr>
      <vt:lpstr>FAQ’s</vt:lpstr>
    </vt:vector>
  </TitlesOfParts>
  <Company>CSS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korman</dc:creator>
  <cp:lastModifiedBy>Mohammed Raza</cp:lastModifiedBy>
  <cp:revision>82</cp:revision>
  <cp:lastPrinted>2018-08-29T13:21:51Z</cp:lastPrinted>
  <dcterms:created xsi:type="dcterms:W3CDTF">2011-07-22T11:18:40Z</dcterms:created>
  <dcterms:modified xsi:type="dcterms:W3CDTF">2019-08-15T12:33:55Z</dcterms:modified>
  <cp:contentStatus/>
</cp:coreProperties>
</file>