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324" r:id="rId5"/>
  </p:sldMasterIdLst>
  <p:notesMasterIdLst>
    <p:notesMasterId r:id="rId23"/>
  </p:notesMasterIdLst>
  <p:handoutMasterIdLst>
    <p:handoutMasterId r:id="rId24"/>
  </p:handoutMasterIdLst>
  <p:sldIdLst>
    <p:sldId id="461" r:id="rId6"/>
    <p:sldId id="487" r:id="rId7"/>
    <p:sldId id="505" r:id="rId8"/>
    <p:sldId id="507" r:id="rId9"/>
    <p:sldId id="488" r:id="rId10"/>
    <p:sldId id="506" r:id="rId11"/>
    <p:sldId id="529" r:id="rId12"/>
    <p:sldId id="511" r:id="rId13"/>
    <p:sldId id="513" r:id="rId14"/>
    <p:sldId id="524" r:id="rId15"/>
    <p:sldId id="497" r:id="rId16"/>
    <p:sldId id="458" r:id="rId17"/>
    <p:sldId id="528" r:id="rId18"/>
    <p:sldId id="522" r:id="rId19"/>
    <p:sldId id="526" r:id="rId20"/>
    <p:sldId id="517" r:id="rId21"/>
    <p:sldId id="519" r:id="rId22"/>
  </p:sldIdLst>
  <p:sldSz cx="9144000" cy="6858000" type="screen4x3"/>
  <p:notesSz cx="6797675" cy="987425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110">
          <p15:clr>
            <a:srgbClr val="A4A3A4"/>
          </p15:clr>
        </p15:guide>
        <p15:guide id="2" pos="214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arce, Sean (Res, Financial Services)" initials="SP" lastIdx="1" clrIdx="0"/>
  <p:cmAuthor id="1" name="Beech, Keith" initials="BK"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181F"/>
    <a:srgbClr val="F7BB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08" autoAdjust="0"/>
    <p:restoredTop sz="90944" autoAdjust="0"/>
  </p:normalViewPr>
  <p:slideViewPr>
    <p:cSldViewPr>
      <p:cViewPr>
        <p:scale>
          <a:sx n="65" d="100"/>
          <a:sy n="65" d="100"/>
        </p:scale>
        <p:origin x="-128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3062" y="-58"/>
      </p:cViewPr>
      <p:guideLst>
        <p:guide orient="horz" pos="3110"/>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6" y="5"/>
            <a:ext cx="2946400" cy="494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 charset="0"/>
              </a:defRPr>
            </a:lvl1pPr>
          </a:lstStyle>
          <a:p>
            <a:pPr>
              <a:defRPr/>
            </a:pPr>
            <a:endParaRPr lang="en-US" dirty="0"/>
          </a:p>
        </p:txBody>
      </p:sp>
      <p:sp>
        <p:nvSpPr>
          <p:cNvPr id="13315" name="Rectangle 3"/>
          <p:cNvSpPr>
            <a:spLocks noGrp="1" noChangeArrowheads="1"/>
          </p:cNvSpPr>
          <p:nvPr>
            <p:ph type="dt" sz="quarter" idx="1"/>
          </p:nvPr>
        </p:nvSpPr>
        <p:spPr bwMode="auto">
          <a:xfrm>
            <a:off x="3851275" y="5"/>
            <a:ext cx="2946400" cy="494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13316" name="Rectangle 4"/>
          <p:cNvSpPr>
            <a:spLocks noGrp="1" noChangeArrowheads="1"/>
          </p:cNvSpPr>
          <p:nvPr>
            <p:ph type="ftr" sz="quarter" idx="2"/>
          </p:nvPr>
        </p:nvSpPr>
        <p:spPr bwMode="auto">
          <a:xfrm>
            <a:off x="6" y="9380065"/>
            <a:ext cx="2946400" cy="49418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 charset="0"/>
              </a:defRPr>
            </a:lvl1pPr>
          </a:lstStyle>
          <a:p>
            <a:pPr>
              <a:defRPr/>
            </a:pPr>
            <a:endParaRPr lang="en-US" dirty="0"/>
          </a:p>
        </p:txBody>
      </p:sp>
      <p:sp>
        <p:nvSpPr>
          <p:cNvPr id="13317" name="Rectangle 5"/>
          <p:cNvSpPr>
            <a:spLocks noGrp="1" noChangeArrowheads="1"/>
          </p:cNvSpPr>
          <p:nvPr>
            <p:ph type="sldNum" sz="quarter" idx="3"/>
          </p:nvPr>
        </p:nvSpPr>
        <p:spPr bwMode="auto">
          <a:xfrm>
            <a:off x="3851275" y="9380065"/>
            <a:ext cx="2946400" cy="49418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atin typeface="Arial" charset="0"/>
              </a:defRPr>
            </a:lvl1pPr>
          </a:lstStyle>
          <a:p>
            <a:pPr>
              <a:defRPr/>
            </a:pPr>
            <a:fld id="{328A9BC1-A60F-4315-AA82-9EA288576881}" type="slidenum">
              <a:rPr lang="en-US"/>
              <a:pPr>
                <a:defRPr/>
              </a:pPr>
              <a:t>‹#›</a:t>
            </a:fld>
            <a:endParaRPr lang="en-US" dirty="0"/>
          </a:p>
        </p:txBody>
      </p:sp>
    </p:spTree>
    <p:extLst>
      <p:ext uri="{BB962C8B-B14F-4D97-AF65-F5344CB8AC3E}">
        <p14:creationId xmlns:p14="http://schemas.microsoft.com/office/powerpoint/2010/main" val="2816798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6" y="5"/>
            <a:ext cx="2946400" cy="494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 charset="0"/>
              </a:defRPr>
            </a:lvl1pPr>
          </a:lstStyle>
          <a:p>
            <a:pPr>
              <a:defRPr/>
            </a:pPr>
            <a:endParaRPr lang="en-US" dirty="0"/>
          </a:p>
        </p:txBody>
      </p:sp>
      <p:sp>
        <p:nvSpPr>
          <p:cNvPr id="15363" name="Rectangle 3"/>
          <p:cNvSpPr>
            <a:spLocks noGrp="1" noChangeArrowheads="1"/>
          </p:cNvSpPr>
          <p:nvPr>
            <p:ph type="dt" idx="1"/>
          </p:nvPr>
        </p:nvSpPr>
        <p:spPr bwMode="auto">
          <a:xfrm>
            <a:off x="3851275" y="5"/>
            <a:ext cx="2946400" cy="494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930275" y="739775"/>
            <a:ext cx="4937125" cy="3703638"/>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906469" y="4690828"/>
            <a:ext cx="4984750" cy="444293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6" y="9380065"/>
            <a:ext cx="2946400" cy="49418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15367" name="Rectangle 7"/>
          <p:cNvSpPr>
            <a:spLocks noGrp="1" noChangeArrowheads="1"/>
          </p:cNvSpPr>
          <p:nvPr>
            <p:ph type="sldNum" sz="quarter" idx="5"/>
          </p:nvPr>
        </p:nvSpPr>
        <p:spPr bwMode="auto">
          <a:xfrm>
            <a:off x="3851275" y="9380065"/>
            <a:ext cx="2946400" cy="49418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CD770BB-01FB-425B-BC1C-1786F6047FA2}" type="slidenum">
              <a:rPr lang="en-US"/>
              <a:pPr>
                <a:defRPr/>
              </a:pPr>
              <a:t>‹#›</a:t>
            </a:fld>
            <a:endParaRPr lang="en-US" dirty="0"/>
          </a:p>
        </p:txBody>
      </p:sp>
    </p:spTree>
    <p:extLst>
      <p:ext uri="{BB962C8B-B14F-4D97-AF65-F5344CB8AC3E}">
        <p14:creationId xmlns:p14="http://schemas.microsoft.com/office/powerpoint/2010/main" val="24992075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74638" lvl="2" indent="-274638">
              <a:buFont typeface="Arial" pitchFamily="34" charset="0"/>
              <a:buChar char="•"/>
            </a:pPr>
            <a:endParaRPr lang="en-GB" dirty="0"/>
          </a:p>
        </p:txBody>
      </p:sp>
      <p:sp>
        <p:nvSpPr>
          <p:cNvPr id="4" name="Slide Number Placeholder 3"/>
          <p:cNvSpPr>
            <a:spLocks noGrp="1"/>
          </p:cNvSpPr>
          <p:nvPr>
            <p:ph type="sldNum" sz="quarter" idx="10"/>
          </p:nvPr>
        </p:nvSpPr>
        <p:spPr/>
        <p:txBody>
          <a:bodyPr/>
          <a:lstStyle/>
          <a:p>
            <a:pPr>
              <a:defRPr/>
            </a:pPr>
            <a:fld id="{ACD770BB-01FB-425B-BC1C-1786F6047FA2}"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 latinLnBrk="0" hangingPunct="1"/>
            <a:endParaRPr lang="en-GB" sz="1200" b="0" i="0" u="none" strike="noStrike"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7D14A62E-524A-4791-90B2-9A33E294AE55}" type="slidenum">
              <a:rPr lang="en-GB" smtClean="0"/>
              <a:t>16</a:t>
            </a:fld>
            <a:endParaRPr lang="en-GB" dirty="0"/>
          </a:p>
        </p:txBody>
      </p:sp>
    </p:spTree>
    <p:extLst>
      <p:ext uri="{BB962C8B-B14F-4D97-AF65-F5344CB8AC3E}">
        <p14:creationId xmlns:p14="http://schemas.microsoft.com/office/powerpoint/2010/main" val="299563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CD770BB-01FB-425B-BC1C-1786F6047FA2}" type="slidenum">
              <a:rPr lang="en-US" smtClean="0"/>
              <a:pPr>
                <a:defRPr/>
              </a:pPr>
              <a:t>2</a:t>
            </a:fld>
            <a:endParaRPr lang="en-US" dirty="0"/>
          </a:p>
        </p:txBody>
      </p:sp>
    </p:spTree>
    <p:extLst>
      <p:ext uri="{BB962C8B-B14F-4D97-AF65-F5344CB8AC3E}">
        <p14:creationId xmlns:p14="http://schemas.microsoft.com/office/powerpoint/2010/main" val="3073332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 latinLnBrk="0" hangingPunct="1"/>
            <a:endParaRPr lang="en-GB" sz="1200" b="0" i="0" u="none" strike="noStrike"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7D14A62E-524A-4791-90B2-9A33E294AE55}" type="slidenum">
              <a:rPr lang="en-GB" smtClean="0"/>
              <a:t>3</a:t>
            </a:fld>
            <a:endParaRPr lang="en-GB" dirty="0"/>
          </a:p>
        </p:txBody>
      </p:sp>
    </p:spTree>
    <p:extLst>
      <p:ext uri="{BB962C8B-B14F-4D97-AF65-F5344CB8AC3E}">
        <p14:creationId xmlns:p14="http://schemas.microsoft.com/office/powerpoint/2010/main" val="2995633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mn-cs"/>
              </a:rPr>
              <a:t> </a:t>
            </a:r>
            <a:endParaRPr lang="en-GB" dirty="0"/>
          </a:p>
        </p:txBody>
      </p:sp>
      <p:sp>
        <p:nvSpPr>
          <p:cNvPr id="4" name="Slide Number Placeholder 3"/>
          <p:cNvSpPr>
            <a:spLocks noGrp="1"/>
          </p:cNvSpPr>
          <p:nvPr>
            <p:ph type="sldNum" sz="quarter" idx="10"/>
          </p:nvPr>
        </p:nvSpPr>
        <p:spPr/>
        <p:txBody>
          <a:bodyPr/>
          <a:lstStyle/>
          <a:p>
            <a:pPr>
              <a:defRPr/>
            </a:pPr>
            <a:fld id="{ACD770BB-01FB-425B-BC1C-1786F6047FA2}" type="slidenum">
              <a:rPr lang="en-US" smtClean="0"/>
              <a:pPr>
                <a:defRPr/>
              </a:pPr>
              <a:t>4</a:t>
            </a:fld>
            <a:endParaRPr lang="en-US" dirty="0"/>
          </a:p>
        </p:txBody>
      </p:sp>
    </p:spTree>
    <p:extLst>
      <p:ext uri="{BB962C8B-B14F-4D97-AF65-F5344CB8AC3E}">
        <p14:creationId xmlns:p14="http://schemas.microsoft.com/office/powerpoint/2010/main" val="3315634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 latinLnBrk="0" hangingPunct="1"/>
            <a:endParaRPr lang="en-GB" sz="1200" b="0" i="0" u="none" strike="noStrike"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7D14A62E-524A-4791-90B2-9A33E294AE55}" type="slidenum">
              <a:rPr lang="en-GB" smtClean="0"/>
              <a:t>5</a:t>
            </a:fld>
            <a:endParaRPr lang="en-GB" dirty="0"/>
          </a:p>
        </p:txBody>
      </p:sp>
    </p:spTree>
    <p:extLst>
      <p:ext uri="{BB962C8B-B14F-4D97-AF65-F5344CB8AC3E}">
        <p14:creationId xmlns:p14="http://schemas.microsoft.com/office/powerpoint/2010/main" val="2995633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 latinLnBrk="0" hangingPunct="1"/>
            <a:endParaRPr lang="en-GB" sz="1200" b="0" i="0" u="none" strike="noStrike"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7D14A62E-524A-4791-90B2-9A33E294AE55}" type="slidenum">
              <a:rPr lang="en-GB" smtClean="0"/>
              <a:t>9</a:t>
            </a:fld>
            <a:endParaRPr lang="en-GB" dirty="0"/>
          </a:p>
        </p:txBody>
      </p:sp>
    </p:spTree>
    <p:extLst>
      <p:ext uri="{BB962C8B-B14F-4D97-AF65-F5344CB8AC3E}">
        <p14:creationId xmlns:p14="http://schemas.microsoft.com/office/powerpoint/2010/main" val="2995633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 latinLnBrk="0" hangingPunct="1"/>
            <a:endParaRPr lang="en-GB" sz="1200" b="0" i="0" u="none" strike="noStrike"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7D14A62E-524A-4791-90B2-9A33E294AE55}" type="slidenum">
              <a:rPr lang="en-GB" smtClean="0"/>
              <a:t>11</a:t>
            </a:fld>
            <a:endParaRPr lang="en-GB" dirty="0"/>
          </a:p>
        </p:txBody>
      </p:sp>
    </p:spTree>
    <p:extLst>
      <p:ext uri="{BB962C8B-B14F-4D97-AF65-F5344CB8AC3E}">
        <p14:creationId xmlns:p14="http://schemas.microsoft.com/office/powerpoint/2010/main" val="299563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CD770BB-01FB-425B-BC1C-1786F6047FA2}" type="slidenum">
              <a:rPr lang="en-US" smtClean="0"/>
              <a:pPr>
                <a:defRPr/>
              </a:pPr>
              <a:t>12</a:t>
            </a:fld>
            <a:endParaRPr lang="en-US" dirty="0"/>
          </a:p>
        </p:txBody>
      </p:sp>
    </p:spTree>
    <p:extLst>
      <p:ext uri="{BB962C8B-B14F-4D97-AF65-F5344CB8AC3E}">
        <p14:creationId xmlns:p14="http://schemas.microsoft.com/office/powerpoint/2010/main" val="3499217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 latinLnBrk="0" hangingPunct="1"/>
            <a:endParaRPr lang="en-GB" sz="1200" b="0" i="0" u="none" strike="noStrike"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7D14A62E-524A-4791-90B2-9A33E294AE55}" type="slidenum">
              <a:rPr lang="en-GB" smtClean="0"/>
              <a:t>14</a:t>
            </a:fld>
            <a:endParaRPr lang="en-GB" dirty="0"/>
          </a:p>
        </p:txBody>
      </p:sp>
    </p:spTree>
    <p:extLst>
      <p:ext uri="{BB962C8B-B14F-4D97-AF65-F5344CB8AC3E}">
        <p14:creationId xmlns:p14="http://schemas.microsoft.com/office/powerpoint/2010/main" val="299563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457200" y="2514600"/>
            <a:ext cx="8153400" cy="1143000"/>
          </a:xfrm>
        </p:spPr>
        <p:txBody>
          <a:bodyPr/>
          <a:lstStyle>
            <a:lvl1pPr algn="ctr">
              <a:defRPr sz="4800"/>
            </a:lvl1pPr>
          </a:lstStyle>
          <a:p>
            <a:r>
              <a:rPr lang="en-US" smtClean="0"/>
              <a:t>Click to edit Master title style</a:t>
            </a:r>
            <a:endParaRPr lang="en-US"/>
          </a:p>
        </p:txBody>
      </p:sp>
      <p:sp>
        <p:nvSpPr>
          <p:cNvPr id="19459" name="Rectangle 3"/>
          <p:cNvSpPr>
            <a:spLocks noGrp="1" noChangeArrowheads="1"/>
          </p:cNvSpPr>
          <p:nvPr>
            <p:ph type="subTitle" idx="1"/>
          </p:nvPr>
        </p:nvSpPr>
        <p:spPr>
          <a:xfrm>
            <a:off x="457200" y="3886200"/>
            <a:ext cx="8153400" cy="1752600"/>
          </a:xfrm>
        </p:spPr>
        <p:txBody>
          <a:bodyPr/>
          <a:lstStyle>
            <a:lvl1pPr marL="0" indent="0" algn="ctr">
              <a:buFontTx/>
              <a:buNone/>
              <a:defRPr>
                <a:solidFill>
                  <a:srgbClr val="8D181F"/>
                </a:solidFill>
              </a:defRPr>
            </a:lvl1pPr>
          </a:lstStyle>
          <a:p>
            <a:r>
              <a:rPr lang="en-US" smtClean="0"/>
              <a:t>Click to edit Master subtitle style</a:t>
            </a:r>
            <a:endParaRPr lang="en-US"/>
          </a:p>
        </p:txBody>
      </p:sp>
      <p:sp>
        <p:nvSpPr>
          <p:cNvPr id="5" name="Rectangle 5"/>
          <p:cNvSpPr>
            <a:spLocks noGrp="1" noChangeArrowheads="1"/>
          </p:cNvSpPr>
          <p:nvPr>
            <p:ph type="sldNum" sz="quarter" idx="10"/>
          </p:nvPr>
        </p:nvSpPr>
        <p:spPr>
          <a:xfrm>
            <a:off x="8305800" y="76200"/>
            <a:ext cx="687388" cy="228600"/>
          </a:xfrm>
        </p:spPr>
        <p:txBody>
          <a:bodyPr/>
          <a:lstStyle>
            <a:lvl1pPr>
              <a:defRPr/>
            </a:lvl1pPr>
          </a:lstStyle>
          <a:p>
            <a:pPr>
              <a:defRPr/>
            </a:pPr>
            <a:fld id="{A78CD452-4156-4F33-910A-8D38BF0B08D9}" type="slidenum">
              <a:rPr lang="en-US">
                <a:solidFill>
                  <a:srgbClr val="FFFFFF"/>
                </a:solidFill>
              </a:rPr>
              <a:pPr>
                <a:defRPr/>
              </a:pPr>
              <a:t>‹#›</a:t>
            </a:fld>
            <a:endParaRPr lang="en-US" sz="1400" b="0" dirty="0">
              <a:solidFill>
                <a:srgbClr val="000000"/>
              </a:solidFill>
              <a:latin typeface="Times" pitchFamily="1" charset="0"/>
            </a:endParaRPr>
          </a:p>
        </p:txBody>
      </p:sp>
      <p:sp>
        <p:nvSpPr>
          <p:cNvPr id="6" name="Rectangle 15"/>
          <p:cNvSpPr>
            <a:spLocks noGrp="1" noChangeArrowheads="1"/>
          </p:cNvSpPr>
          <p:nvPr>
            <p:ph type="ftr" sz="quarter" idx="11"/>
          </p:nvPr>
        </p:nvSpPr>
        <p:spPr/>
        <p:txBody>
          <a:bodyPr/>
          <a:lstStyle>
            <a:lvl1pPr>
              <a:defRPr sz="1000"/>
            </a:lvl1pPr>
          </a:lstStyle>
          <a:p>
            <a:pPr>
              <a:defRPr/>
            </a:pPr>
            <a:r>
              <a:rPr lang="en-US" dirty="0">
                <a:solidFill>
                  <a:srgbClr val="FFFFFF"/>
                </a:solidFill>
              </a:rPr>
              <a:t>[Slideshow Title - edit in Headers &amp; Footers] </a:t>
            </a:r>
          </a:p>
          <a:p>
            <a:pPr>
              <a:defRPr/>
            </a:pPr>
            <a:endParaRPr lang="en-US" dirty="0">
              <a:solidFill>
                <a:srgbClr val="FFFFFF"/>
              </a:solidFill>
            </a:endParaRPr>
          </a:p>
        </p:txBody>
      </p:sp>
      <p:sp>
        <p:nvSpPr>
          <p:cNvPr id="8" name="Text Box 2"/>
          <p:cNvSpPr txBox="1">
            <a:spLocks noChangeArrowheads="1"/>
          </p:cNvSpPr>
          <p:nvPr userDrawn="1"/>
        </p:nvSpPr>
        <p:spPr bwMode="auto">
          <a:xfrm>
            <a:off x="494904" y="6429396"/>
            <a:ext cx="3429024" cy="2143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just" eaLnBrk="1" hangingPunct="1">
              <a:spcAft>
                <a:spcPts val="1000"/>
              </a:spcAft>
            </a:pPr>
            <a:r>
              <a:rPr lang="en-GB" sz="1200" b="1" dirty="0" smtClean="0">
                <a:solidFill>
                  <a:srgbClr val="FFFFFF"/>
                </a:solidFill>
                <a:latin typeface="Calibri" pitchFamily="34" charset="0"/>
              </a:rPr>
              <a:t>www.worcestershire.gov.uk</a:t>
            </a:r>
          </a:p>
          <a:p>
            <a:pPr eaLnBrk="1" hangingPunct="1"/>
            <a:endParaRPr lang="en-US" sz="1800" dirty="0" smtClean="0">
              <a:solidFill>
                <a:srgbClr val="000000"/>
              </a:solidFill>
              <a:latin typeface="Arial" pitchFamily="34" charset="0"/>
            </a:endParaRPr>
          </a:p>
        </p:txBody>
      </p:sp>
    </p:spTree>
    <p:extLst>
      <p:ext uri="{BB962C8B-B14F-4D97-AF65-F5344CB8AC3E}">
        <p14:creationId xmlns:p14="http://schemas.microsoft.com/office/powerpoint/2010/main" val="538349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pPr>
              <a:defRPr/>
            </a:pPr>
            <a:fld id="{3B924FF8-EA1A-4213-BD42-780204AE4809}" type="slidenum">
              <a:rPr lang="en-US">
                <a:solidFill>
                  <a:srgbClr val="FFFFFF"/>
                </a:solidFill>
              </a:rPr>
              <a:pPr>
                <a:defRPr/>
              </a:pPr>
              <a:t>‹#›</a:t>
            </a:fld>
            <a:endParaRPr lang="en-US" sz="1400" b="0" dirty="0">
              <a:solidFill>
                <a:srgbClr val="000000"/>
              </a:solidFill>
              <a:latin typeface="Times" pitchFamily="1" charset="0"/>
            </a:endParaRPr>
          </a:p>
        </p:txBody>
      </p:sp>
      <p:sp>
        <p:nvSpPr>
          <p:cNvPr id="5" name="Footer Placeholder 4"/>
          <p:cNvSpPr>
            <a:spLocks noGrp="1"/>
          </p:cNvSpPr>
          <p:nvPr>
            <p:ph type="ftr" sz="quarter" idx="11"/>
          </p:nvPr>
        </p:nvSpPr>
        <p:spPr/>
        <p:txBody>
          <a:bodyPr/>
          <a:lstStyle>
            <a:lvl1pPr>
              <a:defRPr sz="1000">
                <a:solidFill>
                  <a:schemeClr val="tx1"/>
                </a:solidFill>
                <a:latin typeface="Times" pitchFamily="1" charset="0"/>
              </a:defRPr>
            </a:lvl1pPr>
          </a:lstStyle>
          <a:p>
            <a:pPr>
              <a:defRPr/>
            </a:pPr>
            <a:r>
              <a:rPr lang="en-US" dirty="0">
                <a:solidFill>
                  <a:srgbClr val="000000"/>
                </a:solidFill>
              </a:rPr>
              <a:t>[Slideshow Title - edit in Headers &amp; Footers] </a:t>
            </a:r>
          </a:p>
          <a:p>
            <a:pPr>
              <a:defRPr/>
            </a:pPr>
            <a:endParaRPr lang="en-US" dirty="0">
              <a:solidFill>
                <a:srgbClr val="000000"/>
              </a:solidFill>
            </a:endParaRPr>
          </a:p>
        </p:txBody>
      </p:sp>
    </p:spTree>
    <p:extLst>
      <p:ext uri="{BB962C8B-B14F-4D97-AF65-F5344CB8AC3E}">
        <p14:creationId xmlns:p14="http://schemas.microsoft.com/office/powerpoint/2010/main" val="1934162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1816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609600"/>
            <a:ext cx="601980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pPr>
              <a:defRPr/>
            </a:pPr>
            <a:fld id="{3D283AC1-9B54-4BAF-960D-DB0B47576122}" type="slidenum">
              <a:rPr lang="en-US">
                <a:solidFill>
                  <a:srgbClr val="FFFFFF"/>
                </a:solidFill>
              </a:rPr>
              <a:pPr>
                <a:defRPr/>
              </a:pPr>
              <a:t>‹#›</a:t>
            </a:fld>
            <a:endParaRPr lang="en-US" sz="1400" b="0" dirty="0">
              <a:solidFill>
                <a:srgbClr val="000000"/>
              </a:solidFill>
              <a:latin typeface="Times" pitchFamily="1" charset="0"/>
            </a:endParaRPr>
          </a:p>
        </p:txBody>
      </p:sp>
      <p:sp>
        <p:nvSpPr>
          <p:cNvPr id="5" name="Footer Placeholder 4"/>
          <p:cNvSpPr>
            <a:spLocks noGrp="1"/>
          </p:cNvSpPr>
          <p:nvPr>
            <p:ph type="ftr" sz="quarter" idx="11"/>
          </p:nvPr>
        </p:nvSpPr>
        <p:spPr/>
        <p:txBody>
          <a:bodyPr/>
          <a:lstStyle>
            <a:lvl1pPr>
              <a:defRPr sz="1000">
                <a:solidFill>
                  <a:schemeClr val="tx1"/>
                </a:solidFill>
                <a:latin typeface="Times" pitchFamily="1" charset="0"/>
              </a:defRPr>
            </a:lvl1pPr>
          </a:lstStyle>
          <a:p>
            <a:pPr>
              <a:defRPr/>
            </a:pPr>
            <a:r>
              <a:rPr lang="en-US" dirty="0">
                <a:solidFill>
                  <a:srgbClr val="000000"/>
                </a:solidFill>
              </a:rPr>
              <a:t>[Slideshow Title - edit in Headers &amp; Footers] </a:t>
            </a:r>
          </a:p>
          <a:p>
            <a:pPr>
              <a:defRPr/>
            </a:pPr>
            <a:endParaRPr lang="en-US" dirty="0">
              <a:solidFill>
                <a:srgbClr val="000000"/>
              </a:solidFill>
            </a:endParaRPr>
          </a:p>
        </p:txBody>
      </p:sp>
    </p:spTree>
    <p:extLst>
      <p:ext uri="{BB962C8B-B14F-4D97-AF65-F5344CB8AC3E}">
        <p14:creationId xmlns:p14="http://schemas.microsoft.com/office/powerpoint/2010/main" val="750578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pPr>
              <a:defRPr/>
            </a:pPr>
            <a:fld id="{96E4D231-9AEA-4D88-BDB6-003F1DFF21CB}" type="slidenum">
              <a:rPr lang="en-US">
                <a:solidFill>
                  <a:srgbClr val="FFFFFF"/>
                </a:solidFill>
              </a:rPr>
              <a:pPr>
                <a:defRPr/>
              </a:pPr>
              <a:t>‹#›</a:t>
            </a:fld>
            <a:endParaRPr lang="en-US" sz="1400" b="0" dirty="0">
              <a:solidFill>
                <a:srgbClr val="000000"/>
              </a:solidFill>
              <a:latin typeface="Times" pitchFamily="1" charset="0"/>
            </a:endParaRPr>
          </a:p>
        </p:txBody>
      </p:sp>
      <p:sp>
        <p:nvSpPr>
          <p:cNvPr id="5" name="Footer Placeholder 4"/>
          <p:cNvSpPr>
            <a:spLocks noGrp="1"/>
          </p:cNvSpPr>
          <p:nvPr>
            <p:ph type="ftr" sz="quarter" idx="11"/>
          </p:nvPr>
        </p:nvSpPr>
        <p:spPr/>
        <p:txBody>
          <a:bodyPr/>
          <a:lstStyle>
            <a:lvl1pPr>
              <a:defRPr sz="1000">
                <a:solidFill>
                  <a:schemeClr val="tx1"/>
                </a:solidFill>
                <a:latin typeface="Times" pitchFamily="1" charset="0"/>
              </a:defRPr>
            </a:lvl1pPr>
          </a:lstStyle>
          <a:p>
            <a:pPr>
              <a:defRPr/>
            </a:pPr>
            <a:r>
              <a:rPr lang="en-US" dirty="0">
                <a:solidFill>
                  <a:srgbClr val="000000"/>
                </a:solidFill>
              </a:rPr>
              <a:t>[Slideshow Title - edit in Headers &amp; Footers] </a:t>
            </a:r>
          </a:p>
          <a:p>
            <a:pPr>
              <a:defRPr/>
            </a:pPr>
            <a:endParaRPr lang="en-US" dirty="0">
              <a:solidFill>
                <a:srgbClr val="000000"/>
              </a:solidFill>
            </a:endParaRPr>
          </a:p>
        </p:txBody>
      </p:sp>
    </p:spTree>
    <p:extLst>
      <p:ext uri="{BB962C8B-B14F-4D97-AF65-F5344CB8AC3E}">
        <p14:creationId xmlns:p14="http://schemas.microsoft.com/office/powerpoint/2010/main" val="773919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pPr>
              <a:defRPr/>
            </a:pPr>
            <a:fld id="{907A3637-2ECD-42AA-BDD3-F09BECFF20BA}" type="slidenum">
              <a:rPr lang="en-US">
                <a:solidFill>
                  <a:srgbClr val="FFFFFF"/>
                </a:solidFill>
              </a:rPr>
              <a:pPr>
                <a:defRPr/>
              </a:pPr>
              <a:t>‹#›</a:t>
            </a:fld>
            <a:endParaRPr lang="en-US" sz="1400" b="0" dirty="0">
              <a:solidFill>
                <a:srgbClr val="000000"/>
              </a:solidFill>
              <a:latin typeface="Times" pitchFamily="1" charset="0"/>
            </a:endParaRPr>
          </a:p>
        </p:txBody>
      </p:sp>
      <p:sp>
        <p:nvSpPr>
          <p:cNvPr id="5" name="Footer Placeholder 4"/>
          <p:cNvSpPr>
            <a:spLocks noGrp="1"/>
          </p:cNvSpPr>
          <p:nvPr>
            <p:ph type="ftr" sz="quarter" idx="11"/>
          </p:nvPr>
        </p:nvSpPr>
        <p:spPr/>
        <p:txBody>
          <a:bodyPr/>
          <a:lstStyle>
            <a:lvl1pPr>
              <a:defRPr sz="1000">
                <a:solidFill>
                  <a:schemeClr val="tx1"/>
                </a:solidFill>
                <a:latin typeface="Times" pitchFamily="1" charset="0"/>
              </a:defRPr>
            </a:lvl1pPr>
          </a:lstStyle>
          <a:p>
            <a:pPr>
              <a:defRPr/>
            </a:pPr>
            <a:r>
              <a:rPr lang="en-US" dirty="0">
                <a:solidFill>
                  <a:srgbClr val="000000"/>
                </a:solidFill>
              </a:rPr>
              <a:t>[Slideshow Title - edit in Headers &amp; Footers] </a:t>
            </a:r>
          </a:p>
          <a:p>
            <a:pPr>
              <a:defRPr/>
            </a:pPr>
            <a:endParaRPr lang="en-US" dirty="0">
              <a:solidFill>
                <a:srgbClr val="000000"/>
              </a:solidFill>
            </a:endParaRPr>
          </a:p>
        </p:txBody>
      </p:sp>
    </p:spTree>
    <p:extLst>
      <p:ext uri="{BB962C8B-B14F-4D97-AF65-F5344CB8AC3E}">
        <p14:creationId xmlns:p14="http://schemas.microsoft.com/office/powerpoint/2010/main" val="1218497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447800"/>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447800"/>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lvl1pPr>
              <a:defRPr/>
            </a:lvl1pPr>
          </a:lstStyle>
          <a:p>
            <a:pPr>
              <a:defRPr/>
            </a:pPr>
            <a:fld id="{26AC7F60-F13B-4549-8661-4978429018E1}" type="slidenum">
              <a:rPr lang="en-US">
                <a:solidFill>
                  <a:srgbClr val="FFFFFF"/>
                </a:solidFill>
              </a:rPr>
              <a:pPr>
                <a:defRPr/>
              </a:pPr>
              <a:t>‹#›</a:t>
            </a:fld>
            <a:endParaRPr lang="en-US" sz="1400" b="0" dirty="0">
              <a:solidFill>
                <a:srgbClr val="000000"/>
              </a:solidFill>
              <a:latin typeface="Times" pitchFamily="1" charset="0"/>
            </a:endParaRPr>
          </a:p>
        </p:txBody>
      </p:sp>
      <p:sp>
        <p:nvSpPr>
          <p:cNvPr id="6" name="Footer Placeholder 5"/>
          <p:cNvSpPr>
            <a:spLocks noGrp="1"/>
          </p:cNvSpPr>
          <p:nvPr>
            <p:ph type="ftr" sz="quarter" idx="11"/>
          </p:nvPr>
        </p:nvSpPr>
        <p:spPr/>
        <p:txBody>
          <a:bodyPr/>
          <a:lstStyle>
            <a:lvl1pPr>
              <a:defRPr sz="1000">
                <a:solidFill>
                  <a:schemeClr val="tx1"/>
                </a:solidFill>
                <a:latin typeface="Times" pitchFamily="1" charset="0"/>
              </a:defRPr>
            </a:lvl1pPr>
          </a:lstStyle>
          <a:p>
            <a:pPr>
              <a:defRPr/>
            </a:pPr>
            <a:r>
              <a:rPr lang="en-US" dirty="0">
                <a:solidFill>
                  <a:srgbClr val="000000"/>
                </a:solidFill>
              </a:rPr>
              <a:t>[Slideshow Title - edit in Headers &amp; Footers] </a:t>
            </a:r>
          </a:p>
          <a:p>
            <a:pPr>
              <a:defRPr/>
            </a:pPr>
            <a:endParaRPr lang="en-US" dirty="0">
              <a:solidFill>
                <a:srgbClr val="000000"/>
              </a:solidFill>
            </a:endParaRPr>
          </a:p>
        </p:txBody>
      </p:sp>
    </p:spTree>
    <p:extLst>
      <p:ext uri="{BB962C8B-B14F-4D97-AF65-F5344CB8AC3E}">
        <p14:creationId xmlns:p14="http://schemas.microsoft.com/office/powerpoint/2010/main" val="1633167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0"/>
          </p:nvPr>
        </p:nvSpPr>
        <p:spPr/>
        <p:txBody>
          <a:bodyPr/>
          <a:lstStyle>
            <a:lvl1pPr>
              <a:defRPr/>
            </a:lvl1pPr>
          </a:lstStyle>
          <a:p>
            <a:pPr>
              <a:defRPr/>
            </a:pPr>
            <a:fld id="{FC6AAC0D-B08E-4228-8F7F-4C9AEE456723}" type="slidenum">
              <a:rPr lang="en-US">
                <a:solidFill>
                  <a:srgbClr val="FFFFFF"/>
                </a:solidFill>
              </a:rPr>
              <a:pPr>
                <a:defRPr/>
              </a:pPr>
              <a:t>‹#›</a:t>
            </a:fld>
            <a:endParaRPr lang="en-US" sz="1400" b="0" dirty="0">
              <a:solidFill>
                <a:srgbClr val="000000"/>
              </a:solidFill>
              <a:latin typeface="Times" pitchFamily="1" charset="0"/>
            </a:endParaRPr>
          </a:p>
        </p:txBody>
      </p:sp>
      <p:sp>
        <p:nvSpPr>
          <p:cNvPr id="8" name="Footer Placeholder 7"/>
          <p:cNvSpPr>
            <a:spLocks noGrp="1"/>
          </p:cNvSpPr>
          <p:nvPr>
            <p:ph type="ftr" sz="quarter" idx="11"/>
          </p:nvPr>
        </p:nvSpPr>
        <p:spPr/>
        <p:txBody>
          <a:bodyPr/>
          <a:lstStyle>
            <a:lvl1pPr>
              <a:defRPr sz="1000">
                <a:solidFill>
                  <a:schemeClr val="tx1"/>
                </a:solidFill>
                <a:latin typeface="Times" pitchFamily="1" charset="0"/>
              </a:defRPr>
            </a:lvl1pPr>
          </a:lstStyle>
          <a:p>
            <a:pPr>
              <a:defRPr/>
            </a:pPr>
            <a:r>
              <a:rPr lang="en-US" dirty="0">
                <a:solidFill>
                  <a:srgbClr val="000000"/>
                </a:solidFill>
              </a:rPr>
              <a:t>[Slideshow Title - edit in Headers &amp; Footers] </a:t>
            </a:r>
          </a:p>
          <a:p>
            <a:pPr>
              <a:defRPr/>
            </a:pPr>
            <a:endParaRPr lang="en-US" dirty="0">
              <a:solidFill>
                <a:srgbClr val="000000"/>
              </a:solidFill>
            </a:endParaRPr>
          </a:p>
        </p:txBody>
      </p:sp>
    </p:spTree>
    <p:extLst>
      <p:ext uri="{BB962C8B-B14F-4D97-AF65-F5344CB8AC3E}">
        <p14:creationId xmlns:p14="http://schemas.microsoft.com/office/powerpoint/2010/main" val="272815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pPr>
              <a:defRPr/>
            </a:pPr>
            <a:fld id="{8DCBDB4F-632A-47B3-82FC-1AE254BF590B}" type="slidenum">
              <a:rPr lang="en-US">
                <a:solidFill>
                  <a:srgbClr val="FFFFFF"/>
                </a:solidFill>
              </a:rPr>
              <a:pPr>
                <a:defRPr/>
              </a:pPr>
              <a:t>‹#›</a:t>
            </a:fld>
            <a:endParaRPr lang="en-US" sz="1400" b="0" dirty="0">
              <a:solidFill>
                <a:srgbClr val="000000"/>
              </a:solidFill>
              <a:latin typeface="Times" pitchFamily="1" charset="0"/>
            </a:endParaRPr>
          </a:p>
        </p:txBody>
      </p:sp>
      <p:sp>
        <p:nvSpPr>
          <p:cNvPr id="4" name="Footer Placeholder 3"/>
          <p:cNvSpPr>
            <a:spLocks noGrp="1"/>
          </p:cNvSpPr>
          <p:nvPr>
            <p:ph type="ftr" sz="quarter" idx="11"/>
          </p:nvPr>
        </p:nvSpPr>
        <p:spPr/>
        <p:txBody>
          <a:bodyPr/>
          <a:lstStyle>
            <a:lvl1pPr>
              <a:defRPr sz="1000">
                <a:solidFill>
                  <a:schemeClr val="tx1"/>
                </a:solidFill>
                <a:latin typeface="Times" pitchFamily="1" charset="0"/>
              </a:defRPr>
            </a:lvl1pPr>
          </a:lstStyle>
          <a:p>
            <a:pPr>
              <a:defRPr/>
            </a:pPr>
            <a:r>
              <a:rPr lang="en-US" dirty="0">
                <a:solidFill>
                  <a:srgbClr val="000000"/>
                </a:solidFill>
              </a:rPr>
              <a:t>[Slideshow Title - edit in Headers &amp; Footers] </a:t>
            </a:r>
          </a:p>
          <a:p>
            <a:pPr>
              <a:defRPr/>
            </a:pPr>
            <a:endParaRPr lang="en-US" dirty="0">
              <a:solidFill>
                <a:srgbClr val="000000"/>
              </a:solidFill>
            </a:endParaRPr>
          </a:p>
        </p:txBody>
      </p:sp>
    </p:spTree>
    <p:extLst>
      <p:ext uri="{BB962C8B-B14F-4D97-AF65-F5344CB8AC3E}">
        <p14:creationId xmlns:p14="http://schemas.microsoft.com/office/powerpoint/2010/main" val="166361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BCCCC8F3-EE66-4451-9CF7-20E7CBFD21DD}" type="slidenum">
              <a:rPr lang="en-US">
                <a:solidFill>
                  <a:srgbClr val="FFFFFF"/>
                </a:solidFill>
              </a:rPr>
              <a:pPr>
                <a:defRPr/>
              </a:pPr>
              <a:t>‹#›</a:t>
            </a:fld>
            <a:endParaRPr lang="en-US" sz="1400" b="0" dirty="0">
              <a:solidFill>
                <a:srgbClr val="000000"/>
              </a:solidFill>
              <a:latin typeface="Times" pitchFamily="1" charset="0"/>
            </a:endParaRPr>
          </a:p>
        </p:txBody>
      </p:sp>
      <p:sp>
        <p:nvSpPr>
          <p:cNvPr id="3" name="Footer Placeholder 2"/>
          <p:cNvSpPr>
            <a:spLocks noGrp="1"/>
          </p:cNvSpPr>
          <p:nvPr>
            <p:ph type="ftr" sz="quarter" idx="11"/>
          </p:nvPr>
        </p:nvSpPr>
        <p:spPr/>
        <p:txBody>
          <a:bodyPr/>
          <a:lstStyle>
            <a:lvl1pPr>
              <a:defRPr sz="1000">
                <a:solidFill>
                  <a:schemeClr val="tx1"/>
                </a:solidFill>
                <a:latin typeface="Times" pitchFamily="1" charset="0"/>
              </a:defRPr>
            </a:lvl1pPr>
          </a:lstStyle>
          <a:p>
            <a:pPr>
              <a:defRPr/>
            </a:pPr>
            <a:r>
              <a:rPr lang="en-US" dirty="0">
                <a:solidFill>
                  <a:srgbClr val="000000"/>
                </a:solidFill>
              </a:rPr>
              <a:t>[Slideshow Title - edit in Headers &amp; Footers] </a:t>
            </a:r>
          </a:p>
          <a:p>
            <a:pPr>
              <a:defRPr/>
            </a:pPr>
            <a:endParaRPr lang="en-US" dirty="0">
              <a:solidFill>
                <a:srgbClr val="000000"/>
              </a:solidFill>
            </a:endParaRPr>
          </a:p>
        </p:txBody>
      </p:sp>
    </p:spTree>
    <p:extLst>
      <p:ext uri="{BB962C8B-B14F-4D97-AF65-F5344CB8AC3E}">
        <p14:creationId xmlns:p14="http://schemas.microsoft.com/office/powerpoint/2010/main" val="2859137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E011C3A2-1157-49A1-89A5-6F779507A892}" type="slidenum">
              <a:rPr lang="en-US">
                <a:solidFill>
                  <a:srgbClr val="FFFFFF"/>
                </a:solidFill>
              </a:rPr>
              <a:pPr>
                <a:defRPr/>
              </a:pPr>
              <a:t>‹#›</a:t>
            </a:fld>
            <a:endParaRPr lang="en-US" sz="1400" b="0" dirty="0">
              <a:solidFill>
                <a:srgbClr val="000000"/>
              </a:solidFill>
              <a:latin typeface="Times" pitchFamily="1" charset="0"/>
            </a:endParaRPr>
          </a:p>
        </p:txBody>
      </p:sp>
      <p:sp>
        <p:nvSpPr>
          <p:cNvPr id="6" name="Footer Placeholder 5"/>
          <p:cNvSpPr>
            <a:spLocks noGrp="1"/>
          </p:cNvSpPr>
          <p:nvPr>
            <p:ph type="ftr" sz="quarter" idx="11"/>
          </p:nvPr>
        </p:nvSpPr>
        <p:spPr/>
        <p:txBody>
          <a:bodyPr/>
          <a:lstStyle>
            <a:lvl1pPr>
              <a:defRPr sz="1000">
                <a:solidFill>
                  <a:schemeClr val="tx1"/>
                </a:solidFill>
                <a:latin typeface="Times" pitchFamily="1" charset="0"/>
              </a:defRPr>
            </a:lvl1pPr>
          </a:lstStyle>
          <a:p>
            <a:pPr>
              <a:defRPr/>
            </a:pPr>
            <a:r>
              <a:rPr lang="en-US" dirty="0">
                <a:solidFill>
                  <a:srgbClr val="000000"/>
                </a:solidFill>
              </a:rPr>
              <a:t>[Slideshow Title - edit in Headers &amp; Footers] </a:t>
            </a:r>
          </a:p>
          <a:p>
            <a:pPr>
              <a:defRPr/>
            </a:pPr>
            <a:endParaRPr lang="en-US" dirty="0">
              <a:solidFill>
                <a:srgbClr val="000000"/>
              </a:solidFill>
            </a:endParaRPr>
          </a:p>
        </p:txBody>
      </p:sp>
    </p:spTree>
    <p:extLst>
      <p:ext uri="{BB962C8B-B14F-4D97-AF65-F5344CB8AC3E}">
        <p14:creationId xmlns:p14="http://schemas.microsoft.com/office/powerpoint/2010/main" val="822203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ACCCA373-B377-45E3-8DA8-B6077DB0D9E2}" type="slidenum">
              <a:rPr lang="en-US">
                <a:solidFill>
                  <a:srgbClr val="FFFFFF"/>
                </a:solidFill>
              </a:rPr>
              <a:pPr>
                <a:defRPr/>
              </a:pPr>
              <a:t>‹#›</a:t>
            </a:fld>
            <a:endParaRPr lang="en-US" sz="1400" b="0" dirty="0">
              <a:solidFill>
                <a:srgbClr val="000000"/>
              </a:solidFill>
              <a:latin typeface="Times" pitchFamily="1" charset="0"/>
            </a:endParaRPr>
          </a:p>
        </p:txBody>
      </p:sp>
      <p:sp>
        <p:nvSpPr>
          <p:cNvPr id="6" name="Footer Placeholder 5"/>
          <p:cNvSpPr>
            <a:spLocks noGrp="1"/>
          </p:cNvSpPr>
          <p:nvPr>
            <p:ph type="ftr" sz="quarter" idx="11"/>
          </p:nvPr>
        </p:nvSpPr>
        <p:spPr/>
        <p:txBody>
          <a:bodyPr/>
          <a:lstStyle>
            <a:lvl1pPr>
              <a:defRPr sz="1000">
                <a:solidFill>
                  <a:schemeClr val="tx1"/>
                </a:solidFill>
                <a:latin typeface="Times" pitchFamily="1" charset="0"/>
              </a:defRPr>
            </a:lvl1pPr>
          </a:lstStyle>
          <a:p>
            <a:pPr>
              <a:defRPr/>
            </a:pPr>
            <a:r>
              <a:rPr lang="en-US" dirty="0">
                <a:solidFill>
                  <a:srgbClr val="000000"/>
                </a:solidFill>
              </a:rPr>
              <a:t>[Slideshow Title - edit in Headers &amp; Footers] </a:t>
            </a:r>
          </a:p>
          <a:p>
            <a:pPr>
              <a:defRPr/>
            </a:pPr>
            <a:endParaRPr lang="en-US" dirty="0">
              <a:solidFill>
                <a:srgbClr val="000000"/>
              </a:solidFill>
            </a:endParaRPr>
          </a:p>
        </p:txBody>
      </p:sp>
    </p:spTree>
    <p:extLst>
      <p:ext uri="{BB962C8B-B14F-4D97-AF65-F5344CB8AC3E}">
        <p14:creationId xmlns:p14="http://schemas.microsoft.com/office/powerpoint/2010/main" val="2365543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457200" y="609600"/>
            <a:ext cx="82296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10"/>
          <p:cNvSpPr>
            <a:spLocks noGrp="1" noChangeArrowheads="1"/>
          </p:cNvSpPr>
          <p:nvPr>
            <p:ph type="body" idx="1"/>
          </p:nvPr>
        </p:nvSpPr>
        <p:spPr bwMode="auto">
          <a:xfrm>
            <a:off x="457200" y="1447800"/>
            <a:ext cx="82296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6" name="Rectangle 12"/>
          <p:cNvSpPr>
            <a:spLocks noGrp="1" noChangeArrowheads="1"/>
          </p:cNvSpPr>
          <p:nvPr>
            <p:ph type="sldNum" sz="quarter" idx="4"/>
          </p:nvPr>
        </p:nvSpPr>
        <p:spPr bwMode="auto">
          <a:xfrm>
            <a:off x="8305800" y="76200"/>
            <a:ext cx="685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solidFill>
                  <a:schemeClr val="bg1"/>
                </a:solidFill>
                <a:latin typeface="+mn-lt"/>
              </a:defRPr>
            </a:lvl1pPr>
          </a:lstStyle>
          <a:p>
            <a:pPr>
              <a:defRPr/>
            </a:pPr>
            <a:fld id="{40F501FD-7618-4FE5-B57A-F3C25F56EDFE}" type="slidenum">
              <a:rPr lang="en-US">
                <a:solidFill>
                  <a:srgbClr val="FFFFFF"/>
                </a:solidFill>
              </a:rPr>
              <a:pPr>
                <a:defRPr/>
              </a:pPr>
              <a:t>‹#›</a:t>
            </a:fld>
            <a:endParaRPr lang="en-US" sz="1400" dirty="0">
              <a:solidFill>
                <a:srgbClr val="FFFFFF"/>
              </a:solidFill>
            </a:endParaRPr>
          </a:p>
        </p:txBody>
      </p:sp>
      <p:sp>
        <p:nvSpPr>
          <p:cNvPr id="1037" name="Rectangle 13"/>
          <p:cNvSpPr>
            <a:spLocks noGrp="1" noChangeArrowheads="1"/>
          </p:cNvSpPr>
          <p:nvPr>
            <p:ph type="ftr" sz="quarter" idx="3"/>
          </p:nvPr>
        </p:nvSpPr>
        <p:spPr bwMode="auto">
          <a:xfrm>
            <a:off x="76200" y="76200"/>
            <a:ext cx="4495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bg1"/>
                </a:solidFill>
                <a:latin typeface="+mn-lt"/>
              </a:defRPr>
            </a:lvl1pPr>
          </a:lstStyle>
          <a:p>
            <a:pPr>
              <a:defRPr/>
            </a:pPr>
            <a:r>
              <a:rPr lang="en-US" dirty="0">
                <a:solidFill>
                  <a:srgbClr val="FFFFFF"/>
                </a:solidFill>
              </a:rPr>
              <a:t>[Slideshow Title - edit in Headers &amp; Footers] </a:t>
            </a:r>
          </a:p>
          <a:p>
            <a:pPr>
              <a:defRPr/>
            </a:pPr>
            <a:endParaRPr lang="en-US" dirty="0">
              <a:solidFill>
                <a:srgbClr val="FFFFFF"/>
              </a:solidFill>
            </a:endParaRPr>
          </a:p>
        </p:txBody>
      </p:sp>
      <p:sp>
        <p:nvSpPr>
          <p:cNvPr id="1038" name="Text Box 14"/>
          <p:cNvSpPr txBox="1">
            <a:spLocks noChangeArrowheads="1"/>
          </p:cNvSpPr>
          <p:nvPr/>
        </p:nvSpPr>
        <p:spPr bwMode="auto">
          <a:xfrm>
            <a:off x="152400" y="6362700"/>
            <a:ext cx="184731" cy="276999"/>
          </a:xfrm>
          <a:prstGeom prst="rect">
            <a:avLst/>
          </a:prstGeom>
          <a:noFill/>
          <a:ln w="9525">
            <a:noFill/>
            <a:miter lim="800000"/>
            <a:headEnd/>
            <a:tailEnd/>
          </a:ln>
          <a:effectLst/>
        </p:spPr>
        <p:txBody>
          <a:bodyPr wrap="none">
            <a:spAutoFit/>
          </a:bodyPr>
          <a:lstStyle/>
          <a:p>
            <a:pPr>
              <a:defRPr/>
            </a:pPr>
            <a:endParaRPr lang="en-US" sz="1200" b="1" dirty="0">
              <a:solidFill>
                <a:srgbClr val="FFFFFF"/>
              </a:solidFill>
              <a:latin typeface="Arial" charset="0"/>
            </a:endParaRPr>
          </a:p>
        </p:txBody>
      </p:sp>
      <p:sp>
        <p:nvSpPr>
          <p:cNvPr id="9" name="Text Box 2"/>
          <p:cNvSpPr txBox="1">
            <a:spLocks noChangeArrowheads="1"/>
          </p:cNvSpPr>
          <p:nvPr userDrawn="1"/>
        </p:nvSpPr>
        <p:spPr bwMode="auto">
          <a:xfrm>
            <a:off x="494904" y="6429396"/>
            <a:ext cx="3429024" cy="2143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just" eaLnBrk="1" hangingPunct="1">
              <a:spcAft>
                <a:spcPts val="1000"/>
              </a:spcAft>
            </a:pPr>
            <a:r>
              <a:rPr lang="en-GB" sz="1200" b="1" dirty="0" smtClean="0">
                <a:solidFill>
                  <a:srgbClr val="FFFFFF"/>
                </a:solidFill>
                <a:latin typeface="Calibri" pitchFamily="34" charset="0"/>
              </a:rPr>
              <a:t>www.worcestershire.gov.uk</a:t>
            </a:r>
          </a:p>
          <a:p>
            <a:pPr eaLnBrk="1" hangingPunct="1"/>
            <a:endParaRPr lang="en-US" sz="1800" dirty="0" smtClean="0">
              <a:solidFill>
                <a:srgbClr val="000000"/>
              </a:solidFill>
              <a:latin typeface="Arial" pitchFamily="34" charset="0"/>
            </a:endParaRPr>
          </a:p>
        </p:txBody>
      </p:sp>
    </p:spTree>
    <p:extLst>
      <p:ext uri="{BB962C8B-B14F-4D97-AF65-F5344CB8AC3E}">
        <p14:creationId xmlns:p14="http://schemas.microsoft.com/office/powerpoint/2010/main" val="3068424833"/>
      </p:ext>
    </p:extLst>
  </p:cSld>
  <p:clrMap bg1="lt1" tx1="dk1" bg2="lt2" tx2="dk2" accent1="accent1" accent2="accent2" accent3="accent3" accent4="accent4" accent5="accent5" accent6="accent6" hlink="hlink" folHlink="folHlink"/>
  <p:sldLayoutIdLst>
    <p:sldLayoutId id="2147484325" r:id="rId1"/>
    <p:sldLayoutId id="2147484326" r:id="rId2"/>
    <p:sldLayoutId id="2147484327" r:id="rId3"/>
    <p:sldLayoutId id="2147484328" r:id="rId4"/>
    <p:sldLayoutId id="2147484329" r:id="rId5"/>
    <p:sldLayoutId id="2147484330" r:id="rId6"/>
    <p:sldLayoutId id="2147484331" r:id="rId7"/>
    <p:sldLayoutId id="2147484332" r:id="rId8"/>
    <p:sldLayoutId id="2147484333" r:id="rId9"/>
    <p:sldLayoutId id="2147484334" r:id="rId10"/>
    <p:sldLayoutId id="2147484335" r:id="rId11"/>
  </p:sldLayoutIdLst>
  <p:hf hdr="0" ftr="0" dt="0"/>
  <p:txStyles>
    <p:titleStyle>
      <a:lvl1pPr algn="l" rtl="0" eaLnBrk="1" fontAlgn="base" hangingPunct="1">
        <a:spcBef>
          <a:spcPct val="0"/>
        </a:spcBef>
        <a:spcAft>
          <a:spcPct val="0"/>
        </a:spcAft>
        <a:defRPr sz="3600" b="1">
          <a:solidFill>
            <a:srgbClr val="8D181F"/>
          </a:solidFill>
          <a:latin typeface="+mj-lt"/>
          <a:ea typeface="+mj-ea"/>
          <a:cs typeface="+mj-cs"/>
        </a:defRPr>
      </a:lvl1pPr>
      <a:lvl2pPr algn="l" rtl="0" eaLnBrk="1" fontAlgn="base" hangingPunct="1">
        <a:spcBef>
          <a:spcPct val="0"/>
        </a:spcBef>
        <a:spcAft>
          <a:spcPct val="0"/>
        </a:spcAft>
        <a:defRPr sz="3600" b="1">
          <a:solidFill>
            <a:srgbClr val="8D181F"/>
          </a:solidFill>
          <a:latin typeface="Arial" charset="0"/>
        </a:defRPr>
      </a:lvl2pPr>
      <a:lvl3pPr algn="l" rtl="0" eaLnBrk="1" fontAlgn="base" hangingPunct="1">
        <a:spcBef>
          <a:spcPct val="0"/>
        </a:spcBef>
        <a:spcAft>
          <a:spcPct val="0"/>
        </a:spcAft>
        <a:defRPr sz="3600" b="1">
          <a:solidFill>
            <a:srgbClr val="8D181F"/>
          </a:solidFill>
          <a:latin typeface="Arial" charset="0"/>
        </a:defRPr>
      </a:lvl3pPr>
      <a:lvl4pPr algn="l" rtl="0" eaLnBrk="1" fontAlgn="base" hangingPunct="1">
        <a:spcBef>
          <a:spcPct val="0"/>
        </a:spcBef>
        <a:spcAft>
          <a:spcPct val="0"/>
        </a:spcAft>
        <a:defRPr sz="3600" b="1">
          <a:solidFill>
            <a:srgbClr val="8D181F"/>
          </a:solidFill>
          <a:latin typeface="Arial" charset="0"/>
        </a:defRPr>
      </a:lvl4pPr>
      <a:lvl5pPr algn="l" rtl="0" eaLnBrk="1" fontAlgn="base" hangingPunct="1">
        <a:spcBef>
          <a:spcPct val="0"/>
        </a:spcBef>
        <a:spcAft>
          <a:spcPct val="0"/>
        </a:spcAft>
        <a:defRPr sz="3600" b="1">
          <a:solidFill>
            <a:srgbClr val="8D181F"/>
          </a:solidFill>
          <a:latin typeface="Arial" charset="0"/>
        </a:defRPr>
      </a:lvl5pPr>
      <a:lvl6pPr marL="457200" algn="l" rtl="0" eaLnBrk="1" fontAlgn="base" hangingPunct="1">
        <a:spcBef>
          <a:spcPct val="0"/>
        </a:spcBef>
        <a:spcAft>
          <a:spcPct val="0"/>
        </a:spcAft>
        <a:defRPr sz="3600" b="1">
          <a:solidFill>
            <a:srgbClr val="8D181F"/>
          </a:solidFill>
          <a:latin typeface="Arial" charset="0"/>
        </a:defRPr>
      </a:lvl6pPr>
      <a:lvl7pPr marL="914400" algn="l" rtl="0" eaLnBrk="1" fontAlgn="base" hangingPunct="1">
        <a:spcBef>
          <a:spcPct val="0"/>
        </a:spcBef>
        <a:spcAft>
          <a:spcPct val="0"/>
        </a:spcAft>
        <a:defRPr sz="3600" b="1">
          <a:solidFill>
            <a:srgbClr val="8D181F"/>
          </a:solidFill>
          <a:latin typeface="Arial" charset="0"/>
        </a:defRPr>
      </a:lvl7pPr>
      <a:lvl8pPr marL="1371600" algn="l" rtl="0" eaLnBrk="1" fontAlgn="base" hangingPunct="1">
        <a:spcBef>
          <a:spcPct val="0"/>
        </a:spcBef>
        <a:spcAft>
          <a:spcPct val="0"/>
        </a:spcAft>
        <a:defRPr sz="3600" b="1">
          <a:solidFill>
            <a:srgbClr val="8D181F"/>
          </a:solidFill>
          <a:latin typeface="Arial" charset="0"/>
        </a:defRPr>
      </a:lvl8pPr>
      <a:lvl9pPr marL="1828800" algn="l" rtl="0" eaLnBrk="1" fontAlgn="base" hangingPunct="1">
        <a:spcBef>
          <a:spcPct val="0"/>
        </a:spcBef>
        <a:spcAft>
          <a:spcPct val="0"/>
        </a:spcAft>
        <a:defRPr sz="3600" b="1">
          <a:solidFill>
            <a:srgbClr val="8D181F"/>
          </a:solidFill>
          <a:latin typeface="Arial" charset="0"/>
        </a:defRPr>
      </a:lvl9pPr>
    </p:titleStyle>
    <p:bodyStyle>
      <a:lvl1pPr marL="342900" indent="-342900" algn="l" rtl="0" eaLnBrk="1" fontAlgn="base" hangingPunct="1">
        <a:lnSpc>
          <a:spcPct val="90000"/>
        </a:lnSpc>
        <a:spcBef>
          <a:spcPct val="20000"/>
        </a:spcBef>
        <a:spcAft>
          <a:spcPct val="0"/>
        </a:spcAft>
        <a:buClr>
          <a:schemeClr val="bg2"/>
        </a:buClr>
        <a:buChar char="•"/>
        <a:defRPr sz="2800">
          <a:solidFill>
            <a:schemeClr val="tx1"/>
          </a:solidFill>
          <a:latin typeface="+mn-lt"/>
          <a:ea typeface="+mn-ea"/>
          <a:cs typeface="+mn-cs"/>
        </a:defRPr>
      </a:lvl1pPr>
      <a:lvl2pPr marL="742950" indent="-285750" algn="l" rtl="0" eaLnBrk="1" fontAlgn="base" hangingPunct="1">
        <a:lnSpc>
          <a:spcPct val="90000"/>
        </a:lnSpc>
        <a:spcBef>
          <a:spcPct val="20000"/>
        </a:spcBef>
        <a:spcAft>
          <a:spcPct val="0"/>
        </a:spcAft>
        <a:buClr>
          <a:schemeClr val="bg2"/>
        </a:buClr>
        <a:buFont typeface="Times" pitchFamily="18" charset="0"/>
        <a:buChar char="•"/>
        <a:defRPr sz="2400">
          <a:solidFill>
            <a:schemeClr val="tx1"/>
          </a:solidFill>
          <a:latin typeface="+mn-lt"/>
        </a:defRPr>
      </a:lvl2pPr>
      <a:lvl3pPr marL="1143000" indent="-228600" algn="l" rtl="0" eaLnBrk="1" fontAlgn="base" hangingPunct="1">
        <a:lnSpc>
          <a:spcPct val="90000"/>
        </a:lnSpc>
        <a:spcBef>
          <a:spcPct val="20000"/>
        </a:spcBef>
        <a:spcAft>
          <a:spcPct val="0"/>
        </a:spcAft>
        <a:buClr>
          <a:schemeClr val="bg2"/>
        </a:buClr>
        <a:buChar char="•"/>
        <a:defRPr sz="2400">
          <a:solidFill>
            <a:schemeClr val="tx1"/>
          </a:solidFill>
          <a:latin typeface="+mn-lt"/>
        </a:defRPr>
      </a:lvl3pPr>
      <a:lvl4pPr marL="1600200" indent="-228600" algn="l" rtl="0" eaLnBrk="1" fontAlgn="base" hangingPunct="1">
        <a:lnSpc>
          <a:spcPct val="90000"/>
        </a:lnSpc>
        <a:spcBef>
          <a:spcPct val="20000"/>
        </a:spcBef>
        <a:spcAft>
          <a:spcPct val="0"/>
        </a:spcAft>
        <a:buClr>
          <a:schemeClr val="bg2"/>
        </a:buClr>
        <a:buFont typeface="Times" pitchFamily="18" charset="0"/>
        <a:buChar char="•"/>
        <a:defRPr sz="1600">
          <a:solidFill>
            <a:schemeClr val="tx1"/>
          </a:solidFill>
          <a:latin typeface="+mn-lt"/>
        </a:defRPr>
      </a:lvl4pPr>
      <a:lvl5pPr marL="2057400" indent="-228600" algn="l" rtl="0" eaLnBrk="1" fontAlgn="base" hangingPunct="1">
        <a:lnSpc>
          <a:spcPct val="90000"/>
        </a:lnSpc>
        <a:spcBef>
          <a:spcPct val="20000"/>
        </a:spcBef>
        <a:spcAft>
          <a:spcPct val="0"/>
        </a:spcAft>
        <a:buClr>
          <a:schemeClr val="bg2"/>
        </a:buClr>
        <a:buFont typeface="Times" pitchFamily="18" charset="0"/>
        <a:buChar char="•"/>
        <a:defRPr sz="1600">
          <a:solidFill>
            <a:schemeClr val="tx1"/>
          </a:solidFill>
          <a:latin typeface="+mn-lt"/>
        </a:defRPr>
      </a:lvl5pPr>
      <a:lvl6pPr marL="2514600" indent="-228600" algn="l" rtl="0" eaLnBrk="1" fontAlgn="base" hangingPunct="1">
        <a:lnSpc>
          <a:spcPct val="90000"/>
        </a:lnSpc>
        <a:spcBef>
          <a:spcPct val="20000"/>
        </a:spcBef>
        <a:spcAft>
          <a:spcPct val="0"/>
        </a:spcAft>
        <a:buClr>
          <a:schemeClr val="bg2"/>
        </a:buClr>
        <a:buFont typeface="Times" pitchFamily="1" charset="0"/>
        <a:buChar char="•"/>
        <a:defRPr sz="1600">
          <a:solidFill>
            <a:schemeClr val="tx1"/>
          </a:solidFill>
          <a:latin typeface="+mn-lt"/>
        </a:defRPr>
      </a:lvl6pPr>
      <a:lvl7pPr marL="2971800" indent="-228600" algn="l" rtl="0" eaLnBrk="1" fontAlgn="base" hangingPunct="1">
        <a:lnSpc>
          <a:spcPct val="90000"/>
        </a:lnSpc>
        <a:spcBef>
          <a:spcPct val="20000"/>
        </a:spcBef>
        <a:spcAft>
          <a:spcPct val="0"/>
        </a:spcAft>
        <a:buClr>
          <a:schemeClr val="bg2"/>
        </a:buClr>
        <a:buFont typeface="Times" pitchFamily="1" charset="0"/>
        <a:buChar char="•"/>
        <a:defRPr sz="1600">
          <a:solidFill>
            <a:schemeClr val="tx1"/>
          </a:solidFill>
          <a:latin typeface="+mn-lt"/>
        </a:defRPr>
      </a:lvl7pPr>
      <a:lvl8pPr marL="3429000" indent="-228600" algn="l" rtl="0" eaLnBrk="1" fontAlgn="base" hangingPunct="1">
        <a:lnSpc>
          <a:spcPct val="90000"/>
        </a:lnSpc>
        <a:spcBef>
          <a:spcPct val="20000"/>
        </a:spcBef>
        <a:spcAft>
          <a:spcPct val="0"/>
        </a:spcAft>
        <a:buClr>
          <a:schemeClr val="bg2"/>
        </a:buClr>
        <a:buFont typeface="Times" pitchFamily="1" charset="0"/>
        <a:buChar char="•"/>
        <a:defRPr sz="1600">
          <a:solidFill>
            <a:schemeClr val="tx1"/>
          </a:solidFill>
          <a:latin typeface="+mn-lt"/>
        </a:defRPr>
      </a:lvl8pPr>
      <a:lvl9pPr marL="3886200" indent="-228600" algn="l" rtl="0" eaLnBrk="1" fontAlgn="base" hangingPunct="1">
        <a:lnSpc>
          <a:spcPct val="90000"/>
        </a:lnSpc>
        <a:spcBef>
          <a:spcPct val="20000"/>
        </a:spcBef>
        <a:spcAft>
          <a:spcPct val="0"/>
        </a:spcAft>
        <a:buClr>
          <a:schemeClr val="bg2"/>
        </a:buClr>
        <a:buFont typeface="Times" pitchFamily="1"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4343400"/>
          </a:xfrm>
        </p:spPr>
        <p:txBody>
          <a:bodyPr/>
          <a:lstStyle/>
          <a:p>
            <a:endParaRPr lang="en-GB" sz="2000" dirty="0" smtClean="0"/>
          </a:p>
          <a:p>
            <a:pPr lvl="1"/>
            <a:endParaRPr lang="en-GB" sz="1600" dirty="0" smtClean="0"/>
          </a:p>
          <a:p>
            <a:endParaRPr lang="en-GB" sz="1600" dirty="0" smtClean="0"/>
          </a:p>
          <a:p>
            <a:endParaRPr lang="en-GB" sz="1600" dirty="0" smtClean="0"/>
          </a:p>
          <a:p>
            <a:endParaRPr lang="en-GB" sz="1600" dirty="0" smtClean="0"/>
          </a:p>
          <a:p>
            <a:endParaRPr lang="en-GB" sz="1600" dirty="0"/>
          </a:p>
        </p:txBody>
      </p:sp>
      <p:sp>
        <p:nvSpPr>
          <p:cNvPr id="4" name="Slide Number Placeholder 3"/>
          <p:cNvSpPr>
            <a:spLocks noGrp="1"/>
          </p:cNvSpPr>
          <p:nvPr>
            <p:ph type="sldNum" sz="quarter" idx="10"/>
          </p:nvPr>
        </p:nvSpPr>
        <p:spPr/>
        <p:txBody>
          <a:bodyPr/>
          <a:lstStyle/>
          <a:p>
            <a:pPr>
              <a:defRPr/>
            </a:pPr>
            <a:fld id="{96E4D231-9AEA-4D88-BDB6-003F1DFF21CB}" type="slidenum">
              <a:rPr lang="en-US" smtClean="0"/>
              <a:pPr>
                <a:defRPr/>
              </a:pPr>
              <a:t>1</a:t>
            </a:fld>
            <a:endParaRPr lang="en-US" sz="1400" b="0" dirty="0">
              <a:solidFill>
                <a:schemeClr val="tx1"/>
              </a:solidFill>
              <a:latin typeface="Times" pitchFamily="1" charset="0"/>
            </a:endParaRPr>
          </a:p>
        </p:txBody>
      </p:sp>
      <p:sp>
        <p:nvSpPr>
          <p:cNvPr id="6" name="Title 1"/>
          <p:cNvSpPr txBox="1">
            <a:spLocks/>
          </p:cNvSpPr>
          <p:nvPr/>
        </p:nvSpPr>
        <p:spPr bwMode="auto">
          <a:xfrm>
            <a:off x="688032" y="908720"/>
            <a:ext cx="7772400" cy="1470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4800" b="1" i="0" u="none" strike="noStrike" kern="0" cap="none" spc="0" normalizeH="0" baseline="0" noProof="0" dirty="0" smtClean="0">
              <a:ln>
                <a:noFill/>
              </a:ln>
              <a:solidFill>
                <a:srgbClr val="8D181F"/>
              </a:solidFill>
              <a:effectLst/>
              <a:uLnTx/>
              <a:uFillTx/>
              <a:latin typeface="+mj-lt"/>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4800" b="1" i="0" u="none" strike="noStrike" kern="0" cap="none" spc="0" normalizeH="0" baseline="0" noProof="0" dirty="0" smtClean="0">
                <a:ln>
                  <a:noFill/>
                </a:ln>
                <a:solidFill>
                  <a:srgbClr val="8D181F"/>
                </a:solidFill>
                <a:effectLst/>
                <a:uLnTx/>
                <a:uFillTx/>
                <a:latin typeface="+mj-lt"/>
                <a:ea typeface="+mj-ea"/>
                <a:cs typeface="+mj-cs"/>
              </a:rPr>
              <a:t>2019/20 Draft Budget</a:t>
            </a:r>
          </a:p>
          <a:p>
            <a:pPr marL="0" marR="0" lvl="0" indent="0" algn="ctr" defTabSz="914400" rtl="0" eaLnBrk="1" fontAlgn="base" latinLnBrk="0" hangingPunct="1">
              <a:lnSpc>
                <a:spcPct val="100000"/>
              </a:lnSpc>
              <a:spcBef>
                <a:spcPct val="0"/>
              </a:spcBef>
              <a:spcAft>
                <a:spcPct val="0"/>
              </a:spcAft>
              <a:buClrTx/>
              <a:buSzTx/>
              <a:buFontTx/>
              <a:buNone/>
              <a:tabLst/>
              <a:defRPr/>
            </a:pPr>
            <a:r>
              <a:rPr lang="en-GB" sz="4800" b="1" kern="0" dirty="0" smtClean="0">
                <a:solidFill>
                  <a:srgbClr val="8D181F"/>
                </a:solidFill>
                <a:latin typeface="+mj-lt"/>
                <a:ea typeface="+mj-ea"/>
                <a:cs typeface="+mj-cs"/>
              </a:rPr>
              <a:t>engagement</a:t>
            </a:r>
          </a:p>
        </p:txBody>
      </p:sp>
      <p:sp>
        <p:nvSpPr>
          <p:cNvPr id="7" name="Subtitle 2"/>
          <p:cNvSpPr txBox="1">
            <a:spLocks/>
          </p:cNvSpPr>
          <p:nvPr/>
        </p:nvSpPr>
        <p:spPr bwMode="auto">
          <a:xfrm>
            <a:off x="1207963" y="3789040"/>
            <a:ext cx="6400800" cy="1584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spcBef>
                <a:spcPts val="600"/>
              </a:spcBef>
              <a:spcAft>
                <a:spcPts val="600"/>
              </a:spcAft>
              <a:buClr>
                <a:schemeClr val="bg2"/>
              </a:buClr>
              <a:buSzTx/>
              <a:tabLst/>
              <a:defRPr/>
            </a:pPr>
            <a:r>
              <a:rPr lang="en-GB" sz="2800" b="1" kern="0" dirty="0" smtClean="0">
                <a:latin typeface="+mn-lt"/>
              </a:rPr>
              <a:t>Worcestershire LEP</a:t>
            </a:r>
          </a:p>
          <a:p>
            <a:pPr marL="342900" marR="0" lvl="0" indent="-342900" algn="ctr" defTabSz="914400" rtl="0" eaLnBrk="1" fontAlgn="base" latinLnBrk="0" hangingPunct="1">
              <a:spcBef>
                <a:spcPts val="600"/>
              </a:spcBef>
              <a:spcAft>
                <a:spcPts val="600"/>
              </a:spcAft>
              <a:buClr>
                <a:schemeClr val="bg2"/>
              </a:buClr>
              <a:buSzTx/>
              <a:tabLst/>
              <a:defRPr/>
            </a:pPr>
            <a:r>
              <a:rPr lang="en-GB" sz="2800" b="1" kern="0" dirty="0" smtClean="0">
                <a:latin typeface="+mn-lt"/>
              </a:rPr>
              <a:t>24</a:t>
            </a:r>
            <a:r>
              <a:rPr lang="en-GB" sz="2800" b="1" kern="0" baseline="30000" dirty="0" smtClean="0">
                <a:latin typeface="+mn-lt"/>
              </a:rPr>
              <a:t>th</a:t>
            </a:r>
            <a:r>
              <a:rPr lang="en-GB" sz="2800" b="1" kern="0" dirty="0" smtClean="0">
                <a:latin typeface="+mn-lt"/>
              </a:rPr>
              <a:t> January 2019</a:t>
            </a:r>
          </a:p>
        </p:txBody>
      </p:sp>
    </p:spTree>
    <p:extLst>
      <p:ext uri="{BB962C8B-B14F-4D97-AF65-F5344CB8AC3E}">
        <p14:creationId xmlns:p14="http://schemas.microsoft.com/office/powerpoint/2010/main" val="725971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CCCC8F3-EE66-4451-9CF7-20E7CBFD21DD}" type="slidenum">
              <a:rPr lang="en-US" smtClean="0">
                <a:solidFill>
                  <a:srgbClr val="FFFFFF"/>
                </a:solidFill>
              </a:rPr>
              <a:pPr>
                <a:defRPr/>
              </a:pPr>
              <a:t>10</a:t>
            </a:fld>
            <a:endParaRPr lang="en-US" sz="1400" b="0" dirty="0">
              <a:solidFill>
                <a:srgbClr val="000000"/>
              </a:solidFill>
              <a:latin typeface="Times" pitchFamily="1"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48680"/>
            <a:ext cx="9144000"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bwMode="auto">
          <a:xfrm>
            <a:off x="107504" y="-1"/>
            <a:ext cx="3579506" cy="430887"/>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marL="0" marR="0" indent="0" defTabSz="914400" rtl="0" eaLnBrk="1" fontAlgn="base" latinLnBrk="0" hangingPunct="1">
              <a:lnSpc>
                <a:spcPct val="100000"/>
              </a:lnSpc>
              <a:spcBef>
                <a:spcPct val="0"/>
              </a:spcBef>
              <a:spcAft>
                <a:spcPts val="1000"/>
              </a:spcAft>
              <a:buClrTx/>
              <a:buSzTx/>
              <a:buFontTx/>
              <a:buNone/>
              <a:tabLst/>
            </a:pPr>
            <a:r>
              <a:rPr kumimoji="0" lang="en-GB" sz="2800" b="1" i="0" u="none" strike="noStrike" cap="none" normalizeH="0" baseline="0" dirty="0" smtClean="0">
                <a:ln>
                  <a:noFill/>
                </a:ln>
                <a:solidFill>
                  <a:schemeClr val="bg1"/>
                </a:solidFill>
                <a:effectLst/>
                <a:latin typeface="+mn-lt"/>
              </a:rPr>
              <a:t>Draft 2019/20 Budget</a:t>
            </a:r>
          </a:p>
        </p:txBody>
      </p:sp>
    </p:spTree>
    <p:extLst>
      <p:ext uri="{BB962C8B-B14F-4D97-AF65-F5344CB8AC3E}">
        <p14:creationId xmlns:p14="http://schemas.microsoft.com/office/powerpoint/2010/main" val="924119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E43EFF-AE09-4FF6-99AE-F68FD738E9DD}" type="slidenum">
              <a:rPr lang="en-US" smtClean="0">
                <a:solidFill>
                  <a:srgbClr val="FFFFFF"/>
                </a:solidFill>
              </a:rPr>
              <a:pPr/>
              <a:t>11</a:t>
            </a:fld>
            <a:endParaRPr lang="en-US" sz="1400" b="0" dirty="0">
              <a:solidFill>
                <a:srgbClr val="000000"/>
              </a:solidFill>
              <a:latin typeface="Times" pitchFamily="1" charset="0"/>
            </a:endParaRPr>
          </a:p>
        </p:txBody>
      </p:sp>
      <p:sp>
        <p:nvSpPr>
          <p:cNvPr id="2" name="TextBox 1"/>
          <p:cNvSpPr txBox="1"/>
          <p:nvPr/>
        </p:nvSpPr>
        <p:spPr bwMode="auto">
          <a:xfrm>
            <a:off x="251518" y="692696"/>
            <a:ext cx="8640962" cy="602729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R="0" algn="just" defTabSz="914400" rtl="0" eaLnBrk="1" fontAlgn="base" latinLnBrk="0" hangingPunct="1">
              <a:lnSpc>
                <a:spcPct val="100000"/>
              </a:lnSpc>
              <a:spcBef>
                <a:spcPct val="0"/>
              </a:spcBef>
              <a:spcAft>
                <a:spcPts val="1000"/>
              </a:spcAft>
              <a:buClr>
                <a:srgbClr val="8D181F"/>
              </a:buClr>
              <a:buSzTx/>
              <a:tabLst/>
            </a:pPr>
            <a:r>
              <a:rPr kumimoji="0" lang="en-GB" sz="2800" b="1" i="0" u="none" strike="noStrike" cap="none" normalizeH="0" baseline="0" dirty="0" smtClean="0">
                <a:ln>
                  <a:noFill/>
                </a:ln>
                <a:effectLst/>
                <a:latin typeface="+mn-lt"/>
              </a:rPr>
              <a:t>PROPOSALS INCLUDE:</a:t>
            </a:r>
          </a:p>
          <a:p>
            <a:pPr marL="342900" indent="-342900" algn="just" eaLnBrk="1" hangingPunct="1">
              <a:spcAft>
                <a:spcPts val="1000"/>
              </a:spcAft>
              <a:buClr>
                <a:srgbClr val="8D181F"/>
              </a:buClr>
              <a:buFont typeface="Wingdings" panose="05000000000000000000" pitchFamily="2" charset="2"/>
              <a:buChar char="ü"/>
            </a:pPr>
            <a:r>
              <a:rPr lang="en-GB" dirty="0" smtClean="0">
                <a:latin typeface="+mn-lt"/>
              </a:rPr>
              <a:t>Reshape and redesign the Council of the future </a:t>
            </a:r>
            <a:r>
              <a:rPr lang="en-GB" b="1" dirty="0" smtClean="0">
                <a:latin typeface="+mn-lt"/>
              </a:rPr>
              <a:t>£3.0m</a:t>
            </a:r>
          </a:p>
          <a:p>
            <a:pPr marL="342900" indent="-342900" algn="just" eaLnBrk="1" hangingPunct="1">
              <a:spcAft>
                <a:spcPts val="1000"/>
              </a:spcAft>
              <a:buClr>
                <a:srgbClr val="8D181F"/>
              </a:buClr>
              <a:buFont typeface="Wingdings" panose="05000000000000000000" pitchFamily="2" charset="2"/>
              <a:buChar char="ü"/>
            </a:pPr>
            <a:r>
              <a:rPr lang="en-GB" dirty="0">
                <a:latin typeface="+mn-lt"/>
              </a:rPr>
              <a:t>Waste management </a:t>
            </a:r>
            <a:r>
              <a:rPr lang="en-GB" b="1" dirty="0">
                <a:latin typeface="+mn-lt"/>
              </a:rPr>
              <a:t>£3.0m</a:t>
            </a:r>
          </a:p>
          <a:p>
            <a:pPr marL="342900" indent="-342900" algn="just" eaLnBrk="1" hangingPunct="1">
              <a:spcAft>
                <a:spcPts val="1000"/>
              </a:spcAft>
              <a:buClr>
                <a:srgbClr val="8D181F"/>
              </a:buClr>
              <a:buFont typeface="Wingdings" panose="05000000000000000000" pitchFamily="2" charset="2"/>
              <a:buChar char="ü"/>
            </a:pPr>
            <a:r>
              <a:rPr lang="en-GB" dirty="0" smtClean="0">
                <a:latin typeface="+mn-lt"/>
              </a:rPr>
              <a:t>Commercial contracts review </a:t>
            </a:r>
            <a:r>
              <a:rPr lang="en-GB" b="1" dirty="0">
                <a:latin typeface="+mn-lt"/>
              </a:rPr>
              <a:t>£2.5m </a:t>
            </a:r>
            <a:endParaRPr lang="en-GB" dirty="0" smtClean="0">
              <a:latin typeface="+mn-lt"/>
            </a:endParaRPr>
          </a:p>
          <a:p>
            <a:pPr marL="342900" indent="-342900" algn="just" eaLnBrk="1" hangingPunct="1">
              <a:spcAft>
                <a:spcPts val="1000"/>
              </a:spcAft>
              <a:buClr>
                <a:srgbClr val="8D181F"/>
              </a:buClr>
              <a:buFont typeface="Wingdings" panose="05000000000000000000" pitchFamily="2" charset="2"/>
              <a:buChar char="ü"/>
            </a:pPr>
            <a:r>
              <a:rPr lang="en-GB" dirty="0" smtClean="0">
                <a:latin typeface="+mn-lt"/>
              </a:rPr>
              <a:t>Departmental restructures </a:t>
            </a:r>
            <a:r>
              <a:rPr lang="en-GB" b="1" dirty="0" smtClean="0">
                <a:latin typeface="+mn-lt"/>
              </a:rPr>
              <a:t>£1.6m  </a:t>
            </a:r>
          </a:p>
          <a:p>
            <a:pPr marL="342900" indent="-342900" algn="just" eaLnBrk="1" hangingPunct="1">
              <a:spcAft>
                <a:spcPts val="1000"/>
              </a:spcAft>
              <a:buClr>
                <a:srgbClr val="8D181F"/>
              </a:buClr>
              <a:buFont typeface="Wingdings" panose="05000000000000000000" pitchFamily="2" charset="2"/>
              <a:buChar char="ü"/>
            </a:pPr>
            <a:r>
              <a:rPr lang="en-GB" dirty="0" smtClean="0">
                <a:latin typeface="+mn-lt"/>
              </a:rPr>
              <a:t>Debt management </a:t>
            </a:r>
            <a:r>
              <a:rPr lang="en-GB" b="1" dirty="0" smtClean="0">
                <a:latin typeface="+mn-lt"/>
              </a:rPr>
              <a:t>£1.5m  </a:t>
            </a:r>
          </a:p>
          <a:p>
            <a:pPr marL="342900" indent="-342900" algn="just" eaLnBrk="1" hangingPunct="1">
              <a:spcAft>
                <a:spcPts val="1000"/>
              </a:spcAft>
              <a:buClr>
                <a:srgbClr val="8D181F"/>
              </a:buClr>
              <a:buFont typeface="Wingdings" panose="05000000000000000000" pitchFamily="2" charset="2"/>
              <a:buChar char="ü"/>
            </a:pPr>
            <a:r>
              <a:rPr lang="en-GB" dirty="0" smtClean="0">
                <a:latin typeface="+mn-lt"/>
              </a:rPr>
              <a:t>Agency spend </a:t>
            </a:r>
            <a:r>
              <a:rPr lang="en-GB" b="1" dirty="0" smtClean="0">
                <a:latin typeface="+mn-lt"/>
              </a:rPr>
              <a:t>£0.6m</a:t>
            </a:r>
          </a:p>
          <a:p>
            <a:pPr marL="342900" indent="-342900" algn="just" eaLnBrk="1" hangingPunct="1">
              <a:spcAft>
                <a:spcPts val="1000"/>
              </a:spcAft>
              <a:buClr>
                <a:srgbClr val="8D181F"/>
              </a:buClr>
              <a:buFont typeface="Wingdings" panose="05000000000000000000" pitchFamily="2" charset="2"/>
              <a:buChar char="ü"/>
            </a:pPr>
            <a:r>
              <a:rPr lang="en-GB" dirty="0">
                <a:latin typeface="+mn-lt"/>
              </a:rPr>
              <a:t>Archives</a:t>
            </a:r>
            <a:r>
              <a:rPr lang="en-GB" b="1" dirty="0">
                <a:latin typeface="+mn-lt"/>
              </a:rPr>
              <a:t> </a:t>
            </a:r>
            <a:r>
              <a:rPr lang="en-GB" b="1">
                <a:latin typeface="+mn-lt"/>
              </a:rPr>
              <a:t>£</a:t>
            </a:r>
            <a:r>
              <a:rPr lang="en-GB" b="1" smtClean="0">
                <a:latin typeface="+mn-lt"/>
              </a:rPr>
              <a:t>0.4m</a:t>
            </a:r>
            <a:endParaRPr lang="en-GB" b="1" dirty="0" smtClean="0">
              <a:latin typeface="+mn-lt"/>
            </a:endParaRPr>
          </a:p>
          <a:p>
            <a:pPr marL="342900" indent="-342900" eaLnBrk="1" fontAlgn="t" hangingPunct="1">
              <a:buClr>
                <a:srgbClr val="8D181F"/>
              </a:buClr>
              <a:buFont typeface="Wingdings" panose="05000000000000000000" pitchFamily="2" charset="2"/>
              <a:buChar char="ü"/>
            </a:pPr>
            <a:endParaRPr lang="en-GB" dirty="0">
              <a:latin typeface="+mn-lt"/>
            </a:endParaRPr>
          </a:p>
          <a:p>
            <a:pPr marL="0" marR="0" indent="0" algn="just" defTabSz="914400" rtl="0" eaLnBrk="1" fontAlgn="base" latinLnBrk="0" hangingPunct="1">
              <a:lnSpc>
                <a:spcPct val="100000"/>
              </a:lnSpc>
              <a:spcBef>
                <a:spcPct val="0"/>
              </a:spcBef>
              <a:spcAft>
                <a:spcPts val="1000"/>
              </a:spcAft>
              <a:buClrTx/>
              <a:buSzTx/>
              <a:buFontTx/>
              <a:buNone/>
              <a:tabLst/>
            </a:pPr>
            <a:endParaRPr lang="en-GB" sz="2000" b="1" dirty="0" smtClean="0">
              <a:latin typeface="Calibri" pitchFamily="34" charset="0"/>
            </a:endParaRPr>
          </a:p>
          <a:p>
            <a:pPr marL="0" marR="0" indent="0" algn="just" defTabSz="914400" rtl="0" eaLnBrk="1" fontAlgn="base" latinLnBrk="0" hangingPunct="1">
              <a:lnSpc>
                <a:spcPct val="100000"/>
              </a:lnSpc>
              <a:spcBef>
                <a:spcPct val="0"/>
              </a:spcBef>
              <a:spcAft>
                <a:spcPts val="1000"/>
              </a:spcAft>
              <a:buClrTx/>
              <a:buSzTx/>
              <a:buFontTx/>
              <a:buNone/>
              <a:tabLst/>
            </a:pPr>
            <a:r>
              <a:rPr lang="en-GB" sz="2000" b="1" dirty="0" smtClean="0">
                <a:latin typeface="Calibri" pitchFamily="34" charset="0"/>
              </a:rPr>
              <a:t> </a:t>
            </a:r>
            <a:endParaRPr lang="en-GB" sz="2000" b="1" dirty="0">
              <a:latin typeface="Calibri" pitchFamily="34" charset="0"/>
            </a:endParaRPr>
          </a:p>
          <a:p>
            <a:pPr marL="0" marR="0" indent="0" algn="just" defTabSz="914400" rtl="0" eaLnBrk="1" fontAlgn="base" latinLnBrk="0" hangingPunct="1">
              <a:lnSpc>
                <a:spcPct val="100000"/>
              </a:lnSpc>
              <a:spcBef>
                <a:spcPct val="0"/>
              </a:spcBef>
              <a:spcAft>
                <a:spcPts val="1000"/>
              </a:spcAft>
              <a:buClrTx/>
              <a:buSzTx/>
              <a:buFontTx/>
              <a:buNone/>
              <a:tabLst/>
            </a:pPr>
            <a:endParaRPr kumimoji="0" lang="en-GB" sz="2000" b="1" i="0" u="none" strike="noStrike" cap="none" normalizeH="0" baseline="0" dirty="0" smtClean="0">
              <a:ln>
                <a:noFill/>
              </a:ln>
              <a:effectLst/>
              <a:latin typeface="Calibri" pitchFamily="34" charset="0"/>
            </a:endParaRPr>
          </a:p>
          <a:p>
            <a:pPr marL="0" marR="0" indent="0" algn="just" defTabSz="914400" rtl="0" eaLnBrk="1" fontAlgn="base" latinLnBrk="0" hangingPunct="1">
              <a:lnSpc>
                <a:spcPct val="100000"/>
              </a:lnSpc>
              <a:spcBef>
                <a:spcPct val="0"/>
              </a:spcBef>
              <a:spcAft>
                <a:spcPts val="1000"/>
              </a:spcAft>
              <a:buClrTx/>
              <a:buSzTx/>
              <a:buFontTx/>
              <a:buNone/>
              <a:tabLst/>
            </a:pPr>
            <a:r>
              <a:rPr kumimoji="0" lang="en-GB" sz="2000" b="1" i="0" u="none" strike="noStrike" cap="none" normalizeH="0" baseline="0" dirty="0" smtClean="0">
                <a:ln>
                  <a:noFill/>
                </a:ln>
                <a:effectLst/>
                <a:latin typeface="Calibri" pitchFamily="34" charset="0"/>
              </a:rPr>
              <a:t>   </a:t>
            </a:r>
          </a:p>
        </p:txBody>
      </p:sp>
      <p:sp>
        <p:nvSpPr>
          <p:cNvPr id="6" name="TextBox 5"/>
          <p:cNvSpPr txBox="1"/>
          <p:nvPr/>
        </p:nvSpPr>
        <p:spPr bwMode="auto">
          <a:xfrm>
            <a:off x="107504" y="-11723"/>
            <a:ext cx="6894516" cy="430887"/>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marL="0" marR="0" indent="0" algn="just" defTabSz="914400" rtl="0" eaLnBrk="1" fontAlgn="base" latinLnBrk="0" hangingPunct="1">
              <a:lnSpc>
                <a:spcPct val="100000"/>
              </a:lnSpc>
              <a:spcBef>
                <a:spcPct val="0"/>
              </a:spcBef>
              <a:spcAft>
                <a:spcPts val="1000"/>
              </a:spcAft>
              <a:buClrTx/>
              <a:buSzTx/>
              <a:buFontTx/>
              <a:buNone/>
              <a:tabLst/>
            </a:pPr>
            <a:r>
              <a:rPr kumimoji="0" lang="en-GB" sz="2800" b="1" i="0" u="none" strike="noStrike" cap="none" normalizeH="0" baseline="0" dirty="0" smtClean="0">
                <a:ln>
                  <a:noFill/>
                </a:ln>
                <a:solidFill>
                  <a:schemeClr val="bg1"/>
                </a:solidFill>
                <a:effectLst/>
                <a:latin typeface="+mn-lt"/>
              </a:rPr>
              <a:t>Achieving a balanced budget in 2019/20 </a:t>
            </a:r>
          </a:p>
        </p:txBody>
      </p:sp>
      <p:sp>
        <p:nvSpPr>
          <p:cNvPr id="3" name="Rectangle 2"/>
          <p:cNvSpPr/>
          <p:nvPr/>
        </p:nvSpPr>
        <p:spPr>
          <a:xfrm>
            <a:off x="2428799" y="5085184"/>
            <a:ext cx="6485494" cy="646331"/>
          </a:xfrm>
          <a:prstGeom prst="rect">
            <a:avLst/>
          </a:prstGeom>
          <a:noFill/>
        </p:spPr>
        <p:txBody>
          <a:bodyPr wrap="none" lIns="91440" tIns="45720" rIns="91440" bIns="45720">
            <a:spAutoFit/>
          </a:bodyPr>
          <a:lstStyle/>
          <a:p>
            <a:pPr algn="ctr"/>
            <a:r>
              <a:rPr lang="en-US" sz="3600" b="1" cap="none" spc="0" dirty="0" smtClean="0">
                <a:ln w="12700">
                  <a:solidFill>
                    <a:schemeClr val="tx2">
                      <a:satMod val="155000"/>
                    </a:schemeClr>
                  </a:solidFill>
                  <a:prstDash val="solid"/>
                </a:ln>
                <a:solidFill>
                  <a:srgbClr val="C00000"/>
                </a:solidFill>
                <a:effectLst>
                  <a:outerShdw blurRad="41275" dist="20320" dir="1800000" algn="tl" rotWithShape="0">
                    <a:srgbClr val="000000">
                      <a:alpha val="40000"/>
                    </a:srgbClr>
                  </a:outerShdw>
                </a:effectLst>
                <a:latin typeface="+mn-lt"/>
              </a:rPr>
              <a:t>Full Analysis at Appendix 1C</a:t>
            </a:r>
            <a:endParaRPr lang="en-US" sz="3600" b="1" cap="none" spc="0" dirty="0">
              <a:ln w="12700">
                <a:solidFill>
                  <a:schemeClr val="tx2">
                    <a:satMod val="155000"/>
                  </a:schemeClr>
                </a:solidFill>
                <a:prstDash val="solid"/>
              </a:ln>
              <a:solidFill>
                <a:srgbClr val="C00000"/>
              </a:solidFill>
              <a:effectLst>
                <a:outerShdw blurRad="41275" dist="20320" dir="1800000" algn="tl" rotWithShape="0">
                  <a:srgbClr val="000000">
                    <a:alpha val="40000"/>
                  </a:srgbClr>
                </a:outerShdw>
              </a:effectLst>
              <a:latin typeface="+mn-lt"/>
            </a:endParaRPr>
          </a:p>
        </p:txBody>
      </p:sp>
    </p:spTree>
    <p:extLst>
      <p:ext uri="{BB962C8B-B14F-4D97-AF65-F5344CB8AC3E}">
        <p14:creationId xmlns:p14="http://schemas.microsoft.com/office/powerpoint/2010/main" val="4129796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CCCC8F3-EE66-4451-9CF7-20E7CBFD21DD}" type="slidenum">
              <a:rPr lang="en-US" smtClean="0">
                <a:solidFill>
                  <a:srgbClr val="FFFFFF"/>
                </a:solidFill>
              </a:rPr>
              <a:pPr>
                <a:defRPr/>
              </a:pPr>
              <a:t>12</a:t>
            </a:fld>
            <a:endParaRPr lang="en-US" sz="1400" b="0" dirty="0">
              <a:solidFill>
                <a:srgbClr val="000000"/>
              </a:solidFill>
              <a:latin typeface="Times" pitchFamily="1" charset="0"/>
            </a:endParaRPr>
          </a:p>
        </p:txBody>
      </p:sp>
      <p:sp>
        <p:nvSpPr>
          <p:cNvPr id="3" name="TextBox 2"/>
          <p:cNvSpPr txBox="1"/>
          <p:nvPr/>
        </p:nvSpPr>
        <p:spPr bwMode="auto">
          <a:xfrm>
            <a:off x="539552" y="685140"/>
            <a:ext cx="8136904" cy="390876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endParaRPr lang="en-GB" sz="1400" b="1" dirty="0" smtClean="0">
              <a:latin typeface="+mn-lt"/>
            </a:endParaRPr>
          </a:p>
          <a:p>
            <a:pPr lvl="1"/>
            <a:r>
              <a:rPr lang="en-GB" b="1" dirty="0" smtClean="0">
                <a:solidFill>
                  <a:srgbClr val="8D181F"/>
                </a:solidFill>
                <a:latin typeface="+mn-lt"/>
              </a:rPr>
              <a:t>1% </a:t>
            </a:r>
            <a:r>
              <a:rPr lang="en-GB" dirty="0" smtClean="0">
                <a:latin typeface="+mn-lt"/>
              </a:rPr>
              <a:t>- </a:t>
            </a:r>
            <a:r>
              <a:rPr lang="en-GB" dirty="0">
                <a:latin typeface="+mn-lt"/>
              </a:rPr>
              <a:t>ring-fenced for Adult Social Care </a:t>
            </a:r>
            <a:r>
              <a:rPr lang="en-GB" dirty="0" smtClean="0">
                <a:latin typeface="+mn-lt"/>
              </a:rPr>
              <a:t>services in order to </a:t>
            </a:r>
            <a:r>
              <a:rPr lang="en-GB" dirty="0">
                <a:latin typeface="+mn-lt"/>
              </a:rPr>
              <a:t>contribute to existing cost pressures </a:t>
            </a:r>
            <a:r>
              <a:rPr lang="en-GB" dirty="0" smtClean="0">
                <a:latin typeface="+mn-lt"/>
              </a:rPr>
              <a:t>due to Worcestershire’s ageing population</a:t>
            </a:r>
          </a:p>
          <a:p>
            <a:pPr lvl="1"/>
            <a:endParaRPr lang="en-GB" sz="1600" b="1" dirty="0" smtClean="0">
              <a:latin typeface="+mn-lt"/>
            </a:endParaRPr>
          </a:p>
          <a:p>
            <a:pPr lvl="1"/>
            <a:r>
              <a:rPr lang="en-GB" b="1" dirty="0" smtClean="0">
                <a:solidFill>
                  <a:srgbClr val="8D181F"/>
                </a:solidFill>
                <a:latin typeface="+mn-lt"/>
              </a:rPr>
              <a:t>2.99% </a:t>
            </a:r>
            <a:r>
              <a:rPr lang="en-GB" b="1" dirty="0" smtClean="0">
                <a:latin typeface="+mn-lt"/>
              </a:rPr>
              <a:t>-  </a:t>
            </a:r>
            <a:r>
              <a:rPr lang="en-GB" dirty="0" smtClean="0">
                <a:latin typeface="+mn-lt"/>
              </a:rPr>
              <a:t>to provide financial support for the delivery of outcomes in the line with our plan for the County ‘Shaping Worcestershire’s Future’ </a:t>
            </a:r>
          </a:p>
          <a:p>
            <a:pPr lvl="1"/>
            <a:endParaRPr lang="en-GB" sz="1600" b="1" dirty="0" smtClean="0">
              <a:latin typeface="+mn-lt"/>
            </a:endParaRPr>
          </a:p>
          <a:p>
            <a:pPr lvl="1"/>
            <a:r>
              <a:rPr lang="en-GB" b="1" dirty="0" smtClean="0">
                <a:solidFill>
                  <a:srgbClr val="8D181F"/>
                </a:solidFill>
                <a:latin typeface="+mn-lt"/>
              </a:rPr>
              <a:t>An increase of 3.99% which is 93p per week for a Band D householder</a:t>
            </a:r>
          </a:p>
          <a:p>
            <a:pPr lvl="1"/>
            <a:endParaRPr lang="en-GB" sz="1600" b="1" dirty="0" smtClean="0">
              <a:solidFill>
                <a:srgbClr val="8D181F"/>
              </a:solidFill>
              <a:latin typeface="+mn-lt"/>
            </a:endParaRPr>
          </a:p>
        </p:txBody>
      </p:sp>
      <p:sp>
        <p:nvSpPr>
          <p:cNvPr id="4" name="TextBox 3"/>
          <p:cNvSpPr txBox="1"/>
          <p:nvPr/>
        </p:nvSpPr>
        <p:spPr bwMode="auto">
          <a:xfrm>
            <a:off x="107504" y="0"/>
            <a:ext cx="3511154" cy="430887"/>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marL="0" marR="0" indent="0" algn="just" defTabSz="914400" rtl="0" eaLnBrk="1" fontAlgn="base" latinLnBrk="0" hangingPunct="1">
              <a:lnSpc>
                <a:spcPct val="100000"/>
              </a:lnSpc>
              <a:spcBef>
                <a:spcPct val="0"/>
              </a:spcBef>
              <a:spcAft>
                <a:spcPts val="1000"/>
              </a:spcAft>
              <a:buClrTx/>
              <a:buSzTx/>
              <a:buFontTx/>
              <a:buNone/>
              <a:tabLst/>
            </a:pPr>
            <a:r>
              <a:rPr kumimoji="0" lang="en-GB" sz="2800" b="1" i="0" u="none" strike="noStrike" cap="none" normalizeH="0" baseline="0" dirty="0" smtClean="0">
                <a:ln>
                  <a:noFill/>
                </a:ln>
                <a:solidFill>
                  <a:schemeClr val="bg1"/>
                </a:solidFill>
                <a:effectLst/>
                <a:latin typeface="+mn-lt"/>
              </a:rPr>
              <a:t>Council Tax 2019/20 </a:t>
            </a:r>
          </a:p>
        </p:txBody>
      </p:sp>
    </p:spTree>
    <p:extLst>
      <p:ext uri="{BB962C8B-B14F-4D97-AF65-F5344CB8AC3E}">
        <p14:creationId xmlns:p14="http://schemas.microsoft.com/office/powerpoint/2010/main" val="3858218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Our Reserves</a:t>
            </a:r>
            <a:endParaRPr lang="en-GB" dirty="0"/>
          </a:p>
        </p:txBody>
      </p:sp>
      <p:sp>
        <p:nvSpPr>
          <p:cNvPr id="4" name="Content Placeholder 3"/>
          <p:cNvSpPr>
            <a:spLocks noGrp="1"/>
          </p:cNvSpPr>
          <p:nvPr>
            <p:ph idx="1"/>
          </p:nvPr>
        </p:nvSpPr>
        <p:spPr>
          <a:xfrm>
            <a:off x="457200" y="1447800"/>
            <a:ext cx="5770984" cy="4343400"/>
          </a:xfrm>
        </p:spPr>
        <p:txBody>
          <a:bodyPr/>
          <a:lstStyle/>
          <a:p>
            <a:r>
              <a:rPr lang="en-GB" dirty="0" smtClean="0"/>
              <a:t>General Fund - £12.2 million</a:t>
            </a:r>
          </a:p>
          <a:p>
            <a:pPr lvl="1"/>
            <a:r>
              <a:rPr lang="en-GB" dirty="0" smtClean="0"/>
              <a:t>Appendix 3 Risk Assessment</a:t>
            </a:r>
          </a:p>
          <a:p>
            <a:pPr lvl="1"/>
            <a:r>
              <a:rPr lang="en-GB" dirty="0" smtClean="0"/>
              <a:t>No plans to add or reduce</a:t>
            </a:r>
          </a:p>
          <a:p>
            <a:pPr marL="514350" indent="-457200"/>
            <a:r>
              <a:rPr lang="en-GB" dirty="0" smtClean="0"/>
              <a:t>Earmarked Reserves - </a:t>
            </a:r>
          </a:p>
          <a:p>
            <a:pPr lvl="1"/>
            <a:r>
              <a:rPr lang="en-GB" dirty="0" smtClean="0"/>
              <a:t>Redistributed to match Corporate Plan priorities</a:t>
            </a:r>
          </a:p>
          <a:p>
            <a:pPr lvl="1"/>
            <a:r>
              <a:rPr lang="en-GB" dirty="0" smtClean="0"/>
              <a:t>Reconciliation and audit trail at Appendix 2</a:t>
            </a:r>
          </a:p>
          <a:p>
            <a:pPr lvl="1"/>
            <a:r>
              <a:rPr lang="en-GB" dirty="0" smtClean="0"/>
              <a:t>Section 12 analysis and commentary – Table 17</a:t>
            </a:r>
          </a:p>
          <a:p>
            <a:pPr lvl="1"/>
            <a:r>
              <a:rPr lang="en-GB" dirty="0" smtClean="0"/>
              <a:t>Potential scope to use some</a:t>
            </a:r>
            <a:endParaRPr lang="en-GB" dirty="0"/>
          </a:p>
        </p:txBody>
      </p:sp>
      <p:sp>
        <p:nvSpPr>
          <p:cNvPr id="2" name="Slide Number Placeholder 1"/>
          <p:cNvSpPr>
            <a:spLocks noGrp="1"/>
          </p:cNvSpPr>
          <p:nvPr>
            <p:ph type="sldNum" sz="quarter" idx="10"/>
          </p:nvPr>
        </p:nvSpPr>
        <p:spPr/>
        <p:txBody>
          <a:bodyPr/>
          <a:lstStyle/>
          <a:p>
            <a:pPr>
              <a:defRPr/>
            </a:pPr>
            <a:fld id="{BCCCC8F3-EE66-4451-9CF7-20E7CBFD21DD}" type="slidenum">
              <a:rPr lang="en-US" smtClean="0">
                <a:solidFill>
                  <a:srgbClr val="FFFFFF"/>
                </a:solidFill>
              </a:rPr>
              <a:pPr>
                <a:defRPr/>
              </a:pPr>
              <a:t>13</a:t>
            </a:fld>
            <a:endParaRPr lang="en-US" sz="1400" b="0" dirty="0">
              <a:solidFill>
                <a:srgbClr val="000000"/>
              </a:solidFill>
              <a:latin typeface="Times" pitchFamily="1"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2200" y="2060848"/>
            <a:ext cx="2720280" cy="3946644"/>
          </a:xfrm>
          <a:prstGeom prst="rect">
            <a:avLst/>
          </a:prstGeom>
          <a:noFill/>
          <a:ln>
            <a:noFill/>
          </a:ln>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476672"/>
            <a:ext cx="2717823"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7799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E43EFF-AE09-4FF6-99AE-F68FD738E9DD}" type="slidenum">
              <a:rPr lang="en-US" smtClean="0">
                <a:solidFill>
                  <a:srgbClr val="FFFFFF"/>
                </a:solidFill>
              </a:rPr>
              <a:pPr/>
              <a:t>14</a:t>
            </a:fld>
            <a:endParaRPr lang="en-US" sz="1400" b="0" dirty="0">
              <a:solidFill>
                <a:srgbClr val="000000"/>
              </a:solidFill>
              <a:latin typeface="Times" pitchFamily="1" charset="0"/>
            </a:endParaRPr>
          </a:p>
        </p:txBody>
      </p:sp>
      <p:sp>
        <p:nvSpPr>
          <p:cNvPr id="2" name="TextBox 1"/>
          <p:cNvSpPr txBox="1"/>
          <p:nvPr/>
        </p:nvSpPr>
        <p:spPr bwMode="auto">
          <a:xfrm>
            <a:off x="417930" y="764703"/>
            <a:ext cx="8136903" cy="647356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R="0" algn="just" defTabSz="914400" rtl="0" eaLnBrk="1" fontAlgn="base" latinLnBrk="0" hangingPunct="1">
              <a:lnSpc>
                <a:spcPct val="100000"/>
              </a:lnSpc>
              <a:spcBef>
                <a:spcPct val="0"/>
              </a:spcBef>
              <a:spcAft>
                <a:spcPts val="1000"/>
              </a:spcAft>
              <a:buClr>
                <a:srgbClr val="8D181F"/>
              </a:buClr>
              <a:buSzTx/>
              <a:tabLst/>
            </a:pPr>
            <a:r>
              <a:rPr lang="en-GB" b="1" dirty="0" smtClean="0">
                <a:latin typeface="+mn-lt"/>
              </a:rPr>
              <a:t>£50m </a:t>
            </a:r>
            <a:r>
              <a:rPr lang="en-GB" dirty="0" smtClean="0">
                <a:latin typeface="+mn-lt"/>
              </a:rPr>
              <a:t>of capital funds over 3 years to be invested into the economy, infrastructure and to transform the organisation. </a:t>
            </a:r>
          </a:p>
          <a:p>
            <a:pPr marR="0" algn="just" defTabSz="914400" rtl="0" eaLnBrk="1" fontAlgn="base" latinLnBrk="0" hangingPunct="1">
              <a:lnSpc>
                <a:spcPct val="100000"/>
              </a:lnSpc>
              <a:spcBef>
                <a:spcPct val="0"/>
              </a:spcBef>
              <a:spcAft>
                <a:spcPts val="1000"/>
              </a:spcAft>
              <a:buClr>
                <a:srgbClr val="8D181F"/>
              </a:buClr>
              <a:buSzTx/>
              <a:tabLst/>
            </a:pPr>
            <a:r>
              <a:rPr lang="en-GB" dirty="0" smtClean="0">
                <a:latin typeface="+mn-lt"/>
              </a:rPr>
              <a:t>This includes:</a:t>
            </a:r>
          </a:p>
          <a:p>
            <a:pPr marL="800100" lvl="1" indent="-342900" algn="just" eaLnBrk="1" hangingPunct="1">
              <a:spcAft>
                <a:spcPts val="1000"/>
              </a:spcAft>
              <a:buClr>
                <a:srgbClr val="8D181F"/>
              </a:buClr>
              <a:buFont typeface="Wingdings" panose="05000000000000000000" pitchFamily="2" charset="2"/>
              <a:buChar char="ü"/>
            </a:pPr>
            <a:r>
              <a:rPr lang="en-GB" b="1" dirty="0" smtClean="0">
                <a:latin typeface="+mn-lt"/>
              </a:rPr>
              <a:t>£23m </a:t>
            </a:r>
            <a:r>
              <a:rPr lang="en-GB" dirty="0" smtClean="0">
                <a:latin typeface="+mn-lt"/>
              </a:rPr>
              <a:t>for regeneration</a:t>
            </a:r>
          </a:p>
          <a:p>
            <a:pPr marL="800100" lvl="1" indent="-342900" algn="just" eaLnBrk="1" hangingPunct="1">
              <a:spcAft>
                <a:spcPts val="1000"/>
              </a:spcAft>
              <a:buClr>
                <a:srgbClr val="8D181F"/>
              </a:buClr>
              <a:buFont typeface="Wingdings" panose="05000000000000000000" pitchFamily="2" charset="2"/>
              <a:buChar char="ü"/>
            </a:pPr>
            <a:r>
              <a:rPr lang="en-GB" b="1" dirty="0" smtClean="0">
                <a:latin typeface="+mn-lt"/>
              </a:rPr>
              <a:t>£3m </a:t>
            </a:r>
            <a:r>
              <a:rPr lang="en-GB" dirty="0" smtClean="0">
                <a:latin typeface="+mn-lt"/>
              </a:rPr>
              <a:t>to support Open for Business</a:t>
            </a:r>
          </a:p>
          <a:p>
            <a:pPr marL="800100" lvl="1" indent="-342900" algn="just" eaLnBrk="1" hangingPunct="1">
              <a:spcAft>
                <a:spcPts val="1000"/>
              </a:spcAft>
              <a:buClr>
                <a:srgbClr val="8D181F"/>
              </a:buClr>
              <a:buFont typeface="Wingdings" panose="05000000000000000000" pitchFamily="2" charset="2"/>
              <a:buChar char="ü"/>
            </a:pPr>
            <a:r>
              <a:rPr lang="en-GB" b="1" dirty="0" smtClean="0">
                <a:latin typeface="+mn-lt"/>
              </a:rPr>
              <a:t>£9m </a:t>
            </a:r>
            <a:r>
              <a:rPr lang="en-GB" dirty="0" smtClean="0">
                <a:latin typeface="+mn-lt"/>
              </a:rPr>
              <a:t>for digital investment</a:t>
            </a:r>
          </a:p>
          <a:p>
            <a:pPr marR="0" algn="just" defTabSz="914400" rtl="0" eaLnBrk="1" fontAlgn="base" latinLnBrk="0" hangingPunct="1">
              <a:lnSpc>
                <a:spcPct val="100000"/>
              </a:lnSpc>
              <a:spcBef>
                <a:spcPct val="0"/>
              </a:spcBef>
              <a:spcAft>
                <a:spcPts val="1000"/>
              </a:spcAft>
              <a:buClr>
                <a:srgbClr val="8D181F"/>
              </a:buClr>
              <a:buSzTx/>
              <a:tabLst/>
            </a:pPr>
            <a:endParaRPr lang="en-GB" b="1" dirty="0" smtClean="0">
              <a:latin typeface="+mn-lt"/>
            </a:endParaRPr>
          </a:p>
          <a:p>
            <a:pPr>
              <a:spcAft>
                <a:spcPts val="1200"/>
              </a:spcAft>
              <a:buClr>
                <a:srgbClr val="8D181F"/>
              </a:buClr>
            </a:pPr>
            <a:r>
              <a:rPr lang="en-GB" dirty="0" smtClean="0">
                <a:latin typeface="+mn-lt"/>
              </a:rPr>
              <a:t>The Council is also to invest </a:t>
            </a:r>
            <a:r>
              <a:rPr lang="en-GB" b="1" dirty="0" smtClean="0">
                <a:latin typeface="+mn-lt"/>
              </a:rPr>
              <a:t>£13.7m </a:t>
            </a:r>
            <a:r>
              <a:rPr lang="en-GB" dirty="0">
                <a:latin typeface="+mn-lt"/>
              </a:rPr>
              <a:t>to build, extend and maintain schools across the </a:t>
            </a:r>
            <a:r>
              <a:rPr lang="en-GB" dirty="0" smtClean="0">
                <a:latin typeface="+mn-lt"/>
              </a:rPr>
              <a:t>county.</a:t>
            </a:r>
          </a:p>
          <a:p>
            <a:pPr>
              <a:spcAft>
                <a:spcPts val="1200"/>
              </a:spcAft>
              <a:buClr>
                <a:srgbClr val="8D181F"/>
              </a:buClr>
            </a:pPr>
            <a:r>
              <a:rPr lang="en-GB" b="1" dirty="0" smtClean="0">
                <a:solidFill>
                  <a:srgbClr val="C00000"/>
                </a:solidFill>
                <a:latin typeface="+mn-lt"/>
              </a:rPr>
              <a:t>Full analysis Appendix 1D</a:t>
            </a:r>
            <a:r>
              <a:rPr lang="en-GB" dirty="0" smtClean="0">
                <a:latin typeface="+mn-lt"/>
              </a:rPr>
              <a:t> </a:t>
            </a:r>
            <a:endParaRPr lang="en-GB" dirty="0">
              <a:latin typeface="+mn-lt"/>
            </a:endParaRPr>
          </a:p>
          <a:p>
            <a:pPr marL="342900" indent="-342900">
              <a:spcAft>
                <a:spcPts val="1200"/>
              </a:spcAft>
              <a:buClr>
                <a:srgbClr val="8D181F"/>
              </a:buClr>
              <a:buFont typeface="Wingdings" panose="05000000000000000000" pitchFamily="2" charset="2"/>
              <a:buChar char="ü"/>
            </a:pPr>
            <a:endParaRPr lang="en-GB" dirty="0">
              <a:latin typeface="+mn-lt"/>
            </a:endParaRPr>
          </a:p>
          <a:p>
            <a:pPr marL="0" marR="0" indent="0" algn="just" defTabSz="914400" rtl="0" eaLnBrk="1" fontAlgn="base" latinLnBrk="0" hangingPunct="1">
              <a:lnSpc>
                <a:spcPct val="100000"/>
              </a:lnSpc>
              <a:spcBef>
                <a:spcPct val="0"/>
              </a:spcBef>
              <a:spcAft>
                <a:spcPts val="1000"/>
              </a:spcAft>
              <a:buClrTx/>
              <a:buSzTx/>
              <a:buFontTx/>
              <a:buNone/>
              <a:tabLst/>
            </a:pPr>
            <a:endParaRPr lang="en-GB" sz="2000" b="1" dirty="0" smtClean="0">
              <a:latin typeface="Calibri" pitchFamily="34" charset="0"/>
            </a:endParaRPr>
          </a:p>
          <a:p>
            <a:pPr marL="0" marR="0" indent="0" algn="just" defTabSz="914400" rtl="0" eaLnBrk="1" fontAlgn="base" latinLnBrk="0" hangingPunct="1">
              <a:lnSpc>
                <a:spcPct val="100000"/>
              </a:lnSpc>
              <a:spcBef>
                <a:spcPct val="0"/>
              </a:spcBef>
              <a:spcAft>
                <a:spcPts val="1000"/>
              </a:spcAft>
              <a:buClrTx/>
              <a:buSzTx/>
              <a:buFontTx/>
              <a:buNone/>
              <a:tabLst/>
            </a:pPr>
            <a:r>
              <a:rPr lang="en-GB" sz="2000" b="1" dirty="0" smtClean="0">
                <a:latin typeface="Calibri" pitchFamily="34" charset="0"/>
              </a:rPr>
              <a:t> </a:t>
            </a:r>
            <a:endParaRPr lang="en-GB" sz="2000" b="1" dirty="0">
              <a:latin typeface="Calibri" pitchFamily="34" charset="0"/>
            </a:endParaRPr>
          </a:p>
          <a:p>
            <a:pPr marL="0" marR="0" indent="0" algn="just" defTabSz="914400" rtl="0" eaLnBrk="1" fontAlgn="base" latinLnBrk="0" hangingPunct="1">
              <a:lnSpc>
                <a:spcPct val="100000"/>
              </a:lnSpc>
              <a:spcBef>
                <a:spcPct val="0"/>
              </a:spcBef>
              <a:spcAft>
                <a:spcPts val="1000"/>
              </a:spcAft>
              <a:buClrTx/>
              <a:buSzTx/>
              <a:buFontTx/>
              <a:buNone/>
              <a:tabLst/>
            </a:pPr>
            <a:endParaRPr kumimoji="0" lang="en-GB" sz="2000" b="1" i="0" u="none" strike="noStrike" cap="none" normalizeH="0" baseline="0" dirty="0" smtClean="0">
              <a:ln>
                <a:noFill/>
              </a:ln>
              <a:effectLst/>
              <a:latin typeface="Calibri" pitchFamily="34" charset="0"/>
            </a:endParaRPr>
          </a:p>
        </p:txBody>
      </p:sp>
      <p:sp>
        <p:nvSpPr>
          <p:cNvPr id="6" name="TextBox 5"/>
          <p:cNvSpPr txBox="1"/>
          <p:nvPr/>
        </p:nvSpPr>
        <p:spPr bwMode="auto">
          <a:xfrm>
            <a:off x="179512" y="0"/>
            <a:ext cx="4813818" cy="430887"/>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marL="0" marR="0" indent="0" algn="just" defTabSz="914400" rtl="0" eaLnBrk="1" fontAlgn="base" latinLnBrk="0" hangingPunct="1">
              <a:lnSpc>
                <a:spcPct val="100000"/>
              </a:lnSpc>
              <a:spcBef>
                <a:spcPct val="0"/>
              </a:spcBef>
              <a:spcAft>
                <a:spcPts val="1000"/>
              </a:spcAft>
              <a:buClrTx/>
              <a:buSzTx/>
              <a:buFontTx/>
              <a:buNone/>
              <a:tabLst/>
            </a:pPr>
            <a:r>
              <a:rPr kumimoji="0" lang="en-GB" sz="2800" b="1" i="0" u="none" strike="noStrike" cap="none" normalizeH="0" baseline="0" dirty="0" smtClean="0">
                <a:ln>
                  <a:noFill/>
                </a:ln>
                <a:solidFill>
                  <a:schemeClr val="bg1"/>
                </a:solidFill>
                <a:effectLst/>
                <a:latin typeface="+mn-lt"/>
              </a:rPr>
              <a:t>Capital spending proposals </a:t>
            </a:r>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3329" y="4797152"/>
            <a:ext cx="4147177" cy="1078760"/>
          </a:xfrm>
          <a:prstGeom prst="rect">
            <a:avLst/>
          </a:prstGeom>
          <a:noFill/>
          <a:ln>
            <a:noFill/>
          </a:ln>
        </p:spPr>
      </p:pic>
    </p:spTree>
    <p:extLst>
      <p:ext uri="{BB962C8B-B14F-4D97-AF65-F5344CB8AC3E}">
        <p14:creationId xmlns:p14="http://schemas.microsoft.com/office/powerpoint/2010/main" val="2121887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CCCC8F3-EE66-4451-9CF7-20E7CBFD21DD}" type="slidenum">
              <a:rPr lang="en-US" smtClean="0">
                <a:solidFill>
                  <a:srgbClr val="FFFFFF"/>
                </a:solidFill>
              </a:rPr>
              <a:pPr>
                <a:defRPr/>
              </a:pPr>
              <a:t>15</a:t>
            </a:fld>
            <a:endParaRPr lang="en-US" sz="1400" b="0" dirty="0">
              <a:solidFill>
                <a:srgbClr val="000000"/>
              </a:solidFill>
              <a:latin typeface="Times" pitchFamily="1"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29307"/>
            <a:ext cx="9036496" cy="475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bwMode="auto">
          <a:xfrm>
            <a:off x="0" y="-29545"/>
            <a:ext cx="8820472" cy="5856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3600" b="1">
                <a:solidFill>
                  <a:srgbClr val="8D181F"/>
                </a:solidFill>
                <a:latin typeface="+mj-lt"/>
                <a:ea typeface="+mj-ea"/>
                <a:cs typeface="+mj-cs"/>
              </a:defRPr>
            </a:lvl1pPr>
            <a:lvl2pPr algn="l" rtl="0" eaLnBrk="1" fontAlgn="base" hangingPunct="1">
              <a:spcBef>
                <a:spcPct val="0"/>
              </a:spcBef>
              <a:spcAft>
                <a:spcPct val="0"/>
              </a:spcAft>
              <a:defRPr sz="3600" b="1">
                <a:solidFill>
                  <a:srgbClr val="8D181F"/>
                </a:solidFill>
                <a:latin typeface="Arial" charset="0"/>
              </a:defRPr>
            </a:lvl2pPr>
            <a:lvl3pPr algn="l" rtl="0" eaLnBrk="1" fontAlgn="base" hangingPunct="1">
              <a:spcBef>
                <a:spcPct val="0"/>
              </a:spcBef>
              <a:spcAft>
                <a:spcPct val="0"/>
              </a:spcAft>
              <a:defRPr sz="3600" b="1">
                <a:solidFill>
                  <a:srgbClr val="8D181F"/>
                </a:solidFill>
                <a:latin typeface="Arial" charset="0"/>
              </a:defRPr>
            </a:lvl3pPr>
            <a:lvl4pPr algn="l" rtl="0" eaLnBrk="1" fontAlgn="base" hangingPunct="1">
              <a:spcBef>
                <a:spcPct val="0"/>
              </a:spcBef>
              <a:spcAft>
                <a:spcPct val="0"/>
              </a:spcAft>
              <a:defRPr sz="3600" b="1">
                <a:solidFill>
                  <a:srgbClr val="8D181F"/>
                </a:solidFill>
                <a:latin typeface="Arial" charset="0"/>
              </a:defRPr>
            </a:lvl4pPr>
            <a:lvl5pPr algn="l" rtl="0" eaLnBrk="1" fontAlgn="base" hangingPunct="1">
              <a:spcBef>
                <a:spcPct val="0"/>
              </a:spcBef>
              <a:spcAft>
                <a:spcPct val="0"/>
              </a:spcAft>
              <a:defRPr sz="3600" b="1">
                <a:solidFill>
                  <a:srgbClr val="8D181F"/>
                </a:solidFill>
                <a:latin typeface="Arial" charset="0"/>
              </a:defRPr>
            </a:lvl5pPr>
            <a:lvl6pPr marL="457200" algn="l" rtl="0" eaLnBrk="1" fontAlgn="base" hangingPunct="1">
              <a:spcBef>
                <a:spcPct val="0"/>
              </a:spcBef>
              <a:spcAft>
                <a:spcPct val="0"/>
              </a:spcAft>
              <a:defRPr sz="3600" b="1">
                <a:solidFill>
                  <a:srgbClr val="8D181F"/>
                </a:solidFill>
                <a:latin typeface="Arial" charset="0"/>
              </a:defRPr>
            </a:lvl6pPr>
            <a:lvl7pPr marL="914400" algn="l" rtl="0" eaLnBrk="1" fontAlgn="base" hangingPunct="1">
              <a:spcBef>
                <a:spcPct val="0"/>
              </a:spcBef>
              <a:spcAft>
                <a:spcPct val="0"/>
              </a:spcAft>
              <a:defRPr sz="3600" b="1">
                <a:solidFill>
                  <a:srgbClr val="8D181F"/>
                </a:solidFill>
                <a:latin typeface="Arial" charset="0"/>
              </a:defRPr>
            </a:lvl7pPr>
            <a:lvl8pPr marL="1371600" algn="l" rtl="0" eaLnBrk="1" fontAlgn="base" hangingPunct="1">
              <a:spcBef>
                <a:spcPct val="0"/>
              </a:spcBef>
              <a:spcAft>
                <a:spcPct val="0"/>
              </a:spcAft>
              <a:defRPr sz="3600" b="1">
                <a:solidFill>
                  <a:srgbClr val="8D181F"/>
                </a:solidFill>
                <a:latin typeface="Arial" charset="0"/>
              </a:defRPr>
            </a:lvl8pPr>
            <a:lvl9pPr marL="1828800" algn="l" rtl="0" eaLnBrk="1" fontAlgn="base" hangingPunct="1">
              <a:spcBef>
                <a:spcPct val="0"/>
              </a:spcBef>
              <a:spcAft>
                <a:spcPct val="0"/>
              </a:spcAft>
              <a:defRPr sz="3600" b="1">
                <a:solidFill>
                  <a:srgbClr val="8D181F"/>
                </a:solidFill>
                <a:latin typeface="Arial" charset="0"/>
              </a:defRPr>
            </a:lvl9pPr>
          </a:lstStyle>
          <a:p>
            <a:r>
              <a:rPr lang="en-GB" sz="2800" kern="0" dirty="0" smtClean="0">
                <a:solidFill>
                  <a:schemeClr val="bg1"/>
                </a:solidFill>
              </a:rPr>
              <a:t>The next three years</a:t>
            </a:r>
            <a:endParaRPr lang="en-GB" kern="0" dirty="0">
              <a:solidFill>
                <a:schemeClr val="bg1"/>
              </a:solidFill>
            </a:endParaRPr>
          </a:p>
        </p:txBody>
      </p:sp>
    </p:spTree>
    <p:extLst>
      <p:ext uri="{BB962C8B-B14F-4D97-AF65-F5344CB8AC3E}">
        <p14:creationId xmlns:p14="http://schemas.microsoft.com/office/powerpoint/2010/main" val="475050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E43EFF-AE09-4FF6-99AE-F68FD738E9DD}" type="slidenum">
              <a:rPr lang="en-US" smtClean="0">
                <a:solidFill>
                  <a:srgbClr val="FFFFFF"/>
                </a:solidFill>
              </a:rPr>
              <a:pPr/>
              <a:t>16</a:t>
            </a:fld>
            <a:endParaRPr lang="en-US" sz="1400" b="0" dirty="0">
              <a:solidFill>
                <a:srgbClr val="000000"/>
              </a:solidFill>
              <a:latin typeface="Times" pitchFamily="1" charset="0"/>
            </a:endParaRPr>
          </a:p>
        </p:txBody>
      </p:sp>
      <p:sp>
        <p:nvSpPr>
          <p:cNvPr id="2" name="TextBox 1"/>
          <p:cNvSpPr txBox="1"/>
          <p:nvPr/>
        </p:nvSpPr>
        <p:spPr bwMode="auto">
          <a:xfrm>
            <a:off x="259975" y="836712"/>
            <a:ext cx="8640962" cy="639662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R="0" algn="just" defTabSz="914400" rtl="0" eaLnBrk="1" fontAlgn="base" latinLnBrk="0" hangingPunct="1">
              <a:lnSpc>
                <a:spcPct val="100000"/>
              </a:lnSpc>
              <a:spcBef>
                <a:spcPct val="0"/>
              </a:spcBef>
              <a:spcAft>
                <a:spcPts val="1000"/>
              </a:spcAft>
              <a:buClr>
                <a:srgbClr val="8D181F"/>
              </a:buClr>
              <a:buSzTx/>
              <a:tabLst/>
            </a:pPr>
            <a:r>
              <a:rPr kumimoji="0" lang="en-GB" sz="2800" b="1" i="0" u="none" strike="noStrike" cap="none" normalizeH="0" baseline="0" dirty="0" smtClean="0">
                <a:ln>
                  <a:noFill/>
                </a:ln>
                <a:effectLst/>
                <a:latin typeface="+mn-lt"/>
              </a:rPr>
              <a:t>PROPOSALS INCLUDE:</a:t>
            </a:r>
          </a:p>
          <a:p>
            <a:pPr marL="342900" indent="-342900" algn="just" eaLnBrk="1" hangingPunct="1">
              <a:spcAft>
                <a:spcPts val="1000"/>
              </a:spcAft>
              <a:buClr>
                <a:srgbClr val="8D181F"/>
              </a:buClr>
              <a:buFont typeface="Wingdings" panose="05000000000000000000" pitchFamily="2" charset="2"/>
              <a:buChar char="ü"/>
            </a:pPr>
            <a:r>
              <a:rPr lang="en-GB" dirty="0" smtClean="0">
                <a:latin typeface="+mn-lt"/>
              </a:rPr>
              <a:t>Delivery of Council redesign </a:t>
            </a:r>
            <a:r>
              <a:rPr lang="en-GB" b="1" dirty="0" smtClean="0">
                <a:latin typeface="+mn-lt"/>
              </a:rPr>
              <a:t>£2.9m </a:t>
            </a:r>
            <a:endParaRPr lang="en-GB" b="1" dirty="0">
              <a:latin typeface="+mn-lt"/>
            </a:endParaRPr>
          </a:p>
          <a:p>
            <a:pPr marL="342900" indent="-342900" algn="just" eaLnBrk="1" hangingPunct="1">
              <a:spcAft>
                <a:spcPts val="1000"/>
              </a:spcAft>
              <a:buClr>
                <a:srgbClr val="8D181F"/>
              </a:buClr>
              <a:buFont typeface="Wingdings" panose="05000000000000000000" pitchFamily="2" charset="2"/>
              <a:buChar char="ü"/>
            </a:pPr>
            <a:r>
              <a:rPr lang="en-GB" dirty="0" smtClean="0">
                <a:latin typeface="+mn-lt"/>
              </a:rPr>
              <a:t>On street parking charges and enforcement </a:t>
            </a:r>
            <a:r>
              <a:rPr lang="en-GB" b="1" dirty="0" smtClean="0">
                <a:latin typeface="+mn-lt"/>
              </a:rPr>
              <a:t>£2.5m</a:t>
            </a:r>
          </a:p>
          <a:p>
            <a:pPr marL="342900" indent="-342900" algn="just" eaLnBrk="1" hangingPunct="1">
              <a:spcAft>
                <a:spcPts val="1000"/>
              </a:spcAft>
              <a:buClr>
                <a:srgbClr val="8D181F"/>
              </a:buClr>
              <a:buFont typeface="Wingdings" panose="05000000000000000000" pitchFamily="2" charset="2"/>
              <a:buChar char="ü"/>
            </a:pPr>
            <a:r>
              <a:rPr lang="en-GB" dirty="0" smtClean="0">
                <a:latin typeface="+mn-lt"/>
              </a:rPr>
              <a:t>Income and trading opportunities </a:t>
            </a:r>
            <a:r>
              <a:rPr lang="en-GB" b="1" dirty="0" smtClean="0">
                <a:latin typeface="+mn-lt"/>
              </a:rPr>
              <a:t>£2.2m</a:t>
            </a:r>
          </a:p>
          <a:p>
            <a:pPr marL="342900" indent="-342900" algn="just" eaLnBrk="1" hangingPunct="1">
              <a:spcAft>
                <a:spcPts val="1000"/>
              </a:spcAft>
              <a:buClr>
                <a:srgbClr val="8D181F"/>
              </a:buClr>
              <a:buFont typeface="Wingdings" panose="05000000000000000000" pitchFamily="2" charset="2"/>
              <a:buChar char="ü"/>
            </a:pPr>
            <a:r>
              <a:rPr lang="en-GB" dirty="0" smtClean="0">
                <a:latin typeface="+mn-lt"/>
              </a:rPr>
              <a:t>Commercial saving opportunities </a:t>
            </a:r>
            <a:r>
              <a:rPr lang="en-GB" b="1" dirty="0" smtClean="0">
                <a:latin typeface="+mn-lt"/>
              </a:rPr>
              <a:t>£2.0m</a:t>
            </a:r>
          </a:p>
          <a:p>
            <a:pPr marL="342900" indent="-342900" algn="just" eaLnBrk="1" hangingPunct="1">
              <a:spcAft>
                <a:spcPts val="1000"/>
              </a:spcAft>
              <a:buClr>
                <a:srgbClr val="8D181F"/>
              </a:buClr>
              <a:buFont typeface="Wingdings" panose="05000000000000000000" pitchFamily="2" charset="2"/>
              <a:buChar char="ü"/>
            </a:pPr>
            <a:r>
              <a:rPr lang="en-GB" dirty="0">
                <a:latin typeface="+mn-lt"/>
              </a:rPr>
              <a:t>Review of transport spend </a:t>
            </a:r>
            <a:r>
              <a:rPr lang="en-GB" b="1" dirty="0">
                <a:latin typeface="+mn-lt"/>
              </a:rPr>
              <a:t>£0.8m</a:t>
            </a:r>
          </a:p>
          <a:p>
            <a:pPr marL="342900" indent="-342900" algn="just" eaLnBrk="1" hangingPunct="1">
              <a:spcAft>
                <a:spcPts val="1000"/>
              </a:spcAft>
              <a:buClr>
                <a:srgbClr val="8D181F"/>
              </a:buClr>
              <a:buFont typeface="Wingdings" panose="05000000000000000000" pitchFamily="2" charset="2"/>
              <a:buChar char="ü"/>
            </a:pPr>
            <a:r>
              <a:rPr lang="en-GB" dirty="0" smtClean="0">
                <a:latin typeface="+mn-lt"/>
              </a:rPr>
              <a:t>Partnership working with the district councils </a:t>
            </a:r>
            <a:r>
              <a:rPr lang="en-GB" b="1" dirty="0" smtClean="0">
                <a:latin typeface="+mn-lt"/>
              </a:rPr>
              <a:t>£0.5m</a:t>
            </a:r>
          </a:p>
          <a:p>
            <a:pPr marL="342900" indent="-342900" algn="just" eaLnBrk="1" hangingPunct="1">
              <a:spcAft>
                <a:spcPts val="1000"/>
              </a:spcAft>
              <a:buClr>
                <a:srgbClr val="8D181F"/>
              </a:buClr>
              <a:buFont typeface="Wingdings" panose="05000000000000000000" pitchFamily="2" charset="2"/>
              <a:buChar char="ü"/>
            </a:pPr>
            <a:r>
              <a:rPr lang="en-GB" dirty="0" smtClean="0">
                <a:latin typeface="+mn-lt"/>
              </a:rPr>
              <a:t>Libraries </a:t>
            </a:r>
            <a:r>
              <a:rPr lang="en-GB" b="1" dirty="0" smtClean="0">
                <a:latin typeface="+mn-lt"/>
              </a:rPr>
              <a:t>£0.5m  </a:t>
            </a:r>
          </a:p>
          <a:p>
            <a:pPr marL="342900" indent="-342900" eaLnBrk="1" fontAlgn="t" hangingPunct="1">
              <a:buClr>
                <a:srgbClr val="8D181F"/>
              </a:buClr>
              <a:buFont typeface="Wingdings" panose="05000000000000000000" pitchFamily="2" charset="2"/>
              <a:buChar char="ü"/>
            </a:pPr>
            <a:r>
              <a:rPr lang="en-GB" dirty="0" smtClean="0">
                <a:latin typeface="+mn-lt"/>
              </a:rPr>
              <a:t>Scientific Services </a:t>
            </a:r>
            <a:r>
              <a:rPr lang="en-GB" b="1" dirty="0" smtClean="0">
                <a:latin typeface="+mn-lt"/>
              </a:rPr>
              <a:t>£0.1m </a:t>
            </a:r>
          </a:p>
          <a:p>
            <a:pPr marL="342900" indent="-342900" eaLnBrk="1" fontAlgn="t" hangingPunct="1">
              <a:buClr>
                <a:srgbClr val="8D181F"/>
              </a:buClr>
              <a:buFont typeface="Wingdings" panose="05000000000000000000" pitchFamily="2" charset="2"/>
              <a:buChar char="ü"/>
            </a:pPr>
            <a:r>
              <a:rPr lang="en-GB" dirty="0" smtClean="0">
                <a:latin typeface="+mn-lt"/>
              </a:rPr>
              <a:t>Supporting the Arts Service to become self sufficient</a:t>
            </a:r>
            <a:r>
              <a:rPr lang="en-GB" b="1" dirty="0" smtClean="0">
                <a:latin typeface="+mn-lt"/>
              </a:rPr>
              <a:t> £0.1m</a:t>
            </a:r>
            <a:endParaRPr lang="en-GB" dirty="0">
              <a:latin typeface="+mn-lt"/>
            </a:endParaRPr>
          </a:p>
          <a:p>
            <a:pPr marL="0" marR="0" indent="0" algn="just" defTabSz="914400" rtl="0" eaLnBrk="1" fontAlgn="base" latinLnBrk="0" hangingPunct="1">
              <a:lnSpc>
                <a:spcPct val="100000"/>
              </a:lnSpc>
              <a:spcBef>
                <a:spcPct val="0"/>
              </a:spcBef>
              <a:spcAft>
                <a:spcPts val="1000"/>
              </a:spcAft>
              <a:buClrTx/>
              <a:buSzTx/>
              <a:buFontTx/>
              <a:buNone/>
              <a:tabLst/>
            </a:pPr>
            <a:endParaRPr lang="en-GB" sz="2000" b="1" dirty="0" smtClean="0">
              <a:latin typeface="Calibri" pitchFamily="34" charset="0"/>
            </a:endParaRPr>
          </a:p>
          <a:p>
            <a:pPr marL="0" marR="0" indent="0" algn="just" defTabSz="914400" rtl="0" eaLnBrk="1" fontAlgn="base" latinLnBrk="0" hangingPunct="1">
              <a:lnSpc>
                <a:spcPct val="100000"/>
              </a:lnSpc>
              <a:spcBef>
                <a:spcPct val="0"/>
              </a:spcBef>
              <a:spcAft>
                <a:spcPts val="1000"/>
              </a:spcAft>
              <a:buClrTx/>
              <a:buSzTx/>
              <a:buFontTx/>
              <a:buNone/>
              <a:tabLst/>
            </a:pPr>
            <a:r>
              <a:rPr lang="en-GB" sz="2000" b="1" dirty="0" smtClean="0">
                <a:latin typeface="Calibri" pitchFamily="34" charset="0"/>
              </a:rPr>
              <a:t> </a:t>
            </a:r>
            <a:endParaRPr lang="en-GB" sz="2000" b="1" dirty="0">
              <a:latin typeface="Calibri" pitchFamily="34" charset="0"/>
            </a:endParaRPr>
          </a:p>
          <a:p>
            <a:pPr marL="0" marR="0" indent="0" algn="just" defTabSz="914400" rtl="0" eaLnBrk="1" fontAlgn="base" latinLnBrk="0" hangingPunct="1">
              <a:lnSpc>
                <a:spcPct val="100000"/>
              </a:lnSpc>
              <a:spcBef>
                <a:spcPct val="0"/>
              </a:spcBef>
              <a:spcAft>
                <a:spcPts val="1000"/>
              </a:spcAft>
              <a:buClrTx/>
              <a:buSzTx/>
              <a:buFontTx/>
              <a:buNone/>
              <a:tabLst/>
            </a:pPr>
            <a:endParaRPr kumimoji="0" lang="en-GB" sz="2000" b="1" i="0" u="none" strike="noStrike" cap="none" normalizeH="0" baseline="0" dirty="0" smtClean="0">
              <a:ln>
                <a:noFill/>
              </a:ln>
              <a:effectLst/>
              <a:latin typeface="Calibri" pitchFamily="34" charset="0"/>
            </a:endParaRPr>
          </a:p>
          <a:p>
            <a:pPr marL="0" marR="0" indent="0" algn="just" defTabSz="914400" rtl="0" eaLnBrk="1" fontAlgn="base" latinLnBrk="0" hangingPunct="1">
              <a:lnSpc>
                <a:spcPct val="100000"/>
              </a:lnSpc>
              <a:spcBef>
                <a:spcPct val="0"/>
              </a:spcBef>
              <a:spcAft>
                <a:spcPts val="1000"/>
              </a:spcAft>
              <a:buClrTx/>
              <a:buSzTx/>
              <a:buFontTx/>
              <a:buNone/>
              <a:tabLst/>
            </a:pPr>
            <a:r>
              <a:rPr kumimoji="0" lang="en-GB" sz="2000" b="1" i="0" u="none" strike="noStrike" cap="none" normalizeH="0" baseline="0" dirty="0" smtClean="0">
                <a:ln>
                  <a:noFill/>
                </a:ln>
                <a:effectLst/>
                <a:latin typeface="Calibri" pitchFamily="34" charset="0"/>
              </a:rPr>
              <a:t>   </a:t>
            </a:r>
          </a:p>
        </p:txBody>
      </p:sp>
      <p:sp>
        <p:nvSpPr>
          <p:cNvPr id="6" name="TextBox 5"/>
          <p:cNvSpPr txBox="1"/>
          <p:nvPr/>
        </p:nvSpPr>
        <p:spPr bwMode="auto">
          <a:xfrm>
            <a:off x="107504" y="11723"/>
            <a:ext cx="5277086" cy="430887"/>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marL="0" marR="0" indent="0" algn="just" defTabSz="914400" rtl="0" eaLnBrk="1" fontAlgn="base" latinLnBrk="0" hangingPunct="1">
              <a:lnSpc>
                <a:spcPct val="100000"/>
              </a:lnSpc>
              <a:spcBef>
                <a:spcPct val="0"/>
              </a:spcBef>
              <a:spcAft>
                <a:spcPts val="1000"/>
              </a:spcAft>
              <a:buClrTx/>
              <a:buSzTx/>
              <a:buFontTx/>
              <a:buNone/>
              <a:tabLst/>
            </a:pPr>
            <a:r>
              <a:rPr kumimoji="0" lang="en-GB" sz="2800" b="1" i="0" u="none" strike="noStrike" cap="none" normalizeH="0" baseline="0" dirty="0" smtClean="0">
                <a:ln>
                  <a:noFill/>
                </a:ln>
                <a:solidFill>
                  <a:schemeClr val="bg1"/>
                </a:solidFill>
                <a:effectLst/>
                <a:latin typeface="+mn-lt"/>
              </a:rPr>
              <a:t>Future year proposals 2020/22 </a:t>
            </a:r>
          </a:p>
        </p:txBody>
      </p:sp>
    </p:spTree>
    <p:extLst>
      <p:ext uri="{BB962C8B-B14F-4D97-AF65-F5344CB8AC3E}">
        <p14:creationId xmlns:p14="http://schemas.microsoft.com/office/powerpoint/2010/main" val="767602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CCCC8F3-EE66-4451-9CF7-20E7CBFD21DD}" type="slidenum">
              <a:rPr lang="en-US" smtClean="0">
                <a:solidFill>
                  <a:srgbClr val="FFFFFF"/>
                </a:solidFill>
              </a:rPr>
              <a:pPr>
                <a:defRPr/>
              </a:pPr>
              <a:t>17</a:t>
            </a:fld>
            <a:endParaRPr lang="en-US" sz="1400" b="0" dirty="0">
              <a:solidFill>
                <a:srgbClr val="000000"/>
              </a:solidFill>
              <a:latin typeface="Times" pitchFamily="1"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844823"/>
            <a:ext cx="9143999" cy="2261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bwMode="auto">
          <a:xfrm>
            <a:off x="0" y="-29545"/>
            <a:ext cx="8820472" cy="5856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3600" b="1">
                <a:solidFill>
                  <a:srgbClr val="8D181F"/>
                </a:solidFill>
                <a:latin typeface="+mj-lt"/>
                <a:ea typeface="+mj-ea"/>
                <a:cs typeface="+mj-cs"/>
              </a:defRPr>
            </a:lvl1pPr>
            <a:lvl2pPr algn="l" rtl="0" eaLnBrk="1" fontAlgn="base" hangingPunct="1">
              <a:spcBef>
                <a:spcPct val="0"/>
              </a:spcBef>
              <a:spcAft>
                <a:spcPct val="0"/>
              </a:spcAft>
              <a:defRPr sz="3600" b="1">
                <a:solidFill>
                  <a:srgbClr val="8D181F"/>
                </a:solidFill>
                <a:latin typeface="Arial" charset="0"/>
              </a:defRPr>
            </a:lvl2pPr>
            <a:lvl3pPr algn="l" rtl="0" eaLnBrk="1" fontAlgn="base" hangingPunct="1">
              <a:spcBef>
                <a:spcPct val="0"/>
              </a:spcBef>
              <a:spcAft>
                <a:spcPct val="0"/>
              </a:spcAft>
              <a:defRPr sz="3600" b="1">
                <a:solidFill>
                  <a:srgbClr val="8D181F"/>
                </a:solidFill>
                <a:latin typeface="Arial" charset="0"/>
              </a:defRPr>
            </a:lvl3pPr>
            <a:lvl4pPr algn="l" rtl="0" eaLnBrk="1" fontAlgn="base" hangingPunct="1">
              <a:spcBef>
                <a:spcPct val="0"/>
              </a:spcBef>
              <a:spcAft>
                <a:spcPct val="0"/>
              </a:spcAft>
              <a:defRPr sz="3600" b="1">
                <a:solidFill>
                  <a:srgbClr val="8D181F"/>
                </a:solidFill>
                <a:latin typeface="Arial" charset="0"/>
              </a:defRPr>
            </a:lvl4pPr>
            <a:lvl5pPr algn="l" rtl="0" eaLnBrk="1" fontAlgn="base" hangingPunct="1">
              <a:spcBef>
                <a:spcPct val="0"/>
              </a:spcBef>
              <a:spcAft>
                <a:spcPct val="0"/>
              </a:spcAft>
              <a:defRPr sz="3600" b="1">
                <a:solidFill>
                  <a:srgbClr val="8D181F"/>
                </a:solidFill>
                <a:latin typeface="Arial" charset="0"/>
              </a:defRPr>
            </a:lvl5pPr>
            <a:lvl6pPr marL="457200" algn="l" rtl="0" eaLnBrk="1" fontAlgn="base" hangingPunct="1">
              <a:spcBef>
                <a:spcPct val="0"/>
              </a:spcBef>
              <a:spcAft>
                <a:spcPct val="0"/>
              </a:spcAft>
              <a:defRPr sz="3600" b="1">
                <a:solidFill>
                  <a:srgbClr val="8D181F"/>
                </a:solidFill>
                <a:latin typeface="Arial" charset="0"/>
              </a:defRPr>
            </a:lvl6pPr>
            <a:lvl7pPr marL="914400" algn="l" rtl="0" eaLnBrk="1" fontAlgn="base" hangingPunct="1">
              <a:spcBef>
                <a:spcPct val="0"/>
              </a:spcBef>
              <a:spcAft>
                <a:spcPct val="0"/>
              </a:spcAft>
              <a:defRPr sz="3600" b="1">
                <a:solidFill>
                  <a:srgbClr val="8D181F"/>
                </a:solidFill>
                <a:latin typeface="Arial" charset="0"/>
              </a:defRPr>
            </a:lvl7pPr>
            <a:lvl8pPr marL="1371600" algn="l" rtl="0" eaLnBrk="1" fontAlgn="base" hangingPunct="1">
              <a:spcBef>
                <a:spcPct val="0"/>
              </a:spcBef>
              <a:spcAft>
                <a:spcPct val="0"/>
              </a:spcAft>
              <a:defRPr sz="3600" b="1">
                <a:solidFill>
                  <a:srgbClr val="8D181F"/>
                </a:solidFill>
                <a:latin typeface="Arial" charset="0"/>
              </a:defRPr>
            </a:lvl8pPr>
            <a:lvl9pPr marL="1828800" algn="l" rtl="0" eaLnBrk="1" fontAlgn="base" hangingPunct="1">
              <a:spcBef>
                <a:spcPct val="0"/>
              </a:spcBef>
              <a:spcAft>
                <a:spcPct val="0"/>
              </a:spcAft>
              <a:defRPr sz="3600" b="1">
                <a:solidFill>
                  <a:srgbClr val="8D181F"/>
                </a:solidFill>
                <a:latin typeface="Arial" charset="0"/>
              </a:defRPr>
            </a:lvl9pPr>
          </a:lstStyle>
          <a:p>
            <a:r>
              <a:rPr lang="en-GB" sz="2800" kern="0" dirty="0" smtClean="0">
                <a:solidFill>
                  <a:schemeClr val="bg1"/>
                </a:solidFill>
              </a:rPr>
              <a:t> Budget Planning Timeline for 2019/20</a:t>
            </a:r>
            <a:endParaRPr lang="en-GB" kern="0" dirty="0">
              <a:solidFill>
                <a:schemeClr val="bg1"/>
              </a:solidFill>
            </a:endParaRPr>
          </a:p>
        </p:txBody>
      </p:sp>
    </p:spTree>
    <p:extLst>
      <p:ext uri="{BB962C8B-B14F-4D97-AF65-F5344CB8AC3E}">
        <p14:creationId xmlns:p14="http://schemas.microsoft.com/office/powerpoint/2010/main" val="2934732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ED2688D-57F9-014B-A5EC-73A92ABCB0E5}" type="slidenum">
              <a:rPr lang="en-US" smtClean="0"/>
              <a:pPr>
                <a:defRPr/>
              </a:pPr>
              <a:t>2</a:t>
            </a:fld>
            <a:endParaRPr lang="en-US" sz="1400" b="0" dirty="0">
              <a:solidFill>
                <a:schemeClr val="tx1"/>
              </a:solidFill>
              <a:latin typeface="Times"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883" y="620688"/>
            <a:ext cx="7597534" cy="5371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bwMode="auto">
          <a:xfrm>
            <a:off x="107504" y="0"/>
            <a:ext cx="5382371" cy="430887"/>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marL="0" marR="0" indent="0" algn="just" defTabSz="914400" rtl="0" eaLnBrk="1" fontAlgn="base" latinLnBrk="0" hangingPunct="1">
              <a:lnSpc>
                <a:spcPct val="100000"/>
              </a:lnSpc>
              <a:spcBef>
                <a:spcPct val="0"/>
              </a:spcBef>
              <a:spcAft>
                <a:spcPts val="1000"/>
              </a:spcAft>
              <a:buClrTx/>
              <a:buSzTx/>
              <a:buFontTx/>
              <a:buNone/>
              <a:tabLst/>
            </a:pPr>
            <a:r>
              <a:rPr kumimoji="0" lang="en-GB" sz="2800" b="1" i="0" u="none" strike="noStrike" cap="none" normalizeH="0" baseline="0" dirty="0" smtClean="0">
                <a:ln>
                  <a:noFill/>
                </a:ln>
                <a:solidFill>
                  <a:schemeClr val="bg1"/>
                </a:solidFill>
                <a:effectLst/>
                <a:latin typeface="+mn-lt"/>
              </a:rPr>
              <a:t>The Council’s Budget – 2018/19</a:t>
            </a:r>
          </a:p>
        </p:txBody>
      </p:sp>
    </p:spTree>
    <p:extLst>
      <p:ext uri="{BB962C8B-B14F-4D97-AF65-F5344CB8AC3E}">
        <p14:creationId xmlns:p14="http://schemas.microsoft.com/office/powerpoint/2010/main" val="3638104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E43EFF-AE09-4FF6-99AE-F68FD738E9DD}" type="slidenum">
              <a:rPr lang="en-US" smtClean="0">
                <a:solidFill>
                  <a:srgbClr val="FFFFFF"/>
                </a:solidFill>
              </a:rPr>
              <a:pPr/>
              <a:t>3</a:t>
            </a:fld>
            <a:endParaRPr lang="en-US" sz="1400" b="0" dirty="0">
              <a:solidFill>
                <a:srgbClr val="000000"/>
              </a:solidFill>
              <a:latin typeface="Times" pitchFamily="1" charset="0"/>
            </a:endParaRPr>
          </a:p>
        </p:txBody>
      </p:sp>
      <p:sp>
        <p:nvSpPr>
          <p:cNvPr id="2" name="TextBox 1"/>
          <p:cNvSpPr txBox="1"/>
          <p:nvPr/>
        </p:nvSpPr>
        <p:spPr bwMode="auto">
          <a:xfrm>
            <a:off x="355612" y="908720"/>
            <a:ext cx="8136903" cy="629403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spcAft>
                <a:spcPts val="1200"/>
              </a:spcAft>
              <a:buClr>
                <a:srgbClr val="8D181F"/>
              </a:buClr>
              <a:buFont typeface="Wingdings" panose="05000000000000000000" pitchFamily="2" charset="2"/>
              <a:buChar char="ü"/>
            </a:pPr>
            <a:r>
              <a:rPr lang="en-GB" dirty="0" smtClean="0">
                <a:latin typeface="+mn-lt"/>
              </a:rPr>
              <a:t>An extra £10.5m in 2018/19 to improve outcomes for our children and young people</a:t>
            </a:r>
          </a:p>
          <a:p>
            <a:pPr marL="342900" indent="-342900">
              <a:spcAft>
                <a:spcPts val="1200"/>
              </a:spcAft>
              <a:buClr>
                <a:srgbClr val="8D181F"/>
              </a:buClr>
              <a:buFont typeface="Wingdings" panose="05000000000000000000" pitchFamily="2" charset="2"/>
              <a:buChar char="ü"/>
            </a:pPr>
            <a:r>
              <a:rPr lang="en-GB" dirty="0" smtClean="0">
                <a:latin typeface="+mn-lt"/>
              </a:rPr>
              <a:t>An </a:t>
            </a:r>
            <a:r>
              <a:rPr lang="en-GB" dirty="0">
                <a:latin typeface="+mn-lt"/>
              </a:rPr>
              <a:t>additional £7.2m </a:t>
            </a:r>
            <a:r>
              <a:rPr lang="en-GB" dirty="0" smtClean="0">
                <a:latin typeface="+mn-lt"/>
              </a:rPr>
              <a:t>invested </a:t>
            </a:r>
            <a:r>
              <a:rPr lang="en-GB" dirty="0">
                <a:latin typeface="+mn-lt"/>
              </a:rPr>
              <a:t>into tackling the growing financial demands of an ageing </a:t>
            </a:r>
            <a:r>
              <a:rPr lang="en-GB" dirty="0" smtClean="0">
                <a:latin typeface="+mn-lt"/>
              </a:rPr>
              <a:t>population</a:t>
            </a:r>
          </a:p>
          <a:p>
            <a:pPr marL="342900" indent="-342900">
              <a:spcAft>
                <a:spcPts val="1200"/>
              </a:spcAft>
              <a:buClr>
                <a:srgbClr val="8D181F"/>
              </a:buClr>
              <a:buFont typeface="Wingdings" panose="05000000000000000000" pitchFamily="2" charset="2"/>
              <a:buChar char="ü"/>
            </a:pPr>
            <a:r>
              <a:rPr lang="en-GB" dirty="0" smtClean="0">
                <a:latin typeface="+mn-lt"/>
              </a:rPr>
              <a:t>£37.5m </a:t>
            </a:r>
            <a:r>
              <a:rPr lang="en-GB" dirty="0">
                <a:latin typeface="+mn-lt"/>
              </a:rPr>
              <a:t>of capital investment </a:t>
            </a:r>
            <a:r>
              <a:rPr lang="en-GB" dirty="0" smtClean="0">
                <a:latin typeface="+mn-lt"/>
              </a:rPr>
              <a:t>over 3 </a:t>
            </a:r>
            <a:r>
              <a:rPr lang="en-GB" dirty="0">
                <a:latin typeface="+mn-lt"/>
              </a:rPr>
              <a:t>years into improving the county's roads and pavements, reducing the risks of flooding and growing the local economy</a:t>
            </a:r>
            <a:r>
              <a:rPr lang="en-GB" dirty="0" smtClean="0"/>
              <a:t>.</a:t>
            </a:r>
          </a:p>
          <a:p>
            <a:pPr marL="342900" indent="-342900">
              <a:spcAft>
                <a:spcPts val="1200"/>
              </a:spcAft>
              <a:buClr>
                <a:srgbClr val="8D181F"/>
              </a:buClr>
              <a:buFont typeface="Wingdings" panose="05000000000000000000" pitchFamily="2" charset="2"/>
              <a:buChar char="ü"/>
            </a:pPr>
            <a:r>
              <a:rPr lang="en-GB" dirty="0" smtClean="0">
                <a:latin typeface="+mn-lt"/>
              </a:rPr>
              <a:t>We increased Council Tax by 4.94% (3% ring fenced for adult social care and 1.94% </a:t>
            </a:r>
            <a:r>
              <a:rPr lang="en-GB" dirty="0">
                <a:latin typeface="+mn-lt"/>
              </a:rPr>
              <a:t>to provide investment into the services that residents </a:t>
            </a:r>
            <a:r>
              <a:rPr lang="en-GB" dirty="0" smtClean="0">
                <a:latin typeface="+mn-lt"/>
              </a:rPr>
              <a:t>told </a:t>
            </a:r>
            <a:r>
              <a:rPr lang="en-GB" dirty="0">
                <a:latin typeface="+mn-lt"/>
              </a:rPr>
              <a:t>us </a:t>
            </a:r>
            <a:r>
              <a:rPr lang="en-GB" dirty="0" smtClean="0">
                <a:latin typeface="+mn-lt"/>
              </a:rPr>
              <a:t>were </a:t>
            </a:r>
            <a:r>
              <a:rPr lang="en-GB" dirty="0">
                <a:latin typeface="+mn-lt"/>
              </a:rPr>
              <a:t>most important to </a:t>
            </a:r>
            <a:r>
              <a:rPr lang="en-GB" dirty="0" smtClean="0">
                <a:latin typeface="+mn-lt"/>
              </a:rPr>
              <a:t>them)</a:t>
            </a:r>
            <a:endParaRPr lang="en-GB" dirty="0">
              <a:latin typeface="+mn-lt"/>
            </a:endParaRPr>
          </a:p>
          <a:p>
            <a:pPr marL="0" marR="0" indent="0" algn="just" defTabSz="914400" rtl="0" eaLnBrk="1" fontAlgn="base" latinLnBrk="0" hangingPunct="1">
              <a:lnSpc>
                <a:spcPct val="100000"/>
              </a:lnSpc>
              <a:spcBef>
                <a:spcPct val="0"/>
              </a:spcBef>
              <a:spcAft>
                <a:spcPts val="1000"/>
              </a:spcAft>
              <a:buClrTx/>
              <a:buSzTx/>
              <a:buFontTx/>
              <a:buNone/>
              <a:tabLst/>
            </a:pPr>
            <a:endParaRPr lang="en-GB" sz="2000" b="1" dirty="0" smtClean="0">
              <a:latin typeface="Calibri" pitchFamily="34" charset="0"/>
            </a:endParaRPr>
          </a:p>
          <a:p>
            <a:pPr marL="0" marR="0" indent="0" algn="just" defTabSz="914400" rtl="0" eaLnBrk="1" fontAlgn="base" latinLnBrk="0" hangingPunct="1">
              <a:lnSpc>
                <a:spcPct val="100000"/>
              </a:lnSpc>
              <a:spcBef>
                <a:spcPct val="0"/>
              </a:spcBef>
              <a:spcAft>
                <a:spcPts val="1000"/>
              </a:spcAft>
              <a:buClrTx/>
              <a:buSzTx/>
              <a:buFontTx/>
              <a:buNone/>
              <a:tabLst/>
            </a:pPr>
            <a:r>
              <a:rPr lang="en-GB" sz="2000" b="1" dirty="0" smtClean="0">
                <a:latin typeface="Calibri" pitchFamily="34" charset="0"/>
              </a:rPr>
              <a:t> </a:t>
            </a:r>
            <a:endParaRPr lang="en-GB" sz="2000" b="1" dirty="0">
              <a:latin typeface="Calibri" pitchFamily="34" charset="0"/>
            </a:endParaRPr>
          </a:p>
          <a:p>
            <a:pPr marL="0" marR="0" indent="0" algn="just" defTabSz="914400" rtl="0" eaLnBrk="1" fontAlgn="base" latinLnBrk="0" hangingPunct="1">
              <a:lnSpc>
                <a:spcPct val="100000"/>
              </a:lnSpc>
              <a:spcBef>
                <a:spcPct val="0"/>
              </a:spcBef>
              <a:spcAft>
                <a:spcPts val="1000"/>
              </a:spcAft>
              <a:buClrTx/>
              <a:buSzTx/>
              <a:buFontTx/>
              <a:buNone/>
              <a:tabLst/>
            </a:pPr>
            <a:endParaRPr kumimoji="0" lang="en-GB" sz="2000" b="1" i="0" u="none" strike="noStrike" cap="none" normalizeH="0" baseline="0" dirty="0" smtClean="0">
              <a:ln>
                <a:noFill/>
              </a:ln>
              <a:effectLst/>
              <a:latin typeface="Calibri" pitchFamily="34" charset="0"/>
            </a:endParaRPr>
          </a:p>
          <a:p>
            <a:pPr marL="0" marR="0" indent="0" algn="just" defTabSz="914400" rtl="0" eaLnBrk="1" fontAlgn="base" latinLnBrk="0" hangingPunct="1">
              <a:lnSpc>
                <a:spcPct val="100000"/>
              </a:lnSpc>
              <a:spcBef>
                <a:spcPct val="0"/>
              </a:spcBef>
              <a:spcAft>
                <a:spcPts val="1000"/>
              </a:spcAft>
              <a:buClrTx/>
              <a:buSzTx/>
              <a:buFontTx/>
              <a:buNone/>
              <a:tabLst/>
            </a:pPr>
            <a:r>
              <a:rPr kumimoji="0" lang="en-GB" sz="2000" b="1" i="0" u="none" strike="noStrike" cap="none" normalizeH="0" baseline="0" dirty="0" smtClean="0">
                <a:ln>
                  <a:noFill/>
                </a:ln>
                <a:effectLst/>
                <a:latin typeface="Calibri" pitchFamily="34" charset="0"/>
              </a:rPr>
              <a:t>   </a:t>
            </a:r>
          </a:p>
        </p:txBody>
      </p:sp>
      <p:sp>
        <p:nvSpPr>
          <p:cNvPr id="6" name="TextBox 5"/>
          <p:cNvSpPr txBox="1"/>
          <p:nvPr/>
        </p:nvSpPr>
        <p:spPr bwMode="auto">
          <a:xfrm>
            <a:off x="196472" y="0"/>
            <a:ext cx="7417095" cy="430887"/>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marL="0" marR="0" indent="0" algn="just" defTabSz="914400" rtl="0" eaLnBrk="1" fontAlgn="base" latinLnBrk="0" hangingPunct="1">
              <a:lnSpc>
                <a:spcPct val="100000"/>
              </a:lnSpc>
              <a:spcBef>
                <a:spcPct val="0"/>
              </a:spcBef>
              <a:spcAft>
                <a:spcPts val="1000"/>
              </a:spcAft>
              <a:buClrTx/>
              <a:buSzTx/>
              <a:buFontTx/>
              <a:buNone/>
              <a:tabLst/>
            </a:pPr>
            <a:r>
              <a:rPr kumimoji="0" lang="en-GB" sz="2800" b="1" i="0" u="none" strike="noStrike" cap="none" normalizeH="0" baseline="0" dirty="0" smtClean="0">
                <a:ln>
                  <a:noFill/>
                </a:ln>
                <a:solidFill>
                  <a:schemeClr val="bg1"/>
                </a:solidFill>
                <a:effectLst/>
                <a:latin typeface="+mn-lt"/>
              </a:rPr>
              <a:t>Recap on the financial investments 2018/19</a:t>
            </a:r>
          </a:p>
        </p:txBody>
      </p:sp>
    </p:spTree>
    <p:extLst>
      <p:ext uri="{BB962C8B-B14F-4D97-AF65-F5344CB8AC3E}">
        <p14:creationId xmlns:p14="http://schemas.microsoft.com/office/powerpoint/2010/main" val="120847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6E4D231-9AEA-4D88-BDB6-003F1DFF21CB}" type="slidenum">
              <a:rPr lang="en-US" smtClean="0">
                <a:solidFill>
                  <a:srgbClr val="FFFFFF"/>
                </a:solidFill>
              </a:rPr>
              <a:pPr>
                <a:defRPr/>
              </a:pPr>
              <a:t>4</a:t>
            </a:fld>
            <a:endParaRPr lang="en-US" sz="1400" b="0" dirty="0">
              <a:solidFill>
                <a:srgbClr val="000000"/>
              </a:solidFill>
              <a:latin typeface="Times" pitchFamily="1"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533053"/>
            <a:ext cx="1095375"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913656"/>
            <a:ext cx="1959163" cy="1646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9992" y="2559784"/>
            <a:ext cx="2189411" cy="866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00" y="3819774"/>
            <a:ext cx="1976212" cy="2057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536" y="3495270"/>
            <a:ext cx="1330162" cy="361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73659" y="3742903"/>
            <a:ext cx="1874522" cy="2225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4288" y="3294430"/>
            <a:ext cx="1368152" cy="438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7744" y="456081"/>
            <a:ext cx="2103321" cy="2828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371065" y="3516917"/>
            <a:ext cx="1815455" cy="2422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101740" y="3704401"/>
            <a:ext cx="1894196" cy="2302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61871" y="3495270"/>
            <a:ext cx="1210816" cy="297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image0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 y="456082"/>
            <a:ext cx="2025540" cy="3027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bwMode="auto">
          <a:xfrm>
            <a:off x="183859" y="-19962"/>
            <a:ext cx="7116820" cy="430887"/>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marL="0" marR="0" indent="0" algn="just" defTabSz="914400" rtl="0" eaLnBrk="1" fontAlgn="base" latinLnBrk="0" hangingPunct="1">
              <a:lnSpc>
                <a:spcPct val="100000"/>
              </a:lnSpc>
              <a:spcBef>
                <a:spcPct val="0"/>
              </a:spcBef>
              <a:spcAft>
                <a:spcPts val="1000"/>
              </a:spcAft>
              <a:buClrTx/>
              <a:buSzTx/>
              <a:buFontTx/>
              <a:buNone/>
              <a:tabLst/>
            </a:pPr>
            <a:r>
              <a:rPr kumimoji="0" lang="en-GB" sz="2800" b="1" i="0" u="none" strike="noStrike" cap="none" normalizeH="0" baseline="0" dirty="0" smtClean="0">
                <a:ln>
                  <a:noFill/>
                </a:ln>
                <a:solidFill>
                  <a:schemeClr val="bg1"/>
                </a:solidFill>
                <a:effectLst/>
                <a:latin typeface="+mn-lt"/>
              </a:rPr>
              <a:t>A challenging year for Local Government </a:t>
            </a:r>
          </a:p>
        </p:txBody>
      </p:sp>
      <p:pic>
        <p:nvPicPr>
          <p:cNvPr id="18"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89403" y="604190"/>
            <a:ext cx="2275085" cy="2662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8802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E43EFF-AE09-4FF6-99AE-F68FD738E9DD}" type="slidenum">
              <a:rPr lang="en-US" smtClean="0">
                <a:solidFill>
                  <a:srgbClr val="FFFFFF"/>
                </a:solidFill>
              </a:rPr>
              <a:pPr/>
              <a:t>5</a:t>
            </a:fld>
            <a:endParaRPr lang="en-US" sz="1400" b="0" dirty="0">
              <a:solidFill>
                <a:srgbClr val="000000"/>
              </a:solidFill>
              <a:latin typeface="Times" pitchFamily="1" charset="0"/>
            </a:endParaRPr>
          </a:p>
        </p:txBody>
      </p:sp>
      <p:sp>
        <p:nvSpPr>
          <p:cNvPr id="2" name="TextBox 1"/>
          <p:cNvSpPr txBox="1"/>
          <p:nvPr/>
        </p:nvSpPr>
        <p:spPr bwMode="auto">
          <a:xfrm>
            <a:off x="395536" y="836712"/>
            <a:ext cx="8136903" cy="575029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marR="0" indent="-342900" algn="just" defTabSz="914400" rtl="0" eaLnBrk="1" fontAlgn="base" latinLnBrk="0" hangingPunct="1">
              <a:lnSpc>
                <a:spcPct val="100000"/>
              </a:lnSpc>
              <a:spcBef>
                <a:spcPct val="0"/>
              </a:spcBef>
              <a:spcAft>
                <a:spcPts val="1000"/>
              </a:spcAft>
              <a:buClr>
                <a:srgbClr val="8D181F"/>
              </a:buClr>
              <a:buSzTx/>
              <a:buFont typeface="Wingdings" panose="05000000000000000000" pitchFamily="2" charset="2"/>
              <a:buChar char="ü"/>
              <a:tabLst/>
            </a:pPr>
            <a:endParaRPr kumimoji="0" lang="en-GB" i="0" u="none" strike="noStrike" cap="none" normalizeH="0" baseline="0" dirty="0" smtClean="0">
              <a:ln>
                <a:noFill/>
              </a:ln>
              <a:effectLst/>
              <a:latin typeface="+mn-lt"/>
            </a:endParaRPr>
          </a:p>
          <a:p>
            <a:pPr marL="342900" indent="-342900">
              <a:spcAft>
                <a:spcPts val="1200"/>
              </a:spcAft>
              <a:buClr>
                <a:srgbClr val="8D181F"/>
              </a:buClr>
              <a:buFont typeface="Wingdings" panose="05000000000000000000" pitchFamily="2" charset="2"/>
              <a:buChar char="ü"/>
            </a:pPr>
            <a:r>
              <a:rPr kumimoji="0" lang="en-GB" i="0" u="none" strike="noStrike" cap="none" normalizeH="0" baseline="0" dirty="0" smtClean="0">
                <a:ln>
                  <a:noFill/>
                </a:ln>
                <a:effectLst/>
                <a:latin typeface="+mn-lt"/>
              </a:rPr>
              <a:t>In September we reported a projected overspend of </a:t>
            </a:r>
            <a:r>
              <a:rPr lang="en-GB" dirty="0" smtClean="0">
                <a:latin typeface="+mn-lt"/>
              </a:rPr>
              <a:t>£17.9m for this financial year if we took no action</a:t>
            </a:r>
          </a:p>
          <a:p>
            <a:pPr marL="342900" indent="-342900">
              <a:spcAft>
                <a:spcPts val="1200"/>
              </a:spcAft>
              <a:buClr>
                <a:srgbClr val="8D181F"/>
              </a:buClr>
              <a:buFont typeface="Wingdings" panose="05000000000000000000" pitchFamily="2" charset="2"/>
              <a:buChar char="ü"/>
            </a:pPr>
            <a:r>
              <a:rPr lang="en-GB" dirty="0">
                <a:latin typeface="+mn-lt"/>
              </a:rPr>
              <a:t>We </a:t>
            </a:r>
            <a:r>
              <a:rPr lang="en-GB" dirty="0" smtClean="0">
                <a:latin typeface="+mn-lt"/>
              </a:rPr>
              <a:t>identified </a:t>
            </a:r>
            <a:r>
              <a:rPr lang="en-GB" dirty="0">
                <a:latin typeface="+mn-lt"/>
              </a:rPr>
              <a:t>£12.7m </a:t>
            </a:r>
            <a:r>
              <a:rPr lang="en-GB" dirty="0" smtClean="0">
                <a:latin typeface="+mn-lt"/>
              </a:rPr>
              <a:t>worth of management actions</a:t>
            </a:r>
          </a:p>
          <a:p>
            <a:pPr marL="342900" indent="-342900">
              <a:spcAft>
                <a:spcPts val="1200"/>
              </a:spcAft>
              <a:buClr>
                <a:srgbClr val="8D181F"/>
              </a:buClr>
              <a:buFont typeface="Wingdings" panose="05000000000000000000" pitchFamily="2" charset="2"/>
              <a:buChar char="ü"/>
            </a:pPr>
            <a:r>
              <a:rPr lang="en-GB" dirty="0" smtClean="0">
                <a:latin typeface="+mn-lt"/>
              </a:rPr>
              <a:t>At November Cabinet we reported that the projected overspend had been brought down to £5m </a:t>
            </a:r>
          </a:p>
          <a:p>
            <a:pPr marL="342900" indent="-342900">
              <a:spcAft>
                <a:spcPts val="1200"/>
              </a:spcAft>
              <a:buClr>
                <a:srgbClr val="8D181F"/>
              </a:buClr>
              <a:buFont typeface="Wingdings" panose="05000000000000000000" pitchFamily="2" charset="2"/>
              <a:buChar char="ü"/>
            </a:pPr>
            <a:r>
              <a:rPr lang="en-GB" dirty="0" smtClean="0">
                <a:latin typeface="+mn-lt"/>
              </a:rPr>
              <a:t>We are now projecting an overspend at the end of this financial year of £3m with an ambition to break even</a:t>
            </a:r>
            <a:endParaRPr kumimoji="0" lang="en-GB" i="0" u="none" strike="noStrike" cap="none" normalizeH="0" baseline="0" dirty="0" smtClean="0">
              <a:ln>
                <a:noFill/>
              </a:ln>
              <a:effectLst/>
              <a:latin typeface="+mn-lt"/>
            </a:endParaRPr>
          </a:p>
          <a:p>
            <a:pPr marL="342900" marR="0" indent="-342900" algn="just" defTabSz="914400" rtl="0" eaLnBrk="1" fontAlgn="base" latinLnBrk="0" hangingPunct="1">
              <a:lnSpc>
                <a:spcPct val="100000"/>
              </a:lnSpc>
              <a:spcBef>
                <a:spcPct val="0"/>
              </a:spcBef>
              <a:spcAft>
                <a:spcPts val="1000"/>
              </a:spcAft>
              <a:buClr>
                <a:srgbClr val="8D181F"/>
              </a:buClr>
              <a:buSzTx/>
              <a:buFont typeface="Wingdings" panose="05000000000000000000" pitchFamily="2" charset="2"/>
              <a:buChar char="ü"/>
              <a:tabLst/>
            </a:pPr>
            <a:endParaRPr lang="en-GB" sz="2000" dirty="0">
              <a:latin typeface="+mn-lt"/>
            </a:endParaRPr>
          </a:p>
          <a:p>
            <a:pPr marL="0" marR="0" indent="0" algn="just" defTabSz="914400" rtl="0" eaLnBrk="1" fontAlgn="base" latinLnBrk="0" hangingPunct="1">
              <a:lnSpc>
                <a:spcPct val="100000"/>
              </a:lnSpc>
              <a:spcBef>
                <a:spcPct val="0"/>
              </a:spcBef>
              <a:spcAft>
                <a:spcPts val="1000"/>
              </a:spcAft>
              <a:buClrTx/>
              <a:buSzTx/>
              <a:buFontTx/>
              <a:buNone/>
              <a:tabLst/>
            </a:pPr>
            <a:endParaRPr lang="en-GB" sz="2000" b="1" dirty="0" smtClean="0">
              <a:latin typeface="Calibri" pitchFamily="34" charset="0"/>
            </a:endParaRPr>
          </a:p>
          <a:p>
            <a:pPr marL="0" marR="0" indent="0" algn="just" defTabSz="914400" rtl="0" eaLnBrk="1" fontAlgn="base" latinLnBrk="0" hangingPunct="1">
              <a:lnSpc>
                <a:spcPct val="100000"/>
              </a:lnSpc>
              <a:spcBef>
                <a:spcPct val="0"/>
              </a:spcBef>
              <a:spcAft>
                <a:spcPts val="1000"/>
              </a:spcAft>
              <a:buClrTx/>
              <a:buSzTx/>
              <a:buFontTx/>
              <a:buNone/>
              <a:tabLst/>
            </a:pPr>
            <a:r>
              <a:rPr lang="en-GB" sz="2000" b="1" dirty="0" smtClean="0">
                <a:latin typeface="Calibri" pitchFamily="34" charset="0"/>
              </a:rPr>
              <a:t> </a:t>
            </a:r>
            <a:endParaRPr lang="en-GB" sz="2000" b="1" dirty="0">
              <a:latin typeface="Calibri" pitchFamily="34" charset="0"/>
            </a:endParaRPr>
          </a:p>
          <a:p>
            <a:pPr marL="0" marR="0" indent="0" algn="just" defTabSz="914400" rtl="0" eaLnBrk="1" fontAlgn="base" latinLnBrk="0" hangingPunct="1">
              <a:lnSpc>
                <a:spcPct val="100000"/>
              </a:lnSpc>
              <a:spcBef>
                <a:spcPct val="0"/>
              </a:spcBef>
              <a:spcAft>
                <a:spcPts val="1000"/>
              </a:spcAft>
              <a:buClrTx/>
              <a:buSzTx/>
              <a:buFontTx/>
              <a:buNone/>
              <a:tabLst/>
            </a:pPr>
            <a:endParaRPr kumimoji="0" lang="en-GB" sz="2000" b="1" i="0" u="none" strike="noStrike" cap="none" normalizeH="0" baseline="0" dirty="0" smtClean="0">
              <a:ln>
                <a:noFill/>
              </a:ln>
              <a:effectLst/>
              <a:latin typeface="Calibri" pitchFamily="34" charset="0"/>
            </a:endParaRPr>
          </a:p>
          <a:p>
            <a:pPr marL="0" marR="0" indent="0" algn="just" defTabSz="914400" rtl="0" eaLnBrk="1" fontAlgn="base" latinLnBrk="0" hangingPunct="1">
              <a:lnSpc>
                <a:spcPct val="100000"/>
              </a:lnSpc>
              <a:spcBef>
                <a:spcPct val="0"/>
              </a:spcBef>
              <a:spcAft>
                <a:spcPts val="1000"/>
              </a:spcAft>
              <a:buClrTx/>
              <a:buSzTx/>
              <a:buFontTx/>
              <a:buNone/>
              <a:tabLst/>
            </a:pPr>
            <a:r>
              <a:rPr kumimoji="0" lang="en-GB" sz="2000" b="1" i="0" u="none" strike="noStrike" cap="none" normalizeH="0" baseline="0" dirty="0" smtClean="0">
                <a:ln>
                  <a:noFill/>
                </a:ln>
                <a:effectLst/>
                <a:latin typeface="Calibri" pitchFamily="34" charset="0"/>
              </a:rPr>
              <a:t>   </a:t>
            </a:r>
          </a:p>
        </p:txBody>
      </p:sp>
      <p:sp>
        <p:nvSpPr>
          <p:cNvPr id="6" name="TextBox 5"/>
          <p:cNvSpPr txBox="1"/>
          <p:nvPr/>
        </p:nvSpPr>
        <p:spPr bwMode="auto">
          <a:xfrm>
            <a:off x="107504" y="0"/>
            <a:ext cx="5613716" cy="430887"/>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marL="0" marR="0" indent="0" algn="just" defTabSz="914400" rtl="0" eaLnBrk="1" fontAlgn="base" latinLnBrk="0" hangingPunct="1">
              <a:lnSpc>
                <a:spcPct val="100000"/>
              </a:lnSpc>
              <a:spcBef>
                <a:spcPct val="0"/>
              </a:spcBef>
              <a:spcAft>
                <a:spcPts val="1000"/>
              </a:spcAft>
              <a:buClrTx/>
              <a:buSzTx/>
              <a:buFontTx/>
              <a:buNone/>
              <a:tabLst/>
            </a:pPr>
            <a:r>
              <a:rPr kumimoji="0" lang="en-GB" sz="2800" b="1" i="0" u="none" strike="noStrike" cap="none" normalizeH="0" baseline="0" dirty="0" smtClean="0">
                <a:ln>
                  <a:noFill/>
                </a:ln>
                <a:solidFill>
                  <a:schemeClr val="bg1"/>
                </a:solidFill>
                <a:effectLst/>
                <a:latin typeface="+mn-lt"/>
              </a:rPr>
              <a:t>Recap on our financial challenge</a:t>
            </a:r>
          </a:p>
        </p:txBody>
      </p:sp>
    </p:spTree>
    <p:extLst>
      <p:ext uri="{BB962C8B-B14F-4D97-AF65-F5344CB8AC3E}">
        <p14:creationId xmlns:p14="http://schemas.microsoft.com/office/powerpoint/2010/main" val="2638274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CCCC8F3-EE66-4451-9CF7-20E7CBFD21DD}" type="slidenum">
              <a:rPr lang="en-US" smtClean="0">
                <a:solidFill>
                  <a:srgbClr val="FFFFFF"/>
                </a:solidFill>
              </a:rPr>
              <a:pPr>
                <a:defRPr/>
              </a:pPr>
              <a:t>6</a:t>
            </a:fld>
            <a:endParaRPr lang="en-US" sz="1400" b="0" dirty="0">
              <a:solidFill>
                <a:srgbClr val="000000"/>
              </a:solidFill>
              <a:latin typeface="Times" pitchFamily="1" charset="0"/>
            </a:endParaRPr>
          </a:p>
        </p:txBody>
      </p:sp>
      <p:sp>
        <p:nvSpPr>
          <p:cNvPr id="4" name="TextBox 3"/>
          <p:cNvSpPr txBox="1"/>
          <p:nvPr/>
        </p:nvSpPr>
        <p:spPr bwMode="auto">
          <a:xfrm>
            <a:off x="322537" y="548680"/>
            <a:ext cx="8064896" cy="664797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buClr>
                <a:srgbClr val="8D181F"/>
              </a:buClr>
              <a:buFont typeface="Wingdings" panose="05000000000000000000" pitchFamily="2" charset="2"/>
              <a:buChar char="ü"/>
            </a:pPr>
            <a:r>
              <a:rPr lang="en-US" dirty="0" smtClean="0">
                <a:latin typeface="+mn-lt"/>
              </a:rPr>
              <a:t>A one-off £240m grant for 2018/19 to ease winter pressures. Worcestershire has received £2.4m</a:t>
            </a:r>
          </a:p>
          <a:p>
            <a:pPr marL="342900" indent="-342900">
              <a:buClr>
                <a:srgbClr val="8D181F"/>
              </a:buClr>
              <a:buFont typeface="Wingdings" panose="05000000000000000000" pitchFamily="2" charset="2"/>
              <a:buChar char="ü"/>
            </a:pPr>
            <a:endParaRPr lang="en-US" dirty="0" smtClean="0">
              <a:latin typeface="+mn-lt"/>
            </a:endParaRPr>
          </a:p>
          <a:p>
            <a:pPr marL="342900" indent="-342900">
              <a:buClr>
                <a:srgbClr val="8D181F"/>
              </a:buClr>
              <a:buFont typeface="Wingdings" panose="05000000000000000000" pitchFamily="2" charset="2"/>
              <a:buChar char="ü"/>
            </a:pPr>
            <a:r>
              <a:rPr lang="en-US" dirty="0" smtClean="0">
                <a:latin typeface="+mn-lt"/>
              </a:rPr>
              <a:t>A one-off £650m </a:t>
            </a:r>
            <a:r>
              <a:rPr lang="en-US" dirty="0">
                <a:latin typeface="+mn-lt"/>
              </a:rPr>
              <a:t>grant for English authorities for social care for </a:t>
            </a:r>
            <a:r>
              <a:rPr lang="en-US" dirty="0" smtClean="0">
                <a:latin typeface="+mn-lt"/>
              </a:rPr>
              <a:t>2019/20. Worcestershire is to receive £2.4m for winter health pressures and £4.1m for social care</a:t>
            </a:r>
            <a:endParaRPr lang="en-US" dirty="0">
              <a:latin typeface="+mn-lt"/>
            </a:endParaRPr>
          </a:p>
          <a:p>
            <a:pPr marL="342900" indent="-342900">
              <a:buClr>
                <a:srgbClr val="8D181F"/>
              </a:buClr>
              <a:buFont typeface="Wingdings" panose="05000000000000000000" pitchFamily="2" charset="2"/>
              <a:buChar char="ü"/>
            </a:pPr>
            <a:endParaRPr lang="en-US" dirty="0">
              <a:latin typeface="+mn-lt"/>
            </a:endParaRPr>
          </a:p>
          <a:p>
            <a:pPr marL="342900" indent="-342900">
              <a:buClr>
                <a:srgbClr val="8D181F"/>
              </a:buClr>
              <a:buFont typeface="Wingdings" panose="05000000000000000000" pitchFamily="2" charset="2"/>
              <a:buChar char="ü"/>
            </a:pPr>
            <a:r>
              <a:rPr lang="en-US" dirty="0" smtClean="0">
                <a:latin typeface="+mn-lt"/>
              </a:rPr>
              <a:t>An extra </a:t>
            </a:r>
            <a:r>
              <a:rPr lang="en-US" dirty="0">
                <a:latin typeface="+mn-lt"/>
              </a:rPr>
              <a:t>£420m </a:t>
            </a:r>
            <a:r>
              <a:rPr lang="en-US" dirty="0" smtClean="0">
                <a:latin typeface="+mn-lt"/>
              </a:rPr>
              <a:t>nationally (one-off) to </a:t>
            </a:r>
            <a:r>
              <a:rPr lang="en-US" dirty="0">
                <a:latin typeface="+mn-lt"/>
              </a:rPr>
              <a:t>repair </a:t>
            </a:r>
            <a:r>
              <a:rPr lang="en-US" dirty="0" smtClean="0">
                <a:latin typeface="+mn-lt"/>
              </a:rPr>
              <a:t>roads and potholes and to invest in bridges. It has been confirmed that Worcestershire will receive £6.6m in </a:t>
            </a:r>
            <a:r>
              <a:rPr lang="en-US" dirty="0">
                <a:latin typeface="+mn-lt"/>
              </a:rPr>
              <a:t>this financial </a:t>
            </a:r>
            <a:r>
              <a:rPr lang="en-US" dirty="0" smtClean="0">
                <a:latin typeface="+mn-lt"/>
              </a:rPr>
              <a:t>year</a:t>
            </a:r>
          </a:p>
          <a:p>
            <a:pPr marL="342900" indent="-342900">
              <a:buClr>
                <a:srgbClr val="8D181F"/>
              </a:buClr>
              <a:buFont typeface="Wingdings" panose="05000000000000000000" pitchFamily="2" charset="2"/>
              <a:buChar char="ü"/>
            </a:pPr>
            <a:endParaRPr lang="en-US" dirty="0" smtClean="0">
              <a:latin typeface="+mn-lt"/>
            </a:endParaRPr>
          </a:p>
          <a:p>
            <a:pPr marL="342900" indent="-342900">
              <a:buClr>
                <a:srgbClr val="8D181F"/>
              </a:buClr>
              <a:buFont typeface="Wingdings" panose="05000000000000000000" pitchFamily="2" charset="2"/>
              <a:buChar char="ü"/>
            </a:pPr>
            <a:r>
              <a:rPr lang="en-US" dirty="0">
                <a:latin typeface="+mn-lt"/>
              </a:rPr>
              <a:t>School budgets </a:t>
            </a:r>
            <a:r>
              <a:rPr lang="en-US" dirty="0" smtClean="0">
                <a:latin typeface="+mn-lt"/>
              </a:rPr>
              <a:t>increased by £400m nationally </a:t>
            </a:r>
            <a:r>
              <a:rPr lang="en-US" dirty="0">
                <a:latin typeface="+mn-lt"/>
              </a:rPr>
              <a:t>– a one </a:t>
            </a:r>
            <a:r>
              <a:rPr lang="en-US" dirty="0" smtClean="0">
                <a:latin typeface="+mn-lt"/>
              </a:rPr>
              <a:t>off, in </a:t>
            </a:r>
            <a:r>
              <a:rPr lang="en-US" dirty="0">
                <a:latin typeface="+mn-lt"/>
              </a:rPr>
              <a:t>year </a:t>
            </a:r>
            <a:r>
              <a:rPr lang="en-US" dirty="0" smtClean="0">
                <a:latin typeface="+mn-lt"/>
              </a:rPr>
              <a:t>bonus </a:t>
            </a:r>
            <a:r>
              <a:rPr lang="en-US" dirty="0">
                <a:latin typeface="+mn-lt"/>
              </a:rPr>
              <a:t>direct to schools for </a:t>
            </a:r>
            <a:r>
              <a:rPr lang="en-US" dirty="0" smtClean="0">
                <a:latin typeface="+mn-lt"/>
              </a:rPr>
              <a:t>the purchase </a:t>
            </a:r>
            <a:r>
              <a:rPr lang="en-US" dirty="0">
                <a:latin typeface="+mn-lt"/>
              </a:rPr>
              <a:t>of technology</a:t>
            </a:r>
          </a:p>
          <a:p>
            <a:pPr marL="342900" indent="-342900">
              <a:buClr>
                <a:srgbClr val="8D181F"/>
              </a:buClr>
              <a:buFont typeface="Wingdings" panose="05000000000000000000" pitchFamily="2" charset="2"/>
              <a:buChar char="ü"/>
            </a:pPr>
            <a:endParaRPr lang="en-US" dirty="0">
              <a:latin typeface="+mn-lt"/>
            </a:endParaRPr>
          </a:p>
          <a:p>
            <a:pPr marL="171450" indent="-171450">
              <a:buFont typeface="Arial" panose="020B0604020202020204" pitchFamily="34" charset="0"/>
              <a:buChar char="•"/>
            </a:pPr>
            <a:endParaRPr lang="en-US" dirty="0">
              <a:latin typeface="+mn-lt"/>
            </a:endParaRPr>
          </a:p>
          <a:p>
            <a:pPr marL="0" marR="0" indent="0" algn="just" defTabSz="914400" rtl="0" eaLnBrk="1" fontAlgn="base" latinLnBrk="0" hangingPunct="1">
              <a:lnSpc>
                <a:spcPct val="100000"/>
              </a:lnSpc>
              <a:spcBef>
                <a:spcPct val="0"/>
              </a:spcBef>
              <a:spcAft>
                <a:spcPts val="1000"/>
              </a:spcAft>
              <a:buClrTx/>
              <a:buSzTx/>
              <a:buFontTx/>
              <a:buNone/>
              <a:tabLst/>
            </a:pPr>
            <a:r>
              <a:rPr kumimoji="0" lang="en-GB" b="1" i="0" u="none" strike="noStrike" cap="none" normalizeH="0" baseline="0" dirty="0" smtClean="0">
                <a:ln>
                  <a:noFill/>
                </a:ln>
                <a:solidFill>
                  <a:schemeClr val="bg1"/>
                </a:solidFill>
                <a:effectLst/>
                <a:latin typeface="Calibri" pitchFamily="34" charset="0"/>
              </a:rPr>
              <a:t>x</a:t>
            </a:r>
          </a:p>
        </p:txBody>
      </p:sp>
      <p:sp>
        <p:nvSpPr>
          <p:cNvPr id="7" name="TextBox 6"/>
          <p:cNvSpPr txBox="1"/>
          <p:nvPr/>
        </p:nvSpPr>
        <p:spPr bwMode="auto">
          <a:xfrm>
            <a:off x="133672" y="-1"/>
            <a:ext cx="3421899" cy="430887"/>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marL="0" marR="0" indent="0" algn="just" defTabSz="914400" rtl="0" eaLnBrk="1" fontAlgn="base" latinLnBrk="0" hangingPunct="1">
              <a:lnSpc>
                <a:spcPct val="100000"/>
              </a:lnSpc>
              <a:spcBef>
                <a:spcPct val="0"/>
              </a:spcBef>
              <a:spcAft>
                <a:spcPts val="1000"/>
              </a:spcAft>
              <a:buClrTx/>
              <a:buSzTx/>
              <a:buFontTx/>
              <a:buNone/>
              <a:tabLst/>
            </a:pPr>
            <a:r>
              <a:rPr kumimoji="0" lang="en-GB" sz="2800" b="1" i="0" u="none" strike="noStrike" cap="none" normalizeH="0" baseline="0" dirty="0" smtClean="0">
                <a:ln>
                  <a:noFill/>
                </a:ln>
                <a:solidFill>
                  <a:schemeClr val="bg1"/>
                </a:solidFill>
                <a:effectLst/>
                <a:latin typeface="+mn-lt"/>
              </a:rPr>
              <a:t>The Autumn Budget</a:t>
            </a:r>
          </a:p>
        </p:txBody>
      </p:sp>
    </p:spTree>
    <p:extLst>
      <p:ext uri="{BB962C8B-B14F-4D97-AF65-F5344CB8AC3E}">
        <p14:creationId xmlns:p14="http://schemas.microsoft.com/office/powerpoint/2010/main" val="2212742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CCCC8F3-EE66-4451-9CF7-20E7CBFD21DD}" type="slidenum">
              <a:rPr lang="en-US" smtClean="0">
                <a:solidFill>
                  <a:srgbClr val="FFFFFF"/>
                </a:solidFill>
              </a:rPr>
              <a:pPr>
                <a:defRPr/>
              </a:pPr>
              <a:t>7</a:t>
            </a:fld>
            <a:endParaRPr lang="en-US" sz="1400" b="0" dirty="0">
              <a:solidFill>
                <a:srgbClr val="000000"/>
              </a:solidFill>
              <a:latin typeface="Times" pitchFamily="1" charset="0"/>
            </a:endParaRPr>
          </a:p>
        </p:txBody>
      </p:sp>
      <p:sp>
        <p:nvSpPr>
          <p:cNvPr id="4" name="TextBox 3"/>
          <p:cNvSpPr txBox="1"/>
          <p:nvPr/>
        </p:nvSpPr>
        <p:spPr bwMode="auto">
          <a:xfrm>
            <a:off x="539552" y="1165708"/>
            <a:ext cx="8064896" cy="369331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buClr>
                <a:srgbClr val="8D181F"/>
              </a:buClr>
              <a:buFont typeface="Wingdings" panose="05000000000000000000" pitchFamily="2" charset="2"/>
              <a:buChar char="ü"/>
            </a:pPr>
            <a:r>
              <a:rPr lang="en-US" dirty="0" smtClean="0">
                <a:latin typeface="+mn-lt"/>
              </a:rPr>
              <a:t>As expected reduction in grant</a:t>
            </a:r>
          </a:p>
          <a:p>
            <a:pPr marL="342900" indent="-342900">
              <a:buClr>
                <a:srgbClr val="8D181F"/>
              </a:buClr>
              <a:buFont typeface="Wingdings" panose="05000000000000000000" pitchFamily="2" charset="2"/>
              <a:buChar char="ü"/>
            </a:pPr>
            <a:endParaRPr lang="en-US" dirty="0" smtClean="0">
              <a:latin typeface="+mn-lt"/>
            </a:endParaRPr>
          </a:p>
          <a:p>
            <a:pPr marL="342900" indent="-342900">
              <a:buClr>
                <a:srgbClr val="8D181F"/>
              </a:buClr>
              <a:buFont typeface="Wingdings" panose="05000000000000000000" pitchFamily="2" charset="2"/>
              <a:buChar char="ü"/>
            </a:pPr>
            <a:r>
              <a:rPr lang="en-US" dirty="0" smtClean="0">
                <a:latin typeface="+mn-lt"/>
              </a:rPr>
              <a:t>Council Tax cap at 3% excluding Social Care Levy</a:t>
            </a:r>
            <a:endParaRPr lang="en-US" dirty="0">
              <a:latin typeface="+mn-lt"/>
            </a:endParaRPr>
          </a:p>
          <a:p>
            <a:pPr marL="342900" indent="-342900">
              <a:buClr>
                <a:srgbClr val="8D181F"/>
              </a:buClr>
              <a:buFont typeface="Wingdings" panose="05000000000000000000" pitchFamily="2" charset="2"/>
              <a:buChar char="ü"/>
            </a:pPr>
            <a:endParaRPr lang="en-US" dirty="0" smtClean="0">
              <a:latin typeface="+mn-lt"/>
            </a:endParaRPr>
          </a:p>
          <a:p>
            <a:pPr marL="342900" indent="-342900">
              <a:buClr>
                <a:srgbClr val="8D181F"/>
              </a:buClr>
              <a:buFont typeface="Wingdings" panose="05000000000000000000" pitchFamily="2" charset="2"/>
              <a:buChar char="ü"/>
            </a:pPr>
            <a:r>
              <a:rPr lang="en-US" dirty="0" smtClean="0">
                <a:latin typeface="+mn-lt"/>
              </a:rPr>
              <a:t>Awarded innovative 75% Business Rates Pilot to help reinvest a potential £4.9 million to prevent future social care costs</a:t>
            </a:r>
            <a:endParaRPr lang="en-US" dirty="0">
              <a:latin typeface="+mn-lt"/>
            </a:endParaRPr>
          </a:p>
          <a:p>
            <a:pPr marL="342900" indent="-342900">
              <a:buClr>
                <a:srgbClr val="8D181F"/>
              </a:buClr>
              <a:buFont typeface="Wingdings" panose="05000000000000000000" pitchFamily="2" charset="2"/>
              <a:buChar char="ü"/>
            </a:pPr>
            <a:endParaRPr lang="en-US" dirty="0">
              <a:latin typeface="+mn-lt"/>
            </a:endParaRPr>
          </a:p>
          <a:p>
            <a:pPr marL="171450" indent="-171450">
              <a:buFont typeface="Arial" panose="020B0604020202020204" pitchFamily="34" charset="0"/>
              <a:buChar char="•"/>
            </a:pPr>
            <a:endParaRPr lang="en-US" dirty="0">
              <a:latin typeface="+mn-lt"/>
            </a:endParaRPr>
          </a:p>
          <a:p>
            <a:pPr marL="0" marR="0" indent="0" algn="just" defTabSz="914400" rtl="0" eaLnBrk="1" fontAlgn="base" latinLnBrk="0" hangingPunct="1">
              <a:lnSpc>
                <a:spcPct val="100000"/>
              </a:lnSpc>
              <a:spcBef>
                <a:spcPct val="0"/>
              </a:spcBef>
              <a:spcAft>
                <a:spcPts val="1000"/>
              </a:spcAft>
              <a:buClrTx/>
              <a:buSzTx/>
              <a:buFontTx/>
              <a:buNone/>
              <a:tabLst/>
            </a:pPr>
            <a:r>
              <a:rPr kumimoji="0" lang="en-GB" b="1" i="0" u="none" strike="noStrike" cap="none" normalizeH="0" baseline="0" dirty="0" smtClean="0">
                <a:ln>
                  <a:noFill/>
                </a:ln>
                <a:solidFill>
                  <a:schemeClr val="bg1"/>
                </a:solidFill>
                <a:effectLst/>
                <a:latin typeface="Calibri" pitchFamily="34" charset="0"/>
              </a:rPr>
              <a:t>x</a:t>
            </a:r>
          </a:p>
        </p:txBody>
      </p:sp>
      <p:sp>
        <p:nvSpPr>
          <p:cNvPr id="7" name="TextBox 6"/>
          <p:cNvSpPr txBox="1"/>
          <p:nvPr/>
        </p:nvSpPr>
        <p:spPr bwMode="auto">
          <a:xfrm>
            <a:off x="6595" y="-1"/>
            <a:ext cx="6381042" cy="430887"/>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marL="0" marR="0" indent="0" algn="just" defTabSz="914400" rtl="0" eaLnBrk="1" fontAlgn="base" latinLnBrk="0" hangingPunct="1">
              <a:lnSpc>
                <a:spcPct val="100000"/>
              </a:lnSpc>
              <a:spcBef>
                <a:spcPct val="0"/>
              </a:spcBef>
              <a:spcAft>
                <a:spcPts val="1000"/>
              </a:spcAft>
              <a:buClrTx/>
              <a:buSzTx/>
              <a:buFontTx/>
              <a:buNone/>
              <a:tabLst/>
            </a:pPr>
            <a:r>
              <a:rPr kumimoji="0" lang="en-GB" sz="2800" b="1" i="0" u="none" strike="noStrike" cap="none" normalizeH="0" baseline="0" dirty="0" smtClean="0">
                <a:ln>
                  <a:noFill/>
                </a:ln>
                <a:solidFill>
                  <a:schemeClr val="bg1"/>
                </a:solidFill>
                <a:effectLst/>
                <a:latin typeface="+mn-lt"/>
              </a:rPr>
              <a:t>December</a:t>
            </a:r>
            <a:r>
              <a:rPr kumimoji="0" lang="en-GB" sz="2800" b="1" i="0" u="none" strike="noStrike" cap="none" normalizeH="0" dirty="0" smtClean="0">
                <a:ln>
                  <a:noFill/>
                </a:ln>
                <a:solidFill>
                  <a:schemeClr val="bg1"/>
                </a:solidFill>
                <a:effectLst/>
                <a:latin typeface="+mn-lt"/>
              </a:rPr>
              <a:t> </a:t>
            </a:r>
            <a:r>
              <a:rPr kumimoji="0" lang="en-GB" sz="2800" b="1" i="0" u="none" strike="noStrike" cap="none" normalizeH="0" baseline="0" dirty="0" smtClean="0">
                <a:ln>
                  <a:noFill/>
                </a:ln>
                <a:solidFill>
                  <a:schemeClr val="bg1"/>
                </a:solidFill>
                <a:effectLst/>
                <a:latin typeface="+mn-lt"/>
              </a:rPr>
              <a:t>Settlement Announcement</a:t>
            </a:r>
          </a:p>
        </p:txBody>
      </p:sp>
    </p:spTree>
    <p:extLst>
      <p:ext uri="{BB962C8B-B14F-4D97-AF65-F5344CB8AC3E}">
        <p14:creationId xmlns:p14="http://schemas.microsoft.com/office/powerpoint/2010/main" val="469327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BCCCC8F3-EE66-4451-9CF7-20E7CBFD21DD}" type="slidenum">
              <a:rPr lang="en-US" smtClean="0">
                <a:solidFill>
                  <a:srgbClr val="FFFFFF"/>
                </a:solidFill>
              </a:rPr>
              <a:pPr>
                <a:defRPr/>
              </a:pPr>
              <a:t>8</a:t>
            </a:fld>
            <a:endParaRPr lang="en-US" sz="1400" b="0" dirty="0">
              <a:solidFill>
                <a:srgbClr val="000000"/>
              </a:solidFill>
              <a:latin typeface="Times" pitchFamily="1" charset="0"/>
            </a:endParaRPr>
          </a:p>
        </p:txBody>
      </p:sp>
      <p:sp>
        <p:nvSpPr>
          <p:cNvPr id="4" name="TextBox 3"/>
          <p:cNvSpPr txBox="1"/>
          <p:nvPr/>
        </p:nvSpPr>
        <p:spPr bwMode="auto">
          <a:xfrm>
            <a:off x="322536" y="908720"/>
            <a:ext cx="8353919" cy="566308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indent="-342900">
              <a:buClr>
                <a:srgbClr val="8D181F"/>
              </a:buClr>
              <a:buFont typeface="Wingdings" panose="05000000000000000000" pitchFamily="2" charset="2"/>
              <a:buChar char="ü"/>
            </a:pPr>
            <a:r>
              <a:rPr lang="en-US" sz="2000" dirty="0" smtClean="0">
                <a:latin typeface="+mn-lt"/>
              </a:rPr>
              <a:t>The Council’s income is growing year on year due to an increase in the number of homes and an increase in business rates from a growing economy</a:t>
            </a:r>
          </a:p>
          <a:p>
            <a:pPr marL="342900" indent="-342900">
              <a:buClr>
                <a:srgbClr val="8D181F"/>
              </a:buClr>
              <a:buFont typeface="Wingdings" panose="05000000000000000000" pitchFamily="2" charset="2"/>
              <a:buChar char="ü"/>
            </a:pPr>
            <a:endParaRPr lang="en-US" sz="2000" dirty="0">
              <a:latin typeface="+mn-lt"/>
            </a:endParaRPr>
          </a:p>
          <a:p>
            <a:pPr marL="342900" indent="-342900">
              <a:buClr>
                <a:srgbClr val="8D181F"/>
              </a:buClr>
              <a:buFont typeface="Wingdings" panose="05000000000000000000" pitchFamily="2" charset="2"/>
              <a:buChar char="ü"/>
            </a:pPr>
            <a:r>
              <a:rPr lang="en-US" sz="2000" dirty="0" smtClean="0">
                <a:latin typeface="+mn-lt"/>
              </a:rPr>
              <a:t>However the pace of income growth is not keeping up with the increase in demand in social care.</a:t>
            </a:r>
          </a:p>
          <a:p>
            <a:pPr marL="342900" indent="-342900">
              <a:buClr>
                <a:srgbClr val="8D181F"/>
              </a:buClr>
              <a:buFont typeface="Wingdings" panose="05000000000000000000" pitchFamily="2" charset="2"/>
              <a:buChar char="ü"/>
            </a:pPr>
            <a:endParaRPr lang="en-US" sz="2000" dirty="0">
              <a:latin typeface="+mn-lt"/>
            </a:endParaRPr>
          </a:p>
          <a:p>
            <a:pPr marL="342900" indent="-342900">
              <a:buClr>
                <a:srgbClr val="8D181F"/>
              </a:buClr>
              <a:buFont typeface="Wingdings" panose="05000000000000000000" pitchFamily="2" charset="2"/>
              <a:buChar char="ü"/>
            </a:pPr>
            <a:r>
              <a:rPr lang="en-US" sz="2000" dirty="0" smtClean="0">
                <a:latin typeface="+mn-lt"/>
              </a:rPr>
              <a:t>There is a need for a national, long term solution to meet the increasing pressures in demand for social care</a:t>
            </a:r>
          </a:p>
          <a:p>
            <a:pPr marL="342900" indent="-342900">
              <a:buClr>
                <a:srgbClr val="8D181F"/>
              </a:buClr>
              <a:buFont typeface="Wingdings" panose="05000000000000000000" pitchFamily="2" charset="2"/>
              <a:buChar char="ü"/>
            </a:pPr>
            <a:endParaRPr lang="en-US" sz="2000" dirty="0" smtClean="0">
              <a:latin typeface="+mn-lt"/>
            </a:endParaRPr>
          </a:p>
          <a:p>
            <a:pPr marL="342900" indent="-342900">
              <a:buClr>
                <a:srgbClr val="8D181F"/>
              </a:buClr>
              <a:buFont typeface="Wingdings" panose="05000000000000000000" pitchFamily="2" charset="2"/>
              <a:buChar char="ü"/>
            </a:pPr>
            <a:r>
              <a:rPr lang="en-US" sz="2000" dirty="0" smtClean="0">
                <a:latin typeface="+mn-lt"/>
              </a:rPr>
              <a:t>We await the Government’s Green Paper and annual Spending Review</a:t>
            </a:r>
          </a:p>
          <a:p>
            <a:pPr marL="342900" indent="-342900">
              <a:buClr>
                <a:srgbClr val="8D181F"/>
              </a:buClr>
              <a:buFont typeface="Wingdings" panose="05000000000000000000" pitchFamily="2" charset="2"/>
              <a:buChar char="ü"/>
            </a:pPr>
            <a:endParaRPr lang="en-GB" sz="2000" dirty="0" smtClean="0">
              <a:latin typeface="+mn-lt"/>
            </a:endParaRPr>
          </a:p>
          <a:p>
            <a:pPr marL="342900" indent="-342900">
              <a:buClr>
                <a:srgbClr val="8D181F"/>
              </a:buClr>
              <a:buFont typeface="Wingdings" panose="05000000000000000000" pitchFamily="2" charset="2"/>
              <a:buChar char="ü"/>
            </a:pPr>
            <a:r>
              <a:rPr lang="en-GB" sz="2000" dirty="0" smtClean="0">
                <a:latin typeface="+mn-lt"/>
              </a:rPr>
              <a:t>In the meantime the Council will increase its spending to protect the most vulnerable in our society and will continue to invest in growing the local economy and improving the county’s infrastructure.</a:t>
            </a:r>
          </a:p>
          <a:p>
            <a:pPr marL="342900" indent="-342900">
              <a:buClr>
                <a:srgbClr val="8D181F"/>
              </a:buClr>
              <a:buFont typeface="Wingdings" panose="05000000000000000000" pitchFamily="2" charset="2"/>
              <a:buChar char="ü"/>
            </a:pPr>
            <a:endParaRPr lang="en-US" sz="2000" dirty="0">
              <a:latin typeface="+mn-lt"/>
            </a:endParaRPr>
          </a:p>
          <a:p>
            <a:pPr marL="171450" indent="-171450">
              <a:buFont typeface="Arial" panose="020B0604020202020204" pitchFamily="34" charset="0"/>
              <a:buChar char="•"/>
            </a:pPr>
            <a:endParaRPr lang="en-US" dirty="0">
              <a:latin typeface="+mn-lt"/>
            </a:endParaRPr>
          </a:p>
          <a:p>
            <a:pPr marL="0" marR="0" indent="0" algn="just" defTabSz="914400" rtl="0" eaLnBrk="1" fontAlgn="base" latinLnBrk="0" hangingPunct="1">
              <a:lnSpc>
                <a:spcPct val="100000"/>
              </a:lnSpc>
              <a:spcBef>
                <a:spcPct val="0"/>
              </a:spcBef>
              <a:spcAft>
                <a:spcPts val="1000"/>
              </a:spcAft>
              <a:buClrTx/>
              <a:buSzTx/>
              <a:buFontTx/>
              <a:buNone/>
              <a:tabLst/>
            </a:pPr>
            <a:r>
              <a:rPr kumimoji="0" lang="en-GB" b="1" i="0" u="none" strike="noStrike" cap="none" normalizeH="0" baseline="0" dirty="0" smtClean="0">
                <a:ln>
                  <a:noFill/>
                </a:ln>
                <a:solidFill>
                  <a:schemeClr val="bg1"/>
                </a:solidFill>
                <a:effectLst/>
                <a:latin typeface="Calibri" pitchFamily="34" charset="0"/>
              </a:rPr>
              <a:t>x</a:t>
            </a:r>
          </a:p>
        </p:txBody>
      </p:sp>
      <p:sp>
        <p:nvSpPr>
          <p:cNvPr id="7" name="TextBox 6"/>
          <p:cNvSpPr txBox="1"/>
          <p:nvPr/>
        </p:nvSpPr>
        <p:spPr bwMode="auto">
          <a:xfrm>
            <a:off x="133672" y="-2"/>
            <a:ext cx="4677563" cy="430887"/>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marL="0" marR="0" indent="0" algn="just" defTabSz="914400" rtl="0" eaLnBrk="1" fontAlgn="base" latinLnBrk="0" hangingPunct="1">
              <a:lnSpc>
                <a:spcPct val="100000"/>
              </a:lnSpc>
              <a:spcBef>
                <a:spcPct val="0"/>
              </a:spcBef>
              <a:spcAft>
                <a:spcPts val="1000"/>
              </a:spcAft>
              <a:buClrTx/>
              <a:buSzTx/>
              <a:buFontTx/>
              <a:buNone/>
              <a:tabLst/>
            </a:pPr>
            <a:r>
              <a:rPr kumimoji="0" lang="en-GB" sz="2800" b="1" i="0" u="none" strike="noStrike" cap="none" normalizeH="0" baseline="0" dirty="0" smtClean="0">
                <a:ln>
                  <a:noFill/>
                </a:ln>
                <a:solidFill>
                  <a:schemeClr val="bg1"/>
                </a:solidFill>
                <a:effectLst/>
                <a:latin typeface="+mn-lt"/>
              </a:rPr>
              <a:t>Budget pressure in 2019/20</a:t>
            </a:r>
          </a:p>
        </p:txBody>
      </p:sp>
    </p:spTree>
    <p:extLst>
      <p:ext uri="{BB962C8B-B14F-4D97-AF65-F5344CB8AC3E}">
        <p14:creationId xmlns:p14="http://schemas.microsoft.com/office/powerpoint/2010/main" val="4175230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E43EFF-AE09-4FF6-99AE-F68FD738E9DD}" type="slidenum">
              <a:rPr lang="en-US" smtClean="0">
                <a:solidFill>
                  <a:srgbClr val="FFFFFF"/>
                </a:solidFill>
              </a:rPr>
              <a:pPr/>
              <a:t>9</a:t>
            </a:fld>
            <a:endParaRPr lang="en-US" sz="1400" b="0" dirty="0">
              <a:solidFill>
                <a:srgbClr val="000000"/>
              </a:solidFill>
              <a:latin typeface="Times" pitchFamily="1" charset="0"/>
            </a:endParaRPr>
          </a:p>
        </p:txBody>
      </p:sp>
      <p:sp>
        <p:nvSpPr>
          <p:cNvPr id="2" name="TextBox 1"/>
          <p:cNvSpPr txBox="1"/>
          <p:nvPr/>
        </p:nvSpPr>
        <p:spPr bwMode="auto">
          <a:xfrm>
            <a:off x="425842" y="790854"/>
            <a:ext cx="8136903" cy="550407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342900" marR="0" indent="-342900" algn="just" defTabSz="914400" rtl="0" eaLnBrk="1" fontAlgn="base" latinLnBrk="0" hangingPunct="1">
              <a:lnSpc>
                <a:spcPct val="100000"/>
              </a:lnSpc>
              <a:spcBef>
                <a:spcPct val="0"/>
              </a:spcBef>
              <a:spcAft>
                <a:spcPts val="1000"/>
              </a:spcAft>
              <a:buClr>
                <a:srgbClr val="8D181F"/>
              </a:buClr>
              <a:buSzTx/>
              <a:buFont typeface="Wingdings" panose="05000000000000000000" pitchFamily="2" charset="2"/>
              <a:buChar char="ü"/>
              <a:tabLst/>
            </a:pPr>
            <a:r>
              <a:rPr kumimoji="0" lang="en-GB" i="0" u="none" strike="noStrike" cap="none" normalizeH="0" baseline="0" dirty="0" smtClean="0">
                <a:ln>
                  <a:noFill/>
                </a:ln>
                <a:effectLst/>
                <a:latin typeface="+mn-lt"/>
              </a:rPr>
              <a:t>An </a:t>
            </a:r>
            <a:r>
              <a:rPr lang="en-GB" dirty="0" smtClean="0">
                <a:latin typeface="+mn-lt"/>
              </a:rPr>
              <a:t>additional </a:t>
            </a:r>
            <a:r>
              <a:rPr lang="en-GB" b="1" dirty="0">
                <a:latin typeface="+mn-lt"/>
              </a:rPr>
              <a:t>£14.1m </a:t>
            </a:r>
            <a:r>
              <a:rPr lang="en-GB" dirty="0" smtClean="0">
                <a:latin typeface="+mn-lt"/>
              </a:rPr>
              <a:t>for </a:t>
            </a:r>
            <a:r>
              <a:rPr lang="en-GB" dirty="0">
                <a:latin typeface="+mn-lt"/>
              </a:rPr>
              <a:t>Adult Social Care (this includes a </a:t>
            </a:r>
            <a:r>
              <a:rPr lang="en-GB" dirty="0" smtClean="0">
                <a:latin typeface="+mn-lt"/>
              </a:rPr>
              <a:t>Government </a:t>
            </a:r>
            <a:r>
              <a:rPr lang="en-GB" dirty="0">
                <a:latin typeface="+mn-lt"/>
              </a:rPr>
              <a:t>grant and a 1% adult social care levy on Council Tax </a:t>
            </a:r>
            <a:r>
              <a:rPr lang="en-GB" dirty="0" smtClean="0">
                <a:latin typeface="+mn-lt"/>
              </a:rPr>
              <a:t>bills)</a:t>
            </a:r>
          </a:p>
          <a:p>
            <a:pPr marL="342900" indent="-342900" algn="just" eaLnBrk="1" hangingPunct="1">
              <a:spcAft>
                <a:spcPts val="1000"/>
              </a:spcAft>
              <a:buClr>
                <a:srgbClr val="8D181F"/>
              </a:buClr>
              <a:buFont typeface="Wingdings" panose="05000000000000000000" pitchFamily="2" charset="2"/>
              <a:buChar char="ü"/>
            </a:pPr>
            <a:r>
              <a:rPr lang="en-GB" dirty="0" smtClean="0">
                <a:latin typeface="+mn-lt"/>
              </a:rPr>
              <a:t>An </a:t>
            </a:r>
            <a:r>
              <a:rPr lang="en-GB" dirty="0">
                <a:latin typeface="+mn-lt"/>
              </a:rPr>
              <a:t>additional </a:t>
            </a:r>
            <a:r>
              <a:rPr lang="en-GB" b="1" dirty="0">
                <a:latin typeface="+mn-lt"/>
              </a:rPr>
              <a:t>£7.7m </a:t>
            </a:r>
            <a:r>
              <a:rPr lang="en-GB" dirty="0">
                <a:latin typeface="+mn-lt"/>
              </a:rPr>
              <a:t>into Children’s Social </a:t>
            </a:r>
            <a:r>
              <a:rPr lang="en-GB" dirty="0" smtClean="0">
                <a:latin typeface="+mn-lt"/>
              </a:rPr>
              <a:t>Care</a:t>
            </a:r>
          </a:p>
          <a:p>
            <a:pPr marL="342900" indent="-342900">
              <a:spcAft>
                <a:spcPts val="1200"/>
              </a:spcAft>
              <a:buClr>
                <a:srgbClr val="8D181F"/>
              </a:buClr>
              <a:buFont typeface="Wingdings" panose="05000000000000000000" pitchFamily="2" charset="2"/>
              <a:buChar char="ü"/>
            </a:pPr>
            <a:r>
              <a:rPr lang="en-GB" dirty="0" smtClean="0">
                <a:latin typeface="+mn-lt"/>
              </a:rPr>
              <a:t>An extra </a:t>
            </a:r>
            <a:r>
              <a:rPr lang="en-GB" b="1" dirty="0" smtClean="0">
                <a:latin typeface="+mn-lt"/>
              </a:rPr>
              <a:t>£3.0m </a:t>
            </a:r>
            <a:r>
              <a:rPr lang="en-GB" dirty="0" smtClean="0">
                <a:latin typeface="+mn-lt"/>
              </a:rPr>
              <a:t>for the Open For Business Reserve to support apprenticeships, skills development and business growth</a:t>
            </a:r>
          </a:p>
          <a:p>
            <a:pPr marL="342900" indent="-342900">
              <a:spcAft>
                <a:spcPts val="1200"/>
              </a:spcAft>
              <a:buClr>
                <a:srgbClr val="8D181F"/>
              </a:buClr>
              <a:buFont typeface="Wingdings" panose="05000000000000000000" pitchFamily="2" charset="2"/>
              <a:buChar char="ü"/>
            </a:pPr>
            <a:r>
              <a:rPr lang="en-GB" b="1" dirty="0" smtClean="0">
                <a:latin typeface="+mn-lt"/>
              </a:rPr>
              <a:t>£2.8m </a:t>
            </a:r>
            <a:r>
              <a:rPr lang="en-GB" dirty="0" smtClean="0">
                <a:latin typeface="+mn-lt"/>
              </a:rPr>
              <a:t>for regeneration and infrastructure projects</a:t>
            </a:r>
            <a:r>
              <a:rPr lang="en-GB" b="1" dirty="0" smtClean="0">
                <a:latin typeface="+mn-lt"/>
              </a:rPr>
              <a:t>.  </a:t>
            </a:r>
            <a:r>
              <a:rPr lang="en-GB" dirty="0" smtClean="0">
                <a:latin typeface="+mn-lt"/>
              </a:rPr>
              <a:t>This is in addition to a </a:t>
            </a:r>
            <a:r>
              <a:rPr lang="en-GB" b="1" dirty="0" smtClean="0">
                <a:latin typeface="+mn-lt"/>
              </a:rPr>
              <a:t>£2.7m </a:t>
            </a:r>
            <a:r>
              <a:rPr lang="en-GB" dirty="0" smtClean="0">
                <a:latin typeface="+mn-lt"/>
              </a:rPr>
              <a:t>revolving investment fund</a:t>
            </a:r>
            <a:endParaRPr lang="en-GB" dirty="0">
              <a:latin typeface="+mn-lt"/>
            </a:endParaRPr>
          </a:p>
          <a:p>
            <a:pPr marL="0" marR="0" indent="0" algn="just" defTabSz="914400" rtl="0" eaLnBrk="1" fontAlgn="base" latinLnBrk="0" hangingPunct="1">
              <a:lnSpc>
                <a:spcPct val="100000"/>
              </a:lnSpc>
              <a:spcBef>
                <a:spcPct val="0"/>
              </a:spcBef>
              <a:spcAft>
                <a:spcPts val="1000"/>
              </a:spcAft>
              <a:buClrTx/>
              <a:buSzTx/>
              <a:buFontTx/>
              <a:buNone/>
              <a:tabLst/>
            </a:pPr>
            <a:endParaRPr lang="en-GB" sz="2000" b="1" dirty="0" smtClean="0">
              <a:latin typeface="Calibri" pitchFamily="34" charset="0"/>
            </a:endParaRPr>
          </a:p>
          <a:p>
            <a:pPr marL="0" marR="0" indent="0" algn="just" defTabSz="914400" rtl="0" eaLnBrk="1" fontAlgn="base" latinLnBrk="0" hangingPunct="1">
              <a:lnSpc>
                <a:spcPct val="100000"/>
              </a:lnSpc>
              <a:spcBef>
                <a:spcPct val="0"/>
              </a:spcBef>
              <a:spcAft>
                <a:spcPts val="1000"/>
              </a:spcAft>
              <a:buClrTx/>
              <a:buSzTx/>
              <a:buFontTx/>
              <a:buNone/>
              <a:tabLst/>
            </a:pPr>
            <a:r>
              <a:rPr lang="en-GB" sz="2000" b="1" dirty="0" smtClean="0">
                <a:latin typeface="Calibri" pitchFamily="34" charset="0"/>
              </a:rPr>
              <a:t> </a:t>
            </a:r>
            <a:endParaRPr lang="en-GB" sz="2000" b="1" dirty="0">
              <a:latin typeface="Calibri" pitchFamily="34" charset="0"/>
            </a:endParaRPr>
          </a:p>
          <a:p>
            <a:pPr marL="0" marR="0" indent="0" algn="just" defTabSz="914400" rtl="0" eaLnBrk="1" fontAlgn="base" latinLnBrk="0" hangingPunct="1">
              <a:lnSpc>
                <a:spcPct val="100000"/>
              </a:lnSpc>
              <a:spcBef>
                <a:spcPct val="0"/>
              </a:spcBef>
              <a:spcAft>
                <a:spcPts val="1000"/>
              </a:spcAft>
              <a:buClrTx/>
              <a:buSzTx/>
              <a:buFontTx/>
              <a:buNone/>
              <a:tabLst/>
            </a:pPr>
            <a:endParaRPr kumimoji="0" lang="en-GB" sz="2000" b="1" i="0" u="none" strike="noStrike" cap="none" normalizeH="0" baseline="0" dirty="0" smtClean="0">
              <a:ln>
                <a:noFill/>
              </a:ln>
              <a:effectLst/>
              <a:latin typeface="Calibri" pitchFamily="34" charset="0"/>
            </a:endParaRPr>
          </a:p>
          <a:p>
            <a:pPr marL="0" marR="0" indent="0" algn="just" defTabSz="914400" rtl="0" eaLnBrk="1" fontAlgn="base" latinLnBrk="0" hangingPunct="1">
              <a:lnSpc>
                <a:spcPct val="100000"/>
              </a:lnSpc>
              <a:spcBef>
                <a:spcPct val="0"/>
              </a:spcBef>
              <a:spcAft>
                <a:spcPts val="1000"/>
              </a:spcAft>
              <a:buClrTx/>
              <a:buSzTx/>
              <a:buFontTx/>
              <a:buNone/>
              <a:tabLst/>
            </a:pPr>
            <a:r>
              <a:rPr kumimoji="0" lang="en-GB" sz="2000" b="1" i="0" u="none" strike="noStrike" cap="none" normalizeH="0" baseline="0" dirty="0" smtClean="0">
                <a:ln>
                  <a:noFill/>
                </a:ln>
                <a:effectLst/>
                <a:latin typeface="Calibri" pitchFamily="34" charset="0"/>
              </a:rPr>
              <a:t>   </a:t>
            </a:r>
          </a:p>
        </p:txBody>
      </p:sp>
      <p:sp>
        <p:nvSpPr>
          <p:cNvPr id="6" name="TextBox 5"/>
          <p:cNvSpPr txBox="1"/>
          <p:nvPr/>
        </p:nvSpPr>
        <p:spPr bwMode="auto">
          <a:xfrm>
            <a:off x="107504" y="-3"/>
            <a:ext cx="5697072" cy="430887"/>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marL="0" marR="0" indent="0" algn="just" defTabSz="914400" rtl="0" eaLnBrk="1" fontAlgn="base" latinLnBrk="0" hangingPunct="1">
              <a:lnSpc>
                <a:spcPct val="100000"/>
              </a:lnSpc>
              <a:spcBef>
                <a:spcPct val="0"/>
              </a:spcBef>
              <a:spcAft>
                <a:spcPts val="1000"/>
              </a:spcAft>
              <a:buClrTx/>
              <a:buSzTx/>
              <a:buFontTx/>
              <a:buNone/>
              <a:tabLst/>
            </a:pPr>
            <a:r>
              <a:rPr kumimoji="0" lang="en-GB" sz="2800" b="1" i="0" u="none" strike="noStrike" cap="none" normalizeH="0" baseline="0" dirty="0" smtClean="0">
                <a:ln>
                  <a:noFill/>
                </a:ln>
                <a:solidFill>
                  <a:schemeClr val="bg1"/>
                </a:solidFill>
                <a:effectLst/>
                <a:latin typeface="+mn-lt"/>
              </a:rPr>
              <a:t>Investment proposals for 2019/20</a:t>
            </a:r>
          </a:p>
        </p:txBody>
      </p:sp>
    </p:spTree>
    <p:extLst>
      <p:ext uri="{BB962C8B-B14F-4D97-AF65-F5344CB8AC3E}">
        <p14:creationId xmlns:p14="http://schemas.microsoft.com/office/powerpoint/2010/main" val="1353162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2_BOLD Template (2)">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lnDef>
    <a:txDef>
      <a:spPr bwMode="auto">
        <a:noFill/>
        <a:ln w="9525">
          <a:noFill/>
          <a:miter lim="800000"/>
          <a:headEnd/>
          <a:tailEnd/>
        </a:ln>
      </a:spPr>
      <a:bodyPr vert="horz" wrap="square" lIns="0" tIns="0" rIns="0" bIns="0" numCol="1" anchor="t" anchorCtr="0" compatLnSpc="1">
        <a:prstTxWarp prst="textNoShape">
          <a:avLst/>
        </a:prstTxWarp>
      </a:bodyPr>
      <a:lstStyle>
        <a:defPPr marL="0" marR="0" indent="0" algn="just" defTabSz="914400" rtl="0" eaLnBrk="1" fontAlgn="base" latinLnBrk="0" hangingPunct="1">
          <a:lnSpc>
            <a:spcPct val="100000"/>
          </a:lnSpc>
          <a:spcBef>
            <a:spcPct val="0"/>
          </a:spcBef>
          <a:spcAft>
            <a:spcPts val="1000"/>
          </a:spcAft>
          <a:buClrTx/>
          <a:buSzTx/>
          <a:buFontTx/>
          <a:buNone/>
          <a:tabLst/>
          <a:defRPr kumimoji="0" sz="1200" b="1" i="0" u="none" strike="noStrike" cap="none" normalizeH="0" baseline="0" dirty="0" smtClean="0">
            <a:ln>
              <a:noFill/>
            </a:ln>
            <a:solidFill>
              <a:schemeClr val="bg1"/>
            </a:solidFill>
            <a:effectLst/>
            <a:latin typeface="Calibri" pitchFamily="34"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B093983C4A29F40A77EE88567495468" ma:contentTypeVersion="2" ma:contentTypeDescription="Create a new document." ma:contentTypeScope="" ma:versionID="0d99b52b1d7d2ed23a705e0693c1ca40">
  <xsd:schema xmlns:xsd="http://www.w3.org/2001/XMLSchema" xmlns:p="http://schemas.microsoft.com/office/2006/metadata/properties" xmlns:ns2="bbbba013-3925-4979-8c0a-5e6be711ff56" targetNamespace="http://schemas.microsoft.com/office/2006/metadata/properties" ma:root="true" ma:fieldsID="501ecce35c832e69fafa100b48f9e25d" ns2:_="">
    <xsd:import namespace="bbbba013-3925-4979-8c0a-5e6be711ff56"/>
    <xsd:element name="properties">
      <xsd:complexType>
        <xsd:sequence>
          <xsd:element name="documentManagement">
            <xsd:complexType>
              <xsd:all>
                <xsd:element ref="ns2:Date_x0020_of_x0020_Meeting" minOccurs="0"/>
              </xsd:all>
            </xsd:complexType>
          </xsd:element>
        </xsd:sequence>
      </xsd:complexType>
    </xsd:element>
  </xsd:schema>
  <xsd:schema xmlns:xsd="http://www.w3.org/2001/XMLSchema" xmlns:dms="http://schemas.microsoft.com/office/2006/documentManagement/types" targetNamespace="bbbba013-3925-4979-8c0a-5e6be711ff56" elementFormDefault="qualified">
    <xsd:import namespace="http://schemas.microsoft.com/office/2006/documentManagement/types"/>
    <xsd:element name="Date_x0020_of_x0020_Meeting" ma:index="8" nillable="true" ma:displayName="Date of Meeting" ma:format="DateOnly" ma:internalName="Date_x0020_of_x0020_Meeting">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documentManagement>
    <Date_x0020_of_x0020_Meeting xmlns="bbbba013-3925-4979-8c0a-5e6be711ff56">2011-09-19T00:00:00+01:00</Date_x0020_of_x0020_Meeting>
  </documentManagement>
</p:properties>
</file>

<file path=customXml/itemProps1.xml><?xml version="1.0" encoding="utf-8"?>
<ds:datastoreItem xmlns:ds="http://schemas.openxmlformats.org/officeDocument/2006/customXml" ds:itemID="{67D02F8F-19B7-4BE0-A7D9-0A9BE3253013}">
  <ds:schemaRefs>
    <ds:schemaRef ds:uri="http://schemas.microsoft.com/office/2006/metadata/longProperties"/>
  </ds:schemaRefs>
</ds:datastoreItem>
</file>

<file path=customXml/itemProps2.xml><?xml version="1.0" encoding="utf-8"?>
<ds:datastoreItem xmlns:ds="http://schemas.openxmlformats.org/officeDocument/2006/customXml" ds:itemID="{97018864-0E22-47B8-B7FA-776FBC492629}">
  <ds:schemaRefs>
    <ds:schemaRef ds:uri="http://schemas.microsoft.com/sharepoint/v3/contenttype/forms"/>
  </ds:schemaRefs>
</ds:datastoreItem>
</file>

<file path=customXml/itemProps3.xml><?xml version="1.0" encoding="utf-8"?>
<ds:datastoreItem xmlns:ds="http://schemas.openxmlformats.org/officeDocument/2006/customXml" ds:itemID="{7290A808-7D89-4864-9FA4-22FA18A436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bba013-3925-4979-8c0a-5e6be711ff56"/>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BB17C835-8AD5-41FF-8CEA-CE2E1CCF930F}">
  <ds:schemaRefs>
    <ds:schemaRef ds:uri="http://schemas.openxmlformats.org/package/2006/metadata/core-properties"/>
    <ds:schemaRef ds:uri="http://www.w3.org/XML/1998/namespace"/>
    <ds:schemaRef ds:uri="http://purl.org/dc/elements/1.1/"/>
    <ds:schemaRef ds:uri="http://schemas.microsoft.com/office/2006/metadata/properties"/>
    <ds:schemaRef ds:uri="http://purl.org/dc/dcmitype/"/>
    <ds:schemaRef ds:uri="http://schemas.microsoft.com/office/2006/documentManagement/types"/>
    <ds:schemaRef ds:uri="http://purl.org/dc/terms/"/>
    <ds:schemaRef ds:uri="bbbba013-3925-4979-8c0a-5e6be711ff56"/>
  </ds:schemaRefs>
</ds:datastoreItem>
</file>

<file path=docProps/app.xml><?xml version="1.0" encoding="utf-8"?>
<Properties xmlns="http://schemas.openxmlformats.org/officeDocument/2006/extended-properties" xmlns:vt="http://schemas.openxmlformats.org/officeDocument/2006/docPropsVTypes">
  <Template/>
  <TotalTime>18991</TotalTime>
  <Words>869</Words>
  <Application>Microsoft Office PowerPoint</Application>
  <PresentationFormat>On-screen Show (4:3)</PresentationFormat>
  <Paragraphs>162</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2_BOLD Template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Reserves</vt:lpstr>
      <vt:lpstr>PowerPoint Presentation</vt:lpstr>
      <vt:lpstr>PowerPoint Presentation</vt:lpstr>
      <vt:lpstr>PowerPoint Presentation</vt:lpstr>
      <vt:lpstr>PowerPoint Presentation</vt:lpstr>
    </vt:vector>
  </TitlesOfParts>
  <Company>Worcestershire County Council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Medium Term Financial Strategy and Year 2 Financial Planning</dc:title>
  <dc:creator>SPearce</dc:creator>
  <cp:lastModifiedBy>Maree Haddrell</cp:lastModifiedBy>
  <cp:revision>1299</cp:revision>
  <cp:lastPrinted>2018-12-13T08:54:06Z</cp:lastPrinted>
  <dcterms:created xsi:type="dcterms:W3CDTF">2011-08-21T19:33:28Z</dcterms:created>
  <dcterms:modified xsi:type="dcterms:W3CDTF">2019-01-11T15:50:20Z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