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22"/>
  </p:notesMasterIdLst>
  <p:handoutMasterIdLst>
    <p:handoutMasterId r:id="rId23"/>
  </p:handoutMasterIdLst>
  <p:sldIdLst>
    <p:sldId id="299" r:id="rId2"/>
    <p:sldId id="328" r:id="rId3"/>
    <p:sldId id="330" r:id="rId4"/>
    <p:sldId id="300" r:id="rId5"/>
    <p:sldId id="319" r:id="rId6"/>
    <p:sldId id="320" r:id="rId7"/>
    <p:sldId id="326" r:id="rId8"/>
    <p:sldId id="311" r:id="rId9"/>
    <p:sldId id="323" r:id="rId10"/>
    <p:sldId id="302" r:id="rId11"/>
    <p:sldId id="312" r:id="rId12"/>
    <p:sldId id="324" r:id="rId13"/>
    <p:sldId id="325" r:id="rId14"/>
    <p:sldId id="316" r:id="rId15"/>
    <p:sldId id="314" r:id="rId16"/>
    <p:sldId id="318" r:id="rId17"/>
    <p:sldId id="329" r:id="rId18"/>
    <p:sldId id="332" r:id="rId19"/>
    <p:sldId id="331" r:id="rId20"/>
    <p:sldId id="333" r:id="rId21"/>
  </p:sldIdLst>
  <p:sldSz cx="9144000" cy="6858000" type="screen4x3"/>
  <p:notesSz cx="6805613" cy="9939338"/>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FFFF99"/>
    <a:srgbClr val="00CC99"/>
    <a:srgbClr val="66FFCC"/>
    <a:srgbClr val="5E5B71"/>
    <a:srgbClr val="2D0054"/>
    <a:srgbClr val="D2D1B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77486" autoAdjust="0"/>
  </p:normalViewPr>
  <p:slideViewPr>
    <p:cSldViewPr>
      <p:cViewPr>
        <p:scale>
          <a:sx n="100" d="100"/>
          <a:sy n="100" d="100"/>
        </p:scale>
        <p:origin x="-504" y="420"/>
      </p:cViewPr>
      <p:guideLst>
        <p:guide orient="horz" pos="1089"/>
        <p:guide pos="318"/>
      </p:guideLst>
    </p:cSldViewPr>
  </p:slideViewPr>
  <p:outlineViewPr>
    <p:cViewPr>
      <p:scale>
        <a:sx n="33" d="100"/>
        <a:sy n="33" d="100"/>
      </p:scale>
      <p:origin x="0" y="125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764" y="-8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54275" name="Rectangle 3"/>
          <p:cNvSpPr>
            <a:spLocks noGrp="1" noChangeArrowheads="1"/>
          </p:cNvSpPr>
          <p:nvPr>
            <p:ph type="dt" sz="quarter"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54276"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54277" name="Rectangle 5"/>
          <p:cNvSpPr>
            <a:spLocks noGrp="1" noChangeArrowheads="1"/>
          </p:cNvSpPr>
          <p:nvPr>
            <p:ph type="sldNum" sz="quarter" idx="3"/>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EB38D49-7763-4597-AB23-9A35F2462595}" type="slidenum">
              <a:rPr lang="en-GB"/>
              <a:pPr>
                <a:defRPr/>
              </a:pPr>
              <a:t>‹#›</a:t>
            </a:fld>
            <a:endParaRPr lang="en-GB"/>
          </a:p>
        </p:txBody>
      </p:sp>
    </p:spTree>
    <p:extLst>
      <p:ext uri="{BB962C8B-B14F-4D97-AF65-F5344CB8AC3E}">
        <p14:creationId xmlns:p14="http://schemas.microsoft.com/office/powerpoint/2010/main" val="385550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920750" y="746125"/>
            <a:ext cx="4967288" cy="3725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57237BF-CAC1-468C-980B-2C9BC2CA1E5A}" type="slidenum">
              <a:rPr lang="en-US"/>
              <a:pPr>
                <a:defRPr/>
              </a:pPr>
              <a:t>‹#›</a:t>
            </a:fld>
            <a:endParaRPr lang="en-US"/>
          </a:p>
        </p:txBody>
      </p:sp>
    </p:spTree>
    <p:extLst>
      <p:ext uri="{BB962C8B-B14F-4D97-AF65-F5344CB8AC3E}">
        <p14:creationId xmlns:p14="http://schemas.microsoft.com/office/powerpoint/2010/main" val="29814120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9E9A7BF-041B-42B8-9E07-B73079BC8F9F}" type="slidenum">
              <a:rPr lang="en-US" smtClean="0"/>
              <a:pPr/>
              <a:t>1</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GB"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this space to get people active and washing hands- check technique/ video to show technique? Poster? Glow box</a:t>
            </a:r>
          </a:p>
          <a:p>
            <a:endParaRPr lang="en-GB" dirty="0" smtClean="0"/>
          </a:p>
          <a:p>
            <a:r>
              <a:rPr lang="en-GB" dirty="0" smtClean="0"/>
              <a:t>Advise that alcohol hand gel can be used on clean hands. It must NOT be used if hands are visibly dirty or when caring for clients with diarrhoea (the gel isn’t </a:t>
            </a:r>
            <a:r>
              <a:rPr lang="en-GB" dirty="0" err="1" smtClean="0"/>
              <a:t>virucidal</a:t>
            </a:r>
            <a:r>
              <a:rPr lang="en-GB" dirty="0" smtClean="0"/>
              <a:t> or sporicidal)</a:t>
            </a:r>
            <a:r>
              <a:rPr lang="en-GB" baseline="0" dirty="0" smtClean="0"/>
              <a:t> </a:t>
            </a:r>
          </a:p>
          <a:p>
            <a:r>
              <a:rPr lang="en-GB" baseline="0" dirty="0" smtClean="0"/>
              <a:t>. When caring for clients with diarrhoea, alcohol hand gel can be used as well as soap and water but not as a substitute for it.</a:t>
            </a:r>
          </a:p>
          <a:p>
            <a:endParaRPr lang="en-GB" baseline="0" dirty="0" smtClean="0"/>
          </a:p>
          <a:p>
            <a:endParaRPr lang="en-GB" baseline="0" dirty="0" smtClean="0"/>
          </a:p>
          <a:p>
            <a:endParaRPr lang="en-GB" baseline="0" dirty="0" smtClean="0"/>
          </a:p>
          <a:p>
            <a:r>
              <a:rPr lang="en-GB" baseline="0" dirty="0" smtClean="0"/>
              <a:t>Masks and eye protection- various uses in acute healthcare setting but for care homes we would normally recommend surgical face masks during an influenza outbreak:</a:t>
            </a:r>
          </a:p>
          <a:p>
            <a:r>
              <a:rPr lang="en-GB" dirty="0" smtClean="0"/>
              <a:t>	Use of surgical face mask when in close contact with the patient (within two metres). Eye protection is advisable where there is assessed to be a risk of eye exposure to infectious sprays. For example, when caring for patients with persistent cough or sneezing. (Found</a:t>
            </a:r>
            <a:r>
              <a:rPr lang="en-GB" baseline="0" dirty="0" smtClean="0"/>
              <a:t> in PHE (2016): Infection control precautions to minimise transmission of acute respiratory tract infections in healthcare settings</a:t>
            </a:r>
          </a:p>
          <a:p>
            <a:r>
              <a:rPr lang="en-GB" baseline="0" dirty="0" smtClean="0"/>
              <a:t>Version 2 - October 2016</a:t>
            </a:r>
          </a:p>
          <a:p>
            <a:endParaRPr lang="en-GB" baseline="0" dirty="0" smtClean="0"/>
          </a:p>
          <a:p>
            <a:endParaRPr lang="en-GB" baseline="0" dirty="0" smtClean="0"/>
          </a:p>
          <a:p>
            <a:r>
              <a:rPr lang="en-GB" baseline="0" dirty="0" smtClean="0"/>
              <a:t>Cleaning and Decontamination</a:t>
            </a:r>
          </a:p>
          <a:p>
            <a:r>
              <a:rPr lang="en-GB" baseline="0" dirty="0" smtClean="0"/>
              <a:t>Usually detergent clean is sufficient. However during outbreaks or when caring for people with certain infections need to undertake enhanced cleaning- particularly horizontal surfaces/door knobs/taps/flushes etc. Should be after detergent clean using chlorine releasing agent at 1000 parts per million.</a:t>
            </a:r>
          </a:p>
          <a:p>
            <a:endParaRPr lang="en-GB" baseline="0" dirty="0" smtClean="0"/>
          </a:p>
          <a:p>
            <a:r>
              <a:rPr lang="en-GB" baseline="0" dirty="0" smtClean="0"/>
              <a:t>Waste disposal- as per local requirements. Larger homes may need dedicated waste services depending on the nature of the establishment.</a:t>
            </a:r>
          </a:p>
          <a:p>
            <a:endParaRPr lang="en-GB" baseline="0" dirty="0" smtClean="0"/>
          </a:p>
          <a:p>
            <a:r>
              <a:rPr lang="en-GB" baseline="0" dirty="0" smtClean="0"/>
              <a:t>Laundry- should be industrial washing machines not domestic to be fit for purpose if not outsourcing laundry.</a:t>
            </a:r>
          </a:p>
          <a:p>
            <a:endParaRPr lang="en-GB" baseline="0" dirty="0" smtClean="0"/>
          </a:p>
          <a:p>
            <a:r>
              <a:rPr lang="en-GB" baseline="0" dirty="0" smtClean="0"/>
              <a:t>Most homes won’t have a need for a lot of invasive devices but might need sharps boxes for dedicated clients (e.g. diabetics, those on end of life care needing syringe drivers </a:t>
            </a:r>
            <a:r>
              <a:rPr lang="en-GB" baseline="0" dirty="0" err="1" smtClean="0"/>
              <a:t>etc</a:t>
            </a:r>
            <a:r>
              <a:rPr lang="en-GB" baseline="0" dirty="0" smtClean="0"/>
              <a:t>). For most care homes the sharps bins will be issued via the patient needing it for sharps disposal. Care when using sharps to avoid </a:t>
            </a:r>
            <a:r>
              <a:rPr lang="en-GB" baseline="0" dirty="0" err="1" smtClean="0"/>
              <a:t>needlestick</a:t>
            </a:r>
            <a:r>
              <a:rPr lang="en-GB" baseline="0" dirty="0" smtClean="0"/>
              <a:t> injury- most devices now have a safety element to activate when withdrawing from patient to prevent accidents. However HCWs must be trained in this depending on role before they are used. The key thing to mention is minimal handling off sharps and disposal into a sharps bin to prevent </a:t>
            </a:r>
            <a:r>
              <a:rPr lang="en-GB" baseline="0" dirty="0" err="1" smtClean="0"/>
              <a:t>neddlestick</a:t>
            </a:r>
            <a:r>
              <a:rPr lang="en-GB" baseline="0" dirty="0" smtClean="0"/>
              <a:t> injuries</a:t>
            </a:r>
          </a:p>
          <a:p>
            <a:endParaRPr lang="en-GB" dirty="0"/>
          </a:p>
        </p:txBody>
      </p:sp>
      <p:sp>
        <p:nvSpPr>
          <p:cNvPr id="4" name="Slide Number Placeholder 3"/>
          <p:cNvSpPr>
            <a:spLocks noGrp="1"/>
          </p:cNvSpPr>
          <p:nvPr>
            <p:ph type="sldNum" sz="quarter" idx="10"/>
          </p:nvPr>
        </p:nvSpPr>
        <p:spPr/>
        <p:txBody>
          <a:bodyPr/>
          <a:lstStyle/>
          <a:p>
            <a:pPr>
              <a:defRPr/>
            </a:pPr>
            <a:fld id="{B57237BF-CAC1-468C-980B-2C9BC2CA1E5A}" type="slidenum">
              <a:rPr lang="en-US" smtClean="0"/>
              <a:pPr>
                <a:defRPr/>
              </a:pPr>
              <a:t>6</a:t>
            </a:fld>
            <a:endParaRPr lang="en-US"/>
          </a:p>
        </p:txBody>
      </p:sp>
    </p:spTree>
    <p:extLst>
      <p:ext uri="{BB962C8B-B14F-4D97-AF65-F5344CB8AC3E}">
        <p14:creationId xmlns:p14="http://schemas.microsoft.com/office/powerpoint/2010/main" val="366108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 some notes here</a:t>
            </a:r>
            <a:endParaRPr lang="en-GB" dirty="0"/>
          </a:p>
        </p:txBody>
      </p:sp>
      <p:sp>
        <p:nvSpPr>
          <p:cNvPr id="4" name="Slide Number Placeholder 3"/>
          <p:cNvSpPr>
            <a:spLocks noGrp="1"/>
          </p:cNvSpPr>
          <p:nvPr>
            <p:ph type="sldNum" sz="quarter" idx="10"/>
          </p:nvPr>
        </p:nvSpPr>
        <p:spPr/>
        <p:txBody>
          <a:bodyPr/>
          <a:lstStyle/>
          <a:p>
            <a:pPr>
              <a:defRPr/>
            </a:pPr>
            <a:fld id="{B57237BF-CAC1-468C-980B-2C9BC2CA1E5A}" type="slidenum">
              <a:rPr lang="en-US" smtClean="0"/>
              <a:pPr>
                <a:defRPr/>
              </a:pPr>
              <a:t>16</a:t>
            </a:fld>
            <a:endParaRPr lang="en-US"/>
          </a:p>
        </p:txBody>
      </p:sp>
    </p:spTree>
    <p:extLst>
      <p:ext uri="{BB962C8B-B14F-4D97-AF65-F5344CB8AC3E}">
        <p14:creationId xmlns:p14="http://schemas.microsoft.com/office/powerpoint/2010/main" val="211362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Flu</a:t>
            </a:r>
          </a:p>
          <a:p>
            <a:r>
              <a:rPr lang="en-GB" dirty="0" smtClean="0"/>
              <a:t>Gastro</a:t>
            </a:r>
          </a:p>
          <a:p>
            <a:endParaRPr lang="en-GB" dirty="0"/>
          </a:p>
        </p:txBody>
      </p:sp>
      <p:sp>
        <p:nvSpPr>
          <p:cNvPr id="4" name="Slide Number Placeholder 3"/>
          <p:cNvSpPr>
            <a:spLocks noGrp="1"/>
          </p:cNvSpPr>
          <p:nvPr>
            <p:ph type="sldNum" sz="quarter" idx="10"/>
          </p:nvPr>
        </p:nvSpPr>
        <p:spPr/>
        <p:txBody>
          <a:bodyPr/>
          <a:lstStyle/>
          <a:p>
            <a:pPr>
              <a:defRPr/>
            </a:pPr>
            <a:fld id="{B57237BF-CAC1-468C-980B-2C9BC2CA1E5A}" type="slidenum">
              <a:rPr lang="en-US" smtClean="0"/>
              <a:pPr>
                <a:defRPr/>
              </a:pPr>
              <a:t>18</a:t>
            </a:fld>
            <a:endParaRPr lang="en-US"/>
          </a:p>
        </p:txBody>
      </p:sp>
    </p:spTree>
    <p:extLst>
      <p:ext uri="{BB962C8B-B14F-4D97-AF65-F5344CB8AC3E}">
        <p14:creationId xmlns:p14="http://schemas.microsoft.com/office/powerpoint/2010/main" val="2237905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p:nvPr/>
        </p:nvSpPr>
        <p:spPr>
          <a:xfrm>
            <a:off x="0" y="1773238"/>
            <a:ext cx="9144000" cy="508476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a:spLocks noChangeArrowheads="1"/>
          </p:cNvSpPr>
          <p:nvPr/>
        </p:nvSpPr>
        <p:spPr bwMode="auto">
          <a:xfrm>
            <a:off x="0" y="1628775"/>
            <a:ext cx="9144000" cy="144463"/>
          </a:xfrm>
          <a:prstGeom prst="rect">
            <a:avLst/>
          </a:prstGeom>
          <a:solidFill>
            <a:srgbClr val="00AE9E"/>
          </a:solidFill>
          <a:ln w="9525">
            <a:noFill/>
            <a:miter lim="800000"/>
            <a:headEnd/>
            <a:tailEnd/>
          </a:ln>
        </p:spPr>
        <p:txBody>
          <a:bodyPr anchor="ctr"/>
          <a:lstStyle/>
          <a:p>
            <a:pPr algn="ctr" fontAlgn="auto">
              <a:spcBef>
                <a:spcPts val="0"/>
              </a:spcBef>
              <a:spcAft>
                <a:spcPts val="0"/>
              </a:spcAft>
              <a:defRPr/>
            </a:pPr>
            <a:endParaRPr lang="en-US" sz="1800">
              <a:solidFill>
                <a:schemeClr val="lt1"/>
              </a:solidFill>
              <a:latin typeface="+mn-lt"/>
              <a:ea typeface="+mn-ea"/>
              <a:cs typeface="+mn-cs"/>
            </a:endParaRPr>
          </a:p>
        </p:txBody>
      </p:sp>
      <p:pic>
        <p:nvPicPr>
          <p:cNvPr id="6"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58000" y="2132856"/>
            <a:ext cx="7633648" cy="2084543"/>
          </a:xfrm>
          <a:ln>
            <a:noFill/>
          </a:ln>
        </p:spPr>
        <p:txBody>
          <a:bodyPr anchor="t">
            <a:noAutofit/>
          </a:bodyPr>
          <a:lstStyle>
            <a:lvl1pPr algn="l">
              <a:defRPr sz="45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58000" y="6021288"/>
            <a:ext cx="7633648" cy="338336"/>
          </a:xfrm>
        </p:spPr>
        <p:txBody>
          <a:bodyPr anchor="b">
            <a:normAutofit/>
          </a:bodyPr>
          <a:lstStyle>
            <a:lvl1pPr marL="0" indent="0" algn="l">
              <a:spcBef>
                <a:spcPts val="0"/>
              </a:spcBef>
              <a:buNone/>
              <a:defRPr sz="20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391121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5"/>
          <p:cNvSpPr>
            <a:spLocks noGrp="1" noChangeArrowheads="1"/>
          </p:cNvSpPr>
          <p:nvPr>
            <p:ph type="sldNum" sz="quarter" idx="10"/>
          </p:nvPr>
        </p:nvSpPr>
        <p:spPr/>
        <p:txBody>
          <a:bodyPr/>
          <a:lstStyle>
            <a:lvl1pPr fontAlgn="auto">
              <a:spcBef>
                <a:spcPts val="0"/>
              </a:spcBef>
              <a:spcAft>
                <a:spcPts val="0"/>
              </a:spcAft>
              <a:defRPr/>
            </a:lvl1pPr>
          </a:lstStyle>
          <a:p>
            <a:pPr>
              <a:defRPr/>
            </a:pPr>
            <a:fld id="{12408933-9D53-4063-9E58-A7983CB25660}" type="slidenum">
              <a:rPr lang="en-US"/>
              <a:pPr>
                <a:defRPr/>
              </a:pPr>
              <a:t>‹#›</a:t>
            </a:fld>
            <a:endParaRPr lang="en-US" sz="1400" dirty="0">
              <a:solidFill>
                <a:srgbClr val="6D2E69"/>
              </a:solidFill>
            </a:endParaRPr>
          </a:p>
        </p:txBody>
      </p:sp>
    </p:spTree>
    <p:extLst>
      <p:ext uri="{BB962C8B-B14F-4D97-AF65-F5344CB8AC3E}">
        <p14:creationId xmlns:p14="http://schemas.microsoft.com/office/powerpoint/2010/main" val="413120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1 line) and Content">
    <p:spTree>
      <p:nvGrpSpPr>
        <p:cNvPr id="1" name=""/>
        <p:cNvGrpSpPr/>
        <p:nvPr/>
      </p:nvGrpSpPr>
      <p:grpSpPr>
        <a:xfrm>
          <a:off x="0" y="0"/>
          <a:ext cx="0" cy="0"/>
          <a:chOff x="0" y="0"/>
          <a:chExt cx="0" cy="0"/>
        </a:xfrm>
      </p:grpSpPr>
      <p:pic>
        <p:nvPicPr>
          <p:cNvPr id="4"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648072"/>
          </a:xfrm>
        </p:spPr>
        <p:txBody>
          <a:bodyPr anchor="t" anchorCtr="0"/>
          <a:lstStyle>
            <a:lvl1pPr>
              <a:defRPr sz="4000" baseline="0">
                <a:solidFill>
                  <a:srgbClr val="00AE9E"/>
                </a:solidFill>
                <a:latin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58000" y="2088000"/>
            <a:ext cx="8028000" cy="4064455"/>
          </a:xfrm>
        </p:spPr>
        <p:txBody>
          <a:bodyPr/>
          <a:lstStyle>
            <a:lvl1pPr>
              <a:spcBef>
                <a:spcPts val="1200"/>
              </a:spcBef>
              <a:defRPr sz="1800" b="0">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dirty="0" smtClean="0"/>
            </a:lvl1pPr>
          </a:lstStyle>
          <a:p>
            <a:pPr>
              <a:defRPr/>
            </a:pPr>
            <a:fld id="{EBD4A241-2781-499E-8542-CB2FFBD27A82}" type="slidenum">
              <a:rPr lang="en-US" smtClean="0"/>
              <a:pPr>
                <a:defRPr/>
              </a:pPr>
              <a:t>‹#›</a:t>
            </a:fld>
            <a:endParaRPr lang="en-US"/>
          </a:p>
        </p:txBody>
      </p:sp>
    </p:spTree>
    <p:extLst>
      <p:ext uri="{BB962C8B-B14F-4D97-AF65-F5344CB8AC3E}">
        <p14:creationId xmlns:p14="http://schemas.microsoft.com/office/powerpoint/2010/main" val="7440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2 lines) and Content">
    <p:spTree>
      <p:nvGrpSpPr>
        <p:cNvPr id="1" name=""/>
        <p:cNvGrpSpPr/>
        <p:nvPr/>
      </p:nvGrpSpPr>
      <p:grpSpPr>
        <a:xfrm>
          <a:off x="0" y="0"/>
          <a:ext cx="0" cy="0"/>
          <a:chOff x="0" y="0"/>
          <a:chExt cx="0" cy="0"/>
        </a:xfrm>
      </p:grpSpPr>
      <p:pic>
        <p:nvPicPr>
          <p:cNvPr id="4"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1188000"/>
          </a:xfrm>
        </p:spPr>
        <p:txBody>
          <a:bodyPr anchor="t" anchorCtr="0"/>
          <a:lstStyle>
            <a:lvl1pPr>
              <a:defRPr sz="4000" baseline="0">
                <a:solidFill>
                  <a:srgbClr val="00AE9E"/>
                </a:solidFill>
                <a:latin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58000" y="2628000"/>
            <a:ext cx="8028000" cy="3537304"/>
          </a:xfrm>
        </p:spPr>
        <p:txBody>
          <a:bodyPr/>
          <a:lstStyle>
            <a:lvl1pPr>
              <a:spcBef>
                <a:spcPts val="1200"/>
              </a:spcBef>
              <a:defRPr>
                <a:solidFill>
                  <a:srgbClr val="00AE9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dirty="0" smtClean="0"/>
            </a:lvl1pPr>
          </a:lstStyle>
          <a:p>
            <a:pPr>
              <a:defRPr/>
            </a:pPr>
            <a:fld id="{EBD4A241-2781-499E-8542-CB2FFBD27A82}" type="slidenum">
              <a:rPr lang="en-US" smtClean="0"/>
              <a:pPr>
                <a:defRPr/>
              </a:pPr>
              <a:t>‹#›</a:t>
            </a:fld>
            <a:endParaRPr lang="en-US"/>
          </a:p>
        </p:txBody>
      </p:sp>
    </p:spTree>
    <p:extLst>
      <p:ext uri="{BB962C8B-B14F-4D97-AF65-F5344CB8AC3E}">
        <p14:creationId xmlns:p14="http://schemas.microsoft.com/office/powerpoint/2010/main" val="365231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1 line) and Two Col Content">
    <p:spTree>
      <p:nvGrpSpPr>
        <p:cNvPr id="1" name=""/>
        <p:cNvGrpSpPr/>
        <p:nvPr/>
      </p:nvGrpSpPr>
      <p:grpSpPr>
        <a:xfrm>
          <a:off x="0" y="0"/>
          <a:ext cx="0" cy="0"/>
          <a:chOff x="0" y="0"/>
          <a:chExt cx="0" cy="0"/>
        </a:xfrm>
      </p:grpSpPr>
      <p:pic>
        <p:nvPicPr>
          <p:cNvPr id="5"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648000"/>
          </a:xfrm>
        </p:spPr>
        <p:txBody>
          <a:bodyPr anchor="t" anchorCtr="0"/>
          <a:lstStyle/>
          <a:p>
            <a:r>
              <a:rPr lang="en-US" smtClean="0"/>
              <a:t>Click to edit Master title style</a:t>
            </a:r>
            <a:endParaRPr lang="en-US" dirty="0"/>
          </a:p>
        </p:txBody>
      </p:sp>
      <p:sp>
        <p:nvSpPr>
          <p:cNvPr id="3" name="Content Placeholder 2"/>
          <p:cNvSpPr>
            <a:spLocks noGrp="1"/>
          </p:cNvSpPr>
          <p:nvPr>
            <p:ph sz="half" idx="1"/>
          </p:nvPr>
        </p:nvSpPr>
        <p:spPr>
          <a:xfrm>
            <a:off x="558000" y="2088000"/>
            <a:ext cx="3924000" cy="4068000"/>
          </a:xfrm>
        </p:spPr>
        <p:txBody>
          <a:bodyPr/>
          <a:lstStyle>
            <a:lvl1pPr>
              <a:defRPr sz="1800" baseline="0"/>
            </a:lvl1pPr>
            <a:lvl2pPr>
              <a:defRPr sz="1800"/>
            </a:lvl2pPr>
            <a:lvl3pPr>
              <a:defRPr sz="1800"/>
            </a:lvl3pPr>
            <a:lvl4pPr>
              <a:defRPr sz="1600"/>
            </a:lvl4pPr>
            <a:lvl5pPr>
              <a:defRPr sz="1600"/>
            </a:lvl5pPr>
            <a:lvl6pPr>
              <a:defRPr sz="14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2000" y="2088000"/>
            <a:ext cx="3924000" cy="4068000"/>
          </a:xfrm>
        </p:spPr>
        <p:txBody>
          <a:bodyPr/>
          <a:lstStyle>
            <a:lvl1pPr>
              <a:defRPr sz="1800" baseline="0"/>
            </a:lvl1pPr>
            <a:lvl2pPr>
              <a:defRPr sz="1800"/>
            </a:lvl2pPr>
            <a:lvl3pPr>
              <a:defRPr sz="1800"/>
            </a:lvl3pPr>
            <a:lvl4pPr>
              <a:defRPr sz="1600"/>
            </a:lvl4pPr>
            <a:lvl5pPr>
              <a:defRPr sz="1600"/>
            </a:lvl5pPr>
            <a:lvl6pPr>
              <a:defRPr sz="14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dirty="0" smtClean="0"/>
            </a:lvl1pPr>
          </a:lstStyle>
          <a:p>
            <a:pPr>
              <a:defRPr/>
            </a:pPr>
            <a:fld id="{EBD4A241-2781-499E-8542-CB2FFBD27A82}" type="slidenum">
              <a:rPr lang="en-US" smtClean="0"/>
              <a:pPr>
                <a:defRPr/>
              </a:pPr>
              <a:t>‹#›</a:t>
            </a:fld>
            <a:endParaRPr lang="en-US"/>
          </a:p>
        </p:txBody>
      </p:sp>
    </p:spTree>
    <p:extLst>
      <p:ext uri="{BB962C8B-B14F-4D97-AF65-F5344CB8AC3E}">
        <p14:creationId xmlns:p14="http://schemas.microsoft.com/office/powerpoint/2010/main" val="124671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2 lines) and Two Col Content">
    <p:spTree>
      <p:nvGrpSpPr>
        <p:cNvPr id="1" name=""/>
        <p:cNvGrpSpPr/>
        <p:nvPr/>
      </p:nvGrpSpPr>
      <p:grpSpPr>
        <a:xfrm>
          <a:off x="0" y="0"/>
          <a:ext cx="0" cy="0"/>
          <a:chOff x="0" y="0"/>
          <a:chExt cx="0" cy="0"/>
        </a:xfrm>
      </p:grpSpPr>
      <p:pic>
        <p:nvPicPr>
          <p:cNvPr id="5"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1188000"/>
          </a:xfrm>
        </p:spPr>
        <p:txBody>
          <a:bodyPr anchor="t" anchorCtr="0"/>
          <a:lstStyle/>
          <a:p>
            <a:r>
              <a:rPr lang="en-US" smtClean="0"/>
              <a:t>Click to edit Master title style</a:t>
            </a:r>
            <a:endParaRPr lang="en-US" dirty="0"/>
          </a:p>
        </p:txBody>
      </p:sp>
      <p:sp>
        <p:nvSpPr>
          <p:cNvPr id="3" name="Content Placeholder 2"/>
          <p:cNvSpPr>
            <a:spLocks noGrp="1"/>
          </p:cNvSpPr>
          <p:nvPr>
            <p:ph sz="half" idx="1"/>
          </p:nvPr>
        </p:nvSpPr>
        <p:spPr>
          <a:xfrm>
            <a:off x="558000" y="2628000"/>
            <a:ext cx="3924000" cy="3564000"/>
          </a:xfrm>
        </p:spPr>
        <p:txBody>
          <a:bodyPr/>
          <a:lstStyle>
            <a:lvl1pPr>
              <a:defRPr sz="1800" baseline="0"/>
            </a:lvl1pPr>
            <a:lvl2pPr>
              <a:defRPr sz="1800"/>
            </a:lvl2pPr>
            <a:lvl3pPr>
              <a:defRPr sz="1800"/>
            </a:lvl3pPr>
            <a:lvl4pPr>
              <a:defRPr sz="1600"/>
            </a:lvl4pPr>
            <a:lvl5pPr>
              <a:defRPr sz="1600"/>
            </a:lvl5pPr>
            <a:lvl6pPr>
              <a:defRPr sz="14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2000" y="2628000"/>
            <a:ext cx="3924000" cy="3564000"/>
          </a:xfrm>
        </p:spPr>
        <p:txBody>
          <a:bodyPr/>
          <a:lstStyle>
            <a:lvl1pPr>
              <a:defRPr sz="1800" baseline="0"/>
            </a:lvl1pPr>
            <a:lvl2pPr>
              <a:defRPr sz="1800"/>
            </a:lvl2pPr>
            <a:lvl3pPr>
              <a:defRPr sz="1800"/>
            </a:lvl3pPr>
            <a:lvl4pPr>
              <a:defRPr sz="1600"/>
            </a:lvl4pPr>
            <a:lvl5pPr>
              <a:defRPr sz="1600"/>
            </a:lvl5pPr>
            <a:lvl6pPr>
              <a:defRPr sz="14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dirty="0" smtClean="0"/>
            </a:lvl1pPr>
          </a:lstStyle>
          <a:p>
            <a:pPr>
              <a:defRPr/>
            </a:pPr>
            <a:fld id="{EBD4A241-2781-499E-8542-CB2FFBD27A82}" type="slidenum">
              <a:rPr lang="en-US" smtClean="0"/>
              <a:pPr>
                <a:defRPr/>
              </a:pPr>
              <a:t>‹#›</a:t>
            </a:fld>
            <a:endParaRPr lang="en-US"/>
          </a:p>
        </p:txBody>
      </p:sp>
    </p:spTree>
    <p:extLst>
      <p:ext uri="{BB962C8B-B14F-4D97-AF65-F5344CB8AC3E}">
        <p14:creationId xmlns:p14="http://schemas.microsoft.com/office/powerpoint/2010/main" val="377568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pic>
        <p:nvPicPr>
          <p:cNvPr id="4"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58000" y="1367999"/>
            <a:ext cx="8028000" cy="4788000"/>
          </a:xfrm>
        </p:spPr>
        <p:txBody>
          <a:bodyPr/>
          <a:lstStyle>
            <a:lvl1pPr>
              <a:spcBef>
                <a:spcPts val="12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dirty="0" smtClean="0"/>
            </a:lvl1pPr>
          </a:lstStyle>
          <a:p>
            <a:pPr>
              <a:defRPr/>
            </a:pPr>
            <a:fld id="{EBD4A241-2781-499E-8542-CB2FFBD27A82}" type="slidenum">
              <a:rPr lang="en-US" smtClean="0"/>
              <a:pPr>
                <a:defRPr/>
              </a:pPr>
              <a:t>‹#›</a:t>
            </a:fld>
            <a:endParaRPr lang="en-US"/>
          </a:p>
        </p:txBody>
      </p:sp>
      <p:sp>
        <p:nvSpPr>
          <p:cNvPr id="6"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endParaRPr lang="en-US"/>
          </a:p>
        </p:txBody>
      </p:sp>
    </p:spTree>
    <p:extLst>
      <p:ext uri="{BB962C8B-B14F-4D97-AF65-F5344CB8AC3E}">
        <p14:creationId xmlns:p14="http://schemas.microsoft.com/office/powerpoint/2010/main" val="100553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3077896" cy="670396"/>
          </a:xfrm>
        </p:spPr>
        <p:txBody>
          <a:bodyPr anchor="t" anchorCtr="0"/>
          <a:lstStyle>
            <a:lvl1pPr algn="l">
              <a:defRPr sz="1800" b="0" i="0" spc="0" baseline="0">
                <a:latin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779912" y="1368001"/>
            <a:ext cx="4799138" cy="4788000"/>
          </a:xfrm>
        </p:spPr>
        <p:txBody>
          <a:bodyPr/>
          <a:lstStyle>
            <a:lvl1pPr>
              <a:defRPr sz="1800" baseline="0"/>
            </a:lvl1pPr>
            <a:lvl2pPr>
              <a:defRPr sz="1800" baseline="0"/>
            </a:lvl2pPr>
            <a:lvl3pPr>
              <a:defRPr sz="1800" baseline="0"/>
            </a:lvl3pPr>
            <a:lvl4pPr>
              <a:defRPr sz="1600" baseline="0"/>
            </a:lvl4pPr>
            <a:lvl5pPr>
              <a:defRPr sz="1600" baseline="0"/>
            </a:lvl5pPr>
            <a:lvl6pPr>
              <a:defRPr sz="14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8000" y="2132856"/>
            <a:ext cx="3077896" cy="4032448"/>
          </a:xfrm>
        </p:spPr>
        <p:txBody>
          <a:bodyPr/>
          <a:lstStyle>
            <a:lvl1pPr marL="0" indent="0">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0"/>
          </p:nvPr>
        </p:nvSpPr>
        <p:spPr/>
        <p:txBody>
          <a:bodyPr/>
          <a:lstStyle>
            <a:lvl1pPr>
              <a:defRPr dirty="0" smtClean="0"/>
            </a:lvl1pPr>
          </a:lstStyle>
          <a:p>
            <a:pPr>
              <a:defRPr/>
            </a:pPr>
            <a:fld id="{A581CB6E-D349-4165-A2A8-2BDC4B7B23FD}" type="slidenum">
              <a:rPr lang="en-US" smtClean="0"/>
              <a:pPr>
                <a:defRPr/>
              </a:pPr>
              <a:t>‹#›</a:t>
            </a:fld>
            <a:endParaRPr lang="en-US"/>
          </a:p>
        </p:txBody>
      </p:sp>
      <p:sp>
        <p:nvSpPr>
          <p:cNvPr id="7"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endParaRPr lang="en-US"/>
          </a:p>
        </p:txBody>
      </p:sp>
    </p:spTree>
    <p:extLst>
      <p:ext uri="{BB962C8B-B14F-4D97-AF65-F5344CB8AC3E}">
        <p14:creationId xmlns:p14="http://schemas.microsoft.com/office/powerpoint/2010/main" val="151681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a:off x="0" y="1773238"/>
            <a:ext cx="9144000" cy="508476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0" y="1628775"/>
            <a:ext cx="9144000" cy="1444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6" name="Picture 9"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558000" y="1800000"/>
            <a:ext cx="8028000" cy="4377600"/>
          </a:xfrm>
        </p:spPr>
        <p:txBody>
          <a:bodyPr/>
          <a:lstStyle>
            <a:lvl1pPr marL="0" indent="0">
              <a:buNone/>
              <a:defRPr sz="3600" b="0" i="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10"/>
          </p:nvPr>
        </p:nvSpPr>
        <p:spPr>
          <a:noFill/>
        </p:spPr>
        <p:txBody>
          <a:bodyPr/>
          <a:lstStyle>
            <a:lvl1pPr>
              <a:defRPr dirty="0" smtClean="0"/>
            </a:lvl1pPr>
          </a:lstStyle>
          <a:p>
            <a:pPr>
              <a:defRPr/>
            </a:pPr>
            <a:fld id="{EBD4A241-2781-499E-8542-CB2FFBD27A82}" type="slidenum">
              <a:rPr lang="en-US" smtClean="0"/>
              <a:pPr>
                <a:defRPr/>
              </a:pPr>
              <a:t>‹#›</a:t>
            </a:fld>
            <a:endParaRPr lang="en-US"/>
          </a:p>
        </p:txBody>
      </p:sp>
      <p:sp>
        <p:nvSpPr>
          <p:cNvPr id="8" name="Footer Placeholder 5"/>
          <p:cNvSpPr>
            <a:spLocks noGrp="1"/>
          </p:cNvSpPr>
          <p:nvPr>
            <p:ph type="ftr" sz="quarter" idx="11"/>
          </p:nvPr>
        </p:nvSpPr>
        <p:spPr/>
        <p:txBody>
          <a:bodyPr/>
          <a:lstStyle>
            <a:lvl1pPr algn="l">
              <a:defRPr sz="1200" baseline="0" dirty="0">
                <a:solidFill>
                  <a:schemeClr val="bg1"/>
                </a:solidFill>
                <a:latin typeface="Arial" pitchFamily="34" charset="0"/>
              </a:defRPr>
            </a:lvl1pPr>
          </a:lstStyle>
          <a:p>
            <a:pPr>
              <a:defRPr/>
            </a:pPr>
            <a:endParaRPr lang="en-US"/>
          </a:p>
        </p:txBody>
      </p:sp>
    </p:spTree>
    <p:extLst>
      <p:ext uri="{BB962C8B-B14F-4D97-AF65-F5344CB8AC3E}">
        <p14:creationId xmlns:p14="http://schemas.microsoft.com/office/powerpoint/2010/main" val="252273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308725"/>
          </a:xfrm>
        </p:spPr>
        <p:txBody>
          <a:bodyPr rtlCol="0">
            <a:normAutofit/>
          </a:bodyPr>
          <a:lstStyle/>
          <a:p>
            <a:pPr lvl="0"/>
            <a:r>
              <a:rPr lang="en-US" noProof="0" smtClean="0"/>
              <a:t>Click icon to add picture</a:t>
            </a:r>
            <a:endParaRPr lang="en-US" noProof="0" dirty="0"/>
          </a:p>
        </p:txBody>
      </p:sp>
      <p:sp>
        <p:nvSpPr>
          <p:cNvPr id="3" name="Slide Number Placeholder 5"/>
          <p:cNvSpPr>
            <a:spLocks noGrp="1"/>
          </p:cNvSpPr>
          <p:nvPr>
            <p:ph type="sldNum" sz="quarter" idx="14"/>
          </p:nvPr>
        </p:nvSpPr>
        <p:spPr/>
        <p:txBody>
          <a:bodyPr/>
          <a:lstStyle>
            <a:lvl1pPr>
              <a:defRPr dirty="0" smtClean="0"/>
            </a:lvl1pPr>
          </a:lstStyle>
          <a:p>
            <a:pPr>
              <a:defRPr/>
            </a:pPr>
            <a:fld id="{EBD4A241-2781-499E-8542-CB2FFBD27A82}" type="slidenum">
              <a:rPr lang="en-US" smtClean="0"/>
              <a:pPr>
                <a:defRPr/>
              </a:pPr>
              <a:t>‹#›</a:t>
            </a:fld>
            <a:endParaRPr lang="en-US"/>
          </a:p>
        </p:txBody>
      </p:sp>
    </p:spTree>
    <p:extLst>
      <p:ext uri="{BB962C8B-B14F-4D97-AF65-F5344CB8AC3E}">
        <p14:creationId xmlns:p14="http://schemas.microsoft.com/office/powerpoint/2010/main" val="235929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213" y="274638"/>
            <a:ext cx="8029575" cy="1143000"/>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557213" y="1600200"/>
            <a:ext cx="8029575" cy="45259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0" y="6308725"/>
            <a:ext cx="9144000" cy="549275"/>
          </a:xfrm>
          <a:prstGeom prst="rect">
            <a:avLst/>
          </a:prstGeom>
          <a:solidFill>
            <a:schemeClr val="bg2"/>
          </a:solidFill>
        </p:spPr>
        <p:txBody>
          <a:bodyPr vert="horz" wrap="square" lIns="0" tIns="0" rIns="91440" bIns="0" numCol="1" anchor="ctr" anchorCtr="0" compatLnSpc="1">
            <a:prstTxWarp prst="textNoShape">
              <a:avLst/>
            </a:prstTxWarp>
          </a:bodyPr>
          <a:lstStyle>
            <a:lvl1pPr>
              <a:defRPr sz="1200" dirty="0" smtClean="0">
                <a:solidFill>
                  <a:schemeClr val="bg1"/>
                </a:solidFill>
                <a:latin typeface="Arial" pitchFamily="84" charset="0"/>
                <a:ea typeface="ヒラギノ角ゴ Pro W3" pitchFamily="84" charset="-128"/>
                <a:cs typeface="ヒラギノ角ゴ Pro W3" pitchFamily="84" charset="-128"/>
              </a:defRPr>
            </a:lvl1pPr>
          </a:lstStyle>
          <a:p>
            <a:pPr>
              <a:defRPr/>
            </a:pPr>
            <a:fld id="{EBD4A241-2781-499E-8542-CB2FFBD27A82}" type="slidenum">
              <a:rPr lang="en-US" smtClean="0"/>
              <a:pPr>
                <a:defRPr/>
              </a:pPr>
              <a:t>‹#›</a:t>
            </a:fld>
            <a:endParaRPr lang="en-US"/>
          </a:p>
        </p:txBody>
      </p:sp>
      <p:sp>
        <p:nvSpPr>
          <p:cNvPr id="6" name="Footer Placeholder 5"/>
          <p:cNvSpPr>
            <a:spLocks noGrp="1"/>
          </p:cNvSpPr>
          <p:nvPr>
            <p:ph type="ftr" sz="quarter" idx="3"/>
          </p:nvPr>
        </p:nvSpPr>
        <p:spPr>
          <a:xfrm>
            <a:off x="900113" y="6308725"/>
            <a:ext cx="8064500" cy="549275"/>
          </a:xfrm>
          <a:prstGeom prst="rect">
            <a:avLst/>
          </a:prstGeom>
        </p:spPr>
        <p:txBody>
          <a:bodyPr vert="horz" lIns="0" tIns="0" rIns="0" bIns="0" rtlCol="0" anchor="ctr"/>
          <a:lstStyle>
            <a:lvl1pPr algn="l" fontAlgn="auto">
              <a:spcBef>
                <a:spcPts val="0"/>
              </a:spcBef>
              <a:spcAft>
                <a:spcPts val="0"/>
              </a:spcAft>
              <a:defRPr sz="1200" baseline="0" dirty="0">
                <a:solidFill>
                  <a:schemeClr val="bg1"/>
                </a:solidFill>
                <a:latin typeface="Arial" pitchFamily="34"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Lst>
  <p:txStyles>
    <p:titleStyle>
      <a:lvl1pPr algn="l" rtl="0" eaLnBrk="1" fontAlgn="base" hangingPunct="1">
        <a:spcBef>
          <a:spcPct val="0"/>
        </a:spcBef>
        <a:spcAft>
          <a:spcPct val="0"/>
        </a:spcAft>
        <a:defRPr sz="4000" kern="1200" spc="-150">
          <a:solidFill>
            <a:srgbClr val="00AE9E"/>
          </a:solidFill>
          <a:latin typeface="+mj-lt"/>
          <a:ea typeface="ヒラギノ角ゴ Pro W3" pitchFamily="84" charset="-128"/>
          <a:cs typeface="ヒラギノ角ゴ Pro W3" pitchFamily="84" charset="-128"/>
        </a:defRPr>
      </a:lvl1pPr>
      <a:lvl2pPr algn="l" rtl="0" eaLnBrk="1" fontAlgn="base" hangingPunct="1">
        <a:spcBef>
          <a:spcPct val="0"/>
        </a:spcBef>
        <a:spcAft>
          <a:spcPct val="0"/>
        </a:spcAft>
        <a:defRPr sz="4000">
          <a:solidFill>
            <a:srgbClr val="00AE9E"/>
          </a:solidFill>
          <a:latin typeface="Arial" pitchFamily="84" charset="0"/>
          <a:ea typeface="ヒラギノ角ゴ Pro W3" pitchFamily="84" charset="-128"/>
          <a:cs typeface="ヒラギノ角ゴ Pro W3" pitchFamily="84" charset="-128"/>
        </a:defRPr>
      </a:lvl2pPr>
      <a:lvl3pPr algn="l" rtl="0" eaLnBrk="1" fontAlgn="base" hangingPunct="1">
        <a:spcBef>
          <a:spcPct val="0"/>
        </a:spcBef>
        <a:spcAft>
          <a:spcPct val="0"/>
        </a:spcAft>
        <a:defRPr sz="4000">
          <a:solidFill>
            <a:srgbClr val="00AE9E"/>
          </a:solidFill>
          <a:latin typeface="Arial" pitchFamily="84" charset="0"/>
          <a:ea typeface="ヒラギノ角ゴ Pro W3" pitchFamily="84" charset="-128"/>
          <a:cs typeface="ヒラギノ角ゴ Pro W3" pitchFamily="84" charset="-128"/>
        </a:defRPr>
      </a:lvl3pPr>
      <a:lvl4pPr algn="l" rtl="0" eaLnBrk="1" fontAlgn="base" hangingPunct="1">
        <a:spcBef>
          <a:spcPct val="0"/>
        </a:spcBef>
        <a:spcAft>
          <a:spcPct val="0"/>
        </a:spcAft>
        <a:defRPr sz="4000">
          <a:solidFill>
            <a:srgbClr val="00AE9E"/>
          </a:solidFill>
          <a:latin typeface="Arial" pitchFamily="84" charset="0"/>
          <a:ea typeface="ヒラギノ角ゴ Pro W3" pitchFamily="84" charset="-128"/>
          <a:cs typeface="ヒラギノ角ゴ Pro W3" pitchFamily="84" charset="-128"/>
        </a:defRPr>
      </a:lvl4pPr>
      <a:lvl5pPr algn="l" rtl="0" eaLnBrk="1" fontAlgn="base" hangingPunct="1">
        <a:spcBef>
          <a:spcPct val="0"/>
        </a:spcBef>
        <a:spcAft>
          <a:spcPct val="0"/>
        </a:spcAft>
        <a:defRPr sz="4000">
          <a:solidFill>
            <a:srgbClr val="00AE9E"/>
          </a:solidFill>
          <a:latin typeface="Arial" pitchFamily="84" charset="0"/>
          <a:ea typeface="ヒラギノ角ゴ Pro W3" pitchFamily="84" charset="-128"/>
          <a:cs typeface="ヒラギノ角ゴ Pro W3" pitchFamily="84" charset="-128"/>
        </a:defRPr>
      </a:lvl5pPr>
      <a:lvl6pPr marL="457200" algn="l" rtl="0" eaLnBrk="1" fontAlgn="base" hangingPunct="1">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6pPr>
      <a:lvl7pPr marL="914400" algn="l" rtl="0" eaLnBrk="1" fontAlgn="base" hangingPunct="1">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7pPr>
      <a:lvl8pPr marL="1371600" algn="l" rtl="0" eaLnBrk="1" fontAlgn="base" hangingPunct="1">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8pPr>
      <a:lvl9pPr marL="1828800" algn="l" rtl="0" eaLnBrk="1" fontAlgn="base" hangingPunct="1">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9pPr>
    </p:titleStyle>
    <p:bodyStyle>
      <a:lvl1pPr marL="342900" indent="-342900" algn="l" rtl="0" eaLnBrk="1" fontAlgn="base" hangingPunct="1">
        <a:spcBef>
          <a:spcPts val="1200"/>
        </a:spcBef>
        <a:spcAft>
          <a:spcPct val="0"/>
        </a:spcAft>
        <a:buFont typeface="Arial" pitchFamily="34" charset="0"/>
        <a:defRPr kern="1200">
          <a:solidFill>
            <a:srgbClr val="00AE9E"/>
          </a:solidFill>
          <a:latin typeface="Arial" pitchFamily="34" charset="0"/>
          <a:ea typeface="ヒラギノ角ゴ Pro W3" pitchFamily="84" charset="-128"/>
          <a:cs typeface="ヒラギノ角ゴ Pro W3" pitchFamily="84" charset="-128"/>
        </a:defRPr>
      </a:lvl1pPr>
      <a:lvl2pPr marL="354013" indent="-176213" algn="l" rtl="0" eaLnBrk="1" fontAlgn="base" hangingPunct="1">
        <a:spcBef>
          <a:spcPts val="600"/>
        </a:spcBef>
        <a:spcAft>
          <a:spcPct val="0"/>
        </a:spcAft>
        <a:defRPr kern="1200">
          <a:solidFill>
            <a:schemeClr val="tx1"/>
          </a:solidFill>
          <a:latin typeface="Arial" pitchFamily="34" charset="0"/>
          <a:ea typeface="ヒラギノ角ゴ Pro W3" pitchFamily="84" charset="-128"/>
          <a:cs typeface="ヒラギノ角ゴ Pro W3"/>
        </a:defRPr>
      </a:lvl2pPr>
      <a:lvl3pPr marL="215900" indent="-215900" algn="l" rtl="0" eaLnBrk="1" fontAlgn="base" hangingPunct="1">
        <a:spcBef>
          <a:spcPts val="600"/>
        </a:spcBef>
        <a:spcAft>
          <a:spcPct val="0"/>
        </a:spcAft>
        <a:buFont typeface="Arial" pitchFamily="34" charset="0"/>
        <a:buChar char="•"/>
        <a:defRPr kern="1200">
          <a:solidFill>
            <a:schemeClr val="tx1"/>
          </a:solidFill>
          <a:latin typeface="Arial" pitchFamily="34" charset="0"/>
          <a:ea typeface="ヒラギノ角ゴ Pro W3" pitchFamily="84" charset="-128"/>
          <a:cs typeface="ヒラギノ角ゴ Pro W3"/>
        </a:defRPr>
      </a:lvl3pPr>
      <a:lvl4pPr marL="625475" indent="-190500" algn="l" rtl="0" eaLnBrk="1" fontAlgn="base" hangingPunct="1">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ヒラギノ角ゴ Pro W3"/>
        </a:defRPr>
      </a:lvl4pPr>
      <a:lvl5pPr marL="1073150" indent="-177800" algn="l" rtl="0" eaLnBrk="1" fontAlgn="base" hangingPunct="1">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ヒラギノ角ゴ Pro W3"/>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hyperlink" Target="https://www2.rcn.org.uk/__data/assets/pdf_file/0018/157410/003237.pdf"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ov.uk/government/publications/the-health-and-social-care-act-2008-code-of-practice-on-the-prevention-and-control-of-infections-and-related-guidance"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0825" y="2276475"/>
            <a:ext cx="6913563" cy="1944688"/>
          </a:xfrm>
        </p:spPr>
        <p:txBody>
          <a:bodyPr/>
          <a:lstStyle/>
          <a:p>
            <a:r>
              <a:rPr lang="en-GB" sz="4000" dirty="0"/>
              <a:t/>
            </a:r>
            <a:br>
              <a:rPr lang="en-GB" sz="4000" dirty="0"/>
            </a:br>
            <a:r>
              <a:rPr lang="en-GB" sz="4000" b="1" dirty="0" smtClean="0"/>
              <a:t>Making Infection Prevention and Control Easy</a:t>
            </a:r>
            <a:br>
              <a:rPr lang="en-GB" sz="4000" b="1" dirty="0" smtClean="0"/>
            </a:br>
            <a:endParaRPr lang="en-US" sz="4000" dirty="0" smtClean="0"/>
          </a:p>
        </p:txBody>
      </p:sp>
      <p:sp>
        <p:nvSpPr>
          <p:cNvPr id="5124" name="Rectangle 4"/>
          <p:cNvSpPr>
            <a:spLocks noChangeArrowheads="1"/>
          </p:cNvSpPr>
          <p:nvPr/>
        </p:nvSpPr>
        <p:spPr bwMode="auto">
          <a:xfrm>
            <a:off x="323528" y="4797152"/>
            <a:ext cx="5832648" cy="1223962"/>
          </a:xfrm>
          <a:prstGeom prst="rect">
            <a:avLst/>
          </a:prstGeom>
          <a:noFill/>
          <a:ln w="9525">
            <a:noFill/>
            <a:miter lim="800000"/>
            <a:headEnd/>
            <a:tailEnd/>
          </a:ln>
        </p:spPr>
        <p:txBody>
          <a:bodyPr lIns="72000" tIns="0" rIns="72000" bIns="72000"/>
          <a:lstStyle/>
          <a:p>
            <a:r>
              <a:rPr lang="en-US" sz="1600" b="1" dirty="0" err="1" smtClean="0">
                <a:solidFill>
                  <a:schemeClr val="bg1"/>
                </a:solidFill>
                <a:latin typeface="Arial" charset="0"/>
              </a:rPr>
              <a:t>Dr</a:t>
            </a:r>
            <a:r>
              <a:rPr lang="en-US" sz="1600" b="1" dirty="0" smtClean="0">
                <a:solidFill>
                  <a:schemeClr val="bg1"/>
                </a:solidFill>
                <a:latin typeface="Arial" charset="0"/>
              </a:rPr>
              <a:t> Toyin Ejidokun</a:t>
            </a:r>
          </a:p>
          <a:p>
            <a:r>
              <a:rPr lang="en-US" sz="1600" b="1" dirty="0" smtClean="0">
                <a:solidFill>
                  <a:schemeClr val="bg1"/>
                </a:solidFill>
                <a:latin typeface="Arial" charset="0"/>
              </a:rPr>
              <a:t>Consultant in Health Protection</a:t>
            </a:r>
          </a:p>
          <a:p>
            <a:r>
              <a:rPr lang="en-US" sz="1600" b="1" dirty="0" smtClean="0">
                <a:solidFill>
                  <a:schemeClr val="bg1"/>
                </a:solidFill>
                <a:latin typeface="Arial" charset="0"/>
              </a:rPr>
              <a:t>SW Health Protection Team</a:t>
            </a:r>
          </a:p>
          <a:p>
            <a:r>
              <a:rPr lang="en-US" sz="1600" b="1" dirty="0" smtClean="0">
                <a:solidFill>
                  <a:schemeClr val="bg1"/>
                </a:solidFill>
                <a:latin typeface="Arial" charset="0"/>
              </a:rPr>
              <a:t>Hot Topics event</a:t>
            </a:r>
          </a:p>
          <a:p>
            <a:r>
              <a:rPr lang="en-US" sz="1600" b="1" dirty="0" smtClean="0">
                <a:solidFill>
                  <a:schemeClr val="bg1"/>
                </a:solidFill>
                <a:latin typeface="Arial" charset="0"/>
              </a:rPr>
              <a:t>14</a:t>
            </a:r>
            <a:r>
              <a:rPr lang="en-US" sz="1600" b="1" baseline="30000" dirty="0" smtClean="0">
                <a:solidFill>
                  <a:schemeClr val="bg1"/>
                </a:solidFill>
                <a:latin typeface="Arial" charset="0"/>
              </a:rPr>
              <a:t>th</a:t>
            </a:r>
            <a:r>
              <a:rPr lang="en-US" sz="1600" b="1" dirty="0" smtClean="0">
                <a:solidFill>
                  <a:schemeClr val="bg1"/>
                </a:solidFill>
                <a:latin typeface="Arial" charset="0"/>
              </a:rPr>
              <a:t> November 2018</a:t>
            </a:r>
            <a:endParaRPr lang="en-US" sz="1600" b="1" dirty="0">
              <a:solidFill>
                <a:schemeClr val="bg1"/>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Public H</a:t>
            </a:r>
            <a:r>
              <a:rPr lang="en-GB" dirty="0" smtClean="0"/>
              <a:t>ealth / Health Protection advice</a:t>
            </a:r>
            <a:endParaRPr lang="en-GB" dirty="0"/>
          </a:p>
        </p:txBody>
      </p:sp>
      <p:sp>
        <p:nvSpPr>
          <p:cNvPr id="3" name="Content Placeholder 2"/>
          <p:cNvSpPr>
            <a:spLocks noGrp="1"/>
          </p:cNvSpPr>
          <p:nvPr>
            <p:ph idx="1"/>
          </p:nvPr>
        </p:nvSpPr>
        <p:spPr/>
        <p:txBody>
          <a:bodyPr/>
          <a:lstStyle/>
          <a:p>
            <a:r>
              <a:rPr lang="en-GB" sz="2400" dirty="0">
                <a:ln w="1905"/>
                <a:solidFill>
                  <a:srgbClr val="FF0000"/>
                </a:solidFill>
                <a:effectLst>
                  <a:innerShdw blurRad="69850" dist="43180" dir="5400000">
                    <a:srgbClr val="000000">
                      <a:alpha val="65000"/>
                    </a:srgbClr>
                  </a:innerShdw>
                </a:effectLst>
              </a:rPr>
              <a:t>Contact: </a:t>
            </a:r>
          </a:p>
          <a:p>
            <a:r>
              <a:rPr lang="en-GB" sz="2400" dirty="0">
                <a:ln w="1905"/>
                <a:solidFill>
                  <a:srgbClr val="FF0000"/>
                </a:solidFill>
                <a:effectLst>
                  <a:innerShdw blurRad="69850" dist="43180" dir="5400000">
                    <a:srgbClr val="000000">
                      <a:alpha val="65000"/>
                    </a:srgbClr>
                  </a:innerShdw>
                </a:effectLst>
              </a:rPr>
              <a:t>Phone: 0300 303 8162  Option 1 Option 1</a:t>
            </a:r>
          </a:p>
          <a:p>
            <a:r>
              <a:rPr lang="en-GB" sz="2400" dirty="0">
                <a:ln w="1905"/>
                <a:solidFill>
                  <a:srgbClr val="FF0000"/>
                </a:solidFill>
                <a:effectLst>
                  <a:innerShdw blurRad="69850" dist="43180" dir="5400000">
                    <a:srgbClr val="000000">
                      <a:alpha val="65000"/>
                    </a:srgbClr>
                  </a:innerShdw>
                </a:effectLst>
              </a:rPr>
              <a:t>Email: swhpt@phe.gov.uk </a:t>
            </a:r>
            <a:endParaRPr lang="en-GB" sz="2400" dirty="0" smtClean="0">
              <a:ln w="1905"/>
              <a:solidFill>
                <a:srgbClr val="FF0000"/>
              </a:solidFill>
              <a:effectLst>
                <a:innerShdw blurRad="69850" dist="43180" dir="5400000">
                  <a:srgbClr val="000000">
                    <a:alpha val="65000"/>
                  </a:srgbClr>
                </a:innerShdw>
              </a:effectLst>
            </a:endParaRPr>
          </a:p>
          <a:p>
            <a:endParaRPr lang="en-GB" sz="2400" dirty="0">
              <a:ln w="1905"/>
              <a:solidFill>
                <a:srgbClr val="FF0000"/>
              </a:solidFill>
              <a:effectLst>
                <a:innerShdw blurRad="69850" dist="43180" dir="5400000">
                  <a:srgbClr val="000000">
                    <a:alpha val="65000"/>
                  </a:srgbClr>
                </a:innerShdw>
              </a:effectLst>
            </a:endParaRPr>
          </a:p>
          <a:p>
            <a:r>
              <a:rPr lang="en-GB" dirty="0" smtClean="0"/>
              <a:t>For </a:t>
            </a:r>
            <a:r>
              <a:rPr lang="en-GB" dirty="0"/>
              <a:t>example: </a:t>
            </a:r>
            <a:r>
              <a:rPr lang="en-GB" dirty="0" smtClean="0"/>
              <a:t>	Reporting notifiable disease</a:t>
            </a:r>
          </a:p>
          <a:p>
            <a:r>
              <a:rPr lang="en-GB" dirty="0" smtClean="0"/>
              <a:t>			Reporting outbreaks/clusters</a:t>
            </a:r>
          </a:p>
          <a:p>
            <a:r>
              <a:rPr lang="en-GB" dirty="0" smtClean="0"/>
              <a:t>			Advice </a:t>
            </a:r>
            <a:r>
              <a:rPr lang="en-GB" dirty="0"/>
              <a:t>on </a:t>
            </a:r>
            <a:r>
              <a:rPr lang="en-GB" dirty="0" smtClean="0"/>
              <a:t>outbreaks and infectious diseases</a:t>
            </a:r>
            <a:endParaRPr lang="en-GB" dirty="0"/>
          </a:p>
          <a:p>
            <a:endParaRPr lang="en-GB" dirty="0"/>
          </a:p>
          <a:p>
            <a:endParaRPr lang="en-GB" dirty="0"/>
          </a:p>
        </p:txBody>
      </p:sp>
    </p:spTree>
    <p:extLst>
      <p:ext uri="{BB962C8B-B14F-4D97-AF65-F5344CB8AC3E}">
        <p14:creationId xmlns:p14="http://schemas.microsoft.com/office/powerpoint/2010/main" val="2219583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a:r>
            <a:r>
              <a:rPr lang="en-GB" dirty="0" smtClean="0"/>
              <a:t>eporting</a:t>
            </a:r>
            <a:endParaRPr lang="en-GB" dirty="0"/>
          </a:p>
        </p:txBody>
      </p:sp>
      <p:grpSp>
        <p:nvGrpSpPr>
          <p:cNvPr id="25" name="Group 24"/>
          <p:cNvGrpSpPr/>
          <p:nvPr/>
        </p:nvGrpSpPr>
        <p:grpSpPr>
          <a:xfrm>
            <a:off x="755576" y="2145649"/>
            <a:ext cx="3377979" cy="4315238"/>
            <a:chOff x="755576" y="2145649"/>
            <a:chExt cx="3377979" cy="4315238"/>
          </a:xfrm>
        </p:grpSpPr>
        <p:sp>
          <p:nvSpPr>
            <p:cNvPr id="9" name="TextBox 8"/>
            <p:cNvSpPr txBox="1"/>
            <p:nvPr/>
          </p:nvSpPr>
          <p:spPr>
            <a:xfrm>
              <a:off x="1187624" y="4695687"/>
              <a:ext cx="2016224" cy="830997"/>
            </a:xfrm>
            <a:prstGeom prst="rect">
              <a:avLst/>
            </a:prstGeom>
            <a:noFill/>
          </p:spPr>
          <p:txBody>
            <a:bodyPr wrap="square" rtlCol="0">
              <a:spAutoFit/>
            </a:bodyPr>
            <a:lstStyle/>
            <a:p>
              <a:pPr algn="ctr"/>
              <a:r>
                <a:rPr lang="en-GB" dirty="0"/>
                <a:t>Environmental Health</a:t>
              </a:r>
            </a:p>
          </p:txBody>
        </p:sp>
        <p:sp>
          <p:nvSpPr>
            <p:cNvPr id="15" name="Oval 14"/>
            <p:cNvSpPr/>
            <p:nvPr/>
          </p:nvSpPr>
          <p:spPr>
            <a:xfrm>
              <a:off x="1268016" y="4334777"/>
              <a:ext cx="1800200" cy="1368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55576" y="5445224"/>
              <a:ext cx="1872208" cy="1015663"/>
            </a:xfrm>
            <a:prstGeom prst="rect">
              <a:avLst/>
            </a:prstGeom>
            <a:noFill/>
          </p:spPr>
          <p:txBody>
            <a:bodyPr wrap="square" rtlCol="0">
              <a:spAutoFit/>
            </a:bodyPr>
            <a:lstStyle/>
            <a:p>
              <a:r>
                <a:rPr lang="en-GB" sz="2000" dirty="0" smtClean="0"/>
                <a:t>Food</a:t>
              </a:r>
            </a:p>
            <a:p>
              <a:r>
                <a:rPr lang="en-GB" sz="2000" dirty="0" smtClean="0"/>
                <a:t>Water</a:t>
              </a:r>
            </a:p>
            <a:p>
              <a:r>
                <a:rPr lang="en-GB" sz="2000" dirty="0" smtClean="0"/>
                <a:t>Legionnaires</a:t>
              </a:r>
              <a:endParaRPr lang="en-GB" sz="2000" dirty="0"/>
            </a:p>
          </p:txBody>
        </p:sp>
        <p:cxnSp>
          <p:nvCxnSpPr>
            <p:cNvPr id="21" name="Straight Arrow Connector 20"/>
            <p:cNvCxnSpPr>
              <a:stCxn id="16" idx="3"/>
            </p:cNvCxnSpPr>
            <p:nvPr/>
          </p:nvCxnSpPr>
          <p:spPr>
            <a:xfrm flipH="1">
              <a:off x="2339752" y="2145649"/>
              <a:ext cx="1793803" cy="2189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915816" y="4149080"/>
              <a:ext cx="864096" cy="473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580112" y="1916832"/>
            <a:ext cx="2592288" cy="3786097"/>
            <a:chOff x="5580112" y="1916832"/>
            <a:chExt cx="2592288" cy="3786097"/>
          </a:xfrm>
        </p:grpSpPr>
        <p:sp>
          <p:nvSpPr>
            <p:cNvPr id="8" name="Oval 7"/>
            <p:cNvSpPr/>
            <p:nvPr/>
          </p:nvSpPr>
          <p:spPr>
            <a:xfrm>
              <a:off x="6372200" y="4334777"/>
              <a:ext cx="1800200" cy="1368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6516216" y="4695687"/>
              <a:ext cx="1656184" cy="830997"/>
            </a:xfrm>
            <a:prstGeom prst="rect">
              <a:avLst/>
            </a:prstGeom>
            <a:noFill/>
          </p:spPr>
          <p:txBody>
            <a:bodyPr wrap="square" rtlCol="0">
              <a:spAutoFit/>
            </a:bodyPr>
            <a:lstStyle/>
            <a:p>
              <a:pPr algn="ctr"/>
              <a:r>
                <a:rPr lang="en-GB" dirty="0" smtClean="0"/>
                <a:t>Community IC</a:t>
              </a:r>
              <a:endParaRPr lang="en-GB" dirty="0"/>
            </a:p>
          </p:txBody>
        </p:sp>
        <p:cxnSp>
          <p:nvCxnSpPr>
            <p:cNvPr id="23" name="Straight Arrow Connector 22"/>
            <p:cNvCxnSpPr/>
            <p:nvPr/>
          </p:nvCxnSpPr>
          <p:spPr>
            <a:xfrm>
              <a:off x="5760132" y="4149080"/>
              <a:ext cx="738082" cy="525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580112" y="1916832"/>
              <a:ext cx="1584176" cy="2417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779912" y="3022228"/>
            <a:ext cx="1980220" cy="1872208"/>
            <a:chOff x="3779912" y="3022228"/>
            <a:chExt cx="1980220" cy="1872208"/>
          </a:xfrm>
        </p:grpSpPr>
        <p:sp>
          <p:nvSpPr>
            <p:cNvPr id="10" name="Oval 9"/>
            <p:cNvSpPr/>
            <p:nvPr/>
          </p:nvSpPr>
          <p:spPr>
            <a:xfrm>
              <a:off x="3779912" y="3022228"/>
              <a:ext cx="1980220" cy="1872208"/>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3779912" y="3503780"/>
              <a:ext cx="1980220" cy="830997"/>
            </a:xfrm>
            <a:prstGeom prst="rect">
              <a:avLst/>
            </a:prstGeom>
            <a:noFill/>
          </p:spPr>
          <p:txBody>
            <a:bodyPr wrap="square" rtlCol="0">
              <a:spAutoFit/>
            </a:bodyPr>
            <a:lstStyle/>
            <a:p>
              <a:pPr algn="ctr"/>
              <a:r>
                <a:rPr lang="en-GB" dirty="0" smtClean="0"/>
                <a:t>Primary Care/ Care Homes</a:t>
              </a:r>
              <a:endParaRPr lang="en-GB" dirty="0"/>
            </a:p>
          </p:txBody>
        </p:sp>
      </p:grpSp>
      <p:grpSp>
        <p:nvGrpSpPr>
          <p:cNvPr id="24" name="Group 23"/>
          <p:cNvGrpSpPr/>
          <p:nvPr/>
        </p:nvGrpSpPr>
        <p:grpSpPr>
          <a:xfrm>
            <a:off x="3679004" y="4883043"/>
            <a:ext cx="2666193" cy="1252308"/>
            <a:chOff x="3679004" y="4883043"/>
            <a:chExt cx="2666193" cy="1252308"/>
          </a:xfrm>
        </p:grpSpPr>
        <p:sp>
          <p:nvSpPr>
            <p:cNvPr id="41" name="TextBox 40"/>
            <p:cNvSpPr txBox="1"/>
            <p:nvPr/>
          </p:nvSpPr>
          <p:spPr>
            <a:xfrm>
              <a:off x="3679004" y="5673685"/>
              <a:ext cx="909101" cy="461665"/>
            </a:xfrm>
            <a:prstGeom prst="rect">
              <a:avLst/>
            </a:prstGeom>
            <a:noFill/>
          </p:spPr>
          <p:txBody>
            <a:bodyPr wrap="square" rtlCol="0">
              <a:spAutoFit/>
            </a:bodyPr>
            <a:lstStyle/>
            <a:p>
              <a:r>
                <a:rPr lang="en-GB" dirty="0" smtClean="0"/>
                <a:t>CCG</a:t>
              </a:r>
              <a:endParaRPr lang="en-GB" dirty="0"/>
            </a:p>
          </p:txBody>
        </p:sp>
        <p:sp>
          <p:nvSpPr>
            <p:cNvPr id="42" name="TextBox 41"/>
            <p:cNvSpPr txBox="1"/>
            <p:nvPr/>
          </p:nvSpPr>
          <p:spPr>
            <a:xfrm>
              <a:off x="5175067" y="5673686"/>
              <a:ext cx="1170130" cy="461665"/>
            </a:xfrm>
            <a:prstGeom prst="rect">
              <a:avLst/>
            </a:prstGeom>
            <a:noFill/>
          </p:spPr>
          <p:txBody>
            <a:bodyPr wrap="square" rtlCol="0">
              <a:spAutoFit/>
            </a:bodyPr>
            <a:lstStyle/>
            <a:p>
              <a:r>
                <a:rPr lang="en-GB" dirty="0" smtClean="0"/>
                <a:t>CQC</a:t>
              </a:r>
              <a:endParaRPr lang="en-GB" dirty="0"/>
            </a:p>
          </p:txBody>
        </p:sp>
        <p:cxnSp>
          <p:nvCxnSpPr>
            <p:cNvPr id="43" name="Straight Arrow Connector 42"/>
            <p:cNvCxnSpPr/>
            <p:nvPr/>
          </p:nvCxnSpPr>
          <p:spPr>
            <a:xfrm flipH="1">
              <a:off x="3869923" y="4894436"/>
              <a:ext cx="630069" cy="6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004048" y="4883043"/>
              <a:ext cx="567780" cy="5915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869922" y="977858"/>
            <a:ext cx="1818202" cy="2044370"/>
            <a:chOff x="3869922" y="977858"/>
            <a:chExt cx="1818202" cy="2044370"/>
          </a:xfrm>
        </p:grpSpPr>
        <p:grpSp>
          <p:nvGrpSpPr>
            <p:cNvPr id="4" name="Group 3"/>
            <p:cNvGrpSpPr/>
            <p:nvPr/>
          </p:nvGrpSpPr>
          <p:grpSpPr>
            <a:xfrm>
              <a:off x="3869922" y="977858"/>
              <a:ext cx="1800200" cy="2044370"/>
              <a:chOff x="3869922" y="977858"/>
              <a:chExt cx="1800200" cy="2044370"/>
            </a:xfrm>
          </p:grpSpPr>
          <p:sp>
            <p:nvSpPr>
              <p:cNvPr id="16" name="Oval 15"/>
              <p:cNvSpPr/>
              <p:nvPr/>
            </p:nvSpPr>
            <p:spPr>
              <a:xfrm>
                <a:off x="3869922" y="977858"/>
                <a:ext cx="1800200" cy="1368152"/>
              </a:xfrm>
              <a:prstGeom prst="ellipse">
                <a:avLst/>
              </a:prstGeom>
              <a:solidFill>
                <a:srgbClr val="FFB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p:cNvCxnSpPr>
                <a:stCxn id="10" idx="0"/>
                <a:endCxn id="16" idx="4"/>
              </p:cNvCxnSpPr>
              <p:nvPr/>
            </p:nvCxnSpPr>
            <p:spPr>
              <a:xfrm flipV="1">
                <a:off x="4770022" y="2346010"/>
                <a:ext cx="0" cy="676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869922" y="1274912"/>
              <a:ext cx="1818202" cy="830997"/>
            </a:xfrm>
            <a:prstGeom prst="rect">
              <a:avLst/>
            </a:prstGeom>
            <a:noFill/>
          </p:spPr>
          <p:txBody>
            <a:bodyPr wrap="square" rtlCol="0">
              <a:spAutoFit/>
            </a:bodyPr>
            <a:lstStyle/>
            <a:p>
              <a:pPr algn="ctr"/>
              <a:r>
                <a:rPr lang="en-GB" dirty="0" smtClean="0"/>
                <a:t>PHE: </a:t>
              </a:r>
              <a:br>
                <a:rPr lang="en-GB" dirty="0" smtClean="0"/>
              </a:br>
              <a:r>
                <a:rPr lang="en-GB" dirty="0" smtClean="0"/>
                <a:t>SW HPT</a:t>
              </a:r>
              <a:endParaRPr lang="en-GB" dirty="0"/>
            </a:p>
          </p:txBody>
        </p:sp>
      </p:grpSp>
    </p:spTree>
    <p:extLst>
      <p:ext uri="{BB962C8B-B14F-4D97-AF65-F5344CB8AC3E}">
        <p14:creationId xmlns:p14="http://schemas.microsoft.com/office/powerpoint/2010/main" val="317123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404664"/>
            <a:ext cx="8028000" cy="648072"/>
          </a:xfrm>
        </p:spPr>
        <p:txBody>
          <a:bodyPr/>
          <a:lstStyle/>
          <a:p>
            <a:r>
              <a:rPr lang="en-GB" dirty="0"/>
              <a:t>Investigation and Control</a:t>
            </a:r>
          </a:p>
        </p:txBody>
      </p:sp>
      <p:sp>
        <p:nvSpPr>
          <p:cNvPr id="6" name="TextBox 5"/>
          <p:cNvSpPr txBox="1"/>
          <p:nvPr/>
        </p:nvSpPr>
        <p:spPr>
          <a:xfrm>
            <a:off x="3203848" y="1412776"/>
            <a:ext cx="2808312" cy="461665"/>
          </a:xfrm>
          <a:prstGeom prst="rect">
            <a:avLst/>
          </a:prstGeom>
          <a:noFill/>
        </p:spPr>
        <p:txBody>
          <a:bodyPr wrap="square" rtlCol="0">
            <a:spAutoFit/>
          </a:bodyPr>
          <a:lstStyle/>
          <a:p>
            <a:r>
              <a:rPr lang="en-GB" dirty="0">
                <a:latin typeface="+mn-lt"/>
              </a:rPr>
              <a:t>Prevent Spread</a:t>
            </a:r>
          </a:p>
        </p:txBody>
      </p:sp>
      <p:sp>
        <p:nvSpPr>
          <p:cNvPr id="7" name="TextBox 6"/>
          <p:cNvSpPr txBox="1"/>
          <p:nvPr/>
        </p:nvSpPr>
        <p:spPr>
          <a:xfrm>
            <a:off x="5828545" y="2240556"/>
            <a:ext cx="2899207" cy="1077218"/>
          </a:xfrm>
          <a:prstGeom prst="rect">
            <a:avLst/>
          </a:prstGeom>
          <a:noFill/>
        </p:spPr>
        <p:txBody>
          <a:bodyPr wrap="square" rtlCol="0">
            <a:spAutoFit/>
          </a:bodyPr>
          <a:lstStyle/>
          <a:p>
            <a:r>
              <a:rPr lang="en-GB" dirty="0">
                <a:latin typeface="+mn-lt"/>
              </a:rPr>
              <a:t>Isolate/Cohort</a:t>
            </a:r>
          </a:p>
          <a:p>
            <a:r>
              <a:rPr lang="en-GB" sz="2000" dirty="0">
                <a:latin typeface="+mn-lt"/>
              </a:rPr>
              <a:t>Restrict visitors</a:t>
            </a:r>
            <a:r>
              <a:rPr lang="en-GB" sz="2000" dirty="0" smtClean="0">
                <a:latin typeface="+mn-lt"/>
              </a:rPr>
              <a:t>/</a:t>
            </a:r>
          </a:p>
          <a:p>
            <a:r>
              <a:rPr lang="en-GB" sz="2000" dirty="0" smtClean="0">
                <a:latin typeface="+mn-lt"/>
              </a:rPr>
              <a:t>Close </a:t>
            </a:r>
            <a:r>
              <a:rPr lang="en-GB" sz="2000" dirty="0">
                <a:latin typeface="+mn-lt"/>
              </a:rPr>
              <a:t>home</a:t>
            </a:r>
          </a:p>
        </p:txBody>
      </p:sp>
      <p:sp>
        <p:nvSpPr>
          <p:cNvPr id="8" name="TextBox 7"/>
          <p:cNvSpPr txBox="1"/>
          <p:nvPr/>
        </p:nvSpPr>
        <p:spPr>
          <a:xfrm>
            <a:off x="827584" y="4748910"/>
            <a:ext cx="2664296" cy="461665"/>
          </a:xfrm>
          <a:prstGeom prst="rect">
            <a:avLst/>
          </a:prstGeom>
          <a:noFill/>
        </p:spPr>
        <p:txBody>
          <a:bodyPr wrap="square" rtlCol="0">
            <a:spAutoFit/>
          </a:bodyPr>
          <a:lstStyle/>
          <a:p>
            <a:r>
              <a:rPr lang="en-GB" dirty="0">
                <a:latin typeface="+mn-lt"/>
              </a:rPr>
              <a:t>Inform others</a:t>
            </a:r>
          </a:p>
        </p:txBody>
      </p:sp>
      <p:sp>
        <p:nvSpPr>
          <p:cNvPr id="9" name="TextBox 8"/>
          <p:cNvSpPr txBox="1"/>
          <p:nvPr/>
        </p:nvSpPr>
        <p:spPr>
          <a:xfrm>
            <a:off x="6168706" y="3789040"/>
            <a:ext cx="2952328" cy="461665"/>
          </a:xfrm>
          <a:prstGeom prst="rect">
            <a:avLst/>
          </a:prstGeom>
          <a:noFill/>
        </p:spPr>
        <p:txBody>
          <a:bodyPr wrap="square" rtlCol="0">
            <a:spAutoFit/>
          </a:bodyPr>
          <a:lstStyle/>
          <a:p>
            <a:r>
              <a:rPr lang="en-GB" dirty="0">
                <a:latin typeface="+mn-lt"/>
              </a:rPr>
              <a:t>Take specimens</a:t>
            </a:r>
          </a:p>
        </p:txBody>
      </p:sp>
      <p:sp>
        <p:nvSpPr>
          <p:cNvPr id="10" name="TextBox 9"/>
          <p:cNvSpPr txBox="1"/>
          <p:nvPr/>
        </p:nvSpPr>
        <p:spPr>
          <a:xfrm>
            <a:off x="209937" y="2865710"/>
            <a:ext cx="3024336" cy="1846659"/>
          </a:xfrm>
          <a:prstGeom prst="rect">
            <a:avLst/>
          </a:prstGeom>
          <a:noFill/>
        </p:spPr>
        <p:txBody>
          <a:bodyPr wrap="square" rtlCol="0">
            <a:spAutoFit/>
          </a:bodyPr>
          <a:lstStyle/>
          <a:p>
            <a:r>
              <a:rPr lang="en-GB" dirty="0" smtClean="0">
                <a:latin typeface="+mn-lt"/>
              </a:rPr>
              <a:t>Provide info:</a:t>
            </a:r>
          </a:p>
          <a:p>
            <a:r>
              <a:rPr lang="en-GB" sz="1800" dirty="0" smtClean="0">
                <a:latin typeface="+mn-lt"/>
              </a:rPr>
              <a:t>Staff</a:t>
            </a:r>
          </a:p>
          <a:p>
            <a:r>
              <a:rPr lang="en-GB" sz="1800" dirty="0" smtClean="0">
                <a:latin typeface="+mn-lt"/>
              </a:rPr>
              <a:t>Residents</a:t>
            </a:r>
          </a:p>
          <a:p>
            <a:r>
              <a:rPr lang="en-GB" sz="1800" dirty="0" smtClean="0">
                <a:latin typeface="+mn-lt"/>
              </a:rPr>
              <a:t>Visitors</a:t>
            </a:r>
          </a:p>
          <a:p>
            <a:r>
              <a:rPr lang="en-GB" sz="1800" dirty="0" smtClean="0">
                <a:latin typeface="+mn-lt"/>
              </a:rPr>
              <a:t>Other HC staff</a:t>
            </a:r>
          </a:p>
          <a:p>
            <a:r>
              <a:rPr lang="en-GB" sz="1800" dirty="0" smtClean="0">
                <a:latin typeface="+mn-lt"/>
              </a:rPr>
              <a:t>Hospital transfers</a:t>
            </a:r>
            <a:endParaRPr lang="en-GB" sz="1800" dirty="0">
              <a:latin typeface="+mn-lt"/>
            </a:endParaRPr>
          </a:p>
        </p:txBody>
      </p:sp>
      <p:sp>
        <p:nvSpPr>
          <p:cNvPr id="11" name="TextBox 10"/>
          <p:cNvSpPr txBox="1"/>
          <p:nvPr/>
        </p:nvSpPr>
        <p:spPr>
          <a:xfrm>
            <a:off x="971600" y="1861373"/>
            <a:ext cx="2232248" cy="830997"/>
          </a:xfrm>
          <a:prstGeom prst="rect">
            <a:avLst/>
          </a:prstGeom>
          <a:noFill/>
        </p:spPr>
        <p:txBody>
          <a:bodyPr wrap="square" rtlCol="0">
            <a:spAutoFit/>
          </a:bodyPr>
          <a:lstStyle/>
          <a:p>
            <a:r>
              <a:rPr lang="en-GB" dirty="0" smtClean="0">
                <a:latin typeface="+mn-lt"/>
              </a:rPr>
              <a:t>Observe /</a:t>
            </a:r>
          </a:p>
          <a:p>
            <a:r>
              <a:rPr lang="en-GB" dirty="0" smtClean="0">
                <a:latin typeface="+mn-lt"/>
              </a:rPr>
              <a:t>review</a:t>
            </a:r>
            <a:endParaRPr lang="en-GB" dirty="0">
              <a:latin typeface="+mn-lt"/>
            </a:endParaRPr>
          </a:p>
        </p:txBody>
      </p:sp>
      <p:sp>
        <p:nvSpPr>
          <p:cNvPr id="13" name="TextBox 12"/>
          <p:cNvSpPr txBox="1"/>
          <p:nvPr/>
        </p:nvSpPr>
        <p:spPr>
          <a:xfrm>
            <a:off x="5652121" y="4605226"/>
            <a:ext cx="3468914" cy="1200329"/>
          </a:xfrm>
          <a:prstGeom prst="rect">
            <a:avLst/>
          </a:prstGeom>
          <a:noFill/>
        </p:spPr>
        <p:txBody>
          <a:bodyPr wrap="square" rtlCol="0">
            <a:spAutoFit/>
          </a:bodyPr>
          <a:lstStyle/>
          <a:p>
            <a:r>
              <a:rPr lang="en-GB" b="1" dirty="0">
                <a:solidFill>
                  <a:srgbClr val="00B050"/>
                </a:solidFill>
                <a:latin typeface="+mn-lt"/>
              </a:rPr>
              <a:t>Enhanced Infection </a:t>
            </a:r>
            <a:r>
              <a:rPr lang="en-GB" b="1" dirty="0" smtClean="0">
                <a:solidFill>
                  <a:srgbClr val="00B050"/>
                </a:solidFill>
                <a:latin typeface="+mn-lt"/>
              </a:rPr>
              <a:t>Control including Standard Precautions</a:t>
            </a:r>
            <a:endParaRPr lang="en-GB" b="1" dirty="0">
              <a:solidFill>
                <a:srgbClr val="00B050"/>
              </a:solidFill>
              <a:latin typeface="+mn-lt"/>
            </a:endParaRPr>
          </a:p>
        </p:txBody>
      </p:sp>
      <p:sp>
        <p:nvSpPr>
          <p:cNvPr id="14" name="TextBox 13"/>
          <p:cNvSpPr txBox="1"/>
          <p:nvPr/>
        </p:nvSpPr>
        <p:spPr>
          <a:xfrm>
            <a:off x="2051720" y="5451612"/>
            <a:ext cx="2304256" cy="707886"/>
          </a:xfrm>
          <a:prstGeom prst="rect">
            <a:avLst/>
          </a:prstGeom>
          <a:noFill/>
        </p:spPr>
        <p:txBody>
          <a:bodyPr wrap="square" rtlCol="0">
            <a:spAutoFit/>
          </a:bodyPr>
          <a:lstStyle/>
          <a:p>
            <a:r>
              <a:rPr lang="en-GB" sz="2000" dirty="0" smtClean="0">
                <a:latin typeface="+mn-lt"/>
              </a:rPr>
              <a:t>?Vaccination/</a:t>
            </a:r>
          </a:p>
          <a:p>
            <a:r>
              <a:rPr lang="en-GB" sz="2000" dirty="0" smtClean="0">
                <a:latin typeface="+mn-lt"/>
              </a:rPr>
              <a:t>Chemoprophylaxis</a:t>
            </a:r>
            <a:endParaRPr lang="en-GB" sz="2000" dirty="0">
              <a:latin typeface="+mn-lt"/>
            </a:endParaRPr>
          </a:p>
        </p:txBody>
      </p:sp>
      <p:sp>
        <p:nvSpPr>
          <p:cNvPr id="15" name="TextBox 14"/>
          <p:cNvSpPr txBox="1"/>
          <p:nvPr/>
        </p:nvSpPr>
        <p:spPr>
          <a:xfrm>
            <a:off x="5220072" y="5949280"/>
            <a:ext cx="2160240" cy="461665"/>
          </a:xfrm>
          <a:prstGeom prst="rect">
            <a:avLst/>
          </a:prstGeom>
          <a:noFill/>
        </p:spPr>
        <p:txBody>
          <a:bodyPr wrap="square" rtlCol="0">
            <a:spAutoFit/>
          </a:bodyPr>
          <a:lstStyle/>
          <a:p>
            <a:r>
              <a:rPr lang="en-GB" dirty="0" smtClean="0">
                <a:latin typeface="+mn-lt"/>
              </a:rPr>
              <a:t>Line list</a:t>
            </a:r>
            <a:endParaRPr lang="en-GB" dirty="0">
              <a:latin typeface="+mn-lt"/>
            </a:endParaRPr>
          </a:p>
        </p:txBody>
      </p:sp>
      <p:grpSp>
        <p:nvGrpSpPr>
          <p:cNvPr id="12" name="Group 11"/>
          <p:cNvGrpSpPr/>
          <p:nvPr/>
        </p:nvGrpSpPr>
        <p:grpSpPr>
          <a:xfrm>
            <a:off x="2159732" y="2060848"/>
            <a:ext cx="3852428" cy="3600400"/>
            <a:chOff x="2159732" y="2060848"/>
            <a:chExt cx="3852428" cy="3600400"/>
          </a:xfrm>
        </p:grpSpPr>
        <p:sp>
          <p:nvSpPr>
            <p:cNvPr id="4" name="Oval 3"/>
            <p:cNvSpPr/>
            <p:nvPr/>
          </p:nvSpPr>
          <p:spPr>
            <a:xfrm>
              <a:off x="3203848" y="3068960"/>
              <a:ext cx="2304256" cy="1872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257239" y="3404899"/>
              <a:ext cx="2107119" cy="1200329"/>
            </a:xfrm>
            <a:prstGeom prst="rect">
              <a:avLst/>
            </a:prstGeom>
            <a:noFill/>
          </p:spPr>
          <p:txBody>
            <a:bodyPr wrap="square" rtlCol="0">
              <a:spAutoFit/>
            </a:bodyPr>
            <a:lstStyle/>
            <a:p>
              <a:pPr algn="ctr"/>
              <a:r>
                <a:rPr lang="en-GB" b="1" dirty="0">
                  <a:solidFill>
                    <a:srgbClr val="00B050"/>
                  </a:solidFill>
                  <a:latin typeface="+mn-lt"/>
                </a:rPr>
                <a:t>?OB</a:t>
              </a:r>
            </a:p>
            <a:p>
              <a:pPr algn="ctr"/>
              <a:r>
                <a:rPr lang="en-GB" b="1" dirty="0">
                  <a:solidFill>
                    <a:srgbClr val="00B050"/>
                  </a:solidFill>
                  <a:latin typeface="+mn-lt"/>
                </a:rPr>
                <a:t>Seek advice: </a:t>
              </a:r>
            </a:p>
            <a:p>
              <a:pPr algn="ctr"/>
              <a:r>
                <a:rPr lang="en-GB" b="1" dirty="0">
                  <a:solidFill>
                    <a:srgbClr val="00B050"/>
                  </a:solidFill>
                  <a:latin typeface="+mn-lt"/>
                </a:rPr>
                <a:t>GP / PHE</a:t>
              </a:r>
            </a:p>
          </p:txBody>
        </p:sp>
        <p:cxnSp>
          <p:nvCxnSpPr>
            <p:cNvPr id="17" name="Straight Arrow Connector 16"/>
            <p:cNvCxnSpPr>
              <a:stCxn id="4" idx="0"/>
            </p:cNvCxnSpPr>
            <p:nvPr/>
          </p:nvCxnSpPr>
          <p:spPr>
            <a:xfrm flipV="1">
              <a:off x="4355976" y="2060848"/>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7"/>
            </p:cNvCxnSpPr>
            <p:nvPr/>
          </p:nvCxnSpPr>
          <p:spPr>
            <a:xfrm flipV="1">
              <a:off x="5170654" y="3068960"/>
              <a:ext cx="481466" cy="27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p:cNvCxnSpPr>
            <p:nvPr/>
          </p:nvCxnSpPr>
          <p:spPr>
            <a:xfrm>
              <a:off x="5508104" y="4005064"/>
              <a:ext cx="504056" cy="14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5"/>
            </p:cNvCxnSpPr>
            <p:nvPr/>
          </p:nvCxnSpPr>
          <p:spPr>
            <a:xfrm>
              <a:off x="5170654" y="4666989"/>
              <a:ext cx="481466" cy="27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32040" y="4804078"/>
              <a:ext cx="432318" cy="857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491880" y="4804078"/>
              <a:ext cx="360040" cy="401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915817" y="4605226"/>
              <a:ext cx="576063" cy="198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159732" y="3343139"/>
              <a:ext cx="1074542" cy="373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555776" y="2564904"/>
              <a:ext cx="1116124" cy="641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30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8145" y="2087563"/>
            <a:ext cx="7227710" cy="406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701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736" y="548680"/>
            <a:ext cx="6408712" cy="461665"/>
          </a:xfrm>
          <a:prstGeom prst="rect">
            <a:avLst/>
          </a:prstGeom>
          <a:noFill/>
        </p:spPr>
        <p:txBody>
          <a:bodyPr wrap="square" rtlCol="0">
            <a:spAutoFit/>
          </a:bodyPr>
          <a:lstStyle/>
          <a:p>
            <a:r>
              <a:rPr lang="en-GB" b="1" dirty="0" smtClean="0">
                <a:solidFill>
                  <a:srgbClr val="00CC99"/>
                </a:solidFill>
                <a:latin typeface="+mn-lt"/>
              </a:rPr>
              <a:t>Outbreak information pack</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4343400" cy="4807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04048" y="2780928"/>
            <a:ext cx="38385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476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413385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3" y="1700808"/>
            <a:ext cx="4029075"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198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resources</a:t>
            </a:r>
            <a:endParaRPr lang="en-GB" dirty="0"/>
          </a:p>
        </p:txBody>
      </p:sp>
      <p:pic>
        <p:nvPicPr>
          <p:cNvPr id="4"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19937" t="13501" r="21582" b="10212"/>
          <a:stretch/>
        </p:blipFill>
        <p:spPr bwMode="auto">
          <a:xfrm>
            <a:off x="467543" y="2276871"/>
            <a:ext cx="3434715" cy="25202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5" name="TextBox 4"/>
          <p:cNvSpPr txBox="1"/>
          <p:nvPr/>
        </p:nvSpPr>
        <p:spPr>
          <a:xfrm>
            <a:off x="-31254" y="5085184"/>
            <a:ext cx="6004088" cy="461665"/>
          </a:xfrm>
          <a:prstGeom prst="rect">
            <a:avLst/>
          </a:prstGeom>
          <a:noFill/>
        </p:spPr>
        <p:txBody>
          <a:bodyPr wrap="square" rtlCol="0">
            <a:spAutoFit/>
          </a:bodyPr>
          <a:lstStyle/>
          <a:p>
            <a:r>
              <a:rPr lang="en-US" sz="1200" dirty="0">
                <a:hlinkClick r:id="rId4"/>
              </a:rPr>
              <a:t>https://www2.rcn.org.uk/__</a:t>
            </a:r>
            <a:r>
              <a:rPr lang="en-US" sz="1200" dirty="0" smtClean="0">
                <a:hlinkClick r:id="rId4"/>
              </a:rPr>
              <a:t>data/assets/pdf_file/0018/157410/003237.pdf</a:t>
            </a:r>
            <a:endParaRPr lang="en-US" sz="1200" dirty="0" smtClean="0"/>
          </a:p>
          <a:p>
            <a:endParaRPr lang="en-GB" sz="12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9518" y="2234297"/>
            <a:ext cx="3740735" cy="263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735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00" y="1124744"/>
            <a:ext cx="8028000" cy="1008112"/>
          </a:xfrm>
        </p:spPr>
        <p:txBody>
          <a:bodyPr>
            <a:normAutofit/>
          </a:bodyPr>
          <a:lstStyle/>
          <a:p>
            <a:r>
              <a:rPr lang="en-GB" dirty="0" smtClean="0"/>
              <a:t>Antimicrobial </a:t>
            </a:r>
            <a:r>
              <a:rPr lang="en-GB" dirty="0"/>
              <a:t>resistance e-learning</a:t>
            </a:r>
            <a:br>
              <a:rPr lang="en-GB" dirty="0"/>
            </a:br>
            <a:r>
              <a:rPr lang="en-GB" sz="2000" dirty="0"/>
              <a:t>https://</a:t>
            </a:r>
            <a:r>
              <a:rPr lang="en-GB" sz="2000" dirty="0" smtClean="0"/>
              <a:t>www.elfh.org.uk/programmes/antimicrobial-resistance-and-infections</a:t>
            </a:r>
            <a:r>
              <a:rPr lang="en-GB" sz="2000" dirty="0"/>
              <a: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159572"/>
            <a:ext cx="7260502" cy="3830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012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58000" y="2132856"/>
            <a:ext cx="7633648" cy="4392488"/>
          </a:xfrm>
        </p:spPr>
        <p:txBody>
          <a:bodyPr/>
          <a:lstStyle/>
          <a:p>
            <a:r>
              <a:rPr lang="en-GB" dirty="0" smtClean="0"/>
              <a:t>Scenario:</a:t>
            </a:r>
            <a:br>
              <a:rPr lang="en-GB" dirty="0" smtClean="0"/>
            </a:br>
            <a:r>
              <a:rPr lang="en-GB" dirty="0"/>
              <a:t>	</a:t>
            </a:r>
            <a:r>
              <a:rPr lang="en-GB" dirty="0" smtClean="0"/>
              <a:t/>
            </a:r>
            <a:br>
              <a:rPr lang="en-GB" dirty="0" smtClean="0"/>
            </a:br>
            <a:r>
              <a:rPr lang="en-GB" dirty="0"/>
              <a:t>	</a:t>
            </a:r>
            <a:r>
              <a:rPr lang="en-GB" dirty="0" smtClean="0"/>
              <a:t>Respiratory</a:t>
            </a:r>
            <a:br>
              <a:rPr lang="en-GB" dirty="0" smtClean="0"/>
            </a:br>
            <a:r>
              <a:rPr lang="en-GB" dirty="0" smtClean="0"/>
              <a:t/>
            </a:r>
            <a:br>
              <a:rPr lang="en-GB" dirty="0" smtClean="0"/>
            </a:br>
            <a:r>
              <a:rPr lang="en-GB" dirty="0"/>
              <a:t>	</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79003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00" y="980728"/>
            <a:ext cx="8028000" cy="648072"/>
          </a:xfrm>
        </p:spPr>
        <p:txBody>
          <a:bodyPr/>
          <a:lstStyle/>
          <a:p>
            <a:r>
              <a:rPr lang="en-GB" dirty="0" smtClean="0"/>
              <a:t>Scenario</a:t>
            </a:r>
            <a:endParaRPr lang="en-GB" dirty="0"/>
          </a:p>
        </p:txBody>
      </p:sp>
      <p:sp>
        <p:nvSpPr>
          <p:cNvPr id="3" name="Content Placeholder 2"/>
          <p:cNvSpPr>
            <a:spLocks noGrp="1"/>
          </p:cNvSpPr>
          <p:nvPr>
            <p:ph idx="1"/>
          </p:nvPr>
        </p:nvSpPr>
        <p:spPr>
          <a:xfrm>
            <a:off x="558000" y="1556792"/>
            <a:ext cx="8028000" cy="4064455"/>
          </a:xfrm>
        </p:spPr>
        <p:txBody>
          <a:bodyPr/>
          <a:lstStyle/>
          <a:p>
            <a:r>
              <a:rPr lang="en-GB" b="1" dirty="0"/>
              <a:t>It is 8 am on a Monday morning and you are in charge of today’s shift after a week’s annual leave and during handover you are given the following information: </a:t>
            </a:r>
            <a:endParaRPr lang="en-GB" dirty="0"/>
          </a:p>
          <a:p>
            <a:pPr lvl="0"/>
            <a:r>
              <a:rPr lang="en-GB" dirty="0"/>
              <a:t>Maisie Middleton is 86 </a:t>
            </a:r>
            <a:r>
              <a:rPr lang="en-GB" dirty="0" err="1"/>
              <a:t>yrs</a:t>
            </a:r>
            <a:r>
              <a:rPr lang="en-GB" dirty="0"/>
              <a:t> old with a temperature of 38°C at 6am today. She has complained of generalised aches and pains and has a chesty cough. It is her great-great granddaughter’s 1 year old birthday and the family are due to visit today for a tea party. </a:t>
            </a:r>
          </a:p>
          <a:p>
            <a:pPr lvl="0"/>
            <a:r>
              <a:rPr lang="en-GB" dirty="0"/>
              <a:t>Albert Mackie is 80 years old and is due to attend a physio appointment today at the local hospital, he has no temperature but has a sore throat, headache and a runny nose which started on Friday evening. </a:t>
            </a:r>
          </a:p>
          <a:p>
            <a:pPr lvl="0"/>
            <a:r>
              <a:rPr lang="en-GB" dirty="0"/>
              <a:t>Rose Mehta is 92 years old and was </a:t>
            </a:r>
            <a:r>
              <a:rPr lang="en-GB" dirty="0" smtClean="0"/>
              <a:t>taken </a:t>
            </a:r>
            <a:r>
              <a:rPr lang="en-GB" dirty="0"/>
              <a:t>to hospital </a:t>
            </a:r>
            <a:r>
              <a:rPr lang="en-GB" dirty="0" smtClean="0"/>
              <a:t>yesterday with </a:t>
            </a:r>
            <a:r>
              <a:rPr lang="en-GB" dirty="0"/>
              <a:t>a chesty cough, </a:t>
            </a:r>
            <a:r>
              <a:rPr lang="en-GB" dirty="0" smtClean="0"/>
              <a:t>generalised aches and pains. </a:t>
            </a:r>
            <a:r>
              <a:rPr lang="en-GB" dirty="0"/>
              <a:t>She </a:t>
            </a:r>
            <a:r>
              <a:rPr lang="en-GB" dirty="0" smtClean="0"/>
              <a:t>has had a negative flu test and the hospital has phoned to say that she is ready to return.</a:t>
            </a:r>
            <a:endParaRPr lang="en-GB" dirty="0"/>
          </a:p>
          <a:p>
            <a:r>
              <a:rPr lang="en-GB" dirty="0"/>
              <a:t>One registered member of staff  called in sick yesterday with a ‘head cold’ and an agency registered nurse has been booked to cover the shift and has just arrived for his shift. </a:t>
            </a:r>
          </a:p>
          <a:p>
            <a:endParaRPr lang="en-GB" dirty="0"/>
          </a:p>
        </p:txBody>
      </p:sp>
    </p:spTree>
    <p:extLst>
      <p:ext uri="{BB962C8B-B14F-4D97-AF65-F5344CB8AC3E}">
        <p14:creationId xmlns:p14="http://schemas.microsoft.com/office/powerpoint/2010/main" val="210261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Organisational changes</a:t>
            </a:r>
            <a:br>
              <a:rPr lang="en-GB" dirty="0"/>
            </a:br>
            <a:endParaRPr lang="en-GB" dirty="0"/>
          </a:p>
        </p:txBody>
      </p:sp>
      <p:sp>
        <p:nvSpPr>
          <p:cNvPr id="3" name="Content Placeholder 2"/>
          <p:cNvSpPr>
            <a:spLocks noGrp="1"/>
          </p:cNvSpPr>
          <p:nvPr>
            <p:ph idx="1"/>
          </p:nvPr>
        </p:nvSpPr>
        <p:spPr>
          <a:xfrm>
            <a:off x="558000" y="2088000"/>
            <a:ext cx="8028000" cy="4770000"/>
          </a:xfrm>
        </p:spPr>
        <p:txBody>
          <a:bodyPr/>
          <a:lstStyle/>
          <a:p>
            <a:r>
              <a:rPr lang="en-GB" dirty="0"/>
              <a:t>Welcome </a:t>
            </a:r>
            <a:r>
              <a:rPr lang="en-GB" dirty="0" smtClean="0"/>
              <a:t>to </a:t>
            </a:r>
            <a:r>
              <a:rPr lang="en-GB" dirty="0"/>
              <a:t>South West Public Health England Centre!!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564904"/>
            <a:ext cx="6984776" cy="414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6625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r>
              <a:rPr lang="en-GB" dirty="0" smtClean="0"/>
              <a:t>1)	What </a:t>
            </a:r>
            <a:r>
              <a:rPr lang="en-GB" dirty="0"/>
              <a:t>is your initial assessment of this </a:t>
            </a:r>
            <a:r>
              <a:rPr lang="en-GB" dirty="0" smtClean="0"/>
              <a:t>scenario?</a:t>
            </a:r>
          </a:p>
          <a:p>
            <a:pPr>
              <a:buAutoNum type="arabicParenR" startAt="2"/>
            </a:pPr>
            <a:r>
              <a:rPr lang="en-GB" dirty="0" smtClean="0"/>
              <a:t>What guide will you use to help you collect the information you will need to report? Where will </a:t>
            </a:r>
            <a:r>
              <a:rPr lang="en-GB" dirty="0"/>
              <a:t>you find </a:t>
            </a:r>
            <a:r>
              <a:rPr lang="en-GB" dirty="0" smtClean="0"/>
              <a:t>the </a:t>
            </a:r>
            <a:r>
              <a:rPr lang="en-GB" dirty="0"/>
              <a:t>information </a:t>
            </a:r>
            <a:r>
              <a:rPr lang="en-GB" dirty="0" smtClean="0"/>
              <a:t>in the guide?</a:t>
            </a:r>
          </a:p>
          <a:p>
            <a:pPr>
              <a:buAutoNum type="arabicParenR" startAt="2"/>
            </a:pPr>
            <a:r>
              <a:rPr lang="en-GB" dirty="0" smtClean="0"/>
              <a:t>What are the key points set out in the guide that you must cover?</a:t>
            </a:r>
          </a:p>
          <a:p>
            <a:pPr>
              <a:buAutoNum type="arabicParenR" startAt="2"/>
            </a:pPr>
            <a:r>
              <a:rPr lang="en-GB" dirty="0" smtClean="0"/>
              <a:t>Who do you need to inform and how will they help you?</a:t>
            </a:r>
          </a:p>
          <a:p>
            <a:pPr>
              <a:buAutoNum type="arabicParenR" startAt="2"/>
            </a:pPr>
            <a:r>
              <a:rPr lang="en-GB" dirty="0" smtClean="0"/>
              <a:t>What actions do you need to take in the home to prevent the spread </a:t>
            </a:r>
            <a:r>
              <a:rPr lang="en-GB" smtClean="0"/>
              <a:t>of flu?</a:t>
            </a:r>
            <a:endParaRPr lang="en-GB" dirty="0"/>
          </a:p>
        </p:txBody>
      </p:sp>
    </p:spTree>
    <p:extLst>
      <p:ext uri="{BB962C8B-B14F-4D97-AF65-F5344CB8AC3E}">
        <p14:creationId xmlns:p14="http://schemas.microsoft.com/office/powerpoint/2010/main" val="143210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00" y="260648"/>
            <a:ext cx="8028000" cy="936104"/>
          </a:xfrm>
        </p:spPr>
        <p:txBody>
          <a:bodyPr/>
          <a:lstStyle/>
          <a:p>
            <a:pPr algn="ctr"/>
            <a:r>
              <a:rPr lang="en-GB" dirty="0"/>
              <a:t>Locality teams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246236"/>
              </p:ext>
            </p:extLst>
          </p:nvPr>
        </p:nvGraphicFramePr>
        <p:xfrm>
          <a:off x="395536" y="1412776"/>
          <a:ext cx="8208912" cy="4566280"/>
        </p:xfrm>
        <a:graphic>
          <a:graphicData uri="http://schemas.openxmlformats.org/drawingml/2006/table">
            <a:tbl>
              <a:tblPr firstRow="1" firstCol="1" bandRow="1">
                <a:tableStyleId>{5C22544A-7EE6-4342-B048-85BDC9FD1C3A}</a:tableStyleId>
              </a:tblPr>
              <a:tblGrid>
                <a:gridCol w="2232248"/>
                <a:gridCol w="1944216"/>
                <a:gridCol w="4032448"/>
              </a:tblGrid>
              <a:tr h="360040">
                <a:tc>
                  <a:txBody>
                    <a:bodyPr/>
                    <a:lstStyle/>
                    <a:p>
                      <a:pPr>
                        <a:lnSpc>
                          <a:spcPct val="115000"/>
                        </a:lnSpc>
                        <a:spcAft>
                          <a:spcPts val="0"/>
                        </a:spcAft>
                      </a:pPr>
                      <a:r>
                        <a:rPr lang="en-GB" sz="1600" dirty="0">
                          <a:effectLst/>
                        </a:rPr>
                        <a:t>Locality</a:t>
                      </a:r>
                      <a:endParaRPr lang="en-GB"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Consultant</a:t>
                      </a:r>
                      <a:endParaRPr lang="en-GB"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Practitioner</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Cornwall and IOS</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Jenny Taylor</a:t>
                      </a:r>
                      <a:endParaRPr lang="en-GB"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Jonathan Plumb/Hannah Butcher</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Plymouth</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Chaamala Klinger</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Pete Smith/Lesley Peters</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Torbay</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Nick Young</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Georgina Fox</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Devon</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Nick Young</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(Exeter) Gloria Osei Owusu</a:t>
                      </a:r>
                    </a:p>
                    <a:p>
                      <a:pPr>
                        <a:lnSpc>
                          <a:spcPct val="115000"/>
                        </a:lnSpc>
                        <a:spcAft>
                          <a:spcPts val="0"/>
                        </a:spcAft>
                      </a:pPr>
                      <a:r>
                        <a:rPr lang="en-GB" sz="1600" dirty="0">
                          <a:effectLst/>
                        </a:rPr>
                        <a:t>(North Devon) Sharon Hilton</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Somerset</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Bayad Nozad</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Penny Edwards</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Bristol</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Thara Raj</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Julie Mann/Louisa Naylor</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North Somerset</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Chitra Arumugam</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Shaun Adams/Jane Greenway</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South Gloucestershire</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Chitra Arumugam</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Louise Dirks</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Gloucestershire</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Toyin Ejidokun</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Stephanie Davis</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Bath &amp; NE Somerset</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Charles Irish</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Shaun Adams</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Wiltshire</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Mike Wade</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Sarah King</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Swindon</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Charles Irish</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Grace Magani</a:t>
                      </a:r>
                      <a:endParaRPr lang="en-GB" sz="16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en-GB" sz="1600">
                          <a:effectLst/>
                        </a:rPr>
                        <a:t>Dorset </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a:effectLst/>
                        </a:rPr>
                        <a:t>Fiona Neely</a:t>
                      </a:r>
                      <a:endParaRPr lang="en-GB" sz="1600">
                        <a:effectLst/>
                        <a:latin typeface="Calibri"/>
                        <a:ea typeface="Calibri"/>
                        <a:cs typeface="Times New Roman"/>
                      </a:endParaRPr>
                    </a:p>
                  </a:txBody>
                  <a:tcPr marL="68580" marR="68580" marT="0" marB="0"/>
                </a:tc>
                <a:tc>
                  <a:txBody>
                    <a:bodyPr/>
                    <a:lstStyle/>
                    <a:p>
                      <a:pPr>
                        <a:lnSpc>
                          <a:spcPct val="115000"/>
                        </a:lnSpc>
                        <a:spcAft>
                          <a:spcPts val="0"/>
                        </a:spcAft>
                      </a:pPr>
                      <a:r>
                        <a:rPr lang="en-GB" sz="1600" dirty="0">
                          <a:effectLst/>
                        </a:rPr>
                        <a:t>Ben Sims/Joanna Randall</a:t>
                      </a:r>
                      <a:endParaRPr lang="en-GB"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046185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pPr marL="285750" lvl="1" indent="-285750">
              <a:buFont typeface="Arial" panose="020B0604020202020204" pitchFamily="34" charset="0"/>
              <a:buChar char="•"/>
            </a:pPr>
            <a:r>
              <a:rPr lang="en-US" sz="2800" dirty="0" smtClean="0">
                <a:latin typeface="Arial" pitchFamily="84" charset="0"/>
              </a:rPr>
              <a:t>Infection Prevention &amp; Control:</a:t>
            </a:r>
            <a:endParaRPr lang="en-US" sz="2800" dirty="0">
              <a:latin typeface="Arial" pitchFamily="84" charset="0"/>
            </a:endParaRPr>
          </a:p>
          <a:p>
            <a:pPr marL="0" lvl="1" indent="0"/>
            <a:r>
              <a:rPr lang="en-US" sz="2800" dirty="0">
                <a:latin typeface="Arial" pitchFamily="84" charset="0"/>
              </a:rPr>
              <a:t>	 -</a:t>
            </a:r>
            <a:r>
              <a:rPr lang="en-US" sz="2800" dirty="0" err="1">
                <a:latin typeface="Arial" pitchFamily="84" charset="0"/>
              </a:rPr>
              <a:t>Immunisation</a:t>
            </a:r>
            <a:endParaRPr lang="en-US" sz="2800" dirty="0">
              <a:latin typeface="Arial" pitchFamily="84" charset="0"/>
            </a:endParaRPr>
          </a:p>
          <a:p>
            <a:pPr marL="0" lvl="1" indent="0"/>
            <a:r>
              <a:rPr lang="en-US" sz="2800" dirty="0">
                <a:latin typeface="Arial" pitchFamily="84" charset="0"/>
              </a:rPr>
              <a:t>	 -Infection Control</a:t>
            </a:r>
          </a:p>
          <a:p>
            <a:pPr marL="285750" lvl="1" indent="-285750">
              <a:buFont typeface="Arial" panose="020B0604020202020204" pitchFamily="34" charset="0"/>
              <a:buChar char="•"/>
            </a:pPr>
            <a:r>
              <a:rPr lang="en-US" sz="2800" dirty="0" smtClean="0">
                <a:latin typeface="Arial" pitchFamily="84" charset="0"/>
              </a:rPr>
              <a:t>Outbreaks</a:t>
            </a:r>
            <a:endParaRPr lang="en-US" sz="2800" dirty="0">
              <a:latin typeface="Arial" pitchFamily="84" charset="0"/>
            </a:endParaRPr>
          </a:p>
          <a:p>
            <a:pPr marL="285750" lvl="1" indent="-285750">
              <a:buFont typeface="Arial" panose="020B0604020202020204" pitchFamily="34" charset="0"/>
              <a:buChar char="•"/>
            </a:pPr>
            <a:r>
              <a:rPr lang="en-US" sz="2800" dirty="0">
                <a:latin typeface="Arial" pitchFamily="84" charset="0"/>
              </a:rPr>
              <a:t>Resources</a:t>
            </a:r>
          </a:p>
          <a:p>
            <a:pPr marL="285750" lvl="1" indent="-285750">
              <a:buFont typeface="Arial" panose="020B0604020202020204" pitchFamily="34" charset="0"/>
              <a:buChar char="•"/>
            </a:pPr>
            <a:r>
              <a:rPr lang="en-US" sz="2800" dirty="0">
                <a:latin typeface="Arial" pitchFamily="84" charset="0"/>
              </a:rPr>
              <a:t>How we can help</a:t>
            </a:r>
            <a:endParaRPr lang="en-GB" dirty="0"/>
          </a:p>
          <a:p>
            <a:pPr>
              <a:buFontTx/>
              <a:buChar char="-"/>
            </a:pPr>
            <a:endParaRPr lang="en-GB" dirty="0"/>
          </a:p>
        </p:txBody>
      </p:sp>
    </p:spTree>
    <p:extLst>
      <p:ext uri="{BB962C8B-B14F-4D97-AF65-F5344CB8AC3E}">
        <p14:creationId xmlns:p14="http://schemas.microsoft.com/office/powerpoint/2010/main" val="38452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48680"/>
            <a:ext cx="8028000" cy="648072"/>
          </a:xfrm>
        </p:spPr>
        <p:txBody>
          <a:bodyPr/>
          <a:lstStyle/>
          <a:p>
            <a:r>
              <a:rPr lang="en-GB" dirty="0" smtClean="0"/>
              <a:t>Immunisation</a:t>
            </a:r>
            <a:endParaRPr lang="en-GB" dirty="0"/>
          </a:p>
        </p:txBody>
      </p:sp>
      <p:sp>
        <p:nvSpPr>
          <p:cNvPr id="3" name="Content Placeholder 2"/>
          <p:cNvSpPr>
            <a:spLocks noGrp="1"/>
          </p:cNvSpPr>
          <p:nvPr>
            <p:ph idx="1"/>
          </p:nvPr>
        </p:nvSpPr>
        <p:spPr>
          <a:xfrm>
            <a:off x="539552" y="1628800"/>
            <a:ext cx="8028000" cy="4752528"/>
          </a:xfrm>
        </p:spPr>
        <p:txBody>
          <a:bodyPr/>
          <a:lstStyle/>
          <a:p>
            <a:pPr lvl="3">
              <a:buFont typeface="Wingdings" panose="05000000000000000000" pitchFamily="2" charset="2"/>
              <a:buChar char="Ø"/>
            </a:pPr>
            <a:r>
              <a:rPr lang="en-GB" sz="1800" dirty="0" smtClean="0"/>
              <a:t>Protects individuals</a:t>
            </a:r>
          </a:p>
          <a:p>
            <a:pPr lvl="3">
              <a:buFont typeface="Wingdings" panose="05000000000000000000" pitchFamily="2" charset="2"/>
              <a:buChar char="Ø"/>
            </a:pPr>
            <a:r>
              <a:rPr lang="en-GB" sz="1800" dirty="0" smtClean="0"/>
              <a:t>Prevents transmission within health and social care</a:t>
            </a:r>
          </a:p>
          <a:p>
            <a:pPr lvl="3">
              <a:buFont typeface="Wingdings" panose="05000000000000000000" pitchFamily="2" charset="2"/>
              <a:buChar char="Ø"/>
            </a:pPr>
            <a:r>
              <a:rPr lang="en-GB" sz="1800" dirty="0" smtClean="0"/>
              <a:t>Herd immunity – protects unvaccinated</a:t>
            </a:r>
          </a:p>
          <a:p>
            <a:pPr lvl="3">
              <a:buFont typeface="Wingdings" panose="05000000000000000000" pitchFamily="2" charset="2"/>
              <a:buChar char="Ø"/>
            </a:pPr>
            <a:r>
              <a:rPr lang="en-GB" sz="1800" dirty="0" smtClean="0"/>
              <a:t>Avoids disruption to service provision</a:t>
            </a:r>
          </a:p>
          <a:p>
            <a:pPr lvl="3">
              <a:buFont typeface="Wingdings" panose="05000000000000000000" pitchFamily="2" charset="2"/>
              <a:buChar char="Ø"/>
            </a:pPr>
            <a:endParaRPr lang="en-GB" sz="1800" dirty="0" smtClean="0"/>
          </a:p>
          <a:p>
            <a:pPr lvl="2">
              <a:buFont typeface="Wingdings" panose="05000000000000000000" pitchFamily="2" charset="2"/>
              <a:buChar char="Ø"/>
            </a:pPr>
            <a:r>
              <a:rPr lang="en-GB" sz="2000" dirty="0" smtClean="0"/>
              <a:t>Residents – annual flu </a:t>
            </a:r>
            <a:r>
              <a:rPr lang="en-GB" dirty="0" smtClean="0"/>
              <a:t> + </a:t>
            </a:r>
            <a:r>
              <a:rPr lang="en-GB" b="1" dirty="0" smtClean="0"/>
              <a:t>pneumococcal </a:t>
            </a:r>
          </a:p>
          <a:p>
            <a:pPr lvl="3">
              <a:buFont typeface="Wingdings" panose="05000000000000000000" pitchFamily="2" charset="2"/>
              <a:buChar char="Ø"/>
            </a:pPr>
            <a:r>
              <a:rPr lang="en-GB" sz="1800" dirty="0" smtClean="0"/>
              <a:t>All care home residents</a:t>
            </a:r>
          </a:p>
          <a:p>
            <a:pPr lvl="3">
              <a:buFont typeface="Wingdings" panose="05000000000000000000" pitchFamily="2" charset="2"/>
              <a:buChar char="Ø"/>
            </a:pPr>
            <a:r>
              <a:rPr lang="en-GB" sz="1800" dirty="0" smtClean="0"/>
              <a:t>All </a:t>
            </a:r>
            <a:r>
              <a:rPr lang="en-GB" sz="1800" dirty="0"/>
              <a:t>risk groups </a:t>
            </a:r>
            <a:endParaRPr lang="en-GB" sz="1800" dirty="0" smtClean="0"/>
          </a:p>
          <a:p>
            <a:pPr lvl="3">
              <a:buFont typeface="Wingdings" panose="05000000000000000000" pitchFamily="2" charset="2"/>
              <a:buChar char="Ø"/>
            </a:pPr>
            <a:r>
              <a:rPr lang="en-GB" sz="1800" dirty="0" smtClean="0"/>
              <a:t>all &gt;65 years</a:t>
            </a:r>
          </a:p>
          <a:p>
            <a:pPr lvl="2">
              <a:buFont typeface="Wingdings" panose="05000000000000000000" pitchFamily="2" charset="2"/>
              <a:buChar char="Ø"/>
            </a:pPr>
            <a:endParaRPr lang="en-GB" sz="2000" dirty="0"/>
          </a:p>
          <a:p>
            <a:pPr lvl="2">
              <a:buFont typeface="Wingdings" panose="05000000000000000000" pitchFamily="2" charset="2"/>
              <a:buChar char="Ø"/>
            </a:pPr>
            <a:r>
              <a:rPr lang="en-GB" sz="2000" dirty="0" smtClean="0"/>
              <a:t>Staff – annual flu  </a:t>
            </a:r>
            <a:r>
              <a:rPr lang="en-GB" dirty="0" smtClean="0"/>
              <a:t>- all health and social care staff</a:t>
            </a:r>
          </a:p>
          <a:p>
            <a:pPr lvl="3">
              <a:buFont typeface="Wingdings" panose="05000000000000000000" pitchFamily="2" charset="2"/>
              <a:buChar char="Ø"/>
            </a:pPr>
            <a:r>
              <a:rPr lang="en-GB" sz="1800" b="1" dirty="0" smtClean="0"/>
              <a:t>Hepatitis B Vaccine – </a:t>
            </a:r>
            <a:r>
              <a:rPr lang="en-GB" sz="1800" dirty="0" smtClean="0"/>
              <a:t>staff in contact with blood or body fluids</a:t>
            </a:r>
          </a:p>
          <a:p>
            <a:pPr lvl="3">
              <a:buFont typeface="Wingdings" panose="05000000000000000000" pitchFamily="2" charset="2"/>
              <a:buChar char="Ø"/>
            </a:pPr>
            <a:r>
              <a:rPr lang="en-GB" sz="1800" b="1" dirty="0" smtClean="0"/>
              <a:t>BCG – </a:t>
            </a:r>
            <a:r>
              <a:rPr lang="en-GB" sz="1800" dirty="0" smtClean="0"/>
              <a:t>age &lt;35 years</a:t>
            </a:r>
          </a:p>
        </p:txBody>
      </p:sp>
    </p:spTree>
    <p:extLst>
      <p:ext uri="{BB962C8B-B14F-4D97-AF65-F5344CB8AC3E}">
        <p14:creationId xmlns:p14="http://schemas.microsoft.com/office/powerpoint/2010/main" val="116015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48680"/>
            <a:ext cx="8028000" cy="648072"/>
          </a:xfrm>
        </p:spPr>
        <p:txBody>
          <a:bodyPr/>
          <a:lstStyle/>
          <a:p>
            <a:r>
              <a:rPr lang="en-GB" dirty="0" smtClean="0"/>
              <a:t>Infection Prevention Control</a:t>
            </a:r>
            <a:endParaRPr lang="en-GB" dirty="0"/>
          </a:p>
        </p:txBody>
      </p:sp>
      <p:sp>
        <p:nvSpPr>
          <p:cNvPr id="3" name="Content Placeholder 2"/>
          <p:cNvSpPr>
            <a:spLocks noGrp="1"/>
          </p:cNvSpPr>
          <p:nvPr>
            <p:ph idx="1"/>
          </p:nvPr>
        </p:nvSpPr>
        <p:spPr>
          <a:xfrm>
            <a:off x="558000" y="1700808"/>
            <a:ext cx="8028000" cy="4824536"/>
          </a:xfrm>
        </p:spPr>
        <p:txBody>
          <a:bodyPr/>
          <a:lstStyle/>
          <a:p>
            <a:pPr>
              <a:buFont typeface="Wingdings" panose="05000000000000000000" pitchFamily="2" charset="2"/>
              <a:buChar char="Ø"/>
            </a:pPr>
            <a:r>
              <a:rPr lang="en-GB" sz="2000" b="1" dirty="0" smtClean="0"/>
              <a:t>Standard precautions </a:t>
            </a:r>
          </a:p>
          <a:p>
            <a:pPr lvl="1">
              <a:buFont typeface="Wingdings" panose="05000000000000000000" pitchFamily="2" charset="2"/>
              <a:buChar char="Ø"/>
            </a:pPr>
            <a:r>
              <a:rPr lang="en-GB" dirty="0" smtClean="0"/>
              <a:t>Hand hygiene including use of soap &amp; water/alcohol hand gel</a:t>
            </a:r>
          </a:p>
          <a:p>
            <a:pPr lvl="1">
              <a:buFont typeface="Wingdings" panose="05000000000000000000" pitchFamily="2" charset="2"/>
              <a:buChar char="Ø"/>
            </a:pPr>
            <a:r>
              <a:rPr lang="en-GB" dirty="0" smtClean="0"/>
              <a:t>PPE: apron, gloves.  When to use masks, gowns, eye protection?</a:t>
            </a:r>
          </a:p>
          <a:p>
            <a:pPr lvl="1">
              <a:buFont typeface="Wingdings" panose="05000000000000000000" pitchFamily="2" charset="2"/>
              <a:buChar char="Ø"/>
            </a:pPr>
            <a:r>
              <a:rPr lang="en-GB" dirty="0" smtClean="0"/>
              <a:t>Cleaning &amp; Decontamination</a:t>
            </a:r>
          </a:p>
          <a:p>
            <a:pPr lvl="1">
              <a:buFont typeface="Wingdings" panose="05000000000000000000" pitchFamily="2" charset="2"/>
              <a:buChar char="Ø"/>
            </a:pPr>
            <a:r>
              <a:rPr lang="en-GB" dirty="0" smtClean="0"/>
              <a:t>Waste disposal</a:t>
            </a:r>
          </a:p>
          <a:p>
            <a:pPr lvl="1">
              <a:buFont typeface="Wingdings" panose="05000000000000000000" pitchFamily="2" charset="2"/>
              <a:buChar char="Ø"/>
            </a:pPr>
            <a:r>
              <a:rPr lang="en-GB" dirty="0" smtClean="0"/>
              <a:t>Disposal of sharps</a:t>
            </a:r>
          </a:p>
          <a:p>
            <a:pPr lvl="1">
              <a:buFont typeface="Wingdings" panose="05000000000000000000" pitchFamily="2" charset="2"/>
              <a:buChar char="Ø"/>
            </a:pPr>
            <a:r>
              <a:rPr lang="en-GB" dirty="0" smtClean="0"/>
              <a:t>Laundry</a:t>
            </a:r>
          </a:p>
          <a:p>
            <a:pPr lvl="1">
              <a:buFont typeface="Wingdings" panose="05000000000000000000" pitchFamily="2" charset="2"/>
              <a:buChar char="Ø"/>
            </a:pPr>
            <a:r>
              <a:rPr lang="en-GB" dirty="0" smtClean="0"/>
              <a:t>Safe management of invasive devices where indicated</a:t>
            </a:r>
          </a:p>
          <a:p>
            <a:pPr>
              <a:buFont typeface="Wingdings" panose="05000000000000000000" pitchFamily="2" charset="2"/>
              <a:buChar char="Ø"/>
            </a:pPr>
            <a:r>
              <a:rPr lang="en-GB" sz="2000" b="1" dirty="0" smtClean="0"/>
              <a:t>Food hygiene</a:t>
            </a:r>
          </a:p>
          <a:p>
            <a:pPr>
              <a:buFont typeface="Wingdings" panose="05000000000000000000" pitchFamily="2" charset="2"/>
              <a:buChar char="Ø"/>
            </a:pPr>
            <a:r>
              <a:rPr lang="en-GB" sz="2000" b="1" dirty="0"/>
              <a:t>O</a:t>
            </a:r>
            <a:r>
              <a:rPr lang="en-GB" sz="2000" b="1" dirty="0" smtClean="0"/>
              <a:t>rganisational</a:t>
            </a:r>
            <a:endParaRPr lang="en-GB" sz="2000" b="1" dirty="0"/>
          </a:p>
          <a:p>
            <a:pPr lvl="1">
              <a:buFont typeface="Wingdings" panose="05000000000000000000" pitchFamily="2" charset="2"/>
              <a:buChar char="Ø"/>
            </a:pPr>
            <a:r>
              <a:rPr lang="en-GB" dirty="0"/>
              <a:t>Policy development, implementation and review</a:t>
            </a:r>
          </a:p>
          <a:p>
            <a:pPr lvl="1">
              <a:buFont typeface="Wingdings" panose="05000000000000000000" pitchFamily="2" charset="2"/>
              <a:buChar char="Ø"/>
            </a:pPr>
            <a:r>
              <a:rPr lang="en-GB" dirty="0" smtClean="0"/>
              <a:t>Education and Training</a:t>
            </a:r>
          </a:p>
          <a:p>
            <a:pPr lvl="1">
              <a:buFont typeface="Wingdings" panose="05000000000000000000" pitchFamily="2" charset="2"/>
              <a:buChar char="Ø"/>
            </a:pPr>
            <a:r>
              <a:rPr lang="en-GB" dirty="0" smtClean="0"/>
              <a:t>Infection Control Link Person</a:t>
            </a:r>
          </a:p>
          <a:p>
            <a:endParaRPr lang="en-GB" dirty="0" smtClean="0"/>
          </a:p>
          <a:p>
            <a:endParaRPr lang="en-GB" dirty="0" smtClean="0"/>
          </a:p>
        </p:txBody>
      </p:sp>
    </p:spTree>
    <p:extLst>
      <p:ext uri="{BB962C8B-B14F-4D97-AF65-F5344CB8AC3E}">
        <p14:creationId xmlns:p14="http://schemas.microsoft.com/office/powerpoint/2010/main" val="253387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BCC1AAB-CD61-4413-9990-72992EA6A1E8}" type="slidenum">
              <a:rPr lang="en-US" altLang="en-US" smtClean="0">
                <a:solidFill>
                  <a:srgbClr val="5F2861"/>
                </a:solidFill>
                <a:latin typeface="Arial" pitchFamily="34" charset="0"/>
              </a:rPr>
              <a:pPr fontAlgn="base">
                <a:spcBef>
                  <a:spcPct val="0"/>
                </a:spcBef>
                <a:spcAft>
                  <a:spcPct val="0"/>
                </a:spcAft>
                <a:defRPr/>
              </a:pPr>
              <a:t>7</a:t>
            </a:fld>
            <a:endParaRPr lang="en-US" altLang="en-US" sz="1400" smtClean="0">
              <a:solidFill>
                <a:srgbClr val="6D2E69"/>
              </a:solidFill>
              <a:latin typeface="Arial" pitchFamily="34" charset="0"/>
            </a:endParaRPr>
          </a:p>
        </p:txBody>
      </p:sp>
      <p:sp>
        <p:nvSpPr>
          <p:cNvPr id="95235" name="TextBox 4"/>
          <p:cNvSpPr txBox="1">
            <a:spLocks noChangeArrowheads="1"/>
          </p:cNvSpPr>
          <p:nvPr/>
        </p:nvSpPr>
        <p:spPr bwMode="auto">
          <a:xfrm>
            <a:off x="611188" y="620713"/>
            <a:ext cx="5905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GB" altLang="en-US" sz="3200">
                <a:solidFill>
                  <a:schemeClr val="bg1"/>
                </a:solidFill>
                <a:latin typeface="Arial" pitchFamily="34" charset="0"/>
              </a:rPr>
              <a:t>Requirements </a:t>
            </a:r>
          </a:p>
        </p:txBody>
      </p:sp>
      <p:sp>
        <p:nvSpPr>
          <p:cNvPr id="95236" name="TextBox 5"/>
          <p:cNvSpPr txBox="1">
            <a:spLocks noChangeArrowheads="1"/>
          </p:cNvSpPr>
          <p:nvPr/>
        </p:nvSpPr>
        <p:spPr bwMode="auto">
          <a:xfrm>
            <a:off x="432928" y="260648"/>
            <a:ext cx="8207375"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GB" altLang="en-US" sz="2800" b="1" dirty="0">
                <a:latin typeface="Arial" pitchFamily="34" charset="0"/>
              </a:rPr>
              <a:t>The Health and Social Care Act 2008: code of practice on the prevention and control of infections and related guidance</a:t>
            </a:r>
            <a:endParaRPr lang="en-GB" altLang="en-US" sz="2800" i="1" dirty="0">
              <a:latin typeface="Arial" pitchFamily="34" charset="0"/>
            </a:endParaRPr>
          </a:p>
          <a:p>
            <a:pPr eaLnBrk="1" hangingPunct="1"/>
            <a:endParaRPr lang="en-GB" altLang="en-US" sz="2800" i="1" dirty="0">
              <a:latin typeface="Arial" pitchFamily="34" charset="0"/>
            </a:endParaRPr>
          </a:p>
          <a:p>
            <a:pPr eaLnBrk="1" hangingPunct="1"/>
            <a:r>
              <a:rPr lang="en-GB" altLang="en-US" sz="2800" i="1" dirty="0">
                <a:latin typeface="Arial" pitchFamily="34" charset="0"/>
              </a:rPr>
              <a:t>The Code </a:t>
            </a:r>
            <a:r>
              <a:rPr lang="en-GB" altLang="en-US" sz="2800" dirty="0">
                <a:latin typeface="Arial" pitchFamily="34" charset="0"/>
              </a:rPr>
              <a:t>sets out what registered providers of health and adult social care services need to do to ensure compliance with the Care Quality Commission registration requirements for cleanliness and infection </a:t>
            </a:r>
            <a:r>
              <a:rPr lang="en-GB" altLang="en-US" sz="2800" dirty="0" smtClean="0">
                <a:latin typeface="Arial" pitchFamily="34" charset="0"/>
              </a:rPr>
              <a:t>control</a:t>
            </a:r>
          </a:p>
          <a:p>
            <a:pPr eaLnBrk="1" hangingPunct="1"/>
            <a:endParaRPr lang="en-GB" altLang="en-US" sz="2800" dirty="0">
              <a:latin typeface="Arial" pitchFamily="34" charset="0"/>
            </a:endParaRPr>
          </a:p>
          <a:p>
            <a:pPr eaLnBrk="1" hangingPunct="1"/>
            <a:r>
              <a:rPr lang="en-GB" altLang="en-US" dirty="0">
                <a:latin typeface="Arial" pitchFamily="34" charset="0"/>
                <a:hlinkClick r:id="rId2"/>
              </a:rPr>
              <a:t>https://</a:t>
            </a:r>
            <a:r>
              <a:rPr lang="en-GB" altLang="en-US" dirty="0" smtClean="0">
                <a:latin typeface="Arial" pitchFamily="34" charset="0"/>
                <a:hlinkClick r:id="rId2"/>
              </a:rPr>
              <a:t>www.gov.uk/government/publications/the-health-and-social-care-act-2008-code-of-practice-on-the-prevention-and-control-of-infections-and-related-guidance</a:t>
            </a:r>
            <a:endParaRPr lang="en-GB" altLang="en-US" dirty="0" smtClean="0">
              <a:latin typeface="Arial" pitchFamily="34" charset="0"/>
            </a:endParaRPr>
          </a:p>
          <a:p>
            <a:pPr eaLnBrk="1" hangingPunct="1"/>
            <a:endParaRPr lang="en-GB" altLang="en-US" sz="2800" dirty="0">
              <a:latin typeface="Arial" pitchFamily="34" charset="0"/>
            </a:endParaRPr>
          </a:p>
          <a:p>
            <a:pPr eaLnBrk="1" hangingPunct="1"/>
            <a:endParaRPr lang="en-GB" altLang="en-US" sz="2000" dirty="0">
              <a:latin typeface="Arial" pitchFamily="34" charset="0"/>
            </a:endParaRPr>
          </a:p>
          <a:p>
            <a:pPr eaLnBrk="1" hangingPunct="1"/>
            <a:endParaRPr lang="en-GB" altLang="en-US" sz="2000" dirty="0">
              <a:latin typeface="Arial" pitchFamily="34" charset="0"/>
            </a:endParaRPr>
          </a:p>
        </p:txBody>
      </p:sp>
    </p:spTree>
    <p:extLst>
      <p:ext uri="{BB962C8B-B14F-4D97-AF65-F5344CB8AC3E}">
        <p14:creationId xmlns:p14="http://schemas.microsoft.com/office/powerpoint/2010/main" val="217966897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548680"/>
            <a:ext cx="8028000" cy="648072"/>
          </a:xfrm>
        </p:spPr>
        <p:txBody>
          <a:bodyPr/>
          <a:lstStyle/>
          <a:p>
            <a:r>
              <a:rPr lang="en-GB" dirty="0"/>
              <a:t>Recognition of Outbreaks</a:t>
            </a:r>
          </a:p>
        </p:txBody>
      </p:sp>
      <p:sp>
        <p:nvSpPr>
          <p:cNvPr id="3" name="Content Placeholder 2"/>
          <p:cNvSpPr>
            <a:spLocks noGrp="1"/>
          </p:cNvSpPr>
          <p:nvPr>
            <p:ph idx="1"/>
          </p:nvPr>
        </p:nvSpPr>
        <p:spPr>
          <a:xfrm>
            <a:off x="611560" y="1628800"/>
            <a:ext cx="8028000" cy="4392488"/>
          </a:xfrm>
        </p:spPr>
        <p:txBody>
          <a:bodyPr/>
          <a:lstStyle/>
          <a:p>
            <a:r>
              <a:rPr lang="en-GB" sz="2000" b="1" dirty="0">
                <a:solidFill>
                  <a:srgbClr val="00CC99"/>
                </a:solidFill>
              </a:rPr>
              <a:t>What is an Outbreak?</a:t>
            </a:r>
          </a:p>
          <a:p>
            <a:pPr marL="285750" indent="-285750">
              <a:buFont typeface="Wingdings"/>
              <a:buChar char="Ø"/>
            </a:pPr>
            <a:r>
              <a:rPr lang="en-GB" sz="2000" u="sng" dirty="0"/>
              <a:t>&gt;</a:t>
            </a:r>
            <a:r>
              <a:rPr lang="en-GB" sz="2000" dirty="0"/>
              <a:t> </a:t>
            </a:r>
            <a:r>
              <a:rPr lang="en-GB" sz="2000" dirty="0" smtClean="0"/>
              <a:t>2 or more residents or staff  with </a:t>
            </a:r>
            <a:r>
              <a:rPr lang="en-GB" sz="2000" dirty="0"/>
              <a:t>similar symptoms or disease </a:t>
            </a:r>
            <a:r>
              <a:rPr lang="en-GB" sz="2000" dirty="0" smtClean="0"/>
              <a:t/>
            </a:r>
            <a:br>
              <a:rPr lang="en-GB" sz="2000" dirty="0" smtClean="0"/>
            </a:br>
            <a:r>
              <a:rPr lang="en-GB" sz="2000" dirty="0" smtClean="0"/>
              <a:t>				linked </a:t>
            </a:r>
            <a:r>
              <a:rPr lang="en-GB" sz="2000" dirty="0"/>
              <a:t>in time, place and/or person</a:t>
            </a:r>
          </a:p>
          <a:p>
            <a:pPr marL="285750" indent="-285750">
              <a:buFont typeface="Wingdings"/>
              <a:buChar char="Ø"/>
            </a:pPr>
            <a:r>
              <a:rPr lang="en-GB" sz="2000" dirty="0"/>
              <a:t>or observed number of cases greater than expected</a:t>
            </a:r>
          </a:p>
          <a:p>
            <a:pPr marL="0" indent="0"/>
            <a:r>
              <a:rPr lang="en-GB" dirty="0" smtClean="0"/>
              <a:t>E.g.</a:t>
            </a:r>
            <a:endParaRPr lang="en-GB" dirty="0"/>
          </a:p>
          <a:p>
            <a:pPr marL="285750" indent="-285750">
              <a:buFont typeface="Wingdings"/>
              <a:buChar char="Ø"/>
            </a:pPr>
            <a:r>
              <a:rPr lang="en-GB" sz="2000" dirty="0"/>
              <a:t>Flu-like illness</a:t>
            </a:r>
          </a:p>
          <a:p>
            <a:pPr marL="285750" indent="-285750">
              <a:buFont typeface="Wingdings"/>
              <a:buChar char="Ø"/>
            </a:pPr>
            <a:r>
              <a:rPr lang="en-GB" sz="2000" dirty="0"/>
              <a:t>D&amp;V </a:t>
            </a:r>
            <a:r>
              <a:rPr lang="en-GB" sz="2000" dirty="0" smtClean="0"/>
              <a:t> </a:t>
            </a:r>
            <a:endParaRPr lang="en-GB" sz="2000" dirty="0"/>
          </a:p>
          <a:p>
            <a:pPr marL="1184275" lvl="3" indent="-285750">
              <a:spcBef>
                <a:spcPts val="0"/>
              </a:spcBef>
              <a:buFont typeface="Wingdings"/>
              <a:buChar char="Ø"/>
            </a:pPr>
            <a:r>
              <a:rPr lang="en-GB" sz="1800" dirty="0"/>
              <a:t>Norovirus</a:t>
            </a:r>
          </a:p>
          <a:p>
            <a:pPr marL="1184275" lvl="3" indent="-285750">
              <a:buFont typeface="Wingdings"/>
              <a:buChar char="Ø"/>
            </a:pPr>
            <a:r>
              <a:rPr lang="en-GB" sz="1800" dirty="0"/>
              <a:t>Food poisoning</a:t>
            </a:r>
          </a:p>
          <a:p>
            <a:pPr marL="1184275" lvl="3" indent="-285750">
              <a:buFont typeface="Wingdings"/>
              <a:buChar char="Ø"/>
            </a:pPr>
            <a:r>
              <a:rPr lang="en-GB" sz="1800" dirty="0"/>
              <a:t>Clostridium difficile</a:t>
            </a:r>
          </a:p>
          <a:p>
            <a:pPr marL="285750" lvl="1" indent="-285750">
              <a:buFont typeface="Wingdings"/>
              <a:buChar char="Ø"/>
            </a:pPr>
            <a:r>
              <a:rPr lang="en-GB" sz="2000" dirty="0"/>
              <a:t>Scabies</a:t>
            </a:r>
          </a:p>
          <a:p>
            <a:endParaRPr lang="en-GB" dirty="0"/>
          </a:p>
        </p:txBody>
      </p:sp>
    </p:spTree>
    <p:extLst>
      <p:ext uri="{BB962C8B-B14F-4D97-AF65-F5344CB8AC3E}">
        <p14:creationId xmlns:p14="http://schemas.microsoft.com/office/powerpoint/2010/main" val="165073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620688"/>
            <a:ext cx="8028000" cy="648072"/>
          </a:xfrm>
        </p:spPr>
        <p:txBody>
          <a:bodyPr/>
          <a:lstStyle/>
          <a:p>
            <a:r>
              <a:rPr lang="en-GB" dirty="0" smtClean="0"/>
              <a:t>Risk Assess</a:t>
            </a:r>
            <a:endParaRPr lang="en-GB" dirty="0"/>
          </a:p>
        </p:txBody>
      </p:sp>
      <p:sp>
        <p:nvSpPr>
          <p:cNvPr id="3" name="Content Placeholder 2"/>
          <p:cNvSpPr>
            <a:spLocks noGrp="1"/>
          </p:cNvSpPr>
          <p:nvPr>
            <p:ph idx="1"/>
          </p:nvPr>
        </p:nvSpPr>
        <p:spPr>
          <a:xfrm>
            <a:off x="539552" y="1772816"/>
            <a:ext cx="8028000" cy="4392488"/>
          </a:xfrm>
        </p:spPr>
        <p:txBody>
          <a:bodyPr/>
          <a:lstStyle/>
          <a:p>
            <a:pPr>
              <a:buFont typeface="Wingdings" panose="05000000000000000000" pitchFamily="2" charset="2"/>
              <a:buChar char="Ø"/>
            </a:pPr>
            <a:r>
              <a:rPr lang="en-GB" sz="2000" dirty="0"/>
              <a:t>Notifiable disease</a:t>
            </a:r>
          </a:p>
          <a:p>
            <a:pPr>
              <a:buFont typeface="Wingdings" panose="05000000000000000000" pitchFamily="2" charset="2"/>
              <a:buChar char="Ø"/>
            </a:pPr>
            <a:r>
              <a:rPr lang="en-GB" sz="2000" dirty="0" smtClean="0"/>
              <a:t>Cluster/outbreak to be notified</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smtClean="0"/>
              <a:t>Risk to patients</a:t>
            </a:r>
          </a:p>
          <a:p>
            <a:pPr>
              <a:buFont typeface="Wingdings" panose="05000000000000000000" pitchFamily="2" charset="2"/>
              <a:buChar char="Ø"/>
            </a:pPr>
            <a:r>
              <a:rPr lang="en-GB" sz="2000" dirty="0" smtClean="0"/>
              <a:t>Risk to staff</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smtClean="0"/>
              <a:t>Seek advice on diagnosis</a:t>
            </a:r>
          </a:p>
          <a:p>
            <a:pPr>
              <a:buFont typeface="Wingdings" panose="05000000000000000000" pitchFamily="2" charset="2"/>
              <a:buChar char="Ø"/>
            </a:pPr>
            <a:r>
              <a:rPr lang="en-GB" sz="2000" dirty="0" smtClean="0"/>
              <a:t>Immediate Control measures: </a:t>
            </a:r>
          </a:p>
          <a:p>
            <a:pPr lvl="3">
              <a:buFont typeface="Wingdings" panose="05000000000000000000" pitchFamily="2" charset="2"/>
              <a:buChar char="Ø"/>
            </a:pPr>
            <a:r>
              <a:rPr lang="en-GB" sz="1800" dirty="0" smtClean="0"/>
              <a:t>Isolation/exclusion</a:t>
            </a:r>
          </a:p>
          <a:p>
            <a:pPr lvl="3">
              <a:buFont typeface="Wingdings" panose="05000000000000000000" pitchFamily="2" charset="2"/>
              <a:buChar char="Ø"/>
            </a:pPr>
            <a:r>
              <a:rPr lang="en-GB" sz="1800" dirty="0" smtClean="0"/>
              <a:t>Enhanced Infection Control</a:t>
            </a:r>
            <a:endParaRPr lang="en-GB" sz="1800" dirty="0"/>
          </a:p>
        </p:txBody>
      </p:sp>
    </p:spTree>
    <p:extLst>
      <p:ext uri="{BB962C8B-B14F-4D97-AF65-F5344CB8AC3E}">
        <p14:creationId xmlns:p14="http://schemas.microsoft.com/office/powerpoint/2010/main" val="192032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HE Theme">
  <a:themeElements>
    <a:clrScheme name="Public Health England">
      <a:dk1>
        <a:sysClr val="windowText" lastClr="000000"/>
      </a:dk1>
      <a:lt1>
        <a:sysClr val="window" lastClr="FFFFFF"/>
      </a:lt1>
      <a:dk2>
        <a:srgbClr val="009966"/>
      </a:dk2>
      <a:lt2>
        <a:srgbClr val="98002E"/>
      </a:lt2>
      <a:accent1>
        <a:srgbClr val="11175E"/>
      </a:accent1>
      <a:accent2>
        <a:srgbClr val="D8B5A3"/>
      </a:accent2>
      <a:accent3>
        <a:srgbClr val="F9A25E"/>
      </a:accent3>
      <a:accent4>
        <a:srgbClr val="EEB111"/>
      </a:accent4>
      <a:accent5>
        <a:srgbClr val="00B274"/>
      </a:accent5>
      <a:accent6>
        <a:srgbClr val="A7A9AC"/>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4632</TotalTime>
  <Words>792</Words>
  <Application>Microsoft Office PowerPoint</Application>
  <PresentationFormat>On-screen Show (4:3)</PresentationFormat>
  <Paragraphs>202</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PHE Theme</vt:lpstr>
      <vt:lpstr> Making Infection Prevention and Control Easy </vt:lpstr>
      <vt:lpstr>Organisational changes </vt:lpstr>
      <vt:lpstr>Locality teams</vt:lpstr>
      <vt:lpstr>Overview</vt:lpstr>
      <vt:lpstr>Immunisation</vt:lpstr>
      <vt:lpstr>Infection Prevention Control</vt:lpstr>
      <vt:lpstr>PowerPoint Presentation</vt:lpstr>
      <vt:lpstr>Recognition of Outbreaks</vt:lpstr>
      <vt:lpstr>Risk Assess</vt:lpstr>
      <vt:lpstr>Public Health / Health Protection advice</vt:lpstr>
      <vt:lpstr>Reporting</vt:lpstr>
      <vt:lpstr>Investigation and Control</vt:lpstr>
      <vt:lpstr>Resources</vt:lpstr>
      <vt:lpstr>PowerPoint Presentation</vt:lpstr>
      <vt:lpstr>PowerPoint Presentation</vt:lpstr>
      <vt:lpstr>Other resources</vt:lpstr>
      <vt:lpstr>Antimicrobial resistance e-learning https://www.elfh.org.uk/programmes/antimicrobial-resistance-and-infections/</vt:lpstr>
      <vt:lpstr>Scenario:    Respiratory   </vt:lpstr>
      <vt:lpstr>Scenario</vt:lpstr>
      <vt:lpstr>Questions</vt:lpstr>
    </vt:vector>
  </TitlesOfParts>
  <Company>Health Protection Agenecy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 Presentation 2 - white background</dc:title>
  <dc:creator>Yimmy Chow</dc:creator>
  <dc:description>Office XP_x000d_
build by www.mediasterling.com</dc:description>
  <cp:lastModifiedBy>Cate White</cp:lastModifiedBy>
  <cp:revision>281</cp:revision>
  <dcterms:created xsi:type="dcterms:W3CDTF">2003-08-11T18:17:20Z</dcterms:created>
  <dcterms:modified xsi:type="dcterms:W3CDTF">2018-11-13T10:10:12Z</dcterms:modified>
</cp:coreProperties>
</file>