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8" r:id="rId3"/>
    <p:sldId id="294" r:id="rId4"/>
    <p:sldId id="277" r:id="rId5"/>
    <p:sldId id="296" r:id="rId6"/>
    <p:sldId id="295" r:id="rId7"/>
    <p:sldId id="289" r:id="rId8"/>
    <p:sldId id="265" r:id="rId9"/>
    <p:sldId id="279" r:id="rId10"/>
    <p:sldId id="259" r:id="rId11"/>
    <p:sldId id="290" r:id="rId12"/>
    <p:sldId id="273" r:id="rId13"/>
    <p:sldId id="291" r:id="rId14"/>
    <p:sldId id="293" r:id="rId15"/>
    <p:sldId id="287" r:id="rId16"/>
    <p:sldId id="269" r:id="rId17"/>
    <p:sldId id="298" r:id="rId18"/>
    <p:sldId id="280" r:id="rId19"/>
    <p:sldId id="299" r:id="rId20"/>
    <p:sldId id="300" r:id="rId21"/>
    <p:sldId id="261" r:id="rId22"/>
    <p:sldId id="270" r:id="rId23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B"/>
    <a:srgbClr val="F14F11"/>
    <a:srgbClr val="FFC200"/>
    <a:srgbClr val="00377C"/>
    <a:srgbClr val="00193B"/>
    <a:srgbClr val="00231E"/>
    <a:srgbClr val="00441F"/>
    <a:srgbClr val="1D0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1" autoAdjust="0"/>
    <p:restoredTop sz="97143" autoAdjust="0"/>
  </p:normalViewPr>
  <p:slideViewPr>
    <p:cSldViewPr>
      <p:cViewPr>
        <p:scale>
          <a:sx n="70" d="100"/>
          <a:sy n="70" d="100"/>
        </p:scale>
        <p:origin x="-72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12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233" cy="46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4" y="0"/>
            <a:ext cx="2947232" cy="46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8283"/>
            <a:ext cx="2947233" cy="46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4" y="9438283"/>
            <a:ext cx="2947232" cy="46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01CCC2E9-EAEC-46FD-A78C-18D3A495497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2460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23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>
            <a:lvl1pPr defTabSz="912813">
              <a:defRPr sz="1100"/>
            </a:lvl1pPr>
          </a:lstStyle>
          <a:p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0"/>
            <a:ext cx="2947232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100"/>
            </a:lvl1pPr>
          </a:lstStyle>
          <a:p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20"/>
            <a:ext cx="4984962" cy="446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94723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lvl1pPr defTabSz="912813">
              <a:defRPr sz="1100"/>
            </a:lvl1pPr>
          </a:lstStyle>
          <a:p>
            <a:endParaRPr lang="en-GB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430226"/>
            <a:ext cx="2947232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100"/>
            </a:lvl1pPr>
          </a:lstStyle>
          <a:p>
            <a:fld id="{FC46CE47-C31D-4A01-B91E-FC0ED28709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8137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What’s MH</a:t>
            </a:r>
          </a:p>
          <a:p>
            <a:r>
              <a:rPr lang="en-GB" dirty="0" smtClean="0"/>
              <a:t>Need to cover</a:t>
            </a:r>
          </a:p>
          <a:p>
            <a:r>
              <a:rPr lang="en-GB" dirty="0" smtClean="0"/>
              <a:t> SH</a:t>
            </a:r>
          </a:p>
          <a:p>
            <a:r>
              <a:rPr lang="en-GB" dirty="0" smtClean="0"/>
              <a:t>E-safety</a:t>
            </a:r>
          </a:p>
          <a:p>
            <a:r>
              <a:rPr lang="en-GB" dirty="0" smtClean="0"/>
              <a:t>Stress in secondary schools</a:t>
            </a:r>
          </a:p>
          <a:p>
            <a:endParaRPr lang="en-GB" dirty="0" smtClean="0"/>
          </a:p>
          <a:p>
            <a:r>
              <a:rPr lang="en-GB" dirty="0" smtClean="0"/>
              <a:t>Figures put dates of what is planned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8260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YP</a:t>
            </a:r>
            <a:r>
              <a:rPr lang="en-GB" baseline="0" dirty="0" smtClean="0"/>
              <a:t> and Staff- Evidence based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0152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41+</a:t>
            </a:r>
            <a:r>
              <a:rPr lang="en-GB" baseline="0" dirty="0" smtClean="0"/>
              <a:t> studies/ 7 systematic reviews </a:t>
            </a:r>
          </a:p>
          <a:p>
            <a:r>
              <a:rPr lang="en-GB" baseline="0" dirty="0" smtClean="0"/>
              <a:t>The positives: it is promising, growing rapidly, popular (staff and students), cheap,</a:t>
            </a:r>
          </a:p>
          <a:p>
            <a:r>
              <a:rPr lang="en-GB" baseline="0" dirty="0" smtClean="0"/>
              <a:t>Impact of mindfulness happens in the classroom. It is not easy</a:t>
            </a:r>
            <a:r>
              <a:rPr lang="en-GB" b="1" baseline="0" dirty="0" smtClean="0"/>
              <a:t>. You have to live it rather than know it </a:t>
            </a:r>
          </a:p>
          <a:p>
            <a:r>
              <a:rPr lang="en-US" b="1" dirty="0" smtClean="0"/>
              <a:t>Be the change that you wish to see in the world.” ― Mahatma Gandhi </a:t>
            </a:r>
          </a:p>
          <a:p>
            <a:r>
              <a:rPr lang="en-US" b="0" dirty="0" smtClean="0"/>
              <a:t>TEACHERS helps with teachers’ own wellbeing, stress, burnout, motivation- improves performance as teachers “teach mindfully” </a:t>
            </a:r>
            <a:r>
              <a:rPr lang="en-US" b="0" dirty="0" err="1" smtClean="0"/>
              <a:t>eg</a:t>
            </a:r>
            <a:r>
              <a:rPr lang="en-US" b="0" dirty="0" smtClean="0"/>
              <a:t> focus, </a:t>
            </a:r>
            <a:r>
              <a:rPr lang="en-US" b="0" dirty="0" err="1" smtClean="0"/>
              <a:t>prioritising</a:t>
            </a:r>
            <a:r>
              <a:rPr lang="en-US" b="0" dirty="0" smtClean="0"/>
              <a:t>, better relationships, attunement (harmony)- Role modelling/embodiment- essential for effective teaching</a:t>
            </a:r>
            <a:r>
              <a:rPr lang="en-US" b="0" baseline="0" dirty="0" smtClean="0"/>
              <a:t> of mindfulness (insider’s perspective)- enhance empathy (skills like patience, equanimity and non reactivity</a:t>
            </a:r>
          </a:p>
          <a:p>
            <a:r>
              <a:rPr lang="en-US" b="0" dirty="0" smtClean="0"/>
              <a:t>Mindfulness can fit in PHSE/Tutorial time/SEAL/ subjects (RE, PE)/ Exam preparation- stress reduction- it does not need to take a huge amounts of time from the school day: </a:t>
            </a:r>
            <a:r>
              <a:rPr lang="en-US" b="1" dirty="0" smtClean="0">
                <a:solidFill>
                  <a:srgbClr val="FF0000"/>
                </a:solidFill>
              </a:rPr>
              <a:t>a small amount could unlock all sorts</a:t>
            </a:r>
            <a:r>
              <a:rPr lang="en-US" b="1" baseline="0" dirty="0" smtClean="0">
                <a:solidFill>
                  <a:srgbClr val="FF0000"/>
                </a:solidFill>
              </a:rPr>
              <a:t> of doors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0" dirty="0" smtClean="0"/>
              <a:t>Mindfulness helps C&amp;YP to steady their attention and make it less reactive, with benefits for both MH and WB and the capacity to learn. There is some small but growing evidence on helping</a:t>
            </a:r>
            <a:r>
              <a:rPr lang="en-US" b="0" baseline="0" dirty="0" smtClean="0"/>
              <a:t> to manage impulsivity and anti-social </a:t>
            </a:r>
            <a:r>
              <a:rPr lang="en-US" b="0" baseline="0" dirty="0" err="1" smtClean="0"/>
              <a:t>behaviour</a:t>
            </a:r>
            <a:r>
              <a:rPr lang="en-US" b="0" baseline="0" dirty="0" smtClean="0"/>
              <a:t>, it also make people reassess their values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GB" b="1" dirty="0" smtClean="0"/>
              <a:t>Universal  programmes have a small but significant effect (and are much needed to avoid</a:t>
            </a:r>
            <a:r>
              <a:rPr lang="en-GB" b="1" baseline="0" dirty="0" smtClean="0"/>
              <a:t> stigma)</a:t>
            </a:r>
          </a:p>
          <a:p>
            <a:r>
              <a:rPr lang="en-GB" b="1" baseline="0" dirty="0" smtClean="0"/>
              <a:t>How can schools build the case for this intervention “in the glare of Ofsted”: if Ofsted could be made to see the link between ability to pay attention and ability to learn and therefore to take an interest in emotional intelligence and mindfulness.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7588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B11D-6E61-4E6D-A2E6-B11091FDAF37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6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Homophobic behaviour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48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It could</a:t>
            </a:r>
            <a:r>
              <a:rPr lang="en-GB" baseline="0" dirty="0" smtClean="0"/>
              <a:t> be for learning mentors, teachers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</a:t>
            </a:r>
            <a:r>
              <a:rPr lang="en-GB" baseline="0" dirty="0" smtClean="0"/>
              <a:t> course focuses on building a baseline knowledge of MWB, it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will also contribute to improve attitudes to MWB.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Outline the importance of MWB to the individual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Participants will know how MWB can be improved and maintained (through evidence base)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27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082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References:  1 and 2-Gutman, L. &amp; 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Vorhaus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J., 2012. The Impact of Pupil 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Behaviour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Wellbeing on Educational Outcomes: research report DFE-RR253, London: Department of Education.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3-   Green, H. et al., 2005. The mental health of children and young people in Great Britain 2004, Basingstoke, Hampshire: Palgrave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0000"/>
              <a:buFont typeface="Arial" charset="0"/>
              <a:buChar char="•"/>
              <a:tabLst/>
              <a:defRPr/>
            </a:pP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0000"/>
              <a:buFont typeface="Arial" charset="0"/>
              <a:buChar char="•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Most parents of a child with a diagnosable mental health problem seek advice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0000"/>
              <a:buFont typeface="Arial" charset="0"/>
              <a:buChar char="•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Only 1 in 4 children with a diagnosable problem get the help they need.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0000"/>
              <a:buFont typeface="Arial" charset="0"/>
              <a:buChar char="•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intervention with children with mental health conditions can often improve the prospects and quality of life of those children facing poor mental health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0000"/>
              <a:buFont typeface="Arial" charset="0"/>
              <a:buChar char="•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Reduce the burden of costs on schools, other agencies and society at large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0000"/>
              <a:buFont typeface="Arial" charset="0"/>
              <a:buChar char="•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intervention aims to counter risks for poor outcomes and to strengthen children’s assets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0000"/>
              <a:buFont typeface="Arial" charset="0"/>
              <a:buChar char="•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 of those with lifetime 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menatl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illness (excluding dementia) first experience symptoms by the age of 14 and three-quarters before their mid 20’s</a:t>
            </a:r>
            <a:endParaRPr kumimoji="0" lang="en-GB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>
                <a:solidFill>
                  <a:prstClr val="black"/>
                </a:solidFill>
              </a:rPr>
              <a:pPr/>
              <a:t>2</a:t>
            </a:fld>
            <a:endParaRPr lang="en-GB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6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3/4 of parents whose children are experiencing mental ill-health seek help, only 1/4 of children receive any support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164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579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Health implies physical and mental</a:t>
            </a:r>
          </a:p>
          <a:p>
            <a:endParaRPr lang="en-GB" dirty="0" smtClean="0"/>
          </a:p>
          <a:p>
            <a:r>
              <a:rPr lang="en-GB" b="1" dirty="0" smtClean="0"/>
              <a:t>What comes from a positive mental health? </a:t>
            </a:r>
            <a:r>
              <a:rPr lang="en-GB" b="0" dirty="0" smtClean="0"/>
              <a:t>Resilience, self confidence, kindness, self regulation</a:t>
            </a:r>
          </a:p>
          <a:p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>
                <a:solidFill>
                  <a:prstClr val="black"/>
                </a:solidFill>
              </a:rPr>
              <a:pPr/>
              <a:t>5</a:t>
            </a:fld>
            <a:endParaRPr lang="en-GB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successful, mental health promoting and</a:t>
            </a:r>
            <a:r>
              <a:rPr lang="en-US" baseline="0" dirty="0" smtClean="0"/>
              <a:t> </a:t>
            </a:r>
            <a:r>
              <a:rPr lang="en-US" dirty="0" smtClean="0"/>
              <a:t>anti-bullying approaches need to be owned</a:t>
            </a:r>
            <a:r>
              <a:rPr lang="en-US" baseline="0" dirty="0" smtClean="0"/>
              <a:t> </a:t>
            </a:r>
            <a:r>
              <a:rPr lang="en-US" dirty="0" smtClean="0"/>
              <a:t>by all school staff, threaded throughout the</a:t>
            </a:r>
            <a:r>
              <a:rPr lang="en-US" baseline="0" dirty="0" smtClean="0"/>
              <a:t> </a:t>
            </a:r>
            <a:r>
              <a:rPr lang="en-US" dirty="0" smtClean="0"/>
              <a:t>curriculum and embedded in school culture.</a:t>
            </a:r>
          </a:p>
          <a:p>
            <a:r>
              <a:rPr lang="en-US" dirty="0" smtClean="0"/>
              <a:t>They should be backed up by policies, </a:t>
            </a:r>
            <a:r>
              <a:rPr lang="en-US" dirty="0" err="1" smtClean="0"/>
              <a:t>goodlinks</a:t>
            </a:r>
            <a:r>
              <a:rPr lang="en-US" dirty="0" smtClean="0"/>
              <a:t> with parents and outside agencies, swift</a:t>
            </a:r>
            <a:r>
              <a:rPr lang="en-US" baseline="0" dirty="0" smtClean="0"/>
              <a:t> </a:t>
            </a:r>
            <a:r>
              <a:rPr lang="en-US" dirty="0" smtClean="0"/>
              <a:t>action to support wellbeing and whole school</a:t>
            </a:r>
            <a:r>
              <a:rPr lang="en-US" baseline="0" dirty="0" smtClean="0"/>
              <a:t> </a:t>
            </a:r>
            <a:r>
              <a:rPr lang="en-US" dirty="0" smtClean="0"/>
              <a:t>staff training and commitment to promoting</a:t>
            </a:r>
            <a:r>
              <a:rPr lang="en-US" baseline="0" dirty="0" smtClean="0"/>
              <a:t> </a:t>
            </a:r>
            <a:r>
              <a:rPr lang="en-US" dirty="0" smtClean="0"/>
              <a:t>children’s mental health and wellbeing.</a:t>
            </a:r>
          </a:p>
          <a:p>
            <a:r>
              <a:rPr lang="en-US" dirty="0" smtClean="0"/>
              <a:t>Faithful delivery of </a:t>
            </a:r>
            <a:r>
              <a:rPr lang="en-US" dirty="0" err="1" smtClean="0"/>
              <a:t>schoolbased</a:t>
            </a:r>
            <a:r>
              <a:rPr lang="en-US" baseline="0" dirty="0" smtClean="0"/>
              <a:t> </a:t>
            </a:r>
            <a:r>
              <a:rPr lang="en-US" dirty="0" err="1" smtClean="0"/>
              <a:t>programmes</a:t>
            </a:r>
            <a:r>
              <a:rPr lang="en-US" dirty="0" smtClean="0"/>
              <a:t> can be challenging for</a:t>
            </a:r>
            <a:r>
              <a:rPr lang="en-US" baseline="0" dirty="0" smtClean="0"/>
              <a:t> </a:t>
            </a:r>
            <a:r>
              <a:rPr lang="en-US" dirty="0" smtClean="0"/>
              <a:t>schools preoccupied with </a:t>
            </a:r>
            <a:r>
              <a:rPr lang="en-US" dirty="0" err="1" smtClean="0"/>
              <a:t>prioritising</a:t>
            </a:r>
            <a:r>
              <a:rPr lang="en-US" dirty="0" smtClean="0"/>
              <a:t> national</a:t>
            </a:r>
            <a:r>
              <a:rPr lang="en-US" baseline="0" dirty="0" smtClean="0"/>
              <a:t> </a:t>
            </a:r>
            <a:r>
              <a:rPr lang="en-US" dirty="0" smtClean="0"/>
              <a:t>curriculum targets, even if in the longer term</a:t>
            </a:r>
          </a:p>
          <a:p>
            <a:r>
              <a:rPr lang="en-US" dirty="0" smtClean="0"/>
              <a:t>they promote educational attainment.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0723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European problems: too much tailoring- dilution, confusion, lack of impact hard to evaluate</a:t>
            </a:r>
          </a:p>
          <a:p>
            <a:r>
              <a:rPr lang="en-US" dirty="0" smtClean="0"/>
              <a:t>If you get it right for teachers you will get it right for everybody –what are your doing for your own MH? Do you walk the talk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 schools you will have targeted initiative</a:t>
            </a:r>
          </a:p>
          <a:p>
            <a:endParaRPr lang="en-GB" dirty="0" smtClean="0"/>
          </a:p>
          <a:p>
            <a:r>
              <a:rPr lang="en-GB" b="1" dirty="0" smtClean="0"/>
              <a:t>High quality implementation</a:t>
            </a:r>
          </a:p>
          <a:p>
            <a:r>
              <a:rPr lang="en-US" dirty="0" smtClean="0"/>
              <a:t>Right method for intervention</a:t>
            </a:r>
          </a:p>
          <a:p>
            <a:r>
              <a:rPr lang="en-US" dirty="0" smtClean="0"/>
              <a:t>Clear and limited aims</a:t>
            </a:r>
          </a:p>
          <a:p>
            <a:r>
              <a:rPr lang="en-US" dirty="0" smtClean="0"/>
              <a:t>Simple (less is more)</a:t>
            </a:r>
          </a:p>
          <a:p>
            <a:r>
              <a:rPr lang="en-US" dirty="0" smtClean="0"/>
              <a:t>Staff training</a:t>
            </a:r>
          </a:p>
          <a:p>
            <a:r>
              <a:rPr lang="en-US" dirty="0" smtClean="0"/>
              <a:t>Measurable and success monitored</a:t>
            </a:r>
          </a:p>
          <a:p>
            <a:r>
              <a:rPr lang="en-US" dirty="0" smtClean="0"/>
              <a:t>Involve people</a:t>
            </a:r>
          </a:p>
          <a:p>
            <a:r>
              <a:rPr lang="en-US" dirty="0" smtClean="0"/>
              <a:t>Allow time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4487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Promote any local training I am aware off</a:t>
            </a:r>
          </a:p>
          <a:p>
            <a:r>
              <a:rPr lang="en-GB" dirty="0" smtClean="0"/>
              <a:t>Young Minds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119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CE47-C31D-4A01-B91E-FC0ED28709EB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036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5240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7772400" cy="1447800"/>
          </a:xfrm>
        </p:spPr>
        <p:txBody>
          <a:bodyPr/>
          <a:lstStyle>
            <a:lvl1pPr marL="0" indent="0">
              <a:buFont typeface="Wingdings" pitchFamily="1" charset="2"/>
              <a:buNone/>
              <a:defRPr sz="2800" b="1">
                <a:solidFill>
                  <a:srgbClr val="00377B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7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312738" y="6400800"/>
            <a:ext cx="3802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b="1" i="1">
                <a:solidFill>
                  <a:schemeClr val="tx2"/>
                </a:solidFill>
              </a:rPr>
              <a:t>Listening to you, working for you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7150100" y="6437313"/>
            <a:ext cx="16129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300">
                <a:solidFill>
                  <a:schemeClr val="tx2"/>
                </a:solidFill>
              </a:rPr>
              <a:t>www.bexley.gov.uk</a:t>
            </a:r>
          </a:p>
        </p:txBody>
      </p:sp>
      <p:pic>
        <p:nvPicPr>
          <p:cNvPr id="83991" name="Picture 23" descr="BexLog_ppt_col_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605463"/>
            <a:ext cx="2438400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050030"/>
      </p:ext>
    </p:extLst>
  </p:cSld>
  <p:clrMapOvr>
    <a:masterClrMapping/>
  </p:clrMapOvr>
  <p:transition spd="med"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193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9055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42109"/>
      </p:ext>
    </p:extLst>
  </p:cSld>
  <p:clrMapOvr>
    <a:masterClrMapping/>
  </p:clrMapOvr>
  <p:transition spd="med"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08905"/>
      </p:ext>
    </p:extLst>
  </p:cSld>
  <p:clrMapOvr>
    <a:masterClrMapping/>
  </p:clrMapOvr>
  <p:transition spd="med"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267618"/>
      </p:ext>
    </p:extLst>
  </p:cSld>
  <p:clrMapOvr>
    <a:masterClrMapping/>
  </p:clrMapOvr>
  <p:transition spd="med"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962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962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5668"/>
      </p:ext>
    </p:extLst>
  </p:cSld>
  <p:clrMapOvr>
    <a:masterClrMapping/>
  </p:clrMapOvr>
  <p:transition spd="med"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70832"/>
      </p:ext>
    </p:extLst>
  </p:cSld>
  <p:clrMapOvr>
    <a:masterClrMapping/>
  </p:clrMapOvr>
  <p:transition spd="med"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127961"/>
      </p:ext>
    </p:extLst>
  </p:cSld>
  <p:clrMapOvr>
    <a:masterClrMapping/>
  </p:clrMapOvr>
  <p:transition spd="med"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39043"/>
      </p:ext>
    </p:extLst>
  </p:cSld>
  <p:clrMapOvr>
    <a:masterClrMapping/>
  </p:clrMapOvr>
  <p:transition spd="med"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165932"/>
      </p:ext>
    </p:extLst>
  </p:cSld>
  <p:clrMapOvr>
    <a:masterClrMapping/>
  </p:clrMapOvr>
  <p:transition spd="med"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19743"/>
      </p:ext>
    </p:extLst>
  </p:cSld>
  <p:clrMapOvr>
    <a:masterClrMapping/>
  </p:clrMapOvr>
  <p:transition spd="med"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07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7434263" y="6494463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>
                <a:solidFill>
                  <a:schemeClr val="tx2"/>
                </a:solidFill>
              </a:rPr>
              <a:t>www.bexley.gov.uk</a:t>
            </a: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203200" y="6453188"/>
            <a:ext cx="4144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b="1" i="1">
                <a:solidFill>
                  <a:schemeClr val="tx2"/>
                </a:solidFill>
              </a:rPr>
              <a:t>Listening to you, working for you</a:t>
            </a:r>
          </a:p>
        </p:txBody>
      </p:sp>
      <p:sp>
        <p:nvSpPr>
          <p:cNvPr id="1062" name="Text Box 38"/>
          <p:cNvSpPr txBox="1">
            <a:spLocks noChangeArrowheads="1"/>
          </p:cNvSpPr>
          <p:nvPr/>
        </p:nvSpPr>
        <p:spPr bwMode="auto">
          <a:xfrm>
            <a:off x="7407275" y="6494463"/>
            <a:ext cx="16129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300">
                <a:solidFill>
                  <a:schemeClr val="tx2"/>
                </a:solidFill>
              </a:rPr>
              <a:t>www.bexley.gov.uk</a:t>
            </a:r>
          </a:p>
        </p:txBody>
      </p:sp>
      <p:sp>
        <p:nvSpPr>
          <p:cNvPr id="1066" name="Text Box 42"/>
          <p:cNvSpPr txBox="1">
            <a:spLocks noChangeArrowheads="1"/>
          </p:cNvSpPr>
          <p:nvPr/>
        </p:nvSpPr>
        <p:spPr bwMode="auto">
          <a:xfrm>
            <a:off x="236538" y="6400800"/>
            <a:ext cx="4144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b="1" i="1">
                <a:solidFill>
                  <a:schemeClr val="tx2"/>
                </a:solidFill>
              </a:rPr>
              <a:t>Listening to you, working for you</a:t>
            </a:r>
          </a:p>
        </p:txBody>
      </p:sp>
      <p:sp>
        <p:nvSpPr>
          <p:cNvPr id="1067" name="Text Box 43"/>
          <p:cNvSpPr txBox="1">
            <a:spLocks noChangeArrowheads="1"/>
          </p:cNvSpPr>
          <p:nvPr/>
        </p:nvSpPr>
        <p:spPr bwMode="auto">
          <a:xfrm>
            <a:off x="7369175" y="6491288"/>
            <a:ext cx="16129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300">
                <a:solidFill>
                  <a:schemeClr val="tx2"/>
                </a:solidFill>
              </a:rPr>
              <a:t>www.bexley.gov.uk</a:t>
            </a: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7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312738" y="6400800"/>
            <a:ext cx="3802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b="1" i="1">
                <a:solidFill>
                  <a:schemeClr val="tx2"/>
                </a:solidFill>
              </a:rPr>
              <a:t>Listening to you, working for you</a:t>
            </a:r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7162800" y="6437313"/>
            <a:ext cx="16129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300">
                <a:solidFill>
                  <a:schemeClr val="tx2"/>
                </a:solidFill>
              </a:rPr>
              <a:t>www.bexley.gov.uk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strips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77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77B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77B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77B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77B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77B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77B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77B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77B"/>
          </a:solidFill>
          <a:latin typeface="Arial" charset="0"/>
        </a:defRPr>
      </a:lvl9pPr>
    </p:titleStyle>
    <p:bodyStyle>
      <a:lvl1pPr marL="482600" indent="-482600" algn="l" rtl="0" eaLnBrk="1" fontAlgn="base" hangingPunct="1">
        <a:spcBef>
          <a:spcPct val="20000"/>
        </a:spcBef>
        <a:spcAft>
          <a:spcPct val="0"/>
        </a:spcAft>
        <a:buClr>
          <a:srgbClr val="00377B"/>
        </a:buClr>
        <a:buFont typeface="Wingdings" pitchFamily="1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1047750" indent="-374650" algn="l" rtl="0" eaLnBrk="1" fontAlgn="base" hangingPunct="1">
        <a:spcBef>
          <a:spcPct val="20000"/>
        </a:spcBef>
        <a:spcAft>
          <a:spcPct val="0"/>
        </a:spcAft>
        <a:buClr>
          <a:srgbClr val="00377B"/>
        </a:buClr>
        <a:buChar char="–"/>
        <a:defRPr sz="3000">
          <a:solidFill>
            <a:schemeClr val="tx1"/>
          </a:solidFill>
          <a:latin typeface="+mn-lt"/>
        </a:defRPr>
      </a:lvl2pPr>
      <a:lvl3pPr marL="1466850" indent="-228600" algn="l" rtl="0" eaLnBrk="1" fontAlgn="base" hangingPunct="1">
        <a:spcBef>
          <a:spcPct val="20000"/>
        </a:spcBef>
        <a:spcAft>
          <a:spcPct val="0"/>
        </a:spcAft>
        <a:buClr>
          <a:srgbClr val="00377B"/>
        </a:buClr>
        <a:buChar char="•"/>
        <a:defRPr>
          <a:solidFill>
            <a:schemeClr val="tx1"/>
          </a:solidFill>
          <a:latin typeface="+mn-lt"/>
        </a:defRPr>
      </a:lvl3pPr>
      <a:lvl4pPr marL="1885950" indent="-228600" algn="l" rtl="0" eaLnBrk="1" fontAlgn="base" hangingPunct="1">
        <a:spcBef>
          <a:spcPct val="20000"/>
        </a:spcBef>
        <a:spcAft>
          <a:spcPct val="0"/>
        </a:spcAft>
        <a:buClr>
          <a:srgbClr val="00377B"/>
        </a:buClr>
        <a:buChar char="–"/>
        <a:defRPr>
          <a:solidFill>
            <a:schemeClr val="tx1"/>
          </a:solidFill>
          <a:latin typeface="+mn-lt"/>
        </a:defRPr>
      </a:lvl4pPr>
      <a:lvl5pPr marL="2305050" indent="-228600" algn="l" rtl="0" eaLnBrk="1" fontAlgn="base" hangingPunct="1">
        <a:spcBef>
          <a:spcPct val="20000"/>
        </a:spcBef>
        <a:spcAft>
          <a:spcPct val="0"/>
        </a:spcAft>
        <a:buClr>
          <a:srgbClr val="00377B"/>
        </a:buClr>
        <a:buChar char="»"/>
        <a:defRPr>
          <a:solidFill>
            <a:schemeClr val="tx1"/>
          </a:solidFill>
          <a:latin typeface="+mn-lt"/>
        </a:defRPr>
      </a:lvl5pPr>
      <a:lvl6pPr marL="2762250" indent="-228600" algn="l" rtl="0" eaLnBrk="1" fontAlgn="base" hangingPunct="1">
        <a:spcBef>
          <a:spcPct val="20000"/>
        </a:spcBef>
        <a:spcAft>
          <a:spcPct val="0"/>
        </a:spcAft>
        <a:buClr>
          <a:srgbClr val="00377B"/>
        </a:buClr>
        <a:buChar char="»"/>
        <a:defRPr>
          <a:solidFill>
            <a:schemeClr val="tx1"/>
          </a:solidFill>
          <a:latin typeface="+mn-lt"/>
        </a:defRPr>
      </a:lvl6pPr>
      <a:lvl7pPr marL="3219450" indent="-228600" algn="l" rtl="0" eaLnBrk="1" fontAlgn="base" hangingPunct="1">
        <a:spcBef>
          <a:spcPct val="20000"/>
        </a:spcBef>
        <a:spcAft>
          <a:spcPct val="0"/>
        </a:spcAft>
        <a:buClr>
          <a:srgbClr val="00377B"/>
        </a:buClr>
        <a:buChar char="»"/>
        <a:defRPr>
          <a:solidFill>
            <a:schemeClr val="tx1"/>
          </a:solidFill>
          <a:latin typeface="+mn-lt"/>
        </a:defRPr>
      </a:lvl7pPr>
      <a:lvl8pPr marL="3676650" indent="-228600" algn="l" rtl="0" eaLnBrk="1" fontAlgn="base" hangingPunct="1">
        <a:spcBef>
          <a:spcPct val="20000"/>
        </a:spcBef>
        <a:spcAft>
          <a:spcPct val="0"/>
        </a:spcAft>
        <a:buClr>
          <a:srgbClr val="00377B"/>
        </a:buClr>
        <a:buChar char="»"/>
        <a:defRPr>
          <a:solidFill>
            <a:schemeClr val="tx1"/>
          </a:solidFill>
          <a:latin typeface="+mn-lt"/>
        </a:defRPr>
      </a:lvl8pPr>
      <a:lvl9pPr marL="4133850" indent="-228600" algn="l" rtl="0" eaLnBrk="1" fontAlgn="base" hangingPunct="1">
        <a:spcBef>
          <a:spcPct val="20000"/>
        </a:spcBef>
        <a:spcAft>
          <a:spcPct val="0"/>
        </a:spcAft>
        <a:buClr>
          <a:srgbClr val="00377B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eadscapebexley.co.uk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ascale.berthellet@bexley.gov.u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3429000"/>
            <a:ext cx="8640960" cy="2520280"/>
          </a:xfrm>
        </p:spPr>
        <p:txBody>
          <a:bodyPr/>
          <a:lstStyle/>
          <a:p>
            <a:pPr algn="ctr"/>
            <a:r>
              <a:rPr lang="en-US" altLang="en-US" dirty="0" smtClean="0"/>
              <a:t>Monday 11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July 2016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sz="2400" dirty="0" smtClean="0"/>
              <a:t>Pascale </a:t>
            </a:r>
            <a:r>
              <a:rPr lang="en-US" altLang="en-US" sz="2400" dirty="0" err="1" smtClean="0"/>
              <a:t>Berthellet</a:t>
            </a:r>
            <a:endParaRPr lang="en-US" altLang="en-US" sz="2400" dirty="0" smtClean="0"/>
          </a:p>
          <a:p>
            <a:r>
              <a:rPr lang="en-US" altLang="en-US" sz="2000" b="0" dirty="0" smtClean="0"/>
              <a:t>Public Health Advisor for Children &amp; Young People</a:t>
            </a:r>
            <a:endParaRPr lang="en-US" altLang="en-US" sz="2000" b="0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188640"/>
            <a:ext cx="8784976" cy="2554560"/>
          </a:xfrm>
        </p:spPr>
        <p:txBody>
          <a:bodyPr/>
          <a:lstStyle/>
          <a:p>
            <a:pPr algn="ctr"/>
            <a:r>
              <a:rPr lang="en-US" altLang="en-US" sz="4400" b="1" dirty="0" err="1" smtClean="0"/>
              <a:t>Bexley</a:t>
            </a:r>
            <a:r>
              <a:rPr lang="en-US" altLang="en-US" sz="4400" b="1" dirty="0" smtClean="0"/>
              <a:t> Mental Health and Wellbeing Provision in schools</a:t>
            </a:r>
            <a:endParaRPr lang="en-US" altLang="en-US" sz="4400" b="1" dirty="0"/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260376"/>
          </a:xfrm>
        </p:spPr>
        <p:txBody>
          <a:bodyPr/>
          <a:lstStyle/>
          <a:p>
            <a:r>
              <a:rPr lang="en-GB" b="1" dirty="0" smtClean="0"/>
              <a:t>Programme to support MHWB in schools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4824"/>
            <a:ext cx="8077200" cy="41764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377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377B"/>
                </a:solidFill>
              </a:rPr>
              <a:t>Time to Change: </a:t>
            </a:r>
            <a:r>
              <a:rPr lang="en-GB" dirty="0" smtClean="0">
                <a:solidFill>
                  <a:srgbClr val="00377B"/>
                </a:solidFill>
              </a:rPr>
              <a:t>to reduce stigma and prejudice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Training offer to secondary pupils to become MH Champions in their school</a:t>
            </a:r>
            <a:endParaRPr lang="en-GB" dirty="0">
              <a:solidFill>
                <a:srgbClr val="00377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377B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377B"/>
                </a:solidFill>
              </a:rPr>
              <a:t>                                                </a:t>
            </a:r>
          </a:p>
        </p:txBody>
      </p:sp>
      <p:pic>
        <p:nvPicPr>
          <p:cNvPr id="5122" name="Picture 2" descr="C:\Users\hpberthe\Pictures\time to ch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941168"/>
            <a:ext cx="2887985" cy="125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42401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Bexley CYP’s voice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424936" cy="3839344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rgbClr val="00377B"/>
                </a:solidFill>
              </a:rPr>
              <a:t>Primary Schools: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377B"/>
                </a:solidFill>
              </a:rPr>
              <a:t>Work with school councils to embed the 5 ways to Wellbeing</a:t>
            </a:r>
          </a:p>
          <a:p>
            <a:pPr marL="0" indent="0">
              <a:buNone/>
            </a:pPr>
            <a:endParaRPr lang="en-GB" dirty="0" smtClean="0">
              <a:solidFill>
                <a:srgbClr val="00377B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00377B"/>
                </a:solidFill>
              </a:rPr>
              <a:t>Secondary Schools:</a:t>
            </a:r>
            <a:endParaRPr lang="en-GB" b="1" dirty="0">
              <a:solidFill>
                <a:srgbClr val="00377B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377B"/>
                </a:solidFill>
              </a:rPr>
              <a:t>Young </a:t>
            </a:r>
            <a:r>
              <a:rPr lang="en-GB" dirty="0">
                <a:solidFill>
                  <a:srgbClr val="00377B"/>
                </a:solidFill>
              </a:rPr>
              <a:t>P</a:t>
            </a:r>
            <a:r>
              <a:rPr lang="en-GB" dirty="0" smtClean="0">
                <a:solidFill>
                  <a:srgbClr val="00377B"/>
                </a:solidFill>
              </a:rPr>
              <a:t>eople Conference to hear their views</a:t>
            </a:r>
          </a:p>
          <a:p>
            <a:pPr marL="0" indent="0" algn="ctr">
              <a:buNone/>
            </a:pPr>
            <a:endParaRPr lang="en-GB" b="1" dirty="0">
              <a:solidFill>
                <a:srgbClr val="00377B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0037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78101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77200" cy="838200"/>
          </a:xfrm>
        </p:spPr>
        <p:txBody>
          <a:bodyPr/>
          <a:lstStyle/>
          <a:p>
            <a:r>
              <a:rPr lang="en-GB" b="1" dirty="0" smtClean="0"/>
              <a:t>Five Ways to Wellbeing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73267" cy="3240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Connect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Be 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Take Notice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Keep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Give</a:t>
            </a:r>
            <a:endParaRPr lang="en-GB" dirty="0">
              <a:solidFill>
                <a:srgbClr val="00377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272051"/>
            <a:ext cx="830265" cy="1130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49" y="5272051"/>
            <a:ext cx="680623" cy="985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68" y="5273411"/>
            <a:ext cx="737368" cy="1007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19" y="5272051"/>
            <a:ext cx="655281" cy="985542"/>
          </a:xfrm>
          <a:prstGeom prst="rect">
            <a:avLst/>
          </a:prstGeom>
        </p:spPr>
      </p:pic>
      <p:pic>
        <p:nvPicPr>
          <p:cNvPr id="10" name="Picture 9" descr="C:\Users\hpberthe\Pictures\be-active-dl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94"/>
          <a:stretch/>
        </p:blipFill>
        <p:spPr bwMode="auto">
          <a:xfrm>
            <a:off x="2483768" y="5272051"/>
            <a:ext cx="936104" cy="1005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7680748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077200" cy="838200"/>
          </a:xfrm>
        </p:spPr>
        <p:txBody>
          <a:bodyPr/>
          <a:lstStyle/>
          <a:p>
            <a:r>
              <a:rPr lang="en-GB" b="1" dirty="0" smtClean="0"/>
              <a:t>Wheel of Well-being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44644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77B"/>
                </a:solidFill>
              </a:rPr>
              <a:t>SLAM </a:t>
            </a:r>
            <a:r>
              <a:rPr lang="en-US" sz="2000" dirty="0">
                <a:solidFill>
                  <a:srgbClr val="00377B"/>
                </a:solidFill>
              </a:rPr>
              <a:t>designed the Wheel of Wellbeing (</a:t>
            </a:r>
            <a:r>
              <a:rPr lang="en-US" sz="2000" dirty="0" err="1">
                <a:solidFill>
                  <a:srgbClr val="00377B"/>
                </a:solidFill>
              </a:rPr>
              <a:t>WoW</a:t>
            </a:r>
            <a:r>
              <a:rPr lang="en-US" sz="2000" dirty="0">
                <a:solidFill>
                  <a:srgbClr val="00377B"/>
                </a:solidFill>
              </a:rPr>
              <a:t>) framework as a simple approach to promoting positive mental health and </a:t>
            </a:r>
            <a:r>
              <a:rPr lang="en-US" sz="2000" dirty="0" smtClean="0">
                <a:solidFill>
                  <a:srgbClr val="00377B"/>
                </a:solidFill>
              </a:rPr>
              <a:t>wellbeing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377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77B"/>
                </a:solidFill>
              </a:rPr>
              <a:t>The </a:t>
            </a:r>
            <a:r>
              <a:rPr lang="en-US" sz="2000" dirty="0" err="1">
                <a:solidFill>
                  <a:srgbClr val="00377B"/>
                </a:solidFill>
              </a:rPr>
              <a:t>WoW</a:t>
            </a:r>
            <a:r>
              <a:rPr lang="en-US" sz="2000" dirty="0">
                <a:solidFill>
                  <a:srgbClr val="00377B"/>
                </a:solidFill>
              </a:rPr>
              <a:t> is a </a:t>
            </a:r>
            <a:r>
              <a:rPr lang="en-US" sz="2000" dirty="0" err="1">
                <a:solidFill>
                  <a:srgbClr val="00377B"/>
                </a:solidFill>
              </a:rPr>
              <a:t>colourful</a:t>
            </a:r>
            <a:r>
              <a:rPr lang="en-US" sz="2000" dirty="0">
                <a:solidFill>
                  <a:srgbClr val="00377B"/>
                </a:solidFill>
              </a:rPr>
              <a:t> graphic framework that represents six universal themes that contribute to health and happiness: </a:t>
            </a:r>
            <a:endParaRPr lang="en-US" sz="2000" dirty="0" smtClean="0">
              <a:solidFill>
                <a:srgbClr val="00377B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77B"/>
                </a:solidFill>
              </a:rPr>
              <a:t> </a:t>
            </a:r>
            <a:r>
              <a:rPr lang="en-US" sz="2000" dirty="0" smtClean="0">
                <a:solidFill>
                  <a:srgbClr val="00377B"/>
                </a:solidFill>
              </a:rPr>
              <a:t>      Body</a:t>
            </a:r>
            <a:r>
              <a:rPr lang="en-US" sz="2000" dirty="0">
                <a:solidFill>
                  <a:srgbClr val="00377B"/>
                </a:solidFill>
              </a:rPr>
              <a:t>, Mind, Spirit, People, Place and Planet.  </a:t>
            </a:r>
            <a:endParaRPr lang="en-US" sz="2000" dirty="0" smtClean="0">
              <a:solidFill>
                <a:srgbClr val="00377B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377B"/>
                </a:solidFill>
              </a:rPr>
              <a:t>        Each </a:t>
            </a:r>
            <a:r>
              <a:rPr lang="en-US" sz="2000" dirty="0">
                <a:solidFill>
                  <a:srgbClr val="00377B"/>
                </a:solidFill>
              </a:rPr>
              <a:t>theme links to one of the five </a:t>
            </a:r>
            <a:r>
              <a:rPr lang="en-US" sz="2000" dirty="0" smtClean="0">
                <a:solidFill>
                  <a:srgbClr val="00377B"/>
                </a:solidFill>
              </a:rPr>
              <a:t>ways</a:t>
            </a:r>
          </a:p>
          <a:p>
            <a:pPr marL="0" indent="0">
              <a:buNone/>
            </a:pPr>
            <a:endParaRPr lang="en-US" sz="2000" dirty="0">
              <a:solidFill>
                <a:srgbClr val="00377B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377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77B"/>
                </a:solidFill>
              </a:rPr>
              <a:t> </a:t>
            </a:r>
            <a:r>
              <a:rPr lang="en-US" sz="2000" dirty="0" smtClean="0">
                <a:solidFill>
                  <a:srgbClr val="00377B"/>
                </a:solidFill>
              </a:rPr>
              <a:t>DIY Happiness game</a:t>
            </a:r>
            <a:endParaRPr lang="en-US" sz="2000" dirty="0">
              <a:solidFill>
                <a:srgbClr val="00377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377B"/>
              </a:solidFill>
            </a:endParaRP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endParaRPr lang="en-US" sz="1050" dirty="0"/>
          </a:p>
          <a:p>
            <a:endParaRPr lang="en-GB" sz="1050" dirty="0"/>
          </a:p>
        </p:txBody>
      </p:sp>
      <p:pic>
        <p:nvPicPr>
          <p:cNvPr id="1026" name="Picture 2" descr="\\file01\W7FldrRedir$\hpberthe\Desktop\wheelofwellbeing2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49080"/>
            <a:ext cx="3805490" cy="185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077445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Assemblies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43000"/>
            <a:ext cx="8496944" cy="4343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377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Wellbeing assemblies for primary &amp; secondary</a:t>
            </a:r>
            <a:endParaRPr lang="en-GB" dirty="0">
              <a:solidFill>
                <a:srgbClr val="00377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Transition from primary to secondary school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Exam stress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Mindfulness</a:t>
            </a:r>
            <a:endParaRPr lang="en-GB" dirty="0">
              <a:solidFill>
                <a:srgbClr val="0037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75076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Mindfulness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66856" cy="434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77B"/>
                </a:solidFill>
              </a:rPr>
              <a:t>Involves learning therapeutic </a:t>
            </a:r>
            <a:r>
              <a:rPr lang="en-US" dirty="0">
                <a:solidFill>
                  <a:srgbClr val="00377B"/>
                </a:solidFill>
              </a:rPr>
              <a:t>and meditative approaches </a:t>
            </a:r>
            <a:r>
              <a:rPr lang="en-US" dirty="0" smtClean="0">
                <a:solidFill>
                  <a:srgbClr val="00377B"/>
                </a:solidFill>
              </a:rPr>
              <a:t>to dealing </a:t>
            </a:r>
            <a:r>
              <a:rPr lang="en-US" dirty="0">
                <a:solidFill>
                  <a:srgbClr val="00377B"/>
                </a:solidFill>
              </a:rPr>
              <a:t>with </a:t>
            </a:r>
            <a:r>
              <a:rPr lang="en-US" dirty="0" smtClean="0">
                <a:solidFill>
                  <a:srgbClr val="00377B"/>
                </a:solidFill>
              </a:rPr>
              <a:t>stress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77B"/>
                </a:solidFill>
              </a:rPr>
              <a:t>has </a:t>
            </a:r>
            <a:r>
              <a:rPr lang="en-US" dirty="0">
                <a:solidFill>
                  <a:srgbClr val="00377B"/>
                </a:solidFill>
              </a:rPr>
              <a:t>also been tested as </a:t>
            </a:r>
            <a:r>
              <a:rPr lang="en-US" dirty="0" smtClean="0">
                <a:solidFill>
                  <a:srgbClr val="00377B"/>
                </a:solidFill>
              </a:rPr>
              <a:t>a universal </a:t>
            </a:r>
            <a:r>
              <a:rPr lang="en-US" dirty="0">
                <a:solidFill>
                  <a:srgbClr val="00377B"/>
                </a:solidFill>
              </a:rPr>
              <a:t>approach in </a:t>
            </a:r>
            <a:r>
              <a:rPr lang="en-US" dirty="0" smtClean="0">
                <a:solidFill>
                  <a:srgbClr val="00377B"/>
                </a:solidFill>
              </a:rPr>
              <a:t>schools</a:t>
            </a:r>
            <a:endParaRPr lang="en-GB" dirty="0">
              <a:solidFill>
                <a:srgbClr val="0037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38383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smtClean="0">
                <a:solidFill>
                  <a:srgbClr val="00377B"/>
                </a:solidFill>
              </a:rPr>
              <a:t>Research on mindfulness and the young people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rgbClr val="00377B"/>
              </a:solidFill>
            </a:endParaRPr>
          </a:p>
          <a:p>
            <a:pPr marL="0" indent="0">
              <a:buNone/>
            </a:pPr>
            <a:r>
              <a:rPr lang="en-GB" sz="3200" dirty="0" smtClean="0">
                <a:solidFill>
                  <a:srgbClr val="00377B"/>
                </a:solidFill>
              </a:rPr>
              <a:t>The Mindfulness in Schools Programme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377B"/>
                </a:solidFill>
              </a:rPr>
              <a:t>Training for .b foundation programme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377B"/>
                </a:solidFill>
              </a:rPr>
              <a:t>Mindfulness </a:t>
            </a:r>
            <a:r>
              <a:rPr lang="en-GB" sz="2400" dirty="0">
                <a:solidFill>
                  <a:srgbClr val="00377B"/>
                </a:solidFill>
              </a:rPr>
              <a:t>for school </a:t>
            </a:r>
            <a:r>
              <a:rPr lang="en-GB" sz="2400" dirty="0" smtClean="0">
                <a:solidFill>
                  <a:srgbClr val="00377B"/>
                </a:solidFill>
              </a:rPr>
              <a:t>staff</a:t>
            </a:r>
          </a:p>
          <a:p>
            <a:pPr marL="0" indent="0">
              <a:buNone/>
            </a:pPr>
            <a:endParaRPr lang="en-GB" sz="2400" dirty="0">
              <a:solidFill>
                <a:srgbClr val="00377B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Mindfulness</a:t>
            </a:r>
            <a:r>
              <a:rPr lang="en-GB" dirty="0" smtClean="0"/>
              <a:t>                 </a:t>
            </a:r>
            <a:endParaRPr lang="en-GB" dirty="0"/>
          </a:p>
        </p:txBody>
      </p:sp>
      <p:pic>
        <p:nvPicPr>
          <p:cNvPr id="5" name="Picture 2" descr="C:\Users\hpberthe\Pictures\.b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159315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520650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Headscape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hlinkClick r:id="rId3"/>
              </a:rPr>
              <a:t>http://headscapebexley.co.uk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 descr="C:\Users\hpberthe\Pictures\thCAXYQ3P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82617"/>
            <a:ext cx="3181927" cy="15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592779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Online-safety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377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Social media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Cyberbullying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Child Sexual Exploitation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Radicalisation and Extremism</a:t>
            </a:r>
          </a:p>
          <a:p>
            <a:pPr marL="0" indent="0">
              <a:buNone/>
            </a:pPr>
            <a:endParaRPr lang="en-GB" dirty="0">
              <a:solidFill>
                <a:srgbClr val="0037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22453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Partnership work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377B"/>
                </a:solidFill>
              </a:rPr>
              <a:t>Dove</a:t>
            </a:r>
            <a:r>
              <a:rPr lang="en-GB" dirty="0" smtClean="0">
                <a:solidFill>
                  <a:srgbClr val="00377B"/>
                </a:solidFill>
              </a:rPr>
              <a:t> Self esteem project- Body image</a:t>
            </a:r>
          </a:p>
          <a:p>
            <a:pPr marL="0" indent="0">
              <a:buNone/>
            </a:pPr>
            <a:endParaRPr lang="en-GB" dirty="0">
              <a:solidFill>
                <a:srgbClr val="00377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377B"/>
                </a:solidFill>
              </a:rPr>
              <a:t>Take </a:t>
            </a:r>
            <a:r>
              <a:rPr lang="en-GB" b="1" dirty="0">
                <a:solidFill>
                  <a:srgbClr val="00377B"/>
                </a:solidFill>
              </a:rPr>
              <a:t>T</a:t>
            </a:r>
            <a:r>
              <a:rPr lang="en-GB" b="1" dirty="0" smtClean="0">
                <a:solidFill>
                  <a:srgbClr val="00377B"/>
                </a:solidFill>
              </a:rPr>
              <a:t>en </a:t>
            </a:r>
            <a:r>
              <a:rPr lang="en-GB" dirty="0" smtClean="0">
                <a:solidFill>
                  <a:srgbClr val="00377B"/>
                </a:solidFill>
              </a:rPr>
              <a:t>programme for schools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377B"/>
                </a:solidFill>
              </a:rPr>
              <a:t>Using </a:t>
            </a:r>
            <a:r>
              <a:rPr lang="en-US" sz="2400" dirty="0">
                <a:solidFill>
                  <a:srgbClr val="00377B"/>
                </a:solidFill>
              </a:rPr>
              <a:t>heart rate technology to </a:t>
            </a:r>
            <a:r>
              <a:rPr lang="en-US" sz="2400" dirty="0" smtClean="0">
                <a:solidFill>
                  <a:srgbClr val="00377B"/>
                </a:solidFill>
              </a:rPr>
              <a:t>improve concentration</a:t>
            </a:r>
            <a:r>
              <a:rPr lang="en-US" sz="2400" dirty="0">
                <a:solidFill>
                  <a:srgbClr val="00377B"/>
                </a:solidFill>
              </a:rPr>
              <a:t>, reduce stress </a:t>
            </a:r>
            <a:r>
              <a:rPr lang="en-US" sz="2400" dirty="0" smtClean="0">
                <a:solidFill>
                  <a:srgbClr val="00377B"/>
                </a:solidFill>
              </a:rPr>
              <a:t>and manage </a:t>
            </a:r>
            <a:r>
              <a:rPr lang="en-US" sz="2400" dirty="0">
                <a:solidFill>
                  <a:srgbClr val="00377B"/>
                </a:solidFill>
              </a:rPr>
              <a:t>emotions in the classroom</a:t>
            </a:r>
            <a:endParaRPr lang="en-GB" sz="2400" dirty="0">
              <a:solidFill>
                <a:srgbClr val="0037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15076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1216" cy="1188368"/>
          </a:xfrm>
        </p:spPr>
        <p:txBody>
          <a:bodyPr/>
          <a:lstStyle/>
          <a:p>
            <a:r>
              <a:rPr lang="en-US" b="1" dirty="0"/>
              <a:t>Why mental health and wellbeing matters to schools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00808"/>
            <a:ext cx="8856984" cy="45365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77B"/>
                </a:solidFill>
              </a:rPr>
              <a:t>Research suggests that </a:t>
            </a:r>
            <a:r>
              <a:rPr lang="en-US" sz="2800" b="1" dirty="0">
                <a:solidFill>
                  <a:srgbClr val="00377B"/>
                </a:solidFill>
              </a:rPr>
              <a:t>health &amp; wellbeing </a:t>
            </a:r>
            <a:r>
              <a:rPr lang="en-US" sz="2800" dirty="0">
                <a:solidFill>
                  <a:srgbClr val="00377B"/>
                </a:solidFill>
              </a:rPr>
              <a:t>and </a:t>
            </a:r>
            <a:r>
              <a:rPr lang="en-US" sz="2800" b="1" dirty="0">
                <a:solidFill>
                  <a:srgbClr val="00377B"/>
                </a:solidFill>
              </a:rPr>
              <a:t>educational attainment </a:t>
            </a:r>
            <a:r>
              <a:rPr lang="en-US" sz="2800" dirty="0">
                <a:solidFill>
                  <a:srgbClr val="00377B"/>
                </a:solidFill>
              </a:rPr>
              <a:t>are closely </a:t>
            </a:r>
            <a:r>
              <a:rPr lang="en-US" sz="2800" dirty="0" smtClean="0">
                <a:solidFill>
                  <a:srgbClr val="00377B"/>
                </a:solidFill>
              </a:rPr>
              <a:t>interlinked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377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377B"/>
                </a:solidFill>
              </a:rPr>
              <a:t>Children </a:t>
            </a:r>
            <a:r>
              <a:rPr lang="en-US" sz="2800" dirty="0">
                <a:solidFill>
                  <a:srgbClr val="00377B"/>
                </a:solidFill>
              </a:rPr>
              <a:t>with better emotional wellbeing make more progress in primary school and are more engaged in secondary school </a:t>
            </a:r>
            <a:endParaRPr lang="en-US" sz="2800" dirty="0" smtClean="0">
              <a:solidFill>
                <a:srgbClr val="00377B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377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377B"/>
              </a:solidFill>
            </a:endParaRPr>
          </a:p>
          <a:p>
            <a:pPr marL="0" lvl="0" indent="0">
              <a:buClr>
                <a:srgbClr val="5F5F5F"/>
              </a:buClr>
              <a:buSzPct val="70000"/>
              <a:buNone/>
              <a:defRPr/>
            </a:pPr>
            <a:endParaRPr lang="en-US" altLang="en-US" sz="1000" b="1" dirty="0" smtClean="0">
              <a:solidFill>
                <a:srgbClr val="0037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srgbClr val="5F5F5F"/>
              </a:buClr>
              <a:buSzPct val="70000"/>
              <a:buNone/>
              <a:defRPr/>
            </a:pPr>
            <a:endParaRPr lang="en-US" altLang="en-US" sz="1000" b="1" dirty="0">
              <a:solidFill>
                <a:srgbClr val="0037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srgbClr val="5F5F5F"/>
              </a:buClr>
              <a:buSzPct val="70000"/>
              <a:buNone/>
              <a:defRPr/>
            </a:pPr>
            <a:endParaRPr lang="en-US" altLang="en-US" sz="1000" b="1" dirty="0" smtClean="0">
              <a:solidFill>
                <a:srgbClr val="0037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srgbClr val="5F5F5F"/>
              </a:buClr>
              <a:buSzPct val="70000"/>
              <a:buNone/>
              <a:defRPr/>
            </a:pPr>
            <a:endParaRPr lang="en-US" altLang="en-US" sz="1000" b="1" dirty="0" smtClean="0">
              <a:solidFill>
                <a:srgbClr val="0037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srgbClr val="5F5F5F"/>
              </a:buClr>
              <a:buSzPct val="70000"/>
              <a:buNone/>
              <a:defRPr/>
            </a:pPr>
            <a:r>
              <a:rPr lang="en-US" altLang="en-US" sz="1000" b="1" dirty="0" smtClean="0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altLang="en-US" sz="1000" b="1" dirty="0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000" dirty="0" err="1" smtClean="0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Gutman</a:t>
            </a:r>
            <a:r>
              <a:rPr lang="en-US" altLang="en-US" sz="1000" dirty="0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L. &amp; </a:t>
            </a:r>
            <a:r>
              <a:rPr lang="en-US" altLang="en-US" sz="1000" dirty="0" err="1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Vorhaus</a:t>
            </a:r>
            <a:r>
              <a:rPr lang="en-US" altLang="en-US" sz="1000" dirty="0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J., 2012. The Impact of Pupil </a:t>
            </a:r>
            <a:r>
              <a:rPr lang="en-US" altLang="en-US" sz="1000" dirty="0" err="1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altLang="en-US" sz="1000" dirty="0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Wellbeing on Educational Outcomes: research report DFE-RR253, </a:t>
            </a:r>
            <a:endParaRPr lang="en-US" altLang="en-US" sz="1000" dirty="0" smtClean="0">
              <a:solidFill>
                <a:srgbClr val="0037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srgbClr val="5F5F5F"/>
              </a:buClr>
              <a:buSzPct val="70000"/>
              <a:buNone/>
              <a:defRPr/>
            </a:pPr>
            <a:r>
              <a:rPr lang="en-US" altLang="en-US" sz="1000" dirty="0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000" dirty="0" smtClean="0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London</a:t>
            </a:r>
            <a:r>
              <a:rPr lang="en-US" altLang="en-US" sz="1000" dirty="0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Department of Education.</a:t>
            </a:r>
          </a:p>
          <a:p>
            <a:pPr marL="0" lvl="0" indent="0">
              <a:buClr>
                <a:srgbClr val="5F5F5F"/>
              </a:buClr>
              <a:buSzPct val="70000"/>
              <a:buNone/>
              <a:defRPr/>
            </a:pPr>
            <a:r>
              <a:rPr lang="en-US" altLang="en-US" sz="1000" dirty="0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altLang="en-US" sz="1000" dirty="0" smtClean="0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Green</a:t>
            </a:r>
            <a:r>
              <a:rPr lang="en-US" altLang="en-US" sz="1000" dirty="0">
                <a:solidFill>
                  <a:srgbClr val="0037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H. et al., 2005. The mental health of children and young people in Great Britain 2004, Basingstoke, Hampshire: Palgrave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0037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04725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Work in the community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2816"/>
            <a:ext cx="8077200" cy="3713584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 smtClean="0">
                <a:solidFill>
                  <a:srgbClr val="00377B"/>
                </a:solidFill>
              </a:rPr>
              <a:t>Wellbeing workshops for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00377B"/>
                </a:solidFill>
              </a:rPr>
              <a:t>LA staff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00377B"/>
                </a:solidFill>
              </a:rPr>
              <a:t>Community groups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00377B"/>
                </a:solidFill>
              </a:rPr>
              <a:t>Young carers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093930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84976" cy="838200"/>
          </a:xfrm>
        </p:spPr>
        <p:txBody>
          <a:bodyPr/>
          <a:lstStyle/>
          <a:p>
            <a:pPr marL="482600" lvl="0" indent="-482600">
              <a:spcBef>
                <a:spcPct val="20000"/>
              </a:spcBef>
            </a:pPr>
            <a:r>
              <a:rPr lang="en-GB" sz="3600" b="1" dirty="0">
                <a:ea typeface="+mn-ea"/>
                <a:cs typeface="+mn-cs"/>
              </a:rPr>
              <a:t>Royal Society Of Public Health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4446240"/>
          </a:xfrm>
        </p:spPr>
        <p:txBody>
          <a:bodyPr/>
          <a:lstStyle/>
          <a:p>
            <a:endParaRPr lang="en-GB" sz="2400" dirty="0" smtClean="0">
              <a:solidFill>
                <a:srgbClr val="00377B"/>
              </a:solidFill>
            </a:endParaRPr>
          </a:p>
          <a:p>
            <a:pPr marL="0" indent="0">
              <a:buNone/>
            </a:pPr>
            <a:r>
              <a:rPr lang="en-GB" sz="2400" b="1" dirty="0" smtClean="0">
                <a:solidFill>
                  <a:srgbClr val="00377B"/>
                </a:solidFill>
              </a:rPr>
              <a:t>      Level </a:t>
            </a:r>
            <a:r>
              <a:rPr lang="en-GB" sz="2400" b="1" dirty="0">
                <a:solidFill>
                  <a:srgbClr val="00377B"/>
                </a:solidFill>
              </a:rPr>
              <a:t>2 Understanding Mental </a:t>
            </a:r>
            <a:r>
              <a:rPr lang="en-GB" sz="2400" b="1" dirty="0" smtClean="0">
                <a:solidFill>
                  <a:srgbClr val="00377B"/>
                </a:solidFill>
              </a:rPr>
              <a:t>Wellbeing</a:t>
            </a:r>
          </a:p>
          <a:p>
            <a:pPr marL="0" indent="0">
              <a:buNone/>
            </a:pPr>
            <a:endParaRPr lang="en-GB" sz="2400" dirty="0">
              <a:solidFill>
                <a:srgbClr val="00377B"/>
              </a:solidFill>
            </a:endParaRPr>
          </a:p>
          <a:p>
            <a:pPr marL="0" indent="0">
              <a:buNone/>
            </a:pPr>
            <a:r>
              <a:rPr lang="en-GB" sz="2400" b="1" dirty="0" smtClean="0">
                <a:solidFill>
                  <a:srgbClr val="00377B"/>
                </a:solidFill>
              </a:rPr>
              <a:t>Aim: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377B"/>
                </a:solidFill>
              </a:rPr>
              <a:t>To provide participants with a knowledge and understanding of the  principles of mental wellbeing, the effect of mental wellbeing on the individual and community, and how mental wellbeing can be maintained or improved</a:t>
            </a:r>
            <a:endParaRPr lang="en-GB" sz="2000" dirty="0">
              <a:solidFill>
                <a:srgbClr val="00377B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>
              <a:solidFill>
                <a:srgbClr val="00377B"/>
              </a:solidFill>
            </a:endParaRPr>
          </a:p>
        </p:txBody>
      </p:sp>
      <p:pic>
        <p:nvPicPr>
          <p:cNvPr id="1027" name="Picture 3" descr="C:\Users\hpberthe\Pictures\rs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13176"/>
            <a:ext cx="11620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492341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0"/>
            <a:ext cx="8077200" cy="4968552"/>
          </a:xfrm>
        </p:spPr>
        <p:txBody>
          <a:bodyPr/>
          <a:lstStyle/>
          <a:p>
            <a:pPr algn="ctr"/>
            <a:endParaRPr lang="en-GB" sz="3600" dirty="0" smtClean="0"/>
          </a:p>
          <a:p>
            <a:pPr marL="0" indent="0" algn="ctr">
              <a:buNone/>
            </a:pPr>
            <a:r>
              <a:rPr lang="en-GB" sz="3600" b="1" dirty="0" smtClean="0">
                <a:solidFill>
                  <a:srgbClr val="00377B"/>
                </a:solidFill>
              </a:rPr>
              <a:t>Thank you</a:t>
            </a:r>
          </a:p>
          <a:p>
            <a:pPr marL="0" indent="0" algn="ctr">
              <a:buNone/>
            </a:pPr>
            <a:endParaRPr lang="en-GB" sz="3600" dirty="0">
              <a:solidFill>
                <a:srgbClr val="00377B"/>
              </a:solidFill>
            </a:endParaRPr>
          </a:p>
          <a:p>
            <a:pPr marL="0" indent="0" algn="ctr">
              <a:buNone/>
            </a:pPr>
            <a:r>
              <a:rPr lang="en-GB" sz="3600" dirty="0" smtClean="0">
                <a:solidFill>
                  <a:srgbClr val="00377B"/>
                </a:solidFill>
              </a:rPr>
              <a:t>Any questions?</a:t>
            </a:r>
          </a:p>
          <a:p>
            <a:pPr marL="0" indent="0" algn="ctr">
              <a:buNone/>
            </a:pPr>
            <a:endParaRPr lang="en-GB" sz="3600" dirty="0" smtClean="0">
              <a:solidFill>
                <a:srgbClr val="00377B"/>
              </a:solidFill>
            </a:endParaRPr>
          </a:p>
          <a:p>
            <a:pPr marL="0" indent="0" algn="ctr">
              <a:buNone/>
            </a:pPr>
            <a:endParaRPr lang="en-GB" sz="3600" dirty="0">
              <a:solidFill>
                <a:srgbClr val="00377B"/>
              </a:solidFill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377B"/>
                </a:solidFill>
                <a:hlinkClick r:id="rId3"/>
              </a:rPr>
              <a:t>pascale.berthellet@bexley.gov.uk</a:t>
            </a:r>
            <a:endParaRPr lang="en-GB" sz="2400" dirty="0" smtClean="0">
              <a:solidFill>
                <a:srgbClr val="00377B"/>
              </a:solidFill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377B"/>
                </a:solidFill>
              </a:rPr>
              <a:t>Tel: 0203 045 3831</a:t>
            </a:r>
          </a:p>
          <a:p>
            <a:pPr marL="0" indent="0">
              <a:buNone/>
            </a:pPr>
            <a:endParaRPr lang="en-GB" sz="2400" dirty="0">
              <a:solidFill>
                <a:srgbClr val="00377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5"/>
          <a:stretch/>
        </p:blipFill>
        <p:spPr>
          <a:xfrm>
            <a:off x="6804248" y="3212976"/>
            <a:ext cx="1990725" cy="20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17620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52400"/>
            <a:ext cx="8568952" cy="838200"/>
          </a:xfrm>
        </p:spPr>
        <p:txBody>
          <a:bodyPr/>
          <a:lstStyle/>
          <a:p>
            <a:r>
              <a:rPr lang="en-GB" b="1" dirty="0" smtClean="0"/>
              <a:t>Missed Opportunities- Report</a:t>
            </a:r>
            <a:endParaRPr lang="en-GB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38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77B"/>
                </a:solidFill>
              </a:rPr>
              <a:t>There </a:t>
            </a:r>
            <a:r>
              <a:rPr lang="en-US" dirty="0">
                <a:solidFill>
                  <a:srgbClr val="00377B"/>
                </a:solidFill>
              </a:rPr>
              <a:t>is an average delay of a decade in children receiving </a:t>
            </a:r>
            <a:r>
              <a:rPr lang="en-US" dirty="0" smtClean="0">
                <a:solidFill>
                  <a:srgbClr val="00377B"/>
                </a:solidFill>
              </a:rPr>
              <a:t>help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77B"/>
                </a:solidFill>
              </a:rPr>
              <a:t>This delay </a:t>
            </a:r>
            <a:r>
              <a:rPr lang="en-US" dirty="0">
                <a:solidFill>
                  <a:srgbClr val="00377B"/>
                </a:solidFill>
              </a:rPr>
              <a:t>sees their problems multiply and get progressively worse, eventually escalating into a </a:t>
            </a:r>
            <a:r>
              <a:rPr lang="en-US" dirty="0" smtClean="0">
                <a:solidFill>
                  <a:srgbClr val="00377B"/>
                </a:solidFill>
              </a:rPr>
              <a:t>crisis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77B"/>
                </a:solidFill>
              </a:rPr>
              <a:t>3/4 </a:t>
            </a:r>
            <a:r>
              <a:rPr lang="en-US" dirty="0">
                <a:solidFill>
                  <a:srgbClr val="00377B"/>
                </a:solidFill>
              </a:rPr>
              <a:t>of </a:t>
            </a:r>
            <a:r>
              <a:rPr lang="en-US" dirty="0" smtClean="0">
                <a:solidFill>
                  <a:srgbClr val="00377B"/>
                </a:solidFill>
              </a:rPr>
              <a:t>parents seek </a:t>
            </a:r>
            <a:r>
              <a:rPr lang="en-US" dirty="0">
                <a:solidFill>
                  <a:srgbClr val="00377B"/>
                </a:solidFill>
              </a:rPr>
              <a:t>help, only </a:t>
            </a:r>
            <a:r>
              <a:rPr lang="en-US" dirty="0" smtClean="0">
                <a:solidFill>
                  <a:srgbClr val="00377B"/>
                </a:solidFill>
              </a:rPr>
              <a:t>1/4 </a:t>
            </a:r>
            <a:r>
              <a:rPr lang="en-US" dirty="0">
                <a:solidFill>
                  <a:srgbClr val="00377B"/>
                </a:solidFill>
              </a:rPr>
              <a:t>of children receive any </a:t>
            </a:r>
            <a:r>
              <a:rPr lang="en-US" dirty="0" smtClean="0">
                <a:solidFill>
                  <a:srgbClr val="00377B"/>
                </a:solidFill>
              </a:rPr>
              <a:t>support</a:t>
            </a:r>
            <a:endParaRPr lang="en-US" dirty="0">
              <a:solidFill>
                <a:srgbClr val="00377B"/>
              </a:solidFill>
            </a:endParaRPr>
          </a:p>
          <a:p>
            <a:endParaRPr lang="en-GB" dirty="0">
              <a:solidFill>
                <a:srgbClr val="0037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1238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8077200" cy="936104"/>
          </a:xfrm>
        </p:spPr>
        <p:txBody>
          <a:bodyPr/>
          <a:lstStyle/>
          <a:p>
            <a:r>
              <a:rPr lang="en-GB" b="1" dirty="0" smtClean="0"/>
              <a:t>Mental Health on a Continuum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3000"/>
            <a:ext cx="8435280" cy="4806280"/>
          </a:xfrm>
        </p:spPr>
        <p:txBody>
          <a:bodyPr/>
          <a:lstStyle/>
          <a:p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 smtClean="0">
                <a:solidFill>
                  <a:srgbClr val="00377B"/>
                </a:solidFill>
              </a:rPr>
              <a:t>Circumstances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00377B"/>
                </a:solidFill>
              </a:rPr>
              <a:t>MH</a:t>
            </a:r>
            <a:r>
              <a:rPr lang="en-GB" b="1" dirty="0" smtClean="0"/>
              <a:t> </a:t>
            </a:r>
            <a:r>
              <a:rPr lang="en-GB" dirty="0" smtClean="0"/>
              <a:t>                                                                </a:t>
            </a:r>
            <a:r>
              <a:rPr lang="en-GB" b="1" dirty="0" smtClean="0">
                <a:solidFill>
                  <a:srgbClr val="00377B"/>
                </a:solidFill>
              </a:rPr>
              <a:t>MI</a:t>
            </a:r>
            <a:endParaRPr lang="en-GB" b="1" dirty="0">
              <a:solidFill>
                <a:srgbClr val="00377B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377B"/>
                </a:solidFill>
              </a:rPr>
              <a:t>                                     Anxiety/Depression/Self-harming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115616" y="5267275"/>
            <a:ext cx="65527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77B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307320" y="3429000"/>
            <a:ext cx="6169320" cy="1609942"/>
          </a:xfrm>
          <a:custGeom>
            <a:avLst/>
            <a:gdLst>
              <a:gd name="connsiteX0" fmla="*/ 0 w 6169320"/>
              <a:gd name="connsiteY0" fmla="*/ 1609942 h 1609942"/>
              <a:gd name="connsiteX1" fmla="*/ 1019175 w 6169320"/>
              <a:gd name="connsiteY1" fmla="*/ 66892 h 1609942"/>
              <a:gd name="connsiteX2" fmla="*/ 2200275 w 6169320"/>
              <a:gd name="connsiteY2" fmla="*/ 1448017 h 1609942"/>
              <a:gd name="connsiteX3" fmla="*/ 3248025 w 6169320"/>
              <a:gd name="connsiteY3" fmla="*/ 217 h 1609942"/>
              <a:gd name="connsiteX4" fmla="*/ 5257800 w 6169320"/>
              <a:gd name="connsiteY4" fmla="*/ 1571842 h 1609942"/>
              <a:gd name="connsiteX5" fmla="*/ 6076950 w 6169320"/>
              <a:gd name="connsiteY5" fmla="*/ 647917 h 1609942"/>
              <a:gd name="connsiteX6" fmla="*/ 6115050 w 6169320"/>
              <a:gd name="connsiteY6" fmla="*/ 600292 h 160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9320" h="1609942">
                <a:moveTo>
                  <a:pt x="0" y="1609942"/>
                </a:moveTo>
                <a:cubicBezTo>
                  <a:pt x="326231" y="851910"/>
                  <a:pt x="652463" y="93879"/>
                  <a:pt x="1019175" y="66892"/>
                </a:cubicBezTo>
                <a:cubicBezTo>
                  <a:pt x="1385888" y="39904"/>
                  <a:pt x="1828800" y="1459129"/>
                  <a:pt x="2200275" y="1448017"/>
                </a:cubicBezTo>
                <a:cubicBezTo>
                  <a:pt x="2571750" y="1436905"/>
                  <a:pt x="2738438" y="-20420"/>
                  <a:pt x="3248025" y="217"/>
                </a:cubicBezTo>
                <a:cubicBezTo>
                  <a:pt x="3757612" y="20854"/>
                  <a:pt x="4786313" y="1463892"/>
                  <a:pt x="5257800" y="1571842"/>
                </a:cubicBezTo>
                <a:cubicBezTo>
                  <a:pt x="5729287" y="1679792"/>
                  <a:pt x="5934075" y="809842"/>
                  <a:pt x="6076950" y="647917"/>
                </a:cubicBezTo>
                <a:cubicBezTo>
                  <a:pt x="6219825" y="485992"/>
                  <a:pt x="6167437" y="543142"/>
                  <a:pt x="6115050" y="60029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39909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260376"/>
          </a:xfrm>
        </p:spPr>
        <p:txBody>
          <a:bodyPr/>
          <a:lstStyle/>
          <a:p>
            <a:r>
              <a:rPr lang="en-GB" b="1" dirty="0" smtClean="0"/>
              <a:t>Impact of a positive MHWB for young people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703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377B"/>
                </a:solidFill>
              </a:rPr>
              <a:t>YP in better health achieve more academically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377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377B"/>
                </a:solidFill>
              </a:rPr>
              <a:t>High quality reviews of the evidence suggest that both social </a:t>
            </a:r>
            <a:r>
              <a:rPr lang="en-GB" sz="2800" dirty="0">
                <a:solidFill>
                  <a:srgbClr val="00377B"/>
                </a:solidFill>
              </a:rPr>
              <a:t>&amp;</a:t>
            </a:r>
            <a:r>
              <a:rPr lang="en-GB" sz="2800" dirty="0" smtClean="0">
                <a:solidFill>
                  <a:srgbClr val="00377B"/>
                </a:solidFill>
              </a:rPr>
              <a:t> emotional skills education and mental health programmes in schools boost attainment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377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377B"/>
                </a:solidFill>
              </a:rPr>
              <a:t>Well implemented SEAL programmes or equivalent have been noted to produce improvement in attainment levels</a:t>
            </a:r>
            <a:endParaRPr lang="en-GB" sz="2800" dirty="0">
              <a:solidFill>
                <a:srgbClr val="0037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3429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 Bexley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>
              <a:solidFill>
                <a:srgbClr val="00377B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377B"/>
                </a:solidFill>
              </a:rPr>
              <a:t>Schools invite me to come in and deliver work around this agenda</a:t>
            </a:r>
          </a:p>
          <a:p>
            <a:pPr marL="0" indent="0">
              <a:buNone/>
            </a:pPr>
            <a:endParaRPr lang="en-GB" dirty="0">
              <a:solidFill>
                <a:srgbClr val="00377B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37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15204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2400"/>
            <a:ext cx="8856984" cy="838200"/>
          </a:xfrm>
        </p:spPr>
        <p:txBody>
          <a:bodyPr/>
          <a:lstStyle/>
          <a:p>
            <a:r>
              <a:rPr lang="en-GB" b="1" dirty="0" smtClean="0"/>
              <a:t>Whole school community approach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00377B"/>
                </a:solidFill>
              </a:rPr>
              <a:t>Work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Children and young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Teaching, non-teaching staff and governors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Parents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2971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08514"/>
            <a:ext cx="8618618" cy="586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995980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Training for Bexley school staff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8077200" cy="4824536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rgbClr val="00377B"/>
                </a:solidFill>
              </a:rPr>
              <a:t>Twilight sessions organised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Raising understanding of MHWB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Self-harm/ Eating disorders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Staff Wellbeing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Online-safety/ Cyberbullying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Staff development days on HBT Bullying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Promote any local/national training available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77B"/>
                </a:solidFill>
              </a:rPr>
              <a:t>Mental Health First Aid for Youth/ Minded</a:t>
            </a:r>
            <a:endParaRPr lang="en-GB" dirty="0">
              <a:solidFill>
                <a:srgbClr val="0037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54376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xley PowerPoint Template">
  <a:themeElements>
    <a:clrScheme name="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009AB6"/>
      </a:accent1>
      <a:accent2>
        <a:srgbClr val="F04F0F"/>
      </a:accent2>
      <a:accent3>
        <a:srgbClr val="FFFFFF"/>
      </a:accent3>
      <a:accent4>
        <a:srgbClr val="000000"/>
      </a:accent4>
      <a:accent5>
        <a:srgbClr val="AACAD7"/>
      </a:accent5>
      <a:accent6>
        <a:srgbClr val="D9470C"/>
      </a:accent6>
      <a:hlink>
        <a:srgbClr val="0408D7"/>
      </a:hlink>
      <a:folHlink>
        <a:srgbClr val="A4A4A4"/>
      </a:folHlink>
    </a:clrScheme>
    <a:fontScheme name="BexleyCounci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xleyCounci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xleyCounci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xleyCounci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xleyCounci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xleyCounci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xleyCounci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xleyCounci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xleyCouncil 8">
        <a:dk1>
          <a:srgbClr val="000000"/>
        </a:dk1>
        <a:lt1>
          <a:srgbClr val="AF2883"/>
        </a:lt1>
        <a:dk2>
          <a:srgbClr val="FFFFFF"/>
        </a:dk2>
        <a:lt2>
          <a:srgbClr val="C0C0C0"/>
        </a:lt2>
        <a:accent1>
          <a:srgbClr val="008299"/>
        </a:accent1>
        <a:accent2>
          <a:srgbClr val="F04F0F"/>
        </a:accent2>
        <a:accent3>
          <a:srgbClr val="D4ACC1"/>
        </a:accent3>
        <a:accent4>
          <a:srgbClr val="000000"/>
        </a:accent4>
        <a:accent5>
          <a:srgbClr val="AAC1CA"/>
        </a:accent5>
        <a:accent6>
          <a:srgbClr val="D9470C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Bexley PowerPoint Template</Template>
  <TotalTime>2668</TotalTime>
  <Words>1377</Words>
  <Application>Microsoft Office PowerPoint</Application>
  <PresentationFormat>On-screen Show (4:3)</PresentationFormat>
  <Paragraphs>213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Bexley PowerPoint Template</vt:lpstr>
      <vt:lpstr>Bexley Mental Health and Wellbeing Provision in schools</vt:lpstr>
      <vt:lpstr>Why mental health and wellbeing matters to schools</vt:lpstr>
      <vt:lpstr>Missed Opportunities- Report</vt:lpstr>
      <vt:lpstr>Mental Health on a Continuum </vt:lpstr>
      <vt:lpstr>Impact of a positive MHWB for young people</vt:lpstr>
      <vt:lpstr>In Bexley</vt:lpstr>
      <vt:lpstr>Whole school community approach</vt:lpstr>
      <vt:lpstr>PowerPoint Presentation</vt:lpstr>
      <vt:lpstr>Training for Bexley school staff</vt:lpstr>
      <vt:lpstr>Programme to support MHWB in schools</vt:lpstr>
      <vt:lpstr>Bexley CYP’s voice</vt:lpstr>
      <vt:lpstr>Five Ways to Wellbeing</vt:lpstr>
      <vt:lpstr>Wheel of Well-being</vt:lpstr>
      <vt:lpstr>Assemblies</vt:lpstr>
      <vt:lpstr>Mindfulness</vt:lpstr>
      <vt:lpstr>Mindfulness                 </vt:lpstr>
      <vt:lpstr>Headscape</vt:lpstr>
      <vt:lpstr>Online-safety </vt:lpstr>
      <vt:lpstr>Partnership work </vt:lpstr>
      <vt:lpstr>Work in the community</vt:lpstr>
      <vt:lpstr>Royal Society Of Public Health Training</vt:lpstr>
      <vt:lpstr>PowerPoint Presentation</vt:lpstr>
    </vt:vector>
  </TitlesOfParts>
  <Company>London Borough of Bexley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Todd-Dunning, Sue</dc:creator>
  <cp:lastModifiedBy>Radlene Butcher</cp:lastModifiedBy>
  <cp:revision>118</cp:revision>
  <cp:lastPrinted>2016-07-05T15:37:09Z</cp:lastPrinted>
  <dcterms:created xsi:type="dcterms:W3CDTF">2014-02-10T09:01:56Z</dcterms:created>
  <dcterms:modified xsi:type="dcterms:W3CDTF">2016-07-05T15:41:03Z</dcterms:modified>
</cp:coreProperties>
</file>