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EEE"/>
          </a:solidFill>
        </a:fill>
      </a:tcStyle>
    </a:wholeTbl>
    <a:band2H>
      <a:tcTxStyle/>
      <a:tcStyle>
        <a:tcBdr/>
        <a:fill>
          <a:solidFill>
            <a:srgbClr val="EA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BE1"/>
          </a:solidFill>
        </a:fill>
      </a:tcStyle>
    </a:wholeTbl>
    <a:band2H>
      <a:tcTxStyle/>
      <a:tcStyle>
        <a:tcBdr/>
        <a:fill>
          <a:solidFill>
            <a:srgbClr val="ECEE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BDF"/>
          </a:solidFill>
        </a:fill>
      </a:tcStyle>
    </a:wholeTbl>
    <a:band2H>
      <a:tcTxStyle/>
      <a:tcStyle>
        <a:tcBdr/>
        <a:fill>
          <a:solidFill>
            <a:srgbClr val="EF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roundedCorners val="0"/>
  <c:style val="2"/>
  <c:chart>
    <c:autoTitleDeleted val="1"/>
    <c:plotArea>
      <c:layout>
        <c:manualLayout>
          <c:layoutTarget val="inner"/>
          <c:xMode val="edge"/>
          <c:yMode val="edge"/>
          <c:x val="0.144818"/>
          <c:y val="5.5276100000000002E-2"/>
          <c:w val="0.85018199999999999"/>
          <c:h val="0.89811399999999997"/>
        </c:manualLayout>
      </c:layout>
      <c:barChart>
        <c:barDir val="col"/>
        <c:grouping val="stacked"/>
        <c:varyColors val="0"/>
        <c:ser>
          <c:idx val="0"/>
          <c:order val="0"/>
          <c:tx>
            <c:strRef>
              <c:f>Sheet1!$A$2</c:f>
              <c:strCache>
                <c:ptCount val="1"/>
                <c:pt idx="0">
                  <c:v>Column 1</c:v>
                </c:pt>
              </c:strCache>
            </c:strRef>
          </c:tx>
          <c:spPr>
            <a:solidFill>
              <a:srgbClr val="8EC6A1"/>
            </a:solidFill>
            <a:ln w="12700" cap="flat">
              <a:solidFill>
                <a:srgbClr val="808080"/>
              </a:solidFill>
              <a:prstDash val="solid"/>
              <a:round/>
            </a:ln>
            <a:effectLst/>
          </c:spPr>
          <c:invertIfNegative val="0"/>
          <c:dLbls>
            <c:numFmt formatCode="#,##0&quot; &quot;;\(#,##0\)" sourceLinked="0"/>
            <c:txPr>
              <a:bodyPr/>
              <a:lstStyle/>
              <a:p>
                <a:pPr>
                  <a:defRPr sz="1000" b="0" i="0" u="none" strike="noStrike">
                    <a:solidFill>
                      <a:srgbClr val="000000"/>
                    </a:solidFill>
                    <a:latin typeface="Arial"/>
                  </a:defRPr>
                </a:pPr>
                <a:endParaRPr lang="en-US"/>
              </a:p>
            </c:txPr>
            <c:dLblPos val="ctr"/>
            <c:showLegendKey val="0"/>
            <c:showVal val="1"/>
            <c:showCatName val="0"/>
            <c:showSerName val="0"/>
            <c:showPercent val="0"/>
            <c:showBubbleSize val="0"/>
            <c:showLeaderLines val="0"/>
          </c:dLbls>
          <c:cat>
            <c:strRef>
              <c:f>Sheet1!$B$1:$D$1</c:f>
              <c:strCache>
                <c:ptCount val="3"/>
                <c:pt idx="0">
                  <c:v>1</c:v>
                </c:pt>
                <c:pt idx="1">
                  <c:v>2</c:v>
                </c:pt>
                <c:pt idx="2">
                  <c:v>3</c:v>
                </c:pt>
              </c:strCache>
            </c:strRef>
          </c:cat>
          <c:val>
            <c:numRef>
              <c:f>Sheet1!$B$2:$D$2</c:f>
              <c:numCache>
                <c:formatCode>General</c:formatCode>
                <c:ptCount val="3"/>
                <c:pt idx="0">
                  <c:v>1200</c:v>
                </c:pt>
                <c:pt idx="1">
                  <c:v>2290</c:v>
                </c:pt>
                <c:pt idx="2">
                  <c:v>3430</c:v>
                </c:pt>
              </c:numCache>
            </c:numRef>
          </c:val>
        </c:ser>
        <c:dLbls>
          <c:showLegendKey val="0"/>
          <c:showVal val="0"/>
          <c:showCatName val="0"/>
          <c:showSerName val="0"/>
          <c:showPercent val="0"/>
          <c:showBubbleSize val="0"/>
        </c:dLbls>
        <c:gapWidth val="60"/>
        <c:overlap val="100"/>
        <c:axId val="36394496"/>
        <c:axId val="36396032"/>
      </c:barChart>
      <c:catAx>
        <c:axId val="36394496"/>
        <c:scaling>
          <c:orientation val="minMax"/>
        </c:scaling>
        <c:delete val="0"/>
        <c:axPos val="b"/>
        <c:numFmt formatCode="General" sourceLinked="0"/>
        <c:majorTickMark val="out"/>
        <c:minorTickMark val="none"/>
        <c:tickLblPos val="none"/>
        <c:spPr>
          <a:ln w="12700" cap="flat">
            <a:solidFill>
              <a:srgbClr val="808080"/>
            </a:solidFill>
            <a:prstDash val="solid"/>
            <a:round/>
          </a:ln>
        </c:spPr>
        <c:txPr>
          <a:bodyPr rot="0"/>
          <a:lstStyle/>
          <a:p>
            <a:pPr>
              <a:defRPr sz="1000" b="0" i="0" u="none" strike="noStrike">
                <a:solidFill>
                  <a:srgbClr val="000000"/>
                </a:solidFill>
                <a:latin typeface="Arial"/>
              </a:defRPr>
            </a:pPr>
            <a:endParaRPr lang="en-US"/>
          </a:p>
        </c:txPr>
        <c:crossAx val="36396032"/>
        <c:crosses val="autoZero"/>
        <c:auto val="1"/>
        <c:lblAlgn val="ctr"/>
        <c:lblOffset val="100"/>
        <c:noMultiLvlLbl val="1"/>
      </c:catAx>
      <c:valAx>
        <c:axId val="36396032"/>
        <c:scaling>
          <c:orientation val="minMax"/>
          <c:max val="5000"/>
          <c:min val="0"/>
        </c:scaling>
        <c:delete val="0"/>
        <c:axPos val="l"/>
        <c:numFmt formatCode="#,##0&quot; &quot;;\(#,##0\)" sourceLinked="0"/>
        <c:majorTickMark val="out"/>
        <c:minorTickMark val="none"/>
        <c:tickLblPos val="nextTo"/>
        <c:spPr>
          <a:ln w="12700" cap="flat">
            <a:solidFill>
              <a:srgbClr val="808080"/>
            </a:solidFill>
            <a:prstDash val="solid"/>
            <a:round/>
          </a:ln>
        </c:spPr>
        <c:txPr>
          <a:bodyPr rot="0"/>
          <a:lstStyle/>
          <a:p>
            <a:pPr>
              <a:defRPr sz="1000" b="0" i="0" u="none" strike="noStrike">
                <a:solidFill>
                  <a:srgbClr val="000000"/>
                </a:solidFill>
                <a:latin typeface="Arial"/>
              </a:defRPr>
            </a:pPr>
            <a:endParaRPr lang="en-US"/>
          </a:p>
        </c:txPr>
        <c:crossAx val="36394496"/>
        <c:crosses val="autoZero"/>
        <c:crossBetween val="between"/>
        <c:majorUnit val="1000"/>
        <c:minorUnit val="500"/>
      </c:valAx>
      <c:spPr>
        <a:noFill/>
        <a:ln w="12700" cap="flat">
          <a:noFill/>
          <a:miter lim="400000"/>
        </a:ln>
        <a:effectLst/>
      </c:spPr>
    </c:plotArea>
    <c:plotVisOnly val="0"/>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roundedCorners val="0"/>
  <c:style val="2"/>
  <c:chart>
    <c:autoTitleDeleted val="1"/>
    <c:plotArea>
      <c:layout>
        <c:manualLayout>
          <c:layoutTarget val="inner"/>
          <c:xMode val="edge"/>
          <c:yMode val="edge"/>
          <c:x val="0.13662299999999999"/>
          <c:y val="5.5276100000000002E-2"/>
          <c:w val="0.85837699999999995"/>
          <c:h val="0.89811399999999997"/>
        </c:manualLayout>
      </c:layout>
      <c:barChart>
        <c:barDir val="col"/>
        <c:grouping val="stacked"/>
        <c:varyColors val="0"/>
        <c:ser>
          <c:idx val="0"/>
          <c:order val="0"/>
          <c:tx>
            <c:strRef>
              <c:f>Sheet1!$A$2</c:f>
              <c:strCache>
                <c:ptCount val="1"/>
                <c:pt idx="0">
                  <c:v>Column 1</c:v>
                </c:pt>
              </c:strCache>
            </c:strRef>
          </c:tx>
          <c:spPr>
            <a:solidFill>
              <a:srgbClr val="177B57"/>
            </a:solidFill>
            <a:ln w="12700" cap="flat">
              <a:solidFill>
                <a:srgbClr val="808080"/>
              </a:solidFill>
              <a:prstDash val="solid"/>
              <a:round/>
            </a:ln>
            <a:effectLst/>
          </c:spPr>
          <c:invertIfNegative val="0"/>
          <c:dLbls>
            <c:numFmt formatCode="#,##0&quot; &quot;;\(#,##0\)" sourceLinked="0"/>
            <c:txPr>
              <a:bodyPr/>
              <a:lstStyle/>
              <a:p>
                <a:pPr>
                  <a:defRPr sz="1000" b="0" i="0" u="none" strike="noStrike">
                    <a:solidFill>
                      <a:srgbClr val="FFFFFF"/>
                    </a:solidFill>
                    <a:latin typeface="Arial"/>
                  </a:defRPr>
                </a:pPr>
                <a:endParaRPr lang="en-US"/>
              </a:p>
            </c:txPr>
            <c:dLblPos val="ctr"/>
            <c:showLegendKey val="0"/>
            <c:showVal val="1"/>
            <c:showCatName val="0"/>
            <c:showSerName val="0"/>
            <c:showPercent val="0"/>
            <c:showBubbleSize val="0"/>
            <c:showLeaderLines val="0"/>
          </c:dLbls>
          <c:cat>
            <c:strRef>
              <c:f>Sheet1!$B$1:$C$1</c:f>
              <c:strCache>
                <c:ptCount val="2"/>
                <c:pt idx="0">
                  <c:v>1</c:v>
                </c:pt>
                <c:pt idx="1">
                  <c:v>2</c:v>
                </c:pt>
              </c:strCache>
            </c:strRef>
          </c:cat>
          <c:val>
            <c:numRef>
              <c:f>Sheet1!$B$2:$C$2</c:f>
              <c:numCache>
                <c:formatCode>General</c:formatCode>
                <c:ptCount val="2"/>
                <c:pt idx="0">
                  <c:v>250</c:v>
                </c:pt>
                <c:pt idx="1">
                  <c:v>370</c:v>
                </c:pt>
              </c:numCache>
            </c:numRef>
          </c:val>
        </c:ser>
        <c:ser>
          <c:idx val="1"/>
          <c:order val="1"/>
          <c:tx>
            <c:strRef>
              <c:f>Sheet1!$A$3</c:f>
              <c:strCache>
                <c:ptCount val="1"/>
                <c:pt idx="0">
                  <c:v>Column 2</c:v>
                </c:pt>
              </c:strCache>
            </c:strRef>
          </c:tx>
          <c:spPr>
            <a:solidFill>
              <a:srgbClr val="5BAD82"/>
            </a:solidFill>
            <a:ln w="12700" cap="flat">
              <a:solidFill>
                <a:srgbClr val="808080"/>
              </a:solidFill>
              <a:prstDash val="solid"/>
              <a:round/>
            </a:ln>
            <a:effectLst/>
          </c:spPr>
          <c:invertIfNegative val="0"/>
          <c:dLbls>
            <c:numFmt formatCode="#,##0&quot; &quot;;\(#,##0\)" sourceLinked="0"/>
            <c:txPr>
              <a:bodyPr/>
              <a:lstStyle/>
              <a:p>
                <a:pPr>
                  <a:defRPr sz="1000" b="0" i="0" u="none" strike="noStrike">
                    <a:solidFill>
                      <a:srgbClr val="000000"/>
                    </a:solidFill>
                    <a:latin typeface="Arial"/>
                  </a:defRPr>
                </a:pPr>
                <a:endParaRPr lang="en-US"/>
              </a:p>
            </c:txPr>
            <c:dLblPos val="ctr"/>
            <c:showLegendKey val="0"/>
            <c:showVal val="1"/>
            <c:showCatName val="0"/>
            <c:showSerName val="0"/>
            <c:showPercent val="0"/>
            <c:showBubbleSize val="0"/>
            <c:showLeaderLines val="0"/>
          </c:dLbls>
          <c:cat>
            <c:strRef>
              <c:f>Sheet1!$B$1:$C$1</c:f>
              <c:strCache>
                <c:ptCount val="2"/>
                <c:pt idx="0">
                  <c:v>1</c:v>
                </c:pt>
                <c:pt idx="1">
                  <c:v>2</c:v>
                </c:pt>
              </c:strCache>
            </c:strRef>
          </c:cat>
          <c:val>
            <c:numRef>
              <c:f>Sheet1!$B$3:$C$3</c:f>
              <c:numCache>
                <c:formatCode>General</c:formatCode>
                <c:ptCount val="2"/>
                <c:pt idx="0">
                  <c:v>270</c:v>
                </c:pt>
                <c:pt idx="1">
                  <c:v>270</c:v>
                </c:pt>
              </c:numCache>
            </c:numRef>
          </c:val>
        </c:ser>
        <c:ser>
          <c:idx val="2"/>
          <c:order val="2"/>
          <c:tx>
            <c:strRef>
              <c:f>Sheet1!$A$4</c:f>
              <c:strCache>
                <c:ptCount val="1"/>
                <c:pt idx="0">
                  <c:v>Column 3</c:v>
                </c:pt>
              </c:strCache>
            </c:strRef>
          </c:tx>
          <c:spPr>
            <a:solidFill>
              <a:srgbClr val="8EC6A1"/>
            </a:solidFill>
            <a:ln w="12700" cap="flat">
              <a:solidFill>
                <a:srgbClr val="808080"/>
              </a:solidFill>
              <a:prstDash val="solid"/>
              <a:round/>
            </a:ln>
            <a:effectLst/>
          </c:spPr>
          <c:invertIfNegative val="0"/>
          <c:dLbls>
            <c:numFmt formatCode="#,##0&quot; &quot;;\(#,##0\)" sourceLinked="0"/>
            <c:txPr>
              <a:bodyPr/>
              <a:lstStyle/>
              <a:p>
                <a:pPr>
                  <a:defRPr sz="1000" b="0" i="0" u="none" strike="noStrike">
                    <a:solidFill>
                      <a:srgbClr val="000000"/>
                    </a:solidFill>
                    <a:latin typeface="Arial"/>
                  </a:defRPr>
                </a:pPr>
                <a:endParaRPr lang="en-US"/>
              </a:p>
            </c:txPr>
            <c:dLblPos val="ctr"/>
            <c:showLegendKey val="0"/>
            <c:showVal val="1"/>
            <c:showCatName val="0"/>
            <c:showSerName val="0"/>
            <c:showPercent val="0"/>
            <c:showBubbleSize val="0"/>
            <c:showLeaderLines val="0"/>
          </c:dLbls>
          <c:cat>
            <c:strRef>
              <c:f>Sheet1!$B$1:$C$1</c:f>
              <c:strCache>
                <c:ptCount val="2"/>
                <c:pt idx="0">
                  <c:v>1</c:v>
                </c:pt>
                <c:pt idx="1">
                  <c:v>2</c:v>
                </c:pt>
              </c:strCache>
            </c:strRef>
          </c:cat>
          <c:val>
            <c:numRef>
              <c:f>Sheet1!$B$4:$C$4</c:f>
              <c:numCache>
                <c:formatCode>General</c:formatCode>
                <c:ptCount val="2"/>
                <c:pt idx="0">
                  <c:v>460</c:v>
                </c:pt>
                <c:pt idx="1">
                  <c:v>720</c:v>
                </c:pt>
              </c:numCache>
            </c:numRef>
          </c:val>
        </c:ser>
        <c:ser>
          <c:idx val="3"/>
          <c:order val="3"/>
          <c:tx>
            <c:strRef>
              <c:f>Sheet1!$A$5</c:f>
              <c:strCache>
                <c:ptCount val="1"/>
                <c:pt idx="0">
                  <c:v>Column 4</c:v>
                </c:pt>
              </c:strCache>
            </c:strRef>
          </c:tx>
          <c:spPr>
            <a:solidFill>
              <a:srgbClr val="BCDEC2"/>
            </a:solidFill>
            <a:ln w="12700" cap="flat">
              <a:solidFill>
                <a:srgbClr val="808080"/>
              </a:solidFill>
              <a:prstDash val="solid"/>
              <a:round/>
            </a:ln>
            <a:effectLst/>
          </c:spPr>
          <c:invertIfNegative val="0"/>
          <c:dLbls>
            <c:numFmt formatCode="#,##0&quot; &quot;;\(#,##0\)" sourceLinked="0"/>
            <c:txPr>
              <a:bodyPr/>
              <a:lstStyle/>
              <a:p>
                <a:pPr>
                  <a:defRPr sz="1000" b="0" i="0" u="none" strike="noStrike">
                    <a:solidFill>
                      <a:srgbClr val="000000"/>
                    </a:solidFill>
                    <a:latin typeface="Arial"/>
                  </a:defRPr>
                </a:pPr>
                <a:endParaRPr lang="en-US"/>
              </a:p>
            </c:txPr>
            <c:dLblPos val="ctr"/>
            <c:showLegendKey val="0"/>
            <c:showVal val="1"/>
            <c:showCatName val="0"/>
            <c:showSerName val="0"/>
            <c:showPercent val="0"/>
            <c:showBubbleSize val="0"/>
            <c:showLeaderLines val="0"/>
          </c:dLbls>
          <c:cat>
            <c:strRef>
              <c:f>Sheet1!$B$1:$C$1</c:f>
              <c:strCache>
                <c:ptCount val="2"/>
                <c:pt idx="0">
                  <c:v>1</c:v>
                </c:pt>
                <c:pt idx="1">
                  <c:v>2</c:v>
                </c:pt>
              </c:strCache>
            </c:strRef>
          </c:cat>
          <c:val>
            <c:numRef>
              <c:f>Sheet1!$B$5:$C$5</c:f>
              <c:numCache>
                <c:formatCode>General</c:formatCode>
                <c:ptCount val="2"/>
                <c:pt idx="0">
                  <c:v>1310</c:v>
                </c:pt>
                <c:pt idx="1">
                  <c:v>2070</c:v>
                </c:pt>
              </c:numCache>
            </c:numRef>
          </c:val>
        </c:ser>
        <c:dLbls>
          <c:showLegendKey val="0"/>
          <c:showVal val="0"/>
          <c:showCatName val="0"/>
          <c:showSerName val="0"/>
          <c:showPercent val="0"/>
          <c:showBubbleSize val="0"/>
        </c:dLbls>
        <c:gapWidth val="60"/>
        <c:overlap val="100"/>
        <c:axId val="36432512"/>
        <c:axId val="36438400"/>
      </c:barChart>
      <c:catAx>
        <c:axId val="36432512"/>
        <c:scaling>
          <c:orientation val="minMax"/>
        </c:scaling>
        <c:delete val="0"/>
        <c:axPos val="b"/>
        <c:numFmt formatCode="General" sourceLinked="0"/>
        <c:majorTickMark val="out"/>
        <c:minorTickMark val="none"/>
        <c:tickLblPos val="none"/>
        <c:spPr>
          <a:ln w="12700" cap="flat">
            <a:solidFill>
              <a:srgbClr val="808080"/>
            </a:solidFill>
            <a:prstDash val="solid"/>
            <a:round/>
          </a:ln>
        </c:spPr>
        <c:txPr>
          <a:bodyPr rot="0"/>
          <a:lstStyle/>
          <a:p>
            <a:pPr>
              <a:defRPr sz="1000" b="0" i="0" u="none" strike="noStrike">
                <a:solidFill>
                  <a:srgbClr val="000000"/>
                </a:solidFill>
                <a:latin typeface="Arial"/>
              </a:defRPr>
            </a:pPr>
            <a:endParaRPr lang="en-US"/>
          </a:p>
        </c:txPr>
        <c:crossAx val="36438400"/>
        <c:crosses val="autoZero"/>
        <c:auto val="1"/>
        <c:lblAlgn val="ctr"/>
        <c:lblOffset val="100"/>
        <c:noMultiLvlLbl val="1"/>
      </c:catAx>
      <c:valAx>
        <c:axId val="36438400"/>
        <c:scaling>
          <c:orientation val="minMax"/>
          <c:max val="4000"/>
          <c:min val="0"/>
        </c:scaling>
        <c:delete val="0"/>
        <c:axPos val="l"/>
        <c:numFmt formatCode="#,##0;&quot;-&quot;#,##0" sourceLinked="0"/>
        <c:majorTickMark val="out"/>
        <c:minorTickMark val="none"/>
        <c:tickLblPos val="nextTo"/>
        <c:spPr>
          <a:ln w="12700" cap="flat">
            <a:solidFill>
              <a:srgbClr val="808080"/>
            </a:solidFill>
            <a:prstDash val="solid"/>
            <a:round/>
          </a:ln>
        </c:spPr>
        <c:txPr>
          <a:bodyPr rot="0"/>
          <a:lstStyle/>
          <a:p>
            <a:pPr>
              <a:defRPr sz="1000" b="0" i="0" u="none" strike="noStrike">
                <a:solidFill>
                  <a:srgbClr val="000000"/>
                </a:solidFill>
                <a:latin typeface="Arial"/>
              </a:defRPr>
            </a:pPr>
            <a:endParaRPr lang="en-US"/>
          </a:p>
        </c:txPr>
        <c:crossAx val="36432512"/>
        <c:crosses val="autoZero"/>
        <c:crossBetween val="between"/>
        <c:majorUnit val="1000"/>
        <c:minorUnit val="500"/>
      </c:valAx>
      <c:spPr>
        <a:noFill/>
        <a:ln w="12700" cap="flat">
          <a:noFill/>
          <a:miter lim="400000"/>
        </a:ln>
        <a:effectLst/>
      </c:spPr>
    </c:plotArea>
    <c:plotVisOnly val="0"/>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99346905"/>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pPr>
              <a:lnSpc>
                <a:spcPct val="80000"/>
              </a:lnSpc>
              <a:defRPr sz="800" b="1">
                <a:solidFill>
                  <a:srgbClr val="558ED5"/>
                </a:solidFill>
              </a:defRPr>
            </a:pPr>
            <a:r>
              <a:t>Tackling co-morbidities can release significant savings (with the right levers)</a:t>
            </a:r>
            <a:endParaRPr>
              <a:solidFill>
                <a:srgbClr val="808080"/>
              </a:solidFill>
            </a:endParaRPr>
          </a:p>
          <a:p>
            <a:pPr marL="342900" lvl="1" indent="-342900">
              <a:lnSpc>
                <a:spcPct val="80000"/>
              </a:lnSpc>
              <a:spcBef>
                <a:spcPts val="300"/>
              </a:spcBef>
              <a:buSzPct val="100000"/>
              <a:buFont typeface="Arial"/>
              <a:buChar char="•"/>
              <a:defRPr sz="1600">
                <a:solidFill>
                  <a:srgbClr val="808080"/>
                </a:solidFill>
              </a:defRPr>
            </a:pPr>
            <a:r>
              <a:t>3.1m people currently have type 2 diabetes in England</a:t>
            </a:r>
            <a:endParaRPr sz="800"/>
          </a:p>
          <a:p>
            <a:pPr marL="342900" lvl="1" indent="-342900">
              <a:lnSpc>
                <a:spcPct val="80000"/>
              </a:lnSpc>
              <a:spcBef>
                <a:spcPts val="300"/>
              </a:spcBef>
              <a:buSzPct val="100000"/>
              <a:buFont typeface="Arial"/>
              <a:buChar char="•"/>
              <a:defRPr sz="1600">
                <a:solidFill>
                  <a:srgbClr val="808080"/>
                </a:solidFill>
              </a:defRPr>
            </a:pPr>
            <a:r>
              <a:t>NHS currently spends £8.8bn p.a. treating type 2 diabetes</a:t>
            </a:r>
            <a:endParaRPr sz="800"/>
          </a:p>
          <a:p>
            <a:pPr lvl="1" indent="0">
              <a:lnSpc>
                <a:spcPct val="80000"/>
              </a:lnSpc>
              <a:spcBef>
                <a:spcPts val="100"/>
              </a:spcBef>
              <a:defRPr sz="2400">
                <a:solidFill>
                  <a:srgbClr val="808080"/>
                </a:solidFill>
              </a:defRPr>
            </a:pPr>
            <a:endParaRPr sz="800"/>
          </a:p>
          <a:p>
            <a:pPr>
              <a:lnSpc>
                <a:spcPct val="80000"/>
              </a:lnSpc>
              <a:spcBef>
                <a:spcPts val="300"/>
              </a:spcBef>
              <a:defRPr sz="1600">
                <a:solidFill>
                  <a:srgbClr val="808080"/>
                </a:solidFill>
              </a:defRPr>
            </a:pPr>
            <a:r>
              <a:t>Opportunity to reduce physical care spend through better integration of physical and psychological care</a:t>
            </a:r>
            <a:endParaRPr sz="800"/>
          </a:p>
          <a:p>
            <a:pPr marL="1257300" lvl="2" indent="-342900">
              <a:lnSpc>
                <a:spcPct val="80000"/>
              </a:lnSpc>
              <a:spcBef>
                <a:spcPts val="300"/>
              </a:spcBef>
              <a:buSzPct val="100000"/>
              <a:buFont typeface="Courier New"/>
              <a:buChar char="o"/>
              <a:defRPr sz="1400">
                <a:solidFill>
                  <a:srgbClr val="808080"/>
                </a:solidFill>
              </a:defRPr>
            </a:pPr>
            <a:r>
              <a:t>Less than 15% of type 2 diabetics have access to specialist diabetes psychological support</a:t>
            </a:r>
            <a:endParaRPr sz="800"/>
          </a:p>
          <a:p>
            <a:pPr marL="1257300" lvl="2" indent="-342900">
              <a:lnSpc>
                <a:spcPct val="80000"/>
              </a:lnSpc>
              <a:spcBef>
                <a:spcPts val="300"/>
              </a:spcBef>
              <a:buSzPct val="100000"/>
              <a:buFont typeface="Courier New"/>
              <a:buChar char="o"/>
              <a:defRPr sz="1400">
                <a:solidFill>
                  <a:srgbClr val="808080"/>
                </a:solidFill>
              </a:defRPr>
            </a:pPr>
            <a:r>
              <a:t>Integrated services that do exist demonstrate better patient outcomes and reduction in healthcare costs</a:t>
            </a:r>
            <a:endParaRPr sz="800"/>
          </a:p>
          <a:p>
            <a:pPr marL="1257300" lvl="2" indent="-342900">
              <a:lnSpc>
                <a:spcPct val="80000"/>
              </a:lnSpc>
              <a:spcBef>
                <a:spcPts val="300"/>
              </a:spcBef>
              <a:buSzPct val="100000"/>
              <a:buFont typeface="Courier New"/>
              <a:buChar char="o"/>
              <a:defRPr sz="1400">
                <a:solidFill>
                  <a:srgbClr val="808080"/>
                </a:solidFill>
              </a:defRPr>
            </a:pPr>
            <a:r>
              <a:t>Pilot schemes have successfully targeted different types of poor MH and varying severities of diabetes</a:t>
            </a:r>
            <a:endParaRPr sz="800"/>
          </a:p>
          <a:p>
            <a:pPr marL="1257300" lvl="2" indent="-342900">
              <a:lnSpc>
                <a:spcPct val="80000"/>
              </a:lnSpc>
              <a:spcBef>
                <a:spcPts val="300"/>
              </a:spcBef>
              <a:buSzPct val="100000"/>
              <a:buFont typeface="Courier New"/>
              <a:buChar char="o"/>
              <a:defRPr sz="1400">
                <a:solidFill>
                  <a:srgbClr val="808080"/>
                </a:solidFill>
              </a:defRPr>
            </a:pPr>
            <a:r>
              <a:t>Scaling up nationally would reduce physical care spend driven my poor MH by £160-200m (~25%) </a:t>
            </a:r>
            <a:endParaRPr sz="800"/>
          </a:p>
          <a:p>
            <a:pPr>
              <a:lnSpc>
                <a:spcPct val="80000"/>
              </a:lnSpc>
              <a:defRPr>
                <a:solidFill>
                  <a:srgbClr val="808080"/>
                </a:solidFill>
              </a:defRPr>
            </a:pPr>
            <a:endParaRPr sz="800"/>
          </a:p>
          <a:p>
            <a:pPr>
              <a:lnSpc>
                <a:spcPct val="80000"/>
              </a:lnSpc>
              <a:defRPr sz="800">
                <a:solidFill>
                  <a:srgbClr val="808080"/>
                </a:solidFill>
              </a:defRPr>
            </a:pPr>
            <a:r>
              <a:t>Leading clinicians believe that benefits of MH integration are also applicable to other long term conditions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2130425"/>
            <a:ext cx="7772400" cy="1470025"/>
          </a:xfrm>
          <a:prstGeom prst="rect">
            <a:avLst/>
          </a:prstGeom>
        </p:spPr>
        <p:txBody>
          <a:bodyPr/>
          <a:lstStyle/>
          <a:p>
            <a:r>
              <a:t>Title Text</a:t>
            </a:r>
          </a:p>
        </p:txBody>
      </p:sp>
      <p:sp>
        <p:nvSpPr>
          <p:cNvPr id="12" name="Shape 12"/>
          <p:cNvSpPr>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629400" y="274638"/>
            <a:ext cx="2057400" cy="5851526"/>
          </a:xfrm>
          <a:prstGeom prst="rect">
            <a:avLst/>
          </a:prstGeom>
        </p:spPr>
        <p:txBody>
          <a:bodyPr/>
          <a:lstStyle/>
          <a:p>
            <a:r>
              <a:t>Title Text</a:t>
            </a:r>
          </a:p>
        </p:txBody>
      </p:sp>
      <p:sp>
        <p:nvSpPr>
          <p:cNvPr id="102" name="Shape 102"/>
          <p:cNvSpPr>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3_Title Only">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Title Text</a:t>
            </a:r>
          </a:p>
        </p:txBody>
      </p:sp>
      <p:sp>
        <p:nvSpPr>
          <p:cNvPr id="48" name="Shape 48"/>
          <p:cNvSpPr>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Shape 83"/>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england.mhtforce@nhs.net" TargetMode="External"/><Relationship Id="rId2" Type="http://schemas.openxmlformats.org/officeDocument/2006/relationships/hyperlink" Target="http://www.england.nhs.uk/mentalhealth/taskforc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nvSpPr>
        <p:spPr>
          <a:xfrm>
            <a:off x="1482635" y="1465311"/>
            <a:ext cx="6178731" cy="3909249"/>
          </a:xfrm>
          <a:prstGeom prst="rect">
            <a:avLst/>
          </a:prstGeom>
          <a:ln w="12700">
            <a:miter lim="400000"/>
          </a:ln>
          <a:extLst>
            <a:ext uri="{C572A759-6A51-4108-AA02-DFA0A04FC94B}">
              <ma14:wrappingTextBoxFlag xmlns:ma14="http://schemas.microsoft.com/office/mac/drawingml/2011/main" xmlns="" val="1"/>
            </a:ext>
          </a:extLst>
        </p:spPr>
        <p:txBody>
          <a:bodyPr lIns="22953" tIns="22953" rIns="22953" bIns="22953">
            <a:spAutoFit/>
          </a:bodyPr>
          <a:lstStyle/>
          <a:p>
            <a:pPr defTabSz="757237">
              <a:spcBef>
                <a:spcPts val="2700"/>
              </a:spcBef>
              <a:defRPr sz="4500">
                <a:solidFill>
                  <a:srgbClr val="702285"/>
                </a:solidFill>
                <a:latin typeface="KG Small Town Southern Girl"/>
                <a:ea typeface="KG Small Town Southern Girl"/>
                <a:cs typeface="KG Small Town Southern Girl"/>
                <a:sym typeface="KG Small Town Southern Girl"/>
              </a:defRPr>
            </a:pPr>
            <a:r>
              <a:t>A new mindset: the Five Year Forward View for mental health</a:t>
            </a:r>
          </a:p>
          <a:p>
            <a:pPr defTabSz="757237">
              <a:spcBef>
                <a:spcPts val="2500"/>
              </a:spcBef>
              <a:defRPr>
                <a:solidFill>
                  <a:srgbClr val="003377"/>
                </a:solidFill>
                <a:latin typeface="Street Corner"/>
                <a:ea typeface="Street Corner"/>
                <a:cs typeface="Street Corner"/>
                <a:sym typeface="Street Corner"/>
              </a:defRPr>
            </a:pPr>
            <a:endParaRPr/>
          </a:p>
          <a:p>
            <a:pPr defTabSz="757237">
              <a:spcBef>
                <a:spcPts val="400"/>
              </a:spcBef>
              <a:defRPr sz="2400">
                <a:solidFill>
                  <a:srgbClr val="003A77"/>
                </a:solidFill>
                <a:latin typeface="Street Corner"/>
                <a:ea typeface="Street Corner"/>
                <a:cs typeface="Street Corner"/>
                <a:sym typeface="Street Corner"/>
              </a:defRPr>
            </a:pPr>
            <a:r>
              <a:t>Jacqui Dyer</a:t>
            </a:r>
          </a:p>
          <a:p>
            <a:pPr defTabSz="757237">
              <a:spcBef>
                <a:spcPts val="400"/>
              </a:spcBef>
              <a:defRPr sz="2400">
                <a:solidFill>
                  <a:srgbClr val="003A77"/>
                </a:solidFill>
                <a:latin typeface="Street Corner"/>
                <a:ea typeface="Street Corner"/>
                <a:cs typeface="Street Corner"/>
                <a:sym typeface="Street Corner"/>
              </a:defRPr>
            </a:pPr>
            <a:r>
              <a:t>NHSE MH Equalities Expert by Experience Advisor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323528" y="42672"/>
            <a:ext cx="8507288"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Priority 2: An integrated approach to mental and physical health care</a:t>
            </a:r>
          </a:p>
        </p:txBody>
      </p:sp>
      <p:grpSp>
        <p:nvGrpSpPr>
          <p:cNvPr id="215" name="Group 215"/>
          <p:cNvGrpSpPr/>
          <p:nvPr/>
        </p:nvGrpSpPr>
        <p:grpSpPr>
          <a:xfrm>
            <a:off x="462372" y="481577"/>
            <a:ext cx="8214084" cy="6758942"/>
            <a:chOff x="0" y="0"/>
            <a:chExt cx="8214083" cy="6758940"/>
          </a:xfrm>
        </p:grpSpPr>
        <p:sp>
          <p:nvSpPr>
            <p:cNvPr id="213" name="Shape 213"/>
            <p:cNvSpPr/>
            <p:nvPr/>
          </p:nvSpPr>
          <p:spPr>
            <a:xfrm>
              <a:off x="0" y="715174"/>
              <a:ext cx="8214084" cy="5328593"/>
            </a:xfrm>
            <a:prstGeom prst="roundRect">
              <a:avLst>
                <a:gd name="adj" fmla="val 16667"/>
              </a:avLst>
            </a:prstGeom>
            <a:solidFill>
              <a:srgbClr val="7030A0"/>
            </a:solidFill>
            <a:ln w="25400" cap="flat">
              <a:solidFill>
                <a:srgbClr val="487399"/>
              </a:solidFill>
              <a:prstDash val="solid"/>
              <a:round/>
            </a:ln>
            <a:effectLst/>
          </p:spPr>
          <p:txBody>
            <a:bodyPr wrap="square" lIns="45719" tIns="45719" rIns="45719" bIns="45719" numCol="1" anchor="ctr">
              <a:noAutofit/>
            </a:bodyPr>
            <a:lstStyle/>
            <a:p>
              <a:pPr>
                <a:defRPr b="1">
                  <a:solidFill>
                    <a:srgbClr val="FFFFFF"/>
                  </a:solidFill>
                </a:defRPr>
              </a:pPr>
              <a:endParaRPr/>
            </a:p>
          </p:txBody>
        </p:sp>
        <p:sp>
          <p:nvSpPr>
            <p:cNvPr id="214" name="Shape 214"/>
            <p:cNvSpPr/>
            <p:nvPr/>
          </p:nvSpPr>
          <p:spPr>
            <a:xfrm>
              <a:off x="260119" y="0"/>
              <a:ext cx="7693846" cy="6758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r>
                <a:t>Selection of key recommendations for 2020/21:</a:t>
              </a:r>
            </a:p>
            <a:p>
              <a:pPr>
                <a:defRPr b="1">
                  <a:solidFill>
                    <a:srgbClr val="FFFFFF"/>
                  </a:solidFill>
                  <a:latin typeface="Street Corner"/>
                  <a:ea typeface="Street Corner"/>
                  <a:cs typeface="Street Corner"/>
                  <a:sym typeface="Street Corner"/>
                </a:defRPr>
              </a:pPr>
              <a:endParaRPr/>
            </a:p>
            <a:p>
              <a:pPr marL="285750" indent="-285750">
                <a:buSzPct val="100000"/>
                <a:buFont typeface="Arial"/>
                <a:buChar char="•"/>
                <a:defRPr b="1">
                  <a:solidFill>
                    <a:srgbClr val="FFFFFF"/>
                  </a:solidFill>
                  <a:latin typeface="Street Corner"/>
                  <a:ea typeface="Street Corner"/>
                  <a:cs typeface="Street Corner"/>
                  <a:sym typeface="Street Corner"/>
                </a:defRPr>
              </a:pPr>
              <a:r>
                <a:t>30,000 additional women  each year should have access  to evidence-based specialist mental health care </a:t>
              </a:r>
              <a:r>
                <a:rPr b="0"/>
                <a:t>during the perinatal period.</a:t>
              </a:r>
            </a:p>
            <a:p>
              <a:pPr marL="285750" indent="-285750">
                <a:buSzPct val="100000"/>
                <a:buFont typeface="Arial"/>
                <a:buChar char="•"/>
                <a:defRPr b="1">
                  <a:solidFill>
                    <a:srgbClr val="FFFFFF"/>
                  </a:solidFill>
                  <a:latin typeface="Street Corner"/>
                  <a:ea typeface="Street Corner"/>
                  <a:cs typeface="Street Corner"/>
                  <a:sym typeface="Street Corner"/>
                </a:defRPr>
              </a:pPr>
              <a:endParaRPr b="0"/>
            </a:p>
            <a:p>
              <a:pPr marL="285750" indent="-285750">
                <a:buSzPct val="100000"/>
                <a:buFont typeface="Arial"/>
                <a:buChar char="•"/>
                <a:defRPr b="1">
                  <a:solidFill>
                    <a:srgbClr val="FFFFFF"/>
                  </a:solidFill>
                  <a:latin typeface="Street Corner"/>
                  <a:ea typeface="Street Corner"/>
                  <a:cs typeface="Street Corner"/>
                  <a:sym typeface="Street Corner"/>
                </a:defRPr>
              </a:pPr>
              <a:r>
                <a:t>There should be an increase in access to evidence-based psychological therapies to reach 25 per cent of need </a:t>
              </a:r>
              <a:r>
                <a:rPr b="0"/>
                <a:t>so that at least 600,000 more adults with anxiety and depression can access care (and 350,000 complete treatment) each year. There should be a focus on helping people who are living with long-term physical health conditions or who are unemployed. There must also be investment to increase access to psychological therapies for people with psychosis, bipolar disorder and personality disorder.</a:t>
              </a:r>
            </a:p>
            <a:p>
              <a:pPr marL="285750" indent="-285750">
                <a:buSzPct val="100000"/>
                <a:buFont typeface="Arial"/>
                <a:buChar char="•"/>
                <a:defRPr b="1">
                  <a:solidFill>
                    <a:srgbClr val="FFFFFF"/>
                  </a:solidFill>
                  <a:latin typeface="Street Corner"/>
                  <a:ea typeface="Street Corner"/>
                  <a:cs typeface="Street Corner"/>
                  <a:sym typeface="Street Corner"/>
                </a:defRPr>
              </a:pPr>
              <a:endParaRPr b="0"/>
            </a:p>
            <a:p>
              <a:pPr marL="285750" indent="-285750">
                <a:buSzPct val="100000"/>
                <a:buFont typeface="Arial"/>
                <a:buChar char="•"/>
                <a:defRPr b="1">
                  <a:solidFill>
                    <a:srgbClr val="FFFFFF"/>
                  </a:solidFill>
                  <a:latin typeface="Street Corner"/>
                  <a:ea typeface="Street Corner"/>
                  <a:cs typeface="Street Corner"/>
                  <a:sym typeface="Street Corner"/>
                </a:defRPr>
              </a:pPr>
              <a:r>
                <a:t>280,000 more people living with severe mental illness have their physical health needs met </a:t>
              </a:r>
              <a:r>
                <a:rPr b="0"/>
                <a:t>by increasing early detection and expanding access to evidence-based physical care assessment and intervention.</a:t>
              </a:r>
            </a:p>
            <a:p>
              <a:pPr>
                <a:defRPr b="1">
                  <a:solidFill>
                    <a:srgbClr val="FFFFFF"/>
                  </a:solidFill>
                </a:defRPr>
              </a:pPr>
              <a:endParaRPr b="0"/>
            </a:p>
            <a:p>
              <a:pPr>
                <a:defRPr b="1">
                  <a:solidFill>
                    <a:srgbClr val="FFFFFF"/>
                  </a:solidFill>
                </a:defRPr>
              </a:pPr>
              <a:endParaRPr b="0"/>
            </a:p>
          </p:txBody>
        </p: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nvSpPr>
        <p:spPr>
          <a:xfrm>
            <a:off x="323528" y="42672"/>
            <a:ext cx="8507288"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Priority 3: Promoting good mental health and preventing poor mental health </a:t>
            </a:r>
          </a:p>
        </p:txBody>
      </p:sp>
      <p:grpSp>
        <p:nvGrpSpPr>
          <p:cNvPr id="220" name="Group 220"/>
          <p:cNvGrpSpPr/>
          <p:nvPr/>
        </p:nvGrpSpPr>
        <p:grpSpPr>
          <a:xfrm>
            <a:off x="464958" y="-1836506"/>
            <a:ext cx="8214084" cy="11521441"/>
            <a:chOff x="0" y="0"/>
            <a:chExt cx="8214083" cy="11521440"/>
          </a:xfrm>
        </p:grpSpPr>
        <p:sp>
          <p:nvSpPr>
            <p:cNvPr id="218" name="Shape 218"/>
            <p:cNvSpPr/>
            <p:nvPr/>
          </p:nvSpPr>
          <p:spPr>
            <a:xfrm>
              <a:off x="0" y="3096423"/>
              <a:ext cx="8214084" cy="5328593"/>
            </a:xfrm>
            <a:prstGeom prst="roundRect">
              <a:avLst>
                <a:gd name="adj" fmla="val 16667"/>
              </a:avLst>
            </a:prstGeom>
            <a:solidFill>
              <a:srgbClr val="7030A0"/>
            </a:solidFill>
            <a:ln w="25400" cap="flat">
              <a:solidFill>
                <a:srgbClr val="487399"/>
              </a:solidFill>
              <a:prstDash val="solid"/>
              <a:round/>
            </a:ln>
            <a:effectLst/>
          </p:spPr>
          <p:txBody>
            <a:bodyPr wrap="square" lIns="45719" tIns="45719" rIns="45719" bIns="45719" numCol="1" anchor="ctr">
              <a:noAutofit/>
            </a:bodyPr>
            <a:lstStyle/>
            <a:p>
              <a:pPr>
                <a:defRPr b="1">
                  <a:solidFill>
                    <a:srgbClr val="FFFFFF"/>
                  </a:solidFill>
                </a:defRPr>
              </a:pPr>
              <a:endParaRPr/>
            </a:p>
          </p:txBody>
        </p:sp>
        <p:sp>
          <p:nvSpPr>
            <p:cNvPr id="219" name="Shape 219"/>
            <p:cNvSpPr/>
            <p:nvPr/>
          </p:nvSpPr>
          <p:spPr>
            <a:xfrm>
              <a:off x="260119" y="-1"/>
              <a:ext cx="7693846" cy="11521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latin typeface="Street Corner"/>
                  <a:ea typeface="Street Corner"/>
                  <a:cs typeface="Street Corner"/>
                  <a:sym typeface="Street Corner"/>
                </a:defRPr>
              </a:pPr>
              <a:r>
                <a:t>Selection of key recommendations for 2020/21:</a:t>
              </a:r>
            </a:p>
            <a:p>
              <a:pPr>
                <a:defRPr b="1">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r>
                <a:t>The best start in life: </a:t>
              </a:r>
            </a:p>
            <a:p>
              <a:pPr marL="285750" indent="-285750">
                <a:buSzPct val="100000"/>
                <a:buFont typeface="Arial"/>
                <a:buChar char="•"/>
                <a:defRPr>
                  <a:solidFill>
                    <a:srgbClr val="FFFFFF"/>
                  </a:solidFill>
                  <a:latin typeface="Street Corner"/>
                  <a:ea typeface="Street Corner"/>
                  <a:cs typeface="Street Corner"/>
                  <a:sym typeface="Street Corner"/>
                </a:defRPr>
              </a:pPr>
              <a:r>
                <a:t>Implement the whole system approach described in Future in Mind, helping 70,000 more children and young people to access high quality care.</a:t>
              </a:r>
            </a:p>
            <a:p>
              <a:pPr>
                <a:defRPr b="1">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r>
                <a:t>Employment:</a:t>
              </a:r>
            </a:p>
            <a:p>
              <a:pPr marL="285750" indent="-285750">
                <a:buSzPct val="100000"/>
                <a:buFont typeface="Arial"/>
                <a:buChar char="•"/>
                <a:defRPr>
                  <a:solidFill>
                    <a:srgbClr val="FFFFFF"/>
                  </a:solidFill>
                  <a:latin typeface="Street Corner"/>
                  <a:ea typeface="Street Corner"/>
                  <a:cs typeface="Street Corner"/>
                  <a:sym typeface="Street Corner"/>
                </a:defRPr>
              </a:pPr>
              <a:r>
                <a:t>Up to 29,000 per year more people should be supported to find or stay in work each year through increasing access to psychological therapies for common mental health problems (described above) and doubling the reach of Individual Placement and Support (IPS).</a:t>
              </a:r>
            </a:p>
            <a:p>
              <a:pPr marL="285750" indent="-285750">
                <a:buSzPct val="100000"/>
                <a:buFont typeface="Arial"/>
                <a:buChar char="•"/>
                <a:defRPr>
                  <a:solidFill>
                    <a:srgbClr val="FFFFFF"/>
                  </a:solidFill>
                  <a:latin typeface="Street Corner"/>
                  <a:ea typeface="Street Corner"/>
                  <a:cs typeface="Street Corner"/>
                  <a:sym typeface="Street Corner"/>
                </a:defRPr>
              </a:pPr>
              <a:r>
                <a:t>Ensure that qualified employment advisers are fully integrated into expanded psychological  therapies services. </a:t>
              </a:r>
            </a:p>
            <a:p>
              <a:pPr marL="285750" indent="-285750">
                <a:buSzPct val="100000"/>
                <a:buFont typeface="Arial"/>
                <a:buChar char="•"/>
                <a:defRPr>
                  <a:solidFill>
                    <a:srgbClr val="FFFFFF"/>
                  </a:solidFill>
                  <a:latin typeface="Street Corner"/>
                  <a:ea typeface="Street Corner"/>
                  <a:cs typeface="Street Corner"/>
                  <a:sym typeface="Street Corner"/>
                </a:defRPr>
              </a:pPr>
              <a:r>
                <a:t>Identify how the £40 million innovation fund and other investment streams should be used to support devolved areas to jointly commission more services that have been proven to improve mental health and employment outcomes.</a:t>
              </a:r>
            </a:p>
            <a:p>
              <a:pPr>
                <a:defRPr>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nvSpPr>
        <p:spPr>
          <a:xfrm>
            <a:off x="323528" y="42672"/>
            <a:ext cx="8507288"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Priority 3: Promoting good mental health and preventing poor mental health (contd.) </a:t>
            </a:r>
          </a:p>
        </p:txBody>
      </p:sp>
      <p:grpSp>
        <p:nvGrpSpPr>
          <p:cNvPr id="225" name="Group 225"/>
          <p:cNvGrpSpPr/>
          <p:nvPr/>
        </p:nvGrpSpPr>
        <p:grpSpPr>
          <a:xfrm>
            <a:off x="462372" y="-1023"/>
            <a:ext cx="8214084" cy="7724142"/>
            <a:chOff x="0" y="0"/>
            <a:chExt cx="8214083" cy="7724140"/>
          </a:xfrm>
        </p:grpSpPr>
        <p:sp>
          <p:nvSpPr>
            <p:cNvPr id="223" name="Shape 223"/>
            <p:cNvSpPr/>
            <p:nvPr/>
          </p:nvSpPr>
          <p:spPr>
            <a:xfrm>
              <a:off x="0" y="1197773"/>
              <a:ext cx="8214084" cy="5328594"/>
            </a:xfrm>
            <a:prstGeom prst="roundRect">
              <a:avLst>
                <a:gd name="adj" fmla="val 16667"/>
              </a:avLst>
            </a:prstGeom>
            <a:solidFill>
              <a:srgbClr val="7030A0"/>
            </a:solidFill>
            <a:ln w="25400" cap="flat">
              <a:solidFill>
                <a:srgbClr val="487399"/>
              </a:solidFill>
              <a:prstDash val="solid"/>
              <a:round/>
            </a:ln>
            <a:effectLst/>
          </p:spPr>
          <p:txBody>
            <a:bodyPr wrap="square" lIns="45719" tIns="45719" rIns="45719" bIns="45719" numCol="1" anchor="ctr">
              <a:noAutofit/>
            </a:bodyPr>
            <a:lstStyle/>
            <a:p>
              <a:pPr>
                <a:defRPr b="1">
                  <a:solidFill>
                    <a:srgbClr val="FFFFFF"/>
                  </a:solidFill>
                </a:defRPr>
              </a:pPr>
              <a:endParaRPr/>
            </a:p>
          </p:txBody>
        </p:sp>
        <p:sp>
          <p:nvSpPr>
            <p:cNvPr id="224" name="Shape 224"/>
            <p:cNvSpPr/>
            <p:nvPr/>
          </p:nvSpPr>
          <p:spPr>
            <a:xfrm>
              <a:off x="260119" y="0"/>
              <a:ext cx="7693846" cy="7724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latin typeface="Street Corner"/>
                  <a:ea typeface="Street Corner"/>
                  <a:cs typeface="Street Corner"/>
                  <a:sym typeface="Street Corner"/>
                </a:defRPr>
              </a:pPr>
              <a:r>
                <a:t>Selection of key recommendations for 2020/21:</a:t>
              </a:r>
            </a:p>
            <a:p>
              <a:pPr>
                <a:defRPr b="1">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r>
                <a:t>Justice: </a:t>
              </a:r>
            </a:p>
            <a:p>
              <a:pPr marL="285750" indent="-285750">
                <a:buSzPct val="100000"/>
                <a:buFont typeface="Arial"/>
                <a:buChar char="•"/>
                <a:defRPr>
                  <a:solidFill>
                    <a:srgbClr val="FFFFFF"/>
                  </a:solidFill>
                  <a:latin typeface="Street Corner"/>
                  <a:ea typeface="Street Corner"/>
                  <a:cs typeface="Street Corner"/>
                  <a:sym typeface="Street Corner"/>
                </a:defRPr>
              </a:pPr>
              <a:r>
                <a:t>Establish a comprehensive health and justice pathway.</a:t>
              </a:r>
            </a:p>
            <a:p>
              <a:pPr marL="285750" indent="-285750">
                <a:buSzPct val="100000"/>
                <a:buFont typeface="Arial"/>
                <a:buChar char="•"/>
                <a:defRPr>
                  <a:solidFill>
                    <a:srgbClr val="FFFFFF"/>
                  </a:solidFill>
                  <a:latin typeface="Street Corner"/>
                  <a:ea typeface="Street Corner"/>
                  <a:cs typeface="Street Corner"/>
                  <a:sym typeface="Street Corner"/>
                </a:defRPr>
              </a:pPr>
              <a:r>
                <a:t>Expand Liaison and Diversion schemes nationally.</a:t>
              </a:r>
            </a:p>
            <a:p>
              <a:pPr>
                <a:defRPr b="1">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r>
                <a:t>Housing: </a:t>
              </a:r>
            </a:p>
            <a:p>
              <a:pPr marL="285750" indent="-285750">
                <a:buSzPct val="100000"/>
                <a:buFont typeface="Arial"/>
                <a:buChar char="•"/>
                <a:defRPr>
                  <a:solidFill>
                    <a:srgbClr val="FFFFFF"/>
                  </a:solidFill>
                  <a:latin typeface="Street Corner"/>
                  <a:ea typeface="Street Corner"/>
                  <a:cs typeface="Street Corner"/>
                  <a:sym typeface="Street Corner"/>
                </a:defRPr>
              </a:pPr>
              <a:r>
                <a:t>Explore the case for using NHS land to make more supported housing available (DH, CLG, NHSE, HMT) </a:t>
              </a:r>
            </a:p>
            <a:p>
              <a:pPr marL="285750" indent="-285750">
                <a:buSzPct val="100000"/>
                <a:buFont typeface="Arial"/>
                <a:buChar char="•"/>
                <a:defRPr>
                  <a:solidFill>
                    <a:srgbClr val="FFFFFF"/>
                  </a:solidFill>
                  <a:latin typeface="Street Corner"/>
                  <a:ea typeface="Street Corner"/>
                  <a:cs typeface="Street Corner"/>
                  <a:sym typeface="Street Corner"/>
                </a:defRPr>
              </a:pPr>
              <a:r>
                <a:t>Use evidence to ensure that the right levels of protection are in place under the proposed Housing Benefit cap to Local Housing Allowance levels for people with mental health problems who require specialist supported housing </a:t>
              </a: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a:p>
              <a:pPr>
                <a:defRPr b="1">
                  <a:solidFill>
                    <a:srgbClr val="FFFFFF"/>
                  </a:solidFill>
                </a:defRPr>
              </a:pPr>
              <a:endParaRPr/>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9"/>
          <p:cNvGrpSpPr/>
          <p:nvPr/>
        </p:nvGrpSpPr>
        <p:grpSpPr>
          <a:xfrm>
            <a:off x="436972" y="1196752"/>
            <a:ext cx="4639084" cy="5165843"/>
            <a:chOff x="0" y="0"/>
            <a:chExt cx="4639083" cy="5165842"/>
          </a:xfrm>
        </p:grpSpPr>
        <p:sp>
          <p:nvSpPr>
            <p:cNvPr id="227" name="Shape 227"/>
            <p:cNvSpPr/>
            <p:nvPr/>
          </p:nvSpPr>
          <p:spPr>
            <a:xfrm>
              <a:off x="0" y="0"/>
              <a:ext cx="4639084" cy="5165843"/>
            </a:xfrm>
            <a:prstGeom prst="rect">
              <a:avLst/>
            </a:prstGeom>
            <a:solidFill>
              <a:srgbClr val="F2F2F2"/>
            </a:solidFill>
            <a:ln w="12700" cap="flat">
              <a:noFill/>
              <a:miter lim="400000"/>
            </a:ln>
            <a:effectLst/>
          </p:spPr>
          <p:txBody>
            <a:bodyPr wrap="square" lIns="45719" tIns="45719" rIns="45719" bIns="45719" numCol="1" anchor="ctr">
              <a:noAutofit/>
            </a:bodyPr>
            <a:lstStyle/>
            <a:p>
              <a:endParaRPr/>
            </a:p>
          </p:txBody>
        </p:sp>
        <p:sp>
          <p:nvSpPr>
            <p:cNvPr id="228" name="Shape 228"/>
            <p:cNvSpPr/>
            <p:nvPr/>
          </p:nvSpPr>
          <p:spPr>
            <a:xfrm>
              <a:off x="0" y="3551"/>
              <a:ext cx="4639084" cy="5158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b="1">
                  <a:solidFill>
                    <a:srgbClr val="002060"/>
                  </a:solidFill>
                  <a:latin typeface="Street Corner"/>
                  <a:ea typeface="Street Corner"/>
                  <a:cs typeface="Street Corner"/>
                  <a:sym typeface="Street Corner"/>
                </a:defRPr>
              </a:pPr>
              <a:r>
                <a:t>System transformation</a:t>
              </a:r>
              <a:r>
                <a:rPr b="0"/>
                <a:t>:</a:t>
              </a:r>
            </a:p>
            <a:p>
              <a:pPr marL="285750" indent="-285750">
                <a:buSzPct val="100000"/>
                <a:buFont typeface="Arial"/>
                <a:buChar char="•"/>
                <a:defRPr sz="1600">
                  <a:solidFill>
                    <a:srgbClr val="002060"/>
                  </a:solidFill>
                  <a:latin typeface="Street Corner"/>
                  <a:ea typeface="Street Corner"/>
                  <a:cs typeface="Street Corner"/>
                  <a:sym typeface="Street Corner"/>
                </a:defRPr>
              </a:pPr>
              <a:r>
                <a:t>Promote equalities and reduce health inequalities in mental health through leadership and transparency</a:t>
              </a:r>
            </a:p>
            <a:p>
              <a:pPr marL="285750" indent="-285750">
                <a:buSzPct val="100000"/>
                <a:buFont typeface="Arial"/>
                <a:buChar char="•"/>
                <a:defRPr sz="1600">
                  <a:solidFill>
                    <a:srgbClr val="002060"/>
                  </a:solidFill>
                  <a:latin typeface="Street Corner"/>
                  <a:ea typeface="Street Corner"/>
                  <a:cs typeface="Street Corner"/>
                  <a:sym typeface="Street Corner"/>
                </a:defRPr>
              </a:pPr>
              <a:r>
                <a:t>Integrate commissioning for prevention and quality</a:t>
              </a:r>
            </a:p>
            <a:p>
              <a:pPr marL="285750" indent="-285750">
                <a:buSzPct val="100000"/>
                <a:buFont typeface="Arial"/>
                <a:buChar char="•"/>
                <a:defRPr sz="1600">
                  <a:solidFill>
                    <a:srgbClr val="002060"/>
                  </a:solidFill>
                  <a:latin typeface="Street Corner"/>
                  <a:ea typeface="Street Corner"/>
                  <a:cs typeface="Street Corner"/>
                  <a:sym typeface="Street Corner"/>
                </a:defRPr>
              </a:pPr>
              <a:r>
                <a:t>Establish comprehensive access pathways and standards for mental health (across conditions, ages and settings)</a:t>
              </a:r>
            </a:p>
            <a:p>
              <a:pPr marL="285750" indent="-285750">
                <a:buSzPct val="100000"/>
                <a:buFont typeface="Arial"/>
                <a:buChar char="•"/>
                <a:defRPr sz="1600">
                  <a:solidFill>
                    <a:srgbClr val="002060"/>
                  </a:solidFill>
                  <a:latin typeface="Street Corner"/>
                  <a:ea typeface="Street Corner"/>
                  <a:cs typeface="Street Corner"/>
                  <a:sym typeface="Street Corner"/>
                </a:defRPr>
              </a:pPr>
              <a:r>
                <a:t>Promote a co-ordinated approach to innovation and research</a:t>
              </a:r>
            </a:p>
            <a:p>
              <a:pPr marL="285750" indent="-285750">
                <a:buSzPct val="100000"/>
                <a:buFont typeface="Arial"/>
                <a:buChar char="•"/>
                <a:defRPr sz="1600">
                  <a:solidFill>
                    <a:srgbClr val="002060"/>
                  </a:solidFill>
                  <a:latin typeface="Street Corner"/>
                  <a:ea typeface="Street Corner"/>
                  <a:cs typeface="Street Corner"/>
                  <a:sym typeface="Street Corner"/>
                </a:defRPr>
              </a:pPr>
              <a:r>
                <a:t>Produce and deliver on a multi-disciplinary workforce plan</a:t>
              </a:r>
            </a:p>
            <a:p>
              <a:pPr marL="285750" indent="-285750">
                <a:buSzPct val="100000"/>
                <a:buFont typeface="Arial"/>
                <a:buChar char="•"/>
                <a:defRPr sz="1600">
                  <a:solidFill>
                    <a:srgbClr val="002060"/>
                  </a:solidFill>
                  <a:latin typeface="Street Corner"/>
                  <a:ea typeface="Street Corner"/>
                  <a:cs typeface="Street Corner"/>
                  <a:sym typeface="Street Corner"/>
                </a:defRPr>
              </a:pPr>
              <a:r>
                <a:t>Improve data and transparency, including a MH FYFV dashboard</a:t>
              </a:r>
            </a:p>
            <a:p>
              <a:pPr marL="285750" indent="-285750">
                <a:buSzPct val="100000"/>
                <a:buFont typeface="Arial"/>
                <a:buChar char="•"/>
                <a:defRPr sz="1600">
                  <a:solidFill>
                    <a:srgbClr val="002060"/>
                  </a:solidFill>
                  <a:latin typeface="Street Corner"/>
                  <a:ea typeface="Street Corner"/>
                  <a:cs typeface="Street Corner"/>
                  <a:sym typeface="Street Corner"/>
                </a:defRPr>
              </a:pPr>
              <a:r>
                <a:t>Reform payment and incentives to move away from unaccountable block contracts</a:t>
              </a:r>
            </a:p>
            <a:p>
              <a:pPr marL="285750" indent="-285750">
                <a:buSzPct val="100000"/>
                <a:buFont typeface="Arial"/>
                <a:buChar char="•"/>
                <a:defRPr sz="1600">
                  <a:solidFill>
                    <a:srgbClr val="002060"/>
                  </a:solidFill>
                  <a:latin typeface="Street Corner"/>
                  <a:ea typeface="Street Corner"/>
                  <a:cs typeface="Street Corner"/>
                  <a:sym typeface="Street Corner"/>
                </a:defRPr>
              </a:pPr>
              <a:r>
                <a:t>Update the regulatory framework</a:t>
              </a:r>
            </a:p>
            <a:p>
              <a:pPr marL="285750" indent="-285750">
                <a:buSzPct val="100000"/>
                <a:buFont typeface="Arial"/>
                <a:buChar char="•"/>
                <a:defRPr sz="1600">
                  <a:solidFill>
                    <a:srgbClr val="002060"/>
                  </a:solidFill>
                  <a:latin typeface="Street Corner"/>
                  <a:ea typeface="Street Corner"/>
                  <a:cs typeface="Street Corner"/>
                  <a:sym typeface="Street Corner"/>
                </a:defRPr>
              </a:pPr>
              <a:r>
                <a:t>Establish strong leadership (local, national and cross-Government) for a mentally health society</a:t>
              </a:r>
            </a:p>
          </p:txBody>
        </p:sp>
      </p:grpSp>
      <p:grpSp>
        <p:nvGrpSpPr>
          <p:cNvPr id="232" name="Group 232"/>
          <p:cNvGrpSpPr/>
          <p:nvPr/>
        </p:nvGrpSpPr>
        <p:grpSpPr>
          <a:xfrm>
            <a:off x="5257115" y="546987"/>
            <a:ext cx="3419342" cy="2758441"/>
            <a:chOff x="0" y="0"/>
            <a:chExt cx="3419340" cy="2758439"/>
          </a:xfrm>
        </p:grpSpPr>
        <p:sp>
          <p:nvSpPr>
            <p:cNvPr id="230" name="Shape 230"/>
            <p:cNvSpPr/>
            <p:nvPr/>
          </p:nvSpPr>
          <p:spPr>
            <a:xfrm>
              <a:off x="0" y="649764"/>
              <a:ext cx="3419341" cy="1458913"/>
            </a:xfrm>
            <a:custGeom>
              <a:avLst/>
              <a:gdLst/>
              <a:ahLst/>
              <a:cxnLst>
                <a:cxn ang="0">
                  <a:pos x="wd2" y="hd2"/>
                </a:cxn>
                <a:cxn ang="5400000">
                  <a:pos x="wd2" y="hd2"/>
                </a:cxn>
                <a:cxn ang="10800000">
                  <a:pos x="wd2" y="hd2"/>
                </a:cxn>
                <a:cxn ang="16200000">
                  <a:pos x="wd2" y="hd2"/>
                </a:cxn>
              </a:cxnLst>
              <a:rect l="0" t="0" r="r" b="b"/>
              <a:pathLst>
                <a:path w="21600" h="21600" extrusionOk="0">
                  <a:moveTo>
                    <a:pt x="1422" y="3600"/>
                  </a:moveTo>
                  <a:cubicBezTo>
                    <a:pt x="1422" y="1612"/>
                    <a:pt x="2110" y="0"/>
                    <a:pt x="2958" y="0"/>
                  </a:cubicBezTo>
                  <a:lnTo>
                    <a:pt x="4785" y="0"/>
                  </a:lnTo>
                  <a:lnTo>
                    <a:pt x="20064" y="0"/>
                  </a:lnTo>
                  <a:cubicBezTo>
                    <a:pt x="20912" y="0"/>
                    <a:pt x="21600" y="1612"/>
                    <a:pt x="21600" y="3600"/>
                  </a:cubicBezTo>
                  <a:lnTo>
                    <a:pt x="21600" y="18000"/>
                  </a:lnTo>
                  <a:cubicBezTo>
                    <a:pt x="21600" y="19988"/>
                    <a:pt x="20912" y="21600"/>
                    <a:pt x="20064" y="21600"/>
                  </a:cubicBezTo>
                  <a:lnTo>
                    <a:pt x="2958" y="21600"/>
                  </a:lnTo>
                  <a:cubicBezTo>
                    <a:pt x="2110" y="21600"/>
                    <a:pt x="1422" y="19988"/>
                    <a:pt x="1422" y="18000"/>
                  </a:cubicBezTo>
                  <a:lnTo>
                    <a:pt x="1422" y="18000"/>
                  </a:lnTo>
                  <a:lnTo>
                    <a:pt x="0" y="14919"/>
                  </a:lnTo>
                  <a:lnTo>
                    <a:pt x="1422" y="12600"/>
                  </a:lnTo>
                  <a:close/>
                </a:path>
              </a:pathLst>
            </a:custGeom>
            <a:solidFill>
              <a:srgbClr val="FFFFFF"/>
            </a:solidFill>
            <a:ln w="9525" cap="flat">
              <a:solidFill>
                <a:srgbClr val="1F5FA0"/>
              </a:solidFill>
              <a:prstDash val="solid"/>
              <a:round/>
            </a:ln>
            <a:effectLst/>
          </p:spPr>
          <p:txBody>
            <a:bodyPr wrap="square" lIns="45719" tIns="45719" rIns="45719" bIns="45719" numCol="1" anchor="ctr">
              <a:noAutofit/>
            </a:bodyPr>
            <a:lstStyle/>
            <a:p>
              <a:pPr>
                <a:defRPr sz="1200">
                  <a:solidFill>
                    <a:srgbClr val="1F5FA0"/>
                  </a:solidFill>
                </a:defRPr>
              </a:pPr>
              <a:endParaRPr/>
            </a:p>
          </p:txBody>
        </p:sp>
        <p:sp>
          <p:nvSpPr>
            <p:cNvPr id="231" name="Shape 231"/>
            <p:cNvSpPr/>
            <p:nvPr/>
          </p:nvSpPr>
          <p:spPr>
            <a:xfrm>
              <a:off x="296315" y="0"/>
              <a:ext cx="3051809" cy="2758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1F5FA0"/>
                  </a:solidFill>
                </a:defRPr>
              </a:pPr>
              <a:endParaRPr/>
            </a:p>
            <a:p>
              <a:pPr>
                <a:defRPr sz="1200" b="1">
                  <a:solidFill>
                    <a:srgbClr val="1F5FA0"/>
                  </a:solidFill>
                </a:defRPr>
              </a:pPr>
              <a:endParaRPr/>
            </a:p>
            <a:p>
              <a:pPr>
                <a:defRPr sz="1200" b="1">
                  <a:solidFill>
                    <a:srgbClr val="1F5FA0"/>
                  </a:solidFill>
                </a:defRPr>
              </a:pPr>
              <a:endParaRPr/>
            </a:p>
            <a:p>
              <a:pPr>
                <a:defRPr sz="1200" b="1">
                  <a:solidFill>
                    <a:srgbClr val="1F5FA0"/>
                  </a:solidFill>
                  <a:latin typeface="Street Corner"/>
                  <a:ea typeface="Street Corner"/>
                  <a:cs typeface="Street Corner"/>
                  <a:sym typeface="Street Corner"/>
                </a:defRPr>
              </a:pPr>
              <a:endParaRPr/>
            </a:p>
            <a:p>
              <a:pPr>
                <a:defRPr sz="1200">
                  <a:solidFill>
                    <a:srgbClr val="002060"/>
                  </a:solidFill>
                  <a:latin typeface="Street Corner"/>
                  <a:ea typeface="Street Corner"/>
                  <a:cs typeface="Street Corner"/>
                  <a:sym typeface="Street Corner"/>
                </a:defRPr>
              </a:pPr>
              <a:r>
                <a:t>The Chief Scientist, working with all relevant parts of government, the NHS ALBs, independent experts, industry and experts-by-experience, should publish a report a year from now setting out a </a:t>
              </a:r>
              <a:r>
                <a:rPr b="1"/>
                <a:t>10-year Government and ALB strategy for mental health research</a:t>
              </a:r>
              <a:r>
                <a:t>.</a:t>
              </a:r>
            </a:p>
            <a:p>
              <a:pPr>
                <a:defRPr sz="1200">
                  <a:solidFill>
                    <a:srgbClr val="1F5FA0"/>
                  </a:solidFill>
                </a:defRPr>
              </a:pPr>
              <a:endParaRPr/>
            </a:p>
            <a:p>
              <a:pPr marL="342900" indent="-342900">
                <a:buSzPct val="100000"/>
                <a:buFont typeface="Wingdings"/>
                <a:buChar char="➢"/>
                <a:defRPr sz="1200">
                  <a:solidFill>
                    <a:srgbClr val="1F5FA0"/>
                  </a:solidFill>
                </a:defRPr>
              </a:pPr>
              <a:endParaRPr/>
            </a:p>
            <a:p>
              <a:pPr>
                <a:defRPr sz="1200">
                  <a:solidFill>
                    <a:srgbClr val="1F5FA0"/>
                  </a:solidFill>
                </a:defRPr>
              </a:pPr>
              <a:endParaRPr/>
            </a:p>
          </p:txBody>
        </p:sp>
      </p:grpSp>
      <p:grpSp>
        <p:nvGrpSpPr>
          <p:cNvPr id="235" name="Group 235"/>
          <p:cNvGrpSpPr/>
          <p:nvPr/>
        </p:nvGrpSpPr>
        <p:grpSpPr>
          <a:xfrm>
            <a:off x="5206611" y="4078183"/>
            <a:ext cx="3500828" cy="2936241"/>
            <a:chOff x="0" y="0"/>
            <a:chExt cx="3500827" cy="2936239"/>
          </a:xfrm>
        </p:grpSpPr>
        <p:sp>
          <p:nvSpPr>
            <p:cNvPr id="233" name="Shape 233"/>
            <p:cNvSpPr/>
            <p:nvPr/>
          </p:nvSpPr>
          <p:spPr>
            <a:xfrm>
              <a:off x="0" y="646960"/>
              <a:ext cx="3500828" cy="1642319"/>
            </a:xfrm>
            <a:custGeom>
              <a:avLst/>
              <a:gdLst/>
              <a:ahLst/>
              <a:cxnLst>
                <a:cxn ang="0">
                  <a:pos x="wd2" y="hd2"/>
                </a:cxn>
                <a:cxn ang="5400000">
                  <a:pos x="wd2" y="hd2"/>
                </a:cxn>
                <a:cxn ang="10800000">
                  <a:pos x="wd2" y="hd2"/>
                </a:cxn>
                <a:cxn ang="16200000">
                  <a:pos x="wd2" y="hd2"/>
                </a:cxn>
              </a:cxnLst>
              <a:rect l="0" t="0" r="r" b="b"/>
              <a:pathLst>
                <a:path w="21600" h="21600" extrusionOk="0">
                  <a:moveTo>
                    <a:pt x="1416" y="3600"/>
                  </a:moveTo>
                  <a:cubicBezTo>
                    <a:pt x="1416" y="1612"/>
                    <a:pt x="2172" y="0"/>
                    <a:pt x="3105" y="0"/>
                  </a:cubicBezTo>
                  <a:lnTo>
                    <a:pt x="4780" y="0"/>
                  </a:lnTo>
                  <a:lnTo>
                    <a:pt x="19911" y="0"/>
                  </a:lnTo>
                  <a:cubicBezTo>
                    <a:pt x="20844" y="0"/>
                    <a:pt x="21600" y="1612"/>
                    <a:pt x="21600" y="3600"/>
                  </a:cubicBezTo>
                  <a:lnTo>
                    <a:pt x="21600" y="18000"/>
                  </a:lnTo>
                  <a:cubicBezTo>
                    <a:pt x="21600" y="19988"/>
                    <a:pt x="20844" y="21600"/>
                    <a:pt x="19911" y="21600"/>
                  </a:cubicBezTo>
                  <a:lnTo>
                    <a:pt x="3105" y="21600"/>
                  </a:lnTo>
                  <a:cubicBezTo>
                    <a:pt x="2172" y="21600"/>
                    <a:pt x="1416" y="19988"/>
                    <a:pt x="1416" y="18000"/>
                  </a:cubicBezTo>
                  <a:lnTo>
                    <a:pt x="1416" y="18000"/>
                  </a:lnTo>
                  <a:lnTo>
                    <a:pt x="0" y="11866"/>
                  </a:lnTo>
                  <a:lnTo>
                    <a:pt x="1416" y="12600"/>
                  </a:lnTo>
                  <a:close/>
                </a:path>
              </a:pathLst>
            </a:custGeom>
            <a:solidFill>
              <a:srgbClr val="FFFFFF"/>
            </a:solidFill>
            <a:ln w="9525" cap="flat">
              <a:solidFill>
                <a:srgbClr val="1F5FA0"/>
              </a:solidFill>
              <a:prstDash val="solid"/>
              <a:round/>
            </a:ln>
            <a:effectLst/>
          </p:spPr>
          <p:txBody>
            <a:bodyPr wrap="square" lIns="45719" tIns="45719" rIns="45719" bIns="45719" numCol="1" anchor="ctr">
              <a:noAutofit/>
            </a:bodyPr>
            <a:lstStyle/>
            <a:p>
              <a:pPr>
                <a:defRPr sz="1200">
                  <a:solidFill>
                    <a:srgbClr val="1F5FA0"/>
                  </a:solidFill>
                  <a:latin typeface="Street Corner"/>
                  <a:ea typeface="Street Corner"/>
                  <a:cs typeface="Street Corner"/>
                  <a:sym typeface="Street Corner"/>
                </a:defRPr>
              </a:pPr>
              <a:endParaRPr/>
            </a:p>
          </p:txBody>
        </p:sp>
        <p:sp>
          <p:nvSpPr>
            <p:cNvPr id="234" name="Shape 234"/>
            <p:cNvSpPr/>
            <p:nvPr/>
          </p:nvSpPr>
          <p:spPr>
            <a:xfrm>
              <a:off x="309656" y="0"/>
              <a:ext cx="3111001" cy="2936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1F5FA0"/>
                  </a:solidFill>
                  <a:latin typeface="Street Corner"/>
                  <a:ea typeface="Street Corner"/>
                  <a:cs typeface="Street Corner"/>
                  <a:sym typeface="Street Corner"/>
                </a:defRPr>
              </a:pPr>
              <a:endParaRPr/>
            </a:p>
            <a:p>
              <a:pPr>
                <a:defRPr sz="1200">
                  <a:solidFill>
                    <a:srgbClr val="1F5FA0"/>
                  </a:solidFill>
                  <a:latin typeface="Street Corner"/>
                  <a:ea typeface="Street Corner"/>
                  <a:cs typeface="Street Corner"/>
                  <a:sym typeface="Street Corner"/>
                </a:defRPr>
              </a:pPr>
              <a:endParaRPr/>
            </a:p>
            <a:p>
              <a:pPr>
                <a:defRPr sz="1200" b="1">
                  <a:solidFill>
                    <a:srgbClr val="1F5FA0"/>
                  </a:solidFill>
                  <a:latin typeface="Street Corner"/>
                  <a:ea typeface="Street Corner"/>
                  <a:cs typeface="Street Corner"/>
                  <a:sym typeface="Street Corner"/>
                </a:defRPr>
              </a:pPr>
              <a:endParaRPr/>
            </a:p>
            <a:p>
              <a:pPr>
                <a:defRPr sz="1200" b="1">
                  <a:solidFill>
                    <a:srgbClr val="1F5FA0"/>
                  </a:solidFill>
                  <a:latin typeface="Street Corner"/>
                  <a:ea typeface="Street Corner"/>
                  <a:cs typeface="Street Corner"/>
                  <a:sym typeface="Street Corner"/>
                </a:defRPr>
              </a:pPr>
              <a:endParaRPr/>
            </a:p>
            <a:p>
              <a:pPr>
                <a:defRPr sz="1200">
                  <a:solidFill>
                    <a:srgbClr val="002060"/>
                  </a:solidFill>
                  <a:latin typeface="Street Corner"/>
                  <a:ea typeface="Street Corner"/>
                  <a:cs typeface="Street Corner"/>
                  <a:sym typeface="Street Corner"/>
                </a:defRPr>
              </a:pPr>
              <a:r>
                <a:t>DH</a:t>
              </a:r>
              <a:r>
                <a:rPr b="1"/>
                <a:t> </a:t>
              </a:r>
              <a:r>
                <a:t>should establish a </a:t>
              </a:r>
              <a:r>
                <a:rPr b="1"/>
                <a:t>new independent system for conducting or monitoring investigations into all deaths </a:t>
              </a:r>
              <a:r>
                <a:t>in in-patient mental health settings, including individuals who are detained under the Mental Health Act, on a par with the way other deaths in state detention are investigated. </a:t>
              </a:r>
            </a:p>
            <a:p>
              <a:pPr>
                <a:defRPr sz="1200">
                  <a:solidFill>
                    <a:srgbClr val="1F5FA0"/>
                  </a:solidFill>
                  <a:latin typeface="Street Corner"/>
                  <a:ea typeface="Street Corner"/>
                  <a:cs typeface="Street Corner"/>
                  <a:sym typeface="Street Corner"/>
                </a:defRPr>
              </a:pPr>
              <a:r>
                <a:t> </a:t>
              </a:r>
            </a:p>
            <a:p>
              <a:pPr>
                <a:defRPr sz="1200">
                  <a:solidFill>
                    <a:srgbClr val="1F5FA0"/>
                  </a:solidFill>
                  <a:latin typeface="Street Corner"/>
                  <a:ea typeface="Street Corner"/>
                  <a:cs typeface="Street Corner"/>
                  <a:sym typeface="Street Corner"/>
                </a:defRPr>
              </a:pPr>
              <a:endParaRPr/>
            </a:p>
            <a:p>
              <a:pPr marL="342900" indent="-342900">
                <a:buSzPct val="100000"/>
                <a:buFont typeface="Wingdings"/>
                <a:buChar char="➢"/>
                <a:defRPr sz="1200">
                  <a:solidFill>
                    <a:srgbClr val="1F5FA0"/>
                  </a:solidFill>
                  <a:latin typeface="Street Corner"/>
                  <a:ea typeface="Street Corner"/>
                  <a:cs typeface="Street Corner"/>
                  <a:sym typeface="Street Corner"/>
                </a:defRPr>
              </a:pPr>
              <a:endParaRPr/>
            </a:p>
            <a:p>
              <a:pPr>
                <a:defRPr sz="1200">
                  <a:solidFill>
                    <a:srgbClr val="1F5FA0"/>
                  </a:solidFill>
                  <a:latin typeface="Street Corner"/>
                  <a:ea typeface="Street Corner"/>
                  <a:cs typeface="Street Corner"/>
                  <a:sym typeface="Street Corner"/>
                </a:defRPr>
              </a:pPr>
              <a:endParaRPr/>
            </a:p>
          </p:txBody>
        </p:sp>
      </p:grpSp>
      <p:grpSp>
        <p:nvGrpSpPr>
          <p:cNvPr id="238" name="Group 238"/>
          <p:cNvGrpSpPr/>
          <p:nvPr/>
        </p:nvGrpSpPr>
        <p:grpSpPr>
          <a:xfrm>
            <a:off x="5252353" y="2819896"/>
            <a:ext cx="3419341" cy="1761233"/>
            <a:chOff x="0" y="0"/>
            <a:chExt cx="3419340" cy="1761232"/>
          </a:xfrm>
        </p:grpSpPr>
        <p:sp>
          <p:nvSpPr>
            <p:cNvPr id="236" name="Shape 236"/>
            <p:cNvSpPr/>
            <p:nvPr/>
          </p:nvSpPr>
          <p:spPr>
            <a:xfrm>
              <a:off x="0" y="0"/>
              <a:ext cx="3419341" cy="1761233"/>
            </a:xfrm>
            <a:custGeom>
              <a:avLst/>
              <a:gdLst/>
              <a:ahLst/>
              <a:cxnLst>
                <a:cxn ang="0">
                  <a:pos x="wd2" y="hd2"/>
                </a:cxn>
                <a:cxn ang="5400000">
                  <a:pos x="wd2" y="hd2"/>
                </a:cxn>
                <a:cxn ang="10800000">
                  <a:pos x="wd2" y="hd2"/>
                </a:cxn>
                <a:cxn ang="16200000">
                  <a:pos x="wd2" y="hd2"/>
                </a:cxn>
              </a:cxnLst>
              <a:rect l="0" t="0" r="r" b="b"/>
              <a:pathLst>
                <a:path w="21600" h="21600" extrusionOk="0">
                  <a:moveTo>
                    <a:pt x="1422" y="3600"/>
                  </a:moveTo>
                  <a:cubicBezTo>
                    <a:pt x="1422" y="1612"/>
                    <a:pt x="2252" y="0"/>
                    <a:pt x="3276" y="0"/>
                  </a:cubicBezTo>
                  <a:lnTo>
                    <a:pt x="4785" y="0"/>
                  </a:lnTo>
                  <a:lnTo>
                    <a:pt x="19746" y="0"/>
                  </a:lnTo>
                  <a:cubicBezTo>
                    <a:pt x="20770" y="0"/>
                    <a:pt x="21600" y="1612"/>
                    <a:pt x="21600" y="3600"/>
                  </a:cubicBezTo>
                  <a:lnTo>
                    <a:pt x="21600" y="18000"/>
                  </a:lnTo>
                  <a:cubicBezTo>
                    <a:pt x="21600" y="19988"/>
                    <a:pt x="20770" y="21600"/>
                    <a:pt x="19746" y="21600"/>
                  </a:cubicBezTo>
                  <a:lnTo>
                    <a:pt x="3276" y="21600"/>
                  </a:lnTo>
                  <a:cubicBezTo>
                    <a:pt x="2252" y="21600"/>
                    <a:pt x="1422" y="19988"/>
                    <a:pt x="1422" y="18000"/>
                  </a:cubicBezTo>
                  <a:lnTo>
                    <a:pt x="1422" y="18000"/>
                  </a:lnTo>
                  <a:lnTo>
                    <a:pt x="0" y="14919"/>
                  </a:lnTo>
                  <a:lnTo>
                    <a:pt x="1422" y="12600"/>
                  </a:lnTo>
                  <a:close/>
                </a:path>
              </a:pathLst>
            </a:custGeom>
            <a:solidFill>
              <a:srgbClr val="FFFFFF"/>
            </a:solidFill>
            <a:ln w="9525" cap="flat">
              <a:solidFill>
                <a:srgbClr val="1F5FA0"/>
              </a:solidFill>
              <a:prstDash val="solid"/>
              <a:round/>
            </a:ln>
            <a:effectLst/>
          </p:spPr>
          <p:txBody>
            <a:bodyPr wrap="square" lIns="45719" tIns="45719" rIns="45719" bIns="45719" numCol="1" anchor="ctr">
              <a:noAutofit/>
            </a:bodyPr>
            <a:lstStyle/>
            <a:p>
              <a:endParaRPr/>
            </a:p>
          </p:txBody>
        </p:sp>
        <p:sp>
          <p:nvSpPr>
            <p:cNvPr id="237" name="Shape 237"/>
            <p:cNvSpPr/>
            <p:nvPr/>
          </p:nvSpPr>
          <p:spPr>
            <a:xfrm>
              <a:off x="311073" y="123696"/>
              <a:ext cx="3022292" cy="151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002060"/>
                  </a:solidFill>
                  <a:latin typeface="Street Corner"/>
                  <a:ea typeface="Street Corner"/>
                  <a:cs typeface="Street Corner"/>
                  <a:sym typeface="Street Corner"/>
                </a:defRPr>
              </a:pPr>
              <a:r>
                <a:t>HEE should develop a </a:t>
              </a:r>
              <a:r>
                <a:rPr b="1"/>
                <a:t>multi-disciplinary workforce strategy </a:t>
              </a:r>
              <a:r>
                <a:t>for mental health to deliver the Taskforce report. To support the future of “Think Ahead”, DH should train more than 300 new Mental Health social workers and 5,000 CYP IAPT therapists over the next three years from the £1.4bn investment. </a:t>
              </a:r>
            </a:p>
          </p:txBody>
        </p:sp>
      </p:grpSp>
      <p:sp>
        <p:nvSpPr>
          <p:cNvPr id="239" name="Shape 239"/>
          <p:cNvSpPr/>
          <p:nvPr/>
        </p:nvSpPr>
        <p:spPr>
          <a:xfrm>
            <a:off x="323527" y="42672"/>
            <a:ext cx="8308845"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Priority 4: ‘Hard-wiring’ mental health across the NHS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body" idx="1"/>
          </p:nvPr>
        </p:nvSpPr>
        <p:spPr>
          <a:xfrm>
            <a:off x="467543" y="3717032"/>
            <a:ext cx="8229601" cy="5256585"/>
          </a:xfrm>
          <a:prstGeom prst="rect">
            <a:avLst/>
          </a:prstGeom>
        </p:spPr>
        <p:txBody>
          <a:bodyPr/>
          <a:lstStyle/>
          <a:p>
            <a:endParaRPr/>
          </a:p>
        </p:txBody>
      </p:sp>
      <p:grpSp>
        <p:nvGrpSpPr>
          <p:cNvPr id="257" name="Group 257"/>
          <p:cNvGrpSpPr/>
          <p:nvPr/>
        </p:nvGrpSpPr>
        <p:grpSpPr>
          <a:xfrm>
            <a:off x="135084" y="925202"/>
            <a:ext cx="9694998" cy="2956283"/>
            <a:chOff x="0" y="0"/>
            <a:chExt cx="9694996" cy="2956281"/>
          </a:xfrm>
        </p:grpSpPr>
        <p:grpSp>
          <p:nvGrpSpPr>
            <p:cNvPr id="244" name="Group 244"/>
            <p:cNvGrpSpPr/>
            <p:nvPr/>
          </p:nvGrpSpPr>
          <p:grpSpPr>
            <a:xfrm>
              <a:off x="0" y="65468"/>
              <a:ext cx="1822368" cy="2825345"/>
              <a:chOff x="0" y="0"/>
              <a:chExt cx="1822367" cy="2825343"/>
            </a:xfrm>
          </p:grpSpPr>
          <p:sp>
            <p:nvSpPr>
              <p:cNvPr id="242" name="Shape 242"/>
              <p:cNvSpPr/>
              <p:nvPr/>
            </p:nvSpPr>
            <p:spPr>
              <a:xfrm>
                <a:off x="0" y="501488"/>
                <a:ext cx="1822368" cy="1822368"/>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lgn="ctr">
                  <a:defRPr sz="1400">
                    <a:solidFill>
                      <a:srgbClr val="FFFFFF"/>
                    </a:solidFill>
                    <a:latin typeface="Street Corner"/>
                    <a:ea typeface="Street Corner"/>
                    <a:cs typeface="Street Corner"/>
                    <a:sym typeface="Street Corner"/>
                  </a:defRPr>
                </a:pPr>
                <a:endParaRPr/>
              </a:p>
            </p:txBody>
          </p:sp>
          <p:sp>
            <p:nvSpPr>
              <p:cNvPr id="243" name="Shape 243"/>
              <p:cNvSpPr/>
              <p:nvPr/>
            </p:nvSpPr>
            <p:spPr>
              <a:xfrm>
                <a:off x="39990" y="-1"/>
                <a:ext cx="1742387" cy="28253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1400">
                    <a:solidFill>
                      <a:srgbClr val="FFFFFF"/>
                    </a:solidFill>
                    <a:latin typeface="Street Corner"/>
                    <a:ea typeface="Street Corner"/>
                    <a:cs typeface="Street Corner"/>
                    <a:sym typeface="Street Corner"/>
                  </a:defRPr>
                </a:lvl1pPr>
              </a:lstStyle>
              <a:p>
                <a:r>
                  <a:t>NHS England is investing additional funding in mental health - growing to £1 billion by 2020/21 - to deliver the priority recommendations for the NHS in the strategy.</a:t>
                </a:r>
              </a:p>
            </p:txBody>
          </p:sp>
        </p:grpSp>
        <p:sp>
          <p:nvSpPr>
            <p:cNvPr id="245" name="Shape 245"/>
            <p:cNvSpPr/>
            <p:nvPr/>
          </p:nvSpPr>
          <p:spPr>
            <a:xfrm>
              <a:off x="1819628" y="1277680"/>
              <a:ext cx="400921" cy="400922"/>
            </a:xfrm>
            <a:prstGeom prst="rightArrow">
              <a:avLst>
                <a:gd name="adj1" fmla="val 64000"/>
                <a:gd name="adj2" fmla="val 50000"/>
              </a:avLst>
            </a:prstGeom>
            <a:solidFill>
              <a:srgbClr val="B5CBE5"/>
            </a:solidFill>
            <a:ln w="12700" cap="flat">
              <a:noFill/>
              <a:miter lim="400000"/>
            </a:ln>
            <a:effectLst/>
          </p:spPr>
          <p:txBody>
            <a:bodyPr wrap="square" lIns="45719" tIns="45719" rIns="45719" bIns="45719" numCol="1" anchor="ctr">
              <a:noAutofit/>
            </a:bodyPr>
            <a:lstStyle/>
            <a:p>
              <a:endParaRPr/>
            </a:p>
          </p:txBody>
        </p:sp>
        <p:grpSp>
          <p:nvGrpSpPr>
            <p:cNvPr id="248" name="Group 248"/>
            <p:cNvGrpSpPr/>
            <p:nvPr/>
          </p:nvGrpSpPr>
          <p:grpSpPr>
            <a:xfrm>
              <a:off x="2205109" y="-1"/>
              <a:ext cx="1822369" cy="2956283"/>
              <a:chOff x="0" y="0"/>
              <a:chExt cx="1822367" cy="2956281"/>
            </a:xfrm>
          </p:grpSpPr>
          <p:sp>
            <p:nvSpPr>
              <p:cNvPr id="246" name="Shape 246"/>
              <p:cNvSpPr/>
              <p:nvPr/>
            </p:nvSpPr>
            <p:spPr>
              <a:xfrm>
                <a:off x="0" y="566956"/>
                <a:ext cx="1822368" cy="1822369"/>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FFFFFF"/>
                    </a:solidFill>
                    <a:latin typeface="Street Corner"/>
                    <a:ea typeface="Street Corner"/>
                    <a:cs typeface="Street Corner"/>
                    <a:sym typeface="Street Corner"/>
                  </a:defRPr>
                </a:pPr>
                <a:endParaRPr/>
              </a:p>
            </p:txBody>
          </p:sp>
          <p:sp>
            <p:nvSpPr>
              <p:cNvPr id="247" name="Shape 247"/>
              <p:cNvSpPr/>
              <p:nvPr/>
            </p:nvSpPr>
            <p:spPr>
              <a:xfrm>
                <a:off x="39990" y="-1"/>
                <a:ext cx="1742387" cy="29562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1200">
                    <a:solidFill>
                      <a:srgbClr val="FFFFFF"/>
                    </a:solidFill>
                    <a:latin typeface="Street Corner"/>
                    <a:ea typeface="Street Corner"/>
                    <a:cs typeface="Street Corner"/>
                    <a:sym typeface="Street Corner"/>
                  </a:defRPr>
                </a:lvl1pPr>
              </a:lstStyle>
              <a:p>
                <a:r>
                  <a:t>CCGs should be increasing overall mental health spending over and above the growth in their total baseline allocation to improve the quality of mental health care in line with the strategy, and re-invest any resulting efficiencies in the provision of that care. .</a:t>
                </a:r>
              </a:p>
            </p:txBody>
          </p:sp>
        </p:grpSp>
        <p:sp>
          <p:nvSpPr>
            <p:cNvPr id="249" name="Shape 249"/>
            <p:cNvSpPr/>
            <p:nvPr/>
          </p:nvSpPr>
          <p:spPr>
            <a:xfrm>
              <a:off x="4045655" y="1277680"/>
              <a:ext cx="400922" cy="400922"/>
            </a:xfrm>
            <a:prstGeom prst="rightArrow">
              <a:avLst>
                <a:gd name="adj1" fmla="val 64000"/>
                <a:gd name="adj2" fmla="val 50000"/>
              </a:avLst>
            </a:prstGeom>
            <a:solidFill>
              <a:srgbClr val="B5CBE5"/>
            </a:solidFill>
            <a:ln w="12700" cap="flat">
              <a:noFill/>
              <a:miter lim="400000"/>
            </a:ln>
            <a:effectLst/>
          </p:spPr>
          <p:txBody>
            <a:bodyPr wrap="square" lIns="45719" tIns="45719" rIns="45719" bIns="45719" numCol="1" anchor="ctr">
              <a:noAutofit/>
            </a:bodyPr>
            <a:lstStyle/>
            <a:p>
              <a:endParaRPr/>
            </a:p>
          </p:txBody>
        </p:sp>
        <p:grpSp>
          <p:nvGrpSpPr>
            <p:cNvPr id="252" name="Group 252"/>
            <p:cNvGrpSpPr/>
            <p:nvPr/>
          </p:nvGrpSpPr>
          <p:grpSpPr>
            <a:xfrm>
              <a:off x="4464755" y="436458"/>
              <a:ext cx="1822369" cy="2083365"/>
              <a:chOff x="0" y="0"/>
              <a:chExt cx="1822367" cy="2083363"/>
            </a:xfrm>
          </p:grpSpPr>
          <p:sp>
            <p:nvSpPr>
              <p:cNvPr id="250" name="Shape 250"/>
              <p:cNvSpPr/>
              <p:nvPr/>
            </p:nvSpPr>
            <p:spPr>
              <a:xfrm>
                <a:off x="0" y="130498"/>
                <a:ext cx="1822368" cy="1822368"/>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lgn="ctr">
                  <a:defRPr sz="1400">
                    <a:solidFill>
                      <a:srgbClr val="FFFFFF"/>
                    </a:solidFill>
                    <a:latin typeface="Street Corner"/>
                    <a:ea typeface="Street Corner"/>
                    <a:cs typeface="Street Corner"/>
                    <a:sym typeface="Street Corner"/>
                  </a:defRPr>
                </a:pPr>
                <a:endParaRPr/>
              </a:p>
            </p:txBody>
          </p:sp>
          <p:sp>
            <p:nvSpPr>
              <p:cNvPr id="251" name="Shape 251"/>
              <p:cNvSpPr/>
              <p:nvPr/>
            </p:nvSpPr>
            <p:spPr>
              <a:xfrm>
                <a:off x="39990" y="-1"/>
                <a:ext cx="1742387" cy="20833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1400">
                    <a:solidFill>
                      <a:srgbClr val="FFFFFF"/>
                    </a:solidFill>
                    <a:latin typeface="Street Corner"/>
                    <a:ea typeface="Street Corner"/>
                    <a:cs typeface="Street Corner"/>
                    <a:sym typeface="Street Corner"/>
                  </a:defRPr>
                </a:lvl1pPr>
              </a:lstStyle>
              <a:p>
                <a:r>
                  <a:t>This is additional to the £280m annual funding announced for children, young people, and perinatal care in 2014/15.</a:t>
                </a:r>
              </a:p>
            </p:txBody>
          </p:sp>
        </p:grpSp>
        <p:sp>
          <p:nvSpPr>
            <p:cNvPr id="253" name="Shape 253"/>
            <p:cNvSpPr/>
            <p:nvPr/>
          </p:nvSpPr>
          <p:spPr>
            <a:xfrm>
              <a:off x="6271683" y="1277680"/>
              <a:ext cx="400922" cy="400922"/>
            </a:xfrm>
            <a:prstGeom prst="rightArrow">
              <a:avLst>
                <a:gd name="adj1" fmla="val 64000"/>
                <a:gd name="adj2" fmla="val 50000"/>
              </a:avLst>
            </a:prstGeom>
            <a:solidFill>
              <a:srgbClr val="B5CBE5"/>
            </a:solidFill>
            <a:ln w="12700" cap="flat">
              <a:noFill/>
              <a:miter lim="400000"/>
            </a:ln>
            <a:effectLst/>
          </p:spPr>
          <p:txBody>
            <a:bodyPr wrap="square" lIns="45719" tIns="45719" rIns="45719" bIns="45719" numCol="1" anchor="ctr">
              <a:noAutofit/>
            </a:bodyPr>
            <a:lstStyle/>
            <a:p>
              <a:endParaRPr/>
            </a:p>
          </p:txBody>
        </p:sp>
        <p:grpSp>
          <p:nvGrpSpPr>
            <p:cNvPr id="256" name="Group 256"/>
            <p:cNvGrpSpPr/>
            <p:nvPr/>
          </p:nvGrpSpPr>
          <p:grpSpPr>
            <a:xfrm>
              <a:off x="7518919" y="312795"/>
              <a:ext cx="2176078" cy="2330692"/>
              <a:chOff x="-353709" y="0"/>
              <a:chExt cx="2176076" cy="2330690"/>
            </a:xfrm>
          </p:grpSpPr>
          <p:sp>
            <p:nvSpPr>
              <p:cNvPr id="254" name="Shape 254"/>
              <p:cNvSpPr/>
              <p:nvPr/>
            </p:nvSpPr>
            <p:spPr>
              <a:xfrm>
                <a:off x="0" y="254161"/>
                <a:ext cx="1822368" cy="1822369"/>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lgn="ctr">
                  <a:defRPr sz="1400">
                    <a:solidFill>
                      <a:srgbClr val="FFFFFF"/>
                    </a:solidFill>
                    <a:latin typeface="Street Corner"/>
                    <a:ea typeface="Street Corner"/>
                    <a:cs typeface="Street Corner"/>
                    <a:sym typeface="Street Corner"/>
                  </a:defRPr>
                </a:pPr>
                <a:endParaRPr/>
              </a:p>
            </p:txBody>
          </p:sp>
          <p:sp>
            <p:nvSpPr>
              <p:cNvPr id="255" name="Shape 255"/>
              <p:cNvSpPr/>
              <p:nvPr/>
            </p:nvSpPr>
            <p:spPr>
              <a:xfrm>
                <a:off x="-353710" y="-1"/>
                <a:ext cx="1742387" cy="23306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1400">
                    <a:solidFill>
                      <a:srgbClr val="FFFFFF"/>
                    </a:solidFill>
                    <a:latin typeface="Street Corner"/>
                    <a:ea typeface="Street Corner"/>
                    <a:cs typeface="Street Corner"/>
                    <a:sym typeface="Street Corner"/>
                  </a:defRPr>
                </a:lvl1pPr>
              </a:lstStyle>
              <a:p>
                <a:r>
                  <a:t>The funding will help an extra 1 million children, young people and adults to receive high-quality support when they need it by 2020/21.</a:t>
                </a:r>
              </a:p>
            </p:txBody>
          </p:sp>
        </p:grpSp>
      </p:grpSp>
      <p:grpSp>
        <p:nvGrpSpPr>
          <p:cNvPr id="260" name="Group 260"/>
          <p:cNvGrpSpPr/>
          <p:nvPr/>
        </p:nvGrpSpPr>
        <p:grpSpPr>
          <a:xfrm>
            <a:off x="480491" y="4327674"/>
            <a:ext cx="7763918" cy="1549599"/>
            <a:chOff x="0" y="0"/>
            <a:chExt cx="7763916" cy="1549598"/>
          </a:xfrm>
        </p:grpSpPr>
        <p:sp>
          <p:nvSpPr>
            <p:cNvPr id="258" name="Shape 258"/>
            <p:cNvSpPr/>
            <p:nvPr/>
          </p:nvSpPr>
          <p:spPr>
            <a:xfrm>
              <a:off x="0" y="0"/>
              <a:ext cx="7763917" cy="1549599"/>
            </a:xfrm>
            <a:custGeom>
              <a:avLst/>
              <a:gdLst/>
              <a:ahLst/>
              <a:cxnLst>
                <a:cxn ang="0">
                  <a:pos x="wd2" y="hd2"/>
                </a:cxn>
                <a:cxn ang="5400000">
                  <a:pos x="wd2" y="hd2"/>
                </a:cxn>
                <a:cxn ang="10800000">
                  <a:pos x="wd2" y="hd2"/>
                </a:cxn>
                <a:cxn ang="16200000">
                  <a:pos x="wd2" y="hd2"/>
                </a:cxn>
              </a:cxnLst>
              <a:rect l="0" t="0" r="r" b="b"/>
              <a:pathLst>
                <a:path w="21600" h="21600" extrusionOk="0">
                  <a:moveTo>
                    <a:pt x="0" y="4871"/>
                  </a:moveTo>
                  <a:cubicBezTo>
                    <a:pt x="0" y="3023"/>
                    <a:pt x="299" y="1525"/>
                    <a:pt x="668" y="1525"/>
                  </a:cubicBezTo>
                  <a:lnTo>
                    <a:pt x="3600" y="1525"/>
                  </a:lnTo>
                  <a:lnTo>
                    <a:pt x="8397" y="0"/>
                  </a:lnTo>
                  <a:lnTo>
                    <a:pt x="9000" y="1525"/>
                  </a:lnTo>
                  <a:lnTo>
                    <a:pt x="20932" y="1525"/>
                  </a:lnTo>
                  <a:cubicBezTo>
                    <a:pt x="21301" y="1525"/>
                    <a:pt x="21600" y="3023"/>
                    <a:pt x="21600" y="4871"/>
                  </a:cubicBezTo>
                  <a:lnTo>
                    <a:pt x="21600" y="4871"/>
                  </a:lnTo>
                  <a:lnTo>
                    <a:pt x="21600" y="18254"/>
                  </a:lnTo>
                  <a:cubicBezTo>
                    <a:pt x="21600" y="20102"/>
                    <a:pt x="21301" y="21600"/>
                    <a:pt x="20932" y="21600"/>
                  </a:cubicBezTo>
                  <a:lnTo>
                    <a:pt x="668" y="21600"/>
                  </a:lnTo>
                  <a:cubicBezTo>
                    <a:pt x="299" y="21600"/>
                    <a:pt x="0" y="20102"/>
                    <a:pt x="0" y="18254"/>
                  </a:cubicBezTo>
                  <a:lnTo>
                    <a:pt x="0" y="9890"/>
                  </a:lnTo>
                  <a:lnTo>
                    <a:pt x="0" y="4871"/>
                  </a:lnTo>
                  <a:close/>
                </a:path>
              </a:pathLst>
            </a:custGeom>
            <a:solidFill>
              <a:srgbClr val="DEECEF"/>
            </a:solidFill>
            <a:ln w="25400" cap="flat">
              <a:solidFill>
                <a:srgbClr val="48739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70303" y="224998"/>
              <a:ext cx="7623310" cy="1209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b="1">
                  <a:solidFill>
                    <a:srgbClr val="002060"/>
                  </a:solidFill>
                  <a:latin typeface="Street Corner"/>
                  <a:ea typeface="Street Corner"/>
                  <a:cs typeface="Street Corner"/>
                  <a:sym typeface="Street Corner"/>
                </a:defRPr>
              </a:pPr>
              <a:r>
                <a:t>Transparency</a:t>
              </a:r>
              <a:r>
                <a:rPr b="0"/>
                <a:t>: Through implementing the Taskforce recommendations, by 2020/21 we will be clearer about where money is spent on providing high quality mental health care across the NHS to facilitate improvement in outcomes and greater accountability, both locally and nationally. </a:t>
              </a:r>
            </a:p>
          </p:txBody>
        </p:sp>
      </p:grpSp>
      <p:sp>
        <p:nvSpPr>
          <p:cNvPr id="261" name="Shape 261"/>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Funding and spend transparency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 name="Group 274"/>
          <p:cNvGrpSpPr/>
          <p:nvPr/>
        </p:nvGrpSpPr>
        <p:grpSpPr>
          <a:xfrm>
            <a:off x="600302" y="1309136"/>
            <a:ext cx="8229602" cy="3114041"/>
            <a:chOff x="0" y="0"/>
            <a:chExt cx="8229600" cy="3114039"/>
          </a:xfrm>
        </p:grpSpPr>
        <p:grpSp>
          <p:nvGrpSpPr>
            <p:cNvPr id="265" name="Group 265"/>
            <p:cNvGrpSpPr/>
            <p:nvPr/>
          </p:nvGrpSpPr>
          <p:grpSpPr>
            <a:xfrm>
              <a:off x="0" y="0"/>
              <a:ext cx="2121031" cy="3114041"/>
              <a:chOff x="0" y="0"/>
              <a:chExt cx="2121030" cy="3114039"/>
            </a:xfrm>
          </p:grpSpPr>
          <p:sp>
            <p:nvSpPr>
              <p:cNvPr id="263" name="Shape 263"/>
              <p:cNvSpPr/>
              <p:nvPr/>
            </p:nvSpPr>
            <p:spPr>
              <a:xfrm>
                <a:off x="0" y="496504"/>
                <a:ext cx="2121031" cy="2121032"/>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defRPr sz="1200">
                    <a:solidFill>
                      <a:srgbClr val="FFFFFF"/>
                    </a:solidFill>
                    <a:latin typeface="Street Corner"/>
                    <a:ea typeface="Street Corner"/>
                    <a:cs typeface="Street Corner"/>
                    <a:sym typeface="Street Corner"/>
                  </a:defRPr>
                </a:pPr>
                <a:endParaRPr/>
              </a:p>
            </p:txBody>
          </p:sp>
          <p:sp>
            <p:nvSpPr>
              <p:cNvPr id="264" name="Shape 264"/>
              <p:cNvSpPr/>
              <p:nvPr/>
            </p:nvSpPr>
            <p:spPr>
              <a:xfrm>
                <a:off x="46544" y="0"/>
                <a:ext cx="2027943" cy="3114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b="1">
                    <a:solidFill>
                      <a:srgbClr val="FFFFFF"/>
                    </a:solidFill>
                    <a:latin typeface="Street Corner"/>
                    <a:ea typeface="Street Corner"/>
                    <a:cs typeface="Street Corner"/>
                    <a:sym typeface="Street Corner"/>
                  </a:defRPr>
                </a:pPr>
                <a:r>
                  <a:t>Planning Guidance &amp; Mandate</a:t>
                </a:r>
                <a:r>
                  <a:rPr b="0"/>
                  <a:t>: the NHS should ensure measureable progress towards parity of esteem by implementing Taskforce priorities, including ‘must dos’ for 2016/17. Further guidance will be issued to support areas in developing their Sustainability and Transformation plans. </a:t>
                </a:r>
              </a:p>
            </p:txBody>
          </p:sp>
        </p:grpSp>
        <p:sp>
          <p:nvSpPr>
            <p:cNvPr id="266" name="Shape 266"/>
            <p:cNvSpPr/>
            <p:nvPr/>
          </p:nvSpPr>
          <p:spPr>
            <a:xfrm>
              <a:off x="2354344" y="1323706"/>
              <a:ext cx="466628" cy="466628"/>
            </a:xfrm>
            <a:prstGeom prst="rightArrow">
              <a:avLst>
                <a:gd name="adj1" fmla="val 64000"/>
                <a:gd name="adj2" fmla="val 50000"/>
              </a:avLst>
            </a:prstGeom>
            <a:solidFill>
              <a:srgbClr val="B5CBE5"/>
            </a:solidFill>
            <a:ln w="12700" cap="flat">
              <a:noFill/>
              <a:miter lim="400000"/>
            </a:ln>
            <a:effectLst/>
          </p:spPr>
          <p:txBody>
            <a:bodyPr wrap="square" lIns="45719" tIns="45719" rIns="45719" bIns="45719" numCol="1" anchor="ctr">
              <a:noAutofit/>
            </a:bodyPr>
            <a:lstStyle/>
            <a:p>
              <a:endParaRPr/>
            </a:p>
          </p:txBody>
        </p:sp>
        <p:grpSp>
          <p:nvGrpSpPr>
            <p:cNvPr id="269" name="Group 269"/>
            <p:cNvGrpSpPr/>
            <p:nvPr/>
          </p:nvGrpSpPr>
          <p:grpSpPr>
            <a:xfrm>
              <a:off x="3054284" y="215900"/>
              <a:ext cx="2121032" cy="2682241"/>
              <a:chOff x="0" y="0"/>
              <a:chExt cx="2121030" cy="2682239"/>
            </a:xfrm>
          </p:grpSpPr>
          <p:sp>
            <p:nvSpPr>
              <p:cNvPr id="267" name="Shape 267"/>
              <p:cNvSpPr/>
              <p:nvPr/>
            </p:nvSpPr>
            <p:spPr>
              <a:xfrm>
                <a:off x="0" y="280604"/>
                <a:ext cx="2121031" cy="2121032"/>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defRPr sz="1400">
                    <a:solidFill>
                      <a:srgbClr val="FFFFFF"/>
                    </a:solidFill>
                    <a:latin typeface="Street Corner"/>
                    <a:ea typeface="Street Corner"/>
                    <a:cs typeface="Street Corner"/>
                    <a:sym typeface="Street Corner"/>
                  </a:defRPr>
                </a:pPr>
                <a:endParaRPr/>
              </a:p>
            </p:txBody>
          </p:sp>
          <p:sp>
            <p:nvSpPr>
              <p:cNvPr id="268" name="Shape 268"/>
              <p:cNvSpPr/>
              <p:nvPr/>
            </p:nvSpPr>
            <p:spPr>
              <a:xfrm>
                <a:off x="46544" y="0"/>
                <a:ext cx="2027943" cy="2682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b="1">
                    <a:solidFill>
                      <a:srgbClr val="FFFFFF"/>
                    </a:solidFill>
                    <a:latin typeface="Street Corner"/>
                    <a:ea typeface="Street Corner"/>
                    <a:cs typeface="Street Corner"/>
                    <a:sym typeface="Street Corner"/>
                  </a:defRPr>
                </a:pPr>
                <a:r>
                  <a:t>Trial and evaluation</a:t>
                </a:r>
                <a:r>
                  <a:rPr b="0"/>
                  <a:t>: Starting this year, NHS England and ALB partners will work with local areas to trial the implementation of proven and new models of care to identify how to target investment and realise savings locally to reinvest in mental health. </a:t>
                </a:r>
              </a:p>
            </p:txBody>
          </p:sp>
        </p:grpSp>
        <p:sp>
          <p:nvSpPr>
            <p:cNvPr id="270" name="Shape 270"/>
            <p:cNvSpPr/>
            <p:nvPr/>
          </p:nvSpPr>
          <p:spPr>
            <a:xfrm>
              <a:off x="5408629" y="1323706"/>
              <a:ext cx="466627" cy="466628"/>
            </a:xfrm>
            <a:prstGeom prst="rightArrow">
              <a:avLst>
                <a:gd name="adj1" fmla="val 64000"/>
                <a:gd name="adj2" fmla="val 50000"/>
              </a:avLst>
            </a:prstGeom>
            <a:solidFill>
              <a:srgbClr val="B5CBE5"/>
            </a:solidFill>
            <a:ln w="12700" cap="flat">
              <a:noFill/>
              <a:miter lim="400000"/>
            </a:ln>
            <a:effectLst/>
          </p:spPr>
          <p:txBody>
            <a:bodyPr wrap="square" lIns="45719" tIns="45719" rIns="45719" bIns="45719" numCol="1" anchor="ctr">
              <a:noAutofit/>
            </a:bodyPr>
            <a:lstStyle/>
            <a:p>
              <a:endParaRPr/>
            </a:p>
          </p:txBody>
        </p:sp>
        <p:grpSp>
          <p:nvGrpSpPr>
            <p:cNvPr id="273" name="Group 273"/>
            <p:cNvGrpSpPr/>
            <p:nvPr/>
          </p:nvGrpSpPr>
          <p:grpSpPr>
            <a:xfrm>
              <a:off x="6108569" y="323850"/>
              <a:ext cx="2121032" cy="2466341"/>
              <a:chOff x="0" y="0"/>
              <a:chExt cx="2121030" cy="2466339"/>
            </a:xfrm>
          </p:grpSpPr>
          <p:sp>
            <p:nvSpPr>
              <p:cNvPr id="271" name="Shape 271"/>
              <p:cNvSpPr/>
              <p:nvPr/>
            </p:nvSpPr>
            <p:spPr>
              <a:xfrm>
                <a:off x="0" y="172654"/>
                <a:ext cx="2121031" cy="2121032"/>
              </a:xfrm>
              <a:prstGeom prst="roundRect">
                <a:avLst>
                  <a:gd name="adj" fmla="val 7500"/>
                </a:avLst>
              </a:prstGeom>
              <a:solidFill>
                <a:srgbClr val="7030A0"/>
              </a:solidFill>
              <a:ln w="25400" cap="flat">
                <a:solidFill>
                  <a:srgbClr val="FFFFFF"/>
                </a:solidFill>
                <a:prstDash val="solid"/>
                <a:round/>
              </a:ln>
              <a:effectLst/>
            </p:spPr>
            <p:txBody>
              <a:bodyPr wrap="square" lIns="45719" tIns="45719" rIns="45719" bIns="45719" numCol="1" anchor="ctr">
                <a:noAutofit/>
              </a:bodyPr>
              <a:lstStyle/>
              <a:p>
                <a:pPr>
                  <a:defRPr sz="1400">
                    <a:solidFill>
                      <a:srgbClr val="FFFFFF"/>
                    </a:solidFill>
                    <a:latin typeface="Street Corner"/>
                    <a:ea typeface="Street Corner"/>
                    <a:cs typeface="Street Corner"/>
                    <a:sym typeface="Street Corner"/>
                  </a:defRPr>
                </a:pPr>
                <a:endParaRPr/>
              </a:p>
            </p:txBody>
          </p:sp>
          <p:sp>
            <p:nvSpPr>
              <p:cNvPr id="272" name="Shape 272"/>
              <p:cNvSpPr/>
              <p:nvPr/>
            </p:nvSpPr>
            <p:spPr>
              <a:xfrm>
                <a:off x="46544" y="0"/>
                <a:ext cx="2027943" cy="2466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b="1">
                    <a:solidFill>
                      <a:srgbClr val="FFFFFF"/>
                    </a:solidFill>
                    <a:latin typeface="Street Corner"/>
                    <a:ea typeface="Street Corner"/>
                    <a:cs typeface="Street Corner"/>
                    <a:sym typeface="Street Corner"/>
                  </a:defRPr>
                </a:pPr>
                <a:r>
                  <a:t>Transparency</a:t>
                </a:r>
                <a:r>
                  <a:rPr b="0"/>
                  <a:t>: The CCG Assessment and Performance Framework will include key mental health measures. </a:t>
                </a:r>
                <a:endParaRPr sz="3340"/>
              </a:p>
              <a:p>
                <a:pPr>
                  <a:defRPr sz="1400">
                    <a:solidFill>
                      <a:srgbClr val="FFFFFF"/>
                    </a:solidFill>
                    <a:latin typeface="Street Corner"/>
                    <a:ea typeface="Street Corner"/>
                    <a:cs typeface="Street Corner"/>
                    <a:sym typeface="Street Corner"/>
                  </a:defRPr>
                </a:pPr>
                <a:r>
                  <a:t>To complement this, a full mental health dashboard should be produced by the summer of 2016. </a:t>
                </a:r>
              </a:p>
            </p:txBody>
          </p:sp>
        </p:grpSp>
      </p:grpSp>
      <p:grpSp>
        <p:nvGrpSpPr>
          <p:cNvPr id="277" name="Group 277"/>
          <p:cNvGrpSpPr/>
          <p:nvPr/>
        </p:nvGrpSpPr>
        <p:grpSpPr>
          <a:xfrm>
            <a:off x="2339751" y="4141828"/>
            <a:ext cx="6336705" cy="2525889"/>
            <a:chOff x="0" y="0"/>
            <a:chExt cx="6336703" cy="2525887"/>
          </a:xfrm>
        </p:grpSpPr>
        <p:sp>
          <p:nvSpPr>
            <p:cNvPr id="275" name="Shape 275"/>
            <p:cNvSpPr/>
            <p:nvPr/>
          </p:nvSpPr>
          <p:spPr>
            <a:xfrm>
              <a:off x="0" y="0"/>
              <a:ext cx="6336704" cy="2364606"/>
            </a:xfrm>
            <a:custGeom>
              <a:avLst/>
              <a:gdLst/>
              <a:ahLst/>
              <a:cxnLst>
                <a:cxn ang="0">
                  <a:pos x="wd2" y="hd2"/>
                </a:cxn>
                <a:cxn ang="5400000">
                  <a:pos x="wd2" y="hd2"/>
                </a:cxn>
                <a:cxn ang="10800000">
                  <a:pos x="wd2" y="hd2"/>
                </a:cxn>
                <a:cxn ang="16200000">
                  <a:pos x="wd2" y="hd2"/>
                </a:cxn>
              </a:cxnLst>
              <a:rect l="0" t="0" r="r" b="b"/>
              <a:pathLst>
                <a:path w="21600" h="21600" extrusionOk="0">
                  <a:moveTo>
                    <a:pt x="0" y="5281"/>
                  </a:moveTo>
                  <a:cubicBezTo>
                    <a:pt x="0" y="3479"/>
                    <a:pt x="545" y="2017"/>
                    <a:pt x="1218" y="2017"/>
                  </a:cubicBezTo>
                  <a:lnTo>
                    <a:pt x="3600" y="2017"/>
                  </a:lnTo>
                  <a:lnTo>
                    <a:pt x="6980" y="0"/>
                  </a:lnTo>
                  <a:lnTo>
                    <a:pt x="9000" y="2017"/>
                  </a:lnTo>
                  <a:lnTo>
                    <a:pt x="20382" y="2017"/>
                  </a:lnTo>
                  <a:cubicBezTo>
                    <a:pt x="21055" y="2017"/>
                    <a:pt x="21600" y="3479"/>
                    <a:pt x="21600" y="5281"/>
                  </a:cubicBezTo>
                  <a:lnTo>
                    <a:pt x="21600" y="5281"/>
                  </a:lnTo>
                  <a:lnTo>
                    <a:pt x="21600" y="18336"/>
                  </a:lnTo>
                  <a:cubicBezTo>
                    <a:pt x="21600" y="20139"/>
                    <a:pt x="21055" y="21600"/>
                    <a:pt x="20382" y="21600"/>
                  </a:cubicBezTo>
                  <a:lnTo>
                    <a:pt x="1218" y="21600"/>
                  </a:lnTo>
                  <a:cubicBezTo>
                    <a:pt x="545" y="21600"/>
                    <a:pt x="0" y="20139"/>
                    <a:pt x="0" y="18336"/>
                  </a:cubicBezTo>
                  <a:lnTo>
                    <a:pt x="0" y="5281"/>
                  </a:lnTo>
                  <a:close/>
                </a:path>
              </a:pathLst>
            </a:custGeom>
            <a:solidFill>
              <a:srgbClr val="DEECEF"/>
            </a:solidFill>
            <a:ln w="25400" cap="flat">
              <a:solidFill>
                <a:srgbClr val="487399"/>
              </a:solidFill>
              <a:prstDash val="solid"/>
              <a:round/>
            </a:ln>
            <a:effectLst/>
          </p:spPr>
          <p:txBody>
            <a:bodyPr wrap="square" lIns="45719" tIns="45719" rIns="45719" bIns="45719" numCol="1" anchor="ctr">
              <a:noAutofit/>
            </a:bodyPr>
            <a:lstStyle/>
            <a:p>
              <a:pPr algn="ctr">
                <a:defRPr sz="1400">
                  <a:solidFill>
                    <a:srgbClr val="3477B2"/>
                  </a:solidFill>
                </a:defRPr>
              </a:pPr>
              <a:endParaRPr/>
            </a:p>
          </p:txBody>
        </p:sp>
        <p:sp>
          <p:nvSpPr>
            <p:cNvPr id="276" name="Shape 276"/>
            <p:cNvSpPr/>
            <p:nvPr/>
          </p:nvSpPr>
          <p:spPr>
            <a:xfrm>
              <a:off x="104650" y="59547"/>
              <a:ext cx="6127404" cy="2466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002060"/>
                  </a:solidFill>
                  <a:latin typeface="Street Corner"/>
                  <a:ea typeface="Street Corner"/>
                  <a:cs typeface="Street Corner"/>
                  <a:sym typeface="Street Corner"/>
                </a:defRPr>
              </a:pPr>
              <a:endParaRPr/>
            </a:p>
            <a:p>
              <a:pPr>
                <a:defRPr sz="1400" b="1">
                  <a:solidFill>
                    <a:srgbClr val="002060"/>
                  </a:solidFill>
                  <a:latin typeface="Street Corner"/>
                  <a:ea typeface="Street Corner"/>
                  <a:cs typeface="Street Corner"/>
                  <a:sym typeface="Street Corner"/>
                </a:defRPr>
              </a:pPr>
              <a:r>
                <a:t>Governance and oversight</a:t>
              </a:r>
              <a:r>
                <a:rPr b="0"/>
                <a:t>: By no later than Summer 2016, NHS England, the Department of Health and the Cabinet Office should </a:t>
              </a:r>
              <a:r>
                <a:t>confirm what governance arrangements </a:t>
              </a:r>
              <a:r>
                <a:rPr b="0"/>
                <a:t>will be put in place to support the delivery of this strategy. This should include arrangements for </a:t>
              </a:r>
              <a:r>
                <a:t>reporting publicly on how progress </a:t>
              </a:r>
              <a:r>
                <a:rPr b="0"/>
                <a:t>is being made against recommendations for the rest of government and wider system partners, the appointment of </a:t>
              </a:r>
              <a:r>
                <a:t>a new equalities champion </a:t>
              </a:r>
              <a:r>
                <a:rPr b="0"/>
                <a:t>for mental health to drive change and </a:t>
              </a:r>
              <a:r>
                <a:t>creating an independent external advisory board</a:t>
              </a:r>
              <a:r>
                <a:rPr b="0"/>
                <a:t> to provide independent scrutiny and challenge to the programme.</a:t>
              </a:r>
            </a:p>
          </p:txBody>
        </p:sp>
      </p:grpSp>
      <p:sp>
        <p:nvSpPr>
          <p:cNvPr id="278" name="Shape 278"/>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Implementation and oversight</a:t>
            </a:r>
          </a:p>
        </p:txBody>
      </p:sp>
      <p:pic>
        <p:nvPicPr>
          <p:cNvPr id="279" name="image11.png"/>
          <p:cNvPicPr>
            <a:picLocks noChangeAspect="1"/>
          </p:cNvPicPr>
          <p:nvPr/>
        </p:nvPicPr>
        <p:blipFill>
          <a:blip r:embed="rId2">
            <a:extLst/>
          </a:blip>
          <a:stretch>
            <a:fillRect/>
          </a:stretch>
        </p:blipFill>
        <p:spPr>
          <a:xfrm>
            <a:off x="643856" y="4362658"/>
            <a:ext cx="1510284" cy="2132068"/>
          </a:xfrm>
          <a:prstGeom prst="rect">
            <a:avLst/>
          </a:prstGeom>
          <a:ln w="12700">
            <a:miter lim="400000"/>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half" idx="1"/>
          </p:nvPr>
        </p:nvSpPr>
        <p:spPr>
          <a:xfrm>
            <a:off x="462372" y="1286134"/>
            <a:ext cx="5693805" cy="3655034"/>
          </a:xfrm>
          <a:prstGeom prst="rect">
            <a:avLst/>
          </a:prstGeom>
        </p:spPr>
        <p:txBody>
          <a:bodyPr/>
          <a:lstStyle/>
          <a:p>
            <a:pPr marL="312039" indent="-312039" defTabSz="832104">
              <a:lnSpc>
                <a:spcPct val="90000"/>
              </a:lnSpc>
              <a:spcBef>
                <a:spcPts val="400"/>
              </a:spcBef>
              <a:defRPr sz="2002" b="1">
                <a:solidFill>
                  <a:srgbClr val="002060"/>
                </a:solidFill>
              </a:defRPr>
            </a:pPr>
            <a:r>
              <a:t>Visit</a:t>
            </a:r>
            <a:r>
              <a:rPr b="0"/>
              <a:t>: </a:t>
            </a:r>
            <a:r>
              <a:rPr b="0" u="sng">
                <a:solidFill>
                  <a:srgbClr val="9454C3"/>
                </a:solidFill>
                <a:uFill>
                  <a:solidFill>
                    <a:srgbClr val="9454C3"/>
                  </a:solidFill>
                </a:uFill>
                <a:hlinkClick r:id="rId2"/>
              </a:rPr>
              <a:t>www.england.nhs.uk/mentalhealth/taskforce</a:t>
            </a:r>
            <a:endParaRPr sz="2184">
              <a:solidFill>
                <a:srgbClr val="1F5FA0"/>
              </a:solidFill>
            </a:endParaRPr>
          </a:p>
          <a:p>
            <a:pPr marL="0" indent="0" defTabSz="832104">
              <a:lnSpc>
                <a:spcPct val="90000"/>
              </a:lnSpc>
              <a:spcBef>
                <a:spcPts val="600"/>
              </a:spcBef>
              <a:buSzTx/>
              <a:buNone/>
              <a:defRPr sz="2184">
                <a:solidFill>
                  <a:srgbClr val="1F5FA0"/>
                </a:solidFill>
              </a:defRPr>
            </a:pPr>
            <a:endParaRPr sz="2184">
              <a:solidFill>
                <a:srgbClr val="1F5FA0"/>
              </a:solidFill>
            </a:endParaRPr>
          </a:p>
          <a:p>
            <a:pPr marL="312039" indent="-312039" defTabSz="832104">
              <a:lnSpc>
                <a:spcPct val="90000"/>
              </a:lnSpc>
              <a:spcBef>
                <a:spcPts val="400"/>
              </a:spcBef>
              <a:defRPr sz="2002" b="1">
                <a:solidFill>
                  <a:srgbClr val="002060"/>
                </a:solidFill>
              </a:defRPr>
            </a:pPr>
            <a:r>
              <a:t>Follow</a:t>
            </a:r>
            <a:r>
              <a:rPr b="0"/>
              <a:t>:@NHS England</a:t>
            </a:r>
          </a:p>
          <a:p>
            <a:pPr marL="312039" indent="-312039" defTabSz="832104">
              <a:lnSpc>
                <a:spcPct val="90000"/>
              </a:lnSpc>
              <a:spcBef>
                <a:spcPts val="400"/>
              </a:spcBef>
              <a:defRPr sz="2002" b="1">
                <a:solidFill>
                  <a:srgbClr val="002060"/>
                </a:solidFill>
              </a:defRPr>
            </a:pPr>
            <a:r>
              <a:rPr b="0"/>
              <a:t>@jahkey2u</a:t>
            </a:r>
            <a:endParaRPr sz="2639"/>
          </a:p>
          <a:p>
            <a:pPr marL="312039" indent="-312039" defTabSz="832104">
              <a:lnSpc>
                <a:spcPct val="90000"/>
              </a:lnSpc>
              <a:spcBef>
                <a:spcPts val="600"/>
              </a:spcBef>
              <a:defRPr sz="2184">
                <a:solidFill>
                  <a:srgbClr val="1F5FA0"/>
                </a:solidFill>
              </a:defRPr>
            </a:pPr>
            <a:endParaRPr sz="2639"/>
          </a:p>
          <a:p>
            <a:pPr marL="312039" indent="-312039" defTabSz="832104">
              <a:lnSpc>
                <a:spcPct val="90000"/>
              </a:lnSpc>
              <a:spcBef>
                <a:spcPts val="400"/>
              </a:spcBef>
              <a:defRPr sz="2002" b="1">
                <a:solidFill>
                  <a:srgbClr val="002060"/>
                </a:solidFill>
              </a:defRPr>
            </a:pPr>
            <a:r>
              <a:t>Contact</a:t>
            </a:r>
            <a:r>
              <a:rPr b="0"/>
              <a:t> NHS England: </a:t>
            </a:r>
            <a:r>
              <a:rPr b="0" u="sng">
                <a:solidFill>
                  <a:srgbClr val="9454C3"/>
                </a:solidFill>
                <a:uFill>
                  <a:solidFill>
                    <a:srgbClr val="9454C3"/>
                  </a:solidFill>
                </a:uFill>
                <a:hlinkClick r:id="rId3"/>
              </a:rPr>
              <a:t>england.mhtforce@nhs.net</a:t>
            </a:r>
            <a:endParaRPr sz="2184">
              <a:solidFill>
                <a:srgbClr val="1F5FA0"/>
              </a:solidFill>
            </a:endParaRPr>
          </a:p>
          <a:p>
            <a:pPr marL="0" indent="0" defTabSz="832104">
              <a:lnSpc>
                <a:spcPct val="90000"/>
              </a:lnSpc>
              <a:spcBef>
                <a:spcPts val="600"/>
              </a:spcBef>
              <a:buSzTx/>
              <a:buNone/>
              <a:defRPr sz="2184">
                <a:solidFill>
                  <a:srgbClr val="1F5FA0"/>
                </a:solidFill>
              </a:defRPr>
            </a:pPr>
            <a:endParaRPr sz="2184">
              <a:solidFill>
                <a:srgbClr val="1F5FA0"/>
              </a:solidFill>
            </a:endParaRPr>
          </a:p>
          <a:p>
            <a:pPr marL="312039" indent="-312039" defTabSz="832104">
              <a:lnSpc>
                <a:spcPct val="90000"/>
              </a:lnSpc>
              <a:spcBef>
                <a:spcPts val="400"/>
              </a:spcBef>
              <a:defRPr sz="2002" b="1">
                <a:solidFill>
                  <a:srgbClr val="002060"/>
                </a:solidFill>
              </a:defRPr>
            </a:pPr>
            <a:r>
              <a:t>Contact</a:t>
            </a:r>
            <a:r>
              <a:rPr b="0"/>
              <a:t>: Jacqui Dyer</a:t>
            </a:r>
            <a:endParaRPr sz="2639"/>
          </a:p>
          <a:p>
            <a:pPr marL="0" indent="0" defTabSz="832104">
              <a:lnSpc>
                <a:spcPct val="90000"/>
              </a:lnSpc>
              <a:spcBef>
                <a:spcPts val="400"/>
              </a:spcBef>
              <a:buSzTx/>
              <a:buNone/>
              <a:defRPr sz="2002">
                <a:solidFill>
                  <a:srgbClr val="7030A0"/>
                </a:solidFill>
              </a:defRPr>
            </a:pPr>
            <a:r>
              <a:t>      Jacquidyer.jd@gmail.com </a:t>
            </a:r>
          </a:p>
        </p:txBody>
      </p:sp>
      <p:sp>
        <p:nvSpPr>
          <p:cNvPr id="282" name="Shape 282"/>
          <p:cNvSpPr/>
          <p:nvPr/>
        </p:nvSpPr>
        <p:spPr>
          <a:xfrm>
            <a:off x="323528" y="42672"/>
            <a:ext cx="8507288"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For further information and to share your views</a:t>
            </a:r>
          </a:p>
        </p:txBody>
      </p:sp>
      <p:pic>
        <p:nvPicPr>
          <p:cNvPr id="283" name="image12.png" descr="C:\Users\epassmore\AppData\Local\Microsoft\Windows\Temporary Internet Files\Content.Outlook\E3CVQQP4\Screen Shot 2016-03-01 at 17.25.31.png"/>
          <p:cNvPicPr>
            <a:picLocks noChangeAspect="1"/>
          </p:cNvPicPr>
          <p:nvPr/>
        </p:nvPicPr>
        <p:blipFill>
          <a:blip r:embed="rId4">
            <a:extLst/>
          </a:blip>
          <a:stretch>
            <a:fillRect/>
          </a:stretch>
        </p:blipFill>
        <p:spPr>
          <a:xfrm>
            <a:off x="4577172" y="2204864"/>
            <a:ext cx="3888433" cy="2236741"/>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image1.png"/>
          <p:cNvPicPr>
            <a:picLocks noChangeAspect="1"/>
          </p:cNvPicPr>
          <p:nvPr/>
        </p:nvPicPr>
        <p:blipFill>
          <a:blip r:embed="rId2">
            <a:extLst/>
          </a:blip>
          <a:stretch>
            <a:fillRect/>
          </a:stretch>
        </p:blipFill>
        <p:spPr>
          <a:xfrm>
            <a:off x="395536" y="980726"/>
            <a:ext cx="3014664" cy="2519365"/>
          </a:xfrm>
          <a:prstGeom prst="rect">
            <a:avLst/>
          </a:prstGeom>
          <a:ln w="12700">
            <a:miter lim="400000"/>
          </a:ln>
        </p:spPr>
      </p:pic>
      <p:grpSp>
        <p:nvGrpSpPr>
          <p:cNvPr id="125" name="Group 125"/>
          <p:cNvGrpSpPr/>
          <p:nvPr/>
        </p:nvGrpSpPr>
        <p:grpSpPr>
          <a:xfrm>
            <a:off x="3563937" y="980727"/>
            <a:ext cx="5184527" cy="5544618"/>
            <a:chOff x="0" y="0"/>
            <a:chExt cx="5184526" cy="5544616"/>
          </a:xfrm>
        </p:grpSpPr>
        <p:sp>
          <p:nvSpPr>
            <p:cNvPr id="123" name="Shape 123"/>
            <p:cNvSpPr/>
            <p:nvPr/>
          </p:nvSpPr>
          <p:spPr>
            <a:xfrm>
              <a:off x="-1" y="-1"/>
              <a:ext cx="5184528" cy="5544618"/>
            </a:xfrm>
            <a:prstGeom prst="rect">
              <a:avLst/>
            </a:prstGeom>
            <a:solidFill>
              <a:srgbClr val="F2F2F2"/>
            </a:solidFill>
            <a:ln w="12700" cap="flat">
              <a:noFill/>
              <a:miter lim="400000"/>
            </a:ln>
            <a:effectLst/>
          </p:spPr>
          <p:txBody>
            <a:bodyPr wrap="square" lIns="45719" tIns="45719" rIns="45719" bIns="45719" numCol="1" anchor="ctr">
              <a:noAutofit/>
            </a:bodyPr>
            <a:lstStyle/>
            <a:p>
              <a:pPr>
                <a:defRPr sz="1600">
                  <a:solidFill>
                    <a:srgbClr val="7030A0"/>
                  </a:solidFill>
                  <a:latin typeface="Street Corner"/>
                  <a:ea typeface="Street Corner"/>
                  <a:cs typeface="Street Corner"/>
                  <a:sym typeface="Street Corner"/>
                </a:defRPr>
              </a:pPr>
              <a:endParaRPr/>
            </a:p>
          </p:txBody>
        </p:sp>
        <p:sp>
          <p:nvSpPr>
            <p:cNvPr id="124" name="Shape 124"/>
            <p:cNvSpPr/>
            <p:nvPr/>
          </p:nvSpPr>
          <p:spPr>
            <a:xfrm>
              <a:off x="-1" y="637437"/>
              <a:ext cx="5184528" cy="426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spcBef>
                  <a:spcPts val="600"/>
                </a:spcBef>
                <a:defRPr sz="1600" b="1">
                  <a:solidFill>
                    <a:srgbClr val="002060"/>
                  </a:solidFill>
                  <a:latin typeface="Street Corner"/>
                  <a:ea typeface="Street Corner"/>
                  <a:cs typeface="Street Corner"/>
                  <a:sym typeface="Street Corner"/>
                </a:defRPr>
              </a:pPr>
              <a:r>
                <a:t>The report in a nutshell</a:t>
              </a:r>
              <a:r>
                <a:rPr b="0"/>
                <a:t>:</a:t>
              </a:r>
              <a:endParaRPr>
                <a:solidFill>
                  <a:srgbClr val="FFFFFF"/>
                </a:solidFill>
              </a:endParaRPr>
            </a:p>
            <a:p>
              <a:pPr marL="285750" indent="-285750">
                <a:buSzPct val="100000"/>
                <a:buFont typeface="Arial"/>
                <a:buChar char="•"/>
                <a:defRPr sz="1600">
                  <a:solidFill>
                    <a:srgbClr val="7030A0"/>
                  </a:solidFill>
                  <a:latin typeface="Street Corner"/>
                  <a:ea typeface="Street Corner"/>
                  <a:cs typeface="Street Corner"/>
                  <a:sym typeface="Street Corner"/>
                </a:defRPr>
              </a:pPr>
              <a:r>
                <a:t>20,000+ </a:t>
              </a:r>
              <a:r>
                <a:rPr>
                  <a:solidFill>
                    <a:srgbClr val="002060"/>
                  </a:solidFill>
                </a:rPr>
                <a:t>people engaged</a:t>
              </a:r>
              <a:endParaRPr>
                <a:solidFill>
                  <a:srgbClr val="FFFFFF"/>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Designed for and with the </a:t>
              </a:r>
              <a:r>
                <a:rPr>
                  <a:solidFill>
                    <a:srgbClr val="7030A0"/>
                  </a:solidFill>
                </a:rPr>
                <a:t>NHS Arms’ Length  Bodies</a:t>
              </a:r>
              <a:endParaRPr>
                <a:solidFill>
                  <a:srgbClr val="FFFFFF"/>
                </a:solidFill>
              </a:endParaRPr>
            </a:p>
            <a:p>
              <a:pPr marL="285750" indent="-285750">
                <a:buSzPct val="100000"/>
                <a:buFont typeface="Arial"/>
                <a:buChar char="•"/>
                <a:defRPr sz="1600">
                  <a:solidFill>
                    <a:srgbClr val="7030A0"/>
                  </a:solidFill>
                  <a:latin typeface="Street Corner"/>
                  <a:ea typeface="Street Corner"/>
                  <a:cs typeface="Street Corner"/>
                  <a:sym typeface="Street Corner"/>
                </a:defRPr>
              </a:pPr>
              <a:r>
                <a:t>All ages </a:t>
              </a:r>
              <a:r>
                <a:rPr>
                  <a:solidFill>
                    <a:srgbClr val="002060"/>
                  </a:solidFill>
                </a:rPr>
                <a:t>(building on Future in Mind)</a:t>
              </a:r>
              <a:endParaRPr>
                <a:solidFill>
                  <a:srgbClr val="FFFFFF"/>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Three key themes: </a:t>
              </a:r>
            </a:p>
            <a:p>
              <a:pPr marL="742950" lvl="1" indent="-285750">
                <a:buSzPct val="100000"/>
                <a:buFont typeface="Courier New"/>
                <a:buChar char="o"/>
                <a:defRPr sz="1600">
                  <a:solidFill>
                    <a:srgbClr val="002060"/>
                  </a:solidFill>
                  <a:latin typeface="Street Corner"/>
                  <a:ea typeface="Street Corner"/>
                  <a:cs typeface="Street Corner"/>
                  <a:sym typeface="Street Corner"/>
                </a:defRPr>
              </a:pPr>
              <a:r>
                <a:t>High quality </a:t>
              </a:r>
              <a:r>
                <a:rPr>
                  <a:solidFill>
                    <a:srgbClr val="7030A0"/>
                  </a:solidFill>
                </a:rPr>
                <a:t>7-day services </a:t>
              </a:r>
              <a:r>
                <a:t>for people in </a:t>
              </a:r>
              <a:r>
                <a:rPr>
                  <a:solidFill>
                    <a:srgbClr val="7030A0"/>
                  </a:solidFill>
                </a:rPr>
                <a:t>crisis </a:t>
              </a:r>
              <a:endParaRPr>
                <a:solidFill>
                  <a:srgbClr val="FFFFFF"/>
                </a:solidFill>
              </a:endParaRPr>
            </a:p>
            <a:p>
              <a:pPr marL="742950" lvl="1" indent="-285750">
                <a:buSzPct val="100000"/>
                <a:buFont typeface="Courier New"/>
                <a:buChar char="o"/>
                <a:defRPr sz="1600">
                  <a:solidFill>
                    <a:srgbClr val="7030A0"/>
                  </a:solidFill>
                  <a:latin typeface="Street Corner"/>
                  <a:ea typeface="Street Corner"/>
                  <a:cs typeface="Street Corner"/>
                  <a:sym typeface="Street Corner"/>
                </a:defRPr>
              </a:pPr>
              <a:r>
                <a:t>Integration</a:t>
              </a:r>
              <a:r>
                <a:rPr>
                  <a:solidFill>
                    <a:srgbClr val="002060"/>
                  </a:solidFill>
                </a:rPr>
                <a:t> of physical and mental health care</a:t>
              </a:r>
              <a:endParaRPr>
                <a:solidFill>
                  <a:srgbClr val="FFFFFF"/>
                </a:solidFill>
              </a:endParaRPr>
            </a:p>
            <a:p>
              <a:pPr marL="742950" lvl="1" indent="-285750">
                <a:buSzPct val="100000"/>
                <a:buFont typeface="Courier New"/>
                <a:buChar char="o"/>
                <a:defRPr sz="1600">
                  <a:solidFill>
                    <a:srgbClr val="7030A0"/>
                  </a:solidFill>
                  <a:latin typeface="Street Corner"/>
                  <a:ea typeface="Street Corner"/>
                  <a:cs typeface="Street Corner"/>
                  <a:sym typeface="Street Corner"/>
                </a:defRPr>
              </a:pPr>
              <a:r>
                <a:t>Prevention</a:t>
              </a:r>
            </a:p>
            <a:p>
              <a:pPr marL="285750" indent="-285750">
                <a:buSzPct val="100000"/>
                <a:buFont typeface="Arial"/>
                <a:buChar char="•"/>
                <a:defRPr sz="1600">
                  <a:solidFill>
                    <a:srgbClr val="002060"/>
                  </a:solidFill>
                  <a:latin typeface="Street Corner"/>
                  <a:ea typeface="Street Corner"/>
                  <a:cs typeface="Street Corner"/>
                  <a:sym typeface="Street Corner"/>
                </a:defRPr>
              </a:pPr>
              <a:r>
                <a:t>Plus </a:t>
              </a:r>
              <a:r>
                <a:rPr>
                  <a:solidFill>
                    <a:srgbClr val="7030A0"/>
                  </a:solidFill>
                </a:rPr>
                <a:t>‘hard wiring the system’ </a:t>
              </a:r>
              <a:r>
                <a:t>to support good mental health care across the NHS wherever people need it</a:t>
              </a:r>
              <a:endParaRPr>
                <a:solidFill>
                  <a:srgbClr val="FFFFFF"/>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Focus on targeting </a:t>
              </a:r>
              <a:r>
                <a:rPr>
                  <a:solidFill>
                    <a:srgbClr val="7030A0"/>
                  </a:solidFill>
                </a:rPr>
                <a:t>inequalities</a:t>
              </a:r>
            </a:p>
            <a:p>
              <a:pPr marL="285750" indent="-285750">
                <a:buSzPct val="100000"/>
                <a:buFont typeface="Arial"/>
                <a:buChar char="•"/>
                <a:defRPr sz="1600">
                  <a:solidFill>
                    <a:srgbClr val="7030A0"/>
                  </a:solidFill>
                  <a:latin typeface="Street Corner"/>
                  <a:ea typeface="Street Corner"/>
                  <a:cs typeface="Street Corner"/>
                  <a:sym typeface="Street Corner"/>
                </a:defRPr>
              </a:pPr>
              <a:r>
                <a:t>58 recommendations </a:t>
              </a:r>
              <a:r>
                <a:rPr>
                  <a:solidFill>
                    <a:srgbClr val="002060"/>
                  </a:solidFill>
                </a:rPr>
                <a:t>for the NHS and system partners </a:t>
              </a:r>
              <a:endParaRPr>
                <a:solidFill>
                  <a:srgbClr val="FFFFFF"/>
                </a:solidFill>
              </a:endParaRPr>
            </a:p>
            <a:p>
              <a:pPr marL="285750" indent="-285750">
                <a:buSzPct val="100000"/>
                <a:buFont typeface="Arial"/>
                <a:buChar char="•"/>
                <a:defRPr sz="1600">
                  <a:solidFill>
                    <a:srgbClr val="7030A0"/>
                  </a:solidFill>
                  <a:latin typeface="Street Corner"/>
                  <a:ea typeface="Street Corner"/>
                  <a:cs typeface="Street Corner"/>
                  <a:sym typeface="Street Corner"/>
                </a:defRPr>
              </a:pPr>
              <a:r>
                <a:t>£1bn additional NHS investment </a:t>
              </a:r>
              <a:r>
                <a:rPr>
                  <a:solidFill>
                    <a:srgbClr val="002060"/>
                  </a:solidFill>
                </a:rPr>
                <a:t>by 2020/21 to help an </a:t>
              </a:r>
              <a:r>
                <a:t>extra 1 million people </a:t>
              </a:r>
              <a:r>
                <a:rPr>
                  <a:solidFill>
                    <a:srgbClr val="002060"/>
                  </a:solidFill>
                </a:rPr>
                <a:t>of all ages</a:t>
              </a:r>
            </a:p>
            <a:p>
              <a:pPr marL="285750" indent="-285750">
                <a:buSzPct val="100000"/>
                <a:buFont typeface="Arial"/>
                <a:buChar char="•"/>
                <a:defRPr sz="1600">
                  <a:solidFill>
                    <a:srgbClr val="002060"/>
                  </a:solidFill>
                  <a:latin typeface="Street Corner"/>
                  <a:ea typeface="Street Corner"/>
                  <a:cs typeface="Street Corner"/>
                  <a:sym typeface="Street Corner"/>
                </a:defRPr>
              </a:pPr>
              <a:r>
                <a:t>Recommendations for NHS</a:t>
              </a:r>
              <a:r>
                <a:rPr>
                  <a:solidFill>
                    <a:srgbClr val="7030A0"/>
                  </a:solidFill>
                </a:rPr>
                <a:t> accepted in full and endorsed by government</a:t>
              </a:r>
            </a:p>
          </p:txBody>
        </p:sp>
      </p:grpSp>
      <p:sp>
        <p:nvSpPr>
          <p:cNvPr id="126" name="Shape 126"/>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Five Year Forward View for Mental Health</a:t>
            </a:r>
          </a:p>
        </p:txBody>
      </p:sp>
      <p:grpSp>
        <p:nvGrpSpPr>
          <p:cNvPr id="129" name="Group 129"/>
          <p:cNvGrpSpPr/>
          <p:nvPr/>
        </p:nvGrpSpPr>
        <p:grpSpPr>
          <a:xfrm>
            <a:off x="404191" y="5548951"/>
            <a:ext cx="3090690" cy="980441"/>
            <a:chOff x="0" y="0"/>
            <a:chExt cx="3090688" cy="980439"/>
          </a:xfrm>
        </p:grpSpPr>
        <p:sp>
          <p:nvSpPr>
            <p:cNvPr id="127" name="Shape 127"/>
            <p:cNvSpPr/>
            <p:nvPr/>
          </p:nvSpPr>
          <p:spPr>
            <a:xfrm>
              <a:off x="0" y="4047"/>
              <a:ext cx="3090689" cy="97234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507" y="0"/>
                    <a:pt x="1133" y="0"/>
                  </a:cubicBezTo>
                  <a:lnTo>
                    <a:pt x="12105" y="0"/>
                  </a:lnTo>
                  <a:lnTo>
                    <a:pt x="19619" y="0"/>
                  </a:lnTo>
                  <a:cubicBezTo>
                    <a:pt x="20244" y="0"/>
                    <a:pt x="20751" y="1612"/>
                    <a:pt x="20751" y="3600"/>
                  </a:cubicBezTo>
                  <a:lnTo>
                    <a:pt x="20751" y="12600"/>
                  </a:lnTo>
                  <a:lnTo>
                    <a:pt x="21600" y="13504"/>
                  </a:lnTo>
                  <a:lnTo>
                    <a:pt x="20751" y="18000"/>
                  </a:lnTo>
                  <a:lnTo>
                    <a:pt x="20751" y="18000"/>
                  </a:lnTo>
                  <a:cubicBezTo>
                    <a:pt x="20751" y="19988"/>
                    <a:pt x="20244" y="21600"/>
                    <a:pt x="19619" y="21600"/>
                  </a:cubicBezTo>
                  <a:lnTo>
                    <a:pt x="1133" y="21600"/>
                  </a:lnTo>
                  <a:cubicBezTo>
                    <a:pt x="507" y="21600"/>
                    <a:pt x="0" y="19988"/>
                    <a:pt x="0" y="18000"/>
                  </a:cubicBezTo>
                  <a:lnTo>
                    <a:pt x="0" y="18000"/>
                  </a:lnTo>
                  <a:lnTo>
                    <a:pt x="0" y="12600"/>
                  </a:lnTo>
                  <a:close/>
                </a:path>
              </a:pathLst>
            </a:custGeom>
            <a:solidFill>
              <a:srgbClr val="FFFFFF"/>
            </a:solidFill>
            <a:ln w="9525" cap="flat">
              <a:solidFill>
                <a:srgbClr val="5D9AC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28" name="Shape 128"/>
            <p:cNvSpPr/>
            <p:nvPr/>
          </p:nvSpPr>
          <p:spPr>
            <a:xfrm>
              <a:off x="47466" y="-1"/>
              <a:ext cx="2874315" cy="980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b="1">
                  <a:solidFill>
                    <a:srgbClr val="002060"/>
                  </a:solidFill>
                  <a:latin typeface="Street Corner"/>
                  <a:ea typeface="Street Corner"/>
                  <a:cs typeface="Street Corner"/>
                  <a:sym typeface="Street Corner"/>
                </a:defRPr>
              </a:pPr>
              <a:r>
                <a:t>Prime Minister: </a:t>
              </a:r>
              <a:r>
                <a:rPr b="0"/>
                <a:t>“The Taskforce has set out how we can work towards putting mental and physical healthcare on an equal footing and I am committed to making sure that happens.”</a:t>
              </a:r>
            </a:p>
          </p:txBody>
        </p:sp>
      </p:grpSp>
      <p:grpSp>
        <p:nvGrpSpPr>
          <p:cNvPr id="132" name="Group 132"/>
          <p:cNvGrpSpPr/>
          <p:nvPr/>
        </p:nvGrpSpPr>
        <p:grpSpPr>
          <a:xfrm>
            <a:off x="395286" y="3536948"/>
            <a:ext cx="3116560" cy="1908275"/>
            <a:chOff x="0" y="0"/>
            <a:chExt cx="3116558" cy="1908274"/>
          </a:xfrm>
        </p:grpSpPr>
        <p:sp>
          <p:nvSpPr>
            <p:cNvPr id="130" name="Shape 130"/>
            <p:cNvSpPr/>
            <p:nvPr/>
          </p:nvSpPr>
          <p:spPr>
            <a:xfrm>
              <a:off x="0" y="0"/>
              <a:ext cx="3116559" cy="19082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987" y="0"/>
                    <a:pt x="2204" y="0"/>
                  </a:cubicBezTo>
                  <a:lnTo>
                    <a:pt x="12188" y="0"/>
                  </a:lnTo>
                  <a:lnTo>
                    <a:pt x="18689" y="0"/>
                  </a:lnTo>
                  <a:cubicBezTo>
                    <a:pt x="19907" y="0"/>
                    <a:pt x="20894" y="1612"/>
                    <a:pt x="20894" y="3600"/>
                  </a:cubicBezTo>
                  <a:lnTo>
                    <a:pt x="20894" y="12600"/>
                  </a:lnTo>
                  <a:lnTo>
                    <a:pt x="21600" y="15590"/>
                  </a:lnTo>
                  <a:lnTo>
                    <a:pt x="20894" y="18000"/>
                  </a:lnTo>
                  <a:lnTo>
                    <a:pt x="20894" y="18000"/>
                  </a:lnTo>
                  <a:cubicBezTo>
                    <a:pt x="20894" y="19988"/>
                    <a:pt x="19907" y="21600"/>
                    <a:pt x="18689" y="21600"/>
                  </a:cubicBezTo>
                  <a:lnTo>
                    <a:pt x="2204" y="21600"/>
                  </a:lnTo>
                  <a:cubicBezTo>
                    <a:pt x="987" y="21600"/>
                    <a:pt x="0" y="19988"/>
                    <a:pt x="0" y="18000"/>
                  </a:cubicBezTo>
                  <a:lnTo>
                    <a:pt x="0" y="18000"/>
                  </a:lnTo>
                  <a:lnTo>
                    <a:pt x="0" y="12600"/>
                  </a:lnTo>
                  <a:close/>
                </a:path>
              </a:pathLst>
            </a:custGeom>
            <a:solidFill>
              <a:srgbClr val="FFFFFF"/>
            </a:solidFill>
            <a:ln w="9525" cap="flat">
              <a:solidFill>
                <a:srgbClr val="5D9ACF"/>
              </a:solidFill>
              <a:prstDash val="solid"/>
              <a:round/>
            </a:ln>
            <a:effectLst/>
          </p:spPr>
          <p:txBody>
            <a:bodyPr wrap="square" lIns="45719" tIns="45719" rIns="45719" bIns="45719" numCol="1" anchor="ctr">
              <a:noAutofit/>
            </a:bodyPr>
            <a:lstStyle/>
            <a:p>
              <a:pPr>
                <a:defRPr sz="1200">
                  <a:solidFill>
                    <a:srgbClr val="002060"/>
                  </a:solidFill>
                  <a:latin typeface="Street Corner"/>
                  <a:ea typeface="Street Corner"/>
                  <a:cs typeface="Street Corner"/>
                  <a:sym typeface="Street Corner"/>
                </a:defRPr>
              </a:pPr>
              <a:endParaRPr/>
            </a:p>
          </p:txBody>
        </p:sp>
        <p:sp>
          <p:nvSpPr>
            <p:cNvPr id="131" name="Shape 131"/>
            <p:cNvSpPr/>
            <p:nvPr/>
          </p:nvSpPr>
          <p:spPr>
            <a:xfrm>
              <a:off x="93153" y="19416"/>
              <a:ext cx="2828357" cy="186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b="1">
                  <a:solidFill>
                    <a:srgbClr val="002060"/>
                  </a:solidFill>
                  <a:latin typeface="Street Corner"/>
                  <a:ea typeface="Street Corner"/>
                  <a:cs typeface="Street Corner"/>
                  <a:sym typeface="Street Corner"/>
                </a:defRPr>
              </a:pPr>
              <a:r>
                <a:t>Simon Stevens: </a:t>
              </a:r>
              <a:r>
                <a:rPr b="0"/>
                <a:t>“Putting mental and physical health on an equal footing will require major improvements in 7 day mental health crisis care, a large increase in psychological treatments, and a more integrated approach to how services are delivered. That’s what today's taskforce report calls for, and it's what the NHS is now committed to pursuing.”</a:t>
              </a: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6"/>
          <p:cNvGrpSpPr/>
          <p:nvPr/>
        </p:nvGrpSpPr>
        <p:grpSpPr>
          <a:xfrm>
            <a:off x="395536" y="1017011"/>
            <a:ext cx="3960441" cy="5400042"/>
            <a:chOff x="0" y="0"/>
            <a:chExt cx="3960440" cy="5400040"/>
          </a:xfrm>
        </p:grpSpPr>
        <p:sp>
          <p:nvSpPr>
            <p:cNvPr id="134" name="Shape 134"/>
            <p:cNvSpPr/>
            <p:nvPr/>
          </p:nvSpPr>
          <p:spPr>
            <a:xfrm>
              <a:off x="0" y="35723"/>
              <a:ext cx="3960441" cy="5328594"/>
            </a:xfrm>
            <a:prstGeom prst="roundRect">
              <a:avLst>
                <a:gd name="adj" fmla="val 16667"/>
              </a:avLst>
            </a:prstGeom>
            <a:solidFill>
              <a:srgbClr val="7030A0"/>
            </a:solidFill>
            <a:ln w="25400" cap="flat">
              <a:solidFill>
                <a:srgbClr val="487399"/>
              </a:solidFill>
              <a:prstDash val="solid"/>
              <a:round/>
            </a:ln>
            <a:effectLst/>
          </p:spPr>
          <p:txBody>
            <a:bodyPr wrap="square" lIns="45719" tIns="45719" rIns="45719" bIns="45719" numCol="1" anchor="ctr">
              <a:noAutofit/>
            </a:bodyPr>
            <a:lstStyle/>
            <a:p>
              <a:pPr algn="ctr">
                <a:defRPr sz="1600">
                  <a:solidFill>
                    <a:srgbClr val="FFFFFF"/>
                  </a:solidFill>
                </a:defRPr>
              </a:pPr>
              <a:endParaRPr/>
            </a:p>
          </p:txBody>
        </p:sp>
        <p:sp>
          <p:nvSpPr>
            <p:cNvPr id="135" name="Shape 135"/>
            <p:cNvSpPr/>
            <p:nvPr/>
          </p:nvSpPr>
          <p:spPr>
            <a:xfrm>
              <a:off x="193332" y="-1"/>
              <a:ext cx="3573776" cy="5400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b="1">
                  <a:solidFill>
                    <a:srgbClr val="FFFFFF"/>
                  </a:solidFill>
                  <a:latin typeface="Street Corner"/>
                  <a:ea typeface="Street Corner"/>
                  <a:cs typeface="Street Corner"/>
                  <a:sym typeface="Street Corner"/>
                </a:defRPr>
              </a:pPr>
              <a:endParaRPr/>
            </a:p>
            <a:p>
              <a:pPr>
                <a:defRPr sz="1600" b="1">
                  <a:solidFill>
                    <a:srgbClr val="FFFFFF"/>
                  </a:solidFill>
                  <a:latin typeface="Street Corner"/>
                  <a:ea typeface="Street Corner"/>
                  <a:cs typeface="Street Corner"/>
                  <a:sym typeface="Street Corner"/>
                </a:defRPr>
              </a:pPr>
              <a:r>
                <a:t>Mental health problems in the population:</a:t>
              </a:r>
            </a:p>
            <a:p>
              <a:pPr>
                <a:defRPr sz="1600" b="1">
                  <a:solidFill>
                    <a:srgbClr val="FFFFFF"/>
                  </a:solidFill>
                  <a:latin typeface="Street Corner"/>
                  <a:ea typeface="Street Corner"/>
                  <a:cs typeface="Street Corner"/>
                  <a:sym typeface="Street Corner"/>
                </a:defRPr>
              </a:pPr>
              <a:endParaRPr/>
            </a:p>
            <a:p>
              <a:pPr>
                <a:defRPr sz="1600" b="1">
                  <a:solidFill>
                    <a:srgbClr val="FFFFFF"/>
                  </a:solidFill>
                  <a:latin typeface="Street Corner"/>
                  <a:ea typeface="Street Corner"/>
                  <a:cs typeface="Street Corner"/>
                  <a:sym typeface="Street Corner"/>
                </a:defRPr>
              </a:pPr>
              <a:r>
                <a:t>One in ten children </a:t>
              </a:r>
              <a:r>
                <a:rPr b="0"/>
                <a:t>between the ages of 5 to 16 has a diagnosable mental health problem. </a:t>
              </a:r>
            </a:p>
            <a:p>
              <a:pPr>
                <a:defRPr sz="1600">
                  <a:solidFill>
                    <a:srgbClr val="FFFFFF"/>
                  </a:solidFill>
                  <a:latin typeface="Street Corner"/>
                  <a:ea typeface="Street Corner"/>
                  <a:cs typeface="Street Corner"/>
                  <a:sym typeface="Street Corner"/>
                </a:defRPr>
              </a:pPr>
              <a:endParaRPr b="0"/>
            </a:p>
            <a:p>
              <a:pPr>
                <a:defRPr sz="1600" b="1">
                  <a:solidFill>
                    <a:srgbClr val="FFFFFF"/>
                  </a:solidFill>
                  <a:latin typeface="Street Corner"/>
                  <a:ea typeface="Street Corner"/>
                  <a:cs typeface="Street Corner"/>
                  <a:sym typeface="Street Corner"/>
                </a:defRPr>
              </a:pPr>
              <a:r>
                <a:t>One in five mothers </a:t>
              </a:r>
              <a:r>
                <a:rPr b="0"/>
                <a:t>has depression, anxiety or in some cases psychosis during pregnancy or in the first year after childbirth. </a:t>
              </a:r>
            </a:p>
            <a:p>
              <a:pPr>
                <a:defRPr sz="1600" b="1">
                  <a:solidFill>
                    <a:srgbClr val="FFFFFF"/>
                  </a:solidFill>
                  <a:latin typeface="Street Corner"/>
                  <a:ea typeface="Street Corner"/>
                  <a:cs typeface="Street Corner"/>
                  <a:sym typeface="Street Corner"/>
                </a:defRPr>
              </a:pPr>
              <a:endParaRPr b="0"/>
            </a:p>
            <a:p>
              <a:pPr>
                <a:defRPr sz="1600" b="1">
                  <a:solidFill>
                    <a:srgbClr val="FFFFFF"/>
                  </a:solidFill>
                  <a:latin typeface="Street Corner"/>
                  <a:ea typeface="Street Corner"/>
                  <a:cs typeface="Street Corner"/>
                  <a:sym typeface="Street Corner"/>
                </a:defRPr>
              </a:pPr>
              <a:r>
                <a:t>One in four adults </a:t>
              </a:r>
              <a:r>
                <a:rPr b="0"/>
                <a:t>experiences at least one diagnosable mental health problem in any given year.</a:t>
              </a:r>
            </a:p>
            <a:p>
              <a:pPr>
                <a:defRPr sz="1600" b="1">
                  <a:solidFill>
                    <a:srgbClr val="FFFFFF"/>
                  </a:solidFill>
                  <a:latin typeface="Street Corner"/>
                  <a:ea typeface="Street Corner"/>
                  <a:cs typeface="Street Corner"/>
                  <a:sym typeface="Street Corner"/>
                </a:defRPr>
              </a:pPr>
              <a:endParaRPr b="0"/>
            </a:p>
            <a:p>
              <a:pPr>
                <a:defRPr sz="1600" b="1">
                  <a:solidFill>
                    <a:srgbClr val="FFFFFF"/>
                  </a:solidFill>
                  <a:latin typeface="Street Corner"/>
                  <a:ea typeface="Street Corner"/>
                  <a:cs typeface="Street Corner"/>
                  <a:sym typeface="Street Corner"/>
                </a:defRPr>
              </a:pPr>
              <a:r>
                <a:t>One in five older people </a:t>
              </a:r>
              <a:r>
                <a:rPr b="0"/>
                <a:t>living in the community and 40 per cent of older people living in care homes are affected by depression. </a:t>
              </a:r>
            </a:p>
          </p:txBody>
        </p:sp>
      </p:grpSp>
      <p:sp>
        <p:nvSpPr>
          <p:cNvPr id="137" name="Shape 137"/>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The current state of mental health</a:t>
            </a:r>
          </a:p>
        </p:txBody>
      </p:sp>
      <p:grpSp>
        <p:nvGrpSpPr>
          <p:cNvPr id="140" name="Group 140"/>
          <p:cNvGrpSpPr/>
          <p:nvPr/>
        </p:nvGrpSpPr>
        <p:grpSpPr>
          <a:xfrm>
            <a:off x="4716016" y="1052736"/>
            <a:ext cx="4114801" cy="5328593"/>
            <a:chOff x="0" y="0"/>
            <a:chExt cx="4114800" cy="5328592"/>
          </a:xfrm>
        </p:grpSpPr>
        <p:sp>
          <p:nvSpPr>
            <p:cNvPr id="138" name="Shape 138"/>
            <p:cNvSpPr/>
            <p:nvPr/>
          </p:nvSpPr>
          <p:spPr>
            <a:xfrm>
              <a:off x="0" y="0"/>
              <a:ext cx="4114800" cy="5328593"/>
            </a:xfrm>
            <a:prstGeom prst="roundRect">
              <a:avLst>
                <a:gd name="adj" fmla="val 16667"/>
              </a:avLst>
            </a:prstGeom>
            <a:solidFill>
              <a:srgbClr val="F2F2F2"/>
            </a:solidFill>
            <a:ln w="25400" cap="flat">
              <a:solidFill>
                <a:srgbClr val="487399"/>
              </a:solidFill>
              <a:prstDash val="solid"/>
              <a:round/>
            </a:ln>
            <a:effectLst/>
          </p:spPr>
          <p:txBody>
            <a:bodyPr wrap="square" lIns="45719" tIns="45719" rIns="45719" bIns="45719" numCol="1" anchor="ctr">
              <a:noAutofit/>
            </a:bodyPr>
            <a:lstStyle/>
            <a:p>
              <a:pPr>
                <a:defRPr sz="1600">
                  <a:solidFill>
                    <a:srgbClr val="1F5FA0"/>
                  </a:solidFill>
                </a:defRPr>
              </a:pPr>
              <a:endParaRPr/>
            </a:p>
          </p:txBody>
        </p:sp>
        <p:sp>
          <p:nvSpPr>
            <p:cNvPr id="139" name="Shape 139"/>
            <p:cNvSpPr/>
            <p:nvPr/>
          </p:nvSpPr>
          <p:spPr>
            <a:xfrm>
              <a:off x="200867" y="205576"/>
              <a:ext cx="3713066" cy="4917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b="1">
                  <a:solidFill>
                    <a:srgbClr val="002060"/>
                  </a:solidFill>
                  <a:latin typeface="Street Corner"/>
                  <a:ea typeface="Street Corner"/>
                  <a:cs typeface="Street Corner"/>
                  <a:sym typeface="Street Corner"/>
                </a:defRPr>
              </a:pPr>
              <a:r>
                <a:t>Experiences of mental health care:</a:t>
              </a:r>
              <a:endParaRPr>
                <a:solidFill>
                  <a:srgbClr val="FFFFFF"/>
                </a:solidFill>
              </a:endParaRPr>
            </a:p>
            <a:p>
              <a:pPr>
                <a:defRPr sz="1600" b="1">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It is estimated that up to three quarters of people with mental health problems receive no support at all.</a:t>
              </a:r>
              <a:endParaRPr>
                <a:solidFill>
                  <a:srgbClr val="FFFFFF"/>
                </a:solidFill>
              </a:endParaRPr>
            </a:p>
            <a:p>
              <a:pPr>
                <a:defRPr sz="1600">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People with severe mental illness are at risk of dying 15 - 20 years earlier than other people.</a:t>
              </a:r>
              <a:endParaRPr>
                <a:solidFill>
                  <a:srgbClr val="FFFFFF"/>
                </a:solidFill>
              </a:endParaRPr>
            </a:p>
            <a:p>
              <a:pPr>
                <a:defRPr sz="1600">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Suicide rates in England have increased steadily in recent years, peaking at 4,882 deaths in 2014. </a:t>
              </a:r>
              <a:endParaRPr>
                <a:solidFill>
                  <a:srgbClr val="FFFFFF"/>
                </a:solidFill>
              </a:endParaRPr>
            </a:p>
            <a:p>
              <a:pPr>
                <a:defRPr sz="1600">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In a crisis, only 14% of adults surveyed felt they were provided with the right response.</a:t>
              </a:r>
              <a:endParaRPr>
                <a:solidFill>
                  <a:srgbClr val="FFFFFF"/>
                </a:solidFill>
              </a:endParaRPr>
            </a:p>
            <a:p>
              <a:pPr>
                <a:defRPr sz="1600">
                  <a:solidFill>
                    <a:srgbClr val="1F5FA0"/>
                  </a:solidFill>
                </a:defRPr>
              </a:pPr>
              <a:endParaRPr>
                <a:solidFill>
                  <a:srgbClr val="FFFFFF"/>
                </a:solidFill>
              </a:endParaRPr>
            </a:p>
            <a:p>
              <a:pPr>
                <a:defRPr sz="1600">
                  <a:solidFill>
                    <a:srgbClr val="1F5FA0"/>
                  </a:solidFill>
                </a:defRPr>
              </a:pPr>
              <a:endParaRPr>
                <a:solidFill>
                  <a:srgbClr val="FFFFFF"/>
                </a:solidFill>
              </a:endParaRPr>
            </a:p>
          </p:txBody>
        </p:sp>
      </p:grpSp>
      <p:grpSp>
        <p:nvGrpSpPr>
          <p:cNvPr id="143" name="Group 143"/>
          <p:cNvGrpSpPr/>
          <p:nvPr/>
        </p:nvGrpSpPr>
        <p:grpSpPr>
          <a:xfrm>
            <a:off x="4427983" y="5394554"/>
            <a:ext cx="3955269" cy="1130790"/>
            <a:chOff x="0" y="0"/>
            <a:chExt cx="3955267" cy="1130789"/>
          </a:xfrm>
        </p:grpSpPr>
        <p:sp>
          <p:nvSpPr>
            <p:cNvPr id="141" name="Shape 141"/>
            <p:cNvSpPr/>
            <p:nvPr/>
          </p:nvSpPr>
          <p:spPr>
            <a:xfrm>
              <a:off x="0" y="0"/>
              <a:ext cx="3955268" cy="1130790"/>
            </a:xfrm>
            <a:custGeom>
              <a:avLst/>
              <a:gdLst/>
              <a:ahLst/>
              <a:cxnLst>
                <a:cxn ang="0">
                  <a:pos x="wd2" y="hd2"/>
                </a:cxn>
                <a:cxn ang="5400000">
                  <a:pos x="wd2" y="hd2"/>
                </a:cxn>
                <a:cxn ang="10800000">
                  <a:pos x="wd2" y="hd2"/>
                </a:cxn>
                <a:cxn ang="16200000">
                  <a:pos x="wd2" y="hd2"/>
                </a:cxn>
              </a:cxnLst>
              <a:rect l="0" t="0" r="r" b="b"/>
              <a:pathLst>
                <a:path w="21600" h="21600" extrusionOk="0">
                  <a:moveTo>
                    <a:pt x="0" y="5553"/>
                  </a:moveTo>
                  <a:cubicBezTo>
                    <a:pt x="0" y="3780"/>
                    <a:pt x="411" y="2343"/>
                    <a:pt x="918" y="2343"/>
                  </a:cubicBezTo>
                  <a:lnTo>
                    <a:pt x="12600" y="2343"/>
                  </a:lnTo>
                  <a:lnTo>
                    <a:pt x="15880" y="0"/>
                  </a:lnTo>
                  <a:lnTo>
                    <a:pt x="18000" y="2343"/>
                  </a:lnTo>
                  <a:lnTo>
                    <a:pt x="20682" y="2343"/>
                  </a:lnTo>
                  <a:cubicBezTo>
                    <a:pt x="21189" y="2343"/>
                    <a:pt x="21600" y="3780"/>
                    <a:pt x="21600" y="5553"/>
                  </a:cubicBezTo>
                  <a:lnTo>
                    <a:pt x="21600" y="5553"/>
                  </a:lnTo>
                  <a:lnTo>
                    <a:pt x="21600" y="18390"/>
                  </a:lnTo>
                  <a:cubicBezTo>
                    <a:pt x="21600" y="20163"/>
                    <a:pt x="21189" y="21600"/>
                    <a:pt x="20682" y="21600"/>
                  </a:cubicBezTo>
                  <a:lnTo>
                    <a:pt x="918" y="21600"/>
                  </a:lnTo>
                  <a:cubicBezTo>
                    <a:pt x="411" y="21600"/>
                    <a:pt x="0" y="20163"/>
                    <a:pt x="0" y="18390"/>
                  </a:cubicBezTo>
                  <a:lnTo>
                    <a:pt x="0" y="5553"/>
                  </a:lnTo>
                  <a:close/>
                </a:path>
              </a:pathLst>
            </a:custGeom>
            <a:solidFill>
              <a:srgbClr val="FFFFFF"/>
            </a:solidFill>
            <a:ln w="9525" cap="flat">
              <a:solidFill>
                <a:srgbClr val="5D9ACF"/>
              </a:solidFill>
              <a:prstDash val="solid"/>
              <a:round/>
            </a:ln>
            <a:effectLst/>
          </p:spPr>
          <p:txBody>
            <a:bodyPr wrap="square" lIns="45719" tIns="45719" rIns="45719" bIns="45719" numCol="1" anchor="ctr">
              <a:noAutofit/>
            </a:bodyPr>
            <a:lstStyle/>
            <a:p>
              <a:pPr>
                <a:defRPr sz="1200">
                  <a:solidFill>
                    <a:srgbClr val="002060"/>
                  </a:solidFill>
                  <a:latin typeface="Street Corner"/>
                  <a:ea typeface="Street Corner"/>
                  <a:cs typeface="Street Corner"/>
                  <a:sym typeface="Street Corner"/>
                </a:defRPr>
              </a:pPr>
              <a:endParaRPr/>
            </a:p>
          </p:txBody>
        </p:sp>
        <p:sp>
          <p:nvSpPr>
            <p:cNvPr id="142" name="Shape 142"/>
            <p:cNvSpPr/>
            <p:nvPr/>
          </p:nvSpPr>
          <p:spPr>
            <a:xfrm>
              <a:off x="49211" y="136512"/>
              <a:ext cx="3856845" cy="980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200" i="1">
                  <a:solidFill>
                    <a:srgbClr val="002060"/>
                  </a:solidFill>
                  <a:latin typeface="Street Corner"/>
                  <a:ea typeface="Street Corner"/>
                  <a:cs typeface="Street Corner"/>
                  <a:sym typeface="Street Corner"/>
                </a:defRPr>
              </a:lvl1pPr>
            </a:lstStyle>
            <a:p>
              <a:r>
                <a:t>“The NHS needs a far more proactive and preventative approach to reduce the long term impact for people experiencing mental health problems and for their families, and to reduce costs for the NHS and emergency services”. </a:t>
              </a:r>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image2.png"/>
          <p:cNvPicPr>
            <a:picLocks noChangeAspect="1"/>
          </p:cNvPicPr>
          <p:nvPr/>
        </p:nvPicPr>
        <p:blipFill>
          <a:blip r:embed="rId2">
            <a:extLst/>
          </a:blip>
          <a:srcRect t="10985"/>
          <a:stretch>
            <a:fillRect/>
          </a:stretch>
        </p:blipFill>
        <p:spPr>
          <a:xfrm>
            <a:off x="683339" y="2656202"/>
            <a:ext cx="7571641" cy="3990664"/>
          </a:xfrm>
          <a:prstGeom prst="rect">
            <a:avLst/>
          </a:prstGeom>
          <a:ln w="12700">
            <a:miter lim="400000"/>
          </a:ln>
        </p:spPr>
      </p:pic>
      <p:sp>
        <p:nvSpPr>
          <p:cNvPr id="146" name="Shape 146"/>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The costs of mental health care today</a:t>
            </a:r>
          </a:p>
        </p:txBody>
      </p:sp>
      <p:sp>
        <p:nvSpPr>
          <p:cNvPr id="147" name="Shape 147"/>
          <p:cNvSpPr/>
          <p:nvPr/>
        </p:nvSpPr>
        <p:spPr>
          <a:xfrm>
            <a:off x="467544" y="1087575"/>
            <a:ext cx="8003231" cy="1539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indent="-285750">
              <a:buSzPct val="100000"/>
              <a:buFont typeface="Arial"/>
              <a:buChar char="•"/>
              <a:defRPr sz="1600">
                <a:solidFill>
                  <a:srgbClr val="002060"/>
                </a:solidFill>
                <a:latin typeface="Street Corner"/>
                <a:ea typeface="Street Corner"/>
                <a:cs typeface="Street Corner"/>
                <a:sym typeface="Street Corner"/>
              </a:defRPr>
            </a:pPr>
            <a:r>
              <a:t>Poor mental health carries an economic and social cost of £105 billion a year in England. </a:t>
            </a: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Analysis commissioned by the Taskforce found that the national cost of dedicated mental health support and services across government departments in England totals £34 billion each year, excluding dementia and substance use.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Chart 149"/>
          <p:cNvGraphicFramePr/>
          <p:nvPr/>
        </p:nvGraphicFramePr>
        <p:xfrm>
          <a:off x="325513" y="2348548"/>
          <a:ext cx="3717326" cy="2452149"/>
        </p:xfrm>
        <a:graphic>
          <a:graphicData uri="http://schemas.openxmlformats.org/drawingml/2006/chart">
            <c:chart xmlns:c="http://schemas.openxmlformats.org/drawingml/2006/chart" xmlns:r="http://schemas.openxmlformats.org/officeDocument/2006/relationships" r:id="rId3"/>
          </a:graphicData>
        </a:graphic>
      </p:graphicFrame>
      <p:sp>
        <p:nvSpPr>
          <p:cNvPr id="150" name="Shape 150"/>
          <p:cNvSpPr/>
          <p:nvPr/>
        </p:nvSpPr>
        <p:spPr>
          <a:xfrm flipV="1">
            <a:off x="2448656" y="2780755"/>
            <a:ext cx="1" cy="688976"/>
          </a:xfrm>
          <a:prstGeom prst="line">
            <a:avLst/>
          </a:prstGeom>
          <a:ln>
            <a:solidFill>
              <a:srgbClr val="808080"/>
            </a:solidFill>
          </a:ln>
        </p:spPr>
        <p:txBody>
          <a:bodyPr lIns="45719" rIns="45719"/>
          <a:lstStyle/>
          <a:p>
            <a:endParaRPr/>
          </a:p>
        </p:txBody>
      </p:sp>
      <p:sp>
        <p:nvSpPr>
          <p:cNvPr id="151" name="Shape 151"/>
          <p:cNvSpPr/>
          <p:nvPr/>
        </p:nvSpPr>
        <p:spPr>
          <a:xfrm>
            <a:off x="3481754" y="2780753"/>
            <a:ext cx="1" cy="203201"/>
          </a:xfrm>
          <a:prstGeom prst="line">
            <a:avLst/>
          </a:prstGeom>
          <a:ln>
            <a:solidFill>
              <a:srgbClr val="808080"/>
            </a:solidFill>
            <a:tailEnd type="stealth"/>
          </a:ln>
        </p:spPr>
        <p:txBody>
          <a:bodyPr lIns="45719" rIns="45719"/>
          <a:lstStyle/>
          <a:p>
            <a:endParaRPr/>
          </a:p>
        </p:txBody>
      </p:sp>
      <p:sp>
        <p:nvSpPr>
          <p:cNvPr id="152" name="Shape 152"/>
          <p:cNvSpPr/>
          <p:nvPr/>
        </p:nvSpPr>
        <p:spPr>
          <a:xfrm>
            <a:off x="2448658" y="2780753"/>
            <a:ext cx="1033096" cy="1"/>
          </a:xfrm>
          <a:prstGeom prst="line">
            <a:avLst/>
          </a:prstGeom>
          <a:ln>
            <a:solidFill>
              <a:srgbClr val="808080"/>
            </a:solidFill>
          </a:ln>
        </p:spPr>
        <p:txBody>
          <a:bodyPr lIns="45719" rIns="45719"/>
          <a:lstStyle/>
          <a:p>
            <a:endParaRPr/>
          </a:p>
        </p:txBody>
      </p:sp>
      <p:sp>
        <p:nvSpPr>
          <p:cNvPr id="153" name="Shape 153"/>
          <p:cNvSpPr/>
          <p:nvPr/>
        </p:nvSpPr>
        <p:spPr>
          <a:xfrm>
            <a:off x="512884" y="1990180"/>
            <a:ext cx="2335809" cy="3556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p>
            <a:pPr>
              <a:defRPr sz="1200">
                <a:solidFill>
                  <a:srgbClr val="002060"/>
                </a:solidFill>
                <a:latin typeface="Street Corner"/>
                <a:ea typeface="Street Corner"/>
                <a:cs typeface="Street Corner"/>
                <a:sym typeface="Street Corner"/>
              </a:defRPr>
            </a:pPr>
            <a:r>
              <a:t>Annual physical healthcare costs </a:t>
            </a:r>
            <a:endParaRPr sz="1600" b="1"/>
          </a:p>
          <a:p>
            <a:pPr>
              <a:defRPr sz="1200">
                <a:solidFill>
                  <a:srgbClr val="002060"/>
                </a:solidFill>
                <a:latin typeface="Street Corner"/>
                <a:ea typeface="Street Corner"/>
                <a:cs typeface="Street Corner"/>
                <a:sym typeface="Street Corner"/>
              </a:defRPr>
            </a:pPr>
            <a:r>
              <a:t>per patient, 2014/15 (£)</a:t>
            </a:r>
          </a:p>
        </p:txBody>
      </p:sp>
      <p:sp>
        <p:nvSpPr>
          <p:cNvPr id="154" name="Shape 154"/>
          <p:cNvSpPr/>
          <p:nvPr/>
        </p:nvSpPr>
        <p:spPr>
          <a:xfrm>
            <a:off x="3062653" y="4793703"/>
            <a:ext cx="839666" cy="457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000">
                <a:latin typeface="Street Corner"/>
                <a:ea typeface="Street Corner"/>
                <a:cs typeface="Street Corner"/>
                <a:sym typeface="Street Corner"/>
              </a:defRPr>
            </a:lvl1pPr>
          </a:lstStyle>
          <a:p>
            <a:r>
              <a:t>Type 2 diabetes and poor MH</a:t>
            </a:r>
          </a:p>
        </p:txBody>
      </p:sp>
      <p:sp>
        <p:nvSpPr>
          <p:cNvPr id="155" name="Shape 155"/>
          <p:cNvSpPr/>
          <p:nvPr/>
        </p:nvSpPr>
        <p:spPr>
          <a:xfrm>
            <a:off x="1037492" y="4793703"/>
            <a:ext cx="757605"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000">
                <a:latin typeface="Street Corner"/>
                <a:ea typeface="Street Corner"/>
                <a:cs typeface="Street Corner"/>
                <a:sym typeface="Street Corner"/>
              </a:defRPr>
            </a:lvl1pPr>
          </a:lstStyle>
          <a:p>
            <a:r>
              <a:t>Mostly healthy</a:t>
            </a:r>
          </a:p>
        </p:txBody>
      </p:sp>
      <p:grpSp>
        <p:nvGrpSpPr>
          <p:cNvPr id="158" name="Group 158"/>
          <p:cNvGrpSpPr/>
          <p:nvPr/>
        </p:nvGrpSpPr>
        <p:grpSpPr>
          <a:xfrm>
            <a:off x="2750527" y="2672803"/>
            <a:ext cx="427893" cy="215901"/>
            <a:chOff x="0" y="0"/>
            <a:chExt cx="427892" cy="215900"/>
          </a:xfrm>
        </p:grpSpPr>
        <p:sp>
          <p:nvSpPr>
            <p:cNvPr id="156" name="Shape 156"/>
            <p:cNvSpPr/>
            <p:nvPr/>
          </p:nvSpPr>
          <p:spPr>
            <a:xfrm>
              <a:off x="-1" y="0"/>
              <a:ext cx="427894" cy="215900"/>
            </a:xfrm>
            <a:prstGeom prst="ellipse">
              <a:avLst/>
            </a:prstGeom>
            <a:solidFill>
              <a:schemeClr val="accent1"/>
            </a:solidFill>
            <a:ln w="9525" cap="flat">
              <a:solidFill>
                <a:srgbClr val="808080"/>
              </a:solidFill>
              <a:prstDash val="solid"/>
              <a:round/>
            </a:ln>
            <a:effectLst/>
          </p:spPr>
          <p:txBody>
            <a:bodyPr wrap="square" lIns="45719" tIns="45719" rIns="45719" bIns="45719" numCol="1" anchor="ctr">
              <a:noAutofit/>
            </a:bodyPr>
            <a:lstStyle/>
            <a:p>
              <a:pPr algn="ctr">
                <a:defRPr sz="1000"/>
              </a:pPr>
              <a:endParaRPr/>
            </a:p>
          </p:txBody>
        </p:sp>
        <p:sp>
          <p:nvSpPr>
            <p:cNvPr id="157" name="Shape 157"/>
            <p:cNvSpPr/>
            <p:nvPr/>
          </p:nvSpPr>
          <p:spPr>
            <a:xfrm>
              <a:off x="69588" y="38099"/>
              <a:ext cx="288716" cy="139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ctr">
                <a:defRPr sz="1000"/>
              </a:lvl1pPr>
            </a:lstStyle>
            <a:p>
              <a:r>
                <a:t>+50%</a:t>
              </a:r>
            </a:p>
          </p:txBody>
        </p:sp>
      </p:grpSp>
      <p:sp>
        <p:nvSpPr>
          <p:cNvPr id="159" name="Shape 159"/>
          <p:cNvSpPr/>
          <p:nvPr/>
        </p:nvSpPr>
        <p:spPr>
          <a:xfrm>
            <a:off x="2029558" y="4793703"/>
            <a:ext cx="839666" cy="457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000">
                <a:latin typeface="Street Corner"/>
                <a:ea typeface="Street Corner"/>
                <a:cs typeface="Street Corner"/>
                <a:sym typeface="Street Corner"/>
              </a:defRPr>
            </a:lvl1pPr>
          </a:lstStyle>
          <a:p>
            <a:r>
              <a:t>Type 2 diabetes with good MH</a:t>
            </a:r>
          </a:p>
        </p:txBody>
      </p:sp>
      <p:sp>
        <p:nvSpPr>
          <p:cNvPr id="160" name="Shape 160"/>
          <p:cNvSpPr/>
          <p:nvPr/>
        </p:nvSpPr>
        <p:spPr>
          <a:xfrm>
            <a:off x="420566" y="1280248"/>
            <a:ext cx="3796811" cy="614681"/>
          </a:xfrm>
          <a:prstGeom prst="rect">
            <a:avLst/>
          </a:prstGeom>
          <a:solidFill>
            <a:srgbClr val="FFFFFF"/>
          </a:solidFill>
          <a:ln w="12700">
            <a:miter lim="400000"/>
          </a:ln>
          <a:effectLst>
            <a:outerShdw dist="25400" dir="5400000" rotWithShape="0">
              <a:srgbClr val="242852"/>
            </a:outerShdw>
          </a:effectLst>
          <a:extLst>
            <a:ext uri="{C572A759-6A51-4108-AA02-DFA0A04FC94B}">
              <ma14:wrappingTextBoxFlag xmlns:ma14="http://schemas.microsoft.com/office/mac/drawingml/2011/main" xmlns="" val="1"/>
            </a:ext>
          </a:extLst>
        </p:spPr>
        <p:txBody>
          <a:bodyPr tIns="91439" bIns="91439" anchor="b">
            <a:spAutoFit/>
          </a:bodyPr>
          <a:lstStyle>
            <a:lvl1pPr algn="ctr">
              <a:defRPr sz="1400">
                <a:solidFill>
                  <a:srgbClr val="002060"/>
                </a:solidFill>
                <a:latin typeface="Street Corner"/>
                <a:ea typeface="Street Corner"/>
                <a:cs typeface="Street Corner"/>
                <a:sym typeface="Street Corner"/>
              </a:defRPr>
            </a:lvl1pPr>
          </a:lstStyle>
          <a:p>
            <a:r>
              <a:t>Physical healthcare costs 50% higher for type 2 diabetics with poor MH</a:t>
            </a:r>
          </a:p>
        </p:txBody>
      </p:sp>
      <p:sp>
        <p:nvSpPr>
          <p:cNvPr id="161" name="Shape 161"/>
          <p:cNvSpPr/>
          <p:nvPr/>
        </p:nvSpPr>
        <p:spPr>
          <a:xfrm>
            <a:off x="4926624" y="1280248"/>
            <a:ext cx="3796813" cy="614681"/>
          </a:xfrm>
          <a:prstGeom prst="rect">
            <a:avLst/>
          </a:prstGeom>
          <a:solidFill>
            <a:srgbClr val="FFFFFF"/>
          </a:solidFill>
          <a:ln w="12700">
            <a:miter lim="400000"/>
          </a:ln>
          <a:effectLst>
            <a:outerShdw dist="25400" dir="5400000" rotWithShape="0">
              <a:srgbClr val="242852"/>
            </a:outerShdw>
          </a:effectLst>
          <a:extLst>
            <a:ext uri="{C572A759-6A51-4108-AA02-DFA0A04FC94B}">
              <ma14:wrappingTextBoxFlag xmlns:ma14="http://schemas.microsoft.com/office/mac/drawingml/2011/main" xmlns="" val="1"/>
            </a:ext>
          </a:extLst>
        </p:spPr>
        <p:txBody>
          <a:bodyPr tIns="91439" bIns="91439" anchor="b">
            <a:spAutoFit/>
          </a:bodyPr>
          <a:lstStyle>
            <a:lvl1pPr algn="ctr">
              <a:defRPr sz="1400">
                <a:solidFill>
                  <a:srgbClr val="002060"/>
                </a:solidFill>
                <a:latin typeface="Street Corner"/>
                <a:ea typeface="Street Corner"/>
                <a:cs typeface="Street Corner"/>
                <a:sym typeface="Street Corner"/>
              </a:defRPr>
            </a:lvl1pPr>
          </a:lstStyle>
          <a:p>
            <a:r>
              <a:t>Additional costs due to increased hospital admissions and complications </a:t>
            </a:r>
          </a:p>
        </p:txBody>
      </p:sp>
      <p:sp>
        <p:nvSpPr>
          <p:cNvPr id="162" name="Shape 162"/>
          <p:cNvSpPr/>
          <p:nvPr/>
        </p:nvSpPr>
        <p:spPr>
          <a:xfrm rot="5400000">
            <a:off x="3022600" y="3416489"/>
            <a:ext cx="3098802" cy="246186"/>
          </a:xfrm>
          <a:prstGeom prst="triangle">
            <a:avLst/>
          </a:prstGeom>
          <a:solidFill>
            <a:srgbClr val="B2B2B2"/>
          </a:solidFill>
          <a:ln>
            <a:solidFill>
              <a:srgbClr val="B2B2B2"/>
            </a:solidFill>
            <a:miter/>
          </a:ln>
        </p:spPr>
        <p:txBody>
          <a:bodyPr lIns="45719" rIns="45719" anchor="ctr"/>
          <a:lstStyle/>
          <a:p>
            <a:pPr algn="ctr">
              <a:defRPr sz="1400" b="1">
                <a:latin typeface="Arial"/>
                <a:ea typeface="Arial"/>
                <a:cs typeface="Arial"/>
                <a:sym typeface="Arial"/>
              </a:defRPr>
            </a:pPr>
            <a:endParaRPr/>
          </a:p>
        </p:txBody>
      </p:sp>
      <p:sp>
        <p:nvSpPr>
          <p:cNvPr id="163" name="Shape 163"/>
          <p:cNvSpPr/>
          <p:nvPr/>
        </p:nvSpPr>
        <p:spPr>
          <a:xfrm flipV="1">
            <a:off x="6664568" y="3942803"/>
            <a:ext cx="580293" cy="209551"/>
          </a:xfrm>
          <a:prstGeom prst="line">
            <a:avLst/>
          </a:prstGeom>
          <a:ln w="3175">
            <a:solidFill>
              <a:srgbClr val="808080"/>
            </a:solidFill>
            <a:prstDash val="dash"/>
          </a:ln>
        </p:spPr>
        <p:txBody>
          <a:bodyPr lIns="45719" rIns="45719"/>
          <a:lstStyle/>
          <a:p>
            <a:endParaRPr/>
          </a:p>
        </p:txBody>
      </p:sp>
      <p:sp>
        <p:nvSpPr>
          <p:cNvPr id="164" name="Shape 164"/>
          <p:cNvSpPr/>
          <p:nvPr/>
        </p:nvSpPr>
        <p:spPr>
          <a:xfrm flipV="1">
            <a:off x="6664568" y="4476205"/>
            <a:ext cx="580293" cy="66676"/>
          </a:xfrm>
          <a:prstGeom prst="line">
            <a:avLst/>
          </a:prstGeom>
          <a:ln w="3175">
            <a:solidFill>
              <a:srgbClr val="808080"/>
            </a:solidFill>
            <a:prstDash val="dash"/>
          </a:ln>
        </p:spPr>
        <p:txBody>
          <a:bodyPr lIns="45719" rIns="45719"/>
          <a:lstStyle/>
          <a:p>
            <a:endParaRPr/>
          </a:p>
        </p:txBody>
      </p:sp>
      <p:sp>
        <p:nvSpPr>
          <p:cNvPr id="165" name="Shape 165"/>
          <p:cNvSpPr/>
          <p:nvPr/>
        </p:nvSpPr>
        <p:spPr>
          <a:xfrm flipV="1">
            <a:off x="6664568" y="4333330"/>
            <a:ext cx="580293" cy="66676"/>
          </a:xfrm>
          <a:prstGeom prst="line">
            <a:avLst/>
          </a:prstGeom>
          <a:ln w="3175">
            <a:solidFill>
              <a:srgbClr val="808080"/>
            </a:solidFill>
            <a:prstDash val="dash"/>
          </a:ln>
        </p:spPr>
        <p:txBody>
          <a:bodyPr lIns="45719" rIns="45719"/>
          <a:lstStyle/>
          <a:p>
            <a:endParaRPr/>
          </a:p>
        </p:txBody>
      </p:sp>
      <p:sp>
        <p:nvSpPr>
          <p:cNvPr id="166" name="Shape 166"/>
          <p:cNvSpPr/>
          <p:nvPr/>
        </p:nvSpPr>
        <p:spPr>
          <a:xfrm flipV="1">
            <a:off x="6664568" y="2828380"/>
            <a:ext cx="580293" cy="619126"/>
          </a:xfrm>
          <a:prstGeom prst="line">
            <a:avLst/>
          </a:prstGeom>
          <a:ln w="3175">
            <a:solidFill>
              <a:srgbClr val="808080"/>
            </a:solidFill>
            <a:prstDash val="dash"/>
          </a:ln>
        </p:spPr>
        <p:txBody>
          <a:bodyPr lIns="45719" rIns="45719"/>
          <a:lstStyle/>
          <a:p>
            <a:endParaRPr/>
          </a:p>
        </p:txBody>
      </p:sp>
      <p:graphicFrame>
        <p:nvGraphicFramePr>
          <p:cNvPr id="167" name="Chart 167"/>
          <p:cNvGraphicFramePr/>
          <p:nvPr/>
        </p:nvGraphicFramePr>
        <p:xfrm>
          <a:off x="4862460" y="2348548"/>
          <a:ext cx="3682041" cy="2452149"/>
        </p:xfrm>
        <a:graphic>
          <a:graphicData uri="http://schemas.openxmlformats.org/drawingml/2006/chart">
            <c:chart xmlns:c="http://schemas.openxmlformats.org/drawingml/2006/chart" xmlns:r="http://schemas.openxmlformats.org/officeDocument/2006/relationships" r:id="rId4"/>
          </a:graphicData>
        </a:graphic>
      </p:graphicFrame>
      <p:sp>
        <p:nvSpPr>
          <p:cNvPr id="168" name="Shape 168"/>
          <p:cNvSpPr/>
          <p:nvPr/>
        </p:nvSpPr>
        <p:spPr>
          <a:xfrm>
            <a:off x="7013330" y="4793703"/>
            <a:ext cx="1430216"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000">
                <a:latin typeface="Street Corner"/>
                <a:ea typeface="Street Corner"/>
                <a:cs typeface="Street Corner"/>
                <a:sym typeface="Street Corner"/>
              </a:defRPr>
            </a:lvl1pPr>
          </a:lstStyle>
          <a:p>
            <a:r>
              <a:t>Type 2 diabetes &amp; poor MH</a:t>
            </a:r>
          </a:p>
        </p:txBody>
      </p:sp>
      <p:sp>
        <p:nvSpPr>
          <p:cNvPr id="169" name="Shape 169"/>
          <p:cNvSpPr/>
          <p:nvPr/>
        </p:nvSpPr>
        <p:spPr>
          <a:xfrm>
            <a:off x="5449766" y="4793703"/>
            <a:ext cx="1455127"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000">
                <a:latin typeface="Street Corner"/>
                <a:ea typeface="Street Corner"/>
                <a:cs typeface="Street Corner"/>
                <a:sym typeface="Street Corner"/>
              </a:defRPr>
            </a:lvl1pPr>
          </a:lstStyle>
          <a:p>
            <a:r>
              <a:t>Type 2 diabetes &amp; good MH</a:t>
            </a:r>
          </a:p>
        </p:txBody>
      </p:sp>
      <p:sp>
        <p:nvSpPr>
          <p:cNvPr id="170" name="Shape 170"/>
          <p:cNvSpPr/>
          <p:nvPr/>
        </p:nvSpPr>
        <p:spPr>
          <a:xfrm>
            <a:off x="5014545" y="1990180"/>
            <a:ext cx="2335809" cy="3556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p>
            <a:pPr>
              <a:defRPr sz="1200">
                <a:solidFill>
                  <a:srgbClr val="002060"/>
                </a:solidFill>
                <a:latin typeface="Street Corner"/>
                <a:ea typeface="Street Corner"/>
                <a:cs typeface="Street Corner"/>
                <a:sym typeface="Street Corner"/>
              </a:defRPr>
            </a:pPr>
            <a:r>
              <a:t>Annual physical healthcare costs </a:t>
            </a:r>
            <a:endParaRPr sz="1600" b="1"/>
          </a:p>
          <a:p>
            <a:pPr>
              <a:defRPr sz="1200">
                <a:solidFill>
                  <a:srgbClr val="002060"/>
                </a:solidFill>
                <a:latin typeface="Street Corner"/>
                <a:ea typeface="Street Corner"/>
                <a:cs typeface="Street Corner"/>
                <a:sym typeface="Street Corner"/>
              </a:defRPr>
            </a:pPr>
            <a:r>
              <a:t>per patient, 2014/15 (£)</a:t>
            </a:r>
          </a:p>
        </p:txBody>
      </p:sp>
      <p:sp>
        <p:nvSpPr>
          <p:cNvPr id="171" name="Shape 171"/>
          <p:cNvSpPr/>
          <p:nvPr/>
        </p:nvSpPr>
        <p:spPr>
          <a:xfrm>
            <a:off x="6013729" y="3282403"/>
            <a:ext cx="325736"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ctr">
              <a:defRPr sz="1000"/>
            </a:lvl1pPr>
          </a:lstStyle>
          <a:p>
            <a:r>
              <a:t>2,290</a:t>
            </a:r>
          </a:p>
        </p:txBody>
      </p:sp>
      <p:sp>
        <p:nvSpPr>
          <p:cNvPr id="172" name="Shape 172"/>
          <p:cNvSpPr/>
          <p:nvPr/>
        </p:nvSpPr>
        <p:spPr>
          <a:xfrm>
            <a:off x="7565570" y="2663278"/>
            <a:ext cx="325736"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ctr">
              <a:defRPr sz="1000"/>
            </a:lvl1pPr>
          </a:lstStyle>
          <a:p>
            <a:r>
              <a:t>3,430</a:t>
            </a:r>
          </a:p>
        </p:txBody>
      </p:sp>
      <p:sp>
        <p:nvSpPr>
          <p:cNvPr id="173" name="Shape 173"/>
          <p:cNvSpPr/>
          <p:nvPr/>
        </p:nvSpPr>
        <p:spPr>
          <a:xfrm>
            <a:off x="420565" y="6411914"/>
            <a:ext cx="8302871" cy="241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spAutoFit/>
          </a:bodyPr>
          <a:lstStyle/>
          <a:p>
            <a:pPr>
              <a:lnSpc>
                <a:spcPct val="90000"/>
              </a:lnSpc>
              <a:defRPr sz="800">
                <a:latin typeface="Street Corner"/>
                <a:ea typeface="Street Corner"/>
                <a:cs typeface="Street Corner"/>
                <a:sym typeface="Street Corner"/>
              </a:defRPr>
            </a:pPr>
            <a:r>
              <a:t>Note: Does not include spend on prescribing psychiatric drugs and other mental health services</a:t>
            </a:r>
          </a:p>
          <a:p>
            <a:pPr>
              <a:lnSpc>
                <a:spcPct val="90000"/>
              </a:lnSpc>
              <a:defRPr sz="800">
                <a:latin typeface="Street Corner"/>
                <a:ea typeface="Street Corner"/>
                <a:cs typeface="Street Corner"/>
                <a:sym typeface="Street Corner"/>
              </a:defRPr>
            </a:pPr>
            <a:r>
              <a:t>Source: Hex et all, 2012; APHO Diabetes Prevalence Model for England 2012; Long-term conditions and mental health: The cost of co-morbidities, The King's Fund</a:t>
            </a:r>
          </a:p>
        </p:txBody>
      </p:sp>
      <p:grpSp>
        <p:nvGrpSpPr>
          <p:cNvPr id="176" name="Group 176"/>
          <p:cNvGrpSpPr/>
          <p:nvPr/>
        </p:nvGrpSpPr>
        <p:grpSpPr>
          <a:xfrm>
            <a:off x="1830266" y="5612378"/>
            <a:ext cx="5484934" cy="574041"/>
            <a:chOff x="0" y="0"/>
            <a:chExt cx="5484933" cy="574040"/>
          </a:xfrm>
        </p:grpSpPr>
        <p:sp>
          <p:nvSpPr>
            <p:cNvPr id="174" name="Shape 174"/>
            <p:cNvSpPr/>
            <p:nvPr/>
          </p:nvSpPr>
          <p:spPr>
            <a:xfrm>
              <a:off x="0" y="21114"/>
              <a:ext cx="5484934" cy="531813"/>
            </a:xfrm>
            <a:prstGeom prst="rect">
              <a:avLst/>
            </a:prstGeom>
            <a:solidFill>
              <a:srgbClr val="242852"/>
            </a:solidFill>
            <a:ln w="9525" cap="flat">
              <a:solidFill>
                <a:srgbClr val="242852"/>
              </a:solidFill>
              <a:prstDash val="solid"/>
              <a:miter lim="800000"/>
            </a:ln>
            <a:effectLst/>
          </p:spPr>
          <p:txBody>
            <a:bodyPr wrap="square" lIns="45719" tIns="45719" rIns="45719" bIns="45719" numCol="1" anchor="ctr">
              <a:noAutofit/>
            </a:bodyPr>
            <a:lstStyle/>
            <a:p>
              <a:pPr algn="ctr">
                <a:defRPr sz="1600">
                  <a:solidFill>
                    <a:srgbClr val="FFFFFF"/>
                  </a:solidFill>
                  <a:latin typeface="Street Corner"/>
                  <a:ea typeface="Street Corner"/>
                  <a:cs typeface="Street Corner"/>
                  <a:sym typeface="Street Corner"/>
                </a:defRPr>
              </a:pPr>
              <a:endParaRPr/>
            </a:p>
          </p:txBody>
        </p:sp>
        <p:sp>
          <p:nvSpPr>
            <p:cNvPr id="175" name="Shape 175"/>
            <p:cNvSpPr/>
            <p:nvPr/>
          </p:nvSpPr>
          <p:spPr>
            <a:xfrm>
              <a:off x="0" y="-1"/>
              <a:ext cx="5484934" cy="574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600">
                  <a:solidFill>
                    <a:srgbClr val="FFFFFF"/>
                  </a:solidFill>
                  <a:latin typeface="Street Corner"/>
                  <a:ea typeface="Street Corner"/>
                  <a:cs typeface="Street Corner"/>
                  <a:sym typeface="Street Corner"/>
                </a:defRPr>
              </a:lvl1pPr>
            </a:lstStyle>
            <a:p>
              <a:r>
                <a:t>Presence of poor mental health responsible for £1.8bn of spend on type 2 diabetes pathway</a:t>
              </a:r>
            </a:p>
          </p:txBody>
        </p:sp>
      </p:grpSp>
      <p:sp>
        <p:nvSpPr>
          <p:cNvPr id="177" name="Shape 177"/>
          <p:cNvSpPr/>
          <p:nvPr/>
        </p:nvSpPr>
        <p:spPr>
          <a:xfrm>
            <a:off x="5724128" y="5295998"/>
            <a:ext cx="165589" cy="133351"/>
          </a:xfrm>
          <a:prstGeom prst="rect">
            <a:avLst/>
          </a:prstGeom>
          <a:solidFill>
            <a:srgbClr val="3EBBF0"/>
          </a:solidFill>
          <a:ln>
            <a:solidFill>
              <a:srgbClr val="808080"/>
            </a:solidFill>
          </a:ln>
        </p:spPr>
        <p:txBody>
          <a:bodyPr lIns="45719" rIns="45719" anchor="ctr"/>
          <a:lstStyle/>
          <a:p>
            <a:pPr algn="ctr">
              <a:defRPr sz="1400">
                <a:latin typeface="Arial"/>
                <a:ea typeface="Arial"/>
                <a:cs typeface="Arial"/>
                <a:sym typeface="Arial"/>
              </a:defRPr>
            </a:pPr>
            <a:endParaRPr/>
          </a:p>
        </p:txBody>
      </p:sp>
      <p:sp>
        <p:nvSpPr>
          <p:cNvPr id="178" name="Shape 178"/>
          <p:cNvSpPr/>
          <p:nvPr/>
        </p:nvSpPr>
        <p:spPr>
          <a:xfrm>
            <a:off x="7348904" y="5295353"/>
            <a:ext cx="165589" cy="133351"/>
          </a:xfrm>
          <a:prstGeom prst="rect">
            <a:avLst/>
          </a:prstGeom>
          <a:solidFill>
            <a:srgbClr val="242852"/>
          </a:solidFill>
          <a:ln>
            <a:solidFill>
              <a:srgbClr val="808080"/>
            </a:solidFill>
          </a:ln>
        </p:spPr>
        <p:txBody>
          <a:bodyPr lIns="45719" rIns="45719" anchor="ctr"/>
          <a:lstStyle/>
          <a:p>
            <a:pPr algn="ctr">
              <a:defRPr sz="1400">
                <a:latin typeface="Arial"/>
                <a:ea typeface="Arial"/>
                <a:cs typeface="Arial"/>
                <a:sym typeface="Arial"/>
              </a:defRPr>
            </a:pPr>
            <a:endParaRPr/>
          </a:p>
        </p:txBody>
      </p:sp>
      <p:sp>
        <p:nvSpPr>
          <p:cNvPr id="179" name="Shape 179"/>
          <p:cNvSpPr/>
          <p:nvPr/>
        </p:nvSpPr>
        <p:spPr>
          <a:xfrm>
            <a:off x="7348904" y="5092153"/>
            <a:ext cx="165589" cy="133351"/>
          </a:xfrm>
          <a:prstGeom prst="rect">
            <a:avLst/>
          </a:prstGeom>
          <a:solidFill>
            <a:srgbClr val="9454C3"/>
          </a:solidFill>
          <a:ln>
            <a:solidFill>
              <a:srgbClr val="808080"/>
            </a:solidFill>
          </a:ln>
        </p:spPr>
        <p:txBody>
          <a:bodyPr lIns="45719" rIns="45719" anchor="ctr"/>
          <a:lstStyle/>
          <a:p>
            <a:pPr algn="ctr">
              <a:defRPr sz="1400">
                <a:latin typeface="Arial"/>
                <a:ea typeface="Arial"/>
                <a:cs typeface="Arial"/>
                <a:sym typeface="Arial"/>
              </a:defRPr>
            </a:pPr>
            <a:endParaRPr/>
          </a:p>
        </p:txBody>
      </p:sp>
      <p:sp>
        <p:nvSpPr>
          <p:cNvPr id="180" name="Shape 180"/>
          <p:cNvSpPr/>
          <p:nvPr/>
        </p:nvSpPr>
        <p:spPr>
          <a:xfrm>
            <a:off x="5724128" y="5092798"/>
            <a:ext cx="165589" cy="133351"/>
          </a:xfrm>
          <a:prstGeom prst="rect">
            <a:avLst/>
          </a:prstGeom>
          <a:solidFill>
            <a:schemeClr val="accent2"/>
          </a:solidFill>
          <a:ln>
            <a:solidFill>
              <a:srgbClr val="808080"/>
            </a:solidFill>
          </a:ln>
        </p:spPr>
        <p:txBody>
          <a:bodyPr lIns="45719" rIns="45719" anchor="ctr"/>
          <a:lstStyle/>
          <a:p>
            <a:pPr algn="ctr">
              <a:defRPr sz="1400">
                <a:latin typeface="Arial"/>
                <a:ea typeface="Arial"/>
                <a:cs typeface="Arial"/>
                <a:sym typeface="Arial"/>
              </a:defRPr>
            </a:pPr>
            <a:endParaRPr/>
          </a:p>
        </p:txBody>
      </p:sp>
      <p:sp>
        <p:nvSpPr>
          <p:cNvPr id="181" name="Shape 181"/>
          <p:cNvSpPr/>
          <p:nvPr/>
        </p:nvSpPr>
        <p:spPr>
          <a:xfrm>
            <a:off x="5936608" y="5292823"/>
            <a:ext cx="937481" cy="1524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1000">
                <a:latin typeface="Street Corner"/>
                <a:ea typeface="Street Corner"/>
                <a:cs typeface="Street Corner"/>
                <a:sym typeface="Street Corner"/>
              </a:defRPr>
            </a:lvl1pPr>
          </a:lstStyle>
          <a:p>
            <a:r>
              <a:t>Excess inpatient</a:t>
            </a:r>
          </a:p>
        </p:txBody>
      </p:sp>
      <p:sp>
        <p:nvSpPr>
          <p:cNvPr id="182" name="Shape 182"/>
          <p:cNvSpPr/>
          <p:nvPr/>
        </p:nvSpPr>
        <p:spPr>
          <a:xfrm>
            <a:off x="5936608" y="5089623"/>
            <a:ext cx="1163204" cy="1524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1000">
                <a:latin typeface="Street Corner"/>
                <a:ea typeface="Street Corner"/>
                <a:cs typeface="Street Corner"/>
                <a:sym typeface="Street Corner"/>
              </a:defRPr>
            </a:lvl1pPr>
          </a:lstStyle>
          <a:p>
            <a:r>
              <a:t>Other Complications</a:t>
            </a:r>
          </a:p>
        </p:txBody>
      </p:sp>
      <p:sp>
        <p:nvSpPr>
          <p:cNvPr id="183" name="Shape 183"/>
          <p:cNvSpPr/>
          <p:nvPr/>
        </p:nvSpPr>
        <p:spPr>
          <a:xfrm>
            <a:off x="7561384" y="5292178"/>
            <a:ext cx="732471" cy="1524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1000">
                <a:latin typeface="Street Corner"/>
                <a:ea typeface="Street Corner"/>
                <a:cs typeface="Street Corner"/>
                <a:sym typeface="Street Corner"/>
              </a:defRPr>
            </a:lvl1pPr>
          </a:lstStyle>
          <a:p>
            <a:r>
              <a:t>Primary care</a:t>
            </a:r>
          </a:p>
        </p:txBody>
      </p:sp>
      <p:sp>
        <p:nvSpPr>
          <p:cNvPr id="184" name="Shape 184"/>
          <p:cNvSpPr/>
          <p:nvPr/>
        </p:nvSpPr>
        <p:spPr>
          <a:xfrm>
            <a:off x="7561384" y="5088978"/>
            <a:ext cx="993727" cy="1524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1000">
                <a:latin typeface="Street Corner"/>
                <a:ea typeface="Street Corner"/>
                <a:cs typeface="Street Corner"/>
                <a:sym typeface="Street Corner"/>
              </a:defRPr>
            </a:lvl1pPr>
          </a:lstStyle>
          <a:p>
            <a:r>
              <a:t>Prescribing &amp; OD</a:t>
            </a:r>
          </a:p>
        </p:txBody>
      </p:sp>
      <p:sp>
        <p:nvSpPr>
          <p:cNvPr id="185" name="Shape 185"/>
          <p:cNvSpPr/>
          <p:nvPr/>
        </p:nvSpPr>
        <p:spPr>
          <a:xfrm>
            <a:off x="183141" y="90261"/>
            <a:ext cx="8280922"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Poor mental health can drive a 50% increase in physical care costs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image6.png" descr="I:\SkiptonHouse\Mental Health Taskforce\Communications\Launch comms\BBC MH season.png"/>
          <p:cNvPicPr>
            <a:picLocks noChangeAspect="1"/>
          </p:cNvPicPr>
          <p:nvPr/>
        </p:nvPicPr>
        <p:blipFill>
          <a:blip r:embed="rId2">
            <a:extLst/>
          </a:blip>
          <a:stretch>
            <a:fillRect/>
          </a:stretch>
        </p:blipFill>
        <p:spPr>
          <a:xfrm>
            <a:off x="5036908" y="4612023"/>
            <a:ext cx="2350756" cy="1397076"/>
          </a:xfrm>
          <a:prstGeom prst="rect">
            <a:avLst/>
          </a:prstGeom>
          <a:ln>
            <a:solidFill>
              <a:srgbClr val="000000"/>
            </a:solidFill>
          </a:ln>
        </p:spPr>
      </p:pic>
      <p:grpSp>
        <p:nvGrpSpPr>
          <p:cNvPr id="192" name="Group 192"/>
          <p:cNvGrpSpPr/>
          <p:nvPr/>
        </p:nvGrpSpPr>
        <p:grpSpPr>
          <a:xfrm>
            <a:off x="395536" y="967575"/>
            <a:ext cx="4392489" cy="5642929"/>
            <a:chOff x="0" y="0"/>
            <a:chExt cx="4392488" cy="5642927"/>
          </a:xfrm>
        </p:grpSpPr>
        <p:sp>
          <p:nvSpPr>
            <p:cNvPr id="190" name="Shape 190"/>
            <p:cNvSpPr/>
            <p:nvPr/>
          </p:nvSpPr>
          <p:spPr>
            <a:xfrm>
              <a:off x="0" y="85159"/>
              <a:ext cx="4392489" cy="5472609"/>
            </a:xfrm>
            <a:prstGeom prst="roundRect">
              <a:avLst>
                <a:gd name="adj" fmla="val 16667"/>
              </a:avLst>
            </a:prstGeom>
            <a:solidFill>
              <a:srgbClr val="FFC000"/>
            </a:solidFill>
            <a:ln w="25400" cap="flat">
              <a:solidFill>
                <a:srgbClr val="487399"/>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91" name="Shape 191"/>
            <p:cNvSpPr/>
            <p:nvPr/>
          </p:nvSpPr>
          <p:spPr>
            <a:xfrm>
              <a:off x="214423" y="-1"/>
              <a:ext cx="3963642" cy="56429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b="1">
                  <a:solidFill>
                    <a:srgbClr val="002060"/>
                  </a:solidFill>
                  <a:latin typeface="Street Corner"/>
                  <a:ea typeface="Street Corner"/>
                  <a:cs typeface="Street Corner"/>
                  <a:sym typeface="Street Corner"/>
                </a:defRPr>
              </a:pPr>
              <a:endParaRPr/>
            </a:p>
            <a:p>
              <a:pPr>
                <a:defRPr sz="1600">
                  <a:solidFill>
                    <a:srgbClr val="002060"/>
                  </a:solidFill>
                  <a:latin typeface="Street Corner"/>
                  <a:ea typeface="Street Corner"/>
                  <a:cs typeface="Street Corner"/>
                  <a:sym typeface="Street Corner"/>
                </a:defRPr>
              </a:pPr>
              <a:r>
                <a:t>There is now a cross-party, cross-society consensus on what needs to change, with a real desire to shift towards prevention and transform care </a:t>
              </a:r>
              <a:endParaRPr>
                <a:solidFill>
                  <a:srgbClr val="FFFFFF"/>
                </a:solidFill>
              </a:endParaRPr>
            </a:p>
            <a:p>
              <a:pPr>
                <a:defRPr sz="1600">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Public attitudes towards people with mental health problems have improved by 6%  in recent years</a:t>
              </a:r>
            </a:p>
            <a:p>
              <a:pPr>
                <a:defRPr sz="1600">
                  <a:solidFill>
                    <a:srgbClr val="002060"/>
                  </a:solidFill>
                  <a:latin typeface="Street Corner"/>
                  <a:ea typeface="Street Corner"/>
                  <a:cs typeface="Street Corner"/>
                  <a:sym typeface="Street Corner"/>
                </a:defRPr>
              </a:pPr>
              <a:endParaRPr/>
            </a:p>
            <a:p>
              <a:pPr>
                <a:defRPr sz="1600">
                  <a:solidFill>
                    <a:srgbClr val="002060"/>
                  </a:solidFill>
                  <a:latin typeface="Street Corner"/>
                  <a:ea typeface="Street Corner"/>
                  <a:cs typeface="Street Corner"/>
                  <a:sym typeface="Street Corner"/>
                </a:defRPr>
              </a:pPr>
              <a:r>
                <a:t>Mental health is a top priority for the NHS amongst young people</a:t>
              </a:r>
              <a:endParaRPr>
                <a:solidFill>
                  <a:srgbClr val="FFFFFF"/>
                </a:solidFill>
              </a:endParaRPr>
            </a:p>
            <a:p>
              <a:pPr>
                <a:defRPr sz="1600">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Over 1000 employers recognise the importance of mental health and are starting to act</a:t>
              </a:r>
              <a:endParaRPr>
                <a:solidFill>
                  <a:srgbClr val="FFFFFF"/>
                </a:solidFill>
              </a:endParaRPr>
            </a:p>
            <a:p>
              <a:pPr>
                <a:defRPr sz="1600">
                  <a:solidFill>
                    <a:srgbClr val="002060"/>
                  </a:solidFill>
                  <a:latin typeface="Street Corner"/>
                  <a:ea typeface="Street Corner"/>
                  <a:cs typeface="Street Corner"/>
                  <a:sym typeface="Street Corner"/>
                </a:defRPr>
              </a:pPr>
              <a:endParaRPr>
                <a:solidFill>
                  <a:srgbClr val="FFFFFF"/>
                </a:solidFill>
              </a:endParaRPr>
            </a:p>
            <a:p>
              <a:pPr>
                <a:defRPr sz="1600">
                  <a:solidFill>
                    <a:srgbClr val="002060"/>
                  </a:solidFill>
                  <a:latin typeface="Street Corner"/>
                  <a:ea typeface="Street Corner"/>
                  <a:cs typeface="Street Corner"/>
                  <a:sym typeface="Street Corner"/>
                </a:defRPr>
              </a:pPr>
              <a:r>
                <a:t>There has been important progress e.g. through the development and implementation of NICE guidelines, the introduction of the first ever access and quality standards, &amp; CYP transformation</a:t>
              </a:r>
              <a:r>
                <a:rPr>
                  <a:latin typeface="+mn-lt"/>
                  <a:ea typeface="+mn-ea"/>
                  <a:cs typeface="+mn-cs"/>
                  <a:sym typeface="Calibri"/>
                </a:rPr>
                <a:t>.</a:t>
              </a:r>
            </a:p>
          </p:txBody>
        </p:sp>
      </p:grpSp>
      <p:sp>
        <p:nvSpPr>
          <p:cNvPr id="193" name="Shape 193"/>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Opportunities for change</a:t>
            </a:r>
          </a:p>
        </p:txBody>
      </p:sp>
      <p:pic>
        <p:nvPicPr>
          <p:cNvPr id="194" name="image7.jpg" descr="I:\SkiptonHouse\Mental Health Taskforce\Communications\Launch comms\cross party campaign.jpg"/>
          <p:cNvPicPr>
            <a:picLocks noChangeAspect="1"/>
          </p:cNvPicPr>
          <p:nvPr/>
        </p:nvPicPr>
        <p:blipFill>
          <a:blip r:embed="rId3">
            <a:extLst/>
          </a:blip>
          <a:stretch>
            <a:fillRect/>
          </a:stretch>
        </p:blipFill>
        <p:spPr>
          <a:xfrm>
            <a:off x="5036908" y="1052736"/>
            <a:ext cx="2937634" cy="1729722"/>
          </a:xfrm>
          <a:prstGeom prst="rect">
            <a:avLst/>
          </a:prstGeom>
          <a:ln>
            <a:solidFill>
              <a:srgbClr val="D9D9D9"/>
            </a:solidFill>
          </a:ln>
        </p:spPr>
      </p:pic>
      <p:pic>
        <p:nvPicPr>
          <p:cNvPr id="195" name="image8.png"/>
          <p:cNvPicPr>
            <a:picLocks noChangeAspect="1"/>
          </p:cNvPicPr>
          <p:nvPr/>
        </p:nvPicPr>
        <p:blipFill>
          <a:blip r:embed="rId4">
            <a:extLst/>
          </a:blip>
          <a:stretch>
            <a:fillRect/>
          </a:stretch>
        </p:blipFill>
        <p:spPr>
          <a:xfrm>
            <a:off x="5308508" y="2636911"/>
            <a:ext cx="3423527" cy="1787021"/>
          </a:xfrm>
          <a:prstGeom prst="rect">
            <a:avLst/>
          </a:prstGeom>
          <a:ln>
            <a:solidFill>
              <a:srgbClr val="D9D9D9"/>
            </a:solidFill>
            <a:miter/>
          </a:ln>
        </p:spPr>
      </p:pic>
      <p:pic>
        <p:nvPicPr>
          <p:cNvPr id="196" name="image9.jpg" descr="C:\Users\epassmore\AppData\Local\Microsoft\Windows\Temporary Internet Files\Content.Outlook\E3CVQQP4\FiM.jpg"/>
          <p:cNvPicPr>
            <a:picLocks noChangeAspect="1"/>
          </p:cNvPicPr>
          <p:nvPr/>
        </p:nvPicPr>
        <p:blipFill>
          <a:blip r:embed="rId5">
            <a:extLst/>
          </a:blip>
          <a:stretch>
            <a:fillRect/>
          </a:stretch>
        </p:blipFill>
        <p:spPr>
          <a:xfrm>
            <a:off x="7020272" y="4160515"/>
            <a:ext cx="1908540" cy="2300094"/>
          </a:xfrm>
          <a:prstGeom prst="rect">
            <a:avLst/>
          </a:prstGeom>
          <a:ln>
            <a:solidFill>
              <a:srgbClr val="D9D9D9"/>
            </a:solid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200"/>
          <p:cNvGrpSpPr/>
          <p:nvPr/>
        </p:nvGrpSpPr>
        <p:grpSpPr>
          <a:xfrm>
            <a:off x="323527" y="1196751"/>
            <a:ext cx="8496946" cy="5112570"/>
            <a:chOff x="0" y="0"/>
            <a:chExt cx="8496944" cy="5112568"/>
          </a:xfrm>
        </p:grpSpPr>
        <p:sp>
          <p:nvSpPr>
            <p:cNvPr id="198" name="Shape 198"/>
            <p:cNvSpPr/>
            <p:nvPr/>
          </p:nvSpPr>
          <p:spPr>
            <a:xfrm>
              <a:off x="0" y="0"/>
              <a:ext cx="8496945" cy="5112569"/>
            </a:xfrm>
            <a:prstGeom prst="roundRect">
              <a:avLst>
                <a:gd name="adj" fmla="val 16667"/>
              </a:avLst>
            </a:prstGeom>
            <a:solidFill>
              <a:srgbClr val="7030A0"/>
            </a:solidFill>
            <a:ln w="25400" cap="flat">
              <a:solidFill>
                <a:srgbClr val="487399"/>
              </a:solidFill>
              <a:prstDash val="solid"/>
              <a:round/>
            </a:ln>
            <a:effectLst/>
          </p:spPr>
          <p:txBody>
            <a:bodyPr wrap="square" lIns="45719" tIns="45719" rIns="45719" bIns="45719" numCol="1" anchor="ctr">
              <a:noAutofit/>
            </a:bodyPr>
            <a:lstStyle/>
            <a:p>
              <a:pPr>
                <a:defRPr sz="1600" b="1">
                  <a:solidFill>
                    <a:srgbClr val="FFFFFF"/>
                  </a:solidFill>
                </a:defRPr>
              </a:pPr>
              <a:endParaRPr/>
            </a:p>
          </p:txBody>
        </p:sp>
        <p:sp>
          <p:nvSpPr>
            <p:cNvPr id="199" name="Shape 199"/>
            <p:cNvSpPr/>
            <p:nvPr/>
          </p:nvSpPr>
          <p:spPr>
            <a:xfrm>
              <a:off x="249575" y="15013"/>
              <a:ext cx="7997794" cy="5082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latin typeface="Street Corner"/>
                  <a:ea typeface="Street Corner"/>
                  <a:cs typeface="Street Corner"/>
                  <a:sym typeface="Street Corner"/>
                </a:defRPr>
              </a:pPr>
              <a:r>
                <a:t>To develop a Mental Health Five Year Forward View for action by the NHS arms-length bodies, including:</a:t>
              </a:r>
            </a:p>
            <a:p>
              <a:pPr>
                <a:defRPr>
                  <a:solidFill>
                    <a:srgbClr val="FFFFFF"/>
                  </a:solidFill>
                  <a:latin typeface="Street Corner"/>
                  <a:ea typeface="Street Corner"/>
                  <a:cs typeface="Street Corner"/>
                  <a:sym typeface="Street Corner"/>
                </a:defRPr>
              </a:pPr>
              <a:endParaRPr/>
            </a:p>
            <a:p>
              <a:pPr marL="285750" indent="-285750">
                <a:buSzPct val="100000"/>
                <a:buFont typeface="Arial"/>
                <a:buChar char="•"/>
                <a:defRPr>
                  <a:solidFill>
                    <a:srgbClr val="FFFFFF"/>
                  </a:solidFill>
                  <a:latin typeface="Street Corner"/>
                  <a:ea typeface="Street Corner"/>
                  <a:cs typeface="Street Corner"/>
                  <a:sym typeface="Street Corner"/>
                </a:defRPr>
              </a:pPr>
              <a:r>
                <a:t>Engaging experts by experience and carers to co-produce priorities for change</a:t>
              </a:r>
            </a:p>
            <a:p>
              <a:pPr marL="285750" indent="-285750">
                <a:buSzPct val="100000"/>
                <a:buFont typeface="Arial"/>
                <a:buChar char="•"/>
                <a:defRPr>
                  <a:solidFill>
                    <a:srgbClr val="FFFFFF"/>
                  </a:solidFill>
                  <a:latin typeface="Street Corner"/>
                  <a:ea typeface="Street Corner"/>
                  <a:cs typeface="Street Corner"/>
                  <a:sym typeface="Street Corner"/>
                </a:defRPr>
              </a:pPr>
              <a:endParaRPr/>
            </a:p>
            <a:p>
              <a:pPr marL="285750" indent="-285750">
                <a:buSzPct val="100000"/>
                <a:buFont typeface="Arial"/>
                <a:buChar char="•"/>
                <a:defRPr>
                  <a:solidFill>
                    <a:srgbClr val="FFFFFF"/>
                  </a:solidFill>
                  <a:latin typeface="Street Corner"/>
                  <a:ea typeface="Street Corner"/>
                  <a:cs typeface="Street Corner"/>
                  <a:sym typeface="Street Corner"/>
                </a:defRPr>
              </a:pPr>
              <a:r>
                <a:t>Focusing on people of all ages – taking a ‘life course approach’</a:t>
              </a:r>
            </a:p>
            <a:p>
              <a:pPr marL="285750" indent="-285750">
                <a:buSzPct val="100000"/>
                <a:buFont typeface="Arial"/>
                <a:buChar char="•"/>
                <a:defRPr>
                  <a:solidFill>
                    <a:srgbClr val="FFFFFF"/>
                  </a:solidFill>
                  <a:latin typeface="Street Corner"/>
                  <a:ea typeface="Street Corner"/>
                  <a:cs typeface="Street Corner"/>
                  <a:sym typeface="Street Corner"/>
                </a:defRPr>
              </a:pPr>
              <a:endParaRPr/>
            </a:p>
            <a:p>
              <a:pPr marL="285750" indent="-285750">
                <a:buSzPct val="100000"/>
                <a:buFont typeface="Arial"/>
                <a:buChar char="•"/>
                <a:defRPr>
                  <a:solidFill>
                    <a:srgbClr val="FFFFFF"/>
                  </a:solidFill>
                  <a:latin typeface="Street Corner"/>
                  <a:ea typeface="Street Corner"/>
                  <a:cs typeface="Street Corner"/>
                  <a:sym typeface="Street Corner"/>
                </a:defRPr>
              </a:pPr>
              <a:r>
                <a:t>Address equality and human rights</a:t>
              </a:r>
            </a:p>
            <a:p>
              <a:pPr marL="285750" indent="-285750">
                <a:buSzPct val="100000"/>
                <a:buFont typeface="Arial"/>
                <a:buChar char="•"/>
                <a:defRPr>
                  <a:solidFill>
                    <a:srgbClr val="FFFFFF"/>
                  </a:solidFill>
                  <a:latin typeface="Street Corner"/>
                  <a:ea typeface="Street Corner"/>
                  <a:cs typeface="Street Corner"/>
                  <a:sym typeface="Street Corner"/>
                </a:defRPr>
              </a:pPr>
              <a:endParaRPr/>
            </a:p>
            <a:p>
              <a:pPr marL="285750" indent="-285750">
                <a:buSzPct val="100000"/>
                <a:buFont typeface="Arial"/>
                <a:buChar char="•"/>
                <a:defRPr>
                  <a:solidFill>
                    <a:srgbClr val="FFFFFF"/>
                  </a:solidFill>
                  <a:latin typeface="Street Corner"/>
                  <a:ea typeface="Street Corner"/>
                  <a:cs typeface="Street Corner"/>
                  <a:sym typeface="Street Corner"/>
                </a:defRPr>
              </a:pPr>
              <a:r>
                <a:t>Enabling cross-system leadership</a:t>
              </a:r>
            </a:p>
            <a:p>
              <a:pPr marL="285750" indent="-285750">
                <a:buSzPct val="100000"/>
                <a:buFont typeface="Arial"/>
                <a:buChar char="•"/>
                <a:defRPr>
                  <a:solidFill>
                    <a:srgbClr val="FFFFFF"/>
                  </a:solidFill>
                  <a:latin typeface="Street Corner"/>
                  <a:ea typeface="Street Corner"/>
                  <a:cs typeface="Street Corner"/>
                  <a:sym typeface="Street Corner"/>
                </a:defRPr>
              </a:pPr>
              <a:endParaRPr/>
            </a:p>
            <a:p>
              <a:pPr marL="285750" indent="-285750">
                <a:buSzPct val="100000"/>
                <a:buFont typeface="Arial"/>
                <a:buChar char="•"/>
                <a:defRPr>
                  <a:solidFill>
                    <a:srgbClr val="FFFFFF"/>
                  </a:solidFill>
                  <a:latin typeface="Street Corner"/>
                  <a:ea typeface="Street Corner"/>
                  <a:cs typeface="Street Corner"/>
                  <a:sym typeface="Street Corner"/>
                </a:defRPr>
              </a:pPr>
              <a:r>
                <a:t>Making comprehensive recommendations on data and requirements to implement changes, monitor improvement and increase transparency</a:t>
              </a:r>
            </a:p>
            <a:p>
              <a:pPr marL="285750" indent="-285750">
                <a:buSzPct val="100000"/>
                <a:buFont typeface="Arial"/>
                <a:buChar char="•"/>
                <a:defRPr>
                  <a:solidFill>
                    <a:srgbClr val="FFFFFF"/>
                  </a:solidFill>
                  <a:latin typeface="Street Corner"/>
                  <a:ea typeface="Street Corner"/>
                  <a:cs typeface="Street Corner"/>
                  <a:sym typeface="Street Corner"/>
                </a:defRPr>
              </a:pPr>
              <a:endParaRPr/>
            </a:p>
            <a:p>
              <a:pPr marL="285750" indent="-285750">
                <a:buSzPct val="100000"/>
                <a:buFont typeface="Arial"/>
                <a:buChar char="•"/>
                <a:defRPr>
                  <a:solidFill>
                    <a:srgbClr val="FFFFFF"/>
                  </a:solidFill>
                  <a:latin typeface="Street Corner"/>
                  <a:ea typeface="Street Corner"/>
                  <a:cs typeface="Street Corner"/>
                  <a:sym typeface="Street Corner"/>
                </a:defRPr>
              </a:pPr>
              <a:r>
                <a:t>Assess priorities, costs and benefits as well as identifying and addressing key risks and issues</a:t>
              </a:r>
            </a:p>
          </p:txBody>
        </p:sp>
      </p:grpSp>
      <p:sp>
        <p:nvSpPr>
          <p:cNvPr id="201" name="Shape 201"/>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Aims and scope of the Taskforce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image10.png"/>
          <p:cNvPicPr>
            <a:picLocks noChangeAspect="1"/>
          </p:cNvPicPr>
          <p:nvPr/>
        </p:nvPicPr>
        <p:blipFill>
          <a:blip r:embed="rId2">
            <a:extLst/>
          </a:blip>
          <a:stretch>
            <a:fillRect/>
          </a:stretch>
        </p:blipFill>
        <p:spPr>
          <a:xfrm>
            <a:off x="432554" y="1052736"/>
            <a:ext cx="4176465" cy="4918948"/>
          </a:xfrm>
          <a:prstGeom prst="rect">
            <a:avLst/>
          </a:prstGeom>
          <a:ln w="12700">
            <a:miter lim="400000"/>
          </a:ln>
        </p:spPr>
      </p:pic>
      <p:sp>
        <p:nvSpPr>
          <p:cNvPr id="204" name="Shape 204"/>
          <p:cNvSpPr/>
          <p:nvPr/>
        </p:nvSpPr>
        <p:spPr>
          <a:xfrm>
            <a:off x="4788024" y="620687"/>
            <a:ext cx="3816425" cy="5400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indent="-285750">
              <a:buSzPct val="100000"/>
              <a:buFont typeface="Arial"/>
              <a:buChar char="•"/>
              <a:defRPr sz="1600">
                <a:solidFill>
                  <a:srgbClr val="002060"/>
                </a:solidFill>
                <a:latin typeface="Street Corner"/>
                <a:ea typeface="Street Corner"/>
                <a:cs typeface="Street Corner"/>
                <a:sym typeface="Street Corner"/>
              </a:defRPr>
            </a:pPr>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20,000 responses to online survey</a:t>
            </a: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250 participants in  engagement events hosted by Mind and Rethink Mental Illness</a:t>
            </a: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60 people engaged who were detained in secure mental health services</a:t>
            </a: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26 expert organisations submitted written responses</a:t>
            </a: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r>
              <a:t>20 written submissions from individual members of the public</a:t>
            </a:r>
            <a:endParaRPr>
              <a:solidFill>
                <a:srgbClr val="234F77"/>
              </a:solidFill>
            </a:endParaRPr>
          </a:p>
          <a:p>
            <a:pPr marL="285750" indent="-285750">
              <a:buSzPct val="100000"/>
              <a:buFont typeface="Arial"/>
              <a:buChar char="•"/>
              <a:defRPr sz="1600">
                <a:solidFill>
                  <a:srgbClr val="002060"/>
                </a:solidFill>
                <a:latin typeface="Street Corner"/>
                <a:ea typeface="Street Corner"/>
                <a:cs typeface="Street Corner"/>
                <a:sym typeface="Street Corner"/>
              </a:defRPr>
            </a:pPr>
            <a:endParaRPr>
              <a:solidFill>
                <a:srgbClr val="234F77"/>
              </a:solidFill>
            </a:endParaRPr>
          </a:p>
          <a:p>
            <a:pPr>
              <a:defRPr sz="1600">
                <a:solidFill>
                  <a:srgbClr val="002060"/>
                </a:solidFill>
                <a:latin typeface="Street Corner"/>
                <a:ea typeface="Street Corner"/>
                <a:cs typeface="Street Corner"/>
                <a:sym typeface="Street Corner"/>
              </a:defRPr>
            </a:pPr>
            <a:r>
              <a:t>The themes identified through the engagement process informed the four priorities that shape the full set of  recommendations…</a:t>
            </a:r>
          </a:p>
        </p:txBody>
      </p:sp>
      <p:sp>
        <p:nvSpPr>
          <p:cNvPr id="205" name="Shape 205"/>
          <p:cNvSpPr/>
          <p:nvPr/>
        </p:nvSpPr>
        <p:spPr>
          <a:xfrm>
            <a:off x="323528" y="283971"/>
            <a:ext cx="850728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People’s priorities for change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nvSpPr>
        <p:spPr>
          <a:xfrm>
            <a:off x="323528" y="42672"/>
            <a:ext cx="8507288"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a:solidFill>
                  <a:srgbClr val="7030A0"/>
                </a:solidFill>
                <a:latin typeface="KG Small Town Southern Girl"/>
                <a:ea typeface="KG Small Town Southern Girl"/>
                <a:cs typeface="KG Small Town Southern Girl"/>
                <a:sym typeface="KG Small Town Southern Girl"/>
              </a:defRPr>
            </a:lvl1pPr>
          </a:lstStyle>
          <a:p>
            <a:r>
              <a:t>Priority 1: A 7 day NHS – right care, right time, right quality </a:t>
            </a:r>
          </a:p>
        </p:txBody>
      </p:sp>
      <p:grpSp>
        <p:nvGrpSpPr>
          <p:cNvPr id="210" name="Group 210"/>
          <p:cNvGrpSpPr/>
          <p:nvPr/>
        </p:nvGrpSpPr>
        <p:grpSpPr>
          <a:xfrm>
            <a:off x="462372" y="500627"/>
            <a:ext cx="8214084" cy="6720842"/>
            <a:chOff x="0" y="0"/>
            <a:chExt cx="8214083" cy="6720840"/>
          </a:xfrm>
        </p:grpSpPr>
        <p:sp>
          <p:nvSpPr>
            <p:cNvPr id="208" name="Shape 208"/>
            <p:cNvSpPr/>
            <p:nvPr/>
          </p:nvSpPr>
          <p:spPr>
            <a:xfrm>
              <a:off x="0" y="696124"/>
              <a:ext cx="8214084" cy="5328593"/>
            </a:xfrm>
            <a:prstGeom prst="roundRect">
              <a:avLst>
                <a:gd name="adj" fmla="val 16667"/>
              </a:avLst>
            </a:prstGeom>
            <a:solidFill>
              <a:srgbClr val="7030A0"/>
            </a:solidFill>
            <a:ln w="25400" cap="flat">
              <a:solidFill>
                <a:srgbClr val="487399"/>
              </a:solidFill>
              <a:prstDash val="solid"/>
              <a:round/>
            </a:ln>
            <a:effectLst/>
          </p:spPr>
          <p:txBody>
            <a:bodyPr wrap="square" lIns="45719" tIns="45719" rIns="45719" bIns="45719" numCol="1" anchor="ctr">
              <a:noAutofit/>
            </a:bodyPr>
            <a:lstStyle/>
            <a:p>
              <a:pPr>
                <a:defRPr b="1">
                  <a:solidFill>
                    <a:srgbClr val="FFFFFF"/>
                  </a:solidFill>
                </a:defRPr>
              </a:pPr>
              <a:endParaRPr/>
            </a:p>
          </p:txBody>
        </p:sp>
        <p:sp>
          <p:nvSpPr>
            <p:cNvPr id="209" name="Shape 209"/>
            <p:cNvSpPr/>
            <p:nvPr/>
          </p:nvSpPr>
          <p:spPr>
            <a:xfrm>
              <a:off x="260119" y="0"/>
              <a:ext cx="7693846" cy="672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b="1">
                  <a:solidFill>
                    <a:srgbClr val="FFFFFF"/>
                  </a:solidFill>
                </a:defRPr>
              </a:pPr>
              <a:endParaRPr/>
            </a:p>
            <a:p>
              <a:pPr>
                <a:defRPr b="1">
                  <a:solidFill>
                    <a:srgbClr val="FFFFFF"/>
                  </a:solidFill>
                </a:defRPr>
              </a:pPr>
              <a:endParaRPr/>
            </a:p>
            <a:p>
              <a:pPr>
                <a:defRPr b="1">
                  <a:solidFill>
                    <a:srgbClr val="FFFFFF"/>
                  </a:solidFill>
                  <a:latin typeface="Street Corner"/>
                  <a:ea typeface="Street Corner"/>
                  <a:cs typeface="Street Corner"/>
                  <a:sym typeface="Street Corner"/>
                </a:defRPr>
              </a:pPr>
              <a:endParaRPr/>
            </a:p>
            <a:p>
              <a:pPr>
                <a:defRPr b="1">
                  <a:solidFill>
                    <a:srgbClr val="FFFFFF"/>
                  </a:solidFill>
                  <a:latin typeface="Street Corner"/>
                  <a:ea typeface="Street Corner"/>
                  <a:cs typeface="Street Corner"/>
                  <a:sym typeface="Street Corner"/>
                </a:defRPr>
              </a:pPr>
              <a:r>
                <a:t>Selection of key recommendations for 2020/21:</a:t>
              </a:r>
            </a:p>
            <a:p>
              <a:pPr>
                <a:defRPr b="1">
                  <a:solidFill>
                    <a:srgbClr val="FFFFFF"/>
                  </a:solidFill>
                  <a:latin typeface="Street Corner"/>
                  <a:ea typeface="Street Corner"/>
                  <a:cs typeface="Street Corner"/>
                  <a:sym typeface="Street Corner"/>
                </a:defRPr>
              </a:pPr>
              <a:endParaRPr/>
            </a:p>
            <a:p>
              <a:pPr marL="285750" indent="-285750">
                <a:buSzPct val="100000"/>
                <a:buFont typeface="Arial"/>
                <a:buChar char="•"/>
                <a:defRPr b="1">
                  <a:solidFill>
                    <a:srgbClr val="FFFFFF"/>
                  </a:solidFill>
                  <a:latin typeface="Street Corner"/>
                  <a:ea typeface="Street Corner"/>
                  <a:cs typeface="Street Corner"/>
                  <a:sym typeface="Street Corner"/>
                </a:defRPr>
              </a:pPr>
              <a:r>
                <a:t>No acute hospital should be without all-age mental health liaison services </a:t>
              </a:r>
              <a:r>
                <a:rPr b="0"/>
                <a:t>in</a:t>
              </a:r>
              <a:r>
                <a:t> </a:t>
              </a:r>
              <a:r>
                <a:rPr b="0"/>
                <a:t>emergency departments and inpatient wards, and at least 50 per cent of acute hospitals should be meeting the ‘core 24’ service standard as a minimum.</a:t>
              </a:r>
            </a:p>
            <a:p>
              <a:pPr marL="285750" indent="-285750">
                <a:buSzPct val="100000"/>
                <a:buFont typeface="Arial"/>
                <a:buChar char="•"/>
                <a:defRPr>
                  <a:solidFill>
                    <a:srgbClr val="FFFFFF"/>
                  </a:solidFill>
                  <a:latin typeface="Street Corner"/>
                  <a:ea typeface="Street Corner"/>
                  <a:cs typeface="Street Corner"/>
                  <a:sym typeface="Street Corner"/>
                </a:defRPr>
              </a:pPr>
              <a:endParaRPr b="0"/>
            </a:p>
            <a:p>
              <a:pPr marL="285750" indent="-285750">
                <a:buSzPct val="100000"/>
                <a:buFont typeface="Arial"/>
                <a:buChar char="•"/>
                <a:defRPr b="1">
                  <a:solidFill>
                    <a:srgbClr val="FFFFFF"/>
                  </a:solidFill>
                  <a:latin typeface="Street Corner"/>
                  <a:ea typeface="Street Corner"/>
                  <a:cs typeface="Street Corner"/>
                  <a:sym typeface="Street Corner"/>
                </a:defRPr>
              </a:pPr>
              <a:r>
                <a:t>A 24/7 community-based mental health crisis response should be available </a:t>
              </a:r>
              <a:r>
                <a:rPr b="0"/>
                <a:t>in all areas across England and services should be adequately resourced to offer intensive home treatment as an alternative to an acute inpatient admission. For adults, NHS England should invest to expand Crisis Resolution and Home Treatment Teams (CRHTTs); for children and young people, an equivalent model of care should be developed within this expansion programme. </a:t>
              </a:r>
            </a:p>
            <a:p>
              <a:pPr marL="285750" indent="-285750">
                <a:buSzPct val="100000"/>
                <a:buFont typeface="Arial"/>
                <a:buChar char="•"/>
                <a:defRPr b="1">
                  <a:solidFill>
                    <a:srgbClr val="FFFFFF"/>
                  </a:solidFill>
                  <a:latin typeface="Street Corner"/>
                  <a:ea typeface="Street Corner"/>
                  <a:cs typeface="Street Corner"/>
                  <a:sym typeface="Street Corner"/>
                </a:defRPr>
              </a:pPr>
              <a:endParaRPr b="0"/>
            </a:p>
            <a:p>
              <a:pPr marL="285750" indent="-285750">
                <a:buSzPct val="100000"/>
                <a:buFont typeface="Arial"/>
                <a:buChar char="•"/>
                <a:defRPr b="1">
                  <a:solidFill>
                    <a:srgbClr val="FFFFFF"/>
                  </a:solidFill>
                  <a:latin typeface="Street Corner"/>
                  <a:ea typeface="Street Corner"/>
                  <a:cs typeface="Street Corner"/>
                  <a:sym typeface="Street Corner"/>
                </a:defRPr>
              </a:pPr>
              <a:r>
                <a:t>At least 10% fewer people should take their own lives </a:t>
              </a:r>
              <a:r>
                <a:rPr b="0"/>
                <a:t>through investment in local multi-agency suicide reduction plans.</a:t>
              </a:r>
            </a:p>
            <a:p>
              <a:pPr>
                <a:defRPr b="1">
                  <a:solidFill>
                    <a:srgbClr val="FFFFFF"/>
                  </a:solidFill>
                </a:defRPr>
              </a:pPr>
              <a:endParaRPr b="0"/>
            </a:p>
            <a:p>
              <a:pPr>
                <a:defRPr b="1">
                  <a:solidFill>
                    <a:srgbClr val="FFFFFF"/>
                  </a:solidFill>
                </a:defRPr>
              </a:pPr>
              <a:endParaRPr b="0"/>
            </a:p>
            <a:p>
              <a:pPr>
                <a:defRPr b="1">
                  <a:solidFill>
                    <a:srgbClr val="FFFFFF"/>
                  </a:solidFill>
                </a:defRPr>
              </a:pPr>
              <a:endParaRPr b="0"/>
            </a:p>
          </p:txBody>
        </p:sp>
      </p:gr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629DD1"/>
      </a:accent1>
      <a:accent2>
        <a:srgbClr val="297FD5"/>
      </a:accent2>
      <a:accent3>
        <a:srgbClr val="7F8FA9"/>
      </a:accent3>
      <a:accent4>
        <a:srgbClr val="4A66AC"/>
      </a:accent4>
      <a:accent5>
        <a:srgbClr val="5AA2AE"/>
      </a:accent5>
      <a:accent6>
        <a:srgbClr val="9D90A0"/>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629DD1"/>
      </a:accent1>
      <a:accent2>
        <a:srgbClr val="297FD5"/>
      </a:accent2>
      <a:accent3>
        <a:srgbClr val="7F8FA9"/>
      </a:accent3>
      <a:accent4>
        <a:srgbClr val="4A66AC"/>
      </a:accent4>
      <a:accent5>
        <a:srgbClr val="5AA2AE"/>
      </a:accent5>
      <a:accent6>
        <a:srgbClr val="9D90A0"/>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2260</Words>
  <Application>Microsoft Office PowerPoint</Application>
  <PresentationFormat>On-screen Show (4:3)</PresentationFormat>
  <Paragraphs>240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Radlene Butcher</dc:creator>
  <cp:lastModifiedBy>Radlene Butcher</cp:lastModifiedBy>
  <cp:revision>1</cp:revision>
  <dcterms:modified xsi:type="dcterms:W3CDTF">2016-07-07T10:58:26Z</dcterms:modified>
</cp:coreProperties>
</file>