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1"/>
  </p:notesMasterIdLst>
  <p:handoutMasterIdLst>
    <p:handoutMasterId r:id="rId12"/>
  </p:handoutMasterIdLst>
  <p:sldIdLst>
    <p:sldId id="298" r:id="rId2"/>
    <p:sldId id="343" r:id="rId3"/>
    <p:sldId id="340" r:id="rId4"/>
    <p:sldId id="367" r:id="rId5"/>
    <p:sldId id="368" r:id="rId6"/>
    <p:sldId id="366" r:id="rId7"/>
    <p:sldId id="356" r:id="rId8"/>
    <p:sldId id="310" r:id="rId9"/>
    <p:sldId id="325" r:id="rId10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89" autoAdjust="0"/>
    <p:restoredTop sz="67606" autoAdjust="0"/>
  </p:normalViewPr>
  <p:slideViewPr>
    <p:cSldViewPr>
      <p:cViewPr>
        <p:scale>
          <a:sx n="78" d="100"/>
          <a:sy n="78" d="100"/>
        </p:scale>
        <p:origin x="-924" y="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018" y="672"/>
      </p:cViewPr>
      <p:guideLst>
        <p:guide orient="horz" pos="2932"/>
        <p:guide pos="22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LBOH.LOCAL\LBOH-SHARED-DATA\PH\PH\BunF\AllF\(D)%20Health%20Intelligence\Health%20and%20employment\esa%20sd%20ib%20mh%20claims%20count%20london%20feb%2015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 baseline="0" dirty="0" smtClean="0"/>
              <a:t>Unemployment support claimants with mental ill health, London</a:t>
            </a:r>
            <a:endParaRPr lang="en-GB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2">
                <a:lumMod val="60000"/>
                <a:lumOff val="40000"/>
              </a:schemeClr>
            </a:solidFill>
          </c:spPr>
          <c:invertIfNegative val="0"/>
          <c:cat>
            <c:strRef>
              <c:f>Data!$A$14:$A$45</c:f>
              <c:strCache>
                <c:ptCount val="32"/>
                <c:pt idx="0">
                  <c:v>Islington</c:v>
                </c:pt>
                <c:pt idx="1">
                  <c:v>Hackney</c:v>
                </c:pt>
                <c:pt idx="2">
                  <c:v>Southwark</c:v>
                </c:pt>
                <c:pt idx="3">
                  <c:v>Lambeth</c:v>
                </c:pt>
                <c:pt idx="4">
                  <c:v>Lewisham</c:v>
                </c:pt>
                <c:pt idx="5">
                  <c:v>Croydon</c:v>
                </c:pt>
                <c:pt idx="6">
                  <c:v>Camden</c:v>
                </c:pt>
                <c:pt idx="7">
                  <c:v>Tower Hamlets</c:v>
                </c:pt>
                <c:pt idx="8">
                  <c:v>Haringey</c:v>
                </c:pt>
                <c:pt idx="9">
                  <c:v>Enfield</c:v>
                </c:pt>
                <c:pt idx="10">
                  <c:v>Greenwich</c:v>
                </c:pt>
                <c:pt idx="11">
                  <c:v>Westminster</c:v>
                </c:pt>
                <c:pt idx="12">
                  <c:v>Brent</c:v>
                </c:pt>
                <c:pt idx="13">
                  <c:v>Ealing</c:v>
                </c:pt>
                <c:pt idx="14">
                  <c:v>Barnet</c:v>
                </c:pt>
                <c:pt idx="15">
                  <c:v>Newham</c:v>
                </c:pt>
                <c:pt idx="16">
                  <c:v>Wandsworth</c:v>
                </c:pt>
                <c:pt idx="17">
                  <c:v>Waltham Forest</c:v>
                </c:pt>
                <c:pt idx="18">
                  <c:v>Bromley</c:v>
                </c:pt>
                <c:pt idx="19">
                  <c:v>Hammersmith and Fulham</c:v>
                </c:pt>
                <c:pt idx="20">
                  <c:v>Hillingdon</c:v>
                </c:pt>
                <c:pt idx="21">
                  <c:v>Hounslow</c:v>
                </c:pt>
                <c:pt idx="22">
                  <c:v>Barking and Dagenham</c:v>
                </c:pt>
                <c:pt idx="23">
                  <c:v>Redbridge</c:v>
                </c:pt>
                <c:pt idx="24">
                  <c:v>Kensington and Chelsea</c:v>
                </c:pt>
                <c:pt idx="25">
                  <c:v>Bexley</c:v>
                </c:pt>
                <c:pt idx="26">
                  <c:v>Havering</c:v>
                </c:pt>
                <c:pt idx="27">
                  <c:v>Harrow</c:v>
                </c:pt>
                <c:pt idx="28">
                  <c:v>Sutton</c:v>
                </c:pt>
                <c:pt idx="29">
                  <c:v>Merton</c:v>
                </c:pt>
                <c:pt idx="30">
                  <c:v>Richmond upon Thames</c:v>
                </c:pt>
                <c:pt idx="31">
                  <c:v>Kingston upon Thames</c:v>
                </c:pt>
              </c:strCache>
            </c:strRef>
          </c:cat>
          <c:val>
            <c:numRef>
              <c:f>Data!$H$14:$H$45</c:f>
              <c:numCache>
                <c:formatCode>#,##0</c:formatCode>
                <c:ptCount val="32"/>
                <c:pt idx="0">
                  <c:v>6870</c:v>
                </c:pt>
                <c:pt idx="1">
                  <c:v>6800</c:v>
                </c:pt>
                <c:pt idx="2">
                  <c:v>6640</c:v>
                </c:pt>
                <c:pt idx="3">
                  <c:v>6550</c:v>
                </c:pt>
                <c:pt idx="4">
                  <c:v>6510</c:v>
                </c:pt>
                <c:pt idx="5">
                  <c:v>6360</c:v>
                </c:pt>
                <c:pt idx="6">
                  <c:v>6160</c:v>
                </c:pt>
                <c:pt idx="7">
                  <c:v>6090</c:v>
                </c:pt>
                <c:pt idx="8">
                  <c:v>5920</c:v>
                </c:pt>
                <c:pt idx="9">
                  <c:v>5730</c:v>
                </c:pt>
                <c:pt idx="10">
                  <c:v>5680</c:v>
                </c:pt>
                <c:pt idx="11">
                  <c:v>5490</c:v>
                </c:pt>
                <c:pt idx="12">
                  <c:v>5430</c:v>
                </c:pt>
                <c:pt idx="13">
                  <c:v>5420</c:v>
                </c:pt>
                <c:pt idx="14">
                  <c:v>5320</c:v>
                </c:pt>
                <c:pt idx="15">
                  <c:v>5180</c:v>
                </c:pt>
                <c:pt idx="16">
                  <c:v>4790</c:v>
                </c:pt>
                <c:pt idx="17">
                  <c:v>4400</c:v>
                </c:pt>
                <c:pt idx="18">
                  <c:v>4250</c:v>
                </c:pt>
                <c:pt idx="19">
                  <c:v>3940</c:v>
                </c:pt>
                <c:pt idx="20">
                  <c:v>3920</c:v>
                </c:pt>
                <c:pt idx="21">
                  <c:v>3910</c:v>
                </c:pt>
                <c:pt idx="22">
                  <c:v>3850</c:v>
                </c:pt>
                <c:pt idx="23">
                  <c:v>3430</c:v>
                </c:pt>
                <c:pt idx="24">
                  <c:v>3240</c:v>
                </c:pt>
                <c:pt idx="25">
                  <c:v>3150</c:v>
                </c:pt>
                <c:pt idx="26">
                  <c:v>3050</c:v>
                </c:pt>
                <c:pt idx="27">
                  <c:v>2970</c:v>
                </c:pt>
                <c:pt idx="28">
                  <c:v>2820</c:v>
                </c:pt>
                <c:pt idx="29">
                  <c:v>2520</c:v>
                </c:pt>
                <c:pt idx="30">
                  <c:v>2210</c:v>
                </c:pt>
                <c:pt idx="31">
                  <c:v>1970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9348608"/>
        <c:axId val="120718464"/>
      </c:barChart>
      <c:catAx>
        <c:axId val="119348608"/>
        <c:scaling>
          <c:orientation val="minMax"/>
        </c:scaling>
        <c:delete val="0"/>
        <c:axPos val="b"/>
        <c:majorTickMark val="out"/>
        <c:minorTickMark val="none"/>
        <c:tickLblPos val="nextTo"/>
        <c:crossAx val="120718464"/>
        <c:crosses val="autoZero"/>
        <c:auto val="1"/>
        <c:lblAlgn val="ctr"/>
        <c:lblOffset val="100"/>
        <c:noMultiLvlLbl val="0"/>
      </c:catAx>
      <c:valAx>
        <c:axId val="120718464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1193486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England!$P$26</c:f>
              <c:strCache>
                <c:ptCount val="1"/>
                <c:pt idx="0">
                  <c:v>England</c:v>
                </c:pt>
              </c:strCache>
            </c:strRef>
          </c:tx>
          <c:marker>
            <c:symbol val="none"/>
          </c:marker>
          <c:cat>
            <c:strRef>
              <c:f>England!$N$27:$N$38</c:f>
              <c:strCache>
                <c:ptCount val="12"/>
                <c:pt idx="0">
                  <c:v>2001-03</c:v>
                </c:pt>
                <c:pt idx="1">
                  <c:v>2002-04</c:v>
                </c:pt>
                <c:pt idx="2">
                  <c:v>2003-05</c:v>
                </c:pt>
                <c:pt idx="3">
                  <c:v>2004-06</c:v>
                </c:pt>
                <c:pt idx="4">
                  <c:v>2005-07</c:v>
                </c:pt>
                <c:pt idx="5">
                  <c:v>2006-08</c:v>
                </c:pt>
                <c:pt idx="6">
                  <c:v>2007-09</c:v>
                </c:pt>
                <c:pt idx="7">
                  <c:v>2008-10</c:v>
                </c:pt>
                <c:pt idx="8">
                  <c:v>2009-11</c:v>
                </c:pt>
                <c:pt idx="9">
                  <c:v>2010-12</c:v>
                </c:pt>
                <c:pt idx="10">
                  <c:v>2011-13</c:v>
                </c:pt>
                <c:pt idx="11">
                  <c:v>2012-14</c:v>
                </c:pt>
              </c:strCache>
            </c:strRef>
          </c:cat>
          <c:val>
            <c:numRef>
              <c:f>England!$P$27:$P$38</c:f>
              <c:numCache>
                <c:formatCode>0.00</c:formatCode>
                <c:ptCount val="12"/>
                <c:pt idx="0">
                  <c:v>9.1845458380000231</c:v>
                </c:pt>
                <c:pt idx="1">
                  <c:v>9.1114673459999995</c:v>
                </c:pt>
                <c:pt idx="2">
                  <c:v>9.0383425739999996</c:v>
                </c:pt>
                <c:pt idx="3">
                  <c:v>8.8025072390000467</c:v>
                </c:pt>
                <c:pt idx="4">
                  <c:v>8.3803154539999998</c:v>
                </c:pt>
                <c:pt idx="5">
                  <c:v>8.2362661769999992</c:v>
                </c:pt>
                <c:pt idx="6">
                  <c:v>8.3097231839999992</c:v>
                </c:pt>
                <c:pt idx="7">
                  <c:v>8.392076223000025</c:v>
                </c:pt>
                <c:pt idx="8">
                  <c:v>8.4818975350000247</c:v>
                </c:pt>
                <c:pt idx="9">
                  <c:v>8.4926412720000233</c:v>
                </c:pt>
                <c:pt idx="10">
                  <c:v>8.7706192460000008</c:v>
                </c:pt>
                <c:pt idx="11">
                  <c:v>8.943664665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England!$O$26</c:f>
              <c:strCache>
                <c:ptCount val="1"/>
                <c:pt idx="0">
                  <c:v>London</c:v>
                </c:pt>
              </c:strCache>
            </c:strRef>
          </c:tx>
          <c:marker>
            <c:symbol val="none"/>
          </c:marker>
          <c:cat>
            <c:strRef>
              <c:f>England!$N$27:$N$38</c:f>
              <c:strCache>
                <c:ptCount val="12"/>
                <c:pt idx="0">
                  <c:v>2001-03</c:v>
                </c:pt>
                <c:pt idx="1">
                  <c:v>2002-04</c:v>
                </c:pt>
                <c:pt idx="2">
                  <c:v>2003-05</c:v>
                </c:pt>
                <c:pt idx="3">
                  <c:v>2004-06</c:v>
                </c:pt>
                <c:pt idx="4">
                  <c:v>2005-07</c:v>
                </c:pt>
                <c:pt idx="5">
                  <c:v>2006-08</c:v>
                </c:pt>
                <c:pt idx="6">
                  <c:v>2007-09</c:v>
                </c:pt>
                <c:pt idx="7">
                  <c:v>2008-10</c:v>
                </c:pt>
                <c:pt idx="8">
                  <c:v>2009-11</c:v>
                </c:pt>
                <c:pt idx="9">
                  <c:v>2010-12</c:v>
                </c:pt>
                <c:pt idx="10">
                  <c:v>2011-13</c:v>
                </c:pt>
                <c:pt idx="11">
                  <c:v>2012-14</c:v>
                </c:pt>
              </c:strCache>
            </c:strRef>
          </c:cat>
          <c:val>
            <c:numRef>
              <c:f>England!$O$27:$O$38</c:f>
              <c:numCache>
                <c:formatCode>0.00</c:formatCode>
                <c:ptCount val="12"/>
                <c:pt idx="0">
                  <c:v>9.0504820410000253</c:v>
                </c:pt>
                <c:pt idx="1">
                  <c:v>8.9665706160000251</c:v>
                </c:pt>
                <c:pt idx="2">
                  <c:v>8.961347818000025</c:v>
                </c:pt>
                <c:pt idx="3">
                  <c:v>8.6507478670000211</c:v>
                </c:pt>
                <c:pt idx="4">
                  <c:v>8.2084987879999982</c:v>
                </c:pt>
                <c:pt idx="5">
                  <c:v>7.8625813559999802</c:v>
                </c:pt>
                <c:pt idx="6">
                  <c:v>7.5969611090000004</c:v>
                </c:pt>
                <c:pt idx="7">
                  <c:v>7.6186012279999868</c:v>
                </c:pt>
                <c:pt idx="8">
                  <c:v>7.545863877999988</c:v>
                </c:pt>
                <c:pt idx="9">
                  <c:v>7.4932739300000106</c:v>
                </c:pt>
                <c:pt idx="10">
                  <c:v>7.198408407999989</c:v>
                </c:pt>
                <c:pt idx="11">
                  <c:v>7.0106907209999996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777728"/>
        <c:axId val="120857344"/>
      </c:lineChart>
      <c:catAx>
        <c:axId val="12077772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20857344"/>
        <c:crosses val="autoZero"/>
        <c:auto val="1"/>
        <c:lblAlgn val="ctr"/>
        <c:lblOffset val="100"/>
        <c:noMultiLvlLbl val="0"/>
      </c:catAx>
      <c:valAx>
        <c:axId val="120857344"/>
        <c:scaling>
          <c:orientation val="minMax"/>
        </c:scaling>
        <c:delete val="0"/>
        <c:axPos val="l"/>
        <c:numFmt formatCode="0.00" sourceLinked="1"/>
        <c:majorTickMark val="out"/>
        <c:minorTickMark val="none"/>
        <c:tickLblPos val="nextTo"/>
        <c:txPr>
          <a:bodyPr/>
          <a:lstStyle/>
          <a:p>
            <a: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20777728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28249805935500238"/>
          <c:y val="0.41583572373111721"/>
          <c:w val="0.34217779860233155"/>
          <c:h val="0.12508714862762699"/>
        </c:manualLayout>
      </c:layout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E28E5723-A0C4-4172-90DE-7A70219684CC}" type="datetimeFigureOut">
              <a:rPr lang="en-GB" smtClean="0"/>
              <a:pPr/>
              <a:t>07/07/2016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D77F6BB-AA50-4FED-AB69-2F9DC5EB607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312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AC2622C4-996F-4430-B10E-CC7004CC7F14}" type="datetimeFigureOut">
              <a:rPr lang="en-GB" smtClean="0"/>
              <a:pPr/>
              <a:t>07/07/2016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18822017-5973-4114-A710-49343A0C509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326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fingertips.phe.org.uk/profile/child-health-profiles/data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fingertips.phe.org.uk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Overview of the context, some key statistics for London , describe work already taking place at the regional and local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22017-5973-4114-A710-49343A0C5092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are the opportunities in</a:t>
            </a:r>
            <a:r>
              <a:rPr lang="en-GB" baseline="0" dirty="0" smtClean="0"/>
              <a:t> local government</a:t>
            </a:r>
          </a:p>
          <a:p>
            <a:r>
              <a:rPr lang="en-GB" baseline="0" dirty="0" smtClean="0"/>
              <a:t>Partnership working, community engagement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22017-5973-4114-A710-49343A0C5092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Conditions that people live in in London in 21</a:t>
            </a:r>
            <a:r>
              <a:rPr lang="en-GB" baseline="30000" dirty="0" smtClean="0"/>
              <a:t>st</a:t>
            </a:r>
            <a:r>
              <a:rPr lang="en-GB" dirty="0" smtClean="0"/>
              <a:t> Century impact on their health and wellbeing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4D14B-0DCC-4248-B7F0-99433E6E97F6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School readiness - Department for Education (</a:t>
            </a:r>
            <a:r>
              <a:rPr lang="en-GB" dirty="0" err="1" smtClean="0"/>
              <a:t>DfE</a:t>
            </a:r>
            <a:r>
              <a:rPr lang="en-GB" dirty="0" smtClean="0"/>
              <a:t>), EYFS Profile: EYFS Profile statistical series</a:t>
            </a:r>
          </a:p>
          <a:p>
            <a:endParaRPr lang="en-GB" dirty="0" smtClean="0"/>
          </a:p>
          <a:p>
            <a:r>
              <a:rPr lang="en-GB" dirty="0" smtClean="0"/>
              <a:t>PHE Fingertips </a:t>
            </a:r>
            <a:r>
              <a:rPr lang="en-GB" dirty="0" smtClean="0">
                <a:hlinkClick r:id="rId3"/>
              </a:rPr>
              <a:t>http://fingertips.phe.org.uk/profile/child-health-profiles/data#page/6/gid/1938132948/pat/6/par/E12000007/ati/102/are/E09000002/iid/90631/age/34/sex/4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22017-5973-4114-A710-49343A0C5092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Alcohol-related hospital admissions – PHE Fingertips 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Crime data – GLA paper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22017-5973-4114-A710-49343A0C5092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22017-5973-4114-A710-49343A0C5092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PHE Fingertips </a:t>
            </a:r>
            <a:r>
              <a:rPr lang="en-GB" u="sng" dirty="0" smtClean="0">
                <a:hlinkClick r:id="rId3"/>
              </a:rPr>
              <a:t>http://fingertips.phe.org.uk</a:t>
            </a:r>
            <a:r>
              <a:rPr lang="en-GB" dirty="0" smtClean="0"/>
              <a:t> 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87711-8E97-4FC3-B843-A709DB54685B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091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22017-5973-4114-A710-49343A0C5092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22017-5973-4114-A710-49343A0C5092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2CA08F6-806C-42A8-A2F3-EF173A7E3EFC}" type="datetimeFigureOut">
              <a:rPr lang="en-GB" smtClean="0"/>
              <a:pPr/>
              <a:t>07/07/2016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99321F-1CE9-491F-92E1-7B3E9973E5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08F6-806C-42A8-A2F3-EF173A7E3EFC}" type="datetimeFigureOut">
              <a:rPr lang="en-GB" smtClean="0"/>
              <a:pPr/>
              <a:t>07/07/2016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321F-1CE9-491F-92E1-7B3E9973E5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1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3"/>
            <a:ext cx="2209800" cy="365125"/>
          </a:xfrm>
        </p:spPr>
        <p:txBody>
          <a:bodyPr/>
          <a:lstStyle/>
          <a:p>
            <a:fld id="{72CA08F6-806C-42A8-A2F3-EF173A7E3EFC}" type="datetimeFigureOut">
              <a:rPr lang="en-GB" smtClean="0"/>
              <a:pPr/>
              <a:t>07/07/2016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8"/>
            <a:ext cx="557348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 bwMode="white">
          <a:xfrm>
            <a:off x="6096319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9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9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9" y="144463"/>
            <a:ext cx="533400" cy="244476"/>
          </a:xfrm>
        </p:spPr>
        <p:txBody>
          <a:bodyPr/>
          <a:lstStyle/>
          <a:p>
            <a:fld id="{D199321F-1CE9-491F-92E1-7B3E9973E5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08F6-806C-42A8-A2F3-EF173A7E3EFC}" type="datetimeFigureOut">
              <a:rPr lang="en-GB" smtClean="0"/>
              <a:pPr/>
              <a:t>07/07/2016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199321F-1CE9-491F-92E1-7B3E9973E5B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spcBef>
                <a:spcPts val="1200"/>
              </a:spcBef>
              <a:defRPr sz="2200"/>
            </a:lvl1pPr>
            <a:lvl2pPr>
              <a:defRPr sz="2500"/>
            </a:lvl2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08F6-806C-42A8-A2F3-EF173A7E3EFC}" type="datetimeFigureOut">
              <a:rPr lang="en-GB" smtClean="0"/>
              <a:pPr/>
              <a:t>07/07/2016</a:t>
            </a:fld>
            <a:endParaRPr lang="en-GB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199321F-1CE9-491F-92E1-7B3E9973E5B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28600"/>
            <a:ext cx="8223448" cy="9906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39552" y="1589567"/>
            <a:ext cx="4320480" cy="2559513"/>
          </a:xfrm>
        </p:spPr>
        <p:txBody>
          <a:bodyPr>
            <a:normAutofit/>
          </a:bodyPr>
          <a:lstStyle>
            <a:lvl1pPr marL="268288" indent="-268288">
              <a:defRPr sz="2100"/>
            </a:lvl1pPr>
            <a:lvl2pPr marL="639763" indent="-273050"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199321F-1CE9-491F-92E1-7B3E9973E5B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3327381" y="6237312"/>
            <a:ext cx="5421083" cy="365125"/>
          </a:xfrm>
        </p:spPr>
        <p:txBody>
          <a:bodyPr rtlCol="0"/>
          <a:lstStyle/>
          <a:p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60032" y="3501009"/>
            <a:ext cx="3886200" cy="327265"/>
          </a:xfrm>
        </p:spPr>
        <p:txBody>
          <a:bodyPr>
            <a:normAutofit/>
          </a:bodyPr>
          <a:lstStyle>
            <a:lvl1pPr>
              <a:buNone/>
              <a:defRPr sz="1600" b="1">
                <a:solidFill>
                  <a:schemeClr val="tx1"/>
                </a:solidFill>
              </a:defRPr>
            </a:lvl1pPr>
            <a:lvl2pPr>
              <a:defRPr sz="1600" b="1">
                <a:solidFill>
                  <a:schemeClr val="tx1"/>
                </a:solidFill>
              </a:defRPr>
            </a:lvl2pPr>
            <a:lvl3pPr>
              <a:defRPr sz="1600" b="1">
                <a:solidFill>
                  <a:schemeClr val="tx1"/>
                </a:solidFill>
              </a:defRPr>
            </a:lvl3pPr>
            <a:lvl4pPr>
              <a:defRPr sz="1600" b="1">
                <a:solidFill>
                  <a:schemeClr val="tx1"/>
                </a:solidFill>
              </a:defRPr>
            </a:lvl4pPr>
            <a:lvl5pPr>
              <a:defRPr sz="1600" b="1"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5" name="Content Placeholder 8"/>
          <p:cNvSpPr>
            <a:spLocks noGrp="1"/>
          </p:cNvSpPr>
          <p:nvPr>
            <p:ph sz="quarter" idx="18"/>
          </p:nvPr>
        </p:nvSpPr>
        <p:spPr>
          <a:xfrm>
            <a:off x="539552" y="4298487"/>
            <a:ext cx="2592288" cy="1938825"/>
          </a:xfrm>
        </p:spPr>
        <p:txBody>
          <a:bodyPr>
            <a:normAutofit/>
          </a:bodyPr>
          <a:lstStyle>
            <a:lvl1pPr marL="268288" indent="-268288">
              <a:buFont typeface="Wingdings" pitchFamily="2" charset="2"/>
              <a:buChar char="ü"/>
              <a:defRPr sz="2100"/>
            </a:lvl1pPr>
            <a:lvl2pPr marL="639763" indent="-273050">
              <a:buFont typeface="Wingdings" pitchFamily="2" charset="2"/>
              <a:buChar char="ü"/>
              <a:defRPr sz="1600"/>
            </a:lvl2pPr>
            <a:lvl3pPr>
              <a:buFont typeface="Wingdings" pitchFamily="2" charset="2"/>
              <a:buChar char="ü"/>
              <a:defRPr sz="1600"/>
            </a:lvl3pPr>
            <a:lvl4pPr>
              <a:buFont typeface="Wingdings" pitchFamily="2" charset="2"/>
              <a:buChar char="ü"/>
              <a:defRPr sz="1600"/>
            </a:lvl4pPr>
            <a:lvl5pPr>
              <a:buFont typeface="Wingdings" pitchFamily="2" charset="2"/>
              <a:buChar char="ü"/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1"/>
            <a:ext cx="8153400" cy="86995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>
            <a:lvl1pPr>
              <a:defRPr sz="20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>
            <a:lvl1pPr>
              <a:defRPr sz="20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2CA08F6-806C-42A8-A2F3-EF173A7E3EFC}" type="datetimeFigureOut">
              <a:rPr lang="en-GB" smtClean="0"/>
              <a:pPr/>
              <a:t>07/07/2016</a:t>
            </a:fld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199321F-1CE9-491F-92E1-7B3E9973E5B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08F6-806C-42A8-A2F3-EF173A7E3EFC}" type="datetimeFigureOut">
              <a:rPr lang="en-GB" smtClean="0"/>
              <a:pPr/>
              <a:t>07/07/2016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199321F-1CE9-491F-92E1-7B3E9973E5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08F6-806C-42A8-A2F3-EF173A7E3EFC}" type="datetimeFigureOut">
              <a:rPr lang="en-GB" smtClean="0"/>
              <a:pPr/>
              <a:t>07/07/2016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99321F-1CE9-491F-92E1-7B3E9973E5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08F6-806C-42A8-A2F3-EF173A7E3EFC}" type="datetimeFigureOut">
              <a:rPr lang="en-GB" smtClean="0"/>
              <a:pPr/>
              <a:t>07/07/2016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199321F-1CE9-491F-92E1-7B3E9973E5B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/>
          <a:p>
            <a:fld id="{72CA08F6-806C-42A8-A2F3-EF173A7E3EFC}" type="datetimeFigureOut">
              <a:rPr lang="en-GB" smtClean="0"/>
              <a:pPr/>
              <a:t>07/07/2016</a:t>
            </a:fld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199321F-1CE9-491F-92E1-7B3E9973E5B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/>
          <a:p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2CA08F6-806C-42A8-A2F3-EF173A7E3EFC}" type="datetimeFigureOut">
              <a:rPr lang="en-GB" smtClean="0"/>
              <a:pPr/>
              <a:t>07/07/2016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49" y="1280160"/>
            <a:ext cx="8553451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199321F-1CE9-491F-92E1-7B3E9973E5B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amara.djuretic@haringey.gov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jpeg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body" idx="1"/>
          </p:nvPr>
        </p:nvSpPr>
        <p:spPr>
          <a:xfrm>
            <a:off x="1403648" y="2924944"/>
            <a:ext cx="7123113" cy="2053952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GB" sz="3500" b="1" dirty="0" smtClean="0"/>
              <a:t> </a:t>
            </a:r>
          </a:p>
          <a:p>
            <a:pPr algn="ctr"/>
            <a:endParaRPr lang="en-GB" sz="3300" i="1" dirty="0" smtClean="0">
              <a:latin typeface="HelveticaNeueLT Std" pitchFamily="34" charset="0"/>
            </a:endParaRPr>
          </a:p>
          <a:p>
            <a:pPr algn="ctr"/>
            <a:r>
              <a:rPr lang="en-GB" sz="2400" dirty="0" smtClean="0">
                <a:latin typeface="HelveticaNeueLT Std" pitchFamily="34" charset="0"/>
              </a:rPr>
              <a:t>Dr Tamara Djuretic</a:t>
            </a:r>
          </a:p>
          <a:p>
            <a:pPr algn="ctr"/>
            <a:r>
              <a:rPr lang="en-GB" sz="2400" dirty="0" smtClean="0">
                <a:latin typeface="HelveticaNeueLT Std" pitchFamily="34" charset="0"/>
                <a:hlinkClick r:id="rId3"/>
              </a:rPr>
              <a:t>tamara.djuretic@haringey.gov.uk</a:t>
            </a:r>
            <a:r>
              <a:rPr lang="en-GB" sz="2400" dirty="0" smtClean="0">
                <a:latin typeface="HelveticaNeueLT Std" pitchFamily="34" charset="0"/>
              </a:rPr>
              <a:t> </a:t>
            </a:r>
          </a:p>
          <a:p>
            <a:pPr algn="ctr"/>
            <a:r>
              <a:rPr lang="en-GB" sz="2400" dirty="0" smtClean="0">
                <a:latin typeface="HelveticaNeueLT Std" pitchFamily="34" charset="0"/>
              </a:rPr>
              <a:t>Assistant Director of Public Health, Haringey on behalf of London ADPH</a:t>
            </a:r>
            <a:endParaRPr lang="en-GB" sz="2400" dirty="0">
              <a:latin typeface="HelveticaNeueLT Std" pitchFamily="34" charset="0"/>
            </a:endParaRP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 smtClean="0">
                <a:solidFill>
                  <a:srgbClr val="C00000"/>
                </a:solidFill>
                <a:latin typeface="HelveticaNeueLT Std" pitchFamily="34" charset="0"/>
              </a:rPr>
              <a:t>Mental Health a priority at the local level – ADPH perspective</a:t>
            </a:r>
            <a:endParaRPr lang="en-GB" sz="6000" dirty="0" smtClean="0">
              <a:solidFill>
                <a:srgbClr val="C00000"/>
              </a:solidFill>
              <a:latin typeface="HelveticaNeueLT Std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28184" y="49411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39940" name="Picture 4" descr="http://www.kingsfund.org.uk/sites/files/kf/styles/large/public/field/field_main_image/broader-determinants-of-health.jpg?itok=dqmMmDMU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836712"/>
            <a:ext cx="6696744" cy="4469227"/>
          </a:xfrm>
          <a:prstGeom prst="rect">
            <a:avLst/>
          </a:prstGeom>
          <a:noFill/>
        </p:spPr>
      </p:pic>
      <p:cxnSp>
        <p:nvCxnSpPr>
          <p:cNvPr id="14" name="Straight Connector 13"/>
          <p:cNvCxnSpPr/>
          <p:nvPr/>
        </p:nvCxnSpPr>
        <p:spPr>
          <a:xfrm flipV="1">
            <a:off x="6372200" y="1988840"/>
            <a:ext cx="1080120" cy="720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228184" y="620688"/>
            <a:ext cx="15841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“Zero-hours”</a:t>
            </a:r>
            <a:endParaRPr lang="en-GB" sz="1600" b="1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endCxn id="17" idx="2"/>
          </p:cNvCxnSpPr>
          <p:nvPr/>
        </p:nvCxnSpPr>
        <p:spPr>
          <a:xfrm flipV="1">
            <a:off x="6012160" y="1052736"/>
            <a:ext cx="1008112" cy="1080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23" idx="1"/>
          </p:cNvCxnSpPr>
          <p:nvPr/>
        </p:nvCxnSpPr>
        <p:spPr>
          <a:xfrm>
            <a:off x="6084168" y="4653136"/>
            <a:ext cx="1512168" cy="11881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596336" y="5661248"/>
            <a:ext cx="136815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Stigma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1187624" y="4221088"/>
            <a:ext cx="72008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496" y="3501008"/>
            <a:ext cx="136916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Fast food outlets</a:t>
            </a:r>
            <a:endParaRPr lang="en-GB" sz="1600" b="1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411760" y="692696"/>
            <a:ext cx="864096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99592" y="188640"/>
            <a:ext cx="165618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Regeneration</a:t>
            </a:r>
            <a:endParaRPr lang="en-GB" sz="1100" b="1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endCxn id="48" idx="1"/>
          </p:cNvCxnSpPr>
          <p:nvPr/>
        </p:nvCxnSpPr>
        <p:spPr>
          <a:xfrm flipV="1">
            <a:off x="7092280" y="3609020"/>
            <a:ext cx="288032" cy="3600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380312" y="2636912"/>
            <a:ext cx="154766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Integrated care</a:t>
            </a:r>
          </a:p>
        </p:txBody>
      </p:sp>
      <p:cxnSp>
        <p:nvCxnSpPr>
          <p:cNvPr id="35" name="Straight Connector 34"/>
          <p:cNvCxnSpPr>
            <a:endCxn id="36" idx="0"/>
          </p:cNvCxnSpPr>
          <p:nvPr/>
        </p:nvCxnSpPr>
        <p:spPr>
          <a:xfrm>
            <a:off x="5724128" y="4725144"/>
            <a:ext cx="36004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292080" y="5445224"/>
            <a:ext cx="158417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Drug &amp; alcohol recovery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79912" y="116632"/>
            <a:ext cx="136916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Poverty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524328" y="1700808"/>
            <a:ext cx="100811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HMOs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380312" y="3429000"/>
            <a:ext cx="15476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Winterbourne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6732240" y="3068960"/>
            <a:ext cx="576064" cy="504056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559824" y="3933056"/>
            <a:ext cx="1584176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Temporary accommodation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/>
          <p:cNvCxnSpPr>
            <a:endCxn id="8" idx="1"/>
          </p:cNvCxnSpPr>
          <p:nvPr/>
        </p:nvCxnSpPr>
        <p:spPr>
          <a:xfrm flipV="1">
            <a:off x="6911752" y="4221088"/>
            <a:ext cx="648072" cy="21602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452320" y="5013176"/>
            <a:ext cx="136815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Isolation 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6228184" y="4509120"/>
            <a:ext cx="1656184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44" idx="0"/>
          </p:cNvCxnSpPr>
          <p:nvPr/>
        </p:nvCxnSpPr>
        <p:spPr>
          <a:xfrm>
            <a:off x="3131840" y="4653136"/>
            <a:ext cx="180020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07504" y="4365104"/>
            <a:ext cx="136916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Alcohol licenses</a:t>
            </a:r>
            <a:endParaRPr lang="en-GB" sz="1600" b="1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/>
          <p:cNvCxnSpPr>
            <a:endCxn id="64" idx="3"/>
          </p:cNvCxnSpPr>
          <p:nvPr/>
        </p:nvCxnSpPr>
        <p:spPr>
          <a:xfrm flipH="1">
            <a:off x="1476672" y="4509120"/>
            <a:ext cx="503040" cy="180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5496" y="2492896"/>
            <a:ext cx="136916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Migration</a:t>
            </a:r>
          </a:p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Refugees</a:t>
            </a:r>
            <a:endParaRPr lang="en-GB" sz="1600" b="1" dirty="0">
              <a:solidFill>
                <a:schemeClr val="tx1"/>
              </a:solidFill>
            </a:endParaRPr>
          </a:p>
        </p:txBody>
      </p:sp>
      <p:cxnSp>
        <p:nvCxnSpPr>
          <p:cNvPr id="71" name="Straight Connector 70"/>
          <p:cNvCxnSpPr>
            <a:endCxn id="70" idx="3"/>
          </p:cNvCxnSpPr>
          <p:nvPr/>
        </p:nvCxnSpPr>
        <p:spPr>
          <a:xfrm flipH="1" flipV="1">
            <a:off x="1404664" y="2816932"/>
            <a:ext cx="431032" cy="108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07504" y="1484784"/>
            <a:ext cx="158519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Aspiration</a:t>
            </a:r>
          </a:p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Self-esteem</a:t>
            </a:r>
            <a:endParaRPr lang="en-GB" sz="1600" b="1" dirty="0">
              <a:solidFill>
                <a:schemeClr val="tx1"/>
              </a:solidFill>
            </a:endParaRPr>
          </a:p>
        </p:txBody>
      </p:sp>
      <p:cxnSp>
        <p:nvCxnSpPr>
          <p:cNvPr id="75" name="Straight Connector 74"/>
          <p:cNvCxnSpPr>
            <a:stCxn id="74" idx="3"/>
          </p:cNvCxnSpPr>
          <p:nvPr/>
        </p:nvCxnSpPr>
        <p:spPr>
          <a:xfrm>
            <a:off x="1692696" y="1808820"/>
            <a:ext cx="719064" cy="1332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763688" y="1844824"/>
            <a:ext cx="1151112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555776" y="5517232"/>
            <a:ext cx="1512168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Domestic and gender-based violence</a:t>
            </a:r>
            <a:endParaRPr lang="en-GB" sz="1600" b="1" dirty="0">
              <a:solidFill>
                <a:schemeClr val="tx1"/>
              </a:solidFill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4427984" y="476672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283968" y="6381328"/>
            <a:ext cx="4608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Determinants of health (1992) </a:t>
            </a:r>
            <a:r>
              <a:rPr lang="en-GB" sz="1400" i="1" dirty="0" smtClean="0"/>
              <a:t>Dahlgren and Whitehead</a:t>
            </a:r>
            <a:endParaRPr lang="en-GB" sz="1400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ststbxw\AppData\Local\Temp\Temporary Internet Files\Content.Outlook\W2PGV961\DSC03483.JPG"/>
          <p:cNvPicPr>
            <a:picLocks noChangeAspect="1" noChangeArrowheads="1"/>
          </p:cNvPicPr>
          <p:nvPr/>
        </p:nvPicPr>
        <p:blipFill>
          <a:blip r:embed="rId3" cstate="print"/>
          <a:srcRect b="5345"/>
          <a:stretch>
            <a:fillRect/>
          </a:stretch>
        </p:blipFill>
        <p:spPr bwMode="auto">
          <a:xfrm>
            <a:off x="4716016" y="3933056"/>
            <a:ext cx="1944216" cy="1380217"/>
          </a:xfrm>
          <a:prstGeom prst="rect">
            <a:avLst/>
          </a:prstGeom>
          <a:noFill/>
        </p:spPr>
      </p:pic>
      <p:pic>
        <p:nvPicPr>
          <p:cNvPr id="1030" name="Picture 6" descr="C:\Users\ststbxw\AppData\Local\Temp\Temporary Internet Files\Content.Outlook\W2PGV961\DSC03473 (2).JPG"/>
          <p:cNvPicPr>
            <a:picLocks noChangeAspect="1" noChangeArrowheads="1"/>
          </p:cNvPicPr>
          <p:nvPr/>
        </p:nvPicPr>
        <p:blipFill>
          <a:blip r:embed="rId4" cstate="print"/>
          <a:srcRect b="4793"/>
          <a:stretch>
            <a:fillRect/>
          </a:stretch>
        </p:blipFill>
        <p:spPr bwMode="auto">
          <a:xfrm>
            <a:off x="2699792" y="3933056"/>
            <a:ext cx="1921918" cy="1372344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7740352" y="5733256"/>
            <a:ext cx="1152128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251520" y="5053816"/>
            <a:ext cx="2304256" cy="1656184"/>
          </a:xfrm>
          <a:prstGeom prst="wedgeRoundRectCallout">
            <a:avLst>
              <a:gd name="adj1" fmla="val 67724"/>
              <a:gd name="adj2" fmla="val -42189"/>
              <a:gd name="adj3" fmla="val 16667"/>
            </a:avLst>
          </a:prstGeom>
          <a:solidFill>
            <a:schemeClr val="accent4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Poor construction</a:t>
            </a:r>
          </a:p>
          <a:p>
            <a:pPr algn="ctr"/>
            <a:endParaRPr lang="en-GB" sz="17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17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17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1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251520" y="3284984"/>
            <a:ext cx="2088232" cy="1584176"/>
          </a:xfrm>
          <a:prstGeom prst="wedgeRoundRectCallout">
            <a:avLst>
              <a:gd name="adj1" fmla="val 56472"/>
              <a:gd name="adj2" fmla="val -35585"/>
              <a:gd name="adj3" fmla="val 16667"/>
            </a:avLst>
          </a:prstGeom>
          <a:solidFill>
            <a:schemeClr val="accent4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Lack of fire safety</a:t>
            </a:r>
          </a:p>
          <a:p>
            <a:pPr algn="ctr"/>
            <a:endParaRPr lang="en-GB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876256" y="3645024"/>
            <a:ext cx="2016224" cy="1340768"/>
          </a:xfrm>
          <a:prstGeom prst="wedgeRoundRectCallout">
            <a:avLst>
              <a:gd name="adj1" fmla="val -66318"/>
              <a:gd name="adj2" fmla="val 2142"/>
              <a:gd name="adj3" fmla="val 16667"/>
            </a:avLst>
          </a:prstGeom>
          <a:solidFill>
            <a:schemeClr val="accent4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Overcrowding</a:t>
            </a:r>
          </a:p>
          <a:p>
            <a:pPr algn="ctr"/>
            <a:endParaRPr lang="en-GB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6876256" y="5301208"/>
            <a:ext cx="1944216" cy="1368152"/>
          </a:xfrm>
          <a:prstGeom prst="wedgeRoundRectCallout">
            <a:avLst>
              <a:gd name="adj1" fmla="val -70953"/>
              <a:gd name="adj2" fmla="val -60486"/>
              <a:gd name="adj3" fmla="val 16667"/>
            </a:avLst>
          </a:prstGeom>
          <a:solidFill>
            <a:schemeClr val="accent4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 rooms</a:t>
            </a:r>
          </a:p>
          <a:p>
            <a:pPr algn="ctr"/>
            <a:endParaRPr lang="en-GB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6876256" y="1628800"/>
            <a:ext cx="2016224" cy="1656184"/>
          </a:xfrm>
          <a:prstGeom prst="wedgeRoundRectCallout">
            <a:avLst>
              <a:gd name="adj1" fmla="val -67371"/>
              <a:gd name="adj2" fmla="val 27051"/>
              <a:gd name="adj3" fmla="val 16667"/>
            </a:avLst>
          </a:prstGeom>
          <a:solidFill>
            <a:schemeClr val="accent4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Noise</a:t>
            </a:r>
          </a:p>
          <a:p>
            <a:pPr algn="ctr"/>
            <a:endParaRPr lang="en-GB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251520" y="1988840"/>
            <a:ext cx="2088232" cy="720080"/>
          </a:xfrm>
          <a:prstGeom prst="wedgeRoundRectCallout">
            <a:avLst>
              <a:gd name="adj1" fmla="val 61187"/>
              <a:gd name="adj2" fmla="val 25188"/>
              <a:gd name="adj3" fmla="val 16667"/>
            </a:avLst>
          </a:prstGeom>
          <a:solidFill>
            <a:schemeClr val="accent4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Anti-social behaviour</a:t>
            </a:r>
            <a:endParaRPr lang="en-GB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5589240"/>
            <a:ext cx="936104" cy="1023368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7380312" y="4077072"/>
            <a:ext cx="93610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 l="9903" t="29851" r="10869" b="17518"/>
          <a:stretch>
            <a:fillRect/>
          </a:stretch>
        </p:blipFill>
        <p:spPr bwMode="auto">
          <a:xfrm>
            <a:off x="7380312" y="4077072"/>
            <a:ext cx="93610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Rectangle 25"/>
          <p:cNvSpPr/>
          <p:nvPr/>
        </p:nvSpPr>
        <p:spPr>
          <a:xfrm>
            <a:off x="827584" y="3933056"/>
            <a:ext cx="100811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4005064"/>
            <a:ext cx="583894" cy="839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" name="Group 23"/>
          <p:cNvGrpSpPr/>
          <p:nvPr/>
        </p:nvGrpSpPr>
        <p:grpSpPr>
          <a:xfrm>
            <a:off x="7380312" y="5733256"/>
            <a:ext cx="1008112" cy="875085"/>
            <a:chOff x="8892480" y="4437112"/>
            <a:chExt cx="1008112" cy="875085"/>
          </a:xfrm>
        </p:grpSpPr>
        <p:sp>
          <p:nvSpPr>
            <p:cNvPr id="23" name="Rectangle 22"/>
            <p:cNvSpPr/>
            <p:nvPr/>
          </p:nvSpPr>
          <p:spPr>
            <a:xfrm>
              <a:off x="8892480" y="4437112"/>
              <a:ext cx="1008112" cy="8640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892480" y="4437112"/>
              <a:ext cx="983310" cy="8750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64288" y="2105034"/>
            <a:ext cx="1216097" cy="1035934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27" name="Rounded Rectangular Callout 26"/>
          <p:cNvSpPr/>
          <p:nvPr/>
        </p:nvSpPr>
        <p:spPr>
          <a:xfrm>
            <a:off x="2771800" y="5626948"/>
            <a:ext cx="2016224" cy="1080120"/>
          </a:xfrm>
          <a:prstGeom prst="wedgeRoundRectCallout">
            <a:avLst>
              <a:gd name="adj1" fmla="val -4616"/>
              <a:gd name="adj2" fmla="val -85948"/>
              <a:gd name="adj3" fmla="val 16667"/>
            </a:avLst>
          </a:prstGeom>
          <a:solidFill>
            <a:schemeClr val="accent4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Insufficient local amenities</a:t>
            </a:r>
            <a:endParaRPr lang="en-GB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Rounded Rectangular Callout 27"/>
          <p:cNvSpPr/>
          <p:nvPr/>
        </p:nvSpPr>
        <p:spPr>
          <a:xfrm>
            <a:off x="5004048" y="5623540"/>
            <a:ext cx="1656184" cy="1080120"/>
          </a:xfrm>
          <a:prstGeom prst="wedgeRoundRectCallout">
            <a:avLst>
              <a:gd name="adj1" fmla="val 12460"/>
              <a:gd name="adj2" fmla="val -87694"/>
              <a:gd name="adj3" fmla="val 16667"/>
            </a:avLst>
          </a:prstGeom>
          <a:solidFill>
            <a:schemeClr val="accent4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Poor </a:t>
            </a:r>
          </a:p>
          <a:p>
            <a:pPr algn="ctr"/>
            <a:r>
              <a:rPr lang="en-GB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health</a:t>
            </a:r>
            <a:endParaRPr lang="en-GB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endParaRPr lang="en-GB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People’s lived experience</a:t>
            </a:r>
            <a:endParaRPr lang="en-GB" dirty="0"/>
          </a:p>
        </p:txBody>
      </p:sp>
      <p:pic>
        <p:nvPicPr>
          <p:cNvPr id="32" name="Picture 10" descr="S:\HgyF\AllF\PIP\Business Intelligence\HaringeyStat\HaringeyStat 3 - HMOs\Photos\DSC03226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779912" y="1700808"/>
            <a:ext cx="2880320" cy="2160240"/>
          </a:xfrm>
          <a:prstGeom prst="rect">
            <a:avLst/>
          </a:prstGeom>
          <a:noFill/>
        </p:spPr>
      </p:pic>
      <p:pic>
        <p:nvPicPr>
          <p:cNvPr id="33" name="Picture 6" descr="S:\HgyF\AllF\PIP\Business Intelligence\HaringeyStat\HaringeyStat 3 - HMOs\Photos\443 Green Lanes 29.2.12 (13)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483768" y="1700808"/>
            <a:ext cx="1746194" cy="2328259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Some key influencing factors – children and young people  </a:t>
            </a:r>
            <a:endParaRPr lang="en-GB" dirty="0"/>
          </a:p>
        </p:txBody>
      </p:sp>
      <p:grpSp>
        <p:nvGrpSpPr>
          <p:cNvPr id="18" name="Group 24"/>
          <p:cNvGrpSpPr/>
          <p:nvPr/>
        </p:nvGrpSpPr>
        <p:grpSpPr>
          <a:xfrm>
            <a:off x="3059832" y="1988840"/>
            <a:ext cx="873222" cy="1224136"/>
            <a:chOff x="4570657" y="4032000"/>
            <a:chExt cx="974044" cy="1620000"/>
          </a:xfrm>
          <a:solidFill>
            <a:schemeClr val="bg2">
              <a:lumMod val="90000"/>
            </a:schemeClr>
          </a:solidFill>
        </p:grpSpPr>
        <p:sp>
          <p:nvSpPr>
            <p:cNvPr id="19" name="Diagonal Stripe 18"/>
            <p:cNvSpPr/>
            <p:nvPr/>
          </p:nvSpPr>
          <p:spPr>
            <a:xfrm rot="16200000">
              <a:off x="5140800" y="4615778"/>
              <a:ext cx="510558" cy="297244"/>
            </a:xfrm>
            <a:prstGeom prst="diagStrip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  <a:latin typeface="HelveticaNeueLT Std" pitchFamily="34" charset="0"/>
              </a:endParaRPr>
            </a:p>
          </p:txBody>
        </p:sp>
        <p:sp>
          <p:nvSpPr>
            <p:cNvPr id="20" name="Diagonal Stripe 19"/>
            <p:cNvSpPr/>
            <p:nvPr/>
          </p:nvSpPr>
          <p:spPr>
            <a:xfrm rot="16200000" flipV="1">
              <a:off x="4464000" y="4615778"/>
              <a:ext cx="510558" cy="297244"/>
            </a:xfrm>
            <a:prstGeom prst="diagStrip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  <a:latin typeface="HelveticaNeueLT Std" pitchFamily="34" charset="0"/>
              </a:endParaRPr>
            </a:p>
          </p:txBody>
        </p:sp>
        <p:sp>
          <p:nvSpPr>
            <p:cNvPr id="21" name="Can 20"/>
            <p:cNvSpPr/>
            <p:nvPr/>
          </p:nvSpPr>
          <p:spPr>
            <a:xfrm>
              <a:off x="4878000" y="4464000"/>
              <a:ext cx="360000" cy="684315"/>
            </a:xfrm>
            <a:prstGeom prst="can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HelveticaNeueLT Std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600000">
              <a:off x="4856400" y="5080479"/>
              <a:ext cx="135882" cy="5715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HelveticaNeueLT Std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21000000">
              <a:off x="5130000" y="5076111"/>
              <a:ext cx="135882" cy="5715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HelveticaNeueLT Std" pitchFamily="34" charset="0"/>
              </a:endParaRP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4878000" y="4032000"/>
              <a:ext cx="360040" cy="421966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HelveticaNeueLT Std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851920" y="1988840"/>
            <a:ext cx="873222" cy="1224136"/>
            <a:chOff x="4570657" y="4032000"/>
            <a:chExt cx="974044" cy="1620000"/>
          </a:xfrm>
          <a:solidFill>
            <a:schemeClr val="bg2">
              <a:lumMod val="90000"/>
            </a:schemeClr>
          </a:solidFill>
        </p:grpSpPr>
        <p:sp>
          <p:nvSpPr>
            <p:cNvPr id="26" name="Diagonal Stripe 25"/>
            <p:cNvSpPr/>
            <p:nvPr/>
          </p:nvSpPr>
          <p:spPr>
            <a:xfrm rot="16200000">
              <a:off x="5140800" y="4615778"/>
              <a:ext cx="510558" cy="297244"/>
            </a:xfrm>
            <a:prstGeom prst="diagStrip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  <a:latin typeface="HelveticaNeueLT Std" pitchFamily="34" charset="0"/>
              </a:endParaRPr>
            </a:p>
          </p:txBody>
        </p:sp>
        <p:sp>
          <p:nvSpPr>
            <p:cNvPr id="27" name="Diagonal Stripe 26"/>
            <p:cNvSpPr/>
            <p:nvPr/>
          </p:nvSpPr>
          <p:spPr>
            <a:xfrm rot="16200000" flipV="1">
              <a:off x="4464000" y="4615778"/>
              <a:ext cx="510558" cy="297244"/>
            </a:xfrm>
            <a:prstGeom prst="diagStrip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  <a:latin typeface="HelveticaNeueLT Std" pitchFamily="34" charset="0"/>
              </a:endParaRPr>
            </a:p>
          </p:txBody>
        </p:sp>
        <p:sp>
          <p:nvSpPr>
            <p:cNvPr id="28" name="Can 27"/>
            <p:cNvSpPr/>
            <p:nvPr/>
          </p:nvSpPr>
          <p:spPr>
            <a:xfrm>
              <a:off x="4878000" y="4464000"/>
              <a:ext cx="360000" cy="684315"/>
            </a:xfrm>
            <a:prstGeom prst="can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HelveticaNeueLT Std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rot="600000">
              <a:off x="4856400" y="5080479"/>
              <a:ext cx="135882" cy="5715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HelveticaNeueLT Std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21000000">
              <a:off x="5130000" y="5076111"/>
              <a:ext cx="135882" cy="5715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HelveticaNeueLT Std" pitchFamily="34" charset="0"/>
              </a:endParaRPr>
            </a:p>
          </p:txBody>
        </p:sp>
        <p:sp>
          <p:nvSpPr>
            <p:cNvPr id="31" name="Flowchart: Connector 30"/>
            <p:cNvSpPr/>
            <p:nvPr/>
          </p:nvSpPr>
          <p:spPr>
            <a:xfrm>
              <a:off x="4878000" y="4032000"/>
              <a:ext cx="360040" cy="421966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HelveticaNeueLT Std" pitchFamily="34" charset="0"/>
              </a:endParaRPr>
            </a:p>
          </p:txBody>
        </p:sp>
      </p:grpSp>
      <p:grpSp>
        <p:nvGrpSpPr>
          <p:cNvPr id="32" name="Group 24"/>
          <p:cNvGrpSpPr/>
          <p:nvPr/>
        </p:nvGrpSpPr>
        <p:grpSpPr>
          <a:xfrm>
            <a:off x="2195736" y="1988840"/>
            <a:ext cx="873222" cy="1224136"/>
            <a:chOff x="4570657" y="4032000"/>
            <a:chExt cx="974044" cy="1620000"/>
          </a:xfrm>
          <a:solidFill>
            <a:schemeClr val="bg2">
              <a:lumMod val="90000"/>
            </a:schemeClr>
          </a:solidFill>
        </p:grpSpPr>
        <p:sp>
          <p:nvSpPr>
            <p:cNvPr id="33" name="Diagonal Stripe 32"/>
            <p:cNvSpPr/>
            <p:nvPr/>
          </p:nvSpPr>
          <p:spPr>
            <a:xfrm rot="16200000">
              <a:off x="5140800" y="4615778"/>
              <a:ext cx="510558" cy="297244"/>
            </a:xfrm>
            <a:prstGeom prst="diagStrip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  <a:latin typeface="HelveticaNeueLT Std" pitchFamily="34" charset="0"/>
              </a:endParaRPr>
            </a:p>
          </p:txBody>
        </p:sp>
        <p:sp>
          <p:nvSpPr>
            <p:cNvPr id="34" name="Diagonal Stripe 33"/>
            <p:cNvSpPr/>
            <p:nvPr/>
          </p:nvSpPr>
          <p:spPr>
            <a:xfrm rot="16200000" flipV="1">
              <a:off x="4464000" y="4615778"/>
              <a:ext cx="510558" cy="297244"/>
            </a:xfrm>
            <a:prstGeom prst="diagStrip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  <a:latin typeface="HelveticaNeueLT Std" pitchFamily="34" charset="0"/>
              </a:endParaRPr>
            </a:p>
          </p:txBody>
        </p:sp>
        <p:sp>
          <p:nvSpPr>
            <p:cNvPr id="35" name="Can 34"/>
            <p:cNvSpPr/>
            <p:nvPr/>
          </p:nvSpPr>
          <p:spPr>
            <a:xfrm>
              <a:off x="4878000" y="4464000"/>
              <a:ext cx="360000" cy="684315"/>
            </a:xfrm>
            <a:prstGeom prst="can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HelveticaNeueLT Std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 rot="600000">
              <a:off x="4856400" y="5080479"/>
              <a:ext cx="135882" cy="5715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HelveticaNeueLT Std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 rot="21000000">
              <a:off x="5130000" y="5076111"/>
              <a:ext cx="135882" cy="5715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HelveticaNeueLT Std" pitchFamily="34" charset="0"/>
              </a:endParaRPr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4878000" y="4032000"/>
              <a:ext cx="360040" cy="421966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HelveticaNeueLT Std" pitchFamily="34" charset="0"/>
              </a:endParaRPr>
            </a:p>
          </p:txBody>
        </p:sp>
      </p:grpSp>
      <p:grpSp>
        <p:nvGrpSpPr>
          <p:cNvPr id="39" name="Group 24"/>
          <p:cNvGrpSpPr/>
          <p:nvPr/>
        </p:nvGrpSpPr>
        <p:grpSpPr>
          <a:xfrm>
            <a:off x="1403648" y="1988840"/>
            <a:ext cx="873222" cy="1224136"/>
            <a:chOff x="4570657" y="4032000"/>
            <a:chExt cx="974044" cy="1620000"/>
          </a:xfrm>
          <a:solidFill>
            <a:schemeClr val="bg2">
              <a:lumMod val="90000"/>
            </a:schemeClr>
          </a:solidFill>
        </p:grpSpPr>
        <p:sp>
          <p:nvSpPr>
            <p:cNvPr id="40" name="Diagonal Stripe 39"/>
            <p:cNvSpPr/>
            <p:nvPr/>
          </p:nvSpPr>
          <p:spPr>
            <a:xfrm rot="16200000">
              <a:off x="5140800" y="4615778"/>
              <a:ext cx="510558" cy="297244"/>
            </a:xfrm>
            <a:prstGeom prst="diagStrip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  <a:latin typeface="HelveticaNeueLT Std" pitchFamily="34" charset="0"/>
              </a:endParaRPr>
            </a:p>
          </p:txBody>
        </p:sp>
        <p:sp>
          <p:nvSpPr>
            <p:cNvPr id="41" name="Diagonal Stripe 40"/>
            <p:cNvSpPr/>
            <p:nvPr/>
          </p:nvSpPr>
          <p:spPr>
            <a:xfrm rot="16200000" flipV="1">
              <a:off x="4464000" y="4615778"/>
              <a:ext cx="510558" cy="297244"/>
            </a:xfrm>
            <a:prstGeom prst="diagStrip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  <a:latin typeface="HelveticaNeueLT Std" pitchFamily="34" charset="0"/>
              </a:endParaRPr>
            </a:p>
          </p:txBody>
        </p:sp>
        <p:sp>
          <p:nvSpPr>
            <p:cNvPr id="42" name="Can 41"/>
            <p:cNvSpPr/>
            <p:nvPr/>
          </p:nvSpPr>
          <p:spPr>
            <a:xfrm>
              <a:off x="4878000" y="4464000"/>
              <a:ext cx="360000" cy="684315"/>
            </a:xfrm>
            <a:prstGeom prst="can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HelveticaNeueLT Std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rot="600000">
              <a:off x="4856400" y="5080479"/>
              <a:ext cx="135882" cy="57152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HelveticaNeueLT Std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 rot="21000000">
              <a:off x="5130000" y="5076111"/>
              <a:ext cx="135882" cy="57152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HelveticaNeueLT Std" pitchFamily="34" charset="0"/>
              </a:endParaRPr>
            </a:p>
          </p:txBody>
        </p:sp>
        <p:sp>
          <p:nvSpPr>
            <p:cNvPr id="45" name="Flowchart: Connector 44"/>
            <p:cNvSpPr/>
            <p:nvPr/>
          </p:nvSpPr>
          <p:spPr>
            <a:xfrm>
              <a:off x="4878000" y="4032000"/>
              <a:ext cx="360040" cy="421966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HelveticaNeueLT Std" pitchFamily="34" charset="0"/>
              </a:endParaRPr>
            </a:p>
          </p:txBody>
        </p:sp>
      </p:grpSp>
      <p:grpSp>
        <p:nvGrpSpPr>
          <p:cNvPr id="46" name="Group 24"/>
          <p:cNvGrpSpPr/>
          <p:nvPr/>
        </p:nvGrpSpPr>
        <p:grpSpPr>
          <a:xfrm>
            <a:off x="611560" y="1988840"/>
            <a:ext cx="873222" cy="1224136"/>
            <a:chOff x="4570657" y="4032000"/>
            <a:chExt cx="974044" cy="1620000"/>
          </a:xfrm>
          <a:solidFill>
            <a:schemeClr val="bg2">
              <a:lumMod val="90000"/>
            </a:schemeClr>
          </a:solidFill>
        </p:grpSpPr>
        <p:sp>
          <p:nvSpPr>
            <p:cNvPr id="47" name="Diagonal Stripe 46"/>
            <p:cNvSpPr/>
            <p:nvPr/>
          </p:nvSpPr>
          <p:spPr>
            <a:xfrm rot="16200000">
              <a:off x="5140800" y="4615778"/>
              <a:ext cx="510558" cy="297244"/>
            </a:xfrm>
            <a:prstGeom prst="diagStrip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  <a:latin typeface="HelveticaNeueLT Std" pitchFamily="34" charset="0"/>
              </a:endParaRPr>
            </a:p>
          </p:txBody>
        </p:sp>
        <p:sp>
          <p:nvSpPr>
            <p:cNvPr id="48" name="Diagonal Stripe 47"/>
            <p:cNvSpPr/>
            <p:nvPr/>
          </p:nvSpPr>
          <p:spPr>
            <a:xfrm rot="16200000" flipV="1">
              <a:off x="4464000" y="4615778"/>
              <a:ext cx="510558" cy="297244"/>
            </a:xfrm>
            <a:prstGeom prst="diagStrip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  <a:latin typeface="HelveticaNeueLT Std" pitchFamily="34" charset="0"/>
              </a:endParaRPr>
            </a:p>
          </p:txBody>
        </p:sp>
        <p:sp>
          <p:nvSpPr>
            <p:cNvPr id="49" name="Can 48"/>
            <p:cNvSpPr/>
            <p:nvPr/>
          </p:nvSpPr>
          <p:spPr>
            <a:xfrm>
              <a:off x="4878000" y="4464000"/>
              <a:ext cx="360000" cy="684315"/>
            </a:xfrm>
            <a:prstGeom prst="can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HelveticaNeueLT Std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600000">
              <a:off x="4856400" y="5080479"/>
              <a:ext cx="135882" cy="57152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HelveticaNeueLT Std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 rot="21000000">
              <a:off x="5130000" y="5076111"/>
              <a:ext cx="135882" cy="57152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2060"/>
                </a:solidFill>
                <a:latin typeface="HelveticaNeueLT Std" pitchFamily="34" charset="0"/>
              </a:endParaRPr>
            </a:p>
          </p:txBody>
        </p:sp>
        <p:sp>
          <p:nvSpPr>
            <p:cNvPr id="52" name="Flowchart: Connector 51"/>
            <p:cNvSpPr/>
            <p:nvPr/>
          </p:nvSpPr>
          <p:spPr>
            <a:xfrm>
              <a:off x="4878000" y="4032000"/>
              <a:ext cx="360040" cy="421966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2060"/>
                </a:solidFill>
                <a:latin typeface="HelveticaNeueLT Std" pitchFamily="34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076056" y="1916832"/>
            <a:ext cx="367240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Two in five children in London </a:t>
            </a:r>
            <a:r>
              <a:rPr lang="en-GB" sz="3200" b="1" dirty="0" smtClean="0">
                <a:solidFill>
                  <a:srgbClr val="FFC000"/>
                </a:solidFill>
              </a:rPr>
              <a:t>are not ‘school ready’</a:t>
            </a:r>
            <a:r>
              <a:rPr lang="en-GB" sz="2400" b="1" dirty="0" smtClean="0">
                <a:solidFill>
                  <a:srgbClr val="FFC000"/>
                </a:solidFill>
              </a:rPr>
              <a:t> </a:t>
            </a:r>
            <a:r>
              <a:rPr lang="en-GB" sz="2400" dirty="0" smtClean="0"/>
              <a:t>by the age of five (</a:t>
            </a:r>
            <a:r>
              <a:rPr lang="en-GB" dirty="0" smtClean="0"/>
              <a:t>PHE Fingertips</a:t>
            </a:r>
            <a:r>
              <a:rPr lang="en-GB" sz="2400" dirty="0" smtClean="0"/>
              <a:t>) </a:t>
            </a:r>
            <a:endParaRPr lang="en-GB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683568" y="4221088"/>
            <a:ext cx="71287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FFC000"/>
                </a:solidFill>
              </a:rPr>
              <a:t>5.7%</a:t>
            </a:r>
            <a:r>
              <a:rPr lang="en-GB" sz="3200" b="1" dirty="0" smtClean="0"/>
              <a:t> </a:t>
            </a:r>
            <a:r>
              <a:rPr lang="en-GB" sz="2400" dirty="0" smtClean="0"/>
              <a:t>of households in London with dependant children have </a:t>
            </a:r>
            <a:r>
              <a:rPr lang="en-GB" sz="3200" b="1" dirty="0" smtClean="0">
                <a:solidFill>
                  <a:srgbClr val="FFC000"/>
                </a:solidFill>
              </a:rPr>
              <a:t>no adult in employment </a:t>
            </a:r>
            <a:r>
              <a:rPr lang="en-GB" sz="2400" dirty="0" smtClean="0"/>
              <a:t>(Census 2011) – 186, 000 households</a:t>
            </a:r>
            <a:endParaRPr lang="en-GB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influencing factors - adults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l="23628" t="19527" r="27454" b="24641"/>
          <a:stretch>
            <a:fillRect/>
          </a:stretch>
        </p:blipFill>
        <p:spPr bwMode="auto">
          <a:xfrm>
            <a:off x="251521" y="1628800"/>
            <a:ext cx="3672408" cy="2356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139952" y="1772816"/>
            <a:ext cx="460851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Alcohol-related hospital admissions </a:t>
            </a:r>
            <a:r>
              <a:rPr lang="en-GB" sz="3200" b="1" dirty="0" smtClean="0">
                <a:solidFill>
                  <a:srgbClr val="FFC000"/>
                </a:solidFill>
              </a:rPr>
              <a:t>significantly increased</a:t>
            </a:r>
            <a:r>
              <a:rPr lang="en-GB" sz="3200" dirty="0" smtClean="0"/>
              <a:t> </a:t>
            </a:r>
            <a:r>
              <a:rPr lang="en-GB" sz="2400" dirty="0" smtClean="0"/>
              <a:t>over the last ten years in London and England (</a:t>
            </a:r>
            <a:r>
              <a:rPr lang="en-GB" dirty="0" smtClean="0"/>
              <a:t>PHE Fingertips</a:t>
            </a:r>
            <a:r>
              <a:rPr lang="en-GB" sz="2400" dirty="0" smtClean="0"/>
              <a:t>).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4653136"/>
            <a:ext cx="756084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Crime in London is on increase with </a:t>
            </a:r>
            <a:r>
              <a:rPr lang="en-GB" sz="2800" b="1" dirty="0" smtClean="0">
                <a:solidFill>
                  <a:srgbClr val="FFC000"/>
                </a:solidFill>
              </a:rPr>
              <a:t>36%</a:t>
            </a:r>
            <a:r>
              <a:rPr lang="en-GB" sz="2400" dirty="0" smtClean="0"/>
              <a:t> of Londoners reporting being </a:t>
            </a:r>
            <a:r>
              <a:rPr lang="en-GB" sz="3200" b="1" dirty="0" smtClean="0">
                <a:solidFill>
                  <a:srgbClr val="FFC000"/>
                </a:solidFill>
              </a:rPr>
              <a:t>worried about crime </a:t>
            </a:r>
            <a:r>
              <a:rPr lang="en-GB" sz="2400" dirty="0" smtClean="0"/>
              <a:t>in their local area (GLA). </a:t>
            </a:r>
            <a:endParaRPr lang="en-GB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352928" cy="99060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App. 150, 000 people in receipt of unemployment benefits have mental ill health, London, 2015 (46% of all claimants)</a:t>
            </a:r>
            <a:endParaRPr lang="en-GB" sz="28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23528" y="1600200"/>
          <a:ext cx="8442647" cy="4925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520" y="6211669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Data source: DWP, February 2015 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88640"/>
            <a:ext cx="8820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Suicide rates in London are decreasing but there is a great variation between the boroughs............  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utoShape 2" descr="data:image/png;base64,iVBORw0KGgoAAAANSUhEUgAAAgYAAAKVCAYAAAC0zSNNAAAgAElEQVR4XuydB1QU1/fH7+wusBQBASvYYjSisSv2FqOJCgkajSWxRc0vsRdEUEBFEFAErImxJ/aKYpCosUWNJRp7jQ0xig0R6bsz/3Mnrn9UkN1ly8zsfefs0cSZ9+77vLez33nvvnuZ6Oho7oMPPgAxltTUVDhx4gTUrFkTxNoHMXInm7UjcP/+fTh16hR06NAB7O3ttbupiKuEOtdzcnLg8OHDnKurK9OwYUO9+lhU3ziOg8zMTP6TlpYG6enpoFarISsri8vOzmZKlSoFbm5unEKhgAcPHkD79u0ZvQx4x00sy8Kvv/4KLi4uwDBvV4+2OTo6cs2aNXvtH588eQIpKSlcSkoKY2Njw3Ecx+AcyM7ORvvBy8sLnj17BtevX3/GcVwGAMg0H4ZhGI7j8L8ZW1tbu5fmMSzLatrAP/m/Y72avxf4d83/R5tf2YV90RRkix8seEnBvslk2PR/BdkW/HfNvxX2J5r95v+3trbmTcAP/pvm75o/HR0doWLFijoN2+XLl7m7d+9C586dDT7eOhki0YuvXr0KTEJCAuft7S26Lp4/fx4WLFgAaLuPj4/o7CeDpU8gICBA3alTJ3nHjh0N0lkhzvng4OA8Jycn8PPzsy5JJzV9c3Z25kXU8+fPISMjA5ydnTn8UXZ3d2fwB6RMmTJQtmxZ/qP5MUtOToa4uDg2Jibm/3/RSmJMgXtv3boF8+fPL7JuFCv+/v4wd+5cXsDgi8off/zBomCqUqWKrFu3bvD++++/Zk1CQgLs3LmTFwc3b96E1q1b8z+acrn8tT/1+X+63oOGodhC0YAfzd+1/X/63KOp+969e3Dp0iW2atWqrK+vr6Jy5crFjtq5c+dg8eLFEBAQAJUqVSr2erpAdwI4N0UrDHCCLF++HL98MG7cON17T3cQASMSWLJkCTx9+lQ9adIkuSGb0fyA4kOxR48eULt2bUNWr1Nd8+fPV92/f58JCgqS29lpXmx1quK1i7FvDx8+fPXDjyKg4Nvru2oePnw4hIeHQ+nSpfU3oJA7Dx48CPv27WOnT59epOgYP348W6pUKebx48dMuXLl1G3atJHjKtG7ikYcuLq6wsyZMw1qs5gq27RpE5w+fTo7IyND2bJlS/bzzz+Xv2t1TYjiWEy8tbFV1MIAO4jLcr/88gt78+ZN5ttvv2Xee+89bfpN1xABoxK4ceMGzJkzh3+r0eYtSFdjEhMTcZlade3aNXl+fj44OTmpHR0dFX5+frpWpff1s2bNAnxTxz56eHjoXY+hbgwPD1c3adJE/sknnxiqSr6e5cuXq1iWVQwdOrTIelevXs0LmD59+mgtZLAyFAe02vkf1suXL8OmTZvyHz58aOXr6wsff/xxkbxJHBh0ir9VmeiFgaZHR44cgbVr18JHH30EX3zxhXGpUe1EoBgCQUFB6qZNm3Kff/65wtiwcH/+999/h5MnT7KxsbEGX0p/034UJQcPHlTb2toyDRo0kOFDXAhl8+bNgEvTY8aMMag5QUFBbJcuXWStWrUyaL1UWeEEcH9748aNkJ+fzzVq1Igpan6RODDeDJKMMEBEjx49gpUrV/J7ZEOGDOH3IqkQAVMTWLNmDVy7du2dS8/GsGnevHlqhUIhxyV1Y5RDhw5BYmIii55kn332GdOiRQtjNKN3nX/99Rds27ZNFR4ebjAxhs8S5Dl//nywti6RC4Xe/bLUG+Pj49FXA0JCQnBFrFAMy5Yt4x04J0yYYKmYjNJvSQkDDaGkpCTesadv375AKt8o84YqLYLA48ePITQ0lBsxYgRj6lMyuKwfFRUF06ZNM6goxlMV8fHx6qysLJmPjw/Tvn17QY6/hv28efMM5qlenOOhIEFIyCjcarl+/To3fvz4QscUn/O4wkDCwLCDLklhgIjQ0/eXX37h93dx38/W1taw5Kg2IlAIgWnTprG1atXi+vTpY1CHQ21hr127Vn379m2YPHlyidvHB+66devYp0+f8p71ht6717ZPulw3fvx4bvjw4cybpwB0qaPgtfgMuXHjBjtt2jSjb9Hoa6PU70OxW7NmTa579+5viQMSBsYZfckKAw2u9evX494rDBw4EOrVq2ccilQrEQDAt2rce4eYmJhCz7ubAhIel5s0aRIMGDCAPwqnT8F9+p9//lmdnJws79y5s7pr165yGxsbfaoy+T1xcXEqd3d3Ra9evQzS9owZMzhnZ2dm1KhRBqmPKtGdAB4HDQkJ4by8vJjGjRtDhQoVXm0tkDDQnac2d0heGCAEVJx4pBFXDqgQAWMRQIepc+fOcWFhYQZbytbH1r1796IzojoiIkKnVQOMG/DTTz+pb9y4IW/btq26W7ducgw+I6aya9cuOHPmDAQGBpbY7AsXLsCaNWu4iIgIs45niTsigQp+/PFH9CFTv3jxAoNDyTF+BR4LBQC5SqWCqVOnSqCXwumCRQiDCRMmsJ07d5aJYSlUOFODLNGHwLhx47iRI0cy1atX1+d2g90zefJkrkmTJgzGOdCmoHPdlStXcJWB7dq1q0ysjrt45G3FihXqWbNm6SSKCmM0Z84crkWLFkzLli21QUjXmJBASkoKf7wRfUC+/fZbE7ZsGU1JXhjgUS4MeoJnrpVKpWWMKvXSbAQwEqeNjY1q2LBhBvOM16czaAeeqy/uhAIGYbpw4QJXq1Yt1sfHRy6EeAT69FdzD8Y1QUe0RYsWlaQadHiDVatWQVhYWInqoZuJgBgJSF4YHD58GLZu3crFxMTQcqAYZ6jIbMajU7iMjZHsDB2BTxcUc+bMya9WrZpVUSsG6FR3+vRpDkPRent7y829wqFL34q7dvLkyRheV6avjwXWj8KiVq1afFwUKkTA0ghIXhicPn0aHam4uLg4EgaWNrvN1F+MwIdhirt3717i5Wx9uxAcHIwrAG/9OKK/zcOHD1lXV1fO19dXbs5wyvr2rbj7li5dqrp3755C331nTM6DDqSxsbHFNUX/TgQkSUDywgBHLTQ0lK1du7asZ8+ekhxE6pSwCKDz24oVK/ikOuYqI0eO5B2yCvoKnD17Fp0L+VCz3bt3N5dpRm8X45gkJSVxkZGRjD7bh0uXLs3LyMiwpvwrRh8qakCgBCxCGOCqwdq1a9no6Gg6iyzQiSg1swIDA/ljfm3atDF51zRHFtHPQFPQmzskJIRfRSguuY/JDTZCg6tXr2bRMS04OFin7zwmcJo+fTqfEVMooZ6NgIeqJALvJGARwgAJoJc2xt2mVQP6RpiCAOYTOH78uMnDImPfMAJibGzsa3kTpkyZoqpbty5jrsBLpmBesA1MLDVlyhSuZcuWRcbaL8ymtWvX5h07duxU586dW4gxFb2pOVN70iRgEcJAk2wDo7d99tln0hxJ6pXgCGAq3iFDhsjq1KljUtv+/vtv2LJlS35YWJgVNhwREaG2s7PjxowZY9aTEiaFAAC4dbJixQo+DoE2kU8xkI6/vz+aud3Hx+dzEgamHjFqTygEJC8MNKJg8ODB0Lx5c6FwJzssgMDy5cshMzNTPWrUKJM6IWKAI9xnj46O5n0KUlJS2KCgIJklJgHSZUth69atuQcOHFglk8k+Gjhw4PsNGza0gFlKXSQCbxOQtDDQiAJ0xKpbty6NPxEwOQGce5MnT4aKFSuarG30qYmPj2efP3/O5OfnM1OmTDFp+ybrqBYN4ZaCv78/165du3duKeTm5sL48ePzVCpVdJ06dcaOHj3aTovq6RIiIEkCkhYGmCNh9+7duNcoycGjTgmfQHR0tBpFQb9+/Uy6aoBkUCBYWVlZvCjWxr8IQynv3bt3e25ubmd/f39bTL5GhQhYKgFJCwMcVIyC5ufnxyfeoEIETE0AMx1i7AA8E6/P0TlT2yu19rSNYzJu3LhslUr1a8uWLX369u0rjoxRUhss6o9gCEheGGzYsAFwOfHrr78WDHQyxLIITJ06VdWqVStF586dLavjAujtuXPnYPHixbhNAEVFd9y3bx9s3779MMuyTSMjI23s7e0FYDmZQATMR0DywuD+/fv4xkaRD803xyy+5UOHDsHOnTu5WbNmUfRNM8yG+Ph41bFjx5jIyMhCt3P8/f2fZ2VlXfP19W2CwZ+oEAFLJyBZYYBHlTC0KZYjR45Ao0aNwFA52i190lD/tSeQl5cH6OuyceNGrn///kyTJk20v5muNBgBzB2Rl5cnCwwMfE0cHD16FNatW5dcunRpl9DQUAeDNUgVEQERE5CkMMD83BjcRCaTMW5ubpjHGyIjI0U8TGS6mAhgKOS0tDQ8FYDHFTGFMevk5AQ9e/aUVatWTUxdkYytGKNg2rRpbMOGDWUDBgx41a+QkBBVTk6OqkWLFkoph4mWzEBSR0xCQJLC4OXZZS44ONjknuAmGTVqRNAE/Pz82AYNGshatWoF6N0ul9M0FMKAob/B0qVLudq1azOYXvrff//FGA+YS0UI5pENREAwBCQnDDQJVLSNdiaYkSBDJEEA0y2rVCo2JCREpxj9kui8CDqB/gYHDx5kHB0dWU9PT6saNWpA48aNRWA5mUgETEdAcsJgyZIlXHZ2NjN69GjTUaSWLJoAOrhivIy///6bc3d35ypXrizr3bu3RTMRcudjYmK46tWrM59//rmQzSTbiIDZCEhOGGAwo++++w4qVapkNqjUsHAIYIZB3N/Hj0z230s8BhxCZ9SSFnQqPHz4MO/k2qxZM2jbti3FyygpVBPc/9LfADBMer169UzQIjVBBMRFQFLCAFPLojBA5y8qRCA8PJwPKvTBBx+8goFv95h9cMaMGXoBwvv//PNP/oNBs1q3bg1eXl561UU3mY9AXFwclClTBr766ivzGUEtEwGBEpCUMMDcCBisZMyYMQLFTWaZksCcOXN4UfBmlrwZM2Zw3bp1Y3RZNdixYwcfYjgjI4NPxoWCgKJpmnI0DdtWaGio2tPTU05HmA3LlWqTBgFJCQN8eGOh1MrSmJwl7UVRwuBlkiGdvNHDwsL4LYhvvvmmpGbR/QIgMGLECG7UqFFMrVq1BGANmUAEhEVAUsJg9uzZ8Omnn1p80hhhTTHzWYNZDVu2bPnWigFaNH36dOjUqRP/79qUoKCg/C+++MKKUvFqQ0vY16SmpgKeHomJiaGjpMIeKrLOTAQkJQzwJAJ+4R0cKICZmeaTYJr9/fffMdogFJVyG1cNtmzZwoWHh2sVpnjcuHHsuHHjZJR1TzBDrLchOPbr169Xz5o1iwJM6E2RbpQyAckIA/QMRw90zGRHxbIJHDt2DFasWFGkKNDQwVWDFi1agDbJjVBg4NyiBDvin1u45Xju3Dl1UFAQCQPxDyf1wAgEzC4M8AGOR71q165dou5hoprExEQKfVwiiuK/GaPbLVy4sFhRgD3FN8cNGzawUVFR7wxGhCG1UUSg8KQifgJxcXH5rq6uVv379xd/Z6gHRMAIBAoVBvggvHXrFh8u9MGDB+Du7g7GCAaCRwutrKw4PGaIqZGdnJzUpUuXVowbN07nrr5cGmZzc3PRa1zWs2dPneugG8RN4NdffwV8Gyxq+6Cw3oWGhrJ16tSRffHFF0V2/sSJE5CQkMDOmDGDohmKe4rw1k+cOJHt06ePjCIeSmAwqQtGIcALAz8/P87GxiY/MzNTnp+fzz/8SpcuzTo7O6uVSqXVtWvXuKioKAbPhBuyFPQaR4eg/fv3w9GjR7mJEycy+gYoWrJkCWDymgkTJhjSVKpLBARmzJjB1qxZU6eog9rMl61bt6JQzp8wYYKVCDCQie8gkJ2dzT8b5s+fT46HNFOIQBEEeGEQFxfHYdQ2V1dX/vPmPurLpEQQHBzMi4ZLly7B8ePHATMX+vj46A23sONk8fHxaqw7IiJCr/0/7NDVq1dJGOg9Kqa7MScnB86cOQOPHz/mG8UUxba2tvyxQJxb+LGxsdHKoJ07d+bs2bNHMXnyZEW5cuW0ugcvKmy+oI+CxiZczcLVKHy7pDDHWmMV7IXXr1+HxYsXs9HR0e9c/dm8eTPvxIynnKgQAUsjoJWPAS7zT5o0iWMYhlOpVIyVlRWUK1eO++eff2QYPEZfcVDUOfOYmBgVADA1atTAFQzo0aOH1uNCwkBrVGa7cNeuXXDkyBHVixcvFCzLqhmG4edTmTJl5Jgq+8mTJ9yzZ8/g2bNnDAoDR0dHcHZ25iPVYVY83NpC0VC6dGm+D0eOHMETCE+srKxso6Oj7XTpWGHzJSgoKPfFixdPOI5zVigUipo1a2LoXGt0VKQibgIHDhyA7du3c127dmU8PT35+VSwoCA4duwYK5fLmezsbG7evHm0fSTuISfr9SCglTDAes+ePctHfcNsZJo3Mow0iA5Z+oqDooQBxjIPDg4G9BdwdHREQaLu0qWLokOHDsV2ETuEPxQRERHFXksXmIcAjru1tTUfRwCjB2Ieg6JKWloa//au+dy7dw8ePnwIT58+5VcY7OzsgOM4LjMz8686derUGTVqVImEAa5iTJo0iXeI7dix46u5bh5S1KqhCeD8QX8RFJ+pqalyjuNwlUrNcZxMpVJxKDa9vb1l+OfcuXPzBgwYYK1LhExD20v1EQFzENBaGBRlXEnEAXp64xLtmyFrsS30Lsc3ybp16+Jyb15CQoK1o6NjbrNmzWze5ViI9/30008wYsQIwDcCKuYhsG3bNrh58ybfOAq6gg9XFAa4AjBkyJASGYfCsaBoQJGh6+kW/AJgzAPNmyOKDnt7e1VISIiiRMbRzaIggC8hmP8CPyhQNfNUrVbD8OHDcV48Dw4OdhRFZ8hIImAgAiUWBmiHruIAH75bt27NxB/xrl272hcmDN7sH96zefPm/OvXr8sHDhwow1CmuD+Nb4xvZkjbs2cPJCUlsXPmzKFlQANNFF2rCQoKUru7u8uzsrLwZEvu7NmzXzkL4MmBpKQk6NOnD5+R0NwFvwQFi6GyL5q7X9R+yQiEhISkp6enPxk4cOB7tGpQMpZ0t7gIGEQY6CIO0EksISFBaWdn99DFxUXZrVs3R12+dCgGMKIdOoUBwFW1Wu3RoUMHRc+ePV/zUlu5ciWLRy6nT59O4sAMcxKPDGJ+AUxLnJSU9Pibb75xKzjO165dgyVLlnC4b9+jRw+tog+aoRvUpAUTWLFiRcbx48ePuru7t6BVAwueCBbYdYMJg+LEAf6gr1mzJlulUqlcXFyYbt26OegiCN4cG43AAICZ9vb2H7q5uXXs37+/fcFjjjNnzmSdnJxkuK1AxXQE8Njpvn37+HP/OMESEhKudO/evdabHt4o7jBePS7jU3Ii040PtaQdgb1798KmTZvwZEzyoEGDKpfkeaVdi3QVERAGAaMLA9wCWLZsWe7Dhw8ZFxcXVbdu3ewM9QXTbElcvnz5YV5e3h6WZb/t27cvtG/fnqeL/x4aGsqHvKWMi6abcJjMCj35MSgWTrDExMQzffv2bdCmTZtCjfjhhx9wBYj7/vvvGcpzYbpxopaKJ6DZJnV1dc2aOXOmTo6txddOVxABYRIwqjD46aef8i9dumTl4uKS6+3tbWMoQfAmSlyN2LRp0/PMzMwzAFC+Vq1a7rh6gM5veGqiW7duJAxMOP/8/PzY//3vfzI8wYITbM+ePbcHDBhQ9V2R5tDvAONXfPfdd6BvcCsTdpGasiACGnHQpUsX8PX1taCeU1ctlYBBhUHB7QSlUsm5urqqvb29FcYSBEVtL8jl8j9tbGwaZWVl2TRu3Djv22+/tbbUATZ1v+/cuQPR0dF8ZDksOMF+++23+8OHD69Q3CkRzHeBS7fffvstpc429cBRe+8ksGzZMj5sOwpXKkRA6gQMLgw04gC/RKYSBAUHSbO9cOHCBZm9vb0iKiqKwtiaYBZv374d/vnnH8DQ1lWrVlUPHz6cj1yJE2zXrl1P/P39XatUqVKsJbj1g/NGm5MqxVZGFxABAxHAeaxSqWjFwEA8qRphEzCKMBBClzEeOkZk1PgbCMEmKdsQEBDAVq9eXYaxBNCZsEGDBq9WDJKSkrKmTp1qh5ELiytFBb0q7j76dyJgTAKaI60kWI1JmeoWCgFJCoMtW7Zwt2/fZiiRkmmmGW4BHDhwgAsJCXnr2OFL50PV7NmzFW/m4CjMOhIGphkzakU3AjiPMeiRMbLM6mYJXU0EjE9AcsIA97jRKz48PPydoXaNj9ZyWli1ahWwLAuDBw9+q9Mvjyti4hqtgAQGBkKrVq1oK0ErWnSRqQjgPMYcCmFhYRQXxVTQqR2zEZCcMJg1axbn5eXF0BaC6ebUrFmz+LDHTZs2LVQYJCYmqhYtWlRsiOG7d+9CZGQk7+CFobCpEAGhEMAorUuXLuX69OnDtGzZUihmkR1EwCgEJCUMMHMapswNCAgwCiyqtHACgYGB7DfffMMfT3yzvDyumD937tx3OoFisCNc6cHERUIIk0xjTQTeJBAfH59/+PBhGaaExwyzVIiAVAlIRhhoMjKiX4E23u9SHVBz9Gvs2LHclClTmMKcC3GC7d+/P2/OnDnvPDIaFxfHj1v37t3N0QVqkwhoRSAmJiYvLy9PHhAQwJ+6oUIEpEhA1MLgt99+g3bt2oFSqcS4+4A/TBSAxLTTFI8nTps2DebNmweFvUXhBPvjjz9yoqKilEVZ9i4fBdP2hlojAu8mgC8g06ZN47crMcoqFSIgRQKiFQbLly+H06dPc/n5+Qwej8vIyADc66ZiWgIYT3779u3s/PnzC3XKwgn2559/ZoWHhxcaThYDGt2+fZubOHEiJVIy7dBRa3oSWLlyJWYMpS1LPfnRbcInIFphgGFK165dq/L19VUkJyfzsfnr168vfOISszAxMRGOHj1apLf2S29uPtPim2XdunVw9uxZCAoKAsqRILGJIeHuHDlyBHbv3s1S5lYJD7KFd020wgCXsCMiIri4uDh60zTjJD59+jQ+JIt8e8IffhQAKNp69uzJbzfk5ORAXFycOiUlRT5p0iTKjWDG8aOmdSeAc3rjxo2q8PDwYk/a6F473UEEzE9AtMIAz81///33sHDhQlAo6Ptprqn0xx9/wI0bN2DQoEFFmoDhsTds2ACY7MrFxQUw1oSnp6fK3d1d0atXL3OZTu0SAb0IYOjvxYsXq2fPnk0OiHoRpJuETkC0wgDB+vv7cwMHDmTq1KkjdM6StA9XC9atW5fbtm1bGww/XVzBN63s7Gw+XDI6jFIhAmIkgP4FkZGRtFopxsEjm7UiIGphMGvWLJWnp6dCmx8lrWjQRToRwMmTlJR0u3fv3lXbtGmj0710MREQKwGMuYEROjUZRMXaD7KbCBRFQJTCAGOWo8Ph5s2buVKlSjGUCtU8Exwnz4EDB+4NHDjQnSIVmmcMqFXzEPjf//6ndZhv81hIrRIB/QmIRhjcunULduzYwT158oRLTU2VOTg4sEqlkuvatascY+tTMT2Bl1EN0/z8/EpXqlTJ9AZQi0TATARGjRrFn6YpV66cmSygZomA8QiIRhgcPnyYXyHo1asXgzH5ra3fGUjPeMSo5lcEcPLs3r07Pzw83KpUqVJEhghYDIGAgADu66+/Zj788EOL6TN11HIIiEYY4PFEzJiIQYzIcU0YE3THjh2wa9cu9ocffqCMc8IYErLCRARmzJihbtu2rRwjr1IhAlIjIBphgOAnTJjAdu7cWfbJJ59IbRxE2R88gnjy5Mm86OhoWr4R5QiS0foSiI6Ozn///fetKAS7vgTpPiETEJUwwJTKlSpVohjlAplRmOMgOTk5Nzg42EYgJpEZRMAkBJYuXaqysrJSDBw40CTtUSNEwJQERCMMHj58yIfVHTp0KNSrV8+UjKitIggsXrwY8vLyckaNGkVBCWiWWBSBrVu34moZRl+1qH5TZy2DgGiEAfoXNG7cGD799FPLGBkR9HLu3Ll8iOPhw4eLwFoykQgYjsCBAwfQ8VY9c+ZMin5oOKxUk0AIiEIYrFixgs+eOHr0aIFgIzOQQHx8POzfv59r2rQp16dPHxmFpqZ5YSkEMN/HmDFjeGdoJycnS+k29dNCCAheGOzZs4f/8Zk5cyYlSxLgpMQQx9HR0eoXL17I+vXrx1CGSwEOEplkFAJxcXEqNzc3xddff22U+qlSImAuAoIWBufOnYMlS5ZwgYGBTMWKFc3FyKLaXb9+PTx+/Jh/C6pevTo0atRIq+OhuHpw4MABrkmTJlzv3r1luMVAhQhImcCxY8cw6BptJ0h5kC20b4IWBmgc5j4nBx/jzk4UYElJSZgGWVapUiUMM83HJcjNzYVLly5B+fLl1dWqVZO/K4MiXl9w9aBx48bMl19+aVzDqXYiYEYCtJ1gRvjUtFEJCF4YXL16FeMXGBWCFCvHgFDXr1+HZ8+e8d3Ly8t764P5JgBAnZubK2vRogXbpk0beYUKFV7DgQ+/NWvWwP379/kQsNoUPD3i5OSkHjVqFDlmaQOMrhEtgdjYWHWZMmXktJ0g2iEkwwshQMJAItMCM7798MMP8OTJEzXLsqBSqfCTx3GcVV5ensLGxibfzs6Os7e352xtbdXOzs4KFxcX6zJlykBxmRH//vtv2LJlS35YWJhW+wPp6emYEhvw1AJFqZTIBKNuFErgxx9/5FfW0BGRChGQCgFBC4MlS5bA8+fPacVAi9l2/vx5WLBgAXz00UdQq1YtsLe3BwcHh1cfLaoo8hJcWYiNjWVjY2O1Dn08ZcoUlY+Pj6J58+YlaZruJQKCJoAPUFxNGzZsmKDtJOOIgC4EBC0MgoOD2YYNG8p69OihS58s9lqNOBg5ciQYMg1yZmYmTJo0iRce2pbVq1dDWloabSdoC4yuEyUBfIDidh1tJYhy+MjoIggIVhjs3bsXfv/9d3VERATtU+swfXHZH5c3DS0OsL6pU6cCbj1oU2g7QRtKdI3YCeADFP136OVF7CNJ9hckIEhhoHlDHTBgAHh5edGI6UgAk0316tVLZshlfBRHyBoAACAASURBVFy98fHxkWkzHikpKfxphsTERDy+yNDblI4DSJeLhgA+QLF4e3uLxmYylAgUR0CQwmDdunXqmzdvwpQpU2i1oLgRfOPfjfWmPmfOnPxq1apZFfZmtHDhQnj69CmbkZHBZWdnyxmGgXLlyqmVSqUsNTWVmzVrlta+CTp2ly4nAmYlQMLArPipcSMREJwwQEe3qKgomDZtmtbL1kZiI8pqcW//6dOn6tGjRxtUVGGK5dOnT8PHH38Mnp6e4OHh8YqPn58fW69ePX41AY87akLE0jlvUU4hMloHAiQMdIBFl4qGgOCEwbx581iFQiGjxDz6zSFjnQa4ePEiCgM2OTmZS01NlXMcB3jskeM4mVKp5GbMmFHoqgCFjdVvHOkucRAgYSCOcSIrdSMgKGGAjnMrVqzg5s2bR3kRdBtH/mpjbSMUZgq2hce08IMrBBg6ubBCYWP1GEi6RTQESBiIZqjIUB0ICEoYYGhe9KgfNWoUv1xNpXgCyOxlBEP4888/+b19Q28jFG9F0VfQdkJJ6NG9QidAwkDoI0T26UNAUMIAO4DZFJOSktg5c+aQw1oxI/qSFS+iypcvz1/t5uYGhjyNoM+kevMe2k4wBEWqQ4gESBgIcVTIppISEJwwwA6tXLmSvXXrFkyfPp3EQREj/Msvv8C///4LgwcPhrJly5Z0Hhj1ftpOMCpeqtyMBEgYmBE+NW00AoIUBtjbmTNnsk5OTrIRI0a86jzmAHj06BE8fPiQ/+APoiEj/BmNsgErxn5jToQqVapAcdkODdhsiaqi7YQS4aObBUwAH6CYVbRXr14CtpJMIwK6ERCsMMAfwBkzZoCdnR0f9z8jI4PPm+Di4sIvl9vY2MDly5dh4sSJULVqVd16LdKrt23bBhgR0tfXFzp16iSqXtB2gqiGi4zVkgA+QJ88eQIDBw7U8g66jAgIn4BghQGiQ8c6XCHAlQH8YDhemez/dxeOHj0K+GMZEBAArq6uwqddQgsTEhIwmiAfl71Vq1YlrM20t9N2gml5U2umIYAP0Lt378L3339vmgapFSJgAgKCFgba9H/37t2YU4ELDQ1lcBVB6uX48eOwfv167qOPPlJj9kKx9Je2E8QyUmSnLgTwAXr16lXKAKsLNLpW8ARELwyQ8IYNG9QYlW/ChAlyoTviGWJG4PFEDATVsGFD7quvvjJohEND2FdUHbidcP/+fYVmjKpVq0bJZ4wJnOo2OgF8gP7111/506ZNszJEYxs3bgT0perTp48hqqM6iIBeBCQhDLDny5YtU589exaGDh0qr1evnl4wxHSTSqXCsNEq/JEdOXKkouAWi1D7gdsJjx8/5s3DwEiXL19mY2Ji6OSJUAeM7CqWAD5ADx48mDt79my9lytRCCxbtoz/PiiVSiYjI0Pl4OCg6tWrl21RgcOKNYwuIAIlICAZYYAMoqOj8xmGsZowYUIJkIjr1rCwMLVMJmOGDx8uc3Z2FpXx0dHRaicnJ/mwYcNEZTcZSwQ0BPABmpSUlL9gwQKdVwzwuPH69esxYZy8Vq1a6k6dOsnxtNGYMWPQuTpl0KBBHiQMaK6Zg4CkhEFubi7MmjULmjVrBp07dzYHT7O0OXfuXNW9e/fkI0aMYPDBIpaCGTTj4uIw+yKjVCrFYjbZSQReEcAH6M6dO9m5c+fKtPVxOnPmDCQkJLApKSmy1q1bsx07dpRVrFjxVZ2hoaG52dnZbEREhC2hJgLmICApYYAAcak6KiqKa9SoEdO3b19zMDVLm6tWrYKTJ09Cw4YNMSzyWzagYBBizIelS5eqnj17xvj5+YnGV8IsA0yNCpIAPkB37dr1fPLkyY7u7u6v2bhlyxbAZGM9e/bk/z8eNd6/f7/6xYsXcsxS2q5dO3B0dHyrXwEBAWyTJk1kmvsE2XEyStIEJCcMcLRu376N2wqcjY1Nfr9+/awbN24s6UHUdA6PM167du2tvuI5a4wBgcc6C6ZLFgIUtG3y5Ml8PIr3339fCCaRDURAawL4AP3tt99Shg4d6lG/fn3+PozBsnXr1sxLly4p7e3tZVlZWcAwDGYjhU8++YRBQYD/XVhBJ+q1a9ey0dHR5Huj9SjQhYYmIElhgJA2b96MAiH79u3bSltbW1X79u2tunXrVii/+Ph4/ov6+eefG5qvYOpbt24dHxciODiYDxolpLJ161Z0HGUoBLaQRoVs0YYAPkATEhLuVa5c2R2FwdWrV1XXrl1TMAxzwd3dvXJwcLAj/tijg2GTJk2KrTI0NJStXbs2rRYUS4ouMCYByQoDDTR8Iz1x4gT88ccfLPoglC1bVta/f3/APT0MZRodHc2mpaUxeXl5THR0NEh5r3vp0qWQlpbGv50LqeAJi4kTJ3JffPEF07p1ayGZRrYQgWIJaPIlvHkhPmN0cR5EAfHzzz9zcXFxlHa+WOp0gTEJSF4YFIR3/fp1OHbsGHv8+HGZtbU1h2KgefPmbO/evWUbNmzgEzcFBwdLegkvLi4OSpcuLbgQrgcOHMC9WjYqKkrS/I35Zaa6xU3g/PnzsGjRIj4HCjpQUyEC5iJgUcJAAxkdgnAVAVcHNPuC+fn5MGXKFK5ly5YM5iKQcgkLC+MdEYW2dRIQEMB5eXkxPXr0kDJ+6hsRKJLAkSNHcBuUGzduHFO5cmUiRQTMQsAihUFRpDFA0ooVK7iIiAgGHYWkWp49ewaRkZG8MGjRooUguolvSwsWLOD9H2JjYwVhExlBBMxBICEhQXXw4EFZZGSkTKEQTdRzc6CiNo1EgITBG2BXr15tEVsKuG2CMR/Gjh0LH3zwgZGml27Vzpkzhz9V4e3tDT4+PrrdTFcTAQkRWLNmjfry5ctcWFgYKQMJjatYukLC4I2R0mwpODk5MaNGjSr0nLFYBrc4O0+dOgV4WsHf35/PXmnOolkxIFFgzlGgtoVEYN68earnz58zQUFBFONDSANjAbaQMChkkLdu3Yqx/NlLly7JMJ1zgwYNwMvLS3AxAAwxPzHoCuYwwBgHply2xNjwmkBMqampvM9HzZo1KUudIQaV6pAEATziGBkZydrb27NjxoyhlQNJjKo4OkHCoJhxunjxImAI0/Pnz3MMwzAoEj788EOoU6eOOEZYCysxoxv+OOMKSUkKvvXfuXOnyCo00Rc1qwPoXIVOkJgACo9q4dEuXDGgQgSIwH8E0B8oPDyc+/DDD5mBAwcSFiJgEgIkDHTAnJKSAhcuXOCFAiZAQYFQpkwZ6N69uw61CPPSH374ATAJk75hpJFHREQEODg4gJub21udxHgS+Bk5ciT/b+hoWHDbAP0L0NeBhIEw5wdZZT4CKLbRH+jTTz8l3xvzDYNFtUzCQM/hxhDDu3btAtynnzp1Ktjb2+tZkzBuwyBDM2bMgDZt2gDGcdel5OXlQVhYGOvh4SH79ttvi7wVQzZrgsG86UtAwkAX4nStpRHArTdcPbCkzLGWNsZC6i8JgxKOxoYNG3AFQdW4cWOF2JOeYIz3mTNnAkaG1CW/BGZ3zMrKYgIDA4t1kkJxgOXNUwckDEo4Eel2yRLIycmBlStXQmZmJgkDyY6ysDpGwsAA4zFjxoxczBA4Z84cawNUZ9Yq0KcCl/nxpEK1atWKtQXzyaP/RXh4eImco1AYYKa5YcOGFdsmXUAEpE4AxQBuWZ48eVJ94cIFuZubm8rT01Px9ddfS73r1D8BECBhYIBBuHv3Li6lQ/v27fXeozeAGQarAp0RT548yU2ZMoVBv4Oiyv79+/m88qGhoTL0LShJwZMgZ86c4UJDQylOfElA0r2iJVCUGMDVNScnJ9H2iwwXHwESBgYaM4z1jz9uQUFBZo8JYIguzZo1S6VWqyEwMPC1lQDNMcMHDx7A33//DehToAkrXdJ2g4KC1B9//LEcBRYVImApBPC48OHDh9nr16/LNCsDJAYsZfSF2U8SBgYclx9++CEf9+mnTp1qZcBqzVIVBnry9/fH5UvVt99+q0QjNMcMMbYDfjDugCEjFGJa6OXLl2PGS5PGVDALYGqUCLwkgCtv+CAOCQmhlQGaFYIgYDZhgD8y+ONTMC0pnmXHY28FC0bkw+BCYijoHBQSEsK1adNGEomYMHfEypUr89u0acP26NHD5mV6ZOjQoQN89tlnRhkS9DWoWrUqn4LZKA1QpURAYASuXLmCOVrUUVFRxTrvCsx0MkeiBMwiDDRvnra2tpyLiwvn7e0tQ4EQGhrKZmVlyTA2ABZ8+3Zzc1NPnDhRNF+YpUuXAmZvFIoTXXx8POAPur4nJlatWpV75syZfF9fX4fk5GTAY5ojRoww2tcBYx1MnjyZPx2BqxJUiIDUCaSnp/NbkPPnz5d6V6l/IiFgcmGgEQU2NjZ58+bNs968eTOG5GWtrKyYrKwsmDt37mtviqNHj+YCAwOZChUqiAJpwXP65jQ4Ozsbl+TZp0+fMihU4uLi9HoDf7mlkJuTk2ODmQ8xK6OVlXF3Sn755RdezAwePNicCKltImAyAqNHj4bp06dD6dKlTdYmNUQEiiJgcmGADf76669XO3bsWLVnz542GsNQIGB588121qxZajw216tXL1GsGghBGOAqAeZAaN68Odu7d29ZREQEW7t2bRnyLRiy+P333+dTLxdXcEsBVwswhLGhHA3f1aZmywJDNL/33nvFmUf/TgRETyAsLIzr2LEjI5Q06KIHSh0oEQGTCQM8k4tJQdCHIDExMTc4ONhGm1UAdEhbsWIFFxsbq9cbb4no6HEzAsVoiBUrVjTbdgKKrFOnTnERERE8M/TdWLt2LYt//+CDD2TIHU8VXLhwgYuMjGSUSt63EFBQ4OqCEEI84ykPtHv8+PF6jALdQgTEQwCPKS5cuJArX74889VXX4nHcLJUsgRMJgz8/Pw4fBPEZej8/Hw2Li5O6xWAcePGcf369WOaNm0qioFAqIcPH4Yvv/zyNedKUxrv5+fH9uvXj/fdwBIYGMjhnxqxgH9fvXo1e+vWLfDz85PhtkNaWhqDCY2USiX71VdfyT09Pfl70SEQi6FPIRTHA7eRBg8ezDRs2LC4S+nfiYDoCBw6dAjOnj3LXrhwQWZra6vy8PBQ+Pn5ia4fZLD0CJhEGCQkJKiOHz/OhIWFyfFtFpekdTlpgD8Q33zzDZ/ZUAwF33TXr1/PJz4xV0HOly5dYkNCQvgtBLQJS8FTIOg/MGnSJC4vL4/RbDugcMPx2rlzpwKFAcYywIKBjrAOHDdTZHnbtm0bHDhwIH/gwIFWBW02F09qlwgYmgDGPfn999/Vc+bMkR89ehQ++ugjQzdB9REBvQgYXRjgyYLg4GAYO3YsaN5AdbEU4/CjY+Lw4cO1XmHQpX5jXKtxsHwzUZAx2npXnWPHjuUGDBjAvOuHFf0HsLzpO4DjtnnzZvXFixfl+MY+dOhQ3j9hwYIFnIeHh9qY+eH37NkD27Ztyy9fvjwKm1d+KKbmR+0RAWMSWLNmDTx69Eg1duzYEoUTN6aNVLdlEjC6MFi0aJE6Ly9PjsJA13L58mX0puez/mE8AzEVc4qDgicSBg0axJTEYRB9Qwqu1GCGt0WLFrEsy3JBQUEGF2sxMTGqu3fvqlxcXDC4koO+xyzFNFfIVsskEBsby3344YdMp06dLBMA9VqwBAwuDPAcf/ny5fkOo4PbxYsX9XYcxBC5LVu2lHft2lWwAN9lmKnEgcYHAG15/PgxZGdnc02aNOHwRIIxjhaiE+mCBQtUuKowbdo0hUKh3wsPbhcwDAO+vr6A0d8SExPZUqVKqb29vWn7QJQznozWhcCsWbO4bt26MXXq1NHlNrqWCBidgEGFAS5L//TTTxi5DtCJDQseN9PHyx1/NI4cOcKFhYW98po3Og0jNGBscaARBR988MEr6ytVqmSSY4Vr1qxR//3338zo0aNl6Deia5kwYQL34sULBgNdlS5dmsHwyuRPoCtFul6sBHAlFE8h0JFcsY6gdO02qDBATBpP9+Dg4P+UgZ5l9erV/JG7rKwspnbt2qpy5cop+vTpo2dt5r3NmOIAhQGKAvRnMEdBR8V9+/bJ+/TpwzRr1kwnE0aOHAmYRtba2poEgU7k6GIpEMBoh/gd0KywSqFP1AdpEDC4MEBP9ylTpnAtW7Y0SL4ADBc6b948PF//ysNejOgNJQ4woyHu++OPcO3atfmjhOYUBjgWR44cAXSkwpUif39/rYYHtw727dvHzpgxo0QCUqvG6CIiIEACGKNj6tSplDhJgGNj6SYZXBggUNxSwKBEeGbe1tbWIIzfPJdvkEpNXIkhxAEeLyxVqhSgEyCKMI7j+HP+5g4fjMGRTp8+zebm5uLqhaxNmzbvpDt79mw+LoI2kRdNPEzUHBEwCQHMOYLO1cbwAzJJB6gRyRIwijBAWobaUtCQf/NcvlhHpKTiYNKkSerBgwfLa9WqBampqXD9+nVo3bq1YHBgxMLt27dzjo6OXP/+/WUYdrmwgkLvf//7n6xGjRqCsZ0MIQKmIoCiHk9qLVy40FRNUjtEQGsCRhMGmuA5bdu2NciWAvZICqsG2I+SiAPMHxAWFibo5UeMcJmQkKBOSkqS16hRQz1y5Ei5Juwy9h/jIURHR1M2Oa2/pnSh1AjgFikmTYqJiZFa16g/EiBgNGFQkh+/oriKddUA8z3Uq1fvtW7pwyclJYWPpog+F2IomEI5Pj5edfbsWXndunUZTSrq0NBQPp22mIJWiYE32SgeAniUG0WBOaOjiocWWWpqAkYTBuhnsGrVKjyGxmEsfkv1NcC4DphUqUePHvBmIJPJkydzjRo1YrQN4oMRAU+cOKGeMmWKwQMLGXPi3bx5E7Zu3apOTk6WYdwCV1dXDOwiQyZUiIAlEsDvxPLly/nVPypEQGgEjCYMsKO4nbBhwwb2r7/+YipUqMBMmjSpxP0X26oBAj59+rT6yZMn+Y0aNZINHDjQGiFoMh5GR0dr7ZUfEhICNWrUYHHvvsQgzVABnqjA7I0Uq8AM8KlJQRG4ePEibNmyBfA7TYUICI2AUYWBprMYrOjQoUNsbGysQX7QxORrsGzZMihXrhwcP34c0tLScjHl8bBhw2x+/PFHtnbt2jJtVgtQDB0+fJhzcXHBY6Cyjz/+WGjziOwhAkRABwInT57EBEoQEBCgw110KREwDQGTCAPsyrx589QKhUI+fPjwEvdMLKsGGzduhGPHjsGgQYMAt1LwaJK1tXW+SqVSyOVy/G9GGxgJCQmAA4XBUOrWravNLXQNESACAiaAKZcxNfvkyZMFbCWZZqkETCYMkpOTISoqCmPrQ5kyZUrMW8irBnfv3uX9K5ydnRmML2Bvb8/3d8eOHXl79uyxxh93FxcX0Ga1QAOKxEGJpwxVQAQEQyApKQnwg6d1IiMjBWMXGUIEkIDJhAE2tnbtWvXt27dRJb/mPLdjxw4+mQ7Gyte2lGTVoKhUw9q2/a7r8Bz/unXroFevXlDYkn9kZGT2rVu3bPV5+ydxYIgRojqIgDAIvMwHA82bN9fpJUEY1pMVUiZgUmGQmZkJ6IA4YMAA8PLy4rnGxMSgWJC/jJinkzjQddVA4wx57NgxPusgRt/TNzPgm5MC+/bzzz9zuFrw/fffM5jIqLBy7949wON6WEgcSPmrRX0jAu8mgA7IK1eu5D766CMGs6IOHTqUkBEBQRAwqTDAHu/duxedbvgz7IsWLVKXKVOGGzJkiAK3GhYsWMAnA9J25UCXVQNcJVi7di3n4ODA+vn5yfGtHsVB//79SzwQGKcAnQyrV68Oo0ePLra+ffv28dsKAwYMsNbVQx+dGFeuXAnoq0H+BsWipguIgGAJoP/R77//zuIxXhsbG7Z169ayL7/8UrD2kmGWQ8DkwgDRYrx/TLfbqVMnta+v76ttBU3QH/yB1TYZD64a1K1bV4Y/sGXLluX9FzQpn7Gtgkcm27dv/yoKI/5/jDyGiX8KZjerWLGizsfp9AlWFBcXx1WrVo3RJVcAiqfY2FiuZ8+eTKtWrSxnllJPiYAECdy/fx8TkOUePnxYYWVlJevVqxejWUmVYHepSyIiYBZhgOfZ0Sv/zWiAyG379u1w4MABLjY2ViuP/cWLF8PDhw8hKytLlZ2dLc/OzmacnJw4jKynVCrluLTv6OjIrxK8GWQJVxHw32/cuAFXrlxRsSyrcHd3fy2LI4YuxS8wftBhsH79+oUO78SJE/mMkt27d9dq+J8+fcqfYXZ3d898//337dEn4V0FwwwHBASw7dq1Y318fBRaNUIXEQEiIDgCuFqZkpKSd+fOHQ4jhCuVykoRERG2lExJcENlsQaZRRgUR3v+/PlqAJBjXgBdC/6AXr16FTCyGO7n42qAr69vsdXgdgA6QC5fvpytUqUKk5mZyaWmpmLcBc7Ozo5DHwIbGxsuMjJS/qZfQkJCgur48eNMWFiYThEJcSlx3bp1zxiGsZ08ebINrngUVYKCglSenp7MV199pVMbxXacLiACRMCkBGbPnq1OT0+Xo9MhFvRHKuqFw6SGUWNE4CUBQQqDf//9lw8VisE/KleubNLBQr+FtLQ0jDDIf1lLly7Nt49bD5GRkeqqVavKC/ol4GpFcHAwnynN09NTZ1uXLVv24syZM+cqVKhQf/Lkyf+da3yjhIWFqTFb4ejRo2mlQGfCdAMREA4BXHmMiIjg5s2bp9WKqHAsJ0ssiYAghQEOwKZNm9QXL15kpk2bZpBoiYYYVBQHKALQn+Gzzz7jzyCjA2VeXp4chYE+JScnB+vMysjIuN2iRYv3NSGTNXXNnTtXlZmZKQsICJAV9J3Qpy26hwgQAfMSwOfarVu30IeKVv7MOxTU+jsICFYY4JaAv78/5+3tzXz00UeCGUSMZohHi9A/wcPDg8MVg/nz55dI/eMqxe3btzOSk5Pt3nvvPXnv3r0BQyevWrUKLly4wE2ZMoVxdnYWDAMyhAgQAf0IjBs3jhs8eDBTmH+VfjXSXUTA8AQEKwywqxgyNCEhQR0VFSU4dY1v+hiYCR2GtHU4LG74cJkRQ6XikUR0ztTEfahSpUpxt9K/EwEiIHACmB9h8+bNgnyeCRwdmWdiAoIWBsgiPDxc7e7uLsd8A5ZU8CGCWxUUq8CSRp36KmUC6HRYqVIleZ8+faTcTeqbBAgIXhhcu3YNFi5cyEVFRTH4Q0mFCBABIiA2AuR0KLYRs2x7BS8McHhWrVrFpqamcuSwY9mTlXpPBMRKgJwOxTpylmm3KITBs2fP+PSk3377LTRo0MAyR4p6TQSIgGgJkNOhaIfOIg0XhTDAkfntt9/g4MGD6pkzZwrOEdEiZw51mggQgdcIYGj0O3fuvEUFA63dvHmTnA5pvoiGgGiEARLF44stWrTQOuywaEaBDCUCREDUBDT5UlxdXQE/bxbMwdK3b19R95GMtxwCohAGBdMlf/zxx1qFOLacIaSeEgEiYE4C+iRRM6e91DYRKI6A4IUBBhL6+eefOWdn50ITIRXXQfp3IkAEiICxCJAoMBZZqtecBAQvDOiLZ87pQW0TASLwJgG1Wg2YAh2ToB04cAC8vb3Bx8eHQBEByRAQvDBA0iQOJDPfqCNEQJQE9u7di9laWUzRjllXHRwcWCcnJ9bNzU0xfPhwUfaJjCYCRREQhTAgcUATmAgQAXMR0LyYuLu7Q8eOHaFp06ZgbW1tLnOoXSJgdAKiEQYFxQGmQyaVbvS5QQ0QAYsnQKuVFj8FLBKAqIQBjtC6devg6tWrrJDSMVvkzKFOEwERETh37hzvF6BLSU1NhRMnTpAPgS7Q6FpJEBCdMMBc5vPnz2djYmJkkhgB6gQRIAJGJbBnzx7M0gpubm5gb2+vU1s1a9Ykx0KdiNHFUiAgOmGAHsG4jTB//nza55PCDKQ+EAEjElixYgXcvXsXvvvuOyhbtqwRW6KqiYB0CIhOGCD6oKAgtkuXLrJWrVpJZySoJ0SACBiMwMOHD+Gnn34CR0dHGD16tMHqpYqIgCUQEKUwWLZsmYrjOMXQoUMtYYyoj0SACBRDIDMzE548ecJ/Lly4ACdPnoQmTZrAgAEDiB0RIAI6EhClMDh48CDs37+fHBB1HGy6nAhIgcCRI0cgJSUFP/nPnj2Tp6Wl8f5GVlZWrL29vVqpVFp5eHjAoEGDpNBd6gMRMDkBUQoDckA0+TyhBomAIAhojg+WK1eOT8GOAqBatWpQpkwZQdhHRhABKRAQpTAgB0QpTD3qAxHQjYBGFAwePBiaN2+u2810NREgAloTEKUwwN6RA6LWY0wXEgHRE9i+fTskJibCyJEjoW7duqLvD3WACAiZgGiFATog3r17VzFt2jQh8yXbiAARMACBwMBAeO+992DYsGEGqI2qIAJE4F0ERCsMfvvtNzhy5AgHANygQYNk+NCgQgSIgPQI7Ny5M3fPnj2KIUOGyOvVqye9DlKPiIDACIhWGGg4YtpTXGb09PSEL774AlxdXQWGmMwhAkRAXwIYjyA4OBjatWuX269fPxt966H7iAAR0J6A6IUBdlWlUvHiYPfu3dC1a1fo1q0bKBQK7SnQlUSACAiSwKJFi/Ix3XF4eDiJAkGOEBklRQKSEAaagcHgJigQrly5wguE9u3bS3HMqE9EwCIInDlzBlasWMGFhoYyTk5OFtFn6iQREAIBSQkDDdCbN28CdiwjIwNq164N3bt3FwJrsoEIEAEdCOB3ePfu3ep58+bJdbiNLiUCRKCEBCQpDDRMtm3bBqdOnYKpU6diVLQSoqLbiQARMCUBfDglJiY+Hzp0qGOjRo1M2TS1RQQsmoCkhQGO7OrVq4FlWYqZbtHTnDovNgI5OTmwcuVKuHz5smrgwIEKEgZiG0GyV8wEJC8M8vPzYcqUKSCXy/l87IWVKlWqQM+ePcU8jmQ7EZAEgYSEBLh9+zZ74cIFWfXq1aFt27YU5VASI0udEBMByQsDHIyzZ8/yOdkLK/fvXuC+SwAAIABJREFU34f79++zz58/xweQrDiBkJ6eDvjwsrGxgV69eolprMlWIiB4Ahi47Pbt2woU80qlUvD2koFEQIoELEIYaDNwp0+fRofFQgWCRgxcunRJ/eTJE7mHhwf7+PFjZu7cuYw2ddM1RIAIaEeAQp1rx4muIgLGJEDC4A26S5YsAVw9GDp0KL8yoBEDnp6equbNmyswoxu+yUyfPp1r0qQJgzETqBABIlByApQcreQMqQYiYAgCJAzeoPjjjz+iGOByc3OZN8VAwUtxhWHjxo1sZGQknwueChEgAiUjQOnUS8aP7iYChiJAwqAQkseOHeNzvRe3xzl9+nQM1UqBlAw1G6keiyawdu1auHbtGjtt2jQS2xY9E6jz5iZAwqAEI4CrBlu2bOHCw8PJ16AEHOlWInD+/HlYsGAB1K9fH4YPH05AiAARMCMBEgYlhI+rBl26dAEvL68S1kS3EwHLIoAPHyypqalw4sQJ8Pb2Bh8fH8uCQL0lAgIkQMKghIOCqwbx8fEQGhpawprodiJgOQTwwfP777+Dh4cH3+maNWuSKLCc4aeeCpwACQMDDFBoaCjn7e3NFIzO9sMPP8D3339vgNqpCiIgPQL44Ll69SpMmDBBep2jHhEBkRMgYWCAAXzpawDh4eH8kmh8fDyXnp7OODg4QFRUlAFaoCqIgLQIkDCQ1nhSb6RFgISBgcYzMDCQy8rKAhcXFwZDL1++fFlta2srVygUEBERYaBWqBoiIA0CJAykMY7UC2kSIGFgoHHFVQMsmu2EzZs388cdMUiSxjFxyJAhBmqNqiEC4iZAwkDc40fWS5sACQMjju/LMMv5T58+zcrOznYaOXIk1K1b14gtUtVEQBwESBiIY5zISsskQMLABOOuycPw5MkTpk2bNkxxiZpMYBI1QQTMSoCEgVnxU+NE4J0ESBiYYIK8DJ/MZWdnAwkDEwCnJgRPgISB4IeIDLRgAiQMTDD4GGJ5zZo1XExMDGNlZWWCFqkJIiBsAiQMhD0+ZJ1lEyBhYILxz8nJgTFjxmAwF3VwcLDcBE1SE0RA0ARIGAh6eMg4CydAwsBEEyA8PDwzOTnZvkmTJjBs2DATtUrNEAFhEiBhIMxxIauIABIgYWCieTB//nz2+vXrzNChQ5l69eqZqFVqhggIkwAJA2GOC1lFBEgYmGgO3LlzB2bPng2TJk2CSpUqmahVaoYICJcACQPhjg1ZRgRoxcAEcwBFQdOmTaF9+/YmaI2aIALCJ/Dzzz/Do0ePKFeC8IeKLLRAAiQMjDzoBw4cgDNnzsDYsWON3BJVTwTEQ2Dp0qUqhmEUFA1UPGNGlloOARIGRhzr9PR0CAkJgfHjx0OVKlWM2BJVTQTERQBzi3zxxRcMOuNSIQJEQFgESBgYcTwWL14M5cqVA19fXyO2QlUTAXERePHiBe9vs3DhQnEZTtYSAQshQMLASAON2wcrV67k4uLiGCM1QdUSAVESOH/+PAb8UkVGRipE2QEymghInAAJAyMN8Llz5+DHH3+Efv36QevWrY3UClVLBMRHYMeOHXDt2jXw8/MTn/FkMRGwAAIkDIw4yHv27OHTLmNAI8qqaETQVLWoCERFRalq166t8PHxEZXdZCwRsBQCJAyMPNIrV65UnTx5UvHdd9+RODAya6peHAQw/XhwcDDvf0OFCBAB4REgYWCCMZk5c2bOnTt3lPhApJUDEwCnJgRL4O7duxATE8PFxsaS741gR4kMs3QCJAxMMAMePnwI4eHh+Tk5OVZeXl7w6aefgru7uwlapiaIgLAIHDp0CHbt2qWOiIigZGLCGhqyhgi8IkDCwESTAZ0Rk5OT4datW/D8+XOYMmWKiVqmZoiAcAj88ccfkJiYCBEREcIxiiwhAkTgNQIkDEw8Ia5cuQKrVq1iIyIiZCZumpojAmYncO/ePZgzZw4bExND89/so0EGEIHCCZAwMPHMwGiIuFoQHR0NSqXSxK1Tc0TA/ARGjx4NM2bMACcnJ/MbQxYQASLwFgESBmaYFGPGjGF9fX1lHTp0MEPr1CQRMC+BOXPmcB06dGAaNWpkXkOodSJABAolQMLADBMjLCxMXatWLXnPnj3N0Do1SQTMS2DXrl3w7Nkz6Nu3r3kNodaJABEgYSCUOYDbCDVr1oTPPvtMKCaRHUTAZAQw6uHGjRshKCjIZG1SQ0SACGhPgFYMtGdlsCujoqK4du3aMc2bNzdYnVQREXgXAbVazZ+KwU9eXh6/v48fZ2dn/k9T+ruoVCoYMWIEn0RJoaB0CTRziYDQCJAwMPGI5OTkwJgxY2Du3LkmfRibuJvUnBkJFBQBt27dUt+6dRMePEiV29vZcQomR23NpMuslQ4yNctAVq4csvMAOA7AwcEBHB0dOScnJ7Z8+QryihUrQsuWLY3Sk7CwMPjyyy/5lTMqRIAICIsACQMTj8exY8dg//79EBgYaOKWqTmxEcC5kp2dDRUqVOA/hXnxFykC7G05pSInv5ztXev3yzyAepXuQCXnJ0UiyMm3gvRse7iXXhqSn7rB6bvvwfO8MlyTps24Pn36yAz9Zr9u3TrIzc2FQYMGiW1YyF4iIHkCJAxMPMRxcXGcp6cn88knn5i4ZWpObAQiIyPzU/+9obC2tmWzclk5w8igXLmyahcXVz6c8P379yE1NVXmYK9k7a2z1OXt71rVLHsfGnjcAjeHjBJ3NzvPGqL3f6l+oaog6/fVV0z9+vVLXKemgtOnT8PPP/8MQ4YMoTDhBqNKFREBwxAgYWAYjlrVQtsIWmGiiwBAM1e61DkDvvVP8ExS0lzh8gMPuPWkDDAMB57l/oVGlW+CnXWuUZnFn20KB240e2v1oOBqBfoNlC1blv+UKVMGZLJ3xy/CUwnBwcGqTz75ROHt7W1U+6lyIkAEdCNAwkA3XiW6GpeGN2zY8M4EMuvXr4c+ffqUqB26WfwEcK6sXbv2fueaRyt41z1l9g5pVg+e5ZaVeXh4QFpaGqdZrVAqsjh1fracsXJRZedy8uycPMbJ0ZFzc3NTu3t4MOXLl5drRAP+yTD/5U+aNGlSboMGDWzo2KLZh5cMIAKvESBhYMIJgcunGzdu5FQqFde8eXOZJo4B5lFISkpSp6SkyOzs7BiO4yAqKsqEllFTQiMwb9689GtXzsGwVnud6nvcEYx5uHrw+IUjeFZIgaaVb4C1QvWWbSwrg8upFeHm43Jw75kLPMpwgiyuwlui4fnz53JbOzuG8oYIZnjJECLAEyBhYIaJgAJh586d7JMnTxh8e8JPixYt2DZt2shPnToF+/btg3r16kGpUqXAxsaGtxA9xClSnBkGywxNarYRWr13LXdA8wP/TQCJFBUrg6sP3OHmk7Jw7FZNcCrXAPz9/SXSO+oGEZAGARIGZhxHFAi4T9u0adNXVmCSmX379qmTk5PzHz58KGdZlrOysspSKBT2HTp0sOrSpYsZLaamTUEAtxE2rv9FHfXZYrmVXG2KJs3SxtGbNeHQv70gYEqYWdqnRokAESicAAkDgc8MTLqE3ud//vknPHr0iN6uBD5ehjAvNjaWc+c2MV82/tMQ1Qm2jvP/Vob4y90hODROsDaSYUTAEgmQMBDJqNOJBpEMVAnMPH/+PB+V8KeffoK5X64ApSK/BLUJ/9bbT8rCkhO9ITxynvCNJQuJgAURIGEgosGeMWMGV6NGDYZOLYho0LQ0FUXBggUL+KurlUmHgE4btLxTvJc9flEKIvf2g+jYH8XbCbKcCEiQAAkDEQxqfn4+HnNkjx07Jvv444/B19dXBFaTiQUJoD8JRg9Ep9I3i0YUWMvVaZ08z5YuWyodmle7LnmAuSormLBlECxY9JPk+0odJAJiIkDCQOCjdfbsWTzPzjk4OLB+fn5yW1tbgVtM5hVGYPLkAMjMzOJCQ2cwBUMba0SBlZzd3aLatXZfeR2S1CmE4mbDyA3DYE7s/Fenb4q7nv6dCBAB4xMgYWB8xnq1gJ7pDRo0gL1798KRI0cgIiJCr3roJvMRwC8XFnQevfPPX1Da9qmaKdUcxk+YIMf/rxEFDADraJelDvdZZyXlUwiFjcSk7d/AxMlR4ObmZr6BopaJABF4jQAJAwFOiB9//BEuXbrE5ebmMm5ublx+fj4za9YsAVpKJhVFAL9Yv/+2BTycH/OXdKh5iQ9fHPjr9+pmLTtD9erV5ehTUNo+My87z0b2TYvfFUIKZGSqkZ2R1A/6/y8cqlataqomqR0iQASKIUDCQIBTBAfl8ePH0L17d0hISICvv/5agFaSSe8igGN49fhimPDxf6sGmnI3zRUi9/QGzC3QpOrNvOup5Zn67snwldchK0skGrO/F3T6IpgSKVni4FOfBUuAhIEAhgaXlLHUrVuX/xMHBY8nakImC8BEMkEHAhji+uTJk/DsdvxbwgCr2XGuCV+bipXDH/94cjO81zMOyhwdWpDOpcv+/BQ82wZDy5YtpdMp6gkREDkBEgZmHsCCx9RGjhzJiwPN3jRlnTPz4BTTPIq3M2fOgLW19atw1fHx8eo9e/bIcUXA1T4DZn6+rshaVp9oA6fuVueycq2Z2uX/VTWrdlXRwOM2KK2kHb+gIJBVx9pB+QaBQGnIhT3XyTrLIkDCwMzjjQOQmJiYL5PJduXn53+G4uDEiRNQrlw5IGFg5sEppHmNGDh54oT6wsWLcntbBWutLMUEBgYyy5YuVT9KvQHDW26Un7lbFXzqaZcVMT3HDhLONYaLDyqrn76wl78SCZVuSz7I0Yo/P4aqzSZDhw4dhDfYZBERsFACJAzMPPA4ABkZGWBlZZV76NAhJjc31xpN0qwemNk8ah6A39bBlYGTJ0+qL1y4IHdzlqs83S4o8IffSZkFY7eO4FiOYaq4PFBP6LCZP3Ggb7E0kRC5pw/4fj0VatWqpS8yuo8IEAEDEyBhYGCgulaHA8CyLHz22Wf8rVu3bgUXFxdo3769rlXR9QYmgEdG9+3bx925c4d5JQbqngIn26zXWtp8ujmffvizen8Z1IL0bDtIOP/6SsJ7Ze4rfOpqtxJhUGOMVNm4LUNh2oxoKBjbwUhNUbVEgAhoSYCEgZagjHUZDkBaWhr079/fWE1QvXoS0Ph/dKp1Dno2OqZnLYa5DUVC9F4feL/sQ3Zgs/0yw9Rq3lqwTyG/fgVz51PkQ/OOBLVOBF4nQMLAzDMCBwB9CkJDQ81sCTVfGIHgoCC2tvMBWd+mR8wO6FTye7DjXFNuuvcGxuzGGMCAK6nusOqkDxsx+wdJCB0DIKEqiIAgCJAwMPMwaN5K0dHQx8fHzNZQ8wUJ3L59G2JjYyHK5wdBnBRQszIYvn4oLOqzFOQyVvSDtf9aHdh8ugUfElmpVIq+P9QBIiAVAiQMBDCSJA4EMAiFmLB8+fKc25d3y0O9Nwgm+NCk+K/Z79rsllVzfShMaDpYtfpE27wTd+vf7tevX83mzZvrcCddSgSIgDEJkDAwJl0d6g4MDAQvLy8+2iEV8xN48eIFTJgwAfo2OQzta14yv0EvLYj93RvKOz3j7RJ7mbyjX9aTFw6n69at22jkyJF2Yu8P2U8EpEKAhIEARhJT8m7dupULCwuTxN6xAJDqZULBCJS7du3iA03N6bFEULEEtp1pCnuv1IOJnRKgqshXDcZvHsiWUmbLHjx3hrlz59J2gl6zlm4iAoYnQMLA8Ex1rjEsLIzr2rUr06hRI53vpRsMQ+DNCJSrVq1SlVXeUPl3ihfc5vfojd/kWitU6oBPttm52WcYBoCJa3mY4QTBCb2hS50zsPda04deXl5lMfohBvaiQgSIgHkJkDAwL3/A1YLffvsNcCuBinkIaESBV9V/eANO3H4fSjuw4Fv3IDSvdt08Rr2j1SVHOr346061sx7OaQ39O8fb2SjEF0J52xkvSElzY1tVvyLbebFx7rOsUrk5KhulQqHAOB5MmTJlrFxdXcHBweEVCUxfjSHDyR9BcFOSDJIYARIGZh7QsLAw6Nq166tY+2Y2R3TN79ixg49M+OWXX+plu0YUjGyXBHXdk/k6zt+rDDkqK2ha5YZedRr7pl8vNoKkiw3ygYPD1dweNR7fMcHR2G0auv6QnV9C1zp/vxJep5Pfg3/TS7+zmZQ0V0jJqg1hEbGGNofqIwJEoAABEgZmnA64WrB69WqIiYkxoxXibXpWdKT61u2bcoWS47h8OdewXlNZ7969X3vLLKp3qampcODAAYxsCN+12Q0NK90WFQhM3/zDoU8yXuQpUxpWul19cPN9fChtMRQUXWM2Doa5vVbodAw0J98KxmwaTP4IYhhkslHUBEgYmHH4UBhs2rSJzc7OZlq3bs1QmmXtBuPu3bsQt2COGhwyOI+OzxQKexae37CBR3855OdmyKxqVKul6tGjh6Jq1aqvKkQhcP36dbh48QJ37do1hlXnc062mZyr8oFsVPtd2jUssKte5Cph0R+dMx6ku2S3qHbVqVejP20EZmKh5uy7+iGc/7cyjOmQqLO58w/5QtNOk2g7QWdydAMR0J4ACQPtWRntyqioKLZs2bKywYMHG60NqVSMWwdJuxM51/qZ6rJeLxRv9uvub47w/KZNmlJpW8rJyVlha2vLPXn8EDh1DuPu/BQ+cLsGjavchHKl0qWCBJb92THv3N3K6m51T9t29jwr+H7NTOoOH31wQS//jR8PdQKPhqMp86jgR5kMFDMBEgYCGD0/Pz/um2++YWrXri0Aa4RrAm4d3Ll7S+b+UTpTqmpuoYY+PGkPaaeV7JgOibKHGY7AAQM1yt6XlBAorONrT7bOPX67hlXvxkdkLd+7JthBfLUdoOM2gqZDO883Bqg6jYSBYEeYDJMCARIGZh5FXOKOiIjg4uLidIphcO/ePUhKSuKDIqGnthTL9u3bQSaTQYMGDd7aOiiqv89v2cC9vaVy+zY8YtPm/ctSxFJkn7ad9YLdl+rD8Ha/Qd2K/zlSCq0kXmgI/zyuwI1un6jTfCdhoP1Ibt68GWxsbCjEuvbI6Mo3CJAwMPOUOHz4MB/cKCYmRqcH5bSQQLDOvwZ3nrrByJEjJSUOnj59CstW/gS379wEVQ4DjBzArX62ulzzDLk2w5W8yykn965CNu/LZaJxyNOmX9pcM2HLQLZXo6MyIR6zRPtnJPZiO3me0du+pUc6Qvl6Y2nFoJDJgILg2JHdrLUsi3nywp5p1aoVDBgwQJtpQ9cQgdcIkDAw84T4888/YePGjWxsbKxOGeamThkDfettgXy1HBYc/FQy4mDv3r2wZdtmcKmbCeVbvICMO9YAHANFbR0UNnx56XK4tsYVPq51Hno1+tPMI2y65tNz7MB/69c6e/ubysJX2whfrtArmiTO9aCEr6DfoPFQv359U5kt+HY0gsDR+hl4f3hK1qjyTf7ILT4XPD09VWPHjn3LF0fwnSIDzUqAhIFZ8QNgTP6JEydCZGQkODk5aW3N2NH/g+ldV4OTbdarh4CYVw6uXbsGG7eshXT1v1C2ZRooXVVasyjswkcnHXIfn7G1nvXZL4yDTU6J6hLLzatPtIGnWaXUo9snarWyYup+bfm7Gfz73JUd1S5RJxGssfOX423h2K2a0Lb9x4DHUqVazpw5A48fPwYM8IQfa2truHnz5qttNU0mysIEQUEmGnHg5OSU5+fnZ122bFmpIqN+GZgACQMDA9WnulmzZqkqVqyo+Prrr7W6PT09HaYF+0HsF0tfXa95CIhNHGBwok1bNsCJv45BmebPoHQtw/2IX/vFLe8Dx3vMyHa7BJMdUasB1vOiKTv6qXzqnlQIdRshZGcfddc6p+T62Hc2pQr8fLw919/rIPPDH53RtyZvyJAhktoqevjwIW4rZl68eDFNpVLdtLa2riLnXlTIzWesKzg9AwAG7qa5gKO9HPLyVZyr3TNOs0JQ1JTZca4JHLxeJ08NSvk3Q4fL69Wrp+fsotssiQAJAwGMNgbZ2bNnjyoiIkKrJb8rV65A/OrpENBp/WvWi00cYCjonYnbwf69F1Ch1QuQWXEGHQ3eEfF3Ry640ybmvwerdEt6th34b/sa5uq5TG9sMll5NjBu80C97MMthCk7+uIyObStcfnVCtmHH36oGjVqlFbfGWP3T1N/QkICoI8M/shjHA03Nzf+U758ef5PhinclWjnzp05CQkJSmu5+qRCrq5spVDbNvS4ZVPP/Y5NnQp3X5mP2zFnUqqCtVwNuGWgTcnMs4FfjrfPufzAw7p1u09kvXr10uY2usaCCZAwEMDgP3r0CEJDQ7ng4GBGm+W+/fv3w/lDMTC6/c63rNeIg6FDh0LTpk0F0Lu3TTh69CjEJ2xW50K6vELbDLCvaLxY/8m7nPNKPc2EkG6bJPV2+SbV8KQeUEqZI9htBLTPUZmjHqXHNsfqE23Zf5+Vlvl33v7WClmVKlUyAwIC7PH0irnLTz/9BGfPnACOk3FyhuVqV0zh0rPtITPXRvY8R8ngj7rSSs3J5DJOacWwtra28ALTYeU9V+fmqpkKzmmZTSrdKPVhxbvgUfqJwbtz4FodWPdXK6hWrZo6ICBAkNtNBu80VagXARIGemEz/E0hISF5NWrUsO7fv3+xlRcW37/gTRpxgFsTbdq0KbY+DMv8/Plz/o3G3d0dPvjgA/7vhi5//fUXbhvkpj97boOOha71swzdxFv1aRwRh7bcB01fJkkyeqMmbmD50Q5w/t8q0PK9q4J0trz8oCIsPNgF2tW4CL0aHdOazrKjHwHHAVy4X4Wb3f1nxkqufu1ezTwvW7ZszoQJE5TOzs5a123oCyNmTlNnp11lvmvzm+xqakXYftbreaMqt5QDvA68EqS4HvY82w4ycmzh+auPHTjYZAOKAUdltqHNeqs+DKW98liH/BfqcrLhIyfKq1SpYvQ2qQHxESBhIJAx+/XXX2H//v150dHRWr3ZLlu2DE6cOAEFk/8UJg4wzHKnTp3e2Uv/CSPUztYPmEcvnDgOmDyWU8itlaXUdevWxT1JaxQKdnZ2epHKz8/ns0fu3r07Tw25jL1Hrrp8qxdKK4fXH/J6Va7lTQ9POuRnX5Ix0Z//LKhlZy3NL/Iy3D5Y/EcnkMlYGNbqd94RVYhlwpYB7Ke1z8g6eZ7T2jzNj76rfQZ4Vb0BvvVPFHqv5jo7O7vssWPH2uIPnVqthuTkZMCjwNoIba2NKuRCdB6OmBGgKqu8A9+3TVJYK/5zmt1wqiUGnGIGNjtgXd/jTkmaMMq9m/5uofrjnzryylU/YPz8/IzSBlUqXgIkDAQydvggi4mJYcePHy+rXLlysVbhwP22a9vjAc0OuTWt8l+64DeL5qFZrVo1CAgIKPQadGT09/d/dcQtOc0Nrj6oCOf/rZr5z6OytkorNicrz0rp6uqa4+XlZYcioVatWsXah6saSUlJqtsp/8jZfOAcKufm2TirleVavCj2XmNccO0XV7aS8pHMv9MOY1Rv8jrP3asCy452gHY1LkGPBoX/aJrcqEIanPrrl2w110cwqPl+ndf6NfPXu+4p8Kl7qsjuaK5TyIGzt5Uz6S/UoJBxADI5eHt/Bl26dDEYikuXLsHx48f5FTX8nq5avpD1qnKJ69P4yFtL8/P2d8u89cTNZlb31Yo3VzsMZlAJKkLHxD1XGnKBU6YxFStWLEFNdKvUCJAwENCI+vv753l6esLgwYOLXTVYt24dHD+yWxXXa+U734LxiNjNJ+XVd5+WkXlUqsR+2tX3lWcyioLY2FhwYU4WuTd9JbUiXE11h3P3qmb++8zZ1tZGnZOdZ62sVKlSdtOmTe1RKGiEzMWLF+HQ4QNw+cql/2PvOsCiupr23LKFpXcURMQKYgOxYe8FxN5ijCZqEj+T+MVEY4kxJmrU2GK+RE3UxMSKBcReY8FeUWwoAoL0zsKWW/5n1qxBBLYvS37Ok33U7Clz5ty95z1zZt7hWVAQ9r4K1tZHRtl4K6pdyxlXrSH7pgQ+6HwSWns9q3Z5DBUA0xTvvxMM34TtMrQrk7X/39l+UFBiw80dsFdnUKAWShdwkFtiA95O2SrnxGMP24Gvry/MnDnToPmpgcCzJ3eZgsJCSkAySK/NP8lyIymSU13d9GgSV+EYCoaGb48OV9qIZOSsPlEWead/4kFLOPOsG79k2Q86EawZpNTaxhavgVpgYEFLtGvXLkVMTAz/ww8/aMySt3LFEvAWHGRGtrmklXk8rcARLjxtxl5MaEbyhAAIgoISGUv4eaQxLjb59Ph25zVqAj3L8f40Lt1LEZfqzRYrxBRFEqDkaZrjOFLsxPG2DUsIW28FiF0M4yHQKIweFfIeiiEzxob/uv8uAk3UNb2gQ98A/9tae6ebc74HYoPg+IPWsGBgBLjZFho0tLbgQD0I5lOIvhukd3pmpBq/eP74KyDQxC2N9a+TTJfNuYEyYWnhWTX19IsCR/ju2DC+c8MHxKigiwbpwVSNf7vcky8U9Sc+nvG5qYao7beGaaAWGFjQgj169Ag2btyofP/99wVNmjSpUrL/fvIBzOq1G+rY5+k8g2tJjYDlCGjtlQhigf4RAdnFtrD/djuILfAB36F5QEs4nWUxd4PsWxIojhXwSwZtI0R/3webWwZjjYdWg4P3gvhZfSIJXUPYjCVDZf3sudkBbqb48ksGbzfKSfQVOAi4AWEtK79WQHluPW8A+++0Z3mhJzXpvWkqy4EuZeXKlWAlPQHDAy8bJfnWppiekC21hdlloip0kcccdRcfHQ5B3SZD//79zTFc7RgWroFaYGBhCzRjxgwmICCAnzx5cqWkPNeuXYPzh5bBpz32Vrv015N9IeJhCHiNqjkn8PQLtjyVoiAW9bdcM7w2C3v5WWPYEdMJZKQInAtyQC4UgtCaB5EtC7Yi03u4o4yeDnkwpm1MheLOiJjET2h/ltA23l7TnDHPQkPXNHJc8AVNVVXfY3heVGw7qO/bDN6e8J6KRVC4A33zAAAgAElEQVSbgsCgqWgHoG+DMQpaMK4kNZJ9E7pLbIz+TNEHZiL95sgomPL+R1BLgmQKDdesPmuBgYWt1+bNm0tu3bolWLduXaXAABct9fYP8H6XE9Uu/dNsd/jpcn/wGV9Q7bLoIsDzE3ZQV5oDM7of0qWZRdXFDedWtDN0PHMGBMqXlp9kX18ocHQ0i5z5Tk4gl1ixua6uZD3HHG5g61tUS88kKFUI4fuTg7ncEhtiYoczhDG88vNLrWFu1Fj4YdRvQJPaX1MxLAVRd4P54/dbEkFtAuDdyR8CTf9z+4aERBzHQXh4+CudmQIYnHvqL1s+5A+LBgaLDo+APv0Gv6YLszxItYNYnAZqgYGFLQnypP/+++/SiRMnWleWKAYXDRIXGu1EY4gKcqU28PXRkdDoPd2vNAwZ1xhtEyMd+TY2T4jxbTX7VxhjPEP6uJrUSNW8XZkIlLVnBgB1MBNa3DDOyVZf+RCIPG3WjE1o1ozkBBRQNEu083nKjQmKIely3AP6jnHyYQu48NSPWThot1Y+NeXHyZHaQuSd9lxsagOibfsuBIYxIijA35K1SME7unjyn8+aT2Iegjlz5kCI5wmj/b4QwJ182FKxZuQWjU7F+urH0HZLjg6XJeU6i2sapbqh865tX7EGaoGBhT0ZeHqZPn06FxAQIJs2bVqF5AGWBAx4noAPdkyBgA8zkcq9RhVOSUDiPkd+gPcNoq/fHYuWfXbk2wpMM7lsyJ8qSxLS3H62dwLX/PpNsrqBQVnFRX/wNt++yRPC2FktFxwczXVq8Ijs3/y2QeuUkO0O+2934JLz3AiZkiCmdz8KzdxTYdeNEO5KYhMCnWmdtMhBoIsQCAwOxQWxP4/ZaJGRCb9f7sFcTWxIfzDt439V+nZd1qi27usaqAUGFvhE/O9//yu5d++eFVIkl40vlkqlkJOToyIMqiPfYLQTjaEq+O/ed6De6GIwJ2mRoTKr2ysKKUjcZw9jW16ATr6PjdWtUfvBiJJvDwxF4jx+/uD9JDqc/n65u/JqvC8fcvKU0DPJMgh08lxc4MSIcFg3eguQhPEcUZGtb+XJwfyakVuMBj3RQRGtGS3q/hNVgImaWI4yepSHGhisHr6FMsTZ16gP1d+dYbhi9N22MOWDGbWgwBQKrqF91gIDC1y4yMhIyMjIYOPj4ymWZTmaprmSkhKeIAj8+3OO40R9m1ysZyznKENVsPDQSBB1I8DGq/r5CvSZS2mmABL2OUD/ZndgiAWSBf3vXH9l8l0bVYYp7xbFRFiL64IVB0K5xvfilK2uXdMY2qqPTvRpc65vX6jTjWMmh5zUy9xf2Zh7b3Vg0ZfFUrkANOkKgcGR+22KFgzYY+tuZznJvGJTvWH9+b7Quk0wDBw4ELy8vDRNpfb7/ycaqAUGFr7QGRkZEB8fD/fv35c+fvyYVyqVcoIgspo4P2w2resxi5B+1elQZbaLowATItXEknHFmsu5LSFtBDJYMewPi5vCx1sncsF/nVORBF3r3pWztynhiGelTK/oaItyZov+zwT23c6nKf86KUbV4Wf7JiCzING2/lOj9muuzjBc8U6qb/p/uh32aOr+wlzDahwnNd8J9tzqyBfLrbiMQlsKrwWtrGjW1taFaN4yiBw2bJjGPmor/Ds1UAsMati6IlBAp6nshEPwRb9Ii5A+4mZHOJvSnGk6IduoJ0VTT46RkpBy0p6FAg5mdDlIbbnUk/fzeE7okujH1DLuvtkJLt/w4cK3bVcBg6hx43iFlRhCd+wkrEosJzdCUsOGEDsohP9+2FajmftxvvfTvOC3yz3Z5UO3WuT9vKb1j7jZkT0X70eRJF/0VvB523YWnMgLc2/gtdW5J36QoWzHfblwsd6MlZr0Uvu9ZWugFhhY9vpUKB3mIdi/80dY0HejRUh/4Wkz2H2jEzSclAekQGXxttjCcwCyLAHkPRJDYbyYr++Qyc3q9ZKuFsmazj5pzn89aBdhKQmJtl7pBg+uOPP99+1TbbgYjkixLFiKX4F6oU+NDGdbdMzA7IlG3cB/vdibUTAkPa3rcYt9pioS7O8shqyCEYCHXQ4Vm+oDI9pcBl0SSVXXhB9meMKWK4PYZSs3GHUtq2s+tePqroFaYKC7zqq9BVoNvl+2EFaEr692WdQC/HSuH/tM6EF597c8PoOSDAFkXrbhlVKSl+dTpFDMcnbiEq6udS79n26vX8e8DGnzRipfizgtJeW6wvKDYTBq82aLWeuKBNk/bRI/s88Bop5jjtHk5HgSPto1CWb3iwJvx2yj9WvqjpBYacf1EGjrnQBTOp9UDffVwVEQXP+pxTgMV6UDtBzMPzAG1v20ydSqqu3fQjVQCwwsdGGqEgtDGj/88EP4eewvQBKWcUJH5rQvo8dAk7dyQGhvvpTK2ixf4TMRpBy3g/HB5yDY+ymoU+NW1nblqTDeTlxKTAl5+VKv7jLj9wlcyNETpFtaWnWLUuH4ca1bQ3qvptyisF1GBVNXEhtj+mJ+1fDfjXo9YSolYgjp1svd2CdZHsTYtjFkWZ+IlSdDoal7Wo0ABqifj3dPgllzFtU6JJrqYbHwfmuBgYUvUGXizZr1Of9JyGbC0yHXYmYQdScYrpQ2gTr9pRYjk1qQ5CMOrGdpFjWjp2amQzwxYaTF4JbXK82cZ84JrjgxGETH06DVtWvmHFbrsY6+M4rp1fEB3bvZXa3baFMRr6j23WrPrxph+cAA02D/erEneNrnsbP7Rr5hgq9pwGDx0eFscI+pVN++fbVZqto6/zIN1AKDGrqgy5Ytk1uVnqM+7nHYohz+5h0cC5IQDuwayC1Ks4oCCh5vc4YZPQ+Cn4dmz3B80W+62Evlb+AgqV6gc+ZRABw+05wL3WncE7kxFoijaYiYPBGWhO8AByvj6imjyB6WHh1mVP4CY8y5oj4wodXWK90qlbWmAYM/rnbj4ou6kosWLTKVymr7tWAN1AIDC16cqkTbvn27PObCGXZqyAmJMbjojaWGX2N6QZKbB7gFG3eT0EW+wgQRKIspENozqmsNEV5tEACZV20YxSOCWBb2h1ZOVZF32rE3kn3Jb8J2Vrspe9of70HYzp0gkVafXitag2NDh4JLc5b5tPcBkwDUz/a9w7/b8RRh7BBIXZ4nber+cqE3PMysAx194mFE4OU3mtQ0YHDyYUs4+qA99/2ajUa9HtJGl7V1ql8DtcCg+tdALwnOnTsHERERhWKqgF4yeLtEYCROer2EKdMIyVwuC/zAvUOxoV3p3L4k/W8nw1wgaJ5VcjRNKpQUySoIQiDhOIEty8lyaTqobgJMDjmlVf+rToWxNMlQH/c4olV9U1TCq42vIkfxrf66RPg+emSKIfTqM71uXTg/eAB0bxJX4WaoV6flGm280JcRUAp6Use/jNGdSfpAa8GmSz3ARiiHZUP/rHCMmgYMcBKLDo/k/INHkSNGjDCJ3mo7tVwN1AIDy10bjZLt2bNHHnP+XEZQvTse44PPWUSCFgQGZ4sDwHuA+aITFEUUZFyyhtJkGoa3vKLaqMqWYrkY4rM8ICnHFfAlvihM+3TLmUX28M3h4dDXLxbCWl7XuCbGrIDZ7qTFIjafsaYccnM5vzt3yAbx8cYcwqC+IqdO4Aa2uU2aMgQP/QyOP2jNLArdaRKLhEEKKNN40ZGRcp7nua8G7rGqqM+aCAzwt7L9Zi/u+9W1VgNjPSc1pZ9aYFBTVqoSOb/99tvCtBdJMDXkhJ0lXCkgMDj6NJBtOjFLK3O9IernWQIyr1rzWbckRMdG8TA+6JyK/94Y5fKzxnDqUUs+OdeZsBbJucB6CeT4dubNwjh71zjGOS6FDrx06VVaZWPMzRh9HH5rFOfXIgsmdjhjUlNzTfEzwE30z2tdSro1uk+Ft3qTpromAoNaq4Exfik1s49aYFAz1+2V1M+fP4dvv/0WujV+AOOCzbtxVaS6q4mNYNu1LuA7Md+kZEe596wg44o1eNtnwZSOp8HZ2rh0zBcTmsLe2x34BQMiqoXsSMYI4NMdEyzSr+Bsv35Atbbh5g3Ya1JQoH6+aoqfwYJDo6XZRbb0B11OiFp6vp7YqqYCg1qrQQ3fIPQUvxYY6Kk4S2r2119/wcnDf8K3gyyDkOSj3e9yTu1kpEtr41P2omNh2nlbXkIouPFBf1EtPf/JjmfMNckvsYYFB8fwP4zaVC2Oh5F3giHmkq8ydOcuVZplSymxQUHwqF0rWDBwD7jZFppFrJrgZ4CK+PGv/nD3hTdM73YUWpR7LmsqMKi1GpjlEbe4QcwGDO7cuQN4ui1bMJtX69atLU4pNVGg9T//CG5MBAxrea7axd9+rTNzOasp33hcjtE3tYJ4MWSctebXjTD9ho3A4O12Z4nGbuYnFpp3YJzc/Xy8yFK4C3iCgCJ7e7gbGAiZ/t6wNHw7WAnMk02zpvgZIN9EE/c0CG/5Jt9ETQYGtVaDan+lml0AkwOD4uJi2LlzJxMXF0eJxWLCxcUFpFIppKamIiiQffjhhxaVIc7sK2CkAVGn8+bNhW4NrsDQ1leM1Kt+3STmuMLq06Emu054uMmVf7/DcaK8uVY/aStvhYRNaNIfHXTR2F1X2Z9MKYDP/xwHXY8fB33ZDjmShIctW8LTpk0hbJd2zpaqzd/ODort7VV/IhDIdXNlSmxsqBIrCSFiFLyIULJKkYD2q5vKvt/5hMn9SFBRNcXPAGmP3ws5XSF9c00GBrVWA7P+/C1iMJMCg5iYGNi1axd4enqys2fPfu0lcvnyZdi2bRusW7fOIhTxbxBi5cqVnL38CKltKJ4p57zg4GiG9RXQHp2MH7aYHmPLWr+Qwtw++0y6McVn1oHt1zrDV4MiVKrac7ODCiiEtbgBpkyydPpRAOy90o4btXmzTnf4CAQKnJwUL7y8OLCnxRKhgs+R2qiyMA79880wukIHB7jRsSMoxaI3Nn9bBxnh5lBIIbOmr3OGihSKJDmVHu6meqvIn0YGXiRCGponfLIm+BkgjfDSIdvBWvgmuVdNBwa1VgNTvi0tr2+TAIP09HTYsWMH8+LFCyIsLIzq2rVrhTNfuHAhvPXWW9C4cWPL00wNlGj+/HncgIZ7yRBf87ysq1LRmcfNIfpxMNtgfL7RN295Hg0Je5z4n0ZuNPn9/ycRk6Bd/SdwK8WHoymesBGWwvM8Z8LFppiRCGT0vAH7jP6kfBE5XsGmKen6T55UCAwcs7PBK+l157Y7wcHyh61aMSIxI3eUSEWhATesA70TYFNMT8gvlUD+bYDeBw++JitmarzSswffr9Vtwtc5E5p6pAL99+avaVIIks7EB/ALB+4mXM3ga7D02FDOwy6PtFQ+A8yTMCdyHPwwakuFqqvpwKDWaqDpF/Hv+t7owODYsWOwb98+CAgIgI8++qhKbUVFRam+Dw8P/3dptRpmw7IsTJs2DdaN2qwxSZA5xCtRiOC/e96BphOyQWDz8qRpzBK/w5nv5PqQGNM2xpjdvtHX/872g4Rsd2jm/uJVpjw09UffbQvnn/rxXw2MIAyNiMAT+MOMuuDtmAOtvBJhduRbIBEowMXmTee+7GI7KC4S8fXjn/KBMTGkQiSCMwMHlircrXlHmxI2tPkNWwQEZQuGkJ6+2ATCd+x4Y34Hxo3jO7ZNICpi69Ok2OUnwhmS4IjPekcbHfyVH3vxkeGct1MW+Xb76vehqUgvyXku8PPZviqLQfmy6WJPeJDuBd0bx9WYJEoVzbHWaqDpF/Hv+V5rYHDr1i3geR4CAwMrnP3Tp09h+/btbElJCVoBKAQGmkp8fDxaFmDBggWaqtZ+r0EDz549g3U/rOJWDflRJ/OzKRW7/nxf9pmVB+XV23je68hdkHbBVpH/SCzo1/Q2MaTVVVNOAaJig+HwvTYqqwHeH5ctu292Yu+lesOisJ16b4wICn482x+8nbIhOdcFrIQKXkwr+e+GbKt0HUsVQlhxdDCbmW9HkiKecLEtlocG3BCVBwRqWdVj1E9IUIacPPnKITTV2xvO9u8PoQE3IKzlDb30OCfqLbZb4ziqv/9tvdpr0wivbz7ZPQkWhe4Gd7t8bZqYvc6t5z5w+F4glLcg7b/dDk4+agFWAiUX0vAhOdTEz6upJ77o8CjOP3ik3myISqUS8vPzAVPH4zsLfc0IggBvb2+V5bhRo0amnkJt/1poQGtgMGvWLJ6iKFi6dOkb5tvdu3ez586do4KDg+Gdd97RYth/qnzyySfw9ddfg4ODg07taiu/roGzZ8/Cwf1b+RVDN5vcvK6t7uPS6sGvV3pxvhPzjQJW0i7YQOFTsZRXQELrOkkNpnQ+YaOtLIbUw421fPiZur9vDo/gPB1yyHc7ndF5CPWGrQ5vQ0vE7RQfEFIsVLbJlx0EmRFFNMPN7hupUb/qsRxyc0t6HD4syXVxMRgUoCyp+U6w+Ogw+Kx3NPi6ZOisA20aINlUxM2OzMrhWy2W/fC3y90hvdABvugb+caUfjgzAJ5mezAypYCe3v0otKhrmhBbbXRpaJ2qrAZFRUWqTb/sJzc3V5GSklJaUFAgkkqllFAopHme55VKJeHh4cG6ubmReODMy8vjs7OzydLSUkIsFnPW1tacg4MDXbduXWjQoAH4+fmBvb39G+IrFAq4du0aPHjwACZPnmzo9Grb/60BrYDByZMn4dSpUywuZtOmTck6deqomqMvwZMnT3iRSMRPmzaNdHd311mxixcvViHFUaNGvdb25s2b4OjoqHooaotmDcTGxsLGjRtgdu9dUM8xR3MDM9X4fN/b4NxfBtZ1lQaPmHjQoUD6XHSYJtnhiwdvF5rSAVBbYZ/nOcO3R4bDf7odBV04FcqDAm3HK1vvfpoXbL7Ui/9+mHZpidVjUhzHsCRJG2IpKCvHoXuBgMRWX4fu1mcaGtusOR0qF1JK0bRuxzTWNXcF3CgP3gviCkvF0MorqdKrDgVDw4qT4dLkXGdrTeAAozBOPWgJ48zMtKmt7tBqIAUfUigUymQyGSGXywmFQiGgKIrheb6Yoiglx3EIAjiFQuEkkUgU6IDu6+trgyHqnp6eUNleIZPJVNYE9ScxMZHJysoiETQIBALeysqKI9DEAAByuRwj3EhXV1dOKBQSLMsSeMisLYZrQCMwwDC42bNnw4QJEyA5ORmSyjk9NWzYEIYMGaK3JL/88gtcv34dpk+fDi1atAAEBAcPHuSys7MJHx8f+PTTTy3mBKz3JM3UMDIykr1y8TgsHfSz3qZtY4uK99vn8/3BK8wwZkJOScD9X1zx7v16eKtrbcvnQzC23Lr099fj5nAoLohdMXSr1npHp0DM+Phep9evJ3QZF+vOiJjEz+m/j3C31S43hRocCCmWWT3iN9pYFNIYqudfJ4UdHXRRax1oM1e0oqADKCaxal7ndR6UitqrrS4YGVCZlUebcTXVQUCw+1YnnmEIvkODeFJbH43/neuvjE3xFpQFBwgEMALmfro38zijDsWwJDAcQWB+jsFmzs+had74Pc79RYFjpVXxSiypsBE3+f1PSAQCVlYVpo/QZqjX6uTk5KgAAx5I0XqN1w/4wb/jRvbo0SOYOXOmzv3WNnhTAxqBwY4dO9iEhASYN2+eUX/wZUWJjo5WLayzszOvUCj4Dh06qKwSx44d4xYtWqTRTFq7sP9oYNWqlQwUXiY+7bHHZOuli76ziu3g68MjoelUw6wY+Y/E8OK83YMG9ples/pE2uoigznq/nyuHydjBOR/e77u+V/R2OrNGcMeQ1vod7ev7nfBwTFMX7/bdOeGD7Wepnr85nVSmB5N7tEIUAw1b0febgenH7dQtPJ8JnS3exOk1HPMxhO11jKqK+I1wrarXfl1o6smtMJ6Jx+25J7nOZMigTKDYWmXMW0vUF0bPdB5TG0a4Hi7boTwq0f8pvPBZdu1znAu3h8auWZwGUUOBAIBO6tStoFzOt3e5wmgJejG84b80vBtOvetjeymrqPinTg2gl+z7lezyV8LDIy7qlUCA7QQLFu2DDCs0NXV1bgjl+sNwQGahtQpPvHuCKMafvrpJxUirC3aaaCgoAC+XriQ7+57gbCU0wYywpUGSMDRT6ZxEshsiMW+8et1E6MdimSpAvGsvpGC+k5ZGvsxdwUMV/syejT0978Dff3uVDo8bsobLvRBPwL5xI5n3uDU11XuLZe6g5ITMlNDjut0/64GB+rx2vk8Mch6gdESu250hNR85xIZI6BlSqEK0BMEV0gAwVqLZA6Lw3YIdLVQxKbWh40XesPiwTuq5I7AU+xvV7rzPZvcI2iShWc5bvAkywO6N76vHNr6itEZONWWjOVD/9SL0+JAbBDkSG0BgYB/nZTXln3/nXZw8WkzfsWwrWbbWHV97jTVV/FOvD+L8Pf311TVKN/XAgOjqPFVJ1UCgx9++IGjaZrEMLjqKDNnzuSmT59O1voZ6Kb9X3/9FQqSomBmb82nV9161q/2+vN94Cldt9JUzMhLkHffis17aEUC8Kr/8BTr2EzGOfqXUgIbVnWN0LvZXdnIwEsWy5SJmxgS/ywJ30ZURHKDp8yd10MwAqHkvU6nJcbwkdDVz6DsCiI4SMp9CfgfZdQBjifh8z4H9FvkClohWMLNL6fYBvbc6oAkSez4dud0Rvn7breDey/qcwsGRlRpPVx0aCTnX+f5K7P+tcRGmPEQWnslspM6ntF53KoUgcBg+fEhnK9rukmybs6PHst2avCIGhhw02jrYc6OML9FOhtCmyviDDeyM2fOQPv27cHDwwPwCgOvokmy1uCsz7pXCgwiIyPh7Nmz3OrVq6tNs4sWLWK6detGd+vWTZ+5/b9to0LPVzZYDDBAP4Pjz1sry+dOQOtA7j0JW5pNk2JnJecaWELZ+rxkjUs5aQelmQJGWUzSAhuOZ4pJWDXsN0JMG+7EaMoHI+JWR+5BmheoNzF0OruW3FDlTJZVbAu9mt1TDml11agnWF39DCqaP67R2Sf+8hVD/xCZQj8HYoMxbK/0vY6nrPS5Ulh1KozJK5GQn/WOJisDVCqP+esh3PfD/nj1zjoQ2xbTZ7NeDjnsh12PCW1Emq1WVc0fwd315EYld1PrScQChu/c8AExMvCS0VX2IL0urDkdCt+E7TRbsipjTgIdUo/dD+Rnz11IoLOhqUtubi46yENaWhqTn59P5ufnE1KplLCysuJpmuYlEgkrEokE48aNq3Vo12IxKgQG6MR2+vRpdBwhZs2apUU3pqny1VdfAYZAhoaGmmaAf2mvmzZtgvzESIsBBuhodzWpEfhPyQJlMfXKOkAKeM6ugYyq06Vyx0R0Oky/ZAOlaUK+NIciGtVNBx+7LDDFy9hYj8OiIyP5nGJboAiWlypEpKttIdfAOQsJeug+zWKNNcyrftDPoLlHMj26rf45HRAYHLnfpuC9jqfttQmV1HUSr8IlJSWyb8N2iAUUq1MXmH9j5akwIIEHzJFRkR8Ddngm3h8CvRLhrTIe/QWlEvj+5GAFw1HUtK5HKUOidlBPh+8FFrfySiQmdDhrbcpEUmtPhzICWklM63rMqNYOnRRvQOWD94KYmKQO5NLl1cOt8ncYJIZCqj5I0c8wTK2DohZr+howwPvpTZs2sVlZWciiR9WrV0+LLkxXZeXKldC0adNaYKCDiu/evQs//vijQaQ1OgynsSqeoM8/8ScUHEkIbTleKaWgvHVAYyd/V0CQkHnVGorihdDF5wGMbG38k5q2slRVTx3CiKyM6PxGaUkzrO/Yq08PgofpnhWm+9W2z9iX+Q+UIlrJLh/6p0muaxAcrD/fFzr5Pla+1e6cAE/4WCoCIkqWBjw1x72oB3fT6nNFMisEWuDnkUJ6OuS9mhY67skYIaBpH4mQknNdYUn4m+yD2GDdXwOVjzI8BCPaXAF9o1p+iekFSoaCad2Oa6tag+p9HPEu/27H00Rrr0SD+qmuxuvP9+MUNr3Ij2d8Xl0ivBpX7Yfwn//8B27fvq0KmdTmmhr3RUxtjwkBkU+hMpK/ap+gEQVQAYPPPvuM9/Ly4hMSEghvb2925syZFoFQa4GBbittSaAAN8ctl3pAkVACnmHFkHVDAshaWJV1QNvZsnISUk/bgjhPDlM7nrAo3gb1HDCE8XBcELtchxBGbedfUb3o2CCMpzcIHGQW2cGvMX04mZIm0RkRKZk7NIg3RKw32t5+7gO/XOwF9mIZWyQXSW1Ecqul4dtUVytoFUCAc+u5rywx10VsJVAW1nfOtPNzT1WZ041hyZgTNRb8PVLZt9vr5uuAlMdRd9rxOVJrAtMqt6ln+o2a40j4ZM8kfnKnUwRSZdfEggAPQ1m79n0b+vfvX61TWL9+vYoICbkSkDgJ/Q++/PLLN2Q6ceIEhkUqnjx5Is/Ly7NCTgaMmMvOzubt7e1lixcvtq7WiZhhcBUwWLNmDRJHqJw2Bg8ebIZhtRuiFhhopyesZUmgADfFHddDwKNjMbi0KdF+EjrWzL1nBS/O2apC/jD0z9LKz+f6scUKEXze+4BZgLYxwAHq8LfL3dmbzxsU13fKEc7sdcA4Qeh/L87ZeH84/qAV+DhlQR37PDj3xA8w10RGoQOIaCU4WRerPi7WRSpLi6HhnOWfiW+PDC8gCKDn9d9b6csdLRlqEIIOlJF3guHKs8YqToHeze6a7TH77vgQ1sOugJjY4Uy1+XkZY7II+JYeGwpz5sxROQRWZ8Gsvq1bt0ZfBPj555+5YcOGkZmZmVC/fn1o1aqVSrQ5c+aUlpaWFhEEYd+pUyeic+fOQgyfj4qKkqHf3fjx4yX/dquBRh6D6lzEWmCgnfYtBRTgS/T3K90godQD3HuWgNiF0W4CBtSSZdMqR0Unogg+63GgwpS3BnRvUFPUx4LoMXy3xveJwS2vGdSXto3V4GBk4GXobYA/w5G4NhB9N0gVwhhULimTtrJUVA/DCLde7vYqlTVuwqVKATTzeKECCGkWry0AACAASURBVKYu8w+MlRbKxPQPo7a84WSpZjHMLLIlW3kmQwOXDIi6EwwtvZJgXPAFsz5bpx4FQPTdYH7x4O0VRriYWk/G7j/maVOIftgHvlm8CgQCo/re6iWqOukcXiVgzgaxWKxYuXKlEBlkN2/enNWiRQvX999//42+V61aVZKZmUl/9913QvwS+0HSv7i4OFUuIWtra+jVq5deMllSo1pgYEmroYcsERERgJTVxqK31UMEVRMM1fv1Yk9wDJCBS8dSfbvRu116jA2Xf9+K6NMEEyuZZxPWRliVXmJ68XP67SfwhGyOsvDQKPBxzmQndvhLZ0sFet2fftSCS8p1IcUCRhFcP1443ojUvCxHwrSdk+GnMb+a3PeiIl1/tHuyDIBnvw3bYa2ObihLa4wshjeSfUHG0GAnlnPvhZwivR2zzbFsr40xc+8EbkTgZbJjg8dmH9tUA26/1hmyqYHw8X/nmGoInfqdP38+n5WVRUydOhU2btwIzZs3ZwoKCkpSUlLiwsLCOlbk9I7+Bl999ZUqbxBN01xpaSmF/Dt2dnass7MzyXGcirEXox9qcqkFBjV59QBg7Zo1THHGeXpe/33VOhN8uW653B0aTcoDUoBEBOYvKSfswK0g12KiMdQaiLjZEU3z/NLw7TqREOmrwZe5CxozX4fu0nk8dfRAI9d0sBXL4IMu+jvZYahgkVwMQfWeqa4N1BvxvANjYXLIKWjgnKnvFPVqhxacLyLHKwUkkzK1y8kGJXLRqzwH5WmNI++0A1Nn7qxsEmtOhzI0xRDTux3VGdjppRgzNlp+YhjfImQyMWDAADOOWvFQy5cv50pKSkgk8FNbXUUiEePq6loyaNAgu8quC9CqgA76bm5uqg+S/6n5EnBDPXbsGOPv709/+OGH1T5HfQWwaGCAORq6dOlSG5VQyeqiEw1mp9SXfU3fh6aiduhs+ONfA3iqEUEYw8FQH9kyr1mDQ1KBxQEDnMu3h0cwdlYl8HGPwzpv1rrq4kG6J6w5PUivUzlunvOixqmuP4a2vqLr0K/qP81yh5VHQ4HFkxXF5/MAEoLnSWuxnJHKheJRgZegW+P7evevT0N0IFx1MkyuYCmRjVjOcyzolOdAnzF1bXM9qSFsutgDvgnbBS42pr9a0VU+Q+oj2VV8pgdsu9YNprz/EbRs2dKQ7gxui1cImHuhQ4cOqr4QHGBaaEP8BzD3D0Y8YJ6n7t27v2LyNVhYM3dg0cBgzpw57JAhQyhks6otb2oAHWl27fiNXz1sg1mpU4vlYniW7aainb2f5s2k5DvSNMXxHEnwzu1KSacA818loHYsGRioQxhHB12Enk3vmfRxRke+ZSeGMB91P0zreipff76v/FmOG7FsyJ+qO1R9y2fbxrPedx7zLunpdG45OvV4f3/o0iYetE08pK8M5dvdeu4Df17tCv39bwNyG5h7fG3mMTvybbaf3y3K1M+INrLoUwfDRjOKHCCj0F7lUJqc51KQUWQvyC62EwootpQm2Tw5K/IcOWoc9W8lrtuzZw+SA8r79esnqqkcPBYLDNR5GtatW2d0WkvM340OMOidWpPLxYsXIWLXVrMAA+Sdj7zdjsspsSUKS60IKyslw9qRtI2XAhway0HoYHpHQ01rpQ0wQBMxATyEV4MfAkZrRN5px30duusN9j70RZAzAqAIzuCwPHw5fxH5Fje09VVSl1O5Sr7YdrIJ7c6KDQkNXBw9lJU/Zrhe0dFveJkl+/rCjR4h3Jq3/2En1LSuxvr+5MMWcOBuW+6HkVss0st/w/k+UCCTsLP6RNWYK4S0AgeIuNWJl8pFymypPSVTCkiaZFmaBqK4lKZomlZIJBLGzs6OwfTLDg4OYqVSaTN+/HiwsbEx1tJaVD+YITgiIkLJsqygcePGgBENaJnAa4ewsDCzyLp161aVxQKzT+pTLBYYYPIkoVDITJ482SimVwxPiYmJkcfExFAsy1Jo6vH39yfGjBkD9vb2+uiu2tvk5+fD/Pnz4MeRP5lcFvXds11DGXj3KzT5ePoMUBUwQDPyxku9uXylLcHKgFg99HcQCxX6DGNQm5/P9VO+KHDivwnb8epEHnUnWH7sQSsQ0wyQJCvieJIP9n5C4B2/uhTLX+YdQMa/EW0ua5Rh2s4pTHufeP6dDn9p5QKutmi42RRIvxm8S+847VWnBsGz567coN27SauSN0NVD48cyQV3/CefgcaJGLECOlZG3OzErxz+u1ktbNpMAdMuo+7m9t9vkbwclc1BHZrs6+sLISEhqpB33PDVH23m/m+tgwDh4MGD8uzsbJlcLrdHP4T33nsP2rZta9Ip7927V0XIhIkIccx69erxXbt2JRCkIKmTNmXDhg1AREdH85Zm8pg1axY7ceJEytDsXKikxMTEoqSkJIIkSWXDhg1FkydPliBvg1qBw4cPV6Grmli+/HI+17NeFNnDxOZp1I0aHLgFSwE/llbKAwN0iGR5AuIy6sGVxEbg3r4EnFuVQOpftpwoTQ5fD9hd4ckRQ/4YnoKhra4afYp4hz836i3eyyGbm9r5JLXmzMDSglJr3kFSwoY2v2GLJ3Wk3a2o4Ob9LMdDK9Kkz/dNKLUSyvlFobsk2kzi2yMjSp7nOUnQzD60deXzxs0V9YpcA2XzDqQVOMLjZDcg8xm+bmIi0frqm32gteBqz278uvFbqmVjfpURcdifYC82Hb+GNvouX2fegXFse5/H/OCW141yENJHBk1tGI6ChCx3eJrtDg8zvKTPsl3FBAE8QQrI3n1DSUvbQzTNx1zfI0BACzXSMu/fv5//4osvCG03aH1kVDtS8jx/hyAIP5IkaaFQSGI4JcrRpEkTrnnz5mR5oFDm8Iyhl6kWBwyuX78OO3fu5L///nuDXiBqBQHAOYFA0HHs2LECRLVlC8ag7t69GxXBjx49mkCiC12L2tlETZCha3tD6kdFRcHja5uNmhWvKnnU4EDszKjAgZ3vy6RHllAQGNCPFSqyo0NxgYUZhQ4sA4SjYzMZuHeQAiXiVGIiA+Oj3135Pg1vvRHaqOYBoCU8b0PJuInBpyg/jxdGnd7CQ6P4tAIHQiRgeBebIkVo8xsibUz3+SXW8OXBMfzMXtGEjwaP/iXHhucn5Tg7aBMWuOdmJ+W5J00FUzqfghZ1k6uc65zdYwDSFZzU1pbhSJLhSTIPOM7GprhYHHDjhsg7IaHS9qne3nC2f/9qJaRCj38XmwLamCGYhj4c6PfwJMuDWzioYqBqaP/6ts8vlUBCtjvEZ9ZhHmV4sqn5jiJrEcOUKoWEg4ODomHDhrS3t7egb9+++g7x/67d/v37WfQNW7ZsmUmvizAvREpKCrx48SI7Ly9PnJeXh7wdNFoQ0FrOMAy+DJUikYhyc3Pj5XI5jZEWPM+T9vb2RRKJxNbigMHy5ctZJJ4YOXKk3sorE35yv379+l4TJkyww7CSygqaXtBppHv37vyIESMIbN+iRQutHtzvvvuOf/HiBSZ8Ul1NmJPAIz4+Hjas/5H7fvAPZrs3PRrXGp7nuzLxmR5UiUJAiKw4FhyBsvVWgKOfDEjhyw3Y3KXgqQiyrlkDU0wpOY6QWnsqhG7tiiVWrv/4P/xdh2OKSaKH7z2irAOaGhTUH5QPtvUVkHnVhsm8LqH9PFJhRs9Dr6aTUWSPL0uQCBQa/QHK18WT9dJjw/gpIScIpIvVBhCU1eOCg2NKXW0K6Y+6H67yiuCnc/3ynmTVUX7U/bBbVQ6I6Nvwy4VeMKHDWQiu/7TKJVOfuEdu2QICpRKK7O0hs04dECgUUBUgKNtpdYMDtHgciG3HLgnfpve7xZjPdVaxHXxzZAQ/vdsRoolbmjG71qsv5HC4+bwh/rbJEoWQFAsJVmzjjpZWcUBAgOrO2pSnXb2ErmGNtmzZwmFExKJFi8z2zkYVSaVSyMnJgQMHDuA1Pdy4cQOvGliCIJQ8zxcKhUKlTCbzdHd3LxCJRPYWBwxmzJjBz5w5k9A3iZMaFJAkyYSHh9PacnQjeQXeraCjCCbMaNeunepOSFP56KOP4L///S8cOnQIEhISYOLEia/oNTW1Ncb3OP5nPXdBfacsY3SnUx/o3Y2mxceZddnHGXWJ1HxHUiJWcLwdSVrXRcdEGYjLbMw6da5n5cKnIgACXrNmICDIiLHlCYbju/rcJ8t7pJcHBeqhFQUUpF+04aTPhaSrpABKlULgeELlJKhgBLyjtZQPDbhBlt3go2LbQkaRE/M4ow6FSX4okuNZjiScrIt5J+siokQu5mb1jdRrY0ImvsNxbWDl8K2vmfLLq2rPzQ4Q88wvKcjraf3x7c9Vqkm8triY0LTSxEPqhphHYe3pQYzwcQHV/dBhgyx51QkOMNHSJ7snWUSIL+r2q0OjOH+PVH50UIxez4OeP5FKm0Xc7AjX07vAkCFDVM7ZeOVaW4yvATz84un9s88+M+u64x6FwIAkSblAICDkcrmQJMkEiqJ8ERywLDuV53lMzBFoUcDg6NGjcPHiRU5fNKUGBU5OTqVTpkyxQqcYXQua569cuQKYR3zEiBFVImTViX3DBi4kJIQ8ffo02NraykeMGCEyJBZWV3lXr17NOiujqAntz+ra1Oj1/7mHdIMH6d7MsxwXmiSBp0Q8Z9dKRjm3rJ5QRgQG6TG2IOSVYE+XgI3oHznQqQ8/aktBeaUwUhIeb3eG5m7PVeme3W0LXlWZuXeCCig4Sko4NUBYdHikXKakRWiu9q+T8qruF5FvQZFMDO93OalKHaxPQUvF+vN9i3s3u2MzoPntSrs4/SgA/ooPUBaUigUu1lJmUMANuiLrBAKDCwlN4btKMhLiABsv9FHGPvEUWEulcrcXL0RtY2L0Ef21NmpwgMmIDCFR0kcQvE7IkVrTY9vGvLY++vRlSJtVp0Ihs8iBXxq+jSAI85KCoaUIn2N3u/zXprD6TJjS03+8YNSoUYZMrbatBg3gwXPx4sV8o0aNCG0On8ZUKFrHU1JS5E+fPlVkZGRY0TQto2k6C50VlUrlKp7n7wuFwvsWBQwWLlzIdO7cme7du7fOulCDglatWimnTZumlTd2ZYP8DVCYwsJCDLlBhw0W5SrvDKm643/8GBo1aoSAhl+xYoVBpymdJw0AP/zwAy8sPEh80OWEPs1N3iY130mViCZR6AHeA/7ZVE0+cAUDoDVBlvumf5eVm1J1fVBRSYxyZN2ZXJjV680wspUnQ6Gpe5oq7e/lZ405Ac1BsUwsb+WVaIXsfmXL7MjxUKoQ8T+M2mTQM/Lx7vcUAopRrhz+u8boAZRr8dFh0N7nSYUJif6mA+YVLA3DWl0hyoKHFScGQ0qaIycuKuECbtygtb0u0HZdr3bpAsVBHtzXQyLMalLdd7s9ZBfbM48z61BKlgR7q1K2gXM6jToqC+S0nYe+9RYcHMP4eTxXARRzFrTyzY8eyzR1T6Wndzv62tCLDo/iug/6D9m1a1dzivT/cqznz5+jrwH069fPbGGMFSkaLeXoeIif1NRUeXJycmlqaqqNxQADhmHg448/hiVLloCDg4PODwvGXmJsP7Y3Zrl//z5s2bIFkJCjvOftl19+yfXs2ZPs0aMHzJ8/n+3UqRM1cOBAYw6vsa/ly5YxftYRtCVmGFQLjyfTS5QfeHQq1jgfS6qQcdmGLX1MwcrBv1do8lMDA3UWQDThX37WRM7yJNnE7QU3vM1lEaYMVhfMOmnoRrD+fD9pXJqXtEeTe27DtGAnRN0j4cx7IacrVS0ChMNxgTxFskQ/vzsq34cvdo5lnO+n0u3OVX4VYchaZXh6wqV+PbnVE8zPaaCWW+0DgkRdZYGCk6SILutXYsg8K2s7I2ISP6f/PqKsBcoU45Tvc+WpMGVSbl3K0yGDnd0n8rUD1Kd7J/HTZ8wn9LG0mkP2f9sYmzZtAgw7nzlzpkVNzaJ4DLZv3w7p6enMp59+qlfIDk7m0aNHJlEyZnq0s7ODKVOmvFrAlzwC8+HHH39U/T/M9b1mzRr45ptvVGQW5iqzPv+cfydwF9G87nNzDanzOL9c6A3J7u4WGeZY2WSKEkWQfMwO5vXdV2lseXlgoO4LN9qIWx3luVJrUXjLazAw4JbOOqusQVRsMBy+1wZoimNn9Ymk6jtVneRHHUmCp8MWnlVHHeA65ZbYAF5LLdkfzvU4fJh0zjRNToNSiQQOjBkD68b/Vi0JlSrSLwKFo3Ft4ElWHfabsB0mu/+9n+YFmy/14r8fZl5Ohf2328HtzI5cnwEjyOg9G7llQ/8BZTxPwAc7pmA6YqOTyhnt4f+XdWTKPcsQVVkUMMDNF9NWfvDBB3rNyZRKPnLkCJw/f55HZxwPDw8C2azQFJScnMwuXbr01Qtk7dq1DDp1TJs2zWQvlbLK4TgOMFnH/8b8CjRZPdEA2izWoqMjgAqmwK6h5YQ3apI776EYci5acWuHVc6UVxkwUPd95lEAHLnfhhFQDDky8BLZ2gv9egwv6s1eIlSUfjUowsrBqmpeicrAwZ2U+sBy1KvoCLQuXElsCi3qPodTj/xgzK+/AsmZ7rmKePdd/v3eJwlNYZKGa0z7HjAsdH70aPhx9GbtG+lYc8ul7qBkhczUzsf1OgTpOJyqOvoVbIzpC4uXrFClCMZcND+P/QXIv/0bcqU28PXh0fzaH3816KpLH9n+v7Yx5Z5liE4tDhg0bdpU76RJOBkMwfjqq68M0UmVbZGsAuND8V4GP+igOHTo0NfaYFTFxIkTCXNQLmMExdIl3/Jrhv1osT9mPD3veNAZvEdbJmNiZQvOlJDwaKszrB/zS6XPBAIDe6tSVbbAqsqcyHEQ0vBRhff8+j6srwinbAtlX4fuEqtf8JX1VxYcNPNIhV03usK1RD8QkDQ4SHJgYMAleFHgCNF3g0As4ECcI+MH7vzTpM/V0eHDlPVaSgXTuh3TVw0mabfg4Bh+UMB1Av0OTFHQv6Cv3226c8OHpui+wj7xd7jhQm/ANMNBQUEw46P3+Dl99xLIpokFE1/9fGEw9/2ajWb1+TCbAixwIFNdfxsyVTygY1ijxfgYoECGAAPctDEcA/NjDxs2zKAsWYYo9vPPP+cHDhxIoN+BqQs6XG7/4xdm6aB1Zjt56Dqnrw+NBKoDCfY1yFqgnuPT3U7c4PpXycqS2uy51QFuJDdkl2qIi9dkWdBVp+r66s2+vnO2dG6/fVU6I+LGQBIc/Hy+L1gLlWBHtwB/n64gLxRARv5TyGEuAAu5UKK0BoogweF5EvSMPqCvaFq1u9q1K5Pg35Tr73ebD291DUlYLKJgWCgyTU7v/rpznrGEM6d/AXI3nHjQikvJdyLFAlYR3KG7EHMVzPlsKjsu6BilttZcT24IkXH9mW+/+9Fi3yXG0r+l9HPnzh1AP4N33333jdw9mD133759Kit6eHi42UT+1wEDteYw9WVhYaFJfA20WZ3Zs2ezkyZNopo1a6ZNdYPqnDp1Cg5HbVXFtVtiQQ/wC0nNuAbvFNTIU0jWTQlYJ5TA7N6Rlap35t53mJCGj7hhrS9XmpHQVMAAhVKDg4A6KcxHlaR1Rt+BuBfNwFpUCNlSMXhaBUNA07bgFfQyEiMvmYLMBy8BAsczUMJmQ2HeFQj/43eTPlYPW7aEZ02bFpXYSChnVykxo8dhK3ur6qcrxrDQTRd7ct8N2Wb059bc/gUIDHbc7MX36NmPSE9Pf3VV+82iL1kH7gbVwOWlDwnykRQLOsG8efNMuua1nb+ugW3btikvXrwowCt0pCnGcMLLly9zaWlpZL169bjs7GwSU1RPmDABMELOHOVfdZWgVlh139sg4dC3335rluRMyLcQset37vvwn43+AjPkAVSyFOy6EcJdS2pEkM484Tssz5Duqq2tLJuG5AP2/LphlYcY7r8dDKcetWI/7xNFVUYypQYGde3zQMFS0KFBvFHnpAYH7Ro8VbzX8ZQQoyPSCx0AN1n8xGd6gLRoCEgoJyAJGnwa1nsFCsoKggAhP+nlyyc2/gDUvRYJATdvGlXWijrDPApxQUHyEltrgZtrETl/wF6Tj6lpgI92vwvfhO4CB0nl/hulCiGmFoZ7L7wB82A0c0+FdhquH8ztX/AqR8Ty5a+9k2JjY+HEiddDnNHSiqyztcV8GsBovM8//1ypUCgE+PdmzZrxHTt2VF1Fi8Vi5BbAFAEqx3oECObgmEBLxb/mKsESgAH6Hyxfvhy5BczyZKETEQKRGd33QiPXdLOMqWmQg3cD4dyT5jwroTnvoQVUdVEka5JT2+8f/uYCn3c5AJXlJyiWiwGJjnxdM6Sz+0RVaM5HHwMFR4GSFfBuNgX8/AF7jQ7k1OAArz2QU8HLMZcoKLVWZhTaCW1FBAgIV/B16wJu7q5Qp6WyyukrSgiIPSyHOwV/QNjOnWBbaB7/kOshIZDZyoft7PeQqu7wW6Subl0vgRjgfxvQYx/B1dOsOpCc5wyJuW7yYrmYpgiOLFUKCFfbIsZOVEohH0RmkS2BxE09mtwDH+c32Uirw79gzekwxqXxKBqvEGqL5WkArxRKS0tV1wkIBioqmNMH7/7R2VyXog29P+5byNobHx9f/PTpUz4vL8/KooBB+ZBAXRRgCcAAEfjVq1fZefPmmSUqAef8xx9/cLlPd5Kf9Disj7qM3mZjTF8mrtiLbjQ61+h9V0eHaWft+MYlycSkjn9VOvxvl3oW3U71zh/S6mq97o3vV1gPT/E0xcGRuNawduQWEAuq3pz1masaHDhbF/NLwrerHAdZjoQ7qfVh88Xe0LL+IPBvXxeEEs1Me4+OiSEp4yIQTw9B56MH9RFH5zZKgQAiJk1StUNuiOoABy9JnwIV2VI7midJguMBGAVJ0CKep61ZlpZwCkLAS4qeiWBI66vQt1nsa+GWmP/gyrPGcP6pHy+mFUT3JnEqgimJ8GVEjjn9C9QLoMoR8WAgu2TZGrO9l3Re/NoGb2gA/eZKSkpUVwz29vbwySefwNq1aysFD+U7QP+Fq1evwvTp01/l/kHWRczVgJ/79+/npaSkWNM0nUGS5GWpVHoK/1y/fv0diwEGu3btguvXr3O2trZEaGgooS+tcHWSRmzcuBEyMzPfcCTR9pnXJ3Up0jL//NM6btWQdUY/hWord9l6M/e9wzv3KSVs61XMJKhPn9XZpjhZCHnnxPzy0K2Veugn5rjBqtNheRwHtosH76AruyfHF/TBe8Gsl3025eWYo6Kk1ZS8SNe5Izgon6Bp6dHRIJV2BIIgQUBIQETagaeHN1jbikBgzYG1CwcCCf8KMOCVwt1LyVDC5kKW9CZ0OHkYvBKNE2qpaT4Hxo7lOYIgvHwLYWZv8wASlGn/7fZw90U9aW6JrYR05Qmn5qUgsOFefqxZVf6NsiXllB10pB/CkCrSc8el1YNz8X5wO8UHWnklqaxOpx+1NDt/wascEeWuEzStRe33ptUAXudgtsPyCfv+dqQvzM7OzuM4DjfthgKBwIrneYmTkxNMnjxZq2RW6G93/fr17QAwrnHjxrLc3FxlYWGhwMrK6l5hYSF61l4GgCsbN258gwzFYoCBegnQoe706dO8UCgkwsLCdIouUNMia5sAyRTL/vXXX4ONjY3OXaM5p1evXnqFa86dO5fr0+AA2aNJnM7jGrMBEsQsOTqcbzQl16RhbsaUWZu+4ja4wvLwP8FOXHmuhy8PjinOk1rbtPRM5qd2PlHp/BEcpBc4wJWkxuBgVcLM7htpUo+i3y/3ZONSgqhiJh88HXLAxboQGM4K4tLqgKPICayJ5uAo9AERaa9SBYIEWQEB9178Dg5JsUDwPIScqjocs7wOkxo2BIphwCtJ95wQzxo3hmI7O5APqGM2YID+AQsOjikpYYRQp0uxxNFPc06PnFgraJaZBGPaXtT4CJUoRHAlsREcvR/IO1oVEV/0q9yZVWNnOlZACuS0QkfYfq0z16RVKFl7naCjAk1UPSoqSn7ixAlGqVRaq0/0akCQm5v7XCaTLVy/fv0e9fBTpkxpQhDEDolEksRxXFeBQCBq0qQJ4e/vb40WhbJZLzFT8IMHDwrV/XAchw+0F8/zV3755ZfKk6yUmavFAQO1bKikvXv3YopI3s/Pj9DkdKEGBdi+rOnEROtq9G4NCddEAqZrZ7dxCwYY34tal4nuvB4C1zIaMz5v5Zt0s9NFJmPUTdjjxA/wvEH09btTaXfXkhqCmFbClks9uAkdzmokM3qW4wZrzwxiZ/Q4RFXmv2Co7CcetITDcUEl3o55pLWoWJxd5MTNHbBbZVnieBJiU73hZpIf3E3zBDFpDRKiJTgIfEDOFUBaRhQM3qZ9VAJL0xDv5wfxgQHAiWhQykkY+uefQLGsTtNAR8QUHx8QdpKYDRisP99HGpfuXeLQWmbrFiyt+JK33CzyHojBKzkD3m1/Ruv54TXFvtvtQCxQwMDmt3VOu63NQJibJOJmJ0aqFEozCx2seJ6gSJKleFLC9e8fSg4YMECbbmrrlNFAZGSkKuOkNoVlWSS+U32wYKpq/FDUy1sc5L/ZvHlzYUpKyu2CgoKxFEW1AYCDzs7OJaWlpc/KA4LKxvwbKHSVSCQD1UDBxcVFUFRUxJaUlDwrKSk5unHjxs+0kbmiOhYLDNTCLlq0iBWJRNzs2bOrTIykBgZojkdLQ00rhgADdEpZsGABrBuxHshqYkCMuNWRORfvTwndWcIn/PWsbTVtLdTyYlbG7Os2xYpCUtTZ54FgXPAFjVPRlswI7/6n7ZwMnRo+VrzT/q9KQx01DlhJBQQFUbHBfCffR4pxwRdEe291gHNP/JRrR26p8Hf0KKMu3H7eCG49bwwyRgicjAOSkSua3LktbPTwIYhksgpHwtP94xbNIcG/GbT0SILuLe9DY9d0WHeyH5SeK4X2WuZaQEBwLzgQpPa2oAQBOFkXwdLwHfpOX+t2fz1uDvtj2xVZN2aFdboVas2lk7nedgAAIABJREFUgM+G7cNi+CTkkNZjqSsiQDjxsAUwLAWYJbOizJc6d/p3A+x7y+UeSgVDCZo0aVIYEhJiV5VTm77j/H9oh06Bx48fhydPngBu3CNGjJCUveIuCwISExMVCQkJivT0dBsbG5sEhmGeMgyjFAqFjUtKShq7u7vn29vbi54/f47WxLVr1679Qq3DqVOnDiJJ0qqshUBX/aqBAkmS+Yb0ox7X4oEBhmsgadCMGTMIHx+fKvWlBgeIiitDeGiJePHihaofdMTIzc1VMRiak0SiokkYAgywv6+++opvanua0Gbz0vWhq6o+EsH8drmHMldhS9YZWERZuTLG7N7ofWVeswahHQsOTSve6HBAfOlnXbdhmWISBByrRBP8oBY3xP4e/6RRrkwwXTgL5kePLcwqsrVDHgobUeXy6KOEzRd7KZPynAVfD9qtao50x8cetFZ8G7ZDqIkrIDnXBWJfeMPFp82KiguEYjktFDSMj2caxcXR6twJWR4e8KBlS8io7wXdGsdBd/8H4GrzT/QCbnqf7XgLgk+crfJKAQHB7fbt5QqJSOAxsJRE2uzEaAdg0gl+Xv+9RNkkVProQdOz++2R4WBdR1nUYGierS79FyULQXBLDp93i9Kl2Wt1/3Z0VEU9BHgmw3AtkmJpMxiSivUZMgM6deqkTfXaOpVoYO7cuUW5ubmHeJ7nSJLcL5FIFkokEh9HR0dRQUGBTA0CAOBacXEx5r3H2N6bGzdufM2zeOrUqQjGA/FDEETKhg0boi1d6RYPDFCBmN0QnTQmTpyoUZ9z585lGzRoQCGbFJpzzp49+6odUgivWrVKJpPJcgDAkaZp2t3dnXr+/Dnp6enJzZw5kxII/jlQYYgIho8MHjxY47iGVjAUGCxYsIAPcDhFjArSfOdpqKzq9njawoyBEneG9R2ea/EezwgK8EMJeM5vSlalzppYJ++mmPty4B5S1+x3ugCDLZd6FsWmeqf39bvdGE+OFRV0JsQ7cF25D76MHsN0bviA7uf/8voDgcHpRwEZU7ucdMd4e20LetlfT2oI55/4ywvyhSKr0lIOvfVBQkG/oFgC/VoEVMVg8OtDI8D59DNoceNGpcM98fODWyGdSuoMKJaUzaWRsMeJdWUK+Ln995rsWuqbIyPkGUoHosnb2UJCR68YaZoAFBd4WNDn1TWwtip9o96Pf/UHguDhP0aihkbAsefeAH7JMsulStdbWWZquG/fPvmFCxcOrl69ekTZIT/44IMRHMe5VgYCzCSeyYepEcAAT/aYmhI3z6oc+44ePQrR0dFyKysrUVFREWCyIwz3QFCBZh/8s1GjRlzz5s3Jsg4bGEnwyy+/MFlZWTBp0iS6VatWgGQTn376KcZ1oaWC/fTTT1UbH5I/IBGIsYshwABzaX+3dDG/dvj/dHy96TcLvB/fca2zMr3Igbb1UxAenS0vnfLD311AZP/PhqUsokBRRKkyPOLG792voNKkTvh9zg2rop5N7tmOCETHXe0LAgMHq5Iq0xyrezv5sCVE3OwAdmJZ6YphW63Kj1KG8lg5t9++Kq/SyrZVX1PM6R8JPk4vme0QGBy53+bpiDaXGurrpIqcDQdi24KIVsLwNlc0KgV1ITqSViUwyHN2hlNDBvNNPsp749mN/82JCfRIICZ2+MvooBOvvi4kNIP6YwpojMzQtSD5Vf4xASweZPh1ByZu+urQKFUYq7HK3ANv8W1DhhGmeFcZS0ZL7ScpKQlWrFghUyqVvhs3bkyzVDlNKVeNAAaogK1bt4Krqytocp75888/ISQkROXwgdcQGPvZuXNn6Nu3r8YQj99++425desWho9gVITqRYxXDJs2bWKys7MJpVJJIcAQCARcaGgo2aVLF6OtzZw5c1Ry6xOyGLF7N5/z5E/igxDTW6hUWdou9mEJK55gpBSBbus2XkrWuY1UYF1H99h83ITxJSt0YEHsokTrg8rUb0h58ZctFKcIwKHp69kcrdyUYFtfAUVJQkg65AD1B+Wr/l2+qIDBbUkBSfB2P474lUAOAm0BQnRsEBx/0ArQ89zTQTOXA27+my/1AD+PF1DX/p/6GYX2cDWpESDBzpH7rWHtqC0q50Ztyt+OjfziwdsJ67/j5zdd7AlXExuBNumXtRlDmzraAAPsZ9d770GTKXlAiV/foBUFFCTvtudDA64TffxitRkSGI4CZPuTMwLVnxiqJy/3J4aX3khuAF6hRWDtqZ1Oyw+OsqVFSuD78D+0kktTpcVHh8GowEvQ2M3wfUgNKKu6UtUkz//n75cvX45EP7M3btz40/9XPdQYYJCYmAgbNmyApUuXar1Wly9fhm3btvEhISEEWhpcXFygQ4cOVbZHkqLIyEhWKBRSK1aseMVPjf/v+PHjFDqfNGrUCKKiong7Ozv+7bffJvHf5UtUVBSg1QIdIZGcoqqCCTO++OILftKkSQRaK3Qt/53xCczq+QfUsTc99TCePA8/Cczx6lngLHZiIT9eBLn3reScnMRTHevoXyJyDpCBwJYFTklAxmUboEQcuLV7k1pWbdq3bSAHXk4qlVKSUhSTKhM/SQNHizmWEPACoS2rFXDADZ+VkSDxUMLjbc7gPyULSEHFZD5qcOA9oADsGrwEEDwHIMsSQMZVayh+LsQYdp5XEAAkT9iRJbB0CIYEay6/xvSCxBw3ft6AvYSVQDOfw75b7eFZDlon/ylodUB63RaeybAgejQMDLip9XXC2Xh/2HOrI7tu1CbVSbuytMuaZ2JYDW2BwbFhw3ibd2iiIpCWetoWip8IoWXdJFW4aJFcwhTJRAoFKyAUDE0qWIqUKUW8gqUIJfvS9VtAsSwBvJLnCYYkWY6iQEgCiJCOmqEpRiDhaJGrgvLqUaT3BDH75rOdDvDDMOOkZ8bETVjCW13TSSaMQrj1/B8aYzWgrImRWTpN3ESVMVfBgQMHrqxevbrqjcJE41tKtzUGGKDCVq9eDfXr19fJlL9+/Xrw8vJSpUt+9uwZ984775D+/v5V6h+JJ5BuuPwmjf8f+aqx4FVDdHQ0e/ToUapx48bs9OnTKTWdJW70n332GY9XGcnJyYS1tTUXGBhYaQzxN998wyFH+fjx4yu890bLB16JIG1m+T8fP34MmUkXYG5v7UPLDHn4VMDgUaDUd0Sutcjhn5M93rkWPBQr859Y4RxIguB5VkGQVi4sL8sjiYbD8kBcxjFRDQoqOrWzchIUhSSg+f/lFQAJ8mxBpcChTudi4JSgsgKQNNzkGAgkBTxft2sRUZWToRocCCQcz/OEkiklhATF5xE8KbWup3BxaFYiRvu2LJcGh6QCncLnlp8IZymSg5m9og02g68/1xeUHK38qPthra4TtlzqWXI/3YtaMXSrysve0oFBbNu2kDLWH7x6VUy9XJQogtIsGvCUjmCToAAIkgeCwo/67/Dy3+UuJNAKIXZkQeTEAC3R/cqgst8KyvFoizP8NOpXQ35Or9pi4ib011kwUDefhT+udmUvPWteam1tjVEIInzn4DuyPGmOUYT8l3eCoYTz5s1TMAwTsmHDhuv/8ulWOb0aBQzwfv/YsWN68RTgZo3XCu+//75OpEmaHg4MFYyMjGTu3LlDtWjRgpgyZQqU3ehx3IULF/Jt27YlRox4zY9F1fWOHTvg0qVLEBwcjFzYSrlcTsjlclImkxFSqRQUCjyygorPAX0kaJrm8SoD/52TkyMQkUUqatYuZsrtHn23LWA+hIAPM99gg1NNiAfIjxer/rTzlatO7BmXbdiCeDE0eTtbtUlWBQo06Ru/LwsccuOsgJGSqs0bAFaRImjOyaGf2IllXNpI6aqAATZAcFCa+eZ+WzZyAeXVFRhg319Gj2WauL8g32531iBWysg77XSiUv4yeozUSqBUzu2/10GtT3OBAwSO6nIxoQlY382CzidPVrmsqd7ecC20G/hO1f8Er81zY+w6935ygw3jNhqt2xl7JsLCgRFVJm4qP9jioyOUdnW7CjBnSm0xTAO//PKLNC4ubsPatWtnGtZTzW9do4ABqlsdkqiPqWzJkiXQs2dPjdcJ+iwrJqHYt28fm5ycTFIURaivITA88vfff+eXLVtGVJYgY/78+aqsZnjdYWtrC5gzwsHBQfVBCkyJRPKaSAhGVn2/VMnIssj2Pg+pYa2v6iOyXm2QxOhCqr+i6TtZOsXeJx5wZHgeCOu6Cgo32sru93UVKvmoPRQlCoHnCLCppyhwaCKzVwMSXfuqrL6+wAD7+2zvBK63XyzZ318rwrEKRcDN9viDVvnjgs87aIpOUDseooPhmLYxr/VnanCAcp561AK8HF4yrGYV2wOfquAGRkRUCYzkYjHsH/8W+E/HYKGaU+5vcIXVw3/T2vdD08zwCspWXAqjdYgs+iTiXX7y+zOIWguBJu1W/f3t27fht99+S1m7dm09w3r6d7SuccBAH3CAmzNaGtAMP3ToUKNaDMo/Bui8SJLkq2sI9HM4efIkj8QW6BCJDobo51AZSND0WKHvwsnjB/n2Po+50UExlIAyzFFP03jlv0cntnsyn1LfYblveNFX1Ree6vHen2MIo4EC9Xj5j8SvrBO6zkeb+gg+PIpzVFcJGAqGRVtSmoRsd2Q45N8KPkdoSslbmSwYCXDoXqBWjoN/Ox4yw1tfors0evhGl5/vn6Do739T2KvpPW2mrlUdBCOYfvjQ3UCQM/RrVy7//eNtLvBMDOmdkFBlX5HjxoHbWAbBnVZjWkKlh5tc+SUDtxGaeCG0lRX9DM498VNdJ2jTJ9Idzz8wBtas2/iKWU/bsWrrva6BgwcPwsGDB3du2LBhbK1uwHLSLuu6GIjwfv75Z+jatSsEBQWpQhPLO/khIIiOjlaFKaK3v76JmXSVraL6eKWAMl+5cgWzWmHebZXvw8iRI3XqHueDD7E5vcvLCogvIq6BAOp00d3si3fFQPAVRgLopAQzV0484CDns3iRWEiDEl7mwRBAMbjbpIE2WS3/ivfH8E74vM8BvdJj30mpD1uvdINlQ7YBrQEIbr/WGZ5k1WEXDIyo0LdhduTb7Ph2Z6kWdV9StupbEICcftSSScpxpjFHhotNkco5EHk0Gji/DJHEghEd1y7V02g1OBEeziu72hOV+RnoK6cp2z363Rn+j73rAIvi2sJnZhu9g4IgNrB3xC723kXsUWPExBh7iRp7iy2WmKjYY0dFBBW7goAFsaBiBRTFgvSyy5aZed/ZZHmAwPZlwb3fx5f33HvPPffM7M6ZU/5/ceeT4GCeqbFt9t3qBOm5ZvTMrsFy00/PP1WBPbd70es37ZI7V2MKVlBB+JsaHBy8zM/Pb2kFPaJSxyqXEQPZCf/44w9ELpTk5OSwaZqmCIKgHBwcsBDHNDU1VZKdnW3k5eUljRLo00AnAR/wERERTOvWrYlhw4Yppd6MqT8yIz2uEJpm5pOnRJ6IC7OCxjL2rXII2wbyiWbkydPm59I2yDQ2mFQSS99CjWxVQ2TEIrPYXfbYoppXt25dI6wFwYF1IUlvnkjWDdytEADP0ai2cC+xlhTNz8ZUedyHw3fbA80QMKZlWIlmC3zkSV190YDVt0E0yICNik6efnI8M7/7aQKZHdUZF2MbI+Qy34yXR/o0u2Xk4RpXorhp/4ylq7xOIF3j4sAyPR2M+fz8udhIcK9tW3hb242xay0g7Jr9/zN19NPF2peHbWBumyBwsf6KnE6t7WecHMd0dIsVDWh8txBEMyIkpvNNIV1gKv0vAk/FZ9Rl1m3YohP8ErUOpeeL1XEM/gM9wtY09BCL/fPz81PKexw6dCjLzs6uFkVRKLcWwzDItHh6z549yr+RqWD7cu0YyM4rexuPjIwUvHjxwpjD4SSJxeIqqtQhqGBDlZf4+/tT4eHhLCxYVDRHiNGG3dvXwR/euulCKHi4JSE+tNCRB1U6Zuv1G0rGc2P4cMMCHB2dmLy8PDozK5OFXSYcHosijIQEx0JEYpuiIgPTFF8i7NPr1qlr3Lx583yCHewUQWyN5f38oZK5Yg/ZP6/3lmQLjcgFPQMUtl8a3wwi4mrDjZcN+GKKNGpZ/RXZpsZLqGqdAtj1gANDyrsju4iTMmzYQjGb+LH9ZWmbY9GBAEWzTn0H20fsApIovo1TEZvgHNTp/NNmsKq/fICfuYFjqFw+L40lFltJCBaHJIAxz84gePw8SLe3BbMGNFTqyJd2FZSn8fq4DUxpGqIR7IGC5956vTf/ZbIjt77je7aYZgsz+MbsDIEpmSvkEQguxWFRtClPSEkokkMDi2HzrGHw0HEqU9WXJ5trS1dVHAN0CIyMjJZaWVlVdXBwMMeIdUZGRjqfz6fz8vLYQqGQjelroVDIEovFRvhywWazBfiQZ7FYuWw2O5fFYuWkpaW9AgCM8BEWFhaNRSKRS15enqOlpWWWnZ2dhMPhWFAUJXn16pWRubn5tezs7P0AgKAnLQhs/0KP8f8DIZmD1LVThXAMChpB5iSYmpoq/LBV14jqrF+5ciX/3bt3Joo6MRvXrwZ34wDo17BkmFl19ClpbeCjFnA5rglTe2wKoc8/4Ng2mXTOgWnVqjWB6JaygV/QjIwMiIuLg7eJCbTb90kKPZzjj1YSWhpVpnv37v1VTcWFCyHiKpwwzoQ21xQ2+fIQb8rBPJv5sd3FUiMNzz45w7WXDfhPklx4PLbko0DMcbY2ycUEPFtEsSFXyCPtzbNoa2M+vEu3IypbptFTOlxgzQr4Dsa2ugHoPBQdD95Xg2NR7ei1gw4pdPbSDvXofTU4+aCVZEW/Y6WeA0GGpp0YD9Z1BGDbSABGdhJADABhGhvy0lnANafBvFphICqFjVnGExMCbJhhNcKIltVea1QTrGN58K4a5IiMwMKID5UtMsDFOg2QhbM4Tg2cfy7WkxERTsQg71FlmjLVqCF0KEwZx8DX13eNmZlZPysrK5c+ffpYKJqixnbz0v4Qjt/BwUH6h2B+WKtW9Nm2f/9+ePDgAQKqjPT09CwE2vfp0ycszv8EANW2bt0qRHImZemWZftVOMdAh/eSRrZ69+4drFy5UipLnnMgEolg+rQpsLL/UbAxUT4crY7C+251hBhBdbrG4HS1Hyrq6FHaWomAhPgjlegmjZuTpUVgAgICJFDpI7tK5+L75mV7fIk2hfQH1jBkyJCvOkNwDrKu3bsbKv5jkJ9C+AIyufPPjKI8qsbDkKa3CtUBiCRsQHCiS88aC8QUGwRijnF9x6RMz2ovLZu4vClU/Y5zoxJrwrOPzmBvlgkDGv/bdr0yxJvpWucRUVz3Ajp3Lz9XkcztHqhQ+qM0W7/+Uhn8wrtT6wb9UypOw+0ENzh0rwPtOiiTRKegIo03QdZUD/v7rNLouHV1XuTTWHBmJHh17qsUzouu9NP3ff4rPly6c+fOZaXpOmHCBCdjY+OnnTt3tiqLFPWePXvg7t27JT4rDh8+LLx9+/YhkUh0GpHQ3dzcBJhuz8zM5BgbGz/Jzs4OAQDEM7/j5+dXYg7M4BjowR2LaFunT5+Oz8vLq1Gac3D69Gn4+MSPmdzhgs5zirEfneGv272YOuO/6HxvRS9R3D9VqBqu7tj1UerDKiEhAcIjwpmaoz8QiMpY0ngX5ABO5nVLZKmTpRPmdjsDNe0/K6omYHpgZcgQekCjKNLLLRbf+OHAbS/qS7YlmSdhE/Uck3JbVntp2sT5DRhxFIfsRdyAQ3c7wE8dLkFxxYXbw7oDdhBM6XhBYV1LmvgpywrWXBzEbBm6r9T7IfaTM5x55Mmk5JgREmAxLFOGsG/LL1fdB0VtgOybJJuBzJfGVAvWC5aicNlqG70UAdvDelBfJM0IvpAmkWZ5+PDh2tyuwslW1DGYOXNmaIcOHTwHDBiQn1bUtTGwZb+kFx8E3ps7d25ebm6uUcFnCfIN4e8e/sXGxqa/f//elM1mfyZJ8nZubi6mH34veA6DY6Drq1rCfjt27EBwjfc9evSoXRJfwoK5k5kxzYOJugrQ/2rjWD+fnMhU904jCiIeamMfVWS+PuJAO9vVAi8vL4UiGgEBASKJxWfCtU9GiW/7r/c709279iQxrFfSuHAhRGhN32X90um8Um/hCGPrF94FKllkS9JyTcUkwbxtVjW+jk+zSKWcAZleyM+AwFM/drgMJdFDY8Tg2ouGjGf118ywZhGkOq2uWK8wP3Ak/DlMcUjgm6/rwqG77TXerqrK/aLOmpcH7RhRNkmYVxNBPeItfN/6ujri1F6LLKfBT9vRGzfvIDFUjWiv+N/x48dLu7UMQ74FFHEMpk2b9nvVqlV/mjlzpoV8iWU349GjR9I0hLy6NYxW37x5Ezvl8tMPMq0NjkHZXb9COyPK4YIFCySNGjViT5gw4Sutnj17Bkf2rGRW9DtSZm/s88+Okhg3o9nW9fSrI+HNKQfKjKgMffr0URh+WBo1CA+nXQZ8Io0LQDXLDE8JCXi2x17641o011fw4mA64c6tm9QW7x0K7y1bj4RLHzJtIEfIg8R0e/6CngEmytI8o6wT91sLb76um1Hf6Z3NpHaXS01rCERc2HC1P5XONyPHtrxONHZ+q/I3YNIRXykjoCJRDRm4kpVbHjh3Kz2Fo7JCGlwog2GWiZQRcGXF8eBzqCndrdYj8uyT5uBgngUr+h3T4M7KiXqXbovRJ8ACZg8Pj/zFBw8elHbOjBkzBlq3bq2c0G9wtrwaA19f31mmpqbLlyxZYiKP+6a8mU+Wfti2bdsPP/74Yz2SJLcaHAM9uorz5s2T1KpVi41f8qJj04aV0MTyGKhKmauJY2KdwTOWq8Sle6ZSb8ea2LskGciPwM6qRPfv359ks5VTKyAgIC+XSmG5j0796mH67pIFQEolifcQ71KFytIJGL7H0L8qA9Eko97WEm0cckApNEnca9/tzqLHSS53KZpVZ0bns3ZYoCZvoEOCDzV1sTCm+n/PzOh8jqhuJz+NEh5XB45Ft3lv3VTojNTXig7kSEi6agG1hstnqlRUprx5KQ9N4PMdUzBiSSiRmC1hgHhDM1Ab0To/3zKj2zvEkpg+OH6vDQzziJQnTqufrwgZSlWu2U3a2VR0XLp0Cc6dOwctW7YUjxw5Uqk6GK0qrYfCMcry4MGDEnEMZs6ceax58+bDRo4cqYfaq6fSf+kHIUVRCQRBuDo6OnINjoF6NtXYagzpnDp16l3Xrl1diqYS0tLSYNFvv8KmIfuAyy67Ai59qzNIum4OgjfWTP9+/QmEklZ2ICplSkoKnZaeQlrVFYBVvRwp5fPHcHNR+jMjqlZNN26HDh2KjQQgeJZsvH79WuLAi8OiPpXyjsieWMU6TTSp3WWFHQOkFf4rtGfWm1SHs3li8kMthy+T5nYLVMgImFK4+bo+s3bgQQJptI24ohLTD6XZ9NfAUfSAxlFk6+pfd0AUXYcgSKsvDOZbNBGZoGOAjpeZixgs3QRIfFVopMYYQ2acEdCpBCMUsbEjC3gOEqg5RPvsoe+vWdB5b1jwY5uLJFJhf8y0hoi4OsKw1/UIoYTF5XBpBqm4lb3XtDH/xP02VMwXT1ixelOJ0SoMK/v5+WGVu+D77783RvRVw/jaAlu3bs188uTJ1F27dv1TnH1mzpwZN2XKlBoIXV8RB94nWNyOOC0YPTE4BnpylWfNmpWbk5NzwsPDY1xR7z8oKAiyXmyE0Z4lg9vo6hj6UmcQf8oahClGmD6QtvaoM7CN8fnz5/Dq1UtAnkUA4FuYW1A1atSwKI4GG52CmEfRDEkwKRKafZ1hGAsOi+6yxWcvh0Uox+D37JMT/BXaC3rVfwB9Gvzf2SjtPCm55rA9tCc/Jdd8Pw0Ez4QtHO5Z7ZXpkKZYbKzYWBHiTVW3SyYeJ1UlbExymHndAxWqzSgofeV5b0ljlwS2oq2zs06NFfHcaW72Oy44QAYyRtKfsyxJE56Ipkl81hKAjJzWJrm0R9U4MkNgAlHJblD7O80CCBVnIWRufHfJkjYT8WFln2PF2iLgYUugaQL0odgQHbpdEd2ZxUtXEfLufxm/DJ571KhRUrRYw/i/BWQEexRFWRQHIOTr64vRFtHff//9TUBPl+oYhIaGAnqX+Mf6l+bcMLRkgfPnz8OlS5ee5+XlxRgbG3eytra26Nu3L0/WHztz+iSY0TFA4whrqhxnesB42qZVHlnWdQZYGOheqw4pQyJU5SzFrUGcA6wpKO3NAB2D3KRz0Mk9FjkMsjIEZu/ENItoVzO2nk+zW0qpMuvUd3TPeg/JbnVjFFr3JtUBtoX2zMkRGp/kscQ9Pau9tvZpHsFTtpAQUSxnnx4NCDbEZVOwYfABpd+CN1zpL2ARtPGMLmcV0n1neDfR49SqXIIE6FHtIfRtGC3tkkCehcQ0OwTukUYurEz+TTUgKdO11IZQfaBiAFIKKVHMpE8RZpAWawwNHBLhZ6+LqorR6Tpsaw1+1o3ZsHGzQtdN5hwYGxunNGnSxGLMmDFcTf2uo+y3bwvXqjg5OZUbPAWMHB47duzili1behZ3EX19fVtWrlz5yrJly/7FQ6/go0THAAtXoqOjpb3byORXqVIlxtXVlencuTOpyVBKTEwMJCaWjtle0bnFsY1k3rx5TJ06dQiZbT9+/AgvXrxAGF4GaZi5TDK0K0CrjBCs6hSNqXJfI+Z92Nt6NMMmiEptcgjLmmUHSvPplhnkPrelRo4cWSYeq8wxQFIlHAgwc/ZJM1GGwIywN8uiJ7S5wsOiNHljyTkfurrtFxjX6rpCb+uPP1SFHTe7SwCISDOuoPnIFjdN1bkPkLRHTLEgPK4uM79nAKFs4ePuyK55zz9WITYMOVAIurekc5+J8YBH76sLk7MtqMZV3ppMbFc6HbOuHIM3wVYSm9ws9sKeAfIumd58jlwVf4YOoP/Y4qfQvYOKY+QxMjIyh8/nf7KwsHAaP368Sc2aNdU6k8zhsLS0xEibMDc3F+H58kAwAAAgAElEQVTpwdjYWGJlZcWqW7cuR1k+GLUUUmGxvDSCr6/vT3Xq1Nk6Y8YM5YqYVNBFH5aU6BjgB/hgmjVrFlAUJX14ywiLSmqlU/ZAWIW/ZMkSKc0w0g0XN9ApwT95wD/K7q1P848dOyZ58uQJghx9ddOdPHkSatSoAVFRUVIq5sTERKR1BlNONrG6/xFSHqGOJs4pcwgIYwD7FrlkWToEeB6GIuD1ASeqYYPGrOLC/Jo4M8pAO2dnZ0vtLvtDMi6pI/BfxEDmGMj2lDoIT5sLU3NMeYgj8EPbkhER/wrtAZl8M3pBr1MK/7Bfft4IAh60FLar+QKGNY/gaer6zzo1lh7U5A5Z0PlUxI4BD1rClRcN3/dtcN+5t4JpEJkjJY+dcld4V8jKM4Iktp1WIwYyLox1gw4pxGioiF10MUdGr/3nn38Cl6twaYpUtRMnTggRO4VhGPaQIUNYXbp0UUllmVOAz4R+/frly8jMzAR8uTl+/Di+3FALFiwoEwdekUPJSyOgDF9f3/48Hm+vp6en+fDhw7nKFjkrooc+zVHIMZApvHHjRqhdu7aUpVATAx2NSpUqyUXpymcTnDJFbl+mJvTSpQz88qxYsQKmTp0qZVtUdKxasRhcjcKY0Z6hCoURFZVbcJ6+OQQy3bAwMDXGmIu5UlWpq+XZA53hY8eO0WwmgyQ5ppI8EcESiSSEiYkxY2ZmRtE0w+ZJXsDi3qeKFfVvBKG5JFNgTHJZEtLOrHD0AGsEcoVG8FuvU9J2N0XHvcQagG/5K/odV3SJQvOQtGdUi5tEaURIxQmKjK8NV583zEnJNTMb2DhKYx0zaL+9tzsB14HSqlOAZ0IujKw7XGp9/9IRHBUypI4n/RY8gu416GcSqdyVHdhme/DgweysrCymdu3anLFjxxobGyvOpF6SU1BUj5kzZzI//fRTIXhyZXXV5nx5aYRJkybhly0WCVVJkuzF4XAafP/991xtvpRo87yKyFbaMbCysoKiPfb49oQYz/LAFAoqhN5qREQELFy4UBE9pUyEUqrhYpwDvEEx+oBoX9p6UCikpAqTdu7cKc7IyCDmzZunVIgK20vmzJzMtHR9SnSvGwOqsPWVpO6f13vBqwxHGiMEDi1ySYsyTBkU1VGUzYKXB23B3d1d1L59e+Vek5S4PhEREaJXr15x/xi8O79HX0KT8OJTFYhPdYCkDBtAoiJ5Ax9wHzKti51W1eYLNCqG6Kg0mXEplWDnTYQhPqixN7Drr+rDhSdNmbWDDqnsZOLb/ftMG/GyPv4aa4lbHuLDkJ6E1lNWmEZoyotjj/a8Ke9y6t3nG670p61c+5E//PCDyrpdvHhR+vtqYmIiGj9+PLdu3bpyZSnqFKCg/wr2JJMmTVLqN06uEhqagGmEp0+f/uLn53ewqEgkSTIzMzvk5eWVnypDPgJ17K0htbUqpkTHAPGYsVIbUwmyUfThjA7B2bNn6bS0NEIgEBCKhvtl3AC//fYbuLi4KHzA4pwD2Q1qamrK5ObmEtWqVaM6derEatWqlcJyy2riq1evAMOAa9asASR8Unb8/vvvkJP5mcrIzGJZmeRRjaq8YRo4JrLrVk4CbO9SdfwWNEIoqszluXRXjH1Q1X1UWff+imVOboIZq1evXsbyKrFVkY9rMIVw48aNTHe7BM7UTudNVJWjjXVpuWaw7PxQuTDEyuy9KHi4xMvtKbtrncfKLCs0F2sBzsc25fu2vWKiKpZD0c3RqTr+si04e2uPZTY/jTD4EFgalR+6Z6wLOR7dlr771p3o0q0vMWDAAJWvHS7Eh52fnx8/OTnZqE+fPmSvXr1KlKeMU4BCkLxs9uzZsGzZMrW7h9Q6ZDGLFUkjTJ8+/cmYMWPqK0qUpGkdy0JesY4Bvn0vXryY6dChw1c3nOzhbGtry4hEIqZVq1akt7d3/ht9586doWPHjoUYn4oebPny5YhlD927d1f6zAWdA1y8bds2aWoD81uY11q+fLkU6MbLy0tp2bpesGHDBomFhQXb19dXra2xu+7y5ctYh0ClJscTAiFJ1rL/LGri8oaL0MlOlor3fsuY8LDPXBkQGlUOUJBhD+sG2CY0sI1owGZBJEOiBKT036xq50nF8z9xICHQWmhv5yDu16+f1qqD0eF9/Oj+5zEtb1QqjohIlbNqag2yq/54dCLsGLFLLedPps+Lz06w9UYv2Ox9ADgs1fEx0DEIedo0a0KbaxbyageUscXyS97Aas4CbUWtpJTaN02Yrd57VY6WKHMeTcx99N4VjkR1YMxsXOk5cxeyNBklxejBhQsXaFdXVwmGy7G2BoeszgzD7hjtLVpTIO9ca9eupbCw2sfHR2ORLnl7yvscX3zxeRIdHV1iNwLKwKiBk5PTnkWLFuk1DLK88yrzebGOwfbt2yXp6elESQUjaEyhUAjoEBQcmzdvBmRxysrKYmFxhru7O1WvXj02Ut9iLQGOEydO0HFxceSvv/6qjJ6F5sqcA/zHojforFmz6ClTpmi0c0JlRUtZ+ODBA9i3bx+zdetWjf8gxcbGQlhYGLx68UREiQUcDlsiaVjlLVG/8js2OgomXGTuLTywnuBtmh1k5ZlAco5Vml3zXBtNOwbvr1pAXiqHgjweDRIWCyuXGQAaSeVRGyygMjIyIng8rjSCIhKJiTR+EtQY/i+q3uvDlURMHhfvKy7SjWproGOA12eLz75CbIba2k9ZuTNOjoVZXYPB2Up9JMC1lwZSiJQ4rHmkWj/Y6BhcfNaE+tNnj1pyitpCGjV41Rach2gnaoBkSJ8izBmSopmG9m/Jie2uKns5dD4fbR2R1E0aadTGwC6pzZs3i1NSUtjYEZaens58/vyZNDMzoy0tLWk7Ozv25MmTldoaC9m3bt2KcqVpZ3UHOiiqRIUxSou/j9HR0Rnp6elYRHiVz+fH+fn5zShNJ4waeHl51R84cKC6qpeL9V85BugNnjlzhl63bh2pzgVE49+5cweZnPIdBWx5TExMJH7//XdCldB5QYuic4CjYCUsojb98ssvspyWXl8ADMdh8eWkSZNAm0UsGCLEWo7o6GihIPsTN0/CwZCpuIHTW26r6q+hlv1HqZ2mnv6eNnKSkDwbSvr/Ne0UZCfw4N1Fa6hVqxZUrlxZWgsi+8OCp+KqfGVQw+6jUuH9eQew4NnTnTp1IrGFVpsDHYNXz+5QGwfv1+hDTlM6Lz83lO5aN4ZsU+OFWiL5Ih7MDhgDy/r6g32R4khlBf9XbEmn5ZoR7Wo+IzQJALTikjeQWowa4FmTrlmA2edcaTGovo89kZ0hg9u7UJpXGzqfOXMGvnz5AlhzgFghynY+FNVp0aJFEi8vL3bXrl3VUhehiz98+CBevny5XA8DowL4LIqJicmNjY3FF9b3fD4fiwkv7dy5U2G0uEmTJoUxDNNe0XS5WgfUg8WFHANZ7t/HxwdUbV8p6UwyR8Ha2hq05XXhA/DixYv08uXLFW7/KstrcP36dQxlSfUtqV1Tk/rhm8D8RXMZjnUeQ/FJKi+dxWHzGIZDSIDikuA+OlXj0QvUX5JHQvxhR7p5Mw+yXr16Sh3p9OnTTEZmBtGwQUPGw8NDK/oVVQi/B1euXIGpHYMB6zX0bWy61lfsYpXCUffh+3dYd2CRhGRSu4saKQqTUCyYc3o0eLk9g4GN72rMbNqOGqCiWfE8SI80Em/oe0Duw0ZjB1NB0OVnjeBMTAtJ0+atiyVaU0Gkzpbg792FCxeYtWvXqvU9DgwMhJCQENiyZUuxxebFRQUEAsFpgiAu7dixQ6UvtK+v7xFPT88Rd+/eBYxWoqPUqFEjndlO1xsVcgxWrlwp4vF45Jw5czTyQ6Hrw+zevRvfPOlx48aVC8cA7XPs2DHq8ePHzKpVq7Ruc3wT3ndkO7iP+RdelqEB8r5wAElqWMY0aAufIO5QFUl1ZzeidevWSr+BY0sVvqnoGt8d4ZEfRN+mV/TZR5rx/q1x0Jdx4n5rwDzzyv7qMfrNPDmO+cnrAuFmj4yr6o/Dd9sDSTAwokW4+sKKSJgfNBLM2lJaqzXA70BikCW9bcgevf3t2HerEzxKqknXdG+U16VLFxNlnWyNXxQVBM6bN49q3Lgxq3fv3oAdbsWN4lAUC87DtMSbN28S6tevX93Z2Vn6EUZGJRKJWlEB2R6IWUCSJHfHjh0nx40bZ2RmZrbNxMRk+MiRI00RERXr2ng8nnDFihW8isayKLNBvmOQl5cnvnXrFrl27VppfUB5HMuXL5eGqsqy8BCRHHEo401u2bJFwufzifnz5yv94FTmOiHs8uU7p5gag9PU8tiV2TPhlANlxanC9OzRs9zdVPfuRdEf3kTDyj779OphEfa6Htx4UZ9O5ZsT7WvGqhS2949uA4+SqjGr+qtG4Y0Uym/T/s9P8SnLEt6kOcDS3idAU6BLeJ9htMD/fhuKL+KRFo2ERKVWOcrcfgrPpYQkPN9vCzuG7VJ4ja4mJmdbwO7I7mDn6gW+k6boalut7IN1Ebm5uVRGRgbL2tqa9vD4N4qIdWg4CnA6HAGAV6UoEQcAhSAbCYJ4q05UAPeaOnUqj6IoRIXk5uTkpNA0bdG6dWvjYcOG8WTPRZmOLi4u/N9++027eU2tXAX5QqWOwcaNG5mEhAR6zJgxpDaLuuSro96Msi48PH36tDQEzWazpfkvRb1JrI1YuXIl7ezsTKrboVCaBdExOHcxkK7z/RedPOgSL1oCkWJPDxw4SGk6ZPXuBM2txpobLj8Spnc6ozmhGpK04vxQurrdJ1KV/nt/adQBHYOjSjuJ6BRsC+2JHAt0PcdEEiGdcWgDpvt2ghtg+Px9hi3YVcsFo5pUfpeKhsyYL+bpTntY0ee42vUWmtQrJqkq7InsStVwa8SaNm2aJkWXuSxMLdy7dw8+f/5MC4VC0tnZmY6Pj8ffpr5+fn7nykLBX375ZVfLli3HjBo1iocRVuSSKK4GTOYctGjRQvzDDz/odfpJFTtKHYMlS5ZQyGu6ZMkSrb6xqqKgomvKsvAQ2yT37NmDwAFEmzZt4NChQ1CzZk3+jBkzFPYmP3z4AKtWrYKePXsWKqhU9PyKzMNK3n8O75PU8E5l86z+LTLU1ki+awqpDywA+6uxrqQ8j7Nng5n61jeJYc1C9eYYsrZSdWB8Z54ay/zU4aJSqQSZU+Dm8ClvYtsrRpbGuun9x/Puv9UREowdwbmb4kiRylywV4dt6dENQklP19fKLNPaXHSIgh63EHN4FtTYsWONtFmkrLVDKCgYCZjwdzMxMfGIn5/fKAWXaWTauHHjrIyNjRvSND3K0tJy9KpVq0wViZrLnINq1arB/PnzNaKLvgiROgZTpkxh8GDIhlVeR1kVHmLqYP/+/dCuXbt8aGe8YRAgqlOnTuIBAwYo7E2uWrUK+4fJ0aNHa+UyIJjHjNlTwbFtDmibGfFfx8AcGjRoSHl4eJRbhxMvBNotOOg006/uRaJDrWdauTbKCsU36ePRbZlN3vuVfuOX7bUrogtQNIv6sf0lha+PtFUuvjasGYCRXt0O3DuMXx9cemjHMXhzxlrc1vIpZ3ATzRVOqmqhA3c6Se6/qwENG7fCmqkKj82PdsKHUXBwMJKLnCEIIpthGMwb5eB/2Wy29L80TedQFJWzZ88e/ExpFLeJEye6s1isRjRNNzI3N28nkUgaiMViy8qVK+e5uroaOTk5cZXpmjh16hTEx8dT7969k0Y8evbsyVImjazq/aHtdfmOASLwleeBhYfYbztx4kSipKIWTZ8vMDCQuXHjBvH9999/VVOAb+eHDx8GrHfALgx5HqgMgWvdunWgaApClfMsXbpUwDd5Q7r0yFSIDU+VPWRr8r6wIelCJcrKzA5Br1jabjNUR1d5a9PS0iAoKBB+ahcCDZWEMZYnW5XPMfd+4E5HZstQ1YF5xBQbpp8YC0v7nlA4fI4P5xefHaEoeZQqZ1B2De596V1jsKghAoLFgLG9BMyraYbh8/1lCxBlscCNkwSTO1xSVjW156OjZ8oTQiXzDNgd0U2SzHeA8d9PYlfkKEFRoyE2DnYb4G+hQCAQZWVlZQqFQpZIJJL+icViFp/PpyQSCRf/2Gy2CP8AIJsgiFwWi8VnsVgCkiQFIpHoS25uLlbVmnG5XJzbRCQSuZmYmAjxAV69enVLLFysUqVKqWB8il5Y5LwJDw+nIiMjSR6PR2OB5YgRIxRdrnfzpI7B3LlzsYVE75RTRiHM70dGRtICgYAsrqhFJuvz588QGhqKCFzKiM+fi9EArJDfs2cPje1/06ZNI0t6kCNOQUpKirRitmnTptCyZcsS+STQkTh+/DizadMmld8AFTkQIpsFhZyi6oz/ovBboiJyS5vzNtCeEqUakVWqVCHQVph66dSpk7pidbo+KipKFBsby+lR5y7Rv9E9lfYWStiQkmMBKTnm8CLZCXya3VJJjmwR4hkIxBwpQRPKXTNQ+bf4zdf6gJNVOu3TLFKhupOydAzw4Xn3rZv46QdnDo8joSQMybJwF4JT+xypo6DqyH7LhbfnrMDCiA/rBx9SVYxa61aFeNOJ6TYkok+6uLpLZs2axZb3MqHWhhVgMToQ6EzI/kr6/4iTgg4AOgLKkESpaqKdO3cCPhsK0gmoKqus1kkdg9mzZzPr168vKx00vm/RohYXFxcaN0lOTiaQfAgR99q3b08oyxGO6QHsY+XxeFImREXRv7KysqRFNtHR0VLAkObNm4OHhwfWIeSfHQtd/P39GYlEwlhaWpKLFi3SuF1QoCydUHNoGmCdgTCDBSkPTKFKJ+2EZ2WHSL5rBrkf2CBM5QIjYQFCZ+u6BVEVg6ITExYWxs/MSMvhsXIsR7UI45XGBZDON81/+COD4scsW8nnLAsiLdecFIpZBI8jYYy5Iionj8dG8qu+DaNVUUu6RkbQRDMEXH3RiPFye0oMbnJHKXmfs61gxfkhsElBSOSydAxkB8N6gyXnfGBIkzvw/EsVuPexJljWFoFDS9U6FvA7EHfcBnrUfgQDyyCNgKBj0/zHA4awsTVXXd4DpW4Aw2SNWwAfqthSWe4dg/nz5zOrV6/WuIH0QSAWtWCEALG+8Y0dW2OmT5+ONRWEDKZZUT3RMYiLi4PWrVurXCCI0QOZk4A6YRcIOgmIBojj2LFjiNJFrV69Wmtv9NNnTqXAJJcU57AAKFLKTWDdIJeo3Fq1H1ZF7CdNK4RUoqzM7ZiOHTuyy0NaAYFSwsPDaZqmyQGN7kHvBvcLHfXGy/rwOdsSEtPsJWl8U1Ym34TgsGmGy5bQxhwRY2mUy3YwzwRn6zSobvsZqv1XvY9C5gWOpn9sf4msbpusiPlKnXMoqr0k5r0rs27QIYXrWQoKXH1hEHhWew2KkCjpg2OADtGphy3zOyrOxHjApZdNoMbQdOBaKldUi1geb05YQZ9q0dCltuokUupcRIyEnHnWi1qzdovWvvPq6GdYq5wFKoJjgM867J+vsI5B0UuKCIx79+5lNmzYoFTIXllGMUVuJXQyMIqA0NHW1tZMmzZtCKSuRtZJbdYaBAQESMP56ChhiG3u3LlQb+IXIDmqh2NLO6+sQ6FBgwblohARSakwX5iQkEDamXyRTO5wgeNg/v+ISmK6HQQ+9KQTUu3BjJdHNq8aD642KVJ4aXMj+WBIFE3C5GM/wN/DdwOLlAazVB4IdLQ7siv1nWcoq0U11arpn3yoCv/c6QDY4SBvSOF4+SZlUmMg023+mRFQy/4zTGiDdWr/DqzgD0lqBtW9M+QdodDniSGW0IQTD6M8yo5yecu1fhJbNx+2toqOlTKIYbLaFijvjoFAIEASRSmwzjfjGOzbtw/EYrHE19dXYcAdbTgFRe8+3AMxEPAtFcOJ2OK3ZMkStW9SeQKwRehuTChj6S6QOkqa5khAmclRptI/ZNNUhmZbnu7a+BxrUMLCwiRCoRCLWFk8Kh4Wdj8s3SpXxIOgmBZ0eFxtspFTIkxqf1klFaITa6AcZlnf40o5p8Vthm/P/9zxojcPVQ+EaXHwcKZ/oyjCwxVxY4ofslbFPg3ug6p1FioZrMCiwIeeEBLbBLBNsqgjs/9uR3jGcgHnLooRLn2+bU5RcTSxps9hheor1NW9uPX5badaLjrWhu4GmcVboLw7Brt27cp98uTJvm/KMVi8eLGke/fubGwvVGTowikoqAfWQCCegS6cAtm+GDHAtMr79+/BrP4XjTsH5cUxePLkCVJXoy0kPXr0YCO4yQn/ozCicRCk8U0h8FELTAtQk9tfYlmo0b+/N7IzpPLNmV+8zhNGHLEit2Gpc1aEDIE+9R+AOnTH11/Wh4i42vBbr4Bi95I5BeNbX4eypqJGJtDLzxvBlqH7pLruiugKv3QMkf7vpRd8gKnDBrsmpeMrIN3yxzBzZmbHYKKWhiChVbmQhjSCKlbT7zXl2THAtv8TJ0682LJlS51y5xgg61d2drY0z69sa58y9QW6dgrK+nbfuHEjZFg+KOQYIFSsKIsEcTZL+oc5XGVaxHTlFCQkJGC7ar4J7e3tFY5OYEHmzZs3JUgt27x5cxLZ5HAgmdKlS5fAjCdijLl5zLDmkWRDp0S1L9Ohu+3hwbsadI6QR9ar/EHibPOFjYV0qg6MGlx+3hDmdVcPnXHu6THMxHaXvwI8CnjQEi4+awxTOl4ATZxf1XMWXIcdGVjcKZSwSYwecNkSWNnvGCB88PILQ8GpW06J9yn/EwfiA6yxPVCypPcJtq5Amoo7tyGNoIm7Qb9klFfHAAvjly1bJqZpusP27dtvlyvHAH/EsYvC0dERUbIIOzs7iYmJCXvhwoVy7w5l6wvwAkdGRkJFLcwsarDff/8dPvNfAsmGdHEuyRHnsKTpFoIEEYtDmNFCFsMQEqjpk8pSpMhLV04B6hgQEIDtowxN02kURSEfcTtFUhfYDfLs2TPG3Nyc7tOnDwujBAWdAlvTbEkHt2fsnvUeyr2/lJ2QKTCBjVf6gbNNusS37SWFU1vF7bMoeBgMahylVtTg1IOW8CXHivmx/cVCKY61lwaAm8MnULbjQVl7KDMf37RxYIfIxqv9KU/X16xudR9J/w1hhHfc6g41iylGlAhIeH3cRiDhk8ZVbVKYxDQ7ws4sR2LCFbAX9jytjApqzzWkEdQ2oV4KKK+OwcaNG7NfvXq1aufOnVLsgnLlGKxYsQLBKWD06NGkFJEuOBjf9pg5c+YQ8vLXWF+QkpJCz5kzR6GcYnm9wKp+W9BxCggIEKakpDAURQkZhnlFEESNVq1amfr4+EgBkf744w/Jx+xXrJpDS6do1qVTgNGC8PBwZsyYMQT+74cPH2ZlZ2dniMXiqugc4EDI7ILtofhvGGEICgoCOzs76NOnTyGzYa1H1J1QZvOQXWrXAZR2PWI/OsPeW12YDYMPqLXP7xcHQkf3p2qF+RHwaMbJsbCkz/8Bj96kOsBfoT1g/eCDqt5WGluHHSCvkh3BwkgAjaq8zZc71X88zO0WBM7Wqfn/dvqhJ9xIbgC1fNIK7R8faC0QfOYY/9zughSoCh/OwY+bw5XnjWCMZxi0q/VcY/oWJwi7OmTjfboNvM2pa+hG0KrFdS+8PD43Lly4AJcvX47IyclZJ2OWLDeOAaYQIiIikKKY4HD+35kVGBhIYWX/mjVrSm33QR5vdCKQD1wR8JDyeIE19TXAIjx8OJqbm39FIrJs+RIQmL+hq3TOKtHBSrpuAdw0V6Zv375qPfAUOU9iYiJcu3ZNmlqytbWVLkEHISoqip+dnS3lq8Cuj8GDB+frgrUcgYGBtI2NDYmYCkUHOp1Hjx6Fv3z8gFSzc0DeGaafGM/M7xlAVDLPlDe12M9lffCYc1e3ZmFvZCcw5QphmEekdK89t7pI3qfZsOd1D1RbtiqHO/e0GSSl2+S+TK7CiCkWmwHgURRBdKv7mBrY+C4Loy6/BQ2HP4ft/Ur8+qsDINXakqnSOUt63T+GmYvTXxhxJre9+FVKRFZDoc10CToF1+I7SDuBZANrewzdCKrcGfq7prw9N+Lj42HDhg0ihmGaslisCGSWFAqFCeXCMcAf6l9//ZUZP348URxMKL7JYvRj5syZpToHK1asoKpXr05gxEHerVXeLrC882jqcxlIEnYwlFTklZfChvdBTjBqlG74UO7du0dh++ewYcMKXX/EjEAO9SdPnjD9+/fPh8u+ePGitPOgf//+Jd4vwcFBVAuHiyxtV+AvPjtc4u6QxFaFJRGvKYbVbyW4w4zO6hPSfcmxgGXnvGGT9z+Yv4dZp77DFkw6O89IWg/RsvoLdhOXN2DELr5oEt/AMwWmkCEwAXxo419lywyVahPepdvCussDxGKKE8TjiD2aOCc4jmgezkUd/w7rSdmbZYJXrWcs/wdtqLUDDxZ7HWcFjqXNmohJggT4fNsUfmx7CRoXiDYU/E5o2zlAxyDTeobOvhOa+r4b5ChngfL23Fi6dGn2x48fp/N4vNYyZsldu3aVj1RCwRRCcZcJ+/KXLVvG2NvbEzNmzAAjI6Pi367kOBgFF5W3C6zc7ave7HXr1mXHv4kztqiR9xVTY04iF0yriCHjMbIrDlS6QFRVzc6fPy91Dnv37v3VQyI4OJhycHBA7AbW7du3qcTERMbHx6fUvD52KSS+uEov7X1ErhOpqs64bv3l/pCSa0lRNBBdaj8m29d6jvgI+SKxuBCjFiUhLm6+1odytExnDWv+71t+cQMfem/T7Ev8vCBlMsIkN3BKBDHFgoj4upKV/Y6yM/NMIDimOTz9VJVKyzFluTl8ongsMYsgQZzJN2FlC42J7Dye9M2cy6YYHltMcdkSdqbAVJInZrOVfRPPERrB6guDszPzjCNIgE6jPG/yWlV/WUj/jVf7Um9SHFhGXDGzftDBYiNT79LtYNXFQdJ1Iz3CQR4JljadA2kaodpS6Nu3rzq3i2GtnlugPD03/DYoPKcAACAASURBVP39hZGRkRcFAkG8lZXVRBmzJMI6633EoKQUQtH7A/kSHj9+LElNTWXb29vzu3btatKkSZOvnARkkmzbtq3cL2h5usC6/q4g58Lr16+xcl8gEAjYeXl5HA6Hk0tRFBYAmqE+bDZbWKNGDV779u11oh6fz4eTJ09C/fr1pbDTBQemG8LCwphmzZoR9+/fp729vcmSnEfZOnQ2g84EMn8O/Vvr6RDc88LTJhD6qr44jW/KaVPzlcSr1lN2NdtkmH9mJOQKjZg6lZNo76a3WAXBlmQFbIOa3IWSCiTxzRsLCM2NBGBn+nWPP/Is5Em4TDOXeGKERwQkpNnD7nAp8yKM9LwJzVwSCtkSowCYl8f/2pplA6ZAnCzToap1ChhzkdOm8JBhDyjjHKy/MiA3KcMmu6b9J4tRLW6a2JgUj8oZFOMBLtap0LSIjgU1wDkEwUA/BeGnteUcGBwDnfwMlPkm5eW5ceLECbh+/bqIoihuvXr1Mq2trS0RP+fGjRu5NE0/1mvHAFGYEICppBRCcXcBVpqfPXtWkJGRQeXm5prVr18/s3LlypYy4iRsy6tdu7bBMdDgVwj5J7DdJTk5WVrQhw9i5Cnv0qWLBneRLwpBolAXWdFhwRWHDh1iRCIRgTq5urrKFwYA/v7H6f51QsgObrqjW46MqwOBMS2EQgmbY2HEJyU0S0pzvOVaH0nspyrsAY2ioHeDB1L9j91rA7cS6lAT2lxhNSqG9RHfvFddGCy2NcklZnc7U2KEBKMD/9zxAiyG5LIkUjAnRGVEDgVNjPyHrde/RX+ljX23OlH33tZkDWl6GzrXfqKJ7ZWWoYy+igo3OAaKWqp8zysvjgFaGZ0Dd3d3uHXrVm5MTAyXw+HsF4vF27dv3/6AmDp1KrNlyxa9vBryUgilKY0Owrlz57LS0tLEBEGYrVu3jodFh4o6BhWBJassLip+MUJCQt56enq6yjABdKXHlStXxMbGxhyMCBUdt27dkhJgNWvWTGF1sEYh58MlmNtNPYwAhTcsMBFTCG9S7aUcCzLwomefnOBwlBcllHBINkmBQMSRgiT9PvBfdMaiY93lAYLPWZbs3wce5nBY8nkEEGI5IaWSFF2wR71HGm1RXH7eWxp9KI046vSjlvTtBHdmasdzrCpWhTsKVLGhOmtkzsGw5hHQufZTdURJ1+6O6AKVG02X+0Ki9kYGAWVqgfLgGGCXFoIZXbt2LZPP56fm5ORsAoC9fn5++chg6BjQW7Zs0Um4VJkrhl0EkZGRCNesUBdBSbL/cxBEAoGA4+3tTSD7oiIRg3Xr1tGurq7ksGHDlFH7m5+LX4xLly6l9+jRwxqBhnQ5goKCJK6urhrjscfujKuXL9Cbh/yt1ToDZW10+pEn3Elwoy2M+cyCHqeLLbzbd7uT6EFidXpCm6tGjZ3/394nb6+YJFfYHdEZHRJqZpezGiP22RXeFbLyjMDKmA8T2v6f5wAfwEAAIDPluSfNmUW9ThIFayzk6avNz2XOgZdbLIxsEa7yVhKKBUsvjIWho6Z+1eWjslDDQr20QFk7Bvi8QwBAZK/FPxk2CxoLQdvCwsJEkZGRJJfLDcnLy/tzx44dxWK7E7NmzWJ69eql87BvaVdVlRSCvLsEDXb+/HlpyLtBgwYwceLEEpcgPPD69esxkqJ3DpO8c5b155hKOHfuHIwfP17aEaDLceLECdrDw4NErAtNjcOHDzETWwUSDZzeaUqk2nICH3lKbie4E78PPFTsg/v0I09h2Kv6mR5V4yxHeYZJMSiUGVg/sCeyiyQlx4L4qcMFFubxNTE2XukLL5OdwLfdFUDyKdmDF2VzWBIpeqOm9tKEvihDpqO1CV/iWe0lm1sg8oI1HpiuyRYaAdZ+YJqnuJbRg3e8gF1lHIwYNU5Tahnk6JkFkC0XU6j42ycUCsuMdnnRokW5qamp93g8nhOfz3erVKlShrm5uZFQKKSTk5PzhELhn/9FB0rN6RF+fn7MmzdvpPgA+mJrdVII8s6ADoK8cPLRo0fRiOS0adPkiTN8XsQCBw8exCJQkbe3N1fXxjl48CDTp08fwsbGRmNbh4ffpHm5l8mfO1zUmEx1BOEb/Y6b3aC2wweoZJEJptw8IP775uJbt6vtFwh42IqPD9o1/Y+YsBVIIZSkT+AjT+rys4YsTCtoom0T4aDvv6vJ5Aq5RFXrNDox3YZs5Jwo7lAzVgpMIq/+QB27qbNWXlfHxywrSEx3oDJyjVnO1mk5Xm5PzbCLBJ0ETM/svd2D2bjpL7Uin+rob1irHQsgXsrJkyeZ7OxsBiHVzczMaEtLS7pLly7s4tKZimqBz6gPHz6UOB1B2YorrPf390e23qd//PFHA1zs6+uL3yvMneJfup+f3zFFdSCCg4OZ8PBwwOI8eQ9MRYWqMw9TCKGhofjGjpXt6ohSaS16fugQIP1x5cqVVZLxLS/atm0bpKWl0T179pQbLkDsAYwqaOoNH3nEJ0yYoFHz41vA7Ygr1IaBOzUWVldXQQz1V7b4GhDp/rvqgA+p9jVfQH3HRFAmhVCSTgvOjJR2LHg3u62u2vnrZZ0NlsYC6NfwnsbklrWgK88bwplHnhKSZD7midku9R2TMh0tUy0RWRHbFBGEyzAqjgVu376NQGjY+ky0aNFCyoyrzkAEwqioKKyLe8fn82MJgnjKMEzRF/ZGxsbGJgKBoEfVqlX5zZs3N8nJyRGGh4fTJEk+4PP5UTt37pyujh64lpg9ezaCvUC7du1Yssp9dYWqsx7bE0NDQ5k1a9YQWCym63Hz5k24evUqvXTpUrkPNl3rVh72w4fz3bt3S6RZzsjIgBcvXohfvnyJNzzDMAzb3NycQA9YHQcB008nTpxgvvvuO41GvhiGgf3798PS3segkkWGXl+CRcHDmYZOiYRPKZgGyhzgX1rnjszmoXs1alNldChvc/+j5xZGxNVhxBQZYMyR2ArE7B54DrzHf/rpp/J2JIO+JVgAwd7wJXKdhmiz9+3bl3Pnzp2jO3fu9MUtJ06c6E4QRAeSJDN27NhxsqAaEydO3EwQxDQ2m53LZrN3i0Qivx07dsRq6mIRU6ZMYTDnPmnSJE3JVFvO6tWrKScnJ2LcuHE6fzgvXboUunbtio6S2uf4FgUkJSVheE0cGxvLQX4CCwsLqRmQm0AgEFBpaWmIISBq2rQpz9PTE9zc3ABDZ4hDIZFIGBcXF8LDw0Np06WlpWENCTN69GiNP8TOnTtL1zINJce0DFNaL10toGgSJh/7Af702StlG9TEePi+mrSafkHPAClWgWEoboHEdDsIfNiCH5/qmCWieKYcDsd47NixbH2Iyip+CsNMeRZYuXIlXa1aNVIT0NaLFy/OSE5ODjY2NjZDlkMOh8Ozt7dnZ2dnUwKB4E1OTk6An5/fYplOkyZNQmfhHEEQl3bs2JEkT9f/nI3vaJo+vWfPnnxQE19fX38AQKfCzc/PTwpXq7c4BjNmzKBHjBhB4sNDVwNBe3bu3MmsX79e4w8XXZ1BX/ZB2uq3b98CetU5OTnSSlnM/SNhkZWVVbFqbt68GdkOS4w2lHY2dEjCw8Mlw4YN03j+KSQkhHFkhxNYNKevIyHVAf680Yv+Y8gBjTrTf4f1EMV9qQxrBhzmasrh0FcbakMvJHS6lVCbMbepysyZ+5tcYC1t6GCQqR0LIE/P5cuXWT169ID+/furtQmmsCdPngxmZmY3Gjdu3BFlIpeGbBw5cgTTDKc3b948GP/N19cXmd/O4otVYmJiHpvNRrS5UwzDhOzcubPYNxhfX98AMzOzQfh7zOVyE0Qi0RIAmMJisepyuVyeQCDAXEhfPz+/c3rrGCBYDVa4r1ixQmewurt27WJMTU2JkSNHqnWRDYtVt8Du3btFUVFRXEVokwvugk7dw4cPJd7e3hp3DM4EBlIdq57Pp/ZV/XTaWxn6qh6cfezBrB/8j0ad2uRsC1gUPBypl7Nndw0y194JKq5kBJA6Ht2WvpfoTji5uBFz586tuIf9Bk6GqKh79uyhsMNt8uTJLHnMvoqYBAsZt2zZEicQCGoirlBRZFZsnV69enXq1q1b7f5zDJZ6enoukdVUIendw4cP6QcPHvAzMzM5JEnGSySS+Tt27CgEwjJp0qQlNE3zCIKoAwCn2Wz2BolE4sBisQQMw1zZsWOH1MPRW8cAlduwYQNlbGwMP//8s9YLv3Jzc2HmzJlILQympqaKXEvDHC1ZYNu2beLHjx9zlHEOsDYE0wkDBgzQuFb//HMAfu16vBC1r8Y3UVMgdiv4hXcFZELUdMtf8GOPvGsvG+S0rvbS3Kd5pO4Lf9S0jb4sP36vDTxO8aRWrtmk9d8zfTlzRdMjJiYGdu/ejeip1KxZszRyHfGhj22O9+7dC69bt26zX375RcoKW3TMnj07Jysrq/muXbteTpo0aXO1atWmGRsbZ6akpEBGRoYRwzA0l8v9BACfhEKhkGGYCdu3b48vKOfHH3/sRlGUY8F0woQJE8zZbPbqnTt3/iKbS0yfPp3ZtAmBj/RzzJ07l+rbty+rQ4cOWlXw0qVLUjSoZcuWaXUfg3DFLICMmS9evGAr4hxkZWUhjTJgTYM6bULFaYYcDCdO+MNfPtsVU7wMZ2F74Z03bhj218gPVsGjLDwzMjudb0LUdXxvVt32C0goEj5lWcGPHYrFRylDK+jv1hl8U/gteDhs+3u3/ipp0KxUC2A91D///MNs3rxZrchcbGwsBAcHC798+SIWi8VCkiTDJBJJg1GjRrm1atWqWB127dqVc+/evUN+fn7SClZfX98ZDMO8YbPZb8Ri8dvdu3fLhQudMmXKPXt7+4ZJSUlcc3Pza9nZ2VkA8Ajl+fn5Lc13DGbOnElt3LhRo3lJTd5b2BJy4MABwKLAgjkXTe6Bsn799de8evXqGX333XeaFm2Qp6IFVq5cmfvu3TtTec5BYGAgbWpqSnbr1k3FnUpehv3EN0MvURsHbtf4w1bjygLAH1f7SQAYQpOohagnFiK+T7ctpPKLz46QlWcCy/pi7ZJhKGKBRWeH0517+5KdOnVSZLphjh5ZAFMIHz9+hL179zKenp6Et7e3ytqhg+Hv7y/Iy8tLEgqF88Vi8UUWi5VVXBpBtgl27MXExGRlZGRgO+PSop0KiigzderUlAULFthaWlpi6gEw2oARC6zRSkpKWiZzDojJkyczf/31lyIyy2wO9sbn5eVRs2fP1sqPMxbK7d2790uXLl3sDbSoZXaZv9pYIpFgBCcvOTnZqCTn4ObNmwhGBUOGDNGKc4ue/ZMHYcyGwfvUekPQlVURI2BR0DDoWvexRkCJStMbiYHQOZjV9ayujlfu9znzqAW8FA6FOXPmlPuzVPQD4MPy2rVrNNK0f/78mYWtyyYmJhRFUeSoUaOIpk2bqm0CGafPly9fsitVqmS3cOFCuak62ZqUlJRMkUg0U1EHAdsfLSwsojds2CBlwMWBzz58vv43juR3JaBjgDcpsuHp8/j111+pzp07s4pjzlNX77/++osfExPzpF+/fp4Gx0Bda2p2PaYJli9fLsjOzjYu6hzgTR0TE0OPGjVKK04BniQ+Ph4iI8Lord7btbaHJi128n4b8fWXdTmaQis0OAaavDoAr5IdYWdEL3rD5j3l4n7S7OnLlzTkPUBuHewQqFevHjg7O2vtAPiwR3KjktIIxW08f/58ZBH+TlHHwNfX94dq1aptmzFjBg+LGws4BX1RPnYjyPYhFixYQDVq1EjvyYLwze3PP//EkL/CtLmKXEUMpSxZsgRzPIKJEydaNWrUSJFlhjk6tMCnT5+wIhfraXgy5wCZD588eSJtbXRyctKqNkeOHJa0qPKAPcrzptb2CY5pDkixPKjJXZX2eJduCwdud+InZ5ubIN5CC9c4leQoswgjBpHx7rB6wFFlln3zc3/x/x5mz12s0d+xb96oWjBAWRMilXYkdCQwyi0Wi/8uOq9grUDBz3x9fcfweLypQqHQA1ETExMTschR2p5YVAaxadMmJjc3l1q4cKFWwvSavF6Iqvfhwwdq0aJFGtM1MDBQeOPGjbROnTpZDxgwwEiT+hpkac4CCJ+8YcMGhqZpwszMDCiKYgQCASGv/kATGjx69EgKwrSszxEpWY6mBzoFZ580BxvTHOCQFDRxSYDBSjgIN17Wh6P3/qWanuJ1QWecAzKCIaRS7tcwWtNmqTDyDt7pANYmufnnufu2FlOrYW/CUM+k35dYnx0DtNyuXbvA0dGxkBFfvHgBL1++zK8VwA99fX2v+/n55Re1YBcCSZKDCIJILc4pwDXEgQMHGAzHbtiwoVyEthYuXEghLvXAgQM14hzMmjVLbGtrK1qwYIGhR1G/v6fS0Nfz588B+4Yx5BYcHAz45dW2c4AgTYcPH4aGVd7xp3iFmJy83wpq2CVDs6qFOoFUsp7MKZA90AMeekJkfF3m9wGHiOIIkJDRDwsBTblCcLRKhwORnfIS0hxyxBRpp0unQHZYg3NQ+mVHfIlTjzoyrtVq5NeoYJRyzZo1Kt0vhkW6sQAW5J06dQrRWsuMKVGVk+LvYXBw8A0ACC2wfiwAHJBFEnx9fRGrgCrJKZA6BkiihD2Uq1evBmtra1V00eka5JReu3Yt/PLLL1C7dm219o6KigJk5FuxYgWBVZqGUb4soCvHAK0SFhaWHff6JdeEK+QQJBBCMYf+02dPic7p6UeeQFEklEY+VNQpkFn/0N0O9OOkqvSsrkFsjFDkSTgQ+rIe3Et0Eyam2fDMjIQ5Eoo0k1As5G8QWRgLWM8+VmH91P4SNHF5o/OLKHMObM1ywNYky9CpUOAKICLl1uv96E1/7i4XL146v3n0ZEN0BBAkKDY2VvLy5UsWFj5bWFhQbdq0Yffs2VNPtFRMDXQOig6MJLx69WoVQRAj2Wy2i0gkQiC4r9IIvr6+0pZFqWMQExNDNW7cmIVwteVhHD16FJ4+fcqsXLmyUKV4aXSVWDiCJCYFh6z4wtbWlu/t7W1iwDEvD1f//zrq0jFAlLOQkBBhY8cXPEfLdAiJbZo5ofU1y5KiBlP9v2dIgoHNQ4vvZijJKcDT4QP/1zOjxAIxl23CFQHSFJtyRVQVq1RRDbvPxs5WaVDFKlVKuywbsodzWUQNUIeC1MS3EtxpF6tU8scOl8rXDaUFbWUcFkuWLNF6LYwW1K/QIjEikJqaWsgRqF69Ortly5bSYsOKNBCU6f79+3l4JoqiNgBADVkHguyc6BS4u7sjTPK/jgHiNL98+bJctdAsWbKErlOnDjNixAgWOgRnz55FXmyaxWKx7O3tC11TDN0JhUK6Vq1ajLe3N8vBweH/P6j/tWu4u7uXq5BRRbpp1TmLzDlo06YN1K1bVx1RcteeOHFC4mb1iN2y2ks4cq+9kGGAXN3/KKdoyH/L9T4SDktCpGRbEAIxh7QzK1yXkJprDvhX2kP80XtXSOebQRWrNHC2SgVjrqhU/WSOQZ8G97XepliaIpjqmHZiPPSq/xAGNlatkFLuhShnExadHSFu3taHM3DgwHKmecVWd8uWLZLU1FT28OHDK5wjUNyVw1qpoKCgrPfv3//t5+c3v+gcdAz69ev3f8cAWxUPHjxIrV27ViN5e13cTtjGtmDBAjA3N0fuXrp9+/akvIgH3gixsbFshM3t3bs3iMViOHbsGNy6dQu9KANnui4unBb2QPArCwsLul27dloL1+L9cfToEehYMwoGN7kDiH9/LLod8+h9VWKMZxg0dn4rPdmzT06w+VpfWNHvGLxPt4MPmcWn51xtvmi0SBARDw9Htc/sXueRJRYDltW4neAGh6K8knvWfeBQlnqU1fmL23dPZGfhJ7ozsXDhQiSpMQw9sICmKZP14EgKqYAsttevX8cOr9/8/PwwcpA/vnIMunTpIuUJ2L5d/2FfhUIh5nsBIYyxMr1x48bE2LFYW6HYQPa+w4cPUyKRiBSLxUStWrWkMLpYu9CvXz/FhBhm6ZUF8F4IDQ2lBgwYoDXHNiL8Jjgw52CUx/VCZ8c3+yP32jPOVqnEj+0vwbLzPlSb6s9ZvRs80KmNKIaEqce/pzu5PyFLq2vQtlJSx+COV3LP+gbHQGZrLEAMiOkg2bJ1u8YJvrR9PSuqfETUPXPmDLVmzRqt/Wboq+0QEG737t25Hz9+DNi2bVs+1O9XjgGC+ixatIju1q0bqW1OAlWNhb3s169fZ27evElUrVpVSnOpTh4IPScWi6U2Xaaq5zGs05wF3r9/D7///juo2/6FziHWEhQdCIWa/DEO1vbfC8V1CsiiB3ff1AIjjhjWD9Isw6Giltod2UXEF/K4UzudV3SJxucZUglfmxQLELdc70fN/20VS5uw7hq/mBVYIEaPbW1t2aNHj67Apyz9aPv37xc9ePAgls/nD929e/frYh2DI0eOUGlpaawpU6bolaHwDf/q1asMVlXWq1eP8PHxAVvbwpjteqWwQZkyscDPP/8MeG8gG6cqA73o8+fPMxYWFkTBGpWMjAxITk5OauEaV+WHtldLFY3RAwYIaOKs+84AVCz2ozMcvddOmsYoy7H5Wt+8dL6JkQxkydk6tcxsUpZ2kO0tK0AcNWoU6OuLlz7YSVc6fKtphOLse/nyZaw7yBGJREEA4NSvX7+OOE9afIgRA0SSO336tGTVqlV6Ee6KjIyEy5cvI/gSNGvWTOoQkKTWUsi6uicN+2jJArNmzaLat2/PUgUFER/+Z8+eFQiFQuOiJCYPHjyAI0eOvPNyve5SHnLm806PgikdL2icelmZy4bphJQcC+kSRGTMERrBnG74u/PtjkXBI5j23cdJAbkMo2wtgHVljx49+ibTCMVZHqmkExMTpR+hL4DtjvmOQXp6OkIDM1u3bi0zspjs7Gxp/cDVq1eRrILu3Lkz2blz57K9iwy767UFsNI2ISEBbty4wTRp0oRQNr2EACZBQUHZOTk59xo0aNCyKBc6fmE2btyY1s0twqY8OAYIvsQiaZWhlTV9sZFqeNHZYfCnz15Niy5X8jZcHQQtukwDLy+vcqV3RVIW2xOfPn1KY+G6hYUFuXjx4op0PI2dpZBjgFLnzp3LjBw5kija76+xHUsQhD++oaGhdHh4OFm9enVENYQ6depoe1uD/HJugYsXLyK2AOPo6EhwuVxpEakyg6Zp9I5zs7OzY1gsVuPWrVubDB06tJAIjFjNmzdP0rPObXZ5cAzwDf2Pq/2Yju5PiAGN7iljDq3NXRQ8HIZ7REB9x3da20NfBd9PrAHH77cGE3Mn6DdwOEY/9VXVCq8XtrgbGRmR8+d/1alX4c+uzAGljoG/vz+DNytGDPBHtkqVKsT333+vjByV5+Lb3pUrV5DWkqhduzYxZswYafuhYRgsoIgFVqxYAWZmZnTbtm1VyjGFhIRkp6am5lSrVs10woQJFiWhX06ZMkXSxe0ee1CTO4qoVeZzlpwdJjTnCZjZ3YL0gvsDqYaTMmxgstfFMreNrhXAtMrxB12ZTVv+LrNIrK7PrI/7hYeHI1RwuWrJLys7Sh2Dn376icGwvZGRES2RSNiTJk0CfGvX1sC3tJs3b2K7ISMSiRgPDw+9Z3bUli0MclW3ADqV//zzDwJWEdhdouwIDQ2VvH37lu7evTvdv3//Uh+gixYtEtWxCOVqk11RWf1Lm3/leUMIedpMsnHIAb2oF0Kq4d2RXZi1Aw99cw9HWZfGunXrwAC7rsm7XDlZc+bMYXr06EF07dpVuYXf4OyvUgnatEFqaqq01/zGjRssxKDu0qULq1OnfMInbW5tkF0BLYA379OnT0GVe+jWrVtUfHw8MWHCBFIRmu2NGzfyLYQhJhPldCXoi5kzBKaw4MwIWNT7JDhaZOiFWkg1/FvPU4VgnPVCMR0osfycD12jUT/yW26N04GZS9wCcU7CwsKolStXKv0GERgYKJX7LaFWInBgfvGhti4c0uVeuXKFevToEatq1arUoEGDWOqSH2lLV4Pc8mMBdAwQv0DZnG10dDT9+vVrBmnGbWxsFDrw8ePHISryHLSr+QLYJCVdo2nkQoUUUWLSqpAhdFWbL+SYlmFKrNLe1CVnhzEEQRNL+5zQ3iZ6KnnpuWGMe5P+xMiRI/VUw4qrFrYmzpkzBxAEz8PDQ+GDIsz+yZMn+ampqSZmZmaMpaUlM336dNLC4t9um4o8tOoY4I9pXFwc9eXLF9Ld3V3KPW5qamA2rsg3lC7PFhAQgPgCSjkGsbGxUvKtRYsWEcp8wbHX99mzZ+KnT59yTE1NE3Jzcz8BQOuyIixSxM7rLg2g7cyyye/bXFNkulbnyAijeGyK2eqz55tKJ2TlGcO806Nh0+atYGSkFyUfWr3W+ib81KlT1NOnT4nFixcrVYe0Z88euHv3LiCuT4MGDcDf35+KiIgg27VrJ22dr8hDq47B+vXrGaFQSPz2228V2YaGs5WRBQ4dOgQ5OTkKOwavX7+GO3fuAFYkV65cWSWt8e3j4cOHEBUVxX/y5IkJginZG7+DhT0DVJKnzUWLgoczAxvfJZpXjdfmNgrLDn7cHK69aMSMb32NaFTlX16Jb2Fce9EAQhO7S5at3KgX9R7fgs1lZ0xLS5N+3+fNmwc1atRQ6uh//fUX5OXlSWbNmpV/3ZBo8MiRIwyOyZMnkxUVxVJrjsHHjx9h7dq1zObNm7+ptwOl7jzDZLUssGvXLinxlSKphOjoaEAQj9mzZ0PNmjXV2le2GJ0EzD9GR4XT6/v/pdTbiEYUKEWIDGnv7+G7pZgG+jL877em3qRWgrndApXO9erLGZTVY+UFb6pxm+9YBh4WZS2n/vyDBw/Snz59YubMmaP0/XbkyBF4/PixaM2aNV8RXwUFBVEhISEsbI+uiHUjWnMM/P39AbsPkM7SMAwW0IYFFi5cCC4uLgo5BqdOnWKwHVYbbbjLli1jWjoEeLffGQAAIABJREFUEj3rPdTGMVWSidj8f4X2ZDYMLhvOhpKU/phpDWsuDv5m0gmfsqxg9cUhzNZtuw0vSCrdyaovQt4T5E9ZtWoVWFlZKS0Ia5hCQkIka9euZZuZmX21HuVj9ABB+X744QcCGYorytCaYzBr1izp25mjo2NFsZXhHHpmgWnTpknxC+R9IZ8/fw6xsbHU77//rvRbgyJHlhYpHdvNrO6zXW9+/JHNLyjGg9445B+9imSgPddf6U9JKBZrfo/Tipi3XM85+7g5xGT0oRb8tkwr9165No6Wlf/rr78ohmFU5v5Bx+D69evp48aNs27YsGGJ2l67dg1OnDgBnp6eMH78eC2fSjfiteIYYFEYVotPnTpVN6cw7PLNWeDvv/+G1NRUqkePHnJ/cLEWYdiwYUqjIipj1GXLlkF9ywvg3fS2Msu0Njcyvjb4R7elNg/dK9c+WlOiBMEnH7SCiPg6jItVCj2zy1m900+T9ph/ZhTda6Cv3jLWavKs+iQLCfd27NjBbNq0SWVnHR3+o0ePCtu3b89DJt/SRkpKChw7doxJSkpChleibt26+mQOpXXRuGPw9u1bxJWX4oEPGTJEaYUMCwwWkGcBpEVesmQJYM5WHssmFgq+f/+eXr58uVbfnDEf+fZZCMzvekie+jr5/F9+guHMb71OEpXMM3WypzKbZApMYE9kF0lKjgXxU4cLLBfrVGWWl4u5cSmVYFtoX3rT1t1avffKhTF0rOTatWsllSpVYo8bN06tnR8/fozpBKQKUEjOrVu30EEALErENLqrqyuIxWJpwTKCBpaXYkWNOgbIUIc5HfzBVhazXiGrGyYZLAAAK1eupDDn16ZNm1LfNrE48OjRozBt2jSt8258/vwZ1qxexWwe/KfKbyiavriLzw4TN3Z+wxmixzDOgY88qWsvGpC1KyURP1cwuOSj99pRH4lBrJkzZ2r60hrklWIBZEM9dOgQvXHjRrUdMux6wofk1q1bFbY5cqucOHGCjo6OZmiaZkkkEkypM2KxmMB6h/IwNOYYYKHhmjVroGnTptC7d+/ycHaDjuXQAthXvH//fhgxYgTweLxST4DohvglXbBggU7C1bNmzaRbOt8hfZpF6oVlkZ/g/vvq4mV9/Dl6oVAJShyNagevv1SmF/U+qfYPuT6dc+ap8cz4iTOI0vLT+qRvRdEFawMiIiKkzyNNDARHwrQ4FjorMxCyHZlbkZDw1atXGEmgV61apff3eGZmptQZ0gjy4datW2kWi0X+/PPPytjOMNdgAaUsMG/ePKp27dosBBwpbWD06vTp04AkS3Z2dkrtoerknTt3SrLeXYA53QL1ol8d+Ql23OxObxxyQK9/jBLT7GDL9T56r6cy98XjD1XhYFRPat0fO3XilCqjW0Wfi44B1hhgAbw6A1MAR44cEUVHRxPe3t6cDh06qCwOI4oYLUC+DH0GucL268jISLC3t1ffMTh8+DCFF2L58uWGL4HKt45hoTwLYFFrZGQk4+PjIzdcf/XqVcrU1JSlywJYZG8LCjgiWTdge5k6BlFva0IL1zipOaf6T2B+6XSOcLNHoEb9HZOP/QAbh/wDxhyR/iqphGZ+Ed0ljO1gKSGdYejWAjLHoHv37oA1b0VHVlaWlEm4atWq0rR3cQPb7W/evIkkf9iGmPu/9s4DPIqq6+N3ZnfTIQkJhBKlSA01ECA0BSxINSAvIIJKESs9dMIbQodQAogK+KI0AakGRKRJQAUSlF6VEmqoCaRtdnfme87I5gshZfvO7v7nefKgMPfec353Mvvfe889p02bNt7h4eEmO0Ir6p988gmjmIdmzZqZ3I+1Gy5fvlyqbkwZis1aMdi+fXvO7t27VdHR0Zy/v7+17Ub/Lkxg0aJFjM4MF1cd7c6dO2z37t3iokW23e/XfyuY3/ULmycVSld7sIN/12R7L9QTszVuQr0K1xTvNf2Vxe7pIr7g/4B7P/xXWT85U3e+LbatcYprXuWirO00xDitoGBDNvRjEyZGswoVKhjSBPdYkAAJAzpRQCcEOI7bJIqimjEW7OPjUzU7O7sMFfALCAhQXrp0SdGpU6cCxcHGjRslYUDf7nv27MkZkkStOBdGjRqVTRlXR44cKdu82MOHD5cCu+lLjsnCgPZxNm7cqHnjjTdU7du3L44L/h0EzCLw3XffsXv37gkvv/xykUvjO3bs0FWqVElhjzPFkSNHCu802MoXlIb48JVq0jfi+sGWSwd89UEZtv9infTDV6r6qBTCJX/P9PKp2d4efp6Z/N0nJThvd7XQ8IXLfJ8mB81ib+3GdIQxLdOLDWhh/7oOhvpKOQoKum6klmLJj6tpp8/+wq4rR4b64Wz3rVy5Ukp9rlKp7mu12pLBwcEZISEh/nQqgH70yYroxMHixYul2IG+fftKJwjyXyNGjBB69OjBm7NaoO9zzpw5j/7++2//uLg4WW4nUBwEBWtPmjSJSWWXly9fLg4YMMCo54Ogfvnll7py5cqpo6KivIxqjJtBwAQCtP91/PhxTYcOHQoNprt69SptNwgLFiywy776nDmzhQDtrgILF83c05vdzyzFGlU4y/7T4ABTKv6t0mjKRdsFO8821DzM8OGzclSK0iXS014KvMOX9X1YIsjnMTt7pwLrXPcY8/XMNKV7m7dJSq7Cdp4JZVHtN9l8bFMGJFGw959WLDg4uMDmlNgNlRRNIWuZNgkJCZIIKC5gcNu2bbSyoDt37pzC3d1dCAoK4qkCI5VypyA8OqZoqQ/ytWvXqn/77bcHrVq1Ki/HjMDEgq633nrrX2EwaNAgkSpIGRM9q1dbVGXq1VdftcxsohcQKILAgQMH2K5du3QRERGFxrLQEiLtK1oqItmYCaEKjBTw+Gato6xLvWO5TX88GcYoNe6x5CpSjo9tWzex438eZjUCL7EmlS6xehWSjRlGunfvhTps5+mG7LPWP7MX/e/bfOvCaIOLaXA/owSburO7uKD7imLjRyw9tin9kTC4oH7H7AA3U8ZGG+sQoG/MVH01KSlJePToEa9SqUQKXJ4wYYJFnkkSK9u2bdMIgvC4VKlSqo4dO5a0xBaFpWjQSgGtnFSrVu3/VwzoGBildNQnYKBllaKEwv79+2kbgX388cdGCQpLOYF+XI/A6dOn2YoVK0Ta8yvMexIGdETR3IhkY+l+++23wqkTR9nA8G18rbK3cpvP299dd+1hOT5breYqVqyo0x+dpKNMa9as0WZnZYgdQ35XtTOyzgJFvW853oRN6rDRWFOtfv/qo61YymPf58apVub2M4Ip/w0jNn0gTnhzExfg/cTqNpo7AISBuQTl3Z5ONZFI4HmeWWIbQe8tvZtWrVqVce7cuXscx1GsQ+natWuX7Natm0lA4uPjpZpE9C3fnIv8jYqKYhTHRZe0YhAfHy+SEKBvWlQV8ezZs5rMzExVYasI69at0x05coQbNWoUX758eXPsQVsQMJgABffFxMSw999/v9A2thYGd+/eZcuXLxPUaefZ5A6rc7cvrj8KYEt+76ErXfYlccCAgcrk5GRJsOR9ydBxqPXr1+ckJh7lKvle4Ya/ut3gPWn64I3d04XN6bbKYH62unHCT59oX6hcT5l3mZ3m7q+//mSftdrK8gqnvDbN29uJNat8kTVzgABECANbPU3OOc6vv/4q7eczxnb7+fk1nzp1qrdK9e8OKW2ZchxX7Ic9iQL6APf29hb9/f2pgiRPqx70nqHcCcYci6SjlKVKlRI++eQT6R2WKwwoOjPvtXTpUkalavOKg5ycHLZkyRL1jRs3lJR1zlSV45xTDa9sQYCOfxUVD0MrWUql0iYrBlTGmX5PapX5m+XN2kdbB3suhYtt274qFLXtoeelXz3gtA/Z0NableV9HxWLUhA59sn3H7Iv31nGeE4s9n5b3UCpjkdv6VPgvixttfz80xZhbsSXBcZ/UIzBzdRSbGCLvbYy1+RxIAxMRoeGTwlQdcbvvvsu7cGDB2n169cv27NnT7fY2FjaxuDomGRsbGyhH+56UUCfzzVr1qQvGMLRo0c5tVotVXmkWCuKr6CtEDoJQUczC9q2OHfuHK1cUrEpiq3gunbt+uyKQX5hQP9KioaUDQ1OOem/+uorHV2jR4928/V9fqkQMw4C1iZACbSoIFJBajgpKUl39uxZ/o033uCKK3piCTulqoobfxBzstPF8BeS+O4N/y2gNHdPJ+ZXKaJIAZN//KerB9rExKOKMl43uQlvbi7WxHFbe7NhbX9iQSVTi73XVjdM+elt5lvhZd2QIUMKjAOhLZcr5/bmrq7En2zEGMexznWT2Lk7FdiGY83Zfzv+YCtzTR4HwsBkdGiYj8DGjRvV+/fvd+M4jgsPDxd69erFU5bEK1eu0PL+cyI6ryjIu91PXzBo64P+jtLBU32Go0ePas6cOaPy8fHJcHNz4yMiIjybNm0qWRAXF6c9e/askrYh8mcrLnTFQG/70qVLKfOTG30Lq169umbo0KGyTq+Kp865CQwZMkTs3Lkzl1eYZmZmkoDV0Z+DBw9WFBeJbGlCJBC2b/9ReJz6gJFAuPYwkNVo+hErSGwXNzYlVjmeuEc3vdOyYpOFzd3Tmb0RcoLVLW988GJxdhj77xv/DGeHr4cJJf0CWPXqNfmioq6nT5sm+OoO8hQ0uf30v0f+Gle8rHm3SYIqclNf9kWvb4wd3ub3QxjYHLlTD0irj6Iosvr160t+Un2F8ePHi82bN+ciIiJyfS9MFBQFRy8SkpKS1KdOnXL38vISdDodV7NmTaF79+6KMmXKPNe8WGFALWJiYnT379/nqCiFfh/EqWcJzsmWwIgRI3Rt2rRR6INkae8+ISFBfPHFF4XIyMhiP0yt6ZheINxNucfXb9CAffjhh0YPR7/EVPRpdtd/qzTO39eJRXfcUGA/cfs7sDrlk9mrNU4bPY6lGpAgOHilkRgQGCh26tSFNyTKmuIyKFaEVkloNZIuOk8e7P8oOytH5f5xq1+4F0vdt5SJVunn64Ovs3TPdjbZsrKKA+hU9gRoBYCCrWfMmMF5enoyU0RBfif1IoFWXCkOobDLIGFAjceNG6epXbs236dPH7u+fGU/mzDQqgTGjBmjDQsLU1KwrK23Dgx1jASCIR+QhfUXExMtPLx/h8tSi5y3t5dYUnmLyysO/kyuwjb82UzLcaLyP6GHWcMXLxtqmsXv23CsGbuY2UGcOHGiUUe66BsSBVjpl0L1x585TmSvVD3L3mn8m8VtNbfD22n+7LfLNdW//VODiYzLrFWnqT9SHptLFe2LIkBVImlLoUGDBjx9WBubVsBUugYLAzrOEB0dLfbr14/TL3eYOijagYCpBKKiorSVK1emKH+7bR2Yaruh7Q4f/jdWoVatWlKCFVo9yJuoiDIorjn6yp12IX+V7VT3//MlGNq/Je/L1qjY0B/6WSQJzPr169kfvx/SjnttlTKoZJolzTSrr03Hm7LL98tqkh8GKkSR8SX9yjyhs96tW7cuQUl0cIGAtQjQlsLo0aPFjIwMzlaigHwxWBjQzXv37qUEM1KVKGwpWOtRQL9FERgzZoxUL6FKlSo6e28dWHumSCCs//5bcX63r5/5Nq7/MG5f+ziLqH/U2mYU2/+sPb3ZKx0Hm33em440zpg+XfNe2HaVPVdB8jqc8Hctti6pBasQXEnKZEjR3QoFFk2LfShwg8UI5A0qtFinxXRklDCgvqZOncoqVaok9OnTxy4pZ20FBuPIkwB9eFAedFucOrA3AXohfPvtt6KgyxZaVD6pbfXSOfdyT48yxvzUXVfG57Hi45d/sauZf12vRKWdLbbEOXLkyJywckfc5LCVsOV4U13CP3X4d9/7mKM0ubhAwFUIGC0M/v77b8qOpOvfv78CWwqu8pjAT3sReHqMUXP48B+CqMvhSpd4osjWKBVqrUpoWuki3yvsd6uaRqsTlJehR6M/nhmH/v5/f7RhJ25UspgooAGWLl2afevvfWJ0x/WeVnWsmM5X/NFWOH+/hjhi1H9zA13taQ/GBgFbEjBaGOh0Ovbpp59KpSpNOY5lS+cwFgg4OoF/Tzps1927d09Rxisl86XSt72qlE5h4ZUuWdU1CipMeeyfef5eJS9aOvdSPGTRnTaw49crsT9v1mEnkktTDIQQHBzMd+/e3WK2ULnXzZvWaedF2KcyIZWvXpLwpi6dq8HFTJmJVVGLzSw6ciQCRgsDcm7kyJHqNm3auEMYONJUw1ZHJEC/oLt2btXN6bpS4aHS2MQFjU7BIje/nyPy3pomTZqoHj9+7Hbh3HGWncOxkFrVWNPwlkanXDXUcNoqohimWZ2/Zp5uOYY2s8h9UhrrhDfFgLI1hcjRExFIYBGq6MQRCZgkDKZMmZJTtmxZN1POaTsiJNgMAvYiQL+gO3/aljag2T5fWwXkLdzfQXvmdrCyY8eOubEcFAhpbP51U5mNHDlS6Fkvnj/wd0026rV4U7sxql3CpVpsw5/NWWijZkZlrDRqENwMAg5CwCRhsGLFCnby5EmBjupERETwFKmLCwRAwPIE6Lz/8uXLM0p5pAjRHTeUsPwIz/ZI8QQ7Tje0aNyAsTbPmjVTuHnzBsdxCq6U+22bpEhek9hKd/FJG8XkyZONNRf3g4DTETBJGOgpLFmyhJ05c4a1bNlS16VLF4W3t7fTAYJDIGBvAtu2bcs+cGA/1yc03t3aqwZUMjlZ86Y4fvx4oxIWWZIRlbulDG1r164R+4dt4ELK3bBk9wX2NfuXrtpa4f2UFDuFCwRcnYBZwoDg3bt3jyKJdbdv31ZQTufXXnvN1ZnCfxCwOAGqtFZKt4/1D99p8b7zdlhUdUSrDpyv839zGkwTF3RbZBOBMnrLe+L7H47mateubUs3MRYIyJKA2cJA79XRo0fZli1bdEqlkmvevDnfvn17WToMo0DAEQmkpaWxSZOiWOsqR1jXBtZNajRi66dCj559+fDwcLuhotMJP25eKcx+a5nVTwboS1h/8cUXUsluXCDg6gQsJgz0IKOjo1lwcLB24MCB+A1z9acL/luUwNy5c3Xu6XsUn7f+2aL95l8xiNrRX+w/YABXVJEVqxnwtGMq9/7TtpXi7IgVha4YUAEnlVLL3qqXZJY5KY/92Ixf3hYXLFpuk9UJs4xFYxCwAQGLC4Njx46xTZs2idOnT8cvmQ0mEEO4DoGoqKjs6iUSPPo2TbCa09E731eXebEJ/+mnn9q1vPqlS5fY118uFGLfWlzoisGwzZ+JORqBm/jmOlb+aUZIU8CcuvUiW/vnm9oZc77GlxlTAKKN0xGwuDAgQpQAae7cuYxKReICARAwn4A+sVjHOn+yLmZ+Qy7MmrWJLXMOXApxmzJlCiuoRrv5XhjeQ1ZWllTSeEnPLwtsRKsFZ5+0E5o1a8Hv/2WjOL3TUpO/iOy9UIftvNiOURwHLhAAASOLKBkKbNy4cbr33ntPQdXhcIEACJhPgEqvxsXFPXit6qEAa1RUpGOK+/4J17zxRntVhw4dzDfYAj2MGhUpftBoPVe7gFMJkds+F3r36cdTeWuqJ/E4eRs35JWtJo16/EYltuLw62LcItPFhUkDoxEIyJSAVVYM5s2bJ5WMRQCiTGcdZjkcgQMHDrB169al+HumBQV4P3nO/soB91i30CMm+TVjVwRLflhGFxBYWpg6dapdtxDyOrBgwXxtsLhB2b3hv2Wo9Zd+tWDSpOjcbYZpU6eyRgGb2Jshx01isCShnS6nxJuKYcOGmdQejUDAmQhYRRjs3LmTXbhwQRg2bJjVI4qdaTLgCwgURWDVqlXM39//uVtu377Nzp09IcyL+MLo37evf3td8+e1yqomTZqwRo0aSdkN5XL9+OOP7GLichaZL/th3tUCva13795l06dNYa9X/53Rdoux190nJVlUfC9GwgArncbSw/3ORsAqwuDBgwdSeeb58+c7Gy/4AwKyJBAbG6vzVe9SfNhyj8H2rTjcJufErZoPGOdWqn///u716tUzuK0tbqQCUpvWLddO6/hlblBgQasFelvWrVvH7lzcwoa9ssEk8+JPNdYeudmCmzpjPuokmEQQjZyFgFWEAcEZNmyYGBUVxQUEBDgLK/gBArIlcPnyZbZgwXxxduelnEcxxYeoguDCXztk3MsMzq5WvYbHe++95+3j4yM736QkRzOmiwu6LswNLCxotUBvON0fOyuazXnrK5N9GbX5fbF567e4rl27mtwHGoKAoxOwmjCgFQOKMaDlSVwgAALWJ7B8+XJt6vU9XGTb9YV+46UKggv2dczO0nq5de3ajX/99detb5gZI9AJp6mdVrFS3umsqNUC/RDjRg9lrSsfYOX9HrG65ZONGvnUzRfZ4gNvSuXkkRrZKHS42ckIWE0YrFy5klHthLffftvJkMEdEJAnAdrCGz9+PBv1+o+sauk7uUaevFmRJT8MZCmPfdnxWzUEP/8AzQcffOD+0ksvydORPFbFxMQIrcr9wLepfpoVtVqgb/LVV1+x0yf/FDU6jqNEUIaKA4gC2T8KMNCGBKwmDE6fPk0pkllUVJQN3cFQIODaBDZv3qw7cWQLN7nDaikQkWofRO/okZWZ43bIw8MjrFGjRiX69u2r5DiTj/3bFPDKlSuFk8f28kpex7z8qwp5TyIUZAilUqYiTCkpKZk3btzwKkgciCLHHmV6s0dZ3tKf524Hs0P/1MRKgU1nFoPJmYDVhEFugpIlS+TsP2wDAacioNVq2ahRo8S36+ziWlY9x+bv7fT473tlkxjv9nKfPn2UzZo1cyh/k5OTqcS7ZHP58uUZ5S0o6qI4g7i4ODZ9+nS2bNmynKSkJLcGwVeZRqfSpmZ582lZXly62o3zdNOKSoVC9PJU6Nx9glVUOr5v374OxQbGgoC1CFhNGJDBY8eOlbIg0i8dLhAAAdsQoDoDO+PXCo2CT2v/uNYwvWy5F9zef/99n7Jly9rGADuPMnr0aClrYlBQEKMjj9evX2elS5dm5H9wcDCrVKkS43mjT3ba2SsMDwK2I2BVYbBw4UIWGBjIevfubTuPMBIIgAAbM2aMmJGRwdq2bZvTrVs3d1dCsmDBArFs2bJcr169XMlt+AoCFiNgVWEQHx/PDh48KC3roZypxeYMHYFAsQT++usvplAomNxyExRruAVuWLRokeju7s4NGjTIAr2hCxBwPQJWFQaEMzIyMic0NJR79913ZZNq1fWmGR6DgOsQmDZtmq5JkyYKuR/FdJ0ZgaeORsDqwmDVqlXqxMTEnAEDBpSoX7++o/GBvSAAAg5GYMiQIYziDCieABcIgIDxBKwuDI4ePcq+++67lPbt2wdR4hBcIAACIGAtAmlpaWzixIls0aJF1hoC/YKA0xOwujB4+PAh/aKqO3To4A5h4PTPExwEAbsSOH/+PFuxYoVu1qxZqHdg15nA4I5MwOrCgOAMGTIk54033nCDMHDkRwW2g4D8Cezfv5/t2rVLmDlzJs4jyn+6YKFMCdhEGERHR+eEhYVBGMj0IYBZIOAsBBISEtjOnTt1M2bMwIqBs0wq/LA5AZsIgylTprDQ0FAp5SguEAABELAWAUpmNG/ePHH+/PmOkfPZWiDQLwiYQcAmwmDu3LmsRo0aEAZmTBSaggAIGEbg888/l2q0UOZDXCAAAsYTgDAwnhlagAAIyJjArFmztCEhIUqUTpbxJME0WROAMJD19MA4EAABYwlQfYSLFy9ScjVjm+J+EAABxhiEAR4DEAABpyJw6tQptmbNGu3MmTOVTuUYnAEBGxGAMLARaAwDAiBgGwLp6elURIp98cUXthkQo4CAkxGAMHCyCYU7IAACjI0bN058++23ubCwMOAAARAwkgCEgZHAcDsIgID8CSxbtkzL87xywIAB8jcWFoKAzAhAGMhsQmAOCICA+QQo0dHevXu1kydPRpyB+TjRg4sRgDBwsQmHuyDgCgSQ6MgVZhk+WosAhIG1yKJfEAABuxJAoiO74sfgDkzAJsJg8uTJrFGjRsh86MAPCkwHAUcjgERHjjZjsFcuBKwuDLRaLRs+fLi2Xbt2StRKkMu0ww4QcH4CSHTk/HMMD61DwOrCYOHChdozZ84oaVmvbt261vECvYIACIBAPgJIdIRHAgRMI2BVYUCKfceOHQyiwLTJQSsQAAHTCSDRkens0NK1CVhVGMTHx0s5lyEMXPshg/cgYC8CSHRkL/IY15EJWFUYEJiRI0cKXbt25Vu2bOnInGA7CICAAxKIjY0V/P39eSQ6csDJg8l2I/CMMKCl/7t377JatWqxxo0bMzc3N7MMy87OZqNHj2YTJkxAbXSzSKIxCICAsQQ0Gg0bO3as2KpVKy4iIsLY5rgfBFyWgCQMtm3bJlJCkMuXL7MKFSqIqampYkpKCu/j4yP4+voKgYGByk8//dRoSLt27WK7d+/WxcbGKoxujAYgAAIgYAaB1atXC1euXBGjoqLw/jGDI5q6HgFJGIwYMUKsX78+e+edd5hKpZIo6HQ6lpyczP744w924MABKQdB586djSI0efLkrHLlyvGDBg1yN6ohbgYBEAABMwicOHGCLV++XJwzZw7n4eFhRk9oCgKuR0ASBsuWLRMHDhxYqPd07Gfx4sVGiQP9NkKPHj0Y4gtc78GCxyBgTwKmvLPsaS/GBgE5ETA4+FD/i1axYkXplEHJkiWL9OPw4cPs+++/14wfP14VFBQkJ59hCwiAgJMTuHXrFps2bRpr164d69Kli5N7C/dAwLIEDBYGNOzmzZvZhQsXNHfu3FF6eHiomzdv7kGpjoODg5+zKjY29smdO3fcYmNjsY1g2TlDbyAAAkUQyMnJYVOnThWCg4NpGxOsQAAEjCRglDDQ93316lW2b9++rCNHjnh6eHhkKRQKoXHjxqp69eq51a5dW4pNILXeqFGjjEGDBnkbaRNuBwEQAAGTCcTFxWkzMzNycM1NAAAgAElEQVS5cePGIejQZIpo6MoETBIGemCUWezgwYNU9zxTrVZncBznwxjzpGOO1apVEypWrMi/+eabrswXvoMACNiQwLp163SnTp0Sp02bprThsBgKBJyKgFnCIC+JxMREplarSRAgZ4FTPSJwBgQcg8D+/ftZfHy8EBMTQ0etHcNoWAkCMiRgMWEgQ99gEgiAgIsQOHnyJPvqq6/YRx99xOjoNS4QAAHTCUAYmM4OLUEABGRC4NChQ2zr1q1CbGwsLxOTYAYIOCwBCAOHnToYDgIgoCeQkpLCZsyYIS5YsIADFRAAAfMIQBiYxw+tQQAEZEIgMjJS7N+/PxcSEiITi2AGCDgmAQgDx5w3WA0CIJCPwJw5c6iuC9+vXz+wAQEQMIMAhIEZ8NAUBEBAHgT0mVnbt2/PUElRHnMCKxyXAISB484dLAcBEGCM6UVBQEBA5vTp070ABQRAwDwCEAbm8UNrEAABOxLQi4ImTZqw0NBQ1rBhQztag6FBwDkIQBg4xzzCCxBwOQJ6UdCnTx/WqlUrl/MfDoOAtQhAGFiLLPoFARCwKoE///yTfffdd2JcXByOKFqVNDp3NQIQBq424/AXBJyIQExMDOvUqRO2EJxoTuGK/QlAGNh/DmABCICAiQRo1YBeYpMmTTKxBzQDARDITwDCAM8ECICAQxOYPHmyVB8BxxQdehphvIwIQBjIaDJgCgiAgPEEli1bJjX68MMPjW+MFiAAAs8RgDDAQwECIODQBOglRhfFGuACARAwnwCEgfkM0QMIgIAdCUAY2BE+hnZKAhAGTjmtcAoEXIcAvcRu376NrQTXmXJ4amUCEAZWBozuQQAErEuAXmJ79+7VzJ8/X2XdkdA7CLgGAQgD15hneAkCTkvg5MmTbPny5boePXooWrZs6bR+wjEQsBUBCANbkcY4IAACViOwdetWze+//87Pnj1bYbVB0DEIuAgBCAMXmWi4CQLOTmDevHlCyZIl+YEDBzq7q/APBKxKAMLAqnjROQiAgK0IpKWlsaioKEbCoF69erYaFuOAgNMRgDBwuimFQyDgugTGjx8vNmzYkOvevbvrQoDnIGAmAQgDMwGiOQiAgDwIUN2EFStWsEGDBrG6devKwyhYAQIOSADCwAEnDSaDAAg8T4BOJ3z99dds7Nix7IUXXgAiEAABEwlAGJgIDs1AAATkR2Dr1q26I0eOsBkzZuB0gvymBxY5CAEIAweZKJgJAiBgGIF58+ZpGWPciBEjIA4MQ4a7QOAZAhAGeCBAAAScioD+dMJrr73GunTp4lS+wRkQsAUBCANbUMYYIAACNiUwbtw4ITQ0lO/Ro4dNx8VgIOAMBCAMnGEW4QMIgEAuATqdsGrVKmH+/Pk8sIAACBhPAMLAeGZoAQIgIGMCMTExOQEBAdxnn32GokoynieYJl8CEAbynRtYBgIgYCQBWi1YuXKlMGbMGL5cuXJGtsbtIAACRADCAM8BCICA0xCgF9r+/fu1c+fOVTqNU3AEBGxMAMLAxsAxHAiAgPUI0AstKSmJRUdHW28Q9AwCTk4AwsDJJxjugYArEaAX2oULF9jIkSNdyW34CgIWJQBhYFGc6AwETCNAe+MKhYLVr1/ftA7QSiIAYYAHAQTMJwBhYD5D9AACJhMgQbB9+3bh4cOHnE6nY02bNhV79erFK5XYIjcFKoSBKdTQBgSeJQBhgCcCBOxAQC8IHj9+zMLDw3kqE5yVlcViY2N16enpfO/evTmsHhg/MRAGxjNDCxDITwDCAM8ECNiQwJYtW9ipU6eEvIIg//Bbt25lv/76qxgWFib27NmTV6lwHN/QKYIwMJQU7gOBwglAGODpAAEbEaAc/pMnTxaDgoK4MWPGFDlq3tWDWrVqcTVr1mQlS5aUfkqUKCH9yXGcjSx3nGHohXbo0CE2c+ZMxzEaloKAzAhAGMhsQmCO8xKYN2+eThRFipg3uOrfqlWr2PXr11l2drY2JyeHqdVqXqfTcWq1mvPw8BBLlCgh+vj4CCVLlhTd3d1VtCXh6+vrvBCL8Yy2aNauXSvExsYiHbLLPgVw3FwCEAbmEkR7EDCAwNatW3VHjhxhM2bMMFgUFNWtIAjs1q1bLCUlhd29e5c9ePCAHTt2TIyIiOBeeeUVAyxy3ltiYmKEkJAQKW4DFwiAgPEEIAyMZ4YWIFAsgcOHD7P79+9L9925c4edPHlSHDVqFPfCCy8U29bUG0aOHCl8/vnnfOXKlU3twinaYdXAKaYRTtiRAISBHeFjaOclsGDBAs2tW7dUQUFBkpPVqlVjXbp0sZrDtM0wePBgtmTJEikfgqtfWDVw9ScA/ptDQBIGS5cuFT/88ENz+kFbEACBpwSys7PZ0KFD2YQJE9iLL75oEy6//fYb27VrlxATE4O9dcYYVg1s8thhECclIAmD4cOHC35+fmKzZs34119/3UldhVsgYF0ClKAoOTmZHThwgJ04cUI3f/58m311X758OVMqlcIHH3wAYfB0mseOHUtHPjnEGlj3uUfvzkcgdyvh6NGjtNwp9O3bFy8W55tneGQlAleuXCEhoLt8+bIuJSXFzdvb+5EgCFl+fn6B0dHRblYa9rluY2JitK+88orS1QMP84KJiYkRq1evzvXq1ctW04BxQMApCOQKAzc3N5aYmKibMGGCzb7lOAVBOOHSBOgXaN++fSw0NFQ6Jsjz/+rqKlWqsJCQEJuxQeDhs6j12zlxcXHMw8PDqvOQnp7O9D8ZGRm5/126dGnWsGFDq46NzkHAGgRyhUGDBg3Y7Nmz2cKFC60xDvoEAYcjQL8cxV1UyY8ue1bzQ+Dh87O0YcMGdvXqVTZ69OjiprDIf6cMlceOHWOPHj1iaWlpugcPHuiysrJUmZmZXGZmJuWXYJ6enoy+WLm7u0s/VOeC7tdqtQKJxU6dOvEQCGZNAxrbmMAzpxIoqnnq1KkunSDFxvwxnEwJ0C/G3r17WXBwcLEW2lMUkHGWDDw8deqUlBshICAg98fb27tYBnK5gXI6bNy4UXvx4kVF7dq1uf79+xt9SuPGjRvs9OnTLCkpKev27dvuKpVKq9Vq+fLly+sqV67sXrVqVUbHTn18fKSfoq6NGzeyw4cPUwIqCAS5PCSwo1gCzwiDMWPG6Pr166eg9Ku4QMCVCThSzn0KPExLSxNHjhyZmyNZHwhJwZCUOplyGxSXQ4FEweLFi6V0y+7u7pqMjAyFRqOR9kb8/f0pQFkXHBysKl++PGvVqpVJjweNQcmZrFEg6scffxR37NjB+fn5aXU6nUIQBDEjI4MvXbq0ULlyZaFq1apKOiVCP/mPdJ45c4YCRrV//fUXI585jtNVqFBBGx4e7klHTfXHTk1ymjESKxAIpsJDO5sTeEYYTJkyhRSxok+fPjY3BAOCgJwIfPPNNyw1NdWuWwSG8ti2bRs7ePCg4OHhwfv7+5NI0KakpCi9vb3v6XS6W4wxDcdxFbRabUBwcHBGSEiIPwkF+tF/49WLgk6dOrHOnTs/M/S9e/cYBVnSN+njx49TWmZx6tSpXP7iTrSsTv9OdR7KlSsn/eRNz6wfQ6VSZYeHh6t69eqlMKS8tEajkZbsqd+C/rx8+bK0bUAf3v/5z39YmTJlcu2nbZbExER27tw5sl8qXqUXC35+foxSVF+9epX38PCgZX9taGioW5MmTcwWAoXNnV4guLm50WkJDlsMhj7luM+WBJ4RBkuXLqUlNLFt27ZCREQEghBtORMYSzYEEhIS2Lp161j79u2f+5CUjZEFGEJn9ylNMu19UxBkampqempqqjo9Pd0tPT2dy8rKchdFkeN5PodERFZWllvJkiWFgIAA7tKlS4qCREFB/j79AsH16dOH14sBClw+ffq0wt/fXycIgoL23aloFK1W0Ae2l5cXo2/l9KFLQXn0QU378CROaIWCPrD1H/xqtVoSAPRD/02Xfu+exAitONBVsWJFRh/uFFxYoUIFqW9Drrxigfpr2bIle+mllwxpapF7qGbG1atXFQMHDmT16tWzSJ/oBAQsSeC5zIdUsGXJkiU6+uUdMGCAwpULslgSNPpyDAJbtmzRJSQk8O+++y4XFhbmGEYbYSV90D558kSKnKc/r127Jq0E0Adr/pWCwrqlD+zIyEhaERCTk5O5wMBAba1atZTUPv/7gsTB7du3pZ/AwEBWt27d3G5PnDgh/T19sNMPiYmC/sy/MuFI2zx5GeZ5t4oDBgxQ4t1qxIOLW21KoNCUyHPnzpVULWVEhKq16ZxgMDsRWLFihXD+/HlxxIgRCnP3lO3kgs2Gpe0LEhYFiQFrG+GIwuDHH39ke/bswWqstR8O9G8RAkXWShgxYoTQo0cPPjw83CKDoRMQkCMB+vZMq2S03I6UwnKcoWdtckRhMHfuXGnbY8CAAfIHDAtdnkChwoCWAOkMsC0ShLj8LACATQicPHlS2svOG2X+dHlXDAgIECIjIxFXY5OZMG8QRxUGNWrUoCOL5jmP1iBgAwKFCoPVq1dTtK44ceLE3CNQNrAHQ4CAVQjs3r2bbdmyhYLgBK1Wy1E0fFBQkEgR6RQZjm9yVsFulU4hDKyCFZ2CQC6BQoUBHas5ePAgfZMSQ0JCeBQiwVPjqAS+/fZbgY7KDRw4kK9Vq5bkxtmzZ9mRI0ekgDhDg+4c1X9nsxvCwNlmFP7IjUCRMQZk7PTp06XUnpMmTUJxJbnNngvaQ5HslN2OIrrph/Zt6c+C8uHTfcuXLxcoEn/y5Ml4fp3keYEwcJKJhBuyJVCsMCDLIyMjhd69eyPft2yn0fkNoyQ369evFxITEzl3d3fO09NTk52dzavVal6j0UjbXSVKlBBLlChBiWoEhUKholUByuL52WefOT8gF/LQUYUBCVjKXWDti1bHKHETTpNZm7Tz9m+QMKBthbNnz2LVwHmfA1l7RqsEa9euFX18fKQAQTrvnv+iLIU3b96UzsVTpr6HDx9KKYC7dOkia99gnPEEHFEY0HHF/fv3s+joaKvWotFnl6SUz5QFsk2bNsYDtlALsoXyZOgv2rbDCTcLwbVyNwYJA6waWHkWXLh7OiVABWtoRSB/Hnv9KkFSUhLXpk0b7q233nJhUnBdT8ARhQHZvmjRInrOdZQnwxKzSYKZTtXoLyp+dfToUenkA9WiWLJkiVi/fn3unXfeMWk4+mCnK29SqqI6InuoRgcF8+oFCt3v6+urSUtLU9WtW1f9+eefu5tkDBrZlIDBwgCrBjadF6ceLE/1Ot2tW7cUdFKAUvWKophb9IZy/t++fZujbYFRo0YpCoohcGpIcK5QAo4qDMihSZMmiQ0bNhQjIiJMjnnJK5g9PT0p82Quq+rVq+cG01Lq54ULFzKVSiV+8sknHJWGNvTK+8H++eefFykOntqTc/jwYS3P87y3t7cHrdi9/vrrkkih311K1/3111/j+LuhE2Dn+wwWBvpVg7CwMD4iIqLAYC87+4LhZUCAXigZGRmsQYMGzzwjT6vX6Y4fP04xAXQaQAgNDVV06NDhGavz5rGntNxYJZDBpMrMhLwlsfN+EMrMzALNofwwJA6aNWtGq2BFFmuiOAFaUaMMk/Qn/Zw/f57qTEjbaoYK5vXr10u1KQYNGsSoMqYhl14YUP0JWoUorLDUnTt32KVLlyg5mKJatWpp4eHhvtQ/lerOv9IwfPhwoWfPnkiYZ8gE2Pkeo4RBTEwMFTrRPXz4UBESEqJt2rSpMv8HgJ39wfB2JKB/mXh5eYmZmZlccHCwwPM8d+vWLc7b25tK9ipatGjBGjVqZEcrMbQzEKAXV96lc0c6crphwwb2+++/C4IgaFUqFV+lShXKq0HbCyJ9087IyOBIDFBNCvq2rVAoBHd3d8HLy4tXKpU8bbm9++67Rk0jxTdQGmv6sC4u3TfF5tBWRF5xQG0ofofESf5LH8tT1Kre1q1b2c6dO1lxqw9GOYWbrUbAKGGgt4JUb3x8PFVLg0iw2tQ4Vsd5lx4pWyYdEaRnhCrhvfrqq1KRHlwgYGkCRZWLtvRYluyPsnDSBy3tyVPgLK0OlCpVSvqhstH0J1WdpOqUlrqIFZWoPn36NG3hqQVBuKNQKLwFQfDnOI62ALRUyJJ+dxs3biz26tWLp5WGxYsXS1sCpoov/RxBFFhqJq3fj0nCIK9Z+UVCrVq1dOHh4QpEn1p/8uQyQh5RcLhOnTr1Bg8e7CUX22CHcxPQP3u0n40kbIbPNQUK0upEuXLlpJ+8lR6p/HVsbKz0pc/Dw0Ok/2/ZsiVnKl/KOLpv3z4xKiqKI9GDS/4EzBYG+UXCpEmTdK+//rpU2x2XaxCgh+jAgQPslVdekTIJQhS6xrxb08vDhw8XuE+df8w//viD/fLLLyJtV3l6eophYWFcnz59rGmay/RNy/9ardZswaUXbxUrVsweP368h8sAdGBHLSoMaGlsypQp6g4dOrhDGDjwU2GE6bQM+v3337PMzEw2cuRII1riVhAonMC0adOE5ORkPv/yMwlQes8kJydrHzx4oEhNTeUopoX24LVaLd+vXz+udu3aQCszAiQOvvrqKwpi1L7//vtKmZkHc/IRsKgw2Lhxo3rv3r1XO3bsWAPCwHmftUuXLkm1BpKSkoRHjx7xfn5+ukaNGim6du3qvE7DM5sRoKC7oUOHstdee43t2bMnN2CNTrNMnDhR9PDw4MLCwliVKlUYVSykgli45E+AxMGyZcukWAXa+sElXwIWFQZDhgzJUavVbggyke+Em2oZLSveunVLd+7cOQV9OwsKCuLp5WzPzGqm+oJ28iZA2wjr168X58+fz1EAK72k6J1y4sQJ4cqVK7RXbZEEQfKm4JzWHTp0iK1bt46FhoYWeTqCjkHaIn20c1I23yujhcHcuXMZJaihi46n6JNr3L9/XwpmgSgwf1Ls0QOp+YIynOVNphIQEMC99957rGLFivYwEWO6CAFKhkNn73mel9L6UqprelG5ubmJc+bM4ZDsyrEfBBJ7Fy9eLNQJOhVBnzEff/wx6j3YaapNFgaUiIZy1rdu3TrXdPrAMDR9pp38xbAFEMh7XnnAgAG5dxhSowBAQcDSBEgYbN++PfvevXsebdu2ZbRFpT/6ioRXlqYtv/7Gjx+vo4RKERERWBmy0/QYLQzy2jl+/Hixe/fuHOXGxuU4BEiR0woP/ZAoOHjwIEWAi23btuUoNiTvKkHr1q05ynSJCwSsTeCpINBSQKEgCBrKfdGxY0ePkJAQaw+N/mVCYN68eTpK9DRixAgEjthxTswSBomJieynn35i//3vf+3oAoYuiMCjR49yP/xJANBy7L179yizGkerPX5+foxSDtMZZnoBHzlyROqGzjNfunSpyEqGIA4CliTwVBBQtkyxbt26PAUdFpedz5Ljoy95EHhagVKMjo6mGinyMMpFrTBLGBAzOqJG6TmxamC/JyghIUF/hEtKSkJJp2g/1sfHh6NiRPSSpQhuEgIUE0J/V9BF8SN0vfTSS7SMZz+HMLJTEshfDVBfIpuy/rVv3x7vEKecdcOdovcPfWHJu51peGvcaUkClhAGui5duigouQ0u2xPYuHGj5sCBAypKoUqJhapVq8Yod7m7O6qb2n42MGJ+ArQaQBfFHtFRQzc3NynPgI+Pj/T3VNQHXyrw3BABEgZ0/BRH3e3/PJgtDEaMGCEOHjyYq1y5sv29cVAL6OVp7MuR6rB/9913mXfv3vXq27cv5TZ3UO9htjMSoGd6zZo1UuIrPz8/sXbt2iKOGjrjTFvOJwgDy7E0tyezhAEdTxw3bhxbsmQJVQAz1xaXbE8JP06ePKkrXbq0lEZaLxAoycvx48elkx9U6Szv9euvv0rZBunC8VCXfGwcwunY2FiKV5G2tchgHDV0iGmzm5EQBnZD/9zAZgkD+oDat2+fEBMTw8vHJcMsoWh8qmxGZaPtedEEHDt2TMoGRv+dkZHBSpQoIV6/fp1KFQsajYZr0qQJ16tXL0ZBg6tXr844e/ZsSnZ2dhWIAnvOHMYujgDFvsTHxwtNmzblVSoVw1HD4oi59r9DGMhn/s0SBvRtNzU1Vfzoo484KhHqKJf+3D5VDqtZs6b49ttv8/aq+kUTcOHChdw6A1SJjMQBCQWKzKWjgytXrpRSEFNBE8bYw+zs7FIQBY7ytLmunbTdNW/ePCmDoetSgOeGEihMGFCJ6pSUFCloOu+PJUtSG2qjq9xnsjCgZe5ffvmFjsGJ9K22fPnymrCwMFWdOnVYcHCwbPnlr9/+v//9TzqqR99mOnToYLTd9MDScinlBqCIf/2PocF/+YVBYQZQRDf9ItA4lPkNiaSMnio0sAMBErBRUVE4fmgH9o42ZEHCgL4o0cq0m5tbjlKp5NVqNa/RaHhaPaXiWf7+/kLJkiV1PM+7UaxVYSeuHI2Fve01WhjcvXuXbdy4UXfp0iVKTcrTB2F6eroUCU/n5enfeZ4XGzRoINavX5+XQ6Uz2jJITk5mlIOdHjLay6dv5PqLbKZv5WlpabR6wBW3vUDQbt26pb148aKCvsXTHip9s6c4C61WK+Tk5PD0IAcGBqrLlCmjLFeunHde0ZD34TVUGNj7QcH4IGAKgVmzZmlDQkKUeX/fTOkHbZyfwDfffMMEQWAffvghvYvZ8uXLpe3ejz76SFo9zXtlZWUxWpGi/Cz0/v7jjz/EXr16cSj5bpnnxChhEB8fr9u+fbuCVgUGDx5cqAWU53rdunXamzdvKjQajRASEqIODw/3Mjby3hQX9SKAhMDVq1eFf/75h5aheB8fH8HX11cIDAxUfvrppwV2TasgP/zwA614SAKhoO0FfYU3b29vrnv37ix/VjZ95cHExMS01NRUd47jzms0GqWHh4eS47hSOp3OV6vVqnx9fbWlStH/6jzJmLFjx5riLtqAgKwJUNIayosfGRkpazthnP0JPE10xehDn7ZT6Qta//79izWMRMTo0aPZ7Nmz2blz5woM2C62E9zwDAGDhMG2bdtouZ3OIIv9+vXjDS2ic+3aNbZ27dr069evazp06OBvrfOpP//8M334PycCypcvr6xVq5Z0lM/Nzc3gqadsjuRzQdsLq1evNrjCW2pqqhQbQKc38l4kXugYFz389OeQIUMMtg03goAjEaCtuzVr1mhnzpyJFLeONHF2tJW2D6iUtqGrTNHR0ezJkydienq6FLCdk5NDKwe0gsCjJLdpE1msMLh8+bKUeKJp06aMKuuZci1atEiKqKfkFUVdxhZhIoW5Y8eOzPv373vR8jzV+DZWBBRmDy1PxcbGaimaunLlysqyZcsyKgV6+vRpcebMmajwZsqDgDYuR4C2GceMGcO++OILl/MdDtuOAImD4cOHS1sOtOIQGxure/DggaJfv37PHfe2nVWOO1KRwoA+HOfMmcPefvttKaueOdfGjRvpQzXn7t27GlEUUxQKhbcgCP4cx/He3t4Ubu+WlpbGGxJt/1QQPHn48GFOZmZmgCFtTLGdxqEfWqrSX1WrVsWxK1Ngoo3LEhg3bpy0NRcWFuayDOC47QkMGzZMfPfddzkkfzOefaHCgJa5SRS0bNmSUVETS120j08Ffqh4D/3kDSpZtmxZTlJSklthH/RP96DUdEQyOztbVbdu3WwK7ENef0vNDvoBAcsTWLZsmfbKlStK+oJB+8ZIhmZ5xujxWQJ79+6lvDA4Kmvig1GoMJgzZ45YvXp1ztZJSaZMmZJ548YNr7ziQF99jQRBpUqVdK+++qpKDqcdTGSOZiDgUgT27NnD/vnnHzrFIx018/Dw0Pj4+IidO3d2Cw0NdSkWcNY2BMaMGZPTuHFjChBX2WZE5xqlQGGwaNEiOh/K9enTx+be0rL92LFjhY4dO/JUYGXHjh0iBZO8/PLLUgwBLhAAAcclQHk/KFj42LFjt1u0aFGuZ8+ejusMLJclAfoiuWLFCmH8+PE8rUrjMp7Ac8KAzvPTUv/QoUON781CLWgLg3IiUAnOdu3aGV1gyEJmoBsQAAErEHj8+DHVWNFUrVo1bfjw4YFWGAJdujCBTZs2Uf0ZNnnyZBemYJ7rzwiDzZs3i6dPn+YmTZpkXq8WaG1KxUELDIsuQAAEbEBg2rRp6U+ePFHMnDlTyuOBCwQsRYDi2KiyZ6VKldh//vMfZq9095byxx795AoDSrO7e/ducdKkSXQW1B62YEwQAAEXIUDbCT/99JNu4cKFKMvqInNuaze//fZbyoiYm4+GcmoglbxhsyAJgy+//FI8f/68OH78+AKz/RnWFe4CARAAAcMIUHbU2NhYcdq0afgiYhgy3GUCgUOHDrENGzZQfRkxLS2NKtWyAQMGmNCTazWRhMFHH30kfvzxx3YvQexa6OEtCLg2gVGjRgk9evTgcc7ctZ8Da3tPKwWUqv706dNSvBpl4NUXv/Py8kIMWwETIAkDUu4jR4609vygfxAAARDIJfD9998LWVlZvCH58IENBMwlsGLFCqmYHuXooWJNlE9DoVCI06dPR1nwfHCLTYls7mSgPQiAAAgURODMmTNUS4VNmzYNgEDAJgRoa6FatWq5ZcAjIyOF0NBQnpL4BQUF2cQGRxgEwsARZgk2goCTEvjss8+kGixUi0V/nThxQsp3T1kSKSgaFwhYi0BsbCx7/Pix9vHjxwoquFS9enUdlQnPKx6sNbac+4UwkPPswDYQcHICS5YsyT5x4oQHBYUFBgbSPrDuxo0bVDvlkSAIZb28vHQ9e/ZUmFurxckxwj0LEKBKuEeOHGFXrlxxeaEAYWCBBwpdgAAImEaA8pXcunWrwMa0D0zplGmZt0uXLqYNgFYgYCKBwoRCy5YtlSEhISb26hjNIAwcY55gJQi4HIFVq1axBw8esGHDhrmc73BYfgRIKFAA4yuvvCKdbHDmC8LAmWcXvoGAgxLYvHkzO3z4MJs+fTqjvV9cICAHAnPnzpVS9Tt7LgQIAzk8bddvgA4AAAzESURBVLABBEBAIvC0kqpOrVbzjRo14rp16wYyICAbAj/++CMV9mN5q//KxjgLGgJhYEGY6AoEQMA0AiQIduzY8fjhw4dihQoVvCMjI7FMYBpKtLIyAarF8OWXXzq1OIAwsPJDhO5BAASKJ0Avoh07dvxdrVq1MiNGjChZfAvcAQL2I+Ds4gDCwH7PFkYGARB4SoBeRAcOHNBMnTpV5e7uDi4gIGsCCxcu1J45c0bprFsKEAayfvxgHAi4BoFly5YxX19f1qNHD9dwGF46LAFXiDOAMHDYxxOGg4DjE6DYgvj4eClvfYcOHVDQxvGn1Ok9cIWTCRAGTv8Yw0EQkC8BegH99ttvbMaMGfI1EpaBQB4CJAxq1Kjh1LkMIAzwyIMACNiNAL2ADh48yCZPnoy6CHabBQxsDAEIA2No4V4QAAEQMJIAJTFKTEwUTp8+zZctW5a1b9+eoS6CkRBxu00JQBjYFDcGAwEQcFUCP/zwA6OSuJRRrl69eq6KAX47AAEIAweYJJgIAiDguATS0tIYnUiggkkfffSRdDIBFwjImQAJAx8fH+l5ddYLMQbOOrPwCwRkTuDkyZNSUZq6deuy/v37y9xamAcC/xLYsGEDS0pK0mk0Gr5FixbaFi1aqMqVK5eLR6fTseTkZOmH6irUr1/f4dBBGDjclMFgEHB8Atu2bdPs2bNH9cYbb7DOnTs7vkPwwOUI7N27l/3yyy85mZmZyjJlyoienp78kydP2J07d7gSJUoICoWCy8zMZE2bNhV79erFO1IxMAgDl3uc4TAI2I8AbR3873//y7x27ZpXr169EGhov6nAyBYiQLk4aPXLy8uL1apVi4WEhEh5OejKyspisbGxuvT0dL53796co6weQBhY6OFANyAAAkUTeLp1oNVoNEran6UtBFwg4AoEtm7dyn799VcxLCzMIVYPIAxc4amEjyAgAwL0stm5c2dKmzZtgrp37y4Di2ACCNiOQN7Vg4YNG3Lt2rWTYhDkeEEYyHFWYBMIOCEBetlQ+uO4uDgkM3LC+YVLhhGYPXs2e/z4sS41NVXh7+8vhIWF8bT9UK1atdwOsrOzGVVwrFy5MgsKCjKsYwveBWFgQZjoCgRAoHAC9LJJSEjQzZ49+98NWFwg4OIE9u/fTyccWEpKiqBWqynJl0hIkpOTOU9PT7FSpUrcsGHDbE4JwsDmyDEgCLgmAXrZ7N69WxsXF6d0TQLwGgQKJ3Dt2jUqPc54npdO6iQkJLBz585pR48ebfPfFwgDPKkgAAI2IfA0xiBtwIABvg0bNrTJmBgEBByVwJkzZ9jKlSvFWbNmcbb2AcLA1sQxHgi4KIFTp06xxYsXs4CAgMzp06d7uSgGuA0CBhHQarXss88+Y19++aW0imDti45d3rp1SxrmwoULjIuPjxc7depk7XHRPwiAgIsT0IsDKpYUERHh4jTgPggUTWD48OHi2LFjOVsEIE6ZMiX99u3bpAwqurm5KSEM8HSCAAjYjMDXX3/N1Go1GzJkiM3GxEAg4IgExo0bp+3du7fSmjk/6AQE5Vk4cuSI0KJFC02LFi3cjx07hhUDR3xgYDMIOCqBNWvWMHoZUSVFXCAAAoUTmDp1qq58+fKKDz74wOztBFqto4tEhv445NGjR8UzZ85wL730EnvxxRcZZSOlCzEGeCpBAARsSmDBggWacuXKqXr27GnTcTEYCDgaAao8eu3aNd2jR48UoaGhYvPmzTnKeWDspd/Co3YVK1YUr127xgUHBwuNGzfmW7du/VxeEQgDYwnjfhAAAbMIzJo1S1u3bl1lhw4dzOoHjUHAVQikpqYyynlASY+ysrLExo0bc+Hh4eyFF14oFoFeFOjjCKnQU7du3YpMMgZhUCxW3AACIGBJAjExMULbtm35li1bWrJb9AUCLkHg+vXrUlKko0ePMk9PT9a8eXMWFhb2THplfennw4cPU40GRqLAmCqmEAYu8SjBSRCQD4Hx48eLVGmuTp068jEKloCAAxI4e/Yso/LP586dYxUqVNC5u7s/U/qZajEEBgbyH3/8sVHeQRgYhQs3gwAImEtg6NCh4qhRo2iP09yu0B4EQIAxduLECUZ5CLy9vZ8r/WwKIAgDU6ihDQiAgMkEPvnkEzZ37lypfj0uEAAB+RGAMJDfnMAiEHBaAhqNRspfQNnccIEACMiTAISBPOcFVoGAUxJIS0tjkyZNEuPi4mye/90pgcIpELACAQgDK0BFlyAAAgUTuHPnDps5c6a4YMECCAM8JCAgUwIQBjKdGJgFAs5I4PLly2zJkiVCbGys9avCOCNA+AQCNiAAYWADyBgCBByJwOrVq1n9+vVZmTJlWOnSpc1OxZrXdyolu3r1au2MGTNsXmPekeYAtoKAPQlAGNiTPsYGAZkROHjwIH1wU+KUR6Io+mVnZ3O+vr6sVKlSlEtdqFOnDl+vXj2TrU5MTKQ87JrJkyerTO4EDUEABKxKAMLAqnjROQg4DoENGzaw8+fP6x48eMBXr15d261bNxWVe7137x67ceMGo3+vU6eOrm/fvgpTvUpISGD79u1j0dHRpnaBdiAAAlYmAGFgZcDoHgQchcCcOXN0arVaMXHixAJN/vbbb9nNmzezJ0yY4GGqT998840kNMaOHWtqF2gHAiBgZQIQBlYGjO5BwBEI3L59m82YMUNcuHBhoacFNm3axBISEjRxcXEmbwNQnYTKlSvzffv2dQQssBEEXJIAhIFLTjucBoFnCfzwww+6K1eusNGjRxe6TUAvi127dmmnTp2qpLgDYy9K2bp27VqcSDAWHO4HARsTgDCwMXAMBwL2IkAFV1JSUli5cuWkn7wf7sOHDxf79evHFRVYSOVbaSuACrLUrFnTaDdotSAkJITv3r270W3RAARAwHYEIAxsxxojgYBdCcTFxemuXbvGq1QqITMzU8FxHAsKCtJ5enryN2/eFOfOnVtsboEvvviCCYLAKleubJQvtFVx4cIFrBYYRQ03g4B9CEAY2Ic7RgUBmxOIjIwU+/fvz4WEhEhj00kDKtdKWwglSpRg77zzTrE23bx5k/38888sKytLWnGgH57/fz3x5MkTlpycrEtOThZFUXwsiqJGEISgwMBAddmyZd0HDx5c7Bi4AQRAwL4EIAzsyx+jg4BNCNAWAgUX2jIVMeUs0Ol0rEGDBszDw+SDDDbhg0FAAAT+nwCEAZ4GEHABAocOHWK//PKLNiYmBhkHXWC+4SIImEMAwsAcemgLAg5CYOnSpVqVSqXs16+fg1gMM0EABOxFAMLAXuQxLgjYkED++AIbDo2hQAAEHIwAhIGDTRjMBQFjCdgjvsBYG3E/CICAfAhAGMhnLmAJCFiFAMUXbNmyRTDkOKJVDECnIAACDkUAwsChpgvGgoDxBCjj4MaNG8WcnBwxPDwcCYaMR4gWIOBSBCAMXGq64awrEyCBsH37duHx48cMAsGVnwT4DgJFE4AwwBMCAi5GYNmyZYzEwciRI13Mc7gLAiBgCAEIA0Mo4R4QcCIC9Et/4cIFCAMnmlO4AgKWJABhYEma6AsEHIAAhIEDTBJMBAE7EoAwsCN8DA0C9iAAYWAP6hgTBByHAISB48wVLAUBixCAMLAIRnQCAk5LAMLAaacWjoFAwQQgDPBkgAAIFEUAwgDPBwi4GAEIAxebcLgLAkYSgDAwEhhuBwFHJwBh4OgzCPtBwLoEIAysyxe9g4DsCEAYyG5KYBAIyIoAhIGspgPGgID1CUAYWJ8xRgABRyYAYeDIswfbQcAEAhAGJkBDExBwIQIQBi402XDV9Qh88803LCgo6BnHKethdnY2mzBhgusBgccgAALFEoAwKBYRbgABxyRw6tQptnjxYla3bl1WqVIlJggCS0tLk34+//xzx3QKVoMACFidAISB1RFjABCwH4GZM2eyl19+mTVv3tx+RmBkEAABhyIAYeBQ0wVjQcA4AkOGDGExMTHMz8/PuIa4GwRAwGUJQBi47NTDcWcncOnSJbZy5Uo2ZcoUZ3cV/oEACFiQAISBBWGiKxCQE4Ft27ZJ8QTvvfeenMyCLSAAAjInAGEg8wmCeSBgKoGoqChJFFSrVs3ULtAOBEDABQlAGLjgpMNl5yeQmprKJk2aJC5cuJBzfm/hIQiAgCUJQBhYkib6AgGZEPj999/ZgQMH2Lhx42RiEcwAARBwFAIQBo4yU7ATBIwgsGTJErFChQrcW2+9ZUQr3AoCIAACjEEY4CkAASckMHjwYOk0Ao4pOuHkwiUQsDIBCAMrA0b3IGBrAnRMcenSpcKcOXN4W4+N8UAABByfgCQMYmNjxRo1aji+N/AABECAnTt3jj169AjZDvEsgAAImESA6qn8H+osoAhZmHC9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12976"/>
            <a:ext cx="33623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7544" y="1772816"/>
            <a:ext cx="3456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Suicide rates in London, compared</a:t>
            </a:r>
          </a:p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GB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ith England, 2001-03 to 2012-14</a:t>
            </a:r>
          </a:p>
          <a:p>
            <a:pPr algn="ctr"/>
            <a:r>
              <a:rPr lang="en-GB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(age-standardised rate per </a:t>
            </a:r>
          </a:p>
          <a:p>
            <a:pPr algn="ctr"/>
            <a:r>
              <a:rPr lang="en-GB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100,000 population)</a:t>
            </a:r>
            <a:endParaRPr lang="en-GB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6450010"/>
              </p:ext>
            </p:extLst>
          </p:nvPr>
        </p:nvGraphicFramePr>
        <p:xfrm>
          <a:off x="3563888" y="3068960"/>
          <a:ext cx="6084168" cy="2254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148064" y="1772816"/>
            <a:ext cx="3240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Suicide rates in London, compared</a:t>
            </a:r>
          </a:p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GB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ith England, 2001-03 to 2012-14</a:t>
            </a:r>
          </a:p>
          <a:p>
            <a:pPr algn="ctr"/>
            <a:r>
              <a:rPr lang="en-GB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(age-standardised rate per </a:t>
            </a:r>
          </a:p>
          <a:p>
            <a:pPr algn="ctr"/>
            <a:r>
              <a:rPr lang="en-GB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100,000 population)</a:t>
            </a:r>
            <a:endParaRPr lang="en-GB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566124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Data source: PHE Fingertips, 2015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5087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81128"/>
          </a:xfrm>
        </p:spPr>
        <p:txBody>
          <a:bodyPr>
            <a:normAutofit/>
          </a:bodyPr>
          <a:lstStyle/>
          <a:p>
            <a:pPr marL="320040" lvl="1" indent="-320040">
              <a:spcBef>
                <a:spcPts val="1200"/>
              </a:spcBef>
              <a:buClr>
                <a:schemeClr val="accent2"/>
              </a:buClr>
              <a:buSzPct val="60000"/>
              <a:buNone/>
            </a:pPr>
            <a:r>
              <a:rPr lang="en-GB" sz="2000" dirty="0" smtClean="0"/>
              <a:t>1)  Leadership </a:t>
            </a:r>
          </a:p>
          <a:p>
            <a:pPr marL="594360" lvl="2" indent="-320040">
              <a:spcBef>
                <a:spcPts val="1200"/>
              </a:spcBef>
              <a:buSzPct val="60000"/>
            </a:pPr>
            <a:r>
              <a:rPr lang="en-GB" sz="2000" dirty="0" smtClean="0"/>
              <a:t>HWB Strategies across London have mental health and wellbeing as key priority and </a:t>
            </a:r>
          </a:p>
          <a:p>
            <a:pPr marL="594360" lvl="2" indent="-320040">
              <a:spcBef>
                <a:spcPts val="1200"/>
              </a:spcBef>
              <a:buSzPct val="60000"/>
            </a:pPr>
            <a:r>
              <a:rPr lang="en-GB" sz="2000" dirty="0" smtClean="0"/>
              <a:t>JSNAs chapters </a:t>
            </a:r>
          </a:p>
          <a:p>
            <a:pPr marL="594360" lvl="2" indent="-320040">
              <a:spcBef>
                <a:spcPts val="1200"/>
              </a:spcBef>
              <a:buSzPct val="60000"/>
            </a:pPr>
            <a:r>
              <a:rPr lang="en-GB" sz="2000" dirty="0" smtClean="0"/>
              <a:t>MH Champions in 13+ boroughs</a:t>
            </a:r>
          </a:p>
          <a:p>
            <a:pPr marL="320040" lvl="1" indent="-320040">
              <a:spcBef>
                <a:spcPts val="1200"/>
              </a:spcBef>
              <a:buSzPct val="60000"/>
              <a:buNone/>
            </a:pPr>
            <a:r>
              <a:rPr lang="en-GB" sz="2000" dirty="0" smtClean="0"/>
              <a:t>2)  Strategic shift to prevention and ‘early help’ </a:t>
            </a:r>
          </a:p>
          <a:p>
            <a:pPr marL="594360" lvl="2" indent="-320040">
              <a:spcBef>
                <a:spcPts val="1200"/>
              </a:spcBef>
              <a:buSzPct val="60000"/>
            </a:pPr>
            <a:r>
              <a:rPr lang="en-GB" sz="2000" dirty="0" smtClean="0"/>
              <a:t>Across the council – children and young people services, schools, employment, housing; a life-course approach</a:t>
            </a:r>
          </a:p>
          <a:p>
            <a:pPr marL="594360" lvl="2" indent="-320040">
              <a:spcBef>
                <a:spcPts val="1200"/>
              </a:spcBef>
              <a:buSzPct val="60000"/>
            </a:pPr>
            <a:r>
              <a:rPr lang="en-GB" sz="2000" dirty="0" smtClean="0"/>
              <a:t>Tackling stigma - Mental Health First Aid </a:t>
            </a:r>
          </a:p>
          <a:p>
            <a:pPr marL="594360" lvl="2" indent="-320040">
              <a:spcBef>
                <a:spcPts val="1200"/>
              </a:spcBef>
              <a:buSzPct val="60000"/>
            </a:pPr>
            <a:r>
              <a:rPr lang="en-GB" sz="2000" dirty="0" smtClean="0"/>
              <a:t>Smoking cessation services for people with SMIs</a:t>
            </a:r>
          </a:p>
          <a:p>
            <a:pPr>
              <a:buNone/>
            </a:pPr>
            <a:r>
              <a:rPr lang="en-GB" sz="2000" dirty="0" smtClean="0"/>
              <a:t>3)  Working in partnership</a:t>
            </a:r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sz="2000" dirty="0" smtClean="0"/>
          </a:p>
          <a:p>
            <a:pPr lvl="1">
              <a:buNone/>
            </a:pPr>
            <a:endParaRPr lang="en-GB" sz="24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Prioritising mental health at local level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0912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High levels of need, and increasing; complexity of needs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Finite resources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Under-developed recovery models and models of care in the community</a:t>
            </a:r>
          </a:p>
          <a:p>
            <a:r>
              <a:rPr lang="en-GB" dirty="0" smtClean="0">
                <a:solidFill>
                  <a:srgbClr val="00B050"/>
                </a:solidFill>
              </a:rPr>
              <a:t>Shift from focusing on mental illness to wellbeing</a:t>
            </a:r>
          </a:p>
          <a:p>
            <a:r>
              <a:rPr lang="en-GB" dirty="0" smtClean="0">
                <a:solidFill>
                  <a:srgbClr val="00B050"/>
                </a:solidFill>
              </a:rPr>
              <a:t>Improving quality of primary care</a:t>
            </a:r>
          </a:p>
          <a:p>
            <a:r>
              <a:rPr lang="en-GB" dirty="0" smtClean="0">
                <a:solidFill>
                  <a:srgbClr val="00B050"/>
                </a:solidFill>
              </a:rPr>
              <a:t>Integrating health and social care and devolution pilots</a:t>
            </a:r>
          </a:p>
          <a:p>
            <a:r>
              <a:rPr lang="en-GB" dirty="0" smtClean="0">
                <a:solidFill>
                  <a:srgbClr val="00B050"/>
                </a:solidFill>
              </a:rPr>
              <a:t>Data and intelligence sharing across partnership</a:t>
            </a:r>
          </a:p>
          <a:p>
            <a:r>
              <a:rPr lang="en-GB" dirty="0" smtClean="0">
                <a:solidFill>
                  <a:srgbClr val="00B050"/>
                </a:solidFill>
              </a:rPr>
              <a:t>Adequate housing and employment opportunities </a:t>
            </a:r>
          </a:p>
          <a:p>
            <a:r>
              <a:rPr lang="en-GB" dirty="0" smtClean="0">
                <a:solidFill>
                  <a:srgbClr val="00B050"/>
                </a:solidFill>
              </a:rPr>
              <a:t>Established links </a:t>
            </a:r>
            <a:r>
              <a:rPr lang="en-GB" smtClean="0">
                <a:solidFill>
                  <a:srgbClr val="00B050"/>
                </a:solidFill>
              </a:rPr>
              <a:t>with communities</a:t>
            </a:r>
            <a:endParaRPr lang="en-GB" dirty="0" smtClean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Challenges and opportunities at the local level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">
      <a:majorFont>
        <a:latin typeface="HelveticaNeueLT Std"/>
        <a:ea typeface=""/>
        <a:cs typeface=""/>
      </a:majorFont>
      <a:minorFont>
        <a:latin typeface="HelveticaNeueLT Std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3193</TotalTime>
  <Words>530</Words>
  <Application>Microsoft Office PowerPoint</Application>
  <PresentationFormat>On-screen Show (4:3)</PresentationFormat>
  <Paragraphs>106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Theme1</vt:lpstr>
      <vt:lpstr>Mental Health a priority at the local level – ADPH perspective</vt:lpstr>
      <vt:lpstr>PowerPoint Presentation</vt:lpstr>
      <vt:lpstr>People’s lived experience</vt:lpstr>
      <vt:lpstr>Some key influencing factors – children and young people  </vt:lpstr>
      <vt:lpstr>Key influencing factors - adults </vt:lpstr>
      <vt:lpstr>App. 150, 000 people in receipt of unemployment benefits have mental ill health, London, 2015 (46% of all claimants)</vt:lpstr>
      <vt:lpstr>PowerPoint Presentation</vt:lpstr>
      <vt:lpstr>Prioritising mental health at local level</vt:lpstr>
      <vt:lpstr>Challenges and opportunities at the local level</vt:lpstr>
    </vt:vector>
  </TitlesOfParts>
  <Company>Haringey Council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Harm Prevention in Haringey</dc:title>
  <dc:creator>phdalxs</dc:creator>
  <cp:lastModifiedBy>Radlene Butcher</cp:lastModifiedBy>
  <cp:revision>320</cp:revision>
  <dcterms:created xsi:type="dcterms:W3CDTF">2013-03-19T16:04:25Z</dcterms:created>
  <dcterms:modified xsi:type="dcterms:W3CDTF">2016-07-07T09:37:24Z</dcterms:modified>
</cp:coreProperties>
</file>