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7" r:id="rId2"/>
    <p:sldId id="256" r:id="rId3"/>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660"/>
  </p:normalViewPr>
  <p:slideViewPr>
    <p:cSldViewPr>
      <p:cViewPr varScale="1">
        <p:scale>
          <a:sx n="83" d="100"/>
          <a:sy n="83" d="100"/>
        </p:scale>
        <p:origin x="2100" y="102"/>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09C0CB-986B-47A7-803A-B5A49D02F343}" type="datetimeFigureOut">
              <a:rPr lang="en-GB" smtClean="0"/>
              <a:pPr/>
              <a:t>29/05/2018</a:t>
            </a:fld>
            <a:endParaRPr lang="en-GB"/>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049A68-14AE-47E2-B2CE-1176788D1093}" type="slidenum">
              <a:rPr lang="en-GB" smtClean="0"/>
              <a:pPr/>
              <a:t>‹#›</a:t>
            </a:fld>
            <a:endParaRPr lang="en-GB"/>
          </a:p>
        </p:txBody>
      </p:sp>
    </p:spTree>
    <p:extLst>
      <p:ext uri="{BB962C8B-B14F-4D97-AF65-F5344CB8AC3E}">
        <p14:creationId xmlns:p14="http://schemas.microsoft.com/office/powerpoint/2010/main" val="2655850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4049A68-14AE-47E2-B2CE-1176788D1093}" type="slidenum">
              <a:rPr lang="en-GB" smtClean="0"/>
              <a:pPr/>
              <a:t>2</a:t>
            </a:fld>
            <a:endParaRPr lang="en-GB"/>
          </a:p>
        </p:txBody>
      </p:sp>
    </p:spTree>
    <p:extLst>
      <p:ext uri="{BB962C8B-B14F-4D97-AF65-F5344CB8AC3E}">
        <p14:creationId xmlns:p14="http://schemas.microsoft.com/office/powerpoint/2010/main" val="3906942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8"/>
            <a:ext cx="5829300" cy="1960033"/>
          </a:xfrm>
        </p:spPr>
        <p:txBody>
          <a:bodyPr/>
          <a:lstStyle/>
          <a:p>
            <a:r>
              <a:rPr lang="en-US"/>
              <a:t>Click to edit Master title style</a:t>
            </a:r>
            <a:endParaRPr lang="en-GB"/>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7A651430-3E4C-41F7-AE4F-B85DAFB845AC}" type="datetimeFigureOut">
              <a:rPr lang="en-GB" smtClean="0"/>
              <a:pPr/>
              <a:t>29/05/2018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F6E2017-5F0D-4825-B669-48AAFEB1EA77}"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A651430-3E4C-41F7-AE4F-B85DAFB845AC}" type="datetimeFigureOut">
              <a:rPr lang="en-GB" smtClean="0"/>
              <a:pPr/>
              <a:t>29/05/2018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F6E2017-5F0D-4825-B669-48AAFEB1EA77}"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185"/>
            <a:ext cx="1543050" cy="7802033"/>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342900" y="366185"/>
            <a:ext cx="4514850" cy="78020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A651430-3E4C-41F7-AE4F-B85DAFB845AC}" type="datetimeFigureOut">
              <a:rPr lang="en-GB" smtClean="0"/>
              <a:pPr/>
              <a:t>29/05/2018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F6E2017-5F0D-4825-B669-48AAFEB1EA77}"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A651430-3E4C-41F7-AE4F-B85DAFB845AC}" type="datetimeFigureOut">
              <a:rPr lang="en-GB" smtClean="0"/>
              <a:pPr/>
              <a:t>29/05/2018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F6E2017-5F0D-4825-B669-48AAFEB1EA77}"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651430-3E4C-41F7-AE4F-B85DAFB845AC}" type="datetimeFigureOut">
              <a:rPr lang="en-GB" smtClean="0"/>
              <a:pPr/>
              <a:t>29/05/2018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F6E2017-5F0D-4825-B669-48AAFEB1EA77}"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4290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348615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7A651430-3E4C-41F7-AE4F-B85DAFB845AC}" type="datetimeFigureOut">
              <a:rPr lang="en-GB" smtClean="0"/>
              <a:pPr/>
              <a:t>29/05/2018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F6E2017-5F0D-4825-B669-48AAFEB1EA77}"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7A651430-3E4C-41F7-AE4F-B85DAFB845AC}" type="datetimeFigureOut">
              <a:rPr lang="en-GB" smtClean="0"/>
              <a:pPr/>
              <a:t>29/05/2018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F6E2017-5F0D-4825-B669-48AAFEB1EA77}"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7A651430-3E4C-41F7-AE4F-B85DAFB845AC}" type="datetimeFigureOut">
              <a:rPr lang="en-GB" smtClean="0"/>
              <a:pPr/>
              <a:t>29/05/2018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F6E2017-5F0D-4825-B669-48AAFEB1EA77}"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651430-3E4C-41F7-AE4F-B85DAFB845AC}" type="datetimeFigureOut">
              <a:rPr lang="en-GB" smtClean="0"/>
              <a:pPr/>
              <a:t>29/05/2018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F6E2017-5F0D-4825-B669-48AAFEB1EA77}"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2256235" cy="154940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651430-3E4C-41F7-AE4F-B85DAFB845AC}" type="datetimeFigureOut">
              <a:rPr lang="en-GB" smtClean="0"/>
              <a:pPr/>
              <a:t>29/05/2018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F6E2017-5F0D-4825-B669-48AAFEB1EA77}"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0"/>
            <a:ext cx="4114800" cy="755651"/>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651430-3E4C-41F7-AE4F-B85DAFB845AC}" type="datetimeFigureOut">
              <a:rPr lang="en-GB" smtClean="0"/>
              <a:pPr/>
              <a:t>29/05/2018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F6E2017-5F0D-4825-B669-48AAFEB1EA77}"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7A651430-3E4C-41F7-AE4F-B85DAFB845AC}" type="datetimeFigureOut">
              <a:rPr lang="en-GB" smtClean="0"/>
              <a:pPr/>
              <a:t>29/05/2018</a:t>
            </a:fld>
            <a:endParaRPr lang="en-GB"/>
          </a:p>
        </p:txBody>
      </p:sp>
      <p:sp>
        <p:nvSpPr>
          <p:cNvPr id="5" name="Footer Placeholder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CF6E2017-5F0D-4825-B669-48AAFEB1EA77}"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2.jpe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48680" y="1187624"/>
            <a:ext cx="5688632" cy="7128792"/>
          </a:xfrm>
        </p:spPr>
        <p:txBody>
          <a:bodyPr>
            <a:normAutofit/>
          </a:bodyPr>
          <a:lstStyle/>
          <a:p>
            <a:pPr algn="l"/>
            <a:r>
              <a:rPr lang="en-GB" sz="1100" b="1" dirty="0">
                <a:solidFill>
                  <a:schemeClr val="tx1"/>
                </a:solidFill>
              </a:rPr>
              <a:t>Issue: </a:t>
            </a:r>
          </a:p>
          <a:p>
            <a:pPr algn="l"/>
            <a:r>
              <a:rPr lang="en-GB" sz="1100" dirty="0">
                <a:solidFill>
                  <a:schemeClr val="tx1"/>
                </a:solidFill>
              </a:rPr>
              <a:t>Roseburn Park currently has a number of paths designated as shared use for cycling and walking. Previous consultation exercises have shown that many path users would prefer cyclists and pedestrians to be segregated on these paths. In the centre of the park there are three buildings. Sightlines at these locations are poor which has led to conflict and collisions between different path users in the past. </a:t>
            </a:r>
          </a:p>
          <a:p>
            <a:pPr algn="l"/>
            <a:endParaRPr lang="en-GB" sz="1100" dirty="0">
              <a:solidFill>
                <a:schemeClr val="tx1"/>
              </a:solidFill>
            </a:endParaRPr>
          </a:p>
          <a:p>
            <a:pPr algn="l"/>
            <a:r>
              <a:rPr lang="en-GB" sz="1100" b="1" dirty="0">
                <a:solidFill>
                  <a:schemeClr val="tx1"/>
                </a:solidFill>
              </a:rPr>
              <a:t>Purpose and context: </a:t>
            </a:r>
          </a:p>
          <a:p>
            <a:pPr algn="l"/>
            <a:r>
              <a:rPr lang="en-GB" sz="1100" dirty="0">
                <a:solidFill>
                  <a:schemeClr val="tx1"/>
                </a:solidFill>
              </a:rPr>
              <a:t>The proposals include the segregation of cyclists and pedestrians along the paths in the park which form </a:t>
            </a:r>
            <a:r>
              <a:rPr lang="en-GB" sz="1100" dirty="0" err="1">
                <a:solidFill>
                  <a:schemeClr val="tx1"/>
                </a:solidFill>
              </a:rPr>
              <a:t>QuietRoute</a:t>
            </a:r>
            <a:r>
              <a:rPr lang="en-GB" sz="1100" dirty="0">
                <a:solidFill>
                  <a:schemeClr val="tx1"/>
                </a:solidFill>
              </a:rPr>
              <a:t> 8. The improvements aim to reduce conflicts between pedestrians and cyclists along these paths. The improvements are to QuietRoute 8, which is part of the  </a:t>
            </a:r>
            <a:r>
              <a:rPr lang="en-GB" sz="1100" dirty="0" err="1">
                <a:solidFill>
                  <a:schemeClr val="tx1"/>
                </a:solidFill>
              </a:rPr>
              <a:t>QuietRoutes</a:t>
            </a:r>
            <a:r>
              <a:rPr lang="en-GB" sz="1100" dirty="0">
                <a:solidFill>
                  <a:schemeClr val="tx1"/>
                </a:solidFill>
              </a:rPr>
              <a:t> Network being implemented across the city. </a:t>
            </a:r>
          </a:p>
          <a:p>
            <a:pPr algn="l"/>
            <a:endParaRPr lang="en-GB" sz="1100" dirty="0">
              <a:solidFill>
                <a:schemeClr val="tx1"/>
              </a:solidFill>
            </a:endParaRPr>
          </a:p>
          <a:p>
            <a:pPr algn="l"/>
            <a:r>
              <a:rPr lang="en-GB" sz="1100" dirty="0">
                <a:solidFill>
                  <a:schemeClr val="tx1"/>
                </a:solidFill>
              </a:rPr>
              <a:t>The Council is developing a network of cycle routes across the city, called the ‘</a:t>
            </a:r>
            <a:r>
              <a:rPr lang="en-GB" sz="1100" dirty="0" err="1">
                <a:solidFill>
                  <a:schemeClr val="tx1"/>
                </a:solidFill>
              </a:rPr>
              <a:t>QuietRoutes</a:t>
            </a:r>
            <a:r>
              <a:rPr lang="en-GB" sz="1100" dirty="0">
                <a:solidFill>
                  <a:schemeClr val="tx1"/>
                </a:solidFill>
              </a:rPr>
              <a:t>’ network. We know that heavy or fast traffic is the most significant barrier preventing people who want to cycle from doing so. To address this, the </a:t>
            </a:r>
            <a:r>
              <a:rPr lang="en-GB" sz="1100" dirty="0" err="1">
                <a:solidFill>
                  <a:schemeClr val="tx1"/>
                </a:solidFill>
              </a:rPr>
              <a:t>QuietRoutes</a:t>
            </a:r>
            <a:r>
              <a:rPr lang="en-GB" sz="1100" dirty="0">
                <a:solidFill>
                  <a:schemeClr val="tx1"/>
                </a:solidFill>
              </a:rPr>
              <a:t> are designed so that people can cycle without having to be with heavy or fast traffic. </a:t>
            </a:r>
            <a:r>
              <a:rPr lang="en-GB" sz="1100" dirty="0" err="1">
                <a:solidFill>
                  <a:schemeClr val="tx1"/>
                </a:solidFill>
              </a:rPr>
              <a:t>QuietRoute</a:t>
            </a:r>
            <a:r>
              <a:rPr lang="en-GB" sz="1100" dirty="0">
                <a:solidFill>
                  <a:schemeClr val="tx1"/>
                </a:solidFill>
              </a:rPr>
              <a:t> 8 links Roseburn to </a:t>
            </a:r>
            <a:r>
              <a:rPr lang="en-GB" sz="1100" dirty="0" err="1">
                <a:solidFill>
                  <a:schemeClr val="tx1"/>
                </a:solidFill>
              </a:rPr>
              <a:t>Sighthill</a:t>
            </a:r>
            <a:r>
              <a:rPr lang="en-GB" sz="1100" dirty="0">
                <a:solidFill>
                  <a:schemeClr val="tx1"/>
                </a:solidFill>
              </a:rPr>
              <a:t> and Edinburgh Park. The lack of appropriate facilities through Roseburn Park is a key barrier which prevents the route meeting this required standard.</a:t>
            </a:r>
          </a:p>
          <a:p>
            <a:pPr algn="l"/>
            <a:endParaRPr lang="en-GB" sz="1100" dirty="0">
              <a:solidFill>
                <a:schemeClr val="tx1"/>
              </a:solidFill>
            </a:endParaRPr>
          </a:p>
          <a:p>
            <a:pPr algn="l"/>
            <a:r>
              <a:rPr lang="en-GB" sz="1100" dirty="0">
                <a:solidFill>
                  <a:schemeClr val="tx1"/>
                </a:solidFill>
              </a:rPr>
              <a:t>The improvements will help people on foot and by bike to reach key local destinations, such as Roseburn Primary School, Haymarket Station, Roseburn Park, Murrayfield Stadium and National Cycle Route 1.</a:t>
            </a:r>
          </a:p>
          <a:p>
            <a:pPr algn="l"/>
            <a:endParaRPr lang="en-GB" sz="1100" dirty="0">
              <a:solidFill>
                <a:schemeClr val="tx1"/>
              </a:solidFill>
            </a:endParaRPr>
          </a:p>
          <a:p>
            <a:pPr algn="l"/>
            <a:r>
              <a:rPr lang="en-GB" sz="1100" b="1" dirty="0">
                <a:solidFill>
                  <a:schemeClr val="tx1"/>
                </a:solidFill>
              </a:rPr>
              <a:t>Trial Layout:</a:t>
            </a:r>
          </a:p>
          <a:p>
            <a:pPr algn="l"/>
            <a:r>
              <a:rPr lang="en-GB" sz="1100" dirty="0">
                <a:solidFill>
                  <a:schemeClr val="tx1"/>
                </a:solidFill>
              </a:rPr>
              <a:t>In April 2018 the City of Edinburgh Council implemented trial changes to the path layout in Roseburn Park to reduce the potential for conflicts on the paths and main path junction. The results of the short term trial, as recorded by monitoring and feedback to this consultation, will inform the future permanent improvements to the path.</a:t>
            </a:r>
            <a:r>
              <a:rPr lang="en-GB" sz="1100" dirty="0"/>
              <a:t> </a:t>
            </a:r>
          </a:p>
          <a:p>
            <a:pPr algn="l"/>
            <a:endParaRPr lang="en-GB" sz="1100" dirty="0"/>
          </a:p>
          <a:p>
            <a:pPr algn="l"/>
            <a:r>
              <a:rPr lang="en-GB" sz="1100" dirty="0">
                <a:solidFill>
                  <a:schemeClr val="tx1"/>
                </a:solidFill>
              </a:rPr>
              <a:t>An online survey, inviting feedback on the current trial layout and its operation will be made available on the Council’s website:</a:t>
            </a:r>
          </a:p>
          <a:p>
            <a:r>
              <a:rPr lang="en-GB" sz="1100" dirty="0">
                <a:solidFill>
                  <a:schemeClr val="tx1"/>
                </a:solidFill>
                <a:highlight>
                  <a:srgbClr val="FFFF00"/>
                </a:highlight>
              </a:rPr>
              <a:t>https://consultationhub.edinburgh.gov.uk/sfc/design-cycle-walk-roseburn-park-trialdesign-cycle</a:t>
            </a:r>
            <a:r>
              <a:rPr lang="en-CA" sz="1100" dirty="0">
                <a:solidFill>
                  <a:schemeClr val="tx1"/>
                </a:solidFill>
                <a:highlight>
                  <a:srgbClr val="FFFF00"/>
                </a:highlight>
              </a:rPr>
              <a:t> </a:t>
            </a:r>
            <a:r>
              <a:rPr lang="en-GB" sz="1100" dirty="0">
                <a:solidFill>
                  <a:schemeClr val="tx1"/>
                </a:solidFill>
                <a:highlight>
                  <a:srgbClr val="FFFF00"/>
                </a:highlight>
              </a:rPr>
              <a:t>-walk-</a:t>
            </a:r>
            <a:r>
              <a:rPr lang="en-GB" sz="1100" dirty="0" err="1">
                <a:solidFill>
                  <a:schemeClr val="tx1"/>
                </a:solidFill>
                <a:highlight>
                  <a:srgbClr val="FFFF00"/>
                </a:highlight>
              </a:rPr>
              <a:t>roseburn</a:t>
            </a:r>
            <a:r>
              <a:rPr lang="en-GB" sz="1100" dirty="0">
                <a:solidFill>
                  <a:schemeClr val="tx1"/>
                </a:solidFill>
                <a:highlight>
                  <a:srgbClr val="FFFF00"/>
                </a:highlight>
              </a:rPr>
              <a:t>-park-trial</a:t>
            </a:r>
          </a:p>
        </p:txBody>
      </p:sp>
      <p:pic>
        <p:nvPicPr>
          <p:cNvPr id="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51518"/>
            <a:ext cx="6858000" cy="7920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3"/>
          <p:cNvSpPr txBox="1">
            <a:spLocks/>
          </p:cNvSpPr>
          <p:nvPr/>
        </p:nvSpPr>
        <p:spPr>
          <a:xfrm>
            <a:off x="116632" y="458252"/>
            <a:ext cx="5040560" cy="369332"/>
          </a:xfrm>
          <a:prstGeom prst="rect">
            <a:avLst/>
          </a:prstGeom>
          <a:noFill/>
        </p:spPr>
        <p:txBody>
          <a:bodyPr vert="horz" wrap="square" lIns="91440" tIns="45720" rIns="91440" bIns="45720" rtlCol="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1800" b="1" dirty="0">
                <a:solidFill>
                  <a:schemeClr val="bg1"/>
                </a:solidFill>
              </a:rPr>
              <a:t>Proposed Path Improvements in Roseburn Park</a:t>
            </a:r>
          </a:p>
        </p:txBody>
      </p:sp>
      <p:pic>
        <p:nvPicPr>
          <p:cNvPr id="7" name="Picture 4" descr="C:\Users\mcneillr\AppData\Local\Microsoft\Windows\Temporary Internet Files\Content.Outlook\YPWL1L14\CEC consultation 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57192" y="301313"/>
            <a:ext cx="1532030" cy="69249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8680" y="7452320"/>
            <a:ext cx="1919929" cy="1439947"/>
          </a:xfrm>
          <a:prstGeom prst="rect">
            <a:avLst/>
          </a:prstGeom>
          <a:ln>
            <a:solidFill>
              <a:schemeClr val="tx1"/>
            </a:solidFill>
          </a:ln>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68822" y="7452320"/>
            <a:ext cx="1919929" cy="1439947"/>
          </a:xfrm>
          <a:prstGeom prst="rect">
            <a:avLst/>
          </a:prstGeom>
          <a:ln>
            <a:solidFill>
              <a:schemeClr val="tx1"/>
            </a:solidFill>
          </a:ln>
        </p:spPr>
      </p:pic>
      <p:sp>
        <p:nvSpPr>
          <p:cNvPr id="2" name="Rectangle 1"/>
          <p:cNvSpPr/>
          <p:nvPr/>
        </p:nvSpPr>
        <p:spPr>
          <a:xfrm>
            <a:off x="404664" y="5508104"/>
            <a:ext cx="6048672" cy="35283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56000" y="7452267"/>
            <a:ext cx="1920000" cy="1440000"/>
          </a:xfrm>
          <a:prstGeom prst="rect">
            <a:avLst/>
          </a:prstGeom>
          <a:ln>
            <a:solidFill>
              <a:schemeClr val="tx1"/>
            </a:solid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extBox 67"/>
          <p:cNvSpPr txBox="1"/>
          <p:nvPr/>
        </p:nvSpPr>
        <p:spPr>
          <a:xfrm>
            <a:off x="404664" y="965402"/>
            <a:ext cx="6048672" cy="2800767"/>
          </a:xfrm>
          <a:prstGeom prst="rect">
            <a:avLst/>
          </a:prstGeom>
          <a:noFill/>
        </p:spPr>
        <p:txBody>
          <a:bodyPr wrap="square" rtlCol="0">
            <a:spAutoFit/>
          </a:bodyPr>
          <a:lstStyle/>
          <a:p>
            <a:endParaRPr lang="en-GB" sz="1100" dirty="0"/>
          </a:p>
          <a:p>
            <a:r>
              <a:rPr lang="en-GB" sz="1100" b="1" dirty="0"/>
              <a:t>Proposed scheme:</a:t>
            </a:r>
          </a:p>
          <a:p>
            <a:r>
              <a:rPr lang="en-GB" sz="1100" dirty="0"/>
              <a:t>The Council is undertaking </a:t>
            </a:r>
            <a:r>
              <a:rPr lang="en-GB" sz="1100" dirty="0" smtClean="0"/>
              <a:t>a short term </a:t>
            </a:r>
            <a:r>
              <a:rPr lang="en-GB" sz="1100" dirty="0"/>
              <a:t>trial to make to make it easier, safer and more convenient to walk and cycle through Roseburn Park. We would like your views on the operation of the trial improvements which include:</a:t>
            </a:r>
          </a:p>
          <a:p>
            <a:endParaRPr lang="en-GB" sz="1100" dirty="0"/>
          </a:p>
          <a:p>
            <a:pPr marL="171450" indent="-171450">
              <a:buFont typeface="Arial" panose="020B0604020202020204" pitchFamily="34" charset="0"/>
              <a:buChar char="•"/>
            </a:pPr>
            <a:r>
              <a:rPr lang="en-GB" sz="1100" dirty="0"/>
              <a:t>The segregation of pedestrians and cyclists along paths in Roseburn Park</a:t>
            </a:r>
          </a:p>
          <a:p>
            <a:pPr marL="171450" indent="-171450">
              <a:buFont typeface="Arial" panose="020B0604020202020204" pitchFamily="34" charset="0"/>
              <a:buChar char="•"/>
            </a:pPr>
            <a:r>
              <a:rPr lang="en-GB" sz="1100" dirty="0"/>
              <a:t>Installation of planters to improve sightlines on approach to junction</a:t>
            </a:r>
          </a:p>
          <a:p>
            <a:pPr marL="541338" indent="-541338"/>
            <a:endParaRPr lang="en-GB" sz="1100" b="1" dirty="0"/>
          </a:p>
          <a:p>
            <a:pPr indent="-541338"/>
            <a:r>
              <a:rPr lang="en-GB" sz="1100" b="1" dirty="0"/>
              <a:t>Purpose: </a:t>
            </a:r>
            <a:r>
              <a:rPr lang="en-GB" sz="1100" dirty="0"/>
              <a:t>to provide segregation of pedestrians and cyclists along existing paths within Roseburn Park, reducing potential conflict between different users and creating a more pedestrian and cycle friendly environment within the park. </a:t>
            </a:r>
          </a:p>
          <a:p>
            <a:pPr marL="541338" indent="-541338"/>
            <a:endParaRPr lang="en-GB" sz="1100" dirty="0"/>
          </a:p>
          <a:p>
            <a:pPr indent="-541338"/>
            <a:r>
              <a:rPr lang="en-GB" sz="1100" b="1" dirty="0"/>
              <a:t>Next Steps: </a:t>
            </a:r>
            <a:r>
              <a:rPr lang="en-US" sz="1100" dirty="0"/>
              <a:t>An update and information of the trial evaluation and its recommendations will be made available on the Council’s website following the trial period.</a:t>
            </a:r>
            <a:endParaRPr lang="en-GB" sz="1100" dirty="0"/>
          </a:p>
          <a:p>
            <a:pPr marL="541338" indent="-541338"/>
            <a:r>
              <a:rPr lang="en-GB" sz="1100" dirty="0">
                <a:solidFill>
                  <a:srgbClr val="FF0000"/>
                </a:solidFill>
              </a:rPr>
              <a:t> </a:t>
            </a:r>
          </a:p>
        </p:txBody>
      </p:sp>
      <p:pic>
        <p:nvPicPr>
          <p:cNvPr id="6" name="Picture 2" descr="P:\UKEDI4-TP\projects\Traffic - CEC Walk Cycle WP2\03 EXECUTION\General\Consultations\Consultation Summary Sheets\Scheme Summary Maps\11.6 Roseburn Park.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31352"/>
          <a:stretch/>
        </p:blipFill>
        <p:spPr bwMode="auto">
          <a:xfrm>
            <a:off x="751402" y="3772393"/>
            <a:ext cx="5355196" cy="519952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51518"/>
            <a:ext cx="6858000" cy="7920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itle 3"/>
          <p:cNvSpPr txBox="1">
            <a:spLocks/>
          </p:cNvSpPr>
          <p:nvPr/>
        </p:nvSpPr>
        <p:spPr>
          <a:xfrm>
            <a:off x="116632" y="458252"/>
            <a:ext cx="5040560" cy="369332"/>
          </a:xfrm>
          <a:prstGeom prst="rect">
            <a:avLst/>
          </a:prstGeom>
          <a:noFill/>
        </p:spPr>
        <p:txBody>
          <a:bodyPr vert="horz" wrap="square" lIns="91440" tIns="45720" rIns="91440" bIns="45720" rtlCol="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1800" b="1" dirty="0">
                <a:solidFill>
                  <a:schemeClr val="bg1"/>
                </a:solidFill>
              </a:rPr>
              <a:t>Proposed Path Improvements in Roseburn Park</a:t>
            </a:r>
          </a:p>
        </p:txBody>
      </p:sp>
      <p:pic>
        <p:nvPicPr>
          <p:cNvPr id="8" name="Picture 4" descr="C:\Users\mcneillr\AppData\Local\Microsoft\Windows\Temporary Internet Files\Content.Outlook\YPWL1L14\CEC consultation logo.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57192" y="301313"/>
            <a:ext cx="1532030" cy="6924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820</TotalTime>
  <Words>467</Words>
  <Application>Microsoft Office PowerPoint</Application>
  <PresentationFormat>On-screen Show (4:3)</PresentationFormat>
  <Paragraphs>29</Paragraphs>
  <Slides>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PowerPoint Presentation</vt:lpstr>
      <vt:lpstr>PowerPoint Presentation</vt:lpstr>
    </vt:vector>
  </TitlesOfParts>
  <Company>City of Edinburgh Council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Martyn Lings</dc:creator>
  <cp:lastModifiedBy>Robb, Louise C</cp:lastModifiedBy>
  <cp:revision>67</cp:revision>
  <dcterms:created xsi:type="dcterms:W3CDTF">2016-06-30T13:46:21Z</dcterms:created>
  <dcterms:modified xsi:type="dcterms:W3CDTF">2018-05-29T15:59:54Z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