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0"/>
  </p:notesMasterIdLst>
  <p:sldIdLst>
    <p:sldId id="257" r:id="rId3"/>
    <p:sldId id="276" r:id="rId4"/>
    <p:sldId id="265" r:id="rId5"/>
    <p:sldId id="275" r:id="rId6"/>
    <p:sldId id="266" r:id="rId7"/>
    <p:sldId id="280" r:id="rId8"/>
    <p:sldId id="267" r:id="rId9"/>
    <p:sldId id="277" r:id="rId10"/>
    <p:sldId id="268" r:id="rId11"/>
    <p:sldId id="269" r:id="rId12"/>
    <p:sldId id="270" r:id="rId13"/>
    <p:sldId id="271" r:id="rId14"/>
    <p:sldId id="279" r:id="rId15"/>
    <p:sldId id="272" r:id="rId16"/>
    <p:sldId id="273" r:id="rId17"/>
    <p:sldId id="28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Walker" initials="BW" lastIdx="2" clrIdx="0">
    <p:extLst>
      <p:ext uri="{19B8F6BF-5375-455C-9EA6-DF929625EA0E}">
        <p15:presenceInfo xmlns:p15="http://schemas.microsoft.com/office/powerpoint/2012/main" userId="S-1-5-21-2281559424-4145653854-1186780546-1907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78ABD-E4DE-404C-BA0A-B6F2D99D7FE2}" type="datetimeFigureOut">
              <a:rPr lang="en-GB" smtClean="0"/>
              <a:t>18/07/2018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0B17E-A293-4018-9FC4-A5F5F70DCE99}" type="slidenum">
              <a:rPr lang="en-GB" smtClean="0"/>
              <a:t>‹#›</a:t>
            </a:fld>
            <a:endParaRPr lang="en-GB"/>
          </a:p>
        </p:txBody>
      </p:sp>
    </p:spTree>
    <p:extLst>
      <p:ext uri="{BB962C8B-B14F-4D97-AF65-F5344CB8AC3E}">
        <p14:creationId xmlns:p14="http://schemas.microsoft.com/office/powerpoint/2010/main" val="699033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4447128-5918-42F5-9BB6-CB7308F932F5}" type="slidenum">
              <a:rPr lang="en-GB">
                <a:solidFill>
                  <a:prstClr val="black"/>
                </a:solidFill>
              </a:rPr>
              <a:pPr>
                <a:defRPr/>
              </a:pPr>
              <a:t>1</a:t>
            </a:fld>
            <a:endParaRPr lang="en-GB">
              <a:solidFill>
                <a:prstClr val="black"/>
              </a:solidFill>
            </a:endParaRPr>
          </a:p>
        </p:txBody>
      </p:sp>
    </p:spTree>
    <p:extLst>
      <p:ext uri="{BB962C8B-B14F-4D97-AF65-F5344CB8AC3E}">
        <p14:creationId xmlns:p14="http://schemas.microsoft.com/office/powerpoint/2010/main" val="1489737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325F"/>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966259" y="2621325"/>
            <a:ext cx="10363200" cy="747514"/>
          </a:xfrm>
          <a:prstGeom prst="rect">
            <a:avLst/>
          </a:prstGeom>
        </p:spPr>
        <p:txBody>
          <a:bodyPr/>
          <a:lstStyle>
            <a:lvl1pPr>
              <a:defRPr sz="3600">
                <a:solidFill>
                  <a:schemeClr val="bg1"/>
                </a:solidFill>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1693333" y="3857804"/>
            <a:ext cx="8534400" cy="720080"/>
          </a:xfrm>
          <a:prstGeom prst="rect">
            <a:avLst/>
          </a:prstGeom>
        </p:spPr>
        <p:txBody>
          <a:bodyPr anchor="ct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Date Placeholder 10"/>
          <p:cNvSpPr>
            <a:spLocks noGrp="1"/>
          </p:cNvSpPr>
          <p:nvPr>
            <p:ph type="dt" sz="half" idx="10"/>
          </p:nvPr>
        </p:nvSpPr>
        <p:spPr>
          <a:xfrm>
            <a:off x="239184" y="6365876"/>
            <a:ext cx="1454149" cy="365125"/>
          </a:xfrm>
          <a:prstGeom prst="rect">
            <a:avLst/>
          </a:prstGeom>
        </p:spPr>
        <p:txBody>
          <a:bodyPr/>
          <a:lstStyle/>
          <a:p>
            <a:pPr>
              <a:defRPr/>
            </a:pPr>
            <a:fld id="{9730B440-F999-4236-A949-0085F751AC74}" type="datetime1">
              <a:rPr lang="en-GB" smtClean="0">
                <a:solidFill>
                  <a:prstClr val="black"/>
                </a:solidFill>
              </a:rPr>
              <a:pPr>
                <a:defRPr/>
              </a:pPr>
              <a:t>18/07/2018</a:t>
            </a:fld>
            <a:endParaRPr lang="en-GB">
              <a:solidFill>
                <a:prstClr val="black"/>
              </a:solidFill>
            </a:endParaRPr>
          </a:p>
        </p:txBody>
      </p:sp>
      <p:sp>
        <p:nvSpPr>
          <p:cNvPr id="13" name="Slide Number Placeholder 12"/>
          <p:cNvSpPr>
            <a:spLocks noGrp="1"/>
          </p:cNvSpPr>
          <p:nvPr>
            <p:ph type="sldNum" sz="quarter" idx="12"/>
          </p:nvPr>
        </p:nvSpPr>
        <p:spPr/>
        <p:txBody>
          <a:bodyPr/>
          <a:lstStyle/>
          <a:p>
            <a:pPr>
              <a:defRPr/>
            </a:pPr>
            <a:fld id="{56A7B4E9-43B0-44E8-82E5-6BC43EF92CDE}" type="slidenum">
              <a:rPr lang="en-GB">
                <a:solidFill>
                  <a:prstClr val="white"/>
                </a:solidFill>
              </a:rPr>
              <a:pPr>
                <a:defRPr/>
              </a:pPr>
              <a:t>‹#›</a:t>
            </a:fld>
            <a:endParaRPr lang="en-GB">
              <a:solidFill>
                <a:prstClr val="white"/>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407702" y="548680"/>
            <a:ext cx="5381489" cy="1584176"/>
          </a:xfrm>
          <a:prstGeom prst="rect">
            <a:avLst/>
          </a:prstGeom>
        </p:spPr>
      </p:pic>
    </p:spTree>
    <p:extLst>
      <p:ext uri="{BB962C8B-B14F-4D97-AF65-F5344CB8AC3E}">
        <p14:creationId xmlns:p14="http://schemas.microsoft.com/office/powerpoint/2010/main" val="17181415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239350" y="6378577"/>
            <a:ext cx="4032613" cy="365125"/>
          </a:xfrm>
          <a:prstGeom prst="rect">
            <a:avLst/>
          </a:prstGeom>
        </p:spPr>
        <p:txBody>
          <a:bodyPr/>
          <a:lstStyle/>
          <a:p>
            <a:pPr>
              <a:defRPr/>
            </a:pPr>
            <a:r>
              <a:rPr lang="en-GB" b="1" dirty="0" smtClean="0">
                <a:solidFill>
                  <a:srgbClr val="4F81BD"/>
                </a:solidFill>
              </a:rPr>
              <a:t>European First Year Experience Conference June 2018</a:t>
            </a:r>
          </a:p>
          <a:p>
            <a:pPr>
              <a:defRPr/>
            </a:pPr>
            <a:endParaRPr lang="en-GB" dirty="0">
              <a:solidFill>
                <a:prstClr val="black"/>
              </a:solidFill>
            </a:endParaRPr>
          </a:p>
        </p:txBody>
      </p:sp>
      <p:sp>
        <p:nvSpPr>
          <p:cNvPr id="4" name="Slide Number Placeholder 3"/>
          <p:cNvSpPr>
            <a:spLocks noGrp="1"/>
          </p:cNvSpPr>
          <p:nvPr>
            <p:ph type="sldNum" sz="quarter" idx="11"/>
          </p:nvPr>
        </p:nvSpPr>
        <p:spPr/>
        <p:txBody>
          <a:bodyPr/>
          <a:lstStyle/>
          <a:p>
            <a:pPr>
              <a:defRPr/>
            </a:pPr>
            <a:fld id="{56A7B4E9-43B0-44E8-82E5-6BC43EF92CDE}" type="slidenum">
              <a:rPr lang="en-GB">
                <a:solidFill>
                  <a:prstClr val="white"/>
                </a:solidFill>
              </a:rPr>
              <a:pPr>
                <a:defRPr/>
              </a:pPr>
              <a:t>‹#›</a:t>
            </a:fld>
            <a:endParaRPr lang="en-GB">
              <a:solidFill>
                <a:prstClr val="white"/>
              </a:solidFill>
            </a:endParaRPr>
          </a:p>
        </p:txBody>
      </p:sp>
      <p:sp>
        <p:nvSpPr>
          <p:cNvPr id="6" name="Text Placeholder 5"/>
          <p:cNvSpPr>
            <a:spLocks noGrp="1"/>
          </p:cNvSpPr>
          <p:nvPr>
            <p:ph type="body" sz="quarter" idx="12"/>
          </p:nvPr>
        </p:nvSpPr>
        <p:spPr>
          <a:xfrm>
            <a:off x="609600" y="1268414"/>
            <a:ext cx="109728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2917661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EA9C70E4-5FC4-4E7A-9ABA-1974AC3AF4EC}" type="slidenum">
              <a:rPr lang="en-GB">
                <a:solidFill>
                  <a:prstClr val="white"/>
                </a:solidFill>
              </a:rPr>
              <a:pPr>
                <a:defRPr/>
              </a:pPr>
              <a:t>‹#›</a:t>
            </a:fld>
            <a:endParaRPr lang="en-GB">
              <a:solidFill>
                <a:prstClr val="white"/>
              </a:solidFill>
            </a:endParaRPr>
          </a:p>
        </p:txBody>
      </p:sp>
      <p:sp>
        <p:nvSpPr>
          <p:cNvPr id="8" name="Date Placeholder 2"/>
          <p:cNvSpPr>
            <a:spLocks noGrp="1"/>
          </p:cNvSpPr>
          <p:nvPr>
            <p:ph type="dt" sz="half" idx="10"/>
          </p:nvPr>
        </p:nvSpPr>
        <p:spPr>
          <a:xfrm>
            <a:off x="239350" y="6378577"/>
            <a:ext cx="4032613" cy="365125"/>
          </a:xfrm>
          <a:prstGeom prst="rect">
            <a:avLst/>
          </a:prstGeom>
        </p:spPr>
        <p:txBody>
          <a:bodyPr/>
          <a:lstStyle/>
          <a:p>
            <a:pPr>
              <a:defRPr/>
            </a:pPr>
            <a:r>
              <a:rPr lang="en-GB" b="1" dirty="0" smtClean="0">
                <a:solidFill>
                  <a:srgbClr val="4F81BD"/>
                </a:solidFill>
              </a:rPr>
              <a:t>European First Year Experience Conference June 2018</a:t>
            </a:r>
          </a:p>
          <a:p>
            <a:pPr>
              <a:defRPr/>
            </a:pPr>
            <a:endParaRPr lang="en-GB" dirty="0">
              <a:solidFill>
                <a:prstClr val="black"/>
              </a:solidFill>
            </a:endParaRPr>
          </a:p>
        </p:txBody>
      </p:sp>
    </p:spTree>
    <p:extLst>
      <p:ext uri="{BB962C8B-B14F-4D97-AF65-F5344CB8AC3E}">
        <p14:creationId xmlns:p14="http://schemas.microsoft.com/office/powerpoint/2010/main" val="16096463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lvl1pPr>
              <a:defRPr smtClean="0">
                <a:solidFill>
                  <a:schemeClr val="bg1">
                    <a:lumMod val="95000"/>
                  </a:schemeClr>
                </a:solidFill>
              </a:defRPr>
            </a:lvl1pPr>
          </a:lstStyle>
          <a:p>
            <a:pPr>
              <a:defRPr/>
            </a:pPr>
            <a:fld id="{8E5D00C1-6EA9-4774-943B-D2846F99396E}" type="slidenum">
              <a:rPr lang="en-GB">
                <a:solidFill>
                  <a:prstClr val="white">
                    <a:lumMod val="95000"/>
                  </a:prstClr>
                </a:solidFill>
              </a:rPr>
              <a:pPr>
                <a:defRPr/>
              </a:pPr>
              <a:t>‹#›</a:t>
            </a:fld>
            <a:endParaRPr lang="en-GB">
              <a:solidFill>
                <a:prstClr val="white">
                  <a:lumMod val="95000"/>
                </a:prstClr>
              </a:solidFill>
            </a:endParaRPr>
          </a:p>
        </p:txBody>
      </p:sp>
      <p:sp>
        <p:nvSpPr>
          <p:cNvPr id="7" name="Date Placeholder 2"/>
          <p:cNvSpPr>
            <a:spLocks noGrp="1"/>
          </p:cNvSpPr>
          <p:nvPr>
            <p:ph type="dt" sz="half" idx="10"/>
          </p:nvPr>
        </p:nvSpPr>
        <p:spPr>
          <a:xfrm>
            <a:off x="239350" y="6378577"/>
            <a:ext cx="4032613" cy="365125"/>
          </a:xfrm>
          <a:prstGeom prst="rect">
            <a:avLst/>
          </a:prstGeom>
        </p:spPr>
        <p:txBody>
          <a:bodyPr/>
          <a:lstStyle/>
          <a:p>
            <a:pPr>
              <a:defRPr/>
            </a:pPr>
            <a:r>
              <a:rPr lang="en-GB" b="1" dirty="0" smtClean="0">
                <a:solidFill>
                  <a:srgbClr val="4F81BD"/>
                </a:solidFill>
              </a:rPr>
              <a:t>European First Year Experience Conference June 2018</a:t>
            </a:r>
          </a:p>
          <a:p>
            <a:pPr>
              <a:defRPr/>
            </a:pPr>
            <a:endParaRPr lang="en-GB" dirty="0">
              <a:solidFill>
                <a:prstClr val="black"/>
              </a:solidFill>
            </a:endParaRPr>
          </a:p>
        </p:txBody>
      </p:sp>
    </p:spTree>
    <p:extLst>
      <p:ext uri="{BB962C8B-B14F-4D97-AF65-F5344CB8AC3E}">
        <p14:creationId xmlns:p14="http://schemas.microsoft.com/office/powerpoint/2010/main" val="29921864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325F"/>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966259" y="2621325"/>
            <a:ext cx="10363200" cy="747514"/>
          </a:xfrm>
          <a:prstGeom prst="rect">
            <a:avLst/>
          </a:prstGeom>
        </p:spPr>
        <p:txBody>
          <a:bodyPr/>
          <a:lstStyle>
            <a:lvl1pPr>
              <a:defRPr sz="3600">
                <a:solidFill>
                  <a:schemeClr val="bg1"/>
                </a:solidFill>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1693333" y="3857804"/>
            <a:ext cx="8534400" cy="720080"/>
          </a:xfrm>
          <a:prstGeom prst="rect">
            <a:avLst/>
          </a:prstGeom>
        </p:spPr>
        <p:txBody>
          <a:bodyPr anchor="ct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Date Placeholder 10"/>
          <p:cNvSpPr>
            <a:spLocks noGrp="1"/>
          </p:cNvSpPr>
          <p:nvPr>
            <p:ph type="dt" sz="half" idx="10"/>
          </p:nvPr>
        </p:nvSpPr>
        <p:spPr>
          <a:xfrm>
            <a:off x="239184" y="6365876"/>
            <a:ext cx="1454149" cy="365125"/>
          </a:xfrm>
          <a:prstGeom prst="rect">
            <a:avLst/>
          </a:prstGeom>
        </p:spPr>
        <p:txBody>
          <a:bodyPr/>
          <a:lstStyle/>
          <a:p>
            <a:pPr>
              <a:defRPr/>
            </a:pPr>
            <a:fld id="{9730B440-F999-4236-A949-0085F751AC74}" type="datetime1">
              <a:rPr lang="en-GB" smtClean="0">
                <a:solidFill>
                  <a:prstClr val="black"/>
                </a:solidFill>
              </a:rPr>
              <a:pPr>
                <a:defRPr/>
              </a:pPr>
              <a:t>18/07/2018</a:t>
            </a:fld>
            <a:endParaRPr lang="en-GB">
              <a:solidFill>
                <a:prstClr val="black"/>
              </a:solidFill>
            </a:endParaRPr>
          </a:p>
        </p:txBody>
      </p:sp>
      <p:sp>
        <p:nvSpPr>
          <p:cNvPr id="13" name="Slide Number Placeholder 12"/>
          <p:cNvSpPr>
            <a:spLocks noGrp="1"/>
          </p:cNvSpPr>
          <p:nvPr>
            <p:ph type="sldNum" sz="quarter" idx="12"/>
          </p:nvPr>
        </p:nvSpPr>
        <p:spPr/>
        <p:txBody>
          <a:bodyPr/>
          <a:lstStyle/>
          <a:p>
            <a:pPr>
              <a:defRPr/>
            </a:pPr>
            <a:fld id="{56A7B4E9-43B0-44E8-82E5-6BC43EF92CDE}" type="slidenum">
              <a:rPr lang="en-GB">
                <a:solidFill>
                  <a:prstClr val="white"/>
                </a:solidFill>
              </a:rPr>
              <a:pPr>
                <a:defRPr/>
              </a:pPr>
              <a:t>‹#›</a:t>
            </a:fld>
            <a:endParaRPr lang="en-GB">
              <a:solidFill>
                <a:prstClr val="white"/>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407702" y="548680"/>
            <a:ext cx="5381489" cy="1584176"/>
          </a:xfrm>
          <a:prstGeom prst="rect">
            <a:avLst/>
          </a:prstGeom>
        </p:spPr>
      </p:pic>
    </p:spTree>
    <p:extLst>
      <p:ext uri="{BB962C8B-B14F-4D97-AF65-F5344CB8AC3E}">
        <p14:creationId xmlns:p14="http://schemas.microsoft.com/office/powerpoint/2010/main" val="17165200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239350" y="6378577"/>
            <a:ext cx="4032613" cy="365125"/>
          </a:xfrm>
          <a:prstGeom prst="rect">
            <a:avLst/>
          </a:prstGeom>
        </p:spPr>
        <p:txBody>
          <a:bodyPr/>
          <a:lstStyle/>
          <a:p>
            <a:pPr>
              <a:defRPr/>
            </a:pPr>
            <a:r>
              <a:rPr lang="en-GB" b="1" dirty="0" smtClean="0">
                <a:solidFill>
                  <a:srgbClr val="4F81BD"/>
                </a:solidFill>
              </a:rPr>
              <a:t>European First Year Experience Conference June 2018</a:t>
            </a:r>
          </a:p>
          <a:p>
            <a:pPr>
              <a:defRPr/>
            </a:pPr>
            <a:endParaRPr lang="en-GB" dirty="0">
              <a:solidFill>
                <a:prstClr val="black"/>
              </a:solidFill>
            </a:endParaRPr>
          </a:p>
        </p:txBody>
      </p:sp>
      <p:sp>
        <p:nvSpPr>
          <p:cNvPr id="4" name="Slide Number Placeholder 3"/>
          <p:cNvSpPr>
            <a:spLocks noGrp="1"/>
          </p:cNvSpPr>
          <p:nvPr>
            <p:ph type="sldNum" sz="quarter" idx="11"/>
          </p:nvPr>
        </p:nvSpPr>
        <p:spPr/>
        <p:txBody>
          <a:bodyPr/>
          <a:lstStyle/>
          <a:p>
            <a:pPr>
              <a:defRPr/>
            </a:pPr>
            <a:fld id="{56A7B4E9-43B0-44E8-82E5-6BC43EF92CDE}" type="slidenum">
              <a:rPr lang="en-GB">
                <a:solidFill>
                  <a:prstClr val="white"/>
                </a:solidFill>
              </a:rPr>
              <a:pPr>
                <a:defRPr/>
              </a:pPr>
              <a:t>‹#›</a:t>
            </a:fld>
            <a:endParaRPr lang="en-GB">
              <a:solidFill>
                <a:prstClr val="white"/>
              </a:solidFill>
            </a:endParaRPr>
          </a:p>
        </p:txBody>
      </p:sp>
      <p:sp>
        <p:nvSpPr>
          <p:cNvPr id="6" name="Text Placeholder 5"/>
          <p:cNvSpPr>
            <a:spLocks noGrp="1"/>
          </p:cNvSpPr>
          <p:nvPr>
            <p:ph type="body" sz="quarter" idx="12"/>
          </p:nvPr>
        </p:nvSpPr>
        <p:spPr>
          <a:xfrm>
            <a:off x="609600" y="1268414"/>
            <a:ext cx="109728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580195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EA9C70E4-5FC4-4E7A-9ABA-1974AC3AF4EC}" type="slidenum">
              <a:rPr lang="en-GB">
                <a:solidFill>
                  <a:prstClr val="white"/>
                </a:solidFill>
              </a:rPr>
              <a:pPr>
                <a:defRPr/>
              </a:pPr>
              <a:t>‹#›</a:t>
            </a:fld>
            <a:endParaRPr lang="en-GB">
              <a:solidFill>
                <a:prstClr val="white"/>
              </a:solidFill>
            </a:endParaRPr>
          </a:p>
        </p:txBody>
      </p:sp>
      <p:sp>
        <p:nvSpPr>
          <p:cNvPr id="8" name="Date Placeholder 2"/>
          <p:cNvSpPr>
            <a:spLocks noGrp="1"/>
          </p:cNvSpPr>
          <p:nvPr>
            <p:ph type="dt" sz="half" idx="10"/>
          </p:nvPr>
        </p:nvSpPr>
        <p:spPr>
          <a:xfrm>
            <a:off x="239350" y="6378577"/>
            <a:ext cx="4032613" cy="365125"/>
          </a:xfrm>
          <a:prstGeom prst="rect">
            <a:avLst/>
          </a:prstGeom>
        </p:spPr>
        <p:txBody>
          <a:bodyPr/>
          <a:lstStyle/>
          <a:p>
            <a:pPr>
              <a:defRPr/>
            </a:pPr>
            <a:r>
              <a:rPr lang="en-GB" b="1" dirty="0" smtClean="0">
                <a:solidFill>
                  <a:srgbClr val="4F81BD"/>
                </a:solidFill>
              </a:rPr>
              <a:t>European First Year Experience Conference June 2018</a:t>
            </a:r>
          </a:p>
          <a:p>
            <a:pPr>
              <a:defRPr/>
            </a:pPr>
            <a:endParaRPr lang="en-GB" dirty="0">
              <a:solidFill>
                <a:prstClr val="black"/>
              </a:solidFill>
            </a:endParaRPr>
          </a:p>
        </p:txBody>
      </p:sp>
    </p:spTree>
    <p:extLst>
      <p:ext uri="{BB962C8B-B14F-4D97-AF65-F5344CB8AC3E}">
        <p14:creationId xmlns:p14="http://schemas.microsoft.com/office/powerpoint/2010/main" val="28552255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lvl1pPr>
              <a:defRPr smtClean="0">
                <a:solidFill>
                  <a:schemeClr val="bg1">
                    <a:lumMod val="95000"/>
                  </a:schemeClr>
                </a:solidFill>
              </a:defRPr>
            </a:lvl1pPr>
          </a:lstStyle>
          <a:p>
            <a:pPr>
              <a:defRPr/>
            </a:pPr>
            <a:fld id="{8E5D00C1-6EA9-4774-943B-D2846F99396E}" type="slidenum">
              <a:rPr lang="en-GB">
                <a:solidFill>
                  <a:prstClr val="white">
                    <a:lumMod val="95000"/>
                  </a:prstClr>
                </a:solidFill>
              </a:rPr>
              <a:pPr>
                <a:defRPr/>
              </a:pPr>
              <a:t>‹#›</a:t>
            </a:fld>
            <a:endParaRPr lang="en-GB">
              <a:solidFill>
                <a:prstClr val="white">
                  <a:lumMod val="95000"/>
                </a:prstClr>
              </a:solidFill>
            </a:endParaRPr>
          </a:p>
        </p:txBody>
      </p:sp>
      <p:sp>
        <p:nvSpPr>
          <p:cNvPr id="7" name="Date Placeholder 2"/>
          <p:cNvSpPr>
            <a:spLocks noGrp="1"/>
          </p:cNvSpPr>
          <p:nvPr>
            <p:ph type="dt" sz="half" idx="10"/>
          </p:nvPr>
        </p:nvSpPr>
        <p:spPr>
          <a:xfrm>
            <a:off x="239350" y="6378577"/>
            <a:ext cx="4032613" cy="365125"/>
          </a:xfrm>
          <a:prstGeom prst="rect">
            <a:avLst/>
          </a:prstGeom>
        </p:spPr>
        <p:txBody>
          <a:bodyPr/>
          <a:lstStyle/>
          <a:p>
            <a:pPr>
              <a:defRPr/>
            </a:pPr>
            <a:r>
              <a:rPr lang="en-GB" b="1" dirty="0" smtClean="0">
                <a:solidFill>
                  <a:srgbClr val="4F81BD"/>
                </a:solidFill>
              </a:rPr>
              <a:t>European First Year Experience Conference June 2018</a:t>
            </a:r>
          </a:p>
          <a:p>
            <a:pPr>
              <a:defRPr/>
            </a:pPr>
            <a:endParaRPr lang="en-GB" dirty="0">
              <a:solidFill>
                <a:prstClr val="black"/>
              </a:solidFill>
            </a:endParaRPr>
          </a:p>
        </p:txBody>
      </p:sp>
    </p:spTree>
    <p:extLst>
      <p:ext uri="{BB962C8B-B14F-4D97-AF65-F5344CB8AC3E}">
        <p14:creationId xmlns:p14="http://schemas.microsoft.com/office/powerpoint/2010/main" val="10402583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37288"/>
            <a:ext cx="12192000" cy="620712"/>
          </a:xfrm>
          <a:prstGeom prst="rect">
            <a:avLst/>
          </a:prstGeom>
          <a:solidFill>
            <a:srgbClr val="0032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solidFill>
                <a:prstClr val="white"/>
              </a:solidFill>
              <a:latin typeface="Arial" pitchFamily="34" charset="0"/>
              <a:cs typeface="Arial" pitchFamily="34" charset="0"/>
            </a:endParaRPr>
          </a:p>
        </p:txBody>
      </p:sp>
      <p:sp>
        <p:nvSpPr>
          <p:cNvPr id="1027" name="Title Placeholder 1"/>
          <p:cNvSpPr>
            <a:spLocks noGrp="1"/>
          </p:cNvSpPr>
          <p:nvPr>
            <p:ph type="title"/>
          </p:nvPr>
        </p:nvSpPr>
        <p:spPr bwMode="auto">
          <a:xfrm>
            <a:off x="609600" y="274639"/>
            <a:ext cx="109728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28" name="Text Placeholder 2"/>
          <p:cNvSpPr>
            <a:spLocks noGrp="1"/>
          </p:cNvSpPr>
          <p:nvPr>
            <p:ph type="body" idx="1"/>
          </p:nvPr>
        </p:nvSpPr>
        <p:spPr bwMode="auto">
          <a:xfrm>
            <a:off x="609600" y="1196975"/>
            <a:ext cx="10972800"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6" name="Slide Number Placeholder 5"/>
          <p:cNvSpPr>
            <a:spLocks noGrp="1"/>
          </p:cNvSpPr>
          <p:nvPr>
            <p:ph type="sldNum" sz="quarter" idx="4"/>
          </p:nvPr>
        </p:nvSpPr>
        <p:spPr>
          <a:xfrm>
            <a:off x="1871133" y="6370639"/>
            <a:ext cx="1153584" cy="365125"/>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Arial" pitchFamily="34" charset="0"/>
                <a:cs typeface="Arial" pitchFamily="34" charset="0"/>
              </a:defRPr>
            </a:lvl1pPr>
          </a:lstStyle>
          <a:p>
            <a:pPr>
              <a:defRPr/>
            </a:pPr>
            <a:fld id="{56A7B4E9-43B0-44E8-82E5-6BC43EF92CDE}" type="slidenum">
              <a:rPr lang="en-GB">
                <a:solidFill>
                  <a:prstClr val="white"/>
                </a:solidFill>
              </a:rPr>
              <a:pPr>
                <a:defRPr/>
              </a:pPr>
              <a:t>‹#›</a:t>
            </a:fld>
            <a:endParaRPr lang="en-GB">
              <a:solidFill>
                <a:prstClr val="white"/>
              </a:solidFill>
            </a:endParaRPr>
          </a:p>
        </p:txBody>
      </p:sp>
      <p:pic>
        <p:nvPicPr>
          <p:cNvPr id="1032" name="Picture 5" descr="General White Landscape"/>
          <p:cNvPicPr>
            <a:picLocks noChangeAspect="1" noChangeArrowheads="1"/>
          </p:cNvPicPr>
          <p:nvPr userDrawn="1"/>
        </p:nvPicPr>
        <p:blipFill>
          <a:blip r:embed="rId6" cstate="screen">
            <a:extLst>
              <a:ext uri="{28A0092B-C50C-407E-A947-70E740481C1C}">
                <a14:useLocalDpi xmlns:a14="http://schemas.microsoft.com/office/drawing/2010/main" val="0"/>
              </a:ext>
            </a:extLst>
          </a:blip>
          <a:srcRect/>
          <a:stretch>
            <a:fillRect/>
          </a:stretch>
        </p:blipFill>
        <p:spPr bwMode="auto">
          <a:xfrm>
            <a:off x="9097433" y="6284914"/>
            <a:ext cx="3048000" cy="528637"/>
          </a:xfrm>
          <a:prstGeom prst="rect">
            <a:avLst/>
          </a:prstGeom>
          <a:noFill/>
          <a:ln w="9525">
            <a:noFill/>
            <a:miter lim="800000"/>
            <a:headEnd/>
            <a:tailEnd/>
          </a:ln>
        </p:spPr>
      </p:pic>
      <p:sp>
        <p:nvSpPr>
          <p:cNvPr id="2" name="TextBox 1"/>
          <p:cNvSpPr txBox="1"/>
          <p:nvPr userDrawn="1"/>
        </p:nvSpPr>
        <p:spPr>
          <a:xfrm>
            <a:off x="8208235" y="6419077"/>
            <a:ext cx="960107" cy="276999"/>
          </a:xfrm>
          <a:prstGeom prst="rect">
            <a:avLst/>
          </a:prstGeom>
          <a:noFill/>
        </p:spPr>
        <p:txBody>
          <a:bodyPr wrap="square" rtlCol="0">
            <a:spAutoFit/>
          </a:bodyPr>
          <a:lstStyle/>
          <a:p>
            <a:pPr fontAlgn="base">
              <a:spcBef>
                <a:spcPct val="0"/>
              </a:spcBef>
              <a:spcAft>
                <a:spcPct val="0"/>
              </a:spcAft>
            </a:pPr>
            <a:r>
              <a:rPr lang="en-GB" sz="1800" baseline="-25000" dirty="0">
                <a:solidFill>
                  <a:prstClr val="white"/>
                </a:solidFill>
                <a:latin typeface="Arial" charset="0"/>
              </a:rPr>
              <a:t>#LHERI</a:t>
            </a:r>
          </a:p>
        </p:txBody>
      </p:sp>
      <p:sp>
        <p:nvSpPr>
          <p:cNvPr id="9" name="Date Placeholder 2"/>
          <p:cNvSpPr>
            <a:spLocks noGrp="1"/>
          </p:cNvSpPr>
          <p:nvPr>
            <p:ph type="dt" sz="half" idx="2"/>
          </p:nvPr>
        </p:nvSpPr>
        <p:spPr>
          <a:xfrm>
            <a:off x="239350" y="6353177"/>
            <a:ext cx="4032613" cy="365125"/>
          </a:xfrm>
          <a:prstGeom prst="rect">
            <a:avLst/>
          </a:prstGeom>
        </p:spPr>
        <p:txBody>
          <a:bodyPr/>
          <a:lstStyle/>
          <a:p>
            <a:pPr fontAlgn="base">
              <a:spcBef>
                <a:spcPct val="0"/>
              </a:spcBef>
              <a:spcAft>
                <a:spcPct val="0"/>
              </a:spcAft>
              <a:defRPr/>
            </a:pPr>
            <a:r>
              <a:rPr lang="en-GB" b="1" baseline="-25000" dirty="0">
                <a:solidFill>
                  <a:srgbClr val="4F81BD"/>
                </a:solidFill>
                <a:latin typeface="Arial" charset="0"/>
              </a:rPr>
              <a:t>European First Year Experience Conference June 2018</a:t>
            </a:r>
          </a:p>
          <a:p>
            <a:pPr fontAlgn="base">
              <a:spcBef>
                <a:spcPct val="0"/>
              </a:spcBef>
              <a:spcAft>
                <a:spcPct val="0"/>
              </a:spcAft>
              <a:defRPr/>
            </a:pPr>
            <a:endParaRPr lang="en-GB" baseline="-25000" dirty="0">
              <a:solidFill>
                <a:prstClr val="black"/>
              </a:solidFill>
              <a:latin typeface="Arial" charset="0"/>
            </a:endParaRPr>
          </a:p>
        </p:txBody>
      </p:sp>
    </p:spTree>
    <p:extLst>
      <p:ext uri="{BB962C8B-B14F-4D97-AF65-F5344CB8AC3E}">
        <p14:creationId xmlns:p14="http://schemas.microsoft.com/office/powerpoint/2010/main" val="1844668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hf sldNum="0" hdr="0" ftr="0" dt="0"/>
  <p:txStyles>
    <p:titleStyle>
      <a:lvl1pPr algn="ctr" rtl="0" fontAlgn="base">
        <a:spcBef>
          <a:spcPct val="0"/>
        </a:spcBef>
        <a:spcAft>
          <a:spcPct val="0"/>
        </a:spcAft>
        <a:defRPr sz="4400" kern="1200">
          <a:solidFill>
            <a:schemeClr val="tx1"/>
          </a:solidFill>
          <a:latin typeface="Arial" pitchFamily="34" charset="0"/>
          <a:ea typeface="+mj-ea"/>
          <a:cs typeface="Arial" pitchFamily="34" charset="0"/>
        </a:defRPr>
      </a:lvl1pPr>
      <a:lvl2pPr algn="ctr" rtl="0" fontAlgn="base">
        <a:spcBef>
          <a:spcPct val="0"/>
        </a:spcBef>
        <a:spcAft>
          <a:spcPct val="0"/>
        </a:spcAft>
        <a:defRPr sz="4400">
          <a:solidFill>
            <a:schemeClr val="tx1"/>
          </a:solidFill>
          <a:latin typeface="Arial" charset="0"/>
          <a:cs typeface="Arial" charset="0"/>
        </a:defRPr>
      </a:lvl2pPr>
      <a:lvl3pPr algn="ctr" rtl="0" fontAlgn="base">
        <a:spcBef>
          <a:spcPct val="0"/>
        </a:spcBef>
        <a:spcAft>
          <a:spcPct val="0"/>
        </a:spcAft>
        <a:defRPr sz="4400">
          <a:solidFill>
            <a:schemeClr val="tx1"/>
          </a:solidFill>
          <a:latin typeface="Arial" charset="0"/>
          <a:cs typeface="Arial" charset="0"/>
        </a:defRPr>
      </a:lvl3pPr>
      <a:lvl4pPr algn="ctr" rtl="0" fontAlgn="base">
        <a:spcBef>
          <a:spcPct val="0"/>
        </a:spcBef>
        <a:spcAft>
          <a:spcPct val="0"/>
        </a:spcAft>
        <a:defRPr sz="4400">
          <a:solidFill>
            <a:schemeClr val="tx1"/>
          </a:solidFill>
          <a:latin typeface="Arial" charset="0"/>
          <a:cs typeface="Arial" charset="0"/>
        </a:defRPr>
      </a:lvl4pPr>
      <a:lvl5pPr algn="ctr" rtl="0" fontAlgn="base">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37288"/>
            <a:ext cx="12192000" cy="620712"/>
          </a:xfrm>
          <a:prstGeom prst="rect">
            <a:avLst/>
          </a:prstGeom>
          <a:solidFill>
            <a:srgbClr val="0032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solidFill>
                <a:prstClr val="white"/>
              </a:solidFill>
              <a:latin typeface="Arial" pitchFamily="34" charset="0"/>
              <a:cs typeface="Arial" pitchFamily="34" charset="0"/>
            </a:endParaRPr>
          </a:p>
        </p:txBody>
      </p:sp>
      <p:sp>
        <p:nvSpPr>
          <p:cNvPr id="1027" name="Title Placeholder 1"/>
          <p:cNvSpPr>
            <a:spLocks noGrp="1"/>
          </p:cNvSpPr>
          <p:nvPr>
            <p:ph type="title"/>
          </p:nvPr>
        </p:nvSpPr>
        <p:spPr bwMode="auto">
          <a:xfrm>
            <a:off x="609600" y="274639"/>
            <a:ext cx="109728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28" name="Text Placeholder 2"/>
          <p:cNvSpPr>
            <a:spLocks noGrp="1"/>
          </p:cNvSpPr>
          <p:nvPr>
            <p:ph type="body" idx="1"/>
          </p:nvPr>
        </p:nvSpPr>
        <p:spPr bwMode="auto">
          <a:xfrm>
            <a:off x="609600" y="1196975"/>
            <a:ext cx="10972800"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6" name="Slide Number Placeholder 5"/>
          <p:cNvSpPr>
            <a:spLocks noGrp="1"/>
          </p:cNvSpPr>
          <p:nvPr>
            <p:ph type="sldNum" sz="quarter" idx="4"/>
          </p:nvPr>
        </p:nvSpPr>
        <p:spPr>
          <a:xfrm>
            <a:off x="1871133" y="6370639"/>
            <a:ext cx="1153584" cy="365125"/>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Arial" pitchFamily="34" charset="0"/>
                <a:cs typeface="Arial" pitchFamily="34" charset="0"/>
              </a:defRPr>
            </a:lvl1pPr>
          </a:lstStyle>
          <a:p>
            <a:pPr>
              <a:defRPr/>
            </a:pPr>
            <a:fld id="{56A7B4E9-43B0-44E8-82E5-6BC43EF92CDE}" type="slidenum">
              <a:rPr lang="en-GB">
                <a:solidFill>
                  <a:prstClr val="white"/>
                </a:solidFill>
              </a:rPr>
              <a:pPr>
                <a:defRPr/>
              </a:pPr>
              <a:t>‹#›</a:t>
            </a:fld>
            <a:endParaRPr lang="en-GB">
              <a:solidFill>
                <a:prstClr val="white"/>
              </a:solidFill>
            </a:endParaRPr>
          </a:p>
        </p:txBody>
      </p:sp>
      <p:pic>
        <p:nvPicPr>
          <p:cNvPr id="1032" name="Picture 5" descr="General White Landscape"/>
          <p:cNvPicPr>
            <a:picLocks noChangeAspect="1" noChangeArrowheads="1"/>
          </p:cNvPicPr>
          <p:nvPr userDrawn="1"/>
        </p:nvPicPr>
        <p:blipFill>
          <a:blip r:embed="rId6" cstate="screen">
            <a:extLst>
              <a:ext uri="{28A0092B-C50C-407E-A947-70E740481C1C}">
                <a14:useLocalDpi xmlns:a14="http://schemas.microsoft.com/office/drawing/2010/main" val="0"/>
              </a:ext>
            </a:extLst>
          </a:blip>
          <a:srcRect/>
          <a:stretch>
            <a:fillRect/>
          </a:stretch>
        </p:blipFill>
        <p:spPr bwMode="auto">
          <a:xfrm>
            <a:off x="9097433" y="6284914"/>
            <a:ext cx="3048000" cy="528637"/>
          </a:xfrm>
          <a:prstGeom prst="rect">
            <a:avLst/>
          </a:prstGeom>
          <a:noFill/>
          <a:ln w="9525">
            <a:noFill/>
            <a:miter lim="800000"/>
            <a:headEnd/>
            <a:tailEnd/>
          </a:ln>
        </p:spPr>
      </p:pic>
      <p:sp>
        <p:nvSpPr>
          <p:cNvPr id="2" name="TextBox 1"/>
          <p:cNvSpPr txBox="1"/>
          <p:nvPr userDrawn="1"/>
        </p:nvSpPr>
        <p:spPr>
          <a:xfrm>
            <a:off x="8208235" y="6419077"/>
            <a:ext cx="960107" cy="276999"/>
          </a:xfrm>
          <a:prstGeom prst="rect">
            <a:avLst/>
          </a:prstGeom>
          <a:noFill/>
        </p:spPr>
        <p:txBody>
          <a:bodyPr wrap="square" rtlCol="0">
            <a:spAutoFit/>
          </a:bodyPr>
          <a:lstStyle/>
          <a:p>
            <a:pPr fontAlgn="base">
              <a:spcBef>
                <a:spcPct val="0"/>
              </a:spcBef>
              <a:spcAft>
                <a:spcPct val="0"/>
              </a:spcAft>
            </a:pPr>
            <a:r>
              <a:rPr lang="en-GB" sz="1800" baseline="-25000" dirty="0">
                <a:solidFill>
                  <a:prstClr val="white"/>
                </a:solidFill>
                <a:latin typeface="Arial" charset="0"/>
              </a:rPr>
              <a:t>#LHERI</a:t>
            </a:r>
          </a:p>
        </p:txBody>
      </p:sp>
      <p:sp>
        <p:nvSpPr>
          <p:cNvPr id="9" name="Date Placeholder 2"/>
          <p:cNvSpPr>
            <a:spLocks noGrp="1"/>
          </p:cNvSpPr>
          <p:nvPr>
            <p:ph type="dt" sz="half" idx="2"/>
          </p:nvPr>
        </p:nvSpPr>
        <p:spPr>
          <a:xfrm>
            <a:off x="239350" y="6353177"/>
            <a:ext cx="4032613" cy="365125"/>
          </a:xfrm>
          <a:prstGeom prst="rect">
            <a:avLst/>
          </a:prstGeom>
        </p:spPr>
        <p:txBody>
          <a:bodyPr/>
          <a:lstStyle/>
          <a:p>
            <a:pPr fontAlgn="base">
              <a:spcBef>
                <a:spcPct val="0"/>
              </a:spcBef>
              <a:spcAft>
                <a:spcPct val="0"/>
              </a:spcAft>
              <a:defRPr/>
            </a:pPr>
            <a:r>
              <a:rPr lang="en-GB" b="1" baseline="-25000" dirty="0">
                <a:solidFill>
                  <a:srgbClr val="4F81BD"/>
                </a:solidFill>
                <a:latin typeface="Arial" charset="0"/>
              </a:rPr>
              <a:t>European First Year Experience Conference June 2018</a:t>
            </a:r>
          </a:p>
          <a:p>
            <a:pPr fontAlgn="base">
              <a:spcBef>
                <a:spcPct val="0"/>
              </a:spcBef>
              <a:spcAft>
                <a:spcPct val="0"/>
              </a:spcAft>
              <a:defRPr/>
            </a:pPr>
            <a:endParaRPr lang="en-GB" baseline="-25000" dirty="0">
              <a:solidFill>
                <a:prstClr val="black"/>
              </a:solidFill>
              <a:latin typeface="Arial" charset="0"/>
            </a:endParaRPr>
          </a:p>
        </p:txBody>
      </p:sp>
    </p:spTree>
    <p:extLst>
      <p:ext uri="{BB962C8B-B14F-4D97-AF65-F5344CB8AC3E}">
        <p14:creationId xmlns:p14="http://schemas.microsoft.com/office/powerpoint/2010/main" val="164089525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iming>
    <p:tnLst>
      <p:par>
        <p:cTn id="1" dur="indefinite" restart="never" nodeType="tmRoot"/>
      </p:par>
    </p:tnLst>
  </p:timing>
  <p:hf sldNum="0" hdr="0" ftr="0" dt="0"/>
  <p:txStyles>
    <p:titleStyle>
      <a:lvl1pPr algn="ctr" rtl="0" fontAlgn="base">
        <a:spcBef>
          <a:spcPct val="0"/>
        </a:spcBef>
        <a:spcAft>
          <a:spcPct val="0"/>
        </a:spcAft>
        <a:defRPr sz="4400" kern="1200">
          <a:solidFill>
            <a:schemeClr val="tx1"/>
          </a:solidFill>
          <a:latin typeface="Arial" pitchFamily="34" charset="0"/>
          <a:ea typeface="+mj-ea"/>
          <a:cs typeface="Arial" pitchFamily="34" charset="0"/>
        </a:defRPr>
      </a:lvl1pPr>
      <a:lvl2pPr algn="ctr" rtl="0" fontAlgn="base">
        <a:spcBef>
          <a:spcPct val="0"/>
        </a:spcBef>
        <a:spcAft>
          <a:spcPct val="0"/>
        </a:spcAft>
        <a:defRPr sz="4400">
          <a:solidFill>
            <a:schemeClr val="tx1"/>
          </a:solidFill>
          <a:latin typeface="Arial" charset="0"/>
          <a:cs typeface="Arial" charset="0"/>
        </a:defRPr>
      </a:lvl2pPr>
      <a:lvl3pPr algn="ctr" rtl="0" fontAlgn="base">
        <a:spcBef>
          <a:spcPct val="0"/>
        </a:spcBef>
        <a:spcAft>
          <a:spcPct val="0"/>
        </a:spcAft>
        <a:defRPr sz="4400">
          <a:solidFill>
            <a:schemeClr val="tx1"/>
          </a:solidFill>
          <a:latin typeface="Arial" charset="0"/>
          <a:cs typeface="Arial" charset="0"/>
        </a:defRPr>
      </a:lvl3pPr>
      <a:lvl4pPr algn="ctr" rtl="0" fontAlgn="base">
        <a:spcBef>
          <a:spcPct val="0"/>
        </a:spcBef>
        <a:spcAft>
          <a:spcPct val="0"/>
        </a:spcAft>
        <a:defRPr sz="4400">
          <a:solidFill>
            <a:schemeClr val="tx1"/>
          </a:solidFill>
          <a:latin typeface="Arial" charset="0"/>
          <a:cs typeface="Arial" charset="0"/>
        </a:defRPr>
      </a:lvl4pPr>
      <a:lvl5pPr algn="ctr" rtl="0" fontAlgn="base">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dlet.com/bewalker/TP1"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padlet.com/bewalker/TP2" TargetMode="External"/><Relationship Id="rId2" Type="http://schemas.openxmlformats.org/officeDocument/2006/relationships/hyperlink" Target="http://lncn.eu/ptmaster" TargetMode="Externa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padlet.com/bewalker/TP3"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heacademy.ac.uk/system/files/hub/download/what_works_2_-_full_report.pdf" TargetMode="External"/><Relationship Id="rId2" Type="http://schemas.openxmlformats.org/officeDocument/2006/relationships/hyperlink" Target="https://www.heacademy.ac.uk/system/files/what_works_summary_report_0.pdf"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padlet.com/bewalker/NACADA18"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697606" y="2335163"/>
            <a:ext cx="11101588" cy="747514"/>
          </a:xfrm>
        </p:spPr>
        <p:txBody>
          <a:bodyPr/>
          <a:lstStyle/>
          <a:p>
            <a:pPr>
              <a:spcAft>
                <a:spcPts val="1200"/>
              </a:spcAft>
            </a:pPr>
            <a:r>
              <a:rPr lang="en-GB" sz="2400" b="1" dirty="0" smtClean="0">
                <a:latin typeface="+mn-lt"/>
              </a:rPr>
              <a:t>“How can I be an effective personal tutor and what is out there to help me do this?”</a:t>
            </a:r>
            <a:r>
              <a:rPr lang="en-GB" sz="2400" b="1" dirty="0"/>
              <a:t/>
            </a:r>
            <a:br>
              <a:rPr lang="en-GB" sz="2400" b="1" dirty="0"/>
            </a:br>
            <a:endParaRPr lang="en-GB" sz="2400" dirty="0" smtClean="0">
              <a:latin typeface="Arial" charset="0"/>
              <a:cs typeface="Arial" charset="0"/>
            </a:endParaRPr>
          </a:p>
        </p:txBody>
      </p:sp>
      <p:sp>
        <p:nvSpPr>
          <p:cNvPr id="4" name="Subtitle 2"/>
          <p:cNvSpPr txBox="1">
            <a:spLocks/>
          </p:cNvSpPr>
          <p:nvPr/>
        </p:nvSpPr>
        <p:spPr bwMode="auto">
          <a:xfrm>
            <a:off x="1966175" y="4251813"/>
            <a:ext cx="8564450" cy="14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rtl="0" fontAlgn="base">
              <a:spcBef>
                <a:spcPct val="20000"/>
              </a:spcBef>
              <a:spcAft>
                <a:spcPct val="0"/>
              </a:spcAft>
              <a:buFont typeface="Arial" charset="0"/>
              <a:buNone/>
              <a:defRPr sz="2400" kern="1200">
                <a:solidFill>
                  <a:schemeClr val="bg1"/>
                </a:solidFill>
                <a:latin typeface="Arial" pitchFamily="34" charset="0"/>
                <a:ea typeface="+mn-ea"/>
                <a:cs typeface="Arial" pitchFamily="34" charset="0"/>
              </a:defRPr>
            </a:lvl1pPr>
            <a:lvl2pPr marL="457200" indent="0" algn="ctr" rtl="0" fontAlgn="base">
              <a:spcBef>
                <a:spcPct val="20000"/>
              </a:spcBef>
              <a:spcAft>
                <a:spcPct val="0"/>
              </a:spcAft>
              <a:buFont typeface="Arial" charset="0"/>
              <a:buNone/>
              <a:defRPr sz="2800" kern="1200">
                <a:solidFill>
                  <a:schemeClr val="tx1">
                    <a:tint val="75000"/>
                  </a:schemeClr>
                </a:solidFill>
                <a:latin typeface="Arial" pitchFamily="34" charset="0"/>
                <a:ea typeface="+mn-ea"/>
                <a:cs typeface="Arial" pitchFamily="34" charset="0"/>
              </a:defRPr>
            </a:lvl2pPr>
            <a:lvl3pPr marL="914400" indent="0" algn="ctr" rtl="0" fontAlgn="base">
              <a:spcBef>
                <a:spcPct val="20000"/>
              </a:spcBef>
              <a:spcAft>
                <a:spcPct val="0"/>
              </a:spcAft>
              <a:buFont typeface="Arial" charset="0"/>
              <a:buNone/>
              <a:defRPr sz="2400" kern="1200">
                <a:solidFill>
                  <a:schemeClr val="tx1">
                    <a:tint val="75000"/>
                  </a:schemeClr>
                </a:solidFill>
                <a:latin typeface="Arial" pitchFamily="34" charset="0"/>
                <a:ea typeface="+mn-ea"/>
                <a:cs typeface="Arial" pitchFamily="34" charset="0"/>
              </a:defRPr>
            </a:lvl3pPr>
            <a:lvl4pPr marL="1371600" indent="0" algn="ctr" rtl="0" fontAlgn="base">
              <a:spcBef>
                <a:spcPct val="20000"/>
              </a:spcBef>
              <a:spcAft>
                <a:spcPct val="0"/>
              </a:spcAft>
              <a:buFont typeface="Arial" charset="0"/>
              <a:buNone/>
              <a:defRPr sz="2000" kern="1200">
                <a:solidFill>
                  <a:schemeClr val="tx1">
                    <a:tint val="75000"/>
                  </a:schemeClr>
                </a:solidFill>
                <a:latin typeface="Arial" pitchFamily="34" charset="0"/>
                <a:ea typeface="+mn-ea"/>
                <a:cs typeface="Arial" pitchFamily="34" charset="0"/>
              </a:defRPr>
            </a:lvl4pPr>
            <a:lvl5pPr marL="1828800" indent="0" algn="ctr" rtl="0" fontAlgn="base">
              <a:spcBef>
                <a:spcPct val="20000"/>
              </a:spcBef>
              <a:spcAft>
                <a:spcPct val="0"/>
              </a:spcAft>
              <a:buFont typeface="Arial"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latin typeface="+mn-lt"/>
              </a:rPr>
              <a:t>Ben W Walker </a:t>
            </a:r>
            <a:r>
              <a:rPr lang="en-US" sz="2000" dirty="0" smtClean="0">
                <a:latin typeface="+mn-lt"/>
              </a:rPr>
              <a:t>SFHEA</a:t>
            </a:r>
          </a:p>
          <a:p>
            <a:r>
              <a:rPr lang="en-US" sz="2000" dirty="0">
                <a:latin typeface="+mn-lt"/>
              </a:rPr>
              <a:t>Senior Lecturer – Intervention for Success </a:t>
            </a:r>
            <a:r>
              <a:rPr lang="en-US" sz="2000" dirty="0" smtClean="0">
                <a:latin typeface="+mn-lt"/>
              </a:rPr>
              <a:t>Project</a:t>
            </a:r>
          </a:p>
          <a:p>
            <a:r>
              <a:rPr lang="en-US" sz="2000" dirty="0" smtClean="0">
                <a:latin typeface="+mn-lt"/>
              </a:rPr>
              <a:t> bewalker@lincoln.ac.uk               benwwalker.co.uk</a:t>
            </a:r>
          </a:p>
          <a:p>
            <a:endParaRPr lang="en-US" sz="2000" dirty="0" smtClean="0"/>
          </a:p>
        </p:txBody>
      </p:sp>
      <p:sp>
        <p:nvSpPr>
          <p:cNvPr id="3" name="TextBox 2"/>
          <p:cNvSpPr txBox="1"/>
          <p:nvPr/>
        </p:nvSpPr>
        <p:spPr>
          <a:xfrm>
            <a:off x="3527706" y="5877578"/>
            <a:ext cx="5972532" cy="369332"/>
          </a:xfrm>
          <a:prstGeom prst="rect">
            <a:avLst/>
          </a:prstGeom>
          <a:noFill/>
        </p:spPr>
        <p:txBody>
          <a:bodyPr wrap="none" rtlCol="0">
            <a:spAutoFit/>
          </a:bodyPr>
          <a:lstStyle/>
          <a:p>
            <a:pPr fontAlgn="base">
              <a:spcBef>
                <a:spcPct val="0"/>
              </a:spcBef>
              <a:spcAft>
                <a:spcPct val="0"/>
              </a:spcAft>
            </a:pPr>
            <a:r>
              <a:rPr lang="en-GB" b="1" dirty="0" smtClean="0">
                <a:solidFill>
                  <a:srgbClr val="4F81BD"/>
                </a:solidFill>
                <a:latin typeface="Arial" charset="0"/>
              </a:rPr>
              <a:t>NACADA International Conference, Dublin, July 2018</a:t>
            </a:r>
            <a:endParaRPr lang="en-GB" b="1" dirty="0">
              <a:solidFill>
                <a:srgbClr val="4F81BD"/>
              </a:solidFill>
              <a:latin typeface="Arial" charset="0"/>
            </a:endParaRPr>
          </a:p>
        </p:txBody>
      </p:sp>
      <p:sp>
        <p:nvSpPr>
          <p:cNvPr id="6" name="AutoShape 2" descr="Image result for twitter logo"/>
          <p:cNvSpPr>
            <a:spLocks noChangeAspect="1" noChangeArrowheads="1"/>
          </p:cNvSpPr>
          <p:nvPr/>
        </p:nvSpPr>
        <p:spPr bwMode="auto">
          <a:xfrm>
            <a:off x="1587501" y="-808038"/>
            <a:ext cx="2466975" cy="1695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baseline="-25000">
              <a:solidFill>
                <a:prstClr val="black"/>
              </a:solidFill>
              <a:latin typeface="Arial" charset="0"/>
            </a:endParaRPr>
          </a:p>
        </p:txBody>
      </p:sp>
      <p:sp>
        <p:nvSpPr>
          <p:cNvPr id="7" name="AutoShape 4" descr="Image result for twitter logo"/>
          <p:cNvSpPr>
            <a:spLocks noChangeAspect="1" noChangeArrowheads="1"/>
          </p:cNvSpPr>
          <p:nvPr/>
        </p:nvSpPr>
        <p:spPr bwMode="auto">
          <a:xfrm>
            <a:off x="1739901" y="-655638"/>
            <a:ext cx="2466975" cy="1695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baseline="-25000">
              <a:solidFill>
                <a:prstClr val="black"/>
              </a:solidFill>
              <a:latin typeface="Arial" charset="0"/>
            </a:endParaRPr>
          </a:p>
        </p:txBody>
      </p:sp>
      <p:sp>
        <p:nvSpPr>
          <p:cNvPr id="2" name="Subtitle 1"/>
          <p:cNvSpPr>
            <a:spLocks noGrp="1"/>
          </p:cNvSpPr>
          <p:nvPr>
            <p:ph type="subTitle" idx="1"/>
          </p:nvPr>
        </p:nvSpPr>
        <p:spPr>
          <a:xfrm>
            <a:off x="470676" y="2877419"/>
            <a:ext cx="11153104" cy="720080"/>
          </a:xfrm>
        </p:spPr>
        <p:txBody>
          <a:bodyPr/>
          <a:lstStyle/>
          <a:p>
            <a:r>
              <a:rPr lang="en-GB" b="1" dirty="0">
                <a:latin typeface="+mn-lt"/>
              </a:rPr>
              <a:t>Enhancing the role of the personal tutor at the University of Lincoln through funded research on the role and the influence of key resources.</a:t>
            </a:r>
          </a:p>
        </p:txBody>
      </p:sp>
    </p:spTree>
    <p:extLst>
      <p:ext uri="{BB962C8B-B14F-4D97-AF65-F5344CB8AC3E}">
        <p14:creationId xmlns:p14="http://schemas.microsoft.com/office/powerpoint/2010/main" val="1209335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04" y="287518"/>
            <a:ext cx="11221792" cy="777875"/>
          </a:xfrm>
        </p:spPr>
        <p:txBody>
          <a:bodyPr/>
          <a:lstStyle/>
          <a:p>
            <a:r>
              <a:rPr lang="en-GB" dirty="0" smtClean="0">
                <a:latin typeface="+mn-lt"/>
              </a:rPr>
              <a:t>Some ‘definitions’ of personal tutoring</a:t>
            </a:r>
            <a:endParaRPr lang="en-GB" dirty="0">
              <a:latin typeface="+mn-lt"/>
            </a:endParaRPr>
          </a:p>
        </p:txBody>
      </p:sp>
      <p:sp>
        <p:nvSpPr>
          <p:cNvPr id="6" name="Oval Callout 5"/>
          <p:cNvSpPr/>
          <p:nvPr/>
        </p:nvSpPr>
        <p:spPr>
          <a:xfrm>
            <a:off x="8139447" y="1064525"/>
            <a:ext cx="3160899" cy="225540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kern="0" dirty="0">
                <a:solidFill>
                  <a:schemeClr val="bg1"/>
                </a:solidFill>
                <a:cs typeface="Arial"/>
                <a:sym typeface="Arial"/>
              </a:rPr>
              <a:t>The personal tutor is one who improves the intellectual and academic ability, and nurtures the emotional well-being, of learners through </a:t>
            </a:r>
            <a:r>
              <a:rPr lang="en-US" sz="1400" i="1" kern="0" dirty="0" err="1">
                <a:solidFill>
                  <a:schemeClr val="bg1"/>
                </a:solidFill>
                <a:cs typeface="Arial"/>
                <a:sym typeface="Arial"/>
              </a:rPr>
              <a:t>individualised</a:t>
            </a:r>
            <a:r>
              <a:rPr lang="en-US" sz="1400" i="1" kern="0" dirty="0">
                <a:solidFill>
                  <a:schemeClr val="bg1"/>
                </a:solidFill>
                <a:cs typeface="Arial"/>
                <a:sym typeface="Arial"/>
              </a:rPr>
              <a:t>, holistic support.</a:t>
            </a:r>
            <a:endParaRPr lang="en-GB" sz="1400" dirty="0">
              <a:solidFill>
                <a:schemeClr val="bg1"/>
              </a:solidFill>
            </a:endParaRPr>
          </a:p>
        </p:txBody>
      </p:sp>
      <p:sp>
        <p:nvSpPr>
          <p:cNvPr id="8" name="Oval Callout 7"/>
          <p:cNvSpPr/>
          <p:nvPr/>
        </p:nvSpPr>
        <p:spPr>
          <a:xfrm>
            <a:off x="4363791" y="1155320"/>
            <a:ext cx="3168202" cy="2253803"/>
          </a:xfrm>
          <a:prstGeom prst="wedgeEllipseCallout">
            <a:avLst>
              <a:gd name="adj1" fmla="val 1118"/>
              <a:gd name="adj2" fmla="val 63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i="1" dirty="0">
                <a:solidFill>
                  <a:schemeClr val="bg1"/>
                </a:solidFill>
                <a:ea typeface="Calibri" panose="020F0502020204030204" pitchFamily="34" charset="0"/>
                <a:cs typeface="Arial" pitchFamily="34" charset="0"/>
              </a:rPr>
              <a:t>promote academic well-being through educational socialisation</a:t>
            </a:r>
            <a:endParaRPr lang="en-GB" sz="1600" dirty="0">
              <a:solidFill>
                <a:schemeClr val="bg1"/>
              </a:solidFill>
            </a:endParaRPr>
          </a:p>
        </p:txBody>
      </p:sp>
      <p:sp>
        <p:nvSpPr>
          <p:cNvPr id="9" name="Oval Callout 8"/>
          <p:cNvSpPr/>
          <p:nvPr/>
        </p:nvSpPr>
        <p:spPr>
          <a:xfrm>
            <a:off x="291921" y="1067248"/>
            <a:ext cx="3168202" cy="2253803"/>
          </a:xfrm>
          <a:prstGeom prst="wedgeEllipseCallout">
            <a:avLst>
              <a:gd name="adj1" fmla="val 29574"/>
              <a:gd name="adj2" fmla="val 5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i="1" dirty="0">
                <a:solidFill>
                  <a:schemeClr val="bg1"/>
                </a:solidFill>
                <a:ea typeface="Calibri" panose="020F0502020204030204" pitchFamily="34" charset="0"/>
                <a:cs typeface="Arial" pitchFamily="34" charset="0"/>
              </a:rPr>
              <a:t>an anchor, a stable point of contact between the student and the institution</a:t>
            </a:r>
            <a:r>
              <a:rPr lang="en-GB" sz="1200" i="1" dirty="0">
                <a:solidFill>
                  <a:schemeClr val="bg1"/>
                </a:solidFill>
                <a:latin typeface="Arial" pitchFamily="34" charset="0"/>
                <a:ea typeface="Calibri" panose="020F0502020204030204" pitchFamily="34" charset="0"/>
                <a:cs typeface="Arial" pitchFamily="34" charset="0"/>
              </a:rPr>
              <a:t>’</a:t>
            </a:r>
            <a:endParaRPr lang="en-GB" dirty="0">
              <a:solidFill>
                <a:schemeClr val="bg1"/>
              </a:solidFill>
            </a:endParaRPr>
          </a:p>
        </p:txBody>
      </p:sp>
      <p:sp>
        <p:nvSpPr>
          <p:cNvPr id="10" name="TextBox 9"/>
          <p:cNvSpPr txBox="1"/>
          <p:nvPr/>
        </p:nvSpPr>
        <p:spPr>
          <a:xfrm>
            <a:off x="8139447" y="3745302"/>
            <a:ext cx="2408349" cy="338554"/>
          </a:xfrm>
          <a:prstGeom prst="rect">
            <a:avLst/>
          </a:prstGeom>
          <a:noFill/>
        </p:spPr>
        <p:txBody>
          <a:bodyPr wrap="square" rtlCol="0">
            <a:spAutoFit/>
          </a:bodyPr>
          <a:lstStyle/>
          <a:p>
            <a:r>
              <a:rPr lang="en-GB" sz="1600" dirty="0" smtClean="0"/>
              <a:t>Stork and Walker, 2015</a:t>
            </a:r>
            <a:endParaRPr lang="en-GB" sz="1600" dirty="0"/>
          </a:p>
        </p:txBody>
      </p:sp>
      <p:sp>
        <p:nvSpPr>
          <p:cNvPr id="11" name="TextBox 10"/>
          <p:cNvSpPr txBox="1"/>
          <p:nvPr/>
        </p:nvSpPr>
        <p:spPr>
          <a:xfrm>
            <a:off x="5318973" y="3762325"/>
            <a:ext cx="1257838" cy="338554"/>
          </a:xfrm>
          <a:prstGeom prst="rect">
            <a:avLst/>
          </a:prstGeom>
          <a:noFill/>
        </p:spPr>
        <p:txBody>
          <a:bodyPr wrap="square" rtlCol="0">
            <a:spAutoFit/>
          </a:bodyPr>
          <a:lstStyle/>
          <a:p>
            <a:r>
              <a:rPr lang="en-GB" sz="1600" dirty="0" smtClean="0"/>
              <a:t>Yorke, 2001</a:t>
            </a:r>
            <a:endParaRPr lang="en-GB" sz="1600" dirty="0"/>
          </a:p>
        </p:txBody>
      </p:sp>
      <p:sp>
        <p:nvSpPr>
          <p:cNvPr id="12" name="TextBox 11"/>
          <p:cNvSpPr txBox="1"/>
          <p:nvPr/>
        </p:nvSpPr>
        <p:spPr>
          <a:xfrm>
            <a:off x="957329" y="3762325"/>
            <a:ext cx="3580326" cy="338554"/>
          </a:xfrm>
          <a:prstGeom prst="rect">
            <a:avLst/>
          </a:prstGeom>
          <a:noFill/>
        </p:spPr>
        <p:txBody>
          <a:bodyPr wrap="square" rtlCol="0">
            <a:spAutoFit/>
          </a:bodyPr>
          <a:lstStyle/>
          <a:p>
            <a:r>
              <a:rPr lang="en-GB" sz="1600" dirty="0" smtClean="0"/>
              <a:t>Wheeler and Birtle in Thomas, 2006</a:t>
            </a:r>
            <a:endParaRPr lang="en-GB" sz="1600" dirty="0"/>
          </a:p>
        </p:txBody>
      </p:sp>
      <p:sp>
        <p:nvSpPr>
          <p:cNvPr id="13" name="TextBox 12"/>
          <p:cNvSpPr txBox="1"/>
          <p:nvPr/>
        </p:nvSpPr>
        <p:spPr>
          <a:xfrm>
            <a:off x="420709" y="4369641"/>
            <a:ext cx="11350581" cy="2492990"/>
          </a:xfrm>
          <a:prstGeom prst="rect">
            <a:avLst/>
          </a:prstGeom>
          <a:noFill/>
        </p:spPr>
        <p:txBody>
          <a:bodyPr wrap="square" rtlCol="0">
            <a:spAutoFit/>
          </a:bodyPr>
          <a:lstStyle/>
          <a:p>
            <a:pPr algn="ctr"/>
            <a:r>
              <a:rPr lang="en-GB" sz="2400" i="1" u="sng" dirty="0" smtClean="0"/>
              <a:t>Thinking &amp; discussion point 1</a:t>
            </a:r>
          </a:p>
          <a:p>
            <a:pPr algn="ctr"/>
            <a:r>
              <a:rPr lang="en-GB" sz="2400" i="1" dirty="0" smtClean="0"/>
              <a:t>Is this possible to achieve in your context? </a:t>
            </a:r>
          </a:p>
          <a:p>
            <a:pPr algn="ctr"/>
            <a:endParaRPr lang="en-GB" dirty="0" smtClean="0">
              <a:solidFill>
                <a:srgbClr val="FF0000"/>
              </a:solidFill>
            </a:endParaRPr>
          </a:p>
          <a:p>
            <a:pPr algn="ctr"/>
            <a:r>
              <a:rPr lang="en-GB" sz="2400" i="1" dirty="0" smtClean="0"/>
              <a:t>Post your answers at:</a:t>
            </a:r>
          </a:p>
          <a:p>
            <a:pPr algn="ctr"/>
            <a:r>
              <a:rPr lang="en-GB" sz="2400" i="1" dirty="0" smtClean="0"/>
              <a:t> </a:t>
            </a:r>
            <a:r>
              <a:rPr lang="en-GB" sz="2400" i="1" dirty="0">
                <a:hlinkClick r:id="rId2"/>
              </a:rPr>
              <a:t>https://</a:t>
            </a:r>
            <a:r>
              <a:rPr lang="en-GB" sz="2400" i="1" dirty="0" smtClean="0">
                <a:hlinkClick r:id="rId2"/>
              </a:rPr>
              <a:t>padlet.com/bewalker/TP1</a:t>
            </a:r>
            <a:endParaRPr lang="en-GB" sz="2400" i="1" dirty="0" smtClean="0"/>
          </a:p>
          <a:p>
            <a:pPr algn="ctr"/>
            <a:endParaRPr lang="en-GB" sz="2400" i="1" dirty="0"/>
          </a:p>
          <a:p>
            <a:endParaRPr lang="en-GB" dirty="0"/>
          </a:p>
        </p:txBody>
      </p:sp>
    </p:spTree>
    <p:extLst>
      <p:ext uri="{BB962C8B-B14F-4D97-AF65-F5344CB8AC3E}">
        <p14:creationId xmlns:p14="http://schemas.microsoft.com/office/powerpoint/2010/main" val="357509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questions</a:t>
            </a:r>
            <a:endParaRPr lang="en-GB" dirty="0"/>
          </a:p>
        </p:txBody>
      </p:sp>
      <p:sp>
        <p:nvSpPr>
          <p:cNvPr id="3" name="Text Placeholder 2"/>
          <p:cNvSpPr>
            <a:spLocks noGrp="1"/>
          </p:cNvSpPr>
          <p:nvPr>
            <p:ph type="body" sz="quarter" idx="12"/>
          </p:nvPr>
        </p:nvSpPr>
        <p:spPr/>
        <p:txBody>
          <a:bodyPr/>
          <a:lstStyle/>
          <a:p>
            <a:r>
              <a:rPr lang="en-GB" sz="2000" dirty="0" smtClean="0">
                <a:latin typeface="+mn-lt"/>
              </a:rPr>
              <a:t>How </a:t>
            </a:r>
            <a:r>
              <a:rPr lang="en-GB" sz="2000" dirty="0">
                <a:latin typeface="+mn-lt"/>
              </a:rPr>
              <a:t>effective do personal tutors perceive their support of level one students to be when working with students at risk of underachievement and/or withdrawal?   </a:t>
            </a:r>
          </a:p>
          <a:p>
            <a:pPr marL="0" indent="0">
              <a:buNone/>
            </a:pPr>
            <a:endParaRPr lang="en-GB" sz="2000" dirty="0" smtClean="0">
              <a:latin typeface="+mn-lt"/>
            </a:endParaRPr>
          </a:p>
          <a:p>
            <a:pPr marL="0" indent="0">
              <a:buNone/>
            </a:pPr>
            <a:r>
              <a:rPr lang="en-GB" sz="2000" dirty="0" smtClean="0">
                <a:latin typeface="+mn-lt"/>
              </a:rPr>
              <a:t>In </a:t>
            </a:r>
            <a:r>
              <a:rPr lang="en-GB" sz="2000" dirty="0">
                <a:latin typeface="+mn-lt"/>
              </a:rPr>
              <a:t>answering this question, we will also seek to answer the following.  </a:t>
            </a:r>
          </a:p>
          <a:p>
            <a:pPr marL="0" indent="0">
              <a:buNone/>
            </a:pPr>
            <a:endParaRPr lang="en-GB" sz="2000" dirty="0" smtClean="0">
              <a:latin typeface="+mn-lt"/>
            </a:endParaRPr>
          </a:p>
          <a:p>
            <a:r>
              <a:rPr lang="en-GB" sz="2000" dirty="0" smtClean="0">
                <a:latin typeface="+mn-lt"/>
              </a:rPr>
              <a:t>Prior </a:t>
            </a:r>
            <a:r>
              <a:rPr lang="en-GB" sz="2000" dirty="0">
                <a:latin typeface="+mn-lt"/>
              </a:rPr>
              <a:t>to the provision of tailored personal tutor resources for level one students and staff, what resources and support do personal tutors draw on to address challenges in supporting level one students at risk of underachievement and/or withdrawal?  </a:t>
            </a:r>
          </a:p>
          <a:p>
            <a:endParaRPr lang="en-GB" sz="2000" dirty="0">
              <a:latin typeface="+mn-lt"/>
            </a:endParaRPr>
          </a:p>
          <a:p>
            <a:r>
              <a:rPr lang="en-GB" sz="2000" dirty="0" smtClean="0">
                <a:latin typeface="+mn-lt"/>
              </a:rPr>
              <a:t>After </a:t>
            </a:r>
            <a:r>
              <a:rPr lang="en-GB" sz="2000" dirty="0">
                <a:latin typeface="+mn-lt"/>
              </a:rPr>
              <a:t>engagement with tailored personal tutor resources for students and staff, what are personal tutors’ perceptions of the support and resources available to address the challenges in supporting level one students at risk of underachievement and/or withdrawal? </a:t>
            </a:r>
          </a:p>
        </p:txBody>
      </p:sp>
    </p:spTree>
    <p:extLst>
      <p:ext uri="{BB962C8B-B14F-4D97-AF65-F5344CB8AC3E}">
        <p14:creationId xmlns:p14="http://schemas.microsoft.com/office/powerpoint/2010/main" val="29609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Methodology</a:t>
            </a:r>
            <a:endParaRPr lang="en-GB" dirty="0">
              <a:latin typeface="+mn-lt"/>
            </a:endParaRPr>
          </a:p>
        </p:txBody>
      </p:sp>
      <p:sp>
        <p:nvSpPr>
          <p:cNvPr id="3" name="Text Placeholder 2"/>
          <p:cNvSpPr>
            <a:spLocks noGrp="1"/>
          </p:cNvSpPr>
          <p:nvPr>
            <p:ph type="body" sz="quarter" idx="12"/>
          </p:nvPr>
        </p:nvSpPr>
        <p:spPr/>
        <p:txBody>
          <a:bodyPr/>
          <a:lstStyle/>
          <a:p>
            <a:r>
              <a:rPr lang="en-GB" sz="2400" dirty="0" smtClean="0">
                <a:latin typeface="+mn-lt"/>
                <a:ea typeface="Calibri" panose="020F0502020204030204" pitchFamily="34" charset="0"/>
                <a:cs typeface="Times New Roman" panose="02020603050405020304" pitchFamily="18" charset="0"/>
              </a:rPr>
              <a:t>Practice-related </a:t>
            </a:r>
            <a:r>
              <a:rPr lang="en-GB" sz="2400" dirty="0">
                <a:latin typeface="+mn-lt"/>
                <a:ea typeface="Calibri" panose="020F0502020204030204" pitchFamily="34" charset="0"/>
                <a:cs typeface="Times New Roman" panose="02020603050405020304" pitchFamily="18" charset="0"/>
              </a:rPr>
              <a:t>research </a:t>
            </a:r>
            <a:endParaRPr lang="en-GB" sz="2400" dirty="0" smtClean="0">
              <a:latin typeface="+mn-lt"/>
              <a:ea typeface="Calibri" panose="020F0502020204030204" pitchFamily="34" charset="0"/>
              <a:cs typeface="Times New Roman" panose="02020603050405020304" pitchFamily="18" charset="0"/>
            </a:endParaRPr>
          </a:p>
          <a:p>
            <a:r>
              <a:rPr lang="en-GB" sz="2400" dirty="0" smtClean="0">
                <a:latin typeface="+mn-lt"/>
                <a:ea typeface="Calibri" panose="020F0502020204030204" pitchFamily="34" charset="0"/>
                <a:cs typeface="Times New Roman" panose="02020603050405020304" pitchFamily="18" charset="0"/>
              </a:rPr>
              <a:t>Qualitative data</a:t>
            </a:r>
          </a:p>
          <a:p>
            <a:pPr lvl="1"/>
            <a:r>
              <a:rPr lang="en-GB" sz="2000" dirty="0" smtClean="0">
                <a:latin typeface="+mn-lt"/>
                <a:ea typeface="Calibri" panose="020F0502020204030204" pitchFamily="34" charset="0"/>
                <a:cs typeface="Times New Roman" panose="02020603050405020304" pitchFamily="18" charset="0"/>
              </a:rPr>
              <a:t>semi-structured interviews</a:t>
            </a:r>
          </a:p>
          <a:p>
            <a:pPr lvl="1"/>
            <a:r>
              <a:rPr lang="en-GB" sz="2000" dirty="0" smtClean="0">
                <a:latin typeface="+mn-lt"/>
                <a:ea typeface="Calibri" panose="020F0502020204030204" pitchFamily="34" charset="0"/>
                <a:cs typeface="Times New Roman" panose="02020603050405020304" pitchFamily="18" charset="0"/>
              </a:rPr>
              <a:t>two </a:t>
            </a:r>
            <a:r>
              <a:rPr lang="en-GB" sz="2000" dirty="0">
                <a:latin typeface="+mn-lt"/>
                <a:ea typeface="Calibri" panose="020F0502020204030204" pitchFamily="34" charset="0"/>
                <a:cs typeface="Times New Roman" panose="02020603050405020304" pitchFamily="18" charset="0"/>
              </a:rPr>
              <a:t>stages: pre and post </a:t>
            </a:r>
            <a:r>
              <a:rPr lang="en-GB" sz="2000" dirty="0" smtClean="0">
                <a:latin typeface="+mn-lt"/>
                <a:ea typeface="Calibri" panose="020F0502020204030204" pitchFamily="34" charset="0"/>
                <a:cs typeface="Times New Roman" panose="02020603050405020304" pitchFamily="18" charset="0"/>
              </a:rPr>
              <a:t>intervention</a:t>
            </a:r>
          </a:p>
          <a:p>
            <a:pPr lvl="1"/>
            <a:r>
              <a:rPr lang="en-GB" sz="2000" dirty="0" smtClean="0">
                <a:latin typeface="+mn-lt"/>
                <a:ea typeface="Calibri" panose="020F0502020204030204" pitchFamily="34" charset="0"/>
                <a:cs typeface="Times New Roman" panose="02020603050405020304" pitchFamily="18" charset="0"/>
              </a:rPr>
              <a:t>(also - student focus group)</a:t>
            </a:r>
          </a:p>
          <a:p>
            <a:r>
              <a:rPr lang="en-GB" sz="2400" dirty="0" smtClean="0">
                <a:latin typeface="+mn-lt"/>
              </a:rPr>
              <a:t>Research population</a:t>
            </a:r>
          </a:p>
          <a:p>
            <a:pPr lvl="1"/>
            <a:r>
              <a:rPr lang="en-GB" sz="2000" dirty="0" smtClean="0">
                <a:latin typeface="+mn-lt"/>
              </a:rPr>
              <a:t>8 personal tutors across range of subject discipline &amp; level of experience </a:t>
            </a:r>
          </a:p>
          <a:p>
            <a:pPr lvl="0"/>
            <a:r>
              <a:rPr lang="en-GB" sz="2400" dirty="0">
                <a:solidFill>
                  <a:prstClr val="black"/>
                </a:solidFill>
                <a:latin typeface="Calibri"/>
                <a:ea typeface="Calibri" panose="020F0502020204030204" pitchFamily="34" charset="0"/>
                <a:cs typeface="Times New Roman" panose="02020603050405020304" pitchFamily="18" charset="0"/>
              </a:rPr>
              <a:t>The intervention – tailored development materials for tutoring (created as part of the </a:t>
            </a:r>
            <a:r>
              <a:rPr lang="en-GB" sz="2400" i="1" dirty="0">
                <a:solidFill>
                  <a:prstClr val="black"/>
                </a:solidFill>
                <a:latin typeface="Calibri"/>
                <a:ea typeface="Calibri" panose="020F0502020204030204" pitchFamily="34" charset="0"/>
                <a:cs typeface="Times New Roman" panose="02020603050405020304" pitchFamily="18" charset="0"/>
              </a:rPr>
              <a:t>Intervention for Success</a:t>
            </a:r>
            <a:r>
              <a:rPr lang="en-GB" sz="2400" dirty="0">
                <a:solidFill>
                  <a:prstClr val="black"/>
                </a:solidFill>
                <a:latin typeface="Calibri"/>
                <a:ea typeface="Calibri" panose="020F0502020204030204" pitchFamily="34" charset="0"/>
                <a:cs typeface="Times New Roman" panose="02020603050405020304" pitchFamily="18" charset="0"/>
              </a:rPr>
              <a:t> Project), both</a:t>
            </a:r>
          </a:p>
          <a:p>
            <a:pPr lvl="1"/>
            <a:r>
              <a:rPr lang="en-GB" sz="2000" dirty="0">
                <a:solidFill>
                  <a:prstClr val="black"/>
                </a:solidFill>
                <a:latin typeface="Calibri"/>
                <a:ea typeface="Calibri" panose="020F0502020204030204" pitchFamily="34" charset="0"/>
                <a:cs typeface="Times New Roman" panose="02020603050405020304" pitchFamily="18" charset="0"/>
              </a:rPr>
              <a:t>student-facing (for use in individual and group tutorials) </a:t>
            </a:r>
          </a:p>
          <a:p>
            <a:pPr lvl="1"/>
            <a:r>
              <a:rPr lang="en-GB" sz="2000" dirty="0">
                <a:solidFill>
                  <a:prstClr val="black"/>
                </a:solidFill>
                <a:latin typeface="Calibri"/>
                <a:ea typeface="Calibri" panose="020F0502020204030204" pitchFamily="34" charset="0"/>
                <a:cs typeface="Times New Roman" panose="02020603050405020304" pitchFamily="18" charset="0"/>
              </a:rPr>
              <a:t>staff-facing (to enhance professional development in the role) </a:t>
            </a:r>
          </a:p>
          <a:p>
            <a:pPr lvl="1"/>
            <a:endParaRPr lang="en-GB" sz="1600" dirty="0" smtClean="0">
              <a:latin typeface="+mn-lt"/>
            </a:endParaRPr>
          </a:p>
          <a:p>
            <a:pPr lvl="1"/>
            <a:endParaRPr lang="en-GB" sz="1600" dirty="0"/>
          </a:p>
          <a:p>
            <a:pPr lvl="1"/>
            <a:endParaRPr lang="en-GB" sz="1600" dirty="0" smtClean="0"/>
          </a:p>
          <a:p>
            <a:pPr lvl="1"/>
            <a:endParaRPr lang="en-GB" sz="1600" dirty="0"/>
          </a:p>
        </p:txBody>
      </p:sp>
    </p:spTree>
    <p:extLst>
      <p:ext uri="{BB962C8B-B14F-4D97-AF65-F5344CB8AC3E}">
        <p14:creationId xmlns:p14="http://schemas.microsoft.com/office/powerpoint/2010/main" val="37571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260648"/>
            <a:ext cx="11539470" cy="583406"/>
          </a:xfrm>
        </p:spPr>
        <p:txBody>
          <a:bodyPr/>
          <a:lstStyle/>
          <a:p>
            <a:pPr lvl="0">
              <a:spcBef>
                <a:spcPct val="20000"/>
              </a:spcBef>
            </a:pPr>
            <a:r>
              <a:rPr lang="en-GB" dirty="0">
                <a:solidFill>
                  <a:prstClr val="black"/>
                </a:solidFill>
                <a:latin typeface="+mn-lt"/>
                <a:ea typeface="+mn-ea"/>
              </a:rPr>
              <a:t>The intervention – resources for personal tutors  </a:t>
            </a:r>
            <a:endParaRPr lang="en-GB" dirty="0">
              <a:latin typeface="+mn-lt"/>
            </a:endParaRPr>
          </a:p>
        </p:txBody>
      </p:sp>
      <p:sp>
        <p:nvSpPr>
          <p:cNvPr id="3" name="Content Placeholder 2"/>
          <p:cNvSpPr>
            <a:spLocks noGrp="1"/>
          </p:cNvSpPr>
          <p:nvPr>
            <p:ph idx="1"/>
          </p:nvPr>
        </p:nvSpPr>
        <p:spPr>
          <a:xfrm>
            <a:off x="530966" y="940158"/>
            <a:ext cx="7028933" cy="5105904"/>
          </a:xfrm>
        </p:spPr>
        <p:txBody>
          <a:bodyPr/>
          <a:lstStyle/>
          <a:p>
            <a:pPr marL="0" indent="0" algn="ctr">
              <a:buNone/>
            </a:pPr>
            <a:r>
              <a:rPr lang="en-GB" sz="2400" u="sng" dirty="0" smtClean="0">
                <a:latin typeface="+mn-lt"/>
                <a:hlinkClick r:id="rId2"/>
              </a:rPr>
              <a:t>http</a:t>
            </a:r>
            <a:r>
              <a:rPr lang="en-GB" sz="2400" u="sng" dirty="0">
                <a:latin typeface="+mn-lt"/>
                <a:hlinkClick r:id="rId2"/>
              </a:rPr>
              <a:t>://lncn.eu/ptmaster</a:t>
            </a:r>
            <a:endParaRPr lang="en-GB" sz="2400" dirty="0">
              <a:latin typeface="+mn-lt"/>
            </a:endParaRPr>
          </a:p>
          <a:p>
            <a:pPr marL="0" indent="0">
              <a:buNone/>
            </a:pPr>
            <a:endParaRPr lang="en-GB" dirty="0"/>
          </a:p>
          <a:p>
            <a:pPr marL="0" indent="0">
              <a:buNone/>
            </a:pPr>
            <a:endParaRPr lang="en-GB" u="sng"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966" y="1601248"/>
            <a:ext cx="3168352" cy="198022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1749" y="1601248"/>
            <a:ext cx="3168352" cy="198022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1749" y="3812790"/>
            <a:ext cx="3168352" cy="198022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966" y="3800117"/>
            <a:ext cx="3188628" cy="1992893"/>
          </a:xfrm>
          <a:prstGeom prst="rect">
            <a:avLst/>
          </a:prstGeom>
        </p:spPr>
      </p:pic>
      <p:sp>
        <p:nvSpPr>
          <p:cNvPr id="5" name="TextBox 4"/>
          <p:cNvSpPr txBox="1"/>
          <p:nvPr/>
        </p:nvSpPr>
        <p:spPr>
          <a:xfrm>
            <a:off x="7830355" y="1326524"/>
            <a:ext cx="4121239" cy="4401205"/>
          </a:xfrm>
          <a:prstGeom prst="rect">
            <a:avLst/>
          </a:prstGeom>
          <a:noFill/>
        </p:spPr>
        <p:txBody>
          <a:bodyPr wrap="square" rtlCol="0">
            <a:spAutoFit/>
          </a:bodyPr>
          <a:lstStyle/>
          <a:p>
            <a:pPr algn="ctr"/>
            <a:r>
              <a:rPr lang="en-GB" sz="2000" i="1" u="sng" dirty="0" smtClean="0"/>
              <a:t>Thinking &amp; discussion point 2</a:t>
            </a:r>
          </a:p>
          <a:p>
            <a:endParaRPr lang="en-GB" sz="2000" i="1" u="sng" dirty="0"/>
          </a:p>
          <a:p>
            <a:r>
              <a:rPr lang="en-GB" sz="2000" i="1" dirty="0" smtClean="0"/>
              <a:t>Look at the topics of the staff development materials</a:t>
            </a:r>
          </a:p>
          <a:p>
            <a:endParaRPr lang="en-GB" sz="2000" i="1" dirty="0"/>
          </a:p>
          <a:p>
            <a:pPr marL="342900" indent="-342900">
              <a:buAutoNum type="arabicPeriod"/>
            </a:pPr>
            <a:r>
              <a:rPr lang="en-GB" sz="2000" i="1" dirty="0" smtClean="0"/>
              <a:t>Are the topics relevant and is breadth sufficient? Any gaps?</a:t>
            </a:r>
          </a:p>
          <a:p>
            <a:pPr marL="342900" indent="-342900">
              <a:buAutoNum type="arabicPeriod"/>
            </a:pPr>
            <a:r>
              <a:rPr lang="en-GB" sz="2000" i="1" dirty="0" smtClean="0"/>
              <a:t>Too generic or is being generic necessary?  Why?  </a:t>
            </a:r>
          </a:p>
          <a:p>
            <a:pPr marL="342900" indent="-342900">
              <a:buAutoNum type="arabicPeriod"/>
            </a:pPr>
            <a:endParaRPr lang="en-GB" sz="2000" i="1" dirty="0"/>
          </a:p>
          <a:p>
            <a:pPr algn="ctr"/>
            <a:endParaRPr lang="en-GB" sz="2000" dirty="0">
              <a:solidFill>
                <a:srgbClr val="FF0000"/>
              </a:solidFill>
            </a:endParaRPr>
          </a:p>
          <a:p>
            <a:pPr algn="ctr"/>
            <a:r>
              <a:rPr lang="en-GB" sz="2000" i="1" dirty="0"/>
              <a:t>Post your answers at</a:t>
            </a:r>
            <a:r>
              <a:rPr lang="en-GB" sz="2000" i="1" dirty="0" smtClean="0"/>
              <a:t>:</a:t>
            </a:r>
          </a:p>
          <a:p>
            <a:pPr algn="ctr"/>
            <a:r>
              <a:rPr lang="en-GB" sz="2000" i="1" dirty="0">
                <a:hlinkClick r:id="rId7"/>
              </a:rPr>
              <a:t>https://</a:t>
            </a:r>
            <a:r>
              <a:rPr lang="en-GB" sz="2000" i="1" dirty="0" smtClean="0">
                <a:hlinkClick r:id="rId7"/>
              </a:rPr>
              <a:t>padlet.com/bewalker/TP2</a:t>
            </a:r>
            <a:endParaRPr lang="en-GB" sz="2000" i="1" dirty="0" smtClean="0"/>
          </a:p>
          <a:p>
            <a:pPr algn="ctr"/>
            <a:endParaRPr lang="en-GB" sz="2000" i="1" dirty="0"/>
          </a:p>
        </p:txBody>
      </p:sp>
    </p:spTree>
    <p:extLst>
      <p:ext uri="{BB962C8B-B14F-4D97-AF65-F5344CB8AC3E}">
        <p14:creationId xmlns:p14="http://schemas.microsoft.com/office/powerpoint/2010/main" val="400599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What we've found (so far)</a:t>
            </a:r>
            <a:endParaRPr lang="en-GB" dirty="0">
              <a:latin typeface="+mn-lt"/>
            </a:endParaRPr>
          </a:p>
        </p:txBody>
      </p:sp>
      <p:sp>
        <p:nvSpPr>
          <p:cNvPr id="3" name="Text Placeholder 2"/>
          <p:cNvSpPr>
            <a:spLocks noGrp="1"/>
          </p:cNvSpPr>
          <p:nvPr>
            <p:ph type="body" sz="quarter" idx="12"/>
          </p:nvPr>
        </p:nvSpPr>
        <p:spPr/>
        <p:txBody>
          <a:bodyPr/>
          <a:lstStyle/>
          <a:p>
            <a:r>
              <a:rPr lang="en-GB" sz="2400" dirty="0" smtClean="0">
                <a:latin typeface="+mn-lt"/>
              </a:rPr>
              <a:t>There are some commonly </a:t>
            </a:r>
            <a:r>
              <a:rPr lang="en-GB" sz="2400" dirty="0">
                <a:latin typeface="+mn-lt"/>
              </a:rPr>
              <a:t>held notions of effective tutoring in terms of qualities and </a:t>
            </a:r>
            <a:r>
              <a:rPr lang="en-GB" sz="2400" dirty="0" smtClean="0">
                <a:latin typeface="+mn-lt"/>
              </a:rPr>
              <a:t>functions</a:t>
            </a:r>
            <a:endParaRPr lang="en-GB" sz="2400" dirty="0">
              <a:latin typeface="+mn-lt"/>
            </a:endParaRPr>
          </a:p>
          <a:p>
            <a:r>
              <a:rPr lang="en-GB" sz="2400" dirty="0" smtClean="0">
                <a:latin typeface="+mn-lt"/>
              </a:rPr>
              <a:t>Factors </a:t>
            </a:r>
            <a:r>
              <a:rPr lang="en-GB" sz="2400" dirty="0">
                <a:latin typeface="+mn-lt"/>
              </a:rPr>
              <a:t>affecting confidence in the role and gaps in training and ongoing support </a:t>
            </a:r>
            <a:endParaRPr lang="en-GB" sz="2400" dirty="0" smtClean="0">
              <a:latin typeface="+mn-lt"/>
            </a:endParaRPr>
          </a:p>
          <a:p>
            <a:pPr lvl="3"/>
            <a:r>
              <a:rPr lang="en-GB" dirty="0" smtClean="0">
                <a:latin typeface="+mn-lt"/>
              </a:rPr>
              <a:t>Level of experience</a:t>
            </a:r>
          </a:p>
          <a:p>
            <a:pPr lvl="3"/>
            <a:r>
              <a:rPr lang="en-GB" dirty="0" smtClean="0">
                <a:latin typeface="+mn-lt"/>
              </a:rPr>
              <a:t>Boundary issues  </a:t>
            </a:r>
          </a:p>
          <a:p>
            <a:pPr lvl="3"/>
            <a:r>
              <a:rPr lang="en-GB" dirty="0" smtClean="0">
                <a:latin typeface="+mn-lt"/>
              </a:rPr>
              <a:t>Teaching &amp; research comes first </a:t>
            </a:r>
            <a:endParaRPr lang="en-GB" dirty="0">
              <a:latin typeface="+mn-lt"/>
            </a:endParaRPr>
          </a:p>
          <a:p>
            <a:r>
              <a:rPr lang="en-GB" sz="2400" dirty="0" smtClean="0">
                <a:latin typeface="+mn-lt"/>
              </a:rPr>
              <a:t>The </a:t>
            </a:r>
            <a:r>
              <a:rPr lang="en-GB" sz="2400" dirty="0">
                <a:latin typeface="+mn-lt"/>
              </a:rPr>
              <a:t>resources provided were positively welcomed and seen as meeting some of these </a:t>
            </a:r>
            <a:r>
              <a:rPr lang="en-GB" sz="2400" dirty="0" smtClean="0">
                <a:latin typeface="+mn-lt"/>
              </a:rPr>
              <a:t>needs  </a:t>
            </a:r>
            <a:endParaRPr lang="en-GB" sz="2400" dirty="0">
              <a:latin typeface="+mn-lt"/>
            </a:endParaRPr>
          </a:p>
          <a:p>
            <a:r>
              <a:rPr lang="en-GB" sz="2400" dirty="0">
                <a:latin typeface="+mn-lt"/>
              </a:rPr>
              <a:t>H</a:t>
            </a:r>
            <a:r>
              <a:rPr lang="en-GB" sz="2400" dirty="0" smtClean="0">
                <a:latin typeface="+mn-lt"/>
              </a:rPr>
              <a:t>igh </a:t>
            </a:r>
            <a:r>
              <a:rPr lang="en-GB" sz="2400" dirty="0">
                <a:latin typeface="+mn-lt"/>
              </a:rPr>
              <a:t>level of importance tutors place on the role combined, however, with the difficulty of performing it ‘on the ground’</a:t>
            </a:r>
          </a:p>
          <a:p>
            <a:pPr marL="0" indent="0">
              <a:buNone/>
            </a:pPr>
            <a:endParaRPr lang="en-GB" dirty="0"/>
          </a:p>
        </p:txBody>
      </p:sp>
    </p:spTree>
    <p:extLst>
      <p:ext uri="{BB962C8B-B14F-4D97-AF65-F5344CB8AC3E}">
        <p14:creationId xmlns:p14="http://schemas.microsoft.com/office/powerpoint/2010/main" val="397363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So what?</a:t>
            </a:r>
            <a:endParaRPr lang="en-GB" dirty="0">
              <a:latin typeface="+mn-lt"/>
            </a:endParaRPr>
          </a:p>
        </p:txBody>
      </p:sp>
      <p:sp>
        <p:nvSpPr>
          <p:cNvPr id="3" name="Text Placeholder 2"/>
          <p:cNvSpPr>
            <a:spLocks noGrp="1"/>
          </p:cNvSpPr>
          <p:nvPr>
            <p:ph type="body" sz="quarter" idx="12"/>
          </p:nvPr>
        </p:nvSpPr>
        <p:spPr/>
        <p:txBody>
          <a:bodyPr/>
          <a:lstStyle/>
          <a:p>
            <a:pPr marL="0" indent="0">
              <a:buNone/>
            </a:pPr>
            <a:r>
              <a:rPr lang="en-GB" sz="2400" i="1" u="sng" dirty="0" smtClean="0">
                <a:latin typeface="+mn-lt"/>
              </a:rPr>
              <a:t>Thinking &amp; discussion point 3 </a:t>
            </a:r>
          </a:p>
          <a:p>
            <a:pPr marL="0" indent="0">
              <a:buNone/>
            </a:pPr>
            <a:r>
              <a:rPr lang="en-GB" sz="2400" i="1" dirty="0" smtClean="0">
                <a:latin typeface="+mn-lt"/>
              </a:rPr>
              <a:t>What </a:t>
            </a:r>
            <a:r>
              <a:rPr lang="en-GB" sz="2400" i="1" dirty="0">
                <a:latin typeface="+mn-lt"/>
              </a:rPr>
              <a:t>d</a:t>
            </a:r>
            <a:r>
              <a:rPr lang="en-GB" sz="2400" i="1" dirty="0" smtClean="0">
                <a:latin typeface="+mn-lt"/>
              </a:rPr>
              <a:t>o you think the implications are? </a:t>
            </a:r>
          </a:p>
          <a:p>
            <a:pPr marL="0" indent="0">
              <a:buNone/>
            </a:pPr>
            <a:r>
              <a:rPr lang="en-GB" sz="2400" i="1" dirty="0">
                <a:latin typeface="+mn-lt"/>
              </a:rPr>
              <a:t>	</a:t>
            </a:r>
            <a:r>
              <a:rPr lang="en-GB" sz="2400" i="1" dirty="0" smtClean="0">
                <a:latin typeface="+mn-lt"/>
              </a:rPr>
              <a:t>…think levels (policy / institutional / practitioner)? </a:t>
            </a:r>
          </a:p>
          <a:p>
            <a:pPr marL="0" lvl="0" indent="0" algn="ctr" fontAlgn="auto">
              <a:spcBef>
                <a:spcPts val="0"/>
              </a:spcBef>
              <a:spcAft>
                <a:spcPts val="0"/>
              </a:spcAft>
              <a:buNone/>
            </a:pPr>
            <a:endParaRPr lang="en-GB" sz="1800" dirty="0">
              <a:solidFill>
                <a:srgbClr val="FF0000"/>
              </a:solidFill>
              <a:latin typeface="Calibri"/>
              <a:cs typeface="+mn-cs"/>
            </a:endParaRPr>
          </a:p>
          <a:p>
            <a:pPr marL="0" lvl="0" indent="0" algn="ctr" fontAlgn="auto">
              <a:spcBef>
                <a:spcPts val="0"/>
              </a:spcBef>
              <a:spcAft>
                <a:spcPts val="0"/>
              </a:spcAft>
              <a:buNone/>
            </a:pPr>
            <a:r>
              <a:rPr lang="en-GB" sz="2400" i="1" dirty="0">
                <a:latin typeface="Calibri"/>
                <a:cs typeface="+mn-cs"/>
              </a:rPr>
              <a:t>Post your answers at: </a:t>
            </a:r>
            <a:endParaRPr lang="en-GB" sz="2400" i="1" dirty="0" smtClean="0">
              <a:latin typeface="Calibri"/>
              <a:cs typeface="+mn-cs"/>
            </a:endParaRPr>
          </a:p>
          <a:p>
            <a:pPr marL="0" lvl="0" indent="0" algn="ctr" fontAlgn="auto">
              <a:spcBef>
                <a:spcPts val="0"/>
              </a:spcBef>
              <a:spcAft>
                <a:spcPts val="0"/>
              </a:spcAft>
              <a:buNone/>
            </a:pPr>
            <a:r>
              <a:rPr lang="en-GB" sz="2400" i="1" dirty="0">
                <a:latin typeface="Calibri"/>
                <a:cs typeface="+mn-cs"/>
              </a:rPr>
              <a:t> </a:t>
            </a:r>
            <a:r>
              <a:rPr lang="en-GB" sz="2400" i="1" dirty="0">
                <a:latin typeface="Calibri"/>
                <a:cs typeface="+mn-cs"/>
                <a:hlinkClick r:id="rId2"/>
              </a:rPr>
              <a:t>https://</a:t>
            </a:r>
            <a:r>
              <a:rPr lang="en-GB" sz="2400" i="1" dirty="0" smtClean="0">
                <a:latin typeface="Calibri"/>
                <a:cs typeface="+mn-cs"/>
                <a:hlinkClick r:id="rId2"/>
              </a:rPr>
              <a:t>padlet.com/bewalker/TP3</a:t>
            </a:r>
            <a:endParaRPr lang="en-GB" sz="2400" i="1" dirty="0" smtClean="0">
              <a:latin typeface="Calibri"/>
              <a:cs typeface="+mn-cs"/>
            </a:endParaRPr>
          </a:p>
          <a:p>
            <a:endParaRPr lang="en-GB" sz="2400" dirty="0" smtClean="0">
              <a:latin typeface="+mn-lt"/>
            </a:endParaRPr>
          </a:p>
          <a:p>
            <a:r>
              <a:rPr lang="en-GB" sz="2400" dirty="0" smtClean="0">
                <a:latin typeface="+mn-lt"/>
              </a:rPr>
              <a:t>Structural organisation</a:t>
            </a:r>
          </a:p>
          <a:p>
            <a:r>
              <a:rPr lang="en-GB" sz="2400" dirty="0" smtClean="0">
                <a:latin typeface="+mn-lt"/>
              </a:rPr>
              <a:t>Specialised roles </a:t>
            </a:r>
          </a:p>
          <a:p>
            <a:r>
              <a:rPr lang="en-GB" sz="2400" dirty="0" smtClean="0">
                <a:latin typeface="+mn-lt"/>
              </a:rPr>
              <a:t>Professional development </a:t>
            </a:r>
          </a:p>
          <a:p>
            <a:r>
              <a:rPr lang="en-GB" sz="2400" dirty="0" smtClean="0">
                <a:latin typeface="+mn-lt"/>
              </a:rPr>
              <a:t>Pedagogical relationship of personal tutoring and teaching </a:t>
            </a:r>
          </a:p>
          <a:p>
            <a:pPr marL="0" indent="0">
              <a:buNone/>
            </a:pPr>
            <a:endParaRPr lang="en-GB" sz="2800" i="1" dirty="0">
              <a:latin typeface="+mn-lt"/>
            </a:endParaRPr>
          </a:p>
        </p:txBody>
      </p:sp>
    </p:spTree>
    <p:extLst>
      <p:ext uri="{BB962C8B-B14F-4D97-AF65-F5344CB8AC3E}">
        <p14:creationId xmlns:p14="http://schemas.microsoft.com/office/powerpoint/2010/main" val="335012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References</a:t>
            </a:r>
            <a:r>
              <a:rPr lang="en-GB" dirty="0" smtClean="0"/>
              <a:t> </a:t>
            </a:r>
            <a:endParaRPr lang="en-GB" dirty="0"/>
          </a:p>
        </p:txBody>
      </p:sp>
      <p:sp>
        <p:nvSpPr>
          <p:cNvPr id="3" name="Text Placeholder 2"/>
          <p:cNvSpPr>
            <a:spLocks noGrp="1"/>
          </p:cNvSpPr>
          <p:nvPr>
            <p:ph type="body" sz="quarter" idx="12"/>
          </p:nvPr>
        </p:nvSpPr>
        <p:spPr>
          <a:xfrm>
            <a:off x="609600" y="1052514"/>
            <a:ext cx="10972800" cy="5157217"/>
          </a:xfrm>
        </p:spPr>
        <p:txBody>
          <a:bodyPr/>
          <a:lstStyle/>
          <a:p>
            <a:pPr>
              <a:buFont typeface="Arial" panose="020B0604020202020204" pitchFamily="34" charset="0"/>
              <a:buChar char="•"/>
            </a:pPr>
            <a:r>
              <a:rPr lang="en-GB" sz="1800" dirty="0" smtClean="0">
                <a:solidFill>
                  <a:srgbClr val="212121"/>
                </a:solidFill>
                <a:latin typeface="+mn-lt"/>
              </a:rPr>
              <a:t>Mountford-</a:t>
            </a:r>
            <a:r>
              <a:rPr lang="en-GB" sz="1800" dirty="0" err="1" smtClean="0">
                <a:solidFill>
                  <a:srgbClr val="212121"/>
                </a:solidFill>
                <a:latin typeface="+mn-lt"/>
              </a:rPr>
              <a:t>Zimdars</a:t>
            </a:r>
            <a:r>
              <a:rPr lang="en-GB" sz="1800" dirty="0">
                <a:solidFill>
                  <a:srgbClr val="212121"/>
                </a:solidFill>
                <a:latin typeface="+mn-lt"/>
              </a:rPr>
              <a:t>. A. et al (2015) </a:t>
            </a:r>
            <a:r>
              <a:rPr lang="en-GB" sz="1800" i="1" dirty="0">
                <a:solidFill>
                  <a:srgbClr val="212121"/>
                </a:solidFill>
                <a:latin typeface="+mn-lt"/>
              </a:rPr>
              <a:t>Causes of Differences in Student Outcomes. </a:t>
            </a:r>
            <a:r>
              <a:rPr lang="en-GB" sz="1800" dirty="0">
                <a:solidFill>
                  <a:srgbClr val="212121"/>
                </a:solidFill>
                <a:latin typeface="+mn-lt"/>
              </a:rPr>
              <a:t>HEFCE. </a:t>
            </a:r>
          </a:p>
          <a:p>
            <a:pPr>
              <a:buFont typeface="Arial" panose="020B0604020202020204" pitchFamily="34" charset="0"/>
              <a:buChar char="•"/>
            </a:pPr>
            <a:r>
              <a:rPr lang="en-GB" sz="1800" dirty="0">
                <a:solidFill>
                  <a:srgbClr val="212121"/>
                </a:solidFill>
                <a:latin typeface="+mn-lt"/>
              </a:rPr>
              <a:t>Stork, A. and Walker, B. (2015) </a:t>
            </a:r>
            <a:r>
              <a:rPr lang="en-GB" sz="1800" i="1" dirty="0">
                <a:solidFill>
                  <a:srgbClr val="212121"/>
                </a:solidFill>
                <a:latin typeface="+mn-lt"/>
              </a:rPr>
              <a:t>Becoming an Outstanding Personal Tutor: Supporting Learners Through Personal Tutoring and Coaching</a:t>
            </a:r>
            <a:r>
              <a:rPr lang="en-GB" sz="1800" dirty="0">
                <a:solidFill>
                  <a:srgbClr val="212121"/>
                </a:solidFill>
                <a:latin typeface="+mn-lt"/>
              </a:rPr>
              <a:t>. Northwich: Critical Publishing. </a:t>
            </a:r>
          </a:p>
          <a:p>
            <a:r>
              <a:rPr lang="en-GB" sz="1800" dirty="0">
                <a:latin typeface="+mn-lt"/>
              </a:rPr>
              <a:t>Thomas, L. and </a:t>
            </a:r>
            <a:r>
              <a:rPr lang="en-GB" sz="1800" dirty="0" err="1">
                <a:latin typeface="+mn-lt"/>
              </a:rPr>
              <a:t>Hixenbaugh</a:t>
            </a:r>
            <a:r>
              <a:rPr lang="en-GB" sz="1800" dirty="0">
                <a:latin typeface="+mn-lt"/>
              </a:rPr>
              <a:t>, P. (eds.) (2006) </a:t>
            </a:r>
            <a:r>
              <a:rPr lang="en-GB" sz="1800" i="1" dirty="0">
                <a:latin typeface="+mn-lt"/>
              </a:rPr>
              <a:t>Personal Tutoring in Higher Education</a:t>
            </a:r>
            <a:r>
              <a:rPr lang="en-GB" sz="1800" dirty="0">
                <a:latin typeface="+mn-lt"/>
              </a:rPr>
              <a:t>.  Stoke on Trent: Trentham Books.   </a:t>
            </a:r>
          </a:p>
          <a:p>
            <a:r>
              <a:rPr lang="en-GB" sz="1800" dirty="0" smtClean="0">
                <a:latin typeface="+mn-lt"/>
              </a:rPr>
              <a:t>Thomas</a:t>
            </a:r>
            <a:r>
              <a:rPr lang="en-GB" sz="1800" dirty="0">
                <a:latin typeface="+mn-lt"/>
              </a:rPr>
              <a:t>, L. (2012) </a:t>
            </a:r>
            <a:r>
              <a:rPr lang="en-GB" sz="1800" i="1" dirty="0">
                <a:latin typeface="+mn-lt"/>
              </a:rPr>
              <a:t>What Works? Student Retention and Success. Building Student Engagement and Belonging in Higher Education at a Time of Change. </a:t>
            </a:r>
            <a:r>
              <a:rPr lang="en-GB" sz="1800" dirty="0">
                <a:latin typeface="+mn-lt"/>
              </a:rPr>
              <a:t>HEA.  Available from </a:t>
            </a:r>
            <a:r>
              <a:rPr lang="en-GB" sz="1800" u="sng" dirty="0">
                <a:latin typeface="+mn-lt"/>
                <a:hlinkClick r:id="rId2"/>
              </a:rPr>
              <a:t>https://www.heacademy.ac.uk/system/files/what_works_summary_report_0.pdf</a:t>
            </a:r>
            <a:r>
              <a:rPr lang="en-GB" sz="1800" u="sng" dirty="0">
                <a:latin typeface="+mn-lt"/>
              </a:rPr>
              <a:t> </a:t>
            </a:r>
            <a:endParaRPr lang="en-GB" sz="1800" u="sng" dirty="0" smtClean="0">
              <a:latin typeface="+mn-lt"/>
            </a:endParaRPr>
          </a:p>
          <a:p>
            <a:r>
              <a:rPr lang="en-GB" sz="1800" dirty="0" smtClean="0">
                <a:latin typeface="+mn-lt"/>
              </a:rPr>
              <a:t>Thomas</a:t>
            </a:r>
            <a:r>
              <a:rPr lang="en-GB" sz="1800" dirty="0">
                <a:latin typeface="+mn-lt"/>
              </a:rPr>
              <a:t>, L. (2017a) </a:t>
            </a:r>
            <a:r>
              <a:rPr lang="en-GB" sz="1800" i="1" dirty="0">
                <a:latin typeface="+mn-lt"/>
              </a:rPr>
              <a:t>What Works 2? Student Retention and Success. Supporting Student Success: Strategies for Institutional Change. </a:t>
            </a:r>
            <a:r>
              <a:rPr lang="en-GB" sz="1800" dirty="0">
                <a:latin typeface="+mn-lt"/>
              </a:rPr>
              <a:t>HEA.  Available from </a:t>
            </a:r>
            <a:r>
              <a:rPr lang="en-GB" sz="1800" u="sng" dirty="0">
                <a:latin typeface="+mn-lt"/>
                <a:hlinkClick r:id="rId3"/>
              </a:rPr>
              <a:t>https://www.heacademy.ac.uk/system/files/hub/download/what_works_2_-_full_report.pdf</a:t>
            </a:r>
            <a:r>
              <a:rPr lang="en-GB" sz="1800" u="sng" dirty="0">
                <a:latin typeface="+mn-lt"/>
              </a:rPr>
              <a:t> </a:t>
            </a:r>
            <a:endParaRPr lang="en-GB" sz="1800" u="sng" dirty="0" smtClean="0">
              <a:latin typeface="+mn-lt"/>
            </a:endParaRPr>
          </a:p>
          <a:p>
            <a:r>
              <a:rPr lang="en-GB" sz="1800" dirty="0" smtClean="0">
                <a:latin typeface="+mn-lt"/>
              </a:rPr>
              <a:t>Thomas</a:t>
            </a:r>
            <a:r>
              <a:rPr lang="en-GB" sz="1800" dirty="0">
                <a:latin typeface="+mn-lt"/>
              </a:rPr>
              <a:t>, L. (2017b) </a:t>
            </a:r>
            <a:r>
              <a:rPr lang="en-GB" sz="1800" i="1" dirty="0">
                <a:latin typeface="+mn-lt"/>
              </a:rPr>
              <a:t>Using Tutoring to Advance Success To Improve Student Success</a:t>
            </a:r>
            <a:r>
              <a:rPr lang="en-GB" sz="1800" dirty="0">
                <a:latin typeface="+mn-lt"/>
              </a:rPr>
              <a:t>. Keynote Presentation Slides to UKAT conference, 5 April 2017</a:t>
            </a:r>
            <a:r>
              <a:rPr lang="en-GB" sz="1800" dirty="0" smtClean="0">
                <a:latin typeface="+mn-lt"/>
              </a:rPr>
              <a:t>.</a:t>
            </a:r>
          </a:p>
          <a:p>
            <a:r>
              <a:rPr lang="en-GB" sz="1800" dirty="0">
                <a:latin typeface="+mn-lt"/>
              </a:rPr>
              <a:t>Wheeler, S. and </a:t>
            </a:r>
            <a:r>
              <a:rPr lang="en-GB" sz="1800" dirty="0" err="1">
                <a:latin typeface="+mn-lt"/>
              </a:rPr>
              <a:t>Birtle</a:t>
            </a:r>
            <a:r>
              <a:rPr lang="en-GB" sz="1800" dirty="0">
                <a:latin typeface="+mn-lt"/>
              </a:rPr>
              <a:t>, J. (1993) </a:t>
            </a:r>
            <a:r>
              <a:rPr lang="en-GB" sz="1800" i="1" dirty="0">
                <a:latin typeface="+mn-lt"/>
              </a:rPr>
              <a:t>A Handbook for Personal Tutors</a:t>
            </a:r>
            <a:r>
              <a:rPr lang="en-GB" sz="1800" dirty="0">
                <a:latin typeface="+mn-lt"/>
              </a:rPr>
              <a:t>. Buckingham: Society for Research into Higher Education and Open University Press.   </a:t>
            </a:r>
            <a:endParaRPr lang="en-GB" sz="1800" dirty="0" smtClean="0">
              <a:latin typeface="+mn-lt"/>
            </a:endParaRPr>
          </a:p>
          <a:p>
            <a:r>
              <a:rPr lang="en-GB" sz="1800" dirty="0" err="1">
                <a:latin typeface="+mn-lt"/>
              </a:rPr>
              <a:t>Yorke</a:t>
            </a:r>
            <a:r>
              <a:rPr lang="en-GB" sz="1800" dirty="0">
                <a:latin typeface="+mn-lt"/>
              </a:rPr>
              <a:t>, M. (2001) Formative Assessment and its Relevance to Retention. </a:t>
            </a:r>
            <a:r>
              <a:rPr lang="en-GB" sz="1800" i="1" dirty="0">
                <a:latin typeface="+mn-lt"/>
              </a:rPr>
              <a:t>Higher Education Research and </a:t>
            </a:r>
            <a:r>
              <a:rPr lang="en-GB" sz="1800" dirty="0">
                <a:latin typeface="+mn-lt"/>
              </a:rPr>
              <a:t>Development, 20(2), 115-126. </a:t>
            </a:r>
          </a:p>
          <a:p>
            <a:endParaRPr lang="en-GB" sz="1600" dirty="0">
              <a:latin typeface="+mn-lt"/>
            </a:endParaRPr>
          </a:p>
          <a:p>
            <a:endParaRPr lang="en-GB" sz="1600" dirty="0">
              <a:latin typeface="+mn-lt"/>
            </a:endParaRPr>
          </a:p>
          <a:p>
            <a:endParaRPr lang="en-GB" sz="1800" dirty="0"/>
          </a:p>
        </p:txBody>
      </p:sp>
    </p:spTree>
    <p:extLst>
      <p:ext uri="{BB962C8B-B14F-4D97-AF65-F5344CB8AC3E}">
        <p14:creationId xmlns:p14="http://schemas.microsoft.com/office/powerpoint/2010/main" val="3550186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61586"/>
            <a:ext cx="10972800" cy="777875"/>
          </a:xfrm>
        </p:spPr>
        <p:txBody>
          <a:bodyPr/>
          <a:lstStyle/>
          <a:p>
            <a:r>
              <a:rPr lang="en-GB" dirty="0" smtClean="0">
                <a:latin typeface="+mn-lt"/>
              </a:rPr>
              <a:t>Questions and follow up </a:t>
            </a:r>
            <a:endParaRPr lang="en-GB" dirty="0">
              <a:latin typeface="+mn-lt"/>
            </a:endParaRPr>
          </a:p>
        </p:txBody>
      </p:sp>
      <p:sp>
        <p:nvSpPr>
          <p:cNvPr id="3" name="Text Placeholder 2"/>
          <p:cNvSpPr>
            <a:spLocks noGrp="1"/>
          </p:cNvSpPr>
          <p:nvPr>
            <p:ph type="body" sz="quarter" idx="12"/>
          </p:nvPr>
        </p:nvSpPr>
        <p:spPr>
          <a:xfrm>
            <a:off x="390659" y="1416676"/>
            <a:ext cx="5224530" cy="4701344"/>
          </a:xfrm>
        </p:spPr>
        <p:txBody>
          <a:bodyPr/>
          <a:lstStyle/>
          <a:p>
            <a:pPr>
              <a:buFont typeface="Wingdings" panose="05000000000000000000" pitchFamily="2" charset="2"/>
              <a:buChar char="Ø"/>
            </a:pPr>
            <a:r>
              <a:rPr lang="en-GB" dirty="0" smtClean="0">
                <a:latin typeface="+mn-lt"/>
              </a:rPr>
              <a:t>Are single definitions helpful?</a:t>
            </a:r>
          </a:p>
          <a:p>
            <a:pPr>
              <a:buFont typeface="Wingdings" panose="05000000000000000000" pitchFamily="2" charset="2"/>
              <a:buChar char="Ø"/>
            </a:pPr>
            <a:r>
              <a:rPr lang="en-GB" dirty="0" smtClean="0">
                <a:latin typeface="+mn-lt"/>
              </a:rPr>
              <a:t>Your context = mission impossible?</a:t>
            </a:r>
          </a:p>
          <a:p>
            <a:pPr>
              <a:buFont typeface="Wingdings" panose="05000000000000000000" pitchFamily="2" charset="2"/>
              <a:buChar char="Ø"/>
            </a:pPr>
            <a:r>
              <a:rPr lang="en-GB" dirty="0" smtClean="0">
                <a:latin typeface="+mn-lt"/>
              </a:rPr>
              <a:t>Tutor = teacher or specialist?</a:t>
            </a:r>
          </a:p>
          <a:p>
            <a:pPr marL="0" indent="0">
              <a:buNone/>
            </a:pPr>
            <a:endParaRPr lang="en-GB" dirty="0" smtClean="0">
              <a:latin typeface="+mn-lt"/>
            </a:endParaRPr>
          </a:p>
        </p:txBody>
      </p:sp>
      <p:sp>
        <p:nvSpPr>
          <p:cNvPr id="4" name="TextBox 3"/>
          <p:cNvSpPr txBox="1"/>
          <p:nvPr/>
        </p:nvSpPr>
        <p:spPr>
          <a:xfrm>
            <a:off x="5950039" y="1475506"/>
            <a:ext cx="5649532" cy="707886"/>
          </a:xfrm>
          <a:prstGeom prst="rect">
            <a:avLst/>
          </a:prstGeom>
          <a:noFill/>
        </p:spPr>
        <p:txBody>
          <a:bodyPr wrap="square" rtlCol="0">
            <a:spAutoFit/>
          </a:bodyPr>
          <a:lstStyle/>
          <a:p>
            <a:r>
              <a:rPr lang="en-GB" sz="4000" dirty="0" smtClean="0"/>
              <a:t>Ben W Walker</a:t>
            </a:r>
            <a:endParaRPr lang="en-GB" sz="4000" dirty="0"/>
          </a:p>
        </p:txBody>
      </p:sp>
      <p:pic>
        <p:nvPicPr>
          <p:cNvPr id="5" name="Picture 4"/>
          <p:cNvPicPr>
            <a:picLocks noChangeAspect="1"/>
          </p:cNvPicPr>
          <p:nvPr/>
        </p:nvPicPr>
        <p:blipFill>
          <a:blip r:embed="rId2"/>
          <a:stretch>
            <a:fillRect/>
          </a:stretch>
        </p:blipFill>
        <p:spPr>
          <a:xfrm>
            <a:off x="6095999" y="2274182"/>
            <a:ext cx="5984384" cy="905624"/>
          </a:xfrm>
          <a:prstGeom prst="rect">
            <a:avLst/>
          </a:prstGeom>
        </p:spPr>
      </p:pic>
      <p:pic>
        <p:nvPicPr>
          <p:cNvPr id="6" name="Picture 5"/>
          <p:cNvPicPr>
            <a:picLocks noChangeAspect="1"/>
          </p:cNvPicPr>
          <p:nvPr/>
        </p:nvPicPr>
        <p:blipFill>
          <a:blip r:embed="rId3"/>
          <a:stretch>
            <a:fillRect/>
          </a:stretch>
        </p:blipFill>
        <p:spPr>
          <a:xfrm>
            <a:off x="5950039" y="3417809"/>
            <a:ext cx="5875340" cy="1046073"/>
          </a:xfrm>
          <a:prstGeom prst="rect">
            <a:avLst/>
          </a:prstGeom>
        </p:spPr>
      </p:pic>
    </p:spTree>
    <p:extLst>
      <p:ext uri="{BB962C8B-B14F-4D97-AF65-F5344CB8AC3E}">
        <p14:creationId xmlns:p14="http://schemas.microsoft.com/office/powerpoint/2010/main" val="2786715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sz="quarter" idx="12"/>
          </p:nvPr>
        </p:nvSpPr>
        <p:spPr/>
        <p:txBody>
          <a:bodyPr/>
          <a:lstStyle/>
          <a:p>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429" y="0"/>
            <a:ext cx="9219561" cy="6246253"/>
          </a:xfrm>
          <a:prstGeom prst="rect">
            <a:avLst/>
          </a:prstGeom>
        </p:spPr>
      </p:pic>
      <p:sp>
        <p:nvSpPr>
          <p:cNvPr id="6" name="TextBox 5"/>
          <p:cNvSpPr txBox="1"/>
          <p:nvPr/>
        </p:nvSpPr>
        <p:spPr>
          <a:xfrm>
            <a:off x="5088015" y="4897773"/>
            <a:ext cx="3090928" cy="1200329"/>
          </a:xfrm>
          <a:prstGeom prst="rect">
            <a:avLst/>
          </a:prstGeom>
          <a:noFill/>
        </p:spPr>
        <p:txBody>
          <a:bodyPr wrap="square" rtlCol="0">
            <a:spAutoFit/>
          </a:bodyPr>
          <a:lstStyle/>
          <a:p>
            <a:r>
              <a:rPr lang="en-GB" dirty="0" smtClean="0">
                <a:solidFill>
                  <a:schemeClr val="bg1"/>
                </a:solidFill>
              </a:rPr>
              <a:t>Cathedral city</a:t>
            </a:r>
          </a:p>
          <a:p>
            <a:r>
              <a:rPr lang="en-GB" dirty="0" smtClean="0">
                <a:solidFill>
                  <a:schemeClr val="bg1"/>
                </a:solidFill>
              </a:rPr>
              <a:t>County town of Lincolnshire</a:t>
            </a:r>
          </a:p>
          <a:p>
            <a:r>
              <a:rPr lang="en-GB" dirty="0" smtClean="0">
                <a:solidFill>
                  <a:schemeClr val="bg1"/>
                </a:solidFill>
              </a:rPr>
              <a:t>Pop: 94,600 (2012)</a:t>
            </a:r>
          </a:p>
          <a:p>
            <a:r>
              <a:rPr lang="en-GB" dirty="0" smtClean="0"/>
              <a:t> </a:t>
            </a:r>
            <a:endParaRPr lang="en-GB" dirty="0"/>
          </a:p>
        </p:txBody>
      </p:sp>
      <p:sp>
        <p:nvSpPr>
          <p:cNvPr id="7" name="TextBox 6"/>
          <p:cNvSpPr txBox="1"/>
          <p:nvPr/>
        </p:nvSpPr>
        <p:spPr>
          <a:xfrm>
            <a:off x="1841678" y="53338"/>
            <a:ext cx="2846231" cy="2031325"/>
          </a:xfrm>
          <a:prstGeom prst="rect">
            <a:avLst/>
          </a:prstGeom>
          <a:noFill/>
        </p:spPr>
        <p:txBody>
          <a:bodyPr wrap="square" rtlCol="0">
            <a:spAutoFit/>
          </a:bodyPr>
          <a:lstStyle/>
          <a:p>
            <a:r>
              <a:rPr lang="en-GB" dirty="0" smtClean="0">
                <a:solidFill>
                  <a:schemeClr val="bg1"/>
                </a:solidFill>
              </a:rPr>
              <a:t>Cathedral was the world’s tallest building until the spire collapsed in 1549</a:t>
            </a:r>
          </a:p>
          <a:p>
            <a:endParaRPr lang="en-GB" dirty="0" smtClean="0">
              <a:solidFill>
                <a:schemeClr val="bg1"/>
              </a:solidFill>
            </a:endParaRPr>
          </a:p>
          <a:p>
            <a:r>
              <a:rPr lang="en-GB" dirty="0" smtClean="0">
                <a:solidFill>
                  <a:schemeClr val="bg1"/>
                </a:solidFill>
              </a:rPr>
              <a:t>At the centre of the 18</a:t>
            </a:r>
            <a:r>
              <a:rPr lang="en-GB" baseline="30000" dirty="0" smtClean="0">
                <a:solidFill>
                  <a:schemeClr val="bg1"/>
                </a:solidFill>
              </a:rPr>
              <a:t>th</a:t>
            </a:r>
            <a:r>
              <a:rPr lang="en-GB" dirty="0" smtClean="0">
                <a:solidFill>
                  <a:schemeClr val="bg1"/>
                </a:solidFill>
              </a:rPr>
              <a:t> century agricultural revolution </a:t>
            </a:r>
            <a:endParaRPr lang="en-GB" dirty="0">
              <a:solidFill>
                <a:schemeClr val="bg1"/>
              </a:solidFill>
            </a:endParaRPr>
          </a:p>
        </p:txBody>
      </p:sp>
      <p:sp>
        <p:nvSpPr>
          <p:cNvPr id="8" name="TextBox 7"/>
          <p:cNvSpPr txBox="1"/>
          <p:nvPr/>
        </p:nvSpPr>
        <p:spPr>
          <a:xfrm>
            <a:off x="8603947" y="53338"/>
            <a:ext cx="2331075" cy="923330"/>
          </a:xfrm>
          <a:prstGeom prst="rect">
            <a:avLst/>
          </a:prstGeom>
          <a:noFill/>
        </p:spPr>
        <p:txBody>
          <a:bodyPr wrap="square" rtlCol="0">
            <a:spAutoFit/>
          </a:bodyPr>
          <a:lstStyle/>
          <a:p>
            <a:r>
              <a:rPr lang="en-GB" dirty="0" smtClean="0">
                <a:solidFill>
                  <a:schemeClr val="bg1"/>
                </a:solidFill>
              </a:rPr>
              <a:t>Lincolnshire recorded the UK’s highest Brexit vote</a:t>
            </a:r>
            <a:endParaRPr lang="en-GB" dirty="0">
              <a:solidFill>
                <a:schemeClr val="bg1"/>
              </a:solidFill>
            </a:endParaRPr>
          </a:p>
        </p:txBody>
      </p:sp>
    </p:spTree>
    <p:extLst>
      <p:ext uri="{BB962C8B-B14F-4D97-AF65-F5344CB8AC3E}">
        <p14:creationId xmlns:p14="http://schemas.microsoft.com/office/powerpoint/2010/main" val="111119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sz="quarter" idx="12"/>
          </p:nvPr>
        </p:nvSpPr>
        <p:spPr/>
        <p:txBody>
          <a:bodyPr/>
          <a:lstStyle/>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351" y="0"/>
            <a:ext cx="9325357" cy="6216905"/>
          </a:xfrm>
          <a:prstGeom prst="rect">
            <a:avLst/>
          </a:prstGeom>
        </p:spPr>
      </p:pic>
      <p:sp>
        <p:nvSpPr>
          <p:cNvPr id="5" name="TextBox 4"/>
          <p:cNvSpPr txBox="1"/>
          <p:nvPr/>
        </p:nvSpPr>
        <p:spPr>
          <a:xfrm>
            <a:off x="1338352" y="274639"/>
            <a:ext cx="9325356" cy="461665"/>
          </a:xfrm>
          <a:prstGeom prst="rect">
            <a:avLst/>
          </a:prstGeom>
          <a:noFill/>
        </p:spPr>
        <p:txBody>
          <a:bodyPr wrap="square" rtlCol="0">
            <a:spAutoFit/>
          </a:bodyPr>
          <a:lstStyle/>
          <a:p>
            <a:pPr algn="ctr"/>
            <a:r>
              <a:rPr lang="en-GB" sz="2400" dirty="0" smtClean="0"/>
              <a:t>University of Lincoln</a:t>
            </a:r>
          </a:p>
        </p:txBody>
      </p:sp>
      <p:sp>
        <p:nvSpPr>
          <p:cNvPr id="6" name="TextBox 5"/>
          <p:cNvSpPr txBox="1"/>
          <p:nvPr/>
        </p:nvSpPr>
        <p:spPr>
          <a:xfrm>
            <a:off x="1514902" y="867848"/>
            <a:ext cx="4053385" cy="400110"/>
          </a:xfrm>
          <a:prstGeom prst="rect">
            <a:avLst/>
          </a:prstGeom>
          <a:noFill/>
        </p:spPr>
        <p:txBody>
          <a:bodyPr wrap="square" rtlCol="0">
            <a:spAutoFit/>
          </a:bodyPr>
          <a:lstStyle/>
          <a:p>
            <a:pPr marL="342900" lvl="0" indent="-342900">
              <a:spcAft>
                <a:spcPts val="0"/>
              </a:spcAft>
              <a:buFont typeface="Arial" panose="020B0604020202020204" pitchFamily="34" charset="0"/>
              <a:buChar char="•"/>
              <a:tabLst>
                <a:tab pos="457200" algn="l"/>
              </a:tabLst>
            </a:pPr>
            <a:r>
              <a:rPr lang="en-GB"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‘Modern’, ‘post 1992’ university</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p:cNvSpPr txBox="1"/>
          <p:nvPr/>
        </p:nvSpPr>
        <p:spPr>
          <a:xfrm>
            <a:off x="1514902" y="1402437"/>
            <a:ext cx="7533564" cy="707886"/>
          </a:xfrm>
          <a:prstGeom prst="rect">
            <a:avLst/>
          </a:prstGeom>
          <a:noFill/>
        </p:spPr>
        <p:txBody>
          <a:bodyPr wrap="square" rtlCol="0">
            <a:spAutoFit/>
          </a:bodyPr>
          <a:lstStyle/>
          <a:p>
            <a:pPr marL="342900" lvl="0" indent="-342900">
              <a:spcAft>
                <a:spcPts val="0"/>
              </a:spcAft>
              <a:buFont typeface="Arial" panose="020B0604020202020204" pitchFamily="34" charset="0"/>
              <a:buChar char="•"/>
              <a:tabLst>
                <a:tab pos="457200" algn="l"/>
              </a:tabLst>
            </a:pPr>
            <a:r>
              <a:rPr lang="en-GB"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Serves a distinctive local demographic - includes a high proportion of white working class students from rural areas</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Box 7"/>
          <p:cNvSpPr txBox="1"/>
          <p:nvPr/>
        </p:nvSpPr>
        <p:spPr>
          <a:xfrm>
            <a:off x="1514902" y="2372163"/>
            <a:ext cx="5295331" cy="400110"/>
          </a:xfrm>
          <a:prstGeom prst="rect">
            <a:avLst/>
          </a:prstGeom>
          <a:noFill/>
        </p:spPr>
        <p:txBody>
          <a:bodyPr wrap="square" rtlCol="0">
            <a:spAutoFit/>
          </a:bodyPr>
          <a:lstStyle/>
          <a:p>
            <a:pPr marL="342900" lvl="0" indent="-342900">
              <a:spcAft>
                <a:spcPts val="0"/>
              </a:spcAft>
              <a:buFont typeface="Arial" panose="020B0604020202020204" pitchFamily="34" charset="0"/>
              <a:buChar char="•"/>
              <a:tabLst>
                <a:tab pos="457200" algn="l"/>
              </a:tabLst>
            </a:pPr>
            <a:r>
              <a:rPr lang="en-GB"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‘WP’, ‘Polar’ groups…more of which later…. </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19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Picture 3"/>
          <p:cNvPicPr>
            <a:picLocks noChangeAspect="1"/>
          </p:cNvPicPr>
          <p:nvPr/>
        </p:nvPicPr>
        <p:blipFill>
          <a:blip r:embed="rId2"/>
          <a:stretch>
            <a:fillRect/>
          </a:stretch>
        </p:blipFill>
        <p:spPr>
          <a:xfrm>
            <a:off x="3212342" y="2840685"/>
            <a:ext cx="5767316" cy="1176630"/>
          </a:xfrm>
          <a:prstGeom prst="rect">
            <a:avLst/>
          </a:prstGeom>
        </p:spPr>
      </p:pic>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475700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A note on terminology</a:t>
            </a:r>
            <a:endParaRPr lang="en-GB" dirty="0">
              <a:latin typeface="+mn-lt"/>
            </a:endParaRPr>
          </a:p>
        </p:txBody>
      </p:sp>
      <p:sp>
        <p:nvSpPr>
          <p:cNvPr id="3" name="Text Placeholder 2"/>
          <p:cNvSpPr>
            <a:spLocks noGrp="1"/>
          </p:cNvSpPr>
          <p:nvPr>
            <p:ph type="body" sz="quarter" idx="12"/>
          </p:nvPr>
        </p:nvSpPr>
        <p:spPr>
          <a:xfrm>
            <a:off x="6096000" y="1276598"/>
            <a:ext cx="4906851" cy="4314335"/>
          </a:xfrm>
        </p:spPr>
        <p:txBody>
          <a:bodyPr/>
          <a:lstStyle/>
          <a:p>
            <a:r>
              <a:rPr lang="en-GB" sz="2400" dirty="0" smtClean="0">
                <a:latin typeface="+mn-lt"/>
              </a:rPr>
              <a:t>‘Personal tutor’ – UK &amp; international differences </a:t>
            </a:r>
          </a:p>
          <a:p>
            <a:r>
              <a:rPr lang="en-GB" sz="2400" dirty="0" smtClean="0">
                <a:latin typeface="+mn-lt"/>
              </a:rPr>
              <a:t>Higher Education (HE)</a:t>
            </a:r>
          </a:p>
          <a:p>
            <a:r>
              <a:rPr lang="en-GB" sz="2400" dirty="0" smtClean="0">
                <a:latin typeface="+mn-lt"/>
              </a:rPr>
              <a:t>Widening participation</a:t>
            </a:r>
          </a:p>
          <a:p>
            <a:r>
              <a:rPr lang="en-GB" sz="2400" dirty="0" smtClean="0">
                <a:latin typeface="+mn-lt"/>
              </a:rPr>
              <a:t>POLAR quintiles </a:t>
            </a:r>
            <a:endParaRPr lang="en-GB" sz="2400" dirty="0">
              <a:latin typeface="+mn-lt"/>
            </a:endParaRPr>
          </a:p>
        </p:txBody>
      </p:sp>
      <p:pic>
        <p:nvPicPr>
          <p:cNvPr id="5" name="Picture 4"/>
          <p:cNvPicPr>
            <a:picLocks noChangeAspect="1"/>
          </p:cNvPicPr>
          <p:nvPr/>
        </p:nvPicPr>
        <p:blipFill>
          <a:blip r:embed="rId2"/>
          <a:stretch>
            <a:fillRect/>
          </a:stretch>
        </p:blipFill>
        <p:spPr>
          <a:xfrm>
            <a:off x="266450" y="1276598"/>
            <a:ext cx="5532504" cy="2638579"/>
          </a:xfrm>
          <a:prstGeom prst="rect">
            <a:avLst/>
          </a:prstGeom>
        </p:spPr>
      </p:pic>
    </p:spTree>
    <p:extLst>
      <p:ext uri="{BB962C8B-B14F-4D97-AF65-F5344CB8AC3E}">
        <p14:creationId xmlns:p14="http://schemas.microsoft.com/office/powerpoint/2010/main" val="167711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Today…</a:t>
            </a:r>
            <a:endParaRPr lang="en-GB" dirty="0">
              <a:latin typeface="+mn-lt"/>
            </a:endParaRPr>
          </a:p>
        </p:txBody>
      </p:sp>
      <p:sp>
        <p:nvSpPr>
          <p:cNvPr id="3" name="Text Placeholder 2"/>
          <p:cNvSpPr>
            <a:spLocks noGrp="1"/>
          </p:cNvSpPr>
          <p:nvPr>
            <p:ph type="body" sz="quarter" idx="12"/>
          </p:nvPr>
        </p:nvSpPr>
        <p:spPr>
          <a:xfrm>
            <a:off x="283335" y="1052514"/>
            <a:ext cx="6387921" cy="5026314"/>
          </a:xfrm>
        </p:spPr>
        <p:txBody>
          <a:bodyPr/>
          <a:lstStyle/>
          <a:p>
            <a:pPr lvl="0"/>
            <a:r>
              <a:rPr lang="en-GB" sz="1800" dirty="0">
                <a:latin typeface="+mn-lt"/>
              </a:rPr>
              <a:t>understand the background, rationale, key issues, and methodology behind our Lincoln-based research on personal </a:t>
            </a:r>
            <a:r>
              <a:rPr lang="en-GB" sz="1800" dirty="0" smtClean="0">
                <a:latin typeface="+mn-lt"/>
              </a:rPr>
              <a:t>tutoring</a:t>
            </a:r>
          </a:p>
          <a:p>
            <a:pPr marL="0" lvl="0" indent="0">
              <a:buNone/>
            </a:pPr>
            <a:endParaRPr lang="en-GB" sz="1800" dirty="0">
              <a:latin typeface="+mn-lt"/>
            </a:endParaRPr>
          </a:p>
          <a:p>
            <a:pPr lvl="0"/>
            <a:r>
              <a:rPr lang="en-GB" sz="1800" dirty="0">
                <a:latin typeface="+mn-lt"/>
              </a:rPr>
              <a:t>identify and discuss the findings and evaluation of this </a:t>
            </a:r>
            <a:r>
              <a:rPr lang="en-GB" sz="1800" dirty="0" smtClean="0">
                <a:latin typeface="+mn-lt"/>
              </a:rPr>
              <a:t>research</a:t>
            </a:r>
          </a:p>
          <a:p>
            <a:pPr marL="0" lvl="0" indent="0">
              <a:buNone/>
            </a:pPr>
            <a:endParaRPr lang="en-GB" sz="1800" dirty="0">
              <a:latin typeface="+mn-lt"/>
            </a:endParaRPr>
          </a:p>
          <a:p>
            <a:pPr lvl="0"/>
            <a:r>
              <a:rPr lang="en-GB" sz="1800" dirty="0">
                <a:latin typeface="+mn-lt"/>
              </a:rPr>
              <a:t>consider the implications of this research on personal </a:t>
            </a:r>
            <a:r>
              <a:rPr lang="en-GB" sz="1800" dirty="0" smtClean="0">
                <a:latin typeface="+mn-lt"/>
              </a:rPr>
              <a:t>tutoring</a:t>
            </a:r>
          </a:p>
          <a:p>
            <a:pPr lvl="1"/>
            <a:r>
              <a:rPr lang="en-GB" sz="1400" dirty="0" smtClean="0">
                <a:latin typeface="+mn-lt"/>
              </a:rPr>
              <a:t>for tutoring/advising practice</a:t>
            </a:r>
          </a:p>
          <a:p>
            <a:pPr lvl="1"/>
            <a:r>
              <a:rPr lang="en-GB" sz="1400" dirty="0" smtClean="0">
                <a:latin typeface="+mn-lt"/>
              </a:rPr>
              <a:t>areas </a:t>
            </a:r>
            <a:r>
              <a:rPr lang="en-GB" sz="1400" dirty="0">
                <a:latin typeface="+mn-lt"/>
              </a:rPr>
              <a:t>for potential future work</a:t>
            </a:r>
            <a:r>
              <a:rPr lang="en-GB" sz="1400" dirty="0" smtClean="0">
                <a:latin typeface="+mn-lt"/>
              </a:rPr>
              <a:t>.</a:t>
            </a:r>
          </a:p>
          <a:p>
            <a:pPr marL="0" lvl="0" indent="0">
              <a:buNone/>
            </a:pPr>
            <a:endParaRPr lang="en-GB" sz="1800" dirty="0">
              <a:latin typeface="+mn-lt"/>
            </a:endParaRPr>
          </a:p>
          <a:p>
            <a:pPr marL="0" lvl="0" indent="0">
              <a:buNone/>
            </a:pPr>
            <a:r>
              <a:rPr lang="en-GB" sz="1800" dirty="0" smtClean="0">
                <a:latin typeface="+mn-lt"/>
              </a:rPr>
              <a:t>As part of this….</a:t>
            </a:r>
            <a:endParaRPr lang="en-GB" sz="1800" dirty="0">
              <a:latin typeface="+mn-lt"/>
            </a:endParaRPr>
          </a:p>
          <a:p>
            <a:r>
              <a:rPr lang="en-GB" sz="1800" dirty="0">
                <a:latin typeface="+mn-lt"/>
              </a:rPr>
              <a:t>assess the value of tailored personal tutoring resources (both student-facing and for staff development in the role</a:t>
            </a:r>
            <a:r>
              <a:rPr lang="en-GB" sz="1800" dirty="0" smtClean="0">
                <a:latin typeface="+mn-lt"/>
              </a:rPr>
              <a:t>)</a:t>
            </a:r>
            <a:endParaRPr lang="en-GB" sz="1800" dirty="0" smtClean="0">
              <a:solidFill>
                <a:srgbClr val="FF0000"/>
              </a:solidFill>
              <a:latin typeface="+mn-lt"/>
            </a:endParaRPr>
          </a:p>
          <a:p>
            <a:pPr marL="0" indent="0">
              <a:buNone/>
            </a:pPr>
            <a:endParaRPr lang="en-GB" dirty="0">
              <a:solidFill>
                <a:srgbClr val="FF0000"/>
              </a:solidFill>
              <a:latin typeface="+mn-lt"/>
            </a:endParaRPr>
          </a:p>
          <a:p>
            <a:pPr marL="0" indent="0">
              <a:buNone/>
            </a:pPr>
            <a:endParaRPr lang="en-GB" dirty="0">
              <a:solidFill>
                <a:srgbClr val="FF0000"/>
              </a:solidFill>
              <a:latin typeface="+mn-lt"/>
            </a:endParaRPr>
          </a:p>
        </p:txBody>
      </p:sp>
      <p:sp>
        <p:nvSpPr>
          <p:cNvPr id="4" name="TextBox 3"/>
          <p:cNvSpPr txBox="1"/>
          <p:nvPr/>
        </p:nvSpPr>
        <p:spPr>
          <a:xfrm>
            <a:off x="6001554" y="2380731"/>
            <a:ext cx="6190446" cy="2677656"/>
          </a:xfrm>
          <a:prstGeom prst="rect">
            <a:avLst/>
          </a:prstGeom>
          <a:noFill/>
        </p:spPr>
        <p:txBody>
          <a:bodyPr wrap="square" rtlCol="0">
            <a:spAutoFit/>
          </a:bodyPr>
          <a:lstStyle/>
          <a:p>
            <a:pPr algn="ctr"/>
            <a:r>
              <a:rPr lang="en-GB" sz="2800" dirty="0" smtClean="0"/>
              <a:t>Thinking and discussion points </a:t>
            </a:r>
          </a:p>
          <a:p>
            <a:pPr algn="ctr"/>
            <a:endParaRPr lang="en-GB" sz="2800" dirty="0"/>
          </a:p>
          <a:p>
            <a:pPr algn="ctr"/>
            <a:r>
              <a:rPr lang="en-GB" sz="2800" dirty="0" smtClean="0"/>
              <a:t>All activities and resources:</a:t>
            </a:r>
          </a:p>
          <a:p>
            <a:endParaRPr lang="en-GB" sz="2800" dirty="0"/>
          </a:p>
          <a:p>
            <a:pPr algn="ctr"/>
            <a:r>
              <a:rPr lang="en-GB" sz="2800" dirty="0" smtClean="0">
                <a:hlinkClick r:id="rId2"/>
              </a:rPr>
              <a:t>https</a:t>
            </a:r>
            <a:r>
              <a:rPr lang="en-GB" sz="2800" dirty="0">
                <a:hlinkClick r:id="rId2"/>
              </a:rPr>
              <a:t>://</a:t>
            </a:r>
            <a:r>
              <a:rPr lang="en-GB" sz="2800" dirty="0" smtClean="0">
                <a:hlinkClick r:id="rId2"/>
              </a:rPr>
              <a:t>padlet.com/bewalker/NACADA18</a:t>
            </a:r>
            <a:endParaRPr lang="en-GB" sz="2800" dirty="0" smtClean="0"/>
          </a:p>
          <a:p>
            <a:pPr algn="ctr"/>
            <a:endParaRPr lang="en-GB" sz="2800" dirty="0"/>
          </a:p>
        </p:txBody>
      </p:sp>
    </p:spTree>
    <p:extLst>
      <p:ext uri="{BB962C8B-B14F-4D97-AF65-F5344CB8AC3E}">
        <p14:creationId xmlns:p14="http://schemas.microsoft.com/office/powerpoint/2010/main" val="149651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0" end="0"/>
                                            </p:txEl>
                                          </p:spTgt>
                                        </p:tgtEl>
                                        <p:attrNameLst>
                                          <p:attrName>style.visibility</p:attrName>
                                        </p:attrNameLst>
                                      </p:cBhvr>
                                      <p:to>
                                        <p:strVal val="visible"/>
                                      </p:to>
                                    </p:set>
                                    <p:animEffect transition="in" filter="fade">
                                      <p:cBhvr>
                                        <p:cTn id="38" dur="500"/>
                                        <p:tgtEl>
                                          <p:spTgt spid="4">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Research background </a:t>
            </a:r>
            <a:endParaRPr lang="en-GB" dirty="0">
              <a:latin typeface="+mn-lt"/>
            </a:endParaRPr>
          </a:p>
        </p:txBody>
      </p:sp>
      <p:sp>
        <p:nvSpPr>
          <p:cNvPr id="3" name="Text Placeholder 2"/>
          <p:cNvSpPr>
            <a:spLocks noGrp="1"/>
          </p:cNvSpPr>
          <p:nvPr>
            <p:ph type="body" sz="quarter" idx="12"/>
          </p:nvPr>
        </p:nvSpPr>
        <p:spPr>
          <a:xfrm>
            <a:off x="609600" y="1178262"/>
            <a:ext cx="10972800" cy="4681537"/>
          </a:xfrm>
        </p:spPr>
        <p:txBody>
          <a:bodyPr/>
          <a:lstStyle/>
          <a:p>
            <a:pPr marL="0" lvl="0" indent="0">
              <a:buNone/>
            </a:pPr>
            <a:r>
              <a:rPr lang="en-GB" sz="1800" i="1" u="sng" dirty="0">
                <a:solidFill>
                  <a:prstClr val="black"/>
                </a:solidFill>
                <a:latin typeface="+mn-lt"/>
              </a:rPr>
              <a:t>What Works? </a:t>
            </a:r>
            <a:r>
              <a:rPr lang="en-GB" sz="1800" u="sng" dirty="0" smtClean="0">
                <a:solidFill>
                  <a:prstClr val="black"/>
                </a:solidFill>
                <a:latin typeface="+mn-lt"/>
              </a:rPr>
              <a:t>Phases 1 and 2 (2012; 2017) </a:t>
            </a:r>
            <a:endParaRPr lang="en-GB" sz="1800" u="sng" dirty="0">
              <a:solidFill>
                <a:prstClr val="black"/>
              </a:solidFill>
              <a:latin typeface="+mn-lt"/>
            </a:endParaRPr>
          </a:p>
          <a:p>
            <a:pPr lvl="0">
              <a:buFont typeface="Arial" panose="020B0604020202020204" pitchFamily="34" charset="0"/>
              <a:buChar char="•"/>
            </a:pPr>
            <a:r>
              <a:rPr lang="en-GB" sz="1800" i="1" dirty="0">
                <a:solidFill>
                  <a:srgbClr val="212121"/>
                </a:solidFill>
                <a:latin typeface="+mn-lt"/>
              </a:rPr>
              <a:t>It is the human side of education which comes first – finding friends, feeling confident and above all, feeling a part of your course of study and the institution – that is the necessary starting point for student success </a:t>
            </a:r>
            <a:endParaRPr lang="en-GB" sz="1800" dirty="0">
              <a:solidFill>
                <a:srgbClr val="212121"/>
              </a:solidFill>
              <a:latin typeface="+mn-lt"/>
            </a:endParaRPr>
          </a:p>
          <a:p>
            <a:pPr lvl="0">
              <a:buFont typeface="Arial" panose="020B0604020202020204" pitchFamily="34" charset="0"/>
              <a:buChar char="•"/>
            </a:pPr>
            <a:r>
              <a:rPr lang="en-GB" sz="1800" dirty="0">
                <a:solidFill>
                  <a:srgbClr val="212121"/>
                </a:solidFill>
                <a:latin typeface="+mn-lt"/>
              </a:rPr>
              <a:t>At the heart of student retention and success is a strong sense of belonging</a:t>
            </a:r>
          </a:p>
          <a:p>
            <a:pPr lvl="0">
              <a:buFont typeface="Arial" panose="020B0604020202020204" pitchFamily="34" charset="0"/>
              <a:buChar char="•"/>
            </a:pPr>
            <a:r>
              <a:rPr lang="en-GB" sz="1800" dirty="0">
                <a:solidFill>
                  <a:srgbClr val="212121"/>
                </a:solidFill>
                <a:latin typeface="+mn-lt"/>
              </a:rPr>
              <a:t>The academic sphere is the most important site for nurturing engagement which creates a sense of belonging. This puts inclusive teaching and learning at the heart of effective student retention and success </a:t>
            </a:r>
            <a:endParaRPr lang="en-GB" sz="1800" dirty="0" smtClean="0">
              <a:solidFill>
                <a:srgbClr val="212121"/>
              </a:solidFill>
              <a:latin typeface="+mn-lt"/>
            </a:endParaRPr>
          </a:p>
          <a:p>
            <a:r>
              <a:rPr lang="en-GB" sz="1800" dirty="0">
                <a:latin typeface="+mn-lt"/>
              </a:rPr>
              <a:t>Tutors can improve student retention and success in the following ways: relationships; reassurance; guidance; feedback; partnership </a:t>
            </a:r>
          </a:p>
          <a:p>
            <a:r>
              <a:rPr lang="en-GB" sz="1800" dirty="0">
                <a:latin typeface="+mn-lt"/>
              </a:rPr>
              <a:t>Academic tutoring should be embedded into the curriculum / </a:t>
            </a:r>
            <a:r>
              <a:rPr lang="en-GB" sz="1800" dirty="0" smtClean="0">
                <a:latin typeface="+mn-lt"/>
              </a:rPr>
              <a:t>be proactive </a:t>
            </a:r>
            <a:r>
              <a:rPr lang="en-GB" sz="1800" dirty="0">
                <a:latin typeface="+mn-lt"/>
              </a:rPr>
              <a:t>/ </a:t>
            </a:r>
            <a:r>
              <a:rPr lang="en-GB" sz="1800" dirty="0" smtClean="0">
                <a:latin typeface="+mn-lt"/>
              </a:rPr>
              <a:t>be holistic  </a:t>
            </a:r>
            <a:endParaRPr lang="en-GB" sz="1800" dirty="0">
              <a:latin typeface="+mn-lt"/>
            </a:endParaRPr>
          </a:p>
          <a:p>
            <a:pPr marL="0" lvl="0" indent="0" algn="r">
              <a:buNone/>
            </a:pPr>
            <a:r>
              <a:rPr lang="en-GB" sz="1600" dirty="0" smtClean="0">
                <a:solidFill>
                  <a:srgbClr val="212121"/>
                </a:solidFill>
                <a:latin typeface="+mn-lt"/>
              </a:rPr>
              <a:t>Thomas</a:t>
            </a:r>
            <a:r>
              <a:rPr lang="en-GB" sz="1600" dirty="0">
                <a:solidFill>
                  <a:srgbClr val="212121"/>
                </a:solidFill>
                <a:latin typeface="+mn-lt"/>
              </a:rPr>
              <a:t>, </a:t>
            </a:r>
            <a:r>
              <a:rPr lang="en-GB" sz="1600" dirty="0" smtClean="0">
                <a:solidFill>
                  <a:srgbClr val="212121"/>
                </a:solidFill>
                <a:latin typeface="+mn-lt"/>
              </a:rPr>
              <a:t>2012; 2017</a:t>
            </a:r>
            <a:endParaRPr lang="en-GB" sz="1600" dirty="0">
              <a:solidFill>
                <a:srgbClr val="212121"/>
              </a:solidFill>
              <a:latin typeface="+mn-lt"/>
            </a:endParaRPr>
          </a:p>
          <a:p>
            <a:pPr marL="0" lvl="0" indent="0">
              <a:buNone/>
            </a:pPr>
            <a:endParaRPr lang="en-GB" sz="1600" i="1" u="sng" dirty="0" smtClean="0">
              <a:solidFill>
                <a:srgbClr val="212121"/>
              </a:solidFill>
              <a:latin typeface="+mn-lt"/>
            </a:endParaRPr>
          </a:p>
          <a:p>
            <a:pPr marL="0" lvl="0" indent="0">
              <a:buNone/>
            </a:pPr>
            <a:r>
              <a:rPr lang="en-GB" sz="1800" i="1" u="sng" dirty="0" smtClean="0">
                <a:solidFill>
                  <a:srgbClr val="212121"/>
                </a:solidFill>
                <a:latin typeface="+mn-lt"/>
              </a:rPr>
              <a:t>Causes </a:t>
            </a:r>
            <a:r>
              <a:rPr lang="en-GB" sz="1800" i="1" u="sng" dirty="0">
                <a:solidFill>
                  <a:srgbClr val="212121"/>
                </a:solidFill>
                <a:latin typeface="+mn-lt"/>
              </a:rPr>
              <a:t>of Differences in Student Outcomes</a:t>
            </a:r>
            <a:r>
              <a:rPr lang="en-GB" sz="1800" u="sng" dirty="0">
                <a:solidFill>
                  <a:srgbClr val="212121"/>
                </a:solidFill>
                <a:latin typeface="+mn-lt"/>
              </a:rPr>
              <a:t> (HEFCE, 2015)</a:t>
            </a:r>
          </a:p>
          <a:p>
            <a:pPr lvl="0">
              <a:buFont typeface="Arial" panose="020B0604020202020204" pitchFamily="34" charset="0"/>
              <a:buChar char="•"/>
            </a:pPr>
            <a:r>
              <a:rPr lang="en-GB" sz="1800" i="1" dirty="0">
                <a:solidFill>
                  <a:srgbClr val="212121"/>
                </a:solidFill>
                <a:latin typeface="+mn-lt"/>
              </a:rPr>
              <a:t>Engagement </a:t>
            </a:r>
            <a:r>
              <a:rPr lang="en-GB" sz="1800" dirty="0">
                <a:solidFill>
                  <a:srgbClr val="212121"/>
                </a:solidFill>
                <a:latin typeface="+mn-lt"/>
              </a:rPr>
              <a:t>is a critical factor in differential outcomes</a:t>
            </a:r>
          </a:p>
          <a:p>
            <a:pPr lvl="0">
              <a:buFont typeface="Arial" panose="020B0604020202020204" pitchFamily="34" charset="0"/>
              <a:buChar char="•"/>
            </a:pPr>
            <a:r>
              <a:rPr lang="en-GB" sz="1800" dirty="0">
                <a:solidFill>
                  <a:srgbClr val="212121"/>
                </a:solidFill>
                <a:latin typeface="+mn-lt"/>
              </a:rPr>
              <a:t>Not all students have the social or cultural capital needed to engage readily or ask for support </a:t>
            </a:r>
          </a:p>
          <a:p>
            <a:pPr marL="0" lvl="0" indent="0" algn="r">
              <a:buNone/>
            </a:pPr>
            <a:r>
              <a:rPr lang="en-GB" sz="1600" dirty="0">
                <a:solidFill>
                  <a:srgbClr val="212121"/>
                </a:solidFill>
                <a:latin typeface="+mn-lt"/>
              </a:rPr>
              <a:t>Mountford-</a:t>
            </a:r>
            <a:r>
              <a:rPr lang="en-GB" sz="1600" dirty="0" err="1">
                <a:solidFill>
                  <a:srgbClr val="212121"/>
                </a:solidFill>
                <a:latin typeface="+mn-lt"/>
              </a:rPr>
              <a:t>Zimdars</a:t>
            </a:r>
            <a:r>
              <a:rPr lang="en-GB" sz="1600" dirty="0">
                <a:solidFill>
                  <a:srgbClr val="212121"/>
                </a:solidFill>
                <a:latin typeface="+mn-lt"/>
              </a:rPr>
              <a:t> et al, 2015</a:t>
            </a:r>
            <a:endParaRPr lang="en-GB" sz="1600" u="sng" dirty="0">
              <a:solidFill>
                <a:srgbClr val="212121"/>
              </a:solidFill>
              <a:latin typeface="+mn-lt"/>
            </a:endParaRPr>
          </a:p>
          <a:p>
            <a:pPr marL="0" indent="0">
              <a:buNone/>
            </a:pPr>
            <a:endParaRPr lang="en-GB" dirty="0"/>
          </a:p>
        </p:txBody>
      </p:sp>
    </p:spTree>
    <p:extLst>
      <p:ext uri="{BB962C8B-B14F-4D97-AF65-F5344CB8AC3E}">
        <p14:creationId xmlns:p14="http://schemas.microsoft.com/office/powerpoint/2010/main" val="14167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What is the context?</a:t>
            </a:r>
            <a:endParaRPr lang="en-GB" dirty="0">
              <a:latin typeface="+mn-lt"/>
            </a:endParaRPr>
          </a:p>
        </p:txBody>
      </p:sp>
      <p:sp>
        <p:nvSpPr>
          <p:cNvPr id="3" name="Text Placeholder 2"/>
          <p:cNvSpPr>
            <a:spLocks noGrp="1"/>
          </p:cNvSpPr>
          <p:nvPr>
            <p:ph type="body" sz="quarter" idx="12"/>
          </p:nvPr>
        </p:nvSpPr>
        <p:spPr>
          <a:xfrm>
            <a:off x="5911403" y="1245269"/>
            <a:ext cx="6280597" cy="4681537"/>
          </a:xfrm>
        </p:spPr>
        <p:txBody>
          <a:bodyPr/>
          <a:lstStyle/>
          <a:p>
            <a:pPr lvl="0"/>
            <a:r>
              <a:rPr lang="en-GB" sz="1800" dirty="0" smtClean="0">
                <a:solidFill>
                  <a:prstClr val="black"/>
                </a:solidFill>
                <a:latin typeface="+mn-lt"/>
              </a:rPr>
              <a:t>Expansion </a:t>
            </a:r>
            <a:r>
              <a:rPr lang="en-GB" sz="1800" dirty="0">
                <a:solidFill>
                  <a:prstClr val="black"/>
                </a:solidFill>
                <a:latin typeface="+mn-lt"/>
              </a:rPr>
              <a:t>of the HE sector, coupled with widening access = more students and more </a:t>
            </a:r>
            <a:r>
              <a:rPr lang="en-GB" sz="1800" dirty="0" smtClean="0">
                <a:solidFill>
                  <a:prstClr val="black"/>
                </a:solidFill>
                <a:latin typeface="+mn-lt"/>
              </a:rPr>
              <a:t>diversity</a:t>
            </a:r>
          </a:p>
          <a:p>
            <a:pPr marL="0" lvl="0" indent="0">
              <a:buNone/>
            </a:pPr>
            <a:endParaRPr lang="en-GB" sz="1800" dirty="0">
              <a:solidFill>
                <a:prstClr val="black"/>
              </a:solidFill>
              <a:latin typeface="+mn-lt"/>
            </a:endParaRPr>
          </a:p>
          <a:p>
            <a:pPr lvl="0"/>
            <a:r>
              <a:rPr lang="en-GB" sz="1800" dirty="0">
                <a:solidFill>
                  <a:prstClr val="black"/>
                </a:solidFill>
                <a:latin typeface="+mn-lt"/>
              </a:rPr>
              <a:t>Increased competition in the sector = concern about league tables (influenced by retention</a:t>
            </a:r>
            <a:r>
              <a:rPr lang="en-GB" sz="1800" dirty="0" smtClean="0">
                <a:solidFill>
                  <a:prstClr val="black"/>
                </a:solidFill>
                <a:latin typeface="+mn-lt"/>
              </a:rPr>
              <a:t>)</a:t>
            </a:r>
          </a:p>
          <a:p>
            <a:pPr lvl="0"/>
            <a:endParaRPr lang="en-GB" sz="1800" dirty="0">
              <a:solidFill>
                <a:prstClr val="black"/>
              </a:solidFill>
              <a:latin typeface="+mn-lt"/>
            </a:endParaRPr>
          </a:p>
          <a:p>
            <a:pPr lvl="0"/>
            <a:r>
              <a:rPr lang="en-GB" sz="1800" dirty="0">
                <a:solidFill>
                  <a:prstClr val="black"/>
                </a:solidFill>
                <a:latin typeface="+mn-lt"/>
              </a:rPr>
              <a:t>Differential outcomes for under-represented groups</a:t>
            </a:r>
          </a:p>
          <a:p>
            <a:pPr lvl="0"/>
            <a:endParaRPr lang="en-GB" sz="1800" dirty="0" smtClean="0">
              <a:solidFill>
                <a:prstClr val="black"/>
              </a:solidFill>
              <a:latin typeface="+mn-lt"/>
            </a:endParaRPr>
          </a:p>
          <a:p>
            <a:pPr lvl="0"/>
            <a:r>
              <a:rPr lang="en-GB" sz="1800" dirty="0" smtClean="0">
                <a:solidFill>
                  <a:prstClr val="black"/>
                </a:solidFill>
                <a:latin typeface="+mn-lt"/>
              </a:rPr>
              <a:t>The </a:t>
            </a:r>
            <a:r>
              <a:rPr lang="en-GB" sz="1800" dirty="0">
                <a:solidFill>
                  <a:prstClr val="black"/>
                </a:solidFill>
                <a:latin typeface="+mn-lt"/>
              </a:rPr>
              <a:t>TEF (Teaching Excellence Framework</a:t>
            </a:r>
            <a:r>
              <a:rPr lang="en-GB" sz="1800" dirty="0" smtClean="0">
                <a:solidFill>
                  <a:prstClr val="black"/>
                </a:solidFill>
                <a:latin typeface="+mn-lt"/>
              </a:rPr>
              <a:t>)</a:t>
            </a:r>
          </a:p>
          <a:p>
            <a:pPr lvl="0"/>
            <a:endParaRPr lang="en-GB" sz="1800" dirty="0">
              <a:solidFill>
                <a:prstClr val="black"/>
              </a:solidFill>
              <a:latin typeface="+mn-lt"/>
            </a:endParaRPr>
          </a:p>
          <a:p>
            <a:pPr marL="0" lvl="0" indent="0" algn="r">
              <a:buNone/>
            </a:pPr>
            <a:r>
              <a:rPr lang="en-GB" sz="1600" dirty="0">
                <a:solidFill>
                  <a:prstClr val="black"/>
                </a:solidFill>
                <a:latin typeface="+mn-lt"/>
              </a:rPr>
              <a:t>Adapted from Thomas, 2017b</a:t>
            </a:r>
          </a:p>
          <a:p>
            <a:endParaRPr lang="en-GB" dirty="0"/>
          </a:p>
        </p:txBody>
      </p:sp>
      <p:sp>
        <p:nvSpPr>
          <p:cNvPr id="4" name="TextBox 3"/>
          <p:cNvSpPr txBox="1"/>
          <p:nvPr/>
        </p:nvSpPr>
        <p:spPr>
          <a:xfrm>
            <a:off x="7753082" y="1790163"/>
            <a:ext cx="3013656" cy="369332"/>
          </a:xfrm>
          <a:prstGeom prst="rect">
            <a:avLst/>
          </a:prstGeom>
          <a:noFill/>
        </p:spPr>
        <p:txBody>
          <a:bodyPr wrap="square" rtlCol="0">
            <a:spAutoFit/>
          </a:bodyPr>
          <a:lstStyle/>
          <a:p>
            <a:endParaRPr lang="en-GB" dirty="0"/>
          </a:p>
        </p:txBody>
      </p:sp>
      <p:pic>
        <p:nvPicPr>
          <p:cNvPr id="5" name="Picture 4"/>
          <p:cNvPicPr>
            <a:picLocks noChangeAspect="1"/>
          </p:cNvPicPr>
          <p:nvPr/>
        </p:nvPicPr>
        <p:blipFill>
          <a:blip r:embed="rId2"/>
          <a:stretch>
            <a:fillRect/>
          </a:stretch>
        </p:blipFill>
        <p:spPr>
          <a:xfrm>
            <a:off x="0" y="1245269"/>
            <a:ext cx="5628765" cy="3753878"/>
          </a:xfrm>
          <a:prstGeom prst="rect">
            <a:avLst/>
          </a:prstGeom>
        </p:spPr>
      </p:pic>
    </p:spTree>
    <p:extLst>
      <p:ext uri="{BB962C8B-B14F-4D97-AF65-F5344CB8AC3E}">
        <p14:creationId xmlns:p14="http://schemas.microsoft.com/office/powerpoint/2010/main" val="9737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The contradiction?</a:t>
            </a:r>
            <a:endParaRPr lang="en-GB" dirty="0">
              <a:latin typeface="+mn-lt"/>
            </a:endParaRPr>
          </a:p>
        </p:txBody>
      </p:sp>
      <p:sp>
        <p:nvSpPr>
          <p:cNvPr id="3" name="Text Placeholder 2"/>
          <p:cNvSpPr>
            <a:spLocks noGrp="1"/>
          </p:cNvSpPr>
          <p:nvPr>
            <p:ph type="body" sz="quarter" idx="12"/>
          </p:nvPr>
        </p:nvSpPr>
        <p:spPr>
          <a:xfrm>
            <a:off x="5473520" y="1268415"/>
            <a:ext cx="6108879" cy="1886910"/>
          </a:xfrm>
        </p:spPr>
        <p:txBody>
          <a:bodyPr/>
          <a:lstStyle/>
          <a:p>
            <a:pPr marL="0" indent="0">
              <a:buNone/>
            </a:pPr>
            <a:r>
              <a:rPr lang="en-GB" dirty="0" smtClean="0">
                <a:latin typeface="+mn-lt"/>
              </a:rPr>
              <a:t>Increasing </a:t>
            </a:r>
            <a:r>
              <a:rPr lang="en-GB" dirty="0">
                <a:latin typeface="+mn-lt"/>
              </a:rPr>
              <a:t>importance of the personal tutor </a:t>
            </a:r>
            <a:r>
              <a:rPr lang="en-GB" dirty="0" smtClean="0">
                <a:latin typeface="+mn-lt"/>
              </a:rPr>
              <a:t>role and yet….</a:t>
            </a:r>
            <a:endParaRPr lang="en-GB" dirty="0">
              <a:latin typeface="+mn-lt"/>
            </a:endParaRPr>
          </a:p>
          <a:p>
            <a:pPr marL="0" indent="0" algn="ctr">
              <a:buNone/>
            </a:pPr>
            <a:endParaRPr lang="en-GB" i="1" dirty="0">
              <a:latin typeface="+mn-lt"/>
            </a:endParaRPr>
          </a:p>
          <a:p>
            <a:pPr marL="0" indent="0">
              <a:buNone/>
            </a:pPr>
            <a:endParaRPr lang="en-GB" i="1" dirty="0" smtClean="0">
              <a:latin typeface="+mn-lt"/>
            </a:endParaRPr>
          </a:p>
          <a:p>
            <a:pPr marL="0" indent="0">
              <a:buNone/>
            </a:pPr>
            <a:endParaRPr lang="en-GB" i="1" dirty="0">
              <a:latin typeface="+mn-lt"/>
            </a:endParaRPr>
          </a:p>
        </p:txBody>
      </p:sp>
      <p:sp>
        <p:nvSpPr>
          <p:cNvPr id="4" name="TextBox 3"/>
          <p:cNvSpPr txBox="1"/>
          <p:nvPr/>
        </p:nvSpPr>
        <p:spPr>
          <a:xfrm>
            <a:off x="609601" y="1416676"/>
            <a:ext cx="4670738" cy="369332"/>
          </a:xfrm>
          <a:prstGeom prst="rect">
            <a:avLst/>
          </a:prstGeom>
          <a:noFill/>
        </p:spPr>
        <p:txBody>
          <a:bodyPr wrap="square" rtlCol="0">
            <a:spAutoFit/>
          </a:bodyPr>
          <a:lstStyle/>
          <a:p>
            <a:endParaRPr lang="en-GB" dirty="0"/>
          </a:p>
        </p:txBody>
      </p:sp>
      <p:sp>
        <p:nvSpPr>
          <p:cNvPr id="5" name="TextBox 4"/>
          <p:cNvSpPr txBox="1"/>
          <p:nvPr/>
        </p:nvSpPr>
        <p:spPr>
          <a:xfrm>
            <a:off x="286602" y="3889420"/>
            <a:ext cx="11627893" cy="1471172"/>
          </a:xfrm>
          <a:prstGeom prst="rect">
            <a:avLst/>
          </a:prstGeom>
          <a:noFill/>
        </p:spPr>
        <p:txBody>
          <a:bodyPr wrap="square" rtlCol="0">
            <a:spAutoFit/>
          </a:bodyPr>
          <a:lstStyle/>
          <a:p>
            <a:pPr marL="457200" lvl="0" indent="-457200" algn="ctr" fontAlgn="base">
              <a:spcBef>
                <a:spcPct val="20000"/>
              </a:spcBef>
              <a:spcAft>
                <a:spcPct val="0"/>
              </a:spcAft>
              <a:buFont typeface="Arial" panose="020B0604020202020204" pitchFamily="34" charset="0"/>
              <a:buChar char="•"/>
            </a:pPr>
            <a:r>
              <a:rPr lang="en-GB" sz="2800" i="1" dirty="0" smtClean="0">
                <a:solidFill>
                  <a:prstClr val="black"/>
                </a:solidFill>
                <a:cs typeface="Arial" pitchFamily="34" charset="0"/>
              </a:rPr>
              <a:t>(in the UK) it </a:t>
            </a:r>
            <a:r>
              <a:rPr lang="en-GB" sz="2800" i="1" dirty="0">
                <a:solidFill>
                  <a:prstClr val="black"/>
                </a:solidFill>
                <a:cs typeface="Arial" pitchFamily="34" charset="0"/>
              </a:rPr>
              <a:t>remains an under-developed and under-researched area </a:t>
            </a:r>
            <a:endParaRPr lang="en-GB" sz="2800" i="1" dirty="0" smtClean="0">
              <a:solidFill>
                <a:prstClr val="black"/>
              </a:solidFill>
              <a:cs typeface="Arial" pitchFamily="34" charset="0"/>
            </a:endParaRPr>
          </a:p>
          <a:p>
            <a:pPr marL="457200" lvl="0" indent="-457200" algn="ctr" fontAlgn="base">
              <a:spcBef>
                <a:spcPct val="20000"/>
              </a:spcBef>
              <a:spcAft>
                <a:spcPct val="0"/>
              </a:spcAft>
              <a:buFont typeface="Arial" panose="020B0604020202020204" pitchFamily="34" charset="0"/>
              <a:buChar char="•"/>
            </a:pPr>
            <a:r>
              <a:rPr lang="en-GB" sz="2800" i="1" dirty="0" smtClean="0">
                <a:solidFill>
                  <a:prstClr val="black"/>
                </a:solidFill>
                <a:cs typeface="Arial" pitchFamily="34" charset="0"/>
              </a:rPr>
              <a:t>what creates the need for personalised tutoring simultaneously renders it impossible </a:t>
            </a:r>
            <a:r>
              <a:rPr lang="en-GB" sz="2800" i="1" dirty="0">
                <a:solidFill>
                  <a:prstClr val="black"/>
                </a:solidFill>
                <a:cs typeface="Arial" pitchFamily="34" charset="0"/>
              </a:rPr>
              <a:t>possible to deliver effectively? </a:t>
            </a:r>
          </a:p>
        </p:txBody>
      </p:sp>
      <p:pic>
        <p:nvPicPr>
          <p:cNvPr id="6" name="Picture 5"/>
          <p:cNvPicPr>
            <a:picLocks noChangeAspect="1"/>
          </p:cNvPicPr>
          <p:nvPr/>
        </p:nvPicPr>
        <p:blipFill>
          <a:blip r:embed="rId2"/>
          <a:stretch>
            <a:fillRect/>
          </a:stretch>
        </p:blipFill>
        <p:spPr>
          <a:xfrm>
            <a:off x="854302" y="907807"/>
            <a:ext cx="2626765" cy="2880686"/>
          </a:xfrm>
          <a:prstGeom prst="rect">
            <a:avLst/>
          </a:prstGeom>
        </p:spPr>
      </p:pic>
    </p:spTree>
    <p:extLst>
      <p:ext uri="{BB962C8B-B14F-4D97-AF65-F5344CB8AC3E}">
        <p14:creationId xmlns:p14="http://schemas.microsoft.com/office/powerpoint/2010/main" val="299976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1230</Words>
  <Application>Microsoft Office PowerPoint</Application>
  <PresentationFormat>Widescreen</PresentationFormat>
  <Paragraphs>148</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Times New Roman</vt:lpstr>
      <vt:lpstr>Wingdings</vt:lpstr>
      <vt:lpstr>1_Office Theme</vt:lpstr>
      <vt:lpstr>Office Theme</vt:lpstr>
      <vt:lpstr>“How can I be an effective personal tutor and what is out there to help me do this?” </vt:lpstr>
      <vt:lpstr>PowerPoint Presentation</vt:lpstr>
      <vt:lpstr>PowerPoint Presentation</vt:lpstr>
      <vt:lpstr>PowerPoint Presentation</vt:lpstr>
      <vt:lpstr>A note on terminology</vt:lpstr>
      <vt:lpstr>Today…</vt:lpstr>
      <vt:lpstr>Research background </vt:lpstr>
      <vt:lpstr>What is the context?</vt:lpstr>
      <vt:lpstr>The contradiction?</vt:lpstr>
      <vt:lpstr>Some ‘definitions’ of personal tutoring</vt:lpstr>
      <vt:lpstr>Research questions</vt:lpstr>
      <vt:lpstr>Methodology</vt:lpstr>
      <vt:lpstr>The intervention – resources for personal tutors  </vt:lpstr>
      <vt:lpstr>What we've found (so far)</vt:lpstr>
      <vt:lpstr>So what?</vt:lpstr>
      <vt:lpstr>References </vt:lpstr>
      <vt:lpstr>Questions and follow up </vt:lpstr>
    </vt:vector>
  </TitlesOfParts>
  <Company>University of Lincoln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Ben Walker</dc:creator>
  <cp:lastModifiedBy>Ben Walker</cp:lastModifiedBy>
  <cp:revision>77</cp:revision>
  <dcterms:created xsi:type="dcterms:W3CDTF">2018-07-09T10:50:06Z</dcterms:created>
  <dcterms:modified xsi:type="dcterms:W3CDTF">2018-07-18T09:45:14Z</dcterms:modified>
</cp:coreProperties>
</file>