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7.xml" ContentType="application/vnd.openxmlformats-officedocument.drawingml.chartshapes+xml"/>
  <Override PartName="/ppt/drawings/drawing8.xml" ContentType="application/vnd.openxmlformats-officedocument.drawingml.chartshap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5.xml" ContentType="application/vnd.openxmlformats-officedocument.drawingml.chartshapes+xml"/>
  <Override PartName="/ppt/drawings/drawing6.xml" ContentType="application/vnd.openxmlformats-officedocument.drawingml.chartshape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361" r:id="rId2"/>
    <p:sldId id="375" r:id="rId3"/>
    <p:sldId id="384" r:id="rId4"/>
    <p:sldId id="304" r:id="rId5"/>
    <p:sldId id="364" r:id="rId6"/>
    <p:sldId id="395" r:id="rId7"/>
    <p:sldId id="409" r:id="rId8"/>
    <p:sldId id="386" r:id="rId9"/>
    <p:sldId id="385" r:id="rId10"/>
    <p:sldId id="394" r:id="rId11"/>
    <p:sldId id="410" r:id="rId12"/>
    <p:sldId id="396" r:id="rId13"/>
    <p:sldId id="389" r:id="rId14"/>
    <p:sldId id="390" r:id="rId15"/>
    <p:sldId id="407" r:id="rId16"/>
    <p:sldId id="414" r:id="rId17"/>
    <p:sldId id="391" r:id="rId18"/>
    <p:sldId id="387" r:id="rId19"/>
    <p:sldId id="382" r:id="rId20"/>
    <p:sldId id="392" r:id="rId21"/>
    <p:sldId id="406" r:id="rId22"/>
    <p:sldId id="408" r:id="rId23"/>
    <p:sldId id="405" r:id="rId24"/>
    <p:sldId id="388" r:id="rId25"/>
    <p:sldId id="413" r:id="rId26"/>
    <p:sldId id="398" r:id="rId27"/>
    <p:sldId id="400" r:id="rId28"/>
    <p:sldId id="401" r:id="rId29"/>
    <p:sldId id="402" r:id="rId30"/>
    <p:sldId id="403" r:id="rId31"/>
    <p:sldId id="404" r:id="rId32"/>
    <p:sldId id="399" r:id="rId33"/>
    <p:sldId id="397" r:id="rId34"/>
    <p:sldId id="411" r:id="rId35"/>
    <p:sldId id="412" r:id="rId36"/>
    <p:sldId id="319" r:id="rId37"/>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16"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WebsterDavid\Desktop\Research%20Files\Benefit%20sanctions%2022%20Jan%2013\Data\DW%20spreadsheets\Recon%20&amp;%20appeals\45J%20Recon&amp;Appeal%20-%20Totals%20to%20Mar%202016%2023%20Aug%2016.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WebsterDavid\Desktop\Research%20Files\Benefit%20sanctions%2022%20Jan%2013\Data\DW%20spreadsheets\Reasons%20for%20referral\03revKReasons%20for%20JSA%20sanction%2024%20May%2016.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WebsterDavid\Desktop\Research%20Files\Benefit%20sanctions%2022%20Jan%2013\Data\DW%20spreadsheets\Stock%20figures\57Hardship%20payment%20analysis%20Nov%2015.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WebsterDavid\Desktop\Research%20Files\Benefit%20sanctions%2022%20Jan%2013\Data\DW%20spreadsheets\Recon%20&amp;%20appeals\45J%20Recon&amp;Appeal%20-%20Totals%20to%20Mar%202016%2023%20Aug%2016.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WebsterDavid\Desktop\Research%20Files\Benefit%20sanctions%2022%20Jan%2013\Data\ESA%20sanctions\47H%20Reasons%20for%20ESA%20sanctions%20time%20series%2025%20Aug%2016.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WebsterDavid\Desktop\Research%20Files\Benefit%20sanctions%2022%20Jan%2013\Data\DW%20spreadsheets\Stock%20figures\57Hardship%20payment%20analysis%20Nov%2015.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Users\WebsterDavid\Desktop\Research%20Files\Benefit%20sanctions%2022%20Jan%2013\Data\DW%20spreadsheets\Reasons%20for%20referral\68Reasons%20time%20series%20by%20decision%20type%20&amp;%20outcome%20to%20Mar%2016%205%20Aug%2016.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C:\Users\WebsterDavid\Desktop\Research%20Files\Benefit%20sanctions%2022%20Jan%2013\Data\DW%20spreadsheets\Individuals\65Monthly-annual%20JSA%20sanctions%20comparison%2031%20Mar%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sz="2400"/>
              <a:t>JSA sanctions per month as % of claimants, before and after review/reconsideration or appeal, last 12 months</a:t>
            </a:r>
          </a:p>
        </c:rich>
      </c:tx>
      <c:layout/>
    </c:title>
    <c:plotArea>
      <c:layout>
        <c:manualLayout>
          <c:layoutTarget val="inner"/>
          <c:xMode val="edge"/>
          <c:yMode val="edge"/>
          <c:x val="2.8460032951210242E-2"/>
          <c:y val="0.14842949450253562"/>
          <c:w val="0.94812130156205421"/>
          <c:h val="0.74391267828348651"/>
        </c:manualLayout>
      </c:layout>
      <c:lineChart>
        <c:grouping val="standard"/>
        <c:ser>
          <c:idx val="0"/>
          <c:order val="0"/>
          <c:tx>
            <c:strRef>
              <c:f>'Calcs bef-aft May16 inc ESA'!$AV$9</c:f>
              <c:strCache>
                <c:ptCount val="1"/>
                <c:pt idx="0">
                  <c:v>JSA originally adverse decisions as % of claimants, last 12 months</c:v>
                </c:pt>
              </c:strCache>
            </c:strRef>
          </c:tx>
          <c:cat>
            <c:numRef>
              <c:f>'Calcs bef-aft May16 inc ESA'!$Y$10:$Y$210</c:f>
              <c:numCache>
                <c:formatCode>mmm\-yy</c:formatCode>
                <c:ptCount val="201"/>
                <c:pt idx="0">
                  <c:v>36617</c:v>
                </c:pt>
                <c:pt idx="1">
                  <c:v>36647</c:v>
                </c:pt>
                <c:pt idx="2">
                  <c:v>36678</c:v>
                </c:pt>
                <c:pt idx="3">
                  <c:v>36708</c:v>
                </c:pt>
                <c:pt idx="4">
                  <c:v>36739</c:v>
                </c:pt>
                <c:pt idx="5">
                  <c:v>36770</c:v>
                </c:pt>
                <c:pt idx="6">
                  <c:v>36800</c:v>
                </c:pt>
                <c:pt idx="7">
                  <c:v>36831</c:v>
                </c:pt>
                <c:pt idx="8">
                  <c:v>36861</c:v>
                </c:pt>
                <c:pt idx="9">
                  <c:v>36892</c:v>
                </c:pt>
                <c:pt idx="10">
                  <c:v>36923</c:v>
                </c:pt>
                <c:pt idx="11">
                  <c:v>36951</c:v>
                </c:pt>
                <c:pt idx="12">
                  <c:v>36982</c:v>
                </c:pt>
                <c:pt idx="13">
                  <c:v>37012</c:v>
                </c:pt>
                <c:pt idx="14">
                  <c:v>37043</c:v>
                </c:pt>
                <c:pt idx="15">
                  <c:v>37073</c:v>
                </c:pt>
                <c:pt idx="16">
                  <c:v>37104</c:v>
                </c:pt>
                <c:pt idx="17">
                  <c:v>37135</c:v>
                </c:pt>
                <c:pt idx="18">
                  <c:v>37165</c:v>
                </c:pt>
                <c:pt idx="19">
                  <c:v>37196</c:v>
                </c:pt>
                <c:pt idx="20">
                  <c:v>37226</c:v>
                </c:pt>
                <c:pt idx="21">
                  <c:v>37257</c:v>
                </c:pt>
                <c:pt idx="22">
                  <c:v>37288</c:v>
                </c:pt>
                <c:pt idx="23">
                  <c:v>37316</c:v>
                </c:pt>
                <c:pt idx="24">
                  <c:v>37347</c:v>
                </c:pt>
                <c:pt idx="25">
                  <c:v>37377</c:v>
                </c:pt>
                <c:pt idx="26">
                  <c:v>37408</c:v>
                </c:pt>
                <c:pt idx="27">
                  <c:v>37438</c:v>
                </c:pt>
                <c:pt idx="28">
                  <c:v>37469</c:v>
                </c:pt>
                <c:pt idx="29">
                  <c:v>37500</c:v>
                </c:pt>
                <c:pt idx="30">
                  <c:v>37530</c:v>
                </c:pt>
                <c:pt idx="31">
                  <c:v>37561</c:v>
                </c:pt>
                <c:pt idx="32">
                  <c:v>37591</c:v>
                </c:pt>
                <c:pt idx="33">
                  <c:v>37622</c:v>
                </c:pt>
                <c:pt idx="34">
                  <c:v>37653</c:v>
                </c:pt>
                <c:pt idx="35">
                  <c:v>37681</c:v>
                </c:pt>
                <c:pt idx="36">
                  <c:v>37712</c:v>
                </c:pt>
                <c:pt idx="37">
                  <c:v>37742</c:v>
                </c:pt>
                <c:pt idx="38">
                  <c:v>37773</c:v>
                </c:pt>
                <c:pt idx="39">
                  <c:v>37803</c:v>
                </c:pt>
                <c:pt idx="40">
                  <c:v>37834</c:v>
                </c:pt>
                <c:pt idx="41">
                  <c:v>37865</c:v>
                </c:pt>
                <c:pt idx="42">
                  <c:v>37895</c:v>
                </c:pt>
                <c:pt idx="43">
                  <c:v>37926</c:v>
                </c:pt>
                <c:pt idx="44">
                  <c:v>37956</c:v>
                </c:pt>
                <c:pt idx="45">
                  <c:v>37987</c:v>
                </c:pt>
                <c:pt idx="46">
                  <c:v>38018</c:v>
                </c:pt>
                <c:pt idx="47">
                  <c:v>38047</c:v>
                </c:pt>
                <c:pt idx="48">
                  <c:v>38078</c:v>
                </c:pt>
                <c:pt idx="49">
                  <c:v>38108</c:v>
                </c:pt>
                <c:pt idx="50">
                  <c:v>38139</c:v>
                </c:pt>
                <c:pt idx="51">
                  <c:v>38169</c:v>
                </c:pt>
                <c:pt idx="52">
                  <c:v>38200</c:v>
                </c:pt>
                <c:pt idx="53">
                  <c:v>38231</c:v>
                </c:pt>
                <c:pt idx="54">
                  <c:v>38261</c:v>
                </c:pt>
                <c:pt idx="55">
                  <c:v>38292</c:v>
                </c:pt>
                <c:pt idx="56">
                  <c:v>38322</c:v>
                </c:pt>
                <c:pt idx="57">
                  <c:v>38353</c:v>
                </c:pt>
                <c:pt idx="58">
                  <c:v>38384</c:v>
                </c:pt>
                <c:pt idx="59">
                  <c:v>38412</c:v>
                </c:pt>
                <c:pt idx="60">
                  <c:v>38443</c:v>
                </c:pt>
                <c:pt idx="61">
                  <c:v>38473</c:v>
                </c:pt>
                <c:pt idx="62">
                  <c:v>38504</c:v>
                </c:pt>
                <c:pt idx="63">
                  <c:v>38534</c:v>
                </c:pt>
                <c:pt idx="64">
                  <c:v>38565</c:v>
                </c:pt>
                <c:pt idx="65">
                  <c:v>38596</c:v>
                </c:pt>
                <c:pt idx="66">
                  <c:v>38626</c:v>
                </c:pt>
                <c:pt idx="67">
                  <c:v>38657</c:v>
                </c:pt>
                <c:pt idx="68">
                  <c:v>38687</c:v>
                </c:pt>
                <c:pt idx="69">
                  <c:v>38718</c:v>
                </c:pt>
                <c:pt idx="70">
                  <c:v>38749</c:v>
                </c:pt>
                <c:pt idx="71">
                  <c:v>38777</c:v>
                </c:pt>
                <c:pt idx="72">
                  <c:v>38808</c:v>
                </c:pt>
                <c:pt idx="73">
                  <c:v>38838</c:v>
                </c:pt>
                <c:pt idx="74">
                  <c:v>38869</c:v>
                </c:pt>
                <c:pt idx="75">
                  <c:v>38899</c:v>
                </c:pt>
                <c:pt idx="76">
                  <c:v>38930</c:v>
                </c:pt>
                <c:pt idx="77">
                  <c:v>38961</c:v>
                </c:pt>
                <c:pt idx="78">
                  <c:v>38991</c:v>
                </c:pt>
                <c:pt idx="79">
                  <c:v>39022</c:v>
                </c:pt>
                <c:pt idx="80">
                  <c:v>39052</c:v>
                </c:pt>
                <c:pt idx="81">
                  <c:v>39083</c:v>
                </c:pt>
                <c:pt idx="82">
                  <c:v>39114</c:v>
                </c:pt>
                <c:pt idx="83">
                  <c:v>39142</c:v>
                </c:pt>
                <c:pt idx="84">
                  <c:v>39173</c:v>
                </c:pt>
                <c:pt idx="85">
                  <c:v>39203</c:v>
                </c:pt>
                <c:pt idx="86">
                  <c:v>39234</c:v>
                </c:pt>
                <c:pt idx="87">
                  <c:v>39264</c:v>
                </c:pt>
                <c:pt idx="88">
                  <c:v>39295</c:v>
                </c:pt>
                <c:pt idx="89">
                  <c:v>39326</c:v>
                </c:pt>
                <c:pt idx="90">
                  <c:v>39356</c:v>
                </c:pt>
                <c:pt idx="91">
                  <c:v>39387</c:v>
                </c:pt>
                <c:pt idx="92">
                  <c:v>39417</c:v>
                </c:pt>
                <c:pt idx="93">
                  <c:v>39448</c:v>
                </c:pt>
                <c:pt idx="94">
                  <c:v>39479</c:v>
                </c:pt>
                <c:pt idx="95">
                  <c:v>39508</c:v>
                </c:pt>
                <c:pt idx="96">
                  <c:v>39539</c:v>
                </c:pt>
                <c:pt idx="97">
                  <c:v>39569</c:v>
                </c:pt>
                <c:pt idx="98">
                  <c:v>39600</c:v>
                </c:pt>
                <c:pt idx="99">
                  <c:v>39630</c:v>
                </c:pt>
                <c:pt idx="100">
                  <c:v>39661</c:v>
                </c:pt>
                <c:pt idx="101">
                  <c:v>39692</c:v>
                </c:pt>
                <c:pt idx="102">
                  <c:v>39722</c:v>
                </c:pt>
                <c:pt idx="103">
                  <c:v>39753</c:v>
                </c:pt>
                <c:pt idx="104">
                  <c:v>39783</c:v>
                </c:pt>
                <c:pt idx="105">
                  <c:v>39814</c:v>
                </c:pt>
                <c:pt idx="106">
                  <c:v>39845</c:v>
                </c:pt>
                <c:pt idx="107">
                  <c:v>39873</c:v>
                </c:pt>
                <c:pt idx="108">
                  <c:v>39904</c:v>
                </c:pt>
                <c:pt idx="109">
                  <c:v>39934</c:v>
                </c:pt>
                <c:pt idx="110">
                  <c:v>39965</c:v>
                </c:pt>
                <c:pt idx="111">
                  <c:v>39995</c:v>
                </c:pt>
                <c:pt idx="112">
                  <c:v>40026</c:v>
                </c:pt>
                <c:pt idx="113">
                  <c:v>40057</c:v>
                </c:pt>
                <c:pt idx="114">
                  <c:v>40087</c:v>
                </c:pt>
                <c:pt idx="115">
                  <c:v>40118</c:v>
                </c:pt>
                <c:pt idx="116">
                  <c:v>40148</c:v>
                </c:pt>
                <c:pt idx="117">
                  <c:v>40179</c:v>
                </c:pt>
                <c:pt idx="118">
                  <c:v>40210</c:v>
                </c:pt>
                <c:pt idx="119">
                  <c:v>40238</c:v>
                </c:pt>
                <c:pt idx="120">
                  <c:v>40269</c:v>
                </c:pt>
                <c:pt idx="121">
                  <c:v>40299</c:v>
                </c:pt>
                <c:pt idx="122">
                  <c:v>40330</c:v>
                </c:pt>
                <c:pt idx="123">
                  <c:v>40360</c:v>
                </c:pt>
                <c:pt idx="124">
                  <c:v>40391</c:v>
                </c:pt>
                <c:pt idx="125">
                  <c:v>40422</c:v>
                </c:pt>
                <c:pt idx="126">
                  <c:v>40452</c:v>
                </c:pt>
                <c:pt idx="127">
                  <c:v>40483</c:v>
                </c:pt>
                <c:pt idx="128">
                  <c:v>40513</c:v>
                </c:pt>
                <c:pt idx="129">
                  <c:v>40544</c:v>
                </c:pt>
                <c:pt idx="130">
                  <c:v>40575</c:v>
                </c:pt>
                <c:pt idx="131">
                  <c:v>40603</c:v>
                </c:pt>
                <c:pt idx="132">
                  <c:v>40634</c:v>
                </c:pt>
                <c:pt idx="133">
                  <c:v>40664</c:v>
                </c:pt>
                <c:pt idx="134">
                  <c:v>40695</c:v>
                </c:pt>
                <c:pt idx="135">
                  <c:v>40725</c:v>
                </c:pt>
                <c:pt idx="136">
                  <c:v>40756</c:v>
                </c:pt>
                <c:pt idx="137">
                  <c:v>40787</c:v>
                </c:pt>
                <c:pt idx="138">
                  <c:v>40817</c:v>
                </c:pt>
                <c:pt idx="139">
                  <c:v>40848</c:v>
                </c:pt>
                <c:pt idx="140">
                  <c:v>40878</c:v>
                </c:pt>
                <c:pt idx="141">
                  <c:v>40909</c:v>
                </c:pt>
                <c:pt idx="142">
                  <c:v>40940</c:v>
                </c:pt>
                <c:pt idx="143">
                  <c:v>40969</c:v>
                </c:pt>
                <c:pt idx="144">
                  <c:v>41000</c:v>
                </c:pt>
                <c:pt idx="145">
                  <c:v>41030</c:v>
                </c:pt>
                <c:pt idx="146">
                  <c:v>41061</c:v>
                </c:pt>
                <c:pt idx="147">
                  <c:v>41091</c:v>
                </c:pt>
                <c:pt idx="148">
                  <c:v>41122</c:v>
                </c:pt>
                <c:pt idx="149">
                  <c:v>41153</c:v>
                </c:pt>
                <c:pt idx="150">
                  <c:v>41183</c:v>
                </c:pt>
                <c:pt idx="151">
                  <c:v>41214</c:v>
                </c:pt>
                <c:pt idx="152">
                  <c:v>41244</c:v>
                </c:pt>
                <c:pt idx="153">
                  <c:v>41275</c:v>
                </c:pt>
                <c:pt idx="154">
                  <c:v>41306</c:v>
                </c:pt>
                <c:pt idx="155">
                  <c:v>41334</c:v>
                </c:pt>
                <c:pt idx="156">
                  <c:v>41365</c:v>
                </c:pt>
                <c:pt idx="157">
                  <c:v>41395</c:v>
                </c:pt>
                <c:pt idx="158">
                  <c:v>41426</c:v>
                </c:pt>
                <c:pt idx="159">
                  <c:v>41456</c:v>
                </c:pt>
                <c:pt idx="160">
                  <c:v>41487</c:v>
                </c:pt>
                <c:pt idx="161">
                  <c:v>41518</c:v>
                </c:pt>
                <c:pt idx="162">
                  <c:v>41548</c:v>
                </c:pt>
                <c:pt idx="163">
                  <c:v>41579</c:v>
                </c:pt>
                <c:pt idx="164">
                  <c:v>41609</c:v>
                </c:pt>
                <c:pt idx="165">
                  <c:v>41640</c:v>
                </c:pt>
                <c:pt idx="166">
                  <c:v>41671</c:v>
                </c:pt>
                <c:pt idx="167">
                  <c:v>41699</c:v>
                </c:pt>
                <c:pt idx="168">
                  <c:v>41730</c:v>
                </c:pt>
                <c:pt idx="169">
                  <c:v>41760</c:v>
                </c:pt>
                <c:pt idx="170">
                  <c:v>41791</c:v>
                </c:pt>
                <c:pt idx="171">
                  <c:v>41821</c:v>
                </c:pt>
                <c:pt idx="172">
                  <c:v>41852</c:v>
                </c:pt>
                <c:pt idx="173">
                  <c:v>41883</c:v>
                </c:pt>
                <c:pt idx="174">
                  <c:v>41913</c:v>
                </c:pt>
                <c:pt idx="175">
                  <c:v>41944</c:v>
                </c:pt>
                <c:pt idx="176">
                  <c:v>41974</c:v>
                </c:pt>
                <c:pt idx="177">
                  <c:v>42005</c:v>
                </c:pt>
                <c:pt idx="178">
                  <c:v>42036</c:v>
                </c:pt>
                <c:pt idx="179">
                  <c:v>42064</c:v>
                </c:pt>
                <c:pt idx="180">
                  <c:v>42095</c:v>
                </c:pt>
                <c:pt idx="181">
                  <c:v>42125</c:v>
                </c:pt>
                <c:pt idx="182">
                  <c:v>42156</c:v>
                </c:pt>
                <c:pt idx="183">
                  <c:v>42186</c:v>
                </c:pt>
                <c:pt idx="184">
                  <c:v>42217</c:v>
                </c:pt>
                <c:pt idx="185">
                  <c:v>42248</c:v>
                </c:pt>
                <c:pt idx="186">
                  <c:v>42278</c:v>
                </c:pt>
                <c:pt idx="187">
                  <c:v>42309</c:v>
                </c:pt>
                <c:pt idx="188">
                  <c:v>42339</c:v>
                </c:pt>
                <c:pt idx="189">
                  <c:v>42370</c:v>
                </c:pt>
                <c:pt idx="190">
                  <c:v>42401</c:v>
                </c:pt>
                <c:pt idx="191">
                  <c:v>42430</c:v>
                </c:pt>
                <c:pt idx="192">
                  <c:v>42461</c:v>
                </c:pt>
                <c:pt idx="193">
                  <c:v>42491</c:v>
                </c:pt>
                <c:pt idx="194">
                  <c:v>42522</c:v>
                </c:pt>
                <c:pt idx="195">
                  <c:v>42552</c:v>
                </c:pt>
                <c:pt idx="196">
                  <c:v>42583</c:v>
                </c:pt>
                <c:pt idx="197">
                  <c:v>42614</c:v>
                </c:pt>
                <c:pt idx="198">
                  <c:v>42644</c:v>
                </c:pt>
                <c:pt idx="199">
                  <c:v>42675</c:v>
                </c:pt>
                <c:pt idx="200">
                  <c:v>42705</c:v>
                </c:pt>
              </c:numCache>
            </c:numRef>
          </c:cat>
          <c:val>
            <c:numRef>
              <c:f>'Calcs bef-aft May16 inc ESA'!$AV$10:$AV$210</c:f>
              <c:numCache>
                <c:formatCode>General</c:formatCode>
                <c:ptCount val="201"/>
                <c:pt idx="11" formatCode="0.00">
                  <c:v>2.5126390054788841</c:v>
                </c:pt>
                <c:pt idx="12" formatCode="0.00">
                  <c:v>2.5388051383164991</c:v>
                </c:pt>
                <c:pt idx="13" formatCode="0.00">
                  <c:v>2.548819951424135</c:v>
                </c:pt>
                <c:pt idx="14" formatCode="0.00">
                  <c:v>2.5632094870698139</c:v>
                </c:pt>
                <c:pt idx="15" formatCode="0.00">
                  <c:v>2.5967572888889139</c:v>
                </c:pt>
                <c:pt idx="16" formatCode="0.00">
                  <c:v>2.6166933327410837</c:v>
                </c:pt>
                <c:pt idx="17" formatCode="0.00">
                  <c:v>2.6176265240924281</c:v>
                </c:pt>
                <c:pt idx="18" formatCode="0.00">
                  <c:v>2.6381601259283487</c:v>
                </c:pt>
                <c:pt idx="19" formatCode="0.00">
                  <c:v>2.653454226440751</c:v>
                </c:pt>
                <c:pt idx="20" formatCode="0.00">
                  <c:v>2.6513996576600487</c:v>
                </c:pt>
                <c:pt idx="21" formatCode="0.00">
                  <c:v>2.6317745422099414</c:v>
                </c:pt>
                <c:pt idx="22" formatCode="0.00">
                  <c:v>2.6233461218973089</c:v>
                </c:pt>
                <c:pt idx="23" formatCode="0.00">
                  <c:v>2.6113559460167788</c:v>
                </c:pt>
                <c:pt idx="24" formatCode="0.00">
                  <c:v>2.6327687047799668</c:v>
                </c:pt>
                <c:pt idx="25" formatCode="0.00">
                  <c:v>2.6628960865609912</c:v>
                </c:pt>
                <c:pt idx="26" formatCode="0.00">
                  <c:v>2.6379682507515589</c:v>
                </c:pt>
                <c:pt idx="27" formatCode="0.00">
                  <c:v>2.6639738487884177</c:v>
                </c:pt>
                <c:pt idx="28" formatCode="0.00">
                  <c:v>2.6627962009605648</c:v>
                </c:pt>
                <c:pt idx="29" formatCode="0.00">
                  <c:v>2.6975011929849555</c:v>
                </c:pt>
                <c:pt idx="30" formatCode="0.00">
                  <c:v>2.7222824923947275</c:v>
                </c:pt>
                <c:pt idx="31" formatCode="0.00">
                  <c:v>2.7290591456076752</c:v>
                </c:pt>
                <c:pt idx="32" formatCode="0.00">
                  <c:v>2.7616575212088197</c:v>
                </c:pt>
                <c:pt idx="33" formatCode="0.00">
                  <c:v>2.7861254212002344</c:v>
                </c:pt>
                <c:pt idx="34" formatCode="0.00">
                  <c:v>2.796025194104423</c:v>
                </c:pt>
                <c:pt idx="35" formatCode="0.00">
                  <c:v>2.8031197387143338</c:v>
                </c:pt>
                <c:pt idx="36" formatCode="0.00">
                  <c:v>2.7949560672161717</c:v>
                </c:pt>
                <c:pt idx="37" formatCode="0.00">
                  <c:v>2.7462813551974996</c:v>
                </c:pt>
                <c:pt idx="38" formatCode="0.00">
                  <c:v>2.7525106924956182</c:v>
                </c:pt>
                <c:pt idx="39" formatCode="0.00">
                  <c:v>2.7249751303866478</c:v>
                </c:pt>
                <c:pt idx="40" formatCode="0.00">
                  <c:v>2.6835134656315249</c:v>
                </c:pt>
                <c:pt idx="41" formatCode="0.00">
                  <c:v>2.661075954281531</c:v>
                </c:pt>
                <c:pt idx="42" formatCode="0.00">
                  <c:v>2.620513239573691</c:v>
                </c:pt>
                <c:pt idx="43" formatCode="0.00">
                  <c:v>2.5830405333395139</c:v>
                </c:pt>
                <c:pt idx="44" formatCode="0.00">
                  <c:v>2.5769218101049645</c:v>
                </c:pt>
                <c:pt idx="45" formatCode="0.00">
                  <c:v>2.5463798602689045</c:v>
                </c:pt>
                <c:pt idx="46" formatCode="0.00">
                  <c:v>2.527311148901179</c:v>
                </c:pt>
                <c:pt idx="47" formatCode="0.00">
                  <c:v>2.5403688776010882</c:v>
                </c:pt>
                <c:pt idx="48" formatCode="0.00">
                  <c:v>2.5152333888034772</c:v>
                </c:pt>
                <c:pt idx="49" formatCode="0.00">
                  <c:v>2.5090938028553604</c:v>
                </c:pt>
                <c:pt idx="50" formatCode="0.00">
                  <c:v>2.5236758819677694</c:v>
                </c:pt>
                <c:pt idx="51" formatCode="0.00">
                  <c:v>2.5136921864275439</c:v>
                </c:pt>
                <c:pt idx="52" formatCode="0.00">
                  <c:v>2.5313909932722587</c:v>
                </c:pt>
                <c:pt idx="53" formatCode="0.00">
                  <c:v>2.5439480937368013</c:v>
                </c:pt>
                <c:pt idx="54" formatCode="0.00">
                  <c:v>2.5493967647549738</c:v>
                </c:pt>
                <c:pt idx="55" formatCode="0.00">
                  <c:v>2.5825287810959034</c:v>
                </c:pt>
                <c:pt idx="56" formatCode="0.00">
                  <c:v>2.5900880501178984</c:v>
                </c:pt>
                <c:pt idx="57" formatCode="0.00">
                  <c:v>2.593146006580811</c:v>
                </c:pt>
                <c:pt idx="58" formatCode="0.00">
                  <c:v>2.6201875233303751</c:v>
                </c:pt>
                <c:pt idx="59" formatCode="0.00">
                  <c:v>2.6128990073494243</c:v>
                </c:pt>
                <c:pt idx="60" formatCode="0.00">
                  <c:v>2.6532878176977324</c:v>
                </c:pt>
                <c:pt idx="61" formatCode="0.00">
                  <c:v>2.6755495011585988</c:v>
                </c:pt>
                <c:pt idx="62" formatCode="0.00">
                  <c:v>2.6917006874018274</c:v>
                </c:pt>
                <c:pt idx="63" formatCode="0.00">
                  <c:v>2.6885510916478954</c:v>
                </c:pt>
                <c:pt idx="64" formatCode="0.00">
                  <c:v>2.7006070240202433</c:v>
                </c:pt>
                <c:pt idx="65" formatCode="0.00">
                  <c:v>2.6977305024194798</c:v>
                </c:pt>
                <c:pt idx="66" formatCode="0.00">
                  <c:v>2.6811526128237504</c:v>
                </c:pt>
                <c:pt idx="67" formatCode="0.00">
                  <c:v>2.6653409267194705</c:v>
                </c:pt>
                <c:pt idx="68" formatCode="0.00">
                  <c:v>2.6340688529216472</c:v>
                </c:pt>
                <c:pt idx="69" formatCode="0.00">
                  <c:v>2.6139259205886947</c:v>
                </c:pt>
                <c:pt idx="70" formatCode="0.00">
                  <c:v>2.5746951888334197</c:v>
                </c:pt>
                <c:pt idx="71" formatCode="0.00">
                  <c:v>2.5577924138080137</c:v>
                </c:pt>
                <c:pt idx="72" formatCode="0.00">
                  <c:v>2.4956915770055472</c:v>
                </c:pt>
                <c:pt idx="73" formatCode="0.00">
                  <c:v>2.4703445763703162</c:v>
                </c:pt>
                <c:pt idx="74" formatCode="0.00">
                  <c:v>2.4442436253783253</c:v>
                </c:pt>
                <c:pt idx="75" formatCode="0.00">
                  <c:v>2.4281663515849052</c:v>
                </c:pt>
                <c:pt idx="76" formatCode="0.00">
                  <c:v>2.4192970373106637</c:v>
                </c:pt>
                <c:pt idx="77" formatCode="0.00">
                  <c:v>2.4074185619193966</c:v>
                </c:pt>
                <c:pt idx="78" formatCode="0.00">
                  <c:v>2.4377819733235566</c:v>
                </c:pt>
                <c:pt idx="79" formatCode="0.00">
                  <c:v>2.475997891522614</c:v>
                </c:pt>
                <c:pt idx="80" formatCode="0.00">
                  <c:v>2.505657588265807</c:v>
                </c:pt>
                <c:pt idx="81" formatCode="0.00">
                  <c:v>2.5808622542111732</c:v>
                </c:pt>
                <c:pt idx="82" formatCode="0.00">
                  <c:v>2.6452058689371842</c:v>
                </c:pt>
                <c:pt idx="83" formatCode="0.00">
                  <c:v>2.7117457073750839</c:v>
                </c:pt>
                <c:pt idx="84" formatCode="0.00">
                  <c:v>2.7983448582143349</c:v>
                </c:pt>
                <c:pt idx="85" formatCode="0.00">
                  <c:v>2.8859195648090719</c:v>
                </c:pt>
                <c:pt idx="86" formatCode="0.00">
                  <c:v>2.9652486760226382</c:v>
                </c:pt>
                <c:pt idx="87" formatCode="0.00">
                  <c:v>3.0715557053962317</c:v>
                </c:pt>
                <c:pt idx="88" formatCode="0.00">
                  <c:v>3.1707624797065477</c:v>
                </c:pt>
                <c:pt idx="89" formatCode="0.00">
                  <c:v>3.2446855808659554</c:v>
                </c:pt>
                <c:pt idx="90" formatCode="0.00">
                  <c:v>3.3434319207258487</c:v>
                </c:pt>
                <c:pt idx="91" formatCode="0.00">
                  <c:v>3.4373039652694466</c:v>
                </c:pt>
                <c:pt idx="92" formatCode="0.00">
                  <c:v>3.4675507939033201</c:v>
                </c:pt>
                <c:pt idx="93" formatCode="0.00">
                  <c:v>3.5398912451824605</c:v>
                </c:pt>
                <c:pt idx="94" formatCode="0.00">
                  <c:v>3.6239115089950387</c:v>
                </c:pt>
                <c:pt idx="95" formatCode="0.00">
                  <c:v>3.625901358014334</c:v>
                </c:pt>
                <c:pt idx="96" formatCode="0.00">
                  <c:v>3.7015217557184368</c:v>
                </c:pt>
                <c:pt idx="97" formatCode="0.00">
                  <c:v>3.7467264819262982</c:v>
                </c:pt>
                <c:pt idx="98" formatCode="0.00">
                  <c:v>3.7808668664222762</c:v>
                </c:pt>
                <c:pt idx="99" formatCode="0.00">
                  <c:v>3.8092253172453159</c:v>
                </c:pt>
                <c:pt idx="100" formatCode="0.00">
                  <c:v>3.7658971321036607</c:v>
                </c:pt>
                <c:pt idx="101" formatCode="0.00">
                  <c:v>3.7826521469351988</c:v>
                </c:pt>
                <c:pt idx="102" formatCode="0.00">
                  <c:v>3.7536130023720307</c:v>
                </c:pt>
                <c:pt idx="103" formatCode="0.00">
                  <c:v>3.6529535638683348</c:v>
                </c:pt>
                <c:pt idx="104" formatCode="0.00">
                  <c:v>3.6278381691488177</c:v>
                </c:pt>
                <c:pt idx="105" formatCode="0.00">
                  <c:v>3.5105276297160661</c:v>
                </c:pt>
                <c:pt idx="106" formatCode="0.00">
                  <c:v>3.3709299014189087</c:v>
                </c:pt>
                <c:pt idx="107" formatCode="0.00">
                  <c:v>3.3042802651186931</c:v>
                </c:pt>
                <c:pt idx="108" formatCode="0.00">
                  <c:v>3.1571311166046789</c:v>
                </c:pt>
                <c:pt idx="109" formatCode="0.00">
                  <c:v>3.0104875328918665</c:v>
                </c:pt>
                <c:pt idx="110" formatCode="0.00">
                  <c:v>2.8975806716570855</c:v>
                </c:pt>
                <c:pt idx="111" formatCode="0.00">
                  <c:v>2.7911654089184972</c:v>
                </c:pt>
                <c:pt idx="112" formatCode="0.00">
                  <c:v>2.7282291678530588</c:v>
                </c:pt>
                <c:pt idx="113" formatCode="0.00">
                  <c:v>2.6667328710621292</c:v>
                </c:pt>
                <c:pt idx="114" formatCode="0.00">
                  <c:v>2.6133611845621179</c:v>
                </c:pt>
                <c:pt idx="115" formatCode="0.00">
                  <c:v>2.6153436037078825</c:v>
                </c:pt>
                <c:pt idx="116" formatCode="0.00">
                  <c:v>2.6392143482130783</c:v>
                </c:pt>
                <c:pt idx="117" formatCode="0.00">
                  <c:v>2.6555238353063699</c:v>
                </c:pt>
                <c:pt idx="118" formatCode="0.00">
                  <c:v>2.7258713068601992</c:v>
                </c:pt>
                <c:pt idx="119" formatCode="0.00">
                  <c:v>2.81232802594125</c:v>
                </c:pt>
                <c:pt idx="120" formatCode="0.00">
                  <c:v>2.8875548645252582</c:v>
                </c:pt>
                <c:pt idx="121" formatCode="0.00">
                  <c:v>2.993293602355799</c:v>
                </c:pt>
                <c:pt idx="122" formatCode="0.00">
                  <c:v>3.1416836564592745</c:v>
                </c:pt>
                <c:pt idx="123" formatCode="0.00">
                  <c:v>3.3113640313420647</c:v>
                </c:pt>
                <c:pt idx="124" formatCode="0.00">
                  <c:v>3.5180368967141997</c:v>
                </c:pt>
                <c:pt idx="125" formatCode="0.00">
                  <c:v>3.730971279257596</c:v>
                </c:pt>
                <c:pt idx="126" formatCode="0.00">
                  <c:v>3.944834303650635</c:v>
                </c:pt>
                <c:pt idx="127" formatCode="0.00">
                  <c:v>4.1837279842537729</c:v>
                </c:pt>
                <c:pt idx="128" formatCode="0.00">
                  <c:v>4.3346063939924138</c:v>
                </c:pt>
                <c:pt idx="129" formatCode="0.00">
                  <c:v>4.5114435719263417</c:v>
                </c:pt>
                <c:pt idx="130" formatCode="0.00">
                  <c:v>4.6853770541207274</c:v>
                </c:pt>
                <c:pt idx="131" formatCode="0.00">
                  <c:v>4.8827115653246578</c:v>
                </c:pt>
                <c:pt idx="132" formatCode="0.00">
                  <c:v>4.985239914594259</c:v>
                </c:pt>
                <c:pt idx="133" formatCode="0.00">
                  <c:v>5.0563663135811643</c:v>
                </c:pt>
                <c:pt idx="134" formatCode="0.00">
                  <c:v>5.028424232089006</c:v>
                </c:pt>
                <c:pt idx="135" formatCode="0.00">
                  <c:v>4.9214325040209363</c:v>
                </c:pt>
                <c:pt idx="136" formatCode="0.00">
                  <c:v>4.7978941812856197</c:v>
                </c:pt>
                <c:pt idx="137" formatCode="0.00">
                  <c:v>4.6311106524772345</c:v>
                </c:pt>
                <c:pt idx="138" formatCode="0.00">
                  <c:v>4.4461986781618084</c:v>
                </c:pt>
                <c:pt idx="139" formatCode="0.00">
                  <c:v>4.2757786504802704</c:v>
                </c:pt>
                <c:pt idx="140" formatCode="0.00">
                  <c:v>4.1690386791185441</c:v>
                </c:pt>
                <c:pt idx="141" formatCode="0.00">
                  <c:v>4.0828040762573137</c:v>
                </c:pt>
                <c:pt idx="142" formatCode="0.00">
                  <c:v>3.9862324873098025</c:v>
                </c:pt>
                <c:pt idx="143" formatCode="0.00">
                  <c:v>3.8750460211399176</c:v>
                </c:pt>
                <c:pt idx="144" formatCode="0.00">
                  <c:v>3.8833797422592675</c:v>
                </c:pt>
                <c:pt idx="145" formatCode="0.00">
                  <c:v>3.9772473112175413</c:v>
                </c:pt>
                <c:pt idx="146" formatCode="0.00">
                  <c:v>4.0355051214572208</c:v>
                </c:pt>
                <c:pt idx="147" formatCode="0.00">
                  <c:v>4.198112634437356</c:v>
                </c:pt>
                <c:pt idx="148" formatCode="0.00">
                  <c:v>4.3384909119864661</c:v>
                </c:pt>
                <c:pt idx="149" formatCode="0.00">
                  <c:v>4.4659690271445864</c:v>
                </c:pt>
                <c:pt idx="150" formatCode="0.00">
                  <c:v>4.6961667433052492</c:v>
                </c:pt>
                <c:pt idx="151" formatCode="0.00">
                  <c:v>4.842355992462017</c:v>
                </c:pt>
                <c:pt idx="152" formatCode="0.00">
                  <c:v>4.9538020114703931</c:v>
                </c:pt>
                <c:pt idx="153" formatCode="0.00">
                  <c:v>5.0969167055312381</c:v>
                </c:pt>
                <c:pt idx="154" formatCode="0.00">
                  <c:v>5.1612355744111795</c:v>
                </c:pt>
                <c:pt idx="155" formatCode="0.00">
                  <c:v>5.1947771630239155</c:v>
                </c:pt>
                <c:pt idx="156" formatCode="0.00">
                  <c:v>5.3155204920866401</c:v>
                </c:pt>
                <c:pt idx="157" formatCode="0.00">
                  <c:v>5.393833099210231</c:v>
                </c:pt>
                <c:pt idx="158" formatCode="0.00">
                  <c:v>5.4927348108513865</c:v>
                </c:pt>
                <c:pt idx="159" formatCode="0.00">
                  <c:v>5.6451337746818027</c:v>
                </c:pt>
                <c:pt idx="160" formatCode="0.00">
                  <c:v>5.7934535386732096</c:v>
                </c:pt>
                <c:pt idx="161" formatCode="0.00">
                  <c:v>5.9850567875054468</c:v>
                </c:pt>
                <c:pt idx="162" formatCode="0.00">
                  <c:v>6.1942713950954795</c:v>
                </c:pt>
                <c:pt idx="163" formatCode="0.00">
                  <c:v>6.3402194351734904</c:v>
                </c:pt>
                <c:pt idx="164" formatCode="0.00">
                  <c:v>6.4492646252163981</c:v>
                </c:pt>
                <c:pt idx="165" formatCode="0.00">
                  <c:v>6.5524530490426089</c:v>
                </c:pt>
                <c:pt idx="166" formatCode="0.00">
                  <c:v>6.6623109695536202</c:v>
                </c:pt>
                <c:pt idx="167" formatCode="0.00">
                  <c:v>6.7649073059115716</c:v>
                </c:pt>
                <c:pt idx="168" formatCode="0.00">
                  <c:v>6.7555658236944254</c:v>
                </c:pt>
                <c:pt idx="169" formatCode="0.00">
                  <c:v>6.703201475947659</c:v>
                </c:pt>
                <c:pt idx="170" formatCode="0.00">
                  <c:v>6.7362865411831994</c:v>
                </c:pt>
                <c:pt idx="171" formatCode="0.00">
                  <c:v>6.6552271386499475</c:v>
                </c:pt>
                <c:pt idx="172" formatCode="0.00">
                  <c:v>6.5294820518538774</c:v>
                </c:pt>
                <c:pt idx="173" formatCode="0.00">
                  <c:v>6.4064362472211966</c:v>
                </c:pt>
                <c:pt idx="174" formatCode="0.00">
                  <c:v>6.1315414529350383</c:v>
                </c:pt>
                <c:pt idx="175" formatCode="0.00">
                  <c:v>5.9413182728514284</c:v>
                </c:pt>
                <c:pt idx="176" formatCode="0.00">
                  <c:v>5.8215839948371952</c:v>
                </c:pt>
                <c:pt idx="177" formatCode="0.00">
                  <c:v>5.6468004401497849</c:v>
                </c:pt>
                <c:pt idx="178" formatCode="0.00">
                  <c:v>5.5110944231460905</c:v>
                </c:pt>
                <c:pt idx="179" formatCode="0.00">
                  <c:v>5.3884003196429768</c:v>
                </c:pt>
                <c:pt idx="180" formatCode="0.00">
                  <c:v>5.233143129728079</c:v>
                </c:pt>
                <c:pt idx="181" formatCode="0.00">
                  <c:v>5.0472008772387458</c:v>
                </c:pt>
                <c:pt idx="182" formatCode="0.00">
                  <c:v>4.8387881472925294</c:v>
                </c:pt>
                <c:pt idx="183" formatCode="0.00">
                  <c:v>4.597672652750501</c:v>
                </c:pt>
                <c:pt idx="184" formatCode="0.00">
                  <c:v>4.4055032755743708</c:v>
                </c:pt>
                <c:pt idx="185" formatCode="0.00">
                  <c:v>4.1942805076373801</c:v>
                </c:pt>
                <c:pt idx="186" formatCode="0.00">
                  <c:v>4.0312352159955074</c:v>
                </c:pt>
                <c:pt idx="187" formatCode="0.00">
                  <c:v>3.8811295864856614</c:v>
                </c:pt>
                <c:pt idx="188" formatCode="0.00">
                  <c:v>3.7569840862697443</c:v>
                </c:pt>
                <c:pt idx="189" formatCode="0.00">
                  <c:v>3.5926895959402256</c:v>
                </c:pt>
                <c:pt idx="190" formatCode="0.00">
                  <c:v>3.4572280045731087</c:v>
                </c:pt>
                <c:pt idx="191" formatCode="0.00">
                  <c:v>3.3446356542294597</c:v>
                </c:pt>
              </c:numCache>
            </c:numRef>
          </c:val>
        </c:ser>
        <c:ser>
          <c:idx val="1"/>
          <c:order val="1"/>
          <c:tx>
            <c:strRef>
              <c:f>'Calcs bef-aft May16 inc ESA'!$AX$9</c:f>
              <c:strCache>
                <c:ptCount val="1"/>
                <c:pt idx="0">
                  <c:v>JSA adverse decisions after review/appeal as % of claimants, last 12 months</c:v>
                </c:pt>
              </c:strCache>
            </c:strRef>
          </c:tx>
          <c:cat>
            <c:numRef>
              <c:f>'Calcs bef-aft May16 inc ESA'!$Y$10:$Y$210</c:f>
              <c:numCache>
                <c:formatCode>mmm\-yy</c:formatCode>
                <c:ptCount val="201"/>
                <c:pt idx="0">
                  <c:v>36617</c:v>
                </c:pt>
                <c:pt idx="1">
                  <c:v>36647</c:v>
                </c:pt>
                <c:pt idx="2">
                  <c:v>36678</c:v>
                </c:pt>
                <c:pt idx="3">
                  <c:v>36708</c:v>
                </c:pt>
                <c:pt idx="4">
                  <c:v>36739</c:v>
                </c:pt>
                <c:pt idx="5">
                  <c:v>36770</c:v>
                </c:pt>
                <c:pt idx="6">
                  <c:v>36800</c:v>
                </c:pt>
                <c:pt idx="7">
                  <c:v>36831</c:v>
                </c:pt>
                <c:pt idx="8">
                  <c:v>36861</c:v>
                </c:pt>
                <c:pt idx="9">
                  <c:v>36892</c:v>
                </c:pt>
                <c:pt idx="10">
                  <c:v>36923</c:v>
                </c:pt>
                <c:pt idx="11">
                  <c:v>36951</c:v>
                </c:pt>
                <c:pt idx="12">
                  <c:v>36982</c:v>
                </c:pt>
                <c:pt idx="13">
                  <c:v>37012</c:v>
                </c:pt>
                <c:pt idx="14">
                  <c:v>37043</c:v>
                </c:pt>
                <c:pt idx="15">
                  <c:v>37073</c:v>
                </c:pt>
                <c:pt idx="16">
                  <c:v>37104</c:v>
                </c:pt>
                <c:pt idx="17">
                  <c:v>37135</c:v>
                </c:pt>
                <c:pt idx="18">
                  <c:v>37165</c:v>
                </c:pt>
                <c:pt idx="19">
                  <c:v>37196</c:v>
                </c:pt>
                <c:pt idx="20">
                  <c:v>37226</c:v>
                </c:pt>
                <c:pt idx="21">
                  <c:v>37257</c:v>
                </c:pt>
                <c:pt idx="22">
                  <c:v>37288</c:v>
                </c:pt>
                <c:pt idx="23">
                  <c:v>37316</c:v>
                </c:pt>
                <c:pt idx="24">
                  <c:v>37347</c:v>
                </c:pt>
                <c:pt idx="25">
                  <c:v>37377</c:v>
                </c:pt>
                <c:pt idx="26">
                  <c:v>37408</c:v>
                </c:pt>
                <c:pt idx="27">
                  <c:v>37438</c:v>
                </c:pt>
                <c:pt idx="28">
                  <c:v>37469</c:v>
                </c:pt>
                <c:pt idx="29">
                  <c:v>37500</c:v>
                </c:pt>
                <c:pt idx="30">
                  <c:v>37530</c:v>
                </c:pt>
                <c:pt idx="31">
                  <c:v>37561</c:v>
                </c:pt>
                <c:pt idx="32">
                  <c:v>37591</c:v>
                </c:pt>
                <c:pt idx="33">
                  <c:v>37622</c:v>
                </c:pt>
                <c:pt idx="34">
                  <c:v>37653</c:v>
                </c:pt>
                <c:pt idx="35">
                  <c:v>37681</c:v>
                </c:pt>
                <c:pt idx="36">
                  <c:v>37712</c:v>
                </c:pt>
                <c:pt idx="37">
                  <c:v>37742</c:v>
                </c:pt>
                <c:pt idx="38">
                  <c:v>37773</c:v>
                </c:pt>
                <c:pt idx="39">
                  <c:v>37803</c:v>
                </c:pt>
                <c:pt idx="40">
                  <c:v>37834</c:v>
                </c:pt>
                <c:pt idx="41">
                  <c:v>37865</c:v>
                </c:pt>
                <c:pt idx="42">
                  <c:v>37895</c:v>
                </c:pt>
                <c:pt idx="43">
                  <c:v>37926</c:v>
                </c:pt>
                <c:pt idx="44">
                  <c:v>37956</c:v>
                </c:pt>
                <c:pt idx="45">
                  <c:v>37987</c:v>
                </c:pt>
                <c:pt idx="46">
                  <c:v>38018</c:v>
                </c:pt>
                <c:pt idx="47">
                  <c:v>38047</c:v>
                </c:pt>
                <c:pt idx="48">
                  <c:v>38078</c:v>
                </c:pt>
                <c:pt idx="49">
                  <c:v>38108</c:v>
                </c:pt>
                <c:pt idx="50">
                  <c:v>38139</c:v>
                </c:pt>
                <c:pt idx="51">
                  <c:v>38169</c:v>
                </c:pt>
                <c:pt idx="52">
                  <c:v>38200</c:v>
                </c:pt>
                <c:pt idx="53">
                  <c:v>38231</c:v>
                </c:pt>
                <c:pt idx="54">
                  <c:v>38261</c:v>
                </c:pt>
                <c:pt idx="55">
                  <c:v>38292</c:v>
                </c:pt>
                <c:pt idx="56">
                  <c:v>38322</c:v>
                </c:pt>
                <c:pt idx="57">
                  <c:v>38353</c:v>
                </c:pt>
                <c:pt idx="58">
                  <c:v>38384</c:v>
                </c:pt>
                <c:pt idx="59">
                  <c:v>38412</c:v>
                </c:pt>
                <c:pt idx="60">
                  <c:v>38443</c:v>
                </c:pt>
                <c:pt idx="61">
                  <c:v>38473</c:v>
                </c:pt>
                <c:pt idx="62">
                  <c:v>38504</c:v>
                </c:pt>
                <c:pt idx="63">
                  <c:v>38534</c:v>
                </c:pt>
                <c:pt idx="64">
                  <c:v>38565</c:v>
                </c:pt>
                <c:pt idx="65">
                  <c:v>38596</c:v>
                </c:pt>
                <c:pt idx="66">
                  <c:v>38626</c:v>
                </c:pt>
                <c:pt idx="67">
                  <c:v>38657</c:v>
                </c:pt>
                <c:pt idx="68">
                  <c:v>38687</c:v>
                </c:pt>
                <c:pt idx="69">
                  <c:v>38718</c:v>
                </c:pt>
                <c:pt idx="70">
                  <c:v>38749</c:v>
                </c:pt>
                <c:pt idx="71">
                  <c:v>38777</c:v>
                </c:pt>
                <c:pt idx="72">
                  <c:v>38808</c:v>
                </c:pt>
                <c:pt idx="73">
                  <c:v>38838</c:v>
                </c:pt>
                <c:pt idx="74">
                  <c:v>38869</c:v>
                </c:pt>
                <c:pt idx="75">
                  <c:v>38899</c:v>
                </c:pt>
                <c:pt idx="76">
                  <c:v>38930</c:v>
                </c:pt>
                <c:pt idx="77">
                  <c:v>38961</c:v>
                </c:pt>
                <c:pt idx="78">
                  <c:v>38991</c:v>
                </c:pt>
                <c:pt idx="79">
                  <c:v>39022</c:v>
                </c:pt>
                <c:pt idx="80">
                  <c:v>39052</c:v>
                </c:pt>
                <c:pt idx="81">
                  <c:v>39083</c:v>
                </c:pt>
                <c:pt idx="82">
                  <c:v>39114</c:v>
                </c:pt>
                <c:pt idx="83">
                  <c:v>39142</c:v>
                </c:pt>
                <c:pt idx="84">
                  <c:v>39173</c:v>
                </c:pt>
                <c:pt idx="85">
                  <c:v>39203</c:v>
                </c:pt>
                <c:pt idx="86">
                  <c:v>39234</c:v>
                </c:pt>
                <c:pt idx="87">
                  <c:v>39264</c:v>
                </c:pt>
                <c:pt idx="88">
                  <c:v>39295</c:v>
                </c:pt>
                <c:pt idx="89">
                  <c:v>39326</c:v>
                </c:pt>
                <c:pt idx="90">
                  <c:v>39356</c:v>
                </c:pt>
                <c:pt idx="91">
                  <c:v>39387</c:v>
                </c:pt>
                <c:pt idx="92">
                  <c:v>39417</c:v>
                </c:pt>
                <c:pt idx="93">
                  <c:v>39448</c:v>
                </c:pt>
                <c:pt idx="94">
                  <c:v>39479</c:v>
                </c:pt>
                <c:pt idx="95">
                  <c:v>39508</c:v>
                </c:pt>
                <c:pt idx="96">
                  <c:v>39539</c:v>
                </c:pt>
                <c:pt idx="97">
                  <c:v>39569</c:v>
                </c:pt>
                <c:pt idx="98">
                  <c:v>39600</c:v>
                </c:pt>
                <c:pt idx="99">
                  <c:v>39630</c:v>
                </c:pt>
                <c:pt idx="100">
                  <c:v>39661</c:v>
                </c:pt>
                <c:pt idx="101">
                  <c:v>39692</c:v>
                </c:pt>
                <c:pt idx="102">
                  <c:v>39722</c:v>
                </c:pt>
                <c:pt idx="103">
                  <c:v>39753</c:v>
                </c:pt>
                <c:pt idx="104">
                  <c:v>39783</c:v>
                </c:pt>
                <c:pt idx="105">
                  <c:v>39814</c:v>
                </c:pt>
                <c:pt idx="106">
                  <c:v>39845</c:v>
                </c:pt>
                <c:pt idx="107">
                  <c:v>39873</c:v>
                </c:pt>
                <c:pt idx="108">
                  <c:v>39904</c:v>
                </c:pt>
                <c:pt idx="109">
                  <c:v>39934</c:v>
                </c:pt>
                <c:pt idx="110">
                  <c:v>39965</c:v>
                </c:pt>
                <c:pt idx="111">
                  <c:v>39995</c:v>
                </c:pt>
                <c:pt idx="112">
                  <c:v>40026</c:v>
                </c:pt>
                <c:pt idx="113">
                  <c:v>40057</c:v>
                </c:pt>
                <c:pt idx="114">
                  <c:v>40087</c:v>
                </c:pt>
                <c:pt idx="115">
                  <c:v>40118</c:v>
                </c:pt>
                <c:pt idx="116">
                  <c:v>40148</c:v>
                </c:pt>
                <c:pt idx="117">
                  <c:v>40179</c:v>
                </c:pt>
                <c:pt idx="118">
                  <c:v>40210</c:v>
                </c:pt>
                <c:pt idx="119">
                  <c:v>40238</c:v>
                </c:pt>
                <c:pt idx="120">
                  <c:v>40269</c:v>
                </c:pt>
                <c:pt idx="121">
                  <c:v>40299</c:v>
                </c:pt>
                <c:pt idx="122">
                  <c:v>40330</c:v>
                </c:pt>
                <c:pt idx="123">
                  <c:v>40360</c:v>
                </c:pt>
                <c:pt idx="124">
                  <c:v>40391</c:v>
                </c:pt>
                <c:pt idx="125">
                  <c:v>40422</c:v>
                </c:pt>
                <c:pt idx="126">
                  <c:v>40452</c:v>
                </c:pt>
                <c:pt idx="127">
                  <c:v>40483</c:v>
                </c:pt>
                <c:pt idx="128">
                  <c:v>40513</c:v>
                </c:pt>
                <c:pt idx="129">
                  <c:v>40544</c:v>
                </c:pt>
                <c:pt idx="130">
                  <c:v>40575</c:v>
                </c:pt>
                <c:pt idx="131">
                  <c:v>40603</c:v>
                </c:pt>
                <c:pt idx="132">
                  <c:v>40634</c:v>
                </c:pt>
                <c:pt idx="133">
                  <c:v>40664</c:v>
                </c:pt>
                <c:pt idx="134">
                  <c:v>40695</c:v>
                </c:pt>
                <c:pt idx="135">
                  <c:v>40725</c:v>
                </c:pt>
                <c:pt idx="136">
                  <c:v>40756</c:v>
                </c:pt>
                <c:pt idx="137">
                  <c:v>40787</c:v>
                </c:pt>
                <c:pt idx="138">
                  <c:v>40817</c:v>
                </c:pt>
                <c:pt idx="139">
                  <c:v>40848</c:v>
                </c:pt>
                <c:pt idx="140">
                  <c:v>40878</c:v>
                </c:pt>
                <c:pt idx="141">
                  <c:v>40909</c:v>
                </c:pt>
                <c:pt idx="142">
                  <c:v>40940</c:v>
                </c:pt>
                <c:pt idx="143">
                  <c:v>40969</c:v>
                </c:pt>
                <c:pt idx="144">
                  <c:v>41000</c:v>
                </c:pt>
                <c:pt idx="145">
                  <c:v>41030</c:v>
                </c:pt>
                <c:pt idx="146">
                  <c:v>41061</c:v>
                </c:pt>
                <c:pt idx="147">
                  <c:v>41091</c:v>
                </c:pt>
                <c:pt idx="148">
                  <c:v>41122</c:v>
                </c:pt>
                <c:pt idx="149">
                  <c:v>41153</c:v>
                </c:pt>
                <c:pt idx="150">
                  <c:v>41183</c:v>
                </c:pt>
                <c:pt idx="151">
                  <c:v>41214</c:v>
                </c:pt>
                <c:pt idx="152">
                  <c:v>41244</c:v>
                </c:pt>
                <c:pt idx="153">
                  <c:v>41275</c:v>
                </c:pt>
                <c:pt idx="154">
                  <c:v>41306</c:v>
                </c:pt>
                <c:pt idx="155">
                  <c:v>41334</c:v>
                </c:pt>
                <c:pt idx="156">
                  <c:v>41365</c:v>
                </c:pt>
                <c:pt idx="157">
                  <c:v>41395</c:v>
                </c:pt>
                <c:pt idx="158">
                  <c:v>41426</c:v>
                </c:pt>
                <c:pt idx="159">
                  <c:v>41456</c:v>
                </c:pt>
                <c:pt idx="160">
                  <c:v>41487</c:v>
                </c:pt>
                <c:pt idx="161">
                  <c:v>41518</c:v>
                </c:pt>
                <c:pt idx="162">
                  <c:v>41548</c:v>
                </c:pt>
                <c:pt idx="163">
                  <c:v>41579</c:v>
                </c:pt>
                <c:pt idx="164">
                  <c:v>41609</c:v>
                </c:pt>
                <c:pt idx="165">
                  <c:v>41640</c:v>
                </c:pt>
                <c:pt idx="166">
                  <c:v>41671</c:v>
                </c:pt>
                <c:pt idx="167">
                  <c:v>41699</c:v>
                </c:pt>
                <c:pt idx="168">
                  <c:v>41730</c:v>
                </c:pt>
                <c:pt idx="169">
                  <c:v>41760</c:v>
                </c:pt>
                <c:pt idx="170">
                  <c:v>41791</c:v>
                </c:pt>
                <c:pt idx="171">
                  <c:v>41821</c:v>
                </c:pt>
                <c:pt idx="172">
                  <c:v>41852</c:v>
                </c:pt>
                <c:pt idx="173">
                  <c:v>41883</c:v>
                </c:pt>
                <c:pt idx="174">
                  <c:v>41913</c:v>
                </c:pt>
                <c:pt idx="175">
                  <c:v>41944</c:v>
                </c:pt>
                <c:pt idx="176">
                  <c:v>41974</c:v>
                </c:pt>
                <c:pt idx="177">
                  <c:v>42005</c:v>
                </c:pt>
                <c:pt idx="178">
                  <c:v>42036</c:v>
                </c:pt>
                <c:pt idx="179">
                  <c:v>42064</c:v>
                </c:pt>
                <c:pt idx="180">
                  <c:v>42095</c:v>
                </c:pt>
                <c:pt idx="181">
                  <c:v>42125</c:v>
                </c:pt>
                <c:pt idx="182">
                  <c:v>42156</c:v>
                </c:pt>
                <c:pt idx="183">
                  <c:v>42186</c:v>
                </c:pt>
                <c:pt idx="184">
                  <c:v>42217</c:v>
                </c:pt>
                <c:pt idx="185">
                  <c:v>42248</c:v>
                </c:pt>
                <c:pt idx="186">
                  <c:v>42278</c:v>
                </c:pt>
                <c:pt idx="187">
                  <c:v>42309</c:v>
                </c:pt>
                <c:pt idx="188">
                  <c:v>42339</c:v>
                </c:pt>
                <c:pt idx="189">
                  <c:v>42370</c:v>
                </c:pt>
                <c:pt idx="190">
                  <c:v>42401</c:v>
                </c:pt>
                <c:pt idx="191">
                  <c:v>42430</c:v>
                </c:pt>
                <c:pt idx="192">
                  <c:v>42461</c:v>
                </c:pt>
                <c:pt idx="193">
                  <c:v>42491</c:v>
                </c:pt>
                <c:pt idx="194">
                  <c:v>42522</c:v>
                </c:pt>
                <c:pt idx="195">
                  <c:v>42552</c:v>
                </c:pt>
                <c:pt idx="196">
                  <c:v>42583</c:v>
                </c:pt>
                <c:pt idx="197">
                  <c:v>42614</c:v>
                </c:pt>
                <c:pt idx="198">
                  <c:v>42644</c:v>
                </c:pt>
                <c:pt idx="199">
                  <c:v>42675</c:v>
                </c:pt>
                <c:pt idx="200">
                  <c:v>42705</c:v>
                </c:pt>
              </c:numCache>
            </c:numRef>
          </c:cat>
          <c:val>
            <c:numRef>
              <c:f>'Calcs bef-aft May16 inc ESA'!$AX$10:$AX$210</c:f>
              <c:numCache>
                <c:formatCode>General</c:formatCode>
                <c:ptCount val="201"/>
                <c:pt idx="11" formatCode="0.00">
                  <c:v>2.3003829787484178</c:v>
                </c:pt>
                <c:pt idx="12" formatCode="0.00">
                  <c:v>2.321618849026474</c:v>
                </c:pt>
                <c:pt idx="13" formatCode="0.00">
                  <c:v>2.3275359071982433</c:v>
                </c:pt>
                <c:pt idx="14" formatCode="0.00">
                  <c:v>2.3375766233807687</c:v>
                </c:pt>
                <c:pt idx="15" formatCode="0.00">
                  <c:v>2.3657928868016151</c:v>
                </c:pt>
                <c:pt idx="16" formatCode="0.00">
                  <c:v>2.3815820565657115</c:v>
                </c:pt>
                <c:pt idx="17" formatCode="0.00">
                  <c:v>2.3796112180532165</c:v>
                </c:pt>
                <c:pt idx="18" formatCode="0.00">
                  <c:v>2.3942230534379418</c:v>
                </c:pt>
                <c:pt idx="19" formatCode="0.00">
                  <c:v>2.4064307005316614</c:v>
                </c:pt>
                <c:pt idx="20" formatCode="0.00">
                  <c:v>2.4037576788276422</c:v>
                </c:pt>
                <c:pt idx="21" formatCode="0.00">
                  <c:v>2.384665163036082</c:v>
                </c:pt>
                <c:pt idx="22" formatCode="0.00">
                  <c:v>2.3776499946860157</c:v>
                </c:pt>
                <c:pt idx="23" formatCode="0.00">
                  <c:v>2.3658188395977193</c:v>
                </c:pt>
                <c:pt idx="24" formatCode="0.00">
                  <c:v>2.3838958512869599</c:v>
                </c:pt>
                <c:pt idx="25" formatCode="0.00">
                  <c:v>2.4092114281342067</c:v>
                </c:pt>
                <c:pt idx="26" formatCode="0.00">
                  <c:v>2.3856525627153782</c:v>
                </c:pt>
                <c:pt idx="27" formatCode="0.00">
                  <c:v>2.4072722874120611</c:v>
                </c:pt>
                <c:pt idx="28" formatCode="0.00">
                  <c:v>2.4035988637287424</c:v>
                </c:pt>
                <c:pt idx="29" formatCode="0.00">
                  <c:v>2.4330539195624734</c:v>
                </c:pt>
                <c:pt idx="30" formatCode="0.00">
                  <c:v>2.4537230084352561</c:v>
                </c:pt>
                <c:pt idx="31" formatCode="0.00">
                  <c:v>2.4559358668780207</c:v>
                </c:pt>
                <c:pt idx="32" formatCode="0.00">
                  <c:v>2.4819611534345469</c:v>
                </c:pt>
                <c:pt idx="33" formatCode="0.00">
                  <c:v>2.5004211740164561</c:v>
                </c:pt>
                <c:pt idx="34" formatCode="0.00">
                  <c:v>2.5037467240730864</c:v>
                </c:pt>
                <c:pt idx="35" formatCode="0.00">
                  <c:v>2.506259821501136</c:v>
                </c:pt>
                <c:pt idx="36" formatCode="0.00">
                  <c:v>2.4960891037127628</c:v>
                </c:pt>
                <c:pt idx="37" formatCode="0.00">
                  <c:v>2.4499489245990325</c:v>
                </c:pt>
                <c:pt idx="38" formatCode="0.00">
                  <c:v>2.454776927125176</c:v>
                </c:pt>
                <c:pt idx="39" formatCode="0.00">
                  <c:v>2.4306277285403302</c:v>
                </c:pt>
                <c:pt idx="40" formatCode="0.00">
                  <c:v>2.3942702740119386</c:v>
                </c:pt>
                <c:pt idx="41" formatCode="0.00">
                  <c:v>2.3749116631522487</c:v>
                </c:pt>
                <c:pt idx="42" formatCode="0.00">
                  <c:v>2.3389693617591965</c:v>
                </c:pt>
                <c:pt idx="43" formatCode="0.00">
                  <c:v>2.3035499140565627</c:v>
                </c:pt>
                <c:pt idx="44" formatCode="0.00">
                  <c:v>2.2968435400157872</c:v>
                </c:pt>
                <c:pt idx="45" formatCode="0.00">
                  <c:v>2.2672222642180686</c:v>
                </c:pt>
                <c:pt idx="46" formatCode="0.00">
                  <c:v>2.2479980587773185</c:v>
                </c:pt>
                <c:pt idx="47" formatCode="0.00">
                  <c:v>2.2571264201969039</c:v>
                </c:pt>
                <c:pt idx="48" formatCode="0.00">
                  <c:v>2.2318915994635931</c:v>
                </c:pt>
                <c:pt idx="49" formatCode="0.00">
                  <c:v>2.2240583581896742</c:v>
                </c:pt>
                <c:pt idx="50" formatCode="0.00">
                  <c:v>2.2335750932392187</c:v>
                </c:pt>
                <c:pt idx="51" formatCode="0.00">
                  <c:v>2.221035856532998</c:v>
                </c:pt>
                <c:pt idx="52" formatCode="0.00">
                  <c:v>2.23360632570057</c:v>
                </c:pt>
                <c:pt idx="53" formatCode="0.00">
                  <c:v>2.2401179118725469</c:v>
                </c:pt>
                <c:pt idx="54" formatCode="0.00">
                  <c:v>2.2421415586329916</c:v>
                </c:pt>
                <c:pt idx="55" formatCode="0.00">
                  <c:v>2.2726003336424623</c:v>
                </c:pt>
                <c:pt idx="56" formatCode="0.00">
                  <c:v>2.27998201833848</c:v>
                </c:pt>
                <c:pt idx="57" formatCode="0.00">
                  <c:v>2.2849806645458242</c:v>
                </c:pt>
                <c:pt idx="58" formatCode="0.00">
                  <c:v>2.312664731658169</c:v>
                </c:pt>
                <c:pt idx="59" formatCode="0.00">
                  <c:v>2.3098035601588989</c:v>
                </c:pt>
                <c:pt idx="60" formatCode="0.00">
                  <c:v>2.3481493292552167</c:v>
                </c:pt>
                <c:pt idx="61" formatCode="0.00">
                  <c:v>2.3702010777753042</c:v>
                </c:pt>
                <c:pt idx="62" formatCode="0.00">
                  <c:v>2.389120111249297</c:v>
                </c:pt>
                <c:pt idx="63" formatCode="0.00">
                  <c:v>2.3890854043678416</c:v>
                </c:pt>
                <c:pt idx="64" formatCode="0.00">
                  <c:v>2.4017579666157287</c:v>
                </c:pt>
                <c:pt idx="65" formatCode="0.00">
                  <c:v>2.4037567810524672</c:v>
                </c:pt>
                <c:pt idx="66" formatCode="0.00">
                  <c:v>2.3932328005769841</c:v>
                </c:pt>
                <c:pt idx="67" formatCode="0.00">
                  <c:v>2.3848169621086135</c:v>
                </c:pt>
                <c:pt idx="68" formatCode="0.00">
                  <c:v>2.3606329938452184</c:v>
                </c:pt>
                <c:pt idx="69" formatCode="0.00">
                  <c:v>2.3457590034056341</c:v>
                </c:pt>
                <c:pt idx="70" formatCode="0.00">
                  <c:v>2.3129389651122638</c:v>
                </c:pt>
                <c:pt idx="71" formatCode="0.00">
                  <c:v>2.3010616481838322</c:v>
                </c:pt>
                <c:pt idx="72" formatCode="0.00">
                  <c:v>2.2479440486098956</c:v>
                </c:pt>
                <c:pt idx="73" formatCode="0.00">
                  <c:v>2.2284542046584201</c:v>
                </c:pt>
                <c:pt idx="74" formatCode="0.00">
                  <c:v>2.207763862040121</c:v>
                </c:pt>
                <c:pt idx="75" formatCode="0.00">
                  <c:v>2.1973423824814082</c:v>
                </c:pt>
                <c:pt idx="76" formatCode="0.00">
                  <c:v>2.1943773232286024</c:v>
                </c:pt>
                <c:pt idx="77" formatCode="0.00">
                  <c:v>2.1866234116041237</c:v>
                </c:pt>
                <c:pt idx="78" formatCode="0.00">
                  <c:v>2.219191531486461</c:v>
                </c:pt>
                <c:pt idx="79" formatCode="0.00">
                  <c:v>2.2588265176878242</c:v>
                </c:pt>
                <c:pt idx="80" formatCode="0.00">
                  <c:v>2.2891722304225044</c:v>
                </c:pt>
                <c:pt idx="81" formatCode="0.00">
                  <c:v>2.3626404103682108</c:v>
                </c:pt>
                <c:pt idx="82" formatCode="0.00">
                  <c:v>2.4253075286766537</c:v>
                </c:pt>
                <c:pt idx="83" formatCode="0.00">
                  <c:v>2.4916536463241337</c:v>
                </c:pt>
                <c:pt idx="84" formatCode="0.00">
                  <c:v>2.5756430473271372</c:v>
                </c:pt>
                <c:pt idx="85" formatCode="0.00">
                  <c:v>2.6606571057085726</c:v>
                </c:pt>
                <c:pt idx="86" formatCode="0.00">
                  <c:v>2.7393698391911987</c:v>
                </c:pt>
                <c:pt idx="87" formatCode="0.00">
                  <c:v>2.8406983893569175</c:v>
                </c:pt>
                <c:pt idx="88" formatCode="0.00">
                  <c:v>2.9329778628754792</c:v>
                </c:pt>
                <c:pt idx="89" formatCode="0.00">
                  <c:v>3.0040079689691592</c:v>
                </c:pt>
                <c:pt idx="90" formatCode="0.00">
                  <c:v>3.0959997642256951</c:v>
                </c:pt>
                <c:pt idx="91" formatCode="0.00">
                  <c:v>3.1794723892182621</c:v>
                </c:pt>
                <c:pt idx="92" formatCode="0.00">
                  <c:v>3.2039298140598995</c:v>
                </c:pt>
                <c:pt idx="93" formatCode="0.00">
                  <c:v>3.2664858307804732</c:v>
                </c:pt>
                <c:pt idx="94" formatCode="0.00">
                  <c:v>3.343358161575555</c:v>
                </c:pt>
                <c:pt idx="95" formatCode="0.00">
                  <c:v>3.3435991210906981</c:v>
                </c:pt>
                <c:pt idx="96" formatCode="0.00">
                  <c:v>3.4139113098938068</c:v>
                </c:pt>
                <c:pt idx="97" formatCode="0.00">
                  <c:v>3.4552712669936088</c:v>
                </c:pt>
                <c:pt idx="98" formatCode="0.00">
                  <c:v>3.4850343148871192</c:v>
                </c:pt>
                <c:pt idx="99" formatCode="0.00">
                  <c:v>3.5107951837071947</c:v>
                </c:pt>
                <c:pt idx="100" formatCode="0.00">
                  <c:v>3.4727606924622387</c:v>
                </c:pt>
                <c:pt idx="101" formatCode="0.00">
                  <c:v>3.4895967502176028</c:v>
                </c:pt>
                <c:pt idx="102" formatCode="0.00">
                  <c:v>3.4634948456201027</c:v>
                </c:pt>
                <c:pt idx="103" formatCode="0.00">
                  <c:v>3.373973987265297</c:v>
                </c:pt>
                <c:pt idx="104" formatCode="0.00">
                  <c:v>3.3550576679351307</c:v>
                </c:pt>
                <c:pt idx="105" formatCode="0.00">
                  <c:v>3.2510668278892876</c:v>
                </c:pt>
                <c:pt idx="106" formatCode="0.00">
                  <c:v>3.1222346353291464</c:v>
                </c:pt>
                <c:pt idx="107" formatCode="0.00">
                  <c:v>3.0618742394270742</c:v>
                </c:pt>
                <c:pt idx="108" formatCode="0.00">
                  <c:v>2.9259225308388337</c:v>
                </c:pt>
                <c:pt idx="109" formatCode="0.00">
                  <c:v>2.7900528277771581</c:v>
                </c:pt>
                <c:pt idx="110" formatCode="0.00">
                  <c:v>2.6863740091085404</c:v>
                </c:pt>
                <c:pt idx="111" formatCode="0.00">
                  <c:v>2.5897307180778766</c:v>
                </c:pt>
                <c:pt idx="112" formatCode="0.00">
                  <c:v>2.5329102783806698</c:v>
                </c:pt>
                <c:pt idx="113" formatCode="0.00">
                  <c:v>2.4770047816718042</c:v>
                </c:pt>
                <c:pt idx="114" formatCode="0.00">
                  <c:v>2.4294341355440561</c:v>
                </c:pt>
                <c:pt idx="115" formatCode="0.00">
                  <c:v>2.4338608757863684</c:v>
                </c:pt>
                <c:pt idx="116" formatCode="0.00">
                  <c:v>2.457323349279211</c:v>
                </c:pt>
                <c:pt idx="117" formatCode="0.00">
                  <c:v>2.4739045202429706</c:v>
                </c:pt>
                <c:pt idx="118" formatCode="0.00">
                  <c:v>2.5410419454314201</c:v>
                </c:pt>
                <c:pt idx="119" formatCode="0.00">
                  <c:v>2.6206607357149481</c:v>
                </c:pt>
                <c:pt idx="120" formatCode="0.00">
                  <c:v>2.6894038396307467</c:v>
                </c:pt>
                <c:pt idx="121" formatCode="0.00">
                  <c:v>2.78539928820648</c:v>
                </c:pt>
                <c:pt idx="122" formatCode="0.00">
                  <c:v>2.9174653847565666</c:v>
                </c:pt>
                <c:pt idx="123" formatCode="0.00">
                  <c:v>3.0631968997577412</c:v>
                </c:pt>
                <c:pt idx="124" formatCode="0.00">
                  <c:v>3.2444459049321677</c:v>
                </c:pt>
                <c:pt idx="125" formatCode="0.00">
                  <c:v>3.4273243591328453</c:v>
                </c:pt>
                <c:pt idx="126" formatCode="0.00">
                  <c:v>3.607109746566135</c:v>
                </c:pt>
                <c:pt idx="127" formatCode="0.00">
                  <c:v>3.8061198565586776</c:v>
                </c:pt>
                <c:pt idx="128" formatCode="0.00">
                  <c:v>3.9231445486774308</c:v>
                </c:pt>
                <c:pt idx="129" formatCode="0.00">
                  <c:v>4.0650274832408719</c:v>
                </c:pt>
                <c:pt idx="130" formatCode="0.00">
                  <c:v>4.2038631458362108</c:v>
                </c:pt>
                <c:pt idx="131" formatCode="0.00">
                  <c:v>4.3629604822562653</c:v>
                </c:pt>
                <c:pt idx="132" formatCode="0.00">
                  <c:v>4.437760011862351</c:v>
                </c:pt>
                <c:pt idx="133" formatCode="0.00">
                  <c:v>4.4851985120334854</c:v>
                </c:pt>
                <c:pt idx="134" formatCode="0.00">
                  <c:v>4.4407242602519155</c:v>
                </c:pt>
                <c:pt idx="135" formatCode="0.00">
                  <c:v>4.3349778030482655</c:v>
                </c:pt>
                <c:pt idx="136" formatCode="0.00">
                  <c:v>4.2176292981826089</c:v>
                </c:pt>
                <c:pt idx="137" formatCode="0.00">
                  <c:v>4.0676893813435084</c:v>
                </c:pt>
                <c:pt idx="138" formatCode="0.00">
                  <c:v>3.9047242736186352</c:v>
                </c:pt>
                <c:pt idx="139" formatCode="0.00">
                  <c:v>3.75614678373198</c:v>
                </c:pt>
                <c:pt idx="140" formatCode="0.00">
                  <c:v>3.6696434313400768</c:v>
                </c:pt>
                <c:pt idx="141" formatCode="0.00">
                  <c:v>3.6038673901881726</c:v>
                </c:pt>
                <c:pt idx="142" formatCode="0.00">
                  <c:v>3.5273026961450089</c:v>
                </c:pt>
                <c:pt idx="143" formatCode="0.00">
                  <c:v>3.4362975789424564</c:v>
                </c:pt>
                <c:pt idx="144" formatCode="0.00">
                  <c:v>3.4528741514283801</c:v>
                </c:pt>
                <c:pt idx="145" formatCode="0.00">
                  <c:v>3.5445167307764995</c:v>
                </c:pt>
                <c:pt idx="146" formatCode="0.00">
                  <c:v>3.6095937377048184</c:v>
                </c:pt>
                <c:pt idx="147" formatCode="0.00">
                  <c:v>3.7587756865957833</c:v>
                </c:pt>
                <c:pt idx="148" formatCode="0.00">
                  <c:v>3.8754747285488271</c:v>
                </c:pt>
                <c:pt idx="149" formatCode="0.00">
                  <c:v>3.9938380598973358</c:v>
                </c:pt>
                <c:pt idx="150" formatCode="0.00">
                  <c:v>4.2024760471150904</c:v>
                </c:pt>
                <c:pt idx="151" formatCode="0.00">
                  <c:v>4.3270316699143745</c:v>
                </c:pt>
                <c:pt idx="152" formatCode="0.00">
                  <c:v>4.4176883625701979</c:v>
                </c:pt>
                <c:pt idx="153" formatCode="0.00">
                  <c:v>4.5319809613534145</c:v>
                </c:pt>
                <c:pt idx="154" formatCode="0.00">
                  <c:v>4.5699141027583146</c:v>
                </c:pt>
                <c:pt idx="155" formatCode="0.00">
                  <c:v>4.5960450398408694</c:v>
                </c:pt>
                <c:pt idx="156" formatCode="0.00">
                  <c:v>4.7013476526285833</c:v>
                </c:pt>
                <c:pt idx="157" formatCode="0.00">
                  <c:v>4.7638697796953497</c:v>
                </c:pt>
                <c:pt idx="158" formatCode="0.00">
                  <c:v>4.8347577681089167</c:v>
                </c:pt>
                <c:pt idx="159" formatCode="0.00">
                  <c:v>4.9573618240556563</c:v>
                </c:pt>
                <c:pt idx="160" formatCode="0.00">
                  <c:v>5.077927610070069</c:v>
                </c:pt>
                <c:pt idx="161" formatCode="0.00">
                  <c:v>5.2233198435654007</c:v>
                </c:pt>
                <c:pt idx="162" formatCode="0.00">
                  <c:v>5.3841536027389774</c:v>
                </c:pt>
                <c:pt idx="163" formatCode="0.00">
                  <c:v>5.4873819231267715</c:v>
                </c:pt>
                <c:pt idx="164" formatCode="0.00">
                  <c:v>5.5660958452701612</c:v>
                </c:pt>
                <c:pt idx="165" formatCode="0.00">
                  <c:v>5.6538900570844683</c:v>
                </c:pt>
                <c:pt idx="166" formatCode="0.00">
                  <c:v>5.7504916817447027</c:v>
                </c:pt>
                <c:pt idx="167" formatCode="0.00">
                  <c:v>5.8272395602325595</c:v>
                </c:pt>
                <c:pt idx="168" formatCode="0.00">
                  <c:v>5.8127538963713201</c:v>
                </c:pt>
                <c:pt idx="169" formatCode="0.00">
                  <c:v>5.7621437158487714</c:v>
                </c:pt>
                <c:pt idx="170" formatCode="0.00">
                  <c:v>5.7877269612151352</c:v>
                </c:pt>
                <c:pt idx="171" formatCode="0.00">
                  <c:v>5.7084857577428885</c:v>
                </c:pt>
                <c:pt idx="172" formatCode="0.00">
                  <c:v>5.6042476572066358</c:v>
                </c:pt>
                <c:pt idx="173" formatCode="0.00">
                  <c:v>5.4940892158138306</c:v>
                </c:pt>
                <c:pt idx="174" formatCode="0.00">
                  <c:v>5.2536777993719337</c:v>
                </c:pt>
                <c:pt idx="175" formatCode="0.00">
                  <c:v>5.1048669016125325</c:v>
                </c:pt>
                <c:pt idx="176" formatCode="0.00">
                  <c:v>5.0101710306053855</c:v>
                </c:pt>
                <c:pt idx="177" formatCode="0.00">
                  <c:v>4.8586699654832453</c:v>
                </c:pt>
                <c:pt idx="178" formatCode="0.00">
                  <c:v>4.7425896809101484</c:v>
                </c:pt>
                <c:pt idx="179" formatCode="0.00">
                  <c:v>4.6375930772532454</c:v>
                </c:pt>
                <c:pt idx="180" formatCode="0.00">
                  <c:v>4.4945215867308335</c:v>
                </c:pt>
                <c:pt idx="181" formatCode="0.00">
                  <c:v>4.3286915212494455</c:v>
                </c:pt>
                <c:pt idx="182" formatCode="0.00">
                  <c:v>4.1496941272943522</c:v>
                </c:pt>
                <c:pt idx="183" formatCode="0.00">
                  <c:v>3.9444760882682393</c:v>
                </c:pt>
                <c:pt idx="184" formatCode="0.00">
                  <c:v>3.7717706277578595</c:v>
                </c:pt>
                <c:pt idx="185" formatCode="0.00">
                  <c:v>3.581697785793803</c:v>
                </c:pt>
                <c:pt idx="186" formatCode="0.00">
                  <c:v>3.4291562230200392</c:v>
                </c:pt>
                <c:pt idx="187" formatCode="0.00">
                  <c:v>3.2816559009367037</c:v>
                </c:pt>
                <c:pt idx="188" formatCode="0.00">
                  <c:v>3.163983344141704</c:v>
                </c:pt>
                <c:pt idx="189" formatCode="0.00">
                  <c:v>3.0125421102391612</c:v>
                </c:pt>
                <c:pt idx="190" formatCode="0.00">
                  <c:v>2.8873150163656112</c:v>
                </c:pt>
                <c:pt idx="191" formatCode="0.00">
                  <c:v>2.7831324276309011</c:v>
                </c:pt>
              </c:numCache>
            </c:numRef>
          </c:val>
        </c:ser>
        <c:marker val="1"/>
        <c:axId val="90094208"/>
        <c:axId val="90419584"/>
      </c:lineChart>
      <c:dateAx>
        <c:axId val="90094208"/>
        <c:scaling>
          <c:orientation val="minMax"/>
        </c:scaling>
        <c:axPos val="b"/>
        <c:numFmt formatCode="mmm\-yy" sourceLinked="1"/>
        <c:tickLblPos val="nextTo"/>
        <c:crossAx val="90419584"/>
        <c:crosses val="autoZero"/>
        <c:auto val="1"/>
        <c:lblOffset val="100"/>
      </c:dateAx>
      <c:valAx>
        <c:axId val="90419584"/>
        <c:scaling>
          <c:orientation val="minMax"/>
        </c:scaling>
        <c:axPos val="l"/>
        <c:majorGridlines/>
        <c:numFmt formatCode="General" sourceLinked="1"/>
        <c:tickLblPos val="nextTo"/>
        <c:crossAx val="90094208"/>
        <c:crosses val="autoZero"/>
        <c:crossBetween val="between"/>
      </c:valAx>
    </c:plotArea>
    <c:legend>
      <c:legendPos val="r"/>
      <c:layout>
        <c:manualLayout>
          <c:xMode val="edge"/>
          <c:yMode val="edge"/>
          <c:x val="3.5915228141872986E-2"/>
          <c:y val="0.25332387638464626"/>
          <c:w val="0.6241343212246343"/>
          <c:h val="0.18230849267963253"/>
        </c:manualLayout>
      </c:layout>
      <c:txPr>
        <a:bodyPr/>
        <a:lstStyle/>
        <a:p>
          <a:pPr>
            <a:defRPr sz="1400"/>
          </a:pPr>
          <a:endParaRPr lang="en-US"/>
        </a:p>
      </c:txPr>
    </c:legend>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sz="2000" dirty="0"/>
              <a:t>Changing reasons for JSA </a:t>
            </a:r>
            <a:r>
              <a:rPr lang="en-GB" sz="2000" dirty="0" smtClean="0"/>
              <a:t>sanctions (post-challenge) </a:t>
            </a:r>
            <a:endParaRPr lang="en-GB" sz="2000" dirty="0"/>
          </a:p>
          <a:p>
            <a:pPr>
              <a:defRPr/>
            </a:pPr>
            <a:r>
              <a:rPr lang="en-GB" sz="2000" dirty="0"/>
              <a:t>(no. of sanctions</a:t>
            </a:r>
            <a:r>
              <a:rPr lang="en-GB" sz="2000" baseline="0" dirty="0"/>
              <a:t> for each reason as a percentage of total sanctions)</a:t>
            </a:r>
            <a:endParaRPr lang="en-GB" sz="2000" dirty="0"/>
          </a:p>
        </c:rich>
      </c:tx>
      <c:layout/>
    </c:title>
    <c:plotArea>
      <c:layout>
        <c:manualLayout>
          <c:layoutTarget val="inner"/>
          <c:xMode val="edge"/>
          <c:yMode val="edge"/>
          <c:x val="5.2673023416515474E-2"/>
          <c:y val="0.15469212043309141"/>
          <c:w val="0.91660243481192349"/>
          <c:h val="0.79301150120567876"/>
        </c:manualLayout>
      </c:layout>
      <c:barChart>
        <c:barDir val="col"/>
        <c:grouping val="clustered"/>
        <c:ser>
          <c:idx val="0"/>
          <c:order val="0"/>
          <c:tx>
            <c:strRef>
              <c:f>'Reduced categories'!$A$271</c:f>
              <c:strCache>
                <c:ptCount val="1"/>
                <c:pt idx="0">
                  <c:v>1997</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categories'!$B$271:$J$271</c:f>
              <c:numCache>
                <c:formatCode>0.00</c:formatCode>
                <c:ptCount val="9"/>
                <c:pt idx="0">
                  <c:v>37.063680229389547</c:v>
                </c:pt>
                <c:pt idx="1">
                  <c:v>5.1203908834026892</c:v>
                </c:pt>
                <c:pt idx="2">
                  <c:v>12.104047527771373</c:v>
                </c:pt>
                <c:pt idx="3">
                  <c:v>0</c:v>
                </c:pt>
                <c:pt idx="4">
                  <c:v>0.28178719634436777</c:v>
                </c:pt>
                <c:pt idx="5">
                  <c:v>24.128668351543912</c:v>
                </c:pt>
                <c:pt idx="6">
                  <c:v>11.614944105371269</c:v>
                </c:pt>
                <c:pt idx="7">
                  <c:v>9.546879547090672</c:v>
                </c:pt>
                <c:pt idx="8">
                  <c:v>0.13960215908616663</c:v>
                </c:pt>
              </c:numCache>
            </c:numRef>
          </c:val>
        </c:ser>
        <c:ser>
          <c:idx val="1"/>
          <c:order val="1"/>
          <c:tx>
            <c:strRef>
              <c:f>'Reduced categories'!$A$272</c:f>
              <c:strCache>
                <c:ptCount val="1"/>
                <c:pt idx="0">
                  <c:v>2003</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categories'!$B$272:$J$272</c:f>
              <c:numCache>
                <c:formatCode>0.00</c:formatCode>
                <c:ptCount val="9"/>
                <c:pt idx="0">
                  <c:v>29.992364104929919</c:v>
                </c:pt>
                <c:pt idx="1">
                  <c:v>9.7138925565931178</c:v>
                </c:pt>
                <c:pt idx="2">
                  <c:v>11.053753519670387</c:v>
                </c:pt>
                <c:pt idx="3">
                  <c:v>0</c:v>
                </c:pt>
                <c:pt idx="4">
                  <c:v>1.3855967929240696</c:v>
                </c:pt>
                <c:pt idx="5">
                  <c:v>42.888675013124193</c:v>
                </c:pt>
                <c:pt idx="6">
                  <c:v>1.7733570894513295</c:v>
                </c:pt>
                <c:pt idx="7">
                  <c:v>2.9286839216684428</c:v>
                </c:pt>
                <c:pt idx="8">
                  <c:v>0.26367700163853575</c:v>
                </c:pt>
              </c:numCache>
            </c:numRef>
          </c:val>
        </c:ser>
        <c:ser>
          <c:idx val="2"/>
          <c:order val="2"/>
          <c:tx>
            <c:strRef>
              <c:f>'Reduced categories'!$A$273</c:f>
              <c:strCache>
                <c:ptCount val="1"/>
                <c:pt idx="0">
                  <c:v>2009</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categories'!$B$273:$J$273</c:f>
              <c:numCache>
                <c:formatCode>0.00</c:formatCode>
                <c:ptCount val="9"/>
                <c:pt idx="0">
                  <c:v>10.056633032975595</c:v>
                </c:pt>
                <c:pt idx="1">
                  <c:v>2.9329853828934986</c:v>
                </c:pt>
                <c:pt idx="2">
                  <c:v>17.502043753401512</c:v>
                </c:pt>
                <c:pt idx="3">
                  <c:v>0</c:v>
                </c:pt>
                <c:pt idx="4">
                  <c:v>0.8063432640392767</c:v>
                </c:pt>
                <c:pt idx="5">
                  <c:v>55.232350282254316</c:v>
                </c:pt>
                <c:pt idx="6">
                  <c:v>11.057673696267504</c:v>
                </c:pt>
                <c:pt idx="7">
                  <c:v>2.2705587929216682</c:v>
                </c:pt>
                <c:pt idx="8">
                  <c:v>0.1414117952466509</c:v>
                </c:pt>
              </c:numCache>
            </c:numRef>
          </c:val>
        </c:ser>
        <c:ser>
          <c:idx val="3"/>
          <c:order val="3"/>
          <c:tx>
            <c:strRef>
              <c:f>'Reduced categories'!$A$274</c:f>
              <c:strCache>
                <c:ptCount val="1"/>
                <c:pt idx="0">
                  <c:v>2013</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categories'!$B$274:$J$274</c:f>
              <c:numCache>
                <c:formatCode>0.00</c:formatCode>
                <c:ptCount val="9"/>
                <c:pt idx="0">
                  <c:v>4.3797243713625544</c:v>
                </c:pt>
                <c:pt idx="1">
                  <c:v>1.9841525764850578</c:v>
                </c:pt>
                <c:pt idx="2">
                  <c:v>29.591382880067947</c:v>
                </c:pt>
                <c:pt idx="3">
                  <c:v>1.4300709642554541</c:v>
                </c:pt>
                <c:pt idx="4">
                  <c:v>3.2693372592363636</c:v>
                </c:pt>
                <c:pt idx="5">
                  <c:v>22.661081743438984</c:v>
                </c:pt>
                <c:pt idx="6">
                  <c:v>35.230050059711374</c:v>
                </c:pt>
                <c:pt idx="7">
                  <c:v>1.3969350380173595</c:v>
                </c:pt>
                <c:pt idx="8">
                  <c:v>5.7265107424893769E-2</c:v>
                </c:pt>
              </c:numCache>
            </c:numRef>
          </c:val>
        </c:ser>
        <c:ser>
          <c:idx val="4"/>
          <c:order val="4"/>
          <c:tx>
            <c:strRef>
              <c:f>'Reduced categories'!$A$275</c:f>
              <c:strCache>
                <c:ptCount val="1"/>
                <c:pt idx="0">
                  <c:v>2014</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categories'!$B$275:$J$275</c:f>
              <c:numCache>
                <c:formatCode>0.00</c:formatCode>
                <c:ptCount val="9"/>
                <c:pt idx="0">
                  <c:v>5.4764206862341238</c:v>
                </c:pt>
                <c:pt idx="1">
                  <c:v>2.3667594313051219</c:v>
                </c:pt>
                <c:pt idx="2">
                  <c:v>30.162183976660291</c:v>
                </c:pt>
                <c:pt idx="3">
                  <c:v>1.3701140920976298</c:v>
                </c:pt>
                <c:pt idx="4">
                  <c:v>3.4540394656084201</c:v>
                </c:pt>
                <c:pt idx="5">
                  <c:v>23.688613490949127</c:v>
                </c:pt>
                <c:pt idx="6">
                  <c:v>32.064335499709948</c:v>
                </c:pt>
                <c:pt idx="7">
                  <c:v>1.296462892743339</c:v>
                </c:pt>
                <c:pt idx="8">
                  <c:v>0.12107046469198497</c:v>
                </c:pt>
              </c:numCache>
            </c:numRef>
          </c:val>
        </c:ser>
        <c:ser>
          <c:idx val="5"/>
          <c:order val="5"/>
          <c:tx>
            <c:strRef>
              <c:f>'Reduced categories'!$A$276</c:f>
              <c:strCache>
                <c:ptCount val="1"/>
                <c:pt idx="0">
                  <c:v>2015</c:v>
                </c:pt>
              </c:strCache>
            </c:strRef>
          </c:tx>
          <c:cat>
            <c:strRef>
              <c:f>'Reduced categories'!$B$270:$J$270</c:f>
              <c:strCache>
                <c:ptCount val="9"/>
                <c:pt idx="0">
                  <c:v>Vol./Mis.</c:v>
                </c:pt>
                <c:pt idx="1">
                  <c:v>Ref. empl.</c:v>
                </c:pt>
                <c:pt idx="2">
                  <c:v>Tr&amp;Empl sch.</c:v>
                </c:pt>
                <c:pt idx="3">
                  <c:v>MWA &amp; Wk Exp.</c:v>
                </c:pt>
                <c:pt idx="4">
                  <c:v>JS Direction</c:v>
                </c:pt>
                <c:pt idx="5">
                  <c:v>FTA interview</c:v>
                </c:pt>
                <c:pt idx="6">
                  <c:v>ASW</c:v>
                </c:pt>
                <c:pt idx="7">
                  <c:v>Availability</c:v>
                </c:pt>
                <c:pt idx="8">
                  <c:v>Other</c:v>
                </c:pt>
              </c:strCache>
            </c:strRef>
          </c:cat>
          <c:val>
            <c:numRef>
              <c:f>'Reduced categories'!$B$276:$J$276</c:f>
              <c:numCache>
                <c:formatCode>0.00</c:formatCode>
                <c:ptCount val="9"/>
                <c:pt idx="0">
                  <c:v>5.7499954518165444</c:v>
                </c:pt>
                <c:pt idx="1">
                  <c:v>1.7061145778376117</c:v>
                </c:pt>
                <c:pt idx="2">
                  <c:v>35.220041115578439</c:v>
                </c:pt>
                <c:pt idx="3">
                  <c:v>2.4833081667182131</c:v>
                </c:pt>
                <c:pt idx="4">
                  <c:v>1.6915603907799222</c:v>
                </c:pt>
                <c:pt idx="5">
                  <c:v>25.227863991121939</c:v>
                </c:pt>
                <c:pt idx="6">
                  <c:v>26.813906525733621</c:v>
                </c:pt>
                <c:pt idx="7">
                  <c:v>1.0231593501555478</c:v>
                </c:pt>
                <c:pt idx="8">
                  <c:v>8.4050430258154937E-2</c:v>
                </c:pt>
              </c:numCache>
            </c:numRef>
          </c:val>
        </c:ser>
        <c:axId val="91128576"/>
        <c:axId val="91130112"/>
      </c:barChart>
      <c:catAx>
        <c:axId val="91128576"/>
        <c:scaling>
          <c:orientation val="minMax"/>
        </c:scaling>
        <c:axPos val="b"/>
        <c:tickLblPos val="nextTo"/>
        <c:crossAx val="91130112"/>
        <c:crosses val="autoZero"/>
        <c:auto val="1"/>
        <c:lblAlgn val="ctr"/>
        <c:lblOffset val="100"/>
      </c:catAx>
      <c:valAx>
        <c:axId val="91130112"/>
        <c:scaling>
          <c:orientation val="minMax"/>
        </c:scaling>
        <c:axPos val="l"/>
        <c:majorGridlines/>
        <c:numFmt formatCode="0.00" sourceLinked="1"/>
        <c:tickLblPos val="nextTo"/>
        <c:crossAx val="91128576"/>
        <c:crosses val="autoZero"/>
        <c:crossBetween val="between"/>
      </c:valAx>
    </c:plotArea>
    <c:legend>
      <c:legendPos val="r"/>
      <c:layout>
        <c:manualLayout>
          <c:xMode val="edge"/>
          <c:yMode val="edge"/>
          <c:x val="0.10915986024008416"/>
          <c:y val="0.15294877632234333"/>
          <c:w val="0.12629294154804471"/>
          <c:h val="0.39558394466534486"/>
        </c:manualLayout>
      </c:layout>
      <c:txPr>
        <a:bodyPr/>
        <a:lstStyle/>
        <a:p>
          <a:pPr>
            <a:defRPr sz="1800"/>
          </a:pPr>
          <a:endParaRPr lang="en-US"/>
        </a:p>
      </c:txPr>
    </c:legend>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sz="2800"/>
              <a:t>JSA sanctions (before</a:t>
            </a:r>
            <a:r>
              <a:rPr lang="en-GB" sz="2800" baseline="0"/>
              <a:t> challenges) </a:t>
            </a:r>
          </a:p>
          <a:p>
            <a:pPr>
              <a:defRPr/>
            </a:pPr>
            <a:r>
              <a:rPr lang="en-GB" sz="2800" baseline="0"/>
              <a:t>and </a:t>
            </a:r>
            <a:r>
              <a:rPr lang="en-GB" sz="2800"/>
              <a:t>hardship</a:t>
            </a:r>
            <a:r>
              <a:rPr lang="en-GB" sz="2800" baseline="0"/>
              <a:t> payment awards, 2011-15</a:t>
            </a:r>
            <a:endParaRPr lang="en-GB" sz="2800"/>
          </a:p>
        </c:rich>
      </c:tx>
      <c:layout>
        <c:manualLayout>
          <c:xMode val="edge"/>
          <c:yMode val="edge"/>
          <c:x val="0.18296210008817276"/>
          <c:y val="6.2626259305588296E-3"/>
        </c:manualLayout>
      </c:layout>
    </c:title>
    <c:plotArea>
      <c:layout>
        <c:manualLayout>
          <c:layoutTarget val="inner"/>
          <c:xMode val="edge"/>
          <c:yMode val="edge"/>
          <c:x val="6.3069446298836901E-2"/>
          <c:y val="0.15886720438679744"/>
          <c:w val="0.91180971718849013"/>
          <c:h val="0.75389112893283872"/>
        </c:manualLayout>
      </c:layout>
      <c:lineChart>
        <c:grouping val="standard"/>
        <c:ser>
          <c:idx val="0"/>
          <c:order val="0"/>
          <c:tx>
            <c:strRef>
              <c:f>Sheet1!$B$12</c:f>
              <c:strCache>
                <c:ptCount val="1"/>
                <c:pt idx="0">
                  <c:v>JSA sanctions before challenges (est.)</c:v>
                </c:pt>
              </c:strCache>
            </c:strRef>
          </c:tx>
          <c:cat>
            <c:numRef>
              <c:f>Sheet1!$A$13:$A$69</c:f>
              <c:numCache>
                <c:formatCode>mmm\-yy</c:formatCode>
                <c:ptCount val="57"/>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numCache>
            </c:numRef>
          </c:cat>
          <c:val>
            <c:numRef>
              <c:f>Sheet1!$B$13:$B$69</c:f>
              <c:numCache>
                <c:formatCode>0</c:formatCode>
                <c:ptCount val="57"/>
                <c:pt idx="0">
                  <c:v>63251.999999999993</c:v>
                </c:pt>
                <c:pt idx="1">
                  <c:v>61715</c:v>
                </c:pt>
                <c:pt idx="2">
                  <c:v>58699</c:v>
                </c:pt>
                <c:pt idx="3">
                  <c:v>53520</c:v>
                </c:pt>
                <c:pt idx="4">
                  <c:v>54609</c:v>
                </c:pt>
                <c:pt idx="5">
                  <c:v>52559</c:v>
                </c:pt>
                <c:pt idx="6">
                  <c:v>51571.999999999993</c:v>
                </c:pt>
                <c:pt idx="7">
                  <c:v>58454</c:v>
                </c:pt>
                <c:pt idx="8">
                  <c:v>48576</c:v>
                </c:pt>
                <c:pt idx="9">
                  <c:v>61126</c:v>
                </c:pt>
                <c:pt idx="10">
                  <c:v>66101</c:v>
                </c:pt>
                <c:pt idx="11">
                  <c:v>74752.000000000015</c:v>
                </c:pt>
                <c:pt idx="12">
                  <c:v>68827</c:v>
                </c:pt>
                <c:pt idx="13">
                  <c:v>82467.999999999971</c:v>
                </c:pt>
                <c:pt idx="14">
                  <c:v>71984</c:v>
                </c:pt>
                <c:pt idx="15">
                  <c:v>83966</c:v>
                </c:pt>
                <c:pt idx="16">
                  <c:v>79610.999999999971</c:v>
                </c:pt>
                <c:pt idx="17">
                  <c:v>74347</c:v>
                </c:pt>
                <c:pt idx="18">
                  <c:v>91927</c:v>
                </c:pt>
                <c:pt idx="19">
                  <c:v>83190</c:v>
                </c:pt>
                <c:pt idx="20">
                  <c:v>66485</c:v>
                </c:pt>
                <c:pt idx="21">
                  <c:v>84423</c:v>
                </c:pt>
                <c:pt idx="22">
                  <c:v>74966.000000000015</c:v>
                </c:pt>
                <c:pt idx="23">
                  <c:v>76893.999999999971</c:v>
                </c:pt>
                <c:pt idx="24">
                  <c:v>86643.000000000015</c:v>
                </c:pt>
                <c:pt idx="25">
                  <c:v>90732</c:v>
                </c:pt>
                <c:pt idx="26">
                  <c:v>82380</c:v>
                </c:pt>
                <c:pt idx="27">
                  <c:v>100255.99999999999</c:v>
                </c:pt>
                <c:pt idx="28">
                  <c:v>93761</c:v>
                </c:pt>
                <c:pt idx="29">
                  <c:v>92094</c:v>
                </c:pt>
                <c:pt idx="30">
                  <c:v>105215</c:v>
                </c:pt>
                <c:pt idx="31">
                  <c:v>86190.999999999971</c:v>
                </c:pt>
                <c:pt idx="32">
                  <c:v>67043</c:v>
                </c:pt>
                <c:pt idx="33">
                  <c:v>80539.999999999971</c:v>
                </c:pt>
                <c:pt idx="34">
                  <c:v>72972</c:v>
                </c:pt>
                <c:pt idx="35">
                  <c:v>71645</c:v>
                </c:pt>
                <c:pt idx="36">
                  <c:v>62617</c:v>
                </c:pt>
                <c:pt idx="37">
                  <c:v>59061</c:v>
                </c:pt>
                <c:pt idx="38">
                  <c:v>61674</c:v>
                </c:pt>
                <c:pt idx="39">
                  <c:v>60561</c:v>
                </c:pt>
                <c:pt idx="40">
                  <c:v>50477.999999999993</c:v>
                </c:pt>
                <c:pt idx="41">
                  <c:v>50655</c:v>
                </c:pt>
                <c:pt idx="42">
                  <c:v>45219</c:v>
                </c:pt>
                <c:pt idx="43">
                  <c:v>40873.000000000007</c:v>
                </c:pt>
                <c:pt idx="44">
                  <c:v>34297.999999999993</c:v>
                </c:pt>
                <c:pt idx="45">
                  <c:v>37839.999999999993</c:v>
                </c:pt>
                <c:pt idx="46">
                  <c:v>36751.999999999993</c:v>
                </c:pt>
                <c:pt idx="47">
                  <c:v>37644.000000000007</c:v>
                </c:pt>
                <c:pt idx="48">
                  <c:v>29329</c:v>
                </c:pt>
                <c:pt idx="49">
                  <c:v>24980.999999999996</c:v>
                </c:pt>
                <c:pt idx="50">
                  <c:v>26790</c:v>
                </c:pt>
                <c:pt idx="51">
                  <c:v>20964.5</c:v>
                </c:pt>
                <c:pt idx="52">
                  <c:v>20964.5</c:v>
                </c:pt>
                <c:pt idx="53">
                  <c:v>20964.5</c:v>
                </c:pt>
                <c:pt idx="54">
                  <c:v>20964.5</c:v>
                </c:pt>
                <c:pt idx="55">
                  <c:v>20964.5</c:v>
                </c:pt>
                <c:pt idx="56">
                  <c:v>20964.5</c:v>
                </c:pt>
              </c:numCache>
            </c:numRef>
          </c:val>
        </c:ser>
        <c:ser>
          <c:idx val="1"/>
          <c:order val="1"/>
          <c:tx>
            <c:strRef>
              <c:f>Sheet1!$E$12</c:f>
              <c:strCache>
                <c:ptCount val="1"/>
                <c:pt idx="0">
                  <c:v>JSA hardship payment awards</c:v>
                </c:pt>
              </c:strCache>
            </c:strRef>
          </c:tx>
          <c:cat>
            <c:numRef>
              <c:f>Sheet1!$A$13:$A$69</c:f>
              <c:numCache>
                <c:formatCode>mmm\-yy</c:formatCode>
                <c:ptCount val="57"/>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numCache>
            </c:numRef>
          </c:cat>
          <c:val>
            <c:numRef>
              <c:f>Sheet1!$E$13:$E$69</c:f>
              <c:numCache>
                <c:formatCode>General</c:formatCode>
                <c:ptCount val="57"/>
                <c:pt idx="0">
                  <c:v>5333</c:v>
                </c:pt>
                <c:pt idx="1">
                  <c:v>5333</c:v>
                </c:pt>
                <c:pt idx="2">
                  <c:v>5333</c:v>
                </c:pt>
                <c:pt idx="3">
                  <c:v>5333</c:v>
                </c:pt>
                <c:pt idx="4">
                  <c:v>5333</c:v>
                </c:pt>
                <c:pt idx="5">
                  <c:v>5333</c:v>
                </c:pt>
                <c:pt idx="6">
                  <c:v>5333</c:v>
                </c:pt>
                <c:pt idx="7">
                  <c:v>5333</c:v>
                </c:pt>
                <c:pt idx="8">
                  <c:v>5333</c:v>
                </c:pt>
                <c:pt idx="9">
                  <c:v>5333</c:v>
                </c:pt>
                <c:pt idx="10">
                  <c:v>5333</c:v>
                </c:pt>
                <c:pt idx="11">
                  <c:v>5333</c:v>
                </c:pt>
                <c:pt idx="12" formatCode="#,##0">
                  <c:v>5500</c:v>
                </c:pt>
                <c:pt idx="13" formatCode="#,##0">
                  <c:v>6300</c:v>
                </c:pt>
                <c:pt idx="14" formatCode="#,##0">
                  <c:v>5100</c:v>
                </c:pt>
                <c:pt idx="15" formatCode="#,##0">
                  <c:v>6200</c:v>
                </c:pt>
                <c:pt idx="16" formatCode="#,##0">
                  <c:v>6400</c:v>
                </c:pt>
                <c:pt idx="17" formatCode="#,##0">
                  <c:v>4800</c:v>
                </c:pt>
                <c:pt idx="18" formatCode="#,##0">
                  <c:v>6000</c:v>
                </c:pt>
                <c:pt idx="19" formatCode="#,##0">
                  <c:v>11000</c:v>
                </c:pt>
                <c:pt idx="20" formatCode="#,##0">
                  <c:v>15800</c:v>
                </c:pt>
                <c:pt idx="21" formatCode="#,##0">
                  <c:v>18300</c:v>
                </c:pt>
                <c:pt idx="22" formatCode="#,##0">
                  <c:v>23500</c:v>
                </c:pt>
                <c:pt idx="23" formatCode="#,##0">
                  <c:v>20400</c:v>
                </c:pt>
                <c:pt idx="24" formatCode="#,##0">
                  <c:v>21700</c:v>
                </c:pt>
                <c:pt idx="25" formatCode="#,##0">
                  <c:v>26900</c:v>
                </c:pt>
                <c:pt idx="26" formatCode="#,##0">
                  <c:v>26300</c:v>
                </c:pt>
                <c:pt idx="27" formatCode="#,##0">
                  <c:v>31600</c:v>
                </c:pt>
                <c:pt idx="28" formatCode="#,##0">
                  <c:v>32800</c:v>
                </c:pt>
                <c:pt idx="29" formatCode="#,##0">
                  <c:v>32300</c:v>
                </c:pt>
                <c:pt idx="30" formatCode="#,##0">
                  <c:v>36900</c:v>
                </c:pt>
                <c:pt idx="31" formatCode="#,##0">
                  <c:v>31200</c:v>
                </c:pt>
                <c:pt idx="32" formatCode="#,##0">
                  <c:v>27000</c:v>
                </c:pt>
                <c:pt idx="33" formatCode="#,##0">
                  <c:v>26200</c:v>
                </c:pt>
                <c:pt idx="34" formatCode="#,##0">
                  <c:v>28500</c:v>
                </c:pt>
                <c:pt idx="35" formatCode="#,##0">
                  <c:v>28600</c:v>
                </c:pt>
                <c:pt idx="36" formatCode="#,##0">
                  <c:v>25500</c:v>
                </c:pt>
                <c:pt idx="37" formatCode="#,##0">
                  <c:v>22700</c:v>
                </c:pt>
                <c:pt idx="38" formatCode="#,##0">
                  <c:v>22400</c:v>
                </c:pt>
                <c:pt idx="39" formatCode="#,##0">
                  <c:v>24300</c:v>
                </c:pt>
                <c:pt idx="40" formatCode="#,##0">
                  <c:v>20100</c:v>
                </c:pt>
                <c:pt idx="41" formatCode="#,##0">
                  <c:v>20300</c:v>
                </c:pt>
                <c:pt idx="42" formatCode="#,##0">
                  <c:v>19100</c:v>
                </c:pt>
                <c:pt idx="43" formatCode="#,##0">
                  <c:v>17000</c:v>
                </c:pt>
                <c:pt idx="44" formatCode="#,##0">
                  <c:v>16800</c:v>
                </c:pt>
                <c:pt idx="45" formatCode="#,##0">
                  <c:v>13600</c:v>
                </c:pt>
                <c:pt idx="46" formatCode="#,##0">
                  <c:v>15600</c:v>
                </c:pt>
                <c:pt idx="47" formatCode="#,##0">
                  <c:v>15700</c:v>
                </c:pt>
                <c:pt idx="48" formatCode="#,##0">
                  <c:v>13200</c:v>
                </c:pt>
                <c:pt idx="49" formatCode="#,##0">
                  <c:v>12200</c:v>
                </c:pt>
                <c:pt idx="50" formatCode="#,##0">
                  <c:v>12100</c:v>
                </c:pt>
                <c:pt idx="51" formatCode="#,##0">
                  <c:v>10017</c:v>
                </c:pt>
                <c:pt idx="52" formatCode="#,##0">
                  <c:v>10017</c:v>
                </c:pt>
                <c:pt idx="53" formatCode="#,##0">
                  <c:v>10017</c:v>
                </c:pt>
                <c:pt idx="54" formatCode="#,##0">
                  <c:v>10017</c:v>
                </c:pt>
                <c:pt idx="55" formatCode="#,##0">
                  <c:v>10017</c:v>
                </c:pt>
                <c:pt idx="56" formatCode="#,##0">
                  <c:v>10017</c:v>
                </c:pt>
              </c:numCache>
            </c:numRef>
          </c:val>
        </c:ser>
        <c:marker val="1"/>
        <c:axId val="93117440"/>
        <c:axId val="103916672"/>
      </c:lineChart>
      <c:dateAx>
        <c:axId val="93117440"/>
        <c:scaling>
          <c:orientation val="minMax"/>
        </c:scaling>
        <c:axPos val="b"/>
        <c:numFmt formatCode="mmm\-yy" sourceLinked="1"/>
        <c:tickLblPos val="nextTo"/>
        <c:crossAx val="103916672"/>
        <c:crosses val="autoZero"/>
        <c:auto val="1"/>
        <c:lblOffset val="100"/>
      </c:dateAx>
      <c:valAx>
        <c:axId val="103916672"/>
        <c:scaling>
          <c:orientation val="minMax"/>
        </c:scaling>
        <c:axPos val="l"/>
        <c:majorGridlines/>
        <c:numFmt formatCode="0" sourceLinked="1"/>
        <c:tickLblPos val="nextTo"/>
        <c:crossAx val="93117440"/>
        <c:crosses val="autoZero"/>
        <c:crossBetween val="between"/>
      </c:valAx>
    </c:plotArea>
    <c:legend>
      <c:legendPos val="r"/>
      <c:layout>
        <c:manualLayout>
          <c:xMode val="edge"/>
          <c:yMode val="edge"/>
          <c:x val="0.5878021503910682"/>
          <c:y val="0.18219478671409461"/>
          <c:w val="0.4080219602091415"/>
          <c:h val="0.2308261126348066"/>
        </c:manualLayout>
      </c:layout>
      <c:txPr>
        <a:bodyPr/>
        <a:lstStyle/>
        <a:p>
          <a:pPr>
            <a:defRPr sz="1800"/>
          </a:pPr>
          <a:endParaRPr lang="en-US"/>
        </a:p>
      </c:txPr>
    </c:legend>
    <c:plotVisOnly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GB" sz="2400"/>
              <a:t>ESA sanctions per month as % of claimants, before and after review/reconsideration</a:t>
            </a:r>
            <a:r>
              <a:rPr lang="en-GB" sz="2400" baseline="0"/>
              <a:t> or </a:t>
            </a:r>
            <a:r>
              <a:rPr lang="en-GB" sz="2400"/>
              <a:t>appeal,</a:t>
            </a:r>
            <a:r>
              <a:rPr lang="en-GB" sz="2400" baseline="0"/>
              <a:t> last 12 months</a:t>
            </a:r>
            <a:endParaRPr lang="en-GB" sz="2400"/>
          </a:p>
        </c:rich>
      </c:tx>
      <c:layout/>
    </c:title>
    <c:plotArea>
      <c:layout>
        <c:manualLayout>
          <c:layoutTarget val="inner"/>
          <c:xMode val="edge"/>
          <c:yMode val="edge"/>
          <c:x val="4.5801732921034115E-2"/>
          <c:y val="0.19062075037555437"/>
          <c:w val="0.92026122421569401"/>
          <c:h val="0.67008630145968784"/>
        </c:manualLayout>
      </c:layout>
      <c:lineChart>
        <c:grouping val="standard"/>
        <c:ser>
          <c:idx val="0"/>
          <c:order val="0"/>
          <c:tx>
            <c:strRef>
              <c:f>'Calcs bef-aft May16 inc ESA'!$CP$111</c:f>
              <c:strCache>
                <c:ptCount val="1"/>
                <c:pt idx="0">
                  <c:v>ESA originally adverse decisions as % of WRAG, last 12 months</c:v>
                </c:pt>
              </c:strCache>
            </c:strRef>
          </c:tx>
          <c:cat>
            <c:numRef>
              <c:f>'Calcs bef-aft May16 inc ESA'!$BY$112:$BY$210</c:f>
              <c:numCache>
                <c:formatCode>mmm\-yy</c:formatCode>
                <c:ptCount val="99"/>
                <c:pt idx="0">
                  <c:v>39722</c:v>
                </c:pt>
                <c:pt idx="1">
                  <c:v>39753</c:v>
                </c:pt>
                <c:pt idx="2">
                  <c:v>39783</c:v>
                </c:pt>
                <c:pt idx="3">
                  <c:v>39814</c:v>
                </c:pt>
                <c:pt idx="4">
                  <c:v>39845</c:v>
                </c:pt>
                <c:pt idx="5">
                  <c:v>39873</c:v>
                </c:pt>
                <c:pt idx="6">
                  <c:v>39904</c:v>
                </c:pt>
                <c:pt idx="7">
                  <c:v>39934</c:v>
                </c:pt>
                <c:pt idx="8">
                  <c:v>39965</c:v>
                </c:pt>
                <c:pt idx="9">
                  <c:v>39995</c:v>
                </c:pt>
                <c:pt idx="10">
                  <c:v>40026</c:v>
                </c:pt>
                <c:pt idx="11">
                  <c:v>40057</c:v>
                </c:pt>
                <c:pt idx="12">
                  <c:v>40087</c:v>
                </c:pt>
                <c:pt idx="13">
                  <c:v>40118</c:v>
                </c:pt>
                <c:pt idx="14">
                  <c:v>40148</c:v>
                </c:pt>
                <c:pt idx="15">
                  <c:v>40179</c:v>
                </c:pt>
                <c:pt idx="16">
                  <c:v>40210</c:v>
                </c:pt>
                <c:pt idx="17">
                  <c:v>40238</c:v>
                </c:pt>
                <c:pt idx="18">
                  <c:v>40269</c:v>
                </c:pt>
                <c:pt idx="19">
                  <c:v>40299</c:v>
                </c:pt>
                <c:pt idx="20">
                  <c:v>40330</c:v>
                </c:pt>
                <c:pt idx="21">
                  <c:v>40360</c:v>
                </c:pt>
                <c:pt idx="22">
                  <c:v>40391</c:v>
                </c:pt>
                <c:pt idx="23">
                  <c:v>40422</c:v>
                </c:pt>
                <c:pt idx="24">
                  <c:v>40452</c:v>
                </c:pt>
                <c:pt idx="25">
                  <c:v>40483</c:v>
                </c:pt>
                <c:pt idx="26">
                  <c:v>40513</c:v>
                </c:pt>
                <c:pt idx="27">
                  <c:v>40544</c:v>
                </c:pt>
                <c:pt idx="28">
                  <c:v>40575</c:v>
                </c:pt>
                <c:pt idx="29">
                  <c:v>40603</c:v>
                </c:pt>
                <c:pt idx="30">
                  <c:v>40634</c:v>
                </c:pt>
                <c:pt idx="31">
                  <c:v>40664</c:v>
                </c:pt>
                <c:pt idx="32">
                  <c:v>40695</c:v>
                </c:pt>
                <c:pt idx="33">
                  <c:v>40725</c:v>
                </c:pt>
                <c:pt idx="34">
                  <c:v>40756</c:v>
                </c:pt>
                <c:pt idx="35">
                  <c:v>40787</c:v>
                </c:pt>
                <c:pt idx="36">
                  <c:v>40817</c:v>
                </c:pt>
                <c:pt idx="37">
                  <c:v>40848</c:v>
                </c:pt>
                <c:pt idx="38">
                  <c:v>40878</c:v>
                </c:pt>
                <c:pt idx="39">
                  <c:v>40909</c:v>
                </c:pt>
                <c:pt idx="40">
                  <c:v>40940</c:v>
                </c:pt>
                <c:pt idx="41">
                  <c:v>40969</c:v>
                </c:pt>
                <c:pt idx="42">
                  <c:v>41000</c:v>
                </c:pt>
                <c:pt idx="43">
                  <c:v>41030</c:v>
                </c:pt>
                <c:pt idx="44">
                  <c:v>41061</c:v>
                </c:pt>
                <c:pt idx="45">
                  <c:v>41091</c:v>
                </c:pt>
                <c:pt idx="46">
                  <c:v>41122</c:v>
                </c:pt>
                <c:pt idx="47">
                  <c:v>41153</c:v>
                </c:pt>
                <c:pt idx="48">
                  <c:v>41183</c:v>
                </c:pt>
                <c:pt idx="49">
                  <c:v>41214</c:v>
                </c:pt>
                <c:pt idx="50">
                  <c:v>41244</c:v>
                </c:pt>
                <c:pt idx="51">
                  <c:v>41275</c:v>
                </c:pt>
                <c:pt idx="52">
                  <c:v>41306</c:v>
                </c:pt>
                <c:pt idx="53">
                  <c:v>41334</c:v>
                </c:pt>
                <c:pt idx="54">
                  <c:v>41365</c:v>
                </c:pt>
                <c:pt idx="55">
                  <c:v>41395</c:v>
                </c:pt>
                <c:pt idx="56">
                  <c:v>41426</c:v>
                </c:pt>
                <c:pt idx="57">
                  <c:v>41456</c:v>
                </c:pt>
                <c:pt idx="58">
                  <c:v>41487</c:v>
                </c:pt>
                <c:pt idx="59">
                  <c:v>41518</c:v>
                </c:pt>
                <c:pt idx="60">
                  <c:v>41548</c:v>
                </c:pt>
                <c:pt idx="61">
                  <c:v>41579</c:v>
                </c:pt>
                <c:pt idx="62">
                  <c:v>41609</c:v>
                </c:pt>
                <c:pt idx="63">
                  <c:v>41640</c:v>
                </c:pt>
                <c:pt idx="64">
                  <c:v>41671</c:v>
                </c:pt>
                <c:pt idx="65">
                  <c:v>41699</c:v>
                </c:pt>
                <c:pt idx="66">
                  <c:v>41730</c:v>
                </c:pt>
                <c:pt idx="67">
                  <c:v>41760</c:v>
                </c:pt>
                <c:pt idx="68">
                  <c:v>41791</c:v>
                </c:pt>
                <c:pt idx="69">
                  <c:v>41821</c:v>
                </c:pt>
                <c:pt idx="70">
                  <c:v>41852</c:v>
                </c:pt>
                <c:pt idx="71">
                  <c:v>41883</c:v>
                </c:pt>
                <c:pt idx="72">
                  <c:v>41913</c:v>
                </c:pt>
                <c:pt idx="73">
                  <c:v>41944</c:v>
                </c:pt>
                <c:pt idx="74">
                  <c:v>41974</c:v>
                </c:pt>
                <c:pt idx="75">
                  <c:v>42005</c:v>
                </c:pt>
                <c:pt idx="76">
                  <c:v>42036</c:v>
                </c:pt>
                <c:pt idx="77">
                  <c:v>42064</c:v>
                </c:pt>
                <c:pt idx="78">
                  <c:v>42095</c:v>
                </c:pt>
                <c:pt idx="79">
                  <c:v>42125</c:v>
                </c:pt>
                <c:pt idx="80">
                  <c:v>42156</c:v>
                </c:pt>
                <c:pt idx="81">
                  <c:v>42186</c:v>
                </c:pt>
                <c:pt idx="82">
                  <c:v>42217</c:v>
                </c:pt>
                <c:pt idx="83">
                  <c:v>42248</c:v>
                </c:pt>
                <c:pt idx="84">
                  <c:v>42278</c:v>
                </c:pt>
                <c:pt idx="85">
                  <c:v>42309</c:v>
                </c:pt>
                <c:pt idx="86">
                  <c:v>42339</c:v>
                </c:pt>
                <c:pt idx="87">
                  <c:v>42370</c:v>
                </c:pt>
                <c:pt idx="88">
                  <c:v>42401</c:v>
                </c:pt>
                <c:pt idx="89">
                  <c:v>42430</c:v>
                </c:pt>
                <c:pt idx="90">
                  <c:v>42461</c:v>
                </c:pt>
                <c:pt idx="91">
                  <c:v>42491</c:v>
                </c:pt>
                <c:pt idx="92">
                  <c:v>42522</c:v>
                </c:pt>
                <c:pt idx="93">
                  <c:v>42552</c:v>
                </c:pt>
                <c:pt idx="94">
                  <c:v>42583</c:v>
                </c:pt>
                <c:pt idx="95">
                  <c:v>42614</c:v>
                </c:pt>
                <c:pt idx="96">
                  <c:v>42644</c:v>
                </c:pt>
                <c:pt idx="97">
                  <c:v>42675</c:v>
                </c:pt>
                <c:pt idx="98">
                  <c:v>42705</c:v>
                </c:pt>
              </c:numCache>
            </c:numRef>
          </c:cat>
          <c:val>
            <c:numRef>
              <c:f>'Calcs bef-aft May16 inc ESA'!$CP$112:$CP$210</c:f>
              <c:numCache>
                <c:formatCode>General</c:formatCode>
                <c:ptCount val="99"/>
                <c:pt idx="27" formatCode="0.00">
                  <c:v>2.1016791233748702</c:v>
                </c:pt>
                <c:pt idx="28" formatCode="0.00">
                  <c:v>1.7811332507742164</c:v>
                </c:pt>
                <c:pt idx="29" formatCode="0.00">
                  <c:v>1.4587332907040975</c:v>
                </c:pt>
                <c:pt idx="30" formatCode="0.00">
                  <c:v>1.2078728532597198</c:v>
                </c:pt>
                <c:pt idx="31" formatCode="0.00">
                  <c:v>0.97741899689339262</c:v>
                </c:pt>
                <c:pt idx="32" formatCode="0.00">
                  <c:v>0.75993412450106534</c:v>
                </c:pt>
                <c:pt idx="33" formatCode="0.00">
                  <c:v>0.59869765059621305</c:v>
                </c:pt>
                <c:pt idx="34" formatCode="0.00">
                  <c:v>0.46238632516842243</c:v>
                </c:pt>
                <c:pt idx="35" formatCode="0.00">
                  <c:v>0.34838371264215534</c:v>
                </c:pt>
                <c:pt idx="36" formatCode="0.00">
                  <c:v>0.26064605176442601</c:v>
                </c:pt>
                <c:pt idx="37" formatCode="0.00">
                  <c:v>0.21521692941672407</c:v>
                </c:pt>
                <c:pt idx="38" formatCode="0.00">
                  <c:v>0.18963466668006448</c:v>
                </c:pt>
                <c:pt idx="39" formatCode="0.00">
                  <c:v>0.1727056939859519</c:v>
                </c:pt>
                <c:pt idx="40" formatCode="0.00">
                  <c:v>0.16297999115260944</c:v>
                </c:pt>
                <c:pt idx="41" formatCode="0.00">
                  <c:v>0.15867278514513664</c:v>
                </c:pt>
                <c:pt idx="42" formatCode="0.00">
                  <c:v>0.16769043616545584</c:v>
                </c:pt>
                <c:pt idx="43" formatCode="0.00">
                  <c:v>0.18768106875025484</c:v>
                </c:pt>
                <c:pt idx="44" formatCode="0.00">
                  <c:v>0.20569377646672271</c:v>
                </c:pt>
                <c:pt idx="45" formatCode="0.00">
                  <c:v>0.2275352667053489</c:v>
                </c:pt>
                <c:pt idx="46" formatCode="0.00">
                  <c:v>0.24499457558686824</c:v>
                </c:pt>
                <c:pt idx="47" formatCode="0.00">
                  <c:v>0.26082273972563735</c:v>
                </c:pt>
                <c:pt idx="48" formatCode="0.00">
                  <c:v>0.28408281660217982</c:v>
                </c:pt>
                <c:pt idx="49" formatCode="0.00">
                  <c:v>0.29924788895445703</c:v>
                </c:pt>
                <c:pt idx="50" formatCode="0.00">
                  <c:v>0.30704420719067804</c:v>
                </c:pt>
                <c:pt idx="51" formatCode="0.00">
                  <c:v>0.31626572592228314</c:v>
                </c:pt>
                <c:pt idx="52" formatCode="0.00">
                  <c:v>0.31845332813047195</c:v>
                </c:pt>
                <c:pt idx="53" formatCode="0.00">
                  <c:v>0.31682297153717942</c:v>
                </c:pt>
                <c:pt idx="54" formatCode="0.00">
                  <c:v>0.32247274869918313</c:v>
                </c:pt>
                <c:pt idx="55" formatCode="0.00">
                  <c:v>0.3275626803406681</c:v>
                </c:pt>
                <c:pt idx="56" formatCode="0.00">
                  <c:v>0.33830002062446479</c:v>
                </c:pt>
                <c:pt idx="57" formatCode="0.00">
                  <c:v>0.35405793716707523</c:v>
                </c:pt>
                <c:pt idx="58" formatCode="0.00">
                  <c:v>0.37100769872305578</c:v>
                </c:pt>
                <c:pt idx="59" formatCode="0.00">
                  <c:v>0.39480422445011032</c:v>
                </c:pt>
                <c:pt idx="60" formatCode="0.00">
                  <c:v>0.42091015705782964</c:v>
                </c:pt>
                <c:pt idx="61" formatCode="0.00">
                  <c:v>0.44685087419301645</c:v>
                </c:pt>
                <c:pt idx="62" formatCode="0.00">
                  <c:v>0.4822082365418493</c:v>
                </c:pt>
                <c:pt idx="63" formatCode="0.00">
                  <c:v>0.5178470789628542</c:v>
                </c:pt>
                <c:pt idx="64" formatCode="0.00">
                  <c:v>0.56024497447982413</c:v>
                </c:pt>
                <c:pt idx="65" formatCode="0.00">
                  <c:v>0.61302216008723853</c:v>
                </c:pt>
                <c:pt idx="66" formatCode="0.00">
                  <c:v>0.65516246162451464</c:v>
                </c:pt>
                <c:pt idx="67" formatCode="0.00">
                  <c:v>0.6939360640258726</c:v>
                </c:pt>
                <c:pt idx="68" formatCode="0.00">
                  <c:v>0.72589130191362405</c:v>
                </c:pt>
                <c:pt idx="69" formatCode="0.00">
                  <c:v>0.74752958147673698</c:v>
                </c:pt>
                <c:pt idx="70" formatCode="0.00">
                  <c:v>0.75784983590109956</c:v>
                </c:pt>
                <c:pt idx="71" formatCode="0.00">
                  <c:v>0.76260459610875053</c:v>
                </c:pt>
                <c:pt idx="72" formatCode="0.00">
                  <c:v>0.75785841899420425</c:v>
                </c:pt>
                <c:pt idx="73" formatCode="0.00">
                  <c:v>0.7483037092534226</c:v>
                </c:pt>
                <c:pt idx="74" formatCode="0.00">
                  <c:v>0.73803794643718801</c:v>
                </c:pt>
                <c:pt idx="75" formatCode="0.00">
                  <c:v>0.72056551675357294</c:v>
                </c:pt>
                <c:pt idx="76" formatCode="0.00">
                  <c:v>0.69929565228276225</c:v>
                </c:pt>
                <c:pt idx="77" formatCode="0.00">
                  <c:v>0.67538164546670265</c:v>
                </c:pt>
                <c:pt idx="78" formatCode="0.00">
                  <c:v>0.64620097855909553</c:v>
                </c:pt>
                <c:pt idx="79" formatCode="0.00">
                  <c:v>0.60728243580232955</c:v>
                </c:pt>
                <c:pt idx="80" formatCode="0.00">
                  <c:v>0.57160173211499066</c:v>
                </c:pt>
                <c:pt idx="81" formatCode="0.00">
                  <c:v>0.52940728644797497</c:v>
                </c:pt>
                <c:pt idx="82" formatCode="0.00">
                  <c:v>0.50227258412154985</c:v>
                </c:pt>
                <c:pt idx="83" formatCode="0.00">
                  <c:v>0.47693308559838127</c:v>
                </c:pt>
                <c:pt idx="84" formatCode="0.00">
                  <c:v>0.45075973999211544</c:v>
                </c:pt>
                <c:pt idx="85" formatCode="0.00">
                  <c:v>0.43129698212492412</c:v>
                </c:pt>
                <c:pt idx="86" formatCode="0.00">
                  <c:v>0.41075094514869886</c:v>
                </c:pt>
                <c:pt idx="87" formatCode="0.00">
                  <c:v>0.39079220883461108</c:v>
                </c:pt>
                <c:pt idx="88" formatCode="0.00">
                  <c:v>0.37618109972758895</c:v>
                </c:pt>
                <c:pt idx="89" formatCode="0.00">
                  <c:v>0.36487028298579866</c:v>
                </c:pt>
              </c:numCache>
            </c:numRef>
          </c:val>
        </c:ser>
        <c:ser>
          <c:idx val="1"/>
          <c:order val="1"/>
          <c:tx>
            <c:strRef>
              <c:f>'Calcs bef-aft May16 inc ESA'!$CR$111</c:f>
              <c:strCache>
                <c:ptCount val="1"/>
                <c:pt idx="0">
                  <c:v>ESA adverse decisions after review/appeal as % of WRAG, last 12 months</c:v>
                </c:pt>
              </c:strCache>
            </c:strRef>
          </c:tx>
          <c:cat>
            <c:numRef>
              <c:f>'Calcs bef-aft May16 inc ESA'!$BY$112:$BY$210</c:f>
              <c:numCache>
                <c:formatCode>mmm\-yy</c:formatCode>
                <c:ptCount val="99"/>
                <c:pt idx="0">
                  <c:v>39722</c:v>
                </c:pt>
                <c:pt idx="1">
                  <c:v>39753</c:v>
                </c:pt>
                <c:pt idx="2">
                  <c:v>39783</c:v>
                </c:pt>
                <c:pt idx="3">
                  <c:v>39814</c:v>
                </c:pt>
                <c:pt idx="4">
                  <c:v>39845</c:v>
                </c:pt>
                <c:pt idx="5">
                  <c:v>39873</c:v>
                </c:pt>
                <c:pt idx="6">
                  <c:v>39904</c:v>
                </c:pt>
                <c:pt idx="7">
                  <c:v>39934</c:v>
                </c:pt>
                <c:pt idx="8">
                  <c:v>39965</c:v>
                </c:pt>
                <c:pt idx="9">
                  <c:v>39995</c:v>
                </c:pt>
                <c:pt idx="10">
                  <c:v>40026</c:v>
                </c:pt>
                <c:pt idx="11">
                  <c:v>40057</c:v>
                </c:pt>
                <c:pt idx="12">
                  <c:v>40087</c:v>
                </c:pt>
                <c:pt idx="13">
                  <c:v>40118</c:v>
                </c:pt>
                <c:pt idx="14">
                  <c:v>40148</c:v>
                </c:pt>
                <c:pt idx="15">
                  <c:v>40179</c:v>
                </c:pt>
                <c:pt idx="16">
                  <c:v>40210</c:v>
                </c:pt>
                <c:pt idx="17">
                  <c:v>40238</c:v>
                </c:pt>
                <c:pt idx="18">
                  <c:v>40269</c:v>
                </c:pt>
                <c:pt idx="19">
                  <c:v>40299</c:v>
                </c:pt>
                <c:pt idx="20">
                  <c:v>40330</c:v>
                </c:pt>
                <c:pt idx="21">
                  <c:v>40360</c:v>
                </c:pt>
                <c:pt idx="22">
                  <c:v>40391</c:v>
                </c:pt>
                <c:pt idx="23">
                  <c:v>40422</c:v>
                </c:pt>
                <c:pt idx="24">
                  <c:v>40452</c:v>
                </c:pt>
                <c:pt idx="25">
                  <c:v>40483</c:v>
                </c:pt>
                <c:pt idx="26">
                  <c:v>40513</c:v>
                </c:pt>
                <c:pt idx="27">
                  <c:v>40544</c:v>
                </c:pt>
                <c:pt idx="28">
                  <c:v>40575</c:v>
                </c:pt>
                <c:pt idx="29">
                  <c:v>40603</c:v>
                </c:pt>
                <c:pt idx="30">
                  <c:v>40634</c:v>
                </c:pt>
                <c:pt idx="31">
                  <c:v>40664</c:v>
                </c:pt>
                <c:pt idx="32">
                  <c:v>40695</c:v>
                </c:pt>
                <c:pt idx="33">
                  <c:v>40725</c:v>
                </c:pt>
                <c:pt idx="34">
                  <c:v>40756</c:v>
                </c:pt>
                <c:pt idx="35">
                  <c:v>40787</c:v>
                </c:pt>
                <c:pt idx="36">
                  <c:v>40817</c:v>
                </c:pt>
                <c:pt idx="37">
                  <c:v>40848</c:v>
                </c:pt>
                <c:pt idx="38">
                  <c:v>40878</c:v>
                </c:pt>
                <c:pt idx="39">
                  <c:v>40909</c:v>
                </c:pt>
                <c:pt idx="40">
                  <c:v>40940</c:v>
                </c:pt>
                <c:pt idx="41">
                  <c:v>40969</c:v>
                </c:pt>
                <c:pt idx="42">
                  <c:v>41000</c:v>
                </c:pt>
                <c:pt idx="43">
                  <c:v>41030</c:v>
                </c:pt>
                <c:pt idx="44">
                  <c:v>41061</c:v>
                </c:pt>
                <c:pt idx="45">
                  <c:v>41091</c:v>
                </c:pt>
                <c:pt idx="46">
                  <c:v>41122</c:v>
                </c:pt>
                <c:pt idx="47">
                  <c:v>41153</c:v>
                </c:pt>
                <c:pt idx="48">
                  <c:v>41183</c:v>
                </c:pt>
                <c:pt idx="49">
                  <c:v>41214</c:v>
                </c:pt>
                <c:pt idx="50">
                  <c:v>41244</c:v>
                </c:pt>
                <c:pt idx="51">
                  <c:v>41275</c:v>
                </c:pt>
                <c:pt idx="52">
                  <c:v>41306</c:v>
                </c:pt>
                <c:pt idx="53">
                  <c:v>41334</c:v>
                </c:pt>
                <c:pt idx="54">
                  <c:v>41365</c:v>
                </c:pt>
                <c:pt idx="55">
                  <c:v>41395</c:v>
                </c:pt>
                <c:pt idx="56">
                  <c:v>41426</c:v>
                </c:pt>
                <c:pt idx="57">
                  <c:v>41456</c:v>
                </c:pt>
                <c:pt idx="58">
                  <c:v>41487</c:v>
                </c:pt>
                <c:pt idx="59">
                  <c:v>41518</c:v>
                </c:pt>
                <c:pt idx="60">
                  <c:v>41548</c:v>
                </c:pt>
                <c:pt idx="61">
                  <c:v>41579</c:v>
                </c:pt>
                <c:pt idx="62">
                  <c:v>41609</c:v>
                </c:pt>
                <c:pt idx="63">
                  <c:v>41640</c:v>
                </c:pt>
                <c:pt idx="64">
                  <c:v>41671</c:v>
                </c:pt>
                <c:pt idx="65">
                  <c:v>41699</c:v>
                </c:pt>
                <c:pt idx="66">
                  <c:v>41730</c:v>
                </c:pt>
                <c:pt idx="67">
                  <c:v>41760</c:v>
                </c:pt>
                <c:pt idx="68">
                  <c:v>41791</c:v>
                </c:pt>
                <c:pt idx="69">
                  <c:v>41821</c:v>
                </c:pt>
                <c:pt idx="70">
                  <c:v>41852</c:v>
                </c:pt>
                <c:pt idx="71">
                  <c:v>41883</c:v>
                </c:pt>
                <c:pt idx="72">
                  <c:v>41913</c:v>
                </c:pt>
                <c:pt idx="73">
                  <c:v>41944</c:v>
                </c:pt>
                <c:pt idx="74">
                  <c:v>41974</c:v>
                </c:pt>
                <c:pt idx="75">
                  <c:v>42005</c:v>
                </c:pt>
                <c:pt idx="76">
                  <c:v>42036</c:v>
                </c:pt>
                <c:pt idx="77">
                  <c:v>42064</c:v>
                </c:pt>
                <c:pt idx="78">
                  <c:v>42095</c:v>
                </c:pt>
                <c:pt idx="79">
                  <c:v>42125</c:v>
                </c:pt>
                <c:pt idx="80">
                  <c:v>42156</c:v>
                </c:pt>
                <c:pt idx="81">
                  <c:v>42186</c:v>
                </c:pt>
                <c:pt idx="82">
                  <c:v>42217</c:v>
                </c:pt>
                <c:pt idx="83">
                  <c:v>42248</c:v>
                </c:pt>
                <c:pt idx="84">
                  <c:v>42278</c:v>
                </c:pt>
                <c:pt idx="85">
                  <c:v>42309</c:v>
                </c:pt>
                <c:pt idx="86">
                  <c:v>42339</c:v>
                </c:pt>
                <c:pt idx="87">
                  <c:v>42370</c:v>
                </c:pt>
                <c:pt idx="88">
                  <c:v>42401</c:v>
                </c:pt>
                <c:pt idx="89">
                  <c:v>42430</c:v>
                </c:pt>
                <c:pt idx="90">
                  <c:v>42461</c:v>
                </c:pt>
                <c:pt idx="91">
                  <c:v>42491</c:v>
                </c:pt>
                <c:pt idx="92">
                  <c:v>42522</c:v>
                </c:pt>
                <c:pt idx="93">
                  <c:v>42552</c:v>
                </c:pt>
                <c:pt idx="94">
                  <c:v>42583</c:v>
                </c:pt>
                <c:pt idx="95">
                  <c:v>42614</c:v>
                </c:pt>
                <c:pt idx="96">
                  <c:v>42644</c:v>
                </c:pt>
                <c:pt idx="97">
                  <c:v>42675</c:v>
                </c:pt>
                <c:pt idx="98">
                  <c:v>42705</c:v>
                </c:pt>
              </c:numCache>
            </c:numRef>
          </c:cat>
          <c:val>
            <c:numRef>
              <c:f>'Calcs bef-aft May16 inc ESA'!$CR$112:$CR$210</c:f>
              <c:numCache>
                <c:formatCode>General</c:formatCode>
                <c:ptCount val="99"/>
                <c:pt idx="27" formatCode="0.00">
                  <c:v>2.0264022642136377</c:v>
                </c:pt>
                <c:pt idx="28" formatCode="0.00">
                  <c:v>1.7150252811434028</c:v>
                </c:pt>
                <c:pt idx="29" formatCode="0.00">
                  <c:v>1.4025299025686158</c:v>
                </c:pt>
                <c:pt idx="30" formatCode="0.00">
                  <c:v>1.1603988700183427</c:v>
                </c:pt>
                <c:pt idx="31" formatCode="0.00">
                  <c:v>0.93849211512028352</c:v>
                </c:pt>
                <c:pt idx="32" formatCode="0.00">
                  <c:v>0.72931105147107878</c:v>
                </c:pt>
                <c:pt idx="33" formatCode="0.00">
                  <c:v>0.57633509612936662</c:v>
                </c:pt>
                <c:pt idx="34" formatCode="0.00">
                  <c:v>0.44298540012112503</c:v>
                </c:pt>
                <c:pt idx="35" formatCode="0.00">
                  <c:v>0.33136645748705079</c:v>
                </c:pt>
                <c:pt idx="36" formatCode="0.00">
                  <c:v>0.24502151440315798</c:v>
                </c:pt>
                <c:pt idx="37" formatCode="0.00">
                  <c:v>0.20100553669168031</c:v>
                </c:pt>
                <c:pt idx="38" formatCode="0.00">
                  <c:v>0.17603391952625291</c:v>
                </c:pt>
                <c:pt idx="39" formatCode="0.00">
                  <c:v>0.15841090046712261</c:v>
                </c:pt>
                <c:pt idx="40" formatCode="0.00">
                  <c:v>0.14931895270562667</c:v>
                </c:pt>
                <c:pt idx="41" formatCode="0.00">
                  <c:v>0.14535843281546051</c:v>
                </c:pt>
                <c:pt idx="42" formatCode="0.00">
                  <c:v>0.15321547819389392</c:v>
                </c:pt>
                <c:pt idx="43" formatCode="0.00">
                  <c:v>0.1707010122194175</c:v>
                </c:pt>
                <c:pt idx="44" formatCode="0.00">
                  <c:v>0.18696136745747899</c:v>
                </c:pt>
                <c:pt idx="45" formatCode="0.00">
                  <c:v>0.20700446500863479</c:v>
                </c:pt>
                <c:pt idx="46" formatCode="0.00">
                  <c:v>0.22160686437566135</c:v>
                </c:pt>
                <c:pt idx="47" formatCode="0.00">
                  <c:v>0.2350342102761363</c:v>
                </c:pt>
                <c:pt idx="48" formatCode="0.00">
                  <c:v>0.25469270905069452</c:v>
                </c:pt>
                <c:pt idx="49" formatCode="0.00">
                  <c:v>0.26683459510225743</c:v>
                </c:pt>
                <c:pt idx="50" formatCode="0.00">
                  <c:v>0.27224864673024657</c:v>
                </c:pt>
                <c:pt idx="51" formatCode="0.00">
                  <c:v>0.27880693090955466</c:v>
                </c:pt>
                <c:pt idx="52" formatCode="0.00">
                  <c:v>0.27681209003057988</c:v>
                </c:pt>
                <c:pt idx="53" formatCode="0.00">
                  <c:v>0.27215426590367187</c:v>
                </c:pt>
                <c:pt idx="54" formatCode="0.00">
                  <c:v>0.27331805177970936</c:v>
                </c:pt>
                <c:pt idx="55" formatCode="0.00">
                  <c:v>0.27365337329424977</c:v>
                </c:pt>
                <c:pt idx="56" formatCode="0.00">
                  <c:v>0.27727597772101631</c:v>
                </c:pt>
                <c:pt idx="57" formatCode="0.00">
                  <c:v>0.28326203697029234</c:v>
                </c:pt>
                <c:pt idx="58" formatCode="0.00">
                  <c:v>0.29171692873834881</c:v>
                </c:pt>
                <c:pt idx="59" formatCode="0.00">
                  <c:v>0.30386164600156318</c:v>
                </c:pt>
                <c:pt idx="60" formatCode="0.00">
                  <c:v>0.31507286053596856</c:v>
                </c:pt>
                <c:pt idx="61" formatCode="0.00">
                  <c:v>0.32478048711683177</c:v>
                </c:pt>
                <c:pt idx="62" formatCode="0.00">
                  <c:v>0.3438366772039454</c:v>
                </c:pt>
                <c:pt idx="63" formatCode="0.00">
                  <c:v>0.36527437090512532</c:v>
                </c:pt>
                <c:pt idx="64" formatCode="0.00">
                  <c:v>0.39478518900277454</c:v>
                </c:pt>
                <c:pt idx="65" formatCode="0.00">
                  <c:v>0.43366878738317904</c:v>
                </c:pt>
                <c:pt idx="66" formatCode="0.00">
                  <c:v>0.46410834414969987</c:v>
                </c:pt>
                <c:pt idx="67" formatCode="0.00">
                  <c:v>0.49345072421743863</c:v>
                </c:pt>
                <c:pt idx="68" formatCode="0.00">
                  <c:v>0.51737148104703357</c:v>
                </c:pt>
                <c:pt idx="69" formatCode="0.00">
                  <c:v>0.5351721065208177</c:v>
                </c:pt>
                <c:pt idx="70" formatCode="0.00">
                  <c:v>0.54415069523695758</c:v>
                </c:pt>
                <c:pt idx="71" formatCode="0.00">
                  <c:v>0.54975980497966193</c:v>
                </c:pt>
                <c:pt idx="72" formatCode="0.00">
                  <c:v>0.55110880361161463</c:v>
                </c:pt>
                <c:pt idx="73" formatCode="0.00">
                  <c:v>0.55109858584088878</c:v>
                </c:pt>
                <c:pt idx="74" formatCode="0.00">
                  <c:v>0.55091791610580665</c:v>
                </c:pt>
                <c:pt idx="75" formatCode="0.00">
                  <c:v>0.54271253664856189</c:v>
                </c:pt>
                <c:pt idx="76" formatCode="0.00">
                  <c:v>0.52993144881850562</c:v>
                </c:pt>
                <c:pt idx="77" formatCode="0.00">
                  <c:v>0.51304441838680548</c:v>
                </c:pt>
                <c:pt idx="78" formatCode="0.00">
                  <c:v>0.49217253188810556</c:v>
                </c:pt>
                <c:pt idx="79" formatCode="0.00">
                  <c:v>0.46169534310113569</c:v>
                </c:pt>
                <c:pt idx="80" formatCode="0.00">
                  <c:v>0.43579364011767185</c:v>
                </c:pt>
                <c:pt idx="81" formatCode="0.00">
                  <c:v>0.40394848480318585</c:v>
                </c:pt>
                <c:pt idx="82" formatCode="0.00">
                  <c:v>0.38258316139717102</c:v>
                </c:pt>
                <c:pt idx="83" formatCode="0.00">
                  <c:v>0.36117470173920119</c:v>
                </c:pt>
                <c:pt idx="84" formatCode="0.00">
                  <c:v>0.33943548430189557</c:v>
                </c:pt>
                <c:pt idx="85" formatCode="0.00">
                  <c:v>0.32094848566700701</c:v>
                </c:pt>
                <c:pt idx="86" formatCode="0.00">
                  <c:v>0.3018839782677275</c:v>
                </c:pt>
                <c:pt idx="87" formatCode="0.00">
                  <c:v>0.28344784083715552</c:v>
                </c:pt>
                <c:pt idx="88" formatCode="0.00">
                  <c:v>0.27026939133141842</c:v>
                </c:pt>
                <c:pt idx="89" formatCode="0.00">
                  <c:v>0.26205231997047407</c:v>
                </c:pt>
              </c:numCache>
            </c:numRef>
          </c:val>
        </c:ser>
        <c:marker val="1"/>
        <c:axId val="90774912"/>
        <c:axId val="90784896"/>
      </c:lineChart>
      <c:dateAx>
        <c:axId val="90774912"/>
        <c:scaling>
          <c:orientation val="minMax"/>
        </c:scaling>
        <c:axPos val="b"/>
        <c:numFmt formatCode="mmm\-yy" sourceLinked="1"/>
        <c:tickLblPos val="nextTo"/>
        <c:crossAx val="90784896"/>
        <c:crosses val="autoZero"/>
        <c:auto val="1"/>
        <c:lblOffset val="100"/>
      </c:dateAx>
      <c:valAx>
        <c:axId val="90784896"/>
        <c:scaling>
          <c:orientation val="minMax"/>
        </c:scaling>
        <c:axPos val="l"/>
        <c:majorGridlines/>
        <c:numFmt formatCode="General" sourceLinked="1"/>
        <c:tickLblPos val="nextTo"/>
        <c:crossAx val="90774912"/>
        <c:crosses val="autoZero"/>
        <c:crossBetween val="between"/>
      </c:valAx>
    </c:plotArea>
    <c:legend>
      <c:legendPos val="r"/>
      <c:layout>
        <c:manualLayout>
          <c:xMode val="edge"/>
          <c:yMode val="edge"/>
          <c:x val="0.32504511167257732"/>
          <c:y val="0.26112213315618976"/>
          <c:w val="0.63395161463036198"/>
          <c:h val="0.14088315413036828"/>
        </c:manualLayout>
      </c:layout>
      <c:txPr>
        <a:bodyPr/>
        <a:lstStyle/>
        <a:p>
          <a:pPr>
            <a:defRPr sz="1400"/>
          </a:pPr>
          <a:endParaRPr lang="en-US"/>
        </a:p>
      </c:txPr>
    </c:legend>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sz="3200" dirty="0"/>
              <a:t>Reasons for ESA sanctions (thou.), monthly </a:t>
            </a:r>
            <a:r>
              <a:rPr lang="en-GB" sz="2400" dirty="0"/>
              <a:t>after </a:t>
            </a:r>
            <a:r>
              <a:rPr lang="en-GB" sz="2400" dirty="0" smtClean="0"/>
              <a:t>challenges</a:t>
            </a:r>
            <a:endParaRPr lang="en-GB" sz="2400" dirty="0"/>
          </a:p>
        </c:rich>
      </c:tx>
      <c:layout/>
    </c:title>
    <c:plotArea>
      <c:layout>
        <c:manualLayout>
          <c:layoutTarget val="inner"/>
          <c:xMode val="edge"/>
          <c:yMode val="edge"/>
          <c:x val="3.8862023832643221E-2"/>
          <c:y val="0.16157826116588545"/>
          <c:w val="0.9286377435002493"/>
          <c:h val="0.75106871014327659"/>
        </c:manualLayout>
      </c:layout>
      <c:lineChart>
        <c:grouping val="standard"/>
        <c:ser>
          <c:idx val="0"/>
          <c:order val="0"/>
          <c:tx>
            <c:strRef>
              <c:f>'Data Sheet'!$I$9</c:f>
              <c:strCache>
                <c:ptCount val="1"/>
                <c:pt idx="0">
                  <c:v>FTA mandatory interview</c:v>
                </c:pt>
              </c:strCache>
            </c:strRef>
          </c:tx>
          <c:cat>
            <c:numRef>
              <c:f>'Data Sheet'!$H$10:$H$108</c:f>
              <c:numCache>
                <c:formatCode>mmm\-yy</c:formatCode>
                <c:ptCount val="99"/>
                <c:pt idx="0">
                  <c:v>39722</c:v>
                </c:pt>
                <c:pt idx="1">
                  <c:v>39753</c:v>
                </c:pt>
                <c:pt idx="2">
                  <c:v>39783</c:v>
                </c:pt>
                <c:pt idx="3">
                  <c:v>39814</c:v>
                </c:pt>
                <c:pt idx="4">
                  <c:v>39845</c:v>
                </c:pt>
                <c:pt idx="5">
                  <c:v>39873</c:v>
                </c:pt>
                <c:pt idx="6">
                  <c:v>39904</c:v>
                </c:pt>
                <c:pt idx="7">
                  <c:v>39934</c:v>
                </c:pt>
                <c:pt idx="8">
                  <c:v>39965</c:v>
                </c:pt>
                <c:pt idx="9">
                  <c:v>39995</c:v>
                </c:pt>
                <c:pt idx="10">
                  <c:v>40026</c:v>
                </c:pt>
                <c:pt idx="11">
                  <c:v>40057</c:v>
                </c:pt>
                <c:pt idx="12">
                  <c:v>40087</c:v>
                </c:pt>
                <c:pt idx="13">
                  <c:v>40118</c:v>
                </c:pt>
                <c:pt idx="14">
                  <c:v>40148</c:v>
                </c:pt>
                <c:pt idx="15">
                  <c:v>40179</c:v>
                </c:pt>
                <c:pt idx="16">
                  <c:v>40210</c:v>
                </c:pt>
                <c:pt idx="17">
                  <c:v>40238</c:v>
                </c:pt>
                <c:pt idx="18">
                  <c:v>40269</c:v>
                </c:pt>
                <c:pt idx="19">
                  <c:v>40299</c:v>
                </c:pt>
                <c:pt idx="20">
                  <c:v>40330</c:v>
                </c:pt>
                <c:pt idx="21">
                  <c:v>40360</c:v>
                </c:pt>
                <c:pt idx="22">
                  <c:v>40391</c:v>
                </c:pt>
                <c:pt idx="23">
                  <c:v>40422</c:v>
                </c:pt>
                <c:pt idx="24">
                  <c:v>40452</c:v>
                </c:pt>
                <c:pt idx="25">
                  <c:v>40483</c:v>
                </c:pt>
                <c:pt idx="26">
                  <c:v>40513</c:v>
                </c:pt>
                <c:pt idx="27">
                  <c:v>40544</c:v>
                </c:pt>
                <c:pt idx="28">
                  <c:v>40575</c:v>
                </c:pt>
                <c:pt idx="29">
                  <c:v>40603</c:v>
                </c:pt>
                <c:pt idx="30">
                  <c:v>40634</c:v>
                </c:pt>
                <c:pt idx="31">
                  <c:v>40664</c:v>
                </c:pt>
                <c:pt idx="32">
                  <c:v>40695</c:v>
                </c:pt>
                <c:pt idx="33">
                  <c:v>40725</c:v>
                </c:pt>
                <c:pt idx="34">
                  <c:v>40756</c:v>
                </c:pt>
                <c:pt idx="35">
                  <c:v>40787</c:v>
                </c:pt>
                <c:pt idx="36">
                  <c:v>40817</c:v>
                </c:pt>
                <c:pt idx="37">
                  <c:v>40848</c:v>
                </c:pt>
                <c:pt idx="38">
                  <c:v>40878</c:v>
                </c:pt>
                <c:pt idx="39">
                  <c:v>40909</c:v>
                </c:pt>
                <c:pt idx="40">
                  <c:v>40940</c:v>
                </c:pt>
                <c:pt idx="41">
                  <c:v>40969</c:v>
                </c:pt>
                <c:pt idx="42">
                  <c:v>41000</c:v>
                </c:pt>
                <c:pt idx="43">
                  <c:v>41030</c:v>
                </c:pt>
                <c:pt idx="44">
                  <c:v>41061</c:v>
                </c:pt>
                <c:pt idx="45">
                  <c:v>41091</c:v>
                </c:pt>
                <c:pt idx="46">
                  <c:v>41122</c:v>
                </c:pt>
                <c:pt idx="47">
                  <c:v>41153</c:v>
                </c:pt>
                <c:pt idx="48">
                  <c:v>41183</c:v>
                </c:pt>
                <c:pt idx="49">
                  <c:v>41214</c:v>
                </c:pt>
                <c:pt idx="50">
                  <c:v>41244</c:v>
                </c:pt>
                <c:pt idx="51">
                  <c:v>41275</c:v>
                </c:pt>
                <c:pt idx="52">
                  <c:v>41306</c:v>
                </c:pt>
                <c:pt idx="53">
                  <c:v>41334</c:v>
                </c:pt>
                <c:pt idx="54">
                  <c:v>41365</c:v>
                </c:pt>
                <c:pt idx="55">
                  <c:v>41395</c:v>
                </c:pt>
                <c:pt idx="56">
                  <c:v>41426</c:v>
                </c:pt>
                <c:pt idx="57">
                  <c:v>41456</c:v>
                </c:pt>
                <c:pt idx="58">
                  <c:v>41487</c:v>
                </c:pt>
                <c:pt idx="59">
                  <c:v>41518</c:v>
                </c:pt>
                <c:pt idx="60">
                  <c:v>41548</c:v>
                </c:pt>
                <c:pt idx="61">
                  <c:v>41579</c:v>
                </c:pt>
                <c:pt idx="62">
                  <c:v>41609</c:v>
                </c:pt>
                <c:pt idx="63">
                  <c:v>41640</c:v>
                </c:pt>
                <c:pt idx="64">
                  <c:v>41671</c:v>
                </c:pt>
                <c:pt idx="65">
                  <c:v>41699</c:v>
                </c:pt>
                <c:pt idx="66">
                  <c:v>41730</c:v>
                </c:pt>
                <c:pt idx="67">
                  <c:v>41760</c:v>
                </c:pt>
                <c:pt idx="68">
                  <c:v>41791</c:v>
                </c:pt>
                <c:pt idx="69">
                  <c:v>41821</c:v>
                </c:pt>
                <c:pt idx="70">
                  <c:v>41852</c:v>
                </c:pt>
                <c:pt idx="71">
                  <c:v>41883</c:v>
                </c:pt>
                <c:pt idx="72">
                  <c:v>41913</c:v>
                </c:pt>
                <c:pt idx="73">
                  <c:v>41944</c:v>
                </c:pt>
                <c:pt idx="74">
                  <c:v>41974</c:v>
                </c:pt>
                <c:pt idx="75">
                  <c:v>42005</c:v>
                </c:pt>
                <c:pt idx="76">
                  <c:v>42036</c:v>
                </c:pt>
                <c:pt idx="77">
                  <c:v>42064</c:v>
                </c:pt>
                <c:pt idx="78">
                  <c:v>42095</c:v>
                </c:pt>
                <c:pt idx="79">
                  <c:v>42125</c:v>
                </c:pt>
                <c:pt idx="80">
                  <c:v>42156</c:v>
                </c:pt>
                <c:pt idx="81">
                  <c:v>42186</c:v>
                </c:pt>
                <c:pt idx="82">
                  <c:v>42217</c:v>
                </c:pt>
                <c:pt idx="83">
                  <c:v>42248</c:v>
                </c:pt>
                <c:pt idx="84">
                  <c:v>42278</c:v>
                </c:pt>
                <c:pt idx="85">
                  <c:v>42309</c:v>
                </c:pt>
                <c:pt idx="86">
                  <c:v>42339</c:v>
                </c:pt>
                <c:pt idx="87">
                  <c:v>42370</c:v>
                </c:pt>
                <c:pt idx="88">
                  <c:v>42401</c:v>
                </c:pt>
                <c:pt idx="89">
                  <c:v>42430</c:v>
                </c:pt>
                <c:pt idx="90">
                  <c:v>42461</c:v>
                </c:pt>
                <c:pt idx="91">
                  <c:v>42491</c:v>
                </c:pt>
                <c:pt idx="92">
                  <c:v>42522</c:v>
                </c:pt>
                <c:pt idx="93">
                  <c:v>42552</c:v>
                </c:pt>
                <c:pt idx="94">
                  <c:v>42583</c:v>
                </c:pt>
                <c:pt idx="95">
                  <c:v>42614</c:v>
                </c:pt>
                <c:pt idx="96">
                  <c:v>42644</c:v>
                </c:pt>
                <c:pt idx="97">
                  <c:v>42675</c:v>
                </c:pt>
                <c:pt idx="98">
                  <c:v>42705</c:v>
                </c:pt>
              </c:numCache>
            </c:numRef>
          </c:cat>
          <c:val>
            <c:numRef>
              <c:f>'Data Sheet'!$I$10:$I$108</c:f>
              <c:numCache>
                <c:formatCode>General</c:formatCode>
                <c:ptCount val="99"/>
                <c:pt idx="0">
                  <c:v>7.0000000000000019E-3</c:v>
                </c:pt>
                <c:pt idx="1">
                  <c:v>6.0000000000000019E-3</c:v>
                </c:pt>
                <c:pt idx="2">
                  <c:v>0</c:v>
                </c:pt>
                <c:pt idx="3">
                  <c:v>2.1999999999999999E-2</c:v>
                </c:pt>
                <c:pt idx="4">
                  <c:v>0.18100000000000005</c:v>
                </c:pt>
                <c:pt idx="5">
                  <c:v>0.48600000000000015</c:v>
                </c:pt>
                <c:pt idx="6">
                  <c:v>0.74600000000000022</c:v>
                </c:pt>
                <c:pt idx="7">
                  <c:v>1.026</c:v>
                </c:pt>
                <c:pt idx="8">
                  <c:v>1.4789999999999996</c:v>
                </c:pt>
                <c:pt idx="9">
                  <c:v>2.2050000000000001</c:v>
                </c:pt>
                <c:pt idx="10">
                  <c:v>2.2240000000000002</c:v>
                </c:pt>
                <c:pt idx="11">
                  <c:v>2.4369999999999989</c:v>
                </c:pt>
                <c:pt idx="12">
                  <c:v>2.5979999999999999</c:v>
                </c:pt>
                <c:pt idx="13">
                  <c:v>2.82</c:v>
                </c:pt>
                <c:pt idx="14">
                  <c:v>2.6219999999999999</c:v>
                </c:pt>
                <c:pt idx="15">
                  <c:v>2.7930000000000001</c:v>
                </c:pt>
                <c:pt idx="16">
                  <c:v>3.3079999999999998</c:v>
                </c:pt>
                <c:pt idx="17">
                  <c:v>3.673</c:v>
                </c:pt>
                <c:pt idx="18">
                  <c:v>3.0609999999999999</c:v>
                </c:pt>
                <c:pt idx="19">
                  <c:v>3.0059999999999998</c:v>
                </c:pt>
                <c:pt idx="20">
                  <c:v>3.0209999999999999</c:v>
                </c:pt>
                <c:pt idx="21">
                  <c:v>2.3849999999999998</c:v>
                </c:pt>
                <c:pt idx="22">
                  <c:v>2.2429999999999999</c:v>
                </c:pt>
                <c:pt idx="23">
                  <c:v>2.0579999999999998</c:v>
                </c:pt>
                <c:pt idx="24">
                  <c:v>1.7389999999999997</c:v>
                </c:pt>
                <c:pt idx="25">
                  <c:v>1.149</c:v>
                </c:pt>
                <c:pt idx="26">
                  <c:v>0.77600000000000025</c:v>
                </c:pt>
                <c:pt idx="27">
                  <c:v>0.71500000000000019</c:v>
                </c:pt>
                <c:pt idx="28">
                  <c:v>0.64300000000000024</c:v>
                </c:pt>
                <c:pt idx="29">
                  <c:v>0.6040000000000002</c:v>
                </c:pt>
                <c:pt idx="30">
                  <c:v>0.33200000000000013</c:v>
                </c:pt>
                <c:pt idx="31">
                  <c:v>0.18700000000000006</c:v>
                </c:pt>
                <c:pt idx="32">
                  <c:v>0.13800000000000001</c:v>
                </c:pt>
                <c:pt idx="33">
                  <c:v>0.15500000000000005</c:v>
                </c:pt>
                <c:pt idx="34">
                  <c:v>0.16500000000000001</c:v>
                </c:pt>
                <c:pt idx="35">
                  <c:v>0.21100000000000005</c:v>
                </c:pt>
                <c:pt idx="36">
                  <c:v>0.21500000000000005</c:v>
                </c:pt>
                <c:pt idx="37">
                  <c:v>0.33900000000000013</c:v>
                </c:pt>
                <c:pt idx="38">
                  <c:v>0.30500000000000016</c:v>
                </c:pt>
                <c:pt idx="39">
                  <c:v>0.27800000000000002</c:v>
                </c:pt>
                <c:pt idx="40">
                  <c:v>0.30100000000000016</c:v>
                </c:pt>
                <c:pt idx="41">
                  <c:v>0.33900000000000013</c:v>
                </c:pt>
                <c:pt idx="42">
                  <c:v>0.30400000000000016</c:v>
                </c:pt>
                <c:pt idx="43">
                  <c:v>0.3000000000000001</c:v>
                </c:pt>
                <c:pt idx="44">
                  <c:v>0.27900000000000008</c:v>
                </c:pt>
                <c:pt idx="45">
                  <c:v>0.40100000000000002</c:v>
                </c:pt>
                <c:pt idx="46">
                  <c:v>0.39600000000000013</c:v>
                </c:pt>
                <c:pt idx="47">
                  <c:v>0.31000000000000011</c:v>
                </c:pt>
                <c:pt idx="48">
                  <c:v>0.51100000000000001</c:v>
                </c:pt>
                <c:pt idx="49">
                  <c:v>0.51600000000000001</c:v>
                </c:pt>
                <c:pt idx="50">
                  <c:v>0.38400000000000012</c:v>
                </c:pt>
                <c:pt idx="51">
                  <c:v>0.51400000000000001</c:v>
                </c:pt>
                <c:pt idx="52">
                  <c:v>0.46500000000000002</c:v>
                </c:pt>
                <c:pt idx="53">
                  <c:v>0.47000000000000008</c:v>
                </c:pt>
                <c:pt idx="54">
                  <c:v>0.41100000000000009</c:v>
                </c:pt>
                <c:pt idx="55">
                  <c:v>0.46200000000000002</c:v>
                </c:pt>
                <c:pt idx="56">
                  <c:v>0.39800000000000013</c:v>
                </c:pt>
                <c:pt idx="57">
                  <c:v>0.52500000000000002</c:v>
                </c:pt>
                <c:pt idx="58">
                  <c:v>0.42900000000000016</c:v>
                </c:pt>
                <c:pt idx="59">
                  <c:v>0.43700000000000011</c:v>
                </c:pt>
                <c:pt idx="60">
                  <c:v>0.46100000000000002</c:v>
                </c:pt>
                <c:pt idx="61">
                  <c:v>0.39500000000000013</c:v>
                </c:pt>
                <c:pt idx="62">
                  <c:v>0.35000000000000009</c:v>
                </c:pt>
                <c:pt idx="63">
                  <c:v>0.40800000000000008</c:v>
                </c:pt>
                <c:pt idx="64">
                  <c:v>0.33300000000000013</c:v>
                </c:pt>
                <c:pt idx="65">
                  <c:v>0.30800000000000011</c:v>
                </c:pt>
                <c:pt idx="66">
                  <c:v>0.37000000000000011</c:v>
                </c:pt>
                <c:pt idx="67">
                  <c:v>0.28800000000000009</c:v>
                </c:pt>
                <c:pt idx="68">
                  <c:v>0.3580000000000001</c:v>
                </c:pt>
                <c:pt idx="69">
                  <c:v>0.34100000000000008</c:v>
                </c:pt>
                <c:pt idx="70">
                  <c:v>0.32100000000000012</c:v>
                </c:pt>
                <c:pt idx="71">
                  <c:v>0.30200000000000016</c:v>
                </c:pt>
                <c:pt idx="72">
                  <c:v>0.30500000000000016</c:v>
                </c:pt>
                <c:pt idx="73">
                  <c:v>0.27</c:v>
                </c:pt>
                <c:pt idx="74">
                  <c:v>0.30300000000000016</c:v>
                </c:pt>
                <c:pt idx="75">
                  <c:v>0.26900000000000002</c:v>
                </c:pt>
                <c:pt idx="76">
                  <c:v>0.28500000000000009</c:v>
                </c:pt>
                <c:pt idx="77">
                  <c:v>0.29300000000000009</c:v>
                </c:pt>
                <c:pt idx="78">
                  <c:v>0.255</c:v>
                </c:pt>
                <c:pt idx="79">
                  <c:v>0.221</c:v>
                </c:pt>
                <c:pt idx="80">
                  <c:v>0.251</c:v>
                </c:pt>
                <c:pt idx="81">
                  <c:v>0.19800000000000001</c:v>
                </c:pt>
                <c:pt idx="82">
                  <c:v>0.224</c:v>
                </c:pt>
                <c:pt idx="83">
                  <c:v>0.20200000000000001</c:v>
                </c:pt>
                <c:pt idx="84">
                  <c:v>0.26500000000000001</c:v>
                </c:pt>
                <c:pt idx="85">
                  <c:v>0.255</c:v>
                </c:pt>
                <c:pt idx="86">
                  <c:v>0.22800000000000001</c:v>
                </c:pt>
                <c:pt idx="87">
                  <c:v>0.161</c:v>
                </c:pt>
                <c:pt idx="88">
                  <c:v>0.16200000000000001</c:v>
                </c:pt>
                <c:pt idx="89">
                  <c:v>0.18800000000000006</c:v>
                </c:pt>
              </c:numCache>
            </c:numRef>
          </c:val>
        </c:ser>
        <c:ser>
          <c:idx val="1"/>
          <c:order val="1"/>
          <c:tx>
            <c:strRef>
              <c:f>'Data Sheet'!$M$9</c:f>
              <c:strCache>
                <c:ptCount val="1"/>
                <c:pt idx="0">
                  <c:v>FTP work related activity</c:v>
                </c:pt>
              </c:strCache>
            </c:strRef>
          </c:tx>
          <c:cat>
            <c:numRef>
              <c:f>'Data Sheet'!$H$10:$H$108</c:f>
              <c:numCache>
                <c:formatCode>mmm\-yy</c:formatCode>
                <c:ptCount val="99"/>
                <c:pt idx="0">
                  <c:v>39722</c:v>
                </c:pt>
                <c:pt idx="1">
                  <c:v>39753</c:v>
                </c:pt>
                <c:pt idx="2">
                  <c:v>39783</c:v>
                </c:pt>
                <c:pt idx="3">
                  <c:v>39814</c:v>
                </c:pt>
                <c:pt idx="4">
                  <c:v>39845</c:v>
                </c:pt>
                <c:pt idx="5">
                  <c:v>39873</c:v>
                </c:pt>
                <c:pt idx="6">
                  <c:v>39904</c:v>
                </c:pt>
                <c:pt idx="7">
                  <c:v>39934</c:v>
                </c:pt>
                <c:pt idx="8">
                  <c:v>39965</c:v>
                </c:pt>
                <c:pt idx="9">
                  <c:v>39995</c:v>
                </c:pt>
                <c:pt idx="10">
                  <c:v>40026</c:v>
                </c:pt>
                <c:pt idx="11">
                  <c:v>40057</c:v>
                </c:pt>
                <c:pt idx="12">
                  <c:v>40087</c:v>
                </c:pt>
                <c:pt idx="13">
                  <c:v>40118</c:v>
                </c:pt>
                <c:pt idx="14">
                  <c:v>40148</c:v>
                </c:pt>
                <c:pt idx="15">
                  <c:v>40179</c:v>
                </c:pt>
                <c:pt idx="16">
                  <c:v>40210</c:v>
                </c:pt>
                <c:pt idx="17">
                  <c:v>40238</c:v>
                </c:pt>
                <c:pt idx="18">
                  <c:v>40269</c:v>
                </c:pt>
                <c:pt idx="19">
                  <c:v>40299</c:v>
                </c:pt>
                <c:pt idx="20">
                  <c:v>40330</c:v>
                </c:pt>
                <c:pt idx="21">
                  <c:v>40360</c:v>
                </c:pt>
                <c:pt idx="22">
                  <c:v>40391</c:v>
                </c:pt>
                <c:pt idx="23">
                  <c:v>40422</c:v>
                </c:pt>
                <c:pt idx="24">
                  <c:v>40452</c:v>
                </c:pt>
                <c:pt idx="25">
                  <c:v>40483</c:v>
                </c:pt>
                <c:pt idx="26">
                  <c:v>40513</c:v>
                </c:pt>
                <c:pt idx="27">
                  <c:v>40544</c:v>
                </c:pt>
                <c:pt idx="28">
                  <c:v>40575</c:v>
                </c:pt>
                <c:pt idx="29">
                  <c:v>40603</c:v>
                </c:pt>
                <c:pt idx="30">
                  <c:v>40634</c:v>
                </c:pt>
                <c:pt idx="31">
                  <c:v>40664</c:v>
                </c:pt>
                <c:pt idx="32">
                  <c:v>40695</c:v>
                </c:pt>
                <c:pt idx="33">
                  <c:v>40725</c:v>
                </c:pt>
                <c:pt idx="34">
                  <c:v>40756</c:v>
                </c:pt>
                <c:pt idx="35">
                  <c:v>40787</c:v>
                </c:pt>
                <c:pt idx="36">
                  <c:v>40817</c:v>
                </c:pt>
                <c:pt idx="37">
                  <c:v>40848</c:v>
                </c:pt>
                <c:pt idx="38">
                  <c:v>40878</c:v>
                </c:pt>
                <c:pt idx="39">
                  <c:v>40909</c:v>
                </c:pt>
                <c:pt idx="40">
                  <c:v>40940</c:v>
                </c:pt>
                <c:pt idx="41">
                  <c:v>40969</c:v>
                </c:pt>
                <c:pt idx="42">
                  <c:v>41000</c:v>
                </c:pt>
                <c:pt idx="43">
                  <c:v>41030</c:v>
                </c:pt>
                <c:pt idx="44">
                  <c:v>41061</c:v>
                </c:pt>
                <c:pt idx="45">
                  <c:v>41091</c:v>
                </c:pt>
                <c:pt idx="46">
                  <c:v>41122</c:v>
                </c:pt>
                <c:pt idx="47">
                  <c:v>41153</c:v>
                </c:pt>
                <c:pt idx="48">
                  <c:v>41183</c:v>
                </c:pt>
                <c:pt idx="49">
                  <c:v>41214</c:v>
                </c:pt>
                <c:pt idx="50">
                  <c:v>41244</c:v>
                </c:pt>
                <c:pt idx="51">
                  <c:v>41275</c:v>
                </c:pt>
                <c:pt idx="52">
                  <c:v>41306</c:v>
                </c:pt>
                <c:pt idx="53">
                  <c:v>41334</c:v>
                </c:pt>
                <c:pt idx="54">
                  <c:v>41365</c:v>
                </c:pt>
                <c:pt idx="55">
                  <c:v>41395</c:v>
                </c:pt>
                <c:pt idx="56">
                  <c:v>41426</c:v>
                </c:pt>
                <c:pt idx="57">
                  <c:v>41456</c:v>
                </c:pt>
                <c:pt idx="58">
                  <c:v>41487</c:v>
                </c:pt>
                <c:pt idx="59">
                  <c:v>41518</c:v>
                </c:pt>
                <c:pt idx="60">
                  <c:v>41548</c:v>
                </c:pt>
                <c:pt idx="61">
                  <c:v>41579</c:v>
                </c:pt>
                <c:pt idx="62">
                  <c:v>41609</c:v>
                </c:pt>
                <c:pt idx="63">
                  <c:v>41640</c:v>
                </c:pt>
                <c:pt idx="64">
                  <c:v>41671</c:v>
                </c:pt>
                <c:pt idx="65">
                  <c:v>41699</c:v>
                </c:pt>
                <c:pt idx="66">
                  <c:v>41730</c:v>
                </c:pt>
                <c:pt idx="67">
                  <c:v>41760</c:v>
                </c:pt>
                <c:pt idx="68">
                  <c:v>41791</c:v>
                </c:pt>
                <c:pt idx="69">
                  <c:v>41821</c:v>
                </c:pt>
                <c:pt idx="70">
                  <c:v>41852</c:v>
                </c:pt>
                <c:pt idx="71">
                  <c:v>41883</c:v>
                </c:pt>
                <c:pt idx="72">
                  <c:v>41913</c:v>
                </c:pt>
                <c:pt idx="73">
                  <c:v>41944</c:v>
                </c:pt>
                <c:pt idx="74">
                  <c:v>41974</c:v>
                </c:pt>
                <c:pt idx="75">
                  <c:v>42005</c:v>
                </c:pt>
                <c:pt idx="76">
                  <c:v>42036</c:v>
                </c:pt>
                <c:pt idx="77">
                  <c:v>42064</c:v>
                </c:pt>
                <c:pt idx="78">
                  <c:v>42095</c:v>
                </c:pt>
                <c:pt idx="79">
                  <c:v>42125</c:v>
                </c:pt>
                <c:pt idx="80">
                  <c:v>42156</c:v>
                </c:pt>
                <c:pt idx="81">
                  <c:v>42186</c:v>
                </c:pt>
                <c:pt idx="82">
                  <c:v>42217</c:v>
                </c:pt>
                <c:pt idx="83">
                  <c:v>42248</c:v>
                </c:pt>
                <c:pt idx="84">
                  <c:v>42278</c:v>
                </c:pt>
                <c:pt idx="85">
                  <c:v>42309</c:v>
                </c:pt>
                <c:pt idx="86">
                  <c:v>42339</c:v>
                </c:pt>
                <c:pt idx="87">
                  <c:v>42370</c:v>
                </c:pt>
                <c:pt idx="88">
                  <c:v>42401</c:v>
                </c:pt>
                <c:pt idx="89">
                  <c:v>42430</c:v>
                </c:pt>
                <c:pt idx="90">
                  <c:v>42461</c:v>
                </c:pt>
                <c:pt idx="91">
                  <c:v>42491</c:v>
                </c:pt>
                <c:pt idx="92">
                  <c:v>42522</c:v>
                </c:pt>
                <c:pt idx="93">
                  <c:v>42552</c:v>
                </c:pt>
                <c:pt idx="94">
                  <c:v>42583</c:v>
                </c:pt>
                <c:pt idx="95">
                  <c:v>42614</c:v>
                </c:pt>
                <c:pt idx="96">
                  <c:v>42644</c:v>
                </c:pt>
                <c:pt idx="97">
                  <c:v>42675</c:v>
                </c:pt>
                <c:pt idx="98">
                  <c:v>42705</c:v>
                </c:pt>
              </c:numCache>
            </c:numRef>
          </c:cat>
          <c:val>
            <c:numRef>
              <c:f>'Data Sheet'!$M$10:$M$108</c:f>
              <c:numCache>
                <c:formatCode>General</c:formatCode>
                <c:ptCount val="9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5.0000000000000018E-3</c:v>
                </c:pt>
                <c:pt idx="34">
                  <c:v>2.0000000000000007E-2</c:v>
                </c:pt>
                <c:pt idx="35">
                  <c:v>4.3999999999999997E-2</c:v>
                </c:pt>
                <c:pt idx="36">
                  <c:v>5.8000000000000003E-2</c:v>
                </c:pt>
                <c:pt idx="37">
                  <c:v>0.161</c:v>
                </c:pt>
                <c:pt idx="38">
                  <c:v>0.16400000000000001</c:v>
                </c:pt>
                <c:pt idx="39">
                  <c:v>0.31400000000000011</c:v>
                </c:pt>
                <c:pt idx="40">
                  <c:v>0.43700000000000011</c:v>
                </c:pt>
                <c:pt idx="41">
                  <c:v>0.53</c:v>
                </c:pt>
                <c:pt idx="42">
                  <c:v>0.59499999999999997</c:v>
                </c:pt>
                <c:pt idx="43">
                  <c:v>0.78500000000000003</c:v>
                </c:pt>
                <c:pt idx="44">
                  <c:v>0.70100000000000018</c:v>
                </c:pt>
                <c:pt idx="45">
                  <c:v>0.81</c:v>
                </c:pt>
                <c:pt idx="46">
                  <c:v>0.65100000000000025</c:v>
                </c:pt>
                <c:pt idx="47">
                  <c:v>0.82299999999999995</c:v>
                </c:pt>
                <c:pt idx="48">
                  <c:v>1.016</c:v>
                </c:pt>
                <c:pt idx="49">
                  <c:v>1.012</c:v>
                </c:pt>
                <c:pt idx="50">
                  <c:v>0.71600000000000019</c:v>
                </c:pt>
                <c:pt idx="51">
                  <c:v>0.84300000000000019</c:v>
                </c:pt>
                <c:pt idx="52">
                  <c:v>0.63200000000000023</c:v>
                </c:pt>
                <c:pt idx="53">
                  <c:v>0.62600000000000022</c:v>
                </c:pt>
                <c:pt idx="54">
                  <c:v>1.052</c:v>
                </c:pt>
                <c:pt idx="55">
                  <c:v>1.2029999999999996</c:v>
                </c:pt>
                <c:pt idx="56">
                  <c:v>1.2829999999999995</c:v>
                </c:pt>
                <c:pt idx="57">
                  <c:v>1.599</c:v>
                </c:pt>
                <c:pt idx="58">
                  <c:v>1.593</c:v>
                </c:pt>
                <c:pt idx="59">
                  <c:v>1.877</c:v>
                </c:pt>
                <c:pt idx="60">
                  <c:v>2.2250000000000001</c:v>
                </c:pt>
                <c:pt idx="61">
                  <c:v>2.1109999999999998</c:v>
                </c:pt>
                <c:pt idx="62">
                  <c:v>2.2080000000000002</c:v>
                </c:pt>
                <c:pt idx="63">
                  <c:v>2.5589999999999997</c:v>
                </c:pt>
                <c:pt idx="64">
                  <c:v>2.8279999999999998</c:v>
                </c:pt>
                <c:pt idx="65">
                  <c:v>3.387</c:v>
                </c:pt>
                <c:pt idx="66">
                  <c:v>3.0739999999999998</c:v>
                </c:pt>
                <c:pt idx="67">
                  <c:v>3.2229999999999999</c:v>
                </c:pt>
                <c:pt idx="68">
                  <c:v>2.7509999999999999</c:v>
                </c:pt>
                <c:pt idx="69">
                  <c:v>2.7480000000000002</c:v>
                </c:pt>
                <c:pt idx="70">
                  <c:v>2.0699999999999998</c:v>
                </c:pt>
                <c:pt idx="71">
                  <c:v>2.1159999999999997</c:v>
                </c:pt>
                <c:pt idx="72">
                  <c:v>2.1640000000000001</c:v>
                </c:pt>
                <c:pt idx="73">
                  <c:v>1.9319999999999995</c:v>
                </c:pt>
                <c:pt idx="74">
                  <c:v>1.929</c:v>
                </c:pt>
                <c:pt idx="75">
                  <c:v>1.857</c:v>
                </c:pt>
                <c:pt idx="76">
                  <c:v>1.7349999999999997</c:v>
                </c:pt>
                <c:pt idx="77">
                  <c:v>1.9950000000000001</c:v>
                </c:pt>
                <c:pt idx="78">
                  <c:v>1.603</c:v>
                </c:pt>
                <c:pt idx="79">
                  <c:v>1.169</c:v>
                </c:pt>
                <c:pt idx="80">
                  <c:v>1.079</c:v>
                </c:pt>
                <c:pt idx="81">
                  <c:v>0.80600000000000005</c:v>
                </c:pt>
                <c:pt idx="82">
                  <c:v>0.75500000000000023</c:v>
                </c:pt>
                <c:pt idx="83">
                  <c:v>0.82099999999999995</c:v>
                </c:pt>
                <c:pt idx="84">
                  <c:v>0.81200000000000028</c:v>
                </c:pt>
                <c:pt idx="85">
                  <c:v>0.77100000000000024</c:v>
                </c:pt>
                <c:pt idx="86">
                  <c:v>0.79900000000000004</c:v>
                </c:pt>
                <c:pt idx="87">
                  <c:v>0.81899999999999995</c:v>
                </c:pt>
                <c:pt idx="88">
                  <c:v>1.0089999999999995</c:v>
                </c:pt>
                <c:pt idx="89">
                  <c:v>1.5009999999999994</c:v>
                </c:pt>
              </c:numCache>
            </c:numRef>
          </c:val>
        </c:ser>
        <c:marker val="1"/>
        <c:axId val="90811392"/>
        <c:axId val="90817280"/>
      </c:lineChart>
      <c:dateAx>
        <c:axId val="90811392"/>
        <c:scaling>
          <c:orientation val="minMax"/>
        </c:scaling>
        <c:axPos val="b"/>
        <c:numFmt formatCode="mmm\-yy" sourceLinked="1"/>
        <c:tickLblPos val="nextTo"/>
        <c:crossAx val="90817280"/>
        <c:crosses val="autoZero"/>
        <c:auto val="1"/>
        <c:lblOffset val="100"/>
      </c:dateAx>
      <c:valAx>
        <c:axId val="90817280"/>
        <c:scaling>
          <c:orientation val="minMax"/>
        </c:scaling>
        <c:axPos val="l"/>
        <c:majorGridlines/>
        <c:numFmt formatCode="General" sourceLinked="1"/>
        <c:tickLblPos val="nextTo"/>
        <c:crossAx val="90811392"/>
        <c:crosses val="autoZero"/>
        <c:crossBetween val="between"/>
      </c:valAx>
    </c:plotArea>
    <c:legend>
      <c:legendPos val="r"/>
      <c:layout>
        <c:manualLayout>
          <c:xMode val="edge"/>
          <c:yMode val="edge"/>
          <c:x val="0.26343466710326535"/>
          <c:y val="0.27062335837902923"/>
          <c:w val="0.35087490901775109"/>
          <c:h val="0.29030443255439314"/>
        </c:manualLayout>
      </c:layout>
      <c:txPr>
        <a:bodyPr/>
        <a:lstStyle/>
        <a:p>
          <a:pPr>
            <a:defRPr sz="2000"/>
          </a:pPr>
          <a:endParaRPr lang="en-US"/>
        </a:p>
      </c:txPr>
    </c:legend>
    <c:plotVisOnly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GB" sz="2800"/>
              <a:t>ESA sanctions (before challenges) </a:t>
            </a:r>
          </a:p>
          <a:p>
            <a:pPr>
              <a:defRPr/>
            </a:pPr>
            <a:r>
              <a:rPr lang="en-GB" sz="2800"/>
              <a:t>and hardship payment awards, 2011-15</a:t>
            </a:r>
          </a:p>
        </c:rich>
      </c:tx>
      <c:layout/>
    </c:title>
    <c:plotArea>
      <c:layout>
        <c:manualLayout>
          <c:layoutTarget val="inner"/>
          <c:xMode val="edge"/>
          <c:yMode val="edge"/>
          <c:x val="4.9225680959786487E-2"/>
          <c:y val="0.16304228834050274"/>
          <c:w val="0.92060878253168765"/>
          <c:h val="0.74345341904857642"/>
        </c:manualLayout>
      </c:layout>
      <c:lineChart>
        <c:grouping val="standard"/>
        <c:ser>
          <c:idx val="0"/>
          <c:order val="0"/>
          <c:tx>
            <c:strRef>
              <c:f>Sheet1!$I$12</c:f>
              <c:strCache>
                <c:ptCount val="1"/>
                <c:pt idx="0">
                  <c:v>ESA sanctions before challenges (est.)</c:v>
                </c:pt>
              </c:strCache>
            </c:strRef>
          </c:tx>
          <c:cat>
            <c:numRef>
              <c:f>Sheet1!$A$13:$A$69</c:f>
              <c:numCache>
                <c:formatCode>mmm\-yy</c:formatCode>
                <c:ptCount val="57"/>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numCache>
            </c:numRef>
          </c:cat>
          <c:val>
            <c:numRef>
              <c:f>Sheet1!$I$13:$I$69</c:f>
              <c:numCache>
                <c:formatCode>General</c:formatCode>
                <c:ptCount val="57"/>
                <c:pt idx="0">
                  <c:v>358</c:v>
                </c:pt>
                <c:pt idx="1">
                  <c:v>209</c:v>
                </c:pt>
                <c:pt idx="2">
                  <c:v>165</c:v>
                </c:pt>
                <c:pt idx="3">
                  <c:v>187</c:v>
                </c:pt>
                <c:pt idx="4">
                  <c:v>203</c:v>
                </c:pt>
                <c:pt idx="5">
                  <c:v>270</c:v>
                </c:pt>
                <c:pt idx="6">
                  <c:v>305.00000000000006</c:v>
                </c:pt>
                <c:pt idx="7">
                  <c:v>527</c:v>
                </c:pt>
                <c:pt idx="8">
                  <c:v>504</c:v>
                </c:pt>
                <c:pt idx="9">
                  <c:v>658.99999999999989</c:v>
                </c:pt>
                <c:pt idx="10">
                  <c:v>796</c:v>
                </c:pt>
                <c:pt idx="11">
                  <c:v>936</c:v>
                </c:pt>
                <c:pt idx="12" formatCode="#,##0">
                  <c:v>984</c:v>
                </c:pt>
                <c:pt idx="13" formatCode="#,##0">
                  <c:v>1224</c:v>
                </c:pt>
                <c:pt idx="14" formatCode="#,##0">
                  <c:v>1101</c:v>
                </c:pt>
                <c:pt idx="15" formatCode="#,##0">
                  <c:v>1358</c:v>
                </c:pt>
                <c:pt idx="16" formatCode="#,##0">
                  <c:v>1218</c:v>
                </c:pt>
                <c:pt idx="17" formatCode="#,##0">
                  <c:v>1284</c:v>
                </c:pt>
                <c:pt idx="18" formatCode="#,##0">
                  <c:v>1766</c:v>
                </c:pt>
                <c:pt idx="19" formatCode="#,##0">
                  <c:v>1742</c:v>
                </c:pt>
                <c:pt idx="20" formatCode="#,##0">
                  <c:v>1295</c:v>
                </c:pt>
                <c:pt idx="21" formatCode="#,##0">
                  <c:v>1637</c:v>
                </c:pt>
                <c:pt idx="22" formatCode="#,##0">
                  <c:v>1435</c:v>
                </c:pt>
                <c:pt idx="23" formatCode="#,##0">
                  <c:v>1389</c:v>
                </c:pt>
                <c:pt idx="24" formatCode="#,##0">
                  <c:v>1890.0000000000002</c:v>
                </c:pt>
                <c:pt idx="25" formatCode="#,##0">
                  <c:v>2192</c:v>
                </c:pt>
                <c:pt idx="26" formatCode="#,##0">
                  <c:v>2328.0000000000005</c:v>
                </c:pt>
                <c:pt idx="27" formatCode="#,##0">
                  <c:v>2985.9999999999995</c:v>
                </c:pt>
                <c:pt idx="28" formatCode="#,##0">
                  <c:v>2825.9999999999995</c:v>
                </c:pt>
                <c:pt idx="29" formatCode="#,##0">
                  <c:v>3299</c:v>
                </c:pt>
                <c:pt idx="30" formatCode="#,##0">
                  <c:v>3989.9999999999995</c:v>
                </c:pt>
                <c:pt idx="31" formatCode="#,##0">
                  <c:v>3855.9999999999995</c:v>
                </c:pt>
                <c:pt idx="32" formatCode="#,##0">
                  <c:v>3878</c:v>
                </c:pt>
                <c:pt idx="33" formatCode="#,##0">
                  <c:v>4220</c:v>
                </c:pt>
                <c:pt idx="34" formatCode="#,##0">
                  <c:v>4374</c:v>
                </c:pt>
                <c:pt idx="35" formatCode="#,##0">
                  <c:v>4916</c:v>
                </c:pt>
                <c:pt idx="36" formatCode="#,##0">
                  <c:v>4642</c:v>
                </c:pt>
                <c:pt idx="37" formatCode="#,##0">
                  <c:v>4621</c:v>
                </c:pt>
                <c:pt idx="38" formatCode="#,##0">
                  <c:v>4237</c:v>
                </c:pt>
                <c:pt idx="39" formatCode="#,##0">
                  <c:v>4128</c:v>
                </c:pt>
                <c:pt idx="40" formatCode="#,##0">
                  <c:v>3203.9999999999995</c:v>
                </c:pt>
                <c:pt idx="41" formatCode="#,##0">
                  <c:v>3256.9999999999995</c:v>
                </c:pt>
                <c:pt idx="42" formatCode="#,##0">
                  <c:v>3268</c:v>
                </c:pt>
                <c:pt idx="43" formatCode="#,##0">
                  <c:v>2831</c:v>
                </c:pt>
                <c:pt idx="44" formatCode="#,##0">
                  <c:v>2806.9999999999995</c:v>
                </c:pt>
                <c:pt idx="45" formatCode="#,##0">
                  <c:v>2684.9999999999995</c:v>
                </c:pt>
                <c:pt idx="46" formatCode="#,##0">
                  <c:v>2600</c:v>
                </c:pt>
                <c:pt idx="47" formatCode="#,##0">
                  <c:v>2954.9999999999995</c:v>
                </c:pt>
                <c:pt idx="48" formatCode="#,##0">
                  <c:v>2442.9999999999995</c:v>
                </c:pt>
                <c:pt idx="49" formatCode="#,##0">
                  <c:v>1902</c:v>
                </c:pt>
                <c:pt idx="50" formatCode="#,##0">
                  <c:v>1783</c:v>
                </c:pt>
                <c:pt idx="51" formatCode="0">
                  <c:v>1486.6666666666667</c:v>
                </c:pt>
                <c:pt idx="52" formatCode="0">
                  <c:v>1486.6666666666667</c:v>
                </c:pt>
                <c:pt idx="53" formatCode="0">
                  <c:v>1486.6666666666667</c:v>
                </c:pt>
                <c:pt idx="54" formatCode="0">
                  <c:v>1486.6666666666667</c:v>
                </c:pt>
                <c:pt idx="55" formatCode="0">
                  <c:v>1486.6666666666667</c:v>
                </c:pt>
                <c:pt idx="56" formatCode="0">
                  <c:v>1486.6666666666667</c:v>
                </c:pt>
              </c:numCache>
            </c:numRef>
          </c:val>
        </c:ser>
        <c:ser>
          <c:idx val="1"/>
          <c:order val="1"/>
          <c:tx>
            <c:strRef>
              <c:f>Sheet1!$L$12</c:f>
              <c:strCache>
                <c:ptCount val="1"/>
                <c:pt idx="0">
                  <c:v>ESA hardship payment awards</c:v>
                </c:pt>
              </c:strCache>
            </c:strRef>
          </c:tx>
          <c:cat>
            <c:numRef>
              <c:f>Sheet1!$A$13:$A$69</c:f>
              <c:numCache>
                <c:formatCode>mmm\-yy</c:formatCode>
                <c:ptCount val="57"/>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numCache>
            </c:numRef>
          </c:cat>
          <c:val>
            <c:numRef>
              <c:f>Sheet1!$L$13:$L$69</c:f>
              <c:numCache>
                <c:formatCode>General</c:formatCode>
                <c:ptCount val="57"/>
                <c:pt idx="12">
                  <c:v>25</c:v>
                </c:pt>
                <c:pt idx="13">
                  <c:v>100</c:v>
                </c:pt>
                <c:pt idx="14">
                  <c:v>100</c:v>
                </c:pt>
                <c:pt idx="15">
                  <c:v>100</c:v>
                </c:pt>
                <c:pt idx="16">
                  <c:v>100</c:v>
                </c:pt>
                <c:pt idx="17">
                  <c:v>25</c:v>
                </c:pt>
                <c:pt idx="18">
                  <c:v>100</c:v>
                </c:pt>
                <c:pt idx="19">
                  <c:v>100</c:v>
                </c:pt>
                <c:pt idx="20">
                  <c:v>100</c:v>
                </c:pt>
                <c:pt idx="21">
                  <c:v>200</c:v>
                </c:pt>
                <c:pt idx="22">
                  <c:v>300</c:v>
                </c:pt>
                <c:pt idx="23">
                  <c:v>300</c:v>
                </c:pt>
                <c:pt idx="24">
                  <c:v>300</c:v>
                </c:pt>
                <c:pt idx="25">
                  <c:v>400</c:v>
                </c:pt>
                <c:pt idx="26">
                  <c:v>500</c:v>
                </c:pt>
                <c:pt idx="27">
                  <c:v>700</c:v>
                </c:pt>
                <c:pt idx="28">
                  <c:v>700</c:v>
                </c:pt>
                <c:pt idx="29">
                  <c:v>700</c:v>
                </c:pt>
                <c:pt idx="30" formatCode="#,##0">
                  <c:v>1000</c:v>
                </c:pt>
                <c:pt idx="31">
                  <c:v>900</c:v>
                </c:pt>
                <c:pt idx="32">
                  <c:v>600</c:v>
                </c:pt>
                <c:pt idx="33">
                  <c:v>700</c:v>
                </c:pt>
                <c:pt idx="34">
                  <c:v>800</c:v>
                </c:pt>
                <c:pt idx="35">
                  <c:v>900</c:v>
                </c:pt>
                <c:pt idx="36">
                  <c:v>800</c:v>
                </c:pt>
                <c:pt idx="37">
                  <c:v>700</c:v>
                </c:pt>
                <c:pt idx="38">
                  <c:v>800</c:v>
                </c:pt>
                <c:pt idx="39">
                  <c:v>900</c:v>
                </c:pt>
                <c:pt idx="40">
                  <c:v>600</c:v>
                </c:pt>
                <c:pt idx="41">
                  <c:v>700</c:v>
                </c:pt>
                <c:pt idx="42">
                  <c:v>700</c:v>
                </c:pt>
                <c:pt idx="43">
                  <c:v>600</c:v>
                </c:pt>
                <c:pt idx="44">
                  <c:v>500</c:v>
                </c:pt>
                <c:pt idx="45">
                  <c:v>400</c:v>
                </c:pt>
                <c:pt idx="46">
                  <c:v>500</c:v>
                </c:pt>
                <c:pt idx="47">
                  <c:v>600</c:v>
                </c:pt>
                <c:pt idx="48">
                  <c:v>400</c:v>
                </c:pt>
                <c:pt idx="49">
                  <c:v>400</c:v>
                </c:pt>
                <c:pt idx="50">
                  <c:v>300</c:v>
                </c:pt>
                <c:pt idx="51" formatCode="#,##0">
                  <c:v>250</c:v>
                </c:pt>
                <c:pt idx="52" formatCode="#,##0">
                  <c:v>250</c:v>
                </c:pt>
                <c:pt idx="53" formatCode="#,##0">
                  <c:v>250</c:v>
                </c:pt>
                <c:pt idx="54" formatCode="#,##0">
                  <c:v>250</c:v>
                </c:pt>
                <c:pt idx="55" formatCode="#,##0">
                  <c:v>250</c:v>
                </c:pt>
                <c:pt idx="56" formatCode="#,##0">
                  <c:v>250</c:v>
                </c:pt>
              </c:numCache>
            </c:numRef>
          </c:val>
        </c:ser>
        <c:marker val="1"/>
        <c:axId val="88491904"/>
        <c:axId val="88493440"/>
      </c:lineChart>
      <c:dateAx>
        <c:axId val="88491904"/>
        <c:scaling>
          <c:orientation val="minMax"/>
        </c:scaling>
        <c:axPos val="b"/>
        <c:numFmt formatCode="mmm\-yy" sourceLinked="1"/>
        <c:tickLblPos val="nextTo"/>
        <c:crossAx val="88493440"/>
        <c:crosses val="autoZero"/>
        <c:auto val="1"/>
        <c:lblOffset val="100"/>
      </c:dateAx>
      <c:valAx>
        <c:axId val="88493440"/>
        <c:scaling>
          <c:orientation val="minMax"/>
        </c:scaling>
        <c:axPos val="l"/>
        <c:majorGridlines/>
        <c:numFmt formatCode="General" sourceLinked="1"/>
        <c:tickLblPos val="nextTo"/>
        <c:crossAx val="88491904"/>
        <c:crosses val="autoZero"/>
        <c:crossBetween val="between"/>
      </c:valAx>
    </c:plotArea>
    <c:legend>
      <c:legendPos val="r"/>
      <c:layout>
        <c:manualLayout>
          <c:xMode val="edge"/>
          <c:yMode val="edge"/>
          <c:x val="6.1934665614876774E-2"/>
          <c:y val="0.20700415307172718"/>
          <c:w val="0.40834334705261288"/>
          <c:h val="0.20757957332641366"/>
        </c:manualLayout>
      </c:layout>
      <c:txPr>
        <a:bodyPr/>
        <a:lstStyle/>
        <a:p>
          <a:pPr>
            <a:defRPr sz="1600"/>
          </a:pPr>
          <a:endParaRPr lang="en-US"/>
        </a:p>
      </c:txPr>
    </c:legend>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a:t>JSA sanctions for all reasons: Referrals, proportion of referrals resulting in sanction, and sanctions</a:t>
            </a:r>
          </a:p>
        </c:rich>
      </c:tx>
      <c:layout/>
    </c:title>
    <c:plotArea>
      <c:layout>
        <c:manualLayout>
          <c:layoutTarget val="inner"/>
          <c:xMode val="edge"/>
          <c:yMode val="edge"/>
          <c:x val="5.2687528824925924E-2"/>
          <c:y val="0.11731386417117858"/>
          <c:w val="0.91259105020529263"/>
          <c:h val="0.79086429697168081"/>
        </c:manualLayout>
      </c:layout>
      <c:lineChart>
        <c:grouping val="standard"/>
        <c:ser>
          <c:idx val="0"/>
          <c:order val="0"/>
          <c:tx>
            <c:strRef>
              <c:f>'All reasons'!$AB$10</c:f>
              <c:strCache>
                <c:ptCount val="1"/>
                <c:pt idx="0">
                  <c:v>Referrals for sanction as % of JSA claimant unemployed</c:v>
                </c:pt>
              </c:strCache>
            </c:strRef>
          </c:tx>
          <c:cat>
            <c:numRef>
              <c:f>'All reasons'!$A$11:$A$211</c:f>
              <c:numCache>
                <c:formatCode>mmm\-yy</c:formatCode>
                <c:ptCount val="201"/>
                <c:pt idx="0">
                  <c:v>36617</c:v>
                </c:pt>
                <c:pt idx="1">
                  <c:v>36647</c:v>
                </c:pt>
                <c:pt idx="2">
                  <c:v>36678</c:v>
                </c:pt>
                <c:pt idx="3">
                  <c:v>36708</c:v>
                </c:pt>
                <c:pt idx="4">
                  <c:v>36739</c:v>
                </c:pt>
                <c:pt idx="5">
                  <c:v>36770</c:v>
                </c:pt>
                <c:pt idx="6">
                  <c:v>36800</c:v>
                </c:pt>
                <c:pt idx="7">
                  <c:v>36831</c:v>
                </c:pt>
                <c:pt idx="8">
                  <c:v>36861</c:v>
                </c:pt>
                <c:pt idx="9">
                  <c:v>36892</c:v>
                </c:pt>
                <c:pt idx="10">
                  <c:v>36923</c:v>
                </c:pt>
                <c:pt idx="11">
                  <c:v>36951</c:v>
                </c:pt>
                <c:pt idx="12">
                  <c:v>36982</c:v>
                </c:pt>
                <c:pt idx="13">
                  <c:v>37012</c:v>
                </c:pt>
                <c:pt idx="14">
                  <c:v>37043</c:v>
                </c:pt>
                <c:pt idx="15">
                  <c:v>37073</c:v>
                </c:pt>
                <c:pt idx="16">
                  <c:v>37104</c:v>
                </c:pt>
                <c:pt idx="17">
                  <c:v>37135</c:v>
                </c:pt>
                <c:pt idx="18">
                  <c:v>37165</c:v>
                </c:pt>
                <c:pt idx="19">
                  <c:v>37196</c:v>
                </c:pt>
                <c:pt idx="20">
                  <c:v>37226</c:v>
                </c:pt>
                <c:pt idx="21">
                  <c:v>37257</c:v>
                </c:pt>
                <c:pt idx="22">
                  <c:v>37288</c:v>
                </c:pt>
                <c:pt idx="23">
                  <c:v>37316</c:v>
                </c:pt>
                <c:pt idx="24">
                  <c:v>37347</c:v>
                </c:pt>
                <c:pt idx="25">
                  <c:v>37377</c:v>
                </c:pt>
                <c:pt idx="26">
                  <c:v>37408</c:v>
                </c:pt>
                <c:pt idx="27">
                  <c:v>37438</c:v>
                </c:pt>
                <c:pt idx="28">
                  <c:v>37469</c:v>
                </c:pt>
                <c:pt idx="29">
                  <c:v>37500</c:v>
                </c:pt>
                <c:pt idx="30">
                  <c:v>37530</c:v>
                </c:pt>
                <c:pt idx="31">
                  <c:v>37561</c:v>
                </c:pt>
                <c:pt idx="32">
                  <c:v>37591</c:v>
                </c:pt>
                <c:pt idx="33">
                  <c:v>37622</c:v>
                </c:pt>
                <c:pt idx="34">
                  <c:v>37653</c:v>
                </c:pt>
                <c:pt idx="35">
                  <c:v>37681</c:v>
                </c:pt>
                <c:pt idx="36">
                  <c:v>37712</c:v>
                </c:pt>
                <c:pt idx="37">
                  <c:v>37742</c:v>
                </c:pt>
                <c:pt idx="38">
                  <c:v>37773</c:v>
                </c:pt>
                <c:pt idx="39">
                  <c:v>37803</c:v>
                </c:pt>
                <c:pt idx="40">
                  <c:v>37834</c:v>
                </c:pt>
                <c:pt idx="41">
                  <c:v>37865</c:v>
                </c:pt>
                <c:pt idx="42">
                  <c:v>37895</c:v>
                </c:pt>
                <c:pt idx="43">
                  <c:v>37926</c:v>
                </c:pt>
                <c:pt idx="44">
                  <c:v>37956</c:v>
                </c:pt>
                <c:pt idx="45">
                  <c:v>37987</c:v>
                </c:pt>
                <c:pt idx="46">
                  <c:v>38018</c:v>
                </c:pt>
                <c:pt idx="47">
                  <c:v>38047</c:v>
                </c:pt>
                <c:pt idx="48">
                  <c:v>38078</c:v>
                </c:pt>
                <c:pt idx="49">
                  <c:v>38108</c:v>
                </c:pt>
                <c:pt idx="50">
                  <c:v>38139</c:v>
                </c:pt>
                <c:pt idx="51">
                  <c:v>38169</c:v>
                </c:pt>
                <c:pt idx="52">
                  <c:v>38200</c:v>
                </c:pt>
                <c:pt idx="53">
                  <c:v>38231</c:v>
                </c:pt>
                <c:pt idx="54">
                  <c:v>38261</c:v>
                </c:pt>
                <c:pt idx="55">
                  <c:v>38292</c:v>
                </c:pt>
                <c:pt idx="56">
                  <c:v>38322</c:v>
                </c:pt>
                <c:pt idx="57">
                  <c:v>38353</c:v>
                </c:pt>
                <c:pt idx="58">
                  <c:v>38384</c:v>
                </c:pt>
                <c:pt idx="59">
                  <c:v>38412</c:v>
                </c:pt>
                <c:pt idx="60">
                  <c:v>38443</c:v>
                </c:pt>
                <c:pt idx="61">
                  <c:v>38473</c:v>
                </c:pt>
                <c:pt idx="62">
                  <c:v>38504</c:v>
                </c:pt>
                <c:pt idx="63">
                  <c:v>38534</c:v>
                </c:pt>
                <c:pt idx="64">
                  <c:v>38565</c:v>
                </c:pt>
                <c:pt idx="65">
                  <c:v>38596</c:v>
                </c:pt>
                <c:pt idx="66">
                  <c:v>38626</c:v>
                </c:pt>
                <c:pt idx="67">
                  <c:v>38657</c:v>
                </c:pt>
                <c:pt idx="68">
                  <c:v>38687</c:v>
                </c:pt>
                <c:pt idx="69">
                  <c:v>38718</c:v>
                </c:pt>
                <c:pt idx="70">
                  <c:v>38749</c:v>
                </c:pt>
                <c:pt idx="71">
                  <c:v>38777</c:v>
                </c:pt>
                <c:pt idx="72">
                  <c:v>38808</c:v>
                </c:pt>
                <c:pt idx="73">
                  <c:v>38838</c:v>
                </c:pt>
                <c:pt idx="74">
                  <c:v>38869</c:v>
                </c:pt>
                <c:pt idx="75">
                  <c:v>38899</c:v>
                </c:pt>
                <c:pt idx="76">
                  <c:v>38930</c:v>
                </c:pt>
                <c:pt idx="77">
                  <c:v>38961</c:v>
                </c:pt>
                <c:pt idx="78">
                  <c:v>38991</c:v>
                </c:pt>
                <c:pt idx="79">
                  <c:v>39022</c:v>
                </c:pt>
                <c:pt idx="80">
                  <c:v>39052</c:v>
                </c:pt>
                <c:pt idx="81">
                  <c:v>39083</c:v>
                </c:pt>
                <c:pt idx="82">
                  <c:v>39114</c:v>
                </c:pt>
                <c:pt idx="83">
                  <c:v>39142</c:v>
                </c:pt>
                <c:pt idx="84">
                  <c:v>39173</c:v>
                </c:pt>
                <c:pt idx="85">
                  <c:v>39203</c:v>
                </c:pt>
                <c:pt idx="86">
                  <c:v>39234</c:v>
                </c:pt>
                <c:pt idx="87">
                  <c:v>39264</c:v>
                </c:pt>
                <c:pt idx="88">
                  <c:v>39295</c:v>
                </c:pt>
                <c:pt idx="89">
                  <c:v>39326</c:v>
                </c:pt>
                <c:pt idx="90">
                  <c:v>39356</c:v>
                </c:pt>
                <c:pt idx="91">
                  <c:v>39387</c:v>
                </c:pt>
                <c:pt idx="92">
                  <c:v>39417</c:v>
                </c:pt>
                <c:pt idx="93">
                  <c:v>39448</c:v>
                </c:pt>
                <c:pt idx="94">
                  <c:v>39479</c:v>
                </c:pt>
                <c:pt idx="95">
                  <c:v>39508</c:v>
                </c:pt>
                <c:pt idx="96">
                  <c:v>39539</c:v>
                </c:pt>
                <c:pt idx="97">
                  <c:v>39569</c:v>
                </c:pt>
                <c:pt idx="98">
                  <c:v>39600</c:v>
                </c:pt>
                <c:pt idx="99">
                  <c:v>39630</c:v>
                </c:pt>
                <c:pt idx="100">
                  <c:v>39661</c:v>
                </c:pt>
                <c:pt idx="101">
                  <c:v>39692</c:v>
                </c:pt>
                <c:pt idx="102">
                  <c:v>39722</c:v>
                </c:pt>
                <c:pt idx="103">
                  <c:v>39753</c:v>
                </c:pt>
                <c:pt idx="104">
                  <c:v>39783</c:v>
                </c:pt>
                <c:pt idx="105">
                  <c:v>39814</c:v>
                </c:pt>
                <c:pt idx="106">
                  <c:v>39845</c:v>
                </c:pt>
                <c:pt idx="107">
                  <c:v>39873</c:v>
                </c:pt>
                <c:pt idx="108">
                  <c:v>39904</c:v>
                </c:pt>
                <c:pt idx="109">
                  <c:v>39934</c:v>
                </c:pt>
                <c:pt idx="110">
                  <c:v>39965</c:v>
                </c:pt>
                <c:pt idx="111">
                  <c:v>39995</c:v>
                </c:pt>
                <c:pt idx="112">
                  <c:v>40026</c:v>
                </c:pt>
                <c:pt idx="113">
                  <c:v>40057</c:v>
                </c:pt>
                <c:pt idx="114">
                  <c:v>40087</c:v>
                </c:pt>
                <c:pt idx="115">
                  <c:v>40118</c:v>
                </c:pt>
                <c:pt idx="116">
                  <c:v>40148</c:v>
                </c:pt>
                <c:pt idx="117">
                  <c:v>40179</c:v>
                </c:pt>
                <c:pt idx="118">
                  <c:v>40210</c:v>
                </c:pt>
                <c:pt idx="119">
                  <c:v>40238</c:v>
                </c:pt>
                <c:pt idx="120">
                  <c:v>40269</c:v>
                </c:pt>
                <c:pt idx="121">
                  <c:v>40299</c:v>
                </c:pt>
                <c:pt idx="122">
                  <c:v>40330</c:v>
                </c:pt>
                <c:pt idx="123">
                  <c:v>40360</c:v>
                </c:pt>
                <c:pt idx="124">
                  <c:v>40391</c:v>
                </c:pt>
                <c:pt idx="125">
                  <c:v>40422</c:v>
                </c:pt>
                <c:pt idx="126">
                  <c:v>40452</c:v>
                </c:pt>
                <c:pt idx="127">
                  <c:v>40483</c:v>
                </c:pt>
                <c:pt idx="128">
                  <c:v>40513</c:v>
                </c:pt>
                <c:pt idx="129">
                  <c:v>40544</c:v>
                </c:pt>
                <c:pt idx="130">
                  <c:v>40575</c:v>
                </c:pt>
                <c:pt idx="131">
                  <c:v>40603</c:v>
                </c:pt>
                <c:pt idx="132">
                  <c:v>40634</c:v>
                </c:pt>
                <c:pt idx="133">
                  <c:v>40664</c:v>
                </c:pt>
                <c:pt idx="134">
                  <c:v>40695</c:v>
                </c:pt>
                <c:pt idx="135">
                  <c:v>40725</c:v>
                </c:pt>
                <c:pt idx="136">
                  <c:v>40756</c:v>
                </c:pt>
                <c:pt idx="137">
                  <c:v>40787</c:v>
                </c:pt>
                <c:pt idx="138">
                  <c:v>40817</c:v>
                </c:pt>
                <c:pt idx="139">
                  <c:v>40848</c:v>
                </c:pt>
                <c:pt idx="140">
                  <c:v>40878</c:v>
                </c:pt>
                <c:pt idx="141">
                  <c:v>40909</c:v>
                </c:pt>
                <c:pt idx="142">
                  <c:v>40940</c:v>
                </c:pt>
                <c:pt idx="143">
                  <c:v>40969</c:v>
                </c:pt>
                <c:pt idx="144">
                  <c:v>41000</c:v>
                </c:pt>
                <c:pt idx="145">
                  <c:v>41030</c:v>
                </c:pt>
                <c:pt idx="146">
                  <c:v>41061</c:v>
                </c:pt>
                <c:pt idx="147">
                  <c:v>41091</c:v>
                </c:pt>
                <c:pt idx="148">
                  <c:v>41122</c:v>
                </c:pt>
                <c:pt idx="149">
                  <c:v>41153</c:v>
                </c:pt>
                <c:pt idx="150">
                  <c:v>41183</c:v>
                </c:pt>
                <c:pt idx="151">
                  <c:v>41214</c:v>
                </c:pt>
                <c:pt idx="152">
                  <c:v>41244</c:v>
                </c:pt>
                <c:pt idx="153">
                  <c:v>41275</c:v>
                </c:pt>
                <c:pt idx="154">
                  <c:v>41306</c:v>
                </c:pt>
                <c:pt idx="155">
                  <c:v>41334</c:v>
                </c:pt>
                <c:pt idx="156">
                  <c:v>41365</c:v>
                </c:pt>
                <c:pt idx="157">
                  <c:v>41395</c:v>
                </c:pt>
                <c:pt idx="158">
                  <c:v>41426</c:v>
                </c:pt>
                <c:pt idx="159">
                  <c:v>41456</c:v>
                </c:pt>
                <c:pt idx="160">
                  <c:v>41487</c:v>
                </c:pt>
                <c:pt idx="161">
                  <c:v>41518</c:v>
                </c:pt>
                <c:pt idx="162">
                  <c:v>41548</c:v>
                </c:pt>
                <c:pt idx="163">
                  <c:v>41579</c:v>
                </c:pt>
                <c:pt idx="164">
                  <c:v>41609</c:v>
                </c:pt>
                <c:pt idx="165">
                  <c:v>41640</c:v>
                </c:pt>
                <c:pt idx="166">
                  <c:v>41671</c:v>
                </c:pt>
                <c:pt idx="167">
                  <c:v>41699</c:v>
                </c:pt>
                <c:pt idx="168">
                  <c:v>41730</c:v>
                </c:pt>
                <c:pt idx="169">
                  <c:v>41760</c:v>
                </c:pt>
                <c:pt idx="170">
                  <c:v>41791</c:v>
                </c:pt>
                <c:pt idx="171">
                  <c:v>41821</c:v>
                </c:pt>
                <c:pt idx="172">
                  <c:v>41852</c:v>
                </c:pt>
                <c:pt idx="173">
                  <c:v>41883</c:v>
                </c:pt>
                <c:pt idx="174">
                  <c:v>41913</c:v>
                </c:pt>
                <c:pt idx="175">
                  <c:v>41944</c:v>
                </c:pt>
                <c:pt idx="176">
                  <c:v>41974</c:v>
                </c:pt>
                <c:pt idx="177">
                  <c:v>42005</c:v>
                </c:pt>
                <c:pt idx="178">
                  <c:v>42036</c:v>
                </c:pt>
                <c:pt idx="179">
                  <c:v>42064</c:v>
                </c:pt>
                <c:pt idx="180">
                  <c:v>42095</c:v>
                </c:pt>
                <c:pt idx="181">
                  <c:v>42125</c:v>
                </c:pt>
                <c:pt idx="182">
                  <c:v>42156</c:v>
                </c:pt>
                <c:pt idx="183">
                  <c:v>42186</c:v>
                </c:pt>
                <c:pt idx="184">
                  <c:v>42217</c:v>
                </c:pt>
                <c:pt idx="185">
                  <c:v>42248</c:v>
                </c:pt>
                <c:pt idx="186">
                  <c:v>42278</c:v>
                </c:pt>
                <c:pt idx="187">
                  <c:v>42309</c:v>
                </c:pt>
                <c:pt idx="188">
                  <c:v>42339</c:v>
                </c:pt>
                <c:pt idx="189">
                  <c:v>42370</c:v>
                </c:pt>
                <c:pt idx="190">
                  <c:v>42401</c:v>
                </c:pt>
                <c:pt idx="191">
                  <c:v>42430</c:v>
                </c:pt>
                <c:pt idx="192">
                  <c:v>42461</c:v>
                </c:pt>
                <c:pt idx="193">
                  <c:v>42491</c:v>
                </c:pt>
                <c:pt idx="194">
                  <c:v>42522</c:v>
                </c:pt>
                <c:pt idx="195">
                  <c:v>42552</c:v>
                </c:pt>
                <c:pt idx="196">
                  <c:v>42583</c:v>
                </c:pt>
                <c:pt idx="197">
                  <c:v>42614</c:v>
                </c:pt>
                <c:pt idx="198">
                  <c:v>42644</c:v>
                </c:pt>
                <c:pt idx="199">
                  <c:v>42675</c:v>
                </c:pt>
                <c:pt idx="200">
                  <c:v>42705</c:v>
                </c:pt>
              </c:numCache>
            </c:numRef>
          </c:cat>
          <c:val>
            <c:numRef>
              <c:f>'All reasons'!$AB$11:$AB$211</c:f>
              <c:numCache>
                <c:formatCode>0.00</c:formatCode>
                <c:ptCount val="201"/>
                <c:pt idx="0">
                  <c:v>5.2716106497441908</c:v>
                </c:pt>
                <c:pt idx="1">
                  <c:v>6.1844562226359274</c:v>
                </c:pt>
                <c:pt idx="2">
                  <c:v>6.5894557517983552</c:v>
                </c:pt>
                <c:pt idx="3">
                  <c:v>6.2872131323242053</c:v>
                </c:pt>
                <c:pt idx="4">
                  <c:v>6.8694224999641129</c:v>
                </c:pt>
                <c:pt idx="5">
                  <c:v>6.455685573595475</c:v>
                </c:pt>
                <c:pt idx="6">
                  <c:v>7.0220517262204023</c:v>
                </c:pt>
                <c:pt idx="7">
                  <c:v>7.2290335644111678</c:v>
                </c:pt>
                <c:pt idx="8">
                  <c:v>4.990395958273373</c:v>
                </c:pt>
                <c:pt idx="9">
                  <c:v>6.7238791283846089</c:v>
                </c:pt>
                <c:pt idx="10">
                  <c:v>6.4795971246993602</c:v>
                </c:pt>
                <c:pt idx="11">
                  <c:v>7.0199345040550334</c:v>
                </c:pt>
                <c:pt idx="12">
                  <c:v>5.8296488206973942</c:v>
                </c:pt>
                <c:pt idx="13">
                  <c:v>6.4228071162380438</c:v>
                </c:pt>
                <c:pt idx="14">
                  <c:v>6.8667564166864645</c:v>
                </c:pt>
                <c:pt idx="15">
                  <c:v>7.0971009483813612</c:v>
                </c:pt>
                <c:pt idx="16">
                  <c:v>7.243431370442778</c:v>
                </c:pt>
                <c:pt idx="17">
                  <c:v>6.1415757171818157</c:v>
                </c:pt>
                <c:pt idx="18">
                  <c:v>7.0787726538668574</c:v>
                </c:pt>
                <c:pt idx="19">
                  <c:v>6.9564229829015805</c:v>
                </c:pt>
                <c:pt idx="20">
                  <c:v>4.6521829245958592</c:v>
                </c:pt>
                <c:pt idx="21">
                  <c:v>5.9346939522884785</c:v>
                </c:pt>
                <c:pt idx="22">
                  <c:v>6.1293035325003622</c:v>
                </c:pt>
                <c:pt idx="23">
                  <c:v>6.3664696489281303</c:v>
                </c:pt>
                <c:pt idx="24">
                  <c:v>6.3061357654028667</c:v>
                </c:pt>
                <c:pt idx="25">
                  <c:v>6.9911451445240855</c:v>
                </c:pt>
                <c:pt idx="26">
                  <c:v>5.7690002796606787</c:v>
                </c:pt>
                <c:pt idx="27">
                  <c:v>7.4959630584435821</c:v>
                </c:pt>
                <c:pt idx="28">
                  <c:v>6.9322010979798261</c:v>
                </c:pt>
                <c:pt idx="29">
                  <c:v>6.9269483605655227</c:v>
                </c:pt>
                <c:pt idx="30">
                  <c:v>7.4988400135188549</c:v>
                </c:pt>
                <c:pt idx="31">
                  <c:v>6.9941151917952107</c:v>
                </c:pt>
                <c:pt idx="32">
                  <c:v>5.3394521733139211</c:v>
                </c:pt>
                <c:pt idx="33">
                  <c:v>6.4060914022006425</c:v>
                </c:pt>
                <c:pt idx="34">
                  <c:v>5.9901682807379313</c:v>
                </c:pt>
                <c:pt idx="35">
                  <c:v>6.1317040876634969</c:v>
                </c:pt>
                <c:pt idx="36">
                  <c:v>5.4915424390338075</c:v>
                </c:pt>
                <c:pt idx="37">
                  <c:v>5.269418174497865</c:v>
                </c:pt>
                <c:pt idx="38">
                  <c:v>5.5807990096657063</c:v>
                </c:pt>
                <c:pt idx="39">
                  <c:v>6.1279231147070821</c:v>
                </c:pt>
                <c:pt idx="40">
                  <c:v>5.2563777595626613</c:v>
                </c:pt>
                <c:pt idx="41">
                  <c:v>5.7919480355337285</c:v>
                </c:pt>
                <c:pt idx="42">
                  <c:v>6.0333368253192257</c:v>
                </c:pt>
                <c:pt idx="43">
                  <c:v>5.4553864178240676</c:v>
                </c:pt>
                <c:pt idx="44">
                  <c:v>4.9084178140448191</c:v>
                </c:pt>
                <c:pt idx="45">
                  <c:v>5.3172713326169019</c:v>
                </c:pt>
                <c:pt idx="46">
                  <c:v>5.2373281019598164</c:v>
                </c:pt>
                <c:pt idx="47">
                  <c:v>6.2913929369393395</c:v>
                </c:pt>
                <c:pt idx="48">
                  <c:v>4.7487507655674932</c:v>
                </c:pt>
                <c:pt idx="49">
                  <c:v>4.9885670232198454</c:v>
                </c:pt>
                <c:pt idx="50">
                  <c:v>5.9269779729594667</c:v>
                </c:pt>
                <c:pt idx="51">
                  <c:v>5.8705472857883434</c:v>
                </c:pt>
                <c:pt idx="52">
                  <c:v>5.7018382821772953</c:v>
                </c:pt>
                <c:pt idx="53">
                  <c:v>6.0987224580604602</c:v>
                </c:pt>
                <c:pt idx="54">
                  <c:v>5.9060682324104592</c:v>
                </c:pt>
                <c:pt idx="55">
                  <c:v>6.2600277517828902</c:v>
                </c:pt>
                <c:pt idx="56">
                  <c:v>5.0215440934928015</c:v>
                </c:pt>
                <c:pt idx="57">
                  <c:v>5.0992345391507881</c:v>
                </c:pt>
                <c:pt idx="58">
                  <c:v>5.6410969825847763</c:v>
                </c:pt>
                <c:pt idx="59">
                  <c:v>5.81638226696142</c:v>
                </c:pt>
                <c:pt idx="60">
                  <c:v>5.6152443934727199</c:v>
                </c:pt>
                <c:pt idx="61">
                  <c:v>5.2742729114629672</c:v>
                </c:pt>
                <c:pt idx="62">
                  <c:v>5.8581146369732791</c:v>
                </c:pt>
                <c:pt idx="63">
                  <c:v>5.4286736366218582</c:v>
                </c:pt>
                <c:pt idx="64">
                  <c:v>5.5443656250036746</c:v>
                </c:pt>
                <c:pt idx="65">
                  <c:v>5.4178789292442247</c:v>
                </c:pt>
                <c:pt idx="66">
                  <c:v>5.164257555847569</c:v>
                </c:pt>
                <c:pt idx="67">
                  <c:v>5.5106036658724733</c:v>
                </c:pt>
                <c:pt idx="68">
                  <c:v>4.0455822680679185</c:v>
                </c:pt>
                <c:pt idx="69">
                  <c:v>4.4240280855040854</c:v>
                </c:pt>
                <c:pt idx="70">
                  <c:v>4.5407839747869083</c:v>
                </c:pt>
                <c:pt idx="71">
                  <c:v>5.3444762917145159</c:v>
                </c:pt>
                <c:pt idx="72">
                  <c:v>3.9750512595042573</c:v>
                </c:pt>
                <c:pt idx="73">
                  <c:v>4.5967649946538094</c:v>
                </c:pt>
                <c:pt idx="74">
                  <c:v>5.1429225925101516</c:v>
                </c:pt>
                <c:pt idx="75">
                  <c:v>4.8198276962553814</c:v>
                </c:pt>
                <c:pt idx="76">
                  <c:v>5.2077573055563331</c:v>
                </c:pt>
                <c:pt idx="77">
                  <c:v>5.0837814187080648</c:v>
                </c:pt>
                <c:pt idx="78">
                  <c:v>5.9274346594168996</c:v>
                </c:pt>
                <c:pt idx="79">
                  <c:v>6.3637977167619413</c:v>
                </c:pt>
                <c:pt idx="80">
                  <c:v>4.6828878160929781</c:v>
                </c:pt>
                <c:pt idx="81">
                  <c:v>6.18713543747503</c:v>
                </c:pt>
                <c:pt idx="82">
                  <c:v>5.9539710534832704</c:v>
                </c:pt>
                <c:pt idx="83">
                  <c:v>6.5970751343412601</c:v>
                </c:pt>
                <c:pt idx="84">
                  <c:v>5.8486850869052729</c:v>
                </c:pt>
                <c:pt idx="85">
                  <c:v>6.5150542670621769</c:v>
                </c:pt>
                <c:pt idx="86">
                  <c:v>6.8508348388197939</c:v>
                </c:pt>
                <c:pt idx="87">
                  <c:v>7.2231594167972046</c:v>
                </c:pt>
                <c:pt idx="88">
                  <c:v>7.5045596868414295</c:v>
                </c:pt>
                <c:pt idx="89">
                  <c:v>7.0209606530709703</c:v>
                </c:pt>
                <c:pt idx="90">
                  <c:v>7.9567435290730621</c:v>
                </c:pt>
                <c:pt idx="91">
                  <c:v>8.1808249470096133</c:v>
                </c:pt>
                <c:pt idx="92">
                  <c:v>5.3825251925261304</c:v>
                </c:pt>
                <c:pt idx="93">
                  <c:v>7.7354417178903097</c:v>
                </c:pt>
                <c:pt idx="94">
                  <c:v>7.7496245289931558</c:v>
                </c:pt>
                <c:pt idx="95">
                  <c:v>6.7058945734728912</c:v>
                </c:pt>
                <c:pt idx="96">
                  <c:v>7.7566240589721103</c:v>
                </c:pt>
                <c:pt idx="97">
                  <c:v>7.5031807837302438</c:v>
                </c:pt>
                <c:pt idx="98">
                  <c:v>7.5895387039065039</c:v>
                </c:pt>
                <c:pt idx="99">
                  <c:v>8.2294095898981858</c:v>
                </c:pt>
                <c:pt idx="100">
                  <c:v>6.5331884767480588</c:v>
                </c:pt>
                <c:pt idx="101">
                  <c:v>7.1109187468781796</c:v>
                </c:pt>
                <c:pt idx="102">
                  <c:v>7.2814129162676879</c:v>
                </c:pt>
                <c:pt idx="103">
                  <c:v>5.9452449483168879</c:v>
                </c:pt>
                <c:pt idx="104">
                  <c:v>4.7477789947669464</c:v>
                </c:pt>
                <c:pt idx="105">
                  <c:v>5.0849352889312218</c:v>
                </c:pt>
                <c:pt idx="106">
                  <c:v>4.5395007671868566</c:v>
                </c:pt>
                <c:pt idx="107">
                  <c:v>4.9460288080876964</c:v>
                </c:pt>
                <c:pt idx="108">
                  <c:v>4.0062644008739978</c:v>
                </c:pt>
                <c:pt idx="109">
                  <c:v>3.9141787871616254</c:v>
                </c:pt>
                <c:pt idx="110">
                  <c:v>4.7959035101657648</c:v>
                </c:pt>
                <c:pt idx="111">
                  <c:v>5.3011449626702607</c:v>
                </c:pt>
                <c:pt idx="112">
                  <c:v>4.7942826074884515</c:v>
                </c:pt>
                <c:pt idx="113">
                  <c:v>5.2989035002146174</c:v>
                </c:pt>
                <c:pt idx="114">
                  <c:v>5.9245493427008782</c:v>
                </c:pt>
                <c:pt idx="115">
                  <c:v>5.6894720638773499</c:v>
                </c:pt>
                <c:pt idx="116">
                  <c:v>5.0186898787981677</c:v>
                </c:pt>
                <c:pt idx="117">
                  <c:v>5.2917192110673366</c:v>
                </c:pt>
                <c:pt idx="118">
                  <c:v>5.8615869079810343</c:v>
                </c:pt>
                <c:pt idx="119">
                  <c:v>6.8126946965525477</c:v>
                </c:pt>
                <c:pt idx="120">
                  <c:v>6.1285028281837075</c:v>
                </c:pt>
                <c:pt idx="121">
                  <c:v>6.7745424264098659</c:v>
                </c:pt>
                <c:pt idx="122">
                  <c:v>8.572461352241314</c:v>
                </c:pt>
                <c:pt idx="123">
                  <c:v>9.4270189813510203</c:v>
                </c:pt>
                <c:pt idx="124">
                  <c:v>9.8582828444790582</c:v>
                </c:pt>
                <c:pt idx="125">
                  <c:v>10.280311576374297</c:v>
                </c:pt>
                <c:pt idx="126">
                  <c:v>10.515993002187919</c:v>
                </c:pt>
                <c:pt idx="127">
                  <c:v>10.742097506780622</c:v>
                </c:pt>
                <c:pt idx="128">
                  <c:v>8.2718097507143842</c:v>
                </c:pt>
                <c:pt idx="129">
                  <c:v>8.6319228382313575</c:v>
                </c:pt>
                <c:pt idx="130">
                  <c:v>9.3281632763544327</c:v>
                </c:pt>
                <c:pt idx="131">
                  <c:v>10.661799541235936</c:v>
                </c:pt>
                <c:pt idx="132">
                  <c:v>7.5225567922147931</c:v>
                </c:pt>
                <c:pt idx="133">
                  <c:v>7.3100508964791473</c:v>
                </c:pt>
                <c:pt idx="134">
                  <c:v>6.9246981085115236</c:v>
                </c:pt>
                <c:pt idx="135">
                  <c:v>6.1106917695478806</c:v>
                </c:pt>
                <c:pt idx="136">
                  <c:v>6.2887863606661254</c:v>
                </c:pt>
                <c:pt idx="137">
                  <c:v>6.192472038898047</c:v>
                </c:pt>
                <c:pt idx="138">
                  <c:v>6.4231082548877616</c:v>
                </c:pt>
                <c:pt idx="139">
                  <c:v>7.3162094008001954</c:v>
                </c:pt>
                <c:pt idx="140">
                  <c:v>5.8701653799074807</c:v>
                </c:pt>
                <c:pt idx="141">
                  <c:v>6.9162196634368165</c:v>
                </c:pt>
                <c:pt idx="142">
                  <c:v>7.6328955385344237</c:v>
                </c:pt>
                <c:pt idx="143">
                  <c:v>8.3792611945461193</c:v>
                </c:pt>
                <c:pt idx="144">
                  <c:v>7.9486127157218682</c:v>
                </c:pt>
                <c:pt idx="145">
                  <c:v>9.6679655565278697</c:v>
                </c:pt>
                <c:pt idx="146">
                  <c:v>8.7034573007614036</c:v>
                </c:pt>
                <c:pt idx="147">
                  <c:v>11.827411840335076</c:v>
                </c:pt>
                <c:pt idx="148">
                  <c:v>11.740206695136632</c:v>
                </c:pt>
                <c:pt idx="149">
                  <c:v>9.9306796351276905</c:v>
                </c:pt>
                <c:pt idx="150">
                  <c:v>12.056818357944334</c:v>
                </c:pt>
                <c:pt idx="151">
                  <c:v>11.39463108956021</c:v>
                </c:pt>
                <c:pt idx="152">
                  <c:v>9.1089146896475661</c:v>
                </c:pt>
                <c:pt idx="153">
                  <c:v>11.689007370816107</c:v>
                </c:pt>
                <c:pt idx="154">
                  <c:v>10.309999127673116</c:v>
                </c:pt>
                <c:pt idx="155">
                  <c:v>9.9243499844987557</c:v>
                </c:pt>
                <c:pt idx="156">
                  <c:v>11.696535876963813</c:v>
                </c:pt>
                <c:pt idx="157">
                  <c:v>12.351258928652449</c:v>
                </c:pt>
                <c:pt idx="158">
                  <c:v>11.821036414342224</c:v>
                </c:pt>
                <c:pt idx="159">
                  <c:v>14.433616910814687</c:v>
                </c:pt>
                <c:pt idx="160">
                  <c:v>13.349341636541151</c:v>
                </c:pt>
                <c:pt idx="161">
                  <c:v>14.169198860572138</c:v>
                </c:pt>
                <c:pt idx="162">
                  <c:v>16.277245679412758</c:v>
                </c:pt>
                <c:pt idx="163">
                  <c:v>13.336139543074605</c:v>
                </c:pt>
                <c:pt idx="164">
                  <c:v>10.513523984771906</c:v>
                </c:pt>
                <c:pt idx="165">
                  <c:v>11.986310343399406</c:v>
                </c:pt>
                <c:pt idx="166">
                  <c:v>10.915275592679011</c:v>
                </c:pt>
                <c:pt idx="167">
                  <c:v>10.93790209323425</c:v>
                </c:pt>
                <c:pt idx="168">
                  <c:v>9.9985915402198113</c:v>
                </c:pt>
                <c:pt idx="169">
                  <c:v>9.7746060387112745</c:v>
                </c:pt>
                <c:pt idx="170">
                  <c:v>10.746559327184881</c:v>
                </c:pt>
                <c:pt idx="171">
                  <c:v>10.969596281622168</c:v>
                </c:pt>
                <c:pt idx="172">
                  <c:v>9.8956813097607537</c:v>
                </c:pt>
                <c:pt idx="173">
                  <c:v>10.379474153799162</c:v>
                </c:pt>
                <c:pt idx="174">
                  <c:v>9.1906362352682365</c:v>
                </c:pt>
                <c:pt idx="175">
                  <c:v>8.5901416674811362</c:v>
                </c:pt>
                <c:pt idx="176">
                  <c:v>7.4955860488167518</c:v>
                </c:pt>
                <c:pt idx="177">
                  <c:v>7.7993967812566511</c:v>
                </c:pt>
                <c:pt idx="178">
                  <c:v>7.6959611747739656</c:v>
                </c:pt>
                <c:pt idx="179">
                  <c:v>8.2813036196290746</c:v>
                </c:pt>
                <c:pt idx="180">
                  <c:v>6.6454286075326383</c:v>
                </c:pt>
                <c:pt idx="181">
                  <c:v>5.7765176534061595</c:v>
                </c:pt>
                <c:pt idx="182">
                  <c:v>6.6506527294314663</c:v>
                </c:pt>
                <c:pt idx="183">
                  <c:v>6.070538547728872</c:v>
                </c:pt>
                <c:pt idx="184">
                  <c:v>5.4560336412104826</c:v>
                </c:pt>
                <c:pt idx="185">
                  <c:v>5.6628196452628243</c:v>
                </c:pt>
                <c:pt idx="186">
                  <c:v>5.8988683064957854</c:v>
                </c:pt>
                <c:pt idx="187">
                  <c:v>5.7044588098789992</c:v>
                </c:pt>
                <c:pt idx="188">
                  <c:v>4.9336703317497106</c:v>
                </c:pt>
                <c:pt idx="189">
                  <c:v>4.5974404665478694</c:v>
                </c:pt>
                <c:pt idx="190">
                  <c:v>5.1182084259204137</c:v>
                </c:pt>
                <c:pt idx="191">
                  <c:v>5.6850026971200025</c:v>
                </c:pt>
              </c:numCache>
            </c:numRef>
          </c:val>
        </c:ser>
        <c:ser>
          <c:idx val="1"/>
          <c:order val="1"/>
          <c:tx>
            <c:strRef>
              <c:f>'All reasons'!$AC$10</c:f>
              <c:strCache>
                <c:ptCount val="1"/>
                <c:pt idx="0">
                  <c:v>Originally adverse decisions as % of referrals excluding reserved &amp; cancelled ÷ 10</c:v>
                </c:pt>
              </c:strCache>
            </c:strRef>
          </c:tx>
          <c:marker>
            <c:symbol val="square"/>
            <c:size val="5"/>
          </c:marker>
          <c:cat>
            <c:numRef>
              <c:f>'All reasons'!$A$11:$A$211</c:f>
              <c:numCache>
                <c:formatCode>mmm\-yy</c:formatCode>
                <c:ptCount val="201"/>
                <c:pt idx="0">
                  <c:v>36617</c:v>
                </c:pt>
                <c:pt idx="1">
                  <c:v>36647</c:v>
                </c:pt>
                <c:pt idx="2">
                  <c:v>36678</c:v>
                </c:pt>
                <c:pt idx="3">
                  <c:v>36708</c:v>
                </c:pt>
                <c:pt idx="4">
                  <c:v>36739</c:v>
                </c:pt>
                <c:pt idx="5">
                  <c:v>36770</c:v>
                </c:pt>
                <c:pt idx="6">
                  <c:v>36800</c:v>
                </c:pt>
                <c:pt idx="7">
                  <c:v>36831</c:v>
                </c:pt>
                <c:pt idx="8">
                  <c:v>36861</c:v>
                </c:pt>
                <c:pt idx="9">
                  <c:v>36892</c:v>
                </c:pt>
                <c:pt idx="10">
                  <c:v>36923</c:v>
                </c:pt>
                <c:pt idx="11">
                  <c:v>36951</c:v>
                </c:pt>
                <c:pt idx="12">
                  <c:v>36982</c:v>
                </c:pt>
                <c:pt idx="13">
                  <c:v>37012</c:v>
                </c:pt>
                <c:pt idx="14">
                  <c:v>37043</c:v>
                </c:pt>
                <c:pt idx="15">
                  <c:v>37073</c:v>
                </c:pt>
                <c:pt idx="16">
                  <c:v>37104</c:v>
                </c:pt>
                <c:pt idx="17">
                  <c:v>37135</c:v>
                </c:pt>
                <c:pt idx="18">
                  <c:v>37165</c:v>
                </c:pt>
                <c:pt idx="19">
                  <c:v>37196</c:v>
                </c:pt>
                <c:pt idx="20">
                  <c:v>37226</c:v>
                </c:pt>
                <c:pt idx="21">
                  <c:v>37257</c:v>
                </c:pt>
                <c:pt idx="22">
                  <c:v>37288</c:v>
                </c:pt>
                <c:pt idx="23">
                  <c:v>37316</c:v>
                </c:pt>
                <c:pt idx="24">
                  <c:v>37347</c:v>
                </c:pt>
                <c:pt idx="25">
                  <c:v>37377</c:v>
                </c:pt>
                <c:pt idx="26">
                  <c:v>37408</c:v>
                </c:pt>
                <c:pt idx="27">
                  <c:v>37438</c:v>
                </c:pt>
                <c:pt idx="28">
                  <c:v>37469</c:v>
                </c:pt>
                <c:pt idx="29">
                  <c:v>37500</c:v>
                </c:pt>
                <c:pt idx="30">
                  <c:v>37530</c:v>
                </c:pt>
                <c:pt idx="31">
                  <c:v>37561</c:v>
                </c:pt>
                <c:pt idx="32">
                  <c:v>37591</c:v>
                </c:pt>
                <c:pt idx="33">
                  <c:v>37622</c:v>
                </c:pt>
                <c:pt idx="34">
                  <c:v>37653</c:v>
                </c:pt>
                <c:pt idx="35">
                  <c:v>37681</c:v>
                </c:pt>
                <c:pt idx="36">
                  <c:v>37712</c:v>
                </c:pt>
                <c:pt idx="37">
                  <c:v>37742</c:v>
                </c:pt>
                <c:pt idx="38">
                  <c:v>37773</c:v>
                </c:pt>
                <c:pt idx="39">
                  <c:v>37803</c:v>
                </c:pt>
                <c:pt idx="40">
                  <c:v>37834</c:v>
                </c:pt>
                <c:pt idx="41">
                  <c:v>37865</c:v>
                </c:pt>
                <c:pt idx="42">
                  <c:v>37895</c:v>
                </c:pt>
                <c:pt idx="43">
                  <c:v>37926</c:v>
                </c:pt>
                <c:pt idx="44">
                  <c:v>37956</c:v>
                </c:pt>
                <c:pt idx="45">
                  <c:v>37987</c:v>
                </c:pt>
                <c:pt idx="46">
                  <c:v>38018</c:v>
                </c:pt>
                <c:pt idx="47">
                  <c:v>38047</c:v>
                </c:pt>
                <c:pt idx="48">
                  <c:v>38078</c:v>
                </c:pt>
                <c:pt idx="49">
                  <c:v>38108</c:v>
                </c:pt>
                <c:pt idx="50">
                  <c:v>38139</c:v>
                </c:pt>
                <c:pt idx="51">
                  <c:v>38169</c:v>
                </c:pt>
                <c:pt idx="52">
                  <c:v>38200</c:v>
                </c:pt>
                <c:pt idx="53">
                  <c:v>38231</c:v>
                </c:pt>
                <c:pt idx="54">
                  <c:v>38261</c:v>
                </c:pt>
                <c:pt idx="55">
                  <c:v>38292</c:v>
                </c:pt>
                <c:pt idx="56">
                  <c:v>38322</c:v>
                </c:pt>
                <c:pt idx="57">
                  <c:v>38353</c:v>
                </c:pt>
                <c:pt idx="58">
                  <c:v>38384</c:v>
                </c:pt>
                <c:pt idx="59">
                  <c:v>38412</c:v>
                </c:pt>
                <c:pt idx="60">
                  <c:v>38443</c:v>
                </c:pt>
                <c:pt idx="61">
                  <c:v>38473</c:v>
                </c:pt>
                <c:pt idx="62">
                  <c:v>38504</c:v>
                </c:pt>
                <c:pt idx="63">
                  <c:v>38534</c:v>
                </c:pt>
                <c:pt idx="64">
                  <c:v>38565</c:v>
                </c:pt>
                <c:pt idx="65">
                  <c:v>38596</c:v>
                </c:pt>
                <c:pt idx="66">
                  <c:v>38626</c:v>
                </c:pt>
                <c:pt idx="67">
                  <c:v>38657</c:v>
                </c:pt>
                <c:pt idx="68">
                  <c:v>38687</c:v>
                </c:pt>
                <c:pt idx="69">
                  <c:v>38718</c:v>
                </c:pt>
                <c:pt idx="70">
                  <c:v>38749</c:v>
                </c:pt>
                <c:pt idx="71">
                  <c:v>38777</c:v>
                </c:pt>
                <c:pt idx="72">
                  <c:v>38808</c:v>
                </c:pt>
                <c:pt idx="73">
                  <c:v>38838</c:v>
                </c:pt>
                <c:pt idx="74">
                  <c:v>38869</c:v>
                </c:pt>
                <c:pt idx="75">
                  <c:v>38899</c:v>
                </c:pt>
                <c:pt idx="76">
                  <c:v>38930</c:v>
                </c:pt>
                <c:pt idx="77">
                  <c:v>38961</c:v>
                </c:pt>
                <c:pt idx="78">
                  <c:v>38991</c:v>
                </c:pt>
                <c:pt idx="79">
                  <c:v>39022</c:v>
                </c:pt>
                <c:pt idx="80">
                  <c:v>39052</c:v>
                </c:pt>
                <c:pt idx="81">
                  <c:v>39083</c:v>
                </c:pt>
                <c:pt idx="82">
                  <c:v>39114</c:v>
                </c:pt>
                <c:pt idx="83">
                  <c:v>39142</c:v>
                </c:pt>
                <c:pt idx="84">
                  <c:v>39173</c:v>
                </c:pt>
                <c:pt idx="85">
                  <c:v>39203</c:v>
                </c:pt>
                <c:pt idx="86">
                  <c:v>39234</c:v>
                </c:pt>
                <c:pt idx="87">
                  <c:v>39264</c:v>
                </c:pt>
                <c:pt idx="88">
                  <c:v>39295</c:v>
                </c:pt>
                <c:pt idx="89">
                  <c:v>39326</c:v>
                </c:pt>
                <c:pt idx="90">
                  <c:v>39356</c:v>
                </c:pt>
                <c:pt idx="91">
                  <c:v>39387</c:v>
                </c:pt>
                <c:pt idx="92">
                  <c:v>39417</c:v>
                </c:pt>
                <c:pt idx="93">
                  <c:v>39448</c:v>
                </c:pt>
                <c:pt idx="94">
                  <c:v>39479</c:v>
                </c:pt>
                <c:pt idx="95">
                  <c:v>39508</c:v>
                </c:pt>
                <c:pt idx="96">
                  <c:v>39539</c:v>
                </c:pt>
                <c:pt idx="97">
                  <c:v>39569</c:v>
                </c:pt>
                <c:pt idx="98">
                  <c:v>39600</c:v>
                </c:pt>
                <c:pt idx="99">
                  <c:v>39630</c:v>
                </c:pt>
                <c:pt idx="100">
                  <c:v>39661</c:v>
                </c:pt>
                <c:pt idx="101">
                  <c:v>39692</c:v>
                </c:pt>
                <c:pt idx="102">
                  <c:v>39722</c:v>
                </c:pt>
                <c:pt idx="103">
                  <c:v>39753</c:v>
                </c:pt>
                <c:pt idx="104">
                  <c:v>39783</c:v>
                </c:pt>
                <c:pt idx="105">
                  <c:v>39814</c:v>
                </c:pt>
                <c:pt idx="106">
                  <c:v>39845</c:v>
                </c:pt>
                <c:pt idx="107">
                  <c:v>39873</c:v>
                </c:pt>
                <c:pt idx="108">
                  <c:v>39904</c:v>
                </c:pt>
                <c:pt idx="109">
                  <c:v>39934</c:v>
                </c:pt>
                <c:pt idx="110">
                  <c:v>39965</c:v>
                </c:pt>
                <c:pt idx="111">
                  <c:v>39995</c:v>
                </c:pt>
                <c:pt idx="112">
                  <c:v>40026</c:v>
                </c:pt>
                <c:pt idx="113">
                  <c:v>40057</c:v>
                </c:pt>
                <c:pt idx="114">
                  <c:v>40087</c:v>
                </c:pt>
                <c:pt idx="115">
                  <c:v>40118</c:v>
                </c:pt>
                <c:pt idx="116">
                  <c:v>40148</c:v>
                </c:pt>
                <c:pt idx="117">
                  <c:v>40179</c:v>
                </c:pt>
                <c:pt idx="118">
                  <c:v>40210</c:v>
                </c:pt>
                <c:pt idx="119">
                  <c:v>40238</c:v>
                </c:pt>
                <c:pt idx="120">
                  <c:v>40269</c:v>
                </c:pt>
                <c:pt idx="121">
                  <c:v>40299</c:v>
                </c:pt>
                <c:pt idx="122">
                  <c:v>40330</c:v>
                </c:pt>
                <c:pt idx="123">
                  <c:v>40360</c:v>
                </c:pt>
                <c:pt idx="124">
                  <c:v>40391</c:v>
                </c:pt>
                <c:pt idx="125">
                  <c:v>40422</c:v>
                </c:pt>
                <c:pt idx="126">
                  <c:v>40452</c:v>
                </c:pt>
                <c:pt idx="127">
                  <c:v>40483</c:v>
                </c:pt>
                <c:pt idx="128">
                  <c:v>40513</c:v>
                </c:pt>
                <c:pt idx="129">
                  <c:v>40544</c:v>
                </c:pt>
                <c:pt idx="130">
                  <c:v>40575</c:v>
                </c:pt>
                <c:pt idx="131">
                  <c:v>40603</c:v>
                </c:pt>
                <c:pt idx="132">
                  <c:v>40634</c:v>
                </c:pt>
                <c:pt idx="133">
                  <c:v>40664</c:v>
                </c:pt>
                <c:pt idx="134">
                  <c:v>40695</c:v>
                </c:pt>
                <c:pt idx="135">
                  <c:v>40725</c:v>
                </c:pt>
                <c:pt idx="136">
                  <c:v>40756</c:v>
                </c:pt>
                <c:pt idx="137">
                  <c:v>40787</c:v>
                </c:pt>
                <c:pt idx="138">
                  <c:v>40817</c:v>
                </c:pt>
                <c:pt idx="139">
                  <c:v>40848</c:v>
                </c:pt>
                <c:pt idx="140">
                  <c:v>40878</c:v>
                </c:pt>
                <c:pt idx="141">
                  <c:v>40909</c:v>
                </c:pt>
                <c:pt idx="142">
                  <c:v>40940</c:v>
                </c:pt>
                <c:pt idx="143">
                  <c:v>40969</c:v>
                </c:pt>
                <c:pt idx="144">
                  <c:v>41000</c:v>
                </c:pt>
                <c:pt idx="145">
                  <c:v>41030</c:v>
                </c:pt>
                <c:pt idx="146">
                  <c:v>41061</c:v>
                </c:pt>
                <c:pt idx="147">
                  <c:v>41091</c:v>
                </c:pt>
                <c:pt idx="148">
                  <c:v>41122</c:v>
                </c:pt>
                <c:pt idx="149">
                  <c:v>41153</c:v>
                </c:pt>
                <c:pt idx="150">
                  <c:v>41183</c:v>
                </c:pt>
                <c:pt idx="151">
                  <c:v>41214</c:v>
                </c:pt>
                <c:pt idx="152">
                  <c:v>41244</c:v>
                </c:pt>
                <c:pt idx="153">
                  <c:v>41275</c:v>
                </c:pt>
                <c:pt idx="154">
                  <c:v>41306</c:v>
                </c:pt>
                <c:pt idx="155">
                  <c:v>41334</c:v>
                </c:pt>
                <c:pt idx="156">
                  <c:v>41365</c:v>
                </c:pt>
                <c:pt idx="157">
                  <c:v>41395</c:v>
                </c:pt>
                <c:pt idx="158">
                  <c:v>41426</c:v>
                </c:pt>
                <c:pt idx="159">
                  <c:v>41456</c:v>
                </c:pt>
                <c:pt idx="160">
                  <c:v>41487</c:v>
                </c:pt>
                <c:pt idx="161">
                  <c:v>41518</c:v>
                </c:pt>
                <c:pt idx="162">
                  <c:v>41548</c:v>
                </c:pt>
                <c:pt idx="163">
                  <c:v>41579</c:v>
                </c:pt>
                <c:pt idx="164">
                  <c:v>41609</c:v>
                </c:pt>
                <c:pt idx="165">
                  <c:v>41640</c:v>
                </c:pt>
                <c:pt idx="166">
                  <c:v>41671</c:v>
                </c:pt>
                <c:pt idx="167">
                  <c:v>41699</c:v>
                </c:pt>
                <c:pt idx="168">
                  <c:v>41730</c:v>
                </c:pt>
                <c:pt idx="169">
                  <c:v>41760</c:v>
                </c:pt>
                <c:pt idx="170">
                  <c:v>41791</c:v>
                </c:pt>
                <c:pt idx="171">
                  <c:v>41821</c:v>
                </c:pt>
                <c:pt idx="172">
                  <c:v>41852</c:v>
                </c:pt>
                <c:pt idx="173">
                  <c:v>41883</c:v>
                </c:pt>
                <c:pt idx="174">
                  <c:v>41913</c:v>
                </c:pt>
                <c:pt idx="175">
                  <c:v>41944</c:v>
                </c:pt>
                <c:pt idx="176">
                  <c:v>41974</c:v>
                </c:pt>
                <c:pt idx="177">
                  <c:v>42005</c:v>
                </c:pt>
                <c:pt idx="178">
                  <c:v>42036</c:v>
                </c:pt>
                <c:pt idx="179">
                  <c:v>42064</c:v>
                </c:pt>
                <c:pt idx="180">
                  <c:v>42095</c:v>
                </c:pt>
                <c:pt idx="181">
                  <c:v>42125</c:v>
                </c:pt>
                <c:pt idx="182">
                  <c:v>42156</c:v>
                </c:pt>
                <c:pt idx="183">
                  <c:v>42186</c:v>
                </c:pt>
                <c:pt idx="184">
                  <c:v>42217</c:v>
                </c:pt>
                <c:pt idx="185">
                  <c:v>42248</c:v>
                </c:pt>
                <c:pt idx="186">
                  <c:v>42278</c:v>
                </c:pt>
                <c:pt idx="187">
                  <c:v>42309</c:v>
                </c:pt>
                <c:pt idx="188">
                  <c:v>42339</c:v>
                </c:pt>
                <c:pt idx="189">
                  <c:v>42370</c:v>
                </c:pt>
                <c:pt idx="190">
                  <c:v>42401</c:v>
                </c:pt>
                <c:pt idx="191">
                  <c:v>42430</c:v>
                </c:pt>
                <c:pt idx="192">
                  <c:v>42461</c:v>
                </c:pt>
                <c:pt idx="193">
                  <c:v>42491</c:v>
                </c:pt>
                <c:pt idx="194">
                  <c:v>42522</c:v>
                </c:pt>
                <c:pt idx="195">
                  <c:v>42552</c:v>
                </c:pt>
                <c:pt idx="196">
                  <c:v>42583</c:v>
                </c:pt>
                <c:pt idx="197">
                  <c:v>42614</c:v>
                </c:pt>
                <c:pt idx="198">
                  <c:v>42644</c:v>
                </c:pt>
                <c:pt idx="199">
                  <c:v>42675</c:v>
                </c:pt>
                <c:pt idx="200">
                  <c:v>42705</c:v>
                </c:pt>
              </c:numCache>
            </c:numRef>
          </c:cat>
          <c:val>
            <c:numRef>
              <c:f>'All reasons'!$AC$11:$AC$211</c:f>
              <c:numCache>
                <c:formatCode>0.00</c:formatCode>
                <c:ptCount val="201"/>
                <c:pt idx="0">
                  <c:v>4.6488192800339956</c:v>
                </c:pt>
                <c:pt idx="1">
                  <c:v>4.8096325737819905</c:v>
                </c:pt>
                <c:pt idx="2">
                  <c:v>4.6817868230424287</c:v>
                </c:pt>
                <c:pt idx="3">
                  <c:v>4.6083928571428574</c:v>
                </c:pt>
                <c:pt idx="4">
                  <c:v>4.6869433484825782</c:v>
                </c:pt>
                <c:pt idx="5">
                  <c:v>4.5470340503484348</c:v>
                </c:pt>
                <c:pt idx="6">
                  <c:v>4.4878846706931261</c:v>
                </c:pt>
                <c:pt idx="7">
                  <c:v>4.3875262910879735</c:v>
                </c:pt>
                <c:pt idx="8">
                  <c:v>4.6453614796354668</c:v>
                </c:pt>
                <c:pt idx="9">
                  <c:v>4.7317767460774682</c:v>
                </c:pt>
                <c:pt idx="10">
                  <c:v>4.6331943582010116</c:v>
                </c:pt>
                <c:pt idx="11">
                  <c:v>4.6954014109892368</c:v>
                </c:pt>
                <c:pt idx="12">
                  <c:v>5.0305963024043052</c:v>
                </c:pt>
                <c:pt idx="13">
                  <c:v>4.9987850315891782</c:v>
                </c:pt>
                <c:pt idx="14">
                  <c:v>4.9382282335031329</c:v>
                </c:pt>
                <c:pt idx="15">
                  <c:v>4.8742900486559488</c:v>
                </c:pt>
                <c:pt idx="16">
                  <c:v>4.9566103298342643</c:v>
                </c:pt>
                <c:pt idx="17">
                  <c:v>4.8608625626342157</c:v>
                </c:pt>
                <c:pt idx="18">
                  <c:v>4.8790425762258129</c:v>
                </c:pt>
                <c:pt idx="19">
                  <c:v>4.8533390427623262</c:v>
                </c:pt>
                <c:pt idx="20">
                  <c:v>4.910868957809444</c:v>
                </c:pt>
                <c:pt idx="21">
                  <c:v>4.928985388947841</c:v>
                </c:pt>
                <c:pt idx="22">
                  <c:v>4.7454639093574205</c:v>
                </c:pt>
                <c:pt idx="23">
                  <c:v>4.9207323107372591</c:v>
                </c:pt>
                <c:pt idx="24">
                  <c:v>5.2055934742800067</c:v>
                </c:pt>
                <c:pt idx="25">
                  <c:v>5.1976123034807902</c:v>
                </c:pt>
                <c:pt idx="26">
                  <c:v>5.2482685761239578</c:v>
                </c:pt>
                <c:pt idx="27">
                  <c:v>5.1308956014838376</c:v>
                </c:pt>
                <c:pt idx="28">
                  <c:v>5.1731843575418992</c:v>
                </c:pt>
                <c:pt idx="29">
                  <c:v>5.1041436519573384</c:v>
                </c:pt>
                <c:pt idx="30">
                  <c:v>5.0919600630583295</c:v>
                </c:pt>
                <c:pt idx="31">
                  <c:v>5.0023879646581229</c:v>
                </c:pt>
                <c:pt idx="32">
                  <c:v>5.1020611123542423</c:v>
                </c:pt>
                <c:pt idx="33">
                  <c:v>5.0386030463045923</c:v>
                </c:pt>
                <c:pt idx="34">
                  <c:v>5.0008040201005022</c:v>
                </c:pt>
                <c:pt idx="35">
                  <c:v>5.1769257256284051</c:v>
                </c:pt>
                <c:pt idx="36">
                  <c:v>5.4857327546403178</c:v>
                </c:pt>
                <c:pt idx="37">
                  <c:v>5.4024166971805201</c:v>
                </c:pt>
                <c:pt idx="38">
                  <c:v>5.4215286564506311</c:v>
                </c:pt>
                <c:pt idx="39">
                  <c:v>5.4682977329868381</c:v>
                </c:pt>
                <c:pt idx="40">
                  <c:v>5.4978657547240459</c:v>
                </c:pt>
                <c:pt idx="41">
                  <c:v>5.3829716510755494</c:v>
                </c:pt>
                <c:pt idx="42">
                  <c:v>5.3095159697069469</c:v>
                </c:pt>
                <c:pt idx="43">
                  <c:v>5.3668063531481192</c:v>
                </c:pt>
                <c:pt idx="44">
                  <c:v>5.3693340794627868</c:v>
                </c:pt>
                <c:pt idx="45">
                  <c:v>5.3028723791055636</c:v>
                </c:pt>
                <c:pt idx="46">
                  <c:v>5.2259091465654466</c:v>
                </c:pt>
                <c:pt idx="47">
                  <c:v>5.3438885370487652</c:v>
                </c:pt>
                <c:pt idx="48">
                  <c:v>5.6564310544611818</c:v>
                </c:pt>
                <c:pt idx="49">
                  <c:v>5.6112879884225766</c:v>
                </c:pt>
                <c:pt idx="50">
                  <c:v>5.5510718789407303</c:v>
                </c:pt>
                <c:pt idx="51">
                  <c:v>5.5275914902167633</c:v>
                </c:pt>
                <c:pt idx="52">
                  <c:v>5.5109055199503825</c:v>
                </c:pt>
                <c:pt idx="53">
                  <c:v>5.3631005893517134</c:v>
                </c:pt>
                <c:pt idx="54">
                  <c:v>5.4671071606492045</c:v>
                </c:pt>
                <c:pt idx="55">
                  <c:v>5.3834431226034809</c:v>
                </c:pt>
                <c:pt idx="56">
                  <c:v>5.4399593653828919</c:v>
                </c:pt>
                <c:pt idx="57">
                  <c:v>5.5500300562872287</c:v>
                </c:pt>
                <c:pt idx="58">
                  <c:v>5.491060554391777</c:v>
                </c:pt>
                <c:pt idx="59">
                  <c:v>5.5031416828081445</c:v>
                </c:pt>
                <c:pt idx="60">
                  <c:v>5.7157099773186122</c:v>
                </c:pt>
                <c:pt idx="61">
                  <c:v>5.7519823905375649</c:v>
                </c:pt>
                <c:pt idx="62">
                  <c:v>5.8210854947166188</c:v>
                </c:pt>
                <c:pt idx="63">
                  <c:v>5.7707045419710825</c:v>
                </c:pt>
                <c:pt idx="64">
                  <c:v>5.7954853830023429</c:v>
                </c:pt>
                <c:pt idx="65">
                  <c:v>5.7894058844746743</c:v>
                </c:pt>
                <c:pt idx="66">
                  <c:v>5.6772632094199551</c:v>
                </c:pt>
                <c:pt idx="67">
                  <c:v>5.6576358407749359</c:v>
                </c:pt>
                <c:pt idx="68">
                  <c:v>5.619016067583237</c:v>
                </c:pt>
                <c:pt idx="69">
                  <c:v>5.7038334416226437</c:v>
                </c:pt>
                <c:pt idx="70">
                  <c:v>5.5378858746492039</c:v>
                </c:pt>
                <c:pt idx="71">
                  <c:v>5.5402366729506891</c:v>
                </c:pt>
                <c:pt idx="72">
                  <c:v>5.7936532176781403</c:v>
                </c:pt>
                <c:pt idx="73">
                  <c:v>5.8049309130316988</c:v>
                </c:pt>
                <c:pt idx="74">
                  <c:v>5.904056333895694</c:v>
                </c:pt>
                <c:pt idx="75">
                  <c:v>5.9942918852206102</c:v>
                </c:pt>
                <c:pt idx="76">
                  <c:v>5.9196925207094946</c:v>
                </c:pt>
                <c:pt idx="77">
                  <c:v>5.8846105606421677</c:v>
                </c:pt>
                <c:pt idx="78">
                  <c:v>5.7284877941014027</c:v>
                </c:pt>
                <c:pt idx="79">
                  <c:v>5.7352547055064225</c:v>
                </c:pt>
                <c:pt idx="80">
                  <c:v>5.7717785969677653</c:v>
                </c:pt>
                <c:pt idx="81">
                  <c:v>5.8291710303713851</c:v>
                </c:pt>
                <c:pt idx="82">
                  <c:v>5.8178667613102579</c:v>
                </c:pt>
                <c:pt idx="83">
                  <c:v>5.9612945381865696</c:v>
                </c:pt>
                <c:pt idx="84">
                  <c:v>6.1505361655624613</c:v>
                </c:pt>
                <c:pt idx="85">
                  <c:v>6.1121015323231038</c:v>
                </c:pt>
                <c:pt idx="86">
                  <c:v>6.1898102732149196</c:v>
                </c:pt>
                <c:pt idx="87">
                  <c:v>6.1928220955998743</c:v>
                </c:pt>
                <c:pt idx="88">
                  <c:v>6.2057952499854832</c:v>
                </c:pt>
                <c:pt idx="89">
                  <c:v>5.9770139962125333</c:v>
                </c:pt>
                <c:pt idx="90">
                  <c:v>6.1491473657419196</c:v>
                </c:pt>
                <c:pt idx="91">
                  <c:v>6.1314021430882546</c:v>
                </c:pt>
                <c:pt idx="92">
                  <c:v>5.9374457496672646</c:v>
                </c:pt>
                <c:pt idx="93">
                  <c:v>5.9311544070902356</c:v>
                </c:pt>
                <c:pt idx="94">
                  <c:v>5.9180919733051303</c:v>
                </c:pt>
                <c:pt idx="95">
                  <c:v>5.9332282376314591</c:v>
                </c:pt>
                <c:pt idx="96">
                  <c:v>6.0438871473354228</c:v>
                </c:pt>
                <c:pt idx="97">
                  <c:v>6.1567120047309292</c:v>
                </c:pt>
                <c:pt idx="98">
                  <c:v>6.2456535674741156</c:v>
                </c:pt>
                <c:pt idx="99">
                  <c:v>6.051978467561522</c:v>
                </c:pt>
                <c:pt idx="100">
                  <c:v>6.1935215946843858</c:v>
                </c:pt>
                <c:pt idx="101">
                  <c:v>6.0831481719521836</c:v>
                </c:pt>
                <c:pt idx="102">
                  <c:v>5.9761278227817627</c:v>
                </c:pt>
                <c:pt idx="103">
                  <c:v>5.9579785086791874</c:v>
                </c:pt>
                <c:pt idx="104">
                  <c:v>5.8201069752210461</c:v>
                </c:pt>
                <c:pt idx="105">
                  <c:v>5.8533702677747002</c:v>
                </c:pt>
                <c:pt idx="106">
                  <c:v>5.8054504027700542</c:v>
                </c:pt>
                <c:pt idx="107">
                  <c:v>5.9943562499014709</c:v>
                </c:pt>
                <c:pt idx="108">
                  <c:v>6.228986824170831</c:v>
                </c:pt>
                <c:pt idx="109">
                  <c:v>6.2560030983733537</c:v>
                </c:pt>
                <c:pt idx="110">
                  <c:v>6.3345879714903495</c:v>
                </c:pt>
                <c:pt idx="111">
                  <c:v>6.2753881616144049</c:v>
                </c:pt>
                <c:pt idx="112">
                  <c:v>6.3390869036527011</c:v>
                </c:pt>
                <c:pt idx="113">
                  <c:v>6.4108322895521095</c:v>
                </c:pt>
                <c:pt idx="114">
                  <c:v>6.169407311013841</c:v>
                </c:pt>
                <c:pt idx="115">
                  <c:v>6.264808268343363</c:v>
                </c:pt>
                <c:pt idx="116">
                  <c:v>6.2517948955486586</c:v>
                </c:pt>
                <c:pt idx="117">
                  <c:v>6.1257872150699431</c:v>
                </c:pt>
                <c:pt idx="118">
                  <c:v>6.2965850223809285</c:v>
                </c:pt>
                <c:pt idx="119">
                  <c:v>6.299479983861568</c:v>
                </c:pt>
                <c:pt idx="120">
                  <c:v>6.2055241264559076</c:v>
                </c:pt>
                <c:pt idx="121">
                  <c:v>6.2126879818020972</c:v>
                </c:pt>
                <c:pt idx="122">
                  <c:v>6.3133041900362921</c:v>
                </c:pt>
                <c:pt idx="123">
                  <c:v>6.210241496097777</c:v>
                </c:pt>
                <c:pt idx="124">
                  <c:v>6.0989105702268498</c:v>
                </c:pt>
                <c:pt idx="125">
                  <c:v>6.2188495099458247</c:v>
                </c:pt>
                <c:pt idx="126">
                  <c:v>6.2180461517203254</c:v>
                </c:pt>
                <c:pt idx="127">
                  <c:v>6.2398563566831458</c:v>
                </c:pt>
                <c:pt idx="128">
                  <c:v>6.0585806374951723</c:v>
                </c:pt>
                <c:pt idx="129">
                  <c:v>6.2635805384978749</c:v>
                </c:pt>
                <c:pt idx="130">
                  <c:v>6.220481343886286</c:v>
                </c:pt>
                <c:pt idx="131">
                  <c:v>6.2563388329405045</c:v>
                </c:pt>
                <c:pt idx="132">
                  <c:v>6.4273614172585507</c:v>
                </c:pt>
                <c:pt idx="133">
                  <c:v>6.4902845429667284</c:v>
                </c:pt>
                <c:pt idx="134">
                  <c:v>6.5224816931594933</c:v>
                </c:pt>
                <c:pt idx="135">
                  <c:v>6.5128336818420838</c:v>
                </c:pt>
                <c:pt idx="136">
                  <c:v>6.4170207743153922</c:v>
                </c:pt>
                <c:pt idx="137">
                  <c:v>6.3416465800215605</c:v>
                </c:pt>
                <c:pt idx="138">
                  <c:v>6.1182173312371964</c:v>
                </c:pt>
                <c:pt idx="139">
                  <c:v>6.1497738704087235</c:v>
                </c:pt>
                <c:pt idx="140">
                  <c:v>6.4598189247656439</c:v>
                </c:pt>
                <c:pt idx="141">
                  <c:v>6.7368560748490411</c:v>
                </c:pt>
                <c:pt idx="142">
                  <c:v>6.634891524501457</c:v>
                </c:pt>
                <c:pt idx="143">
                  <c:v>6.9275016986699169</c:v>
                </c:pt>
                <c:pt idx="144">
                  <c:v>7.0301207293035493</c:v>
                </c:pt>
                <c:pt idx="145">
                  <c:v>7.1212424065978954</c:v>
                </c:pt>
                <c:pt idx="146">
                  <c:v>7.1956910945263619</c:v>
                </c:pt>
                <c:pt idx="147">
                  <c:v>6.871386450114481</c:v>
                </c:pt>
                <c:pt idx="148">
                  <c:v>6.7465302140913535</c:v>
                </c:pt>
                <c:pt idx="149">
                  <c:v>6.9610905191066621</c:v>
                </c:pt>
                <c:pt idx="150">
                  <c:v>6.9663452736925606</c:v>
                </c:pt>
                <c:pt idx="151">
                  <c:v>6.8255593164368857</c:v>
                </c:pt>
                <c:pt idx="152">
                  <c:v>6.9255934904789864</c:v>
                </c:pt>
                <c:pt idx="153">
                  <c:v>6.8063464252688961</c:v>
                </c:pt>
                <c:pt idx="154">
                  <c:v>6.7412311287006759</c:v>
                </c:pt>
                <c:pt idx="155">
                  <c:v>6.9208065114847299</c:v>
                </c:pt>
                <c:pt idx="156">
                  <c:v>6.9863813702985711</c:v>
                </c:pt>
                <c:pt idx="157">
                  <c:v>7.2007348829778737</c:v>
                </c:pt>
                <c:pt idx="158">
                  <c:v>7.2583236434968628</c:v>
                </c:pt>
                <c:pt idx="159">
                  <c:v>7.3077713513989604</c:v>
                </c:pt>
                <c:pt idx="160">
                  <c:v>7.4435951818800277</c:v>
                </c:pt>
                <c:pt idx="161">
                  <c:v>7.3123622520536973</c:v>
                </c:pt>
                <c:pt idx="162">
                  <c:v>7.4785020208100432</c:v>
                </c:pt>
                <c:pt idx="163">
                  <c:v>7.5493234627373198</c:v>
                </c:pt>
                <c:pt idx="164">
                  <c:v>7.6522550329386831</c:v>
                </c:pt>
                <c:pt idx="165">
                  <c:v>8.1174115806264791</c:v>
                </c:pt>
                <c:pt idx="166">
                  <c:v>8.0382048382447504</c:v>
                </c:pt>
                <c:pt idx="167">
                  <c:v>8.0922270028494552</c:v>
                </c:pt>
                <c:pt idx="168">
                  <c:v>8.0628312863606979</c:v>
                </c:pt>
                <c:pt idx="169">
                  <c:v>8.1745789093334817</c:v>
                </c:pt>
                <c:pt idx="170">
                  <c:v>8.2139469007629504</c:v>
                </c:pt>
                <c:pt idx="171">
                  <c:v>8.1303398647009679</c:v>
                </c:pt>
                <c:pt idx="172">
                  <c:v>7.9529385771100305</c:v>
                </c:pt>
                <c:pt idx="173">
                  <c:v>7.9686637978594295</c:v>
                </c:pt>
                <c:pt idx="174">
                  <c:v>8.0602532278514918</c:v>
                </c:pt>
                <c:pt idx="175">
                  <c:v>8.0153166421207658</c:v>
                </c:pt>
                <c:pt idx="176">
                  <c:v>7.9420632711754333</c:v>
                </c:pt>
                <c:pt idx="177">
                  <c:v>7.8443175921120911</c:v>
                </c:pt>
                <c:pt idx="178">
                  <c:v>7.7995962171926463</c:v>
                </c:pt>
                <c:pt idx="179">
                  <c:v>7.7461972876046001</c:v>
                </c:pt>
                <c:pt idx="180">
                  <c:v>7.6932373495875153</c:v>
                </c:pt>
                <c:pt idx="181">
                  <c:v>7.5847805590194355</c:v>
                </c:pt>
                <c:pt idx="182">
                  <c:v>7.4403983642584919</c:v>
                </c:pt>
                <c:pt idx="183">
                  <c:v>7.665527484110001</c:v>
                </c:pt>
                <c:pt idx="184">
                  <c:v>7.8493960607929196</c:v>
                </c:pt>
                <c:pt idx="185">
                  <c:v>7.8016333468829684</c:v>
                </c:pt>
                <c:pt idx="186">
                  <c:v>7.7291838861537361</c:v>
                </c:pt>
                <c:pt idx="187">
                  <c:v>7.7293790546802601</c:v>
                </c:pt>
                <c:pt idx="188">
                  <c:v>7.6633698339809255</c:v>
                </c:pt>
                <c:pt idx="189">
                  <c:v>7.7608715638503272</c:v>
                </c:pt>
                <c:pt idx="190">
                  <c:v>7.5353611215421195</c:v>
                </c:pt>
                <c:pt idx="191">
                  <c:v>7.7595608282366815</c:v>
                </c:pt>
              </c:numCache>
            </c:numRef>
          </c:val>
        </c:ser>
        <c:ser>
          <c:idx val="2"/>
          <c:order val="2"/>
          <c:tx>
            <c:strRef>
              <c:f>'All reasons'!$AE$10</c:f>
              <c:strCache>
                <c:ptCount val="1"/>
                <c:pt idx="0">
                  <c:v>Originally adverse decisions as % of JSA claimant unemployed</c:v>
                </c:pt>
              </c:strCache>
            </c:strRef>
          </c:tx>
          <c:spPr>
            <a:ln>
              <a:solidFill>
                <a:srgbClr val="FF0000"/>
              </a:solidFill>
            </a:ln>
          </c:spPr>
          <c:marker>
            <c:symbol val="circle"/>
            <c:size val="7"/>
            <c:spPr>
              <a:solidFill>
                <a:srgbClr val="FF0000"/>
              </a:solidFill>
              <a:ln>
                <a:solidFill>
                  <a:srgbClr val="FF0000"/>
                </a:solidFill>
              </a:ln>
            </c:spPr>
          </c:marker>
          <c:cat>
            <c:numRef>
              <c:f>'All reasons'!$A$11:$A$211</c:f>
              <c:numCache>
                <c:formatCode>mmm\-yy</c:formatCode>
                <c:ptCount val="201"/>
                <c:pt idx="0">
                  <c:v>36617</c:v>
                </c:pt>
                <c:pt idx="1">
                  <c:v>36647</c:v>
                </c:pt>
                <c:pt idx="2">
                  <c:v>36678</c:v>
                </c:pt>
                <c:pt idx="3">
                  <c:v>36708</c:v>
                </c:pt>
                <c:pt idx="4">
                  <c:v>36739</c:v>
                </c:pt>
                <c:pt idx="5">
                  <c:v>36770</c:v>
                </c:pt>
                <c:pt idx="6">
                  <c:v>36800</c:v>
                </c:pt>
                <c:pt idx="7">
                  <c:v>36831</c:v>
                </c:pt>
                <c:pt idx="8">
                  <c:v>36861</c:v>
                </c:pt>
                <c:pt idx="9">
                  <c:v>36892</c:v>
                </c:pt>
                <c:pt idx="10">
                  <c:v>36923</c:v>
                </c:pt>
                <c:pt idx="11">
                  <c:v>36951</c:v>
                </c:pt>
                <c:pt idx="12">
                  <c:v>36982</c:v>
                </c:pt>
                <c:pt idx="13">
                  <c:v>37012</c:v>
                </c:pt>
                <c:pt idx="14">
                  <c:v>37043</c:v>
                </c:pt>
                <c:pt idx="15">
                  <c:v>37073</c:v>
                </c:pt>
                <c:pt idx="16">
                  <c:v>37104</c:v>
                </c:pt>
                <c:pt idx="17">
                  <c:v>37135</c:v>
                </c:pt>
                <c:pt idx="18">
                  <c:v>37165</c:v>
                </c:pt>
                <c:pt idx="19">
                  <c:v>37196</c:v>
                </c:pt>
                <c:pt idx="20">
                  <c:v>37226</c:v>
                </c:pt>
                <c:pt idx="21">
                  <c:v>37257</c:v>
                </c:pt>
                <c:pt idx="22">
                  <c:v>37288</c:v>
                </c:pt>
                <c:pt idx="23">
                  <c:v>37316</c:v>
                </c:pt>
                <c:pt idx="24">
                  <c:v>37347</c:v>
                </c:pt>
                <c:pt idx="25">
                  <c:v>37377</c:v>
                </c:pt>
                <c:pt idx="26">
                  <c:v>37408</c:v>
                </c:pt>
                <c:pt idx="27">
                  <c:v>37438</c:v>
                </c:pt>
                <c:pt idx="28">
                  <c:v>37469</c:v>
                </c:pt>
                <c:pt idx="29">
                  <c:v>37500</c:v>
                </c:pt>
                <c:pt idx="30">
                  <c:v>37530</c:v>
                </c:pt>
                <c:pt idx="31">
                  <c:v>37561</c:v>
                </c:pt>
                <c:pt idx="32">
                  <c:v>37591</c:v>
                </c:pt>
                <c:pt idx="33">
                  <c:v>37622</c:v>
                </c:pt>
                <c:pt idx="34">
                  <c:v>37653</c:v>
                </c:pt>
                <c:pt idx="35">
                  <c:v>37681</c:v>
                </c:pt>
                <c:pt idx="36">
                  <c:v>37712</c:v>
                </c:pt>
                <c:pt idx="37">
                  <c:v>37742</c:v>
                </c:pt>
                <c:pt idx="38">
                  <c:v>37773</c:v>
                </c:pt>
                <c:pt idx="39">
                  <c:v>37803</c:v>
                </c:pt>
                <c:pt idx="40">
                  <c:v>37834</c:v>
                </c:pt>
                <c:pt idx="41">
                  <c:v>37865</c:v>
                </c:pt>
                <c:pt idx="42">
                  <c:v>37895</c:v>
                </c:pt>
                <c:pt idx="43">
                  <c:v>37926</c:v>
                </c:pt>
                <c:pt idx="44">
                  <c:v>37956</c:v>
                </c:pt>
                <c:pt idx="45">
                  <c:v>37987</c:v>
                </c:pt>
                <c:pt idx="46">
                  <c:v>38018</c:v>
                </c:pt>
                <c:pt idx="47">
                  <c:v>38047</c:v>
                </c:pt>
                <c:pt idx="48">
                  <c:v>38078</c:v>
                </c:pt>
                <c:pt idx="49">
                  <c:v>38108</c:v>
                </c:pt>
                <c:pt idx="50">
                  <c:v>38139</c:v>
                </c:pt>
                <c:pt idx="51">
                  <c:v>38169</c:v>
                </c:pt>
                <c:pt idx="52">
                  <c:v>38200</c:v>
                </c:pt>
                <c:pt idx="53">
                  <c:v>38231</c:v>
                </c:pt>
                <c:pt idx="54">
                  <c:v>38261</c:v>
                </c:pt>
                <c:pt idx="55">
                  <c:v>38292</c:v>
                </c:pt>
                <c:pt idx="56">
                  <c:v>38322</c:v>
                </c:pt>
                <c:pt idx="57">
                  <c:v>38353</c:v>
                </c:pt>
                <c:pt idx="58">
                  <c:v>38384</c:v>
                </c:pt>
                <c:pt idx="59">
                  <c:v>38412</c:v>
                </c:pt>
                <c:pt idx="60">
                  <c:v>38443</c:v>
                </c:pt>
                <c:pt idx="61">
                  <c:v>38473</c:v>
                </c:pt>
                <c:pt idx="62">
                  <c:v>38504</c:v>
                </c:pt>
                <c:pt idx="63">
                  <c:v>38534</c:v>
                </c:pt>
                <c:pt idx="64">
                  <c:v>38565</c:v>
                </c:pt>
                <c:pt idx="65">
                  <c:v>38596</c:v>
                </c:pt>
                <c:pt idx="66">
                  <c:v>38626</c:v>
                </c:pt>
                <c:pt idx="67">
                  <c:v>38657</c:v>
                </c:pt>
                <c:pt idx="68">
                  <c:v>38687</c:v>
                </c:pt>
                <c:pt idx="69">
                  <c:v>38718</c:v>
                </c:pt>
                <c:pt idx="70">
                  <c:v>38749</c:v>
                </c:pt>
                <c:pt idx="71">
                  <c:v>38777</c:v>
                </c:pt>
                <c:pt idx="72">
                  <c:v>38808</c:v>
                </c:pt>
                <c:pt idx="73">
                  <c:v>38838</c:v>
                </c:pt>
                <c:pt idx="74">
                  <c:v>38869</c:v>
                </c:pt>
                <c:pt idx="75">
                  <c:v>38899</c:v>
                </c:pt>
                <c:pt idx="76">
                  <c:v>38930</c:v>
                </c:pt>
                <c:pt idx="77">
                  <c:v>38961</c:v>
                </c:pt>
                <c:pt idx="78">
                  <c:v>38991</c:v>
                </c:pt>
                <c:pt idx="79">
                  <c:v>39022</c:v>
                </c:pt>
                <c:pt idx="80">
                  <c:v>39052</c:v>
                </c:pt>
                <c:pt idx="81">
                  <c:v>39083</c:v>
                </c:pt>
                <c:pt idx="82">
                  <c:v>39114</c:v>
                </c:pt>
                <c:pt idx="83">
                  <c:v>39142</c:v>
                </c:pt>
                <c:pt idx="84">
                  <c:v>39173</c:v>
                </c:pt>
                <c:pt idx="85">
                  <c:v>39203</c:v>
                </c:pt>
                <c:pt idx="86">
                  <c:v>39234</c:v>
                </c:pt>
                <c:pt idx="87">
                  <c:v>39264</c:v>
                </c:pt>
                <c:pt idx="88">
                  <c:v>39295</c:v>
                </c:pt>
                <c:pt idx="89">
                  <c:v>39326</c:v>
                </c:pt>
                <c:pt idx="90">
                  <c:v>39356</c:v>
                </c:pt>
                <c:pt idx="91">
                  <c:v>39387</c:v>
                </c:pt>
                <c:pt idx="92">
                  <c:v>39417</c:v>
                </c:pt>
                <c:pt idx="93">
                  <c:v>39448</c:v>
                </c:pt>
                <c:pt idx="94">
                  <c:v>39479</c:v>
                </c:pt>
                <c:pt idx="95">
                  <c:v>39508</c:v>
                </c:pt>
                <c:pt idx="96">
                  <c:v>39539</c:v>
                </c:pt>
                <c:pt idx="97">
                  <c:v>39569</c:v>
                </c:pt>
                <c:pt idx="98">
                  <c:v>39600</c:v>
                </c:pt>
                <c:pt idx="99">
                  <c:v>39630</c:v>
                </c:pt>
                <c:pt idx="100">
                  <c:v>39661</c:v>
                </c:pt>
                <c:pt idx="101">
                  <c:v>39692</c:v>
                </c:pt>
                <c:pt idx="102">
                  <c:v>39722</c:v>
                </c:pt>
                <c:pt idx="103">
                  <c:v>39753</c:v>
                </c:pt>
                <c:pt idx="104">
                  <c:v>39783</c:v>
                </c:pt>
                <c:pt idx="105">
                  <c:v>39814</c:v>
                </c:pt>
                <c:pt idx="106">
                  <c:v>39845</c:v>
                </c:pt>
                <c:pt idx="107">
                  <c:v>39873</c:v>
                </c:pt>
                <c:pt idx="108">
                  <c:v>39904</c:v>
                </c:pt>
                <c:pt idx="109">
                  <c:v>39934</c:v>
                </c:pt>
                <c:pt idx="110">
                  <c:v>39965</c:v>
                </c:pt>
                <c:pt idx="111">
                  <c:v>39995</c:v>
                </c:pt>
                <c:pt idx="112">
                  <c:v>40026</c:v>
                </c:pt>
                <c:pt idx="113">
                  <c:v>40057</c:v>
                </c:pt>
                <c:pt idx="114">
                  <c:v>40087</c:v>
                </c:pt>
                <c:pt idx="115">
                  <c:v>40118</c:v>
                </c:pt>
                <c:pt idx="116">
                  <c:v>40148</c:v>
                </c:pt>
                <c:pt idx="117">
                  <c:v>40179</c:v>
                </c:pt>
                <c:pt idx="118">
                  <c:v>40210</c:v>
                </c:pt>
                <c:pt idx="119">
                  <c:v>40238</c:v>
                </c:pt>
                <c:pt idx="120">
                  <c:v>40269</c:v>
                </c:pt>
                <c:pt idx="121">
                  <c:v>40299</c:v>
                </c:pt>
                <c:pt idx="122">
                  <c:v>40330</c:v>
                </c:pt>
                <c:pt idx="123">
                  <c:v>40360</c:v>
                </c:pt>
                <c:pt idx="124">
                  <c:v>40391</c:v>
                </c:pt>
                <c:pt idx="125">
                  <c:v>40422</c:v>
                </c:pt>
                <c:pt idx="126">
                  <c:v>40452</c:v>
                </c:pt>
                <c:pt idx="127">
                  <c:v>40483</c:v>
                </c:pt>
                <c:pt idx="128">
                  <c:v>40513</c:v>
                </c:pt>
                <c:pt idx="129">
                  <c:v>40544</c:v>
                </c:pt>
                <c:pt idx="130">
                  <c:v>40575</c:v>
                </c:pt>
                <c:pt idx="131">
                  <c:v>40603</c:v>
                </c:pt>
                <c:pt idx="132">
                  <c:v>40634</c:v>
                </c:pt>
                <c:pt idx="133">
                  <c:v>40664</c:v>
                </c:pt>
                <c:pt idx="134">
                  <c:v>40695</c:v>
                </c:pt>
                <c:pt idx="135">
                  <c:v>40725</c:v>
                </c:pt>
                <c:pt idx="136">
                  <c:v>40756</c:v>
                </c:pt>
                <c:pt idx="137">
                  <c:v>40787</c:v>
                </c:pt>
                <c:pt idx="138">
                  <c:v>40817</c:v>
                </c:pt>
                <c:pt idx="139">
                  <c:v>40848</c:v>
                </c:pt>
                <c:pt idx="140">
                  <c:v>40878</c:v>
                </c:pt>
                <c:pt idx="141">
                  <c:v>40909</c:v>
                </c:pt>
                <c:pt idx="142">
                  <c:v>40940</c:v>
                </c:pt>
                <c:pt idx="143">
                  <c:v>40969</c:v>
                </c:pt>
                <c:pt idx="144">
                  <c:v>41000</c:v>
                </c:pt>
                <c:pt idx="145">
                  <c:v>41030</c:v>
                </c:pt>
                <c:pt idx="146">
                  <c:v>41061</c:v>
                </c:pt>
                <c:pt idx="147">
                  <c:v>41091</c:v>
                </c:pt>
                <c:pt idx="148">
                  <c:v>41122</c:v>
                </c:pt>
                <c:pt idx="149">
                  <c:v>41153</c:v>
                </c:pt>
                <c:pt idx="150">
                  <c:v>41183</c:v>
                </c:pt>
                <c:pt idx="151">
                  <c:v>41214</c:v>
                </c:pt>
                <c:pt idx="152">
                  <c:v>41244</c:v>
                </c:pt>
                <c:pt idx="153">
                  <c:v>41275</c:v>
                </c:pt>
                <c:pt idx="154">
                  <c:v>41306</c:v>
                </c:pt>
                <c:pt idx="155">
                  <c:v>41334</c:v>
                </c:pt>
                <c:pt idx="156">
                  <c:v>41365</c:v>
                </c:pt>
                <c:pt idx="157">
                  <c:v>41395</c:v>
                </c:pt>
                <c:pt idx="158">
                  <c:v>41426</c:v>
                </c:pt>
                <c:pt idx="159">
                  <c:v>41456</c:v>
                </c:pt>
                <c:pt idx="160">
                  <c:v>41487</c:v>
                </c:pt>
                <c:pt idx="161">
                  <c:v>41518</c:v>
                </c:pt>
                <c:pt idx="162">
                  <c:v>41548</c:v>
                </c:pt>
                <c:pt idx="163">
                  <c:v>41579</c:v>
                </c:pt>
                <c:pt idx="164">
                  <c:v>41609</c:v>
                </c:pt>
                <c:pt idx="165">
                  <c:v>41640</c:v>
                </c:pt>
                <c:pt idx="166">
                  <c:v>41671</c:v>
                </c:pt>
                <c:pt idx="167">
                  <c:v>41699</c:v>
                </c:pt>
                <c:pt idx="168">
                  <c:v>41730</c:v>
                </c:pt>
                <c:pt idx="169">
                  <c:v>41760</c:v>
                </c:pt>
                <c:pt idx="170">
                  <c:v>41791</c:v>
                </c:pt>
                <c:pt idx="171">
                  <c:v>41821</c:v>
                </c:pt>
                <c:pt idx="172">
                  <c:v>41852</c:v>
                </c:pt>
                <c:pt idx="173">
                  <c:v>41883</c:v>
                </c:pt>
                <c:pt idx="174">
                  <c:v>41913</c:v>
                </c:pt>
                <c:pt idx="175">
                  <c:v>41944</c:v>
                </c:pt>
                <c:pt idx="176">
                  <c:v>41974</c:v>
                </c:pt>
                <c:pt idx="177">
                  <c:v>42005</c:v>
                </c:pt>
                <c:pt idx="178">
                  <c:v>42036</c:v>
                </c:pt>
                <c:pt idx="179">
                  <c:v>42064</c:v>
                </c:pt>
                <c:pt idx="180">
                  <c:v>42095</c:v>
                </c:pt>
                <c:pt idx="181">
                  <c:v>42125</c:v>
                </c:pt>
                <c:pt idx="182">
                  <c:v>42156</c:v>
                </c:pt>
                <c:pt idx="183">
                  <c:v>42186</c:v>
                </c:pt>
                <c:pt idx="184">
                  <c:v>42217</c:v>
                </c:pt>
                <c:pt idx="185">
                  <c:v>42248</c:v>
                </c:pt>
                <c:pt idx="186">
                  <c:v>42278</c:v>
                </c:pt>
                <c:pt idx="187">
                  <c:v>42309</c:v>
                </c:pt>
                <c:pt idx="188">
                  <c:v>42339</c:v>
                </c:pt>
                <c:pt idx="189">
                  <c:v>42370</c:v>
                </c:pt>
                <c:pt idx="190">
                  <c:v>42401</c:v>
                </c:pt>
                <c:pt idx="191">
                  <c:v>42430</c:v>
                </c:pt>
                <c:pt idx="192">
                  <c:v>42461</c:v>
                </c:pt>
                <c:pt idx="193">
                  <c:v>42491</c:v>
                </c:pt>
                <c:pt idx="194">
                  <c:v>42522</c:v>
                </c:pt>
                <c:pt idx="195">
                  <c:v>42552</c:v>
                </c:pt>
                <c:pt idx="196">
                  <c:v>42583</c:v>
                </c:pt>
                <c:pt idx="197">
                  <c:v>42614</c:v>
                </c:pt>
                <c:pt idx="198">
                  <c:v>42644</c:v>
                </c:pt>
                <c:pt idx="199">
                  <c:v>42675</c:v>
                </c:pt>
                <c:pt idx="200">
                  <c:v>42705</c:v>
                </c:pt>
              </c:numCache>
            </c:numRef>
          </c:cat>
          <c:val>
            <c:numRef>
              <c:f>'All reasons'!$AE$11:$AE$211</c:f>
              <c:numCache>
                <c:formatCode>0.00</c:formatCode>
                <c:ptCount val="201"/>
                <c:pt idx="0">
                  <c:v>2.1038270984418754</c:v>
                </c:pt>
                <c:pt idx="1">
                  <c:v>2.5236081741106942</c:v>
                </c:pt>
                <c:pt idx="2">
                  <c:v>2.6361102831163339</c:v>
                </c:pt>
                <c:pt idx="3">
                  <c:v>2.4887224232866414</c:v>
                </c:pt>
                <c:pt idx="4">
                  <c:v>2.713948714513343</c:v>
                </c:pt>
                <c:pt idx="5">
                  <c:v>2.4283917814737288</c:v>
                </c:pt>
                <c:pt idx="6">
                  <c:v>2.6008669556518837</c:v>
                </c:pt>
                <c:pt idx="7">
                  <c:v>2.6527971383687414</c:v>
                </c:pt>
                <c:pt idx="8">
                  <c:v>1.9754680040269039</c:v>
                </c:pt>
                <c:pt idx="9">
                  <c:v>2.7204216846548923</c:v>
                </c:pt>
                <c:pt idx="10">
                  <c:v>2.5520666344433587</c:v>
                </c:pt>
                <c:pt idx="11">
                  <c:v>2.7569037481343246</c:v>
                </c:pt>
                <c:pt idx="12">
                  <c:v>2.4180745383370308</c:v>
                </c:pt>
                <c:pt idx="13">
                  <c:v>2.6452909214999676</c:v>
                </c:pt>
                <c:pt idx="14">
                  <c:v>2.8091976172249646</c:v>
                </c:pt>
                <c:pt idx="15">
                  <c:v>2.8910089621277826</c:v>
                </c:pt>
                <c:pt idx="16">
                  <c:v>2.9533589705029324</c:v>
                </c:pt>
                <c:pt idx="17">
                  <c:v>2.4383904023994001</c:v>
                </c:pt>
                <c:pt idx="18">
                  <c:v>2.8477037797518321</c:v>
                </c:pt>
                <c:pt idx="19">
                  <c:v>2.8365428944746673</c:v>
                </c:pt>
                <c:pt idx="20">
                  <c:v>1.9504909126599868</c:v>
                </c:pt>
                <c:pt idx="21">
                  <c:v>2.4846571783449791</c:v>
                </c:pt>
                <c:pt idx="22">
                  <c:v>2.4510316102127332</c:v>
                </c:pt>
                <c:pt idx="23">
                  <c:v>2.6141457209537631</c:v>
                </c:pt>
                <c:pt idx="24">
                  <c:v>2.6726255754362107</c:v>
                </c:pt>
                <c:pt idx="25">
                  <c:v>3.0058615115842411</c:v>
                </c:pt>
                <c:pt idx="26">
                  <c:v>2.5101765413520485</c:v>
                </c:pt>
                <c:pt idx="27">
                  <c:v>3.2030761385700623</c:v>
                </c:pt>
                <c:pt idx="28">
                  <c:v>2.9393406712280608</c:v>
                </c:pt>
                <c:pt idx="29">
                  <c:v>2.8570729760407878</c:v>
                </c:pt>
                <c:pt idx="30">
                  <c:v>3.1447376712054123</c:v>
                </c:pt>
                <c:pt idx="31">
                  <c:v>2.9176356189139478</c:v>
                </c:pt>
                <c:pt idx="32">
                  <c:v>2.3409871542763172</c:v>
                </c:pt>
                <c:pt idx="33">
                  <c:v>2.7774516719876745</c:v>
                </c:pt>
                <c:pt idx="34">
                  <c:v>2.569626001890243</c:v>
                </c:pt>
                <c:pt idx="35">
                  <c:v>2.69876010533988</c:v>
                </c:pt>
                <c:pt idx="36">
                  <c:v>2.5762553345753414</c:v>
                </c:pt>
                <c:pt idx="37">
                  <c:v>2.4216573552362997</c:v>
                </c:pt>
                <c:pt idx="38">
                  <c:v>2.5841535460267808</c:v>
                </c:pt>
                <c:pt idx="39">
                  <c:v>2.8723197341629021</c:v>
                </c:pt>
                <c:pt idx="40">
                  <c:v>2.4422520467316482</c:v>
                </c:pt>
                <c:pt idx="41">
                  <c:v>2.5869384659829553</c:v>
                </c:pt>
                <c:pt idx="42">
                  <c:v>2.6586816589260978</c:v>
                </c:pt>
                <c:pt idx="43">
                  <c:v>2.4681952063599022</c:v>
                </c:pt>
                <c:pt idx="44">
                  <c:v>2.2684660698472405</c:v>
                </c:pt>
                <c:pt idx="45">
                  <c:v>2.4120221113822229</c:v>
                </c:pt>
                <c:pt idx="46">
                  <c:v>2.3413427913794931</c:v>
                </c:pt>
                <c:pt idx="47">
                  <c:v>2.8556819066039729</c:v>
                </c:pt>
                <c:pt idx="48">
                  <c:v>2.2743221508010554</c:v>
                </c:pt>
                <c:pt idx="49">
                  <c:v>2.3476030070099219</c:v>
                </c:pt>
                <c:pt idx="50">
                  <c:v>2.7604443660207818</c:v>
                </c:pt>
                <c:pt idx="51">
                  <c:v>2.7538324816707398</c:v>
                </c:pt>
                <c:pt idx="52">
                  <c:v>2.6544245313557577</c:v>
                </c:pt>
                <c:pt idx="53">
                  <c:v>2.7380380238442705</c:v>
                </c:pt>
                <c:pt idx="54">
                  <c:v>2.7234837134953773</c:v>
                </c:pt>
                <c:pt idx="55">
                  <c:v>2.8657910871599599</c:v>
                </c:pt>
                <c:pt idx="56">
                  <c:v>2.3585381971473089</c:v>
                </c:pt>
                <c:pt idx="57">
                  <c:v>2.4492610673721869</c:v>
                </c:pt>
                <c:pt idx="58">
                  <c:v>2.6657672834144455</c:v>
                </c:pt>
                <c:pt idx="59">
                  <c:v>2.7678862369922004</c:v>
                </c:pt>
                <c:pt idx="60">
                  <c:v>2.7597077217022923</c:v>
                </c:pt>
                <c:pt idx="61">
                  <c:v>2.6160536575081559</c:v>
                </c:pt>
                <c:pt idx="62">
                  <c:v>2.9535153266168188</c:v>
                </c:pt>
                <c:pt idx="63">
                  <c:v>2.7151687443027925</c:v>
                </c:pt>
                <c:pt idx="64">
                  <c:v>2.7979921619533736</c:v>
                </c:pt>
                <c:pt idx="65">
                  <c:v>2.7025294593160525</c:v>
                </c:pt>
                <c:pt idx="66">
                  <c:v>2.5243101182654404</c:v>
                </c:pt>
                <c:pt idx="67">
                  <c:v>2.6753320280248167</c:v>
                </c:pt>
                <c:pt idx="68">
                  <c:v>1.9841434896338814</c:v>
                </c:pt>
                <c:pt idx="69">
                  <c:v>2.2062402398448517</c:v>
                </c:pt>
                <c:pt idx="70">
                  <c:v>2.1944262494061908</c:v>
                </c:pt>
                <c:pt idx="71">
                  <c:v>2.5658858474919493</c:v>
                </c:pt>
                <c:pt idx="72">
                  <c:v>2.0141784733167261</c:v>
                </c:pt>
                <c:pt idx="73">
                  <c:v>2.3106419586994735</c:v>
                </c:pt>
                <c:pt idx="74">
                  <c:v>2.6401834319143007</c:v>
                </c:pt>
                <c:pt idx="75">
                  <c:v>2.52308807958884</c:v>
                </c:pt>
                <c:pt idx="76">
                  <c:v>2.6922059003892422</c:v>
                </c:pt>
                <c:pt idx="77">
                  <c:v>2.56119867299665</c:v>
                </c:pt>
                <c:pt idx="78">
                  <c:v>2.8899029931768632</c:v>
                </c:pt>
                <c:pt idx="79">
                  <c:v>3.1347360501343444</c:v>
                </c:pt>
                <c:pt idx="80">
                  <c:v>2.3398287734556527</c:v>
                </c:pt>
                <c:pt idx="81">
                  <c:v>3.1092289252896523</c:v>
                </c:pt>
                <c:pt idx="82">
                  <c:v>2.9670759463912786</c:v>
                </c:pt>
                <c:pt idx="83">
                  <c:v>3.3636385139566536</c:v>
                </c:pt>
                <c:pt idx="84">
                  <c:v>3.0519551027672893</c:v>
                </c:pt>
                <c:pt idx="85">
                  <c:v>3.3619558115195356</c:v>
                </c:pt>
                <c:pt idx="86">
                  <c:v>3.5922529649969892</c:v>
                </c:pt>
                <c:pt idx="87">
                  <c:v>3.7978069646945416</c:v>
                </c:pt>
                <c:pt idx="88">
                  <c:v>3.8828827313425305</c:v>
                </c:pt>
                <c:pt idx="89">
                  <c:v>3.4473023761376385</c:v>
                </c:pt>
                <c:pt idx="90">
                  <c:v>4.0739945788033527</c:v>
                </c:pt>
                <c:pt idx="91">
                  <c:v>4.2621563484972738</c:v>
                </c:pt>
                <c:pt idx="92">
                  <c:v>2.7033117620700078</c:v>
                </c:pt>
                <c:pt idx="93">
                  <c:v>3.9774016623864905</c:v>
                </c:pt>
                <c:pt idx="94">
                  <c:v>3.9745334818233209</c:v>
                </c:pt>
                <c:pt idx="95">
                  <c:v>3.3875313914908438</c:v>
                </c:pt>
                <c:pt idx="96">
                  <c:v>3.9611706072305983</c:v>
                </c:pt>
                <c:pt idx="97">
                  <c:v>3.9035370810625984</c:v>
                </c:pt>
                <c:pt idx="98">
                  <c:v>4.0018173804288377</c:v>
                </c:pt>
                <c:pt idx="99">
                  <c:v>4.1378713762963804</c:v>
                </c:pt>
                <c:pt idx="100">
                  <c:v>3.3626623209691084</c:v>
                </c:pt>
                <c:pt idx="101">
                  <c:v>3.6481439583968629</c:v>
                </c:pt>
                <c:pt idx="102">
                  <c:v>3.7253963187573147</c:v>
                </c:pt>
                <c:pt idx="103">
                  <c:v>3.053553073357842</c:v>
                </c:pt>
                <c:pt idx="104">
                  <c:v>2.4017639184187733</c:v>
                </c:pt>
                <c:pt idx="105">
                  <c:v>2.5696987443928876</c:v>
                </c:pt>
                <c:pt idx="106">
                  <c:v>2.2995128557639282</c:v>
                </c:pt>
                <c:pt idx="107">
                  <c:v>2.5884253509006925</c:v>
                </c:pt>
                <c:pt idx="108">
                  <c:v>2.1944598708331373</c:v>
                </c:pt>
                <c:pt idx="109">
                  <c:v>2.1452007059036036</c:v>
                </c:pt>
                <c:pt idx="110">
                  <c:v>2.6470015298012055</c:v>
                </c:pt>
                <c:pt idx="111">
                  <c:v>2.8608623593604299</c:v>
                </c:pt>
                <c:pt idx="112">
                  <c:v>2.606868567901139</c:v>
                </c:pt>
                <c:pt idx="113">
                  <c:v>2.9111223839440172</c:v>
                </c:pt>
                <c:pt idx="114">
                  <c:v>3.0849360807571604</c:v>
                </c:pt>
                <c:pt idx="115">
                  <c:v>3.0769849437045247</c:v>
                </c:pt>
                <c:pt idx="116">
                  <c:v>2.6879209681350611</c:v>
                </c:pt>
                <c:pt idx="117">
                  <c:v>2.7647690184653801</c:v>
                </c:pt>
                <c:pt idx="118">
                  <c:v>3.1438943469520009</c:v>
                </c:pt>
                <c:pt idx="119">
                  <c:v>3.6254792407107201</c:v>
                </c:pt>
                <c:pt idx="120">
                  <c:v>3.0973141181713943</c:v>
                </c:pt>
                <c:pt idx="121">
                  <c:v>3.4131171671728744</c:v>
                </c:pt>
                <c:pt idx="122">
                  <c:v>4.4275436882228121</c:v>
                </c:pt>
                <c:pt idx="123">
                  <c:v>4.8974342300161133</c:v>
                </c:pt>
                <c:pt idx="124">
                  <c:v>5.0866566261610524</c:v>
                </c:pt>
                <c:pt idx="125">
                  <c:v>5.465691988884271</c:v>
                </c:pt>
                <c:pt idx="126">
                  <c:v>5.6515866464795383</c:v>
                </c:pt>
                <c:pt idx="127">
                  <c:v>5.9435035412576607</c:v>
                </c:pt>
                <c:pt idx="128">
                  <c:v>4.4985419970620697</c:v>
                </c:pt>
                <c:pt idx="129">
                  <c:v>4.8866075956548416</c:v>
                </c:pt>
                <c:pt idx="130">
                  <c:v>5.2310284623817447</c:v>
                </c:pt>
                <c:pt idx="131">
                  <c:v>5.9929719799452625</c:v>
                </c:pt>
                <c:pt idx="132">
                  <c:v>4.3275927654066244</c:v>
                </c:pt>
                <c:pt idx="133">
                  <c:v>4.2675325267982647</c:v>
                </c:pt>
                <c:pt idx="134">
                  <c:v>4.0924501506930211</c:v>
                </c:pt>
                <c:pt idx="135">
                  <c:v>3.6131864392590121</c:v>
                </c:pt>
                <c:pt idx="136">
                  <c:v>3.604483079542979</c:v>
                </c:pt>
                <c:pt idx="137">
                  <c:v>3.4646127035579428</c:v>
                </c:pt>
                <c:pt idx="138">
                  <c:v>3.4326814541892063</c:v>
                </c:pt>
                <c:pt idx="139">
                  <c:v>3.8981367669234617</c:v>
                </c:pt>
                <c:pt idx="140">
                  <c:v>3.2179798322355695</c:v>
                </c:pt>
                <c:pt idx="141">
                  <c:v>3.8516218151019874</c:v>
                </c:pt>
                <c:pt idx="142">
                  <c:v>4.0720522470584539</c:v>
                </c:pt>
                <c:pt idx="143">
                  <c:v>4.6586214225037068</c:v>
                </c:pt>
                <c:pt idx="144">
                  <c:v>4.4268173128137569</c:v>
                </c:pt>
                <c:pt idx="145">
                  <c:v>5.3939900510007206</c:v>
                </c:pt>
                <c:pt idx="146">
                  <c:v>4.7909385052953457</c:v>
                </c:pt>
                <c:pt idx="147">
                  <c:v>5.5645465932361766</c:v>
                </c:pt>
                <c:pt idx="148">
                  <c:v>5.2887566668349706</c:v>
                </c:pt>
                <c:pt idx="149">
                  <c:v>4.9948278409930547</c:v>
                </c:pt>
                <c:pt idx="150">
                  <c:v>6.1946538882191327</c:v>
                </c:pt>
                <c:pt idx="151">
                  <c:v>5.6524681685554663</c:v>
                </c:pt>
                <c:pt idx="152">
                  <c:v>4.555279461404024</c:v>
                </c:pt>
                <c:pt idx="153">
                  <c:v>5.5688484889266237</c:v>
                </c:pt>
                <c:pt idx="154">
                  <c:v>4.8438696420552017</c:v>
                </c:pt>
                <c:pt idx="155">
                  <c:v>5.0613039606169687</c:v>
                </c:pt>
                <c:pt idx="156">
                  <c:v>5.8765840041019297</c:v>
                </c:pt>
                <c:pt idx="157">
                  <c:v>6.3330697113723442</c:v>
                </c:pt>
                <c:pt idx="158">
                  <c:v>5.9782249795174307</c:v>
                </c:pt>
                <c:pt idx="159">
                  <c:v>7.3939091804768111</c:v>
                </c:pt>
                <c:pt idx="160">
                  <c:v>7.06848261641517</c:v>
                </c:pt>
                <c:pt idx="161">
                  <c:v>7.2927184477552363</c:v>
                </c:pt>
                <c:pt idx="162">
                  <c:v>8.705379304866991</c:v>
                </c:pt>
                <c:pt idx="163">
                  <c:v>7.4041844023417527</c:v>
                </c:pt>
                <c:pt idx="164">
                  <c:v>5.862273736611356</c:v>
                </c:pt>
                <c:pt idx="165">
                  <c:v>6.8075528090590431</c:v>
                </c:pt>
                <c:pt idx="166">
                  <c:v>6.1612607112063689</c:v>
                </c:pt>
                <c:pt idx="167">
                  <c:v>6.2920866734060974</c:v>
                </c:pt>
                <c:pt idx="168">
                  <c:v>5.7647430297350715</c:v>
                </c:pt>
                <c:pt idx="169">
                  <c:v>5.7044937764065633</c:v>
                </c:pt>
                <c:pt idx="170">
                  <c:v>6.3756592426281635</c:v>
                </c:pt>
                <c:pt idx="171">
                  <c:v>6.4209659173437004</c:v>
                </c:pt>
                <c:pt idx="172">
                  <c:v>5.5603591179998482</c:v>
                </c:pt>
                <c:pt idx="173">
                  <c:v>5.8162994638651542</c:v>
                </c:pt>
                <c:pt idx="174">
                  <c:v>5.4066785991417703</c:v>
                </c:pt>
                <c:pt idx="175">
                  <c:v>5.1217568471780526</c:v>
                </c:pt>
                <c:pt idx="176">
                  <c:v>4.4265993474579766</c:v>
                </c:pt>
                <c:pt idx="177">
                  <c:v>4.7098612447517105</c:v>
                </c:pt>
                <c:pt idx="178">
                  <c:v>4.5332695128465463</c:v>
                </c:pt>
                <c:pt idx="179">
                  <c:v>4.819812436936914</c:v>
                </c:pt>
                <c:pt idx="180">
                  <c:v>3.9006644098457692</c:v>
                </c:pt>
                <c:pt idx="181">
                  <c:v>3.4739478247327065</c:v>
                </c:pt>
                <c:pt idx="182">
                  <c:v>3.8727022145221635</c:v>
                </c:pt>
                <c:pt idx="183">
                  <c:v>3.5276616428841008</c:v>
                </c:pt>
                <c:pt idx="184">
                  <c:v>3.2537358263873246</c:v>
                </c:pt>
                <c:pt idx="185">
                  <c:v>3.2836779925128976</c:v>
                </c:pt>
                <c:pt idx="186">
                  <c:v>3.4496952147270705</c:v>
                </c:pt>
                <c:pt idx="187">
                  <c:v>3.3212332173048233</c:v>
                </c:pt>
                <c:pt idx="188">
                  <c:v>2.9351638474586581</c:v>
                </c:pt>
                <c:pt idx="189">
                  <c:v>2.7378908148388144</c:v>
                </c:pt>
                <c:pt idx="190">
                  <c:v>2.908186333744712</c:v>
                </c:pt>
                <c:pt idx="191">
                  <c:v>3.4672793295354372</c:v>
                </c:pt>
              </c:numCache>
            </c:numRef>
          </c:val>
        </c:ser>
        <c:marker val="1"/>
        <c:axId val="80006144"/>
        <c:axId val="80085760"/>
      </c:lineChart>
      <c:dateAx>
        <c:axId val="80006144"/>
        <c:scaling>
          <c:orientation val="minMax"/>
        </c:scaling>
        <c:axPos val="b"/>
        <c:numFmt formatCode="mmm\-yy" sourceLinked="1"/>
        <c:tickLblPos val="nextTo"/>
        <c:crossAx val="80085760"/>
        <c:crosses val="autoZero"/>
        <c:auto val="1"/>
        <c:lblOffset val="100"/>
      </c:dateAx>
      <c:valAx>
        <c:axId val="80085760"/>
        <c:scaling>
          <c:orientation val="minMax"/>
        </c:scaling>
        <c:axPos val="l"/>
        <c:majorGridlines/>
        <c:numFmt formatCode="0.00" sourceLinked="1"/>
        <c:tickLblPos val="nextTo"/>
        <c:crossAx val="80006144"/>
        <c:crosses val="autoZero"/>
        <c:crossBetween val="between"/>
      </c:valAx>
    </c:plotArea>
    <c:legend>
      <c:legendPos val="r"/>
      <c:layout>
        <c:manualLayout>
          <c:xMode val="edge"/>
          <c:yMode val="edge"/>
          <c:x val="5.7128758342897289E-2"/>
          <c:y val="0.22973283139056641"/>
          <c:w val="0.69569061377078234"/>
          <c:h val="0.21641967982707797"/>
        </c:manualLayout>
      </c:layout>
      <c:txPr>
        <a:bodyPr/>
        <a:lstStyle/>
        <a:p>
          <a:pPr>
            <a:defRPr sz="1400"/>
          </a:pPr>
          <a:endParaRPr lang="en-US"/>
        </a:p>
      </c:txPr>
    </c:legend>
    <c:plotVisOnly val="1"/>
  </c:chart>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dirty="0"/>
              <a:t>How likely is a JSA claimant</a:t>
            </a:r>
            <a:r>
              <a:rPr lang="en-GB" baseline="0" dirty="0"/>
              <a:t> to be sanctioned? - different stories</a:t>
            </a:r>
            <a:endParaRPr lang="en-GB" dirty="0"/>
          </a:p>
        </c:rich>
      </c:tx>
      <c:layout/>
    </c:title>
    <c:plotArea>
      <c:layout>
        <c:manualLayout>
          <c:layoutTarget val="inner"/>
          <c:xMode val="edge"/>
          <c:yMode val="edge"/>
          <c:x val="5.2692498081200134E-2"/>
          <c:y val="0.11943009669661089"/>
          <c:w val="0.91034642067600069"/>
          <c:h val="0.82817429236380891"/>
        </c:manualLayout>
      </c:layout>
      <c:lineChart>
        <c:grouping val="standard"/>
        <c:ser>
          <c:idx val="0"/>
          <c:order val="0"/>
          <c:tx>
            <c:strRef>
              <c:f>Sheet1!$J$4</c:f>
              <c:strCache>
                <c:ptCount val="1"/>
                <c:pt idx="0">
                  <c:v>Monthly average JSA sanctions as % of claimants (before appeals) (approx.)</c:v>
                </c:pt>
              </c:strCache>
            </c:strRef>
          </c:tx>
          <c:cat>
            <c:strRef>
              <c:f>Sheet1!$I$5:$I$12</c:f>
              <c:strCache>
                <c:ptCount val="8"/>
                <c:pt idx="0">
                  <c:v>2007/08</c:v>
                </c:pt>
                <c:pt idx="1">
                  <c:v>2008/09</c:v>
                </c:pt>
                <c:pt idx="2">
                  <c:v>2009/10</c:v>
                </c:pt>
                <c:pt idx="3">
                  <c:v>2010/11</c:v>
                </c:pt>
                <c:pt idx="4">
                  <c:v>2011/12</c:v>
                </c:pt>
                <c:pt idx="5">
                  <c:v>2012/13</c:v>
                </c:pt>
                <c:pt idx="6">
                  <c:v>2013/14</c:v>
                </c:pt>
                <c:pt idx="7">
                  <c:v>2014/15 (Jul-Jun)</c:v>
                </c:pt>
              </c:strCache>
            </c:strRef>
          </c:cat>
          <c:val>
            <c:numRef>
              <c:f>Sheet1!$J$5:$J$12</c:f>
              <c:numCache>
                <c:formatCode>0.00</c:formatCode>
                <c:ptCount val="8"/>
                <c:pt idx="0">
                  <c:v>3.625881752819359</c:v>
                </c:pt>
                <c:pt idx="1">
                  <c:v>3.3043008306629349</c:v>
                </c:pt>
                <c:pt idx="2">
                  <c:v>2.8123388652036598</c:v>
                </c:pt>
                <c:pt idx="3">
                  <c:v>4.8827787360682269</c:v>
                </c:pt>
                <c:pt idx="4">
                  <c:v>3.986145989425705</c:v>
                </c:pt>
                <c:pt idx="5">
                  <c:v>5.1949031319903769</c:v>
                </c:pt>
                <c:pt idx="6">
                  <c:v>6.7651493466681769</c:v>
                </c:pt>
                <c:pt idx="7">
                  <c:v>5.3933525531866415</c:v>
                </c:pt>
              </c:numCache>
            </c:numRef>
          </c:val>
        </c:ser>
        <c:ser>
          <c:idx val="1"/>
          <c:order val="1"/>
          <c:tx>
            <c:strRef>
              <c:f>Sheet1!$K$4</c:f>
              <c:strCache>
                <c:ptCount val="1"/>
                <c:pt idx="0">
                  <c:v>Monthly average JSA sanctions as % of claimants (after appeals)</c:v>
                </c:pt>
              </c:strCache>
            </c:strRef>
          </c:tx>
          <c:cat>
            <c:strRef>
              <c:f>Sheet1!$I$5:$I$12</c:f>
              <c:strCache>
                <c:ptCount val="8"/>
                <c:pt idx="0">
                  <c:v>2007/08</c:v>
                </c:pt>
                <c:pt idx="1">
                  <c:v>2008/09</c:v>
                </c:pt>
                <c:pt idx="2">
                  <c:v>2009/10</c:v>
                </c:pt>
                <c:pt idx="3">
                  <c:v>2010/11</c:v>
                </c:pt>
                <c:pt idx="4">
                  <c:v>2011/12</c:v>
                </c:pt>
                <c:pt idx="5">
                  <c:v>2012/13</c:v>
                </c:pt>
                <c:pt idx="6">
                  <c:v>2013/14</c:v>
                </c:pt>
                <c:pt idx="7">
                  <c:v>2014/15 (Jul-Jun)</c:v>
                </c:pt>
              </c:strCache>
            </c:strRef>
          </c:cat>
          <c:val>
            <c:numRef>
              <c:f>Sheet1!$K$5:$K$12</c:f>
              <c:numCache>
                <c:formatCode>0.00</c:formatCode>
                <c:ptCount val="8"/>
                <c:pt idx="0">
                  <c:v>3.3435795158957244</c:v>
                </c:pt>
                <c:pt idx="1">
                  <c:v>3.0618948049713159</c:v>
                </c:pt>
                <c:pt idx="2">
                  <c:v>2.620671574977361</c:v>
                </c:pt>
                <c:pt idx="3">
                  <c:v>4.3630092609369626</c:v>
                </c:pt>
                <c:pt idx="4">
                  <c:v>3.5272972478913434</c:v>
                </c:pt>
                <c:pt idx="5">
                  <c:v>4.5962715081604895</c:v>
                </c:pt>
                <c:pt idx="6">
                  <c:v>5.8283126454084373</c:v>
                </c:pt>
                <c:pt idx="7">
                  <c:v>4.641504291884222</c:v>
                </c:pt>
              </c:numCache>
            </c:numRef>
          </c:val>
        </c:ser>
        <c:ser>
          <c:idx val="2"/>
          <c:order val="2"/>
          <c:tx>
            <c:strRef>
              <c:f>Sheet1!$L$4</c:f>
              <c:strCache>
                <c:ptCount val="1"/>
                <c:pt idx="0">
                  <c:v>% of JSA claimants sanctioned in the year (before appeals) (approx.)</c:v>
                </c:pt>
              </c:strCache>
            </c:strRef>
          </c:tx>
          <c:cat>
            <c:strRef>
              <c:f>Sheet1!$I$5:$I$12</c:f>
              <c:strCache>
                <c:ptCount val="8"/>
                <c:pt idx="0">
                  <c:v>2007/08</c:v>
                </c:pt>
                <c:pt idx="1">
                  <c:v>2008/09</c:v>
                </c:pt>
                <c:pt idx="2">
                  <c:v>2009/10</c:v>
                </c:pt>
                <c:pt idx="3">
                  <c:v>2010/11</c:v>
                </c:pt>
                <c:pt idx="4">
                  <c:v>2011/12</c:v>
                </c:pt>
                <c:pt idx="5">
                  <c:v>2012/13</c:v>
                </c:pt>
                <c:pt idx="6">
                  <c:v>2013/14</c:v>
                </c:pt>
                <c:pt idx="7">
                  <c:v>2014/15 (Jul-Jun)</c:v>
                </c:pt>
              </c:strCache>
            </c:strRef>
          </c:cat>
          <c:val>
            <c:numRef>
              <c:f>Sheet1!$L$5:$L$12</c:f>
              <c:numCache>
                <c:formatCode>0.00</c:formatCode>
                <c:ptCount val="8"/>
                <c:pt idx="0">
                  <c:v>12.412081099606777</c:v>
                </c:pt>
                <c:pt idx="1">
                  <c:v>10.273953620915027</c:v>
                </c:pt>
                <c:pt idx="2">
                  <c:v>11.336621534539534</c:v>
                </c:pt>
                <c:pt idx="3">
                  <c:v>16.347055765399851</c:v>
                </c:pt>
                <c:pt idx="4">
                  <c:v>14.12159505591525</c:v>
                </c:pt>
                <c:pt idx="5">
                  <c:v>17.216870139665531</c:v>
                </c:pt>
                <c:pt idx="6">
                  <c:v>20.132138285251706</c:v>
                </c:pt>
                <c:pt idx="7">
                  <c:v>14.106895085617346</c:v>
                </c:pt>
              </c:numCache>
            </c:numRef>
          </c:val>
        </c:ser>
        <c:ser>
          <c:idx val="3"/>
          <c:order val="3"/>
          <c:tx>
            <c:strRef>
              <c:f>Sheet1!$M$4</c:f>
              <c:strCache>
                <c:ptCount val="1"/>
                <c:pt idx="0">
                  <c:v>% of JSA claimants sanctioned in the year (after appeals)</c:v>
                </c:pt>
              </c:strCache>
            </c:strRef>
          </c:tx>
          <c:cat>
            <c:strRef>
              <c:f>Sheet1!$I$5:$I$12</c:f>
              <c:strCache>
                <c:ptCount val="8"/>
                <c:pt idx="0">
                  <c:v>2007/08</c:v>
                </c:pt>
                <c:pt idx="1">
                  <c:v>2008/09</c:v>
                </c:pt>
                <c:pt idx="2">
                  <c:v>2009/10</c:v>
                </c:pt>
                <c:pt idx="3">
                  <c:v>2010/11</c:v>
                </c:pt>
                <c:pt idx="4">
                  <c:v>2011/12</c:v>
                </c:pt>
                <c:pt idx="5">
                  <c:v>2012/13</c:v>
                </c:pt>
                <c:pt idx="6">
                  <c:v>2013/14</c:v>
                </c:pt>
                <c:pt idx="7">
                  <c:v>2014/15 (Jul-Jun)</c:v>
                </c:pt>
              </c:strCache>
            </c:strRef>
          </c:cat>
          <c:val>
            <c:numRef>
              <c:f>Sheet1!$M$5:$M$12</c:f>
              <c:numCache>
                <c:formatCode>General</c:formatCode>
                <c:ptCount val="8"/>
                <c:pt idx="0">
                  <c:v>11.8</c:v>
                </c:pt>
                <c:pt idx="1">
                  <c:v>9.8000000000000007</c:v>
                </c:pt>
                <c:pt idx="2">
                  <c:v>10.8</c:v>
                </c:pt>
                <c:pt idx="3">
                  <c:v>15.1</c:v>
                </c:pt>
                <c:pt idx="4">
                  <c:v>13.2</c:v>
                </c:pt>
                <c:pt idx="5">
                  <c:v>16</c:v>
                </c:pt>
                <c:pt idx="6">
                  <c:v>18.399999999999999</c:v>
                </c:pt>
                <c:pt idx="7">
                  <c:v>12.9</c:v>
                </c:pt>
              </c:numCache>
            </c:numRef>
          </c:val>
        </c:ser>
        <c:marker val="1"/>
        <c:axId val="91314432"/>
        <c:axId val="91332608"/>
      </c:lineChart>
      <c:catAx>
        <c:axId val="91314432"/>
        <c:scaling>
          <c:orientation val="minMax"/>
        </c:scaling>
        <c:axPos val="b"/>
        <c:tickLblPos val="nextTo"/>
        <c:crossAx val="91332608"/>
        <c:crosses val="autoZero"/>
        <c:auto val="1"/>
        <c:lblAlgn val="ctr"/>
        <c:lblOffset val="100"/>
      </c:catAx>
      <c:valAx>
        <c:axId val="91332608"/>
        <c:scaling>
          <c:orientation val="minMax"/>
        </c:scaling>
        <c:axPos val="l"/>
        <c:majorGridlines/>
        <c:numFmt formatCode="0.00" sourceLinked="1"/>
        <c:tickLblPos val="nextTo"/>
        <c:crossAx val="91314432"/>
        <c:crosses val="autoZero"/>
        <c:crossBetween val="between"/>
      </c:valAx>
    </c:plotArea>
    <c:legend>
      <c:legendPos val="r"/>
      <c:layout>
        <c:manualLayout>
          <c:xMode val="edge"/>
          <c:yMode val="edge"/>
          <c:x val="5.3613613638888634E-2"/>
          <c:y val="0.11810552304374509"/>
          <c:w val="0.79912194099645473"/>
          <c:h val="0.28170120649238078"/>
        </c:manualLayout>
      </c:layout>
      <c:txPr>
        <a:bodyPr/>
        <a:lstStyle/>
        <a:p>
          <a:pPr>
            <a:defRPr sz="1400"/>
          </a:pPr>
          <a:endParaRPr lang="en-US"/>
        </a:p>
      </c:txPr>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0.59902</cdr:x>
      <cdr:y>0.21</cdr:y>
    </cdr:from>
    <cdr:to>
      <cdr:x>0.60067</cdr:x>
      <cdr:y>0.89308</cdr:y>
    </cdr:to>
    <cdr:sp macro="" textlink="">
      <cdr:nvSpPr>
        <cdr:cNvPr id="3" name="Straight Connector 2"/>
        <cdr:cNvSpPr/>
      </cdr:nvSpPr>
      <cdr:spPr>
        <a:xfrm xmlns:a="http://schemas.openxmlformats.org/drawingml/2006/main" flipV="1">
          <a:off x="5572245" y="1277579"/>
          <a:ext cx="15349" cy="4155661"/>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0.60283</cdr:x>
      <cdr:y>0.15917</cdr:y>
    </cdr:from>
    <cdr:to>
      <cdr:x>0.77029</cdr:x>
      <cdr:y>0.22716</cdr:y>
    </cdr:to>
    <cdr:sp macro="" textlink="">
      <cdr:nvSpPr>
        <cdr:cNvPr id="4" name="TextBox 3"/>
        <cdr:cNvSpPr txBox="1"/>
      </cdr:nvSpPr>
      <cdr:spPr>
        <a:xfrm xmlns:a="http://schemas.openxmlformats.org/drawingml/2006/main">
          <a:off x="5607683" y="968344"/>
          <a:ext cx="1557753" cy="4136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a:t>Coalition govt</a:t>
          </a:r>
        </a:p>
      </cdr:txBody>
    </cdr:sp>
  </cdr:relSizeAnchor>
  <cdr:relSizeAnchor xmlns:cdr="http://schemas.openxmlformats.org/drawingml/2006/chartDrawing">
    <cdr:from>
      <cdr:x>0.34859</cdr:x>
      <cdr:y>0.50701</cdr:y>
    </cdr:from>
    <cdr:to>
      <cdr:x>0.34859</cdr:x>
      <cdr:y>0.89463</cdr:y>
    </cdr:to>
    <cdr:sp macro="" textlink="">
      <cdr:nvSpPr>
        <cdr:cNvPr id="6" name="Straight Connector 5"/>
        <cdr:cNvSpPr/>
      </cdr:nvSpPr>
      <cdr:spPr>
        <a:xfrm xmlns:a="http://schemas.openxmlformats.org/drawingml/2006/main" flipV="1">
          <a:off x="3242675" y="3084484"/>
          <a:ext cx="0" cy="2358167"/>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0.34517</cdr:x>
      <cdr:y>0.46086</cdr:y>
    </cdr:from>
    <cdr:to>
      <cdr:x>0.58216</cdr:x>
      <cdr:y>0.5202</cdr:y>
    </cdr:to>
    <cdr:sp macro="" textlink="">
      <cdr:nvSpPr>
        <cdr:cNvPr id="7" name="TextBox 6"/>
        <cdr:cNvSpPr txBox="1"/>
      </cdr:nvSpPr>
      <cdr:spPr>
        <a:xfrm xmlns:a="http://schemas.openxmlformats.org/drawingml/2006/main">
          <a:off x="3210847" y="2803731"/>
          <a:ext cx="2204576" cy="3610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400"/>
            <a:t>John Hutton Sec of State</a:t>
          </a:r>
        </a:p>
      </cdr:txBody>
    </cdr:sp>
  </cdr:relSizeAnchor>
  <cdr:relSizeAnchor xmlns:cdr="http://schemas.openxmlformats.org/drawingml/2006/chartDrawing">
    <cdr:from>
      <cdr:x>0.06318</cdr:x>
      <cdr:y>0.8328</cdr:y>
    </cdr:from>
    <cdr:to>
      <cdr:x>0.16122</cdr:x>
      <cdr:y>0.89942</cdr:y>
    </cdr:to>
    <cdr:sp macro="" textlink="">
      <cdr:nvSpPr>
        <cdr:cNvPr id="8" name="TextBox 7"/>
        <cdr:cNvSpPr txBox="1"/>
      </cdr:nvSpPr>
      <cdr:spPr>
        <a:xfrm xmlns:a="http://schemas.openxmlformats.org/drawingml/2006/main">
          <a:off x="587713" y="5066489"/>
          <a:ext cx="911968" cy="4053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45J/24</a:t>
          </a:r>
        </a:p>
      </cdr:txBody>
    </cdr:sp>
  </cdr:relSizeAnchor>
</c:userShapes>
</file>

<file path=ppt/drawings/drawing2.xml><?xml version="1.0" encoding="utf-8"?>
<c:userShapes xmlns:c="http://schemas.openxmlformats.org/drawingml/2006/chart">
  <cdr:relSizeAnchor xmlns:cdr="http://schemas.openxmlformats.org/drawingml/2006/chartDrawing">
    <cdr:from>
      <cdr:x>0.8398</cdr:x>
      <cdr:y>0.32071</cdr:y>
    </cdr:from>
    <cdr:to>
      <cdr:x>0.93559</cdr:x>
      <cdr:y>0.3952</cdr:y>
    </cdr:to>
    <cdr:sp macro="" textlink="">
      <cdr:nvSpPr>
        <cdr:cNvPr id="2" name="TextBox 1"/>
        <cdr:cNvSpPr txBox="1"/>
      </cdr:nvSpPr>
      <cdr:spPr>
        <a:xfrm xmlns:a="http://schemas.openxmlformats.org/drawingml/2006/main">
          <a:off x="7812036" y="1951089"/>
          <a:ext cx="891049" cy="4532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03revK/05</a:t>
          </a:r>
        </a:p>
      </cdr:txBody>
    </cdr:sp>
  </cdr:relSizeAnchor>
</c:userShapes>
</file>

<file path=ppt/drawings/drawing3.xml><?xml version="1.0" encoding="utf-8"?>
<c:userShapes xmlns:c="http://schemas.openxmlformats.org/drawingml/2006/chart">
  <cdr:relSizeAnchor xmlns:cdr="http://schemas.openxmlformats.org/drawingml/2006/chartDrawing">
    <cdr:from>
      <cdr:x>0.09166</cdr:x>
      <cdr:y>0.69823</cdr:y>
    </cdr:from>
    <cdr:to>
      <cdr:x>0.17506</cdr:x>
      <cdr:y>0.75758</cdr:y>
    </cdr:to>
    <cdr:sp macro="" textlink="">
      <cdr:nvSpPr>
        <cdr:cNvPr id="2" name="TextBox 1"/>
        <cdr:cNvSpPr txBox="1"/>
      </cdr:nvSpPr>
      <cdr:spPr>
        <a:xfrm xmlns:a="http://schemas.openxmlformats.org/drawingml/2006/main">
          <a:off x="852641" y="4247843"/>
          <a:ext cx="775827" cy="3610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57/03</a:t>
          </a:r>
        </a:p>
      </cdr:txBody>
    </cdr:sp>
  </cdr:relSizeAnchor>
  <cdr:relSizeAnchor xmlns:cdr="http://schemas.openxmlformats.org/drawingml/2006/chartDrawing">
    <cdr:from>
      <cdr:x>0.35838</cdr:x>
      <cdr:y>0.31705</cdr:y>
    </cdr:from>
    <cdr:to>
      <cdr:x>0.35838</cdr:x>
      <cdr:y>0.91395</cdr:y>
    </cdr:to>
    <cdr:sp macro="" textlink="">
      <cdr:nvSpPr>
        <cdr:cNvPr id="4" name="Straight Connector 3"/>
        <cdr:cNvSpPr/>
      </cdr:nvSpPr>
      <cdr:spPr>
        <a:xfrm xmlns:a="http://schemas.openxmlformats.org/drawingml/2006/main" flipV="1">
          <a:off x="3333750" y="1928813"/>
          <a:ext cx="0" cy="3631406"/>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0.16807</cdr:x>
      <cdr:y>0.27502</cdr:y>
    </cdr:from>
    <cdr:to>
      <cdr:x>0.36006</cdr:x>
      <cdr:y>0.35722</cdr:y>
    </cdr:to>
    <cdr:sp macro="" textlink="">
      <cdr:nvSpPr>
        <cdr:cNvPr id="5" name="TextBox 4"/>
        <cdr:cNvSpPr txBox="1"/>
      </cdr:nvSpPr>
      <cdr:spPr>
        <a:xfrm xmlns:a="http://schemas.openxmlformats.org/drawingml/2006/main">
          <a:off x="1440161" y="1529687"/>
          <a:ext cx="1645153" cy="4572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dirty="0"/>
            <a:t>Harsher regime</a:t>
          </a:r>
        </a:p>
      </cdr:txBody>
    </cdr:sp>
  </cdr:relSizeAnchor>
</c:userShapes>
</file>

<file path=ppt/drawings/drawing4.xml><?xml version="1.0" encoding="utf-8"?>
<c:userShapes xmlns:c="http://schemas.openxmlformats.org/drawingml/2006/chart">
  <cdr:relSizeAnchor xmlns:cdr="http://schemas.openxmlformats.org/drawingml/2006/chartDrawing">
    <cdr:from>
      <cdr:x>0.0725</cdr:x>
      <cdr:y>0.75653</cdr:y>
    </cdr:from>
    <cdr:to>
      <cdr:x>0.17283</cdr:x>
      <cdr:y>0.84334</cdr:y>
    </cdr:to>
    <cdr:sp macro="" textlink="">
      <cdr:nvSpPr>
        <cdr:cNvPr id="2" name="TextBox 1"/>
        <cdr:cNvSpPr txBox="1"/>
      </cdr:nvSpPr>
      <cdr:spPr>
        <a:xfrm xmlns:a="http://schemas.openxmlformats.org/drawingml/2006/main">
          <a:off x="673634" y="4591856"/>
          <a:ext cx="932261" cy="5269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45J/07</a:t>
          </a:r>
        </a:p>
      </cdr:txBody>
    </cdr:sp>
  </cdr:relSizeAnchor>
  <cdr:relSizeAnchor xmlns:cdr="http://schemas.openxmlformats.org/drawingml/2006/chartDrawing">
    <cdr:from>
      <cdr:x>0.04721</cdr:x>
      <cdr:y>0.60402</cdr:y>
    </cdr:from>
    <cdr:to>
      <cdr:x>0.35364</cdr:x>
      <cdr:y>0.72422</cdr:y>
    </cdr:to>
    <cdr:sp macro="" textlink="">
      <cdr:nvSpPr>
        <cdr:cNvPr id="3" name="TextBox 2"/>
        <cdr:cNvSpPr txBox="1"/>
      </cdr:nvSpPr>
      <cdr:spPr>
        <a:xfrm xmlns:a="http://schemas.openxmlformats.org/drawingml/2006/main">
          <a:off x="438628" y="3666192"/>
          <a:ext cx="2847329" cy="7295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Note: ESA sanctions</a:t>
          </a:r>
          <a:r>
            <a:rPr lang="en-GB" sz="1100" baseline="0"/>
            <a:t> started in Oct 2008, but the published data only permit this chart to be shown for the months since February 2011</a:t>
          </a:r>
          <a:endParaRPr lang="en-GB" sz="1100"/>
        </a:p>
      </cdr:txBody>
    </cdr:sp>
  </cdr:relSizeAnchor>
</c:userShapes>
</file>

<file path=ppt/drawings/drawing5.xml><?xml version="1.0" encoding="utf-8"?>
<c:userShapes xmlns:c="http://schemas.openxmlformats.org/drawingml/2006/chart">
  <cdr:relSizeAnchor xmlns:cdr="http://schemas.openxmlformats.org/drawingml/2006/chartDrawing">
    <cdr:from>
      <cdr:x>0.22136</cdr:x>
      <cdr:y>0.22007</cdr:y>
    </cdr:from>
    <cdr:to>
      <cdr:x>0.22352</cdr:x>
      <cdr:y>0.92469</cdr:y>
    </cdr:to>
    <cdr:sp macro="" textlink="">
      <cdr:nvSpPr>
        <cdr:cNvPr id="3" name="Straight Connector 2"/>
        <cdr:cNvSpPr/>
      </cdr:nvSpPr>
      <cdr:spPr>
        <a:xfrm xmlns:a="http://schemas.openxmlformats.org/drawingml/2006/main" flipH="1" flipV="1">
          <a:off x="2057414" y="1337131"/>
          <a:ext cx="20076" cy="4281234"/>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0.2193</cdr:x>
      <cdr:y>0.17542</cdr:y>
    </cdr:from>
    <cdr:to>
      <cdr:x>0.38316</cdr:x>
      <cdr:y>0.23789</cdr:y>
    </cdr:to>
    <cdr:sp macro="" textlink="">
      <cdr:nvSpPr>
        <cdr:cNvPr id="4" name="TextBox 3"/>
        <cdr:cNvSpPr txBox="1"/>
      </cdr:nvSpPr>
      <cdr:spPr>
        <a:xfrm xmlns:a="http://schemas.openxmlformats.org/drawingml/2006/main">
          <a:off x="1800200" y="949741"/>
          <a:ext cx="1345112" cy="33822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a:t>Coalition</a:t>
          </a:r>
          <a:r>
            <a:rPr lang="en-GB" sz="1800" baseline="0"/>
            <a:t> govt</a:t>
          </a:r>
          <a:endParaRPr lang="en-GB" sz="1800"/>
        </a:p>
      </cdr:txBody>
    </cdr:sp>
  </cdr:relSizeAnchor>
  <cdr:relSizeAnchor xmlns:cdr="http://schemas.openxmlformats.org/drawingml/2006/chartDrawing">
    <cdr:from>
      <cdr:x>0.05187</cdr:x>
      <cdr:y>0.24479</cdr:y>
    </cdr:from>
    <cdr:to>
      <cdr:x>0.13493</cdr:x>
      <cdr:y>0.30089</cdr:y>
    </cdr:to>
    <cdr:sp macro="" textlink="">
      <cdr:nvSpPr>
        <cdr:cNvPr id="5" name="TextBox 4"/>
        <cdr:cNvSpPr txBox="1"/>
      </cdr:nvSpPr>
      <cdr:spPr>
        <a:xfrm xmlns:a="http://schemas.openxmlformats.org/drawingml/2006/main">
          <a:off x="482135" y="1487332"/>
          <a:ext cx="771992" cy="3408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47H/01</a:t>
          </a:r>
        </a:p>
      </cdr:txBody>
    </cdr:sp>
  </cdr:relSizeAnchor>
  <cdr:relSizeAnchor xmlns:cdr="http://schemas.openxmlformats.org/drawingml/2006/chartDrawing">
    <cdr:from>
      <cdr:x>0.41348</cdr:x>
      <cdr:y>0.51777</cdr:y>
    </cdr:from>
    <cdr:to>
      <cdr:x>0.58654</cdr:x>
      <cdr:y>0.55535</cdr:y>
    </cdr:to>
    <cdr:sp macro="" textlink="">
      <cdr:nvSpPr>
        <cdr:cNvPr id="6" name="TextBox 5"/>
        <cdr:cNvSpPr txBox="1"/>
      </cdr:nvSpPr>
      <cdr:spPr>
        <a:xfrm xmlns:a="http://schemas.openxmlformats.org/drawingml/2006/main">
          <a:off x="3843046" y="3145943"/>
          <a:ext cx="1608497" cy="2283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100"/>
        </a:p>
      </cdr:txBody>
    </cdr:sp>
  </cdr:relSizeAnchor>
  <cdr:relSizeAnchor xmlns:cdr="http://schemas.openxmlformats.org/drawingml/2006/chartDrawing">
    <cdr:from>
      <cdr:x>0.77246</cdr:x>
      <cdr:y>0.22535</cdr:y>
    </cdr:from>
    <cdr:to>
      <cdr:x>0.78014</cdr:x>
      <cdr:y>0.91708</cdr:y>
    </cdr:to>
    <cdr:sp macro="" textlink="">
      <cdr:nvSpPr>
        <cdr:cNvPr id="8" name="Straight Connector 7"/>
        <cdr:cNvSpPr/>
      </cdr:nvSpPr>
      <cdr:spPr>
        <a:xfrm xmlns:a="http://schemas.openxmlformats.org/drawingml/2006/main" flipH="1" flipV="1">
          <a:off x="7179510" y="1369206"/>
          <a:ext cx="71381" cy="4202915"/>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0.77619</cdr:x>
      <cdr:y>0.16423</cdr:y>
    </cdr:from>
    <cdr:to>
      <cdr:x>0.95614</cdr:x>
      <cdr:y>0.29511</cdr:y>
    </cdr:to>
    <cdr:sp macro="" textlink="">
      <cdr:nvSpPr>
        <cdr:cNvPr id="9" name="TextBox 8"/>
        <cdr:cNvSpPr txBox="1"/>
      </cdr:nvSpPr>
      <cdr:spPr>
        <a:xfrm xmlns:a="http://schemas.openxmlformats.org/drawingml/2006/main">
          <a:off x="6371674" y="889179"/>
          <a:ext cx="1477197" cy="7086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dirty="0"/>
            <a:t>Conservative govt</a:t>
          </a:r>
        </a:p>
      </cdr:txBody>
    </cdr:sp>
  </cdr:relSizeAnchor>
</c:userShapes>
</file>

<file path=ppt/drawings/drawing6.xml><?xml version="1.0" encoding="utf-8"?>
<c:userShapes xmlns:c="http://schemas.openxmlformats.org/drawingml/2006/chart">
  <cdr:relSizeAnchor xmlns:cdr="http://schemas.openxmlformats.org/drawingml/2006/chartDrawing">
    <cdr:from>
      <cdr:x>0.07424</cdr:x>
      <cdr:y>0.42468</cdr:y>
    </cdr:from>
    <cdr:to>
      <cdr:x>0.35198</cdr:x>
      <cdr:y>0.52841</cdr:y>
    </cdr:to>
    <cdr:sp macro="" textlink="">
      <cdr:nvSpPr>
        <cdr:cNvPr id="2" name="TextBox 1"/>
        <cdr:cNvSpPr txBox="1"/>
      </cdr:nvSpPr>
      <cdr:spPr>
        <a:xfrm xmlns:a="http://schemas.openxmlformats.org/drawingml/2006/main">
          <a:off x="690563" y="2583656"/>
          <a:ext cx="2583656" cy="631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Note: ESA figures</a:t>
          </a:r>
          <a:r>
            <a:rPr lang="en-GB" sz="1100" baseline="0"/>
            <a:t> include hardship awards to disqualified claimants. See text.</a:t>
          </a:r>
          <a:endParaRPr lang="en-GB" sz="1100"/>
        </a:p>
      </cdr:txBody>
    </cdr:sp>
  </cdr:relSizeAnchor>
  <cdr:relSizeAnchor xmlns:cdr="http://schemas.openxmlformats.org/drawingml/2006/chartDrawing">
    <cdr:from>
      <cdr:x>0.38142</cdr:x>
      <cdr:y>0.58516</cdr:y>
    </cdr:from>
    <cdr:to>
      <cdr:x>0.38142</cdr:x>
      <cdr:y>0.90417</cdr:y>
    </cdr:to>
    <cdr:sp macro="" textlink="">
      <cdr:nvSpPr>
        <cdr:cNvPr id="4" name="Straight Connector 3"/>
        <cdr:cNvSpPr/>
      </cdr:nvSpPr>
      <cdr:spPr>
        <a:xfrm xmlns:a="http://schemas.openxmlformats.org/drawingml/2006/main" flipV="1">
          <a:off x="3548063" y="3559969"/>
          <a:ext cx="0" cy="1940719"/>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0.18966</cdr:x>
      <cdr:y>0.55268</cdr:y>
    </cdr:from>
    <cdr:to>
      <cdr:x>0.40085</cdr:x>
      <cdr:y>0.67206</cdr:y>
    </cdr:to>
    <cdr:sp macro="" textlink="">
      <cdr:nvSpPr>
        <cdr:cNvPr id="5" name="TextBox 4"/>
        <cdr:cNvSpPr txBox="1"/>
      </cdr:nvSpPr>
      <cdr:spPr>
        <a:xfrm xmlns:a="http://schemas.openxmlformats.org/drawingml/2006/main">
          <a:off x="1584177" y="3113863"/>
          <a:ext cx="1764055" cy="6726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dirty="0"/>
            <a:t>Harsher regime</a:t>
          </a:r>
        </a:p>
      </cdr:txBody>
    </cdr:sp>
  </cdr:relSizeAnchor>
</c:userShapes>
</file>

<file path=ppt/drawings/drawing7.xml><?xml version="1.0" encoding="utf-8"?>
<c:userShapes xmlns:c="http://schemas.openxmlformats.org/drawingml/2006/chart">
  <cdr:relSizeAnchor xmlns:cdr="http://schemas.openxmlformats.org/drawingml/2006/chartDrawing">
    <cdr:from>
      <cdr:x>0.59692</cdr:x>
      <cdr:y>0.17369</cdr:y>
    </cdr:from>
    <cdr:to>
      <cdr:x>0.60022</cdr:x>
      <cdr:y>0.90725</cdr:y>
    </cdr:to>
    <cdr:sp macro="" textlink="">
      <cdr:nvSpPr>
        <cdr:cNvPr id="3" name="Straight Connector 2"/>
        <cdr:cNvSpPr/>
      </cdr:nvSpPr>
      <cdr:spPr>
        <a:xfrm xmlns:a="http://schemas.openxmlformats.org/drawingml/2006/main" flipH="1" flipV="1">
          <a:off x="5551129" y="1054919"/>
          <a:ext cx="30726" cy="4455242"/>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0.60903</cdr:x>
      <cdr:y>0.1484</cdr:y>
    </cdr:from>
    <cdr:to>
      <cdr:x>0.76101</cdr:x>
      <cdr:y>0.26138</cdr:y>
    </cdr:to>
    <cdr:sp macro="" textlink="">
      <cdr:nvSpPr>
        <cdr:cNvPr id="4" name="TextBox 3"/>
        <cdr:cNvSpPr txBox="1"/>
      </cdr:nvSpPr>
      <cdr:spPr>
        <a:xfrm xmlns:a="http://schemas.openxmlformats.org/drawingml/2006/main">
          <a:off x="5663790" y="901291"/>
          <a:ext cx="1413388" cy="6862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800"/>
            <a:t>Coalition govt</a:t>
          </a:r>
        </a:p>
      </cdr:txBody>
    </cdr:sp>
  </cdr:relSizeAnchor>
  <cdr:relSizeAnchor xmlns:cdr="http://schemas.openxmlformats.org/drawingml/2006/chartDrawing">
    <cdr:from>
      <cdr:x>0.06278</cdr:x>
      <cdr:y>0.84317</cdr:y>
    </cdr:from>
    <cdr:to>
      <cdr:x>0.12004</cdr:x>
      <cdr:y>0.89376</cdr:y>
    </cdr:to>
    <cdr:sp macro="" textlink="">
      <cdr:nvSpPr>
        <cdr:cNvPr id="5" name="TextBox 4"/>
        <cdr:cNvSpPr txBox="1"/>
      </cdr:nvSpPr>
      <cdr:spPr>
        <a:xfrm xmlns:a="http://schemas.openxmlformats.org/drawingml/2006/main">
          <a:off x="583790" y="5120968"/>
          <a:ext cx="532581" cy="3072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68/15</a:t>
          </a:r>
        </a:p>
      </cdr:txBody>
    </cdr:sp>
  </cdr:relSizeAnchor>
</c:userShapes>
</file>

<file path=ppt/drawings/drawing8.xml><?xml version="1.0" encoding="utf-8"?>
<c:userShapes xmlns:c="http://schemas.openxmlformats.org/drawingml/2006/chart">
  <cdr:relSizeAnchor xmlns:cdr="http://schemas.openxmlformats.org/drawingml/2006/chartDrawing">
    <cdr:from>
      <cdr:x>0.64533</cdr:x>
      <cdr:y>0.85882</cdr:y>
    </cdr:from>
    <cdr:to>
      <cdr:x>0.97273</cdr:x>
      <cdr:y>0.93333</cdr:y>
    </cdr:to>
    <cdr:sp macro="" textlink="">
      <cdr:nvSpPr>
        <cdr:cNvPr id="2" name="TextBox 1"/>
        <cdr:cNvSpPr txBox="1"/>
      </cdr:nvSpPr>
      <cdr:spPr>
        <a:xfrm xmlns:a="http://schemas.openxmlformats.org/drawingml/2006/main">
          <a:off x="5111581" y="4833767"/>
          <a:ext cx="2593274" cy="4193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600" dirty="0"/>
            <a:t>Figures publicised</a:t>
          </a:r>
          <a:r>
            <a:rPr lang="en-GB" sz="1600" baseline="0" dirty="0"/>
            <a:t> by DWP</a:t>
          </a:r>
          <a:endParaRPr lang="en-GB" sz="1600" dirty="0"/>
        </a:p>
      </cdr:txBody>
    </cdr:sp>
  </cdr:relSizeAnchor>
  <cdr:relSizeAnchor xmlns:cdr="http://schemas.openxmlformats.org/drawingml/2006/chartDrawing">
    <cdr:from>
      <cdr:x>0.75672</cdr:x>
      <cdr:y>0.76863</cdr:y>
    </cdr:from>
    <cdr:to>
      <cdr:x>0.82714</cdr:x>
      <cdr:y>0.83922</cdr:y>
    </cdr:to>
    <cdr:sp macro="" textlink="">
      <cdr:nvSpPr>
        <cdr:cNvPr id="4" name="Straight Arrow Connector 3"/>
        <cdr:cNvSpPr/>
      </cdr:nvSpPr>
      <cdr:spPr>
        <a:xfrm xmlns:a="http://schemas.openxmlformats.org/drawingml/2006/main" flipV="1">
          <a:off x="7036594" y="4667251"/>
          <a:ext cx="654844" cy="428625"/>
        </a:xfrm>
        <a:prstGeom xmlns:a="http://schemas.openxmlformats.org/drawingml/2006/main" prst="straightConnector1">
          <a:avLst/>
        </a:prstGeom>
        <a:ln xmlns:a="http://schemas.openxmlformats.org/drawingml/2006/main" w="25400">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0.79129</cdr:x>
      <cdr:y>0.15882</cdr:y>
    </cdr:from>
    <cdr:to>
      <cdr:x>0.96799</cdr:x>
      <cdr:y>0.26667</cdr:y>
    </cdr:to>
    <cdr:sp macro="" textlink="">
      <cdr:nvSpPr>
        <cdr:cNvPr id="5" name="TextBox 4"/>
        <cdr:cNvSpPr txBox="1"/>
      </cdr:nvSpPr>
      <cdr:spPr>
        <a:xfrm xmlns:a="http://schemas.openxmlformats.org/drawingml/2006/main">
          <a:off x="7358063" y="964407"/>
          <a:ext cx="1643062" cy="65484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600"/>
            <a:t>The claimants' experience</a:t>
          </a:r>
        </a:p>
      </cdr:txBody>
    </cdr:sp>
  </cdr:relSizeAnchor>
  <cdr:relSizeAnchor xmlns:cdr="http://schemas.openxmlformats.org/drawingml/2006/chartDrawing">
    <cdr:from>
      <cdr:x>0.85531</cdr:x>
      <cdr:y>0.25686</cdr:y>
    </cdr:from>
    <cdr:to>
      <cdr:x>0.87196</cdr:x>
      <cdr:y>0.38627</cdr:y>
    </cdr:to>
    <cdr:sp macro="" textlink="">
      <cdr:nvSpPr>
        <cdr:cNvPr id="7" name="Straight Arrow Connector 6"/>
        <cdr:cNvSpPr/>
      </cdr:nvSpPr>
      <cdr:spPr>
        <a:xfrm xmlns:a="http://schemas.openxmlformats.org/drawingml/2006/main" flipH="1">
          <a:off x="7953374" y="1559719"/>
          <a:ext cx="154782" cy="785813"/>
        </a:xfrm>
        <a:prstGeom xmlns:a="http://schemas.openxmlformats.org/drawingml/2006/main" prst="straightConnector1">
          <a:avLst/>
        </a:prstGeom>
        <a:ln xmlns:a="http://schemas.openxmlformats.org/drawingml/2006/main" w="25400">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0.0717</cdr:x>
      <cdr:y>0.65294</cdr:y>
    </cdr:from>
    <cdr:to>
      <cdr:x>0.15237</cdr:x>
      <cdr:y>0.73333</cdr:y>
    </cdr:to>
    <cdr:sp macro="" textlink="">
      <cdr:nvSpPr>
        <cdr:cNvPr id="6" name="TextBox 5"/>
        <cdr:cNvSpPr txBox="1"/>
      </cdr:nvSpPr>
      <cdr:spPr>
        <a:xfrm xmlns:a="http://schemas.openxmlformats.org/drawingml/2006/main">
          <a:off x="666750" y="3964781"/>
          <a:ext cx="750094" cy="4881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a:t>65/01</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3713"/>
          </a:xfrm>
          <a:prstGeom prst="rect">
            <a:avLst/>
          </a:prstGeom>
        </p:spPr>
        <p:txBody>
          <a:bodyPr vert="horz" lIns="91440" tIns="45720" rIns="91440" bIns="45720" rtlCol="0"/>
          <a:lstStyle>
            <a:lvl1pPr algn="r">
              <a:defRPr sz="1200"/>
            </a:lvl1pPr>
          </a:lstStyle>
          <a:p>
            <a:fld id="{A94679A6-8564-4680-902E-20F2D52B9686}" type="datetimeFigureOut">
              <a:rPr lang="en-GB" smtClean="0"/>
              <a:pPr/>
              <a:t>10/10/2016</a:t>
            </a:fld>
            <a:endParaRPr lang="en-GB"/>
          </a:p>
        </p:txBody>
      </p:sp>
      <p:sp>
        <p:nvSpPr>
          <p:cNvPr id="4" name="Footer Placeholder 3"/>
          <p:cNvSpPr>
            <a:spLocks noGrp="1"/>
          </p:cNvSpPr>
          <p:nvPr>
            <p:ph type="ftr" sz="quarter" idx="2"/>
          </p:nvPr>
        </p:nvSpPr>
        <p:spPr>
          <a:xfrm>
            <a:off x="0" y="9378950"/>
            <a:ext cx="2971800" cy="49371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378950"/>
            <a:ext cx="2971800" cy="493713"/>
          </a:xfrm>
          <a:prstGeom prst="rect">
            <a:avLst/>
          </a:prstGeom>
        </p:spPr>
        <p:txBody>
          <a:bodyPr vert="horz" lIns="91440" tIns="45720" rIns="91440" bIns="45720" rtlCol="0" anchor="b"/>
          <a:lstStyle>
            <a:lvl1pPr algn="r">
              <a:defRPr sz="1200"/>
            </a:lvl1pPr>
          </a:lstStyle>
          <a:p>
            <a:fld id="{37B51DBC-8BD6-47BF-959E-D281E2E29FFA}"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1B157D-E406-48DD-9950-1EDAD5252A38}" type="datetimeFigureOut">
              <a:rPr lang="en-GB" smtClean="0"/>
              <a:pPr/>
              <a:t>10/10/2016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E56857-5876-4723-A065-DF2DB5A736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B157D-E406-48DD-9950-1EDAD5252A38}" type="datetimeFigureOut">
              <a:rPr lang="en-GB" smtClean="0"/>
              <a:pPr/>
              <a:t>10/10/2016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6857-5876-4723-A065-DF2DB5A736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gla.ac.uk/schools/socialpolitical/research/urbanstudies/projects/ukbenefitdisallowances/" TargetMode="External"/><Relationship Id="rId7" Type="http://schemas.openxmlformats.org/officeDocument/2006/relationships/hyperlink" Target="mailto:david.webster@glasgow.ac.uk" TargetMode="External"/><Relationship Id="rId2" Type="http://schemas.openxmlformats.org/officeDocument/2006/relationships/hyperlink" Target="http://www.cpag.org.uk/david-webster" TargetMode="External"/><Relationship Id="rId1" Type="http://schemas.openxmlformats.org/officeDocument/2006/relationships/slideLayout" Target="../slideLayouts/slideLayout2.xml"/><Relationship Id="rId6" Type="http://schemas.openxmlformats.org/officeDocument/2006/relationships/hyperlink" Target="http://www.cpag.org.uk/content/sanctions" TargetMode="External"/><Relationship Id="rId5" Type="http://schemas.openxmlformats.org/officeDocument/2006/relationships/hyperlink" Target="https://www.statisticsauthority.gov.uk/correspondence-list/" TargetMode="External"/><Relationship Id="rId4" Type="http://schemas.openxmlformats.org/officeDocument/2006/relationships/hyperlink" Target="http://www.welfareconditionality.ac.uk/2016/04/tackling-britains-misleading-benefit-sanctions-statis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39552" y="2132856"/>
            <a:ext cx="8131175" cy="2016224"/>
          </a:xfrm>
        </p:spPr>
        <p:txBody>
          <a:bodyPr>
            <a:noAutofit/>
          </a:bodyPr>
          <a:lstStyle/>
          <a:p>
            <a:r>
              <a:rPr lang="en-GB" sz="4800" b="1" dirty="0" smtClean="0"/>
              <a:t>Britain’s Misleading </a:t>
            </a:r>
            <a:br>
              <a:rPr lang="en-GB" sz="4800" b="1" dirty="0" smtClean="0"/>
            </a:br>
            <a:r>
              <a:rPr lang="en-GB" sz="4800" b="1" dirty="0" smtClean="0"/>
              <a:t>Benefit Sanctions Statistics</a:t>
            </a:r>
            <a:endParaRPr lang="en-GB" sz="3200" dirty="0" smtClean="0"/>
          </a:p>
        </p:txBody>
      </p:sp>
      <p:sp>
        <p:nvSpPr>
          <p:cNvPr id="2051" name="TextBox 3"/>
          <p:cNvSpPr txBox="1">
            <a:spLocks noChangeArrowheads="1"/>
          </p:cNvSpPr>
          <p:nvPr/>
        </p:nvSpPr>
        <p:spPr bwMode="auto">
          <a:xfrm>
            <a:off x="2555875" y="4478089"/>
            <a:ext cx="4071938" cy="1692771"/>
          </a:xfrm>
          <a:prstGeom prst="rect">
            <a:avLst/>
          </a:prstGeom>
          <a:noFill/>
          <a:ln w="9525">
            <a:noFill/>
            <a:miter lim="800000"/>
            <a:headEnd/>
            <a:tailEnd/>
          </a:ln>
        </p:spPr>
        <p:txBody>
          <a:bodyPr anchor="ctr">
            <a:spAutoFit/>
          </a:bodyPr>
          <a:lstStyle/>
          <a:p>
            <a:pPr algn="ctr"/>
            <a:r>
              <a:rPr lang="en-GB" sz="3200" b="1" dirty="0">
                <a:latin typeface="Calibri" pitchFamily="34" charset="0"/>
              </a:rPr>
              <a:t>David Webster</a:t>
            </a:r>
          </a:p>
          <a:p>
            <a:pPr algn="ctr"/>
            <a:endParaRPr lang="en-GB" sz="2400" dirty="0">
              <a:latin typeface="Calibri" pitchFamily="34" charset="0"/>
            </a:endParaRPr>
          </a:p>
          <a:p>
            <a:pPr algn="ctr"/>
            <a:r>
              <a:rPr lang="en-GB" sz="2400" dirty="0">
                <a:latin typeface="Calibri" pitchFamily="34" charset="0"/>
              </a:rPr>
              <a:t>Urban Studies</a:t>
            </a:r>
          </a:p>
          <a:p>
            <a:pPr algn="ctr"/>
            <a:r>
              <a:rPr lang="en-GB" sz="2400" dirty="0">
                <a:latin typeface="Calibri" pitchFamily="34" charset="0"/>
              </a:rPr>
              <a:t>University of Glasgow</a:t>
            </a:r>
          </a:p>
        </p:txBody>
      </p:sp>
      <p:sp>
        <p:nvSpPr>
          <p:cNvPr id="2052" name="TextBox 3"/>
          <p:cNvSpPr txBox="1">
            <a:spLocks noChangeArrowheads="1"/>
          </p:cNvSpPr>
          <p:nvPr/>
        </p:nvSpPr>
        <p:spPr bwMode="auto">
          <a:xfrm>
            <a:off x="611560" y="476250"/>
            <a:ext cx="7920880" cy="1200329"/>
          </a:xfrm>
          <a:prstGeom prst="rect">
            <a:avLst/>
          </a:prstGeom>
          <a:noFill/>
          <a:ln w="9525">
            <a:noFill/>
            <a:miter lim="800000"/>
            <a:headEnd/>
            <a:tailEnd/>
          </a:ln>
        </p:spPr>
        <p:txBody>
          <a:bodyPr wrap="square">
            <a:spAutoFit/>
          </a:bodyPr>
          <a:lstStyle/>
          <a:p>
            <a:pPr algn="ctr"/>
            <a:endParaRPr lang="en-GB" sz="2000" dirty="0" smtClean="0"/>
          </a:p>
          <a:p>
            <a:pPr algn="ctr"/>
            <a:r>
              <a:rPr lang="en-GB" sz="2000" dirty="0" smtClean="0"/>
              <a:t> </a:t>
            </a:r>
            <a:r>
              <a:rPr lang="en-GB" sz="2800" dirty="0" smtClean="0"/>
              <a:t>Royal Statistical Society</a:t>
            </a:r>
          </a:p>
          <a:p>
            <a:pPr algn="ctr"/>
            <a:r>
              <a:rPr lang="en-GB" sz="2400" dirty="0" smtClean="0"/>
              <a:t> Edinburgh Section – 11 October 2016</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467544" y="391027"/>
          <a:ext cx="8208912" cy="54142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395535" y="387145"/>
          <a:ext cx="8352929" cy="56341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Universal Credit </a:t>
            </a:r>
            <a:r>
              <a:rPr lang="en-GB" b="1" dirty="0" smtClean="0"/>
              <a:t>sanctions</a:t>
            </a:r>
            <a:endParaRPr lang="en-GB" b="1" dirty="0"/>
          </a:p>
        </p:txBody>
      </p:sp>
      <p:sp>
        <p:nvSpPr>
          <p:cNvPr id="3" name="Content Placeholder 2"/>
          <p:cNvSpPr>
            <a:spLocks noGrp="1"/>
          </p:cNvSpPr>
          <p:nvPr>
            <p:ph idx="1"/>
          </p:nvPr>
        </p:nvSpPr>
        <p:spPr>
          <a:xfrm>
            <a:off x="457200" y="1340768"/>
            <a:ext cx="8229600" cy="4785395"/>
          </a:xfrm>
        </p:spPr>
        <p:txBody>
          <a:bodyPr>
            <a:normAutofit fontScale="85000" lnSpcReduction="10000"/>
          </a:bodyPr>
          <a:lstStyle/>
          <a:p>
            <a:r>
              <a:rPr lang="en-GB" dirty="0" smtClean="0"/>
              <a:t>Sanctions currently apply to 1.2m claimants on JSA/UC/ESA and 0.42m lone parents on IS</a:t>
            </a:r>
          </a:p>
          <a:p>
            <a:r>
              <a:rPr lang="en-GB" dirty="0" smtClean="0"/>
              <a:t>Universal Credit will add 1.3m part time workers receiving what was WFTC</a:t>
            </a:r>
          </a:p>
          <a:p>
            <a:r>
              <a:rPr lang="en-GB" dirty="0" smtClean="0"/>
              <a:t>Currently in-work sanctions apply only to 15,000 claimants in ‘In-Work Progression Randomised Control Trial’, interim report 2017, final </a:t>
            </a:r>
            <a:r>
              <a:rPr lang="en-GB" dirty="0" smtClean="0"/>
              <a:t>2018</a:t>
            </a:r>
          </a:p>
          <a:p>
            <a:r>
              <a:rPr lang="en-GB" dirty="0" smtClean="0"/>
              <a:t>Under Universal Credit </a:t>
            </a:r>
            <a:r>
              <a:rPr lang="en-GB" dirty="0" smtClean="0"/>
              <a:t>hardship payments </a:t>
            </a:r>
            <a:r>
              <a:rPr lang="en-GB" dirty="0" smtClean="0"/>
              <a:t>become </a:t>
            </a:r>
            <a:r>
              <a:rPr lang="en-GB" i="1" dirty="0" smtClean="0"/>
              <a:t>repayable</a:t>
            </a:r>
            <a:r>
              <a:rPr lang="en-GB" dirty="0" smtClean="0"/>
              <a:t>, in effect sanctions </a:t>
            </a:r>
            <a:r>
              <a:rPr lang="en-GB" dirty="0" smtClean="0"/>
              <a:t>2½ </a:t>
            </a:r>
            <a:r>
              <a:rPr lang="en-GB" dirty="0" smtClean="0"/>
              <a:t>times as </a:t>
            </a:r>
            <a:r>
              <a:rPr lang="en-GB" dirty="0" smtClean="0"/>
              <a:t>long; consecutive</a:t>
            </a:r>
            <a:r>
              <a:rPr lang="en-GB" dirty="0" smtClean="0"/>
              <a:t>, not </a:t>
            </a:r>
            <a:r>
              <a:rPr lang="en-GB" dirty="0" smtClean="0"/>
              <a:t>concurrent; </a:t>
            </a:r>
            <a:r>
              <a:rPr lang="en-GB" dirty="0" smtClean="0"/>
              <a:t>must demonstrate ‘compliance’ for 7 days before application; must reapply each 4-week period; 80% rate abolished</a:t>
            </a:r>
          </a:p>
          <a:p>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67544" y="116632"/>
            <a:ext cx="8229600" cy="1080120"/>
          </a:xfrm>
        </p:spPr>
        <p:txBody>
          <a:bodyPr>
            <a:normAutofit fontScale="90000"/>
          </a:bodyPr>
          <a:lstStyle/>
          <a:p>
            <a:r>
              <a:rPr lang="en-GB" sz="4000" b="1" dirty="0" smtClean="0"/>
              <a:t>Negative impacts of sanctions </a:t>
            </a:r>
            <a:br>
              <a:rPr lang="en-GB" sz="4000" b="1" dirty="0" smtClean="0"/>
            </a:br>
            <a:r>
              <a:rPr lang="en-GB" sz="4000" b="1" dirty="0" smtClean="0"/>
              <a:t>– on the claimant &amp; family</a:t>
            </a:r>
          </a:p>
        </p:txBody>
      </p:sp>
      <p:sp>
        <p:nvSpPr>
          <p:cNvPr id="34819" name="Content Placeholder 2"/>
          <p:cNvSpPr>
            <a:spLocks noGrp="1"/>
          </p:cNvSpPr>
          <p:nvPr>
            <p:ph idx="1"/>
          </p:nvPr>
        </p:nvSpPr>
        <p:spPr>
          <a:xfrm>
            <a:off x="467544" y="1340768"/>
            <a:ext cx="8229600" cy="5229200"/>
          </a:xfrm>
        </p:spPr>
        <p:txBody>
          <a:bodyPr>
            <a:normAutofit fontScale="92500" lnSpcReduction="10000"/>
          </a:bodyPr>
          <a:lstStyle/>
          <a:p>
            <a:r>
              <a:rPr lang="en-GB" dirty="0" smtClean="0"/>
              <a:t>Damage to physical &amp; mental health up to and including death</a:t>
            </a:r>
          </a:p>
          <a:p>
            <a:r>
              <a:rPr lang="en-GB" dirty="0" smtClean="0"/>
              <a:t>Hunger &amp; resort to Food Banks (</a:t>
            </a:r>
            <a:r>
              <a:rPr lang="en-GB" dirty="0" err="1" smtClean="0"/>
              <a:t>Loopstra</a:t>
            </a:r>
            <a:r>
              <a:rPr lang="en-GB" dirty="0" smtClean="0"/>
              <a:t> et al. 2015)</a:t>
            </a:r>
          </a:p>
          <a:p>
            <a:r>
              <a:rPr lang="en-GB" dirty="0" smtClean="0"/>
              <a:t>Family and friends suffer hardship </a:t>
            </a:r>
          </a:p>
          <a:p>
            <a:r>
              <a:rPr lang="en-GB" dirty="0" smtClean="0"/>
              <a:t>Damage to family relationships</a:t>
            </a:r>
          </a:p>
          <a:p>
            <a:r>
              <a:rPr lang="en-GB" dirty="0" smtClean="0"/>
              <a:t>Debt</a:t>
            </a:r>
          </a:p>
          <a:p>
            <a:r>
              <a:rPr lang="en-GB" dirty="0" smtClean="0"/>
              <a:t>Homelessness</a:t>
            </a:r>
          </a:p>
          <a:p>
            <a:r>
              <a:rPr lang="en-GB" dirty="0" smtClean="0"/>
              <a:t>Increased crime (incl. ‘survival theft’ )</a:t>
            </a:r>
          </a:p>
          <a:p>
            <a:r>
              <a:rPr lang="en-GB" dirty="0" smtClean="0"/>
              <a:t>Longer term loss of resilience</a:t>
            </a:r>
          </a:p>
          <a:p>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GB" b="1" dirty="0" smtClean="0"/>
              <a:t>Negative impacts of sanctions </a:t>
            </a:r>
            <a:br>
              <a:rPr lang="en-GB" b="1" dirty="0" smtClean="0"/>
            </a:br>
            <a:r>
              <a:rPr lang="en-GB" b="1" dirty="0" smtClean="0"/>
              <a:t>– on the </a:t>
            </a:r>
            <a:r>
              <a:rPr lang="en-GB" b="1" dirty="0" err="1" smtClean="0"/>
              <a:t>jobfinding</a:t>
            </a:r>
            <a:r>
              <a:rPr lang="en-GB" b="1" dirty="0" smtClean="0"/>
              <a:t> process</a:t>
            </a:r>
            <a:endParaRPr lang="en-GB" dirty="0"/>
          </a:p>
        </p:txBody>
      </p:sp>
      <p:sp>
        <p:nvSpPr>
          <p:cNvPr id="3" name="Content Placeholder 2"/>
          <p:cNvSpPr>
            <a:spLocks noGrp="1"/>
          </p:cNvSpPr>
          <p:nvPr>
            <p:ph idx="1"/>
          </p:nvPr>
        </p:nvSpPr>
        <p:spPr>
          <a:xfrm>
            <a:off x="395536" y="1484784"/>
            <a:ext cx="8229600" cy="5141168"/>
          </a:xfrm>
        </p:spPr>
        <p:txBody>
          <a:bodyPr>
            <a:normAutofit fontScale="85000" lnSpcReduction="10000"/>
          </a:bodyPr>
          <a:lstStyle/>
          <a:p>
            <a:r>
              <a:rPr lang="en-GB" dirty="0" smtClean="0"/>
              <a:t>Claimants’ &amp; employers’ time wasted through pointless job applications</a:t>
            </a:r>
          </a:p>
          <a:p>
            <a:r>
              <a:rPr lang="en-GB" dirty="0" smtClean="0"/>
              <a:t>Interference with people’s own strategies</a:t>
            </a:r>
          </a:p>
          <a:p>
            <a:r>
              <a:rPr lang="en-GB" dirty="0" smtClean="0"/>
              <a:t>Employment services worse &amp; people alienated</a:t>
            </a:r>
          </a:p>
          <a:p>
            <a:r>
              <a:rPr lang="en-GB" dirty="0" smtClean="0"/>
              <a:t>Claimants fear to complain re bad treatment</a:t>
            </a:r>
          </a:p>
          <a:p>
            <a:r>
              <a:rPr lang="en-GB" dirty="0" smtClean="0"/>
              <a:t>Many people drop out of benefit &amp; employment services altogether (only half of unemployed young people claim JSA)</a:t>
            </a:r>
          </a:p>
          <a:p>
            <a:r>
              <a:rPr lang="en-GB" dirty="0" smtClean="0"/>
              <a:t>Diversion of Jobcentre Plus &amp; contractor resources </a:t>
            </a:r>
          </a:p>
          <a:p>
            <a:r>
              <a:rPr lang="en-GB" dirty="0" smtClean="0"/>
              <a:t>Huge administrative waste (e.g. ‘cancelled’ referrals, duplication of ASW disentitlement &amp; sanction)</a:t>
            </a:r>
          </a:p>
          <a:p>
            <a:r>
              <a:rPr lang="en-GB" dirty="0" smtClean="0"/>
              <a:t>Diversion of voluntary &amp; other public sector resources</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562074"/>
          </a:xfrm>
        </p:spPr>
        <p:txBody>
          <a:bodyPr>
            <a:normAutofit fontScale="90000"/>
          </a:bodyPr>
          <a:lstStyle/>
          <a:p>
            <a:r>
              <a:rPr lang="en-GB" b="1" dirty="0" smtClean="0"/>
              <a:t>Secret penal system</a:t>
            </a:r>
            <a:endParaRPr lang="en-GB" b="1" dirty="0"/>
          </a:p>
        </p:txBody>
      </p:sp>
      <p:sp>
        <p:nvSpPr>
          <p:cNvPr id="3" name="Content Placeholder 2"/>
          <p:cNvSpPr>
            <a:spLocks noGrp="1"/>
          </p:cNvSpPr>
          <p:nvPr>
            <p:ph idx="1"/>
          </p:nvPr>
        </p:nvSpPr>
        <p:spPr>
          <a:xfrm>
            <a:off x="467544" y="908720"/>
            <a:ext cx="8229600" cy="5760640"/>
          </a:xfrm>
        </p:spPr>
        <p:txBody>
          <a:bodyPr>
            <a:normAutofit fontScale="77500" lnSpcReduction="20000"/>
          </a:bodyPr>
          <a:lstStyle/>
          <a:p>
            <a:r>
              <a:rPr lang="en-GB" dirty="0" smtClean="0"/>
              <a:t>Referrals and decisions controlled by Sec of State – independent adjudication abolished 1998</a:t>
            </a:r>
          </a:p>
          <a:p>
            <a:r>
              <a:rPr lang="en-GB" dirty="0" smtClean="0"/>
              <a:t>Scale of penalties higher than in magistrates or Sheriff courts</a:t>
            </a:r>
          </a:p>
          <a:p>
            <a:r>
              <a:rPr lang="en-GB" dirty="0" smtClean="0"/>
              <a:t>Claimant’s </a:t>
            </a:r>
            <a:r>
              <a:rPr lang="en-GB" dirty="0" smtClean="0"/>
              <a:t>payments stopped without hearing and before any </a:t>
            </a:r>
            <a:r>
              <a:rPr lang="en-GB" dirty="0" smtClean="0"/>
              <a:t>appeal</a:t>
            </a:r>
          </a:p>
          <a:p>
            <a:r>
              <a:rPr lang="en-GB" dirty="0" smtClean="0"/>
              <a:t>No legal representation</a:t>
            </a:r>
          </a:p>
          <a:p>
            <a:r>
              <a:rPr lang="en-GB" dirty="0" smtClean="0"/>
              <a:t>Prior to Coalition, 60% of JSA referrals resulted in sanction – now 80% (98% for ‘not actively seeking work’)</a:t>
            </a:r>
          </a:p>
          <a:p>
            <a:r>
              <a:rPr lang="en-GB" dirty="0" smtClean="0"/>
              <a:t>One quarter </a:t>
            </a:r>
            <a:r>
              <a:rPr lang="en-GB" dirty="0" smtClean="0"/>
              <a:t>of JSA sanctions challenged, </a:t>
            </a:r>
            <a:r>
              <a:rPr lang="en-GB" dirty="0" smtClean="0"/>
              <a:t>19% </a:t>
            </a:r>
            <a:r>
              <a:rPr lang="en-GB" dirty="0" smtClean="0"/>
              <a:t>overturned </a:t>
            </a:r>
            <a:r>
              <a:rPr lang="en-GB" dirty="0" smtClean="0"/>
              <a:t>(75% </a:t>
            </a:r>
            <a:r>
              <a:rPr lang="en-GB" dirty="0" smtClean="0"/>
              <a:t>success rate)</a:t>
            </a:r>
          </a:p>
          <a:p>
            <a:r>
              <a:rPr lang="en-GB" dirty="0" smtClean="0"/>
              <a:t>Half of ESA sanctions </a:t>
            </a:r>
            <a:r>
              <a:rPr lang="en-GB" dirty="0" smtClean="0"/>
              <a:t>challenged</a:t>
            </a:r>
            <a:r>
              <a:rPr lang="en-GB" dirty="0" smtClean="0"/>
              <a:t>, </a:t>
            </a:r>
            <a:r>
              <a:rPr lang="en-GB" dirty="0" smtClean="0"/>
              <a:t>25% </a:t>
            </a:r>
            <a:r>
              <a:rPr lang="en-GB" dirty="0" smtClean="0"/>
              <a:t>overturned (50% success rate)</a:t>
            </a:r>
          </a:p>
          <a:p>
            <a:r>
              <a:rPr lang="en-GB" dirty="0" smtClean="0"/>
              <a:t>Mandatory Reconsideration (Oct 2013) has reduced JSA &amp; ESA challenges &amp; all but killed off Tribunals</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467545" y="392266"/>
          <a:ext cx="8208912" cy="57730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78098"/>
          </a:xfrm>
        </p:spPr>
        <p:txBody>
          <a:bodyPr/>
          <a:lstStyle/>
          <a:p>
            <a:r>
              <a:rPr lang="en-GB" b="1" dirty="0" smtClean="0"/>
              <a:t>Do financial sanctions work?</a:t>
            </a:r>
            <a:endParaRPr lang="en-GB" b="1" dirty="0"/>
          </a:p>
        </p:txBody>
      </p:sp>
      <p:sp>
        <p:nvSpPr>
          <p:cNvPr id="3" name="Content Placeholder 2"/>
          <p:cNvSpPr>
            <a:spLocks noGrp="1"/>
          </p:cNvSpPr>
          <p:nvPr>
            <p:ph idx="1"/>
          </p:nvPr>
        </p:nvSpPr>
        <p:spPr>
          <a:xfrm>
            <a:off x="467544" y="980728"/>
            <a:ext cx="8229600" cy="5544616"/>
          </a:xfrm>
        </p:spPr>
        <p:txBody>
          <a:bodyPr>
            <a:normAutofit fontScale="77500" lnSpcReduction="20000"/>
          </a:bodyPr>
          <a:lstStyle/>
          <a:p>
            <a:r>
              <a:rPr lang="en-GB" dirty="0" smtClean="0"/>
              <a:t>Overseas academic studies show some evidence of small effects (of different regimes!) on employment</a:t>
            </a:r>
          </a:p>
          <a:p>
            <a:r>
              <a:rPr lang="en-GB" dirty="0" smtClean="0"/>
              <a:t>But DWP does not record destinations of sanctioned claimants who stop claiming (cf. Wk &amp; Pensions </a:t>
            </a:r>
            <a:r>
              <a:rPr lang="en-GB" dirty="0" err="1" smtClean="0"/>
              <a:t>Comm</a:t>
            </a:r>
            <a:r>
              <a:rPr lang="en-GB" dirty="0" smtClean="0"/>
              <a:t> </a:t>
            </a:r>
            <a:r>
              <a:rPr lang="en-GB" dirty="0" err="1" smtClean="0"/>
              <a:t>recs</a:t>
            </a:r>
            <a:r>
              <a:rPr lang="en-GB" dirty="0" smtClean="0"/>
              <a:t>) – off-flow is sole management target</a:t>
            </a:r>
          </a:p>
          <a:p>
            <a:r>
              <a:rPr lang="en-GB" dirty="0" smtClean="0"/>
              <a:t>No evidence to support longer sanctions</a:t>
            </a:r>
          </a:p>
          <a:p>
            <a:r>
              <a:rPr lang="en-GB" dirty="0" smtClean="0"/>
              <a:t>No evidence to support escalation of repeat sanctions</a:t>
            </a:r>
          </a:p>
          <a:p>
            <a:r>
              <a:rPr lang="en-GB" dirty="0" smtClean="0"/>
              <a:t>No evidence to support financial sanctions as opposed to other means of influence (e.g. simple job search monitoring – </a:t>
            </a:r>
            <a:r>
              <a:rPr lang="en-GB" dirty="0" err="1" smtClean="0"/>
              <a:t>McVicar</a:t>
            </a:r>
            <a:r>
              <a:rPr lang="en-GB" dirty="0" smtClean="0"/>
              <a:t> 2010)</a:t>
            </a:r>
          </a:p>
          <a:p>
            <a:r>
              <a:rPr lang="en-GB" dirty="0" smtClean="0"/>
              <a:t>Conversely, much evidence that sanctions make getting a job more difficult for many claimants</a:t>
            </a:r>
          </a:p>
          <a:p>
            <a:r>
              <a:rPr lang="en-GB" dirty="0" smtClean="0"/>
              <a:t>And that sanctions push people into worse, less well paid and less stable jobs (</a:t>
            </a:r>
            <a:r>
              <a:rPr lang="en-GB" dirty="0" err="1" smtClean="0"/>
              <a:t>Arni</a:t>
            </a:r>
            <a:r>
              <a:rPr lang="en-GB" dirty="0" smtClean="0"/>
              <a:t> et al. 2012)</a:t>
            </a:r>
          </a:p>
          <a:p>
            <a:r>
              <a:rPr lang="en-GB" dirty="0" smtClean="0"/>
              <a:t>UK’s ‘jobs miracle’ has meant dire productivity and low wage growth</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Statistical misrepresentations</a:t>
            </a:r>
            <a:endParaRPr lang="en-GB" b="1" dirty="0"/>
          </a:p>
        </p:txBody>
      </p:sp>
      <p:sp>
        <p:nvSpPr>
          <p:cNvPr id="3" name="Content Placeholder 2"/>
          <p:cNvSpPr>
            <a:spLocks noGrp="1"/>
          </p:cNvSpPr>
          <p:nvPr>
            <p:ph idx="1"/>
          </p:nvPr>
        </p:nvSpPr>
        <p:spPr/>
        <p:txBody>
          <a:bodyPr/>
          <a:lstStyle/>
          <a:p>
            <a:r>
              <a:rPr lang="en-GB" dirty="0" smtClean="0"/>
              <a:t>Monthly sanctions rate presented as if it is ‘ever sanctioned’ rate</a:t>
            </a:r>
          </a:p>
          <a:p>
            <a:r>
              <a:rPr lang="en-GB" dirty="0" smtClean="0"/>
              <a:t>All data are for post-challenge sanctions </a:t>
            </a:r>
            <a:r>
              <a:rPr lang="en-GB" dirty="0" smtClean="0"/>
              <a:t>- this </a:t>
            </a:r>
            <a:r>
              <a:rPr lang="en-GB" dirty="0" smtClean="0"/>
              <a:t>understates </a:t>
            </a:r>
            <a:r>
              <a:rPr lang="en-GB" dirty="0" smtClean="0"/>
              <a:t>stoppages of </a:t>
            </a:r>
            <a:r>
              <a:rPr lang="en-GB" dirty="0" smtClean="0"/>
              <a:t>money by </a:t>
            </a:r>
            <a:r>
              <a:rPr lang="en-GB" dirty="0" smtClean="0"/>
              <a:t>about 20% for JSA, 25% for </a:t>
            </a:r>
            <a:r>
              <a:rPr lang="en-GB" dirty="0" smtClean="0"/>
              <a:t>ESA</a:t>
            </a:r>
          </a:p>
          <a:p>
            <a:r>
              <a:rPr lang="en-GB" dirty="0" smtClean="0"/>
              <a:t>Misquotation of research</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683569" y="392906"/>
          <a:ext cx="7920880" cy="562838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smtClean="0"/>
              <a:t>Outline</a:t>
            </a:r>
            <a:endParaRPr lang="en-GB" b="1"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r>
              <a:rPr lang="en-GB" dirty="0" smtClean="0"/>
              <a:t>What are benefit sanctions?</a:t>
            </a:r>
          </a:p>
          <a:p>
            <a:r>
              <a:rPr lang="en-GB" dirty="0" smtClean="0"/>
              <a:t>Why current concern – the great sanctions drive 2010-16 &amp; extension to part-timers under UC</a:t>
            </a:r>
          </a:p>
          <a:p>
            <a:r>
              <a:rPr lang="en-GB" dirty="0" smtClean="0"/>
              <a:t>Deficiencies of the official statistics</a:t>
            </a:r>
          </a:p>
          <a:p>
            <a:pPr lvl="1"/>
            <a:r>
              <a:rPr lang="en-GB" dirty="0" smtClean="0"/>
              <a:t>Misrepresentations</a:t>
            </a:r>
          </a:p>
          <a:p>
            <a:pPr lvl="1"/>
            <a:r>
              <a:rPr lang="en-GB" dirty="0" smtClean="0"/>
              <a:t>Missing information</a:t>
            </a:r>
          </a:p>
          <a:p>
            <a:r>
              <a:rPr lang="en-GB" dirty="0" smtClean="0"/>
              <a:t>Complaint </a:t>
            </a:r>
            <a:r>
              <a:rPr lang="en-GB" dirty="0" smtClean="0"/>
              <a:t>2015 to </a:t>
            </a:r>
            <a:r>
              <a:rPr lang="en-GB" dirty="0" smtClean="0"/>
              <a:t>the UK Statistics Authority &amp; current state of play</a:t>
            </a:r>
          </a:p>
          <a:p>
            <a:r>
              <a:rPr lang="en-GB" dirty="0" smtClean="0"/>
              <a:t>Statistical difficulties in creating a historical account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Misunderstanding actively promoted by DWP</a:t>
            </a:r>
            <a:endParaRPr lang="en-GB" b="1" dirty="0"/>
          </a:p>
        </p:txBody>
      </p:sp>
      <p:sp>
        <p:nvSpPr>
          <p:cNvPr id="3" name="Content Placeholder 2"/>
          <p:cNvSpPr>
            <a:spLocks noGrp="1"/>
          </p:cNvSpPr>
          <p:nvPr>
            <p:ph idx="1"/>
          </p:nvPr>
        </p:nvSpPr>
        <p:spPr/>
        <p:txBody>
          <a:bodyPr>
            <a:normAutofit fontScale="77500" lnSpcReduction="20000"/>
          </a:bodyPr>
          <a:lstStyle/>
          <a:p>
            <a:r>
              <a:rPr lang="en-GB" dirty="0" smtClean="0"/>
              <a:t>DWP standard statement </a:t>
            </a:r>
            <a:r>
              <a:rPr lang="en-GB" i="1" dirty="0" smtClean="0"/>
              <a:t>‘</a:t>
            </a:r>
            <a:r>
              <a:rPr lang="en-GB" i="1" dirty="0" smtClean="0"/>
              <a:t>Sanctions </a:t>
            </a:r>
            <a:r>
              <a:rPr lang="en-GB" i="1" dirty="0" smtClean="0"/>
              <a:t>are only used as a last resort for a tiny minority who don’t follow the </a:t>
            </a:r>
            <a:r>
              <a:rPr lang="en-GB" i="1" dirty="0" smtClean="0"/>
              <a:t>rules .... they </a:t>
            </a:r>
            <a:r>
              <a:rPr lang="en-GB" i="1" dirty="0" smtClean="0"/>
              <a:t>are only applied as a last </a:t>
            </a:r>
            <a:r>
              <a:rPr lang="en-GB" i="1" dirty="0" smtClean="0"/>
              <a:t>resort’</a:t>
            </a:r>
            <a:r>
              <a:rPr lang="en-GB" dirty="0" smtClean="0"/>
              <a:t> </a:t>
            </a:r>
            <a:endParaRPr lang="en-GB" dirty="0" smtClean="0"/>
          </a:p>
          <a:p>
            <a:r>
              <a:rPr lang="en-GB" dirty="0" smtClean="0"/>
              <a:t>Frequently repeated by </a:t>
            </a:r>
            <a:r>
              <a:rPr lang="en-GB" dirty="0" smtClean="0"/>
              <a:t>Conservative MPs </a:t>
            </a:r>
          </a:p>
          <a:p>
            <a:r>
              <a:rPr lang="en-GB" dirty="0" smtClean="0"/>
              <a:t>BUT one quarter of claimants is not a tiny minority</a:t>
            </a:r>
          </a:p>
          <a:p>
            <a:r>
              <a:rPr lang="en-GB" dirty="0" smtClean="0"/>
              <a:t>There are no procedures to make sanctions a last resort</a:t>
            </a:r>
          </a:p>
          <a:p>
            <a:endParaRPr lang="en-GB" dirty="0" smtClean="0"/>
          </a:p>
          <a:p>
            <a:r>
              <a:rPr lang="en-GB" dirty="0" smtClean="0"/>
              <a:t>Scottish </a:t>
            </a:r>
            <a:r>
              <a:rPr lang="en-GB" dirty="0" smtClean="0"/>
              <a:t>Parliament 5 Oct 2016 – Dean Lockhart MSP (Con.) </a:t>
            </a:r>
            <a:r>
              <a:rPr lang="en-GB" i="1" dirty="0" smtClean="0"/>
              <a:t>‘sanctions affect only a small number of claimants. Fewer than 2.5 per cent of JSA claimants and only 0.26 per cent of ESA claimants are sanctioned. Perspective is </a:t>
            </a:r>
            <a:r>
              <a:rPr lang="en-GB" i="1" dirty="0" smtClean="0"/>
              <a:t>important.’</a:t>
            </a:r>
            <a:endParaRPr lang="en-GB"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GB" b="1" dirty="0" smtClean="0"/>
              <a:t>The case for a monthly rate</a:t>
            </a:r>
            <a:endParaRPr lang="en-GB" b="1" dirty="0"/>
          </a:p>
        </p:txBody>
      </p:sp>
      <p:sp>
        <p:nvSpPr>
          <p:cNvPr id="3" name="Content Placeholder 2"/>
          <p:cNvSpPr>
            <a:spLocks noGrp="1"/>
          </p:cNvSpPr>
          <p:nvPr>
            <p:ph idx="1"/>
          </p:nvPr>
        </p:nvSpPr>
        <p:spPr>
          <a:xfrm>
            <a:off x="467544" y="1052736"/>
            <a:ext cx="8229600" cy="5472608"/>
          </a:xfrm>
        </p:spPr>
        <p:txBody>
          <a:bodyPr>
            <a:normAutofit/>
          </a:bodyPr>
          <a:lstStyle/>
          <a:p>
            <a:r>
              <a:rPr lang="en-GB" dirty="0" smtClean="0"/>
              <a:t>Monthly claimant count denominator is:</a:t>
            </a:r>
          </a:p>
          <a:p>
            <a:pPr lvl="1"/>
            <a:r>
              <a:rPr lang="en-GB" dirty="0" smtClean="0"/>
              <a:t>simple</a:t>
            </a:r>
          </a:p>
          <a:p>
            <a:pPr lvl="1"/>
            <a:r>
              <a:rPr lang="en-GB" dirty="0" smtClean="0"/>
              <a:t>easily understandable</a:t>
            </a:r>
          </a:p>
          <a:p>
            <a:pPr lvl="1"/>
            <a:r>
              <a:rPr lang="en-GB" dirty="0" smtClean="0"/>
              <a:t>familiar and much used elsewhere</a:t>
            </a:r>
          </a:p>
          <a:p>
            <a:pPr lvl="1"/>
            <a:r>
              <a:rPr lang="en-GB" dirty="0" smtClean="0"/>
              <a:t>readily available for different areas &amp; categories of claimant</a:t>
            </a:r>
          </a:p>
          <a:p>
            <a:r>
              <a:rPr lang="en-GB" dirty="0" smtClean="0"/>
              <a:t>Reveals trends quickly</a:t>
            </a:r>
          </a:p>
          <a:p>
            <a:r>
              <a:rPr lang="en-GB" dirty="0" smtClean="0"/>
              <a:t>BUT </a:t>
            </a:r>
            <a:r>
              <a:rPr lang="en-GB" dirty="0" smtClean="0"/>
              <a:t>typical </a:t>
            </a:r>
            <a:r>
              <a:rPr lang="en-GB" dirty="0" smtClean="0"/>
              <a:t>JSA claim duration is 5 months</a:t>
            </a:r>
          </a:p>
          <a:p>
            <a:r>
              <a:rPr lang="en-GB" dirty="0" smtClean="0"/>
              <a:t>So does not correspond to commonsense idea of how likely is a claimant to be sanctioned</a:t>
            </a: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Monthly rate (2)</a:t>
            </a:r>
            <a:endParaRPr lang="en-GB" b="1" dirty="0"/>
          </a:p>
        </p:txBody>
      </p:sp>
      <p:sp>
        <p:nvSpPr>
          <p:cNvPr id="3" name="Content Placeholder 2"/>
          <p:cNvSpPr>
            <a:spLocks noGrp="1"/>
          </p:cNvSpPr>
          <p:nvPr>
            <p:ph idx="1"/>
          </p:nvPr>
        </p:nvSpPr>
        <p:spPr/>
        <p:txBody>
          <a:bodyPr>
            <a:normAutofit/>
          </a:bodyPr>
          <a:lstStyle/>
          <a:p>
            <a:r>
              <a:rPr lang="en-GB" dirty="0" smtClean="0"/>
              <a:t>DWP Sanctions Statistics Publication Strategy: </a:t>
            </a:r>
            <a:r>
              <a:rPr lang="en-GB" i="1" dirty="0" smtClean="0"/>
              <a:t>‘with </a:t>
            </a:r>
            <a:r>
              <a:rPr lang="en-GB" i="1" dirty="0" smtClean="0"/>
              <a:t>the data available to our statisticians, the best estimate </a:t>
            </a:r>
            <a:r>
              <a:rPr lang="en-GB" i="1" dirty="0" smtClean="0"/>
              <a:t>... </a:t>
            </a:r>
            <a:r>
              <a:rPr lang="en-GB" i="1" dirty="0" smtClean="0"/>
              <a:t>is a monthly figure of the number of individuals sanctioned in a month by the number of claimants in that </a:t>
            </a:r>
            <a:r>
              <a:rPr lang="en-GB" i="1" dirty="0" smtClean="0"/>
              <a:t>month.’</a:t>
            </a:r>
          </a:p>
          <a:p>
            <a:r>
              <a:rPr lang="en-GB" dirty="0" smtClean="0"/>
              <a:t>Lone parent IS sanctions to be changed from annual to monthly basis</a:t>
            </a:r>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Why post-challenge data?</a:t>
            </a:r>
            <a:endParaRPr lang="en-GB" b="1" dirty="0"/>
          </a:p>
        </p:txBody>
      </p:sp>
      <p:sp>
        <p:nvSpPr>
          <p:cNvPr id="3" name="Content Placeholder 2"/>
          <p:cNvSpPr>
            <a:spLocks noGrp="1"/>
          </p:cNvSpPr>
          <p:nvPr>
            <p:ph idx="1"/>
          </p:nvPr>
        </p:nvSpPr>
        <p:spPr>
          <a:xfrm>
            <a:off x="467544" y="1268760"/>
            <a:ext cx="8229600" cy="5328592"/>
          </a:xfrm>
        </p:spPr>
        <p:txBody>
          <a:bodyPr>
            <a:normAutofit fontScale="92500" lnSpcReduction="20000"/>
          </a:bodyPr>
          <a:lstStyle/>
          <a:p>
            <a:r>
              <a:rPr lang="en-GB" dirty="0" smtClean="0"/>
              <a:t>Current statistical system adopted April 2000, with end of independent adjudication</a:t>
            </a:r>
          </a:p>
          <a:p>
            <a:r>
              <a:rPr lang="en-GB" dirty="0" smtClean="0"/>
              <a:t>Previous Adjudication Officers’ data showed initial decisions, reviews &amp; appeals separately</a:t>
            </a:r>
          </a:p>
          <a:p>
            <a:r>
              <a:rPr lang="en-GB" dirty="0" smtClean="0"/>
              <a:t>April 2000 system adopted ‘latest status’ basis – reasons not </a:t>
            </a:r>
            <a:r>
              <a:rPr lang="en-GB" dirty="0" smtClean="0"/>
              <a:t>known (to me, anyway)</a:t>
            </a:r>
            <a:endParaRPr lang="en-GB" dirty="0" smtClean="0"/>
          </a:p>
          <a:p>
            <a:r>
              <a:rPr lang="en-GB" dirty="0" smtClean="0"/>
              <a:t>DWP appear to like the resulting understatement</a:t>
            </a:r>
          </a:p>
          <a:p>
            <a:r>
              <a:rPr lang="en-GB" dirty="0" smtClean="0"/>
              <a:t>But true, temporally correct picture on original decisions, reviews &amp; appeals cannot be recovered from the published data</a:t>
            </a:r>
          </a:p>
          <a:p>
            <a:r>
              <a:rPr lang="en-GB" dirty="0" smtClean="0"/>
              <a:t>Does the system actually discard data on earlier statuses, or could it be reprogrammed to produce the full story?</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smtClean="0"/>
              <a:t>Gaps in the statistics</a:t>
            </a:r>
            <a:endParaRPr lang="en-GB" b="1" dirty="0"/>
          </a:p>
        </p:txBody>
      </p:sp>
      <p:sp>
        <p:nvSpPr>
          <p:cNvPr id="3" name="Content Placeholder 2"/>
          <p:cNvSpPr>
            <a:spLocks noGrp="1"/>
          </p:cNvSpPr>
          <p:nvPr>
            <p:ph idx="1"/>
          </p:nvPr>
        </p:nvSpPr>
        <p:spPr>
          <a:xfrm>
            <a:off x="457200" y="1268760"/>
            <a:ext cx="8229600" cy="5184576"/>
          </a:xfrm>
        </p:spPr>
        <p:txBody>
          <a:bodyPr>
            <a:normAutofit fontScale="85000" lnSpcReduction="20000"/>
          </a:bodyPr>
          <a:lstStyle/>
          <a:p>
            <a:r>
              <a:rPr lang="en-GB" dirty="0" smtClean="0"/>
              <a:t>Escalated penalties depend on further ‘failures’ within a year</a:t>
            </a:r>
          </a:p>
          <a:p>
            <a:r>
              <a:rPr lang="en-GB" dirty="0" smtClean="0"/>
              <a:t>BUT </a:t>
            </a:r>
            <a:r>
              <a:rPr lang="en-GB" dirty="0" smtClean="0"/>
              <a:t>DWP </a:t>
            </a:r>
            <a:r>
              <a:rPr lang="en-GB" dirty="0" smtClean="0"/>
              <a:t>does not record date of ‘failure’, hence no data on actual length of </a:t>
            </a:r>
            <a:r>
              <a:rPr lang="en-GB" dirty="0" smtClean="0"/>
              <a:t>sanctions, in particular no data on 3-year sanctions</a:t>
            </a:r>
            <a:endParaRPr lang="en-GB" dirty="0" smtClean="0"/>
          </a:p>
          <a:p>
            <a:r>
              <a:rPr lang="en-GB" dirty="0" smtClean="0"/>
              <a:t>No regular publication of data on hardship payments</a:t>
            </a:r>
          </a:p>
          <a:p>
            <a:r>
              <a:rPr lang="en-GB" dirty="0" smtClean="0"/>
              <a:t>No data on Universal Credit sanctions &amp; no date for them</a:t>
            </a:r>
          </a:p>
          <a:p>
            <a:r>
              <a:rPr lang="en-GB" dirty="0" smtClean="0"/>
              <a:t>Excessive </a:t>
            </a:r>
            <a:r>
              <a:rPr lang="en-GB" dirty="0" smtClean="0"/>
              <a:t>reliance on Freedom of Information requests or Parliamentary Questions</a:t>
            </a:r>
          </a:p>
          <a:p>
            <a:pPr lvl="1"/>
            <a:r>
              <a:rPr lang="en-GB" dirty="0" smtClean="0"/>
              <a:t>Inefficient</a:t>
            </a:r>
          </a:p>
          <a:p>
            <a:pPr lvl="1"/>
            <a:r>
              <a:rPr lang="en-GB" dirty="0" smtClean="0"/>
              <a:t>Lack of comparability</a:t>
            </a:r>
          </a:p>
          <a:p>
            <a:pPr lvl="1"/>
            <a:r>
              <a:rPr lang="en-GB" dirty="0" smtClean="0"/>
              <a:t>Hard to find</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b="1" dirty="0" smtClean="0"/>
              <a:t>Misquotation of research</a:t>
            </a:r>
            <a:endParaRPr lang="en-GB" b="1" dirty="0"/>
          </a:p>
        </p:txBody>
      </p:sp>
      <p:sp>
        <p:nvSpPr>
          <p:cNvPr id="3" name="Content Placeholder 2"/>
          <p:cNvSpPr>
            <a:spLocks noGrp="1"/>
          </p:cNvSpPr>
          <p:nvPr>
            <p:ph idx="1"/>
          </p:nvPr>
        </p:nvSpPr>
        <p:spPr>
          <a:xfrm>
            <a:off x="457200" y="1052736"/>
            <a:ext cx="8229600" cy="5544616"/>
          </a:xfrm>
        </p:spPr>
        <p:txBody>
          <a:bodyPr>
            <a:normAutofit lnSpcReduction="10000"/>
          </a:bodyPr>
          <a:lstStyle/>
          <a:p>
            <a:r>
              <a:rPr lang="en-GB" dirty="0" smtClean="0"/>
              <a:t>Key examples:</a:t>
            </a:r>
          </a:p>
          <a:p>
            <a:pPr lvl="1"/>
            <a:r>
              <a:rPr lang="en-GB" i="1" dirty="0" smtClean="0"/>
              <a:t>‘72% say more likely to follow rules due to sanctions’ </a:t>
            </a:r>
            <a:r>
              <a:rPr lang="en-GB" dirty="0" smtClean="0"/>
              <a:t>– statement of the obvious, begs question whether following the rules does any good, answer: it doesn’t</a:t>
            </a:r>
          </a:p>
          <a:p>
            <a:pPr lvl="1"/>
            <a:r>
              <a:rPr lang="en-GB" i="1" dirty="0" smtClean="0"/>
              <a:t>‘</a:t>
            </a:r>
            <a:r>
              <a:rPr lang="en-GB" i="1" dirty="0" smtClean="0"/>
              <a:t>the vast majority of claimants thought that some or all of the actions they accepted as part of their Claimant Commitment would increase their chances of finding work, took account of their personal circumstances, and were achievable</a:t>
            </a:r>
            <a:r>
              <a:rPr lang="en-GB" i="1" dirty="0" smtClean="0"/>
              <a:t>’</a:t>
            </a:r>
            <a:r>
              <a:rPr lang="en-GB" dirty="0" smtClean="0"/>
              <a:t> – but they get sanctioned if they don’t do </a:t>
            </a:r>
            <a:r>
              <a:rPr lang="en-GB" i="1" dirty="0" smtClean="0"/>
              <a:t>any</a:t>
            </a:r>
            <a:r>
              <a:rPr lang="en-GB" dirty="0" smtClean="0"/>
              <a:t> </a:t>
            </a:r>
            <a:r>
              <a:rPr lang="en-GB" i="1" dirty="0" smtClean="0"/>
              <a:t>one </a:t>
            </a:r>
            <a:r>
              <a:rPr lang="en-GB" dirty="0" smtClean="0"/>
              <a:t>of the actions, and for each </a:t>
            </a:r>
            <a:r>
              <a:rPr lang="en-GB" dirty="0" smtClean="0"/>
              <a:t>of the three </a:t>
            </a:r>
            <a:r>
              <a:rPr lang="en-GB" dirty="0" smtClean="0"/>
              <a:t>about half thought the statement was not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800" b="1" dirty="0" smtClean="0"/>
              <a:t>Complaint to the UK Statistics Authority </a:t>
            </a:r>
            <a:br>
              <a:rPr lang="en-GB" sz="3800" b="1" dirty="0" smtClean="0"/>
            </a:br>
            <a:r>
              <a:rPr lang="en-GB" sz="3800" b="1" dirty="0" smtClean="0"/>
              <a:t>27 July 2015</a:t>
            </a:r>
            <a:endParaRPr lang="en-GB" sz="3800" b="1" dirty="0"/>
          </a:p>
        </p:txBody>
      </p:sp>
      <p:sp>
        <p:nvSpPr>
          <p:cNvPr id="3" name="Content Placeholder 2"/>
          <p:cNvSpPr>
            <a:spLocks noGrp="1"/>
          </p:cNvSpPr>
          <p:nvPr>
            <p:ph idx="1"/>
          </p:nvPr>
        </p:nvSpPr>
        <p:spPr>
          <a:xfrm>
            <a:off x="467544" y="1556792"/>
            <a:ext cx="8229600" cy="4925144"/>
          </a:xfrm>
        </p:spPr>
        <p:txBody>
          <a:bodyPr>
            <a:normAutofit fontScale="77500" lnSpcReduction="20000"/>
          </a:bodyPr>
          <a:lstStyle/>
          <a:p>
            <a:r>
              <a:rPr lang="en-GB" sz="4100" dirty="0" smtClean="0"/>
              <a:t>5 heads of complaint:</a:t>
            </a:r>
          </a:p>
          <a:p>
            <a:pPr lvl="1"/>
            <a:r>
              <a:rPr lang="en-US" sz="3100" dirty="0" smtClean="0"/>
              <a:t>Systematic understatement of the number of sanctions and of the number of claimants affected.</a:t>
            </a:r>
            <a:endParaRPr lang="en-GB" sz="3100" dirty="0" smtClean="0"/>
          </a:p>
          <a:p>
            <a:pPr lvl="1"/>
            <a:r>
              <a:rPr lang="en-US" sz="3100" dirty="0" smtClean="0"/>
              <a:t>Gross and systematic misrepresentation of sanctions as affecting only a small minority of claimants when the data show that they affect a large minority (this was Jonathan </a:t>
            </a:r>
            <a:r>
              <a:rPr lang="en-US" sz="3100" dirty="0" err="1" smtClean="0"/>
              <a:t>Portes</a:t>
            </a:r>
            <a:r>
              <a:rPr lang="en-US" sz="3100" dirty="0" smtClean="0"/>
              <a:t>’ complaint but the problems go much wider than he indicated).</a:t>
            </a:r>
            <a:endParaRPr lang="en-GB" sz="3100" dirty="0" smtClean="0"/>
          </a:p>
          <a:p>
            <a:pPr lvl="1"/>
            <a:r>
              <a:rPr lang="en-US" sz="3100" dirty="0" smtClean="0"/>
              <a:t>Systematically biased commentary on the question whether sanctions have been increasing or reducing.</a:t>
            </a:r>
            <a:endParaRPr lang="en-GB" sz="3100" dirty="0" smtClean="0"/>
          </a:p>
          <a:p>
            <a:pPr lvl="1"/>
            <a:r>
              <a:rPr lang="en-US" sz="3100" dirty="0" smtClean="0"/>
              <a:t>Omission of key data on Universal Credit sanctions, ‘hardship payments’ and repeated sanctioning of the same individuals from the suite of publicly available statistics. </a:t>
            </a:r>
            <a:endParaRPr lang="en-GB" sz="3100" dirty="0" smtClean="0"/>
          </a:p>
          <a:p>
            <a:pPr lvl="1"/>
            <a:r>
              <a:rPr lang="en-US" sz="3100" dirty="0" smtClean="0"/>
              <a:t>Misleading use of the phrase ‘actively seeking work’.</a:t>
            </a:r>
            <a:endParaRPr lang="en-GB" sz="3100" dirty="0" smtClean="0"/>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UKSA response &amp; state of play (1)</a:t>
            </a:r>
            <a:endParaRPr lang="en-GB" b="1" dirty="0"/>
          </a:p>
        </p:txBody>
      </p:sp>
      <p:sp>
        <p:nvSpPr>
          <p:cNvPr id="3" name="Content Placeholder 2"/>
          <p:cNvSpPr>
            <a:spLocks noGrp="1"/>
          </p:cNvSpPr>
          <p:nvPr>
            <p:ph idx="1"/>
          </p:nvPr>
        </p:nvSpPr>
        <p:spPr>
          <a:xfrm>
            <a:off x="457200" y="1412776"/>
            <a:ext cx="8229600" cy="4896544"/>
          </a:xfrm>
        </p:spPr>
        <p:txBody>
          <a:bodyPr>
            <a:normAutofit/>
          </a:bodyPr>
          <a:lstStyle/>
          <a:p>
            <a:pPr lvl="0"/>
            <a:r>
              <a:rPr lang="en-GB" i="1" dirty="0" smtClean="0"/>
              <a:t>Provide users with benefit sanction statistics based on the actual number of sanctions applied, making clear the numbers of reviews, reconsiderations and appeals</a:t>
            </a:r>
            <a:r>
              <a:rPr lang="en-GB" dirty="0" smtClean="0"/>
              <a:t> </a:t>
            </a:r>
          </a:p>
          <a:p>
            <a:pPr lvl="0"/>
            <a:r>
              <a:rPr lang="en-GB" dirty="0" smtClean="0"/>
              <a:t>This would require changing the fundamental architecture of the DWP’s system – couldn’t be immediate</a:t>
            </a:r>
          </a:p>
          <a:p>
            <a:pPr lvl="0"/>
            <a:r>
              <a:rPr lang="en-GB" dirty="0" smtClean="0"/>
              <a:t>But – no action at all!</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UKSA response &amp; state of play (2)</a:t>
            </a:r>
            <a:endParaRPr lang="en-GB" b="1" dirty="0"/>
          </a:p>
        </p:txBody>
      </p:sp>
      <p:sp>
        <p:nvSpPr>
          <p:cNvPr id="3" name="Content Placeholder 2"/>
          <p:cNvSpPr>
            <a:spLocks noGrp="1"/>
          </p:cNvSpPr>
          <p:nvPr>
            <p:ph idx="1"/>
          </p:nvPr>
        </p:nvSpPr>
        <p:spPr>
          <a:xfrm>
            <a:off x="457200" y="1412776"/>
            <a:ext cx="8229600" cy="4896544"/>
          </a:xfrm>
        </p:spPr>
        <p:txBody>
          <a:bodyPr>
            <a:normAutofit/>
          </a:bodyPr>
          <a:lstStyle/>
          <a:p>
            <a:pPr lvl="0"/>
            <a:r>
              <a:rPr lang="en-GB" i="1" dirty="0" smtClean="0"/>
              <a:t>Make clear the limitations associated with the statistics</a:t>
            </a:r>
            <a:endParaRPr lang="en-GB" dirty="0" smtClean="0"/>
          </a:p>
          <a:p>
            <a:pPr lvl="0"/>
            <a:r>
              <a:rPr lang="en-GB" dirty="0" smtClean="0"/>
              <a:t>Some minor improvements to metadata but nothing that would stop the major misrepresentations</a:t>
            </a:r>
          </a:p>
          <a:p>
            <a:pPr lvl="0"/>
            <a:r>
              <a:rPr lang="en-GB" dirty="0" smtClean="0"/>
              <a:t>Metadata remain extremely poor</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22114"/>
          </a:xfrm>
        </p:spPr>
        <p:txBody>
          <a:bodyPr/>
          <a:lstStyle/>
          <a:p>
            <a:r>
              <a:rPr lang="en-GB" b="1" dirty="0" smtClean="0"/>
              <a:t>UKSA response &amp; state of play (3)</a:t>
            </a:r>
            <a:endParaRPr lang="en-GB" b="1" dirty="0"/>
          </a:p>
        </p:txBody>
      </p:sp>
      <p:sp>
        <p:nvSpPr>
          <p:cNvPr id="3" name="Content Placeholder 2"/>
          <p:cNvSpPr>
            <a:spLocks noGrp="1"/>
          </p:cNvSpPr>
          <p:nvPr>
            <p:ph idx="1"/>
          </p:nvPr>
        </p:nvSpPr>
        <p:spPr>
          <a:xfrm>
            <a:off x="467544" y="1052736"/>
            <a:ext cx="8229600" cy="5616624"/>
          </a:xfrm>
        </p:spPr>
        <p:txBody>
          <a:bodyPr>
            <a:normAutofit fontScale="85000" lnSpcReduction="10000"/>
          </a:bodyPr>
          <a:lstStyle/>
          <a:p>
            <a:pPr lvl="0"/>
            <a:r>
              <a:rPr lang="en-GB" i="1" dirty="0" smtClean="0"/>
              <a:t>Include in the quarterly benefit statistics bulletin a statement of the proportion of JSA claims subject to a sanction, as well as the proportions of claimants who have been sanctioned during the most recent one-year and five-year periods, and the numbers on which these proportions are based</a:t>
            </a:r>
            <a:endParaRPr lang="en-GB" dirty="0" smtClean="0"/>
          </a:p>
          <a:p>
            <a:r>
              <a:rPr lang="en-GB" dirty="0" smtClean="0"/>
              <a:t>This would be easy for DWP to provide – algorithm already exists. But no action.</a:t>
            </a:r>
          </a:p>
          <a:p>
            <a:r>
              <a:rPr lang="en-GB" dirty="0" smtClean="0"/>
              <a:t>Separate IS Lone Parent Regime sanctions data to be published on monthly rather than annual basis</a:t>
            </a:r>
          </a:p>
          <a:p>
            <a:r>
              <a:rPr lang="en-GB" dirty="0" smtClean="0"/>
              <a:t>DWP ‘are currently considering how information could be published on the likelihood of a claimant being sanctioned’ (</a:t>
            </a:r>
            <a:r>
              <a:rPr lang="en-GB" i="1" dirty="0" smtClean="0"/>
              <a:t>Benefit Sanction Statistics Publication Strategy</a:t>
            </a:r>
            <a:r>
              <a:rPr lang="en-GB" dirty="0" smtClean="0"/>
              <a:t>, 19 April 2016)</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Disqualifications &amp; sanctions</a:t>
            </a:r>
            <a:endParaRPr lang="en-GB" b="1" dirty="0"/>
          </a:p>
        </p:txBody>
      </p:sp>
      <p:sp>
        <p:nvSpPr>
          <p:cNvPr id="3" name="Content Placeholder 2"/>
          <p:cNvSpPr>
            <a:spLocks noGrp="1"/>
          </p:cNvSpPr>
          <p:nvPr>
            <p:ph idx="1"/>
          </p:nvPr>
        </p:nvSpPr>
        <p:spPr>
          <a:xfrm>
            <a:off x="539552" y="1268760"/>
            <a:ext cx="8229600" cy="5184576"/>
          </a:xfrm>
        </p:spPr>
        <p:txBody>
          <a:bodyPr>
            <a:normAutofit fontScale="92500" lnSpcReduction="10000"/>
          </a:bodyPr>
          <a:lstStyle/>
          <a:p>
            <a:r>
              <a:rPr lang="en-GB" dirty="0" smtClean="0"/>
              <a:t>Both mean loss of benefit for a defined period</a:t>
            </a:r>
          </a:p>
          <a:p>
            <a:r>
              <a:rPr lang="en-GB" dirty="0" smtClean="0"/>
              <a:t>Disqualifications - passive conditionality</a:t>
            </a:r>
          </a:p>
          <a:p>
            <a:pPr lvl="1"/>
            <a:r>
              <a:rPr lang="en-GB" dirty="0" smtClean="0"/>
              <a:t>availability, signing-on/interviews, vol. </a:t>
            </a:r>
            <a:r>
              <a:rPr lang="en-GB" dirty="0" smtClean="0"/>
              <a:t>leaving</a:t>
            </a:r>
            <a:r>
              <a:rPr lang="en-GB" dirty="0" smtClean="0"/>
              <a:t>, refusal of job</a:t>
            </a:r>
          </a:p>
          <a:p>
            <a:r>
              <a:rPr lang="en-GB" dirty="0" smtClean="0"/>
              <a:t>Sanctions – active conditionality</a:t>
            </a:r>
          </a:p>
          <a:p>
            <a:pPr lvl="1"/>
            <a:r>
              <a:rPr lang="en-GB" dirty="0" smtClean="0"/>
              <a:t>‘actively seeking work’, training schemes, workfare, Jobseekers Directions, ‘claimant commitment’</a:t>
            </a:r>
          </a:p>
          <a:p>
            <a:r>
              <a:rPr lang="en-GB" dirty="0" smtClean="0"/>
              <a:t>National </a:t>
            </a:r>
            <a:r>
              <a:rPr lang="en-GB" dirty="0" smtClean="0"/>
              <a:t>Insurance scheme </a:t>
            </a:r>
            <a:r>
              <a:rPr lang="en-GB" dirty="0" smtClean="0"/>
              <a:t>in 1911 had </a:t>
            </a:r>
            <a:r>
              <a:rPr lang="en-GB" dirty="0" smtClean="0"/>
              <a:t>only </a:t>
            </a:r>
            <a:r>
              <a:rPr lang="en-GB" i="1" dirty="0" smtClean="0"/>
              <a:t>disqualifications</a:t>
            </a:r>
          </a:p>
          <a:p>
            <a:r>
              <a:rPr lang="en-GB" dirty="0" smtClean="0"/>
              <a:t>Growth of </a:t>
            </a:r>
            <a:r>
              <a:rPr lang="en-GB" i="1" dirty="0" smtClean="0"/>
              <a:t>sanctions </a:t>
            </a:r>
            <a:r>
              <a:rPr lang="en-GB" dirty="0" smtClean="0"/>
              <a:t>since 1986 under influence of ‘active labour market policy’</a:t>
            </a:r>
          </a:p>
          <a:p>
            <a:pPr lvl="1"/>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UKSA response &amp; state of play (4)</a:t>
            </a:r>
            <a:endParaRPr lang="en-GB" b="1" dirty="0"/>
          </a:p>
        </p:txBody>
      </p:sp>
      <p:sp>
        <p:nvSpPr>
          <p:cNvPr id="3" name="Content Placeholder 2"/>
          <p:cNvSpPr>
            <a:spLocks noGrp="1"/>
          </p:cNvSpPr>
          <p:nvPr>
            <p:ph idx="1"/>
          </p:nvPr>
        </p:nvSpPr>
        <p:spPr>
          <a:xfrm>
            <a:off x="457200" y="1412776"/>
            <a:ext cx="8229600" cy="4896544"/>
          </a:xfrm>
        </p:spPr>
        <p:txBody>
          <a:bodyPr>
            <a:normAutofit/>
          </a:bodyPr>
          <a:lstStyle/>
          <a:p>
            <a:pPr lvl="0"/>
            <a:r>
              <a:rPr lang="en-GB" i="1" dirty="0" smtClean="0"/>
              <a:t>Ensure all statements made using the official statistics are objective and impartial and appropriately apply the definitions of the variables underpinning the data, including ‘actively seeking work’</a:t>
            </a:r>
            <a:endParaRPr lang="en-GB" dirty="0" smtClean="0"/>
          </a:p>
          <a:p>
            <a:r>
              <a:rPr lang="en-GB" dirty="0" smtClean="0"/>
              <a:t>No improvement</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smtClean="0"/>
              <a:t>UKSA response &amp; state of play (5)</a:t>
            </a:r>
            <a:endParaRPr lang="en-GB" b="1" dirty="0"/>
          </a:p>
        </p:txBody>
      </p:sp>
      <p:sp>
        <p:nvSpPr>
          <p:cNvPr id="3" name="Content Placeholder 2"/>
          <p:cNvSpPr>
            <a:spLocks noGrp="1"/>
          </p:cNvSpPr>
          <p:nvPr>
            <p:ph idx="1"/>
          </p:nvPr>
        </p:nvSpPr>
        <p:spPr>
          <a:xfrm>
            <a:off x="457200" y="1412776"/>
            <a:ext cx="8229600" cy="4896544"/>
          </a:xfrm>
        </p:spPr>
        <p:txBody>
          <a:bodyPr>
            <a:normAutofit fontScale="92500" lnSpcReduction="10000"/>
          </a:bodyPr>
          <a:lstStyle/>
          <a:p>
            <a:pPr lvl="0"/>
            <a:r>
              <a:rPr lang="en-GB" i="1" dirty="0" smtClean="0"/>
              <a:t>Extend the range of benefit sanction data available by addressing the gaps in information on repeat sanctions and hardship payments, alongside the development of sanction data from the Universal Credit system</a:t>
            </a:r>
            <a:endParaRPr lang="en-GB" dirty="0" smtClean="0"/>
          </a:p>
          <a:p>
            <a:r>
              <a:rPr lang="en-GB" dirty="0" smtClean="0"/>
              <a:t>Repeats requires system change – couldn’t be immediate – but no action</a:t>
            </a:r>
          </a:p>
          <a:p>
            <a:r>
              <a:rPr lang="en-GB" dirty="0" smtClean="0"/>
              <a:t>Regular publication on hardship payments would be easy – but no action</a:t>
            </a:r>
          </a:p>
          <a:p>
            <a:r>
              <a:rPr lang="en-GB" dirty="0" smtClean="0"/>
              <a:t>UC sanction data said to be under development but no commitment to date or content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UKSA complaint – where now?</a:t>
            </a:r>
            <a:endParaRPr lang="en-GB" b="1" dirty="0"/>
          </a:p>
        </p:txBody>
      </p:sp>
      <p:sp>
        <p:nvSpPr>
          <p:cNvPr id="3" name="Content Placeholder 2"/>
          <p:cNvSpPr>
            <a:spLocks noGrp="1"/>
          </p:cNvSpPr>
          <p:nvPr>
            <p:ph idx="1"/>
          </p:nvPr>
        </p:nvSpPr>
        <p:spPr/>
        <p:txBody>
          <a:bodyPr/>
          <a:lstStyle/>
          <a:p>
            <a:r>
              <a:rPr lang="en-GB" dirty="0" smtClean="0"/>
              <a:t>UKSA’s only formal sanction is withdrawal of ‘National Statistics’ </a:t>
            </a:r>
            <a:r>
              <a:rPr lang="en-GB" dirty="0" err="1" smtClean="0"/>
              <a:t>badging</a:t>
            </a:r>
            <a:endParaRPr lang="en-GB" dirty="0" smtClean="0"/>
          </a:p>
          <a:p>
            <a:r>
              <a:rPr lang="en-GB" dirty="0" smtClean="0"/>
              <a:t>Unfortunately this would push the statistics even further from public scrutiny</a:t>
            </a:r>
          </a:p>
          <a:p>
            <a:r>
              <a:rPr lang="en-GB" dirty="0" smtClean="0"/>
              <a:t>Also problem of limited public interest – consultation 2012 drew only 5 responses</a:t>
            </a:r>
          </a:p>
          <a:p>
            <a:r>
              <a:rPr lang="en-GB" dirty="0" smtClean="0"/>
              <a:t>Best strategy is probably continuing adverse publicity </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GB" b="1" dirty="0" smtClean="0"/>
              <a:t>Problems of historical comparability</a:t>
            </a:r>
            <a:endParaRPr lang="en-GB" b="1" dirty="0"/>
          </a:p>
        </p:txBody>
      </p:sp>
      <p:sp>
        <p:nvSpPr>
          <p:cNvPr id="3" name="Content Placeholder 2"/>
          <p:cNvSpPr>
            <a:spLocks noGrp="1"/>
          </p:cNvSpPr>
          <p:nvPr>
            <p:ph idx="1"/>
          </p:nvPr>
        </p:nvSpPr>
        <p:spPr>
          <a:xfrm>
            <a:off x="395536" y="1196752"/>
            <a:ext cx="8229600" cy="5256584"/>
          </a:xfrm>
        </p:spPr>
        <p:txBody>
          <a:bodyPr>
            <a:normAutofit lnSpcReduction="10000"/>
          </a:bodyPr>
          <a:lstStyle/>
          <a:p>
            <a:r>
              <a:rPr lang="en-GB" dirty="0" smtClean="0"/>
              <a:t>Key question is how does contemporary rate of sanctions compare with the </a:t>
            </a:r>
            <a:r>
              <a:rPr lang="en-GB" dirty="0" smtClean="0"/>
              <a:t>past and why – not a merely theoretical issue</a:t>
            </a:r>
          </a:p>
          <a:p>
            <a:r>
              <a:rPr lang="en-GB" dirty="0" smtClean="0"/>
              <a:t>Key difficulties:</a:t>
            </a:r>
          </a:p>
          <a:p>
            <a:pPr lvl="1"/>
            <a:r>
              <a:rPr lang="en-GB" dirty="0" smtClean="0"/>
              <a:t>Two </a:t>
            </a:r>
            <a:r>
              <a:rPr lang="en-GB" dirty="0" smtClean="0"/>
              <a:t>separate systems p</a:t>
            </a:r>
            <a:r>
              <a:rPr lang="en-GB" dirty="0" smtClean="0"/>
              <a:t>rior to 1996: unemployment benefit (UB) &amp; unemployment assistance (UA)</a:t>
            </a:r>
          </a:p>
          <a:p>
            <a:pPr lvl="1"/>
            <a:r>
              <a:rPr lang="en-GB" dirty="0" smtClean="0"/>
              <a:t>Regular stats never published on UA sanctions/disqualifications – odd mentions in PQs, SBC annual reports etc.</a:t>
            </a:r>
          </a:p>
          <a:p>
            <a:pPr lvl="1"/>
            <a:r>
              <a:rPr lang="en-GB" dirty="0" smtClean="0"/>
              <a:t>Long intervals when no UB stats published either</a:t>
            </a:r>
          </a:p>
          <a:p>
            <a:pPr lvl="1">
              <a:buNone/>
            </a:pP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Historical comparability (2)</a:t>
            </a:r>
            <a:endParaRPr lang="en-GB" b="1" dirty="0"/>
          </a:p>
        </p:txBody>
      </p:sp>
      <p:sp>
        <p:nvSpPr>
          <p:cNvPr id="3" name="Content Placeholder 2"/>
          <p:cNvSpPr>
            <a:spLocks noGrp="1"/>
          </p:cNvSpPr>
          <p:nvPr>
            <p:ph idx="1"/>
          </p:nvPr>
        </p:nvSpPr>
        <p:spPr>
          <a:xfrm>
            <a:off x="467544" y="1268760"/>
            <a:ext cx="8229600" cy="5112568"/>
          </a:xfrm>
        </p:spPr>
        <p:txBody>
          <a:bodyPr>
            <a:normAutofit fontScale="92500" lnSpcReduction="10000"/>
          </a:bodyPr>
          <a:lstStyle/>
          <a:p>
            <a:r>
              <a:rPr lang="en-GB" dirty="0" smtClean="0"/>
              <a:t>Key problems (cont.):</a:t>
            </a:r>
          </a:p>
          <a:p>
            <a:pPr lvl="1"/>
            <a:r>
              <a:rPr lang="en-GB" dirty="0" smtClean="0"/>
              <a:t>Numerous years/quarters of published UB stats 1986-2000 missing from all UK official/academic/public libraries inc. DWP – last hope is </a:t>
            </a:r>
            <a:r>
              <a:rPr lang="en-GB" dirty="0" err="1" smtClean="0"/>
              <a:t>HofC</a:t>
            </a:r>
            <a:r>
              <a:rPr lang="en-GB" dirty="0" smtClean="0"/>
              <a:t> Library/NAO</a:t>
            </a:r>
          </a:p>
          <a:p>
            <a:pPr lvl="1"/>
            <a:r>
              <a:rPr lang="en-GB" dirty="0" smtClean="0"/>
              <a:t>Denominators for UA and UB sanction/ disqualification rates often hard to obtain</a:t>
            </a:r>
          </a:p>
          <a:p>
            <a:pPr lvl="1"/>
            <a:r>
              <a:rPr lang="en-GB" dirty="0" smtClean="0"/>
              <a:t>Interpretation of stats depends on changing statutory provisions</a:t>
            </a:r>
          </a:p>
          <a:p>
            <a:pPr lvl="1"/>
            <a:r>
              <a:rPr lang="en-GB" dirty="0" smtClean="0"/>
              <a:t>Particularly frequent &amp; complex changes to UB rules 1918-35 – around 40 UB Acts in this period</a:t>
            </a:r>
          </a:p>
          <a:p>
            <a:pPr lvl="1"/>
            <a:r>
              <a:rPr lang="en-GB" dirty="0" smtClean="0"/>
              <a:t>Prior to 1935 UA was the Poor Law – very complex with big local variations</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Historical comparability (3)</a:t>
            </a:r>
            <a:endParaRPr lang="en-GB" b="1" dirty="0"/>
          </a:p>
        </p:txBody>
      </p:sp>
      <p:sp>
        <p:nvSpPr>
          <p:cNvPr id="3" name="Content Placeholder 2"/>
          <p:cNvSpPr>
            <a:spLocks noGrp="1"/>
          </p:cNvSpPr>
          <p:nvPr>
            <p:ph idx="1"/>
          </p:nvPr>
        </p:nvSpPr>
        <p:spPr>
          <a:xfrm>
            <a:off x="467544" y="1196752"/>
            <a:ext cx="8229600" cy="5400600"/>
          </a:xfrm>
        </p:spPr>
        <p:txBody>
          <a:bodyPr>
            <a:normAutofit fontScale="92500" lnSpcReduction="20000"/>
          </a:bodyPr>
          <a:lstStyle/>
          <a:p>
            <a:r>
              <a:rPr lang="en-GB" dirty="0" smtClean="0"/>
              <a:t>However for UB it is clear that only one short previous period stands any comparison with the great sanctions drive 2010-16, namely the 1927-30 ‘genuinely seeking work’ campaign (cf. Deacon 1976)</a:t>
            </a:r>
          </a:p>
          <a:p>
            <a:r>
              <a:rPr lang="en-GB" dirty="0" smtClean="0"/>
              <a:t>Next most persecutory period for UB was 1989-96 – should be possible to make precise comparisons when missing </a:t>
            </a:r>
            <a:r>
              <a:rPr lang="en-GB" dirty="0" err="1" smtClean="0"/>
              <a:t>vols</a:t>
            </a:r>
            <a:r>
              <a:rPr lang="en-GB" dirty="0" smtClean="0"/>
              <a:t> available</a:t>
            </a:r>
          </a:p>
          <a:p>
            <a:r>
              <a:rPr lang="en-GB" dirty="0" smtClean="0"/>
              <a:t>Statistical analysis shows that the scale of the 2010-16 drive resulted from (a) ministerial pressure on staff (b) Work Programme rule that any breach of requirements must start sanction process</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95536" y="0"/>
            <a:ext cx="8229600" cy="706437"/>
          </a:xfrm>
        </p:spPr>
        <p:txBody>
          <a:bodyPr>
            <a:normAutofit fontScale="90000"/>
          </a:bodyPr>
          <a:lstStyle/>
          <a:p>
            <a:r>
              <a:rPr lang="en-GB" b="1" dirty="0" smtClean="0"/>
              <a:t>More information</a:t>
            </a:r>
          </a:p>
        </p:txBody>
      </p:sp>
      <p:sp>
        <p:nvSpPr>
          <p:cNvPr id="31747" name="Content Placeholder 2"/>
          <p:cNvSpPr>
            <a:spLocks noGrp="1"/>
          </p:cNvSpPr>
          <p:nvPr>
            <p:ph idx="1"/>
          </p:nvPr>
        </p:nvSpPr>
        <p:spPr>
          <a:xfrm>
            <a:off x="539552" y="692696"/>
            <a:ext cx="8229600" cy="6165304"/>
          </a:xfrm>
        </p:spPr>
        <p:txBody>
          <a:bodyPr>
            <a:normAutofit/>
          </a:bodyPr>
          <a:lstStyle/>
          <a:p>
            <a:r>
              <a:rPr lang="en-GB" sz="2000" b="1" dirty="0" smtClean="0"/>
              <a:t>My Child Poverty Action Group </a:t>
            </a:r>
            <a:r>
              <a:rPr lang="en-GB" sz="2000" b="1" dirty="0" smtClean="0"/>
              <a:t>webpage contains most of my statistical analyses </a:t>
            </a:r>
            <a:r>
              <a:rPr lang="en-GB" sz="1700" u="sng" dirty="0" smtClean="0">
                <a:solidFill>
                  <a:srgbClr val="0000FF"/>
                </a:solidFill>
                <a:hlinkClick r:id="rId2"/>
              </a:rPr>
              <a:t>http://</a:t>
            </a:r>
            <a:r>
              <a:rPr lang="en-GB" sz="1700" u="sng" dirty="0" smtClean="0">
                <a:solidFill>
                  <a:srgbClr val="0000FF"/>
                </a:solidFill>
                <a:hlinkClick r:id="rId2"/>
              </a:rPr>
              <a:t>www.cpag.org.uk/david-webster</a:t>
            </a:r>
            <a:endParaRPr lang="en-GB" sz="1700" u="sng" dirty="0" smtClean="0">
              <a:solidFill>
                <a:srgbClr val="0000FF"/>
              </a:solidFill>
            </a:endParaRPr>
          </a:p>
          <a:p>
            <a:r>
              <a:rPr lang="en-GB" sz="2000" b="1" dirty="0" smtClean="0"/>
              <a:t>My Sanctions project webpage </a:t>
            </a:r>
            <a:r>
              <a:rPr lang="en-GB" sz="2000" b="1" dirty="0" smtClean="0"/>
              <a:t>describes the project &amp; has a few refs </a:t>
            </a:r>
            <a:r>
              <a:rPr lang="en-GB" sz="1700" u="sng" dirty="0" smtClean="0">
                <a:solidFill>
                  <a:srgbClr val="0000FF"/>
                </a:solidFill>
                <a:hlinkClick r:id="rId3"/>
              </a:rPr>
              <a:t>http</a:t>
            </a:r>
            <a:r>
              <a:rPr lang="en-GB" sz="1700" u="sng" dirty="0" smtClean="0">
                <a:solidFill>
                  <a:srgbClr val="0000FF"/>
                </a:solidFill>
                <a:hlinkClick r:id="rId3"/>
              </a:rPr>
              <a:t>://www.gla.ac.uk/schools/socialpolitical/research/urbanstudies/projects/ukbenefitdisallowances/</a:t>
            </a:r>
            <a:r>
              <a:rPr lang="en-GB" sz="1700" u="sng" dirty="0" smtClean="0">
                <a:solidFill>
                  <a:srgbClr val="0000FF"/>
                </a:solidFill>
              </a:rPr>
              <a:t> </a:t>
            </a:r>
          </a:p>
          <a:p>
            <a:r>
              <a:rPr lang="en-GB" sz="2000" b="1" dirty="0" smtClean="0"/>
              <a:t>Guest blog on the statistical misrepresentations</a:t>
            </a:r>
            <a:r>
              <a:rPr lang="en-GB" sz="2000" dirty="0" smtClean="0"/>
              <a:t>:</a:t>
            </a:r>
            <a:endParaRPr lang="en-GB" sz="2000" dirty="0" smtClean="0"/>
          </a:p>
          <a:p>
            <a:r>
              <a:rPr lang="en-GB" sz="1800" dirty="0" smtClean="0"/>
              <a:t>ESRC Welfare Conditionality project</a:t>
            </a:r>
          </a:p>
          <a:p>
            <a:r>
              <a:rPr lang="en-GB" sz="1800" u="sng" dirty="0" smtClean="0">
                <a:hlinkClick r:id="rId4"/>
              </a:rPr>
              <a:t>http://www.welfareconditionality.ac.uk/2016/04/tackling-britains-misleading-benefit-sanctions-statistics/</a:t>
            </a:r>
            <a:endParaRPr lang="en-GB" sz="1800" u="sng" dirty="0" smtClean="0"/>
          </a:p>
          <a:p>
            <a:endParaRPr lang="en-GB" sz="1800" u="sng" dirty="0" smtClean="0"/>
          </a:p>
          <a:p>
            <a:r>
              <a:rPr lang="en-GB" sz="2000" b="1" dirty="0" smtClean="0"/>
              <a:t>Complaint to UK </a:t>
            </a:r>
            <a:r>
              <a:rPr lang="en-GB" sz="2000" b="1" dirty="0" smtClean="0"/>
              <a:t>Statistics </a:t>
            </a:r>
            <a:r>
              <a:rPr lang="en-GB" sz="2000" b="1" dirty="0" smtClean="0"/>
              <a:t>Authority &amp; their response</a:t>
            </a:r>
            <a:endParaRPr lang="en-GB" sz="2000" b="1" dirty="0" smtClean="0"/>
          </a:p>
          <a:p>
            <a:r>
              <a:rPr lang="en-GB" sz="1800" dirty="0" smtClean="0">
                <a:hlinkClick r:id="rId5"/>
              </a:rPr>
              <a:t>https://www.statisticsauthority.gov.uk/correspondence-list/</a:t>
            </a:r>
            <a:r>
              <a:rPr lang="en-GB" sz="1800" dirty="0" smtClean="0"/>
              <a:t>, 27 July &amp; 6 August 2015</a:t>
            </a:r>
          </a:p>
          <a:p>
            <a:pPr>
              <a:buNone/>
            </a:pPr>
            <a:r>
              <a:rPr lang="en-GB" sz="1800" dirty="0" smtClean="0"/>
              <a:t>	</a:t>
            </a:r>
          </a:p>
          <a:p>
            <a:r>
              <a:rPr lang="en-GB" sz="2000" b="1" dirty="0" smtClean="0"/>
              <a:t>CPAG webpage with voluntary sector reports </a:t>
            </a:r>
            <a:r>
              <a:rPr lang="en-GB" sz="2000" b="1" dirty="0" smtClean="0"/>
              <a:t>on impact of sanctions </a:t>
            </a:r>
            <a:r>
              <a:rPr lang="en-GB" sz="1700" dirty="0" smtClean="0">
                <a:hlinkClick r:id="rId6"/>
              </a:rPr>
              <a:t>http</a:t>
            </a:r>
            <a:r>
              <a:rPr lang="en-GB" sz="1700" dirty="0" smtClean="0">
                <a:hlinkClick r:id="rId6"/>
              </a:rPr>
              <a:t>://www.cpag.org.uk/content/sanctions</a:t>
            </a:r>
            <a:endParaRPr lang="en-GB" sz="1700" dirty="0" smtClean="0"/>
          </a:p>
          <a:p>
            <a:endParaRPr lang="en-GB" sz="2000" b="1" dirty="0" smtClean="0"/>
          </a:p>
          <a:p>
            <a:r>
              <a:rPr lang="en-GB" sz="2000" b="1" dirty="0" smtClean="0"/>
              <a:t>Email me </a:t>
            </a:r>
            <a:r>
              <a:rPr lang="en-GB" sz="1700" dirty="0" smtClean="0"/>
              <a:t>at: </a:t>
            </a:r>
            <a:r>
              <a:rPr lang="en-GB" sz="1700" dirty="0" smtClean="0">
                <a:hlinkClick r:id="rId7"/>
              </a:rPr>
              <a:t>david.webster@glasgow.ac.uk</a:t>
            </a:r>
            <a:r>
              <a:rPr lang="en-GB" sz="1700" dirty="0" smtClean="0"/>
              <a:t> – ask to be put on my mailing list</a:t>
            </a:r>
          </a:p>
          <a:p>
            <a:endParaRPr lang="en-GB" sz="1700" dirty="0" smtClean="0"/>
          </a:p>
          <a:p>
            <a:endParaRPr lang="en-GB" sz="1700" dirty="0" smtClean="0"/>
          </a:p>
          <a:p>
            <a:endParaRPr lang="en-GB" sz="1700" dirty="0" smtClean="0"/>
          </a:p>
          <a:p>
            <a:endParaRPr lang="en-GB" sz="1700" dirty="0" smtClean="0"/>
          </a:p>
          <a:p>
            <a:pPr>
              <a:buNone/>
            </a:pPr>
            <a:endParaRPr lang="en-GB" sz="17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7544" y="0"/>
            <a:ext cx="8229600" cy="706437"/>
          </a:xfrm>
        </p:spPr>
        <p:txBody>
          <a:bodyPr>
            <a:noAutofit/>
          </a:bodyPr>
          <a:lstStyle/>
          <a:p>
            <a:r>
              <a:rPr lang="en-GB" sz="4000" b="1" dirty="0" smtClean="0"/>
              <a:t>The JSA sanctions campaign 2010-16</a:t>
            </a:r>
          </a:p>
        </p:txBody>
      </p:sp>
      <p:sp>
        <p:nvSpPr>
          <p:cNvPr id="4099" name="Content Placeholder 2"/>
          <p:cNvSpPr>
            <a:spLocks noGrp="1"/>
          </p:cNvSpPr>
          <p:nvPr>
            <p:ph idx="1"/>
          </p:nvPr>
        </p:nvSpPr>
        <p:spPr>
          <a:xfrm>
            <a:off x="539552" y="692696"/>
            <a:ext cx="8229600" cy="5904656"/>
          </a:xfrm>
        </p:spPr>
        <p:txBody>
          <a:bodyPr>
            <a:noAutofit/>
          </a:bodyPr>
          <a:lstStyle/>
          <a:p>
            <a:r>
              <a:rPr lang="en-GB" sz="2600" dirty="0" smtClean="0"/>
              <a:t>JSA </a:t>
            </a:r>
            <a:r>
              <a:rPr lang="en-GB" sz="2600" dirty="0" smtClean="0"/>
              <a:t>sanctions/disqualifications </a:t>
            </a:r>
            <a:r>
              <a:rPr lang="en-GB" sz="2600" dirty="0" smtClean="0"/>
              <a:t>doubled </a:t>
            </a:r>
            <a:r>
              <a:rPr lang="en-GB" sz="2600" dirty="0" smtClean="0"/>
              <a:t>after </a:t>
            </a:r>
            <a:r>
              <a:rPr lang="en-GB" sz="2600" dirty="0" smtClean="0"/>
              <a:t>2010</a:t>
            </a:r>
          </a:p>
          <a:p>
            <a:r>
              <a:rPr lang="en-GB" sz="2600" dirty="0" smtClean="0"/>
              <a:t>Peak 1,041,000 2013; 310,000 (inc. UC) 2015/16</a:t>
            </a:r>
          </a:p>
          <a:p>
            <a:r>
              <a:rPr lang="en-GB" sz="2600" dirty="0" smtClean="0"/>
              <a:t>Now back to pre-2010 level</a:t>
            </a:r>
          </a:p>
          <a:p>
            <a:r>
              <a:rPr lang="en-GB" sz="2600" b="1" dirty="0" smtClean="0"/>
              <a:t>22%</a:t>
            </a:r>
            <a:r>
              <a:rPr lang="en-GB" sz="2600" dirty="0" smtClean="0"/>
              <a:t> of all JSA claimants were sanctioned (after challenges) over 5 years 2009/10 to 2013/14 (</a:t>
            </a:r>
            <a:r>
              <a:rPr lang="en-GB" sz="2600" dirty="0" err="1" smtClean="0"/>
              <a:t>FoI</a:t>
            </a:r>
            <a:r>
              <a:rPr lang="en-GB" sz="2600" dirty="0" smtClean="0"/>
              <a:t>) – </a:t>
            </a:r>
            <a:r>
              <a:rPr lang="en-GB" sz="2600" b="1" dirty="0" smtClean="0"/>
              <a:t>one quarter </a:t>
            </a:r>
            <a:r>
              <a:rPr lang="en-GB" sz="2600" i="1" dirty="0" smtClean="0"/>
              <a:t>before</a:t>
            </a:r>
            <a:r>
              <a:rPr lang="en-GB" sz="2600" dirty="0" smtClean="0"/>
              <a:t> challenges</a:t>
            </a:r>
          </a:p>
          <a:p>
            <a:r>
              <a:rPr lang="en-GB" sz="2600" dirty="0" smtClean="0"/>
              <a:t>12.9% of all JSA claimants sanctioned (after challenges) in 2014/15; of these, </a:t>
            </a:r>
            <a:r>
              <a:rPr lang="en-GB" sz="2600" dirty="0" smtClean="0"/>
              <a:t>a </a:t>
            </a:r>
            <a:r>
              <a:rPr lang="en-GB" sz="2600" dirty="0" smtClean="0"/>
              <a:t>quarter sanctioned more than once (</a:t>
            </a:r>
            <a:r>
              <a:rPr lang="en-GB" sz="2600" dirty="0" err="1" smtClean="0"/>
              <a:t>FoI</a:t>
            </a:r>
            <a:r>
              <a:rPr lang="en-GB" sz="2600" dirty="0" smtClean="0"/>
              <a:t>)</a:t>
            </a:r>
          </a:p>
          <a:p>
            <a:r>
              <a:rPr lang="en-GB" sz="2600" dirty="0" smtClean="0"/>
              <a:t>All the most frequently occurring JSA sanctions lengthened from 22 Oct 2012 – min. now 4 weeks, harsh penalties for repeats with max. 3 </a:t>
            </a:r>
            <a:r>
              <a:rPr lang="en-GB" sz="2600" dirty="0" smtClean="0"/>
              <a:t>years</a:t>
            </a:r>
          </a:p>
          <a:p>
            <a:r>
              <a:rPr lang="en-GB" sz="2600" dirty="0" smtClean="0"/>
              <a:t>Loss of all benefit, have to apply for 60%/80% ‘hardship payments’ – designed to clean claimant out of resources</a:t>
            </a:r>
            <a:endParaRPr lang="en-GB" sz="2600" dirty="0" smtClean="0"/>
          </a:p>
          <a:p>
            <a:endParaRPr lang="en-GB" sz="2400" dirty="0" smtClean="0"/>
          </a:p>
          <a:p>
            <a:endParaRPr lang="en-GB" sz="2400" dirty="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395535" y="387145"/>
          <a:ext cx="8280921" cy="57061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652120" y="4365104"/>
            <a:ext cx="2592288" cy="923330"/>
          </a:xfrm>
          <a:prstGeom prst="rect">
            <a:avLst/>
          </a:prstGeom>
          <a:noFill/>
        </p:spPr>
        <p:txBody>
          <a:bodyPr wrap="square" rtlCol="0">
            <a:spAutoFit/>
          </a:bodyPr>
          <a:lstStyle/>
          <a:p>
            <a:r>
              <a:rPr lang="en-GB" b="1" dirty="0" smtClean="0">
                <a:solidFill>
                  <a:srgbClr val="FF0000"/>
                </a:solidFill>
              </a:rPr>
              <a:t>Note: All pre-challenge figures are approximate estimates – see later</a:t>
            </a:r>
            <a:endParaRPr lang="en-GB"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395535" y="387145"/>
          <a:ext cx="8280921" cy="5706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323527" y="387145"/>
          <a:ext cx="8568953" cy="55621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ESA sanctions</a:t>
            </a:r>
            <a:endParaRPr lang="en-GB" b="1" dirty="0"/>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r>
              <a:rPr lang="en-GB" dirty="0" smtClean="0"/>
              <a:t>Escalated ESA (WRAG) sanctions since 2011 – 2.9% of all claimants in 2014/15 </a:t>
            </a:r>
          </a:p>
          <a:p>
            <a:r>
              <a:rPr lang="en-GB" dirty="0" smtClean="0"/>
              <a:t>More repeat sanctions than for JSA</a:t>
            </a:r>
          </a:p>
          <a:p>
            <a:r>
              <a:rPr lang="en-GB" dirty="0" smtClean="0"/>
              <a:t>Peak 49,400 </a:t>
            </a:r>
            <a:r>
              <a:rPr lang="en-GB" dirty="0" smtClean="0"/>
              <a:t>in 2013/14</a:t>
            </a:r>
            <a:r>
              <a:rPr lang="en-GB" dirty="0" smtClean="0"/>
              <a:t>, 20,200 in 2015/16</a:t>
            </a:r>
          </a:p>
          <a:p>
            <a:r>
              <a:rPr lang="en-GB" dirty="0" smtClean="0"/>
              <a:t>ESA sanctions also much harsher from 3 Dec 2012 – now lose </a:t>
            </a:r>
            <a:r>
              <a:rPr lang="en-GB" u="sng" dirty="0" smtClean="0"/>
              <a:t>all</a:t>
            </a:r>
            <a:r>
              <a:rPr lang="en-GB" dirty="0" smtClean="0"/>
              <a:t> of personal allowance £73.10 </a:t>
            </a:r>
            <a:r>
              <a:rPr lang="en-GB" dirty="0" err="1" smtClean="0"/>
              <a:t>p.w</a:t>
            </a:r>
            <a:r>
              <a:rPr lang="en-GB" dirty="0" smtClean="0"/>
              <a:t>. plus fixed penalty 1, 2 or 4 weeks (previously only WRAG component £29.05 </a:t>
            </a:r>
            <a:r>
              <a:rPr lang="en-GB" dirty="0" err="1" smtClean="0"/>
              <a:t>p.w</a:t>
            </a:r>
            <a:r>
              <a:rPr lang="en-GB" dirty="0" smtClean="0"/>
              <a:t>., half for first 4 weeks then all)</a:t>
            </a:r>
          </a:p>
          <a:p>
            <a:r>
              <a:rPr lang="en-GB" dirty="0" smtClean="0"/>
              <a:t>85% of ESA sanctions are now for non-participation in ‘work related activity’</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395537" y="394173"/>
          <a:ext cx="8280920" cy="569912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6108</TotalTime>
  <Words>2415</Words>
  <Application>Microsoft Office PowerPoint</Application>
  <PresentationFormat>On-screen Show (4:3)</PresentationFormat>
  <Paragraphs>218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Britain’s Misleading  Benefit Sanctions Statistics</vt:lpstr>
      <vt:lpstr>Outline</vt:lpstr>
      <vt:lpstr>Disqualifications &amp; sanctions</vt:lpstr>
      <vt:lpstr>The JSA sanctions campaign 2010-16</vt:lpstr>
      <vt:lpstr>Slide 5</vt:lpstr>
      <vt:lpstr>Slide 6</vt:lpstr>
      <vt:lpstr>Slide 7</vt:lpstr>
      <vt:lpstr>ESA sanctions</vt:lpstr>
      <vt:lpstr>Slide 9</vt:lpstr>
      <vt:lpstr>Slide 10</vt:lpstr>
      <vt:lpstr>Slide 11</vt:lpstr>
      <vt:lpstr>Universal Credit sanctions</vt:lpstr>
      <vt:lpstr>Negative impacts of sanctions  – on the claimant &amp; family</vt:lpstr>
      <vt:lpstr>Negative impacts of sanctions  – on the jobfinding process</vt:lpstr>
      <vt:lpstr>Secret penal system</vt:lpstr>
      <vt:lpstr>Slide 16</vt:lpstr>
      <vt:lpstr>Do financial sanctions work?</vt:lpstr>
      <vt:lpstr>Statistical misrepresentations</vt:lpstr>
      <vt:lpstr>Slide 19</vt:lpstr>
      <vt:lpstr>Misunderstanding actively promoted by DWP</vt:lpstr>
      <vt:lpstr>The case for a monthly rate</vt:lpstr>
      <vt:lpstr>Monthly rate (2)</vt:lpstr>
      <vt:lpstr>Why post-challenge data?</vt:lpstr>
      <vt:lpstr>Gaps in the statistics</vt:lpstr>
      <vt:lpstr>Misquotation of research</vt:lpstr>
      <vt:lpstr>Complaint to the UK Statistics Authority  27 July 2015</vt:lpstr>
      <vt:lpstr>UKSA response &amp; state of play (1)</vt:lpstr>
      <vt:lpstr>UKSA response &amp; state of play (2)</vt:lpstr>
      <vt:lpstr>UKSA response &amp; state of play (3)</vt:lpstr>
      <vt:lpstr>UKSA response &amp; state of play (4)</vt:lpstr>
      <vt:lpstr>UKSA response &amp; state of play (5)</vt:lpstr>
      <vt:lpstr>UKSA complaint – where now?</vt:lpstr>
      <vt:lpstr>Problems of historical comparability</vt:lpstr>
      <vt:lpstr>Historical comparability (2)</vt:lpstr>
      <vt:lpstr>Historical comparability (3)</vt:lpstr>
      <vt:lpstr>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Sanctions and Homelessness </dc:title>
  <dc:creator>D.Webster</dc:creator>
  <cp:lastModifiedBy>WebsterDavid</cp:lastModifiedBy>
  <cp:revision>584</cp:revision>
  <dcterms:created xsi:type="dcterms:W3CDTF">2014-11-04T20:51:24Z</dcterms:created>
  <dcterms:modified xsi:type="dcterms:W3CDTF">2016-10-10T17:45:33Z</dcterms:modified>
</cp:coreProperties>
</file>