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3" r:id="rId2"/>
    <p:sldId id="258" r:id="rId3"/>
    <p:sldId id="277" r:id="rId4"/>
    <p:sldId id="278" r:id="rId5"/>
    <p:sldId id="279" r:id="rId6"/>
    <p:sldId id="280" r:id="rId7"/>
    <p:sldId id="286" r:id="rId8"/>
    <p:sldId id="281" r:id="rId9"/>
    <p:sldId id="282" r:id="rId10"/>
    <p:sldId id="287" r:id="rId11"/>
    <p:sldId id="283" r:id="rId12"/>
    <p:sldId id="284" r:id="rId13"/>
    <p:sldId id="285" r:id="rId14"/>
    <p:sldId id="288"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0C3A77-48C1-483A-9C10-45F67351BE67}" type="datetimeFigureOut">
              <a:rPr lang="en-GB" smtClean="0"/>
              <a:t>05/05/2015</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4FF0CB-1818-46CB-8921-6CA43B6D4709}" type="slidenum">
              <a:rPr lang="en-GB" smtClean="0"/>
              <a:t>‹#›</a:t>
            </a:fld>
            <a:endParaRPr lang="en-GB" dirty="0"/>
          </a:p>
        </p:txBody>
      </p:sp>
    </p:spTree>
    <p:extLst>
      <p:ext uri="{BB962C8B-B14F-4D97-AF65-F5344CB8AC3E}">
        <p14:creationId xmlns:p14="http://schemas.microsoft.com/office/powerpoint/2010/main" val="179291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143000" y="685800"/>
            <a:ext cx="4572000" cy="3429000"/>
          </a:xfrm>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cs typeface="Geneva"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fld id="{2F4EFA75-98C7-4EF4-B188-CF8D74D30855}" type="slidenum">
              <a:rPr lang="en-GB" sz="1200" smtClean="0">
                <a:solidFill>
                  <a:schemeClr val="tx1"/>
                </a:solidFill>
                <a:latin typeface="Times" charset="0"/>
              </a:rPr>
              <a:pPr/>
              <a:t>2</a:t>
            </a:fld>
            <a:endParaRPr lang="en-GB" sz="1200" dirty="0" smtClean="0">
              <a:solidFill>
                <a:schemeClr val="tx1"/>
              </a:solidFill>
              <a:latin typeface="Times" charset="0"/>
            </a:endParaRPr>
          </a:p>
        </p:txBody>
      </p:sp>
    </p:spTree>
    <p:extLst>
      <p:ext uri="{BB962C8B-B14F-4D97-AF65-F5344CB8AC3E}">
        <p14:creationId xmlns:p14="http://schemas.microsoft.com/office/powerpoint/2010/main" val="1341570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143000" y="685800"/>
            <a:ext cx="4572000" cy="3429000"/>
          </a:xfrm>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cs typeface="Geneva"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fld id="{2F4EFA75-98C7-4EF4-B188-CF8D74D30855}" type="slidenum">
              <a:rPr lang="en-GB" sz="1200" smtClean="0">
                <a:solidFill>
                  <a:schemeClr val="tx1"/>
                </a:solidFill>
                <a:latin typeface="Times" charset="0"/>
              </a:rPr>
              <a:pPr/>
              <a:t>11</a:t>
            </a:fld>
            <a:endParaRPr lang="en-GB" sz="1200" dirty="0" smtClean="0">
              <a:solidFill>
                <a:schemeClr val="tx1"/>
              </a:solidFill>
              <a:latin typeface="Times" charset="0"/>
            </a:endParaRPr>
          </a:p>
        </p:txBody>
      </p:sp>
    </p:spTree>
    <p:extLst>
      <p:ext uri="{BB962C8B-B14F-4D97-AF65-F5344CB8AC3E}">
        <p14:creationId xmlns:p14="http://schemas.microsoft.com/office/powerpoint/2010/main" val="236400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143000" y="685800"/>
            <a:ext cx="4572000" cy="3429000"/>
          </a:xfrm>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cs typeface="Geneva"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fld id="{2F4EFA75-98C7-4EF4-B188-CF8D74D30855}" type="slidenum">
              <a:rPr lang="en-GB" sz="1200" smtClean="0">
                <a:solidFill>
                  <a:schemeClr val="tx1"/>
                </a:solidFill>
                <a:latin typeface="Times" charset="0"/>
              </a:rPr>
              <a:pPr/>
              <a:t>12</a:t>
            </a:fld>
            <a:endParaRPr lang="en-GB" sz="1200" dirty="0" smtClean="0">
              <a:solidFill>
                <a:schemeClr val="tx1"/>
              </a:solidFill>
              <a:latin typeface="Times" charset="0"/>
            </a:endParaRPr>
          </a:p>
        </p:txBody>
      </p:sp>
    </p:spTree>
    <p:extLst>
      <p:ext uri="{BB962C8B-B14F-4D97-AF65-F5344CB8AC3E}">
        <p14:creationId xmlns:p14="http://schemas.microsoft.com/office/powerpoint/2010/main" val="3264730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143000" y="685800"/>
            <a:ext cx="4572000" cy="3429000"/>
          </a:xfrm>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cs typeface="Geneva"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fld id="{2F4EFA75-98C7-4EF4-B188-CF8D74D30855}" type="slidenum">
              <a:rPr lang="en-GB" sz="1200" smtClean="0">
                <a:solidFill>
                  <a:schemeClr val="tx1"/>
                </a:solidFill>
                <a:latin typeface="Times" charset="0"/>
              </a:rPr>
              <a:pPr/>
              <a:t>13</a:t>
            </a:fld>
            <a:endParaRPr lang="en-GB" sz="1200" dirty="0" smtClean="0">
              <a:solidFill>
                <a:schemeClr val="tx1"/>
              </a:solidFill>
              <a:latin typeface="Times" charset="0"/>
            </a:endParaRPr>
          </a:p>
        </p:txBody>
      </p:sp>
    </p:spTree>
    <p:extLst>
      <p:ext uri="{BB962C8B-B14F-4D97-AF65-F5344CB8AC3E}">
        <p14:creationId xmlns:p14="http://schemas.microsoft.com/office/powerpoint/2010/main" val="3219912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143000" y="685800"/>
            <a:ext cx="4572000" cy="3429000"/>
          </a:xfrm>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cs typeface="Geneva"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fld id="{2F4EFA75-98C7-4EF4-B188-CF8D74D30855}" type="slidenum">
              <a:rPr lang="en-GB" sz="1200" smtClean="0">
                <a:solidFill>
                  <a:schemeClr val="tx1"/>
                </a:solidFill>
                <a:latin typeface="Times" charset="0"/>
              </a:rPr>
              <a:pPr/>
              <a:t>14</a:t>
            </a:fld>
            <a:endParaRPr lang="en-GB" sz="1200" dirty="0" smtClean="0">
              <a:solidFill>
                <a:schemeClr val="tx1"/>
              </a:solidFill>
              <a:latin typeface="Times" charset="0"/>
            </a:endParaRPr>
          </a:p>
        </p:txBody>
      </p:sp>
    </p:spTree>
    <p:extLst>
      <p:ext uri="{BB962C8B-B14F-4D97-AF65-F5344CB8AC3E}">
        <p14:creationId xmlns:p14="http://schemas.microsoft.com/office/powerpoint/2010/main" val="547248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143000" y="685800"/>
            <a:ext cx="4572000" cy="3429000"/>
          </a:xfrm>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cs typeface="Geneva"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fld id="{2F4EFA75-98C7-4EF4-B188-CF8D74D30855}" type="slidenum">
              <a:rPr lang="en-GB" sz="1200" smtClean="0">
                <a:solidFill>
                  <a:schemeClr val="tx1"/>
                </a:solidFill>
                <a:latin typeface="Times" charset="0"/>
              </a:rPr>
              <a:pPr/>
              <a:t>3</a:t>
            </a:fld>
            <a:endParaRPr lang="en-GB" sz="1200" dirty="0" smtClean="0">
              <a:solidFill>
                <a:schemeClr val="tx1"/>
              </a:solidFill>
              <a:latin typeface="Times" charset="0"/>
            </a:endParaRPr>
          </a:p>
        </p:txBody>
      </p:sp>
    </p:spTree>
    <p:extLst>
      <p:ext uri="{BB962C8B-B14F-4D97-AF65-F5344CB8AC3E}">
        <p14:creationId xmlns:p14="http://schemas.microsoft.com/office/powerpoint/2010/main" val="1510210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143000" y="685800"/>
            <a:ext cx="4572000" cy="3429000"/>
          </a:xfrm>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cs typeface="Geneva"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fld id="{2F4EFA75-98C7-4EF4-B188-CF8D74D30855}" type="slidenum">
              <a:rPr lang="en-GB" sz="1200" smtClean="0">
                <a:solidFill>
                  <a:schemeClr val="tx1"/>
                </a:solidFill>
                <a:latin typeface="Times" charset="0"/>
              </a:rPr>
              <a:pPr/>
              <a:t>4</a:t>
            </a:fld>
            <a:endParaRPr lang="en-GB" sz="1200" dirty="0" smtClean="0">
              <a:solidFill>
                <a:schemeClr val="tx1"/>
              </a:solidFill>
              <a:latin typeface="Times" charset="0"/>
            </a:endParaRPr>
          </a:p>
        </p:txBody>
      </p:sp>
    </p:spTree>
    <p:extLst>
      <p:ext uri="{BB962C8B-B14F-4D97-AF65-F5344CB8AC3E}">
        <p14:creationId xmlns:p14="http://schemas.microsoft.com/office/powerpoint/2010/main" val="3805005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143000" y="685800"/>
            <a:ext cx="4572000" cy="3429000"/>
          </a:xfrm>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cs typeface="Geneva"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fld id="{2F4EFA75-98C7-4EF4-B188-CF8D74D30855}" type="slidenum">
              <a:rPr lang="en-GB" sz="1200" smtClean="0">
                <a:solidFill>
                  <a:schemeClr val="tx1"/>
                </a:solidFill>
                <a:latin typeface="Times" charset="0"/>
              </a:rPr>
              <a:pPr/>
              <a:t>5</a:t>
            </a:fld>
            <a:endParaRPr lang="en-GB" sz="1200" dirty="0" smtClean="0">
              <a:solidFill>
                <a:schemeClr val="tx1"/>
              </a:solidFill>
              <a:latin typeface="Times" charset="0"/>
            </a:endParaRPr>
          </a:p>
        </p:txBody>
      </p:sp>
    </p:spTree>
    <p:extLst>
      <p:ext uri="{BB962C8B-B14F-4D97-AF65-F5344CB8AC3E}">
        <p14:creationId xmlns:p14="http://schemas.microsoft.com/office/powerpoint/2010/main" val="2102151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143000" y="685800"/>
            <a:ext cx="4572000" cy="3429000"/>
          </a:xfrm>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cs typeface="Geneva"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fld id="{2F4EFA75-98C7-4EF4-B188-CF8D74D30855}" type="slidenum">
              <a:rPr lang="en-GB" sz="1200" smtClean="0">
                <a:solidFill>
                  <a:schemeClr val="tx1"/>
                </a:solidFill>
                <a:latin typeface="Times" charset="0"/>
              </a:rPr>
              <a:pPr/>
              <a:t>6</a:t>
            </a:fld>
            <a:endParaRPr lang="en-GB" sz="1200" dirty="0" smtClean="0">
              <a:solidFill>
                <a:schemeClr val="tx1"/>
              </a:solidFill>
              <a:latin typeface="Times" charset="0"/>
            </a:endParaRPr>
          </a:p>
        </p:txBody>
      </p:sp>
    </p:spTree>
    <p:extLst>
      <p:ext uri="{BB962C8B-B14F-4D97-AF65-F5344CB8AC3E}">
        <p14:creationId xmlns:p14="http://schemas.microsoft.com/office/powerpoint/2010/main" val="673814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143000" y="685800"/>
            <a:ext cx="4572000" cy="3429000"/>
          </a:xfrm>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cs typeface="Geneva"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fld id="{2F4EFA75-98C7-4EF4-B188-CF8D74D30855}" type="slidenum">
              <a:rPr lang="en-GB" sz="1200" smtClean="0">
                <a:solidFill>
                  <a:schemeClr val="tx1"/>
                </a:solidFill>
                <a:latin typeface="Times" charset="0"/>
              </a:rPr>
              <a:pPr/>
              <a:t>7</a:t>
            </a:fld>
            <a:endParaRPr lang="en-GB" sz="1200" dirty="0" smtClean="0">
              <a:solidFill>
                <a:schemeClr val="tx1"/>
              </a:solidFill>
              <a:latin typeface="Times" charset="0"/>
            </a:endParaRPr>
          </a:p>
        </p:txBody>
      </p:sp>
    </p:spTree>
    <p:extLst>
      <p:ext uri="{BB962C8B-B14F-4D97-AF65-F5344CB8AC3E}">
        <p14:creationId xmlns:p14="http://schemas.microsoft.com/office/powerpoint/2010/main" val="2745584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143000" y="685800"/>
            <a:ext cx="4572000" cy="3429000"/>
          </a:xfrm>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cs typeface="Geneva"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fld id="{2F4EFA75-98C7-4EF4-B188-CF8D74D30855}" type="slidenum">
              <a:rPr lang="en-GB" sz="1200" smtClean="0">
                <a:solidFill>
                  <a:schemeClr val="tx1"/>
                </a:solidFill>
                <a:latin typeface="Times" charset="0"/>
              </a:rPr>
              <a:pPr/>
              <a:t>8</a:t>
            </a:fld>
            <a:endParaRPr lang="en-GB" sz="1200" dirty="0" smtClean="0">
              <a:solidFill>
                <a:schemeClr val="tx1"/>
              </a:solidFill>
              <a:latin typeface="Times" charset="0"/>
            </a:endParaRPr>
          </a:p>
        </p:txBody>
      </p:sp>
    </p:spTree>
    <p:extLst>
      <p:ext uri="{BB962C8B-B14F-4D97-AF65-F5344CB8AC3E}">
        <p14:creationId xmlns:p14="http://schemas.microsoft.com/office/powerpoint/2010/main" val="1140154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143000" y="685800"/>
            <a:ext cx="4572000" cy="3429000"/>
          </a:xfrm>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cs typeface="Geneva"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fld id="{2F4EFA75-98C7-4EF4-B188-CF8D74D30855}" type="slidenum">
              <a:rPr lang="en-GB" sz="1200" smtClean="0">
                <a:solidFill>
                  <a:schemeClr val="tx1"/>
                </a:solidFill>
                <a:latin typeface="Times" charset="0"/>
              </a:rPr>
              <a:pPr/>
              <a:t>9</a:t>
            </a:fld>
            <a:endParaRPr lang="en-GB" sz="1200" dirty="0" smtClean="0">
              <a:solidFill>
                <a:schemeClr val="tx1"/>
              </a:solidFill>
              <a:latin typeface="Times" charset="0"/>
            </a:endParaRPr>
          </a:p>
        </p:txBody>
      </p:sp>
    </p:spTree>
    <p:extLst>
      <p:ext uri="{BB962C8B-B14F-4D97-AF65-F5344CB8AC3E}">
        <p14:creationId xmlns:p14="http://schemas.microsoft.com/office/powerpoint/2010/main" val="32242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143000" y="685800"/>
            <a:ext cx="4572000" cy="3429000"/>
          </a:xfrm>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cs typeface="Geneva"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fld id="{2F4EFA75-98C7-4EF4-B188-CF8D74D30855}" type="slidenum">
              <a:rPr lang="en-GB" sz="1200" smtClean="0">
                <a:solidFill>
                  <a:schemeClr val="tx1"/>
                </a:solidFill>
                <a:latin typeface="Times" charset="0"/>
              </a:rPr>
              <a:pPr/>
              <a:t>10</a:t>
            </a:fld>
            <a:endParaRPr lang="en-GB" sz="1200" dirty="0" smtClean="0">
              <a:solidFill>
                <a:schemeClr val="tx1"/>
              </a:solidFill>
              <a:latin typeface="Times" charset="0"/>
            </a:endParaRPr>
          </a:p>
        </p:txBody>
      </p:sp>
    </p:spTree>
    <p:extLst>
      <p:ext uri="{BB962C8B-B14F-4D97-AF65-F5344CB8AC3E}">
        <p14:creationId xmlns:p14="http://schemas.microsoft.com/office/powerpoint/2010/main" val="2728449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2354780-3C6D-4ADF-975B-106CCA96B4C8}" type="datetimeFigureOut">
              <a:rPr lang="en-GB" smtClean="0"/>
              <a:t>05/05/2015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036113B-BDBA-49DD-AD0D-80957F7DAB4A}" type="slidenum">
              <a:rPr lang="en-GB" smtClean="0"/>
              <a:t>‹#›</a:t>
            </a:fld>
            <a:endParaRPr lang="en-GB" dirty="0"/>
          </a:p>
        </p:txBody>
      </p:sp>
    </p:spTree>
    <p:extLst>
      <p:ext uri="{BB962C8B-B14F-4D97-AF65-F5344CB8AC3E}">
        <p14:creationId xmlns:p14="http://schemas.microsoft.com/office/powerpoint/2010/main" val="96351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2354780-3C6D-4ADF-975B-106CCA96B4C8}" type="datetimeFigureOut">
              <a:rPr lang="en-GB" smtClean="0"/>
              <a:t>05/05/2015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036113B-BDBA-49DD-AD0D-80957F7DAB4A}" type="slidenum">
              <a:rPr lang="en-GB" smtClean="0"/>
              <a:t>‹#›</a:t>
            </a:fld>
            <a:endParaRPr lang="en-GB" dirty="0"/>
          </a:p>
        </p:txBody>
      </p:sp>
    </p:spTree>
    <p:extLst>
      <p:ext uri="{BB962C8B-B14F-4D97-AF65-F5344CB8AC3E}">
        <p14:creationId xmlns:p14="http://schemas.microsoft.com/office/powerpoint/2010/main" val="399255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2354780-3C6D-4ADF-975B-106CCA96B4C8}" type="datetimeFigureOut">
              <a:rPr lang="en-GB" smtClean="0"/>
              <a:t>05/05/2015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036113B-BDBA-49DD-AD0D-80957F7DAB4A}" type="slidenum">
              <a:rPr lang="en-GB" smtClean="0"/>
              <a:t>‹#›</a:t>
            </a:fld>
            <a:endParaRPr lang="en-GB" dirty="0"/>
          </a:p>
        </p:txBody>
      </p:sp>
    </p:spTree>
    <p:extLst>
      <p:ext uri="{BB962C8B-B14F-4D97-AF65-F5344CB8AC3E}">
        <p14:creationId xmlns:p14="http://schemas.microsoft.com/office/powerpoint/2010/main" val="307249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2354780-3C6D-4ADF-975B-106CCA96B4C8}" type="datetimeFigureOut">
              <a:rPr lang="en-GB" smtClean="0"/>
              <a:t>05/05/2015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036113B-BDBA-49DD-AD0D-80957F7DAB4A}" type="slidenum">
              <a:rPr lang="en-GB" smtClean="0"/>
              <a:t>‹#›</a:t>
            </a:fld>
            <a:endParaRPr lang="en-GB" dirty="0"/>
          </a:p>
        </p:txBody>
      </p:sp>
    </p:spTree>
    <p:extLst>
      <p:ext uri="{BB962C8B-B14F-4D97-AF65-F5344CB8AC3E}">
        <p14:creationId xmlns:p14="http://schemas.microsoft.com/office/powerpoint/2010/main" val="105263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354780-3C6D-4ADF-975B-106CCA96B4C8}" type="datetimeFigureOut">
              <a:rPr lang="en-GB" smtClean="0"/>
              <a:t>05/05/2015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036113B-BDBA-49DD-AD0D-80957F7DAB4A}" type="slidenum">
              <a:rPr lang="en-GB" smtClean="0"/>
              <a:t>‹#›</a:t>
            </a:fld>
            <a:endParaRPr lang="en-GB" dirty="0"/>
          </a:p>
        </p:txBody>
      </p:sp>
    </p:spTree>
    <p:extLst>
      <p:ext uri="{BB962C8B-B14F-4D97-AF65-F5344CB8AC3E}">
        <p14:creationId xmlns:p14="http://schemas.microsoft.com/office/powerpoint/2010/main" val="57835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2354780-3C6D-4ADF-975B-106CCA96B4C8}" type="datetimeFigureOut">
              <a:rPr lang="en-GB" smtClean="0"/>
              <a:t>05/05/2015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036113B-BDBA-49DD-AD0D-80957F7DAB4A}" type="slidenum">
              <a:rPr lang="en-GB" smtClean="0"/>
              <a:t>‹#›</a:t>
            </a:fld>
            <a:endParaRPr lang="en-GB" dirty="0"/>
          </a:p>
        </p:txBody>
      </p:sp>
    </p:spTree>
    <p:extLst>
      <p:ext uri="{BB962C8B-B14F-4D97-AF65-F5344CB8AC3E}">
        <p14:creationId xmlns:p14="http://schemas.microsoft.com/office/powerpoint/2010/main" val="2814139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2354780-3C6D-4ADF-975B-106CCA96B4C8}" type="datetimeFigureOut">
              <a:rPr lang="en-GB" smtClean="0"/>
              <a:t>05/05/2015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036113B-BDBA-49DD-AD0D-80957F7DAB4A}" type="slidenum">
              <a:rPr lang="en-GB" smtClean="0"/>
              <a:t>‹#›</a:t>
            </a:fld>
            <a:endParaRPr lang="en-GB" dirty="0"/>
          </a:p>
        </p:txBody>
      </p:sp>
    </p:spTree>
    <p:extLst>
      <p:ext uri="{BB962C8B-B14F-4D97-AF65-F5344CB8AC3E}">
        <p14:creationId xmlns:p14="http://schemas.microsoft.com/office/powerpoint/2010/main" val="1903244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2354780-3C6D-4ADF-975B-106CCA96B4C8}" type="datetimeFigureOut">
              <a:rPr lang="en-GB" smtClean="0"/>
              <a:t>05/05/2015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036113B-BDBA-49DD-AD0D-80957F7DAB4A}" type="slidenum">
              <a:rPr lang="en-GB" smtClean="0"/>
              <a:t>‹#›</a:t>
            </a:fld>
            <a:endParaRPr lang="en-GB" dirty="0"/>
          </a:p>
        </p:txBody>
      </p:sp>
    </p:spTree>
    <p:extLst>
      <p:ext uri="{BB962C8B-B14F-4D97-AF65-F5344CB8AC3E}">
        <p14:creationId xmlns:p14="http://schemas.microsoft.com/office/powerpoint/2010/main" val="33597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54780-3C6D-4ADF-975B-106CCA96B4C8}" type="datetimeFigureOut">
              <a:rPr lang="en-GB" smtClean="0"/>
              <a:t>05/05/2015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036113B-BDBA-49DD-AD0D-80957F7DAB4A}" type="slidenum">
              <a:rPr lang="en-GB" smtClean="0"/>
              <a:t>‹#›</a:t>
            </a:fld>
            <a:endParaRPr lang="en-GB" dirty="0"/>
          </a:p>
        </p:txBody>
      </p:sp>
    </p:spTree>
    <p:extLst>
      <p:ext uri="{BB962C8B-B14F-4D97-AF65-F5344CB8AC3E}">
        <p14:creationId xmlns:p14="http://schemas.microsoft.com/office/powerpoint/2010/main" val="262356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354780-3C6D-4ADF-975B-106CCA96B4C8}" type="datetimeFigureOut">
              <a:rPr lang="en-GB" smtClean="0"/>
              <a:t>05/05/2015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036113B-BDBA-49DD-AD0D-80957F7DAB4A}" type="slidenum">
              <a:rPr lang="en-GB" smtClean="0"/>
              <a:t>‹#›</a:t>
            </a:fld>
            <a:endParaRPr lang="en-GB" dirty="0"/>
          </a:p>
        </p:txBody>
      </p:sp>
    </p:spTree>
    <p:extLst>
      <p:ext uri="{BB962C8B-B14F-4D97-AF65-F5344CB8AC3E}">
        <p14:creationId xmlns:p14="http://schemas.microsoft.com/office/powerpoint/2010/main" val="148789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354780-3C6D-4ADF-975B-106CCA96B4C8}" type="datetimeFigureOut">
              <a:rPr lang="en-GB" smtClean="0"/>
              <a:t>05/05/2015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036113B-BDBA-49DD-AD0D-80957F7DAB4A}" type="slidenum">
              <a:rPr lang="en-GB" smtClean="0"/>
              <a:t>‹#›</a:t>
            </a:fld>
            <a:endParaRPr lang="en-GB" dirty="0"/>
          </a:p>
        </p:txBody>
      </p:sp>
    </p:spTree>
    <p:extLst>
      <p:ext uri="{BB962C8B-B14F-4D97-AF65-F5344CB8AC3E}">
        <p14:creationId xmlns:p14="http://schemas.microsoft.com/office/powerpoint/2010/main" val="388822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54780-3C6D-4ADF-975B-106CCA96B4C8}" type="datetimeFigureOut">
              <a:rPr lang="en-GB" smtClean="0"/>
              <a:t>05/05/2015</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6113B-BDBA-49DD-AD0D-80957F7DAB4A}" type="slidenum">
              <a:rPr lang="en-GB" smtClean="0"/>
              <a:t>‹#›</a:t>
            </a:fld>
            <a:endParaRPr lang="en-GB" dirty="0"/>
          </a:p>
        </p:txBody>
      </p:sp>
    </p:spTree>
    <p:extLst>
      <p:ext uri="{BB962C8B-B14F-4D97-AF65-F5344CB8AC3E}">
        <p14:creationId xmlns:p14="http://schemas.microsoft.com/office/powerpoint/2010/main" val="2214873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12" descr="UN_Corp_Logo_TLIC_Blac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7038" y="349250"/>
            <a:ext cx="1981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6" descr="we are northampton.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003" y="5661248"/>
            <a:ext cx="3100388"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17676" y="3212976"/>
            <a:ext cx="8347334" cy="1323439"/>
          </a:xfrm>
          <a:prstGeom prst="rect">
            <a:avLst/>
          </a:prstGeom>
        </p:spPr>
        <p:txBody>
          <a:bodyPr wrap="square">
            <a:spAutoFit/>
          </a:bodyPr>
          <a:lstStyle/>
          <a:p>
            <a:r>
              <a:rPr lang="en-GB" sz="2000" dirty="0" smtClean="0"/>
              <a:t>Research presented to Royal Geographic Society / Institute of British Geographers Annual Conference 26-29 August 2014 </a:t>
            </a:r>
          </a:p>
          <a:p>
            <a:r>
              <a:rPr lang="en-GB" sz="2000" i="1" dirty="0" smtClean="0"/>
              <a:t>“Geographies of co-production” </a:t>
            </a:r>
          </a:p>
          <a:p>
            <a:r>
              <a:rPr lang="en-GB" sz="2000" dirty="0" smtClean="0"/>
              <a:t>Session : </a:t>
            </a:r>
            <a:r>
              <a:rPr lang="en-GB" sz="2000" u="sng" dirty="0" smtClean="0"/>
              <a:t>Alternative </a:t>
            </a:r>
            <a:r>
              <a:rPr lang="en-GB" sz="2000" u="sng" dirty="0"/>
              <a:t>housing in London (1): </a:t>
            </a:r>
            <a:r>
              <a:rPr lang="en-GB" sz="2000" u="sng" dirty="0" smtClean="0"/>
              <a:t>visions</a:t>
            </a:r>
            <a:r>
              <a:rPr lang="en-GB" sz="2000" u="sng" dirty="0"/>
              <a:t>, </a:t>
            </a:r>
            <a:r>
              <a:rPr lang="en-GB" sz="2000" u="sng" dirty="0" smtClean="0"/>
              <a:t>values &amp; strategies</a:t>
            </a:r>
            <a:r>
              <a:rPr lang="en-GB" sz="2000" dirty="0" smtClean="0"/>
              <a:t> </a:t>
            </a:r>
          </a:p>
        </p:txBody>
      </p:sp>
      <p:sp>
        <p:nvSpPr>
          <p:cNvPr id="5" name="Rectangle 4"/>
          <p:cNvSpPr/>
          <p:nvPr/>
        </p:nvSpPr>
        <p:spPr>
          <a:xfrm>
            <a:off x="401821" y="1412776"/>
            <a:ext cx="6696744" cy="1384995"/>
          </a:xfrm>
          <a:prstGeom prst="rect">
            <a:avLst/>
          </a:prstGeom>
        </p:spPr>
        <p:txBody>
          <a:bodyPr wrap="square">
            <a:spAutoFit/>
          </a:bodyPr>
          <a:lstStyle/>
          <a:p>
            <a:r>
              <a:rPr lang="en-GB" sz="2800" b="1" dirty="0"/>
              <a:t>“Alternative strategies for ‘alternative’ housing – a look at mainstreaming opportunities for the utopian vision</a:t>
            </a:r>
            <a:r>
              <a:rPr lang="en-GB" sz="2800" b="1" dirty="0" smtClean="0"/>
              <a:t>”</a:t>
            </a:r>
          </a:p>
        </p:txBody>
      </p:sp>
      <p:sp>
        <p:nvSpPr>
          <p:cNvPr id="7" name="Rectangle 6"/>
          <p:cNvSpPr/>
          <p:nvPr/>
        </p:nvSpPr>
        <p:spPr>
          <a:xfrm>
            <a:off x="401821" y="5029313"/>
            <a:ext cx="8347334" cy="584775"/>
          </a:xfrm>
          <a:prstGeom prst="rect">
            <a:avLst/>
          </a:prstGeom>
        </p:spPr>
        <p:txBody>
          <a:bodyPr wrap="square">
            <a:spAutoFit/>
          </a:bodyPr>
          <a:lstStyle/>
          <a:p>
            <a:r>
              <a:rPr lang="en-GB" sz="1600" dirty="0" smtClean="0"/>
              <a:t>Dr Martin Field, Collaborative Centre for the Built Environment, University of Northampton</a:t>
            </a:r>
          </a:p>
          <a:p>
            <a:r>
              <a:rPr lang="en-GB" sz="1600" i="1" dirty="0"/>
              <a:t>m</a:t>
            </a:r>
            <a:r>
              <a:rPr lang="en-GB" sz="1600" i="1" dirty="0" smtClean="0"/>
              <a:t>artin.field@northampton.ac.uk</a:t>
            </a:r>
          </a:p>
        </p:txBody>
      </p:sp>
    </p:spTree>
    <p:extLst>
      <p:ext uri="{BB962C8B-B14F-4D97-AF65-F5344CB8AC3E}">
        <p14:creationId xmlns:p14="http://schemas.microsoft.com/office/powerpoint/2010/main" val="17203252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0"/>
          <p:cNvSpPr txBox="1">
            <a:spLocks noChangeArrowheads="1"/>
          </p:cNvSpPr>
          <p:nvPr/>
        </p:nvSpPr>
        <p:spPr bwMode="auto">
          <a:xfrm>
            <a:off x="242888" y="1228725"/>
            <a:ext cx="78790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2800" u="sng" dirty="0"/>
              <a:t>Alternative housing </a:t>
            </a:r>
            <a:r>
              <a:rPr lang="en-GB" sz="2800" u="sng" dirty="0" smtClean="0"/>
              <a:t>: visions</a:t>
            </a:r>
            <a:r>
              <a:rPr lang="en-GB" sz="2800" u="sng" dirty="0"/>
              <a:t>, values &amp; strategies</a:t>
            </a:r>
            <a:endParaRPr lang="en-US" sz="2800" dirty="0">
              <a:solidFill>
                <a:schemeClr val="tx1"/>
              </a:solidFill>
              <a:cs typeface="Arial" pitchFamily="34" charset="0"/>
            </a:endParaRPr>
          </a:p>
        </p:txBody>
      </p:sp>
      <p:pic>
        <p:nvPicPr>
          <p:cNvPr id="8199" name="Picture 12" descr="UN_Corp_Logo_TLIC_Bla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7038" y="339725"/>
            <a:ext cx="1981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276330" y="1857018"/>
            <a:ext cx="84178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2000" b="1" dirty="0" smtClean="0">
                <a:solidFill>
                  <a:schemeClr val="accent3">
                    <a:lumMod val="75000"/>
                  </a:schemeClr>
                </a:solidFill>
              </a:rPr>
              <a:t>Total LA </a:t>
            </a:r>
            <a:r>
              <a:rPr lang="en-GB" sz="2000" b="1" dirty="0">
                <a:solidFill>
                  <a:schemeClr val="accent3">
                    <a:lumMod val="75000"/>
                  </a:schemeClr>
                </a:solidFill>
              </a:rPr>
              <a:t>policies </a:t>
            </a:r>
            <a:r>
              <a:rPr lang="en-GB" sz="2000" b="1" dirty="0" smtClean="0">
                <a:solidFill>
                  <a:schemeClr val="accent3">
                    <a:lumMod val="75000"/>
                  </a:schemeClr>
                </a:solidFill>
              </a:rPr>
              <a:t>quoting new ‘mutual </a:t>
            </a:r>
            <a:r>
              <a:rPr lang="en-GB" sz="2000" b="1" dirty="0">
                <a:solidFill>
                  <a:schemeClr val="accent3">
                    <a:lumMod val="75000"/>
                  </a:schemeClr>
                </a:solidFill>
              </a:rPr>
              <a:t>/ collective’ </a:t>
            </a:r>
            <a:r>
              <a:rPr lang="en-GB" sz="2000" b="1" dirty="0" smtClean="0">
                <a:solidFill>
                  <a:schemeClr val="accent3">
                    <a:lumMod val="75000"/>
                  </a:schemeClr>
                </a:solidFill>
              </a:rPr>
              <a:t>housing</a:t>
            </a:r>
            <a:r>
              <a:rPr lang="en-GB" sz="2000" dirty="0"/>
              <a:t> </a:t>
            </a:r>
            <a:r>
              <a:rPr lang="en-GB" sz="2000" b="1" dirty="0" smtClean="0">
                <a:solidFill>
                  <a:schemeClr val="accent3">
                    <a:lumMod val="75000"/>
                  </a:schemeClr>
                </a:solidFill>
                <a:cs typeface="Arial" pitchFamily="34" charset="0"/>
              </a:rPr>
              <a:t>(from 33)</a:t>
            </a:r>
            <a:endParaRPr lang="en-US" sz="2000" b="1" dirty="0">
              <a:solidFill>
                <a:schemeClr val="accent3">
                  <a:lumMod val="75000"/>
                </a:schemeClr>
              </a:solidFill>
              <a:cs typeface="Arial" pitchFamily="34" charset="0"/>
            </a:endParaRPr>
          </a:p>
        </p:txBody>
      </p:sp>
      <p:sp>
        <p:nvSpPr>
          <p:cNvPr id="9" name="TextBox 8"/>
          <p:cNvSpPr txBox="1">
            <a:spLocks noChangeArrowheads="1"/>
          </p:cNvSpPr>
          <p:nvPr/>
        </p:nvSpPr>
        <p:spPr bwMode="auto">
          <a:xfrm>
            <a:off x="244475" y="339725"/>
            <a:ext cx="3317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algn="l"/>
            <a:r>
              <a:rPr lang="en-US" sz="1800" b="1" dirty="0" smtClean="0">
                <a:solidFill>
                  <a:schemeClr val="accent3">
                    <a:lumMod val="75000"/>
                  </a:schemeClr>
                </a:solidFill>
                <a:cs typeface="Arial" pitchFamily="34" charset="0"/>
              </a:rPr>
              <a:t>RGS- IBG 26-29 August 2014</a:t>
            </a:r>
            <a:endParaRPr lang="en-US" sz="1800" b="1" dirty="0">
              <a:solidFill>
                <a:schemeClr val="accent3">
                  <a:lumMod val="75000"/>
                </a:schemeClr>
              </a:solidFill>
              <a:cs typeface="Arial" pitchFamily="34" charset="0"/>
            </a:endParaRPr>
          </a:p>
        </p:txBody>
      </p:sp>
      <p:graphicFrame>
        <p:nvGraphicFramePr>
          <p:cNvPr id="10" name="Content Placeholder 3"/>
          <p:cNvGraphicFramePr>
            <a:graphicFrameLocks/>
          </p:cNvGraphicFramePr>
          <p:nvPr>
            <p:extLst>
              <p:ext uri="{D42A27DB-BD31-4B8C-83A1-F6EECF244321}">
                <p14:modId xmlns:p14="http://schemas.microsoft.com/office/powerpoint/2010/main" val="3317581966"/>
              </p:ext>
            </p:extLst>
          </p:nvPr>
        </p:nvGraphicFramePr>
        <p:xfrm>
          <a:off x="300833" y="2420888"/>
          <a:ext cx="8496944" cy="1090920"/>
        </p:xfrm>
        <a:graphic>
          <a:graphicData uri="http://schemas.openxmlformats.org/drawingml/2006/table">
            <a:tbl>
              <a:tblPr firstRow="1" bandRow="1">
                <a:tableStyleId>{5C22544A-7EE6-4342-B048-85BDC9FD1C3A}</a:tableStyleId>
              </a:tblPr>
              <a:tblGrid>
                <a:gridCol w="1195927"/>
                <a:gridCol w="1195927"/>
                <a:gridCol w="1195927"/>
                <a:gridCol w="1195927"/>
                <a:gridCol w="1442501"/>
                <a:gridCol w="1098743"/>
                <a:gridCol w="1171992"/>
              </a:tblGrid>
              <a:tr h="720080">
                <a:tc>
                  <a:txBody>
                    <a:bodyPr/>
                    <a:lstStyle/>
                    <a:p>
                      <a:pPr algn="ctr"/>
                      <a:r>
                        <a:rPr lang="en-GB" dirty="0" smtClean="0"/>
                        <a:t>LA</a:t>
                      </a:r>
                      <a:endParaRPr lang="en-GB" dirty="0"/>
                    </a:p>
                  </a:txBody>
                  <a:tcPr/>
                </a:tc>
                <a:tc>
                  <a:txBody>
                    <a:bodyPr/>
                    <a:lstStyle/>
                    <a:p>
                      <a:pPr algn="ctr"/>
                      <a:r>
                        <a:rPr lang="en-GB" dirty="0" smtClean="0"/>
                        <a:t>Self Build</a:t>
                      </a:r>
                      <a:endParaRPr lang="en-GB" dirty="0"/>
                    </a:p>
                  </a:txBody>
                  <a:tcPr/>
                </a:tc>
                <a:tc>
                  <a:txBody>
                    <a:bodyPr/>
                    <a:lstStyle/>
                    <a:p>
                      <a:pPr algn="ctr"/>
                      <a:r>
                        <a:rPr lang="en-GB" dirty="0" smtClean="0"/>
                        <a:t>Custom</a:t>
                      </a:r>
                      <a:r>
                        <a:rPr lang="en-GB" baseline="0" dirty="0" smtClean="0"/>
                        <a:t> build</a:t>
                      </a:r>
                      <a:endParaRPr lang="en-GB" dirty="0"/>
                    </a:p>
                  </a:txBody>
                  <a:tcPr/>
                </a:tc>
                <a:tc>
                  <a:txBody>
                    <a:bodyPr/>
                    <a:lstStyle/>
                    <a:p>
                      <a:pPr algn="ctr"/>
                      <a:r>
                        <a:rPr lang="en-GB" dirty="0" smtClean="0"/>
                        <a:t>Co-ops</a:t>
                      </a:r>
                      <a:endParaRPr lang="en-GB" dirty="0"/>
                    </a:p>
                  </a:txBody>
                  <a:tcPr/>
                </a:tc>
                <a:tc>
                  <a:txBody>
                    <a:bodyPr/>
                    <a:lstStyle/>
                    <a:p>
                      <a:pPr algn="ctr"/>
                      <a:r>
                        <a:rPr lang="en-GB" dirty="0" smtClean="0"/>
                        <a:t>Community-Led</a:t>
                      </a:r>
                      <a:endParaRPr lang="en-GB" dirty="0"/>
                    </a:p>
                  </a:txBody>
                  <a:tcPr/>
                </a:tc>
                <a:tc>
                  <a:txBody>
                    <a:bodyPr/>
                    <a:lstStyle/>
                    <a:p>
                      <a:pPr algn="ctr"/>
                      <a:r>
                        <a:rPr lang="en-GB" dirty="0" smtClean="0"/>
                        <a:t>Land Trusts</a:t>
                      </a:r>
                      <a:endParaRPr lang="en-GB" dirty="0"/>
                    </a:p>
                  </a:txBody>
                  <a:tcPr/>
                </a:tc>
                <a:tc>
                  <a:txBody>
                    <a:bodyPr/>
                    <a:lstStyle/>
                    <a:p>
                      <a:pPr algn="ctr"/>
                      <a:r>
                        <a:rPr lang="en-GB" dirty="0" smtClean="0"/>
                        <a:t>Cohousing</a:t>
                      </a:r>
                      <a:endParaRPr lang="en-GB" dirty="0"/>
                    </a:p>
                  </a:txBody>
                  <a:tcPr/>
                </a:tc>
              </a:tr>
              <a:tr h="370840">
                <a:tc>
                  <a:txBody>
                    <a:bodyPr/>
                    <a:lstStyle/>
                    <a:p>
                      <a:pPr algn="ctr"/>
                      <a:r>
                        <a:rPr lang="en-GB" b="1" dirty="0" smtClean="0">
                          <a:solidFill>
                            <a:schemeClr val="accent3">
                              <a:lumMod val="75000"/>
                            </a:schemeClr>
                          </a:solidFill>
                        </a:rPr>
                        <a:t>TOTALS</a:t>
                      </a:r>
                      <a:endParaRPr lang="en-GB" b="1" dirty="0">
                        <a:solidFill>
                          <a:schemeClr val="accent3">
                            <a:lumMod val="75000"/>
                          </a:schemeClr>
                        </a:solidFill>
                      </a:endParaRPr>
                    </a:p>
                  </a:txBody>
                  <a:tcPr/>
                </a:tc>
                <a:tc>
                  <a:txBody>
                    <a:bodyPr/>
                    <a:lstStyle/>
                    <a:p>
                      <a:pPr algn="ctr"/>
                      <a:r>
                        <a:rPr lang="en-GB" b="1" dirty="0" smtClean="0">
                          <a:solidFill>
                            <a:schemeClr val="accent3">
                              <a:lumMod val="75000"/>
                            </a:schemeClr>
                          </a:solidFill>
                        </a:rPr>
                        <a:t>3(+)</a:t>
                      </a:r>
                      <a:endParaRPr lang="en-GB" b="1" dirty="0">
                        <a:solidFill>
                          <a:schemeClr val="accent3">
                            <a:lumMod val="75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1" dirty="0" smtClean="0">
                          <a:solidFill>
                            <a:schemeClr val="accent3">
                              <a:lumMod val="75000"/>
                            </a:schemeClr>
                          </a:solidFill>
                          <a:cs typeface="Arial" pitchFamily="34" charset="0"/>
                        </a:rPr>
                        <a:t>1(+)</a:t>
                      </a:r>
                    </a:p>
                  </a:txBody>
                  <a:tcPr/>
                </a:tc>
                <a:tc>
                  <a:txBody>
                    <a:bodyPr/>
                    <a:lstStyle/>
                    <a:p>
                      <a:pPr algn="ctr"/>
                      <a:r>
                        <a:rPr lang="en-GB" b="1" dirty="0" smtClean="0">
                          <a:solidFill>
                            <a:schemeClr val="accent3">
                              <a:lumMod val="75000"/>
                            </a:schemeClr>
                          </a:solidFill>
                        </a:rPr>
                        <a:t>0</a:t>
                      </a:r>
                      <a:endParaRPr lang="en-GB" b="1" dirty="0">
                        <a:solidFill>
                          <a:schemeClr val="accent3">
                            <a:lumMod val="75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1" dirty="0" smtClean="0">
                          <a:solidFill>
                            <a:schemeClr val="accent3">
                              <a:lumMod val="75000"/>
                            </a:schemeClr>
                          </a:solidFill>
                          <a:cs typeface="Arial" pitchFamily="34" charset="0"/>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1" dirty="0" smtClean="0">
                          <a:solidFill>
                            <a:schemeClr val="accent3">
                              <a:lumMod val="75000"/>
                            </a:schemeClr>
                          </a:solidFill>
                          <a:cs typeface="Arial" pitchFamily="34" charset="0"/>
                        </a:rPr>
                        <a:t>4</a:t>
                      </a:r>
                    </a:p>
                  </a:txBody>
                  <a:tcPr/>
                </a:tc>
                <a:tc>
                  <a:txBody>
                    <a:bodyPr/>
                    <a:lstStyle/>
                    <a:p>
                      <a:pPr algn="ctr"/>
                      <a:r>
                        <a:rPr lang="en-GB" b="1" dirty="0" smtClean="0">
                          <a:solidFill>
                            <a:schemeClr val="accent3">
                              <a:lumMod val="75000"/>
                            </a:schemeClr>
                          </a:solidFill>
                        </a:rPr>
                        <a:t>0</a:t>
                      </a:r>
                      <a:endParaRPr lang="en-GB" b="1" dirty="0">
                        <a:solidFill>
                          <a:schemeClr val="accent3">
                            <a:lumMod val="75000"/>
                          </a:schemeClr>
                        </a:solidFill>
                      </a:endParaRPr>
                    </a:p>
                  </a:txBody>
                  <a:tcPr/>
                </a:tc>
              </a:tr>
            </a:tbl>
          </a:graphicData>
        </a:graphic>
      </p:graphicFrame>
      <p:sp>
        <p:nvSpPr>
          <p:cNvPr id="2" name="Rectangle 1"/>
          <p:cNvSpPr/>
          <p:nvPr/>
        </p:nvSpPr>
        <p:spPr>
          <a:xfrm>
            <a:off x="310030" y="3717032"/>
            <a:ext cx="7560840" cy="923330"/>
          </a:xfrm>
          <a:prstGeom prst="rect">
            <a:avLst/>
          </a:prstGeom>
        </p:spPr>
        <p:txBody>
          <a:bodyPr wrap="square">
            <a:spAutoFit/>
          </a:bodyPr>
          <a:lstStyle/>
          <a:p>
            <a:pPr marL="285750" indent="-285750">
              <a:buFont typeface="Arial" panose="020B0604020202020204" pitchFamily="34" charset="0"/>
              <a:buChar char="•"/>
            </a:pPr>
            <a:r>
              <a:rPr lang="en-GB" dirty="0"/>
              <a:t>(+) W</a:t>
            </a:r>
            <a:r>
              <a:rPr lang="en-GB" dirty="0" smtClean="0"/>
              <a:t>here </a:t>
            </a:r>
            <a:r>
              <a:rPr lang="en-GB" dirty="0"/>
              <a:t>pan-London strategies have been </a:t>
            </a:r>
            <a:r>
              <a:rPr lang="en-GB" dirty="0" smtClean="0"/>
              <a:t>quoted</a:t>
            </a:r>
          </a:p>
          <a:p>
            <a:pPr marL="285750" indent="-285750">
              <a:buFont typeface="Arial" panose="020B0604020202020204" pitchFamily="34" charset="0"/>
              <a:buChar char="•"/>
            </a:pPr>
            <a:r>
              <a:rPr lang="en-GB" dirty="0"/>
              <a:t>Only 2 LAs make specific mention of more than one approach</a:t>
            </a:r>
          </a:p>
          <a:p>
            <a:pPr marL="285750" indent="-285750">
              <a:buFont typeface="Arial" panose="020B0604020202020204" pitchFamily="34" charset="0"/>
              <a:buChar char="•"/>
            </a:pPr>
            <a:endParaRPr lang="en-GB" dirty="0" smtClean="0"/>
          </a:p>
        </p:txBody>
      </p:sp>
      <p:graphicFrame>
        <p:nvGraphicFramePr>
          <p:cNvPr id="12" name="Content Placeholder 3"/>
          <p:cNvGraphicFramePr>
            <a:graphicFrameLocks/>
          </p:cNvGraphicFramePr>
          <p:nvPr>
            <p:extLst>
              <p:ext uri="{D42A27DB-BD31-4B8C-83A1-F6EECF244321}">
                <p14:modId xmlns:p14="http://schemas.microsoft.com/office/powerpoint/2010/main" val="3140865564"/>
              </p:ext>
            </p:extLst>
          </p:nvPr>
        </p:nvGraphicFramePr>
        <p:xfrm>
          <a:off x="340373" y="5083676"/>
          <a:ext cx="8496944" cy="1090920"/>
        </p:xfrm>
        <a:graphic>
          <a:graphicData uri="http://schemas.openxmlformats.org/drawingml/2006/table">
            <a:tbl>
              <a:tblPr firstRow="1" bandRow="1">
                <a:tableStyleId>{5C22544A-7EE6-4342-B048-85BDC9FD1C3A}</a:tableStyleId>
              </a:tblPr>
              <a:tblGrid>
                <a:gridCol w="1195927"/>
                <a:gridCol w="1195927"/>
                <a:gridCol w="1195927"/>
                <a:gridCol w="1195927"/>
                <a:gridCol w="1442501"/>
                <a:gridCol w="1098743"/>
                <a:gridCol w="1171992"/>
              </a:tblGrid>
              <a:tr h="720080">
                <a:tc>
                  <a:txBody>
                    <a:bodyPr/>
                    <a:lstStyle/>
                    <a:p>
                      <a:pPr algn="ctr"/>
                      <a:r>
                        <a:rPr lang="en-GB" dirty="0" smtClean="0"/>
                        <a:t>LA</a:t>
                      </a:r>
                      <a:endParaRPr lang="en-GB" dirty="0"/>
                    </a:p>
                  </a:txBody>
                  <a:tcPr/>
                </a:tc>
                <a:tc>
                  <a:txBody>
                    <a:bodyPr/>
                    <a:lstStyle/>
                    <a:p>
                      <a:pPr algn="ctr"/>
                      <a:r>
                        <a:rPr lang="en-GB" dirty="0" smtClean="0"/>
                        <a:t>Self Build</a:t>
                      </a:r>
                      <a:endParaRPr lang="en-GB" dirty="0"/>
                    </a:p>
                  </a:txBody>
                  <a:tcPr/>
                </a:tc>
                <a:tc>
                  <a:txBody>
                    <a:bodyPr/>
                    <a:lstStyle/>
                    <a:p>
                      <a:pPr algn="ctr"/>
                      <a:r>
                        <a:rPr lang="en-GB" dirty="0" smtClean="0"/>
                        <a:t>Custom</a:t>
                      </a:r>
                      <a:r>
                        <a:rPr lang="en-GB" baseline="0" dirty="0" smtClean="0"/>
                        <a:t> build</a:t>
                      </a:r>
                      <a:endParaRPr lang="en-GB" dirty="0"/>
                    </a:p>
                  </a:txBody>
                  <a:tcPr/>
                </a:tc>
                <a:tc>
                  <a:txBody>
                    <a:bodyPr/>
                    <a:lstStyle/>
                    <a:p>
                      <a:pPr algn="ctr"/>
                      <a:r>
                        <a:rPr lang="en-GB" dirty="0" smtClean="0"/>
                        <a:t>Co-ops</a:t>
                      </a:r>
                      <a:endParaRPr lang="en-GB" dirty="0"/>
                    </a:p>
                  </a:txBody>
                  <a:tcPr/>
                </a:tc>
                <a:tc>
                  <a:txBody>
                    <a:bodyPr/>
                    <a:lstStyle/>
                    <a:p>
                      <a:pPr algn="ctr"/>
                      <a:r>
                        <a:rPr lang="en-GB" dirty="0" smtClean="0"/>
                        <a:t>Community-Led</a:t>
                      </a:r>
                      <a:endParaRPr lang="en-GB" dirty="0"/>
                    </a:p>
                  </a:txBody>
                  <a:tcPr/>
                </a:tc>
                <a:tc>
                  <a:txBody>
                    <a:bodyPr/>
                    <a:lstStyle/>
                    <a:p>
                      <a:pPr algn="ctr"/>
                      <a:r>
                        <a:rPr lang="en-GB" dirty="0" smtClean="0"/>
                        <a:t>Land Trusts</a:t>
                      </a:r>
                      <a:endParaRPr lang="en-GB" dirty="0"/>
                    </a:p>
                  </a:txBody>
                  <a:tcPr/>
                </a:tc>
                <a:tc>
                  <a:txBody>
                    <a:bodyPr/>
                    <a:lstStyle/>
                    <a:p>
                      <a:pPr algn="ctr"/>
                      <a:r>
                        <a:rPr lang="en-GB" dirty="0" smtClean="0"/>
                        <a:t>Cohousing</a:t>
                      </a:r>
                      <a:endParaRPr lang="en-GB" dirty="0"/>
                    </a:p>
                  </a:txBody>
                  <a:tcPr/>
                </a:tc>
              </a:tr>
              <a:tr h="370840">
                <a:tc>
                  <a:txBody>
                    <a:bodyPr/>
                    <a:lstStyle/>
                    <a:p>
                      <a:pPr algn="ctr"/>
                      <a:r>
                        <a:rPr lang="en-GB" b="1" dirty="0" smtClean="0">
                          <a:solidFill>
                            <a:schemeClr val="accent3">
                              <a:lumMod val="75000"/>
                            </a:schemeClr>
                          </a:solidFill>
                        </a:rPr>
                        <a:t>TOTALS</a:t>
                      </a:r>
                      <a:endParaRPr lang="en-GB" b="1" dirty="0">
                        <a:solidFill>
                          <a:schemeClr val="accent3">
                            <a:lumMod val="75000"/>
                          </a:schemeClr>
                        </a:solidFill>
                      </a:endParaRPr>
                    </a:p>
                  </a:txBody>
                  <a:tcPr/>
                </a:tc>
                <a:tc>
                  <a:txBody>
                    <a:bodyPr/>
                    <a:lstStyle/>
                    <a:p>
                      <a:pPr algn="ctr"/>
                      <a:r>
                        <a:rPr lang="en-GB" b="1" dirty="0" smtClean="0">
                          <a:solidFill>
                            <a:schemeClr val="accent3">
                              <a:lumMod val="75000"/>
                            </a:schemeClr>
                          </a:solidFill>
                        </a:rPr>
                        <a:t>4(+)</a:t>
                      </a:r>
                      <a:endParaRPr lang="en-GB" b="1" dirty="0">
                        <a:solidFill>
                          <a:schemeClr val="accent3">
                            <a:lumMod val="75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1" dirty="0" smtClean="0">
                          <a:solidFill>
                            <a:schemeClr val="accent3">
                              <a:lumMod val="75000"/>
                            </a:schemeClr>
                          </a:solidFill>
                          <a:cs typeface="Arial" pitchFamily="34" charset="0"/>
                        </a:rPr>
                        <a:t>3(+)</a:t>
                      </a:r>
                    </a:p>
                  </a:txBody>
                  <a:tcPr/>
                </a:tc>
                <a:tc>
                  <a:txBody>
                    <a:bodyPr/>
                    <a:lstStyle/>
                    <a:p>
                      <a:pPr algn="ctr"/>
                      <a:r>
                        <a:rPr lang="en-GB" b="1" dirty="0" smtClean="0">
                          <a:solidFill>
                            <a:schemeClr val="accent3">
                              <a:lumMod val="75000"/>
                            </a:schemeClr>
                          </a:solidFill>
                        </a:rPr>
                        <a:t>0</a:t>
                      </a:r>
                      <a:endParaRPr lang="en-GB" b="1" dirty="0">
                        <a:solidFill>
                          <a:schemeClr val="accent3">
                            <a:lumMod val="75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1" dirty="0" smtClean="0">
                          <a:solidFill>
                            <a:schemeClr val="accent3">
                              <a:lumMod val="75000"/>
                            </a:schemeClr>
                          </a:solidFill>
                          <a:cs typeface="Arial" pitchFamily="34" charset="0"/>
                        </a:rPr>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1" dirty="0" smtClean="0">
                          <a:solidFill>
                            <a:schemeClr val="accent3">
                              <a:lumMod val="75000"/>
                            </a:schemeClr>
                          </a:solidFill>
                          <a:cs typeface="Arial" pitchFamily="34" charset="0"/>
                        </a:rPr>
                        <a:t>6</a:t>
                      </a:r>
                    </a:p>
                  </a:txBody>
                  <a:tcPr/>
                </a:tc>
                <a:tc>
                  <a:txBody>
                    <a:bodyPr/>
                    <a:lstStyle/>
                    <a:p>
                      <a:pPr algn="ctr"/>
                      <a:r>
                        <a:rPr lang="en-GB" b="1" dirty="0" smtClean="0">
                          <a:solidFill>
                            <a:schemeClr val="accent3">
                              <a:lumMod val="75000"/>
                            </a:schemeClr>
                          </a:solidFill>
                        </a:rPr>
                        <a:t>0</a:t>
                      </a:r>
                      <a:endParaRPr lang="en-GB" b="1" dirty="0">
                        <a:solidFill>
                          <a:schemeClr val="accent3">
                            <a:lumMod val="75000"/>
                          </a:schemeClr>
                        </a:solidFill>
                      </a:endParaRPr>
                    </a:p>
                  </a:txBody>
                  <a:tcPr/>
                </a:tc>
              </a:tr>
            </a:tbl>
          </a:graphicData>
        </a:graphic>
      </p:graphicFrame>
      <p:sp>
        <p:nvSpPr>
          <p:cNvPr id="13" name="TextBox 12"/>
          <p:cNvSpPr txBox="1">
            <a:spLocks noChangeArrowheads="1"/>
          </p:cNvSpPr>
          <p:nvPr/>
        </p:nvSpPr>
        <p:spPr bwMode="auto">
          <a:xfrm>
            <a:off x="276330" y="4518211"/>
            <a:ext cx="84178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2000" b="1" dirty="0" smtClean="0">
                <a:solidFill>
                  <a:schemeClr val="accent3">
                    <a:lumMod val="75000"/>
                  </a:schemeClr>
                </a:solidFill>
              </a:rPr>
              <a:t>Total no. of London policies with positive mentions (GLA + </a:t>
            </a:r>
            <a:r>
              <a:rPr lang="en-GB" sz="2000" b="1" dirty="0" smtClean="0">
                <a:solidFill>
                  <a:schemeClr val="accent3">
                    <a:lumMod val="75000"/>
                  </a:schemeClr>
                </a:solidFill>
                <a:cs typeface="Arial" pitchFamily="34" charset="0"/>
              </a:rPr>
              <a:t>33 LAs)</a:t>
            </a:r>
            <a:endParaRPr lang="en-US" sz="2000" b="1" dirty="0">
              <a:solidFill>
                <a:schemeClr val="accent3">
                  <a:lumMod val="75000"/>
                </a:schemeClr>
              </a:solidFill>
              <a:cs typeface="Arial" pitchFamily="34" charset="0"/>
            </a:endParaRPr>
          </a:p>
        </p:txBody>
      </p:sp>
    </p:spTree>
    <p:extLst>
      <p:ext uri="{BB962C8B-B14F-4D97-AF65-F5344CB8AC3E}">
        <p14:creationId xmlns:p14="http://schemas.microsoft.com/office/powerpoint/2010/main" val="2005780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0"/>
          <p:cNvSpPr txBox="1">
            <a:spLocks noChangeArrowheads="1"/>
          </p:cNvSpPr>
          <p:nvPr/>
        </p:nvSpPr>
        <p:spPr bwMode="auto">
          <a:xfrm>
            <a:off x="242888" y="1228725"/>
            <a:ext cx="78790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2800" u="sng" dirty="0"/>
              <a:t>Alternative housing </a:t>
            </a:r>
            <a:r>
              <a:rPr lang="en-GB" sz="2800" u="sng" dirty="0" smtClean="0"/>
              <a:t>: visions</a:t>
            </a:r>
            <a:r>
              <a:rPr lang="en-GB" sz="2800" u="sng" dirty="0"/>
              <a:t>, values &amp; strategies</a:t>
            </a:r>
            <a:endParaRPr lang="en-US" sz="2800" dirty="0">
              <a:solidFill>
                <a:schemeClr val="tx1"/>
              </a:solidFill>
              <a:cs typeface="Arial" pitchFamily="34" charset="0"/>
            </a:endParaRPr>
          </a:p>
        </p:txBody>
      </p:sp>
      <p:sp>
        <p:nvSpPr>
          <p:cNvPr id="8195" name="TextBox 14"/>
          <p:cNvSpPr txBox="1">
            <a:spLocks noChangeArrowheads="1"/>
          </p:cNvSpPr>
          <p:nvPr/>
        </p:nvSpPr>
        <p:spPr bwMode="auto">
          <a:xfrm>
            <a:off x="169288" y="2708920"/>
            <a:ext cx="851693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algn="l">
              <a:buFont typeface="Arial" pitchFamily="34" charset="0"/>
              <a:buChar char="•"/>
            </a:pPr>
            <a:r>
              <a:rPr lang="en-GB" sz="1400" dirty="0" smtClean="0">
                <a:solidFill>
                  <a:schemeClr val="tx1"/>
                </a:solidFill>
                <a:cs typeface="Arial" pitchFamily="34" charset="0"/>
                <a:sym typeface="Wingdings"/>
              </a:rPr>
              <a:t> </a:t>
            </a:r>
            <a:r>
              <a:rPr lang="en-GB" sz="2000" dirty="0" smtClean="0">
                <a:solidFill>
                  <a:schemeClr val="tx1"/>
                </a:solidFill>
                <a:cs typeface="Arial" pitchFamily="34" charset="0"/>
                <a:sym typeface="Wingdings"/>
              </a:rPr>
              <a:t>Possible omission or overlooking of information that might be located on websites, following clarification of how local indexes have been compiled </a:t>
            </a:r>
          </a:p>
          <a:p>
            <a:pPr algn="l">
              <a:buFont typeface="Arial" pitchFamily="34" charset="0"/>
              <a:buChar char="•"/>
            </a:pPr>
            <a:endParaRPr lang="en-GB" sz="2000" dirty="0" smtClean="0">
              <a:solidFill>
                <a:schemeClr val="tx1"/>
              </a:solidFill>
              <a:cs typeface="Arial" pitchFamily="34" charset="0"/>
            </a:endParaRPr>
          </a:p>
          <a:p>
            <a:pPr algn="l">
              <a:buFont typeface="Arial" pitchFamily="34" charset="0"/>
              <a:buChar char="•"/>
            </a:pPr>
            <a:r>
              <a:rPr lang="en-GB" sz="2000" dirty="0" smtClean="0">
                <a:solidFill>
                  <a:schemeClr val="tx1"/>
                </a:solidFill>
                <a:cs typeface="Arial" pitchFamily="34" charset="0"/>
              </a:rPr>
              <a:t> The potential age of existing policy documentation will predate key national developments, although only 2 LAs have all policy from pre-2011 </a:t>
            </a:r>
          </a:p>
          <a:p>
            <a:pPr algn="l"/>
            <a:r>
              <a:rPr lang="en-GB" sz="2000" dirty="0" smtClean="0">
                <a:solidFill>
                  <a:schemeClr val="tx1"/>
                </a:solidFill>
                <a:cs typeface="Arial" pitchFamily="34" charset="0"/>
              </a:rPr>
              <a:t> </a:t>
            </a:r>
          </a:p>
          <a:p>
            <a:pPr>
              <a:buFont typeface="Arial" pitchFamily="34" charset="0"/>
              <a:buChar char="•"/>
            </a:pPr>
            <a:r>
              <a:rPr lang="en-GB" sz="2000" dirty="0" smtClean="0">
                <a:solidFill>
                  <a:schemeClr val="tx1"/>
                </a:solidFill>
                <a:cs typeface="Arial" pitchFamily="34" charset="0"/>
              </a:rPr>
              <a:t> </a:t>
            </a:r>
            <a:r>
              <a:rPr lang="en-GB" sz="2000" dirty="0">
                <a:solidFill>
                  <a:schemeClr val="tx1"/>
                </a:solidFill>
                <a:cs typeface="Arial" pitchFamily="34" charset="0"/>
              </a:rPr>
              <a:t>This research has not examined ‘asset transfers’ to support collective housing provision, although no such public sector policies are obvious</a:t>
            </a:r>
            <a:r>
              <a:rPr lang="en-GB" sz="2000" dirty="0" smtClean="0">
                <a:solidFill>
                  <a:schemeClr val="tx1"/>
                </a:solidFill>
                <a:cs typeface="Arial" pitchFamily="34" charset="0"/>
              </a:rPr>
              <a:t>…..</a:t>
            </a:r>
          </a:p>
          <a:p>
            <a:pPr>
              <a:buFont typeface="Arial" pitchFamily="34" charset="0"/>
              <a:buChar char="•"/>
            </a:pPr>
            <a:endParaRPr lang="en-GB" sz="2000" dirty="0">
              <a:solidFill>
                <a:schemeClr val="tx1"/>
              </a:solidFill>
              <a:cs typeface="Arial" pitchFamily="34" charset="0"/>
            </a:endParaRPr>
          </a:p>
          <a:p>
            <a:pPr algn="l">
              <a:buFont typeface="Arial" pitchFamily="34" charset="0"/>
              <a:buChar char="•"/>
            </a:pPr>
            <a:r>
              <a:rPr lang="en-GB" sz="2000" dirty="0" smtClean="0">
                <a:solidFill>
                  <a:schemeClr val="tx1"/>
                </a:solidFill>
                <a:cs typeface="Arial" pitchFamily="34" charset="0"/>
              </a:rPr>
              <a:t> Actual </a:t>
            </a:r>
            <a:r>
              <a:rPr lang="en-GB" sz="2000" dirty="0">
                <a:solidFill>
                  <a:schemeClr val="tx1"/>
                </a:solidFill>
                <a:cs typeface="Arial" pitchFamily="34" charset="0"/>
              </a:rPr>
              <a:t>scheme development </a:t>
            </a:r>
            <a:r>
              <a:rPr lang="en-GB" sz="2000" dirty="0" smtClean="0">
                <a:solidFill>
                  <a:schemeClr val="tx1"/>
                </a:solidFill>
                <a:cs typeface="Arial" pitchFamily="34" charset="0"/>
              </a:rPr>
              <a:t>(like Cohousing in Barnet </a:t>
            </a:r>
            <a:r>
              <a:rPr lang="en-GB" sz="2000" dirty="0">
                <a:solidFill>
                  <a:schemeClr val="tx1"/>
                </a:solidFill>
                <a:cs typeface="Arial" pitchFamily="34" charset="0"/>
              </a:rPr>
              <a:t>/ Hackney</a:t>
            </a:r>
            <a:r>
              <a:rPr lang="en-GB" sz="2000" dirty="0" smtClean="0">
                <a:solidFill>
                  <a:schemeClr val="tx1"/>
                </a:solidFill>
                <a:cs typeface="Arial" pitchFamily="34" charset="0"/>
              </a:rPr>
              <a:t>) is ahead of specific policy encouragements….</a:t>
            </a:r>
          </a:p>
          <a:p>
            <a:pPr algn="l"/>
            <a:endParaRPr lang="en-GB" sz="2000" dirty="0">
              <a:solidFill>
                <a:schemeClr val="tx1"/>
              </a:solidFill>
              <a:cs typeface="Arial" pitchFamily="34" charset="0"/>
            </a:endParaRPr>
          </a:p>
        </p:txBody>
      </p:sp>
      <p:pic>
        <p:nvPicPr>
          <p:cNvPr id="8199" name="Picture 12" descr="UN_Corp_Logo_TLIC_Bla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7038" y="339725"/>
            <a:ext cx="1981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244475" y="2055813"/>
            <a:ext cx="23936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algn="l"/>
            <a:r>
              <a:rPr lang="en-US" sz="2000" b="1" dirty="0" smtClean="0">
                <a:solidFill>
                  <a:schemeClr val="accent3">
                    <a:lumMod val="75000"/>
                  </a:schemeClr>
                </a:solidFill>
                <a:cs typeface="Arial" pitchFamily="34" charset="0"/>
              </a:rPr>
              <a:t>Discussion points</a:t>
            </a:r>
            <a:endParaRPr lang="en-US" sz="2000" b="1" dirty="0">
              <a:solidFill>
                <a:schemeClr val="accent3">
                  <a:lumMod val="75000"/>
                </a:schemeClr>
              </a:solidFill>
              <a:cs typeface="Arial" pitchFamily="34" charset="0"/>
            </a:endParaRPr>
          </a:p>
        </p:txBody>
      </p:sp>
      <p:sp>
        <p:nvSpPr>
          <p:cNvPr id="9" name="TextBox 8"/>
          <p:cNvSpPr txBox="1">
            <a:spLocks noChangeArrowheads="1"/>
          </p:cNvSpPr>
          <p:nvPr/>
        </p:nvSpPr>
        <p:spPr bwMode="auto">
          <a:xfrm>
            <a:off x="244475" y="339725"/>
            <a:ext cx="3317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algn="l"/>
            <a:r>
              <a:rPr lang="en-US" sz="1800" b="1" dirty="0" smtClean="0">
                <a:solidFill>
                  <a:schemeClr val="accent3">
                    <a:lumMod val="75000"/>
                  </a:schemeClr>
                </a:solidFill>
                <a:cs typeface="Arial" pitchFamily="34" charset="0"/>
              </a:rPr>
              <a:t>RGS- IBG 26-29 August 2014</a:t>
            </a:r>
            <a:endParaRPr lang="en-US" sz="1800" b="1" dirty="0">
              <a:solidFill>
                <a:schemeClr val="accent3">
                  <a:lumMod val="75000"/>
                </a:schemeClr>
              </a:solidFill>
              <a:cs typeface="Arial" pitchFamily="34" charset="0"/>
            </a:endParaRPr>
          </a:p>
        </p:txBody>
      </p:sp>
    </p:spTree>
    <p:extLst>
      <p:ext uri="{BB962C8B-B14F-4D97-AF65-F5344CB8AC3E}">
        <p14:creationId xmlns:p14="http://schemas.microsoft.com/office/powerpoint/2010/main" val="3794015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0"/>
          <p:cNvSpPr txBox="1">
            <a:spLocks noChangeArrowheads="1"/>
          </p:cNvSpPr>
          <p:nvPr/>
        </p:nvSpPr>
        <p:spPr bwMode="auto">
          <a:xfrm>
            <a:off x="242888" y="1228725"/>
            <a:ext cx="78790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2800" u="sng" dirty="0"/>
              <a:t>Alternative housing </a:t>
            </a:r>
            <a:r>
              <a:rPr lang="en-GB" sz="2800" u="sng" dirty="0" smtClean="0"/>
              <a:t>: visions</a:t>
            </a:r>
            <a:r>
              <a:rPr lang="en-GB" sz="2800" u="sng" dirty="0"/>
              <a:t>, values &amp; strategies</a:t>
            </a:r>
            <a:endParaRPr lang="en-US" sz="2800" dirty="0">
              <a:solidFill>
                <a:schemeClr val="tx1"/>
              </a:solidFill>
              <a:cs typeface="Arial" pitchFamily="34" charset="0"/>
            </a:endParaRPr>
          </a:p>
        </p:txBody>
      </p:sp>
      <p:pic>
        <p:nvPicPr>
          <p:cNvPr id="8199" name="Picture 12" descr="UN_Corp_Logo_TLIC_Bla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7038" y="339725"/>
            <a:ext cx="1981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244475" y="2055813"/>
            <a:ext cx="32191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algn="l"/>
            <a:r>
              <a:rPr lang="en-US" sz="2000" b="1" dirty="0" smtClean="0">
                <a:solidFill>
                  <a:schemeClr val="accent3">
                    <a:lumMod val="75000"/>
                  </a:schemeClr>
                </a:solidFill>
                <a:cs typeface="Arial" pitchFamily="34" charset="0"/>
              </a:rPr>
              <a:t>Concluding Remarks …..</a:t>
            </a:r>
            <a:endParaRPr lang="en-US" sz="2000" b="1" dirty="0">
              <a:solidFill>
                <a:schemeClr val="accent3">
                  <a:lumMod val="75000"/>
                </a:schemeClr>
              </a:solidFill>
              <a:cs typeface="Arial" pitchFamily="34" charset="0"/>
            </a:endParaRPr>
          </a:p>
        </p:txBody>
      </p:sp>
      <p:sp>
        <p:nvSpPr>
          <p:cNvPr id="9" name="TextBox 8"/>
          <p:cNvSpPr txBox="1">
            <a:spLocks noChangeArrowheads="1"/>
          </p:cNvSpPr>
          <p:nvPr/>
        </p:nvSpPr>
        <p:spPr bwMode="auto">
          <a:xfrm>
            <a:off x="244475" y="339725"/>
            <a:ext cx="3317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algn="l"/>
            <a:r>
              <a:rPr lang="en-US" sz="1800" b="1" dirty="0" smtClean="0">
                <a:solidFill>
                  <a:schemeClr val="accent3">
                    <a:lumMod val="75000"/>
                  </a:schemeClr>
                </a:solidFill>
                <a:cs typeface="Arial" pitchFamily="34" charset="0"/>
              </a:rPr>
              <a:t>RGS- IBG 26-29 August 2014</a:t>
            </a:r>
            <a:endParaRPr lang="en-US" sz="1800" b="1" dirty="0">
              <a:solidFill>
                <a:schemeClr val="accent3">
                  <a:lumMod val="75000"/>
                </a:schemeClr>
              </a:solidFill>
              <a:cs typeface="Arial" pitchFamily="34" charset="0"/>
            </a:endParaRPr>
          </a:p>
        </p:txBody>
      </p:sp>
      <p:sp>
        <p:nvSpPr>
          <p:cNvPr id="6" name="TextBox 14"/>
          <p:cNvSpPr txBox="1">
            <a:spLocks noChangeArrowheads="1"/>
          </p:cNvSpPr>
          <p:nvPr/>
        </p:nvSpPr>
        <p:spPr bwMode="auto">
          <a:xfrm>
            <a:off x="169288" y="2708920"/>
            <a:ext cx="8516938"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a:buFont typeface="Arial" pitchFamily="34" charset="0"/>
              <a:buChar char="•"/>
            </a:pPr>
            <a:r>
              <a:rPr lang="en-GB" sz="2000" dirty="0" smtClean="0">
                <a:solidFill>
                  <a:schemeClr val="tx1"/>
                </a:solidFill>
                <a:cs typeface="Arial" pitchFamily="34" charset="0"/>
                <a:sym typeface="Wingdings"/>
              </a:rPr>
              <a:t> A first start at ‘benchmarking’ an </a:t>
            </a:r>
            <a:r>
              <a:rPr lang="en-GB" sz="2000" dirty="0">
                <a:solidFill>
                  <a:schemeClr val="tx1"/>
                </a:solidFill>
                <a:cs typeface="Arial" pitchFamily="34" charset="0"/>
                <a:sym typeface="Wingdings"/>
              </a:rPr>
              <a:t>identifiable </a:t>
            </a:r>
            <a:r>
              <a:rPr lang="en-GB" sz="2000" dirty="0" smtClean="0">
                <a:solidFill>
                  <a:schemeClr val="tx1"/>
                </a:solidFill>
                <a:cs typeface="Arial" pitchFamily="34" charset="0"/>
                <a:sym typeface="Wingdings"/>
              </a:rPr>
              <a:t>set of policies to support ‘alternative’ and collective housing provisions…..</a:t>
            </a:r>
          </a:p>
          <a:p>
            <a:pPr>
              <a:buFont typeface="Arial" pitchFamily="34" charset="0"/>
              <a:buChar char="•"/>
            </a:pPr>
            <a:endParaRPr lang="en-GB" sz="2000" dirty="0">
              <a:solidFill>
                <a:schemeClr val="tx1"/>
              </a:solidFill>
              <a:cs typeface="Arial" pitchFamily="34" charset="0"/>
              <a:sym typeface="Wingdings"/>
            </a:endParaRPr>
          </a:p>
          <a:p>
            <a:pPr>
              <a:buFont typeface="Arial" pitchFamily="34" charset="0"/>
              <a:buChar char="•"/>
            </a:pPr>
            <a:r>
              <a:rPr lang="en-GB" sz="2000" dirty="0" smtClean="0">
                <a:solidFill>
                  <a:schemeClr val="tx1"/>
                </a:solidFill>
                <a:cs typeface="Arial" pitchFamily="34" charset="0"/>
                <a:sym typeface="Wingdings"/>
              </a:rPr>
              <a:t> Information ‘from the ground’ notes further initiatives under way that are below the ‘policy radar’…..</a:t>
            </a:r>
          </a:p>
          <a:p>
            <a:pPr>
              <a:buFont typeface="Arial" pitchFamily="34" charset="0"/>
              <a:buChar char="•"/>
            </a:pPr>
            <a:endParaRPr lang="en-GB" sz="2000" dirty="0">
              <a:solidFill>
                <a:schemeClr val="tx1"/>
              </a:solidFill>
              <a:cs typeface="Arial" pitchFamily="34" charset="0"/>
              <a:sym typeface="Wingdings"/>
            </a:endParaRPr>
          </a:p>
          <a:p>
            <a:pPr>
              <a:buFont typeface="Arial" pitchFamily="34" charset="0"/>
              <a:buChar char="•"/>
            </a:pPr>
            <a:r>
              <a:rPr lang="en-GB" sz="2000" dirty="0" smtClean="0">
                <a:solidFill>
                  <a:schemeClr val="tx1"/>
                </a:solidFill>
                <a:cs typeface="Arial" pitchFamily="34" charset="0"/>
              </a:rPr>
              <a:t> The </a:t>
            </a:r>
            <a:r>
              <a:rPr lang="en-GB" sz="2000" dirty="0">
                <a:solidFill>
                  <a:schemeClr val="tx1"/>
                </a:solidFill>
                <a:cs typeface="Arial" pitchFamily="34" charset="0"/>
              </a:rPr>
              <a:t>majority of LAs are aware of ‘collective’ provisions of some kind, but cannot evidence this with regard to ideas on future </a:t>
            </a:r>
            <a:r>
              <a:rPr lang="en-GB" sz="2000" i="1" dirty="0">
                <a:solidFill>
                  <a:schemeClr val="tx1"/>
                </a:solidFill>
                <a:cs typeface="Arial" pitchFamily="34" charset="0"/>
              </a:rPr>
              <a:t>housing </a:t>
            </a:r>
            <a:r>
              <a:rPr lang="en-GB" sz="2000" dirty="0" smtClean="0">
                <a:solidFill>
                  <a:schemeClr val="tx1"/>
                </a:solidFill>
                <a:cs typeface="Arial" pitchFamily="34" charset="0"/>
              </a:rPr>
              <a:t>provision</a:t>
            </a:r>
          </a:p>
          <a:p>
            <a:pPr>
              <a:buFont typeface="Arial" pitchFamily="34" charset="0"/>
              <a:buChar char="•"/>
            </a:pPr>
            <a:endParaRPr lang="en-GB" sz="2000" dirty="0">
              <a:solidFill>
                <a:schemeClr val="tx1"/>
              </a:solidFill>
              <a:cs typeface="Arial" pitchFamily="34" charset="0"/>
              <a:sym typeface="Wingdings"/>
            </a:endParaRPr>
          </a:p>
          <a:p>
            <a:pPr>
              <a:buFont typeface="Arial" pitchFamily="34" charset="0"/>
              <a:buChar char="•"/>
            </a:pPr>
            <a:r>
              <a:rPr lang="en-GB" sz="2000" dirty="0" smtClean="0">
                <a:solidFill>
                  <a:schemeClr val="tx1"/>
                </a:solidFill>
                <a:cs typeface="Arial" pitchFamily="34" charset="0"/>
                <a:sym typeface="Wingdings"/>
              </a:rPr>
              <a:t>Scant evidence of understanding ‘collective’ routes of housing provision to herald wider utopian ideals for shaping localities or neighbourhoods</a:t>
            </a:r>
          </a:p>
          <a:p>
            <a:pPr>
              <a:buFont typeface="Arial" pitchFamily="34" charset="0"/>
              <a:buChar char="•"/>
            </a:pPr>
            <a:endParaRPr lang="en-GB" sz="2000" dirty="0">
              <a:solidFill>
                <a:schemeClr val="tx1"/>
              </a:solidFill>
              <a:cs typeface="Arial" pitchFamily="34" charset="0"/>
              <a:sym typeface="Wingdings"/>
            </a:endParaRPr>
          </a:p>
          <a:p>
            <a:pPr>
              <a:buFont typeface="Arial" pitchFamily="34" charset="0"/>
              <a:buChar char="•"/>
            </a:pPr>
            <a:endParaRPr lang="en-GB" sz="2000" dirty="0">
              <a:solidFill>
                <a:schemeClr val="tx1"/>
              </a:solidFill>
              <a:cs typeface="Arial" pitchFamily="34" charset="0"/>
            </a:endParaRPr>
          </a:p>
        </p:txBody>
      </p:sp>
    </p:spTree>
    <p:extLst>
      <p:ext uri="{BB962C8B-B14F-4D97-AF65-F5344CB8AC3E}">
        <p14:creationId xmlns:p14="http://schemas.microsoft.com/office/powerpoint/2010/main" val="1855601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0"/>
          <p:cNvSpPr txBox="1">
            <a:spLocks noChangeArrowheads="1"/>
          </p:cNvSpPr>
          <p:nvPr/>
        </p:nvSpPr>
        <p:spPr bwMode="auto">
          <a:xfrm>
            <a:off x="242888" y="1228725"/>
            <a:ext cx="78790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2800" u="sng" dirty="0"/>
              <a:t>Alternative housing </a:t>
            </a:r>
            <a:r>
              <a:rPr lang="en-GB" sz="2800" u="sng" dirty="0" smtClean="0"/>
              <a:t>: visions</a:t>
            </a:r>
            <a:r>
              <a:rPr lang="en-GB" sz="2800" u="sng" dirty="0"/>
              <a:t>, values &amp; strategies</a:t>
            </a:r>
            <a:endParaRPr lang="en-US" sz="2800" dirty="0">
              <a:solidFill>
                <a:schemeClr val="tx1"/>
              </a:solidFill>
              <a:cs typeface="Arial" pitchFamily="34" charset="0"/>
            </a:endParaRPr>
          </a:p>
        </p:txBody>
      </p:sp>
      <p:sp>
        <p:nvSpPr>
          <p:cNvPr id="8195" name="TextBox 14"/>
          <p:cNvSpPr txBox="1">
            <a:spLocks noChangeArrowheads="1"/>
          </p:cNvSpPr>
          <p:nvPr/>
        </p:nvSpPr>
        <p:spPr bwMode="auto">
          <a:xfrm>
            <a:off x="180975" y="3081338"/>
            <a:ext cx="85169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algn="l"/>
            <a:r>
              <a:rPr lang="en-GB" sz="1400" dirty="0" smtClean="0">
                <a:solidFill>
                  <a:schemeClr val="tx1"/>
                </a:solidFill>
                <a:cs typeface="Arial" pitchFamily="34" charset="0"/>
              </a:rPr>
              <a:t> </a:t>
            </a:r>
            <a:endParaRPr lang="en-GB" sz="1400" dirty="0">
              <a:solidFill>
                <a:schemeClr val="tx1"/>
              </a:solidFill>
              <a:cs typeface="Arial" pitchFamily="34" charset="0"/>
            </a:endParaRPr>
          </a:p>
        </p:txBody>
      </p:sp>
      <p:pic>
        <p:nvPicPr>
          <p:cNvPr id="8199" name="Picture 12" descr="UN_Corp_Logo_TLIC_Bla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7038" y="339725"/>
            <a:ext cx="1981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244475" y="2055813"/>
            <a:ext cx="7877493"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algn="l"/>
            <a:r>
              <a:rPr lang="en-US" sz="2000" b="1" dirty="0" smtClean="0">
                <a:solidFill>
                  <a:schemeClr val="accent3">
                    <a:lumMod val="75000"/>
                  </a:schemeClr>
                </a:solidFill>
                <a:cs typeface="Arial" pitchFamily="34" charset="0"/>
              </a:rPr>
              <a:t>Key sources</a:t>
            </a:r>
          </a:p>
          <a:p>
            <a:pPr algn="l"/>
            <a:endParaRPr lang="en-US" sz="2000" b="1" dirty="0">
              <a:solidFill>
                <a:schemeClr val="accent3">
                  <a:lumMod val="75000"/>
                </a:schemeClr>
              </a:solidFill>
              <a:cs typeface="Arial" pitchFamily="34" charset="0"/>
            </a:endParaRPr>
          </a:p>
          <a:p>
            <a:pPr>
              <a:buFont typeface="Arial" pitchFamily="34" charset="0"/>
              <a:buChar char="•"/>
            </a:pPr>
            <a:r>
              <a:rPr lang="en-GB" sz="2000" dirty="0">
                <a:solidFill>
                  <a:schemeClr val="tx1"/>
                </a:solidFill>
                <a:cs typeface="Arial" pitchFamily="34" charset="0"/>
                <a:sym typeface="Wingdings"/>
              </a:rPr>
              <a:t> </a:t>
            </a:r>
            <a:r>
              <a:rPr lang="en-GB" sz="2000" dirty="0" smtClean="0">
                <a:solidFill>
                  <a:schemeClr val="tx1"/>
                </a:solidFill>
                <a:cs typeface="Arial" pitchFamily="34" charset="0"/>
                <a:sym typeface="Wingdings"/>
              </a:rPr>
              <a:t>Current ‘planning’ / ‘housing’ / ‘community’ policies from all 33 local authorities across Greater London Authority area, 2003 - 2014</a:t>
            </a:r>
          </a:p>
          <a:p>
            <a:pPr>
              <a:buFont typeface="Arial" pitchFamily="34" charset="0"/>
              <a:buChar char="•"/>
            </a:pPr>
            <a:endParaRPr lang="en-GB" sz="2000" dirty="0">
              <a:solidFill>
                <a:schemeClr val="tx1"/>
              </a:solidFill>
              <a:cs typeface="Arial" pitchFamily="34" charset="0"/>
              <a:sym typeface="Wingdings"/>
            </a:endParaRPr>
          </a:p>
          <a:p>
            <a:pPr>
              <a:buFont typeface="Arial" pitchFamily="34" charset="0"/>
              <a:buChar char="•"/>
            </a:pPr>
            <a:r>
              <a:rPr lang="en-GB" sz="2000" dirty="0" smtClean="0">
                <a:solidFill>
                  <a:schemeClr val="tx1"/>
                </a:solidFill>
                <a:cs typeface="Arial" pitchFamily="34" charset="0"/>
                <a:sym typeface="Wingdings"/>
              </a:rPr>
              <a:t> London Plan, 2011 (+ 2013 amendments)</a:t>
            </a:r>
          </a:p>
          <a:p>
            <a:pPr>
              <a:buFont typeface="Arial" pitchFamily="34" charset="0"/>
              <a:buChar char="•"/>
            </a:pPr>
            <a:endParaRPr lang="en-GB" sz="2000" dirty="0">
              <a:solidFill>
                <a:schemeClr val="tx1"/>
              </a:solidFill>
              <a:cs typeface="Arial" pitchFamily="34" charset="0"/>
              <a:sym typeface="Wingdings"/>
            </a:endParaRPr>
          </a:p>
          <a:p>
            <a:pPr>
              <a:buFont typeface="Arial" pitchFamily="34" charset="0"/>
              <a:buChar char="•"/>
            </a:pPr>
            <a:r>
              <a:rPr lang="en-GB" sz="2000" dirty="0" smtClean="0">
                <a:solidFill>
                  <a:schemeClr val="tx1"/>
                </a:solidFill>
                <a:cs typeface="Arial" pitchFamily="34" charset="0"/>
                <a:sym typeface="Wingdings"/>
              </a:rPr>
              <a:t> London Housing Strategy, 2011</a:t>
            </a:r>
          </a:p>
          <a:p>
            <a:pPr>
              <a:buFont typeface="Arial" pitchFamily="34" charset="0"/>
              <a:buChar char="•"/>
            </a:pPr>
            <a:endParaRPr lang="en-GB" sz="2000" dirty="0">
              <a:solidFill>
                <a:schemeClr val="tx1"/>
              </a:solidFill>
              <a:cs typeface="Arial" pitchFamily="34" charset="0"/>
              <a:sym typeface="Wingdings"/>
            </a:endParaRPr>
          </a:p>
          <a:p>
            <a:pPr>
              <a:buFont typeface="Arial" pitchFamily="34" charset="0"/>
              <a:buChar char="•"/>
            </a:pPr>
            <a:r>
              <a:rPr lang="en-GB" sz="2000" dirty="0" smtClean="0">
                <a:solidFill>
                  <a:schemeClr val="tx1"/>
                </a:solidFill>
                <a:cs typeface="Arial" pitchFamily="34" charset="0"/>
                <a:sym typeface="Wingdings"/>
              </a:rPr>
              <a:t> Localism Act, 2011 </a:t>
            </a:r>
          </a:p>
          <a:p>
            <a:pPr>
              <a:buFont typeface="Arial" pitchFamily="34" charset="0"/>
              <a:buChar char="•"/>
            </a:pPr>
            <a:endParaRPr lang="en-GB" sz="2000" dirty="0">
              <a:solidFill>
                <a:schemeClr val="tx1"/>
              </a:solidFill>
              <a:cs typeface="Arial" pitchFamily="34" charset="0"/>
              <a:sym typeface="Wingdings"/>
            </a:endParaRPr>
          </a:p>
          <a:p>
            <a:pPr>
              <a:buFont typeface="Arial" pitchFamily="34" charset="0"/>
              <a:buChar char="•"/>
            </a:pPr>
            <a:r>
              <a:rPr lang="en-GB" sz="2000" dirty="0" smtClean="0"/>
              <a:t> </a:t>
            </a:r>
            <a:r>
              <a:rPr lang="en-GB" sz="2000" dirty="0" smtClean="0">
                <a:solidFill>
                  <a:schemeClr val="tx1"/>
                </a:solidFill>
              </a:rPr>
              <a:t>National </a:t>
            </a:r>
            <a:r>
              <a:rPr lang="en-GB" sz="2000" dirty="0">
                <a:solidFill>
                  <a:schemeClr val="tx1"/>
                </a:solidFill>
              </a:rPr>
              <a:t>Housing Strategy, </a:t>
            </a:r>
            <a:r>
              <a:rPr lang="en-GB" sz="2000" dirty="0" smtClean="0">
                <a:solidFill>
                  <a:schemeClr val="tx1"/>
                </a:solidFill>
              </a:rPr>
              <a:t>2011</a:t>
            </a:r>
          </a:p>
          <a:p>
            <a:pPr>
              <a:buFont typeface="Arial" pitchFamily="34" charset="0"/>
              <a:buChar char="•"/>
            </a:pPr>
            <a:endParaRPr lang="en-GB" sz="2000" dirty="0" smtClean="0">
              <a:solidFill>
                <a:schemeClr val="tx1"/>
              </a:solidFill>
            </a:endParaRPr>
          </a:p>
          <a:p>
            <a:pPr>
              <a:buFont typeface="Arial" pitchFamily="34" charset="0"/>
              <a:buChar char="•"/>
            </a:pPr>
            <a:r>
              <a:rPr lang="en-GB" sz="2000" dirty="0">
                <a:solidFill>
                  <a:schemeClr val="tx1"/>
                </a:solidFill>
              </a:rPr>
              <a:t> </a:t>
            </a:r>
            <a:r>
              <a:rPr lang="en-GB" sz="2000" dirty="0" smtClean="0">
                <a:solidFill>
                  <a:schemeClr val="tx1"/>
                </a:solidFill>
              </a:rPr>
              <a:t>National </a:t>
            </a:r>
            <a:r>
              <a:rPr lang="en-GB" sz="2000" dirty="0">
                <a:solidFill>
                  <a:schemeClr val="tx1"/>
                </a:solidFill>
              </a:rPr>
              <a:t>Planning Policy Framework, 2012</a:t>
            </a:r>
          </a:p>
          <a:p>
            <a:pPr>
              <a:buFont typeface="Arial" pitchFamily="34" charset="0"/>
              <a:buChar char="•"/>
            </a:pPr>
            <a:endParaRPr lang="en-GB" sz="2000" dirty="0">
              <a:solidFill>
                <a:schemeClr val="tx1"/>
              </a:solidFill>
              <a:cs typeface="Arial" pitchFamily="34" charset="0"/>
              <a:sym typeface="Wingdings"/>
            </a:endParaRPr>
          </a:p>
        </p:txBody>
      </p:sp>
      <p:sp>
        <p:nvSpPr>
          <p:cNvPr id="9" name="TextBox 8"/>
          <p:cNvSpPr txBox="1">
            <a:spLocks noChangeArrowheads="1"/>
          </p:cNvSpPr>
          <p:nvPr/>
        </p:nvSpPr>
        <p:spPr bwMode="auto">
          <a:xfrm>
            <a:off x="244475" y="339725"/>
            <a:ext cx="3317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algn="l"/>
            <a:r>
              <a:rPr lang="en-US" sz="1800" b="1" dirty="0" smtClean="0">
                <a:solidFill>
                  <a:schemeClr val="accent3">
                    <a:lumMod val="75000"/>
                  </a:schemeClr>
                </a:solidFill>
                <a:cs typeface="Arial" pitchFamily="34" charset="0"/>
              </a:rPr>
              <a:t>RGS- IBG 26-29 August 2014</a:t>
            </a:r>
            <a:endParaRPr lang="en-US" sz="1800" b="1" dirty="0">
              <a:solidFill>
                <a:schemeClr val="accent3">
                  <a:lumMod val="75000"/>
                </a:schemeClr>
              </a:solidFill>
              <a:cs typeface="Arial" pitchFamily="34" charset="0"/>
            </a:endParaRPr>
          </a:p>
        </p:txBody>
      </p:sp>
    </p:spTree>
    <p:extLst>
      <p:ext uri="{BB962C8B-B14F-4D97-AF65-F5344CB8AC3E}">
        <p14:creationId xmlns:p14="http://schemas.microsoft.com/office/powerpoint/2010/main" val="1381365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0"/>
          <p:cNvSpPr txBox="1">
            <a:spLocks noChangeArrowheads="1"/>
          </p:cNvSpPr>
          <p:nvPr/>
        </p:nvSpPr>
        <p:spPr bwMode="auto">
          <a:xfrm>
            <a:off x="242888" y="1228725"/>
            <a:ext cx="78790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2800" u="sng" dirty="0"/>
              <a:t>Alternative housing </a:t>
            </a:r>
            <a:r>
              <a:rPr lang="en-GB" sz="2800" u="sng" dirty="0" smtClean="0"/>
              <a:t>: visions</a:t>
            </a:r>
            <a:r>
              <a:rPr lang="en-GB" sz="2800" u="sng" dirty="0"/>
              <a:t>, values &amp; strategies</a:t>
            </a:r>
            <a:endParaRPr lang="en-US" sz="2800" dirty="0">
              <a:solidFill>
                <a:schemeClr val="tx1"/>
              </a:solidFill>
              <a:cs typeface="Arial" pitchFamily="34" charset="0"/>
            </a:endParaRPr>
          </a:p>
        </p:txBody>
      </p:sp>
      <p:sp>
        <p:nvSpPr>
          <p:cNvPr id="8195" name="TextBox 14"/>
          <p:cNvSpPr txBox="1">
            <a:spLocks noChangeArrowheads="1"/>
          </p:cNvSpPr>
          <p:nvPr/>
        </p:nvSpPr>
        <p:spPr bwMode="auto">
          <a:xfrm>
            <a:off x="180975" y="3081338"/>
            <a:ext cx="85169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algn="l"/>
            <a:r>
              <a:rPr lang="en-GB" sz="1400" dirty="0" smtClean="0">
                <a:solidFill>
                  <a:schemeClr val="tx1"/>
                </a:solidFill>
                <a:cs typeface="Arial" pitchFamily="34" charset="0"/>
              </a:rPr>
              <a:t> </a:t>
            </a:r>
            <a:endParaRPr lang="en-GB" sz="1400" dirty="0">
              <a:solidFill>
                <a:schemeClr val="tx1"/>
              </a:solidFill>
              <a:cs typeface="Arial" pitchFamily="34" charset="0"/>
            </a:endParaRPr>
          </a:p>
        </p:txBody>
      </p:sp>
      <p:pic>
        <p:nvPicPr>
          <p:cNvPr id="8199" name="Picture 12" descr="UN_Corp_Logo_TLIC_Bla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7038" y="339725"/>
            <a:ext cx="1981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261264" y="1844824"/>
            <a:ext cx="7877493"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1200" u="sng" dirty="0" smtClean="0"/>
              <a:t>SUBMITTED ABSTRACT</a:t>
            </a:r>
            <a:endParaRPr lang="en-GB" sz="1200" dirty="0"/>
          </a:p>
          <a:p>
            <a:r>
              <a:rPr lang="en-GB" sz="1200" b="1" dirty="0"/>
              <a:t>Proposed title : </a:t>
            </a:r>
            <a:r>
              <a:rPr lang="en-GB" sz="1200" b="1" dirty="0" smtClean="0"/>
              <a:t>“</a:t>
            </a:r>
            <a:r>
              <a:rPr lang="en-GB" sz="1200" b="1" dirty="0"/>
              <a:t>Alternative strategies for ‘alternative’ housing – a look at mainstreaming opportunities for the utopian vision”</a:t>
            </a:r>
            <a:endParaRPr lang="en-GB" sz="1200" dirty="0"/>
          </a:p>
          <a:p>
            <a:r>
              <a:rPr lang="en-GB" sz="1200" dirty="0"/>
              <a:t>While there remains a widespread and prevailing interest in the UK for ‘alternative’ and utopian forms of housing and neighbourhood development, there nevertheless remain significant barriers in the way of promoting such ambitions on any par with more conventional outcomes. Supporters of ‘alternative’ visions have long called for a new development ‘paradigm’ to be promoted that could allow a mainstreaming of these, however the reality is that ‘alternatives’ still occupy the periphery of planning and construction activities</a:t>
            </a:r>
            <a:r>
              <a:rPr lang="en-GB" sz="1200" dirty="0" smtClean="0"/>
              <a:t>.</a:t>
            </a:r>
          </a:p>
          <a:p>
            <a:endParaRPr lang="en-GB" sz="1200" dirty="0"/>
          </a:p>
          <a:p>
            <a:r>
              <a:rPr lang="en-GB" sz="1200" dirty="0"/>
              <a:t>It is therefore interesting to note that the recent change to different forms of national guidance for planning and housing provisions – particularly the Coalition’s National Housing Strategy (2011) and its National Planning Policy Guidance Framework (2012) – has provided clear encouragement for local planning and development agencies to promote opportunities for some new local development to be centrally shaped by local interest and ambition. This paper therefore reviews what formal strategies and policies are emerging in and across London Boroughs to promote and support what are classed as ‘alternatives’ to the contemporary norm – namely neighbourhood housing that could be ‘co-operatives’, ‘cohousing’, ‘land trusts’, ‘self build’ or ‘custom build’ in their character. </a:t>
            </a:r>
            <a:endParaRPr lang="en-GB" sz="1200" dirty="0" smtClean="0"/>
          </a:p>
          <a:p>
            <a:endParaRPr lang="en-GB" sz="1200" dirty="0"/>
          </a:p>
          <a:p>
            <a:r>
              <a:rPr lang="en-GB" sz="1200" dirty="0"/>
              <a:t>The paper examines different local strategies and policies for housing provision, for ‘community’ development, and for spatial planning frameworks, in order to pose questions on the extent to which support for grassroots or ‘community-led’ housing and neighbourhood values is at all evident in the formal structures that are used to harness the resources and approvals required to realise any building and development ambitions. It considers what evidence there is of current ‘best practice’ to champion the establishing of ‘alternative’ provision on the ground, and it reviews whether or not ‘utopian’ values are having any manifest impact upon how institutional structures could respond to the visions of local people.</a:t>
            </a:r>
          </a:p>
          <a:p>
            <a:endParaRPr lang="en-GB" sz="2000" dirty="0">
              <a:solidFill>
                <a:schemeClr val="tx1"/>
              </a:solidFill>
              <a:cs typeface="Arial" pitchFamily="34" charset="0"/>
              <a:sym typeface="Wingdings"/>
            </a:endParaRPr>
          </a:p>
        </p:txBody>
      </p:sp>
      <p:sp>
        <p:nvSpPr>
          <p:cNvPr id="9" name="TextBox 8"/>
          <p:cNvSpPr txBox="1">
            <a:spLocks noChangeArrowheads="1"/>
          </p:cNvSpPr>
          <p:nvPr/>
        </p:nvSpPr>
        <p:spPr bwMode="auto">
          <a:xfrm>
            <a:off x="244475" y="339725"/>
            <a:ext cx="3317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algn="l"/>
            <a:r>
              <a:rPr lang="en-US" sz="1800" b="1" dirty="0" smtClean="0">
                <a:solidFill>
                  <a:schemeClr val="accent3">
                    <a:lumMod val="75000"/>
                  </a:schemeClr>
                </a:solidFill>
                <a:cs typeface="Arial" pitchFamily="34" charset="0"/>
              </a:rPr>
              <a:t>RGS- IBG 26-29 August 2014</a:t>
            </a:r>
            <a:endParaRPr lang="en-US" sz="1800" b="1" dirty="0">
              <a:solidFill>
                <a:schemeClr val="accent3">
                  <a:lumMod val="75000"/>
                </a:schemeClr>
              </a:solidFill>
              <a:cs typeface="Arial" pitchFamily="34" charset="0"/>
            </a:endParaRPr>
          </a:p>
        </p:txBody>
      </p:sp>
    </p:spTree>
    <p:extLst>
      <p:ext uri="{BB962C8B-B14F-4D97-AF65-F5344CB8AC3E}">
        <p14:creationId xmlns:p14="http://schemas.microsoft.com/office/powerpoint/2010/main" val="799774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Thankyou for listeni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7825" y="1784350"/>
            <a:ext cx="3275013"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1" name="Picture 6" descr="we are northampton.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3713" y="4264025"/>
            <a:ext cx="3100387"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Box 8"/>
          <p:cNvSpPr txBox="1">
            <a:spLocks noChangeArrowheads="1"/>
          </p:cNvSpPr>
          <p:nvPr/>
        </p:nvSpPr>
        <p:spPr bwMode="auto">
          <a:xfrm>
            <a:off x="3821113" y="3903663"/>
            <a:ext cx="1449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US" sz="1400" dirty="0">
                <a:solidFill>
                  <a:schemeClr val="tx1"/>
                </a:solidFill>
                <a:cs typeface="Arial" pitchFamily="34" charset="0"/>
              </a:rPr>
              <a:t>Any Questions?</a:t>
            </a:r>
          </a:p>
        </p:txBody>
      </p:sp>
      <p:pic>
        <p:nvPicPr>
          <p:cNvPr id="22535" name="Picture 12" descr="UN_Corp_Logo_TLIC_Black.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7038" y="339725"/>
            <a:ext cx="1981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6172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0"/>
          <p:cNvSpPr txBox="1">
            <a:spLocks noChangeArrowheads="1"/>
          </p:cNvSpPr>
          <p:nvPr/>
        </p:nvSpPr>
        <p:spPr bwMode="auto">
          <a:xfrm>
            <a:off x="242888" y="1228725"/>
            <a:ext cx="78790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2800" u="sng" dirty="0"/>
              <a:t>Alternative housing </a:t>
            </a:r>
            <a:r>
              <a:rPr lang="en-GB" sz="2800" u="sng" dirty="0" smtClean="0"/>
              <a:t>: visions</a:t>
            </a:r>
            <a:r>
              <a:rPr lang="en-GB" sz="2800" u="sng" dirty="0"/>
              <a:t>, values &amp; strategies</a:t>
            </a:r>
            <a:endParaRPr lang="en-US" sz="2800" dirty="0">
              <a:solidFill>
                <a:schemeClr val="tx1"/>
              </a:solidFill>
              <a:cs typeface="Arial" pitchFamily="34" charset="0"/>
            </a:endParaRPr>
          </a:p>
        </p:txBody>
      </p:sp>
      <p:sp>
        <p:nvSpPr>
          <p:cNvPr id="8195" name="TextBox 14"/>
          <p:cNvSpPr txBox="1">
            <a:spLocks noChangeArrowheads="1"/>
          </p:cNvSpPr>
          <p:nvPr/>
        </p:nvSpPr>
        <p:spPr bwMode="auto">
          <a:xfrm>
            <a:off x="14497" y="2564904"/>
            <a:ext cx="8516938"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marL="1085850" lvl="1" indent="-342900">
              <a:buFont typeface="Arial" panose="020B0604020202020204" pitchFamily="34" charset="0"/>
              <a:buChar char="•"/>
            </a:pPr>
            <a:r>
              <a:rPr lang="en-GB" sz="2000" dirty="0"/>
              <a:t>Purpose of ‘mutual/collective’ housing policy </a:t>
            </a:r>
            <a:r>
              <a:rPr lang="en-GB" sz="2000" dirty="0" smtClean="0"/>
              <a:t>research</a:t>
            </a:r>
          </a:p>
          <a:p>
            <a:pPr marL="1085850" lvl="1" indent="-342900">
              <a:buFont typeface="Arial" panose="020B0604020202020204" pitchFamily="34" charset="0"/>
              <a:buChar char="•"/>
            </a:pPr>
            <a:endParaRPr lang="en-GB" sz="2000" dirty="0"/>
          </a:p>
          <a:p>
            <a:pPr marL="1085850" lvl="1" indent="-342900">
              <a:buFont typeface="Arial" panose="020B0604020202020204" pitchFamily="34" charset="0"/>
              <a:buChar char="•"/>
            </a:pPr>
            <a:r>
              <a:rPr lang="en-GB" sz="2000" dirty="0"/>
              <a:t>Research parameters </a:t>
            </a:r>
            <a:endParaRPr lang="en-GB" sz="2000" dirty="0" smtClean="0"/>
          </a:p>
          <a:p>
            <a:pPr marL="1085850" lvl="1" indent="-342900">
              <a:buFont typeface="Arial" panose="020B0604020202020204" pitchFamily="34" charset="0"/>
              <a:buChar char="•"/>
            </a:pPr>
            <a:endParaRPr lang="en-GB" sz="2000" dirty="0"/>
          </a:p>
          <a:p>
            <a:pPr marL="1085850" lvl="1" indent="-342900">
              <a:buFont typeface="Arial" panose="020B0604020202020204" pitchFamily="34" charset="0"/>
              <a:buChar char="•"/>
            </a:pPr>
            <a:r>
              <a:rPr lang="en-GB" sz="2000" dirty="0"/>
              <a:t>Indicative </a:t>
            </a:r>
            <a:r>
              <a:rPr lang="en-GB" sz="2000" dirty="0" smtClean="0"/>
              <a:t>headlines</a:t>
            </a:r>
          </a:p>
          <a:p>
            <a:pPr marL="1085850" lvl="1" indent="-342900">
              <a:buFont typeface="Arial" panose="020B0604020202020204" pitchFamily="34" charset="0"/>
              <a:buChar char="•"/>
            </a:pPr>
            <a:endParaRPr lang="en-GB" sz="2000" dirty="0"/>
          </a:p>
          <a:p>
            <a:pPr marL="1085850" lvl="1" indent="-342900">
              <a:buFont typeface="Arial" panose="020B0604020202020204" pitchFamily="34" charset="0"/>
              <a:buChar char="•"/>
            </a:pPr>
            <a:r>
              <a:rPr lang="en-GB" sz="2000" dirty="0" smtClean="0"/>
              <a:t>LAs policies with zero mention of ‘mutual/collective’ housing</a:t>
            </a:r>
          </a:p>
          <a:p>
            <a:pPr marL="1085850" lvl="1" indent="-342900">
              <a:buFont typeface="Arial" panose="020B0604020202020204" pitchFamily="34" charset="0"/>
              <a:buChar char="•"/>
            </a:pPr>
            <a:endParaRPr lang="en-GB" sz="2000" dirty="0"/>
          </a:p>
          <a:p>
            <a:pPr marL="1085850" lvl="1" indent="-342900">
              <a:buFont typeface="Arial" panose="020B0604020202020204" pitchFamily="34" charset="0"/>
              <a:buChar char="•"/>
            </a:pPr>
            <a:r>
              <a:rPr lang="en-GB" sz="2000" dirty="0"/>
              <a:t>LAs policies with some </a:t>
            </a:r>
            <a:r>
              <a:rPr lang="en-GB" sz="2000" dirty="0" smtClean="0"/>
              <a:t>mention of ‘</a:t>
            </a:r>
            <a:r>
              <a:rPr lang="en-GB" sz="2000" dirty="0"/>
              <a:t>mutual/collective</a:t>
            </a:r>
            <a:r>
              <a:rPr lang="en-GB" sz="2000" dirty="0" smtClean="0"/>
              <a:t>’ bodies</a:t>
            </a:r>
          </a:p>
          <a:p>
            <a:pPr marL="1085850" lvl="1" indent="-342900">
              <a:buFont typeface="Arial" panose="020B0604020202020204" pitchFamily="34" charset="0"/>
              <a:buChar char="•"/>
            </a:pPr>
            <a:endParaRPr lang="en-GB" sz="2000" dirty="0" smtClean="0"/>
          </a:p>
          <a:p>
            <a:pPr marL="1085850" lvl="1" indent="-342900">
              <a:buFont typeface="Arial" panose="020B0604020202020204" pitchFamily="34" charset="0"/>
              <a:buChar char="•"/>
            </a:pPr>
            <a:r>
              <a:rPr lang="en-GB" sz="2000" dirty="0" smtClean="0"/>
              <a:t>LA </a:t>
            </a:r>
            <a:r>
              <a:rPr lang="en-GB" sz="2000" dirty="0"/>
              <a:t>policies with </a:t>
            </a:r>
            <a:r>
              <a:rPr lang="en-GB" sz="2000" dirty="0" smtClean="0"/>
              <a:t>specific mention of ‘</a:t>
            </a:r>
            <a:r>
              <a:rPr lang="en-GB" sz="2000" dirty="0"/>
              <a:t>mutual/collective</a:t>
            </a:r>
            <a:r>
              <a:rPr lang="en-GB" sz="2000" dirty="0" smtClean="0"/>
              <a:t>’</a:t>
            </a:r>
            <a:r>
              <a:rPr lang="en-GB" sz="2000" dirty="0"/>
              <a:t> housing</a:t>
            </a:r>
          </a:p>
          <a:p>
            <a:pPr marL="1085850" lvl="1" indent="-342900">
              <a:buFont typeface="Arial" panose="020B0604020202020204" pitchFamily="34" charset="0"/>
              <a:buChar char="•"/>
            </a:pPr>
            <a:endParaRPr lang="en-GB" sz="2000" dirty="0"/>
          </a:p>
          <a:p>
            <a:pPr marL="1085850" lvl="1" indent="-342900">
              <a:buFont typeface="Arial" panose="020B0604020202020204" pitchFamily="34" charset="0"/>
              <a:buChar char="•"/>
            </a:pPr>
            <a:r>
              <a:rPr lang="en-GB" sz="2000" dirty="0" smtClean="0"/>
              <a:t>Discussion</a:t>
            </a:r>
            <a:endParaRPr lang="en-GB" sz="2000" dirty="0"/>
          </a:p>
        </p:txBody>
      </p:sp>
      <p:pic>
        <p:nvPicPr>
          <p:cNvPr id="8199" name="Picture 12" descr="UN_Corp_Logo_TLIC_Bla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7038" y="339725"/>
            <a:ext cx="1981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244475" y="2055813"/>
            <a:ext cx="36074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algn="l"/>
            <a:r>
              <a:rPr lang="en-US" sz="2000" b="1" dirty="0" smtClean="0">
                <a:solidFill>
                  <a:schemeClr val="accent3">
                    <a:lumMod val="75000"/>
                  </a:schemeClr>
                </a:solidFill>
                <a:cs typeface="Arial" pitchFamily="34" charset="0"/>
              </a:rPr>
              <a:t>Contents of presentation</a:t>
            </a:r>
            <a:endParaRPr lang="en-US" sz="2000" b="1" dirty="0">
              <a:solidFill>
                <a:schemeClr val="accent3">
                  <a:lumMod val="75000"/>
                </a:schemeClr>
              </a:solidFill>
              <a:cs typeface="Arial" pitchFamily="34" charset="0"/>
            </a:endParaRPr>
          </a:p>
        </p:txBody>
      </p:sp>
      <p:sp>
        <p:nvSpPr>
          <p:cNvPr id="9" name="TextBox 8"/>
          <p:cNvSpPr txBox="1">
            <a:spLocks noChangeArrowheads="1"/>
          </p:cNvSpPr>
          <p:nvPr/>
        </p:nvSpPr>
        <p:spPr bwMode="auto">
          <a:xfrm>
            <a:off x="244475" y="339725"/>
            <a:ext cx="3317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algn="l"/>
            <a:r>
              <a:rPr lang="en-US" sz="1800" b="1" dirty="0" smtClean="0">
                <a:solidFill>
                  <a:schemeClr val="accent3">
                    <a:lumMod val="75000"/>
                  </a:schemeClr>
                </a:solidFill>
                <a:cs typeface="Arial" pitchFamily="34" charset="0"/>
              </a:rPr>
              <a:t>RGS- IBG 26-29 August 2014</a:t>
            </a:r>
            <a:endParaRPr lang="en-US" sz="1800" b="1" dirty="0">
              <a:solidFill>
                <a:schemeClr val="accent3">
                  <a:lumMod val="75000"/>
                </a:schemeClr>
              </a:solidFill>
              <a:cs typeface="Arial" pitchFamily="34" charset="0"/>
            </a:endParaRPr>
          </a:p>
        </p:txBody>
      </p:sp>
    </p:spTree>
    <p:extLst>
      <p:ext uri="{BB962C8B-B14F-4D97-AF65-F5344CB8AC3E}">
        <p14:creationId xmlns:p14="http://schemas.microsoft.com/office/powerpoint/2010/main" val="1564945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0"/>
          <p:cNvSpPr txBox="1">
            <a:spLocks noChangeArrowheads="1"/>
          </p:cNvSpPr>
          <p:nvPr/>
        </p:nvSpPr>
        <p:spPr bwMode="auto">
          <a:xfrm>
            <a:off x="242888" y="1228725"/>
            <a:ext cx="78790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2800" u="sng" dirty="0"/>
              <a:t>Alternative housing </a:t>
            </a:r>
            <a:r>
              <a:rPr lang="en-GB" sz="2800" u="sng" dirty="0" smtClean="0"/>
              <a:t>: visions</a:t>
            </a:r>
            <a:r>
              <a:rPr lang="en-GB" sz="2800" u="sng" dirty="0"/>
              <a:t>, values &amp; strategies</a:t>
            </a:r>
            <a:endParaRPr lang="en-US" sz="2800" dirty="0">
              <a:solidFill>
                <a:schemeClr val="tx1"/>
              </a:solidFill>
              <a:cs typeface="Arial" pitchFamily="34" charset="0"/>
            </a:endParaRPr>
          </a:p>
        </p:txBody>
      </p:sp>
      <p:sp>
        <p:nvSpPr>
          <p:cNvPr id="8195" name="TextBox 14"/>
          <p:cNvSpPr txBox="1">
            <a:spLocks noChangeArrowheads="1"/>
          </p:cNvSpPr>
          <p:nvPr/>
        </p:nvSpPr>
        <p:spPr bwMode="auto">
          <a:xfrm>
            <a:off x="241300" y="2702144"/>
            <a:ext cx="851693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marL="342900" indent="-342900">
              <a:buFont typeface="Arial" panose="020B0604020202020204" pitchFamily="34" charset="0"/>
              <a:buChar char="•"/>
            </a:pPr>
            <a:r>
              <a:rPr lang="en-GB" dirty="0" smtClean="0"/>
              <a:t>What application of the national </a:t>
            </a:r>
            <a:r>
              <a:rPr lang="en-GB" dirty="0"/>
              <a:t>policy </a:t>
            </a:r>
            <a:r>
              <a:rPr lang="en-GB" dirty="0" smtClean="0"/>
              <a:t>background?</a:t>
            </a:r>
            <a:endParaRPr lang="en-GB" dirty="0"/>
          </a:p>
          <a:p>
            <a:r>
              <a:rPr lang="en-GB" dirty="0"/>
              <a:t>	Localism Act, 2011</a:t>
            </a:r>
          </a:p>
          <a:p>
            <a:r>
              <a:rPr lang="en-GB" dirty="0"/>
              <a:t>	National Housing Strategy, 2011</a:t>
            </a:r>
          </a:p>
          <a:p>
            <a:r>
              <a:rPr lang="en-GB" dirty="0"/>
              <a:t>	National Planning Policy Framework, 2012</a:t>
            </a:r>
          </a:p>
          <a:p>
            <a:endParaRPr lang="en-GB" dirty="0" smtClean="0"/>
          </a:p>
          <a:p>
            <a:pPr marL="342900" indent="-342900">
              <a:buFont typeface="Arial" panose="020B0604020202020204" pitchFamily="34" charset="0"/>
              <a:buChar char="•"/>
            </a:pPr>
            <a:r>
              <a:rPr lang="en-GB" dirty="0" smtClean="0"/>
              <a:t>What understanding is evident of ‘utopian’ ideals to seek new housing provision through ‘mutual </a:t>
            </a:r>
            <a:r>
              <a:rPr lang="en-GB" dirty="0"/>
              <a:t>/ collective</a:t>
            </a:r>
            <a:r>
              <a:rPr lang="en-GB" dirty="0" smtClean="0"/>
              <a:t>’ means?</a:t>
            </a:r>
            <a:endParaRPr lang="en-GB" dirty="0"/>
          </a:p>
          <a:p>
            <a:endParaRPr lang="en-GB" dirty="0" smtClean="0"/>
          </a:p>
          <a:p>
            <a:pPr marL="342900" indent="-342900">
              <a:buFont typeface="Arial" panose="020B0604020202020204" pitchFamily="34" charset="0"/>
              <a:buChar char="•"/>
            </a:pPr>
            <a:r>
              <a:rPr lang="en-GB" dirty="0" smtClean="0"/>
              <a:t>What </a:t>
            </a:r>
            <a:r>
              <a:rPr lang="en-GB" dirty="0"/>
              <a:t>general or specific ‘policy hooks’ are identifiable or useable </a:t>
            </a:r>
            <a:r>
              <a:rPr lang="en-GB" dirty="0" smtClean="0"/>
              <a:t>by local people at </a:t>
            </a:r>
            <a:r>
              <a:rPr lang="en-GB" dirty="0"/>
              <a:t>local levels?</a:t>
            </a:r>
          </a:p>
        </p:txBody>
      </p:sp>
      <p:pic>
        <p:nvPicPr>
          <p:cNvPr id="8199" name="Picture 12" descr="UN_Corp_Logo_TLIC_Bla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7038" y="339725"/>
            <a:ext cx="1981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244475" y="2055813"/>
            <a:ext cx="72078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2000" b="1" dirty="0">
                <a:solidFill>
                  <a:schemeClr val="accent3">
                    <a:lumMod val="75000"/>
                  </a:schemeClr>
                </a:solidFill>
              </a:rPr>
              <a:t>Purpose of ‘</a:t>
            </a:r>
            <a:r>
              <a:rPr lang="en-GB" sz="2000" b="1" dirty="0" smtClean="0">
                <a:solidFill>
                  <a:schemeClr val="accent3">
                    <a:lumMod val="75000"/>
                  </a:schemeClr>
                </a:solidFill>
              </a:rPr>
              <a:t>mutual / collective’ housing </a:t>
            </a:r>
            <a:r>
              <a:rPr lang="en-GB" sz="2000" b="1" dirty="0">
                <a:solidFill>
                  <a:schemeClr val="accent3">
                    <a:lumMod val="75000"/>
                  </a:schemeClr>
                </a:solidFill>
              </a:rPr>
              <a:t>policy </a:t>
            </a:r>
            <a:r>
              <a:rPr lang="en-GB" sz="2000" b="1" dirty="0" smtClean="0">
                <a:solidFill>
                  <a:schemeClr val="accent3">
                    <a:lumMod val="75000"/>
                  </a:schemeClr>
                </a:solidFill>
              </a:rPr>
              <a:t>research</a:t>
            </a:r>
            <a:endParaRPr lang="en-US" sz="2000" b="1" dirty="0">
              <a:solidFill>
                <a:srgbClr val="229274"/>
              </a:solidFill>
              <a:cs typeface="Arial" pitchFamily="34" charset="0"/>
            </a:endParaRPr>
          </a:p>
        </p:txBody>
      </p:sp>
      <p:sp>
        <p:nvSpPr>
          <p:cNvPr id="9" name="TextBox 8"/>
          <p:cNvSpPr txBox="1">
            <a:spLocks noChangeArrowheads="1"/>
          </p:cNvSpPr>
          <p:nvPr/>
        </p:nvSpPr>
        <p:spPr bwMode="auto">
          <a:xfrm>
            <a:off x="244475" y="339725"/>
            <a:ext cx="3317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algn="l"/>
            <a:r>
              <a:rPr lang="en-US" sz="1800" b="1" dirty="0" smtClean="0">
                <a:solidFill>
                  <a:schemeClr val="accent3">
                    <a:lumMod val="75000"/>
                  </a:schemeClr>
                </a:solidFill>
                <a:cs typeface="Arial" pitchFamily="34" charset="0"/>
              </a:rPr>
              <a:t>RGS- IBG 26-29 August 2014</a:t>
            </a:r>
            <a:endParaRPr lang="en-US" sz="1800" b="1" dirty="0">
              <a:solidFill>
                <a:schemeClr val="accent3">
                  <a:lumMod val="75000"/>
                </a:schemeClr>
              </a:solidFill>
              <a:cs typeface="Arial" pitchFamily="34" charset="0"/>
            </a:endParaRPr>
          </a:p>
        </p:txBody>
      </p:sp>
    </p:spTree>
    <p:extLst>
      <p:ext uri="{BB962C8B-B14F-4D97-AF65-F5344CB8AC3E}">
        <p14:creationId xmlns:p14="http://schemas.microsoft.com/office/powerpoint/2010/main" val="285200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0"/>
          <p:cNvSpPr txBox="1">
            <a:spLocks noChangeArrowheads="1"/>
          </p:cNvSpPr>
          <p:nvPr/>
        </p:nvSpPr>
        <p:spPr bwMode="auto">
          <a:xfrm>
            <a:off x="242888" y="1228725"/>
            <a:ext cx="78790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2800" u="sng" dirty="0"/>
              <a:t>Alternative housing </a:t>
            </a:r>
            <a:r>
              <a:rPr lang="en-GB" sz="2800" u="sng" dirty="0" smtClean="0"/>
              <a:t>: visions</a:t>
            </a:r>
            <a:r>
              <a:rPr lang="en-GB" sz="2800" u="sng" dirty="0"/>
              <a:t>, values &amp; strategies</a:t>
            </a:r>
            <a:endParaRPr lang="en-US" sz="2800" dirty="0">
              <a:solidFill>
                <a:schemeClr val="tx1"/>
              </a:solidFill>
              <a:cs typeface="Arial" pitchFamily="34" charset="0"/>
            </a:endParaRPr>
          </a:p>
        </p:txBody>
      </p:sp>
      <p:sp>
        <p:nvSpPr>
          <p:cNvPr id="8195" name="TextBox 14"/>
          <p:cNvSpPr txBox="1">
            <a:spLocks noChangeArrowheads="1"/>
          </p:cNvSpPr>
          <p:nvPr/>
        </p:nvSpPr>
        <p:spPr bwMode="auto">
          <a:xfrm>
            <a:off x="107504" y="2455923"/>
            <a:ext cx="851693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marL="1085850" lvl="1" indent="-342900">
              <a:buFont typeface="Arial" panose="020B0604020202020204" pitchFamily="34" charset="0"/>
              <a:buChar char="•"/>
            </a:pPr>
            <a:r>
              <a:rPr lang="en-GB" sz="2000" dirty="0" smtClean="0"/>
              <a:t>Desk-based</a:t>
            </a:r>
          </a:p>
          <a:p>
            <a:pPr marL="1085850" lvl="1" indent="-342900">
              <a:buFont typeface="Arial" panose="020B0604020202020204" pitchFamily="34" charset="0"/>
              <a:buChar char="•"/>
            </a:pPr>
            <a:endParaRPr lang="en-GB" sz="2000" dirty="0" smtClean="0"/>
          </a:p>
          <a:p>
            <a:pPr marL="1085850" lvl="1" indent="-342900">
              <a:buFont typeface="Arial" panose="020B0604020202020204" pitchFamily="34" charset="0"/>
              <a:buChar char="•"/>
            </a:pPr>
            <a:r>
              <a:rPr lang="en-GB" sz="2000" dirty="0" smtClean="0"/>
              <a:t>Internet / website info from all </a:t>
            </a:r>
            <a:r>
              <a:rPr lang="en-GB" sz="2000" dirty="0"/>
              <a:t>London Councils : 33 </a:t>
            </a:r>
            <a:r>
              <a:rPr lang="en-GB" sz="2000" dirty="0" smtClean="0"/>
              <a:t>+ </a:t>
            </a:r>
            <a:r>
              <a:rPr lang="en-GB" sz="2000" dirty="0"/>
              <a:t>GLA </a:t>
            </a:r>
          </a:p>
          <a:p>
            <a:pPr marL="1085850" lvl="1" indent="-342900">
              <a:buFont typeface="Arial" panose="020B0604020202020204" pitchFamily="34" charset="0"/>
              <a:buChar char="•"/>
            </a:pPr>
            <a:endParaRPr lang="en-GB" sz="2000" dirty="0" smtClean="0"/>
          </a:p>
          <a:p>
            <a:pPr marL="1085850" lvl="1" indent="-342900">
              <a:buFont typeface="Arial" panose="020B0604020202020204" pitchFamily="34" charset="0"/>
              <a:buChar char="•"/>
            </a:pPr>
            <a:r>
              <a:rPr lang="en-GB" sz="2000" dirty="0" smtClean="0"/>
              <a:t>Examination </a:t>
            </a:r>
            <a:r>
              <a:rPr lang="en-GB" sz="2000" dirty="0"/>
              <a:t>of formal policies :</a:t>
            </a:r>
          </a:p>
          <a:p>
            <a:pPr lvl="2"/>
            <a:r>
              <a:rPr lang="en-GB" sz="2000" dirty="0">
                <a:solidFill>
                  <a:srgbClr val="0070C0"/>
                </a:solidFill>
              </a:rPr>
              <a:t>- </a:t>
            </a:r>
            <a:r>
              <a:rPr lang="en-GB" sz="2000" i="1" dirty="0">
                <a:solidFill>
                  <a:schemeClr val="tx1"/>
                </a:solidFill>
              </a:rPr>
              <a:t>Planning (Core Strategies / Spatial Strategies / LDFs)</a:t>
            </a:r>
          </a:p>
          <a:p>
            <a:pPr lvl="2"/>
            <a:r>
              <a:rPr lang="en-GB" sz="2000" i="1" dirty="0">
                <a:solidFill>
                  <a:schemeClr val="tx1"/>
                </a:solidFill>
              </a:rPr>
              <a:t>- Housing (Housing Strategies / SHMAs)</a:t>
            </a:r>
          </a:p>
          <a:p>
            <a:pPr marL="1257300" lvl="2" indent="-342900">
              <a:buFontTx/>
              <a:buChar char="-"/>
            </a:pPr>
            <a:r>
              <a:rPr lang="en-GB" sz="2000" i="1" dirty="0" smtClean="0">
                <a:solidFill>
                  <a:schemeClr val="tx1"/>
                </a:solidFill>
              </a:rPr>
              <a:t>Community </a:t>
            </a:r>
            <a:r>
              <a:rPr lang="en-GB" sz="2000" i="1" dirty="0">
                <a:solidFill>
                  <a:schemeClr val="tx1"/>
                </a:solidFill>
              </a:rPr>
              <a:t>(Community Strategies / Sustainable 	  Communities / Community Plans / </a:t>
            </a:r>
            <a:r>
              <a:rPr lang="en-GB" sz="2000" i="1" dirty="0" smtClean="0">
                <a:solidFill>
                  <a:schemeClr val="tx1"/>
                </a:solidFill>
              </a:rPr>
              <a:t>…)</a:t>
            </a:r>
          </a:p>
          <a:p>
            <a:pPr marL="914400" lvl="2" indent="0"/>
            <a:endParaRPr lang="en-GB" sz="2000" dirty="0">
              <a:solidFill>
                <a:srgbClr val="0070C0"/>
              </a:solidFill>
            </a:endParaRPr>
          </a:p>
          <a:p>
            <a:pPr marL="1085850" lvl="1" indent="-342900">
              <a:buFont typeface="Arial" panose="020B0604020202020204" pitchFamily="34" charset="0"/>
              <a:buChar char="•"/>
            </a:pPr>
            <a:r>
              <a:rPr lang="en-GB" sz="2000" dirty="0"/>
              <a:t>Identification of key terms or concepts :</a:t>
            </a:r>
          </a:p>
          <a:p>
            <a:pPr lvl="2"/>
            <a:r>
              <a:rPr lang="en-GB" sz="2000" i="1" dirty="0">
                <a:solidFill>
                  <a:schemeClr val="tx1"/>
                </a:solidFill>
              </a:rPr>
              <a:t>- Self build / Custom build / Co-op / Community-led / </a:t>
            </a:r>
            <a:r>
              <a:rPr lang="en-GB" sz="2000" i="1" dirty="0" smtClean="0">
                <a:solidFill>
                  <a:schemeClr val="tx1"/>
                </a:solidFill>
              </a:rPr>
              <a:t>Community </a:t>
            </a:r>
            <a:r>
              <a:rPr lang="en-GB" sz="2000" i="1" dirty="0">
                <a:solidFill>
                  <a:schemeClr val="tx1"/>
                </a:solidFill>
              </a:rPr>
              <a:t>Land Trust / Cohousing	</a:t>
            </a:r>
          </a:p>
          <a:p>
            <a:pPr algn="l">
              <a:buFont typeface="Arial" pitchFamily="34" charset="0"/>
              <a:buChar char="•"/>
            </a:pPr>
            <a:endParaRPr lang="en-GB" sz="1400" i="1" dirty="0">
              <a:solidFill>
                <a:schemeClr val="tx1"/>
              </a:solidFill>
              <a:cs typeface="Arial" pitchFamily="34" charset="0"/>
            </a:endParaRPr>
          </a:p>
          <a:p>
            <a:pPr algn="l">
              <a:buFont typeface="Arial" pitchFamily="34" charset="0"/>
              <a:buChar char="•"/>
            </a:pPr>
            <a:endParaRPr lang="en-GB" sz="1400" dirty="0">
              <a:solidFill>
                <a:schemeClr val="tx1"/>
              </a:solidFill>
              <a:cs typeface="Arial" pitchFamily="34" charset="0"/>
            </a:endParaRPr>
          </a:p>
        </p:txBody>
      </p:sp>
      <p:pic>
        <p:nvPicPr>
          <p:cNvPr id="8199" name="Picture 12" descr="UN_Corp_Logo_TLIC_Bla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7038" y="339725"/>
            <a:ext cx="1981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244474" y="2055813"/>
            <a:ext cx="39379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2000" b="1" dirty="0">
                <a:solidFill>
                  <a:schemeClr val="accent3">
                    <a:lumMod val="75000"/>
                  </a:schemeClr>
                </a:solidFill>
              </a:rPr>
              <a:t>Research parameters </a:t>
            </a:r>
            <a:endParaRPr lang="en-US" sz="2000" b="1" dirty="0">
              <a:solidFill>
                <a:schemeClr val="accent3">
                  <a:lumMod val="75000"/>
                </a:schemeClr>
              </a:solidFill>
              <a:cs typeface="Arial" pitchFamily="34" charset="0"/>
            </a:endParaRPr>
          </a:p>
        </p:txBody>
      </p:sp>
      <p:sp>
        <p:nvSpPr>
          <p:cNvPr id="9" name="TextBox 8"/>
          <p:cNvSpPr txBox="1">
            <a:spLocks noChangeArrowheads="1"/>
          </p:cNvSpPr>
          <p:nvPr/>
        </p:nvSpPr>
        <p:spPr bwMode="auto">
          <a:xfrm>
            <a:off x="244475" y="339725"/>
            <a:ext cx="3317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algn="l"/>
            <a:r>
              <a:rPr lang="en-US" sz="1800" b="1" dirty="0" smtClean="0">
                <a:solidFill>
                  <a:schemeClr val="accent3">
                    <a:lumMod val="75000"/>
                  </a:schemeClr>
                </a:solidFill>
                <a:cs typeface="Arial" pitchFamily="34" charset="0"/>
              </a:rPr>
              <a:t>RGS- IBG 26-29 August 2014</a:t>
            </a:r>
            <a:endParaRPr lang="en-US" sz="1800" b="1" dirty="0">
              <a:solidFill>
                <a:schemeClr val="accent3">
                  <a:lumMod val="75000"/>
                </a:schemeClr>
              </a:solidFill>
              <a:cs typeface="Arial" pitchFamily="34" charset="0"/>
            </a:endParaRPr>
          </a:p>
        </p:txBody>
      </p:sp>
    </p:spTree>
    <p:extLst>
      <p:ext uri="{BB962C8B-B14F-4D97-AF65-F5344CB8AC3E}">
        <p14:creationId xmlns:p14="http://schemas.microsoft.com/office/powerpoint/2010/main" val="2826036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0"/>
          <p:cNvSpPr txBox="1">
            <a:spLocks noChangeArrowheads="1"/>
          </p:cNvSpPr>
          <p:nvPr/>
        </p:nvSpPr>
        <p:spPr bwMode="auto">
          <a:xfrm>
            <a:off x="242888" y="1228725"/>
            <a:ext cx="78790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2800" u="sng" dirty="0"/>
              <a:t>Alternative housing </a:t>
            </a:r>
            <a:r>
              <a:rPr lang="en-GB" sz="2800" u="sng" dirty="0" smtClean="0"/>
              <a:t>: visions</a:t>
            </a:r>
            <a:r>
              <a:rPr lang="en-GB" sz="2800" u="sng" dirty="0"/>
              <a:t>, values &amp; strategies</a:t>
            </a:r>
            <a:endParaRPr lang="en-US" sz="2800" dirty="0">
              <a:solidFill>
                <a:schemeClr val="tx1"/>
              </a:solidFill>
              <a:cs typeface="Arial" pitchFamily="34" charset="0"/>
            </a:endParaRPr>
          </a:p>
        </p:txBody>
      </p:sp>
      <p:sp>
        <p:nvSpPr>
          <p:cNvPr id="8195" name="TextBox 14"/>
          <p:cNvSpPr txBox="1">
            <a:spLocks noChangeArrowheads="1"/>
          </p:cNvSpPr>
          <p:nvPr/>
        </p:nvSpPr>
        <p:spPr bwMode="auto">
          <a:xfrm>
            <a:off x="180975" y="2852936"/>
            <a:ext cx="8516938"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marL="342900" indent="-342900">
              <a:buFont typeface="Arial" panose="020B0604020202020204" pitchFamily="34" charset="0"/>
              <a:buChar char="•"/>
            </a:pPr>
            <a:r>
              <a:rPr lang="en-GB" dirty="0"/>
              <a:t>LAs with </a:t>
            </a:r>
            <a:r>
              <a:rPr lang="en-GB" dirty="0" smtClean="0"/>
              <a:t>zero mention of ‘mutual / collective</a:t>
            </a:r>
            <a:r>
              <a:rPr lang="en-GB" dirty="0"/>
              <a:t>’ housing  </a:t>
            </a:r>
            <a:r>
              <a:rPr lang="en-GB" sz="2000" dirty="0"/>
              <a:t>: </a:t>
            </a:r>
          </a:p>
          <a:p>
            <a:pPr algn="ctr"/>
            <a:r>
              <a:rPr lang="en-GB" sz="2000" b="1" dirty="0">
                <a:solidFill>
                  <a:srgbClr val="0070C0"/>
                </a:solidFill>
              </a:rPr>
              <a:t>[ 14 ]  /  @42.5%</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dirty="0"/>
              <a:t>LAs with </a:t>
            </a:r>
            <a:r>
              <a:rPr lang="en-GB" dirty="0" smtClean="0"/>
              <a:t>some mention of ‘mutual / collective</a:t>
            </a:r>
            <a:r>
              <a:rPr lang="en-GB" dirty="0"/>
              <a:t>’ </a:t>
            </a:r>
            <a:r>
              <a:rPr lang="en-GB" dirty="0" smtClean="0"/>
              <a:t>bodies </a:t>
            </a:r>
            <a:r>
              <a:rPr lang="en-GB" sz="2000" dirty="0"/>
              <a:t>:</a:t>
            </a:r>
          </a:p>
          <a:p>
            <a:pPr algn="ctr"/>
            <a:r>
              <a:rPr lang="en-GB" sz="2000" b="1" dirty="0">
                <a:solidFill>
                  <a:srgbClr val="0070C0"/>
                </a:solidFill>
              </a:rPr>
              <a:t>[ </a:t>
            </a:r>
            <a:r>
              <a:rPr lang="en-GB" sz="2000" b="1" dirty="0" smtClean="0">
                <a:solidFill>
                  <a:srgbClr val="0070C0"/>
                </a:solidFill>
              </a:rPr>
              <a:t>11 </a:t>
            </a:r>
            <a:r>
              <a:rPr lang="en-GB" sz="2000" b="1" dirty="0">
                <a:solidFill>
                  <a:srgbClr val="0070C0"/>
                </a:solidFill>
              </a:rPr>
              <a:t>]  /  @</a:t>
            </a:r>
            <a:r>
              <a:rPr lang="en-GB" sz="2000" b="1" dirty="0" smtClean="0">
                <a:solidFill>
                  <a:srgbClr val="0070C0"/>
                </a:solidFill>
              </a:rPr>
              <a:t>33.5</a:t>
            </a:r>
            <a:r>
              <a:rPr lang="en-GB" sz="2000" b="1" dirty="0">
                <a:solidFill>
                  <a:srgbClr val="0070C0"/>
                </a:solidFill>
              </a:rPr>
              <a: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dirty="0"/>
              <a:t>LAs </a:t>
            </a:r>
            <a:r>
              <a:rPr lang="en-GB" dirty="0" smtClean="0"/>
              <a:t>with specific policy mention of </a:t>
            </a:r>
            <a:r>
              <a:rPr lang="en-GB" dirty="0"/>
              <a:t>‘</a:t>
            </a:r>
            <a:r>
              <a:rPr lang="en-GB" dirty="0" smtClean="0"/>
              <a:t>mutual / collective</a:t>
            </a:r>
            <a:r>
              <a:rPr lang="en-GB" dirty="0"/>
              <a:t>’ housing :</a:t>
            </a:r>
          </a:p>
          <a:p>
            <a:pPr algn="ctr"/>
            <a:r>
              <a:rPr lang="en-GB" sz="2000" b="1" dirty="0">
                <a:solidFill>
                  <a:srgbClr val="0070C0"/>
                </a:solidFill>
              </a:rPr>
              <a:t>[ </a:t>
            </a:r>
            <a:r>
              <a:rPr lang="en-GB" sz="2000" b="1" dirty="0" smtClean="0">
                <a:solidFill>
                  <a:srgbClr val="0070C0"/>
                </a:solidFill>
              </a:rPr>
              <a:t>8 </a:t>
            </a:r>
            <a:r>
              <a:rPr lang="en-GB" sz="2000" b="1" dirty="0">
                <a:solidFill>
                  <a:srgbClr val="0070C0"/>
                </a:solidFill>
              </a:rPr>
              <a:t>]  / @</a:t>
            </a:r>
            <a:r>
              <a:rPr lang="en-GB" sz="2000" b="1" dirty="0" smtClean="0">
                <a:solidFill>
                  <a:srgbClr val="0070C0"/>
                </a:solidFill>
              </a:rPr>
              <a:t>24%  </a:t>
            </a:r>
            <a:r>
              <a:rPr lang="en-GB" sz="2000" b="1" dirty="0">
                <a:solidFill>
                  <a:srgbClr val="0070C0"/>
                </a:solidFill>
              </a:rPr>
              <a:t>……… plus ‘London Plan</a:t>
            </a:r>
            <a:r>
              <a:rPr lang="en-GB" sz="2000" b="1" dirty="0" smtClean="0">
                <a:solidFill>
                  <a:srgbClr val="0070C0"/>
                </a:solidFill>
              </a:rPr>
              <a:t>’</a:t>
            </a:r>
          </a:p>
          <a:p>
            <a:pPr marL="342900" indent="-342900" algn="ctr">
              <a:buFont typeface="Arial" panose="020B0604020202020204" pitchFamily="34" charset="0"/>
              <a:buChar char="•"/>
            </a:pPr>
            <a:endParaRPr lang="en-GB" sz="2000" b="1" dirty="0" smtClean="0">
              <a:solidFill>
                <a:srgbClr val="0070C0"/>
              </a:solidFill>
            </a:endParaRPr>
          </a:p>
          <a:p>
            <a:r>
              <a:rPr lang="en-GB" sz="2000" i="1" dirty="0" smtClean="0">
                <a:solidFill>
                  <a:schemeClr val="tx1"/>
                </a:solidFill>
              </a:rPr>
              <a:t>[NB : Two LAs come into both of the last two categories]</a:t>
            </a:r>
            <a:endParaRPr lang="en-GB" sz="2000" i="1" dirty="0">
              <a:solidFill>
                <a:schemeClr val="tx1"/>
              </a:solidFill>
            </a:endParaRPr>
          </a:p>
        </p:txBody>
      </p:sp>
      <p:pic>
        <p:nvPicPr>
          <p:cNvPr id="8199" name="Picture 12" descr="UN_Corp_Logo_TLIC_Bla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7038" y="339725"/>
            <a:ext cx="1981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244475" y="2055813"/>
            <a:ext cx="26196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2000" b="1" dirty="0">
                <a:solidFill>
                  <a:schemeClr val="accent3">
                    <a:lumMod val="75000"/>
                  </a:schemeClr>
                </a:solidFill>
              </a:rPr>
              <a:t>Indicative </a:t>
            </a:r>
            <a:r>
              <a:rPr lang="en-GB" sz="2000" b="1" dirty="0" smtClean="0">
                <a:solidFill>
                  <a:schemeClr val="accent3">
                    <a:lumMod val="75000"/>
                  </a:schemeClr>
                </a:solidFill>
              </a:rPr>
              <a:t>headlines</a:t>
            </a:r>
            <a:endParaRPr lang="en-US" sz="2000" b="1" dirty="0">
              <a:solidFill>
                <a:schemeClr val="accent3">
                  <a:lumMod val="75000"/>
                </a:schemeClr>
              </a:solidFill>
              <a:cs typeface="Arial" pitchFamily="34" charset="0"/>
            </a:endParaRPr>
          </a:p>
        </p:txBody>
      </p:sp>
      <p:sp>
        <p:nvSpPr>
          <p:cNvPr id="9" name="TextBox 8"/>
          <p:cNvSpPr txBox="1">
            <a:spLocks noChangeArrowheads="1"/>
          </p:cNvSpPr>
          <p:nvPr/>
        </p:nvSpPr>
        <p:spPr bwMode="auto">
          <a:xfrm>
            <a:off x="244475" y="339725"/>
            <a:ext cx="3317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algn="l"/>
            <a:r>
              <a:rPr lang="en-US" sz="1800" b="1" dirty="0" smtClean="0">
                <a:solidFill>
                  <a:schemeClr val="accent3">
                    <a:lumMod val="75000"/>
                  </a:schemeClr>
                </a:solidFill>
                <a:cs typeface="Arial" pitchFamily="34" charset="0"/>
              </a:rPr>
              <a:t>RGS- IBG 26-29 August 2014</a:t>
            </a:r>
            <a:endParaRPr lang="en-US" sz="1800" b="1" dirty="0">
              <a:solidFill>
                <a:schemeClr val="accent3">
                  <a:lumMod val="75000"/>
                </a:schemeClr>
              </a:solidFill>
              <a:cs typeface="Arial" pitchFamily="34" charset="0"/>
            </a:endParaRPr>
          </a:p>
        </p:txBody>
      </p:sp>
    </p:spTree>
    <p:extLst>
      <p:ext uri="{BB962C8B-B14F-4D97-AF65-F5344CB8AC3E}">
        <p14:creationId xmlns:p14="http://schemas.microsoft.com/office/powerpoint/2010/main" val="847498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0"/>
          <p:cNvSpPr txBox="1">
            <a:spLocks noChangeArrowheads="1"/>
          </p:cNvSpPr>
          <p:nvPr/>
        </p:nvSpPr>
        <p:spPr bwMode="auto">
          <a:xfrm>
            <a:off x="242888" y="1228725"/>
            <a:ext cx="78790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2800" u="sng" dirty="0"/>
              <a:t>Alternative housing </a:t>
            </a:r>
            <a:r>
              <a:rPr lang="en-GB" sz="2800" u="sng" dirty="0" smtClean="0"/>
              <a:t>: visions</a:t>
            </a:r>
            <a:r>
              <a:rPr lang="en-GB" sz="2800" u="sng" dirty="0"/>
              <a:t>, values &amp; strategies</a:t>
            </a:r>
            <a:endParaRPr lang="en-US" sz="2800" dirty="0">
              <a:solidFill>
                <a:schemeClr val="tx1"/>
              </a:solidFill>
              <a:cs typeface="Arial" pitchFamily="34" charset="0"/>
            </a:endParaRPr>
          </a:p>
        </p:txBody>
      </p:sp>
      <p:pic>
        <p:nvPicPr>
          <p:cNvPr id="8199" name="Picture 12" descr="UN_Corp_Logo_TLIC_Bla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7038" y="339725"/>
            <a:ext cx="1981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244475" y="2055813"/>
            <a:ext cx="75266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2000" b="1" dirty="0">
                <a:solidFill>
                  <a:schemeClr val="accent3">
                    <a:lumMod val="75000"/>
                  </a:schemeClr>
                </a:solidFill>
              </a:rPr>
              <a:t>LAs with zero </a:t>
            </a:r>
            <a:r>
              <a:rPr lang="en-GB" sz="2000" b="1" dirty="0" smtClean="0">
                <a:solidFill>
                  <a:schemeClr val="accent3">
                    <a:lumMod val="75000"/>
                  </a:schemeClr>
                </a:solidFill>
              </a:rPr>
              <a:t>policy mention </a:t>
            </a:r>
            <a:r>
              <a:rPr lang="en-GB" sz="2000" b="1" dirty="0">
                <a:solidFill>
                  <a:schemeClr val="accent3">
                    <a:lumMod val="75000"/>
                  </a:schemeClr>
                </a:solidFill>
              </a:rPr>
              <a:t>of ‘mutual / collective’ </a:t>
            </a:r>
            <a:r>
              <a:rPr lang="en-GB" sz="2000" b="1" dirty="0" smtClean="0">
                <a:solidFill>
                  <a:schemeClr val="accent3">
                    <a:lumMod val="75000"/>
                  </a:schemeClr>
                </a:solidFill>
              </a:rPr>
              <a:t>housing</a:t>
            </a:r>
            <a:endParaRPr lang="en-US" sz="2000" b="1" dirty="0">
              <a:solidFill>
                <a:schemeClr val="accent3">
                  <a:lumMod val="75000"/>
                </a:schemeClr>
              </a:solidFill>
              <a:cs typeface="Arial" pitchFamily="34" charset="0"/>
            </a:endParaRPr>
          </a:p>
        </p:txBody>
      </p:sp>
      <p:sp>
        <p:nvSpPr>
          <p:cNvPr id="9" name="TextBox 8"/>
          <p:cNvSpPr txBox="1">
            <a:spLocks noChangeArrowheads="1"/>
          </p:cNvSpPr>
          <p:nvPr/>
        </p:nvSpPr>
        <p:spPr bwMode="auto">
          <a:xfrm>
            <a:off x="244475" y="339725"/>
            <a:ext cx="3317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algn="l"/>
            <a:r>
              <a:rPr lang="en-US" sz="1800" b="1" dirty="0" smtClean="0">
                <a:solidFill>
                  <a:schemeClr val="accent3">
                    <a:lumMod val="75000"/>
                  </a:schemeClr>
                </a:solidFill>
                <a:cs typeface="Arial" pitchFamily="34" charset="0"/>
              </a:rPr>
              <a:t>RGS- IBG 26-29 August 2014</a:t>
            </a:r>
            <a:endParaRPr lang="en-US" sz="1800" b="1" dirty="0">
              <a:solidFill>
                <a:schemeClr val="accent3">
                  <a:lumMod val="75000"/>
                </a:schemeClr>
              </a:solidFill>
              <a:cs typeface="Arial" pitchFamily="34" charset="0"/>
            </a:endParaRPr>
          </a:p>
        </p:txBody>
      </p:sp>
      <p:graphicFrame>
        <p:nvGraphicFramePr>
          <p:cNvPr id="10" name="Content Placeholder 4"/>
          <p:cNvGraphicFramePr>
            <a:graphicFrameLocks/>
          </p:cNvGraphicFramePr>
          <p:nvPr>
            <p:extLst>
              <p:ext uri="{D42A27DB-BD31-4B8C-83A1-F6EECF244321}">
                <p14:modId xmlns:p14="http://schemas.microsoft.com/office/powerpoint/2010/main" val="1374116954"/>
              </p:ext>
            </p:extLst>
          </p:nvPr>
        </p:nvGraphicFramePr>
        <p:xfrm>
          <a:off x="1526405" y="2852936"/>
          <a:ext cx="5915000" cy="2926080"/>
        </p:xfrm>
        <a:graphic>
          <a:graphicData uri="http://schemas.openxmlformats.org/drawingml/2006/table">
            <a:tbl>
              <a:tblPr firstRow="1" bandRow="1">
                <a:tableStyleId>{5C22544A-7EE6-4342-B048-85BDC9FD1C3A}</a:tableStyleId>
              </a:tblPr>
              <a:tblGrid>
                <a:gridCol w="2957500"/>
                <a:gridCol w="2957500"/>
              </a:tblGrid>
              <a:tr h="180000">
                <a:tc>
                  <a:txBody>
                    <a:bodyPr/>
                    <a:lstStyle/>
                    <a:p>
                      <a:pPr algn="ctr"/>
                      <a:endParaRPr lang="en-GB" dirty="0"/>
                    </a:p>
                  </a:txBody>
                  <a:tcPr/>
                </a:tc>
                <a:tc>
                  <a:txBody>
                    <a:bodyPr/>
                    <a:lstStyle/>
                    <a:p>
                      <a:pPr algn="ctr"/>
                      <a:endParaRPr lang="en-GB" dirty="0"/>
                    </a:p>
                  </a:txBody>
                  <a:tcPr/>
                </a:tc>
              </a:tr>
              <a:tr h="360000">
                <a:tc>
                  <a:txBody>
                    <a:bodyPr/>
                    <a:lstStyle/>
                    <a:p>
                      <a:pPr algn="ctr"/>
                      <a:r>
                        <a:rPr lang="en-GB" dirty="0" smtClean="0"/>
                        <a:t>Barnet</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Harrow</a:t>
                      </a:r>
                    </a:p>
                  </a:txBody>
                  <a:tcPr/>
                </a:tc>
              </a:tr>
              <a:tr h="360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Bexley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Hillingdon</a:t>
                      </a:r>
                    </a:p>
                  </a:txBody>
                  <a:tcPr/>
                </a:tc>
              </a:tr>
              <a:tr h="360000">
                <a:tc>
                  <a:txBody>
                    <a:bodyPr/>
                    <a:lstStyle/>
                    <a:p>
                      <a:pPr algn="ctr"/>
                      <a:r>
                        <a:rPr lang="en-GB" dirty="0" smtClean="0"/>
                        <a:t>Brent</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Newham</a:t>
                      </a:r>
                    </a:p>
                  </a:txBody>
                  <a:tcPr/>
                </a:tc>
              </a:tr>
              <a:tr h="360000">
                <a:tc>
                  <a:txBody>
                    <a:bodyPr/>
                    <a:lstStyle/>
                    <a:p>
                      <a:pPr algn="ctr"/>
                      <a:r>
                        <a:rPr lang="en-GB" dirty="0" smtClean="0"/>
                        <a:t>City of London</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Richmond</a:t>
                      </a:r>
                    </a:p>
                  </a:txBody>
                  <a:tcPr/>
                </a:tc>
              </a:tr>
              <a:tr h="360000">
                <a:tc>
                  <a:txBody>
                    <a:bodyPr/>
                    <a:lstStyle/>
                    <a:p>
                      <a:pPr algn="ctr"/>
                      <a:r>
                        <a:rPr lang="en-GB" dirty="0" smtClean="0"/>
                        <a:t>Croydon</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Sutton</a:t>
                      </a:r>
                    </a:p>
                  </a:txBody>
                  <a:tcPr/>
                </a:tc>
              </a:tr>
              <a:tr h="360000">
                <a:tc>
                  <a:txBody>
                    <a:bodyPr/>
                    <a:lstStyle/>
                    <a:p>
                      <a:pPr algn="ctr"/>
                      <a:r>
                        <a:rPr lang="en-GB" dirty="0" smtClean="0"/>
                        <a:t>Greenwich</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Waltham Forest</a:t>
                      </a:r>
                    </a:p>
                  </a:txBody>
                  <a:tcPr/>
                </a:tc>
              </a:tr>
              <a:tr h="360000">
                <a:tc>
                  <a:txBody>
                    <a:bodyPr/>
                    <a:lstStyle/>
                    <a:p>
                      <a:pPr algn="ctr"/>
                      <a:r>
                        <a:rPr lang="en-GB" dirty="0" smtClean="0"/>
                        <a:t>Haringey</a:t>
                      </a:r>
                      <a:endParaRPr lang="en-GB" dirty="0"/>
                    </a:p>
                  </a:txBody>
                  <a:tcPr/>
                </a:tc>
                <a:tc>
                  <a:txBody>
                    <a:bodyPr/>
                    <a:lstStyle/>
                    <a:p>
                      <a:pPr algn="ctr"/>
                      <a:r>
                        <a:rPr lang="en-GB" dirty="0" smtClean="0"/>
                        <a:t>Wandsworth</a:t>
                      </a:r>
                      <a:endParaRPr lang="en-GB" dirty="0"/>
                    </a:p>
                  </a:txBody>
                  <a:tcPr/>
                </a:tc>
              </a:tr>
            </a:tbl>
          </a:graphicData>
        </a:graphic>
      </p:graphicFrame>
    </p:spTree>
    <p:extLst>
      <p:ext uri="{BB962C8B-B14F-4D97-AF65-F5344CB8AC3E}">
        <p14:creationId xmlns:p14="http://schemas.microsoft.com/office/powerpoint/2010/main" val="3748077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0"/>
          <p:cNvSpPr txBox="1">
            <a:spLocks noChangeArrowheads="1"/>
          </p:cNvSpPr>
          <p:nvPr/>
        </p:nvSpPr>
        <p:spPr bwMode="auto">
          <a:xfrm>
            <a:off x="242888" y="967115"/>
            <a:ext cx="78790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2800" u="sng" dirty="0"/>
              <a:t>Alternative housing </a:t>
            </a:r>
            <a:r>
              <a:rPr lang="en-GB" sz="2800" u="sng" dirty="0" smtClean="0"/>
              <a:t>: visions</a:t>
            </a:r>
            <a:r>
              <a:rPr lang="en-GB" sz="2800" u="sng" dirty="0"/>
              <a:t>, values &amp; strategies</a:t>
            </a:r>
            <a:endParaRPr lang="en-US" sz="2800" dirty="0">
              <a:solidFill>
                <a:schemeClr val="tx1"/>
              </a:solidFill>
              <a:cs typeface="Arial" pitchFamily="34" charset="0"/>
            </a:endParaRPr>
          </a:p>
        </p:txBody>
      </p:sp>
      <p:pic>
        <p:nvPicPr>
          <p:cNvPr id="8199" name="Picture 12" descr="UN_Corp_Logo_TLIC_Bla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7038" y="339725"/>
            <a:ext cx="1981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242888" y="1634269"/>
            <a:ext cx="74978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2000" b="1" dirty="0">
                <a:solidFill>
                  <a:schemeClr val="accent3">
                    <a:lumMod val="75000"/>
                  </a:schemeClr>
                </a:solidFill>
              </a:rPr>
              <a:t>LAs with some </a:t>
            </a:r>
            <a:r>
              <a:rPr lang="en-GB" sz="2000" b="1" dirty="0" smtClean="0">
                <a:solidFill>
                  <a:schemeClr val="accent3">
                    <a:lumMod val="75000"/>
                  </a:schemeClr>
                </a:solidFill>
              </a:rPr>
              <a:t>policy mention </a:t>
            </a:r>
            <a:r>
              <a:rPr lang="en-GB" sz="2000" b="1" dirty="0">
                <a:solidFill>
                  <a:schemeClr val="accent3">
                    <a:lumMod val="75000"/>
                  </a:schemeClr>
                </a:solidFill>
              </a:rPr>
              <a:t>of ‘mutual / collective’ </a:t>
            </a:r>
            <a:r>
              <a:rPr lang="en-GB" sz="2000" b="1" dirty="0" smtClean="0">
                <a:solidFill>
                  <a:schemeClr val="accent3">
                    <a:lumMod val="75000"/>
                  </a:schemeClr>
                </a:solidFill>
              </a:rPr>
              <a:t>bodies</a:t>
            </a:r>
            <a:endParaRPr lang="en-US" sz="2000" b="1" dirty="0">
              <a:solidFill>
                <a:schemeClr val="tx1"/>
              </a:solidFill>
              <a:cs typeface="Arial" pitchFamily="34" charset="0"/>
            </a:endParaRPr>
          </a:p>
        </p:txBody>
      </p:sp>
      <p:sp>
        <p:nvSpPr>
          <p:cNvPr id="9" name="TextBox 8"/>
          <p:cNvSpPr txBox="1">
            <a:spLocks noChangeArrowheads="1"/>
          </p:cNvSpPr>
          <p:nvPr/>
        </p:nvSpPr>
        <p:spPr bwMode="auto">
          <a:xfrm>
            <a:off x="244475" y="339725"/>
            <a:ext cx="3317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algn="l"/>
            <a:r>
              <a:rPr lang="en-US" sz="1800" b="1" dirty="0" smtClean="0">
                <a:solidFill>
                  <a:schemeClr val="accent3">
                    <a:lumMod val="75000"/>
                  </a:schemeClr>
                </a:solidFill>
                <a:cs typeface="Arial" pitchFamily="34" charset="0"/>
              </a:rPr>
              <a:t>RGS- IBG 26-29 August 2014</a:t>
            </a:r>
            <a:endParaRPr lang="en-US" sz="1800" b="1" dirty="0">
              <a:solidFill>
                <a:schemeClr val="accent3">
                  <a:lumMod val="75000"/>
                </a:schemeClr>
              </a:solidFill>
              <a:cs typeface="Arial" pitchFamily="34" charset="0"/>
            </a:endParaRPr>
          </a:p>
        </p:txBody>
      </p:sp>
      <p:graphicFrame>
        <p:nvGraphicFramePr>
          <p:cNvPr id="7" name="Content Placeholder 3"/>
          <p:cNvGraphicFramePr>
            <a:graphicFrameLocks/>
          </p:cNvGraphicFramePr>
          <p:nvPr>
            <p:extLst>
              <p:ext uri="{D42A27DB-BD31-4B8C-83A1-F6EECF244321}">
                <p14:modId xmlns:p14="http://schemas.microsoft.com/office/powerpoint/2010/main" val="4290798295"/>
              </p:ext>
            </p:extLst>
          </p:nvPr>
        </p:nvGraphicFramePr>
        <p:xfrm>
          <a:off x="244475" y="2204864"/>
          <a:ext cx="8496944" cy="4480560"/>
        </p:xfrm>
        <a:graphic>
          <a:graphicData uri="http://schemas.openxmlformats.org/drawingml/2006/table">
            <a:tbl>
              <a:tblPr firstRow="1" bandRow="1">
                <a:tableStyleId>{5C22544A-7EE6-4342-B048-85BDC9FD1C3A}</a:tableStyleId>
              </a:tblPr>
              <a:tblGrid>
                <a:gridCol w="1195927"/>
                <a:gridCol w="1195927"/>
                <a:gridCol w="1195927"/>
                <a:gridCol w="1195927"/>
                <a:gridCol w="1442501"/>
                <a:gridCol w="1098743"/>
                <a:gridCol w="1171992"/>
              </a:tblGrid>
              <a:tr h="370840">
                <a:tc>
                  <a:txBody>
                    <a:bodyPr/>
                    <a:lstStyle/>
                    <a:p>
                      <a:pPr algn="ctr"/>
                      <a:r>
                        <a:rPr lang="en-GB" dirty="0" smtClean="0"/>
                        <a:t>LA</a:t>
                      </a:r>
                      <a:endParaRPr lang="en-GB" dirty="0"/>
                    </a:p>
                  </a:txBody>
                  <a:tcPr/>
                </a:tc>
                <a:tc>
                  <a:txBody>
                    <a:bodyPr/>
                    <a:lstStyle/>
                    <a:p>
                      <a:pPr algn="ctr"/>
                      <a:r>
                        <a:rPr lang="en-GB" dirty="0" smtClean="0"/>
                        <a:t>Self Build</a:t>
                      </a:r>
                      <a:endParaRPr lang="en-GB" dirty="0"/>
                    </a:p>
                  </a:txBody>
                  <a:tcPr/>
                </a:tc>
                <a:tc>
                  <a:txBody>
                    <a:bodyPr/>
                    <a:lstStyle/>
                    <a:p>
                      <a:pPr algn="ctr"/>
                      <a:r>
                        <a:rPr lang="en-GB" dirty="0" smtClean="0"/>
                        <a:t>Custom</a:t>
                      </a:r>
                      <a:r>
                        <a:rPr lang="en-GB" baseline="0" dirty="0" smtClean="0"/>
                        <a:t> build</a:t>
                      </a:r>
                      <a:endParaRPr lang="en-GB" dirty="0"/>
                    </a:p>
                  </a:txBody>
                  <a:tcPr/>
                </a:tc>
                <a:tc>
                  <a:txBody>
                    <a:bodyPr/>
                    <a:lstStyle/>
                    <a:p>
                      <a:pPr algn="ctr"/>
                      <a:r>
                        <a:rPr lang="en-GB" dirty="0" smtClean="0"/>
                        <a:t>Co-ops</a:t>
                      </a:r>
                      <a:endParaRPr lang="en-GB" dirty="0"/>
                    </a:p>
                  </a:txBody>
                  <a:tcPr/>
                </a:tc>
                <a:tc>
                  <a:txBody>
                    <a:bodyPr/>
                    <a:lstStyle/>
                    <a:p>
                      <a:pPr algn="ctr"/>
                      <a:r>
                        <a:rPr lang="en-GB" dirty="0" smtClean="0"/>
                        <a:t>Community-Led</a:t>
                      </a:r>
                      <a:endParaRPr lang="en-GB" dirty="0"/>
                    </a:p>
                  </a:txBody>
                  <a:tcPr/>
                </a:tc>
                <a:tc>
                  <a:txBody>
                    <a:bodyPr/>
                    <a:lstStyle/>
                    <a:p>
                      <a:pPr algn="ctr"/>
                      <a:r>
                        <a:rPr lang="en-GB" dirty="0" smtClean="0"/>
                        <a:t>Land Trusts</a:t>
                      </a:r>
                      <a:endParaRPr lang="en-GB" dirty="0"/>
                    </a:p>
                  </a:txBody>
                  <a:tcPr/>
                </a:tc>
                <a:tc>
                  <a:txBody>
                    <a:bodyPr/>
                    <a:lstStyle/>
                    <a:p>
                      <a:pPr algn="ctr"/>
                      <a:r>
                        <a:rPr lang="en-GB" dirty="0" smtClean="0"/>
                        <a:t>Cohousing</a:t>
                      </a:r>
                      <a:endParaRPr lang="en-GB" dirty="0"/>
                    </a:p>
                  </a:txBody>
                  <a:tcPr/>
                </a:tc>
              </a:tr>
              <a:tr h="370840">
                <a:tc>
                  <a:txBody>
                    <a:bodyPr/>
                    <a:lstStyle/>
                    <a:p>
                      <a:r>
                        <a:rPr lang="en-GB" dirty="0" smtClean="0"/>
                        <a:t>Barking</a:t>
                      </a: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r>
                        <a:rPr lang="en-GB" dirty="0" smtClean="0"/>
                        <a:t>‘Energy co-op’</a:t>
                      </a:r>
                      <a:endParaRPr lang="en-GB" dirty="0"/>
                    </a:p>
                  </a:txBody>
                  <a:tcPr/>
                </a:tc>
                <a:tc>
                  <a:txBody>
                    <a:bodyPr/>
                    <a:lstStyle/>
                    <a:p>
                      <a:pPr algn="ctr"/>
                      <a:r>
                        <a:rPr lang="en-GB" dirty="0" smtClean="0"/>
                        <a:t>‘Renewables’</a:t>
                      </a:r>
                      <a:endParaRPr lang="en-GB" dirty="0"/>
                    </a:p>
                  </a:txBody>
                  <a:tcPr/>
                </a:tc>
                <a:tc>
                  <a:txBody>
                    <a:bodyPr/>
                    <a:lstStyle/>
                    <a:p>
                      <a:pPr algn="ctr"/>
                      <a:endParaRPr lang="en-GB" dirty="0"/>
                    </a:p>
                  </a:txBody>
                  <a:tcPr/>
                </a:tc>
                <a:tc>
                  <a:txBody>
                    <a:bodyPr/>
                    <a:lstStyle/>
                    <a:p>
                      <a:pPr algn="ctr"/>
                      <a:endParaRPr lang="en-GB" dirty="0"/>
                    </a:p>
                  </a:txBody>
                  <a:tcPr/>
                </a:tc>
              </a:tr>
              <a:tr h="370840">
                <a:tc>
                  <a:txBody>
                    <a:bodyPr/>
                    <a:lstStyle/>
                    <a:p>
                      <a:r>
                        <a:rPr lang="en-GB" dirty="0" smtClean="0"/>
                        <a:t>Bromley</a:t>
                      </a: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r>
                        <a:rPr lang="en-GB" dirty="0" smtClean="0"/>
                        <a:t>Neighbourh. plans</a:t>
                      </a:r>
                      <a:endParaRPr lang="en-GB" dirty="0"/>
                    </a:p>
                  </a:txBody>
                  <a:tcPr/>
                </a:tc>
                <a:tc>
                  <a:txBody>
                    <a:bodyPr/>
                    <a:lstStyle/>
                    <a:p>
                      <a:pPr algn="ctr"/>
                      <a:endParaRPr lang="en-GB" dirty="0"/>
                    </a:p>
                  </a:txBody>
                  <a:tcPr/>
                </a:tc>
                <a:tc>
                  <a:txBody>
                    <a:bodyPr/>
                    <a:lstStyle/>
                    <a:p>
                      <a:pPr algn="ctr"/>
                      <a:endParaRPr lang="en-GB" dirty="0"/>
                    </a:p>
                  </a:txBody>
                  <a:tcPr/>
                </a:tc>
              </a:tr>
              <a:tr h="370840">
                <a:tc>
                  <a:txBody>
                    <a:bodyPr/>
                    <a:lstStyle/>
                    <a:p>
                      <a:r>
                        <a:rPr lang="en-GB" dirty="0" smtClean="0"/>
                        <a:t>Camden</a:t>
                      </a: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r>
                        <a:rPr lang="en-GB" dirty="0" smtClean="0"/>
                        <a:t>Abbey estate</a:t>
                      </a:r>
                      <a:endParaRPr lang="en-GB" dirty="0"/>
                    </a:p>
                  </a:txBody>
                  <a:tcPr/>
                </a:tc>
                <a:tc>
                  <a:txBody>
                    <a:bodyPr/>
                    <a:lstStyle/>
                    <a:p>
                      <a:pPr algn="ctr"/>
                      <a:r>
                        <a:rPr lang="en-GB" dirty="0" smtClean="0"/>
                        <a:t>Regeneration partnership</a:t>
                      </a:r>
                      <a:endParaRPr lang="en-GB" dirty="0"/>
                    </a:p>
                  </a:txBody>
                  <a:tcPr/>
                </a:tc>
                <a:tc>
                  <a:txBody>
                    <a:bodyPr/>
                    <a:lstStyle/>
                    <a:p>
                      <a:pPr algn="ctr"/>
                      <a:endParaRPr lang="en-GB" dirty="0"/>
                    </a:p>
                  </a:txBody>
                  <a:tcPr/>
                </a:tc>
                <a:tc>
                  <a:txBody>
                    <a:bodyPr/>
                    <a:lstStyle/>
                    <a:p>
                      <a:pPr algn="ctr"/>
                      <a:endParaRPr lang="en-GB" dirty="0"/>
                    </a:p>
                  </a:txBody>
                  <a:tcPr/>
                </a:tc>
              </a:tr>
              <a:tr h="370840">
                <a:tc>
                  <a:txBody>
                    <a:bodyPr/>
                    <a:lstStyle/>
                    <a:p>
                      <a:r>
                        <a:rPr lang="en-GB" dirty="0" smtClean="0"/>
                        <a:t>H/Fulham</a:t>
                      </a: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r>
                        <a:rPr lang="en-GB" dirty="0" smtClean="0"/>
                        <a:t>Co-ops in 3</a:t>
                      </a:r>
                      <a:r>
                        <a:rPr lang="en-GB" baseline="30000" dirty="0" smtClean="0"/>
                        <a:t>rd</a:t>
                      </a:r>
                      <a:r>
                        <a:rPr lang="en-GB" dirty="0" smtClean="0"/>
                        <a:t> sector</a:t>
                      </a: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r>
              <a:tr h="370840">
                <a:tc>
                  <a:txBody>
                    <a:bodyPr/>
                    <a:lstStyle/>
                    <a:p>
                      <a:r>
                        <a:rPr lang="en-GB" dirty="0" smtClean="0"/>
                        <a:t>Hounslow</a:t>
                      </a: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r>
                        <a:rPr lang="en-GB" dirty="0" smtClean="0"/>
                        <a:t>In ‘Big Society’</a:t>
                      </a:r>
                      <a:endParaRPr lang="en-GB" dirty="0"/>
                    </a:p>
                  </a:txBody>
                  <a:tcPr/>
                </a:tc>
                <a:tc>
                  <a:txBody>
                    <a:bodyPr/>
                    <a:lstStyle/>
                    <a:p>
                      <a:pPr algn="ctr"/>
                      <a:endParaRPr lang="en-GB" dirty="0"/>
                    </a:p>
                  </a:txBody>
                  <a:tcPr/>
                </a:tc>
                <a:tc>
                  <a:txBody>
                    <a:bodyPr/>
                    <a:lstStyle/>
                    <a:p>
                      <a:pPr algn="ctr"/>
                      <a:r>
                        <a:rPr lang="en-GB" dirty="0" smtClean="0"/>
                        <a:t>Commun. Trusts</a:t>
                      </a:r>
                      <a:endParaRPr lang="en-GB" dirty="0"/>
                    </a:p>
                  </a:txBody>
                  <a:tcPr/>
                </a:tc>
                <a:tc>
                  <a:txBody>
                    <a:bodyPr/>
                    <a:lstStyle/>
                    <a:p>
                      <a:pPr algn="ctr"/>
                      <a:endParaRPr lang="en-GB" dirty="0"/>
                    </a:p>
                  </a:txBody>
                  <a:tcPr/>
                </a:tc>
              </a:tr>
              <a:tr h="370840">
                <a:tc>
                  <a:txBody>
                    <a:bodyPr/>
                    <a:lstStyle/>
                    <a:p>
                      <a:r>
                        <a:rPr lang="en-GB" dirty="0" smtClean="0"/>
                        <a:t>Islington</a:t>
                      </a: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r>
                        <a:rPr lang="en-GB" dirty="0" smtClean="0"/>
                        <a:t>Existence</a:t>
                      </a:r>
                      <a:r>
                        <a:rPr lang="en-GB" baseline="0" dirty="0" smtClean="0"/>
                        <a:t> of TMOs</a:t>
                      </a: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r>
            </a:tbl>
          </a:graphicData>
        </a:graphic>
      </p:graphicFrame>
    </p:spTree>
    <p:extLst>
      <p:ext uri="{BB962C8B-B14F-4D97-AF65-F5344CB8AC3E}">
        <p14:creationId xmlns:p14="http://schemas.microsoft.com/office/powerpoint/2010/main" val="3664534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0"/>
          <p:cNvSpPr txBox="1">
            <a:spLocks noChangeArrowheads="1"/>
          </p:cNvSpPr>
          <p:nvPr/>
        </p:nvSpPr>
        <p:spPr bwMode="auto">
          <a:xfrm>
            <a:off x="242888" y="967115"/>
            <a:ext cx="78790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2800" u="sng" dirty="0"/>
              <a:t>Alternative housing </a:t>
            </a:r>
            <a:r>
              <a:rPr lang="en-GB" sz="2800" u="sng" dirty="0" smtClean="0"/>
              <a:t>: visions</a:t>
            </a:r>
            <a:r>
              <a:rPr lang="en-GB" sz="2800" u="sng" dirty="0"/>
              <a:t>, values &amp; strategies</a:t>
            </a:r>
            <a:endParaRPr lang="en-US" sz="2800" dirty="0">
              <a:solidFill>
                <a:schemeClr val="tx1"/>
              </a:solidFill>
              <a:cs typeface="Arial" pitchFamily="34" charset="0"/>
            </a:endParaRPr>
          </a:p>
        </p:txBody>
      </p:sp>
      <p:pic>
        <p:nvPicPr>
          <p:cNvPr id="8199" name="Picture 12" descr="UN_Corp_Logo_TLIC_Bla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7038" y="339725"/>
            <a:ext cx="1981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271548" y="1628800"/>
            <a:ext cx="74978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2000" b="1" dirty="0">
                <a:solidFill>
                  <a:schemeClr val="accent3">
                    <a:lumMod val="75000"/>
                  </a:schemeClr>
                </a:solidFill>
              </a:rPr>
              <a:t>LAs with some </a:t>
            </a:r>
            <a:r>
              <a:rPr lang="en-GB" sz="2000" b="1" dirty="0" smtClean="0">
                <a:solidFill>
                  <a:schemeClr val="accent3">
                    <a:lumMod val="75000"/>
                  </a:schemeClr>
                </a:solidFill>
              </a:rPr>
              <a:t>policy mention </a:t>
            </a:r>
            <a:r>
              <a:rPr lang="en-GB" sz="2000" b="1" dirty="0">
                <a:solidFill>
                  <a:schemeClr val="accent3">
                    <a:lumMod val="75000"/>
                  </a:schemeClr>
                </a:solidFill>
              </a:rPr>
              <a:t>of ‘mutual / collective’ </a:t>
            </a:r>
            <a:r>
              <a:rPr lang="en-GB" sz="2000" b="1" dirty="0" smtClean="0">
                <a:solidFill>
                  <a:schemeClr val="accent3">
                    <a:lumMod val="75000"/>
                  </a:schemeClr>
                </a:solidFill>
              </a:rPr>
              <a:t>bodies</a:t>
            </a:r>
            <a:endParaRPr lang="en-US" sz="2000" b="1" dirty="0">
              <a:solidFill>
                <a:schemeClr val="tx1"/>
              </a:solidFill>
              <a:cs typeface="Arial" pitchFamily="34" charset="0"/>
            </a:endParaRPr>
          </a:p>
        </p:txBody>
      </p:sp>
      <p:sp>
        <p:nvSpPr>
          <p:cNvPr id="9" name="TextBox 8"/>
          <p:cNvSpPr txBox="1">
            <a:spLocks noChangeArrowheads="1"/>
          </p:cNvSpPr>
          <p:nvPr/>
        </p:nvSpPr>
        <p:spPr bwMode="auto">
          <a:xfrm>
            <a:off x="244475" y="339725"/>
            <a:ext cx="3317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algn="l"/>
            <a:r>
              <a:rPr lang="en-US" sz="1800" b="1" dirty="0" smtClean="0">
                <a:solidFill>
                  <a:schemeClr val="accent3">
                    <a:lumMod val="75000"/>
                  </a:schemeClr>
                </a:solidFill>
                <a:cs typeface="Arial" pitchFamily="34" charset="0"/>
              </a:rPr>
              <a:t>RGS- IBG 26-29 August 2014</a:t>
            </a:r>
            <a:endParaRPr lang="en-US" sz="1800" b="1" dirty="0">
              <a:solidFill>
                <a:schemeClr val="accent3">
                  <a:lumMod val="75000"/>
                </a:schemeClr>
              </a:solidFill>
              <a:cs typeface="Arial" pitchFamily="34" charset="0"/>
            </a:endParaRPr>
          </a:p>
        </p:txBody>
      </p:sp>
      <p:graphicFrame>
        <p:nvGraphicFramePr>
          <p:cNvPr id="7" name="Content Placeholder 3"/>
          <p:cNvGraphicFramePr>
            <a:graphicFrameLocks/>
          </p:cNvGraphicFramePr>
          <p:nvPr>
            <p:extLst>
              <p:ext uri="{D42A27DB-BD31-4B8C-83A1-F6EECF244321}">
                <p14:modId xmlns:p14="http://schemas.microsoft.com/office/powerpoint/2010/main" val="1900121484"/>
              </p:ext>
            </p:extLst>
          </p:nvPr>
        </p:nvGraphicFramePr>
        <p:xfrm>
          <a:off x="279927" y="2276872"/>
          <a:ext cx="8496944" cy="3840480"/>
        </p:xfrm>
        <a:graphic>
          <a:graphicData uri="http://schemas.openxmlformats.org/drawingml/2006/table">
            <a:tbl>
              <a:tblPr firstRow="1" bandRow="1">
                <a:tableStyleId>{5C22544A-7EE6-4342-B048-85BDC9FD1C3A}</a:tableStyleId>
              </a:tblPr>
              <a:tblGrid>
                <a:gridCol w="1411753"/>
                <a:gridCol w="1080120"/>
                <a:gridCol w="1095908"/>
                <a:gridCol w="1195927"/>
                <a:gridCol w="1442501"/>
                <a:gridCol w="1098743"/>
                <a:gridCol w="1171992"/>
              </a:tblGrid>
              <a:tr h="370840">
                <a:tc>
                  <a:txBody>
                    <a:bodyPr/>
                    <a:lstStyle/>
                    <a:p>
                      <a:pPr algn="ctr"/>
                      <a:r>
                        <a:rPr lang="en-GB" dirty="0" smtClean="0"/>
                        <a:t>LA</a:t>
                      </a:r>
                      <a:endParaRPr lang="en-GB" dirty="0"/>
                    </a:p>
                  </a:txBody>
                  <a:tcPr/>
                </a:tc>
                <a:tc>
                  <a:txBody>
                    <a:bodyPr/>
                    <a:lstStyle/>
                    <a:p>
                      <a:pPr algn="ctr"/>
                      <a:r>
                        <a:rPr lang="en-GB" dirty="0" smtClean="0"/>
                        <a:t>Self Build</a:t>
                      </a:r>
                      <a:endParaRPr lang="en-GB" dirty="0"/>
                    </a:p>
                  </a:txBody>
                  <a:tcPr/>
                </a:tc>
                <a:tc>
                  <a:txBody>
                    <a:bodyPr/>
                    <a:lstStyle/>
                    <a:p>
                      <a:pPr algn="ctr"/>
                      <a:r>
                        <a:rPr lang="en-GB" dirty="0" smtClean="0"/>
                        <a:t>Custom</a:t>
                      </a:r>
                      <a:r>
                        <a:rPr lang="en-GB" baseline="0" dirty="0" smtClean="0"/>
                        <a:t> build</a:t>
                      </a:r>
                      <a:endParaRPr lang="en-GB" dirty="0"/>
                    </a:p>
                  </a:txBody>
                  <a:tcPr/>
                </a:tc>
                <a:tc>
                  <a:txBody>
                    <a:bodyPr/>
                    <a:lstStyle/>
                    <a:p>
                      <a:pPr algn="ctr"/>
                      <a:r>
                        <a:rPr lang="en-GB" dirty="0" smtClean="0"/>
                        <a:t>Co-ops</a:t>
                      </a:r>
                      <a:endParaRPr lang="en-GB" dirty="0"/>
                    </a:p>
                  </a:txBody>
                  <a:tcPr/>
                </a:tc>
                <a:tc>
                  <a:txBody>
                    <a:bodyPr/>
                    <a:lstStyle/>
                    <a:p>
                      <a:pPr algn="ctr"/>
                      <a:r>
                        <a:rPr lang="en-GB" dirty="0" smtClean="0"/>
                        <a:t>Community-Led</a:t>
                      </a:r>
                      <a:endParaRPr lang="en-GB" dirty="0"/>
                    </a:p>
                  </a:txBody>
                  <a:tcPr/>
                </a:tc>
                <a:tc>
                  <a:txBody>
                    <a:bodyPr/>
                    <a:lstStyle/>
                    <a:p>
                      <a:pPr algn="ctr"/>
                      <a:r>
                        <a:rPr lang="en-GB" dirty="0" smtClean="0"/>
                        <a:t>Land Trusts</a:t>
                      </a:r>
                      <a:endParaRPr lang="en-GB" dirty="0"/>
                    </a:p>
                  </a:txBody>
                  <a:tcPr/>
                </a:tc>
                <a:tc>
                  <a:txBody>
                    <a:bodyPr/>
                    <a:lstStyle/>
                    <a:p>
                      <a:pPr algn="ctr"/>
                      <a:r>
                        <a:rPr lang="en-GB" dirty="0" smtClean="0"/>
                        <a:t>Cohousing</a:t>
                      </a:r>
                      <a:endParaRPr lang="en-GB" dirty="0"/>
                    </a:p>
                  </a:txBody>
                  <a:tcPr/>
                </a:tc>
              </a:tr>
              <a:tr h="370840">
                <a:tc>
                  <a:txBody>
                    <a:bodyPr/>
                    <a:lstStyle/>
                    <a:p>
                      <a:r>
                        <a:rPr lang="en-GB" dirty="0" smtClean="0"/>
                        <a:t>K/Chelsea</a:t>
                      </a:r>
                      <a:endParaRPr lang="en-GB" dirty="0"/>
                    </a:p>
                  </a:txBody>
                  <a:tcPr/>
                </a:tc>
                <a:tc>
                  <a:txBody>
                    <a:bodyPr/>
                    <a:lstStyle/>
                    <a:p>
                      <a:endParaRPr lang="en-GB" dirty="0"/>
                    </a:p>
                  </a:txBody>
                  <a:tcPr/>
                </a:tc>
                <a:tc>
                  <a:txBody>
                    <a:bodyPr/>
                    <a:lstStyle/>
                    <a:p>
                      <a:endParaRPr lang="en-GB" dirty="0"/>
                    </a:p>
                  </a:txBody>
                  <a:tcPr/>
                </a:tc>
                <a:tc>
                  <a:txBody>
                    <a:bodyPr/>
                    <a:lstStyle/>
                    <a:p>
                      <a:r>
                        <a:rPr lang="en-GB" dirty="0" smtClean="0"/>
                        <a:t>‘Credit unions’</a:t>
                      </a: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r h="370840">
                <a:tc>
                  <a:txBody>
                    <a:bodyPr/>
                    <a:lstStyle/>
                    <a:p>
                      <a:r>
                        <a:rPr lang="en-GB" dirty="0" smtClean="0"/>
                        <a:t>Kingston</a:t>
                      </a:r>
                      <a:endParaRPr lang="en-GB" dirty="0"/>
                    </a:p>
                  </a:txBody>
                  <a:tcPr/>
                </a:tc>
                <a:tc>
                  <a:txBody>
                    <a:bodyPr/>
                    <a:lstStyle/>
                    <a:p>
                      <a:endParaRPr lang="en-GB" dirty="0"/>
                    </a:p>
                  </a:txBody>
                  <a:tcPr/>
                </a:tc>
                <a:tc>
                  <a:txBody>
                    <a:bodyPr/>
                    <a:lstStyle/>
                    <a:p>
                      <a:endParaRPr lang="en-GB" dirty="0"/>
                    </a:p>
                  </a:txBody>
                  <a:tcPr/>
                </a:tc>
                <a:tc>
                  <a:txBody>
                    <a:bodyPr/>
                    <a:lstStyle/>
                    <a:p>
                      <a:r>
                        <a:rPr lang="en-GB" dirty="0" smtClean="0"/>
                        <a:t>In ‘Glossary’</a:t>
                      </a: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r h="370840">
                <a:tc>
                  <a:txBody>
                    <a:bodyPr/>
                    <a:lstStyle/>
                    <a:p>
                      <a:r>
                        <a:rPr lang="en-GB" dirty="0" smtClean="0"/>
                        <a:t>Merton</a:t>
                      </a: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smtClean="0"/>
                        <a:t>General ‘trusts’</a:t>
                      </a:r>
                      <a:endParaRPr lang="en-GB" dirty="0"/>
                    </a:p>
                  </a:txBody>
                  <a:tcPr/>
                </a:tc>
                <a:tc>
                  <a:txBody>
                    <a:bodyPr/>
                    <a:lstStyle/>
                    <a:p>
                      <a:endParaRPr lang="en-GB" dirty="0"/>
                    </a:p>
                  </a:txBody>
                  <a:tcPr/>
                </a:tc>
              </a:tr>
              <a:tr h="370840">
                <a:tc>
                  <a:txBody>
                    <a:bodyPr/>
                    <a:lstStyle/>
                    <a:p>
                      <a:r>
                        <a:rPr lang="en-GB" dirty="0" smtClean="0"/>
                        <a:t>Redbridge</a:t>
                      </a:r>
                      <a:endParaRPr lang="en-GB" dirty="0"/>
                    </a:p>
                  </a:txBody>
                  <a:tcPr/>
                </a:tc>
                <a:tc>
                  <a:txBody>
                    <a:bodyPr/>
                    <a:lstStyle/>
                    <a:p>
                      <a:endParaRPr lang="en-GB" dirty="0"/>
                    </a:p>
                  </a:txBody>
                  <a:tcPr/>
                </a:tc>
                <a:tc>
                  <a:txBody>
                    <a:bodyPr/>
                    <a:lstStyle/>
                    <a:p>
                      <a:endParaRPr lang="en-GB" dirty="0"/>
                    </a:p>
                  </a:txBody>
                  <a:tcPr/>
                </a:tc>
                <a:tc>
                  <a:txBody>
                    <a:bodyPr/>
                    <a:lstStyle/>
                    <a:p>
                      <a:r>
                        <a:rPr lang="en-GB" dirty="0" smtClean="0"/>
                        <a:t>An RSL ‘format’</a:t>
                      </a:r>
                      <a:endParaRPr lang="en-GB" dirty="0"/>
                    </a:p>
                  </a:txBody>
                  <a:tcPr/>
                </a:tc>
                <a:tc>
                  <a:txBody>
                    <a:bodyPr/>
                    <a:lstStyle/>
                    <a:p>
                      <a:endParaRPr lang="en-GB" dirty="0"/>
                    </a:p>
                  </a:txBody>
                  <a:tcPr/>
                </a:tc>
                <a:tc>
                  <a:txBody>
                    <a:bodyPr/>
                    <a:lstStyle/>
                    <a:p>
                      <a:r>
                        <a:rPr lang="en-GB" dirty="0" smtClean="0"/>
                        <a:t>An RSL ‘format’</a:t>
                      </a:r>
                      <a:endParaRPr lang="en-GB" dirty="0"/>
                    </a:p>
                  </a:txBody>
                  <a:tcPr/>
                </a:tc>
                <a:tc>
                  <a:txBody>
                    <a:bodyPr/>
                    <a:lstStyle/>
                    <a:p>
                      <a:endParaRPr lang="en-GB" dirty="0"/>
                    </a:p>
                  </a:txBody>
                  <a:tcPr/>
                </a:tc>
              </a:tr>
              <a:tr h="370840">
                <a:tc>
                  <a:txBody>
                    <a:bodyPr/>
                    <a:lstStyle/>
                    <a:p>
                      <a:r>
                        <a:rPr lang="en-GB" dirty="0" smtClean="0"/>
                        <a:t>Westminster</a:t>
                      </a:r>
                      <a:endParaRPr lang="en-GB" dirty="0"/>
                    </a:p>
                  </a:txBody>
                  <a:tcPr/>
                </a:tc>
                <a:tc>
                  <a:txBody>
                    <a:bodyPr/>
                    <a:lstStyle/>
                    <a:p>
                      <a:endParaRPr lang="en-GB" dirty="0"/>
                    </a:p>
                  </a:txBody>
                  <a:tcPr/>
                </a:tc>
                <a:tc>
                  <a:txBody>
                    <a:bodyPr/>
                    <a:lstStyle/>
                    <a:p>
                      <a:endParaRPr lang="en-GB" dirty="0"/>
                    </a:p>
                  </a:txBody>
                  <a:tcPr/>
                </a:tc>
                <a:tc>
                  <a:txBody>
                    <a:bodyPr/>
                    <a:lstStyle/>
                    <a:p>
                      <a:r>
                        <a:rPr lang="en-GB" dirty="0" smtClean="0"/>
                        <a:t>‘Food </a:t>
                      </a:r>
                    </a:p>
                    <a:p>
                      <a:r>
                        <a:rPr lang="en-GB" dirty="0" smtClean="0"/>
                        <a:t>co-op’</a:t>
                      </a:r>
                      <a:endParaRPr lang="en-GB" dirty="0"/>
                    </a:p>
                  </a:txBody>
                  <a:tcPr/>
                </a:tc>
                <a:tc>
                  <a:txBody>
                    <a:bodyPr/>
                    <a:lstStyle/>
                    <a:p>
                      <a:r>
                        <a:rPr lang="en-GB" dirty="0" smtClean="0"/>
                        <a:t>‘Community build’ sites</a:t>
                      </a:r>
                      <a:endParaRPr lang="en-GB" dirty="0"/>
                    </a:p>
                  </a:txBody>
                  <a:tcPr/>
                </a:tc>
                <a:tc>
                  <a:txBody>
                    <a:bodyPr/>
                    <a:lstStyle/>
                    <a:p>
                      <a:r>
                        <a:rPr lang="en-GB" dirty="0" smtClean="0"/>
                        <a:t>Local</a:t>
                      </a:r>
                    </a:p>
                    <a:p>
                      <a:r>
                        <a:rPr lang="en-GB" dirty="0" smtClean="0"/>
                        <a:t>‘Trust’</a:t>
                      </a:r>
                      <a:endParaRPr lang="en-GB" dirty="0"/>
                    </a:p>
                  </a:txBody>
                  <a:tcPr/>
                </a:tc>
                <a:tc>
                  <a:txBody>
                    <a:bodyPr/>
                    <a:lstStyle/>
                    <a:p>
                      <a:endParaRPr lang="en-GB" dirty="0"/>
                    </a:p>
                  </a:txBody>
                  <a:tcPr/>
                </a:tc>
              </a:tr>
            </a:tbl>
          </a:graphicData>
        </a:graphic>
      </p:graphicFrame>
    </p:spTree>
    <p:extLst>
      <p:ext uri="{BB962C8B-B14F-4D97-AF65-F5344CB8AC3E}">
        <p14:creationId xmlns:p14="http://schemas.microsoft.com/office/powerpoint/2010/main" val="2646796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0"/>
          <p:cNvSpPr txBox="1">
            <a:spLocks noChangeArrowheads="1"/>
          </p:cNvSpPr>
          <p:nvPr/>
        </p:nvSpPr>
        <p:spPr bwMode="auto">
          <a:xfrm>
            <a:off x="242888" y="979989"/>
            <a:ext cx="78790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2800" u="sng" dirty="0"/>
              <a:t>Alternative housing </a:t>
            </a:r>
            <a:r>
              <a:rPr lang="en-GB" sz="2800" u="sng" dirty="0" smtClean="0"/>
              <a:t>: visions</a:t>
            </a:r>
            <a:r>
              <a:rPr lang="en-GB" sz="2800" u="sng" dirty="0"/>
              <a:t>, values &amp; strategies</a:t>
            </a:r>
            <a:endParaRPr lang="en-US" sz="2800" dirty="0">
              <a:solidFill>
                <a:schemeClr val="tx1"/>
              </a:solidFill>
              <a:cs typeface="Arial" pitchFamily="34" charset="0"/>
            </a:endParaRPr>
          </a:p>
        </p:txBody>
      </p:sp>
      <p:pic>
        <p:nvPicPr>
          <p:cNvPr id="8199" name="Picture 12" descr="UN_Corp_Logo_TLIC_Bla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7038" y="339725"/>
            <a:ext cx="1981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232840" y="1610551"/>
            <a:ext cx="90767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r>
              <a:rPr lang="en-GB" sz="2000" b="1" dirty="0">
                <a:solidFill>
                  <a:schemeClr val="accent3">
                    <a:lumMod val="75000"/>
                  </a:schemeClr>
                </a:solidFill>
              </a:rPr>
              <a:t>LAs </a:t>
            </a:r>
            <a:r>
              <a:rPr lang="en-GB" sz="2000" b="1" dirty="0" smtClean="0">
                <a:solidFill>
                  <a:schemeClr val="accent3">
                    <a:lumMod val="75000"/>
                  </a:schemeClr>
                </a:solidFill>
              </a:rPr>
              <a:t>with </a:t>
            </a:r>
            <a:r>
              <a:rPr lang="en-GB" sz="2000" b="1" dirty="0">
                <a:solidFill>
                  <a:schemeClr val="accent3">
                    <a:lumMod val="75000"/>
                  </a:schemeClr>
                </a:solidFill>
              </a:rPr>
              <a:t>policies </a:t>
            </a:r>
            <a:r>
              <a:rPr lang="en-GB" sz="2000" b="1" dirty="0" smtClean="0">
                <a:solidFill>
                  <a:schemeClr val="accent3">
                    <a:lumMod val="75000"/>
                  </a:schemeClr>
                </a:solidFill>
              </a:rPr>
              <a:t>that quote specific </a:t>
            </a:r>
            <a:r>
              <a:rPr lang="en-GB" sz="2000" dirty="0" smtClean="0">
                <a:solidFill>
                  <a:schemeClr val="accent3">
                    <a:lumMod val="75000"/>
                  </a:schemeClr>
                </a:solidFill>
              </a:rPr>
              <a:t>- </a:t>
            </a:r>
            <a:r>
              <a:rPr lang="en-GB" sz="2000" dirty="0">
                <a:solidFill>
                  <a:schemeClr val="accent3">
                    <a:lumMod val="75000"/>
                  </a:schemeClr>
                </a:solidFill>
                <a:cs typeface="Arial" pitchFamily="34" charset="0"/>
                <a:sym typeface="Wingdings"/>
              </a:rPr>
              <a:t> -</a:t>
            </a:r>
            <a:r>
              <a:rPr lang="en-GB" sz="2000" b="1" dirty="0">
                <a:solidFill>
                  <a:schemeClr val="accent3">
                    <a:lumMod val="75000"/>
                  </a:schemeClr>
                </a:solidFill>
              </a:rPr>
              <a:t> </a:t>
            </a:r>
            <a:r>
              <a:rPr lang="en-GB" sz="2000" b="1" dirty="0" smtClean="0">
                <a:solidFill>
                  <a:schemeClr val="accent3">
                    <a:lumMod val="75000"/>
                  </a:schemeClr>
                </a:solidFill>
              </a:rPr>
              <a:t>‘</a:t>
            </a:r>
            <a:r>
              <a:rPr lang="en-GB" sz="2000" b="1" dirty="0">
                <a:solidFill>
                  <a:schemeClr val="accent3">
                    <a:lumMod val="75000"/>
                  </a:schemeClr>
                </a:solidFill>
              </a:rPr>
              <a:t>mutual / collective’ housing(s</a:t>
            </a:r>
            <a:r>
              <a:rPr lang="en-GB" sz="2000" dirty="0" smtClean="0"/>
              <a:t>) </a:t>
            </a:r>
            <a:endParaRPr lang="en-US" sz="2000" b="1" dirty="0">
              <a:solidFill>
                <a:schemeClr val="accent3">
                  <a:lumMod val="75000"/>
                </a:schemeClr>
              </a:solidFill>
              <a:cs typeface="Arial" pitchFamily="34" charset="0"/>
            </a:endParaRPr>
          </a:p>
        </p:txBody>
      </p:sp>
      <p:sp>
        <p:nvSpPr>
          <p:cNvPr id="9" name="TextBox 8"/>
          <p:cNvSpPr txBox="1">
            <a:spLocks noChangeArrowheads="1"/>
          </p:cNvSpPr>
          <p:nvPr/>
        </p:nvSpPr>
        <p:spPr bwMode="auto">
          <a:xfrm>
            <a:off x="244475" y="339725"/>
            <a:ext cx="3317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3A6B"/>
                </a:solidFill>
                <a:latin typeface="Arial" pitchFamily="34" charset="0"/>
                <a:ea typeface="ＭＳ Ｐゴシック" pitchFamily="34" charset="-128"/>
              </a:defRPr>
            </a:lvl1pPr>
            <a:lvl2pPr marL="742950" indent="-285750">
              <a:defRPr sz="2400">
                <a:solidFill>
                  <a:srgbClr val="003A6B"/>
                </a:solidFill>
                <a:latin typeface="Arial" pitchFamily="34" charset="0"/>
                <a:ea typeface="ＭＳ Ｐゴシック" pitchFamily="34" charset="-128"/>
              </a:defRPr>
            </a:lvl2pPr>
            <a:lvl3pPr marL="1143000" indent="-228600">
              <a:defRPr sz="2400">
                <a:solidFill>
                  <a:srgbClr val="003A6B"/>
                </a:solidFill>
                <a:latin typeface="Arial" pitchFamily="34" charset="0"/>
                <a:ea typeface="ＭＳ Ｐゴシック" pitchFamily="34" charset="-128"/>
              </a:defRPr>
            </a:lvl3pPr>
            <a:lvl4pPr marL="1600200" indent="-228600">
              <a:defRPr sz="2400">
                <a:solidFill>
                  <a:srgbClr val="003A6B"/>
                </a:solidFill>
                <a:latin typeface="Arial" pitchFamily="34" charset="0"/>
                <a:ea typeface="ＭＳ Ｐゴシック" pitchFamily="34" charset="-128"/>
              </a:defRPr>
            </a:lvl4pPr>
            <a:lvl5pPr marL="2057400" indent="-228600">
              <a:defRPr sz="2400">
                <a:solidFill>
                  <a:srgbClr val="003A6B"/>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rgbClr val="003A6B"/>
                </a:solidFill>
                <a:latin typeface="Arial" pitchFamily="34" charset="0"/>
                <a:ea typeface="ＭＳ Ｐゴシック" pitchFamily="34" charset="-128"/>
              </a:defRPr>
            </a:lvl9pPr>
          </a:lstStyle>
          <a:p>
            <a:pPr algn="l"/>
            <a:r>
              <a:rPr lang="en-US" sz="1800" b="1" dirty="0" smtClean="0">
                <a:solidFill>
                  <a:schemeClr val="accent3">
                    <a:lumMod val="75000"/>
                  </a:schemeClr>
                </a:solidFill>
                <a:cs typeface="Arial" pitchFamily="34" charset="0"/>
              </a:rPr>
              <a:t>RGS- IBG 26-29 August 2014</a:t>
            </a:r>
            <a:endParaRPr lang="en-US" sz="1800" b="1" dirty="0">
              <a:solidFill>
                <a:schemeClr val="accent3">
                  <a:lumMod val="75000"/>
                </a:schemeClr>
              </a:solidFill>
              <a:cs typeface="Arial" pitchFamily="34" charset="0"/>
            </a:endParaRPr>
          </a:p>
        </p:txBody>
      </p:sp>
      <p:graphicFrame>
        <p:nvGraphicFramePr>
          <p:cNvPr id="10" name="Content Placeholder 3"/>
          <p:cNvGraphicFramePr>
            <a:graphicFrameLocks/>
          </p:cNvGraphicFramePr>
          <p:nvPr>
            <p:extLst>
              <p:ext uri="{D42A27DB-BD31-4B8C-83A1-F6EECF244321}">
                <p14:modId xmlns:p14="http://schemas.microsoft.com/office/powerpoint/2010/main" val="669202715"/>
              </p:ext>
            </p:extLst>
          </p:nvPr>
        </p:nvGraphicFramePr>
        <p:xfrm>
          <a:off x="261294" y="2010661"/>
          <a:ext cx="8496944" cy="4805680"/>
        </p:xfrm>
        <a:graphic>
          <a:graphicData uri="http://schemas.openxmlformats.org/drawingml/2006/table">
            <a:tbl>
              <a:tblPr firstRow="1" bandRow="1">
                <a:tableStyleId>{5C22544A-7EE6-4342-B048-85BDC9FD1C3A}</a:tableStyleId>
              </a:tblPr>
              <a:tblGrid>
                <a:gridCol w="1195927"/>
                <a:gridCol w="1195927"/>
                <a:gridCol w="1195927"/>
                <a:gridCol w="1195927"/>
                <a:gridCol w="1442501"/>
                <a:gridCol w="1098743"/>
                <a:gridCol w="1171992"/>
              </a:tblGrid>
              <a:tr h="370840">
                <a:tc>
                  <a:txBody>
                    <a:bodyPr/>
                    <a:lstStyle/>
                    <a:p>
                      <a:pPr algn="ctr"/>
                      <a:r>
                        <a:rPr lang="en-GB" dirty="0" smtClean="0"/>
                        <a:t>LA</a:t>
                      </a:r>
                      <a:endParaRPr lang="en-GB" dirty="0"/>
                    </a:p>
                  </a:txBody>
                  <a:tcPr/>
                </a:tc>
                <a:tc>
                  <a:txBody>
                    <a:bodyPr/>
                    <a:lstStyle/>
                    <a:p>
                      <a:pPr algn="ctr"/>
                      <a:r>
                        <a:rPr lang="en-GB" dirty="0" smtClean="0"/>
                        <a:t>Self Build</a:t>
                      </a:r>
                      <a:endParaRPr lang="en-GB" dirty="0"/>
                    </a:p>
                  </a:txBody>
                  <a:tcPr/>
                </a:tc>
                <a:tc>
                  <a:txBody>
                    <a:bodyPr/>
                    <a:lstStyle/>
                    <a:p>
                      <a:pPr algn="ctr"/>
                      <a:r>
                        <a:rPr lang="en-GB" dirty="0" smtClean="0"/>
                        <a:t>Custom</a:t>
                      </a:r>
                      <a:r>
                        <a:rPr lang="en-GB" baseline="0" dirty="0" smtClean="0"/>
                        <a:t> build</a:t>
                      </a:r>
                      <a:endParaRPr lang="en-GB" dirty="0"/>
                    </a:p>
                  </a:txBody>
                  <a:tcPr/>
                </a:tc>
                <a:tc>
                  <a:txBody>
                    <a:bodyPr/>
                    <a:lstStyle/>
                    <a:p>
                      <a:pPr algn="ctr"/>
                      <a:r>
                        <a:rPr lang="en-GB" dirty="0" smtClean="0"/>
                        <a:t>Co-ops</a:t>
                      </a:r>
                      <a:endParaRPr lang="en-GB" dirty="0"/>
                    </a:p>
                  </a:txBody>
                  <a:tcPr/>
                </a:tc>
                <a:tc>
                  <a:txBody>
                    <a:bodyPr/>
                    <a:lstStyle/>
                    <a:p>
                      <a:pPr algn="ctr"/>
                      <a:r>
                        <a:rPr lang="en-GB" dirty="0" smtClean="0"/>
                        <a:t>Community-Led</a:t>
                      </a:r>
                      <a:endParaRPr lang="en-GB" dirty="0"/>
                    </a:p>
                  </a:txBody>
                  <a:tcPr/>
                </a:tc>
                <a:tc>
                  <a:txBody>
                    <a:bodyPr/>
                    <a:lstStyle/>
                    <a:p>
                      <a:pPr algn="ctr"/>
                      <a:r>
                        <a:rPr lang="en-GB" dirty="0" smtClean="0"/>
                        <a:t>Land Trusts</a:t>
                      </a:r>
                      <a:endParaRPr lang="en-GB" dirty="0"/>
                    </a:p>
                  </a:txBody>
                  <a:tcPr/>
                </a:tc>
                <a:tc>
                  <a:txBody>
                    <a:bodyPr/>
                    <a:lstStyle/>
                    <a:p>
                      <a:pPr algn="ctr"/>
                      <a:r>
                        <a:rPr lang="en-GB" dirty="0" smtClean="0"/>
                        <a:t>Cohousing</a:t>
                      </a:r>
                      <a:endParaRPr lang="en-GB" dirty="0"/>
                    </a:p>
                  </a:txBody>
                  <a:tcPr/>
                </a:tc>
              </a:tr>
              <a:tr h="370840">
                <a:tc>
                  <a:txBody>
                    <a:bodyPr/>
                    <a:lstStyle/>
                    <a:p>
                      <a:r>
                        <a:rPr lang="en-GB" dirty="0" smtClean="0"/>
                        <a:t>Ealing</a:t>
                      </a:r>
                      <a:endParaRPr lang="en-GB" dirty="0"/>
                    </a:p>
                  </a:txBody>
                  <a:tcPr/>
                </a:tc>
                <a:tc>
                  <a:txBody>
                    <a:bodyPr/>
                    <a:lstStyle/>
                    <a:p>
                      <a:pPr algn="ct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tx1"/>
                          </a:solidFill>
                          <a:cs typeface="Arial" pitchFamily="34" charset="0"/>
                          <a:sym typeface="Wingdings"/>
                        </a:rPr>
                        <a:t></a:t>
                      </a:r>
                      <a:endParaRPr lang="en-GB" sz="1800" dirty="0" smtClean="0">
                        <a:solidFill>
                          <a:schemeClr val="tx1"/>
                        </a:solidFill>
                        <a:cs typeface="Arial" pitchFamily="34" charset="0"/>
                      </a:endParaRPr>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r>
              <a:tr h="370840">
                <a:tc>
                  <a:txBody>
                    <a:bodyPr/>
                    <a:lstStyle/>
                    <a:p>
                      <a:r>
                        <a:rPr lang="en-GB" dirty="0" smtClean="0"/>
                        <a:t>Enfield</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tx1"/>
                          </a:solidFill>
                          <a:cs typeface="Arial" pitchFamily="34" charset="0"/>
                          <a:sym typeface="Wingdings"/>
                        </a:rPr>
                        <a:t></a:t>
                      </a:r>
                      <a:endParaRPr lang="en-GB" sz="1800" dirty="0" smtClean="0">
                        <a:solidFill>
                          <a:schemeClr val="tx1"/>
                        </a:solidFill>
                        <a:cs typeface="Arial" pitchFamily="34" charset="0"/>
                      </a:endParaRPr>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r>
              <a:tr h="370840">
                <a:tc>
                  <a:txBody>
                    <a:bodyPr/>
                    <a:lstStyle/>
                    <a:p>
                      <a:r>
                        <a:rPr lang="en-GB" dirty="0" smtClean="0"/>
                        <a:t>Hackney</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tx1"/>
                          </a:solidFill>
                          <a:cs typeface="Arial" pitchFamily="34" charset="0"/>
                          <a:sym typeface="Wingdings"/>
                        </a:rPr>
                        <a:t> ( )</a:t>
                      </a:r>
                      <a:endParaRPr lang="en-GB" sz="1800" dirty="0" smtClean="0">
                        <a:solidFill>
                          <a:schemeClr val="tx1"/>
                        </a:solidFill>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tx1"/>
                          </a:solidFill>
                          <a:cs typeface="Arial" pitchFamily="34" charset="0"/>
                          <a:sym typeface="Wingdings"/>
                        </a:rPr>
                        <a:t> ( )</a:t>
                      </a:r>
                      <a:endParaRPr lang="en-GB" sz="1800" dirty="0" smtClean="0">
                        <a:solidFill>
                          <a:schemeClr val="tx1"/>
                        </a:solidFill>
                        <a:cs typeface="Arial" pitchFamily="34" charset="0"/>
                      </a:endParaRPr>
                    </a:p>
                  </a:txBody>
                  <a:tcPr/>
                </a:tc>
                <a:tc>
                  <a:txBody>
                    <a:bodyPr/>
                    <a:lstStyle/>
                    <a:p>
                      <a:pPr algn="ct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tx1"/>
                          </a:solidFill>
                          <a:cs typeface="Arial" pitchFamily="34" charset="0"/>
                          <a:sym typeface="Wingdings"/>
                        </a:rPr>
                        <a:t> ( )</a:t>
                      </a:r>
                      <a:endParaRPr lang="en-GB" sz="1800" dirty="0" smtClean="0">
                        <a:solidFill>
                          <a:schemeClr val="tx1"/>
                        </a:solidFill>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tx1"/>
                          </a:solidFill>
                          <a:cs typeface="Arial" pitchFamily="34" charset="0"/>
                          <a:sym typeface="Wingdings"/>
                        </a:rPr>
                        <a:t></a:t>
                      </a:r>
                      <a:endParaRPr lang="en-GB" sz="1800" dirty="0" smtClean="0">
                        <a:solidFill>
                          <a:schemeClr val="tx1"/>
                        </a:solidFill>
                        <a:cs typeface="Arial" pitchFamily="34" charset="0"/>
                      </a:endParaRPr>
                    </a:p>
                  </a:txBody>
                  <a:tcPr/>
                </a:tc>
                <a:tc>
                  <a:txBody>
                    <a:bodyPr/>
                    <a:lstStyle/>
                    <a:p>
                      <a:pPr algn="ctr"/>
                      <a:endParaRPr lang="en-GB" dirty="0"/>
                    </a:p>
                  </a:txBody>
                  <a:tcPr/>
                </a:tc>
              </a:tr>
              <a:tr h="370840">
                <a:tc>
                  <a:txBody>
                    <a:bodyPr/>
                    <a:lstStyle/>
                    <a:p>
                      <a:r>
                        <a:rPr lang="en-GB" dirty="0" smtClean="0"/>
                        <a:t>Havering</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tx1"/>
                          </a:solidFill>
                          <a:cs typeface="Arial" pitchFamily="34" charset="0"/>
                          <a:sym typeface="Wingdings"/>
                        </a:rPr>
                        <a:t></a:t>
                      </a:r>
                      <a:endParaRPr lang="en-GB" sz="1800" dirty="0" smtClean="0">
                        <a:solidFill>
                          <a:schemeClr val="tx1"/>
                        </a:solidFill>
                        <a:cs typeface="Arial" pitchFamily="34" charset="0"/>
                      </a:endParaRPr>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r>
              <a:tr h="370840">
                <a:tc>
                  <a:txBody>
                    <a:bodyPr/>
                    <a:lstStyle/>
                    <a:p>
                      <a:r>
                        <a:rPr lang="en-GB" dirty="0" smtClean="0"/>
                        <a:t>Lambeth</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tx1"/>
                          </a:solidFill>
                          <a:cs typeface="Arial" pitchFamily="34" charset="0"/>
                          <a:sym typeface="Wingdings"/>
                        </a:rPr>
                        <a:t></a:t>
                      </a:r>
                      <a:endParaRPr lang="en-GB" sz="1800" dirty="0" smtClean="0">
                        <a:solidFill>
                          <a:schemeClr val="tx1"/>
                        </a:solidFill>
                        <a:cs typeface="Arial" pitchFamily="34" charset="0"/>
                      </a:endParaRPr>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tx1"/>
                          </a:solidFill>
                          <a:cs typeface="Arial" pitchFamily="34" charset="0"/>
                          <a:sym typeface="Wingdings"/>
                        </a:rPr>
                        <a:t></a:t>
                      </a:r>
                      <a:endParaRPr lang="en-GB" sz="1800" dirty="0" smtClean="0">
                        <a:solidFill>
                          <a:schemeClr val="tx1"/>
                        </a:solidFill>
                        <a:cs typeface="Arial" pitchFamily="34" charset="0"/>
                      </a:endParaRPr>
                    </a:p>
                  </a:txBody>
                  <a:tcPr/>
                </a:tc>
                <a:tc>
                  <a:txBody>
                    <a:bodyPr/>
                    <a:lstStyle/>
                    <a:p>
                      <a:pPr algn="ctr"/>
                      <a:endParaRPr lang="en-GB" dirty="0"/>
                    </a:p>
                  </a:txBody>
                  <a:tcPr/>
                </a:tc>
              </a:tr>
              <a:tr h="370840">
                <a:tc>
                  <a:txBody>
                    <a:bodyPr/>
                    <a:lstStyle/>
                    <a:p>
                      <a:r>
                        <a:rPr lang="en-GB" dirty="0" smtClean="0"/>
                        <a:t>Lewisham</a:t>
                      </a: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tx1"/>
                          </a:solidFill>
                          <a:cs typeface="Arial" pitchFamily="34" charset="0"/>
                          <a:sym typeface="Wingdings"/>
                        </a:rPr>
                        <a:t></a:t>
                      </a:r>
                      <a:endParaRPr lang="en-GB" sz="1800" dirty="0" smtClean="0">
                        <a:solidFill>
                          <a:schemeClr val="tx1"/>
                        </a:solidFill>
                        <a:cs typeface="Arial" pitchFamily="34" charset="0"/>
                      </a:endParaRPr>
                    </a:p>
                  </a:txBody>
                  <a:tcPr/>
                </a:tc>
                <a:tc>
                  <a:txBody>
                    <a:bodyPr/>
                    <a:lstStyle/>
                    <a:p>
                      <a:pPr algn="ctr"/>
                      <a:endParaRPr lang="en-GB" dirty="0"/>
                    </a:p>
                  </a:txBody>
                  <a:tcPr/>
                </a:tc>
                <a:tc>
                  <a:txBody>
                    <a:bodyPr/>
                    <a:lstStyle/>
                    <a:p>
                      <a:pPr algn="ctr"/>
                      <a:endParaRPr lang="en-GB" dirty="0"/>
                    </a:p>
                  </a:txBody>
                  <a:tcPr/>
                </a:tc>
              </a:tr>
              <a:tr h="370840">
                <a:tc>
                  <a:txBody>
                    <a:bodyPr/>
                    <a:lstStyle/>
                    <a:p>
                      <a:r>
                        <a:rPr lang="en-GB" dirty="0" smtClean="0"/>
                        <a:t>Southwark</a:t>
                      </a: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r>
                        <a:rPr lang="en-GB" dirty="0" smtClean="0"/>
                        <a:t>*</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tx1"/>
                          </a:solidFill>
                          <a:cs typeface="Arial" pitchFamily="34" charset="0"/>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tx1"/>
                          </a:solidFill>
                          <a:cs typeface="Arial" pitchFamily="34" charset="0"/>
                          <a:sym typeface="Wingdings"/>
                        </a:rPr>
                        <a:t></a:t>
                      </a:r>
                      <a:endParaRPr lang="en-GB" sz="1800" dirty="0" smtClean="0">
                        <a:solidFill>
                          <a:schemeClr val="tx1"/>
                        </a:solidFill>
                        <a:cs typeface="Arial" pitchFamily="34" charset="0"/>
                      </a:endParaRPr>
                    </a:p>
                  </a:txBody>
                  <a:tcPr/>
                </a:tc>
                <a:tc>
                  <a:txBody>
                    <a:bodyPr/>
                    <a:lstStyle/>
                    <a:p>
                      <a:pPr algn="ctr"/>
                      <a:endParaRPr lang="en-GB" dirty="0"/>
                    </a:p>
                  </a:txBody>
                  <a:tcPr/>
                </a:tc>
              </a:tr>
              <a:tr h="370840">
                <a:tc>
                  <a:txBody>
                    <a:bodyPr/>
                    <a:lstStyle/>
                    <a:p>
                      <a:r>
                        <a:rPr lang="en-GB" dirty="0" smtClean="0"/>
                        <a:t>T Hamlets</a:t>
                      </a: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r>
                        <a:rPr lang="en-GB" dirty="0" smtClean="0"/>
                        <a:t>*</a:t>
                      </a:r>
                      <a:endParaRPr lang="en-GB" dirty="0"/>
                    </a:p>
                  </a:txBody>
                  <a:tcPr/>
                </a:tc>
                <a:tc>
                  <a:txBody>
                    <a:bodyPr/>
                    <a:lstStyle/>
                    <a:p>
                      <a:pPr algn="ct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tx1"/>
                          </a:solidFill>
                          <a:cs typeface="Arial" pitchFamily="34" charset="0"/>
                          <a:sym typeface="Wingdings"/>
                        </a:rPr>
                        <a:t></a:t>
                      </a:r>
                      <a:endParaRPr lang="en-GB" sz="1800" dirty="0" smtClean="0">
                        <a:solidFill>
                          <a:schemeClr val="tx1"/>
                        </a:solidFill>
                        <a:cs typeface="Arial" pitchFamily="34" charset="0"/>
                      </a:endParaRPr>
                    </a:p>
                  </a:txBody>
                  <a:tcPr/>
                </a:tc>
                <a:tc>
                  <a:txBody>
                    <a:bodyPr/>
                    <a:lstStyle/>
                    <a:p>
                      <a:pPr algn="ctr"/>
                      <a:endParaRPr lang="en-GB" dirty="0"/>
                    </a:p>
                  </a:txBody>
                  <a:tcPr/>
                </a:tc>
              </a:tr>
              <a:tr h="370840">
                <a:tc>
                  <a:txBody>
                    <a:bodyPr/>
                    <a:lstStyle/>
                    <a:p>
                      <a:r>
                        <a:rPr lang="en-GB" dirty="0" smtClean="0"/>
                        <a:t>Lon.</a:t>
                      </a:r>
                      <a:r>
                        <a:rPr lang="en-GB" baseline="0" dirty="0" smtClean="0"/>
                        <a:t> </a:t>
                      </a:r>
                      <a:r>
                        <a:rPr lang="en-GB" dirty="0" smtClean="0"/>
                        <a:t>Plan</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tx1"/>
                          </a:solidFill>
                          <a:cs typeface="Arial" pitchFamily="34" charset="0"/>
                          <a:sym typeface="Wingdings"/>
                        </a:rPr>
                        <a:t></a:t>
                      </a:r>
                      <a:endParaRPr lang="en-GB" sz="1800" dirty="0" smtClean="0">
                        <a:solidFill>
                          <a:schemeClr val="tx1"/>
                        </a:solidFill>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tx1"/>
                          </a:solidFill>
                          <a:cs typeface="Arial" pitchFamily="34" charset="0"/>
                          <a:sym typeface="Wingdings"/>
                        </a:rPr>
                        <a:t></a:t>
                      </a:r>
                      <a:endParaRPr lang="en-GB" sz="1800" dirty="0" smtClean="0">
                        <a:solidFill>
                          <a:schemeClr val="tx1"/>
                        </a:solidFill>
                        <a:cs typeface="Arial" pitchFamily="34" charset="0"/>
                      </a:endParaRPr>
                    </a:p>
                  </a:txBody>
                  <a:tcPr/>
                </a:tc>
                <a:tc>
                  <a:txBody>
                    <a:bodyPr/>
                    <a:lstStyle/>
                    <a:p>
                      <a:pPr algn="ct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tx1"/>
                          </a:solidFill>
                          <a:cs typeface="Arial" pitchFamily="34" charset="0"/>
                          <a:sym typeface="Wingdings"/>
                        </a:rPr>
                        <a:t></a:t>
                      </a:r>
                      <a:endParaRPr lang="en-GB" sz="1800" dirty="0" smtClean="0">
                        <a:solidFill>
                          <a:schemeClr val="tx1"/>
                        </a:solidFill>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tx1"/>
                          </a:solidFill>
                          <a:cs typeface="Arial" pitchFamily="34" charset="0"/>
                          <a:sym typeface="Wingdings"/>
                        </a:rPr>
                        <a:t></a:t>
                      </a:r>
                      <a:endParaRPr lang="en-GB" sz="1800" dirty="0" smtClean="0">
                        <a:solidFill>
                          <a:schemeClr val="tx1"/>
                        </a:solidFill>
                        <a:cs typeface="Arial" pitchFamily="34" charset="0"/>
                      </a:endParaRPr>
                    </a:p>
                  </a:txBody>
                  <a:tcPr/>
                </a:tc>
                <a:tc>
                  <a:txBody>
                    <a:bodyPr/>
                    <a:lstStyle/>
                    <a:p>
                      <a:pPr algn="ctr"/>
                      <a:endParaRPr lang="en-GB" dirty="0"/>
                    </a:p>
                  </a:txBody>
                  <a:tcPr/>
                </a:tc>
              </a:tr>
              <a:tr h="370840">
                <a:tc>
                  <a:txBody>
                    <a:bodyPr/>
                    <a:lstStyle/>
                    <a:p>
                      <a:r>
                        <a:rPr lang="en-GB" dirty="0" smtClean="0"/>
                        <a:t>Lon. Hsg S.</a:t>
                      </a:r>
                      <a:endParaRPr lang="en-GB" dirty="0"/>
                    </a:p>
                  </a:txBody>
                  <a:tcPr/>
                </a:tc>
                <a:tc>
                  <a:txBody>
                    <a:bodyPr/>
                    <a:lstStyle/>
                    <a:p>
                      <a:pPr algn="ct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tx1"/>
                          </a:solidFill>
                          <a:cs typeface="Arial" pitchFamily="34" charset="0"/>
                          <a:sym typeface="Wingdings"/>
                        </a:rPr>
                        <a:t></a:t>
                      </a:r>
                      <a:endParaRPr lang="en-GB" sz="1800" dirty="0" smtClean="0">
                        <a:solidFill>
                          <a:schemeClr val="tx1"/>
                        </a:solidFill>
                        <a:cs typeface="Arial" pitchFamily="34" charset="0"/>
                      </a:endParaRPr>
                    </a:p>
                  </a:txBody>
                  <a:tcPr/>
                </a:tc>
                <a:tc>
                  <a:txBody>
                    <a:bodyPr/>
                    <a:lstStyle/>
                    <a:p>
                      <a:pPr algn="ct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tx1"/>
                          </a:solidFill>
                          <a:cs typeface="Arial" pitchFamily="34" charset="0"/>
                          <a:sym typeface="Wingdings"/>
                        </a:rPr>
                        <a:t></a:t>
                      </a:r>
                      <a:endParaRPr lang="en-GB" sz="1800" dirty="0" smtClean="0">
                        <a:solidFill>
                          <a:schemeClr val="tx1"/>
                        </a:solidFill>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tx1"/>
                          </a:solidFill>
                          <a:cs typeface="Arial" pitchFamily="34" charset="0"/>
                          <a:sym typeface="Wingdings"/>
                        </a:rPr>
                        <a:t></a:t>
                      </a:r>
                      <a:endParaRPr lang="en-GB" sz="1800" dirty="0" smtClean="0">
                        <a:solidFill>
                          <a:schemeClr val="tx1"/>
                        </a:solidFill>
                        <a:cs typeface="Arial" pitchFamily="34" charset="0"/>
                      </a:endParaRPr>
                    </a:p>
                  </a:txBody>
                  <a:tcPr/>
                </a:tc>
                <a:tc>
                  <a:txBody>
                    <a:bodyPr/>
                    <a:lstStyle/>
                    <a:p>
                      <a:pPr algn="ctr"/>
                      <a:endParaRPr lang="en-GB" dirty="0"/>
                    </a:p>
                  </a:txBody>
                  <a:tcPr/>
                </a:tc>
              </a:tr>
              <a:tr h="370840">
                <a:tc>
                  <a:txBody>
                    <a:bodyPr/>
                    <a:lstStyle/>
                    <a:p>
                      <a:pPr algn="r"/>
                      <a:r>
                        <a:rPr lang="en-GB" sz="1200" dirty="0" smtClean="0"/>
                        <a:t>*</a:t>
                      </a:r>
                      <a:r>
                        <a:rPr lang="en-GB" sz="1200" baseline="0" dirty="0" smtClean="0"/>
                        <a:t> Other mention</a:t>
                      </a:r>
                      <a:endParaRPr lang="en-GB" sz="1200" dirty="0"/>
                    </a:p>
                  </a:txBody>
                  <a:tcPr/>
                </a:tc>
                <a:tc>
                  <a:txBody>
                    <a:bodyPr/>
                    <a:lstStyle/>
                    <a:p>
                      <a:pPr algn="ct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800" dirty="0" smtClean="0">
                        <a:solidFill>
                          <a:schemeClr val="tx1"/>
                        </a:solidFill>
                        <a:cs typeface="Arial" pitchFamily="34" charset="0"/>
                      </a:endParaRPr>
                    </a:p>
                  </a:txBody>
                  <a:tcPr/>
                </a:tc>
                <a:tc>
                  <a:txBody>
                    <a:bodyPr/>
                    <a:lstStyle/>
                    <a:p>
                      <a:pPr algn="ct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800" dirty="0" smtClean="0">
                        <a:solidFill>
                          <a:schemeClr val="tx1"/>
                        </a:solidFill>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800" dirty="0" smtClean="0">
                        <a:solidFill>
                          <a:schemeClr val="tx1"/>
                        </a:solidFill>
                        <a:cs typeface="Arial" pitchFamily="34" charset="0"/>
                      </a:endParaRPr>
                    </a:p>
                  </a:txBody>
                  <a:tcPr/>
                </a:tc>
                <a:tc>
                  <a:txBody>
                    <a:bodyPr/>
                    <a:lstStyle/>
                    <a:p>
                      <a:pPr algn="ctr"/>
                      <a:endParaRPr lang="en-GB" dirty="0"/>
                    </a:p>
                  </a:txBody>
                  <a:tcPr/>
                </a:tc>
              </a:tr>
            </a:tbl>
          </a:graphicData>
        </a:graphic>
      </p:graphicFrame>
    </p:spTree>
    <p:extLst>
      <p:ext uri="{BB962C8B-B14F-4D97-AF65-F5344CB8AC3E}">
        <p14:creationId xmlns:p14="http://schemas.microsoft.com/office/powerpoint/2010/main" val="1819080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TotalTime>
  <Words>1377</Words>
  <Application>Microsoft Office PowerPoint</Application>
  <PresentationFormat>On-screen Show (4:3)</PresentationFormat>
  <Paragraphs>264</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ＭＳ Ｐゴシック</vt:lpstr>
      <vt:lpstr>Arial</vt:lpstr>
      <vt:lpstr>Calibri</vt:lpstr>
      <vt:lpstr>Geneva</vt:lpstr>
      <vt:lpstr>Times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Northampton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catherine</cp:lastModifiedBy>
  <cp:revision>51</cp:revision>
  <dcterms:created xsi:type="dcterms:W3CDTF">2013-05-07T10:28:09Z</dcterms:created>
  <dcterms:modified xsi:type="dcterms:W3CDTF">2015-05-05T11:09:54Z</dcterms:modified>
</cp:coreProperties>
</file>