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43" r:id="rId2"/>
    <p:sldId id="461" r:id="rId3"/>
    <p:sldId id="462" r:id="rId4"/>
    <p:sldId id="466" r:id="rId5"/>
    <p:sldId id="467" r:id="rId6"/>
    <p:sldId id="468" r:id="rId7"/>
    <p:sldId id="474" r:id="rId8"/>
    <p:sldId id="469" r:id="rId9"/>
    <p:sldId id="470" r:id="rId10"/>
    <p:sldId id="475" r:id="rId11"/>
    <p:sldId id="472" r:id="rId12"/>
    <p:sldId id="473" r:id="rId13"/>
    <p:sldId id="47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ro" initials="JER" lastIdx="0" clrIdx="0"/>
  <p:cmAuthor id="1" name="Denise Downs" initials="dedo1"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FFFFCC"/>
    <a:srgbClr val="E50DE5"/>
    <a:srgbClr val="CCFFCC"/>
    <a:srgbClr val="33CC33"/>
    <a:srgbClr val="66FF66"/>
    <a:srgbClr val="D8D8D8"/>
    <a:srgbClr val="FAFAFA"/>
    <a:srgbClr val="F2E6E6"/>
    <a:srgbClr val="D4EDB9"/>
    <a:srgbClr val="CEEAB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85154" autoAdjust="0"/>
  </p:normalViewPr>
  <p:slideViewPr>
    <p:cSldViewPr>
      <p:cViewPr varScale="1">
        <p:scale>
          <a:sx n="65" d="100"/>
          <a:sy n="65" d="100"/>
        </p:scale>
        <p:origin x="-103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8" d="100"/>
          <a:sy n="98" d="100"/>
        </p:scale>
        <p:origin x="-356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133127-CF36-4424-8D3C-9B49A58C4C39}" type="datetimeFigureOut">
              <a:rPr lang="en-GB" smtClean="0"/>
              <a:pPr/>
              <a:t>18/02/2013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EB6B5-210F-4479-814E-A82E73AE181C}"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Suggestion here that the use of the DL ‘property</a:t>
            </a:r>
            <a:r>
              <a:rPr lang="en-GB" baseline="0" dirty="0" smtClean="0"/>
              <a:t> chain’ / ‘right identity’ between direct substance and has active ingredient may be an alternative (and possibly simpler) </a:t>
            </a:r>
            <a:r>
              <a:rPr lang="en-GB" baseline="0" dirty="0" smtClean="0"/>
              <a:t>technique for achieving this more inclusive (lower false negatives) retrieval.</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Examples of clinical FAQ’s/views/aggregations</a:t>
            </a:r>
            <a:r>
              <a:rPr lang="en-GB" baseline="0" dirty="0" smtClean="0"/>
              <a:t> which aren’t directly represented by SNOMED CT aggregating concepts </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Examples</a:t>
            </a:r>
            <a:r>
              <a:rPr lang="en-GB" baseline="0" dirty="0" smtClean="0"/>
              <a:t> of classes we would wish to retrieve when looking for instances of ‘joint aspiration’ – not all organised beneath a single class</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Ad-hoc creation of a SNOMED CT</a:t>
            </a:r>
            <a:r>
              <a:rPr lang="en-GB" baseline="0" dirty="0" smtClean="0"/>
              <a:t> class definition (not an actual concept) of ‘joint aspiration’ to serve as query predicate for the earlier instances.</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Similar</a:t>
            </a:r>
            <a:r>
              <a:rPr lang="en-GB" baseline="0" dirty="0" smtClean="0"/>
              <a:t> ad-hoc definition to discover all (formally represented) lanolin-containing drugs (false negatives if some drugs are incompletely ‘modelled’).</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First-pass ad-hoc query predicate class definition for ‘alcohol-related diseases’,</a:t>
            </a:r>
            <a:r>
              <a:rPr lang="en-GB" baseline="0" dirty="0" smtClean="0"/>
              <a:t> resulting in logically explicable but clinically unwanted false positives. Refined class definition narrows associative agent to ‘ingestible’ alcohol (the intention of the clinical idea) rather than the more general ‘chemical’ understanding of ‘alcohol’.</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Set</a:t>
            </a:r>
            <a:r>
              <a:rPr lang="en-GB" baseline="0" dirty="0" smtClean="0"/>
              <a:t> of slides illustrating the potential value of certain DL-specific extensions. Comparable results can be achieved by e.g. SQL constructs, but approach may be simplified if DL-enabled analysis environment available/features included in routine classification.</a:t>
            </a:r>
          </a:p>
          <a:p>
            <a:endParaRPr lang="en-GB" baseline="0" dirty="0" smtClean="0"/>
          </a:p>
          <a:p>
            <a:r>
              <a:rPr lang="en-GB" baseline="0" dirty="0" smtClean="0"/>
              <a:t>Here we see that the procedure ‘injection of prostaglandin’ is defined in terms of ‘prostaglandin (substance)’...</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a:t>
            </a:r>
            <a:r>
              <a:rPr lang="en-GB" baseline="0" dirty="0" smtClean="0"/>
              <a:t> ‘TEST’ </a:t>
            </a:r>
            <a:r>
              <a:rPr lang="en-GB" baseline="0" dirty="0" smtClean="0"/>
              <a:t>class ‘injection of </a:t>
            </a:r>
            <a:r>
              <a:rPr lang="en-GB" baseline="0" dirty="0" err="1" smtClean="0"/>
              <a:t>misoprostol</a:t>
            </a:r>
            <a:r>
              <a:rPr lang="en-GB" baseline="0" dirty="0" smtClean="0"/>
              <a:t>’ </a:t>
            </a:r>
            <a:r>
              <a:rPr lang="en-GB" baseline="0" dirty="0" smtClean="0"/>
              <a:t>is introduced to the data defined in terms of the medicinal product ‘</a:t>
            </a:r>
            <a:r>
              <a:rPr lang="en-GB" baseline="0" dirty="0" err="1" smtClean="0"/>
              <a:t>misoprostol</a:t>
            </a:r>
            <a:r>
              <a:rPr lang="en-GB" baseline="0" dirty="0" smtClean="0"/>
              <a:t>’ </a:t>
            </a:r>
            <a:r>
              <a:rPr lang="en-GB" baseline="0" dirty="0" smtClean="0"/>
              <a:t> [allowable in SNOMED CT </a:t>
            </a:r>
            <a:r>
              <a:rPr lang="en-GB" u="sng" baseline="0" dirty="0" smtClean="0"/>
              <a:t>instance</a:t>
            </a:r>
            <a:r>
              <a:rPr lang="en-GB" baseline="0" dirty="0" smtClean="0"/>
              <a:t> data] – </a:t>
            </a:r>
            <a:r>
              <a:rPr lang="en-GB" baseline="0" dirty="0" smtClean="0"/>
              <a:t>which is in turn defined in terms of </a:t>
            </a:r>
            <a:r>
              <a:rPr lang="en-GB" baseline="0" dirty="0" err="1" smtClean="0"/>
              <a:t>misoprostol</a:t>
            </a:r>
            <a:r>
              <a:rPr lang="en-GB" baseline="0" dirty="0" smtClean="0"/>
              <a:t> (substance) – a kind of prostaglandin substance.</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Ensuring that all injections of prostaglandin</a:t>
            </a:r>
            <a:r>
              <a:rPr lang="en-GB" baseline="0" dirty="0" smtClean="0"/>
              <a:t> (where the direct substance is represented as a product or a substance) can be achieved by retrieval of the simple case OR the more complex case (second bullet)...</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lots of people b&amp;w curve"/>
          <p:cNvPicPr>
            <a:picLocks noChangeAspect="1" noChangeArrowheads="1"/>
          </p:cNvPicPr>
          <p:nvPr userDrawn="1"/>
        </p:nvPicPr>
        <p:blipFill>
          <a:blip r:embed="rId2" cstate="print"/>
          <a:srcRect/>
          <a:stretch>
            <a:fillRect/>
          </a:stretch>
        </p:blipFill>
        <p:spPr bwMode="auto">
          <a:xfrm>
            <a:off x="0" y="1341438"/>
            <a:ext cx="9163050" cy="4751387"/>
          </a:xfrm>
          <a:prstGeom prst="rect">
            <a:avLst/>
          </a:prstGeom>
          <a:noFill/>
          <a:ln w="9525">
            <a:noFill/>
            <a:miter lim="800000"/>
            <a:headEnd/>
            <a:tailEnd/>
          </a:ln>
        </p:spPr>
      </p:pic>
      <p:sp>
        <p:nvSpPr>
          <p:cNvPr id="931844" name="Rectangle 4"/>
          <p:cNvSpPr>
            <a:spLocks noGrp="1" noChangeArrowheads="1"/>
          </p:cNvSpPr>
          <p:nvPr>
            <p:ph type="ctrTitle" sz="quarter"/>
          </p:nvPr>
        </p:nvSpPr>
        <p:spPr>
          <a:xfrm>
            <a:off x="330200" y="4495800"/>
            <a:ext cx="7594600" cy="1143000"/>
          </a:xfrm>
        </p:spPr>
        <p:txBody>
          <a:bodyPr/>
          <a:lstStyle>
            <a:lvl1pPr algn="l">
              <a:defRPr/>
            </a:lvl1pPr>
          </a:lstStyle>
          <a:p>
            <a:endParaRPr lang="en-GB" dirty="0"/>
          </a:p>
        </p:txBody>
      </p:sp>
      <p:sp>
        <p:nvSpPr>
          <p:cNvPr id="931845" name="Rectangle 5"/>
          <p:cNvSpPr>
            <a:spLocks noGrp="1" noChangeArrowheads="1"/>
          </p:cNvSpPr>
          <p:nvPr>
            <p:ph type="subTitle" sz="quarter" idx="1"/>
          </p:nvPr>
        </p:nvSpPr>
        <p:spPr>
          <a:xfrm>
            <a:off x="330200" y="5638800"/>
            <a:ext cx="7594600" cy="838200"/>
          </a:xfrm>
        </p:spPr>
        <p:txBody>
          <a:bodyPr/>
          <a:lstStyle>
            <a:lvl1pPr marL="0" indent="0">
              <a:buFontTx/>
              <a:buNone/>
              <a:defRPr>
                <a:solidFill>
                  <a:srgbClr val="3986B5"/>
                </a:solidFill>
              </a:defRPr>
            </a:lvl1pPr>
          </a:lstStyle>
          <a:p>
            <a:endParaRPr lang="en-GB"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224136"/>
          </a:xfrm>
        </p:spPr>
        <p:txBody>
          <a:bodyPr/>
          <a:lstStyle>
            <a:lvl1pPr>
              <a:defRPr>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39552" y="2420888"/>
            <a:ext cx="7848872" cy="338437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224136"/>
          </a:xfrm>
        </p:spPr>
        <p:txBody>
          <a:bodyPr/>
          <a:lstStyle>
            <a:lvl1pPr>
              <a:defRPr>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539552" y="2420888"/>
            <a:ext cx="7848872" cy="3384376"/>
          </a:xfrm>
        </p:spPr>
        <p:txBody>
          <a:bodyPr/>
          <a:lstStyle>
            <a:lvl1pPr marL="180975" indent="-180975" algn="l">
              <a:buFont typeface="Arial" pitchFamily="34" charset="0"/>
              <a:buChar char="•"/>
              <a:defRPr>
                <a:solidFill>
                  <a:schemeClr val="tx1">
                    <a:tint val="75000"/>
                  </a:schemeClr>
                </a:solidFill>
              </a:defRPr>
            </a:lvl1pPr>
            <a:lvl2pPr marL="542925" indent="-85725" algn="l">
              <a:buFont typeface="Wingdings" pitchFamily="2" charset="2"/>
              <a:buChar char="v"/>
              <a:defRPr>
                <a:solidFill>
                  <a:schemeClr val="tx1">
                    <a:tint val="75000"/>
                  </a:schemeClr>
                </a:solidFill>
              </a:defRPr>
            </a:lvl2pPr>
            <a:lvl3pPr marL="1073150" indent="-158750" algn="l">
              <a:buFont typeface="Wingdings" pitchFamily="2" charset="2"/>
              <a:buChar char="Ø"/>
              <a:defRPr>
                <a:solidFill>
                  <a:schemeClr val="tx1">
                    <a:tint val="75000"/>
                  </a:schemeClr>
                </a:solidFill>
              </a:defRPr>
            </a:lvl3pPr>
            <a:lvl4pPr marL="1520825" indent="-149225" algn="l">
              <a:buFont typeface="Courier New" pitchFamily="49" charset="0"/>
              <a:buChar char="o"/>
              <a:defRPr>
                <a:solidFill>
                  <a:schemeClr val="tx1">
                    <a:tint val="75000"/>
                  </a:schemeClr>
                </a:solidFill>
              </a:defRPr>
            </a:lvl4pPr>
            <a:lvl5pPr marL="1978025" indent="-149225" algn="l">
              <a:buFont typeface="Arial" pitchFamily="34" charset="0"/>
              <a:buChar char="•"/>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68313" y="270222"/>
            <a:ext cx="8229600" cy="998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27" name="Text Placeholder 2"/>
          <p:cNvSpPr>
            <a:spLocks noGrp="1"/>
          </p:cNvSpPr>
          <p:nvPr>
            <p:ph type="body" idx="1"/>
          </p:nvPr>
        </p:nvSpPr>
        <p:spPr bwMode="auto">
          <a:xfrm>
            <a:off x="457200" y="2205038"/>
            <a:ext cx="8229600" cy="360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pic>
        <p:nvPicPr>
          <p:cNvPr id="1028" name="Picture 6" descr="DH-Logo-pantone-EPS.jpg"/>
          <p:cNvPicPr>
            <a:picLocks noChangeAspect="1"/>
          </p:cNvPicPr>
          <p:nvPr userDrawn="1"/>
        </p:nvPicPr>
        <p:blipFill>
          <a:blip r:embed="rId6" cstate="print"/>
          <a:srcRect/>
          <a:stretch>
            <a:fillRect/>
          </a:stretch>
        </p:blipFill>
        <p:spPr bwMode="auto">
          <a:xfrm>
            <a:off x="7164388" y="5994400"/>
            <a:ext cx="1562100" cy="493713"/>
          </a:xfrm>
          <a:prstGeom prst="rect">
            <a:avLst/>
          </a:prstGeom>
          <a:noFill/>
          <a:ln w="9525">
            <a:noFill/>
            <a:miter lim="800000"/>
            <a:headEnd/>
            <a:tailEnd/>
          </a:ln>
        </p:spPr>
      </p:pic>
      <p:pic>
        <p:nvPicPr>
          <p:cNvPr id="1029" name="Picture 9" descr="NHS-Spot.jpg"/>
          <p:cNvPicPr>
            <a:picLocks noChangeAspect="1"/>
          </p:cNvPicPr>
          <p:nvPr userDrawn="1"/>
        </p:nvPicPr>
        <p:blipFill>
          <a:blip r:embed="rId7" cstate="print"/>
          <a:srcRect/>
          <a:stretch>
            <a:fillRect/>
          </a:stretch>
        </p:blipFill>
        <p:spPr bwMode="auto">
          <a:xfrm>
            <a:off x="7380288" y="404813"/>
            <a:ext cx="1325562" cy="536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8" r:id="rId1"/>
    <p:sldLayoutId id="2147483657" r:id="rId2"/>
    <p:sldLayoutId id="2147483659" r:id="rId3"/>
    <p:sldLayoutId id="2147483663"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rgbClr val="0070C0"/>
          </a:solidFill>
          <a:latin typeface="Calibri" pitchFamily="34" charset="0"/>
        </a:defRPr>
      </a:lvl6pPr>
      <a:lvl7pPr marL="914400" algn="ctr" rtl="0" fontAlgn="base">
        <a:spcBef>
          <a:spcPct val="0"/>
        </a:spcBef>
        <a:spcAft>
          <a:spcPct val="0"/>
        </a:spcAft>
        <a:defRPr sz="4400">
          <a:solidFill>
            <a:srgbClr val="0070C0"/>
          </a:solidFill>
          <a:latin typeface="Calibri" pitchFamily="34" charset="0"/>
        </a:defRPr>
      </a:lvl7pPr>
      <a:lvl8pPr marL="1371600" algn="ctr" rtl="0" fontAlgn="base">
        <a:spcBef>
          <a:spcPct val="0"/>
        </a:spcBef>
        <a:spcAft>
          <a:spcPct val="0"/>
        </a:spcAft>
        <a:defRPr sz="4400">
          <a:solidFill>
            <a:srgbClr val="0070C0"/>
          </a:solidFill>
          <a:latin typeface="Calibri" pitchFamily="34" charset="0"/>
        </a:defRPr>
      </a:lvl8pPr>
      <a:lvl9pPr marL="1828800" algn="ctr"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0070C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0070C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0070C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70C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70C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nob.eggbird.e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protege.stanford.edu/"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sz="quarter"/>
          </p:nvPr>
        </p:nvSpPr>
        <p:spPr>
          <a:xfrm>
            <a:off x="323528" y="3717032"/>
            <a:ext cx="7594600" cy="1440160"/>
          </a:xfrm>
        </p:spPr>
        <p:txBody>
          <a:bodyPr/>
          <a:lstStyle/>
          <a:p>
            <a:pPr eaLnBrk="1" hangingPunct="1"/>
            <a:r>
              <a:rPr lang="en-GB" sz="6000" dirty="0" smtClean="0"/>
              <a:t>Classifiers used in </a:t>
            </a:r>
            <a:br>
              <a:rPr lang="en-GB" sz="6000" dirty="0" smtClean="0"/>
            </a:br>
            <a:r>
              <a:rPr lang="en-GB" sz="6000" dirty="0" smtClean="0"/>
              <a:t>data analysis</a:t>
            </a:r>
            <a:endParaRPr lang="en-GB" sz="6000" b="1" i="1" dirty="0" smtClean="0">
              <a:solidFill>
                <a:schemeClr val="tx1"/>
              </a:solidFill>
            </a:endParaRPr>
          </a:p>
        </p:txBody>
      </p:sp>
      <p:sp>
        <p:nvSpPr>
          <p:cNvPr id="4099" name="Subtitle 2"/>
          <p:cNvSpPr>
            <a:spLocks noGrp="1"/>
          </p:cNvSpPr>
          <p:nvPr>
            <p:ph type="subTitle" sz="quarter" idx="1"/>
          </p:nvPr>
        </p:nvSpPr>
        <p:spPr>
          <a:xfrm>
            <a:off x="395536" y="5373216"/>
            <a:ext cx="7450584" cy="576064"/>
          </a:xfrm>
        </p:spPr>
        <p:txBody>
          <a:bodyPr/>
          <a:lstStyle/>
          <a:p>
            <a:pPr eaLnBrk="1" hangingPunct="1">
              <a:lnSpc>
                <a:spcPct val="90000"/>
              </a:lnSpc>
            </a:pPr>
            <a:r>
              <a:rPr lang="en-GB" sz="2400" i="1" dirty="0" smtClean="0">
                <a:solidFill>
                  <a:srgbClr val="0070C0"/>
                </a:solidFill>
              </a:rPr>
              <a:t>Ed Cheetham, Principal Terminology Specialist</a:t>
            </a:r>
            <a:endParaRPr lang="en-GB" sz="2400" b="1" i="1" dirty="0" smtClean="0">
              <a:solidFill>
                <a:srgbClr val="0070C0"/>
              </a:solidFill>
              <a:cs typeface="Arial" charset="0"/>
            </a:endParaRPr>
          </a:p>
          <a:p>
            <a:pPr eaLnBrk="1" hangingPunct="1">
              <a:lnSpc>
                <a:spcPct val="90000"/>
              </a:lnSpc>
            </a:pPr>
            <a:r>
              <a:rPr lang="en-GB" sz="2000"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200" dirty="0" smtClean="0"/>
              <a:t>To catch all “injections of prostaglandin” </a:t>
            </a:r>
            <a:br>
              <a:rPr lang="en-GB" sz="3200" dirty="0" smtClean="0"/>
            </a:br>
            <a:r>
              <a:rPr lang="en-GB" sz="3200" dirty="0" smtClean="0"/>
              <a:t>we need to say...</a:t>
            </a:r>
            <a:endParaRPr lang="en-GB" sz="3200" dirty="0"/>
          </a:p>
        </p:txBody>
      </p:sp>
      <p:sp>
        <p:nvSpPr>
          <p:cNvPr id="3" name="Subtitle 2"/>
          <p:cNvSpPr>
            <a:spLocks noGrp="1"/>
          </p:cNvSpPr>
          <p:nvPr>
            <p:ph type="subTitle" idx="1"/>
          </p:nvPr>
        </p:nvSpPr>
        <p:spPr>
          <a:xfrm>
            <a:off x="251520" y="1772816"/>
            <a:ext cx="8496944" cy="4248472"/>
          </a:xfrm>
        </p:spPr>
        <p:txBody>
          <a:bodyPr/>
          <a:lstStyle/>
          <a:p>
            <a:r>
              <a:rPr lang="en-GB" dirty="0" smtClean="0"/>
              <a:t>“...select all kinds of “injection of prostaglandin”</a:t>
            </a:r>
          </a:p>
          <a:p>
            <a:r>
              <a:rPr lang="en-GB" dirty="0" smtClean="0"/>
              <a:t>plus any injections which use a product which has an active ingredient which is a kind of “prostaglandin (substance)”</a:t>
            </a:r>
          </a:p>
          <a:p>
            <a:endParaRPr lang="en-GB" dirty="0" smtClean="0"/>
          </a:p>
          <a:p>
            <a:r>
              <a:rPr lang="en-GB" dirty="0" smtClean="0"/>
              <a:t>Step forward DL ‘right identity’ / ‘property chain’</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098" name="Picture 2"/>
          <p:cNvPicPr>
            <a:picLocks noChangeAspect="1" noChangeArrowheads="1"/>
          </p:cNvPicPr>
          <p:nvPr/>
        </p:nvPicPr>
        <p:blipFill>
          <a:blip r:embed="rId3" cstate="print"/>
          <a:srcRect/>
          <a:stretch>
            <a:fillRect/>
          </a:stretch>
        </p:blipFill>
        <p:spPr bwMode="auto">
          <a:xfrm>
            <a:off x="2" y="0"/>
            <a:ext cx="9161590" cy="6857999"/>
          </a:xfrm>
          <a:prstGeom prst="rect">
            <a:avLst/>
          </a:prstGeom>
          <a:noFill/>
          <a:ln w="9525">
            <a:noFill/>
            <a:miter lim="800000"/>
            <a:headEnd/>
            <a:tailEnd/>
          </a:ln>
        </p:spPr>
      </p:pic>
      <p:pic>
        <p:nvPicPr>
          <p:cNvPr id="4" name="Picture 2"/>
          <p:cNvPicPr>
            <a:picLocks noChangeAspect="1" noChangeArrowheads="1"/>
          </p:cNvPicPr>
          <p:nvPr/>
        </p:nvPicPr>
        <p:blipFill>
          <a:blip r:embed="rId4" cstate="print"/>
          <a:srcRect/>
          <a:stretch>
            <a:fillRect/>
          </a:stretch>
        </p:blipFill>
        <p:spPr bwMode="auto">
          <a:xfrm>
            <a:off x="755576" y="4293096"/>
            <a:ext cx="7538101" cy="1296144"/>
          </a:xfrm>
          <a:prstGeom prst="rect">
            <a:avLst/>
          </a:prstGeom>
          <a:noFill/>
          <a:ln w="9525">
            <a:noFill/>
            <a:miter lim="800000"/>
            <a:headEnd/>
            <a:tailEnd/>
          </a:ln>
          <a:effectLst>
            <a:outerShdw blurRad="50800" dist="2540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12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395536" y="3933056"/>
            <a:ext cx="8486874" cy="1537890"/>
          </a:xfrm>
          <a:prstGeom prst="rect">
            <a:avLst/>
          </a:prstGeom>
          <a:noFill/>
          <a:ln w="9525">
            <a:noFill/>
            <a:miter lim="800000"/>
            <a:headEnd/>
            <a:tailEnd/>
          </a:ln>
          <a:effectLst>
            <a:outerShdw blurRad="50800" dist="2540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Conclusions</a:t>
            </a:r>
            <a:endParaRPr lang="en-GB" sz="4000" dirty="0"/>
          </a:p>
        </p:txBody>
      </p:sp>
      <p:sp>
        <p:nvSpPr>
          <p:cNvPr id="3" name="Subtitle 2"/>
          <p:cNvSpPr>
            <a:spLocks noGrp="1"/>
          </p:cNvSpPr>
          <p:nvPr>
            <p:ph type="subTitle" idx="1"/>
          </p:nvPr>
        </p:nvSpPr>
        <p:spPr>
          <a:xfrm>
            <a:off x="251520" y="1772816"/>
            <a:ext cx="8496944" cy="4248472"/>
          </a:xfrm>
        </p:spPr>
        <p:txBody>
          <a:bodyPr/>
          <a:lstStyle/>
          <a:p>
            <a:r>
              <a:rPr lang="en-GB" dirty="0" smtClean="0"/>
              <a:t>To date we have probably associated classifiers with the creation of the reference data, and used classifier-independent mechanisms for analysis</a:t>
            </a:r>
          </a:p>
          <a:p>
            <a:r>
              <a:rPr lang="en-GB" dirty="0" smtClean="0"/>
              <a:t>The distinction is probably subtle, but experimentation and familiarity with both will help identify the circumstances where each are most suited.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400" dirty="0" smtClean="0"/>
              <a:t>The problem of ‘multiple views’</a:t>
            </a:r>
            <a:endParaRPr lang="en-GB" sz="4400" dirty="0"/>
          </a:p>
        </p:txBody>
      </p:sp>
      <p:sp>
        <p:nvSpPr>
          <p:cNvPr id="3" name="Subtitle 2"/>
          <p:cNvSpPr>
            <a:spLocks noGrp="1"/>
          </p:cNvSpPr>
          <p:nvPr>
            <p:ph type="subTitle" idx="1"/>
          </p:nvPr>
        </p:nvSpPr>
        <p:spPr>
          <a:xfrm>
            <a:off x="539552" y="1412776"/>
            <a:ext cx="7848872" cy="4392488"/>
          </a:xfrm>
        </p:spPr>
        <p:txBody>
          <a:bodyPr/>
          <a:lstStyle/>
          <a:p>
            <a:pPr algn="l"/>
            <a:r>
              <a:rPr lang="en-GB" dirty="0" smtClean="0">
                <a:solidFill>
                  <a:schemeClr val="tx1"/>
                </a:solidFill>
              </a:rPr>
              <a:t>Not all familiar or useful views/aggregations are supported [as intended] by existing content:</a:t>
            </a:r>
          </a:p>
          <a:p>
            <a:pPr lvl="1" algn="l"/>
            <a:r>
              <a:rPr lang="en-GB" dirty="0" smtClean="0">
                <a:solidFill>
                  <a:schemeClr val="tx1"/>
                </a:solidFill>
              </a:rPr>
              <a:t>Alcohol-related disease</a:t>
            </a:r>
          </a:p>
          <a:p>
            <a:pPr lvl="1" algn="l"/>
            <a:r>
              <a:rPr lang="en-GB" dirty="0" smtClean="0">
                <a:solidFill>
                  <a:schemeClr val="tx1"/>
                </a:solidFill>
              </a:rPr>
              <a:t>Soft tissue inflammation</a:t>
            </a:r>
          </a:p>
          <a:p>
            <a:pPr lvl="1" algn="l"/>
            <a:r>
              <a:rPr lang="en-GB" dirty="0" smtClean="0">
                <a:solidFill>
                  <a:schemeClr val="tx1"/>
                </a:solidFill>
              </a:rPr>
              <a:t>Joint aspiration</a:t>
            </a:r>
          </a:p>
          <a:p>
            <a:pPr lvl="1" algn="l"/>
            <a:r>
              <a:rPr lang="en-GB" dirty="0" smtClean="0">
                <a:solidFill>
                  <a:schemeClr val="tx1"/>
                </a:solidFill>
              </a:rPr>
              <a:t>Visceral injury</a:t>
            </a:r>
          </a:p>
          <a:p>
            <a:pPr lvl="1" algn="l"/>
            <a:r>
              <a:rPr lang="en-GB" dirty="0" smtClean="0">
                <a:solidFill>
                  <a:schemeClr val="tx1"/>
                </a:solidFill>
              </a:rPr>
              <a:t>Systemically administered steroids</a:t>
            </a:r>
          </a:p>
          <a:p>
            <a:pPr lvl="1" algn="l"/>
            <a:r>
              <a:rPr lang="en-GB" dirty="0" smtClean="0">
                <a:solidFill>
                  <a:schemeClr val="tx1"/>
                </a:solidFill>
              </a:rPr>
              <a:t>Preparations with lanolin excipient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8604448" cy="1224136"/>
          </a:xfrm>
        </p:spPr>
        <p:txBody>
          <a:bodyPr/>
          <a:lstStyle/>
          <a:p>
            <a:r>
              <a:rPr lang="en-GB" sz="4400" dirty="0" smtClean="0"/>
              <a:t>Use of a classifier to aid aggregation</a:t>
            </a:r>
            <a:br>
              <a:rPr lang="en-GB" sz="4400" dirty="0" smtClean="0"/>
            </a:br>
            <a:r>
              <a:rPr lang="en-GB" sz="3200" dirty="0" smtClean="0"/>
              <a:t>e.g. Joint aspiration (ED Dataset, 2009)</a:t>
            </a:r>
            <a:endParaRPr lang="en-GB" sz="3200" dirty="0"/>
          </a:p>
        </p:txBody>
      </p:sp>
      <p:sp>
        <p:nvSpPr>
          <p:cNvPr id="3" name="Subtitle 2"/>
          <p:cNvSpPr>
            <a:spLocks noGrp="1"/>
          </p:cNvSpPr>
          <p:nvPr>
            <p:ph type="subTitle" idx="1"/>
          </p:nvPr>
        </p:nvSpPr>
        <p:spPr>
          <a:xfrm>
            <a:off x="539552" y="1340768"/>
            <a:ext cx="7848872" cy="3384376"/>
          </a:xfrm>
        </p:spPr>
        <p:txBody>
          <a:bodyPr/>
          <a:lstStyle/>
          <a:p>
            <a:pPr algn="l"/>
            <a:r>
              <a:rPr lang="en-GB" sz="2000" dirty="0" smtClean="0">
                <a:solidFill>
                  <a:schemeClr val="tx1"/>
                </a:solidFill>
              </a:rPr>
              <a:t>90131007|Arthrocentesis (procedure)|</a:t>
            </a:r>
          </a:p>
          <a:p>
            <a:pPr algn="l"/>
            <a:r>
              <a:rPr lang="en-GB" sz="2000" dirty="0" smtClean="0">
                <a:solidFill>
                  <a:schemeClr val="tx1"/>
                </a:solidFill>
              </a:rPr>
              <a:t>281808001|Aspiration of elbow joint (procedure)|</a:t>
            </a:r>
          </a:p>
          <a:p>
            <a:pPr algn="l"/>
            <a:r>
              <a:rPr lang="en-GB" sz="2000" dirty="0" smtClean="0">
                <a:solidFill>
                  <a:schemeClr val="tx1"/>
                </a:solidFill>
              </a:rPr>
              <a:t>281809009|Aspiration of hip joint (procedure)|</a:t>
            </a:r>
          </a:p>
          <a:p>
            <a:pPr algn="l"/>
            <a:r>
              <a:rPr lang="en-GB" sz="2000" dirty="0" smtClean="0">
                <a:solidFill>
                  <a:schemeClr val="tx1"/>
                </a:solidFill>
              </a:rPr>
              <a:t>281810004|Aspiration of knee joint (procedure)|</a:t>
            </a:r>
          </a:p>
          <a:p>
            <a:pPr algn="l"/>
            <a:r>
              <a:rPr lang="en-GB" sz="2000" dirty="0" smtClean="0">
                <a:solidFill>
                  <a:schemeClr val="tx1"/>
                </a:solidFill>
              </a:rPr>
              <a:t>431848008|Barbotage of joint using ultrasound guidance (procedure)|</a:t>
            </a:r>
          </a:p>
          <a:p>
            <a:pPr algn="l"/>
            <a:r>
              <a:rPr lang="en-GB" sz="2000" dirty="0" smtClean="0">
                <a:solidFill>
                  <a:schemeClr val="tx1"/>
                </a:solidFill>
              </a:rPr>
              <a:t>274391001|Diagnostic aspiration of joint (procedure)|</a:t>
            </a:r>
          </a:p>
          <a:p>
            <a:pPr algn="l"/>
            <a:r>
              <a:rPr lang="en-GB" sz="2000" dirty="0" smtClean="0">
                <a:solidFill>
                  <a:schemeClr val="tx1"/>
                </a:solidFill>
              </a:rPr>
              <a:t>430108006|Fine needle aspiration biopsy of joint (procedure)|</a:t>
            </a:r>
          </a:p>
          <a:p>
            <a:pPr algn="l"/>
            <a:r>
              <a:rPr lang="en-GB" sz="2000" dirty="0" smtClean="0">
                <a:solidFill>
                  <a:schemeClr val="tx1"/>
                </a:solidFill>
              </a:rPr>
              <a:t>274426001|Therapeutic aspiration - joint (procedure)|</a:t>
            </a:r>
          </a:p>
        </p:txBody>
      </p:sp>
      <p:pic>
        <p:nvPicPr>
          <p:cNvPr id="22531" name="Picture 3"/>
          <p:cNvPicPr>
            <a:picLocks noChangeAspect="1" noChangeArrowheads="1"/>
          </p:cNvPicPr>
          <p:nvPr/>
        </p:nvPicPr>
        <p:blipFill>
          <a:blip r:embed="rId3" cstate="print"/>
          <a:srcRect/>
          <a:stretch>
            <a:fillRect/>
          </a:stretch>
        </p:blipFill>
        <p:spPr bwMode="auto">
          <a:xfrm>
            <a:off x="467545" y="4411328"/>
            <a:ext cx="4752528" cy="2446672"/>
          </a:xfrm>
          <a:prstGeom prst="rect">
            <a:avLst/>
          </a:prstGeom>
          <a:noFill/>
          <a:ln w="9525">
            <a:noFill/>
            <a:miter lim="800000"/>
            <a:headEnd/>
            <a:tailEnd/>
          </a:ln>
        </p:spPr>
      </p:pic>
      <p:sp>
        <p:nvSpPr>
          <p:cNvPr id="5" name="TextBox 4"/>
          <p:cNvSpPr txBox="1"/>
          <p:nvPr/>
        </p:nvSpPr>
        <p:spPr>
          <a:xfrm>
            <a:off x="1857929" y="6261628"/>
            <a:ext cx="7178567" cy="523220"/>
          </a:xfrm>
          <a:prstGeom prst="rect">
            <a:avLst/>
          </a:prstGeom>
          <a:solidFill>
            <a:schemeClr val="bg1"/>
          </a:solidFill>
          <a:ln w="6350">
            <a:noFill/>
          </a:ln>
          <a:effectLst/>
        </p:spPr>
        <p:txBody>
          <a:bodyPr wrap="none" rtlCol="0">
            <a:spAutoFit/>
          </a:bodyPr>
          <a:lstStyle/>
          <a:p>
            <a:pPr algn="ctr"/>
            <a:r>
              <a:rPr lang="en-GB" sz="1400" dirty="0" smtClean="0">
                <a:solidFill>
                  <a:srgbClr val="0070C0"/>
                </a:solidFill>
              </a:rPr>
              <a:t>SNOB: </a:t>
            </a:r>
            <a:r>
              <a:rPr lang="en-GB" sz="1400" dirty="0" smtClean="0">
                <a:solidFill>
                  <a:srgbClr val="0070C0"/>
                </a:solidFill>
                <a:hlinkClick r:id="rId4"/>
              </a:rPr>
              <a:t>http://snob.eggbird.eu/</a:t>
            </a:r>
            <a:endParaRPr lang="en-GB" sz="1400" dirty="0" smtClean="0">
              <a:solidFill>
                <a:srgbClr val="0070C0"/>
              </a:solidFill>
            </a:endParaRPr>
          </a:p>
          <a:p>
            <a:pPr algn="ctr"/>
            <a:r>
              <a:rPr lang="en-GB" sz="1400" dirty="0" smtClean="0">
                <a:solidFill>
                  <a:srgbClr val="0070C0"/>
                </a:solidFill>
              </a:rPr>
              <a:t>Use does not indicate endorsement, but extremely valuable to illustrate points discussed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GB" dirty="0" smtClean="0"/>
              <a:t>Use of a classifier to aid aggregation</a:t>
            </a:r>
            <a:br>
              <a:rPr lang="en-GB" dirty="0" smtClean="0"/>
            </a:br>
            <a:r>
              <a:rPr lang="en-GB" sz="2400" dirty="0" smtClean="0"/>
              <a:t>e.g. Joint aspiration</a:t>
            </a:r>
            <a:endParaRPr lang="en-US" dirty="0"/>
          </a:p>
        </p:txBody>
      </p:sp>
      <p:pic>
        <p:nvPicPr>
          <p:cNvPr id="22542" name="Picture 14"/>
          <p:cNvPicPr>
            <a:picLocks noChangeAspect="1" noChangeArrowheads="1"/>
          </p:cNvPicPr>
          <p:nvPr/>
        </p:nvPicPr>
        <p:blipFill>
          <a:blip r:embed="rId3" cstate="print"/>
          <a:srcRect/>
          <a:stretch>
            <a:fillRect/>
          </a:stretch>
        </p:blipFill>
        <p:spPr bwMode="auto">
          <a:xfrm>
            <a:off x="366713" y="188640"/>
            <a:ext cx="8410575" cy="6438900"/>
          </a:xfrm>
          <a:prstGeom prst="rect">
            <a:avLst/>
          </a:prstGeom>
          <a:noFill/>
          <a:ln w="9525">
            <a:noFill/>
            <a:miter lim="800000"/>
            <a:headEnd/>
            <a:tailEnd/>
          </a:ln>
          <a:effectLst/>
        </p:spPr>
      </p:pic>
      <p:pic>
        <p:nvPicPr>
          <p:cNvPr id="22541" name="Picture 13"/>
          <p:cNvPicPr>
            <a:picLocks noChangeAspect="1" noChangeArrowheads="1"/>
          </p:cNvPicPr>
          <p:nvPr/>
        </p:nvPicPr>
        <p:blipFill>
          <a:blip r:embed="rId4" cstate="print"/>
          <a:srcRect/>
          <a:stretch>
            <a:fillRect/>
          </a:stretch>
        </p:blipFill>
        <p:spPr bwMode="auto">
          <a:xfrm>
            <a:off x="0" y="1988840"/>
            <a:ext cx="3524250" cy="4600575"/>
          </a:xfrm>
          <a:prstGeom prst="rect">
            <a:avLst/>
          </a:prstGeom>
          <a:noFill/>
          <a:ln w="9525">
            <a:noFill/>
            <a:miter lim="800000"/>
            <a:headEnd/>
            <a:tailEnd/>
          </a:ln>
          <a:effectLst/>
        </p:spPr>
      </p:pic>
      <p:pic>
        <p:nvPicPr>
          <p:cNvPr id="22544" name="Picture 16"/>
          <p:cNvPicPr>
            <a:picLocks noChangeAspect="1" noChangeArrowheads="1"/>
          </p:cNvPicPr>
          <p:nvPr/>
        </p:nvPicPr>
        <p:blipFill>
          <a:blip r:embed="rId5" cstate="print"/>
          <a:srcRect/>
          <a:stretch>
            <a:fillRect/>
          </a:stretch>
        </p:blipFill>
        <p:spPr bwMode="auto">
          <a:xfrm>
            <a:off x="-36511" y="-27384"/>
            <a:ext cx="15656322" cy="11994335"/>
          </a:xfrm>
          <a:prstGeom prst="rect">
            <a:avLst/>
          </a:prstGeom>
          <a:noFill/>
          <a:ln w="9525">
            <a:noFill/>
            <a:miter lim="800000"/>
            <a:headEnd/>
            <a:tailEnd/>
          </a:ln>
          <a:effectLst/>
        </p:spPr>
      </p:pic>
      <p:pic>
        <p:nvPicPr>
          <p:cNvPr id="22545" name="Picture 17"/>
          <p:cNvPicPr>
            <a:picLocks noChangeAspect="1" noChangeArrowheads="1"/>
          </p:cNvPicPr>
          <p:nvPr/>
        </p:nvPicPr>
        <p:blipFill>
          <a:blip r:embed="rId6" cstate="print"/>
          <a:srcRect/>
          <a:stretch>
            <a:fillRect/>
          </a:stretch>
        </p:blipFill>
        <p:spPr bwMode="auto">
          <a:xfrm>
            <a:off x="-36512" y="-27384"/>
            <a:ext cx="15709395" cy="11994335"/>
          </a:xfrm>
          <a:prstGeom prst="rect">
            <a:avLst/>
          </a:prstGeom>
          <a:noFill/>
          <a:ln w="9525">
            <a:noFill/>
            <a:miter lim="800000"/>
            <a:headEnd/>
            <a:tailEnd/>
          </a:ln>
          <a:effectLst/>
        </p:spPr>
      </p:pic>
      <p:grpSp>
        <p:nvGrpSpPr>
          <p:cNvPr id="27" name="Group 26"/>
          <p:cNvGrpSpPr/>
          <p:nvPr/>
        </p:nvGrpSpPr>
        <p:grpSpPr>
          <a:xfrm>
            <a:off x="3275856" y="2317880"/>
            <a:ext cx="6048672" cy="646331"/>
            <a:chOff x="2267744" y="1340768"/>
            <a:chExt cx="6048672" cy="646331"/>
          </a:xfrm>
        </p:grpSpPr>
        <p:cxnSp>
          <p:nvCxnSpPr>
            <p:cNvPr id="25" name="Straight Arrow Connector 24"/>
            <p:cNvCxnSpPr/>
            <p:nvPr/>
          </p:nvCxnSpPr>
          <p:spPr>
            <a:xfrm flipH="1">
              <a:off x="2267744" y="1628800"/>
              <a:ext cx="2088232"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27984" y="1340768"/>
              <a:ext cx="3888432" cy="646331"/>
            </a:xfrm>
            <a:prstGeom prst="rect">
              <a:avLst/>
            </a:prstGeom>
            <a:noFill/>
          </p:spPr>
          <p:txBody>
            <a:bodyPr wrap="square" rtlCol="0">
              <a:spAutoFit/>
            </a:bodyPr>
            <a:lstStyle/>
            <a:p>
              <a:r>
                <a:rPr lang="en-GB" dirty="0" smtClean="0"/>
                <a:t>Added to SNOMED in July 2012 (plus two children added July 2011)</a:t>
              </a:r>
              <a:endParaRPr lang="en-US" dirty="0"/>
            </a:p>
          </p:txBody>
        </p:sp>
      </p:grpSp>
      <p:grpSp>
        <p:nvGrpSpPr>
          <p:cNvPr id="10" name="Group 9"/>
          <p:cNvGrpSpPr/>
          <p:nvPr/>
        </p:nvGrpSpPr>
        <p:grpSpPr>
          <a:xfrm>
            <a:off x="2051720" y="1628800"/>
            <a:ext cx="7272808" cy="646331"/>
            <a:chOff x="2267744" y="1340768"/>
            <a:chExt cx="6048672" cy="646331"/>
          </a:xfrm>
        </p:grpSpPr>
        <p:cxnSp>
          <p:nvCxnSpPr>
            <p:cNvPr id="11" name="Straight Arrow Connector 10"/>
            <p:cNvCxnSpPr/>
            <p:nvPr/>
          </p:nvCxnSpPr>
          <p:spPr>
            <a:xfrm flipH="1">
              <a:off x="2267744" y="1628800"/>
              <a:ext cx="2088232"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27984" y="1340768"/>
              <a:ext cx="3888432" cy="646331"/>
            </a:xfrm>
            <a:prstGeom prst="rect">
              <a:avLst/>
            </a:prstGeom>
            <a:noFill/>
          </p:spPr>
          <p:txBody>
            <a:bodyPr wrap="square" rtlCol="0">
              <a:spAutoFit/>
            </a:bodyPr>
            <a:lstStyle/>
            <a:p>
              <a:r>
                <a:rPr lang="en-GB" dirty="0" smtClean="0"/>
                <a:t>Looks like a candidate aggregation point, but definition too stringent.</a:t>
              </a:r>
              <a:endParaRPr lang="en-US" dirty="0"/>
            </a:p>
          </p:txBody>
        </p:sp>
      </p:grpSp>
      <p:pic>
        <p:nvPicPr>
          <p:cNvPr id="2051" name="Picture 3"/>
          <p:cNvPicPr>
            <a:picLocks noChangeAspect="1" noChangeArrowheads="1"/>
          </p:cNvPicPr>
          <p:nvPr/>
        </p:nvPicPr>
        <p:blipFill>
          <a:blip r:embed="rId7" cstate="print"/>
          <a:srcRect/>
          <a:stretch>
            <a:fillRect/>
          </a:stretch>
        </p:blipFill>
        <p:spPr bwMode="auto">
          <a:xfrm>
            <a:off x="251520" y="1772816"/>
            <a:ext cx="8501868" cy="1909936"/>
          </a:xfrm>
          <a:prstGeom prst="rect">
            <a:avLst/>
          </a:prstGeom>
          <a:noFill/>
          <a:ln w="9525">
            <a:noFill/>
            <a:miter lim="800000"/>
            <a:headEnd/>
            <a:tailEnd/>
          </a:ln>
          <a:effectLst>
            <a:outerShdw blurRad="50800" dist="2540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542"/>
                                        </p:tgtEl>
                                        <p:attrNameLst>
                                          <p:attrName>style.visibility</p:attrName>
                                        </p:attrNameLst>
                                      </p:cBhvr>
                                      <p:to>
                                        <p:strVal val="visible"/>
                                      </p:to>
                                    </p:set>
                                    <p:anim calcmode="lin" valueType="num">
                                      <p:cBhvr additive="base">
                                        <p:cTn id="7" dur="500" fill="hold"/>
                                        <p:tgtEl>
                                          <p:spTgt spid="22542"/>
                                        </p:tgtEl>
                                        <p:attrNameLst>
                                          <p:attrName>ppt_x</p:attrName>
                                        </p:attrNameLst>
                                      </p:cBhvr>
                                      <p:tavLst>
                                        <p:tav tm="0">
                                          <p:val>
                                            <p:strVal val="1+#ppt_w/2"/>
                                          </p:val>
                                        </p:tav>
                                        <p:tav tm="100000">
                                          <p:val>
                                            <p:strVal val="#ppt_x"/>
                                          </p:val>
                                        </p:tav>
                                      </p:tavLst>
                                    </p:anim>
                                    <p:anim calcmode="lin" valueType="num">
                                      <p:cBhvr additive="base">
                                        <p:cTn id="8"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4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05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45"/>
                                        </p:tgtEl>
                                        <p:attrNameLst>
                                          <p:attrName>style.visibility</p:attrName>
                                        </p:attrNameLst>
                                      </p:cBhvr>
                                      <p:to>
                                        <p:strVal val="visible"/>
                                      </p:to>
                                    </p:set>
                                  </p:childTnLst>
                                </p:cTn>
                              </p:par>
                            </p:childTnLst>
                          </p:cTn>
                        </p:par>
                        <p:par>
                          <p:cTn id="23" fill="hold">
                            <p:stCondLst>
                              <p:cond delay="0"/>
                            </p:stCondLst>
                            <p:childTnLst>
                              <p:par>
                                <p:cTn id="24" presetID="2" presetClass="entr" presetSubtype="2"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1+#ppt_w/2"/>
                                          </p:val>
                                        </p:tav>
                                        <p:tav tm="100000">
                                          <p:val>
                                            <p:strVal val="#ppt_x"/>
                                          </p:val>
                                        </p:tav>
                                      </p:tavLst>
                                    </p:anim>
                                    <p:anim calcmode="lin" valueType="num">
                                      <p:cBhvr additive="base">
                                        <p:cTn id="2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Lanolin containing drugs…</a:t>
            </a:r>
            <a:endParaRPr lang="en-US" dirty="0"/>
          </a:p>
        </p:txBody>
      </p:sp>
      <p:pic>
        <p:nvPicPr>
          <p:cNvPr id="23554" name="Picture 2"/>
          <p:cNvPicPr>
            <a:picLocks noChangeAspect="1" noChangeArrowheads="1"/>
          </p:cNvPicPr>
          <p:nvPr/>
        </p:nvPicPr>
        <p:blipFill>
          <a:blip r:embed="rId3" cstate="print"/>
          <a:srcRect/>
          <a:stretch>
            <a:fillRect/>
          </a:stretch>
        </p:blipFill>
        <p:spPr bwMode="auto">
          <a:xfrm>
            <a:off x="0" y="1389884"/>
            <a:ext cx="9144000" cy="5063452"/>
          </a:xfrm>
          <a:prstGeom prst="rect">
            <a:avLst/>
          </a:prstGeom>
          <a:noFill/>
          <a:ln w="9525">
            <a:noFill/>
            <a:miter lim="800000"/>
            <a:headEnd/>
            <a:tailEnd/>
          </a:ln>
          <a:effectLst/>
        </p:spPr>
      </p:pic>
      <p:pic>
        <p:nvPicPr>
          <p:cNvPr id="23555" name="Picture 3"/>
          <p:cNvPicPr>
            <a:picLocks noChangeAspect="1" noChangeArrowheads="1"/>
          </p:cNvPicPr>
          <p:nvPr/>
        </p:nvPicPr>
        <p:blipFill>
          <a:blip r:embed="rId4" cstate="print"/>
          <a:srcRect/>
          <a:stretch>
            <a:fillRect/>
          </a:stretch>
        </p:blipFill>
        <p:spPr bwMode="auto">
          <a:xfrm>
            <a:off x="0" y="1389884"/>
            <a:ext cx="9144000" cy="5063452"/>
          </a:xfrm>
          <a:prstGeom prst="rect">
            <a:avLst/>
          </a:prstGeom>
          <a:noFill/>
          <a:ln w="9525">
            <a:noFill/>
            <a:miter lim="800000"/>
            <a:headEnd/>
            <a:tailEnd/>
          </a:ln>
          <a:effectLst/>
        </p:spPr>
      </p:pic>
      <p:sp>
        <p:nvSpPr>
          <p:cNvPr id="9" name="TextBox 8"/>
          <p:cNvSpPr txBox="1"/>
          <p:nvPr/>
        </p:nvSpPr>
        <p:spPr>
          <a:xfrm>
            <a:off x="5796136" y="3140968"/>
            <a:ext cx="2698175" cy="369332"/>
          </a:xfrm>
          <a:prstGeom prst="rect">
            <a:avLst/>
          </a:prstGeom>
          <a:noFill/>
        </p:spPr>
        <p:txBody>
          <a:bodyPr wrap="none" rtlCol="0">
            <a:spAutoFit/>
          </a:bodyPr>
          <a:lstStyle/>
          <a:p>
            <a:r>
              <a:rPr lang="en-GB" dirty="0" smtClean="0"/>
              <a:t>Long list of 234 products</a:t>
            </a:r>
            <a:endParaRPr lang="en-US" dirty="0"/>
          </a:p>
        </p:txBody>
      </p:sp>
      <p:pic>
        <p:nvPicPr>
          <p:cNvPr id="1026" name="Picture 2"/>
          <p:cNvPicPr>
            <a:picLocks noChangeAspect="1" noChangeArrowheads="1"/>
          </p:cNvPicPr>
          <p:nvPr/>
        </p:nvPicPr>
        <p:blipFill>
          <a:blip r:embed="rId5" cstate="print"/>
          <a:srcRect/>
          <a:stretch>
            <a:fillRect/>
          </a:stretch>
        </p:blipFill>
        <p:spPr bwMode="auto">
          <a:xfrm>
            <a:off x="162017" y="1988840"/>
            <a:ext cx="8730463" cy="1047656"/>
          </a:xfrm>
          <a:prstGeom prst="rect">
            <a:avLst/>
          </a:prstGeom>
          <a:noFill/>
          <a:ln w="9525">
            <a:noFill/>
            <a:miter lim="800000"/>
            <a:headEnd/>
            <a:tailEnd/>
          </a:ln>
          <a:effectLst>
            <a:outerShdw blurRad="50800" dist="2540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26"/>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Alcohol-related diseases</a:t>
            </a:r>
            <a:endParaRPr lang="en-US" dirty="0"/>
          </a:p>
        </p:txBody>
      </p:sp>
      <p:pic>
        <p:nvPicPr>
          <p:cNvPr id="24578" name="Picture 2"/>
          <p:cNvPicPr>
            <a:picLocks noChangeAspect="1" noChangeArrowheads="1"/>
          </p:cNvPicPr>
          <p:nvPr/>
        </p:nvPicPr>
        <p:blipFill>
          <a:blip r:embed="rId3" cstate="print"/>
          <a:srcRect/>
          <a:stretch>
            <a:fillRect/>
          </a:stretch>
        </p:blipFill>
        <p:spPr bwMode="auto">
          <a:xfrm>
            <a:off x="342900" y="1052736"/>
            <a:ext cx="8458200" cy="5619527"/>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cstate="print"/>
          <a:srcRect/>
          <a:stretch>
            <a:fillRect/>
          </a:stretch>
        </p:blipFill>
        <p:spPr bwMode="auto">
          <a:xfrm>
            <a:off x="342900" y="1052736"/>
            <a:ext cx="8477250" cy="5590952"/>
          </a:xfrm>
          <a:prstGeom prst="rect">
            <a:avLst/>
          </a:prstGeom>
          <a:noFill/>
          <a:ln w="9525">
            <a:noFill/>
            <a:miter lim="800000"/>
            <a:headEnd/>
            <a:tailEnd/>
          </a:ln>
          <a:effectLst/>
        </p:spPr>
      </p:pic>
      <p:pic>
        <p:nvPicPr>
          <p:cNvPr id="24581" name="Picture 5"/>
          <p:cNvPicPr>
            <a:picLocks noChangeAspect="1" noChangeArrowheads="1"/>
          </p:cNvPicPr>
          <p:nvPr/>
        </p:nvPicPr>
        <p:blipFill>
          <a:blip r:embed="rId5" cstate="print"/>
          <a:srcRect/>
          <a:stretch>
            <a:fillRect/>
          </a:stretch>
        </p:blipFill>
        <p:spPr bwMode="auto">
          <a:xfrm>
            <a:off x="323528" y="1052736"/>
            <a:ext cx="8486775" cy="5565279"/>
          </a:xfrm>
          <a:prstGeom prst="rect">
            <a:avLst/>
          </a:prstGeom>
          <a:noFill/>
          <a:ln w="9525">
            <a:noFill/>
            <a:miter lim="800000"/>
            <a:headEnd/>
            <a:tailEnd/>
          </a:ln>
          <a:effectLst/>
        </p:spPr>
      </p:pic>
      <p:sp>
        <p:nvSpPr>
          <p:cNvPr id="9" name="TextBox 8"/>
          <p:cNvSpPr txBox="1"/>
          <p:nvPr/>
        </p:nvSpPr>
        <p:spPr>
          <a:xfrm>
            <a:off x="3275856" y="2348880"/>
            <a:ext cx="3159839" cy="1754326"/>
          </a:xfrm>
          <a:prstGeom prst="rect">
            <a:avLst/>
          </a:prstGeom>
          <a:noFill/>
        </p:spPr>
        <p:txBody>
          <a:bodyPr wrap="none" rtlCol="0">
            <a:spAutoFit/>
          </a:bodyPr>
          <a:lstStyle/>
          <a:p>
            <a:r>
              <a:rPr lang="en-GB" dirty="0" smtClean="0"/>
              <a:t>Acebutolol adverse reaction?</a:t>
            </a:r>
          </a:p>
          <a:p>
            <a:r>
              <a:rPr lang="en-GB" dirty="0" smtClean="0"/>
              <a:t>Bisoprolol allergy?</a:t>
            </a:r>
          </a:p>
          <a:p>
            <a:r>
              <a:rPr lang="en-GB" dirty="0" smtClean="0"/>
              <a:t>Antifreeze oxalosis?</a:t>
            </a:r>
          </a:p>
          <a:p>
            <a:endParaRPr lang="en-GB" dirty="0" smtClean="0"/>
          </a:p>
          <a:p>
            <a:r>
              <a:rPr lang="en-GB" dirty="0" smtClean="0"/>
              <a:t>‘Alcohol’ too broad…</a:t>
            </a:r>
          </a:p>
          <a:p>
            <a:endParaRPr lang="en-US" dirty="0"/>
          </a:p>
        </p:txBody>
      </p:sp>
      <p:cxnSp>
        <p:nvCxnSpPr>
          <p:cNvPr id="11" name="Straight Arrow Connector 10"/>
          <p:cNvCxnSpPr/>
          <p:nvPr/>
        </p:nvCxnSpPr>
        <p:spPr>
          <a:xfrm rot="16200000" flipH="1">
            <a:off x="6624228" y="3681028"/>
            <a:ext cx="1368152" cy="432048"/>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4582" name="Picture 6"/>
          <p:cNvPicPr>
            <a:picLocks noChangeAspect="1" noChangeArrowheads="1"/>
          </p:cNvPicPr>
          <p:nvPr/>
        </p:nvPicPr>
        <p:blipFill>
          <a:blip r:embed="rId6" cstate="print"/>
          <a:srcRect/>
          <a:stretch>
            <a:fillRect/>
          </a:stretch>
        </p:blipFill>
        <p:spPr bwMode="auto">
          <a:xfrm>
            <a:off x="323528" y="1052736"/>
            <a:ext cx="8439150" cy="5593854"/>
          </a:xfrm>
          <a:prstGeom prst="rect">
            <a:avLst/>
          </a:prstGeom>
          <a:noFill/>
          <a:ln w="9525">
            <a:noFill/>
            <a:miter lim="800000"/>
            <a:headEnd/>
            <a:tailEnd/>
          </a:ln>
          <a:effectLst/>
        </p:spPr>
      </p:pic>
      <p:pic>
        <p:nvPicPr>
          <p:cNvPr id="3074" name="Picture 2"/>
          <p:cNvPicPr>
            <a:picLocks noChangeAspect="1" noChangeArrowheads="1"/>
          </p:cNvPicPr>
          <p:nvPr/>
        </p:nvPicPr>
        <p:blipFill>
          <a:blip r:embed="rId7" cstate="print"/>
          <a:srcRect/>
          <a:stretch>
            <a:fillRect/>
          </a:stretch>
        </p:blipFill>
        <p:spPr bwMode="auto">
          <a:xfrm>
            <a:off x="251519" y="1484784"/>
            <a:ext cx="8660645" cy="1872208"/>
          </a:xfrm>
          <a:prstGeom prst="rect">
            <a:avLst/>
          </a:prstGeom>
          <a:noFill/>
          <a:ln w="9525">
            <a:noFill/>
            <a:miter lim="800000"/>
            <a:headEnd/>
            <a:tailEnd/>
          </a:ln>
          <a:effectLst>
            <a:outerShdw blurRad="50800" dist="2540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07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Well, you say...</a:t>
            </a:r>
            <a:endParaRPr lang="en-GB" dirty="0"/>
          </a:p>
        </p:txBody>
      </p:sp>
      <p:sp>
        <p:nvSpPr>
          <p:cNvPr id="3" name="Subtitle 2"/>
          <p:cNvSpPr>
            <a:spLocks noGrp="1"/>
          </p:cNvSpPr>
          <p:nvPr>
            <p:ph type="subTitle" idx="1"/>
          </p:nvPr>
        </p:nvSpPr>
        <p:spPr>
          <a:xfrm>
            <a:off x="539552" y="1772816"/>
            <a:ext cx="8208912" cy="4248472"/>
          </a:xfrm>
        </p:spPr>
        <p:txBody>
          <a:bodyPr/>
          <a:lstStyle/>
          <a:p>
            <a:r>
              <a:rPr lang="en-GB" dirty="0" smtClean="0"/>
              <a:t>That’s just using SNOMED CT classes as query predicates, we could do the same thing another way...</a:t>
            </a:r>
          </a:p>
          <a:p>
            <a:r>
              <a:rPr lang="en-GB" dirty="0" smtClean="0"/>
              <a:t>You almost certainly can, but sometimes it might be significantly more efficient to use native classifier features</a:t>
            </a:r>
          </a:p>
          <a:p>
            <a:pPr lvl="1"/>
            <a:r>
              <a:rPr lang="en-GB" dirty="0" smtClean="0"/>
              <a:t>Extended DL ‘constructs’</a:t>
            </a:r>
          </a:p>
          <a:p>
            <a:pPr lvl="2"/>
            <a:r>
              <a:rPr lang="en-GB" dirty="0" smtClean="0"/>
              <a:t>Right identities / Property chains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1028"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179512" y="4437112"/>
            <a:ext cx="8576082" cy="1656184"/>
          </a:xfrm>
          <a:prstGeom prst="rect">
            <a:avLst/>
          </a:prstGeom>
          <a:noFill/>
          <a:ln w="9525">
            <a:noFill/>
            <a:miter lim="800000"/>
            <a:headEnd/>
            <a:tailEnd/>
          </a:ln>
          <a:effectLst>
            <a:outerShdw blurRad="50800" dist="254000" dir="2700000" algn="tl" rotWithShape="0">
              <a:prstClr val="black">
                <a:alpha val="40000"/>
              </a:prstClr>
            </a:outerShdw>
          </a:effectLst>
        </p:spPr>
      </p:pic>
      <p:pic>
        <p:nvPicPr>
          <p:cNvPr id="7" name="Picture 2"/>
          <p:cNvPicPr>
            <a:picLocks noChangeAspect="1" noChangeArrowheads="1"/>
          </p:cNvPicPr>
          <p:nvPr/>
        </p:nvPicPr>
        <p:blipFill>
          <a:blip r:embed="rId5" cstate="print"/>
          <a:srcRect/>
          <a:stretch>
            <a:fillRect/>
          </a:stretch>
        </p:blipFill>
        <p:spPr bwMode="auto">
          <a:xfrm>
            <a:off x="899592" y="620688"/>
            <a:ext cx="7128792" cy="3319139"/>
          </a:xfrm>
          <a:prstGeom prst="rect">
            <a:avLst/>
          </a:prstGeom>
          <a:noFill/>
          <a:ln w="9525">
            <a:noFill/>
            <a:miter lim="800000"/>
            <a:headEnd/>
            <a:tailEnd/>
          </a:ln>
          <a:effectLst>
            <a:outerShdw blurRad="50800" dist="254000" dir="2700000" algn="tl" rotWithShape="0">
              <a:prstClr val="black">
                <a:alpha val="40000"/>
              </a:prstClr>
            </a:outerShdw>
          </a:effectLst>
        </p:spPr>
      </p:pic>
      <p:cxnSp>
        <p:nvCxnSpPr>
          <p:cNvPr id="9" name="Straight Arrow Connector 8"/>
          <p:cNvCxnSpPr/>
          <p:nvPr/>
        </p:nvCxnSpPr>
        <p:spPr>
          <a:xfrm>
            <a:off x="1115616" y="5877272"/>
            <a:ext cx="7344816" cy="158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496" y="6290156"/>
            <a:ext cx="7178567" cy="523220"/>
          </a:xfrm>
          <a:prstGeom prst="rect">
            <a:avLst/>
          </a:prstGeom>
          <a:solidFill>
            <a:schemeClr val="bg1"/>
          </a:solidFill>
          <a:ln w="6350">
            <a:noFill/>
          </a:ln>
          <a:effectLst/>
        </p:spPr>
        <p:txBody>
          <a:bodyPr wrap="none" rtlCol="0">
            <a:spAutoFit/>
          </a:bodyPr>
          <a:lstStyle/>
          <a:p>
            <a:pPr algn="ctr"/>
            <a:r>
              <a:rPr lang="en-GB" sz="1400" dirty="0" smtClean="0">
                <a:solidFill>
                  <a:srgbClr val="0070C0"/>
                </a:solidFill>
              </a:rPr>
              <a:t>Protégé: </a:t>
            </a:r>
            <a:r>
              <a:rPr lang="en-GB" sz="1400" dirty="0" smtClean="0">
                <a:solidFill>
                  <a:srgbClr val="0070C0"/>
                </a:solidFill>
                <a:hlinkClick r:id="rId6"/>
              </a:rPr>
              <a:t>http://protege.stanford.edu/</a:t>
            </a:r>
            <a:endParaRPr lang="en-GB" sz="1400" dirty="0" smtClean="0">
              <a:solidFill>
                <a:srgbClr val="0070C0"/>
              </a:solidFill>
            </a:endParaRPr>
          </a:p>
          <a:p>
            <a:pPr algn="ctr"/>
            <a:r>
              <a:rPr lang="en-GB" sz="1400" dirty="0" smtClean="0">
                <a:solidFill>
                  <a:srgbClr val="0070C0"/>
                </a:solidFill>
              </a:rPr>
              <a:t>Use does not indicate endorsement, but extremely valuable to illustrate points discussed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205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4" name="Picture 4"/>
          <p:cNvPicPr>
            <a:picLocks noChangeAspect="1" noChangeArrowheads="1"/>
          </p:cNvPicPr>
          <p:nvPr/>
        </p:nvPicPr>
        <p:blipFill>
          <a:blip r:embed="rId4" cstate="print"/>
          <a:srcRect/>
          <a:stretch>
            <a:fillRect/>
          </a:stretch>
        </p:blipFill>
        <p:spPr bwMode="auto">
          <a:xfrm>
            <a:off x="1187624" y="548680"/>
            <a:ext cx="6624736" cy="4945865"/>
          </a:xfrm>
          <a:prstGeom prst="rect">
            <a:avLst/>
          </a:prstGeom>
          <a:noFill/>
          <a:ln w="9525">
            <a:noFill/>
            <a:miter lim="800000"/>
            <a:headEnd/>
            <a:tailEnd/>
          </a:ln>
          <a:effectLst>
            <a:outerShdw blurRad="50800" dist="254000" dir="2700000" algn="tl" rotWithShape="0">
              <a:prstClr val="black">
                <a:alpha val="40000"/>
              </a:prstClr>
            </a:outerShdw>
          </a:effectLst>
        </p:spPr>
      </p:pic>
      <p:pic>
        <p:nvPicPr>
          <p:cNvPr id="5" name="Picture 5"/>
          <p:cNvPicPr>
            <a:picLocks noChangeAspect="1" noChangeArrowheads="1"/>
          </p:cNvPicPr>
          <p:nvPr/>
        </p:nvPicPr>
        <p:blipFill>
          <a:blip r:embed="rId5" cstate="print"/>
          <a:srcRect/>
          <a:stretch>
            <a:fillRect/>
          </a:stretch>
        </p:blipFill>
        <p:spPr bwMode="auto">
          <a:xfrm>
            <a:off x="611560" y="4149080"/>
            <a:ext cx="7742838" cy="1368152"/>
          </a:xfrm>
          <a:prstGeom prst="rect">
            <a:avLst/>
          </a:prstGeom>
          <a:noFill/>
          <a:ln w="9525">
            <a:noFill/>
            <a:miter lim="800000"/>
            <a:headEnd/>
            <a:tailEnd/>
          </a:ln>
          <a:effectLst>
            <a:outerShdw blurRad="50800" dist="254000" dir="2700000" algn="tl" rotWithShape="0">
              <a:prstClr val="black">
                <a:alpha val="40000"/>
              </a:prstClr>
            </a:outerShdw>
          </a:effectLst>
        </p:spPr>
      </p:pic>
      <p:cxnSp>
        <p:nvCxnSpPr>
          <p:cNvPr id="8" name="Straight Arrow Connector 7"/>
          <p:cNvCxnSpPr/>
          <p:nvPr/>
        </p:nvCxnSpPr>
        <p:spPr>
          <a:xfrm>
            <a:off x="971600" y="5371628"/>
            <a:ext cx="7344816" cy="158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pic>
        <p:nvPicPr>
          <p:cNvPr id="6" name="Picture 6"/>
          <p:cNvPicPr>
            <a:picLocks noChangeAspect="1" noChangeArrowheads="1"/>
          </p:cNvPicPr>
          <p:nvPr/>
        </p:nvPicPr>
        <p:blipFill>
          <a:blip r:embed="rId6" cstate="print"/>
          <a:srcRect/>
          <a:stretch>
            <a:fillRect/>
          </a:stretch>
        </p:blipFill>
        <p:spPr bwMode="auto">
          <a:xfrm>
            <a:off x="366124" y="5013176"/>
            <a:ext cx="8454348" cy="1152128"/>
          </a:xfrm>
          <a:prstGeom prst="rect">
            <a:avLst/>
          </a:prstGeom>
          <a:noFill/>
          <a:ln w="9525">
            <a:noFill/>
            <a:miter lim="800000"/>
            <a:headEnd/>
            <a:tailEnd/>
          </a:ln>
          <a:effectLst>
            <a:outerShdw blurRad="50800" dist="254000" dir="2700000" algn="tl" rotWithShape="0">
              <a:prstClr val="black">
                <a:alpha val="40000"/>
              </a:prstClr>
            </a:outerShdw>
          </a:effectLst>
        </p:spPr>
      </p:pic>
      <p:cxnSp>
        <p:nvCxnSpPr>
          <p:cNvPr id="9" name="Straight Arrow Connector 8"/>
          <p:cNvCxnSpPr/>
          <p:nvPr/>
        </p:nvCxnSpPr>
        <p:spPr>
          <a:xfrm>
            <a:off x="1115616" y="6067324"/>
            <a:ext cx="7344816" cy="158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454AF1A54B05449B094BF361E28A96" ma:contentTypeVersion="1" ma:contentTypeDescription="Create a new document." ma:contentTypeScope="" ma:versionID="8d769b9902fe898b4227e8e3e3d56185">
  <xsd:schema xmlns:xsd="http://www.w3.org/2001/XMLSchema" xmlns:p="http://schemas.microsoft.com/office/2006/metadata/properties" xmlns:ns2="44f8ed9c-973d-4c83-8ca5-c7c742cf39d6" targetNamespace="http://schemas.microsoft.com/office/2006/metadata/properties" ma:root="true" ma:fieldsID="4618b737de94d08353d46a4c0e77c40f" ns2:_="">
    <xsd:import namespace="44f8ed9c-973d-4c83-8ca5-c7c742cf39d6"/>
    <xsd:element name="properties">
      <xsd:complexType>
        <xsd:sequence>
          <xsd:element name="documentManagement">
            <xsd:complexType>
              <xsd:all>
                <xsd:element ref="ns2:Overview" minOccurs="0"/>
              </xsd:all>
            </xsd:complexType>
          </xsd:element>
        </xsd:sequence>
      </xsd:complexType>
    </xsd:element>
  </xsd:schema>
  <xsd:schema xmlns:xsd="http://www.w3.org/2001/XMLSchema" xmlns:dms="http://schemas.microsoft.com/office/2006/documentManagement/types" targetNamespace="44f8ed9c-973d-4c83-8ca5-c7c742cf39d6" elementFormDefault="qualified">
    <xsd:import namespace="http://schemas.microsoft.com/office/2006/documentManagement/types"/>
    <xsd:element name="Overview" ma:index="8" nillable="true" ma:displayName="Overview" ma:internalName="Overview">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Overview xmlns="44f8ed9c-973d-4c83-8ca5-c7c742cf39d6" xsi:nil="true"/>
  </documentManagement>
</p:properties>
</file>

<file path=customXml/itemProps1.xml><?xml version="1.0" encoding="utf-8"?>
<ds:datastoreItem xmlns:ds="http://schemas.openxmlformats.org/officeDocument/2006/customXml" ds:itemID="{66168964-1819-4A4A-BBFF-68EC338A9403}"/>
</file>

<file path=customXml/itemProps2.xml><?xml version="1.0" encoding="utf-8"?>
<ds:datastoreItem xmlns:ds="http://schemas.openxmlformats.org/officeDocument/2006/customXml" ds:itemID="{CC1E4722-02E6-457A-9F8B-311ADAC6561D}"/>
</file>

<file path=customXml/itemProps3.xml><?xml version="1.0" encoding="utf-8"?>
<ds:datastoreItem xmlns:ds="http://schemas.openxmlformats.org/officeDocument/2006/customXml" ds:itemID="{9A65E901-38D7-47B3-A306-88F9AAB84C7E}"/>
</file>

<file path=docProps/app.xml><?xml version="1.0" encoding="utf-8"?>
<Properties xmlns="http://schemas.openxmlformats.org/officeDocument/2006/extended-properties" xmlns:vt="http://schemas.openxmlformats.org/officeDocument/2006/docPropsVTypes">
  <TotalTime>7832</TotalTime>
  <Words>708</Words>
  <Application>Microsoft Office PowerPoint</Application>
  <PresentationFormat>On-screen Show (4:3)</PresentationFormat>
  <Paragraphs>69</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Classifiers used in  data analysis</vt:lpstr>
      <vt:lpstr>The problem of ‘multiple views’</vt:lpstr>
      <vt:lpstr>Use of a classifier to aid aggregation e.g. Joint aspiration (ED Dataset, 2009)</vt:lpstr>
      <vt:lpstr>Use of a classifier to aid aggregation e.g. Joint aspiration</vt:lpstr>
      <vt:lpstr>Lanolin containing drugs…</vt:lpstr>
      <vt:lpstr>Alcohol-related diseases</vt:lpstr>
      <vt:lpstr>Well, you say...</vt:lpstr>
      <vt:lpstr>Slide 8</vt:lpstr>
      <vt:lpstr>Slide 9</vt:lpstr>
      <vt:lpstr>To catch all “injections of prostaglandin”  we need to say...</vt:lpstr>
      <vt:lpstr>Slide 11</vt:lpstr>
      <vt:lpstr>Slide 12</vt:lpstr>
      <vt:lpstr>Conclusions</vt:lpstr>
    </vt:vector>
  </TitlesOfParts>
  <Company>NHS Connecting for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chda1</dc:creator>
  <cp:lastModifiedBy>edch</cp:lastModifiedBy>
  <cp:revision>351</cp:revision>
  <dcterms:created xsi:type="dcterms:W3CDTF">2011-03-07T14:26:41Z</dcterms:created>
  <dcterms:modified xsi:type="dcterms:W3CDTF">2013-02-18T15:28:56Z</dcterms:modified>
</cp:coreProperties>
</file>