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9" r:id="rId6"/>
    <p:sldId id="260" r:id="rId7"/>
    <p:sldId id="261" r:id="rId8"/>
    <p:sldId id="281" r:id="rId9"/>
    <p:sldId id="262" r:id="rId10"/>
    <p:sldId id="263" r:id="rId11"/>
    <p:sldId id="264" r:id="rId12"/>
    <p:sldId id="265" r:id="rId13"/>
    <p:sldId id="282" r:id="rId14"/>
    <p:sldId id="266" r:id="rId15"/>
    <p:sldId id="28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4" r:id="rId30"/>
    <p:sldId id="280" r:id="rId31"/>
  </p:sldIdLst>
  <p:sldSz cx="9197975" cy="6911975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121"/>
    <a:srgbClr val="333092"/>
    <a:srgbClr val="00ADDA"/>
    <a:srgbClr val="EE0000"/>
    <a:srgbClr val="FFD9D9"/>
    <a:srgbClr val="3BCCFF"/>
    <a:srgbClr val="E5EEF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3325" autoAdjust="0"/>
  </p:normalViewPr>
  <p:slideViewPr>
    <p:cSldViewPr snapToGrid="0" snapToObjects="1">
      <p:cViewPr>
        <p:scale>
          <a:sx n="100" d="100"/>
          <a:sy n="100" d="100"/>
        </p:scale>
        <p:origin x="-184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425758137268759"/>
          <c:y val="0"/>
          <c:w val="0.46134176064774701"/>
          <c:h val="0.84940957522145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in having a choice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Patients that were offered a choice</c:v>
                </c:pt>
                <c:pt idx="1">
                  <c:v>Patients that were not offered a choice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Choice is of no or limited use</c:v>
                </c:pt>
              </c:strCache>
            </c:strRef>
          </c:tx>
          <c:spPr>
            <a:solidFill>
              <a:srgbClr val="333092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Patients that were offered a choice</c:v>
                </c:pt>
                <c:pt idx="1">
                  <c:v>Patients that were not offered a choice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29</c:v>
                </c:pt>
                <c:pt idx="1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61216"/>
        <c:axId val="7991680"/>
      </c:barChart>
      <c:catAx>
        <c:axId val="79612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991680"/>
        <c:crosses val="autoZero"/>
        <c:auto val="1"/>
        <c:lblAlgn val="ctr"/>
        <c:lblOffset val="100"/>
        <c:noMultiLvlLbl val="0"/>
      </c:catAx>
      <c:valAx>
        <c:axId val="7991680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961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856825712423198"/>
          <c:y val="0.16105612788768101"/>
          <c:w val="0.154783193181702"/>
          <c:h val="0.65636299031188705"/>
        </c:manualLayout>
      </c:layout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AA316-6D65-4A39-AC9A-B7A1ECC06E6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83BE0C-3D8C-4254-880E-7FE4E2A501B9}">
      <dgm:prSet phldrT="[Text]" custT="1"/>
      <dgm:spPr>
        <a:solidFill>
          <a:srgbClr val="00ADDA"/>
        </a:solidFill>
      </dgm:spPr>
      <dgm:t>
        <a:bodyPr/>
        <a:lstStyle/>
        <a:p>
          <a:r>
            <a:rPr lang="en-GB" sz="1600" dirty="0" smtClean="0"/>
            <a:t>Location</a:t>
          </a:r>
          <a:endParaRPr lang="en-GB" sz="1600" dirty="0"/>
        </a:p>
      </dgm:t>
    </dgm:pt>
    <dgm:pt modelId="{2B265EF6-2386-41BB-A887-600DA91DAD39}" type="parTrans" cxnId="{3DA1DF7C-BEB8-4B76-906F-224D6C8D08A0}">
      <dgm:prSet/>
      <dgm:spPr/>
      <dgm:t>
        <a:bodyPr/>
        <a:lstStyle/>
        <a:p>
          <a:endParaRPr lang="en-GB"/>
        </a:p>
      </dgm:t>
    </dgm:pt>
    <dgm:pt modelId="{DD35394E-BFAE-4191-8DBA-DAA0EFB30E63}" type="sibTrans" cxnId="{3DA1DF7C-BEB8-4B76-906F-224D6C8D08A0}">
      <dgm:prSet/>
      <dgm:spPr/>
      <dgm:t>
        <a:bodyPr/>
        <a:lstStyle/>
        <a:p>
          <a:endParaRPr lang="en-GB"/>
        </a:p>
      </dgm:t>
    </dgm:pt>
    <dgm:pt modelId="{8D7AD603-B8D0-441C-A85E-248A6E9A6155}">
      <dgm:prSet phldrT="[Text]" custT="1"/>
      <dgm:spPr>
        <a:noFill/>
        <a:ln>
          <a:solidFill>
            <a:srgbClr val="00ADDA">
              <a:alpha val="90000"/>
            </a:srgbClr>
          </a:solidFill>
        </a:ln>
      </dgm:spPr>
      <dgm:t>
        <a:bodyPr/>
        <a:lstStyle/>
        <a:p>
          <a:r>
            <a:rPr lang="en-GB" sz="1200" dirty="0" smtClean="0"/>
            <a:t>More providers after choice was introduced</a:t>
          </a:r>
        </a:p>
      </dgm:t>
    </dgm:pt>
    <dgm:pt modelId="{63DDD00B-EE10-4116-81D5-79C932E87E9B}" type="parTrans" cxnId="{F4C527D5-2613-4B45-9DB3-DF8D26EDC2C3}">
      <dgm:prSet/>
      <dgm:spPr/>
      <dgm:t>
        <a:bodyPr/>
        <a:lstStyle/>
        <a:p>
          <a:endParaRPr lang="en-GB"/>
        </a:p>
      </dgm:t>
    </dgm:pt>
    <dgm:pt modelId="{B65BC5DF-48ED-4DBC-9E4A-1BE950263D87}" type="sibTrans" cxnId="{F4C527D5-2613-4B45-9DB3-DF8D26EDC2C3}">
      <dgm:prSet/>
      <dgm:spPr/>
      <dgm:t>
        <a:bodyPr/>
        <a:lstStyle/>
        <a:p>
          <a:endParaRPr lang="en-GB"/>
        </a:p>
      </dgm:t>
    </dgm:pt>
    <dgm:pt modelId="{6495D5D2-E891-4C67-BE59-0499F7C392A5}">
      <dgm:prSet phldrT="[Text]" custT="1"/>
      <dgm:spPr>
        <a:noFill/>
        <a:ln>
          <a:solidFill>
            <a:srgbClr val="00ADDA">
              <a:alpha val="90000"/>
            </a:srgbClr>
          </a:solidFill>
        </a:ln>
      </dgm:spPr>
      <dgm:t>
        <a:bodyPr/>
        <a:lstStyle/>
        <a:p>
          <a:r>
            <a:rPr lang="en-GB" sz="1150" dirty="0" smtClean="0"/>
            <a:t>Wide range of  accessible locations </a:t>
          </a:r>
          <a:r>
            <a:rPr lang="en-GB" sz="1150" dirty="0" err="1" smtClean="0"/>
            <a:t>eg</a:t>
          </a:r>
          <a:r>
            <a:rPr lang="en-GB" sz="1150" dirty="0" smtClean="0"/>
            <a:t> high street, GP clinic</a:t>
          </a:r>
        </a:p>
      </dgm:t>
    </dgm:pt>
    <dgm:pt modelId="{A2D4B41A-A170-42F9-B9CE-A67A50023CC4}" type="parTrans" cxnId="{36EC8B47-0BAB-4CD7-9AB4-E8764AF8A52B}">
      <dgm:prSet/>
      <dgm:spPr/>
      <dgm:t>
        <a:bodyPr/>
        <a:lstStyle/>
        <a:p>
          <a:endParaRPr lang="en-GB"/>
        </a:p>
      </dgm:t>
    </dgm:pt>
    <dgm:pt modelId="{62517289-0627-4DE0-A0F9-1327AE98100D}" type="sibTrans" cxnId="{36EC8B47-0BAB-4CD7-9AB4-E8764AF8A52B}">
      <dgm:prSet/>
      <dgm:spPr/>
      <dgm:t>
        <a:bodyPr/>
        <a:lstStyle/>
        <a:p>
          <a:endParaRPr lang="en-GB"/>
        </a:p>
      </dgm:t>
    </dgm:pt>
    <dgm:pt modelId="{6AE20DB7-3463-4052-9C34-B8E00867B8C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GB" sz="1600" dirty="0" smtClean="0"/>
            <a:t>Convenient appointments</a:t>
          </a:r>
          <a:endParaRPr lang="en-GB" sz="1600" dirty="0"/>
        </a:p>
      </dgm:t>
    </dgm:pt>
    <dgm:pt modelId="{895E1CB4-DB79-49E2-B762-E465871615A6}" type="parTrans" cxnId="{9EA9E5FD-4447-487D-9D38-80472B966876}">
      <dgm:prSet/>
      <dgm:spPr/>
      <dgm:t>
        <a:bodyPr/>
        <a:lstStyle/>
        <a:p>
          <a:endParaRPr lang="en-GB"/>
        </a:p>
      </dgm:t>
    </dgm:pt>
    <dgm:pt modelId="{24DDA8A2-0AF2-4DE8-9872-E0CB4898A2FC}" type="sibTrans" cxnId="{9EA9E5FD-4447-487D-9D38-80472B966876}">
      <dgm:prSet/>
      <dgm:spPr/>
      <dgm:t>
        <a:bodyPr/>
        <a:lstStyle/>
        <a:p>
          <a:endParaRPr lang="en-GB"/>
        </a:p>
      </dgm:t>
    </dgm:pt>
    <dgm:pt modelId="{FD086CBE-33D5-4951-BB80-5382BCFCFD1C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r>
            <a:rPr lang="en-GB" sz="1200" dirty="0" smtClean="0"/>
            <a:t>Weekend appointments</a:t>
          </a:r>
          <a:endParaRPr lang="en-GB" sz="1200" dirty="0"/>
        </a:p>
      </dgm:t>
    </dgm:pt>
    <dgm:pt modelId="{96C4F1B3-3A13-4539-B233-1B2D7C19C6BF}" type="parTrans" cxnId="{4193BEE7-CB36-4863-B162-DE38BF74A55F}">
      <dgm:prSet/>
      <dgm:spPr/>
      <dgm:t>
        <a:bodyPr/>
        <a:lstStyle/>
        <a:p>
          <a:endParaRPr lang="en-GB"/>
        </a:p>
      </dgm:t>
    </dgm:pt>
    <dgm:pt modelId="{65CD267B-5488-4534-A4F3-2C86A2492F56}" type="sibTrans" cxnId="{4193BEE7-CB36-4863-B162-DE38BF74A55F}">
      <dgm:prSet/>
      <dgm:spPr/>
      <dgm:t>
        <a:bodyPr/>
        <a:lstStyle/>
        <a:p>
          <a:endParaRPr lang="en-GB"/>
        </a:p>
      </dgm:t>
    </dgm:pt>
    <dgm:pt modelId="{CAEA4F75-D589-42C2-8A8A-213AA18E95CC}">
      <dgm:prSet phldrT="[Text]" custT="1"/>
      <dgm:spPr>
        <a:noFill/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r>
            <a:rPr lang="en-GB" sz="1150" dirty="0" smtClean="0"/>
            <a:t>Wider opening times during weekdays</a:t>
          </a:r>
          <a:endParaRPr lang="en-GB" sz="1150" dirty="0"/>
        </a:p>
      </dgm:t>
    </dgm:pt>
    <dgm:pt modelId="{254F4DAD-7C87-46CE-94EA-6A3F442F7236}" type="parTrans" cxnId="{9CA0C85D-3ACB-478C-B45A-196070405717}">
      <dgm:prSet/>
      <dgm:spPr/>
      <dgm:t>
        <a:bodyPr/>
        <a:lstStyle/>
        <a:p>
          <a:endParaRPr lang="en-GB"/>
        </a:p>
      </dgm:t>
    </dgm:pt>
    <dgm:pt modelId="{B32DB298-0C47-4FCE-AB1F-0F182A0308A6}" type="sibTrans" cxnId="{9CA0C85D-3ACB-478C-B45A-196070405717}">
      <dgm:prSet/>
      <dgm:spPr/>
      <dgm:t>
        <a:bodyPr/>
        <a:lstStyle/>
        <a:p>
          <a:endParaRPr lang="en-GB"/>
        </a:p>
      </dgm:t>
    </dgm:pt>
    <dgm:pt modelId="{4F33CBEB-0ACE-476B-B475-A4ABA8B8BFA1}">
      <dgm:prSet phldrT="[Text]" custT="1"/>
      <dgm:spPr>
        <a:solidFill>
          <a:srgbClr val="333092"/>
        </a:solidFill>
      </dgm:spPr>
      <dgm:t>
        <a:bodyPr/>
        <a:lstStyle/>
        <a:p>
          <a:r>
            <a:rPr lang="en-GB" sz="1600" dirty="0" smtClean="0"/>
            <a:t>Waiting times</a:t>
          </a:r>
          <a:endParaRPr lang="en-GB" sz="1600" dirty="0"/>
        </a:p>
      </dgm:t>
    </dgm:pt>
    <dgm:pt modelId="{DD7BBE69-3048-410A-BE5C-9F58AD054AD1}" type="parTrans" cxnId="{170BEC2C-683E-4845-93BC-60AAAD12CAFA}">
      <dgm:prSet/>
      <dgm:spPr/>
      <dgm:t>
        <a:bodyPr/>
        <a:lstStyle/>
        <a:p>
          <a:endParaRPr lang="en-GB"/>
        </a:p>
      </dgm:t>
    </dgm:pt>
    <dgm:pt modelId="{940D48FC-AE54-43A5-B76D-1181793D6C94}" type="sibTrans" cxnId="{170BEC2C-683E-4845-93BC-60AAAD12CAFA}">
      <dgm:prSet/>
      <dgm:spPr/>
      <dgm:t>
        <a:bodyPr/>
        <a:lstStyle/>
        <a:p>
          <a:endParaRPr lang="en-GB"/>
        </a:p>
      </dgm:t>
    </dgm:pt>
    <dgm:pt modelId="{81042F8E-4F0E-4D53-9F4A-37F2F799DFFA}">
      <dgm:prSet phldrT="[Text]" custT="1"/>
      <dgm:spPr>
        <a:noFill/>
        <a:ln>
          <a:solidFill>
            <a:srgbClr val="333092">
              <a:alpha val="90000"/>
            </a:srgbClr>
          </a:solidFill>
        </a:ln>
      </dgm:spPr>
      <dgm:t>
        <a:bodyPr/>
        <a:lstStyle/>
        <a:p>
          <a:r>
            <a:rPr lang="en-GB" sz="1200" dirty="0" smtClean="0"/>
            <a:t>Shorter waits</a:t>
          </a:r>
          <a:endParaRPr lang="en-GB" sz="1200" dirty="0"/>
        </a:p>
      </dgm:t>
    </dgm:pt>
    <dgm:pt modelId="{CE972A2D-6F73-436C-BE3C-5339059FC051}" type="parTrans" cxnId="{5A63157F-6477-4BA7-AF25-B8FBE1E87918}">
      <dgm:prSet/>
      <dgm:spPr/>
      <dgm:t>
        <a:bodyPr/>
        <a:lstStyle/>
        <a:p>
          <a:endParaRPr lang="en-GB"/>
        </a:p>
      </dgm:t>
    </dgm:pt>
    <dgm:pt modelId="{91386097-CBD5-409B-A9FB-940B7107A105}" type="sibTrans" cxnId="{5A63157F-6477-4BA7-AF25-B8FBE1E87918}">
      <dgm:prSet/>
      <dgm:spPr/>
      <dgm:t>
        <a:bodyPr/>
        <a:lstStyle/>
        <a:p>
          <a:endParaRPr lang="en-GB"/>
        </a:p>
      </dgm:t>
    </dgm:pt>
    <dgm:pt modelId="{8DD04EE1-E829-4D51-8554-1B6AA038C392}">
      <dgm:prSet phldrT="[Text]" custT="1"/>
      <dgm:spPr>
        <a:noFill/>
        <a:ln>
          <a:solidFill>
            <a:srgbClr val="333092">
              <a:alpha val="90000"/>
            </a:srgbClr>
          </a:solidFill>
        </a:ln>
      </dgm:spPr>
      <dgm:t>
        <a:bodyPr/>
        <a:lstStyle/>
        <a:p>
          <a:r>
            <a:rPr lang="en-GB" sz="1150" dirty="0" smtClean="0"/>
            <a:t>In areas with waiting times of 6 weeks or more, waiting times fell by 2 weeks</a:t>
          </a:r>
        </a:p>
      </dgm:t>
    </dgm:pt>
    <dgm:pt modelId="{B332CFCB-9D5F-43A4-B8E6-745A5681860E}" type="parTrans" cxnId="{1CFB0269-1EE7-42C8-9D7A-2B1CA6F4C42E}">
      <dgm:prSet/>
      <dgm:spPr/>
      <dgm:t>
        <a:bodyPr/>
        <a:lstStyle/>
        <a:p>
          <a:endParaRPr lang="en-GB"/>
        </a:p>
      </dgm:t>
    </dgm:pt>
    <dgm:pt modelId="{1968CBC3-900D-4C45-BD18-3BB5B8A76DD5}" type="sibTrans" cxnId="{1CFB0269-1EE7-42C8-9D7A-2B1CA6F4C42E}">
      <dgm:prSet/>
      <dgm:spPr/>
      <dgm:t>
        <a:bodyPr/>
        <a:lstStyle/>
        <a:p>
          <a:endParaRPr lang="en-GB"/>
        </a:p>
      </dgm:t>
    </dgm:pt>
    <dgm:pt modelId="{749C9C8B-D2E8-489B-9F05-35BD95BC465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sz="1600" dirty="0" smtClean="0"/>
            <a:t>Hard to reach patients</a:t>
          </a:r>
          <a:endParaRPr lang="en-GB" sz="1600" dirty="0"/>
        </a:p>
      </dgm:t>
    </dgm:pt>
    <dgm:pt modelId="{827D61E4-F264-45F2-ABB7-3E4025BADB05}" type="parTrans" cxnId="{7F8E70B0-4B94-48FA-A1CE-969CA98D0FC8}">
      <dgm:prSet/>
      <dgm:spPr/>
      <dgm:t>
        <a:bodyPr/>
        <a:lstStyle/>
        <a:p>
          <a:endParaRPr lang="en-GB"/>
        </a:p>
      </dgm:t>
    </dgm:pt>
    <dgm:pt modelId="{10D521D3-2323-4F58-B80A-D2F92E3D3259}" type="sibTrans" cxnId="{7F8E70B0-4B94-48FA-A1CE-969CA98D0FC8}">
      <dgm:prSet/>
      <dgm:spPr/>
      <dgm:t>
        <a:bodyPr/>
        <a:lstStyle/>
        <a:p>
          <a:endParaRPr lang="en-GB"/>
        </a:p>
      </dgm:t>
    </dgm:pt>
    <dgm:pt modelId="{53FCC5D7-6141-455B-A0CC-C07E59CBCAAB}">
      <dgm:prSet custT="1"/>
      <dgm:spPr>
        <a:solidFill>
          <a:schemeClr val="bg1"/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200" dirty="0" smtClean="0"/>
            <a:t>New providers</a:t>
          </a:r>
          <a:endParaRPr lang="en-GB" sz="1200" dirty="0"/>
        </a:p>
      </dgm:t>
    </dgm:pt>
    <dgm:pt modelId="{1C37D373-E1AA-443B-91E0-BFDC070FA6A2}" type="parTrans" cxnId="{6E55D2B3-C7EC-4C6B-8E3F-767FF70AEB55}">
      <dgm:prSet/>
      <dgm:spPr/>
      <dgm:t>
        <a:bodyPr/>
        <a:lstStyle/>
        <a:p>
          <a:endParaRPr lang="en-GB"/>
        </a:p>
      </dgm:t>
    </dgm:pt>
    <dgm:pt modelId="{A7AC37B9-03A8-4EAB-80BC-F228DFB195A8}" type="sibTrans" cxnId="{6E55D2B3-C7EC-4C6B-8E3F-767FF70AEB55}">
      <dgm:prSet/>
      <dgm:spPr/>
      <dgm:t>
        <a:bodyPr/>
        <a:lstStyle/>
        <a:p>
          <a:endParaRPr lang="en-GB"/>
        </a:p>
      </dgm:t>
    </dgm:pt>
    <dgm:pt modelId="{C2F8D1A5-AE70-490F-8212-F800580E89C9}">
      <dgm:prSet custT="1"/>
      <dgm:spPr>
        <a:solidFill>
          <a:schemeClr val="bg1"/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150" dirty="0" smtClean="0"/>
            <a:t>Services tailored to housebound people, care home residents</a:t>
          </a:r>
        </a:p>
      </dgm:t>
    </dgm:pt>
    <dgm:pt modelId="{F3CBCA0D-F484-4594-99CB-BDD118FE2457}" type="parTrans" cxnId="{522CCB48-E58C-4186-8986-4DB58D9EE947}">
      <dgm:prSet/>
      <dgm:spPr/>
      <dgm:t>
        <a:bodyPr/>
        <a:lstStyle/>
        <a:p>
          <a:endParaRPr lang="en-GB"/>
        </a:p>
      </dgm:t>
    </dgm:pt>
    <dgm:pt modelId="{BCB9BD7D-9BE0-4DBD-A7E9-EECA7F8DA06C}" type="sibTrans" cxnId="{522CCB48-E58C-4186-8986-4DB58D9EE947}">
      <dgm:prSet/>
      <dgm:spPr/>
      <dgm:t>
        <a:bodyPr/>
        <a:lstStyle/>
        <a:p>
          <a:endParaRPr lang="en-GB"/>
        </a:p>
      </dgm:t>
    </dgm:pt>
    <dgm:pt modelId="{1A03616A-0D94-445C-9281-DF857D5AB938}" type="pres">
      <dgm:prSet presAssocID="{FFEAA316-6D65-4A39-AC9A-B7A1ECC06E6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1762157-447E-4C7D-907E-96B9FAB9AC4D}" type="pres">
      <dgm:prSet presAssocID="{CD83BE0C-3D8C-4254-880E-7FE4E2A501B9}" presName="horFlow" presStyleCnt="0"/>
      <dgm:spPr/>
    </dgm:pt>
    <dgm:pt modelId="{DA3965A3-F2FE-4918-872C-E2D016E514E8}" type="pres">
      <dgm:prSet presAssocID="{CD83BE0C-3D8C-4254-880E-7FE4E2A501B9}" presName="bigChev" presStyleLbl="node1" presStyleIdx="0" presStyleCnt="4" custScaleX="159041" custLinFactNeighborX="-3685" custLinFactNeighborY="-181"/>
      <dgm:spPr/>
      <dgm:t>
        <a:bodyPr/>
        <a:lstStyle/>
        <a:p>
          <a:endParaRPr lang="en-GB"/>
        </a:p>
      </dgm:t>
    </dgm:pt>
    <dgm:pt modelId="{5534DE22-E036-450B-B01C-4C5CA6FAEFBF}" type="pres">
      <dgm:prSet presAssocID="{63DDD00B-EE10-4116-81D5-79C932E87E9B}" presName="parTrans" presStyleCnt="0"/>
      <dgm:spPr/>
    </dgm:pt>
    <dgm:pt modelId="{27B59836-C355-4A75-87EA-3BC1D787922A}" type="pres">
      <dgm:prSet presAssocID="{8D7AD603-B8D0-441C-A85E-248A6E9A6155}" presName="node" presStyleLbl="alignAccFollowNode1" presStyleIdx="0" presStyleCnt="8" custScaleX="159041" custLinFactNeighborX="-62" custLinFactNeighborY="-289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92F004D-CB80-47FA-826D-1E83C2AB8EBE}" type="pres">
      <dgm:prSet presAssocID="{B65BC5DF-48ED-4DBC-9E4A-1BE950263D87}" presName="sibTrans" presStyleCnt="0"/>
      <dgm:spPr/>
    </dgm:pt>
    <dgm:pt modelId="{A95D40A8-0BFA-481F-B9EC-C9CDD0DDB04F}" type="pres">
      <dgm:prSet presAssocID="{6495D5D2-E891-4C67-BE59-0499F7C392A5}" presName="node" presStyleLbl="alignAccFollowNode1" presStyleIdx="1" presStyleCnt="8" custScaleX="159041" custLinFactNeighborY="-30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96817E-58E4-4E95-974A-170DD28CDEEC}" type="pres">
      <dgm:prSet presAssocID="{CD83BE0C-3D8C-4254-880E-7FE4E2A501B9}" presName="vSp" presStyleCnt="0"/>
      <dgm:spPr/>
    </dgm:pt>
    <dgm:pt modelId="{FEC3B53A-F456-4488-8350-A0E1C2FA4D3C}" type="pres">
      <dgm:prSet presAssocID="{6AE20DB7-3463-4052-9C34-B8E00867B8C2}" presName="horFlow" presStyleCnt="0"/>
      <dgm:spPr/>
    </dgm:pt>
    <dgm:pt modelId="{FF0787DD-6A10-4956-9EE5-F1F707DDE7CE}" type="pres">
      <dgm:prSet presAssocID="{6AE20DB7-3463-4052-9C34-B8E00867B8C2}" presName="bigChev" presStyleLbl="node1" presStyleIdx="1" presStyleCnt="4" custScaleX="159041"/>
      <dgm:spPr/>
      <dgm:t>
        <a:bodyPr/>
        <a:lstStyle/>
        <a:p>
          <a:endParaRPr lang="en-GB"/>
        </a:p>
      </dgm:t>
    </dgm:pt>
    <dgm:pt modelId="{FB1C5072-AE07-45D9-A9FB-F16EB467FDDB}" type="pres">
      <dgm:prSet presAssocID="{96C4F1B3-3A13-4539-B233-1B2D7C19C6BF}" presName="parTrans" presStyleCnt="0"/>
      <dgm:spPr/>
    </dgm:pt>
    <dgm:pt modelId="{04E48144-DFBF-44A8-9B3A-F461507E8C25}" type="pres">
      <dgm:prSet presAssocID="{FD086CBE-33D5-4951-BB80-5382BCFCFD1C}" presName="node" presStyleLbl="alignAccFollowNode1" presStyleIdx="2" presStyleCnt="8" custScaleX="1590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74DA8B-D425-42EC-84F6-3859201D5966}" type="pres">
      <dgm:prSet presAssocID="{65CD267B-5488-4534-A4F3-2C86A2492F56}" presName="sibTrans" presStyleCnt="0"/>
      <dgm:spPr/>
    </dgm:pt>
    <dgm:pt modelId="{F1EB5BFF-505B-46EA-A9FA-49186020A60E}" type="pres">
      <dgm:prSet presAssocID="{CAEA4F75-D589-42C2-8A8A-213AA18E95CC}" presName="node" presStyleLbl="alignAccFollowNode1" presStyleIdx="3" presStyleCnt="8" custScaleX="1590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66E97F-EFE3-4186-BF0C-66DD0392E907}" type="pres">
      <dgm:prSet presAssocID="{6AE20DB7-3463-4052-9C34-B8E00867B8C2}" presName="vSp" presStyleCnt="0"/>
      <dgm:spPr/>
    </dgm:pt>
    <dgm:pt modelId="{A0E417B5-1976-4BAA-8D27-CDC574DD92D2}" type="pres">
      <dgm:prSet presAssocID="{4F33CBEB-0ACE-476B-B475-A4ABA8B8BFA1}" presName="horFlow" presStyleCnt="0"/>
      <dgm:spPr/>
    </dgm:pt>
    <dgm:pt modelId="{5E13E551-25A7-4A1A-80B2-BD2EF0844745}" type="pres">
      <dgm:prSet presAssocID="{4F33CBEB-0ACE-476B-B475-A4ABA8B8BFA1}" presName="bigChev" presStyleLbl="node1" presStyleIdx="2" presStyleCnt="4" custScaleX="159041"/>
      <dgm:spPr/>
      <dgm:t>
        <a:bodyPr/>
        <a:lstStyle/>
        <a:p>
          <a:endParaRPr lang="en-GB"/>
        </a:p>
      </dgm:t>
    </dgm:pt>
    <dgm:pt modelId="{130049AD-E58D-4C6D-815D-D3063CF78C2E}" type="pres">
      <dgm:prSet presAssocID="{CE972A2D-6F73-436C-BE3C-5339059FC051}" presName="parTrans" presStyleCnt="0"/>
      <dgm:spPr/>
    </dgm:pt>
    <dgm:pt modelId="{3E907E1D-AC26-4927-9A31-506B80E28844}" type="pres">
      <dgm:prSet presAssocID="{81042F8E-4F0E-4D53-9F4A-37F2F799DFFA}" presName="node" presStyleLbl="alignAccFollowNode1" presStyleIdx="4" presStyleCnt="8" custScaleX="1590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83DD42-560F-45FD-A653-473644DA5ADE}" type="pres">
      <dgm:prSet presAssocID="{91386097-CBD5-409B-A9FB-940B7107A105}" presName="sibTrans" presStyleCnt="0"/>
      <dgm:spPr/>
    </dgm:pt>
    <dgm:pt modelId="{70A9B61F-C6A4-4FA6-A0C4-43C1CE6C18FD}" type="pres">
      <dgm:prSet presAssocID="{8DD04EE1-E829-4D51-8554-1B6AA038C392}" presName="node" presStyleLbl="alignAccFollowNode1" presStyleIdx="5" presStyleCnt="8" custScaleX="1590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7281DE-FBD8-4A18-AAA4-E37BBD2B60E1}" type="pres">
      <dgm:prSet presAssocID="{4F33CBEB-0ACE-476B-B475-A4ABA8B8BFA1}" presName="vSp" presStyleCnt="0"/>
      <dgm:spPr/>
    </dgm:pt>
    <dgm:pt modelId="{C224487E-B43D-4AF3-8EE7-670E856B6A29}" type="pres">
      <dgm:prSet presAssocID="{749C9C8B-D2E8-489B-9F05-35BD95BC465F}" presName="horFlow" presStyleCnt="0"/>
      <dgm:spPr/>
    </dgm:pt>
    <dgm:pt modelId="{2CDDEB63-58C3-42C7-A9A7-C69A95F80D7D}" type="pres">
      <dgm:prSet presAssocID="{749C9C8B-D2E8-489B-9F05-35BD95BC465F}" presName="bigChev" presStyleLbl="node1" presStyleIdx="3" presStyleCnt="4" custScaleX="159041" custLinFactNeighborX="-56" custLinFactNeighborY="-1202"/>
      <dgm:spPr/>
      <dgm:t>
        <a:bodyPr/>
        <a:lstStyle/>
        <a:p>
          <a:endParaRPr lang="en-GB"/>
        </a:p>
      </dgm:t>
    </dgm:pt>
    <dgm:pt modelId="{E0F91683-FD5D-47AC-8CCF-1080188C33C7}" type="pres">
      <dgm:prSet presAssocID="{1C37D373-E1AA-443B-91E0-BFDC070FA6A2}" presName="parTrans" presStyleCnt="0"/>
      <dgm:spPr/>
    </dgm:pt>
    <dgm:pt modelId="{E4C2C5A6-E463-421C-8ECD-CD38623A60F3}" type="pres">
      <dgm:prSet presAssocID="{53FCC5D7-6141-455B-A0CC-C07E59CBCAAB}" presName="node" presStyleLbl="alignAccFollowNode1" presStyleIdx="6" presStyleCnt="8" custScaleX="159041" custLinFactNeighborX="-61" custLinFactNeighborY="-144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A00938-2797-45BC-9AE5-111D8DC28FEB}" type="pres">
      <dgm:prSet presAssocID="{A7AC37B9-03A8-4EAB-80BC-F228DFB195A8}" presName="sibTrans" presStyleCnt="0"/>
      <dgm:spPr/>
    </dgm:pt>
    <dgm:pt modelId="{9C6432F9-52AC-4939-BC87-D6366290410B}" type="pres">
      <dgm:prSet presAssocID="{C2F8D1A5-AE70-490F-8212-F800580E89C9}" presName="node" presStyleLbl="alignAccFollowNode1" presStyleIdx="7" presStyleCnt="8" custScaleX="159041" custLinFactNeighborX="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9D3D19D-8503-4C48-BFA0-4913FCA4789F}" type="presOf" srcId="{81042F8E-4F0E-4D53-9F4A-37F2F799DFFA}" destId="{3E907E1D-AC26-4927-9A31-506B80E28844}" srcOrd="0" destOrd="0" presId="urn:microsoft.com/office/officeart/2005/8/layout/lProcess3"/>
    <dgm:cxn modelId="{F4C527D5-2613-4B45-9DB3-DF8D26EDC2C3}" srcId="{CD83BE0C-3D8C-4254-880E-7FE4E2A501B9}" destId="{8D7AD603-B8D0-441C-A85E-248A6E9A6155}" srcOrd="0" destOrd="0" parTransId="{63DDD00B-EE10-4116-81D5-79C932E87E9B}" sibTransId="{B65BC5DF-48ED-4DBC-9E4A-1BE950263D87}"/>
    <dgm:cxn modelId="{CCDAB83F-067F-4E44-B0C2-DAD05F0CA5B5}" type="presOf" srcId="{53FCC5D7-6141-455B-A0CC-C07E59CBCAAB}" destId="{E4C2C5A6-E463-421C-8ECD-CD38623A60F3}" srcOrd="0" destOrd="0" presId="urn:microsoft.com/office/officeart/2005/8/layout/lProcess3"/>
    <dgm:cxn modelId="{5A63157F-6477-4BA7-AF25-B8FBE1E87918}" srcId="{4F33CBEB-0ACE-476B-B475-A4ABA8B8BFA1}" destId="{81042F8E-4F0E-4D53-9F4A-37F2F799DFFA}" srcOrd="0" destOrd="0" parTransId="{CE972A2D-6F73-436C-BE3C-5339059FC051}" sibTransId="{91386097-CBD5-409B-A9FB-940B7107A105}"/>
    <dgm:cxn modelId="{3DA1DF7C-BEB8-4B76-906F-224D6C8D08A0}" srcId="{FFEAA316-6D65-4A39-AC9A-B7A1ECC06E67}" destId="{CD83BE0C-3D8C-4254-880E-7FE4E2A501B9}" srcOrd="0" destOrd="0" parTransId="{2B265EF6-2386-41BB-A887-600DA91DAD39}" sibTransId="{DD35394E-BFAE-4191-8DBA-DAA0EFB30E63}"/>
    <dgm:cxn modelId="{26CDAAFC-02DD-407A-BA84-84E416DBB766}" type="presOf" srcId="{8D7AD603-B8D0-441C-A85E-248A6E9A6155}" destId="{27B59836-C355-4A75-87EA-3BC1D787922A}" srcOrd="0" destOrd="0" presId="urn:microsoft.com/office/officeart/2005/8/layout/lProcess3"/>
    <dgm:cxn modelId="{8F01626D-40AE-48DB-BD82-F38542A762E3}" type="presOf" srcId="{CAEA4F75-D589-42C2-8A8A-213AA18E95CC}" destId="{F1EB5BFF-505B-46EA-A9FA-49186020A60E}" srcOrd="0" destOrd="0" presId="urn:microsoft.com/office/officeart/2005/8/layout/lProcess3"/>
    <dgm:cxn modelId="{1FD3DF44-4CEA-4962-BFD4-BF60E649D549}" type="presOf" srcId="{6AE20DB7-3463-4052-9C34-B8E00867B8C2}" destId="{FF0787DD-6A10-4956-9EE5-F1F707DDE7CE}" srcOrd="0" destOrd="0" presId="urn:microsoft.com/office/officeart/2005/8/layout/lProcess3"/>
    <dgm:cxn modelId="{36EC8B47-0BAB-4CD7-9AB4-E8764AF8A52B}" srcId="{CD83BE0C-3D8C-4254-880E-7FE4E2A501B9}" destId="{6495D5D2-E891-4C67-BE59-0499F7C392A5}" srcOrd="1" destOrd="0" parTransId="{A2D4B41A-A170-42F9-B9CE-A67A50023CC4}" sibTransId="{62517289-0627-4DE0-A0F9-1327AE98100D}"/>
    <dgm:cxn modelId="{522CCB48-E58C-4186-8986-4DB58D9EE947}" srcId="{749C9C8B-D2E8-489B-9F05-35BD95BC465F}" destId="{C2F8D1A5-AE70-490F-8212-F800580E89C9}" srcOrd="1" destOrd="0" parTransId="{F3CBCA0D-F484-4594-99CB-BDD118FE2457}" sibTransId="{BCB9BD7D-9BE0-4DBD-A7E9-EECA7F8DA06C}"/>
    <dgm:cxn modelId="{170BEC2C-683E-4845-93BC-60AAAD12CAFA}" srcId="{FFEAA316-6D65-4A39-AC9A-B7A1ECC06E67}" destId="{4F33CBEB-0ACE-476B-B475-A4ABA8B8BFA1}" srcOrd="2" destOrd="0" parTransId="{DD7BBE69-3048-410A-BE5C-9F58AD054AD1}" sibTransId="{940D48FC-AE54-43A5-B76D-1181793D6C94}"/>
    <dgm:cxn modelId="{857FDC92-F959-4F59-91B1-84D90CBF6F21}" type="presOf" srcId="{6495D5D2-E891-4C67-BE59-0499F7C392A5}" destId="{A95D40A8-0BFA-481F-B9EC-C9CDD0DDB04F}" srcOrd="0" destOrd="0" presId="urn:microsoft.com/office/officeart/2005/8/layout/lProcess3"/>
    <dgm:cxn modelId="{7F8E70B0-4B94-48FA-A1CE-969CA98D0FC8}" srcId="{FFEAA316-6D65-4A39-AC9A-B7A1ECC06E67}" destId="{749C9C8B-D2E8-489B-9F05-35BD95BC465F}" srcOrd="3" destOrd="0" parTransId="{827D61E4-F264-45F2-ABB7-3E4025BADB05}" sibTransId="{10D521D3-2323-4F58-B80A-D2F92E3D3259}"/>
    <dgm:cxn modelId="{9EA9E5FD-4447-487D-9D38-80472B966876}" srcId="{FFEAA316-6D65-4A39-AC9A-B7A1ECC06E67}" destId="{6AE20DB7-3463-4052-9C34-B8E00867B8C2}" srcOrd="1" destOrd="0" parTransId="{895E1CB4-DB79-49E2-B762-E465871615A6}" sibTransId="{24DDA8A2-0AF2-4DE8-9872-E0CB4898A2FC}"/>
    <dgm:cxn modelId="{E5BD3051-EC38-487D-B4DF-0F3A0EF411FC}" type="presOf" srcId="{FD086CBE-33D5-4951-BB80-5382BCFCFD1C}" destId="{04E48144-DFBF-44A8-9B3A-F461507E8C25}" srcOrd="0" destOrd="0" presId="urn:microsoft.com/office/officeart/2005/8/layout/lProcess3"/>
    <dgm:cxn modelId="{6E55D2B3-C7EC-4C6B-8E3F-767FF70AEB55}" srcId="{749C9C8B-D2E8-489B-9F05-35BD95BC465F}" destId="{53FCC5D7-6141-455B-A0CC-C07E59CBCAAB}" srcOrd="0" destOrd="0" parTransId="{1C37D373-E1AA-443B-91E0-BFDC070FA6A2}" sibTransId="{A7AC37B9-03A8-4EAB-80BC-F228DFB195A8}"/>
    <dgm:cxn modelId="{193EAEA0-76E5-4BCC-AA77-B51CE5D75A9C}" type="presOf" srcId="{CD83BE0C-3D8C-4254-880E-7FE4E2A501B9}" destId="{DA3965A3-F2FE-4918-872C-E2D016E514E8}" srcOrd="0" destOrd="0" presId="urn:microsoft.com/office/officeart/2005/8/layout/lProcess3"/>
    <dgm:cxn modelId="{9CA0C85D-3ACB-478C-B45A-196070405717}" srcId="{6AE20DB7-3463-4052-9C34-B8E00867B8C2}" destId="{CAEA4F75-D589-42C2-8A8A-213AA18E95CC}" srcOrd="1" destOrd="0" parTransId="{254F4DAD-7C87-46CE-94EA-6A3F442F7236}" sibTransId="{B32DB298-0C47-4FCE-AB1F-0F182A0308A6}"/>
    <dgm:cxn modelId="{E8FCB630-8919-44FC-BD35-AB7468E14355}" type="presOf" srcId="{8DD04EE1-E829-4D51-8554-1B6AA038C392}" destId="{70A9B61F-C6A4-4FA6-A0C4-43C1CE6C18FD}" srcOrd="0" destOrd="0" presId="urn:microsoft.com/office/officeart/2005/8/layout/lProcess3"/>
    <dgm:cxn modelId="{1CFB0269-1EE7-42C8-9D7A-2B1CA6F4C42E}" srcId="{4F33CBEB-0ACE-476B-B475-A4ABA8B8BFA1}" destId="{8DD04EE1-E829-4D51-8554-1B6AA038C392}" srcOrd="1" destOrd="0" parTransId="{B332CFCB-9D5F-43A4-B8E6-745A5681860E}" sibTransId="{1968CBC3-900D-4C45-BD18-3BB5B8A76DD5}"/>
    <dgm:cxn modelId="{EE1A0C68-4B19-44E9-9CC7-03EB9C540C04}" type="presOf" srcId="{FFEAA316-6D65-4A39-AC9A-B7A1ECC06E67}" destId="{1A03616A-0D94-445C-9281-DF857D5AB938}" srcOrd="0" destOrd="0" presId="urn:microsoft.com/office/officeart/2005/8/layout/lProcess3"/>
    <dgm:cxn modelId="{4193BEE7-CB36-4863-B162-DE38BF74A55F}" srcId="{6AE20DB7-3463-4052-9C34-B8E00867B8C2}" destId="{FD086CBE-33D5-4951-BB80-5382BCFCFD1C}" srcOrd="0" destOrd="0" parTransId="{96C4F1B3-3A13-4539-B233-1B2D7C19C6BF}" sibTransId="{65CD267B-5488-4534-A4F3-2C86A2492F56}"/>
    <dgm:cxn modelId="{CB2A9908-7C68-41AA-AC01-F132E3BCE5A3}" type="presOf" srcId="{749C9C8B-D2E8-489B-9F05-35BD95BC465F}" destId="{2CDDEB63-58C3-42C7-A9A7-C69A95F80D7D}" srcOrd="0" destOrd="0" presId="urn:microsoft.com/office/officeart/2005/8/layout/lProcess3"/>
    <dgm:cxn modelId="{F77DD8C4-2CCE-492C-A9B8-951A2549C999}" type="presOf" srcId="{C2F8D1A5-AE70-490F-8212-F800580E89C9}" destId="{9C6432F9-52AC-4939-BC87-D6366290410B}" srcOrd="0" destOrd="0" presId="urn:microsoft.com/office/officeart/2005/8/layout/lProcess3"/>
    <dgm:cxn modelId="{2C0DB58A-3521-4190-8475-685659EC91AC}" type="presOf" srcId="{4F33CBEB-0ACE-476B-B475-A4ABA8B8BFA1}" destId="{5E13E551-25A7-4A1A-80B2-BD2EF0844745}" srcOrd="0" destOrd="0" presId="urn:microsoft.com/office/officeart/2005/8/layout/lProcess3"/>
    <dgm:cxn modelId="{1B8CD752-6D7F-48F8-9A48-7672468D8EE2}" type="presParOf" srcId="{1A03616A-0D94-445C-9281-DF857D5AB938}" destId="{91762157-447E-4C7D-907E-96B9FAB9AC4D}" srcOrd="0" destOrd="0" presId="urn:microsoft.com/office/officeart/2005/8/layout/lProcess3"/>
    <dgm:cxn modelId="{200AC58C-7A7A-4707-B4D0-F1C3FA9E69B9}" type="presParOf" srcId="{91762157-447E-4C7D-907E-96B9FAB9AC4D}" destId="{DA3965A3-F2FE-4918-872C-E2D016E514E8}" srcOrd="0" destOrd="0" presId="urn:microsoft.com/office/officeart/2005/8/layout/lProcess3"/>
    <dgm:cxn modelId="{9C4FA07F-0C7A-4D91-9527-265A9105E0C3}" type="presParOf" srcId="{91762157-447E-4C7D-907E-96B9FAB9AC4D}" destId="{5534DE22-E036-450B-B01C-4C5CA6FAEFBF}" srcOrd="1" destOrd="0" presId="urn:microsoft.com/office/officeart/2005/8/layout/lProcess3"/>
    <dgm:cxn modelId="{3AB1345B-12C9-4E66-99D4-DC9AE880A218}" type="presParOf" srcId="{91762157-447E-4C7D-907E-96B9FAB9AC4D}" destId="{27B59836-C355-4A75-87EA-3BC1D787922A}" srcOrd="2" destOrd="0" presId="urn:microsoft.com/office/officeart/2005/8/layout/lProcess3"/>
    <dgm:cxn modelId="{03BD1257-0DDA-443E-BF32-04ADB5312B2A}" type="presParOf" srcId="{91762157-447E-4C7D-907E-96B9FAB9AC4D}" destId="{292F004D-CB80-47FA-826D-1E83C2AB8EBE}" srcOrd="3" destOrd="0" presId="urn:microsoft.com/office/officeart/2005/8/layout/lProcess3"/>
    <dgm:cxn modelId="{081CA6C5-1E0F-4A46-91A6-90F229A94023}" type="presParOf" srcId="{91762157-447E-4C7D-907E-96B9FAB9AC4D}" destId="{A95D40A8-0BFA-481F-B9EC-C9CDD0DDB04F}" srcOrd="4" destOrd="0" presId="urn:microsoft.com/office/officeart/2005/8/layout/lProcess3"/>
    <dgm:cxn modelId="{DE5F28C5-3DE3-4E2C-85A7-50CFE28F1C84}" type="presParOf" srcId="{1A03616A-0D94-445C-9281-DF857D5AB938}" destId="{4396817E-58E4-4E95-974A-170DD28CDEEC}" srcOrd="1" destOrd="0" presId="urn:microsoft.com/office/officeart/2005/8/layout/lProcess3"/>
    <dgm:cxn modelId="{1F00CDAA-9091-409B-8A17-20F6DAD1D674}" type="presParOf" srcId="{1A03616A-0D94-445C-9281-DF857D5AB938}" destId="{FEC3B53A-F456-4488-8350-A0E1C2FA4D3C}" srcOrd="2" destOrd="0" presId="urn:microsoft.com/office/officeart/2005/8/layout/lProcess3"/>
    <dgm:cxn modelId="{1B81FB3E-1400-4885-B4EC-936C20DEE2CB}" type="presParOf" srcId="{FEC3B53A-F456-4488-8350-A0E1C2FA4D3C}" destId="{FF0787DD-6A10-4956-9EE5-F1F707DDE7CE}" srcOrd="0" destOrd="0" presId="urn:microsoft.com/office/officeart/2005/8/layout/lProcess3"/>
    <dgm:cxn modelId="{742835D9-D400-4613-818B-62117BBE50F4}" type="presParOf" srcId="{FEC3B53A-F456-4488-8350-A0E1C2FA4D3C}" destId="{FB1C5072-AE07-45D9-A9FB-F16EB467FDDB}" srcOrd="1" destOrd="0" presId="urn:microsoft.com/office/officeart/2005/8/layout/lProcess3"/>
    <dgm:cxn modelId="{16F1A1EA-F02B-4C10-9903-890ECD5EA51A}" type="presParOf" srcId="{FEC3B53A-F456-4488-8350-A0E1C2FA4D3C}" destId="{04E48144-DFBF-44A8-9B3A-F461507E8C25}" srcOrd="2" destOrd="0" presId="urn:microsoft.com/office/officeart/2005/8/layout/lProcess3"/>
    <dgm:cxn modelId="{BAF1E816-0183-4530-983E-A3157DB7C735}" type="presParOf" srcId="{FEC3B53A-F456-4488-8350-A0E1C2FA4D3C}" destId="{AB74DA8B-D425-42EC-84F6-3859201D5966}" srcOrd="3" destOrd="0" presId="urn:microsoft.com/office/officeart/2005/8/layout/lProcess3"/>
    <dgm:cxn modelId="{81DBC4D2-147F-4408-AB98-5AEBC07B6CAB}" type="presParOf" srcId="{FEC3B53A-F456-4488-8350-A0E1C2FA4D3C}" destId="{F1EB5BFF-505B-46EA-A9FA-49186020A60E}" srcOrd="4" destOrd="0" presId="urn:microsoft.com/office/officeart/2005/8/layout/lProcess3"/>
    <dgm:cxn modelId="{464A27A0-C5E2-4BEF-8D70-1C1B127D9075}" type="presParOf" srcId="{1A03616A-0D94-445C-9281-DF857D5AB938}" destId="{6866E97F-EFE3-4186-BF0C-66DD0392E907}" srcOrd="3" destOrd="0" presId="urn:microsoft.com/office/officeart/2005/8/layout/lProcess3"/>
    <dgm:cxn modelId="{3CB8D9CA-8FD1-4816-8D38-9A64AFAC64CF}" type="presParOf" srcId="{1A03616A-0D94-445C-9281-DF857D5AB938}" destId="{A0E417B5-1976-4BAA-8D27-CDC574DD92D2}" srcOrd="4" destOrd="0" presId="urn:microsoft.com/office/officeart/2005/8/layout/lProcess3"/>
    <dgm:cxn modelId="{23095320-65C8-460A-ACF6-6EBED4FFB6BF}" type="presParOf" srcId="{A0E417B5-1976-4BAA-8D27-CDC574DD92D2}" destId="{5E13E551-25A7-4A1A-80B2-BD2EF0844745}" srcOrd="0" destOrd="0" presId="urn:microsoft.com/office/officeart/2005/8/layout/lProcess3"/>
    <dgm:cxn modelId="{9504EBF0-DDF2-4EE1-A92D-8062EBA6BF3F}" type="presParOf" srcId="{A0E417B5-1976-4BAA-8D27-CDC574DD92D2}" destId="{130049AD-E58D-4C6D-815D-D3063CF78C2E}" srcOrd="1" destOrd="0" presId="urn:microsoft.com/office/officeart/2005/8/layout/lProcess3"/>
    <dgm:cxn modelId="{5390BEFC-5BA4-46FB-91E0-A1E381AA14B1}" type="presParOf" srcId="{A0E417B5-1976-4BAA-8D27-CDC574DD92D2}" destId="{3E907E1D-AC26-4927-9A31-506B80E28844}" srcOrd="2" destOrd="0" presId="urn:microsoft.com/office/officeart/2005/8/layout/lProcess3"/>
    <dgm:cxn modelId="{91950F67-DFD5-4203-AC94-671B819FA8BE}" type="presParOf" srcId="{A0E417B5-1976-4BAA-8D27-CDC574DD92D2}" destId="{9583DD42-560F-45FD-A653-473644DA5ADE}" srcOrd="3" destOrd="0" presId="urn:microsoft.com/office/officeart/2005/8/layout/lProcess3"/>
    <dgm:cxn modelId="{AF8D9106-CA2A-4015-A357-D416A4C93A9F}" type="presParOf" srcId="{A0E417B5-1976-4BAA-8D27-CDC574DD92D2}" destId="{70A9B61F-C6A4-4FA6-A0C4-43C1CE6C18FD}" srcOrd="4" destOrd="0" presId="urn:microsoft.com/office/officeart/2005/8/layout/lProcess3"/>
    <dgm:cxn modelId="{1723AE31-6687-4F46-95FE-92E9581FD0B6}" type="presParOf" srcId="{1A03616A-0D94-445C-9281-DF857D5AB938}" destId="{5D7281DE-FBD8-4A18-AAA4-E37BBD2B60E1}" srcOrd="5" destOrd="0" presId="urn:microsoft.com/office/officeart/2005/8/layout/lProcess3"/>
    <dgm:cxn modelId="{422EBCE1-9AF8-443C-BA3D-798721E3907B}" type="presParOf" srcId="{1A03616A-0D94-445C-9281-DF857D5AB938}" destId="{C224487E-B43D-4AF3-8EE7-670E856B6A29}" srcOrd="6" destOrd="0" presId="urn:microsoft.com/office/officeart/2005/8/layout/lProcess3"/>
    <dgm:cxn modelId="{FECE116B-F189-4B3E-809A-A671BB0F42FA}" type="presParOf" srcId="{C224487E-B43D-4AF3-8EE7-670E856B6A29}" destId="{2CDDEB63-58C3-42C7-A9A7-C69A95F80D7D}" srcOrd="0" destOrd="0" presId="urn:microsoft.com/office/officeart/2005/8/layout/lProcess3"/>
    <dgm:cxn modelId="{ED6A5A8E-155C-4DB3-8D99-9B29415E671B}" type="presParOf" srcId="{C224487E-B43D-4AF3-8EE7-670E856B6A29}" destId="{E0F91683-FD5D-47AC-8CCF-1080188C33C7}" srcOrd="1" destOrd="0" presId="urn:microsoft.com/office/officeart/2005/8/layout/lProcess3"/>
    <dgm:cxn modelId="{B367C3A2-5694-4FD3-B7F3-A4F61577E8AF}" type="presParOf" srcId="{C224487E-B43D-4AF3-8EE7-670E856B6A29}" destId="{E4C2C5A6-E463-421C-8ECD-CD38623A60F3}" srcOrd="2" destOrd="0" presId="urn:microsoft.com/office/officeart/2005/8/layout/lProcess3"/>
    <dgm:cxn modelId="{4B3033D7-96E4-4174-9942-16117DAE38C7}" type="presParOf" srcId="{C224487E-B43D-4AF3-8EE7-670E856B6A29}" destId="{57A00938-2797-45BC-9AE5-111D8DC28FEB}" srcOrd="3" destOrd="0" presId="urn:microsoft.com/office/officeart/2005/8/layout/lProcess3"/>
    <dgm:cxn modelId="{F289C272-18BD-49DA-A7B0-E13E4565AC10}" type="presParOf" srcId="{C224487E-B43D-4AF3-8EE7-670E856B6A29}" destId="{9C6432F9-52AC-4939-BC87-D6366290410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965A3-F2FE-4918-872C-E2D016E514E8}">
      <dsp:nvSpPr>
        <dsp:cNvPr id="0" name=""/>
        <dsp:cNvSpPr/>
      </dsp:nvSpPr>
      <dsp:spPr>
        <a:xfrm>
          <a:off x="0" y="2"/>
          <a:ext cx="3244252" cy="815953"/>
        </a:xfrm>
        <a:prstGeom prst="chevron">
          <a:avLst/>
        </a:prstGeom>
        <a:solidFill>
          <a:srgbClr val="00AD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Location</a:t>
          </a:r>
          <a:endParaRPr lang="en-GB" sz="1600" kern="1200" dirty="0"/>
        </a:p>
      </dsp:txBody>
      <dsp:txXfrm>
        <a:off x="407977" y="2"/>
        <a:ext cx="2428299" cy="815953"/>
      </dsp:txXfrm>
    </dsp:sp>
    <dsp:sp modelId="{27B59836-C355-4A75-87EA-3BC1D787922A}">
      <dsp:nvSpPr>
        <dsp:cNvPr id="0" name=""/>
        <dsp:cNvSpPr/>
      </dsp:nvSpPr>
      <dsp:spPr>
        <a:xfrm>
          <a:off x="2979068" y="51222"/>
          <a:ext cx="2692729" cy="677241"/>
        </a:xfrm>
        <a:prstGeom prst="chevron">
          <a:avLst/>
        </a:prstGeom>
        <a:noFill/>
        <a:ln w="25400" cap="flat" cmpd="sng" algn="ctr">
          <a:solidFill>
            <a:srgbClr val="00ADD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More providers after choice was introduced</a:t>
          </a:r>
        </a:p>
      </dsp:txBody>
      <dsp:txXfrm>
        <a:off x="3317689" y="51222"/>
        <a:ext cx="2015488" cy="677241"/>
      </dsp:txXfrm>
    </dsp:sp>
    <dsp:sp modelId="{A95D40A8-0BFA-481F-B9EC-C9CDD0DDB04F}">
      <dsp:nvSpPr>
        <dsp:cNvPr id="0" name=""/>
        <dsp:cNvSpPr/>
      </dsp:nvSpPr>
      <dsp:spPr>
        <a:xfrm>
          <a:off x="5434911" y="50301"/>
          <a:ext cx="2692729" cy="677241"/>
        </a:xfrm>
        <a:prstGeom prst="chevron">
          <a:avLst/>
        </a:prstGeom>
        <a:noFill/>
        <a:ln w="25400" cap="flat" cmpd="sng" algn="ctr">
          <a:solidFill>
            <a:srgbClr val="00ADD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50" kern="1200" dirty="0" smtClean="0"/>
            <a:t>Wide range of  accessible locations </a:t>
          </a:r>
          <a:r>
            <a:rPr lang="en-GB" sz="1150" kern="1200" dirty="0" err="1" smtClean="0"/>
            <a:t>eg</a:t>
          </a:r>
          <a:r>
            <a:rPr lang="en-GB" sz="1150" kern="1200" dirty="0" smtClean="0"/>
            <a:t> high street, GP clinic</a:t>
          </a:r>
        </a:p>
      </dsp:txBody>
      <dsp:txXfrm>
        <a:off x="5773532" y="50301"/>
        <a:ext cx="2015488" cy="677241"/>
      </dsp:txXfrm>
    </dsp:sp>
    <dsp:sp modelId="{FF0787DD-6A10-4956-9EE5-F1F707DDE7CE}">
      <dsp:nvSpPr>
        <dsp:cNvPr id="0" name=""/>
        <dsp:cNvSpPr/>
      </dsp:nvSpPr>
      <dsp:spPr>
        <a:xfrm>
          <a:off x="148" y="931666"/>
          <a:ext cx="3244252" cy="815953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Convenient appointments</a:t>
          </a:r>
          <a:endParaRPr lang="en-GB" sz="1600" kern="1200" dirty="0"/>
        </a:p>
      </dsp:txBody>
      <dsp:txXfrm>
        <a:off x="408125" y="931666"/>
        <a:ext cx="2428299" cy="815953"/>
      </dsp:txXfrm>
    </dsp:sp>
    <dsp:sp modelId="{04E48144-DFBF-44A8-9B3A-F461507E8C25}">
      <dsp:nvSpPr>
        <dsp:cNvPr id="0" name=""/>
        <dsp:cNvSpPr/>
      </dsp:nvSpPr>
      <dsp:spPr>
        <a:xfrm>
          <a:off x="2979215" y="1001022"/>
          <a:ext cx="2692729" cy="677241"/>
        </a:xfrm>
        <a:prstGeom prst="chevron">
          <a:avLst/>
        </a:prstGeom>
        <a:noFill/>
        <a:ln w="2540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Weekend appointments</a:t>
          </a:r>
          <a:endParaRPr lang="en-GB" sz="1200" kern="1200" dirty="0"/>
        </a:p>
      </dsp:txBody>
      <dsp:txXfrm>
        <a:off x="3317836" y="1001022"/>
        <a:ext cx="2015488" cy="677241"/>
      </dsp:txXfrm>
    </dsp:sp>
    <dsp:sp modelId="{F1EB5BFF-505B-46EA-A9FA-49186020A60E}">
      <dsp:nvSpPr>
        <dsp:cNvPr id="0" name=""/>
        <dsp:cNvSpPr/>
      </dsp:nvSpPr>
      <dsp:spPr>
        <a:xfrm>
          <a:off x="5434911" y="1001022"/>
          <a:ext cx="2692729" cy="677241"/>
        </a:xfrm>
        <a:prstGeom prst="chevron">
          <a:avLst/>
        </a:prstGeom>
        <a:noFill/>
        <a:ln w="25400" cap="flat" cmpd="sng" algn="ctr">
          <a:solidFill>
            <a:schemeClr val="tx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50" kern="1200" dirty="0" smtClean="0"/>
            <a:t>Wider opening times during weekdays</a:t>
          </a:r>
          <a:endParaRPr lang="en-GB" sz="1150" kern="1200" dirty="0"/>
        </a:p>
      </dsp:txBody>
      <dsp:txXfrm>
        <a:off x="5773532" y="1001022"/>
        <a:ext cx="2015488" cy="677241"/>
      </dsp:txXfrm>
    </dsp:sp>
    <dsp:sp modelId="{5E13E551-25A7-4A1A-80B2-BD2EF0844745}">
      <dsp:nvSpPr>
        <dsp:cNvPr id="0" name=""/>
        <dsp:cNvSpPr/>
      </dsp:nvSpPr>
      <dsp:spPr>
        <a:xfrm>
          <a:off x="148" y="1861854"/>
          <a:ext cx="3244252" cy="815953"/>
        </a:xfrm>
        <a:prstGeom prst="chevron">
          <a:avLst/>
        </a:prstGeom>
        <a:solidFill>
          <a:srgbClr val="33309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Waiting times</a:t>
          </a:r>
          <a:endParaRPr lang="en-GB" sz="1600" kern="1200" dirty="0"/>
        </a:p>
      </dsp:txBody>
      <dsp:txXfrm>
        <a:off x="408125" y="1861854"/>
        <a:ext cx="2428299" cy="815953"/>
      </dsp:txXfrm>
    </dsp:sp>
    <dsp:sp modelId="{3E907E1D-AC26-4927-9A31-506B80E28844}">
      <dsp:nvSpPr>
        <dsp:cNvPr id="0" name=""/>
        <dsp:cNvSpPr/>
      </dsp:nvSpPr>
      <dsp:spPr>
        <a:xfrm>
          <a:off x="2979215" y="1931210"/>
          <a:ext cx="2692729" cy="677241"/>
        </a:xfrm>
        <a:prstGeom prst="chevron">
          <a:avLst/>
        </a:prstGeom>
        <a:noFill/>
        <a:ln w="25400" cap="flat" cmpd="sng" algn="ctr">
          <a:solidFill>
            <a:srgbClr val="333092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Shorter waits</a:t>
          </a:r>
          <a:endParaRPr lang="en-GB" sz="1200" kern="1200" dirty="0"/>
        </a:p>
      </dsp:txBody>
      <dsp:txXfrm>
        <a:off x="3317836" y="1931210"/>
        <a:ext cx="2015488" cy="677241"/>
      </dsp:txXfrm>
    </dsp:sp>
    <dsp:sp modelId="{70A9B61F-C6A4-4FA6-A0C4-43C1CE6C18FD}">
      <dsp:nvSpPr>
        <dsp:cNvPr id="0" name=""/>
        <dsp:cNvSpPr/>
      </dsp:nvSpPr>
      <dsp:spPr>
        <a:xfrm>
          <a:off x="5434911" y="1931210"/>
          <a:ext cx="2692729" cy="677241"/>
        </a:xfrm>
        <a:prstGeom prst="chevron">
          <a:avLst/>
        </a:prstGeom>
        <a:noFill/>
        <a:ln w="25400" cap="flat" cmpd="sng" algn="ctr">
          <a:solidFill>
            <a:srgbClr val="333092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50" kern="1200" dirty="0" smtClean="0"/>
            <a:t>In areas with waiting times of 6 weeks or more, waiting times fell by 2 weeks</a:t>
          </a:r>
        </a:p>
      </dsp:txBody>
      <dsp:txXfrm>
        <a:off x="5773532" y="1931210"/>
        <a:ext cx="2015488" cy="677241"/>
      </dsp:txXfrm>
    </dsp:sp>
    <dsp:sp modelId="{2CDDEB63-58C3-42C7-A9A7-C69A95F80D7D}">
      <dsp:nvSpPr>
        <dsp:cNvPr id="0" name=""/>
        <dsp:cNvSpPr/>
      </dsp:nvSpPr>
      <dsp:spPr>
        <a:xfrm>
          <a:off x="0" y="2782233"/>
          <a:ext cx="3244252" cy="815953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Hard to reach patients</a:t>
          </a:r>
          <a:endParaRPr lang="en-GB" sz="1600" kern="1200" dirty="0"/>
        </a:p>
      </dsp:txBody>
      <dsp:txXfrm>
        <a:off x="407977" y="2782233"/>
        <a:ext cx="2428299" cy="815953"/>
      </dsp:txXfrm>
    </dsp:sp>
    <dsp:sp modelId="{E4C2C5A6-E463-421C-8ECD-CD38623A60F3}">
      <dsp:nvSpPr>
        <dsp:cNvPr id="0" name=""/>
        <dsp:cNvSpPr/>
      </dsp:nvSpPr>
      <dsp:spPr>
        <a:xfrm>
          <a:off x="2979071" y="2851591"/>
          <a:ext cx="2692729" cy="677241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New providers</a:t>
          </a:r>
          <a:endParaRPr lang="en-GB" sz="1200" kern="1200" dirty="0"/>
        </a:p>
      </dsp:txBody>
      <dsp:txXfrm>
        <a:off x="3317692" y="2851591"/>
        <a:ext cx="2015488" cy="677241"/>
      </dsp:txXfrm>
    </dsp:sp>
    <dsp:sp modelId="{9C6432F9-52AC-4939-BC87-D6366290410B}">
      <dsp:nvSpPr>
        <dsp:cNvPr id="0" name=""/>
        <dsp:cNvSpPr/>
      </dsp:nvSpPr>
      <dsp:spPr>
        <a:xfrm>
          <a:off x="5435059" y="2861397"/>
          <a:ext cx="2692729" cy="677241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50" kern="1200" dirty="0" smtClean="0"/>
            <a:t>Services tailored to housebound people, care home residents</a:t>
          </a:r>
        </a:p>
      </dsp:txBody>
      <dsp:txXfrm>
        <a:off x="5773680" y="2861397"/>
        <a:ext cx="2015488" cy="677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E3DE-28A4-6A4D-B213-BBC1A2A6CB23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BEE8-0B34-534A-8D40-9E19080FA6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5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954FA-76CB-314E-B856-D8928B98C1CB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39775"/>
            <a:ext cx="49260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61B4-582B-AB4C-B10E-16F79913E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1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1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1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7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7510279" cy="133177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333092"/>
                </a:solidFill>
                <a:latin typeface="Arial (Headings)"/>
                <a:cs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697" y="6539668"/>
            <a:ext cx="2133600" cy="220641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7510279" cy="65153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333092"/>
                </a:solidFill>
                <a:latin typeface="Arial (Headings)"/>
                <a:cs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1668" y="1106905"/>
            <a:ext cx="7510279" cy="4438233"/>
          </a:xfrm>
          <a:prstGeom prst="rect">
            <a:avLst/>
          </a:prstGeom>
        </p:spPr>
        <p:txBody>
          <a:bodyPr vert="horz"/>
          <a:lstStyle>
            <a:lvl1pPr>
              <a:defRPr sz="1400" b="0" i="0">
                <a:latin typeface="Arial"/>
                <a:cs typeface="Arial"/>
              </a:defRPr>
            </a:lvl1pPr>
            <a:lvl2pPr>
              <a:defRPr sz="1400" b="0" i="0">
                <a:latin typeface="Arial"/>
                <a:cs typeface="Arial"/>
              </a:defRPr>
            </a:lvl2pPr>
            <a:lvl3pPr>
              <a:defRPr sz="1400" b="0" i="0">
                <a:latin typeface="Arial"/>
                <a:cs typeface="Arial"/>
              </a:defRPr>
            </a:lvl3pPr>
            <a:lvl4pPr>
              <a:defRPr sz="1400" b="0" i="0">
                <a:latin typeface="Arial"/>
                <a:cs typeface="Arial"/>
              </a:defRPr>
            </a:lvl4pPr>
            <a:lvl5pPr>
              <a:defRPr sz="1400"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697" y="6539668"/>
            <a:ext cx="2133600" cy="220641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7510279" cy="651532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333092"/>
                </a:solidFill>
                <a:latin typeface="Arial (Headings)"/>
                <a:cs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1668" y="1106905"/>
            <a:ext cx="7510279" cy="4438233"/>
          </a:xfrm>
          <a:prstGeom prst="rect">
            <a:avLst/>
          </a:prstGeom>
        </p:spPr>
        <p:txBody>
          <a:bodyPr vert="horz"/>
          <a:lstStyle>
            <a:lvl1pPr>
              <a:defRPr sz="1400" b="0" i="0">
                <a:latin typeface="Arial"/>
                <a:cs typeface="Arial"/>
              </a:defRPr>
            </a:lvl1pPr>
            <a:lvl2pPr>
              <a:defRPr sz="1400" b="0" i="0">
                <a:latin typeface="Arial"/>
                <a:cs typeface="Arial"/>
              </a:defRPr>
            </a:lvl2pPr>
            <a:lvl3pPr>
              <a:defRPr sz="1400" b="0" i="0">
                <a:latin typeface="Arial"/>
                <a:cs typeface="Arial"/>
              </a:defRPr>
            </a:lvl3pPr>
            <a:lvl4pPr>
              <a:defRPr sz="1400" b="0" i="0">
                <a:latin typeface="Arial"/>
                <a:cs typeface="Arial"/>
              </a:defRPr>
            </a:lvl4pPr>
            <a:lvl5pPr>
              <a:defRPr sz="1400" b="0" i="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697" y="6539668"/>
            <a:ext cx="2133600" cy="220641"/>
          </a:xfrm>
          <a:prstGeom prst="rect">
            <a:avLst/>
          </a:prstGeom>
        </p:spPr>
        <p:txBody>
          <a:bodyPr/>
          <a:lstStyle>
            <a:lvl1pPr algn="l">
              <a:defRPr sz="1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42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nitor Corporate Powerpoint Template-02.jpg"/>
          <p:cNvPicPr>
            <a:picLocks noChangeAspect="1"/>
          </p:cNvPicPr>
          <p:nvPr/>
        </p:nvPicPr>
        <p:blipFill rotWithShape="1">
          <a:blip r:embed="rId5"/>
          <a:srcRect l="20515" t="16528" r="11502" b="17163"/>
          <a:stretch/>
        </p:blipFill>
        <p:spPr>
          <a:xfrm>
            <a:off x="7730839" y="6016339"/>
            <a:ext cx="1423554" cy="883228"/>
          </a:xfrm>
          <a:prstGeom prst="rect">
            <a:avLst/>
          </a:prstGeom>
        </p:spPr>
      </p:pic>
      <p:pic>
        <p:nvPicPr>
          <p:cNvPr id="4" name="Picture 3" descr="Monitor Corporate Powerpoint Template-02.jpg"/>
          <p:cNvPicPr>
            <a:picLocks noChangeAspect="1"/>
          </p:cNvPicPr>
          <p:nvPr/>
        </p:nvPicPr>
        <p:blipFill rotWithShape="1">
          <a:blip r:embed="rId5"/>
          <a:srcRect l="20515" t="16528" r="11502" b="17163"/>
          <a:stretch/>
        </p:blipFill>
        <p:spPr>
          <a:xfrm>
            <a:off x="7730839" y="6016339"/>
            <a:ext cx="1423554" cy="8832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nhs-adult-hearing-services-in-england-exploring-how-choice-is-working-for-patient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nhs-adult-hearing-services-in-england-exploring-how-choice-is-working-for-patient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gov.uk/government/publications/nhs-adult-hearing-services-in-england-exploring-how-choice-is-working-for-patients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making-choice-work-well-in-nhs-adult-hearing-services-resources-for-commissioner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making-choice-work-well-in-nhs-adult-hearing-services-resources-for-commissione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making-choice-work-well-in-nhs-adult-hearing-services-resources-for-commissioners" TargetMode="External"/><Relationship Id="rId2" Type="http://schemas.openxmlformats.org/officeDocument/2006/relationships/hyperlink" Target="https://www.gov.uk/government/publications/nhs-adult-hearing-services-in-england-exploring-how-choice-is-working-for-pati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ooperationandcompetition@monitor.gov.u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v.uk/government/publications/nhs-adult-hearing-services-in-england-exploring-how-choice-is-working-for-patient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nhs-adult-hearing-services-in-england-exploring-how-choice-is-working-for-patient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979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 descr="Monitor Corporate Powerpoint Template-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" y="53"/>
            <a:ext cx="2362200" cy="1581912"/>
          </a:xfrm>
          <a:prstGeom prst="rect">
            <a:avLst/>
          </a:prstGeom>
        </p:spPr>
      </p:pic>
      <p:sp>
        <p:nvSpPr>
          <p:cNvPr id="11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123631" y="495300"/>
            <a:ext cx="3076575" cy="3581400"/>
          </a:xfrm>
          <a:custGeom>
            <a:avLst/>
            <a:gdLst>
              <a:gd name="connsiteX0" fmla="*/ 3082925 w 3076575"/>
              <a:gd name="connsiteY0" fmla="*/ 548977 h 3581400"/>
              <a:gd name="connsiteX1" fmla="*/ 1806549 w 3076575"/>
              <a:gd name="connsiteY1" fmla="*/ 12707 h 3581400"/>
              <a:gd name="connsiteX2" fmla="*/ 19024 w 3076575"/>
              <a:gd name="connsiteY2" fmla="*/ 1800232 h 3581400"/>
              <a:gd name="connsiteX3" fmla="*/ 1806549 w 3076575"/>
              <a:gd name="connsiteY3" fmla="*/ 3587770 h 3581400"/>
              <a:gd name="connsiteX4" fmla="*/ 3082925 w 3076575"/>
              <a:gd name="connsiteY4" fmla="*/ 3051500 h 3581400"/>
              <a:gd name="connsiteX5" fmla="*/ 3082925 w 3076575"/>
              <a:gd name="connsiteY5" fmla="*/ 548977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6575" h="3581400">
                <a:moveTo>
                  <a:pt x="3082925" y="548977"/>
                </a:moveTo>
                <a:cubicBezTo>
                  <a:pt x="2758503" y="218091"/>
                  <a:pt x="2306549" y="12707"/>
                  <a:pt x="1806549" y="12707"/>
                </a:cubicBezTo>
                <a:cubicBezTo>
                  <a:pt x="819328" y="12707"/>
                  <a:pt x="19024" y="813023"/>
                  <a:pt x="19024" y="1800232"/>
                </a:cubicBezTo>
                <a:cubicBezTo>
                  <a:pt x="19024" y="2787467"/>
                  <a:pt x="819328" y="3587770"/>
                  <a:pt x="1806549" y="3587770"/>
                </a:cubicBezTo>
                <a:cubicBezTo>
                  <a:pt x="2306549" y="3587770"/>
                  <a:pt x="2758503" y="3382399"/>
                  <a:pt x="3082925" y="3051500"/>
                </a:cubicBezTo>
                <a:lnTo>
                  <a:pt x="3082925" y="548977"/>
                </a:lnTo>
                <a:close/>
              </a:path>
            </a:pathLst>
          </a:custGeom>
          <a:solidFill>
            <a:srgbClr val="00ADDA"/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0" y="6000750"/>
            <a:ext cx="9191625" cy="904875"/>
          </a:xfrm>
          <a:custGeom>
            <a:avLst/>
            <a:gdLst>
              <a:gd name="connsiteX0" fmla="*/ 9198013 w 9191625"/>
              <a:gd name="connsiteY0" fmla="*/ 911225 h 904875"/>
              <a:gd name="connsiteX1" fmla="*/ 12 w 9191625"/>
              <a:gd name="connsiteY1" fmla="*/ 911225 h 904875"/>
              <a:gd name="connsiteX2" fmla="*/ 12 w 9191625"/>
              <a:gd name="connsiteY2" fmla="*/ 11214 h 904875"/>
              <a:gd name="connsiteX3" fmla="*/ 9198013 w 9191625"/>
              <a:gd name="connsiteY3" fmla="*/ 11214 h 904875"/>
              <a:gd name="connsiteX4" fmla="*/ 9198013 w 9191625"/>
              <a:gd name="connsiteY4" fmla="*/ 91122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1625" h="904875">
                <a:moveTo>
                  <a:pt x="9198013" y="911225"/>
                </a:moveTo>
                <a:lnTo>
                  <a:pt x="12" y="911225"/>
                </a:lnTo>
                <a:lnTo>
                  <a:pt x="12" y="11214"/>
                </a:lnTo>
                <a:lnTo>
                  <a:pt x="9198013" y="11214"/>
                </a:lnTo>
                <a:lnTo>
                  <a:pt x="9198013" y="9112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621" y="6231470"/>
            <a:ext cx="2099009" cy="281295"/>
          </a:xfrm>
          <a:prstGeom prst="rect">
            <a:avLst/>
          </a:prstGeom>
          <a:noFill/>
          <a:effectLst>
            <a:glow rad="63500">
              <a:schemeClr val="accent1">
                <a:alpha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 smtClean="0">
                <a:latin typeface="Arial"/>
                <a:cs typeface="Arial"/>
              </a:rPr>
              <a:t>GOV.UK/monitor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1736" y="1281091"/>
            <a:ext cx="2099009" cy="122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2400" b="1" dirty="0">
                <a:solidFill>
                  <a:schemeClr val="bg1"/>
                </a:solidFill>
                <a:latin typeface="Arial Bold"/>
                <a:cs typeface="Arial Bold"/>
              </a:rPr>
              <a:t>Could choice </a:t>
            </a:r>
          </a:p>
          <a:p>
            <a:pPr>
              <a:lnSpc>
                <a:spcPts val="3000"/>
              </a:lnSpc>
            </a:pPr>
            <a:r>
              <a:rPr lang="en-GB" sz="2400" b="1" dirty="0">
                <a:solidFill>
                  <a:schemeClr val="bg1"/>
                </a:solidFill>
                <a:latin typeface="Arial Bold"/>
                <a:cs typeface="Arial Bold"/>
              </a:rPr>
              <a:t>benefit your patients?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3269" y="2373265"/>
            <a:ext cx="209900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en-US" sz="12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16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November 2015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585" y="2026535"/>
            <a:ext cx="6533333" cy="954725"/>
          </a:xfrm>
          <a:prstGeom prst="rect">
            <a:avLst/>
          </a:prstGeom>
          <a:noFill/>
        </p:spPr>
        <p:txBody>
          <a:bodyPr wrap="square" lIns="92053" tIns="46026" rIns="92053" bIns="46026" rtlCol="0">
            <a:spAutoFit/>
          </a:bodyPr>
          <a:lstStyle/>
          <a:p>
            <a:r>
              <a:rPr lang="en-US" sz="2800" b="1" dirty="0" smtClean="0">
                <a:latin typeface="Arial Bold"/>
                <a:cs typeface="Arial Bold"/>
              </a:rPr>
              <a:t>Monitor’s assessment of choice in adult hearing services</a:t>
            </a:r>
            <a:endParaRPr lang="en-US" sz="2800" b="1" dirty="0">
              <a:latin typeface="Arial Bold"/>
              <a:cs typeface="Arial Bold"/>
            </a:endParaRPr>
          </a:p>
        </p:txBody>
      </p:sp>
      <p:pic>
        <p:nvPicPr>
          <p:cNvPr id="8" name="Picture 7" descr="Monitor Corporate Powerpoint Template-02.jpg"/>
          <p:cNvPicPr>
            <a:picLocks noChangeAspect="1"/>
          </p:cNvPicPr>
          <p:nvPr/>
        </p:nvPicPr>
        <p:blipFill rotWithShape="1">
          <a:blip r:embed="rId3"/>
          <a:srcRect l="24847" t="13995" r="8424" b="15041"/>
          <a:stretch/>
        </p:blipFill>
        <p:spPr>
          <a:xfrm>
            <a:off x="7792441" y="5959312"/>
            <a:ext cx="1405534" cy="952663"/>
          </a:xfrm>
          <a:prstGeom prst="rect">
            <a:avLst/>
          </a:prstGeom>
        </p:spPr>
      </p:pic>
      <p:pic>
        <p:nvPicPr>
          <p:cNvPr id="4" name="Picture 3" descr="Monitor Logo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rcRect t="13228" r="91762" b="46961"/>
              <a:stretch>
                <a:fillRect/>
              </a:stretch>
            </p:blipFill>
          </mc:Choice>
          <mc:Fallback>
            <p:blipFill>
              <a:blip r:embed="rId8"/>
              <a:srcRect t="13228" r="91762" b="46961"/>
              <a:stretch>
                <a:fillRect/>
              </a:stretch>
            </p:blipFill>
          </mc:Fallback>
        </mc:AlternateContent>
        <p:spPr>
          <a:xfrm>
            <a:off x="-8580" y="914340"/>
            <a:ext cx="756324" cy="2751728"/>
          </a:xfrm>
          <a:prstGeom prst="rect">
            <a:avLst/>
          </a:prstGeom>
        </p:spPr>
      </p:pic>
      <p:sp>
        <p:nvSpPr>
          <p:cNvPr id="5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Monitor’s assessment of choice in adult hearing services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1078027"/>
            <a:ext cx="8481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000000"/>
                </a:solidFill>
              </a:rPr>
              <a:t>In </a:t>
            </a:r>
            <a:r>
              <a:rPr lang="en-GB" sz="1400" b="1" dirty="0" smtClean="0">
                <a:solidFill>
                  <a:srgbClr val="000000"/>
                </a:solidFill>
              </a:rPr>
              <a:t>2015 Monitor published its review </a:t>
            </a:r>
            <a:r>
              <a:rPr lang="en-GB" sz="1400" b="1" dirty="0">
                <a:solidFill>
                  <a:srgbClr val="000000"/>
                </a:solidFill>
              </a:rPr>
              <a:t>of choice in adult hearing services. 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GB" sz="14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Our </a:t>
            </a:r>
            <a:r>
              <a:rPr lang="en-GB" sz="1400" dirty="0">
                <a:solidFill>
                  <a:srgbClr val="000000"/>
                </a:solidFill>
              </a:rPr>
              <a:t>findings are set out in our report: </a:t>
            </a:r>
            <a:endParaRPr lang="en-GB" sz="14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NHS </a:t>
            </a:r>
            <a:r>
              <a:rPr lang="en-GB" sz="1400" dirty="0">
                <a:solidFill>
                  <a:srgbClr val="000000"/>
                </a:solidFill>
              </a:rPr>
              <a:t>adult hearing services in England: exploring how </a:t>
            </a:r>
            <a:r>
              <a:rPr lang="en-GB" sz="1400" dirty="0">
                <a:solidFill>
                  <a:srgbClr val="000000"/>
                </a:solidFill>
                <a:hlinkClick r:id="rId2"/>
              </a:rPr>
              <a:t>choice</a:t>
            </a:r>
            <a:r>
              <a:rPr lang="en-GB" sz="1400" dirty="0">
                <a:solidFill>
                  <a:srgbClr val="000000"/>
                </a:solidFill>
              </a:rPr>
              <a:t> is working for </a:t>
            </a:r>
            <a:r>
              <a:rPr lang="en-GB" sz="1400" dirty="0" smtClean="0">
                <a:solidFill>
                  <a:srgbClr val="000000"/>
                </a:solidFill>
              </a:rPr>
              <a:t>patients</a:t>
            </a: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27686" y="2506686"/>
            <a:ext cx="3871060" cy="2825746"/>
            <a:chOff x="300" y="956"/>
            <a:chExt cx="1847" cy="310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587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DDA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What we wanted to know:</a:t>
              </a:r>
              <a:endParaRPr lang="en-GB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549"/>
              <a:ext cx="1847" cy="2507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/>
                <a:t>How </a:t>
              </a:r>
              <a:r>
                <a:rPr lang="en-GB" sz="1200" dirty="0"/>
                <a:t>choice has been </a:t>
              </a:r>
              <a:r>
                <a:rPr lang="en-GB" sz="1200" dirty="0" smtClean="0"/>
                <a:t>working for patients and commissioners</a:t>
              </a:r>
              <a:endParaRPr lang="en-GB" sz="1200" dirty="0"/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2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/>
                <a:t>Whether </a:t>
              </a:r>
              <a:r>
                <a:rPr lang="en-GB" sz="1200" dirty="0"/>
                <a:t>current arrangements serve patients effectively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sz="12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200" dirty="0"/>
                <a:t>W</a:t>
              </a:r>
              <a:r>
                <a:rPr lang="en-GB" sz="1200" dirty="0" smtClean="0"/>
                <a:t>hether </a:t>
              </a:r>
              <a:r>
                <a:rPr lang="en-GB" sz="1200" dirty="0"/>
                <a:t>there is scope for improvement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sz="12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/>
                <a:t>Offer insights </a:t>
              </a:r>
              <a:r>
                <a:rPr lang="en-GB" sz="1200" dirty="0"/>
                <a:t>for commissioners </a:t>
              </a:r>
              <a:r>
                <a:rPr lang="en-GB" sz="1200" dirty="0" smtClean="0"/>
                <a:t>who are deciding </a:t>
              </a:r>
              <a:r>
                <a:rPr lang="en-GB" sz="1200" dirty="0"/>
                <a:t>whether and how to introduce choice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44901" y="2912044"/>
            <a:ext cx="3583079" cy="2000548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How we conducted our research</a:t>
            </a:r>
          </a:p>
          <a:p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Policy desk research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Survey of 1,200 service users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Invited views from stakeholders - over 600 responses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Meetings and site visits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Structured interviews with GPs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52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585" y="2026535"/>
            <a:ext cx="6533333" cy="523838"/>
          </a:xfrm>
          <a:prstGeom prst="rect">
            <a:avLst/>
          </a:prstGeom>
          <a:noFill/>
        </p:spPr>
        <p:txBody>
          <a:bodyPr wrap="square" lIns="92053" tIns="46026" rIns="92053" bIns="46026" rtlCol="0">
            <a:spAutoFit/>
          </a:bodyPr>
          <a:lstStyle/>
          <a:p>
            <a:r>
              <a:rPr lang="en-US" sz="2800" b="1" dirty="0" smtClean="0">
                <a:latin typeface="Arial Bold"/>
                <a:cs typeface="Arial Bold"/>
              </a:rPr>
              <a:t>What we found</a:t>
            </a:r>
            <a:endParaRPr lang="en-US" sz="2800" b="1" dirty="0">
              <a:latin typeface="Arial Bold"/>
              <a:cs typeface="Arial Bold"/>
            </a:endParaRPr>
          </a:p>
        </p:txBody>
      </p:sp>
      <p:pic>
        <p:nvPicPr>
          <p:cNvPr id="8" name="Picture 7" descr="Monitor Corporate Powerpoint Template-02.jpg"/>
          <p:cNvPicPr>
            <a:picLocks noChangeAspect="1"/>
          </p:cNvPicPr>
          <p:nvPr/>
        </p:nvPicPr>
        <p:blipFill rotWithShape="1">
          <a:blip r:embed="rId3"/>
          <a:srcRect l="24847" t="13995" r="8424" b="15041"/>
          <a:stretch/>
        </p:blipFill>
        <p:spPr>
          <a:xfrm>
            <a:off x="7792441" y="5959312"/>
            <a:ext cx="1405534" cy="952663"/>
          </a:xfrm>
          <a:prstGeom prst="rect">
            <a:avLst/>
          </a:prstGeom>
        </p:spPr>
      </p:pic>
      <p:pic>
        <p:nvPicPr>
          <p:cNvPr id="4" name="Picture 3" descr="Monitor Logo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rcRect t="13228" r="91762" b="46961"/>
              <a:stretch>
                <a:fillRect/>
              </a:stretch>
            </p:blipFill>
          </mc:Choice>
          <mc:Fallback>
            <p:blipFill>
              <a:blip r:embed="rId8"/>
              <a:srcRect t="13228" r="91762" b="46961"/>
              <a:stretch>
                <a:fillRect/>
              </a:stretch>
            </p:blipFill>
          </mc:Fallback>
        </mc:AlternateContent>
        <p:spPr>
          <a:xfrm>
            <a:off x="-8580" y="914340"/>
            <a:ext cx="756324" cy="2751728"/>
          </a:xfrm>
          <a:prstGeom prst="rect">
            <a:avLst/>
          </a:prstGeom>
        </p:spPr>
      </p:pic>
      <p:sp>
        <p:nvSpPr>
          <p:cNvPr id="5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What we found (pt1)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1216168" y="1446175"/>
            <a:ext cx="2765758" cy="3593676"/>
            <a:chOff x="300" y="956"/>
            <a:chExt cx="1847" cy="2593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587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defTabSz="957263"/>
              <a:r>
                <a:rPr lang="en-GB" sz="1600" b="1" dirty="0" smtClean="0">
                  <a:solidFill>
                    <a:srgbClr val="FFFFFF"/>
                  </a:solidFill>
                </a:rPr>
                <a:t>Benefits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549"/>
              <a:ext cx="1847" cy="2000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Patients </a:t>
              </a:r>
              <a:r>
                <a:rPr lang="en-GB" sz="1200" dirty="0">
                  <a:solidFill>
                    <a:srgbClr val="000000"/>
                  </a:solidFill>
                </a:rPr>
                <a:t>value choice</a:t>
              </a: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Improved access to services</a:t>
              </a: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Providers have increased incentive to be responsive to </a:t>
              </a:r>
              <a:r>
                <a:rPr lang="en-GB" sz="1200" dirty="0" smtClean="0">
                  <a:solidFill>
                    <a:srgbClr val="000000"/>
                  </a:solidFill>
                </a:rPr>
                <a:t>patients’ </a:t>
              </a:r>
              <a:r>
                <a:rPr lang="en-GB" sz="1200" dirty="0">
                  <a:solidFill>
                    <a:srgbClr val="000000"/>
                  </a:solidFill>
                </a:rPr>
                <a:t>needs</a:t>
              </a: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Better value for money for commissioners</a:t>
              </a: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Ability to improve service </a:t>
              </a:r>
              <a:r>
                <a:rPr lang="en-GB" sz="1200" dirty="0" smtClean="0">
                  <a:solidFill>
                    <a:srgbClr val="000000"/>
                  </a:solidFill>
                </a:rPr>
                <a:t>quality through setting the service specification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4939443" y="1446519"/>
            <a:ext cx="2765758" cy="3593676"/>
            <a:chOff x="300" y="956"/>
            <a:chExt cx="1847" cy="2593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587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DDA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600" b="1" dirty="0" smtClean="0">
                  <a:solidFill>
                    <a:srgbClr val="FFFFFF"/>
                  </a:solidFill>
                </a:rPr>
                <a:t>Costs</a:t>
              </a:r>
              <a:endParaRPr lang="en-GB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" y="1549"/>
              <a:ext cx="1847" cy="2000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Resources </a:t>
              </a:r>
              <a:r>
                <a:rPr lang="en-GB" sz="1200" dirty="0">
                  <a:solidFill>
                    <a:srgbClr val="000000"/>
                  </a:solidFill>
                </a:rPr>
                <a:t>required to qualify </a:t>
              </a:r>
              <a:r>
                <a:rPr lang="en-GB" sz="1200" dirty="0" smtClean="0">
                  <a:solidFill>
                    <a:srgbClr val="000000"/>
                  </a:solidFill>
                </a:rPr>
                <a:t>providers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Resources </a:t>
              </a:r>
              <a:r>
                <a:rPr lang="en-GB" sz="1200" dirty="0" smtClean="0">
                  <a:solidFill>
                    <a:srgbClr val="000000"/>
                  </a:solidFill>
                </a:rPr>
                <a:t>required to manage </a:t>
              </a:r>
              <a:r>
                <a:rPr lang="en-GB" sz="1200" dirty="0">
                  <a:solidFill>
                    <a:srgbClr val="000000"/>
                  </a:solidFill>
                </a:rPr>
                <a:t>multiple contracts</a:t>
              </a:r>
            </a:p>
            <a:p>
              <a:pPr marL="228600" indent="-228600">
                <a:lnSpc>
                  <a:spcPts val="2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Possibility of increased overall spending for the service due to increased numbers of patients getting treated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5795" y="2434653"/>
            <a:ext cx="23855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2000" dirty="0">
                <a:solidFill>
                  <a:srgbClr val="336600"/>
                </a:solidFill>
                <a:ea typeface="ＭＳ Ｐゴシック" charset="-128"/>
                <a:sym typeface="Wingdings" pitchFamily="2" charset="2"/>
              </a:rPr>
              <a:t></a:t>
            </a:r>
            <a:endParaRPr lang="en-US" sz="2000" dirty="0">
              <a:solidFill>
                <a:srgbClr val="3366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25793" y="2686191"/>
            <a:ext cx="23855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2000" dirty="0">
                <a:solidFill>
                  <a:srgbClr val="336600"/>
                </a:solidFill>
                <a:ea typeface="ＭＳ Ｐゴシック" charset="-128"/>
                <a:sym typeface="Wingdings" pitchFamily="2" charset="2"/>
              </a:rPr>
              <a:t></a:t>
            </a:r>
            <a:endParaRPr lang="en-US" sz="2000" dirty="0">
              <a:solidFill>
                <a:srgbClr val="3366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25795" y="2948635"/>
            <a:ext cx="23855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2000" dirty="0">
                <a:solidFill>
                  <a:srgbClr val="336600"/>
                </a:solidFill>
                <a:ea typeface="ＭＳ Ｐゴシック" charset="-128"/>
                <a:sym typeface="Wingdings" pitchFamily="2" charset="2"/>
              </a:rPr>
              <a:t></a:t>
            </a:r>
            <a:endParaRPr lang="en-US" sz="2000" dirty="0">
              <a:solidFill>
                <a:srgbClr val="3366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5793" y="3440798"/>
            <a:ext cx="23855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2000" dirty="0">
                <a:solidFill>
                  <a:srgbClr val="336600"/>
                </a:solidFill>
                <a:ea typeface="ＭＳ Ｐゴシック" charset="-128"/>
                <a:sym typeface="Wingdings" pitchFamily="2" charset="2"/>
              </a:rPr>
              <a:t></a:t>
            </a:r>
            <a:endParaRPr lang="en-US" sz="2000" dirty="0">
              <a:solidFill>
                <a:srgbClr val="3366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24193" y="3949323"/>
            <a:ext cx="238554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2000" dirty="0">
                <a:solidFill>
                  <a:srgbClr val="336600"/>
                </a:solidFill>
                <a:ea typeface="ＭＳ Ｐゴシック" charset="-128"/>
                <a:sym typeface="Wingdings" pitchFamily="2" charset="2"/>
              </a:rPr>
              <a:t></a:t>
            </a:r>
            <a:endParaRPr lang="en-US" sz="2000" dirty="0">
              <a:solidFill>
                <a:srgbClr val="3366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19888" y="2418817"/>
            <a:ext cx="227626" cy="4308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800" dirty="0">
                <a:solidFill>
                  <a:srgbClr val="CC3300"/>
                </a:solidFill>
                <a:ea typeface="ＭＳ Ｐゴシック" charset="-128"/>
                <a:sym typeface="Wingdings" pitchFamily="2" charset="2"/>
              </a:rPr>
              <a:t></a:t>
            </a:r>
            <a:endParaRPr lang="en-US" sz="2800" dirty="0">
              <a:solidFill>
                <a:srgbClr val="CC33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19888" y="2944098"/>
            <a:ext cx="227626" cy="4308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800" dirty="0">
                <a:solidFill>
                  <a:srgbClr val="CC3300"/>
                </a:solidFill>
                <a:ea typeface="ＭＳ Ｐゴシック" charset="-128"/>
                <a:sym typeface="Wingdings" pitchFamily="2" charset="2"/>
              </a:rPr>
              <a:t></a:t>
            </a:r>
            <a:endParaRPr lang="en-US" sz="2800" dirty="0">
              <a:solidFill>
                <a:srgbClr val="CC3300"/>
              </a:solidFill>
              <a:ea typeface="ＭＳ Ｐゴシック" charset="-128"/>
              <a:sym typeface="Wingdings" pitchFamily="2" charset="2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19888" y="3440798"/>
            <a:ext cx="227626" cy="4308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800" dirty="0">
                <a:solidFill>
                  <a:srgbClr val="CC3300"/>
                </a:solidFill>
                <a:ea typeface="ＭＳ Ｐゴシック" charset="-128"/>
                <a:sym typeface="Wingdings" pitchFamily="2" charset="2"/>
              </a:rPr>
              <a:t></a:t>
            </a:r>
            <a:endParaRPr lang="en-US" sz="2800" dirty="0">
              <a:solidFill>
                <a:srgbClr val="CC3300"/>
              </a:solidFill>
              <a:ea typeface="ＭＳ Ｐゴシック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3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What we found (pt2)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36675" y="1965960"/>
            <a:ext cx="6773825" cy="3421251"/>
            <a:chOff x="1036675" y="1394460"/>
            <a:chExt cx="6773825" cy="3112702"/>
          </a:xfrm>
        </p:grpSpPr>
        <p:sp>
          <p:nvSpPr>
            <p:cNvPr id="27" name="TextBox 26"/>
            <p:cNvSpPr txBox="1"/>
            <p:nvPr/>
          </p:nvSpPr>
          <p:spPr>
            <a:xfrm>
              <a:off x="2978177" y="3247074"/>
              <a:ext cx="3197833" cy="1260088"/>
            </a:xfrm>
            <a:prstGeom prst="rect">
              <a:avLst/>
            </a:prstGeom>
            <a:solidFill>
              <a:srgbClr val="E5EEFF"/>
            </a:solidFill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Commissioners should have a clear understanding of the current local situation, the local goals they want to achieve and the feasibility of achieving them, before looking to implement AQP.</a:t>
              </a:r>
              <a:endParaRPr lang="en-GB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6675" y="1394460"/>
              <a:ext cx="3278149" cy="1692771"/>
            </a:xfrm>
            <a:prstGeom prst="rect">
              <a:avLst/>
            </a:prstGeom>
            <a:solidFill>
              <a:srgbClr val="333092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Benefits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and costs will </a:t>
              </a:r>
              <a:r>
                <a:rPr lang="en-GB" sz="1600" b="1" dirty="0">
                  <a:solidFill>
                    <a:schemeClr val="bg1"/>
                  </a:solidFill>
                </a:rPr>
                <a:t>vary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in </a:t>
              </a:r>
              <a:r>
                <a:rPr lang="en-GB" sz="1600" b="1" dirty="0">
                  <a:solidFill>
                    <a:schemeClr val="bg1"/>
                  </a:solidFill>
                </a:rPr>
                <a:t>local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areas</a:t>
              </a:r>
              <a:br>
                <a:rPr lang="en-GB" sz="1600" b="1" dirty="0" smtClean="0">
                  <a:solidFill>
                    <a:schemeClr val="bg1"/>
                  </a:solidFill>
                </a:rPr>
              </a:br>
              <a:endParaRPr lang="en-GB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Intensity of benefits </a:t>
              </a:r>
              <a:r>
                <a:rPr lang="en-GB" sz="1400" dirty="0" smtClean="0">
                  <a:solidFill>
                    <a:schemeClr val="bg1"/>
                  </a:solidFill>
                </a:rPr>
                <a:t>and costs </a:t>
              </a:r>
              <a:r>
                <a:rPr lang="en-GB" sz="1400" dirty="0">
                  <a:solidFill>
                    <a:schemeClr val="bg1"/>
                  </a:solidFill>
                </a:rPr>
                <a:t>can vary </a:t>
              </a:r>
              <a:r>
                <a:rPr lang="en-GB" sz="1400" dirty="0" smtClean="0">
                  <a:solidFill>
                    <a:schemeClr val="bg1"/>
                  </a:solidFill>
                </a:rPr>
                <a:t>depending on </a:t>
              </a:r>
              <a:r>
                <a:rPr lang="en-GB" sz="1400" dirty="0">
                  <a:solidFill>
                    <a:schemeClr val="bg1"/>
                  </a:solidFill>
                </a:rPr>
                <a:t>the geographical </a:t>
              </a:r>
              <a:r>
                <a:rPr lang="en-GB" sz="1400" dirty="0" smtClean="0">
                  <a:solidFill>
                    <a:schemeClr val="bg1"/>
                  </a:solidFill>
                </a:rPr>
                <a:t>area (</a:t>
              </a:r>
              <a:r>
                <a:rPr lang="en-GB" sz="1400" dirty="0" err="1" smtClean="0">
                  <a:solidFill>
                    <a:schemeClr val="bg1"/>
                  </a:solidFill>
                </a:rPr>
                <a:t>eg</a:t>
              </a:r>
              <a:r>
                <a:rPr lang="en-GB" sz="1400" dirty="0" smtClean="0">
                  <a:solidFill>
                    <a:schemeClr val="bg1"/>
                  </a:solidFill>
                </a:rPr>
                <a:t> due to the number of providers already in place before AQP)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1520" y="1394460"/>
              <a:ext cx="3268980" cy="1692771"/>
            </a:xfrm>
            <a:prstGeom prst="rect">
              <a:avLst/>
            </a:prstGeom>
            <a:solidFill>
              <a:srgbClr val="00ADDA"/>
            </a:solidFill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GB" sz="1600" b="1" dirty="0" smtClean="0">
                  <a:solidFill>
                    <a:schemeClr val="bg1"/>
                  </a:solidFill>
                </a:rPr>
                <a:t>Cost </a:t>
              </a:r>
              <a:r>
                <a:rPr lang="en-GB" sz="1600" b="1" dirty="0">
                  <a:solidFill>
                    <a:schemeClr val="bg1"/>
                  </a:solidFill>
                </a:rPr>
                <a:t>of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alternative commissioning approaches</a:t>
              </a:r>
              <a:r>
                <a:rPr lang="en-GB" sz="1600" b="1" dirty="0">
                  <a:solidFill>
                    <a:schemeClr val="bg1"/>
                  </a:solidFill>
                </a:rPr>
                <a:t/>
              </a:r>
              <a:br>
                <a:rPr lang="en-GB" sz="1600" b="1" dirty="0">
                  <a:solidFill>
                    <a:schemeClr val="bg1"/>
                  </a:solidFill>
                </a:rPr>
              </a:br>
              <a:endParaRPr lang="en-GB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Alternatives to choice could require similar or higher costs for commissioners</a:t>
              </a:r>
              <a:r>
                <a:rPr lang="en-GB" sz="1400" dirty="0" smtClean="0">
                  <a:solidFill>
                    <a:schemeClr val="bg1"/>
                  </a:solidFill>
                </a:rPr>
                <a:t>.</a:t>
              </a:r>
            </a:p>
            <a:p>
              <a:pPr>
                <a:defRPr/>
              </a:pPr>
              <a:endParaRPr lang="en-GB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Benefits: patients value choice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895152"/>
            <a:ext cx="7961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000000"/>
                </a:solidFill>
              </a:rPr>
              <a:t>Monitor conducted a survey of </a:t>
            </a:r>
            <a:r>
              <a:rPr lang="en-GB" sz="1400" b="1" dirty="0" smtClean="0">
                <a:solidFill>
                  <a:srgbClr val="000000"/>
                </a:solidFill>
              </a:rPr>
              <a:t>1,200 </a:t>
            </a:r>
            <a:r>
              <a:rPr lang="en-GB" sz="1400" b="1" dirty="0">
                <a:solidFill>
                  <a:srgbClr val="000000"/>
                </a:solidFill>
              </a:rPr>
              <a:t>patients to understand how service users were experiencing patient choice in adult hearing services. Most respondents indicated that choice was of value to them. 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45810742"/>
              </p:ext>
            </p:extLst>
          </p:nvPr>
        </p:nvGraphicFramePr>
        <p:xfrm>
          <a:off x="353393" y="2083089"/>
          <a:ext cx="8583439" cy="4028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70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What patients said about having a choice: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16</a:t>
            </a:fld>
            <a:endParaRPr lang="en-GB" dirty="0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96446" y="1309181"/>
            <a:ext cx="305809" cy="615874"/>
            <a:chOff x="2347" y="1066"/>
            <a:chExt cx="503" cy="1013"/>
          </a:xfrm>
          <a:solidFill>
            <a:srgbClr val="00ADDA"/>
          </a:solidFill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97" y="1066"/>
              <a:ext cx="202" cy="202"/>
            </a:xfrm>
            <a:custGeom>
              <a:avLst/>
              <a:gdLst/>
              <a:ahLst/>
              <a:cxnLst>
                <a:cxn ang="0">
                  <a:pos x="728" y="363"/>
                </a:cxn>
                <a:cxn ang="0">
                  <a:pos x="364" y="0"/>
                </a:cxn>
                <a:cxn ang="0">
                  <a:pos x="0" y="363"/>
                </a:cxn>
                <a:cxn ang="0">
                  <a:pos x="0" y="363"/>
                </a:cxn>
                <a:cxn ang="0">
                  <a:pos x="364" y="726"/>
                </a:cxn>
                <a:cxn ang="0">
                  <a:pos x="728" y="363"/>
                </a:cxn>
              </a:cxnLst>
              <a:rect l="0" t="0" r="r" b="b"/>
              <a:pathLst>
                <a:path w="728" h="726">
                  <a:moveTo>
                    <a:pt x="728" y="363"/>
                  </a:moveTo>
                  <a:cubicBezTo>
                    <a:pt x="728" y="163"/>
                    <a:pt x="565" y="0"/>
                    <a:pt x="364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564"/>
                    <a:pt x="163" y="726"/>
                    <a:pt x="364" y="726"/>
                  </a:cubicBezTo>
                  <a:cubicBezTo>
                    <a:pt x="565" y="726"/>
                    <a:pt x="728" y="564"/>
                    <a:pt x="728" y="363"/>
                  </a:cubicBezTo>
                </a:path>
              </a:pathLst>
            </a:custGeom>
            <a:grpFill/>
            <a:ln w="0">
              <a:solidFill>
                <a:srgbClr val="00ADD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47" y="1268"/>
              <a:ext cx="503" cy="811"/>
            </a:xfrm>
            <a:custGeom>
              <a:avLst/>
              <a:gdLst/>
              <a:ahLst/>
              <a:cxnLst>
                <a:cxn ang="0">
                  <a:pos x="257" y="418"/>
                </a:cxn>
                <a:cxn ang="0">
                  <a:pos x="374" y="811"/>
                </a:cxn>
                <a:cxn ang="0">
                  <a:pos x="467" y="811"/>
                </a:cxn>
                <a:cxn ang="0">
                  <a:pos x="374" y="355"/>
                </a:cxn>
                <a:cxn ang="0">
                  <a:pos x="374" y="89"/>
                </a:cxn>
                <a:cxn ang="0">
                  <a:pos x="444" y="304"/>
                </a:cxn>
                <a:cxn ang="0">
                  <a:pos x="503" y="266"/>
                </a:cxn>
                <a:cxn ang="0">
                  <a:pos x="421" y="0"/>
                </a:cxn>
                <a:cxn ang="0">
                  <a:pos x="257" y="13"/>
                </a:cxn>
                <a:cxn ang="0">
                  <a:pos x="93" y="0"/>
                </a:cxn>
                <a:cxn ang="0">
                  <a:pos x="0" y="279"/>
                </a:cxn>
                <a:cxn ang="0">
                  <a:pos x="70" y="304"/>
                </a:cxn>
                <a:cxn ang="0">
                  <a:pos x="140" y="89"/>
                </a:cxn>
                <a:cxn ang="0">
                  <a:pos x="140" y="355"/>
                </a:cxn>
                <a:cxn ang="0">
                  <a:pos x="46" y="811"/>
                </a:cxn>
                <a:cxn ang="0">
                  <a:pos x="140" y="811"/>
                </a:cxn>
                <a:cxn ang="0">
                  <a:pos x="257" y="418"/>
                </a:cxn>
              </a:cxnLst>
              <a:rect l="0" t="0" r="r" b="b"/>
              <a:pathLst>
                <a:path w="503" h="811">
                  <a:moveTo>
                    <a:pt x="257" y="418"/>
                  </a:moveTo>
                  <a:lnTo>
                    <a:pt x="374" y="811"/>
                  </a:lnTo>
                  <a:lnTo>
                    <a:pt x="467" y="811"/>
                  </a:lnTo>
                  <a:lnTo>
                    <a:pt x="374" y="355"/>
                  </a:lnTo>
                  <a:lnTo>
                    <a:pt x="374" y="89"/>
                  </a:lnTo>
                  <a:lnTo>
                    <a:pt x="444" y="304"/>
                  </a:lnTo>
                  <a:lnTo>
                    <a:pt x="503" y="266"/>
                  </a:lnTo>
                  <a:lnTo>
                    <a:pt x="421" y="0"/>
                  </a:lnTo>
                  <a:lnTo>
                    <a:pt x="257" y="13"/>
                  </a:lnTo>
                  <a:lnTo>
                    <a:pt x="93" y="0"/>
                  </a:lnTo>
                  <a:lnTo>
                    <a:pt x="0" y="279"/>
                  </a:lnTo>
                  <a:lnTo>
                    <a:pt x="70" y="304"/>
                  </a:lnTo>
                  <a:lnTo>
                    <a:pt x="140" y="89"/>
                  </a:lnTo>
                  <a:lnTo>
                    <a:pt x="140" y="355"/>
                  </a:lnTo>
                  <a:lnTo>
                    <a:pt x="46" y="811"/>
                  </a:lnTo>
                  <a:lnTo>
                    <a:pt x="140" y="811"/>
                  </a:lnTo>
                  <a:lnTo>
                    <a:pt x="257" y="418"/>
                  </a:lnTo>
                  <a:close/>
                </a:path>
              </a:pathLst>
            </a:custGeom>
            <a:grpFill/>
            <a:ln w="9525">
              <a:solidFill>
                <a:srgbClr val="00AD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496446" y="2395890"/>
            <a:ext cx="305809" cy="611618"/>
            <a:chOff x="2347" y="2422"/>
            <a:chExt cx="503" cy="1006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497" y="2422"/>
              <a:ext cx="202" cy="201"/>
            </a:xfrm>
            <a:custGeom>
              <a:avLst/>
              <a:gdLst/>
              <a:ahLst/>
              <a:cxnLst>
                <a:cxn ang="0">
                  <a:pos x="728" y="363"/>
                </a:cxn>
                <a:cxn ang="0">
                  <a:pos x="364" y="0"/>
                </a:cxn>
                <a:cxn ang="0">
                  <a:pos x="0" y="363"/>
                </a:cxn>
                <a:cxn ang="0">
                  <a:pos x="0" y="363"/>
                </a:cxn>
                <a:cxn ang="0">
                  <a:pos x="364" y="726"/>
                </a:cxn>
                <a:cxn ang="0">
                  <a:pos x="728" y="363"/>
                </a:cxn>
              </a:cxnLst>
              <a:rect l="0" t="0" r="r" b="b"/>
              <a:pathLst>
                <a:path w="728" h="726">
                  <a:moveTo>
                    <a:pt x="728" y="363"/>
                  </a:moveTo>
                  <a:cubicBezTo>
                    <a:pt x="728" y="163"/>
                    <a:pt x="565" y="0"/>
                    <a:pt x="364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564"/>
                    <a:pt x="163" y="726"/>
                    <a:pt x="364" y="726"/>
                  </a:cubicBezTo>
                  <a:cubicBezTo>
                    <a:pt x="565" y="726"/>
                    <a:pt x="728" y="564"/>
                    <a:pt x="728" y="363"/>
                  </a:cubicBezTo>
                </a:path>
              </a:pathLst>
            </a:custGeom>
            <a:solidFill>
              <a:srgbClr val="3330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47" y="2623"/>
              <a:ext cx="503" cy="805"/>
            </a:xfrm>
            <a:custGeom>
              <a:avLst/>
              <a:gdLst/>
              <a:ahLst/>
              <a:cxnLst>
                <a:cxn ang="0">
                  <a:pos x="257" y="415"/>
                </a:cxn>
                <a:cxn ang="0">
                  <a:pos x="374" y="805"/>
                </a:cxn>
                <a:cxn ang="0">
                  <a:pos x="467" y="805"/>
                </a:cxn>
                <a:cxn ang="0">
                  <a:pos x="374" y="352"/>
                </a:cxn>
                <a:cxn ang="0">
                  <a:pos x="374" y="88"/>
                </a:cxn>
                <a:cxn ang="0">
                  <a:pos x="444" y="302"/>
                </a:cxn>
                <a:cxn ang="0">
                  <a:pos x="503" y="264"/>
                </a:cxn>
                <a:cxn ang="0">
                  <a:pos x="421" y="0"/>
                </a:cxn>
                <a:cxn ang="0">
                  <a:pos x="257" y="13"/>
                </a:cxn>
                <a:cxn ang="0">
                  <a:pos x="93" y="0"/>
                </a:cxn>
                <a:cxn ang="0">
                  <a:pos x="0" y="277"/>
                </a:cxn>
                <a:cxn ang="0">
                  <a:pos x="70" y="302"/>
                </a:cxn>
                <a:cxn ang="0">
                  <a:pos x="140" y="88"/>
                </a:cxn>
                <a:cxn ang="0">
                  <a:pos x="140" y="352"/>
                </a:cxn>
                <a:cxn ang="0">
                  <a:pos x="46" y="805"/>
                </a:cxn>
                <a:cxn ang="0">
                  <a:pos x="140" y="805"/>
                </a:cxn>
                <a:cxn ang="0">
                  <a:pos x="257" y="415"/>
                </a:cxn>
              </a:cxnLst>
              <a:rect l="0" t="0" r="r" b="b"/>
              <a:pathLst>
                <a:path w="503" h="805">
                  <a:moveTo>
                    <a:pt x="257" y="415"/>
                  </a:moveTo>
                  <a:lnTo>
                    <a:pt x="374" y="805"/>
                  </a:lnTo>
                  <a:lnTo>
                    <a:pt x="467" y="805"/>
                  </a:lnTo>
                  <a:lnTo>
                    <a:pt x="374" y="352"/>
                  </a:lnTo>
                  <a:lnTo>
                    <a:pt x="374" y="88"/>
                  </a:lnTo>
                  <a:lnTo>
                    <a:pt x="444" y="302"/>
                  </a:lnTo>
                  <a:lnTo>
                    <a:pt x="503" y="264"/>
                  </a:lnTo>
                  <a:lnTo>
                    <a:pt x="421" y="0"/>
                  </a:lnTo>
                  <a:lnTo>
                    <a:pt x="257" y="13"/>
                  </a:lnTo>
                  <a:lnTo>
                    <a:pt x="93" y="0"/>
                  </a:lnTo>
                  <a:lnTo>
                    <a:pt x="0" y="277"/>
                  </a:lnTo>
                  <a:lnTo>
                    <a:pt x="70" y="302"/>
                  </a:lnTo>
                  <a:lnTo>
                    <a:pt x="140" y="88"/>
                  </a:lnTo>
                  <a:lnTo>
                    <a:pt x="140" y="352"/>
                  </a:lnTo>
                  <a:lnTo>
                    <a:pt x="46" y="805"/>
                  </a:lnTo>
                  <a:lnTo>
                    <a:pt x="140" y="805"/>
                  </a:lnTo>
                  <a:lnTo>
                    <a:pt x="257" y="415"/>
                  </a:lnTo>
                  <a:close/>
                </a:path>
              </a:pathLst>
            </a:custGeom>
            <a:solidFill>
              <a:srgbClr val="3330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206677" y="1309181"/>
            <a:ext cx="7090295" cy="539016"/>
          </a:xfrm>
          <a:prstGeom prst="wedgeRoundRectCallout">
            <a:avLst>
              <a:gd name="adj1" fmla="val -52999"/>
              <a:gd name="adj2" fmla="val -8333"/>
              <a:gd name="adj3" fmla="val 16667"/>
            </a:avLst>
          </a:prstGeom>
          <a:solidFill>
            <a:schemeClr val="bg1"/>
          </a:solidFill>
          <a:ln w="19050">
            <a:solidFill>
              <a:srgbClr val="00ADDA"/>
            </a:solidFill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>
              <a:defRPr/>
            </a:pPr>
            <a:r>
              <a:rPr lang="en-GB" sz="1400" i="1" dirty="0">
                <a:ea typeface="ＭＳ Ｐゴシック" pitchFamily="50" charset="-128"/>
              </a:rPr>
              <a:t>It’s always good to have a choice. More choice means better service in my opinion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206676" y="2397783"/>
            <a:ext cx="7090295" cy="580849"/>
          </a:xfrm>
          <a:prstGeom prst="wedgeRoundRectCallout">
            <a:avLst>
              <a:gd name="adj1" fmla="val -52999"/>
              <a:gd name="adj2" fmla="val -8333"/>
              <a:gd name="adj3" fmla="val 16667"/>
            </a:avLst>
          </a:prstGeom>
          <a:solidFill>
            <a:schemeClr val="bg1"/>
          </a:solidFill>
          <a:ln w="19050">
            <a:solidFill>
              <a:srgbClr val="333092"/>
            </a:solidFill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>
              <a:defRPr/>
            </a:pPr>
            <a:r>
              <a:rPr lang="en-GB" sz="1400" i="1" dirty="0">
                <a:ea typeface="ＭＳ Ｐゴシック" pitchFamily="50" charset="-128"/>
              </a:rPr>
              <a:t>Some places you get a good service, and some places are bad, </a:t>
            </a:r>
            <a:endParaRPr lang="en-GB" sz="1400" i="1" dirty="0" smtClean="0">
              <a:ea typeface="ＭＳ Ｐゴシック" pitchFamily="50" charset="-128"/>
            </a:endParaRPr>
          </a:p>
          <a:p>
            <a:pPr algn="ctr">
              <a:defRPr/>
            </a:pPr>
            <a:r>
              <a:rPr lang="en-GB" sz="1400" i="1" dirty="0" smtClean="0">
                <a:ea typeface="ＭＳ Ｐゴシック" pitchFamily="50" charset="-128"/>
              </a:rPr>
              <a:t>this </a:t>
            </a:r>
            <a:r>
              <a:rPr lang="en-GB" sz="1400" i="1" dirty="0">
                <a:ea typeface="ＭＳ Ｐゴシック" pitchFamily="50" charset="-128"/>
              </a:rPr>
              <a:t>way you </a:t>
            </a:r>
            <a:r>
              <a:rPr lang="en-GB" sz="1400" i="1" dirty="0" smtClean="0">
                <a:ea typeface="ＭＳ Ｐゴシック" pitchFamily="50" charset="-128"/>
              </a:rPr>
              <a:t>have </a:t>
            </a:r>
            <a:r>
              <a:rPr lang="en-GB" sz="1400" i="1" dirty="0">
                <a:ea typeface="ＭＳ Ｐゴシック" pitchFamily="50" charset="-128"/>
              </a:rPr>
              <a:t>a choice to pick from</a:t>
            </a: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496447" y="3502133"/>
            <a:ext cx="305809" cy="615874"/>
            <a:chOff x="2347" y="1066"/>
            <a:chExt cx="503" cy="1013"/>
          </a:xfrm>
          <a:solidFill>
            <a:srgbClr val="00ADDA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97" y="1066"/>
              <a:ext cx="202" cy="202"/>
            </a:xfrm>
            <a:custGeom>
              <a:avLst/>
              <a:gdLst/>
              <a:ahLst/>
              <a:cxnLst>
                <a:cxn ang="0">
                  <a:pos x="728" y="363"/>
                </a:cxn>
                <a:cxn ang="0">
                  <a:pos x="364" y="0"/>
                </a:cxn>
                <a:cxn ang="0">
                  <a:pos x="0" y="363"/>
                </a:cxn>
                <a:cxn ang="0">
                  <a:pos x="0" y="363"/>
                </a:cxn>
                <a:cxn ang="0">
                  <a:pos x="364" y="726"/>
                </a:cxn>
                <a:cxn ang="0">
                  <a:pos x="728" y="363"/>
                </a:cxn>
              </a:cxnLst>
              <a:rect l="0" t="0" r="r" b="b"/>
              <a:pathLst>
                <a:path w="728" h="726">
                  <a:moveTo>
                    <a:pt x="728" y="363"/>
                  </a:moveTo>
                  <a:cubicBezTo>
                    <a:pt x="728" y="163"/>
                    <a:pt x="565" y="0"/>
                    <a:pt x="364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564"/>
                    <a:pt x="163" y="726"/>
                    <a:pt x="364" y="726"/>
                  </a:cubicBezTo>
                  <a:cubicBezTo>
                    <a:pt x="565" y="726"/>
                    <a:pt x="728" y="564"/>
                    <a:pt x="728" y="363"/>
                  </a:cubicBezTo>
                </a:path>
              </a:pathLst>
            </a:custGeom>
            <a:grpFill/>
            <a:ln w="0">
              <a:solidFill>
                <a:srgbClr val="00ADD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347" y="1268"/>
              <a:ext cx="503" cy="811"/>
            </a:xfrm>
            <a:custGeom>
              <a:avLst/>
              <a:gdLst/>
              <a:ahLst/>
              <a:cxnLst>
                <a:cxn ang="0">
                  <a:pos x="257" y="418"/>
                </a:cxn>
                <a:cxn ang="0">
                  <a:pos x="374" y="811"/>
                </a:cxn>
                <a:cxn ang="0">
                  <a:pos x="467" y="811"/>
                </a:cxn>
                <a:cxn ang="0">
                  <a:pos x="374" y="355"/>
                </a:cxn>
                <a:cxn ang="0">
                  <a:pos x="374" y="89"/>
                </a:cxn>
                <a:cxn ang="0">
                  <a:pos x="444" y="304"/>
                </a:cxn>
                <a:cxn ang="0">
                  <a:pos x="503" y="266"/>
                </a:cxn>
                <a:cxn ang="0">
                  <a:pos x="421" y="0"/>
                </a:cxn>
                <a:cxn ang="0">
                  <a:pos x="257" y="13"/>
                </a:cxn>
                <a:cxn ang="0">
                  <a:pos x="93" y="0"/>
                </a:cxn>
                <a:cxn ang="0">
                  <a:pos x="0" y="279"/>
                </a:cxn>
                <a:cxn ang="0">
                  <a:pos x="70" y="304"/>
                </a:cxn>
                <a:cxn ang="0">
                  <a:pos x="140" y="89"/>
                </a:cxn>
                <a:cxn ang="0">
                  <a:pos x="140" y="355"/>
                </a:cxn>
                <a:cxn ang="0">
                  <a:pos x="46" y="811"/>
                </a:cxn>
                <a:cxn ang="0">
                  <a:pos x="140" y="811"/>
                </a:cxn>
                <a:cxn ang="0">
                  <a:pos x="257" y="418"/>
                </a:cxn>
              </a:cxnLst>
              <a:rect l="0" t="0" r="r" b="b"/>
              <a:pathLst>
                <a:path w="503" h="811">
                  <a:moveTo>
                    <a:pt x="257" y="418"/>
                  </a:moveTo>
                  <a:lnTo>
                    <a:pt x="374" y="811"/>
                  </a:lnTo>
                  <a:lnTo>
                    <a:pt x="467" y="811"/>
                  </a:lnTo>
                  <a:lnTo>
                    <a:pt x="374" y="355"/>
                  </a:lnTo>
                  <a:lnTo>
                    <a:pt x="374" y="89"/>
                  </a:lnTo>
                  <a:lnTo>
                    <a:pt x="444" y="304"/>
                  </a:lnTo>
                  <a:lnTo>
                    <a:pt x="503" y="266"/>
                  </a:lnTo>
                  <a:lnTo>
                    <a:pt x="421" y="0"/>
                  </a:lnTo>
                  <a:lnTo>
                    <a:pt x="257" y="13"/>
                  </a:lnTo>
                  <a:lnTo>
                    <a:pt x="93" y="0"/>
                  </a:lnTo>
                  <a:lnTo>
                    <a:pt x="0" y="279"/>
                  </a:lnTo>
                  <a:lnTo>
                    <a:pt x="70" y="304"/>
                  </a:lnTo>
                  <a:lnTo>
                    <a:pt x="140" y="89"/>
                  </a:lnTo>
                  <a:lnTo>
                    <a:pt x="140" y="355"/>
                  </a:lnTo>
                  <a:lnTo>
                    <a:pt x="46" y="811"/>
                  </a:lnTo>
                  <a:lnTo>
                    <a:pt x="140" y="811"/>
                  </a:lnTo>
                  <a:lnTo>
                    <a:pt x="257" y="418"/>
                  </a:lnTo>
                  <a:close/>
                </a:path>
              </a:pathLst>
            </a:custGeom>
            <a:grpFill/>
            <a:ln w="9525">
              <a:solidFill>
                <a:srgbClr val="00AD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" name="Group 14"/>
          <p:cNvGrpSpPr>
            <a:grpSpLocks/>
          </p:cNvGrpSpPr>
          <p:nvPr/>
        </p:nvGrpSpPr>
        <p:grpSpPr bwMode="auto">
          <a:xfrm>
            <a:off x="496447" y="4588842"/>
            <a:ext cx="305809" cy="611618"/>
            <a:chOff x="2347" y="2422"/>
            <a:chExt cx="503" cy="1006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497" y="2422"/>
              <a:ext cx="202" cy="201"/>
            </a:xfrm>
            <a:custGeom>
              <a:avLst/>
              <a:gdLst/>
              <a:ahLst/>
              <a:cxnLst>
                <a:cxn ang="0">
                  <a:pos x="728" y="363"/>
                </a:cxn>
                <a:cxn ang="0">
                  <a:pos x="364" y="0"/>
                </a:cxn>
                <a:cxn ang="0">
                  <a:pos x="0" y="363"/>
                </a:cxn>
                <a:cxn ang="0">
                  <a:pos x="0" y="363"/>
                </a:cxn>
                <a:cxn ang="0">
                  <a:pos x="364" y="726"/>
                </a:cxn>
                <a:cxn ang="0">
                  <a:pos x="728" y="363"/>
                </a:cxn>
              </a:cxnLst>
              <a:rect l="0" t="0" r="r" b="b"/>
              <a:pathLst>
                <a:path w="728" h="726">
                  <a:moveTo>
                    <a:pt x="728" y="363"/>
                  </a:moveTo>
                  <a:cubicBezTo>
                    <a:pt x="728" y="163"/>
                    <a:pt x="565" y="0"/>
                    <a:pt x="364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564"/>
                    <a:pt x="163" y="726"/>
                    <a:pt x="364" y="726"/>
                  </a:cubicBezTo>
                  <a:cubicBezTo>
                    <a:pt x="565" y="726"/>
                    <a:pt x="728" y="564"/>
                    <a:pt x="728" y="363"/>
                  </a:cubicBezTo>
                </a:path>
              </a:pathLst>
            </a:custGeom>
            <a:solidFill>
              <a:srgbClr val="3330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347" y="2623"/>
              <a:ext cx="503" cy="805"/>
            </a:xfrm>
            <a:custGeom>
              <a:avLst/>
              <a:gdLst/>
              <a:ahLst/>
              <a:cxnLst>
                <a:cxn ang="0">
                  <a:pos x="257" y="415"/>
                </a:cxn>
                <a:cxn ang="0">
                  <a:pos x="374" y="805"/>
                </a:cxn>
                <a:cxn ang="0">
                  <a:pos x="467" y="805"/>
                </a:cxn>
                <a:cxn ang="0">
                  <a:pos x="374" y="352"/>
                </a:cxn>
                <a:cxn ang="0">
                  <a:pos x="374" y="88"/>
                </a:cxn>
                <a:cxn ang="0">
                  <a:pos x="444" y="302"/>
                </a:cxn>
                <a:cxn ang="0">
                  <a:pos x="503" y="264"/>
                </a:cxn>
                <a:cxn ang="0">
                  <a:pos x="421" y="0"/>
                </a:cxn>
                <a:cxn ang="0">
                  <a:pos x="257" y="13"/>
                </a:cxn>
                <a:cxn ang="0">
                  <a:pos x="93" y="0"/>
                </a:cxn>
                <a:cxn ang="0">
                  <a:pos x="0" y="277"/>
                </a:cxn>
                <a:cxn ang="0">
                  <a:pos x="70" y="302"/>
                </a:cxn>
                <a:cxn ang="0">
                  <a:pos x="140" y="88"/>
                </a:cxn>
                <a:cxn ang="0">
                  <a:pos x="140" y="352"/>
                </a:cxn>
                <a:cxn ang="0">
                  <a:pos x="46" y="805"/>
                </a:cxn>
                <a:cxn ang="0">
                  <a:pos x="140" y="805"/>
                </a:cxn>
                <a:cxn ang="0">
                  <a:pos x="257" y="415"/>
                </a:cxn>
              </a:cxnLst>
              <a:rect l="0" t="0" r="r" b="b"/>
              <a:pathLst>
                <a:path w="503" h="805">
                  <a:moveTo>
                    <a:pt x="257" y="415"/>
                  </a:moveTo>
                  <a:lnTo>
                    <a:pt x="374" y="805"/>
                  </a:lnTo>
                  <a:lnTo>
                    <a:pt x="467" y="805"/>
                  </a:lnTo>
                  <a:lnTo>
                    <a:pt x="374" y="352"/>
                  </a:lnTo>
                  <a:lnTo>
                    <a:pt x="374" y="88"/>
                  </a:lnTo>
                  <a:lnTo>
                    <a:pt x="444" y="302"/>
                  </a:lnTo>
                  <a:lnTo>
                    <a:pt x="503" y="264"/>
                  </a:lnTo>
                  <a:lnTo>
                    <a:pt x="421" y="0"/>
                  </a:lnTo>
                  <a:lnTo>
                    <a:pt x="257" y="13"/>
                  </a:lnTo>
                  <a:lnTo>
                    <a:pt x="93" y="0"/>
                  </a:lnTo>
                  <a:lnTo>
                    <a:pt x="0" y="277"/>
                  </a:lnTo>
                  <a:lnTo>
                    <a:pt x="70" y="302"/>
                  </a:lnTo>
                  <a:lnTo>
                    <a:pt x="140" y="88"/>
                  </a:lnTo>
                  <a:lnTo>
                    <a:pt x="140" y="352"/>
                  </a:lnTo>
                  <a:lnTo>
                    <a:pt x="46" y="805"/>
                  </a:lnTo>
                  <a:lnTo>
                    <a:pt x="140" y="805"/>
                  </a:lnTo>
                  <a:lnTo>
                    <a:pt x="257" y="415"/>
                  </a:lnTo>
                  <a:close/>
                </a:path>
              </a:pathLst>
            </a:custGeom>
            <a:solidFill>
              <a:srgbClr val="3330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1206678" y="3455469"/>
            <a:ext cx="7090295" cy="847023"/>
          </a:xfrm>
          <a:prstGeom prst="wedgeRoundRectCallout">
            <a:avLst>
              <a:gd name="adj1" fmla="val -52999"/>
              <a:gd name="adj2" fmla="val -8333"/>
              <a:gd name="adj3" fmla="val 16667"/>
            </a:avLst>
          </a:prstGeom>
          <a:solidFill>
            <a:schemeClr val="bg1"/>
          </a:solidFill>
          <a:ln w="19050">
            <a:solidFill>
              <a:srgbClr val="00ADDA"/>
            </a:solidFill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>
              <a:defRPr/>
            </a:pPr>
            <a:r>
              <a:rPr lang="en-GB" sz="1400" i="1" dirty="0">
                <a:ea typeface="ＭＳ Ｐゴシック" pitchFamily="50" charset="-128"/>
              </a:rPr>
              <a:t>There are many aspects to hearing rehabilitation of which technology is only one. </a:t>
            </a:r>
            <a:endParaRPr lang="en-GB" sz="1400" i="1" dirty="0" smtClean="0">
              <a:ea typeface="ＭＳ Ｐゴシック" pitchFamily="50" charset="-128"/>
            </a:endParaRPr>
          </a:p>
          <a:p>
            <a:pPr algn="ctr">
              <a:defRPr/>
            </a:pPr>
            <a:r>
              <a:rPr lang="en-GB" sz="1400" i="1" dirty="0" smtClean="0">
                <a:ea typeface="ＭＳ Ｐゴシック" pitchFamily="50" charset="-128"/>
              </a:rPr>
              <a:t>I would have liked the opportunity to go to a practitioner who is prepared to </a:t>
            </a:r>
            <a:br>
              <a:rPr lang="en-GB" sz="1400" i="1" dirty="0" smtClean="0">
                <a:ea typeface="ＭＳ Ｐゴシック" pitchFamily="50" charset="-128"/>
              </a:rPr>
            </a:br>
            <a:r>
              <a:rPr lang="en-GB" sz="1400" i="1" dirty="0" smtClean="0">
                <a:ea typeface="ＭＳ Ｐゴシック" pitchFamily="50" charset="-128"/>
              </a:rPr>
              <a:t>discuss social, emotional </a:t>
            </a:r>
            <a:r>
              <a:rPr lang="en-GB" sz="1400" i="1" dirty="0">
                <a:ea typeface="ＭＳ Ｐゴシック" pitchFamily="50" charset="-128"/>
              </a:rPr>
              <a:t>and employment aspects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1206677" y="4619611"/>
            <a:ext cx="7090295" cy="539016"/>
          </a:xfrm>
          <a:prstGeom prst="wedgeRoundRectCallout">
            <a:avLst>
              <a:gd name="adj1" fmla="val -52999"/>
              <a:gd name="adj2" fmla="val -8333"/>
              <a:gd name="adj3" fmla="val 16667"/>
            </a:avLst>
          </a:prstGeom>
          <a:solidFill>
            <a:schemeClr val="bg1"/>
          </a:solidFill>
          <a:ln w="19050">
            <a:solidFill>
              <a:srgbClr val="333092"/>
            </a:solidFill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>
              <a:defRPr/>
            </a:pPr>
            <a:r>
              <a:rPr lang="en-GB" sz="1400" i="1" dirty="0">
                <a:ea typeface="ＭＳ Ｐゴシック" pitchFamily="50" charset="-128"/>
              </a:rPr>
              <a:t>I feel that choice is better even if I choose to stay with the service I’m with now</a:t>
            </a:r>
          </a:p>
        </p:txBody>
      </p:sp>
      <p:sp>
        <p:nvSpPr>
          <p:cNvPr id="29" name="Oval 94"/>
          <p:cNvSpPr>
            <a:spLocks noChangeArrowheads="1"/>
          </p:cNvSpPr>
          <p:nvPr/>
        </p:nvSpPr>
        <p:spPr bwMode="gray">
          <a:xfrm>
            <a:off x="496447" y="5994676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892134" y="6022323"/>
            <a:ext cx="662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hlinkClick r:id="rId2"/>
              </a:rPr>
              <a:t>See chapter 3.1 of the report for more details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677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Benefits: better </a:t>
            </a:r>
            <a:r>
              <a:rPr lang="en-GB" dirty="0"/>
              <a:t>access to services for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1078027"/>
            <a:ext cx="8481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000000"/>
                </a:solidFill>
              </a:rPr>
              <a:t>We found that several aspects of access can be improved through choice. </a:t>
            </a:r>
            <a:r>
              <a:rPr lang="en-GB" sz="1400" b="1" dirty="0" smtClean="0">
                <a:solidFill>
                  <a:srgbClr val="000000"/>
                </a:solidFill>
              </a:rPr>
              <a:t>These </a:t>
            </a:r>
            <a:r>
              <a:rPr lang="en-GB" sz="1400" b="1" dirty="0">
                <a:solidFill>
                  <a:srgbClr val="000000"/>
                </a:solidFill>
              </a:rPr>
              <a:t>are: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0000"/>
                </a:solidFill>
              </a:rPr>
              <a:t>Closer proximity of provider location to patients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0000"/>
                </a:solidFill>
              </a:rPr>
              <a:t>Shorter waiting times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0000"/>
                </a:solidFill>
              </a:rPr>
              <a:t>Improved access for specific patient groups (</a:t>
            </a:r>
            <a:r>
              <a:rPr lang="en-GB" sz="1400" dirty="0" err="1">
                <a:solidFill>
                  <a:srgbClr val="000000"/>
                </a:solidFill>
              </a:rPr>
              <a:t>eg</a:t>
            </a:r>
            <a:r>
              <a:rPr lang="en-GB" sz="1400" dirty="0">
                <a:solidFill>
                  <a:srgbClr val="000000"/>
                </a:solidFill>
              </a:rPr>
              <a:t> housebound patients, residents in care homes)</a:t>
            </a:r>
          </a:p>
        </p:txBody>
      </p:sp>
      <p:sp>
        <p:nvSpPr>
          <p:cNvPr id="9" name="Oval 94"/>
          <p:cNvSpPr>
            <a:spLocks noChangeArrowheads="1"/>
          </p:cNvSpPr>
          <p:nvPr/>
        </p:nvSpPr>
        <p:spPr bwMode="gray">
          <a:xfrm>
            <a:off x="525322" y="6119801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21009" y="6147448"/>
            <a:ext cx="662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hlinkClick r:id="rId2"/>
              </a:rPr>
              <a:t>See chapter 3.1 of the report for more details</a:t>
            </a:r>
            <a:endParaRPr lang="en-GB" sz="14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57125233"/>
              </p:ext>
            </p:extLst>
          </p:nvPr>
        </p:nvGraphicFramePr>
        <p:xfrm>
          <a:off x="477196" y="2271560"/>
          <a:ext cx="8127789" cy="360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62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Benefits: better </a:t>
            </a:r>
            <a:r>
              <a:rPr lang="en-GB" dirty="0"/>
              <a:t>access to services for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885527"/>
            <a:ext cx="8481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000000"/>
                </a:solidFill>
              </a:rPr>
              <a:t>In many areas the introduction of choice has made it easier for patients to access services. 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GB" sz="14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This </a:t>
            </a:r>
            <a:r>
              <a:rPr lang="en-GB" sz="1400" dirty="0">
                <a:solidFill>
                  <a:srgbClr val="000000"/>
                </a:solidFill>
              </a:rPr>
              <a:t>case study </a:t>
            </a:r>
            <a:r>
              <a:rPr lang="en-GB" sz="1400" dirty="0" smtClean="0">
                <a:solidFill>
                  <a:srgbClr val="000000"/>
                </a:solidFill>
              </a:rPr>
              <a:t>shows </a:t>
            </a:r>
            <a:r>
              <a:rPr lang="en-GB" sz="1400" dirty="0">
                <a:solidFill>
                  <a:srgbClr val="000000"/>
                </a:solidFill>
              </a:rPr>
              <a:t>that the number of provider sites increased from 5 to 32, and the number of providers increased from 4 to 6. This means that 90% of patients (by using GP practices as proxies for patients’ location) are able to access a provider within a 20 minute drive. Up from 50% before the introduction of choice.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743" y="2732303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Before </a:t>
            </a:r>
            <a:r>
              <a:rPr lang="en-GB" sz="1200" dirty="0">
                <a:solidFill>
                  <a:srgbClr val="000000"/>
                </a:solidFill>
              </a:rPr>
              <a:t>c</a:t>
            </a:r>
            <a:r>
              <a:rPr lang="en-GB" sz="1200" dirty="0" smtClean="0">
                <a:solidFill>
                  <a:srgbClr val="000000"/>
                </a:solidFill>
              </a:rPr>
              <a:t>hoice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5041389" y="2732303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After choice</a:t>
            </a:r>
            <a:endParaRPr lang="en-GB" sz="1600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75809" y="3082437"/>
            <a:ext cx="8338696" cy="3029602"/>
            <a:chOff x="-152400" y="457200"/>
            <a:chExt cx="8734425" cy="2867025"/>
          </a:xfrm>
        </p:grpSpPr>
        <p:pic>
          <p:nvPicPr>
            <p:cNvPr id="14" name="Picture 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7200"/>
              <a:ext cx="8582025" cy="286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400" y="2105025"/>
              <a:ext cx="90487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Straight Connector 5"/>
          <p:cNvCxnSpPr/>
          <p:nvPr/>
        </p:nvCxnSpPr>
        <p:spPr>
          <a:xfrm flipH="1">
            <a:off x="4658623" y="3001691"/>
            <a:ext cx="9627" cy="3140271"/>
          </a:xfrm>
          <a:prstGeom prst="line">
            <a:avLst/>
          </a:prstGeom>
          <a:ln w="12700">
            <a:solidFill>
              <a:srgbClr val="00AD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1743" y="2400251"/>
            <a:ext cx="8924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400" u="sng" dirty="0" smtClean="0">
                <a:solidFill>
                  <a:srgbClr val="000000"/>
                </a:solidFill>
              </a:rPr>
              <a:t>Accessibility </a:t>
            </a:r>
            <a:r>
              <a:rPr lang="en-GB" altLang="en-US" sz="1400" u="sng" dirty="0">
                <a:solidFill>
                  <a:srgbClr val="000000"/>
                </a:solidFill>
              </a:rPr>
              <a:t>in North Norfolk, South Norfolk and Norwich CCGs </a:t>
            </a:r>
            <a:endParaRPr lang="en-GB" sz="14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In contrast: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885527"/>
            <a:ext cx="8173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>
                <a:solidFill>
                  <a:srgbClr val="000000"/>
                </a:solidFill>
              </a:rPr>
              <a:t>Before the introduction of choice, patients in Brighton and Hove already had access to multiple sites. 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GB" sz="14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GB" sz="1400" dirty="0" smtClean="0">
                <a:solidFill>
                  <a:srgbClr val="000000"/>
                </a:solidFill>
              </a:rPr>
              <a:t>Following </a:t>
            </a:r>
            <a:r>
              <a:rPr lang="en-GB" sz="1400" dirty="0">
                <a:solidFill>
                  <a:srgbClr val="000000"/>
                </a:solidFill>
              </a:rPr>
              <a:t>the introduction of choice, the number of provider sites increased from 6 to 7, and the number of providers increased from 1 to 3. The increase in access was limited, only 5% more patients were able to access a provider within a 10 minute drive.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743" y="2886303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Before </a:t>
            </a:r>
            <a:r>
              <a:rPr lang="en-GB" sz="1200" dirty="0">
                <a:solidFill>
                  <a:srgbClr val="000000"/>
                </a:solidFill>
              </a:rPr>
              <a:t>c</a:t>
            </a:r>
            <a:r>
              <a:rPr lang="en-GB" sz="1200" dirty="0" smtClean="0">
                <a:solidFill>
                  <a:srgbClr val="000000"/>
                </a:solidFill>
              </a:rPr>
              <a:t>hoice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5041389" y="2886303"/>
            <a:ext cx="9957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</a:rPr>
              <a:t>After choice</a:t>
            </a:r>
            <a:endParaRPr lang="en-GB" sz="16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58623" y="3107566"/>
            <a:ext cx="9627" cy="3140271"/>
          </a:xfrm>
          <a:prstGeom prst="line">
            <a:avLst/>
          </a:prstGeom>
          <a:ln w="12700">
            <a:solidFill>
              <a:srgbClr val="3B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1743" y="2506126"/>
            <a:ext cx="8924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400" u="sng" dirty="0" smtClean="0">
                <a:solidFill>
                  <a:srgbClr val="000000"/>
                </a:solidFill>
              </a:rPr>
              <a:t>Accessibility </a:t>
            </a:r>
            <a:r>
              <a:rPr lang="en-GB" altLang="en-US" sz="1400" u="sng" dirty="0">
                <a:solidFill>
                  <a:srgbClr val="000000"/>
                </a:solidFill>
              </a:rPr>
              <a:t>in </a:t>
            </a:r>
            <a:r>
              <a:rPr lang="en-GB" altLang="en-US" sz="1400" u="sng" dirty="0" smtClean="0">
                <a:solidFill>
                  <a:srgbClr val="000000"/>
                </a:solidFill>
              </a:rPr>
              <a:t>Brighton and Hove CCG</a:t>
            </a:r>
            <a:endParaRPr lang="en-GB" sz="1400" u="sng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9" y="3403707"/>
            <a:ext cx="8167370" cy="275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1800" dirty="0" smtClean="0"/>
              <a:t>Target audience</a:t>
            </a:r>
          </a:p>
          <a:p>
            <a:pPr>
              <a:lnSpc>
                <a:spcPct val="200000"/>
              </a:lnSpc>
            </a:pPr>
            <a:r>
              <a:rPr lang="en-GB" sz="1800" dirty="0" smtClean="0"/>
              <a:t>Using local choice in your area</a:t>
            </a:r>
          </a:p>
          <a:p>
            <a:pPr>
              <a:lnSpc>
                <a:spcPct val="200000"/>
              </a:lnSpc>
            </a:pPr>
            <a:r>
              <a:rPr lang="en-GB" sz="1800" dirty="0" smtClean="0"/>
              <a:t>Monitor’s assessment of choice in adult hearing services</a:t>
            </a:r>
          </a:p>
          <a:p>
            <a:pPr>
              <a:lnSpc>
                <a:spcPct val="200000"/>
              </a:lnSpc>
            </a:pPr>
            <a:r>
              <a:rPr lang="en-GB" sz="1800" dirty="0" smtClean="0"/>
              <a:t>Our evidence – the benefits and costs of choice</a:t>
            </a:r>
          </a:p>
          <a:p>
            <a:pPr>
              <a:lnSpc>
                <a:spcPct val="200000"/>
              </a:lnSpc>
            </a:pPr>
            <a:r>
              <a:rPr lang="en-GB" sz="1800" dirty="0" smtClean="0"/>
              <a:t>Where to go for further support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Oval 85"/>
          <p:cNvSpPr>
            <a:spLocks noChangeArrowheads="1"/>
          </p:cNvSpPr>
          <p:nvPr/>
        </p:nvSpPr>
        <p:spPr bwMode="gray">
          <a:xfrm>
            <a:off x="368773" y="1334551"/>
            <a:ext cx="311150" cy="314325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85"/>
          <p:cNvSpPr>
            <a:spLocks noChangeArrowheads="1"/>
          </p:cNvSpPr>
          <p:nvPr/>
        </p:nvSpPr>
        <p:spPr bwMode="gray">
          <a:xfrm>
            <a:off x="367849" y="1956534"/>
            <a:ext cx="311150" cy="314325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85"/>
          <p:cNvSpPr>
            <a:spLocks noChangeArrowheads="1"/>
          </p:cNvSpPr>
          <p:nvPr/>
        </p:nvSpPr>
        <p:spPr bwMode="gray">
          <a:xfrm>
            <a:off x="367849" y="2588092"/>
            <a:ext cx="311150" cy="314325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85"/>
          <p:cNvSpPr>
            <a:spLocks noChangeArrowheads="1"/>
          </p:cNvSpPr>
          <p:nvPr/>
        </p:nvSpPr>
        <p:spPr bwMode="gray">
          <a:xfrm>
            <a:off x="368773" y="3203858"/>
            <a:ext cx="311150" cy="314325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85"/>
          <p:cNvSpPr>
            <a:spLocks noChangeArrowheads="1"/>
          </p:cNvSpPr>
          <p:nvPr/>
        </p:nvSpPr>
        <p:spPr bwMode="gray">
          <a:xfrm>
            <a:off x="368773" y="3775055"/>
            <a:ext cx="311150" cy="314325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20</a:t>
            </a:fld>
            <a:endParaRPr lang="en-GB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50696" y="1095678"/>
            <a:ext cx="4874205" cy="2286710"/>
            <a:chOff x="300" y="872"/>
            <a:chExt cx="1847" cy="3446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Innovation and responsiveness: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437"/>
              <a:ext cx="1847" cy="2881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New </a:t>
              </a:r>
              <a:r>
                <a:rPr lang="en-GB" sz="1200" dirty="0">
                  <a:solidFill>
                    <a:srgbClr val="000000"/>
                  </a:solidFill>
                </a:rPr>
                <a:t>providers added with the introduction of choice need to offer high quality services and differentiate themselves to attract </a:t>
              </a:r>
              <a:r>
                <a:rPr lang="en-GB" sz="1200" dirty="0" smtClean="0">
                  <a:solidFill>
                    <a:srgbClr val="000000"/>
                  </a:solidFill>
                </a:rPr>
                <a:t>patients.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Differentiation we have seen includes: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Extending the range of hearing aids offered to patients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Tailoring aftercare to </a:t>
              </a:r>
              <a:r>
                <a:rPr lang="en-GB" sz="1200" dirty="0" smtClean="0">
                  <a:solidFill>
                    <a:srgbClr val="000000"/>
                  </a:solidFill>
                </a:rPr>
                <a:t>patients’ needs </a:t>
              </a:r>
              <a:r>
                <a:rPr lang="en-GB" sz="1200" dirty="0">
                  <a:solidFill>
                    <a:srgbClr val="000000"/>
                  </a:solidFill>
                </a:rPr>
                <a:t>and preferences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Offering other support services </a:t>
              </a: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564069" y="376771"/>
            <a:ext cx="7935037" cy="6515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333092"/>
                </a:solidFill>
                <a:latin typeface="Arial (Headings)"/>
                <a:ea typeface="+mj-ea"/>
                <a:cs typeface="Arial (Headings)"/>
              </a:defRPr>
            </a:lvl1pPr>
          </a:lstStyle>
          <a:p>
            <a:r>
              <a:rPr lang="en-GB" dirty="0" smtClean="0"/>
              <a:t>Benefits: innovation and quality, value for money</a:t>
            </a:r>
            <a:endParaRPr lang="en-GB" dirty="0"/>
          </a:p>
        </p:txBody>
      </p: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650696" y="3641832"/>
            <a:ext cx="4874205" cy="2622422"/>
            <a:chOff x="300" y="872"/>
            <a:chExt cx="1847" cy="3095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473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Higher expectations of service quality: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0" y="1353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Most </a:t>
              </a:r>
              <a:r>
                <a:rPr lang="en-GB" sz="1200" dirty="0">
                  <a:solidFill>
                    <a:srgbClr val="000000"/>
                  </a:solidFill>
                </a:rPr>
                <a:t>commissioners used the service specification set by the Department of </a:t>
              </a:r>
              <a:r>
                <a:rPr lang="en-GB" sz="1200" dirty="0" smtClean="0">
                  <a:solidFill>
                    <a:srgbClr val="000000"/>
                  </a:solidFill>
                </a:rPr>
                <a:t>Health.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This specification sets out higher or more explicit requirements on providers than previous </a:t>
              </a:r>
              <a:r>
                <a:rPr lang="en-GB" sz="1200" dirty="0" smtClean="0">
                  <a:solidFill>
                    <a:srgbClr val="000000"/>
                  </a:solidFill>
                </a:rPr>
                <a:t>arrangements.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It also sets out key service outcomes which providers have to measure, record and report periodically to commissioners. </a:t>
              </a:r>
              <a:r>
                <a:rPr lang="en-GB" sz="1200" dirty="0" smtClean="0">
                  <a:solidFill>
                    <a:srgbClr val="000000"/>
                  </a:solidFill>
                </a:rPr>
                <a:t>This </a:t>
              </a:r>
              <a:r>
                <a:rPr lang="en-GB" sz="1200" dirty="0">
                  <a:solidFill>
                    <a:srgbClr val="000000"/>
                  </a:solidFill>
                </a:rPr>
                <a:t>way commissioners can monitor whether providers are delivering to the standard </a:t>
              </a:r>
              <a:r>
                <a:rPr lang="en-GB" sz="1200" dirty="0" smtClean="0">
                  <a:solidFill>
                    <a:srgbClr val="000000"/>
                  </a:solidFill>
                </a:rPr>
                <a:t>required.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61" y="1730946"/>
            <a:ext cx="2701884" cy="406346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21</a:t>
            </a:fld>
            <a:endParaRPr lang="en-GB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50696" y="1288178"/>
            <a:ext cx="4874205" cy="2138731"/>
            <a:chOff x="300" y="872"/>
            <a:chExt cx="1847" cy="3223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>
                  <a:solidFill>
                    <a:srgbClr val="FFFFFF"/>
                  </a:solidFill>
                </a:rPr>
                <a:t>Lower price per patient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437"/>
              <a:ext cx="1847" cy="2658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The service </a:t>
              </a:r>
              <a:r>
                <a:rPr lang="en-GB" sz="1200" dirty="0">
                  <a:solidFill>
                    <a:srgbClr val="000000"/>
                  </a:solidFill>
                </a:rPr>
                <a:t>specification included a suggested price, but commissioners are free to set prices for the </a:t>
              </a:r>
              <a:r>
                <a:rPr lang="en-GB" sz="1200" dirty="0" smtClean="0">
                  <a:solidFill>
                    <a:srgbClr val="000000"/>
                  </a:solidFill>
                </a:rPr>
                <a:t>service.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Many commissioners have amended the original DH specification price.</a:t>
              </a:r>
            </a:p>
            <a:p>
              <a:pPr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In </a:t>
              </a:r>
              <a:r>
                <a:rPr lang="en-GB" sz="1200" dirty="0">
                  <a:solidFill>
                    <a:srgbClr val="000000"/>
                  </a:solidFill>
                </a:rPr>
                <a:t>some cases the locally determined prices have been 20-25% lower than the national non-mandated </a:t>
              </a:r>
              <a:r>
                <a:rPr lang="en-GB" sz="1200" dirty="0" smtClean="0">
                  <a:solidFill>
                    <a:srgbClr val="000000"/>
                  </a:solidFill>
                </a:rPr>
                <a:t>tariff.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564069" y="376770"/>
            <a:ext cx="7742533" cy="90636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333092"/>
                </a:solidFill>
                <a:latin typeface="Arial (Headings)"/>
                <a:ea typeface="+mj-ea"/>
                <a:cs typeface="Arial (Headings)"/>
              </a:defRPr>
            </a:lvl1pPr>
          </a:lstStyle>
          <a:p>
            <a:r>
              <a:rPr lang="en-GB" dirty="0" smtClean="0"/>
              <a:t>Benefits: </a:t>
            </a:r>
            <a:r>
              <a:rPr lang="en-GB" altLang="en-US" dirty="0" smtClean="0">
                <a:ea typeface="Arial (Headings)"/>
              </a:rPr>
              <a:t>lower </a:t>
            </a:r>
            <a:r>
              <a:rPr lang="en-GB" altLang="en-US" dirty="0">
                <a:ea typeface="Arial (Headings)"/>
              </a:rPr>
              <a:t>price per patient and better access to data</a:t>
            </a:r>
            <a:endParaRPr lang="en-GB" dirty="0"/>
          </a:p>
        </p:txBody>
      </p: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650695" y="3698473"/>
            <a:ext cx="4874205" cy="2633439"/>
            <a:chOff x="300" y="883"/>
            <a:chExt cx="1847" cy="3108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00" y="883"/>
              <a:ext cx="1847" cy="440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>
                  <a:solidFill>
                    <a:srgbClr val="FFFFFF"/>
                  </a:solidFill>
                </a:rPr>
                <a:t>Access to service-level data 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0" y="1320"/>
              <a:ext cx="1847" cy="2671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The </a:t>
              </a:r>
              <a:r>
                <a:rPr lang="en-GB" sz="1200" dirty="0">
                  <a:solidFill>
                    <a:srgbClr val="000000"/>
                  </a:solidFill>
                </a:rPr>
                <a:t>service specification establishes a set of quality requirements, KPIs and other outcome </a:t>
              </a:r>
              <a:r>
                <a:rPr lang="en-GB" sz="1200" dirty="0" smtClean="0">
                  <a:solidFill>
                    <a:srgbClr val="000000"/>
                  </a:solidFill>
                </a:rPr>
                <a:t>measures.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Providers are required to collect data and report to </a:t>
              </a:r>
              <a:r>
                <a:rPr lang="en-GB" sz="1200" dirty="0" smtClean="0">
                  <a:solidFill>
                    <a:srgbClr val="000000"/>
                  </a:solidFill>
                </a:rPr>
                <a:t>commissioners.</a:t>
              </a: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Commissioners can use data to: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secure the needs of patients and improve the quality and efficiency of services (</a:t>
              </a:r>
              <a:r>
                <a:rPr lang="en-GB" sz="1200" dirty="0" err="1">
                  <a:solidFill>
                    <a:srgbClr val="000000"/>
                  </a:solidFill>
                </a:rPr>
                <a:t>eg</a:t>
              </a:r>
              <a:r>
                <a:rPr lang="en-GB" sz="1200" dirty="0">
                  <a:solidFill>
                    <a:srgbClr val="000000"/>
                  </a:solidFill>
                </a:rPr>
                <a:t> by comparing </a:t>
              </a:r>
              <a:r>
                <a:rPr lang="en-GB" sz="1200" dirty="0" smtClean="0">
                  <a:solidFill>
                    <a:srgbClr val="000000"/>
                  </a:solidFill>
                </a:rPr>
                <a:t>providers’ </a:t>
              </a:r>
              <a:r>
                <a:rPr lang="en-GB" sz="1200" dirty="0">
                  <a:solidFill>
                    <a:srgbClr val="000000"/>
                  </a:solidFill>
                </a:rPr>
                <a:t>data)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understand more precisely how their budget is spent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forecast their expenditure more accurately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79" y="2501329"/>
            <a:ext cx="3235925" cy="219766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Costs: manage </a:t>
            </a:r>
            <a:r>
              <a:rPr lang="en-GB" dirty="0"/>
              <a:t>multiple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22</a:t>
            </a:fld>
            <a:endParaRPr lang="en-GB" dirty="0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27684" y="1168772"/>
            <a:ext cx="7769293" cy="2623582"/>
            <a:chOff x="300" y="956"/>
            <a:chExt cx="1847" cy="1629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396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600" b="1" dirty="0" smtClean="0">
                  <a:solidFill>
                    <a:srgbClr val="FFFFFF"/>
                  </a:solidFill>
                </a:rPr>
                <a:t>1. Commissioners will need to manage multiple contracts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352"/>
              <a:ext cx="1847" cy="1233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Commissioners </a:t>
              </a:r>
              <a:r>
                <a:rPr lang="en-GB" sz="1300" dirty="0">
                  <a:solidFill>
                    <a:srgbClr val="000000"/>
                  </a:solidFill>
                </a:rPr>
                <a:t>will need to provide each qualified provider with a contract </a:t>
              </a:r>
              <a:r>
                <a:rPr lang="en-GB" sz="1300" dirty="0" smtClean="0">
                  <a:solidFill>
                    <a:srgbClr val="000000"/>
                  </a:solidFill>
                </a:rPr>
                <a:t/>
              </a:r>
              <a:br>
                <a:rPr lang="en-GB" sz="1300" dirty="0" smtClean="0">
                  <a:solidFill>
                    <a:srgbClr val="000000"/>
                  </a:solidFill>
                </a:rPr>
              </a:b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The number of contracts is likely to increase following the introduction of </a:t>
              </a:r>
              <a:r>
                <a:rPr lang="en-GB" sz="1300" dirty="0" smtClean="0">
                  <a:solidFill>
                    <a:srgbClr val="000000"/>
                  </a:solidFill>
                </a:rPr>
                <a:t>choice</a:t>
              </a:r>
              <a:br>
                <a:rPr lang="en-GB" sz="1300" dirty="0" smtClean="0">
                  <a:solidFill>
                    <a:srgbClr val="000000"/>
                  </a:solidFill>
                </a:rPr>
              </a:b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Managing these contracts can take time and resources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7683" y="4473649"/>
            <a:ext cx="7769293" cy="830997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Please note: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Some commissioners said </a:t>
            </a:r>
            <a:r>
              <a:rPr lang="en-GB" sz="1200" dirty="0"/>
              <a:t>once initial reporting systems </a:t>
            </a:r>
            <a:r>
              <a:rPr lang="en-GB" sz="1200" dirty="0" smtClean="0"/>
              <a:t>and </a:t>
            </a:r>
            <a:r>
              <a:rPr lang="en-GB" sz="1200" dirty="0"/>
              <a:t>arrangements were in place, </a:t>
            </a:r>
            <a:r>
              <a:rPr lang="en-GB" sz="1200" dirty="0" smtClean="0"/>
              <a:t>the resources required to manage contracts was not disproportionate to the value gained from implementing choice.</a:t>
            </a:r>
            <a:endParaRPr lang="en-GB" sz="1200" dirty="0"/>
          </a:p>
        </p:txBody>
      </p:sp>
      <p:sp>
        <p:nvSpPr>
          <p:cNvPr id="11" name="Oval 85"/>
          <p:cNvSpPr>
            <a:spLocks noChangeArrowheads="1"/>
          </p:cNvSpPr>
          <p:nvPr/>
        </p:nvSpPr>
        <p:spPr bwMode="gray">
          <a:xfrm>
            <a:off x="566184" y="2074331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85"/>
          <p:cNvSpPr>
            <a:spLocks noChangeArrowheads="1"/>
          </p:cNvSpPr>
          <p:nvPr/>
        </p:nvSpPr>
        <p:spPr bwMode="gray">
          <a:xfrm>
            <a:off x="555334" y="2674701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85"/>
          <p:cNvSpPr>
            <a:spLocks noChangeArrowheads="1"/>
          </p:cNvSpPr>
          <p:nvPr/>
        </p:nvSpPr>
        <p:spPr bwMode="gray">
          <a:xfrm>
            <a:off x="555334" y="3266259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Costs: qualification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23</a:t>
            </a:fld>
            <a:endParaRPr lang="en-GB" dirty="0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27684" y="1168772"/>
            <a:ext cx="7769293" cy="1940710"/>
            <a:chOff x="300" y="956"/>
            <a:chExt cx="1847" cy="1205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396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600" b="1" dirty="0" smtClean="0">
                  <a:solidFill>
                    <a:srgbClr val="FFFFFF"/>
                  </a:solidFill>
                </a:rPr>
                <a:t>2. Qualification process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352"/>
              <a:ext cx="1847" cy="809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Qualifying providers will require </a:t>
              </a:r>
              <a:r>
                <a:rPr lang="en-GB" sz="1300" dirty="0" smtClean="0">
                  <a:solidFill>
                    <a:srgbClr val="000000"/>
                  </a:solidFill>
                </a:rPr>
                <a:t>commissioners’ </a:t>
              </a:r>
              <a:r>
                <a:rPr lang="en-GB" sz="1300" dirty="0">
                  <a:solidFill>
                    <a:srgbClr val="000000"/>
                  </a:solidFill>
                </a:rPr>
                <a:t>resources</a:t>
              </a: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Providers can find applying to a qualification process costly</a:t>
              </a: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55334" y="3819131"/>
            <a:ext cx="7769293" cy="1384995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Please note</a:t>
            </a:r>
            <a:r>
              <a:rPr lang="en-GB" sz="1200" b="1" dirty="0" smtClean="0"/>
              <a:t>: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Any </a:t>
            </a:r>
            <a:r>
              <a:rPr lang="en-GB" sz="1200" dirty="0"/>
              <a:t>commissioning </a:t>
            </a:r>
            <a:r>
              <a:rPr lang="en-GB" sz="1200" dirty="0" smtClean="0"/>
              <a:t>process </a:t>
            </a:r>
            <a:r>
              <a:rPr lang="en-GB" sz="1200" dirty="0"/>
              <a:t>will involve some degree </a:t>
            </a:r>
            <a:r>
              <a:rPr lang="en-GB" sz="1200" dirty="0" smtClean="0"/>
              <a:t>of </a:t>
            </a:r>
            <a:r>
              <a:rPr lang="en-GB" sz="1200" dirty="0"/>
              <a:t>resources to select providers </a:t>
            </a:r>
            <a:r>
              <a:rPr lang="en-GB" sz="1200" dirty="0" smtClean="0"/>
              <a:t>most </a:t>
            </a:r>
            <a:r>
              <a:rPr lang="en-GB" sz="1200" dirty="0"/>
              <a:t>suited to </a:t>
            </a:r>
            <a:r>
              <a:rPr lang="en-GB" sz="1200"/>
              <a:t>delivering </a:t>
            </a:r>
            <a:r>
              <a:rPr lang="en-GB" sz="1200" smtClean="0"/>
              <a:t>services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process </a:t>
            </a:r>
            <a:r>
              <a:rPr lang="en-GB" sz="1200" dirty="0" smtClean="0"/>
              <a:t>should </a:t>
            </a:r>
            <a:r>
              <a:rPr lang="en-GB" sz="1200" dirty="0"/>
              <a:t>be </a:t>
            </a:r>
            <a:r>
              <a:rPr lang="en-GB" sz="1200" dirty="0" smtClean="0"/>
              <a:t>proportionate. Commissioners </a:t>
            </a:r>
            <a:r>
              <a:rPr lang="en-GB" sz="1200" dirty="0"/>
              <a:t>can find ways of </a:t>
            </a:r>
            <a:r>
              <a:rPr lang="en-GB" sz="1200" dirty="0" smtClean="0"/>
              <a:t>making </a:t>
            </a:r>
            <a:r>
              <a:rPr lang="en-GB" sz="1200" dirty="0"/>
              <a:t>the process less </a:t>
            </a:r>
            <a:r>
              <a:rPr lang="en-GB" sz="1200" dirty="0" smtClean="0"/>
              <a:t>burdensome (</a:t>
            </a:r>
            <a:r>
              <a:rPr lang="en-GB" sz="1200" dirty="0" err="1" smtClean="0"/>
              <a:t>eg</a:t>
            </a:r>
            <a:r>
              <a:rPr lang="en-GB" sz="1200" dirty="0" smtClean="0"/>
              <a:t> </a:t>
            </a:r>
            <a:r>
              <a:rPr lang="en-GB" sz="1200" dirty="0"/>
              <a:t>early engagement with </a:t>
            </a:r>
            <a:r>
              <a:rPr lang="en-GB" sz="1200" dirty="0" smtClean="0"/>
              <a:t>providers</a:t>
            </a:r>
            <a:r>
              <a:rPr lang="en-GB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1" name="Oval 85"/>
          <p:cNvSpPr>
            <a:spLocks noChangeArrowheads="1"/>
          </p:cNvSpPr>
          <p:nvPr/>
        </p:nvSpPr>
        <p:spPr bwMode="gray">
          <a:xfrm>
            <a:off x="566184" y="2074331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85"/>
          <p:cNvSpPr>
            <a:spLocks noChangeArrowheads="1"/>
          </p:cNvSpPr>
          <p:nvPr/>
        </p:nvSpPr>
        <p:spPr bwMode="gray">
          <a:xfrm>
            <a:off x="555334" y="2674701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94"/>
          <p:cNvSpPr>
            <a:spLocks noChangeArrowheads="1"/>
          </p:cNvSpPr>
          <p:nvPr/>
        </p:nvSpPr>
        <p:spPr bwMode="gray">
          <a:xfrm>
            <a:off x="496447" y="5994676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92134" y="6022323"/>
            <a:ext cx="662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See Top Tips  2 &amp; 4 in our </a:t>
            </a:r>
            <a:r>
              <a:rPr lang="en-GB" sz="1400" i="1" dirty="0" smtClean="0">
                <a:hlinkClick r:id="rId2"/>
              </a:rPr>
              <a:t>Top </a:t>
            </a:r>
            <a:r>
              <a:rPr lang="en-GB" sz="1400" i="1" dirty="0">
                <a:hlinkClick r:id="rId2"/>
              </a:rPr>
              <a:t>Tips </a:t>
            </a:r>
            <a:r>
              <a:rPr lang="en-GB" sz="1400" i="1" dirty="0" smtClean="0">
                <a:hlinkClick r:id="rId2"/>
              </a:rPr>
              <a:t>for </a:t>
            </a:r>
            <a:r>
              <a:rPr lang="en-GB" sz="1400" i="1" dirty="0">
                <a:hlinkClick r:id="rId2"/>
              </a:rPr>
              <a:t>Commissioners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40603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 smtClean="0"/>
              <a:t>Costs</a:t>
            </a:r>
            <a:r>
              <a:rPr lang="en-GB" dirty="0"/>
              <a:t>: </a:t>
            </a:r>
            <a:r>
              <a:rPr lang="en-GB" dirty="0" smtClean="0"/>
              <a:t>potential </a:t>
            </a:r>
            <a:r>
              <a:rPr lang="en-GB" dirty="0"/>
              <a:t>increase in overall spending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24</a:t>
            </a:fld>
            <a:endParaRPr lang="en-GB" dirty="0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27684" y="1168772"/>
            <a:ext cx="7769293" cy="2383611"/>
            <a:chOff x="300" y="956"/>
            <a:chExt cx="1847" cy="148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396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600" b="1" dirty="0" smtClean="0">
                  <a:solidFill>
                    <a:srgbClr val="FFFFFF"/>
                  </a:solidFill>
                </a:rPr>
                <a:t>3</a:t>
              </a:r>
              <a:r>
                <a:rPr lang="en-GB" sz="1600" b="1" dirty="0">
                  <a:solidFill>
                    <a:srgbClr val="FFFFFF"/>
                  </a:solidFill>
                </a:rPr>
                <a:t>. Increase in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overall spending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352"/>
              <a:ext cx="1847" cy="108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Increased </a:t>
              </a:r>
              <a:r>
                <a:rPr lang="en-GB" sz="1300" dirty="0">
                  <a:solidFill>
                    <a:srgbClr val="000000"/>
                  </a:solidFill>
                </a:rPr>
                <a:t>access can lead to more patients being treated</a:t>
              </a: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Some </a:t>
              </a:r>
              <a:r>
                <a:rPr lang="en-GB" sz="1300" dirty="0">
                  <a:solidFill>
                    <a:srgbClr val="000000"/>
                  </a:solidFill>
                </a:rPr>
                <a:t>commissioners reported increases in spending in excess of 30% in the first year</a:t>
              </a: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28600" indent="-22860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Although </a:t>
              </a:r>
              <a:r>
                <a:rPr lang="en-GB" sz="1300" dirty="0">
                  <a:solidFill>
                    <a:srgbClr val="000000"/>
                  </a:solidFill>
                </a:rPr>
                <a:t>the price per patient may go down, overall spending on hearing services may increase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55334" y="3819131"/>
            <a:ext cx="7769293" cy="1015663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Please note</a:t>
            </a:r>
            <a:r>
              <a:rPr lang="en-GB" sz="1200" b="1" dirty="0" smtClean="0"/>
              <a:t>:</a:t>
            </a:r>
          </a:p>
          <a:p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We found </a:t>
            </a:r>
            <a:r>
              <a:rPr lang="en-GB" sz="1200" dirty="0" smtClean="0"/>
              <a:t>no </a:t>
            </a:r>
            <a:r>
              <a:rPr lang="en-GB" sz="1200" dirty="0"/>
              <a:t>evidence of </a:t>
            </a:r>
            <a:r>
              <a:rPr lang="en-GB" sz="1200" dirty="0" smtClean="0"/>
              <a:t>provider-induced </a:t>
            </a:r>
            <a:r>
              <a:rPr lang="en-GB" sz="1200" dirty="0"/>
              <a:t>demand. </a:t>
            </a:r>
            <a:r>
              <a:rPr lang="en-GB" sz="1200" dirty="0" smtClean="0"/>
              <a:t>Increased </a:t>
            </a:r>
            <a:r>
              <a:rPr lang="en-GB" sz="1200" dirty="0"/>
              <a:t>spending is likely </a:t>
            </a:r>
            <a:r>
              <a:rPr lang="en-GB" sz="1200" dirty="0" smtClean="0"/>
              <a:t>to </a:t>
            </a:r>
            <a:r>
              <a:rPr lang="en-GB" sz="1200" dirty="0"/>
              <a:t>cover demand that was </a:t>
            </a:r>
            <a:r>
              <a:rPr lang="en-GB" sz="1200" dirty="0" smtClean="0"/>
              <a:t>previously </a:t>
            </a:r>
            <a:r>
              <a:rPr lang="en-GB" sz="1200" dirty="0"/>
              <a:t>unmet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1" name="Oval 85"/>
          <p:cNvSpPr>
            <a:spLocks noChangeArrowheads="1"/>
          </p:cNvSpPr>
          <p:nvPr/>
        </p:nvSpPr>
        <p:spPr bwMode="gray">
          <a:xfrm>
            <a:off x="566184" y="2074331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94"/>
          <p:cNvSpPr>
            <a:spLocks noChangeArrowheads="1"/>
          </p:cNvSpPr>
          <p:nvPr/>
        </p:nvSpPr>
        <p:spPr bwMode="gray">
          <a:xfrm>
            <a:off x="496447" y="5994676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92134" y="6022323"/>
            <a:ext cx="662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2"/>
              </a:rPr>
              <a:t>See Top </a:t>
            </a:r>
            <a:r>
              <a:rPr lang="en-GB" sz="1400" dirty="0" smtClean="0">
                <a:hlinkClick r:id="rId2"/>
              </a:rPr>
              <a:t>Tip 6 in our </a:t>
            </a:r>
            <a:r>
              <a:rPr lang="en-GB" sz="1400" i="1" dirty="0" smtClean="0">
                <a:hlinkClick r:id="rId2"/>
              </a:rPr>
              <a:t>Top </a:t>
            </a:r>
            <a:r>
              <a:rPr lang="en-GB" sz="1400" i="1" dirty="0">
                <a:hlinkClick r:id="rId2"/>
              </a:rPr>
              <a:t>Tips </a:t>
            </a:r>
            <a:r>
              <a:rPr lang="en-GB" sz="1400" i="1" dirty="0" smtClean="0">
                <a:hlinkClick r:id="rId2"/>
              </a:rPr>
              <a:t>for </a:t>
            </a:r>
            <a:r>
              <a:rPr lang="en-GB" sz="1400" i="1" dirty="0">
                <a:hlinkClick r:id="rId2"/>
              </a:rPr>
              <a:t>Commissioners</a:t>
            </a:r>
            <a:endParaRPr lang="en-GB" sz="1400" i="1" dirty="0"/>
          </a:p>
        </p:txBody>
      </p:sp>
      <p:sp>
        <p:nvSpPr>
          <p:cNvPr id="13" name="Oval 85"/>
          <p:cNvSpPr>
            <a:spLocks noChangeArrowheads="1"/>
          </p:cNvSpPr>
          <p:nvPr/>
        </p:nvSpPr>
        <p:spPr bwMode="gray">
          <a:xfrm>
            <a:off x="555334" y="2684326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85"/>
          <p:cNvSpPr>
            <a:spLocks noChangeArrowheads="1"/>
          </p:cNvSpPr>
          <p:nvPr/>
        </p:nvSpPr>
        <p:spPr bwMode="gray">
          <a:xfrm>
            <a:off x="555334" y="3269858"/>
            <a:ext cx="144000" cy="144000"/>
          </a:xfrm>
          <a:prstGeom prst="ellipse">
            <a:avLst/>
          </a:prstGeom>
          <a:solidFill>
            <a:srgbClr val="00B0F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/>
              <a:t>Weighing up the costs and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1078027"/>
            <a:ext cx="848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400" b="1" dirty="0" smtClean="0">
                <a:solidFill>
                  <a:srgbClr val="000000"/>
                </a:solidFill>
              </a:rPr>
              <a:t>Commissioners need to consider both the local impact in terms of costs, </a:t>
            </a:r>
          </a:p>
          <a:p>
            <a:pPr>
              <a:defRPr/>
            </a:pPr>
            <a:r>
              <a:rPr lang="en-GB" sz="1400" b="1" dirty="0" smtClean="0">
                <a:solidFill>
                  <a:srgbClr val="000000"/>
                </a:solidFill>
              </a:rPr>
              <a:t>as well as the benefits of introducing choice.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404" y="3261645"/>
            <a:ext cx="1939144" cy="1938992"/>
          </a:xfrm>
          <a:prstGeom prst="rect">
            <a:avLst/>
          </a:prstGeom>
          <a:solidFill>
            <a:srgbClr val="FFD9D9"/>
          </a:solidFill>
          <a:ln w="19050">
            <a:solidFill>
              <a:srgbClr val="EE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Costs:</a:t>
            </a:r>
          </a:p>
          <a:p>
            <a:endParaRPr lang="en-GB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Some costs are one-off or short-term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Some costs may be incurred using other commissioning approaches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9" name="Freeform 3"/>
          <p:cNvSpPr>
            <a:spLocks/>
          </p:cNvSpPr>
          <p:nvPr/>
        </p:nvSpPr>
        <p:spPr bwMode="blackWhite">
          <a:xfrm>
            <a:off x="4140411" y="4760899"/>
            <a:ext cx="561975" cy="439738"/>
          </a:xfrm>
          <a:custGeom>
            <a:avLst/>
            <a:gdLst>
              <a:gd name="T0" fmla="*/ 0 w 321"/>
              <a:gd name="T1" fmla="*/ 2147483647 h 241"/>
              <a:gd name="T2" fmla="*/ 2147483647 w 321"/>
              <a:gd name="T3" fmla="*/ 2147483647 h 241"/>
              <a:gd name="T4" fmla="*/ 2147483647 w 321"/>
              <a:gd name="T5" fmla="*/ 0 h 241"/>
              <a:gd name="T6" fmla="*/ 0 w 321"/>
              <a:gd name="T7" fmla="*/ 2147483647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41"/>
              <a:gd name="T14" fmla="*/ 321 w 321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41">
                <a:moveTo>
                  <a:pt x="0" y="240"/>
                </a:moveTo>
                <a:lnTo>
                  <a:pt x="320" y="240"/>
                </a:lnTo>
                <a:lnTo>
                  <a:pt x="160" y="0"/>
                </a:lnTo>
                <a:lnTo>
                  <a:pt x="0" y="240"/>
                </a:lnTo>
              </a:path>
            </a:pathLst>
          </a:custGeom>
          <a:solidFill>
            <a:schemeClr val="accent4">
              <a:lumMod val="50000"/>
            </a:scheme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10" name="Freeform 4"/>
          <p:cNvSpPr>
            <a:spLocks/>
          </p:cNvSpPr>
          <p:nvPr/>
        </p:nvSpPr>
        <p:spPr bwMode="blackWhite">
          <a:xfrm rot="20811592">
            <a:off x="2706398" y="3984190"/>
            <a:ext cx="3605198" cy="1292225"/>
          </a:xfrm>
          <a:custGeom>
            <a:avLst/>
            <a:gdLst>
              <a:gd name="T0" fmla="*/ 2147483647 w 2599"/>
              <a:gd name="T1" fmla="*/ 0 h 704"/>
              <a:gd name="T2" fmla="*/ 0 w 2599"/>
              <a:gd name="T3" fmla="*/ 2147483647 h 704"/>
              <a:gd name="T4" fmla="*/ 2147483647 w 2599"/>
              <a:gd name="T5" fmla="*/ 2147483647 h 704"/>
              <a:gd name="T6" fmla="*/ 2147483647 w 2599"/>
              <a:gd name="T7" fmla="*/ 2147483647 h 704"/>
              <a:gd name="T8" fmla="*/ 2147483647 w 2599"/>
              <a:gd name="T9" fmla="*/ 0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9"/>
              <a:gd name="T16" fmla="*/ 0 h 704"/>
              <a:gd name="T17" fmla="*/ 2599 w 2599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9" h="704">
                <a:moveTo>
                  <a:pt x="16" y="0"/>
                </a:moveTo>
                <a:lnTo>
                  <a:pt x="0" y="72"/>
                </a:lnTo>
                <a:lnTo>
                  <a:pt x="2582" y="703"/>
                </a:lnTo>
                <a:lnTo>
                  <a:pt x="2598" y="631"/>
                </a:lnTo>
                <a:lnTo>
                  <a:pt x="16" y="0"/>
                </a:lnTo>
              </a:path>
            </a:pathLst>
          </a:custGeom>
          <a:solidFill>
            <a:schemeClr val="accent4">
              <a:lumMod val="50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blackWhite">
          <a:xfrm>
            <a:off x="5548788" y="3507663"/>
            <a:ext cx="1188000" cy="1188000"/>
          </a:xfrm>
          <a:prstGeom prst="ellipse">
            <a:avLst/>
          </a:prstGeom>
          <a:solidFill>
            <a:srgbClr val="00ADDA"/>
          </a:solidFill>
          <a:ln w="12700">
            <a:solidFill>
              <a:srgbClr val="3BCC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Benefits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Arc 6"/>
          <p:cNvSpPr>
            <a:spLocks/>
          </p:cNvSpPr>
          <p:nvPr/>
        </p:nvSpPr>
        <p:spPr bwMode="blackWhite">
          <a:xfrm>
            <a:off x="2697200" y="3003080"/>
            <a:ext cx="1191125" cy="1940694"/>
          </a:xfrm>
          <a:custGeom>
            <a:avLst/>
            <a:gdLst>
              <a:gd name="T0" fmla="*/ 0 w 20759"/>
              <a:gd name="T1" fmla="*/ 2147483647 h 20020"/>
              <a:gd name="T2" fmla="*/ 2147483647 w 20759"/>
              <a:gd name="T3" fmla="*/ 0 h 20020"/>
              <a:gd name="T4" fmla="*/ 2147483647 w 20759"/>
              <a:gd name="T5" fmla="*/ 2147483647 h 20020"/>
              <a:gd name="T6" fmla="*/ 0 60000 65536"/>
              <a:gd name="T7" fmla="*/ 0 60000 65536"/>
              <a:gd name="T8" fmla="*/ 0 60000 65536"/>
              <a:gd name="T9" fmla="*/ 0 w 20759"/>
              <a:gd name="T10" fmla="*/ 0 h 20020"/>
              <a:gd name="T11" fmla="*/ 20759 w 20759"/>
              <a:gd name="T12" fmla="*/ 20020 h 20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9" h="20020" fill="none" extrusionOk="0">
                <a:moveTo>
                  <a:pt x="0" y="14051"/>
                </a:moveTo>
                <a:cubicBezTo>
                  <a:pt x="1834" y="7672"/>
                  <a:pt x="6499" y="2491"/>
                  <a:pt x="12650" y="-1"/>
                </a:cubicBezTo>
              </a:path>
              <a:path w="20759" h="20020" stroke="0" extrusionOk="0">
                <a:moveTo>
                  <a:pt x="0" y="14051"/>
                </a:moveTo>
                <a:cubicBezTo>
                  <a:pt x="1834" y="7672"/>
                  <a:pt x="6499" y="2491"/>
                  <a:pt x="12650" y="-1"/>
                </a:cubicBezTo>
                <a:lnTo>
                  <a:pt x="20759" y="20020"/>
                </a:lnTo>
                <a:close/>
              </a:path>
            </a:pathLst>
          </a:custGeom>
          <a:noFill/>
          <a:ln w="19050" cap="rnd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endParaRPr lang="en-GB" sz="1400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blackWhite">
          <a:xfrm>
            <a:off x="3349049" y="2425312"/>
            <a:ext cx="655053" cy="664393"/>
          </a:xfrm>
          <a:prstGeom prst="ellipse">
            <a:avLst/>
          </a:prstGeom>
          <a:solidFill>
            <a:srgbClr val="FF212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Costs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850" y="2338315"/>
            <a:ext cx="1939144" cy="2862322"/>
          </a:xfrm>
          <a:prstGeom prst="rect">
            <a:avLst/>
          </a:prstGeom>
          <a:solidFill>
            <a:srgbClr val="E5EEFF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Benefits:</a:t>
            </a:r>
          </a:p>
          <a:p>
            <a:endParaRPr lang="en-GB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There are both short and long term benefits for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 the long term, choice has the potential to reduce pressures on health and social services that could result from unaddressed hearing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085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585" y="2026535"/>
            <a:ext cx="6533333" cy="523838"/>
          </a:xfrm>
          <a:prstGeom prst="rect">
            <a:avLst/>
          </a:prstGeom>
          <a:noFill/>
        </p:spPr>
        <p:txBody>
          <a:bodyPr wrap="square" lIns="92053" tIns="46026" rIns="92053" bIns="46026" rtlCol="0">
            <a:spAutoFit/>
          </a:bodyPr>
          <a:lstStyle/>
          <a:p>
            <a:r>
              <a:rPr lang="en-US" sz="2800" b="1" dirty="0" smtClean="0">
                <a:latin typeface="Arial Bold"/>
                <a:cs typeface="Arial Bold"/>
              </a:rPr>
              <a:t>Where to go for further support</a:t>
            </a:r>
            <a:endParaRPr lang="en-US" sz="2800" b="1" dirty="0">
              <a:latin typeface="Arial Bold"/>
              <a:cs typeface="Arial Bold"/>
            </a:endParaRPr>
          </a:p>
        </p:txBody>
      </p:sp>
      <p:pic>
        <p:nvPicPr>
          <p:cNvPr id="8" name="Picture 7" descr="Monitor Corporate Powerpoint Template-02.jpg"/>
          <p:cNvPicPr>
            <a:picLocks noChangeAspect="1"/>
          </p:cNvPicPr>
          <p:nvPr/>
        </p:nvPicPr>
        <p:blipFill rotWithShape="1">
          <a:blip r:embed="rId3"/>
          <a:srcRect l="24847" t="13995" r="8424" b="15041"/>
          <a:stretch/>
        </p:blipFill>
        <p:spPr>
          <a:xfrm>
            <a:off x="7792441" y="5959312"/>
            <a:ext cx="1405534" cy="952663"/>
          </a:xfrm>
          <a:prstGeom prst="rect">
            <a:avLst/>
          </a:prstGeom>
        </p:spPr>
      </p:pic>
      <p:pic>
        <p:nvPicPr>
          <p:cNvPr id="4" name="Picture 3" descr="Monitor Logo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rcRect t="13228" r="91762" b="46961"/>
              <a:stretch>
                <a:fillRect/>
              </a:stretch>
            </p:blipFill>
          </mc:Choice>
          <mc:Fallback>
            <p:blipFill>
              <a:blip r:embed="rId8"/>
              <a:srcRect t="13228" r="91762" b="46961"/>
              <a:stretch>
                <a:fillRect/>
              </a:stretch>
            </p:blipFill>
          </mc:Fallback>
        </mc:AlternateContent>
        <p:spPr>
          <a:xfrm>
            <a:off x="-8580" y="914340"/>
            <a:ext cx="756324" cy="2751728"/>
          </a:xfrm>
          <a:prstGeom prst="rect">
            <a:avLst/>
          </a:prstGeom>
        </p:spPr>
      </p:pic>
      <p:sp>
        <p:nvSpPr>
          <p:cNvPr id="5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669" y="359121"/>
            <a:ext cx="8587952" cy="651532"/>
          </a:xfrm>
        </p:spPr>
        <p:txBody>
          <a:bodyPr/>
          <a:lstStyle/>
          <a:p>
            <a:r>
              <a:rPr lang="en-GB" dirty="0"/>
              <a:t>Where to go for more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1078027"/>
            <a:ext cx="77596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Many helpful resources can be found on the Monitor </a:t>
            </a:r>
            <a:r>
              <a:rPr lang="en-GB" sz="1400" b="1" dirty="0" smtClean="0">
                <a:hlinkClick r:id="rId2"/>
              </a:rPr>
              <a:t>website</a:t>
            </a:r>
            <a:r>
              <a:rPr lang="en-GB" sz="1400" b="1" dirty="0" smtClean="0"/>
              <a:t>, including: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2"/>
              </a:rPr>
              <a:t>The full report and supporting research </a:t>
            </a:r>
            <a:r>
              <a:rPr lang="en-GB" sz="1400" dirty="0" smtClean="0">
                <a:hlinkClick r:id="rId2"/>
              </a:rPr>
              <a:t/>
            </a:r>
            <a:br>
              <a:rPr lang="en-GB" sz="1400" dirty="0" smtClean="0">
                <a:hlinkClick r:id="rId2"/>
              </a:rPr>
            </a:br>
            <a:r>
              <a:rPr lang="en-GB" sz="1400" dirty="0" smtClean="0">
                <a:hlinkClick r:id="rId2"/>
              </a:rPr>
              <a:t>(</a:t>
            </a:r>
            <a:r>
              <a:rPr lang="en-GB" sz="1400" dirty="0">
                <a:hlinkClick r:id="rId2"/>
              </a:rPr>
              <a:t>such as the patient survey and the interviews with GPs</a:t>
            </a:r>
            <a:r>
              <a:rPr lang="en-GB" sz="1400" dirty="0" smtClean="0">
                <a:hlinkClick r:id="rId2"/>
              </a:rPr>
              <a:t>)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Top tips on implementing choice well in adult hearing </a:t>
            </a:r>
            <a:r>
              <a:rPr lang="en-GB" sz="1400" dirty="0" smtClean="0">
                <a:hlinkClick r:id="rId3"/>
              </a:rPr>
              <a:t>services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Access to the joint webinar between Monitor and NHS Clinical Commissioners on practical learning from the report</a:t>
            </a:r>
            <a:r>
              <a:rPr lang="en-GB" sz="1400" dirty="0" smtClean="0">
                <a:hlinkClick r:id="rId3"/>
              </a:rPr>
              <a:t>.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Other resources, such as the original Department of Health service specification for AQP adult hearing services</a:t>
            </a:r>
            <a:r>
              <a:rPr lang="en-GB" sz="1400" dirty="0" smtClean="0">
                <a:hlinkClick r:id="rId3"/>
              </a:rPr>
              <a:t>.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08437" y="4151767"/>
            <a:ext cx="5208970" cy="974626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Please </a:t>
            </a:r>
            <a:r>
              <a:rPr lang="en-GB" sz="1200" b="1" dirty="0" smtClean="0"/>
              <a:t>contact </a:t>
            </a:r>
            <a:r>
              <a:rPr lang="en-GB" sz="1200" b="1" dirty="0"/>
              <a:t>Monitor </a:t>
            </a:r>
            <a:r>
              <a:rPr lang="en-GB" sz="1200" b="1" dirty="0" smtClean="0"/>
              <a:t>if </a:t>
            </a:r>
            <a:r>
              <a:rPr lang="en-GB" sz="1200" b="1" dirty="0"/>
              <a:t>you have any questions about the report:</a:t>
            </a:r>
          </a:p>
          <a:p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Phone: Luke </a:t>
            </a:r>
            <a:r>
              <a:rPr lang="en-GB" sz="1200" dirty="0"/>
              <a:t>Dealtry on 020 3747 0228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Email: </a:t>
            </a:r>
            <a:r>
              <a:rPr lang="en-GB" sz="1200" dirty="0" smtClean="0">
                <a:hlinkClick r:id="rId4"/>
              </a:rPr>
              <a:t>cooperationandcompetition@monitor.gov.uk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48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585" y="2026535"/>
            <a:ext cx="6533333" cy="527338"/>
          </a:xfrm>
          <a:prstGeom prst="rect">
            <a:avLst/>
          </a:prstGeom>
          <a:noFill/>
        </p:spPr>
        <p:txBody>
          <a:bodyPr wrap="square" lIns="92053" tIns="46026" rIns="92053" bIns="46026" rtlCol="0">
            <a:spAutoFit/>
          </a:bodyPr>
          <a:lstStyle/>
          <a:p>
            <a:r>
              <a:rPr lang="en-US" sz="2800" b="1" dirty="0" smtClean="0">
                <a:latin typeface="Arial Bold"/>
                <a:cs typeface="Arial Bold"/>
              </a:rPr>
              <a:t>Target audience</a:t>
            </a:r>
            <a:endParaRPr lang="en-US" sz="2800" b="1" dirty="0">
              <a:latin typeface="Arial Bold"/>
              <a:cs typeface="Arial Bold"/>
            </a:endParaRPr>
          </a:p>
        </p:txBody>
      </p:sp>
      <p:pic>
        <p:nvPicPr>
          <p:cNvPr id="8" name="Picture 7" descr="Monitor Corporate Powerpoint Template-02.jpg"/>
          <p:cNvPicPr>
            <a:picLocks noChangeAspect="1"/>
          </p:cNvPicPr>
          <p:nvPr/>
        </p:nvPicPr>
        <p:blipFill rotWithShape="1">
          <a:blip r:embed="rId3"/>
          <a:srcRect l="24847" t="13995" r="8424" b="15041"/>
          <a:stretch/>
        </p:blipFill>
        <p:spPr>
          <a:xfrm>
            <a:off x="7792441" y="5959312"/>
            <a:ext cx="1405534" cy="952663"/>
          </a:xfrm>
          <a:prstGeom prst="rect">
            <a:avLst/>
          </a:prstGeom>
        </p:spPr>
      </p:pic>
      <p:pic>
        <p:nvPicPr>
          <p:cNvPr id="4" name="Picture 3" descr="Monitor Logo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rcRect t="13228" r="91762" b="46961"/>
              <a:stretch>
                <a:fillRect/>
              </a:stretch>
            </p:blipFill>
          </mc:Choice>
          <mc:Fallback>
            <p:blipFill>
              <a:blip r:embed="rId8"/>
              <a:srcRect t="13228" r="91762" b="46961"/>
              <a:stretch>
                <a:fillRect/>
              </a:stretch>
            </p:blipFill>
          </mc:Fallback>
        </mc:AlternateContent>
        <p:spPr>
          <a:xfrm>
            <a:off x="-8580" y="914340"/>
            <a:ext cx="756324" cy="2751728"/>
          </a:xfrm>
          <a:prstGeom prst="rect">
            <a:avLst/>
          </a:prstGeom>
        </p:spPr>
      </p:pic>
      <p:sp>
        <p:nvSpPr>
          <p:cNvPr id="5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94" y="1210769"/>
            <a:ext cx="2486727" cy="175110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30975" y="1189961"/>
            <a:ext cx="4178101" cy="3786934"/>
            <a:chOff x="300" y="872"/>
            <a:chExt cx="1847" cy="3179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defTabSz="957263"/>
              <a:r>
                <a:rPr lang="en-US" sz="1400" b="1" dirty="0" smtClean="0">
                  <a:solidFill>
                    <a:srgbClr val="FFFFFF"/>
                  </a:solidFill>
                </a:rPr>
                <a:t>The information in these slides aims to provide helpful information for CCGs who are: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437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alt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altLang="en-US" sz="1400" dirty="0" smtClean="0"/>
                <a:t>considering </a:t>
              </a:r>
              <a:r>
                <a:rPr lang="en-GB" altLang="en-US" sz="1400" dirty="0"/>
                <a:t>Any Qualified Provider (AQP) for adult hearing </a:t>
              </a:r>
              <a:r>
                <a:rPr lang="en-GB" altLang="en-US" sz="1400" dirty="0" smtClean="0"/>
                <a:t>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alt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alt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altLang="en-US" sz="1400" dirty="0"/>
                <a:t>in the process of renewing AQP for adult hearing </a:t>
              </a:r>
              <a:r>
                <a:rPr lang="en-GB" altLang="en-US" sz="1400" dirty="0" smtClean="0"/>
                <a:t>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alt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alt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altLang="en-US" sz="1400" dirty="0"/>
                <a:t>considering AQP in other services, as lessons learnt from adult hearing services could apply to other </a:t>
              </a:r>
              <a:r>
                <a:rPr lang="en-GB" altLang="en-US" sz="1400" dirty="0" smtClean="0"/>
                <a:t>services</a:t>
              </a:r>
              <a:endParaRPr lang="en-GB" altLang="en-US" sz="1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94" y="3245340"/>
            <a:ext cx="2486727" cy="173155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Oval 94"/>
          <p:cNvSpPr>
            <a:spLocks noChangeArrowheads="1"/>
          </p:cNvSpPr>
          <p:nvPr/>
        </p:nvSpPr>
        <p:spPr bwMode="gray">
          <a:xfrm>
            <a:off x="738647" y="5583373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95834" y="5534020"/>
            <a:ext cx="6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All of the information included here comes from our report, </a:t>
            </a:r>
            <a:r>
              <a:rPr lang="en-GB" sz="1400" dirty="0" smtClean="0">
                <a:hlinkClick r:id="rId5"/>
              </a:rPr>
              <a:t>NHS adult hearing services in England: exploring how choice is working for partners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sp>
        <p:nvSpPr>
          <p:cNvPr id="17" name="Oval 85"/>
          <p:cNvSpPr>
            <a:spLocks noChangeArrowheads="1"/>
          </p:cNvSpPr>
          <p:nvPr/>
        </p:nvSpPr>
        <p:spPr bwMode="gray">
          <a:xfrm>
            <a:off x="765680" y="2989509"/>
            <a:ext cx="216000" cy="216000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85"/>
          <p:cNvSpPr>
            <a:spLocks noChangeArrowheads="1"/>
          </p:cNvSpPr>
          <p:nvPr/>
        </p:nvSpPr>
        <p:spPr bwMode="gray">
          <a:xfrm>
            <a:off x="765680" y="2134446"/>
            <a:ext cx="216000" cy="216000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85"/>
          <p:cNvSpPr>
            <a:spLocks noChangeArrowheads="1"/>
          </p:cNvSpPr>
          <p:nvPr/>
        </p:nvSpPr>
        <p:spPr bwMode="gray">
          <a:xfrm>
            <a:off x="765680" y="3837367"/>
            <a:ext cx="216000" cy="216000"/>
          </a:xfrm>
          <a:prstGeom prst="ellipse">
            <a:avLst/>
          </a:prstGeom>
          <a:solidFill>
            <a:srgbClr val="00ADDA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2585" y="2026535"/>
            <a:ext cx="6533333" cy="527338"/>
          </a:xfrm>
          <a:prstGeom prst="rect">
            <a:avLst/>
          </a:prstGeom>
          <a:noFill/>
        </p:spPr>
        <p:txBody>
          <a:bodyPr wrap="square" lIns="92053" tIns="46026" rIns="92053" bIns="46026" rtlCol="0">
            <a:spAutoFit/>
          </a:bodyPr>
          <a:lstStyle/>
          <a:p>
            <a:r>
              <a:rPr lang="en-US" sz="2800" b="1" dirty="0" smtClean="0">
                <a:latin typeface="Arial Bold"/>
                <a:cs typeface="Arial Bold"/>
              </a:rPr>
              <a:t>Why is choice important?</a:t>
            </a:r>
            <a:endParaRPr lang="en-US" sz="2800" b="1" dirty="0">
              <a:latin typeface="Arial Bold"/>
              <a:cs typeface="Arial Bold"/>
            </a:endParaRPr>
          </a:p>
        </p:txBody>
      </p:sp>
      <p:pic>
        <p:nvPicPr>
          <p:cNvPr id="8" name="Picture 7" descr="Monitor Corporate Powerpoint Template-02.jpg"/>
          <p:cNvPicPr>
            <a:picLocks noChangeAspect="1"/>
          </p:cNvPicPr>
          <p:nvPr/>
        </p:nvPicPr>
        <p:blipFill rotWithShape="1">
          <a:blip r:embed="rId3"/>
          <a:srcRect l="24847" t="13995" r="8424" b="15041"/>
          <a:stretch/>
        </p:blipFill>
        <p:spPr>
          <a:xfrm>
            <a:off x="7792441" y="5959312"/>
            <a:ext cx="1405534" cy="952663"/>
          </a:xfrm>
          <a:prstGeom prst="rect">
            <a:avLst/>
          </a:prstGeom>
        </p:spPr>
      </p:pic>
      <p:pic>
        <p:nvPicPr>
          <p:cNvPr id="4" name="Picture 3" descr="Monitor Logo.ai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rcRect t="13228" r="91762" b="46961"/>
              <a:stretch>
                <a:fillRect/>
              </a:stretch>
            </p:blipFill>
          </mc:Choice>
          <mc:Fallback>
            <p:blipFill>
              <a:blip r:embed="rId8"/>
              <a:srcRect t="13228" r="91762" b="46961"/>
              <a:stretch>
                <a:fillRect/>
              </a:stretch>
            </p:blipFill>
          </mc:Fallback>
        </mc:AlternateContent>
        <p:spPr>
          <a:xfrm>
            <a:off x="-8580" y="914340"/>
            <a:ext cx="756324" cy="2751728"/>
          </a:xfrm>
          <a:prstGeom prst="rect">
            <a:avLst/>
          </a:prstGeom>
        </p:spPr>
      </p:pic>
      <p:sp>
        <p:nvSpPr>
          <p:cNvPr id="5" name="Freeform 11"/>
          <p:cNvSpPr/>
          <p:nvPr/>
        </p:nvSpPr>
        <p:spPr>
          <a:xfrm>
            <a:off x="0" y="1028700"/>
            <a:ext cx="504825" cy="2514600"/>
          </a:xfrm>
          <a:custGeom>
            <a:avLst/>
            <a:gdLst>
              <a:gd name="connsiteX0" fmla="*/ 0 w 504825"/>
              <a:gd name="connsiteY0" fmla="*/ 15577 h 2514600"/>
              <a:gd name="connsiteX1" fmla="*/ 0 w 504825"/>
              <a:gd name="connsiteY1" fmla="*/ 2518100 h 2514600"/>
              <a:gd name="connsiteX2" fmla="*/ 511149 w 504825"/>
              <a:gd name="connsiteY2" fmla="*/ 1266832 h 2514600"/>
              <a:gd name="connsiteX3" fmla="*/ 0 w 504825"/>
              <a:gd name="connsiteY3" fmla="*/ 1557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2514600">
                <a:moveTo>
                  <a:pt x="0" y="15577"/>
                </a:moveTo>
                <a:lnTo>
                  <a:pt x="0" y="2518100"/>
                </a:lnTo>
                <a:cubicBezTo>
                  <a:pt x="316141" y="2195685"/>
                  <a:pt x="511149" y="1754080"/>
                  <a:pt x="511149" y="1266832"/>
                </a:cubicBezTo>
                <a:cubicBezTo>
                  <a:pt x="511149" y="779622"/>
                  <a:pt x="316141" y="338005"/>
                  <a:pt x="0" y="15577"/>
                </a:cubicBezTo>
                <a:close/>
              </a:path>
            </a:pathLst>
          </a:custGeom>
          <a:solidFill>
            <a:srgbClr val="00AD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is choice important?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30975" y="1189960"/>
            <a:ext cx="2272107" cy="4113559"/>
            <a:chOff x="300" y="872"/>
            <a:chExt cx="1847" cy="3179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US" sz="1400" b="1" dirty="0" smtClean="0">
                  <a:solidFill>
                    <a:srgbClr val="FFFFFF"/>
                  </a:solidFill>
                </a:rPr>
                <a:t>Five Year Forward View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437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The </a:t>
              </a:r>
              <a:r>
                <a:rPr lang="en-GB" sz="1300" dirty="0">
                  <a:solidFill>
                    <a:srgbClr val="000000"/>
                  </a:solidFill>
                </a:rPr>
                <a:t>Five Year Forward </a:t>
              </a:r>
              <a:r>
                <a:rPr lang="en-GB" sz="1300" dirty="0" smtClean="0">
                  <a:solidFill>
                    <a:srgbClr val="000000"/>
                  </a:solidFill>
                </a:rPr>
                <a:t>View identified </a:t>
              </a:r>
              <a:r>
                <a:rPr lang="en-GB" sz="1300" dirty="0">
                  <a:solidFill>
                    <a:srgbClr val="000000"/>
                  </a:solidFill>
                </a:rPr>
                <a:t>patient empowerment and patient choice as priorities for the future of the NHS.</a:t>
              </a:r>
            </a:p>
          </p:txBody>
        </p:sp>
      </p:grpSp>
      <p:sp>
        <p:nvSpPr>
          <p:cNvPr id="15" name="Oval 94"/>
          <p:cNvSpPr>
            <a:spLocks noChangeArrowheads="1"/>
          </p:cNvSpPr>
          <p:nvPr/>
        </p:nvSpPr>
        <p:spPr bwMode="gray">
          <a:xfrm>
            <a:off x="738647" y="5583373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95834" y="5620645"/>
            <a:ext cx="662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hlinkClick r:id="rId2"/>
              </a:rPr>
              <a:t>Click here for more information on local choice in adult hearing services</a:t>
            </a:r>
            <a:endParaRPr lang="en-GB" sz="1400" dirty="0"/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289691" y="1189960"/>
            <a:ext cx="2889728" cy="4113559"/>
            <a:chOff x="300" y="872"/>
            <a:chExt cx="1847" cy="3179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US" sz="1400" b="1" dirty="0" smtClean="0">
                  <a:solidFill>
                    <a:srgbClr val="FFFFFF"/>
                  </a:solidFill>
                </a:rPr>
                <a:t>The role of commissioners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0" y="1437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Following </a:t>
              </a:r>
              <a:r>
                <a:rPr lang="en-GB" sz="1300" dirty="0">
                  <a:solidFill>
                    <a:srgbClr val="000000"/>
                  </a:solidFill>
                </a:rPr>
                <a:t>the Procurement, Patient Choice and Competition Regulations, when commissioning services, CCGs should:</a:t>
              </a:r>
            </a:p>
            <a:p>
              <a:pPr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secure the needs of the people who use the services,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improve the quality of the services,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300" dirty="0">
                  <a:solidFill>
                    <a:srgbClr val="000000"/>
                  </a:solidFill>
                </a:rPr>
                <a:t>improve efficiency in the provision of the services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sz="1300" dirty="0">
                  <a:solidFill>
                    <a:srgbClr val="000000"/>
                  </a:solidFill>
                </a:rPr>
                <a:t>When improving quality and efficiency, commissioners should also consider if allowing patients a choice of provider can achieve these aims.</a:t>
              </a: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6466028" y="1189960"/>
            <a:ext cx="2272107" cy="4113559"/>
            <a:chOff x="300" y="872"/>
            <a:chExt cx="1847" cy="3179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US" sz="1400" b="1" dirty="0" smtClean="0">
                  <a:solidFill>
                    <a:srgbClr val="FFFFFF"/>
                  </a:solidFill>
                </a:rPr>
                <a:t>Choice as a tool to achieve local objectives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0" y="1437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sz="13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Patient </a:t>
              </a:r>
              <a:r>
                <a:rPr lang="en-GB" sz="1300" dirty="0">
                  <a:solidFill>
                    <a:srgbClr val="000000"/>
                  </a:solidFill>
                </a:rPr>
                <a:t>choice can be used by commissioners to achieve their duties and their local </a:t>
              </a:r>
              <a:r>
                <a:rPr lang="en-GB" sz="1300" dirty="0" smtClean="0">
                  <a:solidFill>
                    <a:srgbClr val="000000"/>
                  </a:solidFill>
                </a:rPr>
                <a:t>objectives for patients.</a:t>
              </a:r>
              <a:endParaRPr lang="en-GB" sz="13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sz="13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GB" sz="1300" dirty="0" smtClean="0">
                  <a:solidFill>
                    <a:srgbClr val="000000"/>
                  </a:solidFill>
                </a:rPr>
                <a:t>Commissioners </a:t>
              </a:r>
              <a:r>
                <a:rPr lang="en-GB" sz="1300" dirty="0">
                  <a:solidFill>
                    <a:srgbClr val="000000"/>
                  </a:solidFill>
                </a:rPr>
                <a:t>have told us they would like more evidence on the risks, costs and benefits of introducing local choice.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GB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the AQP approach 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31434" y="933652"/>
            <a:ext cx="8481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Choice in a nutshell</a:t>
            </a:r>
          </a:p>
          <a:p>
            <a:pPr>
              <a:spcAft>
                <a:spcPts val="60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Choice (through local AQP) allows any provider, who meets the qualification criteria set by the commissioner (</a:t>
            </a:r>
            <a:r>
              <a:rPr lang="en-US" sz="1200" dirty="0" err="1" smtClean="0">
                <a:solidFill>
                  <a:srgbClr val="000000"/>
                </a:solidFill>
              </a:rPr>
              <a:t>eg</a:t>
            </a:r>
            <a:r>
              <a:rPr lang="en-US" sz="1200" dirty="0" smtClean="0">
                <a:solidFill>
                  <a:srgbClr val="000000"/>
                </a:solidFill>
              </a:rPr>
              <a:t> minimum quality </a:t>
            </a:r>
            <a:r>
              <a:rPr lang="en-US" sz="1200" dirty="0">
                <a:solidFill>
                  <a:srgbClr val="000000"/>
                </a:solidFill>
              </a:rPr>
              <a:t>of </a:t>
            </a:r>
            <a:r>
              <a:rPr lang="en-US" sz="1200" dirty="0" smtClean="0">
                <a:solidFill>
                  <a:srgbClr val="000000"/>
                </a:solidFill>
              </a:rPr>
              <a:t>care and </a:t>
            </a:r>
            <a:r>
              <a:rPr lang="en-US" sz="1200" dirty="0">
                <a:solidFill>
                  <a:srgbClr val="000000"/>
                </a:solidFill>
              </a:rPr>
              <a:t>price) to provide the service in that area. Patients can then choose any qualified provider they </a:t>
            </a:r>
            <a:r>
              <a:rPr lang="en-US" sz="1200" dirty="0" smtClean="0">
                <a:solidFill>
                  <a:srgbClr val="000000"/>
                </a:solidFill>
              </a:rPr>
              <a:t>wish.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27686" y="1736663"/>
            <a:ext cx="3871060" cy="4703020"/>
            <a:chOff x="300" y="956"/>
            <a:chExt cx="1847" cy="3195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0" y="956"/>
              <a:ext cx="1847" cy="434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How </a:t>
              </a:r>
              <a:r>
                <a:rPr lang="en-GB" sz="1400" b="1" dirty="0">
                  <a:solidFill>
                    <a:srgbClr val="FFFFFF"/>
                  </a:solidFill>
                </a:rPr>
                <a:t>choice works </a:t>
              </a:r>
              <a:r>
                <a:rPr lang="en-GB" sz="1400" b="1" dirty="0" smtClean="0">
                  <a:solidFill>
                    <a:srgbClr val="FFFFFF"/>
                  </a:solidFill>
                </a:rPr>
                <a:t>from </a:t>
              </a:r>
            </a:p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a </a:t>
              </a:r>
              <a:r>
                <a:rPr lang="en-GB" sz="1400" b="1" dirty="0">
                  <a:solidFill>
                    <a:srgbClr val="FFFFFF"/>
                  </a:solidFill>
                </a:rPr>
                <a:t>commissioner </a:t>
              </a:r>
              <a:r>
                <a:rPr lang="en-GB" sz="1400" b="1" dirty="0" smtClean="0">
                  <a:solidFill>
                    <a:srgbClr val="FFFFFF"/>
                  </a:solidFill>
                </a:rPr>
                <a:t>perspective</a:t>
              </a:r>
              <a:endParaRPr lang="en-GB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0" y="1395"/>
              <a:ext cx="1847" cy="2756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 smtClean="0">
                  <a:solidFill>
                    <a:srgbClr val="000000"/>
                  </a:solidFill>
                </a:rPr>
                <a:t>Commissioners </a:t>
              </a:r>
              <a:r>
                <a:rPr lang="en-GB" sz="1200" dirty="0">
                  <a:solidFill>
                    <a:srgbClr val="000000"/>
                  </a:solidFill>
                </a:rPr>
                <a:t>are free to set the service specification, prices and other requirements for a local health service funded by the NHS. </a:t>
              </a: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Commissioners </a:t>
              </a:r>
              <a:r>
                <a:rPr lang="en-GB" sz="1200" dirty="0" smtClean="0">
                  <a:solidFill>
                    <a:srgbClr val="000000"/>
                  </a:solidFill>
                </a:rPr>
                <a:t>invite </a:t>
              </a:r>
              <a:r>
                <a:rPr lang="en-GB" sz="1200" dirty="0">
                  <a:solidFill>
                    <a:srgbClr val="000000"/>
                  </a:solidFill>
                </a:rPr>
                <a:t>providers to apply to be a qualified provider. Commissioners assess the potential providers and if they comply with the requirements, the commissioner will issue the provider with a contract. </a:t>
              </a: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If any new providers want to provide the service after the initial qualification phase, commissioners should consider these new providers</a:t>
              </a:r>
              <a:r>
                <a:rPr lang="en-GB" sz="1200" dirty="0" smtClean="0">
                  <a:solidFill>
                    <a:srgbClr val="000000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GPs can refer and patients can choose to go to any provider </a:t>
              </a:r>
              <a:r>
                <a:rPr lang="en-GB" sz="1200" dirty="0" smtClean="0">
                  <a:solidFill>
                    <a:srgbClr val="000000"/>
                  </a:solidFill>
                </a:rPr>
                <a:t>in the area who </a:t>
              </a:r>
              <a:r>
                <a:rPr lang="en-GB" sz="1200" dirty="0">
                  <a:solidFill>
                    <a:srgbClr val="000000"/>
                  </a:solidFill>
                </a:rPr>
                <a:t>is qualified</a:t>
              </a:r>
              <a:r>
                <a:rPr lang="en-GB" sz="1200" dirty="0" smtClean="0">
                  <a:solidFill>
                    <a:srgbClr val="000000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Commissioners will need to monitor the contracts to make sure providers are delivering services at </a:t>
              </a:r>
              <a:r>
                <a:rPr lang="en-GB" sz="1200" dirty="0" smtClean="0">
                  <a:solidFill>
                    <a:srgbClr val="000000"/>
                  </a:solidFill>
                </a:rPr>
                <a:t>standard required.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96777" y="2055396"/>
            <a:ext cx="3583079" cy="3877985"/>
          </a:xfrm>
          <a:prstGeom prst="rect">
            <a:avLst/>
          </a:prstGeom>
          <a:solidFill>
            <a:srgbClr val="E5EEFF"/>
          </a:solidFill>
          <a:ln w="19050">
            <a:solidFill>
              <a:srgbClr val="00ADDA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In 2012, </a:t>
            </a:r>
            <a:r>
              <a:rPr lang="en-GB" sz="1200" b="1" dirty="0" smtClean="0"/>
              <a:t>the Department </a:t>
            </a:r>
            <a:r>
              <a:rPr lang="en-GB" sz="1200" b="1" dirty="0"/>
              <a:t>of Health asked commissioners to choose services for which they would implement choice through local AQP. Initial priorities were</a:t>
            </a:r>
            <a:r>
              <a:rPr lang="en-GB" sz="1200" b="1" dirty="0" smtClean="0"/>
              <a:t>:</a:t>
            </a:r>
          </a:p>
          <a:p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Adult hearing services in the </a:t>
            </a:r>
            <a:r>
              <a:rPr lang="en-GB" sz="1200" dirty="0" smtClean="0"/>
              <a:t>community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err="1" smtClean="0"/>
              <a:t>Musculo</a:t>
            </a:r>
            <a:r>
              <a:rPr lang="en-GB" sz="1200" dirty="0" smtClean="0"/>
              <a:t>-skeletal </a:t>
            </a:r>
            <a:r>
              <a:rPr lang="en-GB" sz="1200" dirty="0"/>
              <a:t>services for back and neck </a:t>
            </a:r>
            <a:r>
              <a:rPr lang="en-GB" sz="1200" dirty="0" smtClean="0"/>
              <a:t>pain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 smtClean="0"/>
              <a:t>Continence </a:t>
            </a:r>
            <a:r>
              <a:rPr lang="en-GB" sz="1200" dirty="0"/>
              <a:t>services (adults and children</a:t>
            </a:r>
            <a:r>
              <a:rPr lang="en-GB" sz="1200" dirty="0" smtClean="0"/>
              <a:t>)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Diagnostic tests closer to </a:t>
            </a:r>
            <a:r>
              <a:rPr lang="en-GB" sz="1200" dirty="0" smtClean="0"/>
              <a:t>home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Wheelchair services (children</a:t>
            </a:r>
            <a:r>
              <a:rPr lang="en-GB" sz="1200" dirty="0" smtClean="0"/>
              <a:t>)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Podiatry </a:t>
            </a:r>
            <a:r>
              <a:rPr lang="en-GB" sz="1200" dirty="0" smtClean="0"/>
              <a:t>services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Venous leg ulcer and wound </a:t>
            </a:r>
            <a:r>
              <a:rPr lang="en-GB" sz="1200" dirty="0" smtClean="0"/>
              <a:t>healing</a:t>
            </a:r>
            <a:endParaRPr lang="en-GB" sz="12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Primary care psychological therapies (adults</a:t>
            </a:r>
            <a:r>
              <a:rPr lang="en-GB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1200" b="1" dirty="0" smtClean="0"/>
              <a:t>Adult hearing services was the most popular option chosen by commissioners.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0765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information on hearing loss in England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50684" y="908791"/>
            <a:ext cx="8481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</a:rPr>
              <a:t>Hearing </a:t>
            </a:r>
            <a:r>
              <a:rPr lang="en-US" sz="1400" b="1" dirty="0" smtClean="0">
                <a:solidFill>
                  <a:srgbClr val="000000"/>
                </a:solidFill>
              </a:rPr>
              <a:t>loss </a:t>
            </a:r>
            <a:r>
              <a:rPr lang="en-US" sz="1400" b="1" dirty="0">
                <a:solidFill>
                  <a:srgbClr val="000000"/>
                </a:solidFill>
              </a:rPr>
              <a:t>in adults can lead to: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social </a:t>
            </a:r>
            <a:r>
              <a:rPr lang="en-US" sz="1400" dirty="0" smtClean="0">
                <a:solidFill>
                  <a:srgbClr val="000000"/>
                </a:solidFill>
              </a:rPr>
              <a:t>isolation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depression</a:t>
            </a:r>
            <a:endParaRPr lang="en-US" sz="1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loss of independence and employment challenges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014" y="2255528"/>
            <a:ext cx="6065007" cy="3469216"/>
            <a:chOff x="1566483" y="1941420"/>
            <a:chExt cx="6065007" cy="346921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66484" y="1941420"/>
              <a:ext cx="3032503" cy="1734608"/>
            </a:xfrm>
            <a:prstGeom prst="rect">
              <a:avLst/>
            </a:prstGeom>
            <a:solidFill>
              <a:srgbClr val="00ADDA"/>
            </a:solidFill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>
                <a:defRPr/>
              </a:pPr>
              <a:r>
                <a:rPr lang="en-GB" sz="1600" b="1" dirty="0" smtClean="0">
                  <a:solidFill>
                    <a:schemeClr val="bg1"/>
                  </a:solidFill>
                </a:rPr>
                <a:t>14.5m</a:t>
              </a:r>
              <a:endParaRPr lang="en-GB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people are likely to </a:t>
              </a: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have hearing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/>
              </a:r>
              <a:br>
                <a:rPr lang="en-GB" sz="1600" b="1" dirty="0" smtClean="0">
                  <a:solidFill>
                    <a:schemeClr val="bg1"/>
                  </a:solidFill>
                </a:rPr>
              </a:br>
              <a:r>
                <a:rPr lang="en-GB" sz="1600" b="1" dirty="0" smtClean="0">
                  <a:solidFill>
                    <a:schemeClr val="bg1"/>
                  </a:solidFill>
                </a:rPr>
                <a:t>loss by </a:t>
              </a:r>
              <a:r>
                <a:rPr lang="en-GB" sz="1600" b="1" dirty="0">
                  <a:solidFill>
                    <a:schemeClr val="bg1"/>
                  </a:solidFill>
                </a:rPr>
                <a:t>2031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98987" y="1941420"/>
              <a:ext cx="3032503" cy="1734608"/>
            </a:xfrm>
            <a:prstGeom prst="rect">
              <a:avLst/>
            </a:prstGeom>
            <a:solidFill>
              <a:srgbClr val="333092"/>
            </a:solidFill>
            <a:ln w="12700" algn="ctr">
              <a:solidFill>
                <a:srgbClr val="333092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algn="r">
                <a:defRPr/>
              </a:pPr>
              <a:r>
                <a:rPr lang="en-GB" sz="1600" b="1" dirty="0" smtClean="0">
                  <a:solidFill>
                    <a:schemeClr val="bg1"/>
                  </a:solidFill>
                </a:rPr>
                <a:t>By </a:t>
              </a:r>
              <a:r>
                <a:rPr lang="en-GB" sz="1600" b="1" dirty="0">
                  <a:solidFill>
                    <a:schemeClr val="bg1"/>
                  </a:solidFill>
                </a:rPr>
                <a:t>2030 hearing </a:t>
              </a:r>
            </a:p>
            <a:p>
              <a:pPr algn="r"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loss will be in the</a:t>
              </a:r>
            </a:p>
            <a:p>
              <a:pPr algn="r"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top 10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disease </a:t>
              </a:r>
              <a:endParaRPr lang="en-GB" sz="1600" b="1" dirty="0">
                <a:solidFill>
                  <a:schemeClr val="bg1"/>
                </a:solidFill>
              </a:endParaRPr>
            </a:p>
            <a:p>
              <a:pPr algn="r"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burdens in UK 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66483" y="3676028"/>
              <a:ext cx="3032503" cy="1734608"/>
            </a:xfrm>
            <a:prstGeom prst="rect">
              <a:avLst/>
            </a:prstGeom>
            <a:solidFill>
              <a:srgbClr val="FF2121"/>
            </a:solidFill>
            <a:ln w="12700" algn="ctr">
              <a:solidFill>
                <a:srgbClr val="FF2121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>
                <a:defRPr/>
              </a:pPr>
              <a:endParaRPr lang="en-GB" sz="12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GB" sz="1600" b="1" dirty="0" smtClean="0">
                  <a:solidFill>
                    <a:schemeClr val="bg1"/>
                  </a:solidFill>
                </a:rPr>
                <a:t>2m people </a:t>
              </a:r>
              <a:endParaRPr lang="en-GB" sz="1600" b="1" dirty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have a hearing aid, </a:t>
              </a: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and 4m more</a:t>
              </a: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people would benefit </a:t>
              </a:r>
            </a:p>
            <a:p>
              <a:pPr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from hearing aids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98986" y="3676028"/>
              <a:ext cx="3032503" cy="17346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algn="r">
                <a:defRPr/>
              </a:pPr>
              <a:endParaRPr lang="en-GB" sz="1200" b="1" dirty="0" smtClean="0">
                <a:solidFill>
                  <a:schemeClr val="bg1"/>
                </a:solidFill>
              </a:endParaRPr>
            </a:p>
            <a:p>
              <a:pPr algn="r">
                <a:defRPr/>
              </a:pPr>
              <a:r>
                <a:rPr lang="en-GB" sz="1600" b="1" dirty="0" smtClean="0">
                  <a:solidFill>
                    <a:schemeClr val="bg1"/>
                  </a:solidFill>
                </a:rPr>
                <a:t>The </a:t>
              </a:r>
              <a:r>
                <a:rPr lang="en-GB" sz="1600" b="1" dirty="0">
                  <a:solidFill>
                    <a:schemeClr val="bg1"/>
                  </a:solidFill>
                </a:rPr>
                <a:t>NHS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/>
              </a:r>
              <a:br>
                <a:rPr lang="en-GB" sz="1600" b="1" dirty="0" smtClean="0">
                  <a:solidFill>
                    <a:schemeClr val="bg1"/>
                  </a:solidFill>
                </a:rPr>
              </a:br>
              <a:r>
                <a:rPr lang="en-GB" sz="1600" b="1" dirty="0" smtClean="0">
                  <a:solidFill>
                    <a:schemeClr val="bg1"/>
                  </a:solidFill>
                </a:rPr>
                <a:t>spends £200m </a:t>
              </a:r>
              <a:r>
                <a:rPr lang="en-GB" sz="1600" b="1" dirty="0">
                  <a:solidFill>
                    <a:schemeClr val="bg1"/>
                  </a:solidFill>
                </a:rPr>
                <a:t>on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adult hearing  services </a:t>
              </a:r>
              <a:r>
                <a:rPr lang="en-GB" sz="1600" b="1" dirty="0">
                  <a:solidFill>
                    <a:schemeClr val="bg1"/>
                  </a:solidFill>
                </a:rPr>
                <a:t>each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year, which  includes </a:t>
              </a:r>
              <a:r>
                <a:rPr lang="en-GB" sz="1600" b="1" dirty="0">
                  <a:solidFill>
                    <a:schemeClr val="bg1"/>
                  </a:solidFill>
                </a:rPr>
                <a:t>half a million </a:t>
              </a:r>
            </a:p>
            <a:p>
              <a:pPr algn="r">
                <a:defRPr/>
              </a:pPr>
              <a:r>
                <a:rPr lang="en-GB" sz="1600" b="1" dirty="0">
                  <a:solidFill>
                    <a:schemeClr val="bg1"/>
                  </a:solidFill>
                </a:rPr>
                <a:t>people </a:t>
              </a:r>
              <a:r>
                <a:rPr lang="en-GB" sz="1600" b="1" dirty="0" smtClean="0">
                  <a:solidFill>
                    <a:schemeClr val="bg1"/>
                  </a:solidFill>
                </a:rPr>
                <a:t>referred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33098" y="2712439"/>
              <a:ext cx="2148840" cy="160993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lvl="0" algn="ctr">
                <a:defRPr/>
              </a:pPr>
              <a:r>
                <a:rPr lang="en-GB" sz="1600" b="1" dirty="0" smtClean="0">
                  <a:solidFill>
                    <a:srgbClr val="000000"/>
                  </a:solidFill>
                </a:rPr>
                <a:t>Over </a:t>
              </a:r>
              <a:r>
                <a:rPr lang="en-GB" sz="1600" b="1" dirty="0">
                  <a:solidFill>
                    <a:srgbClr val="000000"/>
                  </a:solidFill>
                </a:rPr>
                <a:t>70% of</a:t>
              </a:r>
            </a:p>
            <a:p>
              <a:pPr lvl="0" algn="ctr"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 people over 70 </a:t>
              </a:r>
            </a:p>
            <a:p>
              <a:pPr lvl="0" algn="ctr"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and over 40%</a:t>
              </a:r>
            </a:p>
            <a:p>
              <a:pPr lvl="0" algn="ctr"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of people over 50 </a:t>
              </a:r>
            </a:p>
            <a:p>
              <a:pPr lvl="0" algn="ctr"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will have  </a:t>
              </a:r>
            </a:p>
            <a:p>
              <a:pPr lvl="0" algn="ctr">
                <a:defRPr/>
              </a:pPr>
              <a:r>
                <a:rPr lang="en-GB" sz="1600" b="1" dirty="0">
                  <a:solidFill>
                    <a:srgbClr val="000000"/>
                  </a:solidFill>
                </a:rPr>
                <a:t>hearing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6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50695" y="1095678"/>
            <a:ext cx="3032503" cy="2109533"/>
            <a:chOff x="300" y="872"/>
            <a:chExt cx="1847" cy="3179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DDA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>
                  <a:solidFill>
                    <a:srgbClr val="FFFFFF"/>
                  </a:solidFill>
                </a:rPr>
                <a:t>Before the introduction of </a:t>
              </a:r>
              <a:r>
                <a:rPr lang="en-GB" sz="1400" b="1" dirty="0" smtClean="0">
                  <a:solidFill>
                    <a:srgbClr val="FFFFFF"/>
                  </a:solidFill>
                </a:rPr>
                <a:t>choice: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0" y="1437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A</a:t>
              </a:r>
              <a:r>
                <a:rPr lang="en-US" sz="1200" dirty="0" smtClean="0">
                  <a:solidFill>
                    <a:srgbClr val="000000"/>
                  </a:solidFill>
                </a:rPr>
                <a:t>dult </a:t>
              </a:r>
              <a:r>
                <a:rPr lang="en-US" sz="1200" dirty="0">
                  <a:solidFill>
                    <a:srgbClr val="000000"/>
                  </a:solidFill>
                </a:rPr>
                <a:t>hearing services (for people with age-related hearing loss, who are typically aged 55+) were routinely delivered by acute providers as a part of a wider group of audiology services and often delivered alongside or integrated with ear, nose and throat (ENT) services.</a:t>
              </a:r>
            </a:p>
          </p:txBody>
        </p:sp>
      </p:grpSp>
      <p:sp>
        <p:nvSpPr>
          <p:cNvPr id="15" name="Oval 94"/>
          <p:cNvSpPr>
            <a:spLocks noChangeArrowheads="1"/>
          </p:cNvSpPr>
          <p:nvPr/>
        </p:nvSpPr>
        <p:spPr bwMode="gray">
          <a:xfrm>
            <a:off x="4896389" y="5181640"/>
            <a:ext cx="366317" cy="361950"/>
          </a:xfrm>
          <a:prstGeom prst="ellipse">
            <a:avLst/>
          </a:prstGeom>
          <a:solidFill>
            <a:srgbClr val="7030A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288706" y="5226187"/>
            <a:ext cx="280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125 of </a:t>
            </a:r>
            <a:r>
              <a:rPr lang="en-GB" sz="1200" dirty="0" smtClean="0"/>
              <a:t>211 CCGs </a:t>
            </a:r>
            <a:r>
              <a:rPr lang="en-GB" sz="1200" dirty="0"/>
              <a:t>(60%) </a:t>
            </a:r>
            <a:r>
              <a:rPr lang="en-GB" sz="1200" dirty="0" smtClean="0"/>
              <a:t>have implemented local choice (as </a:t>
            </a:r>
            <a:r>
              <a:rPr lang="en-GB" sz="1200" dirty="0"/>
              <a:t>of </a:t>
            </a:r>
            <a:r>
              <a:rPr lang="en-GB" sz="1200" dirty="0" smtClean="0"/>
              <a:t>2015)</a:t>
            </a:r>
            <a:endParaRPr lang="en-GB" sz="12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64070" y="376771"/>
            <a:ext cx="3515438" cy="6515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333092"/>
                </a:solidFill>
                <a:latin typeface="Arial (Headings)"/>
                <a:ea typeface="+mj-ea"/>
                <a:cs typeface="Arial (Headings)"/>
              </a:defRPr>
            </a:lvl1pPr>
          </a:lstStyle>
          <a:p>
            <a:r>
              <a:rPr lang="en-GB" dirty="0"/>
              <a:t>B</a:t>
            </a:r>
            <a:r>
              <a:rPr lang="en-GB" dirty="0" smtClean="0"/>
              <a:t>efore and after</a:t>
            </a:r>
            <a:endParaRPr lang="en-GB" dirty="0"/>
          </a:p>
        </p:txBody>
      </p: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650695" y="3530872"/>
            <a:ext cx="3032503" cy="2119487"/>
            <a:chOff x="300" y="872"/>
            <a:chExt cx="1847" cy="3194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565"/>
            </a:xfrm>
            <a:prstGeom prst="rect">
              <a:avLst/>
            </a:prstGeom>
            <a:solidFill>
              <a:srgbClr val="00A1DE"/>
            </a:solidFill>
            <a:ln w="12700" algn="ctr">
              <a:solidFill>
                <a:srgbClr val="00ADDA"/>
              </a:solidFill>
              <a:miter lim="800000"/>
              <a:headEnd/>
              <a:tailEnd type="none" w="sm" len="med"/>
            </a:ln>
          </p:spPr>
          <p:txBody>
            <a:bodyPr lIns="40118" tIns="40118" rIns="40118" bIns="40118" anchor="ctr" anchorCtr="1"/>
            <a:lstStyle/>
            <a:p>
              <a:pPr algn="ctr" defTabSz="957263"/>
              <a:r>
                <a:rPr lang="en-GB" sz="1400" b="1" dirty="0" smtClean="0">
                  <a:solidFill>
                    <a:srgbClr val="FFFFFF"/>
                  </a:solidFill>
                </a:rPr>
                <a:t>After the </a:t>
              </a:r>
              <a:r>
                <a:rPr lang="en-GB" sz="1400" b="1" dirty="0">
                  <a:solidFill>
                    <a:srgbClr val="FFFFFF"/>
                  </a:solidFill>
                </a:rPr>
                <a:t>introduction of </a:t>
              </a:r>
              <a:r>
                <a:rPr lang="en-GB" sz="1400" b="1" dirty="0" smtClean="0">
                  <a:solidFill>
                    <a:srgbClr val="FFFFFF"/>
                  </a:solidFill>
                </a:rPr>
                <a:t>choice:</a:t>
              </a:r>
              <a:endParaRPr 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0" y="1452"/>
              <a:ext cx="1847" cy="2614"/>
            </a:xfrm>
            <a:prstGeom prst="rect">
              <a:avLst/>
            </a:prstGeom>
            <a:noFill/>
            <a:ln w="12700" algn="ctr">
              <a:solidFill>
                <a:srgbClr val="00A1DE"/>
              </a:solidFill>
              <a:miter lim="800000"/>
              <a:headEnd/>
              <a:tailEnd/>
            </a:ln>
          </p:spPr>
          <p:txBody>
            <a:bodyPr lIns="40118" tIns="40118" rIns="40118" bIns="40118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endParaRPr lang="en-GB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GB" sz="1200" dirty="0">
                  <a:solidFill>
                    <a:srgbClr val="000000"/>
                  </a:solidFill>
                </a:rPr>
                <a:t>Now, hearing services are provided by a wide variety of providers and in a wide variety of places (</a:t>
              </a:r>
              <a:r>
                <a:rPr lang="en-GB" sz="1200" dirty="0" err="1">
                  <a:solidFill>
                    <a:srgbClr val="000000"/>
                  </a:solidFill>
                </a:rPr>
                <a:t>eg</a:t>
              </a:r>
              <a:r>
                <a:rPr lang="en-GB" sz="1200" dirty="0">
                  <a:solidFill>
                    <a:srgbClr val="000000"/>
                  </a:solidFill>
                </a:rPr>
                <a:t> hospitals, the high street, GP surgeries, care homes).</a:t>
              </a: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6" r="15849" b="2269"/>
          <a:stretch>
            <a:fillRect/>
          </a:stretch>
        </p:blipFill>
        <p:spPr bwMode="auto">
          <a:xfrm>
            <a:off x="4963764" y="1528353"/>
            <a:ext cx="2986704" cy="3498878"/>
          </a:xfrm>
          <a:prstGeom prst="rect">
            <a:avLst/>
          </a:prstGeom>
          <a:noFill/>
          <a:ln w="19050">
            <a:solidFill>
              <a:srgbClr val="00AD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53616" y="1117793"/>
            <a:ext cx="4007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Adoption of choice in adult hearing services: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qVmyh_6Em0eLwtchsP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qVmyh_6Em0eLwtchsP9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qVmyh_6Em0eLwtchsP9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qVmyh_6Em0eLwtchsP9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qVmyh_6Em0eLwtchsP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FyL_X7k02tVw65XKvx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FyL_X7k02tVw65XKvx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FyL_X7k02tVw65XKvxSA"/>
</p:tagLst>
</file>

<file path=ppt/theme/theme1.xml><?xml version="1.0" encoding="utf-8"?>
<a:theme xmlns:a="http://schemas.openxmlformats.org/drawingml/2006/main" name="CHOICE AND COMP Option 2 - Secondary Care">
  <a:themeElements>
    <a:clrScheme name="Monitor Choice Theme">
      <a:dk1>
        <a:srgbClr val="000000"/>
      </a:dk1>
      <a:lt1>
        <a:sysClr val="window" lastClr="FFFFFF"/>
      </a:lt1>
      <a:dk2>
        <a:srgbClr val="0072C6"/>
      </a:dk2>
      <a:lt2>
        <a:srgbClr val="FFFFFF"/>
      </a:lt2>
      <a:accent1>
        <a:srgbClr val="00AFDB"/>
      </a:accent1>
      <a:accent2>
        <a:srgbClr val="333092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AFDB"/>
      </a:hlink>
      <a:folHlink>
        <a:srgbClr val="33309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4B6B45B2C224D8263497A48C9D22E" ma:contentTypeVersion="3" ma:contentTypeDescription="Create a new document." ma:contentTypeScope="" ma:versionID="c1908e986fe7f88ed42d2626c45dfc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946f54fc597ae82d0c88937cd5e44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3F077A-110D-4389-A03F-9FB5322829B6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A41819-B71A-4797-97C0-1035EF71E7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3F8281-015F-4845-A8DC-D400E7B49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CHOICE AND COMP Option 2 - Secondary Care</Template>
  <TotalTime>642</TotalTime>
  <Words>2101</Words>
  <Application>Microsoft Office PowerPoint</Application>
  <PresentationFormat>Custom</PresentationFormat>
  <Paragraphs>322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CHOICE AND COMP Option 2 - Secondary Care</vt:lpstr>
      <vt:lpstr>PowerPoint Presentation</vt:lpstr>
      <vt:lpstr>Index</vt:lpstr>
      <vt:lpstr>PowerPoint Presentation</vt:lpstr>
      <vt:lpstr>Target audience</vt:lpstr>
      <vt:lpstr>PowerPoint Presentation</vt:lpstr>
      <vt:lpstr>Why is choice important?</vt:lpstr>
      <vt:lpstr>How the AQP approach works</vt:lpstr>
      <vt:lpstr>Key information on hearing loss in England</vt:lpstr>
      <vt:lpstr>PowerPoint Presentation</vt:lpstr>
      <vt:lpstr>PowerPoint Presentation</vt:lpstr>
      <vt:lpstr>Monitor’s assessment of choice in adult hearing services</vt:lpstr>
      <vt:lpstr>PowerPoint Presentation</vt:lpstr>
      <vt:lpstr>What we found (pt1)</vt:lpstr>
      <vt:lpstr>What we found (pt2)</vt:lpstr>
      <vt:lpstr>Benefits: patients value choice</vt:lpstr>
      <vt:lpstr>What patients said about having a choice:</vt:lpstr>
      <vt:lpstr>Benefits: better access to services for patients</vt:lpstr>
      <vt:lpstr>Benefits: better access to services for patients</vt:lpstr>
      <vt:lpstr>In contrast:</vt:lpstr>
      <vt:lpstr>PowerPoint Presentation</vt:lpstr>
      <vt:lpstr>PowerPoint Presentation</vt:lpstr>
      <vt:lpstr>Costs: manage multiple contracts</vt:lpstr>
      <vt:lpstr>Costs: qualification process</vt:lpstr>
      <vt:lpstr>Costs: potential increase in overall spending</vt:lpstr>
      <vt:lpstr>Weighing up the costs and benefits</vt:lpstr>
      <vt:lpstr>PowerPoint Presentation</vt:lpstr>
      <vt:lpstr>Where to go for more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Ushma Mistry</dc:creator>
  <cp:lastModifiedBy>Tom Charteris</cp:lastModifiedBy>
  <cp:revision>129</cp:revision>
  <cp:lastPrinted>2015-10-14T13:27:01Z</cp:lastPrinted>
  <dcterms:created xsi:type="dcterms:W3CDTF">2015-10-09T09:25:17Z</dcterms:created>
  <dcterms:modified xsi:type="dcterms:W3CDTF">2015-11-10T13:17:37Z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0x01010061B4B6B45B2C224D8263497A48C9D22E</vt:lpwstr>
  </property>
  <property fmtid="{D5CDD505-2E9C-101B-9397-08002B2CF9AE}" pid="3" name="TaxKeyword">
    <vt:lpwstr/>
  </property>
  <property fmtid="{D5CDD505-2E9C-101B-9397-08002B2CF9AE}" pid="4" name="cebceaf3e3574cdab9f9dab6bbd34ddb">
    <vt:lpwstr/>
  </property>
  <property fmtid="{D5CDD505-2E9C-101B-9397-08002B2CF9AE}" pid="5" name="TaxCatchAll">
    <vt:lpwstr/>
  </property>
  <property fmtid="{D5CDD505-2E9C-101B-9397-08002B2CF9AE}" pid="6" name="TaxKeywordTaxHTField">
    <vt:lpwstr/>
  </property>
  <property fmtid="{D5CDD505-2E9C-101B-9397-08002B2CF9AE}" pid="7" name="_dlc_DocIdItemGuid">
    <vt:lpwstr>adaf2c85-0a19-4d48-965b-309099a34821</vt:lpwstr>
  </property>
  <property fmtid="{D5CDD505-2E9C-101B-9397-08002B2CF9AE}" pid="8" name="Case_x0020_Document_x0020_Type">
    <vt:lpwstr/>
  </property>
  <property fmtid="{D5CDD505-2E9C-101B-9397-08002B2CF9AE}" pid="9" name="Case Document Type">
    <vt:lpwstr/>
  </property>
</Properties>
</file>