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64" r:id="rId1"/>
    <p:sldMasterId id="2147483880" r:id="rId2"/>
  </p:sldMasterIdLst>
  <p:notesMasterIdLst>
    <p:notesMasterId r:id="rId32"/>
  </p:notesMasterIdLst>
  <p:handoutMasterIdLst>
    <p:handoutMasterId r:id="rId33"/>
  </p:handoutMasterIdLst>
  <p:sldIdLst>
    <p:sldId id="257" r:id="rId3"/>
    <p:sldId id="348" r:id="rId4"/>
    <p:sldId id="381" r:id="rId5"/>
    <p:sldId id="379" r:id="rId6"/>
    <p:sldId id="404" r:id="rId7"/>
    <p:sldId id="377" r:id="rId8"/>
    <p:sldId id="397" r:id="rId9"/>
    <p:sldId id="399" r:id="rId10"/>
    <p:sldId id="375" r:id="rId11"/>
    <p:sldId id="374" r:id="rId12"/>
    <p:sldId id="371" r:id="rId13"/>
    <p:sldId id="372" r:id="rId14"/>
    <p:sldId id="391" r:id="rId15"/>
    <p:sldId id="373" r:id="rId16"/>
    <p:sldId id="389" r:id="rId17"/>
    <p:sldId id="401" r:id="rId18"/>
    <p:sldId id="367" r:id="rId19"/>
    <p:sldId id="385" r:id="rId20"/>
    <p:sldId id="369" r:id="rId21"/>
    <p:sldId id="325" r:id="rId22"/>
    <p:sldId id="370" r:id="rId23"/>
    <p:sldId id="366" r:id="rId24"/>
    <p:sldId id="396" r:id="rId25"/>
    <p:sldId id="402" r:id="rId26"/>
    <p:sldId id="388" r:id="rId27"/>
    <p:sldId id="403" r:id="rId28"/>
    <p:sldId id="387" r:id="rId29"/>
    <p:sldId id="393" r:id="rId30"/>
    <p:sldId id="380" r:id="rId31"/>
  </p:sldIdLst>
  <p:sldSz cx="9906000" cy="6858000" type="A4"/>
  <p:notesSz cx="6867525" cy="969168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C4D8B-61A5-48F2-8182-378E45AA33F1}">
          <p14:sldIdLst>
            <p14:sldId id="257"/>
            <p14:sldId id="348"/>
            <p14:sldId id="381"/>
            <p14:sldId id="379"/>
            <p14:sldId id="404"/>
            <p14:sldId id="377"/>
            <p14:sldId id="397"/>
            <p14:sldId id="399"/>
            <p14:sldId id="375"/>
            <p14:sldId id="374"/>
            <p14:sldId id="371"/>
            <p14:sldId id="372"/>
            <p14:sldId id="391"/>
            <p14:sldId id="373"/>
            <p14:sldId id="389"/>
            <p14:sldId id="401"/>
            <p14:sldId id="367"/>
            <p14:sldId id="385"/>
            <p14:sldId id="369"/>
            <p14:sldId id="325"/>
            <p14:sldId id="370"/>
            <p14:sldId id="366"/>
            <p14:sldId id="396"/>
            <p14:sldId id="402"/>
            <p14:sldId id="388"/>
            <p14:sldId id="403"/>
            <p14:sldId id="387"/>
            <p14:sldId id="393"/>
            <p14:sldId id="3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D4D"/>
    <a:srgbClr val="A3AA4D"/>
    <a:srgbClr val="5AA0EE"/>
    <a:srgbClr val="D3CF17"/>
    <a:srgbClr val="7FC5EE"/>
    <a:srgbClr val="F48181"/>
    <a:srgbClr val="C1BD15"/>
    <a:srgbClr val="F0EC74"/>
    <a:srgbClr val="E8E43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0" autoAdjust="0"/>
    <p:restoredTop sz="96836" autoAdjust="0"/>
  </p:normalViewPr>
  <p:slideViewPr>
    <p:cSldViewPr>
      <p:cViewPr>
        <p:scale>
          <a:sx n="66" d="100"/>
          <a:sy n="66" d="100"/>
        </p:scale>
        <p:origin x="-3112" y="-10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2342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53" y="-1651"/>
            <a:ext cx="2942316" cy="4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t" anchorCtr="0" compatLnSpc="1">
            <a:prstTxWarp prst="textNoShape">
              <a:avLst/>
            </a:prstTxWarp>
          </a:bodyPr>
          <a:lstStyle>
            <a:lvl1pPr algn="l" defTabSz="976432" eaLnBrk="0" hangingPunct="0">
              <a:spcBef>
                <a:spcPct val="0"/>
              </a:spcBef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7258" y="-1651"/>
            <a:ext cx="2942316" cy="4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t" anchorCtr="0" compatLnSpc="1">
            <a:prstTxWarp prst="textNoShape">
              <a:avLst/>
            </a:prstTxWarp>
          </a:bodyPr>
          <a:lstStyle>
            <a:lvl1pPr algn="r" defTabSz="976432" eaLnBrk="0" hangingPunct="0">
              <a:spcBef>
                <a:spcPct val="0"/>
              </a:spcBef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953" y="9150051"/>
            <a:ext cx="2942316" cy="54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b" anchorCtr="0" compatLnSpc="1">
            <a:prstTxWarp prst="textNoShape">
              <a:avLst/>
            </a:prstTxWarp>
          </a:bodyPr>
          <a:lstStyle>
            <a:lvl1pPr algn="l" defTabSz="976432" eaLnBrk="0" hangingPunct="0">
              <a:spcBef>
                <a:spcPct val="0"/>
              </a:spcBef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6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53" y="-1651"/>
            <a:ext cx="2942316" cy="4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t" anchorCtr="0" compatLnSpc="1">
            <a:prstTxWarp prst="textNoShape">
              <a:avLst/>
            </a:prstTxWarp>
          </a:bodyPr>
          <a:lstStyle>
            <a:lvl1pPr algn="l" defTabSz="814245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7258" y="-1651"/>
            <a:ext cx="2942316" cy="4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t" anchorCtr="0" compatLnSpc="1">
            <a:prstTxWarp prst="textNoShape">
              <a:avLst/>
            </a:prstTxWarp>
          </a:bodyPr>
          <a:lstStyle>
            <a:lvl1pPr algn="r" defTabSz="814245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953" y="9150051"/>
            <a:ext cx="2942316" cy="54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0" tIns="0" rIns="19860" bIns="0" numCol="1" anchor="b" anchorCtr="0" compatLnSpc="1">
            <a:prstTxWarp prst="textNoShape">
              <a:avLst/>
            </a:prstTxWarp>
          </a:bodyPr>
          <a:lstStyle>
            <a:lvl1pPr algn="l" defTabSz="814245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505" y="4603923"/>
            <a:ext cx="5038517" cy="436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4" tIns="47995" rIns="97644" bIns="47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731838"/>
            <a:ext cx="5240337" cy="362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93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1963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5513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7475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51025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6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8544" y="1628775"/>
            <a:ext cx="7849369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52550" y="1844675"/>
            <a:ext cx="7416800" cy="38163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64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337376" y="116632"/>
            <a:ext cx="1512168" cy="158417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8545" y="1628782"/>
            <a:ext cx="7849370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7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52553" y="1844675"/>
            <a:ext cx="7416800" cy="38163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9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64B2BA-A987-4392-A9A2-DC572712B8D0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15/07/2014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ECF66E7-32BA-4C9B-AFF7-D2A953ABA6C1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3442" y="1785926"/>
            <a:ext cx="7816508" cy="410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012" tIns="50800" rIns="100012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425260" y="38106"/>
            <a:ext cx="181822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endParaRPr lang="en-US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81169" y="462746"/>
            <a:ext cx="792996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2310" y="116632"/>
            <a:ext cx="129678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8" r:id="rId2"/>
    <p:sldLayoutId id="2147483879" r:id="rId3"/>
  </p:sldLayoutIdLst>
  <p:txStyles>
    <p:titleStyle>
      <a:lvl1pPr marL="177800" indent="-177800" algn="l" defTabSz="1073150" rtl="0" eaLnBrk="1" fontAlgn="base" hangingPunct="1">
        <a:spcBef>
          <a:spcPct val="0"/>
        </a:spcBef>
        <a:spcAft>
          <a:spcPct val="0"/>
        </a:spcAft>
        <a:defRPr lang="en-GB" sz="2400" dirty="0" smtClean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2pPr>
      <a:lvl3pPr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3pPr>
      <a:lvl4pPr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4pPr>
      <a:lvl5pPr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5pPr>
      <a:lvl6pPr marL="457200"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6pPr>
      <a:lvl7pPr marL="914400"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7pPr>
      <a:lvl8pPr marL="1371600"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8pPr>
      <a:lvl9pPr marL="1828800" algn="ctr" defTabSz="10731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9pPr>
    </p:titleStyle>
    <p:bodyStyle>
      <a:lvl1pPr marL="268288" indent="-268288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100000"/>
        <a:buFont typeface="Wingdings" pitchFamily="2" charset="2"/>
        <a:buChar char="§"/>
        <a:tabLst>
          <a:tab pos="1857375" algn="l"/>
        </a:tabLst>
        <a:defRPr sz="24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0643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60000"/>
        <a:buFont typeface="Courier New" pitchFamily="49" charset="0"/>
        <a:buChar char="o"/>
        <a:tabLst>
          <a:tab pos="1857375" algn="l"/>
        </a:tabLst>
        <a:defRPr sz="2400">
          <a:solidFill>
            <a:schemeClr val="bg2">
              <a:lumMod val="50000"/>
            </a:schemeClr>
          </a:solidFill>
          <a:latin typeface="+mn-lt"/>
        </a:defRPr>
      </a:lvl2pPr>
      <a:lvl3pPr marL="11445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60000"/>
        <a:buChar char="–"/>
        <a:tabLst>
          <a:tab pos="1857375" algn="l"/>
        </a:tabLst>
        <a:defRPr sz="2400">
          <a:solidFill>
            <a:schemeClr val="bg2">
              <a:lumMod val="50000"/>
            </a:schemeClr>
          </a:solidFill>
          <a:latin typeface="+mn-lt"/>
        </a:defRPr>
      </a:lvl3pPr>
      <a:lvl4pPr marL="158273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•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4pPr>
      <a:lvl5pPr marL="20208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5pPr>
      <a:lvl6pPr marL="24780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6pPr>
      <a:lvl7pPr marL="29352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7pPr>
      <a:lvl8pPr marL="33924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8pPr>
      <a:lvl9pPr marL="3849688" indent="-247650" algn="l" defTabSz="107315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857375" algn="l"/>
        </a:tabLst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3444" y="1785931"/>
            <a:ext cx="7816509" cy="410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40" tIns="41113" rIns="80940" bIns="41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425263" y="38111"/>
            <a:ext cx="147163" cy="322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2838" tIns="37875" rIns="72838" bIns="37875">
            <a:spAutoFit/>
          </a:bodyPr>
          <a:lstStyle/>
          <a:p>
            <a:pPr algn="l">
              <a:defRPr/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81169" y="462754"/>
            <a:ext cx="7929960" cy="367110"/>
          </a:xfrm>
          <a:prstGeom prst="rect">
            <a:avLst/>
          </a:prstGeom>
        </p:spPr>
        <p:txBody>
          <a:bodyPr vert="horz" lIns="74005" tIns="37000" rIns="74005" bIns="37000" rtlCol="0" anchor="t" anchorCtr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2310" y="116632"/>
            <a:ext cx="129678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4" r:id="rId2"/>
    <p:sldLayoutId id="2147483882" r:id="rId3"/>
    <p:sldLayoutId id="2147483883" r:id="rId4"/>
    <p:sldLayoutId id="2147483885" r:id="rId5"/>
  </p:sldLayoutIdLst>
  <p:txStyles>
    <p:titleStyle>
      <a:lvl1pPr marL="143894" indent="-143894" algn="l" defTabSz="868510" rtl="0" eaLnBrk="1" fontAlgn="base" hangingPunct="1">
        <a:spcBef>
          <a:spcPct val="0"/>
        </a:spcBef>
        <a:spcAft>
          <a:spcPct val="0"/>
        </a:spcAft>
        <a:defRPr lang="en-GB" sz="1900" dirty="0" smtClean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2pPr>
      <a:lvl3pPr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3pPr>
      <a:lvl4pPr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4pPr>
      <a:lvl5pPr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5pPr>
      <a:lvl6pPr marL="370014"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6pPr>
      <a:lvl7pPr marL="740032"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7pPr>
      <a:lvl8pPr marL="1110045"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8pPr>
      <a:lvl9pPr marL="1480062" algn="ctr" defTabSz="868510" rtl="0" eaLnBrk="1" fontAlgn="base" hangingPunct="1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Trebuchet MS" pitchFamily="34" charset="0"/>
        </a:defRPr>
      </a:lvl9pPr>
    </p:titleStyle>
    <p:bodyStyle>
      <a:lvl1pPr marL="217129" indent="-217129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100000"/>
        <a:buFont typeface="Wingdings" pitchFamily="2" charset="2"/>
        <a:buChar char="§"/>
        <a:tabLst>
          <a:tab pos="1503186" algn="l"/>
        </a:tabLst>
        <a:defRPr sz="19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571727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60000"/>
        <a:buFont typeface="Courier New" pitchFamily="49" charset="0"/>
        <a:buChar char="o"/>
        <a:tabLst>
          <a:tab pos="1503186" algn="l"/>
        </a:tabLst>
        <a:defRPr sz="1900">
          <a:solidFill>
            <a:schemeClr val="bg2">
              <a:lumMod val="50000"/>
            </a:schemeClr>
          </a:solidFill>
          <a:latin typeface="+mn-lt"/>
        </a:defRPr>
      </a:lvl2pPr>
      <a:lvl3pPr marL="926324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chemeClr val="bg1">
            <a:lumMod val="50000"/>
          </a:schemeClr>
        </a:buClr>
        <a:buSzPct val="60000"/>
        <a:buChar char="–"/>
        <a:tabLst>
          <a:tab pos="1503186" algn="l"/>
        </a:tabLst>
        <a:defRPr sz="1900">
          <a:solidFill>
            <a:schemeClr val="bg2">
              <a:lumMod val="50000"/>
            </a:schemeClr>
          </a:solidFill>
          <a:latin typeface="+mn-lt"/>
        </a:defRPr>
      </a:lvl3pPr>
      <a:lvl4pPr marL="1280921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•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4pPr>
      <a:lvl5pPr marL="1635519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5pPr>
      <a:lvl6pPr marL="2005535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6pPr>
      <a:lvl7pPr marL="2375551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7pPr>
      <a:lvl8pPr marL="2745564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8pPr>
      <a:lvl9pPr marL="3115581" indent="-200425" algn="l" defTabSz="868510" rtl="0" eaLnBrk="1" fontAlgn="base" hangingPunct="1">
        <a:lnSpc>
          <a:spcPct val="105000"/>
        </a:lnSpc>
        <a:spcBef>
          <a:spcPct val="0"/>
        </a:spcBef>
        <a:spcAft>
          <a:spcPct val="50000"/>
        </a:spcAft>
        <a:buClr>
          <a:srgbClr val="BEDBEF"/>
        </a:buClr>
        <a:buChar char="–"/>
        <a:tabLst>
          <a:tab pos="1503186" algn="l"/>
        </a:tabLst>
        <a:defRPr sz="13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14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032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045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062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077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090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104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122" algn="l" defTabSz="7400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4.wdp"/><Relationship Id="rId5" Type="http://schemas.openxmlformats.org/officeDocument/2006/relationships/image" Target="../media/image12.png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-369540" y="6165304"/>
            <a:ext cx="5323052" cy="51829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8697415" y="-1035496"/>
            <a:ext cx="5278273" cy="51393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-2679848" y="-1405390"/>
            <a:ext cx="4032448" cy="3908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0860" y="548680"/>
            <a:ext cx="502428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E84D4D"/>
                </a:solidFill>
                <a:latin typeface="Bebas Neue"/>
              </a:rPr>
              <a:t>Strengths &amp; Skills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793" y="1844824"/>
            <a:ext cx="78426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Intentionally last to </a:t>
            </a:r>
            <a:r>
              <a:rPr lang="en-GB" sz="2800" b="1" dirty="0" smtClean="0">
                <a:solidFill>
                  <a:srgbClr val="E84D4D"/>
                </a:solidFill>
                <a:latin typeface="Bebas Neue"/>
              </a:rPr>
              <a:t>get going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Focus on </a:t>
            </a:r>
            <a:r>
              <a:rPr lang="en-GB" sz="2800" b="1" dirty="0" smtClean="0">
                <a:solidFill>
                  <a:srgbClr val="E84D4D"/>
                </a:solidFill>
                <a:latin typeface="Bebas Neue"/>
              </a:rPr>
              <a:t>effective framework for </a:t>
            </a: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personal development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Online / App-based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Regular / Frequent / Useful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Not just tied to annual appraisal / CPD request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Not a huge competencies document</a:t>
            </a:r>
            <a:endParaRPr lang="en-GB" sz="2400" dirty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7519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Great Place to Work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654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Finance Director </a:t>
            </a:r>
            <a:r>
              <a:rPr lang="en-GB" sz="3200" b="1" dirty="0" smtClean="0">
                <a:solidFill>
                  <a:srgbClr val="A3AA4D"/>
                </a:solidFill>
                <a:latin typeface="Bebas Neue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6308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5-08 at 12.43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16632"/>
            <a:ext cx="4633319" cy="668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/>
          <p:cNvSpPr/>
          <p:nvPr/>
        </p:nvSpPr>
        <p:spPr bwMode="auto">
          <a:xfrm>
            <a:off x="1712640" y="4509120"/>
            <a:ext cx="5255344" cy="1224136"/>
          </a:xfrm>
          <a:prstGeom prst="ellipse">
            <a:avLst/>
          </a:prstGeom>
          <a:noFill/>
          <a:ln w="50800" cap="flat" cmpd="sng" algn="ctr">
            <a:solidFill>
              <a:srgbClr val="E8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1712640" y="4509120"/>
            <a:ext cx="5255344" cy="1224136"/>
          </a:xfrm>
          <a:prstGeom prst="ellipse">
            <a:avLst/>
          </a:prstGeom>
          <a:noFill/>
          <a:ln w="50800" cap="flat" cmpd="sng" algn="ctr">
            <a:solidFill>
              <a:srgbClr val="E8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1776" y="-1035496"/>
            <a:ext cx="13716000" cy="819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Great Place to Work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516673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Finance Director </a:t>
            </a:r>
            <a:r>
              <a:rPr lang="en-GB" sz="3200" b="1" dirty="0" smtClean="0">
                <a:solidFill>
                  <a:srgbClr val="A3AA4D"/>
                </a:solidFill>
                <a:latin typeface="Bebas Neue"/>
              </a:rPr>
              <a:t>DECLARATION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Great Place to Work </a:t>
            </a:r>
            <a:r>
              <a:rPr lang="en-GB" sz="3200" b="1" dirty="0" smtClean="0">
                <a:solidFill>
                  <a:srgbClr val="A3AA4D"/>
                </a:solidFill>
                <a:latin typeface="Bebas Neue"/>
              </a:rPr>
              <a:t>PILOTS</a:t>
            </a:r>
            <a:endParaRPr lang="en-GB" sz="3200" dirty="0">
              <a:solidFill>
                <a:srgbClr val="D3CF17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4753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143" y="334361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Great Place to Work Pilots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512" y="1541533"/>
            <a:ext cx="88207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(Kent </a:t>
            </a:r>
            <a:r>
              <a:rPr lang="en-GB" sz="1600" b="1" kern="600" dirty="0">
                <a:solidFill>
                  <a:srgbClr val="A3AA4D"/>
                </a:solidFill>
              </a:rPr>
              <a:t>and </a:t>
            </a:r>
            <a:r>
              <a:rPr lang="en-GB" sz="1600" b="1" kern="600" dirty="0" smtClean="0">
                <a:solidFill>
                  <a:srgbClr val="A3AA4D"/>
                </a:solidFill>
              </a:rPr>
              <a:t>Medway)</a:t>
            </a:r>
            <a:endParaRPr lang="en-GB" sz="1600" b="1" kern="600" dirty="0">
              <a:solidFill>
                <a:srgbClr val="A3AA4D"/>
              </a:solidFill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Lincolnshire </a:t>
            </a:r>
            <a:r>
              <a:rPr lang="en-GB" sz="1600" b="1" kern="600" dirty="0">
                <a:solidFill>
                  <a:srgbClr val="A3AA4D"/>
                </a:solidFill>
              </a:rPr>
              <a:t>Partnership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  <a:endParaRPr lang="en-GB" sz="1600" b="1" kern="600" dirty="0">
              <a:solidFill>
                <a:srgbClr val="A3AA4D"/>
              </a:solidFill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Derbyshire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Tameside </a:t>
            </a:r>
            <a:r>
              <a:rPr lang="en-GB" sz="1600" b="1" kern="600" dirty="0">
                <a:solidFill>
                  <a:srgbClr val="A3AA4D"/>
                </a:solidFill>
              </a:rPr>
              <a:t>and Glossop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Somerset Community </a:t>
            </a:r>
            <a:r>
              <a:rPr lang="en-GB" sz="1600" b="1" kern="600" dirty="0" smtClean="0">
                <a:solidFill>
                  <a:srgbClr val="A3AA4D"/>
                </a:solidFill>
              </a:rPr>
              <a:t>Partnership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Calderdale </a:t>
            </a:r>
            <a:r>
              <a:rPr lang="en-GB" sz="1600" b="1" kern="600" dirty="0">
                <a:solidFill>
                  <a:srgbClr val="A3AA4D"/>
                </a:solidFill>
              </a:rPr>
              <a:t>CCG </a:t>
            </a:r>
            <a:r>
              <a:rPr lang="en-GB" sz="1600" b="1" kern="600" dirty="0" smtClean="0">
                <a:solidFill>
                  <a:srgbClr val="A3AA4D"/>
                </a:solidFill>
              </a:rPr>
              <a:t>/ </a:t>
            </a:r>
            <a:r>
              <a:rPr lang="en-GB" sz="1600" b="1" kern="600" dirty="0">
                <a:solidFill>
                  <a:srgbClr val="A3AA4D"/>
                </a:solidFill>
              </a:rPr>
              <a:t>Greater Huddersfield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Hampshire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(Bristol</a:t>
            </a:r>
            <a:r>
              <a:rPr lang="en-GB" sz="1600" b="1" kern="600" dirty="0">
                <a:solidFill>
                  <a:srgbClr val="A3AA4D"/>
                </a:solidFill>
              </a:rPr>
              <a:t>, North Somerset, Somerset and South </a:t>
            </a:r>
            <a:r>
              <a:rPr lang="en-GB" sz="1600" b="1" kern="600" dirty="0" smtClean="0">
                <a:solidFill>
                  <a:srgbClr val="A3AA4D"/>
                </a:solidFill>
              </a:rPr>
              <a:t>Gloucestershire)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Chesterfield </a:t>
            </a:r>
            <a:r>
              <a:rPr lang="en-GB" sz="1600" b="1" kern="600" dirty="0">
                <a:solidFill>
                  <a:srgbClr val="A3AA4D"/>
                </a:solidFill>
              </a:rPr>
              <a:t>Royal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(Shropshire </a:t>
            </a:r>
            <a:r>
              <a:rPr lang="en-GB" sz="1600" b="1" kern="600" dirty="0">
                <a:solidFill>
                  <a:srgbClr val="A3AA4D"/>
                </a:solidFill>
              </a:rPr>
              <a:t>and </a:t>
            </a:r>
            <a:r>
              <a:rPr lang="en-GB" sz="1600" b="1" kern="600" dirty="0" smtClean="0">
                <a:solidFill>
                  <a:srgbClr val="A3AA4D"/>
                </a:solidFill>
              </a:rPr>
              <a:t>Staffordshire)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Plymouth </a:t>
            </a:r>
            <a:r>
              <a:rPr lang="en-GB" sz="1600" b="1" kern="600" dirty="0">
                <a:solidFill>
                  <a:srgbClr val="A3AA4D"/>
                </a:solidFill>
              </a:rPr>
              <a:t>Hospitals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</a:t>
            </a:r>
            <a:r>
              <a:rPr lang="en-GB" sz="1600" b="1" kern="600" dirty="0">
                <a:solidFill>
                  <a:srgbClr val="A3AA4D"/>
                </a:solidFill>
              </a:rPr>
              <a:t>Business Services </a:t>
            </a:r>
            <a:r>
              <a:rPr lang="en-GB" sz="1600" b="1" kern="600" dirty="0" smtClean="0">
                <a:solidFill>
                  <a:srgbClr val="A3AA4D"/>
                </a:solidFill>
              </a:rPr>
              <a:t>Authority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Leeds </a:t>
            </a:r>
            <a:r>
              <a:rPr lang="en-GB" sz="1600" b="1" kern="600" dirty="0">
                <a:solidFill>
                  <a:srgbClr val="A3AA4D"/>
                </a:solidFill>
              </a:rPr>
              <a:t>Teaching Hospitals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Bedfordshire 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Wye </a:t>
            </a:r>
            <a:r>
              <a:rPr lang="en-GB" sz="1600" b="1" kern="600" dirty="0">
                <a:solidFill>
                  <a:srgbClr val="A3AA4D"/>
                </a:solidFill>
              </a:rPr>
              <a:t>Valley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(Essex)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County </a:t>
            </a:r>
            <a:r>
              <a:rPr lang="en-GB" sz="1600" b="1" kern="600" dirty="0">
                <a:solidFill>
                  <a:srgbClr val="A3AA4D"/>
                </a:solidFill>
              </a:rPr>
              <a:t>Durham and Darlington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Guy’s </a:t>
            </a:r>
            <a:r>
              <a:rPr lang="en-GB" sz="1600" b="1" kern="600" dirty="0">
                <a:solidFill>
                  <a:srgbClr val="A3AA4D"/>
                </a:solidFill>
              </a:rPr>
              <a:t>&amp; St. Thomas’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Greater </a:t>
            </a:r>
            <a:r>
              <a:rPr lang="en-GB" sz="1600" b="1" kern="600" dirty="0">
                <a:solidFill>
                  <a:srgbClr val="A3AA4D"/>
                </a:solidFill>
              </a:rPr>
              <a:t>Manchester West </a:t>
            </a:r>
            <a:r>
              <a:rPr lang="en-GB" sz="1600" b="1" kern="600" dirty="0" smtClean="0">
                <a:solidFill>
                  <a:srgbClr val="A3AA4D"/>
                </a:solidFill>
              </a:rPr>
              <a:t>Mental Health </a:t>
            </a:r>
            <a:r>
              <a:rPr lang="en-GB" sz="1600" b="1" kern="600" dirty="0">
                <a:solidFill>
                  <a:srgbClr val="A3AA4D"/>
                </a:solidFill>
              </a:rPr>
              <a:t>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South </a:t>
            </a:r>
            <a:r>
              <a:rPr lang="en-GB" sz="1600" b="1" kern="600" dirty="0">
                <a:solidFill>
                  <a:srgbClr val="A3AA4D"/>
                </a:solidFill>
              </a:rPr>
              <a:t>London </a:t>
            </a:r>
            <a:r>
              <a:rPr lang="en-GB" sz="1600" b="1" kern="600" dirty="0" smtClean="0">
                <a:solidFill>
                  <a:srgbClr val="A3AA4D"/>
                </a:solidFill>
              </a:rPr>
              <a:t>CSU</a:t>
            </a:r>
            <a:endParaRPr lang="en-GB" sz="1600" b="1" kern="600" dirty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5393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143" y="334361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Great Place to Work Pilots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512" y="1541533"/>
            <a:ext cx="88207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(Kent </a:t>
            </a:r>
            <a:r>
              <a:rPr lang="en-GB" sz="1600" b="1" kern="600" dirty="0">
                <a:solidFill>
                  <a:srgbClr val="A3AA4D"/>
                </a:solidFill>
              </a:rPr>
              <a:t>and </a:t>
            </a:r>
            <a:r>
              <a:rPr lang="en-GB" sz="1600" b="1" kern="600" dirty="0" smtClean="0">
                <a:solidFill>
                  <a:srgbClr val="A3AA4D"/>
                </a:solidFill>
              </a:rPr>
              <a:t>Medway)</a:t>
            </a:r>
            <a:endParaRPr lang="en-GB" sz="1600" b="1" kern="600" dirty="0">
              <a:solidFill>
                <a:srgbClr val="A3AA4D"/>
              </a:solidFill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Lincolnshire </a:t>
            </a:r>
            <a:r>
              <a:rPr lang="en-GB" sz="1600" b="1" kern="600" dirty="0">
                <a:solidFill>
                  <a:srgbClr val="A3AA4D"/>
                </a:solidFill>
              </a:rPr>
              <a:t>Partnership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  <a:endParaRPr lang="en-GB" sz="1600" b="1" kern="600" dirty="0">
              <a:solidFill>
                <a:srgbClr val="A3AA4D"/>
              </a:solidFill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Derbyshire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800" b="1" kern="600" dirty="0" smtClean="0">
                <a:solidFill>
                  <a:srgbClr val="E84D4D"/>
                </a:solidFill>
              </a:rPr>
              <a:t>Tameside </a:t>
            </a:r>
            <a:r>
              <a:rPr lang="en-GB" sz="1800" b="1" kern="600" dirty="0">
                <a:solidFill>
                  <a:srgbClr val="E84D4D"/>
                </a:solidFill>
              </a:rPr>
              <a:t>and Glossop </a:t>
            </a:r>
            <a:r>
              <a:rPr lang="en-GB" sz="1800" b="1" kern="600" dirty="0" smtClean="0">
                <a:solidFill>
                  <a:srgbClr val="E84D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Somerset Community </a:t>
            </a:r>
            <a:r>
              <a:rPr lang="en-GB" sz="1600" b="1" kern="600" dirty="0" smtClean="0">
                <a:solidFill>
                  <a:srgbClr val="A3AA4D"/>
                </a:solidFill>
              </a:rPr>
              <a:t>Partnership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Calderdale </a:t>
            </a:r>
            <a:r>
              <a:rPr lang="en-GB" sz="1600" b="1" kern="600" dirty="0">
                <a:solidFill>
                  <a:srgbClr val="A3AA4D"/>
                </a:solidFill>
              </a:rPr>
              <a:t>CCG </a:t>
            </a:r>
            <a:r>
              <a:rPr lang="en-GB" sz="1600" b="1" kern="600" dirty="0" smtClean="0">
                <a:solidFill>
                  <a:srgbClr val="A3AA4D"/>
                </a:solidFill>
              </a:rPr>
              <a:t>/ </a:t>
            </a:r>
            <a:r>
              <a:rPr lang="en-GB" sz="1600" b="1" kern="600" dirty="0">
                <a:solidFill>
                  <a:srgbClr val="A3AA4D"/>
                </a:solidFill>
              </a:rPr>
              <a:t>Greater Huddersfield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North </a:t>
            </a:r>
            <a:r>
              <a:rPr lang="en-GB" sz="1600" b="1" kern="600" dirty="0">
                <a:solidFill>
                  <a:srgbClr val="A3AA4D"/>
                </a:solidFill>
              </a:rPr>
              <a:t>Hampshire </a:t>
            </a:r>
            <a:r>
              <a:rPr lang="en-GB" sz="1600" b="1" kern="600" dirty="0" smtClean="0">
                <a:solidFill>
                  <a:srgbClr val="A3AA4D"/>
                </a:solidFill>
              </a:rPr>
              <a:t>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(Bristol</a:t>
            </a:r>
            <a:r>
              <a:rPr lang="en-GB" sz="1600" b="1" kern="600" dirty="0">
                <a:solidFill>
                  <a:srgbClr val="A3AA4D"/>
                </a:solidFill>
              </a:rPr>
              <a:t>, North Somerset, Somerset and South </a:t>
            </a:r>
            <a:r>
              <a:rPr lang="en-GB" sz="1600" b="1" kern="600" dirty="0" smtClean="0">
                <a:solidFill>
                  <a:srgbClr val="A3AA4D"/>
                </a:solidFill>
              </a:rPr>
              <a:t>Gloucestershire)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Chesterfield </a:t>
            </a:r>
            <a:r>
              <a:rPr lang="en-GB" sz="1600" b="1" kern="600" dirty="0">
                <a:solidFill>
                  <a:srgbClr val="A3AA4D"/>
                </a:solidFill>
              </a:rPr>
              <a:t>Royal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(Shropshire </a:t>
            </a:r>
            <a:r>
              <a:rPr lang="en-GB" sz="1600" b="1" kern="600" dirty="0">
                <a:solidFill>
                  <a:srgbClr val="A3AA4D"/>
                </a:solidFill>
              </a:rPr>
              <a:t>and </a:t>
            </a:r>
            <a:r>
              <a:rPr lang="en-GB" sz="1600" b="1" kern="600" dirty="0" smtClean="0">
                <a:solidFill>
                  <a:srgbClr val="A3AA4D"/>
                </a:solidFill>
              </a:rPr>
              <a:t>Staffordshire)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Plymouth </a:t>
            </a:r>
            <a:r>
              <a:rPr lang="en-GB" sz="1600" b="1" kern="600" dirty="0">
                <a:solidFill>
                  <a:srgbClr val="A3AA4D"/>
                </a:solidFill>
              </a:rPr>
              <a:t>Hospitals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</a:t>
            </a:r>
            <a:r>
              <a:rPr lang="en-GB" sz="1600" b="1" kern="600" dirty="0">
                <a:solidFill>
                  <a:srgbClr val="A3AA4D"/>
                </a:solidFill>
              </a:rPr>
              <a:t>Business Services </a:t>
            </a:r>
            <a:r>
              <a:rPr lang="en-GB" sz="1600" b="1" kern="600" dirty="0" smtClean="0">
                <a:solidFill>
                  <a:srgbClr val="A3AA4D"/>
                </a:solidFill>
              </a:rPr>
              <a:t>Authority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Leeds </a:t>
            </a:r>
            <a:r>
              <a:rPr lang="en-GB" sz="1600" b="1" kern="600" dirty="0">
                <a:solidFill>
                  <a:srgbClr val="A3AA4D"/>
                </a:solidFill>
              </a:rPr>
              <a:t>Teaching Hospitals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Bedfordshire CCG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Wye </a:t>
            </a:r>
            <a:r>
              <a:rPr lang="en-GB" sz="1600" b="1" kern="600" dirty="0">
                <a:solidFill>
                  <a:srgbClr val="A3AA4D"/>
                </a:solidFill>
              </a:rPr>
              <a:t>Valley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Trust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NHS England (Essex)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County </a:t>
            </a:r>
            <a:r>
              <a:rPr lang="en-GB" sz="1600" b="1" kern="600" dirty="0">
                <a:solidFill>
                  <a:srgbClr val="A3AA4D"/>
                </a:solidFill>
              </a:rPr>
              <a:t>Durham and Darlington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Guy’s </a:t>
            </a:r>
            <a:r>
              <a:rPr lang="en-GB" sz="1600" b="1" kern="600" dirty="0">
                <a:solidFill>
                  <a:srgbClr val="A3AA4D"/>
                </a:solidFill>
              </a:rPr>
              <a:t>&amp; St. Thomas’ NHS </a:t>
            </a:r>
            <a:r>
              <a:rPr lang="en-GB" sz="1600" b="1" kern="600" dirty="0" smtClean="0">
                <a:solidFill>
                  <a:srgbClr val="A3AA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800" b="1" kern="600" dirty="0" smtClean="0">
                <a:solidFill>
                  <a:srgbClr val="E84D4D"/>
                </a:solidFill>
              </a:rPr>
              <a:t>Greater </a:t>
            </a:r>
            <a:r>
              <a:rPr lang="en-GB" sz="1800" b="1" kern="600" dirty="0">
                <a:solidFill>
                  <a:srgbClr val="E84D4D"/>
                </a:solidFill>
              </a:rPr>
              <a:t>Manchester West </a:t>
            </a:r>
            <a:r>
              <a:rPr lang="en-GB" sz="1800" b="1" kern="600" dirty="0" smtClean="0">
                <a:solidFill>
                  <a:srgbClr val="E84D4D"/>
                </a:solidFill>
              </a:rPr>
              <a:t>Mental Health </a:t>
            </a:r>
            <a:r>
              <a:rPr lang="en-GB" sz="1800" b="1" kern="600" dirty="0">
                <a:solidFill>
                  <a:srgbClr val="E84D4D"/>
                </a:solidFill>
              </a:rPr>
              <a:t>NHS </a:t>
            </a:r>
            <a:r>
              <a:rPr lang="en-GB" sz="1800" b="1" kern="600" dirty="0" smtClean="0">
                <a:solidFill>
                  <a:srgbClr val="E84D4D"/>
                </a:solidFill>
              </a:rPr>
              <a:t>FT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GB" sz="1600" b="1" kern="600" dirty="0" smtClean="0">
                <a:solidFill>
                  <a:srgbClr val="A3AA4D"/>
                </a:solidFill>
              </a:rPr>
              <a:t>South </a:t>
            </a:r>
            <a:r>
              <a:rPr lang="en-GB" sz="1600" b="1" kern="600" dirty="0">
                <a:solidFill>
                  <a:srgbClr val="A3AA4D"/>
                </a:solidFill>
              </a:rPr>
              <a:t>London </a:t>
            </a:r>
            <a:r>
              <a:rPr lang="en-GB" sz="1600" b="1" kern="600" dirty="0" smtClean="0">
                <a:solidFill>
                  <a:srgbClr val="A3AA4D"/>
                </a:solidFill>
              </a:rPr>
              <a:t>CSU</a:t>
            </a:r>
            <a:endParaRPr lang="en-GB" sz="1600" b="1" kern="600" dirty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07200107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564" y="332656"/>
            <a:ext cx="7445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Foundations for Sustained Improvement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Communications hub</a:t>
            </a:r>
          </a:p>
        </p:txBody>
      </p:sp>
    </p:spTree>
    <p:extLst>
      <p:ext uri="{BB962C8B-B14F-4D97-AF65-F5344CB8AC3E}">
        <p14:creationId xmlns:p14="http://schemas.microsoft.com/office/powerpoint/2010/main" val="31344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15 at 11.4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3744" y="0"/>
            <a:ext cx="12817424" cy="8108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600000">
            <a:off x="-288506" y="692696"/>
            <a:ext cx="10281592" cy="769441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FF00"/>
                </a:solidFill>
                <a:latin typeface="Bebas Neue"/>
              </a:rPr>
              <a:t>www.futurefocusedfinance.nhs.uk</a:t>
            </a:r>
            <a:endParaRPr lang="en-GB" sz="4400" b="1" dirty="0">
              <a:solidFill>
                <a:srgbClr val="FFFF00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9237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Foundations for Sustained Improvement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4322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Communications hub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1716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5168" y="2419557"/>
            <a:ext cx="3234567" cy="1565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6816" y="2419557"/>
            <a:ext cx="3234566" cy="1565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64" y="2367205"/>
            <a:ext cx="3450950" cy="16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2" y="501811"/>
            <a:ext cx="4326254" cy="22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54" y="3789040"/>
            <a:ext cx="4716896" cy="294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477494"/>
            <a:ext cx="4165183" cy="22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8" y="107801"/>
            <a:ext cx="4654629" cy="268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040" y="2996952"/>
            <a:ext cx="3711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accent3"/>
                </a:solidFill>
                <a:latin typeface="Bebas Neue" pitchFamily="34" charset="0"/>
              </a:rPr>
              <a:t>@</a:t>
            </a:r>
            <a:r>
              <a:rPr lang="en-GB" sz="6000" b="1" dirty="0" err="1" smtClean="0">
                <a:solidFill>
                  <a:schemeClr val="accent3"/>
                </a:solidFill>
                <a:latin typeface="Bebas Neue" pitchFamily="34" charset="0"/>
              </a:rPr>
              <a:t>nhsFFF</a:t>
            </a:r>
            <a:endParaRPr lang="en-GB" sz="6000" b="1" dirty="0">
              <a:solidFill>
                <a:schemeClr val="accent3"/>
              </a:solidFill>
              <a:latin typeface="Bebas Neu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7506" y="2924944"/>
            <a:ext cx="4631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3"/>
                </a:solidFill>
                <a:latin typeface="Bebas Neue" pitchFamily="34" charset="0"/>
              </a:rPr>
              <a:t>#</a:t>
            </a:r>
            <a:r>
              <a:rPr lang="en-GB" sz="3000" b="1" dirty="0" err="1" smtClean="0">
                <a:solidFill>
                  <a:schemeClr val="accent3"/>
                </a:solidFill>
                <a:latin typeface="Bebas Neue" pitchFamily="34" charset="0"/>
              </a:rPr>
              <a:t>FutureFocusedFinance</a:t>
            </a:r>
            <a:endParaRPr lang="en-GB" sz="3000" b="1" dirty="0">
              <a:solidFill>
                <a:schemeClr val="accent3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Foundations for Sustained Improvement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43011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>
                <a:solidFill>
                  <a:srgbClr val="A3AA4D"/>
                </a:solidFill>
                <a:latin typeface="Bebas Neue"/>
              </a:rPr>
              <a:t>Communications hub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Twitter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3851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04" t="11680"/>
          <a:stretch/>
        </p:blipFill>
        <p:spPr bwMode="ltGray">
          <a:xfrm>
            <a:off x="-734751" y="-243408"/>
            <a:ext cx="5974902" cy="56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ltGray">
          <a:xfrm>
            <a:off x="5817096" y="870683"/>
            <a:ext cx="3728864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Birmingham 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Wednesday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5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Newmarket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	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Friday 7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Preston 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Tuesday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11 March 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	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Leeds 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Wednesday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12 March </a:t>
            </a:r>
            <a:endParaRPr lang="en-GB" sz="2800" dirty="0">
              <a:solidFill>
                <a:schemeClr val="bg2">
                  <a:lumMod val="95000"/>
                </a:schemeClr>
              </a:solidFill>
            </a:endParaRP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Durham 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Thursday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13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London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Monday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17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Nottingham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Friday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21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Gatwick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Tuesday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25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Newbury 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Wednesday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26 March </a:t>
            </a:r>
          </a:p>
          <a:p>
            <a:pPr marL="1438275" indent="-1438275" algn="l"/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Taunton</a:t>
            </a:r>
            <a:r>
              <a:rPr lang="en-GB" sz="1800" dirty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2">
                    <a:lumMod val="95000"/>
                  </a:schemeClr>
                </a:solidFill>
              </a:rPr>
              <a:t>	</a:t>
            </a:r>
            <a:r>
              <a:rPr lang="en-GB" sz="1200" dirty="0" smtClean="0">
                <a:solidFill>
                  <a:schemeClr val="bg2">
                    <a:lumMod val="95000"/>
                  </a:schemeClr>
                </a:solidFill>
              </a:rPr>
              <a:t>Friday </a:t>
            </a:r>
            <a:r>
              <a:rPr lang="en-GB" sz="1200" dirty="0">
                <a:solidFill>
                  <a:schemeClr val="bg2">
                    <a:lumMod val="95000"/>
                  </a:schemeClr>
                </a:solidFill>
              </a:rPr>
              <a:t>28 March</a:t>
            </a:r>
          </a:p>
          <a:p>
            <a:pPr algn="l"/>
            <a:endParaRPr lang="en-GB" sz="1100" dirty="0" smtClean="0"/>
          </a:p>
          <a:p>
            <a:pPr algn="l"/>
            <a:endParaRPr lang="en-GB" sz="1200" dirty="0"/>
          </a:p>
        </p:txBody>
      </p:sp>
      <p:sp>
        <p:nvSpPr>
          <p:cNvPr id="5" name="TextBox 4"/>
          <p:cNvSpPr txBox="1"/>
          <p:nvPr/>
        </p:nvSpPr>
        <p:spPr bwMode="ltGray">
          <a:xfrm>
            <a:off x="560512" y="5298593"/>
            <a:ext cx="3384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>Supported</a:t>
            </a:r>
            <a:r>
              <a:rPr lang="en-GB" sz="28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/>
            </a:r>
            <a:br>
              <a:rPr lang="en-GB" sz="28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</a:br>
            <a:r>
              <a:rPr lang="en-GB" sz="48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>Nationally</a:t>
            </a:r>
            <a:r>
              <a:rPr lang="en-GB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> </a:t>
            </a:r>
            <a:br>
              <a:rPr lang="en-GB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</a:br>
            <a:endParaRPr lang="en-GB" dirty="0">
              <a:solidFill>
                <a:schemeClr val="bg2">
                  <a:lumMod val="95000"/>
                </a:schemeClr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ltGray">
          <a:xfrm>
            <a:off x="3152800" y="443711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>locally</a:t>
            </a:r>
            <a:r>
              <a:rPr lang="en-GB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/>
            </a:r>
            <a:br>
              <a:rPr lang="en-GB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</a:br>
            <a:r>
              <a:rPr lang="en-GB" sz="2400" dirty="0" smtClean="0">
                <a:solidFill>
                  <a:schemeClr val="bg2">
                    <a:lumMod val="95000"/>
                  </a:schemeClr>
                </a:solidFill>
                <a:latin typeface="Bebas Neue" pitchFamily="34" charset="0"/>
              </a:rPr>
              <a:t>Delivered</a:t>
            </a:r>
            <a:endParaRPr lang="en-GB" sz="2400" dirty="0">
              <a:solidFill>
                <a:schemeClr val="bg2">
                  <a:lumMod val="9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536" y="447299"/>
            <a:ext cx="54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E84D4D"/>
                </a:solidFill>
                <a:latin typeface="Bebas Neue"/>
              </a:rPr>
              <a:t>Videos on our YouTube Channel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7500" y="4633252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E84D4D"/>
                </a:solidFill>
                <a:latin typeface="Bebas Neue"/>
              </a:rPr>
              <a:t>(Search for </a:t>
            </a:r>
            <a:r>
              <a:rPr lang="en-GB" sz="3600" b="1" dirty="0" smtClean="0">
                <a:solidFill>
                  <a:srgbClr val="E84D4D"/>
                </a:solidFill>
                <a:latin typeface="Bebas Neue"/>
              </a:rPr>
              <a:t>“Future </a:t>
            </a:r>
            <a:r>
              <a:rPr lang="en-GB" sz="3600" b="1" dirty="0">
                <a:solidFill>
                  <a:srgbClr val="E84D4D"/>
                </a:solidFill>
                <a:latin typeface="Bebas Neue"/>
              </a:rPr>
              <a:t>Focused </a:t>
            </a:r>
            <a:r>
              <a:rPr lang="en-GB" sz="3600" b="1" dirty="0" smtClean="0">
                <a:solidFill>
                  <a:srgbClr val="E84D4D"/>
                </a:solidFill>
                <a:latin typeface="Bebas Neue"/>
              </a:rPr>
              <a:t>Finance” on the YouTube </a:t>
            </a:r>
            <a:r>
              <a:rPr lang="en-GB" sz="3600" b="1" dirty="0">
                <a:solidFill>
                  <a:srgbClr val="E84D4D"/>
                </a:solidFill>
                <a:latin typeface="Bebas Neue"/>
              </a:rPr>
              <a:t>home page)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3" y="2132856"/>
            <a:ext cx="4302494" cy="24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3824" y="-76200"/>
            <a:ext cx="130111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Foundations for Sustained Improvement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4301177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>
                <a:solidFill>
                  <a:srgbClr val="A3AA4D"/>
                </a:solidFill>
                <a:latin typeface="Bebas Neue"/>
              </a:rPr>
              <a:t>Communications hub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Twitter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YouTube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Value Makers</a:t>
            </a:r>
          </a:p>
          <a:p>
            <a:pPr marL="285750" indent="-285750" algn="l">
              <a:buFont typeface="Arial"/>
              <a:buChar char="•"/>
            </a:pPr>
            <a:endParaRPr lang="en-GB" sz="3200" dirty="0" smtClean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22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640" y="1522221"/>
            <a:ext cx="86984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l"/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“	Being 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a value maker involves being </a:t>
            </a:r>
            <a:r>
              <a:rPr lang="en-GB" sz="2400" b="1" dirty="0">
                <a:solidFill>
                  <a:srgbClr val="E84D4D"/>
                </a:solidFill>
                <a:latin typeface="Bebas Neue"/>
              </a:rPr>
              <a:t>an ambassador for Future-Focused Finance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. It means broadening your experiences and </a:t>
            </a:r>
            <a:r>
              <a:rPr lang="en-GB" sz="2400" b="1" dirty="0">
                <a:solidFill>
                  <a:srgbClr val="E84D4D"/>
                </a:solidFill>
                <a:latin typeface="Bebas Neue"/>
              </a:rPr>
              <a:t>networking with like-minded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ebas Neue"/>
              </a:rPr>
              <a:t> 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people whilst helping to spread important messages and </a:t>
            </a:r>
            <a:r>
              <a:rPr lang="en-GB" sz="2400" b="1" dirty="0">
                <a:solidFill>
                  <a:srgbClr val="E84D4D"/>
                </a:solidFill>
                <a:latin typeface="Bebas Neue"/>
              </a:rPr>
              <a:t>shared development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.</a:t>
            </a:r>
            <a:endParaRPr lang="en-GB" sz="2400" b="1" dirty="0">
              <a:solidFill>
                <a:srgbClr val="A3AA4D"/>
              </a:solidFill>
              <a:latin typeface="Bebas Neue"/>
            </a:endParaRPr>
          </a:p>
          <a:p>
            <a:pPr marL="174625" indent="-174625" algn="l"/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“	Value 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makers will attend </a:t>
            </a:r>
            <a:r>
              <a:rPr lang="en-GB" sz="2400" b="1" dirty="0">
                <a:solidFill>
                  <a:srgbClr val="E84D4D"/>
                </a:solidFill>
                <a:latin typeface="Bebas Neue"/>
              </a:rPr>
              <a:t>occasional forums 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(nationally, locally and virtually) and receive </a:t>
            </a:r>
            <a:r>
              <a:rPr lang="en-GB" sz="2400" b="1" dirty="0">
                <a:solidFill>
                  <a:srgbClr val="E84D4D"/>
                </a:solidFill>
                <a:latin typeface="Bebas Neue"/>
              </a:rPr>
              <a:t>tailored support </a:t>
            </a:r>
            <a:r>
              <a:rPr lang="en-GB" sz="2400" dirty="0">
                <a:solidFill>
                  <a:srgbClr val="A3AA4D"/>
                </a:solidFill>
                <a:latin typeface="Bebas Neue"/>
              </a:rPr>
              <a:t>with this role which may include mentoring, coaching and specific action-based learning</a:t>
            </a: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487" y="415188"/>
            <a:ext cx="435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>
                <a:solidFill>
                  <a:srgbClr val="A3AA4D"/>
                </a:solidFill>
                <a:latin typeface="Bebas Neue"/>
              </a:rPr>
              <a:t>Value Makers</a:t>
            </a:r>
          </a:p>
        </p:txBody>
      </p:sp>
      <p:pic>
        <p:nvPicPr>
          <p:cNvPr id="4" name="Picture 3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488" y="2204864"/>
            <a:ext cx="8698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GB" sz="2400" dirty="0" smtClean="0">
                <a:solidFill>
                  <a:srgbClr val="A3AA4D"/>
                </a:solidFill>
                <a:latin typeface="Bebas Neue"/>
              </a:rPr>
              <a:t>	</a:t>
            </a: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First cohort recruited</a:t>
            </a:r>
          </a:p>
          <a:p>
            <a:pPr marL="342900" indent="-342900" algn="l">
              <a:buFont typeface="Arial"/>
              <a:buChar char="•"/>
            </a:pPr>
            <a:endParaRPr lang="en-GB" sz="3200" dirty="0" smtClean="0">
              <a:solidFill>
                <a:srgbClr val="A3AA4D"/>
              </a:solidFill>
              <a:latin typeface="Bebas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487" y="415188"/>
            <a:ext cx="435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>
                <a:solidFill>
                  <a:srgbClr val="A3AA4D"/>
                </a:solidFill>
                <a:latin typeface="Bebas Neue"/>
              </a:rPr>
              <a:t>Value Makers</a:t>
            </a:r>
          </a:p>
        </p:txBody>
      </p:sp>
      <p:pic>
        <p:nvPicPr>
          <p:cNvPr id="4" name="Picture 3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pic>
        <p:nvPicPr>
          <p:cNvPr id="5" name="Picture 4" descr="Screen Shot 2014-07-15 at 11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621084"/>
            <a:ext cx="2717034" cy="4948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488" y="3356992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1075" indent="-981075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Second Cohort will be recruited soon</a:t>
            </a:r>
            <a:endParaRPr lang="en-GB" dirty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38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7776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A3AA4D"/>
                </a:solidFill>
                <a:latin typeface="Bebas Neue"/>
              </a:rPr>
              <a:t>Foundations for Sustained Improvement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2492896"/>
            <a:ext cx="637866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dirty="0">
                <a:solidFill>
                  <a:srgbClr val="A3AA4D"/>
                </a:solidFill>
                <a:latin typeface="Bebas Neue"/>
              </a:rPr>
              <a:t>Communications hub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Twitter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YouTube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Value Makers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dirty="0" smtClean="0">
                <a:solidFill>
                  <a:srgbClr val="A3AA4D"/>
                </a:solidFill>
                <a:latin typeface="Bebas Neue"/>
              </a:rPr>
              <a:t>Healthcare Business Foundation</a:t>
            </a:r>
            <a:endParaRPr lang="en-GB" sz="3200" dirty="0">
              <a:solidFill>
                <a:srgbClr val="A3AA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904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E84D4D"/>
                </a:solidFill>
                <a:latin typeface="Bebas Neue"/>
              </a:rPr>
              <a:t>Get Involved!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688" y="1556792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Register on the </a:t>
            </a: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website</a:t>
            </a:r>
          </a:p>
          <a:p>
            <a:pPr marL="285750" indent="-285750" algn="l">
              <a:buClr>
                <a:srgbClr val="5AA0EE"/>
              </a:buClr>
              <a:buFont typeface="Arial"/>
              <a:buChar char="•"/>
            </a:pP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Contribute</a:t>
            </a: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 to the discussion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Follow us on </a:t>
            </a: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Twitter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Discuss the </a:t>
            </a: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Declaration</a:t>
            </a: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 with your CFO / FD &amp; ask them to sign it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Join a </a:t>
            </a: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delivery group</a:t>
            </a:r>
          </a:p>
          <a:p>
            <a:pPr marL="285750" indent="-285750" algn="l">
              <a:buFont typeface="Arial"/>
              <a:buChar char="•"/>
            </a:pPr>
            <a:r>
              <a:rPr lang="en-GB" sz="3200" b="1" dirty="0" smtClean="0">
                <a:solidFill>
                  <a:srgbClr val="5AA0EE"/>
                </a:solidFill>
                <a:latin typeface="Bebas Neue"/>
              </a:rPr>
              <a:t>Apply to become a </a:t>
            </a:r>
            <a:r>
              <a:rPr lang="en-GB" sz="3200" b="1" dirty="0" smtClean="0">
                <a:solidFill>
                  <a:srgbClr val="E84D4D"/>
                </a:solidFill>
                <a:latin typeface="Bebas Neue"/>
              </a:rPr>
              <a:t>Value Maker</a:t>
            </a:r>
            <a:endParaRPr lang="en-GB" sz="3200" b="1" dirty="0">
              <a:solidFill>
                <a:srgbClr val="E84D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638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-369540" y="6165304"/>
            <a:ext cx="5323052" cy="51829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8697415" y="-1035496"/>
            <a:ext cx="5278273" cy="51393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-2679848" y="-1405390"/>
            <a:ext cx="4032448" cy="3908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0860" y="548680"/>
            <a:ext cx="502428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20779"/>
            <a:ext cx="9163151" cy="647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2492896"/>
            <a:ext cx="16764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20" y="2492896"/>
            <a:ext cx="245133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56" y="2492896"/>
            <a:ext cx="16891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96816" y="112474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E84D4D"/>
                </a:solidFill>
              </a:rPr>
              <a:t>Team FFF</a:t>
            </a:r>
            <a:endParaRPr lang="en-US" sz="4000" b="1" dirty="0">
              <a:solidFill>
                <a:srgbClr val="E84D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544" y="537321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3AA4D"/>
                </a:solidFill>
              </a:rPr>
              <a:t>Sam Sherrington</a:t>
            </a:r>
            <a:endParaRPr lang="en-US" sz="2400" b="1" dirty="0">
              <a:solidFill>
                <a:srgbClr val="A3AA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2840" y="537321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3AA4D"/>
                </a:solidFill>
              </a:rPr>
              <a:t>David Ellcock</a:t>
            </a:r>
            <a:endParaRPr lang="en-US" sz="2400" b="1" dirty="0">
              <a:solidFill>
                <a:srgbClr val="A3AA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3120" y="5373216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A3AA4D"/>
                </a:solidFill>
              </a:rPr>
              <a:t>Becky 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A3AA4D"/>
                </a:solidFill>
              </a:rPr>
              <a:t>Vine</a:t>
            </a:r>
            <a:endParaRPr lang="en-US" sz="2400" b="1" dirty="0">
              <a:solidFill>
                <a:srgbClr val="A3AA4D"/>
              </a:solidFill>
            </a:endParaRPr>
          </a:p>
        </p:txBody>
      </p:sp>
      <p:pic>
        <p:nvPicPr>
          <p:cNvPr id="23" name="Picture 22" descr="Logo-FFF-Final-Final copy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264" y="2564903"/>
            <a:ext cx="9201472" cy="156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480" y="5013176"/>
            <a:ext cx="9073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804863" algn="ctr"/>
                <a:tab pos="2420938" algn="ctr"/>
                <a:tab pos="3852863" algn="ctr"/>
                <a:tab pos="5384800" algn="ctr"/>
                <a:tab pos="6815138" algn="ctr"/>
                <a:tab pos="8339138" algn="ctr"/>
              </a:tabLst>
            </a:pPr>
            <a:r>
              <a:rPr lang="en-GB" sz="1200" dirty="0" smtClean="0">
                <a:solidFill>
                  <a:schemeClr val="bg1">
                    <a:lumMod val="25000"/>
                  </a:schemeClr>
                </a:solidFill>
                <a:latin typeface="Arial" charset="0"/>
              </a:rPr>
              <a:t>	Caroline Clarke	Bill Shields 	Dr </a:t>
            </a:r>
            <a:r>
              <a:rPr lang="en-GB" sz="1200" dirty="0">
                <a:solidFill>
                  <a:schemeClr val="bg1">
                    <a:lumMod val="25000"/>
                  </a:schemeClr>
                </a:solidFill>
                <a:latin typeface="Arial" charset="0"/>
              </a:rPr>
              <a:t>Sanjay </a:t>
            </a:r>
            <a:r>
              <a:rPr lang="en-GB" sz="1200" dirty="0" err="1" smtClean="0">
                <a:solidFill>
                  <a:schemeClr val="bg1">
                    <a:lumMod val="25000"/>
                  </a:schemeClr>
                </a:solidFill>
                <a:latin typeface="Arial" charset="0"/>
              </a:rPr>
              <a:t>Agrawal</a:t>
            </a:r>
            <a:r>
              <a:rPr lang="en-GB" sz="1200" dirty="0" smtClean="0">
                <a:solidFill>
                  <a:schemeClr val="bg1">
                    <a:lumMod val="25000"/>
                  </a:schemeClr>
                </a:solidFill>
                <a:latin typeface="Arial" charset="0"/>
              </a:rPr>
              <a:t> 	Richard Alexander 	Cathy Kennedy 	Mark Orchard </a:t>
            </a:r>
            <a:endParaRPr lang="en-GB" sz="1200" dirty="0">
              <a:solidFill>
                <a:schemeClr val="bg1">
                  <a:lumMod val="25000"/>
                </a:schemeClr>
              </a:solidFill>
              <a:latin typeface="Arial" charset="0"/>
            </a:endParaRPr>
          </a:p>
        </p:txBody>
      </p:sp>
      <p:grpSp>
        <p:nvGrpSpPr>
          <p:cNvPr id="28" name="Group 15"/>
          <p:cNvGrpSpPr>
            <a:grpSpLocks noChangeAspect="1"/>
          </p:cNvGrpSpPr>
          <p:nvPr/>
        </p:nvGrpSpPr>
        <p:grpSpPr bwMode="auto">
          <a:xfrm>
            <a:off x="776536" y="4225238"/>
            <a:ext cx="829586" cy="797116"/>
            <a:chOff x="0" y="0"/>
            <a:chExt cx="1033417" cy="1031838"/>
          </a:xfrm>
        </p:grpSpPr>
        <p:sp>
          <p:nvSpPr>
            <p:cNvPr id="29" name="AutoShape 16"/>
            <p:cNvSpPr>
              <a:spLocks/>
            </p:cNvSpPr>
            <p:nvPr/>
          </p:nvSpPr>
          <p:spPr bwMode="auto">
            <a:xfrm>
              <a:off x="0" y="0"/>
              <a:ext cx="1033417" cy="1031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AA0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GB" sz="2400">
                  <a:solidFill>
                    <a:srgbClr val="5AA0EE"/>
                  </a:solidFill>
                  <a:ea typeface="ＭＳ Ｐゴシック" charset="0"/>
                </a:rPr>
                <a:t>		</a:t>
              </a:r>
              <a:endParaRPr lang="en-GB">
                <a:ea typeface="ＭＳ Ｐゴシック" charset="0"/>
              </a:endParaRPr>
            </a:p>
          </p:txBody>
        </p:sp>
        <p:pic>
          <p:nvPicPr>
            <p:cNvPr id="30" name="Picture 17" descr="pasted-image.pd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3" y="60323"/>
              <a:ext cx="938171" cy="936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24"/>
          <p:cNvGrpSpPr>
            <a:grpSpLocks noChangeAspect="1"/>
          </p:cNvGrpSpPr>
          <p:nvPr/>
        </p:nvGrpSpPr>
        <p:grpSpPr bwMode="auto">
          <a:xfrm>
            <a:off x="6753200" y="4236608"/>
            <a:ext cx="775567" cy="774376"/>
            <a:chOff x="0" y="0"/>
            <a:chExt cx="1033417" cy="1031838"/>
          </a:xfrm>
        </p:grpSpPr>
        <p:sp>
          <p:nvSpPr>
            <p:cNvPr id="38" name="AutoShape 25"/>
            <p:cNvSpPr>
              <a:spLocks/>
            </p:cNvSpPr>
            <p:nvPr/>
          </p:nvSpPr>
          <p:spPr bwMode="auto">
            <a:xfrm>
              <a:off x="0" y="0"/>
              <a:ext cx="1033417" cy="1031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A3AA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GB" sz="2400">
                  <a:solidFill>
                    <a:srgbClr val="FFFFFF"/>
                  </a:solidFill>
                  <a:ea typeface="ＭＳ Ｐゴシック" charset="0"/>
                </a:rPr>
                <a:t>		</a:t>
              </a:r>
              <a:endParaRPr lang="en-GB">
                <a:ea typeface="ＭＳ Ｐゴシック" charset="0"/>
              </a:endParaRPr>
            </a:p>
          </p:txBody>
        </p:sp>
        <p:pic>
          <p:nvPicPr>
            <p:cNvPr id="39" name="Picture 26" descr="pasted-image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7" y="66673"/>
              <a:ext cx="906423" cy="8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4955" y="4240464"/>
            <a:ext cx="767845" cy="76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7123" y="4240464"/>
            <a:ext cx="767845" cy="76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3040" y="4221637"/>
            <a:ext cx="805557" cy="80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368" y="4221637"/>
            <a:ext cx="805557" cy="80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Logo-FFF-Final-Final copy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896" y="332656"/>
            <a:ext cx="177679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2656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5AA0EE"/>
                </a:solidFill>
                <a:latin typeface="Bebas Neue"/>
              </a:rPr>
              <a:t>Best Possible Value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7" y="170080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How do we ensure best </a:t>
            </a:r>
            <a:r>
              <a:rPr lang="en-GB" sz="2400" dirty="0">
                <a:solidFill>
                  <a:srgbClr val="5AA0EE"/>
                </a:solidFill>
                <a:latin typeface="Bebas Neue"/>
              </a:rPr>
              <a:t>value for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public &amp; patients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?</a:t>
            </a:r>
            <a:endParaRPr lang="en-GB" sz="2400" dirty="0">
              <a:solidFill>
                <a:srgbClr val="5AA0EE"/>
              </a:solidFill>
              <a:latin typeface="Bebas Neue"/>
            </a:endParaRPr>
          </a:p>
          <a:p>
            <a:pPr marL="285750" indent="-285750" algn="l">
              <a:buFont typeface="Arial"/>
              <a:buChar char="•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Conference held to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scope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 project: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5AA0EE"/>
                </a:solidFill>
                <a:latin typeface="Bebas Neue"/>
              </a:rPr>
              <a:t>D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evelop evidence-based products to help finance professionals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frame difficult questions 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and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make good decisions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Using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Porter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’s value framework as basis</a:t>
            </a:r>
          </a:p>
          <a:p>
            <a:pPr lvl="1" algn="l"/>
            <a:r>
              <a:rPr lang="en-GB" sz="2400" dirty="0">
                <a:solidFill>
                  <a:srgbClr val="5AA0EE"/>
                </a:solidFill>
                <a:latin typeface="Bebas Neue"/>
              </a:rPr>
              <a:t>	</a:t>
            </a:r>
            <a:r>
              <a:rPr lang="en-GB" sz="2400" b="1" cap="all" dirty="0" smtClean="0">
                <a:solidFill>
                  <a:srgbClr val="E84D4D"/>
                </a:solidFill>
              </a:rPr>
              <a:t>Value = (Outcome </a:t>
            </a:r>
            <a:r>
              <a:rPr lang="en-GB" sz="2400" b="1" cap="all" dirty="0">
                <a:solidFill>
                  <a:srgbClr val="E84D4D"/>
                </a:solidFill>
              </a:rPr>
              <a:t>+ Safety + Experience) / </a:t>
            </a:r>
            <a:r>
              <a:rPr lang="en-GB" sz="2400" b="1" cap="all" dirty="0" smtClean="0">
                <a:solidFill>
                  <a:srgbClr val="E84D4D"/>
                </a:solidFill>
              </a:rPr>
              <a:t>Cost</a:t>
            </a:r>
            <a:endParaRPr lang="en-GB" sz="2400" b="1" cap="all" dirty="0">
              <a:solidFill>
                <a:srgbClr val="E84D4D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Two </a:t>
            </a:r>
            <a:r>
              <a:rPr lang="en-GB" sz="2400" b="1" dirty="0" smtClean="0">
                <a:solidFill>
                  <a:srgbClr val="5AA0EE"/>
                </a:solidFill>
                <a:latin typeface="Bebas Neue"/>
              </a:rPr>
              <a:t>practical products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 available by Dec 14 </a:t>
            </a:r>
          </a:p>
        </p:txBody>
      </p:sp>
    </p:spTree>
    <p:extLst>
      <p:ext uri="{BB962C8B-B14F-4D97-AF65-F5344CB8AC3E}">
        <p14:creationId xmlns:p14="http://schemas.microsoft.com/office/powerpoint/2010/main" val="30589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35558"/>
            <a:ext cx="54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5AA0EE"/>
                </a:solidFill>
                <a:latin typeface="Bebas Neue"/>
              </a:rPr>
              <a:t>Efficient Systems and Processes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554" y="2348880"/>
            <a:ext cx="88226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800" dirty="0" smtClean="0">
                <a:solidFill>
                  <a:srgbClr val="5AA0EE"/>
                </a:solidFill>
                <a:latin typeface="Bebas Neue"/>
              </a:rPr>
              <a:t>‘Building on </a:t>
            </a:r>
            <a:r>
              <a:rPr lang="en-GB" sz="2800" b="1" dirty="0" smtClean="0">
                <a:solidFill>
                  <a:srgbClr val="5AA0EE"/>
                </a:solidFill>
                <a:latin typeface="Bebas Neue"/>
              </a:rPr>
              <a:t>World Class Finance</a:t>
            </a:r>
            <a:r>
              <a:rPr lang="en-GB" sz="2800" dirty="0" smtClean="0">
                <a:solidFill>
                  <a:srgbClr val="5AA0EE"/>
                </a:solidFill>
                <a:latin typeface="Bebas Neue"/>
              </a:rPr>
              <a:t>’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GB" sz="2400" b="1" dirty="0" smtClean="0">
                <a:solidFill>
                  <a:srgbClr val="E84D4D"/>
                </a:solidFill>
                <a:latin typeface="Bebas Neue"/>
              </a:rPr>
              <a:t>Maturity model </a:t>
            </a:r>
            <a:r>
              <a:rPr lang="en-GB" sz="2400" dirty="0" smtClean="0">
                <a:solidFill>
                  <a:srgbClr val="E84D4D"/>
                </a:solidFill>
                <a:latin typeface="Bebas Neue"/>
              </a:rPr>
              <a:t>– what does good look like?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GB" sz="2400" b="1" dirty="0" smtClean="0">
                <a:solidFill>
                  <a:srgbClr val="E84D4D"/>
                </a:solidFill>
                <a:latin typeface="Bebas Neue"/>
              </a:rPr>
              <a:t>Measurement </a:t>
            </a:r>
            <a:r>
              <a:rPr lang="en-GB" sz="2400" dirty="0" smtClean="0">
                <a:solidFill>
                  <a:srgbClr val="E84D4D"/>
                </a:solidFill>
                <a:latin typeface="Bebas Neue"/>
              </a:rPr>
              <a:t>– how do we compare to good?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GB" sz="2400" b="1" dirty="0" smtClean="0">
                <a:solidFill>
                  <a:srgbClr val="E84D4D"/>
                </a:solidFill>
                <a:latin typeface="Bebas Neue"/>
              </a:rPr>
              <a:t>Methodology </a:t>
            </a:r>
            <a:r>
              <a:rPr lang="en-GB" sz="2400" dirty="0" smtClean="0">
                <a:solidFill>
                  <a:srgbClr val="E84D4D"/>
                </a:solidFill>
                <a:latin typeface="Bebas Neue"/>
              </a:rPr>
              <a:t>– how do we improve where necessary?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 dirty="0" smtClean="0">
                <a:solidFill>
                  <a:srgbClr val="5AA0EE"/>
                </a:solidFill>
                <a:latin typeface="Bebas Neue"/>
              </a:rPr>
              <a:t>Recommendations on </a:t>
            </a:r>
            <a:r>
              <a:rPr lang="en-GB" sz="2800" b="1" dirty="0" smtClean="0">
                <a:solidFill>
                  <a:srgbClr val="5AA0EE"/>
                </a:solidFill>
                <a:latin typeface="Bebas Neue"/>
              </a:rPr>
              <a:t>best processes, systems, structures &amp; mechanisms</a:t>
            </a:r>
            <a:r>
              <a:rPr lang="en-GB" sz="2800" dirty="0" smtClean="0">
                <a:solidFill>
                  <a:srgbClr val="5AA0EE"/>
                </a:solidFill>
                <a:latin typeface="Bebas Neue"/>
              </a:rPr>
              <a:t> for all parts of NHS Finance</a:t>
            </a:r>
          </a:p>
        </p:txBody>
      </p:sp>
    </p:spTree>
    <p:extLst>
      <p:ext uri="{BB962C8B-B14F-4D97-AF65-F5344CB8AC3E}">
        <p14:creationId xmlns:p14="http://schemas.microsoft.com/office/powerpoint/2010/main" val="33838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571" y="0"/>
            <a:ext cx="10569747" cy="7028882"/>
          </a:xfrm>
          <a:prstGeom prst="rect">
            <a:avLst/>
          </a:prstGeom>
        </p:spPr>
      </p:pic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476" y="91078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E84D4D"/>
                </a:solidFill>
              </a:rPr>
              <a:t>Accounts Payable</a:t>
            </a:r>
            <a:endParaRPr lang="en-GB" sz="2400" b="1" dirty="0">
              <a:solidFill>
                <a:srgbClr val="E84D4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218831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A3AA4D"/>
                </a:solidFill>
              </a:rPr>
              <a:t>Accounts Receivable</a:t>
            </a:r>
            <a:endParaRPr lang="en-GB" sz="2400" b="1" dirty="0">
              <a:solidFill>
                <a:srgbClr val="A3AA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46" y="480132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5AA0EE"/>
                </a:solidFill>
              </a:rPr>
              <a:t>Payroll</a:t>
            </a:r>
            <a:endParaRPr lang="en-GB" sz="2400" b="1" dirty="0">
              <a:solidFill>
                <a:srgbClr val="5AA0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072" y="3693805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E84D4D"/>
                </a:solidFill>
              </a:rPr>
              <a:t>Management Accounting </a:t>
            </a:r>
            <a:endParaRPr lang="en-GB" sz="2400" b="1" dirty="0">
              <a:solidFill>
                <a:srgbClr val="E84D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2850" y="96347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E84D4D"/>
                </a:solidFill>
              </a:rPr>
              <a:t>Financial Accounting</a:t>
            </a:r>
            <a:endParaRPr lang="en-GB" sz="2400" b="1" dirty="0">
              <a:solidFill>
                <a:srgbClr val="E84D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890" y="2603811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AA0EE"/>
                </a:solidFill>
              </a:rPr>
              <a:t>Capital Accounting</a:t>
            </a:r>
            <a:endParaRPr lang="en-GB" sz="2400" b="1" dirty="0">
              <a:solidFill>
                <a:srgbClr val="5AA0E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9459" y="476649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A3AA4D"/>
                </a:solidFill>
              </a:rPr>
              <a:t>Treasury Management</a:t>
            </a:r>
            <a:endParaRPr lang="en-GB" sz="2400" b="1" dirty="0">
              <a:solidFill>
                <a:srgbClr val="A3AA4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55892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AA0EE"/>
                </a:solidFill>
              </a:rPr>
              <a:t>Finance Systems</a:t>
            </a:r>
            <a:endParaRPr lang="en-GB" sz="2400" b="1" dirty="0">
              <a:solidFill>
                <a:srgbClr val="5AA0E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1349" y="177281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E84D4D"/>
                </a:solidFill>
              </a:rPr>
              <a:t>Planning &amp; Budgeting</a:t>
            </a:r>
            <a:endParaRPr lang="en-GB" sz="2400" b="1" dirty="0">
              <a:solidFill>
                <a:srgbClr val="E84D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5505" y="27957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A3AA4D"/>
                </a:solidFill>
              </a:rPr>
              <a:t>Forecasting</a:t>
            </a:r>
            <a:endParaRPr lang="en-GB" sz="2400" b="1" dirty="0">
              <a:solidFill>
                <a:srgbClr val="A3AA4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748" y="260648"/>
            <a:ext cx="435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A3AA4D"/>
                </a:solidFill>
              </a:rPr>
              <a:t>Decision support / BI</a:t>
            </a:r>
            <a:endParaRPr lang="en-GB" sz="2400" b="1" dirty="0">
              <a:solidFill>
                <a:srgbClr val="A3AA4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520" y="4397161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E84D4D"/>
                </a:solidFill>
              </a:rPr>
              <a:t>Costing &amp; Pricing</a:t>
            </a:r>
            <a:endParaRPr lang="en-GB" sz="2400" b="1" dirty="0">
              <a:solidFill>
                <a:srgbClr val="E84D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1152" y="5589240"/>
            <a:ext cx="28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AA0EE"/>
                </a:solidFill>
              </a:rPr>
              <a:t>Business development</a:t>
            </a:r>
            <a:endParaRPr lang="en-GB" sz="2400" b="1" dirty="0">
              <a:solidFill>
                <a:srgbClr val="5AA0E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6556" y="35730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AA0EE"/>
                </a:solidFill>
              </a:rPr>
              <a:t>Inter-NHS trading</a:t>
            </a:r>
            <a:endParaRPr lang="en-GB" sz="2400" b="1" dirty="0">
              <a:solidFill>
                <a:srgbClr val="5AA0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323944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 smtClean="0">
                <a:solidFill>
                  <a:srgbClr val="E84D4D"/>
                </a:solidFill>
                <a:latin typeface="Bebas Neue"/>
              </a:rPr>
              <a:t>Close Partnering</a:t>
            </a:r>
          </a:p>
        </p:txBody>
      </p:sp>
      <p:pic>
        <p:nvPicPr>
          <p:cNvPr id="7" name="Picture 6" descr="Logo-FFF-Final-Final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68" y="116632"/>
            <a:ext cx="1339808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7" y="1772816"/>
            <a:ext cx="82809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800" b="1" dirty="0" smtClean="0">
                <a:solidFill>
                  <a:srgbClr val="E84D4D"/>
                </a:solidFill>
                <a:latin typeface="Bebas Neue"/>
              </a:rPr>
              <a:t>360</a:t>
            </a:r>
            <a:r>
              <a:rPr lang="en-GB" sz="2800" b="1" baseline="30000" dirty="0" smtClean="0">
                <a:solidFill>
                  <a:srgbClr val="E84D4D"/>
                </a:solidFill>
                <a:latin typeface="Bebas Neue"/>
              </a:rPr>
              <a:t>o</a:t>
            </a:r>
            <a:r>
              <a:rPr lang="en-GB" sz="2800" b="1" dirty="0" smtClean="0">
                <a:solidFill>
                  <a:srgbClr val="E84D4D"/>
                </a:solidFill>
                <a:latin typeface="Bebas Neue"/>
              </a:rPr>
              <a:t> feedback </a:t>
            </a: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on finance departments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Clinical colleagues (Sep)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Finance departments (Sep)</a:t>
            </a: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>
                <a:solidFill>
                  <a:srgbClr val="5AA0EE"/>
                </a:solidFill>
                <a:latin typeface="Bebas Neue"/>
              </a:rPr>
              <a:t>Patients &amp; public (</a:t>
            </a: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Oct)</a:t>
            </a:r>
            <a:endParaRPr lang="en-GB" sz="2400" dirty="0">
              <a:solidFill>
                <a:srgbClr val="5AA0EE"/>
              </a:solidFill>
              <a:latin typeface="Bebas Neue"/>
            </a:endParaRPr>
          </a:p>
          <a:p>
            <a:pPr marL="971550" lvl="1" indent="-514350" algn="l">
              <a:buFont typeface="Courier New"/>
              <a:buChar char="o"/>
            </a:pPr>
            <a:r>
              <a:rPr lang="en-GB" sz="2400" dirty="0" smtClean="0">
                <a:solidFill>
                  <a:srgbClr val="5AA0EE"/>
                </a:solidFill>
                <a:latin typeface="Bebas Neue"/>
              </a:rPr>
              <a:t>External colleagues with links to NHS finance (Nov)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Will use outputs to </a:t>
            </a:r>
            <a:r>
              <a:rPr lang="en-GB" sz="2800" b="1" dirty="0" smtClean="0">
                <a:solidFill>
                  <a:srgbClr val="E84D4D"/>
                </a:solidFill>
                <a:latin typeface="Bebas Neue"/>
              </a:rPr>
              <a:t>increase engagement and understanding</a:t>
            </a:r>
            <a:r>
              <a:rPr lang="en-GB" sz="2800" dirty="0" smtClean="0">
                <a:solidFill>
                  <a:srgbClr val="E84D4D"/>
                </a:solidFill>
                <a:latin typeface="Bebas Neue"/>
              </a:rPr>
              <a:t> from early 2015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E84D4D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6404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denk_SLIDE TEMPLATE">
  <a:themeElements>
    <a:clrScheme name="idenk_SLIDE TEMPATE 2013">
      <a:dk1>
        <a:srgbClr val="000000"/>
      </a:dk1>
      <a:lt1>
        <a:srgbClr val="DADADA"/>
      </a:lt1>
      <a:dk2>
        <a:srgbClr val="003366"/>
      </a:dk2>
      <a:lt2>
        <a:srgbClr val="FFFFFF"/>
      </a:lt2>
      <a:accent1>
        <a:srgbClr val="00CCFF"/>
      </a:accent1>
      <a:accent2>
        <a:srgbClr val="0099CC"/>
      </a:accent2>
      <a:accent3>
        <a:srgbClr val="006699"/>
      </a:accent3>
      <a:accent4>
        <a:srgbClr val="FF9900"/>
      </a:accent4>
      <a:accent5>
        <a:srgbClr val="7F7F7F"/>
      </a:accent5>
      <a:accent6>
        <a:srgbClr val="0093B4"/>
      </a:accent6>
      <a:hlink>
        <a:srgbClr val="A5A5A5"/>
      </a:hlink>
      <a:folHlink>
        <a:srgbClr val="A5A5A5"/>
      </a:folHlink>
    </a:clrScheme>
    <a:fontScheme name="defaul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B5C7D9"/>
        </a:dk1>
        <a:lt1>
          <a:srgbClr val="FFE6CC"/>
        </a:lt1>
        <a:dk2>
          <a:srgbClr val="45688B"/>
        </a:dk2>
        <a:lt2>
          <a:srgbClr val="FFE6CC"/>
        </a:lt2>
        <a:accent1>
          <a:srgbClr val="7A9BBC"/>
        </a:accent1>
        <a:accent2>
          <a:srgbClr val="FF0000"/>
        </a:accent2>
        <a:accent3>
          <a:srgbClr val="B0B9C4"/>
        </a:accent3>
        <a:accent4>
          <a:srgbClr val="DAC4AE"/>
        </a:accent4>
        <a:accent5>
          <a:srgbClr val="BECBDA"/>
        </a:accent5>
        <a:accent6>
          <a:srgbClr val="E70000"/>
        </a:accent6>
        <a:hlink>
          <a:srgbClr val="FF9797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FF">
  <a:themeElements>
    <a:clrScheme name="Custom 1">
      <a:dk1>
        <a:srgbClr val="000000"/>
      </a:dk1>
      <a:lt1>
        <a:srgbClr val="DADADA"/>
      </a:lt1>
      <a:dk2>
        <a:srgbClr val="003366"/>
      </a:dk2>
      <a:lt2>
        <a:srgbClr val="FFFFFF"/>
      </a:lt2>
      <a:accent1>
        <a:srgbClr val="5AA0EE"/>
      </a:accent1>
      <a:accent2>
        <a:srgbClr val="7FC5EE"/>
      </a:accent2>
      <a:accent3>
        <a:srgbClr val="E84D4D"/>
      </a:accent3>
      <a:accent4>
        <a:srgbClr val="F48181"/>
      </a:accent4>
      <a:accent5>
        <a:srgbClr val="F0EC74"/>
      </a:accent5>
      <a:accent6>
        <a:srgbClr val="A3AA4D"/>
      </a:accent6>
      <a:hlink>
        <a:srgbClr val="5AA0EE"/>
      </a:hlink>
      <a:folHlink>
        <a:srgbClr val="A5A5A5"/>
      </a:folHlink>
    </a:clrScheme>
    <a:fontScheme name="defaul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46800" rIns="54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B5C7D9"/>
        </a:dk1>
        <a:lt1>
          <a:srgbClr val="FFE6CC"/>
        </a:lt1>
        <a:dk2>
          <a:srgbClr val="45688B"/>
        </a:dk2>
        <a:lt2>
          <a:srgbClr val="FFE6CC"/>
        </a:lt2>
        <a:accent1>
          <a:srgbClr val="7A9BBC"/>
        </a:accent1>
        <a:accent2>
          <a:srgbClr val="FF0000"/>
        </a:accent2>
        <a:accent3>
          <a:srgbClr val="B0B9C4"/>
        </a:accent3>
        <a:accent4>
          <a:srgbClr val="DAC4AE"/>
        </a:accent4>
        <a:accent5>
          <a:srgbClr val="BECBDA"/>
        </a:accent5>
        <a:accent6>
          <a:srgbClr val="E70000"/>
        </a:accent6>
        <a:hlink>
          <a:srgbClr val="FF9797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Ross Pow</Template>
  <TotalTime>14486</TotalTime>
  <Pages>14</Pages>
  <Words>575</Words>
  <Application>Microsoft Macintosh PowerPoint</Application>
  <PresentationFormat>A4 Paper (210x297 mm)</PresentationFormat>
  <Paragraphs>146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1_idenk_SLIDE TEMPLATE</vt:lpstr>
      <vt:lpstr>FFF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Pow</dc:creator>
  <cp:lastModifiedBy>David Ellcock</cp:lastModifiedBy>
  <cp:revision>601</cp:revision>
  <cp:lastPrinted>2013-12-17T12:46:02Z</cp:lastPrinted>
  <dcterms:created xsi:type="dcterms:W3CDTF">2013-12-15T22:42:57Z</dcterms:created>
  <dcterms:modified xsi:type="dcterms:W3CDTF">2014-07-15T11:26:43Z</dcterms:modified>
</cp:coreProperties>
</file>