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handoutMasterIdLst>
    <p:handoutMasterId r:id="rId148"/>
  </p:handoutMasterIdLst>
  <p:sldIdLst>
    <p:sldId id="256" r:id="rId2"/>
    <p:sldId id="257" r:id="rId3"/>
    <p:sldId id="259" r:id="rId4"/>
    <p:sldId id="258" r:id="rId5"/>
    <p:sldId id="260" r:id="rId6"/>
    <p:sldId id="315" r:id="rId7"/>
    <p:sldId id="261" r:id="rId8"/>
    <p:sldId id="262" r:id="rId9"/>
    <p:sldId id="268" r:id="rId10"/>
    <p:sldId id="263" r:id="rId11"/>
    <p:sldId id="284" r:id="rId12"/>
    <p:sldId id="264" r:id="rId13"/>
    <p:sldId id="265" r:id="rId14"/>
    <p:sldId id="272" r:id="rId15"/>
    <p:sldId id="355" r:id="rId16"/>
    <p:sldId id="274" r:id="rId17"/>
    <p:sldId id="266" r:id="rId18"/>
    <p:sldId id="277" r:id="rId19"/>
    <p:sldId id="278" r:id="rId20"/>
    <p:sldId id="270" r:id="rId21"/>
    <p:sldId id="356" r:id="rId22"/>
    <p:sldId id="280" r:id="rId23"/>
    <p:sldId id="275" r:id="rId24"/>
    <p:sldId id="276" r:id="rId25"/>
    <p:sldId id="279" r:id="rId26"/>
    <p:sldId id="316" r:id="rId27"/>
    <p:sldId id="281" r:id="rId28"/>
    <p:sldId id="282" r:id="rId29"/>
    <p:sldId id="285" r:id="rId30"/>
    <p:sldId id="324" r:id="rId31"/>
    <p:sldId id="286" r:id="rId32"/>
    <p:sldId id="287" r:id="rId33"/>
    <p:sldId id="329" r:id="rId34"/>
    <p:sldId id="288" r:id="rId35"/>
    <p:sldId id="290" r:id="rId36"/>
    <p:sldId id="289" r:id="rId37"/>
    <p:sldId id="328" r:id="rId38"/>
    <p:sldId id="396" r:id="rId39"/>
    <p:sldId id="397" r:id="rId40"/>
    <p:sldId id="291" r:id="rId41"/>
    <p:sldId id="292" r:id="rId42"/>
    <p:sldId id="293" r:id="rId43"/>
    <p:sldId id="294" r:id="rId44"/>
    <p:sldId id="295" r:id="rId45"/>
    <p:sldId id="296" r:id="rId46"/>
    <p:sldId id="297" r:id="rId47"/>
    <p:sldId id="298" r:id="rId48"/>
    <p:sldId id="300" r:id="rId49"/>
    <p:sldId id="393" r:id="rId50"/>
    <p:sldId id="301" r:id="rId51"/>
    <p:sldId id="302" r:id="rId52"/>
    <p:sldId id="318" r:id="rId53"/>
    <p:sldId id="359" r:id="rId54"/>
    <p:sldId id="319" r:id="rId55"/>
    <p:sldId id="273" r:id="rId56"/>
    <p:sldId id="303" r:id="rId57"/>
    <p:sldId id="304" r:id="rId58"/>
    <p:sldId id="305" r:id="rId59"/>
    <p:sldId id="306" r:id="rId60"/>
    <p:sldId id="335" r:id="rId61"/>
    <p:sldId id="332" r:id="rId62"/>
    <p:sldId id="333" r:id="rId63"/>
    <p:sldId id="334" r:id="rId64"/>
    <p:sldId id="336" r:id="rId65"/>
    <p:sldId id="337" r:id="rId66"/>
    <p:sldId id="394" r:id="rId67"/>
    <p:sldId id="338" r:id="rId68"/>
    <p:sldId id="330" r:id="rId69"/>
    <p:sldId id="307" r:id="rId70"/>
    <p:sldId id="308" r:id="rId71"/>
    <p:sldId id="379" r:id="rId72"/>
    <p:sldId id="360" r:id="rId73"/>
    <p:sldId id="309" r:id="rId74"/>
    <p:sldId id="343" r:id="rId75"/>
    <p:sldId id="310" r:id="rId76"/>
    <p:sldId id="361" r:id="rId77"/>
    <p:sldId id="311" r:id="rId78"/>
    <p:sldId id="312" r:id="rId79"/>
    <p:sldId id="313" r:id="rId80"/>
    <p:sldId id="314" r:id="rId81"/>
    <p:sldId id="399" r:id="rId82"/>
    <p:sldId id="398" r:id="rId83"/>
    <p:sldId id="400" r:id="rId84"/>
    <p:sldId id="401" r:id="rId85"/>
    <p:sldId id="373" r:id="rId86"/>
    <p:sldId id="320" r:id="rId87"/>
    <p:sldId id="357" r:id="rId88"/>
    <p:sldId id="352" r:id="rId89"/>
    <p:sldId id="346" r:id="rId90"/>
    <p:sldId id="345" r:id="rId91"/>
    <p:sldId id="375" r:id="rId92"/>
    <p:sldId id="353" r:id="rId93"/>
    <p:sldId id="354" r:id="rId94"/>
    <p:sldId id="376" r:id="rId95"/>
    <p:sldId id="350" r:id="rId96"/>
    <p:sldId id="351" r:id="rId97"/>
    <p:sldId id="347" r:id="rId98"/>
    <p:sldId id="348" r:id="rId99"/>
    <p:sldId id="374" r:id="rId100"/>
    <p:sldId id="321" r:id="rId101"/>
    <p:sldId id="322" r:id="rId102"/>
    <p:sldId id="344" r:id="rId103"/>
    <p:sldId id="331" r:id="rId104"/>
    <p:sldId id="358" r:id="rId105"/>
    <p:sldId id="378" r:id="rId106"/>
    <p:sldId id="377" r:id="rId107"/>
    <p:sldId id="317" r:id="rId108"/>
    <p:sldId id="349" r:id="rId109"/>
    <p:sldId id="323" r:id="rId110"/>
    <p:sldId id="339" r:id="rId111"/>
    <p:sldId id="363" r:id="rId112"/>
    <p:sldId id="364" r:id="rId113"/>
    <p:sldId id="325" r:id="rId114"/>
    <p:sldId id="402" r:id="rId115"/>
    <p:sldId id="326" r:id="rId116"/>
    <p:sldId id="403" r:id="rId117"/>
    <p:sldId id="405" r:id="rId118"/>
    <p:sldId id="267" r:id="rId119"/>
    <p:sldId id="391" r:id="rId120"/>
    <p:sldId id="392" r:id="rId121"/>
    <p:sldId id="327" r:id="rId122"/>
    <p:sldId id="365" r:id="rId123"/>
    <p:sldId id="366" r:id="rId124"/>
    <p:sldId id="367" r:id="rId125"/>
    <p:sldId id="368" r:id="rId126"/>
    <p:sldId id="369" r:id="rId127"/>
    <p:sldId id="340" r:id="rId128"/>
    <p:sldId id="342" r:id="rId129"/>
    <p:sldId id="341" r:id="rId130"/>
    <p:sldId id="362" r:id="rId131"/>
    <p:sldId id="395" r:id="rId132"/>
    <p:sldId id="371" r:id="rId133"/>
    <p:sldId id="372" r:id="rId134"/>
    <p:sldId id="370" r:id="rId135"/>
    <p:sldId id="386" r:id="rId136"/>
    <p:sldId id="380" r:id="rId137"/>
    <p:sldId id="381" r:id="rId138"/>
    <p:sldId id="388" r:id="rId139"/>
    <p:sldId id="387" r:id="rId140"/>
    <p:sldId id="382" r:id="rId141"/>
    <p:sldId id="404" r:id="rId142"/>
    <p:sldId id="390" r:id="rId143"/>
    <p:sldId id="383" r:id="rId144"/>
    <p:sldId id="384" r:id="rId145"/>
    <p:sldId id="385" r:id="rId146"/>
    <p:sldId id="389" r:id="rId147"/>
  </p:sldIdLst>
  <p:sldSz cx="9144000" cy="6858000" type="screen4x3"/>
  <p:notesSz cx="7086600" cy="90249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74" y="-96"/>
      </p:cViewPr>
      <p:guideLst>
        <p:guide orient="horz" pos="2160"/>
        <p:guide pos="2880"/>
      </p:guideLst>
    </p:cSldViewPr>
  </p:slideViewPr>
  <p:notesTextViewPr>
    <p:cViewPr>
      <p:scale>
        <a:sx n="1" d="1"/>
        <a:sy n="1" d="1"/>
      </p:scale>
      <p:origin x="0" y="0"/>
    </p:cViewPr>
  </p:notesTextViewPr>
  <p:sorterViewPr>
    <p:cViewPr>
      <p:scale>
        <a:sx n="100" d="100"/>
        <a:sy n="100" d="100"/>
      </p:scale>
      <p:origin x="0" y="263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5124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51247"/>
          </a:xfrm>
          <a:prstGeom prst="rect">
            <a:avLst/>
          </a:prstGeom>
        </p:spPr>
        <p:txBody>
          <a:bodyPr vert="horz" lIns="91440" tIns="45720" rIns="91440" bIns="45720" rtlCol="0"/>
          <a:lstStyle>
            <a:lvl1pPr algn="r">
              <a:defRPr sz="1200"/>
            </a:lvl1pPr>
          </a:lstStyle>
          <a:p>
            <a:fld id="{311DA878-7AA3-4438-BD5E-432C52D949FD}" type="datetimeFigureOut">
              <a:rPr lang="en-US" smtClean="0"/>
              <a:t>4/14/2014</a:t>
            </a:fld>
            <a:endParaRPr lang="en-US"/>
          </a:p>
        </p:txBody>
      </p:sp>
      <p:sp>
        <p:nvSpPr>
          <p:cNvPr id="4" name="Footer Placeholder 3"/>
          <p:cNvSpPr>
            <a:spLocks noGrp="1"/>
          </p:cNvSpPr>
          <p:nvPr>
            <p:ph type="ftr" sz="quarter" idx="2"/>
          </p:nvPr>
        </p:nvSpPr>
        <p:spPr>
          <a:xfrm>
            <a:off x="0" y="8572125"/>
            <a:ext cx="3070860" cy="4512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572125"/>
            <a:ext cx="3070860" cy="451247"/>
          </a:xfrm>
          <a:prstGeom prst="rect">
            <a:avLst/>
          </a:prstGeom>
        </p:spPr>
        <p:txBody>
          <a:bodyPr vert="horz" lIns="91440" tIns="45720" rIns="91440" bIns="45720" rtlCol="0" anchor="b"/>
          <a:lstStyle>
            <a:lvl1pPr algn="r">
              <a:defRPr sz="1200"/>
            </a:lvl1pPr>
          </a:lstStyle>
          <a:p>
            <a:fld id="{2D677C67-AA74-4591-88AB-53072EB7E16F}" type="slidenum">
              <a:rPr lang="en-US" smtClean="0"/>
              <a:t>‹#›</a:t>
            </a:fld>
            <a:endParaRPr lang="en-US"/>
          </a:p>
        </p:txBody>
      </p:sp>
    </p:spTree>
    <p:extLst>
      <p:ext uri="{BB962C8B-B14F-4D97-AF65-F5344CB8AC3E}">
        <p14:creationId xmlns:p14="http://schemas.microsoft.com/office/powerpoint/2010/main" val="34599619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56325F-9698-4BC6-A1C6-D19BDADF9472}"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3C37-C69B-46CB-BD21-FA48AEF7B66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6325F-9698-4BC6-A1C6-D19BDADF9472}"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6325F-9698-4BC6-A1C6-D19BDADF9472}"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6325F-9698-4BC6-A1C6-D19BDADF9472}"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6325F-9698-4BC6-A1C6-D19BDADF9472}" type="datetimeFigureOut">
              <a:rPr lang="en-US" smtClean="0"/>
              <a:t>4/14/2014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3C37-C69B-46CB-BD21-FA48AEF7B66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56325F-9698-4BC6-A1C6-D19BDADF9472}"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56325F-9698-4BC6-A1C6-D19BDADF9472}" type="datetimeFigureOut">
              <a:rPr lang="en-US" smtClean="0"/>
              <a:t>4/14/2014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3C37-C69B-46CB-BD21-FA48AEF7B66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6325F-9698-4BC6-A1C6-D19BDADF9472}" type="datetimeFigureOut">
              <a:rPr lang="en-US" smtClean="0"/>
              <a:t>4/14/2014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6325F-9698-4BC6-A1C6-D19BDADF9472}" type="datetimeFigureOut">
              <a:rPr lang="en-US" smtClean="0"/>
              <a:t>4/14/2014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6325F-9698-4BC6-A1C6-D19BDADF9472}"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3C37-C69B-46CB-BD21-FA48AEF7B66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6325F-9698-4BC6-A1C6-D19BDADF9472}" type="datetimeFigureOut">
              <a:rPr lang="en-US" smtClean="0"/>
              <a:t>4/14/2014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3C37-C69B-46CB-BD21-FA48AEF7B6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056325F-9698-4BC6-A1C6-D19BDADF9472}" type="datetimeFigureOut">
              <a:rPr lang="en-US" smtClean="0"/>
              <a:t>4/14/2014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E5F3C37-C69B-46CB-BD21-FA48AEF7B6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hyperlink" Target="http://www.margaret/"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jp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Margaret thatcher</a:t>
            </a:r>
            <a:endParaRPr lang="en-US" dirty="0"/>
          </a:p>
        </p:txBody>
      </p:sp>
      <p:sp>
        <p:nvSpPr>
          <p:cNvPr id="3" name="Subtitle 2"/>
          <p:cNvSpPr>
            <a:spLocks noGrp="1"/>
          </p:cNvSpPr>
          <p:nvPr>
            <p:ph type="subTitle" idx="1"/>
          </p:nvPr>
        </p:nvSpPr>
        <p:spPr/>
        <p:txBody>
          <a:bodyPr/>
          <a:lstStyle/>
          <a:p>
            <a:r>
              <a:rPr lang="en-US" dirty="0" smtClean="0"/>
              <a:t>THE PRIME MINISTER THAT MATTERED</a:t>
            </a:r>
            <a:endParaRPr lang="en-US" dirty="0"/>
          </a:p>
        </p:txBody>
      </p:sp>
    </p:spTree>
    <p:extLst>
      <p:ext uri="{BB962C8B-B14F-4D97-AF65-F5344CB8AC3E}">
        <p14:creationId xmlns:p14="http://schemas.microsoft.com/office/powerpoint/2010/main" val="2583361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 game changer:</a:t>
            </a:r>
            <a:endParaRPr lang="en-US" dirty="0"/>
          </a:p>
        </p:txBody>
      </p:sp>
      <p:sp>
        <p:nvSpPr>
          <p:cNvPr id="7" name="Subtitle 6"/>
          <p:cNvSpPr>
            <a:spLocks noGrp="1"/>
          </p:cNvSpPr>
          <p:nvPr>
            <p:ph type="subTitle" idx="1"/>
          </p:nvPr>
        </p:nvSpPr>
        <p:spPr/>
        <p:txBody>
          <a:bodyPr/>
          <a:lstStyle/>
          <a:p>
            <a:r>
              <a:rPr lang="en-US" dirty="0" smtClean="0"/>
              <a:t>OXFORD UNIVERSITY SCHOLARSHIP</a:t>
            </a:r>
            <a:endParaRPr lang="en-US" dirty="0"/>
          </a:p>
        </p:txBody>
      </p:sp>
    </p:spTree>
    <p:extLst>
      <p:ext uri="{BB962C8B-B14F-4D97-AF65-F5344CB8AC3E}">
        <p14:creationId xmlns:p14="http://schemas.microsoft.com/office/powerpoint/2010/main" val="26759226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SLUGFEST ON  LAND, SEA, AIR</a:t>
            </a:r>
            <a:endParaRPr lang="en-US" dirty="0"/>
          </a:p>
        </p:txBody>
      </p:sp>
      <p:sp>
        <p:nvSpPr>
          <p:cNvPr id="3" name="Text Placeholder 2"/>
          <p:cNvSpPr>
            <a:spLocks noGrp="1"/>
          </p:cNvSpPr>
          <p:nvPr>
            <p:ph type="body" idx="1"/>
          </p:nvPr>
        </p:nvSpPr>
        <p:spPr/>
        <p:txBody>
          <a:bodyPr>
            <a:normAutofit/>
          </a:bodyPr>
          <a:lstStyle/>
          <a:p>
            <a:r>
              <a:rPr lang="en-US" dirty="0" smtClean="0"/>
              <a:t>RN SHIPS DAMAGED OR LOST</a:t>
            </a:r>
            <a:endParaRPr lang="en-US" dirty="0"/>
          </a:p>
        </p:txBody>
      </p:sp>
      <p:sp>
        <p:nvSpPr>
          <p:cNvPr id="4" name="Content Placeholder 3"/>
          <p:cNvSpPr>
            <a:spLocks noGrp="1"/>
          </p:cNvSpPr>
          <p:nvPr>
            <p:ph sz="half" idx="2"/>
          </p:nvPr>
        </p:nvSpPr>
        <p:spPr/>
        <p:txBody>
          <a:bodyPr/>
          <a:lstStyle/>
          <a:p>
            <a:r>
              <a:rPr lang="en-US" dirty="0" smtClean="0"/>
              <a:t>HMS ARGONAUT</a:t>
            </a:r>
          </a:p>
          <a:p>
            <a:r>
              <a:rPr lang="en-US" dirty="0" smtClean="0"/>
              <a:t>HMS BRILLIANT</a:t>
            </a:r>
          </a:p>
          <a:p>
            <a:r>
              <a:rPr lang="en-US" dirty="0" smtClean="0"/>
              <a:t>HMS ARDENT</a:t>
            </a:r>
          </a:p>
          <a:p>
            <a:r>
              <a:rPr lang="en-US" dirty="0" smtClean="0"/>
              <a:t>HMS COVENTRY</a:t>
            </a:r>
          </a:p>
          <a:p>
            <a:r>
              <a:rPr lang="en-US" dirty="0" smtClean="0"/>
              <a:t>HMS SHEFFIELD</a:t>
            </a:r>
          </a:p>
          <a:p>
            <a:r>
              <a:rPr lang="en-US" dirty="0" smtClean="0"/>
              <a:t>HMS GLAMORGA</a:t>
            </a:r>
          </a:p>
          <a:p>
            <a:r>
              <a:rPr lang="en-US" dirty="0" smtClean="0"/>
              <a:t>SS ATLANTIC CONVEYOR</a:t>
            </a:r>
            <a:endParaRPr lang="en-US" dirty="0"/>
          </a:p>
        </p:txBody>
      </p:sp>
      <p:sp>
        <p:nvSpPr>
          <p:cNvPr id="5" name="Text Placeholder 4"/>
          <p:cNvSpPr>
            <a:spLocks noGrp="1"/>
          </p:cNvSpPr>
          <p:nvPr>
            <p:ph type="body" sz="quarter" idx="3"/>
          </p:nvPr>
        </p:nvSpPr>
        <p:spPr/>
        <p:txBody>
          <a:bodyPr/>
          <a:lstStyle/>
          <a:p>
            <a:r>
              <a:rPr lang="en-US" dirty="0" smtClean="0"/>
              <a:t>BRITS PREVAIL </a:t>
            </a:r>
            <a:endParaRPr lang="en-US" dirty="0"/>
          </a:p>
        </p:txBody>
      </p:sp>
      <p:sp>
        <p:nvSpPr>
          <p:cNvPr id="6" name="Content Placeholder 5"/>
          <p:cNvSpPr>
            <a:spLocks noGrp="1"/>
          </p:cNvSpPr>
          <p:nvPr>
            <p:ph sz="quarter" idx="4"/>
          </p:nvPr>
        </p:nvSpPr>
        <p:spPr/>
        <p:txBody>
          <a:bodyPr/>
          <a:lstStyle/>
          <a:p>
            <a:r>
              <a:rPr lang="en-US" dirty="0" smtClean="0"/>
              <a:t>SINK ARGIE CRUISER BELGRANO</a:t>
            </a:r>
          </a:p>
          <a:p>
            <a:r>
              <a:rPr lang="en-US" dirty="0" smtClean="0"/>
              <a:t>SINK SUBMARINE SANTE FE</a:t>
            </a:r>
          </a:p>
          <a:p>
            <a:r>
              <a:rPr lang="en-US" dirty="0" smtClean="0"/>
              <a:t>SAVAGE GROUND FIGHTING FOR DAYS</a:t>
            </a:r>
          </a:p>
          <a:p>
            <a:r>
              <a:rPr lang="en-US" dirty="0" smtClean="0"/>
              <a:t>ARGIES SURRENDER 15 JUN 82</a:t>
            </a:r>
            <a:endParaRPr lang="en-US" dirty="0"/>
          </a:p>
        </p:txBody>
      </p:sp>
    </p:spTree>
    <p:extLst>
      <p:ext uri="{BB962C8B-B14F-4D97-AF65-F5344CB8AC3E}">
        <p14:creationId xmlns:p14="http://schemas.microsoft.com/office/powerpoint/2010/main" val="15124951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MARCHING TO VICTORY</a:t>
            </a:r>
            <a:endParaRPr lang="en-US" dirty="0"/>
          </a:p>
        </p:txBody>
      </p:sp>
      <p:sp>
        <p:nvSpPr>
          <p:cNvPr id="3" name="Text Placeholder 2"/>
          <p:cNvSpPr>
            <a:spLocks noGrp="1"/>
          </p:cNvSpPr>
          <p:nvPr>
            <p:ph type="body" idx="1"/>
          </p:nvPr>
        </p:nvSpPr>
        <p:spPr/>
        <p:txBody>
          <a:bodyPr/>
          <a:lstStyle/>
          <a:p>
            <a:r>
              <a:rPr lang="en-US" dirty="0" smtClean="0"/>
              <a:t>BUENOS AIRES IS DEFEATED</a:t>
            </a:r>
            <a:endParaRPr lang="en-US" dirty="0"/>
          </a:p>
        </p:txBody>
      </p:sp>
      <p:sp>
        <p:nvSpPr>
          <p:cNvPr id="4" name="Content Placeholder 3"/>
          <p:cNvSpPr>
            <a:spLocks noGrp="1"/>
          </p:cNvSpPr>
          <p:nvPr>
            <p:ph sz="half" idx="2"/>
          </p:nvPr>
        </p:nvSpPr>
        <p:spPr/>
        <p:txBody>
          <a:bodyPr/>
          <a:lstStyle/>
          <a:p>
            <a:r>
              <a:rPr lang="en-US" dirty="0" smtClean="0"/>
              <a:t>648 AR CASUALTIES</a:t>
            </a:r>
          </a:p>
          <a:p>
            <a:r>
              <a:rPr lang="en-US" dirty="0" smtClean="0"/>
              <a:t>BUT DOES NOT ABANDON CLAIMS</a:t>
            </a:r>
          </a:p>
          <a:p>
            <a:r>
              <a:rPr lang="en-US" dirty="0" smtClean="0"/>
              <a:t>GOVERNMENT FALLS FROM POWER</a:t>
            </a:r>
          </a:p>
          <a:p>
            <a:r>
              <a:rPr lang="en-US" dirty="0" smtClean="0"/>
              <a:t>THE SUBJECT REMAINS SENSITIVE TODAY</a:t>
            </a:r>
            <a:endParaRPr lang="en-US" dirty="0"/>
          </a:p>
        </p:txBody>
      </p:sp>
      <p:sp>
        <p:nvSpPr>
          <p:cNvPr id="5" name="Text Placeholder 4"/>
          <p:cNvSpPr>
            <a:spLocks noGrp="1"/>
          </p:cNvSpPr>
          <p:nvPr>
            <p:ph type="body" sz="quarter" idx="3"/>
          </p:nvPr>
        </p:nvSpPr>
        <p:spPr/>
        <p:txBody>
          <a:bodyPr>
            <a:normAutofit/>
          </a:bodyPr>
          <a:lstStyle/>
          <a:p>
            <a:r>
              <a:rPr lang="en-US" dirty="0" smtClean="0"/>
              <a:t>A GRITTY TRIUMPH OF WILL</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819400"/>
            <a:ext cx="3276600" cy="2286000"/>
          </a:xfrm>
        </p:spPr>
      </p:pic>
    </p:spTree>
    <p:extLst>
      <p:ext uri="{BB962C8B-B14F-4D97-AF65-F5344CB8AC3E}">
        <p14:creationId xmlns:p14="http://schemas.microsoft.com/office/powerpoint/2010/main" val="18665044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ANXIOUS MOMENTS FOR MAGGIE</a:t>
            </a:r>
            <a:endParaRPr lang="en-US" dirty="0"/>
          </a:p>
        </p:txBody>
      </p:sp>
      <p:sp>
        <p:nvSpPr>
          <p:cNvPr id="3" name="Text Placeholder 2"/>
          <p:cNvSpPr>
            <a:spLocks noGrp="1"/>
          </p:cNvSpPr>
          <p:nvPr>
            <p:ph type="body" idx="1"/>
          </p:nvPr>
        </p:nvSpPr>
        <p:spPr/>
        <p:txBody>
          <a:bodyPr/>
          <a:lstStyle/>
          <a:p>
            <a:r>
              <a:rPr lang="en-US" dirty="0" smtClean="0"/>
              <a:t>ANGUISH OVER CASUALTIES</a:t>
            </a:r>
            <a:endParaRPr lang="en-US" dirty="0"/>
          </a:p>
        </p:txBody>
      </p:sp>
      <p:sp>
        <p:nvSpPr>
          <p:cNvPr id="4" name="Content Placeholder 3"/>
          <p:cNvSpPr>
            <a:spLocks noGrp="1"/>
          </p:cNvSpPr>
          <p:nvPr>
            <p:ph sz="half" idx="2"/>
          </p:nvPr>
        </p:nvSpPr>
        <p:spPr/>
        <p:txBody>
          <a:bodyPr/>
          <a:lstStyle/>
          <a:p>
            <a:r>
              <a:rPr lang="en-US" dirty="0" smtClean="0"/>
              <a:t>252 MILITARY AND CIVILIANS KILLED</a:t>
            </a:r>
          </a:p>
          <a:p>
            <a:r>
              <a:rPr lang="en-US" dirty="0" smtClean="0"/>
              <a:t>777 ARE WOUNDED</a:t>
            </a:r>
          </a:p>
          <a:p>
            <a:r>
              <a:rPr lang="en-US" dirty="0" smtClean="0"/>
              <a:t>SHE WORRIES ABOUT THE TRUE COSTS OF WAR</a:t>
            </a:r>
          </a:p>
          <a:p>
            <a:r>
              <a:rPr lang="en-US" dirty="0" smtClean="0"/>
              <a:t>OUTRAGE AT BBC BROADCAST LEAKS!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 PRIME MINISTER VISITS WAR GRAVES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2667000"/>
            <a:ext cx="3581400" cy="2819400"/>
          </a:xfrm>
        </p:spPr>
      </p:pic>
    </p:spTree>
    <p:extLst>
      <p:ext uri="{BB962C8B-B14F-4D97-AF65-F5344CB8AC3E}">
        <p14:creationId xmlns:p14="http://schemas.microsoft.com/office/powerpoint/2010/main" val="30880953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FIGHT AT ALL???!!</a:t>
            </a:r>
            <a:endParaRPr lang="en-US" dirty="0"/>
          </a:p>
        </p:txBody>
      </p:sp>
      <p:sp>
        <p:nvSpPr>
          <p:cNvPr id="3" name="Text Placeholder 2"/>
          <p:cNvSpPr>
            <a:spLocks noGrp="1"/>
          </p:cNvSpPr>
          <p:nvPr>
            <p:ph type="body" idx="1"/>
          </p:nvPr>
        </p:nvSpPr>
        <p:spPr/>
        <p:txBody>
          <a:bodyPr/>
          <a:lstStyle/>
          <a:p>
            <a:r>
              <a:rPr lang="en-US" dirty="0" smtClean="0"/>
              <a:t>BECAUSE IT MATTERS</a:t>
            </a:r>
            <a:endParaRPr lang="en-US" dirty="0"/>
          </a:p>
        </p:txBody>
      </p:sp>
      <p:sp>
        <p:nvSpPr>
          <p:cNvPr id="4" name="Content Placeholder 3"/>
          <p:cNvSpPr>
            <a:spLocks noGrp="1"/>
          </p:cNvSpPr>
          <p:nvPr>
            <p:ph sz="half" idx="2"/>
          </p:nvPr>
        </p:nvSpPr>
        <p:spPr/>
        <p:txBody>
          <a:bodyPr/>
          <a:lstStyle/>
          <a:p>
            <a:r>
              <a:rPr lang="en-US" dirty="0" smtClean="0"/>
              <a:t>SYMBOLICALLY RESISTING ARMED AGGRESSION</a:t>
            </a:r>
          </a:p>
          <a:p>
            <a:r>
              <a:rPr lang="en-US" dirty="0" smtClean="0"/>
              <a:t>SENDS A WORLD-WIDE MESSAGE</a:t>
            </a:r>
          </a:p>
          <a:p>
            <a:r>
              <a:rPr lang="en-US" dirty="0" smtClean="0"/>
              <a:t>SHOWS BRITAIN IS NO PATSY</a:t>
            </a:r>
          </a:p>
          <a:p>
            <a:r>
              <a:rPr lang="en-US" dirty="0" smtClean="0"/>
              <a:t>THE ENABLER OF ALL ELSE</a:t>
            </a:r>
            <a:endParaRPr lang="en-US" dirty="0"/>
          </a:p>
        </p:txBody>
      </p:sp>
      <p:sp>
        <p:nvSpPr>
          <p:cNvPr id="5" name="Text Placeholder 4"/>
          <p:cNvSpPr>
            <a:spLocks noGrp="1"/>
          </p:cNvSpPr>
          <p:nvPr>
            <p:ph type="body" sz="quarter" idx="3"/>
          </p:nvPr>
        </p:nvSpPr>
        <p:spPr/>
        <p:txBody>
          <a:bodyPr/>
          <a:lstStyle/>
          <a:p>
            <a:r>
              <a:rPr lang="en-US" dirty="0" smtClean="0"/>
              <a:t>THE WORLD TAKES NOTICE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514600"/>
            <a:ext cx="3733800" cy="3048000"/>
          </a:xfrm>
        </p:spPr>
      </p:pic>
    </p:spTree>
    <p:extLst>
      <p:ext uri="{BB962C8B-B14F-4D97-AF65-F5344CB8AC3E}">
        <p14:creationId xmlns:p14="http://schemas.microsoft.com/office/powerpoint/2010/main" val="24294325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MAGGIE AFTER THE WAR’S END</a:t>
            </a:r>
            <a:endParaRPr lang="en-US" dirty="0"/>
          </a:p>
        </p:txBody>
      </p:sp>
      <p:sp>
        <p:nvSpPr>
          <p:cNvPr id="3" name="Content Placeholder 2"/>
          <p:cNvSpPr>
            <a:spLocks noGrp="1"/>
          </p:cNvSpPr>
          <p:nvPr>
            <p:ph idx="1"/>
          </p:nvPr>
        </p:nvSpPr>
        <p:spPr/>
        <p:txBody>
          <a:bodyPr>
            <a:normAutofit lnSpcReduction="10000"/>
          </a:bodyPr>
          <a:lstStyle/>
          <a:p>
            <a:r>
              <a:rPr lang="en-US" dirty="0" smtClean="0"/>
              <a:t>Invoking Rudyard Kipling (one of her heroes, she was awarded a prize for an essay on Kipling as a secondary student), she spoke of “might, right, and majesty”. </a:t>
            </a:r>
          </a:p>
          <a:p>
            <a:r>
              <a:rPr lang="en-US" dirty="0" smtClean="0"/>
              <a:t>“The Falklands proved that the unexpected happens, and this included the reappearance of a fantastic pride of country. I believe that Britain has now found a role. </a:t>
            </a:r>
            <a:r>
              <a:rPr lang="en-US" b="1" dirty="0" smtClean="0"/>
              <a:t>It is in upholding international law and teaching the nations of the world how to live”.</a:t>
            </a:r>
          </a:p>
          <a:p>
            <a:endParaRPr lang="en-US" dirty="0"/>
          </a:p>
          <a:p>
            <a:r>
              <a:rPr lang="en-US" dirty="0" smtClean="0"/>
              <a:t>Source: </a:t>
            </a:r>
            <a:r>
              <a:rPr lang="en-US" u="sng" dirty="0" smtClean="0"/>
              <a:t>Speech given to the Mid-Bedfordshire Conservatives</a:t>
            </a:r>
            <a:r>
              <a:rPr lang="en-US" dirty="0" smtClean="0"/>
              <a:t>, Shuttleworth Agricultural College, 30 April 1982. </a:t>
            </a:r>
            <a:r>
              <a:rPr lang="en-US" dirty="0" smtClean="0">
                <a:hlinkClick r:id="rId2"/>
              </a:rPr>
              <a:t>http://www.Margaret</a:t>
            </a:r>
            <a:r>
              <a:rPr lang="en-US" dirty="0" smtClean="0"/>
              <a:t> thatcher.org/document 104929.</a:t>
            </a:r>
            <a:endParaRPr lang="en-US" dirty="0"/>
          </a:p>
        </p:txBody>
      </p:sp>
    </p:spTree>
    <p:extLst>
      <p:ext uri="{BB962C8B-B14F-4D97-AF65-F5344CB8AC3E}">
        <p14:creationId xmlns:p14="http://schemas.microsoft.com/office/powerpoint/2010/main" val="1425839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MINEFIELDS ARE LEFT BEHIND</a:t>
            </a:r>
            <a:endParaRPr lang="en-US" dirty="0"/>
          </a:p>
        </p:txBody>
      </p:sp>
      <p:sp>
        <p:nvSpPr>
          <p:cNvPr id="3" name="Text Placeholder 2"/>
          <p:cNvSpPr>
            <a:spLocks noGrp="1"/>
          </p:cNvSpPr>
          <p:nvPr>
            <p:ph type="body" idx="1"/>
          </p:nvPr>
        </p:nvSpPr>
        <p:spPr/>
        <p:txBody>
          <a:bodyPr/>
          <a:lstStyle/>
          <a:p>
            <a:r>
              <a:rPr lang="en-US" dirty="0" smtClean="0"/>
              <a:t>FULLY MAPPED BY 2011</a:t>
            </a:r>
            <a:endParaRPr lang="en-US" dirty="0"/>
          </a:p>
        </p:txBody>
      </p:sp>
      <p:sp>
        <p:nvSpPr>
          <p:cNvPr id="4" name="Content Placeholder 3"/>
          <p:cNvSpPr>
            <a:spLocks noGrp="1"/>
          </p:cNvSpPr>
          <p:nvPr>
            <p:ph sz="half" idx="2"/>
          </p:nvPr>
        </p:nvSpPr>
        <p:spPr/>
        <p:txBody>
          <a:bodyPr/>
          <a:lstStyle/>
          <a:p>
            <a:r>
              <a:rPr lang="en-US" dirty="0" smtClean="0"/>
              <a:t>20,000 MINES</a:t>
            </a:r>
          </a:p>
          <a:p>
            <a:r>
              <a:rPr lang="en-US" dirty="0" smtClean="0"/>
              <a:t>117 MINEFIELDS</a:t>
            </a:r>
          </a:p>
          <a:p>
            <a:r>
              <a:rPr lang="en-US" dirty="0" smtClean="0"/>
              <a:t>13 SQUARE KILOMETERS</a:t>
            </a:r>
          </a:p>
          <a:p>
            <a:r>
              <a:rPr lang="en-US" dirty="0" smtClean="0"/>
              <a:t>PENGUINS PROTECTED BY MINES</a:t>
            </a:r>
          </a:p>
          <a:p>
            <a:r>
              <a:rPr lang="en-US" dirty="0" smtClean="0"/>
              <a:t>THEY CAN’T TRIGGER THEM</a:t>
            </a:r>
          </a:p>
        </p:txBody>
      </p:sp>
      <p:sp>
        <p:nvSpPr>
          <p:cNvPr id="5" name="Text Placeholder 4"/>
          <p:cNvSpPr>
            <a:spLocks noGrp="1"/>
          </p:cNvSpPr>
          <p:nvPr>
            <p:ph type="body" sz="quarter" idx="3"/>
          </p:nvPr>
        </p:nvSpPr>
        <p:spPr/>
        <p:txBody>
          <a:bodyPr>
            <a:normAutofit fontScale="92500" lnSpcReduction="10000"/>
          </a:bodyPr>
          <a:lstStyle/>
          <a:p>
            <a:r>
              <a:rPr lang="en-US" dirty="0" smtClean="0"/>
              <a:t>PENGUIN OBSERVING MINEFIELD WARNING</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667000"/>
            <a:ext cx="3429000" cy="2895600"/>
          </a:xfrm>
        </p:spPr>
      </p:pic>
    </p:spTree>
    <p:extLst>
      <p:ext uri="{BB962C8B-B14F-4D97-AF65-F5344CB8AC3E}">
        <p14:creationId xmlns:p14="http://schemas.microsoft.com/office/powerpoint/2010/main" val="3136209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CONSEQUENCES</a:t>
            </a:r>
            <a:endParaRPr lang="en-US" u="sng" dirty="0"/>
          </a:p>
        </p:txBody>
      </p:sp>
      <p:sp>
        <p:nvSpPr>
          <p:cNvPr id="3" name="Content Placeholder 2"/>
          <p:cNvSpPr>
            <a:spLocks noGrp="1"/>
          </p:cNvSpPr>
          <p:nvPr>
            <p:ph idx="1"/>
          </p:nvPr>
        </p:nvSpPr>
        <p:spPr/>
        <p:txBody>
          <a:bodyPr/>
          <a:lstStyle/>
          <a:p>
            <a:r>
              <a:rPr lang="en-US" dirty="0" smtClean="0"/>
              <a:t>ARGENTINE WAR JUNTA IS DEPOSED</a:t>
            </a:r>
          </a:p>
          <a:p>
            <a:r>
              <a:rPr lang="en-US" dirty="0" smtClean="0"/>
              <a:t>FIRST FREE ELECTIONS IN A DECADE</a:t>
            </a:r>
          </a:p>
          <a:p>
            <a:r>
              <a:rPr lang="en-US" dirty="0" smtClean="0"/>
              <a:t>UK CANCELS PLANNED DEFENSE CUTS</a:t>
            </a:r>
          </a:p>
          <a:p>
            <a:r>
              <a:rPr lang="en-US" dirty="0" smtClean="0"/>
              <a:t>LONDON REARMS FALKLANDS AND S. GEORGIA</a:t>
            </a:r>
          </a:p>
          <a:p>
            <a:r>
              <a:rPr lang="en-US" dirty="0" smtClean="0"/>
              <a:t>RESTORES FULL CITIZENSHIP TO ISLANDERS</a:t>
            </a:r>
          </a:p>
          <a:p>
            <a:r>
              <a:rPr lang="en-US" dirty="0" smtClean="0"/>
              <a:t>UK-AR RESTORE FULL RELATIONS BY 1990</a:t>
            </a:r>
          </a:p>
          <a:p>
            <a:r>
              <a:rPr lang="en-US" dirty="0" smtClean="0"/>
              <a:t>UK WILL NOT DISCUSS SOVEREIGNITY</a:t>
            </a:r>
          </a:p>
          <a:p>
            <a:endParaRPr lang="en-US" dirty="0"/>
          </a:p>
        </p:txBody>
      </p:sp>
    </p:spTree>
    <p:extLst>
      <p:ext uri="{BB962C8B-B14F-4D97-AF65-F5344CB8AC3E}">
        <p14:creationId xmlns:p14="http://schemas.microsoft.com/office/powerpoint/2010/main" val="38879720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FOUR</a:t>
            </a:r>
            <a:endParaRPr lang="en-US" dirty="0"/>
          </a:p>
        </p:txBody>
      </p:sp>
      <p:sp>
        <p:nvSpPr>
          <p:cNvPr id="4" name="Subtitle 3"/>
          <p:cNvSpPr>
            <a:spLocks noGrp="1"/>
          </p:cNvSpPr>
          <p:nvPr>
            <p:ph type="subTitle" idx="1"/>
          </p:nvPr>
        </p:nvSpPr>
        <p:spPr/>
        <p:txBody>
          <a:bodyPr/>
          <a:lstStyle/>
          <a:p>
            <a:r>
              <a:rPr lang="en-US" dirty="0" smtClean="0"/>
              <a:t>1982-2013: TRIUMPH AND DESPAIR</a:t>
            </a:r>
            <a:endParaRPr lang="en-US" dirty="0"/>
          </a:p>
        </p:txBody>
      </p:sp>
    </p:spTree>
    <p:extLst>
      <p:ext uri="{BB962C8B-B14F-4D97-AF65-F5344CB8AC3E}">
        <p14:creationId xmlns:p14="http://schemas.microsoft.com/office/powerpoint/2010/main" val="496630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MAGAZINE COVER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828800"/>
            <a:ext cx="3886200" cy="3886200"/>
          </a:xfrm>
        </p:spPr>
      </p:pic>
    </p:spTree>
    <p:extLst>
      <p:ext uri="{BB962C8B-B14F-4D97-AF65-F5344CB8AC3E}">
        <p14:creationId xmlns:p14="http://schemas.microsoft.com/office/powerpoint/2010/main" val="1187340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MARGARET’S TRANSENDENCE</a:t>
            </a:r>
            <a:endParaRPr lang="en-US" dirty="0"/>
          </a:p>
        </p:txBody>
      </p:sp>
      <p:sp>
        <p:nvSpPr>
          <p:cNvPr id="3" name="Content Placeholder 2"/>
          <p:cNvSpPr>
            <a:spLocks noGrp="1"/>
          </p:cNvSpPr>
          <p:nvPr>
            <p:ph idx="1"/>
          </p:nvPr>
        </p:nvSpPr>
        <p:spPr/>
        <p:txBody>
          <a:bodyPr/>
          <a:lstStyle/>
          <a:p>
            <a:r>
              <a:rPr lang="en-US" dirty="0" smtClean="0"/>
              <a:t>HER POLITICAL FORTUNE IS REVERSED</a:t>
            </a:r>
          </a:p>
          <a:p>
            <a:r>
              <a:rPr lang="en-US" dirty="0" smtClean="0"/>
              <a:t>FIRST FEMALE WAR LEADER SINCE ELIZABETH </a:t>
            </a:r>
            <a:r>
              <a:rPr lang="en-US" dirty="0"/>
              <a:t>I</a:t>
            </a:r>
            <a:endParaRPr lang="en-US" dirty="0" smtClean="0"/>
          </a:p>
          <a:p>
            <a:r>
              <a:rPr lang="en-US" dirty="0" smtClean="0"/>
              <a:t>RESTORES BRITAIN’S NATIONAL PRIDE</a:t>
            </a:r>
          </a:p>
          <a:p>
            <a:r>
              <a:rPr lang="en-US" dirty="0" smtClean="0"/>
              <a:t>REVISES WORLD OPINION OF UK</a:t>
            </a:r>
          </a:p>
          <a:p>
            <a:r>
              <a:rPr lang="en-US" b="1" dirty="0" smtClean="0"/>
              <a:t>ENABLES ENGAGEMENT ON BIGGER ISSUES</a:t>
            </a:r>
            <a:endParaRPr lang="en-US" b="1" dirty="0"/>
          </a:p>
        </p:txBody>
      </p:sp>
    </p:spTree>
    <p:extLst>
      <p:ext uri="{BB962C8B-B14F-4D97-AF65-F5344CB8AC3E}">
        <p14:creationId xmlns:p14="http://schemas.microsoft.com/office/powerpoint/2010/main" val="34482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OXFORD UNIVERSITY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828800"/>
            <a:ext cx="5181600" cy="4038600"/>
          </a:xfrm>
        </p:spPr>
      </p:pic>
    </p:spTree>
    <p:extLst>
      <p:ext uri="{BB962C8B-B14F-4D97-AF65-F5344CB8AC3E}">
        <p14:creationId xmlns:p14="http://schemas.microsoft.com/office/powerpoint/2010/main" val="10164913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EUROPE</a:t>
            </a:r>
            <a:r>
              <a:rPr lang="en-US" dirty="0" smtClean="0"/>
              <a:t>: A KEY ISSUE</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BRITAIN’S SHARE OF EU BUDGET</a:t>
            </a:r>
            <a:endParaRPr lang="en-US" dirty="0"/>
          </a:p>
        </p:txBody>
      </p:sp>
      <p:sp>
        <p:nvSpPr>
          <p:cNvPr id="4" name="Content Placeholder 3"/>
          <p:cNvSpPr>
            <a:spLocks noGrp="1"/>
          </p:cNvSpPr>
          <p:nvPr>
            <p:ph sz="half" idx="2"/>
          </p:nvPr>
        </p:nvSpPr>
        <p:spPr/>
        <p:txBody>
          <a:bodyPr/>
          <a:lstStyle/>
          <a:p>
            <a:r>
              <a:rPr lang="en-US" dirty="0" smtClean="0"/>
              <a:t>MARGARET WANTS ONE BILLION POUNDS REFUNDED</a:t>
            </a:r>
          </a:p>
          <a:p>
            <a:r>
              <a:rPr lang="en-US" dirty="0" smtClean="0"/>
              <a:t>CONTRIBUTIONS NOT WEIGHED AGAINST ECONOMIES</a:t>
            </a:r>
          </a:p>
          <a:p>
            <a:r>
              <a:rPr lang="en-US" dirty="0" smtClean="0"/>
              <a:t>“PATENTLY UNFAIR AND UNJUST”</a:t>
            </a:r>
          </a:p>
          <a:p>
            <a:r>
              <a:rPr lang="en-US" dirty="0" smtClean="0"/>
              <a:t>A FIVE-YEAR TUSSLE</a:t>
            </a:r>
          </a:p>
        </p:txBody>
      </p:sp>
      <p:sp>
        <p:nvSpPr>
          <p:cNvPr id="5" name="Text Placeholder 4"/>
          <p:cNvSpPr>
            <a:spLocks noGrp="1"/>
          </p:cNvSpPr>
          <p:nvPr>
            <p:ph type="body" sz="quarter" idx="3"/>
          </p:nvPr>
        </p:nvSpPr>
        <p:spPr/>
        <p:txBody>
          <a:bodyPr>
            <a:normAutofit fontScale="92500" lnSpcReduction="10000"/>
          </a:bodyPr>
          <a:lstStyle/>
          <a:p>
            <a:r>
              <a:rPr lang="en-US" dirty="0" smtClean="0"/>
              <a:t>EU HEADQUARTERS IN BELGIUM</a:t>
            </a:r>
            <a:endParaRPr lang="en-US"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3124200"/>
            <a:ext cx="3276600" cy="2213769"/>
          </a:xfrm>
        </p:spPr>
      </p:pic>
    </p:spTree>
    <p:extLst>
      <p:ext uri="{BB962C8B-B14F-4D97-AF65-F5344CB8AC3E}">
        <p14:creationId xmlns:p14="http://schemas.microsoft.com/office/powerpoint/2010/main" val="23829794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WARY OF EUROPEAN MOTIVES</a:t>
            </a:r>
            <a:endParaRPr lang="en-US" dirty="0"/>
          </a:p>
        </p:txBody>
      </p:sp>
      <p:sp>
        <p:nvSpPr>
          <p:cNvPr id="3" name="Content Placeholder 2"/>
          <p:cNvSpPr>
            <a:spLocks noGrp="1"/>
          </p:cNvSpPr>
          <p:nvPr>
            <p:ph idx="1"/>
          </p:nvPr>
        </p:nvSpPr>
        <p:spPr/>
        <p:txBody>
          <a:bodyPr/>
          <a:lstStyle/>
          <a:p>
            <a:r>
              <a:rPr lang="en-US" dirty="0" smtClean="0"/>
              <a:t>CENTURIES OF ARMED CONFLICT WITH UK</a:t>
            </a:r>
          </a:p>
          <a:p>
            <a:r>
              <a:rPr lang="en-US" dirty="0" smtClean="0"/>
              <a:t>BRITAIN ALSO HAS STRONG U.S. LINKS</a:t>
            </a:r>
          </a:p>
          <a:p>
            <a:r>
              <a:rPr lang="en-US" dirty="0" smtClean="0"/>
              <a:t>EUROPEANS GIVING AWAY THEIR RIGHTS</a:t>
            </a:r>
          </a:p>
          <a:p>
            <a:r>
              <a:rPr lang="en-US" dirty="0" smtClean="0"/>
              <a:t>TREADING CAREFULLY ON ISSUES</a:t>
            </a:r>
          </a:p>
          <a:p>
            <a:r>
              <a:rPr lang="en-US" dirty="0" smtClean="0"/>
              <a:t>PRESERVING “BRITISHNESS”</a:t>
            </a:r>
          </a:p>
          <a:p>
            <a:r>
              <a:rPr lang="en-US" dirty="0" smtClean="0"/>
              <a:t>EUROPEAN LEADERS DISMISS HER</a:t>
            </a:r>
          </a:p>
          <a:p>
            <a:r>
              <a:rPr lang="en-US" dirty="0" smtClean="0"/>
              <a:t>SHE RETALIATES IN KIND</a:t>
            </a:r>
          </a:p>
          <a:p>
            <a:endParaRPr lang="en-US" dirty="0" smtClean="0"/>
          </a:p>
          <a:p>
            <a:pPr marL="0" indent="0">
              <a:buNone/>
            </a:pPr>
            <a:endParaRPr lang="en-US" dirty="0"/>
          </a:p>
        </p:txBody>
      </p:sp>
    </p:spTree>
    <p:extLst>
      <p:ext uri="{BB962C8B-B14F-4D97-AF65-F5344CB8AC3E}">
        <p14:creationId xmlns:p14="http://schemas.microsoft.com/office/powerpoint/2010/main" val="34661691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BRITAIN AND EUROPE?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209800"/>
            <a:ext cx="5715000" cy="3276600"/>
          </a:xfrm>
        </p:spPr>
      </p:pic>
    </p:spTree>
    <p:extLst>
      <p:ext uri="{BB962C8B-B14F-4D97-AF65-F5344CB8AC3E}">
        <p14:creationId xmlns:p14="http://schemas.microsoft.com/office/powerpoint/2010/main" val="22433024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BIG INTERNATIONAL ISSUES</a:t>
            </a:r>
            <a:endParaRPr lang="en-US" dirty="0"/>
          </a:p>
        </p:txBody>
      </p:sp>
      <p:sp>
        <p:nvSpPr>
          <p:cNvPr id="3" name="Text Placeholder 2"/>
          <p:cNvSpPr>
            <a:spLocks noGrp="1"/>
          </p:cNvSpPr>
          <p:nvPr>
            <p:ph type="body" idx="1"/>
          </p:nvPr>
        </p:nvSpPr>
        <p:spPr/>
        <p:txBody>
          <a:bodyPr/>
          <a:lstStyle/>
          <a:p>
            <a:r>
              <a:rPr lang="en-US" dirty="0" smtClean="0"/>
              <a:t>“THE IRISH PROBLEM”</a:t>
            </a:r>
            <a:endParaRPr lang="en-US" dirty="0"/>
          </a:p>
        </p:txBody>
      </p:sp>
      <p:sp>
        <p:nvSpPr>
          <p:cNvPr id="4" name="Content Placeholder 3"/>
          <p:cNvSpPr>
            <a:spLocks noGrp="1"/>
          </p:cNvSpPr>
          <p:nvPr>
            <p:ph sz="half" idx="2"/>
          </p:nvPr>
        </p:nvSpPr>
        <p:spPr/>
        <p:txBody>
          <a:bodyPr/>
          <a:lstStyle/>
          <a:p>
            <a:r>
              <a:rPr lang="en-US" dirty="0" smtClean="0"/>
              <a:t>NORTHERN IRELAND IS BRITISH</a:t>
            </a:r>
          </a:p>
          <a:p>
            <a:r>
              <a:rPr lang="en-US" dirty="0" smtClean="0"/>
              <a:t>REMAINDER OF ISLAND  BELONGS TO IRELAND</a:t>
            </a:r>
          </a:p>
          <a:p>
            <a:r>
              <a:rPr lang="en-US" dirty="0" smtClean="0"/>
              <a:t>WAR BETWEEN CATHOLICS AND PROTESTANTS</a:t>
            </a:r>
          </a:p>
          <a:p>
            <a:r>
              <a:rPr lang="en-US" dirty="0" smtClean="0"/>
              <a:t>NO END IN SIGHT</a:t>
            </a:r>
            <a:endParaRPr lang="en-US" dirty="0"/>
          </a:p>
        </p:txBody>
      </p:sp>
      <p:sp>
        <p:nvSpPr>
          <p:cNvPr id="5" name="Text Placeholder 4"/>
          <p:cNvSpPr>
            <a:spLocks noGrp="1"/>
          </p:cNvSpPr>
          <p:nvPr>
            <p:ph type="body" sz="quarter" idx="3"/>
          </p:nvPr>
        </p:nvSpPr>
        <p:spPr/>
        <p:txBody>
          <a:bodyPr/>
          <a:lstStyle/>
          <a:p>
            <a:r>
              <a:rPr lang="en-US" dirty="0" smtClean="0"/>
              <a:t>THE RUSSIAN BEAR</a:t>
            </a:r>
            <a:endParaRPr lang="en-US" dirty="0"/>
          </a:p>
        </p:txBody>
      </p:sp>
      <p:sp>
        <p:nvSpPr>
          <p:cNvPr id="6" name="Content Placeholder 5"/>
          <p:cNvSpPr>
            <a:spLocks noGrp="1"/>
          </p:cNvSpPr>
          <p:nvPr>
            <p:ph sz="quarter" idx="4"/>
          </p:nvPr>
        </p:nvSpPr>
        <p:spPr/>
        <p:txBody>
          <a:bodyPr/>
          <a:lstStyle/>
          <a:p>
            <a:r>
              <a:rPr lang="en-US" dirty="0" smtClean="0"/>
              <a:t>AGGRESSIVE WORLDWIDE BEHAVIOR</a:t>
            </a:r>
          </a:p>
          <a:p>
            <a:r>
              <a:rPr lang="en-US" dirty="0" smtClean="0"/>
              <a:t>AFGHANISTAN INVASION</a:t>
            </a:r>
          </a:p>
          <a:p>
            <a:r>
              <a:rPr lang="en-US" dirty="0" smtClean="0"/>
              <a:t>DEPLOYMENT OF NUCLEAR MISSILES </a:t>
            </a:r>
          </a:p>
          <a:p>
            <a:r>
              <a:rPr lang="en-US" dirty="0" smtClean="0"/>
              <a:t>ATTEMPTING GLOBAL  DOMINANCE</a:t>
            </a:r>
            <a:endParaRPr lang="en-US" dirty="0"/>
          </a:p>
        </p:txBody>
      </p:sp>
    </p:spTree>
    <p:extLst>
      <p:ext uri="{BB962C8B-B14F-4D97-AF65-F5344CB8AC3E}">
        <p14:creationId xmlns:p14="http://schemas.microsoft.com/office/powerpoint/2010/main" val="1525896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1979 VISIT TO AMERICA:</a:t>
            </a:r>
            <a:endParaRPr lang="en-US" dirty="0"/>
          </a:p>
        </p:txBody>
      </p:sp>
      <p:sp>
        <p:nvSpPr>
          <p:cNvPr id="3" name="Text Placeholder 2"/>
          <p:cNvSpPr>
            <a:spLocks noGrp="1"/>
          </p:cNvSpPr>
          <p:nvPr>
            <p:ph type="body" idx="1"/>
          </p:nvPr>
        </p:nvSpPr>
        <p:spPr/>
        <p:txBody>
          <a:bodyPr/>
          <a:lstStyle/>
          <a:p>
            <a:r>
              <a:rPr lang="en-US" dirty="0" smtClean="0"/>
              <a:t>JAMES EARL CARTER, JR.</a:t>
            </a:r>
            <a:endParaRPr lang="en-US" dirty="0"/>
          </a:p>
        </p:txBody>
      </p:sp>
      <p:sp>
        <p:nvSpPr>
          <p:cNvPr id="4" name="Content Placeholder 3"/>
          <p:cNvSpPr>
            <a:spLocks noGrp="1"/>
          </p:cNvSpPr>
          <p:nvPr>
            <p:ph sz="half" idx="2"/>
          </p:nvPr>
        </p:nvSpPr>
        <p:spPr/>
        <p:txBody>
          <a:bodyPr>
            <a:normAutofit/>
          </a:bodyPr>
          <a:lstStyle/>
          <a:p>
            <a:r>
              <a:rPr lang="en-US" dirty="0" smtClean="0"/>
              <a:t>REALIZES MARGARET IS A TOUGH COOKIE</a:t>
            </a:r>
          </a:p>
          <a:p>
            <a:r>
              <a:rPr lang="en-US" dirty="0" smtClean="0"/>
              <a:t>GRATEFUL FOR IRAN HOSTAGE SUPPORT</a:t>
            </a:r>
          </a:p>
          <a:p>
            <a:r>
              <a:rPr lang="en-US" dirty="0" smtClean="0"/>
              <a:t>CARTER WHITE HOUSE ANTI-THATCHER</a:t>
            </a:r>
          </a:p>
          <a:p>
            <a:r>
              <a:rPr lang="en-US" dirty="0" smtClean="0"/>
              <a:t>LIMITED BY FIXATION WITH DETENTE</a:t>
            </a:r>
          </a:p>
          <a:p>
            <a:pPr marL="0" indent="0">
              <a:buNone/>
            </a:pP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THATCHER REVIEWS THE HONOR GUARD</a:t>
            </a:r>
            <a:endParaRPr lang="en-US"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819400"/>
            <a:ext cx="3276600" cy="2819400"/>
          </a:xfrm>
        </p:spPr>
      </p:pic>
    </p:spTree>
    <p:extLst>
      <p:ext uri="{BB962C8B-B14F-4D97-AF65-F5344CB8AC3E}">
        <p14:creationId xmlns:p14="http://schemas.microsoft.com/office/powerpoint/2010/main" val="13277241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RONALD REAGAN</a:t>
            </a:r>
            <a:endParaRPr lang="en-US" dirty="0"/>
          </a:p>
        </p:txBody>
      </p:sp>
      <p:sp>
        <p:nvSpPr>
          <p:cNvPr id="3" name="Text Placeholder 2"/>
          <p:cNvSpPr>
            <a:spLocks noGrp="1"/>
          </p:cNvSpPr>
          <p:nvPr>
            <p:ph type="body" idx="1"/>
          </p:nvPr>
        </p:nvSpPr>
        <p:spPr/>
        <p:txBody>
          <a:bodyPr>
            <a:normAutofit fontScale="92500"/>
          </a:bodyPr>
          <a:lstStyle/>
          <a:p>
            <a:r>
              <a:rPr lang="en-US" dirty="0" smtClean="0"/>
              <a:t>HE VISITS LONDON APRIL 1975</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THEY CLICKED FROM THE START</a:t>
            </a:r>
          </a:p>
          <a:p>
            <a:r>
              <a:rPr lang="en-US" dirty="0" smtClean="0"/>
              <a:t>HE WAS OUT OF OFFICE</a:t>
            </a:r>
          </a:p>
          <a:p>
            <a:r>
              <a:rPr lang="en-US" dirty="0" smtClean="0"/>
              <a:t>POORLY REGARDED BY BRITISH OBSERVERS</a:t>
            </a:r>
          </a:p>
          <a:p>
            <a:r>
              <a:rPr lang="en-US" dirty="0" smtClean="0"/>
              <a:t>“A LIGHTWEIGHT OF NO SUBSTANCE”</a:t>
            </a:r>
          </a:p>
          <a:p>
            <a:r>
              <a:rPr lang="en-US" dirty="0" smtClean="0"/>
              <a:t>UNLIKELY TO BE ELECTED PRESIDENT</a:t>
            </a:r>
            <a:endParaRPr lang="en-US" dirty="0"/>
          </a:p>
        </p:txBody>
      </p:sp>
      <p:sp>
        <p:nvSpPr>
          <p:cNvPr id="5" name="Text Placeholder 4"/>
          <p:cNvSpPr>
            <a:spLocks noGrp="1"/>
          </p:cNvSpPr>
          <p:nvPr>
            <p:ph type="body" sz="quarter" idx="3"/>
          </p:nvPr>
        </p:nvSpPr>
        <p:spPr/>
        <p:txBody>
          <a:bodyPr/>
          <a:lstStyle/>
          <a:p>
            <a:r>
              <a:rPr lang="en-US" dirty="0" smtClean="0"/>
              <a:t>HOW SHE SEES RUSSIA</a:t>
            </a:r>
            <a:endParaRPr lang="en-US" dirty="0"/>
          </a:p>
        </p:txBody>
      </p:sp>
      <p:sp>
        <p:nvSpPr>
          <p:cNvPr id="6" name="Content Placeholder 5"/>
          <p:cNvSpPr>
            <a:spLocks noGrp="1"/>
          </p:cNvSpPr>
          <p:nvPr>
            <p:ph sz="quarter" idx="4"/>
          </p:nvPr>
        </p:nvSpPr>
        <p:spPr/>
        <p:txBody>
          <a:bodyPr/>
          <a:lstStyle/>
          <a:p>
            <a:r>
              <a:rPr lang="en-US" dirty="0" smtClean="0"/>
              <a:t>WANTS TO END DEMOCRACY</a:t>
            </a:r>
          </a:p>
          <a:p>
            <a:r>
              <a:rPr lang="en-US" dirty="0" smtClean="0"/>
              <a:t>UNDERMINING NATIONAL WILL</a:t>
            </a:r>
          </a:p>
          <a:p>
            <a:r>
              <a:rPr lang="en-US" dirty="0" smtClean="0"/>
              <a:t>USED DÉTENTE TO EXPAND NOT CONTRACT</a:t>
            </a:r>
          </a:p>
          <a:p>
            <a:r>
              <a:rPr lang="en-US" dirty="0" smtClean="0"/>
              <a:t>ARRAYED AGAINST ALL OUR  PRINCIPALS</a:t>
            </a:r>
            <a:endParaRPr lang="en-US" dirty="0"/>
          </a:p>
        </p:txBody>
      </p:sp>
    </p:spTree>
    <p:extLst>
      <p:ext uri="{BB962C8B-B14F-4D97-AF65-F5344CB8AC3E}">
        <p14:creationId xmlns:p14="http://schemas.microsoft.com/office/powerpoint/2010/main" val="57848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SPECIAL  RELATIONSHIP”</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A MERGER OF COLD WARRIORS</a:t>
            </a:r>
            <a:endParaRPr lang="en-US" dirty="0"/>
          </a:p>
        </p:txBody>
      </p:sp>
      <p:sp>
        <p:nvSpPr>
          <p:cNvPr id="4" name="Content Placeholder 3"/>
          <p:cNvSpPr>
            <a:spLocks noGrp="1"/>
          </p:cNvSpPr>
          <p:nvPr>
            <p:ph sz="half" idx="2"/>
          </p:nvPr>
        </p:nvSpPr>
        <p:spPr/>
        <p:txBody>
          <a:bodyPr>
            <a:normAutofit/>
          </a:bodyPr>
          <a:lstStyle/>
          <a:p>
            <a:r>
              <a:rPr lang="en-US" dirty="0" smtClean="0"/>
              <a:t>THEY SHARE SIMILAR BACKGROUNDS</a:t>
            </a:r>
          </a:p>
          <a:p>
            <a:r>
              <a:rPr lang="en-US" dirty="0" smtClean="0"/>
              <a:t>HARDSCRABBLE CHILDHOODS</a:t>
            </a:r>
          </a:p>
          <a:p>
            <a:r>
              <a:rPr lang="en-US" dirty="0" smtClean="0"/>
              <a:t>MODEST FAMILY RESOURCES</a:t>
            </a:r>
          </a:p>
          <a:p>
            <a:r>
              <a:rPr lang="en-US" dirty="0" smtClean="0"/>
              <a:t>DISREGARDED BY ELITES</a:t>
            </a:r>
          </a:p>
          <a:p>
            <a:r>
              <a:rPr lang="en-US" dirty="0" smtClean="0"/>
              <a:t>INTENSELY PATRIOTIC</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RELAXING AT THE WHITE HOUSE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667000"/>
            <a:ext cx="3733800" cy="2819400"/>
          </a:xfrm>
        </p:spPr>
      </p:pic>
    </p:spTree>
    <p:extLst>
      <p:ext uri="{BB962C8B-B14F-4D97-AF65-F5344CB8AC3E}">
        <p14:creationId xmlns:p14="http://schemas.microsoft.com/office/powerpoint/2010/main" val="17241701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ACTING AS A BRIDGE</a:t>
            </a:r>
            <a:endParaRPr lang="en-US" dirty="0"/>
          </a:p>
        </p:txBody>
      </p:sp>
      <p:sp>
        <p:nvSpPr>
          <p:cNvPr id="3" name="Text Placeholder 2"/>
          <p:cNvSpPr>
            <a:spLocks noGrp="1"/>
          </p:cNvSpPr>
          <p:nvPr>
            <p:ph type="body" idx="1"/>
          </p:nvPr>
        </p:nvSpPr>
        <p:spPr/>
        <p:txBody>
          <a:bodyPr/>
          <a:lstStyle/>
          <a:p>
            <a:r>
              <a:rPr lang="en-US" dirty="0" smtClean="0"/>
              <a:t>EUROPE AND AMERICA</a:t>
            </a:r>
            <a:endParaRPr lang="en-US" dirty="0"/>
          </a:p>
        </p:txBody>
      </p:sp>
      <p:sp>
        <p:nvSpPr>
          <p:cNvPr id="4" name="Content Placeholder 3"/>
          <p:cNvSpPr>
            <a:spLocks noGrp="1"/>
          </p:cNvSpPr>
          <p:nvPr>
            <p:ph sz="half" idx="2"/>
          </p:nvPr>
        </p:nvSpPr>
        <p:spPr/>
        <p:txBody>
          <a:bodyPr/>
          <a:lstStyle/>
          <a:p>
            <a:r>
              <a:rPr lang="en-US" dirty="0" smtClean="0"/>
              <a:t>MUST COME TOGETHER</a:t>
            </a:r>
          </a:p>
          <a:p>
            <a:r>
              <a:rPr lang="en-US" dirty="0" smtClean="0"/>
              <a:t>BRITAIN IS THE KEY</a:t>
            </a:r>
          </a:p>
          <a:p>
            <a:r>
              <a:rPr lang="en-US" dirty="0" smtClean="0"/>
              <a:t>AMERICA MUST UNDERSTAND NATO</a:t>
            </a:r>
          </a:p>
          <a:p>
            <a:r>
              <a:rPr lang="en-US" dirty="0" smtClean="0"/>
              <a:t>NATO MUST DRAW ON YANKEE STRENGTH</a:t>
            </a:r>
          </a:p>
          <a:p>
            <a:r>
              <a:rPr lang="en-US" dirty="0" smtClean="0"/>
              <a:t>ONE TEAM ONE FIGHT</a:t>
            </a:r>
            <a:endParaRPr lang="en-US" dirty="0"/>
          </a:p>
        </p:txBody>
      </p:sp>
      <p:sp>
        <p:nvSpPr>
          <p:cNvPr id="5" name="Text Placeholder 4"/>
          <p:cNvSpPr>
            <a:spLocks noGrp="1"/>
          </p:cNvSpPr>
          <p:nvPr>
            <p:ph type="body" sz="quarter" idx="3"/>
          </p:nvPr>
        </p:nvSpPr>
        <p:spPr/>
        <p:txBody>
          <a:bodyPr/>
          <a:lstStyle/>
          <a:p>
            <a:r>
              <a:rPr lang="en-US" dirty="0" smtClean="0"/>
              <a:t>NATO HEADQUARTERS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590800"/>
            <a:ext cx="3657600" cy="3048000"/>
          </a:xfrm>
        </p:spPr>
      </p:pic>
    </p:spTree>
    <p:extLst>
      <p:ext uri="{BB962C8B-B14F-4D97-AF65-F5344CB8AC3E}">
        <p14:creationId xmlns:p14="http://schemas.microsoft.com/office/powerpoint/2010/main" val="8051536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STANDING UP TO RUSSIA</a:t>
            </a:r>
            <a:endParaRPr lang="en-US" dirty="0"/>
          </a:p>
        </p:txBody>
      </p:sp>
      <p:sp>
        <p:nvSpPr>
          <p:cNvPr id="3" name="Text Placeholder 2"/>
          <p:cNvSpPr>
            <a:spLocks noGrp="1"/>
          </p:cNvSpPr>
          <p:nvPr>
            <p:ph type="body" idx="1"/>
          </p:nvPr>
        </p:nvSpPr>
        <p:spPr/>
        <p:txBody>
          <a:bodyPr/>
          <a:lstStyle/>
          <a:p>
            <a:r>
              <a:rPr lang="en-US" dirty="0" smtClean="0"/>
              <a:t>REVERSING ACCOMODATION</a:t>
            </a:r>
            <a:endParaRPr lang="en-US" dirty="0"/>
          </a:p>
        </p:txBody>
      </p:sp>
      <p:sp>
        <p:nvSpPr>
          <p:cNvPr id="4" name="Content Placeholder 3"/>
          <p:cNvSpPr>
            <a:spLocks noGrp="1"/>
          </p:cNvSpPr>
          <p:nvPr>
            <p:ph sz="half" idx="2"/>
          </p:nvPr>
        </p:nvSpPr>
        <p:spPr/>
        <p:txBody>
          <a:bodyPr/>
          <a:lstStyle/>
          <a:p>
            <a:r>
              <a:rPr lang="en-US" dirty="0" smtClean="0"/>
              <a:t>NATO MUST RESIST COMMUNISM</a:t>
            </a:r>
          </a:p>
          <a:p>
            <a:r>
              <a:rPr lang="en-US" dirty="0" smtClean="0"/>
              <a:t>NO ACCOMODATION OF TYRANNY</a:t>
            </a:r>
          </a:p>
          <a:p>
            <a:r>
              <a:rPr lang="en-US" dirty="0" smtClean="0"/>
              <a:t>REALIZING BRITS NEED U.S. HELP</a:t>
            </a:r>
          </a:p>
          <a:p>
            <a:r>
              <a:rPr lang="en-US" dirty="0" smtClean="0"/>
              <a:t>EVOKING THE PAST</a:t>
            </a:r>
          </a:p>
          <a:p>
            <a:r>
              <a:rPr lang="en-US" b="1" u="sng" dirty="0" smtClean="0"/>
              <a:t>OPENING A DIALOGUE</a:t>
            </a:r>
            <a:endParaRPr lang="en-US" b="1" u="sng"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THATCHER AND RUSSIAN PRESIDENT GORBACHEV</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3124200"/>
            <a:ext cx="3429000" cy="2286000"/>
          </a:xfrm>
        </p:spPr>
      </p:pic>
    </p:spTree>
    <p:extLst>
      <p:ext uri="{BB962C8B-B14F-4D97-AF65-F5344CB8AC3E}">
        <p14:creationId xmlns:p14="http://schemas.microsoft.com/office/powerpoint/2010/main" val="12013146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REAGAN COMES TO LONDON</a:t>
            </a:r>
            <a:endParaRPr lang="en-US" dirty="0"/>
          </a:p>
        </p:txBody>
      </p:sp>
      <p:sp>
        <p:nvSpPr>
          <p:cNvPr id="3" name="Text Placeholder 2"/>
          <p:cNvSpPr>
            <a:spLocks noGrp="1"/>
          </p:cNvSpPr>
          <p:nvPr>
            <p:ph type="body" idx="1"/>
          </p:nvPr>
        </p:nvSpPr>
        <p:spPr/>
        <p:txBody>
          <a:bodyPr/>
          <a:lstStyle/>
          <a:p>
            <a:r>
              <a:rPr lang="en-US" dirty="0" smtClean="0"/>
              <a:t>DURING FALKLANDS WAR</a:t>
            </a:r>
            <a:endParaRPr lang="en-US" dirty="0"/>
          </a:p>
        </p:txBody>
      </p:sp>
      <p:sp>
        <p:nvSpPr>
          <p:cNvPr id="4" name="Content Placeholder 3"/>
          <p:cNvSpPr>
            <a:spLocks noGrp="1"/>
          </p:cNvSpPr>
          <p:nvPr>
            <p:ph sz="half" idx="2"/>
          </p:nvPr>
        </p:nvSpPr>
        <p:spPr/>
        <p:txBody>
          <a:bodyPr/>
          <a:lstStyle/>
          <a:p>
            <a:r>
              <a:rPr lang="en-US" dirty="0" smtClean="0"/>
              <a:t>ADDRESSES MP’S AND PEERS</a:t>
            </a:r>
          </a:p>
          <a:p>
            <a:r>
              <a:rPr lang="en-US" dirty="0" smtClean="0"/>
              <a:t>IN THE ROYAL GALLERY</a:t>
            </a:r>
          </a:p>
          <a:p>
            <a:r>
              <a:rPr lang="en-US" dirty="0" smtClean="0"/>
              <a:t>A MAJOR POLICY STATEMENT</a:t>
            </a:r>
          </a:p>
          <a:p>
            <a:r>
              <a:rPr lang="en-US" dirty="0" smtClean="0"/>
              <a:t>RATTLES RUSSIA</a:t>
            </a:r>
          </a:p>
          <a:p>
            <a:r>
              <a:rPr lang="en-US" dirty="0" smtClean="0"/>
              <a:t>STIFFENS EUROPE</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 PRESIDENT’S SPEECH TO PARLIAMENT</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00600" y="2590800"/>
            <a:ext cx="3429000" cy="3657600"/>
          </a:xfrm>
        </p:spPr>
      </p:pic>
    </p:spTree>
    <p:extLst>
      <p:ext uri="{BB962C8B-B14F-4D97-AF65-F5344CB8AC3E}">
        <p14:creationId xmlns:p14="http://schemas.microsoft.com/office/powerpoint/2010/main" val="217269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SOMERVILLE COLLEGE STUDENT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THE FIRST FAMILY UNIVERISTY STUDENT</a:t>
            </a:r>
            <a:endParaRPr lang="en-US" dirty="0"/>
          </a:p>
        </p:txBody>
      </p:sp>
      <p:sp>
        <p:nvSpPr>
          <p:cNvPr id="4" name="Content Placeholder 3"/>
          <p:cNvSpPr>
            <a:spLocks noGrp="1"/>
          </p:cNvSpPr>
          <p:nvPr>
            <p:ph sz="half" idx="2"/>
          </p:nvPr>
        </p:nvSpPr>
        <p:spPr/>
        <p:txBody>
          <a:bodyPr/>
          <a:lstStyle/>
          <a:p>
            <a:r>
              <a:rPr lang="en-US" dirty="0" smtClean="0"/>
              <a:t>INTELLECTUAL CURIOSITY</a:t>
            </a:r>
          </a:p>
          <a:p>
            <a:r>
              <a:rPr lang="en-US" dirty="0" smtClean="0"/>
              <a:t>SNUBBED BY LIBERALS</a:t>
            </a:r>
          </a:p>
          <a:p>
            <a:r>
              <a:rPr lang="en-US" dirty="0" smtClean="0"/>
              <a:t>PINCHING PENNIES</a:t>
            </a:r>
          </a:p>
          <a:p>
            <a:r>
              <a:rPr lang="en-US" dirty="0" smtClean="0"/>
              <a:t>FACTS MATTER IN CHEMISTRY AND LATER LIFE</a:t>
            </a:r>
          </a:p>
          <a:p>
            <a:r>
              <a:rPr lang="en-US" smtClean="0"/>
              <a:t>PROUDER OF DEGREE THAN BEING PM!</a:t>
            </a:r>
            <a:endParaRPr lang="en-US" dirty="0" smtClean="0"/>
          </a:p>
          <a:p>
            <a:pPr marL="0" indent="0">
              <a:buNone/>
            </a:pPr>
            <a:endParaRPr lang="en-US" dirty="0" smtClean="0"/>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 CHEMISTRY STUDENT IN THE LAB</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667000"/>
            <a:ext cx="3352800" cy="2895600"/>
          </a:xfrm>
        </p:spPr>
      </p:pic>
    </p:spTree>
    <p:extLst>
      <p:ext uri="{BB962C8B-B14F-4D97-AF65-F5344CB8AC3E}">
        <p14:creationId xmlns:p14="http://schemas.microsoft.com/office/powerpoint/2010/main" val="29307472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REAGAN SAY?</a:t>
            </a:r>
            <a:endParaRPr lang="en-US" dirty="0"/>
          </a:p>
        </p:txBody>
      </p:sp>
      <p:sp>
        <p:nvSpPr>
          <p:cNvPr id="3" name="Content Placeholder 2"/>
          <p:cNvSpPr>
            <a:spLocks noGrp="1"/>
          </p:cNvSpPr>
          <p:nvPr>
            <p:ph idx="1"/>
          </p:nvPr>
        </p:nvSpPr>
        <p:spPr/>
        <p:txBody>
          <a:bodyPr/>
          <a:lstStyle/>
          <a:p>
            <a:r>
              <a:rPr lang="en-US" dirty="0" smtClean="0"/>
              <a:t>The Soviet State inspired by that “barbarous assault on the human spirit called Marxism-Leninism” was collapsing under the weight of its own contradictions.</a:t>
            </a:r>
          </a:p>
          <a:p>
            <a:r>
              <a:rPr lang="en-US" dirty="0" smtClean="0"/>
              <a:t>He called for a “crusade for freedom,” an attempt to establish “the infrastructure of democracy” and to subvert Soviet tyranny just as the Soviets tried to subvert Western freedom.</a:t>
            </a:r>
          </a:p>
          <a:p>
            <a:r>
              <a:rPr lang="en-US" dirty="0" smtClean="0"/>
              <a:t>He invited people to consign Marxism-Leninism to the “ash-heap of history.”</a:t>
            </a:r>
          </a:p>
          <a:p>
            <a:endParaRPr lang="en-US" dirty="0" smtClean="0"/>
          </a:p>
          <a:p>
            <a:r>
              <a:rPr lang="en-US" dirty="0" smtClean="0"/>
              <a:t>Source: MTTAB, Page 551.</a:t>
            </a:r>
            <a:endParaRPr lang="en-US" dirty="0"/>
          </a:p>
        </p:txBody>
      </p:sp>
    </p:spTree>
    <p:extLst>
      <p:ext uri="{BB962C8B-B14F-4D97-AF65-F5344CB8AC3E}">
        <p14:creationId xmlns:p14="http://schemas.microsoft.com/office/powerpoint/2010/main" val="29477661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 REMINDS THE WORLD:</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FIRST DUTY OF ANY GOVERNMENT IS TO SAFEGUARD ITS PEOPLE AGAINST EXTERNAL  AGRESSION”</a:t>
            </a:r>
          </a:p>
          <a:p>
            <a:endParaRPr lang="en-US" dirty="0"/>
          </a:p>
          <a:p>
            <a:r>
              <a:rPr lang="en-US" dirty="0" smtClean="0"/>
              <a:t>SOURCE: </a:t>
            </a:r>
            <a:r>
              <a:rPr lang="en-US" u="sng" dirty="0" smtClean="0"/>
              <a:t>MTTAB.</a:t>
            </a:r>
            <a:r>
              <a:rPr lang="en-US" dirty="0" smtClean="0"/>
              <a:t> CHAPTER 12, PAGE 330.</a:t>
            </a:r>
            <a:endParaRPr lang="en-US" dirty="0"/>
          </a:p>
        </p:txBody>
      </p:sp>
    </p:spTree>
    <p:extLst>
      <p:ext uri="{BB962C8B-B14F-4D97-AF65-F5344CB8AC3E}">
        <p14:creationId xmlns:p14="http://schemas.microsoft.com/office/powerpoint/2010/main" val="6350036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ORGANIZING TO DEFEND EUROPE</a:t>
            </a:r>
            <a:endParaRPr lang="en-US" dirty="0"/>
          </a:p>
        </p:txBody>
      </p:sp>
      <p:sp>
        <p:nvSpPr>
          <p:cNvPr id="3" name="Text Placeholder 2"/>
          <p:cNvSpPr>
            <a:spLocks noGrp="1"/>
          </p:cNvSpPr>
          <p:nvPr>
            <p:ph type="body" idx="1"/>
          </p:nvPr>
        </p:nvSpPr>
        <p:spPr/>
        <p:txBody>
          <a:bodyPr/>
          <a:lstStyle/>
          <a:p>
            <a:r>
              <a:rPr lang="en-US" dirty="0" smtClean="0"/>
              <a:t>RUSSIAN MILITARY POWER</a:t>
            </a:r>
            <a:endParaRPr lang="en-US" dirty="0"/>
          </a:p>
        </p:txBody>
      </p:sp>
      <p:sp>
        <p:nvSpPr>
          <p:cNvPr id="4" name="Content Placeholder 3"/>
          <p:cNvSpPr>
            <a:spLocks noGrp="1"/>
          </p:cNvSpPr>
          <p:nvPr>
            <p:ph sz="half" idx="2"/>
          </p:nvPr>
        </p:nvSpPr>
        <p:spPr/>
        <p:txBody>
          <a:bodyPr/>
          <a:lstStyle/>
          <a:p>
            <a:r>
              <a:rPr lang="en-US" dirty="0" smtClean="0"/>
              <a:t>THREATENS WESTERN EUROPE</a:t>
            </a:r>
          </a:p>
          <a:p>
            <a:r>
              <a:rPr lang="en-US" dirty="0" smtClean="0"/>
              <a:t>MUST BE MATCHED</a:t>
            </a:r>
          </a:p>
          <a:p>
            <a:r>
              <a:rPr lang="en-US" dirty="0" smtClean="0"/>
              <a:t>NEGOTIATE THROUGH  STRENGTH</a:t>
            </a:r>
          </a:p>
          <a:p>
            <a:r>
              <a:rPr lang="en-US" dirty="0" smtClean="0"/>
              <a:t>BRING U.S. MILITARY MUSCLE TO THE TABLE</a:t>
            </a:r>
          </a:p>
          <a:p>
            <a:r>
              <a:rPr lang="en-US" dirty="0" smtClean="0"/>
              <a:t>THEN TALK WITH MOSCOW</a:t>
            </a:r>
            <a:endParaRPr lang="en-US" dirty="0"/>
          </a:p>
        </p:txBody>
      </p:sp>
      <p:sp>
        <p:nvSpPr>
          <p:cNvPr id="5" name="Text Placeholder 4"/>
          <p:cNvSpPr>
            <a:spLocks noGrp="1"/>
          </p:cNvSpPr>
          <p:nvPr>
            <p:ph type="body" sz="quarter" idx="3"/>
          </p:nvPr>
        </p:nvSpPr>
        <p:spPr/>
        <p:txBody>
          <a:bodyPr/>
          <a:lstStyle/>
          <a:p>
            <a:r>
              <a:rPr lang="en-US" dirty="0" smtClean="0"/>
              <a:t>RUSSIAN SS-20 MISSILES</a:t>
            </a:r>
            <a:endParaRPr lang="en-US" dirty="0"/>
          </a:p>
        </p:txBody>
      </p:sp>
      <p:sp>
        <p:nvSpPr>
          <p:cNvPr id="6" name="Content Placeholder 5"/>
          <p:cNvSpPr>
            <a:spLocks noGrp="1"/>
          </p:cNvSpPr>
          <p:nvPr>
            <p:ph sz="quarter" idx="4"/>
          </p:nvPr>
        </p:nvSpPr>
        <p:spPr/>
        <p:txBody>
          <a:bodyPr/>
          <a:lstStyle/>
          <a:p>
            <a:r>
              <a:rPr lang="en-US" dirty="0" smtClean="0"/>
              <a:t>FORWARD DEPLOYED</a:t>
            </a:r>
          </a:p>
          <a:p>
            <a:r>
              <a:rPr lang="en-US" dirty="0" smtClean="0"/>
              <a:t>3,400 NM RANGE</a:t>
            </a:r>
          </a:p>
          <a:p>
            <a:r>
              <a:rPr lang="en-US" u="sng" dirty="0" smtClean="0"/>
              <a:t>ROAD MOBILE</a:t>
            </a:r>
            <a:endParaRPr lang="en-US" dirty="0" smtClean="0"/>
          </a:p>
          <a:p>
            <a:r>
              <a:rPr lang="en-US" dirty="0" smtClean="0"/>
              <a:t>THREE NUCLEAR WARHEADS</a:t>
            </a:r>
          </a:p>
          <a:p>
            <a:endParaRPr lang="en-US" dirty="0"/>
          </a:p>
        </p:txBody>
      </p:sp>
    </p:spTree>
    <p:extLst>
      <p:ext uri="{BB962C8B-B14F-4D97-AF65-F5344CB8AC3E}">
        <p14:creationId xmlns:p14="http://schemas.microsoft.com/office/powerpoint/2010/main" val="10257393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RUSSIAN SS-20 MOBILE MISSILE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600"/>
            <a:ext cx="6705600" cy="4343400"/>
          </a:xfrm>
        </p:spPr>
      </p:pic>
    </p:spTree>
    <p:extLst>
      <p:ext uri="{BB962C8B-B14F-4D97-AF65-F5344CB8AC3E}">
        <p14:creationId xmlns:p14="http://schemas.microsoft.com/office/powerpoint/2010/main" val="1165501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NATO RESOLVE</a:t>
            </a:r>
            <a:endParaRPr lang="en-US" dirty="0"/>
          </a:p>
        </p:txBody>
      </p:sp>
      <p:sp>
        <p:nvSpPr>
          <p:cNvPr id="4" name="Text Placeholder 3"/>
          <p:cNvSpPr>
            <a:spLocks noGrp="1"/>
          </p:cNvSpPr>
          <p:nvPr>
            <p:ph type="body" idx="1"/>
          </p:nvPr>
        </p:nvSpPr>
        <p:spPr/>
        <p:txBody>
          <a:bodyPr/>
          <a:lstStyle/>
          <a:p>
            <a:r>
              <a:rPr lang="en-US" dirty="0" smtClean="0"/>
              <a:t>DEFENDING EUROPE</a:t>
            </a:r>
            <a:endParaRPr lang="en-US" dirty="0"/>
          </a:p>
        </p:txBody>
      </p:sp>
      <p:sp>
        <p:nvSpPr>
          <p:cNvPr id="3" name="Content Placeholder 2"/>
          <p:cNvSpPr>
            <a:spLocks noGrp="1"/>
          </p:cNvSpPr>
          <p:nvPr>
            <p:ph sz="half" idx="2"/>
          </p:nvPr>
        </p:nvSpPr>
        <p:spPr/>
        <p:txBody>
          <a:bodyPr/>
          <a:lstStyle/>
          <a:p>
            <a:r>
              <a:rPr lang="en-US" dirty="0" smtClean="0"/>
              <a:t>108 U.S. PERSHING MISSILES</a:t>
            </a:r>
          </a:p>
          <a:p>
            <a:r>
              <a:rPr lang="en-US" dirty="0" smtClean="0"/>
              <a:t>464 GROUND LAUNCHED CRUISE MISSILES</a:t>
            </a:r>
          </a:p>
          <a:p>
            <a:r>
              <a:rPr lang="en-US" dirty="0" smtClean="0"/>
              <a:t>DEPLOYMENTS BEGIN IN 1984</a:t>
            </a:r>
          </a:p>
          <a:p>
            <a:r>
              <a:rPr lang="en-US" dirty="0" smtClean="0"/>
              <a:t>DESPITE MASSIVE PROTESTS</a:t>
            </a:r>
          </a:p>
          <a:p>
            <a:endParaRPr lang="en-US" dirty="0"/>
          </a:p>
        </p:txBody>
      </p:sp>
      <p:sp>
        <p:nvSpPr>
          <p:cNvPr id="5" name="Text Placeholder 4"/>
          <p:cNvSpPr>
            <a:spLocks noGrp="1"/>
          </p:cNvSpPr>
          <p:nvPr>
            <p:ph type="body" sz="quarter" idx="3"/>
          </p:nvPr>
        </p:nvSpPr>
        <p:spPr/>
        <p:txBody>
          <a:bodyPr/>
          <a:lstStyle/>
          <a:p>
            <a:r>
              <a:rPr lang="en-US" dirty="0" smtClean="0"/>
              <a:t>RUSSIANS TAKE NOTICE</a:t>
            </a:r>
            <a:endParaRPr lang="en-US" dirty="0"/>
          </a:p>
        </p:txBody>
      </p:sp>
      <p:sp>
        <p:nvSpPr>
          <p:cNvPr id="6" name="Content Placeholder 5"/>
          <p:cNvSpPr>
            <a:spLocks noGrp="1"/>
          </p:cNvSpPr>
          <p:nvPr>
            <p:ph sz="quarter" idx="4"/>
          </p:nvPr>
        </p:nvSpPr>
        <p:spPr/>
        <p:txBody>
          <a:bodyPr/>
          <a:lstStyle/>
          <a:p>
            <a:r>
              <a:rPr lang="en-US" dirty="0" smtClean="0"/>
              <a:t>BRINGS MOSCOW TO THE TABLE</a:t>
            </a:r>
          </a:p>
          <a:p>
            <a:r>
              <a:rPr lang="en-US" dirty="0" smtClean="0"/>
              <a:t>RUSSIANS REALIZE EUROPE WILL NOT FOLD</a:t>
            </a:r>
          </a:p>
          <a:p>
            <a:r>
              <a:rPr lang="en-US" dirty="0" smtClean="0"/>
              <a:t>CALCULATING MUTUAL ADVANTAGES</a:t>
            </a:r>
          </a:p>
          <a:p>
            <a:r>
              <a:rPr lang="en-US" dirty="0" smtClean="0"/>
              <a:t>PAVING THE WAY FOR ARMS CONTROLS </a:t>
            </a:r>
          </a:p>
          <a:p>
            <a:endParaRPr lang="en-US" dirty="0" smtClean="0"/>
          </a:p>
        </p:txBody>
      </p:sp>
    </p:spTree>
    <p:extLst>
      <p:ext uri="{BB962C8B-B14F-4D97-AF65-F5344CB8AC3E}">
        <p14:creationId xmlns:p14="http://schemas.microsoft.com/office/powerpoint/2010/main" val="42159622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GUTSY NATO MOVES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PERSHING II BALLISTIC MISSILE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667000"/>
            <a:ext cx="3505200" cy="3124200"/>
          </a:xfrm>
        </p:spPr>
      </p:pic>
      <p:sp>
        <p:nvSpPr>
          <p:cNvPr id="5" name="Text Placeholder 4"/>
          <p:cNvSpPr>
            <a:spLocks noGrp="1"/>
          </p:cNvSpPr>
          <p:nvPr>
            <p:ph type="body" sz="quarter" idx="3"/>
          </p:nvPr>
        </p:nvSpPr>
        <p:spPr/>
        <p:txBody>
          <a:bodyPr>
            <a:normAutofit fontScale="92500" lnSpcReduction="10000"/>
          </a:bodyPr>
          <a:lstStyle/>
          <a:p>
            <a:r>
              <a:rPr lang="en-US" dirty="0" smtClean="0"/>
              <a:t>RAF GREENHAM COMMON PROTESTORS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0600" y="2590800"/>
            <a:ext cx="4038600" cy="2743200"/>
          </a:xfrm>
        </p:spPr>
      </p:pic>
    </p:spTree>
    <p:extLst>
      <p:ext uri="{BB962C8B-B14F-4D97-AF65-F5344CB8AC3E}">
        <p14:creationId xmlns:p14="http://schemas.microsoft.com/office/powerpoint/2010/main" val="1527932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RESULT??</a:t>
            </a:r>
            <a:endParaRPr lang="en-US" dirty="0"/>
          </a:p>
        </p:txBody>
      </p:sp>
      <p:sp>
        <p:nvSpPr>
          <p:cNvPr id="3" name="Text Placeholder 2"/>
          <p:cNvSpPr>
            <a:spLocks noGrp="1"/>
          </p:cNvSpPr>
          <p:nvPr>
            <p:ph type="body" idx="1"/>
          </p:nvPr>
        </p:nvSpPr>
        <p:spPr/>
        <p:txBody>
          <a:bodyPr/>
          <a:lstStyle/>
          <a:p>
            <a:r>
              <a:rPr lang="en-US" dirty="0" smtClean="0"/>
              <a:t>NEGOTIATIONS EXPAND</a:t>
            </a:r>
            <a:endParaRPr lang="en-US" dirty="0"/>
          </a:p>
        </p:txBody>
      </p:sp>
      <p:sp>
        <p:nvSpPr>
          <p:cNvPr id="4" name="Content Placeholder 3"/>
          <p:cNvSpPr>
            <a:spLocks noGrp="1"/>
          </p:cNvSpPr>
          <p:nvPr>
            <p:ph sz="half" idx="2"/>
          </p:nvPr>
        </p:nvSpPr>
        <p:spPr/>
        <p:txBody>
          <a:bodyPr/>
          <a:lstStyle/>
          <a:p>
            <a:r>
              <a:rPr lang="en-US" dirty="0" smtClean="0"/>
              <a:t>U.S. AND NATO ARE A UNITED FRONT</a:t>
            </a:r>
          </a:p>
          <a:p>
            <a:r>
              <a:rPr lang="en-US" dirty="0" smtClean="0"/>
              <a:t>MOSCOW ALSO WANTS SECURITY</a:t>
            </a:r>
          </a:p>
          <a:p>
            <a:r>
              <a:rPr lang="en-US" dirty="0" smtClean="0"/>
              <a:t>BOTH SIDES AGREE</a:t>
            </a:r>
          </a:p>
          <a:p>
            <a:r>
              <a:rPr lang="en-US" dirty="0" smtClean="0"/>
              <a:t>ELIMINATE ALL INF WEAPONS IN  EUROPE</a:t>
            </a:r>
          </a:p>
          <a:p>
            <a:r>
              <a:rPr lang="en-US" dirty="0" smtClean="0"/>
              <a:t>TREATY SIGNED IN 1987</a:t>
            </a:r>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REAGAN AND GORBACHEV SIGN INF TREATY</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971800"/>
            <a:ext cx="3276600" cy="2313781"/>
          </a:xfrm>
        </p:spPr>
      </p:pic>
    </p:spTree>
    <p:extLst>
      <p:ext uri="{BB962C8B-B14F-4D97-AF65-F5344CB8AC3E}">
        <p14:creationId xmlns:p14="http://schemas.microsoft.com/office/powerpoint/2010/main" val="209823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IRELAND DEFIES LOGIC</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MARGARET HAS NO FIXED  AGENDA</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VIEWS SECURITY ISSUES AS KEY</a:t>
            </a:r>
          </a:p>
          <a:p>
            <a:r>
              <a:rPr lang="en-US" dirty="0" smtClean="0"/>
              <a:t>OVERCOMING CULTURAL DIFFERENCES</a:t>
            </a:r>
          </a:p>
          <a:p>
            <a:r>
              <a:rPr lang="en-US" dirty="0" smtClean="0"/>
              <a:t>NO YIELDING TO IRA TERROR</a:t>
            </a:r>
          </a:p>
          <a:p>
            <a:r>
              <a:rPr lang="en-US" dirty="0" smtClean="0"/>
              <a:t>STANDING TOUGH BUT EXPLORING SOLUTIONS</a:t>
            </a:r>
          </a:p>
          <a:p>
            <a:endParaRPr lang="en-US" dirty="0" smtClean="0"/>
          </a:p>
        </p:txBody>
      </p:sp>
      <p:sp>
        <p:nvSpPr>
          <p:cNvPr id="5" name="Text Placeholder 4"/>
          <p:cNvSpPr>
            <a:spLocks noGrp="1"/>
          </p:cNvSpPr>
          <p:nvPr>
            <p:ph type="body" sz="quarter" idx="3"/>
          </p:nvPr>
        </p:nvSpPr>
        <p:spPr/>
        <p:txBody>
          <a:bodyPr>
            <a:normAutofit fontScale="92500"/>
          </a:bodyPr>
          <a:lstStyle/>
          <a:p>
            <a:r>
              <a:rPr lang="en-US" dirty="0" smtClean="0"/>
              <a:t>U.S.  COMPLICATES HER WORK</a:t>
            </a:r>
            <a:endParaRPr lang="en-US" dirty="0"/>
          </a:p>
        </p:txBody>
      </p:sp>
      <p:sp>
        <p:nvSpPr>
          <p:cNvPr id="6" name="Content Placeholder 5"/>
          <p:cNvSpPr>
            <a:spLocks noGrp="1"/>
          </p:cNvSpPr>
          <p:nvPr>
            <p:ph sz="quarter" idx="4"/>
          </p:nvPr>
        </p:nvSpPr>
        <p:spPr/>
        <p:txBody>
          <a:bodyPr/>
          <a:lstStyle/>
          <a:p>
            <a:r>
              <a:rPr lang="en-US" dirty="0" smtClean="0"/>
              <a:t>THE PROFESSIONAL IRISH LOBBY </a:t>
            </a:r>
          </a:p>
          <a:p>
            <a:r>
              <a:rPr lang="en-US" dirty="0" smtClean="0"/>
              <a:t>U.S. CONGRESS</a:t>
            </a:r>
          </a:p>
          <a:p>
            <a:r>
              <a:rPr lang="en-US" dirty="0" smtClean="0"/>
              <a:t>IRISH-AMERICANS</a:t>
            </a:r>
          </a:p>
          <a:p>
            <a:r>
              <a:rPr lang="en-US" dirty="0" smtClean="0"/>
              <a:t>IRA FUND-RAISING IN AMERICAN SALOONS</a:t>
            </a:r>
          </a:p>
          <a:p>
            <a:r>
              <a:rPr lang="en-US" dirty="0" smtClean="0"/>
              <a:t>ENABLING VIOLENCE</a:t>
            </a:r>
            <a:endParaRPr lang="en-US" dirty="0"/>
          </a:p>
        </p:txBody>
      </p:sp>
    </p:spTree>
    <p:extLst>
      <p:ext uri="{BB962C8B-B14F-4D97-AF65-F5344CB8AC3E}">
        <p14:creationId xmlns:p14="http://schemas.microsoft.com/office/powerpoint/2010/main" val="25577610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 BOMBINGS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524000"/>
            <a:ext cx="5105400" cy="3505200"/>
          </a:xfrm>
        </p:spPr>
      </p:pic>
      <p:sp>
        <p:nvSpPr>
          <p:cNvPr id="4" name="Text Placeholder 3"/>
          <p:cNvSpPr>
            <a:spLocks noGrp="1"/>
          </p:cNvSpPr>
          <p:nvPr>
            <p:ph type="body" sz="half" idx="2"/>
          </p:nvPr>
        </p:nvSpPr>
        <p:spPr/>
        <p:txBody>
          <a:bodyPr/>
          <a:lstStyle/>
          <a:p>
            <a:r>
              <a:rPr lang="en-US" dirty="0" smtClean="0"/>
              <a:t>AIREY NEAVE IN CAR PARK</a:t>
            </a:r>
          </a:p>
          <a:p>
            <a:r>
              <a:rPr lang="en-US" dirty="0" smtClean="0"/>
              <a:t>LORD MOUNTBATTEN’S YACHT</a:t>
            </a:r>
          </a:p>
          <a:p>
            <a:r>
              <a:rPr lang="en-US" dirty="0" smtClean="0"/>
              <a:t>WARRENPOINT NORTHERN IRELAND</a:t>
            </a:r>
          </a:p>
          <a:p>
            <a:r>
              <a:rPr lang="en-US" dirty="0" smtClean="0"/>
              <a:t>MANCHESTER PUBS</a:t>
            </a:r>
          </a:p>
          <a:p>
            <a:r>
              <a:rPr lang="en-US" dirty="0" smtClean="0"/>
              <a:t>BRIGHTON HOTEL TORY CONVENTION</a:t>
            </a:r>
          </a:p>
          <a:p>
            <a:r>
              <a:rPr lang="en-US" dirty="0" smtClean="0"/>
              <a:t>HORSE GUARDS PARADE IN LONDON</a:t>
            </a:r>
          </a:p>
          <a:p>
            <a:endParaRPr lang="en-US" dirty="0"/>
          </a:p>
          <a:p>
            <a:r>
              <a:rPr lang="en-US" dirty="0" smtClean="0"/>
              <a:t>60 PERSONS KILLED</a:t>
            </a:r>
          </a:p>
          <a:p>
            <a:r>
              <a:rPr lang="en-US" dirty="0" smtClean="0"/>
              <a:t>215 INJURED</a:t>
            </a:r>
          </a:p>
          <a:p>
            <a:r>
              <a:rPr lang="en-US" dirty="0" smtClean="0"/>
              <a:t>7 HORSES KILLED</a:t>
            </a:r>
          </a:p>
          <a:p>
            <a:endParaRPr lang="en-US" dirty="0"/>
          </a:p>
        </p:txBody>
      </p:sp>
    </p:spTree>
    <p:extLst>
      <p:ext uri="{BB962C8B-B14F-4D97-AF65-F5344CB8AC3E}">
        <p14:creationId xmlns:p14="http://schemas.microsoft.com/office/powerpoint/2010/main" val="4749321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IRA TARGETS MAGGIE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05000"/>
            <a:ext cx="6705600" cy="4267200"/>
          </a:xfrm>
        </p:spPr>
      </p:pic>
    </p:spTree>
    <p:extLst>
      <p:ext uri="{BB962C8B-B14F-4D97-AF65-F5344CB8AC3E}">
        <p14:creationId xmlns:p14="http://schemas.microsoft.com/office/powerpoint/2010/main" val="70905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OXFORD EXPERIENCE</a:t>
            </a:r>
            <a:endParaRPr lang="en-US" dirty="0"/>
          </a:p>
        </p:txBody>
      </p:sp>
      <p:sp>
        <p:nvSpPr>
          <p:cNvPr id="3" name="Text Placeholder 2"/>
          <p:cNvSpPr>
            <a:spLocks noGrp="1"/>
          </p:cNvSpPr>
          <p:nvPr>
            <p:ph type="body" idx="1"/>
          </p:nvPr>
        </p:nvSpPr>
        <p:spPr/>
        <p:txBody>
          <a:bodyPr/>
          <a:lstStyle/>
          <a:p>
            <a:r>
              <a:rPr lang="en-US" dirty="0" smtClean="0"/>
              <a:t>LIBERAL OXFORD</a:t>
            </a:r>
            <a:endParaRPr lang="en-US" dirty="0"/>
          </a:p>
        </p:txBody>
      </p:sp>
      <p:sp>
        <p:nvSpPr>
          <p:cNvPr id="4" name="Content Placeholder 3"/>
          <p:cNvSpPr>
            <a:spLocks noGrp="1"/>
          </p:cNvSpPr>
          <p:nvPr>
            <p:ph sz="half" idx="2"/>
          </p:nvPr>
        </p:nvSpPr>
        <p:spPr/>
        <p:txBody>
          <a:bodyPr/>
          <a:lstStyle/>
          <a:p>
            <a:r>
              <a:rPr lang="en-US" dirty="0" smtClean="0"/>
              <a:t>MARGARET IS OUT OF SYNC</a:t>
            </a:r>
          </a:p>
          <a:p>
            <a:r>
              <a:rPr lang="en-US" dirty="0" smtClean="0"/>
              <a:t>POORER THAN MOST STUDENTS</a:t>
            </a:r>
          </a:p>
          <a:p>
            <a:r>
              <a:rPr lang="en-US" dirty="0" smtClean="0"/>
              <a:t>NOT POPULAR</a:t>
            </a:r>
          </a:p>
          <a:p>
            <a:r>
              <a:rPr lang="en-US" dirty="0" smtClean="0"/>
              <a:t>A GRINDER</a:t>
            </a:r>
          </a:p>
          <a:p>
            <a:r>
              <a:rPr lang="en-US" dirty="0" smtClean="0"/>
              <a:t>FORTHRIGHT VIEWS</a:t>
            </a:r>
          </a:p>
          <a:p>
            <a:endParaRPr lang="en-US" dirty="0"/>
          </a:p>
        </p:txBody>
      </p:sp>
      <p:sp>
        <p:nvSpPr>
          <p:cNvPr id="5" name="Text Placeholder 4"/>
          <p:cNvSpPr>
            <a:spLocks noGrp="1"/>
          </p:cNvSpPr>
          <p:nvPr>
            <p:ph type="body" sz="quarter" idx="3"/>
          </p:nvPr>
        </p:nvSpPr>
        <p:spPr/>
        <p:txBody>
          <a:bodyPr/>
          <a:lstStyle/>
          <a:p>
            <a:r>
              <a:rPr lang="en-US" dirty="0" smtClean="0"/>
              <a:t>RESPECTS KNOWLEDGE</a:t>
            </a:r>
            <a:endParaRPr lang="en-US" dirty="0"/>
          </a:p>
        </p:txBody>
      </p:sp>
      <p:sp>
        <p:nvSpPr>
          <p:cNvPr id="6" name="Content Placeholder 5"/>
          <p:cNvSpPr>
            <a:spLocks noGrp="1"/>
          </p:cNvSpPr>
          <p:nvPr>
            <p:ph sz="quarter" idx="4"/>
          </p:nvPr>
        </p:nvSpPr>
        <p:spPr/>
        <p:txBody>
          <a:bodyPr/>
          <a:lstStyle/>
          <a:p>
            <a:r>
              <a:rPr lang="en-US" dirty="0" smtClean="0"/>
              <a:t>GRAVITATING TOWARDS OLDER MEN</a:t>
            </a:r>
          </a:p>
          <a:p>
            <a:r>
              <a:rPr lang="en-US" dirty="0" smtClean="0"/>
              <a:t>SELF-IMPROVEMENT</a:t>
            </a:r>
          </a:p>
          <a:p>
            <a:r>
              <a:rPr lang="en-US" dirty="0" smtClean="0"/>
              <a:t>VALUES SUBSTANCE</a:t>
            </a:r>
          </a:p>
          <a:p>
            <a:r>
              <a:rPr lang="en-US" dirty="0" smtClean="0"/>
              <a:t>RESPECTS KNOWLEDGE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230662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CALM AND CARRY ON”</a:t>
            </a:r>
            <a:endParaRPr lang="en-US" dirty="0"/>
          </a:p>
        </p:txBody>
      </p:sp>
      <p:sp>
        <p:nvSpPr>
          <p:cNvPr id="3" name="Text Placeholder 2"/>
          <p:cNvSpPr>
            <a:spLocks noGrp="1"/>
          </p:cNvSpPr>
          <p:nvPr>
            <p:ph type="body" idx="1"/>
          </p:nvPr>
        </p:nvSpPr>
        <p:spPr/>
        <p:txBody>
          <a:bodyPr/>
          <a:lstStyle/>
          <a:p>
            <a:r>
              <a:rPr lang="en-US" dirty="0" smtClean="0"/>
              <a:t>MAGARET DOES NOT YIELD</a:t>
            </a:r>
            <a:endParaRPr lang="en-US" dirty="0"/>
          </a:p>
        </p:txBody>
      </p:sp>
      <p:sp>
        <p:nvSpPr>
          <p:cNvPr id="4" name="Content Placeholder 3"/>
          <p:cNvSpPr>
            <a:spLocks noGrp="1"/>
          </p:cNvSpPr>
          <p:nvPr>
            <p:ph sz="half" idx="2"/>
          </p:nvPr>
        </p:nvSpPr>
        <p:spPr/>
        <p:txBody>
          <a:bodyPr/>
          <a:lstStyle/>
          <a:p>
            <a:r>
              <a:rPr lang="en-US" dirty="0" smtClean="0"/>
              <a:t>TORIES CONTINUE CONFERENCE</a:t>
            </a:r>
          </a:p>
          <a:p>
            <a:r>
              <a:rPr lang="en-US" dirty="0" smtClean="0"/>
              <a:t>WORLD LEARNS TERROR WILL NOT WIN</a:t>
            </a:r>
          </a:p>
          <a:p>
            <a:r>
              <a:rPr lang="en-US" dirty="0" smtClean="0"/>
              <a:t>NO POLITICAL STATUS FOR PRISONERS</a:t>
            </a:r>
          </a:p>
          <a:p>
            <a:r>
              <a:rPr lang="en-US" dirty="0" smtClean="0"/>
              <a:t>DEFIES PRISON HUNGER STRIKES</a:t>
            </a:r>
            <a:endParaRPr lang="en-US" dirty="0"/>
          </a:p>
        </p:txBody>
      </p:sp>
      <p:sp>
        <p:nvSpPr>
          <p:cNvPr id="5" name="Text Placeholder 4"/>
          <p:cNvSpPr>
            <a:spLocks noGrp="1"/>
          </p:cNvSpPr>
          <p:nvPr>
            <p:ph type="body" sz="quarter" idx="3"/>
          </p:nvPr>
        </p:nvSpPr>
        <p:spPr/>
        <p:txBody>
          <a:bodyPr/>
          <a:lstStyle/>
          <a:p>
            <a:r>
              <a:rPr lang="en-US" dirty="0" smtClean="0"/>
              <a:t>A GUTSY APPROACH</a:t>
            </a:r>
            <a:endParaRPr lang="en-US" dirty="0"/>
          </a:p>
        </p:txBody>
      </p:sp>
      <p:sp>
        <p:nvSpPr>
          <p:cNvPr id="6" name="Content Placeholder 5"/>
          <p:cNvSpPr>
            <a:spLocks noGrp="1"/>
          </p:cNvSpPr>
          <p:nvPr>
            <p:ph sz="quarter" idx="4"/>
          </p:nvPr>
        </p:nvSpPr>
        <p:spPr/>
        <p:txBody>
          <a:bodyPr/>
          <a:lstStyle/>
          <a:p>
            <a:r>
              <a:rPr lang="en-US" dirty="0" smtClean="0"/>
              <a:t>IRELAND WANTS A SAY IN NORTHERN RULE</a:t>
            </a:r>
          </a:p>
          <a:p>
            <a:r>
              <a:rPr lang="en-US" dirty="0" smtClean="0"/>
              <a:t>STUBBORN HARD LINE PROTESTANTS </a:t>
            </a:r>
          </a:p>
          <a:p>
            <a:r>
              <a:rPr lang="en-US" dirty="0" smtClean="0"/>
              <a:t>SHE OFFERS SECURITY FOR BOTH SIDES</a:t>
            </a:r>
          </a:p>
          <a:p>
            <a:r>
              <a:rPr lang="en-US" dirty="0" smtClean="0"/>
              <a:t>N. IRELAND REMAINS DIVIDED TODAY</a:t>
            </a:r>
            <a:endParaRPr lang="en-US" dirty="0"/>
          </a:p>
        </p:txBody>
      </p:sp>
    </p:spTree>
    <p:extLst>
      <p:ext uri="{BB962C8B-B14F-4D97-AF65-F5344CB8AC3E}">
        <p14:creationId xmlns:p14="http://schemas.microsoft.com/office/powerpoint/2010/main" val="32200236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ANGLO-IRISH HILLSBOROUGH AGREEEMENT</a:t>
            </a:r>
            <a:endParaRPr lang="en-US" dirty="0"/>
          </a:p>
        </p:txBody>
      </p:sp>
      <p:sp>
        <p:nvSpPr>
          <p:cNvPr id="3" name="Text Placeholder 2"/>
          <p:cNvSpPr>
            <a:spLocks noGrp="1"/>
          </p:cNvSpPr>
          <p:nvPr>
            <p:ph type="body" idx="1"/>
          </p:nvPr>
        </p:nvSpPr>
        <p:spPr/>
        <p:txBody>
          <a:bodyPr/>
          <a:lstStyle/>
          <a:p>
            <a:r>
              <a:rPr lang="en-US" dirty="0" smtClean="0"/>
              <a:t>15 NOVEMBER 1985</a:t>
            </a:r>
            <a:endParaRPr lang="en-US" dirty="0"/>
          </a:p>
        </p:txBody>
      </p:sp>
      <p:sp>
        <p:nvSpPr>
          <p:cNvPr id="4" name="Content Placeholder 3"/>
          <p:cNvSpPr>
            <a:spLocks noGrp="1"/>
          </p:cNvSpPr>
          <p:nvPr>
            <p:ph sz="half" idx="2"/>
          </p:nvPr>
        </p:nvSpPr>
        <p:spPr/>
        <p:txBody>
          <a:bodyPr/>
          <a:lstStyle/>
          <a:p>
            <a:r>
              <a:rPr lang="en-US" dirty="0" smtClean="0"/>
              <a:t>MAJORITY CONSENT REQUIRED TO CHANGE STATUS  OF N IRELAND</a:t>
            </a:r>
          </a:p>
          <a:p>
            <a:r>
              <a:rPr lang="en-US" dirty="0" smtClean="0"/>
              <a:t>DUBLIN MAY PROPOSE CHANGES TO EXISTING CONDITIONS</a:t>
            </a:r>
          </a:p>
          <a:p>
            <a:r>
              <a:rPr lang="en-US" dirty="0" smtClean="0"/>
              <a:t>CRAFTED WITHOUT UNIONIST SUPPORT</a:t>
            </a:r>
            <a:endParaRPr lang="en-US" dirty="0"/>
          </a:p>
        </p:txBody>
      </p:sp>
      <p:sp>
        <p:nvSpPr>
          <p:cNvPr id="5" name="Text Placeholder 4"/>
          <p:cNvSpPr>
            <a:spLocks noGrp="1"/>
          </p:cNvSpPr>
          <p:nvPr>
            <p:ph type="body" sz="quarter" idx="3"/>
          </p:nvPr>
        </p:nvSpPr>
        <p:spPr/>
        <p:txBody>
          <a:bodyPr>
            <a:normAutofit fontScale="92500"/>
          </a:bodyPr>
          <a:lstStyle/>
          <a:p>
            <a:r>
              <a:rPr lang="en-US" dirty="0" smtClean="0"/>
              <a:t>FAILS TO RESOLVE KEY ISSUES</a:t>
            </a:r>
            <a:endParaRPr lang="en-US" dirty="0"/>
          </a:p>
        </p:txBody>
      </p:sp>
      <p:sp>
        <p:nvSpPr>
          <p:cNvPr id="6" name="Content Placeholder 5"/>
          <p:cNvSpPr>
            <a:spLocks noGrp="1"/>
          </p:cNvSpPr>
          <p:nvPr>
            <p:ph sz="quarter" idx="4"/>
          </p:nvPr>
        </p:nvSpPr>
        <p:spPr/>
        <p:txBody>
          <a:bodyPr/>
          <a:lstStyle/>
          <a:p>
            <a:r>
              <a:rPr lang="en-US" dirty="0" smtClean="0"/>
              <a:t>IRA NOT RESTRAINED BY DUBLIN</a:t>
            </a:r>
          </a:p>
          <a:p>
            <a:r>
              <a:rPr lang="en-US" dirty="0" smtClean="0"/>
              <a:t>TROOPS, POLICE, CIVILIANS STILL DIE</a:t>
            </a:r>
          </a:p>
          <a:p>
            <a:r>
              <a:rPr lang="en-US" dirty="0" smtClean="0"/>
              <a:t>WORLD TREATS IRA PRISONERS AS MARTYRS NOT CRIMINALS</a:t>
            </a:r>
            <a:endParaRPr lang="en-US" dirty="0"/>
          </a:p>
        </p:txBody>
      </p:sp>
    </p:spTree>
    <p:extLst>
      <p:ext uri="{BB962C8B-B14F-4D97-AF65-F5344CB8AC3E}">
        <p14:creationId xmlns:p14="http://schemas.microsoft.com/office/powerpoint/2010/main" val="15764649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MARGARET IS EASED OUT</a:t>
            </a:r>
            <a:endParaRPr lang="en-US" dirty="0"/>
          </a:p>
        </p:txBody>
      </p:sp>
      <p:sp>
        <p:nvSpPr>
          <p:cNvPr id="3" name="Text Placeholder 2"/>
          <p:cNvSpPr>
            <a:spLocks noGrp="1"/>
          </p:cNvSpPr>
          <p:nvPr>
            <p:ph type="body" idx="1"/>
          </p:nvPr>
        </p:nvSpPr>
        <p:spPr/>
        <p:txBody>
          <a:bodyPr/>
          <a:lstStyle/>
          <a:p>
            <a:r>
              <a:rPr lang="en-US" dirty="0" smtClean="0"/>
              <a:t>BY HER OWN PARTY</a:t>
            </a:r>
            <a:endParaRPr lang="en-US" dirty="0"/>
          </a:p>
        </p:txBody>
      </p:sp>
      <p:sp>
        <p:nvSpPr>
          <p:cNvPr id="4" name="Content Placeholder 3"/>
          <p:cNvSpPr>
            <a:spLocks noGrp="1"/>
          </p:cNvSpPr>
          <p:nvPr>
            <p:ph sz="half" idx="2"/>
          </p:nvPr>
        </p:nvSpPr>
        <p:spPr/>
        <p:txBody>
          <a:bodyPr/>
          <a:lstStyle/>
          <a:p>
            <a:r>
              <a:rPr lang="en-US" dirty="0" smtClean="0"/>
              <a:t>TIRED OF HER STUBBORN WAYS</a:t>
            </a:r>
          </a:p>
          <a:p>
            <a:r>
              <a:rPr lang="en-US" dirty="0" smtClean="0"/>
              <a:t>LOOKING FOR NEW APPROACHES</a:t>
            </a:r>
          </a:p>
          <a:p>
            <a:r>
              <a:rPr lang="en-US" dirty="0" smtClean="0"/>
              <a:t>SHE IS DRIVING TALENT AWAY</a:t>
            </a:r>
          </a:p>
          <a:p>
            <a:r>
              <a:rPr lang="en-US" dirty="0" smtClean="0"/>
              <a:t>A NEW PARTY LEADER IS REQUIRED</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SHE GETS THE BOOT IN 1990</a:t>
            </a:r>
            <a:endParaRPr lang="en-US" dirty="0"/>
          </a:p>
        </p:txBody>
      </p:sp>
      <p:sp>
        <p:nvSpPr>
          <p:cNvPr id="6" name="Content Placeholder 5"/>
          <p:cNvSpPr>
            <a:spLocks noGrp="1"/>
          </p:cNvSpPr>
          <p:nvPr>
            <p:ph sz="quarter" idx="4"/>
          </p:nvPr>
        </p:nvSpPr>
        <p:spPr/>
        <p:txBody>
          <a:bodyPr>
            <a:normAutofit/>
          </a:bodyPr>
          <a:lstStyle/>
          <a:p>
            <a:r>
              <a:rPr lang="en-US" dirty="0" smtClean="0"/>
              <a:t>REMOVED AS TORY CHIEF</a:t>
            </a:r>
          </a:p>
          <a:p>
            <a:r>
              <a:rPr lang="en-US" dirty="0" smtClean="0"/>
              <a:t>REMAINS IN PARLIAMENT UNTIL 1992</a:t>
            </a:r>
          </a:p>
          <a:p>
            <a:r>
              <a:rPr lang="en-US" dirty="0" smtClean="0"/>
              <a:t>HRH GRANTS LIFE PEERAGE IN LORDS</a:t>
            </a:r>
          </a:p>
          <a:p>
            <a:r>
              <a:rPr lang="en-US" dirty="0" smtClean="0"/>
              <a:t>DENIS PASSES IN 1993 </a:t>
            </a:r>
          </a:p>
          <a:p>
            <a:pPr marL="0" indent="0">
              <a:buNone/>
            </a:pPr>
            <a:endParaRPr lang="en-US" dirty="0"/>
          </a:p>
        </p:txBody>
      </p:sp>
    </p:spTree>
    <p:extLst>
      <p:ext uri="{BB962C8B-B14F-4D97-AF65-F5344CB8AC3E}">
        <p14:creationId xmlns:p14="http://schemas.microsoft.com/office/powerpoint/2010/main" val="28219501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LONGER TORY CHIEF OR PM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6629400" cy="4495800"/>
          </a:xfrm>
        </p:spPr>
      </p:pic>
    </p:spTree>
    <p:extLst>
      <p:ext uri="{BB962C8B-B14F-4D97-AF65-F5344CB8AC3E}">
        <p14:creationId xmlns:p14="http://schemas.microsoft.com/office/powerpoint/2010/main" val="36452598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TORIES GET ONE MORE CHANCE</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THEY HAVE WON THREE ELECTIONS</a:t>
            </a:r>
            <a:endParaRPr lang="en-US" dirty="0"/>
          </a:p>
        </p:txBody>
      </p:sp>
      <p:sp>
        <p:nvSpPr>
          <p:cNvPr id="4" name="Content Placeholder 3"/>
          <p:cNvSpPr>
            <a:spLocks noGrp="1"/>
          </p:cNvSpPr>
          <p:nvPr>
            <p:ph sz="half" idx="2"/>
          </p:nvPr>
        </p:nvSpPr>
        <p:spPr/>
        <p:txBody>
          <a:bodyPr/>
          <a:lstStyle/>
          <a:p>
            <a:r>
              <a:rPr lang="en-US" dirty="0" smtClean="0"/>
              <a:t>UK ECONOMY FINALLY RECOVERS</a:t>
            </a:r>
          </a:p>
          <a:p>
            <a:r>
              <a:rPr lang="en-US" dirty="0" smtClean="0"/>
              <a:t>BRITS HAVE WON FALKLANDS WAR</a:t>
            </a:r>
          </a:p>
          <a:p>
            <a:r>
              <a:rPr lang="en-US" dirty="0" smtClean="0"/>
              <a:t>LONDON’S REPUTATION HAS BEEN  RESTORED</a:t>
            </a:r>
          </a:p>
          <a:p>
            <a:r>
              <a:rPr lang="en-US" dirty="0" smtClean="0"/>
              <a:t>U.S.-UK-EUR BOND OVER RUSSIA</a:t>
            </a:r>
          </a:p>
          <a:p>
            <a:pPr marL="0" indent="0">
              <a:buNone/>
            </a:pPr>
            <a:endParaRPr lang="en-US" dirty="0"/>
          </a:p>
        </p:txBody>
      </p:sp>
      <p:sp>
        <p:nvSpPr>
          <p:cNvPr id="5" name="Text Placeholder 4"/>
          <p:cNvSpPr>
            <a:spLocks noGrp="1"/>
          </p:cNvSpPr>
          <p:nvPr>
            <p:ph type="body" sz="quarter" idx="3"/>
          </p:nvPr>
        </p:nvSpPr>
        <p:spPr/>
        <p:txBody>
          <a:bodyPr>
            <a:normAutofit fontScale="92500"/>
          </a:bodyPr>
          <a:lstStyle/>
          <a:p>
            <a:r>
              <a:rPr lang="en-US" dirty="0" smtClean="0"/>
              <a:t>BUT NOTHING LASTS FOREVER</a:t>
            </a:r>
            <a:endParaRPr lang="en-US" dirty="0"/>
          </a:p>
        </p:txBody>
      </p:sp>
      <p:sp>
        <p:nvSpPr>
          <p:cNvPr id="6" name="Content Placeholder 5"/>
          <p:cNvSpPr>
            <a:spLocks noGrp="1"/>
          </p:cNvSpPr>
          <p:nvPr>
            <p:ph sz="quarter" idx="4"/>
          </p:nvPr>
        </p:nvSpPr>
        <p:spPr/>
        <p:txBody>
          <a:bodyPr/>
          <a:lstStyle/>
          <a:p>
            <a:r>
              <a:rPr lang="en-US" dirty="0" smtClean="0"/>
              <a:t>ELECTORATE IS FICKLE AND RESTLESS</a:t>
            </a:r>
          </a:p>
          <a:p>
            <a:r>
              <a:rPr lang="en-US" dirty="0" smtClean="0"/>
              <a:t>TORIES WIN WITH JOHN MAJOR IN 1993</a:t>
            </a:r>
          </a:p>
          <a:p>
            <a:r>
              <a:rPr lang="en-US" dirty="0" smtClean="0"/>
              <a:t>LABOUR COMES TO POWER IN 1997</a:t>
            </a:r>
          </a:p>
          <a:p>
            <a:r>
              <a:rPr lang="en-US" dirty="0" smtClean="0"/>
              <a:t>DENIS BLAIR RUNS A BRILLIANT CAMPAIGN</a:t>
            </a:r>
          </a:p>
          <a:p>
            <a:endParaRPr lang="en-US" dirty="0" smtClean="0"/>
          </a:p>
        </p:txBody>
      </p:sp>
    </p:spTree>
    <p:extLst>
      <p:ext uri="{BB962C8B-B14F-4D97-AF65-F5344CB8AC3E}">
        <p14:creationId xmlns:p14="http://schemas.microsoft.com/office/powerpoint/2010/main" val="1671500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DENIS THATCHER?</a:t>
            </a:r>
            <a:endParaRPr lang="en-US" dirty="0"/>
          </a:p>
        </p:txBody>
      </p:sp>
      <p:sp>
        <p:nvSpPr>
          <p:cNvPr id="3" name="Content Placeholder 2"/>
          <p:cNvSpPr>
            <a:spLocks noGrp="1"/>
          </p:cNvSpPr>
          <p:nvPr>
            <p:ph idx="1"/>
          </p:nvPr>
        </p:nvSpPr>
        <p:spPr/>
        <p:txBody>
          <a:bodyPr>
            <a:normAutofit lnSpcReduction="10000"/>
          </a:bodyPr>
          <a:lstStyle/>
          <a:p>
            <a:r>
              <a:rPr lang="en-US" dirty="0" smtClean="0"/>
              <a:t>“…all through his wife’s career, he chose a self-effacing role, revealing little of himself even to friends, let alone the news media…his wife must have known from their earliest days together his value as a friend, philosopher and guide lay in deep rooted common sense…he was a sound judge of men, helped as some of us were by experience in the wartime Army, but also by his principal recreation, which was refereeing rugby matches…his ability to sum up people who crossed the political scene was one of the gifts that he brought to the marriage scene…</a:t>
            </a:r>
          </a:p>
          <a:p>
            <a:endParaRPr lang="en-US" dirty="0"/>
          </a:p>
          <a:p>
            <a:r>
              <a:rPr lang="en-US" dirty="0" smtClean="0"/>
              <a:t>SOURCE: </a:t>
            </a:r>
            <a:r>
              <a:rPr lang="en-US" u="sng" dirty="0" smtClean="0"/>
              <a:t>Margaret Thatcher Foundation</a:t>
            </a:r>
            <a:r>
              <a:rPr lang="en-US" dirty="0" smtClean="0"/>
              <a:t>. 27 June 2003 commentary in the “Daily Telegraph” by William Deedes</a:t>
            </a:r>
          </a:p>
        </p:txBody>
      </p:sp>
    </p:spTree>
    <p:extLst>
      <p:ext uri="{BB962C8B-B14F-4D97-AF65-F5344CB8AC3E}">
        <p14:creationId xmlns:p14="http://schemas.microsoft.com/office/powerpoint/2010/main" val="15231848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GEOPOLITICAL LEGACY</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RESTORED BRITAIN’S CONFIDENCE</a:t>
            </a:r>
            <a:endParaRPr lang="en-US" dirty="0"/>
          </a:p>
        </p:txBody>
      </p:sp>
      <p:sp>
        <p:nvSpPr>
          <p:cNvPr id="4" name="Content Placeholder 3"/>
          <p:cNvSpPr>
            <a:spLocks noGrp="1"/>
          </p:cNvSpPr>
          <p:nvPr>
            <p:ph sz="half" idx="2"/>
          </p:nvPr>
        </p:nvSpPr>
        <p:spPr/>
        <p:txBody>
          <a:bodyPr/>
          <a:lstStyle/>
          <a:p>
            <a:r>
              <a:rPr lang="en-US" dirty="0" smtClean="0"/>
              <a:t>GETTING PEOPLE OFF THE DOLE</a:t>
            </a:r>
          </a:p>
          <a:p>
            <a:r>
              <a:rPr lang="en-US" dirty="0" smtClean="0"/>
              <a:t>STANDING UP TO TRADES UNIONS</a:t>
            </a:r>
          </a:p>
          <a:p>
            <a:r>
              <a:rPr lang="en-US" dirty="0" smtClean="0"/>
              <a:t>ENDING THE TERMINAL ROT WITHIN</a:t>
            </a:r>
          </a:p>
          <a:p>
            <a:r>
              <a:rPr lang="en-US" dirty="0" smtClean="0"/>
              <a:t>MAKING AN INTERNATIONAL IMPACT</a:t>
            </a:r>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RALLYING FOR THE COMMON GOOD</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971800"/>
            <a:ext cx="3200399" cy="2819400"/>
          </a:xfrm>
        </p:spPr>
      </p:pic>
    </p:spTree>
    <p:extLst>
      <p:ext uri="{BB962C8B-B14F-4D97-AF65-F5344CB8AC3E}">
        <p14:creationId xmlns:p14="http://schemas.microsoft.com/office/powerpoint/2010/main" val="10157866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WATERSHED ERA ENDS</a:t>
            </a:r>
            <a:endParaRPr lang="en-US" dirty="0"/>
          </a:p>
        </p:txBody>
      </p:sp>
      <p:sp>
        <p:nvSpPr>
          <p:cNvPr id="3" name="Text Placeholder 2"/>
          <p:cNvSpPr>
            <a:spLocks noGrp="1"/>
          </p:cNvSpPr>
          <p:nvPr>
            <p:ph type="body" idx="1"/>
          </p:nvPr>
        </p:nvSpPr>
        <p:spPr/>
        <p:txBody>
          <a:bodyPr>
            <a:normAutofit fontScale="92500"/>
          </a:bodyPr>
          <a:lstStyle/>
          <a:p>
            <a:r>
              <a:rPr lang="en-US" dirty="0" smtClean="0"/>
              <a:t>FIRST FEMALE PRIME MINSTER</a:t>
            </a:r>
            <a:endParaRPr lang="en-US" dirty="0"/>
          </a:p>
        </p:txBody>
      </p:sp>
      <p:sp>
        <p:nvSpPr>
          <p:cNvPr id="4" name="Content Placeholder 3"/>
          <p:cNvSpPr>
            <a:spLocks noGrp="1"/>
          </p:cNvSpPr>
          <p:nvPr>
            <p:ph sz="half" idx="2"/>
          </p:nvPr>
        </p:nvSpPr>
        <p:spPr/>
        <p:txBody>
          <a:bodyPr/>
          <a:lstStyle/>
          <a:p>
            <a:r>
              <a:rPr lang="en-US" dirty="0" smtClean="0"/>
              <a:t>DEFENDING BRITISH VALUES</a:t>
            </a:r>
          </a:p>
          <a:p>
            <a:r>
              <a:rPr lang="en-US" dirty="0" smtClean="0"/>
              <a:t>REVERSED DECADES OF DECLINE</a:t>
            </a:r>
          </a:p>
          <a:p>
            <a:r>
              <a:rPr lang="en-US" dirty="0" smtClean="0"/>
              <a:t>HELPED BREAK COMMUNISM</a:t>
            </a:r>
          </a:p>
          <a:p>
            <a:r>
              <a:rPr lang="en-US" dirty="0" smtClean="0"/>
              <a:t>THE ENEMY OF SOCIALISM</a:t>
            </a:r>
            <a:endParaRPr lang="en-US" dirty="0"/>
          </a:p>
        </p:txBody>
      </p:sp>
      <p:sp>
        <p:nvSpPr>
          <p:cNvPr id="5" name="Text Placeholder 4"/>
          <p:cNvSpPr>
            <a:spLocks noGrp="1"/>
          </p:cNvSpPr>
          <p:nvPr>
            <p:ph type="body" sz="quarter" idx="3"/>
          </p:nvPr>
        </p:nvSpPr>
        <p:spPr/>
        <p:txBody>
          <a:bodyPr>
            <a:normAutofit/>
          </a:bodyPr>
          <a:lstStyle/>
          <a:p>
            <a:r>
              <a:rPr lang="en-US" dirty="0" smtClean="0"/>
              <a:t>HER CRITICS ENDURE</a:t>
            </a:r>
            <a:endParaRPr lang="en-US" dirty="0"/>
          </a:p>
        </p:txBody>
      </p:sp>
      <p:sp>
        <p:nvSpPr>
          <p:cNvPr id="6" name="Content Placeholder 5"/>
          <p:cNvSpPr>
            <a:spLocks noGrp="1"/>
          </p:cNvSpPr>
          <p:nvPr>
            <p:ph sz="quarter" idx="4"/>
          </p:nvPr>
        </p:nvSpPr>
        <p:spPr/>
        <p:txBody>
          <a:bodyPr/>
          <a:lstStyle/>
          <a:p>
            <a:r>
              <a:rPr lang="en-US" dirty="0" smtClean="0"/>
              <a:t>DETESTED BY UNIONS</a:t>
            </a:r>
          </a:p>
          <a:p>
            <a:r>
              <a:rPr lang="en-US" dirty="0" smtClean="0"/>
              <a:t>PRIVATIZATION MIXED SCORECARD</a:t>
            </a:r>
          </a:p>
          <a:p>
            <a:r>
              <a:rPr lang="en-US" dirty="0" smtClean="0"/>
              <a:t>ANATHEMA TO ACADEMICS</a:t>
            </a:r>
          </a:p>
          <a:p>
            <a:r>
              <a:rPr lang="en-US" dirty="0" smtClean="0"/>
              <a:t>FEARED BY CIVIL SERVANTS</a:t>
            </a:r>
          </a:p>
          <a:p>
            <a:r>
              <a:rPr lang="en-US" dirty="0" smtClean="0"/>
              <a:t>RESENTED WITHIN TORY PARTY</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4020734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 DIES on 08 APRIL 2013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05000"/>
            <a:ext cx="5334000" cy="3505200"/>
          </a:xfrm>
        </p:spPr>
      </p:pic>
    </p:spTree>
    <p:extLst>
      <p:ext uri="{BB962C8B-B14F-4D97-AF65-F5344CB8AC3E}">
        <p14:creationId xmlns:p14="http://schemas.microsoft.com/office/powerpoint/2010/main" val="19089252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FINAL PARADE THROUGH LONDON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6096000" cy="4267200"/>
          </a:xfrm>
        </p:spPr>
      </p:pic>
    </p:spTree>
    <p:extLst>
      <p:ext uri="{BB962C8B-B14F-4D97-AF65-F5344CB8AC3E}">
        <p14:creationId xmlns:p14="http://schemas.microsoft.com/office/powerpoint/2010/main" val="82876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Oxford liberals:</a:t>
            </a:r>
            <a:endParaRPr lang="en-US" dirty="0"/>
          </a:p>
        </p:txBody>
      </p:sp>
      <p:sp>
        <p:nvSpPr>
          <p:cNvPr id="3" name="Subtitle 2"/>
          <p:cNvSpPr>
            <a:spLocks noGrp="1"/>
          </p:cNvSpPr>
          <p:nvPr>
            <p:ph type="subTitle" idx="1"/>
          </p:nvPr>
        </p:nvSpPr>
        <p:spPr/>
        <p:txBody>
          <a:bodyPr>
            <a:normAutofit/>
          </a:bodyPr>
          <a:lstStyle/>
          <a:p>
            <a:r>
              <a:rPr lang="en-US" dirty="0" smtClean="0"/>
              <a:t>“CONSERVATIVISM IS A MENTAL DEFECT”</a:t>
            </a:r>
            <a:endParaRPr lang="en-US" dirty="0"/>
          </a:p>
        </p:txBody>
      </p:sp>
    </p:spTree>
    <p:extLst>
      <p:ext uri="{BB962C8B-B14F-4D97-AF65-F5344CB8AC3E}">
        <p14:creationId xmlns:p14="http://schemas.microsoft.com/office/powerpoint/2010/main" val="311097027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 SEND OFF</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UP THE STEPS OF ST. PAUL’S CATHEDRAL</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2971800"/>
            <a:ext cx="3581400" cy="2590800"/>
          </a:xfrm>
        </p:spPr>
      </p:pic>
      <p:sp>
        <p:nvSpPr>
          <p:cNvPr id="5" name="Text Placeholder 4"/>
          <p:cNvSpPr>
            <a:spLocks noGrp="1"/>
          </p:cNvSpPr>
          <p:nvPr>
            <p:ph type="body" sz="quarter" idx="3"/>
          </p:nvPr>
        </p:nvSpPr>
        <p:spPr/>
        <p:txBody>
          <a:bodyPr>
            <a:normAutofit fontScale="92500" lnSpcReduction="10000"/>
          </a:bodyPr>
          <a:lstStyle/>
          <a:p>
            <a:r>
              <a:rPr lang="en-US" dirty="0" smtClean="0"/>
              <a:t>ROYAL FAMILY ATTENDS THE SERVICE</a:t>
            </a:r>
            <a:endParaRPr lang="en-US"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53000" y="2667000"/>
            <a:ext cx="3657600" cy="2971800"/>
          </a:xfrm>
        </p:spPr>
      </p:pic>
    </p:spTree>
    <p:extLst>
      <p:ext uri="{BB962C8B-B14F-4D97-AF65-F5344CB8AC3E}">
        <p14:creationId xmlns:p14="http://schemas.microsoft.com/office/powerpoint/2010/main" val="21946971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R.I.P. </a:t>
            </a:r>
            <a:r>
              <a:rPr lang="en-US" smtClean="0"/>
              <a:t>MAGGIE THATCHER…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981200"/>
            <a:ext cx="6324600" cy="3505200"/>
          </a:xfrm>
        </p:spPr>
      </p:pic>
    </p:spTree>
    <p:extLst>
      <p:ext uri="{BB962C8B-B14F-4D97-AF65-F5344CB8AC3E}">
        <p14:creationId xmlns:p14="http://schemas.microsoft.com/office/powerpoint/2010/main" val="36422690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AND AFTER ALL THIS</a:t>
            </a:r>
            <a:endParaRPr lang="en-US" dirty="0"/>
          </a:p>
        </p:txBody>
      </p:sp>
      <p:sp>
        <p:nvSpPr>
          <p:cNvPr id="5" name="Text Placeholder 4"/>
          <p:cNvSpPr>
            <a:spLocks noGrp="1"/>
          </p:cNvSpPr>
          <p:nvPr>
            <p:ph type="body" idx="1"/>
          </p:nvPr>
        </p:nvSpPr>
        <p:spPr/>
        <p:txBody>
          <a:bodyPr/>
          <a:lstStyle/>
          <a:p>
            <a:r>
              <a:rPr lang="en-US" dirty="0" smtClean="0"/>
              <a:t>WHAT HAS SHE CHANGED?</a:t>
            </a:r>
            <a:endParaRPr lang="en-US" dirty="0"/>
          </a:p>
        </p:txBody>
      </p:sp>
    </p:spTree>
    <p:extLst>
      <p:ext uri="{BB962C8B-B14F-4D97-AF65-F5344CB8AC3E}">
        <p14:creationId xmlns:p14="http://schemas.microsoft.com/office/powerpoint/2010/main" val="5369247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u="sng" dirty="0" smtClean="0"/>
              <a:t>THE WEEK.CO.UK/POLITICS</a:t>
            </a:r>
            <a:r>
              <a:rPr lang="en-US" sz="3200" dirty="0" smtClean="0"/>
              <a:t>. 09 APRIL 2013</a:t>
            </a:r>
            <a:endParaRPr lang="en-US" sz="3200" dirty="0"/>
          </a:p>
        </p:txBody>
      </p:sp>
      <p:sp>
        <p:nvSpPr>
          <p:cNvPr id="3" name="Content Placeholder 2"/>
          <p:cNvSpPr>
            <a:spLocks noGrp="1"/>
          </p:cNvSpPr>
          <p:nvPr>
            <p:ph idx="1"/>
          </p:nvPr>
        </p:nvSpPr>
        <p:spPr/>
        <p:txBody>
          <a:bodyPr/>
          <a:lstStyle/>
          <a:p>
            <a:endParaRPr lang="en-US" dirty="0" smtClean="0"/>
          </a:p>
          <a:p>
            <a:r>
              <a:rPr lang="en-US" u="sng" dirty="0" smtClean="0"/>
              <a:t>THE BIG BANG</a:t>
            </a:r>
            <a:r>
              <a:rPr lang="en-US" dirty="0" smtClean="0"/>
              <a:t>: Financial deregulation was successful. The City Of London became Europe’s biggest financial center and challenged New York.</a:t>
            </a:r>
          </a:p>
          <a:p>
            <a:r>
              <a:rPr lang="en-US" u="sng" dirty="0" smtClean="0"/>
              <a:t>PRIVATISATION</a:t>
            </a:r>
            <a:r>
              <a:rPr lang="en-US" dirty="0" smtClean="0"/>
              <a:t>: She sold or privatized more than 50 state-run companies, including power and water industries, raising 50 billion pounds for the Exchequer.</a:t>
            </a:r>
          </a:p>
          <a:p>
            <a:r>
              <a:rPr lang="en-US" u="sng" dirty="0" smtClean="0"/>
              <a:t>EDUCATION REFORM</a:t>
            </a:r>
            <a:r>
              <a:rPr lang="en-US" dirty="0" smtClean="0"/>
              <a:t>: Introduced a national curriculum, set up school standards and inspections, and devolved management of school budgets to the schools.</a:t>
            </a:r>
          </a:p>
          <a:p>
            <a:pPr marL="0" indent="0">
              <a:buNone/>
            </a:pPr>
            <a:r>
              <a:rPr lang="en-US" dirty="0" smtClean="0"/>
              <a:t> </a:t>
            </a:r>
            <a:endParaRPr lang="en-US" dirty="0"/>
          </a:p>
        </p:txBody>
      </p:sp>
    </p:spTree>
    <p:extLst>
      <p:ext uri="{BB962C8B-B14F-4D97-AF65-F5344CB8AC3E}">
        <p14:creationId xmlns:p14="http://schemas.microsoft.com/office/powerpoint/2010/main" val="22181013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WEEK.CO.UK/POLITICS </a:t>
            </a:r>
            <a:r>
              <a:rPr lang="en-US" dirty="0" smtClean="0"/>
              <a:t>(CONT)</a:t>
            </a:r>
            <a:endParaRPr lang="en-US" dirty="0"/>
          </a:p>
        </p:txBody>
      </p:sp>
      <p:sp>
        <p:nvSpPr>
          <p:cNvPr id="3" name="Content Placeholder 2"/>
          <p:cNvSpPr>
            <a:spLocks noGrp="1"/>
          </p:cNvSpPr>
          <p:nvPr>
            <p:ph idx="1"/>
          </p:nvPr>
        </p:nvSpPr>
        <p:spPr/>
        <p:txBody>
          <a:bodyPr/>
          <a:lstStyle/>
          <a:p>
            <a:r>
              <a:rPr lang="en-US" u="sng" dirty="0" smtClean="0"/>
              <a:t>ENDING THE COLD WAR</a:t>
            </a:r>
            <a:r>
              <a:rPr lang="en-US" dirty="0" smtClean="0"/>
              <a:t>: Working with Ronald Reagan, and Mikhail Gorbachev, she “helped bring change and tear down the Iron Curtain,” according to Gorbachev.</a:t>
            </a:r>
          </a:p>
          <a:p>
            <a:r>
              <a:rPr lang="en-US" u="sng" dirty="0" smtClean="0"/>
              <a:t>RIGHT TO BUY SCHEME</a:t>
            </a:r>
            <a:r>
              <a:rPr lang="en-US" dirty="0" smtClean="0"/>
              <a:t>: More than 1.25 million Britons signed up to buy their council flats, adding 18 billion pounds to the government coffers, but also depleting the stock of social housing.</a:t>
            </a:r>
          </a:p>
          <a:p>
            <a:r>
              <a:rPr lang="en-US" u="sng" dirty="0" smtClean="0"/>
              <a:t>PUSHING LABOUR PARTY TO THE RIGHT</a:t>
            </a:r>
            <a:r>
              <a:rPr lang="en-US" dirty="0" smtClean="0"/>
              <a:t>: Margaret self-described </a:t>
            </a:r>
            <a:r>
              <a:rPr lang="en-US" b="1" u="sng" dirty="0" smtClean="0"/>
              <a:t>her greatest achievement </a:t>
            </a:r>
            <a:r>
              <a:rPr lang="en-US" dirty="0" smtClean="0"/>
              <a:t>thusly: “New Labour”; which forced the party “to drag itself into the modern era”. Labour PM Blair (1997-2007) governs from the center.</a:t>
            </a:r>
            <a:endParaRPr lang="en-US" dirty="0"/>
          </a:p>
        </p:txBody>
      </p:sp>
    </p:spTree>
    <p:extLst>
      <p:ext uri="{BB962C8B-B14F-4D97-AF65-F5344CB8AC3E}">
        <p14:creationId xmlns:p14="http://schemas.microsoft.com/office/powerpoint/2010/main" val="23673383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WEEK.CO.UK/POLITICS </a:t>
            </a:r>
            <a:r>
              <a:rPr lang="en-US" dirty="0" smtClean="0"/>
              <a:t>(CONT)</a:t>
            </a:r>
            <a:endParaRPr lang="en-US" dirty="0"/>
          </a:p>
        </p:txBody>
      </p:sp>
      <p:sp>
        <p:nvSpPr>
          <p:cNvPr id="3" name="Content Placeholder 2"/>
          <p:cNvSpPr>
            <a:spLocks noGrp="1"/>
          </p:cNvSpPr>
          <p:nvPr>
            <p:ph idx="1"/>
          </p:nvPr>
        </p:nvSpPr>
        <p:spPr/>
        <p:txBody>
          <a:bodyPr/>
          <a:lstStyle/>
          <a:p>
            <a:r>
              <a:rPr lang="en-US" u="sng" dirty="0" smtClean="0"/>
              <a:t>THE FALKLANDS WAR</a:t>
            </a:r>
            <a:r>
              <a:rPr lang="en-US" dirty="0" smtClean="0"/>
              <a:t>: By ignoring her own military advisors, she prevailed at great risk and victory led directly to her landslide second victory as PM in 1983.</a:t>
            </a:r>
          </a:p>
          <a:p>
            <a:r>
              <a:rPr lang="en-US" u="sng" dirty="0" smtClean="0"/>
              <a:t>SCEPTICISM OF EUROPE</a:t>
            </a:r>
            <a:r>
              <a:rPr lang="en-US" dirty="0" smtClean="0"/>
              <a:t>: Resisting European vigorously and publically helped lead to her eventual downfall over economic sovereignty issues.</a:t>
            </a:r>
          </a:p>
          <a:p>
            <a:r>
              <a:rPr lang="en-US" u="sng" dirty="0" smtClean="0"/>
              <a:t>THE POLL TAX</a:t>
            </a:r>
            <a:r>
              <a:rPr lang="en-US" dirty="0" smtClean="0"/>
              <a:t>: The single flat-rate tax on every adult replaced taxation on home value with taxation based on the number of occupants, causing the Trafalgar Riot in 1990. (It was later repealed under John Major, her Tory PM successor prior to Labour PM Blair).  </a:t>
            </a:r>
            <a:endParaRPr lang="en-US" dirty="0"/>
          </a:p>
        </p:txBody>
      </p:sp>
    </p:spTree>
    <p:extLst>
      <p:ext uri="{BB962C8B-B14F-4D97-AF65-F5344CB8AC3E}">
        <p14:creationId xmlns:p14="http://schemas.microsoft.com/office/powerpoint/2010/main" val="10551878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47800"/>
            <a:ext cx="6248400" cy="5105400"/>
          </a:xfrm>
        </p:spPr>
      </p:pic>
    </p:spTree>
    <p:extLst>
      <p:ext uri="{BB962C8B-B14F-4D97-AF65-F5344CB8AC3E}">
        <p14:creationId xmlns:p14="http://schemas.microsoft.com/office/powerpoint/2010/main" val="74120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OF MARGARET</a:t>
            </a:r>
            <a:endParaRPr lang="en-US" dirty="0"/>
          </a:p>
        </p:txBody>
      </p:sp>
      <p:sp>
        <p:nvSpPr>
          <p:cNvPr id="3" name="Content Placeholder 2"/>
          <p:cNvSpPr>
            <a:spLocks noGrp="1"/>
          </p:cNvSpPr>
          <p:nvPr>
            <p:ph idx="1"/>
          </p:nvPr>
        </p:nvSpPr>
        <p:spPr/>
        <p:txBody>
          <a:bodyPr/>
          <a:lstStyle/>
          <a:p>
            <a:r>
              <a:rPr lang="en-US" dirty="0" smtClean="0"/>
              <a:t>From The President of Somerville College:</a:t>
            </a:r>
          </a:p>
          <a:p>
            <a:endParaRPr lang="en-US" dirty="0"/>
          </a:p>
          <a:p>
            <a:r>
              <a:rPr lang="en-US" dirty="0" smtClean="0"/>
              <a:t>“She always stood out…Somerville had always been a radical establishment and there weren’t many Conservatives about then…she was set as steel as a Conservative…we used to entertain a great deal at weekends, but she didn’t get invited.  She had nothing to contribute, you see.”</a:t>
            </a:r>
          </a:p>
          <a:p>
            <a:endParaRPr lang="en-US" dirty="0"/>
          </a:p>
          <a:p>
            <a:r>
              <a:rPr lang="en-US" dirty="0" smtClean="0"/>
              <a:t>Source: Wapshot, Nicholas; Brock, George. </a:t>
            </a:r>
            <a:r>
              <a:rPr lang="en-US" u="sng" dirty="0" smtClean="0"/>
              <a:t>Thatcher</a:t>
            </a:r>
            <a:r>
              <a:rPr lang="en-US" dirty="0" smtClean="0"/>
              <a:t>. McDonald. 1983. p.46.</a:t>
            </a:r>
          </a:p>
        </p:txBody>
      </p:sp>
    </p:spTree>
    <p:extLst>
      <p:ext uri="{BB962C8B-B14F-4D97-AF65-F5344CB8AC3E}">
        <p14:creationId xmlns:p14="http://schemas.microsoft.com/office/powerpoint/2010/main" val="22682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 CENTRAL TO HER LIFE</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ROBERT HENDERSON - THE MAN SHE LOVED</a:t>
            </a:r>
            <a:endParaRPr lang="en-US" dirty="0"/>
          </a:p>
        </p:txBody>
      </p:sp>
      <p:sp>
        <p:nvSpPr>
          <p:cNvPr id="4" name="Content Placeholder 3"/>
          <p:cNvSpPr>
            <a:spLocks noGrp="1"/>
          </p:cNvSpPr>
          <p:nvPr>
            <p:ph sz="half" idx="2"/>
          </p:nvPr>
        </p:nvSpPr>
        <p:spPr/>
        <p:txBody>
          <a:bodyPr/>
          <a:lstStyle/>
          <a:p>
            <a:r>
              <a:rPr lang="en-US" dirty="0" smtClean="0"/>
              <a:t>TWENTY FOUR YEARS HER SENIOR</a:t>
            </a:r>
          </a:p>
          <a:p>
            <a:r>
              <a:rPr lang="en-US" dirty="0" smtClean="0"/>
              <a:t>A PRACTICING DOCTOR</a:t>
            </a:r>
          </a:p>
          <a:p>
            <a:r>
              <a:rPr lang="en-US" dirty="0" smtClean="0"/>
              <a:t>HE NEVER COURTED  HER</a:t>
            </a:r>
          </a:p>
          <a:p>
            <a:r>
              <a:rPr lang="en-US" dirty="0" smtClean="0"/>
              <a:t>REMAINED IN CONTACT LATER IN LIFE</a:t>
            </a:r>
          </a:p>
          <a:p>
            <a:pPr marL="0" indent="0">
              <a:buNone/>
            </a:pP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DENIS THATCHER – THE MAN SHE MARRIED</a:t>
            </a:r>
            <a:endParaRPr lang="en-US" dirty="0"/>
          </a:p>
        </p:txBody>
      </p:sp>
      <p:sp>
        <p:nvSpPr>
          <p:cNvPr id="6" name="Content Placeholder 5"/>
          <p:cNvSpPr>
            <a:spLocks noGrp="1"/>
          </p:cNvSpPr>
          <p:nvPr>
            <p:ph sz="quarter" idx="4"/>
          </p:nvPr>
        </p:nvSpPr>
        <p:spPr/>
        <p:txBody>
          <a:bodyPr/>
          <a:lstStyle/>
          <a:p>
            <a:r>
              <a:rPr lang="en-US" dirty="0" smtClean="0"/>
              <a:t>WORLD WAR II OFFICER</a:t>
            </a:r>
          </a:p>
          <a:p>
            <a:r>
              <a:rPr lang="en-US" dirty="0" smtClean="0"/>
              <a:t>MARRIED 1942-1948</a:t>
            </a:r>
          </a:p>
          <a:p>
            <a:r>
              <a:rPr lang="en-US" dirty="0" smtClean="0"/>
              <a:t>OLDER THAN SHE</a:t>
            </a:r>
          </a:p>
          <a:p>
            <a:r>
              <a:rPr lang="en-US" dirty="0" smtClean="0"/>
              <a:t>ADMIRES  HER “POWERFUL MIND AND CHARACTER”</a:t>
            </a:r>
          </a:p>
          <a:p>
            <a:endParaRPr lang="en-US" dirty="0"/>
          </a:p>
        </p:txBody>
      </p:sp>
    </p:spTree>
    <p:extLst>
      <p:ext uri="{BB962C8B-B14F-4D97-AF65-F5344CB8AC3E}">
        <p14:creationId xmlns:p14="http://schemas.microsoft.com/office/powerpoint/2010/main" val="211086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52600"/>
          </a:xfrm>
        </p:spPr>
        <p:txBody>
          <a:bodyPr>
            <a:normAutofit/>
          </a:bodyPr>
          <a:lstStyle/>
          <a:p>
            <a:r>
              <a:rPr lang="en-US" dirty="0" smtClean="0"/>
              <a:t>THEY MARRY: 13 DEC 1951</a:t>
            </a:r>
            <a:br>
              <a:rPr lang="en-US" dirty="0" smtClean="0"/>
            </a:b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2514600"/>
            <a:ext cx="4267200" cy="2819399"/>
          </a:xfrm>
        </p:spPr>
      </p:pic>
    </p:spTree>
    <p:extLst>
      <p:ext uri="{BB962C8B-B14F-4D97-AF65-F5344CB8AC3E}">
        <p14:creationId xmlns:p14="http://schemas.microsoft.com/office/powerpoint/2010/main" val="98468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DENIS BRING?</a:t>
            </a:r>
            <a:endParaRPr lang="en-US" dirty="0"/>
          </a:p>
        </p:txBody>
      </p:sp>
      <p:sp>
        <p:nvSpPr>
          <p:cNvPr id="4" name="Content Placeholder 3"/>
          <p:cNvSpPr>
            <a:spLocks noGrp="1"/>
          </p:cNvSpPr>
          <p:nvPr>
            <p:ph idx="1"/>
          </p:nvPr>
        </p:nvSpPr>
        <p:spPr/>
        <p:txBody>
          <a:bodyPr/>
          <a:lstStyle/>
          <a:p>
            <a:r>
              <a:rPr lang="en-US" dirty="0" smtClean="0"/>
              <a:t>RESPECTIBILITY</a:t>
            </a:r>
          </a:p>
          <a:p>
            <a:r>
              <a:rPr lang="en-US" dirty="0" smtClean="0"/>
              <a:t>MONEY</a:t>
            </a:r>
          </a:p>
          <a:p>
            <a:r>
              <a:rPr lang="en-US" dirty="0" smtClean="0"/>
              <a:t>BUSINESS EXPERIENCE</a:t>
            </a:r>
          </a:p>
          <a:p>
            <a:r>
              <a:rPr lang="en-US" dirty="0" smtClean="0"/>
              <a:t>A FAITHFUL LIFE PARTNER</a:t>
            </a:r>
          </a:p>
          <a:p>
            <a:r>
              <a:rPr lang="en-US" dirty="0" smtClean="0"/>
              <a:t>REALISTIC VIEWS OF THE WORLD</a:t>
            </a:r>
          </a:p>
          <a:p>
            <a:r>
              <a:rPr lang="en-US" b="1" dirty="0" smtClean="0"/>
              <a:t>HE ACCEPTS HER POLITICAL AMBITIONS!</a:t>
            </a:r>
            <a:endParaRPr lang="en-US" b="1" dirty="0"/>
          </a:p>
        </p:txBody>
      </p:sp>
    </p:spTree>
    <p:extLst>
      <p:ext uri="{BB962C8B-B14F-4D97-AF65-F5344CB8AC3E}">
        <p14:creationId xmlns:p14="http://schemas.microsoft.com/office/powerpoint/2010/main" val="349614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GRAVITATING TO THE LAW</a:t>
            </a:r>
            <a:endParaRPr lang="en-US" dirty="0"/>
          </a:p>
        </p:txBody>
      </p:sp>
      <p:sp>
        <p:nvSpPr>
          <p:cNvPr id="3" name="Content Placeholder 2"/>
          <p:cNvSpPr>
            <a:spLocks noGrp="1"/>
          </p:cNvSpPr>
          <p:nvPr>
            <p:ph idx="1"/>
          </p:nvPr>
        </p:nvSpPr>
        <p:spPr/>
        <p:txBody>
          <a:bodyPr/>
          <a:lstStyle/>
          <a:p>
            <a:r>
              <a:rPr lang="en-US" dirty="0" smtClean="0"/>
              <a:t>PASSING BAR FINALS O1 DEC 1953</a:t>
            </a:r>
          </a:p>
          <a:p>
            <a:r>
              <a:rPr lang="en-US" dirty="0" smtClean="0"/>
              <a:t>CALLED TO THE BAR FOLLOWING YEAR</a:t>
            </a:r>
          </a:p>
          <a:p>
            <a:r>
              <a:rPr lang="en-US" dirty="0" smtClean="0"/>
              <a:t>A PUPIL AT LINCOLN’S INN</a:t>
            </a:r>
          </a:p>
          <a:p>
            <a:r>
              <a:rPr lang="en-US" dirty="0" smtClean="0"/>
              <a:t>“DILIGENT, QUICK ON THE UPTAKE, A FEELING FOR THE LAW”</a:t>
            </a:r>
          </a:p>
          <a:p>
            <a:r>
              <a:rPr lang="en-US" dirty="0" smtClean="0"/>
              <a:t>ACCURATE AND METICULOUS IN HER LAW WORK</a:t>
            </a:r>
          </a:p>
          <a:p>
            <a:r>
              <a:rPr lang="en-US" b="1" dirty="0" smtClean="0"/>
              <a:t>“THE LAW DISTINGUISHES FREE FROM UNFREE SOCIETIES”</a:t>
            </a:r>
            <a:endParaRPr lang="en-US" b="1" dirty="0"/>
          </a:p>
        </p:txBody>
      </p:sp>
    </p:spTree>
    <p:extLst>
      <p:ext uri="{BB962C8B-B14F-4D97-AF65-F5344CB8AC3E}">
        <p14:creationId xmlns:p14="http://schemas.microsoft.com/office/powerpoint/2010/main" val="299693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Week one: </a:t>
            </a:r>
            <a:br>
              <a:rPr lang="en-US" dirty="0" smtClean="0"/>
            </a:br>
            <a:r>
              <a:rPr lang="en-US" dirty="0" smtClean="0"/>
              <a:t>above the shop</a:t>
            </a:r>
            <a:endParaRPr lang="en-US" dirty="0"/>
          </a:p>
        </p:txBody>
      </p:sp>
      <p:sp>
        <p:nvSpPr>
          <p:cNvPr id="5" name="Subtitle 4"/>
          <p:cNvSpPr>
            <a:spLocks noGrp="1"/>
          </p:cNvSpPr>
          <p:nvPr>
            <p:ph type="subTitle" idx="1"/>
          </p:nvPr>
        </p:nvSpPr>
        <p:spPr/>
        <p:txBody>
          <a:bodyPr/>
          <a:lstStyle/>
          <a:p>
            <a:r>
              <a:rPr lang="en-US" dirty="0" smtClean="0"/>
              <a:t>VERY HUMBLE BEGINNINGS</a:t>
            </a:r>
            <a:endParaRPr lang="en-US" dirty="0"/>
          </a:p>
        </p:txBody>
      </p:sp>
    </p:spTree>
    <p:extLst>
      <p:ext uri="{BB962C8B-B14F-4D97-AF65-F5344CB8AC3E}">
        <p14:creationId xmlns:p14="http://schemas.microsoft.com/office/powerpoint/2010/main" val="25264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TRAINING</a:t>
            </a:r>
            <a:endParaRPr lang="en-US" dirty="0"/>
          </a:p>
        </p:txBody>
      </p:sp>
      <p:sp>
        <p:nvSpPr>
          <p:cNvPr id="3" name="Text Placeholder 2"/>
          <p:cNvSpPr>
            <a:spLocks noGrp="1"/>
          </p:cNvSpPr>
          <p:nvPr>
            <p:ph type="body" idx="1"/>
          </p:nvPr>
        </p:nvSpPr>
        <p:spPr/>
        <p:txBody>
          <a:bodyPr/>
          <a:lstStyle/>
          <a:p>
            <a:r>
              <a:rPr lang="en-US" dirty="0" smtClean="0"/>
              <a:t>LEARNING HOW TO THINK</a:t>
            </a:r>
            <a:endParaRPr lang="en-US" dirty="0"/>
          </a:p>
        </p:txBody>
      </p:sp>
      <p:sp>
        <p:nvSpPr>
          <p:cNvPr id="4" name="Content Placeholder 3"/>
          <p:cNvSpPr>
            <a:spLocks noGrp="1"/>
          </p:cNvSpPr>
          <p:nvPr>
            <p:ph sz="half" idx="2"/>
          </p:nvPr>
        </p:nvSpPr>
        <p:spPr/>
        <p:txBody>
          <a:bodyPr/>
          <a:lstStyle/>
          <a:p>
            <a:r>
              <a:rPr lang="en-US" dirty="0" smtClean="0"/>
              <a:t>DEVELOPING A SECOND SKILLS SET</a:t>
            </a:r>
          </a:p>
          <a:p>
            <a:r>
              <a:rPr lang="en-US" dirty="0" smtClean="0"/>
              <a:t>THINKING LIKE A BARRISTER</a:t>
            </a:r>
          </a:p>
          <a:p>
            <a:r>
              <a:rPr lang="en-US" dirty="0" smtClean="0"/>
              <a:t>DETAILS AND NUANCES MATTER</a:t>
            </a:r>
          </a:p>
        </p:txBody>
      </p:sp>
      <p:sp>
        <p:nvSpPr>
          <p:cNvPr id="5" name="Text Placeholder 4"/>
          <p:cNvSpPr>
            <a:spLocks noGrp="1"/>
          </p:cNvSpPr>
          <p:nvPr>
            <p:ph type="body" sz="quarter" idx="3"/>
          </p:nvPr>
        </p:nvSpPr>
        <p:spPr/>
        <p:txBody>
          <a:bodyPr/>
          <a:lstStyle/>
          <a:p>
            <a:r>
              <a:rPr lang="en-US" dirty="0" smtClean="0"/>
              <a:t>BASIS OF FUTURE BELIEFS</a:t>
            </a:r>
            <a:endParaRPr lang="en-US" dirty="0"/>
          </a:p>
        </p:txBody>
      </p:sp>
      <p:sp>
        <p:nvSpPr>
          <p:cNvPr id="6" name="Content Placeholder 5"/>
          <p:cNvSpPr>
            <a:spLocks noGrp="1"/>
          </p:cNvSpPr>
          <p:nvPr>
            <p:ph sz="quarter" idx="4"/>
          </p:nvPr>
        </p:nvSpPr>
        <p:spPr/>
        <p:txBody>
          <a:bodyPr/>
          <a:lstStyle/>
          <a:p>
            <a:r>
              <a:rPr lang="en-US" dirty="0" smtClean="0"/>
              <a:t>RULE OF  LAW IS FOUNDATION OF POLITICS</a:t>
            </a:r>
          </a:p>
          <a:p>
            <a:r>
              <a:rPr lang="en-US" dirty="0" smtClean="0"/>
              <a:t>COLLECTIVISM THREATENS FREEDOM</a:t>
            </a:r>
          </a:p>
          <a:p>
            <a:r>
              <a:rPr lang="en-US" dirty="0" smtClean="0"/>
              <a:t>A FREE SOCIETY MADE BRITAIN GREAT</a:t>
            </a:r>
            <a:endParaRPr lang="en-US" dirty="0"/>
          </a:p>
        </p:txBody>
      </p:sp>
    </p:spTree>
    <p:extLst>
      <p:ext uri="{BB962C8B-B14F-4D97-AF65-F5344CB8AC3E}">
        <p14:creationId xmlns:p14="http://schemas.microsoft.com/office/powerpoint/2010/main" val="236399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MARGARET’S FOUNDATIONS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“As a Methodist in Grantham, I learned the laws of God. When I read chemistry at Oxford, I learnt the laws of science, which derive from the laws of God; and when I studied for the Bar, I learnt the laws of man.”</a:t>
            </a:r>
          </a:p>
          <a:p>
            <a:endParaRPr lang="en-US" dirty="0"/>
          </a:p>
          <a:p>
            <a:r>
              <a:rPr lang="en-US" dirty="0" smtClean="0"/>
              <a:t>Source: Moore, Charles. </a:t>
            </a:r>
            <a:r>
              <a:rPr lang="en-US" u="sng" dirty="0" smtClean="0"/>
              <a:t>Margaret Thatcher – The Authorized Biography – From Grantham to the Falklands</a:t>
            </a:r>
            <a:r>
              <a:rPr lang="en-US" dirty="0" smtClean="0"/>
              <a:t>. (MTTAB). Alfred A. Knopf. N.Y. 2013. p. 49. </a:t>
            </a:r>
            <a:endParaRPr lang="en-US" dirty="0"/>
          </a:p>
        </p:txBody>
      </p:sp>
    </p:spTree>
    <p:extLst>
      <p:ext uri="{BB962C8B-B14F-4D97-AF65-F5344CB8AC3E}">
        <p14:creationId xmlns:p14="http://schemas.microsoft.com/office/powerpoint/2010/main" val="238809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TWINS ARE BORN – 14 AUG 1953</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MARGARET IS NOT A DEVOTED MOTHER</a:t>
            </a:r>
            <a:endParaRPr lang="en-US" dirty="0"/>
          </a:p>
        </p:txBody>
      </p:sp>
      <p:sp>
        <p:nvSpPr>
          <p:cNvPr id="4" name="Content Placeholder 3"/>
          <p:cNvSpPr>
            <a:spLocks noGrp="1"/>
          </p:cNvSpPr>
          <p:nvPr>
            <p:ph sz="half" idx="2"/>
          </p:nvPr>
        </p:nvSpPr>
        <p:spPr/>
        <p:txBody>
          <a:bodyPr/>
          <a:lstStyle/>
          <a:p>
            <a:r>
              <a:rPr lang="en-US" dirty="0" smtClean="0"/>
              <a:t>WORK TAKES PRECEDENCE</a:t>
            </a:r>
          </a:p>
          <a:p>
            <a:r>
              <a:rPr lang="en-US" dirty="0" smtClean="0"/>
              <a:t>CHILDREN WILL ATTEND BOARDING SCHOOL</a:t>
            </a:r>
          </a:p>
          <a:p>
            <a:r>
              <a:rPr lang="en-US" dirty="0" smtClean="0"/>
              <a:t>CONSUMED BY POLITICS</a:t>
            </a:r>
          </a:p>
          <a:p>
            <a:r>
              <a:rPr lang="en-US" dirty="0" smtClean="0"/>
              <a:t>UNUSUAL FOR POST-WAR BRITAIN</a:t>
            </a:r>
          </a:p>
          <a:p>
            <a:endParaRPr lang="en-US" dirty="0"/>
          </a:p>
        </p:txBody>
      </p:sp>
      <p:sp>
        <p:nvSpPr>
          <p:cNvPr id="5" name="Text Placeholder 4"/>
          <p:cNvSpPr>
            <a:spLocks noGrp="1"/>
          </p:cNvSpPr>
          <p:nvPr>
            <p:ph type="body" sz="quarter" idx="3"/>
          </p:nvPr>
        </p:nvSpPr>
        <p:spPr/>
        <p:txBody>
          <a:bodyPr>
            <a:normAutofit fontScale="92500"/>
          </a:bodyPr>
          <a:lstStyle/>
          <a:p>
            <a:r>
              <a:rPr lang="en-US" dirty="0" smtClean="0"/>
              <a:t>MARK AND CAROL WITH “MUM”</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514600"/>
            <a:ext cx="3428999" cy="3124200"/>
          </a:xfrm>
        </p:spPr>
      </p:pic>
    </p:spTree>
    <p:extLst>
      <p:ext uri="{BB962C8B-B14F-4D97-AF65-F5344CB8AC3E}">
        <p14:creationId xmlns:p14="http://schemas.microsoft.com/office/powerpoint/2010/main" val="100200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Standing for elections</a:t>
            </a:r>
            <a:endParaRPr lang="en-US" dirty="0"/>
          </a:p>
        </p:txBody>
      </p:sp>
      <p:sp>
        <p:nvSpPr>
          <p:cNvPr id="3" name="Subtitle 2"/>
          <p:cNvSpPr>
            <a:spLocks noGrp="1"/>
          </p:cNvSpPr>
          <p:nvPr>
            <p:ph type="subTitle" idx="1"/>
          </p:nvPr>
        </p:nvSpPr>
        <p:spPr/>
        <p:txBody>
          <a:bodyPr/>
          <a:lstStyle/>
          <a:p>
            <a:r>
              <a:rPr lang="en-US" dirty="0" smtClean="0"/>
              <a:t>A FRESH NEW FACE ON THE SCENE</a:t>
            </a:r>
            <a:endParaRPr lang="en-US" dirty="0"/>
          </a:p>
        </p:txBody>
      </p:sp>
    </p:spTree>
    <p:extLst>
      <p:ext uri="{BB962C8B-B14F-4D97-AF65-F5344CB8AC3E}">
        <p14:creationId xmlns:p14="http://schemas.microsoft.com/office/powerpoint/2010/main" val="110876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LOSING THEN WINNING BY 1959</a:t>
            </a:r>
            <a:endParaRPr lang="en-US" dirty="0"/>
          </a:p>
        </p:txBody>
      </p:sp>
      <p:sp>
        <p:nvSpPr>
          <p:cNvPr id="3" name="Text Placeholder 2"/>
          <p:cNvSpPr>
            <a:spLocks noGrp="1"/>
          </p:cNvSpPr>
          <p:nvPr>
            <p:ph type="body" idx="1"/>
          </p:nvPr>
        </p:nvSpPr>
        <p:spPr/>
        <p:txBody>
          <a:bodyPr/>
          <a:lstStyle/>
          <a:p>
            <a:r>
              <a:rPr lang="en-US" dirty="0" smtClean="0"/>
              <a:t>EXCELLENT ORATORY SKILLS</a:t>
            </a:r>
            <a:endParaRPr lang="en-US" dirty="0"/>
          </a:p>
        </p:txBody>
      </p:sp>
      <p:sp>
        <p:nvSpPr>
          <p:cNvPr id="4" name="Content Placeholder 3"/>
          <p:cNvSpPr>
            <a:spLocks noGrp="1"/>
          </p:cNvSpPr>
          <p:nvPr>
            <p:ph sz="half" idx="2"/>
          </p:nvPr>
        </p:nvSpPr>
        <p:spPr/>
        <p:txBody>
          <a:bodyPr/>
          <a:lstStyle/>
          <a:p>
            <a:r>
              <a:rPr lang="en-US" dirty="0" smtClean="0"/>
              <a:t>DEVELOPED WITH MUCH PRACTICE</a:t>
            </a:r>
          </a:p>
          <a:p>
            <a:r>
              <a:rPr lang="en-US" dirty="0" smtClean="0"/>
              <a:t>APPEALING TO THE MIDDLE CLASS</a:t>
            </a:r>
          </a:p>
          <a:p>
            <a:r>
              <a:rPr lang="en-US" dirty="0" smtClean="0"/>
              <a:t>CLOSE TO SMALL BUSINESS OWNERS</a:t>
            </a:r>
          </a:p>
          <a:p>
            <a:r>
              <a:rPr lang="en-US" dirty="0" smtClean="0"/>
              <a:t>A WOMAN WITH CORE VALUES</a:t>
            </a:r>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OPPOSING THE UTOPIAN STATE</a:t>
            </a:r>
            <a:endParaRPr lang="en-US" dirty="0"/>
          </a:p>
        </p:txBody>
      </p:sp>
      <p:sp>
        <p:nvSpPr>
          <p:cNvPr id="6" name="Content Placeholder 5"/>
          <p:cNvSpPr>
            <a:spLocks noGrp="1"/>
          </p:cNvSpPr>
          <p:nvPr>
            <p:ph sz="quarter" idx="4"/>
          </p:nvPr>
        </p:nvSpPr>
        <p:spPr/>
        <p:txBody>
          <a:bodyPr/>
          <a:lstStyle/>
          <a:p>
            <a:r>
              <a:rPr lang="en-US" dirty="0" smtClean="0"/>
              <a:t>LABOR PARTY KILLING UPWARD MOBILITY</a:t>
            </a:r>
          </a:p>
          <a:p>
            <a:r>
              <a:rPr lang="en-US" dirty="0" smtClean="0"/>
              <a:t>TAXES – CONTROLS – NATIONALIZATION</a:t>
            </a:r>
          </a:p>
          <a:p>
            <a:r>
              <a:rPr lang="en-US" dirty="0" smtClean="0"/>
              <a:t>THE DEPENDENCY CULTURE</a:t>
            </a:r>
          </a:p>
          <a:p>
            <a:endParaRPr lang="en-US" dirty="0"/>
          </a:p>
        </p:txBody>
      </p:sp>
    </p:spTree>
    <p:extLst>
      <p:ext uri="{BB962C8B-B14F-4D97-AF65-F5344CB8AC3E}">
        <p14:creationId xmlns:p14="http://schemas.microsoft.com/office/powerpoint/2010/main" val="2171570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FOR FINCHLEY’S SEAT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MARGARET WINS 54% OF THE VOTE</a:t>
            </a:r>
            <a:endParaRPr lang="en-US" dirty="0"/>
          </a:p>
        </p:txBody>
      </p:sp>
      <p:sp>
        <p:nvSpPr>
          <p:cNvPr id="4" name="Content Placeholder 3"/>
          <p:cNvSpPr>
            <a:spLocks noGrp="1"/>
          </p:cNvSpPr>
          <p:nvPr>
            <p:ph sz="half" idx="2"/>
          </p:nvPr>
        </p:nvSpPr>
        <p:spPr/>
        <p:txBody>
          <a:bodyPr/>
          <a:lstStyle/>
          <a:p>
            <a:r>
              <a:rPr lang="en-US" dirty="0" smtClean="0"/>
              <a:t>OPPOSED BY MANY WOMEN</a:t>
            </a:r>
          </a:p>
          <a:p>
            <a:r>
              <a:rPr lang="en-US" dirty="0" smtClean="0"/>
              <a:t>UPSETTING TO MEN</a:t>
            </a:r>
          </a:p>
          <a:p>
            <a:r>
              <a:rPr lang="en-US" dirty="0" smtClean="0"/>
              <a:t>FIRST OF MANY PRECEDENTS</a:t>
            </a:r>
          </a:p>
          <a:p>
            <a:r>
              <a:rPr lang="en-US" dirty="0" smtClean="0"/>
              <a:t>SHE HOLDS THE SEAT UNTIL 1993</a:t>
            </a:r>
            <a:endParaRPr lang="en-US" dirty="0"/>
          </a:p>
        </p:txBody>
      </p:sp>
      <p:sp>
        <p:nvSpPr>
          <p:cNvPr id="5" name="Text Placeholder 4"/>
          <p:cNvSpPr>
            <a:spLocks noGrp="1"/>
          </p:cNvSpPr>
          <p:nvPr>
            <p:ph type="body" sz="quarter" idx="3"/>
          </p:nvPr>
        </p:nvSpPr>
        <p:spPr/>
        <p:txBody>
          <a:bodyPr/>
          <a:lstStyle/>
          <a:p>
            <a:r>
              <a:rPr lang="en-US" dirty="0" smtClean="0"/>
              <a:t>FINCHLEY, ENGLAND</a:t>
            </a:r>
            <a:endParaRPr lang="en-US" dirty="0"/>
          </a:p>
        </p:txBody>
      </p:sp>
      <p:sp>
        <p:nvSpPr>
          <p:cNvPr id="6" name="Content Placeholder 5"/>
          <p:cNvSpPr>
            <a:spLocks noGrp="1"/>
          </p:cNvSpPr>
          <p:nvPr>
            <p:ph sz="quarter" idx="4"/>
          </p:nvPr>
        </p:nvSpPr>
        <p:spPr/>
        <p:txBody>
          <a:bodyPr/>
          <a:lstStyle/>
          <a:p>
            <a:r>
              <a:rPr lang="en-US" dirty="0" smtClean="0"/>
              <a:t>CLOSE TO THE CITY</a:t>
            </a:r>
          </a:p>
          <a:p>
            <a:r>
              <a:rPr lang="en-US" dirty="0" smtClean="0"/>
              <a:t>NINE MILES FROM PARLIAMENT</a:t>
            </a:r>
          </a:p>
          <a:p>
            <a:r>
              <a:rPr lang="en-US" dirty="0" smtClean="0"/>
              <a:t>A RESIDENTAL SUBURB</a:t>
            </a:r>
            <a:endParaRPr lang="en-US" dirty="0"/>
          </a:p>
        </p:txBody>
      </p:sp>
    </p:spTree>
    <p:extLst>
      <p:ext uri="{BB962C8B-B14F-4D97-AF65-F5344CB8AC3E}">
        <p14:creationId xmlns:p14="http://schemas.microsoft.com/office/powerpoint/2010/main" val="1277761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FINCHLEY, ENGLAND</a:t>
            </a:r>
            <a:endParaRPr lang="en-US" dirty="0"/>
          </a:p>
        </p:txBody>
      </p:sp>
      <p:sp>
        <p:nvSpPr>
          <p:cNvPr id="3" name="Text Placeholder 2"/>
          <p:cNvSpPr>
            <a:spLocks noGrp="1"/>
          </p:cNvSpPr>
          <p:nvPr>
            <p:ph type="body" idx="1"/>
          </p:nvPr>
        </p:nvSpPr>
        <p:spPr/>
        <p:txBody>
          <a:bodyPr/>
          <a:lstStyle/>
          <a:p>
            <a:r>
              <a:rPr lang="en-US" dirty="0" smtClean="0"/>
              <a:t>A NORTH LONDON SUBURB</a:t>
            </a:r>
            <a:endParaRPr lang="en-US" dirty="0"/>
          </a:p>
        </p:txBody>
      </p:sp>
      <p:sp>
        <p:nvSpPr>
          <p:cNvPr id="4" name="Content Placeholder 3"/>
          <p:cNvSpPr>
            <a:spLocks noGrp="1"/>
          </p:cNvSpPr>
          <p:nvPr>
            <p:ph sz="half" idx="2"/>
          </p:nvPr>
        </p:nvSpPr>
        <p:spPr/>
        <p:txBody>
          <a:bodyPr/>
          <a:lstStyle/>
          <a:p>
            <a:r>
              <a:rPr lang="en-US" dirty="0" smtClean="0"/>
              <a:t>SHE IS RETURNED MANY TIMES</a:t>
            </a:r>
          </a:p>
          <a:p>
            <a:r>
              <a:rPr lang="en-US" dirty="0" smtClean="0"/>
              <a:t>LEARNS TO ADMIRE AND RESPECT ENGLAND’S JEWS</a:t>
            </a:r>
          </a:p>
          <a:p>
            <a:r>
              <a:rPr lang="en-US" dirty="0" smtClean="0"/>
              <a:t>NEITHER “POSH” NOR POOR</a:t>
            </a:r>
          </a:p>
          <a:p>
            <a:endParaRPr lang="en-US" dirty="0"/>
          </a:p>
        </p:txBody>
      </p:sp>
      <p:sp>
        <p:nvSpPr>
          <p:cNvPr id="5" name="Text Placeholder 4"/>
          <p:cNvSpPr>
            <a:spLocks noGrp="1"/>
          </p:cNvSpPr>
          <p:nvPr>
            <p:ph type="body" sz="quarter" idx="3"/>
          </p:nvPr>
        </p:nvSpPr>
        <p:spPr/>
        <p:txBody>
          <a:bodyPr/>
          <a:lstStyle/>
          <a:p>
            <a:r>
              <a:rPr lang="en-US" dirty="0" smtClean="0"/>
              <a:t>FINCHLEY TRAIN PLATFORM</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514600"/>
            <a:ext cx="3810000" cy="3276600"/>
          </a:xfrm>
        </p:spPr>
      </p:pic>
    </p:spTree>
    <p:extLst>
      <p:ext uri="{BB962C8B-B14F-4D97-AF65-F5344CB8AC3E}">
        <p14:creationId xmlns:p14="http://schemas.microsoft.com/office/powerpoint/2010/main" val="153053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IS EVERYTHING</a:t>
            </a:r>
            <a:endParaRPr lang="en-US" dirty="0"/>
          </a:p>
        </p:txBody>
      </p:sp>
      <p:sp>
        <p:nvSpPr>
          <p:cNvPr id="3" name="Text Placeholder 2"/>
          <p:cNvSpPr>
            <a:spLocks noGrp="1"/>
          </p:cNvSpPr>
          <p:nvPr>
            <p:ph type="body" idx="1"/>
          </p:nvPr>
        </p:nvSpPr>
        <p:spPr/>
        <p:txBody>
          <a:bodyPr>
            <a:normAutofit fontScale="92500"/>
          </a:bodyPr>
          <a:lstStyle/>
          <a:p>
            <a:r>
              <a:rPr lang="en-US" dirty="0" smtClean="0"/>
              <a:t>BRITAIN’S RISING PROSPERITY</a:t>
            </a:r>
            <a:endParaRPr lang="en-US" dirty="0"/>
          </a:p>
        </p:txBody>
      </p:sp>
      <p:sp>
        <p:nvSpPr>
          <p:cNvPr id="4" name="Content Placeholder 3"/>
          <p:cNvSpPr>
            <a:spLocks noGrp="1"/>
          </p:cNvSpPr>
          <p:nvPr>
            <p:ph sz="half" idx="2"/>
          </p:nvPr>
        </p:nvSpPr>
        <p:spPr/>
        <p:txBody>
          <a:bodyPr/>
          <a:lstStyle/>
          <a:p>
            <a:r>
              <a:rPr lang="en-US" dirty="0" smtClean="0"/>
              <a:t>HAROLD MACMILLAN IS PM IN JANUARY 1957</a:t>
            </a:r>
          </a:p>
          <a:p>
            <a:r>
              <a:rPr lang="en-US" dirty="0" smtClean="0"/>
              <a:t>TAXES CUT IN 1959 INCLUDING BEER</a:t>
            </a:r>
          </a:p>
          <a:p>
            <a:r>
              <a:rPr lang="en-US" dirty="0" smtClean="0"/>
              <a:t>CONSERVATIVES HAVE 107 VOTE MAJORITY – THE LARGEST SINCE WWII</a:t>
            </a:r>
            <a:endParaRPr lang="en-US" dirty="0"/>
          </a:p>
        </p:txBody>
      </p:sp>
      <p:sp>
        <p:nvSpPr>
          <p:cNvPr id="5" name="Text Placeholder 4"/>
          <p:cNvSpPr>
            <a:spLocks noGrp="1"/>
          </p:cNvSpPr>
          <p:nvPr>
            <p:ph type="body" sz="quarter" idx="3"/>
          </p:nvPr>
        </p:nvSpPr>
        <p:spPr/>
        <p:txBody>
          <a:bodyPr>
            <a:normAutofit fontScale="92500"/>
          </a:bodyPr>
          <a:lstStyle/>
          <a:p>
            <a:r>
              <a:rPr lang="en-US" dirty="0" smtClean="0"/>
              <a:t>THATCHER CAMPAIGN POSTER</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57800" y="2743200"/>
            <a:ext cx="2514600" cy="2819400"/>
          </a:xfrm>
        </p:spPr>
      </p:pic>
    </p:spTree>
    <p:extLst>
      <p:ext uri="{BB962C8B-B14F-4D97-AF65-F5344CB8AC3E}">
        <p14:creationId xmlns:p14="http://schemas.microsoft.com/office/powerpoint/2010/main" val="4100032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NEW CHALLENGES EMERGE</a:t>
            </a:r>
            <a:endParaRPr lang="en-US" dirty="0"/>
          </a:p>
        </p:txBody>
      </p:sp>
      <p:sp>
        <p:nvSpPr>
          <p:cNvPr id="13" name="Text Placeholder 12"/>
          <p:cNvSpPr>
            <a:spLocks noGrp="1"/>
          </p:cNvSpPr>
          <p:nvPr>
            <p:ph type="body" idx="1"/>
          </p:nvPr>
        </p:nvSpPr>
        <p:spPr/>
        <p:txBody>
          <a:bodyPr>
            <a:normAutofit fontScale="92500"/>
          </a:bodyPr>
          <a:lstStyle/>
          <a:p>
            <a:r>
              <a:rPr lang="en-US" dirty="0" smtClean="0"/>
              <a:t>THE COLD WAR IS HEATING UP</a:t>
            </a:r>
            <a:endParaRPr lang="en-US" dirty="0"/>
          </a:p>
        </p:txBody>
      </p:sp>
      <p:sp>
        <p:nvSpPr>
          <p:cNvPr id="14" name="Content Placeholder 13"/>
          <p:cNvSpPr>
            <a:spLocks noGrp="1"/>
          </p:cNvSpPr>
          <p:nvPr>
            <p:ph sz="half" idx="2"/>
          </p:nvPr>
        </p:nvSpPr>
        <p:spPr/>
        <p:txBody>
          <a:bodyPr/>
          <a:lstStyle/>
          <a:p>
            <a:r>
              <a:rPr lang="en-US" dirty="0" smtClean="0"/>
              <a:t>RUSSIA VS AMERICA</a:t>
            </a:r>
          </a:p>
          <a:p>
            <a:r>
              <a:rPr lang="en-US" dirty="0" smtClean="0"/>
              <a:t>NATO EMERGES AS A SHIELD</a:t>
            </a:r>
          </a:p>
          <a:p>
            <a:r>
              <a:rPr lang="en-US" dirty="0" smtClean="0"/>
              <a:t>THE SWINGING SIXTIES</a:t>
            </a:r>
          </a:p>
          <a:p>
            <a:r>
              <a:rPr lang="en-US" dirty="0" smtClean="0"/>
              <a:t>DRUGS, SEX, ROCK AND ROLL</a:t>
            </a:r>
          </a:p>
          <a:p>
            <a:r>
              <a:rPr lang="en-US" dirty="0" smtClean="0"/>
              <a:t>TRADITIONAL VALUES ARE WANING</a:t>
            </a:r>
            <a:endParaRPr lang="en-US" dirty="0"/>
          </a:p>
        </p:txBody>
      </p:sp>
      <p:sp>
        <p:nvSpPr>
          <p:cNvPr id="15" name="Text Placeholder 14"/>
          <p:cNvSpPr>
            <a:spLocks noGrp="1"/>
          </p:cNvSpPr>
          <p:nvPr>
            <p:ph type="body" sz="quarter" idx="3"/>
          </p:nvPr>
        </p:nvSpPr>
        <p:spPr/>
        <p:txBody>
          <a:bodyPr>
            <a:normAutofit/>
          </a:bodyPr>
          <a:lstStyle/>
          <a:p>
            <a:r>
              <a:rPr lang="en-US" dirty="0" smtClean="0"/>
              <a:t>THE LONDON SCENE</a:t>
            </a:r>
            <a:endParaRPr lang="en-US" dirty="0"/>
          </a:p>
        </p:txBody>
      </p:sp>
      <p:pic>
        <p:nvPicPr>
          <p:cNvPr id="19" name="Content Placeholder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819400"/>
            <a:ext cx="3352800" cy="2895600"/>
          </a:xfrm>
        </p:spPr>
      </p:pic>
    </p:spTree>
    <p:extLst>
      <p:ext uri="{BB962C8B-B14F-4D97-AF65-F5344CB8AC3E}">
        <p14:creationId xmlns:p14="http://schemas.microsoft.com/office/powerpoint/2010/main" val="217387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two</a:t>
            </a:r>
            <a:endParaRPr lang="en-US" dirty="0"/>
          </a:p>
        </p:txBody>
      </p:sp>
      <p:sp>
        <p:nvSpPr>
          <p:cNvPr id="3" name="Subtitle 2"/>
          <p:cNvSpPr>
            <a:spLocks noGrp="1"/>
          </p:cNvSpPr>
          <p:nvPr>
            <p:ph type="subTitle" idx="1"/>
          </p:nvPr>
        </p:nvSpPr>
        <p:spPr/>
        <p:txBody>
          <a:bodyPr/>
          <a:lstStyle/>
          <a:p>
            <a:r>
              <a:rPr lang="en-US" dirty="0" smtClean="0"/>
              <a:t>PARLIAMENT: 1959-1979</a:t>
            </a:r>
            <a:endParaRPr lang="en-US" dirty="0"/>
          </a:p>
        </p:txBody>
      </p:sp>
    </p:spTree>
    <p:extLst>
      <p:ext uri="{BB962C8B-B14F-4D97-AF65-F5344CB8AC3E}">
        <p14:creationId xmlns:p14="http://schemas.microsoft.com/office/powerpoint/2010/main" val="309289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GRANTHAM, ENGLAND</a:t>
            </a:r>
            <a:endParaRPr lang="en-US" dirty="0"/>
          </a:p>
        </p:txBody>
      </p:sp>
      <p:sp>
        <p:nvSpPr>
          <p:cNvPr id="3" name="Text Placeholder 2"/>
          <p:cNvSpPr>
            <a:spLocks noGrp="1"/>
          </p:cNvSpPr>
          <p:nvPr>
            <p:ph type="body" idx="1"/>
          </p:nvPr>
        </p:nvSpPr>
        <p:spPr/>
        <p:txBody>
          <a:bodyPr/>
          <a:lstStyle/>
          <a:p>
            <a:r>
              <a:rPr lang="en-US" dirty="0" smtClean="0"/>
              <a:t>THE MIDLANDS</a:t>
            </a:r>
            <a:endParaRPr lang="en-US" dirty="0"/>
          </a:p>
        </p:txBody>
      </p:sp>
      <p:sp>
        <p:nvSpPr>
          <p:cNvPr id="4" name="Content Placeholder 3"/>
          <p:cNvSpPr>
            <a:spLocks noGrp="1"/>
          </p:cNvSpPr>
          <p:nvPr>
            <p:ph sz="half" idx="2"/>
          </p:nvPr>
        </p:nvSpPr>
        <p:spPr/>
        <p:txBody>
          <a:bodyPr/>
          <a:lstStyle/>
          <a:p>
            <a:r>
              <a:rPr lang="en-US" dirty="0" smtClean="0"/>
              <a:t>112 MILES NORTH OF LONDON</a:t>
            </a:r>
          </a:p>
          <a:p>
            <a:r>
              <a:rPr lang="en-US" dirty="0" smtClean="0"/>
              <a:t>THE CENTRE OF ENGLAND</a:t>
            </a:r>
          </a:p>
          <a:p>
            <a:r>
              <a:rPr lang="en-US" dirty="0" smtClean="0"/>
              <a:t>THE INDUSTRIAL HEARTLAND</a:t>
            </a:r>
          </a:p>
          <a:p>
            <a:r>
              <a:rPr lang="en-US" dirty="0" smtClean="0"/>
              <a:t>UK POLL: “OUR MOST BORING TOWN”</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MAP SHOWING GRANTHAM</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286000"/>
            <a:ext cx="3428999" cy="3657600"/>
          </a:xfrm>
        </p:spPr>
      </p:pic>
    </p:spTree>
    <p:extLst>
      <p:ext uri="{BB962C8B-B14F-4D97-AF65-F5344CB8AC3E}">
        <p14:creationId xmlns:p14="http://schemas.microsoft.com/office/powerpoint/2010/main" val="3912234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BASICS</a:t>
            </a:r>
            <a:endParaRPr lang="en-US" dirty="0"/>
          </a:p>
        </p:txBody>
      </p:sp>
      <p:sp>
        <p:nvSpPr>
          <p:cNvPr id="5" name="Content Placeholder 4"/>
          <p:cNvSpPr>
            <a:spLocks noGrp="1"/>
          </p:cNvSpPr>
          <p:nvPr>
            <p:ph idx="1"/>
          </p:nvPr>
        </p:nvSpPr>
        <p:spPr/>
        <p:txBody>
          <a:bodyPr/>
          <a:lstStyle/>
          <a:p>
            <a:r>
              <a:rPr lang="en-US" dirty="0" smtClean="0"/>
              <a:t>HOW DOES THE BRITISH GOVERNMENT FUNCTION?</a:t>
            </a:r>
          </a:p>
          <a:p>
            <a:r>
              <a:rPr lang="en-US" dirty="0" smtClean="0"/>
              <a:t>THE MAJORITY PARTY FORMS A GOVERNMENT</a:t>
            </a:r>
          </a:p>
          <a:p>
            <a:r>
              <a:rPr lang="en-US" dirty="0" smtClean="0"/>
              <a:t>COMMONS AND LORDS BALANCE EACH OTHER</a:t>
            </a:r>
          </a:p>
          <a:p>
            <a:r>
              <a:rPr lang="en-US" dirty="0" smtClean="0"/>
              <a:t>NO SUPREME COURT UNTIL LATE 199O’S</a:t>
            </a:r>
          </a:p>
          <a:p>
            <a:r>
              <a:rPr lang="en-US" dirty="0" smtClean="0"/>
              <a:t>LOCAL AUTHORITIES RETAIN SOME POWERS</a:t>
            </a:r>
            <a:endParaRPr lang="en-US" dirty="0"/>
          </a:p>
        </p:txBody>
      </p:sp>
      <p:sp>
        <p:nvSpPr>
          <p:cNvPr id="6" name="Text Placeholder 5"/>
          <p:cNvSpPr>
            <a:spLocks noGrp="1"/>
          </p:cNvSpPr>
          <p:nvPr>
            <p:ph type="body" sz="half" idx="2"/>
          </p:nvPr>
        </p:nvSpPr>
        <p:spPr/>
        <p:txBody>
          <a:bodyPr/>
          <a:lstStyle/>
          <a:p>
            <a:r>
              <a:rPr lang="en-US" dirty="0" smtClean="0"/>
              <a:t>ENGLISH COMMON LAW</a:t>
            </a:r>
          </a:p>
          <a:p>
            <a:r>
              <a:rPr lang="en-US" dirty="0" smtClean="0"/>
              <a:t>CONSENT OF THE GOVERNED</a:t>
            </a:r>
          </a:p>
          <a:p>
            <a:r>
              <a:rPr lang="en-US" dirty="0" smtClean="0"/>
              <a:t>THE RIGHTS OF COMMON CITIZENS</a:t>
            </a:r>
          </a:p>
          <a:p>
            <a:r>
              <a:rPr lang="en-US" dirty="0" smtClean="0"/>
              <a:t>NATIONAL ELECTIONS EVERY 4-5 YEARS</a:t>
            </a:r>
          </a:p>
          <a:p>
            <a:r>
              <a:rPr lang="en-US" dirty="0" smtClean="0"/>
              <a:t>THE MONARCHY PROVIDES STABILITY</a:t>
            </a:r>
          </a:p>
          <a:p>
            <a:r>
              <a:rPr lang="en-US" dirty="0" smtClean="0"/>
              <a:t>EUROPEAN PARLIAMENT IS ANOTHER LAYER</a:t>
            </a:r>
          </a:p>
          <a:p>
            <a:endParaRPr lang="en-US" dirty="0"/>
          </a:p>
        </p:txBody>
      </p:sp>
    </p:spTree>
    <p:extLst>
      <p:ext uri="{BB962C8B-B14F-4D97-AF65-F5344CB8AC3E}">
        <p14:creationId xmlns:p14="http://schemas.microsoft.com/office/powerpoint/2010/main" val="3232748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TRADITION</a:t>
            </a:r>
            <a:endParaRPr lang="en-US" dirty="0"/>
          </a:p>
        </p:txBody>
      </p:sp>
      <p:sp>
        <p:nvSpPr>
          <p:cNvPr id="3" name="Text Placeholder 2"/>
          <p:cNvSpPr>
            <a:spLocks noGrp="1"/>
          </p:cNvSpPr>
          <p:nvPr>
            <p:ph type="body" idx="1"/>
          </p:nvPr>
        </p:nvSpPr>
        <p:spPr/>
        <p:txBody>
          <a:bodyPr/>
          <a:lstStyle/>
          <a:p>
            <a:r>
              <a:rPr lang="en-US" dirty="0" smtClean="0"/>
              <a:t>CENTURIES OF CUSTOM</a:t>
            </a:r>
            <a:endParaRPr lang="en-US" dirty="0"/>
          </a:p>
        </p:txBody>
      </p:sp>
      <p:sp>
        <p:nvSpPr>
          <p:cNvPr id="4" name="Content Placeholder 3"/>
          <p:cNvSpPr>
            <a:spLocks noGrp="1"/>
          </p:cNvSpPr>
          <p:nvPr>
            <p:ph sz="half" idx="2"/>
          </p:nvPr>
        </p:nvSpPr>
        <p:spPr/>
        <p:txBody>
          <a:bodyPr/>
          <a:lstStyle/>
          <a:p>
            <a:r>
              <a:rPr lang="en-US" dirty="0" smtClean="0"/>
              <a:t>FEW ELECTED WOMEN</a:t>
            </a:r>
          </a:p>
          <a:p>
            <a:r>
              <a:rPr lang="en-US" dirty="0" smtClean="0"/>
              <a:t>HIDEBOUND WAYS AND MEANS</a:t>
            </a:r>
          </a:p>
          <a:p>
            <a:r>
              <a:rPr lang="en-US" dirty="0" smtClean="0"/>
              <a:t>THE ARISTOCRACY DOMINATES</a:t>
            </a:r>
          </a:p>
          <a:p>
            <a:r>
              <a:rPr lang="en-US" dirty="0" smtClean="0"/>
              <a:t>CLUBBY OLD-BOY NETWORK</a:t>
            </a:r>
            <a:endParaRPr lang="en-US" dirty="0"/>
          </a:p>
        </p:txBody>
      </p:sp>
      <p:sp>
        <p:nvSpPr>
          <p:cNvPr id="5" name="Text Placeholder 4"/>
          <p:cNvSpPr>
            <a:spLocks noGrp="1"/>
          </p:cNvSpPr>
          <p:nvPr>
            <p:ph type="body" sz="quarter" idx="3"/>
          </p:nvPr>
        </p:nvSpPr>
        <p:spPr/>
        <p:txBody>
          <a:bodyPr/>
          <a:lstStyle/>
          <a:p>
            <a:r>
              <a:rPr lang="en-US" dirty="0" smtClean="0"/>
              <a:t>UPSETTING THE SYSTEM</a:t>
            </a:r>
            <a:endParaRPr lang="en-US" dirty="0"/>
          </a:p>
        </p:txBody>
      </p:sp>
      <p:sp>
        <p:nvSpPr>
          <p:cNvPr id="6" name="Content Placeholder 5"/>
          <p:cNvSpPr>
            <a:spLocks noGrp="1"/>
          </p:cNvSpPr>
          <p:nvPr>
            <p:ph sz="quarter" idx="4"/>
          </p:nvPr>
        </p:nvSpPr>
        <p:spPr/>
        <p:txBody>
          <a:bodyPr/>
          <a:lstStyle/>
          <a:p>
            <a:r>
              <a:rPr lang="en-US" dirty="0" smtClean="0"/>
              <a:t>LOOKING FOR SUBSTANTIVE ROLES</a:t>
            </a:r>
          </a:p>
          <a:p>
            <a:r>
              <a:rPr lang="en-US" dirty="0" smtClean="0"/>
              <a:t>USING HER SEX TO ADVANTAGE</a:t>
            </a:r>
          </a:p>
          <a:p>
            <a:r>
              <a:rPr lang="en-US" dirty="0" smtClean="0"/>
              <a:t>SOLUTIONS VICE COMPROMISE</a:t>
            </a:r>
          </a:p>
          <a:p>
            <a:r>
              <a:rPr lang="en-US" dirty="0" smtClean="0"/>
              <a:t>AGAINST MANAGED DECLINE</a:t>
            </a:r>
            <a:endParaRPr lang="en-US" dirty="0"/>
          </a:p>
        </p:txBody>
      </p:sp>
    </p:spTree>
    <p:extLst>
      <p:ext uri="{BB962C8B-B14F-4D97-AF65-F5344CB8AC3E}">
        <p14:creationId xmlns:p14="http://schemas.microsoft.com/office/powerpoint/2010/main" val="2013145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BRITAIN’S HEAD OF STATE</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HER ROYAL HIGHNESS THE QUEEN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85094" y="3313906"/>
            <a:ext cx="2076450" cy="2200275"/>
          </a:xfrm>
        </p:spPr>
      </p:pic>
      <p:sp>
        <p:nvSpPr>
          <p:cNvPr id="4" name="Text Placeholder 3"/>
          <p:cNvSpPr>
            <a:spLocks noGrp="1"/>
          </p:cNvSpPr>
          <p:nvPr>
            <p:ph type="body" sz="quarter" idx="3"/>
          </p:nvPr>
        </p:nvSpPr>
        <p:spPr/>
        <p:txBody>
          <a:bodyPr>
            <a:normAutofit fontScale="92500" lnSpcReduction="10000"/>
          </a:bodyPr>
          <a:lstStyle/>
          <a:p>
            <a:r>
              <a:rPr lang="en-US" dirty="0" smtClean="0"/>
              <a:t>NOT THE HEAD OF THE GOVERMENT</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NEUTRAL IN POLITICAL AFFAIRS</a:t>
            </a:r>
          </a:p>
          <a:p>
            <a:r>
              <a:rPr lang="en-US" dirty="0" smtClean="0"/>
              <a:t>THE FACE OF BRITAIN</a:t>
            </a:r>
          </a:p>
          <a:p>
            <a:r>
              <a:rPr lang="en-US" dirty="0" smtClean="0"/>
              <a:t>APPROVES AND SIGNS LAWS</a:t>
            </a:r>
          </a:p>
          <a:p>
            <a:r>
              <a:rPr lang="en-US" dirty="0" smtClean="0"/>
              <a:t>ROYAL PEROGATIVE POWERS</a:t>
            </a:r>
          </a:p>
          <a:p>
            <a:endParaRPr lang="en-US" dirty="0" smtClean="0"/>
          </a:p>
          <a:p>
            <a:endParaRPr lang="en-US" dirty="0" smtClean="0"/>
          </a:p>
          <a:p>
            <a:pPr marL="0" indent="0">
              <a:buNone/>
            </a:pPr>
            <a:r>
              <a:rPr lang="en-US" dirty="0"/>
              <a:t>	</a:t>
            </a:r>
          </a:p>
        </p:txBody>
      </p:sp>
    </p:spTree>
    <p:extLst>
      <p:ext uri="{BB962C8B-B14F-4D97-AF65-F5344CB8AC3E}">
        <p14:creationId xmlns:p14="http://schemas.microsoft.com/office/powerpoint/2010/main" val="1006106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HRH’S PEROGRATIVE POWERS</a:t>
            </a:r>
            <a:endParaRPr lang="en-US" dirty="0"/>
          </a:p>
        </p:txBody>
      </p:sp>
      <p:sp>
        <p:nvSpPr>
          <p:cNvPr id="5" name="Text Placeholder 4"/>
          <p:cNvSpPr>
            <a:spLocks noGrp="1"/>
          </p:cNvSpPr>
          <p:nvPr>
            <p:ph type="body" idx="1"/>
          </p:nvPr>
        </p:nvSpPr>
        <p:spPr/>
        <p:txBody>
          <a:bodyPr/>
          <a:lstStyle/>
          <a:p>
            <a:r>
              <a:rPr lang="en-US" dirty="0" smtClean="0"/>
              <a:t>DOMESTIC POWERS</a:t>
            </a:r>
            <a:endParaRPr lang="en-US" dirty="0"/>
          </a:p>
        </p:txBody>
      </p:sp>
      <p:sp>
        <p:nvSpPr>
          <p:cNvPr id="3" name="Content Placeholder 2"/>
          <p:cNvSpPr>
            <a:spLocks noGrp="1"/>
          </p:cNvSpPr>
          <p:nvPr>
            <p:ph sz="half" idx="2"/>
          </p:nvPr>
        </p:nvSpPr>
        <p:spPr/>
        <p:txBody>
          <a:bodyPr>
            <a:normAutofit lnSpcReduction="10000"/>
          </a:bodyPr>
          <a:lstStyle/>
          <a:p>
            <a:r>
              <a:rPr lang="en-US" dirty="0" smtClean="0"/>
              <a:t>TO APPOINT AND DISMISS A PM</a:t>
            </a:r>
          </a:p>
          <a:p>
            <a:r>
              <a:rPr lang="en-US" dirty="0" smtClean="0"/>
              <a:t>ROYAL ASSENT TO BILLS MAKES THEM LAW </a:t>
            </a:r>
          </a:p>
          <a:p>
            <a:r>
              <a:rPr lang="en-US" dirty="0" smtClean="0"/>
              <a:t>COMMAND THE ARMED FORCES</a:t>
            </a:r>
          </a:p>
          <a:p>
            <a:r>
              <a:rPr lang="en-US" dirty="0" smtClean="0"/>
              <a:t>GRANT HONOURS</a:t>
            </a:r>
          </a:p>
          <a:p>
            <a:r>
              <a:rPr lang="en-US" dirty="0" smtClean="0"/>
              <a:t>ISSUE AND WITHDRAW PASSPORTS</a:t>
            </a:r>
            <a:endParaRPr lang="en-US" dirty="0"/>
          </a:p>
        </p:txBody>
      </p:sp>
      <p:sp>
        <p:nvSpPr>
          <p:cNvPr id="6" name="Text Placeholder 5"/>
          <p:cNvSpPr>
            <a:spLocks noGrp="1"/>
          </p:cNvSpPr>
          <p:nvPr>
            <p:ph type="body" sz="quarter" idx="3"/>
          </p:nvPr>
        </p:nvSpPr>
        <p:spPr/>
        <p:txBody>
          <a:bodyPr/>
          <a:lstStyle/>
          <a:p>
            <a:r>
              <a:rPr lang="en-US" dirty="0" smtClean="0"/>
              <a:t>FOREIGN POWERS</a:t>
            </a:r>
            <a:endParaRPr lang="en-US" dirty="0"/>
          </a:p>
        </p:txBody>
      </p:sp>
      <p:sp>
        <p:nvSpPr>
          <p:cNvPr id="7" name="Content Placeholder 6"/>
          <p:cNvSpPr>
            <a:spLocks noGrp="1"/>
          </p:cNvSpPr>
          <p:nvPr>
            <p:ph sz="quarter" idx="4"/>
          </p:nvPr>
        </p:nvSpPr>
        <p:spPr/>
        <p:txBody>
          <a:bodyPr/>
          <a:lstStyle/>
          <a:p>
            <a:r>
              <a:rPr lang="en-US" dirty="0" smtClean="0"/>
              <a:t>RATIFY AND MAKE TREATIES</a:t>
            </a:r>
          </a:p>
          <a:p>
            <a:r>
              <a:rPr lang="en-US" dirty="0" smtClean="0"/>
              <a:t>DECLARE WAR &amp; CONCLUDE PEACE</a:t>
            </a:r>
          </a:p>
          <a:p>
            <a:r>
              <a:rPr lang="en-US" dirty="0" smtClean="0"/>
              <a:t>TO RECOGNIZE STATES</a:t>
            </a:r>
          </a:p>
          <a:p>
            <a:r>
              <a:rPr lang="en-US" dirty="0" smtClean="0"/>
              <a:t>TO DEPLOY MILITARY</a:t>
            </a:r>
          </a:p>
          <a:p>
            <a:r>
              <a:rPr lang="en-US" dirty="0" smtClean="0"/>
              <a:t>CREDIT AND RECEIVE DIPLOMATS</a:t>
            </a:r>
            <a:endParaRPr lang="en-US" dirty="0"/>
          </a:p>
        </p:txBody>
      </p:sp>
    </p:spTree>
    <p:extLst>
      <p:ext uri="{BB962C8B-B14F-4D97-AF65-F5344CB8AC3E}">
        <p14:creationId xmlns:p14="http://schemas.microsoft.com/office/powerpoint/2010/main" val="3525215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PRIME MINISTER</a:t>
            </a:r>
            <a:endParaRPr lang="en-US" dirty="0"/>
          </a:p>
        </p:txBody>
      </p:sp>
      <p:sp>
        <p:nvSpPr>
          <p:cNvPr id="5" name="Content Placeholder 4"/>
          <p:cNvSpPr>
            <a:spLocks noGrp="1"/>
          </p:cNvSpPr>
          <p:nvPr>
            <p:ph idx="1"/>
          </p:nvPr>
        </p:nvSpPr>
        <p:spPr/>
        <p:txBody>
          <a:bodyPr/>
          <a:lstStyle/>
          <a:p>
            <a:r>
              <a:rPr lang="en-US" dirty="0" smtClean="0"/>
              <a:t>ACTS AS DAY-TO-DAY EXECUTIVE</a:t>
            </a:r>
          </a:p>
          <a:p>
            <a:r>
              <a:rPr lang="en-US" dirty="0" smtClean="0"/>
              <a:t>MANAGES AND EXECUTES PROGRAMS</a:t>
            </a:r>
          </a:p>
          <a:p>
            <a:r>
              <a:rPr lang="en-US" dirty="0" smtClean="0"/>
              <a:t>RESPONSIBLE TO PARLIAMENT</a:t>
            </a:r>
          </a:p>
          <a:p>
            <a:r>
              <a:rPr lang="en-US" dirty="0" smtClean="0"/>
              <a:t>TYPICALLY THE PARTY CHIEF</a:t>
            </a:r>
          </a:p>
          <a:p>
            <a:r>
              <a:rPr lang="en-US" dirty="0" smtClean="0"/>
              <a:t>ELECTED FOR 4-5 YEARS</a:t>
            </a:r>
          </a:p>
          <a:p>
            <a:r>
              <a:rPr lang="en-US" dirty="0" smtClean="0"/>
              <a:t>PRIME MINISTER’S QUESTIONS</a:t>
            </a:r>
            <a:endParaRPr lang="en-US" dirty="0"/>
          </a:p>
        </p:txBody>
      </p:sp>
    </p:spTree>
    <p:extLst>
      <p:ext uri="{BB962C8B-B14F-4D97-AF65-F5344CB8AC3E}">
        <p14:creationId xmlns:p14="http://schemas.microsoft.com/office/powerpoint/2010/main" val="2501925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BRITISH PARLIAMENT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81200"/>
            <a:ext cx="5334000" cy="3657600"/>
          </a:xfrm>
        </p:spPr>
      </p:pic>
    </p:spTree>
    <p:extLst>
      <p:ext uri="{BB962C8B-B14F-4D97-AF65-F5344CB8AC3E}">
        <p14:creationId xmlns:p14="http://schemas.microsoft.com/office/powerpoint/2010/main" val="2837623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MULTI-FACETED PARLIAMENT</a:t>
            </a:r>
            <a:endParaRPr lang="en-US" dirty="0"/>
          </a:p>
        </p:txBody>
      </p:sp>
      <p:sp>
        <p:nvSpPr>
          <p:cNvPr id="3" name="Text Placeholder 2"/>
          <p:cNvSpPr>
            <a:spLocks noGrp="1"/>
          </p:cNvSpPr>
          <p:nvPr>
            <p:ph type="body" idx="1"/>
          </p:nvPr>
        </p:nvSpPr>
        <p:spPr/>
        <p:txBody>
          <a:bodyPr/>
          <a:lstStyle/>
          <a:p>
            <a:r>
              <a:rPr lang="en-US" dirty="0" smtClean="0"/>
              <a:t>THE HOUSE OF COMMONS</a:t>
            </a:r>
            <a:endParaRPr lang="en-US" dirty="0"/>
          </a:p>
        </p:txBody>
      </p:sp>
      <p:sp>
        <p:nvSpPr>
          <p:cNvPr id="4" name="Content Placeholder 3"/>
          <p:cNvSpPr>
            <a:spLocks noGrp="1"/>
          </p:cNvSpPr>
          <p:nvPr>
            <p:ph sz="half" idx="2"/>
          </p:nvPr>
        </p:nvSpPr>
        <p:spPr/>
        <p:txBody>
          <a:bodyPr/>
          <a:lstStyle/>
          <a:p>
            <a:r>
              <a:rPr lang="en-US" dirty="0" smtClean="0"/>
              <a:t>650 MEMBERS</a:t>
            </a:r>
          </a:p>
          <a:p>
            <a:r>
              <a:rPr lang="en-US" dirty="0" smtClean="0"/>
              <a:t>ELECTED ALONG WITH THE PRIME MINISTER</a:t>
            </a:r>
          </a:p>
          <a:p>
            <a:r>
              <a:rPr lang="en-US" dirty="0" smtClean="0"/>
              <a:t>CLOSEST TO THE VOTERS</a:t>
            </a:r>
          </a:p>
          <a:p>
            <a:r>
              <a:rPr lang="en-US" dirty="0" smtClean="0"/>
              <a:t>MEMBERS RUN WHERE THEY ARE ELECTABLE</a:t>
            </a:r>
          </a:p>
          <a:p>
            <a:r>
              <a:rPr lang="en-US" dirty="0" smtClean="0"/>
              <a:t>COUNTY OR BOROUGH CONSTITUENCIES</a:t>
            </a:r>
          </a:p>
          <a:p>
            <a:endParaRPr lang="en-US" dirty="0"/>
          </a:p>
        </p:txBody>
      </p:sp>
      <p:sp>
        <p:nvSpPr>
          <p:cNvPr id="5" name="Text Placeholder 4"/>
          <p:cNvSpPr>
            <a:spLocks noGrp="1"/>
          </p:cNvSpPr>
          <p:nvPr>
            <p:ph type="body" sz="quarter" idx="3"/>
          </p:nvPr>
        </p:nvSpPr>
        <p:spPr/>
        <p:txBody>
          <a:bodyPr/>
          <a:lstStyle/>
          <a:p>
            <a:r>
              <a:rPr lang="en-US" dirty="0" smtClean="0"/>
              <a:t>THE HOUSE OF LORDS</a:t>
            </a:r>
            <a:endParaRPr lang="en-US" dirty="0"/>
          </a:p>
        </p:txBody>
      </p:sp>
      <p:sp>
        <p:nvSpPr>
          <p:cNvPr id="6" name="Content Placeholder 5"/>
          <p:cNvSpPr>
            <a:spLocks noGrp="1"/>
          </p:cNvSpPr>
          <p:nvPr>
            <p:ph sz="quarter" idx="4"/>
          </p:nvPr>
        </p:nvSpPr>
        <p:spPr/>
        <p:txBody>
          <a:bodyPr/>
          <a:lstStyle/>
          <a:p>
            <a:r>
              <a:rPr lang="en-US" dirty="0" smtClean="0"/>
              <a:t>A BODY OF ADVISORS AND EXPERTS</a:t>
            </a:r>
          </a:p>
          <a:p>
            <a:r>
              <a:rPr lang="en-US" dirty="0" smtClean="0"/>
              <a:t>700 LIFE PEERS APPOINTED BY THE MONARCH</a:t>
            </a:r>
          </a:p>
          <a:p>
            <a:r>
              <a:rPr lang="en-US" dirty="0" smtClean="0"/>
              <a:t>92 HEREDITARY PEERS</a:t>
            </a:r>
          </a:p>
          <a:p>
            <a:r>
              <a:rPr lang="en-US" dirty="0" smtClean="0"/>
              <a:t>26 ARCHBISHOPS AND BISHOPS</a:t>
            </a:r>
          </a:p>
          <a:p>
            <a:endParaRPr lang="en-US" dirty="0"/>
          </a:p>
        </p:txBody>
      </p:sp>
    </p:spTree>
    <p:extLst>
      <p:ext uri="{BB962C8B-B14F-4D97-AF65-F5344CB8AC3E}">
        <p14:creationId xmlns:p14="http://schemas.microsoft.com/office/powerpoint/2010/main" val="4076379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HOLDS THE POWER???</a:t>
            </a:r>
            <a:endParaRPr lang="en-US" dirty="0"/>
          </a:p>
        </p:txBody>
      </p:sp>
      <p:sp>
        <p:nvSpPr>
          <p:cNvPr id="3" name="Text Placeholder 2"/>
          <p:cNvSpPr>
            <a:spLocks noGrp="1"/>
          </p:cNvSpPr>
          <p:nvPr>
            <p:ph type="body" idx="1"/>
          </p:nvPr>
        </p:nvSpPr>
        <p:spPr/>
        <p:txBody>
          <a:bodyPr/>
          <a:lstStyle/>
          <a:p>
            <a:r>
              <a:rPr lang="en-US" dirty="0" smtClean="0"/>
              <a:t>COMMONS</a:t>
            </a:r>
            <a:endParaRPr lang="en-US" dirty="0"/>
          </a:p>
        </p:txBody>
      </p:sp>
      <p:sp>
        <p:nvSpPr>
          <p:cNvPr id="4" name="Content Placeholder 3"/>
          <p:cNvSpPr>
            <a:spLocks noGrp="1"/>
          </p:cNvSpPr>
          <p:nvPr>
            <p:ph sz="half" idx="2"/>
          </p:nvPr>
        </p:nvSpPr>
        <p:spPr/>
        <p:txBody>
          <a:bodyPr/>
          <a:lstStyle/>
          <a:p>
            <a:r>
              <a:rPr lang="en-US" dirty="0" smtClean="0"/>
              <a:t>ORIGINATES MONEY BILLS</a:t>
            </a:r>
          </a:p>
          <a:p>
            <a:r>
              <a:rPr lang="en-US" dirty="0" smtClean="0"/>
              <a:t>DEPARTMENTAL RESPONSIBILITIES</a:t>
            </a:r>
          </a:p>
          <a:p>
            <a:r>
              <a:rPr lang="en-US" dirty="0" smtClean="0"/>
              <a:t>WHERE PM’S COME FROM SINCE KING EDWARD VII </a:t>
            </a:r>
          </a:p>
          <a:p>
            <a:r>
              <a:rPr lang="en-US" dirty="0" smtClean="0"/>
              <a:t>CONFIDENCE OF COMMONS IS KEY</a:t>
            </a:r>
          </a:p>
          <a:p>
            <a:endParaRPr lang="en-US" dirty="0" smtClean="0"/>
          </a:p>
          <a:p>
            <a:endParaRPr lang="en-US" dirty="0" smtClean="0"/>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LORDS</a:t>
            </a:r>
            <a:endParaRPr lang="en-US" dirty="0"/>
          </a:p>
        </p:txBody>
      </p:sp>
      <p:sp>
        <p:nvSpPr>
          <p:cNvPr id="6" name="Content Placeholder 5"/>
          <p:cNvSpPr>
            <a:spLocks noGrp="1"/>
          </p:cNvSpPr>
          <p:nvPr>
            <p:ph sz="quarter" idx="4"/>
          </p:nvPr>
        </p:nvSpPr>
        <p:spPr/>
        <p:txBody>
          <a:bodyPr/>
          <a:lstStyle/>
          <a:p>
            <a:r>
              <a:rPr lang="en-US" dirty="0" smtClean="0"/>
              <a:t>LITTLE REAL POLITICAL POWER</a:t>
            </a:r>
          </a:p>
          <a:p>
            <a:r>
              <a:rPr lang="en-US" dirty="0" smtClean="0"/>
              <a:t>INFLUENCE COMES FROM KNOWLEDGE</a:t>
            </a:r>
          </a:p>
          <a:p>
            <a:r>
              <a:rPr lang="en-US" dirty="0" smtClean="0"/>
              <a:t>DEBATE PUBLIC POLICY</a:t>
            </a:r>
          </a:p>
          <a:p>
            <a:r>
              <a:rPr lang="en-US" dirty="0" smtClean="0"/>
              <a:t>HOLD GOVERNMENT TO ACCOUNT</a:t>
            </a:r>
          </a:p>
          <a:p>
            <a:endParaRPr lang="en-US" dirty="0"/>
          </a:p>
        </p:txBody>
      </p:sp>
    </p:spTree>
    <p:extLst>
      <p:ext uri="{BB962C8B-B14F-4D97-AF65-F5344CB8AC3E}">
        <p14:creationId xmlns:p14="http://schemas.microsoft.com/office/powerpoint/2010/main" val="347852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MARGARET’S MAIDEN SPEECH</a:t>
            </a:r>
            <a:endParaRPr lang="en-US" dirty="0"/>
          </a:p>
        </p:txBody>
      </p:sp>
      <p:sp>
        <p:nvSpPr>
          <p:cNvPr id="3" name="Text Placeholder 2"/>
          <p:cNvSpPr>
            <a:spLocks noGrp="1"/>
          </p:cNvSpPr>
          <p:nvPr>
            <p:ph type="body" idx="1"/>
          </p:nvPr>
        </p:nvSpPr>
        <p:spPr/>
        <p:txBody>
          <a:bodyPr/>
          <a:lstStyle/>
          <a:p>
            <a:r>
              <a:rPr lang="en-US" dirty="0" smtClean="0"/>
              <a:t>05 FEBRUARY 1960</a:t>
            </a:r>
            <a:endParaRPr lang="en-US" dirty="0"/>
          </a:p>
        </p:txBody>
      </p:sp>
      <p:sp>
        <p:nvSpPr>
          <p:cNvPr id="4" name="Content Placeholder 3"/>
          <p:cNvSpPr>
            <a:spLocks noGrp="1"/>
          </p:cNvSpPr>
          <p:nvPr>
            <p:ph sz="half" idx="2"/>
          </p:nvPr>
        </p:nvSpPr>
        <p:spPr/>
        <p:txBody>
          <a:bodyPr/>
          <a:lstStyle/>
          <a:p>
            <a:r>
              <a:rPr lang="en-US" dirty="0" smtClean="0"/>
              <a:t>SUBSTANTIVE AND LEGISLATIVE</a:t>
            </a:r>
          </a:p>
          <a:p>
            <a:r>
              <a:rPr lang="en-US" dirty="0" smtClean="0"/>
              <a:t>ISSUE: ADMISSION OF PRESS TO MEETINGS</a:t>
            </a:r>
          </a:p>
          <a:p>
            <a:r>
              <a:rPr lang="en-US" dirty="0" smtClean="0"/>
              <a:t>“PUBLIC SHOULD KNOW HOW THEIR MONEY IS SPENT”</a:t>
            </a:r>
          </a:p>
          <a:p>
            <a:r>
              <a:rPr lang="en-US" dirty="0" smtClean="0"/>
              <a:t>OPPOSED BY LABOUR AND GOVERNMENT</a:t>
            </a:r>
            <a:endParaRPr lang="en-US" dirty="0"/>
          </a:p>
        </p:txBody>
      </p:sp>
      <p:sp>
        <p:nvSpPr>
          <p:cNvPr id="5" name="Text Placeholder 4"/>
          <p:cNvSpPr>
            <a:spLocks noGrp="1"/>
          </p:cNvSpPr>
          <p:nvPr>
            <p:ph type="body" sz="quarter" idx="3"/>
          </p:nvPr>
        </p:nvSpPr>
        <p:spPr/>
        <p:txBody>
          <a:bodyPr/>
          <a:lstStyle/>
          <a:p>
            <a:r>
              <a:rPr lang="en-US" dirty="0" smtClean="0"/>
              <a:t>PASSES BY 152-39 VOTE</a:t>
            </a:r>
            <a:endParaRPr lang="en-US" dirty="0"/>
          </a:p>
        </p:txBody>
      </p:sp>
      <p:sp>
        <p:nvSpPr>
          <p:cNvPr id="6" name="Content Placeholder 5"/>
          <p:cNvSpPr>
            <a:spLocks noGrp="1"/>
          </p:cNvSpPr>
          <p:nvPr>
            <p:ph sz="quarter" idx="4"/>
          </p:nvPr>
        </p:nvSpPr>
        <p:spPr/>
        <p:txBody>
          <a:bodyPr/>
          <a:lstStyle/>
          <a:p>
            <a:r>
              <a:rPr lang="en-US" dirty="0" smtClean="0"/>
              <a:t>WRITES NOTES TO 250 COLLEAGUES</a:t>
            </a:r>
          </a:p>
          <a:p>
            <a:r>
              <a:rPr lang="en-US" dirty="0" smtClean="0"/>
              <a:t>27 MINUTES LONG </a:t>
            </a:r>
          </a:p>
          <a:p>
            <a:r>
              <a:rPr lang="en-US" dirty="0" smtClean="0"/>
              <a:t>THE PRESS TAKES NOTICE</a:t>
            </a:r>
          </a:p>
          <a:p>
            <a:r>
              <a:rPr lang="en-US" dirty="0" smtClean="0"/>
              <a:t>WEAKENED IN DEBATES</a:t>
            </a:r>
          </a:p>
          <a:p>
            <a:r>
              <a:rPr lang="en-US" dirty="0" smtClean="0"/>
              <a:t>LORDS DELETES POLICE</a:t>
            </a:r>
            <a:endParaRPr lang="en-US" dirty="0"/>
          </a:p>
        </p:txBody>
      </p:sp>
    </p:spTree>
    <p:extLst>
      <p:ext uri="{BB962C8B-B14F-4D97-AF65-F5344CB8AC3E}">
        <p14:creationId xmlns:p14="http://schemas.microsoft.com/office/powerpoint/2010/main" val="924498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BODIES (ADMISSION TO MEETINGS) BILL” OCTOBER 1960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7620000" cy="4495800"/>
          </a:xfrm>
        </p:spPr>
      </p:pic>
    </p:spTree>
    <p:extLst>
      <p:ext uri="{BB962C8B-B14F-4D97-AF65-F5344CB8AC3E}">
        <p14:creationId xmlns:p14="http://schemas.microsoft.com/office/powerpoint/2010/main" val="33744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LOWER MIDDLE CLASS LIFE</a:t>
            </a:r>
            <a:endParaRPr lang="en-US" dirty="0"/>
          </a:p>
        </p:txBody>
      </p:sp>
      <p:sp>
        <p:nvSpPr>
          <p:cNvPr id="3" name="Text Placeholder 2"/>
          <p:cNvSpPr>
            <a:spLocks noGrp="1"/>
          </p:cNvSpPr>
          <p:nvPr>
            <p:ph type="body" idx="1"/>
          </p:nvPr>
        </p:nvSpPr>
        <p:spPr/>
        <p:txBody>
          <a:bodyPr/>
          <a:lstStyle/>
          <a:p>
            <a:r>
              <a:rPr lang="en-US" dirty="0" smtClean="0"/>
              <a:t>WORK-SCHOOL-CHURCH</a:t>
            </a:r>
            <a:endParaRPr lang="en-US" dirty="0"/>
          </a:p>
        </p:txBody>
      </p:sp>
      <p:sp>
        <p:nvSpPr>
          <p:cNvPr id="4" name="Content Placeholder 3"/>
          <p:cNvSpPr>
            <a:spLocks noGrp="1"/>
          </p:cNvSpPr>
          <p:nvPr>
            <p:ph sz="half" idx="2"/>
          </p:nvPr>
        </p:nvSpPr>
        <p:spPr/>
        <p:txBody>
          <a:bodyPr/>
          <a:lstStyle/>
          <a:p>
            <a:r>
              <a:rPr lang="en-US" dirty="0" smtClean="0"/>
              <a:t>ROBERT’S GROCERY STORE(S)</a:t>
            </a:r>
          </a:p>
          <a:p>
            <a:r>
              <a:rPr lang="en-US" dirty="0" smtClean="0"/>
              <a:t>METHODIST BELIEFS</a:t>
            </a:r>
          </a:p>
          <a:p>
            <a:r>
              <a:rPr lang="en-US" dirty="0" smtClean="0"/>
              <a:t>THRIFT</a:t>
            </a:r>
          </a:p>
          <a:p>
            <a:r>
              <a:rPr lang="en-US" dirty="0" smtClean="0"/>
              <a:t>HARD WORK</a:t>
            </a:r>
          </a:p>
          <a:p>
            <a:r>
              <a:rPr lang="en-US" dirty="0" smtClean="0"/>
              <a:t>CHARITY</a:t>
            </a:r>
            <a:endParaRPr lang="en-US" dirty="0"/>
          </a:p>
        </p:txBody>
      </p:sp>
      <p:sp>
        <p:nvSpPr>
          <p:cNvPr id="5" name="Text Placeholder 4"/>
          <p:cNvSpPr>
            <a:spLocks noGrp="1"/>
          </p:cNvSpPr>
          <p:nvPr>
            <p:ph type="body" sz="quarter" idx="3"/>
          </p:nvPr>
        </p:nvSpPr>
        <p:spPr/>
        <p:txBody>
          <a:bodyPr/>
          <a:lstStyle/>
          <a:p>
            <a:r>
              <a:rPr lang="en-US" dirty="0" smtClean="0"/>
              <a:t>PHOTO OF THE STORE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590800"/>
            <a:ext cx="3810000" cy="2819400"/>
          </a:xfrm>
        </p:spPr>
      </p:pic>
    </p:spTree>
    <p:extLst>
      <p:ext uri="{BB962C8B-B14F-4D97-AF65-F5344CB8AC3E}">
        <p14:creationId xmlns:p14="http://schemas.microsoft.com/office/powerpoint/2010/main" val="3747885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MARGARET’S VIEWS AS MP?</a:t>
            </a:r>
            <a:endParaRPr lang="en-US" dirty="0"/>
          </a:p>
        </p:txBody>
      </p:sp>
      <p:sp>
        <p:nvSpPr>
          <p:cNvPr id="3" name="Text Placeholder 2"/>
          <p:cNvSpPr>
            <a:spLocks noGrp="1"/>
          </p:cNvSpPr>
          <p:nvPr>
            <p:ph type="body" idx="1"/>
          </p:nvPr>
        </p:nvSpPr>
        <p:spPr/>
        <p:txBody>
          <a:bodyPr/>
          <a:lstStyle/>
          <a:p>
            <a:r>
              <a:rPr lang="en-US" dirty="0" smtClean="0"/>
              <a:t>NO SURPRISES HERE</a:t>
            </a:r>
            <a:endParaRPr lang="en-US" dirty="0"/>
          </a:p>
        </p:txBody>
      </p:sp>
      <p:sp>
        <p:nvSpPr>
          <p:cNvPr id="4" name="Content Placeholder 3"/>
          <p:cNvSpPr>
            <a:spLocks noGrp="1"/>
          </p:cNvSpPr>
          <p:nvPr>
            <p:ph sz="half" idx="2"/>
          </p:nvPr>
        </p:nvSpPr>
        <p:spPr/>
        <p:txBody>
          <a:bodyPr/>
          <a:lstStyle/>
          <a:p>
            <a:r>
              <a:rPr lang="en-US" dirty="0" smtClean="0"/>
              <a:t>HELP UNFORTUNATES NOT IDLERS</a:t>
            </a:r>
          </a:p>
          <a:p>
            <a:r>
              <a:rPr lang="en-US" dirty="0" smtClean="0"/>
              <a:t>PROTECT UNMARRIED MOMS AND TOTS</a:t>
            </a:r>
          </a:p>
          <a:p>
            <a:r>
              <a:rPr lang="en-US" dirty="0" smtClean="0"/>
              <a:t>TAXES SHOULD BENEFIT NOT PUNISH</a:t>
            </a:r>
          </a:p>
          <a:p>
            <a:r>
              <a:rPr lang="en-US" dirty="0" smtClean="0"/>
              <a:t>REVISE TRADES UNION LAWS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1964-1970: SITTING IN OPPOSITION</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3048001"/>
            <a:ext cx="3352800" cy="2266156"/>
          </a:xfrm>
        </p:spPr>
      </p:pic>
    </p:spTree>
    <p:extLst>
      <p:ext uri="{BB962C8B-B14F-4D97-AF65-F5344CB8AC3E}">
        <p14:creationId xmlns:p14="http://schemas.microsoft.com/office/powerpoint/2010/main" val="3531252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 RECORD IN “OPPOSITION”</a:t>
            </a:r>
            <a:endParaRPr lang="en-US" dirty="0"/>
          </a:p>
        </p:txBody>
      </p:sp>
      <p:sp>
        <p:nvSpPr>
          <p:cNvPr id="3" name="Content Placeholder 2"/>
          <p:cNvSpPr>
            <a:spLocks noGrp="1"/>
          </p:cNvSpPr>
          <p:nvPr>
            <p:ph idx="1"/>
          </p:nvPr>
        </p:nvSpPr>
        <p:spPr/>
        <p:txBody>
          <a:bodyPr/>
          <a:lstStyle/>
          <a:p>
            <a:r>
              <a:rPr lang="en-US" dirty="0" smtClean="0"/>
              <a:t>SIX “SHADOW” GOVERNMENT POSITIONS</a:t>
            </a:r>
          </a:p>
          <a:p>
            <a:r>
              <a:rPr lang="en-US" dirty="0" smtClean="0"/>
              <a:t>DETESTS ARBITRARY STATE POWER</a:t>
            </a:r>
          </a:p>
          <a:p>
            <a:r>
              <a:rPr lang="en-US" dirty="0" smtClean="0"/>
              <a:t>SUPPORTS TAX RELIEF NOT SUBSIDIES</a:t>
            </a:r>
          </a:p>
          <a:p>
            <a:r>
              <a:rPr lang="en-US" dirty="0" smtClean="0"/>
              <a:t>CAN ABSORB ALMOST ANY AMMOUNT OF DETAIL</a:t>
            </a:r>
          </a:p>
          <a:p>
            <a:r>
              <a:rPr lang="en-US" dirty="0" smtClean="0"/>
              <a:t>SURPRISINGLY DIVERSE VIEWS ON ISSUES</a:t>
            </a:r>
          </a:p>
          <a:p>
            <a:endParaRPr lang="en-US" dirty="0"/>
          </a:p>
        </p:txBody>
      </p:sp>
    </p:spTree>
    <p:extLst>
      <p:ext uri="{BB962C8B-B14F-4D97-AF65-F5344CB8AC3E}">
        <p14:creationId xmlns:p14="http://schemas.microsoft.com/office/powerpoint/2010/main" val="3294915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1967: FIRST VISIT TO U.S.</a:t>
            </a:r>
            <a:endParaRPr lang="en-US" dirty="0"/>
          </a:p>
        </p:txBody>
      </p:sp>
      <p:sp>
        <p:nvSpPr>
          <p:cNvPr id="8" name="Text Placeholder 7"/>
          <p:cNvSpPr>
            <a:spLocks noGrp="1"/>
          </p:cNvSpPr>
          <p:nvPr>
            <p:ph type="body" idx="1"/>
          </p:nvPr>
        </p:nvSpPr>
        <p:spPr/>
        <p:txBody>
          <a:bodyPr/>
          <a:lstStyle/>
          <a:p>
            <a:r>
              <a:rPr lang="en-US" dirty="0" smtClean="0"/>
              <a:t>INVITED TO AMERICA</a:t>
            </a:r>
            <a:endParaRPr lang="en-US" dirty="0"/>
          </a:p>
        </p:txBody>
      </p:sp>
      <p:sp>
        <p:nvSpPr>
          <p:cNvPr id="9" name="Content Placeholder 8"/>
          <p:cNvSpPr>
            <a:spLocks noGrp="1"/>
          </p:cNvSpPr>
          <p:nvPr>
            <p:ph sz="half" idx="2"/>
          </p:nvPr>
        </p:nvSpPr>
        <p:spPr/>
        <p:txBody>
          <a:bodyPr/>
          <a:lstStyle/>
          <a:p>
            <a:r>
              <a:rPr lang="en-US" dirty="0" smtClean="0"/>
              <a:t>IMPRESSED BY UNITED STATES</a:t>
            </a:r>
          </a:p>
          <a:p>
            <a:r>
              <a:rPr lang="en-US" dirty="0" smtClean="0"/>
              <a:t>ADMIRES YANKEE TECHNOLOGY</a:t>
            </a:r>
          </a:p>
          <a:p>
            <a:r>
              <a:rPr lang="en-US" dirty="0" smtClean="0"/>
              <a:t>VISITS CITIES, FACTORIES, NASA</a:t>
            </a:r>
          </a:p>
          <a:p>
            <a:r>
              <a:rPr lang="en-US" dirty="0" smtClean="0"/>
              <a:t>NOTES LOW U.S. TAXATION RATES</a:t>
            </a:r>
            <a:endParaRPr lang="en-US" dirty="0"/>
          </a:p>
        </p:txBody>
      </p:sp>
      <p:sp>
        <p:nvSpPr>
          <p:cNvPr id="10" name="Text Placeholder 9"/>
          <p:cNvSpPr>
            <a:spLocks noGrp="1"/>
          </p:cNvSpPr>
          <p:nvPr>
            <p:ph type="body" sz="quarter" idx="3"/>
          </p:nvPr>
        </p:nvSpPr>
        <p:spPr/>
        <p:txBody>
          <a:bodyPr/>
          <a:lstStyle/>
          <a:p>
            <a:r>
              <a:rPr lang="en-US" dirty="0" smtClean="0"/>
              <a:t>THE LAND OF OPPORTUNITY</a:t>
            </a:r>
            <a:endParaRPr lang="en-US" dirty="0"/>
          </a:p>
        </p:txBody>
      </p:sp>
      <p:pic>
        <p:nvPicPr>
          <p:cNvPr id="3" name="Content Placeholder 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743200"/>
            <a:ext cx="3657600" cy="2209800"/>
          </a:xfrm>
        </p:spPr>
      </p:pic>
    </p:spTree>
    <p:extLst>
      <p:ext uri="{BB962C8B-B14F-4D97-AF65-F5344CB8AC3E}">
        <p14:creationId xmlns:p14="http://schemas.microsoft.com/office/powerpoint/2010/main" val="2093276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1970: A CABINET OFFICER IN TORY GOVERNMENT </a:t>
            </a:r>
            <a:endParaRPr lang="en-US" dirty="0"/>
          </a:p>
        </p:txBody>
      </p:sp>
      <p:sp>
        <p:nvSpPr>
          <p:cNvPr id="4" name="Text Placeholder 3"/>
          <p:cNvSpPr>
            <a:spLocks noGrp="1"/>
          </p:cNvSpPr>
          <p:nvPr>
            <p:ph type="body" idx="1"/>
          </p:nvPr>
        </p:nvSpPr>
        <p:spPr/>
        <p:txBody>
          <a:bodyPr>
            <a:normAutofit fontScale="92500" lnSpcReduction="10000"/>
          </a:bodyPr>
          <a:lstStyle/>
          <a:p>
            <a:r>
              <a:rPr lang="en-US" dirty="0" smtClean="0"/>
              <a:t>GAINING VALUABLE EXPERIENCE</a:t>
            </a:r>
            <a:endParaRPr lang="en-US" dirty="0"/>
          </a:p>
        </p:txBody>
      </p:sp>
      <p:sp>
        <p:nvSpPr>
          <p:cNvPr id="5" name="Content Placeholder 4"/>
          <p:cNvSpPr>
            <a:spLocks noGrp="1"/>
          </p:cNvSpPr>
          <p:nvPr>
            <p:ph sz="half" idx="2"/>
          </p:nvPr>
        </p:nvSpPr>
        <p:spPr/>
        <p:txBody>
          <a:bodyPr/>
          <a:lstStyle/>
          <a:p>
            <a:r>
              <a:rPr lang="en-US" dirty="0" smtClean="0"/>
              <a:t>SECSTATE FOR EDUCATION/SCIENCE</a:t>
            </a:r>
          </a:p>
          <a:p>
            <a:r>
              <a:rPr lang="en-US" dirty="0" smtClean="0"/>
              <a:t>“NO DIRECT CONTROL OF ANYTHING”</a:t>
            </a:r>
          </a:p>
          <a:p>
            <a:r>
              <a:rPr lang="en-US" dirty="0" smtClean="0"/>
              <a:t>“MILKSNATCHER”</a:t>
            </a:r>
          </a:p>
          <a:p>
            <a:r>
              <a:rPr lang="en-US" dirty="0" smtClean="0"/>
              <a:t>GAINED $$ FOR EDUCATION</a:t>
            </a:r>
          </a:p>
          <a:p>
            <a:endParaRPr lang="en-US" dirty="0"/>
          </a:p>
        </p:txBody>
      </p:sp>
      <p:sp>
        <p:nvSpPr>
          <p:cNvPr id="6" name="Text Placeholder 5"/>
          <p:cNvSpPr>
            <a:spLocks noGrp="1"/>
          </p:cNvSpPr>
          <p:nvPr>
            <p:ph type="body" sz="quarter" idx="3"/>
          </p:nvPr>
        </p:nvSpPr>
        <p:spPr/>
        <p:txBody>
          <a:bodyPr>
            <a:normAutofit fontScale="92500" lnSpcReduction="10000"/>
          </a:bodyPr>
          <a:lstStyle/>
          <a:p>
            <a:r>
              <a:rPr lang="en-US" dirty="0" smtClean="0"/>
              <a:t>APPOINTED UNDER PM EDWARD HEATH</a:t>
            </a:r>
            <a:endParaRPr lang="en-US"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81600" y="2667000"/>
            <a:ext cx="2286000" cy="2975769"/>
          </a:xfrm>
        </p:spPr>
      </p:pic>
    </p:spTree>
    <p:extLst>
      <p:ext uri="{BB962C8B-B14F-4D97-AF65-F5344CB8AC3E}">
        <p14:creationId xmlns:p14="http://schemas.microsoft.com/office/powerpoint/2010/main" val="3963635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1972-1979: A RISING FORCE</a:t>
            </a:r>
            <a:endParaRPr lang="en-US" dirty="0"/>
          </a:p>
        </p:txBody>
      </p:sp>
      <p:sp>
        <p:nvSpPr>
          <p:cNvPr id="3" name="Text Placeholder 2"/>
          <p:cNvSpPr>
            <a:spLocks noGrp="1"/>
          </p:cNvSpPr>
          <p:nvPr>
            <p:ph type="body" idx="1"/>
          </p:nvPr>
        </p:nvSpPr>
        <p:spPr/>
        <p:txBody>
          <a:bodyPr/>
          <a:lstStyle/>
          <a:p>
            <a:r>
              <a:rPr lang="en-US" dirty="0" smtClean="0"/>
              <a:t>MP THATCHER</a:t>
            </a:r>
            <a:endParaRPr lang="en-US" dirty="0"/>
          </a:p>
        </p:txBody>
      </p:sp>
      <p:sp>
        <p:nvSpPr>
          <p:cNvPr id="4" name="Content Placeholder 3"/>
          <p:cNvSpPr>
            <a:spLocks noGrp="1"/>
          </p:cNvSpPr>
          <p:nvPr>
            <p:ph sz="half" idx="2"/>
          </p:nvPr>
        </p:nvSpPr>
        <p:spPr/>
        <p:txBody>
          <a:bodyPr/>
          <a:lstStyle/>
          <a:p>
            <a:r>
              <a:rPr lang="en-US" dirty="0" smtClean="0"/>
              <a:t>A FORCE FOR CONSERVATIVE IDEALS</a:t>
            </a:r>
          </a:p>
          <a:p>
            <a:r>
              <a:rPr lang="en-US" dirty="0" smtClean="0"/>
              <a:t>CANNOT STAND COMPROMISE</a:t>
            </a:r>
          </a:p>
          <a:p>
            <a:r>
              <a:rPr lang="en-US" dirty="0" smtClean="0"/>
              <a:t>“UNIONS ARE HURTING THE PEOPLE”</a:t>
            </a:r>
          </a:p>
          <a:p>
            <a:r>
              <a:rPr lang="en-US" dirty="0" smtClean="0"/>
              <a:t>FAITH IN RULE OF LAW</a:t>
            </a:r>
            <a:endParaRPr lang="en-US" dirty="0"/>
          </a:p>
        </p:txBody>
      </p:sp>
      <p:sp>
        <p:nvSpPr>
          <p:cNvPr id="5" name="Text Placeholder 4"/>
          <p:cNvSpPr>
            <a:spLocks noGrp="1"/>
          </p:cNvSpPr>
          <p:nvPr>
            <p:ph type="body" sz="quarter" idx="3"/>
          </p:nvPr>
        </p:nvSpPr>
        <p:spPr/>
        <p:txBody>
          <a:bodyPr/>
          <a:lstStyle/>
          <a:p>
            <a:r>
              <a:rPr lang="en-US" dirty="0" smtClean="0"/>
              <a:t>OPPOSING THE LABOURITES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2743200"/>
            <a:ext cx="3124199" cy="2742407"/>
          </a:xfrm>
        </p:spPr>
      </p:pic>
    </p:spTree>
    <p:extLst>
      <p:ext uri="{BB962C8B-B14F-4D97-AF65-F5344CB8AC3E}">
        <p14:creationId xmlns:p14="http://schemas.microsoft.com/office/powerpoint/2010/main" val="167427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CHALLENGING PM HEATH</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TAKING ON FELLOW CONSERVATIVES</a:t>
            </a:r>
            <a:endParaRPr lang="en-US" dirty="0"/>
          </a:p>
        </p:txBody>
      </p:sp>
      <p:sp>
        <p:nvSpPr>
          <p:cNvPr id="4" name="Content Placeholder 3"/>
          <p:cNvSpPr>
            <a:spLocks noGrp="1"/>
          </p:cNvSpPr>
          <p:nvPr>
            <p:ph sz="half" idx="2"/>
          </p:nvPr>
        </p:nvSpPr>
        <p:spPr/>
        <p:txBody>
          <a:bodyPr/>
          <a:lstStyle/>
          <a:p>
            <a:pPr marL="0" indent="0">
              <a:buNone/>
            </a:pPr>
            <a:r>
              <a:rPr lang="en-US" dirty="0" smtClean="0"/>
              <a:t>COUNCIL HOUSES MAY BE PURCHASED</a:t>
            </a:r>
          </a:p>
          <a:p>
            <a:pPr marL="0" indent="0">
              <a:buNone/>
            </a:pPr>
            <a:r>
              <a:rPr lang="en-US" dirty="0" smtClean="0"/>
              <a:t>GIVING OWNERS AN INDEPENDENT STAKE</a:t>
            </a:r>
          </a:p>
          <a:p>
            <a:pPr marL="0" indent="0">
              <a:buNone/>
            </a:pPr>
            <a:r>
              <a:rPr lang="en-US" dirty="0" smtClean="0"/>
              <a:t>FREEDOM VERSUS A CONTROLLED SOCIETY</a:t>
            </a:r>
          </a:p>
          <a:p>
            <a:pPr marL="0" indent="0">
              <a:buNone/>
            </a:pPr>
            <a:r>
              <a:rPr lang="en-US" dirty="0" smtClean="0"/>
              <a:t>PROSPERITY EMPOWERS ALL CLASSES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EXPOSING COMPROMISE AS FAILURE</a:t>
            </a:r>
            <a:endParaRPr lang="en-US" dirty="0"/>
          </a:p>
        </p:txBody>
      </p:sp>
      <p:sp>
        <p:nvSpPr>
          <p:cNvPr id="6" name="Content Placeholder 5"/>
          <p:cNvSpPr>
            <a:spLocks noGrp="1"/>
          </p:cNvSpPr>
          <p:nvPr>
            <p:ph sz="quarter" idx="4"/>
          </p:nvPr>
        </p:nvSpPr>
        <p:spPr/>
        <p:txBody>
          <a:bodyPr/>
          <a:lstStyle/>
          <a:p>
            <a:r>
              <a:rPr lang="en-US" dirty="0" smtClean="0"/>
              <a:t>WHAT DO WE STAND FOR?</a:t>
            </a:r>
          </a:p>
          <a:p>
            <a:r>
              <a:rPr lang="en-US" dirty="0" smtClean="0"/>
              <a:t>HATES “MANAGED DECLINE”</a:t>
            </a:r>
          </a:p>
          <a:p>
            <a:r>
              <a:rPr lang="en-US" dirty="0" smtClean="0"/>
              <a:t>SENSES UK MAY SOON COLLAPSE</a:t>
            </a:r>
          </a:p>
          <a:p>
            <a:r>
              <a:rPr lang="en-US" dirty="0" smtClean="0"/>
              <a:t>EDGING CLOSER TO PARTY LEADERSHIP</a:t>
            </a:r>
            <a:endParaRPr lang="en-US" dirty="0"/>
          </a:p>
        </p:txBody>
      </p:sp>
    </p:spTree>
    <p:extLst>
      <p:ext uri="{BB962C8B-B14F-4D97-AF65-F5344CB8AC3E}">
        <p14:creationId xmlns:p14="http://schemas.microsoft.com/office/powerpoint/2010/main" val="789641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1975: BECOMING TORY CHIEF</a:t>
            </a:r>
            <a:endParaRPr lang="en-US" dirty="0"/>
          </a:p>
        </p:txBody>
      </p:sp>
      <p:sp>
        <p:nvSpPr>
          <p:cNvPr id="4" name="Text Placeholder 3"/>
          <p:cNvSpPr>
            <a:spLocks noGrp="1"/>
          </p:cNvSpPr>
          <p:nvPr>
            <p:ph type="body" idx="1"/>
          </p:nvPr>
        </p:nvSpPr>
        <p:spPr/>
        <p:txBody>
          <a:bodyPr/>
          <a:lstStyle/>
          <a:p>
            <a:r>
              <a:rPr lang="en-US" dirty="0" smtClean="0"/>
              <a:t>RISING TO THE TOP</a:t>
            </a:r>
            <a:endParaRPr lang="en-US" dirty="0"/>
          </a:p>
        </p:txBody>
      </p:sp>
      <p:sp>
        <p:nvSpPr>
          <p:cNvPr id="3" name="Content Placeholder 2"/>
          <p:cNvSpPr>
            <a:spLocks noGrp="1"/>
          </p:cNvSpPr>
          <p:nvPr>
            <p:ph sz="half" idx="2"/>
          </p:nvPr>
        </p:nvSpPr>
        <p:spPr/>
        <p:txBody>
          <a:bodyPr/>
          <a:lstStyle/>
          <a:p>
            <a:r>
              <a:rPr lang="en-US" dirty="0" smtClean="0"/>
              <a:t>DIRECTLY CHALLENGES HEATH</a:t>
            </a:r>
          </a:p>
          <a:p>
            <a:r>
              <a:rPr lang="en-US" dirty="0" smtClean="0"/>
              <a:t>MULTIPLE PARTY VOTES</a:t>
            </a:r>
          </a:p>
          <a:p>
            <a:r>
              <a:rPr lang="en-US" dirty="0" smtClean="0"/>
              <a:t>WINS ON SECOND BALLOT</a:t>
            </a:r>
          </a:p>
          <a:p>
            <a:r>
              <a:rPr lang="en-US" dirty="0" smtClean="0"/>
              <a:t>ANOTHER FIRST – FEMALE PARTY CHIEF</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WHAT SHE BRINGS</a:t>
            </a:r>
            <a:endParaRPr lang="en-US" dirty="0"/>
          </a:p>
        </p:txBody>
      </p:sp>
      <p:sp>
        <p:nvSpPr>
          <p:cNvPr id="6" name="Content Placeholder 5"/>
          <p:cNvSpPr>
            <a:spLocks noGrp="1"/>
          </p:cNvSpPr>
          <p:nvPr>
            <p:ph sz="quarter" idx="4"/>
          </p:nvPr>
        </p:nvSpPr>
        <p:spPr/>
        <p:txBody>
          <a:bodyPr/>
          <a:lstStyle/>
          <a:p>
            <a:r>
              <a:rPr lang="en-US" dirty="0" smtClean="0"/>
              <a:t>REALISTIC VIEW OF BRITISH LIFE</a:t>
            </a:r>
          </a:p>
          <a:p>
            <a:r>
              <a:rPr lang="en-US" dirty="0" smtClean="0"/>
              <a:t>TRAINED AT THE BAR</a:t>
            </a:r>
          </a:p>
          <a:p>
            <a:r>
              <a:rPr lang="en-US" dirty="0" smtClean="0"/>
              <a:t>FORMIDABLE DEBATING SKILLS</a:t>
            </a:r>
          </a:p>
          <a:p>
            <a:r>
              <a:rPr lang="en-US" dirty="0" smtClean="0"/>
              <a:t>BROAD EXPERIENCE</a:t>
            </a:r>
          </a:p>
          <a:p>
            <a:r>
              <a:rPr lang="en-US" dirty="0" smtClean="0"/>
              <a:t>LOYAL CITIZEN OF BRITAIN</a:t>
            </a:r>
            <a:endParaRPr lang="en-US" dirty="0"/>
          </a:p>
        </p:txBody>
      </p:sp>
    </p:spTree>
    <p:extLst>
      <p:ext uri="{BB962C8B-B14F-4D97-AF65-F5344CB8AC3E}">
        <p14:creationId xmlns:p14="http://schemas.microsoft.com/office/powerpoint/2010/main" val="124424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DIRECTIONS FOR TORIES</a:t>
            </a:r>
            <a:endParaRPr lang="en-US" dirty="0"/>
          </a:p>
        </p:txBody>
      </p:sp>
      <p:sp>
        <p:nvSpPr>
          <p:cNvPr id="3" name="Text Placeholder 2"/>
          <p:cNvSpPr>
            <a:spLocks noGrp="1"/>
          </p:cNvSpPr>
          <p:nvPr>
            <p:ph type="body" idx="1"/>
          </p:nvPr>
        </p:nvSpPr>
        <p:spPr/>
        <p:txBody>
          <a:bodyPr>
            <a:normAutofit fontScale="92500"/>
          </a:bodyPr>
          <a:lstStyle/>
          <a:p>
            <a:r>
              <a:rPr lang="en-US" dirty="0" smtClean="0"/>
              <a:t>DEFINING PROBLEMS CRISPLY</a:t>
            </a:r>
            <a:endParaRPr lang="en-US" dirty="0"/>
          </a:p>
        </p:txBody>
      </p:sp>
      <p:sp>
        <p:nvSpPr>
          <p:cNvPr id="4" name="Content Placeholder 3"/>
          <p:cNvSpPr>
            <a:spLocks noGrp="1"/>
          </p:cNvSpPr>
          <p:nvPr>
            <p:ph sz="half" idx="2"/>
          </p:nvPr>
        </p:nvSpPr>
        <p:spPr/>
        <p:txBody>
          <a:bodyPr/>
          <a:lstStyle/>
          <a:p>
            <a:r>
              <a:rPr lang="en-US" dirty="0" smtClean="0"/>
              <a:t>OFFER SOLUTIONS TO VOTERS</a:t>
            </a:r>
          </a:p>
          <a:p>
            <a:r>
              <a:rPr lang="en-US" dirty="0" smtClean="0"/>
              <a:t>“INSPIRE HOPE NOT FEAR”</a:t>
            </a:r>
          </a:p>
          <a:p>
            <a:r>
              <a:rPr lang="en-US" dirty="0" smtClean="0"/>
              <a:t>SHARPEN TORY FOCUS TO CAPTURE PM POST</a:t>
            </a:r>
          </a:p>
          <a:p>
            <a:r>
              <a:rPr lang="en-US" dirty="0" smtClean="0"/>
              <a:t>PUT MONEY IN PEOPLE’S POCKETS</a:t>
            </a:r>
            <a:endParaRPr lang="en-US" dirty="0"/>
          </a:p>
        </p:txBody>
      </p:sp>
      <p:sp>
        <p:nvSpPr>
          <p:cNvPr id="5" name="Text Placeholder 4"/>
          <p:cNvSpPr>
            <a:spLocks noGrp="1"/>
          </p:cNvSpPr>
          <p:nvPr>
            <p:ph type="body" sz="quarter" idx="3"/>
          </p:nvPr>
        </p:nvSpPr>
        <p:spPr/>
        <p:txBody>
          <a:bodyPr>
            <a:normAutofit fontScale="92500"/>
          </a:bodyPr>
          <a:lstStyle/>
          <a:p>
            <a:r>
              <a:rPr lang="en-US" dirty="0" smtClean="0"/>
              <a:t>ACTION VERSUS DO-NOTHING</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57800" y="3048000"/>
            <a:ext cx="3120231" cy="2166144"/>
          </a:xfrm>
        </p:spPr>
      </p:pic>
    </p:spTree>
    <p:extLst>
      <p:ext uri="{BB962C8B-B14F-4D97-AF65-F5344CB8AC3E}">
        <p14:creationId xmlns:p14="http://schemas.microsoft.com/office/powerpoint/2010/main" val="1485911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1978-1979: “THE WINTER OF DISCONTENT”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NEAR ANARCHY ACROSS BRITAIN</a:t>
            </a:r>
            <a:endParaRPr lang="en-US" dirty="0"/>
          </a:p>
        </p:txBody>
      </p:sp>
      <p:sp>
        <p:nvSpPr>
          <p:cNvPr id="4" name="Content Placeholder 3"/>
          <p:cNvSpPr>
            <a:spLocks noGrp="1"/>
          </p:cNvSpPr>
          <p:nvPr>
            <p:ph sz="half" idx="2"/>
          </p:nvPr>
        </p:nvSpPr>
        <p:spPr/>
        <p:txBody>
          <a:bodyPr/>
          <a:lstStyle/>
          <a:p>
            <a:r>
              <a:rPr lang="en-US" dirty="0" smtClean="0"/>
              <a:t>STRIKES AND LABOUR STOPPAGES</a:t>
            </a:r>
          </a:p>
          <a:p>
            <a:r>
              <a:rPr lang="en-US" dirty="0" smtClean="0"/>
              <a:t>TRAINS DON’T RUN</a:t>
            </a:r>
          </a:p>
          <a:p>
            <a:r>
              <a:rPr lang="en-US" dirty="0" smtClean="0"/>
              <a:t>GARBAGE ACCUMULATES</a:t>
            </a:r>
          </a:p>
          <a:p>
            <a:r>
              <a:rPr lang="en-US" dirty="0" smtClean="0"/>
              <a:t>DEAD ARE UNBURIED</a:t>
            </a:r>
          </a:p>
          <a:p>
            <a:r>
              <a:rPr lang="en-US" dirty="0" smtClean="0"/>
              <a:t>COAL MINERS ARE AGITATING</a:t>
            </a:r>
            <a:endParaRPr lang="en-US" dirty="0"/>
          </a:p>
        </p:txBody>
      </p:sp>
      <p:sp>
        <p:nvSpPr>
          <p:cNvPr id="5" name="Text Placeholder 4"/>
          <p:cNvSpPr>
            <a:spLocks noGrp="1"/>
          </p:cNvSpPr>
          <p:nvPr>
            <p:ph type="body" sz="quarter" idx="3"/>
          </p:nvPr>
        </p:nvSpPr>
        <p:spPr/>
        <p:txBody>
          <a:bodyPr>
            <a:normAutofit fontScale="92500"/>
          </a:bodyPr>
          <a:lstStyle/>
          <a:p>
            <a:r>
              <a:rPr lang="en-US" dirty="0" smtClean="0"/>
              <a:t>BASIC SERVICES COLLAPSING</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2895600"/>
            <a:ext cx="3276599" cy="2514600"/>
          </a:xfrm>
        </p:spPr>
      </p:pic>
    </p:spTree>
    <p:extLst>
      <p:ext uri="{BB962C8B-B14F-4D97-AF65-F5344CB8AC3E}">
        <p14:creationId xmlns:p14="http://schemas.microsoft.com/office/powerpoint/2010/main" val="2560659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 HAVE NO MONEY</a:t>
            </a:r>
            <a:endParaRPr lang="en-US" dirty="0"/>
          </a:p>
        </p:txBody>
      </p:sp>
      <p:sp>
        <p:nvSpPr>
          <p:cNvPr id="3" name="Text Placeholder 2"/>
          <p:cNvSpPr>
            <a:spLocks noGrp="1"/>
          </p:cNvSpPr>
          <p:nvPr>
            <p:ph type="body" idx="1"/>
          </p:nvPr>
        </p:nvSpPr>
        <p:spPr/>
        <p:txBody>
          <a:bodyPr/>
          <a:lstStyle/>
          <a:p>
            <a:r>
              <a:rPr lang="en-US" dirty="0" smtClean="0"/>
              <a:t>SHARP CONTRAST WITH U.S.</a:t>
            </a:r>
            <a:endParaRPr lang="en-US" dirty="0"/>
          </a:p>
        </p:txBody>
      </p:sp>
      <p:sp>
        <p:nvSpPr>
          <p:cNvPr id="4" name="Content Placeholder 3"/>
          <p:cNvSpPr>
            <a:spLocks noGrp="1"/>
          </p:cNvSpPr>
          <p:nvPr>
            <p:ph sz="half" idx="2"/>
          </p:nvPr>
        </p:nvSpPr>
        <p:spPr/>
        <p:txBody>
          <a:bodyPr/>
          <a:lstStyle/>
          <a:p>
            <a:r>
              <a:rPr lang="en-US" dirty="0" smtClean="0"/>
              <a:t>TWO-THIRDS HAVE NO PHONES</a:t>
            </a:r>
          </a:p>
          <a:p>
            <a:r>
              <a:rPr lang="en-US" dirty="0" smtClean="0"/>
              <a:t>ONLY HALF CAN AFFORD A CAR</a:t>
            </a:r>
          </a:p>
          <a:p>
            <a:r>
              <a:rPr lang="en-US" dirty="0" smtClean="0"/>
              <a:t>FAR LESS OWN THEIR HOMES</a:t>
            </a:r>
          </a:p>
          <a:p>
            <a:r>
              <a:rPr lang="en-US" dirty="0" smtClean="0"/>
              <a:t>TOO MANY ARE WELFARE DEPENDENT</a:t>
            </a:r>
          </a:p>
          <a:p>
            <a:pPr marL="0" indent="0">
              <a:buNone/>
            </a:pP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TO HER THE CAUSE IS OBVIOUS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514600"/>
            <a:ext cx="3505200" cy="3124200"/>
          </a:xfrm>
        </p:spPr>
      </p:pic>
    </p:spTree>
    <p:extLst>
      <p:ext uri="{BB962C8B-B14F-4D97-AF65-F5344CB8AC3E}">
        <p14:creationId xmlns:p14="http://schemas.microsoft.com/office/powerpoint/2010/main" val="86395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YEARS</a:t>
            </a:r>
            <a:endParaRPr lang="en-US" dirty="0"/>
          </a:p>
        </p:txBody>
      </p:sp>
      <p:sp>
        <p:nvSpPr>
          <p:cNvPr id="3" name="Text Placeholder 2"/>
          <p:cNvSpPr>
            <a:spLocks noGrp="1"/>
          </p:cNvSpPr>
          <p:nvPr>
            <p:ph type="body" idx="1"/>
          </p:nvPr>
        </p:nvSpPr>
        <p:spPr/>
        <p:txBody>
          <a:bodyPr/>
          <a:lstStyle/>
          <a:p>
            <a:r>
              <a:rPr lang="en-US" dirty="0" smtClean="0"/>
              <a:t>THE ROBERTS FAMILY</a:t>
            </a:r>
            <a:endParaRPr lang="en-US" dirty="0"/>
          </a:p>
        </p:txBody>
      </p:sp>
      <p:sp>
        <p:nvSpPr>
          <p:cNvPr id="4" name="Content Placeholder 3"/>
          <p:cNvSpPr>
            <a:spLocks noGrp="1"/>
          </p:cNvSpPr>
          <p:nvPr>
            <p:ph sz="half" idx="2"/>
          </p:nvPr>
        </p:nvSpPr>
        <p:spPr/>
        <p:txBody>
          <a:bodyPr/>
          <a:lstStyle/>
          <a:p>
            <a:r>
              <a:rPr lang="en-US" dirty="0" smtClean="0"/>
              <a:t>MARGARET IS BORN 13 OCTOBER 1925</a:t>
            </a:r>
          </a:p>
          <a:p>
            <a:r>
              <a:rPr lang="en-US" dirty="0" smtClean="0"/>
              <a:t>FATHER IS A LAY PREACHER</a:t>
            </a:r>
          </a:p>
          <a:p>
            <a:r>
              <a:rPr lang="en-US" dirty="0" smtClean="0"/>
              <a:t>MOTHER IS WITHDRAWN</a:t>
            </a:r>
          </a:p>
          <a:p>
            <a:r>
              <a:rPr lang="en-US" dirty="0" smtClean="0"/>
              <a:t>OLDER SISTER LACKS MARGARET’S DRIVE</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LITTLE  TIME FOR IDLE PURSUITS</a:t>
            </a:r>
            <a:endParaRPr lang="en-US" dirty="0"/>
          </a:p>
        </p:txBody>
      </p:sp>
      <p:sp>
        <p:nvSpPr>
          <p:cNvPr id="6" name="Content Placeholder 5"/>
          <p:cNvSpPr>
            <a:spLocks noGrp="1"/>
          </p:cNvSpPr>
          <p:nvPr>
            <p:ph sz="quarter" idx="4"/>
          </p:nvPr>
        </p:nvSpPr>
        <p:spPr/>
        <p:txBody>
          <a:bodyPr/>
          <a:lstStyle/>
          <a:p>
            <a:r>
              <a:rPr lang="en-US" dirty="0" smtClean="0"/>
              <a:t>THE SHOP IS OPEN SIX DAYS A WEEK</a:t>
            </a:r>
          </a:p>
          <a:p>
            <a:r>
              <a:rPr lang="en-US" dirty="0" smtClean="0"/>
              <a:t>SUNDAY IS DEVOTED TO CHURCH</a:t>
            </a:r>
          </a:p>
          <a:p>
            <a:r>
              <a:rPr lang="en-US" dirty="0" smtClean="0"/>
              <a:t>NO INDOOR TOILETS</a:t>
            </a:r>
          </a:p>
          <a:p>
            <a:r>
              <a:rPr lang="en-US" dirty="0" smtClean="0"/>
              <a:t>NO CAR</a:t>
            </a:r>
          </a:p>
          <a:p>
            <a:r>
              <a:rPr lang="en-US" dirty="0" smtClean="0"/>
              <a:t>SKIMPING AND SAVING</a:t>
            </a:r>
            <a:endParaRPr lang="en-US" dirty="0"/>
          </a:p>
        </p:txBody>
      </p:sp>
    </p:spTree>
    <p:extLst>
      <p:ext uri="{BB962C8B-B14F-4D97-AF65-F5344CB8AC3E}">
        <p14:creationId xmlns:p14="http://schemas.microsoft.com/office/powerpoint/2010/main" val="8475321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AND MISERY FOR ALL</a:t>
            </a:r>
            <a:endParaRPr lang="en-US" dirty="0"/>
          </a:p>
        </p:txBody>
      </p:sp>
      <p:sp>
        <p:nvSpPr>
          <p:cNvPr id="3" name="Content Placeholder 2"/>
          <p:cNvSpPr>
            <a:spLocks noGrp="1"/>
          </p:cNvSpPr>
          <p:nvPr>
            <p:ph idx="1"/>
          </p:nvPr>
        </p:nvSpPr>
        <p:spPr/>
        <p:txBody>
          <a:bodyPr/>
          <a:lstStyle/>
          <a:p>
            <a:r>
              <a:rPr lang="en-US" dirty="0" smtClean="0"/>
              <a:t>HIGH INCOME TAX RATES</a:t>
            </a:r>
          </a:p>
          <a:p>
            <a:r>
              <a:rPr lang="en-US" dirty="0" smtClean="0"/>
              <a:t>SOARING INFLATION</a:t>
            </a:r>
          </a:p>
          <a:p>
            <a:r>
              <a:rPr lang="en-US" dirty="0" smtClean="0"/>
              <a:t>PENSIONERS ARE ALMOST WIPED OUT</a:t>
            </a:r>
          </a:p>
          <a:p>
            <a:r>
              <a:rPr lang="en-US" dirty="0" smtClean="0"/>
              <a:t>ECONOMY IS IN TATTERS</a:t>
            </a:r>
          </a:p>
          <a:p>
            <a:r>
              <a:rPr lang="en-US" dirty="0" smtClean="0"/>
              <a:t>UNIONS ARE IN CONTROL</a:t>
            </a:r>
          </a:p>
          <a:p>
            <a:r>
              <a:rPr lang="en-US" dirty="0" smtClean="0"/>
              <a:t>12 MILLION WORKING DAYS ARE LOST</a:t>
            </a:r>
          </a:p>
          <a:p>
            <a:r>
              <a:rPr lang="en-US" dirty="0" smtClean="0"/>
              <a:t>A NATION IN RAPID DECLINE</a:t>
            </a:r>
            <a:endParaRPr lang="en-US" dirty="0"/>
          </a:p>
        </p:txBody>
      </p:sp>
    </p:spTree>
    <p:extLst>
      <p:ext uri="{BB962C8B-B14F-4D97-AF65-F5344CB8AC3E}">
        <p14:creationId xmlns:p14="http://schemas.microsoft.com/office/powerpoint/2010/main" val="2332254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1979: WINNING THE ELECTIONS</a:t>
            </a:r>
            <a:endParaRPr lang="en-US" dirty="0"/>
          </a:p>
        </p:txBody>
      </p:sp>
      <p:sp>
        <p:nvSpPr>
          <p:cNvPr id="3" name="Text Placeholder 2"/>
          <p:cNvSpPr>
            <a:spLocks noGrp="1"/>
          </p:cNvSpPr>
          <p:nvPr>
            <p:ph type="body" idx="1"/>
          </p:nvPr>
        </p:nvSpPr>
        <p:spPr/>
        <p:txBody>
          <a:bodyPr>
            <a:normAutofit fontScale="92500"/>
          </a:bodyPr>
          <a:lstStyle/>
          <a:p>
            <a:r>
              <a:rPr lang="en-US" dirty="0" smtClean="0"/>
              <a:t>LOOK OUT MAGGIE’S COMING!</a:t>
            </a:r>
            <a:endParaRPr lang="en-US" dirty="0"/>
          </a:p>
        </p:txBody>
      </p:sp>
      <p:sp>
        <p:nvSpPr>
          <p:cNvPr id="4" name="Content Placeholder 3"/>
          <p:cNvSpPr>
            <a:spLocks noGrp="1"/>
          </p:cNvSpPr>
          <p:nvPr>
            <p:ph sz="half" idx="2"/>
          </p:nvPr>
        </p:nvSpPr>
        <p:spPr/>
        <p:txBody>
          <a:bodyPr>
            <a:normAutofit/>
          </a:bodyPr>
          <a:lstStyle/>
          <a:p>
            <a:r>
              <a:rPr lang="en-US" dirty="0" smtClean="0"/>
              <a:t>NOT FOR CODDLING UNIONS</a:t>
            </a:r>
          </a:p>
          <a:p>
            <a:r>
              <a:rPr lang="en-US" dirty="0" smtClean="0"/>
              <a:t>SHE MUST TAME INFLATION</a:t>
            </a:r>
          </a:p>
          <a:p>
            <a:r>
              <a:rPr lang="en-US" dirty="0" smtClean="0"/>
              <a:t>WRESTLING WITH INTEREST RATES</a:t>
            </a:r>
          </a:p>
          <a:p>
            <a:r>
              <a:rPr lang="en-US" dirty="0" smtClean="0"/>
              <a:t>GET A GRIP ON ECONOMY</a:t>
            </a:r>
          </a:p>
        </p:txBody>
      </p:sp>
      <p:sp>
        <p:nvSpPr>
          <p:cNvPr id="5" name="Text Placeholder 4"/>
          <p:cNvSpPr>
            <a:spLocks noGrp="1"/>
          </p:cNvSpPr>
          <p:nvPr>
            <p:ph type="body" sz="quarter" idx="3"/>
          </p:nvPr>
        </p:nvSpPr>
        <p:spPr/>
        <p:txBody>
          <a:bodyPr>
            <a:normAutofit/>
          </a:bodyPr>
          <a:lstStyle/>
          <a:p>
            <a:r>
              <a:rPr lang="en-US" dirty="0" smtClean="0"/>
              <a:t>REFORMING THE ECONOMY</a:t>
            </a:r>
            <a:endParaRPr lang="en-US" dirty="0"/>
          </a:p>
        </p:txBody>
      </p:sp>
      <p:sp>
        <p:nvSpPr>
          <p:cNvPr id="6" name="Content Placeholder 5"/>
          <p:cNvSpPr>
            <a:spLocks noGrp="1"/>
          </p:cNvSpPr>
          <p:nvPr>
            <p:ph sz="quarter" idx="4"/>
          </p:nvPr>
        </p:nvSpPr>
        <p:spPr/>
        <p:txBody>
          <a:bodyPr/>
          <a:lstStyle/>
          <a:p>
            <a:r>
              <a:rPr lang="en-US" dirty="0" smtClean="0"/>
              <a:t>LOOSEN FINANCIAL MARKETS</a:t>
            </a:r>
          </a:p>
          <a:p>
            <a:r>
              <a:rPr lang="en-US" dirty="0" smtClean="0"/>
              <a:t>PRIVATIZE FAILING INDUSTRIES</a:t>
            </a:r>
          </a:p>
          <a:p>
            <a:r>
              <a:rPr lang="en-US" dirty="0" smtClean="0"/>
              <a:t>TAX CONSUMPTION, NOT EARNING</a:t>
            </a:r>
          </a:p>
          <a:p>
            <a:r>
              <a:rPr lang="en-US" dirty="0" smtClean="0"/>
              <a:t>ENCOURAGE FOREIGN INVESTMENT</a:t>
            </a:r>
            <a:endParaRPr lang="en-US" dirty="0"/>
          </a:p>
        </p:txBody>
      </p:sp>
    </p:spTree>
    <p:extLst>
      <p:ext uri="{BB962C8B-B14F-4D97-AF65-F5344CB8AC3E}">
        <p14:creationId xmlns:p14="http://schemas.microsoft.com/office/powerpoint/2010/main" val="3742633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NO 10</a:t>
            </a:r>
            <a:endParaRPr lang="en-US" dirty="0"/>
          </a:p>
        </p:txBody>
      </p:sp>
      <p:sp>
        <p:nvSpPr>
          <p:cNvPr id="3" name="Text Placeholder 2"/>
          <p:cNvSpPr>
            <a:spLocks noGrp="1"/>
          </p:cNvSpPr>
          <p:nvPr>
            <p:ph type="body" idx="1"/>
          </p:nvPr>
        </p:nvSpPr>
        <p:spPr/>
        <p:txBody>
          <a:bodyPr/>
          <a:lstStyle/>
          <a:p>
            <a:r>
              <a:rPr lang="en-US" dirty="0" smtClean="0"/>
              <a:t>HER CABINET </a:t>
            </a:r>
            <a:endParaRPr lang="en-US" dirty="0"/>
          </a:p>
        </p:txBody>
      </p:sp>
      <p:sp>
        <p:nvSpPr>
          <p:cNvPr id="4" name="Content Placeholder 3"/>
          <p:cNvSpPr>
            <a:spLocks noGrp="1"/>
          </p:cNvSpPr>
          <p:nvPr>
            <p:ph sz="half" idx="2"/>
          </p:nvPr>
        </p:nvSpPr>
        <p:spPr/>
        <p:txBody>
          <a:bodyPr/>
          <a:lstStyle/>
          <a:p>
            <a:r>
              <a:rPr lang="en-US" dirty="0" smtClean="0"/>
              <a:t>FROM ALL REGIONS OF BRITAIN</a:t>
            </a:r>
          </a:p>
          <a:p>
            <a:r>
              <a:rPr lang="en-US" dirty="0" smtClean="0"/>
              <a:t>DIVERSITY OF OPINION</a:t>
            </a:r>
          </a:p>
          <a:p>
            <a:r>
              <a:rPr lang="en-US" dirty="0" smtClean="0"/>
              <a:t>22 MEMBERS TOTAL</a:t>
            </a:r>
          </a:p>
          <a:p>
            <a:r>
              <a:rPr lang="en-US" dirty="0" smtClean="0"/>
              <a:t>ANNOUNCED IN 24 HOURS</a:t>
            </a:r>
          </a:p>
          <a:p>
            <a:r>
              <a:rPr lang="en-US" dirty="0" smtClean="0"/>
              <a:t>MP’S ROTATE AMONG POSITIONS</a:t>
            </a:r>
            <a:endParaRPr lang="en-US" dirty="0"/>
          </a:p>
        </p:txBody>
      </p:sp>
      <p:sp>
        <p:nvSpPr>
          <p:cNvPr id="5" name="Text Placeholder 4"/>
          <p:cNvSpPr>
            <a:spLocks noGrp="1"/>
          </p:cNvSpPr>
          <p:nvPr>
            <p:ph type="body" sz="quarter" idx="3"/>
          </p:nvPr>
        </p:nvSpPr>
        <p:spPr/>
        <p:txBody>
          <a:bodyPr/>
          <a:lstStyle/>
          <a:p>
            <a:r>
              <a:rPr lang="en-US" dirty="0" smtClean="0"/>
              <a:t>THE PM’S RESIDENCE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514600"/>
            <a:ext cx="3581400" cy="3048000"/>
          </a:xfrm>
        </p:spPr>
      </p:pic>
    </p:spTree>
    <p:extLst>
      <p:ext uri="{BB962C8B-B14F-4D97-AF65-F5344CB8AC3E}">
        <p14:creationId xmlns:p14="http://schemas.microsoft.com/office/powerpoint/2010/main" val="1061320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THE ELECTION</a:t>
            </a:r>
            <a:endParaRPr lang="en-US" dirty="0"/>
          </a:p>
        </p:txBody>
      </p:sp>
      <p:sp>
        <p:nvSpPr>
          <p:cNvPr id="3" name="Content Placeholder 2"/>
          <p:cNvSpPr>
            <a:spLocks noGrp="1"/>
          </p:cNvSpPr>
          <p:nvPr>
            <p:ph idx="1"/>
          </p:nvPr>
        </p:nvSpPr>
        <p:spPr/>
        <p:txBody>
          <a:bodyPr>
            <a:normAutofit/>
          </a:bodyPr>
          <a:lstStyle/>
          <a:p>
            <a:r>
              <a:rPr lang="en-US" dirty="0" smtClean="0"/>
              <a:t>Speaking to reporters in front of No 10 Downing Street for the first time, following a summons to Buckingham Palace by HRH to form a new government:</a:t>
            </a:r>
          </a:p>
          <a:p>
            <a:endParaRPr lang="en-US" dirty="0" smtClean="0"/>
          </a:p>
          <a:p>
            <a:r>
              <a:rPr lang="en-US" dirty="0" smtClean="0"/>
              <a:t>“Where there is discord, may we bring harmony. Where there is error, may we bring truth.  Where there is doubt, may we bring faith, and where there is despair may we bring hope. (Quote attributed to St. Francis of Assisi). </a:t>
            </a:r>
          </a:p>
          <a:p>
            <a:endParaRPr lang="en-US" dirty="0" smtClean="0"/>
          </a:p>
          <a:p>
            <a:r>
              <a:rPr lang="en-US" dirty="0" smtClean="0"/>
              <a:t>Source: Thatcher, Margaret. </a:t>
            </a:r>
            <a:r>
              <a:rPr lang="en-US" u="sng" dirty="0" smtClean="0"/>
              <a:t>MTTDSY</a:t>
            </a:r>
            <a:r>
              <a:rPr lang="en-US" dirty="0" smtClean="0"/>
              <a:t>. p. 19.</a:t>
            </a:r>
            <a:endParaRPr lang="en-US" dirty="0"/>
          </a:p>
        </p:txBody>
      </p:sp>
    </p:spTree>
    <p:extLst>
      <p:ext uri="{BB962C8B-B14F-4D97-AF65-F5344CB8AC3E}">
        <p14:creationId xmlns:p14="http://schemas.microsoft.com/office/powerpoint/2010/main" val="1174260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LIFE OF PRACTICALITY</a:t>
            </a:r>
            <a:endParaRPr lang="en-US" dirty="0"/>
          </a:p>
        </p:txBody>
      </p:sp>
      <p:sp>
        <p:nvSpPr>
          <p:cNvPr id="3" name="Text Placeholder 2"/>
          <p:cNvSpPr>
            <a:spLocks noGrp="1"/>
          </p:cNvSpPr>
          <p:nvPr>
            <p:ph type="body" idx="1"/>
          </p:nvPr>
        </p:nvSpPr>
        <p:spPr/>
        <p:txBody>
          <a:bodyPr/>
          <a:lstStyle/>
          <a:p>
            <a:r>
              <a:rPr lang="en-US" dirty="0" smtClean="0"/>
              <a:t>A FRUGAL EXISTENCE</a:t>
            </a:r>
            <a:endParaRPr lang="en-US" dirty="0"/>
          </a:p>
        </p:txBody>
      </p:sp>
      <p:sp>
        <p:nvSpPr>
          <p:cNvPr id="4" name="Content Placeholder 3"/>
          <p:cNvSpPr>
            <a:spLocks noGrp="1"/>
          </p:cNvSpPr>
          <p:nvPr>
            <p:ph sz="half" idx="2"/>
          </p:nvPr>
        </p:nvSpPr>
        <p:spPr/>
        <p:txBody>
          <a:bodyPr/>
          <a:lstStyle/>
          <a:p>
            <a:r>
              <a:rPr lang="en-US" dirty="0" smtClean="0"/>
              <a:t>SMALL OFFICIAL STAFF</a:t>
            </a:r>
          </a:p>
          <a:p>
            <a:r>
              <a:rPr lang="en-US" dirty="0" smtClean="0"/>
              <a:t>DENIS AND MAGGIE DO THEIR OWN COOKING</a:t>
            </a:r>
          </a:p>
          <a:p>
            <a:r>
              <a:rPr lang="en-US" dirty="0" smtClean="0"/>
              <a:t>NO  LIVE-IN DOMESTIC HELP</a:t>
            </a:r>
          </a:p>
          <a:p>
            <a:r>
              <a:rPr lang="en-US" dirty="0" smtClean="0"/>
              <a:t>ART WORKS ARE ON LOAN FROM MUSEUMS</a:t>
            </a:r>
          </a:p>
          <a:p>
            <a:r>
              <a:rPr lang="en-US" dirty="0" smtClean="0"/>
              <a:t>SHE PAYS FOR REDECORATING</a:t>
            </a:r>
          </a:p>
          <a:p>
            <a:endParaRPr lang="en-US" dirty="0"/>
          </a:p>
        </p:txBody>
      </p:sp>
      <p:sp>
        <p:nvSpPr>
          <p:cNvPr id="5" name="Text Placeholder 4"/>
          <p:cNvSpPr>
            <a:spLocks noGrp="1"/>
          </p:cNvSpPr>
          <p:nvPr>
            <p:ph type="body" sz="quarter" idx="3"/>
          </p:nvPr>
        </p:nvSpPr>
        <p:spPr/>
        <p:txBody>
          <a:bodyPr/>
          <a:lstStyle/>
          <a:p>
            <a:r>
              <a:rPr lang="en-US" dirty="0" smtClean="0"/>
              <a:t>MEETING WITH THE QUEEN</a:t>
            </a:r>
            <a:endParaRPr lang="en-US" dirty="0"/>
          </a:p>
        </p:txBody>
      </p:sp>
      <p:sp>
        <p:nvSpPr>
          <p:cNvPr id="6" name="Content Placeholder 5"/>
          <p:cNvSpPr>
            <a:spLocks noGrp="1"/>
          </p:cNvSpPr>
          <p:nvPr>
            <p:ph sz="quarter" idx="4"/>
          </p:nvPr>
        </p:nvSpPr>
        <p:spPr/>
        <p:txBody>
          <a:bodyPr/>
          <a:lstStyle/>
          <a:p>
            <a:r>
              <a:rPr lang="en-US" dirty="0" smtClean="0"/>
              <a:t>WEEKLY AUDIENCES</a:t>
            </a:r>
          </a:p>
          <a:p>
            <a:r>
              <a:rPr lang="en-US" dirty="0" smtClean="0"/>
              <a:t>VERY CIRCUMSPECT</a:t>
            </a:r>
          </a:p>
          <a:p>
            <a:r>
              <a:rPr lang="en-US" dirty="0" smtClean="0"/>
              <a:t>HRH SUGGESTS AND SHAPES</a:t>
            </a:r>
          </a:p>
          <a:p>
            <a:r>
              <a:rPr lang="en-US" dirty="0" smtClean="0"/>
              <a:t>FORMAL AND CORRECT</a:t>
            </a:r>
          </a:p>
          <a:p>
            <a:r>
              <a:rPr lang="en-US" dirty="0" smtClean="0"/>
              <a:t>NO STAFF PRESENT</a:t>
            </a:r>
          </a:p>
          <a:p>
            <a:r>
              <a:rPr lang="en-US" dirty="0" smtClean="0"/>
              <a:t>A MEETING OF TITANS</a:t>
            </a:r>
          </a:p>
          <a:p>
            <a:endParaRPr lang="en-US" dirty="0"/>
          </a:p>
        </p:txBody>
      </p:sp>
    </p:spTree>
    <p:extLst>
      <p:ext uri="{BB962C8B-B14F-4D97-AF65-F5344CB8AC3E}">
        <p14:creationId xmlns:p14="http://schemas.microsoft.com/office/powerpoint/2010/main" val="3950088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“MARGARET’S THE PM – OH GOD!”</a:t>
            </a:r>
            <a:endParaRPr lang="en-US" dirty="0"/>
          </a:p>
        </p:txBody>
      </p:sp>
      <p:sp>
        <p:nvSpPr>
          <p:cNvPr id="4" name="Text Placeholder 3"/>
          <p:cNvSpPr>
            <a:spLocks noGrp="1"/>
          </p:cNvSpPr>
          <p:nvPr>
            <p:ph type="body" idx="1"/>
          </p:nvPr>
        </p:nvSpPr>
        <p:spPr/>
        <p:txBody>
          <a:bodyPr/>
          <a:lstStyle/>
          <a:p>
            <a:r>
              <a:rPr lang="en-US" dirty="0" smtClean="0"/>
              <a:t>ANOTHER FIRST FOR MAGGIE</a:t>
            </a:r>
            <a:endParaRPr lang="en-US" dirty="0"/>
          </a:p>
        </p:txBody>
      </p:sp>
      <p:sp>
        <p:nvSpPr>
          <p:cNvPr id="3" name="Content Placeholder 2"/>
          <p:cNvSpPr>
            <a:spLocks noGrp="1"/>
          </p:cNvSpPr>
          <p:nvPr>
            <p:ph sz="half" idx="2"/>
          </p:nvPr>
        </p:nvSpPr>
        <p:spPr/>
        <p:txBody>
          <a:bodyPr>
            <a:normAutofit lnSpcReduction="10000"/>
          </a:bodyPr>
          <a:lstStyle/>
          <a:p>
            <a:r>
              <a:rPr lang="en-US" dirty="0" smtClean="0"/>
              <a:t>OXFORD IS ASTONISHED!</a:t>
            </a:r>
          </a:p>
          <a:p>
            <a:r>
              <a:rPr lang="en-US" dirty="0" smtClean="0"/>
              <a:t>IT DENIES HER  AN  HONORARY DEGREE</a:t>
            </a:r>
          </a:p>
          <a:p>
            <a:r>
              <a:rPr lang="en-US" dirty="0" smtClean="0"/>
              <a:t>CAMBRIDGE STEPS INTO THE BREACH</a:t>
            </a:r>
          </a:p>
          <a:p>
            <a:r>
              <a:rPr lang="en-US" dirty="0" smtClean="0"/>
              <a:t>REVULSION OF HER POLITICS</a:t>
            </a:r>
          </a:p>
          <a:p>
            <a:r>
              <a:rPr lang="en-US" dirty="0" smtClean="0"/>
              <a:t>SOCIALISM VERSUS FREE MARKETS</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smtClean="0"/>
              <a:t>OXFORD DONS</a:t>
            </a:r>
          </a:p>
          <a:p>
            <a:r>
              <a:rPr lang="en-US" dirty="0" smtClean="0"/>
              <a:t>(UPPER CLASS TWITS)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667000"/>
            <a:ext cx="3581400" cy="2971800"/>
          </a:xfrm>
        </p:spPr>
      </p:pic>
    </p:spTree>
    <p:extLst>
      <p:ext uri="{BB962C8B-B14F-4D97-AF65-F5344CB8AC3E}">
        <p14:creationId xmlns:p14="http://schemas.microsoft.com/office/powerpoint/2010/main" val="2045458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NATION IN DISTRESS</a:t>
            </a:r>
            <a:endParaRPr lang="en-US" dirty="0"/>
          </a:p>
        </p:txBody>
      </p:sp>
      <p:sp>
        <p:nvSpPr>
          <p:cNvPr id="3" name="Text Placeholder 2"/>
          <p:cNvSpPr>
            <a:spLocks noGrp="1"/>
          </p:cNvSpPr>
          <p:nvPr>
            <p:ph type="body" idx="1"/>
          </p:nvPr>
        </p:nvSpPr>
        <p:spPr/>
        <p:txBody>
          <a:bodyPr/>
          <a:lstStyle/>
          <a:p>
            <a:r>
              <a:rPr lang="en-US" dirty="0" smtClean="0"/>
              <a:t>RACE AND LABOUR RIOTS</a:t>
            </a:r>
            <a:endParaRPr lang="en-US" dirty="0"/>
          </a:p>
        </p:txBody>
      </p:sp>
      <p:sp>
        <p:nvSpPr>
          <p:cNvPr id="4" name="Content Placeholder 3"/>
          <p:cNvSpPr>
            <a:spLocks noGrp="1"/>
          </p:cNvSpPr>
          <p:nvPr>
            <p:ph sz="half" idx="2"/>
          </p:nvPr>
        </p:nvSpPr>
        <p:spPr/>
        <p:txBody>
          <a:bodyPr/>
          <a:lstStyle/>
          <a:p>
            <a:r>
              <a:rPr lang="en-US" dirty="0" smtClean="0"/>
              <a:t>UNION LEADERS  FORMENT UNREST</a:t>
            </a:r>
          </a:p>
          <a:p>
            <a:r>
              <a:rPr lang="en-US" dirty="0" smtClean="0"/>
              <a:t> POLICE, FIRE, EMS  ARE ASSAULTED</a:t>
            </a:r>
          </a:p>
          <a:p>
            <a:r>
              <a:rPr lang="en-US" dirty="0" smtClean="0"/>
              <a:t>FIRES AND LOOTING</a:t>
            </a:r>
          </a:p>
          <a:p>
            <a:r>
              <a:rPr lang="en-US" dirty="0" smtClean="0"/>
              <a:t>SHOPS DESTROYED</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MAGGIE STANDS TOUGH</a:t>
            </a:r>
            <a:endParaRPr lang="en-US" dirty="0"/>
          </a:p>
        </p:txBody>
      </p:sp>
      <p:sp>
        <p:nvSpPr>
          <p:cNvPr id="6" name="Content Placeholder 5"/>
          <p:cNvSpPr>
            <a:spLocks noGrp="1"/>
          </p:cNvSpPr>
          <p:nvPr>
            <p:ph sz="quarter" idx="4"/>
          </p:nvPr>
        </p:nvSpPr>
        <p:spPr/>
        <p:txBody>
          <a:bodyPr/>
          <a:lstStyle/>
          <a:p>
            <a:r>
              <a:rPr lang="en-US" dirty="0" smtClean="0"/>
              <a:t>RALLIES PUBLIC SUPPORT</a:t>
            </a:r>
          </a:p>
          <a:p>
            <a:r>
              <a:rPr lang="en-US" dirty="0" smtClean="0"/>
              <a:t>CALLS FOR LAW AND ORDER</a:t>
            </a:r>
          </a:p>
          <a:p>
            <a:r>
              <a:rPr lang="en-US" dirty="0" smtClean="0"/>
              <a:t>VISITS VICTIMS</a:t>
            </a:r>
          </a:p>
          <a:p>
            <a:r>
              <a:rPr lang="en-US" dirty="0" smtClean="0"/>
              <a:t>TAPS INTO MAINSTREAM VIEWS</a:t>
            </a:r>
            <a:endParaRPr lang="en-US" dirty="0"/>
          </a:p>
        </p:txBody>
      </p:sp>
    </p:spTree>
    <p:extLst>
      <p:ext uri="{BB962C8B-B14F-4D97-AF65-F5344CB8AC3E}">
        <p14:creationId xmlns:p14="http://schemas.microsoft.com/office/powerpoint/2010/main" val="429528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NOTTING HILL IN FLAMES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905000"/>
            <a:ext cx="4724400" cy="3505200"/>
          </a:xfrm>
        </p:spPr>
      </p:pic>
    </p:spTree>
    <p:extLst>
      <p:ext uri="{BB962C8B-B14F-4D97-AF65-F5344CB8AC3E}">
        <p14:creationId xmlns:p14="http://schemas.microsoft.com/office/powerpoint/2010/main" val="380223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CHARTING A NEW COURSE</a:t>
            </a:r>
            <a:endParaRPr lang="en-US" dirty="0"/>
          </a:p>
        </p:txBody>
      </p:sp>
      <p:sp>
        <p:nvSpPr>
          <p:cNvPr id="3" name="Content Placeholder 2"/>
          <p:cNvSpPr>
            <a:spLocks noGrp="1"/>
          </p:cNvSpPr>
          <p:nvPr>
            <p:ph idx="1"/>
          </p:nvPr>
        </p:nvSpPr>
        <p:spPr/>
        <p:txBody>
          <a:bodyPr/>
          <a:lstStyle/>
          <a:p>
            <a:r>
              <a:rPr lang="en-US" dirty="0" smtClean="0"/>
              <a:t>CUTS TO PUBLIC SPENDING</a:t>
            </a:r>
          </a:p>
          <a:p>
            <a:r>
              <a:rPr lang="en-US" dirty="0" smtClean="0"/>
              <a:t>CASH LIMITS ON PUBLIC OUTLAYS</a:t>
            </a:r>
          </a:p>
          <a:p>
            <a:r>
              <a:rPr lang="en-US" dirty="0" smtClean="0"/>
              <a:t>GETTING ABLE-BODIED OFF THE DOLE</a:t>
            </a:r>
          </a:p>
          <a:p>
            <a:r>
              <a:rPr lang="en-US" dirty="0" smtClean="0"/>
              <a:t>ENRAGING THE OPPOSITION</a:t>
            </a:r>
          </a:p>
          <a:p>
            <a:r>
              <a:rPr lang="en-US" dirty="0" smtClean="0"/>
              <a:t>REGAINING CONTROL FROM THE UNIONS</a:t>
            </a:r>
            <a:endParaRPr lang="en-US" dirty="0"/>
          </a:p>
        </p:txBody>
      </p:sp>
    </p:spTree>
    <p:extLst>
      <p:ext uri="{BB962C8B-B14F-4D97-AF65-F5344CB8AC3E}">
        <p14:creationId xmlns:p14="http://schemas.microsoft.com/office/powerpoint/2010/main" val="14474644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 POLICIES ARE NOT WORKING</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ECONOMY IS STILL SPUTTERING</a:t>
            </a:r>
            <a:endParaRPr lang="en-US" dirty="0"/>
          </a:p>
        </p:txBody>
      </p:sp>
      <p:sp>
        <p:nvSpPr>
          <p:cNvPr id="4" name="Content Placeholder 3"/>
          <p:cNvSpPr>
            <a:spLocks noGrp="1"/>
          </p:cNvSpPr>
          <p:nvPr>
            <p:ph sz="half" idx="2"/>
          </p:nvPr>
        </p:nvSpPr>
        <p:spPr/>
        <p:txBody>
          <a:bodyPr/>
          <a:lstStyle/>
          <a:p>
            <a:r>
              <a:rPr lang="en-US" dirty="0" smtClean="0"/>
              <a:t>INTEREST RATES ARE RISING</a:t>
            </a:r>
          </a:p>
          <a:p>
            <a:r>
              <a:rPr lang="en-US" dirty="0" smtClean="0"/>
              <a:t>UNEMPLOYMENT IS UP</a:t>
            </a:r>
          </a:p>
          <a:p>
            <a:r>
              <a:rPr lang="en-US" dirty="0" smtClean="0"/>
              <a:t>WILL THATCHERISM EVER WORK?</a:t>
            </a:r>
          </a:p>
          <a:p>
            <a:r>
              <a:rPr lang="en-US" dirty="0" smtClean="0"/>
              <a:t>CALLS FOR ABOUT-FACE WITHIN PARTY</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 LADY’S NOT FOR TURNING”</a:t>
            </a:r>
            <a:endParaRPr lang="en-US" dirty="0"/>
          </a:p>
        </p:txBody>
      </p:sp>
      <p:sp>
        <p:nvSpPr>
          <p:cNvPr id="6" name="Content Placeholder 5"/>
          <p:cNvSpPr>
            <a:spLocks noGrp="1"/>
          </p:cNvSpPr>
          <p:nvPr>
            <p:ph sz="quarter" idx="4"/>
          </p:nvPr>
        </p:nvSpPr>
        <p:spPr/>
        <p:txBody>
          <a:bodyPr/>
          <a:lstStyle/>
          <a:p>
            <a:r>
              <a:rPr lang="en-US" dirty="0" smtClean="0"/>
              <a:t>NOT WILLING TO YIELD</a:t>
            </a:r>
          </a:p>
          <a:p>
            <a:r>
              <a:rPr lang="en-US" dirty="0" smtClean="0"/>
              <a:t>STUBBORN REFUSAL TO BEND</a:t>
            </a:r>
          </a:p>
          <a:p>
            <a:r>
              <a:rPr lang="en-US" dirty="0" smtClean="0"/>
              <a:t>REBELLION WITHIN HER CABINET</a:t>
            </a:r>
          </a:p>
          <a:p>
            <a:r>
              <a:rPr lang="en-US" dirty="0" smtClean="0"/>
              <a:t>THE LEFT SMELLS BLOOD IN THE WATER</a:t>
            </a:r>
          </a:p>
          <a:p>
            <a:endParaRPr lang="en-US" dirty="0"/>
          </a:p>
        </p:txBody>
      </p:sp>
    </p:spTree>
    <p:extLst>
      <p:ext uri="{BB962C8B-B14F-4D97-AF65-F5344CB8AC3E}">
        <p14:creationId xmlns:p14="http://schemas.microsoft.com/office/powerpoint/2010/main" val="174175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 FATHER’S PHILOSOPHIES:</a:t>
            </a:r>
            <a:endParaRPr lang="en-US" dirty="0"/>
          </a:p>
        </p:txBody>
      </p:sp>
      <p:sp>
        <p:nvSpPr>
          <p:cNvPr id="3" name="Content Placeholder 2"/>
          <p:cNvSpPr>
            <a:spLocks noGrp="1"/>
          </p:cNvSpPr>
          <p:nvPr>
            <p:ph idx="1"/>
          </p:nvPr>
        </p:nvSpPr>
        <p:spPr/>
        <p:txBody>
          <a:bodyPr/>
          <a:lstStyle/>
          <a:p>
            <a:r>
              <a:rPr lang="en-US" dirty="0" smtClean="0"/>
              <a:t>“IT IS EASY TO BE A STARTER, BUT ARE YOU A STICKER TOO?”</a:t>
            </a:r>
          </a:p>
          <a:p>
            <a:endParaRPr lang="en-US" dirty="0" smtClean="0"/>
          </a:p>
          <a:p>
            <a:r>
              <a:rPr lang="en-US" dirty="0" smtClean="0"/>
              <a:t>IT’S EASY ENOUGH TO BEGIN A JOB, IT’S HARDER TO SEE IT THROUGH!”</a:t>
            </a:r>
          </a:p>
          <a:p>
            <a:endParaRPr lang="en-US" dirty="0"/>
          </a:p>
          <a:p>
            <a:r>
              <a:rPr lang="en-US" dirty="0" smtClean="0"/>
              <a:t>SOURCE: Thatcher, Margaret. </a:t>
            </a:r>
            <a:r>
              <a:rPr lang="en-US" u="sng" dirty="0" smtClean="0"/>
              <a:t>Margaret Thatcher – The Downing Street Years </a:t>
            </a:r>
            <a:r>
              <a:rPr lang="en-US" dirty="0" smtClean="0"/>
              <a:t>(MTTDSY). Harper/Collins. NY. 1993. p. 17. </a:t>
            </a:r>
            <a:endParaRPr lang="en-US" u="sng" dirty="0"/>
          </a:p>
        </p:txBody>
      </p:sp>
    </p:spTree>
    <p:extLst>
      <p:ext uri="{BB962C8B-B14F-4D97-AF65-F5344CB8AC3E}">
        <p14:creationId xmlns:p14="http://schemas.microsoft.com/office/powerpoint/2010/main" val="2822424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WHITEHALL: THE ENEMY WITHIN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209800"/>
            <a:ext cx="6019800" cy="3505200"/>
          </a:xfrm>
        </p:spPr>
      </p:pic>
    </p:spTree>
    <p:extLst>
      <p:ext uri="{BB962C8B-B14F-4D97-AF65-F5344CB8AC3E}">
        <p14:creationId xmlns:p14="http://schemas.microsoft.com/office/powerpoint/2010/main" val="425997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“FORMIDABLE FORCES”</a:t>
            </a:r>
            <a:endParaRPr lang="en-US" dirty="0"/>
          </a:p>
        </p:txBody>
      </p:sp>
      <p:sp>
        <p:nvSpPr>
          <p:cNvPr id="9" name="Text Placeholder 8"/>
          <p:cNvSpPr>
            <a:spLocks noGrp="1"/>
          </p:cNvSpPr>
          <p:nvPr>
            <p:ph type="body" idx="1"/>
          </p:nvPr>
        </p:nvSpPr>
        <p:spPr/>
        <p:txBody>
          <a:bodyPr>
            <a:normAutofit/>
          </a:bodyPr>
          <a:lstStyle/>
          <a:p>
            <a:r>
              <a:rPr lang="en-US" dirty="0" smtClean="0"/>
              <a:t>CONDITIONED TO RESIST</a:t>
            </a:r>
            <a:endParaRPr lang="en-US" dirty="0"/>
          </a:p>
        </p:txBody>
      </p:sp>
      <p:sp>
        <p:nvSpPr>
          <p:cNvPr id="3" name="Text Placeholder 2"/>
          <p:cNvSpPr>
            <a:spLocks noGrp="1"/>
          </p:cNvSpPr>
          <p:nvPr>
            <p:ph sz="half" idx="2"/>
          </p:nvPr>
        </p:nvSpPr>
        <p:spPr/>
        <p:txBody>
          <a:bodyPr>
            <a:normAutofit/>
          </a:bodyPr>
          <a:lstStyle/>
          <a:p>
            <a:r>
              <a:rPr lang="en-US" dirty="0" smtClean="0"/>
              <a:t>MINISTERIAL DEPARTMENTS (24)</a:t>
            </a:r>
          </a:p>
          <a:p>
            <a:r>
              <a:rPr lang="en-US" dirty="0" smtClean="0"/>
              <a:t>NON-MINISTERIAL DEPARTMENTS (25)</a:t>
            </a:r>
          </a:p>
          <a:p>
            <a:r>
              <a:rPr lang="en-US" dirty="0" smtClean="0"/>
              <a:t>TOO MANY “QUANGOS”</a:t>
            </a:r>
          </a:p>
          <a:p>
            <a:endParaRPr lang="en-US" dirty="0"/>
          </a:p>
        </p:txBody>
      </p:sp>
      <p:sp>
        <p:nvSpPr>
          <p:cNvPr id="10" name="Text Placeholder 9"/>
          <p:cNvSpPr>
            <a:spLocks noGrp="1"/>
          </p:cNvSpPr>
          <p:nvPr>
            <p:ph type="body" sz="quarter" idx="3"/>
          </p:nvPr>
        </p:nvSpPr>
        <p:spPr/>
        <p:txBody>
          <a:bodyPr/>
          <a:lstStyle/>
          <a:p>
            <a:r>
              <a:rPr lang="en-US" dirty="0" smtClean="0"/>
              <a:t>ENTRENCHED LIKE BADGERS</a:t>
            </a:r>
            <a:endParaRPr lang="en-US" dirty="0"/>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667000"/>
            <a:ext cx="3581400" cy="2895600"/>
          </a:xfrm>
        </p:spPr>
      </p:pic>
    </p:spTree>
    <p:extLst>
      <p:ext uri="{BB962C8B-B14F-4D97-AF65-F5344CB8AC3E}">
        <p14:creationId xmlns:p14="http://schemas.microsoft.com/office/powerpoint/2010/main" val="86911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MINISTERIAL DEPARTMENTS</a:t>
            </a:r>
            <a:endParaRPr lang="en-US" dirty="0"/>
          </a:p>
        </p:txBody>
      </p:sp>
      <p:sp>
        <p:nvSpPr>
          <p:cNvPr id="3" name="Text Placeholder 2"/>
          <p:cNvSpPr>
            <a:spLocks noGrp="1"/>
          </p:cNvSpPr>
          <p:nvPr>
            <p:ph type="body" idx="1"/>
          </p:nvPr>
        </p:nvSpPr>
        <p:spPr/>
        <p:txBody>
          <a:bodyPr>
            <a:normAutofit fontScale="92500"/>
          </a:bodyPr>
          <a:lstStyle/>
          <a:p>
            <a:r>
              <a:rPr lang="en-US" dirty="0" smtClean="0"/>
              <a:t>DIRECT POLITICAL OVERSIGHT</a:t>
            </a:r>
            <a:endParaRPr lang="en-US" dirty="0"/>
          </a:p>
        </p:txBody>
      </p:sp>
      <p:sp>
        <p:nvSpPr>
          <p:cNvPr id="4" name="Content Placeholder 3"/>
          <p:cNvSpPr>
            <a:spLocks noGrp="1"/>
          </p:cNvSpPr>
          <p:nvPr>
            <p:ph sz="half" idx="2"/>
          </p:nvPr>
        </p:nvSpPr>
        <p:spPr/>
        <p:txBody>
          <a:bodyPr/>
          <a:lstStyle/>
          <a:p>
            <a:r>
              <a:rPr lang="en-US" dirty="0" smtClean="0"/>
              <a:t>EACH HEADED BY A “SECRETARY OF STATE”</a:t>
            </a:r>
          </a:p>
          <a:p>
            <a:r>
              <a:rPr lang="en-US" dirty="0" smtClean="0"/>
              <a:t>WHO IS A CABINET MEMBER</a:t>
            </a:r>
          </a:p>
          <a:p>
            <a:r>
              <a:rPr lang="en-US" dirty="0" smtClean="0"/>
              <a:t>WHO COMES FROM THE COMMONS</a:t>
            </a:r>
          </a:p>
          <a:p>
            <a:r>
              <a:rPr lang="en-US" dirty="0" smtClean="0"/>
              <a:t>WHO IS MIGRATORY</a:t>
            </a:r>
          </a:p>
          <a:p>
            <a:r>
              <a:rPr lang="en-US" dirty="0" smtClean="0"/>
              <a:t>WITH THEIR OWN VIEWS</a:t>
            </a:r>
          </a:p>
        </p:txBody>
      </p:sp>
      <p:sp>
        <p:nvSpPr>
          <p:cNvPr id="5" name="Text Placeholder 4"/>
          <p:cNvSpPr>
            <a:spLocks noGrp="1"/>
          </p:cNvSpPr>
          <p:nvPr>
            <p:ph type="body" sz="quarter" idx="3"/>
          </p:nvPr>
        </p:nvSpPr>
        <p:spPr/>
        <p:txBody>
          <a:bodyPr>
            <a:normAutofit fontScale="92500" lnSpcReduction="10000"/>
          </a:bodyPr>
          <a:lstStyle/>
          <a:p>
            <a:r>
              <a:rPr lang="en-US" dirty="0" smtClean="0"/>
              <a:t>WHITEHALL – THE SQUARE MILE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2590800"/>
            <a:ext cx="3276600" cy="3071019"/>
          </a:xfrm>
        </p:spPr>
      </p:pic>
    </p:spTree>
    <p:extLst>
      <p:ext uri="{BB962C8B-B14F-4D97-AF65-F5344CB8AC3E}">
        <p14:creationId xmlns:p14="http://schemas.microsoft.com/office/powerpoint/2010/main" val="322861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TWENTY FOUR MAJOR BODIES</a:t>
            </a:r>
            <a:endParaRPr lang="en-US" dirty="0"/>
          </a:p>
        </p:txBody>
      </p:sp>
      <p:sp>
        <p:nvSpPr>
          <p:cNvPr id="3" name="Content Placeholder 2"/>
          <p:cNvSpPr>
            <a:spLocks noGrp="1"/>
          </p:cNvSpPr>
          <p:nvPr>
            <p:ph idx="1"/>
          </p:nvPr>
        </p:nvSpPr>
        <p:spPr/>
        <p:txBody>
          <a:bodyPr>
            <a:normAutofit fontScale="77500" lnSpcReduction="20000"/>
          </a:bodyPr>
          <a:lstStyle/>
          <a:p>
            <a:r>
              <a:rPr lang="en-US" sz="1600" dirty="0" smtClean="0"/>
              <a:t>ATTORNEY GENERAL’S OFFICE</a:t>
            </a:r>
          </a:p>
          <a:p>
            <a:r>
              <a:rPr lang="en-US" sz="1600" dirty="0" smtClean="0"/>
              <a:t>CABINET OFFICE</a:t>
            </a:r>
          </a:p>
          <a:p>
            <a:r>
              <a:rPr lang="en-US" sz="1600" dirty="0" smtClean="0"/>
              <a:t>DEPT FOR BUSINESS/INNOVATION/SKILLS</a:t>
            </a:r>
          </a:p>
          <a:p>
            <a:r>
              <a:rPr lang="en-US" sz="1600" dirty="0" smtClean="0"/>
              <a:t>DEPT FOR COMMUNITIES/LOCAL GOVERNMENT</a:t>
            </a:r>
          </a:p>
          <a:p>
            <a:r>
              <a:rPr lang="en-US" sz="1600" dirty="0" smtClean="0"/>
              <a:t>DEPT FOR CULTURE/MEDIA/SPORT</a:t>
            </a:r>
          </a:p>
          <a:p>
            <a:r>
              <a:rPr lang="en-US" sz="1600" dirty="0" smtClean="0"/>
              <a:t>DEPT FOR EDUCATION</a:t>
            </a:r>
          </a:p>
          <a:p>
            <a:r>
              <a:rPr lang="en-US" sz="1600" dirty="0" smtClean="0"/>
              <a:t>DEPT FOR ENVIRONMENT/FOOD/RURAL AREAS</a:t>
            </a:r>
          </a:p>
          <a:p>
            <a:r>
              <a:rPr lang="en-US" sz="1600" dirty="0" smtClean="0"/>
              <a:t>DEPT FOR INTERNATIONAL DEVELOPMENT</a:t>
            </a:r>
          </a:p>
          <a:p>
            <a:r>
              <a:rPr lang="en-US" sz="1600" dirty="0" smtClean="0"/>
              <a:t>DEPT FOR TRANSPORT</a:t>
            </a:r>
          </a:p>
          <a:p>
            <a:r>
              <a:rPr lang="en-US" sz="1600" dirty="0" smtClean="0"/>
              <a:t>DEPT FOR WORK AND PENSIONS</a:t>
            </a:r>
          </a:p>
          <a:p>
            <a:r>
              <a:rPr lang="en-US" sz="1600" dirty="0" smtClean="0"/>
              <a:t>DEPT OF ENERGY/CLIMATE CHANGE</a:t>
            </a:r>
          </a:p>
          <a:p>
            <a:r>
              <a:rPr lang="en-US" sz="1600" dirty="0" smtClean="0"/>
              <a:t>DEPT OF HEALTH</a:t>
            </a:r>
          </a:p>
          <a:p>
            <a:r>
              <a:rPr lang="en-US" sz="1600" dirty="0" smtClean="0"/>
              <a:t>FOREIGN AND COMMONWEALTH OFFICE</a:t>
            </a:r>
          </a:p>
          <a:p>
            <a:r>
              <a:rPr lang="en-US" sz="1600" dirty="0" smtClean="0"/>
              <a:t>HER MAJESTY’S TREASURY</a:t>
            </a:r>
          </a:p>
          <a:p>
            <a:r>
              <a:rPr lang="en-US" sz="1600" dirty="0" smtClean="0"/>
              <a:t>HOME OFFICE</a:t>
            </a:r>
          </a:p>
          <a:p>
            <a:r>
              <a:rPr lang="en-US" sz="1600" dirty="0" smtClean="0"/>
              <a:t>MINISTRY OF DEFENSE</a:t>
            </a:r>
          </a:p>
          <a:p>
            <a:r>
              <a:rPr lang="en-US" sz="1600" dirty="0" smtClean="0"/>
              <a:t>MINISTRY OF JUSTICE</a:t>
            </a:r>
          </a:p>
          <a:p>
            <a:r>
              <a:rPr lang="en-US" sz="1600" dirty="0" smtClean="0"/>
              <a:t>NORTHERN IRELAND OFFICE</a:t>
            </a:r>
          </a:p>
          <a:p>
            <a:r>
              <a:rPr lang="en-US" sz="1600" dirty="0" smtClean="0"/>
              <a:t>OFFICE OF AG FOR SCOTLAND</a:t>
            </a:r>
          </a:p>
          <a:p>
            <a:r>
              <a:rPr lang="en-US" sz="1600" dirty="0" smtClean="0"/>
              <a:t>OFFICE OF LEADER OF HOUSE OF COMMONS</a:t>
            </a:r>
          </a:p>
          <a:p>
            <a:r>
              <a:rPr lang="en-US" sz="1600" dirty="0" smtClean="0"/>
              <a:t>OFFICE OF LEADER OF HOUSE OF LORDS</a:t>
            </a:r>
          </a:p>
          <a:p>
            <a:r>
              <a:rPr lang="en-US" sz="1600" dirty="0" smtClean="0"/>
              <a:t>SCOTLAND OFFICE</a:t>
            </a:r>
          </a:p>
          <a:p>
            <a:r>
              <a:rPr lang="en-US" sz="1600" dirty="0" smtClean="0"/>
              <a:t>UK EXPORT FINANCE</a:t>
            </a:r>
          </a:p>
          <a:p>
            <a:r>
              <a:rPr lang="en-US" sz="1600" dirty="0" smtClean="0"/>
              <a:t>WALES OFFICE</a:t>
            </a:r>
          </a:p>
          <a:p>
            <a:endParaRPr lang="en-US" sz="1400" dirty="0" smtClean="0"/>
          </a:p>
          <a:p>
            <a:endParaRPr lang="en-US" dirty="0" smtClean="0"/>
          </a:p>
          <a:p>
            <a:endParaRPr lang="en-US" dirty="0" smtClean="0"/>
          </a:p>
        </p:txBody>
      </p:sp>
    </p:spTree>
    <p:extLst>
      <p:ext uri="{BB962C8B-B14F-4D97-AF65-F5344CB8AC3E}">
        <p14:creationId xmlns:p14="http://schemas.microsoft.com/office/powerpoint/2010/main" val="3536363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NON-MINISTERIAL DEPARTMENTS</a:t>
            </a:r>
            <a:endParaRPr lang="en-US" dirty="0"/>
          </a:p>
        </p:txBody>
      </p:sp>
      <p:sp>
        <p:nvSpPr>
          <p:cNvPr id="3" name="Content Placeholder 2"/>
          <p:cNvSpPr>
            <a:spLocks noGrp="1"/>
          </p:cNvSpPr>
          <p:nvPr>
            <p:ph idx="1"/>
          </p:nvPr>
        </p:nvSpPr>
        <p:spPr/>
        <p:txBody>
          <a:bodyPr>
            <a:normAutofit fontScale="92500" lnSpcReduction="10000"/>
          </a:bodyPr>
          <a:lstStyle/>
          <a:p>
            <a:r>
              <a:rPr lang="en-US" sz="1200" dirty="0" smtClean="0"/>
              <a:t>CHARITY COMMISSION FOR ENGLAND AND WALES</a:t>
            </a:r>
          </a:p>
          <a:p>
            <a:r>
              <a:rPr lang="en-US" sz="1200" dirty="0" smtClean="0"/>
              <a:t>COMMISSIONERS FOR THE REDUCTION OF THE NATIONAL DEBT</a:t>
            </a:r>
          </a:p>
          <a:p>
            <a:r>
              <a:rPr lang="en-US" sz="1200" dirty="0" smtClean="0"/>
              <a:t>COMPETITION AND MARKETS AUTHORITY</a:t>
            </a:r>
          </a:p>
          <a:p>
            <a:r>
              <a:rPr lang="en-US" sz="1200" dirty="0" smtClean="0"/>
              <a:t>CROWN PROSECUTION SERVICE</a:t>
            </a:r>
          </a:p>
          <a:p>
            <a:r>
              <a:rPr lang="en-US" sz="1200" dirty="0" smtClean="0"/>
              <a:t>FOOD STANDARDS AGENCY</a:t>
            </a:r>
          </a:p>
          <a:p>
            <a:r>
              <a:rPr lang="en-US" sz="1200" dirty="0" smtClean="0"/>
              <a:t>FORESTRY COMMISSION</a:t>
            </a:r>
          </a:p>
          <a:p>
            <a:r>
              <a:rPr lang="en-US" sz="1200" dirty="0" smtClean="0"/>
              <a:t>GOVERNMENT’S ACTUARY DEPARTMENT</a:t>
            </a:r>
          </a:p>
          <a:p>
            <a:r>
              <a:rPr lang="en-US" sz="1200" dirty="0" smtClean="0"/>
              <a:t>HER MAJESTY’S LAND REGISTRY</a:t>
            </a:r>
          </a:p>
          <a:p>
            <a:r>
              <a:rPr lang="en-US" sz="1200" dirty="0" smtClean="0"/>
              <a:t>HER MAJESTY’S REVENUE AND CUSTOMS</a:t>
            </a:r>
          </a:p>
          <a:p>
            <a:r>
              <a:rPr lang="en-US" sz="1200" dirty="0" smtClean="0"/>
              <a:t>NATIONAL CRIME AGENCY</a:t>
            </a:r>
          </a:p>
          <a:p>
            <a:r>
              <a:rPr lang="en-US" sz="1200" dirty="0" smtClean="0"/>
              <a:t>NATIONAL SAVINGS  AND INVESTMENTS</a:t>
            </a:r>
          </a:p>
          <a:p>
            <a:r>
              <a:rPr lang="en-US" sz="1200" dirty="0" smtClean="0"/>
              <a:t>OFFICE FOR STANDARDS IN EDUCATION, CHILDREN’S SERVICES AND SKILLS</a:t>
            </a:r>
          </a:p>
          <a:p>
            <a:r>
              <a:rPr lang="en-US" sz="1200" dirty="0" smtClean="0"/>
              <a:t>OFFICE OF FAIR TRADING</a:t>
            </a:r>
          </a:p>
          <a:p>
            <a:r>
              <a:rPr lang="en-US" sz="1200" dirty="0" smtClean="0"/>
              <a:t>OFFICE OF GAS AND ELECTRICITY MARKETS</a:t>
            </a:r>
          </a:p>
          <a:p>
            <a:r>
              <a:rPr lang="en-US" sz="1200" dirty="0" smtClean="0"/>
              <a:t>OFFICE OF QUALIFICATIONS AND EXAMINATIONS REGULATION</a:t>
            </a:r>
          </a:p>
          <a:p>
            <a:r>
              <a:rPr lang="en-US" sz="1200" dirty="0" smtClean="0"/>
              <a:t>OFFICE  OF RETAIL REGULATION</a:t>
            </a:r>
          </a:p>
          <a:p>
            <a:r>
              <a:rPr lang="en-US" sz="1200" dirty="0" smtClean="0"/>
              <a:t>ORDNANCE SURVEY</a:t>
            </a:r>
          </a:p>
          <a:p>
            <a:r>
              <a:rPr lang="en-US" sz="1200" dirty="0" smtClean="0"/>
              <a:t>PUBLIC WORKS LOAN BOARD</a:t>
            </a:r>
          </a:p>
          <a:p>
            <a:r>
              <a:rPr lang="en-US" sz="1200" dirty="0" smtClean="0"/>
              <a:t>SERIOUS FRAUD OFFICE</a:t>
            </a:r>
          </a:p>
          <a:p>
            <a:r>
              <a:rPr lang="en-US" sz="1200" dirty="0" smtClean="0"/>
              <a:t>SUPREME COURT OF THE UNITED KINGDOM</a:t>
            </a:r>
          </a:p>
          <a:p>
            <a:r>
              <a:rPr lang="en-US" sz="1200" dirty="0" smtClean="0"/>
              <a:t>THE NATIONAL ARCHIVES</a:t>
            </a:r>
          </a:p>
          <a:p>
            <a:r>
              <a:rPr lang="en-US" sz="1200" dirty="0" smtClean="0"/>
              <a:t>TREASURY SOLICITOR’S DEPARTMENT</a:t>
            </a:r>
          </a:p>
          <a:p>
            <a:r>
              <a:rPr lang="en-US" sz="1200" dirty="0" smtClean="0"/>
              <a:t>UK STATISTICS AUTHORITY</a:t>
            </a:r>
          </a:p>
          <a:p>
            <a:r>
              <a:rPr lang="en-US" sz="1200" dirty="0" smtClean="0"/>
              <a:t>UK TRADE AND INVESTMENT</a:t>
            </a:r>
          </a:p>
          <a:p>
            <a:r>
              <a:rPr lang="en-US" sz="1200" dirty="0" smtClean="0"/>
              <a:t>WATER SERVICES  REGULATION AUTHORITY</a:t>
            </a:r>
          </a:p>
        </p:txBody>
      </p:sp>
    </p:spTree>
    <p:extLst>
      <p:ext uri="{BB962C8B-B14F-4D97-AF65-F5344CB8AC3E}">
        <p14:creationId xmlns:p14="http://schemas.microsoft.com/office/powerpoint/2010/main" val="214763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“QUANGOS”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QUASI-AUTONOMOUS NON-GOVERNMENT AGENCIES</a:t>
            </a:r>
            <a:endParaRPr lang="en-US" dirty="0"/>
          </a:p>
        </p:txBody>
      </p:sp>
      <p:sp>
        <p:nvSpPr>
          <p:cNvPr id="4" name="Content Placeholder 3"/>
          <p:cNvSpPr>
            <a:spLocks noGrp="1"/>
          </p:cNvSpPr>
          <p:nvPr>
            <p:ph sz="half" idx="2"/>
          </p:nvPr>
        </p:nvSpPr>
        <p:spPr/>
        <p:txBody>
          <a:bodyPr/>
          <a:lstStyle/>
          <a:p>
            <a:r>
              <a:rPr lang="en-US" dirty="0" smtClean="0"/>
              <a:t>OPERATE WITH DEVOLVED POWER</a:t>
            </a:r>
          </a:p>
          <a:p>
            <a:r>
              <a:rPr lang="en-US" dirty="0" smtClean="0"/>
              <a:t>ARM’S LENGTH GOVERNMENT BODIES</a:t>
            </a:r>
          </a:p>
          <a:p>
            <a:r>
              <a:rPr lang="en-US" dirty="0" smtClean="0"/>
              <a:t>FUNDED BY THE GOVERNMENT</a:t>
            </a:r>
          </a:p>
          <a:p>
            <a:r>
              <a:rPr lang="en-US" dirty="0" smtClean="0"/>
              <a:t>NOT A FORMAL PART  OF STATE STRUCTURE</a:t>
            </a:r>
            <a:endParaRPr lang="en-US" dirty="0"/>
          </a:p>
        </p:txBody>
      </p:sp>
      <p:sp>
        <p:nvSpPr>
          <p:cNvPr id="5" name="Text Placeholder 4"/>
          <p:cNvSpPr>
            <a:spLocks noGrp="1"/>
          </p:cNvSpPr>
          <p:nvPr>
            <p:ph type="body" sz="quarter" idx="3"/>
          </p:nvPr>
        </p:nvSpPr>
        <p:spPr/>
        <p:txBody>
          <a:bodyPr/>
          <a:lstStyle/>
          <a:p>
            <a:r>
              <a:rPr lang="en-US" dirty="0" smtClean="0"/>
              <a:t>2009 STATISTICS</a:t>
            </a:r>
            <a:endParaRPr lang="en-US" dirty="0"/>
          </a:p>
        </p:txBody>
      </p:sp>
      <p:sp>
        <p:nvSpPr>
          <p:cNvPr id="6" name="Content Placeholder 5"/>
          <p:cNvSpPr>
            <a:spLocks noGrp="1"/>
          </p:cNvSpPr>
          <p:nvPr>
            <p:ph sz="quarter" idx="4"/>
          </p:nvPr>
        </p:nvSpPr>
        <p:spPr/>
        <p:txBody>
          <a:bodyPr/>
          <a:lstStyle/>
          <a:p>
            <a:r>
              <a:rPr lang="en-US" dirty="0" smtClean="0"/>
              <a:t>111,000 PERSONS</a:t>
            </a:r>
          </a:p>
          <a:p>
            <a:r>
              <a:rPr lang="en-US" dirty="0" smtClean="0"/>
              <a:t>46.5 BILLION UK POUNDS WERE SPENT</a:t>
            </a:r>
          </a:p>
          <a:p>
            <a:r>
              <a:rPr lang="en-US" dirty="0" smtClean="0"/>
              <a:t>766 ENTITIES SPONSORED BY GOVERNMENT</a:t>
            </a:r>
          </a:p>
          <a:p>
            <a:r>
              <a:rPr lang="en-US" dirty="0" smtClean="0"/>
              <a:t>UNDEMOCRATIC</a:t>
            </a:r>
          </a:p>
          <a:p>
            <a:r>
              <a:rPr lang="en-US" dirty="0" smtClean="0"/>
              <a:t>WASTEFUL</a:t>
            </a:r>
          </a:p>
          <a:p>
            <a:endParaRPr lang="en-US" dirty="0" smtClean="0"/>
          </a:p>
          <a:p>
            <a:endParaRPr lang="en-US" dirty="0"/>
          </a:p>
        </p:txBody>
      </p:sp>
    </p:spTree>
    <p:extLst>
      <p:ext uri="{BB962C8B-B14F-4D97-AF65-F5344CB8AC3E}">
        <p14:creationId xmlns:p14="http://schemas.microsoft.com/office/powerpoint/2010/main" val="3874129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REMAKING BRITISH SOCIETY</a:t>
            </a:r>
            <a:endParaRPr lang="en-US" dirty="0"/>
          </a:p>
        </p:txBody>
      </p:sp>
      <p:sp>
        <p:nvSpPr>
          <p:cNvPr id="3" name="Text Placeholder 2"/>
          <p:cNvSpPr>
            <a:spLocks noGrp="1"/>
          </p:cNvSpPr>
          <p:nvPr>
            <p:ph type="body" idx="1"/>
          </p:nvPr>
        </p:nvSpPr>
        <p:spPr/>
        <p:txBody>
          <a:bodyPr/>
          <a:lstStyle/>
          <a:p>
            <a:r>
              <a:rPr lang="en-US" dirty="0" smtClean="0"/>
              <a:t>THE MEDIA</a:t>
            </a:r>
            <a:endParaRPr lang="en-US" dirty="0"/>
          </a:p>
        </p:txBody>
      </p:sp>
      <p:sp>
        <p:nvSpPr>
          <p:cNvPr id="4" name="Content Placeholder 3"/>
          <p:cNvSpPr>
            <a:spLocks noGrp="1"/>
          </p:cNvSpPr>
          <p:nvPr>
            <p:ph sz="half" idx="2"/>
          </p:nvPr>
        </p:nvSpPr>
        <p:spPr/>
        <p:txBody>
          <a:bodyPr/>
          <a:lstStyle/>
          <a:p>
            <a:r>
              <a:rPr lang="en-US" dirty="0" smtClean="0"/>
              <a:t>SUPPORTED BY TIMES AND SUNDAY TIMES</a:t>
            </a:r>
          </a:p>
          <a:p>
            <a:r>
              <a:rPr lang="en-US" dirty="0" smtClean="0"/>
              <a:t>MANY PAPERS IN OPPOSITION</a:t>
            </a:r>
          </a:p>
          <a:p>
            <a:r>
              <a:rPr lang="en-US" dirty="0" smtClean="0"/>
              <a:t>BBC IS BIASED IN ITS  ASSESSMENTS</a:t>
            </a:r>
          </a:p>
          <a:p>
            <a:r>
              <a:rPr lang="en-US" dirty="0" smtClean="0"/>
              <a:t>CAREFULLY CRAFTING HER  APPEARANCE</a:t>
            </a:r>
          </a:p>
          <a:p>
            <a:endParaRPr lang="en-US" dirty="0"/>
          </a:p>
        </p:txBody>
      </p:sp>
      <p:sp>
        <p:nvSpPr>
          <p:cNvPr id="5" name="Text Placeholder 4"/>
          <p:cNvSpPr>
            <a:spLocks noGrp="1"/>
          </p:cNvSpPr>
          <p:nvPr>
            <p:ph type="body" sz="quarter" idx="3"/>
          </p:nvPr>
        </p:nvSpPr>
        <p:spPr/>
        <p:txBody>
          <a:bodyPr/>
          <a:lstStyle/>
          <a:p>
            <a:r>
              <a:rPr lang="en-US" dirty="0" smtClean="0"/>
              <a:t>THE IMAGE OF POWER</a:t>
            </a:r>
            <a:endParaRPr lang="en-US"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667000"/>
            <a:ext cx="3733800" cy="2971800"/>
          </a:xfrm>
        </p:spPr>
      </p:pic>
    </p:spTree>
    <p:extLst>
      <p:ext uri="{BB962C8B-B14F-4D97-AF65-F5344CB8AC3E}">
        <p14:creationId xmlns:p14="http://schemas.microsoft.com/office/powerpoint/2010/main" val="637467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MAGGIE FINISHED??!!</a:t>
            </a:r>
            <a:endParaRPr lang="en-US" dirty="0"/>
          </a:p>
        </p:txBody>
      </p:sp>
      <p:sp>
        <p:nvSpPr>
          <p:cNvPr id="3" name="Text Placeholder 2"/>
          <p:cNvSpPr>
            <a:spLocks noGrp="1"/>
          </p:cNvSpPr>
          <p:nvPr>
            <p:ph type="body" idx="1"/>
          </p:nvPr>
        </p:nvSpPr>
        <p:spPr/>
        <p:txBody>
          <a:bodyPr>
            <a:normAutofit fontScale="92500"/>
          </a:bodyPr>
          <a:lstStyle/>
          <a:p>
            <a:r>
              <a:rPr lang="en-US" dirty="0" smtClean="0"/>
              <a:t>CONDITIONS ARE WORSENING</a:t>
            </a:r>
            <a:endParaRPr lang="en-US" dirty="0"/>
          </a:p>
        </p:txBody>
      </p:sp>
      <p:sp>
        <p:nvSpPr>
          <p:cNvPr id="4" name="Content Placeholder 3"/>
          <p:cNvSpPr>
            <a:spLocks noGrp="1"/>
          </p:cNvSpPr>
          <p:nvPr>
            <p:ph sz="half" idx="2"/>
          </p:nvPr>
        </p:nvSpPr>
        <p:spPr/>
        <p:txBody>
          <a:bodyPr/>
          <a:lstStyle/>
          <a:p>
            <a:r>
              <a:rPr lang="en-US" dirty="0" smtClean="0"/>
              <a:t>UNEMPLOYMENT SOARING</a:t>
            </a:r>
          </a:p>
          <a:p>
            <a:r>
              <a:rPr lang="en-US" dirty="0" smtClean="0"/>
              <a:t>NATIONAL DISCONTENT</a:t>
            </a:r>
          </a:p>
          <a:p>
            <a:r>
              <a:rPr lang="en-US" dirty="0" smtClean="0"/>
              <a:t>ALLIES ARE DEFECTING</a:t>
            </a:r>
          </a:p>
          <a:p>
            <a:r>
              <a:rPr lang="en-US" dirty="0" smtClean="0"/>
              <a:t>TOO MANY OPPOSING FORCES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BUT DON’T WRITE HER OFF JUST YET!</a:t>
            </a:r>
            <a:endParaRPr lang="en-US" dirty="0"/>
          </a:p>
        </p:txBody>
      </p:sp>
      <p:sp>
        <p:nvSpPr>
          <p:cNvPr id="6" name="Content Placeholder 5"/>
          <p:cNvSpPr>
            <a:spLocks noGrp="1"/>
          </p:cNvSpPr>
          <p:nvPr>
            <p:ph sz="quarter" idx="4"/>
          </p:nvPr>
        </p:nvSpPr>
        <p:spPr/>
        <p:txBody>
          <a:bodyPr/>
          <a:lstStyle/>
          <a:p>
            <a:r>
              <a:rPr lang="en-US" dirty="0" smtClean="0"/>
              <a:t>INFLATION WILL EVENTUALLY RECEDE</a:t>
            </a:r>
          </a:p>
          <a:p>
            <a:r>
              <a:rPr lang="en-US" dirty="0" smtClean="0"/>
              <a:t>HER PROGRAMS NEED TIME TO WORK</a:t>
            </a:r>
          </a:p>
          <a:p>
            <a:r>
              <a:rPr lang="en-US" dirty="0" smtClean="0"/>
              <a:t>SHE’S NOT BACKING DOWN</a:t>
            </a:r>
          </a:p>
          <a:p>
            <a:r>
              <a:rPr lang="en-US" dirty="0" smtClean="0"/>
              <a:t>NO CHANCE OF RETREATING</a:t>
            </a:r>
          </a:p>
          <a:p>
            <a:endParaRPr lang="en-US" dirty="0" smtClean="0"/>
          </a:p>
          <a:p>
            <a:endParaRPr lang="en-US" dirty="0"/>
          </a:p>
        </p:txBody>
      </p:sp>
    </p:spTree>
    <p:extLst>
      <p:ext uri="{BB962C8B-B14F-4D97-AF65-F5344CB8AC3E}">
        <p14:creationId xmlns:p14="http://schemas.microsoft.com/office/powerpoint/2010/main" val="4270815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Week three:</a:t>
            </a:r>
            <a:endParaRPr lang="en-US" dirty="0"/>
          </a:p>
        </p:txBody>
      </p:sp>
      <p:sp>
        <p:nvSpPr>
          <p:cNvPr id="8" name="Text Placeholder 7"/>
          <p:cNvSpPr>
            <a:spLocks noGrp="1"/>
          </p:cNvSpPr>
          <p:nvPr>
            <p:ph type="subTitle" idx="1"/>
          </p:nvPr>
        </p:nvSpPr>
        <p:spPr/>
        <p:txBody>
          <a:bodyPr/>
          <a:lstStyle/>
          <a:p>
            <a:r>
              <a:rPr lang="en-US" dirty="0" smtClean="0"/>
              <a:t>BRITAIN’S CONFIDENCE GETS A BOOST</a:t>
            </a:r>
            <a:endParaRPr lang="en-US" dirty="0"/>
          </a:p>
        </p:txBody>
      </p:sp>
    </p:spTree>
    <p:extLst>
      <p:ext uri="{BB962C8B-B14F-4D97-AF65-F5344CB8AC3E}">
        <p14:creationId xmlns:p14="http://schemas.microsoft.com/office/powerpoint/2010/main" val="16040597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IN UNEXPECTED PLACES!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81200"/>
            <a:ext cx="5029200" cy="3657600"/>
          </a:xfrm>
        </p:spPr>
      </p:pic>
    </p:spTree>
    <p:extLst>
      <p:ext uri="{BB962C8B-B14F-4D97-AF65-F5344CB8AC3E}">
        <p14:creationId xmlns:p14="http://schemas.microsoft.com/office/powerpoint/2010/main" val="307992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BRITAIN OF HER YOUTH</a:t>
            </a:r>
            <a:endParaRPr lang="en-US" dirty="0"/>
          </a:p>
        </p:txBody>
      </p:sp>
      <p:sp>
        <p:nvSpPr>
          <p:cNvPr id="7" name="Text Placeholder 6"/>
          <p:cNvSpPr>
            <a:spLocks noGrp="1"/>
          </p:cNvSpPr>
          <p:nvPr>
            <p:ph type="body" idx="1"/>
          </p:nvPr>
        </p:nvSpPr>
        <p:spPr/>
        <p:txBody>
          <a:bodyPr>
            <a:normAutofit fontScale="92500" lnSpcReduction="10000"/>
          </a:bodyPr>
          <a:lstStyle/>
          <a:p>
            <a:r>
              <a:rPr lang="en-US" dirty="0" smtClean="0"/>
              <a:t>RECOVERING FROM WORLD WAR 1</a:t>
            </a:r>
            <a:endParaRPr lang="en-US" dirty="0"/>
          </a:p>
        </p:txBody>
      </p:sp>
      <p:sp>
        <p:nvSpPr>
          <p:cNvPr id="8" name="Content Placeholder 7"/>
          <p:cNvSpPr>
            <a:spLocks noGrp="1"/>
          </p:cNvSpPr>
          <p:nvPr>
            <p:ph sz="half" idx="2"/>
          </p:nvPr>
        </p:nvSpPr>
        <p:spPr/>
        <p:txBody>
          <a:bodyPr/>
          <a:lstStyle/>
          <a:p>
            <a:r>
              <a:rPr lang="en-US" dirty="0" smtClean="0"/>
              <a:t>UNEMPLOYED VETERANS</a:t>
            </a:r>
          </a:p>
          <a:p>
            <a:r>
              <a:rPr lang="en-US" dirty="0" smtClean="0"/>
              <a:t>HUGE WAR COSTS</a:t>
            </a:r>
          </a:p>
          <a:p>
            <a:r>
              <a:rPr lang="en-US" dirty="0" smtClean="0"/>
              <a:t>MONARCHY IN TRANSITION</a:t>
            </a:r>
          </a:p>
          <a:p>
            <a:r>
              <a:rPr lang="en-US" dirty="0" smtClean="0"/>
              <a:t>A WORLD OF RAPID CHANGES</a:t>
            </a:r>
            <a:endParaRPr lang="en-US" dirty="0"/>
          </a:p>
        </p:txBody>
      </p:sp>
      <p:sp>
        <p:nvSpPr>
          <p:cNvPr id="9" name="Text Placeholder 8"/>
          <p:cNvSpPr>
            <a:spLocks noGrp="1"/>
          </p:cNvSpPr>
          <p:nvPr>
            <p:ph type="body" sz="quarter" idx="3"/>
          </p:nvPr>
        </p:nvSpPr>
        <p:spPr/>
        <p:txBody>
          <a:bodyPr>
            <a:normAutofit fontScale="92500" lnSpcReduction="20000"/>
          </a:bodyPr>
          <a:lstStyle/>
          <a:p>
            <a:r>
              <a:rPr lang="en-US" dirty="0" smtClean="0"/>
              <a:t>KING GEORGE V REIGNS: </a:t>
            </a:r>
          </a:p>
          <a:p>
            <a:r>
              <a:rPr lang="en-US" dirty="0" smtClean="0"/>
              <a:t>06 MAY 1910 TO 20 JUNE 1936</a:t>
            </a:r>
            <a:endParaRPr lang="en-US"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362200"/>
            <a:ext cx="3048000" cy="3657600"/>
          </a:xfrm>
        </p:spPr>
      </p:pic>
    </p:spTree>
    <p:extLst>
      <p:ext uri="{BB962C8B-B14F-4D97-AF65-F5344CB8AC3E}">
        <p14:creationId xmlns:p14="http://schemas.microsoft.com/office/powerpoint/2010/main" val="29931221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1982: THE FALKLANDS WAR</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FAILURE OF GLOBAL DIPLOMACY</a:t>
            </a:r>
            <a:endParaRPr lang="en-US" dirty="0"/>
          </a:p>
        </p:txBody>
      </p:sp>
      <p:sp>
        <p:nvSpPr>
          <p:cNvPr id="4" name="Content Placeholder 3"/>
          <p:cNvSpPr>
            <a:spLocks noGrp="1"/>
          </p:cNvSpPr>
          <p:nvPr>
            <p:ph sz="half" idx="2"/>
          </p:nvPr>
        </p:nvSpPr>
        <p:spPr/>
        <p:txBody>
          <a:bodyPr/>
          <a:lstStyle/>
          <a:p>
            <a:r>
              <a:rPr lang="en-US" dirty="0" smtClean="0"/>
              <a:t>AT THE ENDS OF THE EARTH</a:t>
            </a:r>
          </a:p>
          <a:p>
            <a:r>
              <a:rPr lang="en-US" dirty="0" smtClean="0"/>
              <a:t>FIGHTING OVER REMOTE ISLANDS</a:t>
            </a:r>
          </a:p>
          <a:p>
            <a:r>
              <a:rPr lang="en-US" dirty="0" smtClean="0"/>
              <a:t>HISTORY OF TANGLED CLAIMS</a:t>
            </a:r>
          </a:p>
          <a:p>
            <a:r>
              <a:rPr lang="en-US" b="1" dirty="0" smtClean="0"/>
              <a:t>IMPACT WILL SAVE THATCHER</a:t>
            </a:r>
            <a:endParaRPr lang="en-US" b="1" dirty="0"/>
          </a:p>
        </p:txBody>
      </p:sp>
      <p:sp>
        <p:nvSpPr>
          <p:cNvPr id="5" name="Text Placeholder 4"/>
          <p:cNvSpPr>
            <a:spLocks noGrp="1"/>
          </p:cNvSpPr>
          <p:nvPr>
            <p:ph type="body" sz="quarter" idx="3"/>
          </p:nvPr>
        </p:nvSpPr>
        <p:spPr/>
        <p:txBody>
          <a:bodyPr/>
          <a:lstStyle/>
          <a:p>
            <a:r>
              <a:rPr lang="en-US" dirty="0" smtClean="0"/>
              <a:t>MAP OF FALKLANDS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286000"/>
            <a:ext cx="3810000" cy="3962400"/>
          </a:xfrm>
        </p:spPr>
      </p:pic>
    </p:spTree>
    <p:extLst>
      <p:ext uri="{BB962C8B-B14F-4D97-AF65-F5344CB8AC3E}">
        <p14:creationId xmlns:p14="http://schemas.microsoft.com/office/powerpoint/2010/main" val="2699171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SOUTH GEORGIA AND SOUTH SANDWICH ISLANDS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81200"/>
            <a:ext cx="5181600" cy="3962400"/>
          </a:xfrm>
        </p:spPr>
      </p:pic>
    </p:spTree>
    <p:extLst>
      <p:ext uri="{BB962C8B-B14F-4D97-AF65-F5344CB8AC3E}">
        <p14:creationId xmlns:p14="http://schemas.microsoft.com/office/powerpoint/2010/main" val="3463288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“LIKE TWO BALD MEN FIGHTING OVER A COMB”</a:t>
            </a:r>
            <a:endParaRPr lang="en-US" sz="2800" dirty="0"/>
          </a:p>
        </p:txBody>
      </p:sp>
      <p:sp>
        <p:nvSpPr>
          <p:cNvPr id="3" name="Text Placeholder 2"/>
          <p:cNvSpPr>
            <a:spLocks noGrp="1"/>
          </p:cNvSpPr>
          <p:nvPr>
            <p:ph type="body" idx="1"/>
          </p:nvPr>
        </p:nvSpPr>
        <p:spPr/>
        <p:txBody>
          <a:bodyPr/>
          <a:lstStyle/>
          <a:p>
            <a:r>
              <a:rPr lang="en-US" dirty="0" smtClean="0"/>
              <a:t>LITTLE OF STRATEGIC VALUE</a:t>
            </a:r>
            <a:endParaRPr lang="en-US" dirty="0"/>
          </a:p>
        </p:txBody>
      </p:sp>
      <p:sp>
        <p:nvSpPr>
          <p:cNvPr id="4" name="Content Placeholder 3"/>
          <p:cNvSpPr>
            <a:spLocks noGrp="1"/>
          </p:cNvSpPr>
          <p:nvPr>
            <p:ph sz="half" idx="2"/>
          </p:nvPr>
        </p:nvSpPr>
        <p:spPr/>
        <p:txBody>
          <a:bodyPr/>
          <a:lstStyle/>
          <a:p>
            <a:r>
              <a:rPr lang="en-US" dirty="0" smtClean="0"/>
              <a:t>SHEEP</a:t>
            </a:r>
          </a:p>
          <a:p>
            <a:r>
              <a:rPr lang="en-US" dirty="0" smtClean="0"/>
              <a:t>GRASS</a:t>
            </a:r>
          </a:p>
          <a:p>
            <a:r>
              <a:rPr lang="en-US" dirty="0" smtClean="0"/>
              <a:t>ROCKS</a:t>
            </a:r>
          </a:p>
          <a:p>
            <a:r>
              <a:rPr lang="en-US" dirty="0" smtClean="0"/>
              <a:t>FISH</a:t>
            </a:r>
          </a:p>
          <a:p>
            <a:r>
              <a:rPr lang="en-US" dirty="0" smtClean="0"/>
              <a:t>STAMPS</a:t>
            </a:r>
          </a:p>
          <a:p>
            <a:r>
              <a:rPr lang="en-US" dirty="0" smtClean="0"/>
              <a:t>PENGUINS</a:t>
            </a:r>
            <a:endParaRPr lang="en-US" dirty="0"/>
          </a:p>
        </p:txBody>
      </p:sp>
      <p:sp>
        <p:nvSpPr>
          <p:cNvPr id="5" name="Text Placeholder 4"/>
          <p:cNvSpPr>
            <a:spLocks noGrp="1"/>
          </p:cNvSpPr>
          <p:nvPr>
            <p:ph type="body" sz="quarter" idx="3"/>
          </p:nvPr>
        </p:nvSpPr>
        <p:spPr/>
        <p:txBody>
          <a:bodyPr>
            <a:normAutofit/>
          </a:bodyPr>
          <a:lstStyle/>
          <a:p>
            <a:r>
              <a:rPr lang="en-US" dirty="0" smtClean="0"/>
              <a:t>IMPORTANT INCOME SOURCE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57800" y="2667000"/>
            <a:ext cx="2971800" cy="3276600"/>
          </a:xfrm>
        </p:spPr>
      </p:pic>
    </p:spTree>
    <p:extLst>
      <p:ext uri="{BB962C8B-B14F-4D97-AF65-F5344CB8AC3E}">
        <p14:creationId xmlns:p14="http://schemas.microsoft.com/office/powerpoint/2010/main" val="1357629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WHO OWNS THE FALKLANDS??!</a:t>
            </a:r>
            <a:endParaRPr lang="en-US" dirty="0"/>
          </a:p>
        </p:txBody>
      </p:sp>
      <p:sp>
        <p:nvSpPr>
          <p:cNvPr id="8" name="Content Placeholder 7"/>
          <p:cNvSpPr>
            <a:spLocks noGrp="1"/>
          </p:cNvSpPr>
          <p:nvPr>
            <p:ph idx="1"/>
          </p:nvPr>
        </p:nvSpPr>
        <p:spPr/>
        <p:txBody>
          <a:bodyPr/>
          <a:lstStyle/>
          <a:p>
            <a:r>
              <a:rPr lang="en-US" dirty="0" smtClean="0"/>
              <a:t>1690: BRITISH LANDFALL</a:t>
            </a:r>
          </a:p>
          <a:p>
            <a:r>
              <a:rPr lang="en-US" dirty="0" smtClean="0"/>
              <a:t>1770: DISPUTE WITH SPAIN</a:t>
            </a:r>
          </a:p>
          <a:p>
            <a:r>
              <a:rPr lang="en-US" dirty="0" smtClean="0"/>
              <a:t>1883: CONTINUOUS UK PRESENCE</a:t>
            </a:r>
          </a:p>
          <a:p>
            <a:r>
              <a:rPr lang="en-US" dirty="0" smtClean="0"/>
              <a:t>1971: AIR-SEA LINKS WITH ARGENTINA</a:t>
            </a:r>
          </a:p>
          <a:p>
            <a:r>
              <a:rPr lang="en-US" dirty="0" smtClean="0"/>
              <a:t>1981: ARGENTINA JUNTA REACHES OUT</a:t>
            </a:r>
          </a:p>
          <a:p>
            <a:r>
              <a:rPr lang="en-US" dirty="0" smtClean="0"/>
              <a:t>1982: ARGIES INVADE THE ISLANDS</a:t>
            </a:r>
            <a:endParaRPr lang="en-US" dirty="0"/>
          </a:p>
        </p:txBody>
      </p:sp>
    </p:spTree>
    <p:extLst>
      <p:ext uri="{BB962C8B-B14F-4D97-AF65-F5344CB8AC3E}">
        <p14:creationId xmlns:p14="http://schemas.microsoft.com/office/powerpoint/2010/main" val="3481176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VEDDY BRITISH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981200"/>
            <a:ext cx="5181600" cy="3505200"/>
          </a:xfrm>
        </p:spPr>
      </p:pic>
    </p:spTree>
    <p:extLst>
      <p:ext uri="{BB962C8B-B14F-4D97-AF65-F5344CB8AC3E}">
        <p14:creationId xmlns:p14="http://schemas.microsoft.com/office/powerpoint/2010/main" val="42758502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BUENOS AIRES MOTIVES</a:t>
            </a:r>
            <a:endParaRPr lang="en-US" dirty="0"/>
          </a:p>
        </p:txBody>
      </p:sp>
      <p:sp>
        <p:nvSpPr>
          <p:cNvPr id="3" name="Text Placeholder 2"/>
          <p:cNvSpPr>
            <a:spLocks noGrp="1"/>
          </p:cNvSpPr>
          <p:nvPr>
            <p:ph type="body" idx="1"/>
          </p:nvPr>
        </p:nvSpPr>
        <p:spPr/>
        <p:txBody>
          <a:bodyPr>
            <a:normAutofit/>
          </a:bodyPr>
          <a:lstStyle/>
          <a:p>
            <a:r>
              <a:rPr lang="en-US" dirty="0" smtClean="0"/>
              <a:t>JUNTA NEEDS A DISTRACTION</a:t>
            </a:r>
            <a:endParaRPr lang="en-US" dirty="0"/>
          </a:p>
        </p:txBody>
      </p:sp>
      <p:sp>
        <p:nvSpPr>
          <p:cNvPr id="4" name="Content Placeholder 3"/>
          <p:cNvSpPr>
            <a:spLocks noGrp="1"/>
          </p:cNvSpPr>
          <p:nvPr>
            <p:ph sz="half" idx="2"/>
          </p:nvPr>
        </p:nvSpPr>
        <p:spPr/>
        <p:txBody>
          <a:bodyPr/>
          <a:lstStyle/>
          <a:p>
            <a:r>
              <a:rPr lang="en-US" dirty="0" smtClean="0"/>
              <a:t>ATTEMPTING TO SUPPORT CLAIMS</a:t>
            </a:r>
          </a:p>
          <a:p>
            <a:r>
              <a:rPr lang="en-US" dirty="0" smtClean="0"/>
              <a:t>PRESS SPECULATES ON MILITARY ACTION</a:t>
            </a:r>
          </a:p>
          <a:p>
            <a:r>
              <a:rPr lang="en-US" dirty="0" smtClean="0"/>
              <a:t>ARGENTINA BELIEVES IT HAS U.S. SUPPORT</a:t>
            </a:r>
          </a:p>
          <a:p>
            <a:r>
              <a:rPr lang="en-US" dirty="0" smtClean="0"/>
              <a:t>THEIR ECONOMY IS IN BAD SHAPE</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DISREGARDING ISLANDERS’ ALLEGIANCE  TO UK</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05400" y="2514600"/>
            <a:ext cx="3352800" cy="2667000"/>
          </a:xfrm>
        </p:spPr>
      </p:pic>
    </p:spTree>
    <p:extLst>
      <p:ext uri="{BB962C8B-B14F-4D97-AF65-F5344CB8AC3E}">
        <p14:creationId xmlns:p14="http://schemas.microsoft.com/office/powerpoint/2010/main" val="1723556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DIVERSION FROM INEPTITUDE”</a:t>
            </a:r>
            <a:endParaRPr lang="en-US" dirty="0"/>
          </a:p>
        </p:txBody>
      </p:sp>
      <p:sp>
        <p:nvSpPr>
          <p:cNvPr id="7" name="Text Placeholder 6"/>
          <p:cNvSpPr>
            <a:spLocks noGrp="1"/>
          </p:cNvSpPr>
          <p:nvPr>
            <p:ph type="body" idx="1"/>
          </p:nvPr>
        </p:nvSpPr>
        <p:spPr/>
        <p:txBody>
          <a:bodyPr>
            <a:normAutofit fontScale="92500" lnSpcReduction="10000"/>
          </a:bodyPr>
          <a:lstStyle/>
          <a:p>
            <a:r>
              <a:rPr lang="en-US" dirty="0" smtClean="0"/>
              <a:t>ARGENTINA’S ECONOMIC HISTORY</a:t>
            </a:r>
            <a:endParaRPr lang="en-US" dirty="0"/>
          </a:p>
        </p:txBody>
      </p:sp>
      <p:sp>
        <p:nvSpPr>
          <p:cNvPr id="8" name="Content Placeholder 7"/>
          <p:cNvSpPr>
            <a:spLocks noGrp="1"/>
          </p:cNvSpPr>
          <p:nvPr>
            <p:ph sz="half" idx="2"/>
          </p:nvPr>
        </p:nvSpPr>
        <p:spPr/>
        <p:txBody>
          <a:bodyPr/>
          <a:lstStyle/>
          <a:p>
            <a:r>
              <a:rPr lang="en-US" dirty="0" smtClean="0"/>
              <a:t>A SERIES OF MISADVENTURES</a:t>
            </a:r>
          </a:p>
          <a:p>
            <a:r>
              <a:rPr lang="en-US" dirty="0" smtClean="0"/>
              <a:t>DEFLATION</a:t>
            </a:r>
          </a:p>
          <a:p>
            <a:r>
              <a:rPr lang="en-US" dirty="0" smtClean="0"/>
              <a:t>UNEMPLOYMENT</a:t>
            </a:r>
          </a:p>
          <a:p>
            <a:r>
              <a:rPr lang="en-US" dirty="0" smtClean="0"/>
              <a:t>HOARDING</a:t>
            </a:r>
          </a:p>
          <a:p>
            <a:r>
              <a:rPr lang="en-US" dirty="0" smtClean="0"/>
              <a:t>GOVERNMENT BUNGLING</a:t>
            </a:r>
          </a:p>
          <a:p>
            <a:r>
              <a:rPr lang="en-US" dirty="0" smtClean="0"/>
              <a:t>CONTINUES TODAY</a:t>
            </a:r>
            <a:endParaRPr lang="en-US" dirty="0"/>
          </a:p>
        </p:txBody>
      </p:sp>
      <p:sp>
        <p:nvSpPr>
          <p:cNvPr id="9" name="Text Placeholder 8"/>
          <p:cNvSpPr>
            <a:spLocks noGrp="1"/>
          </p:cNvSpPr>
          <p:nvPr>
            <p:ph type="body" sz="quarter" idx="3"/>
          </p:nvPr>
        </p:nvSpPr>
        <p:spPr/>
        <p:txBody>
          <a:bodyPr/>
          <a:lstStyle/>
          <a:p>
            <a:r>
              <a:rPr lang="en-US" dirty="0" smtClean="0"/>
              <a:t>PHOTO OF UNREST</a:t>
            </a:r>
            <a:endParaRPr lang="en-US"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667000"/>
            <a:ext cx="3505200" cy="2590800"/>
          </a:xfrm>
        </p:spPr>
      </p:pic>
    </p:spTree>
    <p:extLst>
      <p:ext uri="{BB962C8B-B14F-4D97-AF65-F5344CB8AC3E}">
        <p14:creationId xmlns:p14="http://schemas.microsoft.com/office/powerpoint/2010/main" val="2515419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BRITISH RESPONSE!</a:t>
            </a:r>
            <a:endParaRPr lang="en-US" dirty="0"/>
          </a:p>
        </p:txBody>
      </p:sp>
      <p:sp>
        <p:nvSpPr>
          <p:cNvPr id="7" name="Content Placeholder 6"/>
          <p:cNvSpPr>
            <a:spLocks noGrp="1"/>
          </p:cNvSpPr>
          <p:nvPr>
            <p:ph idx="1"/>
          </p:nvPr>
        </p:nvSpPr>
        <p:spPr/>
        <p:txBody>
          <a:bodyPr/>
          <a:lstStyle/>
          <a:p>
            <a:r>
              <a:rPr lang="en-US" dirty="0" smtClean="0"/>
              <a:t>OBTAIN SUPPORT OF YANKS, EUROPE, UN</a:t>
            </a:r>
          </a:p>
          <a:p>
            <a:r>
              <a:rPr lang="en-US" dirty="0" smtClean="0"/>
              <a:t>WE’RE DEFENDING UK TERRITORY</a:t>
            </a:r>
          </a:p>
          <a:p>
            <a:r>
              <a:rPr lang="en-US" b="1" u="sng" dirty="0" smtClean="0"/>
              <a:t>SOVREIGNTY IS NOT NEGOTIABLE</a:t>
            </a:r>
          </a:p>
          <a:p>
            <a:r>
              <a:rPr lang="en-US" dirty="0" smtClean="0"/>
              <a:t>REMINDING WORLD WE’LL RESIST AGGRESSION</a:t>
            </a:r>
          </a:p>
          <a:p>
            <a:r>
              <a:rPr lang="en-US" dirty="0" smtClean="0"/>
              <a:t>THE ISLANDERS ARE NOT LOYAL TO ARGENTINA</a:t>
            </a:r>
          </a:p>
          <a:p>
            <a:r>
              <a:rPr lang="en-US" dirty="0" smtClean="0"/>
              <a:t>LEAVE OR WE’LL TAKE EM’ BACK! </a:t>
            </a:r>
            <a:endParaRPr lang="en-US" dirty="0"/>
          </a:p>
        </p:txBody>
      </p:sp>
    </p:spTree>
    <p:extLst>
      <p:ext uri="{BB962C8B-B14F-4D97-AF65-F5344CB8AC3E}">
        <p14:creationId xmlns:p14="http://schemas.microsoft.com/office/powerpoint/2010/main" val="25209824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 IN THE SOUTH ATLANTIC</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NEITHER FORSEEN OR PREVENTABLE</a:t>
            </a:r>
            <a:endParaRPr lang="en-US" dirty="0"/>
          </a:p>
        </p:txBody>
      </p:sp>
      <p:sp>
        <p:nvSpPr>
          <p:cNvPr id="4" name="Content Placeholder 3"/>
          <p:cNvSpPr>
            <a:spLocks noGrp="1"/>
          </p:cNvSpPr>
          <p:nvPr>
            <p:ph sz="half" idx="2"/>
          </p:nvPr>
        </p:nvSpPr>
        <p:spPr/>
        <p:txBody>
          <a:bodyPr/>
          <a:lstStyle/>
          <a:p>
            <a:r>
              <a:rPr lang="en-US" dirty="0" smtClean="0"/>
              <a:t>ANTARCTIC SURVEY SHIP GIVES WARNING</a:t>
            </a:r>
          </a:p>
          <a:p>
            <a:r>
              <a:rPr lang="en-US" dirty="0" smtClean="0"/>
              <a:t>UK FOREIGN OFFICE MISJUDGED JUNTA</a:t>
            </a:r>
          </a:p>
          <a:p>
            <a:r>
              <a:rPr lang="en-US" dirty="0" smtClean="0"/>
              <a:t>THATCHER IS DETERMINED TO OUST ARGENTINA</a:t>
            </a:r>
          </a:p>
          <a:p>
            <a:r>
              <a:rPr lang="en-US" dirty="0" smtClean="0"/>
              <a:t>A TEST OF WILLS</a:t>
            </a:r>
          </a:p>
        </p:txBody>
      </p:sp>
      <p:sp>
        <p:nvSpPr>
          <p:cNvPr id="5" name="Text Placeholder 4"/>
          <p:cNvSpPr>
            <a:spLocks noGrp="1"/>
          </p:cNvSpPr>
          <p:nvPr>
            <p:ph type="body" sz="quarter" idx="3"/>
          </p:nvPr>
        </p:nvSpPr>
        <p:spPr/>
        <p:txBody>
          <a:bodyPr/>
          <a:lstStyle/>
          <a:p>
            <a:r>
              <a:rPr lang="en-US" dirty="0" smtClean="0"/>
              <a:t>THIS WAR IS DIFFERENT</a:t>
            </a:r>
            <a:endParaRPr lang="en-US" dirty="0"/>
          </a:p>
        </p:txBody>
      </p:sp>
      <p:sp>
        <p:nvSpPr>
          <p:cNvPr id="6" name="Content Placeholder 5"/>
          <p:cNvSpPr>
            <a:spLocks noGrp="1"/>
          </p:cNvSpPr>
          <p:nvPr>
            <p:ph sz="quarter" idx="4"/>
          </p:nvPr>
        </p:nvSpPr>
        <p:spPr/>
        <p:txBody>
          <a:bodyPr/>
          <a:lstStyle/>
          <a:p>
            <a:r>
              <a:rPr lang="en-US" dirty="0" smtClean="0"/>
              <a:t>LOGISTICS DIFFICULT AT BEST</a:t>
            </a:r>
          </a:p>
          <a:p>
            <a:r>
              <a:rPr lang="en-US" dirty="0" smtClean="0"/>
              <a:t>BRITAIN EMPTIES THE BARN</a:t>
            </a:r>
          </a:p>
          <a:p>
            <a:r>
              <a:rPr lang="en-US" dirty="0" smtClean="0"/>
              <a:t>FIRST WAR AT SEA SINCE WORLD WAR II</a:t>
            </a:r>
          </a:p>
          <a:p>
            <a:r>
              <a:rPr lang="en-US" dirty="0" smtClean="0"/>
              <a:t>U.S. SUPPORT ESSENTIAL TO VICTORY</a:t>
            </a:r>
          </a:p>
          <a:p>
            <a:pPr marL="0" indent="0">
              <a:buNone/>
            </a:pPr>
            <a:endParaRPr lang="en-US" dirty="0" smtClean="0"/>
          </a:p>
          <a:p>
            <a:endParaRPr lang="en-US" dirty="0"/>
          </a:p>
        </p:txBody>
      </p:sp>
    </p:spTree>
    <p:extLst>
      <p:ext uri="{BB962C8B-B14F-4D97-AF65-F5344CB8AC3E}">
        <p14:creationId xmlns:p14="http://schemas.microsoft.com/office/powerpoint/2010/main" val="2271157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U.S. POLICY IS DIVIDED</a:t>
            </a:r>
            <a:endParaRPr lang="en-US" dirty="0"/>
          </a:p>
        </p:txBody>
      </p:sp>
      <p:sp>
        <p:nvSpPr>
          <p:cNvPr id="3" name="Text Placeholder 2"/>
          <p:cNvSpPr>
            <a:spLocks noGrp="1"/>
          </p:cNvSpPr>
          <p:nvPr>
            <p:ph type="body" idx="1"/>
          </p:nvPr>
        </p:nvSpPr>
        <p:spPr/>
        <p:txBody>
          <a:bodyPr>
            <a:normAutofit fontScale="92500" lnSpcReduction="10000"/>
          </a:bodyPr>
          <a:lstStyle/>
          <a:p>
            <a:r>
              <a:rPr lang="en-US" b="1" dirty="0" smtClean="0"/>
              <a:t>THE PENTAGON</a:t>
            </a:r>
            <a:r>
              <a:rPr lang="en-US" dirty="0" smtClean="0"/>
              <a:t> PROVIDES BROAD ASSISTANCE</a:t>
            </a:r>
            <a:endParaRPr lang="en-US" dirty="0"/>
          </a:p>
        </p:txBody>
      </p:sp>
      <p:sp>
        <p:nvSpPr>
          <p:cNvPr id="4" name="Content Placeholder 3"/>
          <p:cNvSpPr>
            <a:spLocks noGrp="1"/>
          </p:cNvSpPr>
          <p:nvPr>
            <p:ph sz="half" idx="2"/>
          </p:nvPr>
        </p:nvSpPr>
        <p:spPr/>
        <p:txBody>
          <a:bodyPr>
            <a:normAutofit/>
          </a:bodyPr>
          <a:lstStyle/>
          <a:p>
            <a:r>
              <a:rPr lang="en-US" dirty="0" smtClean="0"/>
              <a:t>INTELLIGENCE ACTIVITIES ARE INTEGRATED</a:t>
            </a:r>
          </a:p>
          <a:p>
            <a:r>
              <a:rPr lang="en-US" dirty="0" smtClean="0"/>
              <a:t>OFFERS ASSISTANCE WITHOUT CONDITIONS</a:t>
            </a:r>
          </a:p>
          <a:p>
            <a:r>
              <a:rPr lang="en-US" dirty="0" smtClean="0"/>
              <a:t>INCLUDING SATELLITES AND A CARRIER</a:t>
            </a:r>
          </a:p>
          <a:p>
            <a:r>
              <a:rPr lang="en-US" dirty="0" smtClean="0"/>
              <a:t>NAVY </a:t>
            </a:r>
            <a:r>
              <a:rPr lang="en-US" smtClean="0"/>
              <a:t>SECRETARY  CAMBRIDGE GRAD</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CAP WEINBERGER BELIEVES IN BRITAIN</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743200"/>
            <a:ext cx="3124200" cy="2895600"/>
          </a:xfrm>
        </p:spPr>
      </p:pic>
    </p:spTree>
    <p:extLst>
      <p:ext uri="{BB962C8B-B14F-4D97-AF65-F5344CB8AC3E}">
        <p14:creationId xmlns:p14="http://schemas.microsoft.com/office/powerpoint/2010/main" val="396328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CHALLENGES </a:t>
            </a:r>
            <a:endParaRPr lang="en-US" dirty="0"/>
          </a:p>
        </p:txBody>
      </p:sp>
      <p:sp>
        <p:nvSpPr>
          <p:cNvPr id="3" name="Text Placeholder 2"/>
          <p:cNvSpPr>
            <a:spLocks noGrp="1"/>
          </p:cNvSpPr>
          <p:nvPr>
            <p:ph type="body" idx="1"/>
          </p:nvPr>
        </p:nvSpPr>
        <p:spPr/>
        <p:txBody>
          <a:bodyPr/>
          <a:lstStyle/>
          <a:p>
            <a:r>
              <a:rPr lang="en-US" dirty="0" smtClean="0"/>
              <a:t>UPSETTING THE OLD ORDER</a:t>
            </a:r>
            <a:endParaRPr lang="en-US" dirty="0"/>
          </a:p>
        </p:txBody>
      </p:sp>
      <p:sp>
        <p:nvSpPr>
          <p:cNvPr id="4" name="Content Placeholder 3"/>
          <p:cNvSpPr>
            <a:spLocks noGrp="1"/>
          </p:cNvSpPr>
          <p:nvPr>
            <p:ph sz="half" idx="2"/>
          </p:nvPr>
        </p:nvSpPr>
        <p:spPr/>
        <p:txBody>
          <a:bodyPr/>
          <a:lstStyle/>
          <a:p>
            <a:r>
              <a:rPr lang="en-US" dirty="0" smtClean="0"/>
              <a:t>SOCIALISM</a:t>
            </a:r>
          </a:p>
          <a:p>
            <a:r>
              <a:rPr lang="en-US" dirty="0" smtClean="0"/>
              <a:t>COMMUNISM</a:t>
            </a:r>
          </a:p>
          <a:p>
            <a:r>
              <a:rPr lang="en-US" dirty="0" smtClean="0"/>
              <a:t>FASCISM</a:t>
            </a:r>
          </a:p>
          <a:p>
            <a:r>
              <a:rPr lang="en-US" dirty="0" smtClean="0"/>
              <a:t>IRISH REPUBLICANISM</a:t>
            </a:r>
          </a:p>
          <a:p>
            <a:r>
              <a:rPr lang="en-US" dirty="0" smtClean="0"/>
              <a:t>AMERICAN INFLUENCE IS INCREASING</a:t>
            </a:r>
          </a:p>
          <a:p>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THESE WOULD IMPACT MARGARET’S FUTURE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10200" y="2971800"/>
            <a:ext cx="2667000" cy="2728119"/>
          </a:xfrm>
        </p:spPr>
      </p:pic>
    </p:spTree>
    <p:extLst>
      <p:ext uri="{BB962C8B-B14F-4D97-AF65-F5344CB8AC3E}">
        <p14:creationId xmlns:p14="http://schemas.microsoft.com/office/powerpoint/2010/main" val="34110677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STATE DEPT </a:t>
            </a:r>
            <a:r>
              <a:rPr lang="en-US" dirty="0" smtClean="0"/>
              <a:t>DOES  NOT AGREE</a:t>
            </a:r>
            <a:endParaRPr lang="en-US" dirty="0"/>
          </a:p>
        </p:txBody>
      </p:sp>
      <p:sp>
        <p:nvSpPr>
          <p:cNvPr id="3" name="Text Placeholder 2"/>
          <p:cNvSpPr>
            <a:spLocks noGrp="1"/>
          </p:cNvSpPr>
          <p:nvPr>
            <p:ph type="body" idx="1"/>
          </p:nvPr>
        </p:nvSpPr>
        <p:spPr/>
        <p:txBody>
          <a:bodyPr>
            <a:normAutofit fontScale="92500"/>
          </a:bodyPr>
          <a:lstStyle/>
          <a:p>
            <a:r>
              <a:rPr lang="en-US" dirty="0" smtClean="0"/>
              <a:t>AL HAIG THE GREAT MEDIATOR</a:t>
            </a:r>
            <a:endParaRPr lang="en-US" dirty="0"/>
          </a:p>
        </p:txBody>
      </p:sp>
      <p:sp>
        <p:nvSpPr>
          <p:cNvPr id="4" name="Content Placeholder 3"/>
          <p:cNvSpPr>
            <a:spLocks noGrp="1"/>
          </p:cNvSpPr>
          <p:nvPr>
            <p:ph sz="half" idx="2"/>
          </p:nvPr>
        </p:nvSpPr>
        <p:spPr/>
        <p:txBody>
          <a:bodyPr/>
          <a:lstStyle/>
          <a:p>
            <a:r>
              <a:rPr lang="en-US" dirty="0" smtClean="0"/>
              <a:t>ATTEMPTS TO WOO BOTH  BRITAIN AND ARGENTINA</a:t>
            </a:r>
          </a:p>
          <a:p>
            <a:r>
              <a:rPr lang="en-US" dirty="0" smtClean="0"/>
              <a:t>SHUTTLE DIPLOMACY</a:t>
            </a:r>
          </a:p>
          <a:p>
            <a:r>
              <a:rPr lang="en-US" dirty="0" smtClean="0"/>
              <a:t>ANNOYS MARGARET</a:t>
            </a:r>
          </a:p>
          <a:p>
            <a:r>
              <a:rPr lang="en-US" dirty="0" smtClean="0"/>
              <a:t>DUPED BY BUENOS AIRES</a:t>
            </a:r>
          </a:p>
          <a:p>
            <a:r>
              <a:rPr lang="en-US" dirty="0" smtClean="0"/>
              <a:t>FAILS TO PREVENT BRITISH LANDINGS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JEANNE  KIRKPATRICK, UNITED NATIONS REPRESENTATIVE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53000" y="2590800"/>
            <a:ext cx="3352800" cy="3200400"/>
          </a:xfrm>
        </p:spPr>
      </p:pic>
    </p:spTree>
    <p:extLst>
      <p:ext uri="{BB962C8B-B14F-4D97-AF65-F5344CB8AC3E}">
        <p14:creationId xmlns:p14="http://schemas.microsoft.com/office/powerpoint/2010/main" val="27806069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GLOBAL CLASH OF IDEOLOGY</a:t>
            </a:r>
            <a:endParaRPr lang="en-US" dirty="0"/>
          </a:p>
        </p:txBody>
      </p:sp>
      <p:sp>
        <p:nvSpPr>
          <p:cNvPr id="3" name="Content Placeholder 2"/>
          <p:cNvSpPr>
            <a:spLocks noGrp="1"/>
          </p:cNvSpPr>
          <p:nvPr>
            <p:ph idx="1"/>
          </p:nvPr>
        </p:nvSpPr>
        <p:spPr/>
        <p:txBody>
          <a:bodyPr/>
          <a:lstStyle/>
          <a:p>
            <a:r>
              <a:rPr lang="en-US" dirty="0" smtClean="0"/>
              <a:t>NORTH VERSUS SOUTH</a:t>
            </a:r>
          </a:p>
          <a:p>
            <a:r>
              <a:rPr lang="en-US" dirty="0" smtClean="0"/>
              <a:t>EAST VERSUS WEST</a:t>
            </a:r>
          </a:p>
          <a:p>
            <a:r>
              <a:rPr lang="en-US" dirty="0" smtClean="0"/>
              <a:t>RULE OF LAW VERSUS ARMED AGRESSION</a:t>
            </a:r>
          </a:p>
          <a:p>
            <a:r>
              <a:rPr lang="en-US" dirty="0" smtClean="0"/>
              <a:t>PROXY NATIONS ASSIST</a:t>
            </a:r>
          </a:p>
          <a:p>
            <a:r>
              <a:rPr lang="en-US" dirty="0" smtClean="0"/>
              <a:t>UNITED NATIONS DEBATES DIVIDE</a:t>
            </a:r>
          </a:p>
          <a:p>
            <a:r>
              <a:rPr lang="en-US" dirty="0" smtClean="0"/>
              <a:t>THE SHADOW WARS</a:t>
            </a:r>
          </a:p>
          <a:p>
            <a:pPr marL="0" indent="0">
              <a:buNone/>
            </a:pPr>
            <a:endParaRPr lang="en-US" dirty="0"/>
          </a:p>
        </p:txBody>
      </p:sp>
    </p:spTree>
    <p:extLst>
      <p:ext uri="{BB962C8B-B14F-4D97-AF65-F5344CB8AC3E}">
        <p14:creationId xmlns:p14="http://schemas.microsoft.com/office/powerpoint/2010/main" val="2844764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BRITAIN’S SIDE </a:t>
            </a:r>
            <a:endParaRPr lang="en-US" dirty="0"/>
          </a:p>
        </p:txBody>
      </p:sp>
      <p:sp>
        <p:nvSpPr>
          <p:cNvPr id="3" name="Text Placeholder 2"/>
          <p:cNvSpPr>
            <a:spLocks noGrp="1"/>
          </p:cNvSpPr>
          <p:nvPr>
            <p:ph type="body" idx="1"/>
          </p:nvPr>
        </p:nvSpPr>
        <p:spPr/>
        <p:txBody>
          <a:bodyPr/>
          <a:lstStyle/>
          <a:p>
            <a:r>
              <a:rPr lang="en-US" dirty="0" smtClean="0"/>
              <a:t>SKILLFUL MANEUVERING</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UN RESOLUTION – AR MUST WITHDRAW</a:t>
            </a:r>
          </a:p>
          <a:p>
            <a:r>
              <a:rPr lang="en-US" dirty="0" smtClean="0"/>
              <a:t>FR – DISSIMILAR AIRCRAFT TRAINING</a:t>
            </a:r>
          </a:p>
          <a:p>
            <a:r>
              <a:rPr lang="en-US" dirty="0" smtClean="0"/>
              <a:t>FR- BLOCK EXOCET SALES WORLDWIDE</a:t>
            </a:r>
          </a:p>
          <a:p>
            <a:r>
              <a:rPr lang="en-US" dirty="0" smtClean="0"/>
              <a:t>EEC – SUPPORT UK OBJECTIVES</a:t>
            </a:r>
          </a:p>
          <a:p>
            <a:r>
              <a:rPr lang="en-US" dirty="0" smtClean="0"/>
              <a:t>NZ – FREES UP UK FRIGATE</a:t>
            </a:r>
          </a:p>
          <a:p>
            <a:r>
              <a:rPr lang="en-US" dirty="0" smtClean="0"/>
              <a:t>CHILE – TIES UP ARGENTINE TROOPS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OUTFLANKING ARGENTINA ON THE WORLD STAGE</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667000"/>
            <a:ext cx="3810000" cy="3124200"/>
          </a:xfrm>
        </p:spPr>
      </p:pic>
    </p:spTree>
    <p:extLst>
      <p:ext uri="{BB962C8B-B14F-4D97-AF65-F5344CB8AC3E}">
        <p14:creationId xmlns:p14="http://schemas.microsoft.com/office/powerpoint/2010/main" val="19161342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CRY FOR ME ARGENTINA</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BUENOS AIRES HAS FRIENDS TOO</a:t>
            </a: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PERU – SENDS AIRCRAFT, PILOTS, MISSILES</a:t>
            </a:r>
          </a:p>
          <a:p>
            <a:pPr marL="0" indent="0">
              <a:buNone/>
            </a:pPr>
            <a:r>
              <a:rPr lang="en-US" dirty="0" smtClean="0"/>
              <a:t>LIBYA – SA-7 MANPADS MISSILES, MINES, MACHINE GUNS, MORTARS</a:t>
            </a:r>
          </a:p>
          <a:p>
            <a:pPr marL="0" indent="0">
              <a:buNone/>
            </a:pPr>
            <a:r>
              <a:rPr lang="en-US" dirty="0" smtClean="0"/>
              <a:t>NON-ALIGNED MOVEMENT SUPPORT</a:t>
            </a:r>
          </a:p>
          <a:p>
            <a:pPr marL="0" indent="0">
              <a:buNone/>
            </a:pPr>
            <a:r>
              <a:rPr lang="en-US" dirty="0" smtClean="0"/>
              <a:t>GUATEMALA – OFFERS PARATROOPS</a:t>
            </a:r>
          </a:p>
          <a:p>
            <a:pPr marL="0" indent="0">
              <a:buNone/>
            </a:pPr>
            <a:r>
              <a:rPr lang="en-US" dirty="0" smtClean="0"/>
              <a:t>SPAIN – DIPLOMATIC SUPPORT</a:t>
            </a:r>
          </a:p>
          <a:p>
            <a:pPr marL="0" indent="0">
              <a:buNone/>
            </a:pP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PERUVIAN C-130 HERCULES AIRCRAFT</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76800" y="2667000"/>
            <a:ext cx="3429000" cy="2514600"/>
          </a:xfrm>
        </p:spPr>
      </p:pic>
    </p:spTree>
    <p:extLst>
      <p:ext uri="{BB962C8B-B14F-4D97-AF65-F5344CB8AC3E}">
        <p14:creationId xmlns:p14="http://schemas.microsoft.com/office/powerpoint/2010/main" val="36066464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 RESOLUTION 502</a:t>
            </a:r>
            <a:endParaRPr lang="en-US" dirty="0"/>
          </a:p>
        </p:txBody>
      </p:sp>
      <p:sp>
        <p:nvSpPr>
          <p:cNvPr id="3" name="Text Placeholder 2"/>
          <p:cNvSpPr>
            <a:spLocks noGrp="1"/>
          </p:cNvSpPr>
          <p:nvPr>
            <p:ph type="body" idx="1"/>
          </p:nvPr>
        </p:nvSpPr>
        <p:spPr/>
        <p:txBody>
          <a:bodyPr/>
          <a:lstStyle/>
          <a:p>
            <a:r>
              <a:rPr lang="en-US" dirty="0" smtClean="0"/>
              <a:t>ADOPTED 3 APRIL 1982</a:t>
            </a:r>
            <a:endParaRPr lang="en-US" dirty="0"/>
          </a:p>
        </p:txBody>
      </p:sp>
      <p:sp>
        <p:nvSpPr>
          <p:cNvPr id="4" name="Content Placeholder 3"/>
          <p:cNvSpPr>
            <a:spLocks noGrp="1"/>
          </p:cNvSpPr>
          <p:nvPr>
            <p:ph sz="half" idx="2"/>
          </p:nvPr>
        </p:nvSpPr>
        <p:spPr/>
        <p:txBody>
          <a:bodyPr/>
          <a:lstStyle/>
          <a:p>
            <a:r>
              <a:rPr lang="en-US" dirty="0" smtClean="0"/>
              <a:t>UK DIPLOMATIC TRIUMPH</a:t>
            </a:r>
          </a:p>
          <a:p>
            <a:r>
              <a:rPr lang="en-US" dirty="0" smtClean="0"/>
              <a:t>CESSATION OF HOSTILITIES</a:t>
            </a:r>
          </a:p>
          <a:p>
            <a:r>
              <a:rPr lang="en-US" dirty="0" smtClean="0"/>
              <a:t>COMPLETE ARGENTINE WITHDRAWAL</a:t>
            </a:r>
          </a:p>
          <a:p>
            <a:r>
              <a:rPr lang="en-US" dirty="0" smtClean="0"/>
              <a:t>SEEK DIPLOMATIC SOLUTIONS</a:t>
            </a:r>
            <a:endParaRPr lang="en-US" dirty="0"/>
          </a:p>
        </p:txBody>
      </p:sp>
      <p:sp>
        <p:nvSpPr>
          <p:cNvPr id="5" name="Text Placeholder 4"/>
          <p:cNvSpPr>
            <a:spLocks noGrp="1"/>
          </p:cNvSpPr>
          <p:nvPr>
            <p:ph type="body" sz="quarter" idx="3"/>
          </p:nvPr>
        </p:nvSpPr>
        <p:spPr/>
        <p:txBody>
          <a:bodyPr/>
          <a:lstStyle/>
          <a:p>
            <a:r>
              <a:rPr lang="en-US" dirty="0" smtClean="0"/>
              <a:t>SECURITY COUNCIL VOTING</a:t>
            </a:r>
            <a:endParaRPr lang="en-US" dirty="0"/>
          </a:p>
        </p:txBody>
      </p:sp>
      <p:sp>
        <p:nvSpPr>
          <p:cNvPr id="6" name="Content Placeholder 5"/>
          <p:cNvSpPr>
            <a:spLocks noGrp="1"/>
          </p:cNvSpPr>
          <p:nvPr>
            <p:ph sz="quarter" idx="4"/>
          </p:nvPr>
        </p:nvSpPr>
        <p:spPr/>
        <p:txBody>
          <a:bodyPr/>
          <a:lstStyle/>
          <a:p>
            <a:r>
              <a:rPr lang="en-US" dirty="0" smtClean="0"/>
              <a:t>TEN YES MEMBER VOTES</a:t>
            </a:r>
          </a:p>
          <a:p>
            <a:r>
              <a:rPr lang="en-US" dirty="0" smtClean="0"/>
              <a:t>ONE VOTE AGAINST</a:t>
            </a:r>
          </a:p>
          <a:p>
            <a:r>
              <a:rPr lang="en-US" dirty="0" smtClean="0"/>
              <a:t>FOUR ABSTENTIONS</a:t>
            </a:r>
          </a:p>
          <a:p>
            <a:r>
              <a:rPr lang="en-US" dirty="0" smtClean="0"/>
              <a:t>FINAL TALLY CONFIRMS LONDON’S POSITION</a:t>
            </a:r>
          </a:p>
          <a:p>
            <a:r>
              <a:rPr lang="en-US" dirty="0" smtClean="0"/>
              <a:t>A SLAP AT BUENOS AIRES</a:t>
            </a:r>
          </a:p>
        </p:txBody>
      </p:sp>
    </p:spTree>
    <p:extLst>
      <p:ext uri="{BB962C8B-B14F-4D97-AF65-F5344CB8AC3E}">
        <p14:creationId xmlns:p14="http://schemas.microsoft.com/office/powerpoint/2010/main" val="3099548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EARLY STAGES</a:t>
            </a:r>
            <a:r>
              <a:rPr lang="en-US" dirty="0" smtClean="0"/>
              <a:t>: MAR &amp; APR</a:t>
            </a:r>
            <a:endParaRPr lang="en-US" dirty="0"/>
          </a:p>
        </p:txBody>
      </p:sp>
      <p:sp>
        <p:nvSpPr>
          <p:cNvPr id="3" name="Content Placeholder 2"/>
          <p:cNvSpPr>
            <a:spLocks noGrp="1"/>
          </p:cNvSpPr>
          <p:nvPr>
            <p:ph idx="1"/>
          </p:nvPr>
        </p:nvSpPr>
        <p:spPr/>
        <p:txBody>
          <a:bodyPr/>
          <a:lstStyle/>
          <a:p>
            <a:r>
              <a:rPr lang="en-US" dirty="0" smtClean="0"/>
              <a:t>17 MAR 82 – Argentine Marines ashore on S. Georgia</a:t>
            </a:r>
          </a:p>
          <a:p>
            <a:r>
              <a:rPr lang="en-US" dirty="0" smtClean="0"/>
              <a:t>01 APR 82 – Buenos Aires lands in Falklands</a:t>
            </a:r>
          </a:p>
          <a:p>
            <a:r>
              <a:rPr lang="en-US" dirty="0" smtClean="0"/>
              <a:t>02 APR 82 – Further AR landings on South Georgia</a:t>
            </a:r>
          </a:p>
          <a:p>
            <a:r>
              <a:rPr lang="en-US" dirty="0" smtClean="0"/>
              <a:t>03 APR 82 – House of Commons endorses UK response; </a:t>
            </a:r>
            <a:r>
              <a:rPr lang="en-US" b="1" dirty="0" smtClean="0"/>
              <a:t>UN RES 502 calls for AR withdrawal</a:t>
            </a:r>
          </a:p>
          <a:p>
            <a:r>
              <a:rPr lang="en-US" dirty="0" smtClean="0"/>
              <a:t>12 APR 82 – UK imposes Economic Exclusion Zone</a:t>
            </a:r>
          </a:p>
          <a:p>
            <a:r>
              <a:rPr lang="en-US" dirty="0" smtClean="0"/>
              <a:t>30 APR 82 – UK imposes Total Exclusion Zone; </a:t>
            </a:r>
            <a:r>
              <a:rPr lang="en-US" b="1" dirty="0" smtClean="0"/>
              <a:t>Ronald Reagan voices support for UK</a:t>
            </a:r>
          </a:p>
          <a:p>
            <a:endParaRPr lang="en-US" dirty="0" smtClean="0"/>
          </a:p>
          <a:p>
            <a:pPr lvl="8"/>
            <a:r>
              <a:rPr lang="en-US" dirty="0"/>
              <a:t> </a:t>
            </a:r>
            <a:endParaRPr lang="en-US" dirty="0" smtClean="0"/>
          </a:p>
        </p:txBody>
      </p:sp>
    </p:spTree>
    <p:extLst>
      <p:ext uri="{BB962C8B-B14F-4D97-AF65-F5344CB8AC3E}">
        <p14:creationId xmlns:p14="http://schemas.microsoft.com/office/powerpoint/2010/main" val="6657115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ROYAL NAVY SAILS TO WAR</a:t>
            </a:r>
            <a:endParaRPr lang="en-US" dirty="0"/>
          </a:p>
        </p:txBody>
      </p:sp>
      <p:sp>
        <p:nvSpPr>
          <p:cNvPr id="3" name="Text Placeholder 2"/>
          <p:cNvSpPr>
            <a:spLocks noGrp="1"/>
          </p:cNvSpPr>
          <p:nvPr>
            <p:ph type="body" idx="1"/>
          </p:nvPr>
        </p:nvSpPr>
        <p:spPr/>
        <p:txBody>
          <a:bodyPr/>
          <a:lstStyle/>
          <a:p>
            <a:r>
              <a:rPr lang="en-US" dirty="0" smtClean="0"/>
              <a:t>MARGARET IS ABLY ASSISTED</a:t>
            </a:r>
            <a:endParaRPr lang="en-US" dirty="0"/>
          </a:p>
        </p:txBody>
      </p:sp>
      <p:sp>
        <p:nvSpPr>
          <p:cNvPr id="4" name="Content Placeholder 3"/>
          <p:cNvSpPr>
            <a:spLocks noGrp="1"/>
          </p:cNvSpPr>
          <p:nvPr>
            <p:ph sz="half" idx="2"/>
          </p:nvPr>
        </p:nvSpPr>
        <p:spPr/>
        <p:txBody>
          <a:bodyPr/>
          <a:lstStyle/>
          <a:p>
            <a:pPr marL="0" indent="0">
              <a:buNone/>
            </a:pPr>
            <a:r>
              <a:rPr lang="en-US" dirty="0" smtClean="0"/>
              <a:t>MILITARY CHIEFS ARE WAR II VETERANS</a:t>
            </a:r>
          </a:p>
          <a:p>
            <a:pPr marL="0" indent="0">
              <a:buNone/>
            </a:pPr>
            <a:r>
              <a:rPr lang="en-US" dirty="0" smtClean="0"/>
              <a:t>FORCES ARE TOP-NOTCH</a:t>
            </a:r>
          </a:p>
          <a:p>
            <a:pPr marL="0" indent="0">
              <a:buNone/>
            </a:pPr>
            <a:r>
              <a:rPr lang="en-US" dirty="0" smtClean="0"/>
              <a:t>SKILLFUL DIPLOMACY</a:t>
            </a:r>
          </a:p>
          <a:p>
            <a:pPr marL="0" indent="0">
              <a:buNone/>
            </a:pPr>
            <a:r>
              <a:rPr lang="en-US" dirty="0" smtClean="0"/>
              <a:t>EUROPE LINES UP BEHIND HER (MOSTLY)</a:t>
            </a:r>
          </a:p>
          <a:p>
            <a:pPr marL="0" indent="0">
              <a:buNone/>
            </a:pPr>
            <a:r>
              <a:rPr lang="en-US" dirty="0" smtClean="0"/>
              <a:t>SKILLFULLY WORKING THE UNITED NATIONS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TASK FORCE HEADS  FOR THE SOUTH ATLANTIC</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29200" y="2590800"/>
            <a:ext cx="3276600" cy="3124200"/>
          </a:xfrm>
        </p:spPr>
      </p:pic>
    </p:spTree>
    <p:extLst>
      <p:ext uri="{BB962C8B-B14F-4D97-AF65-F5344CB8AC3E}">
        <p14:creationId xmlns:p14="http://schemas.microsoft.com/office/powerpoint/2010/main" val="10275266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WARTIME THATCHER INTERVIEW</a:t>
            </a:r>
            <a:endParaRPr lang="en-US" dirty="0"/>
          </a:p>
        </p:txBody>
      </p:sp>
      <p:sp>
        <p:nvSpPr>
          <p:cNvPr id="3" name="Content Placeholder 2"/>
          <p:cNvSpPr>
            <a:spLocks noGrp="1"/>
          </p:cNvSpPr>
          <p:nvPr>
            <p:ph idx="1"/>
          </p:nvPr>
        </p:nvSpPr>
        <p:spPr/>
        <p:txBody>
          <a:bodyPr/>
          <a:lstStyle/>
          <a:p>
            <a:r>
              <a:rPr lang="en-US" dirty="0" smtClean="0"/>
              <a:t>Interviewed on television, she was asked whether she would resign if the enterprise failed. ‘Failure?’ she replied. ‘Do you remember what Queen Victoria once said?’ </a:t>
            </a:r>
            <a:r>
              <a:rPr lang="en-US" b="1" dirty="0" smtClean="0"/>
              <a:t>‘Failure – the possibilities do not exist!’</a:t>
            </a:r>
            <a:r>
              <a:rPr lang="en-US" dirty="0" smtClean="0"/>
              <a:t>, </a:t>
            </a:r>
          </a:p>
          <a:p>
            <a:endParaRPr lang="en-US" dirty="0"/>
          </a:p>
          <a:p>
            <a:r>
              <a:rPr lang="en-US" dirty="0" smtClean="0"/>
              <a:t>SOURCE: MTTAB, p. 677. </a:t>
            </a:r>
            <a:r>
              <a:rPr lang="en-US" u="sng" dirty="0" smtClean="0"/>
              <a:t>ITN News Interview</a:t>
            </a:r>
            <a:r>
              <a:rPr lang="en-US" dirty="0" smtClean="0"/>
              <a:t>, 05 April 1982.</a:t>
            </a:r>
            <a:endParaRPr lang="en-US" dirty="0"/>
          </a:p>
        </p:txBody>
      </p:sp>
    </p:spTree>
    <p:extLst>
      <p:ext uri="{BB962C8B-B14F-4D97-AF65-F5344CB8AC3E}">
        <p14:creationId xmlns:p14="http://schemas.microsoft.com/office/powerpoint/2010/main" val="8957373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DEPARTING 04 APRIL-12 MAY 1982</a:t>
            </a:r>
            <a:endParaRPr lang="en-US" dirty="0"/>
          </a:p>
        </p:txBody>
      </p:sp>
      <p:sp>
        <p:nvSpPr>
          <p:cNvPr id="3" name="Text Placeholder 2"/>
          <p:cNvSpPr>
            <a:spLocks noGrp="1"/>
          </p:cNvSpPr>
          <p:nvPr>
            <p:ph type="body" idx="1"/>
          </p:nvPr>
        </p:nvSpPr>
        <p:spPr/>
        <p:txBody>
          <a:bodyPr/>
          <a:lstStyle/>
          <a:p>
            <a:r>
              <a:rPr lang="en-US" dirty="0" smtClean="0"/>
              <a:t>127 SHIPS IN ALL</a:t>
            </a:r>
            <a:endParaRPr lang="en-US" dirty="0"/>
          </a:p>
        </p:txBody>
      </p:sp>
      <p:sp>
        <p:nvSpPr>
          <p:cNvPr id="4" name="Content Placeholder 3"/>
          <p:cNvSpPr>
            <a:spLocks noGrp="1"/>
          </p:cNvSpPr>
          <p:nvPr>
            <p:ph sz="half" idx="2"/>
          </p:nvPr>
        </p:nvSpPr>
        <p:spPr/>
        <p:txBody>
          <a:bodyPr/>
          <a:lstStyle/>
          <a:p>
            <a:r>
              <a:rPr lang="en-US" dirty="0" smtClean="0"/>
              <a:t>43 ROYAL NAVY</a:t>
            </a:r>
          </a:p>
          <a:p>
            <a:r>
              <a:rPr lang="en-US" dirty="0" smtClean="0"/>
              <a:t>22 FLEET AUXILIARIES</a:t>
            </a:r>
          </a:p>
          <a:p>
            <a:r>
              <a:rPr lang="en-US" dirty="0" smtClean="0"/>
              <a:t>62 MERCHANT SHIPS</a:t>
            </a:r>
          </a:p>
          <a:p>
            <a:endParaRPr lang="en-US" dirty="0"/>
          </a:p>
        </p:txBody>
      </p:sp>
      <p:sp>
        <p:nvSpPr>
          <p:cNvPr id="5" name="Text Placeholder 4"/>
          <p:cNvSpPr>
            <a:spLocks noGrp="1"/>
          </p:cNvSpPr>
          <p:nvPr>
            <p:ph type="body" sz="quarter" idx="3"/>
          </p:nvPr>
        </p:nvSpPr>
        <p:spPr/>
        <p:txBody>
          <a:bodyPr/>
          <a:lstStyle/>
          <a:p>
            <a:r>
              <a:rPr lang="en-US" dirty="0" smtClean="0"/>
              <a:t>NOTABLE SHIPS</a:t>
            </a:r>
            <a:endParaRPr lang="en-US" dirty="0"/>
          </a:p>
        </p:txBody>
      </p:sp>
      <p:sp>
        <p:nvSpPr>
          <p:cNvPr id="6" name="Content Placeholder 5"/>
          <p:cNvSpPr>
            <a:spLocks noGrp="1"/>
          </p:cNvSpPr>
          <p:nvPr>
            <p:ph sz="quarter" idx="4"/>
          </p:nvPr>
        </p:nvSpPr>
        <p:spPr/>
        <p:txBody>
          <a:bodyPr/>
          <a:lstStyle/>
          <a:p>
            <a:r>
              <a:rPr lang="en-US" dirty="0" smtClean="0"/>
              <a:t>SSN HMS CONQUEROR</a:t>
            </a:r>
          </a:p>
          <a:p>
            <a:r>
              <a:rPr lang="en-US" dirty="0" smtClean="0"/>
              <a:t>CV HMS INVINCIBLE</a:t>
            </a:r>
          </a:p>
          <a:p>
            <a:r>
              <a:rPr lang="en-US" dirty="0" smtClean="0"/>
              <a:t>CV HMS HERMES</a:t>
            </a:r>
          </a:p>
          <a:p>
            <a:r>
              <a:rPr lang="en-US" dirty="0" smtClean="0"/>
              <a:t>RMS QUEEN ELIZABETH</a:t>
            </a:r>
          </a:p>
          <a:p>
            <a:r>
              <a:rPr lang="en-US" dirty="0" smtClean="0"/>
              <a:t>SS CANBERRA</a:t>
            </a:r>
          </a:p>
          <a:p>
            <a:endParaRPr lang="en-US" dirty="0"/>
          </a:p>
        </p:txBody>
      </p:sp>
    </p:spTree>
    <p:extLst>
      <p:ext uri="{BB962C8B-B14F-4D97-AF65-F5344CB8AC3E}">
        <p14:creationId xmlns:p14="http://schemas.microsoft.com/office/powerpoint/2010/main" val="4081102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8,000 MILE </a:t>
            </a:r>
            <a:r>
              <a:rPr lang="en-US" dirty="0" smtClean="0"/>
              <a:t>VOYAGE AT SEA!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752600"/>
            <a:ext cx="4038600" cy="4572000"/>
          </a:xfrm>
        </p:spPr>
      </p:pic>
    </p:spTree>
    <p:extLst>
      <p:ext uri="{BB962C8B-B14F-4D97-AF65-F5344CB8AC3E}">
        <p14:creationId xmlns:p14="http://schemas.microsoft.com/office/powerpoint/2010/main" val="243671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YOUNG MARGARET ROBERTS</a:t>
            </a:r>
            <a:endParaRPr lang="en-US" dirty="0"/>
          </a:p>
        </p:txBody>
      </p:sp>
      <p:sp>
        <p:nvSpPr>
          <p:cNvPr id="3" name="Text Placeholder 2"/>
          <p:cNvSpPr>
            <a:spLocks noGrp="1"/>
          </p:cNvSpPr>
          <p:nvPr>
            <p:ph type="body" idx="1"/>
          </p:nvPr>
        </p:nvSpPr>
        <p:spPr/>
        <p:txBody>
          <a:bodyPr/>
          <a:lstStyle/>
          <a:p>
            <a:r>
              <a:rPr lang="en-US" dirty="0" smtClean="0"/>
              <a:t>THE SCHOOLGIRL</a:t>
            </a:r>
            <a:endParaRPr lang="en-US" dirty="0"/>
          </a:p>
        </p:txBody>
      </p:sp>
      <p:sp>
        <p:nvSpPr>
          <p:cNvPr id="4" name="Content Placeholder 3"/>
          <p:cNvSpPr>
            <a:spLocks noGrp="1"/>
          </p:cNvSpPr>
          <p:nvPr>
            <p:ph sz="half" idx="2"/>
          </p:nvPr>
        </p:nvSpPr>
        <p:spPr/>
        <p:txBody>
          <a:bodyPr/>
          <a:lstStyle/>
          <a:p>
            <a:r>
              <a:rPr lang="en-US" dirty="0" smtClean="0"/>
              <a:t>WONDERS WHAT ELSE IS OUT THERE</a:t>
            </a:r>
          </a:p>
          <a:p>
            <a:r>
              <a:rPr lang="en-US" dirty="0" smtClean="0"/>
              <a:t>WORRY OVER APPEARANCE</a:t>
            </a:r>
          </a:p>
          <a:p>
            <a:r>
              <a:rPr lang="en-US" dirty="0" smtClean="0"/>
              <a:t>DESCRIBED AS IRRITATING </a:t>
            </a:r>
          </a:p>
          <a:p>
            <a:r>
              <a:rPr lang="en-US" dirty="0" smtClean="0"/>
              <a:t>NOT WIDELY POPULAR</a:t>
            </a:r>
          </a:p>
          <a:p>
            <a:endParaRPr lang="en-US" dirty="0" smtClean="0"/>
          </a:p>
          <a:p>
            <a:endParaRPr lang="en-US" dirty="0" smtClean="0"/>
          </a:p>
        </p:txBody>
      </p:sp>
      <p:sp>
        <p:nvSpPr>
          <p:cNvPr id="5" name="Text Placeholder 4"/>
          <p:cNvSpPr>
            <a:spLocks noGrp="1"/>
          </p:cNvSpPr>
          <p:nvPr>
            <p:ph type="body" sz="quarter" idx="3"/>
          </p:nvPr>
        </p:nvSpPr>
        <p:spPr/>
        <p:txBody>
          <a:bodyPr/>
          <a:lstStyle/>
          <a:p>
            <a:r>
              <a:rPr lang="en-US" dirty="0" smtClean="0"/>
              <a:t>SHE OUTGROWS GRANTHAM</a:t>
            </a:r>
            <a:endParaRPr lang="en-US" dirty="0"/>
          </a:p>
        </p:txBody>
      </p:sp>
      <p:sp>
        <p:nvSpPr>
          <p:cNvPr id="6" name="Content Placeholder 5"/>
          <p:cNvSpPr>
            <a:spLocks noGrp="1"/>
          </p:cNvSpPr>
          <p:nvPr>
            <p:ph sz="quarter" idx="4"/>
          </p:nvPr>
        </p:nvSpPr>
        <p:spPr/>
        <p:txBody>
          <a:bodyPr/>
          <a:lstStyle/>
          <a:p>
            <a:r>
              <a:rPr lang="en-US" dirty="0" smtClean="0"/>
              <a:t>WORLD WAR II OPENS UP OPPORTUNITIES</a:t>
            </a:r>
          </a:p>
          <a:p>
            <a:r>
              <a:rPr lang="en-US" dirty="0" smtClean="0"/>
              <a:t>MAJOR U.S. MILITARY PRESENCE NEARBY</a:t>
            </a:r>
          </a:p>
          <a:p>
            <a:r>
              <a:rPr lang="en-US" dirty="0" smtClean="0"/>
              <a:t>A LIFE BEYOND THE FAMILIAR ROUTINES </a:t>
            </a:r>
            <a:endParaRPr lang="en-US" dirty="0"/>
          </a:p>
        </p:txBody>
      </p:sp>
    </p:spTree>
    <p:extLst>
      <p:ext uri="{BB962C8B-B14F-4D97-AF65-F5344CB8AC3E}">
        <p14:creationId xmlns:p14="http://schemas.microsoft.com/office/powerpoint/2010/main" val="1360240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HITCHING A RIDE</a:t>
            </a:r>
            <a:endParaRPr lang="en-US" dirty="0"/>
          </a:p>
        </p:txBody>
      </p:sp>
      <p:sp>
        <p:nvSpPr>
          <p:cNvPr id="3" name="Text Placeholder 2"/>
          <p:cNvSpPr>
            <a:spLocks noGrp="1"/>
          </p:cNvSpPr>
          <p:nvPr>
            <p:ph type="body" idx="1"/>
          </p:nvPr>
        </p:nvSpPr>
        <p:spPr/>
        <p:txBody>
          <a:bodyPr/>
          <a:lstStyle/>
          <a:p>
            <a:r>
              <a:rPr lang="en-US" dirty="0" smtClean="0"/>
              <a:t>A MIX OF CAPABILITIES </a:t>
            </a:r>
            <a:endParaRPr lang="en-US" dirty="0"/>
          </a:p>
        </p:txBody>
      </p:sp>
      <p:sp>
        <p:nvSpPr>
          <p:cNvPr id="4" name="Content Placeholder 3"/>
          <p:cNvSpPr>
            <a:spLocks noGrp="1"/>
          </p:cNvSpPr>
          <p:nvPr>
            <p:ph sz="half" idx="2"/>
          </p:nvPr>
        </p:nvSpPr>
        <p:spPr/>
        <p:txBody>
          <a:bodyPr/>
          <a:lstStyle/>
          <a:p>
            <a:r>
              <a:rPr lang="en-US" dirty="0" smtClean="0"/>
              <a:t>SPECIAL FORCES (SAS)</a:t>
            </a:r>
          </a:p>
          <a:p>
            <a:r>
              <a:rPr lang="en-US" dirty="0" smtClean="0"/>
              <a:t>5</a:t>
            </a:r>
            <a:r>
              <a:rPr lang="en-US" baseline="30000" dirty="0" smtClean="0"/>
              <a:t>th</a:t>
            </a:r>
            <a:r>
              <a:rPr lang="en-US" dirty="0" smtClean="0"/>
              <a:t> INFANTRY BRIGADE</a:t>
            </a:r>
          </a:p>
          <a:p>
            <a:r>
              <a:rPr lang="en-US" dirty="0" smtClean="0"/>
              <a:t>SUPPORT UNITS</a:t>
            </a:r>
          </a:p>
          <a:p>
            <a:r>
              <a:rPr lang="en-US" dirty="0" smtClean="0"/>
              <a:t>2</a:t>
            </a:r>
            <a:r>
              <a:rPr lang="en-US" baseline="30000" dirty="0" smtClean="0"/>
              <a:t>nd</a:t>
            </a:r>
            <a:r>
              <a:rPr lang="en-US" dirty="0" smtClean="0"/>
              <a:t>/3</a:t>
            </a:r>
            <a:r>
              <a:rPr lang="en-US" baseline="30000" dirty="0" smtClean="0"/>
              <a:t>rd</a:t>
            </a:r>
            <a:r>
              <a:rPr lang="en-US" dirty="0" smtClean="0"/>
              <a:t> PARAS</a:t>
            </a:r>
          </a:p>
          <a:p>
            <a:r>
              <a:rPr lang="en-US" dirty="0" smtClean="0"/>
              <a:t>MARINES OF 42 COMMANDO</a:t>
            </a:r>
          </a:p>
          <a:p>
            <a:r>
              <a:rPr lang="en-US" dirty="0" smtClean="0"/>
              <a:t>SPECIAL BOAT SERVICE (SBS)</a:t>
            </a:r>
            <a:endParaRPr lang="en-US" dirty="0"/>
          </a:p>
        </p:txBody>
      </p:sp>
      <p:sp>
        <p:nvSpPr>
          <p:cNvPr id="5" name="Text Placeholder 4"/>
          <p:cNvSpPr>
            <a:spLocks noGrp="1"/>
          </p:cNvSpPr>
          <p:nvPr>
            <p:ph type="body" sz="quarter" idx="3"/>
          </p:nvPr>
        </p:nvSpPr>
        <p:spPr/>
        <p:txBody>
          <a:bodyPr>
            <a:normAutofit/>
          </a:bodyPr>
          <a:lstStyle/>
          <a:p>
            <a:r>
              <a:rPr lang="en-US" dirty="0" smtClean="0"/>
              <a:t>GOING TO WAR</a:t>
            </a:r>
            <a:endParaRPr lang="en-US"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724400" y="2362200"/>
            <a:ext cx="4191000" cy="3276600"/>
          </a:xfrm>
        </p:spPr>
      </p:pic>
    </p:spTree>
    <p:extLst>
      <p:ext uri="{BB962C8B-B14F-4D97-AF65-F5344CB8AC3E}">
        <p14:creationId xmlns:p14="http://schemas.microsoft.com/office/powerpoint/2010/main" val="19055388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a:t>
            </a:r>
            <a:r>
              <a:rPr lang="en-US" u="sng" dirty="0" smtClean="0"/>
              <a:t>WEIRD</a:t>
            </a:r>
            <a:r>
              <a:rPr lang="en-US" dirty="0" smtClean="0"/>
              <a:t> MOMENT!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ARGENTINE OPERATION “ALGECIRAS”</a:t>
            </a:r>
            <a:endParaRPr lang="en-US" dirty="0"/>
          </a:p>
        </p:txBody>
      </p:sp>
      <p:sp>
        <p:nvSpPr>
          <p:cNvPr id="4" name="Content Placeholder 3"/>
          <p:cNvSpPr>
            <a:spLocks noGrp="1"/>
          </p:cNvSpPr>
          <p:nvPr>
            <p:ph sz="half" idx="2"/>
          </p:nvPr>
        </p:nvSpPr>
        <p:spPr/>
        <p:txBody>
          <a:bodyPr/>
          <a:lstStyle/>
          <a:p>
            <a:r>
              <a:rPr lang="en-US" dirty="0" smtClean="0"/>
              <a:t>CONCEIVED BY JUNTA</a:t>
            </a:r>
          </a:p>
          <a:p>
            <a:r>
              <a:rPr lang="en-US" dirty="0" smtClean="0"/>
              <a:t>LIMPET MINES POUCHED TO SPAIN</a:t>
            </a:r>
          </a:p>
          <a:p>
            <a:r>
              <a:rPr lang="en-US" dirty="0" smtClean="0"/>
              <a:t>SCUBA DIVERS WILL  MINE RN SHIPS</a:t>
            </a:r>
          </a:p>
          <a:p>
            <a:r>
              <a:rPr lang="en-US" dirty="0" smtClean="0"/>
              <a:t>RENTAL CAR AGENCY TURNS THEM IN</a:t>
            </a:r>
          </a:p>
          <a:p>
            <a:r>
              <a:rPr lang="en-US" dirty="0" smtClean="0"/>
              <a:t>OPERATIVES RETURN TO ARGENTINA  </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THE TARGET? GIBRALTAR ANCHORAGES</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181600" y="2514600"/>
            <a:ext cx="3581400" cy="3657600"/>
          </a:xfrm>
        </p:spPr>
      </p:pic>
    </p:spTree>
    <p:extLst>
      <p:ext uri="{BB962C8B-B14F-4D97-AF65-F5344CB8AC3E}">
        <p14:creationId xmlns:p14="http://schemas.microsoft.com/office/powerpoint/2010/main" val="15030025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THE WAR</a:t>
            </a:r>
            <a:r>
              <a:rPr lang="en-US" dirty="0" smtClean="0"/>
              <a:t>: MAY &amp; JUNE</a:t>
            </a:r>
            <a:endParaRPr lang="en-US" dirty="0"/>
          </a:p>
        </p:txBody>
      </p:sp>
      <p:sp>
        <p:nvSpPr>
          <p:cNvPr id="3" name="Content Placeholder 2"/>
          <p:cNvSpPr>
            <a:spLocks noGrp="1"/>
          </p:cNvSpPr>
          <p:nvPr>
            <p:ph idx="1"/>
          </p:nvPr>
        </p:nvSpPr>
        <p:spPr/>
        <p:txBody>
          <a:bodyPr/>
          <a:lstStyle/>
          <a:p>
            <a:r>
              <a:rPr lang="en-US" dirty="0" smtClean="0"/>
              <a:t>01 MAY: RAF VULCAN RAIDS COMMENCE</a:t>
            </a:r>
          </a:p>
          <a:p>
            <a:r>
              <a:rPr lang="en-US" dirty="0" smtClean="0"/>
              <a:t>02 MAY: ROYAL NAVY SINKS GENERAL BELGRANO</a:t>
            </a:r>
          </a:p>
          <a:p>
            <a:r>
              <a:rPr lang="en-US" dirty="0" smtClean="0"/>
              <a:t>04 MAY: ARGENTINE EXOCETS SINK HMS SHEFFIELD</a:t>
            </a:r>
          </a:p>
          <a:p>
            <a:r>
              <a:rPr lang="en-US" dirty="0" smtClean="0"/>
              <a:t>14 MAY: SAS PEBBLE ISLAND RAID</a:t>
            </a:r>
          </a:p>
          <a:p>
            <a:r>
              <a:rPr lang="en-US" dirty="0" smtClean="0"/>
              <a:t>21-25 MAY: ARGENTINE AIRCRAFT RAIDS</a:t>
            </a:r>
          </a:p>
          <a:p>
            <a:r>
              <a:rPr lang="en-US" dirty="0" smtClean="0"/>
              <a:t>27-28 MAY: BATTLE OF GOOSE GREEN</a:t>
            </a:r>
          </a:p>
          <a:p>
            <a:r>
              <a:rPr lang="en-US" dirty="0" smtClean="0"/>
              <a:t>27-30 MAY: SPECIAL FORCES CLASH ON MT. KENT</a:t>
            </a:r>
          </a:p>
          <a:p>
            <a:r>
              <a:rPr lang="en-US" dirty="0" smtClean="0"/>
              <a:t>01-07 JUNE: BLUFF COVE DEBACLE</a:t>
            </a:r>
          </a:p>
          <a:p>
            <a:r>
              <a:rPr lang="en-US" dirty="0" smtClean="0"/>
              <a:t>11-13 JUNE: BATTLE FOR STANLEY</a:t>
            </a:r>
          </a:p>
          <a:p>
            <a:r>
              <a:rPr lang="en-US" dirty="0" smtClean="0"/>
              <a:t>14 JUNE: ARGENTINA SURRENDERS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663297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BELGRANO TORPEDOED!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7467600" cy="5257800"/>
          </a:xfrm>
        </p:spPr>
      </p:pic>
    </p:spTree>
    <p:extLst>
      <p:ext uri="{BB962C8B-B14F-4D97-AF65-F5344CB8AC3E}">
        <p14:creationId xmlns:p14="http://schemas.microsoft.com/office/powerpoint/2010/main" val="27095474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HMS SHEFFIELD IS SUNK!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28800"/>
            <a:ext cx="6019800" cy="3810000"/>
          </a:xfrm>
        </p:spPr>
      </p:pic>
    </p:spTree>
    <p:extLst>
      <p:ext uri="{BB962C8B-B14F-4D97-AF65-F5344CB8AC3E}">
        <p14:creationId xmlns:p14="http://schemas.microsoft.com/office/powerpoint/2010/main" val="617510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14 MAY 82: SAS RAID</a:t>
            </a:r>
            <a:endParaRPr lang="en-US" dirty="0"/>
          </a:p>
        </p:txBody>
      </p:sp>
      <p:sp>
        <p:nvSpPr>
          <p:cNvPr id="3" name="Text Placeholder 2"/>
          <p:cNvSpPr>
            <a:spLocks noGrp="1"/>
          </p:cNvSpPr>
          <p:nvPr>
            <p:ph type="body" idx="1"/>
          </p:nvPr>
        </p:nvSpPr>
        <p:spPr/>
        <p:txBody>
          <a:bodyPr>
            <a:normAutofit/>
          </a:bodyPr>
          <a:lstStyle/>
          <a:p>
            <a:r>
              <a:rPr lang="en-US" dirty="0" smtClean="0"/>
              <a:t>PEBBLE ISLAND </a:t>
            </a:r>
            <a:endParaRPr lang="en-US" dirty="0"/>
          </a:p>
        </p:txBody>
      </p:sp>
      <p:sp>
        <p:nvSpPr>
          <p:cNvPr id="4" name="Content Placeholder 3"/>
          <p:cNvSpPr>
            <a:spLocks noGrp="1"/>
          </p:cNvSpPr>
          <p:nvPr>
            <p:ph sz="half" idx="2"/>
          </p:nvPr>
        </p:nvSpPr>
        <p:spPr/>
        <p:txBody>
          <a:bodyPr/>
          <a:lstStyle/>
          <a:p>
            <a:pPr lvl="1"/>
            <a:r>
              <a:rPr lang="en-US" dirty="0" smtClean="0"/>
              <a:t>45 MEN OF D SQUADRON</a:t>
            </a:r>
          </a:p>
          <a:p>
            <a:pPr lvl="1"/>
            <a:r>
              <a:rPr lang="en-US" dirty="0" smtClean="0"/>
              <a:t>CLANDESTINE HELO INSERTION </a:t>
            </a:r>
          </a:p>
          <a:p>
            <a:pPr lvl="1"/>
            <a:r>
              <a:rPr lang="en-US" dirty="0" smtClean="0"/>
              <a:t>6 KM “STROLL” TO AIRFIELD TARGET</a:t>
            </a:r>
          </a:p>
          <a:p>
            <a:pPr lvl="1"/>
            <a:r>
              <a:rPr lang="en-US" dirty="0" smtClean="0"/>
              <a:t>11 AIRCRAFT, FUEL, AMMO DUMPS DESTROYED</a:t>
            </a:r>
          </a:p>
          <a:p>
            <a:pPr lvl="1"/>
            <a:r>
              <a:rPr lang="en-US" dirty="0" smtClean="0"/>
              <a:t>SUCCESSFUL EXFILTRATION</a:t>
            </a:r>
          </a:p>
          <a:p>
            <a:pPr marL="274320" lvl="1" indent="0">
              <a:buNone/>
            </a:pPr>
            <a:r>
              <a:rPr lang="en-US" dirty="0"/>
              <a:t> </a:t>
            </a:r>
            <a:r>
              <a:rPr lang="en-US" dirty="0" smtClean="0"/>
              <a:t> </a:t>
            </a:r>
            <a:endParaRPr lang="en-US" dirty="0"/>
          </a:p>
        </p:txBody>
      </p:sp>
      <p:sp>
        <p:nvSpPr>
          <p:cNvPr id="5" name="Text Placeholder 4"/>
          <p:cNvSpPr>
            <a:spLocks noGrp="1"/>
          </p:cNvSpPr>
          <p:nvPr>
            <p:ph type="body" sz="quarter" idx="3"/>
          </p:nvPr>
        </p:nvSpPr>
        <p:spPr/>
        <p:txBody>
          <a:bodyPr/>
          <a:lstStyle/>
          <a:p>
            <a:r>
              <a:rPr lang="en-US" dirty="0" smtClean="0"/>
              <a:t>FLYING IN FOUL WEATHER</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00600" y="2743200"/>
            <a:ext cx="3810000" cy="2743200"/>
          </a:xfrm>
        </p:spPr>
      </p:pic>
    </p:spTree>
    <p:extLst>
      <p:ext uri="{BB962C8B-B14F-4D97-AF65-F5344CB8AC3E}">
        <p14:creationId xmlns:p14="http://schemas.microsoft.com/office/powerpoint/2010/main" val="42821408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PEBBLE ISLAND RAID</a:t>
            </a:r>
            <a:endParaRPr lang="en-US" dirty="0"/>
          </a:p>
        </p:txBody>
      </p:sp>
      <p:sp>
        <p:nvSpPr>
          <p:cNvPr id="3" name="Text Placeholder 2"/>
          <p:cNvSpPr>
            <a:spLocks noGrp="1"/>
          </p:cNvSpPr>
          <p:nvPr>
            <p:ph type="body" idx="1"/>
          </p:nvPr>
        </p:nvSpPr>
        <p:spPr/>
        <p:txBody>
          <a:bodyPr>
            <a:normAutofit fontScale="92500"/>
          </a:bodyPr>
          <a:lstStyle/>
          <a:p>
            <a:r>
              <a:rPr lang="en-US" dirty="0" smtClean="0"/>
              <a:t>MAP SHOWING PEBBLE ISLAND</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4800" y="2438400"/>
            <a:ext cx="3886200" cy="3657600"/>
          </a:xfrm>
        </p:spPr>
      </p:pic>
      <p:sp>
        <p:nvSpPr>
          <p:cNvPr id="5" name="Text Placeholder 4"/>
          <p:cNvSpPr>
            <a:spLocks noGrp="1"/>
          </p:cNvSpPr>
          <p:nvPr>
            <p:ph type="body" sz="quarter" idx="3"/>
          </p:nvPr>
        </p:nvSpPr>
        <p:spPr/>
        <p:txBody>
          <a:bodyPr>
            <a:normAutofit/>
          </a:bodyPr>
          <a:lstStyle/>
          <a:p>
            <a:r>
              <a:rPr lang="en-US" dirty="0" smtClean="0"/>
              <a:t>DEPICTION OF THE RAID</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29200" y="2667000"/>
            <a:ext cx="3505200" cy="3048000"/>
          </a:xfrm>
        </p:spPr>
      </p:pic>
    </p:spTree>
    <p:extLst>
      <p:ext uri="{BB962C8B-B14F-4D97-AF65-F5344CB8AC3E}">
        <p14:creationId xmlns:p14="http://schemas.microsoft.com/office/powerpoint/2010/main" val="17013343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ROYAL AIR FORCE CONTRIBUTES</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LONG RANGE VULCAN BOMBERS</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2819400"/>
            <a:ext cx="3352799" cy="2895600"/>
          </a:xfrm>
        </p:spPr>
      </p:pic>
      <p:sp>
        <p:nvSpPr>
          <p:cNvPr id="5" name="Text Placeholder 4"/>
          <p:cNvSpPr>
            <a:spLocks noGrp="1"/>
          </p:cNvSpPr>
          <p:nvPr>
            <p:ph type="body" sz="quarter" idx="3"/>
          </p:nvPr>
        </p:nvSpPr>
        <p:spPr/>
        <p:txBody>
          <a:bodyPr/>
          <a:lstStyle/>
          <a:p>
            <a:r>
              <a:rPr lang="en-US" dirty="0" smtClean="0"/>
              <a:t>42 HARRIER JUMP JETS</a:t>
            </a:r>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57800" y="2667000"/>
            <a:ext cx="3048000" cy="3048000"/>
          </a:xfrm>
        </p:spPr>
      </p:pic>
    </p:spTree>
    <p:extLst>
      <p:ext uri="{BB962C8B-B14F-4D97-AF65-F5344CB8AC3E}">
        <p14:creationId xmlns:p14="http://schemas.microsoft.com/office/powerpoint/2010/main" val="36726141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ASCENSION ISLAND STAGING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00200"/>
            <a:ext cx="5715000" cy="4800600"/>
          </a:xfrm>
        </p:spPr>
      </p:pic>
    </p:spTree>
    <p:extLst>
      <p:ext uri="{BB962C8B-B14F-4D97-AF65-F5344CB8AC3E}">
        <p14:creationId xmlns:p14="http://schemas.microsoft.com/office/powerpoint/2010/main" val="37571579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ROYAL NAVY COVERS LANDINGS</a:t>
            </a:r>
            <a:endParaRPr lang="en-US" dirty="0"/>
          </a:p>
        </p:txBody>
      </p:sp>
      <p:sp>
        <p:nvSpPr>
          <p:cNvPr id="3" name="Text Placeholder 2"/>
          <p:cNvSpPr>
            <a:spLocks noGrp="1"/>
          </p:cNvSpPr>
          <p:nvPr>
            <p:ph type="body" idx="1"/>
          </p:nvPr>
        </p:nvSpPr>
        <p:spPr/>
        <p:txBody>
          <a:bodyPr/>
          <a:lstStyle/>
          <a:p>
            <a:r>
              <a:rPr lang="en-US" dirty="0" smtClean="0"/>
              <a:t>NAVAL GUNFIRE ESSENTIAL</a:t>
            </a:r>
            <a:endParaRPr lang="en-US" dirty="0"/>
          </a:p>
        </p:txBody>
      </p:sp>
      <p:sp>
        <p:nvSpPr>
          <p:cNvPr id="4" name="Content Placeholder 3"/>
          <p:cNvSpPr>
            <a:spLocks noGrp="1"/>
          </p:cNvSpPr>
          <p:nvPr>
            <p:ph sz="half" idx="2"/>
          </p:nvPr>
        </p:nvSpPr>
        <p:spPr/>
        <p:txBody>
          <a:bodyPr/>
          <a:lstStyle/>
          <a:p>
            <a:r>
              <a:rPr lang="en-US" dirty="0" smtClean="0"/>
              <a:t>MOBILE ARTILLERY FOR GROUND FORCES</a:t>
            </a:r>
          </a:p>
          <a:p>
            <a:r>
              <a:rPr lang="en-US" dirty="0" smtClean="0"/>
              <a:t>A FEW CIVILIAN CASUALTIES</a:t>
            </a:r>
          </a:p>
          <a:p>
            <a:r>
              <a:rPr lang="en-US" dirty="0" smtClean="0"/>
              <a:t>PROVIDES LEVERAGE TO WIN</a:t>
            </a:r>
          </a:p>
          <a:p>
            <a:r>
              <a:rPr lang="en-US" dirty="0" smtClean="0"/>
              <a:t>ARGENTINES LACK COMPARABLE POWER</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dirty="0" smtClean="0"/>
              <a:t>HMS EXETER TYPE 42 DESTROYER</a:t>
            </a:r>
            <a:endParaRPr lang="en-US"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00600" y="2590800"/>
            <a:ext cx="3962400" cy="2971800"/>
          </a:xfrm>
        </p:spPr>
      </p:pic>
    </p:spTree>
    <p:extLst>
      <p:ext uri="{BB962C8B-B14F-4D97-AF65-F5344CB8AC3E}">
        <p14:creationId xmlns:p14="http://schemas.microsoft.com/office/powerpoint/2010/main" val="246734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1681</TotalTime>
  <Words>5186</Words>
  <Application>Microsoft Office PowerPoint</Application>
  <PresentationFormat>On-screen Show (4:3)</PresentationFormat>
  <Paragraphs>1044</Paragraphs>
  <Slides>146</Slides>
  <Notes>0</Notes>
  <HiddenSlides>0</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Clarity</vt:lpstr>
      <vt:lpstr>Margaret thatcher</vt:lpstr>
      <vt:lpstr>Week one:  above the shop</vt:lpstr>
      <vt:lpstr>GRANTHAM, ENGLAND</vt:lpstr>
      <vt:lpstr>A LOWER MIDDLE CLASS LIFE</vt:lpstr>
      <vt:lpstr>THE EARLY YEARS</vt:lpstr>
      <vt:lpstr>HER FATHER’S PHILOSOPHIES:</vt:lpstr>
      <vt:lpstr>BRITAIN OF HER YOUTH</vt:lpstr>
      <vt:lpstr>EMERGING CHALLENGES </vt:lpstr>
      <vt:lpstr>YOUNG MARGARET ROBERTS</vt:lpstr>
      <vt:lpstr>The game changer:</vt:lpstr>
      <vt:lpstr>OXFORD UNIVERSITY</vt:lpstr>
      <vt:lpstr>SOMERVILLE COLLEGE STUDENT</vt:lpstr>
      <vt:lpstr>THE OXFORD EXPERIENCE</vt:lpstr>
      <vt:lpstr>Oxford liberals:</vt:lpstr>
      <vt:lpstr>ASSESSMENT OF MARGARET</vt:lpstr>
      <vt:lpstr>MEN CENTRAL TO HER LIFE</vt:lpstr>
      <vt:lpstr>THEY MARRY: 13 DEC 1951  </vt:lpstr>
      <vt:lpstr>WHAT DOES DENIS BRING?</vt:lpstr>
      <vt:lpstr>GRAVITATING TO THE LAW</vt:lpstr>
      <vt:lpstr>LAW TRAINING</vt:lpstr>
      <vt:lpstr>MARGARET’S FOUNDATIONS</vt:lpstr>
      <vt:lpstr>THE TWINS ARE BORN – 14 AUG 1953</vt:lpstr>
      <vt:lpstr>Standing for elections</vt:lpstr>
      <vt:lpstr>LOSING THEN WINNING BY 1959</vt:lpstr>
      <vt:lpstr>RUNNING FOR FINCHLEY’S SEAT</vt:lpstr>
      <vt:lpstr>FINCHLEY, ENGLAND</vt:lpstr>
      <vt:lpstr>TIMING IS EVERYTHING</vt:lpstr>
      <vt:lpstr>NEW CHALLENGES EMERGE</vt:lpstr>
      <vt:lpstr>Week two</vt:lpstr>
      <vt:lpstr>THE BASICS</vt:lpstr>
      <vt:lpstr>STRUCTURE AND TRADITION</vt:lpstr>
      <vt:lpstr> BRITAIN’S HEAD OF STATE</vt:lpstr>
      <vt:lpstr>HRH’S PEROGRATIVE POWERS</vt:lpstr>
      <vt:lpstr>THE PRIME MINISTER</vt:lpstr>
      <vt:lpstr>THE BRITISH PARLIAMENT </vt:lpstr>
      <vt:lpstr>MULTI-FACETED PARLIAMENT</vt:lpstr>
      <vt:lpstr>WHO HOLDS THE POWER???</vt:lpstr>
      <vt:lpstr>MARGARET’S MAIDEN SPEECH</vt:lpstr>
      <vt:lpstr>“PUBLIC BODIES (ADMISSION TO MEETINGS) BILL” OCTOBER 1960</vt:lpstr>
      <vt:lpstr>MARGARET’S VIEWS AS MP?</vt:lpstr>
      <vt:lpstr>HER RECORD IN “OPPOSITION”</vt:lpstr>
      <vt:lpstr>1967: FIRST VISIT TO U.S.</vt:lpstr>
      <vt:lpstr>1970: A CABINET OFFICER IN TORY GOVERNMENT </vt:lpstr>
      <vt:lpstr>1972-1979: A RISING FORCE</vt:lpstr>
      <vt:lpstr>CHALLENGING PM HEATH</vt:lpstr>
      <vt:lpstr>1975: BECOMING TORY CHIEF</vt:lpstr>
      <vt:lpstr>NEW DIRECTIONS FOR TORIES</vt:lpstr>
      <vt:lpstr>1978-1979: “THE WINTER OF DISCONTENT”</vt:lpstr>
      <vt:lpstr>THE PEOPLE HAVE NO MONEY</vt:lpstr>
      <vt:lpstr>PAIN AND MISERY FOR ALL</vt:lpstr>
      <vt:lpstr>1979: WINNING THE ELECTIONS</vt:lpstr>
      <vt:lpstr>MOVING INTO NO 10</vt:lpstr>
      <vt:lpstr>FOLLOWING THE ELECTION</vt:lpstr>
      <vt:lpstr>A LIFE OF PRACTICALITY</vt:lpstr>
      <vt:lpstr>“MARGARET’S THE PM – OH GOD!”</vt:lpstr>
      <vt:lpstr>A NATION IN DISTRESS</vt:lpstr>
      <vt:lpstr>NOTTING HILL IN FLAMES</vt:lpstr>
      <vt:lpstr>CHARTING A NEW COURSE</vt:lpstr>
      <vt:lpstr>HER POLICIES ARE NOT WORKING</vt:lpstr>
      <vt:lpstr>WHITEHALL: THE ENEMY WITHIN</vt:lpstr>
      <vt:lpstr>“FORMIDABLE FORCES”</vt:lpstr>
      <vt:lpstr>MINISTERIAL DEPARTMENTS</vt:lpstr>
      <vt:lpstr>TWENTY FOUR MAJOR BODIES</vt:lpstr>
      <vt:lpstr>NON-MINISTERIAL DEPARTMENTS</vt:lpstr>
      <vt:lpstr>“QUANGOS”</vt:lpstr>
      <vt:lpstr>REMAKING BRITISH SOCIETY</vt:lpstr>
      <vt:lpstr>IS MAGGIE FINISHED??!!</vt:lpstr>
      <vt:lpstr>Week three:</vt:lpstr>
      <vt:lpstr>HELP IN UNEXPECTED PLACES!</vt:lpstr>
      <vt:lpstr>1982: THE FALKLANDS WAR</vt:lpstr>
      <vt:lpstr>SOUTH GEORGIA AND SOUTH SANDWICH ISLANDS</vt:lpstr>
      <vt:lpstr>“LIKE TWO BALD MEN FIGHTING OVER A COMB”</vt:lpstr>
      <vt:lpstr>WHO OWNS THE FALKLANDS??!</vt:lpstr>
      <vt:lpstr>VEDDY BRITISH</vt:lpstr>
      <vt:lpstr>BUENOS AIRES MOTIVES</vt:lpstr>
      <vt:lpstr>“A DIVERSION FROM INEPTITUDE”</vt:lpstr>
      <vt:lpstr>BRITISH RESPONSE!</vt:lpstr>
      <vt:lpstr>WAR IN THE SOUTH ATLANTIC</vt:lpstr>
      <vt:lpstr>BUT, U.S. POLICY IS DIVIDED</vt:lpstr>
      <vt:lpstr>THE STATE DEPT DOES  NOT AGREE</vt:lpstr>
      <vt:lpstr>A GLOBAL CLASH OF IDEOLOGY</vt:lpstr>
      <vt:lpstr>ON BRITAIN’S SIDE </vt:lpstr>
      <vt:lpstr>DON’T CRY FOR ME ARGENTINA</vt:lpstr>
      <vt:lpstr>UN RESOLUTION 502</vt:lpstr>
      <vt:lpstr>THE EARLY STAGES: MAR &amp; APR</vt:lpstr>
      <vt:lpstr>THE ROYAL NAVY SAILS TO WAR</vt:lpstr>
      <vt:lpstr>WARTIME THATCHER INTERVIEW</vt:lpstr>
      <vt:lpstr>DEPARTING 04 APRIL-12 MAY 1982</vt:lpstr>
      <vt:lpstr>8,000 MILE VOYAGE AT SEA!</vt:lpstr>
      <vt:lpstr>HITCHING A RIDE</vt:lpstr>
      <vt:lpstr>A VERY WEIRD MOMENT!</vt:lpstr>
      <vt:lpstr>THE WAR: MAY &amp; JUNE</vt:lpstr>
      <vt:lpstr>THE BELGRANO TORPEDOED!</vt:lpstr>
      <vt:lpstr>HMS SHEFFIELD IS SUNK!</vt:lpstr>
      <vt:lpstr> 14 MAY 82: SAS RAID</vt:lpstr>
      <vt:lpstr>PEBBLE ISLAND RAID</vt:lpstr>
      <vt:lpstr>ROYAL AIR FORCE CONTRIBUTES</vt:lpstr>
      <vt:lpstr>ASCENSION ISLAND STAGING</vt:lpstr>
      <vt:lpstr>ROYAL NAVY COVERS LANDINGS</vt:lpstr>
      <vt:lpstr>A SLUGFEST ON  LAND, SEA, AIR</vt:lpstr>
      <vt:lpstr>MARCHING TO VICTORY</vt:lpstr>
      <vt:lpstr>ANXIOUS MOMENTS FOR MAGGIE</vt:lpstr>
      <vt:lpstr>WHY FIGHT AT ALL???!!</vt:lpstr>
      <vt:lpstr>MAGGIE AFTER THE WAR’S END</vt:lpstr>
      <vt:lpstr>MINEFIELDS ARE LEFT BEHIND</vt:lpstr>
      <vt:lpstr>THE CONSEQUENCES</vt:lpstr>
      <vt:lpstr>WEEK FOUR</vt:lpstr>
      <vt:lpstr>TIME MAGAZINE COVER</vt:lpstr>
      <vt:lpstr>MARGARET’S TRANSENDENCE</vt:lpstr>
      <vt:lpstr>EUROPE: A KEY ISSUE</vt:lpstr>
      <vt:lpstr>WARY OF EUROPEAN MOTIVES</vt:lpstr>
      <vt:lpstr>BRITAIN AND EUROPE?</vt:lpstr>
      <vt:lpstr>OTHER BIG INTERNATIONAL ISSUES</vt:lpstr>
      <vt:lpstr>1979 VISIT TO AMERICA:</vt:lpstr>
      <vt:lpstr>WORKING RONALD REAGAN</vt:lpstr>
      <vt:lpstr>“THE SPECIAL  RELATIONSHIP”</vt:lpstr>
      <vt:lpstr>ACTING AS A BRIDGE</vt:lpstr>
      <vt:lpstr>STANDING UP TO RUSSIA</vt:lpstr>
      <vt:lpstr>REAGAN COMES TO LONDON</vt:lpstr>
      <vt:lpstr>WHAT DOES REAGAN SAY?</vt:lpstr>
      <vt:lpstr>SHE REMINDS THE WORLD:</vt:lpstr>
      <vt:lpstr>ORGANIZING TO DEFEND EUROPE</vt:lpstr>
      <vt:lpstr>RUSSIAN SS-20 MOBILE MISSILE </vt:lpstr>
      <vt:lpstr>SHOWING NATO RESOLVE</vt:lpstr>
      <vt:lpstr>GUTSY NATO MOVES</vt:lpstr>
      <vt:lpstr>THE END RESULT??</vt:lpstr>
      <vt:lpstr>IRELAND DEFIES LOGIC</vt:lpstr>
      <vt:lpstr>IRA BOMBINGS</vt:lpstr>
      <vt:lpstr>IRA TARGETS MAGGIE</vt:lpstr>
      <vt:lpstr>“KEEP CALM AND CARRY ON”</vt:lpstr>
      <vt:lpstr>ANGLO-IRISH HILLSBOROUGH AGREEEMENT</vt:lpstr>
      <vt:lpstr>MARGARET IS EASED OUT</vt:lpstr>
      <vt:lpstr>NO LONGER TORY CHIEF OR PM</vt:lpstr>
      <vt:lpstr>TORIES GET ONE MORE CHANCE</vt:lpstr>
      <vt:lpstr>WHAT ABOUT DENIS THATCHER?</vt:lpstr>
      <vt:lpstr>THE GEOPOLITICAL LEGACY</vt:lpstr>
      <vt:lpstr>A WATERSHED ERA ENDS</vt:lpstr>
      <vt:lpstr>SHE DIES on 08 APRIL 2013</vt:lpstr>
      <vt:lpstr>A FINAL PARADE THROUGH LONDON</vt:lpstr>
      <vt:lpstr>HER SEND OFF</vt:lpstr>
      <vt:lpstr>R.I.P. MAGGIE THATCHER…</vt:lpstr>
      <vt:lpstr>AND AFTER ALL THIS</vt:lpstr>
      <vt:lpstr>THE WEEK.CO.UK/POLITICS. 09 APRIL 2013</vt:lpstr>
      <vt:lpstr>THE WEEK.CO.UK/POLITICS (CONT)</vt:lpstr>
      <vt:lpstr>THE WEEK.CO.UK/POLITICS (CONT)</vt:lpstr>
      <vt:lpstr>QUESTIONS AND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GROCER’S DAUGHTER</dc:title>
  <dc:creator>Owner</dc:creator>
  <cp:lastModifiedBy>Owner</cp:lastModifiedBy>
  <cp:revision>350</cp:revision>
  <cp:lastPrinted>2014-04-07T14:05:25Z</cp:lastPrinted>
  <dcterms:created xsi:type="dcterms:W3CDTF">2013-07-09T13:05:32Z</dcterms:created>
  <dcterms:modified xsi:type="dcterms:W3CDTF">2014-04-14T22:13:10Z</dcterms:modified>
</cp:coreProperties>
</file>