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5"/>
  </p:sldMasterIdLst>
  <p:notesMasterIdLst>
    <p:notesMasterId r:id="rId24"/>
  </p:notesMasterIdLst>
  <p:sldIdLst>
    <p:sldId id="319" r:id="rId6"/>
    <p:sldId id="306" r:id="rId7"/>
    <p:sldId id="366" r:id="rId8"/>
    <p:sldId id="382" r:id="rId9"/>
    <p:sldId id="377" r:id="rId10"/>
    <p:sldId id="376" r:id="rId11"/>
    <p:sldId id="375" r:id="rId12"/>
    <p:sldId id="371" r:id="rId13"/>
    <p:sldId id="372" r:id="rId14"/>
    <p:sldId id="373" r:id="rId15"/>
    <p:sldId id="374" r:id="rId16"/>
    <p:sldId id="378" r:id="rId17"/>
    <p:sldId id="380" r:id="rId18"/>
    <p:sldId id="383" r:id="rId19"/>
    <p:sldId id="381" r:id="rId20"/>
    <p:sldId id="386" r:id="rId21"/>
    <p:sldId id="385" r:id="rId22"/>
    <p:sldId id="387" r:id="rId23"/>
  </p:sldIdLst>
  <p:sldSz cx="9906000" cy="6858000" type="A4"/>
  <p:notesSz cx="6805613" cy="994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LIN, Louisa" initials="ML" lastIdx="1" clrIdx="0">
    <p:extLst>
      <p:ext uri="{19B8F6BF-5375-455C-9EA6-DF929625EA0E}">
        <p15:presenceInfo xmlns:p15="http://schemas.microsoft.com/office/powerpoint/2012/main" userId="S-1-5-21-1993962763-1659004503-1801674531-476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2233"/>
    <a:srgbClr val="104F75"/>
    <a:srgbClr val="E8D3D4"/>
    <a:srgbClr val="CFDCE3"/>
    <a:srgbClr val="7095AC"/>
    <a:srgbClr val="9FB9C8"/>
    <a:srgbClr val="F3ECCD"/>
    <a:srgbClr val="DD56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6" autoAdjust="0"/>
    <p:restoredTop sz="94660"/>
  </p:normalViewPr>
  <p:slideViewPr>
    <p:cSldViewPr snapToGrid="0">
      <p:cViewPr varScale="1">
        <p:scale>
          <a:sx n="103" d="100"/>
          <a:sy n="103" d="100"/>
        </p:scale>
        <p:origin x="64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0437A-57D1-45B9-8175-BE514398C8CF}"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en-US"/>
        </a:p>
      </dgm:t>
    </dgm:pt>
    <dgm:pt modelId="{6C493B4D-8CC9-477C-9A5A-DC519A9C8D00}">
      <dgm:prSet phldrT="[Text]"/>
      <dgm:spPr>
        <a:solidFill>
          <a:srgbClr val="104F75"/>
        </a:solidFill>
        <a:ln w="19050">
          <a:solidFill>
            <a:srgbClr val="072233"/>
          </a:solidFill>
        </a:ln>
      </dgm:spPr>
      <dgm:t>
        <a:bodyPr/>
        <a:lstStyle/>
        <a:p>
          <a:r>
            <a:rPr lang="en-US" b="1" dirty="0" smtClean="0">
              <a:solidFill>
                <a:schemeClr val="bg1"/>
              </a:solidFill>
            </a:rPr>
            <a:t>DfE leadership capacity building programmes</a:t>
          </a:r>
          <a:endParaRPr lang="en-US" b="1" dirty="0">
            <a:solidFill>
              <a:schemeClr val="bg1"/>
            </a:solidFill>
          </a:endParaRPr>
        </a:p>
      </dgm:t>
    </dgm:pt>
    <dgm:pt modelId="{63B9B58E-EE02-4F90-8986-D8AF01FD8219}" type="parTrans" cxnId="{EE2565FB-57CF-495E-9DA4-3E06EAD00DB8}">
      <dgm:prSet/>
      <dgm:spPr/>
      <dgm:t>
        <a:bodyPr/>
        <a:lstStyle/>
        <a:p>
          <a:endParaRPr lang="en-US"/>
        </a:p>
      </dgm:t>
    </dgm:pt>
    <dgm:pt modelId="{00EF9BC9-228B-4310-A0A7-072261F960DE}" type="sibTrans" cxnId="{EE2565FB-57CF-495E-9DA4-3E06EAD00DB8}">
      <dgm:prSet/>
      <dgm:spPr/>
      <dgm:t>
        <a:bodyPr/>
        <a:lstStyle/>
        <a:p>
          <a:endParaRPr lang="en-US"/>
        </a:p>
      </dgm:t>
    </dgm:pt>
    <dgm:pt modelId="{9012A12F-3B6C-414B-878D-7D639F84106F}">
      <dgm:prSet phldrT="[Text]" custT="1"/>
      <dgm:spPr>
        <a:solidFill>
          <a:srgbClr val="CFDCE3"/>
        </a:solidFill>
        <a:ln w="12700">
          <a:solidFill>
            <a:srgbClr val="104F75"/>
          </a:solidFill>
        </a:ln>
      </dgm:spPr>
      <dgm:t>
        <a:bodyPr lIns="0" tIns="0" rIns="0" bIns="0"/>
        <a:lstStyle/>
        <a:p>
          <a:r>
            <a:rPr lang="en-US" sz="1000" b="1" dirty="0" smtClean="0">
              <a:solidFill>
                <a:schemeClr val="tx1"/>
              </a:solidFill>
            </a:rPr>
            <a:t>National Professional Qualifications (NPQs)</a:t>
          </a:r>
          <a:endParaRPr lang="en-US" sz="1000" b="1" dirty="0">
            <a:solidFill>
              <a:schemeClr val="tx1"/>
            </a:solidFill>
          </a:endParaRPr>
        </a:p>
      </dgm:t>
    </dgm:pt>
    <dgm:pt modelId="{51B633DF-6B97-4A36-AC76-17AE6DFDE79D}" type="parTrans" cxnId="{3077F6A0-EF56-4EE0-B56D-EBF5FB5FDE15}">
      <dgm:prSet/>
      <dgm:spPr>
        <a:ln w="28575">
          <a:solidFill>
            <a:srgbClr val="104F75"/>
          </a:solidFill>
        </a:ln>
      </dgm:spPr>
      <dgm:t>
        <a:bodyPr/>
        <a:lstStyle/>
        <a:p>
          <a:endParaRPr lang="en-US" dirty="0"/>
        </a:p>
      </dgm:t>
    </dgm:pt>
    <dgm:pt modelId="{932A5216-86F2-4D6D-B5C5-1249D0A3E503}" type="sibTrans" cxnId="{3077F6A0-EF56-4EE0-B56D-EBF5FB5FDE15}">
      <dgm:prSet/>
      <dgm:spPr/>
      <dgm:t>
        <a:bodyPr/>
        <a:lstStyle/>
        <a:p>
          <a:endParaRPr lang="en-US"/>
        </a:p>
      </dgm:t>
    </dgm:pt>
    <dgm:pt modelId="{0C2AFF6F-130E-4789-9CC8-16DD6EFE68D6}">
      <dgm:prSet phldrT="[Text]" custT="1"/>
      <dgm:spPr>
        <a:solidFill>
          <a:srgbClr val="CFDCE3"/>
        </a:solidFill>
        <a:ln w="12700">
          <a:solidFill>
            <a:srgbClr val="104F75"/>
          </a:solidFill>
        </a:ln>
      </dgm:spPr>
      <dgm:t>
        <a:bodyPr lIns="0" tIns="0" rIns="0" bIns="0"/>
        <a:lstStyle/>
        <a:p>
          <a:r>
            <a:rPr lang="en-US" sz="1000" b="1" dirty="0" smtClean="0">
              <a:solidFill>
                <a:schemeClr val="tx1"/>
              </a:solidFill>
            </a:rPr>
            <a:t>Teaching and Leadership Innovation Fund (TLIF)</a:t>
          </a:r>
          <a:endParaRPr lang="en-US" sz="1000" b="1" dirty="0">
            <a:solidFill>
              <a:schemeClr val="tx1"/>
            </a:solidFill>
          </a:endParaRPr>
        </a:p>
      </dgm:t>
    </dgm:pt>
    <dgm:pt modelId="{CEA01A04-E0B5-4906-902F-80F364757184}" type="parTrans" cxnId="{D9FA5209-D0F6-4D3D-992D-51A72A2F37A1}">
      <dgm:prSet/>
      <dgm:spPr>
        <a:ln w="28575">
          <a:solidFill>
            <a:srgbClr val="104F75"/>
          </a:solidFill>
        </a:ln>
      </dgm:spPr>
      <dgm:t>
        <a:bodyPr/>
        <a:lstStyle/>
        <a:p>
          <a:endParaRPr lang="en-US" dirty="0"/>
        </a:p>
      </dgm:t>
    </dgm:pt>
    <dgm:pt modelId="{1A11AAE4-2089-43F2-BD3B-31E71BCBED62}" type="sibTrans" cxnId="{D9FA5209-D0F6-4D3D-992D-51A72A2F37A1}">
      <dgm:prSet/>
      <dgm:spPr/>
      <dgm:t>
        <a:bodyPr/>
        <a:lstStyle/>
        <a:p>
          <a:endParaRPr lang="en-US"/>
        </a:p>
      </dgm:t>
    </dgm:pt>
    <dgm:pt modelId="{9044D4B1-4C71-4671-905A-AF64086CB246}">
      <dgm:prSet phldrT="[Text]" custT="1"/>
      <dgm:spPr>
        <a:solidFill>
          <a:srgbClr val="CFDCE3"/>
        </a:solidFill>
        <a:ln w="12700">
          <a:solidFill>
            <a:srgbClr val="104F75"/>
          </a:solidFill>
        </a:ln>
      </dgm:spPr>
      <dgm:t>
        <a:bodyPr lIns="0" tIns="0" rIns="0" bIns="0"/>
        <a:lstStyle/>
        <a:p>
          <a:r>
            <a:rPr lang="en-US" sz="1000" b="1" dirty="0" smtClean="0">
              <a:solidFill>
                <a:schemeClr val="tx1"/>
              </a:solidFill>
            </a:rPr>
            <a:t>Designated system leader programmes (e.g. Teaching Schools)</a:t>
          </a:r>
          <a:endParaRPr lang="en-US" sz="1000" b="1" dirty="0">
            <a:solidFill>
              <a:schemeClr val="tx1"/>
            </a:solidFill>
          </a:endParaRPr>
        </a:p>
      </dgm:t>
    </dgm:pt>
    <dgm:pt modelId="{0B09933D-C9D2-4E8E-A9AC-1FC70010F3A4}" type="parTrans" cxnId="{91656C5C-9702-483C-BFB9-055AF7B3D5EC}">
      <dgm:prSet/>
      <dgm:spPr>
        <a:ln w="28575">
          <a:solidFill>
            <a:srgbClr val="104F75"/>
          </a:solidFill>
        </a:ln>
      </dgm:spPr>
      <dgm:t>
        <a:bodyPr/>
        <a:lstStyle/>
        <a:p>
          <a:endParaRPr lang="en-US" dirty="0"/>
        </a:p>
      </dgm:t>
    </dgm:pt>
    <dgm:pt modelId="{835AB4A9-AD75-4B9D-BA8F-AE8210BFB132}" type="sibTrans" cxnId="{91656C5C-9702-483C-BFB9-055AF7B3D5EC}">
      <dgm:prSet/>
      <dgm:spPr/>
      <dgm:t>
        <a:bodyPr/>
        <a:lstStyle/>
        <a:p>
          <a:endParaRPr lang="en-US"/>
        </a:p>
      </dgm:t>
    </dgm:pt>
    <dgm:pt modelId="{8A89638F-7A79-4D80-932F-F2CDD2722C15}">
      <dgm:prSet phldrT="[Text]" custT="1"/>
      <dgm:spPr>
        <a:solidFill>
          <a:srgbClr val="CFDCE3"/>
        </a:solidFill>
        <a:ln w="12700">
          <a:solidFill>
            <a:srgbClr val="104F75"/>
          </a:solidFill>
        </a:ln>
      </dgm:spPr>
      <dgm:t>
        <a:bodyPr lIns="0" tIns="0" rIns="0" bIns="0"/>
        <a:lstStyle/>
        <a:p>
          <a:r>
            <a:rPr lang="en-US" sz="1000" b="1" dirty="0" smtClean="0">
              <a:solidFill>
                <a:schemeClr val="tx1"/>
              </a:solidFill>
            </a:rPr>
            <a:t>Leadership Coaching Pledge</a:t>
          </a:r>
          <a:endParaRPr lang="en-US" sz="1000" b="1" dirty="0">
            <a:solidFill>
              <a:schemeClr val="tx1"/>
            </a:solidFill>
          </a:endParaRPr>
        </a:p>
      </dgm:t>
    </dgm:pt>
    <dgm:pt modelId="{001F0A37-B91C-466C-8C82-378E3E02CBE5}" type="parTrans" cxnId="{CBF124DC-0370-4272-91FE-86E0AA780883}">
      <dgm:prSet/>
      <dgm:spPr>
        <a:ln w="28575">
          <a:solidFill>
            <a:srgbClr val="104F75"/>
          </a:solidFill>
        </a:ln>
      </dgm:spPr>
      <dgm:t>
        <a:bodyPr/>
        <a:lstStyle/>
        <a:p>
          <a:endParaRPr lang="en-US" dirty="0"/>
        </a:p>
      </dgm:t>
    </dgm:pt>
    <dgm:pt modelId="{49DCD5C7-3DCC-4D71-B8F1-21B0A4B0F3FA}" type="sibTrans" cxnId="{CBF124DC-0370-4272-91FE-86E0AA780883}">
      <dgm:prSet/>
      <dgm:spPr/>
      <dgm:t>
        <a:bodyPr/>
        <a:lstStyle/>
        <a:p>
          <a:endParaRPr lang="en-US"/>
        </a:p>
      </dgm:t>
    </dgm:pt>
    <dgm:pt modelId="{6B4ED903-422D-480C-8BA1-DB7354BEFB9C}">
      <dgm:prSet custT="1"/>
      <dgm:spPr>
        <a:solidFill>
          <a:srgbClr val="CFDCE3"/>
        </a:solidFill>
        <a:ln w="12700">
          <a:solidFill>
            <a:srgbClr val="104F75"/>
          </a:solidFill>
        </a:ln>
      </dgm:spPr>
      <dgm:t>
        <a:bodyPr lIns="0" tIns="0" rIns="0" bIns="0"/>
        <a:lstStyle/>
        <a:p>
          <a:r>
            <a:rPr lang="en-US" sz="1000" b="1" dirty="0" smtClean="0">
              <a:solidFill>
                <a:schemeClr val="tx1"/>
              </a:solidFill>
            </a:rPr>
            <a:t>Equality and Diversity Fund</a:t>
          </a:r>
          <a:endParaRPr lang="en-US" sz="1000" b="1" dirty="0">
            <a:solidFill>
              <a:schemeClr val="tx1"/>
            </a:solidFill>
          </a:endParaRPr>
        </a:p>
      </dgm:t>
    </dgm:pt>
    <dgm:pt modelId="{8FA6C145-055B-4B7C-B7C1-6D4F0DD07839}" type="parTrans" cxnId="{3D0D1E8F-9B88-46D9-BCC8-D4E39E0EC269}">
      <dgm:prSet/>
      <dgm:spPr>
        <a:ln w="28575">
          <a:solidFill>
            <a:srgbClr val="104F75"/>
          </a:solidFill>
        </a:ln>
      </dgm:spPr>
      <dgm:t>
        <a:bodyPr/>
        <a:lstStyle/>
        <a:p>
          <a:endParaRPr lang="en-US" dirty="0"/>
        </a:p>
      </dgm:t>
    </dgm:pt>
    <dgm:pt modelId="{7A112976-5006-4F53-A867-D956AD377A1C}" type="sibTrans" cxnId="{3D0D1E8F-9B88-46D9-BCC8-D4E39E0EC269}">
      <dgm:prSet/>
      <dgm:spPr/>
      <dgm:t>
        <a:bodyPr/>
        <a:lstStyle/>
        <a:p>
          <a:endParaRPr lang="en-US"/>
        </a:p>
      </dgm:t>
    </dgm:pt>
    <dgm:pt modelId="{558751E4-63DB-4A2E-87F3-22745C8048B4}">
      <dgm:prSet custT="1"/>
      <dgm:spPr>
        <a:solidFill>
          <a:srgbClr val="CFDCE3"/>
        </a:solidFill>
        <a:ln w="12700">
          <a:solidFill>
            <a:srgbClr val="104F75"/>
          </a:solidFill>
        </a:ln>
      </dgm:spPr>
      <dgm:t>
        <a:bodyPr lIns="0" tIns="0" rIns="0" bIns="0"/>
        <a:lstStyle/>
        <a:p>
          <a:r>
            <a:rPr lang="en-US" sz="1000" b="1" dirty="0" smtClean="0">
              <a:solidFill>
                <a:schemeClr val="tx1"/>
              </a:solidFill>
            </a:rPr>
            <a:t>High Potential Senior Leaders (HPSL) programme </a:t>
          </a:r>
          <a:endParaRPr lang="en-US" sz="1000" b="1" dirty="0">
            <a:solidFill>
              <a:schemeClr val="tx1"/>
            </a:solidFill>
          </a:endParaRPr>
        </a:p>
      </dgm:t>
    </dgm:pt>
    <dgm:pt modelId="{11ADA083-85F9-42EF-9368-50A8C540CF0A}" type="parTrans" cxnId="{5CC21B2C-1D2F-4ABC-9786-30268B878CC1}">
      <dgm:prSet/>
      <dgm:spPr>
        <a:ln w="28575">
          <a:solidFill>
            <a:srgbClr val="104F75"/>
          </a:solidFill>
        </a:ln>
      </dgm:spPr>
      <dgm:t>
        <a:bodyPr/>
        <a:lstStyle/>
        <a:p>
          <a:endParaRPr lang="en-US" dirty="0"/>
        </a:p>
      </dgm:t>
    </dgm:pt>
    <dgm:pt modelId="{28B53B54-314B-4295-9A7F-DE4239B3043E}" type="sibTrans" cxnId="{5CC21B2C-1D2F-4ABC-9786-30268B878CC1}">
      <dgm:prSet/>
      <dgm:spPr/>
      <dgm:t>
        <a:bodyPr/>
        <a:lstStyle/>
        <a:p>
          <a:endParaRPr lang="en-US"/>
        </a:p>
      </dgm:t>
    </dgm:pt>
    <dgm:pt modelId="{887C89BD-18ED-4E10-96A7-BACAA5A02925}">
      <dgm:prSet custT="1"/>
      <dgm:spPr>
        <a:solidFill>
          <a:srgbClr val="CFDCE3"/>
        </a:solidFill>
        <a:ln w="12700">
          <a:solidFill>
            <a:srgbClr val="104F75"/>
          </a:solidFill>
        </a:ln>
      </dgm:spPr>
      <dgm:t>
        <a:bodyPr/>
        <a:lstStyle/>
        <a:p>
          <a:r>
            <a:rPr lang="en-US" sz="1000" b="1" dirty="0" smtClean="0">
              <a:solidFill>
                <a:schemeClr val="tx1"/>
              </a:solidFill>
            </a:rPr>
            <a:t>High Potential Middle Leaders (HPML) programme </a:t>
          </a:r>
          <a:endParaRPr lang="en-US" sz="1000" b="1" dirty="0">
            <a:solidFill>
              <a:schemeClr val="tx1"/>
            </a:solidFill>
          </a:endParaRPr>
        </a:p>
      </dgm:t>
    </dgm:pt>
    <dgm:pt modelId="{2ACD4A13-E200-4BC9-87F3-5D1730696CD7}" type="parTrans" cxnId="{FF38BAAF-36B2-4636-8979-7BF6AF5D9B4B}">
      <dgm:prSet/>
      <dgm:spPr>
        <a:ln w="28575">
          <a:solidFill>
            <a:srgbClr val="104F75"/>
          </a:solidFill>
        </a:ln>
      </dgm:spPr>
      <dgm:t>
        <a:bodyPr/>
        <a:lstStyle/>
        <a:p>
          <a:endParaRPr lang="en-US" dirty="0"/>
        </a:p>
      </dgm:t>
    </dgm:pt>
    <dgm:pt modelId="{90316611-8B36-4815-AB5B-55ABF0647DB5}" type="sibTrans" cxnId="{FF38BAAF-36B2-4636-8979-7BF6AF5D9B4B}">
      <dgm:prSet/>
      <dgm:spPr/>
      <dgm:t>
        <a:bodyPr/>
        <a:lstStyle/>
        <a:p>
          <a:endParaRPr lang="en-US"/>
        </a:p>
      </dgm:t>
    </dgm:pt>
    <dgm:pt modelId="{DB8C3EBB-6A61-43A2-AB97-53A197A3F06F}" type="pres">
      <dgm:prSet presAssocID="{AF20437A-57D1-45B9-8175-BE514398C8CF}" presName="cycle" presStyleCnt="0">
        <dgm:presLayoutVars>
          <dgm:chMax val="1"/>
          <dgm:dir/>
          <dgm:animLvl val="ctr"/>
          <dgm:resizeHandles val="exact"/>
        </dgm:presLayoutVars>
      </dgm:prSet>
      <dgm:spPr/>
      <dgm:t>
        <a:bodyPr/>
        <a:lstStyle/>
        <a:p>
          <a:endParaRPr lang="en-US"/>
        </a:p>
      </dgm:t>
    </dgm:pt>
    <dgm:pt modelId="{A5776CEC-39B3-4302-A8EF-FFB203697B5C}" type="pres">
      <dgm:prSet presAssocID="{6C493B4D-8CC9-477C-9A5A-DC519A9C8D00}" presName="centerShape" presStyleLbl="node0" presStyleIdx="0" presStyleCnt="1" custScaleX="127554" custScaleY="127554"/>
      <dgm:spPr/>
      <dgm:t>
        <a:bodyPr/>
        <a:lstStyle/>
        <a:p>
          <a:endParaRPr lang="en-US"/>
        </a:p>
      </dgm:t>
    </dgm:pt>
    <dgm:pt modelId="{64E99599-F0E5-4AD7-9D91-FA7CA4378104}" type="pres">
      <dgm:prSet presAssocID="{51B633DF-6B97-4A36-AC76-17AE6DFDE79D}" presName="Name9" presStyleLbl="parChTrans1D2" presStyleIdx="0" presStyleCnt="7"/>
      <dgm:spPr/>
      <dgm:t>
        <a:bodyPr/>
        <a:lstStyle/>
        <a:p>
          <a:endParaRPr lang="en-US"/>
        </a:p>
      </dgm:t>
    </dgm:pt>
    <dgm:pt modelId="{AAFCC4D6-23A9-4A4A-A843-49CB5D2AD299}" type="pres">
      <dgm:prSet presAssocID="{51B633DF-6B97-4A36-AC76-17AE6DFDE79D}" presName="connTx" presStyleLbl="parChTrans1D2" presStyleIdx="0" presStyleCnt="7"/>
      <dgm:spPr/>
      <dgm:t>
        <a:bodyPr/>
        <a:lstStyle/>
        <a:p>
          <a:endParaRPr lang="en-US"/>
        </a:p>
      </dgm:t>
    </dgm:pt>
    <dgm:pt modelId="{5A68F6A2-A3AE-460B-B0A3-22453D9ADDA6}" type="pres">
      <dgm:prSet presAssocID="{9012A12F-3B6C-414B-878D-7D639F84106F}" presName="node" presStyleLbl="node1" presStyleIdx="0" presStyleCnt="7" custScaleX="120265" custScaleY="120265" custRadScaleRad="96500" custRadScaleInc="-7790">
        <dgm:presLayoutVars>
          <dgm:bulletEnabled val="1"/>
        </dgm:presLayoutVars>
      </dgm:prSet>
      <dgm:spPr/>
      <dgm:t>
        <a:bodyPr/>
        <a:lstStyle/>
        <a:p>
          <a:endParaRPr lang="en-US"/>
        </a:p>
      </dgm:t>
    </dgm:pt>
    <dgm:pt modelId="{92B9F55B-BDBC-46B9-8616-B84035D849BC}" type="pres">
      <dgm:prSet presAssocID="{CEA01A04-E0B5-4906-902F-80F364757184}" presName="Name9" presStyleLbl="parChTrans1D2" presStyleIdx="1" presStyleCnt="7"/>
      <dgm:spPr/>
      <dgm:t>
        <a:bodyPr/>
        <a:lstStyle/>
        <a:p>
          <a:endParaRPr lang="en-US"/>
        </a:p>
      </dgm:t>
    </dgm:pt>
    <dgm:pt modelId="{901F6D49-7ADE-4B7D-9F56-0FE32D3C0389}" type="pres">
      <dgm:prSet presAssocID="{CEA01A04-E0B5-4906-902F-80F364757184}" presName="connTx" presStyleLbl="parChTrans1D2" presStyleIdx="1" presStyleCnt="7"/>
      <dgm:spPr/>
      <dgm:t>
        <a:bodyPr/>
        <a:lstStyle/>
        <a:p>
          <a:endParaRPr lang="en-US"/>
        </a:p>
      </dgm:t>
    </dgm:pt>
    <dgm:pt modelId="{5BA3D565-57D3-422B-A84B-47B8E0B03599}" type="pres">
      <dgm:prSet presAssocID="{0C2AFF6F-130E-4789-9CC8-16DD6EFE68D6}" presName="node" presStyleLbl="node1" presStyleIdx="1" presStyleCnt="7" custScaleX="120265" custScaleY="120265" custRadScaleRad="95080" custRadScaleInc="2667">
        <dgm:presLayoutVars>
          <dgm:bulletEnabled val="1"/>
        </dgm:presLayoutVars>
      </dgm:prSet>
      <dgm:spPr/>
      <dgm:t>
        <a:bodyPr/>
        <a:lstStyle/>
        <a:p>
          <a:endParaRPr lang="en-US"/>
        </a:p>
      </dgm:t>
    </dgm:pt>
    <dgm:pt modelId="{9B168D41-7D30-4558-B3FE-A5ECF0A57CFC}" type="pres">
      <dgm:prSet presAssocID="{2ACD4A13-E200-4BC9-87F3-5D1730696CD7}" presName="Name9" presStyleLbl="parChTrans1D2" presStyleIdx="2" presStyleCnt="7"/>
      <dgm:spPr/>
      <dgm:t>
        <a:bodyPr/>
        <a:lstStyle/>
        <a:p>
          <a:endParaRPr lang="en-US"/>
        </a:p>
      </dgm:t>
    </dgm:pt>
    <dgm:pt modelId="{0072413B-4BFB-44B2-89AE-D97BE8378FD3}" type="pres">
      <dgm:prSet presAssocID="{2ACD4A13-E200-4BC9-87F3-5D1730696CD7}" presName="connTx" presStyleLbl="parChTrans1D2" presStyleIdx="2" presStyleCnt="7"/>
      <dgm:spPr/>
      <dgm:t>
        <a:bodyPr/>
        <a:lstStyle/>
        <a:p>
          <a:endParaRPr lang="en-US"/>
        </a:p>
      </dgm:t>
    </dgm:pt>
    <dgm:pt modelId="{98D911F9-A88D-4872-B15D-DA946032340F}" type="pres">
      <dgm:prSet presAssocID="{887C89BD-18ED-4E10-96A7-BACAA5A02925}" presName="node" presStyleLbl="node1" presStyleIdx="2" presStyleCnt="7" custScaleX="120265" custScaleY="120265" custRadScaleRad="98890" custRadScaleInc="7513">
        <dgm:presLayoutVars>
          <dgm:bulletEnabled val="1"/>
        </dgm:presLayoutVars>
      </dgm:prSet>
      <dgm:spPr/>
      <dgm:t>
        <a:bodyPr/>
        <a:lstStyle/>
        <a:p>
          <a:endParaRPr lang="en-US"/>
        </a:p>
      </dgm:t>
    </dgm:pt>
    <dgm:pt modelId="{A40C335E-DB86-4E56-8C7B-63D89BF012AB}" type="pres">
      <dgm:prSet presAssocID="{11ADA083-85F9-42EF-9368-50A8C540CF0A}" presName="Name9" presStyleLbl="parChTrans1D2" presStyleIdx="3" presStyleCnt="7"/>
      <dgm:spPr/>
      <dgm:t>
        <a:bodyPr/>
        <a:lstStyle/>
        <a:p>
          <a:endParaRPr lang="en-US"/>
        </a:p>
      </dgm:t>
    </dgm:pt>
    <dgm:pt modelId="{413D8FE8-E5B0-4444-8AB0-989813BC20EB}" type="pres">
      <dgm:prSet presAssocID="{11ADA083-85F9-42EF-9368-50A8C540CF0A}" presName="connTx" presStyleLbl="parChTrans1D2" presStyleIdx="3" presStyleCnt="7"/>
      <dgm:spPr/>
      <dgm:t>
        <a:bodyPr/>
        <a:lstStyle/>
        <a:p>
          <a:endParaRPr lang="en-US"/>
        </a:p>
      </dgm:t>
    </dgm:pt>
    <dgm:pt modelId="{29BB58A0-0744-434D-87E9-BFBF96E7BC28}" type="pres">
      <dgm:prSet presAssocID="{558751E4-63DB-4A2E-87F3-22745C8048B4}" presName="node" presStyleLbl="node1" presStyleIdx="3" presStyleCnt="7" custScaleX="120265" custScaleY="120265" custRadScaleRad="100358" custRadScaleInc="10393">
        <dgm:presLayoutVars>
          <dgm:bulletEnabled val="1"/>
        </dgm:presLayoutVars>
      </dgm:prSet>
      <dgm:spPr/>
      <dgm:t>
        <a:bodyPr/>
        <a:lstStyle/>
        <a:p>
          <a:endParaRPr lang="en-US"/>
        </a:p>
      </dgm:t>
    </dgm:pt>
    <dgm:pt modelId="{873A39C8-4F6E-4AC5-8E25-74300D3DE13B}" type="pres">
      <dgm:prSet presAssocID="{8FA6C145-055B-4B7C-B7C1-6D4F0DD07839}" presName="Name9" presStyleLbl="parChTrans1D2" presStyleIdx="4" presStyleCnt="7"/>
      <dgm:spPr/>
      <dgm:t>
        <a:bodyPr/>
        <a:lstStyle/>
        <a:p>
          <a:endParaRPr lang="en-US"/>
        </a:p>
      </dgm:t>
    </dgm:pt>
    <dgm:pt modelId="{A2F2B997-EA57-4911-9858-CF1AB93792AE}" type="pres">
      <dgm:prSet presAssocID="{8FA6C145-055B-4B7C-B7C1-6D4F0DD07839}" presName="connTx" presStyleLbl="parChTrans1D2" presStyleIdx="4" presStyleCnt="7"/>
      <dgm:spPr/>
      <dgm:t>
        <a:bodyPr/>
        <a:lstStyle/>
        <a:p>
          <a:endParaRPr lang="en-US"/>
        </a:p>
      </dgm:t>
    </dgm:pt>
    <dgm:pt modelId="{2C053411-5587-456E-9506-E8146514A49E}" type="pres">
      <dgm:prSet presAssocID="{6B4ED903-422D-480C-8BA1-DB7354BEFB9C}" presName="node" presStyleLbl="node1" presStyleIdx="4" presStyleCnt="7" custScaleX="120265" custScaleY="120265" custRadScaleRad="103744" custRadScaleInc="5524">
        <dgm:presLayoutVars>
          <dgm:bulletEnabled val="1"/>
        </dgm:presLayoutVars>
      </dgm:prSet>
      <dgm:spPr/>
      <dgm:t>
        <a:bodyPr/>
        <a:lstStyle/>
        <a:p>
          <a:endParaRPr lang="en-US"/>
        </a:p>
      </dgm:t>
    </dgm:pt>
    <dgm:pt modelId="{BBF65A80-DF5B-4E1E-B39E-8E084C518C0B}" type="pres">
      <dgm:prSet presAssocID="{0B09933D-C9D2-4E8E-A9AC-1FC70010F3A4}" presName="Name9" presStyleLbl="parChTrans1D2" presStyleIdx="5" presStyleCnt="7"/>
      <dgm:spPr/>
      <dgm:t>
        <a:bodyPr/>
        <a:lstStyle/>
        <a:p>
          <a:endParaRPr lang="en-US"/>
        </a:p>
      </dgm:t>
    </dgm:pt>
    <dgm:pt modelId="{387DD5BB-A87E-463F-8E62-82D772412754}" type="pres">
      <dgm:prSet presAssocID="{0B09933D-C9D2-4E8E-A9AC-1FC70010F3A4}" presName="connTx" presStyleLbl="parChTrans1D2" presStyleIdx="5" presStyleCnt="7"/>
      <dgm:spPr/>
      <dgm:t>
        <a:bodyPr/>
        <a:lstStyle/>
        <a:p>
          <a:endParaRPr lang="en-US"/>
        </a:p>
      </dgm:t>
    </dgm:pt>
    <dgm:pt modelId="{8F0574A7-1982-4FC0-A48F-289E0188B045}" type="pres">
      <dgm:prSet presAssocID="{9044D4B1-4C71-4671-905A-AF64086CB246}" presName="node" presStyleLbl="node1" presStyleIdx="5" presStyleCnt="7" custScaleX="120265" custScaleY="120265" custRadScaleRad="103744" custRadScaleInc="-3004">
        <dgm:presLayoutVars>
          <dgm:bulletEnabled val="1"/>
        </dgm:presLayoutVars>
      </dgm:prSet>
      <dgm:spPr/>
      <dgm:t>
        <a:bodyPr/>
        <a:lstStyle/>
        <a:p>
          <a:endParaRPr lang="en-US"/>
        </a:p>
      </dgm:t>
    </dgm:pt>
    <dgm:pt modelId="{AA791B76-F025-468A-83D2-D941C5093CAA}" type="pres">
      <dgm:prSet presAssocID="{001F0A37-B91C-466C-8C82-378E3E02CBE5}" presName="Name9" presStyleLbl="parChTrans1D2" presStyleIdx="6" presStyleCnt="7"/>
      <dgm:spPr/>
      <dgm:t>
        <a:bodyPr/>
        <a:lstStyle/>
        <a:p>
          <a:endParaRPr lang="en-US"/>
        </a:p>
      </dgm:t>
    </dgm:pt>
    <dgm:pt modelId="{6C6B96CF-D62B-4F68-A102-7E653AB276A4}" type="pres">
      <dgm:prSet presAssocID="{001F0A37-B91C-466C-8C82-378E3E02CBE5}" presName="connTx" presStyleLbl="parChTrans1D2" presStyleIdx="6" presStyleCnt="7"/>
      <dgm:spPr/>
      <dgm:t>
        <a:bodyPr/>
        <a:lstStyle/>
        <a:p>
          <a:endParaRPr lang="en-US"/>
        </a:p>
      </dgm:t>
    </dgm:pt>
    <dgm:pt modelId="{D691ADED-7755-4E14-AD87-DC79E3FF0109}" type="pres">
      <dgm:prSet presAssocID="{8A89638F-7A79-4D80-932F-F2CDD2722C15}" presName="node" presStyleLbl="node1" presStyleIdx="6" presStyleCnt="7" custScaleX="120265" custScaleY="120265" custRadScaleRad="100596" custRadScaleInc="-7291">
        <dgm:presLayoutVars>
          <dgm:bulletEnabled val="1"/>
        </dgm:presLayoutVars>
      </dgm:prSet>
      <dgm:spPr/>
      <dgm:t>
        <a:bodyPr/>
        <a:lstStyle/>
        <a:p>
          <a:endParaRPr lang="en-US"/>
        </a:p>
      </dgm:t>
    </dgm:pt>
  </dgm:ptLst>
  <dgm:cxnLst>
    <dgm:cxn modelId="{962CBA8C-923E-4EA9-BC00-745CD05E93DD}" type="presOf" srcId="{0C2AFF6F-130E-4789-9CC8-16DD6EFE68D6}" destId="{5BA3D565-57D3-422B-A84B-47B8E0B03599}" srcOrd="0" destOrd="0" presId="urn:microsoft.com/office/officeart/2005/8/layout/radial1"/>
    <dgm:cxn modelId="{2B5FD665-F837-4C0A-BAD9-A098CA224A40}" type="presOf" srcId="{001F0A37-B91C-466C-8C82-378E3E02CBE5}" destId="{AA791B76-F025-468A-83D2-D941C5093CAA}" srcOrd="0" destOrd="0" presId="urn:microsoft.com/office/officeart/2005/8/layout/radial1"/>
    <dgm:cxn modelId="{F47BFF11-4754-4C92-84C3-277AE7C1A309}" type="presOf" srcId="{51B633DF-6B97-4A36-AC76-17AE6DFDE79D}" destId="{64E99599-F0E5-4AD7-9D91-FA7CA4378104}" srcOrd="0" destOrd="0" presId="urn:microsoft.com/office/officeart/2005/8/layout/radial1"/>
    <dgm:cxn modelId="{CDBDF681-A6D7-498A-9B9F-8505438FA000}" type="presOf" srcId="{558751E4-63DB-4A2E-87F3-22745C8048B4}" destId="{29BB58A0-0744-434D-87E9-BFBF96E7BC28}" srcOrd="0" destOrd="0" presId="urn:microsoft.com/office/officeart/2005/8/layout/radial1"/>
    <dgm:cxn modelId="{AA64B87A-E937-4F92-80CC-7C777919E63F}" type="presOf" srcId="{9012A12F-3B6C-414B-878D-7D639F84106F}" destId="{5A68F6A2-A3AE-460B-B0A3-22453D9ADDA6}" srcOrd="0" destOrd="0" presId="urn:microsoft.com/office/officeart/2005/8/layout/radial1"/>
    <dgm:cxn modelId="{B390622C-A9C4-40B4-8B2D-AC25CABA80F6}" type="presOf" srcId="{51B633DF-6B97-4A36-AC76-17AE6DFDE79D}" destId="{AAFCC4D6-23A9-4A4A-A843-49CB5D2AD299}" srcOrd="1" destOrd="0" presId="urn:microsoft.com/office/officeart/2005/8/layout/radial1"/>
    <dgm:cxn modelId="{4BEE34F9-6EA3-4FF6-9807-50123194FEBC}" type="presOf" srcId="{2ACD4A13-E200-4BC9-87F3-5D1730696CD7}" destId="{9B168D41-7D30-4558-B3FE-A5ECF0A57CFC}" srcOrd="0" destOrd="0" presId="urn:microsoft.com/office/officeart/2005/8/layout/radial1"/>
    <dgm:cxn modelId="{10130BC6-D1AA-4068-862B-4946C01A141D}" type="presOf" srcId="{8FA6C145-055B-4B7C-B7C1-6D4F0DD07839}" destId="{A2F2B997-EA57-4911-9858-CF1AB93792AE}" srcOrd="1" destOrd="0" presId="urn:microsoft.com/office/officeart/2005/8/layout/radial1"/>
    <dgm:cxn modelId="{5CC21B2C-1D2F-4ABC-9786-30268B878CC1}" srcId="{6C493B4D-8CC9-477C-9A5A-DC519A9C8D00}" destId="{558751E4-63DB-4A2E-87F3-22745C8048B4}" srcOrd="3" destOrd="0" parTransId="{11ADA083-85F9-42EF-9368-50A8C540CF0A}" sibTransId="{28B53B54-314B-4295-9A7F-DE4239B3043E}"/>
    <dgm:cxn modelId="{A5D2B9BF-D26A-431C-8558-095443418C5D}" type="presOf" srcId="{8A89638F-7A79-4D80-932F-F2CDD2722C15}" destId="{D691ADED-7755-4E14-AD87-DC79E3FF0109}" srcOrd="0" destOrd="0" presId="urn:microsoft.com/office/officeart/2005/8/layout/radial1"/>
    <dgm:cxn modelId="{91656C5C-9702-483C-BFB9-055AF7B3D5EC}" srcId="{6C493B4D-8CC9-477C-9A5A-DC519A9C8D00}" destId="{9044D4B1-4C71-4671-905A-AF64086CB246}" srcOrd="5" destOrd="0" parTransId="{0B09933D-C9D2-4E8E-A9AC-1FC70010F3A4}" sibTransId="{835AB4A9-AD75-4B9D-BA8F-AE8210BFB132}"/>
    <dgm:cxn modelId="{531588F0-5946-41CF-A3F3-731C3164A851}" type="presOf" srcId="{0B09933D-C9D2-4E8E-A9AC-1FC70010F3A4}" destId="{387DD5BB-A87E-463F-8E62-82D772412754}" srcOrd="1" destOrd="0" presId="urn:microsoft.com/office/officeart/2005/8/layout/radial1"/>
    <dgm:cxn modelId="{18FA121A-17DD-4692-BE44-8D35E5DC7162}" type="presOf" srcId="{9044D4B1-4C71-4671-905A-AF64086CB246}" destId="{8F0574A7-1982-4FC0-A48F-289E0188B045}" srcOrd="0" destOrd="0" presId="urn:microsoft.com/office/officeart/2005/8/layout/radial1"/>
    <dgm:cxn modelId="{3077F6A0-EF56-4EE0-B56D-EBF5FB5FDE15}" srcId="{6C493B4D-8CC9-477C-9A5A-DC519A9C8D00}" destId="{9012A12F-3B6C-414B-878D-7D639F84106F}" srcOrd="0" destOrd="0" parTransId="{51B633DF-6B97-4A36-AC76-17AE6DFDE79D}" sibTransId="{932A5216-86F2-4D6D-B5C5-1249D0A3E503}"/>
    <dgm:cxn modelId="{12FE330C-D851-4498-AB83-99FA5C8DB75E}" type="presOf" srcId="{AF20437A-57D1-45B9-8175-BE514398C8CF}" destId="{DB8C3EBB-6A61-43A2-AB97-53A197A3F06F}" srcOrd="0" destOrd="0" presId="urn:microsoft.com/office/officeart/2005/8/layout/radial1"/>
    <dgm:cxn modelId="{42C682F7-737D-4AE8-B85F-F257AEA3796F}" type="presOf" srcId="{11ADA083-85F9-42EF-9368-50A8C540CF0A}" destId="{A40C335E-DB86-4E56-8C7B-63D89BF012AB}" srcOrd="0" destOrd="0" presId="urn:microsoft.com/office/officeart/2005/8/layout/radial1"/>
    <dgm:cxn modelId="{3D0D1E8F-9B88-46D9-BCC8-D4E39E0EC269}" srcId="{6C493B4D-8CC9-477C-9A5A-DC519A9C8D00}" destId="{6B4ED903-422D-480C-8BA1-DB7354BEFB9C}" srcOrd="4" destOrd="0" parTransId="{8FA6C145-055B-4B7C-B7C1-6D4F0DD07839}" sibTransId="{7A112976-5006-4F53-A867-D956AD377A1C}"/>
    <dgm:cxn modelId="{2B6ACA74-8742-4521-9649-4526448EF441}" type="presOf" srcId="{2ACD4A13-E200-4BC9-87F3-5D1730696CD7}" destId="{0072413B-4BFB-44B2-89AE-D97BE8378FD3}" srcOrd="1" destOrd="0" presId="urn:microsoft.com/office/officeart/2005/8/layout/radial1"/>
    <dgm:cxn modelId="{D9FA5209-D0F6-4D3D-992D-51A72A2F37A1}" srcId="{6C493B4D-8CC9-477C-9A5A-DC519A9C8D00}" destId="{0C2AFF6F-130E-4789-9CC8-16DD6EFE68D6}" srcOrd="1" destOrd="0" parTransId="{CEA01A04-E0B5-4906-902F-80F364757184}" sibTransId="{1A11AAE4-2089-43F2-BD3B-31E71BCBED62}"/>
    <dgm:cxn modelId="{5D3B9E6A-A8DF-414B-A5D8-AE718BB5F969}" type="presOf" srcId="{11ADA083-85F9-42EF-9368-50A8C540CF0A}" destId="{413D8FE8-E5B0-4444-8AB0-989813BC20EB}" srcOrd="1" destOrd="0" presId="urn:microsoft.com/office/officeart/2005/8/layout/radial1"/>
    <dgm:cxn modelId="{38CB5BE6-133C-4883-9D95-97FE344F3C76}" type="presOf" srcId="{001F0A37-B91C-466C-8C82-378E3E02CBE5}" destId="{6C6B96CF-D62B-4F68-A102-7E653AB276A4}" srcOrd="1" destOrd="0" presId="urn:microsoft.com/office/officeart/2005/8/layout/radial1"/>
    <dgm:cxn modelId="{DA699D4C-867E-4B34-852C-CBCDAA262453}" type="presOf" srcId="{CEA01A04-E0B5-4906-902F-80F364757184}" destId="{92B9F55B-BDBC-46B9-8616-B84035D849BC}" srcOrd="0" destOrd="0" presId="urn:microsoft.com/office/officeart/2005/8/layout/radial1"/>
    <dgm:cxn modelId="{EE2565FB-57CF-495E-9DA4-3E06EAD00DB8}" srcId="{AF20437A-57D1-45B9-8175-BE514398C8CF}" destId="{6C493B4D-8CC9-477C-9A5A-DC519A9C8D00}" srcOrd="0" destOrd="0" parTransId="{63B9B58E-EE02-4F90-8986-D8AF01FD8219}" sibTransId="{00EF9BC9-228B-4310-A0A7-072261F960DE}"/>
    <dgm:cxn modelId="{76CC963C-AB80-46E3-87E9-5AC68294C3A7}" type="presOf" srcId="{8FA6C145-055B-4B7C-B7C1-6D4F0DD07839}" destId="{873A39C8-4F6E-4AC5-8E25-74300D3DE13B}" srcOrd="0" destOrd="0" presId="urn:microsoft.com/office/officeart/2005/8/layout/radial1"/>
    <dgm:cxn modelId="{14FB5C07-C117-4603-A302-51F4780BACC3}" type="presOf" srcId="{0B09933D-C9D2-4E8E-A9AC-1FC70010F3A4}" destId="{BBF65A80-DF5B-4E1E-B39E-8E084C518C0B}" srcOrd="0" destOrd="0" presId="urn:microsoft.com/office/officeart/2005/8/layout/radial1"/>
    <dgm:cxn modelId="{FF38BAAF-36B2-4636-8979-7BF6AF5D9B4B}" srcId="{6C493B4D-8CC9-477C-9A5A-DC519A9C8D00}" destId="{887C89BD-18ED-4E10-96A7-BACAA5A02925}" srcOrd="2" destOrd="0" parTransId="{2ACD4A13-E200-4BC9-87F3-5D1730696CD7}" sibTransId="{90316611-8B36-4815-AB5B-55ABF0647DB5}"/>
    <dgm:cxn modelId="{2C67E9F2-31D9-4F00-9622-90F2FF2F1E7B}" type="presOf" srcId="{6C493B4D-8CC9-477C-9A5A-DC519A9C8D00}" destId="{A5776CEC-39B3-4302-A8EF-FFB203697B5C}" srcOrd="0" destOrd="0" presId="urn:microsoft.com/office/officeart/2005/8/layout/radial1"/>
    <dgm:cxn modelId="{3EEF6543-A445-4ACB-8508-0E1ADC31D098}" type="presOf" srcId="{CEA01A04-E0B5-4906-902F-80F364757184}" destId="{901F6D49-7ADE-4B7D-9F56-0FE32D3C0389}" srcOrd="1" destOrd="0" presId="urn:microsoft.com/office/officeart/2005/8/layout/radial1"/>
    <dgm:cxn modelId="{CBF124DC-0370-4272-91FE-86E0AA780883}" srcId="{6C493B4D-8CC9-477C-9A5A-DC519A9C8D00}" destId="{8A89638F-7A79-4D80-932F-F2CDD2722C15}" srcOrd="6" destOrd="0" parTransId="{001F0A37-B91C-466C-8C82-378E3E02CBE5}" sibTransId="{49DCD5C7-3DCC-4D71-B8F1-21B0A4B0F3FA}"/>
    <dgm:cxn modelId="{A0E7E7B6-E197-465E-BFA6-14E324F72B8F}" type="presOf" srcId="{887C89BD-18ED-4E10-96A7-BACAA5A02925}" destId="{98D911F9-A88D-4872-B15D-DA946032340F}" srcOrd="0" destOrd="0" presId="urn:microsoft.com/office/officeart/2005/8/layout/radial1"/>
    <dgm:cxn modelId="{6543D102-9669-4AED-8CE0-8A8D0A725E57}" type="presOf" srcId="{6B4ED903-422D-480C-8BA1-DB7354BEFB9C}" destId="{2C053411-5587-456E-9506-E8146514A49E}" srcOrd="0" destOrd="0" presId="urn:microsoft.com/office/officeart/2005/8/layout/radial1"/>
    <dgm:cxn modelId="{AD02309D-BCCC-4623-A857-E454D8247FD9}" type="presParOf" srcId="{DB8C3EBB-6A61-43A2-AB97-53A197A3F06F}" destId="{A5776CEC-39B3-4302-A8EF-FFB203697B5C}" srcOrd="0" destOrd="0" presId="urn:microsoft.com/office/officeart/2005/8/layout/radial1"/>
    <dgm:cxn modelId="{FF784EE8-AF7C-458B-86AE-2BA4D603A3F4}" type="presParOf" srcId="{DB8C3EBB-6A61-43A2-AB97-53A197A3F06F}" destId="{64E99599-F0E5-4AD7-9D91-FA7CA4378104}" srcOrd="1" destOrd="0" presId="urn:microsoft.com/office/officeart/2005/8/layout/radial1"/>
    <dgm:cxn modelId="{374636E6-AD6F-4987-954D-76857EC43C40}" type="presParOf" srcId="{64E99599-F0E5-4AD7-9D91-FA7CA4378104}" destId="{AAFCC4D6-23A9-4A4A-A843-49CB5D2AD299}" srcOrd="0" destOrd="0" presId="urn:microsoft.com/office/officeart/2005/8/layout/radial1"/>
    <dgm:cxn modelId="{5F28FB50-0EEA-43B9-B411-DC26EA6707FE}" type="presParOf" srcId="{DB8C3EBB-6A61-43A2-AB97-53A197A3F06F}" destId="{5A68F6A2-A3AE-460B-B0A3-22453D9ADDA6}" srcOrd="2" destOrd="0" presId="urn:microsoft.com/office/officeart/2005/8/layout/radial1"/>
    <dgm:cxn modelId="{BD8E6BB1-1920-4C16-88F1-2844C4D99386}" type="presParOf" srcId="{DB8C3EBB-6A61-43A2-AB97-53A197A3F06F}" destId="{92B9F55B-BDBC-46B9-8616-B84035D849BC}" srcOrd="3" destOrd="0" presId="urn:microsoft.com/office/officeart/2005/8/layout/radial1"/>
    <dgm:cxn modelId="{3A06300D-86C9-4329-BA8B-0AE871B2A2D8}" type="presParOf" srcId="{92B9F55B-BDBC-46B9-8616-B84035D849BC}" destId="{901F6D49-7ADE-4B7D-9F56-0FE32D3C0389}" srcOrd="0" destOrd="0" presId="urn:microsoft.com/office/officeart/2005/8/layout/radial1"/>
    <dgm:cxn modelId="{02B007B1-DA5E-45EA-A744-7D8EC6907BB1}" type="presParOf" srcId="{DB8C3EBB-6A61-43A2-AB97-53A197A3F06F}" destId="{5BA3D565-57D3-422B-A84B-47B8E0B03599}" srcOrd="4" destOrd="0" presId="urn:microsoft.com/office/officeart/2005/8/layout/radial1"/>
    <dgm:cxn modelId="{272964A7-BA5B-42C7-8E2D-350FAB02D533}" type="presParOf" srcId="{DB8C3EBB-6A61-43A2-AB97-53A197A3F06F}" destId="{9B168D41-7D30-4558-B3FE-A5ECF0A57CFC}" srcOrd="5" destOrd="0" presId="urn:microsoft.com/office/officeart/2005/8/layout/radial1"/>
    <dgm:cxn modelId="{27FD1707-199A-4184-B655-70EDE9AFE0D7}" type="presParOf" srcId="{9B168D41-7D30-4558-B3FE-A5ECF0A57CFC}" destId="{0072413B-4BFB-44B2-89AE-D97BE8378FD3}" srcOrd="0" destOrd="0" presId="urn:microsoft.com/office/officeart/2005/8/layout/radial1"/>
    <dgm:cxn modelId="{52BEF355-3B3A-45A2-B155-850EF6099135}" type="presParOf" srcId="{DB8C3EBB-6A61-43A2-AB97-53A197A3F06F}" destId="{98D911F9-A88D-4872-B15D-DA946032340F}" srcOrd="6" destOrd="0" presId="urn:microsoft.com/office/officeart/2005/8/layout/radial1"/>
    <dgm:cxn modelId="{42781745-215A-4B02-946A-7A8323CCEE51}" type="presParOf" srcId="{DB8C3EBB-6A61-43A2-AB97-53A197A3F06F}" destId="{A40C335E-DB86-4E56-8C7B-63D89BF012AB}" srcOrd="7" destOrd="0" presId="urn:microsoft.com/office/officeart/2005/8/layout/radial1"/>
    <dgm:cxn modelId="{B68CB2BD-B941-445E-B72F-6A2262E4678A}" type="presParOf" srcId="{A40C335E-DB86-4E56-8C7B-63D89BF012AB}" destId="{413D8FE8-E5B0-4444-8AB0-989813BC20EB}" srcOrd="0" destOrd="0" presId="urn:microsoft.com/office/officeart/2005/8/layout/radial1"/>
    <dgm:cxn modelId="{00D9BAC1-CE2C-4FD5-9115-063DC8A55CC0}" type="presParOf" srcId="{DB8C3EBB-6A61-43A2-AB97-53A197A3F06F}" destId="{29BB58A0-0744-434D-87E9-BFBF96E7BC28}" srcOrd="8" destOrd="0" presId="urn:microsoft.com/office/officeart/2005/8/layout/radial1"/>
    <dgm:cxn modelId="{0471F617-5500-4C9D-BA84-5E549A015B8E}" type="presParOf" srcId="{DB8C3EBB-6A61-43A2-AB97-53A197A3F06F}" destId="{873A39C8-4F6E-4AC5-8E25-74300D3DE13B}" srcOrd="9" destOrd="0" presId="urn:microsoft.com/office/officeart/2005/8/layout/radial1"/>
    <dgm:cxn modelId="{A9EB4BCC-0F4D-43A5-BA80-0CC1888C9240}" type="presParOf" srcId="{873A39C8-4F6E-4AC5-8E25-74300D3DE13B}" destId="{A2F2B997-EA57-4911-9858-CF1AB93792AE}" srcOrd="0" destOrd="0" presId="urn:microsoft.com/office/officeart/2005/8/layout/radial1"/>
    <dgm:cxn modelId="{29B4C180-CE6B-4F0C-9772-7DBBD0865BB3}" type="presParOf" srcId="{DB8C3EBB-6A61-43A2-AB97-53A197A3F06F}" destId="{2C053411-5587-456E-9506-E8146514A49E}" srcOrd="10" destOrd="0" presId="urn:microsoft.com/office/officeart/2005/8/layout/radial1"/>
    <dgm:cxn modelId="{B433B7DF-20C9-497C-B5E5-77DA81720979}" type="presParOf" srcId="{DB8C3EBB-6A61-43A2-AB97-53A197A3F06F}" destId="{BBF65A80-DF5B-4E1E-B39E-8E084C518C0B}" srcOrd="11" destOrd="0" presId="urn:microsoft.com/office/officeart/2005/8/layout/radial1"/>
    <dgm:cxn modelId="{F5BE5892-9629-4E4F-9C53-AADC8519890D}" type="presParOf" srcId="{BBF65A80-DF5B-4E1E-B39E-8E084C518C0B}" destId="{387DD5BB-A87E-463F-8E62-82D772412754}" srcOrd="0" destOrd="0" presId="urn:microsoft.com/office/officeart/2005/8/layout/radial1"/>
    <dgm:cxn modelId="{46E2DD77-C664-4BC8-B25F-2F5588ED75CF}" type="presParOf" srcId="{DB8C3EBB-6A61-43A2-AB97-53A197A3F06F}" destId="{8F0574A7-1982-4FC0-A48F-289E0188B045}" srcOrd="12" destOrd="0" presId="urn:microsoft.com/office/officeart/2005/8/layout/radial1"/>
    <dgm:cxn modelId="{7777FF06-DD57-4967-9B7D-9A404B4F84F1}" type="presParOf" srcId="{DB8C3EBB-6A61-43A2-AB97-53A197A3F06F}" destId="{AA791B76-F025-468A-83D2-D941C5093CAA}" srcOrd="13" destOrd="0" presId="urn:microsoft.com/office/officeart/2005/8/layout/radial1"/>
    <dgm:cxn modelId="{98F5BC7E-2433-48AA-B4EB-149AB35D47FA}" type="presParOf" srcId="{AA791B76-F025-468A-83D2-D941C5093CAA}" destId="{6C6B96CF-D62B-4F68-A102-7E653AB276A4}" srcOrd="0" destOrd="0" presId="urn:microsoft.com/office/officeart/2005/8/layout/radial1"/>
    <dgm:cxn modelId="{A5D4B92F-1BB3-4D86-AC74-D79D72D51823}" type="presParOf" srcId="{DB8C3EBB-6A61-43A2-AB97-53A197A3F06F}" destId="{D691ADED-7755-4E14-AD87-DC79E3FF0109}" srcOrd="14" destOrd="0" presId="urn:microsoft.com/office/officeart/2005/8/layout/radial1"/>
  </dgm:cxnLst>
  <dgm:bg/>
  <dgm:whole>
    <a:ln w="12700"/>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DDEE9-0600-4518-A764-6DD4C5A3455B}" type="doc">
      <dgm:prSet loTypeId="urn:microsoft.com/office/officeart/2005/8/layout/venn1" loCatId="relationship" qsTypeId="urn:microsoft.com/office/officeart/2005/8/quickstyle/simple3" qsCatId="simple" csTypeId="urn:microsoft.com/office/officeart/2005/8/colors/accent1_2" csCatId="accent1" phldr="1"/>
      <dgm:spPr/>
    </dgm:pt>
    <dgm:pt modelId="{BA0FAFDE-9122-49A7-B365-3D9BF4C46A9A}">
      <dgm:prSet phldrT="[Text]" custT="1"/>
      <dgm:spPr>
        <a:solidFill>
          <a:srgbClr val="CFDCE3">
            <a:alpha val="65000"/>
          </a:srgbClr>
        </a:solidFill>
        <a:ln w="12700">
          <a:solidFill>
            <a:srgbClr val="104F75"/>
          </a:solidFill>
        </a:ln>
      </dgm:spPr>
      <dgm:t>
        <a:bodyPr/>
        <a:lstStyle/>
        <a:p>
          <a:r>
            <a:rPr lang="en-US" sz="1200" b="1" dirty="0" smtClean="0"/>
            <a:t>NPQ Levels </a:t>
          </a:r>
          <a:r>
            <a:rPr lang="en-US" sz="1200" b="1" dirty="0" smtClean="0"/>
            <a:t>and Qualifications Framework</a:t>
          </a:r>
          <a:endParaRPr lang="en-US" sz="1200" b="1" dirty="0"/>
        </a:p>
      </dgm:t>
    </dgm:pt>
    <dgm:pt modelId="{4BEF9D6B-D7D2-41D5-8833-BA49CD234908}" type="parTrans" cxnId="{13AF5A4C-5075-4407-A536-161341B48702}">
      <dgm:prSet/>
      <dgm:spPr/>
      <dgm:t>
        <a:bodyPr/>
        <a:lstStyle/>
        <a:p>
          <a:endParaRPr lang="en-US" sz="1200"/>
        </a:p>
      </dgm:t>
    </dgm:pt>
    <dgm:pt modelId="{F406F314-CB5B-4CF0-B46C-45344254A251}" type="sibTrans" cxnId="{13AF5A4C-5075-4407-A536-161341B48702}">
      <dgm:prSet/>
      <dgm:spPr/>
      <dgm:t>
        <a:bodyPr/>
        <a:lstStyle/>
        <a:p>
          <a:endParaRPr lang="en-US" sz="1200"/>
        </a:p>
      </dgm:t>
    </dgm:pt>
    <dgm:pt modelId="{7DA91D74-139F-4BEC-A20C-F0287414F13E}">
      <dgm:prSet phldrT="[Text]" custT="1"/>
      <dgm:spPr>
        <a:solidFill>
          <a:srgbClr val="CFDCE3">
            <a:alpha val="65000"/>
          </a:srgbClr>
        </a:solidFill>
        <a:ln w="12700">
          <a:solidFill>
            <a:srgbClr val="104F75"/>
          </a:solidFill>
        </a:ln>
      </dgm:spPr>
      <dgm:t>
        <a:bodyPr/>
        <a:lstStyle/>
        <a:p>
          <a:r>
            <a:rPr lang="en-US" sz="1200" b="1" dirty="0" smtClean="0"/>
            <a:t>NPQ Quality Framework</a:t>
          </a:r>
          <a:endParaRPr lang="en-US" sz="1200" b="1" dirty="0"/>
        </a:p>
      </dgm:t>
    </dgm:pt>
    <dgm:pt modelId="{DF27CA19-46FC-4361-B969-986E2F0BD197}" type="parTrans" cxnId="{E0C031E7-7276-457C-BCDD-C602BA28E78B}">
      <dgm:prSet/>
      <dgm:spPr/>
      <dgm:t>
        <a:bodyPr/>
        <a:lstStyle/>
        <a:p>
          <a:endParaRPr lang="en-US" sz="1200"/>
        </a:p>
      </dgm:t>
    </dgm:pt>
    <dgm:pt modelId="{91FAD8FB-FC53-4AF6-AE5B-F2EC84C328B0}" type="sibTrans" cxnId="{E0C031E7-7276-457C-BCDD-C602BA28E78B}">
      <dgm:prSet/>
      <dgm:spPr/>
      <dgm:t>
        <a:bodyPr/>
        <a:lstStyle/>
        <a:p>
          <a:endParaRPr lang="en-US" sz="1200"/>
        </a:p>
      </dgm:t>
    </dgm:pt>
    <dgm:pt modelId="{B68C3248-991B-4E5F-9B75-DD79990A944D}">
      <dgm:prSet phldrT="[Text]" custT="1"/>
      <dgm:spPr>
        <a:solidFill>
          <a:srgbClr val="CFDCE3">
            <a:alpha val="65000"/>
          </a:srgbClr>
        </a:solidFill>
        <a:ln w="12700">
          <a:solidFill>
            <a:srgbClr val="104F75"/>
          </a:solidFill>
        </a:ln>
      </dgm:spPr>
      <dgm:t>
        <a:bodyPr/>
        <a:lstStyle/>
        <a:p>
          <a:r>
            <a:rPr lang="en-US" sz="1200" b="1" dirty="0" smtClean="0"/>
            <a:t>NPQ Content and Assessment Framework</a:t>
          </a:r>
          <a:endParaRPr lang="en-US" sz="1200" b="1" dirty="0"/>
        </a:p>
      </dgm:t>
    </dgm:pt>
    <dgm:pt modelId="{68EDA34B-1770-4EFF-8E5B-3005630F82E4}" type="parTrans" cxnId="{40EF2B70-9D5E-42BE-9ADF-D28EEB4A7AA8}">
      <dgm:prSet/>
      <dgm:spPr/>
      <dgm:t>
        <a:bodyPr/>
        <a:lstStyle/>
        <a:p>
          <a:endParaRPr lang="en-US" sz="1200"/>
        </a:p>
      </dgm:t>
    </dgm:pt>
    <dgm:pt modelId="{535886DD-A460-4770-8029-5AB3BD97CBE7}" type="sibTrans" cxnId="{40EF2B70-9D5E-42BE-9ADF-D28EEB4A7AA8}">
      <dgm:prSet/>
      <dgm:spPr/>
      <dgm:t>
        <a:bodyPr/>
        <a:lstStyle/>
        <a:p>
          <a:endParaRPr lang="en-US" sz="1200"/>
        </a:p>
      </dgm:t>
    </dgm:pt>
    <dgm:pt modelId="{21FB0311-E26F-4EC6-AFA7-E22E0D0B2AEA}" type="pres">
      <dgm:prSet presAssocID="{1BFDDEE9-0600-4518-A764-6DD4C5A3455B}" presName="compositeShape" presStyleCnt="0">
        <dgm:presLayoutVars>
          <dgm:chMax val="7"/>
          <dgm:dir/>
          <dgm:resizeHandles val="exact"/>
        </dgm:presLayoutVars>
      </dgm:prSet>
      <dgm:spPr/>
    </dgm:pt>
    <dgm:pt modelId="{313ABD9B-3F1B-40DB-AD25-50357C5D9984}" type="pres">
      <dgm:prSet presAssocID="{BA0FAFDE-9122-49A7-B365-3D9BF4C46A9A}" presName="circ1" presStyleLbl="vennNode1" presStyleIdx="0" presStyleCnt="3"/>
      <dgm:spPr/>
      <dgm:t>
        <a:bodyPr/>
        <a:lstStyle/>
        <a:p>
          <a:endParaRPr lang="en-US"/>
        </a:p>
      </dgm:t>
    </dgm:pt>
    <dgm:pt modelId="{5CF49EED-AF71-4934-B0D7-F08D0643B964}" type="pres">
      <dgm:prSet presAssocID="{BA0FAFDE-9122-49A7-B365-3D9BF4C46A9A}" presName="circ1Tx" presStyleLbl="revTx" presStyleIdx="0" presStyleCnt="0">
        <dgm:presLayoutVars>
          <dgm:chMax val="0"/>
          <dgm:chPref val="0"/>
          <dgm:bulletEnabled val="1"/>
        </dgm:presLayoutVars>
      </dgm:prSet>
      <dgm:spPr/>
      <dgm:t>
        <a:bodyPr/>
        <a:lstStyle/>
        <a:p>
          <a:endParaRPr lang="en-US"/>
        </a:p>
      </dgm:t>
    </dgm:pt>
    <dgm:pt modelId="{274D042B-5B9D-4A27-85E4-E287F68014F4}" type="pres">
      <dgm:prSet presAssocID="{7DA91D74-139F-4BEC-A20C-F0287414F13E}" presName="circ2" presStyleLbl="vennNode1" presStyleIdx="1" presStyleCnt="3" custLinFactNeighborX="-1018" custLinFactNeighborY="254"/>
      <dgm:spPr/>
      <dgm:t>
        <a:bodyPr/>
        <a:lstStyle/>
        <a:p>
          <a:endParaRPr lang="en-US"/>
        </a:p>
      </dgm:t>
    </dgm:pt>
    <dgm:pt modelId="{84D5AAF8-C0F8-44AA-9186-75F9A18E0A73}" type="pres">
      <dgm:prSet presAssocID="{7DA91D74-139F-4BEC-A20C-F0287414F13E}" presName="circ2Tx" presStyleLbl="revTx" presStyleIdx="0" presStyleCnt="0">
        <dgm:presLayoutVars>
          <dgm:chMax val="0"/>
          <dgm:chPref val="0"/>
          <dgm:bulletEnabled val="1"/>
        </dgm:presLayoutVars>
      </dgm:prSet>
      <dgm:spPr/>
      <dgm:t>
        <a:bodyPr/>
        <a:lstStyle/>
        <a:p>
          <a:endParaRPr lang="en-US"/>
        </a:p>
      </dgm:t>
    </dgm:pt>
    <dgm:pt modelId="{1A6CD1F2-7C73-4DFF-A554-0C7B0644CE18}" type="pres">
      <dgm:prSet presAssocID="{B68C3248-991B-4E5F-9B75-DD79990A944D}" presName="circ3" presStyleLbl="vennNode1" presStyleIdx="2" presStyleCnt="3"/>
      <dgm:spPr/>
      <dgm:t>
        <a:bodyPr/>
        <a:lstStyle/>
        <a:p>
          <a:endParaRPr lang="en-US"/>
        </a:p>
      </dgm:t>
    </dgm:pt>
    <dgm:pt modelId="{80E742E3-9B4C-4072-B1BE-00BF56267E82}" type="pres">
      <dgm:prSet presAssocID="{B68C3248-991B-4E5F-9B75-DD79990A944D}" presName="circ3Tx" presStyleLbl="revTx" presStyleIdx="0" presStyleCnt="0">
        <dgm:presLayoutVars>
          <dgm:chMax val="0"/>
          <dgm:chPref val="0"/>
          <dgm:bulletEnabled val="1"/>
        </dgm:presLayoutVars>
      </dgm:prSet>
      <dgm:spPr/>
      <dgm:t>
        <a:bodyPr/>
        <a:lstStyle/>
        <a:p>
          <a:endParaRPr lang="en-US"/>
        </a:p>
      </dgm:t>
    </dgm:pt>
  </dgm:ptLst>
  <dgm:cxnLst>
    <dgm:cxn modelId="{99537F70-228D-4D07-AF0B-E233C8E99DC8}" type="presOf" srcId="{1BFDDEE9-0600-4518-A764-6DD4C5A3455B}" destId="{21FB0311-E26F-4EC6-AFA7-E22E0D0B2AEA}" srcOrd="0" destOrd="0" presId="urn:microsoft.com/office/officeart/2005/8/layout/venn1"/>
    <dgm:cxn modelId="{13AF5A4C-5075-4407-A536-161341B48702}" srcId="{1BFDDEE9-0600-4518-A764-6DD4C5A3455B}" destId="{BA0FAFDE-9122-49A7-B365-3D9BF4C46A9A}" srcOrd="0" destOrd="0" parTransId="{4BEF9D6B-D7D2-41D5-8833-BA49CD234908}" sibTransId="{F406F314-CB5B-4CF0-B46C-45344254A251}"/>
    <dgm:cxn modelId="{DECB640D-A37E-497E-8706-0CA6DF98D8D7}" type="presOf" srcId="{B68C3248-991B-4E5F-9B75-DD79990A944D}" destId="{80E742E3-9B4C-4072-B1BE-00BF56267E82}" srcOrd="1" destOrd="0" presId="urn:microsoft.com/office/officeart/2005/8/layout/venn1"/>
    <dgm:cxn modelId="{0815A043-1831-498C-AD42-B6DA4C114642}" type="presOf" srcId="{BA0FAFDE-9122-49A7-B365-3D9BF4C46A9A}" destId="{5CF49EED-AF71-4934-B0D7-F08D0643B964}" srcOrd="1" destOrd="0" presId="urn:microsoft.com/office/officeart/2005/8/layout/venn1"/>
    <dgm:cxn modelId="{3B91E339-04F9-419C-871D-CFA346E353FE}" type="presOf" srcId="{BA0FAFDE-9122-49A7-B365-3D9BF4C46A9A}" destId="{313ABD9B-3F1B-40DB-AD25-50357C5D9984}" srcOrd="0" destOrd="0" presId="urn:microsoft.com/office/officeart/2005/8/layout/venn1"/>
    <dgm:cxn modelId="{E0C031E7-7276-457C-BCDD-C602BA28E78B}" srcId="{1BFDDEE9-0600-4518-A764-6DD4C5A3455B}" destId="{7DA91D74-139F-4BEC-A20C-F0287414F13E}" srcOrd="1" destOrd="0" parTransId="{DF27CA19-46FC-4361-B969-986E2F0BD197}" sibTransId="{91FAD8FB-FC53-4AF6-AE5B-F2EC84C328B0}"/>
    <dgm:cxn modelId="{9D4D0F49-87FC-449B-813D-91ADBA3389C4}" type="presOf" srcId="{B68C3248-991B-4E5F-9B75-DD79990A944D}" destId="{1A6CD1F2-7C73-4DFF-A554-0C7B0644CE18}" srcOrd="0" destOrd="0" presId="urn:microsoft.com/office/officeart/2005/8/layout/venn1"/>
    <dgm:cxn modelId="{40EF2B70-9D5E-42BE-9ADF-D28EEB4A7AA8}" srcId="{1BFDDEE9-0600-4518-A764-6DD4C5A3455B}" destId="{B68C3248-991B-4E5F-9B75-DD79990A944D}" srcOrd="2" destOrd="0" parTransId="{68EDA34B-1770-4EFF-8E5B-3005630F82E4}" sibTransId="{535886DD-A460-4770-8029-5AB3BD97CBE7}"/>
    <dgm:cxn modelId="{A7D6214F-5852-4F77-A821-6FC772AAE1CE}" type="presOf" srcId="{7DA91D74-139F-4BEC-A20C-F0287414F13E}" destId="{274D042B-5B9D-4A27-85E4-E287F68014F4}" srcOrd="0" destOrd="0" presId="urn:microsoft.com/office/officeart/2005/8/layout/venn1"/>
    <dgm:cxn modelId="{578E40F9-79E8-4170-8D37-394D607EA166}" type="presOf" srcId="{7DA91D74-139F-4BEC-A20C-F0287414F13E}" destId="{84D5AAF8-C0F8-44AA-9186-75F9A18E0A73}" srcOrd="1" destOrd="0" presId="urn:microsoft.com/office/officeart/2005/8/layout/venn1"/>
    <dgm:cxn modelId="{47DE2DE5-E83B-4A2D-A9E8-7384B209D4B4}" type="presParOf" srcId="{21FB0311-E26F-4EC6-AFA7-E22E0D0B2AEA}" destId="{313ABD9B-3F1B-40DB-AD25-50357C5D9984}" srcOrd="0" destOrd="0" presId="urn:microsoft.com/office/officeart/2005/8/layout/venn1"/>
    <dgm:cxn modelId="{59649912-497E-4762-B49D-3309AFE342A4}" type="presParOf" srcId="{21FB0311-E26F-4EC6-AFA7-E22E0D0B2AEA}" destId="{5CF49EED-AF71-4934-B0D7-F08D0643B964}" srcOrd="1" destOrd="0" presId="urn:microsoft.com/office/officeart/2005/8/layout/venn1"/>
    <dgm:cxn modelId="{A47F35CC-8E07-4ED5-B593-3E6C38B3FEF6}" type="presParOf" srcId="{21FB0311-E26F-4EC6-AFA7-E22E0D0B2AEA}" destId="{274D042B-5B9D-4A27-85E4-E287F68014F4}" srcOrd="2" destOrd="0" presId="urn:microsoft.com/office/officeart/2005/8/layout/venn1"/>
    <dgm:cxn modelId="{5DFA1455-9DD8-4947-903C-55975CDD89BF}" type="presParOf" srcId="{21FB0311-E26F-4EC6-AFA7-E22E0D0B2AEA}" destId="{84D5AAF8-C0F8-44AA-9186-75F9A18E0A73}" srcOrd="3" destOrd="0" presId="urn:microsoft.com/office/officeart/2005/8/layout/venn1"/>
    <dgm:cxn modelId="{C06FBA94-252B-4F51-A06A-3C10EF182821}" type="presParOf" srcId="{21FB0311-E26F-4EC6-AFA7-E22E0D0B2AEA}" destId="{1A6CD1F2-7C73-4DFF-A554-0C7B0644CE18}" srcOrd="4" destOrd="0" presId="urn:microsoft.com/office/officeart/2005/8/layout/venn1"/>
    <dgm:cxn modelId="{9D38AFD7-74BD-4DE3-9084-C14680791171}" type="presParOf" srcId="{21FB0311-E26F-4EC6-AFA7-E22E0D0B2AEA}" destId="{80E742E3-9B4C-4072-B1BE-00BF56267E82}" srcOrd="5" destOrd="0" presId="urn:microsoft.com/office/officeart/2005/8/layout/venn1"/>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CDCCAE-14EB-4EB8-AC55-0D0DD430C27A}" type="doc">
      <dgm:prSet loTypeId="urn:microsoft.com/office/officeart/2005/8/layout/chevron1" loCatId="process" qsTypeId="urn:microsoft.com/office/officeart/2005/8/quickstyle/simple1" qsCatId="simple" csTypeId="urn:microsoft.com/office/officeart/2005/8/colors/accent1_2" csCatId="accent1" phldr="1"/>
      <dgm:spPr/>
    </dgm:pt>
    <dgm:pt modelId="{5B5312C3-22F5-4397-98BD-C49EB75B2377}">
      <dgm:prSet phldrT="[Text]" custT="1"/>
      <dgm:spPr>
        <a:solidFill>
          <a:srgbClr val="104F75"/>
        </a:solidFill>
        <a:ln>
          <a:solidFill>
            <a:srgbClr val="104F75"/>
          </a:solidFill>
        </a:ln>
      </dgm:spPr>
      <dgm:t>
        <a:bodyPr/>
        <a:lstStyle/>
        <a:p>
          <a:endParaRPr lang="en-US" sz="1000" b="1" dirty="0"/>
        </a:p>
      </dgm:t>
    </dgm:pt>
    <dgm:pt modelId="{1147AE49-94E6-41ED-938A-7F40CFDCD333}" type="parTrans" cxnId="{7513608D-CF67-4C03-AF13-E26D2DEF7DB3}">
      <dgm:prSet/>
      <dgm:spPr/>
      <dgm:t>
        <a:bodyPr/>
        <a:lstStyle/>
        <a:p>
          <a:endParaRPr lang="en-US"/>
        </a:p>
      </dgm:t>
    </dgm:pt>
    <dgm:pt modelId="{7F045DA0-16A8-4463-9728-2CE659F78657}" type="sibTrans" cxnId="{7513608D-CF67-4C03-AF13-E26D2DEF7DB3}">
      <dgm:prSet/>
      <dgm:spPr/>
      <dgm:t>
        <a:bodyPr/>
        <a:lstStyle/>
        <a:p>
          <a:endParaRPr lang="en-US"/>
        </a:p>
      </dgm:t>
    </dgm:pt>
    <dgm:pt modelId="{A854D5EA-7FE0-4287-BAD3-E06CE9DC5452}" type="pres">
      <dgm:prSet presAssocID="{91CDCCAE-14EB-4EB8-AC55-0D0DD430C27A}" presName="Name0" presStyleCnt="0">
        <dgm:presLayoutVars>
          <dgm:dir/>
          <dgm:animLvl val="lvl"/>
          <dgm:resizeHandles val="exact"/>
        </dgm:presLayoutVars>
      </dgm:prSet>
      <dgm:spPr/>
    </dgm:pt>
    <dgm:pt modelId="{B5B3D7D6-4D71-46BD-9CD1-C147C92CABED}" type="pres">
      <dgm:prSet presAssocID="{5B5312C3-22F5-4397-98BD-C49EB75B2377}" presName="parTxOnly" presStyleLbl="node1" presStyleIdx="0" presStyleCnt="1" custScaleY="57473" custLinFactNeighborX="8508" custLinFactNeighborY="-17554">
        <dgm:presLayoutVars>
          <dgm:chMax val="0"/>
          <dgm:chPref val="0"/>
          <dgm:bulletEnabled val="1"/>
        </dgm:presLayoutVars>
      </dgm:prSet>
      <dgm:spPr/>
      <dgm:t>
        <a:bodyPr/>
        <a:lstStyle/>
        <a:p>
          <a:endParaRPr lang="en-US"/>
        </a:p>
      </dgm:t>
    </dgm:pt>
  </dgm:ptLst>
  <dgm:cxnLst>
    <dgm:cxn modelId="{F461E5F2-E071-4D30-8842-7D4737203553}" type="presOf" srcId="{91CDCCAE-14EB-4EB8-AC55-0D0DD430C27A}" destId="{A854D5EA-7FE0-4287-BAD3-E06CE9DC5452}" srcOrd="0" destOrd="0" presId="urn:microsoft.com/office/officeart/2005/8/layout/chevron1"/>
    <dgm:cxn modelId="{7513608D-CF67-4C03-AF13-E26D2DEF7DB3}" srcId="{91CDCCAE-14EB-4EB8-AC55-0D0DD430C27A}" destId="{5B5312C3-22F5-4397-98BD-C49EB75B2377}" srcOrd="0" destOrd="0" parTransId="{1147AE49-94E6-41ED-938A-7F40CFDCD333}" sibTransId="{7F045DA0-16A8-4463-9728-2CE659F78657}"/>
    <dgm:cxn modelId="{EC9D4D68-FA59-4B7B-8BA9-46D49BA28951}" type="presOf" srcId="{5B5312C3-22F5-4397-98BD-C49EB75B2377}" destId="{B5B3D7D6-4D71-46BD-9CD1-C147C92CABED}" srcOrd="0" destOrd="0" presId="urn:microsoft.com/office/officeart/2005/8/layout/chevron1"/>
    <dgm:cxn modelId="{A5270CA3-DCC5-465B-BC4E-3C29DD7484A0}" type="presParOf" srcId="{A854D5EA-7FE0-4287-BAD3-E06CE9DC5452}" destId="{B5B3D7D6-4D71-46BD-9CD1-C147C92CABED}"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CDCCAE-14EB-4EB8-AC55-0D0DD430C27A}" type="doc">
      <dgm:prSet loTypeId="urn:microsoft.com/office/officeart/2005/8/layout/chevron1" loCatId="process" qsTypeId="urn:microsoft.com/office/officeart/2005/8/quickstyle/simple1" qsCatId="simple" csTypeId="urn:microsoft.com/office/officeart/2005/8/colors/accent1_2" csCatId="accent1" phldr="1"/>
      <dgm:spPr/>
    </dgm:pt>
    <dgm:pt modelId="{5B5312C3-22F5-4397-98BD-C49EB75B2377}">
      <dgm:prSet phldrT="[Text]" custT="1"/>
      <dgm:spPr>
        <a:solidFill>
          <a:srgbClr val="104F75"/>
        </a:solidFill>
        <a:ln>
          <a:solidFill>
            <a:srgbClr val="104F75"/>
          </a:solidFill>
        </a:ln>
      </dgm:spPr>
      <dgm:t>
        <a:bodyPr/>
        <a:lstStyle/>
        <a:p>
          <a:endParaRPr lang="en-US" sz="1000" b="1" dirty="0"/>
        </a:p>
      </dgm:t>
    </dgm:pt>
    <dgm:pt modelId="{1147AE49-94E6-41ED-938A-7F40CFDCD333}" type="parTrans" cxnId="{7513608D-CF67-4C03-AF13-E26D2DEF7DB3}">
      <dgm:prSet/>
      <dgm:spPr/>
      <dgm:t>
        <a:bodyPr/>
        <a:lstStyle/>
        <a:p>
          <a:endParaRPr lang="en-US"/>
        </a:p>
      </dgm:t>
    </dgm:pt>
    <dgm:pt modelId="{7F045DA0-16A8-4463-9728-2CE659F78657}" type="sibTrans" cxnId="{7513608D-CF67-4C03-AF13-E26D2DEF7DB3}">
      <dgm:prSet/>
      <dgm:spPr/>
      <dgm:t>
        <a:bodyPr/>
        <a:lstStyle/>
        <a:p>
          <a:endParaRPr lang="en-US"/>
        </a:p>
      </dgm:t>
    </dgm:pt>
    <dgm:pt modelId="{A854D5EA-7FE0-4287-BAD3-E06CE9DC5452}" type="pres">
      <dgm:prSet presAssocID="{91CDCCAE-14EB-4EB8-AC55-0D0DD430C27A}" presName="Name0" presStyleCnt="0">
        <dgm:presLayoutVars>
          <dgm:dir/>
          <dgm:animLvl val="lvl"/>
          <dgm:resizeHandles val="exact"/>
        </dgm:presLayoutVars>
      </dgm:prSet>
      <dgm:spPr/>
    </dgm:pt>
    <dgm:pt modelId="{B5B3D7D6-4D71-46BD-9CD1-C147C92CABED}" type="pres">
      <dgm:prSet presAssocID="{5B5312C3-22F5-4397-98BD-C49EB75B2377}" presName="parTxOnly" presStyleLbl="node1" presStyleIdx="0" presStyleCnt="1" custScaleY="57473" custLinFactNeighborX="8508" custLinFactNeighborY="-17554">
        <dgm:presLayoutVars>
          <dgm:chMax val="0"/>
          <dgm:chPref val="0"/>
          <dgm:bulletEnabled val="1"/>
        </dgm:presLayoutVars>
      </dgm:prSet>
      <dgm:spPr/>
      <dgm:t>
        <a:bodyPr/>
        <a:lstStyle/>
        <a:p>
          <a:endParaRPr lang="en-US"/>
        </a:p>
      </dgm:t>
    </dgm:pt>
  </dgm:ptLst>
  <dgm:cxnLst>
    <dgm:cxn modelId="{F461E5F2-E071-4D30-8842-7D4737203553}" type="presOf" srcId="{91CDCCAE-14EB-4EB8-AC55-0D0DD430C27A}" destId="{A854D5EA-7FE0-4287-BAD3-E06CE9DC5452}" srcOrd="0" destOrd="0" presId="urn:microsoft.com/office/officeart/2005/8/layout/chevron1"/>
    <dgm:cxn modelId="{7513608D-CF67-4C03-AF13-E26D2DEF7DB3}" srcId="{91CDCCAE-14EB-4EB8-AC55-0D0DD430C27A}" destId="{5B5312C3-22F5-4397-98BD-C49EB75B2377}" srcOrd="0" destOrd="0" parTransId="{1147AE49-94E6-41ED-938A-7F40CFDCD333}" sibTransId="{7F045DA0-16A8-4463-9728-2CE659F78657}"/>
    <dgm:cxn modelId="{EC9D4D68-FA59-4B7B-8BA9-46D49BA28951}" type="presOf" srcId="{5B5312C3-22F5-4397-98BD-C49EB75B2377}" destId="{B5B3D7D6-4D71-46BD-9CD1-C147C92CABED}" srcOrd="0" destOrd="0" presId="urn:microsoft.com/office/officeart/2005/8/layout/chevron1"/>
    <dgm:cxn modelId="{A5270CA3-DCC5-465B-BC4E-3C29DD7484A0}" type="presParOf" srcId="{A854D5EA-7FE0-4287-BAD3-E06CE9DC5452}" destId="{B5B3D7D6-4D71-46BD-9CD1-C147C92CABED}"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CDCCAE-14EB-4EB8-AC55-0D0DD430C27A}" type="doc">
      <dgm:prSet loTypeId="urn:microsoft.com/office/officeart/2005/8/layout/chevron1" loCatId="process" qsTypeId="urn:microsoft.com/office/officeart/2005/8/quickstyle/simple1" qsCatId="simple" csTypeId="urn:microsoft.com/office/officeart/2005/8/colors/accent1_2" csCatId="accent1" phldr="1"/>
      <dgm:spPr/>
    </dgm:pt>
    <dgm:pt modelId="{5B5312C3-22F5-4397-98BD-C49EB75B2377}">
      <dgm:prSet phldrT="[Text]" custT="1"/>
      <dgm:spPr>
        <a:solidFill>
          <a:srgbClr val="104F75"/>
        </a:solidFill>
        <a:ln>
          <a:solidFill>
            <a:srgbClr val="104F75"/>
          </a:solidFill>
        </a:ln>
      </dgm:spPr>
      <dgm:t>
        <a:bodyPr/>
        <a:lstStyle/>
        <a:p>
          <a:endParaRPr lang="en-US" sz="1000" b="1" dirty="0"/>
        </a:p>
      </dgm:t>
    </dgm:pt>
    <dgm:pt modelId="{1147AE49-94E6-41ED-938A-7F40CFDCD333}" type="parTrans" cxnId="{7513608D-CF67-4C03-AF13-E26D2DEF7DB3}">
      <dgm:prSet/>
      <dgm:spPr/>
      <dgm:t>
        <a:bodyPr/>
        <a:lstStyle/>
        <a:p>
          <a:endParaRPr lang="en-US"/>
        </a:p>
      </dgm:t>
    </dgm:pt>
    <dgm:pt modelId="{7F045DA0-16A8-4463-9728-2CE659F78657}" type="sibTrans" cxnId="{7513608D-CF67-4C03-AF13-E26D2DEF7DB3}">
      <dgm:prSet/>
      <dgm:spPr/>
      <dgm:t>
        <a:bodyPr/>
        <a:lstStyle/>
        <a:p>
          <a:endParaRPr lang="en-US"/>
        </a:p>
      </dgm:t>
    </dgm:pt>
    <dgm:pt modelId="{A854D5EA-7FE0-4287-BAD3-E06CE9DC5452}" type="pres">
      <dgm:prSet presAssocID="{91CDCCAE-14EB-4EB8-AC55-0D0DD430C27A}" presName="Name0" presStyleCnt="0">
        <dgm:presLayoutVars>
          <dgm:dir/>
          <dgm:animLvl val="lvl"/>
          <dgm:resizeHandles val="exact"/>
        </dgm:presLayoutVars>
      </dgm:prSet>
      <dgm:spPr/>
    </dgm:pt>
    <dgm:pt modelId="{B5B3D7D6-4D71-46BD-9CD1-C147C92CABED}" type="pres">
      <dgm:prSet presAssocID="{5B5312C3-22F5-4397-98BD-C49EB75B2377}" presName="parTxOnly" presStyleLbl="node1" presStyleIdx="0" presStyleCnt="1" custScaleY="57473" custLinFactNeighborX="8508" custLinFactNeighborY="-17554">
        <dgm:presLayoutVars>
          <dgm:chMax val="0"/>
          <dgm:chPref val="0"/>
          <dgm:bulletEnabled val="1"/>
        </dgm:presLayoutVars>
      </dgm:prSet>
      <dgm:spPr/>
      <dgm:t>
        <a:bodyPr/>
        <a:lstStyle/>
        <a:p>
          <a:endParaRPr lang="en-US"/>
        </a:p>
      </dgm:t>
    </dgm:pt>
  </dgm:ptLst>
  <dgm:cxnLst>
    <dgm:cxn modelId="{F461E5F2-E071-4D30-8842-7D4737203553}" type="presOf" srcId="{91CDCCAE-14EB-4EB8-AC55-0D0DD430C27A}" destId="{A854D5EA-7FE0-4287-BAD3-E06CE9DC5452}" srcOrd="0" destOrd="0" presId="urn:microsoft.com/office/officeart/2005/8/layout/chevron1"/>
    <dgm:cxn modelId="{7513608D-CF67-4C03-AF13-E26D2DEF7DB3}" srcId="{91CDCCAE-14EB-4EB8-AC55-0D0DD430C27A}" destId="{5B5312C3-22F5-4397-98BD-C49EB75B2377}" srcOrd="0" destOrd="0" parTransId="{1147AE49-94E6-41ED-938A-7F40CFDCD333}" sibTransId="{7F045DA0-16A8-4463-9728-2CE659F78657}"/>
    <dgm:cxn modelId="{EC9D4D68-FA59-4B7B-8BA9-46D49BA28951}" type="presOf" srcId="{5B5312C3-22F5-4397-98BD-C49EB75B2377}" destId="{B5B3D7D6-4D71-46BD-9CD1-C147C92CABED}" srcOrd="0" destOrd="0" presId="urn:microsoft.com/office/officeart/2005/8/layout/chevron1"/>
    <dgm:cxn modelId="{A5270CA3-DCC5-465B-BC4E-3C29DD7484A0}" type="presParOf" srcId="{A854D5EA-7FE0-4287-BAD3-E06CE9DC5452}" destId="{B5B3D7D6-4D71-46BD-9CD1-C147C92CABED}" srcOrd="0"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CDCCAE-14EB-4EB8-AC55-0D0DD430C27A}" type="doc">
      <dgm:prSet loTypeId="urn:microsoft.com/office/officeart/2005/8/layout/chevron1" loCatId="process" qsTypeId="urn:microsoft.com/office/officeart/2005/8/quickstyle/simple1" qsCatId="simple" csTypeId="urn:microsoft.com/office/officeart/2005/8/colors/accent1_2" csCatId="accent1" phldr="1"/>
      <dgm:spPr/>
    </dgm:pt>
    <dgm:pt modelId="{5B5312C3-22F5-4397-98BD-C49EB75B2377}">
      <dgm:prSet phldrT="[Text]" custT="1"/>
      <dgm:spPr>
        <a:solidFill>
          <a:srgbClr val="104F75"/>
        </a:solidFill>
        <a:ln>
          <a:solidFill>
            <a:srgbClr val="104F75"/>
          </a:solidFill>
        </a:ln>
      </dgm:spPr>
      <dgm:t>
        <a:bodyPr/>
        <a:lstStyle/>
        <a:p>
          <a:endParaRPr lang="en-US" sz="1000" b="1" dirty="0"/>
        </a:p>
      </dgm:t>
    </dgm:pt>
    <dgm:pt modelId="{1147AE49-94E6-41ED-938A-7F40CFDCD333}" type="parTrans" cxnId="{7513608D-CF67-4C03-AF13-E26D2DEF7DB3}">
      <dgm:prSet/>
      <dgm:spPr/>
      <dgm:t>
        <a:bodyPr/>
        <a:lstStyle/>
        <a:p>
          <a:endParaRPr lang="en-US"/>
        </a:p>
      </dgm:t>
    </dgm:pt>
    <dgm:pt modelId="{7F045DA0-16A8-4463-9728-2CE659F78657}" type="sibTrans" cxnId="{7513608D-CF67-4C03-AF13-E26D2DEF7DB3}">
      <dgm:prSet/>
      <dgm:spPr/>
      <dgm:t>
        <a:bodyPr/>
        <a:lstStyle/>
        <a:p>
          <a:endParaRPr lang="en-US"/>
        </a:p>
      </dgm:t>
    </dgm:pt>
    <dgm:pt modelId="{A854D5EA-7FE0-4287-BAD3-E06CE9DC5452}" type="pres">
      <dgm:prSet presAssocID="{91CDCCAE-14EB-4EB8-AC55-0D0DD430C27A}" presName="Name0" presStyleCnt="0">
        <dgm:presLayoutVars>
          <dgm:dir/>
          <dgm:animLvl val="lvl"/>
          <dgm:resizeHandles val="exact"/>
        </dgm:presLayoutVars>
      </dgm:prSet>
      <dgm:spPr/>
    </dgm:pt>
    <dgm:pt modelId="{B5B3D7D6-4D71-46BD-9CD1-C147C92CABED}" type="pres">
      <dgm:prSet presAssocID="{5B5312C3-22F5-4397-98BD-C49EB75B2377}" presName="parTxOnly" presStyleLbl="node1" presStyleIdx="0" presStyleCnt="1" custScaleY="57473" custLinFactNeighborX="8508" custLinFactNeighborY="-17554">
        <dgm:presLayoutVars>
          <dgm:chMax val="0"/>
          <dgm:chPref val="0"/>
          <dgm:bulletEnabled val="1"/>
        </dgm:presLayoutVars>
      </dgm:prSet>
      <dgm:spPr/>
      <dgm:t>
        <a:bodyPr/>
        <a:lstStyle/>
        <a:p>
          <a:endParaRPr lang="en-US"/>
        </a:p>
      </dgm:t>
    </dgm:pt>
  </dgm:ptLst>
  <dgm:cxnLst>
    <dgm:cxn modelId="{F461E5F2-E071-4D30-8842-7D4737203553}" type="presOf" srcId="{91CDCCAE-14EB-4EB8-AC55-0D0DD430C27A}" destId="{A854D5EA-7FE0-4287-BAD3-E06CE9DC5452}" srcOrd="0" destOrd="0" presId="urn:microsoft.com/office/officeart/2005/8/layout/chevron1"/>
    <dgm:cxn modelId="{7513608D-CF67-4C03-AF13-E26D2DEF7DB3}" srcId="{91CDCCAE-14EB-4EB8-AC55-0D0DD430C27A}" destId="{5B5312C3-22F5-4397-98BD-C49EB75B2377}" srcOrd="0" destOrd="0" parTransId="{1147AE49-94E6-41ED-938A-7F40CFDCD333}" sibTransId="{7F045DA0-16A8-4463-9728-2CE659F78657}"/>
    <dgm:cxn modelId="{EC9D4D68-FA59-4B7B-8BA9-46D49BA28951}" type="presOf" srcId="{5B5312C3-22F5-4397-98BD-C49EB75B2377}" destId="{B5B3D7D6-4D71-46BD-9CD1-C147C92CABED}" srcOrd="0" destOrd="0" presId="urn:microsoft.com/office/officeart/2005/8/layout/chevron1"/>
    <dgm:cxn modelId="{A5270CA3-DCC5-465B-BC4E-3C29DD7484A0}" type="presParOf" srcId="{A854D5EA-7FE0-4287-BAD3-E06CE9DC5452}" destId="{B5B3D7D6-4D71-46BD-9CD1-C147C92CABED}" srcOrd="0"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6CEC-39B3-4302-A8EF-FFB203697B5C}">
      <dsp:nvSpPr>
        <dsp:cNvPr id="0" name=""/>
        <dsp:cNvSpPr/>
      </dsp:nvSpPr>
      <dsp:spPr>
        <a:xfrm>
          <a:off x="2326699" y="1303006"/>
          <a:ext cx="1205677" cy="1205677"/>
        </a:xfrm>
        <a:prstGeom prst="ellipse">
          <a:avLst/>
        </a:prstGeom>
        <a:solidFill>
          <a:srgbClr val="104F75"/>
        </a:solidFill>
        <a:ln w="19050">
          <a:solidFill>
            <a:srgbClr val="07223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rPr>
            <a:t>DfE leadership capacity building programmes</a:t>
          </a:r>
          <a:endParaRPr lang="en-US" sz="1100" b="1" kern="1200" dirty="0">
            <a:solidFill>
              <a:schemeClr val="bg1"/>
            </a:solidFill>
          </a:endParaRPr>
        </a:p>
      </dsp:txBody>
      <dsp:txXfrm>
        <a:off x="2503266" y="1479573"/>
        <a:ext cx="852543" cy="852543"/>
      </dsp:txXfrm>
    </dsp:sp>
    <dsp:sp modelId="{64E99599-F0E5-4AD7-9D91-FA7CA4378104}">
      <dsp:nvSpPr>
        <dsp:cNvPr id="0" name=""/>
        <dsp:cNvSpPr/>
      </dsp:nvSpPr>
      <dsp:spPr>
        <a:xfrm rot="16079811">
          <a:off x="2806548" y="1190440"/>
          <a:ext cx="196950" cy="29038"/>
        </a:xfrm>
        <a:custGeom>
          <a:avLst/>
          <a:gdLst/>
          <a:ahLst/>
          <a:cxnLst/>
          <a:rect l="0" t="0" r="0" b="0"/>
          <a:pathLst>
            <a:path>
              <a:moveTo>
                <a:pt x="0" y="14519"/>
              </a:moveTo>
              <a:lnTo>
                <a:pt x="196950" y="14519"/>
              </a:lnTo>
            </a:path>
          </a:pathLst>
        </a:custGeom>
        <a:noFill/>
        <a:ln w="28575" cap="flat" cmpd="sng" algn="ctr">
          <a:solidFill>
            <a:srgbClr val="104F7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900100" y="1200036"/>
        <a:ext cx="9847" cy="9847"/>
      </dsp:txXfrm>
    </dsp:sp>
    <dsp:sp modelId="{5A68F6A2-A3AE-460B-B0A3-22453D9ADDA6}">
      <dsp:nvSpPr>
        <dsp:cNvPr id="0" name=""/>
        <dsp:cNvSpPr/>
      </dsp:nvSpPr>
      <dsp:spPr>
        <a:xfrm>
          <a:off x="2313324" y="-29887"/>
          <a:ext cx="1136779" cy="1136779"/>
        </a:xfrm>
        <a:prstGeom prst="ellipse">
          <a:avLst/>
        </a:prstGeom>
        <a:solidFill>
          <a:srgbClr val="CFDCE3"/>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National Professional Qualifications (NPQs)</a:t>
          </a:r>
          <a:endParaRPr lang="en-US" sz="1000" b="1" kern="1200" dirty="0">
            <a:solidFill>
              <a:schemeClr val="tx1"/>
            </a:solidFill>
          </a:endParaRPr>
        </a:p>
      </dsp:txBody>
      <dsp:txXfrm>
        <a:off x="2479801" y="136590"/>
        <a:ext cx="803825" cy="803825"/>
      </dsp:txXfrm>
    </dsp:sp>
    <dsp:sp modelId="{92B9F55B-BDBC-46B9-8616-B84035D849BC}">
      <dsp:nvSpPr>
        <dsp:cNvPr id="0" name=""/>
        <dsp:cNvSpPr/>
      </dsp:nvSpPr>
      <dsp:spPr>
        <a:xfrm rot="19326862">
          <a:off x="3386688" y="1466839"/>
          <a:ext cx="176817" cy="29038"/>
        </a:xfrm>
        <a:custGeom>
          <a:avLst/>
          <a:gdLst/>
          <a:ahLst/>
          <a:cxnLst/>
          <a:rect l="0" t="0" r="0" b="0"/>
          <a:pathLst>
            <a:path>
              <a:moveTo>
                <a:pt x="0" y="14519"/>
              </a:moveTo>
              <a:lnTo>
                <a:pt x="176817" y="14519"/>
              </a:lnTo>
            </a:path>
          </a:pathLst>
        </a:custGeom>
        <a:noFill/>
        <a:ln w="28575" cap="flat" cmpd="sng" algn="ctr">
          <a:solidFill>
            <a:srgbClr val="104F7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470676" y="1476938"/>
        <a:ext cx="8840" cy="8840"/>
      </dsp:txXfrm>
    </dsp:sp>
    <dsp:sp modelId="{5BA3D565-57D3-422B-A84B-47B8E0B03599}">
      <dsp:nvSpPr>
        <dsp:cNvPr id="0" name=""/>
        <dsp:cNvSpPr/>
      </dsp:nvSpPr>
      <dsp:spPr>
        <a:xfrm>
          <a:off x="3425077" y="509637"/>
          <a:ext cx="1136779" cy="1136779"/>
        </a:xfrm>
        <a:prstGeom prst="ellipse">
          <a:avLst/>
        </a:prstGeom>
        <a:solidFill>
          <a:srgbClr val="CFDCE3"/>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Teaching and Leadership Innovation Fund (TLIF)</a:t>
          </a:r>
          <a:endParaRPr lang="en-US" sz="1000" b="1" kern="1200" dirty="0">
            <a:solidFill>
              <a:schemeClr val="tx1"/>
            </a:solidFill>
          </a:endParaRPr>
        </a:p>
      </dsp:txBody>
      <dsp:txXfrm>
        <a:off x="3591554" y="676114"/>
        <a:ext cx="803825" cy="803825"/>
      </dsp:txXfrm>
    </dsp:sp>
    <dsp:sp modelId="{9B168D41-7D30-4558-B3FE-A5ECF0A57CFC}">
      <dsp:nvSpPr>
        <dsp:cNvPr id="0" name=""/>
        <dsp:cNvSpPr/>
      </dsp:nvSpPr>
      <dsp:spPr>
        <a:xfrm rot="887343">
          <a:off x="3508582" y="2074668"/>
          <a:ext cx="230835" cy="29038"/>
        </a:xfrm>
        <a:custGeom>
          <a:avLst/>
          <a:gdLst/>
          <a:ahLst/>
          <a:cxnLst/>
          <a:rect l="0" t="0" r="0" b="0"/>
          <a:pathLst>
            <a:path>
              <a:moveTo>
                <a:pt x="0" y="14519"/>
              </a:moveTo>
              <a:lnTo>
                <a:pt x="230835" y="14519"/>
              </a:lnTo>
            </a:path>
          </a:pathLst>
        </a:custGeom>
        <a:noFill/>
        <a:ln w="28575" cap="flat" cmpd="sng" algn="ctr">
          <a:solidFill>
            <a:srgbClr val="104F7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618229" y="2083417"/>
        <a:ext cx="11541" cy="11541"/>
      </dsp:txXfrm>
    </dsp:sp>
    <dsp:sp modelId="{98D911F9-A88D-4872-B15D-DA946032340F}">
      <dsp:nvSpPr>
        <dsp:cNvPr id="0" name=""/>
        <dsp:cNvSpPr/>
      </dsp:nvSpPr>
      <dsp:spPr>
        <a:xfrm>
          <a:off x="3716765" y="1695347"/>
          <a:ext cx="1136779" cy="1136779"/>
        </a:xfrm>
        <a:prstGeom prst="ellipse">
          <a:avLst/>
        </a:prstGeom>
        <a:solidFill>
          <a:srgbClr val="CFDCE3"/>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High Potential Middle Leaders (HPML) programme </a:t>
          </a:r>
          <a:endParaRPr lang="en-US" sz="1000" b="1" kern="1200" dirty="0">
            <a:solidFill>
              <a:schemeClr val="tx1"/>
            </a:solidFill>
          </a:endParaRPr>
        </a:p>
      </dsp:txBody>
      <dsp:txXfrm>
        <a:off x="3883242" y="1861824"/>
        <a:ext cx="803825" cy="803825"/>
      </dsp:txXfrm>
    </dsp:sp>
    <dsp:sp modelId="{A40C335E-DB86-4E56-8C7B-63D89BF012AB}">
      <dsp:nvSpPr>
        <dsp:cNvPr id="0" name=""/>
        <dsp:cNvSpPr/>
      </dsp:nvSpPr>
      <dsp:spPr>
        <a:xfrm rot="3986628">
          <a:off x="3103735" y="2545812"/>
          <a:ext cx="222290" cy="29038"/>
        </a:xfrm>
        <a:custGeom>
          <a:avLst/>
          <a:gdLst/>
          <a:ahLst/>
          <a:cxnLst/>
          <a:rect l="0" t="0" r="0" b="0"/>
          <a:pathLst>
            <a:path>
              <a:moveTo>
                <a:pt x="0" y="14519"/>
              </a:moveTo>
              <a:lnTo>
                <a:pt x="222290" y="14519"/>
              </a:lnTo>
            </a:path>
          </a:pathLst>
        </a:custGeom>
        <a:noFill/>
        <a:ln w="28575" cap="flat" cmpd="sng" algn="ctr">
          <a:solidFill>
            <a:srgbClr val="104F7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209323" y="2554774"/>
        <a:ext cx="11114" cy="11114"/>
      </dsp:txXfrm>
    </dsp:sp>
    <dsp:sp modelId="{29BB58A0-0744-434D-87E9-BFBF96E7BC28}">
      <dsp:nvSpPr>
        <dsp:cNvPr id="0" name=""/>
        <dsp:cNvSpPr/>
      </dsp:nvSpPr>
      <dsp:spPr>
        <a:xfrm>
          <a:off x="2918066" y="2614850"/>
          <a:ext cx="1136779" cy="1136779"/>
        </a:xfrm>
        <a:prstGeom prst="ellipse">
          <a:avLst/>
        </a:prstGeom>
        <a:solidFill>
          <a:srgbClr val="CFDCE3"/>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High Potential Senior Leaders (HPSL) programme </a:t>
          </a:r>
          <a:endParaRPr lang="en-US" sz="1000" b="1" kern="1200" dirty="0">
            <a:solidFill>
              <a:schemeClr val="tx1"/>
            </a:solidFill>
          </a:endParaRPr>
        </a:p>
      </dsp:txBody>
      <dsp:txXfrm>
        <a:off x="3084543" y="2781327"/>
        <a:ext cx="803825" cy="803825"/>
      </dsp:txXfrm>
    </dsp:sp>
    <dsp:sp modelId="{873A39C8-4F6E-4AC5-8E25-74300D3DE13B}">
      <dsp:nvSpPr>
        <dsp:cNvPr id="0" name=""/>
        <dsp:cNvSpPr/>
      </dsp:nvSpPr>
      <dsp:spPr>
        <a:xfrm rot="7062422">
          <a:off x="2450301" y="2545273"/>
          <a:ext cx="271607" cy="29038"/>
        </a:xfrm>
        <a:custGeom>
          <a:avLst/>
          <a:gdLst/>
          <a:ahLst/>
          <a:cxnLst/>
          <a:rect l="0" t="0" r="0" b="0"/>
          <a:pathLst>
            <a:path>
              <a:moveTo>
                <a:pt x="0" y="14519"/>
              </a:moveTo>
              <a:lnTo>
                <a:pt x="271607" y="14519"/>
              </a:lnTo>
            </a:path>
          </a:pathLst>
        </a:custGeom>
        <a:noFill/>
        <a:ln w="28575" cap="flat" cmpd="sng" algn="ctr">
          <a:solidFill>
            <a:srgbClr val="104F7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579315" y="2553002"/>
        <a:ext cx="13580" cy="13580"/>
      </dsp:txXfrm>
    </dsp:sp>
    <dsp:sp modelId="{2C053411-5587-456E-9506-E8146514A49E}">
      <dsp:nvSpPr>
        <dsp:cNvPr id="0" name=""/>
        <dsp:cNvSpPr/>
      </dsp:nvSpPr>
      <dsp:spPr>
        <a:xfrm>
          <a:off x="1690300" y="2614850"/>
          <a:ext cx="1136779" cy="1136779"/>
        </a:xfrm>
        <a:prstGeom prst="ellipse">
          <a:avLst/>
        </a:prstGeom>
        <a:solidFill>
          <a:srgbClr val="CFDCE3"/>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Equality and Diversity Fund</a:t>
          </a:r>
          <a:endParaRPr lang="en-US" sz="1000" b="1" kern="1200" dirty="0">
            <a:solidFill>
              <a:schemeClr val="tx1"/>
            </a:solidFill>
          </a:endParaRPr>
        </a:p>
      </dsp:txBody>
      <dsp:txXfrm>
        <a:off x="1856777" y="2781327"/>
        <a:ext cx="803825" cy="803825"/>
      </dsp:txXfrm>
    </dsp:sp>
    <dsp:sp modelId="{BBF65A80-DF5B-4E1E-B39E-8E084C518C0B}">
      <dsp:nvSpPr>
        <dsp:cNvPr id="0" name=""/>
        <dsp:cNvSpPr/>
      </dsp:nvSpPr>
      <dsp:spPr>
        <a:xfrm rot="9982224">
          <a:off x="2048238" y="2068687"/>
          <a:ext cx="299655" cy="29038"/>
        </a:xfrm>
        <a:custGeom>
          <a:avLst/>
          <a:gdLst/>
          <a:ahLst/>
          <a:cxnLst/>
          <a:rect l="0" t="0" r="0" b="0"/>
          <a:pathLst>
            <a:path>
              <a:moveTo>
                <a:pt x="0" y="14519"/>
              </a:moveTo>
              <a:lnTo>
                <a:pt x="299655" y="14519"/>
              </a:lnTo>
            </a:path>
          </a:pathLst>
        </a:custGeom>
        <a:noFill/>
        <a:ln w="28575" cap="flat" cmpd="sng" algn="ctr">
          <a:solidFill>
            <a:srgbClr val="104F7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190575" y="2075715"/>
        <a:ext cx="14982" cy="14982"/>
      </dsp:txXfrm>
    </dsp:sp>
    <dsp:sp modelId="{8F0574A7-1982-4FC0-A48F-289E0188B045}">
      <dsp:nvSpPr>
        <dsp:cNvPr id="0" name=""/>
        <dsp:cNvSpPr/>
      </dsp:nvSpPr>
      <dsp:spPr>
        <a:xfrm>
          <a:off x="931684" y="1684060"/>
          <a:ext cx="1136779" cy="1136779"/>
        </a:xfrm>
        <a:prstGeom prst="ellipse">
          <a:avLst/>
        </a:prstGeom>
        <a:solidFill>
          <a:srgbClr val="CFDCE3"/>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Designated system leader programmes (e.g. Teaching Schools)</a:t>
          </a:r>
          <a:endParaRPr lang="en-US" sz="1000" b="1" kern="1200" dirty="0">
            <a:solidFill>
              <a:schemeClr val="tx1"/>
            </a:solidFill>
          </a:endParaRPr>
        </a:p>
      </dsp:txBody>
      <dsp:txXfrm>
        <a:off x="1098161" y="1850537"/>
        <a:ext cx="803825" cy="803825"/>
      </dsp:txXfrm>
    </dsp:sp>
    <dsp:sp modelId="{AA791B76-F025-468A-83D2-D941C5093CAA}">
      <dsp:nvSpPr>
        <dsp:cNvPr id="0" name=""/>
        <dsp:cNvSpPr/>
      </dsp:nvSpPr>
      <dsp:spPr>
        <a:xfrm rot="13001796">
          <a:off x="2216423" y="1454884"/>
          <a:ext cx="255023" cy="29038"/>
        </a:xfrm>
        <a:custGeom>
          <a:avLst/>
          <a:gdLst/>
          <a:ahLst/>
          <a:cxnLst/>
          <a:rect l="0" t="0" r="0" b="0"/>
          <a:pathLst>
            <a:path>
              <a:moveTo>
                <a:pt x="0" y="14519"/>
              </a:moveTo>
              <a:lnTo>
                <a:pt x="255023" y="14519"/>
              </a:lnTo>
            </a:path>
          </a:pathLst>
        </a:custGeom>
        <a:noFill/>
        <a:ln w="28575" cap="flat" cmpd="sng" algn="ctr">
          <a:solidFill>
            <a:srgbClr val="104F7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337559" y="1463028"/>
        <a:ext cx="12751" cy="12751"/>
      </dsp:txXfrm>
    </dsp:sp>
    <dsp:sp modelId="{D691ADED-7755-4E14-AD87-DC79E3FF0109}">
      <dsp:nvSpPr>
        <dsp:cNvPr id="0" name=""/>
        <dsp:cNvSpPr/>
      </dsp:nvSpPr>
      <dsp:spPr>
        <a:xfrm>
          <a:off x="1217563" y="485158"/>
          <a:ext cx="1136779" cy="1136779"/>
        </a:xfrm>
        <a:prstGeom prst="ellipse">
          <a:avLst/>
        </a:prstGeom>
        <a:solidFill>
          <a:srgbClr val="CFDCE3"/>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Leadership Coaching Pledge</a:t>
          </a:r>
          <a:endParaRPr lang="en-US" sz="1000" b="1" kern="1200" dirty="0">
            <a:solidFill>
              <a:schemeClr val="tx1"/>
            </a:solidFill>
          </a:endParaRPr>
        </a:p>
      </dsp:txBody>
      <dsp:txXfrm>
        <a:off x="1384040" y="651635"/>
        <a:ext cx="803825" cy="803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ABD9B-3F1B-40DB-AD25-50357C5D9984}">
      <dsp:nvSpPr>
        <dsp:cNvPr id="0" name=""/>
        <dsp:cNvSpPr/>
      </dsp:nvSpPr>
      <dsp:spPr>
        <a:xfrm>
          <a:off x="1024187" y="38989"/>
          <a:ext cx="1871484" cy="1871484"/>
        </a:xfrm>
        <a:prstGeom prst="ellipse">
          <a:avLst/>
        </a:prstGeom>
        <a:solidFill>
          <a:srgbClr val="CFDCE3">
            <a:alpha val="65000"/>
          </a:srgbClr>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smtClean="0"/>
            <a:t>NPQ Levels </a:t>
          </a:r>
          <a:r>
            <a:rPr lang="en-US" sz="1200" b="1" kern="1200" dirty="0" smtClean="0"/>
            <a:t>and Qualifications Framework</a:t>
          </a:r>
          <a:endParaRPr lang="en-US" sz="1200" b="1" kern="1200" dirty="0"/>
        </a:p>
      </dsp:txBody>
      <dsp:txXfrm>
        <a:off x="1273718" y="366499"/>
        <a:ext cx="1372422" cy="842168"/>
      </dsp:txXfrm>
    </dsp:sp>
    <dsp:sp modelId="{274D042B-5B9D-4A27-85E4-E287F68014F4}">
      <dsp:nvSpPr>
        <dsp:cNvPr id="0" name=""/>
        <dsp:cNvSpPr/>
      </dsp:nvSpPr>
      <dsp:spPr>
        <a:xfrm>
          <a:off x="1680429" y="1213420"/>
          <a:ext cx="1871484" cy="1871484"/>
        </a:xfrm>
        <a:prstGeom prst="ellipse">
          <a:avLst/>
        </a:prstGeom>
        <a:solidFill>
          <a:srgbClr val="CFDCE3">
            <a:alpha val="65000"/>
          </a:srgbClr>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smtClean="0"/>
            <a:t>NPQ Quality Framework</a:t>
          </a:r>
          <a:endParaRPr lang="en-US" sz="1200" b="1" kern="1200" dirty="0"/>
        </a:p>
      </dsp:txBody>
      <dsp:txXfrm>
        <a:off x="2252791" y="1696887"/>
        <a:ext cx="1122890" cy="1029316"/>
      </dsp:txXfrm>
    </dsp:sp>
    <dsp:sp modelId="{1A6CD1F2-7C73-4DFF-A554-0C7B0644CE18}">
      <dsp:nvSpPr>
        <dsp:cNvPr id="0" name=""/>
        <dsp:cNvSpPr/>
      </dsp:nvSpPr>
      <dsp:spPr>
        <a:xfrm>
          <a:off x="348893" y="1208667"/>
          <a:ext cx="1871484" cy="1871484"/>
        </a:xfrm>
        <a:prstGeom prst="ellipse">
          <a:avLst/>
        </a:prstGeom>
        <a:solidFill>
          <a:srgbClr val="CFDCE3">
            <a:alpha val="65000"/>
          </a:srgbClr>
        </a:solidFill>
        <a:ln w="12700">
          <a:solidFill>
            <a:srgbClr val="104F75"/>
          </a:solid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smtClean="0"/>
            <a:t>NPQ Content and Assessment Framework</a:t>
          </a:r>
          <a:endParaRPr lang="en-US" sz="1200" b="1" kern="1200" dirty="0"/>
        </a:p>
      </dsp:txBody>
      <dsp:txXfrm>
        <a:off x="525124" y="1692133"/>
        <a:ext cx="1122890" cy="1029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3D7D6-4D71-46BD-9CD1-C147C92CABED}">
      <dsp:nvSpPr>
        <dsp:cNvPr id="0" name=""/>
        <dsp:cNvSpPr/>
      </dsp:nvSpPr>
      <dsp:spPr>
        <a:xfrm>
          <a:off x="2027" y="0"/>
          <a:ext cx="2073720" cy="178195"/>
        </a:xfrm>
        <a:prstGeom prst="chevron">
          <a:avLst/>
        </a:prstGeom>
        <a:solidFill>
          <a:srgbClr val="104F75"/>
        </a:solidFill>
        <a:ln w="12700" cap="flat" cmpd="sng" algn="ctr">
          <a:solidFill>
            <a:srgbClr val="104F7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91125" y="0"/>
        <a:ext cx="1895525" cy="1781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3D7D6-4D71-46BD-9CD1-C147C92CABED}">
      <dsp:nvSpPr>
        <dsp:cNvPr id="0" name=""/>
        <dsp:cNvSpPr/>
      </dsp:nvSpPr>
      <dsp:spPr>
        <a:xfrm>
          <a:off x="2027" y="0"/>
          <a:ext cx="2073720" cy="178195"/>
        </a:xfrm>
        <a:prstGeom prst="chevron">
          <a:avLst/>
        </a:prstGeom>
        <a:solidFill>
          <a:srgbClr val="104F75"/>
        </a:solidFill>
        <a:ln w="12700" cap="flat" cmpd="sng" algn="ctr">
          <a:solidFill>
            <a:srgbClr val="104F7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91125" y="0"/>
        <a:ext cx="1895525" cy="1781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3D7D6-4D71-46BD-9CD1-C147C92CABED}">
      <dsp:nvSpPr>
        <dsp:cNvPr id="0" name=""/>
        <dsp:cNvSpPr/>
      </dsp:nvSpPr>
      <dsp:spPr>
        <a:xfrm>
          <a:off x="2027" y="0"/>
          <a:ext cx="2073720" cy="165655"/>
        </a:xfrm>
        <a:prstGeom prst="chevron">
          <a:avLst/>
        </a:prstGeom>
        <a:solidFill>
          <a:srgbClr val="104F75"/>
        </a:solidFill>
        <a:ln w="12700" cap="flat" cmpd="sng" algn="ctr">
          <a:solidFill>
            <a:srgbClr val="104F7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84855" y="0"/>
        <a:ext cx="1908065" cy="1656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3D7D6-4D71-46BD-9CD1-C147C92CABED}">
      <dsp:nvSpPr>
        <dsp:cNvPr id="0" name=""/>
        <dsp:cNvSpPr/>
      </dsp:nvSpPr>
      <dsp:spPr>
        <a:xfrm>
          <a:off x="2027" y="0"/>
          <a:ext cx="2073720" cy="167967"/>
        </a:xfrm>
        <a:prstGeom prst="chevron">
          <a:avLst/>
        </a:prstGeom>
        <a:solidFill>
          <a:srgbClr val="104F75"/>
        </a:solidFill>
        <a:ln w="12700" cap="flat" cmpd="sng" algn="ctr">
          <a:solidFill>
            <a:srgbClr val="104F7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86011" y="0"/>
        <a:ext cx="1905753" cy="16796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B0F8F79A-EFBA-442A-839B-46A5229961BD}" type="datetimeFigureOut">
              <a:rPr lang="en-GB" smtClean="0"/>
              <a:t>06/02/2017</a:t>
            </a:fld>
            <a:endParaRPr lang="en-GB" dirty="0"/>
          </a:p>
        </p:txBody>
      </p:sp>
      <p:sp>
        <p:nvSpPr>
          <p:cNvPr id="4" name="Slide Image Placeholder 3"/>
          <p:cNvSpPr>
            <a:spLocks noGrp="1" noRot="1" noChangeAspect="1"/>
          </p:cNvSpPr>
          <p:nvPr>
            <p:ph type="sldImg" idx="2"/>
          </p:nvPr>
        </p:nvSpPr>
        <p:spPr>
          <a:xfrm>
            <a:off x="979488" y="1243013"/>
            <a:ext cx="4846637" cy="335597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DA8AB8E5-5B5D-42D7-8B88-C71AD5A835A0}" type="slidenum">
              <a:rPr lang="en-GB" smtClean="0"/>
              <a:t>‹#›</a:t>
            </a:fld>
            <a:endParaRPr lang="en-GB" dirty="0"/>
          </a:p>
        </p:txBody>
      </p:sp>
    </p:spTree>
    <p:extLst>
      <p:ext uri="{BB962C8B-B14F-4D97-AF65-F5344CB8AC3E}">
        <p14:creationId xmlns:p14="http://schemas.microsoft.com/office/powerpoint/2010/main" val="1570930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370408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427594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2507934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387423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242979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259912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214094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305939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259173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213778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127FB4-F9F7-4652-82B2-D8B60368E09B}" type="datetimeFigureOut">
              <a:rPr lang="en-GB" smtClean="0"/>
              <a:t>06/02/2017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9B49CE2-F62A-4C22-9E84-E3E5065D201C}" type="slidenum">
              <a:rPr lang="en-GB" smtClean="0"/>
              <a:t>‹#›</a:t>
            </a:fld>
            <a:endParaRPr lang="en-GB" dirty="0"/>
          </a:p>
        </p:txBody>
      </p:sp>
    </p:spTree>
    <p:extLst>
      <p:ext uri="{BB962C8B-B14F-4D97-AF65-F5344CB8AC3E}">
        <p14:creationId xmlns:p14="http://schemas.microsoft.com/office/powerpoint/2010/main" val="240147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27FB4-F9F7-4652-82B2-D8B60368E09B}" type="datetimeFigureOut">
              <a:rPr lang="en-GB" smtClean="0"/>
              <a:t>06/02/2017</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49CE2-F62A-4C22-9E84-E3E5065D201C}" type="slidenum">
              <a:rPr lang="en-GB" smtClean="0"/>
              <a:t>‹#›</a:t>
            </a:fld>
            <a:endParaRPr lang="en-GB" dirty="0"/>
          </a:p>
        </p:txBody>
      </p:sp>
    </p:spTree>
    <p:extLst>
      <p:ext uri="{BB962C8B-B14F-4D97-AF65-F5344CB8AC3E}">
        <p14:creationId xmlns:p14="http://schemas.microsoft.com/office/powerpoint/2010/main" val="2876283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contractsfinder.service.gov.u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NPQ.Reform@education.gov.uk"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ntractsfinder.service.gov.u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NPQ.Reform@education.gov.u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contractsfinder.service.gov.uk/" TargetMode="Externa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 Id="rId2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67" y="58994"/>
            <a:ext cx="9805917" cy="6747386"/>
          </a:xfrm>
          <a:prstGeom prst="rect">
            <a:avLst/>
          </a:prstGeom>
          <a:noFill/>
          <a:ln w="28575">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79" y="6193020"/>
            <a:ext cx="924548" cy="543126"/>
          </a:xfrm>
          <a:prstGeom prst="rect">
            <a:avLst/>
          </a:prstGeom>
        </p:spPr>
      </p:pic>
      <p:sp>
        <p:nvSpPr>
          <p:cNvPr id="7" name="Rectangle 6"/>
          <p:cNvSpPr/>
          <p:nvPr/>
        </p:nvSpPr>
        <p:spPr>
          <a:xfrm>
            <a:off x="468660" y="1924397"/>
            <a:ext cx="8993296" cy="1323439"/>
          </a:xfrm>
          <a:prstGeom prst="rect">
            <a:avLst/>
          </a:prstGeom>
        </p:spPr>
        <p:txBody>
          <a:bodyPr wrap="none">
            <a:spAutoFit/>
          </a:bodyPr>
          <a:lstStyle/>
          <a:p>
            <a:pPr algn="ctr"/>
            <a:r>
              <a:rPr lang="en-GB" sz="4000" b="1" dirty="0" smtClean="0">
                <a:solidFill>
                  <a:srgbClr val="104F75"/>
                </a:solidFill>
              </a:rPr>
              <a:t>New National Professional Qualifications </a:t>
            </a:r>
          </a:p>
          <a:p>
            <a:r>
              <a:rPr lang="en-GB" sz="4000" b="1" dirty="0" smtClean="0">
                <a:solidFill>
                  <a:srgbClr val="104F75"/>
                </a:solidFill>
              </a:rPr>
              <a:t>(NPQs) provider information events</a:t>
            </a:r>
            <a:endParaRPr lang="en-GB" sz="4000" b="1" dirty="0">
              <a:solidFill>
                <a:srgbClr val="104F75"/>
              </a:solidFill>
            </a:endParaRPr>
          </a:p>
        </p:txBody>
      </p:sp>
      <p:sp>
        <p:nvSpPr>
          <p:cNvPr id="9" name="TextBox 8"/>
          <p:cNvSpPr txBox="1"/>
          <p:nvPr/>
        </p:nvSpPr>
        <p:spPr>
          <a:xfrm>
            <a:off x="468660" y="3531445"/>
            <a:ext cx="8634519" cy="707886"/>
          </a:xfrm>
          <a:prstGeom prst="rect">
            <a:avLst/>
          </a:prstGeom>
          <a:noFill/>
        </p:spPr>
        <p:txBody>
          <a:bodyPr wrap="square" rtlCol="0">
            <a:spAutoFit/>
          </a:bodyPr>
          <a:lstStyle/>
          <a:p>
            <a:r>
              <a:rPr lang="en-GB" sz="2000" b="1" dirty="0" smtClean="0"/>
              <a:t>Manchester (7 February), London (8 February), Darlington (9 February), Sheffield (10 February), Bristol (14 February)</a:t>
            </a:r>
            <a:endParaRPr lang="en-GB" sz="2000" b="1" dirty="0"/>
          </a:p>
        </p:txBody>
      </p:sp>
    </p:spTree>
    <p:extLst>
      <p:ext uri="{BB962C8B-B14F-4D97-AF65-F5344CB8AC3E}">
        <p14:creationId xmlns:p14="http://schemas.microsoft.com/office/powerpoint/2010/main" val="1451551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3443496" y="1340011"/>
            <a:ext cx="6223735" cy="531454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80000" rIns="144000" bIns="180000" rtlCol="0" anchor="t"/>
          <a:lstStyle/>
          <a:p>
            <a:pPr lvl="0"/>
            <a:r>
              <a:rPr lang="en-GB" sz="1200" dirty="0" smtClean="0">
                <a:solidFill>
                  <a:schemeClr val="tx1"/>
                </a:solidFill>
              </a:rPr>
              <a:t>There are </a:t>
            </a:r>
            <a:r>
              <a:rPr lang="en-GB" sz="1200" b="1" dirty="0" smtClean="0">
                <a:solidFill>
                  <a:schemeClr val="tx1"/>
                </a:solidFill>
              </a:rPr>
              <a:t>6 content areas </a:t>
            </a:r>
            <a:r>
              <a:rPr lang="en-GB" sz="1200" dirty="0" smtClean="0">
                <a:solidFill>
                  <a:schemeClr val="tx1"/>
                </a:solidFill>
              </a:rPr>
              <a:t>for each NPQ level, which set out </a:t>
            </a:r>
            <a:r>
              <a:rPr lang="en-GB" sz="1200" i="1" dirty="0" smtClean="0">
                <a:solidFill>
                  <a:schemeClr val="tx1"/>
                </a:solidFill>
              </a:rPr>
              <a:t>what</a:t>
            </a:r>
            <a:r>
              <a:rPr lang="en-GB" sz="1200" dirty="0" smtClean="0">
                <a:solidFill>
                  <a:schemeClr val="tx1"/>
                </a:solidFill>
              </a:rPr>
              <a:t> a leader should know and be able to do. The areas are common to each NPQ, but the knowledge and skills within them increases in sophistication, depth and breadth progressively through each NPQ. There are also </a:t>
            </a:r>
            <a:r>
              <a:rPr lang="en-GB" sz="1200" b="1" dirty="0" smtClean="0">
                <a:solidFill>
                  <a:schemeClr val="tx1"/>
                </a:solidFill>
              </a:rPr>
              <a:t>7 leadership behaviours</a:t>
            </a:r>
            <a:r>
              <a:rPr lang="en-GB" sz="1200" dirty="0" smtClean="0">
                <a:solidFill>
                  <a:schemeClr val="tx1"/>
                </a:solidFill>
              </a:rPr>
              <a:t>, also common to each NPQ, which set out </a:t>
            </a:r>
            <a:r>
              <a:rPr lang="en-GB" sz="1200" i="1" dirty="0" smtClean="0">
                <a:solidFill>
                  <a:schemeClr val="tx1"/>
                </a:solidFill>
              </a:rPr>
              <a:t>how</a:t>
            </a:r>
            <a:r>
              <a:rPr lang="en-GB" sz="1200" dirty="0" smtClean="0">
                <a:solidFill>
                  <a:schemeClr val="tx1"/>
                </a:solidFill>
              </a:rPr>
              <a:t> the best leaders operate.</a:t>
            </a:r>
          </a:p>
          <a:p>
            <a:pPr lvl="0"/>
            <a:endParaRPr lang="en-GB" sz="1200" dirty="0">
              <a:solidFill>
                <a:schemeClr val="tx1"/>
              </a:solidFill>
            </a:endParaRPr>
          </a:p>
          <a:p>
            <a:pPr lvl="0"/>
            <a:endParaRPr lang="en-GB" sz="1200" dirty="0" smtClean="0">
              <a:solidFill>
                <a:schemeClr val="tx1"/>
              </a:solidFill>
            </a:endParaRPr>
          </a:p>
          <a:p>
            <a:pPr lvl="0"/>
            <a:endParaRPr lang="en-GB" sz="1200" dirty="0" smtClean="0">
              <a:solidFill>
                <a:schemeClr val="tx1"/>
              </a:solidFill>
            </a:endParaRPr>
          </a:p>
          <a:p>
            <a:pPr lvl="0"/>
            <a:endParaRPr lang="en-GB" sz="1200" dirty="0" smtClean="0">
              <a:solidFill>
                <a:schemeClr val="tx1"/>
              </a:solidFill>
            </a:endParaRPr>
          </a:p>
          <a:p>
            <a:pPr lvl="0"/>
            <a:endParaRPr lang="en-GB" sz="1200" dirty="0" smtClean="0">
              <a:solidFill>
                <a:schemeClr val="tx1"/>
              </a:solidFill>
            </a:endParaRPr>
          </a:p>
          <a:p>
            <a:pPr lvl="0"/>
            <a:endParaRPr lang="en-GB" sz="1200" dirty="0" smtClean="0">
              <a:solidFill>
                <a:schemeClr val="tx1"/>
              </a:solidFill>
            </a:endParaRPr>
          </a:p>
          <a:p>
            <a:pPr lvl="0"/>
            <a:endParaRPr lang="en-GB" sz="1200" dirty="0" smtClean="0">
              <a:solidFill>
                <a:schemeClr val="tx1"/>
              </a:solidFill>
            </a:endParaRPr>
          </a:p>
          <a:p>
            <a:pPr lvl="0"/>
            <a:endParaRPr lang="en-GB" sz="400" dirty="0" smtClean="0">
              <a:solidFill>
                <a:schemeClr val="tx1"/>
              </a:solidFill>
            </a:endParaRPr>
          </a:p>
          <a:p>
            <a:pPr lvl="0"/>
            <a:endParaRPr lang="en-GB" sz="400" dirty="0" smtClean="0">
              <a:solidFill>
                <a:schemeClr val="tx1"/>
              </a:solidFill>
            </a:endParaRPr>
          </a:p>
          <a:p>
            <a:pPr lvl="0"/>
            <a:endParaRPr lang="en-GB" sz="400" dirty="0">
              <a:solidFill>
                <a:schemeClr val="tx1"/>
              </a:solidFill>
            </a:endParaRPr>
          </a:p>
          <a:p>
            <a:pPr lvl="0"/>
            <a:endParaRPr lang="en-GB" sz="400" dirty="0" smtClean="0">
              <a:solidFill>
                <a:schemeClr val="tx1"/>
              </a:solidFill>
            </a:endParaRPr>
          </a:p>
          <a:p>
            <a:pPr lvl="0"/>
            <a:r>
              <a:rPr lang="en-GB" sz="1200" dirty="0" smtClean="0">
                <a:solidFill>
                  <a:schemeClr val="tx1"/>
                </a:solidFill>
              </a:rPr>
              <a:t>For each content area, there are </a:t>
            </a:r>
            <a:r>
              <a:rPr lang="en-GB" sz="1200" b="1" dirty="0" smtClean="0">
                <a:solidFill>
                  <a:schemeClr val="tx1"/>
                </a:solidFill>
              </a:rPr>
              <a:t>corresponding assessment </a:t>
            </a:r>
            <a:r>
              <a:rPr lang="en-GB" sz="1200" b="1" dirty="0" smtClean="0">
                <a:solidFill>
                  <a:schemeClr val="tx1"/>
                </a:solidFill>
              </a:rPr>
              <a:t>criteria</a:t>
            </a:r>
            <a:r>
              <a:rPr lang="en-GB" sz="1200" dirty="0" smtClean="0">
                <a:solidFill>
                  <a:schemeClr val="tx1"/>
                </a:solidFill>
              </a:rPr>
              <a:t>, which </a:t>
            </a:r>
            <a:r>
              <a:rPr lang="en-GB" sz="1200" dirty="0" smtClean="0">
                <a:solidFill>
                  <a:schemeClr val="tx1"/>
                </a:solidFill>
              </a:rPr>
              <a:t>are </a:t>
            </a:r>
            <a:r>
              <a:rPr lang="en-GB" sz="1200" dirty="0" smtClean="0">
                <a:solidFill>
                  <a:schemeClr val="tx1"/>
                </a:solidFill>
              </a:rPr>
              <a:t>assessed through a series of </a:t>
            </a:r>
            <a:r>
              <a:rPr lang="en-GB" sz="1200" b="1" dirty="0" smtClean="0">
                <a:solidFill>
                  <a:schemeClr val="tx1"/>
                </a:solidFill>
              </a:rPr>
              <a:t>defined project-based tasks </a:t>
            </a:r>
            <a:r>
              <a:rPr lang="en-GB" sz="1200" dirty="0" smtClean="0">
                <a:solidFill>
                  <a:schemeClr val="tx1"/>
                </a:solidFill>
              </a:rPr>
              <a:t>(which for NPQH, includes a </a:t>
            </a:r>
            <a:r>
              <a:rPr lang="en-GB" sz="1200" dirty="0" smtClean="0">
                <a:solidFill>
                  <a:schemeClr val="tx1"/>
                </a:solidFill>
              </a:rPr>
              <a:t>school placement). </a:t>
            </a:r>
          </a:p>
          <a:p>
            <a:pPr lvl="0"/>
            <a:endParaRPr lang="en-GB" sz="1200" dirty="0">
              <a:solidFill>
                <a:schemeClr val="tx1"/>
              </a:solidFill>
            </a:endParaRPr>
          </a:p>
          <a:p>
            <a:pPr lvl="0"/>
            <a:endParaRPr lang="en-GB" sz="1200" dirty="0" smtClean="0">
              <a:solidFill>
                <a:schemeClr val="tx1"/>
              </a:solidFill>
            </a:endParaRPr>
          </a:p>
          <a:p>
            <a:pPr lvl="0"/>
            <a:endParaRPr lang="en-GB" sz="1200" dirty="0">
              <a:solidFill>
                <a:schemeClr val="tx1"/>
              </a:solidFill>
            </a:endParaRPr>
          </a:p>
          <a:p>
            <a:pPr lvl="0"/>
            <a:endParaRPr lang="en-GB" sz="1200" dirty="0" smtClean="0">
              <a:solidFill>
                <a:schemeClr val="tx1"/>
              </a:solidFill>
            </a:endParaRPr>
          </a:p>
          <a:p>
            <a:pPr lvl="0"/>
            <a:endParaRPr lang="en-GB" sz="1200" dirty="0">
              <a:solidFill>
                <a:schemeClr val="tx1"/>
              </a:solidFill>
            </a:endParaRPr>
          </a:p>
          <a:p>
            <a:pPr lvl="0"/>
            <a:endParaRPr lang="en-GB" sz="1200" dirty="0" smtClean="0">
              <a:solidFill>
                <a:schemeClr val="tx1"/>
              </a:solidFill>
            </a:endParaRPr>
          </a:p>
          <a:p>
            <a:pPr lvl="0"/>
            <a:endParaRPr lang="en-GB" sz="1200" dirty="0">
              <a:solidFill>
                <a:schemeClr val="tx1"/>
              </a:solidFill>
            </a:endParaRPr>
          </a:p>
          <a:p>
            <a:pPr lvl="0"/>
            <a:endParaRPr lang="en-GB" sz="1200" dirty="0" smtClean="0">
              <a:solidFill>
                <a:schemeClr val="tx1"/>
              </a:solidFill>
            </a:endParaRPr>
          </a:p>
          <a:p>
            <a:pPr lvl="0"/>
            <a:endParaRPr lang="en-GB" sz="1200" dirty="0">
              <a:solidFill>
                <a:schemeClr val="tx1"/>
              </a:solidFill>
            </a:endParaRPr>
          </a:p>
          <a:p>
            <a:pPr lvl="0"/>
            <a:endParaRPr lang="en-GB" sz="400" dirty="0" smtClean="0">
              <a:solidFill>
                <a:schemeClr val="tx1"/>
              </a:solidFill>
            </a:endParaRPr>
          </a:p>
          <a:p>
            <a:pPr lvl="0"/>
            <a:endParaRPr lang="en-GB" sz="400" dirty="0">
              <a:solidFill>
                <a:schemeClr val="tx1"/>
              </a:solidFill>
            </a:endParaRPr>
          </a:p>
          <a:p>
            <a:pPr lvl="0"/>
            <a:endParaRPr lang="en-GB" sz="400" dirty="0" smtClean="0">
              <a:solidFill>
                <a:schemeClr val="tx1"/>
              </a:solidFill>
            </a:endParaRPr>
          </a:p>
          <a:p>
            <a:pPr lvl="0"/>
            <a:endParaRPr lang="en-GB" sz="400" dirty="0" smtClean="0">
              <a:solidFill>
                <a:schemeClr val="tx1"/>
              </a:solidFill>
            </a:endParaRPr>
          </a:p>
          <a:p>
            <a:pPr lvl="0"/>
            <a:endParaRPr lang="en-GB" sz="400" dirty="0" smtClean="0">
              <a:solidFill>
                <a:schemeClr val="tx1"/>
              </a:solidFill>
            </a:endParaRPr>
          </a:p>
          <a:p>
            <a:pPr lvl="0"/>
            <a:endParaRPr lang="en-GB" sz="400" dirty="0" smtClean="0">
              <a:solidFill>
                <a:schemeClr val="tx1"/>
              </a:solidFill>
            </a:endParaRPr>
          </a:p>
          <a:p>
            <a:pPr lvl="0"/>
            <a:r>
              <a:rPr lang="en-GB" sz="1200" b="1" dirty="0" smtClean="0">
                <a:solidFill>
                  <a:schemeClr val="tx1"/>
                </a:solidFill>
              </a:rPr>
              <a:t>All </a:t>
            </a:r>
            <a:r>
              <a:rPr lang="en-GB" sz="1200" b="1" dirty="0">
                <a:solidFill>
                  <a:schemeClr val="tx1"/>
                </a:solidFill>
              </a:rPr>
              <a:t>assessment is carried out by providers</a:t>
            </a:r>
            <a:r>
              <a:rPr lang="en-GB" sz="1200" dirty="0">
                <a:solidFill>
                  <a:schemeClr val="tx1"/>
                </a:solidFill>
              </a:rPr>
              <a:t>, with DfE/its Quality Assurance Agent (QAA) sampling assessments to ensure national consistency.</a:t>
            </a:r>
            <a:endParaRPr lang="en-GB" sz="1200" dirty="0">
              <a:solidFill>
                <a:schemeClr val="tx1"/>
              </a:solidFill>
            </a:endParaRPr>
          </a:p>
        </p:txBody>
      </p:sp>
      <p:grpSp>
        <p:nvGrpSpPr>
          <p:cNvPr id="7" name="Group 6"/>
          <p:cNvGrpSpPr/>
          <p:nvPr/>
        </p:nvGrpSpPr>
        <p:grpSpPr>
          <a:xfrm>
            <a:off x="3503676" y="4384884"/>
            <a:ext cx="6103373" cy="1561602"/>
            <a:chOff x="3490851" y="4947826"/>
            <a:chExt cx="6103373" cy="1561602"/>
          </a:xfrm>
        </p:grpSpPr>
        <p:cxnSp>
          <p:nvCxnSpPr>
            <p:cNvPr id="80" name="Straight Connector 79"/>
            <p:cNvCxnSpPr/>
            <p:nvPr/>
          </p:nvCxnSpPr>
          <p:spPr>
            <a:xfrm>
              <a:off x="4146935" y="5226552"/>
              <a:ext cx="4514237" cy="0"/>
            </a:xfrm>
            <a:prstGeom prst="line">
              <a:avLst/>
            </a:prstGeom>
            <a:ln w="19050">
              <a:solidFill>
                <a:srgbClr val="104F75"/>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8456890" y="4947826"/>
              <a:ext cx="576000" cy="689208"/>
              <a:chOff x="8485251" y="5059745"/>
              <a:chExt cx="576000" cy="689208"/>
            </a:xfrm>
          </p:grpSpPr>
          <p:cxnSp>
            <p:nvCxnSpPr>
              <p:cNvPr id="105" name="Straight Connector 104"/>
              <p:cNvCxnSpPr/>
              <p:nvPr/>
            </p:nvCxnSpPr>
            <p:spPr>
              <a:xfrm>
                <a:off x="8781310" y="5302615"/>
                <a:ext cx="0" cy="432000"/>
              </a:xfrm>
              <a:prstGeom prst="line">
                <a:avLst/>
              </a:prstGeom>
              <a:ln w="28575">
                <a:solidFill>
                  <a:srgbClr val="104F75"/>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485251" y="5059745"/>
                <a:ext cx="576000" cy="57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smtClean="0">
                    <a:solidFill>
                      <a:schemeClr val="tx1"/>
                    </a:solidFill>
                  </a:rPr>
                  <a:t>NPQEL</a:t>
                </a:r>
                <a:endParaRPr lang="en-GB" sz="1000" b="1" dirty="0">
                  <a:solidFill>
                    <a:schemeClr val="tx1"/>
                  </a:solidFill>
                </a:endParaRPr>
              </a:p>
            </p:txBody>
          </p:sp>
          <p:sp>
            <p:nvSpPr>
              <p:cNvPr id="107" name="Oval 106"/>
              <p:cNvSpPr/>
              <p:nvPr/>
            </p:nvSpPr>
            <p:spPr>
              <a:xfrm>
                <a:off x="8745310" y="5676953"/>
                <a:ext cx="72000" cy="72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3" name="TextBox 82"/>
            <p:cNvSpPr txBox="1"/>
            <p:nvPr/>
          </p:nvSpPr>
          <p:spPr>
            <a:xfrm>
              <a:off x="3490851" y="5721652"/>
              <a:ext cx="1512000" cy="400110"/>
            </a:xfrm>
            <a:prstGeom prst="rect">
              <a:avLst/>
            </a:prstGeom>
            <a:noFill/>
          </p:spPr>
          <p:txBody>
            <a:bodyPr wrap="square" rtlCol="0">
              <a:spAutoFit/>
            </a:bodyPr>
            <a:lstStyle/>
            <a:p>
              <a:pPr marL="171450" indent="-171450">
                <a:buClr>
                  <a:srgbClr val="104F75"/>
                </a:buClr>
                <a:buFont typeface="Wingdings" panose="05000000000000000000" pitchFamily="2" charset="2"/>
                <a:buChar char="§"/>
              </a:pPr>
              <a:r>
                <a:rPr lang="en-GB" sz="1000" dirty="0" smtClean="0"/>
                <a:t>Improvement project within team</a:t>
              </a:r>
              <a:endParaRPr lang="en-GB" sz="1000" dirty="0"/>
            </a:p>
          </p:txBody>
        </p:sp>
        <p:sp>
          <p:nvSpPr>
            <p:cNvPr id="84" name="TextBox 83"/>
            <p:cNvSpPr txBox="1"/>
            <p:nvPr/>
          </p:nvSpPr>
          <p:spPr>
            <a:xfrm>
              <a:off x="4999968" y="5725541"/>
              <a:ext cx="1476000" cy="400110"/>
            </a:xfrm>
            <a:prstGeom prst="rect">
              <a:avLst/>
            </a:prstGeom>
            <a:noFill/>
          </p:spPr>
          <p:txBody>
            <a:bodyPr wrap="square" rtlCol="0">
              <a:spAutoFit/>
            </a:bodyPr>
            <a:lstStyle/>
            <a:p>
              <a:pPr marL="171450" indent="-171450">
                <a:buClr>
                  <a:srgbClr val="104F75"/>
                </a:buClr>
                <a:buFont typeface="Wingdings" panose="05000000000000000000" pitchFamily="2" charset="2"/>
                <a:buChar char="§"/>
              </a:pPr>
              <a:r>
                <a:rPr lang="en-GB" sz="1000" dirty="0" smtClean="0"/>
                <a:t>Improvement project across school</a:t>
              </a:r>
              <a:endParaRPr lang="en-GB" sz="1000" dirty="0"/>
            </a:p>
          </p:txBody>
        </p:sp>
        <p:sp>
          <p:nvSpPr>
            <p:cNvPr id="86" name="TextBox 85"/>
            <p:cNvSpPr txBox="1"/>
            <p:nvPr/>
          </p:nvSpPr>
          <p:spPr>
            <a:xfrm>
              <a:off x="6491516" y="5724598"/>
              <a:ext cx="1476000" cy="784830"/>
            </a:xfrm>
            <a:prstGeom prst="rect">
              <a:avLst/>
            </a:prstGeom>
            <a:noFill/>
          </p:spPr>
          <p:txBody>
            <a:bodyPr wrap="square" rtlCol="0">
              <a:spAutoFit/>
            </a:bodyPr>
            <a:lstStyle/>
            <a:p>
              <a:pPr marL="171450" indent="-171450">
                <a:spcAft>
                  <a:spcPts val="600"/>
                </a:spcAft>
                <a:buClr>
                  <a:srgbClr val="104F75"/>
                </a:buClr>
                <a:buFont typeface="Wingdings" panose="05000000000000000000" pitchFamily="2" charset="2"/>
                <a:buChar char="§"/>
              </a:pPr>
              <a:r>
                <a:rPr lang="en-GB" sz="1000" dirty="0" smtClean="0"/>
                <a:t>Whole school change programme</a:t>
              </a:r>
            </a:p>
            <a:p>
              <a:pPr marL="171450" indent="-171450">
                <a:buClr>
                  <a:srgbClr val="104F75"/>
                </a:buClr>
                <a:buFont typeface="Wingdings" panose="05000000000000000000" pitchFamily="2" charset="2"/>
                <a:buChar char="§"/>
              </a:pPr>
              <a:r>
                <a:rPr lang="en-GB" sz="1000" dirty="0" smtClean="0"/>
                <a:t>Action plan for placement school</a:t>
              </a:r>
              <a:endParaRPr lang="en-GB" sz="1000" dirty="0"/>
            </a:p>
          </p:txBody>
        </p:sp>
        <p:sp>
          <p:nvSpPr>
            <p:cNvPr id="87" name="TextBox 86"/>
            <p:cNvSpPr txBox="1"/>
            <p:nvPr/>
          </p:nvSpPr>
          <p:spPr>
            <a:xfrm>
              <a:off x="7919651" y="5724598"/>
              <a:ext cx="1674573" cy="784830"/>
            </a:xfrm>
            <a:prstGeom prst="rect">
              <a:avLst/>
            </a:prstGeom>
            <a:noFill/>
          </p:spPr>
          <p:txBody>
            <a:bodyPr wrap="square" rtlCol="0">
              <a:spAutoFit/>
            </a:bodyPr>
            <a:lstStyle/>
            <a:p>
              <a:pPr marL="171450" indent="-171450">
                <a:spcAft>
                  <a:spcPts val="600"/>
                </a:spcAft>
                <a:buClr>
                  <a:srgbClr val="104F75"/>
                </a:buClr>
                <a:buFont typeface="Wingdings" panose="05000000000000000000" pitchFamily="2" charset="2"/>
                <a:buChar char="§"/>
              </a:pPr>
              <a:r>
                <a:rPr lang="en-GB" sz="1000" dirty="0"/>
                <a:t>Improvement project across several schools </a:t>
              </a:r>
            </a:p>
            <a:p>
              <a:pPr marL="171450" indent="-171450">
                <a:spcAft>
                  <a:spcPts val="600"/>
                </a:spcAft>
                <a:buClr>
                  <a:srgbClr val="104F75"/>
                </a:buClr>
                <a:buFont typeface="Wingdings" panose="05000000000000000000" pitchFamily="2" charset="2"/>
                <a:buChar char="§"/>
              </a:pPr>
              <a:r>
                <a:rPr lang="en-GB" sz="1000" dirty="0" smtClean="0"/>
                <a:t>Business </a:t>
              </a:r>
              <a:r>
                <a:rPr lang="en-GB" sz="1000" dirty="0"/>
                <a:t>development strategy for </a:t>
              </a:r>
              <a:r>
                <a:rPr lang="en-GB" sz="1000" dirty="0" smtClean="0"/>
                <a:t>organisation</a:t>
              </a:r>
            </a:p>
          </p:txBody>
        </p:sp>
        <p:grpSp>
          <p:nvGrpSpPr>
            <p:cNvPr id="89" name="Group 88"/>
            <p:cNvGrpSpPr/>
            <p:nvPr/>
          </p:nvGrpSpPr>
          <p:grpSpPr>
            <a:xfrm>
              <a:off x="6946480" y="4947826"/>
              <a:ext cx="576000" cy="689208"/>
              <a:chOff x="8485251" y="5059745"/>
              <a:chExt cx="576000" cy="689208"/>
            </a:xfrm>
          </p:grpSpPr>
          <p:cxnSp>
            <p:nvCxnSpPr>
              <p:cNvPr id="102" name="Straight Connector 101"/>
              <p:cNvCxnSpPr/>
              <p:nvPr/>
            </p:nvCxnSpPr>
            <p:spPr>
              <a:xfrm>
                <a:off x="8781310" y="5302615"/>
                <a:ext cx="0" cy="432000"/>
              </a:xfrm>
              <a:prstGeom prst="line">
                <a:avLst/>
              </a:prstGeom>
              <a:ln w="28575">
                <a:solidFill>
                  <a:srgbClr val="104F75"/>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8485251" y="5059745"/>
                <a:ext cx="576000" cy="57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smtClean="0">
                    <a:solidFill>
                      <a:schemeClr val="tx1"/>
                    </a:solidFill>
                  </a:rPr>
                  <a:t>NPQH</a:t>
                </a:r>
                <a:endParaRPr lang="en-GB" sz="1000" b="1" dirty="0">
                  <a:solidFill>
                    <a:schemeClr val="tx1"/>
                  </a:solidFill>
                </a:endParaRPr>
              </a:p>
            </p:txBody>
          </p:sp>
          <p:sp>
            <p:nvSpPr>
              <p:cNvPr id="104" name="Oval 103"/>
              <p:cNvSpPr/>
              <p:nvPr/>
            </p:nvSpPr>
            <p:spPr>
              <a:xfrm>
                <a:off x="8745310" y="5676953"/>
                <a:ext cx="72000" cy="72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90" name="Group 89"/>
            <p:cNvGrpSpPr/>
            <p:nvPr/>
          </p:nvGrpSpPr>
          <p:grpSpPr>
            <a:xfrm>
              <a:off x="5436071" y="4947826"/>
              <a:ext cx="576000" cy="689208"/>
              <a:chOff x="8485251" y="5059745"/>
              <a:chExt cx="576000" cy="689208"/>
            </a:xfrm>
          </p:grpSpPr>
          <p:cxnSp>
            <p:nvCxnSpPr>
              <p:cNvPr id="99" name="Straight Connector 98"/>
              <p:cNvCxnSpPr/>
              <p:nvPr/>
            </p:nvCxnSpPr>
            <p:spPr>
              <a:xfrm>
                <a:off x="8781310" y="5302615"/>
                <a:ext cx="0" cy="432000"/>
              </a:xfrm>
              <a:prstGeom prst="line">
                <a:avLst/>
              </a:prstGeom>
              <a:ln w="28575">
                <a:solidFill>
                  <a:srgbClr val="104F75"/>
                </a:solidFill>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5251" y="5059745"/>
                <a:ext cx="576000" cy="57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smtClean="0">
                    <a:solidFill>
                      <a:schemeClr val="tx1"/>
                    </a:solidFill>
                  </a:rPr>
                  <a:t>NPQSL</a:t>
                </a:r>
                <a:endParaRPr lang="en-GB" sz="1000" b="1" dirty="0">
                  <a:solidFill>
                    <a:schemeClr val="tx1"/>
                  </a:solidFill>
                </a:endParaRPr>
              </a:p>
            </p:txBody>
          </p:sp>
          <p:sp>
            <p:nvSpPr>
              <p:cNvPr id="101" name="Oval 100"/>
              <p:cNvSpPr/>
              <p:nvPr/>
            </p:nvSpPr>
            <p:spPr>
              <a:xfrm>
                <a:off x="8745310" y="5676953"/>
                <a:ext cx="72000" cy="72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92" name="Group 91"/>
            <p:cNvGrpSpPr/>
            <p:nvPr/>
          </p:nvGrpSpPr>
          <p:grpSpPr>
            <a:xfrm>
              <a:off x="3925662" y="4947826"/>
              <a:ext cx="576000" cy="689208"/>
              <a:chOff x="8485251" y="5059745"/>
              <a:chExt cx="576000" cy="689208"/>
            </a:xfrm>
          </p:grpSpPr>
          <p:cxnSp>
            <p:nvCxnSpPr>
              <p:cNvPr id="93" name="Straight Connector 92"/>
              <p:cNvCxnSpPr/>
              <p:nvPr/>
            </p:nvCxnSpPr>
            <p:spPr>
              <a:xfrm>
                <a:off x="8781310" y="5302615"/>
                <a:ext cx="0" cy="432000"/>
              </a:xfrm>
              <a:prstGeom prst="line">
                <a:avLst/>
              </a:prstGeom>
              <a:ln w="28575">
                <a:solidFill>
                  <a:srgbClr val="104F75"/>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8485251" y="5059745"/>
                <a:ext cx="576000" cy="57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smtClean="0">
                    <a:solidFill>
                      <a:schemeClr val="tx1"/>
                    </a:solidFill>
                  </a:rPr>
                  <a:t>NPQML</a:t>
                </a:r>
                <a:endParaRPr lang="en-GB" sz="1000" b="1" dirty="0">
                  <a:solidFill>
                    <a:schemeClr val="tx1"/>
                  </a:solidFill>
                </a:endParaRPr>
              </a:p>
            </p:txBody>
          </p:sp>
          <p:sp>
            <p:nvSpPr>
              <p:cNvPr id="98" name="Oval 97"/>
              <p:cNvSpPr/>
              <p:nvPr/>
            </p:nvSpPr>
            <p:spPr>
              <a:xfrm>
                <a:off x="8745310" y="5676953"/>
                <a:ext cx="72000" cy="72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41" name="Rectangle 40"/>
          <p:cNvSpPr/>
          <p:nvPr/>
        </p:nvSpPr>
        <p:spPr>
          <a:xfrm>
            <a:off x="3443495" y="1032234"/>
            <a:ext cx="6223736" cy="307777"/>
          </a:xfrm>
          <a:prstGeom prst="rect">
            <a:avLst/>
          </a:prstGeom>
          <a:solidFill>
            <a:srgbClr val="CFDCE3"/>
          </a:solidFill>
          <a:ln w="19050">
            <a:solidFill>
              <a:srgbClr val="104F75"/>
            </a:solidFill>
          </a:ln>
        </p:spPr>
        <p:txBody>
          <a:bodyPr wrap="square" anchor="ctr">
            <a:spAutoFit/>
          </a:bodyPr>
          <a:lstStyle/>
          <a:p>
            <a:pPr lvl="0" algn="ctr"/>
            <a:r>
              <a:rPr lang="en-GB" sz="1400" b="1" dirty="0" smtClean="0"/>
              <a:t>Overview</a:t>
            </a:r>
            <a:endParaRPr lang="en-GB" sz="1400" b="1" dirty="0"/>
          </a:p>
        </p:txBody>
      </p:sp>
      <p:grpSp>
        <p:nvGrpSpPr>
          <p:cNvPr id="3" name="Group 2"/>
          <p:cNvGrpSpPr/>
          <p:nvPr/>
        </p:nvGrpSpPr>
        <p:grpSpPr>
          <a:xfrm>
            <a:off x="223674" y="1032234"/>
            <a:ext cx="3044820" cy="2975325"/>
            <a:chOff x="223674" y="1032234"/>
            <a:chExt cx="3044820" cy="2975325"/>
          </a:xfrm>
          <a:effectLst>
            <a:outerShdw blurRad="50800" dist="38100" dir="2700000" algn="tl" rotWithShape="0">
              <a:prstClr val="black">
                <a:alpha val="40000"/>
              </a:prstClr>
            </a:outerShdw>
          </a:effectLst>
        </p:grpSpPr>
        <p:sp>
          <p:nvSpPr>
            <p:cNvPr id="36" name="Rectangle 35"/>
            <p:cNvSpPr/>
            <p:nvPr/>
          </p:nvSpPr>
          <p:spPr>
            <a:xfrm>
              <a:off x="223674" y="1340011"/>
              <a:ext cx="3044820" cy="266754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lvl="0">
                <a:spcAft>
                  <a:spcPts val="600"/>
                </a:spcAft>
              </a:pPr>
              <a:r>
                <a:rPr lang="en-GB" sz="1200" dirty="0" smtClean="0">
                  <a:solidFill>
                    <a:schemeClr val="tx1"/>
                  </a:solidFill>
                </a:rPr>
                <a:t>We </a:t>
              </a:r>
              <a:r>
                <a:rPr lang="en-GB" sz="1200" dirty="0">
                  <a:solidFill>
                    <a:schemeClr val="tx1"/>
                  </a:solidFill>
                </a:rPr>
                <a:t>want to put the profession in the driving seat, with providers </a:t>
              </a:r>
              <a:r>
                <a:rPr lang="en-GB" sz="1200" dirty="0" smtClean="0">
                  <a:solidFill>
                    <a:schemeClr val="tx1"/>
                  </a:solidFill>
                </a:rPr>
                <a:t>developing </a:t>
              </a:r>
              <a:r>
                <a:rPr lang="en-GB" sz="1200" dirty="0">
                  <a:solidFill>
                    <a:schemeClr val="tx1"/>
                  </a:solidFill>
                </a:rPr>
                <a:t>their own </a:t>
              </a:r>
              <a:r>
                <a:rPr lang="en-GB" sz="1200" dirty="0" smtClean="0">
                  <a:solidFill>
                    <a:schemeClr val="tx1"/>
                  </a:solidFill>
                </a:rPr>
                <a:t>content and </a:t>
              </a:r>
              <a:r>
                <a:rPr lang="en-GB" sz="1200" dirty="0">
                  <a:solidFill>
                    <a:schemeClr val="tx1"/>
                  </a:solidFill>
                </a:rPr>
                <a:t>tailoring it to </a:t>
              </a:r>
              <a:r>
                <a:rPr lang="en-GB" sz="1200" dirty="0" smtClean="0">
                  <a:solidFill>
                    <a:schemeClr val="tx1"/>
                  </a:solidFill>
                </a:rPr>
                <a:t>the </a:t>
              </a:r>
              <a:r>
                <a:rPr lang="en-GB" sz="1200" dirty="0">
                  <a:solidFill>
                    <a:schemeClr val="tx1"/>
                  </a:solidFill>
                </a:rPr>
                <a:t>local </a:t>
              </a:r>
              <a:r>
                <a:rPr lang="en-GB" sz="1200" dirty="0" smtClean="0">
                  <a:solidFill>
                    <a:schemeClr val="tx1"/>
                  </a:solidFill>
                </a:rPr>
                <a:t>context.  </a:t>
              </a:r>
              <a:r>
                <a:rPr lang="en-GB" sz="1200" dirty="0" smtClean="0">
                  <a:solidFill>
                    <a:prstClr val="black"/>
                  </a:solidFill>
                </a:rPr>
                <a:t>The </a:t>
              </a:r>
              <a:r>
                <a:rPr lang="en-GB" sz="1200" dirty="0">
                  <a:solidFill>
                    <a:prstClr val="black"/>
                  </a:solidFill>
                </a:rPr>
                <a:t>framework sets out the</a:t>
              </a:r>
              <a:r>
                <a:rPr lang="en-GB" sz="1200" dirty="0" smtClean="0">
                  <a:solidFill>
                    <a:prstClr val="black"/>
                  </a:solidFill>
                </a:rPr>
                <a:t>:</a:t>
              </a:r>
              <a:endParaRPr lang="en-GB" sz="1200" dirty="0">
                <a:solidFill>
                  <a:prstClr val="black"/>
                </a:solidFill>
              </a:endParaRPr>
            </a:p>
            <a:p>
              <a:pPr marL="171450" lvl="0" indent="-171450">
                <a:spcBef>
                  <a:spcPts val="600"/>
                </a:spcBef>
                <a:spcAft>
                  <a:spcPts val="600"/>
                </a:spcAft>
                <a:buClr>
                  <a:srgbClr val="104F75"/>
                </a:buClr>
                <a:buFont typeface="Wingdings" panose="05000000000000000000" pitchFamily="2" charset="2"/>
                <a:buChar char="§"/>
              </a:pPr>
              <a:r>
                <a:rPr lang="en-GB" sz="1200" dirty="0" smtClean="0">
                  <a:solidFill>
                    <a:prstClr val="black"/>
                  </a:solidFill>
                </a:rPr>
                <a:t>knowledge, skills and behaviours that a provider’s provision </a:t>
              </a:r>
              <a:r>
                <a:rPr lang="en-GB" sz="1200" b="1" dirty="0" smtClean="0">
                  <a:solidFill>
                    <a:prstClr val="black"/>
                  </a:solidFill>
                </a:rPr>
                <a:t>must</a:t>
              </a:r>
              <a:r>
                <a:rPr lang="en-GB" sz="1200" dirty="0" smtClean="0">
                  <a:solidFill>
                    <a:prstClr val="black"/>
                  </a:solidFill>
                </a:rPr>
                <a:t> cover</a:t>
              </a:r>
            </a:p>
            <a:p>
              <a:pPr marL="171450" indent="-171450">
                <a:spcAft>
                  <a:spcPts val="600"/>
                </a:spcAft>
                <a:buClr>
                  <a:srgbClr val="104F75"/>
                </a:buClr>
                <a:buFont typeface="Wingdings" panose="05000000000000000000" pitchFamily="2" charset="2"/>
                <a:buChar char="§"/>
              </a:pPr>
              <a:r>
                <a:rPr lang="en-GB" sz="1200" dirty="0">
                  <a:solidFill>
                    <a:prstClr val="black"/>
                  </a:solidFill>
                </a:rPr>
                <a:t>assessment tasks through which </a:t>
              </a:r>
              <a:r>
                <a:rPr lang="en-GB" sz="1200" b="1" dirty="0">
                  <a:solidFill>
                    <a:prstClr val="black"/>
                  </a:solidFill>
                </a:rPr>
                <a:t>all</a:t>
              </a:r>
              <a:r>
                <a:rPr lang="en-GB" sz="1200" dirty="0">
                  <a:solidFill>
                    <a:prstClr val="black"/>
                  </a:solidFill>
                </a:rPr>
                <a:t> NPQ participants must be assessed by providers</a:t>
              </a:r>
            </a:p>
            <a:p>
              <a:pPr marL="171450" lvl="0" indent="-171450">
                <a:spcAft>
                  <a:spcPts val="600"/>
                </a:spcAft>
                <a:buClr>
                  <a:srgbClr val="104F75"/>
                </a:buClr>
                <a:buFont typeface="Wingdings" panose="05000000000000000000" pitchFamily="2" charset="2"/>
                <a:buChar char="§"/>
              </a:pPr>
              <a:r>
                <a:rPr lang="en-GB" sz="1200" dirty="0" smtClean="0">
                  <a:solidFill>
                    <a:prstClr val="black"/>
                  </a:solidFill>
                </a:rPr>
                <a:t>criteria against which all NPQ participants </a:t>
              </a:r>
              <a:r>
                <a:rPr lang="en-GB" sz="1200" b="1" dirty="0" smtClean="0">
                  <a:solidFill>
                    <a:prstClr val="black"/>
                  </a:solidFill>
                </a:rPr>
                <a:t>must</a:t>
              </a:r>
              <a:r>
                <a:rPr lang="en-GB" sz="1200" dirty="0" smtClean="0">
                  <a:solidFill>
                    <a:prstClr val="black"/>
                  </a:solidFill>
                </a:rPr>
                <a:t> be assessed by providers</a:t>
              </a:r>
            </a:p>
          </p:txBody>
        </p:sp>
        <p:sp>
          <p:nvSpPr>
            <p:cNvPr id="2" name="Rectangle 1"/>
            <p:cNvSpPr/>
            <p:nvPr/>
          </p:nvSpPr>
          <p:spPr>
            <a:xfrm>
              <a:off x="224338" y="1032234"/>
              <a:ext cx="3044156" cy="307777"/>
            </a:xfrm>
            <a:prstGeom prst="rect">
              <a:avLst/>
            </a:prstGeom>
            <a:solidFill>
              <a:srgbClr val="CFDCE3"/>
            </a:solidFill>
            <a:ln w="19050">
              <a:solidFill>
                <a:srgbClr val="104F75"/>
              </a:solidFill>
            </a:ln>
          </p:spPr>
          <p:txBody>
            <a:bodyPr wrap="square" anchor="ctr">
              <a:spAutoFit/>
            </a:bodyPr>
            <a:lstStyle/>
            <a:p>
              <a:pPr lvl="0" algn="ctr"/>
              <a:r>
                <a:rPr lang="en-GB" sz="1400" b="1" dirty="0"/>
                <a:t>Purpose and use</a:t>
              </a:r>
            </a:p>
          </p:txBody>
        </p:sp>
      </p:grpSp>
      <p:grpSp>
        <p:nvGrpSpPr>
          <p:cNvPr id="4" name="Group 3"/>
          <p:cNvGrpSpPr/>
          <p:nvPr/>
        </p:nvGrpSpPr>
        <p:grpSpPr>
          <a:xfrm>
            <a:off x="224339" y="4141949"/>
            <a:ext cx="3044156" cy="2512609"/>
            <a:chOff x="224338" y="4141949"/>
            <a:chExt cx="3023285" cy="2512609"/>
          </a:xfrm>
          <a:effectLst>
            <a:outerShdw blurRad="50800" dist="38100" dir="2700000" algn="tl" rotWithShape="0">
              <a:prstClr val="black">
                <a:alpha val="40000"/>
              </a:prstClr>
            </a:outerShdw>
          </a:effectLst>
        </p:grpSpPr>
        <p:sp>
          <p:nvSpPr>
            <p:cNvPr id="42" name="Rectangle 41"/>
            <p:cNvSpPr/>
            <p:nvPr/>
          </p:nvSpPr>
          <p:spPr>
            <a:xfrm>
              <a:off x="224338" y="4449725"/>
              <a:ext cx="3023285" cy="2204833"/>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lvl="0"/>
              <a:r>
                <a:rPr lang="en-GB" sz="1200" dirty="0" smtClean="0">
                  <a:solidFill>
                    <a:prstClr val="black"/>
                  </a:solidFill>
                </a:rPr>
                <a:t>Providers </a:t>
              </a:r>
              <a:r>
                <a:rPr lang="en-GB" sz="1200" dirty="0">
                  <a:solidFill>
                    <a:prstClr val="black"/>
                  </a:solidFill>
                </a:rPr>
                <a:t>will have the freedom to: </a:t>
              </a:r>
              <a:endParaRPr lang="en-GB" sz="1200" dirty="0" smtClean="0">
                <a:solidFill>
                  <a:prstClr val="black"/>
                </a:solidFill>
              </a:endParaRPr>
            </a:p>
            <a:p>
              <a:pPr lvl="0"/>
              <a:endParaRPr lang="en-GB" sz="1200" b="1" dirty="0">
                <a:solidFill>
                  <a:prstClr val="black"/>
                </a:solidFill>
              </a:endParaRPr>
            </a:p>
            <a:p>
              <a:pPr marL="171450" indent="-171450">
                <a:spcAft>
                  <a:spcPts val="600"/>
                </a:spcAft>
                <a:buClr>
                  <a:srgbClr val="104F75"/>
                </a:buClr>
                <a:buFont typeface="Wingdings" panose="05000000000000000000" pitchFamily="2" charset="2"/>
                <a:buChar char="§"/>
              </a:pPr>
              <a:r>
                <a:rPr lang="en-GB" sz="1200" b="1" dirty="0">
                  <a:solidFill>
                    <a:prstClr val="black"/>
                  </a:solidFill>
                </a:rPr>
                <a:t>develop </a:t>
              </a:r>
              <a:r>
                <a:rPr lang="en-GB" sz="1200" b="1" dirty="0" smtClean="0">
                  <a:solidFill>
                    <a:prstClr val="black"/>
                  </a:solidFill>
                </a:rPr>
                <a:t>original</a:t>
              </a:r>
              <a:r>
                <a:rPr lang="en-GB" sz="1200" b="1" dirty="0">
                  <a:solidFill>
                    <a:prstClr val="black"/>
                  </a:solidFill>
                </a:rPr>
                <a:t>, context-based </a:t>
              </a:r>
              <a:r>
                <a:rPr lang="en-GB" sz="1200" b="1" dirty="0" smtClean="0">
                  <a:solidFill>
                    <a:prstClr val="black"/>
                  </a:solidFill>
                </a:rPr>
                <a:t>content</a:t>
              </a:r>
              <a:r>
                <a:rPr lang="en-GB" sz="1200" dirty="0" smtClean="0">
                  <a:solidFill>
                    <a:prstClr val="black"/>
                  </a:solidFill>
                </a:rPr>
                <a:t>, </a:t>
              </a:r>
              <a:r>
                <a:rPr lang="en-GB" sz="1200" dirty="0">
                  <a:solidFill>
                    <a:prstClr val="black"/>
                  </a:solidFill>
                </a:rPr>
                <a:t>offering qualifications that are tailored to the particular needs of school leaders working in different </a:t>
              </a:r>
              <a:r>
                <a:rPr lang="en-GB" sz="1200" dirty="0" smtClean="0">
                  <a:solidFill>
                    <a:prstClr val="black"/>
                  </a:solidFill>
                </a:rPr>
                <a:t>contexts</a:t>
              </a:r>
              <a:endParaRPr lang="en-GB" sz="1200" b="1" dirty="0" smtClean="0">
                <a:solidFill>
                  <a:prstClr val="black"/>
                </a:solidFill>
              </a:endParaRPr>
            </a:p>
            <a:p>
              <a:pPr marL="171450" lvl="0" indent="-171450">
                <a:spcAft>
                  <a:spcPts val="600"/>
                </a:spcAft>
                <a:buClr>
                  <a:srgbClr val="104F75"/>
                </a:buClr>
                <a:buFont typeface="Wingdings" panose="05000000000000000000" pitchFamily="2" charset="2"/>
                <a:buChar char="§"/>
              </a:pPr>
              <a:r>
                <a:rPr lang="en-GB" sz="1200" b="1" dirty="0" smtClean="0">
                  <a:solidFill>
                    <a:prstClr val="black"/>
                  </a:solidFill>
                </a:rPr>
                <a:t>organise the </a:t>
              </a:r>
              <a:r>
                <a:rPr lang="en-GB" sz="1200" b="1" dirty="0">
                  <a:solidFill>
                    <a:prstClr val="black"/>
                  </a:solidFill>
                </a:rPr>
                <a:t>delivery of </a:t>
              </a:r>
              <a:r>
                <a:rPr lang="en-GB" sz="1200" b="1" dirty="0" smtClean="0">
                  <a:solidFill>
                    <a:prstClr val="black"/>
                  </a:solidFill>
                </a:rPr>
                <a:t>content </a:t>
              </a:r>
              <a:r>
                <a:rPr lang="en-GB" sz="1200" dirty="0" smtClean="0">
                  <a:solidFill>
                    <a:prstClr val="black"/>
                  </a:solidFill>
                </a:rPr>
                <a:t>to </a:t>
              </a:r>
              <a:r>
                <a:rPr lang="en-GB" sz="1200" dirty="0">
                  <a:solidFill>
                    <a:prstClr val="black"/>
                  </a:solidFill>
                </a:rPr>
                <a:t>best suit participants’ needs (e.g. modular or linear)</a:t>
              </a:r>
            </a:p>
            <a:p>
              <a:pPr lvl="0"/>
              <a:endParaRPr lang="en-GB" sz="1200" dirty="0">
                <a:solidFill>
                  <a:prstClr val="black"/>
                </a:solidFill>
              </a:endParaRPr>
            </a:p>
            <a:p>
              <a:pPr lvl="0"/>
              <a:endParaRPr lang="en-GB" sz="1200" dirty="0">
                <a:solidFill>
                  <a:prstClr val="black"/>
                </a:solidFill>
              </a:endParaRPr>
            </a:p>
          </p:txBody>
        </p:sp>
        <p:sp>
          <p:nvSpPr>
            <p:cNvPr id="40" name="Rectangle 39"/>
            <p:cNvSpPr/>
            <p:nvPr/>
          </p:nvSpPr>
          <p:spPr>
            <a:xfrm>
              <a:off x="224338" y="4141949"/>
              <a:ext cx="3023285" cy="307777"/>
            </a:xfrm>
            <a:prstGeom prst="rect">
              <a:avLst/>
            </a:prstGeom>
            <a:solidFill>
              <a:srgbClr val="CFDCE3"/>
            </a:solidFill>
            <a:ln w="19050">
              <a:solidFill>
                <a:srgbClr val="104F75"/>
              </a:solidFill>
            </a:ln>
          </p:spPr>
          <p:txBody>
            <a:bodyPr wrap="square" anchor="ctr">
              <a:spAutoFit/>
            </a:bodyPr>
            <a:lstStyle/>
            <a:p>
              <a:pPr lvl="0" algn="ctr"/>
              <a:r>
                <a:rPr lang="en-GB" sz="1400" b="1" dirty="0" smtClean="0"/>
                <a:t>Freedoms</a:t>
              </a:r>
              <a:endParaRPr lang="en-GB" sz="1400" b="1" dirty="0"/>
            </a:p>
          </p:txBody>
        </p:sp>
      </p:grpSp>
      <p:grpSp>
        <p:nvGrpSpPr>
          <p:cNvPr id="48" name="Group 47"/>
          <p:cNvGrpSpPr/>
          <p:nvPr/>
        </p:nvGrpSpPr>
        <p:grpSpPr>
          <a:xfrm>
            <a:off x="203482" y="239630"/>
            <a:ext cx="9464413" cy="575999"/>
            <a:chOff x="390525" y="239630"/>
            <a:chExt cx="9277369" cy="575999"/>
          </a:xfrm>
          <a:effectLst/>
        </p:grpSpPr>
        <p:sp>
          <p:nvSpPr>
            <p:cNvPr id="49" name="Rectangle 48"/>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Content and Assessment Framework</a:t>
              </a:r>
              <a:endParaRPr lang="en-GB" sz="2600" b="1" dirty="0">
                <a:solidFill>
                  <a:schemeClr val="tx1"/>
                </a:solidFill>
              </a:endParaRPr>
            </a:p>
          </p:txBody>
        </p:sp>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sp>
        <p:nvSpPr>
          <p:cNvPr id="44" name="Pentagon 43"/>
          <p:cNvSpPr/>
          <p:nvPr/>
        </p:nvSpPr>
        <p:spPr>
          <a:xfrm>
            <a:off x="203482" y="196150"/>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6</a:t>
            </a:r>
          </a:p>
        </p:txBody>
      </p:sp>
      <p:grpSp>
        <p:nvGrpSpPr>
          <p:cNvPr id="8" name="Group 7"/>
          <p:cNvGrpSpPr/>
          <p:nvPr/>
        </p:nvGrpSpPr>
        <p:grpSpPr>
          <a:xfrm>
            <a:off x="3579870" y="2526329"/>
            <a:ext cx="5950986" cy="1063777"/>
            <a:chOff x="3579870" y="2473640"/>
            <a:chExt cx="5950986" cy="1063777"/>
          </a:xfrm>
        </p:grpSpPr>
        <p:sp>
          <p:nvSpPr>
            <p:cNvPr id="114" name="Rectangle 113"/>
            <p:cNvSpPr/>
            <p:nvPr/>
          </p:nvSpPr>
          <p:spPr>
            <a:xfrm>
              <a:off x="3579870" y="3291196"/>
              <a:ext cx="5950986" cy="246221"/>
            </a:xfrm>
            <a:prstGeom prst="rect">
              <a:avLst/>
            </a:prstGeom>
          </p:spPr>
          <p:txBody>
            <a:bodyPr wrap="square">
              <a:spAutoFit/>
            </a:bodyPr>
            <a:lstStyle/>
            <a:p>
              <a:pPr lvl="0" algn="ctr"/>
              <a:r>
                <a:rPr lang="en-GB" sz="1000" b="1" dirty="0" smtClean="0"/>
                <a:t>commitment,  collaboration, personal drive, resilience, awareness, integrity, respect</a:t>
              </a:r>
              <a:endParaRPr lang="en-GB" sz="1000" b="1" dirty="0"/>
            </a:p>
          </p:txBody>
        </p:sp>
        <p:grpSp>
          <p:nvGrpSpPr>
            <p:cNvPr id="6" name="Group 5"/>
            <p:cNvGrpSpPr/>
            <p:nvPr/>
          </p:nvGrpSpPr>
          <p:grpSpPr>
            <a:xfrm>
              <a:off x="4007158" y="2473640"/>
              <a:ext cx="5096410" cy="756000"/>
              <a:chOff x="3921162" y="2518501"/>
              <a:chExt cx="5096410" cy="756000"/>
            </a:xfrm>
          </p:grpSpPr>
          <p:sp>
            <p:nvSpPr>
              <p:cNvPr id="45" name="Oval 44"/>
              <p:cNvSpPr/>
              <p:nvPr/>
            </p:nvSpPr>
            <p:spPr>
              <a:xfrm>
                <a:off x="4789244" y="2518501"/>
                <a:ext cx="756000" cy="75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GB" sz="850" b="1" dirty="0">
                    <a:solidFill>
                      <a:schemeClr val="tx1"/>
                    </a:solidFill>
                  </a:rPr>
                  <a:t>Teaching  &amp; curriculum excellence</a:t>
                </a:r>
              </a:p>
            </p:txBody>
          </p:sp>
          <p:sp>
            <p:nvSpPr>
              <p:cNvPr id="47" name="Oval 46"/>
              <p:cNvSpPr/>
              <p:nvPr/>
            </p:nvSpPr>
            <p:spPr>
              <a:xfrm>
                <a:off x="5657326" y="2518501"/>
                <a:ext cx="756000" cy="75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GB" sz="850" b="1" dirty="0">
                    <a:solidFill>
                      <a:schemeClr val="tx1"/>
                    </a:solidFill>
                  </a:rPr>
                  <a:t>Leading with impact</a:t>
                </a:r>
              </a:p>
            </p:txBody>
          </p:sp>
          <p:sp>
            <p:nvSpPr>
              <p:cNvPr id="51" name="Oval 50"/>
              <p:cNvSpPr/>
              <p:nvPr/>
            </p:nvSpPr>
            <p:spPr>
              <a:xfrm>
                <a:off x="6525408" y="2518501"/>
                <a:ext cx="756000" cy="75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GB" sz="850" b="1" dirty="0">
                    <a:solidFill>
                      <a:schemeClr val="tx1"/>
                    </a:solidFill>
                  </a:rPr>
                  <a:t>Working in partnership</a:t>
                </a:r>
              </a:p>
            </p:txBody>
          </p:sp>
          <p:sp>
            <p:nvSpPr>
              <p:cNvPr id="52" name="Oval 51"/>
              <p:cNvSpPr/>
              <p:nvPr/>
            </p:nvSpPr>
            <p:spPr>
              <a:xfrm>
                <a:off x="7393490" y="2518501"/>
                <a:ext cx="756000" cy="75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GB" sz="850" b="1" dirty="0">
                    <a:solidFill>
                      <a:schemeClr val="tx1"/>
                    </a:solidFill>
                  </a:rPr>
                  <a:t>Managing resources and risks</a:t>
                </a:r>
              </a:p>
            </p:txBody>
          </p:sp>
          <p:sp>
            <p:nvSpPr>
              <p:cNvPr id="53" name="Oval 52"/>
              <p:cNvSpPr/>
              <p:nvPr/>
            </p:nvSpPr>
            <p:spPr>
              <a:xfrm>
                <a:off x="8261572" y="2518501"/>
                <a:ext cx="756000" cy="75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GB" sz="850" b="1" dirty="0">
                    <a:solidFill>
                      <a:schemeClr val="tx1"/>
                    </a:solidFill>
                  </a:rPr>
                  <a:t>Increasing capability</a:t>
                </a:r>
              </a:p>
            </p:txBody>
          </p:sp>
          <p:sp>
            <p:nvSpPr>
              <p:cNvPr id="54" name="Oval 53"/>
              <p:cNvSpPr/>
              <p:nvPr/>
            </p:nvSpPr>
            <p:spPr>
              <a:xfrm>
                <a:off x="3921162" y="2518501"/>
                <a:ext cx="756000" cy="756000"/>
              </a:xfrm>
              <a:prstGeom prst="ellipse">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GB" sz="850" b="1" dirty="0" smtClean="0">
                    <a:solidFill>
                      <a:schemeClr val="tx1"/>
                    </a:solidFill>
                  </a:rPr>
                  <a:t>Strategy and improve-</a:t>
                </a:r>
                <a:r>
                  <a:rPr lang="en-GB" sz="850" b="1" dirty="0" err="1" smtClean="0">
                    <a:solidFill>
                      <a:schemeClr val="tx1"/>
                    </a:solidFill>
                  </a:rPr>
                  <a:t>ment</a:t>
                </a:r>
                <a:endParaRPr lang="en-GB" sz="850" b="1" dirty="0">
                  <a:solidFill>
                    <a:schemeClr val="tx1"/>
                  </a:solidFill>
                </a:endParaRPr>
              </a:p>
            </p:txBody>
          </p:sp>
        </p:grpSp>
      </p:grpSp>
    </p:spTree>
    <p:extLst>
      <p:ext uri="{BB962C8B-B14F-4D97-AF65-F5344CB8AC3E}">
        <p14:creationId xmlns:p14="http://schemas.microsoft.com/office/powerpoint/2010/main" val="2077190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23674" y="1032234"/>
            <a:ext cx="2772699" cy="2973029"/>
            <a:chOff x="223674" y="1032234"/>
            <a:chExt cx="3038799" cy="2973029"/>
          </a:xfrm>
          <a:effectLst>
            <a:outerShdw blurRad="50800" dist="38100" dir="2700000" algn="tl" rotWithShape="0">
              <a:prstClr val="black">
                <a:alpha val="40000"/>
              </a:prstClr>
            </a:outerShdw>
          </a:effectLst>
        </p:grpSpPr>
        <p:sp>
          <p:nvSpPr>
            <p:cNvPr id="36" name="Rectangle 35"/>
            <p:cNvSpPr/>
            <p:nvPr/>
          </p:nvSpPr>
          <p:spPr>
            <a:xfrm>
              <a:off x="223674" y="1340011"/>
              <a:ext cx="3038799" cy="2665252"/>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lvl="0"/>
              <a:r>
                <a:rPr lang="en-GB" sz="1200" dirty="0" smtClean="0">
                  <a:solidFill>
                    <a:prstClr val="black"/>
                  </a:solidFill>
                </a:rPr>
                <a:t>It </a:t>
              </a:r>
              <a:r>
                <a:rPr lang="en-GB" sz="1200" dirty="0">
                  <a:solidFill>
                    <a:prstClr val="black"/>
                  </a:solidFill>
                </a:rPr>
                <a:t>is vital for participants that </a:t>
              </a:r>
              <a:r>
                <a:rPr lang="en-GB" sz="1200" dirty="0" smtClean="0">
                  <a:solidFill>
                    <a:prstClr val="black"/>
                  </a:solidFill>
                </a:rPr>
                <a:t>all NPQs across the country </a:t>
              </a:r>
              <a:r>
                <a:rPr lang="en-GB" sz="1200" dirty="0">
                  <a:solidFill>
                    <a:prstClr val="black"/>
                  </a:solidFill>
                </a:rPr>
                <a:t>are of equal quality.  </a:t>
              </a:r>
              <a:r>
                <a:rPr lang="en-GB" sz="1200" dirty="0" smtClean="0">
                  <a:solidFill>
                    <a:prstClr val="black"/>
                  </a:solidFill>
                </a:rPr>
                <a:t>This </a:t>
              </a:r>
              <a:r>
                <a:rPr lang="en-GB" sz="1200" dirty="0">
                  <a:solidFill>
                    <a:prstClr val="black"/>
                  </a:solidFill>
                </a:rPr>
                <a:t>frameworks sets out: </a:t>
              </a:r>
            </a:p>
            <a:p>
              <a:pPr lvl="0"/>
              <a:endParaRPr lang="en-GB" sz="1200" dirty="0">
                <a:solidFill>
                  <a:prstClr val="black"/>
                </a:solidFill>
              </a:endParaRPr>
            </a:p>
            <a:p>
              <a:pPr marL="171450" lvl="0" indent="-171450">
                <a:spcAft>
                  <a:spcPts val="600"/>
                </a:spcAft>
                <a:buClr>
                  <a:srgbClr val="104F75"/>
                </a:buClr>
                <a:buFont typeface="Wingdings" panose="05000000000000000000" pitchFamily="2" charset="2"/>
                <a:buChar char="§"/>
              </a:pPr>
              <a:r>
                <a:rPr lang="en-GB" sz="1200" dirty="0">
                  <a:solidFill>
                    <a:prstClr val="black"/>
                  </a:solidFill>
                </a:rPr>
                <a:t>the quality requirements and metrics that providers are </a:t>
              </a:r>
              <a:r>
                <a:rPr lang="en-GB" sz="1200" b="1" dirty="0">
                  <a:solidFill>
                    <a:prstClr val="black"/>
                  </a:solidFill>
                </a:rPr>
                <a:t>required</a:t>
              </a:r>
              <a:r>
                <a:rPr lang="en-GB" sz="1200" dirty="0">
                  <a:solidFill>
                    <a:prstClr val="black"/>
                  </a:solidFill>
                </a:rPr>
                <a:t> to operate within </a:t>
              </a:r>
            </a:p>
            <a:p>
              <a:pPr marL="171450" lvl="0" indent="-171450">
                <a:spcAft>
                  <a:spcPts val="600"/>
                </a:spcAft>
                <a:buClr>
                  <a:srgbClr val="104F75"/>
                </a:buClr>
                <a:buFont typeface="Wingdings" panose="05000000000000000000" pitchFamily="2" charset="2"/>
                <a:buChar char="§"/>
              </a:pPr>
              <a:r>
                <a:rPr lang="en-GB" sz="1200" dirty="0">
                  <a:solidFill>
                    <a:prstClr val="black"/>
                  </a:solidFill>
                </a:rPr>
                <a:t>how providers </a:t>
              </a:r>
              <a:r>
                <a:rPr lang="en-GB" sz="1200" b="1" dirty="0">
                  <a:solidFill>
                    <a:prstClr val="black"/>
                  </a:solidFill>
                </a:rPr>
                <a:t>must</a:t>
              </a:r>
              <a:r>
                <a:rPr lang="en-GB" sz="1200" dirty="0">
                  <a:solidFill>
                    <a:prstClr val="black"/>
                  </a:solidFill>
                </a:rPr>
                <a:t> co-operate with the quality assurance activities undertaken by </a:t>
              </a:r>
              <a:r>
                <a:rPr lang="en-GB" sz="1200" dirty="0" smtClean="0">
                  <a:solidFill>
                    <a:prstClr val="black"/>
                  </a:solidFill>
                </a:rPr>
                <a:t>DfE/its Quality Assurance Agent (QAA) </a:t>
              </a:r>
              <a:r>
                <a:rPr lang="en-GB" sz="1200" dirty="0">
                  <a:solidFill>
                    <a:prstClr val="black"/>
                  </a:solidFill>
                </a:rPr>
                <a:t>pursuant to these requirements and metrics</a:t>
              </a:r>
            </a:p>
          </p:txBody>
        </p:sp>
        <p:sp>
          <p:nvSpPr>
            <p:cNvPr id="2" name="Rectangle 1"/>
            <p:cNvSpPr/>
            <p:nvPr/>
          </p:nvSpPr>
          <p:spPr>
            <a:xfrm>
              <a:off x="224338" y="1032234"/>
              <a:ext cx="3038135" cy="307777"/>
            </a:xfrm>
            <a:prstGeom prst="rect">
              <a:avLst/>
            </a:prstGeom>
            <a:solidFill>
              <a:srgbClr val="CFDCE3"/>
            </a:solidFill>
            <a:ln w="19050">
              <a:solidFill>
                <a:srgbClr val="104F75"/>
              </a:solidFill>
            </a:ln>
          </p:spPr>
          <p:txBody>
            <a:bodyPr wrap="square" anchor="ctr">
              <a:spAutoFit/>
            </a:bodyPr>
            <a:lstStyle/>
            <a:p>
              <a:pPr lvl="0" algn="ctr"/>
              <a:r>
                <a:rPr lang="en-GB" sz="1400" b="1" dirty="0"/>
                <a:t>Purpose and use</a:t>
              </a:r>
            </a:p>
          </p:txBody>
        </p:sp>
      </p:grpSp>
      <p:grpSp>
        <p:nvGrpSpPr>
          <p:cNvPr id="4" name="Group 3"/>
          <p:cNvGrpSpPr/>
          <p:nvPr/>
        </p:nvGrpSpPr>
        <p:grpSpPr>
          <a:xfrm>
            <a:off x="223674" y="4145287"/>
            <a:ext cx="2778193" cy="2512609"/>
            <a:chOff x="224338" y="4141949"/>
            <a:chExt cx="3023285" cy="2512609"/>
          </a:xfrm>
          <a:effectLst>
            <a:outerShdw blurRad="50800" dist="38100" dir="2700000" algn="tl" rotWithShape="0">
              <a:prstClr val="black">
                <a:alpha val="40000"/>
              </a:prstClr>
            </a:outerShdw>
          </a:effectLst>
        </p:grpSpPr>
        <p:sp>
          <p:nvSpPr>
            <p:cNvPr id="42" name="Rectangle 41"/>
            <p:cNvSpPr/>
            <p:nvPr/>
          </p:nvSpPr>
          <p:spPr>
            <a:xfrm>
              <a:off x="224338" y="4449725"/>
              <a:ext cx="3023285" cy="2204833"/>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lvl="0"/>
              <a:r>
                <a:rPr lang="en-GB" sz="1200" dirty="0" smtClean="0">
                  <a:solidFill>
                    <a:schemeClr val="tx1"/>
                  </a:solidFill>
                </a:rPr>
                <a:t>We believe that providers </a:t>
              </a:r>
              <a:r>
                <a:rPr lang="en-GB" sz="1200" dirty="0">
                  <a:solidFill>
                    <a:schemeClr val="tx1"/>
                  </a:solidFill>
                </a:rPr>
                <a:t>know best how to meet the quality requirements in the framework. </a:t>
              </a:r>
              <a:endParaRPr lang="en-GB" sz="1200" dirty="0" smtClean="0">
                <a:solidFill>
                  <a:schemeClr val="tx1"/>
                </a:solidFill>
              </a:endParaRPr>
            </a:p>
            <a:p>
              <a:pPr lvl="0"/>
              <a:endParaRPr lang="en-GB" sz="1200" dirty="0">
                <a:solidFill>
                  <a:schemeClr val="tx1"/>
                </a:solidFill>
              </a:endParaRPr>
            </a:p>
            <a:p>
              <a:pPr lvl="0"/>
              <a:r>
                <a:rPr lang="en-GB" sz="1200" dirty="0" smtClean="0">
                  <a:solidFill>
                    <a:schemeClr val="tx1"/>
                  </a:solidFill>
                </a:rPr>
                <a:t>The </a:t>
              </a:r>
              <a:r>
                <a:rPr lang="en-GB" sz="1200" dirty="0">
                  <a:solidFill>
                    <a:schemeClr val="tx1"/>
                  </a:solidFill>
                </a:rPr>
                <a:t>requirements therefore describe </a:t>
              </a:r>
              <a:r>
                <a:rPr lang="en-GB" sz="1200" b="1" dirty="0">
                  <a:solidFill>
                    <a:schemeClr val="tx1"/>
                  </a:solidFill>
                </a:rPr>
                <a:t>outcomes that </a:t>
              </a:r>
              <a:r>
                <a:rPr lang="en-GB" sz="1200" b="1" dirty="0" smtClean="0">
                  <a:solidFill>
                    <a:schemeClr val="tx1"/>
                  </a:solidFill>
                </a:rPr>
                <a:t>the </a:t>
              </a:r>
              <a:r>
                <a:rPr lang="en-GB" sz="1200" b="1" dirty="0" smtClean="0">
                  <a:solidFill>
                    <a:schemeClr val="tx1"/>
                  </a:solidFill>
                </a:rPr>
                <a:t>DfE </a:t>
              </a:r>
              <a:r>
                <a:rPr lang="en-GB" sz="1200" b="1" dirty="0" smtClean="0">
                  <a:solidFill>
                    <a:schemeClr val="tx1"/>
                  </a:solidFill>
                </a:rPr>
                <a:t>wants </a:t>
              </a:r>
              <a:r>
                <a:rPr lang="en-GB" sz="1200" b="1" dirty="0">
                  <a:solidFill>
                    <a:schemeClr val="tx1"/>
                  </a:solidFill>
                </a:rPr>
                <a:t>to see, </a:t>
              </a:r>
              <a:r>
                <a:rPr lang="en-GB" sz="1200" b="1" dirty="0" smtClean="0">
                  <a:solidFill>
                    <a:schemeClr val="tx1"/>
                  </a:solidFill>
                </a:rPr>
                <a:t>not </a:t>
              </a:r>
              <a:r>
                <a:rPr lang="en-GB" sz="1200" b="1" dirty="0">
                  <a:solidFill>
                    <a:schemeClr val="tx1"/>
                  </a:solidFill>
                </a:rPr>
                <a:t>how to achieve them</a:t>
              </a:r>
              <a:r>
                <a:rPr lang="en-GB" sz="1200" dirty="0">
                  <a:solidFill>
                    <a:schemeClr val="tx1"/>
                  </a:solidFill>
                </a:rPr>
                <a:t>, giving providers more flexibility to take the best approach for their </a:t>
              </a:r>
              <a:r>
                <a:rPr lang="en-GB" sz="1200" dirty="0" smtClean="0">
                  <a:solidFill>
                    <a:schemeClr val="tx1"/>
                  </a:solidFill>
                </a:rPr>
                <a:t>contexts.</a:t>
              </a:r>
              <a:endParaRPr lang="en-GB" sz="1200" dirty="0">
                <a:solidFill>
                  <a:schemeClr val="tx1"/>
                </a:solidFill>
              </a:endParaRPr>
            </a:p>
            <a:p>
              <a:pPr lvl="0"/>
              <a:endParaRPr lang="en-GB" sz="1200" dirty="0">
                <a:solidFill>
                  <a:prstClr val="black"/>
                </a:solidFill>
              </a:endParaRPr>
            </a:p>
            <a:p>
              <a:pPr lvl="0"/>
              <a:endParaRPr lang="en-GB" sz="1200" dirty="0">
                <a:solidFill>
                  <a:prstClr val="black"/>
                </a:solidFill>
              </a:endParaRPr>
            </a:p>
          </p:txBody>
        </p:sp>
        <p:sp>
          <p:nvSpPr>
            <p:cNvPr id="40" name="Rectangle 39"/>
            <p:cNvSpPr/>
            <p:nvPr/>
          </p:nvSpPr>
          <p:spPr>
            <a:xfrm>
              <a:off x="224338" y="4141949"/>
              <a:ext cx="3023285" cy="307777"/>
            </a:xfrm>
            <a:prstGeom prst="rect">
              <a:avLst/>
            </a:prstGeom>
            <a:solidFill>
              <a:srgbClr val="CFDCE3"/>
            </a:solidFill>
            <a:ln w="19050">
              <a:solidFill>
                <a:srgbClr val="104F75"/>
              </a:solidFill>
            </a:ln>
          </p:spPr>
          <p:txBody>
            <a:bodyPr wrap="square" anchor="ctr">
              <a:spAutoFit/>
            </a:bodyPr>
            <a:lstStyle/>
            <a:p>
              <a:pPr lvl="0" algn="ctr"/>
              <a:r>
                <a:rPr lang="en-GB" sz="1400" b="1" dirty="0" smtClean="0"/>
                <a:t>Freedoms</a:t>
              </a:r>
              <a:endParaRPr lang="en-GB" sz="1400" b="1" dirty="0"/>
            </a:p>
          </p:txBody>
        </p:sp>
      </p:grpSp>
      <p:grpSp>
        <p:nvGrpSpPr>
          <p:cNvPr id="8" name="Group 7"/>
          <p:cNvGrpSpPr/>
          <p:nvPr/>
        </p:nvGrpSpPr>
        <p:grpSpPr>
          <a:xfrm>
            <a:off x="3209925" y="1036783"/>
            <a:ext cx="6457281" cy="5622325"/>
            <a:chOff x="3209925" y="1032234"/>
            <a:chExt cx="6457281" cy="5622325"/>
          </a:xfrm>
          <a:effectLst>
            <a:outerShdw blurRad="50800" dist="38100" dir="2700000" algn="tl" rotWithShape="0">
              <a:prstClr val="black">
                <a:alpha val="40000"/>
              </a:prstClr>
            </a:outerShdw>
          </a:effectLst>
        </p:grpSpPr>
        <p:sp>
          <p:nvSpPr>
            <p:cNvPr id="43" name="Rectangle 42"/>
            <p:cNvSpPr/>
            <p:nvPr/>
          </p:nvSpPr>
          <p:spPr>
            <a:xfrm>
              <a:off x="3209926" y="1340011"/>
              <a:ext cx="6457280" cy="531454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80000" rIns="144000" bIns="180000" rtlCol="0" anchor="t"/>
            <a:lstStyle/>
            <a:p>
              <a:pPr lvl="0"/>
              <a:r>
                <a:rPr lang="en-GB" sz="1200" dirty="0" smtClean="0">
                  <a:solidFill>
                    <a:prstClr val="black"/>
                  </a:solidFill>
                </a:rPr>
                <a:t>This </a:t>
              </a:r>
              <a:r>
                <a:rPr lang="en-GB" sz="1200" dirty="0">
                  <a:solidFill>
                    <a:prstClr val="black"/>
                  </a:solidFill>
                </a:rPr>
                <a:t>framework outlines </a:t>
              </a:r>
              <a:r>
                <a:rPr lang="en-GB" sz="1200" b="1" dirty="0">
                  <a:solidFill>
                    <a:prstClr val="black"/>
                  </a:solidFill>
                </a:rPr>
                <a:t>15 quality requirements </a:t>
              </a:r>
              <a:r>
                <a:rPr lang="en-GB" sz="1200" dirty="0">
                  <a:solidFill>
                    <a:prstClr val="black"/>
                  </a:solidFill>
                </a:rPr>
                <a:t>and </a:t>
              </a:r>
              <a:r>
                <a:rPr lang="en-GB" sz="1200" b="1" dirty="0">
                  <a:solidFill>
                    <a:prstClr val="black"/>
                  </a:solidFill>
                </a:rPr>
                <a:t>7 accompanying metrics </a:t>
              </a:r>
              <a:r>
                <a:rPr lang="en-GB" sz="1200" dirty="0">
                  <a:solidFill>
                    <a:prstClr val="black"/>
                  </a:solidFill>
                </a:rPr>
                <a:t>that providers must demonstrate that they are delivering through their provision. It also sets out the </a:t>
              </a:r>
              <a:r>
                <a:rPr lang="en-GB" sz="1200" b="1" dirty="0">
                  <a:solidFill>
                    <a:prstClr val="black"/>
                  </a:solidFill>
                </a:rPr>
                <a:t>range of quality assurance activities </a:t>
              </a:r>
              <a:r>
                <a:rPr lang="en-GB" sz="1200" dirty="0">
                  <a:solidFill>
                    <a:prstClr val="black"/>
                  </a:solidFill>
                </a:rPr>
                <a:t>that providers and the </a:t>
              </a:r>
              <a:r>
                <a:rPr lang="en-GB" sz="1200" dirty="0" smtClean="0">
                  <a:solidFill>
                    <a:prstClr val="black"/>
                  </a:solidFill>
                </a:rPr>
                <a:t>DfE/its QAA will </a:t>
              </a:r>
              <a:r>
                <a:rPr lang="en-GB" sz="1200" dirty="0">
                  <a:solidFill>
                    <a:prstClr val="black"/>
                  </a:solidFill>
                </a:rPr>
                <a:t>undertake in relation to these requirements and metrics. </a:t>
              </a:r>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endParaRPr lang="en-GB" sz="1200" dirty="0">
                <a:solidFill>
                  <a:prstClr val="black"/>
                </a:solidFill>
              </a:endParaRPr>
            </a:p>
            <a:p>
              <a:pPr lvl="0"/>
              <a:endParaRPr lang="en-GB" sz="1200" dirty="0" smtClean="0">
                <a:solidFill>
                  <a:prstClr val="black"/>
                </a:solidFill>
              </a:endParaRPr>
            </a:p>
            <a:p>
              <a:pPr lvl="0"/>
              <a:r>
                <a:rPr lang="en-GB" sz="1200" dirty="0" smtClean="0">
                  <a:solidFill>
                    <a:schemeClr val="tx1"/>
                  </a:solidFill>
                </a:rPr>
                <a:t>If </a:t>
              </a:r>
              <a:r>
                <a:rPr lang="en-GB" sz="1200" dirty="0">
                  <a:solidFill>
                    <a:schemeClr val="tx1"/>
                  </a:solidFill>
                </a:rPr>
                <a:t>a provider fails to </a:t>
              </a:r>
              <a:r>
                <a:rPr lang="en-GB" sz="1200" dirty="0" smtClean="0">
                  <a:solidFill>
                    <a:schemeClr val="tx1"/>
                  </a:solidFill>
                </a:rPr>
                <a:t>meet the requirements and metrics </a:t>
              </a:r>
              <a:r>
                <a:rPr lang="en-GB" sz="1200" dirty="0">
                  <a:solidFill>
                    <a:schemeClr val="tx1"/>
                  </a:solidFill>
                </a:rPr>
                <a:t>set out in </a:t>
              </a:r>
              <a:r>
                <a:rPr lang="en-GB" sz="1200" dirty="0" smtClean="0">
                  <a:solidFill>
                    <a:schemeClr val="tx1"/>
                  </a:solidFill>
                </a:rPr>
                <a:t>this </a:t>
              </a:r>
              <a:r>
                <a:rPr lang="en-GB" sz="1200" dirty="0">
                  <a:solidFill>
                    <a:schemeClr val="tx1"/>
                  </a:solidFill>
                </a:rPr>
                <a:t>framework, the </a:t>
              </a:r>
              <a:r>
                <a:rPr lang="en-GB" sz="1200" dirty="0" smtClean="0">
                  <a:solidFill>
                    <a:schemeClr val="tx1"/>
                  </a:solidFill>
                </a:rPr>
                <a:t>DfE/its QAA </a:t>
              </a:r>
              <a:r>
                <a:rPr lang="en-GB" sz="1200" dirty="0" smtClean="0">
                  <a:solidFill>
                    <a:schemeClr val="tx1"/>
                  </a:solidFill>
                </a:rPr>
                <a:t>will </a:t>
              </a:r>
              <a:r>
                <a:rPr lang="en-GB" sz="1200" dirty="0">
                  <a:solidFill>
                    <a:schemeClr val="tx1"/>
                  </a:solidFill>
                </a:rPr>
                <a:t>work with the provider to implement remedial action. In the event of serious underperformance, DfE </a:t>
              </a:r>
              <a:r>
                <a:rPr lang="en-GB" sz="1200" dirty="0" smtClean="0">
                  <a:solidFill>
                    <a:schemeClr val="tx1"/>
                  </a:solidFill>
                </a:rPr>
                <a:t>and/its </a:t>
              </a:r>
              <a:r>
                <a:rPr lang="en-GB" sz="1200" dirty="0" smtClean="0">
                  <a:solidFill>
                    <a:prstClr val="black"/>
                  </a:solidFill>
                </a:rPr>
                <a:t>QAA </a:t>
              </a:r>
              <a:r>
                <a:rPr lang="en-GB" sz="1200" dirty="0" smtClean="0">
                  <a:solidFill>
                    <a:schemeClr val="tx1"/>
                  </a:solidFill>
                </a:rPr>
                <a:t>will </a:t>
              </a:r>
              <a:r>
                <a:rPr lang="en-GB" sz="1200" dirty="0">
                  <a:solidFill>
                    <a:schemeClr val="tx1"/>
                  </a:solidFill>
                </a:rPr>
                <a:t>terminate the provider’s </a:t>
              </a:r>
              <a:r>
                <a:rPr lang="en-GB" sz="1200" dirty="0" smtClean="0">
                  <a:solidFill>
                    <a:schemeClr val="tx1"/>
                  </a:solidFill>
                </a:rPr>
                <a:t>accreditation.</a:t>
              </a:r>
              <a:endParaRPr lang="en-GB" sz="1200" dirty="0">
                <a:solidFill>
                  <a:schemeClr val="tx1"/>
                </a:solidFill>
              </a:endParaRPr>
            </a:p>
            <a:p>
              <a:endParaRPr lang="en-GB" sz="1200" dirty="0">
                <a:solidFill>
                  <a:prstClr val="black"/>
                </a:solidFill>
              </a:endParaRPr>
            </a:p>
            <a:p>
              <a:endParaRPr lang="en-GB" sz="1200" dirty="0">
                <a:solidFill>
                  <a:prstClr val="black"/>
                </a:solidFill>
              </a:endParaRPr>
            </a:p>
          </p:txBody>
        </p:sp>
        <p:sp>
          <p:nvSpPr>
            <p:cNvPr id="41" name="Rectangle 40"/>
            <p:cNvSpPr/>
            <p:nvPr/>
          </p:nvSpPr>
          <p:spPr>
            <a:xfrm>
              <a:off x="3209925" y="1032234"/>
              <a:ext cx="6457281" cy="307777"/>
            </a:xfrm>
            <a:prstGeom prst="rect">
              <a:avLst/>
            </a:prstGeom>
            <a:solidFill>
              <a:srgbClr val="CFDCE3"/>
            </a:solidFill>
            <a:ln w="19050">
              <a:solidFill>
                <a:srgbClr val="104F75"/>
              </a:solidFill>
            </a:ln>
          </p:spPr>
          <p:txBody>
            <a:bodyPr wrap="square" anchor="ctr">
              <a:spAutoFit/>
            </a:bodyPr>
            <a:lstStyle/>
            <a:p>
              <a:pPr lvl="0" algn="ctr"/>
              <a:r>
                <a:rPr lang="en-GB" sz="1400" b="1" dirty="0" smtClean="0"/>
                <a:t>Overview</a:t>
              </a:r>
              <a:endParaRPr lang="en-GB" sz="1400" b="1" dirty="0"/>
            </a:p>
          </p:txBody>
        </p:sp>
      </p:grpSp>
      <p:grpSp>
        <p:nvGrpSpPr>
          <p:cNvPr id="48" name="Group 47"/>
          <p:cNvGrpSpPr/>
          <p:nvPr/>
        </p:nvGrpSpPr>
        <p:grpSpPr>
          <a:xfrm>
            <a:off x="203482" y="239630"/>
            <a:ext cx="9464413" cy="575999"/>
            <a:chOff x="390525" y="239630"/>
            <a:chExt cx="9277369" cy="575999"/>
          </a:xfrm>
          <a:effectLst/>
        </p:grpSpPr>
        <p:sp>
          <p:nvSpPr>
            <p:cNvPr id="49" name="Rectangle 48"/>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Quality Framework</a:t>
              </a:r>
              <a:endParaRPr lang="en-GB" sz="2600" b="1" dirty="0">
                <a:solidFill>
                  <a:schemeClr val="tx1"/>
                </a:solidFill>
              </a:endParaRPr>
            </a:p>
          </p:txBody>
        </p:sp>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sp>
        <p:nvSpPr>
          <p:cNvPr id="63" name="Rectangle 62"/>
          <p:cNvSpPr/>
          <p:nvPr/>
        </p:nvSpPr>
        <p:spPr>
          <a:xfrm>
            <a:off x="3946336" y="2497472"/>
            <a:ext cx="4984460" cy="930049"/>
          </a:xfrm>
          <a:prstGeom prst="rect">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TextBox 65"/>
          <p:cNvSpPr txBox="1"/>
          <p:nvPr/>
        </p:nvSpPr>
        <p:spPr>
          <a:xfrm>
            <a:off x="4016097" y="2734489"/>
            <a:ext cx="1051652" cy="433943"/>
          </a:xfrm>
          <a:prstGeom prst="rect">
            <a:avLst/>
          </a:prstGeom>
          <a:noFill/>
        </p:spPr>
        <p:txBody>
          <a:bodyPr wrap="square" rtlCol="0">
            <a:spAutoFit/>
          </a:bodyPr>
          <a:lstStyle/>
          <a:p>
            <a:pPr algn="ctr"/>
            <a:r>
              <a:rPr lang="en-GB" sz="1200" b="1" dirty="0" smtClean="0">
                <a:solidFill>
                  <a:schemeClr val="bg1"/>
                </a:solidFill>
              </a:rPr>
              <a:t>Quality requirements</a:t>
            </a:r>
            <a:endParaRPr lang="en-GB" sz="1200" b="1" dirty="0">
              <a:solidFill>
                <a:schemeClr val="bg1"/>
              </a:solidFill>
            </a:endParaRPr>
          </a:p>
        </p:txBody>
      </p:sp>
      <p:sp>
        <p:nvSpPr>
          <p:cNvPr id="67" name="Rectangle 66"/>
          <p:cNvSpPr/>
          <p:nvPr/>
        </p:nvSpPr>
        <p:spPr>
          <a:xfrm>
            <a:off x="3946336" y="3539991"/>
            <a:ext cx="4984460" cy="930049"/>
          </a:xfrm>
          <a:prstGeom prst="rect">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59"/>
          <p:cNvSpPr/>
          <p:nvPr/>
        </p:nvSpPr>
        <p:spPr>
          <a:xfrm>
            <a:off x="5900843" y="3074938"/>
            <a:ext cx="113691" cy="778280"/>
          </a:xfrm>
          <a:prstGeom prst="rect">
            <a:avLst/>
          </a:prstGeom>
          <a:solidFill>
            <a:srgbClr val="CFDCE3"/>
          </a:solidFill>
          <a:ln w="1905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lvl="0" algn="ctr"/>
            <a:endParaRPr lang="en-GB" sz="1000" b="1" dirty="0">
              <a:solidFill>
                <a:prstClr val="black"/>
              </a:solidFill>
            </a:endParaRPr>
          </a:p>
        </p:txBody>
      </p:sp>
      <p:sp>
        <p:nvSpPr>
          <p:cNvPr id="71" name="TextBox 70"/>
          <p:cNvSpPr txBox="1"/>
          <p:nvPr/>
        </p:nvSpPr>
        <p:spPr>
          <a:xfrm>
            <a:off x="3990920" y="3770655"/>
            <a:ext cx="1121413" cy="433943"/>
          </a:xfrm>
          <a:prstGeom prst="rect">
            <a:avLst/>
          </a:prstGeom>
          <a:noFill/>
        </p:spPr>
        <p:txBody>
          <a:bodyPr wrap="square" rtlCol="0">
            <a:spAutoFit/>
          </a:bodyPr>
          <a:lstStyle/>
          <a:p>
            <a:pPr algn="ctr"/>
            <a:r>
              <a:rPr lang="en-GB" sz="1200" b="1" dirty="0" smtClean="0">
                <a:solidFill>
                  <a:schemeClr val="bg1"/>
                </a:solidFill>
              </a:rPr>
              <a:t>Accompanying metrics</a:t>
            </a:r>
            <a:endParaRPr lang="en-GB" sz="1200" b="1" dirty="0">
              <a:solidFill>
                <a:schemeClr val="bg1"/>
              </a:solidFill>
            </a:endParaRPr>
          </a:p>
        </p:txBody>
      </p:sp>
      <p:grpSp>
        <p:nvGrpSpPr>
          <p:cNvPr id="72" name="Group 71"/>
          <p:cNvGrpSpPr/>
          <p:nvPr/>
        </p:nvGrpSpPr>
        <p:grpSpPr>
          <a:xfrm>
            <a:off x="3946335" y="4567048"/>
            <a:ext cx="4984460" cy="930049"/>
            <a:chOff x="1187355" y="1194179"/>
            <a:chExt cx="4988257" cy="989464"/>
          </a:xfrm>
        </p:grpSpPr>
        <p:sp>
          <p:nvSpPr>
            <p:cNvPr id="73" name="Rectangle 72"/>
            <p:cNvSpPr/>
            <p:nvPr/>
          </p:nvSpPr>
          <p:spPr>
            <a:xfrm>
              <a:off x="1187355" y="1194179"/>
              <a:ext cx="4988257" cy="989464"/>
            </a:xfrm>
            <a:prstGeom prst="rect">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Rounded Rectangle 59"/>
            <p:cNvSpPr/>
            <p:nvPr/>
          </p:nvSpPr>
          <p:spPr>
            <a:xfrm>
              <a:off x="2354240" y="1277858"/>
              <a:ext cx="3693876" cy="828000"/>
            </a:xfrm>
            <a:prstGeom prst="rect">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lvl="0" algn="ctr"/>
              <a:r>
                <a:rPr lang="en-GB" sz="1000" b="1" dirty="0" smtClean="0">
                  <a:solidFill>
                    <a:prstClr val="black"/>
                  </a:solidFill>
                </a:rPr>
                <a:t>Systematic performance monitoring </a:t>
              </a:r>
              <a:r>
                <a:rPr lang="en-GB" sz="1000" dirty="0" smtClean="0">
                  <a:solidFill>
                    <a:prstClr val="black"/>
                  </a:solidFill>
                </a:rPr>
                <a:t>by providers and the DfE/its QAA to ensure provision meets </a:t>
              </a:r>
              <a:r>
                <a:rPr lang="en-GB" sz="1000" i="1" dirty="0">
                  <a:solidFill>
                    <a:prstClr val="black"/>
                  </a:solidFill>
                </a:rPr>
                <a:t>all</a:t>
              </a:r>
              <a:r>
                <a:rPr lang="en-GB" sz="1000" dirty="0">
                  <a:solidFill>
                    <a:prstClr val="black"/>
                  </a:solidFill>
                </a:rPr>
                <a:t> of the requirements and accompanying metrics in the framework</a:t>
              </a:r>
            </a:p>
          </p:txBody>
        </p:sp>
        <p:sp>
          <p:nvSpPr>
            <p:cNvPr id="75" name="TextBox 74"/>
            <p:cNvSpPr txBox="1"/>
            <p:nvPr/>
          </p:nvSpPr>
          <p:spPr>
            <a:xfrm>
              <a:off x="1257169" y="1354005"/>
              <a:ext cx="1052453" cy="646331"/>
            </a:xfrm>
            <a:prstGeom prst="rect">
              <a:avLst/>
            </a:prstGeom>
            <a:noFill/>
          </p:spPr>
          <p:txBody>
            <a:bodyPr wrap="square" rtlCol="0">
              <a:spAutoFit/>
            </a:bodyPr>
            <a:lstStyle/>
            <a:p>
              <a:pPr algn="ctr"/>
              <a:r>
                <a:rPr lang="en-GB" sz="1200" b="1" dirty="0" smtClean="0">
                  <a:solidFill>
                    <a:schemeClr val="bg1"/>
                  </a:solidFill>
                </a:rPr>
                <a:t>Quality assurance activities</a:t>
              </a:r>
              <a:endParaRPr lang="en-GB" sz="1200" b="1" dirty="0">
                <a:solidFill>
                  <a:schemeClr val="bg1"/>
                </a:solidFill>
              </a:endParaRPr>
            </a:p>
          </p:txBody>
        </p:sp>
      </p:grpSp>
      <p:sp>
        <p:nvSpPr>
          <p:cNvPr id="29" name="Pentagon 28"/>
          <p:cNvSpPr/>
          <p:nvPr/>
        </p:nvSpPr>
        <p:spPr>
          <a:xfrm>
            <a:off x="203482" y="192362"/>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7</a:t>
            </a:r>
          </a:p>
        </p:txBody>
      </p:sp>
      <p:sp>
        <p:nvSpPr>
          <p:cNvPr id="68" name="Rounded Rectangle 59"/>
          <p:cNvSpPr/>
          <p:nvPr/>
        </p:nvSpPr>
        <p:spPr>
          <a:xfrm>
            <a:off x="5112333" y="3608145"/>
            <a:ext cx="1690712" cy="778280"/>
          </a:xfrm>
          <a:prstGeom prst="rect">
            <a:avLst/>
          </a:prstGeom>
          <a:solidFill>
            <a:srgbClr val="CFDCE3"/>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lvl="0" algn="ctr"/>
            <a:r>
              <a:rPr lang="en-GB" sz="1600" b="1" dirty="0">
                <a:solidFill>
                  <a:prstClr val="black"/>
                </a:solidFill>
              </a:rPr>
              <a:t>3</a:t>
            </a:r>
            <a:endParaRPr lang="en-GB" sz="1600" b="1" dirty="0">
              <a:solidFill>
                <a:prstClr val="black"/>
              </a:solidFill>
            </a:endParaRPr>
          </a:p>
          <a:p>
            <a:pPr lvl="0" algn="ctr"/>
            <a:r>
              <a:rPr lang="en-GB" sz="1000" dirty="0">
                <a:solidFill>
                  <a:prstClr val="black"/>
                </a:solidFill>
              </a:rPr>
              <a:t>metrics relating to </a:t>
            </a:r>
            <a:r>
              <a:rPr lang="en-GB" sz="1000" b="1" dirty="0">
                <a:solidFill>
                  <a:prstClr val="black"/>
                </a:solidFill>
              </a:rPr>
              <a:t>providers’ leadership and management</a:t>
            </a:r>
          </a:p>
        </p:txBody>
      </p:sp>
      <p:sp>
        <p:nvSpPr>
          <p:cNvPr id="64" name="Rounded Rectangle 59"/>
          <p:cNvSpPr/>
          <p:nvPr/>
        </p:nvSpPr>
        <p:spPr>
          <a:xfrm>
            <a:off x="5112333" y="2562321"/>
            <a:ext cx="1690712" cy="778281"/>
          </a:xfrm>
          <a:prstGeom prst="rect">
            <a:avLst/>
          </a:prstGeom>
          <a:solidFill>
            <a:srgbClr val="CFDCE3"/>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lvl="0" algn="ctr"/>
            <a:r>
              <a:rPr lang="en-GB" sz="1600" b="1" dirty="0" smtClean="0">
                <a:solidFill>
                  <a:prstClr val="black"/>
                </a:solidFill>
              </a:rPr>
              <a:t>8</a:t>
            </a:r>
          </a:p>
          <a:p>
            <a:pPr lvl="0" algn="ctr"/>
            <a:r>
              <a:rPr lang="en-GB" sz="1000" dirty="0">
                <a:solidFill>
                  <a:prstClr val="black"/>
                </a:solidFill>
              </a:rPr>
              <a:t>q</a:t>
            </a:r>
            <a:r>
              <a:rPr lang="en-GB" sz="1000" dirty="0" smtClean="0">
                <a:solidFill>
                  <a:prstClr val="black"/>
                </a:solidFill>
              </a:rPr>
              <a:t>uality requirements relating to </a:t>
            </a:r>
            <a:r>
              <a:rPr lang="en-GB" sz="1000" b="1" dirty="0" smtClean="0">
                <a:solidFill>
                  <a:prstClr val="black"/>
                </a:solidFill>
              </a:rPr>
              <a:t>providers’ leadership and management</a:t>
            </a:r>
            <a:endParaRPr lang="en-GB" sz="1000" b="1" dirty="0">
              <a:solidFill>
                <a:prstClr val="black"/>
              </a:solidFill>
            </a:endParaRPr>
          </a:p>
        </p:txBody>
      </p:sp>
      <p:sp>
        <p:nvSpPr>
          <p:cNvPr id="31" name="Rounded Rectangle 59"/>
          <p:cNvSpPr/>
          <p:nvPr/>
        </p:nvSpPr>
        <p:spPr>
          <a:xfrm>
            <a:off x="7901194" y="3111524"/>
            <a:ext cx="113691" cy="778280"/>
          </a:xfrm>
          <a:prstGeom prst="rect">
            <a:avLst/>
          </a:prstGeom>
          <a:solidFill>
            <a:srgbClr val="CFDCE3"/>
          </a:solidFill>
          <a:ln w="1905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lvl="0" algn="ctr"/>
            <a:endParaRPr lang="en-GB" sz="1000" b="1" dirty="0">
              <a:solidFill>
                <a:prstClr val="black"/>
              </a:solidFill>
            </a:endParaRPr>
          </a:p>
        </p:txBody>
      </p:sp>
      <p:sp>
        <p:nvSpPr>
          <p:cNvPr id="65" name="Rounded Rectangle 59"/>
          <p:cNvSpPr/>
          <p:nvPr/>
        </p:nvSpPr>
        <p:spPr>
          <a:xfrm>
            <a:off x="7112684" y="2562321"/>
            <a:ext cx="1690712" cy="778281"/>
          </a:xfrm>
          <a:prstGeom prst="rect">
            <a:avLst/>
          </a:prstGeom>
          <a:solidFill>
            <a:srgbClr val="CFDCE3"/>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lvl="0" algn="ctr"/>
            <a:r>
              <a:rPr lang="en-GB" sz="1600" b="1" dirty="0">
                <a:solidFill>
                  <a:prstClr val="black"/>
                </a:solidFill>
              </a:rPr>
              <a:t>7</a:t>
            </a:r>
            <a:endParaRPr lang="en-GB" sz="1600" b="1" dirty="0" smtClean="0">
              <a:solidFill>
                <a:prstClr val="black"/>
              </a:solidFill>
            </a:endParaRPr>
          </a:p>
          <a:p>
            <a:pPr lvl="0" algn="ctr"/>
            <a:r>
              <a:rPr lang="en-GB" sz="1000" dirty="0" smtClean="0">
                <a:solidFill>
                  <a:prstClr val="black"/>
                </a:solidFill>
              </a:rPr>
              <a:t>quality requirements relating to </a:t>
            </a:r>
            <a:r>
              <a:rPr lang="en-GB" sz="1000" b="1" dirty="0" smtClean="0">
                <a:solidFill>
                  <a:prstClr val="black"/>
                </a:solidFill>
              </a:rPr>
              <a:t>providers’ </a:t>
            </a:r>
          </a:p>
          <a:p>
            <a:pPr lvl="0" algn="ctr"/>
            <a:r>
              <a:rPr lang="en-GB" sz="1000" b="1" dirty="0" smtClean="0">
                <a:solidFill>
                  <a:prstClr val="black"/>
                </a:solidFill>
              </a:rPr>
              <a:t>provision</a:t>
            </a:r>
            <a:endParaRPr lang="en-GB" sz="1000" b="1" dirty="0">
              <a:solidFill>
                <a:prstClr val="black"/>
              </a:solidFill>
            </a:endParaRPr>
          </a:p>
        </p:txBody>
      </p:sp>
      <p:sp>
        <p:nvSpPr>
          <p:cNvPr id="69" name="Rounded Rectangle 59"/>
          <p:cNvSpPr/>
          <p:nvPr/>
        </p:nvSpPr>
        <p:spPr>
          <a:xfrm>
            <a:off x="7112684" y="3617112"/>
            <a:ext cx="1690712" cy="778280"/>
          </a:xfrm>
          <a:prstGeom prst="rect">
            <a:avLst/>
          </a:prstGeom>
          <a:solidFill>
            <a:srgbClr val="CFDCE3"/>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lvl="0" algn="ctr"/>
            <a:r>
              <a:rPr lang="en-GB" sz="1600" b="1" dirty="0">
                <a:solidFill>
                  <a:prstClr val="black"/>
                </a:solidFill>
              </a:rPr>
              <a:t>4</a:t>
            </a:r>
            <a:endParaRPr lang="en-GB" sz="1600" b="1" dirty="0">
              <a:solidFill>
                <a:prstClr val="black"/>
              </a:solidFill>
            </a:endParaRPr>
          </a:p>
          <a:p>
            <a:pPr lvl="0" algn="ctr"/>
            <a:r>
              <a:rPr lang="en-GB" sz="1000" dirty="0">
                <a:solidFill>
                  <a:prstClr val="black"/>
                </a:solidFill>
              </a:rPr>
              <a:t>metrics relating to </a:t>
            </a:r>
            <a:r>
              <a:rPr lang="en-GB" sz="1000" b="1" dirty="0">
                <a:solidFill>
                  <a:prstClr val="black"/>
                </a:solidFill>
              </a:rPr>
              <a:t>providers</a:t>
            </a:r>
            <a:r>
              <a:rPr lang="en-GB" sz="1000" b="1">
                <a:solidFill>
                  <a:prstClr val="black"/>
                </a:solidFill>
              </a:rPr>
              <a:t>’ </a:t>
            </a:r>
            <a:endParaRPr lang="en-GB" sz="1000" b="1" smtClean="0">
              <a:solidFill>
                <a:prstClr val="black"/>
              </a:solidFill>
            </a:endParaRPr>
          </a:p>
          <a:p>
            <a:pPr lvl="0" algn="ctr"/>
            <a:r>
              <a:rPr lang="en-GB" sz="1000" b="1" smtClean="0">
                <a:solidFill>
                  <a:prstClr val="black"/>
                </a:solidFill>
              </a:rPr>
              <a:t>provision</a:t>
            </a:r>
            <a:endParaRPr lang="en-GB" sz="1000" b="1" dirty="0">
              <a:solidFill>
                <a:prstClr val="black"/>
              </a:solidFill>
            </a:endParaRPr>
          </a:p>
        </p:txBody>
      </p:sp>
    </p:spTree>
    <p:extLst>
      <p:ext uri="{BB962C8B-B14F-4D97-AF65-F5344CB8AC3E}">
        <p14:creationId xmlns:p14="http://schemas.microsoft.com/office/powerpoint/2010/main" val="2036517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8460" y="2121199"/>
            <a:ext cx="9467505" cy="4293889"/>
            <a:chOff x="178760" y="2022602"/>
            <a:chExt cx="9467505" cy="2634074"/>
          </a:xfrm>
          <a:effectLst>
            <a:outerShdw blurRad="50800" dist="38100" dir="2700000" algn="tl" rotWithShape="0">
              <a:prstClr val="black">
                <a:alpha val="40000"/>
              </a:prstClr>
            </a:outerShdw>
          </a:effectLst>
        </p:grpSpPr>
        <p:sp>
          <p:nvSpPr>
            <p:cNvPr id="33"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0" tIns="108000" rIns="144000" bIns="108000" rtlCol="0" anchor="t"/>
            <a:lstStyle/>
            <a:p>
              <a:pPr lvl="0"/>
              <a:endParaRPr lang="en-GB" sz="1200" dirty="0" smtClean="0">
                <a:solidFill>
                  <a:srgbClr val="104F75"/>
                </a:solidFill>
              </a:endParaRPr>
            </a:p>
          </p:txBody>
        </p:sp>
        <p:sp>
          <p:nvSpPr>
            <p:cNvPr id="35" name="TextBox 3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sp>
        <p:nvSpPr>
          <p:cNvPr id="5" name="Rectangle 4"/>
          <p:cNvSpPr/>
          <p:nvPr/>
        </p:nvSpPr>
        <p:spPr>
          <a:xfrm>
            <a:off x="804750" y="2375316"/>
            <a:ext cx="4700225" cy="3785652"/>
          </a:xfrm>
          <a:prstGeom prst="rect">
            <a:avLst/>
          </a:prstGeom>
        </p:spPr>
        <p:txBody>
          <a:bodyPr wrap="square">
            <a:spAutoFit/>
          </a:bodyPr>
          <a:lstStyle/>
          <a:p>
            <a:pPr marL="171450" indent="-171450">
              <a:buClr>
                <a:srgbClr val="104F75"/>
              </a:buClr>
              <a:buFont typeface="Wingdings" panose="05000000000000000000" pitchFamily="2" charset="2"/>
              <a:buChar char="§"/>
            </a:pPr>
            <a:r>
              <a:rPr lang="en-GB" sz="1200" dirty="0"/>
              <a:t>Whilst accredited providers </a:t>
            </a:r>
            <a:r>
              <a:rPr lang="en-GB" sz="1200" b="1" dirty="0"/>
              <a:t>must</a:t>
            </a:r>
            <a:r>
              <a:rPr lang="en-GB" sz="1200" dirty="0"/>
              <a:t> meet the requirements set out in the Content and Assessment Framework and Quality Framework, these frameworks are designed </a:t>
            </a:r>
            <a:r>
              <a:rPr lang="en-GB" sz="1200" dirty="0" smtClean="0"/>
              <a:t>to </a:t>
            </a:r>
            <a:r>
              <a:rPr lang="en-GB" sz="1200" dirty="0"/>
              <a:t>give providers the </a:t>
            </a:r>
            <a:r>
              <a:rPr lang="en-GB" sz="1200" b="1" dirty="0"/>
              <a:t>space to design courses, and use delivery approaches, that meet participants’ needs</a:t>
            </a:r>
            <a:r>
              <a:rPr lang="en-GB" sz="1200" dirty="0"/>
              <a:t>. </a:t>
            </a:r>
          </a:p>
          <a:p>
            <a:pPr marL="171450" indent="-171450">
              <a:buClr>
                <a:srgbClr val="104F75"/>
              </a:buClr>
              <a:buFont typeface="Wingdings" panose="05000000000000000000" pitchFamily="2" charset="2"/>
              <a:buChar char="§"/>
            </a:pPr>
            <a:endParaRPr lang="en-GB" sz="1200" dirty="0"/>
          </a:p>
          <a:p>
            <a:pPr marL="171450" indent="-171450">
              <a:buClr>
                <a:srgbClr val="104F75"/>
              </a:buClr>
              <a:buFont typeface="Wingdings" panose="05000000000000000000" pitchFamily="2" charset="2"/>
              <a:buChar char="§"/>
            </a:pPr>
            <a:r>
              <a:rPr lang="en-GB" sz="1200" dirty="0"/>
              <a:t>For example, </a:t>
            </a:r>
            <a:r>
              <a:rPr lang="en-GB" sz="1200" dirty="0" smtClean="0"/>
              <a:t>providers </a:t>
            </a:r>
            <a:r>
              <a:rPr lang="en-GB" sz="1200" dirty="0"/>
              <a:t>can:</a:t>
            </a:r>
          </a:p>
          <a:p>
            <a:pPr marL="171450" indent="-171450">
              <a:buFont typeface="Wingdings" panose="05000000000000000000" pitchFamily="2" charset="2"/>
              <a:buChar char="Ø"/>
            </a:pPr>
            <a:endParaRPr lang="en-GB" sz="1200" dirty="0"/>
          </a:p>
          <a:p>
            <a:pPr marL="360000" lvl="1" indent="-228600">
              <a:buClr>
                <a:srgbClr val="104F75"/>
              </a:buClr>
              <a:buSzPct val="50000"/>
              <a:buFont typeface="Wingdings" panose="05000000000000000000" pitchFamily="2" charset="2"/>
              <a:buChar char="q"/>
            </a:pPr>
            <a:r>
              <a:rPr lang="en-GB" sz="1200" b="1" dirty="0"/>
              <a:t>design and develop original, context-based teaching materials </a:t>
            </a:r>
            <a:r>
              <a:rPr lang="en-GB" sz="1200" dirty="0"/>
              <a:t>that weave through and/or around the requirements set out in the Content and </a:t>
            </a:r>
            <a:r>
              <a:rPr lang="en-GB" sz="1200" dirty="0" smtClean="0"/>
              <a:t>Assessment </a:t>
            </a:r>
            <a:r>
              <a:rPr lang="en-GB" sz="1200" dirty="0"/>
              <a:t>Framework – offering qualifications that are tailored to the </a:t>
            </a:r>
            <a:r>
              <a:rPr lang="en-GB" sz="1200" dirty="0" smtClean="0"/>
              <a:t>specific </a:t>
            </a:r>
            <a:r>
              <a:rPr lang="en-GB" sz="1200" dirty="0"/>
              <a:t>needs of school leaders working in different contexts e.g. by phase or type of school</a:t>
            </a:r>
          </a:p>
          <a:p>
            <a:pPr marL="360000" lvl="1" indent="-228600">
              <a:buClr>
                <a:srgbClr val="104F75"/>
              </a:buClr>
              <a:buSzPct val="50000"/>
              <a:buFont typeface="Wingdings" panose="05000000000000000000" pitchFamily="2" charset="2"/>
              <a:buChar char="q"/>
            </a:pPr>
            <a:endParaRPr lang="en-GB" sz="1200" dirty="0"/>
          </a:p>
          <a:p>
            <a:pPr marL="360000" lvl="1" indent="-228600">
              <a:buClr>
                <a:srgbClr val="104F75"/>
              </a:buClr>
              <a:buSzPct val="50000"/>
              <a:buFont typeface="Wingdings" panose="05000000000000000000" pitchFamily="2" charset="2"/>
              <a:buChar char="q"/>
            </a:pPr>
            <a:r>
              <a:rPr lang="en-GB" sz="1200" b="1" dirty="0"/>
              <a:t>contextualise their delivery approaches</a:t>
            </a:r>
            <a:r>
              <a:rPr lang="en-GB" sz="1200" dirty="0"/>
              <a:t> around the delivery requirements set out in the Quality Framework – offering forms of delivery that are right for their participants</a:t>
            </a:r>
            <a:endParaRPr lang="en-GB" sz="1200" b="1" dirty="0"/>
          </a:p>
          <a:p>
            <a:endParaRPr lang="en-GB" sz="1200" dirty="0"/>
          </a:p>
          <a:p>
            <a:pPr marL="171450" indent="-171450">
              <a:buFont typeface="Wingdings" panose="05000000000000000000" pitchFamily="2" charset="2"/>
              <a:buChar char="§"/>
            </a:pPr>
            <a:r>
              <a:rPr lang="en-GB" sz="1200" dirty="0"/>
              <a:t>Within the requirements of the frameworks, </a:t>
            </a:r>
            <a:r>
              <a:rPr lang="en-GB" sz="1200" b="1" dirty="0"/>
              <a:t>we encourage applicants to develop proposals that are truly </a:t>
            </a:r>
            <a:r>
              <a:rPr lang="en-GB" sz="1200" b="1" dirty="0" smtClean="0"/>
              <a:t>innovative and meet local needs.</a:t>
            </a:r>
            <a:endParaRPr lang="en-GB" sz="1200" b="1" dirty="0"/>
          </a:p>
          <a:p>
            <a:pPr>
              <a:buClr>
                <a:srgbClr val="104F75"/>
              </a:buClr>
            </a:pPr>
            <a:endParaRPr lang="en-GB" sz="1200" dirty="0" smtClean="0"/>
          </a:p>
        </p:txBody>
      </p:sp>
      <p:grpSp>
        <p:nvGrpSpPr>
          <p:cNvPr id="26" name="Group 25"/>
          <p:cNvGrpSpPr/>
          <p:nvPr/>
        </p:nvGrpSpPr>
        <p:grpSpPr>
          <a:xfrm>
            <a:off x="218460" y="1089346"/>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a:solidFill>
                    <a:schemeClr val="tx1"/>
                  </a:solidFill>
                  <a:ea typeface="Calibri" panose="020F0502020204030204" pitchFamily="34" charset="0"/>
                  <a:cs typeface="Times New Roman" panose="02020603050405020304" pitchFamily="18" charset="0"/>
                </a:rPr>
                <a:t>Using our frameworks, providers will have the freedom to develop bespoke, innovative qualifications that are responsive to the varied and changing contexts of school </a:t>
              </a:r>
              <a:r>
                <a:rPr lang="en-GB" sz="1300" b="1" dirty="0" smtClean="0">
                  <a:solidFill>
                    <a:schemeClr val="tx1"/>
                  </a:solidFill>
                  <a:ea typeface="Calibri" panose="020F0502020204030204" pitchFamily="34" charset="0"/>
                  <a:cs typeface="Times New Roman" panose="02020603050405020304" pitchFamily="18" charset="0"/>
                </a:rPr>
                <a:t>leaders.</a:t>
              </a:r>
              <a:endParaRPr lang="en-GB" sz="1300" b="1" dirty="0">
                <a:solidFill>
                  <a:schemeClr val="tx1"/>
                </a:solidFill>
                <a:ea typeface="Calibri" panose="020F0502020204030204" pitchFamily="34" charset="0"/>
                <a:cs typeface="Times New Roman" panose="02020603050405020304" pitchFamily="18" charset="0"/>
              </a:endParaRP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Freedom to innovate</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sp>
        <p:nvSpPr>
          <p:cNvPr id="15" name="Rounded Rectangle 18"/>
          <p:cNvSpPr/>
          <p:nvPr/>
        </p:nvSpPr>
        <p:spPr>
          <a:xfrm>
            <a:off x="6334563" y="2751502"/>
            <a:ext cx="2521814" cy="489104"/>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NPQs for faith school leaders</a:t>
            </a:r>
            <a:endParaRPr lang="en-GB" sz="1200" b="1" dirty="0">
              <a:solidFill>
                <a:schemeClr val="tx1"/>
              </a:solidFill>
            </a:endParaRPr>
          </a:p>
        </p:txBody>
      </p:sp>
      <p:sp>
        <p:nvSpPr>
          <p:cNvPr id="17" name="Rounded Rectangle 18"/>
          <p:cNvSpPr/>
          <p:nvPr/>
        </p:nvSpPr>
        <p:spPr>
          <a:xfrm>
            <a:off x="6334563" y="3588566"/>
            <a:ext cx="2521814" cy="489104"/>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NPQs for SEN school leaders</a:t>
            </a:r>
            <a:endParaRPr lang="en-GB" sz="1200" b="1" dirty="0">
              <a:solidFill>
                <a:schemeClr val="tx1"/>
              </a:solidFill>
            </a:endParaRPr>
          </a:p>
        </p:txBody>
      </p:sp>
      <p:sp>
        <p:nvSpPr>
          <p:cNvPr id="18" name="Rounded Rectangle 18"/>
          <p:cNvSpPr/>
          <p:nvPr/>
        </p:nvSpPr>
        <p:spPr>
          <a:xfrm>
            <a:off x="6334563" y="4425630"/>
            <a:ext cx="2521814" cy="489104"/>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NPQs for primary school leaders</a:t>
            </a:r>
            <a:endParaRPr lang="en-GB" sz="1200" b="1" dirty="0">
              <a:solidFill>
                <a:schemeClr val="tx1"/>
              </a:solidFill>
            </a:endParaRPr>
          </a:p>
        </p:txBody>
      </p:sp>
      <p:sp>
        <p:nvSpPr>
          <p:cNvPr id="19" name="Rounded Rectangle 18"/>
          <p:cNvSpPr/>
          <p:nvPr/>
        </p:nvSpPr>
        <p:spPr>
          <a:xfrm>
            <a:off x="6334563" y="5262695"/>
            <a:ext cx="2521814" cy="489104"/>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NPQs for coastal schools</a:t>
            </a:r>
            <a:endParaRPr lang="en-GB" sz="1200" b="1" dirty="0">
              <a:solidFill>
                <a:schemeClr val="tx1"/>
              </a:solidFill>
            </a:endParaRPr>
          </a:p>
        </p:txBody>
      </p:sp>
      <p:sp>
        <p:nvSpPr>
          <p:cNvPr id="2" name="Rectangle 1"/>
          <p:cNvSpPr/>
          <p:nvPr/>
        </p:nvSpPr>
        <p:spPr>
          <a:xfrm>
            <a:off x="5961181" y="2660798"/>
            <a:ext cx="376237" cy="3214688"/>
          </a:xfrm>
          <a:prstGeom prst="rect">
            <a:avLst/>
          </a:prstGeom>
          <a:solidFill>
            <a:srgbClr val="104F75"/>
          </a:solidFill>
          <a:ln w="1905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b="1" dirty="0" smtClean="0"/>
              <a:t>Examples of innovation</a:t>
            </a:r>
            <a:endParaRPr lang="en-GB" sz="1200" b="1" dirty="0"/>
          </a:p>
        </p:txBody>
      </p:sp>
      <p:sp>
        <p:nvSpPr>
          <p:cNvPr id="21" name="Pentagon 20"/>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3979510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8460" y="2121199"/>
            <a:ext cx="9467505" cy="4293889"/>
            <a:chOff x="178760" y="2022602"/>
            <a:chExt cx="9467505" cy="2634074"/>
          </a:xfrm>
          <a:effectLst>
            <a:outerShdw blurRad="50800" dist="38100" dir="2700000" algn="tl" rotWithShape="0">
              <a:prstClr val="black">
                <a:alpha val="40000"/>
              </a:prstClr>
            </a:outerShdw>
          </a:effectLst>
        </p:grpSpPr>
        <p:sp>
          <p:nvSpPr>
            <p:cNvPr id="33"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0" tIns="108000" rIns="144000" bIns="108000" rtlCol="0" anchor="t"/>
            <a:lstStyle/>
            <a:p>
              <a:pPr lvl="0"/>
              <a:endParaRPr lang="en-GB" sz="1200" dirty="0" smtClean="0">
                <a:solidFill>
                  <a:srgbClr val="104F75"/>
                </a:solidFill>
              </a:endParaRPr>
            </a:p>
          </p:txBody>
        </p:sp>
        <p:sp>
          <p:nvSpPr>
            <p:cNvPr id="35" name="TextBox 3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sp>
        <p:nvSpPr>
          <p:cNvPr id="5" name="Rectangle 4"/>
          <p:cNvSpPr/>
          <p:nvPr/>
        </p:nvSpPr>
        <p:spPr>
          <a:xfrm>
            <a:off x="815706" y="2445020"/>
            <a:ext cx="4304596" cy="3569567"/>
          </a:xfrm>
          <a:prstGeom prst="rect">
            <a:avLst/>
          </a:prstGeom>
        </p:spPr>
        <p:txBody>
          <a:bodyPr wrap="square">
            <a:spAutoFit/>
          </a:bodyPr>
          <a:lstStyle/>
          <a:p>
            <a:pPr marL="171450" lvl="0" indent="-171450">
              <a:lnSpc>
                <a:spcPct val="107000"/>
              </a:lnSpc>
              <a:spcBef>
                <a:spcPts val="300"/>
              </a:spcBef>
              <a:spcAft>
                <a:spcPts val="720"/>
              </a:spcAft>
              <a:buClr>
                <a:srgbClr val="104F75"/>
              </a:buClr>
              <a:buFont typeface="Wingdings" panose="05000000000000000000" pitchFamily="2" charset="2"/>
              <a:buChar char="§"/>
            </a:pPr>
            <a:r>
              <a:rPr lang="en-GB" sz="1200" dirty="0">
                <a:ea typeface="Calibri" panose="020F0502020204030204" pitchFamily="34" charset="0"/>
                <a:cs typeface="Times New Roman" panose="02020603050405020304" pitchFamily="18" charset="0"/>
              </a:rPr>
              <a:t>We recognise that schools serving deprived communities are less likely to be judged ‘Good’ or ‘Outstanding’ for their leadership and </a:t>
            </a:r>
            <a:r>
              <a:rPr lang="en-GB" sz="1200" dirty="0" smtClean="0">
                <a:ea typeface="Calibri" panose="020F0502020204030204" pitchFamily="34" charset="0"/>
                <a:cs typeface="Times New Roman" panose="02020603050405020304" pitchFamily="18" charset="0"/>
              </a:rPr>
              <a:t>management.</a:t>
            </a:r>
            <a:endParaRPr lang="en-GB" sz="1200" dirty="0">
              <a:ea typeface="Calibri" panose="020F0502020204030204" pitchFamily="34" charset="0"/>
              <a:cs typeface="Times New Roman" panose="02020603050405020304" pitchFamily="18" charset="0"/>
            </a:endParaRPr>
          </a:p>
          <a:p>
            <a:pPr marL="171450" lvl="0" indent="-171450">
              <a:lnSpc>
                <a:spcPct val="107000"/>
              </a:lnSpc>
              <a:spcBef>
                <a:spcPts val="300"/>
              </a:spcBef>
              <a:spcAft>
                <a:spcPts val="720"/>
              </a:spcAft>
              <a:buClr>
                <a:srgbClr val="104F75"/>
              </a:buClr>
              <a:buFont typeface="Wingdings" panose="05000000000000000000" pitchFamily="2" charset="2"/>
              <a:buChar char="§"/>
            </a:pPr>
            <a:r>
              <a:rPr lang="en-GB" sz="1200" dirty="0">
                <a:ea typeface="Calibri" panose="020F0502020204030204" pitchFamily="34" charset="0"/>
                <a:cs typeface="Times New Roman" panose="02020603050405020304" pitchFamily="18" charset="0"/>
              </a:rPr>
              <a:t>We want NPQs to be available in those areas that would benefit most from high quality leadership development provision. </a:t>
            </a:r>
          </a:p>
          <a:p>
            <a:pPr marL="171450" lvl="0" indent="-171450">
              <a:lnSpc>
                <a:spcPct val="107000"/>
              </a:lnSpc>
              <a:spcBef>
                <a:spcPts val="300"/>
              </a:spcBef>
              <a:spcAft>
                <a:spcPts val="720"/>
              </a:spcAft>
              <a:buClr>
                <a:srgbClr val="104F75"/>
              </a:buClr>
              <a:buFont typeface="Wingdings" panose="05000000000000000000" pitchFamily="2" charset="2"/>
              <a:buChar char="§"/>
            </a:pPr>
            <a:r>
              <a:rPr lang="en-GB" sz="1200" dirty="0">
                <a:ea typeface="Calibri" panose="020F0502020204030204" pitchFamily="34" charset="0"/>
                <a:cs typeface="Times New Roman" panose="02020603050405020304" pitchFamily="18" charset="0"/>
              </a:rPr>
              <a:t>We aim to support the growth of leadership capacity in these areas through one of the Quality Framework’s metrics: </a:t>
            </a:r>
          </a:p>
          <a:p>
            <a:pPr marL="360000" indent="-171450">
              <a:lnSpc>
                <a:spcPct val="107000"/>
              </a:lnSpc>
              <a:spcBef>
                <a:spcPts val="300"/>
              </a:spcBef>
              <a:spcAft>
                <a:spcPts val="720"/>
              </a:spcAft>
              <a:buClr>
                <a:srgbClr val="104F75"/>
              </a:buClr>
              <a:buSzPct val="50000"/>
              <a:buFont typeface="Wingdings" panose="05000000000000000000" pitchFamily="2" charset="2"/>
              <a:buChar char="q"/>
            </a:pPr>
            <a:r>
              <a:rPr lang="en-GB" sz="1200" dirty="0">
                <a:ea typeface="Calibri" panose="020F0502020204030204" pitchFamily="34" charset="0"/>
                <a:cs typeface="Times New Roman" panose="02020603050405020304" pitchFamily="18" charset="0"/>
              </a:rPr>
              <a:t>‘</a:t>
            </a:r>
            <a:r>
              <a:rPr lang="en-GB" sz="1200" i="1" dirty="0">
                <a:ea typeface="Calibri" panose="020F0502020204030204" pitchFamily="34" charset="0"/>
                <a:cs typeface="Times New Roman" panose="02020603050405020304" pitchFamily="18" charset="0"/>
              </a:rPr>
              <a:t>Providers </a:t>
            </a:r>
            <a:r>
              <a:rPr lang="en-GB" sz="1200" dirty="0"/>
              <a:t>will</a:t>
            </a:r>
            <a:r>
              <a:rPr lang="en-GB" sz="1200" i="1" dirty="0">
                <a:ea typeface="Calibri" panose="020F0502020204030204" pitchFamily="34" charset="0"/>
                <a:cs typeface="Times New Roman" panose="02020603050405020304" pitchFamily="18" charset="0"/>
              </a:rPr>
              <a:t> ensure that their allocated target of all those recruited are from schools where 30% or more pupils are known to be eligible for Free School Meals, for each NPQ level offered</a:t>
            </a:r>
            <a:r>
              <a:rPr lang="en-GB" sz="1200" dirty="0">
                <a:ea typeface="Calibri" panose="020F0502020204030204" pitchFamily="34" charset="0"/>
                <a:cs typeface="Times New Roman" panose="02020603050405020304" pitchFamily="18" charset="0"/>
              </a:rPr>
              <a:t>’</a:t>
            </a:r>
          </a:p>
          <a:p>
            <a:pPr marL="171450" lvl="0" indent="-171450">
              <a:lnSpc>
                <a:spcPct val="107000"/>
              </a:lnSpc>
              <a:spcBef>
                <a:spcPts val="300"/>
              </a:spcBef>
              <a:spcAft>
                <a:spcPts val="720"/>
              </a:spcAft>
              <a:buClr>
                <a:srgbClr val="104F75"/>
              </a:buClr>
              <a:buFont typeface="Wingdings" panose="05000000000000000000" pitchFamily="2" charset="2"/>
              <a:buChar char="§"/>
            </a:pPr>
            <a:r>
              <a:rPr lang="en-GB" sz="1200" dirty="0">
                <a:ea typeface="Calibri" panose="020F0502020204030204" pitchFamily="34" charset="0"/>
                <a:cs typeface="Times New Roman" panose="02020603050405020304" pitchFamily="18" charset="0"/>
              </a:rPr>
              <a:t>To further support the growth of high quality leaders in the areas that need them most, we would particularly welcome applications from applicants who want to deliver in schools in </a:t>
            </a:r>
            <a:r>
              <a:rPr lang="en-GB" sz="1200" b="1" dirty="0">
                <a:ea typeface="Calibri" panose="020F0502020204030204" pitchFamily="34" charset="0"/>
                <a:cs typeface="Times New Roman" panose="02020603050405020304" pitchFamily="18" charset="0"/>
              </a:rPr>
              <a:t>Opportunity Areas and Category 5 and 6 areas</a:t>
            </a:r>
            <a:r>
              <a:rPr lang="en-GB" sz="1200" dirty="0" smtClean="0"/>
              <a:t>.</a:t>
            </a:r>
            <a:endParaRPr lang="en-GB" sz="1200" dirty="0"/>
          </a:p>
        </p:txBody>
      </p:sp>
      <p:grpSp>
        <p:nvGrpSpPr>
          <p:cNvPr id="26" name="Group 25"/>
          <p:cNvGrpSpPr/>
          <p:nvPr/>
        </p:nvGrpSpPr>
        <p:grpSpPr>
          <a:xfrm>
            <a:off x="218460" y="1089346"/>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a:solidFill>
                    <a:schemeClr val="tx1"/>
                  </a:solidFill>
                  <a:ea typeface="Calibri" panose="020F0502020204030204" pitchFamily="34" charset="0"/>
                  <a:cs typeface="Times New Roman" panose="02020603050405020304" pitchFamily="18" charset="0"/>
                </a:rPr>
                <a:t>We want the new NPQs to support the </a:t>
              </a:r>
              <a:r>
                <a:rPr lang="en-GB" sz="1300" b="1" dirty="0" err="1" smtClean="0">
                  <a:solidFill>
                    <a:schemeClr val="tx1"/>
                  </a:solidFill>
                  <a:ea typeface="Calibri" panose="020F0502020204030204" pitchFamily="34" charset="0"/>
                  <a:cs typeface="Times New Roman" panose="02020603050405020304" pitchFamily="18" charset="0"/>
                </a:rPr>
                <a:t>DfE’s</a:t>
              </a:r>
              <a:r>
                <a:rPr lang="en-GB" sz="1300" b="1" dirty="0" smtClean="0">
                  <a:solidFill>
                    <a:schemeClr val="tx1"/>
                  </a:solidFill>
                  <a:ea typeface="Calibri" panose="020F0502020204030204" pitchFamily="34" charset="0"/>
                  <a:cs typeface="Times New Roman" panose="02020603050405020304" pitchFamily="18" charset="0"/>
                </a:rPr>
                <a:t> </a:t>
              </a:r>
              <a:r>
                <a:rPr lang="en-GB" sz="1300" b="1" dirty="0">
                  <a:solidFill>
                    <a:schemeClr val="tx1"/>
                  </a:solidFill>
                  <a:ea typeface="Calibri" panose="020F0502020204030204" pitchFamily="34" charset="0"/>
                  <a:cs typeface="Times New Roman" panose="02020603050405020304" pitchFamily="18" charset="0"/>
                </a:rPr>
                <a:t>ambition for an education system that </a:t>
              </a:r>
              <a:r>
                <a:rPr lang="en-GB" sz="1300" b="1" dirty="0" smtClean="0">
                  <a:solidFill>
                    <a:schemeClr val="tx1"/>
                  </a:solidFill>
                  <a:ea typeface="Calibri" panose="020F0502020204030204" pitchFamily="34" charset="0"/>
                  <a:cs typeface="Times New Roman" panose="02020603050405020304" pitchFamily="18" charset="0"/>
                </a:rPr>
                <a:t>drives </a:t>
              </a:r>
              <a:r>
                <a:rPr lang="en-GB" sz="1300" b="1" dirty="0">
                  <a:solidFill>
                    <a:schemeClr val="tx1"/>
                  </a:solidFill>
                  <a:ea typeface="Calibri" panose="020F0502020204030204" pitchFamily="34" charset="0"/>
                  <a:cs typeface="Times New Roman" panose="02020603050405020304" pitchFamily="18" charset="0"/>
                </a:rPr>
                <a:t>social mobility, with every child and young person able to access a high quality education no matter what their </a:t>
              </a:r>
              <a:r>
                <a:rPr lang="en-GB" sz="1300" b="1" dirty="0" smtClean="0">
                  <a:solidFill>
                    <a:schemeClr val="tx1"/>
                  </a:solidFill>
                  <a:ea typeface="Calibri" panose="020F0502020204030204" pitchFamily="34" charset="0"/>
                  <a:cs typeface="Times New Roman" panose="02020603050405020304" pitchFamily="18" charset="0"/>
                </a:rPr>
                <a:t>background.</a:t>
              </a:r>
              <a:endParaRPr lang="en-GB" sz="1300" b="1" dirty="0">
                <a:solidFill>
                  <a:schemeClr val="tx1"/>
                </a:solidFill>
                <a:ea typeface="Calibri" panose="020F0502020204030204" pitchFamily="34" charset="0"/>
                <a:cs typeface="Times New Roman" panose="02020603050405020304" pitchFamily="18" charset="0"/>
              </a:endParaRP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NPQs and social mobility</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grpSp>
        <p:nvGrpSpPr>
          <p:cNvPr id="4" name="Group 3"/>
          <p:cNvGrpSpPr/>
          <p:nvPr/>
        </p:nvGrpSpPr>
        <p:grpSpPr>
          <a:xfrm>
            <a:off x="5489672" y="2472013"/>
            <a:ext cx="3762928" cy="3592257"/>
            <a:chOff x="5489672" y="2472013"/>
            <a:chExt cx="3762928" cy="3592257"/>
          </a:xfrm>
        </p:grpSpPr>
        <p:sp>
          <p:nvSpPr>
            <p:cNvPr id="20" name="Rounded Rectangle 18"/>
            <p:cNvSpPr/>
            <p:nvPr/>
          </p:nvSpPr>
          <p:spPr>
            <a:xfrm>
              <a:off x="5489672" y="2946273"/>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Blackpool</a:t>
              </a:r>
              <a:endParaRPr lang="en-GB" sz="1200" b="1" dirty="0">
                <a:solidFill>
                  <a:schemeClr val="tx1"/>
                </a:solidFill>
              </a:endParaRPr>
            </a:p>
          </p:txBody>
        </p:sp>
        <p:sp>
          <p:nvSpPr>
            <p:cNvPr id="21" name="Rectangle 20"/>
            <p:cNvSpPr/>
            <p:nvPr/>
          </p:nvSpPr>
          <p:spPr>
            <a:xfrm rot="5400000">
              <a:off x="7204676" y="757009"/>
              <a:ext cx="332919" cy="3762928"/>
            </a:xfrm>
            <a:prstGeom prst="rect">
              <a:avLst/>
            </a:prstGeom>
            <a:solidFill>
              <a:srgbClr val="104F75"/>
            </a:solidFill>
            <a:ln w="1905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b="1" dirty="0" smtClean="0"/>
                <a:t>Opportunity </a:t>
              </a:r>
              <a:r>
                <a:rPr lang="en-GB" sz="1200" b="1" dirty="0" smtClean="0"/>
                <a:t>Areas</a:t>
              </a:r>
              <a:endParaRPr lang="en-GB" sz="1200" b="1" dirty="0"/>
            </a:p>
          </p:txBody>
        </p:sp>
        <p:sp>
          <p:nvSpPr>
            <p:cNvPr id="22" name="Rounded Rectangle 18"/>
            <p:cNvSpPr/>
            <p:nvPr/>
          </p:nvSpPr>
          <p:spPr>
            <a:xfrm>
              <a:off x="5489672" y="3482266"/>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Oldham</a:t>
              </a:r>
              <a:endParaRPr lang="en-GB" sz="1200" b="1" dirty="0">
                <a:solidFill>
                  <a:schemeClr val="tx1"/>
                </a:solidFill>
              </a:endParaRPr>
            </a:p>
          </p:txBody>
        </p:sp>
        <p:sp>
          <p:nvSpPr>
            <p:cNvPr id="23" name="Rounded Rectangle 18"/>
            <p:cNvSpPr/>
            <p:nvPr/>
          </p:nvSpPr>
          <p:spPr>
            <a:xfrm>
              <a:off x="5489672" y="4018259"/>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Scarborough</a:t>
              </a:r>
              <a:endParaRPr lang="en-GB" sz="1200" b="1" dirty="0">
                <a:solidFill>
                  <a:schemeClr val="tx1"/>
                </a:solidFill>
              </a:endParaRPr>
            </a:p>
          </p:txBody>
        </p:sp>
        <p:sp>
          <p:nvSpPr>
            <p:cNvPr id="24" name="Rounded Rectangle 18"/>
            <p:cNvSpPr/>
            <p:nvPr/>
          </p:nvSpPr>
          <p:spPr>
            <a:xfrm>
              <a:off x="5489672" y="4554252"/>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Derby</a:t>
              </a:r>
              <a:endParaRPr lang="en-GB" sz="1200" b="1" dirty="0">
                <a:solidFill>
                  <a:schemeClr val="tx1"/>
                </a:solidFill>
              </a:endParaRPr>
            </a:p>
          </p:txBody>
        </p:sp>
        <p:sp>
          <p:nvSpPr>
            <p:cNvPr id="25" name="Rounded Rectangle 18"/>
            <p:cNvSpPr/>
            <p:nvPr/>
          </p:nvSpPr>
          <p:spPr>
            <a:xfrm>
              <a:off x="5489672" y="5090245"/>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Norwich</a:t>
              </a:r>
              <a:endParaRPr lang="en-GB" sz="1200" b="1" dirty="0">
                <a:solidFill>
                  <a:schemeClr val="tx1"/>
                </a:solidFill>
              </a:endParaRPr>
            </a:p>
          </p:txBody>
        </p:sp>
        <p:sp>
          <p:nvSpPr>
            <p:cNvPr id="29" name="Rounded Rectangle 18"/>
            <p:cNvSpPr/>
            <p:nvPr/>
          </p:nvSpPr>
          <p:spPr>
            <a:xfrm>
              <a:off x="5489672" y="5626240"/>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West Somerset</a:t>
              </a:r>
              <a:endParaRPr lang="en-GB" sz="1200" b="1" dirty="0">
                <a:solidFill>
                  <a:schemeClr val="tx1"/>
                </a:solidFill>
              </a:endParaRPr>
            </a:p>
          </p:txBody>
        </p:sp>
        <p:sp>
          <p:nvSpPr>
            <p:cNvPr id="30" name="Rounded Rectangle 18"/>
            <p:cNvSpPr/>
            <p:nvPr/>
          </p:nvSpPr>
          <p:spPr>
            <a:xfrm>
              <a:off x="7452600" y="2934826"/>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Hastings</a:t>
              </a:r>
              <a:endParaRPr lang="en-GB" sz="1200" b="1" dirty="0">
                <a:solidFill>
                  <a:schemeClr val="tx1"/>
                </a:solidFill>
              </a:endParaRPr>
            </a:p>
          </p:txBody>
        </p:sp>
        <p:sp>
          <p:nvSpPr>
            <p:cNvPr id="31" name="Rounded Rectangle 18"/>
            <p:cNvSpPr/>
            <p:nvPr/>
          </p:nvSpPr>
          <p:spPr>
            <a:xfrm>
              <a:off x="7452600" y="3474315"/>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Stoke-on-Trent</a:t>
              </a:r>
              <a:endParaRPr lang="en-GB" sz="1200" b="1" dirty="0">
                <a:solidFill>
                  <a:schemeClr val="tx1"/>
                </a:solidFill>
              </a:endParaRPr>
            </a:p>
          </p:txBody>
        </p:sp>
        <p:sp>
          <p:nvSpPr>
            <p:cNvPr id="32" name="Rounded Rectangle 18"/>
            <p:cNvSpPr/>
            <p:nvPr/>
          </p:nvSpPr>
          <p:spPr>
            <a:xfrm>
              <a:off x="7452600" y="4013804"/>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Ipswich</a:t>
              </a:r>
              <a:endParaRPr lang="en-GB" sz="1200" b="1" dirty="0">
                <a:solidFill>
                  <a:schemeClr val="tx1"/>
                </a:solidFill>
              </a:endParaRPr>
            </a:p>
          </p:txBody>
        </p:sp>
        <p:sp>
          <p:nvSpPr>
            <p:cNvPr id="34" name="Rounded Rectangle 18"/>
            <p:cNvSpPr/>
            <p:nvPr/>
          </p:nvSpPr>
          <p:spPr>
            <a:xfrm>
              <a:off x="7452600" y="4553293"/>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Bradford</a:t>
              </a:r>
              <a:endParaRPr lang="en-GB" sz="1200" b="1" dirty="0">
                <a:solidFill>
                  <a:schemeClr val="tx1"/>
                </a:solidFill>
              </a:endParaRPr>
            </a:p>
          </p:txBody>
        </p:sp>
        <p:sp>
          <p:nvSpPr>
            <p:cNvPr id="36" name="Rounded Rectangle 18"/>
            <p:cNvSpPr/>
            <p:nvPr/>
          </p:nvSpPr>
          <p:spPr>
            <a:xfrm>
              <a:off x="7452600" y="5092782"/>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Doncaster</a:t>
              </a:r>
              <a:endParaRPr lang="en-GB" sz="1200" b="1" dirty="0">
                <a:solidFill>
                  <a:schemeClr val="tx1"/>
                </a:solidFill>
              </a:endParaRPr>
            </a:p>
          </p:txBody>
        </p:sp>
        <p:sp>
          <p:nvSpPr>
            <p:cNvPr id="37" name="Rounded Rectangle 18"/>
            <p:cNvSpPr/>
            <p:nvPr/>
          </p:nvSpPr>
          <p:spPr>
            <a:xfrm>
              <a:off x="7452600" y="5632270"/>
              <a:ext cx="1800000" cy="432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Fenland and East Cambridgeshire</a:t>
              </a:r>
              <a:endParaRPr lang="en-GB" sz="1200" b="1" dirty="0">
                <a:solidFill>
                  <a:schemeClr val="tx1"/>
                </a:solidFill>
              </a:endParaRPr>
            </a:p>
          </p:txBody>
        </p:sp>
      </p:grpSp>
      <p:sp>
        <p:nvSpPr>
          <p:cNvPr id="38" name="Pentagon 37"/>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1226780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8460" y="1990094"/>
            <a:ext cx="9467505" cy="4738252"/>
            <a:chOff x="178760" y="2022602"/>
            <a:chExt cx="9467505" cy="2634074"/>
          </a:xfrm>
          <a:effectLst>
            <a:outerShdw blurRad="50800" dist="38100" dir="2700000" algn="tl" rotWithShape="0">
              <a:prstClr val="black">
                <a:alpha val="40000"/>
              </a:prstClr>
            </a:outerShdw>
          </a:effectLst>
        </p:grpSpPr>
        <p:sp>
          <p:nvSpPr>
            <p:cNvPr id="33"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80000" rIns="144000" bIns="180000" rtlCol="0" anchor="t"/>
            <a:lstStyle/>
            <a:p>
              <a:pPr lvl="0"/>
              <a:endParaRPr lang="en-GB" sz="1200" dirty="0" smtClean="0">
                <a:solidFill>
                  <a:schemeClr val="tx1"/>
                </a:solidFill>
              </a:endParaRPr>
            </a:p>
          </p:txBody>
        </p:sp>
        <p:sp>
          <p:nvSpPr>
            <p:cNvPr id="35" name="TextBox 3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grpSp>
        <p:nvGrpSpPr>
          <p:cNvPr id="26" name="Group 25"/>
          <p:cNvGrpSpPr/>
          <p:nvPr/>
        </p:nvGrpSpPr>
        <p:grpSpPr>
          <a:xfrm>
            <a:off x="218460" y="1031414"/>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a:solidFill>
                    <a:schemeClr val="tx1"/>
                  </a:solidFill>
                  <a:ea typeface="Calibri" panose="020F0502020204030204" pitchFamily="34" charset="0"/>
                  <a:cs typeface="Times New Roman" panose="02020603050405020304" pitchFamily="18" charset="0"/>
                </a:rPr>
                <a:t>We launched the provider application window on Monday 6 February. We anticipate accrediting providers by the end of April, with providers starting the delivery of their provision in the 2017 to 2018 academic </a:t>
              </a:r>
              <a:r>
                <a:rPr lang="en-GB" sz="1300" b="1" dirty="0" smtClean="0">
                  <a:solidFill>
                    <a:schemeClr val="tx1"/>
                  </a:solidFill>
                  <a:ea typeface="Calibri" panose="020F0502020204030204" pitchFamily="34" charset="0"/>
                  <a:cs typeface="Times New Roman" panose="02020603050405020304" pitchFamily="18" charset="0"/>
                </a:rPr>
                <a:t>year.</a:t>
              </a:r>
              <a:endParaRPr lang="en-GB" sz="1300" b="1" dirty="0">
                <a:solidFill>
                  <a:schemeClr val="tx1"/>
                </a:solidFill>
                <a:ea typeface="Calibri" panose="020F0502020204030204" pitchFamily="34" charset="0"/>
                <a:cs typeface="Times New Roman" panose="02020603050405020304" pitchFamily="18" charset="0"/>
              </a:endParaRP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The accreditation process</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graphicFrame>
        <p:nvGraphicFramePr>
          <p:cNvPr id="24" name="Table 23"/>
          <p:cNvGraphicFramePr>
            <a:graphicFrameLocks noGrp="1"/>
          </p:cNvGraphicFramePr>
          <p:nvPr>
            <p:extLst>
              <p:ext uri="{D42A27DB-BD31-4B8C-83A1-F6EECF244321}">
                <p14:modId xmlns:p14="http://schemas.microsoft.com/office/powerpoint/2010/main" val="138250442"/>
              </p:ext>
            </p:extLst>
          </p:nvPr>
        </p:nvGraphicFramePr>
        <p:xfrm>
          <a:off x="5320137" y="2621535"/>
          <a:ext cx="4035772" cy="3491166"/>
        </p:xfrm>
        <a:graphic>
          <a:graphicData uri="http://schemas.openxmlformats.org/drawingml/2006/table">
            <a:tbl>
              <a:tblPr firstRow="1" bandRow="1">
                <a:tableStyleId>{5C22544A-7EE6-4342-B048-85BDC9FD1C3A}</a:tableStyleId>
              </a:tblPr>
              <a:tblGrid>
                <a:gridCol w="2017886">
                  <a:extLst>
                    <a:ext uri="{9D8B030D-6E8A-4147-A177-3AD203B41FA5}">
                      <a16:colId xmlns:a16="http://schemas.microsoft.com/office/drawing/2014/main" val="3707343072"/>
                    </a:ext>
                  </a:extLst>
                </a:gridCol>
                <a:gridCol w="2017886">
                  <a:extLst>
                    <a:ext uri="{9D8B030D-6E8A-4147-A177-3AD203B41FA5}">
                      <a16:colId xmlns:a16="http://schemas.microsoft.com/office/drawing/2014/main" val="4100067813"/>
                    </a:ext>
                  </a:extLst>
                </a:gridCol>
              </a:tblGrid>
              <a:tr h="282543">
                <a:tc>
                  <a:txBody>
                    <a:bodyPr/>
                    <a:lstStyle/>
                    <a:p>
                      <a:pPr algn="ctr"/>
                      <a:r>
                        <a:rPr lang="en-GB" sz="1200" b="1" dirty="0" smtClean="0"/>
                        <a:t>Activity</a:t>
                      </a:r>
                      <a:endParaRPr lang="en-GB" sz="1200" b="1" dirty="0"/>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104F75"/>
                    </a:solidFill>
                  </a:tcPr>
                </a:tc>
                <a:tc>
                  <a:txBody>
                    <a:bodyPr/>
                    <a:lstStyle/>
                    <a:p>
                      <a:pPr algn="ctr"/>
                      <a:r>
                        <a:rPr lang="en-GB" sz="1200" b="1" dirty="0" smtClean="0"/>
                        <a:t>Date</a:t>
                      </a:r>
                      <a:endParaRPr lang="en-GB" sz="1200" b="1" dirty="0"/>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104F75"/>
                    </a:solidFill>
                  </a:tcPr>
                </a:tc>
                <a:extLst>
                  <a:ext uri="{0D108BD9-81ED-4DB2-BD59-A6C34878D82A}">
                    <a16:rowId xmlns:a16="http://schemas.microsoft.com/office/drawing/2014/main" val="3620988299"/>
                  </a:ext>
                </a:extLst>
              </a:tr>
              <a:tr h="282543">
                <a:tc>
                  <a:txBody>
                    <a:bodyPr/>
                    <a:lstStyle/>
                    <a:p>
                      <a:pPr algn="ctr"/>
                      <a:r>
                        <a:rPr lang="en-GB" sz="1200" b="1" dirty="0" smtClean="0"/>
                        <a:t>Provider</a:t>
                      </a:r>
                      <a:r>
                        <a:rPr lang="en-GB" sz="1200" b="1" baseline="0" dirty="0" smtClean="0"/>
                        <a:t> application window opens</a:t>
                      </a:r>
                      <a:endParaRPr lang="en-GB" sz="1200" b="1" dirty="0"/>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rgbClr val="072233"/>
                          </a:solidFill>
                          <a:effectLst/>
                          <a:latin typeface="Calibri" panose="020F0502020204030204" pitchFamily="34" charset="0"/>
                          <a:ea typeface="Calibri" panose="020F0502020204030204" pitchFamily="34" charset="0"/>
                          <a:cs typeface="Times New Roman" panose="02020603050405020304" pitchFamily="18" charset="0"/>
                        </a:rPr>
                        <a:t>Monday 6 February</a:t>
                      </a:r>
                      <a:r>
                        <a:rPr lang="en-GB" sz="1200" baseline="0" dirty="0" smtClean="0">
                          <a:solidFill>
                            <a:srgbClr val="072233"/>
                          </a:solidFill>
                          <a:effectLst/>
                          <a:latin typeface="Calibri" panose="020F0502020204030204" pitchFamily="34" charset="0"/>
                          <a:ea typeface="Calibri" panose="020F0502020204030204" pitchFamily="34" charset="0"/>
                          <a:cs typeface="Times New Roman" panose="02020603050405020304" pitchFamily="18" charset="0"/>
                        </a:rPr>
                        <a:t> (12:00)</a:t>
                      </a:r>
                      <a:endParaRPr lang="en-GB" sz="1200" dirty="0" smtClean="0">
                        <a:solidFill>
                          <a:srgbClr val="072233"/>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extLst>
                  <a:ext uri="{0D108BD9-81ED-4DB2-BD59-A6C34878D82A}">
                    <a16:rowId xmlns:a16="http://schemas.microsoft.com/office/drawing/2014/main" val="3301890783"/>
                  </a:ext>
                </a:extLst>
              </a:tr>
              <a:tr h="282543">
                <a:tc>
                  <a:txBody>
                    <a:bodyPr/>
                    <a:lstStyle/>
                    <a:p>
                      <a:pPr algn="ctr"/>
                      <a:r>
                        <a:rPr lang="en-GB" sz="1200" b="1" dirty="0" smtClean="0"/>
                        <a:t>Deadline</a:t>
                      </a:r>
                      <a:r>
                        <a:rPr lang="en-GB" sz="1200" b="1" baseline="0" dirty="0" smtClean="0"/>
                        <a:t> for bidder questions</a:t>
                      </a:r>
                      <a:endParaRPr lang="en-GB" sz="1200" b="1" dirty="0"/>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rgbClr val="072233"/>
                          </a:solidFill>
                          <a:effectLst/>
                          <a:latin typeface="Calibri" panose="020F0502020204030204" pitchFamily="34" charset="0"/>
                          <a:ea typeface="Calibri" panose="020F0502020204030204" pitchFamily="34" charset="0"/>
                          <a:cs typeface="Times New Roman" panose="02020603050405020304" pitchFamily="18" charset="0"/>
                        </a:rPr>
                        <a:t>Friday 17 March (17:00)</a:t>
                      </a: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extLst>
                  <a:ext uri="{0D108BD9-81ED-4DB2-BD59-A6C34878D82A}">
                    <a16:rowId xmlns:a16="http://schemas.microsoft.com/office/drawing/2014/main" val="2378505706"/>
                  </a:ext>
                </a:extLst>
              </a:tr>
              <a:tr h="282543">
                <a:tc>
                  <a:txBody>
                    <a:bodyPr/>
                    <a:lstStyle/>
                    <a:p>
                      <a:pPr algn="ctr"/>
                      <a:r>
                        <a:rPr lang="en-GB" sz="1200" b="1" dirty="0" smtClean="0"/>
                        <a:t>Provider</a:t>
                      </a:r>
                      <a:r>
                        <a:rPr lang="en-GB" sz="1200" b="1" baseline="0" dirty="0" smtClean="0"/>
                        <a:t> application window closes</a:t>
                      </a:r>
                      <a:endParaRPr lang="en-GB" sz="1200" b="1" dirty="0"/>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rgbClr val="072233"/>
                          </a:solidFill>
                          <a:effectLst/>
                          <a:latin typeface="Calibri" panose="020F0502020204030204" pitchFamily="34" charset="0"/>
                          <a:ea typeface="Calibri" panose="020F0502020204030204" pitchFamily="34" charset="0"/>
                          <a:cs typeface="Times New Roman" panose="02020603050405020304" pitchFamily="18" charset="0"/>
                        </a:rPr>
                        <a:t>Monday 20 March (12:00)</a:t>
                      </a: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extLst>
                  <a:ext uri="{0D108BD9-81ED-4DB2-BD59-A6C34878D82A}">
                    <a16:rowId xmlns:a16="http://schemas.microsoft.com/office/drawing/2014/main" val="2596912972"/>
                  </a:ext>
                </a:extLst>
              </a:tr>
              <a:tr h="282543">
                <a:tc>
                  <a:txBody>
                    <a:bodyPr/>
                    <a:lstStyle/>
                    <a:p>
                      <a:pPr algn="ctr"/>
                      <a:r>
                        <a:rPr lang="en-GB" sz="1200" b="1" dirty="0" smtClean="0"/>
                        <a:t>Clarification questions/interviews (indicative)</a:t>
                      </a:r>
                      <a:endParaRPr lang="en-GB" sz="1200" b="1" dirty="0"/>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tc>
                  <a:txBody>
                    <a:bodyPr/>
                    <a:lstStyle/>
                    <a:p>
                      <a:pPr algn="ctr"/>
                      <a:r>
                        <a:rPr lang="en-GB" sz="1200" dirty="0" smtClean="0">
                          <a:solidFill>
                            <a:srgbClr val="072233"/>
                          </a:solidFill>
                        </a:rPr>
                        <a:t>w/c Monday</a:t>
                      </a:r>
                      <a:r>
                        <a:rPr lang="en-GB" sz="1200" baseline="0" dirty="0" smtClean="0">
                          <a:solidFill>
                            <a:srgbClr val="072233"/>
                          </a:solidFill>
                        </a:rPr>
                        <a:t> 17 April</a:t>
                      </a:r>
                      <a:endParaRPr lang="en-GB" sz="1200" dirty="0">
                        <a:solidFill>
                          <a:srgbClr val="072233"/>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extLst>
                  <a:ext uri="{0D108BD9-81ED-4DB2-BD59-A6C34878D82A}">
                    <a16:rowId xmlns:a16="http://schemas.microsoft.com/office/drawing/2014/main" val="2728860586"/>
                  </a:ext>
                </a:extLst>
              </a:tr>
              <a:tr h="282543">
                <a:tc>
                  <a:txBody>
                    <a:bodyPr/>
                    <a:lstStyle/>
                    <a:p>
                      <a:pPr algn="ctr"/>
                      <a:r>
                        <a:rPr lang="en-GB" sz="1200" b="1" dirty="0" smtClean="0"/>
                        <a:t>Notification</a:t>
                      </a:r>
                      <a:r>
                        <a:rPr lang="en-GB" sz="1200" b="1" baseline="0" dirty="0" smtClean="0"/>
                        <a:t> to bidders of result (indicative)</a:t>
                      </a:r>
                      <a:endParaRPr lang="en-GB" sz="1200" b="1" dirty="0"/>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tc>
                  <a:txBody>
                    <a:bodyPr/>
                    <a:lstStyle/>
                    <a:p>
                      <a:pPr algn="ctr"/>
                      <a:r>
                        <a:rPr lang="en-GB" sz="1200" dirty="0" smtClean="0">
                          <a:solidFill>
                            <a:srgbClr val="072233"/>
                          </a:solidFill>
                        </a:rPr>
                        <a:t>w/c Monday 24 April</a:t>
                      </a:r>
                      <a:endParaRPr lang="en-GB" sz="1200" dirty="0">
                        <a:solidFill>
                          <a:srgbClr val="072233"/>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extLst>
                  <a:ext uri="{0D108BD9-81ED-4DB2-BD59-A6C34878D82A}">
                    <a16:rowId xmlns:a16="http://schemas.microsoft.com/office/drawing/2014/main" val="478272778"/>
                  </a:ext>
                </a:extLst>
              </a:tr>
              <a:tr h="282543">
                <a:tc>
                  <a:txBody>
                    <a:bodyPr/>
                    <a:lstStyle/>
                    <a:p>
                      <a:pPr algn="ctr"/>
                      <a:r>
                        <a:rPr lang="en-GB" sz="1200" b="1" dirty="0" smtClean="0"/>
                        <a:t>Contract starts (indicative)</a:t>
                      </a:r>
                      <a:endParaRPr lang="en-GB" sz="1200" b="1" dirty="0"/>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tc>
                  <a:txBody>
                    <a:bodyPr/>
                    <a:lstStyle/>
                    <a:p>
                      <a:pPr algn="ctr"/>
                      <a:r>
                        <a:rPr lang="en-GB" sz="1200" dirty="0" smtClean="0">
                          <a:solidFill>
                            <a:srgbClr val="072233"/>
                          </a:solidFill>
                        </a:rPr>
                        <a:t>w/c</a:t>
                      </a:r>
                      <a:r>
                        <a:rPr lang="en-GB" sz="1200" baseline="0" dirty="0" smtClean="0">
                          <a:solidFill>
                            <a:srgbClr val="072233"/>
                          </a:solidFill>
                        </a:rPr>
                        <a:t> Monday 1 May</a:t>
                      </a:r>
                      <a:endParaRPr lang="en-GB" sz="1200" dirty="0">
                        <a:solidFill>
                          <a:srgbClr val="072233"/>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extLst>
                  <a:ext uri="{0D108BD9-81ED-4DB2-BD59-A6C34878D82A}">
                    <a16:rowId xmlns:a16="http://schemas.microsoft.com/office/drawing/2014/main" val="560664151"/>
                  </a:ext>
                </a:extLst>
              </a:tr>
              <a:tr h="282543">
                <a:tc>
                  <a:txBody>
                    <a:bodyPr/>
                    <a:lstStyle/>
                    <a:p>
                      <a:pPr algn="ctr"/>
                      <a:r>
                        <a:rPr lang="en-GB" sz="1200" b="1" dirty="0" smtClean="0"/>
                        <a:t>Course</a:t>
                      </a:r>
                      <a:r>
                        <a:rPr lang="en-GB" sz="1200" b="1" baseline="0" dirty="0" smtClean="0"/>
                        <a:t> delivery</a:t>
                      </a:r>
                      <a:endParaRPr lang="en-GB" sz="1200" b="1" dirty="0"/>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tc>
                  <a:txBody>
                    <a:bodyPr/>
                    <a:lstStyle/>
                    <a:p>
                      <a:pPr algn="ctr"/>
                      <a:r>
                        <a:rPr lang="en-GB" sz="1200" dirty="0" smtClean="0">
                          <a:solidFill>
                            <a:srgbClr val="072233"/>
                          </a:solidFill>
                        </a:rPr>
                        <a:t>Starting</a:t>
                      </a:r>
                      <a:r>
                        <a:rPr lang="en-GB" sz="1200" baseline="0" dirty="0" smtClean="0">
                          <a:solidFill>
                            <a:srgbClr val="072233"/>
                          </a:solidFill>
                        </a:rPr>
                        <a:t> in 2017 to 2018 academic year</a:t>
                      </a:r>
                      <a:endParaRPr lang="en-GB" sz="1200" dirty="0">
                        <a:solidFill>
                          <a:srgbClr val="072233"/>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solidFill>
                      <a:srgbClr val="CFDCE3"/>
                    </a:solidFill>
                  </a:tcPr>
                </a:tc>
                <a:extLst>
                  <a:ext uri="{0D108BD9-81ED-4DB2-BD59-A6C34878D82A}">
                    <a16:rowId xmlns:a16="http://schemas.microsoft.com/office/drawing/2014/main" val="2277920895"/>
                  </a:ext>
                </a:extLst>
              </a:tr>
            </a:tbl>
          </a:graphicData>
        </a:graphic>
      </p:graphicFrame>
      <p:sp>
        <p:nvSpPr>
          <p:cNvPr id="9" name="Rectangle 8"/>
          <p:cNvSpPr/>
          <p:nvPr/>
        </p:nvSpPr>
        <p:spPr>
          <a:xfrm>
            <a:off x="767967" y="2566625"/>
            <a:ext cx="4269851" cy="3600986"/>
          </a:xfrm>
          <a:prstGeom prst="rect">
            <a:avLst/>
          </a:prstGeom>
        </p:spPr>
        <p:txBody>
          <a:bodyPr wrap="square">
            <a:spAutoFit/>
          </a:bodyPr>
          <a:lstStyle/>
          <a:p>
            <a:pPr marL="171450" indent="-171450">
              <a:buClr>
                <a:srgbClr val="104F75"/>
              </a:buClr>
              <a:buFont typeface="Wingdings" panose="05000000000000000000" pitchFamily="2" charset="2"/>
              <a:buChar char="§"/>
            </a:pPr>
            <a:endParaRPr lang="en-GB" sz="1200" dirty="0" smtClean="0"/>
          </a:p>
          <a:p>
            <a:pPr marL="171450" indent="-171450">
              <a:buClr>
                <a:srgbClr val="104F75"/>
              </a:buClr>
              <a:buFont typeface="Wingdings" panose="05000000000000000000" pitchFamily="2" charset="2"/>
              <a:buChar char="§"/>
            </a:pPr>
            <a:r>
              <a:rPr lang="en-GB" sz="1200" dirty="0" smtClean="0"/>
              <a:t>The </a:t>
            </a:r>
            <a:r>
              <a:rPr lang="en-GB" sz="1200" dirty="0"/>
              <a:t>accreditation process will be run in accordance with the light touch regime under the Concession Contracts Regulations 2016. For the avoidance of </a:t>
            </a:r>
            <a:r>
              <a:rPr lang="en-GB" sz="1200" dirty="0" smtClean="0"/>
              <a:t>doubt, </a:t>
            </a:r>
            <a:r>
              <a:rPr lang="en-GB" sz="1200" dirty="0"/>
              <a:t>this accreditation process does not come within the scope of the Public Contracts Regulations </a:t>
            </a:r>
            <a:r>
              <a:rPr lang="en-GB" sz="1200" dirty="0" smtClean="0"/>
              <a:t>2015.</a:t>
            </a:r>
          </a:p>
          <a:p>
            <a:pPr marL="171450" indent="-171450">
              <a:buClr>
                <a:srgbClr val="104F75"/>
              </a:buClr>
              <a:buFont typeface="Wingdings" panose="05000000000000000000" pitchFamily="2" charset="2"/>
              <a:buChar char="§"/>
            </a:pPr>
            <a:endParaRPr lang="en-GB" sz="1200" dirty="0"/>
          </a:p>
          <a:p>
            <a:pPr marL="171450" indent="-171450">
              <a:buClr>
                <a:srgbClr val="104F75"/>
              </a:buClr>
              <a:buFont typeface="Wingdings" panose="05000000000000000000" pitchFamily="2" charset="2"/>
              <a:buChar char="§"/>
            </a:pPr>
            <a:r>
              <a:rPr lang="en-GB" sz="1200" dirty="0" smtClean="0"/>
              <a:t>An </a:t>
            </a:r>
            <a:r>
              <a:rPr lang="en-GB" sz="1200" dirty="0"/>
              <a:t>Invitation to Apply (ITA) is being hosted on Contracts </a:t>
            </a:r>
            <a:r>
              <a:rPr lang="en-GB" sz="1200" dirty="0" smtClean="0"/>
              <a:t>Finder (</a:t>
            </a:r>
            <a:r>
              <a:rPr lang="en-GB" sz="1200" dirty="0" smtClean="0">
                <a:hlinkClick r:id="rId3"/>
              </a:rPr>
              <a:t>https</a:t>
            </a:r>
            <a:r>
              <a:rPr lang="en-GB" sz="1200" dirty="0">
                <a:hlinkClick r:id="rId3"/>
              </a:rPr>
              <a:t>://</a:t>
            </a:r>
            <a:r>
              <a:rPr lang="en-GB" sz="1200" dirty="0" smtClean="0">
                <a:hlinkClick r:id="rId3"/>
              </a:rPr>
              <a:t>www.contractsfinder.service.gov.uk</a:t>
            </a:r>
            <a:r>
              <a:rPr lang="en-GB" sz="1200" dirty="0" smtClean="0"/>
              <a:t>). </a:t>
            </a:r>
            <a:r>
              <a:rPr lang="en-GB" sz="1200" dirty="0" smtClean="0"/>
              <a:t>To </a:t>
            </a:r>
            <a:r>
              <a:rPr lang="en-GB" sz="1200" dirty="0"/>
              <a:t>request an application </a:t>
            </a:r>
            <a:r>
              <a:rPr lang="en-GB" sz="1200" dirty="0" smtClean="0"/>
              <a:t>form, email </a:t>
            </a:r>
            <a:r>
              <a:rPr lang="en-GB" sz="1200" dirty="0" smtClean="0">
                <a:hlinkClick r:id="rId4"/>
              </a:rPr>
              <a:t>NPQ.Reform@education.gov.uk</a:t>
            </a:r>
            <a:r>
              <a:rPr lang="en-GB" sz="1200" dirty="0"/>
              <a:t>. </a:t>
            </a:r>
            <a:endParaRPr lang="en-GB" sz="1200" dirty="0" smtClean="0"/>
          </a:p>
          <a:p>
            <a:pPr>
              <a:buClr>
                <a:srgbClr val="104F75"/>
              </a:buClr>
            </a:pPr>
            <a:endParaRPr lang="en-GB" sz="1200" dirty="0"/>
          </a:p>
          <a:p>
            <a:pPr marL="171450" indent="-171450">
              <a:buClr>
                <a:srgbClr val="104F75"/>
              </a:buClr>
              <a:buFont typeface="Wingdings" panose="05000000000000000000" pitchFamily="2" charset="2"/>
              <a:buChar char="§"/>
            </a:pPr>
            <a:r>
              <a:rPr lang="en-GB" sz="1200" dirty="0" smtClean="0"/>
              <a:t>Please </a:t>
            </a:r>
            <a:r>
              <a:rPr lang="en-GB" sz="1200" dirty="0"/>
              <a:t>note that the </a:t>
            </a:r>
            <a:r>
              <a:rPr lang="en-GB" sz="1200" dirty="0" smtClean="0"/>
              <a:t>dates </a:t>
            </a:r>
            <a:r>
              <a:rPr lang="en-GB" sz="1200" dirty="0"/>
              <a:t>given in the </a:t>
            </a:r>
            <a:r>
              <a:rPr lang="en-GB" sz="1200" dirty="0" smtClean="0"/>
              <a:t>accompanying </a:t>
            </a:r>
            <a:r>
              <a:rPr lang="en-GB" sz="1200" dirty="0"/>
              <a:t>timetable for the announcement of successful applicants </a:t>
            </a:r>
            <a:r>
              <a:rPr lang="en-GB" sz="1200" dirty="0" smtClean="0"/>
              <a:t>are </a:t>
            </a:r>
            <a:r>
              <a:rPr lang="en-GB" sz="1200" b="1" dirty="0" smtClean="0"/>
              <a:t>indicative</a:t>
            </a:r>
            <a:r>
              <a:rPr lang="en-GB" sz="1200" dirty="0" smtClean="0"/>
              <a:t>. The DfE will inform applicants if there </a:t>
            </a:r>
            <a:r>
              <a:rPr lang="en-GB" sz="1200" dirty="0" smtClean="0"/>
              <a:t>are any changes.</a:t>
            </a:r>
            <a:endParaRPr lang="en-GB" sz="1200" dirty="0" smtClean="0"/>
          </a:p>
          <a:p>
            <a:pPr>
              <a:buClr>
                <a:srgbClr val="104F75"/>
              </a:buClr>
            </a:pPr>
            <a:endParaRPr lang="en-GB" sz="1200" dirty="0"/>
          </a:p>
          <a:p>
            <a:pPr marL="171450" indent="-171450">
              <a:buClr>
                <a:srgbClr val="104F75"/>
              </a:buClr>
              <a:buFont typeface="Wingdings" panose="05000000000000000000" pitchFamily="2" charset="2"/>
              <a:buChar char="§"/>
            </a:pPr>
            <a:r>
              <a:rPr lang="en-GB" sz="1200" dirty="0" smtClean="0"/>
              <a:t>We </a:t>
            </a:r>
            <a:r>
              <a:rPr lang="en-GB" sz="1200" dirty="0"/>
              <a:t>reserve the right to run a second recruitment round if we do not </a:t>
            </a:r>
            <a:r>
              <a:rPr lang="en-GB" sz="1200" dirty="0" smtClean="0"/>
              <a:t>receive </a:t>
            </a:r>
            <a:r>
              <a:rPr lang="en-GB" sz="1200" dirty="0"/>
              <a:t>sufficient high quality bids during this </a:t>
            </a:r>
            <a:r>
              <a:rPr lang="en-GB" sz="1200" dirty="0" smtClean="0"/>
              <a:t>process.</a:t>
            </a:r>
            <a:endParaRPr lang="en-GB" sz="1200" dirty="0"/>
          </a:p>
          <a:p>
            <a:endParaRPr lang="en-GB" sz="1200" dirty="0"/>
          </a:p>
        </p:txBody>
      </p:sp>
      <p:sp>
        <p:nvSpPr>
          <p:cNvPr id="13" name="Pentagon 12"/>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2072188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8460" y="1990094"/>
            <a:ext cx="9467505" cy="4738252"/>
            <a:chOff x="178760" y="2022602"/>
            <a:chExt cx="9467505" cy="2634074"/>
          </a:xfrm>
          <a:effectLst>
            <a:outerShdw blurRad="50800" dist="38100" dir="2700000" algn="tl" rotWithShape="0">
              <a:prstClr val="black">
                <a:alpha val="40000"/>
              </a:prstClr>
            </a:outerShdw>
          </a:effectLst>
        </p:grpSpPr>
        <p:sp>
          <p:nvSpPr>
            <p:cNvPr id="33"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80000" rIns="144000" bIns="180000" rtlCol="0" anchor="t"/>
            <a:lstStyle/>
            <a:p>
              <a:pPr lvl="0"/>
              <a:endParaRPr lang="en-GB" sz="1200" dirty="0" smtClean="0">
                <a:solidFill>
                  <a:schemeClr val="tx1"/>
                </a:solidFill>
              </a:endParaRPr>
            </a:p>
          </p:txBody>
        </p:sp>
        <p:sp>
          <p:nvSpPr>
            <p:cNvPr id="35" name="TextBox 3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grpSp>
        <p:nvGrpSpPr>
          <p:cNvPr id="26" name="Group 25"/>
          <p:cNvGrpSpPr/>
          <p:nvPr/>
        </p:nvGrpSpPr>
        <p:grpSpPr>
          <a:xfrm>
            <a:off x="218460" y="1031414"/>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a:solidFill>
                    <a:schemeClr val="tx1"/>
                  </a:solidFill>
                  <a:ea typeface="Calibri" panose="020F0502020204030204" pitchFamily="34" charset="0"/>
                  <a:cs typeface="Times New Roman" panose="02020603050405020304" pitchFamily="18" charset="0"/>
                </a:rPr>
                <a:t>To be eligible to apply for accreditation, potential providers </a:t>
              </a:r>
              <a:r>
                <a:rPr lang="en-GB" sz="1300" b="1" dirty="0" smtClean="0">
                  <a:solidFill>
                    <a:schemeClr val="tx1"/>
                  </a:solidFill>
                  <a:ea typeface="Calibri" panose="020F0502020204030204" pitchFamily="34" charset="0"/>
                  <a:cs typeface="Times New Roman" panose="02020603050405020304" pitchFamily="18" charset="0"/>
                </a:rPr>
                <a:t>must </a:t>
              </a:r>
              <a:r>
                <a:rPr lang="en-GB" sz="1300" b="1" dirty="0">
                  <a:solidFill>
                    <a:schemeClr val="tx1"/>
                  </a:solidFill>
                  <a:ea typeface="Calibri" panose="020F0502020204030204" pitchFamily="34" charset="0"/>
                  <a:cs typeface="Times New Roman" panose="02020603050405020304" pitchFamily="18" charset="0"/>
                </a:rPr>
                <a:t>meet a number of </a:t>
              </a:r>
              <a:r>
                <a:rPr lang="en-GB" sz="1300" b="1" dirty="0" smtClean="0">
                  <a:solidFill>
                    <a:schemeClr val="tx1"/>
                  </a:solidFill>
                  <a:ea typeface="Calibri" panose="020F0502020204030204" pitchFamily="34" charset="0"/>
                  <a:cs typeface="Times New Roman" panose="02020603050405020304" pitchFamily="18" charset="0"/>
                </a:rPr>
                <a:t>mandatory </a:t>
              </a:r>
              <a:r>
                <a:rPr lang="en-GB" sz="1300" b="1" dirty="0">
                  <a:solidFill>
                    <a:schemeClr val="tx1"/>
                  </a:solidFill>
                  <a:ea typeface="Calibri" panose="020F0502020204030204" pitchFamily="34" charset="0"/>
                  <a:cs typeface="Times New Roman" panose="02020603050405020304" pitchFamily="18" charset="0"/>
                </a:rPr>
                <a:t>requirements. For their applications to be fully assessed, providers must be able to  answer ‘Yes’ to the questions outlined below. All other applications will not be </a:t>
              </a:r>
              <a:r>
                <a:rPr lang="en-GB" sz="1300" b="1" dirty="0" smtClean="0">
                  <a:solidFill>
                    <a:schemeClr val="tx1"/>
                  </a:solidFill>
                  <a:ea typeface="Calibri" panose="020F0502020204030204" pitchFamily="34" charset="0"/>
                  <a:cs typeface="Times New Roman" panose="02020603050405020304" pitchFamily="18" charset="0"/>
                </a:rPr>
                <a:t>assessed any </a:t>
              </a:r>
              <a:r>
                <a:rPr lang="en-GB" sz="1300" b="1" dirty="0">
                  <a:solidFill>
                    <a:schemeClr val="tx1"/>
                  </a:solidFill>
                  <a:ea typeface="Calibri" panose="020F0502020204030204" pitchFamily="34" charset="0"/>
                  <a:cs typeface="Times New Roman" panose="02020603050405020304" pitchFamily="18" charset="0"/>
                </a:rPr>
                <a:t>further and will be evaluated as unsuccessful.  </a:t>
              </a: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Mandatory requirements</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grpSp>
        <p:nvGrpSpPr>
          <p:cNvPr id="7" name="Group 6"/>
          <p:cNvGrpSpPr/>
          <p:nvPr/>
        </p:nvGrpSpPr>
        <p:grpSpPr>
          <a:xfrm>
            <a:off x="1108706" y="2537024"/>
            <a:ext cx="8047011" cy="3644389"/>
            <a:chOff x="1417711" y="2943937"/>
            <a:chExt cx="8047011" cy="3644389"/>
          </a:xfrm>
        </p:grpSpPr>
        <p:grpSp>
          <p:nvGrpSpPr>
            <p:cNvPr id="6" name="Group 5"/>
            <p:cNvGrpSpPr/>
            <p:nvPr/>
          </p:nvGrpSpPr>
          <p:grpSpPr>
            <a:xfrm>
              <a:off x="1417711" y="2943937"/>
              <a:ext cx="8047011" cy="828000"/>
              <a:chOff x="1417711" y="2943937"/>
              <a:chExt cx="8047011" cy="828000"/>
            </a:xfrm>
          </p:grpSpPr>
          <p:sp>
            <p:nvSpPr>
              <p:cNvPr id="56" name="Rectangle 55"/>
              <p:cNvSpPr/>
              <p:nvPr/>
            </p:nvSpPr>
            <p:spPr>
              <a:xfrm>
                <a:off x="1744785" y="2988587"/>
                <a:ext cx="7719937" cy="738701"/>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GB" sz="1200" dirty="0" smtClean="0">
                    <a:solidFill>
                      <a:schemeClr val="tx1"/>
                    </a:solidFill>
                  </a:rPr>
                  <a:t>Does </a:t>
                </a:r>
                <a:r>
                  <a:rPr lang="en-GB" sz="1200" dirty="0">
                    <a:solidFill>
                      <a:schemeClr val="tx1"/>
                    </a:solidFill>
                  </a:rPr>
                  <a:t>your organisation or consortium have recent experience in designing and delivering </a:t>
                </a:r>
                <a:r>
                  <a:rPr lang="en-GB" sz="1200" dirty="0">
                    <a:solidFill>
                      <a:schemeClr val="tx1"/>
                    </a:solidFill>
                  </a:rPr>
                  <a:t>c</a:t>
                </a:r>
                <a:r>
                  <a:rPr lang="en-GB" sz="1200" dirty="0" smtClean="0">
                    <a:solidFill>
                      <a:schemeClr val="tx1"/>
                    </a:solidFill>
                  </a:rPr>
                  <a:t>ontinuing </a:t>
                </a:r>
                <a:r>
                  <a:rPr lang="en-GB" sz="1200" dirty="0">
                    <a:solidFill>
                      <a:schemeClr val="tx1"/>
                    </a:solidFill>
                  </a:rPr>
                  <a:t>p</a:t>
                </a:r>
                <a:r>
                  <a:rPr lang="en-GB" sz="1200" dirty="0" smtClean="0">
                    <a:solidFill>
                      <a:schemeClr val="tx1"/>
                    </a:solidFill>
                  </a:rPr>
                  <a:t>rofessional </a:t>
                </a:r>
                <a:r>
                  <a:rPr lang="en-GB" sz="1200" dirty="0">
                    <a:solidFill>
                      <a:schemeClr val="tx1"/>
                    </a:solidFill>
                  </a:rPr>
                  <a:t>d</a:t>
                </a:r>
                <a:r>
                  <a:rPr lang="en-GB" sz="1200" dirty="0" smtClean="0">
                    <a:solidFill>
                      <a:schemeClr val="tx1"/>
                    </a:solidFill>
                  </a:rPr>
                  <a:t>evelopment </a:t>
                </a:r>
                <a:r>
                  <a:rPr lang="en-GB" sz="1200" dirty="0">
                    <a:solidFill>
                      <a:schemeClr val="tx1"/>
                    </a:solidFill>
                  </a:rPr>
                  <a:t>(CPD) and/or </a:t>
                </a:r>
                <a:r>
                  <a:rPr lang="en-GB" sz="1200" dirty="0" smtClean="0">
                    <a:solidFill>
                      <a:schemeClr val="tx1"/>
                    </a:solidFill>
                  </a:rPr>
                  <a:t>leadership </a:t>
                </a:r>
                <a:r>
                  <a:rPr lang="en-GB" sz="1200" dirty="0">
                    <a:solidFill>
                      <a:schemeClr val="tx1"/>
                    </a:solidFill>
                  </a:rPr>
                  <a:t>development programmes within the English education sector</a:t>
                </a:r>
                <a:r>
                  <a:rPr lang="en-GB" sz="1200" dirty="0" smtClean="0">
                    <a:solidFill>
                      <a:schemeClr val="tx1"/>
                    </a:solidFill>
                  </a:rPr>
                  <a:t>? Recent should be taken to mean within the past 5 years.</a:t>
                </a:r>
                <a:endParaRPr lang="en-GB" sz="1200" dirty="0">
                  <a:solidFill>
                    <a:schemeClr val="tx1"/>
                  </a:solidFill>
                </a:endParaRPr>
              </a:p>
            </p:txBody>
          </p:sp>
          <p:sp>
            <p:nvSpPr>
              <p:cNvPr id="4" name="Pentagon 3"/>
              <p:cNvSpPr/>
              <p:nvPr/>
            </p:nvSpPr>
            <p:spPr>
              <a:xfrm>
                <a:off x="1417711" y="2943937"/>
                <a:ext cx="792000" cy="828000"/>
              </a:xfrm>
              <a:prstGeom prst="homePlat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bg1"/>
                    </a:solidFill>
                  </a:rPr>
                  <a:t>1</a:t>
                </a:r>
                <a:endParaRPr lang="en-GB" sz="2400" b="1" dirty="0">
                  <a:solidFill>
                    <a:schemeClr val="bg1"/>
                  </a:solidFill>
                </a:endParaRPr>
              </a:p>
            </p:txBody>
          </p:sp>
        </p:grpSp>
        <p:grpSp>
          <p:nvGrpSpPr>
            <p:cNvPr id="62" name="Group 61"/>
            <p:cNvGrpSpPr/>
            <p:nvPr/>
          </p:nvGrpSpPr>
          <p:grpSpPr>
            <a:xfrm>
              <a:off x="1417711" y="3880255"/>
              <a:ext cx="8047011" cy="828000"/>
              <a:chOff x="1417711" y="2943937"/>
              <a:chExt cx="8047011" cy="828000"/>
            </a:xfrm>
          </p:grpSpPr>
          <p:sp>
            <p:nvSpPr>
              <p:cNvPr id="63" name="Rectangle 62"/>
              <p:cNvSpPr/>
              <p:nvPr/>
            </p:nvSpPr>
            <p:spPr>
              <a:xfrm>
                <a:off x="1744785" y="2988587"/>
                <a:ext cx="7719937" cy="738701"/>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GB" sz="1200" dirty="0" smtClean="0">
                    <a:solidFill>
                      <a:schemeClr val="tx1"/>
                    </a:solidFill>
                  </a:rPr>
                  <a:t>If </a:t>
                </a:r>
                <a:r>
                  <a:rPr lang="en-GB" sz="1200" dirty="0">
                    <a:solidFill>
                      <a:schemeClr val="tx1"/>
                    </a:solidFill>
                  </a:rPr>
                  <a:t>you are delivering this contract as part of a consortium, does your organisation agree to enter into binding agreements with other consortium members to ensure service delivery and compliance with all contractual requirements and expectations? </a:t>
                </a:r>
              </a:p>
            </p:txBody>
          </p:sp>
          <p:sp>
            <p:nvSpPr>
              <p:cNvPr id="64" name="Pentagon 63"/>
              <p:cNvSpPr/>
              <p:nvPr/>
            </p:nvSpPr>
            <p:spPr>
              <a:xfrm>
                <a:off x="1417711" y="2943937"/>
                <a:ext cx="792000" cy="828000"/>
              </a:xfrm>
              <a:prstGeom prst="homePlat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2</a:t>
                </a:r>
              </a:p>
            </p:txBody>
          </p:sp>
        </p:grpSp>
        <p:grpSp>
          <p:nvGrpSpPr>
            <p:cNvPr id="65" name="Group 64"/>
            <p:cNvGrpSpPr/>
            <p:nvPr/>
          </p:nvGrpSpPr>
          <p:grpSpPr>
            <a:xfrm>
              <a:off x="1417711" y="4836647"/>
              <a:ext cx="8047011" cy="828000"/>
              <a:chOff x="1417711" y="2943937"/>
              <a:chExt cx="8047011" cy="828000"/>
            </a:xfrm>
          </p:grpSpPr>
          <p:sp>
            <p:nvSpPr>
              <p:cNvPr id="66" name="Rectangle 65"/>
              <p:cNvSpPr/>
              <p:nvPr/>
            </p:nvSpPr>
            <p:spPr>
              <a:xfrm>
                <a:off x="1744785" y="2988587"/>
                <a:ext cx="7719937" cy="738701"/>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GB" sz="1200" dirty="0">
                    <a:solidFill>
                      <a:schemeClr val="tx1"/>
                    </a:solidFill>
                  </a:rPr>
                  <a:t>Does your organisation agree to engage with a third party </a:t>
                </a:r>
                <a:r>
                  <a:rPr lang="en-GB" sz="1200" dirty="0" smtClean="0">
                    <a:solidFill>
                      <a:schemeClr val="tx1"/>
                    </a:solidFill>
                  </a:rPr>
                  <a:t>QAA </a:t>
                </a:r>
                <a:r>
                  <a:rPr lang="en-GB" sz="1200" dirty="0">
                    <a:solidFill>
                      <a:schemeClr val="tx1"/>
                    </a:solidFill>
                  </a:rPr>
                  <a:t>as set out in the Quality Framework? </a:t>
                </a:r>
              </a:p>
            </p:txBody>
          </p:sp>
          <p:sp>
            <p:nvSpPr>
              <p:cNvPr id="67" name="Pentagon 66"/>
              <p:cNvSpPr/>
              <p:nvPr/>
            </p:nvSpPr>
            <p:spPr>
              <a:xfrm>
                <a:off x="1417711" y="2943937"/>
                <a:ext cx="792000" cy="828000"/>
              </a:xfrm>
              <a:prstGeom prst="homePlat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3</a:t>
                </a:r>
              </a:p>
            </p:txBody>
          </p:sp>
        </p:grpSp>
        <p:grpSp>
          <p:nvGrpSpPr>
            <p:cNvPr id="69" name="Group 68"/>
            <p:cNvGrpSpPr/>
            <p:nvPr/>
          </p:nvGrpSpPr>
          <p:grpSpPr>
            <a:xfrm>
              <a:off x="1417711" y="5760326"/>
              <a:ext cx="8047011" cy="828000"/>
              <a:chOff x="1417711" y="2943937"/>
              <a:chExt cx="8047011" cy="828000"/>
            </a:xfrm>
          </p:grpSpPr>
          <p:sp>
            <p:nvSpPr>
              <p:cNvPr id="70" name="Rectangle 69"/>
              <p:cNvSpPr/>
              <p:nvPr/>
            </p:nvSpPr>
            <p:spPr>
              <a:xfrm>
                <a:off x="1744785" y="2988587"/>
                <a:ext cx="7719937" cy="738701"/>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GB" sz="1200" dirty="0" smtClean="0">
                    <a:solidFill>
                      <a:schemeClr val="tx1"/>
                    </a:solidFill>
                  </a:rPr>
                  <a:t>Do </a:t>
                </a:r>
                <a:r>
                  <a:rPr lang="en-GB" sz="1200" dirty="0">
                    <a:solidFill>
                      <a:schemeClr val="tx1"/>
                    </a:solidFill>
                  </a:rPr>
                  <a:t>you have an identified ‘Lead School’ that is </a:t>
                </a:r>
                <a:r>
                  <a:rPr lang="en-GB" sz="1200" dirty="0" smtClean="0">
                    <a:solidFill>
                      <a:schemeClr val="tx1"/>
                    </a:solidFill>
                  </a:rPr>
                  <a:t>graded ‘Good’ </a:t>
                </a:r>
                <a:r>
                  <a:rPr lang="en-GB" sz="1200" dirty="0">
                    <a:solidFill>
                      <a:schemeClr val="tx1"/>
                    </a:solidFill>
                  </a:rPr>
                  <a:t>or </a:t>
                </a:r>
                <a:r>
                  <a:rPr lang="en-GB" sz="1200" dirty="0" smtClean="0">
                    <a:solidFill>
                      <a:schemeClr val="tx1"/>
                    </a:solidFill>
                  </a:rPr>
                  <a:t>‘Outstanding’ </a:t>
                </a:r>
                <a:r>
                  <a:rPr lang="en-GB" sz="1200" dirty="0">
                    <a:solidFill>
                      <a:schemeClr val="tx1"/>
                    </a:solidFill>
                  </a:rPr>
                  <a:t>for </a:t>
                </a:r>
                <a:r>
                  <a:rPr lang="en-GB" sz="1200" dirty="0" smtClean="0">
                    <a:solidFill>
                      <a:schemeClr val="tx1"/>
                    </a:solidFill>
                  </a:rPr>
                  <a:t>‘Overall Effectiveness’ </a:t>
                </a:r>
                <a:r>
                  <a:rPr lang="en-GB" sz="1200" dirty="0">
                    <a:solidFill>
                      <a:schemeClr val="tx1"/>
                    </a:solidFill>
                  </a:rPr>
                  <a:t>by Ofsted? </a:t>
                </a:r>
              </a:p>
            </p:txBody>
          </p:sp>
          <p:sp>
            <p:nvSpPr>
              <p:cNvPr id="71" name="Pentagon 70"/>
              <p:cNvSpPr/>
              <p:nvPr/>
            </p:nvSpPr>
            <p:spPr>
              <a:xfrm>
                <a:off x="1417711" y="2943937"/>
                <a:ext cx="792000" cy="828000"/>
              </a:xfrm>
              <a:prstGeom prst="homePlat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4</a:t>
                </a:r>
              </a:p>
            </p:txBody>
          </p:sp>
        </p:grpSp>
      </p:grpSp>
      <p:sp>
        <p:nvSpPr>
          <p:cNvPr id="24" name="Pentagon 23"/>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11</a:t>
            </a:r>
          </a:p>
        </p:txBody>
      </p:sp>
    </p:spTree>
    <p:extLst>
      <p:ext uri="{BB962C8B-B14F-4D97-AF65-F5344CB8AC3E}">
        <p14:creationId xmlns:p14="http://schemas.microsoft.com/office/powerpoint/2010/main" val="2980496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18460" y="993457"/>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smtClean="0">
                  <a:solidFill>
                    <a:schemeClr val="tx1"/>
                  </a:solidFill>
                  <a:ea typeface="Calibri" panose="020F0502020204030204" pitchFamily="34" charset="0"/>
                  <a:cs typeface="Times New Roman" panose="02020603050405020304" pitchFamily="18" charset="0"/>
                </a:rPr>
                <a:t>When submitting an application, potential providers </a:t>
              </a:r>
              <a:r>
                <a:rPr lang="en-GB" sz="1300" b="1" dirty="0">
                  <a:solidFill>
                    <a:schemeClr val="tx1"/>
                  </a:solidFill>
                  <a:ea typeface="Calibri" panose="020F0502020204030204" pitchFamily="34" charset="0"/>
                  <a:cs typeface="Times New Roman" panose="02020603050405020304" pitchFamily="18" charset="0"/>
                </a:rPr>
                <a:t>will need to outline and evidence – in accordance with the Content and Assessment Framework and Quality Framework – their capability, capacity, and commitment to deliver their proposed provision against </a:t>
              </a:r>
              <a:r>
                <a:rPr lang="en-GB" sz="1300" b="1" dirty="0" smtClean="0">
                  <a:solidFill>
                    <a:schemeClr val="tx1"/>
                  </a:solidFill>
                  <a:ea typeface="Calibri" panose="020F0502020204030204" pitchFamily="34" charset="0"/>
                  <a:cs typeface="Times New Roman" panose="02020603050405020304" pitchFamily="18" charset="0"/>
                </a:rPr>
                <a:t>5 evaluation criteria: vision, capacity to deliver, recruitment of participants, delivery of provision, and readiness.</a:t>
              </a:r>
              <a:endParaRPr lang="en-GB" sz="1300" b="1" dirty="0">
                <a:solidFill>
                  <a:schemeClr val="tx1"/>
                </a:solidFill>
                <a:ea typeface="Calibri" panose="020F0502020204030204" pitchFamily="34" charset="0"/>
                <a:cs typeface="Times New Roman" panose="02020603050405020304" pitchFamily="18" charset="0"/>
              </a:endParaRP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23" name="Group 22"/>
          <p:cNvGrpSpPr/>
          <p:nvPr/>
        </p:nvGrpSpPr>
        <p:grpSpPr>
          <a:xfrm>
            <a:off x="218460" y="1990094"/>
            <a:ext cx="9467505" cy="4738252"/>
            <a:chOff x="178760" y="2022602"/>
            <a:chExt cx="9467505" cy="2634074"/>
          </a:xfrm>
          <a:effectLst>
            <a:outerShdw blurRad="50800" dist="38100" dir="2700000" algn="tl" rotWithShape="0">
              <a:prstClr val="black">
                <a:alpha val="40000"/>
              </a:prstClr>
            </a:outerShdw>
          </a:effectLst>
        </p:grpSpPr>
        <p:sp>
          <p:nvSpPr>
            <p:cNvPr id="24"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80000" rIns="144000" bIns="180000" rtlCol="0" anchor="t"/>
            <a:lstStyle/>
            <a:p>
              <a:pPr lvl="0"/>
              <a:endParaRPr lang="en-GB" sz="1200" dirty="0" smtClean="0">
                <a:solidFill>
                  <a:schemeClr val="tx1"/>
                </a:solidFill>
              </a:endParaRPr>
            </a:p>
          </p:txBody>
        </p:sp>
        <p:sp>
          <p:nvSpPr>
            <p:cNvPr id="25" name="TextBox 2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The accreditation application</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grpSp>
        <p:nvGrpSpPr>
          <p:cNvPr id="3" name="Group 2"/>
          <p:cNvGrpSpPr/>
          <p:nvPr/>
        </p:nvGrpSpPr>
        <p:grpSpPr>
          <a:xfrm>
            <a:off x="1519648" y="2323090"/>
            <a:ext cx="7223613" cy="3998545"/>
            <a:chOff x="1235121" y="2327034"/>
            <a:chExt cx="7223613" cy="3998545"/>
          </a:xfrm>
        </p:grpSpPr>
        <p:sp>
          <p:nvSpPr>
            <p:cNvPr id="41" name="Rectangle 40"/>
            <p:cNvSpPr/>
            <p:nvPr/>
          </p:nvSpPr>
          <p:spPr>
            <a:xfrm>
              <a:off x="2191470" y="2364441"/>
              <a:ext cx="6240791" cy="648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tIns="108000" rIns="72000" bIns="108000" rtlCol="0" anchor="ctr"/>
            <a:lstStyle/>
            <a:p>
              <a:pPr marL="171450" indent="-171450">
                <a:buClr>
                  <a:srgbClr val="104F75"/>
                </a:buClr>
                <a:buFont typeface="Wingdings" panose="05000000000000000000" pitchFamily="2" charset="2"/>
                <a:buChar char="§"/>
              </a:pPr>
              <a:r>
                <a:rPr lang="en-GB" sz="1200" b="1" dirty="0" smtClean="0">
                  <a:solidFill>
                    <a:schemeClr val="tx1"/>
                  </a:solidFill>
                </a:rPr>
                <a:t>overall </a:t>
              </a:r>
              <a:r>
                <a:rPr lang="en-GB" sz="1200" b="1" dirty="0">
                  <a:solidFill>
                    <a:schemeClr val="tx1"/>
                  </a:solidFill>
                </a:rPr>
                <a:t>vision </a:t>
              </a:r>
              <a:r>
                <a:rPr lang="en-GB" sz="1200" dirty="0">
                  <a:solidFill>
                    <a:schemeClr val="tx1"/>
                  </a:solidFill>
                </a:rPr>
                <a:t>for ensuring high quality leadership development through their </a:t>
              </a:r>
              <a:r>
                <a:rPr lang="en-GB" sz="1200" dirty="0" smtClean="0">
                  <a:solidFill>
                    <a:schemeClr val="tx1"/>
                  </a:solidFill>
                </a:rPr>
                <a:t>provision</a:t>
              </a:r>
              <a:endParaRPr lang="en-GB" sz="1200" dirty="0">
                <a:solidFill>
                  <a:schemeClr val="tx1"/>
                </a:solidFill>
              </a:endParaRPr>
            </a:p>
            <a:p>
              <a:pPr marL="171450" indent="-171450">
                <a:buClr>
                  <a:srgbClr val="104F75"/>
                </a:buClr>
                <a:buFont typeface="Wingdings" panose="05000000000000000000" pitchFamily="2" charset="2"/>
                <a:buChar char="§"/>
              </a:pPr>
              <a:r>
                <a:rPr lang="en-GB" sz="1200" b="1" dirty="0">
                  <a:solidFill>
                    <a:schemeClr val="tx1"/>
                  </a:solidFill>
                </a:rPr>
                <a:t>demand</a:t>
              </a:r>
              <a:r>
                <a:rPr lang="en-GB" sz="1200" dirty="0">
                  <a:solidFill>
                    <a:schemeClr val="tx1"/>
                  </a:solidFill>
                </a:rPr>
                <a:t> for proposed provision in planned area of </a:t>
              </a:r>
              <a:r>
                <a:rPr lang="en-GB" sz="1200" dirty="0" smtClean="0">
                  <a:solidFill>
                    <a:schemeClr val="tx1"/>
                  </a:solidFill>
                </a:rPr>
                <a:t>operation</a:t>
              </a:r>
              <a:endParaRPr lang="en-GB" sz="1200" dirty="0">
                <a:solidFill>
                  <a:schemeClr val="tx1"/>
                </a:solidFill>
              </a:endParaRPr>
            </a:p>
          </p:txBody>
        </p:sp>
        <p:sp>
          <p:nvSpPr>
            <p:cNvPr id="43" name="Rectangle 42"/>
            <p:cNvSpPr/>
            <p:nvPr/>
          </p:nvSpPr>
          <p:spPr>
            <a:xfrm>
              <a:off x="2191470" y="3183153"/>
              <a:ext cx="6240791" cy="648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tIns="108000" rIns="72000" bIns="108000" rtlCol="0" anchor="ctr"/>
            <a:lstStyle/>
            <a:p>
              <a:pPr marL="171450" indent="-171450">
                <a:buClr>
                  <a:srgbClr val="104F75"/>
                </a:buClr>
                <a:buFont typeface="Wingdings" panose="05000000000000000000" pitchFamily="2" charset="2"/>
                <a:buChar char="§"/>
              </a:pPr>
              <a:r>
                <a:rPr lang="en-GB" sz="1200" b="1" dirty="0">
                  <a:solidFill>
                    <a:schemeClr val="tx1"/>
                  </a:solidFill>
                </a:rPr>
                <a:t>experience and expertise </a:t>
              </a:r>
              <a:r>
                <a:rPr lang="en-GB" sz="1200" dirty="0">
                  <a:solidFill>
                    <a:schemeClr val="tx1"/>
                  </a:solidFill>
                </a:rPr>
                <a:t>in relevant continuing professional </a:t>
              </a:r>
              <a:r>
                <a:rPr lang="en-GB" sz="1200" dirty="0" smtClean="0">
                  <a:solidFill>
                    <a:schemeClr val="tx1"/>
                  </a:solidFill>
                </a:rPr>
                <a:t>development</a:t>
              </a:r>
              <a:endParaRPr lang="en-GB" sz="1200" dirty="0">
                <a:solidFill>
                  <a:schemeClr val="tx1"/>
                </a:solidFill>
              </a:endParaRPr>
            </a:p>
            <a:p>
              <a:pPr marL="171450" indent="-171450">
                <a:buClr>
                  <a:srgbClr val="104F75"/>
                </a:buClr>
                <a:buFont typeface="Wingdings" panose="05000000000000000000" pitchFamily="2" charset="2"/>
                <a:buChar char="§"/>
              </a:pPr>
              <a:r>
                <a:rPr lang="en-GB" sz="1200" dirty="0">
                  <a:solidFill>
                    <a:schemeClr val="tx1"/>
                  </a:solidFill>
                </a:rPr>
                <a:t>the </a:t>
              </a:r>
              <a:r>
                <a:rPr lang="en-GB" sz="1200" b="1" dirty="0">
                  <a:solidFill>
                    <a:schemeClr val="tx1"/>
                  </a:solidFill>
                </a:rPr>
                <a:t>leadership and management </a:t>
              </a:r>
              <a:r>
                <a:rPr lang="en-GB" sz="1200" dirty="0">
                  <a:solidFill>
                    <a:schemeClr val="tx1"/>
                  </a:solidFill>
                </a:rPr>
                <a:t>of proposed provision, including the role of school(s</a:t>
              </a:r>
              <a:r>
                <a:rPr lang="en-GB" sz="1200" dirty="0" smtClean="0">
                  <a:solidFill>
                    <a:schemeClr val="tx1"/>
                  </a:solidFill>
                </a:rPr>
                <a:t>)</a:t>
              </a:r>
              <a:endParaRPr lang="en-GB" sz="1200" dirty="0">
                <a:solidFill>
                  <a:schemeClr val="tx1"/>
                </a:solidFill>
              </a:endParaRPr>
            </a:p>
            <a:p>
              <a:pPr marL="171450" indent="-171450">
                <a:buClr>
                  <a:srgbClr val="104F75"/>
                </a:buClr>
                <a:buFont typeface="Wingdings" panose="05000000000000000000" pitchFamily="2" charset="2"/>
                <a:buChar char="§"/>
              </a:pPr>
              <a:r>
                <a:rPr lang="en-GB" sz="1200" b="1" dirty="0">
                  <a:solidFill>
                    <a:schemeClr val="tx1"/>
                  </a:solidFill>
                </a:rPr>
                <a:t>risks and issues </a:t>
              </a:r>
              <a:r>
                <a:rPr lang="en-GB" sz="1200" dirty="0">
                  <a:solidFill>
                    <a:schemeClr val="tx1"/>
                  </a:solidFill>
                </a:rPr>
                <a:t>foreseen in the delivery of proposed </a:t>
              </a:r>
              <a:r>
                <a:rPr lang="en-GB" sz="1200" dirty="0" smtClean="0">
                  <a:solidFill>
                    <a:schemeClr val="tx1"/>
                  </a:solidFill>
                </a:rPr>
                <a:t>provision </a:t>
              </a:r>
              <a:endParaRPr lang="en-GB" sz="1200" dirty="0">
                <a:solidFill>
                  <a:schemeClr val="tx1"/>
                </a:solidFill>
              </a:endParaRPr>
            </a:p>
          </p:txBody>
        </p:sp>
        <p:sp>
          <p:nvSpPr>
            <p:cNvPr id="44" name="Rectangle 43"/>
            <p:cNvSpPr/>
            <p:nvPr/>
          </p:nvSpPr>
          <p:spPr>
            <a:xfrm>
              <a:off x="2217943" y="4001865"/>
              <a:ext cx="6240791" cy="648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tIns="108000" rIns="72000" bIns="108000" rtlCol="0" anchor="ctr"/>
            <a:lstStyle/>
            <a:p>
              <a:pPr marL="171450" indent="-171450">
                <a:buClr>
                  <a:srgbClr val="104F75"/>
                </a:buClr>
                <a:buFont typeface="Wingdings" panose="05000000000000000000" pitchFamily="2" charset="2"/>
                <a:buChar char="§"/>
              </a:pPr>
              <a:r>
                <a:rPr lang="en-GB" sz="1200" dirty="0">
                  <a:solidFill>
                    <a:schemeClr val="tx1"/>
                  </a:solidFill>
                </a:rPr>
                <a:t>proposed approach to the </a:t>
              </a:r>
              <a:r>
                <a:rPr lang="en-GB" sz="1200" b="1" dirty="0">
                  <a:solidFill>
                    <a:schemeClr val="tx1"/>
                  </a:solidFill>
                </a:rPr>
                <a:t>recruitment of participants</a:t>
              </a:r>
            </a:p>
          </p:txBody>
        </p:sp>
        <p:sp>
          <p:nvSpPr>
            <p:cNvPr id="45" name="Rectangle 44"/>
            <p:cNvSpPr/>
            <p:nvPr/>
          </p:nvSpPr>
          <p:spPr>
            <a:xfrm>
              <a:off x="2191469" y="4820577"/>
              <a:ext cx="6240791" cy="648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tIns="108000" rIns="72000" bIns="108000" rtlCol="0" anchor="ctr"/>
            <a:lstStyle/>
            <a:p>
              <a:pPr marL="171450" lvl="0" indent="-171450">
                <a:buClr>
                  <a:srgbClr val="104F75"/>
                </a:buClr>
                <a:buFont typeface="Wingdings" panose="05000000000000000000" pitchFamily="2" charset="2"/>
                <a:buChar char="§"/>
              </a:pPr>
              <a:r>
                <a:rPr lang="en-GB" sz="1200" dirty="0">
                  <a:solidFill>
                    <a:prstClr val="black"/>
                  </a:solidFill>
                </a:rPr>
                <a:t>proposed </a:t>
              </a:r>
              <a:r>
                <a:rPr lang="en-GB" sz="1200" b="1" dirty="0">
                  <a:solidFill>
                    <a:prstClr val="black"/>
                  </a:solidFill>
                </a:rPr>
                <a:t>course </a:t>
              </a:r>
              <a:r>
                <a:rPr lang="en-GB" sz="1200" b="1" dirty="0" smtClean="0">
                  <a:solidFill>
                    <a:prstClr val="black"/>
                  </a:solidFill>
                </a:rPr>
                <a:t>design</a:t>
              </a:r>
              <a:endParaRPr lang="en-GB" sz="1200" b="1" dirty="0">
                <a:solidFill>
                  <a:prstClr val="black"/>
                </a:solidFill>
              </a:endParaRPr>
            </a:p>
            <a:p>
              <a:pPr marL="171450" lvl="0" indent="-171450">
                <a:buClr>
                  <a:srgbClr val="104F75"/>
                </a:buClr>
                <a:buFont typeface="Wingdings" panose="05000000000000000000" pitchFamily="2" charset="2"/>
                <a:buChar char="§"/>
              </a:pPr>
              <a:r>
                <a:rPr lang="en-GB" sz="1200" dirty="0">
                  <a:solidFill>
                    <a:prstClr val="black"/>
                  </a:solidFill>
                </a:rPr>
                <a:t>proposed </a:t>
              </a:r>
              <a:r>
                <a:rPr lang="en-GB" sz="1200" b="1" dirty="0">
                  <a:solidFill>
                    <a:prstClr val="black"/>
                  </a:solidFill>
                </a:rPr>
                <a:t>assessment processes </a:t>
              </a:r>
            </a:p>
            <a:p>
              <a:pPr marL="171450" lvl="0" indent="-171450">
                <a:buClr>
                  <a:srgbClr val="104F75"/>
                </a:buClr>
                <a:buFont typeface="Wingdings" panose="05000000000000000000" pitchFamily="2" charset="2"/>
                <a:buChar char="§"/>
              </a:pPr>
              <a:r>
                <a:rPr lang="en-GB" sz="1200" dirty="0">
                  <a:solidFill>
                    <a:prstClr val="black"/>
                  </a:solidFill>
                </a:rPr>
                <a:t>proposed </a:t>
              </a:r>
              <a:r>
                <a:rPr lang="en-GB" sz="1200" b="1" dirty="0">
                  <a:solidFill>
                    <a:prstClr val="black"/>
                  </a:solidFill>
                </a:rPr>
                <a:t>delivery methods</a:t>
              </a:r>
            </a:p>
          </p:txBody>
        </p:sp>
        <p:sp>
          <p:nvSpPr>
            <p:cNvPr id="46" name="Rectangle 45"/>
            <p:cNvSpPr/>
            <p:nvPr/>
          </p:nvSpPr>
          <p:spPr>
            <a:xfrm>
              <a:off x="2191468" y="5639289"/>
              <a:ext cx="6240791" cy="648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tIns="108000" rIns="72000" bIns="108000" rtlCol="0" anchor="ctr"/>
            <a:lstStyle/>
            <a:p>
              <a:pPr marL="171450" indent="-171450">
                <a:buClr>
                  <a:srgbClr val="104F75"/>
                </a:buClr>
                <a:buFont typeface="Wingdings" panose="05000000000000000000" pitchFamily="2" charset="2"/>
                <a:buChar char="§"/>
              </a:pPr>
              <a:r>
                <a:rPr lang="en-GB" sz="1200" dirty="0">
                  <a:solidFill>
                    <a:schemeClr val="tx1"/>
                  </a:solidFill>
                </a:rPr>
                <a:t>proposed </a:t>
              </a:r>
              <a:r>
                <a:rPr lang="en-GB" sz="1200" b="1" dirty="0">
                  <a:solidFill>
                    <a:schemeClr val="tx1"/>
                  </a:solidFill>
                </a:rPr>
                <a:t>mobilisation plan </a:t>
              </a:r>
            </a:p>
            <a:p>
              <a:pPr marL="171450" indent="-171450">
                <a:buClr>
                  <a:srgbClr val="104F75"/>
                </a:buClr>
                <a:buFont typeface="Wingdings" panose="05000000000000000000" pitchFamily="2" charset="2"/>
                <a:buChar char="§"/>
              </a:pPr>
              <a:r>
                <a:rPr lang="en-GB" sz="1200" b="1" dirty="0">
                  <a:solidFill>
                    <a:schemeClr val="tx1"/>
                  </a:solidFill>
                </a:rPr>
                <a:t>risks and issues </a:t>
              </a:r>
              <a:r>
                <a:rPr lang="en-GB" sz="1200" dirty="0">
                  <a:solidFill>
                    <a:schemeClr val="tx1"/>
                  </a:solidFill>
                </a:rPr>
                <a:t>foreseen in </a:t>
              </a:r>
              <a:r>
                <a:rPr lang="en-GB" sz="1200" dirty="0" smtClean="0">
                  <a:solidFill>
                    <a:schemeClr val="tx1"/>
                  </a:solidFill>
                </a:rPr>
                <a:t>starting </a:t>
              </a:r>
              <a:r>
                <a:rPr lang="en-GB" sz="1200" dirty="0">
                  <a:solidFill>
                    <a:schemeClr val="tx1"/>
                  </a:solidFill>
                </a:rPr>
                <a:t>delivery of proposed provision</a:t>
              </a:r>
            </a:p>
          </p:txBody>
        </p:sp>
        <p:sp>
          <p:nvSpPr>
            <p:cNvPr id="47" name="Pentagon 46"/>
            <p:cNvSpPr/>
            <p:nvPr/>
          </p:nvSpPr>
          <p:spPr>
            <a:xfrm>
              <a:off x="1235122" y="2327034"/>
              <a:ext cx="1354121" cy="720000"/>
            </a:xfrm>
            <a:prstGeom prst="homePlate">
              <a:avLst/>
            </a:prstGeom>
            <a:solidFill>
              <a:srgbClr val="104F75"/>
            </a:solidFill>
            <a:ln>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Vision</a:t>
              </a:r>
              <a:endParaRPr lang="en-GB" sz="1200" b="1" dirty="0"/>
            </a:p>
          </p:txBody>
        </p:sp>
        <p:sp>
          <p:nvSpPr>
            <p:cNvPr id="48" name="Pentagon 47"/>
            <p:cNvSpPr/>
            <p:nvPr/>
          </p:nvSpPr>
          <p:spPr>
            <a:xfrm>
              <a:off x="1235123" y="3147153"/>
              <a:ext cx="1354121" cy="720000"/>
            </a:xfrm>
            <a:prstGeom prst="homePlate">
              <a:avLst/>
            </a:prstGeom>
            <a:solidFill>
              <a:srgbClr val="104F75"/>
            </a:solidFill>
            <a:ln>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Capacity to deliver</a:t>
              </a:r>
              <a:endParaRPr lang="en-GB" sz="1200" b="1" dirty="0"/>
            </a:p>
          </p:txBody>
        </p:sp>
        <p:sp>
          <p:nvSpPr>
            <p:cNvPr id="49" name="Pentagon 48"/>
            <p:cNvSpPr/>
            <p:nvPr/>
          </p:nvSpPr>
          <p:spPr>
            <a:xfrm>
              <a:off x="1235122" y="3965865"/>
              <a:ext cx="1354121" cy="720000"/>
            </a:xfrm>
            <a:prstGeom prst="homePlate">
              <a:avLst/>
            </a:prstGeom>
            <a:solidFill>
              <a:srgbClr val="104F75"/>
            </a:solidFill>
            <a:ln>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Recruitment of participants</a:t>
              </a:r>
              <a:endParaRPr lang="en-GB" sz="1200" b="1" dirty="0"/>
            </a:p>
          </p:txBody>
        </p:sp>
        <p:sp>
          <p:nvSpPr>
            <p:cNvPr id="50" name="Pentagon 49"/>
            <p:cNvSpPr/>
            <p:nvPr/>
          </p:nvSpPr>
          <p:spPr>
            <a:xfrm>
              <a:off x="1235121" y="4787494"/>
              <a:ext cx="1354121" cy="720000"/>
            </a:xfrm>
            <a:prstGeom prst="homePlate">
              <a:avLst/>
            </a:prstGeom>
            <a:solidFill>
              <a:srgbClr val="104F75"/>
            </a:solidFill>
            <a:ln>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Delivery of provision</a:t>
              </a:r>
              <a:endParaRPr lang="en-GB" sz="1200" b="1" dirty="0"/>
            </a:p>
          </p:txBody>
        </p:sp>
        <p:sp>
          <p:nvSpPr>
            <p:cNvPr id="51" name="Pentagon 50"/>
            <p:cNvSpPr/>
            <p:nvPr/>
          </p:nvSpPr>
          <p:spPr>
            <a:xfrm>
              <a:off x="1235121" y="5605579"/>
              <a:ext cx="1354121" cy="720000"/>
            </a:xfrm>
            <a:prstGeom prst="homePlate">
              <a:avLst/>
            </a:prstGeom>
            <a:solidFill>
              <a:srgbClr val="104F75"/>
            </a:solidFill>
            <a:ln>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Readiness</a:t>
              </a:r>
              <a:endParaRPr lang="en-GB" sz="1200" b="1" dirty="0"/>
            </a:p>
          </p:txBody>
        </p:sp>
      </p:grpSp>
      <p:sp>
        <p:nvSpPr>
          <p:cNvPr id="55" name="Pentagon 54"/>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1650690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8460" y="1990094"/>
            <a:ext cx="9467505" cy="4738252"/>
            <a:chOff x="178760" y="2022602"/>
            <a:chExt cx="9467505" cy="2634074"/>
          </a:xfrm>
          <a:effectLst>
            <a:outerShdw blurRad="50800" dist="38100" dir="2700000" algn="tl" rotWithShape="0">
              <a:prstClr val="black">
                <a:alpha val="40000"/>
              </a:prstClr>
            </a:outerShdw>
          </a:effectLst>
        </p:grpSpPr>
        <p:sp>
          <p:nvSpPr>
            <p:cNvPr id="33"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80000" rIns="144000" bIns="180000" rtlCol="0" anchor="t"/>
            <a:lstStyle/>
            <a:p>
              <a:pPr lvl="0"/>
              <a:endParaRPr lang="en-GB" sz="1200" dirty="0" smtClean="0">
                <a:solidFill>
                  <a:schemeClr val="tx1"/>
                </a:solidFill>
              </a:endParaRPr>
            </a:p>
          </p:txBody>
        </p:sp>
        <p:sp>
          <p:nvSpPr>
            <p:cNvPr id="35" name="TextBox 3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grpSp>
        <p:nvGrpSpPr>
          <p:cNvPr id="26" name="Group 25"/>
          <p:cNvGrpSpPr/>
          <p:nvPr/>
        </p:nvGrpSpPr>
        <p:grpSpPr>
          <a:xfrm>
            <a:off x="218460" y="1031414"/>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smtClean="0">
                  <a:solidFill>
                    <a:schemeClr val="tx1"/>
                  </a:solidFill>
                  <a:ea typeface="Calibri" panose="020F0502020204030204" pitchFamily="34" charset="0"/>
                  <a:cs typeface="Times New Roman" panose="02020603050405020304" pitchFamily="18" charset="0"/>
                </a:rPr>
                <a:t>Successful applicants will enter into an accreditation agreement with the </a:t>
              </a:r>
              <a:r>
                <a:rPr lang="en-GB" sz="1300" b="1" dirty="0" smtClean="0">
                  <a:solidFill>
                    <a:schemeClr val="tx1"/>
                  </a:solidFill>
                  <a:ea typeface="Calibri" panose="020F0502020204030204" pitchFamily="34" charset="0"/>
                  <a:cs typeface="Times New Roman" panose="02020603050405020304" pitchFamily="18" charset="0"/>
                </a:rPr>
                <a:t>DfE. </a:t>
              </a:r>
              <a:r>
                <a:rPr lang="en-GB" sz="1300" b="1" dirty="0" smtClean="0">
                  <a:solidFill>
                    <a:schemeClr val="tx1"/>
                  </a:solidFill>
                  <a:ea typeface="Calibri" panose="020F0502020204030204" pitchFamily="34" charset="0"/>
                  <a:cs typeface="Times New Roman" panose="02020603050405020304" pitchFamily="18" charset="0"/>
                </a:rPr>
                <a:t>This agreement will include a </a:t>
              </a:r>
              <a:r>
                <a:rPr lang="en-GB" sz="1300" b="1" dirty="0">
                  <a:solidFill>
                    <a:schemeClr val="tx1"/>
                  </a:solidFill>
                  <a:ea typeface="Calibri" panose="020F0502020204030204" pitchFamily="34" charset="0"/>
                  <a:cs typeface="Times New Roman" panose="02020603050405020304" pitchFamily="18" charset="0"/>
                </a:rPr>
                <a:t>number of key features </a:t>
              </a:r>
              <a:r>
                <a:rPr lang="en-GB" sz="1300" b="1" dirty="0" smtClean="0">
                  <a:solidFill>
                    <a:schemeClr val="tx1"/>
                  </a:solidFill>
                  <a:ea typeface="Calibri" panose="020F0502020204030204" pitchFamily="34" charset="0"/>
                  <a:cs typeface="Times New Roman" panose="02020603050405020304" pitchFamily="18" charset="0"/>
                </a:rPr>
                <a:t>around accountability, length of contract, termination</a:t>
              </a:r>
              <a:r>
                <a:rPr lang="en-GB" sz="1300" b="1" dirty="0">
                  <a:solidFill>
                    <a:schemeClr val="tx1"/>
                  </a:solidFill>
                  <a:ea typeface="Calibri" panose="020F0502020204030204" pitchFamily="34" charset="0"/>
                  <a:cs typeface="Times New Roman" panose="02020603050405020304" pitchFamily="18" charset="0"/>
                </a:rPr>
                <a:t>, and branding </a:t>
              </a:r>
              <a:r>
                <a:rPr lang="en-GB" sz="1300" b="1" dirty="0" smtClean="0">
                  <a:solidFill>
                    <a:schemeClr val="tx1"/>
                  </a:solidFill>
                  <a:ea typeface="Calibri" panose="020F0502020204030204" pitchFamily="34" charset="0"/>
                  <a:cs typeface="Times New Roman" panose="02020603050405020304" pitchFamily="18" charset="0"/>
                </a:rPr>
                <a:t>rights. </a:t>
              </a:r>
              <a:endParaRPr lang="en-GB" sz="1300" b="1" dirty="0">
                <a:solidFill>
                  <a:schemeClr val="tx1"/>
                </a:solidFill>
                <a:ea typeface="Calibri" panose="020F0502020204030204" pitchFamily="34" charset="0"/>
                <a:cs typeface="Times New Roman" panose="02020603050405020304" pitchFamily="18" charset="0"/>
              </a:endParaRP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The accreditation agreement</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sp>
        <p:nvSpPr>
          <p:cNvPr id="29" name="Rectangle 28"/>
          <p:cNvSpPr/>
          <p:nvPr/>
        </p:nvSpPr>
        <p:spPr>
          <a:xfrm>
            <a:off x="2251680" y="2705032"/>
            <a:ext cx="6743890" cy="684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tIns="108000" rIns="72000" bIns="108000" rtlCol="0" anchor="ctr"/>
          <a:lstStyle/>
          <a:p>
            <a:pPr>
              <a:buClr>
                <a:srgbClr val="104F75"/>
              </a:buClr>
            </a:pPr>
            <a:r>
              <a:rPr lang="en-GB" sz="1200" dirty="0">
                <a:solidFill>
                  <a:prstClr val="black"/>
                </a:solidFill>
                <a:ea typeface="Calibri" panose="020F0502020204030204" pitchFamily="34" charset="0"/>
                <a:cs typeface="Times New Roman" panose="02020603050405020304" pitchFamily="18" charset="0"/>
              </a:rPr>
              <a:t>The school or organisation that submits the application will be the accountable body and signatory to the accreditation </a:t>
            </a:r>
            <a:r>
              <a:rPr lang="en-GB" sz="1200" dirty="0" smtClean="0">
                <a:solidFill>
                  <a:prstClr val="black"/>
                </a:solidFill>
                <a:ea typeface="Calibri" panose="020F0502020204030204" pitchFamily="34" charset="0"/>
                <a:cs typeface="Times New Roman" panose="02020603050405020304" pitchFamily="18" charset="0"/>
              </a:rPr>
              <a:t>agreement.</a:t>
            </a:r>
            <a:endParaRPr lang="en-GB" sz="1100" dirty="0">
              <a:solidFill>
                <a:schemeClr val="tx1"/>
              </a:solidFill>
            </a:endParaRPr>
          </a:p>
        </p:txBody>
      </p:sp>
      <p:sp>
        <p:nvSpPr>
          <p:cNvPr id="30" name="Rectangle 29"/>
          <p:cNvSpPr/>
          <p:nvPr/>
        </p:nvSpPr>
        <p:spPr>
          <a:xfrm>
            <a:off x="2225207" y="3568117"/>
            <a:ext cx="6770363" cy="684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tIns="108000" rIns="72000" bIns="108000" rtlCol="0" anchor="ctr"/>
          <a:lstStyle/>
          <a:p>
            <a:pPr lvl="0"/>
            <a:r>
              <a:rPr lang="en-GB" sz="1200" dirty="0">
                <a:solidFill>
                  <a:prstClr val="black"/>
                </a:solidFill>
              </a:rPr>
              <a:t>The contract is to be for a period of 3 years, including break clauses at the end of each year and the option to extend for up to a further two years at the end of the </a:t>
            </a:r>
            <a:r>
              <a:rPr lang="en-GB" sz="1200" dirty="0" smtClean="0">
                <a:solidFill>
                  <a:prstClr val="black"/>
                </a:solidFill>
              </a:rPr>
              <a:t>contract.</a:t>
            </a:r>
            <a:endParaRPr lang="en-GB" sz="1200" dirty="0">
              <a:solidFill>
                <a:prstClr val="black"/>
              </a:solidFill>
            </a:endParaRPr>
          </a:p>
        </p:txBody>
      </p:sp>
      <p:sp>
        <p:nvSpPr>
          <p:cNvPr id="32" name="Rectangle 31"/>
          <p:cNvSpPr/>
          <p:nvPr/>
        </p:nvSpPr>
        <p:spPr>
          <a:xfrm>
            <a:off x="2251680" y="4467201"/>
            <a:ext cx="6743890" cy="684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tIns="108000" rIns="72000" bIns="108000" rtlCol="0" anchor="ctr"/>
          <a:lstStyle/>
          <a:p>
            <a:pPr lvl="0">
              <a:buClr>
                <a:srgbClr val="104F75"/>
              </a:buClr>
            </a:pPr>
            <a:r>
              <a:rPr lang="en-GB" sz="1200" dirty="0" smtClean="0">
                <a:solidFill>
                  <a:prstClr val="black"/>
                </a:solidFill>
              </a:rPr>
              <a:t>In </a:t>
            </a:r>
            <a:r>
              <a:rPr lang="en-GB" sz="1200" dirty="0">
                <a:solidFill>
                  <a:prstClr val="black"/>
                </a:solidFill>
              </a:rPr>
              <a:t>the event of serious </a:t>
            </a:r>
            <a:r>
              <a:rPr lang="en-GB" sz="1200" dirty="0" smtClean="0">
                <a:solidFill>
                  <a:prstClr val="black"/>
                </a:solidFill>
              </a:rPr>
              <a:t>underperformance against the </a:t>
            </a:r>
            <a:r>
              <a:rPr lang="en-GB" sz="1200" dirty="0">
                <a:solidFill>
                  <a:prstClr val="black"/>
                </a:solidFill>
              </a:rPr>
              <a:t>requirements and accompanying metrics within the Quality Framework, the </a:t>
            </a:r>
            <a:r>
              <a:rPr lang="en-GB" sz="1200" dirty="0" smtClean="0">
                <a:solidFill>
                  <a:prstClr val="black"/>
                </a:solidFill>
              </a:rPr>
              <a:t>DfE</a:t>
            </a:r>
            <a:r>
              <a:rPr lang="en-GB" sz="1200" dirty="0" smtClean="0">
                <a:solidFill>
                  <a:prstClr val="black"/>
                </a:solidFill>
              </a:rPr>
              <a:t> </a:t>
            </a:r>
            <a:r>
              <a:rPr lang="en-GB" sz="1200" dirty="0" smtClean="0">
                <a:solidFill>
                  <a:prstClr val="black"/>
                </a:solidFill>
              </a:rPr>
              <a:t>and/or its QAA will </a:t>
            </a:r>
            <a:r>
              <a:rPr lang="en-GB" sz="1200" dirty="0">
                <a:solidFill>
                  <a:prstClr val="black"/>
                </a:solidFill>
              </a:rPr>
              <a:t>remove the provider’s </a:t>
            </a:r>
            <a:r>
              <a:rPr lang="en-GB" sz="1200" dirty="0" smtClean="0">
                <a:solidFill>
                  <a:prstClr val="black"/>
                </a:solidFill>
              </a:rPr>
              <a:t>accreditation.</a:t>
            </a:r>
            <a:endParaRPr lang="en-GB" sz="1200" dirty="0">
              <a:solidFill>
                <a:prstClr val="black"/>
              </a:solidFill>
            </a:endParaRPr>
          </a:p>
        </p:txBody>
      </p:sp>
      <p:sp>
        <p:nvSpPr>
          <p:cNvPr id="34" name="Rectangle 33"/>
          <p:cNvSpPr/>
          <p:nvPr/>
        </p:nvSpPr>
        <p:spPr>
          <a:xfrm>
            <a:off x="2251680" y="5330284"/>
            <a:ext cx="6743890" cy="684000"/>
          </a:xfrm>
          <a:prstGeom prst="rect">
            <a:avLst/>
          </a:prstGeom>
          <a:solidFill>
            <a:srgbClr val="CFDCE3"/>
          </a:solidFill>
          <a:ln w="12700">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lIns="540000" tIns="108000" rIns="72000" bIns="108000" rtlCol="0" anchor="ctr"/>
          <a:lstStyle/>
          <a:p>
            <a:pPr lvl="0"/>
            <a:r>
              <a:rPr lang="en-GB" sz="1200" dirty="0" smtClean="0">
                <a:solidFill>
                  <a:prstClr val="black"/>
                </a:solidFill>
              </a:rPr>
              <a:t>The contract will give providers </a:t>
            </a:r>
            <a:r>
              <a:rPr lang="en-GB" sz="1200" dirty="0">
                <a:solidFill>
                  <a:prstClr val="black"/>
                </a:solidFill>
              </a:rPr>
              <a:t>the right to market their </a:t>
            </a:r>
            <a:r>
              <a:rPr lang="en-GB" sz="1200" dirty="0" smtClean="0">
                <a:solidFill>
                  <a:prstClr val="black"/>
                </a:solidFill>
              </a:rPr>
              <a:t>courses </a:t>
            </a:r>
            <a:r>
              <a:rPr lang="en-GB" sz="1200" dirty="0">
                <a:solidFill>
                  <a:prstClr val="black"/>
                </a:solidFill>
              </a:rPr>
              <a:t>with </a:t>
            </a:r>
            <a:r>
              <a:rPr lang="en-GB" sz="1200" dirty="0" smtClean="0">
                <a:solidFill>
                  <a:prstClr val="black"/>
                </a:solidFill>
              </a:rPr>
              <a:t>D</a:t>
            </a:r>
            <a:r>
              <a:rPr lang="en-GB" sz="1200" dirty="0" smtClean="0">
                <a:solidFill>
                  <a:srgbClr val="072233"/>
                </a:solidFill>
              </a:rPr>
              <a:t>fE </a:t>
            </a:r>
            <a:r>
              <a:rPr lang="en-GB" sz="1200" dirty="0" smtClean="0">
                <a:solidFill>
                  <a:srgbClr val="072233"/>
                </a:solidFill>
              </a:rPr>
              <a:t>/NPQ branding.</a:t>
            </a:r>
            <a:endParaRPr lang="en-GB" sz="1200" dirty="0">
              <a:solidFill>
                <a:srgbClr val="072233"/>
              </a:solidFill>
            </a:endParaRPr>
          </a:p>
        </p:txBody>
      </p:sp>
      <p:sp>
        <p:nvSpPr>
          <p:cNvPr id="36" name="Pentagon 35"/>
          <p:cNvSpPr/>
          <p:nvPr/>
        </p:nvSpPr>
        <p:spPr>
          <a:xfrm>
            <a:off x="1268858" y="2687032"/>
            <a:ext cx="1354121" cy="720000"/>
          </a:xfrm>
          <a:prstGeom prst="homePlate">
            <a:avLst/>
          </a:prstGeom>
          <a:solidFill>
            <a:srgbClr val="104F75"/>
          </a:solidFill>
          <a:ln>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Accountability</a:t>
            </a:r>
            <a:endParaRPr lang="en-GB" sz="1200" b="1" dirty="0"/>
          </a:p>
        </p:txBody>
      </p:sp>
      <p:sp>
        <p:nvSpPr>
          <p:cNvPr id="37" name="Pentagon 36"/>
          <p:cNvSpPr/>
          <p:nvPr/>
        </p:nvSpPr>
        <p:spPr>
          <a:xfrm>
            <a:off x="1268857" y="3550117"/>
            <a:ext cx="1354121" cy="720000"/>
          </a:xfrm>
          <a:prstGeom prst="homePlate">
            <a:avLst/>
          </a:prstGeom>
          <a:solidFill>
            <a:srgbClr val="104F75"/>
          </a:solidFill>
          <a:ln>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Contract </a:t>
            </a:r>
          </a:p>
          <a:p>
            <a:pPr algn="ctr"/>
            <a:r>
              <a:rPr lang="en-GB" sz="1200" b="1" dirty="0" smtClean="0"/>
              <a:t>length</a:t>
            </a:r>
            <a:endParaRPr lang="en-GB" sz="1200" b="1" dirty="0"/>
          </a:p>
        </p:txBody>
      </p:sp>
      <p:sp>
        <p:nvSpPr>
          <p:cNvPr id="39" name="Pentagon 38"/>
          <p:cNvSpPr/>
          <p:nvPr/>
        </p:nvSpPr>
        <p:spPr>
          <a:xfrm>
            <a:off x="1268856" y="4449201"/>
            <a:ext cx="1354121" cy="720000"/>
          </a:xfrm>
          <a:prstGeom prst="homePlate">
            <a:avLst/>
          </a:prstGeom>
          <a:solidFill>
            <a:srgbClr val="104F75"/>
          </a:solidFill>
          <a:ln>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Termination</a:t>
            </a:r>
            <a:endParaRPr lang="en-GB" sz="1200" b="1" dirty="0"/>
          </a:p>
        </p:txBody>
      </p:sp>
      <p:sp>
        <p:nvSpPr>
          <p:cNvPr id="40" name="Pentagon 39"/>
          <p:cNvSpPr/>
          <p:nvPr/>
        </p:nvSpPr>
        <p:spPr>
          <a:xfrm>
            <a:off x="1268855" y="5312284"/>
            <a:ext cx="1354121" cy="720000"/>
          </a:xfrm>
          <a:prstGeom prst="homePlate">
            <a:avLst/>
          </a:prstGeom>
          <a:solidFill>
            <a:srgbClr val="104F75"/>
          </a:solidFill>
          <a:ln>
            <a:solidFill>
              <a:srgbClr val="104F7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Branding</a:t>
            </a:r>
            <a:endParaRPr lang="en-GB" sz="1200" b="1" dirty="0"/>
          </a:p>
        </p:txBody>
      </p:sp>
      <p:sp>
        <p:nvSpPr>
          <p:cNvPr id="41" name="Pentagon 40"/>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13</a:t>
            </a:r>
          </a:p>
        </p:txBody>
      </p:sp>
    </p:spTree>
    <p:extLst>
      <p:ext uri="{BB962C8B-B14F-4D97-AF65-F5344CB8AC3E}">
        <p14:creationId xmlns:p14="http://schemas.microsoft.com/office/powerpoint/2010/main" val="1341782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69"/>
          <p:cNvSpPr/>
          <p:nvPr/>
        </p:nvSpPr>
        <p:spPr>
          <a:xfrm>
            <a:off x="218460" y="1064525"/>
            <a:ext cx="9467505" cy="5663821"/>
          </a:xfrm>
          <a:prstGeom prst="rect">
            <a:avLst/>
          </a:prstGeom>
          <a:solidFill>
            <a:schemeClr val="bg1"/>
          </a:solidFill>
          <a:ln w="19050">
            <a:solidFill>
              <a:srgbClr val="104F75"/>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80000" rIns="144000" bIns="180000" rtlCol="0" anchor="t"/>
          <a:lstStyle/>
          <a:p>
            <a:pPr lvl="0"/>
            <a:endParaRPr lang="en-GB" sz="1200" dirty="0" smtClean="0">
              <a:solidFill>
                <a:schemeClr val="tx1"/>
              </a:solidFill>
            </a:endParaRPr>
          </a:p>
        </p:txBody>
      </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Questions</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sp>
        <p:nvSpPr>
          <p:cNvPr id="41" name="Pentagon 40"/>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14</a:t>
            </a:r>
          </a:p>
        </p:txBody>
      </p:sp>
      <p:grpSp>
        <p:nvGrpSpPr>
          <p:cNvPr id="23" name="Group 22"/>
          <p:cNvGrpSpPr/>
          <p:nvPr/>
        </p:nvGrpSpPr>
        <p:grpSpPr>
          <a:xfrm>
            <a:off x="2792212" y="1353087"/>
            <a:ext cx="4320000" cy="3250757"/>
            <a:chOff x="2731088" y="1626043"/>
            <a:chExt cx="4320000" cy="3250757"/>
          </a:xfrm>
          <a:effectLst/>
        </p:grpSpPr>
        <p:sp>
          <p:nvSpPr>
            <p:cNvPr id="25" name="Rounded Rectangle 8"/>
            <p:cNvSpPr/>
            <p:nvPr/>
          </p:nvSpPr>
          <p:spPr>
            <a:xfrm>
              <a:off x="2731088" y="1671225"/>
              <a:ext cx="4320000" cy="32055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4400" i="1" dirty="0" smtClean="0">
                <a:solidFill>
                  <a:prstClr val="black"/>
                </a:solidFill>
              </a:endParaRPr>
            </a:p>
            <a:p>
              <a:pPr lvl="0" algn="ctr"/>
              <a:endParaRPr lang="en-GB" sz="4400" i="1" dirty="0">
                <a:solidFill>
                  <a:prstClr val="black"/>
                </a:solidFill>
              </a:endParaRPr>
            </a:p>
            <a:p>
              <a:pPr lvl="0" algn="ctr"/>
              <a:endParaRPr lang="en-GB" sz="4400" i="1" dirty="0" smtClean="0">
                <a:solidFill>
                  <a:prstClr val="black"/>
                </a:solidFill>
              </a:endParaRPr>
            </a:p>
            <a:p>
              <a:pPr lvl="0" algn="ctr"/>
              <a:endParaRPr lang="en-GB" sz="4400" i="1" dirty="0">
                <a:solidFill>
                  <a:prstClr val="black"/>
                </a:solidFill>
              </a:endParaRPr>
            </a:p>
            <a:p>
              <a:pPr lvl="0" algn="ctr"/>
              <a:r>
                <a:rPr lang="en-GB" sz="4400" b="1" dirty="0" smtClean="0">
                  <a:solidFill>
                    <a:srgbClr val="104F75"/>
                  </a:solidFill>
                </a:rPr>
                <a:t>Any questions? </a:t>
              </a:r>
              <a:endParaRPr lang="en-GB" sz="4400" b="1" dirty="0">
                <a:solidFill>
                  <a:srgbClr val="104F75"/>
                </a:solidFill>
              </a:endParaRPr>
            </a:p>
          </p:txBody>
        </p:sp>
        <p:sp>
          <p:nvSpPr>
            <p:cNvPr id="42" name="Oval 41"/>
            <p:cNvSpPr/>
            <p:nvPr/>
          </p:nvSpPr>
          <p:spPr>
            <a:xfrm>
              <a:off x="3764542" y="1626043"/>
              <a:ext cx="2253091" cy="2253091"/>
            </a:xfrm>
            <a:prstGeom prst="ellipse">
              <a:avLst/>
            </a:prstGeom>
            <a:solidFill>
              <a:srgbClr val="104F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a:t>?</a:t>
              </a:r>
            </a:p>
          </p:txBody>
        </p:sp>
      </p:grpSp>
      <p:sp>
        <p:nvSpPr>
          <p:cNvPr id="43" name="TextBox 42"/>
          <p:cNvSpPr txBox="1"/>
          <p:nvPr/>
        </p:nvSpPr>
        <p:spPr>
          <a:xfrm>
            <a:off x="518615" y="4973597"/>
            <a:ext cx="8898340" cy="1200329"/>
          </a:xfrm>
          <a:prstGeom prst="rect">
            <a:avLst/>
          </a:prstGeom>
          <a:noFill/>
        </p:spPr>
        <p:txBody>
          <a:bodyPr wrap="square" rtlCol="0">
            <a:spAutoFit/>
          </a:bodyPr>
          <a:lstStyle/>
          <a:p>
            <a:pPr marL="171450" indent="-171450">
              <a:buClr>
                <a:srgbClr val="104F75"/>
              </a:buClr>
              <a:buFont typeface="Wingdings" panose="05000000000000000000" pitchFamily="2" charset="2"/>
              <a:buChar char="§"/>
            </a:pPr>
            <a:r>
              <a:rPr lang="en-GB" sz="1200" dirty="0"/>
              <a:t>The </a:t>
            </a:r>
            <a:r>
              <a:rPr lang="en-GB" sz="1200" dirty="0" smtClean="0"/>
              <a:t>DfE </a:t>
            </a:r>
            <a:r>
              <a:rPr lang="en-GB" sz="1200" dirty="0"/>
              <a:t>will publish all materials made available at these information </a:t>
            </a:r>
            <a:r>
              <a:rPr lang="en-GB" sz="1200" dirty="0" smtClean="0"/>
              <a:t>events, </a:t>
            </a:r>
            <a:r>
              <a:rPr lang="en-GB" sz="1200" dirty="0"/>
              <a:t>together with a </a:t>
            </a:r>
            <a:r>
              <a:rPr lang="en-GB" sz="1200" dirty="0" smtClean="0"/>
              <a:t>‘Frequently </a:t>
            </a:r>
            <a:r>
              <a:rPr lang="en-GB" sz="1200" dirty="0"/>
              <a:t>Asked </a:t>
            </a:r>
            <a:r>
              <a:rPr lang="en-GB" sz="1200" dirty="0" smtClean="0"/>
              <a:t>Questions’ document, on Contracts </a:t>
            </a:r>
            <a:r>
              <a:rPr lang="en-GB" sz="1200" dirty="0"/>
              <a:t>Finder </a:t>
            </a:r>
            <a:r>
              <a:rPr lang="en-GB" sz="1200" dirty="0" smtClean="0"/>
              <a:t>(</a:t>
            </a:r>
            <a:r>
              <a:rPr lang="en-GB" sz="1200" dirty="0" smtClean="0">
                <a:hlinkClick r:id="rId3"/>
              </a:rPr>
              <a:t>https</a:t>
            </a:r>
            <a:r>
              <a:rPr lang="en-GB" sz="1200" dirty="0">
                <a:hlinkClick r:id="rId3"/>
              </a:rPr>
              <a:t>://</a:t>
            </a:r>
            <a:r>
              <a:rPr lang="en-GB" sz="1200" dirty="0" smtClean="0">
                <a:hlinkClick r:id="rId3"/>
              </a:rPr>
              <a:t>www.contractsfinder.service.gov.uk</a:t>
            </a:r>
            <a:r>
              <a:rPr lang="en-GB" sz="1200" dirty="0" smtClean="0"/>
              <a:t>). </a:t>
            </a:r>
            <a:r>
              <a:rPr lang="en-GB" sz="1200" dirty="0" smtClean="0"/>
              <a:t>We </a:t>
            </a:r>
            <a:r>
              <a:rPr lang="en-GB" sz="1200" dirty="0" smtClean="0"/>
              <a:t>will do this </a:t>
            </a:r>
            <a:r>
              <a:rPr lang="en-GB" sz="1200" b="1" dirty="0" smtClean="0"/>
              <a:t>no </a:t>
            </a:r>
            <a:r>
              <a:rPr lang="en-GB" sz="1200" b="1" dirty="0"/>
              <a:t>later than 13 February </a:t>
            </a:r>
            <a:r>
              <a:rPr lang="en-GB" sz="1200" b="1" dirty="0" smtClean="0"/>
              <a:t>2017</a:t>
            </a:r>
            <a:r>
              <a:rPr lang="en-GB" sz="1200" dirty="0" smtClean="0"/>
              <a:t>.</a:t>
            </a:r>
          </a:p>
          <a:p>
            <a:pPr marL="171450" indent="-171450">
              <a:buClr>
                <a:srgbClr val="104F75"/>
              </a:buClr>
              <a:buFont typeface="Wingdings" panose="05000000000000000000" pitchFamily="2" charset="2"/>
              <a:buChar char="§"/>
            </a:pPr>
            <a:endParaRPr lang="en-GB" sz="1200" dirty="0" smtClean="0"/>
          </a:p>
          <a:p>
            <a:pPr marL="171450" indent="-171450">
              <a:buClr>
                <a:srgbClr val="104F75"/>
              </a:buClr>
              <a:buFont typeface="Wingdings" panose="05000000000000000000" pitchFamily="2" charset="2"/>
              <a:buChar char="§"/>
            </a:pPr>
            <a:r>
              <a:rPr lang="en-GB" sz="1200" dirty="0" smtClean="0"/>
              <a:t>If you have any additional </a:t>
            </a:r>
            <a:r>
              <a:rPr lang="en-GB" sz="1200" dirty="0"/>
              <a:t>questions </a:t>
            </a:r>
            <a:r>
              <a:rPr lang="en-GB" sz="1200" dirty="0" smtClean="0"/>
              <a:t>about the </a:t>
            </a:r>
            <a:r>
              <a:rPr lang="en-GB" sz="1200" dirty="0" err="1" smtClean="0"/>
              <a:t>DfE’s</a:t>
            </a:r>
            <a:r>
              <a:rPr lang="en-GB" sz="1200" dirty="0" smtClean="0"/>
              <a:t> </a:t>
            </a:r>
            <a:r>
              <a:rPr lang="en-GB" sz="1200" dirty="0"/>
              <a:t>requirements or the accreditation </a:t>
            </a:r>
            <a:r>
              <a:rPr lang="en-GB" sz="1200" dirty="0" smtClean="0"/>
              <a:t>process after today’s event, please </a:t>
            </a:r>
            <a:r>
              <a:rPr lang="en-GB" sz="1200" dirty="0" smtClean="0"/>
              <a:t>email </a:t>
            </a:r>
            <a:r>
              <a:rPr lang="en-GB" sz="1200" dirty="0" smtClean="0">
                <a:hlinkClick r:id="rId4"/>
              </a:rPr>
              <a:t>NPQ.Reform@education.gov.uk</a:t>
            </a:r>
            <a:r>
              <a:rPr lang="en-GB" sz="1200" dirty="0" smtClean="0"/>
              <a:t>. </a:t>
            </a:r>
            <a:r>
              <a:rPr lang="en-GB" sz="1200" dirty="0" smtClean="0"/>
              <a:t>All </a:t>
            </a:r>
            <a:r>
              <a:rPr lang="en-GB" sz="1200" dirty="0"/>
              <a:t>enquiries must have the word </a:t>
            </a:r>
            <a:r>
              <a:rPr lang="en-GB" sz="1200" dirty="0" smtClean="0"/>
              <a:t>‘CLARIFICATION’ in </a:t>
            </a:r>
            <a:r>
              <a:rPr lang="en-GB" sz="1200" dirty="0"/>
              <a:t>the heading. All questions must be received </a:t>
            </a:r>
            <a:r>
              <a:rPr lang="en-GB" sz="1200" b="1" dirty="0"/>
              <a:t>no later than </a:t>
            </a:r>
            <a:r>
              <a:rPr lang="en-GB" sz="1200" b="1" dirty="0" smtClean="0"/>
              <a:t>17:00 on </a:t>
            </a:r>
            <a:r>
              <a:rPr lang="en-GB" sz="1200" b="1" dirty="0"/>
              <a:t>17 March </a:t>
            </a:r>
            <a:r>
              <a:rPr lang="en-GB" sz="1200" b="1" dirty="0" smtClean="0"/>
              <a:t>2017</a:t>
            </a:r>
            <a:r>
              <a:rPr lang="en-GB" sz="1200" dirty="0" smtClean="0"/>
              <a:t>. </a:t>
            </a:r>
            <a:r>
              <a:rPr lang="en-GB" sz="1200" dirty="0" smtClean="0"/>
              <a:t>Clarification questions </a:t>
            </a:r>
            <a:r>
              <a:rPr lang="en-GB" sz="1200" dirty="0"/>
              <a:t>received after this date will not </a:t>
            </a:r>
            <a:r>
              <a:rPr lang="en-GB" sz="1200" dirty="0" smtClean="0"/>
              <a:t>receive a response.</a:t>
            </a:r>
            <a:endParaRPr lang="en-GB" sz="1200" dirty="0"/>
          </a:p>
        </p:txBody>
      </p:sp>
    </p:spTree>
    <p:extLst>
      <p:ext uri="{BB962C8B-B14F-4D97-AF65-F5344CB8AC3E}">
        <p14:creationId xmlns:p14="http://schemas.microsoft.com/office/powerpoint/2010/main" val="3995664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7663" y="314390"/>
            <a:ext cx="9127845" cy="639419"/>
          </a:xfrm>
          <a:prstGeom prst="rect">
            <a:avLst/>
          </a:prstGeom>
          <a:solidFill>
            <a:srgbClr val="CFDCE3"/>
          </a:solidFill>
          <a:ln w="28575">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chemeClr val="tx1"/>
                </a:solidFill>
              </a:rPr>
              <a:t>Agenda</a:t>
            </a:r>
            <a:endParaRPr lang="en-GB" sz="2800" b="1" dirty="0">
              <a:solidFill>
                <a:schemeClr val="tx1"/>
              </a:solidFill>
            </a:endParaRPr>
          </a:p>
        </p:txBody>
      </p:sp>
      <p:graphicFrame>
        <p:nvGraphicFramePr>
          <p:cNvPr id="27" name="Table 26"/>
          <p:cNvGraphicFramePr>
            <a:graphicFrameLocks noGrp="1"/>
          </p:cNvGraphicFramePr>
          <p:nvPr>
            <p:extLst>
              <p:ext uri="{D42A27DB-BD31-4B8C-83A1-F6EECF244321}">
                <p14:modId xmlns:p14="http://schemas.microsoft.com/office/powerpoint/2010/main" val="2075754167"/>
              </p:ext>
            </p:extLst>
          </p:nvPr>
        </p:nvGraphicFramePr>
        <p:xfrm>
          <a:off x="1087019" y="1849610"/>
          <a:ext cx="7712742" cy="3271029"/>
        </p:xfrm>
        <a:graphic>
          <a:graphicData uri="http://schemas.openxmlformats.org/drawingml/2006/table">
            <a:tbl>
              <a:tblPr firstRow="1" bandRow="1">
                <a:tableStyleId>{5C22544A-7EE6-4342-B048-85BDC9FD1C3A}</a:tableStyleId>
              </a:tblPr>
              <a:tblGrid>
                <a:gridCol w="745270">
                  <a:extLst>
                    <a:ext uri="{9D8B030D-6E8A-4147-A177-3AD203B41FA5}">
                      <a16:colId xmlns:a16="http://schemas.microsoft.com/office/drawing/2014/main" val="1964307052"/>
                    </a:ext>
                  </a:extLst>
                </a:gridCol>
                <a:gridCol w="2246616">
                  <a:extLst>
                    <a:ext uri="{9D8B030D-6E8A-4147-A177-3AD203B41FA5}">
                      <a16:colId xmlns:a16="http://schemas.microsoft.com/office/drawing/2014/main" val="3707343072"/>
                    </a:ext>
                  </a:extLst>
                </a:gridCol>
                <a:gridCol w="4720856">
                  <a:extLst>
                    <a:ext uri="{9D8B030D-6E8A-4147-A177-3AD203B41FA5}">
                      <a16:colId xmlns:a16="http://schemas.microsoft.com/office/drawing/2014/main" val="4100067813"/>
                    </a:ext>
                  </a:extLst>
                </a:gridCol>
              </a:tblGrid>
              <a:tr h="276053">
                <a:tc>
                  <a:txBody>
                    <a:bodyPr/>
                    <a:lstStyle/>
                    <a:p>
                      <a:pPr algn="ctr"/>
                      <a:r>
                        <a:rPr lang="en-GB" sz="1200" b="1" dirty="0" smtClean="0">
                          <a:solidFill>
                            <a:schemeClr val="bg1"/>
                          </a:solidFill>
                        </a:rPr>
                        <a:t>Item</a:t>
                      </a:r>
                      <a:endParaRPr lang="en-GB" sz="1200" b="1" dirty="0">
                        <a:solidFill>
                          <a:schemeClr val="bg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104F75"/>
                    </a:solidFill>
                  </a:tcPr>
                </a:tc>
                <a:tc>
                  <a:txBody>
                    <a:bodyPr/>
                    <a:lstStyle/>
                    <a:p>
                      <a:pPr algn="ctr"/>
                      <a:r>
                        <a:rPr lang="en-GB" sz="1200" b="1" dirty="0" smtClean="0">
                          <a:solidFill>
                            <a:schemeClr val="bg1"/>
                          </a:solidFill>
                        </a:rPr>
                        <a:t>Topic</a:t>
                      </a:r>
                      <a:endParaRPr lang="en-GB" sz="1200" b="1" dirty="0">
                        <a:solidFill>
                          <a:schemeClr val="bg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104F75"/>
                    </a:solidFill>
                  </a:tcPr>
                </a:tc>
                <a:tc>
                  <a:txBody>
                    <a:bodyPr/>
                    <a:lstStyle/>
                    <a:p>
                      <a:pPr algn="ctr"/>
                      <a:r>
                        <a:rPr lang="en-GB" sz="1200" b="1" dirty="0" smtClean="0">
                          <a:solidFill>
                            <a:schemeClr val="bg1"/>
                          </a:solidFill>
                        </a:rPr>
                        <a:t>Who</a:t>
                      </a:r>
                      <a:endParaRPr lang="en-GB" sz="1200" b="1" dirty="0">
                        <a:solidFill>
                          <a:schemeClr val="bg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104F75"/>
                    </a:solidFill>
                  </a:tcPr>
                </a:tc>
                <a:extLst>
                  <a:ext uri="{0D108BD9-81ED-4DB2-BD59-A6C34878D82A}">
                    <a16:rowId xmlns:a16="http://schemas.microsoft.com/office/drawing/2014/main" val="3620988299"/>
                  </a:ext>
                </a:extLst>
              </a:tr>
              <a:tr h="748744">
                <a:tc>
                  <a:txBody>
                    <a:bodyPr/>
                    <a:lstStyle/>
                    <a:p>
                      <a:pPr algn="ctr"/>
                      <a:r>
                        <a:rPr lang="en-GB" sz="1200" b="1" dirty="0" smtClean="0">
                          <a:solidFill>
                            <a:schemeClr val="tx1"/>
                          </a:solidFill>
                        </a:rPr>
                        <a:t>1</a:t>
                      </a:r>
                      <a:endParaRPr lang="en-GB" sz="1200" b="1" dirty="0">
                        <a:solidFill>
                          <a:schemeClr val="tx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tc>
                  <a:txBody>
                    <a:bodyPr/>
                    <a:lstStyle/>
                    <a:p>
                      <a:pPr algn="ctr"/>
                      <a:r>
                        <a:rPr lang="en-GB" sz="1200" b="1" dirty="0" smtClean="0">
                          <a:solidFill>
                            <a:schemeClr val="tx1"/>
                          </a:solidFill>
                        </a:rPr>
                        <a:t>Introduction</a:t>
                      </a:r>
                      <a:endParaRPr lang="en-GB" sz="1200" b="1" dirty="0">
                        <a:solidFill>
                          <a:schemeClr val="tx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Roger Pope CBE, </a:t>
                      </a:r>
                      <a:r>
                        <a:rPr lang="en-GB" sz="1200" dirty="0" smtClean="0">
                          <a:solidFill>
                            <a:schemeClr val="tx1"/>
                          </a:solidFill>
                        </a:rPr>
                        <a:t>Chair of NCTL and Chair of the NPQ Reform Expert Working Group (</a:t>
                      </a:r>
                      <a:r>
                        <a:rPr lang="en-GB" sz="1200" i="1" dirty="0" smtClean="0">
                          <a:solidFill>
                            <a:schemeClr val="tx1"/>
                          </a:solidFill>
                        </a:rPr>
                        <a:t>in Manchester</a:t>
                      </a:r>
                      <a:r>
                        <a:rPr lang="en-GB" sz="1200" i="1" baseline="0" dirty="0" smtClean="0">
                          <a:solidFill>
                            <a:schemeClr val="tx1"/>
                          </a:solidFill>
                        </a:rPr>
                        <a:t>, London and Bristol</a:t>
                      </a:r>
                      <a:r>
                        <a:rPr lang="en-GB" sz="1200" baseline="0" dirty="0" smtClean="0">
                          <a:solidFill>
                            <a:schemeClr val="tx1"/>
                          </a:solidFill>
                        </a:rPr>
                        <a:t>) or </a:t>
                      </a:r>
                      <a:r>
                        <a:rPr lang="en-GB" sz="1200"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Louisa Maslin, Head of the NPQ Reform Team (</a:t>
                      </a:r>
                      <a:r>
                        <a:rPr lang="en-GB" sz="1200" i="1"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Sheffield and Darlington</a:t>
                      </a:r>
                      <a:r>
                        <a:rPr lang="en-GB" sz="1200"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extLst>
                  <a:ext uri="{0D108BD9-81ED-4DB2-BD59-A6C34878D82A}">
                    <a16:rowId xmlns:a16="http://schemas.microsoft.com/office/drawing/2014/main" val="3301890783"/>
                  </a:ext>
                </a:extLst>
              </a:tr>
              <a:tr h="748744">
                <a:tc>
                  <a:txBody>
                    <a:bodyPr/>
                    <a:lstStyle/>
                    <a:p>
                      <a:pPr algn="ctr"/>
                      <a:r>
                        <a:rPr lang="en-GB" sz="1200" b="1" dirty="0" smtClean="0">
                          <a:solidFill>
                            <a:schemeClr val="tx1"/>
                          </a:solidFill>
                        </a:rPr>
                        <a:t>2</a:t>
                      </a:r>
                      <a:endParaRPr lang="en-GB" sz="1200" b="1" dirty="0">
                        <a:solidFill>
                          <a:schemeClr val="tx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tc>
                  <a:txBody>
                    <a:bodyPr/>
                    <a:lstStyle/>
                    <a:p>
                      <a:pPr algn="ctr"/>
                      <a:r>
                        <a:rPr lang="en-GB" sz="1200" b="1" dirty="0" smtClean="0">
                          <a:solidFill>
                            <a:schemeClr val="tx1"/>
                          </a:solidFill>
                        </a:rPr>
                        <a:t>Detail</a:t>
                      </a:r>
                      <a:r>
                        <a:rPr lang="en-GB" sz="1200" b="1" baseline="0" dirty="0" smtClean="0">
                          <a:solidFill>
                            <a:schemeClr val="tx1"/>
                          </a:solidFill>
                        </a:rPr>
                        <a:t> of the reformed NPQs</a:t>
                      </a:r>
                      <a:endParaRPr lang="en-GB" sz="1200" b="1" dirty="0">
                        <a:solidFill>
                          <a:schemeClr val="tx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Eben Groenewald,</a:t>
                      </a:r>
                      <a:r>
                        <a:rPr lang="en-GB" sz="1200"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NPQ Reform Team</a:t>
                      </a:r>
                      <a:endParaRPr lang="en-GB"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extLst>
                  <a:ext uri="{0D108BD9-81ED-4DB2-BD59-A6C34878D82A}">
                    <a16:rowId xmlns:a16="http://schemas.microsoft.com/office/drawing/2014/main" val="2378505706"/>
                  </a:ext>
                </a:extLst>
              </a:tr>
              <a:tr h="748744">
                <a:tc>
                  <a:txBody>
                    <a:bodyPr/>
                    <a:lstStyle/>
                    <a:p>
                      <a:pPr algn="ctr"/>
                      <a:r>
                        <a:rPr lang="en-GB" sz="1200" b="1" dirty="0" smtClean="0">
                          <a:solidFill>
                            <a:schemeClr val="tx1"/>
                          </a:solidFill>
                        </a:rPr>
                        <a:t>3</a:t>
                      </a:r>
                      <a:endParaRPr lang="en-GB" sz="1200" b="1" dirty="0">
                        <a:solidFill>
                          <a:schemeClr val="tx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tc>
                  <a:txBody>
                    <a:bodyPr/>
                    <a:lstStyle/>
                    <a:p>
                      <a:pPr algn="ctr"/>
                      <a:r>
                        <a:rPr lang="en-GB" sz="1200" b="1" dirty="0" smtClean="0">
                          <a:solidFill>
                            <a:schemeClr val="tx1"/>
                          </a:solidFill>
                        </a:rPr>
                        <a:t>Question and answer</a:t>
                      </a:r>
                      <a:r>
                        <a:rPr lang="en-GB" sz="1200" b="1" baseline="0" dirty="0" smtClean="0">
                          <a:solidFill>
                            <a:schemeClr val="tx1"/>
                          </a:solidFill>
                        </a:rPr>
                        <a:t> session</a:t>
                      </a:r>
                      <a:endParaRPr lang="en-GB" sz="1200" b="1" dirty="0">
                        <a:solidFill>
                          <a:schemeClr val="tx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Attendees and the NPQ Reform Team</a:t>
                      </a: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extLst>
                  <a:ext uri="{0D108BD9-81ED-4DB2-BD59-A6C34878D82A}">
                    <a16:rowId xmlns:a16="http://schemas.microsoft.com/office/drawing/2014/main" val="2596912972"/>
                  </a:ext>
                </a:extLst>
              </a:tr>
              <a:tr h="748744">
                <a:tc>
                  <a:txBody>
                    <a:bodyPr/>
                    <a:lstStyle/>
                    <a:p>
                      <a:pPr algn="ctr"/>
                      <a:r>
                        <a:rPr lang="en-GB" sz="1200" b="1" dirty="0" smtClean="0">
                          <a:solidFill>
                            <a:schemeClr val="tx1"/>
                          </a:solidFill>
                        </a:rPr>
                        <a:t>4</a:t>
                      </a:r>
                      <a:endParaRPr lang="en-GB" sz="1200" b="1" dirty="0">
                        <a:solidFill>
                          <a:schemeClr val="tx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tc>
                  <a:txBody>
                    <a:bodyPr/>
                    <a:lstStyle/>
                    <a:p>
                      <a:pPr algn="ctr"/>
                      <a:r>
                        <a:rPr lang="en-GB" sz="1200" b="1" dirty="0" smtClean="0">
                          <a:solidFill>
                            <a:schemeClr val="tx1"/>
                          </a:solidFill>
                        </a:rPr>
                        <a:t>Networking</a:t>
                      </a:r>
                      <a:endParaRPr lang="en-GB" sz="1200" b="1" dirty="0">
                        <a:solidFill>
                          <a:schemeClr val="tx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tc>
                  <a:txBody>
                    <a:bodyPr/>
                    <a:lstStyle/>
                    <a:p>
                      <a:pPr algn="ctr"/>
                      <a:r>
                        <a:rPr lang="en-GB" sz="1200" dirty="0" smtClean="0">
                          <a:solidFill>
                            <a:schemeClr val="tx1"/>
                          </a:solidFill>
                        </a:rPr>
                        <a:t>Attendees</a:t>
                      </a:r>
                      <a:endParaRPr lang="en-GB" sz="1200" dirty="0">
                        <a:solidFill>
                          <a:schemeClr val="tx1"/>
                        </a:solidFill>
                      </a:endParaRPr>
                    </a:p>
                  </a:txBody>
                  <a:tcPr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104F75"/>
                      </a:solidFill>
                      <a:prstDash val="solid"/>
                      <a:round/>
                      <a:headEnd type="none" w="med" len="med"/>
                      <a:tailEnd type="none" w="med" len="med"/>
                    </a:lnB>
                    <a:lnTlToBr w="12700" cmpd="sng">
                      <a:noFill/>
                      <a:prstDash val="solid"/>
                    </a:lnTlToBr>
                    <a:lnBlToTr w="12700" cmpd="sng">
                      <a:noFill/>
                      <a:prstDash val="solid"/>
                    </a:lnBlToTr>
                    <a:solidFill>
                      <a:srgbClr val="CFDCE3"/>
                    </a:solidFill>
                  </a:tcPr>
                </a:tc>
                <a:extLst>
                  <a:ext uri="{0D108BD9-81ED-4DB2-BD59-A6C34878D82A}">
                    <a16:rowId xmlns:a16="http://schemas.microsoft.com/office/drawing/2014/main" val="2728860586"/>
                  </a:ext>
                </a:extLst>
              </a:tr>
            </a:tbl>
          </a:graphicData>
        </a:graphic>
      </p:graphicFrame>
      <p:sp>
        <p:nvSpPr>
          <p:cNvPr id="2" name="TextBox 1"/>
          <p:cNvSpPr txBox="1"/>
          <p:nvPr/>
        </p:nvSpPr>
        <p:spPr>
          <a:xfrm>
            <a:off x="1059940" y="5613706"/>
            <a:ext cx="7703289" cy="307777"/>
          </a:xfrm>
          <a:prstGeom prst="rect">
            <a:avLst/>
          </a:prstGeom>
          <a:noFill/>
        </p:spPr>
        <p:txBody>
          <a:bodyPr wrap="square" rtlCol="0">
            <a:spAutoFit/>
          </a:bodyPr>
          <a:lstStyle/>
          <a:p>
            <a:pPr algn="ctr"/>
            <a:r>
              <a:rPr lang="en-GB" sz="1400" b="1" dirty="0" smtClean="0"/>
              <a:t>We would be grateful if you could return your attendee questionnaire before you leave</a:t>
            </a:r>
            <a:endParaRPr lang="en-GB" sz="1400"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79" y="6193020"/>
            <a:ext cx="924548" cy="543126"/>
          </a:xfrm>
          <a:prstGeom prst="rect">
            <a:avLst/>
          </a:prstGeom>
        </p:spPr>
      </p:pic>
      <p:sp>
        <p:nvSpPr>
          <p:cNvPr id="6" name="Rectangle 5"/>
          <p:cNvSpPr/>
          <p:nvPr/>
        </p:nvSpPr>
        <p:spPr>
          <a:xfrm>
            <a:off x="47767" y="58994"/>
            <a:ext cx="9805917" cy="6747386"/>
          </a:xfrm>
          <a:prstGeom prst="rect">
            <a:avLst/>
          </a:prstGeom>
          <a:noFill/>
          <a:ln w="28575">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21639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67" y="58994"/>
            <a:ext cx="9805917" cy="6747386"/>
          </a:xfrm>
          <a:prstGeom prst="rect">
            <a:avLst/>
          </a:prstGeom>
          <a:noFill/>
          <a:ln w="28575">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1430506" y="2856223"/>
            <a:ext cx="7250978" cy="769441"/>
          </a:xfrm>
          <a:prstGeom prst="rect">
            <a:avLst/>
          </a:prstGeom>
          <a:noFill/>
        </p:spPr>
        <p:txBody>
          <a:bodyPr wrap="square" rtlCol="0">
            <a:spAutoFit/>
          </a:bodyPr>
          <a:lstStyle/>
          <a:p>
            <a:pPr algn="ctr"/>
            <a:r>
              <a:rPr lang="en-GB" sz="4400" b="1" dirty="0" smtClean="0">
                <a:solidFill>
                  <a:srgbClr val="104F75"/>
                </a:solidFill>
              </a:rPr>
              <a:t>Welcome and introductions</a:t>
            </a:r>
            <a:endParaRPr lang="en-GB" sz="4400" b="1" dirty="0">
              <a:solidFill>
                <a:srgbClr val="104F75"/>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79" y="6193020"/>
            <a:ext cx="924548" cy="543126"/>
          </a:xfrm>
          <a:prstGeom prst="rect">
            <a:avLst/>
          </a:prstGeom>
        </p:spPr>
      </p:pic>
    </p:spTree>
    <p:extLst>
      <p:ext uri="{BB962C8B-B14F-4D97-AF65-F5344CB8AC3E}">
        <p14:creationId xmlns:p14="http://schemas.microsoft.com/office/powerpoint/2010/main" val="1606739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67" y="58994"/>
            <a:ext cx="9805917" cy="6747386"/>
          </a:xfrm>
          <a:prstGeom prst="rect">
            <a:avLst/>
          </a:prstGeom>
          <a:noFill/>
          <a:ln w="28575">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79" y="6193020"/>
            <a:ext cx="924548" cy="543126"/>
          </a:xfrm>
          <a:prstGeom prst="rect">
            <a:avLst/>
          </a:prstGeom>
        </p:spPr>
      </p:pic>
      <p:sp>
        <p:nvSpPr>
          <p:cNvPr id="7" name="Rectangle 6"/>
          <p:cNvSpPr/>
          <p:nvPr/>
        </p:nvSpPr>
        <p:spPr>
          <a:xfrm>
            <a:off x="2574951" y="2767281"/>
            <a:ext cx="4780732" cy="769441"/>
          </a:xfrm>
          <a:prstGeom prst="rect">
            <a:avLst/>
          </a:prstGeom>
        </p:spPr>
        <p:txBody>
          <a:bodyPr wrap="none">
            <a:spAutoFit/>
          </a:bodyPr>
          <a:lstStyle/>
          <a:p>
            <a:pPr algn="ctr"/>
            <a:r>
              <a:rPr lang="en-GB" sz="4400" b="1" dirty="0" smtClean="0">
                <a:solidFill>
                  <a:srgbClr val="104F75"/>
                </a:solidFill>
              </a:rPr>
              <a:t>The reformed NPQs</a:t>
            </a:r>
            <a:endParaRPr lang="en-GB" sz="4400" b="1" dirty="0">
              <a:solidFill>
                <a:srgbClr val="104F75"/>
              </a:solidFill>
            </a:endParaRPr>
          </a:p>
        </p:txBody>
      </p:sp>
    </p:spTree>
    <p:extLst>
      <p:ext uri="{BB962C8B-B14F-4D97-AF65-F5344CB8AC3E}">
        <p14:creationId xmlns:p14="http://schemas.microsoft.com/office/powerpoint/2010/main" val="3427033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8460" y="2165434"/>
            <a:ext cx="9467505" cy="4446906"/>
            <a:chOff x="178760" y="2022602"/>
            <a:chExt cx="9467505" cy="2634074"/>
          </a:xfrm>
          <a:effectLst>
            <a:outerShdw blurRad="50800" dist="38100" dir="2700000" algn="tl" rotWithShape="0">
              <a:prstClr val="black">
                <a:alpha val="40000"/>
              </a:prstClr>
            </a:outerShdw>
          </a:effectLst>
        </p:grpSpPr>
        <p:sp>
          <p:nvSpPr>
            <p:cNvPr id="33"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0" tIns="108000" rIns="144000" bIns="108000" rtlCol="0" anchor="t"/>
            <a:lstStyle/>
            <a:p>
              <a:pPr lvl="0"/>
              <a:endParaRPr lang="en-GB" sz="1200" dirty="0" smtClean="0">
                <a:solidFill>
                  <a:srgbClr val="104F75"/>
                </a:solidFill>
              </a:endParaRPr>
            </a:p>
          </p:txBody>
        </p:sp>
        <p:sp>
          <p:nvSpPr>
            <p:cNvPr id="35" name="TextBox 3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grpSp>
        <p:nvGrpSpPr>
          <p:cNvPr id="26" name="Group 25"/>
          <p:cNvGrpSpPr/>
          <p:nvPr/>
        </p:nvGrpSpPr>
        <p:grpSpPr>
          <a:xfrm>
            <a:off x="218460" y="1089346"/>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a:solidFill>
                    <a:schemeClr val="tx1"/>
                  </a:solidFill>
                  <a:ea typeface="Calibri" panose="020F0502020204030204" pitchFamily="34" charset="0"/>
                  <a:cs typeface="Times New Roman" panose="02020603050405020304" pitchFamily="18" charset="0"/>
                </a:rPr>
                <a:t>The Department for Education’s (DfE) vision is for an education system that drives social mobility, ensuring that every child and young person can access a high quality education, regardless of location, prior attainment, </a:t>
              </a:r>
              <a:r>
                <a:rPr lang="en-GB" sz="1300" b="1" dirty="0" smtClean="0">
                  <a:solidFill>
                    <a:schemeClr val="tx1"/>
                  </a:solidFill>
                  <a:ea typeface="Calibri" panose="020F0502020204030204" pitchFamily="34" charset="0"/>
                  <a:cs typeface="Times New Roman" panose="02020603050405020304" pitchFamily="18" charset="0"/>
                </a:rPr>
                <a:t>or background.</a:t>
              </a:r>
              <a:endParaRPr lang="en-GB" sz="1300" b="1" dirty="0">
                <a:solidFill>
                  <a:schemeClr val="tx1"/>
                </a:solidFill>
              </a:endParaRP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52" name="Group 51"/>
          <p:cNvGrpSpPr/>
          <p:nvPr/>
        </p:nvGrpSpPr>
        <p:grpSpPr>
          <a:xfrm>
            <a:off x="218460" y="210564"/>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Our vision</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sp>
        <p:nvSpPr>
          <p:cNvPr id="12" name="Rectangle 11"/>
          <p:cNvSpPr/>
          <p:nvPr/>
        </p:nvSpPr>
        <p:spPr>
          <a:xfrm>
            <a:off x="938460" y="2403727"/>
            <a:ext cx="3837858" cy="3970318"/>
          </a:xfrm>
          <a:prstGeom prst="rect">
            <a:avLst/>
          </a:prstGeom>
        </p:spPr>
        <p:txBody>
          <a:bodyPr wrap="square">
            <a:spAutoFit/>
          </a:bodyPr>
          <a:lstStyle/>
          <a:p>
            <a:pPr marL="342900" lvl="0" indent="-342900">
              <a:spcAft>
                <a:spcPts val="0"/>
              </a:spcAft>
              <a:buClr>
                <a:srgbClr val="104F75"/>
              </a:buClr>
              <a:buFont typeface="Wingdings" panose="05000000000000000000" pitchFamily="2" charset="2"/>
              <a:buChar char="§"/>
            </a:pPr>
            <a:endParaRPr lang="en-GB" sz="1200" dirty="0" smtClean="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a:solidFill>
                  <a:srgbClr val="000000"/>
                </a:solidFill>
                <a:ea typeface="Calibri" panose="020F0502020204030204" pitchFamily="34" charset="0"/>
              </a:rPr>
              <a:t>Good school leaders are essential to an education system that drives social mobility.</a:t>
            </a:r>
          </a:p>
          <a:p>
            <a:pPr marL="342900" lvl="0" indent="-342900">
              <a:spcAft>
                <a:spcPts val="0"/>
              </a:spcAft>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a:solidFill>
                  <a:srgbClr val="000000"/>
                </a:solidFill>
                <a:ea typeface="Calibri" panose="020F0502020204030204" pitchFamily="34" charset="0"/>
              </a:rPr>
              <a:t>We know </a:t>
            </a:r>
            <a:r>
              <a:rPr lang="en-GB" sz="1200" dirty="0" smtClean="0">
                <a:solidFill>
                  <a:srgbClr val="000000"/>
                </a:solidFill>
                <a:ea typeface="Calibri" panose="020F0502020204030204" pitchFamily="34" charset="0"/>
              </a:rPr>
              <a:t>that, </a:t>
            </a:r>
            <a:r>
              <a:rPr lang="en-GB" sz="1200" dirty="0">
                <a:solidFill>
                  <a:srgbClr val="000000"/>
                </a:solidFill>
                <a:ea typeface="Calibri" panose="020F0502020204030204" pitchFamily="34" charset="0"/>
              </a:rPr>
              <a:t>after the quality of teaching, it is the quality of school leadership that is the most important </a:t>
            </a:r>
            <a:r>
              <a:rPr lang="en-GB" sz="1200" dirty="0" smtClean="0">
                <a:solidFill>
                  <a:srgbClr val="000000"/>
                </a:solidFill>
                <a:ea typeface="Calibri" panose="020F0502020204030204" pitchFamily="34" charset="0"/>
              </a:rPr>
              <a:t>educational determinant </a:t>
            </a:r>
            <a:r>
              <a:rPr lang="en-GB" sz="1200" dirty="0">
                <a:solidFill>
                  <a:srgbClr val="000000"/>
                </a:solidFill>
                <a:ea typeface="Calibri" panose="020F0502020204030204" pitchFamily="34" charset="0"/>
              </a:rPr>
              <a:t>of pupils’ success. </a:t>
            </a:r>
          </a:p>
          <a:p>
            <a:pPr marL="342900" lvl="0" indent="-342900">
              <a:spcAft>
                <a:spcPts val="0"/>
              </a:spcAft>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a:solidFill>
                  <a:srgbClr val="000000"/>
                </a:solidFill>
                <a:ea typeface="Calibri" panose="020F0502020204030204" pitchFamily="34" charset="0"/>
              </a:rPr>
              <a:t>We want to make sure that there are enough great leaders right across the country and, in particular, in our most challenging schools and areas. </a:t>
            </a:r>
          </a:p>
          <a:p>
            <a:pPr marL="342900" lvl="0" indent="-342900">
              <a:spcAft>
                <a:spcPts val="0"/>
              </a:spcAft>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a:solidFill>
                  <a:srgbClr val="000000"/>
                </a:solidFill>
                <a:ea typeface="Calibri" panose="020F0502020204030204" pitchFamily="34" charset="0"/>
              </a:rPr>
              <a:t>To support this, we want to ensure that school leaders at all levels can access outstanding leadership development.</a:t>
            </a:r>
          </a:p>
          <a:p>
            <a:pPr marL="342900" lvl="0" indent="-342900">
              <a:spcAft>
                <a:spcPts val="0"/>
              </a:spcAft>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a:solidFill>
                  <a:srgbClr val="000000"/>
                </a:solidFill>
                <a:ea typeface="Calibri" panose="020F0502020204030204" pitchFamily="34" charset="0"/>
              </a:rPr>
              <a:t>The DfE supports a range of programmes that are designed to build leadership capacity, of which </a:t>
            </a:r>
            <a:r>
              <a:rPr lang="en-GB" sz="1200" dirty="0" smtClean="0">
                <a:solidFill>
                  <a:srgbClr val="000000"/>
                </a:solidFill>
                <a:ea typeface="Calibri" panose="020F0502020204030204" pitchFamily="34" charset="0"/>
              </a:rPr>
              <a:t>the NPQs </a:t>
            </a:r>
            <a:r>
              <a:rPr lang="en-GB" sz="1200" dirty="0">
                <a:solidFill>
                  <a:srgbClr val="000000"/>
                </a:solidFill>
                <a:ea typeface="Calibri" panose="020F0502020204030204" pitchFamily="34" charset="0"/>
              </a:rPr>
              <a:t>are a key </a:t>
            </a:r>
            <a:r>
              <a:rPr lang="en-GB" sz="1200" dirty="0" smtClean="0">
                <a:solidFill>
                  <a:srgbClr val="000000"/>
                </a:solidFill>
                <a:ea typeface="Calibri" panose="020F0502020204030204" pitchFamily="34" charset="0"/>
              </a:rPr>
              <a:t>element. </a:t>
            </a:r>
            <a:endParaRPr lang="en-GB" sz="1200" dirty="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p:txBody>
      </p:sp>
      <p:graphicFrame>
        <p:nvGraphicFramePr>
          <p:cNvPr id="25" name="Diagram 24"/>
          <p:cNvGraphicFramePr/>
          <p:nvPr>
            <p:extLst>
              <p:ext uri="{D42A27DB-BD31-4B8C-83A1-F6EECF244321}">
                <p14:modId xmlns:p14="http://schemas.microsoft.com/office/powerpoint/2010/main" val="1506620955"/>
              </p:ext>
            </p:extLst>
          </p:nvPr>
        </p:nvGraphicFramePr>
        <p:xfrm>
          <a:off x="4519760" y="2451128"/>
          <a:ext cx="5859076" cy="3671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Pentagon 12"/>
          <p:cNvSpPr/>
          <p:nvPr/>
        </p:nvSpPr>
        <p:spPr>
          <a:xfrm>
            <a:off x="218460" y="16961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2981151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8460" y="2165434"/>
            <a:ext cx="9467505" cy="4293889"/>
            <a:chOff x="178760" y="2022602"/>
            <a:chExt cx="9467505" cy="2634074"/>
          </a:xfrm>
          <a:effectLst>
            <a:outerShdw blurRad="50800" dist="38100" dir="2700000" algn="tl" rotWithShape="0">
              <a:prstClr val="black">
                <a:alpha val="40000"/>
              </a:prstClr>
            </a:outerShdw>
          </a:effectLst>
        </p:grpSpPr>
        <p:sp>
          <p:nvSpPr>
            <p:cNvPr id="33"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0" tIns="108000" rIns="144000" bIns="108000" rtlCol="0" anchor="t"/>
            <a:lstStyle/>
            <a:p>
              <a:pPr lvl="0"/>
              <a:endParaRPr lang="en-GB" sz="1200" dirty="0" smtClean="0">
                <a:solidFill>
                  <a:srgbClr val="104F75"/>
                </a:solidFill>
              </a:endParaRPr>
            </a:p>
          </p:txBody>
        </p:sp>
        <p:sp>
          <p:nvSpPr>
            <p:cNvPr id="35" name="TextBox 3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grpSp>
        <p:nvGrpSpPr>
          <p:cNvPr id="26" name="Group 25"/>
          <p:cNvGrpSpPr/>
          <p:nvPr/>
        </p:nvGrpSpPr>
        <p:grpSpPr>
          <a:xfrm>
            <a:off x="218460" y="1089346"/>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a:solidFill>
                    <a:schemeClr val="tx1"/>
                  </a:solidFill>
                  <a:ea typeface="Calibri" panose="020F0502020204030204" pitchFamily="34" charset="0"/>
                  <a:cs typeface="Times New Roman" panose="02020603050405020304" pitchFamily="18" charset="0"/>
                </a:rPr>
                <a:t>Over the past fifteen years, NCTL and its predecessor bodies have sought to grow professional development opportunities for school leaders, with NPQs at the forefront of this </a:t>
              </a:r>
              <a:r>
                <a:rPr lang="en-GB" sz="1300" b="1" dirty="0" smtClean="0">
                  <a:solidFill>
                    <a:schemeClr val="tx1"/>
                  </a:solidFill>
                  <a:ea typeface="Calibri" panose="020F0502020204030204" pitchFamily="34" charset="0"/>
                  <a:cs typeface="Times New Roman" panose="02020603050405020304" pitchFamily="18" charset="0"/>
                </a:rPr>
                <a:t>provision.</a:t>
              </a:r>
              <a:endParaRPr lang="en-GB" sz="1300" b="1" dirty="0">
                <a:solidFill>
                  <a:schemeClr val="tx1"/>
                </a:solidFill>
              </a:endParaRP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Background – history of the NPQs</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sp>
        <p:nvSpPr>
          <p:cNvPr id="12" name="Rectangle 11"/>
          <p:cNvSpPr/>
          <p:nvPr/>
        </p:nvSpPr>
        <p:spPr>
          <a:xfrm>
            <a:off x="790911" y="2327217"/>
            <a:ext cx="4676610" cy="4154984"/>
          </a:xfrm>
          <a:prstGeom prst="rect">
            <a:avLst/>
          </a:prstGeom>
        </p:spPr>
        <p:txBody>
          <a:bodyPr wrap="square">
            <a:spAutoFit/>
          </a:bodyPr>
          <a:lstStyle/>
          <a:p>
            <a:pPr marL="342900" lvl="0" indent="-342900">
              <a:spcAft>
                <a:spcPts val="0"/>
              </a:spcAft>
              <a:buClr>
                <a:srgbClr val="104F75"/>
              </a:buClr>
              <a:buFont typeface="Wingdings" panose="05000000000000000000" pitchFamily="2" charset="2"/>
              <a:buChar char="§"/>
            </a:pPr>
            <a:endParaRPr lang="en-GB" sz="1200" dirty="0" smtClean="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smtClean="0">
                <a:solidFill>
                  <a:srgbClr val="000000"/>
                </a:solidFill>
                <a:ea typeface="Calibri" panose="020F0502020204030204" pitchFamily="34" charset="0"/>
              </a:rPr>
              <a:t>The NPQs are a national, voluntary suite of qualifications designed to support the professional development of school leaders.</a:t>
            </a:r>
          </a:p>
          <a:p>
            <a:pPr marL="342900" lvl="0" indent="-342900">
              <a:spcAft>
                <a:spcPts val="0"/>
              </a:spcAft>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a:p>
            <a:pPr marL="342900" indent="-342900">
              <a:buClr>
                <a:srgbClr val="104F75"/>
              </a:buClr>
              <a:buFont typeface="Wingdings" panose="05000000000000000000" pitchFamily="2" charset="2"/>
              <a:buChar char="§"/>
            </a:pPr>
            <a:r>
              <a:rPr lang="en-GB" sz="1200" dirty="0">
                <a:solidFill>
                  <a:srgbClr val="000000"/>
                </a:solidFill>
                <a:ea typeface="Calibri" panose="020F0502020204030204" pitchFamily="34" charset="0"/>
              </a:rPr>
              <a:t>In 2012, the National College introduced a licensing approach to leadership provision, enabling the best schools, partnered with a range of other providers, to deliver a modular leadership development curriculum, linked to a suite of NPQs</a:t>
            </a:r>
            <a:r>
              <a:rPr lang="en-GB" sz="1200" dirty="0" smtClean="0">
                <a:solidFill>
                  <a:srgbClr val="000000"/>
                </a:solidFill>
                <a:ea typeface="Calibri" panose="020F0502020204030204" pitchFamily="34" charset="0"/>
              </a:rPr>
              <a:t>.</a:t>
            </a:r>
          </a:p>
          <a:p>
            <a:pPr marL="342900" indent="-342900">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a:p>
            <a:pPr marL="342900" indent="-342900">
              <a:buClr>
                <a:srgbClr val="104F75"/>
              </a:buClr>
              <a:buFont typeface="Wingdings" panose="05000000000000000000" pitchFamily="2" charset="2"/>
              <a:buChar char="§"/>
            </a:pPr>
            <a:r>
              <a:rPr lang="en-GB" sz="1200" dirty="0">
                <a:solidFill>
                  <a:srgbClr val="000000"/>
                </a:solidFill>
                <a:ea typeface="Calibri" panose="020F0502020204030204" pitchFamily="34" charset="0"/>
              </a:rPr>
              <a:t>There are currently 29 </a:t>
            </a:r>
            <a:r>
              <a:rPr lang="en-GB" sz="1200" dirty="0" smtClean="0">
                <a:solidFill>
                  <a:srgbClr val="000000"/>
                </a:solidFill>
                <a:ea typeface="Calibri" panose="020F0502020204030204" pitchFamily="34" charset="0"/>
              </a:rPr>
              <a:t>providers across the country delivering the NPQs </a:t>
            </a:r>
            <a:r>
              <a:rPr lang="en-GB" sz="1200" dirty="0">
                <a:solidFill>
                  <a:srgbClr val="000000"/>
                </a:solidFill>
                <a:ea typeface="Calibri" panose="020F0502020204030204" pitchFamily="34" charset="0"/>
              </a:rPr>
              <a:t>under a licensing </a:t>
            </a:r>
            <a:r>
              <a:rPr lang="en-GB" sz="1200" dirty="0" smtClean="0">
                <a:solidFill>
                  <a:srgbClr val="000000"/>
                </a:solidFill>
                <a:ea typeface="Calibri" panose="020F0502020204030204" pitchFamily="34" charset="0"/>
              </a:rPr>
              <a:t>agreement.  </a:t>
            </a:r>
            <a:r>
              <a:rPr lang="en-GB" sz="1200" dirty="0">
                <a:solidFill>
                  <a:srgbClr val="000000"/>
                </a:solidFill>
                <a:ea typeface="Calibri" panose="020F0502020204030204" pitchFamily="34" charset="0"/>
              </a:rPr>
              <a:t>The contract with </a:t>
            </a:r>
            <a:r>
              <a:rPr lang="en-GB" sz="1200" dirty="0" smtClean="0">
                <a:solidFill>
                  <a:srgbClr val="000000"/>
                </a:solidFill>
                <a:ea typeface="Calibri" panose="020F0502020204030204" pitchFamily="34" charset="0"/>
              </a:rPr>
              <a:t>licensees </a:t>
            </a:r>
            <a:r>
              <a:rPr lang="en-GB" sz="1200" dirty="0">
                <a:solidFill>
                  <a:srgbClr val="000000"/>
                </a:solidFill>
                <a:ea typeface="Calibri" panose="020F0502020204030204" pitchFamily="34" charset="0"/>
              </a:rPr>
              <a:t>expires in September 2017</a:t>
            </a:r>
            <a:r>
              <a:rPr lang="en-GB" sz="1200" dirty="0" smtClean="0">
                <a:solidFill>
                  <a:srgbClr val="000000"/>
                </a:solidFill>
                <a:ea typeface="Calibri" panose="020F0502020204030204" pitchFamily="34" charset="0"/>
              </a:rPr>
              <a:t>.</a:t>
            </a:r>
          </a:p>
          <a:p>
            <a:pPr marL="342900" indent="-342900">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smtClean="0">
                <a:solidFill>
                  <a:srgbClr val="000000"/>
                </a:solidFill>
                <a:ea typeface="Calibri" panose="020F0502020204030204" pitchFamily="34" charset="0"/>
              </a:rPr>
              <a:t>The three current </a:t>
            </a:r>
            <a:r>
              <a:rPr lang="en-GB" sz="1200" dirty="0">
                <a:solidFill>
                  <a:srgbClr val="000000"/>
                </a:solidFill>
                <a:ea typeface="Calibri" panose="020F0502020204030204" pitchFamily="34" charset="0"/>
              </a:rPr>
              <a:t>levels of qualifications are </a:t>
            </a:r>
            <a:r>
              <a:rPr lang="en-GB" sz="1200" dirty="0" smtClean="0">
                <a:solidFill>
                  <a:srgbClr val="000000"/>
                </a:solidFill>
                <a:ea typeface="Calibri" panose="020F0502020204030204" pitchFamily="34" charset="0"/>
              </a:rPr>
              <a:t>the National Professional Qualification for Middle Leadership (NPQML), National Professional </a:t>
            </a:r>
            <a:r>
              <a:rPr lang="en-GB" sz="1200" dirty="0">
                <a:solidFill>
                  <a:srgbClr val="000000"/>
                </a:solidFill>
                <a:ea typeface="Calibri" panose="020F0502020204030204" pitchFamily="34" charset="0"/>
              </a:rPr>
              <a:t>Qualification for </a:t>
            </a:r>
            <a:r>
              <a:rPr lang="en-GB" sz="1200" dirty="0" smtClean="0">
                <a:solidFill>
                  <a:srgbClr val="000000"/>
                </a:solidFill>
                <a:ea typeface="Calibri" panose="020F0502020204030204" pitchFamily="34" charset="0"/>
              </a:rPr>
              <a:t>Senior Leadership (NPQSL) and </a:t>
            </a:r>
            <a:r>
              <a:rPr lang="en-GB" sz="1200" dirty="0">
                <a:solidFill>
                  <a:srgbClr val="000000"/>
                </a:solidFill>
                <a:ea typeface="Calibri" panose="020F0502020204030204" pitchFamily="34" charset="0"/>
              </a:rPr>
              <a:t>National </a:t>
            </a:r>
            <a:r>
              <a:rPr lang="en-GB" sz="1200" dirty="0" smtClean="0">
                <a:solidFill>
                  <a:srgbClr val="000000"/>
                </a:solidFill>
                <a:ea typeface="Calibri" panose="020F0502020204030204" pitchFamily="34" charset="0"/>
              </a:rPr>
              <a:t>Professional </a:t>
            </a:r>
            <a:r>
              <a:rPr lang="en-GB" sz="1200" dirty="0">
                <a:solidFill>
                  <a:srgbClr val="000000"/>
                </a:solidFill>
                <a:ea typeface="Calibri" panose="020F0502020204030204" pitchFamily="34" charset="0"/>
              </a:rPr>
              <a:t>Qualification </a:t>
            </a:r>
            <a:r>
              <a:rPr lang="en-GB" sz="1200" dirty="0" smtClean="0">
                <a:solidFill>
                  <a:srgbClr val="000000"/>
                </a:solidFill>
                <a:ea typeface="Calibri" panose="020F0502020204030204" pitchFamily="34" charset="0"/>
              </a:rPr>
              <a:t>for Headship (NPQH).</a:t>
            </a:r>
          </a:p>
          <a:p>
            <a:pPr marL="342900" lvl="0" indent="-342900">
              <a:spcAft>
                <a:spcPts val="0"/>
              </a:spcAft>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smtClean="0">
                <a:solidFill>
                  <a:srgbClr val="000000"/>
                </a:solidFill>
                <a:ea typeface="Calibri" panose="020F0502020204030204" pitchFamily="34" charset="0"/>
              </a:rPr>
              <a:t>The content for these courses is currently provided to licensees by NCTL, with assessment carried out through a separate central provider.</a:t>
            </a:r>
          </a:p>
          <a:p>
            <a:pPr marL="342900" lvl="0" indent="-342900">
              <a:spcAft>
                <a:spcPts val="0"/>
              </a:spcAft>
              <a:buClr>
                <a:srgbClr val="104F75"/>
              </a:buClr>
              <a:buFont typeface="Wingdings" panose="05000000000000000000" pitchFamily="2" charset="2"/>
              <a:buChar char="§"/>
            </a:pPr>
            <a:endParaRPr lang="en-GB" sz="1200" dirty="0">
              <a:solidFill>
                <a:srgbClr val="000000"/>
              </a:solidFill>
              <a:ea typeface="Calibri" panose="020F0502020204030204" pitchFamily="34" charset="0"/>
            </a:endParaRPr>
          </a:p>
        </p:txBody>
      </p:sp>
      <p:grpSp>
        <p:nvGrpSpPr>
          <p:cNvPr id="3" name="Group 2"/>
          <p:cNvGrpSpPr/>
          <p:nvPr/>
        </p:nvGrpSpPr>
        <p:grpSpPr>
          <a:xfrm>
            <a:off x="5892982" y="2647588"/>
            <a:ext cx="3485575" cy="3329578"/>
            <a:chOff x="5892982" y="2647588"/>
            <a:chExt cx="3485575" cy="3329578"/>
          </a:xfrm>
        </p:grpSpPr>
        <p:sp>
          <p:nvSpPr>
            <p:cNvPr id="14" name="TextBox 13"/>
            <p:cNvSpPr txBox="1"/>
            <p:nvPr/>
          </p:nvSpPr>
          <p:spPr>
            <a:xfrm>
              <a:off x="7857715" y="3121669"/>
              <a:ext cx="1520842" cy="253916"/>
            </a:xfrm>
            <a:prstGeom prst="rect">
              <a:avLst/>
            </a:prstGeom>
            <a:noFill/>
          </p:spPr>
          <p:txBody>
            <a:bodyPr wrap="square" rtlCol="0">
              <a:spAutoFit/>
            </a:bodyPr>
            <a:lstStyle/>
            <a:p>
              <a:pPr algn="ctr"/>
              <a:r>
                <a:rPr lang="en-GB" sz="1000" b="1" dirty="0" smtClean="0"/>
                <a:t>‘Level 1: Leading a team</a:t>
              </a:r>
              <a:r>
                <a:rPr lang="en-GB" sz="1000" b="1" dirty="0" smtClean="0">
                  <a:solidFill>
                    <a:srgbClr val="104F75"/>
                  </a:solidFill>
                </a:rPr>
                <a:t>’</a:t>
              </a:r>
              <a:endParaRPr lang="en-GB" sz="1000" b="1" dirty="0">
                <a:solidFill>
                  <a:srgbClr val="104F75"/>
                </a:solidFill>
              </a:endParaRPr>
            </a:p>
          </p:txBody>
        </p:sp>
        <p:sp>
          <p:nvSpPr>
            <p:cNvPr id="16" name="TextBox 15"/>
            <p:cNvSpPr txBox="1"/>
            <p:nvPr/>
          </p:nvSpPr>
          <p:spPr>
            <a:xfrm>
              <a:off x="7857715" y="4051436"/>
              <a:ext cx="1520842" cy="400110"/>
            </a:xfrm>
            <a:prstGeom prst="rect">
              <a:avLst/>
            </a:prstGeom>
            <a:noFill/>
          </p:spPr>
          <p:txBody>
            <a:bodyPr wrap="square" rtlCol="0">
              <a:spAutoFit/>
            </a:bodyPr>
            <a:lstStyle/>
            <a:p>
              <a:pPr algn="ctr"/>
              <a:r>
                <a:rPr lang="en-GB" sz="1000" b="1" dirty="0" smtClean="0"/>
                <a:t>‘Level 2: Leading across an organisation</a:t>
              </a:r>
              <a:r>
                <a:rPr lang="en-GB" sz="1000" b="1" dirty="0" smtClean="0">
                  <a:solidFill>
                    <a:srgbClr val="104F75"/>
                  </a:solidFill>
                </a:rPr>
                <a:t>’</a:t>
              </a:r>
              <a:endParaRPr lang="en-GB" sz="1000" b="1" dirty="0">
                <a:solidFill>
                  <a:srgbClr val="104F75"/>
                </a:solidFill>
              </a:endParaRPr>
            </a:p>
          </p:txBody>
        </p:sp>
        <p:sp>
          <p:nvSpPr>
            <p:cNvPr id="17" name="TextBox 16"/>
            <p:cNvSpPr txBox="1"/>
            <p:nvPr/>
          </p:nvSpPr>
          <p:spPr>
            <a:xfrm>
              <a:off x="7857715" y="5127398"/>
              <a:ext cx="1520842" cy="400110"/>
            </a:xfrm>
            <a:prstGeom prst="rect">
              <a:avLst/>
            </a:prstGeom>
            <a:noFill/>
          </p:spPr>
          <p:txBody>
            <a:bodyPr wrap="square" rtlCol="0">
              <a:spAutoFit/>
            </a:bodyPr>
            <a:lstStyle/>
            <a:p>
              <a:pPr algn="ctr"/>
              <a:r>
                <a:rPr lang="en-GB" sz="1000" b="1" dirty="0" smtClean="0"/>
                <a:t>‘Level 3: Aspiring to lead an organisation</a:t>
              </a:r>
              <a:r>
                <a:rPr lang="en-GB" sz="1000" b="1" dirty="0" smtClean="0">
                  <a:solidFill>
                    <a:srgbClr val="104F75"/>
                  </a:solidFill>
                </a:rPr>
                <a:t>’</a:t>
              </a:r>
              <a:endParaRPr lang="en-GB" sz="1000" b="1" dirty="0">
                <a:solidFill>
                  <a:srgbClr val="104F75"/>
                </a:solidFill>
              </a:endParaRPr>
            </a:p>
          </p:txBody>
        </p:sp>
        <p:sp>
          <p:nvSpPr>
            <p:cNvPr id="19" name="Chevron 18"/>
            <p:cNvSpPr/>
            <p:nvPr/>
          </p:nvSpPr>
          <p:spPr>
            <a:xfrm rot="5400000">
              <a:off x="5473382" y="3067189"/>
              <a:ext cx="1173355" cy="334153"/>
            </a:xfrm>
            <a:prstGeom prst="chevron">
              <a:avLst/>
            </a:prstGeom>
            <a:solidFill>
              <a:srgbClr val="104F75"/>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ounded Rectangle 14"/>
            <p:cNvSpPr/>
            <p:nvPr/>
          </p:nvSpPr>
          <p:spPr>
            <a:xfrm>
              <a:off x="6152369" y="2759932"/>
              <a:ext cx="1610860" cy="929869"/>
            </a:xfrm>
            <a:prstGeom prst="rect">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00" b="1" dirty="0">
                  <a:solidFill>
                    <a:prstClr val="black"/>
                  </a:solidFill>
                </a:rPr>
                <a:t>National Professional Qualification for Middle Leadership (NPQML) </a:t>
              </a:r>
              <a:r>
                <a:rPr lang="en-GB" sz="1000" dirty="0">
                  <a:solidFill>
                    <a:prstClr val="black"/>
                  </a:solidFill>
                </a:rPr>
                <a:t>– for </a:t>
              </a:r>
              <a:r>
                <a:rPr lang="en-GB" sz="1000" dirty="0" smtClean="0">
                  <a:solidFill>
                    <a:prstClr val="black"/>
                  </a:solidFill>
                </a:rPr>
                <a:t>serving </a:t>
              </a:r>
              <a:r>
                <a:rPr lang="en-GB" sz="1000" dirty="0">
                  <a:solidFill>
                    <a:prstClr val="black"/>
                  </a:solidFill>
                </a:rPr>
                <a:t>middle leaders </a:t>
              </a:r>
            </a:p>
          </p:txBody>
        </p:sp>
        <p:sp>
          <p:nvSpPr>
            <p:cNvPr id="21" name="Chevron 20"/>
            <p:cNvSpPr/>
            <p:nvPr/>
          </p:nvSpPr>
          <p:spPr>
            <a:xfrm rot="5400000">
              <a:off x="5473382" y="4145300"/>
              <a:ext cx="1173355" cy="334153"/>
            </a:xfrm>
            <a:prstGeom prst="chevron">
              <a:avLst/>
            </a:prstGeom>
            <a:solidFill>
              <a:srgbClr val="104F75"/>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Chevron 21"/>
            <p:cNvSpPr/>
            <p:nvPr/>
          </p:nvSpPr>
          <p:spPr>
            <a:xfrm rot="5400000">
              <a:off x="5473381" y="5223412"/>
              <a:ext cx="1173355" cy="334153"/>
            </a:xfrm>
            <a:prstGeom prst="chevron">
              <a:avLst/>
            </a:prstGeom>
            <a:solidFill>
              <a:srgbClr val="104F75"/>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59"/>
            <p:cNvSpPr/>
            <p:nvPr/>
          </p:nvSpPr>
          <p:spPr>
            <a:xfrm>
              <a:off x="6152369" y="3811225"/>
              <a:ext cx="1610860" cy="929869"/>
            </a:xfrm>
            <a:prstGeom prst="rect">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00" b="1" dirty="0">
                  <a:solidFill>
                    <a:prstClr val="black"/>
                  </a:solidFill>
                </a:rPr>
                <a:t>National Professional Qualification for Senior Leadership (NPQSL) </a:t>
              </a:r>
              <a:r>
                <a:rPr lang="en-GB" sz="1000" dirty="0">
                  <a:solidFill>
                    <a:prstClr val="black"/>
                  </a:solidFill>
                </a:rPr>
                <a:t>– for </a:t>
              </a:r>
              <a:r>
                <a:rPr lang="en-GB" sz="1000" dirty="0" smtClean="0">
                  <a:solidFill>
                    <a:prstClr val="black"/>
                  </a:solidFill>
                </a:rPr>
                <a:t>serving </a:t>
              </a:r>
              <a:r>
                <a:rPr lang="en-GB" sz="1000" dirty="0" smtClean="0">
                  <a:solidFill>
                    <a:prstClr val="black"/>
                  </a:solidFill>
                </a:rPr>
                <a:t>senior leaders</a:t>
              </a:r>
              <a:endParaRPr lang="en-GB" sz="1000" dirty="0">
                <a:solidFill>
                  <a:prstClr val="black"/>
                </a:solidFill>
              </a:endParaRPr>
            </a:p>
          </p:txBody>
        </p:sp>
        <p:sp>
          <p:nvSpPr>
            <p:cNvPr id="24" name="Rounded Rectangle 62"/>
            <p:cNvSpPr/>
            <p:nvPr/>
          </p:nvSpPr>
          <p:spPr>
            <a:xfrm>
              <a:off x="6176901" y="4862519"/>
              <a:ext cx="1610860" cy="929869"/>
            </a:xfrm>
            <a:prstGeom prst="rect">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00" b="1" dirty="0">
                  <a:solidFill>
                    <a:prstClr val="black"/>
                  </a:solidFill>
                </a:rPr>
                <a:t>National Professional Qualification for Headship  (NPQH</a:t>
              </a:r>
              <a:r>
                <a:rPr lang="en-GB" sz="1000" dirty="0">
                  <a:solidFill>
                    <a:prstClr val="black"/>
                  </a:solidFill>
                </a:rPr>
                <a:t>) – for aspirant </a:t>
              </a:r>
              <a:r>
                <a:rPr lang="en-GB" sz="1000" dirty="0" smtClean="0">
                  <a:solidFill>
                    <a:prstClr val="black"/>
                  </a:solidFill>
                </a:rPr>
                <a:t>headteachers</a:t>
              </a:r>
              <a:endParaRPr lang="en-GB" sz="1000" dirty="0">
                <a:solidFill>
                  <a:prstClr val="black"/>
                </a:solidFill>
              </a:endParaRPr>
            </a:p>
          </p:txBody>
        </p:sp>
      </p:grpSp>
      <p:sp>
        <p:nvSpPr>
          <p:cNvPr id="25" name="Pentagon 24"/>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2736917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8460" y="2213673"/>
            <a:ext cx="9467505" cy="4293889"/>
            <a:chOff x="178760" y="2022602"/>
            <a:chExt cx="9467505" cy="2634074"/>
          </a:xfrm>
          <a:effectLst>
            <a:outerShdw blurRad="50800" dist="38100" dir="2700000" algn="tl" rotWithShape="0">
              <a:prstClr val="black">
                <a:alpha val="40000"/>
              </a:prstClr>
            </a:outerShdw>
          </a:effectLst>
        </p:grpSpPr>
        <p:sp>
          <p:nvSpPr>
            <p:cNvPr id="33"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0" tIns="108000" rIns="144000" bIns="108000" rtlCol="0" anchor="t"/>
            <a:lstStyle/>
            <a:p>
              <a:pPr lvl="0"/>
              <a:endParaRPr lang="en-GB" sz="1200" dirty="0" smtClean="0">
                <a:solidFill>
                  <a:srgbClr val="104F75"/>
                </a:solidFill>
              </a:endParaRPr>
            </a:p>
          </p:txBody>
        </p:sp>
        <p:sp>
          <p:nvSpPr>
            <p:cNvPr id="35" name="TextBox 3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grpSp>
        <p:nvGrpSpPr>
          <p:cNvPr id="26" name="Group 25"/>
          <p:cNvGrpSpPr/>
          <p:nvPr/>
        </p:nvGrpSpPr>
        <p:grpSpPr>
          <a:xfrm>
            <a:off x="218460" y="1089346"/>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a:solidFill>
                    <a:schemeClr val="tx1"/>
                  </a:solidFill>
                  <a:ea typeface="Calibri" panose="020F0502020204030204" pitchFamily="34" charset="0"/>
                  <a:cs typeface="Times New Roman" panose="02020603050405020304" pitchFamily="18" charset="0"/>
                </a:rPr>
                <a:t>Last year, the DfE convened top headteachers, multi-academy trust </a:t>
              </a:r>
              <a:r>
                <a:rPr lang="en-GB" sz="1300" b="1" dirty="0" smtClean="0">
                  <a:solidFill>
                    <a:schemeClr val="tx1"/>
                  </a:solidFill>
                  <a:ea typeface="Calibri" panose="020F0502020204030204" pitchFamily="34" charset="0"/>
                  <a:cs typeface="Times New Roman" panose="02020603050405020304" pitchFamily="18" charset="0"/>
                </a:rPr>
                <a:t>(MAT) CEOs</a:t>
              </a:r>
              <a:r>
                <a:rPr lang="en-GB" sz="1300" b="1" dirty="0">
                  <a:solidFill>
                    <a:schemeClr val="tx1"/>
                  </a:solidFill>
                  <a:ea typeface="Calibri" panose="020F0502020204030204" pitchFamily="34" charset="0"/>
                  <a:cs typeface="Times New Roman" panose="02020603050405020304" pitchFamily="18" charset="0"/>
                </a:rPr>
                <a:t>, and other sector experts to reform the NPQs to prepare leaders more effectively for the range of leadership roles in today’s school </a:t>
              </a:r>
              <a:r>
                <a:rPr lang="en-GB" sz="1300" b="1" dirty="0" smtClean="0">
                  <a:solidFill>
                    <a:schemeClr val="tx1"/>
                  </a:solidFill>
                  <a:ea typeface="Calibri" panose="020F0502020204030204" pitchFamily="34" charset="0"/>
                  <a:cs typeface="Times New Roman" panose="02020603050405020304" pitchFamily="18" charset="0"/>
                </a:rPr>
                <a:t>system.</a:t>
              </a:r>
              <a:endParaRPr lang="en-GB" sz="1300" b="1" dirty="0">
                <a:solidFill>
                  <a:schemeClr val="tx1"/>
                </a:solidFill>
              </a:endParaRP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Background – the reform of the NPQs</a:t>
              </a:r>
              <a:endParaRPr lang="en-GB" sz="2600" b="1" dirty="0">
                <a:solidFill>
                  <a:schemeClr val="tx1"/>
                </a:soli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sp>
        <p:nvSpPr>
          <p:cNvPr id="15" name="Rectangle 14"/>
          <p:cNvSpPr/>
          <p:nvPr/>
        </p:nvSpPr>
        <p:spPr>
          <a:xfrm>
            <a:off x="712080" y="2411825"/>
            <a:ext cx="4807622" cy="3785652"/>
          </a:xfrm>
          <a:prstGeom prst="rect">
            <a:avLst/>
          </a:prstGeom>
        </p:spPr>
        <p:txBody>
          <a:bodyPr wrap="square">
            <a:spAutoFit/>
          </a:bodyPr>
          <a:lstStyle/>
          <a:p>
            <a:pPr>
              <a:spcAft>
                <a:spcPts val="0"/>
              </a:spcAft>
            </a:pPr>
            <a:endParaRPr lang="en-GB" sz="1200" dirty="0" smtClean="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smtClean="0">
                <a:solidFill>
                  <a:srgbClr val="000000"/>
                </a:solidFill>
                <a:ea typeface="Calibri" panose="020F0502020204030204" pitchFamily="34" charset="0"/>
              </a:rPr>
              <a:t>With </a:t>
            </a:r>
            <a:r>
              <a:rPr lang="en-GB" sz="1200" dirty="0">
                <a:solidFill>
                  <a:srgbClr val="000000"/>
                </a:solidFill>
                <a:ea typeface="Calibri" panose="020F0502020204030204" pitchFamily="34" charset="0"/>
              </a:rPr>
              <a:t>the increase in academies and the push towards a school-led system, the leadership landscape has changed significantly over the past four years. There is now a wider range of leadership roles available, requiring a wider set of knowledge and skills, particularly around running larger, more complex organisations, and drawing on business </a:t>
            </a:r>
            <a:r>
              <a:rPr lang="en-GB" sz="1200" dirty="0" smtClean="0">
                <a:solidFill>
                  <a:srgbClr val="000000"/>
                </a:solidFill>
                <a:ea typeface="Calibri" panose="020F0502020204030204" pitchFamily="34" charset="0"/>
              </a:rPr>
              <a:t>expertise.</a:t>
            </a:r>
          </a:p>
          <a:p>
            <a:pPr lvl="0">
              <a:spcAft>
                <a:spcPts val="0"/>
              </a:spcAft>
              <a:buClr>
                <a:srgbClr val="104F75"/>
              </a:buClr>
            </a:pPr>
            <a:endParaRPr lang="en-GB" sz="1200" dirty="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r>
              <a:rPr lang="en-GB" sz="1200" dirty="0" smtClean="0">
                <a:solidFill>
                  <a:srgbClr val="000000"/>
                </a:solidFill>
                <a:ea typeface="Calibri" panose="020F0502020204030204" pitchFamily="34" charset="0"/>
              </a:rPr>
              <a:t>In </a:t>
            </a:r>
            <a:r>
              <a:rPr lang="en-GB" sz="1200" dirty="0">
                <a:solidFill>
                  <a:srgbClr val="000000"/>
                </a:solidFill>
                <a:ea typeface="Calibri" panose="020F0502020204030204" pitchFamily="34" charset="0"/>
              </a:rPr>
              <a:t>this changing environment, we </a:t>
            </a:r>
            <a:r>
              <a:rPr lang="en-GB" sz="1200" dirty="0" smtClean="0">
                <a:solidFill>
                  <a:srgbClr val="000000"/>
                </a:solidFill>
                <a:ea typeface="Calibri" panose="020F0502020204030204" pitchFamily="34" charset="0"/>
              </a:rPr>
              <a:t>wanted </a:t>
            </a:r>
            <a:r>
              <a:rPr lang="en-GB" sz="1200" dirty="0">
                <a:solidFill>
                  <a:srgbClr val="000000"/>
                </a:solidFill>
                <a:ea typeface="Calibri" panose="020F0502020204030204" pitchFamily="34" charset="0"/>
              </a:rPr>
              <a:t>to support the </a:t>
            </a:r>
            <a:r>
              <a:rPr lang="en-GB" sz="1200" dirty="0" smtClean="0">
                <a:solidFill>
                  <a:srgbClr val="000000"/>
                </a:solidFill>
                <a:ea typeface="Calibri" panose="020F0502020204030204" pitchFamily="34" charset="0"/>
              </a:rPr>
              <a:t>school system </a:t>
            </a:r>
            <a:r>
              <a:rPr lang="en-GB" sz="1200" dirty="0">
                <a:solidFill>
                  <a:srgbClr val="000000"/>
                </a:solidFill>
                <a:ea typeface="Calibri" panose="020F0502020204030204" pitchFamily="34" charset="0"/>
              </a:rPr>
              <a:t>to develop a strong and sustainable pipeline of talented, motivated leaders at all levels – leaders who are ready to meet the challenges </a:t>
            </a:r>
            <a:r>
              <a:rPr lang="en-GB" sz="1200" dirty="0" smtClean="0">
                <a:solidFill>
                  <a:srgbClr val="000000"/>
                </a:solidFill>
                <a:ea typeface="Calibri" panose="020F0502020204030204" pitchFamily="34" charset="0"/>
              </a:rPr>
              <a:t>that they </a:t>
            </a:r>
            <a:r>
              <a:rPr lang="en-GB" sz="1200" dirty="0">
                <a:solidFill>
                  <a:srgbClr val="000000"/>
                </a:solidFill>
                <a:ea typeface="Calibri" panose="020F0502020204030204" pitchFamily="34" charset="0"/>
              </a:rPr>
              <a:t>face on a daily basis. </a:t>
            </a:r>
            <a:endParaRPr lang="en-GB" sz="1200" dirty="0" smtClean="0">
              <a:solidFill>
                <a:srgbClr val="000000"/>
              </a:solidFill>
              <a:ea typeface="Calibri" panose="020F0502020204030204" pitchFamily="34" charset="0"/>
            </a:endParaRPr>
          </a:p>
          <a:p>
            <a:pPr marL="342900" lvl="0" indent="-342900">
              <a:spcAft>
                <a:spcPts val="0"/>
              </a:spcAft>
              <a:buClr>
                <a:srgbClr val="104F75"/>
              </a:buClr>
              <a:buFont typeface="Wingdings" panose="05000000000000000000" pitchFamily="2" charset="2"/>
              <a:buChar char="§"/>
            </a:pPr>
            <a:endParaRPr lang="en-GB" sz="1200" dirty="0">
              <a:solidFill>
                <a:srgbClr val="000000"/>
              </a:solidFill>
              <a:ea typeface="Calibri" panose="020F0502020204030204" pitchFamily="34" charset="0"/>
              <a:cs typeface="Times New Roman" panose="02020603050405020304" pitchFamily="18" charset="0"/>
            </a:endParaRPr>
          </a:p>
          <a:p>
            <a:pPr marL="342900" lvl="0" indent="-342900">
              <a:spcAft>
                <a:spcPts val="0"/>
              </a:spcAft>
              <a:buClr>
                <a:srgbClr val="104F75"/>
              </a:buClr>
              <a:buFont typeface="Wingdings" panose="05000000000000000000" pitchFamily="2" charset="2"/>
              <a:buChar char="§"/>
            </a:pPr>
            <a:r>
              <a:rPr lang="en-GB" sz="1200" dirty="0" smtClean="0">
                <a:ea typeface="Calibri" panose="020F0502020204030204" pitchFamily="34" charset="0"/>
                <a:cs typeface="Times New Roman" panose="02020603050405020304" pitchFamily="18" charset="0"/>
              </a:rPr>
              <a:t>Last year, </a:t>
            </a:r>
            <a:r>
              <a:rPr lang="en-GB" sz="1200" dirty="0">
                <a:ea typeface="Calibri" panose="020F0502020204030204" pitchFamily="34" charset="0"/>
                <a:cs typeface="Times New Roman" panose="02020603050405020304" pitchFamily="18" charset="0"/>
              </a:rPr>
              <a:t>the </a:t>
            </a:r>
            <a:r>
              <a:rPr lang="en-GB" sz="1200" dirty="0" smtClean="0">
                <a:ea typeface="Calibri" panose="020F0502020204030204" pitchFamily="34" charset="0"/>
                <a:cs typeface="Times New Roman" panose="02020603050405020304" pitchFamily="18" charset="0"/>
              </a:rPr>
              <a:t>DfE convened top headteachers, MAT CEOs, and other sector experts to reform the NPQs to </a:t>
            </a:r>
            <a:r>
              <a:rPr lang="en-GB" sz="1200" dirty="0">
                <a:ea typeface="Calibri" panose="020F0502020204030204" pitchFamily="34" charset="0"/>
                <a:cs typeface="Times New Roman" panose="02020603050405020304" pitchFamily="18" charset="0"/>
              </a:rPr>
              <a:t>prepare leaders more effectively for the range of leadership roles in today’s school system</a:t>
            </a:r>
            <a:r>
              <a:rPr lang="en-GB" sz="1200" dirty="0" smtClean="0">
                <a:ea typeface="Calibri" panose="020F0502020204030204" pitchFamily="34" charset="0"/>
                <a:cs typeface="Times New Roman" panose="02020603050405020304" pitchFamily="18" charset="0"/>
              </a:rPr>
              <a:t>.</a:t>
            </a:r>
          </a:p>
          <a:p>
            <a:pPr marL="342900" lvl="0" indent="-342900">
              <a:spcAft>
                <a:spcPts val="0"/>
              </a:spcAft>
              <a:buClr>
                <a:srgbClr val="104F75"/>
              </a:buClr>
              <a:buFont typeface="Wingdings" panose="05000000000000000000" pitchFamily="2" charset="2"/>
              <a:buChar char="§"/>
            </a:pPr>
            <a:endParaRPr lang="en-GB" sz="1200" dirty="0">
              <a:ea typeface="Calibri" panose="020F0502020204030204" pitchFamily="34" charset="0"/>
              <a:cs typeface="Times New Roman" panose="02020603050405020304" pitchFamily="18" charset="0"/>
            </a:endParaRPr>
          </a:p>
          <a:p>
            <a:pPr marL="342900" lvl="0" indent="-342900">
              <a:spcAft>
                <a:spcPts val="0"/>
              </a:spcAft>
              <a:buClr>
                <a:srgbClr val="104F75"/>
              </a:buClr>
              <a:buFont typeface="Wingdings" panose="05000000000000000000" pitchFamily="2" charset="2"/>
              <a:buChar char="§"/>
            </a:pPr>
            <a:r>
              <a:rPr lang="en-GB" sz="1200" dirty="0" smtClean="0">
                <a:ea typeface="Calibri" panose="020F0502020204030204" pitchFamily="34" charset="0"/>
                <a:cs typeface="Times New Roman" panose="02020603050405020304" pitchFamily="18" charset="0"/>
              </a:rPr>
              <a:t>This Group, chaired by Roger Pope CBE, Chair of NCTL, has considered all the available evidence and consulted widely to </a:t>
            </a:r>
            <a:r>
              <a:rPr lang="en-GB" sz="1200" dirty="0" smtClean="0">
                <a:ea typeface="Calibri" panose="020F0502020204030204" pitchFamily="34" charset="0"/>
                <a:cs typeface="Times New Roman" panose="02020603050405020304" pitchFamily="18" charset="0"/>
              </a:rPr>
              <a:t>develop </a:t>
            </a:r>
            <a:r>
              <a:rPr lang="en-GB" sz="1200" dirty="0" smtClean="0">
                <a:ea typeface="Calibri" panose="020F0502020204030204" pitchFamily="34" charset="0"/>
                <a:cs typeface="Times New Roman" panose="02020603050405020304" pitchFamily="18" charset="0"/>
              </a:rPr>
              <a:t>the reformed NPQs</a:t>
            </a:r>
            <a:r>
              <a:rPr lang="en-GB" sz="1200" dirty="0" smtClean="0">
                <a:ea typeface="Calibri" panose="020F0502020204030204" pitchFamily="34" charset="0"/>
                <a:cs typeface="Times New Roman" panose="02020603050405020304" pitchFamily="18" charset="0"/>
              </a:rPr>
              <a:t>.</a:t>
            </a:r>
            <a:endParaRPr lang="en-GB" sz="1200" dirty="0" smtClean="0">
              <a:ea typeface="Calibri" panose="020F0502020204030204" pitchFamily="34" charset="0"/>
              <a:cs typeface="Times New Roman" panose="02020603050405020304" pitchFamily="18" charset="0"/>
            </a:endParaRPr>
          </a:p>
        </p:txBody>
      </p:sp>
      <p:sp>
        <p:nvSpPr>
          <p:cNvPr id="20" name="Pentagon 19"/>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3</a:t>
            </a:r>
          </a:p>
        </p:txBody>
      </p:sp>
      <p:grpSp>
        <p:nvGrpSpPr>
          <p:cNvPr id="39" name="Group 38"/>
          <p:cNvGrpSpPr/>
          <p:nvPr/>
        </p:nvGrpSpPr>
        <p:grpSpPr>
          <a:xfrm>
            <a:off x="5808324" y="2546177"/>
            <a:ext cx="3595475" cy="3448855"/>
            <a:chOff x="3626299" y="383007"/>
            <a:chExt cx="3595475" cy="3448855"/>
          </a:xfrm>
        </p:grpSpPr>
        <p:cxnSp>
          <p:nvCxnSpPr>
            <p:cNvPr id="40" name="Straight Connector 39"/>
            <p:cNvCxnSpPr/>
            <p:nvPr/>
          </p:nvCxnSpPr>
          <p:spPr>
            <a:xfrm>
              <a:off x="5434882" y="504265"/>
              <a:ext cx="4640" cy="3274432"/>
            </a:xfrm>
            <a:prstGeom prst="line">
              <a:avLst/>
            </a:prstGeom>
            <a:ln w="57150">
              <a:solidFill>
                <a:srgbClr val="CFDCE3"/>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626299" y="383007"/>
              <a:ext cx="1875000" cy="784830"/>
              <a:chOff x="6951314" y="1209413"/>
              <a:chExt cx="1875000" cy="784830"/>
            </a:xfrm>
          </p:grpSpPr>
          <p:sp>
            <p:nvSpPr>
              <p:cNvPr id="73" name="Oval 72"/>
              <p:cNvSpPr/>
              <p:nvPr/>
            </p:nvSpPr>
            <p:spPr>
              <a:xfrm>
                <a:off x="8682314" y="1528671"/>
                <a:ext cx="144000" cy="144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4" name="Straight Connector 73"/>
              <p:cNvCxnSpPr/>
              <p:nvPr/>
            </p:nvCxnSpPr>
            <p:spPr>
              <a:xfrm rot="16200000">
                <a:off x="8503333" y="1384671"/>
                <a:ext cx="0" cy="432000"/>
              </a:xfrm>
              <a:prstGeom prst="line">
                <a:avLst/>
              </a:prstGeom>
              <a:ln w="19050">
                <a:solidFill>
                  <a:srgbClr val="104F75"/>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963333" y="1330671"/>
                <a:ext cx="540000" cy="540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b="1" dirty="0" smtClean="0">
                    <a:solidFill>
                      <a:schemeClr val="bg1"/>
                    </a:solidFill>
                  </a:rPr>
                  <a:t>March 2016</a:t>
                </a:r>
                <a:endParaRPr lang="en-GB" sz="1050" b="1" dirty="0" smtClean="0">
                  <a:solidFill>
                    <a:schemeClr val="bg1"/>
                  </a:solidFill>
                </a:endParaRPr>
              </a:p>
            </p:txBody>
          </p:sp>
          <p:sp>
            <p:nvSpPr>
              <p:cNvPr id="79" name="Rectangle 78"/>
              <p:cNvSpPr/>
              <p:nvPr/>
            </p:nvSpPr>
            <p:spPr>
              <a:xfrm rot="10800000" flipV="1">
                <a:off x="6951314" y="1209413"/>
                <a:ext cx="990000" cy="784830"/>
              </a:xfrm>
              <a:prstGeom prst="rect">
                <a:avLst/>
              </a:prstGeom>
            </p:spPr>
            <p:txBody>
              <a:bodyPr wrap="square">
                <a:spAutoFit/>
              </a:bodyPr>
              <a:lstStyle/>
              <a:p>
                <a:pPr algn="ctr"/>
                <a:r>
                  <a:rPr lang="en-GB" sz="900" dirty="0" smtClean="0"/>
                  <a:t>DfE announces intention to convene an expert group to reform the NPQs</a:t>
                </a:r>
                <a:endParaRPr lang="en-GB" sz="900" dirty="0"/>
              </a:p>
            </p:txBody>
          </p:sp>
        </p:grpSp>
        <p:grpSp>
          <p:nvGrpSpPr>
            <p:cNvPr id="42" name="Group 41"/>
            <p:cNvGrpSpPr/>
            <p:nvPr/>
          </p:nvGrpSpPr>
          <p:grpSpPr>
            <a:xfrm>
              <a:off x="5357299" y="992478"/>
              <a:ext cx="1864475" cy="646331"/>
              <a:chOff x="8682314" y="1277504"/>
              <a:chExt cx="1864475" cy="646331"/>
            </a:xfrm>
          </p:grpSpPr>
          <p:sp>
            <p:nvSpPr>
              <p:cNvPr id="69" name="Oval 68"/>
              <p:cNvSpPr/>
              <p:nvPr/>
            </p:nvSpPr>
            <p:spPr>
              <a:xfrm>
                <a:off x="8682314" y="1528671"/>
                <a:ext cx="144000" cy="144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0" name="Straight Connector 69"/>
              <p:cNvCxnSpPr/>
              <p:nvPr/>
            </p:nvCxnSpPr>
            <p:spPr>
              <a:xfrm rot="16200000">
                <a:off x="9042314" y="1384671"/>
                <a:ext cx="0" cy="432000"/>
              </a:xfrm>
              <a:prstGeom prst="line">
                <a:avLst/>
              </a:prstGeom>
              <a:ln w="19050">
                <a:solidFill>
                  <a:srgbClr val="104F75"/>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8988314" y="1330670"/>
                <a:ext cx="540000" cy="540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b="1" dirty="0" smtClean="0">
                    <a:solidFill>
                      <a:schemeClr val="bg1"/>
                    </a:solidFill>
                  </a:rPr>
                  <a:t>June 2016</a:t>
                </a:r>
                <a:endParaRPr lang="en-GB" sz="1050" b="1" dirty="0" smtClean="0">
                  <a:solidFill>
                    <a:schemeClr val="bg1"/>
                  </a:solidFill>
                </a:endParaRPr>
              </a:p>
            </p:txBody>
          </p:sp>
          <p:sp>
            <p:nvSpPr>
              <p:cNvPr id="72" name="Rectangle 71"/>
              <p:cNvSpPr/>
              <p:nvPr/>
            </p:nvSpPr>
            <p:spPr>
              <a:xfrm rot="10800000" flipV="1">
                <a:off x="9556789" y="1277504"/>
                <a:ext cx="990000" cy="646331"/>
              </a:xfrm>
              <a:prstGeom prst="rect">
                <a:avLst/>
              </a:prstGeom>
            </p:spPr>
            <p:txBody>
              <a:bodyPr wrap="square">
                <a:spAutoFit/>
              </a:bodyPr>
              <a:lstStyle/>
              <a:p>
                <a:pPr algn="ctr"/>
                <a:r>
                  <a:rPr lang="en-GB" sz="900" dirty="0"/>
                  <a:t>Expert group, chaired by Roger Pope, meets for the first time</a:t>
                </a:r>
              </a:p>
            </p:txBody>
          </p:sp>
        </p:grpSp>
        <p:grpSp>
          <p:nvGrpSpPr>
            <p:cNvPr id="43" name="Group 42"/>
            <p:cNvGrpSpPr/>
            <p:nvPr/>
          </p:nvGrpSpPr>
          <p:grpSpPr>
            <a:xfrm>
              <a:off x="3644111" y="1463450"/>
              <a:ext cx="1857188" cy="784830"/>
              <a:chOff x="6969126" y="1208256"/>
              <a:chExt cx="1857188" cy="784830"/>
            </a:xfrm>
          </p:grpSpPr>
          <p:sp>
            <p:nvSpPr>
              <p:cNvPr id="65" name="Oval 64"/>
              <p:cNvSpPr/>
              <p:nvPr/>
            </p:nvSpPr>
            <p:spPr>
              <a:xfrm>
                <a:off x="8682314" y="1528671"/>
                <a:ext cx="144000" cy="144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6" name="Straight Connector 65"/>
              <p:cNvCxnSpPr/>
              <p:nvPr/>
            </p:nvCxnSpPr>
            <p:spPr>
              <a:xfrm rot="16200000">
                <a:off x="8503333" y="1384671"/>
                <a:ext cx="0" cy="432000"/>
              </a:xfrm>
              <a:prstGeom prst="line">
                <a:avLst/>
              </a:prstGeom>
              <a:ln w="19050">
                <a:solidFill>
                  <a:srgbClr val="104F75"/>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7963333" y="1330671"/>
                <a:ext cx="540000" cy="540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b="1" dirty="0" smtClean="0">
                    <a:solidFill>
                      <a:schemeClr val="bg1"/>
                    </a:solidFill>
                  </a:rPr>
                  <a:t>Sept 2016</a:t>
                </a:r>
              </a:p>
            </p:txBody>
          </p:sp>
          <p:sp>
            <p:nvSpPr>
              <p:cNvPr id="68" name="Rectangle 67"/>
              <p:cNvSpPr/>
              <p:nvPr/>
            </p:nvSpPr>
            <p:spPr>
              <a:xfrm rot="10800000" flipV="1">
                <a:off x="6969126" y="1208256"/>
                <a:ext cx="990000" cy="784830"/>
              </a:xfrm>
              <a:prstGeom prst="rect">
                <a:avLst/>
              </a:prstGeom>
            </p:spPr>
            <p:txBody>
              <a:bodyPr wrap="square">
                <a:spAutoFit/>
              </a:bodyPr>
              <a:lstStyle/>
              <a:p>
                <a:pPr algn="ctr"/>
                <a:r>
                  <a:rPr lang="en-GB" sz="900" dirty="0"/>
                  <a:t>Testing of a working model of the reformed NPQs with the </a:t>
                </a:r>
                <a:r>
                  <a:rPr lang="en-GB" sz="900" dirty="0" smtClean="0"/>
                  <a:t>sector begins</a:t>
                </a:r>
                <a:endParaRPr lang="en-GB" sz="900" dirty="0"/>
              </a:p>
            </p:txBody>
          </p:sp>
        </p:grpSp>
        <p:grpSp>
          <p:nvGrpSpPr>
            <p:cNvPr id="44" name="Group 43"/>
            <p:cNvGrpSpPr/>
            <p:nvPr/>
          </p:nvGrpSpPr>
          <p:grpSpPr>
            <a:xfrm>
              <a:off x="5357299" y="2072921"/>
              <a:ext cx="1864475" cy="540000"/>
              <a:chOff x="8682314" y="1330670"/>
              <a:chExt cx="1864475" cy="540000"/>
            </a:xfrm>
          </p:grpSpPr>
          <p:sp>
            <p:nvSpPr>
              <p:cNvPr id="61" name="Oval 60"/>
              <p:cNvSpPr/>
              <p:nvPr/>
            </p:nvSpPr>
            <p:spPr>
              <a:xfrm>
                <a:off x="8682314" y="1528671"/>
                <a:ext cx="144000" cy="144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2" name="Straight Connector 61"/>
              <p:cNvCxnSpPr/>
              <p:nvPr/>
            </p:nvCxnSpPr>
            <p:spPr>
              <a:xfrm rot="16200000">
                <a:off x="9042314" y="1384671"/>
                <a:ext cx="0" cy="432000"/>
              </a:xfrm>
              <a:prstGeom prst="line">
                <a:avLst/>
              </a:prstGeom>
              <a:ln w="19050">
                <a:solidFill>
                  <a:srgbClr val="104F75"/>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8988314" y="1330670"/>
                <a:ext cx="540000" cy="540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b="1" dirty="0" smtClean="0">
                    <a:solidFill>
                      <a:schemeClr val="bg1"/>
                    </a:solidFill>
                  </a:rPr>
                  <a:t>Nov 2016</a:t>
                </a:r>
                <a:endParaRPr lang="en-GB" sz="1050" b="1" dirty="0" smtClean="0">
                  <a:solidFill>
                    <a:schemeClr val="bg1"/>
                  </a:solidFill>
                </a:endParaRPr>
              </a:p>
            </p:txBody>
          </p:sp>
          <p:sp>
            <p:nvSpPr>
              <p:cNvPr id="64" name="Rectangle 63"/>
              <p:cNvSpPr/>
              <p:nvPr/>
            </p:nvSpPr>
            <p:spPr>
              <a:xfrm rot="10800000" flipV="1">
                <a:off x="9556789" y="1346754"/>
                <a:ext cx="990000" cy="507831"/>
              </a:xfrm>
              <a:prstGeom prst="rect">
                <a:avLst/>
              </a:prstGeom>
            </p:spPr>
            <p:txBody>
              <a:bodyPr wrap="square">
                <a:spAutoFit/>
              </a:bodyPr>
              <a:lstStyle/>
              <a:p>
                <a:pPr algn="ctr"/>
                <a:r>
                  <a:rPr lang="en-GB" sz="900" dirty="0"/>
                  <a:t>Expert </a:t>
                </a:r>
                <a:r>
                  <a:rPr lang="en-GB" sz="900" dirty="0" smtClean="0"/>
                  <a:t>group</a:t>
                </a:r>
                <a:r>
                  <a:rPr lang="en-GB" sz="900" dirty="0"/>
                  <a:t> </a:t>
                </a:r>
                <a:r>
                  <a:rPr lang="en-GB" sz="900" dirty="0" smtClean="0"/>
                  <a:t>meets for the final time</a:t>
                </a:r>
                <a:endParaRPr lang="en-GB" sz="900" dirty="0"/>
              </a:p>
            </p:txBody>
          </p:sp>
        </p:grpSp>
        <p:grpSp>
          <p:nvGrpSpPr>
            <p:cNvPr id="45" name="Group 44"/>
            <p:cNvGrpSpPr/>
            <p:nvPr/>
          </p:nvGrpSpPr>
          <p:grpSpPr>
            <a:xfrm>
              <a:off x="3644111" y="2437562"/>
              <a:ext cx="1857188" cy="923330"/>
              <a:chOff x="6969126" y="1139007"/>
              <a:chExt cx="1857188" cy="923330"/>
            </a:xfrm>
          </p:grpSpPr>
          <p:sp>
            <p:nvSpPr>
              <p:cNvPr id="51" name="Oval 50"/>
              <p:cNvSpPr/>
              <p:nvPr/>
            </p:nvSpPr>
            <p:spPr>
              <a:xfrm>
                <a:off x="8682314" y="1528671"/>
                <a:ext cx="144000" cy="144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5" name="Straight Connector 54"/>
              <p:cNvCxnSpPr/>
              <p:nvPr/>
            </p:nvCxnSpPr>
            <p:spPr>
              <a:xfrm rot="16200000">
                <a:off x="8503333" y="1384671"/>
                <a:ext cx="0" cy="432000"/>
              </a:xfrm>
              <a:prstGeom prst="line">
                <a:avLst/>
              </a:prstGeom>
              <a:ln w="19050">
                <a:solidFill>
                  <a:srgbClr val="104F75"/>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7963333" y="1330671"/>
                <a:ext cx="540000" cy="540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b="1" dirty="0" smtClean="0">
                    <a:solidFill>
                      <a:schemeClr val="bg1"/>
                    </a:solidFill>
                  </a:rPr>
                  <a:t>Feb </a:t>
                </a:r>
                <a:r>
                  <a:rPr lang="en-GB" sz="1100" b="1" dirty="0" smtClean="0">
                    <a:solidFill>
                      <a:schemeClr val="bg1"/>
                    </a:solidFill>
                  </a:rPr>
                  <a:t>2017</a:t>
                </a:r>
                <a:endParaRPr lang="en-GB" sz="1100" b="1" dirty="0" smtClean="0">
                  <a:solidFill>
                    <a:schemeClr val="bg1"/>
                  </a:solidFill>
                </a:endParaRPr>
              </a:p>
            </p:txBody>
          </p:sp>
          <p:sp>
            <p:nvSpPr>
              <p:cNvPr id="60" name="Rectangle 59"/>
              <p:cNvSpPr/>
              <p:nvPr/>
            </p:nvSpPr>
            <p:spPr>
              <a:xfrm rot="10800000" flipV="1">
                <a:off x="6969126" y="1139007"/>
                <a:ext cx="990000" cy="923330"/>
              </a:xfrm>
              <a:prstGeom prst="rect">
                <a:avLst/>
              </a:prstGeom>
            </p:spPr>
            <p:txBody>
              <a:bodyPr wrap="square">
                <a:spAutoFit/>
              </a:bodyPr>
              <a:lstStyle/>
              <a:p>
                <a:pPr algn="ctr"/>
                <a:r>
                  <a:rPr lang="en-GB" sz="900" dirty="0" smtClean="0"/>
                  <a:t>Provider information events and launch of application window</a:t>
                </a:r>
                <a:endParaRPr lang="en-GB" sz="900" dirty="0"/>
              </a:p>
            </p:txBody>
          </p:sp>
        </p:grpSp>
        <p:grpSp>
          <p:nvGrpSpPr>
            <p:cNvPr id="46" name="Group 45"/>
            <p:cNvGrpSpPr/>
            <p:nvPr/>
          </p:nvGrpSpPr>
          <p:grpSpPr>
            <a:xfrm>
              <a:off x="5357299" y="3185531"/>
              <a:ext cx="1864475" cy="646331"/>
              <a:chOff x="8682314" y="1277504"/>
              <a:chExt cx="1864475" cy="646331"/>
            </a:xfrm>
          </p:grpSpPr>
          <p:sp>
            <p:nvSpPr>
              <p:cNvPr id="47" name="Oval 46"/>
              <p:cNvSpPr/>
              <p:nvPr/>
            </p:nvSpPr>
            <p:spPr>
              <a:xfrm>
                <a:off x="8682314" y="1528671"/>
                <a:ext cx="144000" cy="144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8" name="Straight Connector 47"/>
              <p:cNvCxnSpPr/>
              <p:nvPr/>
            </p:nvCxnSpPr>
            <p:spPr>
              <a:xfrm rot="16200000">
                <a:off x="9042314" y="1384671"/>
                <a:ext cx="0" cy="432000"/>
              </a:xfrm>
              <a:prstGeom prst="line">
                <a:avLst/>
              </a:prstGeom>
              <a:ln w="19050">
                <a:solidFill>
                  <a:srgbClr val="104F75"/>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8988314" y="1330670"/>
                <a:ext cx="540000" cy="540000"/>
              </a:xfrm>
              <a:prstGeom prst="ellipse">
                <a:avLst/>
              </a:prstGeom>
              <a:solidFill>
                <a:srgbClr val="104F75"/>
              </a:solidFill>
              <a:ln>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b="1" dirty="0" smtClean="0">
                    <a:solidFill>
                      <a:schemeClr val="bg1"/>
                    </a:solidFill>
                  </a:rPr>
                  <a:t>Sept 2017</a:t>
                </a:r>
                <a:endParaRPr lang="en-GB" sz="1050" b="1" dirty="0" smtClean="0">
                  <a:solidFill>
                    <a:schemeClr val="bg1"/>
                  </a:solidFill>
                </a:endParaRPr>
              </a:p>
            </p:txBody>
          </p:sp>
          <p:sp>
            <p:nvSpPr>
              <p:cNvPr id="50" name="Rectangle 49"/>
              <p:cNvSpPr/>
              <p:nvPr/>
            </p:nvSpPr>
            <p:spPr>
              <a:xfrm rot="10800000" flipV="1">
                <a:off x="9556789" y="1277504"/>
                <a:ext cx="990000" cy="646331"/>
              </a:xfrm>
              <a:prstGeom prst="rect">
                <a:avLst/>
              </a:prstGeom>
            </p:spPr>
            <p:txBody>
              <a:bodyPr wrap="square">
                <a:spAutoFit/>
              </a:bodyPr>
              <a:lstStyle/>
              <a:p>
                <a:pPr algn="ctr"/>
                <a:r>
                  <a:rPr lang="en-GB" sz="900" dirty="0"/>
                  <a:t>Accredited providers start delivering the reformed NPQs</a:t>
                </a:r>
              </a:p>
            </p:txBody>
          </p:sp>
        </p:grpSp>
      </p:grpSp>
    </p:spTree>
    <p:extLst>
      <p:ext uri="{BB962C8B-B14F-4D97-AF65-F5344CB8AC3E}">
        <p14:creationId xmlns:p14="http://schemas.microsoft.com/office/powerpoint/2010/main" val="2895907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8460" y="2121199"/>
            <a:ext cx="9467505" cy="4475132"/>
            <a:chOff x="178760" y="2022602"/>
            <a:chExt cx="9467505" cy="2634074"/>
          </a:xfrm>
          <a:effectLst>
            <a:outerShdw blurRad="50800" dist="38100" dir="2700000" algn="tl" rotWithShape="0">
              <a:prstClr val="black">
                <a:alpha val="40000"/>
              </a:prstClr>
            </a:outerShdw>
          </a:effectLst>
        </p:grpSpPr>
        <p:sp>
          <p:nvSpPr>
            <p:cNvPr id="33" name="Rounded Rectangle 69"/>
            <p:cNvSpPr/>
            <p:nvPr/>
          </p:nvSpPr>
          <p:spPr>
            <a:xfrm>
              <a:off x="538760" y="2022602"/>
              <a:ext cx="9107505" cy="2634074"/>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0" tIns="108000" rIns="144000" bIns="108000" rtlCol="0" anchor="t"/>
            <a:lstStyle/>
            <a:p>
              <a:pPr lvl="0"/>
              <a:endParaRPr lang="en-GB" sz="1200" dirty="0" smtClean="0">
                <a:solidFill>
                  <a:srgbClr val="104F75"/>
                </a:solidFill>
              </a:endParaRPr>
            </a:p>
          </p:txBody>
        </p:sp>
        <p:sp>
          <p:nvSpPr>
            <p:cNvPr id="35" name="TextBox 34"/>
            <p:cNvSpPr txBox="1"/>
            <p:nvPr/>
          </p:nvSpPr>
          <p:spPr>
            <a:xfrm>
              <a:off x="178760" y="2022602"/>
              <a:ext cx="360000" cy="2634073"/>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Further information</a:t>
              </a:r>
              <a:endParaRPr lang="en-GB" sz="2000" b="1" dirty="0"/>
            </a:p>
          </p:txBody>
        </p:sp>
      </p:grpSp>
      <p:sp>
        <p:nvSpPr>
          <p:cNvPr id="5" name="Rectangle 4"/>
          <p:cNvSpPr/>
          <p:nvPr/>
        </p:nvSpPr>
        <p:spPr>
          <a:xfrm>
            <a:off x="798360" y="2296545"/>
            <a:ext cx="4757436" cy="4339650"/>
          </a:xfrm>
          <a:prstGeom prst="rect">
            <a:avLst/>
          </a:prstGeom>
        </p:spPr>
        <p:txBody>
          <a:bodyPr wrap="square">
            <a:spAutoFit/>
          </a:bodyPr>
          <a:lstStyle/>
          <a:p>
            <a:r>
              <a:rPr lang="en-GB" sz="1200" dirty="0" smtClean="0"/>
              <a:t>Accredited providers will work within three overlapping frameworks: </a:t>
            </a:r>
            <a:endParaRPr lang="en-GB" sz="1200" dirty="0"/>
          </a:p>
          <a:p>
            <a:pPr algn="ctr"/>
            <a:endParaRPr lang="en-GB" sz="1200" dirty="0"/>
          </a:p>
          <a:p>
            <a:pPr marL="285750" indent="-285750">
              <a:buClr>
                <a:srgbClr val="104F75"/>
              </a:buClr>
              <a:buFont typeface="Wingdings" panose="05000000000000000000" pitchFamily="2" charset="2"/>
              <a:buChar char="§"/>
            </a:pPr>
            <a:r>
              <a:rPr lang="en-GB" sz="1200" dirty="0" smtClean="0"/>
              <a:t>An </a:t>
            </a:r>
            <a:r>
              <a:rPr lang="en-GB" sz="1200" b="1" dirty="0" smtClean="0"/>
              <a:t>NPQ Levels and Qualifications Framework </a:t>
            </a:r>
            <a:r>
              <a:rPr lang="en-GB" sz="1200" dirty="0" smtClean="0"/>
              <a:t>that identifies the range of qualifications that providers can deliver</a:t>
            </a:r>
          </a:p>
          <a:p>
            <a:pPr marL="285750" indent="-285750">
              <a:buClr>
                <a:srgbClr val="104F75"/>
              </a:buClr>
              <a:buFont typeface="Wingdings" panose="05000000000000000000" pitchFamily="2" charset="2"/>
              <a:buChar char="§"/>
            </a:pPr>
            <a:endParaRPr lang="en-GB" sz="1200" dirty="0" smtClean="0"/>
          </a:p>
          <a:p>
            <a:pPr marL="285750" indent="-285750">
              <a:buClr>
                <a:srgbClr val="104F75"/>
              </a:buClr>
              <a:buFont typeface="Wingdings" panose="05000000000000000000" pitchFamily="2" charset="2"/>
              <a:buChar char="§"/>
            </a:pPr>
            <a:r>
              <a:rPr lang="en-GB" sz="1200" dirty="0" smtClean="0"/>
              <a:t>An</a:t>
            </a:r>
            <a:r>
              <a:rPr lang="en-GB" sz="1200" b="1" dirty="0" smtClean="0"/>
              <a:t> NPQ Content and Assessment Framework </a:t>
            </a:r>
            <a:r>
              <a:rPr lang="en-GB" sz="1200" dirty="0" smtClean="0"/>
              <a:t>that sets out the core knowledge and skills that providers must teach as part of each qualification, and the tasks and criteria against which providers will assess their candidates  </a:t>
            </a:r>
          </a:p>
          <a:p>
            <a:pPr marL="285750" indent="-285750">
              <a:buClr>
                <a:srgbClr val="104F75"/>
              </a:buClr>
              <a:buFont typeface="Wingdings" panose="05000000000000000000" pitchFamily="2" charset="2"/>
              <a:buChar char="§"/>
            </a:pPr>
            <a:endParaRPr lang="en-GB" sz="1200" dirty="0" smtClean="0"/>
          </a:p>
          <a:p>
            <a:pPr marL="285750" indent="-285750">
              <a:buClr>
                <a:srgbClr val="104F75"/>
              </a:buClr>
              <a:buFont typeface="Wingdings" panose="05000000000000000000" pitchFamily="2" charset="2"/>
              <a:buChar char="§"/>
            </a:pPr>
            <a:r>
              <a:rPr lang="en-GB" sz="1200" dirty="0" smtClean="0"/>
              <a:t>An </a:t>
            </a:r>
            <a:r>
              <a:rPr lang="en-GB" sz="1200" b="1" dirty="0" smtClean="0"/>
              <a:t>NPQ Quality Framework </a:t>
            </a:r>
            <a:r>
              <a:rPr lang="en-GB" sz="1200" dirty="0" smtClean="0"/>
              <a:t>that sets out the standards of provision that providers must meet to retain their accreditation</a:t>
            </a:r>
          </a:p>
          <a:p>
            <a:pPr>
              <a:buClr>
                <a:srgbClr val="104F75"/>
              </a:buClr>
            </a:pPr>
            <a:endParaRPr lang="en-GB" sz="1200" dirty="0"/>
          </a:p>
          <a:p>
            <a:pPr>
              <a:buClr>
                <a:srgbClr val="104F75"/>
              </a:buClr>
            </a:pPr>
            <a:r>
              <a:rPr lang="en-GB" sz="1200" b="1" dirty="0" smtClean="0"/>
              <a:t>Full copies of the frameworks can be found in the Invitation </a:t>
            </a:r>
            <a:r>
              <a:rPr lang="en-GB" sz="1200" b="1" dirty="0"/>
              <a:t>to </a:t>
            </a:r>
            <a:r>
              <a:rPr lang="en-GB" sz="1200" b="1" dirty="0" smtClean="0"/>
              <a:t>Apply </a:t>
            </a:r>
            <a:r>
              <a:rPr lang="en-GB" sz="1200" b="1" dirty="0" smtClean="0"/>
              <a:t>on </a:t>
            </a:r>
            <a:r>
              <a:rPr lang="en-GB" sz="1200" b="1" dirty="0"/>
              <a:t>Contracts Finder </a:t>
            </a:r>
            <a:r>
              <a:rPr lang="en-GB" sz="1200" dirty="0" smtClean="0"/>
              <a:t>(</a:t>
            </a:r>
            <a:r>
              <a:rPr lang="en-GB" sz="1200" dirty="0" smtClean="0">
                <a:hlinkClick r:id="rId2"/>
              </a:rPr>
              <a:t>https</a:t>
            </a:r>
            <a:r>
              <a:rPr lang="en-GB" sz="1200" dirty="0">
                <a:hlinkClick r:id="rId2"/>
              </a:rPr>
              <a:t>://</a:t>
            </a:r>
            <a:r>
              <a:rPr lang="en-GB" sz="1200" dirty="0" smtClean="0">
                <a:hlinkClick r:id="rId2"/>
              </a:rPr>
              <a:t>www.contractsfinder.service.gov.uk</a:t>
            </a:r>
            <a:r>
              <a:rPr lang="en-GB" sz="1200" dirty="0" smtClean="0"/>
              <a:t>). </a:t>
            </a:r>
            <a:endParaRPr lang="en-GB" sz="1200" dirty="0" smtClean="0"/>
          </a:p>
          <a:p>
            <a:pPr>
              <a:buClr>
                <a:srgbClr val="104F75"/>
              </a:buClr>
            </a:pPr>
            <a:endParaRPr lang="en-GB" sz="1200" dirty="0"/>
          </a:p>
          <a:p>
            <a:pPr>
              <a:buClr>
                <a:srgbClr val="104F75"/>
              </a:buClr>
            </a:pPr>
            <a:r>
              <a:rPr lang="en-GB" sz="1200" b="1" dirty="0" smtClean="0"/>
              <a:t>Quality and freedom </a:t>
            </a:r>
            <a:r>
              <a:rPr lang="en-GB" sz="1200" dirty="0" smtClean="0"/>
              <a:t>are at the heart of our new approach.</a:t>
            </a:r>
          </a:p>
          <a:p>
            <a:pPr>
              <a:buClr>
                <a:srgbClr val="104F75"/>
              </a:buClr>
            </a:pPr>
            <a:endParaRPr lang="en-GB" sz="1200" dirty="0"/>
          </a:p>
          <a:p>
            <a:pPr>
              <a:buClr>
                <a:srgbClr val="104F75"/>
              </a:buClr>
            </a:pPr>
            <a:r>
              <a:rPr lang="en-GB" sz="1200" dirty="0" smtClean="0"/>
              <a:t>The </a:t>
            </a:r>
            <a:r>
              <a:rPr lang="en-GB" sz="1200" dirty="0"/>
              <a:t>frameworks will ensure that school leaders are offered qualifications that are accessible, nationally-consistent, and high quality, whilst also giving providers the freedom and flexibility to offer bespoke provision that is responsive to the varied and changing contexts of school </a:t>
            </a:r>
            <a:r>
              <a:rPr lang="en-GB" sz="1200" dirty="0" smtClean="0"/>
              <a:t>leaders. </a:t>
            </a:r>
            <a:endParaRPr lang="en-GB" sz="1200" dirty="0"/>
          </a:p>
          <a:p>
            <a:pPr>
              <a:buClr>
                <a:srgbClr val="104F75"/>
              </a:buClr>
            </a:pPr>
            <a:endParaRPr lang="en-GB" sz="1200" dirty="0" smtClean="0"/>
          </a:p>
        </p:txBody>
      </p:sp>
      <p:graphicFrame>
        <p:nvGraphicFramePr>
          <p:cNvPr id="12" name="Diagram 11"/>
          <p:cNvGraphicFramePr/>
          <p:nvPr>
            <p:extLst>
              <p:ext uri="{D42A27DB-BD31-4B8C-83A1-F6EECF244321}">
                <p14:modId xmlns:p14="http://schemas.microsoft.com/office/powerpoint/2010/main" val="1415918886"/>
              </p:ext>
            </p:extLst>
          </p:nvPr>
        </p:nvGraphicFramePr>
        <p:xfrm>
          <a:off x="5495454" y="2787300"/>
          <a:ext cx="3919859" cy="3119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5" name="Straight Arrow Connector 24"/>
          <p:cNvCxnSpPr/>
          <p:nvPr/>
        </p:nvCxnSpPr>
        <p:spPr>
          <a:xfrm flipH="1">
            <a:off x="7464056" y="3235311"/>
            <a:ext cx="1086797" cy="1326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15838" y="2486481"/>
            <a:ext cx="1223875" cy="830997"/>
          </a:xfrm>
          <a:prstGeom prst="rect">
            <a:avLst/>
          </a:prstGeom>
          <a:noFill/>
        </p:spPr>
        <p:txBody>
          <a:bodyPr wrap="square" rtlCol="0">
            <a:spAutoFit/>
          </a:bodyPr>
          <a:lstStyle/>
          <a:p>
            <a:pPr algn="ctr"/>
            <a:r>
              <a:rPr lang="en-GB" sz="1200" b="1" dirty="0" smtClean="0"/>
              <a:t>High quality NPQs and freedom for providers </a:t>
            </a:r>
            <a:endParaRPr lang="en-GB" sz="1200" b="1" dirty="0"/>
          </a:p>
        </p:txBody>
      </p:sp>
      <p:grpSp>
        <p:nvGrpSpPr>
          <p:cNvPr id="26" name="Group 25"/>
          <p:cNvGrpSpPr/>
          <p:nvPr/>
        </p:nvGrpSpPr>
        <p:grpSpPr>
          <a:xfrm>
            <a:off x="218460" y="1089346"/>
            <a:ext cx="9469081" cy="850610"/>
            <a:chOff x="198815" y="1053522"/>
            <a:chExt cx="9469081" cy="850610"/>
          </a:xfrm>
          <a:effectLst>
            <a:outerShdw blurRad="50800" dist="38100" dir="2700000" algn="tl" rotWithShape="0">
              <a:prstClr val="black">
                <a:alpha val="40000"/>
              </a:prstClr>
            </a:outerShdw>
          </a:effectLst>
        </p:grpSpPr>
        <p:sp>
          <p:nvSpPr>
            <p:cNvPr id="27" name="Rounded Rectangle 73"/>
            <p:cNvSpPr/>
            <p:nvPr/>
          </p:nvSpPr>
          <p:spPr>
            <a:xfrm>
              <a:off x="558815" y="1053524"/>
              <a:ext cx="9109081" cy="850608"/>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lstStyle/>
            <a:p>
              <a:pPr lvl="0" algn="ctr"/>
              <a:r>
                <a:rPr lang="en-GB" sz="1300" b="1" dirty="0">
                  <a:solidFill>
                    <a:schemeClr val="tx1"/>
                  </a:solidFill>
                  <a:ea typeface="Calibri" panose="020F0502020204030204" pitchFamily="34" charset="0"/>
                  <a:cs typeface="Times New Roman" panose="02020603050405020304" pitchFamily="18" charset="0"/>
                </a:rPr>
                <a:t>The new approach to the </a:t>
              </a:r>
              <a:r>
                <a:rPr lang="en-GB" sz="1300" b="1" dirty="0" smtClean="0">
                  <a:solidFill>
                    <a:schemeClr val="tx1"/>
                  </a:solidFill>
                  <a:ea typeface="Calibri" panose="020F0502020204030204" pitchFamily="34" charset="0"/>
                  <a:cs typeface="Times New Roman" panose="02020603050405020304" pitchFamily="18" charset="0"/>
                </a:rPr>
                <a:t>NPQs </a:t>
              </a:r>
              <a:r>
                <a:rPr lang="en-GB" sz="1300" b="1" dirty="0">
                  <a:solidFill>
                    <a:schemeClr val="tx1"/>
                  </a:solidFill>
                  <a:ea typeface="Calibri" panose="020F0502020204030204" pitchFamily="34" charset="0"/>
                  <a:cs typeface="Times New Roman" panose="02020603050405020304" pitchFamily="18" charset="0"/>
                </a:rPr>
                <a:t>will put the best schools and organisations in the driving seat of leadership professional development. Working within a flexible set of frameworks, accredited providers will design, deliver, and assess one or more of an extended suite of </a:t>
              </a:r>
              <a:r>
                <a:rPr lang="en-GB" sz="1300" b="1" dirty="0" smtClean="0">
                  <a:solidFill>
                    <a:schemeClr val="tx1"/>
                  </a:solidFill>
                  <a:ea typeface="Calibri" panose="020F0502020204030204" pitchFamily="34" charset="0"/>
                  <a:cs typeface="Times New Roman" panose="02020603050405020304" pitchFamily="18" charset="0"/>
                </a:rPr>
                <a:t>qualifications.</a:t>
              </a:r>
              <a:endParaRPr lang="en-GB" sz="1300" b="1" dirty="0">
                <a:solidFill>
                  <a:schemeClr val="tx1"/>
                </a:solidFill>
              </a:endParaRPr>
            </a:p>
          </p:txBody>
        </p:sp>
        <p:sp>
          <p:nvSpPr>
            <p:cNvPr id="28" name="TextBox 27"/>
            <p:cNvSpPr txBox="1"/>
            <p:nvPr/>
          </p:nvSpPr>
          <p:spPr>
            <a:xfrm>
              <a:off x="198815" y="1053522"/>
              <a:ext cx="360000" cy="850610"/>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Summary</a:t>
              </a:r>
              <a:endParaRPr lang="en-GB" sz="1400" b="1" dirty="0"/>
            </a:p>
          </p:txBody>
        </p:sp>
      </p:grpSp>
      <p:grpSp>
        <p:nvGrpSpPr>
          <p:cNvPr id="52" name="Group 51"/>
          <p:cNvGrpSpPr/>
          <p:nvPr/>
        </p:nvGrpSpPr>
        <p:grpSpPr>
          <a:xfrm>
            <a:off x="220794" y="239630"/>
            <a:ext cx="9464413" cy="575999"/>
            <a:chOff x="390525" y="239630"/>
            <a:chExt cx="9277369" cy="575999"/>
          </a:xfrm>
          <a:effectLst/>
        </p:grpSpPr>
        <p:sp>
          <p:nvSpPr>
            <p:cNvPr id="53" name="Rectangle 52"/>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Our new approach to the NPQs</a:t>
              </a:r>
              <a:endParaRPr lang="en-GB" sz="2600" b="1" dirty="0">
                <a:solidFill>
                  <a:schemeClr val="tx1"/>
                </a:solidFill>
              </a:endParaRPr>
            </a:p>
          </p:txBody>
        </p:sp>
        <p:pic>
          <p:nvPicPr>
            <p:cNvPr id="54" name="Picture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sp>
        <p:nvSpPr>
          <p:cNvPr id="16" name="Pentagon 15"/>
          <p:cNvSpPr/>
          <p:nvPr/>
        </p:nvSpPr>
        <p:spPr>
          <a:xfrm>
            <a:off x="218460" y="203886"/>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1044125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17305" y="1429445"/>
            <a:ext cx="9352463" cy="276999"/>
          </a:xfrm>
          <a:prstGeom prst="rect">
            <a:avLst/>
          </a:prstGeom>
        </p:spPr>
        <p:txBody>
          <a:bodyPr wrap="square">
            <a:spAutoFit/>
          </a:bodyPr>
          <a:lstStyle/>
          <a:p>
            <a:pPr lvl="0" algn="ctr"/>
            <a:endParaRPr lang="en-GB" sz="1200" b="1" dirty="0">
              <a:solidFill>
                <a:prstClr val="black"/>
              </a:solidFill>
            </a:endParaRPr>
          </a:p>
        </p:txBody>
      </p:sp>
      <p:sp>
        <p:nvSpPr>
          <p:cNvPr id="41" name="Rounded Rectangle 73"/>
          <p:cNvSpPr/>
          <p:nvPr/>
        </p:nvSpPr>
        <p:spPr>
          <a:xfrm>
            <a:off x="573597" y="1947384"/>
            <a:ext cx="9094298" cy="2772001"/>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0" tIns="108000" rIns="144000" bIns="108000" rtlCol="0" anchor="t"/>
          <a:lstStyle/>
          <a:p>
            <a:pPr lvl="0"/>
            <a:endParaRPr lang="en-GB" sz="1200" dirty="0" smtClean="0">
              <a:solidFill>
                <a:prstClr val="black"/>
              </a:solidFill>
            </a:endParaRPr>
          </a:p>
          <a:p>
            <a:pPr lvl="0"/>
            <a:r>
              <a:rPr lang="en-GB" sz="1200" dirty="0" smtClean="0">
                <a:solidFill>
                  <a:prstClr val="black"/>
                </a:solidFill>
              </a:rPr>
              <a:t>It </a:t>
            </a:r>
            <a:r>
              <a:rPr lang="en-GB" sz="1200" dirty="0">
                <a:solidFill>
                  <a:prstClr val="black"/>
                </a:solidFill>
              </a:rPr>
              <a:t>identifies </a:t>
            </a:r>
            <a:r>
              <a:rPr lang="en-GB" sz="1200" b="1" dirty="0">
                <a:solidFill>
                  <a:prstClr val="black"/>
                </a:solidFill>
              </a:rPr>
              <a:t>four qualifications at four levels of leadership</a:t>
            </a:r>
            <a:r>
              <a:rPr lang="en-GB" sz="1200" dirty="0">
                <a:solidFill>
                  <a:prstClr val="black"/>
                </a:solidFill>
              </a:rPr>
              <a:t>, with all of the qualifications targeting </a:t>
            </a:r>
            <a:r>
              <a:rPr lang="en-GB" sz="1200" b="1" dirty="0">
                <a:solidFill>
                  <a:prstClr val="black"/>
                </a:solidFill>
              </a:rPr>
              <a:t>aspirant </a:t>
            </a:r>
            <a:r>
              <a:rPr lang="en-GB" sz="1200" b="1" i="1" dirty="0">
                <a:solidFill>
                  <a:prstClr val="black"/>
                </a:solidFill>
              </a:rPr>
              <a:t>and</a:t>
            </a:r>
            <a:r>
              <a:rPr lang="en-GB" sz="1200" b="1" dirty="0">
                <a:solidFill>
                  <a:prstClr val="black"/>
                </a:solidFill>
              </a:rPr>
              <a:t> serving school </a:t>
            </a:r>
            <a:r>
              <a:rPr lang="en-GB" sz="1200" b="1" dirty="0" smtClean="0">
                <a:solidFill>
                  <a:prstClr val="black"/>
                </a:solidFill>
              </a:rPr>
              <a:t>leaders</a:t>
            </a:r>
            <a:r>
              <a:rPr lang="en-GB" sz="1200" dirty="0" smtClean="0">
                <a:solidFill>
                  <a:prstClr val="black"/>
                </a:solidFill>
              </a:rPr>
              <a:t>.</a:t>
            </a:r>
            <a:endParaRPr lang="en-GB" sz="1200" dirty="0">
              <a:solidFill>
                <a:prstClr val="black"/>
              </a:solidFill>
            </a:endParaRPr>
          </a:p>
        </p:txBody>
      </p:sp>
      <p:sp>
        <p:nvSpPr>
          <p:cNvPr id="42" name="TextBox 41"/>
          <p:cNvSpPr txBox="1"/>
          <p:nvPr/>
        </p:nvSpPr>
        <p:spPr>
          <a:xfrm>
            <a:off x="203480" y="1946404"/>
            <a:ext cx="399665" cy="2773235"/>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Overview</a:t>
            </a:r>
            <a:endParaRPr lang="en-GB" b="1" dirty="0"/>
          </a:p>
        </p:txBody>
      </p:sp>
      <p:grpSp>
        <p:nvGrpSpPr>
          <p:cNvPr id="18" name="Group 17"/>
          <p:cNvGrpSpPr/>
          <p:nvPr/>
        </p:nvGrpSpPr>
        <p:grpSpPr>
          <a:xfrm>
            <a:off x="964192" y="2964903"/>
            <a:ext cx="8302992" cy="1373681"/>
            <a:chOff x="183586" y="2892309"/>
            <a:chExt cx="8302992" cy="1224846"/>
          </a:xfrm>
        </p:grpSpPr>
        <p:grpSp>
          <p:nvGrpSpPr>
            <p:cNvPr id="16" name="Group 15"/>
            <p:cNvGrpSpPr/>
            <p:nvPr/>
          </p:nvGrpSpPr>
          <p:grpSpPr>
            <a:xfrm>
              <a:off x="183586" y="2901429"/>
              <a:ext cx="2075748" cy="947174"/>
              <a:chOff x="183586" y="2901429"/>
              <a:chExt cx="2075748" cy="947174"/>
            </a:xfrm>
          </p:grpSpPr>
          <p:graphicFrame>
            <p:nvGraphicFramePr>
              <p:cNvPr id="54" name="Diagram 53"/>
              <p:cNvGraphicFramePr/>
              <p:nvPr>
                <p:extLst>
                  <p:ext uri="{D42A27DB-BD31-4B8C-83A1-F6EECF244321}">
                    <p14:modId xmlns:p14="http://schemas.microsoft.com/office/powerpoint/2010/main" val="2494048733"/>
                  </p:ext>
                </p:extLst>
              </p:nvPr>
            </p:nvGraphicFramePr>
            <p:xfrm>
              <a:off x="183586" y="3689715"/>
              <a:ext cx="2075748" cy="158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ounded Rectangle 14"/>
              <p:cNvSpPr/>
              <p:nvPr/>
            </p:nvSpPr>
            <p:spPr>
              <a:xfrm>
                <a:off x="435534" y="2901429"/>
                <a:ext cx="1610860" cy="829120"/>
              </a:xfrm>
              <a:prstGeom prst="rect">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00" b="1" dirty="0">
                    <a:solidFill>
                      <a:prstClr val="black"/>
                    </a:solidFill>
                  </a:rPr>
                  <a:t>National Professional Qualification for Middle Leadership (NPQML) </a:t>
                </a:r>
                <a:r>
                  <a:rPr lang="en-GB" sz="1000" dirty="0">
                    <a:solidFill>
                      <a:prstClr val="black"/>
                    </a:solidFill>
                  </a:rPr>
                  <a:t>– for aspirant and serving middle leaders </a:t>
                </a:r>
              </a:p>
            </p:txBody>
          </p:sp>
        </p:grpSp>
        <p:grpSp>
          <p:nvGrpSpPr>
            <p:cNvPr id="58" name="Group 57"/>
            <p:cNvGrpSpPr/>
            <p:nvPr/>
          </p:nvGrpSpPr>
          <p:grpSpPr>
            <a:xfrm>
              <a:off x="2259334" y="2901429"/>
              <a:ext cx="2075748" cy="947174"/>
              <a:chOff x="183586" y="2901429"/>
              <a:chExt cx="2075748" cy="947174"/>
            </a:xfrm>
          </p:grpSpPr>
          <p:graphicFrame>
            <p:nvGraphicFramePr>
              <p:cNvPr id="59" name="Diagram 58"/>
              <p:cNvGraphicFramePr/>
              <p:nvPr>
                <p:extLst>
                  <p:ext uri="{D42A27DB-BD31-4B8C-83A1-F6EECF244321}">
                    <p14:modId xmlns:p14="http://schemas.microsoft.com/office/powerpoint/2010/main" val="1892146964"/>
                  </p:ext>
                </p:extLst>
              </p:nvPr>
            </p:nvGraphicFramePr>
            <p:xfrm>
              <a:off x="183586" y="3689715"/>
              <a:ext cx="2075748" cy="158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0" name="Rounded Rectangle 59"/>
              <p:cNvSpPr/>
              <p:nvPr/>
            </p:nvSpPr>
            <p:spPr>
              <a:xfrm>
                <a:off x="435534" y="2901429"/>
                <a:ext cx="1610860" cy="829120"/>
              </a:xfrm>
              <a:prstGeom prst="rect">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00" b="1" dirty="0">
                    <a:solidFill>
                      <a:prstClr val="black"/>
                    </a:solidFill>
                  </a:rPr>
                  <a:t>National Professional Qualification for Senior Leadership (NPQSL) </a:t>
                </a:r>
                <a:r>
                  <a:rPr lang="en-GB" sz="1000" dirty="0">
                    <a:solidFill>
                      <a:prstClr val="black"/>
                    </a:solidFill>
                  </a:rPr>
                  <a:t>– for aspirant and serving senior leaders</a:t>
                </a:r>
              </a:p>
            </p:txBody>
          </p:sp>
        </p:grpSp>
        <p:grpSp>
          <p:nvGrpSpPr>
            <p:cNvPr id="61" name="Group 60"/>
            <p:cNvGrpSpPr/>
            <p:nvPr/>
          </p:nvGrpSpPr>
          <p:grpSpPr>
            <a:xfrm>
              <a:off x="4335082" y="2895838"/>
              <a:ext cx="2075748" cy="947174"/>
              <a:chOff x="183586" y="2901429"/>
              <a:chExt cx="2075748" cy="947174"/>
            </a:xfrm>
          </p:grpSpPr>
          <p:graphicFrame>
            <p:nvGraphicFramePr>
              <p:cNvPr id="62" name="Diagram 61"/>
              <p:cNvGraphicFramePr/>
              <p:nvPr>
                <p:extLst/>
              </p:nvPr>
            </p:nvGraphicFramePr>
            <p:xfrm>
              <a:off x="183586" y="3700896"/>
              <a:ext cx="2075748" cy="1477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3" name="Rounded Rectangle 62"/>
              <p:cNvSpPr/>
              <p:nvPr/>
            </p:nvSpPr>
            <p:spPr>
              <a:xfrm>
                <a:off x="435534" y="2901429"/>
                <a:ext cx="1610860" cy="829120"/>
              </a:xfrm>
              <a:prstGeom prst="rect">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00" b="1" dirty="0">
                    <a:solidFill>
                      <a:prstClr val="black"/>
                    </a:solidFill>
                  </a:rPr>
                  <a:t>National Professional Qualification for Headship  (NPQH</a:t>
                </a:r>
                <a:r>
                  <a:rPr lang="en-GB" sz="1000" dirty="0">
                    <a:solidFill>
                      <a:prstClr val="black"/>
                    </a:solidFill>
                  </a:rPr>
                  <a:t>) – for aspirant and serving </a:t>
                </a:r>
                <a:r>
                  <a:rPr lang="en-GB" sz="1000" dirty="0" smtClean="0">
                    <a:solidFill>
                      <a:prstClr val="black"/>
                    </a:solidFill>
                  </a:rPr>
                  <a:t>headteachers</a:t>
                </a:r>
                <a:endParaRPr lang="en-GB" sz="1000" dirty="0">
                  <a:solidFill>
                    <a:prstClr val="black"/>
                  </a:solidFill>
                </a:endParaRPr>
              </a:p>
            </p:txBody>
          </p:sp>
        </p:grpSp>
        <p:grpSp>
          <p:nvGrpSpPr>
            <p:cNvPr id="64" name="Group 63"/>
            <p:cNvGrpSpPr/>
            <p:nvPr/>
          </p:nvGrpSpPr>
          <p:grpSpPr>
            <a:xfrm>
              <a:off x="6410830" y="2892309"/>
              <a:ext cx="2075748" cy="947174"/>
              <a:chOff x="183586" y="2901429"/>
              <a:chExt cx="2075748" cy="947174"/>
            </a:xfrm>
          </p:grpSpPr>
          <p:graphicFrame>
            <p:nvGraphicFramePr>
              <p:cNvPr id="65" name="Diagram 64"/>
              <p:cNvGraphicFramePr/>
              <p:nvPr>
                <p:extLst>
                  <p:ext uri="{D42A27DB-BD31-4B8C-83A1-F6EECF244321}">
                    <p14:modId xmlns:p14="http://schemas.microsoft.com/office/powerpoint/2010/main" val="1199846084"/>
                  </p:ext>
                </p:extLst>
              </p:nvPr>
            </p:nvGraphicFramePr>
            <p:xfrm>
              <a:off x="183586" y="3698835"/>
              <a:ext cx="2075748" cy="14976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66" name="Rounded Rectangle 65"/>
              <p:cNvSpPr/>
              <p:nvPr/>
            </p:nvSpPr>
            <p:spPr>
              <a:xfrm>
                <a:off x="435534" y="2901429"/>
                <a:ext cx="1610860" cy="829120"/>
              </a:xfrm>
              <a:prstGeom prst="rect">
                <a:avLst/>
              </a:prstGeom>
              <a:solidFill>
                <a:srgbClr val="CFDCE3"/>
              </a:solidFill>
              <a:ln w="12700">
                <a:solidFill>
                  <a:srgbClr val="104F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950" b="1" dirty="0">
                    <a:solidFill>
                      <a:prstClr val="black"/>
                    </a:solidFill>
                  </a:rPr>
                  <a:t>National Professional Qualification for Executive Leadership (NPQEL) </a:t>
                </a:r>
                <a:r>
                  <a:rPr lang="en-GB" sz="950" dirty="0">
                    <a:solidFill>
                      <a:prstClr val="black"/>
                    </a:solidFill>
                  </a:rPr>
                  <a:t>– for aspirant and serving executive </a:t>
                </a:r>
                <a:r>
                  <a:rPr lang="en-GB" sz="950" dirty="0" smtClean="0">
                    <a:solidFill>
                      <a:prstClr val="black"/>
                    </a:solidFill>
                  </a:rPr>
                  <a:t>heads </a:t>
                </a:r>
                <a:r>
                  <a:rPr lang="en-GB" sz="950" dirty="0">
                    <a:solidFill>
                      <a:prstClr val="black"/>
                    </a:solidFill>
                  </a:rPr>
                  <a:t>and CEOs</a:t>
                </a:r>
              </a:p>
            </p:txBody>
          </p:sp>
        </p:grpSp>
        <p:sp>
          <p:nvSpPr>
            <p:cNvPr id="17" name="TextBox 16"/>
            <p:cNvSpPr txBox="1"/>
            <p:nvPr/>
          </p:nvSpPr>
          <p:spPr>
            <a:xfrm>
              <a:off x="461039" y="3890749"/>
              <a:ext cx="1520842" cy="226405"/>
            </a:xfrm>
            <a:prstGeom prst="rect">
              <a:avLst/>
            </a:prstGeom>
            <a:noFill/>
          </p:spPr>
          <p:txBody>
            <a:bodyPr wrap="square" rtlCol="0">
              <a:spAutoFit/>
            </a:bodyPr>
            <a:lstStyle/>
            <a:p>
              <a:pPr algn="ctr"/>
              <a:r>
                <a:rPr lang="en-GB" sz="1000" b="1" dirty="0" smtClean="0"/>
                <a:t>‘Leading a team’</a:t>
              </a:r>
              <a:endParaRPr lang="en-GB" sz="1000" b="1" dirty="0"/>
            </a:p>
          </p:txBody>
        </p:sp>
        <p:sp>
          <p:nvSpPr>
            <p:cNvPr id="67" name="TextBox 66"/>
            <p:cNvSpPr txBox="1"/>
            <p:nvPr/>
          </p:nvSpPr>
          <p:spPr>
            <a:xfrm>
              <a:off x="2556291" y="3894179"/>
              <a:ext cx="1520842" cy="219544"/>
            </a:xfrm>
            <a:prstGeom prst="rect">
              <a:avLst/>
            </a:prstGeom>
            <a:noFill/>
          </p:spPr>
          <p:txBody>
            <a:bodyPr wrap="square" rtlCol="0">
              <a:spAutoFit/>
            </a:bodyPr>
            <a:lstStyle/>
            <a:p>
              <a:pPr algn="ctr"/>
              <a:r>
                <a:rPr lang="en-GB" sz="1000" b="1" dirty="0" smtClean="0"/>
                <a:t>‘Leading across a school</a:t>
              </a:r>
              <a:r>
                <a:rPr lang="en-GB" sz="1000" b="1" dirty="0" smtClean="0">
                  <a:solidFill>
                    <a:srgbClr val="104F75"/>
                  </a:solidFill>
                </a:rPr>
                <a:t>’</a:t>
              </a:r>
              <a:endParaRPr lang="en-GB" sz="1000" b="1" dirty="0">
                <a:solidFill>
                  <a:srgbClr val="104F75"/>
                </a:solidFill>
              </a:endParaRPr>
            </a:p>
          </p:txBody>
        </p:sp>
        <p:sp>
          <p:nvSpPr>
            <p:cNvPr id="68" name="TextBox 67"/>
            <p:cNvSpPr txBox="1"/>
            <p:nvPr/>
          </p:nvSpPr>
          <p:spPr>
            <a:xfrm>
              <a:off x="4632039" y="3890749"/>
              <a:ext cx="1520842" cy="219544"/>
            </a:xfrm>
            <a:prstGeom prst="rect">
              <a:avLst/>
            </a:prstGeom>
            <a:noFill/>
          </p:spPr>
          <p:txBody>
            <a:bodyPr wrap="square" rtlCol="0">
              <a:spAutoFit/>
            </a:bodyPr>
            <a:lstStyle/>
            <a:p>
              <a:pPr algn="ctr"/>
              <a:r>
                <a:rPr lang="en-GB" sz="1000" b="1" dirty="0" smtClean="0"/>
                <a:t>‘Leading a school’</a:t>
              </a:r>
              <a:endParaRPr lang="en-GB" sz="1000" b="1" dirty="0"/>
            </a:p>
          </p:txBody>
        </p:sp>
        <p:sp>
          <p:nvSpPr>
            <p:cNvPr id="69" name="TextBox 68"/>
            <p:cNvSpPr txBox="1"/>
            <p:nvPr/>
          </p:nvSpPr>
          <p:spPr>
            <a:xfrm>
              <a:off x="6546149" y="3887035"/>
              <a:ext cx="1854388" cy="219544"/>
            </a:xfrm>
            <a:prstGeom prst="rect">
              <a:avLst/>
            </a:prstGeom>
            <a:noFill/>
          </p:spPr>
          <p:txBody>
            <a:bodyPr wrap="square" rtlCol="0">
              <a:spAutoFit/>
            </a:bodyPr>
            <a:lstStyle/>
            <a:p>
              <a:pPr algn="ctr"/>
              <a:r>
                <a:rPr lang="en-GB" sz="1000" b="1" dirty="0" smtClean="0"/>
                <a:t>‘Leading across several schools</a:t>
              </a:r>
              <a:r>
                <a:rPr lang="en-GB" sz="1000" b="1" dirty="0" smtClean="0">
                  <a:solidFill>
                    <a:srgbClr val="104F75"/>
                  </a:solidFill>
                </a:rPr>
                <a:t>’</a:t>
              </a:r>
              <a:endParaRPr lang="en-GB" sz="1000" b="1" dirty="0">
                <a:solidFill>
                  <a:srgbClr val="104F75"/>
                </a:solidFill>
              </a:endParaRPr>
            </a:p>
          </p:txBody>
        </p:sp>
      </p:grpSp>
      <p:grpSp>
        <p:nvGrpSpPr>
          <p:cNvPr id="5" name="Group 4"/>
          <p:cNvGrpSpPr/>
          <p:nvPr/>
        </p:nvGrpSpPr>
        <p:grpSpPr>
          <a:xfrm>
            <a:off x="203482" y="239630"/>
            <a:ext cx="9464413" cy="575999"/>
            <a:chOff x="390525" y="239630"/>
            <a:chExt cx="9277369" cy="575999"/>
          </a:xfrm>
          <a:effectLst/>
        </p:grpSpPr>
        <p:sp>
          <p:nvSpPr>
            <p:cNvPr id="31" name="Rectangle 30"/>
            <p:cNvSpPr/>
            <p:nvPr/>
          </p:nvSpPr>
          <p:spPr>
            <a:xfrm>
              <a:off x="390525" y="239630"/>
              <a:ext cx="8075135" cy="575999"/>
            </a:xfrm>
            <a:prstGeom prst="rect">
              <a:avLst/>
            </a:prstGeom>
            <a:solidFill>
              <a:srgbClr val="CFDCE3"/>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smtClean="0">
                  <a:solidFill>
                    <a:schemeClr val="tx1"/>
                  </a:solidFill>
                </a:rPr>
                <a:t>Levels and Qualifications Framework</a:t>
              </a:r>
              <a:endParaRPr lang="en-GB" sz="2600" b="1" dirty="0">
                <a:solidFill>
                  <a:schemeClr val="tx1"/>
                </a:solidFill>
              </a:endParaRPr>
            </a:p>
          </p:txBody>
        </p:sp>
        <p:pic>
          <p:nvPicPr>
            <p:cNvPr id="32" name="Picture 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659894" y="252467"/>
              <a:ext cx="1008000" cy="539773"/>
            </a:xfrm>
            <a:prstGeom prst="rect">
              <a:avLst/>
            </a:prstGeom>
            <a:ln w="19050">
              <a:noFill/>
            </a:ln>
          </p:spPr>
        </p:pic>
      </p:grpSp>
      <p:grpSp>
        <p:nvGrpSpPr>
          <p:cNvPr id="2" name="Group 1"/>
          <p:cNvGrpSpPr/>
          <p:nvPr/>
        </p:nvGrpSpPr>
        <p:grpSpPr>
          <a:xfrm>
            <a:off x="203481" y="4868847"/>
            <a:ext cx="9464414" cy="1800000"/>
            <a:chOff x="203481" y="4799925"/>
            <a:chExt cx="9424304" cy="1800000"/>
          </a:xfrm>
          <a:effectLst>
            <a:outerShdw blurRad="50800" dist="38100" dir="2700000" algn="tl" rotWithShape="0">
              <a:prstClr val="black">
                <a:alpha val="40000"/>
              </a:prstClr>
            </a:outerShdw>
          </a:effectLst>
        </p:grpSpPr>
        <p:sp>
          <p:nvSpPr>
            <p:cNvPr id="72" name="Rounded Rectangle 71"/>
            <p:cNvSpPr/>
            <p:nvPr/>
          </p:nvSpPr>
          <p:spPr>
            <a:xfrm>
              <a:off x="563481" y="4800567"/>
              <a:ext cx="9064304" cy="1798716"/>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0" tIns="108000" rIns="144000" bIns="108000" rtlCol="0" anchor="t"/>
            <a:lstStyle/>
            <a:p>
              <a:pPr lvl="0"/>
              <a:endParaRPr lang="en-GB" sz="1200" dirty="0" smtClean="0">
                <a:solidFill>
                  <a:prstClr val="black"/>
                </a:solidFill>
              </a:endParaRPr>
            </a:p>
            <a:p>
              <a:pPr lvl="0"/>
              <a:r>
                <a:rPr lang="en-GB" sz="1200" dirty="0" smtClean="0">
                  <a:solidFill>
                    <a:prstClr val="black"/>
                  </a:solidFill>
                </a:rPr>
                <a:t>When </a:t>
              </a:r>
              <a:r>
                <a:rPr lang="en-GB" sz="1200" dirty="0">
                  <a:solidFill>
                    <a:prstClr val="black"/>
                  </a:solidFill>
                </a:rPr>
                <a:t>applying for accreditation, </a:t>
              </a:r>
              <a:r>
                <a:rPr lang="en-GB" sz="1200" dirty="0" smtClean="0">
                  <a:solidFill>
                    <a:prstClr val="black"/>
                  </a:solidFill>
                </a:rPr>
                <a:t>potential providers </a:t>
              </a:r>
              <a:r>
                <a:rPr lang="en-GB" sz="1200" dirty="0">
                  <a:solidFill>
                    <a:prstClr val="black"/>
                  </a:solidFill>
                </a:rPr>
                <a:t>will have the freedom to specify: </a:t>
              </a:r>
            </a:p>
            <a:p>
              <a:pPr lvl="0"/>
              <a:endParaRPr lang="en-GB" sz="1200" dirty="0">
                <a:solidFill>
                  <a:prstClr val="black"/>
                </a:solidFill>
              </a:endParaRPr>
            </a:p>
            <a:p>
              <a:pPr marL="171450" lvl="0" indent="-171450">
                <a:spcAft>
                  <a:spcPts val="600"/>
                </a:spcAft>
                <a:buClr>
                  <a:srgbClr val="104F75"/>
                </a:buClr>
                <a:buFont typeface="Wingdings" panose="05000000000000000000" pitchFamily="2" charset="2"/>
                <a:buChar char="§"/>
              </a:pPr>
              <a:r>
                <a:rPr lang="en-GB" sz="1200" dirty="0">
                  <a:solidFill>
                    <a:prstClr val="black"/>
                  </a:solidFill>
                </a:rPr>
                <a:t>the </a:t>
              </a:r>
              <a:r>
                <a:rPr lang="en-GB" sz="1200" b="1" dirty="0">
                  <a:solidFill>
                    <a:prstClr val="black"/>
                  </a:solidFill>
                </a:rPr>
                <a:t>range of qualifications </a:t>
              </a:r>
              <a:r>
                <a:rPr lang="en-GB" sz="1200" dirty="0">
                  <a:solidFill>
                    <a:prstClr val="black"/>
                  </a:solidFill>
                </a:rPr>
                <a:t>they wish to deliver</a:t>
              </a:r>
            </a:p>
            <a:p>
              <a:pPr marL="171450" lvl="0" indent="-171450">
                <a:spcAft>
                  <a:spcPts val="600"/>
                </a:spcAft>
                <a:buClr>
                  <a:srgbClr val="104F75"/>
                </a:buClr>
                <a:buFont typeface="Wingdings" panose="05000000000000000000" pitchFamily="2" charset="2"/>
                <a:buChar char="§"/>
              </a:pPr>
              <a:r>
                <a:rPr lang="en-GB" sz="1200" dirty="0">
                  <a:solidFill>
                    <a:prstClr val="black"/>
                  </a:solidFill>
                </a:rPr>
                <a:t>the </a:t>
              </a:r>
              <a:r>
                <a:rPr lang="en-GB" sz="1200" b="1" dirty="0">
                  <a:solidFill>
                    <a:prstClr val="black"/>
                  </a:solidFill>
                </a:rPr>
                <a:t>geographic area </a:t>
              </a:r>
              <a:r>
                <a:rPr lang="en-GB" sz="1200" dirty="0">
                  <a:solidFill>
                    <a:prstClr val="black"/>
                  </a:solidFill>
                </a:rPr>
                <a:t>within which they want to deliver these qualifications, whether national, cross-regional, regional, or sub-regional</a:t>
              </a:r>
            </a:p>
            <a:p>
              <a:pPr marL="171450" lvl="0" indent="-171450">
                <a:spcAft>
                  <a:spcPts val="600"/>
                </a:spcAft>
                <a:buClr>
                  <a:srgbClr val="104F75"/>
                </a:buClr>
                <a:buFont typeface="Wingdings" panose="05000000000000000000" pitchFamily="2" charset="2"/>
                <a:buChar char="§"/>
              </a:pPr>
              <a:r>
                <a:rPr lang="en-GB" sz="1200" dirty="0">
                  <a:solidFill>
                    <a:prstClr val="black"/>
                  </a:solidFill>
                </a:rPr>
                <a:t>the </a:t>
              </a:r>
              <a:r>
                <a:rPr lang="en-GB" sz="1200" b="1" dirty="0">
                  <a:solidFill>
                    <a:prstClr val="black"/>
                  </a:solidFill>
                </a:rPr>
                <a:t>minimum recruitment targets </a:t>
              </a:r>
              <a:r>
                <a:rPr lang="en-GB" sz="1200" dirty="0">
                  <a:solidFill>
                    <a:prstClr val="black"/>
                  </a:solidFill>
                </a:rPr>
                <a:t>for their proposed </a:t>
              </a:r>
              <a:r>
                <a:rPr lang="en-GB" sz="1200" dirty="0" smtClean="0">
                  <a:solidFill>
                    <a:prstClr val="black"/>
                  </a:solidFill>
                </a:rPr>
                <a:t>provision, based on the expected level of demand in their target area(s)</a:t>
              </a:r>
            </a:p>
            <a:p>
              <a:pPr lvl="0">
                <a:spcAft>
                  <a:spcPts val="600"/>
                </a:spcAft>
                <a:buClr>
                  <a:srgbClr val="104F75"/>
                </a:buClr>
              </a:pPr>
              <a:endParaRPr lang="en-GB" sz="1200" dirty="0">
                <a:solidFill>
                  <a:prstClr val="black"/>
                </a:solidFill>
              </a:endParaRPr>
            </a:p>
          </p:txBody>
        </p:sp>
        <p:sp>
          <p:nvSpPr>
            <p:cNvPr id="33" name="TextBox 32"/>
            <p:cNvSpPr txBox="1"/>
            <p:nvPr/>
          </p:nvSpPr>
          <p:spPr>
            <a:xfrm>
              <a:off x="203481" y="4799925"/>
              <a:ext cx="360000" cy="1800000"/>
            </a:xfrm>
            <a:prstGeom prst="rect">
              <a:avLst/>
            </a:prstGeom>
            <a:solidFill>
              <a:srgbClr val="CFDCE3"/>
            </a:solidFill>
            <a:ln w="19050">
              <a:solidFill>
                <a:srgbClr val="104F75"/>
              </a:solidFill>
            </a:ln>
            <a:effectLst/>
          </p:spPr>
          <p:txBody>
            <a:bodyPr vert="vert270" wrap="square" rtlCol="0" anchor="ctr">
              <a:spAutoFit/>
            </a:bodyPr>
            <a:lstStyle/>
            <a:p>
              <a:pPr algn="ctr"/>
              <a:r>
                <a:rPr lang="en-GB" sz="1400" b="1" dirty="0" smtClean="0"/>
                <a:t>Freedoms</a:t>
              </a:r>
              <a:endParaRPr lang="en-GB" sz="2000" b="1" dirty="0"/>
            </a:p>
          </p:txBody>
        </p:sp>
      </p:grpSp>
      <p:grpSp>
        <p:nvGrpSpPr>
          <p:cNvPr id="6" name="Group 5"/>
          <p:cNvGrpSpPr/>
          <p:nvPr/>
        </p:nvGrpSpPr>
        <p:grpSpPr>
          <a:xfrm>
            <a:off x="203481" y="1024963"/>
            <a:ext cx="9464415" cy="788305"/>
            <a:chOff x="203481" y="1052448"/>
            <a:chExt cx="9464415" cy="788305"/>
          </a:xfrm>
          <a:effectLst>
            <a:outerShdw blurRad="50800" dist="38100" dir="2700000" algn="tl" rotWithShape="0">
              <a:prstClr val="black">
                <a:alpha val="40000"/>
              </a:prstClr>
            </a:outerShdw>
          </a:effectLst>
        </p:grpSpPr>
        <p:sp>
          <p:nvSpPr>
            <p:cNvPr id="74" name="Rounded Rectangle 73"/>
            <p:cNvSpPr/>
            <p:nvPr/>
          </p:nvSpPr>
          <p:spPr>
            <a:xfrm>
              <a:off x="563481" y="1053524"/>
              <a:ext cx="9104415" cy="787229"/>
            </a:xfrm>
            <a:prstGeom prst="rect">
              <a:avLst/>
            </a:prstGeom>
            <a:solidFill>
              <a:schemeClr val="bg1"/>
            </a:solidFill>
            <a:ln w="19050">
              <a:solidFill>
                <a:srgbClr val="104F7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0" tIns="108000" rIns="144000" bIns="108000" rtlCol="0" anchor="ctr"/>
            <a:lstStyle/>
            <a:p>
              <a:pPr lvl="0"/>
              <a:r>
                <a:rPr lang="en-GB" sz="1200" dirty="0" smtClean="0">
                  <a:solidFill>
                    <a:prstClr val="black"/>
                  </a:solidFill>
                </a:rPr>
                <a:t>This framework sets out the </a:t>
              </a:r>
              <a:r>
                <a:rPr lang="en-GB" sz="1200" b="1" dirty="0" smtClean="0">
                  <a:solidFill>
                    <a:prstClr val="black"/>
                  </a:solidFill>
                </a:rPr>
                <a:t>range of </a:t>
              </a:r>
              <a:r>
                <a:rPr lang="en-GB" sz="1200" b="1" dirty="0" smtClean="0">
                  <a:solidFill>
                    <a:prstClr val="black"/>
                  </a:solidFill>
                </a:rPr>
                <a:t>NPQs</a:t>
              </a:r>
              <a:r>
                <a:rPr lang="en-GB" sz="1200" b="1" dirty="0" smtClean="0">
                  <a:solidFill>
                    <a:prstClr val="black"/>
                  </a:solidFill>
                </a:rPr>
                <a:t> </a:t>
              </a:r>
              <a:r>
                <a:rPr lang="en-GB" sz="1200" dirty="0" smtClean="0">
                  <a:solidFill>
                    <a:prstClr val="black"/>
                  </a:solidFill>
                </a:rPr>
                <a:t>that prospective providers can apply to deliver.  It aims </a:t>
              </a:r>
              <a:r>
                <a:rPr lang="en-GB" sz="1200" dirty="0">
                  <a:solidFill>
                    <a:prstClr val="black"/>
                  </a:solidFill>
                </a:rPr>
                <a:t>to ensure that NPQs cover all teaching leadership </a:t>
              </a:r>
              <a:r>
                <a:rPr lang="en-GB" sz="1200" dirty="0" smtClean="0">
                  <a:solidFill>
                    <a:prstClr val="black"/>
                  </a:solidFill>
                </a:rPr>
                <a:t>roles </a:t>
              </a:r>
              <a:r>
                <a:rPr lang="en-GB" sz="1200" dirty="0">
                  <a:solidFill>
                    <a:prstClr val="black"/>
                  </a:solidFill>
                </a:rPr>
                <a:t>and </a:t>
              </a:r>
              <a:r>
                <a:rPr lang="en-GB" sz="1200" dirty="0" smtClean="0">
                  <a:solidFill>
                    <a:prstClr val="black"/>
                  </a:solidFill>
                </a:rPr>
                <a:t>facilitates </a:t>
              </a:r>
              <a:r>
                <a:rPr lang="en-GB" sz="1200" dirty="0">
                  <a:solidFill>
                    <a:prstClr val="black"/>
                  </a:solidFill>
                </a:rPr>
                <a:t>progression through the leadership levels for </a:t>
              </a:r>
              <a:r>
                <a:rPr lang="en-GB" sz="1200" dirty="0" smtClean="0">
                  <a:solidFill>
                    <a:prstClr val="black"/>
                  </a:solidFill>
                </a:rPr>
                <a:t>all serving and aspirant school leaders.</a:t>
              </a:r>
              <a:endParaRPr lang="en-GB" sz="1200" dirty="0">
                <a:solidFill>
                  <a:prstClr val="black"/>
                </a:solidFill>
              </a:endParaRPr>
            </a:p>
          </p:txBody>
        </p:sp>
        <p:sp>
          <p:nvSpPr>
            <p:cNvPr id="34" name="TextBox 33"/>
            <p:cNvSpPr txBox="1"/>
            <p:nvPr/>
          </p:nvSpPr>
          <p:spPr>
            <a:xfrm>
              <a:off x="203481" y="1052448"/>
              <a:ext cx="360000" cy="788305"/>
            </a:xfrm>
            <a:prstGeom prst="rect">
              <a:avLst/>
            </a:prstGeom>
            <a:solidFill>
              <a:srgbClr val="CFDCE3"/>
            </a:solidFill>
            <a:ln w="19050">
              <a:solidFill>
                <a:srgbClr val="104F75"/>
              </a:solidFill>
            </a:ln>
          </p:spPr>
          <p:txBody>
            <a:bodyPr vert="vert270" wrap="square" rtlCol="0" anchor="ctr">
              <a:spAutoFit/>
            </a:bodyPr>
            <a:lstStyle/>
            <a:p>
              <a:pPr algn="ctr"/>
              <a:r>
                <a:rPr lang="en-GB" sz="1400" b="1" dirty="0" smtClean="0"/>
                <a:t>Purpose</a:t>
              </a:r>
              <a:endParaRPr lang="en-GB" b="1" dirty="0"/>
            </a:p>
          </p:txBody>
        </p:sp>
      </p:grpSp>
      <p:sp>
        <p:nvSpPr>
          <p:cNvPr id="35" name="Pentagon 34"/>
          <p:cNvSpPr/>
          <p:nvPr/>
        </p:nvSpPr>
        <p:spPr>
          <a:xfrm>
            <a:off x="203481" y="192362"/>
            <a:ext cx="798824" cy="659982"/>
          </a:xfrm>
          <a:prstGeom prst="homePlate">
            <a:avLst/>
          </a:prstGeom>
          <a:solidFill>
            <a:srgbClr val="104F75"/>
          </a:solidFill>
          <a:ln w="19050">
            <a:solidFill>
              <a:srgbClr val="104F7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b="1" dirty="0">
                <a:solidFill>
                  <a:schemeClr val="bg1"/>
                </a:solidFill>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264722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fcfa2e3a102f492eb9989c5396408ed9 xmlns="4259d123-e6a2-4a39-9cc4-e247171b8278">
      <Terms xmlns="http://schemas.microsoft.com/office/infopath/2007/PartnerControls"/>
    </fcfa2e3a102f492eb9989c5396408ed9>
    <h5181134883947a99a38d116ffff0102 xmlns="20d6c310-c366-4bd7-8194-2aa988e4c801">
      <Terms xmlns="http://schemas.microsoft.com/office/infopath/2007/PartnerControls">
        <TermInfo xmlns="http://schemas.microsoft.com/office/infopath/2007/PartnerControls">
          <TermName xmlns="http://schemas.microsoft.com/office/infopath/2007/PartnerControls">DfE</TermName>
          <TermId xmlns="http://schemas.microsoft.com/office/infopath/2007/PartnerControls">a484111e-5b24-4ad9-9778-c536c8c88985</TermId>
        </TermInfo>
      </Terms>
    </h5181134883947a99a38d116ffff0102>
    <TaxCatchAllLabel xmlns="4259d123-e6a2-4a39-9cc4-e247171b8278"/>
    <ce5af11cf85042fda4c4f1f7f633f15b xmlns="4259d123-e6a2-4a39-9cc4-e247171b8278">
      <Terms xmlns="http://schemas.microsoft.com/office/infopath/2007/PartnerControls">
        <TermInfo xmlns="http://schemas.microsoft.com/office/infopath/2007/PartnerControls">
          <TermName xmlns="http://schemas.microsoft.com/office/infopath/2007/PartnerControls">Official</TermName>
          <TermId xmlns="http://schemas.microsoft.com/office/infopath/2007/PartnerControls">0884c477-2e62-47ea-b19c-5af6e91124c5</TermId>
        </TermInfo>
      </Terms>
    </ce5af11cf85042fda4c4f1f7f633f15b>
    <h5181134883947a99a38d116ffff0006 xmlns="20d6c310-c366-4bd7-8194-2aa988e4c801">
      <Terms xmlns="http://schemas.microsoft.com/office/infopath/2007/PartnerControls"/>
    </h5181134883947a99a38d116ffff0006>
    <TaxCatchAll xmlns="4259d123-e6a2-4a39-9cc4-e247171b8278">
      <Value>3</Value>
      <Value>2</Value>
      <Value>1</Value>
    </TaxCatchAll>
    <ba8d4f2c4b764194bae6c355bbdcc1eb xmlns="4259d123-e6a2-4a39-9cc4-e247171b8278">
      <Terms xmlns="http://schemas.microsoft.com/office/infopath/2007/PartnerControls">
        <TermInfo xmlns="http://schemas.microsoft.com/office/infopath/2007/PartnerControls">
          <TermName xmlns="http://schemas.microsoft.com/office/infopath/2007/PartnerControls">DfE</TermName>
          <TermId xmlns="http://schemas.microsoft.com/office/infopath/2007/PartnerControls">cc08a6d4-dfde-4d0f-bd85-069ebcef80d5</TermId>
        </TermInfo>
      </Terms>
    </ba8d4f2c4b764194bae6c355bbdcc1eb>
    <IWPContributor xmlns="01d2705b-266c-471f-bbad-ca9cc3733704">
      <UserInfo>
        <DisplayName/>
        <AccountId xsi:nil="true"/>
        <AccountType/>
      </UserInfo>
    </IWPContributor>
    <b11dec6ce0c448c0844aaa6ccb665a34 xmlns="4259d123-e6a2-4a39-9cc4-e247171b8278">
      <Terms xmlns="http://schemas.microsoft.com/office/infopath/2007/PartnerControls"/>
    </b11dec6ce0c448c0844aaa6ccb665a34>
    <Comments xmlns="http://schemas.microsoft.com/sharepoint/v3" xsi:nil="true"/>
    <_dlc_DocId xmlns="4259d123-e6a2-4a39-9cc4-e247171b8278">HKPH4XM4QHZ4-10-22371</_dlc_DocId>
    <_dlc_DocIdUrl xmlns="4259d123-e6a2-4a39-9cc4-e247171b8278">
      <Url>https://educationgovuk.sharepoint.com/sites/ttg/c/_layouts/15/DocIdRedir.aspx?ID=HKPH4XM4QHZ4-10-22371</Url>
      <Description>HKPH4XM4QHZ4-10-22371</Description>
    </_dlc_DocIdUrl>
    <_vti_ItemDeclaredRecord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Communications" ma:contentTypeID="0x0101003D8DE97B5F6A5E4385284C1FFBEDADD60F0002A7CD4BC2D7C346AA896CC669D88BC0" ma:contentTypeVersion="32" ma:contentTypeDescription="Relates to  internal and external communications and Records retained  for 10 years." ma:contentTypeScope="" ma:versionID="6759fe8099f7b7f20affd3cf63be3d73">
  <xsd:schema xmlns:xsd="http://www.w3.org/2001/XMLSchema" xmlns:xs="http://www.w3.org/2001/XMLSchema" xmlns:p="http://schemas.microsoft.com/office/2006/metadata/properties" xmlns:ns1="http://schemas.microsoft.com/sharepoint/v3" xmlns:ns2="4259d123-e6a2-4a39-9cc4-e247171b8278" xmlns:ns3="01d2705b-266c-471f-bbad-ca9cc3733704" xmlns:ns4="20d6c310-c366-4bd7-8194-2aa988e4c801" targetNamespace="http://schemas.microsoft.com/office/2006/metadata/properties" ma:root="true" ma:fieldsID="abb1391b39c9b2ec543bf0e8c1488375" ns1:_="" ns2:_="" ns3:_="" ns4:_="">
    <xsd:import namespace="http://schemas.microsoft.com/sharepoint/v3"/>
    <xsd:import namespace="4259d123-e6a2-4a39-9cc4-e247171b8278"/>
    <xsd:import namespace="01d2705b-266c-471f-bbad-ca9cc3733704"/>
    <xsd:import namespace="20d6c310-c366-4bd7-8194-2aa988e4c801"/>
    <xsd:element name="properties">
      <xsd:complexType>
        <xsd:sequence>
          <xsd:element name="documentManagement">
            <xsd:complexType>
              <xsd:all>
                <xsd:element ref="ns2:_dlc_DocId" minOccurs="0"/>
                <xsd:element ref="ns2:_dlc_DocIdUrl" minOccurs="0"/>
                <xsd:element ref="ns2:_dlc_DocIdPersistId" minOccurs="0"/>
                <xsd:element ref="ns1:Comments" minOccurs="0"/>
                <xsd:element ref="ns2:TaxCatchAll" minOccurs="0"/>
                <xsd:element ref="ns2:TaxCatchAllLabel" minOccurs="0"/>
                <xsd:element ref="ns1:_vti_ItemDeclaredRecord" minOccurs="0"/>
                <xsd:element ref="ns2:b11dec6ce0c448c0844aaa6ccb665a34" minOccurs="0"/>
                <xsd:element ref="ns2:ce5af11cf85042fda4c4f1f7f633f15b" minOccurs="0"/>
                <xsd:element ref="ns2:fcfa2e3a102f492eb9989c5396408ed9" minOccurs="0"/>
                <xsd:element ref="ns2:ba8d4f2c4b764194bae6c355bbdcc1eb" minOccurs="0"/>
                <xsd:element ref="ns3:IWPContributor" minOccurs="0"/>
                <xsd:element ref="ns4:h5181134883947a99a38d116ffff0102" minOccurs="0"/>
                <xsd:element ref="ns4:h5181134883947a99a38d116ffff000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s" ma:index="11" nillable="true" ma:displayName="Description" ma:hidden="true" ma:internalName="Comments" ma:readOnly="false">
      <xsd:simpleType>
        <xsd:restriction base="dms:Note"/>
      </xsd:simpleType>
    </xsd:element>
    <xsd:element name="_vti_ItemDeclaredRecord" ma:index="18" nillable="true" ma:displayName="Declared Record" ma:description="" ma:hidden="true" ma:indexed="true" ma:internalName="_vti_ItemDeclaredRecord"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259d123-e6a2-4a39-9cc4-e247171b827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5" nillable="true" ma:displayName="Taxonomy Catch All Column" ma:description="" ma:hidden="true" ma:list="{da1b62f6-7c55-4857-80e2-86b00f747f63}" ma:internalName="TaxCatchAll" ma:readOnly="false" ma:showField="CatchAllData" ma:web="4259d123-e6a2-4a39-9cc4-e247171b8278">
      <xsd:complexType>
        <xsd:complexContent>
          <xsd:extension base="dms:MultiChoiceLookup">
            <xsd:sequence>
              <xsd:element name="Value" type="dms:Lookup" maxOccurs="unbounded" minOccurs="0" nillable="true"/>
            </xsd:sequence>
          </xsd:extension>
        </xsd:complexContent>
      </xsd:complexType>
    </xsd:element>
    <xsd:element name="TaxCatchAllLabel" ma:index="16" nillable="true" ma:displayName="Taxonomy Catch All Column1" ma:description="" ma:hidden="true" ma:list="{da1b62f6-7c55-4857-80e2-86b00f747f63}" ma:internalName="TaxCatchAllLabel" ma:readOnly="false" ma:showField="CatchAllDataLabel" ma:web="4259d123-e6a2-4a39-9cc4-e247171b8278">
      <xsd:complexType>
        <xsd:complexContent>
          <xsd:extension base="dms:MultiChoiceLookup">
            <xsd:sequence>
              <xsd:element name="Value" type="dms:Lookup" maxOccurs="unbounded" minOccurs="0" nillable="true"/>
            </xsd:sequence>
          </xsd:extension>
        </xsd:complexContent>
      </xsd:complexType>
    </xsd:element>
    <xsd:element name="b11dec6ce0c448c0844aaa6ccb665a34" ma:index="22" nillable="true" ma:taxonomy="true" ma:internalName="b11dec6ce0c448c0844aaa6ccb665a34" ma:taxonomyFieldName="IWPFunction" ma:displayName="Function" ma:readOnly="false" ma:fieldId="{b11dec6c-e0c4-48c0-844a-aa6ccb665a34}" ma:taxonomyMulti="true" ma:sspId="ec07c698-60f5-424f-b9af-f4c59398b511" ma:termSetId="d25a8a8b-cc76-477b-9c8b-292b0e01012c" ma:anchorId="00000000-0000-0000-0000-000000000000" ma:open="false" ma:isKeyword="false">
      <xsd:complexType>
        <xsd:sequence>
          <xsd:element ref="pc:Terms" minOccurs="0" maxOccurs="1"/>
        </xsd:sequence>
      </xsd:complexType>
    </xsd:element>
    <xsd:element name="ce5af11cf85042fda4c4f1f7f633f15b" ma:index="23" ma:taxonomy="true" ma:internalName="ce5af11cf85042fda4c4f1f7f633f15b" ma:taxonomyFieldName="IWPRightsProtectiveMarking" ma:displayName="Rights: Protective Marking" ma:readOnly="false" ma:default="1;#Official|0884c477-2e62-47ea-b19c-5af6e91124c5" ma:fieldId="{ce5af11c-f850-42fd-a4c4-f1f7f633f15b}" ma:sspId="ec07c698-60f5-424f-b9af-f4c59398b511" ma:termSetId="7870c18b-dc34-46a1-adf5-a571f0cac88b" ma:anchorId="00000000-0000-0000-0000-000000000000" ma:open="false" ma:isKeyword="false">
      <xsd:complexType>
        <xsd:sequence>
          <xsd:element ref="pc:Terms" minOccurs="0" maxOccurs="1"/>
        </xsd:sequence>
      </xsd:complexType>
    </xsd:element>
    <xsd:element name="fcfa2e3a102f492eb9989c5396408ed9" ma:index="24" nillable="true" ma:taxonomy="true" ma:internalName="fcfa2e3a102f492eb9989c5396408ed9" ma:taxonomyFieldName="IWPSiteType" ma:displayName="Site Type" ma:readOnly="false" ma:fieldId="{fcfa2e3a-102f-492e-b998-9c5396408ed9}" ma:sspId="ec07c698-60f5-424f-b9af-f4c59398b511" ma:termSetId="68f3bd98-4d9d-4839-831a-d4827606df7e" ma:anchorId="00000000-0000-0000-0000-000000000000" ma:open="false" ma:isKeyword="false">
      <xsd:complexType>
        <xsd:sequence>
          <xsd:element ref="pc:Terms" minOccurs="0" maxOccurs="1"/>
        </xsd:sequence>
      </xsd:complexType>
    </xsd:element>
    <xsd:element name="ba8d4f2c4b764194bae6c355bbdcc1eb" ma:index="25" ma:taxonomy="true" ma:internalName="ba8d4f2c4b764194bae6c355bbdcc1eb" ma:taxonomyFieldName="IWPOrganisationalUnit" ma:displayName="Organisational Unit" ma:readOnly="false" ma:default="2;#DfE|cc08a6d4-dfde-4d0f-bd85-069ebcef80d5" ma:fieldId="{ba8d4f2c-4b76-4194-bae6-c355bbdcc1eb}" ma:sspId="ec07c698-60f5-424f-b9af-f4c59398b511" ma:termSetId="b3e263f6-0ab6-425a-b3de-0e67f2faf7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d2705b-266c-471f-bbad-ca9cc3733704" elementFormDefault="qualified">
    <xsd:import namespace="http://schemas.microsoft.com/office/2006/documentManagement/types"/>
    <xsd:import namespace="http://schemas.microsoft.com/office/infopath/2007/PartnerControls"/>
    <xsd:element name="IWPContributor" ma:index="26" nillable="true" ma:displayName="Contributor" ma:list="UserInfo" ma:SharePointGroup="0" ma:internalName="IWPContributo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0d6c310-c366-4bd7-8194-2aa988e4c801" elementFormDefault="qualified">
    <xsd:import namespace="http://schemas.microsoft.com/office/2006/documentManagement/types"/>
    <xsd:import namespace="http://schemas.microsoft.com/office/infopath/2007/PartnerControls"/>
    <xsd:element name="h5181134883947a99a38d116ffff0102" ma:index="27" ma:taxonomy="true" ma:internalName="h5181134883947a99a38d116ffff0102" ma:taxonomyFieldName="IWPOwner" ma:displayName="Owner" ma:readOnly="false" ma:default="3;#DfE|a484111e-5b24-4ad9-9778-c536c8c88985" ma:fieldId="{15181134-8839-47a9-9a38-d116ffff0102}" ma:sspId="ec07c698-60f5-424f-b9af-f4c59398b511" ma:termSetId="12161dbb-b36f-4439-aef1-21e7cc922807" ma:anchorId="00000000-0000-0000-0000-000000000000" ma:open="false" ma:isKeyword="false">
      <xsd:complexType>
        <xsd:sequence>
          <xsd:element ref="pc:Terms" minOccurs="0" maxOccurs="1"/>
        </xsd:sequence>
      </xsd:complexType>
    </xsd:element>
    <xsd:element name="h5181134883947a99a38d116ffff0006" ma:index="29" nillable="true" ma:taxonomy="true" ma:internalName="h5181134883947a99a38d116ffff0006" ma:taxonomyFieldName="IWPSubject" ma:displayName="Subject" ma:readOnly="false" ma:fieldId="{15181134-8839-47a9-9a38-d116ffff0006}" ma:sspId="ec07c698-60f5-424f-b9af-f4c59398b511" ma:termSetId="33432453-e88c-4baa-94a6-467fc4fc06f9"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9EBD13-DA85-4F94-B8E0-C7F305D88607}">
  <ds:schemaRefs>
    <ds:schemaRef ds:uri="http://purl.org/dc/elements/1.1/"/>
    <ds:schemaRef ds:uri="http://schemas.microsoft.com/sharepoint/v3"/>
    <ds:schemaRef ds:uri="20d6c310-c366-4bd7-8194-2aa988e4c801"/>
    <ds:schemaRef ds:uri="4259d123-e6a2-4a39-9cc4-e247171b827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01d2705b-266c-471f-bbad-ca9cc3733704"/>
    <ds:schemaRef ds:uri="http://www.w3.org/XML/1998/namespace"/>
    <ds:schemaRef ds:uri="http://purl.org/dc/dcmitype/"/>
  </ds:schemaRefs>
</ds:datastoreItem>
</file>

<file path=customXml/itemProps2.xml><?xml version="1.0" encoding="utf-8"?>
<ds:datastoreItem xmlns:ds="http://schemas.openxmlformats.org/officeDocument/2006/customXml" ds:itemID="{D3D1BE79-55A2-4957-8D8A-B46469135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59d123-e6a2-4a39-9cc4-e247171b8278"/>
    <ds:schemaRef ds:uri="01d2705b-266c-471f-bbad-ca9cc3733704"/>
    <ds:schemaRef ds:uri="20d6c310-c366-4bd7-8194-2aa988e4c8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6A8045-C1BF-4A31-8175-581997081EDF}">
  <ds:schemaRefs>
    <ds:schemaRef ds:uri="http://schemas.microsoft.com/sharepoint/events"/>
  </ds:schemaRefs>
</ds:datastoreItem>
</file>

<file path=customXml/itemProps4.xml><?xml version="1.0" encoding="utf-8"?>
<ds:datastoreItem xmlns:ds="http://schemas.openxmlformats.org/officeDocument/2006/customXml" ds:itemID="{E7B3C136-3A81-4052-B27B-C31EF89CF2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10502</TotalTime>
  <Words>3181</Words>
  <Application>Microsoft Office PowerPoint</Application>
  <PresentationFormat>A4 Paper (210x297 mm)</PresentationFormat>
  <Paragraphs>372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170130_NPQ_Provider_Information_Events_Slides_FINAL LM</dc:title>
  <dc:creator>FOSTER, John</dc:creator>
  <cp:lastModifiedBy>FOSTER, John</cp:lastModifiedBy>
  <cp:revision>622</cp:revision>
  <cp:lastPrinted>2017-02-06T11:58:03Z</cp:lastPrinted>
  <dcterms:created xsi:type="dcterms:W3CDTF">2016-10-15T10:00:45Z</dcterms:created>
  <dcterms:modified xsi:type="dcterms:W3CDTF">2017-02-06T13:40:21Z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0x0101003D8DE97B5F6A5E4385284C1FFBEDADD60F0002A7CD4BC2D7C346AA896CC669D88BC0</vt:lpwstr>
  </property>
  <property fmtid="{D5CDD505-2E9C-101B-9397-08002B2CF9AE}" pid="3" name="_dlc_DocIdItemGuid">
    <vt:lpwstr>34396f91-77b6-4cb5-bf92-e3710f5e5e5a</vt:lpwstr>
  </property>
  <property fmtid="{D5CDD505-2E9C-101B-9397-08002B2CF9AE}" pid="4" name="IWPOrganisationalUnit">
    <vt:lpwstr>2;#DfE|cc08a6d4-dfde-4d0f-bd85-069ebcef80d5</vt:lpwstr>
  </property>
  <property fmtid="{D5CDD505-2E9C-101B-9397-08002B2CF9AE}" pid="5" name="IWPOwner">
    <vt:lpwstr>3;#DfE|a484111e-5b24-4ad9-9778-c536c8c88985</vt:lpwstr>
  </property>
  <property fmtid="{D5CDD505-2E9C-101B-9397-08002B2CF9AE}" pid="6" name="IWPFunction">
    <vt:lpwstr/>
  </property>
  <property fmtid="{D5CDD505-2E9C-101B-9397-08002B2CF9AE}" pid="7" name="IWPSiteType">
    <vt:lpwstr/>
  </property>
  <property fmtid="{D5CDD505-2E9C-101B-9397-08002B2CF9AE}" pid="8" name="IWPRightsProtectiveMarking">
    <vt:lpwstr>1;#Official|0884c477-2e62-47ea-b19c-5af6e91124c5</vt:lpwstr>
  </property>
  <property fmtid="{D5CDD505-2E9C-101B-9397-08002B2CF9AE}" pid="9" name="IWPSubject">
    <vt:lpwstr/>
  </property>
</Properties>
</file>