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731000" cy="9863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DEBFB"/>
    <a:srgbClr val="CCFFFF"/>
    <a:srgbClr val="008000"/>
    <a:srgbClr val="CCFF99"/>
    <a:srgbClr val="FFCC99"/>
    <a:srgbClr val="FF99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BF836259-9C85-7C45-94BC-F9E82C04B7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1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4713"/>
            <a:ext cx="5384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07260DA7-2366-DA4C-B064-479E5A8A27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949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20C6A2-ADA0-4348-95F7-77695884AA11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24F8B4E5-8A48-274B-B1BE-32E8E06BB5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29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879C8DBE-0D48-714F-AD91-B43ADD413F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3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76250"/>
            <a:ext cx="2058988" cy="564991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29325" cy="5649913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9A300968-842E-8048-8194-66D22442F4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4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C253D442-5C25-F04A-9439-9FF40F42850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3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FFC2DDDC-BA10-1446-815E-5B9F26BC9A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0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4FAA14AB-1208-3548-B5F1-1C7F25A2B2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39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4588B703-0C18-D848-B09A-50C074A043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7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A15CA82C-EC47-654B-8ACB-A17BB1C8E5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7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57AA782A-EA77-AD40-AA3A-1029ACD584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5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0099AEFD-A1E9-CD43-8807-7B6BD5ADBD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80E99344-25EB-994F-AAF1-66AD14C77B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11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4025" y="6157913"/>
            <a:ext cx="733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/>
          </a:p>
          <a:p>
            <a:pPr>
              <a:defRPr/>
            </a:pPr>
            <a:fld id="{5BACF879-4698-A949-BA5C-EF8332E06A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2438" y="1125538"/>
            <a:ext cx="82391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AutoShape 11" descr="cid:812224603@27012008-0041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1" name="AutoShape 13" descr="cid:812224603@27012008-0041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033" name="Picture 11" descr="CME LOGO OPTION 2 + TAGLIN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805264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ＭＳ Ｐゴシック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6948264" y="5517232"/>
            <a:ext cx="1621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 smtClean="0"/>
              <a:t> </a:t>
            </a:r>
          </a:p>
          <a:p>
            <a:pPr eaLnBrk="1" hangingPunct="1"/>
            <a:r>
              <a:rPr lang="en-US" sz="1600" dirty="0" smtClean="0"/>
              <a:t>Bruce </a:t>
            </a:r>
            <a:r>
              <a:rPr lang="en-US" sz="1600" dirty="0"/>
              <a:t>Mountain</a:t>
            </a:r>
          </a:p>
          <a:p>
            <a:pPr eaLnBrk="1" hangingPunct="1"/>
            <a:r>
              <a:rPr lang="en-US" sz="1600" b="1" dirty="0"/>
              <a:t>Director</a:t>
            </a:r>
            <a:endParaRPr lang="en-US" sz="16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3568" y="270892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“Down, right?”</a:t>
            </a:r>
          </a:p>
          <a:p>
            <a:pPr algn="ctr"/>
            <a:endParaRPr lang="en-US" sz="2800" dirty="0"/>
          </a:p>
          <a:p>
            <a:pPr algn="ctr"/>
            <a:r>
              <a:rPr lang="en-US" sz="2800" i="1" baseline="30000" dirty="0" err="1"/>
              <a:t>Privatisation</a:t>
            </a:r>
            <a:r>
              <a:rPr lang="en-US" sz="2800" i="1" baseline="30000" dirty="0"/>
              <a:t> and the regulatory valuation of electricity distribution network service providers in New South Wales: Evidence and </a:t>
            </a:r>
            <a:r>
              <a:rPr lang="en-US" sz="2800" i="1" baseline="30000" dirty="0" smtClean="0"/>
              <a:t>issues.</a:t>
            </a:r>
          </a:p>
          <a:p>
            <a:pPr algn="ctr"/>
            <a:endParaRPr lang="en-US" sz="2800" i="1" baseline="30000" dirty="0" smtClean="0"/>
          </a:p>
          <a:p>
            <a:pPr algn="ctr"/>
            <a:r>
              <a:rPr lang="en-US" sz="2800" i="1" baseline="30000" dirty="0" smtClean="0"/>
              <a:t>A report for the Public Interest Advocacy Centre</a:t>
            </a:r>
          </a:p>
          <a:p>
            <a:pPr algn="ctr"/>
            <a:endParaRPr lang="en-US" sz="2800" i="1" baseline="30000" dirty="0" smtClean="0"/>
          </a:p>
          <a:p>
            <a:pPr algn="ctr" eaLnBrk="1" hangingPunct="1"/>
            <a:endParaRPr lang="en-US" sz="2000" dirty="0"/>
          </a:p>
          <a:p>
            <a:pPr algn="ctr" eaLnBrk="1" hangingPunct="1"/>
            <a:endParaRPr lang="en-US" sz="2000" dirty="0" smtClean="0"/>
          </a:p>
          <a:p>
            <a:pPr algn="ctr" eaLnBrk="1" hangingPunct="1"/>
            <a:r>
              <a:rPr lang="en-US" sz="2000" dirty="0" smtClean="0"/>
              <a:t>AIE Breakfast Seminar</a:t>
            </a:r>
            <a:endParaRPr lang="en-US" sz="2000" dirty="0"/>
          </a:p>
          <a:p>
            <a:pPr algn="ctr" eaLnBrk="1" hangingPunct="1"/>
            <a:r>
              <a:rPr lang="en-US" sz="2000" dirty="0" smtClean="0"/>
              <a:t>Sydney</a:t>
            </a:r>
          </a:p>
          <a:p>
            <a:pPr algn="ctr"/>
            <a:r>
              <a:rPr lang="en-US" sz="2000" dirty="0"/>
              <a:t>4 December 2015</a:t>
            </a:r>
          </a:p>
          <a:p>
            <a:pPr algn="ctr" eaLnBrk="1" hangingPunct="1"/>
            <a:endParaRPr lang="en-US" sz="2000" i="1" baseline="30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>
              <a:latin typeface="Book Antiqua" charset="0"/>
            </a:endParaRPr>
          </a:p>
        </p:txBody>
      </p:sp>
      <p:pic>
        <p:nvPicPr>
          <p:cNvPr id="15365" name="Picture 16" descr="CME LOGO OPTION 1 + TA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"/>
            <a:ext cx="15240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66750"/>
          </a:xfrm>
        </p:spPr>
        <p:txBody>
          <a:bodyPr/>
          <a:lstStyle/>
          <a:p>
            <a:r>
              <a:rPr lang="en-US" dirty="0" smtClean="0"/>
              <a:t>Average demand divided by installed transformer capacity: high and rising capacity margins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58900"/>
            <a:ext cx="8737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56992"/>
            <a:ext cx="8928992" cy="3347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8896168" cy="3312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2320" y="400506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NSW</a:t>
            </a:r>
            <a:endParaRPr lang="en-US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96336" y="692696"/>
            <a:ext cx="5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VIC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4963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6750"/>
          </a:xfrm>
        </p:spPr>
        <p:txBody>
          <a:bodyPr/>
          <a:lstStyle/>
          <a:p>
            <a:r>
              <a:rPr lang="en-US" dirty="0" smtClean="0"/>
              <a:t>Is a write-down necessarily a bitter pill?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114800"/>
          </a:xfrm>
        </p:spPr>
        <p:txBody>
          <a:bodyPr/>
          <a:lstStyle/>
          <a:p>
            <a:r>
              <a:rPr lang="en-US" sz="1800" dirty="0"/>
              <a:t>C</a:t>
            </a:r>
            <a:r>
              <a:rPr lang="en-US" sz="1800" dirty="0" smtClean="0"/>
              <a:t>urrent owner averse </a:t>
            </a:r>
            <a:r>
              <a:rPr lang="en-US" sz="1800" dirty="0"/>
              <a:t>to write-downs, </a:t>
            </a:r>
            <a:r>
              <a:rPr lang="en-US" sz="1800" dirty="0" smtClean="0"/>
              <a:t>but future owners don’t like risk of future write downs. </a:t>
            </a:r>
            <a:r>
              <a:rPr lang="en-US" sz="1800" dirty="0"/>
              <a:t>Assurances by politicians at </a:t>
            </a:r>
            <a:r>
              <a:rPr lang="en-US" sz="1800" dirty="0" err="1"/>
              <a:t>privatisation</a:t>
            </a:r>
            <a:r>
              <a:rPr lang="en-US" sz="1800" dirty="0"/>
              <a:t> that assets will not be written-down in future may provide some protection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But banking on future political will to underwrite </a:t>
            </a:r>
            <a:r>
              <a:rPr lang="en-US" sz="1800" dirty="0"/>
              <a:t>stranding risk </a:t>
            </a:r>
            <a:r>
              <a:rPr lang="en-US" sz="1800" dirty="0" smtClean="0"/>
              <a:t>in a </a:t>
            </a:r>
            <a:r>
              <a:rPr lang="en-US" sz="1800" dirty="0"/>
              <a:t>fading </a:t>
            </a:r>
            <a:r>
              <a:rPr lang="en-US" sz="1800" dirty="0" smtClean="0"/>
              <a:t>monopoly is not particularly desirable. </a:t>
            </a:r>
          </a:p>
          <a:p>
            <a:endParaRPr lang="en-US" sz="1800" dirty="0"/>
          </a:p>
          <a:p>
            <a:r>
              <a:rPr lang="en-US" sz="1800" dirty="0" smtClean="0"/>
              <a:t>Therefore asset write-down before </a:t>
            </a:r>
            <a:r>
              <a:rPr lang="en-US" sz="1800" dirty="0" err="1"/>
              <a:t>privatisation</a:t>
            </a:r>
            <a:r>
              <a:rPr lang="en-US" sz="1800" dirty="0"/>
              <a:t> </a:t>
            </a:r>
            <a:r>
              <a:rPr lang="en-US" sz="1800" dirty="0" smtClean="0"/>
              <a:t>likely </a:t>
            </a:r>
            <a:r>
              <a:rPr lang="en-US" sz="1800" dirty="0"/>
              <a:t>to be counted more </a:t>
            </a:r>
            <a:r>
              <a:rPr lang="en-US" sz="1800" dirty="0" smtClean="0"/>
              <a:t>highly than political assurances: </a:t>
            </a:r>
            <a:r>
              <a:rPr lang="en-US" sz="1800" dirty="0"/>
              <a:t>a bird in the hand is worth two in the bush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This may result in more vigorous investor </a:t>
            </a:r>
            <a:r>
              <a:rPr lang="en-US" sz="1800" dirty="0"/>
              <a:t>competition </a:t>
            </a:r>
            <a:r>
              <a:rPr lang="en-US" sz="1800" dirty="0" smtClean="0"/>
              <a:t>at </a:t>
            </a:r>
            <a:r>
              <a:rPr lang="en-US" sz="1800" dirty="0" err="1" smtClean="0"/>
              <a:t>privatisation</a:t>
            </a:r>
            <a:r>
              <a:rPr lang="en-US" sz="1800" dirty="0" smtClean="0"/>
              <a:t>, and hence higher RAB multiples. </a:t>
            </a:r>
            <a:r>
              <a:rPr lang="en-US" sz="1800" dirty="0"/>
              <a:t>Following this logic, a lower regulatory valuation need not translate into lower </a:t>
            </a:r>
            <a:r>
              <a:rPr lang="en-US" sz="1800" dirty="0" err="1"/>
              <a:t>privatisation</a:t>
            </a:r>
            <a:r>
              <a:rPr lang="en-US" sz="1800" dirty="0"/>
              <a:t> proceeds: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87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114800"/>
          </a:xfrm>
        </p:spPr>
        <p:txBody>
          <a:bodyPr/>
          <a:lstStyle/>
          <a:p>
            <a:r>
              <a:rPr lang="en-US" sz="1800" dirty="0" smtClean="0"/>
              <a:t>Find out what prospective buyers think. Are they worried about stranding risk and will a pre-</a:t>
            </a:r>
            <a:r>
              <a:rPr lang="en-US" sz="1800" dirty="0" err="1" smtClean="0"/>
              <a:t>privatisation</a:t>
            </a:r>
            <a:r>
              <a:rPr lang="en-US" sz="1800" dirty="0" smtClean="0"/>
              <a:t> revaluation be counted more highly than politicians’ assurances?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Extend analysis to the rest of the NEM - underway.</a:t>
            </a:r>
          </a:p>
          <a:p>
            <a:endParaRPr lang="en-US" sz="1800" dirty="0" smtClean="0"/>
          </a:p>
          <a:p>
            <a:r>
              <a:rPr lang="en-US" sz="1800" dirty="0" smtClean="0"/>
              <a:t>Think about the best way to write down:</a:t>
            </a:r>
          </a:p>
          <a:p>
            <a:endParaRPr lang="en-US" sz="1800" dirty="0"/>
          </a:p>
          <a:p>
            <a:pPr lvl="1"/>
            <a:r>
              <a:rPr lang="en-US" sz="1800" dirty="0" smtClean="0"/>
              <a:t>Once-off write-down;</a:t>
            </a:r>
          </a:p>
          <a:p>
            <a:pPr lvl="1"/>
            <a:r>
              <a:rPr lang="en-US" sz="1800" dirty="0" smtClean="0"/>
              <a:t>Differentiated rate of return for sunk v new investment;</a:t>
            </a:r>
          </a:p>
          <a:p>
            <a:pPr lvl="1"/>
            <a:r>
              <a:rPr lang="en-US" sz="1800" dirty="0" smtClean="0"/>
              <a:t>Escrow account for stranded assets, with opportunity to write-back if assets later become “used and useful”;</a:t>
            </a:r>
          </a:p>
          <a:p>
            <a:pPr lvl="1"/>
            <a:r>
              <a:rPr lang="en-US" sz="1800" dirty="0" smtClean="0"/>
              <a:t>Accelerated depreciation;</a:t>
            </a:r>
          </a:p>
          <a:p>
            <a:pPr lvl="1"/>
            <a:r>
              <a:rPr lang="en-US" sz="1800" dirty="0" smtClean="0"/>
              <a:t>Ending CPI indexation of stranded sunk assets.</a:t>
            </a:r>
          </a:p>
          <a:p>
            <a:pPr lvl="1"/>
            <a:r>
              <a:rPr lang="en-US" sz="1800" dirty="0" smtClean="0"/>
              <a:t>Many others and combinations of above.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0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14800"/>
          </a:xfrm>
        </p:spPr>
        <p:txBody>
          <a:bodyPr/>
          <a:lstStyle/>
          <a:p>
            <a:r>
              <a:rPr lang="en-US" sz="1600" dirty="0" smtClean="0"/>
              <a:t>Context 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Prices </a:t>
            </a:r>
          </a:p>
          <a:p>
            <a:pPr lvl="1"/>
            <a:r>
              <a:rPr lang="en-US" sz="1600" dirty="0" smtClean="0"/>
              <a:t>Regulated revenues</a:t>
            </a:r>
          </a:p>
          <a:p>
            <a:pPr lvl="1"/>
            <a:r>
              <a:rPr lang="en-US" sz="1600" dirty="0" smtClean="0"/>
              <a:t>Regulatory asset valuations</a:t>
            </a:r>
          </a:p>
          <a:p>
            <a:pPr lvl="1"/>
            <a:r>
              <a:rPr lang="en-US" sz="1600" dirty="0" smtClean="0"/>
              <a:t>Market versus regulatory asset valuations</a:t>
            </a:r>
          </a:p>
          <a:p>
            <a:endParaRPr lang="en-US" sz="1600" dirty="0"/>
          </a:p>
          <a:p>
            <a:r>
              <a:rPr lang="en-US" sz="1600" dirty="0" smtClean="0"/>
              <a:t>Evidence of stranded assets</a:t>
            </a:r>
          </a:p>
          <a:p>
            <a:endParaRPr lang="en-US" sz="1600" dirty="0"/>
          </a:p>
          <a:p>
            <a:r>
              <a:rPr lang="en-US" sz="1600" dirty="0" smtClean="0"/>
              <a:t>Quantification of possible revaluation</a:t>
            </a:r>
          </a:p>
          <a:p>
            <a:endParaRPr lang="en-US" sz="1600" dirty="0" smtClean="0"/>
          </a:p>
          <a:p>
            <a:r>
              <a:rPr lang="en-US" sz="1600" dirty="0" smtClean="0"/>
              <a:t>Is revaluation before </a:t>
            </a:r>
            <a:r>
              <a:rPr lang="en-US" sz="1600" dirty="0" err="1" smtClean="0"/>
              <a:t>privatisation</a:t>
            </a:r>
            <a:r>
              <a:rPr lang="en-US" sz="1600" dirty="0" smtClean="0"/>
              <a:t> necessarily a bitter pill?</a:t>
            </a:r>
          </a:p>
          <a:p>
            <a:endParaRPr lang="en-US" sz="1600" dirty="0"/>
          </a:p>
          <a:p>
            <a:r>
              <a:rPr lang="en-US" sz="1600" dirty="0" smtClean="0"/>
              <a:t>Next steps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21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6750"/>
          </a:xfrm>
        </p:spPr>
        <p:txBody>
          <a:bodyPr/>
          <a:lstStyle/>
          <a:p>
            <a:r>
              <a:rPr lang="en-US" dirty="0" smtClean="0"/>
              <a:t>Network prices in NSW are high, after AER Draft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077200" cy="394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301208"/>
            <a:ext cx="7814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AER Draft Decision, Ofgem RIIO ED1 proposals, OECD (for PPP exchange rates), CME analysis</a:t>
            </a:r>
          </a:p>
        </p:txBody>
      </p:sp>
    </p:spTree>
    <p:extLst>
      <p:ext uri="{BB962C8B-B14F-4D97-AF65-F5344CB8AC3E}">
        <p14:creationId xmlns:p14="http://schemas.microsoft.com/office/powerpoint/2010/main" val="288604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66750"/>
          </a:xfrm>
        </p:spPr>
        <p:txBody>
          <a:bodyPr/>
          <a:lstStyle/>
          <a:p>
            <a:r>
              <a:rPr lang="en-US" dirty="0" smtClean="0"/>
              <a:t>Regulated revenues per connection in NSW do not compare </a:t>
            </a:r>
            <a:r>
              <a:rPr lang="en-US" dirty="0" err="1" smtClean="0"/>
              <a:t>favourably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3"/>
            <a:ext cx="7881351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6021288"/>
            <a:ext cx="369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regulatory decisions, CME analysis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77778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66750"/>
          </a:xfrm>
        </p:spPr>
        <p:txBody>
          <a:bodyPr/>
          <a:lstStyle/>
          <a:p>
            <a:r>
              <a:rPr lang="en-US" dirty="0" smtClean="0"/>
              <a:t>Regulatory asset valuations in NSW 2-2.5X those in VIC per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7544" y="6021288"/>
            <a:ext cx="309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Regulatory decisions, CME analysis</a:t>
            </a:r>
            <a:endParaRPr lang="en-US" sz="1400" i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343972" cy="47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6750"/>
          </a:xfrm>
        </p:spPr>
        <p:txBody>
          <a:bodyPr/>
          <a:lstStyle/>
          <a:p>
            <a:r>
              <a:rPr lang="en-US" dirty="0" smtClean="0"/>
              <a:t>Market </a:t>
            </a:r>
            <a:r>
              <a:rPr lang="en-US" dirty="0" err="1" smtClean="0"/>
              <a:t>vs</a:t>
            </a:r>
            <a:r>
              <a:rPr lang="en-US" dirty="0" smtClean="0"/>
              <a:t> regulatory asset valuations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5784056" cy="4716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5949280"/>
            <a:ext cx="6408712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/>
              <a:t>Sources: CME analysis with data from </a:t>
            </a:r>
            <a:r>
              <a:rPr lang="en-US" i="1" baseline="30000" dirty="0" err="1"/>
              <a:t>www.statisticsauthority.gov.uk</a:t>
            </a:r>
            <a:r>
              <a:rPr lang="en-US" i="1" baseline="30000" dirty="0"/>
              <a:t> (British RPI), </a:t>
            </a:r>
            <a:r>
              <a:rPr lang="en-US" i="1" baseline="30000" dirty="0" err="1"/>
              <a:t>www.rba.gov.au</a:t>
            </a:r>
            <a:r>
              <a:rPr lang="en-US" i="1" baseline="30000" dirty="0"/>
              <a:t> (Australian CPI), Grout et al. (2004), (Grout and Jenkins, 2001, </a:t>
            </a:r>
            <a:r>
              <a:rPr lang="en-US" i="1" baseline="30000" dirty="0" err="1"/>
              <a:t>Domah</a:t>
            </a:r>
            <a:r>
              <a:rPr lang="en-US" i="1" baseline="30000" dirty="0"/>
              <a:t> and Pollitt, 2000) (GB market values and customer numbers), </a:t>
            </a:r>
            <a:r>
              <a:rPr lang="en-US" i="1" baseline="30000" dirty="0" err="1"/>
              <a:t>www.aer.gov.au</a:t>
            </a:r>
            <a:r>
              <a:rPr lang="en-US" i="1" baseline="30000" dirty="0"/>
              <a:t> (Regulatory Information Notices for NSW regulatory asset values), Victorian market value and regulatory asset values (</a:t>
            </a:r>
            <a:r>
              <a:rPr lang="en-US" i="1" baseline="30000" dirty="0" err="1"/>
              <a:t>Quiggin</a:t>
            </a:r>
            <a:r>
              <a:rPr lang="en-US" i="1" baseline="30000" dirty="0"/>
              <a:t>, 2002), GB regulatory asset values (Office of the Electricity Regulator, 1999).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9116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stranding: a real concern?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2" y="1196752"/>
            <a:ext cx="4347552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032" y="1196752"/>
            <a:ext cx="15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GWh</a:t>
            </a:r>
            <a:r>
              <a:rPr lang="en-US" sz="1400" dirty="0" smtClean="0"/>
              <a:t> through-put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47664" y="5013176"/>
            <a:ext cx="1187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RAB per MW of average demand</a:t>
            </a:r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861048"/>
            <a:ext cx="6177384" cy="28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2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6750"/>
          </a:xfrm>
        </p:spPr>
        <p:txBody>
          <a:bodyPr/>
          <a:lstStyle/>
          <a:p>
            <a:r>
              <a:rPr lang="en-US" sz="1800" b="1" dirty="0"/>
              <a:t>AEMO’s changing forecast of total electricity consumption in NSW in 2014/</a:t>
            </a:r>
            <a:r>
              <a:rPr lang="en-US" sz="1800" b="1" dirty="0" smtClean="0"/>
              <a:t>15: When will AEMO under-forecast demand?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8416874" cy="36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66750"/>
          </a:xfrm>
        </p:spPr>
        <p:txBody>
          <a:bodyPr/>
          <a:lstStyle/>
          <a:p>
            <a:r>
              <a:rPr lang="en-US" b="1" dirty="0" smtClean="0"/>
              <a:t>AEMO projects that NSW </a:t>
            </a:r>
            <a:r>
              <a:rPr lang="en-US" b="1" dirty="0"/>
              <a:t>rooftop PV capacity </a:t>
            </a:r>
            <a:r>
              <a:rPr lang="en-US" b="1" dirty="0" smtClean="0"/>
              <a:t>will account for a quarter of NSW peak demand in 15 years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AU" smtClean="0"/>
          </a:p>
          <a:p>
            <a:pPr>
              <a:defRPr/>
            </a:pPr>
            <a:fld id="{C253D442-5C25-F04A-9439-9FF40F42850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291416" cy="41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493"/>
      </p:ext>
    </p:extLst>
  </p:cSld>
  <p:clrMapOvr>
    <a:masterClrMapping/>
  </p:clrMapOvr>
</p:sld>
</file>

<file path=ppt/theme/theme1.xml><?xml version="1.0" encoding="utf-8"?>
<a:theme xmlns:a="http://schemas.openxmlformats.org/drawingml/2006/main" name="CME LOGO OPTIONS 18.6.11">
  <a:themeElements>
    <a:clrScheme name="Firecone 2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recone 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4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Firecone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cone 2007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B98A"/>
        </a:accent6>
        <a:hlink>
          <a:srgbClr val="99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cone 2007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EAEAEA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E7B98A"/>
        </a:accent6>
        <a:hlink>
          <a:srgbClr val="99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CME LOGO OPTIONS 18.6.11.pot</Template>
  <TotalTime>21980</TotalTime>
  <Words>563</Words>
  <Application>Microsoft Macintosh PowerPoint</Application>
  <PresentationFormat>On-screen Show (4:3)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CME LOGO OPTIONS 18.6.11</vt:lpstr>
      <vt:lpstr>PowerPoint Presentation</vt:lpstr>
      <vt:lpstr>Outline</vt:lpstr>
      <vt:lpstr>Network prices in NSW are high, after AER Draft Decision</vt:lpstr>
      <vt:lpstr>Regulated revenues per connection in NSW do not compare favourably</vt:lpstr>
      <vt:lpstr>Regulatory asset valuations in NSW 2-2.5X those in VIC per connection</vt:lpstr>
      <vt:lpstr>Market vs regulatory asset valuations ?</vt:lpstr>
      <vt:lpstr>Is stranding: a real concern?</vt:lpstr>
      <vt:lpstr>AEMO’s changing forecast of total electricity consumption in NSW in 2014/15: When will AEMO under-forecast demand?</vt:lpstr>
      <vt:lpstr>AEMO projects that NSW rooftop PV capacity will account for a quarter of NSW peak demand in 15 years time</vt:lpstr>
      <vt:lpstr>Average demand divided by installed transformer capacity: high and rising capacity margins</vt:lpstr>
      <vt:lpstr>PowerPoint Presentation</vt:lpstr>
      <vt:lpstr>Is a write-down necessarily a bitter pill?</vt:lpstr>
      <vt:lpstr>Next steps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Firecone</dc:creator>
  <cp:lastModifiedBy>Bruce Mountain</cp:lastModifiedBy>
  <cp:revision>318</cp:revision>
  <dcterms:created xsi:type="dcterms:W3CDTF">2010-11-22T22:27:00Z</dcterms:created>
  <dcterms:modified xsi:type="dcterms:W3CDTF">2014-12-03T20:14:50Z</dcterms:modified>
</cp:coreProperties>
</file>