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3" r:id="rId2"/>
    <p:sldId id="273" r:id="rId3"/>
    <p:sldId id="269" r:id="rId4"/>
    <p:sldId id="271" r:id="rId5"/>
    <p:sldId id="265" r:id="rId6"/>
    <p:sldId id="267" r:id="rId7"/>
    <p:sldId id="278" r:id="rId8"/>
    <p:sldId id="279" r:id="rId9"/>
    <p:sldId id="280" r:id="rId10"/>
    <p:sldId id="264" r:id="rId11"/>
    <p:sldId id="277" r:id="rId12"/>
    <p:sldId id="272" r:id="rId13"/>
    <p:sldId id="281" r:id="rId14"/>
    <p:sldId id="261" r:id="rId15"/>
    <p:sldId id="257" r:id="rId16"/>
    <p:sldId id="262" r:id="rId17"/>
    <p:sldId id="258" r:id="rId18"/>
    <p:sldId id="259" r:id="rId19"/>
    <p:sldId id="260" r:id="rId20"/>
    <p:sldId id="282" r:id="rId21"/>
    <p:sldId id="28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anna Copping" initials="JC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187" autoAdjust="0"/>
  </p:normalViewPr>
  <p:slideViewPr>
    <p:cSldViewPr>
      <p:cViewPr varScale="1">
        <p:scale>
          <a:sx n="107" d="100"/>
          <a:sy n="107" d="100"/>
        </p:scale>
        <p:origin x="11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4A1277-16E7-4DD2-B182-272744C05ACE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C145D239-252A-4095-9474-489EC6B46D58}">
      <dgm:prSet phldrT="[Text]"/>
      <dgm:spPr/>
      <dgm:t>
        <a:bodyPr/>
        <a:lstStyle/>
        <a:p>
          <a:r>
            <a:rPr lang="en-GB" dirty="0" smtClean="0"/>
            <a:t>Deaths</a:t>
          </a:r>
          <a:endParaRPr lang="en-GB" dirty="0"/>
        </a:p>
      </dgm:t>
    </dgm:pt>
    <dgm:pt modelId="{C0D26936-2A60-48CC-B078-FDBF55169C0D}" type="parTrans" cxnId="{F3B1B242-3290-47EB-AA05-8A4EA3D587F0}">
      <dgm:prSet/>
      <dgm:spPr/>
      <dgm:t>
        <a:bodyPr/>
        <a:lstStyle/>
        <a:p>
          <a:endParaRPr lang="en-GB"/>
        </a:p>
      </dgm:t>
    </dgm:pt>
    <dgm:pt modelId="{BFE7FFC3-C1A5-4427-A754-28879892728D}" type="sibTrans" cxnId="{F3B1B242-3290-47EB-AA05-8A4EA3D587F0}">
      <dgm:prSet/>
      <dgm:spPr/>
      <dgm:t>
        <a:bodyPr/>
        <a:lstStyle/>
        <a:p>
          <a:endParaRPr lang="en-GB"/>
        </a:p>
      </dgm:t>
    </dgm:pt>
    <dgm:pt modelId="{BEA20F31-A7DD-4C94-B1A7-283501BA22A9}">
      <dgm:prSet phldrT="[Text]"/>
      <dgm:spPr/>
      <dgm:t>
        <a:bodyPr/>
        <a:lstStyle/>
        <a:p>
          <a:r>
            <a:rPr lang="en-GB" dirty="0" smtClean="0"/>
            <a:t>Admissions</a:t>
          </a:r>
          <a:endParaRPr lang="en-GB" dirty="0"/>
        </a:p>
      </dgm:t>
    </dgm:pt>
    <dgm:pt modelId="{6B01081C-A19F-4B78-9837-15BA6AEFB789}" type="parTrans" cxnId="{8682D874-E618-4AA9-AA97-185C267E9D1B}">
      <dgm:prSet/>
      <dgm:spPr/>
      <dgm:t>
        <a:bodyPr/>
        <a:lstStyle/>
        <a:p>
          <a:endParaRPr lang="en-GB"/>
        </a:p>
      </dgm:t>
    </dgm:pt>
    <dgm:pt modelId="{C98CD05F-1D02-4B26-A764-85AC2B0F2427}" type="sibTrans" cxnId="{8682D874-E618-4AA9-AA97-185C267E9D1B}">
      <dgm:prSet/>
      <dgm:spPr/>
      <dgm:t>
        <a:bodyPr/>
        <a:lstStyle/>
        <a:p>
          <a:endParaRPr lang="en-GB"/>
        </a:p>
      </dgm:t>
    </dgm:pt>
    <dgm:pt modelId="{5D9440D5-DD17-4708-997F-5D18EB6EEDB8}">
      <dgm:prSet phldrT="[Text]"/>
      <dgm:spPr/>
      <dgm:t>
        <a:bodyPr/>
        <a:lstStyle/>
        <a:p>
          <a:r>
            <a:rPr lang="en-GB" dirty="0" smtClean="0"/>
            <a:t>Emergency Department </a:t>
          </a:r>
          <a:r>
            <a:rPr lang="en-GB" dirty="0" smtClean="0"/>
            <a:t>attendance</a:t>
          </a:r>
          <a:endParaRPr lang="en-GB" dirty="0"/>
        </a:p>
      </dgm:t>
    </dgm:pt>
    <dgm:pt modelId="{ACC62C9A-AB52-440E-818F-27AF20CF6AE9}" type="parTrans" cxnId="{C26517D5-B3D0-4D83-8835-D5A2E715CA4D}">
      <dgm:prSet/>
      <dgm:spPr/>
      <dgm:t>
        <a:bodyPr/>
        <a:lstStyle/>
        <a:p>
          <a:endParaRPr lang="en-GB"/>
        </a:p>
      </dgm:t>
    </dgm:pt>
    <dgm:pt modelId="{76FFFC66-7899-44A8-8C5F-35B68AFDBED7}" type="sibTrans" cxnId="{C26517D5-B3D0-4D83-8835-D5A2E715CA4D}">
      <dgm:prSet/>
      <dgm:spPr/>
      <dgm:t>
        <a:bodyPr/>
        <a:lstStyle/>
        <a:p>
          <a:endParaRPr lang="en-GB"/>
        </a:p>
      </dgm:t>
    </dgm:pt>
    <dgm:pt modelId="{6F363783-44EB-44A4-9969-5ABB1B863857}">
      <dgm:prSet phldrT="[Text]"/>
      <dgm:spPr/>
      <dgm:t>
        <a:bodyPr/>
        <a:lstStyle/>
        <a:p>
          <a:r>
            <a:rPr lang="en-GB" dirty="0" smtClean="0"/>
            <a:t>No medical attention</a:t>
          </a:r>
          <a:endParaRPr lang="en-GB" dirty="0"/>
        </a:p>
      </dgm:t>
    </dgm:pt>
    <dgm:pt modelId="{1E4FFB60-3104-47D3-8A76-26B75AA023F3}" type="parTrans" cxnId="{2D0E5038-581A-4E50-A260-CD035C8AF3E3}">
      <dgm:prSet/>
      <dgm:spPr/>
      <dgm:t>
        <a:bodyPr/>
        <a:lstStyle/>
        <a:p>
          <a:endParaRPr lang="en-GB"/>
        </a:p>
      </dgm:t>
    </dgm:pt>
    <dgm:pt modelId="{ADB88D4C-DCDB-472F-9892-8ECCDE2A9133}" type="sibTrans" cxnId="{2D0E5038-581A-4E50-A260-CD035C8AF3E3}">
      <dgm:prSet/>
      <dgm:spPr/>
      <dgm:t>
        <a:bodyPr/>
        <a:lstStyle/>
        <a:p>
          <a:endParaRPr lang="en-GB"/>
        </a:p>
      </dgm:t>
    </dgm:pt>
    <dgm:pt modelId="{29C4FC61-09C9-4A90-BC99-EEEB8E2F2627}" type="pres">
      <dgm:prSet presAssocID="{774A1277-16E7-4DD2-B182-272744C05ACE}" presName="compositeShape" presStyleCnt="0">
        <dgm:presLayoutVars>
          <dgm:dir val="rev"/>
          <dgm:resizeHandles/>
        </dgm:presLayoutVars>
      </dgm:prSet>
      <dgm:spPr/>
    </dgm:pt>
    <dgm:pt modelId="{D1FA20FB-29C9-4FF9-9F9C-2EAE23FF0E8E}" type="pres">
      <dgm:prSet presAssocID="{774A1277-16E7-4DD2-B182-272744C05ACE}" presName="pyramid" presStyleLbl="node1" presStyleIdx="0" presStyleCnt="1" custScaleX="137736" custScaleY="98548"/>
      <dgm:spPr/>
    </dgm:pt>
    <dgm:pt modelId="{F2076220-C2E3-4682-A49A-C040F9304019}" type="pres">
      <dgm:prSet presAssocID="{774A1277-16E7-4DD2-B182-272744C05ACE}" presName="theList" presStyleCnt="0"/>
      <dgm:spPr/>
    </dgm:pt>
    <dgm:pt modelId="{B1765E85-3EB4-44E1-A4EB-EECCA8629D5D}" type="pres">
      <dgm:prSet presAssocID="{C145D239-252A-4095-9474-489EC6B46D58}" presName="aNode" presStyleLbl="fgAcc1" presStyleIdx="0" presStyleCnt="4" custLinFactY="-40263" custLinFactNeighborX="-39518" custLinFactNeighborY="-10000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0B49967-1025-42AB-B587-0B6CB8324231}" type="pres">
      <dgm:prSet presAssocID="{C145D239-252A-4095-9474-489EC6B46D58}" presName="aSpace" presStyleCnt="0"/>
      <dgm:spPr/>
    </dgm:pt>
    <dgm:pt modelId="{FD0CC0E2-8198-4CF2-83EE-1CB8447A4709}" type="pres">
      <dgm:prSet presAssocID="{BEA20F31-A7DD-4C94-B1A7-283501BA22A9}" presName="aNode" presStyleLbl="fgAcc1" presStyleIdx="1" presStyleCnt="4" custLinFactY="-27442" custLinFactNeighborX="-39518" custLinFactNeighborY="-10000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FA6B077-289E-458B-86BD-B94E46319F00}" type="pres">
      <dgm:prSet presAssocID="{BEA20F31-A7DD-4C94-B1A7-283501BA22A9}" presName="aSpace" presStyleCnt="0"/>
      <dgm:spPr/>
    </dgm:pt>
    <dgm:pt modelId="{52C0F084-2776-44A3-A0FA-47EA5143F41E}" type="pres">
      <dgm:prSet presAssocID="{5D9440D5-DD17-4708-997F-5D18EB6EEDB8}" presName="aNode" presStyleLbl="fgAcc1" presStyleIdx="2" presStyleCnt="4" custLinFactY="-14620" custLinFactNeighborX="-39518" custLinFactNeighborY="-10000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B0470BF-C5E7-4C15-9892-D5B1BCEF6739}" type="pres">
      <dgm:prSet presAssocID="{5D9440D5-DD17-4708-997F-5D18EB6EEDB8}" presName="aSpace" presStyleCnt="0"/>
      <dgm:spPr/>
    </dgm:pt>
    <dgm:pt modelId="{2749F4EE-3D71-44C1-AC2E-FF87C3107448}" type="pres">
      <dgm:prSet presAssocID="{6F363783-44EB-44A4-9969-5ABB1B863857}" presName="aNode" presStyleLbl="fgAcc1" presStyleIdx="3" presStyleCnt="4" custLinFactY="26911" custLinFactNeighborX="-41266" custLinFactNeighborY="10000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9A1DDC-E452-4D26-9AEE-594FED32DCCF}" type="pres">
      <dgm:prSet presAssocID="{6F363783-44EB-44A4-9969-5ABB1B863857}" presName="aSpace" presStyleCnt="0"/>
      <dgm:spPr/>
    </dgm:pt>
  </dgm:ptLst>
  <dgm:cxnLst>
    <dgm:cxn modelId="{2DCD21D3-E3C5-473A-BF53-8EB05F2ED126}" type="presOf" srcId="{BEA20F31-A7DD-4C94-B1A7-283501BA22A9}" destId="{FD0CC0E2-8198-4CF2-83EE-1CB8447A4709}" srcOrd="0" destOrd="0" presId="urn:microsoft.com/office/officeart/2005/8/layout/pyramid2"/>
    <dgm:cxn modelId="{C26517D5-B3D0-4D83-8835-D5A2E715CA4D}" srcId="{774A1277-16E7-4DD2-B182-272744C05ACE}" destId="{5D9440D5-DD17-4708-997F-5D18EB6EEDB8}" srcOrd="2" destOrd="0" parTransId="{ACC62C9A-AB52-440E-818F-27AF20CF6AE9}" sibTransId="{76FFFC66-7899-44A8-8C5F-35B68AFDBED7}"/>
    <dgm:cxn modelId="{13472CB6-F7CA-4EEF-8C05-C1D8D4286D6B}" type="presOf" srcId="{5D9440D5-DD17-4708-997F-5D18EB6EEDB8}" destId="{52C0F084-2776-44A3-A0FA-47EA5143F41E}" srcOrd="0" destOrd="0" presId="urn:microsoft.com/office/officeart/2005/8/layout/pyramid2"/>
    <dgm:cxn modelId="{A39DB2E9-1DE1-45E8-A6D2-F1F0FBED6703}" type="presOf" srcId="{C145D239-252A-4095-9474-489EC6B46D58}" destId="{B1765E85-3EB4-44E1-A4EB-EECCA8629D5D}" srcOrd="0" destOrd="0" presId="urn:microsoft.com/office/officeart/2005/8/layout/pyramid2"/>
    <dgm:cxn modelId="{863F3C63-A685-4B45-A761-E2C148103F29}" type="presOf" srcId="{6F363783-44EB-44A4-9969-5ABB1B863857}" destId="{2749F4EE-3D71-44C1-AC2E-FF87C3107448}" srcOrd="0" destOrd="0" presId="urn:microsoft.com/office/officeart/2005/8/layout/pyramid2"/>
    <dgm:cxn modelId="{2D0E5038-581A-4E50-A260-CD035C8AF3E3}" srcId="{774A1277-16E7-4DD2-B182-272744C05ACE}" destId="{6F363783-44EB-44A4-9969-5ABB1B863857}" srcOrd="3" destOrd="0" parTransId="{1E4FFB60-3104-47D3-8A76-26B75AA023F3}" sibTransId="{ADB88D4C-DCDB-472F-9892-8ECCDE2A9133}"/>
    <dgm:cxn modelId="{F3B1B242-3290-47EB-AA05-8A4EA3D587F0}" srcId="{774A1277-16E7-4DD2-B182-272744C05ACE}" destId="{C145D239-252A-4095-9474-489EC6B46D58}" srcOrd="0" destOrd="0" parTransId="{C0D26936-2A60-48CC-B078-FDBF55169C0D}" sibTransId="{BFE7FFC3-C1A5-4427-A754-28879892728D}"/>
    <dgm:cxn modelId="{8682D874-E618-4AA9-AA97-185C267E9D1B}" srcId="{774A1277-16E7-4DD2-B182-272744C05ACE}" destId="{BEA20F31-A7DD-4C94-B1A7-283501BA22A9}" srcOrd="1" destOrd="0" parTransId="{6B01081C-A19F-4B78-9837-15BA6AEFB789}" sibTransId="{C98CD05F-1D02-4B26-A764-85AC2B0F2427}"/>
    <dgm:cxn modelId="{41DD084A-321C-4415-AF50-5D230D19EDDB}" type="presOf" srcId="{774A1277-16E7-4DD2-B182-272744C05ACE}" destId="{29C4FC61-09C9-4A90-BC99-EEEB8E2F2627}" srcOrd="0" destOrd="0" presId="urn:microsoft.com/office/officeart/2005/8/layout/pyramid2"/>
    <dgm:cxn modelId="{9BA11DB1-CC40-4DD3-A30B-09048B39CF1B}" type="presParOf" srcId="{29C4FC61-09C9-4A90-BC99-EEEB8E2F2627}" destId="{D1FA20FB-29C9-4FF9-9F9C-2EAE23FF0E8E}" srcOrd="0" destOrd="0" presId="urn:microsoft.com/office/officeart/2005/8/layout/pyramid2"/>
    <dgm:cxn modelId="{44762B0B-C468-4EE1-B2B8-58FA3382E650}" type="presParOf" srcId="{29C4FC61-09C9-4A90-BC99-EEEB8E2F2627}" destId="{F2076220-C2E3-4682-A49A-C040F9304019}" srcOrd="1" destOrd="0" presId="urn:microsoft.com/office/officeart/2005/8/layout/pyramid2"/>
    <dgm:cxn modelId="{3A34D97D-6FFB-44CD-B84F-3C64FFEA0660}" type="presParOf" srcId="{F2076220-C2E3-4682-A49A-C040F9304019}" destId="{B1765E85-3EB4-44E1-A4EB-EECCA8629D5D}" srcOrd="0" destOrd="0" presId="urn:microsoft.com/office/officeart/2005/8/layout/pyramid2"/>
    <dgm:cxn modelId="{F919C63A-0D97-4641-B2BB-8CAE4A06427B}" type="presParOf" srcId="{F2076220-C2E3-4682-A49A-C040F9304019}" destId="{10B49967-1025-42AB-B587-0B6CB8324231}" srcOrd="1" destOrd="0" presId="urn:microsoft.com/office/officeart/2005/8/layout/pyramid2"/>
    <dgm:cxn modelId="{DFD8F66E-96E3-406C-A22F-CB033FA3ED79}" type="presParOf" srcId="{F2076220-C2E3-4682-A49A-C040F9304019}" destId="{FD0CC0E2-8198-4CF2-83EE-1CB8447A4709}" srcOrd="2" destOrd="0" presId="urn:microsoft.com/office/officeart/2005/8/layout/pyramid2"/>
    <dgm:cxn modelId="{D113E415-D0BE-4CA8-8C3F-51DBB82897CA}" type="presParOf" srcId="{F2076220-C2E3-4682-A49A-C040F9304019}" destId="{9FA6B077-289E-458B-86BD-B94E46319F00}" srcOrd="3" destOrd="0" presId="urn:microsoft.com/office/officeart/2005/8/layout/pyramid2"/>
    <dgm:cxn modelId="{6344DA04-22B0-44C2-A842-5831A6BA80BC}" type="presParOf" srcId="{F2076220-C2E3-4682-A49A-C040F9304019}" destId="{52C0F084-2776-44A3-A0FA-47EA5143F41E}" srcOrd="4" destOrd="0" presId="urn:microsoft.com/office/officeart/2005/8/layout/pyramid2"/>
    <dgm:cxn modelId="{F412FAE8-BFF2-43C5-953E-37D8642FC086}" type="presParOf" srcId="{F2076220-C2E3-4682-A49A-C040F9304019}" destId="{9B0470BF-C5E7-4C15-9892-D5B1BCEF6739}" srcOrd="5" destOrd="0" presId="urn:microsoft.com/office/officeart/2005/8/layout/pyramid2"/>
    <dgm:cxn modelId="{979C7017-6723-405B-8862-C2988D4D065C}" type="presParOf" srcId="{F2076220-C2E3-4682-A49A-C040F9304019}" destId="{2749F4EE-3D71-44C1-AC2E-FF87C3107448}" srcOrd="6" destOrd="0" presId="urn:microsoft.com/office/officeart/2005/8/layout/pyramid2"/>
    <dgm:cxn modelId="{3E3E4C43-DC83-499C-A5A9-B6D4BC74E56A}" type="presParOf" srcId="{F2076220-C2E3-4682-A49A-C040F9304019}" destId="{BB9A1DDC-E452-4D26-9AEE-594FED32DCCF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4A1277-16E7-4DD2-B182-272744C05ACE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C145D239-252A-4095-9474-489EC6B46D58}">
      <dgm:prSet phldrT="[Text]"/>
      <dgm:spPr/>
      <dgm:t>
        <a:bodyPr/>
        <a:lstStyle/>
        <a:p>
          <a:r>
            <a:rPr lang="en-GB" dirty="0" smtClean="0"/>
            <a:t>Deaths</a:t>
          </a:r>
          <a:endParaRPr lang="en-GB" dirty="0"/>
        </a:p>
      </dgm:t>
    </dgm:pt>
    <dgm:pt modelId="{C0D26936-2A60-48CC-B078-FDBF55169C0D}" type="parTrans" cxnId="{F3B1B242-3290-47EB-AA05-8A4EA3D587F0}">
      <dgm:prSet/>
      <dgm:spPr/>
      <dgm:t>
        <a:bodyPr/>
        <a:lstStyle/>
        <a:p>
          <a:endParaRPr lang="en-GB"/>
        </a:p>
      </dgm:t>
    </dgm:pt>
    <dgm:pt modelId="{BFE7FFC3-C1A5-4427-A754-28879892728D}" type="sibTrans" cxnId="{F3B1B242-3290-47EB-AA05-8A4EA3D587F0}">
      <dgm:prSet/>
      <dgm:spPr/>
      <dgm:t>
        <a:bodyPr/>
        <a:lstStyle/>
        <a:p>
          <a:endParaRPr lang="en-GB"/>
        </a:p>
      </dgm:t>
    </dgm:pt>
    <dgm:pt modelId="{BEA20F31-A7DD-4C94-B1A7-283501BA22A9}">
      <dgm:prSet phldrT="[Text]"/>
      <dgm:spPr/>
      <dgm:t>
        <a:bodyPr/>
        <a:lstStyle/>
        <a:p>
          <a:r>
            <a:rPr lang="en-GB" dirty="0" smtClean="0"/>
            <a:t>Admissions</a:t>
          </a:r>
          <a:endParaRPr lang="en-GB" dirty="0"/>
        </a:p>
      </dgm:t>
    </dgm:pt>
    <dgm:pt modelId="{6B01081C-A19F-4B78-9837-15BA6AEFB789}" type="parTrans" cxnId="{8682D874-E618-4AA9-AA97-185C267E9D1B}">
      <dgm:prSet/>
      <dgm:spPr/>
      <dgm:t>
        <a:bodyPr/>
        <a:lstStyle/>
        <a:p>
          <a:endParaRPr lang="en-GB"/>
        </a:p>
      </dgm:t>
    </dgm:pt>
    <dgm:pt modelId="{C98CD05F-1D02-4B26-A764-85AC2B0F2427}" type="sibTrans" cxnId="{8682D874-E618-4AA9-AA97-185C267E9D1B}">
      <dgm:prSet/>
      <dgm:spPr/>
      <dgm:t>
        <a:bodyPr/>
        <a:lstStyle/>
        <a:p>
          <a:endParaRPr lang="en-GB"/>
        </a:p>
      </dgm:t>
    </dgm:pt>
    <dgm:pt modelId="{5D9440D5-DD17-4708-997F-5D18EB6EEDB8}">
      <dgm:prSet phldrT="[Text]"/>
      <dgm:spPr/>
      <dgm:t>
        <a:bodyPr/>
        <a:lstStyle/>
        <a:p>
          <a:r>
            <a:rPr lang="en-GB" dirty="0" smtClean="0"/>
            <a:t>ED attendance</a:t>
          </a:r>
          <a:endParaRPr lang="en-GB" dirty="0"/>
        </a:p>
      </dgm:t>
    </dgm:pt>
    <dgm:pt modelId="{ACC62C9A-AB52-440E-818F-27AF20CF6AE9}" type="parTrans" cxnId="{C26517D5-B3D0-4D83-8835-D5A2E715CA4D}">
      <dgm:prSet/>
      <dgm:spPr/>
      <dgm:t>
        <a:bodyPr/>
        <a:lstStyle/>
        <a:p>
          <a:endParaRPr lang="en-GB"/>
        </a:p>
      </dgm:t>
    </dgm:pt>
    <dgm:pt modelId="{76FFFC66-7899-44A8-8C5F-35B68AFDBED7}" type="sibTrans" cxnId="{C26517D5-B3D0-4D83-8835-D5A2E715CA4D}">
      <dgm:prSet/>
      <dgm:spPr/>
      <dgm:t>
        <a:bodyPr/>
        <a:lstStyle/>
        <a:p>
          <a:endParaRPr lang="en-GB"/>
        </a:p>
      </dgm:t>
    </dgm:pt>
    <dgm:pt modelId="{6F363783-44EB-44A4-9969-5ABB1B863857}">
      <dgm:prSet phldrT="[Text]"/>
      <dgm:spPr/>
      <dgm:t>
        <a:bodyPr/>
        <a:lstStyle/>
        <a:p>
          <a:r>
            <a:rPr lang="en-GB" dirty="0" smtClean="0"/>
            <a:t>No medical attention</a:t>
          </a:r>
          <a:endParaRPr lang="en-GB" dirty="0"/>
        </a:p>
      </dgm:t>
    </dgm:pt>
    <dgm:pt modelId="{1E4FFB60-3104-47D3-8A76-26B75AA023F3}" type="parTrans" cxnId="{2D0E5038-581A-4E50-A260-CD035C8AF3E3}">
      <dgm:prSet/>
      <dgm:spPr/>
      <dgm:t>
        <a:bodyPr/>
        <a:lstStyle/>
        <a:p>
          <a:endParaRPr lang="en-GB"/>
        </a:p>
      </dgm:t>
    </dgm:pt>
    <dgm:pt modelId="{ADB88D4C-DCDB-472F-9892-8ECCDE2A9133}" type="sibTrans" cxnId="{2D0E5038-581A-4E50-A260-CD035C8AF3E3}">
      <dgm:prSet/>
      <dgm:spPr/>
      <dgm:t>
        <a:bodyPr/>
        <a:lstStyle/>
        <a:p>
          <a:endParaRPr lang="en-GB"/>
        </a:p>
      </dgm:t>
    </dgm:pt>
    <dgm:pt modelId="{29C4FC61-09C9-4A90-BC99-EEEB8E2F2627}" type="pres">
      <dgm:prSet presAssocID="{774A1277-16E7-4DD2-B182-272744C05ACE}" presName="compositeShape" presStyleCnt="0">
        <dgm:presLayoutVars>
          <dgm:dir val="rev"/>
          <dgm:resizeHandles/>
        </dgm:presLayoutVars>
      </dgm:prSet>
      <dgm:spPr/>
    </dgm:pt>
    <dgm:pt modelId="{D1FA20FB-29C9-4FF9-9F9C-2EAE23FF0E8E}" type="pres">
      <dgm:prSet presAssocID="{774A1277-16E7-4DD2-B182-272744C05ACE}" presName="pyramid" presStyleLbl="node1" presStyleIdx="0" presStyleCnt="1" custScaleX="137736" custScaleY="98548"/>
      <dgm:spPr/>
    </dgm:pt>
    <dgm:pt modelId="{F2076220-C2E3-4682-A49A-C040F9304019}" type="pres">
      <dgm:prSet presAssocID="{774A1277-16E7-4DD2-B182-272744C05ACE}" presName="theList" presStyleCnt="0"/>
      <dgm:spPr/>
    </dgm:pt>
    <dgm:pt modelId="{B1765E85-3EB4-44E1-A4EB-EECCA8629D5D}" type="pres">
      <dgm:prSet presAssocID="{C145D239-252A-4095-9474-489EC6B46D58}" presName="aNode" presStyleLbl="fgAcc1" presStyleIdx="0" presStyleCnt="4" custLinFactY="-40263" custLinFactNeighborX="-39518" custLinFactNeighborY="-10000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0B49967-1025-42AB-B587-0B6CB8324231}" type="pres">
      <dgm:prSet presAssocID="{C145D239-252A-4095-9474-489EC6B46D58}" presName="aSpace" presStyleCnt="0"/>
      <dgm:spPr/>
    </dgm:pt>
    <dgm:pt modelId="{FD0CC0E2-8198-4CF2-83EE-1CB8447A4709}" type="pres">
      <dgm:prSet presAssocID="{BEA20F31-A7DD-4C94-B1A7-283501BA22A9}" presName="aNode" presStyleLbl="fgAcc1" presStyleIdx="1" presStyleCnt="4" custLinFactY="-27442" custLinFactNeighborX="-39518" custLinFactNeighborY="-10000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FA6B077-289E-458B-86BD-B94E46319F00}" type="pres">
      <dgm:prSet presAssocID="{BEA20F31-A7DD-4C94-B1A7-283501BA22A9}" presName="aSpace" presStyleCnt="0"/>
      <dgm:spPr/>
    </dgm:pt>
    <dgm:pt modelId="{52C0F084-2776-44A3-A0FA-47EA5143F41E}" type="pres">
      <dgm:prSet presAssocID="{5D9440D5-DD17-4708-997F-5D18EB6EEDB8}" presName="aNode" presStyleLbl="fgAcc1" presStyleIdx="2" presStyleCnt="4" custLinFactY="-14620" custLinFactNeighborX="-39518" custLinFactNeighborY="-10000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B0470BF-C5E7-4C15-9892-D5B1BCEF6739}" type="pres">
      <dgm:prSet presAssocID="{5D9440D5-DD17-4708-997F-5D18EB6EEDB8}" presName="aSpace" presStyleCnt="0"/>
      <dgm:spPr/>
    </dgm:pt>
    <dgm:pt modelId="{2749F4EE-3D71-44C1-AC2E-FF87C3107448}" type="pres">
      <dgm:prSet presAssocID="{6F363783-44EB-44A4-9969-5ABB1B863857}" presName="aNode" presStyleLbl="fgAcc1" presStyleIdx="3" presStyleCnt="4" custLinFactY="26911" custLinFactNeighborX="-41266" custLinFactNeighborY="10000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9A1DDC-E452-4D26-9AEE-594FED32DCCF}" type="pres">
      <dgm:prSet presAssocID="{6F363783-44EB-44A4-9969-5ABB1B863857}" presName="aSpace" presStyleCnt="0"/>
      <dgm:spPr/>
    </dgm:pt>
  </dgm:ptLst>
  <dgm:cxnLst>
    <dgm:cxn modelId="{C26517D5-B3D0-4D83-8835-D5A2E715CA4D}" srcId="{774A1277-16E7-4DD2-B182-272744C05ACE}" destId="{5D9440D5-DD17-4708-997F-5D18EB6EEDB8}" srcOrd="2" destOrd="0" parTransId="{ACC62C9A-AB52-440E-818F-27AF20CF6AE9}" sibTransId="{76FFFC66-7899-44A8-8C5F-35B68AFDBED7}"/>
    <dgm:cxn modelId="{8682D874-E618-4AA9-AA97-185C267E9D1B}" srcId="{774A1277-16E7-4DD2-B182-272744C05ACE}" destId="{BEA20F31-A7DD-4C94-B1A7-283501BA22A9}" srcOrd="1" destOrd="0" parTransId="{6B01081C-A19F-4B78-9837-15BA6AEFB789}" sibTransId="{C98CD05F-1D02-4B26-A764-85AC2B0F2427}"/>
    <dgm:cxn modelId="{F3B1B242-3290-47EB-AA05-8A4EA3D587F0}" srcId="{774A1277-16E7-4DD2-B182-272744C05ACE}" destId="{C145D239-252A-4095-9474-489EC6B46D58}" srcOrd="0" destOrd="0" parTransId="{C0D26936-2A60-48CC-B078-FDBF55169C0D}" sibTransId="{BFE7FFC3-C1A5-4427-A754-28879892728D}"/>
    <dgm:cxn modelId="{E433980E-031B-4D54-8E66-DBA646BF3CA0}" type="presOf" srcId="{774A1277-16E7-4DD2-B182-272744C05ACE}" destId="{29C4FC61-09C9-4A90-BC99-EEEB8E2F2627}" srcOrd="0" destOrd="0" presId="urn:microsoft.com/office/officeart/2005/8/layout/pyramid2"/>
    <dgm:cxn modelId="{7A96DC87-100A-4785-992F-17546FB90661}" type="presOf" srcId="{C145D239-252A-4095-9474-489EC6B46D58}" destId="{B1765E85-3EB4-44E1-A4EB-EECCA8629D5D}" srcOrd="0" destOrd="0" presId="urn:microsoft.com/office/officeart/2005/8/layout/pyramid2"/>
    <dgm:cxn modelId="{D4418BD6-3C6C-4699-A4F0-65704DC9E0B2}" type="presOf" srcId="{6F363783-44EB-44A4-9969-5ABB1B863857}" destId="{2749F4EE-3D71-44C1-AC2E-FF87C3107448}" srcOrd="0" destOrd="0" presId="urn:microsoft.com/office/officeart/2005/8/layout/pyramid2"/>
    <dgm:cxn modelId="{2D0E5038-581A-4E50-A260-CD035C8AF3E3}" srcId="{774A1277-16E7-4DD2-B182-272744C05ACE}" destId="{6F363783-44EB-44A4-9969-5ABB1B863857}" srcOrd="3" destOrd="0" parTransId="{1E4FFB60-3104-47D3-8A76-26B75AA023F3}" sibTransId="{ADB88D4C-DCDB-472F-9892-8ECCDE2A9133}"/>
    <dgm:cxn modelId="{7919A642-F6EA-496F-A754-7BB27E439C31}" type="presOf" srcId="{5D9440D5-DD17-4708-997F-5D18EB6EEDB8}" destId="{52C0F084-2776-44A3-A0FA-47EA5143F41E}" srcOrd="0" destOrd="0" presId="urn:microsoft.com/office/officeart/2005/8/layout/pyramid2"/>
    <dgm:cxn modelId="{03A02A62-4021-4847-908A-3241C123527F}" type="presOf" srcId="{BEA20F31-A7DD-4C94-B1A7-283501BA22A9}" destId="{FD0CC0E2-8198-4CF2-83EE-1CB8447A4709}" srcOrd="0" destOrd="0" presId="urn:microsoft.com/office/officeart/2005/8/layout/pyramid2"/>
    <dgm:cxn modelId="{12E1F7EE-E8BC-4593-A6BF-26A4270F1C2D}" type="presParOf" srcId="{29C4FC61-09C9-4A90-BC99-EEEB8E2F2627}" destId="{D1FA20FB-29C9-4FF9-9F9C-2EAE23FF0E8E}" srcOrd="0" destOrd="0" presId="urn:microsoft.com/office/officeart/2005/8/layout/pyramid2"/>
    <dgm:cxn modelId="{AEDDEA94-2816-4674-A835-921D2BC5AC15}" type="presParOf" srcId="{29C4FC61-09C9-4A90-BC99-EEEB8E2F2627}" destId="{F2076220-C2E3-4682-A49A-C040F9304019}" srcOrd="1" destOrd="0" presId="urn:microsoft.com/office/officeart/2005/8/layout/pyramid2"/>
    <dgm:cxn modelId="{551209BC-851F-49E8-BC1C-51F55265741B}" type="presParOf" srcId="{F2076220-C2E3-4682-A49A-C040F9304019}" destId="{B1765E85-3EB4-44E1-A4EB-EECCA8629D5D}" srcOrd="0" destOrd="0" presId="urn:microsoft.com/office/officeart/2005/8/layout/pyramid2"/>
    <dgm:cxn modelId="{F78122DC-92B2-493B-87CE-5D93592726A6}" type="presParOf" srcId="{F2076220-C2E3-4682-A49A-C040F9304019}" destId="{10B49967-1025-42AB-B587-0B6CB8324231}" srcOrd="1" destOrd="0" presId="urn:microsoft.com/office/officeart/2005/8/layout/pyramid2"/>
    <dgm:cxn modelId="{59BABB20-92BD-4D46-AB76-22D96BB09EDA}" type="presParOf" srcId="{F2076220-C2E3-4682-A49A-C040F9304019}" destId="{FD0CC0E2-8198-4CF2-83EE-1CB8447A4709}" srcOrd="2" destOrd="0" presId="urn:microsoft.com/office/officeart/2005/8/layout/pyramid2"/>
    <dgm:cxn modelId="{D28A2C2D-7FBB-4169-B87B-241D157D0823}" type="presParOf" srcId="{F2076220-C2E3-4682-A49A-C040F9304019}" destId="{9FA6B077-289E-458B-86BD-B94E46319F00}" srcOrd="3" destOrd="0" presId="urn:microsoft.com/office/officeart/2005/8/layout/pyramid2"/>
    <dgm:cxn modelId="{4F3CD100-77AF-40F1-B40D-A390A57DD082}" type="presParOf" srcId="{F2076220-C2E3-4682-A49A-C040F9304019}" destId="{52C0F084-2776-44A3-A0FA-47EA5143F41E}" srcOrd="4" destOrd="0" presId="urn:microsoft.com/office/officeart/2005/8/layout/pyramid2"/>
    <dgm:cxn modelId="{C877BCD2-0B57-4437-8FDA-E4EF8978B1C1}" type="presParOf" srcId="{F2076220-C2E3-4682-A49A-C040F9304019}" destId="{9B0470BF-C5E7-4C15-9892-D5B1BCEF6739}" srcOrd="5" destOrd="0" presId="urn:microsoft.com/office/officeart/2005/8/layout/pyramid2"/>
    <dgm:cxn modelId="{5FA2BACA-54E8-49FA-893F-8EF49CF17227}" type="presParOf" srcId="{F2076220-C2E3-4682-A49A-C040F9304019}" destId="{2749F4EE-3D71-44C1-AC2E-FF87C3107448}" srcOrd="6" destOrd="0" presId="urn:microsoft.com/office/officeart/2005/8/layout/pyramid2"/>
    <dgm:cxn modelId="{CC784ECA-9D54-41ED-BF5A-0C7B198327AB}" type="presParOf" srcId="{F2076220-C2E3-4682-A49A-C040F9304019}" destId="{BB9A1DDC-E452-4D26-9AEE-594FED32DCCF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A20FB-29C9-4FF9-9F9C-2EAE23FF0E8E}">
      <dsp:nvSpPr>
        <dsp:cNvPr id="0" name=""/>
        <dsp:cNvSpPr/>
      </dsp:nvSpPr>
      <dsp:spPr>
        <a:xfrm>
          <a:off x="997859" y="32858"/>
          <a:ext cx="6233880" cy="4460246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765E85-3EB4-44E1-A4EB-EECCA8629D5D}">
      <dsp:nvSpPr>
        <dsp:cNvPr id="0" name=""/>
        <dsp:cNvSpPr/>
      </dsp:nvSpPr>
      <dsp:spPr>
        <a:xfrm>
          <a:off x="10353" y="28602"/>
          <a:ext cx="2941875" cy="8044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Deaths</a:t>
          </a:r>
          <a:endParaRPr lang="en-GB" sz="2000" kern="1200" dirty="0"/>
        </a:p>
      </dsp:txBody>
      <dsp:txXfrm>
        <a:off x="49621" y="67870"/>
        <a:ext cx="2863339" cy="725883"/>
      </dsp:txXfrm>
    </dsp:sp>
    <dsp:sp modelId="{FD0CC0E2-8198-4CF2-83EE-1CB8447A4709}">
      <dsp:nvSpPr>
        <dsp:cNvPr id="0" name=""/>
        <dsp:cNvSpPr/>
      </dsp:nvSpPr>
      <dsp:spPr>
        <a:xfrm>
          <a:off x="10353" y="1036708"/>
          <a:ext cx="2941875" cy="8044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Admissions</a:t>
          </a:r>
          <a:endParaRPr lang="en-GB" sz="2000" kern="1200" dirty="0"/>
        </a:p>
      </dsp:txBody>
      <dsp:txXfrm>
        <a:off x="49621" y="1075976"/>
        <a:ext cx="2863339" cy="725883"/>
      </dsp:txXfrm>
    </dsp:sp>
    <dsp:sp modelId="{52C0F084-2776-44A3-A0FA-47EA5143F41E}">
      <dsp:nvSpPr>
        <dsp:cNvPr id="0" name=""/>
        <dsp:cNvSpPr/>
      </dsp:nvSpPr>
      <dsp:spPr>
        <a:xfrm>
          <a:off x="10353" y="2044823"/>
          <a:ext cx="2941875" cy="8044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Emergency Department </a:t>
          </a:r>
          <a:r>
            <a:rPr lang="en-GB" sz="2000" kern="1200" dirty="0" smtClean="0"/>
            <a:t>attendance</a:t>
          </a:r>
          <a:endParaRPr lang="en-GB" sz="2000" kern="1200" dirty="0"/>
        </a:p>
      </dsp:txBody>
      <dsp:txXfrm>
        <a:off x="49621" y="2084091"/>
        <a:ext cx="2863339" cy="725883"/>
      </dsp:txXfrm>
    </dsp:sp>
    <dsp:sp modelId="{2749F4EE-3D71-44C1-AC2E-FF87C3107448}">
      <dsp:nvSpPr>
        <dsp:cNvPr id="0" name=""/>
        <dsp:cNvSpPr/>
      </dsp:nvSpPr>
      <dsp:spPr>
        <a:xfrm>
          <a:off x="0" y="3484982"/>
          <a:ext cx="2941875" cy="8044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No medical attention</a:t>
          </a:r>
          <a:endParaRPr lang="en-GB" sz="2000" kern="1200" dirty="0"/>
        </a:p>
      </dsp:txBody>
      <dsp:txXfrm>
        <a:off x="39268" y="3524250"/>
        <a:ext cx="2863339" cy="7258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A20FB-29C9-4FF9-9F9C-2EAE23FF0E8E}">
      <dsp:nvSpPr>
        <dsp:cNvPr id="0" name=""/>
        <dsp:cNvSpPr/>
      </dsp:nvSpPr>
      <dsp:spPr>
        <a:xfrm>
          <a:off x="997859" y="32858"/>
          <a:ext cx="6233880" cy="4460246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765E85-3EB4-44E1-A4EB-EECCA8629D5D}">
      <dsp:nvSpPr>
        <dsp:cNvPr id="0" name=""/>
        <dsp:cNvSpPr/>
      </dsp:nvSpPr>
      <dsp:spPr>
        <a:xfrm>
          <a:off x="10353" y="28602"/>
          <a:ext cx="2941875" cy="8044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Deaths</a:t>
          </a:r>
          <a:endParaRPr lang="en-GB" sz="2400" kern="1200" dirty="0"/>
        </a:p>
      </dsp:txBody>
      <dsp:txXfrm>
        <a:off x="49621" y="67870"/>
        <a:ext cx="2863339" cy="725883"/>
      </dsp:txXfrm>
    </dsp:sp>
    <dsp:sp modelId="{FD0CC0E2-8198-4CF2-83EE-1CB8447A4709}">
      <dsp:nvSpPr>
        <dsp:cNvPr id="0" name=""/>
        <dsp:cNvSpPr/>
      </dsp:nvSpPr>
      <dsp:spPr>
        <a:xfrm>
          <a:off x="10353" y="1036708"/>
          <a:ext cx="2941875" cy="8044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Admissions</a:t>
          </a:r>
          <a:endParaRPr lang="en-GB" sz="2400" kern="1200" dirty="0"/>
        </a:p>
      </dsp:txBody>
      <dsp:txXfrm>
        <a:off x="49621" y="1075976"/>
        <a:ext cx="2863339" cy="725883"/>
      </dsp:txXfrm>
    </dsp:sp>
    <dsp:sp modelId="{52C0F084-2776-44A3-A0FA-47EA5143F41E}">
      <dsp:nvSpPr>
        <dsp:cNvPr id="0" name=""/>
        <dsp:cNvSpPr/>
      </dsp:nvSpPr>
      <dsp:spPr>
        <a:xfrm>
          <a:off x="10353" y="2044823"/>
          <a:ext cx="2941875" cy="8044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ED attendance</a:t>
          </a:r>
          <a:endParaRPr lang="en-GB" sz="2400" kern="1200" dirty="0"/>
        </a:p>
      </dsp:txBody>
      <dsp:txXfrm>
        <a:off x="49621" y="2084091"/>
        <a:ext cx="2863339" cy="725883"/>
      </dsp:txXfrm>
    </dsp:sp>
    <dsp:sp modelId="{2749F4EE-3D71-44C1-AC2E-FF87C3107448}">
      <dsp:nvSpPr>
        <dsp:cNvPr id="0" name=""/>
        <dsp:cNvSpPr/>
      </dsp:nvSpPr>
      <dsp:spPr>
        <a:xfrm>
          <a:off x="0" y="3484982"/>
          <a:ext cx="2941875" cy="8044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No medical attention</a:t>
          </a:r>
          <a:endParaRPr lang="en-GB" sz="2400" kern="1200" dirty="0"/>
        </a:p>
      </dsp:txBody>
      <dsp:txXfrm>
        <a:off x="39268" y="3524250"/>
        <a:ext cx="2863339" cy="725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668B5-B0E1-464A-8219-5F9E2971A32F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9BC00-2520-4656-B81F-4F257AF0F7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25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D7D69-49D5-4D41-8CE5-CBC2999E82F0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54D15-9FAF-4A14-8D8A-AB028BDA2D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02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This slide shows the six major causes of admissions. The remaining slides on admissions (14-34) will concentrate on these causes as they constitute about 90% of unintentional injury admissions.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baseline="0" dirty="0" smtClean="0"/>
              <a:t>Slides 14-34 show the analysis behind the hospital admission headline figures presented under the heading ‘Key findings from the five-year study’ in the briefing document.</a:t>
            </a:r>
            <a:endParaRPr lang="en-GB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 smtClean="0"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421125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Making</a:t>
            </a:r>
            <a:r>
              <a:rPr lang="en-GB" sz="1200" baseline="0" dirty="0" smtClean="0"/>
              <a:t> policy or strategy decisions based on i</a:t>
            </a:r>
            <a:r>
              <a:rPr lang="en-GB" sz="1200" dirty="0" smtClean="0"/>
              <a:t>ncomplete, poorly coded, out of date data is potentially harmful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22545-DFD7-45B9-BADE-B6514D1C122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67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 make a start</a:t>
            </a:r>
            <a:r>
              <a:rPr lang="en-GB" baseline="0" dirty="0" smtClean="0"/>
              <a:t> in the packs is a form – name/name of service, contact details and short description of service provided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4D15-9FAF-4A14-8D8A-AB028BDA2D3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909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Post it note activity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4D15-9FAF-4A14-8D8A-AB028BDA2D3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591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C451-3F63-466A-B42E-B2E8C3BAC7EF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0145-B562-4107-80F7-3DFA041512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4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C451-3F63-466A-B42E-B2E8C3BAC7EF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0145-B562-4107-80F7-3DFA041512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51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C451-3F63-466A-B42E-B2E8C3BAC7EF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0145-B562-4107-80F7-3DFA041512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47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C451-3F63-466A-B42E-B2E8C3BAC7EF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0145-B562-4107-80F7-3DFA041512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13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C451-3F63-466A-B42E-B2E8C3BAC7EF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0145-B562-4107-80F7-3DFA041512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37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C451-3F63-466A-B42E-B2E8C3BAC7EF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0145-B562-4107-80F7-3DFA041512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56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C451-3F63-466A-B42E-B2E8C3BAC7EF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0145-B562-4107-80F7-3DFA041512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21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C451-3F63-466A-B42E-B2E8C3BAC7EF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0145-B562-4107-80F7-3DFA041512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02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C451-3F63-466A-B42E-B2E8C3BAC7EF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0145-B562-4107-80F7-3DFA041512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53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C451-3F63-466A-B42E-B2E8C3BAC7EF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0145-B562-4107-80F7-3DFA041512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78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C451-3F63-466A-B42E-B2E8C3BAC7EF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0145-B562-4107-80F7-3DFA041512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12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4C451-3F63-466A-B42E-B2E8C3BAC7EF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80145-B562-4107-80F7-3DFA041512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72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hyperlink" Target="http://www.google.co.uk/url?sa=i&amp;rct=j&amp;q=&amp;esrc=s&amp;source=images&amp;cd=&amp;cad=rja&amp;uact=8&amp;ved=0ahUKEwisjKXEisPLAhXkYpoKHbyeBsoQjRwIBw&amp;url=http%3A%2F%2Ftwicopy.com%2Fcfmcfc&amp;bvm=bv.116636494,d.d2s&amp;psig=AFQjCNE-5x_XAeMRLpbvLt1om_KP5kmUgQ&amp;ust=1458144672267095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julie.mytton@uwe.ac.uk" TargetMode="External"/><Relationship Id="rId2" Type="http://schemas.openxmlformats.org/officeDocument/2006/relationships/hyperlink" Target="mailto:j.Williams@Bristol.gov.u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70C0"/>
                </a:solidFill>
              </a:rPr>
              <a:t>Co-ordinating child injury prevention in Bristol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Jessica Williams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Bristol City Council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Julie Mytton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University of the West of England, Bristol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700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GB" sz="4000" b="1" dirty="0" smtClean="0">
                <a:solidFill>
                  <a:srgbClr val="0070C0"/>
                </a:solidFill>
              </a:rPr>
              <a:t>Attendance in the emergency department</a:t>
            </a:r>
            <a:endParaRPr lang="en-GB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Home accident surveillance system (HASS) and Leisure accident surveillance system (LASS)</a:t>
            </a:r>
          </a:p>
          <a:p>
            <a:r>
              <a:rPr lang="en-GB" dirty="0" smtClean="0"/>
              <a:t>18 A&amp;E departments in England, collected data on 6.8m attendances </a:t>
            </a:r>
          </a:p>
          <a:p>
            <a:r>
              <a:rPr lang="en-GB" dirty="0" smtClean="0"/>
              <a:t>Funding ceased in 2003</a:t>
            </a:r>
          </a:p>
          <a:p>
            <a:pPr marL="0" indent="0">
              <a:buNone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rgbClr val="0070C0"/>
                </a:solidFill>
              </a:rPr>
              <a:t>No national estimates of child injuries presenting to A&amp;E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rgbClr val="0070C0"/>
                </a:solidFill>
              </a:rPr>
              <a:t>No system for routinely collecting and analysing local data 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753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8640"/>
            <a:ext cx="4459278" cy="64054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081182" y="274638"/>
            <a:ext cx="3605618" cy="1143000"/>
          </a:xfrm>
        </p:spPr>
        <p:txBody>
          <a:bodyPr>
            <a:normAutofit/>
          </a:bodyPr>
          <a:lstStyle/>
          <a:p>
            <a:r>
              <a:rPr lang="en-GB" sz="4000" b="1" dirty="0" smtClean="0">
                <a:solidFill>
                  <a:srgbClr val="0070C0"/>
                </a:solidFill>
              </a:rPr>
              <a:t>Local ED data</a:t>
            </a:r>
            <a:endParaRPr lang="en-GB" sz="4000" b="1" dirty="0">
              <a:solidFill>
                <a:srgbClr val="0070C0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5220072" y="1417638"/>
            <a:ext cx="3466728" cy="4708525"/>
          </a:xfrm>
        </p:spPr>
        <p:txBody>
          <a:bodyPr/>
          <a:lstStyle/>
          <a:p>
            <a:r>
              <a:rPr lang="en-GB" dirty="0" smtClean="0"/>
              <a:t>Local ED data can be extracted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But</a:t>
            </a:r>
          </a:p>
          <a:p>
            <a:r>
              <a:rPr lang="en-GB" dirty="0" smtClean="0"/>
              <a:t>Requires cleaning &amp; coding</a:t>
            </a:r>
          </a:p>
          <a:p>
            <a:r>
              <a:rPr lang="en-GB" dirty="0" smtClean="0"/>
              <a:t>Missing data</a:t>
            </a:r>
          </a:p>
          <a:p>
            <a:r>
              <a:rPr lang="en-GB" dirty="0" smtClean="0"/>
              <a:t>Does not enable ongoing monitoring for action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2027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128792" cy="1143000"/>
          </a:xfrm>
        </p:spPr>
        <p:txBody>
          <a:bodyPr>
            <a:normAutofit/>
          </a:bodyPr>
          <a:lstStyle/>
          <a:p>
            <a:r>
              <a:rPr lang="en-GB" sz="4000" b="1" dirty="0" smtClean="0">
                <a:solidFill>
                  <a:srgbClr val="FF0000"/>
                </a:solidFill>
              </a:rPr>
              <a:t>Warning! </a:t>
            </a:r>
            <a:r>
              <a:rPr lang="en-GB" sz="4000" b="1" dirty="0" smtClean="0">
                <a:solidFill>
                  <a:srgbClr val="FF0000"/>
                </a:solidFill>
              </a:rPr>
              <a:t>Child injury </a:t>
            </a:r>
            <a:r>
              <a:rPr lang="en-GB" sz="4000" b="1" dirty="0" smtClean="0">
                <a:solidFill>
                  <a:srgbClr val="FF0000"/>
                </a:solidFill>
              </a:rPr>
              <a:t>data ahead</a:t>
            </a:r>
            <a:endParaRPr lang="en-GB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/>
          <a:lstStyle/>
          <a:p>
            <a:r>
              <a:rPr lang="en-GB" dirty="0" smtClean="0"/>
              <a:t>No consistent use of </a:t>
            </a:r>
          </a:p>
          <a:p>
            <a:pPr lvl="1"/>
            <a:r>
              <a:rPr lang="en-GB" dirty="0" smtClean="0"/>
              <a:t>Definitions of injury</a:t>
            </a:r>
          </a:p>
          <a:p>
            <a:pPr lvl="1"/>
            <a:r>
              <a:rPr lang="en-GB" dirty="0" smtClean="0"/>
              <a:t>Age groups</a:t>
            </a:r>
          </a:p>
          <a:p>
            <a:pPr lvl="1"/>
            <a:r>
              <a:rPr lang="en-GB" dirty="0" smtClean="0"/>
              <a:t>Geographical regions</a:t>
            </a:r>
          </a:p>
          <a:p>
            <a:r>
              <a:rPr lang="en-GB" dirty="0" smtClean="0"/>
              <a:t>Data incomplete</a:t>
            </a:r>
          </a:p>
          <a:p>
            <a:r>
              <a:rPr lang="en-GB" dirty="0" smtClean="0"/>
              <a:t>Very little information on setting / mechanism of injury</a:t>
            </a:r>
          </a:p>
          <a:p>
            <a:r>
              <a:rPr lang="en-GB" dirty="0" smtClean="0"/>
              <a:t>No </a:t>
            </a:r>
            <a:r>
              <a:rPr lang="en-GB" dirty="0" smtClean="0"/>
              <a:t>A&amp;E injury </a:t>
            </a:r>
            <a:r>
              <a:rPr lang="en-GB" dirty="0" smtClean="0"/>
              <a:t>surveillance system in the UK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5949280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3200" b="1" dirty="0" smtClean="0"/>
              <a:t>Difficult to collect, collate and interpret</a:t>
            </a:r>
            <a:endParaRPr lang="en-GB" sz="3200" b="1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20" y="260648"/>
            <a:ext cx="1553344" cy="11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307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70C0"/>
                </a:solidFill>
              </a:rPr>
              <a:t>So what next?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CIPIC HIT will work with Public Health team at Bristol City Council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Understand injury data</a:t>
            </a:r>
          </a:p>
          <a:p>
            <a:pPr lvl="1"/>
            <a:r>
              <a:rPr lang="en-GB" dirty="0" smtClean="0"/>
              <a:t>Understand current prevention and care services</a:t>
            </a:r>
          </a:p>
          <a:p>
            <a:pPr lvl="1"/>
            <a:r>
              <a:rPr lang="en-GB" dirty="0" smtClean="0"/>
              <a:t>Develop a strategy for what to do next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9677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70C0"/>
                </a:solidFill>
              </a:rPr>
              <a:t>Changes to Public Health Bristol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New structure. Children and Young People’s Public Health Team</a:t>
            </a:r>
          </a:p>
          <a:p>
            <a:r>
              <a:rPr lang="en-GB" dirty="0"/>
              <a:t>Responsible for Health </a:t>
            </a:r>
            <a:r>
              <a:rPr lang="en-GB" dirty="0" smtClean="0"/>
              <a:t>Visitor commissioning (also </a:t>
            </a:r>
            <a:r>
              <a:rPr lang="en-GB" dirty="0"/>
              <a:t>School </a:t>
            </a:r>
            <a:r>
              <a:rPr lang="en-GB" dirty="0" smtClean="0"/>
              <a:t>Nurses)</a:t>
            </a:r>
          </a:p>
          <a:p>
            <a:r>
              <a:rPr lang="en-GB" dirty="0" smtClean="0"/>
              <a:t> Play, parks and leisure services in Bristol now sit within the Public Health Team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6273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0070C0"/>
                </a:solidFill>
              </a:rPr>
              <a:t>Children’s Public </a:t>
            </a:r>
            <a:r>
              <a:rPr lang="en-GB" b="1" dirty="0">
                <a:solidFill>
                  <a:srgbClr val="0070C0"/>
                </a:solidFill>
              </a:rPr>
              <a:t>H</a:t>
            </a:r>
            <a:r>
              <a:rPr lang="en-GB" b="1" dirty="0" smtClean="0">
                <a:solidFill>
                  <a:srgbClr val="0070C0"/>
                </a:solidFill>
              </a:rPr>
              <a:t>ealth </a:t>
            </a:r>
            <a:br>
              <a:rPr lang="en-GB" b="1" dirty="0" smtClean="0">
                <a:solidFill>
                  <a:srgbClr val="0070C0"/>
                </a:solidFill>
              </a:rPr>
            </a:br>
            <a:r>
              <a:rPr lang="en-GB" b="1" dirty="0" smtClean="0">
                <a:solidFill>
                  <a:srgbClr val="0070C0"/>
                </a:solidFill>
              </a:rPr>
              <a:t>Injury Prevention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sz="3600" dirty="0" smtClean="0"/>
          </a:p>
          <a:p>
            <a:r>
              <a:rPr lang="en-GB" dirty="0" smtClean="0"/>
              <a:t>Children and Young People’s Strategic Team</a:t>
            </a:r>
          </a:p>
          <a:p>
            <a:pPr lvl="1"/>
            <a:r>
              <a:rPr lang="en-GB" dirty="0" smtClean="0"/>
              <a:t>Dr Jo Copping, Public Health Consultant</a:t>
            </a:r>
          </a:p>
          <a:p>
            <a:pPr lvl="1"/>
            <a:r>
              <a:rPr lang="en-GB" dirty="0" smtClean="0"/>
              <a:t>Jessica Williams, Public Health Principal   </a:t>
            </a:r>
          </a:p>
          <a:p>
            <a:r>
              <a:rPr lang="en-GB" dirty="0" smtClean="0"/>
              <a:t>Children’s Service Delivery Team</a:t>
            </a:r>
          </a:p>
          <a:p>
            <a:pPr lvl="1"/>
            <a:r>
              <a:rPr lang="en-GB" dirty="0" smtClean="0"/>
              <a:t>Alex Wood, Advanced Health Improvement Practitioner </a:t>
            </a:r>
          </a:p>
          <a:p>
            <a:pPr lvl="1"/>
            <a:r>
              <a:rPr lang="en-GB" dirty="0" smtClean="0"/>
              <a:t>Community health development teams in localities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232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70C0"/>
                </a:solidFill>
              </a:rPr>
              <a:t>Role of Public Health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N</a:t>
            </a:r>
            <a:r>
              <a:rPr lang="en-GB" dirty="0" smtClean="0"/>
              <a:t>eeds assessments</a:t>
            </a:r>
          </a:p>
          <a:p>
            <a:r>
              <a:rPr lang="en-GB" dirty="0" smtClean="0"/>
              <a:t>Strategy development</a:t>
            </a:r>
          </a:p>
          <a:p>
            <a:r>
              <a:rPr lang="en-GB" dirty="0" smtClean="0"/>
              <a:t>Commissioning services</a:t>
            </a:r>
          </a:p>
          <a:p>
            <a:r>
              <a:rPr lang="en-GB" dirty="0" smtClean="0"/>
              <a:t>Providing services</a:t>
            </a:r>
          </a:p>
          <a:p>
            <a:r>
              <a:rPr lang="en-GB" dirty="0" smtClean="0"/>
              <a:t>Health promotion, campaigns and training</a:t>
            </a:r>
          </a:p>
          <a:p>
            <a:r>
              <a:rPr lang="en-GB" dirty="0" smtClean="0"/>
              <a:t>Working with vulnerable communities</a:t>
            </a:r>
          </a:p>
          <a:p>
            <a:r>
              <a:rPr lang="en-GB" dirty="0" smtClean="0"/>
              <a:t>Influencing council policy</a:t>
            </a:r>
          </a:p>
          <a:p>
            <a:r>
              <a:rPr lang="en-GB" dirty="0" smtClean="0"/>
              <a:t>Working in partnership- NHS, VCS, Universities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7262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rgbClr val="0070C0"/>
                </a:solidFill>
              </a:rPr>
              <a:t>Opportunities Within the Council 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Transport</a:t>
            </a:r>
          </a:p>
          <a:p>
            <a:r>
              <a:rPr lang="en-GB" dirty="0" smtClean="0"/>
              <a:t>Planning</a:t>
            </a:r>
          </a:p>
          <a:p>
            <a:r>
              <a:rPr lang="en-GB" dirty="0" smtClean="0"/>
              <a:t>Housing </a:t>
            </a:r>
          </a:p>
          <a:p>
            <a:r>
              <a:rPr lang="en-GB" dirty="0" smtClean="0"/>
              <a:t>Parks, sports and leisure</a:t>
            </a:r>
          </a:p>
          <a:p>
            <a:r>
              <a:rPr lang="en-GB" dirty="0" smtClean="0"/>
              <a:t>Early Years</a:t>
            </a:r>
          </a:p>
          <a:p>
            <a:r>
              <a:rPr lang="en-GB" dirty="0" smtClean="0"/>
              <a:t>Schools</a:t>
            </a:r>
          </a:p>
          <a:p>
            <a:r>
              <a:rPr lang="en-GB" dirty="0" smtClean="0"/>
              <a:t>Social Care</a:t>
            </a:r>
          </a:p>
          <a:p>
            <a:r>
              <a:rPr lang="en-GB" dirty="0" smtClean="0"/>
              <a:t>Safeguarding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And still work closely with NHS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204864"/>
            <a:ext cx="2485518" cy="2520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788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0070C0"/>
                </a:solidFill>
              </a:rPr>
              <a:t>Injury Prevention – Needs Assessment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Gathering various source of data</a:t>
            </a:r>
          </a:p>
          <a:p>
            <a:pPr lvl="1"/>
            <a:r>
              <a:rPr lang="en-GB" dirty="0" smtClean="0"/>
              <a:t>Quantitative</a:t>
            </a:r>
          </a:p>
          <a:p>
            <a:pPr lvl="1"/>
            <a:r>
              <a:rPr lang="en-GB" dirty="0" smtClean="0"/>
              <a:t>Qualitative </a:t>
            </a:r>
          </a:p>
          <a:p>
            <a:r>
              <a:rPr lang="en-GB" dirty="0" smtClean="0"/>
              <a:t>Review of current levels of service provision</a:t>
            </a:r>
          </a:p>
          <a:p>
            <a:r>
              <a:rPr lang="en-GB" dirty="0" smtClean="0"/>
              <a:t>Gather patient/public/staff views</a:t>
            </a:r>
          </a:p>
          <a:p>
            <a:r>
              <a:rPr lang="en-GB" dirty="0" smtClean="0"/>
              <a:t>Review evidence of effectiveness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… to determine gaps and recommendations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0725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70C0"/>
                </a:solidFill>
              </a:rPr>
              <a:t>Needs Assessment- Stakeholders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Identifying the key stakeholders</a:t>
            </a:r>
          </a:p>
          <a:p>
            <a:endParaRPr lang="en-GB" dirty="0" smtClean="0"/>
          </a:p>
          <a:p>
            <a:r>
              <a:rPr lang="en-GB" dirty="0" smtClean="0"/>
              <a:t>Identifying what resources are available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75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70C0"/>
                </a:solidFill>
              </a:rPr>
              <a:t>How big is the problem?</a:t>
            </a:r>
            <a:endParaRPr lang="en-GB" b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12" y="1892341"/>
            <a:ext cx="1676400" cy="21907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421" y="4775846"/>
            <a:ext cx="1695450" cy="1733550"/>
          </a:xfrm>
          <a:prstGeom prst="rect">
            <a:avLst/>
          </a:prstGeom>
        </p:spPr>
      </p:pic>
      <p:pic>
        <p:nvPicPr>
          <p:cNvPr id="1026" name="Picture 2" descr="https://pbs.twimg.com/media/Car3RtfW0AApEf6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29" y="1196752"/>
            <a:ext cx="3334401" cy="444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993" y="4148481"/>
            <a:ext cx="5934075" cy="561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1840" y="5473618"/>
            <a:ext cx="5695950" cy="419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986" y="1533764"/>
            <a:ext cx="3490649" cy="23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78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1462"/>
          </a:xfrm>
        </p:spPr>
        <p:txBody>
          <a:bodyPr/>
          <a:lstStyle/>
          <a:p>
            <a:r>
              <a:rPr lang="en-GB" b="1" dirty="0" smtClean="0">
                <a:solidFill>
                  <a:srgbClr val="0070C0"/>
                </a:solidFill>
              </a:rPr>
              <a:t>How you can help</a:t>
            </a:r>
            <a:endParaRPr lang="en-GB" b="1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0" y="876297"/>
            <a:ext cx="1871291" cy="17281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1" y="2604489"/>
            <a:ext cx="2808312" cy="18709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65" y="4453595"/>
            <a:ext cx="1583140" cy="22322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83768" y="1556792"/>
            <a:ext cx="5832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Pink Post-it </a:t>
            </a:r>
            <a:r>
              <a:rPr lang="en-GB" sz="2800" dirty="0" smtClean="0"/>
              <a:t>= your </a:t>
            </a:r>
            <a:r>
              <a:rPr lang="en-GB" sz="2800" b="1" dirty="0" smtClean="0"/>
              <a:t>priorities</a:t>
            </a:r>
            <a:r>
              <a:rPr lang="en-GB" sz="2800" dirty="0" smtClean="0"/>
              <a:t> for child injury and care</a:t>
            </a:r>
            <a:endParaRPr lang="en-GB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483768" y="2847449"/>
            <a:ext cx="59046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Green post-it </a:t>
            </a:r>
            <a:r>
              <a:rPr lang="en-GB" sz="2800" dirty="0" smtClean="0"/>
              <a:t>= your name and contact details </a:t>
            </a:r>
            <a:r>
              <a:rPr lang="en-GB" sz="2800" b="1" dirty="0" smtClean="0"/>
              <a:t>to take part in the consultation  </a:t>
            </a:r>
            <a:r>
              <a:rPr lang="en-GB" sz="2800" dirty="0" smtClean="0"/>
              <a:t>for the child injury needs assessment </a:t>
            </a:r>
            <a:endParaRPr lang="en-GB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555777" y="4653136"/>
            <a:ext cx="61310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Yellow form </a:t>
            </a:r>
            <a:r>
              <a:rPr lang="en-GB" sz="2800" dirty="0" smtClean="0"/>
              <a:t>= Give us details of </a:t>
            </a:r>
            <a:r>
              <a:rPr lang="en-GB" sz="2800" b="1" dirty="0" smtClean="0"/>
              <a:t>services</a:t>
            </a:r>
            <a:r>
              <a:rPr lang="en-GB" sz="2800" dirty="0" smtClean="0"/>
              <a:t> to prevent and support children with injuries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18233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b="1" dirty="0" smtClean="0">
                <a:solidFill>
                  <a:srgbClr val="0070C0"/>
                </a:solidFill>
              </a:rPr>
              <a:t>Thank you</a:t>
            </a:r>
          </a:p>
          <a:p>
            <a:pPr marL="0" indent="0">
              <a:buNone/>
            </a:pPr>
            <a:endParaRPr lang="en-GB" sz="4800" b="1" dirty="0" smtClean="0">
              <a:solidFill>
                <a:srgbClr val="0070C0"/>
              </a:solidFill>
            </a:endParaRPr>
          </a:p>
          <a:p>
            <a:r>
              <a:rPr lang="en-GB" dirty="0" smtClean="0"/>
              <a:t>Jessica Williams </a:t>
            </a:r>
            <a:r>
              <a:rPr lang="en-GB" dirty="0" smtClean="0">
                <a:hlinkClick r:id="rId2"/>
              </a:rPr>
              <a:t>j.Williams@Bristol.gov.uk</a:t>
            </a:r>
            <a:endParaRPr lang="en-GB" dirty="0" smtClean="0"/>
          </a:p>
          <a:p>
            <a:r>
              <a:rPr lang="en-GB" dirty="0" smtClean="0"/>
              <a:t>Julie Mytton </a:t>
            </a:r>
            <a:r>
              <a:rPr lang="en-GB" dirty="0" smtClean="0">
                <a:hlinkClick r:id="rId3"/>
              </a:rPr>
              <a:t>julie.mytton@uwe.ac.uk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7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70C0"/>
                </a:solidFill>
              </a:rPr>
              <a:t>Pyramid of injuries</a:t>
            </a:r>
            <a:endParaRPr lang="en-GB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423278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067944" y="2420888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491880" y="3284984"/>
            <a:ext cx="2088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55776" y="4653136"/>
            <a:ext cx="403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3563888" y="1988840"/>
            <a:ext cx="288032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>
            <a:off x="3563888" y="2780928"/>
            <a:ext cx="288032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ight Arrow 22"/>
          <p:cNvSpPr/>
          <p:nvPr/>
        </p:nvSpPr>
        <p:spPr>
          <a:xfrm>
            <a:off x="3563888" y="3861048"/>
            <a:ext cx="288032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23"/>
          <p:cNvSpPr/>
          <p:nvPr/>
        </p:nvSpPr>
        <p:spPr>
          <a:xfrm>
            <a:off x="3563888" y="5301208"/>
            <a:ext cx="288032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30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70C0"/>
                </a:solidFill>
              </a:rPr>
              <a:t>Pyramid of injuries</a:t>
            </a:r>
            <a:endParaRPr lang="en-GB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067944" y="2420888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491880" y="3284984"/>
            <a:ext cx="2088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55776" y="4653136"/>
            <a:ext cx="403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3563888" y="1988840"/>
            <a:ext cx="288032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>
            <a:off x="3563888" y="2780928"/>
            <a:ext cx="288032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ight Arrow 22"/>
          <p:cNvSpPr/>
          <p:nvPr/>
        </p:nvSpPr>
        <p:spPr>
          <a:xfrm>
            <a:off x="3563888" y="3861048"/>
            <a:ext cx="288032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23"/>
          <p:cNvSpPr/>
          <p:nvPr/>
        </p:nvSpPr>
        <p:spPr>
          <a:xfrm>
            <a:off x="3563888" y="5301208"/>
            <a:ext cx="288032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>
            <a:off x="5076056" y="1844824"/>
            <a:ext cx="1584176" cy="403244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</a:rPr>
              <a:t>Data completeness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 flipV="1">
            <a:off x="6732240" y="1844824"/>
            <a:ext cx="1584176" cy="403244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</a:rPr>
              <a:t>Data accuracy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98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70C0"/>
                </a:solidFill>
              </a:rPr>
              <a:t>Child deaths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Very low numbers, but lots of information</a:t>
            </a:r>
          </a:p>
          <a:p>
            <a:r>
              <a:rPr lang="en-GB" dirty="0" smtClean="0"/>
              <a:t>Child Death Overview Panel reviews circumstances of each death to identify ‘modifiable factors’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Serious Case Review for those with concern regarding neglect or intentional harm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632" y="3400629"/>
            <a:ext cx="1333500" cy="1485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60077" y="3543414"/>
            <a:ext cx="2853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104/178 traumatic deaths reviewed in year to 31</a:t>
            </a:r>
            <a:r>
              <a:rPr lang="en-GB" baseline="30000" dirty="0" smtClean="0"/>
              <a:t>st</a:t>
            </a:r>
            <a:r>
              <a:rPr lang="en-GB" dirty="0" smtClean="0"/>
              <a:t> March 2015 had modifiable factors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504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70C0"/>
                </a:solidFill>
              </a:rPr>
              <a:t>Admissions to hospital with injury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250704" cy="45259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Hospital Episode Statistics</a:t>
            </a:r>
            <a:endParaRPr lang="en-GB" dirty="0"/>
          </a:p>
          <a:p>
            <a:endParaRPr lang="en-GB" dirty="0"/>
          </a:p>
          <a:p>
            <a:r>
              <a:rPr lang="en-GB" dirty="0" smtClean="0"/>
              <a:t>Specialist databases</a:t>
            </a:r>
          </a:p>
          <a:p>
            <a:pPr lvl="1"/>
            <a:r>
              <a:rPr lang="en-GB" dirty="0" smtClean="0"/>
              <a:t>Trauma Audit and Research Network (TARN)</a:t>
            </a:r>
          </a:p>
          <a:p>
            <a:pPr lvl="1"/>
            <a:r>
              <a:rPr lang="en-GB" dirty="0" smtClean="0"/>
              <a:t>International Burn Injury Database (</a:t>
            </a:r>
            <a:r>
              <a:rPr lang="en-GB" dirty="0" err="1" smtClean="0"/>
              <a:t>iBID</a:t>
            </a:r>
            <a:r>
              <a:rPr lang="en-GB" dirty="0" smtClean="0"/>
              <a:t>)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74511" y="1124744"/>
            <a:ext cx="4909205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6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569232" cy="86409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GB" sz="2400" b="1" dirty="0" smtClean="0">
                <a:solidFill>
                  <a:srgbClr val="0070C0"/>
                </a:solidFill>
              </a:rPr>
              <a:t>Major causes of emergency hospital admission for unintentional injuries among under fives, </a:t>
            </a:r>
            <a:r>
              <a:rPr lang="en-GB" sz="2400" b="1" dirty="0">
                <a:solidFill>
                  <a:srgbClr val="0070C0"/>
                </a:solidFill>
              </a:rPr>
              <a:t>2008/09–2012/13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83568" y="1700808"/>
          <a:ext cx="7920880" cy="3024000"/>
        </p:xfrm>
        <a:graphic>
          <a:graphicData uri="http://schemas.openxmlformats.org/drawingml/2006/table">
            <a:tbl>
              <a:tblPr/>
              <a:tblGrid>
                <a:gridCol w="6768752"/>
                <a:gridCol w="1152128"/>
              </a:tblGrid>
              <a:tr h="504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Falls </a:t>
                      </a:r>
                    </a:p>
                  </a:txBody>
                  <a:tcPr marL="72000" marR="7200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800" b="0" i="0" u="none" strike="noStrike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93,315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2000" marR="7200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Impacts, entrapments, lacerations </a:t>
                      </a:r>
                    </a:p>
                  </a:txBody>
                  <a:tcPr marL="72000" marR="7200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800" b="0" i="0" u="none" strike="noStrike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40,558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2000" marR="7200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Accidental poisoning </a:t>
                      </a:r>
                    </a:p>
                  </a:txBody>
                  <a:tcPr marL="72000" marR="7200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800" b="0" i="0" u="none" strike="noStrike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23,014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2000" marR="7200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Thermal injuries </a:t>
                      </a:r>
                    </a:p>
                  </a:txBody>
                  <a:tcPr marL="72000" marR="7200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800" b="0" i="0" u="none" strike="noStrike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11,115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2000" marR="7200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Struck or bumped into by a person, and dog bites </a:t>
                      </a:r>
                    </a:p>
                  </a:txBody>
                  <a:tcPr marL="72000" marR="7200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800" b="0" i="0" u="none" strike="noStrike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6,553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2000" marR="7200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Suffocation and strangulation </a:t>
                      </a:r>
                    </a:p>
                  </a:txBody>
                  <a:tcPr marL="72000" marR="7200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800" b="0" i="0" u="none" strike="noStrike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2,024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2000" marR="72000" marT="108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9552" y="4865757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rgbClr val="FF0000"/>
                </a:solidFill>
              </a:rPr>
              <a:t>These six causes represent almost 90% of emergency admissions in this age group.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2354" y="6021288"/>
            <a:ext cx="841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Source: Hospital Episode Statistics (HES</a:t>
            </a:r>
            <a:r>
              <a:rPr lang="en-GB" sz="900" dirty="0" smtClean="0"/>
              <a:t>). Copyright </a:t>
            </a:r>
            <a:r>
              <a:rPr lang="en-GB" sz="900" dirty="0"/>
              <a:t>© </a:t>
            </a:r>
            <a:r>
              <a:rPr lang="en-GB" sz="900" dirty="0" smtClean="0"/>
              <a:t>2014 </a:t>
            </a:r>
            <a:r>
              <a:rPr lang="en-GB" sz="900" dirty="0"/>
              <a:t>Re‐used with the permission of The Health and Social Care Information Centre. All rights reserved</a:t>
            </a:r>
            <a:r>
              <a:rPr lang="en-GB" sz="900" dirty="0" smtClean="0"/>
              <a:t>.</a:t>
            </a:r>
            <a:endParaRPr lang="en-GB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638132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Slide: Unintentional injuries in children under 5. Public Health England 2014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639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70C0"/>
                </a:solidFill>
              </a:rPr>
              <a:t>Context is important</a:t>
            </a:r>
            <a:endParaRPr lang="en-GB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919095"/>
              </p:ext>
            </p:extLst>
          </p:nvPr>
        </p:nvGraphicFramePr>
        <p:xfrm>
          <a:off x="457200" y="1600200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608"/>
                <a:gridCol w="584299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Location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Emergency hospital</a:t>
                      </a:r>
                      <a:r>
                        <a:rPr lang="en-GB" baseline="0" dirty="0" smtClean="0"/>
                        <a:t> admissions due to hot water burns (2008/09-2012/13)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Bristol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111.3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England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38.4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3121" y="4149080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Q - Does Bristol have a really serious problem with hot water scalds in children?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3068960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Source: PHE unintentional injuries in and around the home among children under five years; Bristol Local Authority area report. 2014.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21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70C0"/>
                </a:solidFill>
              </a:rPr>
              <a:t>Context is important</a:t>
            </a:r>
            <a:endParaRPr lang="en-GB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608"/>
                <a:gridCol w="584299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Location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Emergency hospital</a:t>
                      </a:r>
                      <a:r>
                        <a:rPr lang="en-GB" baseline="0" dirty="0" smtClean="0"/>
                        <a:t> admissions due to hot water burns (2008/09-2012/13)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Bristol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111.3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England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38.4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3121" y="4149080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Q - Does Bristol have a really serious problem with hot water scalds in children?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3068960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Source: PHE unintentional injuries in and around the home among children under five years; Bristol Local Authority area report. 2014.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5103187"/>
            <a:ext cx="82168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2400" dirty="0" smtClean="0">
                <a:solidFill>
                  <a:srgbClr val="0070C0"/>
                </a:solidFill>
              </a:rPr>
              <a:t>The regional paediatric burns centre is in the Bristol Children’s Hospital</a:t>
            </a:r>
          </a:p>
          <a:p>
            <a:pPr marL="342900" indent="-342900">
              <a:buAutoNum type="arabicPeriod"/>
            </a:pPr>
            <a:r>
              <a:rPr lang="en-GB" sz="2400" dirty="0" smtClean="0">
                <a:solidFill>
                  <a:srgbClr val="0070C0"/>
                </a:solidFill>
              </a:rPr>
              <a:t>The burns centre admits children with smaller burns than elsewhere in England</a:t>
            </a:r>
            <a:endParaRPr lang="en-GB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06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869</Words>
  <Application>Microsoft Office PowerPoint</Application>
  <PresentationFormat>On-screen Show (4:3)</PresentationFormat>
  <Paragraphs>160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Wingdings</vt:lpstr>
      <vt:lpstr>ヒラギノ角ゴ Pro W3</vt:lpstr>
      <vt:lpstr>Office Theme</vt:lpstr>
      <vt:lpstr>Co-ordinating child injury prevention in Bristol</vt:lpstr>
      <vt:lpstr>How big is the problem?</vt:lpstr>
      <vt:lpstr>Pyramid of injuries</vt:lpstr>
      <vt:lpstr>Pyramid of injuries</vt:lpstr>
      <vt:lpstr>Child deaths</vt:lpstr>
      <vt:lpstr>Admissions to hospital with injury</vt:lpstr>
      <vt:lpstr>Major causes of emergency hospital admission for unintentional injuries among under fives, 2008/09–2012/13</vt:lpstr>
      <vt:lpstr>Context is important</vt:lpstr>
      <vt:lpstr>Context is important</vt:lpstr>
      <vt:lpstr>Attendance in the emergency department</vt:lpstr>
      <vt:lpstr>Local ED data</vt:lpstr>
      <vt:lpstr>Warning! Child injury data ahead</vt:lpstr>
      <vt:lpstr>So what next?</vt:lpstr>
      <vt:lpstr>Changes to Public Health Bristol</vt:lpstr>
      <vt:lpstr>Children’s Public Health  Injury Prevention</vt:lpstr>
      <vt:lpstr>Role of Public Health</vt:lpstr>
      <vt:lpstr>Opportunities Within the Council </vt:lpstr>
      <vt:lpstr>Injury Prevention – Needs Assessment</vt:lpstr>
      <vt:lpstr>Needs Assessment- Stakeholders</vt:lpstr>
      <vt:lpstr>How you can help</vt:lpstr>
      <vt:lpstr>PowerPoint Presentation</vt:lpstr>
    </vt:vector>
  </TitlesOfParts>
  <Company>Bristol City Council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Williams</dc:creator>
  <cp:lastModifiedBy>JA Mytton</cp:lastModifiedBy>
  <cp:revision>32</cp:revision>
  <dcterms:created xsi:type="dcterms:W3CDTF">2016-03-11T16:39:59Z</dcterms:created>
  <dcterms:modified xsi:type="dcterms:W3CDTF">2016-03-15T17:16:24Z</dcterms:modified>
</cp:coreProperties>
</file>