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441" r:id="rId2"/>
    <p:sldId id="450" r:id="rId3"/>
    <p:sldId id="449" r:id="rId4"/>
    <p:sldId id="448" r:id="rId5"/>
    <p:sldId id="459" r:id="rId6"/>
    <p:sldId id="460" r:id="rId7"/>
    <p:sldId id="478" r:id="rId8"/>
    <p:sldId id="454" r:id="rId9"/>
    <p:sldId id="452" r:id="rId10"/>
    <p:sldId id="482" r:id="rId11"/>
    <p:sldId id="455" r:id="rId12"/>
    <p:sldId id="456" r:id="rId13"/>
    <p:sldId id="480" r:id="rId14"/>
    <p:sldId id="458" r:id="rId15"/>
    <p:sldId id="481" r:id="rId16"/>
    <p:sldId id="444" r:id="rId17"/>
    <p:sldId id="447" r:id="rId18"/>
    <p:sldId id="463" r:id="rId19"/>
    <p:sldId id="464" r:id="rId20"/>
    <p:sldId id="465" r:id="rId21"/>
    <p:sldId id="469" r:id="rId22"/>
    <p:sldId id="474" r:id="rId23"/>
    <p:sldId id="445" r:id="rId24"/>
    <p:sldId id="477" r:id="rId25"/>
    <p:sldId id="473" r:id="rId26"/>
    <p:sldId id="470" r:id="rId27"/>
    <p:sldId id="471" r:id="rId28"/>
    <p:sldId id="479" r:id="rId29"/>
    <p:sldId id="483" r:id="rId30"/>
    <p:sldId id="475" r:id="rId31"/>
    <p:sldId id="472" r:id="rId32"/>
    <p:sldId id="446" r:id="rId33"/>
    <p:sldId id="416" r:id="rId34"/>
    <p:sldId id="436" r:id="rId35"/>
    <p:sldId id="437" r:id="rId36"/>
    <p:sldId id="438" r:id="rId37"/>
    <p:sldId id="440" r:id="rId38"/>
    <p:sldId id="439" r:id="rId39"/>
    <p:sldId id="421" r:id="rId40"/>
    <p:sldId id="422"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ro" initials="JER" lastIdx="0" clrIdx="0"/>
  <p:cmAuthor id="1" name="Denise Downs" initials="dedo1"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E6E6"/>
    <a:srgbClr val="1348DF"/>
    <a:srgbClr val="E50DE5"/>
    <a:srgbClr val="FFFFCC"/>
    <a:srgbClr val="CCFFCC"/>
    <a:srgbClr val="33CC33"/>
    <a:srgbClr val="66FF66"/>
    <a:srgbClr val="D8D8D8"/>
    <a:srgbClr val="FAFAFA"/>
    <a:srgbClr val="D4EDB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73775" autoAdjust="0"/>
  </p:normalViewPr>
  <p:slideViewPr>
    <p:cSldViewPr>
      <p:cViewPr>
        <p:scale>
          <a:sx n="66" d="100"/>
          <a:sy n="66" d="100"/>
        </p:scale>
        <p:origin x="-1248" y="1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98" d="100"/>
          <a:sy n="98" d="100"/>
        </p:scale>
        <p:origin x="-356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133127-CF36-4424-8D3C-9B49A58C4C39}" type="datetimeFigureOut">
              <a:rPr lang="en-GB" smtClean="0"/>
              <a:pPr/>
              <a:t>18/02/2013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6EB6B5-210F-4479-814E-A82E73AE181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Many of the slides</a:t>
            </a:r>
            <a:r>
              <a:rPr lang="en-GB" baseline="0" dirty="0" smtClean="0"/>
              <a:t> in this presentation pack have extensive explanatory speakers notes</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Taken to their extreme, the 16</a:t>
            </a:r>
            <a:r>
              <a:rPr lang="en-GB" baseline="30000" dirty="0" smtClean="0"/>
              <a:t>th</a:t>
            </a:r>
            <a:r>
              <a:rPr lang="en-GB" dirty="0" smtClean="0"/>
              <a:t> century dataset approach relies on the busy clinician reliably finding and using some very specific codes.</a:t>
            </a:r>
          </a:p>
          <a:p>
            <a:endParaRPr lang="en-GB" dirty="0" smtClean="0"/>
          </a:p>
          <a:p>
            <a:r>
              <a:rPr lang="en-GB" dirty="0" smtClean="0"/>
              <a:t>Its obviously unlikely that all clinicians will always reliably</a:t>
            </a:r>
            <a:r>
              <a:rPr lang="en-GB" baseline="0" dirty="0" smtClean="0"/>
              <a:t> remember to do so every time such a complex clinical narrative completes. But there’s no mechanism to reliably measure the ‘forgot to code’ rate, particularly because (at the moment) it isn’t typically possible to query the electronic record for the coded record of each step of the story as it unfolds, especially when that data may be distributed across several different systems and even organisational boundaries. As a result, whilst you can certainly get a number of codes to count, the validity of the data is entirely unknowable and so its value highly questionable.</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a:t>
            </a:r>
            <a:r>
              <a:rPr lang="en-GB" baseline="0" dirty="0" smtClean="0"/>
              <a:t> real instance of this phenomenon occurred in 2009 at the start of the H1N1 Swine flu outbreak.</a:t>
            </a:r>
          </a:p>
          <a:p>
            <a:endParaRPr lang="en-GB" baseline="0" dirty="0" smtClean="0"/>
          </a:p>
          <a:p>
            <a:r>
              <a:rPr lang="en-GB" baseline="0" dirty="0" smtClean="0"/>
              <a:t>At the time, it was feared that the global supply of the only two vaccines (</a:t>
            </a:r>
            <a:r>
              <a:rPr lang="en-GB" baseline="0" dirty="0" err="1" smtClean="0"/>
              <a:t>Pandemrix</a:t>
            </a:r>
            <a:r>
              <a:rPr lang="en-GB" baseline="0" dirty="0" smtClean="0"/>
              <a:t>, and </a:t>
            </a:r>
            <a:r>
              <a:rPr lang="en-GB" baseline="0" dirty="0" err="1" smtClean="0"/>
              <a:t>Celvapan</a:t>
            </a:r>
            <a:r>
              <a:rPr lang="en-GB" baseline="0" dirty="0" smtClean="0"/>
              <a:t>) might run out and so a high priority was to determine whether one was </a:t>
            </a:r>
            <a:r>
              <a:rPr lang="en-GB" baseline="0" dirty="0" err="1" smtClean="0"/>
              <a:t>intinsically</a:t>
            </a:r>
            <a:r>
              <a:rPr lang="en-GB" baseline="0" dirty="0" smtClean="0"/>
              <a:t> more effective than the other, particularly when given as only a single dose schedule.</a:t>
            </a:r>
          </a:p>
          <a:p>
            <a:endParaRPr lang="en-GB" baseline="0" dirty="0" smtClean="0"/>
          </a:p>
          <a:p>
            <a:r>
              <a:rPr lang="en-GB" baseline="0" dirty="0" smtClean="0"/>
              <a:t>The nationally deployed terminologies in primary care (READ2 and CTV3) already included codes for pandemic flu vaccination procedures, though they weren’t specific to H1N1. Similarly, </a:t>
            </a:r>
            <a:r>
              <a:rPr lang="en-GB" baseline="0" dirty="0" err="1" smtClean="0"/>
              <a:t>dm+d</a:t>
            </a:r>
            <a:r>
              <a:rPr lang="en-GB" baseline="0" dirty="0" smtClean="0"/>
              <a:t> already provided codes to record which vaccine had been given. Unfortunately, the existing data extraction and/or subsequent analytics engines couldn’t support extracting and analysing code combinations (a code for which vaccine dose and another for which vaccine) and so new ‘composite’ codes were issued.</a:t>
            </a:r>
          </a:p>
          <a:p>
            <a:endParaRPr lang="en-GB" baseline="0" dirty="0" smtClean="0"/>
          </a:p>
          <a:p>
            <a:r>
              <a:rPr lang="en-GB" baseline="0" dirty="0" smtClean="0"/>
              <a:t>By Christmas it was clear that the data returns being obtained using these codes was very likely inaccurate; suppliers sent notices out to practices encouraging them to code differently.</a:t>
            </a:r>
          </a:p>
        </p:txBody>
      </p:sp>
      <p:sp>
        <p:nvSpPr>
          <p:cNvPr id="4" name="Slide Number Placeholder 3"/>
          <p:cNvSpPr>
            <a:spLocks noGrp="1"/>
          </p:cNvSpPr>
          <p:nvPr>
            <p:ph type="sldNum" sz="quarter" idx="10"/>
          </p:nvPr>
        </p:nvSpPr>
        <p:spPr/>
        <p:txBody>
          <a:bodyPr/>
          <a:lstStyle/>
          <a:p>
            <a:fld id="{B38CE3C7-517C-4589-ADAD-A9FCC4DA4757}" type="slidenum">
              <a:rPr lang="en-GB" smtClean="0"/>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…and again three months later….</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…but to no avail.</a:t>
            </a:r>
          </a:p>
          <a:p>
            <a:endParaRPr lang="en-GB" dirty="0" smtClean="0"/>
          </a:p>
          <a:p>
            <a:r>
              <a:rPr lang="en-GB" dirty="0" smtClean="0"/>
              <a:t>This</a:t>
            </a:r>
            <a:r>
              <a:rPr lang="en-GB" baseline="0" dirty="0" smtClean="0"/>
              <a:t> slide shows how 383 practices used the available codes relating to both pandemic H1N1 and regular flu vaccination during the 12 months including Xmas 2009. </a:t>
            </a:r>
          </a:p>
          <a:p>
            <a:endParaRPr lang="en-GB" baseline="0" dirty="0" smtClean="0"/>
          </a:p>
          <a:p>
            <a:r>
              <a:rPr lang="en-GB" baseline="0" dirty="0" smtClean="0"/>
              <a:t>Extrapolating from the figures, only 14 million doses explicitly coded as using </a:t>
            </a:r>
            <a:r>
              <a:rPr lang="en-GB" baseline="0" dirty="0" err="1" smtClean="0"/>
              <a:t>Pandemrix</a:t>
            </a:r>
            <a:r>
              <a:rPr lang="en-GB" baseline="0" dirty="0" smtClean="0"/>
              <a:t> were given to the entire UK population. Only just over a quarter of the population received any kind of swine flu vaccine, compared with almost 40% receiving the regular flu jab in the same year, and 45% the preceding year. </a:t>
            </a:r>
          </a:p>
          <a:p>
            <a:endParaRPr lang="en-GB" baseline="0" dirty="0" smtClean="0"/>
          </a:p>
          <a:p>
            <a:r>
              <a:rPr lang="en-GB" baseline="0" dirty="0" smtClean="0"/>
              <a:t>1 in six swine flu vaccination procedures was coded using one of the older codes that didn’t specify which vaccine was used.</a:t>
            </a:r>
            <a:endParaRPr lang="en-GB" dirty="0"/>
          </a:p>
        </p:txBody>
      </p:sp>
      <p:sp>
        <p:nvSpPr>
          <p:cNvPr id="4" name="Slide Number Placeholder 3"/>
          <p:cNvSpPr>
            <a:spLocks noGrp="1"/>
          </p:cNvSpPr>
          <p:nvPr>
            <p:ph type="sldNum" sz="quarter" idx="10"/>
          </p:nvPr>
        </p:nvSpPr>
        <p:spPr/>
        <p:txBody>
          <a:bodyPr/>
          <a:lstStyle/>
          <a:p>
            <a:fld id="{B38CE3C7-517C-4589-ADAD-A9FCC4DA4757}" type="slidenum">
              <a:rPr lang="en-GB" smtClean="0"/>
              <a:pPr/>
              <a:t>15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Although SNOMED CT is organised into ‘chapters’,</a:t>
            </a:r>
            <a:r>
              <a:rPr lang="en-GB" baseline="0" dirty="0" smtClean="0"/>
              <a:t> these are not intended to support traditional reporting.</a:t>
            </a:r>
          </a:p>
          <a:p>
            <a:endParaRPr lang="en-GB" baseline="0" dirty="0" smtClean="0"/>
          </a:p>
          <a:p>
            <a:r>
              <a:rPr lang="en-GB" baseline="0" dirty="0" smtClean="0"/>
              <a:t>This slide shows what happens if you take 38 months of data from a real A&amp;E department, where each attendance gains one SNOMED code to record the reason for the attendance, and then report it back by top-level SNOMED chapter.</a:t>
            </a:r>
          </a:p>
          <a:p>
            <a:endParaRPr lang="en-GB" baseline="0" dirty="0" smtClean="0"/>
          </a:p>
          <a:p>
            <a:r>
              <a:rPr lang="en-GB" baseline="0" dirty="0" smtClean="0"/>
              <a:t>Whilst not clinically terribly useful, however, this view isn’t entirely without value: the very many categories with very low counts are strongly  suggestive of miscoding.</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18</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Although the data was originally captured as SNOMED codes, however, it is possible to cross</a:t>
            </a:r>
            <a:r>
              <a:rPr lang="en-GB" baseline="0" dirty="0" smtClean="0"/>
              <a:t>-map the data into a more traditional clinical classification and then use the structure of that classification to derive more familiar ‘abstract and aggregate’ reports.</a:t>
            </a:r>
          </a:p>
          <a:p>
            <a:endParaRPr lang="en-GB" baseline="0" dirty="0" smtClean="0"/>
          </a:p>
          <a:p>
            <a:r>
              <a:rPr lang="en-GB" baseline="0" dirty="0" smtClean="0"/>
              <a:t>This screen shows the result of mapping the same 38 months of A&amp;E data to the READ2 code system, and then aggregating the codes by the READ chapters (which are similar to ICD9).</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19</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Equally, you can map the data to ICD, as shown here.</a:t>
            </a:r>
          </a:p>
          <a:p>
            <a:endParaRPr lang="en-GB" dirty="0" smtClean="0"/>
          </a:p>
          <a:p>
            <a:r>
              <a:rPr lang="en-GB" dirty="0" smtClean="0"/>
              <a:t>However, even at this level of aggregation some of the differences between the classification systems becomes</a:t>
            </a:r>
            <a:r>
              <a:rPr lang="en-GB" baseline="0" dirty="0" smtClean="0"/>
              <a:t> apparent.</a:t>
            </a:r>
          </a:p>
          <a:p>
            <a:endParaRPr lang="en-GB" baseline="0" dirty="0" smtClean="0"/>
          </a:p>
          <a:p>
            <a:r>
              <a:rPr lang="en-GB" baseline="0" dirty="0" smtClean="0"/>
              <a:t>According to this ICD10 aggregation, twice as many A&amp;E presentations were in relation to </a:t>
            </a:r>
            <a:r>
              <a:rPr lang="en-GB" baseline="0" dirty="0" err="1" smtClean="0"/>
              <a:t>Neoplasms</a:t>
            </a:r>
            <a:r>
              <a:rPr lang="en-GB" baseline="0" dirty="0" smtClean="0"/>
              <a:t> than the preceding aggregation using READ2.</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20</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number</a:t>
            </a:r>
            <a:r>
              <a:rPr lang="en-GB" baseline="0" dirty="0" smtClean="0"/>
              <a:t> of possible different aggregations of the same data is limited only by the number of different classifications to which the primary data capture terminology and information model combination are linked.</a:t>
            </a:r>
          </a:p>
          <a:p>
            <a:endParaRPr lang="en-GB" baseline="0" dirty="0" smtClean="0"/>
          </a:p>
          <a:p>
            <a:r>
              <a:rPr lang="en-GB" baseline="0" dirty="0" smtClean="0"/>
              <a:t>This slide shows the same A&amp;E episode data, this time aggregated using the A&amp;E HES Data Dictionary ‘A&amp;E Diagnosis’ </a:t>
            </a:r>
            <a:r>
              <a:rPr lang="en-GB" baseline="0" dirty="0" err="1" smtClean="0"/>
              <a:t>valueset</a:t>
            </a:r>
            <a:endParaRPr lang="en-GB" baseline="0" dirty="0" smtClean="0"/>
          </a:p>
          <a:p>
            <a:r>
              <a:rPr lang="en-GB" dirty="0" smtClean="0"/>
              <a:t>http://www.hesonline.nhs.uk/</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21</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smtClean="0"/>
              <a:t>In</a:t>
            </a:r>
            <a:r>
              <a:rPr lang="en-US" baseline="0" dirty="0" smtClean="0"/>
              <a:t> addition to links between SNOMED and ‘off the peg’ monoaxial classifications, its also possible to devise transforms that aggregate SNOMED- or CVT3-encoded data according to arbitrarily defined monoaxial systems of classification.</a:t>
            </a:r>
          </a:p>
          <a:p>
            <a:endParaRPr lang="en-US" baseline="0" dirty="0" smtClean="0"/>
          </a:p>
          <a:p>
            <a:r>
              <a:rPr lang="en-US" baseline="0" dirty="0" smtClean="0"/>
              <a:t>This slide shows how the membership of a </a:t>
            </a:r>
            <a:r>
              <a:rPr lang="en-US" baseline="0" dirty="0" err="1" smtClean="0"/>
              <a:t>multiaxial</a:t>
            </a:r>
            <a:r>
              <a:rPr lang="en-US" baseline="0" dirty="0" smtClean="0"/>
              <a:t> classification can be collapsed (‘transformed’) onto a much simpler system of just four categories, but where each original code can be in only one of those four categories. The basic step is to annotate points in the original hierarchy with  statements to the effect that ‘everything below this point is in category X’. </a:t>
            </a:r>
          </a:p>
          <a:p>
            <a:endParaRPr lang="en-US" baseline="0" dirty="0" smtClean="0"/>
          </a:p>
          <a:p>
            <a:r>
              <a:rPr lang="en-US" baseline="0" dirty="0" smtClean="0"/>
              <a:t>These annotations will unambiguously determine the </a:t>
            </a:r>
            <a:r>
              <a:rPr lang="en-US" baseline="0" dirty="0" err="1" smtClean="0"/>
              <a:t>categorisation</a:t>
            </a:r>
            <a:r>
              <a:rPr lang="en-US" baseline="0" dirty="0" smtClean="0"/>
              <a:t> of much of the original terminology. However, there will be some concepts that could inherit more than one category (and some that won’t inherit any). Where more than one different category is found as being attached to the ancestors of the concept under consideration, a system of ranking of the categories must be invoked to provide a clear and explicit order of </a:t>
            </a:r>
            <a:r>
              <a:rPr lang="en-US" baseline="0" dirty="0" err="1" smtClean="0"/>
              <a:t>categorial</a:t>
            </a:r>
            <a:r>
              <a:rPr lang="en-US" baseline="0" dirty="0" smtClean="0"/>
              <a:t> precedence. Thus, in the example, all the ambiguous concepts are assigned to Category 2 because (in this example) that category has precedence over the other candidates.</a:t>
            </a:r>
            <a:endParaRPr lang="en-US" dirty="0" smtClean="0"/>
          </a:p>
        </p:txBody>
      </p:sp>
      <p:sp>
        <p:nvSpPr>
          <p:cNvPr id="63492" name="Slide Number Placeholder 3"/>
          <p:cNvSpPr>
            <a:spLocks noGrp="1"/>
          </p:cNvSpPr>
          <p:nvPr>
            <p:ph type="sldNum" sz="quarter" idx="5"/>
          </p:nvPr>
        </p:nvSpPr>
        <p:spPr>
          <a:noFill/>
        </p:spPr>
        <p:txBody>
          <a:bodyPr/>
          <a:lstStyle/>
          <a:p>
            <a:fld id="{50DC1744-5A76-4E98-8949-ED31968B9E88}" type="slidenum">
              <a:rPr lang="en-GB" smtClean="0"/>
              <a:pPr/>
              <a:t>22</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15</a:t>
            </a:r>
            <a:r>
              <a:rPr lang="en-GB" baseline="30000" dirty="0" smtClean="0"/>
              <a:t>th</a:t>
            </a:r>
            <a:r>
              <a:rPr lang="en-GB" baseline="0" dirty="0" smtClean="0"/>
              <a:t> century analytics problem was simple:</a:t>
            </a:r>
          </a:p>
          <a:p>
            <a:endParaRPr lang="en-GB" baseline="0" dirty="0" smtClean="0"/>
          </a:p>
          <a:p>
            <a:r>
              <a:rPr lang="en-GB" baseline="0" dirty="0" smtClean="0"/>
              <a:t>When did you need to get out of town in order to avoid an outbreak of plague (of which there were many)?</a:t>
            </a:r>
          </a:p>
          <a:p>
            <a:endParaRPr lang="en-GB" baseline="0" dirty="0" smtClean="0"/>
          </a:p>
          <a:p>
            <a:r>
              <a:rPr lang="en-GB" baseline="0" dirty="0" smtClean="0"/>
              <a:t>The solution involved 15</a:t>
            </a:r>
            <a:r>
              <a:rPr lang="en-GB" baseline="30000" dirty="0" smtClean="0"/>
              <a:t>th</a:t>
            </a:r>
            <a:r>
              <a:rPr lang="en-GB" baseline="0" dirty="0" smtClean="0"/>
              <a:t> century information and terminology models: a unique code was required for every unique phenomenon you wanted to count</a:t>
            </a:r>
          </a:p>
          <a:p>
            <a:endParaRPr lang="en-GB" baseline="0" dirty="0" smtClean="0"/>
          </a:p>
          <a:p>
            <a:r>
              <a:rPr lang="en-GB" sz="1200" dirty="0" smtClean="0"/>
              <a:t>The London</a:t>
            </a:r>
            <a:r>
              <a:rPr lang="en-GB" sz="1200" baseline="0" dirty="0" smtClean="0"/>
              <a:t> Bills of Mortality are the d</a:t>
            </a:r>
            <a:r>
              <a:rPr lang="en-GB" sz="1200" dirty="0" smtClean="0"/>
              <a:t>irect genetic precursor and inspiration</a:t>
            </a:r>
            <a:r>
              <a:rPr lang="en-GB" sz="1200" baseline="0" dirty="0" smtClean="0"/>
              <a:t> for </a:t>
            </a:r>
            <a:r>
              <a:rPr lang="en-GB" sz="1200" dirty="0" smtClean="0"/>
              <a:t>ICD</a:t>
            </a:r>
            <a:r>
              <a:rPr lang="en-GB" sz="1200" baseline="0" dirty="0" smtClean="0"/>
              <a:t>, through the work of John </a:t>
            </a:r>
            <a:r>
              <a:rPr lang="en-GB" sz="1200" baseline="0" dirty="0" err="1" smtClean="0"/>
              <a:t>Graunt</a:t>
            </a:r>
            <a:r>
              <a:rPr lang="en-GB" sz="1200" baseline="0" dirty="0" smtClean="0"/>
              <a:t>, William Cullen and then William Farr.</a:t>
            </a:r>
            <a:endParaRPr lang="en-GB" sz="1200" dirty="0" smtClean="0"/>
          </a:p>
          <a:p>
            <a:r>
              <a:rPr lang="en-GB" sz="1200" dirty="0" smtClean="0"/>
              <a:t>Originally introduced in response to the plague outbreaks of 1592-94,</a:t>
            </a:r>
            <a:r>
              <a:rPr lang="en-GB" sz="1200" baseline="0" dirty="0" smtClean="0"/>
              <a:t> they were p</a:t>
            </a:r>
            <a:r>
              <a:rPr lang="en-GB" sz="1200" dirty="0" smtClean="0"/>
              <a:t>ublished (after a short gap) every Thursday from 1603 until the 1830s</a:t>
            </a:r>
            <a:r>
              <a:rPr lang="en-GB" sz="1200" baseline="0" dirty="0" smtClean="0"/>
              <a:t>. </a:t>
            </a:r>
          </a:p>
          <a:p>
            <a:r>
              <a:rPr lang="en-GB" sz="1200" baseline="0" dirty="0" smtClean="0"/>
              <a:t>Annual aggregate reports were also issued.</a:t>
            </a:r>
            <a:endParaRPr lang="en-GB" sz="120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23</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25</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lot of the nervousness</a:t>
            </a:r>
            <a:r>
              <a:rPr lang="en-GB" baseline="0" dirty="0" smtClean="0"/>
              <a:t> around how to report over SNOMED starts with the observation that, unlike READ, the code itself doesn’t tell you what the ancestor and descendent codes are. In READ, getting everything that’s a descendent of H33 is as simple as a string comparison:</a:t>
            </a:r>
          </a:p>
          <a:p>
            <a:endParaRPr lang="en-GB" baseline="0" dirty="0" smtClean="0"/>
          </a:p>
          <a:p>
            <a:r>
              <a:rPr lang="en-GB" baseline="0" dirty="0" smtClean="0"/>
              <a:t>SELECT patients WHERE INSTR(code,’H33’) = 1;</a:t>
            </a:r>
          </a:p>
          <a:p>
            <a:endParaRPr lang="en-GB" baseline="0" dirty="0" smtClean="0"/>
          </a:p>
          <a:p>
            <a:r>
              <a:rPr lang="en-GB" baseline="0" dirty="0" smtClean="0"/>
              <a:t>This approach doesn’t work for SNOMED. But, it doesn’t work in CTV3 either - so this isn’t a new problem or one that’s unique to SNOMED.</a:t>
            </a:r>
            <a:endParaRPr lang="en-GB" dirty="0"/>
          </a:p>
        </p:txBody>
      </p:sp>
      <p:sp>
        <p:nvSpPr>
          <p:cNvPr id="4" name="Slide Number Placeholder 3"/>
          <p:cNvSpPr>
            <a:spLocks noGrp="1"/>
          </p:cNvSpPr>
          <p:nvPr>
            <p:ph type="sldNum" sz="quarter" idx="10"/>
          </p:nvPr>
        </p:nvSpPr>
        <p:spPr/>
        <p:txBody>
          <a:bodyPr/>
          <a:lstStyle/>
          <a:p>
            <a:pPr>
              <a:defRPr/>
            </a:pPr>
            <a:fld id="{9607351B-4570-4DCE-A9CF-89E5A9EB7208}" type="slidenum">
              <a:rPr lang="en-GB" smtClean="0"/>
              <a:pPr>
                <a:defRPr/>
              </a:pPr>
              <a:t>26</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typical</a:t>
            </a:r>
            <a:r>
              <a:rPr lang="en-GB" baseline="0" dirty="0" smtClean="0"/>
              <a:t> engineering solution to this problem of how to test subsumption is known variously as an ‘ancestor’ or ‘transitive closure’ table. Basically, it’s a (large) pre-computed table that lists every ancestor-descendent code pairing. Technically, </a:t>
            </a:r>
            <a:r>
              <a:rPr lang="en-GB" baseline="0" dirty="0" err="1" smtClean="0"/>
              <a:t>ut’s</a:t>
            </a:r>
            <a:r>
              <a:rPr lang="en-GB" baseline="0" dirty="0" smtClean="0"/>
              <a:t> the recursively exhaustive, transitive JOIN of the parent-child table with itself.</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27</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20000"/>
          </a:bodyPr>
          <a:lstStyle/>
          <a:p>
            <a:pPr fontAlgn="auto">
              <a:lnSpc>
                <a:spcPct val="90000"/>
              </a:lnSpc>
              <a:spcBef>
                <a:spcPts val="0"/>
              </a:spcBef>
              <a:spcAft>
                <a:spcPts val="0"/>
              </a:spcAft>
              <a:defRPr/>
            </a:pPr>
            <a:r>
              <a:rPr lang="en-GB" dirty="0" smtClean="0"/>
              <a:t>The results of data reporting,</a:t>
            </a:r>
            <a:r>
              <a:rPr lang="en-GB" baseline="0" dirty="0" smtClean="0"/>
              <a:t> however, can only be as good as the original data capture – and there’s good reason to question the quality of existing clinical coded data.</a:t>
            </a:r>
            <a:endParaRPr lang="en-GB" dirty="0" smtClean="0"/>
          </a:p>
          <a:p>
            <a:pPr fontAlgn="auto">
              <a:lnSpc>
                <a:spcPct val="90000"/>
              </a:lnSpc>
              <a:spcBef>
                <a:spcPts val="0"/>
              </a:spcBef>
              <a:spcAft>
                <a:spcPts val="0"/>
              </a:spcAft>
              <a:defRPr/>
            </a:pPr>
            <a:endParaRPr lang="en-GB" dirty="0" smtClean="0"/>
          </a:p>
          <a:p>
            <a:pPr fontAlgn="auto">
              <a:lnSpc>
                <a:spcPct val="90000"/>
              </a:lnSpc>
              <a:spcBef>
                <a:spcPts val="0"/>
              </a:spcBef>
              <a:spcAft>
                <a:spcPts val="0"/>
              </a:spcAft>
              <a:defRPr/>
            </a:pPr>
            <a:r>
              <a:rPr lang="en-GB" dirty="0" smtClean="0"/>
              <a:t>The THIN Database collects data from over 300 practices (so, 1200 doctors), all of whom use the same clinical software and all of whom have been encoding their clinical data using 5-Byte READ 2</a:t>
            </a:r>
            <a:r>
              <a:rPr lang="en-GB" baseline="0" dirty="0" smtClean="0"/>
              <a:t> for more than a decade.</a:t>
            </a:r>
            <a:endParaRPr lang="en-GB" dirty="0" smtClean="0"/>
          </a:p>
          <a:p>
            <a:pPr fontAlgn="auto">
              <a:lnSpc>
                <a:spcPct val="90000"/>
              </a:lnSpc>
              <a:spcBef>
                <a:spcPts val="0"/>
              </a:spcBef>
              <a:spcAft>
                <a:spcPts val="0"/>
              </a:spcAft>
              <a:defRPr/>
            </a:pPr>
            <a:endParaRPr lang="en-GB" dirty="0" smtClean="0"/>
          </a:p>
          <a:p>
            <a:pPr fontAlgn="auto">
              <a:lnSpc>
                <a:spcPct val="90000"/>
              </a:lnSpc>
              <a:spcBef>
                <a:spcPts val="0"/>
              </a:spcBef>
              <a:spcAft>
                <a:spcPts val="0"/>
              </a:spcAft>
              <a:defRPr/>
            </a:pPr>
            <a:r>
              <a:rPr lang="en-GB" dirty="0" smtClean="0"/>
              <a:t>In any one 12 months reporting period, of the 90k or so READ codes that actually exist to be used, only around 30,000 are ever used at least once. However, within this 30,000 are a core of just 1000 READ codes that are used very commonly – they are the 1000 most popular codes, and they consistently account for about 82% of all clinical statements that carry a READ code.</a:t>
            </a:r>
          </a:p>
          <a:p>
            <a:pPr fontAlgn="auto">
              <a:lnSpc>
                <a:spcPct val="90000"/>
              </a:lnSpc>
              <a:spcBef>
                <a:spcPts val="0"/>
              </a:spcBef>
              <a:spcAft>
                <a:spcPts val="0"/>
              </a:spcAft>
              <a:defRPr/>
            </a:pPr>
            <a:endParaRPr lang="en-GB" dirty="0" smtClean="0"/>
          </a:p>
          <a:p>
            <a:pPr fontAlgn="auto">
              <a:lnSpc>
                <a:spcPct val="90000"/>
              </a:lnSpc>
              <a:spcBef>
                <a:spcPts val="0"/>
              </a:spcBef>
              <a:spcAft>
                <a:spcPts val="0"/>
              </a:spcAft>
              <a:defRPr/>
            </a:pPr>
            <a:r>
              <a:rPr lang="en-GB" dirty="0" smtClean="0"/>
              <a:t>The problem is, the list of most popular codes used by these 1200 GPs changes from year to year.</a:t>
            </a:r>
          </a:p>
          <a:p>
            <a:pPr fontAlgn="auto">
              <a:lnSpc>
                <a:spcPct val="90000"/>
              </a:lnSpc>
              <a:spcBef>
                <a:spcPts val="0"/>
              </a:spcBef>
              <a:spcAft>
                <a:spcPts val="0"/>
              </a:spcAft>
              <a:defRPr/>
            </a:pPr>
            <a:endParaRPr lang="en-GB" dirty="0" smtClean="0"/>
          </a:p>
          <a:p>
            <a:pPr fontAlgn="auto">
              <a:lnSpc>
                <a:spcPct val="90000"/>
              </a:lnSpc>
              <a:spcBef>
                <a:spcPts val="0"/>
              </a:spcBef>
              <a:spcAft>
                <a:spcPts val="0"/>
              </a:spcAft>
              <a:defRPr/>
            </a:pPr>
            <a:r>
              <a:rPr lang="en-GB" dirty="0" smtClean="0"/>
              <a:t>The table shows the overlap between various pairs of years – for example, 900 codes were in the top 1000 for both 1999 and 1998. Or, 100 codes that were popular in 1999 had fallen out of favour by the following year. What’s especially interesting is that this coding drift is cumulative: only a little over half the codes popular in 1999 were still popular 11 years later (2009).</a:t>
            </a:r>
          </a:p>
          <a:p>
            <a:pPr fontAlgn="auto">
              <a:lnSpc>
                <a:spcPct val="90000"/>
              </a:lnSpc>
              <a:spcBef>
                <a:spcPts val="0"/>
              </a:spcBef>
              <a:spcAft>
                <a:spcPts val="0"/>
              </a:spcAft>
              <a:defRPr/>
            </a:pPr>
            <a:endParaRPr lang="en-GB" dirty="0" smtClean="0"/>
          </a:p>
          <a:p>
            <a:pPr fontAlgn="auto">
              <a:lnSpc>
                <a:spcPct val="90000"/>
              </a:lnSpc>
              <a:spcBef>
                <a:spcPts val="0"/>
              </a:spcBef>
              <a:spcAft>
                <a:spcPts val="0"/>
              </a:spcAft>
              <a:defRPr/>
            </a:pPr>
            <a:r>
              <a:rPr lang="en-GB" dirty="0" smtClean="0"/>
              <a:t>Maybe the codes that were in the top 1000 have simply moved into the not-quite-so-popular range? Unfortunately, no: if you compare the top 3000, 5000 or 10,000 codes, you see the same thing. The top 10,000 codes, incidentally, accounts for 96% of all coded items.</a:t>
            </a:r>
          </a:p>
          <a:p>
            <a:pPr fontAlgn="auto">
              <a:lnSpc>
                <a:spcPct val="90000"/>
              </a:lnSpc>
              <a:spcBef>
                <a:spcPts val="0"/>
              </a:spcBef>
              <a:spcAft>
                <a:spcPts val="0"/>
              </a:spcAft>
              <a:defRPr/>
            </a:pPr>
            <a:endParaRPr lang="en-GB" dirty="0" smtClean="0"/>
          </a:p>
          <a:p>
            <a:pPr fontAlgn="auto">
              <a:lnSpc>
                <a:spcPct val="90000"/>
              </a:lnSpc>
              <a:spcBef>
                <a:spcPts val="0"/>
              </a:spcBef>
              <a:spcAft>
                <a:spcPts val="0"/>
              </a:spcAft>
              <a:defRPr/>
            </a:pPr>
            <a:r>
              <a:rPr lang="en-GB" dirty="0" smtClean="0"/>
              <a:t>Well, maybe all the ‘churn’ is </a:t>
            </a:r>
            <a:r>
              <a:rPr lang="en-GB" dirty="0" err="1" smtClean="0"/>
              <a:t>occuring</a:t>
            </a:r>
            <a:r>
              <a:rPr lang="en-GB" dirty="0" smtClean="0"/>
              <a:t> in the top1000 only, and maybe all the codes that fall in and out of fashion are related to administration codes, perhaps in response to the various ‘payment by results’ initiatives.</a:t>
            </a:r>
          </a:p>
          <a:p>
            <a:pPr fontAlgn="auto">
              <a:lnSpc>
                <a:spcPct val="90000"/>
              </a:lnSpc>
              <a:spcBef>
                <a:spcPts val="0"/>
              </a:spcBef>
              <a:spcAft>
                <a:spcPts val="0"/>
              </a:spcAft>
              <a:defRPr/>
            </a:pPr>
            <a:endParaRPr lang="en-GB" dirty="0" smtClean="0"/>
          </a:p>
          <a:p>
            <a:pPr fontAlgn="auto">
              <a:lnSpc>
                <a:spcPct val="90000"/>
              </a:lnSpc>
              <a:spcBef>
                <a:spcPts val="0"/>
              </a:spcBef>
              <a:spcAft>
                <a:spcPts val="0"/>
              </a:spcAft>
              <a:defRPr/>
            </a:pPr>
            <a:r>
              <a:rPr lang="en-GB" dirty="0" smtClean="0"/>
              <a:t>Again, not entirely: if you restrict the comparison to only the popular codes from those chapters of READ that are exclusively to do with recording symptoms or diseases or surgical procedures, you see the same effect (though the curves *are* flatter – after 11 years there’s still 80% overlap).</a:t>
            </a:r>
          </a:p>
          <a:p>
            <a:pPr fontAlgn="auto">
              <a:spcBef>
                <a:spcPts val="0"/>
              </a:spcBef>
              <a:spcAft>
                <a:spcPts val="0"/>
              </a:spcAft>
              <a:defRPr/>
            </a:pPr>
            <a:endParaRPr lang="en-GB"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38815EE-D98F-43A2-BFE6-F8BAB475EA49}" type="slidenum">
              <a:rPr lang="en-GB"/>
              <a:pPr fontAlgn="base">
                <a:spcBef>
                  <a:spcPct val="0"/>
                </a:spcBef>
                <a:spcAft>
                  <a:spcPct val="0"/>
                </a:spcAft>
              </a:pPr>
              <a:t>29</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smtClean="0"/>
              <a:t>In addition to these </a:t>
            </a:r>
            <a:r>
              <a:rPr lang="en-US" dirty="0" err="1" smtClean="0"/>
              <a:t>interrater</a:t>
            </a:r>
            <a:r>
              <a:rPr lang="en-US" dirty="0" smtClean="0"/>
              <a:t> variability effects on coding quality at the point of data capture,</a:t>
            </a:r>
            <a:r>
              <a:rPr lang="en-US" baseline="0" dirty="0" smtClean="0"/>
              <a:t> data processing must also properly handle changes within the terminology itself. A full exposition of this isn’t possible within the current presentation, but one area of particular brief note concerns what happens to the inactive codes – which may be encountered in either or both of your instance data or your report specifications.</a:t>
            </a:r>
            <a:endParaRPr lang="en-US" dirty="0" smtClean="0"/>
          </a:p>
        </p:txBody>
      </p:sp>
      <p:sp>
        <p:nvSpPr>
          <p:cNvPr id="63492" name="Slide Number Placeholder 3"/>
          <p:cNvSpPr>
            <a:spLocks noGrp="1"/>
          </p:cNvSpPr>
          <p:nvPr>
            <p:ph type="sldNum" sz="quarter" idx="5"/>
          </p:nvPr>
        </p:nvSpPr>
        <p:spPr>
          <a:noFill/>
        </p:spPr>
        <p:txBody>
          <a:bodyPr/>
          <a:lstStyle/>
          <a:p>
            <a:fld id="{50DC1744-5A76-4E98-8949-ED31968B9E88}" type="slidenum">
              <a:rPr lang="en-GB" smtClean="0"/>
              <a:pPr/>
              <a:t>30</a:t>
            </a:fld>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UKTC draft</a:t>
            </a:r>
            <a:r>
              <a:rPr lang="en-GB" baseline="0" dirty="0" smtClean="0"/>
              <a:t> product ‘SNOMED Query Table’ attempts to offer an elegant solution to this problem.</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31</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32</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GB" dirty="0" smtClean="0"/>
          </a:p>
        </p:txBody>
      </p:sp>
      <p:sp>
        <p:nvSpPr>
          <p:cNvPr id="30724" name="Slide Number Placeholder 3"/>
          <p:cNvSpPr>
            <a:spLocks noGrp="1"/>
          </p:cNvSpPr>
          <p:nvPr>
            <p:ph type="sldNum" sz="quarter" idx="5"/>
          </p:nvPr>
        </p:nvSpPr>
        <p:spPr>
          <a:noFill/>
        </p:spPr>
        <p:txBody>
          <a:bodyPr/>
          <a:lstStyle/>
          <a:p>
            <a:fld id="{A249108A-A331-4D3F-9DA3-E84DF0CCD54C}" type="slidenum">
              <a:rPr lang="en-GB" smtClean="0"/>
              <a:pPr/>
              <a:t>33</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r>
              <a:rPr lang="en-GB" dirty="0" smtClean="0"/>
              <a:t>The present</a:t>
            </a:r>
            <a:r>
              <a:rPr lang="en-GB" baseline="0" dirty="0" smtClean="0"/>
              <a:t> day informatics infrastructure comprises an accretion of earlier, and generally simpler, attempts to solve the analytics problem.</a:t>
            </a:r>
          </a:p>
          <a:p>
            <a:endParaRPr lang="en-GB" baseline="0" dirty="0" smtClean="0"/>
          </a:p>
          <a:p>
            <a:r>
              <a:rPr lang="en-GB" baseline="0" dirty="0" smtClean="0"/>
              <a:t>At the centre (at least, from the perspective of a terminology specialist where what you do is always the centre of everybody else’s world) sit the three clinical terminologies (READ2, CTV3 and SNOMED) supplemented by some cross mapping tables (black arrows). The representation of drug information is handled separately in the NHS Drug Dictionary and </a:t>
            </a:r>
            <a:r>
              <a:rPr lang="en-GB" baseline="0" dirty="0" err="1" smtClean="0"/>
              <a:t>dm+d</a:t>
            </a:r>
            <a:r>
              <a:rPr lang="en-GB" baseline="0" dirty="0" smtClean="0"/>
              <a:t>.</a:t>
            </a:r>
          </a:p>
          <a:p>
            <a:endParaRPr lang="en-GB" baseline="0" dirty="0" smtClean="0"/>
          </a:p>
          <a:p>
            <a:r>
              <a:rPr lang="en-GB" baseline="0" dirty="0" smtClean="0"/>
              <a:t>This ‘core’ of knowledge representation tools is then referenced by a range of other products. These products can be organised into one of four groups:</a:t>
            </a:r>
          </a:p>
          <a:p>
            <a:endParaRPr lang="en-GB" baseline="0" dirty="0" smtClean="0"/>
          </a:p>
          <a:p>
            <a:r>
              <a:rPr lang="en-GB" baseline="0" dirty="0" smtClean="0"/>
              <a:t>In blue are </a:t>
            </a:r>
            <a:r>
              <a:rPr lang="en-GB" baseline="0" dirty="0" err="1" smtClean="0"/>
              <a:t>subdomain-sepcific</a:t>
            </a:r>
            <a:r>
              <a:rPr lang="en-GB" baseline="0" dirty="0" smtClean="0"/>
              <a:t> vocabularies like the PBCL or Choose and Book code lists. These are expressed in one or more of the core terminologies, and they typically act to constrain data capture, in some specific clinical context, to some specific fraction of the whole terminology.</a:t>
            </a:r>
          </a:p>
          <a:p>
            <a:endParaRPr lang="en-GB" baseline="0" dirty="0" smtClean="0"/>
          </a:p>
          <a:p>
            <a:r>
              <a:rPr lang="en-GB" baseline="0" dirty="0" smtClean="0"/>
              <a:t>In green are minimum dataset specifications for specific reporting requirements, such as the Quality and Outcomes Framework (QOF) for primary care, or the Emergency Dataset (ED) for statutory reporting to the centre of activity in A&amp;E departments.</a:t>
            </a:r>
          </a:p>
          <a:p>
            <a:endParaRPr lang="en-GB" baseline="0" dirty="0" smtClean="0"/>
          </a:p>
          <a:p>
            <a:r>
              <a:rPr lang="en-GB" baseline="0" dirty="0" smtClean="0"/>
              <a:t>In maroon are links to classification schemes (similar in some ways to the green reporting datasets in that they primarily drive reporting), and in pink are message specification lists (similar in some ways to the initial data capture lists, in that they act to restrict which bits of the terminology can be used).</a:t>
            </a:r>
            <a:endParaRPr lang="en-GB" dirty="0" smtClean="0"/>
          </a:p>
        </p:txBody>
      </p:sp>
      <p:sp>
        <p:nvSpPr>
          <p:cNvPr id="30724" name="Slide Number Placeholder 3"/>
          <p:cNvSpPr>
            <a:spLocks noGrp="1"/>
          </p:cNvSpPr>
          <p:nvPr>
            <p:ph type="sldNum" sz="quarter" idx="5"/>
          </p:nvPr>
        </p:nvSpPr>
        <p:spPr>
          <a:noFill/>
        </p:spPr>
        <p:txBody>
          <a:bodyPr/>
          <a:lstStyle/>
          <a:p>
            <a:fld id="{A249108A-A331-4D3F-9DA3-E84DF0CCD54C}" type="slidenum">
              <a:rPr lang="en-GB" smtClean="0"/>
              <a:pPr/>
              <a:t>4</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smtClean="0"/>
              <a:t>This animated slide seeks to illustrate the consequences, for querying, of the fact that the different terminologies may choose to arrange the same set of active concepts in different ways. The most obvious difference is between READ2 where a concept can only have one parent, and either CTV3 and SNOMED where a concept can have more than one parent.</a:t>
            </a:r>
          </a:p>
          <a:p>
            <a:endParaRPr lang="en-US" dirty="0" smtClean="0"/>
          </a:p>
          <a:p>
            <a:r>
              <a:rPr lang="en-US" dirty="0" smtClean="0"/>
              <a:t>Graphically, the animation starts showing an imaginary fragment of the READ2 code hierarchy: each of the 20 coded concepts shown has only one parent, and the hierarchy of concepts is fairly shallow (only four levels deep). The fragment is divided between two discrete chapters or branches. </a:t>
            </a:r>
          </a:p>
          <a:p>
            <a:endParaRPr lang="en-US" dirty="0" smtClean="0"/>
          </a:p>
          <a:p>
            <a:r>
              <a:rPr lang="en-US" dirty="0" smtClean="0"/>
              <a:t>As the slide animation progresses, simulating the changes in how CTV3 and SNOMED represent the same space of all clinical concepts, it will be seen that the relationship between the original 20 codes and all the other codes changes as the hierarchy changes about them.</a:t>
            </a:r>
          </a:p>
          <a:p>
            <a:endParaRPr lang="en-US" dirty="0" smtClean="0"/>
          </a:p>
          <a:p>
            <a:r>
              <a:rPr lang="en-US" dirty="0" smtClean="0"/>
              <a:t>Both CTV3 and SNOMED CT contain the same clinical concepts as READ2, but they also add more detailed ones. This results in more concepts and more levels to the hierarchy. Additionally, both may add further parent-child relationships so that some concepts have more than one parent (e.g. to make infective </a:t>
            </a:r>
            <a:r>
              <a:rPr lang="en-US" dirty="0" err="1" smtClean="0"/>
              <a:t>carditis</a:t>
            </a:r>
            <a:r>
              <a:rPr lang="en-US" dirty="0" smtClean="0"/>
              <a:t> BOTH a kind of infectious disease AND a kind of cardiovascular disease). </a:t>
            </a:r>
          </a:p>
          <a:p>
            <a:endParaRPr lang="en-US" dirty="0" smtClean="0"/>
          </a:p>
          <a:p>
            <a:r>
              <a:rPr lang="en-US" dirty="0" smtClean="0"/>
              <a:t>Significantly, both CTV3 and SNOMED can also remove parent-child relationships that were present in one or other of the other two terminologies (e.g. [C10FK </a:t>
            </a:r>
            <a:r>
              <a:rPr lang="en-US" dirty="0" err="1" smtClean="0"/>
              <a:t>Hyperosmolar</a:t>
            </a:r>
            <a:r>
              <a:rPr lang="en-US" dirty="0" smtClean="0"/>
              <a:t> non-</a:t>
            </a:r>
            <a:r>
              <a:rPr lang="en-US" dirty="0" err="1" smtClean="0"/>
              <a:t>ketotic</a:t>
            </a:r>
            <a:r>
              <a:rPr lang="en-US" dirty="0" smtClean="0"/>
              <a:t> state in type 2 diabetes mellitus] is a subtype of [C10F. Type 2 diabetes mellitus] in READ2 but the corresponding [</a:t>
            </a:r>
            <a:r>
              <a:rPr lang="en-GB" dirty="0" smtClean="0"/>
              <a:t>395204000 </a:t>
            </a:r>
            <a:r>
              <a:rPr lang="en-GB" dirty="0" err="1" smtClean="0"/>
              <a:t>Hyperosmolar</a:t>
            </a:r>
            <a:r>
              <a:rPr lang="en-GB" dirty="0" smtClean="0"/>
              <a:t> non-</a:t>
            </a:r>
            <a:r>
              <a:rPr lang="en-GB" dirty="0" err="1" smtClean="0"/>
              <a:t>ketotic</a:t>
            </a:r>
            <a:r>
              <a:rPr lang="en-GB" dirty="0" smtClean="0"/>
              <a:t> state in type 2 diabetes mellitus</a:t>
            </a:r>
            <a:r>
              <a:rPr lang="en-US" dirty="0" smtClean="0"/>
              <a:t>] in SNOMED is not a subtype of </a:t>
            </a:r>
            <a:r>
              <a:rPr lang="en-GB" dirty="0" smtClean="0"/>
              <a:t>44054006 Diabetes mellitus type 2, since it’s a complication of the condition not a subtype of it.)</a:t>
            </a:r>
          </a:p>
          <a:p>
            <a:endParaRPr lang="en-GB" dirty="0" smtClean="0"/>
          </a:p>
          <a:p>
            <a:r>
              <a:rPr lang="en-GB" dirty="0" smtClean="0"/>
              <a:t>Also, significantly, both CTV3 and SNOMED can inactivate concepts</a:t>
            </a:r>
            <a:r>
              <a:rPr lang="en-GB" baseline="0" dirty="0" smtClean="0"/>
              <a:t>: whilst both schemes always retain all concept identifiers ever issued, and neither ever reuses a previously released identifier, both include a subset of concept codes that are flagged as inactive. Critically, in both CTV3 and SNOMED, one of the consequences of inactivation is that a concept ceases to have any (clinically useful) parents or children. They continue to exist in the terminology as a whole, but are situated outside the main reporting hierarchy.</a:t>
            </a:r>
          </a:p>
          <a:p>
            <a:endParaRPr lang="en-GB" baseline="0" dirty="0" smtClean="0"/>
          </a:p>
          <a:p>
            <a:r>
              <a:rPr lang="en-GB" baseline="0" dirty="0" smtClean="0"/>
              <a:t>Finally, because both CTV3 and SNOMED are polyhierarchical (=concepts can have more than one parent), it is not possible to encode the hierarchy using the code itself. As a result, you can not test whether code A is an ancestor of code B purely by comparing the code strings. Another technical solution is required for this ‘subsumption testing’ operation.</a:t>
            </a:r>
            <a:endParaRPr lang="en-US" dirty="0" smtClean="0"/>
          </a:p>
        </p:txBody>
      </p:sp>
      <p:sp>
        <p:nvSpPr>
          <p:cNvPr id="63492" name="Slide Number Placeholder 3"/>
          <p:cNvSpPr>
            <a:spLocks noGrp="1"/>
          </p:cNvSpPr>
          <p:nvPr>
            <p:ph type="sldNum" sz="quarter" idx="5"/>
          </p:nvPr>
        </p:nvSpPr>
        <p:spPr>
          <a:noFill/>
        </p:spPr>
        <p:txBody>
          <a:bodyPr/>
          <a:lstStyle/>
          <a:p>
            <a:fld id="{50DC1744-5A76-4E98-8949-ED31968B9E88}" type="slidenum">
              <a:rPr lang="en-GB" smtClean="0"/>
              <a:pPr/>
              <a:t>5</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more detailed example of how the meaning of codes can change</a:t>
            </a:r>
            <a:r>
              <a:rPr lang="en-GB" baseline="0" dirty="0" smtClean="0"/>
              <a:t> between the terminologies is shown here.</a:t>
            </a:r>
          </a:p>
          <a:p>
            <a:endParaRPr lang="en-GB" baseline="0" dirty="0" smtClean="0"/>
          </a:p>
          <a:p>
            <a:r>
              <a:rPr lang="en-GB" baseline="0" dirty="0" smtClean="0"/>
              <a:t>In READ2, because the code L1806 sits in Chapter L, it is implicit that the patient is currently pregnant – though this isn’t explicitly stated in the rubric. However, this omission in the original term (which is in fact inherited directly from ICD) is probably why the code has subsequently been moved within CTV3 and also in SNOMED to an area of the respective hierarchies that no longer necessarily imply concurrent pregnancy.</a:t>
            </a:r>
          </a:p>
          <a:p>
            <a:endParaRPr lang="en-GB" baseline="0" dirty="0" smtClean="0"/>
          </a:p>
          <a:p>
            <a:r>
              <a:rPr lang="en-GB" baseline="0" dirty="0" smtClean="0"/>
              <a:t>Similarly, in both READ2 and CTV3, complications of diabetes are classified as subtypes of diabetes. This classification is really a convenience, again inherited directly from ICD, and most likely intended to make reporting specifications simpler. But its not true in the general case, and so SNOMED has systematically moved ‘complications of disease X’ out from under ‘disease X’ throughout its </a:t>
            </a:r>
            <a:r>
              <a:rPr lang="en-GB" baseline="0" dirty="0" err="1" smtClean="0"/>
              <a:t>heirachies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These changes in the technical and knowledge</a:t>
            </a:r>
            <a:r>
              <a:rPr lang="en-GB" baseline="0" dirty="0" smtClean="0"/>
              <a:t> content of the three clinical terminologies have occurred over a period of three decades, in response to evolving understanding of how to construct ‘general purpose’ terminologies capable of supporting increasingly advanced expectations of clinical reporting and reasoning. </a:t>
            </a:r>
          </a:p>
          <a:p>
            <a:endParaRPr lang="en-GB" baseline="0" dirty="0" smtClean="0"/>
          </a:p>
          <a:p>
            <a:r>
              <a:rPr lang="en-GB" baseline="0" dirty="0" smtClean="0"/>
              <a:t>The current shift towards an information-led commissioning model for healthcare introduces new requirements and expectations.</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F795F1A-53F4-4C4E-A84A-3157070C4C95}" type="slidenum">
              <a:rPr lang="en-GB" smtClean="0">
                <a:latin typeface="Arial" pitchFamily="34" charset="0"/>
              </a:rPr>
              <a:pPr/>
              <a:t>9</a:t>
            </a:fld>
            <a:endParaRPr lang="en-GB" smtClean="0">
              <a:latin typeface="Arial" pitchFamily="34" charset="0"/>
            </a:endParaRPr>
          </a:p>
        </p:txBody>
      </p:sp>
      <p:sp>
        <p:nvSpPr>
          <p:cNvPr id="83971" name="Rectangle 2"/>
          <p:cNvSpPr>
            <a:spLocks noGrp="1" noRot="1" noChangeAspect="1" noChangeArrowheads="1" noTextEdit="1"/>
          </p:cNvSpPr>
          <p:nvPr>
            <p:ph type="sldImg"/>
          </p:nvPr>
        </p:nvSpPr>
        <p:spPr>
          <a:xfrm>
            <a:off x="1298575" y="798513"/>
            <a:ext cx="4260850" cy="3195637"/>
          </a:xfrm>
          <a:ln/>
        </p:spPr>
      </p:sp>
      <p:sp>
        <p:nvSpPr>
          <p:cNvPr id="83972" name="Rectangle 3"/>
          <p:cNvSpPr>
            <a:spLocks noGrp="1" noChangeArrowheads="1"/>
          </p:cNvSpPr>
          <p:nvPr>
            <p:ph type="body" idx="1"/>
          </p:nvPr>
        </p:nvSpPr>
        <p:spPr>
          <a:xfrm>
            <a:off x="914400" y="4356100"/>
            <a:ext cx="5029200" cy="4135438"/>
          </a:xfrm>
          <a:noFill/>
          <a:ln/>
        </p:spPr>
        <p:txBody>
          <a:bodyPr/>
          <a:lstStyle/>
          <a:p>
            <a:r>
              <a:rPr lang="en-GB" smtClean="0">
                <a:latin typeface="Arial" pitchFamily="34" charset="0"/>
              </a:rPr>
              <a:t> ICD-9-CM was released in 1972. Over the following 15 years or so, the number of codes made available in similar schemes for coding pedal cycle accidents gradually increased, to around 87 by the time of CTV3 in the mid- to late 1990s.</a:t>
            </a:r>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FC61B3F-3E69-43C3-A48E-D11150E78AA8}" type="slidenum">
              <a:rPr lang="en-GB" smtClean="0"/>
              <a:pPr/>
              <a:t>10</a:t>
            </a:fld>
            <a:endParaRPr lang="en-GB" smtClean="0"/>
          </a:p>
        </p:txBody>
      </p:sp>
      <p:sp>
        <p:nvSpPr>
          <p:cNvPr id="69635" name="Rectangle 2"/>
          <p:cNvSpPr>
            <a:spLocks noGrp="1" noRot="1" noChangeAspect="1" noChangeArrowheads="1" noTextEdit="1"/>
          </p:cNvSpPr>
          <p:nvPr>
            <p:ph type="sldImg"/>
          </p:nvPr>
        </p:nvSpPr>
        <p:spPr>
          <a:xfrm>
            <a:off x="1298575" y="798513"/>
            <a:ext cx="4260850" cy="3195637"/>
          </a:xfrm>
          <a:ln/>
        </p:spPr>
      </p:sp>
      <p:sp>
        <p:nvSpPr>
          <p:cNvPr id="69636" name="Rectangle 3"/>
          <p:cNvSpPr>
            <a:spLocks noGrp="1" noChangeArrowheads="1"/>
          </p:cNvSpPr>
          <p:nvPr>
            <p:ph type="body" idx="1"/>
          </p:nvPr>
        </p:nvSpPr>
        <p:spPr>
          <a:xfrm>
            <a:off x="914400" y="4356100"/>
            <a:ext cx="5029200" cy="4135438"/>
          </a:xfrm>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lots of people b&amp;w curve"/>
          <p:cNvPicPr>
            <a:picLocks noChangeAspect="1" noChangeArrowheads="1"/>
          </p:cNvPicPr>
          <p:nvPr userDrawn="1"/>
        </p:nvPicPr>
        <p:blipFill>
          <a:blip r:embed="rId2" cstate="print"/>
          <a:srcRect/>
          <a:stretch>
            <a:fillRect/>
          </a:stretch>
        </p:blipFill>
        <p:spPr bwMode="auto">
          <a:xfrm>
            <a:off x="0" y="1341438"/>
            <a:ext cx="9163050" cy="4751387"/>
          </a:xfrm>
          <a:prstGeom prst="rect">
            <a:avLst/>
          </a:prstGeom>
          <a:noFill/>
          <a:ln w="9525">
            <a:noFill/>
            <a:miter lim="800000"/>
            <a:headEnd/>
            <a:tailEnd/>
          </a:ln>
        </p:spPr>
      </p:pic>
      <p:sp>
        <p:nvSpPr>
          <p:cNvPr id="931844" name="Rectangle 4"/>
          <p:cNvSpPr>
            <a:spLocks noGrp="1" noChangeArrowheads="1"/>
          </p:cNvSpPr>
          <p:nvPr>
            <p:ph type="ctrTitle" sz="quarter"/>
          </p:nvPr>
        </p:nvSpPr>
        <p:spPr>
          <a:xfrm>
            <a:off x="330200" y="4495800"/>
            <a:ext cx="7594600" cy="1143000"/>
          </a:xfrm>
        </p:spPr>
        <p:txBody>
          <a:bodyPr/>
          <a:lstStyle>
            <a:lvl1pPr algn="l">
              <a:defRPr/>
            </a:lvl1pPr>
          </a:lstStyle>
          <a:p>
            <a:endParaRPr lang="en-GB" dirty="0"/>
          </a:p>
        </p:txBody>
      </p:sp>
      <p:sp>
        <p:nvSpPr>
          <p:cNvPr id="931845" name="Rectangle 5"/>
          <p:cNvSpPr>
            <a:spLocks noGrp="1" noChangeArrowheads="1"/>
          </p:cNvSpPr>
          <p:nvPr>
            <p:ph type="subTitle" sz="quarter" idx="1"/>
          </p:nvPr>
        </p:nvSpPr>
        <p:spPr>
          <a:xfrm>
            <a:off x="330200" y="5638800"/>
            <a:ext cx="7594600" cy="838200"/>
          </a:xfrm>
        </p:spPr>
        <p:txBody>
          <a:bodyPr/>
          <a:lstStyle>
            <a:lvl1pPr marL="0" indent="0">
              <a:buFontTx/>
              <a:buNone/>
              <a:defRPr>
                <a:solidFill>
                  <a:srgbClr val="3986B5"/>
                </a:solidFill>
              </a:defRPr>
            </a:lvl1pPr>
          </a:lstStyle>
          <a:p>
            <a:endParaRPr lang="en-GB"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7772400" cy="1224136"/>
          </a:xfrm>
        </p:spPr>
        <p:txBody>
          <a:bodyPr/>
          <a:lstStyle>
            <a:lvl1pPr>
              <a:defRPr>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539552" y="2420888"/>
            <a:ext cx="7848872" cy="338437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7772400" cy="1224136"/>
          </a:xfrm>
        </p:spPr>
        <p:txBody>
          <a:bodyPr/>
          <a:lstStyle>
            <a:lvl1pPr>
              <a:defRPr>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539552" y="2420888"/>
            <a:ext cx="7848872" cy="3384376"/>
          </a:xfrm>
        </p:spPr>
        <p:txBody>
          <a:bodyPr/>
          <a:lstStyle>
            <a:lvl1pPr marL="180975" indent="-180975" algn="l">
              <a:buFont typeface="Arial" pitchFamily="34" charset="0"/>
              <a:buChar char="•"/>
              <a:defRPr>
                <a:solidFill>
                  <a:schemeClr val="tx1">
                    <a:tint val="75000"/>
                  </a:schemeClr>
                </a:solidFill>
              </a:defRPr>
            </a:lvl1pPr>
            <a:lvl2pPr marL="542925" indent="-85725" algn="l">
              <a:buFont typeface="Wingdings" pitchFamily="2" charset="2"/>
              <a:buChar char="v"/>
              <a:defRPr>
                <a:solidFill>
                  <a:schemeClr val="tx1">
                    <a:tint val="75000"/>
                  </a:schemeClr>
                </a:solidFill>
              </a:defRPr>
            </a:lvl2pPr>
            <a:lvl3pPr marL="1073150" indent="-158750" algn="l">
              <a:buFont typeface="Wingdings" pitchFamily="2" charset="2"/>
              <a:buChar char="Ø"/>
              <a:defRPr>
                <a:solidFill>
                  <a:schemeClr val="tx1">
                    <a:tint val="75000"/>
                  </a:schemeClr>
                </a:solidFill>
              </a:defRPr>
            </a:lvl3pPr>
            <a:lvl4pPr marL="1520825" indent="-149225" algn="l">
              <a:buFont typeface="Courier New" pitchFamily="49" charset="0"/>
              <a:buChar char="o"/>
              <a:defRPr>
                <a:solidFill>
                  <a:schemeClr val="tx1">
                    <a:tint val="75000"/>
                  </a:schemeClr>
                </a:solidFill>
              </a:defRPr>
            </a:lvl4pPr>
            <a:lvl5pPr marL="1978025" indent="-149225" algn="l">
              <a:buFont typeface="Arial" pitchFamily="34" charset="0"/>
              <a:buChar char="•"/>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5257800" y="6324600"/>
            <a:ext cx="1905000" cy="457200"/>
          </a:xfrm>
          <a:prstGeom prst="rect">
            <a:avLst/>
          </a:prstGeom>
        </p:spPr>
        <p:txBody>
          <a:bodyPr/>
          <a:lstStyle>
            <a:lvl1pPr>
              <a:defRPr/>
            </a:lvl1pPr>
          </a:lstStyle>
          <a:p>
            <a:endParaRPr lang="en-GB"/>
          </a:p>
        </p:txBody>
      </p:sp>
      <p:sp>
        <p:nvSpPr>
          <p:cNvPr id="6" name="Slide Number Placeholder 5"/>
          <p:cNvSpPr>
            <a:spLocks noGrp="1"/>
          </p:cNvSpPr>
          <p:nvPr>
            <p:ph type="sldNum" sz="quarter" idx="11"/>
          </p:nvPr>
        </p:nvSpPr>
        <p:spPr>
          <a:xfrm>
            <a:off x="3276600" y="6324600"/>
            <a:ext cx="1905000" cy="457200"/>
          </a:xfrm>
          <a:prstGeom prst="rect">
            <a:avLst/>
          </a:prstGeom>
        </p:spPr>
        <p:txBody>
          <a:bodyPr/>
          <a:lstStyle>
            <a:lvl1pPr>
              <a:defRPr/>
            </a:lvl1pPr>
          </a:lstStyle>
          <a:p>
            <a:fld id="{C042FA27-9DC0-40A6-921F-01834CE7497B}"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68313" y="270222"/>
            <a:ext cx="8229600" cy="998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smtClean="0"/>
          </a:p>
        </p:txBody>
      </p:sp>
      <p:sp>
        <p:nvSpPr>
          <p:cNvPr id="1027" name="Text Placeholder 2"/>
          <p:cNvSpPr>
            <a:spLocks noGrp="1"/>
          </p:cNvSpPr>
          <p:nvPr>
            <p:ph type="body" idx="1"/>
          </p:nvPr>
        </p:nvSpPr>
        <p:spPr bwMode="auto">
          <a:xfrm>
            <a:off x="457200" y="2205038"/>
            <a:ext cx="8229600" cy="3600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pic>
        <p:nvPicPr>
          <p:cNvPr id="1028" name="Picture 6" descr="DH-Logo-pantone-EPS.jpg"/>
          <p:cNvPicPr>
            <a:picLocks noChangeAspect="1"/>
          </p:cNvPicPr>
          <p:nvPr userDrawn="1"/>
        </p:nvPicPr>
        <p:blipFill>
          <a:blip r:embed="rId8" cstate="print"/>
          <a:srcRect/>
          <a:stretch>
            <a:fillRect/>
          </a:stretch>
        </p:blipFill>
        <p:spPr bwMode="auto">
          <a:xfrm>
            <a:off x="7164388" y="5994400"/>
            <a:ext cx="1562100" cy="493713"/>
          </a:xfrm>
          <a:prstGeom prst="rect">
            <a:avLst/>
          </a:prstGeom>
          <a:noFill/>
          <a:ln w="9525">
            <a:noFill/>
            <a:miter lim="800000"/>
            <a:headEnd/>
            <a:tailEnd/>
          </a:ln>
        </p:spPr>
      </p:pic>
      <p:pic>
        <p:nvPicPr>
          <p:cNvPr id="1029" name="Picture 9" descr="NHS-Spot.jpg"/>
          <p:cNvPicPr>
            <a:picLocks noChangeAspect="1"/>
          </p:cNvPicPr>
          <p:nvPr userDrawn="1"/>
        </p:nvPicPr>
        <p:blipFill>
          <a:blip r:embed="rId9" cstate="print"/>
          <a:srcRect/>
          <a:stretch>
            <a:fillRect/>
          </a:stretch>
        </p:blipFill>
        <p:spPr bwMode="auto">
          <a:xfrm>
            <a:off x="7380288" y="404813"/>
            <a:ext cx="1325562" cy="536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8" r:id="rId1"/>
    <p:sldLayoutId id="2147483657" r:id="rId2"/>
    <p:sldLayoutId id="2147483659" r:id="rId3"/>
    <p:sldLayoutId id="2147483663" r:id="rId4"/>
    <p:sldLayoutId id="2147483664" r:id="rId5"/>
    <p:sldLayoutId id="2147483665" r:id="rId6"/>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rgbClr val="0070C0"/>
          </a:solidFill>
          <a:latin typeface="Calibri" pitchFamily="34" charset="0"/>
        </a:defRPr>
      </a:lvl6pPr>
      <a:lvl7pPr marL="914400" algn="ctr" rtl="0" fontAlgn="base">
        <a:spcBef>
          <a:spcPct val="0"/>
        </a:spcBef>
        <a:spcAft>
          <a:spcPct val="0"/>
        </a:spcAft>
        <a:defRPr sz="4400">
          <a:solidFill>
            <a:srgbClr val="0070C0"/>
          </a:solidFill>
          <a:latin typeface="Calibri" pitchFamily="34" charset="0"/>
        </a:defRPr>
      </a:lvl7pPr>
      <a:lvl8pPr marL="1371600" algn="ctr" rtl="0" fontAlgn="base">
        <a:spcBef>
          <a:spcPct val="0"/>
        </a:spcBef>
        <a:spcAft>
          <a:spcPct val="0"/>
        </a:spcAft>
        <a:defRPr sz="4400">
          <a:solidFill>
            <a:srgbClr val="0070C0"/>
          </a:solidFill>
          <a:latin typeface="Calibri" pitchFamily="34" charset="0"/>
        </a:defRPr>
      </a:lvl8pPr>
      <a:lvl9pPr marL="1828800" algn="ctr" rtl="0" fontAlgn="base">
        <a:spcBef>
          <a:spcPct val="0"/>
        </a:spcBef>
        <a:spcAft>
          <a:spcPct val="0"/>
        </a:spcAft>
        <a:defRPr sz="4400">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0070C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0070C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0070C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70C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70C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7.jpe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sz="quarter"/>
          </p:nvPr>
        </p:nvSpPr>
        <p:spPr>
          <a:xfrm>
            <a:off x="323528" y="3717032"/>
            <a:ext cx="7594600" cy="1440160"/>
          </a:xfrm>
        </p:spPr>
        <p:txBody>
          <a:bodyPr/>
          <a:lstStyle/>
          <a:p>
            <a:pPr eaLnBrk="1" hangingPunct="1"/>
            <a:r>
              <a:rPr lang="en-GB" sz="6000" dirty="0" smtClean="0"/>
              <a:t>Analytics</a:t>
            </a:r>
            <a:r>
              <a:rPr lang="en-GB" sz="4800" dirty="0" smtClean="0"/>
              <a:t/>
            </a:r>
            <a:br>
              <a:rPr lang="en-GB" sz="4800" dirty="0" smtClean="0"/>
            </a:br>
            <a:r>
              <a:rPr lang="en-GB" sz="2400" dirty="0" smtClean="0"/>
              <a:t>Terminologies, classifications and information models</a:t>
            </a:r>
            <a:endParaRPr lang="en-GB" sz="4800" b="1" i="1" dirty="0" smtClean="0">
              <a:solidFill>
                <a:schemeClr val="tx1"/>
              </a:solidFill>
            </a:endParaRPr>
          </a:p>
        </p:txBody>
      </p:sp>
      <p:sp>
        <p:nvSpPr>
          <p:cNvPr id="4099" name="Subtitle 2"/>
          <p:cNvSpPr>
            <a:spLocks noGrp="1"/>
          </p:cNvSpPr>
          <p:nvPr>
            <p:ph type="subTitle" sz="quarter" idx="1"/>
          </p:nvPr>
        </p:nvSpPr>
        <p:spPr>
          <a:xfrm>
            <a:off x="395536" y="5373216"/>
            <a:ext cx="7450584" cy="792088"/>
          </a:xfrm>
        </p:spPr>
        <p:txBody>
          <a:bodyPr/>
          <a:lstStyle/>
          <a:p>
            <a:pPr eaLnBrk="1" hangingPunct="1">
              <a:lnSpc>
                <a:spcPct val="90000"/>
              </a:lnSpc>
            </a:pPr>
            <a:r>
              <a:rPr lang="en-GB" sz="2400" dirty="0" smtClean="0">
                <a:solidFill>
                  <a:schemeClr val="tx1"/>
                </a:solidFill>
              </a:rPr>
              <a:t>UKTC Analytics Workshop</a:t>
            </a:r>
            <a:r>
              <a:rPr lang="en-GB" sz="2400" dirty="0" smtClean="0"/>
              <a:t/>
            </a:r>
            <a:br>
              <a:rPr lang="en-GB" sz="2400" dirty="0" smtClean="0"/>
            </a:br>
            <a:r>
              <a:rPr lang="en-GB" sz="1800" dirty="0" smtClean="0">
                <a:solidFill>
                  <a:schemeClr val="tx1"/>
                </a:solidFill>
              </a:rPr>
              <a:t>February 7</a:t>
            </a:r>
            <a:r>
              <a:rPr lang="en-GB" sz="1800" baseline="30000" dirty="0" smtClean="0">
                <a:solidFill>
                  <a:schemeClr val="tx1"/>
                </a:solidFill>
              </a:rPr>
              <a:t>th</a:t>
            </a:r>
            <a:r>
              <a:rPr lang="en-GB" sz="1800" dirty="0" smtClean="0">
                <a:solidFill>
                  <a:schemeClr val="tx1"/>
                </a:solidFill>
              </a:rPr>
              <a:t> 2013</a:t>
            </a:r>
            <a:endParaRPr lang="en-GB" sz="2400" b="1" i="1" dirty="0" smtClean="0">
              <a:cs typeface="Arial" charset="0"/>
            </a:endParaRPr>
          </a:p>
          <a:p>
            <a:pPr eaLnBrk="1" hangingPunct="1">
              <a:lnSpc>
                <a:spcPct val="90000"/>
              </a:lnSpc>
            </a:pPr>
            <a:r>
              <a:rPr lang="en-GB" sz="2000"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Autofit/>
          </a:bodyPr>
          <a:lstStyle/>
          <a:p>
            <a:pPr defTabSz="984250"/>
            <a:r>
              <a:rPr lang="en-GB" sz="4400" dirty="0" smtClean="0"/>
              <a:t>16</a:t>
            </a:r>
            <a:r>
              <a:rPr lang="en-GB" sz="4400" baseline="30000" dirty="0" smtClean="0"/>
              <a:t>th</a:t>
            </a:r>
            <a:r>
              <a:rPr lang="en-GB" sz="4400" dirty="0" smtClean="0"/>
              <a:t> Century Information Models</a:t>
            </a:r>
            <a:r>
              <a:rPr lang="en-GB" sz="4800" dirty="0" smtClean="0"/>
              <a:t/>
            </a:r>
            <a:br>
              <a:rPr lang="en-GB" sz="4800" dirty="0" smtClean="0"/>
            </a:br>
            <a:r>
              <a:rPr lang="en-GB" sz="3200" dirty="0" smtClean="0"/>
              <a:t>587 codes for each thing you want to count</a:t>
            </a:r>
            <a:endParaRPr lang="en-GB" sz="5400" dirty="0" smtClean="0">
              <a:solidFill>
                <a:srgbClr val="FFFF93"/>
              </a:solidFill>
            </a:endParaRPr>
          </a:p>
        </p:txBody>
      </p:sp>
      <p:sp>
        <p:nvSpPr>
          <p:cNvPr id="32771" name="Rectangle 3"/>
          <p:cNvSpPr>
            <a:spLocks noChangeArrowheads="1"/>
          </p:cNvSpPr>
          <p:nvPr/>
        </p:nvSpPr>
        <p:spPr bwMode="auto">
          <a:xfrm>
            <a:off x="0" y="603448"/>
            <a:ext cx="2744788" cy="6254552"/>
          </a:xfrm>
          <a:prstGeom prst="rect">
            <a:avLst/>
          </a:prstGeom>
          <a:noFill/>
          <a:ln w="9525">
            <a:noFill/>
            <a:miter lim="800000"/>
            <a:headEnd/>
            <a:tailEnd/>
          </a:ln>
        </p:spPr>
        <p:txBody>
          <a:bodyPr lIns="92066" tIns="46033" rIns="92066" bIns="46033"/>
          <a:lstStyle/>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err="1">
                <a:solidFill>
                  <a:schemeClr val="tx2"/>
                </a:solidFill>
                <a:latin typeface="Times New Roman" pitchFamily="18" charset="0"/>
              </a:rPr>
              <a:t>topClass</a:t>
            </a:r>
            <a:endParaRPr lang="en-GB" sz="200" b="0" dirty="0">
              <a:solidFill>
                <a:schemeClr val="tx2"/>
              </a:solidFill>
              <a:latin typeface="Times New Roman" pitchFamily="18" charset="0"/>
            </a:endParaRP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I Certain infectious and parasitic diseases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II </a:t>
            </a:r>
            <a:r>
              <a:rPr lang="en-GB" sz="200" b="0" dirty="0" err="1">
                <a:solidFill>
                  <a:schemeClr val="tx2"/>
                </a:solidFill>
                <a:latin typeface="Times New Roman" pitchFamily="18" charset="0"/>
              </a:rPr>
              <a:t>Neoplasms</a:t>
            </a:r>
            <a:endParaRPr lang="en-GB" sz="200" b="0" dirty="0">
              <a:solidFill>
                <a:schemeClr val="tx2"/>
              </a:solidFill>
              <a:latin typeface="Times New Roman" pitchFamily="18" charset="0"/>
            </a:endParaRP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III Diseases of the blood and blood-forming organs and certain disorders involving the immune mechanism</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IV Endocrine, nutritional and metabolic diseases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 Mental and behavioural disorders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VI Diseases of the nervous system</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VII Diseases of the eye and </a:t>
            </a:r>
            <a:r>
              <a:rPr lang="en-GB" sz="200" b="0" dirty="0" err="1">
                <a:solidFill>
                  <a:schemeClr val="tx2"/>
                </a:solidFill>
                <a:latin typeface="Times New Roman" pitchFamily="18" charset="0"/>
              </a:rPr>
              <a:t>adnexa</a:t>
            </a:r>
            <a:endParaRPr lang="en-GB" sz="200" b="0" dirty="0">
              <a:solidFill>
                <a:schemeClr val="tx2"/>
              </a:solidFill>
              <a:latin typeface="Times New Roman" pitchFamily="18" charset="0"/>
            </a:endParaRP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VIII Diseases of the ear and mastoid process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IX Diseases of the circulatory systems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 Diseases of the respiratory system</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XI Diseases of the digestive system</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XII Diseases of the skin and subcutaneous tissue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XIII Diseases of the musculoskeletal system and connective tissue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XIV Diseases of the genitourinary system</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XV Pregnancy, childbirth and the </a:t>
            </a:r>
            <a:r>
              <a:rPr lang="en-GB" sz="200" b="0" dirty="0" err="1">
                <a:solidFill>
                  <a:schemeClr val="tx2"/>
                </a:solidFill>
                <a:latin typeface="Times New Roman" pitchFamily="18" charset="0"/>
              </a:rPr>
              <a:t>puerperium</a:t>
            </a:r>
            <a:endParaRPr lang="en-GB" sz="200" b="0" dirty="0">
              <a:solidFill>
                <a:schemeClr val="tx2"/>
              </a:solidFill>
              <a:latin typeface="Times New Roman" pitchFamily="18" charset="0"/>
            </a:endParaRP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XVI Certain conditions originating in the </a:t>
            </a:r>
            <a:r>
              <a:rPr lang="en-GB" sz="200" b="0" dirty="0" err="1">
                <a:solidFill>
                  <a:schemeClr val="tx2"/>
                </a:solidFill>
                <a:latin typeface="Times New Roman" pitchFamily="18" charset="0"/>
              </a:rPr>
              <a:t>perinatal</a:t>
            </a:r>
            <a:r>
              <a:rPr lang="en-GB" sz="200" b="0" dirty="0">
                <a:solidFill>
                  <a:schemeClr val="tx2"/>
                </a:solidFill>
                <a:latin typeface="Times New Roman" pitchFamily="18" charset="0"/>
              </a:rPr>
              <a:t> period</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XVII Congenital malformations, deformations and chromosomal abnormalities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XVIII Symptoms, signs and abnormal clinical and laboratory findings, not elsewhere classified</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XIX Injury, poisoning and certain other consequences of external causes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XX External causes of morbidity and mortality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V01-V99 Transport accidents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V01-V09 Pedestrian injured in transport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V10-V19 Pedal cyclist injured in transport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 Pedal cyclist injured in collision with pedestrian or animal</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V10.0 Pedal cyclist injured in collision with pedestrian or animal,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V10.00 Pedal cyclist injured in collision with pedestrian or animal,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V10.01 Pedal cyclist injured in collision with pedestrian or animal,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V10.02 Pedal cyclist injured in collision with pedestrian or animal,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V10.03 Pedal cyclist injured in collision with pedestrian or animal,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V10.04 Pedal cyclist injured in collision with pedestrian or animal,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V10.08 Pedal cyclist injured in collision with pedestrian or animal,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V10.09 Pedal cyclist injured in collision with pedestrian or animal,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V10.1 Pedal cyclist injured in collision with pedestrian or animal,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V10.10 Pedal cyclist injured in collision with pedestrian or animal,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V10.11 Pedal cyclist injured in collision with pedestrian or animal,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V10.12 Pedal cyclist injured in collision with pedestrian or animal,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V10.13 Pedal cyclist injured in collision with pedestrian or animal,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V10.14 Pedal cyclist injured in collision with pedestrian or animal,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V10.18 Pedal cyclist injured in collision with pedestrian or animal,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V10.19 Pedal cyclist injured in collision with pedestrian or animal,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V10.2 Pedal cyclist injured in collision with pedestrian or animal,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V10.20 Pedal cyclist injured in collision with pedestrian or animal,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V10.21 Pedal cyclist injured in collision with pedestrian or animal,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V10.22 Pedal cyclist injured in collision with pedestrian or animal,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V10.23 Pedal cyclist injured in collision with pedestrian or animal,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V10.24 Pedal cyclist injured in collision with pedestrian or animal,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V10.28 Pedal cyclist injured in collision with pedestrian or animal,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V10.29 Pedal cyclist injured in collision with pedestrian or animal,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V10.3 Pedal cyclist injured in collision with pedestrian or animal, while boarding or alighting</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V10.30 Pedal cyclist injured in collision with pedestrian or animal, while boarding or alighting,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V10.31 Pedal cyclist injured in collision with pedestrian or animal, while boarding or alighting,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V10.32 Pedal cyclist injured in collision with pedestrian or animal, while boarding or alighting,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V10.33 Pedal cyclist injured in collision with pedestrian or animal, while boarding or alighting,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V10.34 Pedal cyclist injured in collision with pedestrian or animal, while boarding or alighting,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V10.38 Pedal cyclist injured in collision with pedestrian or animal, while boarding or alighting,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V10.39 Pedal cyclist injured in collision with pedestrian or animal, while boarding or alighting,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V10.4 Pedal cyclist injured in collision with pedestrian or animal, driver, traffic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V10.40 Pedal cyclist injured in collision with pedestrian or animal, driver, traffic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V10.41 Pedal cyclist injured in collision with pedestrian or animal, driver, traffic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V10.42 Pedal cyclist injured in collision with pedestrian or animal, driver, traffic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V10.43 Pedal cyclist injured in collision with pedestrian or animal, driver, traffic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V10.44 Pedal cyclist injured in collision with pedestrian or animal, driver, traffic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V10.48 Pedal cyclist injured in collision with pedestrian or animal, driver, traffic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V10.49 Pedal cyclist injured in collision with pedestrian or animal, driver, traffic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V10.5 Pedal cyclist injured in collision with pedestrian or animal, passenger, traffic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V10.50 Pedal cyclist injured in collision with pedestrian or animal, passenger, traffic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V10.51 Pedal cyclist injured in collision with pedestrian or animal, passenger, traffic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V10.52 Pedal cyclist injured in collision with pedestrian or animal, passenger, traffic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V10.53 Pedal cyclist injured in collision with pedestrian or animal, passenger, traffic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V10.54 Pedal cyclist injured in collision with pedestrian or animal, passenger, traffic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V10.58 Pedal cyclist injured in collision with pedestrian or animal, passenger, traffic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V10.59 Pedal cyclist injured in collision with pedestrian or animal, passenger, traffic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V10.9 Pedal cyclist injured in collision with pedestrian or animal, unspecified pedal cyclist, traffic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V10.90 Pedal cyclist injured in collision with pedestrian or animal, unspecified pedal cyclist, traffic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V10.91 Pedal cyclist injured in collision with pedestrian or animal, unspecified pedal cyclist, traffic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V10.92 Pedal cyclist injured in collision with pedestrian or animal, unspecified pedal cyclist, traffic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V10.93 Pedal cyclist injured in collision with pedestrian or animal, unspecified pedal cyclist, traffic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V10.94 Pedal cyclist injured in collision with pedestrian or animal, unspecified pedal cyclist, traffic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V10.98 Pedal cyclist injured in collision with pedestrian or animal, unspecified pedal cyclist, traffic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V10.99 Pedal cyclist injured in collision with pedestrian or animal, unspecified pedal cyclist, traffic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 Pedal cyclist injured in collision with other pedal cycle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V11.0 Pedal cyclist injured in collision with other pedal cycle,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V11.00 Pedal cyclist injured in collision with other pedal cycle,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V11.01 Pedal cyclist injured in collision with other pedal cycle,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V11.02 Pedal cyclist injured in collision with other pedal cycle,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V11.03 Pedal cyclist injured in collision with other pedal cycle,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V11.04 Pedal cyclist injured in collision with other pedal cycle,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V11.08 Pedal cyclist injured in collision with other pedal cycle,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V11.09 Pedal cyclist injured in collision with other pedal cycle,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V11.1 Pedal cyclist injured in collision with other pedal cycle,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V11.10 Pedal cyclist injured in collision with other pedal cycle,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V11.11 Pedal cyclist injured in collision with other pedal cycle,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V11.12 Pedal cyclist injured in collision with other pedal cycle,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V11.13 Pedal cyclist injured in collision with other pedal cycle,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V11.14 Pedal cyclist injured in collision with other pedal cycle,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V11.18 Pedal cyclist injured in collision with other pedal cycle,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V11.19 Pedal cyclist injured in collision with other pedal cycle,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V11.2 Pedal cyclist injured in collision with other pedal cycle,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V11.20 Pedal cyclist injured in collision with other pedal cycle,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V11.21 Pedal cyclist injured in collision with other pedal cycle,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V11.22 Pedal cyclist injured in collision with other pedal cycle,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V11.23 Pedal cyclist injured in collision with other pedal cycle,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V11.24 Pedal cyclist injured in collision with other pedal cycle,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V11.28 Pedal cyclist injured in collision with other pedal cycle,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V11.29 Pedal cyclist injured in collision with other pedal cycle,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V11.3 Pedal cyclist injured in collision with other pedal cycle, while boarding or alighting</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V11.30 Pedal cyclist injured in collision with other pedal cycle, while boarding or alighting,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V11.31 Pedal cyclist injured in collision with other pedal cycle, while boarding or alighting,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V11.32 Pedal cyclist injured in collision with other pedal cycle, while boarding or alighting,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V11.33 Pedal cyclist injured in collision with other pedal cycle, while boarding or alighting,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V11.34 Pedal cyclist injured in collision with other pedal cycle, while boarding or alighting,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V11.38 Pedal cyclist injured in collision with other pedal cycle, while boarding or alighting,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V11.39 Pedal cyclist injured in collision with other pedal cycle, while boarding or alighting,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V11.4 Pedal cyclist injured in collision with other pedal cycle, driver, traffic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V11.40 Pedal cyclist injured in collision with other pedal cycle, driver, traffic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V11.41 Pedal cyclist injured in collision with other pedal cycle, driver, traffic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V11.42 Pedal cyclist injured in collision with other pedal cycle, driver, traffic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V11.43 Pedal cyclist injured in collision with other pedal cycle, driver, traffic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V11.44 Pedal cyclist injured in collision with other pedal cycle, driver, traffic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V11.48 Pedal cyclist injured in collision with other pedal cycle, driver, traffic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V11.49 Pedal cyclist injured in collision with other pedal cycle, driver, traffic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V11.5 Pedal cyclist injured in collision with other pedal cycle, passenger, traffic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V11.50 Pedal cyclist injured in collision with other pedal cycle, passenger, traffic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V11.51 Pedal cyclist injured in collision with other pedal cycle, passenger, traffic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V11.52 Pedal cyclist injured in collision with other pedal cycle, passenger, traffic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V11.53 Pedal cyclist injured in collision with other pedal cycle, passenger, traffic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V11.54 Pedal cyclist injured in collision with other pedal cycle, passenger, traffic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V11.58 Pedal cyclist injured in collision with other pedal cycle, passenger, traffic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V11.59 Pedal cyclist injured in collision with other pedal cycle, passenger, traffic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V11.9 Pedal cyclist injured in collision with other pedal cycle, unspecified pedal cyclist, traffic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V11.90 Pedal cyclist injured in collision with other pedal cycle, unspecified pedal cyclist, traffic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V11.91 Pedal cyclist injured in collision with other pedal cycle, unspecified pedal cyclist, traffic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V11.92 Pedal cyclist injured in collision with other pedal cycle, unspecified pedal cyclist, traffic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V11.93 Pedal cyclist injured in collision with other pedal cycle, unspecified pedal cyclist, traffic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V11.94 Pedal cyclist injured in collision with other pedal cycle, unspecified pedal cyclist, traffic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V11.98 Pedal cyclist injured in collision with other pedal cycle, unspecified pedal cyclist, traffic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V11.99 Pedal cyclist injured in collision with other pedal cycle, unspecified pedal cyclist, traffic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 Pedal cyclist injured in collision with two- or three-wheeled motor vehicle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V12.0 Pedal cyclist injured in collision with two- or three-wheeled motor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V12.00 Pedal cyclist injured in collision with two- or three-wheeled motor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V12.01 Pedal cyclist injured in collision with two- or three-wheeled motor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V12.02 Pedal cyclist injured in collision with two- or three-wheeled motor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V12.03 Pedal cyclist injured in collision with two- or three-wheeled motor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V12.04 Pedal cyclist injured in collision with two- or three-wheeled motor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V12.08 Pedal cyclist injured in collision with two- or three-wheeled motor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V12.09 Pedal cyclist injured in collision with two- or three-wheeled motor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V12.1 Pedal cyclist injured in collision with two- or three-wheeled motor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V12.10 Pedal cyclist injured in collision with two- or three-wheeled motor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V12.11 Pedal cyclist injured in collision with two- or three-wheeled motor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V12.12 Pedal cyclist injured in collision with two- or three-wheeled motor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V12.13 Pedal cyclist injured in collision with two- or three-wheeled motor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V12.14 Pedal cyclist injured in collision with two- or three-wheeled motor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V12.18 Pedal cyclist injured in collision with two- or three-wheeled motor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V12.19 Pedal cyclist injured in collision with two- or three-wheeled motor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V12.2 Pedal cyclist injured in collision with two- or three-wheeled motor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V12.20 Pedal cyclist injured in collision with two- or three-wheeled motor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V12.21 Pedal cyclist injured in collision with two- or three-wheeled motor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V12.22 Pedal cyclist injured in collision with two- or three-wheeled motor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V12.23 Pedal cyclist injured in collision with two- or three-wheeled motor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V12.24 Pedal cyclist injured in collision with two- or three-wheeled motor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V12.28 Pedal cyclist injured in collision with two- or three-wheeled motor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2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V12.29 Pedal cyclist injured in collision with two- or three-wheeled motor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V12.3 Pedal cyclist injured in collision with two- or three-wheeled motor vehicle, while boarding or alighting</a:t>
            </a:r>
          </a:p>
          <a:p>
            <a:pPr eaLnBrk="0" hangingPunct="0">
              <a:lnSpc>
                <a:spcPct val="90000"/>
              </a:lnSpc>
              <a:spcBef>
                <a:spcPct val="5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V12.30 Pedal cyclist injured in collision with two- or three-wheeled motor vehicle, while boarding or alighting, while engaged in sports activity</a:t>
            </a:r>
          </a:p>
          <a:p>
            <a:pPr eaLnBrk="0" hangingPunct="0">
              <a:lnSpc>
                <a:spcPct val="90000"/>
              </a:lnSpc>
              <a:spcBef>
                <a:spcPct val="5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V12.31 Pedal cyclist injured in collision with two- or three-wheeled motor vehicle, while boarding or alighting, while engaged in leisure activity</a:t>
            </a:r>
          </a:p>
          <a:p>
            <a:pPr eaLnBrk="0" hangingPunct="0">
              <a:lnSpc>
                <a:spcPct val="90000"/>
              </a:lnSpc>
              <a:spcBef>
                <a:spcPct val="5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V12.32 Pedal cyclist injured in collision with two- or three-wheeled motor vehicle, while boarding or alighting, while working for an income</a:t>
            </a:r>
          </a:p>
          <a:p>
            <a:pPr eaLnBrk="0" hangingPunct="0">
              <a:lnSpc>
                <a:spcPct val="90000"/>
              </a:lnSpc>
              <a:spcBef>
                <a:spcPct val="5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V12.33 Pedal cyclist injured in collision with two- or three-wheeled motor vehicle, while boarding or alighting, while engaged in other types of work</a:t>
            </a:r>
          </a:p>
          <a:p>
            <a:pPr eaLnBrk="0" hangingPunct="0">
              <a:lnSpc>
                <a:spcPct val="90000"/>
              </a:lnSpc>
              <a:spcBef>
                <a:spcPct val="5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V12.34 Pedal cyclist injured in collision with two- or three-wheeled motor vehicle, while boarding or alighting, while resting, sleeping, eating or engaging in other vital activities</a:t>
            </a:r>
          </a:p>
          <a:p>
            <a:pPr eaLnBrk="0" hangingPunct="0">
              <a:lnSpc>
                <a:spcPct val="90000"/>
              </a:lnSpc>
              <a:spcBef>
                <a:spcPct val="5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V12.38 Pedal cyclist injured in collision with two- or three-wheeled motor vehicle, while boarding or alighting, while engaged in other specified activities</a:t>
            </a:r>
          </a:p>
          <a:p>
            <a:pPr eaLnBrk="0" hangingPunct="0">
              <a:lnSpc>
                <a:spcPct val="90000"/>
              </a:lnSpc>
              <a:spcBef>
                <a:spcPct val="5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V12.39 Pedal cyclist injured in collision with two- or three-wheeled motor vehicle, while boarding or alighting, during unspecified activity</a:t>
            </a:r>
          </a:p>
          <a:p>
            <a:pPr eaLnBrk="0" hangingPunct="0">
              <a:lnSpc>
                <a:spcPct val="90000"/>
              </a:lnSpc>
              <a:spcBef>
                <a:spcPct val="50000"/>
              </a:spcBef>
              <a:buSzPct val="100000"/>
              <a:tabLst>
                <a:tab pos="95250" algn="l"/>
                <a:tab pos="190500" algn="l"/>
                <a:tab pos="285750" algn="l"/>
                <a:tab pos="381000" algn="l"/>
                <a:tab pos="476250" algn="l"/>
                <a:tab pos="571500" algn="l"/>
                <a:tab pos="666750" algn="l"/>
                <a:tab pos="762000" algn="l"/>
                <a:tab pos="857250" algn="l"/>
              </a:tabLst>
            </a:pPr>
            <a:r>
              <a:rPr lang="en-GB" sz="200" b="0" dirty="0">
                <a:solidFill>
                  <a:schemeClr val="tx2"/>
                </a:solidFill>
                <a:latin typeface="Times New Roman" pitchFamily="18" charset="0"/>
              </a:rPr>
              <a:t>					</a:t>
            </a:r>
          </a:p>
        </p:txBody>
      </p:sp>
      <p:sp>
        <p:nvSpPr>
          <p:cNvPr id="32772" name="Rectangle 4"/>
          <p:cNvSpPr>
            <a:spLocks noChangeArrowheads="1"/>
          </p:cNvSpPr>
          <p:nvPr/>
        </p:nvSpPr>
        <p:spPr bwMode="auto">
          <a:xfrm>
            <a:off x="1939925" y="1606748"/>
            <a:ext cx="2781300" cy="5075225"/>
          </a:xfrm>
          <a:prstGeom prst="rect">
            <a:avLst/>
          </a:prstGeom>
          <a:noFill/>
          <a:ln w="19050">
            <a:noFill/>
            <a:miter lim="800000"/>
            <a:headEnd/>
            <a:tailEnd/>
          </a:ln>
        </p:spPr>
        <p:txBody>
          <a:bodyPr lIns="91431" tIns="45715" rIns="91431" bIns="45715">
            <a:spAutoFit/>
          </a:bodyPr>
          <a:lstStyle/>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V12.4 Pedal cyclist injured in collision with two- or three-wheeled motor vehicle, driver,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V12.40 Pedal cyclist injured in collision with two- or three-wheeled motor vehicle, driver,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V12.41 Pedal cyclist injured in collision with two- or three-wheeled motor vehicle, driver,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V12.42 Pedal cyclist injured in collision with two- or three-wheeled motor vehicle, driver,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V12.43 Pedal cyclist injured in collision with two- or three-wheeled motor vehicle, driver,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V12.44 Pedal cyclist injured in collision with two- or three-wheeled motor vehicle, driver,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V12.48 Pedal cyclist injured in collision with two- or three-wheeled motor vehicle, driver,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V12.49 Pedal cyclist injured in collision with two- or three-wheeled motor vehicle, driver,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V12.5 Pedal cyclist injured in collision with two- or three-wheeled motor vehicle, passenger,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V12.50 Pedal cyclist injured in collision with two- or three-wheeled motor vehicle, passenger,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V12.51 Pedal cyclist injured in collision with two- or three-wheeled motor vehicle, passenger,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V12.52 Pedal cyclist injured in collision with two- or three-wheeled motor vehicle, passenger,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V12.53 Pedal cyclist injured in collision with two- or three-wheeled motor vehicle, passenger,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V12.54 Pedal cyclist injured in collision with two- or three-wheeled motor vehicle, passenger,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V12.58 Pedal cyclist injured in collision with two- or three-wheeled motor vehicle, passenger,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V12.59 Pedal cyclist injured in collision with two- or three-wheeled motor vehicle, passenger,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V12.9 Pedal cyclist injured in collision with two- or three-wheeled motor vehicle, unspecified pedal cyclist,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V12.90 Pedal cyclist injured in collision with two- or three-wheeled motor vehicle, unspecified pedal cyclist,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V12.91 Pedal cyclist injured in collision with two- or three-wheeled motor vehicle, unspecified pedal cyclist,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V12.92 Pedal cyclist injured in collision with two- or three-wheeled motor vehicle, unspecified pedal cyclist,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V12.93 Pedal cyclist injured in collision with two- or three-wheeled motor vehicle, unspecified pedal cyclist,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V12.94 Pedal cyclist injured in collision with two- or three-wheeled motor vehicle, unspecified pedal cyclist,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V12.98 Pedal cyclist injured in collision with two- or three-wheeled motor vehicle, unspecified pedal cyclist,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V12.99 Pedal cyclist injured in collision with two- or three-wheeled motor vehicle, unspecified pedal cyclist,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endParaRPr lang="en-GB" sz="200" b="0" dirty="0">
              <a:solidFill>
                <a:schemeClr val="tx2"/>
              </a:solidFill>
              <a:latin typeface="Times New Roman" pitchFamily="18" charset="0"/>
            </a:endParaRP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 Pedal cyclist injured in collision with car, pick-up truck or van</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V13.0 Pedal cyclist injured in collision with car, pick-up truck or van,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V13.00 Pedal cyclist injured in collision with car, pick-up truck or van,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V13.01 Pedal cyclist injured in collision with car, pick-up truck or van,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V13.02 Pedal cyclist injured in collision with car, pick-up truck or van,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V13.03 Pedal cyclist injured in collision with car, pick-up truck or van,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V13.04 Pedal cyclist injured in collision with car, pick-up truck or van,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V13.08 Pedal cyclist injured in collision with car, pick-up truck or van,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V13.09 Pedal cyclist injured in collision with car, pick-up truck or van,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V13.1 Pedal cyclist injured in collision with car, pick-up truck or van,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V13.10 Pedal cyclist injured in collision with car, pick-up truck or van,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V13.11 Pedal cyclist injured in collision with car, pick-up truck or van,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V13.12 Pedal cyclist injured in collision with car, pick-up truck or van,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V13.13 Pedal cyclist injured in collision with car, pick-up truck or van,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V13.14 Pedal cyclist injured in collision with car, pick-up truck or van,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V13.18 Pedal cyclist injured in collision with car, pick-up truck or van,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V13.19 Pedal cyclist injured in collision with car, pick-up truck or van,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V13.2 Pedal cyclist injured in collision with car, pick-up truck or van,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V13.20 Pedal cyclist injured in collision with car, pick-up truck or van,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V13.21 Pedal cyclist injured in collision with car, pick-up truck or van,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V13.22 Pedal cyclist injured in collision with car, pick-up truck or van,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V13.23 Pedal cyclist injured in collision with car, pick-up truck or van,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V13.24 Pedal cyclist injured in collision with car, pick-up truck or van,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V13.28 Pedal cyclist injured in collision with car, pick-up truck or van,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V13.29 Pedal cyclist injured in collision with car, pick-up truck or van,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V13.3 Pedal cyclist injured in collision with car, pick-up truck or van, while boarding or alighting</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V13.30 Pedal cyclist injured in collision with car, pick-up truck or van, while boarding or alighting,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V13.31 Pedal cyclist injured in collision with car, pick-up truck or van, while boarding or alighting,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V13.32 Pedal cyclist injured in collision with car, pick-up truck or van, while boarding or alighting,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V13.33 Pedal cyclist injured in collision with car, pick-up truck or van, while boarding or alighting,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V13.34 Pedal cyclist injured in collision with car, pick-up truck or van, while boarding or alighting,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V13.38 Pedal cyclist injured in collision with car, pick-up truck or van, while boarding or alighting,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V13.39 Pedal cyclist injured in collision with car, pick-up truck or van, while boarding or alighting,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V13.4 Pedal cyclist injured in collision with car, pick-up truck or van, driver,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V13.40 Pedal cyclist injured in collision with car, pick-up truck or van, driver,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V13.41 Pedal cyclist injured in collision with car, pick-up truck or van, driver,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V13.42 Pedal cyclist injured in collision with car, pick-up truck or van, driver,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V13.43 Pedal cyclist injured in collision with car, pick-up truck or van, driver,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V13.44 Pedal cyclist injured in collision with car, pick-up truck or van, driver,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V13.48 Pedal cyclist injured in collision with car, pick-up truck or van, driver,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V13.49 Pedal cyclist injured in collision with car, pick-up truck or van, driver,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V13.5 Pedal cyclist injured in collision with car, pick-up truck or van, passenger,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V13.50 Pedal cyclist injured in collision with car, pick-up truck or van, passenger,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V13.51 Pedal cyclist injured in collision with car, pick-up truck or van, passenger,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V13.52 Pedal cyclist injured in collision with car, pick-up truck or van, passenger,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V13.53 Pedal cyclist injured in collision with car, pick-up truck or van, passenger,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V13.54 Pedal cyclist injured in collision with car, pick-up truck or van, passenger,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V13.58 Pedal cyclist injured in collision with car, pick-up truck or van, passenger,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V13.59 Pedal cyclist injured in collision with car, pick-up truck or van, passenger,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V13.9 Pedal cyclist injured in collision with car, pick-up truck or van, unspecified pedal cyclist,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V13.90 Pedal cyclist injured in collision with car, pick-up truck or van, unspecified pedal cyclist,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V13.91 Pedal cyclist injured in collision with car, pick-up truck or van, unspecified pedal cyclist,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V13.92 Pedal cyclist injured in collision with car, pick-up truck or van, unspecified pedal cyclist,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V13.93 Pedal cyclist injured in collision with car, pick-up truck or van, unspecified pedal cyclist,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V13.94 Pedal cyclist injured in collision with car, pick-up truck or van, unspecified pedal cyclist,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V13.98 Pedal cyclist injured in collision with car, pick-up truck or van, unspecified pedal cyclist,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V13.99 Pedal cyclist injured in collision with car, pick-up truck or van, unspecified pedal cyclist,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 Pedal cyclist injured in collision with heavy transport vehicle or bus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V14.0 Pedal cyclist injured in collision with heavy transport vehicle or bus,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V14.00 Pedal cyclist injured in collision with heavy transport vehicle or bus,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V14.01 Pedal cyclist injured in collision with heavy transport vehicle or bus,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V14.02 Pedal cyclist injured in collision with heavy transport vehicle or bus,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V14.03 Pedal cyclist injured in collision with heavy transport vehicle or bus,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V14.04 Pedal cyclist injured in collision with heavy transport vehicle or bus,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V14.08 Pedal cyclist injured in collision with heavy transport vehicle or bus,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V14.09 Pedal cyclist injured in collision with heavy transport vehicle or bus,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V14.1 Pedal cyclist injured in collision with heavy transport vehicle or bus,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V14.10 Pedal cyclist injured in collision with heavy transport vehicle or bus,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V14.11 Pedal cyclist injured in collision with heavy transport vehicle or bus,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V14.12 Pedal cyclist injured in collision with heavy transport vehicle or bus,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V14.13 Pedal cyclist injured in collision with heavy transport vehicle or bus,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V14.14 Pedal cyclist injured in collision with heavy transport vehicle or bus,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V14.18 Pedal cyclist injured in collision with heavy transport vehicle or bus,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while engaged in other specified activities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V14.19 Pedal cyclist injured in collision with heavy transport vehicle or bus,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during unspecified activity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V14.2 Pedal cyclist injured in collision with heavy transport vehicle or bus,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V14.20 Pedal cyclist injured in collision with heavy transport vehicle or bus,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V14.21 Pedal cyclist injured in collision with heavy transport vehicle or bus,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V14.22 Pedal cyclist injured in collision with heavy transport vehicle or bus,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V14.23 Pedal cyclist injured in collision with heavy transport vehicle or bus,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V14.24 Pedal cyclist injured in collision with heavy transport vehicle or bus,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V14.28 Pedal cyclist injured in collision with heavy transport vehicle or bus,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V14.29 Pedal cyclist injured in collision with heavy transport vehicle or bus,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V14.3 Pedal cyclist injured in collision with heavy transport vehicle or bus, while boarding or alighting</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V14.30 Pedal cyclist injured in collision with heavy transport vehicle or bus, while boarding or alighting,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V14.31 Pedal cyclist injured in collision with heavy transport vehicle or bus, while boarding or alighting,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V14.32 Pedal cyclist injured in collision with heavy transport vehicle or bus, while boarding or alighting,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V14.33 Pedal cyclist injured in collision with heavy transport vehicle or bus, while boarding or alighting,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V14.34 Pedal cyclist injured in collision with heavy transport vehicle or bus, while boarding or alighting,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V14.38 Pedal cyclist injured in collision with heavy transport vehicle or bus, while boarding or alighting,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V14.39 Pedal cyclist injured in collision with heavy transport vehicle or bus, while boarding or alighting,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 pos="952500" algn="l"/>
              </a:tabLst>
            </a:pPr>
            <a:r>
              <a:rPr lang="en-GB" sz="200" b="0" dirty="0">
                <a:solidFill>
                  <a:schemeClr val="tx2"/>
                </a:solidFill>
                <a:latin typeface="Times New Roman" pitchFamily="18" charset="0"/>
              </a:rPr>
              <a:t>					</a:t>
            </a:r>
          </a:p>
        </p:txBody>
      </p:sp>
      <p:sp>
        <p:nvSpPr>
          <p:cNvPr id="32773" name="Rectangle 5"/>
          <p:cNvSpPr>
            <a:spLocks noChangeArrowheads="1"/>
          </p:cNvSpPr>
          <p:nvPr/>
        </p:nvSpPr>
        <p:spPr bwMode="auto">
          <a:xfrm>
            <a:off x="3614738" y="1789311"/>
            <a:ext cx="2868612" cy="5075225"/>
          </a:xfrm>
          <a:prstGeom prst="rect">
            <a:avLst/>
          </a:prstGeom>
          <a:noFill/>
          <a:ln w="19050">
            <a:noFill/>
            <a:miter lim="800000"/>
            <a:headEnd/>
            <a:tailEnd/>
          </a:ln>
        </p:spPr>
        <p:txBody>
          <a:bodyPr lIns="91431" tIns="45715" rIns="91431" bIns="45715">
            <a:spAutoFit/>
          </a:bodyPr>
          <a:lstStyle/>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V14.4 Pedal cyclist injured in collision with heavy transport vehicle or bus, driver,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V14.40 Pedal cyclist injured in collision with heavy transport vehicle or bus, driver,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V14.41 Pedal cyclist injured in collision with heavy transport vehicle or bus, driver,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V14.42 Pedal cyclist injured in collision with heavy transport vehicle or bus, driver,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V14.43 Pedal cyclist injured in collision with heavy transport vehicle or bus, driver,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V14.44 Pedal cyclist injured in collision with heavy transport vehicle or bus, driver,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V14.48 Pedal cyclist injured in collision with heavy transport vehicle or bus, driver,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V14.49 Pedal cyclist injured in collision with heavy transport vehicle or bus, driver,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V14.5 Pedal cyclist injured in collision with heavy transport vehicle or bus, passenger,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V14.50 Pedal cyclist injured in collision with heavy transport vehicle or bus, passenger,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V14.51 Pedal cyclist injured in collision with heavy transport vehicle or bus, passenger,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V14.52 Pedal cyclist injured in collision with heavy transport vehicle or bus, passenger,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V14.53 Pedal cyclist injured in collision with heavy transport vehicle or bus, passenger,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V14.54 Pedal cyclist injured in collision with heavy transport vehicle or bus, passenger,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V14.58 Pedal cyclist injured in collision with heavy transport vehicle or bus, passenger,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V14.59 Pedal cyclist injured in collision with heavy transport vehicle or bus, passenger,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V14.9 Pedal cyclist injured in collision with heavy transport vehicle or bus, unspecified pedal cyclist,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V14.90 Pedal cyclist injured in collision with heavy transport vehicle or bus, unspecified pedal cyclist,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V14.91 Pedal cyclist injured in collision with heavy transport vehicle or bus, unspecified pedal cyclist,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V14.92 Pedal cyclist injured in collision with heavy transport vehicle or bus, unspecified pedal cyclist,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V14.93 Pedal cyclist injured in collision with heavy transport vehicle or bus, unspecified pedal cyclist,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V14.94 Pedal cyclist injured in collision with heavy transport vehicle or bus, unspecified pedal cyclist,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V14.98 Pedal cyclist injured in collision with heavy transport vehicle or bus, unspecified pedal cyclist,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V14.99 Pedal cyclist injured in collision with heavy transport vehicle or bus, unspecified pedal cyclist,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 Pedal cyclist injured in collision with railway train or railway vehicle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V15.0 Pedal cyclist injured in collision with railway train or railway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V15.00 Pedal cyclist injured in collision with railway train or railway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V15.01 Pedal cyclist injured in collision with railway train or railway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V15.02 Pedal cyclist injured in collision with railway train or railway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V15.03 Pedal cyclist injured in collision with railway train or railway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V15.04 Pedal cyclist injured in collision with railway train or railway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V15.08 Pedal cyclist injured in collision with railway train or railway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V15.09 Pedal cyclist injured in collision with railway train or railway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V15.1 Pedal cyclist injured in collision with railway train or railway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V15.10 Pedal cyclist injured in collision with railway train or railway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V15.11 Pedal cyclist injured in collision with railway train or railway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V15.12 Pedal cyclist injured in collision with railway train or railway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V15.13 Pedal cyclist injured in collision with railway train or railway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V15.14 Pedal cyclist injured in collision with railway train or railway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V15.18 Pedal cyclist injured in collision with railway train or railway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V15.19 Pedal cyclist injured in collision with railway train or railway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endParaRPr lang="en-GB" sz="200" b="0" dirty="0">
              <a:solidFill>
                <a:schemeClr val="tx2"/>
              </a:solidFill>
              <a:latin typeface="Times New Roman" pitchFamily="18" charset="0"/>
            </a:endParaRP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V15.2 Pedal cyclist injured in collision with railway train or railway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V15.20 Pedal cyclist injured in collision with railway train or railway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V15.21 Pedal cyclist injured in collision with railway train or railway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V15.22 Pedal cyclist injured in collision with railway train or railway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V15.23 Pedal cyclist injured in collision with railway train or railway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V15.24 Pedal cyclist injured in collision with railway train or railway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V15.28 Pedal cyclist injured in collision with railway train or railway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V15.29 Pedal cyclist injured in collision with railway train or railway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V15.3 Pedal cyclist injured in collision with railway train or railway vehicle, while boarding or alighting</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V15.30 Pedal cyclist injured in collision with railway train or railway vehicle, while boarding or alighting,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V15.31 Pedal cyclist injured in collision with railway train or railway vehicle, while boarding or alighting,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V15.32 Pedal cyclist injured in collision with railway train or railway vehicle, while boarding or alighting, while working for an income,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V15.33 Pedal cyclist injured in collision with railway train or railway vehicle, while boarding or alighting,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V15.34 Pedal cyclist injured in collision with railway train or railway vehicle, while boarding or alighting,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V15.38 Pedal cyclist injured in collision with railway train or railway vehicle, while boarding or alighting,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V15.39 Pedal cyclist injured in collision with railway train or railway vehicle, while boarding or alighting,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V15.4 Pedal cyclist injured in collision with railway train or railway vehicle, driver,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V15.40 Pedal cyclist injured in collision with railway train or railway vehicle, driver,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V15.41 Pedal cyclist injured in collision with railway train or railway vehicle, driver,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V15.42 Pedal cyclist injured in collision with railway train or railway vehicle, driver,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V15.43 Pedal cyclist injured in collision with railway train or railway vehicle, driver,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V15.44 Pedal cyclist injured in collision with railway train or railway vehicle, driver,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V15.48 Pedal cyclist injured in collision with railway train or railway vehicle, driver,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V15.49 Pedal cyclist injured in collision with railway train or railway vehicle, driver,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V15.5 Pedal cyclist injured in collision with railway train or railway vehicle, passenger,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V15.50 Pedal cyclist injured in collision with railway train or railway vehicle, passenger,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V15.51 Pedal cyclist injured in collision with railway train or railway vehicle, passenger,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V15.52 Pedal cyclist injured in collision with railway train or railway vehicle, passenger,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V15.53 Pedal cyclist injured in collision with railway train or railway vehicle, passenger,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V15.54 Pedal cyclist injured in collision with railway train or railway vehicle, passenger,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V15.58 Pedal cyclist injured in collision with railway train or railway vehicle, passenger,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V15.59 Pedal cyclist injured in collision with railway train or railway vehicle, passenger,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V15.9 Pedal cyclist injured in collision with railway train or railway vehicle, unspecified pedal cyclist,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V15.90 Pedal cyclist injured in collision with railway train or railway vehicle, unspecified pedal cyclist,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V15.91 Pedal cyclist injured in collision with railway train or railway vehicle, unspecified pedal cyclist,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V15.92 Pedal cyclist injured in collision with railway train or railway vehicle, unspecified pedal cyclist,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V15.93 Pedal cyclist injured in collision with railway train or railway vehicle, unspecified pedal cyclist,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V15.94 Pedal cyclist injured in collision with railway train or railway vehicle, unspecified pedal cyclist,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V15.98 Pedal cyclist injured in collision with railway train or railway vehicle, unspecified pedal cyclist,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V15.99 Pedal cyclist injured in collision with railway train or railway vehicle, unspecified pedal cyclist,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V16.0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V16.00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V16.01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V16.02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V16.03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V16.04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V16.08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V16.09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V16.1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V16.10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V16.11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V16.12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V16.13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V16.14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V16.18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V16.19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V16.2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V16.20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V16.21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V16.22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V16.23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V16.24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V16.28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V16.29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V16.3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while boarding or alighting</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V16.30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while boarding or alighting,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V16.31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while boarding or alighting,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V16.32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while boarding or alighting,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V16.33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while boarding or alighting,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V16.34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while boarding or alighting,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V16.38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while boarding or alighting,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V16.39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while boarding or alighting,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 pos="852488" algn="l"/>
              </a:tabLst>
            </a:pPr>
            <a:r>
              <a:rPr lang="en-GB" sz="200" b="0" dirty="0">
                <a:solidFill>
                  <a:schemeClr val="tx2"/>
                </a:solidFill>
                <a:latin typeface="Times New Roman" pitchFamily="18" charset="0"/>
              </a:rPr>
              <a:t>					</a:t>
            </a:r>
          </a:p>
        </p:txBody>
      </p:sp>
      <p:sp>
        <p:nvSpPr>
          <p:cNvPr id="32774" name="Rectangle 6"/>
          <p:cNvSpPr>
            <a:spLocks noChangeArrowheads="1"/>
          </p:cNvSpPr>
          <p:nvPr/>
        </p:nvSpPr>
        <p:spPr bwMode="auto">
          <a:xfrm>
            <a:off x="5386388" y="728861"/>
            <a:ext cx="2752725" cy="6023177"/>
          </a:xfrm>
          <a:prstGeom prst="rect">
            <a:avLst/>
          </a:prstGeom>
          <a:noFill/>
          <a:ln w="19050">
            <a:noFill/>
            <a:miter lim="800000"/>
            <a:headEnd/>
            <a:tailEnd/>
          </a:ln>
        </p:spPr>
        <p:txBody>
          <a:bodyPr lIns="91431" tIns="45715" rIns="91431" bIns="45715">
            <a:spAutoFit/>
          </a:bodyPr>
          <a:lstStyle/>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a:t>
            </a:r>
            <a:r>
              <a:rPr lang="en-GB" sz="200" b="0" dirty="0" smtClean="0">
                <a:solidFill>
                  <a:schemeClr val="tx2"/>
                </a:solidFill>
                <a:latin typeface="Times New Roman" pitchFamily="18" charset="0"/>
              </a:rPr>
              <a:t>V16.4 </a:t>
            </a:r>
            <a:r>
              <a:rPr lang="en-GB" sz="200" b="0" dirty="0">
                <a:solidFill>
                  <a:schemeClr val="tx2"/>
                </a:solidFill>
                <a:latin typeface="Times New Roman" pitchFamily="18" charset="0"/>
              </a:rPr>
              <a:t>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V16.40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V16.41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V16.42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V16.43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V16.44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V16.48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V16.49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driver,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V16.5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V16.50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V16.51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V16.52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V16.53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V16.54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V16.58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V16.59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passenger,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V16.9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V16.90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V16.91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V16.92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V16.93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V16.94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V16.98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V16.99 Pedal cyclist injured in collision with other </a:t>
            </a:r>
            <a:r>
              <a:rPr lang="en-GB" sz="200" b="0" dirty="0" err="1">
                <a:solidFill>
                  <a:schemeClr val="tx2"/>
                </a:solidFill>
                <a:latin typeface="Times New Roman" pitchFamily="18" charset="0"/>
              </a:rPr>
              <a:t>nonmotor</a:t>
            </a:r>
            <a:r>
              <a:rPr lang="en-GB" sz="200" b="0" dirty="0">
                <a:solidFill>
                  <a:schemeClr val="tx2"/>
                </a:solidFill>
                <a:latin typeface="Times New Roman" pitchFamily="18" charset="0"/>
              </a:rPr>
              <a:t> vehicle, unspecified pedal cyclist,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 Pedal cyclist injured in collision with fixed or stationary object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V17.0 Pedal cyclist injured in collision with fixed or stationary object,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V17.00 Pedal cyclist injured in collision with fixed or stationary object,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V17.01 Pedal cyclist injured in collision with fixed or stationary object,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V17.02 Pedal cyclist injured in collision with fixed or stationary object,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V17.03 Pedal cyclist injured in collision with fixed or stationary object,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V17.04 Pedal cyclist injured in collision with fixed or stationary object,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V17.08 Pedal cyclist injured in collision with fixed or stationary object,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V17.09 Pedal cyclist injured in collision with fixed or stationary object,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V17.1 Pedal cyclist injured in collision with fixed or stationary object,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V17.10 Pedal cyclist injured in collision with fixed or stationary object,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V17.11 Pedal cyclist injured in collision with fixed or stationary object,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V17.12 Pedal cyclist injured in collision with fixed or stationary object,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V17.13 Pedal cyclist injured in collision with fixed or stationary object,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V17.14 Pedal cyclist injured in collision with fixed or stationary object,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V17.18 Pedal cyclist injured in collision with fixed or stationary object,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V17.19 Pedal cyclist injured in collision with fixed or stationary object,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V17.2 Pedal cyclist injured in collision with fixed or stationary object,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V17.20 Pedal cyclist injured in collision with fixed or stationary object,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V17.21 Pedal cyclist injured in collision with fixed or stationary object,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V17.22 Pedal cyclist injured in collision with fixed or stationary object,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V17.23 Pedal cyclist injured in collision with fixed or stationary object,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V17.24 Pedal cyclist injured in collision with fixed or stationary object,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V17.28 Pedal cyclist injured in collision with fixed or stationary object,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V17.29 Pedal cyclist injured in collision with fixed or stationary object,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V17.3 Pedal cyclist injured in collision with fixed or stationary object, while boarding or alighting</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V17.30 Pedal cyclist injured in collision with fixed or stationary object, while boarding or alighting,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V17.31 Pedal cyclist injured in collision with fixed or stationary object, while boarding or alighting,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V17.32 Pedal cyclist injured in collision with fixed or stationary object, while boarding or alighting,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V17.33 Pedal cyclist injured in collision with fixed or stationary object, while boarding or alighting,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V17.34 Pedal cyclist injured in collision with fixed or stationary object, while boarding or alighting,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V17.38 Pedal cyclist injured in collision with fixed or stationary object, while boarding or alighting,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V17.39 Pedal cyclist injured in collision with fixed or stationary object, while boarding or alighting,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V17.4 Pedal cyclist injured in collision with fixed or stationary object, driver,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V17.40 Pedal cyclist injured in collision with fixed or stationary object, driver,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V17.41 Pedal cyclist injured in collision with fixed or stationary object, driver,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V17.42 Pedal cyclist injured in collision with fixed or stationary object, driver,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V17.43 Pedal cyclist injured in collision with fixed or stationary object, driver,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V17.44 Pedal cyclist injured in collision with fixed or stationary object, driver,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V17.48 Pedal cyclist injured in collision with fixed or stationary object, driver,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V17.49 Pedal cyclist injured in collision with fixed or stationary object, driver,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V17.5 Pedal cyclist injured in collision with fixed or stationary object, passenger,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V17.50 Pedal cyclist injured in collision with fixed or stationary object, passenger,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V17.51 Pedal cyclist injured in collision with fixed or stationary object, passenger,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V17.52 Pedal cyclist injured in collision with fixed or stationary object, passenger,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V17.53 Pedal cyclist injured in collision with fixed or stationary object, passenger,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V17.54 Pedal cyclist injured in collision with fixed or stationary object, passenger,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V17.58 Pedal cyclist injured in collision with fixed or stationary object, passenger,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V17.59 Pedal cyclist injured in collision with fixed or stationary object, passenger,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V17.9 Pedal cyclist injured in collision with fixed or stationary object, unspecified pedal cyclist,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V17.90 Pedal cyclist injured in collision with fixed or stationary object, unspecified pedal cyclist,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V17.91 Pedal cyclist injured in collision with fixed or stationary object, unspecified pedal cyclist,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V17.92 Pedal cyclist injured in collision with fixed or stationary object, unspecified pedal cyclist,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V17.93 Pedal cyclist injured in collision with fixed or stationary object, unspecified pedal cyclist,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V17.94 Pedal cyclist injured in collision with fixed or stationary object, unspecified pedal cyclist,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V17.98 Pedal cyclist injured in collision with fixed or stationary object, unspecified pedal cyclist,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V17.99 Pedal cyclist injured in collision with fixed or stationary object, unspecified pedal cyclist, traffic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V18.0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V18.00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V18.01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V18.02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V18.03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V18.04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V18.08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V18.09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V18.1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V18.10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V18.11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V18.12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V18.13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V18.14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V18.18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V18.19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V18.2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V18.20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V18.21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V18.22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V18.23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V18.24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V18.28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V18.29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a:t>
            </a:r>
            <a:r>
              <a:rPr lang="en-GB" sz="200" b="0" dirty="0" err="1">
                <a:solidFill>
                  <a:schemeClr val="tx2"/>
                </a:solidFill>
                <a:latin typeface="Times New Roman" pitchFamily="18" charset="0"/>
              </a:rPr>
              <a:t>nontraffic</a:t>
            </a:r>
            <a:r>
              <a:rPr lang="en-GB" sz="200" b="0" dirty="0">
                <a:solidFill>
                  <a:schemeClr val="tx2"/>
                </a:solidFill>
                <a:latin typeface="Times New Roman" pitchFamily="18" charset="0"/>
              </a:rPr>
              <a:t> accident,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V18.3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while boarding or alighting</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V18.30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while boarding or alighting,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V18.31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while boarding or alighting,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V18.32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while boarding or alighting,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V18.33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while boarding or alighting,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V18.34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while boarding or alighting,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V18.38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while boarding or alighting,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V18.39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while boarding or alighting,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V18.4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V18.40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V18.41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V18.42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traffic accident,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V18.43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V18.44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V18.48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V18.49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driver, traffic accident, during unspecified activity,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V18.5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V18.50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V18.51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V18.52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traffic accident, while working for an income,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V18.53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V18.54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V18.58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V18.59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passenger, traffic accident, during unspecified activity, during unspecified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V18.9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traffic accident</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V18.90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traffic accident, while engaged in sports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V18.91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traffic accident, while engaged in leisure activity</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V18.92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traffic accident, while working for an income, while working for an income</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V18.93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traffic accident, while engaged in other types of work</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V18.94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traffic accident, while resting, sleeping, eating or engaging in other vital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V18.98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traffic accident, while engaged in other specified activities</a:t>
            </a:r>
          </a:p>
          <a:p>
            <a:pPr eaLnBrk="0" hangingPunct="0">
              <a:lnSpc>
                <a:spcPct val="90000"/>
              </a:lnSpc>
              <a:spcBef>
                <a:spcPct val="50000"/>
              </a:spcBef>
              <a:buSzPct val="100000"/>
              <a:tabLst>
                <a:tab pos="98425" algn="l"/>
                <a:tab pos="187325" algn="l"/>
                <a:tab pos="288925" algn="l"/>
                <a:tab pos="376238" algn="l"/>
                <a:tab pos="476250" algn="l"/>
                <a:tab pos="576263" algn="l"/>
                <a:tab pos="663575" algn="l"/>
                <a:tab pos="765175" algn="l"/>
              </a:tabLst>
            </a:pPr>
            <a:r>
              <a:rPr lang="en-GB" sz="200" b="0" dirty="0">
                <a:solidFill>
                  <a:schemeClr val="tx2"/>
                </a:solidFill>
                <a:latin typeface="Times New Roman" pitchFamily="18" charset="0"/>
              </a:rPr>
              <a:t>						V18.99 Pedal cyclist injured in </a:t>
            </a:r>
            <a:r>
              <a:rPr lang="en-GB" sz="200" b="0" dirty="0" err="1">
                <a:solidFill>
                  <a:schemeClr val="tx2"/>
                </a:solidFill>
                <a:latin typeface="Times New Roman" pitchFamily="18" charset="0"/>
              </a:rPr>
              <a:t>noncollision</a:t>
            </a:r>
            <a:r>
              <a:rPr lang="en-GB" sz="200" b="0" dirty="0">
                <a:solidFill>
                  <a:schemeClr val="tx2"/>
                </a:solidFill>
                <a:latin typeface="Times New Roman" pitchFamily="18" charset="0"/>
              </a:rPr>
              <a:t> transport accident, unspecified pedal cyclist, traffic accident, during unspecified activity, during unspecified activity</a:t>
            </a:r>
          </a:p>
        </p:txBody>
      </p:sp>
      <p:sp>
        <p:nvSpPr>
          <p:cNvPr id="32775" name="Rectangle 7"/>
          <p:cNvSpPr>
            <a:spLocks noChangeArrowheads="1"/>
          </p:cNvSpPr>
          <p:nvPr/>
        </p:nvSpPr>
        <p:spPr bwMode="auto">
          <a:xfrm>
            <a:off x="6492230" y="3268387"/>
            <a:ext cx="3408362" cy="3500365"/>
          </a:xfrm>
          <a:prstGeom prst="rect">
            <a:avLst/>
          </a:prstGeom>
          <a:noFill/>
          <a:ln w="9525" algn="ctr">
            <a:noFill/>
            <a:miter lim="800000"/>
            <a:headEnd type="none" w="sm" len="sm"/>
            <a:tailEnd type="none" w="sm" len="sm"/>
          </a:ln>
        </p:spPr>
        <p:txBody>
          <a:bodyPr lIns="98472" tIns="49236" rIns="98472" bIns="49236">
            <a:spAutoFit/>
          </a:bodyPr>
          <a:lstStyle/>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 Pedal cyclist injured in other and unspecified transport accidents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V19.0 Driver injured in collision with other and unspecified motor vehicles in </a:t>
            </a:r>
            <a:r>
              <a:rPr lang="en-GB" sz="200" b="0" dirty="0" err="1">
                <a:solidFill>
                  <a:schemeClr val="tx2"/>
                </a:solidFill>
              </a:rPr>
              <a:t>nontraffic</a:t>
            </a:r>
            <a:r>
              <a:rPr lang="en-GB" sz="200" b="0" dirty="0">
                <a:solidFill>
                  <a:schemeClr val="tx2"/>
                </a:solidFill>
              </a:rPr>
              <a:t> accident</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V19.00 Driver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sports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V19.01 Driver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leisure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V19.02 Driver injured in collision with other and unspecified motor vehicles in </a:t>
            </a:r>
            <a:r>
              <a:rPr lang="en-GB" sz="200" b="0" dirty="0" err="1">
                <a:solidFill>
                  <a:schemeClr val="tx2"/>
                </a:solidFill>
              </a:rPr>
              <a:t>nontraffic</a:t>
            </a:r>
            <a:r>
              <a:rPr lang="en-GB" sz="200" b="0" dirty="0">
                <a:solidFill>
                  <a:schemeClr val="tx2"/>
                </a:solidFill>
              </a:rPr>
              <a:t> accident, while working for an income</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V19.03 Driver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other types of work</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V19.04 Driver injured in collision with other and unspecified motor vehicles in </a:t>
            </a:r>
            <a:r>
              <a:rPr lang="en-GB" sz="200" b="0" dirty="0" err="1">
                <a:solidFill>
                  <a:schemeClr val="tx2"/>
                </a:solidFill>
              </a:rPr>
              <a:t>nontraffic</a:t>
            </a:r>
            <a:r>
              <a:rPr lang="en-GB" sz="200" b="0" dirty="0">
                <a:solidFill>
                  <a:schemeClr val="tx2"/>
                </a:solidFill>
              </a:rPr>
              <a:t> accident, while resting, sleeping, eating or engaging in other vital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V19.08 Driver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other specified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V19.09 Driver injured in collision with other and unspecified motor vehicles in </a:t>
            </a:r>
            <a:r>
              <a:rPr lang="en-GB" sz="200" b="0" dirty="0" err="1">
                <a:solidFill>
                  <a:schemeClr val="tx2"/>
                </a:solidFill>
              </a:rPr>
              <a:t>nontraffic</a:t>
            </a:r>
            <a:r>
              <a:rPr lang="en-GB" sz="200" b="0" dirty="0">
                <a:solidFill>
                  <a:schemeClr val="tx2"/>
                </a:solidFill>
              </a:rPr>
              <a:t> accident, during unspecified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V19.1 Passenger injured in collision with other and unspecified motor vehicles in </a:t>
            </a:r>
            <a:r>
              <a:rPr lang="en-GB" sz="200" b="0" dirty="0" err="1">
                <a:solidFill>
                  <a:schemeClr val="tx2"/>
                </a:solidFill>
              </a:rPr>
              <a:t>nontraffic</a:t>
            </a:r>
            <a:r>
              <a:rPr lang="en-GB" sz="200" b="0" dirty="0">
                <a:solidFill>
                  <a:schemeClr val="tx2"/>
                </a:solidFill>
              </a:rPr>
              <a:t> accident</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V19.10 Passenger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sports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V19.11 Passenger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leisure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V19.12 Passenger injured in collision with other and unspecified motor vehicles in </a:t>
            </a:r>
            <a:r>
              <a:rPr lang="en-GB" sz="200" b="0" dirty="0" err="1">
                <a:solidFill>
                  <a:schemeClr val="tx2"/>
                </a:solidFill>
              </a:rPr>
              <a:t>nontraffic</a:t>
            </a:r>
            <a:r>
              <a:rPr lang="en-GB" sz="200" b="0" dirty="0">
                <a:solidFill>
                  <a:schemeClr val="tx2"/>
                </a:solidFill>
              </a:rPr>
              <a:t> accident, while working for an income</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V19.13 Passenger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other types of work</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V19.14 Passenger injured in collision with other and unspecified motor vehicles in </a:t>
            </a:r>
            <a:r>
              <a:rPr lang="en-GB" sz="200" b="0" dirty="0" err="1">
                <a:solidFill>
                  <a:schemeClr val="tx2"/>
                </a:solidFill>
              </a:rPr>
              <a:t>nontraffic</a:t>
            </a:r>
            <a:r>
              <a:rPr lang="en-GB" sz="200" b="0" dirty="0">
                <a:solidFill>
                  <a:schemeClr val="tx2"/>
                </a:solidFill>
              </a:rPr>
              <a:t> accident, while resting, sleeping, eating or engaging in other vital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V19.18 Passenger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other specified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V19.19 Passenger injured in collision with other and unspecified motor vehicles in </a:t>
            </a:r>
            <a:r>
              <a:rPr lang="en-GB" sz="200" b="0" dirty="0" err="1">
                <a:solidFill>
                  <a:schemeClr val="tx2"/>
                </a:solidFill>
              </a:rPr>
              <a:t>nontraffic</a:t>
            </a:r>
            <a:r>
              <a:rPr lang="en-GB" sz="200" b="0" dirty="0">
                <a:solidFill>
                  <a:schemeClr val="tx2"/>
                </a:solidFill>
              </a:rPr>
              <a:t> accident, during unspecified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V19.2 Unspecified pedal cyclist injured in collision with other and unspecified motor vehicles in </a:t>
            </a:r>
            <a:r>
              <a:rPr lang="en-GB" sz="200" b="0" dirty="0" err="1">
                <a:solidFill>
                  <a:schemeClr val="tx2"/>
                </a:solidFill>
              </a:rPr>
              <a:t>nontraffic</a:t>
            </a:r>
            <a:r>
              <a:rPr lang="en-GB" sz="200" b="0" dirty="0">
                <a:solidFill>
                  <a:schemeClr val="tx2"/>
                </a:solidFill>
              </a:rPr>
              <a:t> accident</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V19.20 Unspecified pedal cyclist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sports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V19.21 Unspecified pedal cyclist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leisure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V19.22 Unspecified pedal cyclist injured in collision with other and unspecified motor vehicles in </a:t>
            </a:r>
            <a:r>
              <a:rPr lang="en-GB" sz="200" b="0" dirty="0" err="1">
                <a:solidFill>
                  <a:schemeClr val="tx2"/>
                </a:solidFill>
              </a:rPr>
              <a:t>nontraffic</a:t>
            </a:r>
            <a:r>
              <a:rPr lang="en-GB" sz="200" b="0" dirty="0">
                <a:solidFill>
                  <a:schemeClr val="tx2"/>
                </a:solidFill>
              </a:rPr>
              <a:t> accident, while working for an income</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V19.23 Unspecified pedal cyclist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other types of work</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V19.24 Unspecified pedal cyclist injured in collision with other and unspecified motor vehicles in </a:t>
            </a:r>
            <a:r>
              <a:rPr lang="en-GB" sz="200" b="0" dirty="0" err="1">
                <a:solidFill>
                  <a:schemeClr val="tx2"/>
                </a:solidFill>
              </a:rPr>
              <a:t>nontraffic</a:t>
            </a:r>
            <a:r>
              <a:rPr lang="en-GB" sz="200" b="0" dirty="0">
                <a:solidFill>
                  <a:schemeClr val="tx2"/>
                </a:solidFill>
              </a:rPr>
              <a:t> accident, while resting, sleeping, eating or engaging in other vital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V19.28 Unspecified pedal cyclist injured in collision with other and unspecified motor vehicles in </a:t>
            </a:r>
            <a:r>
              <a:rPr lang="en-GB" sz="200" b="0" dirty="0" err="1">
                <a:solidFill>
                  <a:schemeClr val="tx2"/>
                </a:solidFill>
              </a:rPr>
              <a:t>nontraffic</a:t>
            </a:r>
            <a:r>
              <a:rPr lang="en-GB" sz="200" b="0" dirty="0">
                <a:solidFill>
                  <a:schemeClr val="tx2"/>
                </a:solidFill>
              </a:rPr>
              <a:t> accident, while engaged in other specified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V19.29 Unspecified pedal cyclist injured in collision with other and unspecified motor vehicles in </a:t>
            </a:r>
            <a:r>
              <a:rPr lang="en-GB" sz="200" b="0" dirty="0" err="1">
                <a:solidFill>
                  <a:schemeClr val="tx2"/>
                </a:solidFill>
              </a:rPr>
              <a:t>nontraffic</a:t>
            </a:r>
            <a:r>
              <a:rPr lang="en-GB" sz="200" b="0" dirty="0">
                <a:solidFill>
                  <a:schemeClr val="tx2"/>
                </a:solidFill>
              </a:rPr>
              <a:t> accident, during unspecified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V19.3 Pedal cyclist [any] injured in unspecified </a:t>
            </a:r>
            <a:r>
              <a:rPr lang="en-GB" sz="200" b="0" dirty="0" err="1">
                <a:solidFill>
                  <a:schemeClr val="tx2"/>
                </a:solidFill>
              </a:rPr>
              <a:t>nontraffic</a:t>
            </a:r>
            <a:r>
              <a:rPr lang="en-GB" sz="200" b="0" dirty="0">
                <a:solidFill>
                  <a:schemeClr val="tx2"/>
                </a:solidFill>
              </a:rPr>
              <a:t> accident</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V19.30 Pedal cyclist [any] injured in unspecified </a:t>
            </a:r>
            <a:r>
              <a:rPr lang="en-GB" sz="200" b="0" dirty="0" err="1">
                <a:solidFill>
                  <a:schemeClr val="tx2"/>
                </a:solidFill>
              </a:rPr>
              <a:t>nontraffic</a:t>
            </a:r>
            <a:r>
              <a:rPr lang="en-GB" sz="200" b="0" dirty="0">
                <a:solidFill>
                  <a:schemeClr val="tx2"/>
                </a:solidFill>
              </a:rPr>
              <a:t> accident, while engaged in sports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V19.31 Pedal cyclist [any] injured in unspecified </a:t>
            </a:r>
            <a:r>
              <a:rPr lang="en-GB" sz="200" b="0" dirty="0" err="1">
                <a:solidFill>
                  <a:schemeClr val="tx2"/>
                </a:solidFill>
              </a:rPr>
              <a:t>nontraffic</a:t>
            </a:r>
            <a:r>
              <a:rPr lang="en-GB" sz="200" b="0" dirty="0">
                <a:solidFill>
                  <a:schemeClr val="tx2"/>
                </a:solidFill>
              </a:rPr>
              <a:t> accident, while engaged in leisure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V19.32 Pedal cyclist [any] injured in unspecified </a:t>
            </a:r>
            <a:r>
              <a:rPr lang="en-GB" sz="200" b="0" dirty="0" err="1">
                <a:solidFill>
                  <a:schemeClr val="tx2"/>
                </a:solidFill>
              </a:rPr>
              <a:t>nontraffic</a:t>
            </a:r>
            <a:r>
              <a:rPr lang="en-GB" sz="200" b="0" dirty="0">
                <a:solidFill>
                  <a:schemeClr val="tx2"/>
                </a:solidFill>
              </a:rPr>
              <a:t> accident, while working for an income</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V19.33 Pedal cyclist [any] injured in unspecified </a:t>
            </a:r>
            <a:r>
              <a:rPr lang="en-GB" sz="200" b="0" dirty="0" err="1">
                <a:solidFill>
                  <a:schemeClr val="tx2"/>
                </a:solidFill>
              </a:rPr>
              <a:t>nontraffic</a:t>
            </a:r>
            <a:r>
              <a:rPr lang="en-GB" sz="200" b="0" dirty="0">
                <a:solidFill>
                  <a:schemeClr val="tx2"/>
                </a:solidFill>
              </a:rPr>
              <a:t> accident, while engaged in other types of work</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V19.34 Pedal cyclist [any] injured in unspecified </a:t>
            </a:r>
            <a:r>
              <a:rPr lang="en-GB" sz="200" b="0" dirty="0" err="1">
                <a:solidFill>
                  <a:schemeClr val="tx2"/>
                </a:solidFill>
              </a:rPr>
              <a:t>nontraffic</a:t>
            </a:r>
            <a:r>
              <a:rPr lang="en-GB" sz="200" b="0" dirty="0">
                <a:solidFill>
                  <a:schemeClr val="tx2"/>
                </a:solidFill>
              </a:rPr>
              <a:t> accident, while resting, sleeping, eating or engaging in other vital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V19.38 Pedal cyclist [any] injured in unspecified </a:t>
            </a:r>
            <a:r>
              <a:rPr lang="en-GB" sz="200" b="0" dirty="0" err="1">
                <a:solidFill>
                  <a:schemeClr val="tx2"/>
                </a:solidFill>
              </a:rPr>
              <a:t>nontraffic</a:t>
            </a:r>
            <a:r>
              <a:rPr lang="en-GB" sz="200" b="0" dirty="0">
                <a:solidFill>
                  <a:schemeClr val="tx2"/>
                </a:solidFill>
              </a:rPr>
              <a:t> accident, while engaged in other specified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V19.39 Pedal cyclist [any] injured in unspecified </a:t>
            </a:r>
            <a:r>
              <a:rPr lang="en-GB" sz="200" b="0" dirty="0" err="1">
                <a:solidFill>
                  <a:schemeClr val="tx2"/>
                </a:solidFill>
              </a:rPr>
              <a:t>nontraffic</a:t>
            </a:r>
            <a:r>
              <a:rPr lang="en-GB" sz="200" b="0" dirty="0">
                <a:solidFill>
                  <a:schemeClr val="tx2"/>
                </a:solidFill>
              </a:rPr>
              <a:t> accident, during unspecified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V19.4 Driver injured in collision with other and unspecified motor vehicles in traffic accident</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V19.40 Driver injured in collision with other and unspecified motor vehicles in traffic accident, while engaged in sports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V19.41 Driver injured in collision with other and unspecified motor vehicles in traffic accident, while engaged in leisure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V19.42 Driver injured in collision with other and unspecified motor vehicles in traffic accident, while working for an income</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V19.43 Driver injured in collision with other and unspecified motor vehicles in traffic accident, while engaged in other types of work</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V19.44 Driver injured in collision with other and unspecified motor vehicles in traffic accident, while resting, sleeping, eating or engaging in other vital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V19.48 Driver injured in collision with other and unspecified motor vehicles in traffic accident, while engaged in other specified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V19.49 Driver injured in collision with other and unspecified motor vehicles in traffic accident, during unspecified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V19.5 Passenger injured in collision with other and unspecified motor vehicles in traffic accident</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V19.50 Passenger injured in collision with other and unspecified motor vehicles in traffic accident, while engaged in sports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V19.51 Passenger injured in collision with other and unspecified motor vehicles in traffic accident, while engaged in leisure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V19.52 Passenger injured in collision with other and unspecified motor vehicles in traffic accident, while working for an income</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V19.53 Passenger injured in collision with other and unspecified motor vehicles in traffic accident, while engaged in other types of work</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V19.54 Passenger injured in collision with other and unspecified motor vehicles in traffic accident, while resting, sleeping, eating or engaging in other vital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V19.58 Passenger injured in collision with other and unspecified motor vehicles in traffic accident, while engaged in other specified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V19.59 Passenger injured in collision with other and unspecified motor vehicles in traffic accident, during unspecified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V19.6 Unspecified pedal cyclist injured in collision with other and unspecified motor vehicles in traffic accident</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V19.60 Unspecified pedal cyclist injured in collision with other and unspecified motor vehicles in traffic accident, while engaged in sports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V19.61 Unspecified pedal cyclist injured in collision with other and unspecified motor vehicles in traffic accident, while engaged in leisure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V19.62 Unspecified pedal cyclist injured in collision with other and unspecified motor vehicles in traffic accident, while working for an income</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V19.63 Unspecified pedal cyclist injured in collision with other and unspecified motor vehicles in traffic accident, while engaged in other types of work</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V19.64 Unspecified pedal cyclist injured in collision with other and unspecified motor vehicles in traffic accident, while resting, sleeping, eating or engaging in other vital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V19.68 Unspecified pedal cyclist injured in collision with other and unspecified motor vehicles in traffic accident, while engaged in other specified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V19.69 Unspecified pedal cyclist injured in collision with other and unspecified motor vehicles in traffic accident, during unspecified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V19.8 Pedal cyclist [any] injured in other specified transport accidents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V19.80 Pedal cyclist [any] injured in other specified transport accidents, while engaged in sports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V19.81 Pedal cyclist [any] injured in other specified transport accidents, while engaged in leisure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V19.82 Pedal cyclist [any] injured in other specified transport accidents, while working for an income</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V19.83 Pedal cyclist [any] injured in other specified transport accidents, while engaged in other types of work</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V19.84 Pedal cyclist [any] injured in other specified transport accidents, while resting, sleeping, eating or engaging in other vital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V19.88 Pedal cyclist [any] injured in other specified transport accidents, while engaged in other specified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V19.89 Pedal cyclist [any] injured in other specified transport accidents, during unspecified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V19.9 Pedal cyclist [any] injured in unspecified traffic accident</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V19.90 Pedal cyclist [any] injured in unspecified traffic accident, while engaged in sports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V19.91 Pedal cyclist [any] injured in unspecified traffic accident, while engaged in leisure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V19.92 Pedal cyclist [any] injured in unspecified traffic accident, while working for an income</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V19.93 Pedal cyclist [any] injured in unspecified traffic accident, while engaged in other types of work</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V19.94 Pedal cyclist [any] injured in unspecified traffic accident, while resting, sleeping, eating or engaging in other vital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V19.98 Pedal cyclist [any] injured in unspecified traffic accident, while engaged in other specified activities</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V19.99 Pedal cyclist [any] injured in unspecified traffic accident, during unspecified activity</a:t>
            </a:r>
          </a:p>
          <a:p>
            <a:pPr defTabSz="984250">
              <a:spcBef>
                <a:spcPct val="50000"/>
              </a:spcBef>
              <a:tabLst>
                <a:tab pos="190500" algn="l"/>
                <a:tab pos="387350" algn="l"/>
                <a:tab pos="579438" algn="l"/>
                <a:tab pos="769938" algn="l"/>
                <a:tab pos="968375" algn="l"/>
                <a:tab pos="1157288" algn="l"/>
              </a:tabLst>
            </a:pPr>
            <a:r>
              <a:rPr lang="en-GB" sz="200" b="0" dirty="0">
                <a:solidFill>
                  <a:schemeClr val="tx2"/>
                </a:solidFill>
              </a:rPr>
              <a:t>	</a:t>
            </a:r>
          </a:p>
        </p:txBody>
      </p:sp>
      <p:sp>
        <p:nvSpPr>
          <p:cNvPr id="8" name="Rectangle 8"/>
          <p:cNvSpPr>
            <a:spLocks noChangeArrowheads="1"/>
          </p:cNvSpPr>
          <p:nvPr/>
        </p:nvSpPr>
        <p:spPr bwMode="auto">
          <a:xfrm>
            <a:off x="349152" y="1700808"/>
            <a:ext cx="8255296" cy="4031863"/>
          </a:xfrm>
          <a:prstGeom prst="rect">
            <a:avLst/>
          </a:prstGeom>
          <a:solidFill>
            <a:srgbClr val="6D2C7C"/>
          </a:solidFill>
          <a:ln w="9525">
            <a:noFill/>
            <a:miter lim="800000"/>
            <a:headEnd/>
            <a:tailEnd/>
          </a:ln>
          <a:effectLst>
            <a:outerShdw dist="107763" dir="2700000" algn="ctr" rotWithShape="0">
              <a:schemeClr val="bg2">
                <a:alpha val="50000"/>
              </a:schemeClr>
            </a:outerShdw>
          </a:effectLst>
        </p:spPr>
        <p:txBody>
          <a:bodyPr wrap="square" lIns="91431" tIns="45715" rIns="91431" bIns="45715">
            <a:spAutoFit/>
          </a:bodyPr>
          <a:lstStyle/>
          <a:p>
            <a:pPr>
              <a:lnSpc>
                <a:spcPct val="90000"/>
              </a:lnSpc>
              <a:spcBef>
                <a:spcPct val="50000"/>
              </a:spcBef>
              <a:buFontTx/>
              <a:buChar char="•"/>
              <a:defRPr/>
            </a:pPr>
            <a:r>
              <a:rPr lang="en-GB" sz="2000" b="0" dirty="0">
                <a:solidFill>
                  <a:schemeClr val="bg1"/>
                </a:solidFill>
                <a:latin typeface="ZapfEllipt BT" pitchFamily="18" charset="0"/>
              </a:rPr>
              <a:t>V12.24 Pedal cyclist injured in collision with two- or three-wheeled motor vehicle, unspecified pedal cyclist, </a:t>
            </a:r>
            <a:r>
              <a:rPr lang="en-GB" sz="2000" b="0" dirty="0" err="1">
                <a:solidFill>
                  <a:schemeClr val="bg1"/>
                </a:solidFill>
                <a:latin typeface="ZapfEllipt BT" pitchFamily="18" charset="0"/>
              </a:rPr>
              <a:t>nontraffic</a:t>
            </a:r>
            <a:r>
              <a:rPr lang="en-GB" sz="2000" b="0" dirty="0">
                <a:solidFill>
                  <a:schemeClr val="bg1"/>
                </a:solidFill>
                <a:latin typeface="ZapfEllipt BT" pitchFamily="18" charset="0"/>
              </a:rPr>
              <a:t> accident, while resting, sleeping, eating or engaging in other vital activities</a:t>
            </a:r>
          </a:p>
          <a:p>
            <a:pPr>
              <a:lnSpc>
                <a:spcPct val="90000"/>
              </a:lnSpc>
              <a:spcBef>
                <a:spcPct val="50000"/>
              </a:spcBef>
              <a:buFontTx/>
              <a:buChar char="•"/>
              <a:defRPr/>
            </a:pPr>
            <a:r>
              <a:rPr lang="en-GB" sz="2000" b="0" dirty="0">
                <a:solidFill>
                  <a:schemeClr val="bg1"/>
                </a:solidFill>
                <a:latin typeface="ZapfEllipt BT" pitchFamily="18" charset="0"/>
              </a:rPr>
              <a:t>V31.22 Occupant of three-wheeled motor vehicle injured in collision with pedal cycle, person on outside of vehicle, </a:t>
            </a:r>
            <a:r>
              <a:rPr lang="en-GB" sz="2000" b="0" dirty="0" err="1">
                <a:solidFill>
                  <a:schemeClr val="bg1"/>
                </a:solidFill>
                <a:latin typeface="ZapfEllipt BT" pitchFamily="18" charset="0"/>
              </a:rPr>
              <a:t>nontraffic</a:t>
            </a:r>
            <a:r>
              <a:rPr lang="en-GB" sz="2000" b="0" dirty="0">
                <a:solidFill>
                  <a:schemeClr val="bg1"/>
                </a:solidFill>
                <a:latin typeface="ZapfEllipt BT" pitchFamily="18" charset="0"/>
              </a:rPr>
              <a:t> accident, while working for income</a:t>
            </a:r>
          </a:p>
          <a:p>
            <a:pPr>
              <a:lnSpc>
                <a:spcPct val="90000"/>
              </a:lnSpc>
              <a:spcBef>
                <a:spcPct val="50000"/>
              </a:spcBef>
              <a:buFontTx/>
              <a:buChar char="•"/>
              <a:defRPr/>
            </a:pPr>
            <a:r>
              <a:rPr lang="en-GB" sz="2000" b="0" dirty="0">
                <a:solidFill>
                  <a:schemeClr val="bg1"/>
                </a:solidFill>
                <a:latin typeface="ZapfEllipt BT" pitchFamily="18" charset="0"/>
              </a:rPr>
              <a:t>W65.40 Drowning and submersion while in bath-tub, street and highway, while engaged in sports </a:t>
            </a:r>
            <a:r>
              <a:rPr lang="en-GB" sz="2000" b="0" dirty="0" smtClean="0">
                <a:solidFill>
                  <a:schemeClr val="bg1"/>
                </a:solidFill>
                <a:latin typeface="ZapfEllipt BT" pitchFamily="18" charset="0"/>
              </a:rPr>
              <a:t>activity</a:t>
            </a:r>
          </a:p>
          <a:p>
            <a:pPr>
              <a:lnSpc>
                <a:spcPct val="90000"/>
              </a:lnSpc>
              <a:spcBef>
                <a:spcPct val="50000"/>
              </a:spcBef>
              <a:buFontTx/>
              <a:buChar char="•"/>
              <a:defRPr/>
            </a:pPr>
            <a:r>
              <a:rPr lang="en-GB" sz="2000" dirty="0" smtClean="0">
                <a:solidFill>
                  <a:schemeClr val="bg1"/>
                </a:solidFill>
                <a:latin typeface="ZapfEllipt BT" pitchFamily="18" charset="0"/>
              </a:rPr>
              <a:t>V90.27XS Drowning and submersion due to falling or jumping from burning water-skis, </a:t>
            </a:r>
            <a:r>
              <a:rPr lang="en-GB" sz="2000" dirty="0" err="1" smtClean="0">
                <a:solidFill>
                  <a:schemeClr val="bg1"/>
                </a:solidFill>
                <a:latin typeface="ZapfEllipt BT" pitchFamily="18" charset="0"/>
              </a:rPr>
              <a:t>sequela</a:t>
            </a:r>
            <a:endParaRPr lang="en-GB" sz="2000" dirty="0">
              <a:solidFill>
                <a:schemeClr val="bg1"/>
              </a:solidFill>
              <a:latin typeface="ZapfEllipt BT" pitchFamily="18" charset="0"/>
            </a:endParaRPr>
          </a:p>
          <a:p>
            <a:pPr>
              <a:lnSpc>
                <a:spcPct val="90000"/>
              </a:lnSpc>
              <a:spcBef>
                <a:spcPct val="50000"/>
              </a:spcBef>
              <a:buFontTx/>
              <a:buChar char="•"/>
              <a:defRPr/>
            </a:pPr>
            <a:r>
              <a:rPr lang="en-GB" sz="2000" b="0" dirty="0">
                <a:solidFill>
                  <a:schemeClr val="bg1"/>
                </a:solidFill>
                <a:latin typeface="ZapfEllipt BT" pitchFamily="18" charset="0"/>
              </a:rPr>
              <a:t>X35.44 Victim of volcanic eruption, street and highway, while resting, sleeping, eating or engaging in other vital activities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Things people want to count…</a:t>
            </a:r>
            <a:endParaRPr lang="en-GB" sz="4400" dirty="0"/>
          </a:p>
        </p:txBody>
      </p:sp>
      <p:sp>
        <p:nvSpPr>
          <p:cNvPr id="3" name="Content Placeholder 2"/>
          <p:cNvSpPr>
            <a:spLocks noGrp="1"/>
          </p:cNvSpPr>
          <p:nvPr>
            <p:ph idx="1"/>
          </p:nvPr>
        </p:nvSpPr>
        <p:spPr>
          <a:xfrm>
            <a:off x="457200" y="1600200"/>
            <a:ext cx="8686800" cy="4525963"/>
          </a:xfrm>
        </p:spPr>
        <p:txBody>
          <a:bodyPr>
            <a:noAutofit/>
          </a:bodyPr>
          <a:lstStyle/>
          <a:p>
            <a:r>
              <a:rPr lang="en-GB" sz="2600" dirty="0" smtClean="0">
                <a:solidFill>
                  <a:schemeClr val="tx1"/>
                </a:solidFill>
              </a:rPr>
              <a:t>Pandemic flu immunisations given using a particular vaccine, by schedule part and place of administration</a:t>
            </a:r>
          </a:p>
          <a:p>
            <a:r>
              <a:rPr lang="en-GB" sz="2600" dirty="0" smtClean="0">
                <a:solidFill>
                  <a:schemeClr val="tx1"/>
                </a:solidFill>
              </a:rPr>
              <a:t>Newborn blood spot screening tests for congenital hypothyroidism that need to be repeated on a new sample</a:t>
            </a:r>
          </a:p>
          <a:p>
            <a:r>
              <a:rPr lang="en-GB" sz="2600" dirty="0" smtClean="0">
                <a:solidFill>
                  <a:schemeClr val="tx1"/>
                </a:solidFill>
              </a:rPr>
              <a:t>Deaths by volcano whilst on a farm</a:t>
            </a:r>
          </a:p>
          <a:p>
            <a:r>
              <a:rPr lang="en-GB" sz="2600" dirty="0" smtClean="0">
                <a:solidFill>
                  <a:schemeClr val="tx1"/>
                </a:solidFill>
              </a:rPr>
              <a:t>Smoking habits</a:t>
            </a:r>
          </a:p>
          <a:p>
            <a:r>
              <a:rPr lang="en-GB" sz="2600" dirty="0" smtClean="0">
                <a:solidFill>
                  <a:schemeClr val="tx1"/>
                </a:solidFill>
              </a:rPr>
              <a:t>People judged ‘moderately inactive’ using the General Practice Physical Activity questionnaire</a:t>
            </a:r>
          </a:p>
          <a:p>
            <a:r>
              <a:rPr lang="en-GB" sz="2600" dirty="0" smtClean="0">
                <a:solidFill>
                  <a:schemeClr val="tx1"/>
                </a:solidFill>
              </a:rPr>
              <a:t>Holders of firearms license but not competent on medical grounds to have one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900" dirty="0" smtClean="0"/>
              <a:t>Countable … but not organisable</a:t>
            </a:r>
            <a:endParaRPr lang="en-GB" dirty="0"/>
          </a:p>
        </p:txBody>
      </p:sp>
      <p:sp>
        <p:nvSpPr>
          <p:cNvPr id="3" name="Content Placeholder 2"/>
          <p:cNvSpPr>
            <a:spLocks noGrp="1"/>
          </p:cNvSpPr>
          <p:nvPr>
            <p:ph sz="half" idx="1"/>
          </p:nvPr>
        </p:nvSpPr>
        <p:spPr>
          <a:xfrm>
            <a:off x="457200" y="1700808"/>
            <a:ext cx="8363272" cy="864096"/>
          </a:xfrm>
        </p:spPr>
        <p:txBody>
          <a:bodyPr>
            <a:noAutofit/>
          </a:bodyPr>
          <a:lstStyle/>
          <a:p>
            <a:pPr marL="2600325" indent="-2600325">
              <a:buNone/>
            </a:pPr>
            <a:r>
              <a:rPr lang="en-US" sz="1600" dirty="0" smtClean="0">
                <a:latin typeface="Arial Narrow" pitchFamily="34" charset="0"/>
              </a:rPr>
              <a:t>2010/01/05 14:48:00 	1</a:t>
            </a:r>
            <a:r>
              <a:rPr lang="en-GB" sz="1600" dirty="0" smtClean="0">
                <a:latin typeface="Arial Narrow" pitchFamily="34" charset="0"/>
              </a:rPr>
              <a:t>23456789|Newborn blood spot screening programme –  congenital hypothyroidism (CHT): too soon after blood transfusion (&lt;72 hours); reason for repeat|</a:t>
            </a:r>
          </a:p>
          <a:p>
            <a:pPr>
              <a:buNone/>
            </a:pPr>
            <a:endParaRPr lang="en-GB" sz="1600" dirty="0">
              <a:latin typeface="Arial Narrow" pitchFamily="34" charset="0"/>
            </a:endParaRPr>
          </a:p>
        </p:txBody>
      </p:sp>
      <p:sp>
        <p:nvSpPr>
          <p:cNvPr id="4" name="Content Placeholder 3"/>
          <p:cNvSpPr>
            <a:spLocks noGrp="1"/>
          </p:cNvSpPr>
          <p:nvPr>
            <p:ph sz="half" idx="2"/>
          </p:nvPr>
        </p:nvSpPr>
        <p:spPr>
          <a:xfrm>
            <a:off x="539552" y="2708920"/>
            <a:ext cx="8604448" cy="3933056"/>
          </a:xfrm>
        </p:spPr>
        <p:txBody>
          <a:bodyPr>
            <a:noAutofit/>
          </a:bodyPr>
          <a:lstStyle/>
          <a:p>
            <a:pPr>
              <a:buNone/>
              <a:tabLst>
                <a:tab pos="2514600" algn="l"/>
                <a:tab pos="3048000" algn="l"/>
              </a:tabLst>
            </a:pPr>
            <a:r>
              <a:rPr lang="en-US" sz="1200" b="1" dirty="0" smtClean="0">
                <a:solidFill>
                  <a:srgbClr val="C00000"/>
                </a:solidFill>
                <a:latin typeface="Arial Narrow" pitchFamily="34" charset="0"/>
              </a:rPr>
              <a:t>DELIVERY SUITE</a:t>
            </a:r>
            <a:r>
              <a:rPr lang="en-US" sz="1200" dirty="0" smtClean="0">
                <a:latin typeface="Arial Narrow" pitchFamily="34" charset="0"/>
              </a:rPr>
              <a:t> 2010/01/01 08:15::00 	133933007|Newborn (person)|</a:t>
            </a:r>
            <a:endParaRPr lang="en-GB" sz="1200" dirty="0" smtClean="0">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SCBU</a:t>
            </a:r>
            <a:r>
              <a:rPr lang="en-US" sz="1200" dirty="0" smtClean="0">
                <a:latin typeface="Arial Narrow" pitchFamily="34" charset="0"/>
              </a:rPr>
              <a:t> 2010/01/01 12:05:00	116859006|Transfusion of blood product (procedure)|</a:t>
            </a:r>
            <a:endParaRPr lang="en-GB" sz="1200" dirty="0" smtClean="0">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SCBU</a:t>
            </a:r>
            <a:r>
              <a:rPr lang="en-US" sz="1200" dirty="0" smtClean="0">
                <a:latin typeface="Arial Narrow" pitchFamily="34" charset="0"/>
              </a:rPr>
              <a:t> 2010/01/03 08:00:00	77262006|Heel stick (procedure)| </a:t>
            </a:r>
            <a:endParaRPr lang="en-GB" sz="1200" dirty="0" smtClean="0">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SCBU</a:t>
            </a:r>
            <a:r>
              <a:rPr lang="en-US" sz="1200" dirty="0" smtClean="0">
                <a:latin typeface="Arial Narrow" pitchFamily="34" charset="0"/>
              </a:rPr>
              <a:t> 2010/01/03 08:00:00	440500007|Blood spot specimen (specimen)|</a:t>
            </a:r>
            <a:endParaRPr lang="en-GB" sz="1200" dirty="0" smtClean="0">
              <a:latin typeface="Arial Narrow" pitchFamily="34" charset="0"/>
            </a:endParaRPr>
          </a:p>
          <a:p>
            <a:pPr>
              <a:buNone/>
              <a:tabLst>
                <a:tab pos="2514600" algn="l"/>
                <a:tab pos="3048000" algn="l"/>
              </a:tabLst>
            </a:pPr>
            <a:r>
              <a:rPr lang="en-US" sz="1200" dirty="0" smtClean="0">
                <a:latin typeface="Arial Narrow" pitchFamily="34" charset="0"/>
              </a:rPr>
              <a:t>		</a:t>
            </a:r>
            <a:r>
              <a:rPr lang="en-US" sz="1200" dirty="0" smtClean="0">
                <a:solidFill>
                  <a:srgbClr val="00B0F0"/>
                </a:solidFill>
                <a:latin typeface="Arial Narrow" pitchFamily="34" charset="0"/>
              </a:rPr>
              <a:t>- SPECIMEN UUID {0123456789}</a:t>
            </a:r>
            <a:endParaRPr lang="en-GB" sz="1200" dirty="0" smtClean="0">
              <a:solidFill>
                <a:srgbClr val="00B0F0"/>
              </a:solidFill>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BIOCHEMISTRY</a:t>
            </a:r>
            <a:r>
              <a:rPr lang="en-US" sz="1200" dirty="0" smtClean="0">
                <a:latin typeface="Arial Narrow" pitchFamily="34" charset="0"/>
              </a:rPr>
              <a:t> 2010/01/03 15::23:00	 [400984005|Congenital hypothyroidism screening test (procedure)|:</a:t>
            </a:r>
            <a:endParaRPr lang="en-GB" sz="1200" dirty="0" smtClean="0">
              <a:latin typeface="Arial Narrow" pitchFamily="34" charset="0"/>
            </a:endParaRPr>
          </a:p>
          <a:p>
            <a:pPr>
              <a:buNone/>
              <a:tabLst>
                <a:tab pos="2514600" algn="l"/>
                <a:tab pos="3048000" algn="l"/>
              </a:tabLst>
            </a:pPr>
            <a:r>
              <a:rPr lang="en-US" sz="1200" dirty="0" smtClean="0">
                <a:latin typeface="Arial Narrow" pitchFamily="34" charset="0"/>
              </a:rPr>
              <a:t>			116686009|Has specimen (attribute)|=440500007|Blood spot specimen (specimen)|]</a:t>
            </a:r>
            <a:endParaRPr lang="en-GB" sz="1200" dirty="0" smtClean="0">
              <a:latin typeface="Arial Narrow" pitchFamily="34" charset="0"/>
            </a:endParaRPr>
          </a:p>
          <a:p>
            <a:pPr>
              <a:buNone/>
              <a:tabLst>
                <a:tab pos="2514600" algn="l"/>
                <a:tab pos="3048000" algn="l"/>
              </a:tabLst>
            </a:pPr>
            <a:r>
              <a:rPr lang="en-US" sz="1200" dirty="0" smtClean="0">
                <a:solidFill>
                  <a:srgbClr val="00B0F0"/>
                </a:solidFill>
                <a:latin typeface="Arial Narrow" pitchFamily="34" charset="0"/>
              </a:rPr>
              <a:t>		- SPECIMEN UUID {0123456789}</a:t>
            </a:r>
            <a:endParaRPr lang="en-GB" sz="1200" dirty="0" smtClean="0">
              <a:solidFill>
                <a:srgbClr val="00B0F0"/>
              </a:solidFill>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BIOCHEMISTRY</a:t>
            </a:r>
            <a:r>
              <a:rPr lang="en-US" sz="1200" dirty="0" smtClean="0">
                <a:latin typeface="Arial Narrow" pitchFamily="34" charset="0"/>
              </a:rPr>
              <a:t> 2010/01/03 15:23:01	[302721000000105|Too soon after blood transfusion for reliable screening (finding)|:</a:t>
            </a:r>
            <a:endParaRPr lang="en-GB" sz="1200" dirty="0" smtClean="0">
              <a:latin typeface="Arial Narrow" pitchFamily="34" charset="0"/>
            </a:endParaRPr>
          </a:p>
          <a:p>
            <a:pPr>
              <a:buNone/>
              <a:tabLst>
                <a:tab pos="2514600" algn="l"/>
                <a:tab pos="3048000" algn="l"/>
              </a:tabLst>
            </a:pPr>
            <a:r>
              <a:rPr lang="en-US" sz="1200" dirty="0" smtClean="0">
                <a:latin typeface="Arial Narrow" pitchFamily="34" charset="0"/>
              </a:rPr>
              <a:t>			363714003|Interprets (attribute)|= 401102003|Blood spot TSH level (procedure)|]</a:t>
            </a:r>
            <a:endParaRPr lang="en-GB" sz="1200" dirty="0" smtClean="0">
              <a:latin typeface="Arial Narrow" pitchFamily="34" charset="0"/>
            </a:endParaRPr>
          </a:p>
          <a:p>
            <a:pPr>
              <a:buNone/>
              <a:tabLst>
                <a:tab pos="2514600" algn="l"/>
                <a:tab pos="3048000" algn="l"/>
              </a:tabLst>
            </a:pPr>
            <a:r>
              <a:rPr lang="en-US" sz="1200" dirty="0" smtClean="0">
                <a:latin typeface="Arial Narrow" pitchFamily="34" charset="0"/>
              </a:rPr>
              <a:t>		</a:t>
            </a:r>
            <a:r>
              <a:rPr lang="en-US" sz="1200" dirty="0" smtClean="0">
                <a:solidFill>
                  <a:srgbClr val="00B0F0"/>
                </a:solidFill>
                <a:latin typeface="Arial Narrow" pitchFamily="34" charset="0"/>
              </a:rPr>
              <a:t>- SPECIMEN UUID {0123456789}</a:t>
            </a:r>
            <a:endParaRPr lang="en-GB" sz="1200" dirty="0" smtClean="0">
              <a:solidFill>
                <a:srgbClr val="00B0F0"/>
              </a:solidFill>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MATERNITY</a:t>
            </a:r>
            <a:r>
              <a:rPr lang="en-US" sz="1200" dirty="0" smtClean="0">
                <a:latin typeface="Arial Narrow" pitchFamily="34" charset="0"/>
              </a:rPr>
              <a:t> 2010/01/05 08:05:00	77262006|Heel stick (procedure)|</a:t>
            </a:r>
            <a:endParaRPr lang="en-GB" sz="1200" dirty="0" smtClean="0">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MATERNITY</a:t>
            </a:r>
            <a:r>
              <a:rPr lang="en-US" sz="1200" dirty="0" smtClean="0">
                <a:latin typeface="Arial Narrow" pitchFamily="34" charset="0"/>
              </a:rPr>
              <a:t> 2010/01/05 08:05:00	440500007|Blood spot specimen (specimen)|</a:t>
            </a:r>
            <a:endParaRPr lang="en-GB" sz="1200" dirty="0" smtClean="0">
              <a:latin typeface="Arial Narrow" pitchFamily="34" charset="0"/>
            </a:endParaRPr>
          </a:p>
          <a:p>
            <a:pPr>
              <a:buNone/>
              <a:tabLst>
                <a:tab pos="2514600" algn="l"/>
                <a:tab pos="3048000" algn="l"/>
              </a:tabLst>
            </a:pPr>
            <a:r>
              <a:rPr lang="en-US" sz="1200" dirty="0" smtClean="0">
                <a:solidFill>
                  <a:srgbClr val="00B0F0"/>
                </a:solidFill>
                <a:latin typeface="Arial Narrow" pitchFamily="34" charset="0"/>
              </a:rPr>
              <a:t>		- SPECIMEN UUID {0123456790}</a:t>
            </a:r>
            <a:endParaRPr lang="en-GB" sz="1200" dirty="0" smtClean="0">
              <a:solidFill>
                <a:srgbClr val="00B0F0"/>
              </a:solidFill>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BIOCHEMISTRY</a:t>
            </a:r>
            <a:r>
              <a:rPr lang="en-US" sz="1200" dirty="0" smtClean="0">
                <a:latin typeface="Arial Narrow" pitchFamily="34" charset="0"/>
              </a:rPr>
              <a:t> 2010/01/05 14:48:00	400984005|Congenital hypothyroidism screening test (procedure)|</a:t>
            </a:r>
            <a:endParaRPr lang="en-GB" sz="1200" dirty="0" smtClean="0">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BIOCHEMISTRY</a:t>
            </a:r>
            <a:r>
              <a:rPr lang="en-US" sz="1200" dirty="0" smtClean="0">
                <a:latin typeface="Arial Narrow" pitchFamily="34" charset="0"/>
              </a:rPr>
              <a:t> 2010/01/05 14:48:00	440500007|Blood spot specimen (specimen)| </a:t>
            </a:r>
            <a:endParaRPr lang="en-GB" sz="1200" dirty="0" smtClean="0">
              <a:latin typeface="Arial Narrow" pitchFamily="34" charset="0"/>
            </a:endParaRPr>
          </a:p>
          <a:p>
            <a:pPr>
              <a:buNone/>
              <a:tabLst>
                <a:tab pos="2514600" algn="l"/>
                <a:tab pos="3048000" algn="l"/>
              </a:tabLst>
            </a:pPr>
            <a:r>
              <a:rPr lang="en-US" sz="1200" dirty="0" smtClean="0">
                <a:solidFill>
                  <a:srgbClr val="00B0F0"/>
                </a:solidFill>
                <a:latin typeface="Arial Narrow" pitchFamily="34" charset="0"/>
              </a:rPr>
              <a:t>		- SPECIMEN UUID {0225469821}</a:t>
            </a:r>
            <a:endParaRPr lang="en-GB" sz="1200" dirty="0" smtClean="0">
              <a:solidFill>
                <a:srgbClr val="00B0F0"/>
              </a:solidFill>
              <a:latin typeface="Arial Narrow" pitchFamily="34" charset="0"/>
            </a:endParaRPr>
          </a:p>
          <a:p>
            <a:pPr>
              <a:buNone/>
              <a:tabLst>
                <a:tab pos="2514600" algn="l"/>
                <a:tab pos="3048000" algn="l"/>
              </a:tabLst>
            </a:pPr>
            <a:r>
              <a:rPr lang="en-US" sz="1200" b="1" dirty="0" smtClean="0">
                <a:solidFill>
                  <a:srgbClr val="C00000"/>
                </a:solidFill>
                <a:latin typeface="Arial Narrow" pitchFamily="34" charset="0"/>
              </a:rPr>
              <a:t>BIOCHEMISTRY</a:t>
            </a:r>
            <a:r>
              <a:rPr lang="en-US" sz="1200" dirty="0" smtClean="0">
                <a:latin typeface="Arial Narrow" pitchFamily="34" charset="0"/>
              </a:rPr>
              <a:t> 2010/01/05 14:48:00	401102003|Blood spot TSH level (procedure)|</a:t>
            </a:r>
            <a:endParaRPr lang="en-GB" sz="1200" dirty="0">
              <a:latin typeface="Arial Narrow" pitchFamily="34" charset="0"/>
            </a:endParaRPr>
          </a:p>
        </p:txBody>
      </p:sp>
      <p:cxnSp>
        <p:nvCxnSpPr>
          <p:cNvPr id="6" name="Straight Connector 5"/>
          <p:cNvCxnSpPr/>
          <p:nvPr/>
        </p:nvCxnSpPr>
        <p:spPr>
          <a:xfrm>
            <a:off x="395536" y="2636912"/>
            <a:ext cx="849694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53344"/>
            <a:ext cx="8784976" cy="5299992"/>
          </a:xfrm>
          <a:solidFill>
            <a:schemeClr val="accent1">
              <a:lumMod val="20000"/>
              <a:lumOff val="80000"/>
            </a:schemeClr>
          </a:solidFill>
          <a:ln>
            <a:solidFill>
              <a:schemeClr val="tx1"/>
            </a:solidFill>
          </a:ln>
        </p:spPr>
        <p:txBody>
          <a:bodyPr>
            <a:noAutofit/>
          </a:bodyPr>
          <a:lstStyle/>
          <a:p>
            <a:pPr marL="0" indent="0" algn="ctr">
              <a:buNone/>
            </a:pPr>
            <a:r>
              <a:rPr lang="en-GB" sz="1300" dirty="0" smtClean="0">
                <a:solidFill>
                  <a:schemeClr val="tx1"/>
                </a:solidFill>
              </a:rPr>
              <a:t>EGTON MEDICAL INFORMATION SYSTEMS LTD.</a:t>
            </a:r>
          </a:p>
          <a:p>
            <a:pPr marL="0" indent="0" algn="ctr">
              <a:buNone/>
            </a:pPr>
            <a:r>
              <a:rPr lang="en-GB" sz="1300" dirty="0" smtClean="0">
                <a:solidFill>
                  <a:schemeClr val="tx1"/>
                </a:solidFill>
              </a:rPr>
              <a:t>Information Document</a:t>
            </a:r>
          </a:p>
          <a:p>
            <a:pPr marL="0" indent="0" algn="ctr">
              <a:buNone/>
            </a:pPr>
            <a:r>
              <a:rPr lang="en-GB" sz="1300" b="1" dirty="0" smtClean="0">
                <a:solidFill>
                  <a:schemeClr val="tx1"/>
                </a:solidFill>
              </a:rPr>
              <a:t>LV00486 Coding guidance for the swine flu vaccine</a:t>
            </a:r>
            <a:endParaRPr lang="en-GB" sz="1300" dirty="0" smtClean="0">
              <a:solidFill>
                <a:schemeClr val="tx1"/>
              </a:solidFill>
            </a:endParaRPr>
          </a:p>
          <a:p>
            <a:pPr marL="0" indent="0">
              <a:buNone/>
            </a:pPr>
            <a:r>
              <a:rPr lang="en-US" sz="1200" dirty="0" smtClean="0"/>
              <a:t>Dear colleagues, </a:t>
            </a:r>
            <a:endParaRPr lang="en-GB" sz="1200" dirty="0" smtClean="0"/>
          </a:p>
          <a:p>
            <a:pPr marL="0" indent="0">
              <a:buNone/>
            </a:pPr>
            <a:r>
              <a:rPr lang="en-US" sz="1200" dirty="0" smtClean="0"/>
              <a:t>We have noticed that a significant number of practices are miscoding swine flu vaccine as swine flu itself. This is tending to distort the surveillance figures for swine flu. </a:t>
            </a:r>
            <a:endParaRPr lang="en-GB" sz="1200" dirty="0" smtClean="0"/>
          </a:p>
          <a:p>
            <a:pPr marL="0" indent="0">
              <a:buNone/>
            </a:pPr>
            <a:r>
              <a:rPr lang="en-US" sz="1200" dirty="0" smtClean="0"/>
              <a:t>It could also mean that </a:t>
            </a:r>
            <a:r>
              <a:rPr lang="en-US" sz="1200" i="1" dirty="0" smtClean="0"/>
              <a:t>you may not get the payments for the swine flu vaccines administered,</a:t>
            </a:r>
            <a:r>
              <a:rPr lang="en-US" sz="1200" dirty="0" smtClean="0"/>
              <a:t> as they have been coded incorrectly. </a:t>
            </a:r>
            <a:endParaRPr lang="en-GB" sz="1200" dirty="0" smtClean="0"/>
          </a:p>
          <a:p>
            <a:pPr marL="0" indent="0">
              <a:buNone/>
            </a:pPr>
            <a:r>
              <a:rPr lang="en-US" sz="1200" dirty="0" smtClean="0"/>
              <a:t>To code </a:t>
            </a:r>
            <a:r>
              <a:rPr lang="en-US" sz="1200" b="1" dirty="0" smtClean="0"/>
              <a:t>swine flu illness</a:t>
            </a:r>
            <a:r>
              <a:rPr lang="en-US" sz="1200" dirty="0" smtClean="0"/>
              <a:t>, please use one of the following codes or a more general code for influenza like illness</a:t>
            </a:r>
            <a:endParaRPr lang="en-GB" sz="1200" dirty="0" smtClean="0"/>
          </a:p>
          <a:p>
            <a:pPr marL="400050" lvl="1" indent="0"/>
            <a:r>
              <a:rPr lang="en-GB" sz="1100" dirty="0" smtClean="0"/>
              <a:t>1J72-1 - Suspected swine influenza</a:t>
            </a:r>
          </a:p>
          <a:p>
            <a:pPr marL="400050" lvl="1" indent="0"/>
            <a:r>
              <a:rPr lang="en-GB" sz="1100" dirty="0" smtClean="0"/>
              <a:t>H2A-1 - Influenza A (H1N1) swine flu</a:t>
            </a:r>
          </a:p>
          <a:p>
            <a:pPr marL="0" indent="0">
              <a:buNone/>
            </a:pPr>
            <a:r>
              <a:rPr lang="en-US" sz="1200" dirty="0" smtClean="0"/>
              <a:t>To code </a:t>
            </a:r>
            <a:r>
              <a:rPr lang="en-US" sz="1200" b="1" dirty="0" smtClean="0"/>
              <a:t>swine flu </a:t>
            </a:r>
            <a:r>
              <a:rPr lang="en-GB" sz="1200" b="1" dirty="0" smtClean="0"/>
              <a:t>vaccine</a:t>
            </a:r>
            <a:r>
              <a:rPr lang="en-GB" sz="1200" dirty="0" smtClean="0"/>
              <a:t>, </a:t>
            </a:r>
            <a:r>
              <a:rPr lang="en-US" sz="1200" dirty="0" smtClean="0"/>
              <a:t>please use one of the following codes: </a:t>
            </a:r>
            <a:endParaRPr lang="en-GB" sz="1200" dirty="0" smtClean="0"/>
          </a:p>
          <a:p>
            <a:pPr marL="400050" lvl="1" indent="0"/>
            <a:r>
              <a:rPr lang="en-US" sz="1100" dirty="0" smtClean="0"/>
              <a:t>65E9 - PANDEMRIX - first influenza A (H1N1v) 2009 vaccination given </a:t>
            </a:r>
            <a:endParaRPr lang="en-GB" sz="1100" dirty="0" smtClean="0"/>
          </a:p>
          <a:p>
            <a:pPr marL="400050" lvl="1" indent="0"/>
            <a:r>
              <a:rPr lang="en-US" sz="1100" dirty="0" smtClean="0"/>
              <a:t>65EA - PANDEMRIX - second influenza A (H1N1v) 2009 vaccination give </a:t>
            </a:r>
            <a:endParaRPr lang="en-GB" sz="1100" dirty="0" smtClean="0"/>
          </a:p>
          <a:p>
            <a:pPr marL="400050" lvl="1" indent="0"/>
            <a:r>
              <a:rPr lang="en-US" sz="1100" dirty="0" smtClean="0"/>
              <a:t>65EB - PANDEMRIX - 1st flu A (H1N1v) 2009 </a:t>
            </a:r>
            <a:r>
              <a:rPr lang="en-US" sz="1100" dirty="0" err="1" smtClean="0"/>
              <a:t>vac</a:t>
            </a:r>
            <a:r>
              <a:rPr lang="en-US" sz="1100" dirty="0" smtClean="0"/>
              <a:t> by </a:t>
            </a:r>
            <a:r>
              <a:rPr lang="en-US" sz="1100" dirty="0" err="1" smtClean="0"/>
              <a:t>othr</a:t>
            </a:r>
            <a:r>
              <a:rPr lang="en-US" sz="1100" dirty="0" smtClean="0"/>
              <a:t> </a:t>
            </a:r>
            <a:r>
              <a:rPr lang="en-US" sz="1100" dirty="0" err="1" smtClean="0"/>
              <a:t>hlth</a:t>
            </a:r>
            <a:r>
              <a:rPr lang="en-US" sz="1100" dirty="0" smtClean="0"/>
              <a:t> provider </a:t>
            </a:r>
            <a:endParaRPr lang="en-GB" sz="1100" dirty="0" smtClean="0"/>
          </a:p>
          <a:p>
            <a:pPr marL="400050" lvl="1" indent="0"/>
            <a:r>
              <a:rPr lang="en-US" sz="1100" dirty="0" smtClean="0"/>
              <a:t>65EC - PANDEMRIX - 2nd flu A (H1N1v) 2009 </a:t>
            </a:r>
            <a:r>
              <a:rPr lang="en-US" sz="1100" dirty="0" err="1" smtClean="0"/>
              <a:t>vac</a:t>
            </a:r>
            <a:r>
              <a:rPr lang="en-US" sz="1100" dirty="0" smtClean="0"/>
              <a:t> by </a:t>
            </a:r>
            <a:r>
              <a:rPr lang="en-US" sz="1100" dirty="0" err="1" smtClean="0"/>
              <a:t>othr</a:t>
            </a:r>
            <a:r>
              <a:rPr lang="en-US" sz="1100" dirty="0" smtClean="0"/>
              <a:t> </a:t>
            </a:r>
            <a:r>
              <a:rPr lang="en-US" sz="1100" dirty="0" err="1" smtClean="0"/>
              <a:t>hlth</a:t>
            </a:r>
            <a:r>
              <a:rPr lang="en-US" sz="1100" dirty="0" smtClean="0"/>
              <a:t> provider</a:t>
            </a:r>
            <a:endParaRPr lang="en-GB" sz="1100" dirty="0" smtClean="0"/>
          </a:p>
          <a:p>
            <a:pPr marL="400050" lvl="1" indent="0"/>
            <a:r>
              <a:rPr lang="en-US" sz="1100" dirty="0" smtClean="0"/>
              <a:t>65E5 - CELVAPAN - first influenza A (H1N1v) 2009 vaccination given </a:t>
            </a:r>
            <a:endParaRPr lang="en-GB" sz="1100" dirty="0" smtClean="0"/>
          </a:p>
          <a:p>
            <a:pPr marL="400050" lvl="1" indent="0"/>
            <a:r>
              <a:rPr lang="en-US" sz="1100" dirty="0" smtClean="0"/>
              <a:t>65E7 - CELVAPAN - 1st flu A (H1N1v) 2009 </a:t>
            </a:r>
            <a:r>
              <a:rPr lang="en-US" sz="1100" dirty="0" err="1" smtClean="0"/>
              <a:t>vacc</a:t>
            </a:r>
            <a:r>
              <a:rPr lang="en-US" sz="1100" dirty="0" smtClean="0"/>
              <a:t> by </a:t>
            </a:r>
            <a:r>
              <a:rPr lang="en-US" sz="1100" dirty="0" err="1" smtClean="0"/>
              <a:t>othr</a:t>
            </a:r>
            <a:r>
              <a:rPr lang="en-US" sz="1100" dirty="0" smtClean="0"/>
              <a:t> </a:t>
            </a:r>
            <a:r>
              <a:rPr lang="en-US" sz="1100" dirty="0" err="1" smtClean="0"/>
              <a:t>hlth</a:t>
            </a:r>
            <a:r>
              <a:rPr lang="en-US" sz="1100" dirty="0" smtClean="0"/>
              <a:t> provider </a:t>
            </a:r>
            <a:endParaRPr lang="en-GB" sz="1100" dirty="0" smtClean="0"/>
          </a:p>
          <a:p>
            <a:pPr marL="400050" lvl="1" indent="0"/>
            <a:r>
              <a:rPr lang="en-US" sz="1100" dirty="0" smtClean="0"/>
              <a:t>65E6 - CELVAPAN - second influenza A (H1N1v) 2009 vaccination given </a:t>
            </a:r>
            <a:endParaRPr lang="en-GB" sz="1100" dirty="0" smtClean="0"/>
          </a:p>
          <a:p>
            <a:pPr marL="400050" lvl="1" indent="0"/>
            <a:r>
              <a:rPr lang="en-US" sz="1100" dirty="0" smtClean="0"/>
              <a:t>65E8 - CELVAPAN - 2nd flu A (H1N1v) 2009 </a:t>
            </a:r>
            <a:r>
              <a:rPr lang="en-US" sz="1100" dirty="0" err="1" smtClean="0"/>
              <a:t>vacc</a:t>
            </a:r>
            <a:r>
              <a:rPr lang="en-US" sz="1100" dirty="0" smtClean="0"/>
              <a:t> by </a:t>
            </a:r>
            <a:r>
              <a:rPr lang="en-US" sz="1100" dirty="0" err="1" smtClean="0"/>
              <a:t>othr</a:t>
            </a:r>
            <a:r>
              <a:rPr lang="en-US" sz="1100" dirty="0" smtClean="0"/>
              <a:t> </a:t>
            </a:r>
            <a:r>
              <a:rPr lang="en-US" sz="1100" dirty="0" err="1" smtClean="0"/>
              <a:t>hlth</a:t>
            </a:r>
            <a:r>
              <a:rPr lang="en-US" sz="1100" dirty="0" smtClean="0"/>
              <a:t> provider</a:t>
            </a:r>
            <a:endParaRPr lang="en-GB" sz="1100" dirty="0" smtClean="0"/>
          </a:p>
          <a:p>
            <a:pPr marL="0" indent="0">
              <a:buNone/>
            </a:pPr>
            <a:r>
              <a:rPr lang="en-US" sz="1200" dirty="0" smtClean="0"/>
              <a:t>You are urged to check your existing coding and correct any miscoding.</a:t>
            </a:r>
            <a:endParaRPr lang="en-GB" sz="1200" dirty="0" smtClean="0"/>
          </a:p>
          <a:p>
            <a:pPr marL="0" indent="0">
              <a:buNone/>
            </a:pPr>
            <a:r>
              <a:rPr lang="en-US" sz="1200" dirty="0" smtClean="0"/>
              <a:t>Best wishes and seasons greetings from the </a:t>
            </a:r>
            <a:r>
              <a:rPr lang="en-US" sz="1200" dirty="0" err="1" smtClean="0"/>
              <a:t>QSurveillance</a:t>
            </a:r>
            <a:r>
              <a:rPr lang="en-US" sz="1200" dirty="0" smtClean="0"/>
              <a:t> team</a:t>
            </a:r>
            <a:endParaRPr lang="en-GB" sz="1200" dirty="0" smtClean="0"/>
          </a:p>
          <a:p>
            <a:pPr marL="0" indent="0">
              <a:buNone/>
            </a:pPr>
            <a:r>
              <a:rPr lang="en-GB" sz="1200" dirty="0" smtClean="0"/>
              <a:t> </a:t>
            </a:r>
          </a:p>
          <a:p>
            <a:pPr marL="0" indent="0">
              <a:buNone/>
            </a:pPr>
            <a:r>
              <a:rPr lang="en-GB" sz="1200" dirty="0" smtClean="0">
                <a:solidFill>
                  <a:schemeClr val="tx1"/>
                </a:solidFill>
              </a:rPr>
              <a:t>December 23</a:t>
            </a:r>
            <a:r>
              <a:rPr lang="en-GB" sz="1200" baseline="30000" dirty="0" smtClean="0">
                <a:solidFill>
                  <a:schemeClr val="tx1"/>
                </a:solidFill>
              </a:rPr>
              <a:t>rd</a:t>
            </a:r>
            <a:r>
              <a:rPr lang="en-GB" sz="1200" dirty="0" smtClean="0">
                <a:solidFill>
                  <a:schemeClr val="tx1"/>
                </a:solidFill>
              </a:rPr>
              <a:t> 2009</a:t>
            </a:r>
            <a:endParaRPr lang="en-GB" sz="1200" dirty="0">
              <a:solidFill>
                <a:schemeClr val="tx1"/>
              </a:solidFill>
            </a:endParaRPr>
          </a:p>
        </p:txBody>
      </p:sp>
      <p:sp>
        <p:nvSpPr>
          <p:cNvPr id="4" name="Title 1"/>
          <p:cNvSpPr>
            <a:spLocks noGrp="1"/>
          </p:cNvSpPr>
          <p:nvPr>
            <p:ph type="title"/>
          </p:nvPr>
        </p:nvSpPr>
        <p:spPr/>
        <p:txBody>
          <a:bodyPr>
            <a:normAutofit/>
          </a:bodyPr>
          <a:lstStyle/>
          <a:p>
            <a:r>
              <a:rPr lang="en-GB" sz="4400" dirty="0" smtClean="0"/>
              <a:t>Organisable … but not usable</a:t>
            </a:r>
            <a:endParaRPr lang="en-GB" sz="4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Organisable … but not usable</a:t>
            </a:r>
            <a:endParaRPr lang="en-GB" sz="2800" dirty="0"/>
          </a:p>
        </p:txBody>
      </p:sp>
      <p:sp>
        <p:nvSpPr>
          <p:cNvPr id="3" name="Content Placeholder 2"/>
          <p:cNvSpPr>
            <a:spLocks noGrp="1"/>
          </p:cNvSpPr>
          <p:nvPr>
            <p:ph idx="1"/>
          </p:nvPr>
        </p:nvSpPr>
        <p:spPr>
          <a:xfrm>
            <a:off x="179512" y="1124744"/>
            <a:ext cx="8784976" cy="5445224"/>
          </a:xfrm>
          <a:solidFill>
            <a:schemeClr val="accent1">
              <a:lumMod val="20000"/>
              <a:lumOff val="80000"/>
            </a:schemeClr>
          </a:solidFill>
          <a:ln>
            <a:solidFill>
              <a:schemeClr val="tx1"/>
            </a:solidFill>
          </a:ln>
        </p:spPr>
        <p:txBody>
          <a:bodyPr>
            <a:noAutofit/>
          </a:bodyPr>
          <a:lstStyle/>
          <a:p>
            <a:pPr algn="ctr">
              <a:buNone/>
            </a:pPr>
            <a:r>
              <a:rPr lang="en-GB" sz="1400" dirty="0" smtClean="0">
                <a:solidFill>
                  <a:schemeClr val="tx1"/>
                </a:solidFill>
              </a:rPr>
              <a:t>EGTON MEDICAL INFORMATION SYSTEMS LTD.</a:t>
            </a:r>
          </a:p>
          <a:p>
            <a:pPr algn="ctr">
              <a:buNone/>
            </a:pPr>
            <a:r>
              <a:rPr lang="en-GB" sz="1400" dirty="0" smtClean="0">
                <a:solidFill>
                  <a:schemeClr val="tx1"/>
                </a:solidFill>
              </a:rPr>
              <a:t>Information Document</a:t>
            </a:r>
          </a:p>
          <a:p>
            <a:pPr algn="ctr">
              <a:buNone/>
            </a:pPr>
            <a:r>
              <a:rPr lang="en-GB" sz="1400" b="1" dirty="0" smtClean="0">
                <a:solidFill>
                  <a:schemeClr val="tx1"/>
                </a:solidFill>
              </a:rPr>
              <a:t>LV00491 Further coding guidance for the swine flu vaccine</a:t>
            </a:r>
            <a:r>
              <a:rPr lang="en-GB" sz="1400" dirty="0" smtClean="0">
                <a:solidFill>
                  <a:schemeClr val="tx1"/>
                </a:solidFill>
              </a:rPr>
              <a:t> </a:t>
            </a:r>
          </a:p>
          <a:p>
            <a:pPr marL="0" indent="0">
              <a:buNone/>
            </a:pPr>
            <a:r>
              <a:rPr lang="en-US" sz="1400" dirty="0" smtClean="0"/>
              <a:t>Dear colleagues, </a:t>
            </a:r>
            <a:endParaRPr lang="en-GB" sz="1400" dirty="0" smtClean="0"/>
          </a:p>
          <a:p>
            <a:pPr marL="0" indent="0">
              <a:buNone/>
            </a:pPr>
            <a:r>
              <a:rPr lang="en-US" sz="1400" dirty="0" smtClean="0"/>
              <a:t>Further to our recent update regarding coding guidance for swine flu vaccinations, </a:t>
            </a:r>
            <a:r>
              <a:rPr lang="en-US" sz="1400" i="1" dirty="0" smtClean="0"/>
              <a:t>LV00486 Coding guidance for the swine flu vaccine</a:t>
            </a:r>
            <a:r>
              <a:rPr lang="en-US" sz="1400" dirty="0" smtClean="0"/>
              <a:t>, through our analysis of </a:t>
            </a:r>
            <a:r>
              <a:rPr lang="en-US" sz="1400" dirty="0" err="1" smtClean="0"/>
              <a:t>QSurveillance</a:t>
            </a:r>
            <a:r>
              <a:rPr lang="en-US" sz="1400" dirty="0" smtClean="0"/>
              <a:t> from LV practices, we have noticed that a number of practices are coding a single dose of swine flu as Second Influenza Vaccine Given. This is tending to distort the figures for the vaccine uptake.</a:t>
            </a:r>
            <a:endParaRPr lang="en-GB" sz="1400" dirty="0" smtClean="0"/>
          </a:p>
          <a:p>
            <a:pPr marL="0" indent="0">
              <a:buNone/>
            </a:pPr>
            <a:r>
              <a:rPr lang="en-GB" sz="1400" dirty="0" smtClean="0"/>
              <a:t>It is important a clinical record is correctly maintained. The data submitted to </a:t>
            </a:r>
            <a:r>
              <a:rPr lang="en-GB" sz="1400" dirty="0" err="1" smtClean="0"/>
              <a:t>ImmForm</a:t>
            </a:r>
            <a:r>
              <a:rPr lang="en-GB" sz="1400" dirty="0" smtClean="0"/>
              <a:t> is a measure of vaccine uptake only, but may also be used by PCTs to help validate payment claims for swine flu vaccines administered.</a:t>
            </a:r>
          </a:p>
          <a:p>
            <a:pPr marL="0" indent="0">
              <a:buNone/>
            </a:pPr>
            <a:r>
              <a:rPr lang="en-US" sz="1400" dirty="0" smtClean="0"/>
              <a:t>To code a single swine flu vaccination</a:t>
            </a:r>
            <a:r>
              <a:rPr lang="en-GB" sz="1400" dirty="0" smtClean="0"/>
              <a:t>, </a:t>
            </a:r>
            <a:r>
              <a:rPr lang="en-US" sz="1400" dirty="0" smtClean="0"/>
              <a:t>please use one of the following codes:</a:t>
            </a:r>
            <a:endParaRPr lang="en-GB" sz="1400" dirty="0" smtClean="0"/>
          </a:p>
          <a:p>
            <a:pPr marL="542925" lvl="2" indent="-142875"/>
            <a:r>
              <a:rPr lang="en-US" sz="1050" dirty="0" smtClean="0"/>
              <a:t>65E9 - PANDEMRIX - first influenza A (H1N1v) 2009 vaccination given </a:t>
            </a:r>
            <a:endParaRPr lang="en-GB" sz="1050" dirty="0" smtClean="0"/>
          </a:p>
          <a:p>
            <a:pPr marL="542925" lvl="2" indent="-142875"/>
            <a:r>
              <a:rPr lang="en-US" sz="1050" dirty="0" smtClean="0"/>
              <a:t>65EB - PANDEMRIX - 1st flu A (H1N1v) 2009 </a:t>
            </a:r>
            <a:r>
              <a:rPr lang="en-US" sz="1050" dirty="0" err="1" smtClean="0"/>
              <a:t>vac</a:t>
            </a:r>
            <a:r>
              <a:rPr lang="en-US" sz="1050" dirty="0" smtClean="0"/>
              <a:t> by </a:t>
            </a:r>
            <a:r>
              <a:rPr lang="en-US" sz="1050" dirty="0" err="1" smtClean="0"/>
              <a:t>othr</a:t>
            </a:r>
            <a:r>
              <a:rPr lang="en-US" sz="1050" dirty="0" smtClean="0"/>
              <a:t> </a:t>
            </a:r>
            <a:r>
              <a:rPr lang="en-US" sz="1050" dirty="0" err="1" smtClean="0"/>
              <a:t>hlth</a:t>
            </a:r>
            <a:r>
              <a:rPr lang="en-US" sz="1050" dirty="0" smtClean="0"/>
              <a:t> provider </a:t>
            </a:r>
            <a:endParaRPr lang="en-GB" sz="1050" dirty="0" smtClean="0"/>
          </a:p>
          <a:p>
            <a:pPr marL="542925" lvl="2" indent="-142875"/>
            <a:r>
              <a:rPr lang="en-US" sz="1050" dirty="0" smtClean="0"/>
              <a:t>65E5 - CELVAPAN - first influenza A (H1N1v) 2009 vaccination given </a:t>
            </a:r>
            <a:endParaRPr lang="en-GB" sz="1050" dirty="0" smtClean="0"/>
          </a:p>
          <a:p>
            <a:pPr marL="542925" lvl="2" indent="-142875"/>
            <a:r>
              <a:rPr lang="en-US" sz="1050" dirty="0" smtClean="0"/>
              <a:t>65E7 - CELVAPAN - 1st flu A (H1N1v) 2009 </a:t>
            </a:r>
            <a:r>
              <a:rPr lang="en-US" sz="1050" dirty="0" err="1" smtClean="0"/>
              <a:t>vacc</a:t>
            </a:r>
            <a:r>
              <a:rPr lang="en-US" sz="1050" dirty="0" smtClean="0"/>
              <a:t> by </a:t>
            </a:r>
            <a:r>
              <a:rPr lang="en-US" sz="1050" dirty="0" err="1" smtClean="0"/>
              <a:t>othr</a:t>
            </a:r>
            <a:r>
              <a:rPr lang="en-US" sz="1050" dirty="0" smtClean="0"/>
              <a:t> </a:t>
            </a:r>
            <a:r>
              <a:rPr lang="en-US" sz="1050" dirty="0" err="1" smtClean="0"/>
              <a:t>hlth</a:t>
            </a:r>
            <a:r>
              <a:rPr lang="en-US" sz="1050" dirty="0" smtClean="0"/>
              <a:t> provider</a:t>
            </a:r>
            <a:endParaRPr lang="en-GB" sz="1050" dirty="0" smtClean="0"/>
          </a:p>
          <a:p>
            <a:pPr marL="0" indent="0">
              <a:buNone/>
            </a:pPr>
            <a:r>
              <a:rPr lang="en-US" sz="1400" dirty="0" smtClean="0"/>
              <a:t>The following codes should only be used if the patient has had two doses of vaccine:</a:t>
            </a:r>
            <a:endParaRPr lang="en-GB" sz="1400" dirty="0" smtClean="0"/>
          </a:p>
          <a:p>
            <a:pPr marL="542925" lvl="2" indent="-142875"/>
            <a:r>
              <a:rPr lang="en-US" sz="1050" dirty="0" smtClean="0"/>
              <a:t>65E8 - CELVAPAN - 2nd flu A (H1N1v) 2009 </a:t>
            </a:r>
            <a:r>
              <a:rPr lang="en-US" sz="1050" dirty="0" err="1" smtClean="0"/>
              <a:t>vacc</a:t>
            </a:r>
            <a:r>
              <a:rPr lang="en-US" sz="1050" dirty="0" smtClean="0"/>
              <a:t> by </a:t>
            </a:r>
            <a:r>
              <a:rPr lang="en-US" sz="1050" dirty="0" err="1" smtClean="0"/>
              <a:t>othr</a:t>
            </a:r>
            <a:r>
              <a:rPr lang="en-US" sz="1050" dirty="0" smtClean="0"/>
              <a:t> </a:t>
            </a:r>
            <a:r>
              <a:rPr lang="en-US" sz="1050" dirty="0" err="1" smtClean="0"/>
              <a:t>hlth</a:t>
            </a:r>
            <a:r>
              <a:rPr lang="en-US" sz="1050" dirty="0" smtClean="0"/>
              <a:t> provider </a:t>
            </a:r>
            <a:endParaRPr lang="en-GB" sz="1050" dirty="0" smtClean="0"/>
          </a:p>
          <a:p>
            <a:pPr marL="542925" lvl="2" indent="-142875"/>
            <a:r>
              <a:rPr lang="en-US" sz="1050" dirty="0" smtClean="0"/>
              <a:t>65EA - PANDEMRIX - second influenza A (H1N1v) 2009 vaccination give </a:t>
            </a:r>
            <a:endParaRPr lang="en-GB" sz="1050" dirty="0" smtClean="0"/>
          </a:p>
          <a:p>
            <a:pPr marL="542925" lvl="2" indent="-142875"/>
            <a:r>
              <a:rPr lang="en-US" sz="1050" dirty="0" smtClean="0"/>
              <a:t>65EC - PANDEMRIX - 2nd flu A (H1N1v) 2009 </a:t>
            </a:r>
            <a:r>
              <a:rPr lang="en-US" sz="1050" dirty="0" err="1" smtClean="0"/>
              <a:t>vac</a:t>
            </a:r>
            <a:r>
              <a:rPr lang="en-US" sz="1050" dirty="0" smtClean="0"/>
              <a:t> by </a:t>
            </a:r>
            <a:r>
              <a:rPr lang="en-US" sz="1050" dirty="0" err="1" smtClean="0"/>
              <a:t>othr</a:t>
            </a:r>
            <a:r>
              <a:rPr lang="en-US" sz="1050" dirty="0" smtClean="0"/>
              <a:t> </a:t>
            </a:r>
            <a:r>
              <a:rPr lang="en-US" sz="1050" dirty="0" err="1" smtClean="0"/>
              <a:t>hlth</a:t>
            </a:r>
            <a:r>
              <a:rPr lang="en-US" sz="1050" dirty="0" smtClean="0"/>
              <a:t> provider </a:t>
            </a:r>
            <a:endParaRPr lang="en-GB" sz="1050" dirty="0" smtClean="0"/>
          </a:p>
          <a:p>
            <a:pPr marL="542925" lvl="2" indent="-142875"/>
            <a:r>
              <a:rPr lang="en-US" sz="1050" dirty="0" smtClean="0"/>
              <a:t>65E6 - CELVAPAN - second influenza A (H1N1v) 2009 vaccination given</a:t>
            </a:r>
            <a:endParaRPr lang="en-GB" sz="1050" dirty="0" smtClean="0"/>
          </a:p>
          <a:p>
            <a:pPr marL="0" indent="0">
              <a:buNone/>
            </a:pPr>
            <a:r>
              <a:rPr lang="en-US" sz="1400" dirty="0" smtClean="0"/>
              <a:t>You are urged to check your existing coding and correct any miscoding.</a:t>
            </a:r>
            <a:endParaRPr lang="en-GB" sz="1400" dirty="0" smtClean="0"/>
          </a:p>
          <a:p>
            <a:pPr marL="0" indent="0">
              <a:buNone/>
            </a:pPr>
            <a:r>
              <a:rPr lang="en-US" sz="1400" dirty="0" smtClean="0"/>
              <a:t>Best wishes from the </a:t>
            </a:r>
            <a:r>
              <a:rPr lang="en-US" sz="1400" dirty="0" err="1" smtClean="0"/>
              <a:t>QSurveillance</a:t>
            </a:r>
            <a:r>
              <a:rPr lang="en-US" sz="1400" dirty="0" smtClean="0"/>
              <a:t> team.</a:t>
            </a:r>
            <a:endParaRPr lang="en-GB" sz="1400" dirty="0" smtClean="0"/>
          </a:p>
          <a:p>
            <a:pPr>
              <a:buNone/>
            </a:pPr>
            <a:endParaRPr lang="en-GB" sz="1400" dirty="0" smtClean="0"/>
          </a:p>
          <a:p>
            <a:pPr>
              <a:buNone/>
            </a:pPr>
            <a:r>
              <a:rPr lang="en-GB" sz="1400" dirty="0" smtClean="0">
                <a:solidFill>
                  <a:schemeClr val="tx1"/>
                </a:solidFill>
              </a:rPr>
              <a:t>March 1</a:t>
            </a:r>
            <a:r>
              <a:rPr lang="en-GB" sz="1400" baseline="30000" dirty="0" smtClean="0">
                <a:solidFill>
                  <a:schemeClr val="tx1"/>
                </a:solidFill>
              </a:rPr>
              <a:t>st</a:t>
            </a:r>
            <a:r>
              <a:rPr lang="en-GB" sz="1400" dirty="0" smtClean="0">
                <a:solidFill>
                  <a:schemeClr val="tx1"/>
                </a:solidFill>
              </a:rPr>
              <a:t> 2010</a:t>
            </a:r>
            <a:endParaRPr lang="en-GB" sz="14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0" y="0"/>
            <a:ext cx="5771801" cy="6858000"/>
          </a:xfrm>
          <a:prstGeom prst="rect">
            <a:avLst/>
          </a:prstGeom>
          <a:noFill/>
          <a:ln w="9525">
            <a:noFill/>
            <a:miter lim="800000"/>
            <a:headEnd/>
            <a:tailEnd/>
          </a:ln>
        </p:spPr>
      </p:pic>
      <p:sp>
        <p:nvSpPr>
          <p:cNvPr id="2" name="Title 1"/>
          <p:cNvSpPr>
            <a:spLocks noGrp="1"/>
          </p:cNvSpPr>
          <p:nvPr>
            <p:ph type="title"/>
          </p:nvPr>
        </p:nvSpPr>
        <p:spPr>
          <a:xfrm>
            <a:off x="457200" y="274638"/>
            <a:ext cx="8507288" cy="1143000"/>
          </a:xfrm>
        </p:spPr>
        <p:txBody>
          <a:bodyPr>
            <a:normAutofit fontScale="90000"/>
          </a:bodyPr>
          <a:lstStyle/>
          <a:p>
            <a:pPr algn="r"/>
            <a:r>
              <a:rPr lang="en-GB" dirty="0" smtClean="0"/>
              <a:t>Organised </a:t>
            </a:r>
            <a:br>
              <a:rPr lang="en-GB" dirty="0" smtClean="0"/>
            </a:br>
            <a:r>
              <a:rPr lang="en-GB" dirty="0" smtClean="0"/>
              <a:t>but not usable:</a:t>
            </a:r>
            <a:br>
              <a:rPr lang="en-GB" dirty="0" smtClean="0"/>
            </a:br>
            <a:r>
              <a:rPr lang="en-GB" dirty="0" smtClean="0"/>
              <a:t>Cognitive overload</a:t>
            </a:r>
            <a:endParaRPr lang="en-GB" dirty="0"/>
          </a:p>
        </p:txBody>
      </p:sp>
      <p:sp>
        <p:nvSpPr>
          <p:cNvPr id="5" name="TextBox 4"/>
          <p:cNvSpPr txBox="1"/>
          <p:nvPr/>
        </p:nvSpPr>
        <p:spPr>
          <a:xfrm>
            <a:off x="6588224" y="1628800"/>
            <a:ext cx="2555776" cy="1569660"/>
          </a:xfrm>
          <a:prstGeom prst="rect">
            <a:avLst/>
          </a:prstGeom>
          <a:noFill/>
        </p:spPr>
        <p:txBody>
          <a:bodyPr wrap="square" rtlCol="0">
            <a:spAutoFit/>
          </a:bodyPr>
          <a:lstStyle/>
          <a:p>
            <a:r>
              <a:rPr lang="en-GB" sz="1600" dirty="0" smtClean="0"/>
              <a:t>Actual usage of codes for pandemic flu vaccination by 383 practices reporting to THIN database between 1</a:t>
            </a:r>
            <a:r>
              <a:rPr lang="en-GB" sz="1600" baseline="30000" dirty="0" smtClean="0"/>
              <a:t>st</a:t>
            </a:r>
            <a:r>
              <a:rPr lang="en-GB" sz="1600" dirty="0" smtClean="0"/>
              <a:t> June 2009 and 31</a:t>
            </a:r>
            <a:r>
              <a:rPr lang="en-GB" sz="1600" baseline="30000" dirty="0" smtClean="0"/>
              <a:t>st</a:t>
            </a:r>
            <a:r>
              <a:rPr lang="en-GB" sz="1600" dirty="0" smtClean="0"/>
              <a:t> May 2010</a:t>
            </a:r>
          </a:p>
        </p:txBody>
      </p:sp>
      <p:sp>
        <p:nvSpPr>
          <p:cNvPr id="10" name="TextBox 9"/>
          <p:cNvSpPr txBox="1"/>
          <p:nvPr/>
        </p:nvSpPr>
        <p:spPr>
          <a:xfrm>
            <a:off x="6516217" y="5796171"/>
            <a:ext cx="2627784" cy="923330"/>
          </a:xfrm>
          <a:prstGeom prst="rect">
            <a:avLst/>
          </a:prstGeom>
          <a:noFill/>
        </p:spPr>
        <p:txBody>
          <a:bodyPr wrap="square" rtlCol="0">
            <a:spAutoFit/>
          </a:bodyPr>
          <a:lstStyle/>
          <a:p>
            <a:r>
              <a:rPr lang="en-GB" sz="900" dirty="0" smtClean="0"/>
              <a:t>FREQ Column : Recording rates shown are actual absolute observed</a:t>
            </a:r>
            <a:endParaRPr lang="en-GB" sz="1000" dirty="0" smtClean="0"/>
          </a:p>
          <a:p>
            <a:r>
              <a:rPr lang="en-GB" sz="900" dirty="0" smtClean="0"/>
              <a:t>End-period covered population:  3,028,421 registered to 383 reporting practices (4.9% UK population)</a:t>
            </a:r>
          </a:p>
          <a:p>
            <a:r>
              <a:rPr lang="en-GB" sz="900" dirty="0" smtClean="0"/>
              <a:t>Total coded EPR Items in period: 36,299,421</a:t>
            </a:r>
            <a:endParaRPr lang="en-GB" sz="1000" dirty="0"/>
          </a:p>
        </p:txBody>
      </p:sp>
      <p:sp>
        <p:nvSpPr>
          <p:cNvPr id="12" name="TextBox 11"/>
          <p:cNvSpPr txBox="1"/>
          <p:nvPr/>
        </p:nvSpPr>
        <p:spPr>
          <a:xfrm>
            <a:off x="6516216" y="3240266"/>
            <a:ext cx="2627784" cy="2492990"/>
          </a:xfrm>
          <a:prstGeom prst="rect">
            <a:avLst/>
          </a:prstGeom>
          <a:solidFill>
            <a:srgbClr val="FFFF66"/>
          </a:solidFill>
        </p:spPr>
        <p:txBody>
          <a:bodyPr wrap="square" rtlCol="0">
            <a:spAutoFit/>
          </a:bodyPr>
          <a:lstStyle/>
          <a:p>
            <a:r>
              <a:rPr lang="en-GB" dirty="0" smtClean="0"/>
              <a:t>81% </a:t>
            </a:r>
            <a:r>
              <a:rPr lang="en-GB" dirty="0" err="1" smtClean="0"/>
              <a:t>Pandemrix</a:t>
            </a:r>
            <a:r>
              <a:rPr lang="en-GB" dirty="0" smtClean="0"/>
              <a:t> </a:t>
            </a:r>
          </a:p>
          <a:p>
            <a:r>
              <a:rPr lang="en-GB" sz="1200" dirty="0" smtClean="0"/>
              <a:t>(=14M doses in entire UK pop)</a:t>
            </a:r>
            <a:endParaRPr lang="en-GB" dirty="0" smtClean="0"/>
          </a:p>
          <a:p>
            <a:r>
              <a:rPr lang="en-GB" dirty="0" smtClean="0"/>
              <a:t>2% </a:t>
            </a:r>
            <a:r>
              <a:rPr lang="en-GB" dirty="0" err="1" smtClean="0"/>
              <a:t>Celvapan</a:t>
            </a:r>
            <a:endParaRPr lang="en-GB" dirty="0" smtClean="0"/>
          </a:p>
          <a:p>
            <a:r>
              <a:rPr lang="en-GB" dirty="0" smtClean="0"/>
              <a:t>17% not known</a:t>
            </a:r>
          </a:p>
          <a:p>
            <a:r>
              <a:rPr lang="en-GB" dirty="0" smtClean="0"/>
              <a:t>2.6% by other provider</a:t>
            </a:r>
          </a:p>
          <a:p>
            <a:r>
              <a:rPr lang="en-GB" dirty="0" smtClean="0"/>
              <a:t>830,226 1</a:t>
            </a:r>
            <a:r>
              <a:rPr lang="en-GB" baseline="30000" dirty="0" smtClean="0"/>
              <a:t>st</a:t>
            </a:r>
            <a:r>
              <a:rPr lang="en-GB" dirty="0" smtClean="0"/>
              <a:t> part doses</a:t>
            </a:r>
          </a:p>
          <a:p>
            <a:r>
              <a:rPr lang="en-GB" dirty="0" smtClean="0"/>
              <a:t>=27.4% population </a:t>
            </a:r>
          </a:p>
          <a:p>
            <a:r>
              <a:rPr lang="en-GB" dirty="0" smtClean="0"/>
              <a:t>(</a:t>
            </a:r>
            <a:r>
              <a:rPr lang="en-GB" dirty="0" err="1" smtClean="0"/>
              <a:t>cf</a:t>
            </a:r>
            <a:r>
              <a:rPr lang="en-GB" dirty="0" smtClean="0"/>
              <a:t> flu jab 45% in 2008,</a:t>
            </a:r>
          </a:p>
          <a:p>
            <a:r>
              <a:rPr lang="en-GB" dirty="0" smtClean="0"/>
              <a:t>39% in 2009)</a:t>
            </a:r>
          </a:p>
        </p:txBody>
      </p:sp>
      <p:sp>
        <p:nvSpPr>
          <p:cNvPr id="16" name="Rectangle 15"/>
          <p:cNvSpPr/>
          <p:nvPr/>
        </p:nvSpPr>
        <p:spPr>
          <a:xfrm>
            <a:off x="-36512" y="5085184"/>
            <a:ext cx="583264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sz="quarter"/>
          </p:nvPr>
        </p:nvSpPr>
        <p:spPr>
          <a:xfrm>
            <a:off x="323528" y="3717032"/>
            <a:ext cx="7594600" cy="1440160"/>
          </a:xfrm>
        </p:spPr>
        <p:txBody>
          <a:bodyPr/>
          <a:lstStyle/>
          <a:p>
            <a:pPr eaLnBrk="1" hangingPunct="1"/>
            <a:r>
              <a:rPr lang="en-GB" sz="6000" dirty="0" smtClean="0"/>
              <a:t>Abstract &amp; Classify</a:t>
            </a:r>
            <a:br>
              <a:rPr lang="en-GB" sz="6000" dirty="0" smtClean="0"/>
            </a:br>
            <a:r>
              <a:rPr lang="en-GB" dirty="0" smtClean="0"/>
              <a:t>Using a reference Terminology</a:t>
            </a:r>
            <a:endParaRPr lang="en-GB" sz="6000" b="1" i="1" dirty="0" smtClean="0">
              <a:solidFill>
                <a:schemeClr val="tx1"/>
              </a:solidFill>
            </a:endParaRPr>
          </a:p>
        </p:txBody>
      </p:sp>
      <p:sp>
        <p:nvSpPr>
          <p:cNvPr id="4099" name="Subtitle 2"/>
          <p:cNvSpPr>
            <a:spLocks noGrp="1"/>
          </p:cNvSpPr>
          <p:nvPr>
            <p:ph type="subTitle" sz="quarter" idx="1"/>
          </p:nvPr>
        </p:nvSpPr>
        <p:spPr>
          <a:xfrm>
            <a:off x="395536" y="5373216"/>
            <a:ext cx="7594600" cy="792088"/>
          </a:xfrm>
        </p:spPr>
        <p:txBody>
          <a:bodyPr/>
          <a:lstStyle/>
          <a:p>
            <a:pPr eaLnBrk="1" hangingPunct="1">
              <a:lnSpc>
                <a:spcPct val="90000"/>
              </a:lnSpc>
            </a:pPr>
            <a:r>
              <a:rPr lang="en-GB" sz="2400" dirty="0" smtClean="0">
                <a:solidFill>
                  <a:schemeClr val="tx1"/>
                </a:solidFill>
              </a:rPr>
              <a:t>UKTC Analytics Workshop</a:t>
            </a:r>
            <a:r>
              <a:rPr lang="en-GB" sz="2400" dirty="0" smtClean="0"/>
              <a:t/>
            </a:r>
            <a:br>
              <a:rPr lang="en-GB" sz="2400" dirty="0" smtClean="0"/>
            </a:br>
            <a:r>
              <a:rPr lang="en-GB" sz="1800" dirty="0" smtClean="0">
                <a:solidFill>
                  <a:schemeClr val="tx1"/>
                </a:solidFill>
              </a:rPr>
              <a:t>February 7</a:t>
            </a:r>
            <a:r>
              <a:rPr lang="en-GB" sz="1800" baseline="30000" dirty="0" smtClean="0">
                <a:solidFill>
                  <a:schemeClr val="tx1"/>
                </a:solidFill>
              </a:rPr>
              <a:t>th</a:t>
            </a:r>
            <a:r>
              <a:rPr lang="en-GB" sz="1800" dirty="0" smtClean="0">
                <a:solidFill>
                  <a:schemeClr val="tx1"/>
                </a:solidFill>
              </a:rPr>
              <a:t> 2013</a:t>
            </a:r>
            <a:endParaRPr lang="en-GB" sz="2400" b="1" i="1" dirty="0" smtClean="0">
              <a:cs typeface="Arial" charset="0"/>
            </a:endParaRPr>
          </a:p>
          <a:p>
            <a:pPr eaLnBrk="1" hangingPunct="1">
              <a:lnSpc>
                <a:spcPct val="90000"/>
              </a:lnSpc>
            </a:pPr>
            <a:r>
              <a:rPr lang="en-GB" sz="2000"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400" dirty="0" smtClean="0"/>
              <a:t>Classifications?</a:t>
            </a:r>
            <a:r>
              <a:rPr lang="en-GB" dirty="0" smtClean="0"/>
              <a:t/>
            </a:r>
            <a:br>
              <a:rPr lang="en-GB" dirty="0" smtClean="0"/>
            </a:br>
            <a:r>
              <a:rPr lang="en-GB" sz="3200" dirty="0" smtClean="0"/>
              <a:t>Not dead yet</a:t>
            </a:r>
            <a:endParaRPr lang="en-GB" dirty="0"/>
          </a:p>
        </p:txBody>
      </p:sp>
      <p:sp>
        <p:nvSpPr>
          <p:cNvPr id="3" name="Subtitle 2"/>
          <p:cNvSpPr>
            <a:spLocks noGrp="1"/>
          </p:cNvSpPr>
          <p:nvPr>
            <p:ph type="subTitle" idx="1"/>
          </p:nvPr>
        </p:nvSpPr>
        <p:spPr>
          <a:xfrm>
            <a:off x="539552" y="1556792"/>
            <a:ext cx="7848872" cy="4248472"/>
          </a:xfrm>
        </p:spPr>
        <p:txBody>
          <a:bodyPr/>
          <a:lstStyle/>
          <a:p>
            <a:r>
              <a:rPr lang="en-GB" dirty="0" smtClean="0">
                <a:solidFill>
                  <a:schemeClr val="tx1"/>
                </a:solidFill>
              </a:rPr>
              <a:t>Statistics needs </a:t>
            </a:r>
          </a:p>
          <a:p>
            <a:r>
              <a:rPr lang="en-GB" dirty="0" err="1" smtClean="0">
                <a:solidFill>
                  <a:schemeClr val="tx1"/>
                </a:solidFill>
              </a:rPr>
              <a:t>monoaxial</a:t>
            </a:r>
            <a:r>
              <a:rPr lang="en-GB" dirty="0" smtClean="0">
                <a:solidFill>
                  <a:schemeClr val="tx1"/>
                </a:solidFill>
              </a:rPr>
              <a:t> ‘classifications’</a:t>
            </a:r>
          </a:p>
          <a:p>
            <a:endParaRPr lang="en-GB" dirty="0" smtClean="0"/>
          </a:p>
          <a:p>
            <a:r>
              <a:rPr lang="en-GB" dirty="0" err="1" smtClean="0">
                <a:solidFill>
                  <a:schemeClr val="tx1"/>
                </a:solidFill>
              </a:rPr>
              <a:t>Polyhierarchical</a:t>
            </a:r>
            <a:r>
              <a:rPr lang="en-GB" dirty="0" smtClean="0">
                <a:solidFill>
                  <a:schemeClr val="tx1"/>
                </a:solidFill>
              </a:rPr>
              <a:t> terminologies </a:t>
            </a:r>
          </a:p>
          <a:p>
            <a:r>
              <a:rPr lang="en-GB" dirty="0" smtClean="0">
                <a:solidFill>
                  <a:schemeClr val="tx1"/>
                </a:solidFill>
              </a:rPr>
              <a:t>can’t directly replace classifications</a:t>
            </a:r>
          </a:p>
          <a:p>
            <a:r>
              <a:rPr lang="en-GB" dirty="0" smtClean="0">
                <a:solidFill>
                  <a:schemeClr val="tx1"/>
                </a:solidFill>
              </a:rPr>
              <a:t>(and were never meant to)</a:t>
            </a:r>
          </a:p>
          <a:p>
            <a:endParaRPr lang="en-GB" dirty="0" smtClean="0">
              <a:solidFill>
                <a:schemeClr val="tx1"/>
              </a:solidFill>
            </a:endParaRPr>
          </a:p>
          <a:p>
            <a:pPr algn="l"/>
            <a:r>
              <a:rPr lang="en-GB" sz="2400" dirty="0" smtClean="0">
                <a:solidFill>
                  <a:schemeClr val="tx1"/>
                </a:solidFill>
              </a:rPr>
              <a:t>But…</a:t>
            </a:r>
          </a:p>
          <a:p>
            <a:pPr algn="l"/>
            <a:r>
              <a:rPr lang="en-GB" sz="2400" dirty="0" smtClean="0">
                <a:solidFill>
                  <a:schemeClr val="tx1"/>
                </a:solidFill>
              </a:rPr>
              <a:t>Its easier to transform a logical </a:t>
            </a:r>
            <a:r>
              <a:rPr lang="en-GB" sz="2400" dirty="0" err="1" smtClean="0">
                <a:solidFill>
                  <a:schemeClr val="tx1"/>
                </a:solidFill>
              </a:rPr>
              <a:t>polyhierarchy</a:t>
            </a:r>
            <a:r>
              <a:rPr lang="en-GB" sz="2400" dirty="0" smtClean="0">
                <a:solidFill>
                  <a:schemeClr val="tx1"/>
                </a:solidFill>
              </a:rPr>
              <a:t> </a:t>
            </a:r>
            <a:br>
              <a:rPr lang="en-GB" sz="2400" dirty="0" smtClean="0">
                <a:solidFill>
                  <a:schemeClr val="tx1"/>
                </a:solidFill>
              </a:rPr>
            </a:br>
            <a:r>
              <a:rPr lang="en-GB" sz="2400" dirty="0" smtClean="0">
                <a:solidFill>
                  <a:schemeClr val="tx1"/>
                </a:solidFill>
              </a:rPr>
              <a:t>into an arbitrary heuristic </a:t>
            </a:r>
            <a:r>
              <a:rPr lang="en-GB" sz="2400" dirty="0" err="1" smtClean="0">
                <a:solidFill>
                  <a:schemeClr val="tx1"/>
                </a:solidFill>
              </a:rPr>
              <a:t>monohierarchy</a:t>
            </a:r>
            <a:r>
              <a:rPr lang="en-GB" sz="2400" dirty="0" smtClean="0">
                <a:solidFill>
                  <a:schemeClr val="tx1"/>
                </a:solidFill>
              </a:rPr>
              <a:t> than the reverse</a:t>
            </a:r>
          </a:p>
          <a:p>
            <a:endParaRPr lang="en-GB" dirty="0"/>
          </a:p>
        </p:txBody>
      </p:sp>
      <p:sp>
        <p:nvSpPr>
          <p:cNvPr id="4" name="Down Arrow 3"/>
          <p:cNvSpPr/>
          <p:nvPr/>
        </p:nvSpPr>
        <p:spPr>
          <a:xfrm>
            <a:off x="3995936" y="2708920"/>
            <a:ext cx="93610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400" dirty="0" smtClean="0"/>
              <a:t>Choices for abstraction…</a:t>
            </a:r>
            <a:br>
              <a:rPr lang="en-GB" sz="4400" dirty="0" smtClean="0"/>
            </a:br>
            <a:r>
              <a:rPr lang="en-GB" sz="3200" dirty="0" smtClean="0"/>
              <a:t>SNOMED CT Chapters</a:t>
            </a:r>
            <a:endParaRPr lang="en-US" sz="4400" dirty="0"/>
          </a:p>
        </p:txBody>
      </p:sp>
      <p:sp>
        <p:nvSpPr>
          <p:cNvPr id="3" name="Subtitle 2"/>
          <p:cNvSpPr>
            <a:spLocks noGrp="1"/>
          </p:cNvSpPr>
          <p:nvPr>
            <p:ph type="subTitle" idx="1"/>
          </p:nvPr>
        </p:nvSpPr>
        <p:spPr>
          <a:xfrm>
            <a:off x="539552" y="1340768"/>
            <a:ext cx="7920880" cy="1224136"/>
          </a:xfrm>
        </p:spPr>
        <p:txBody>
          <a:bodyPr/>
          <a:lstStyle/>
          <a:p>
            <a:pPr algn="l"/>
            <a:r>
              <a:rPr lang="en-GB" sz="2400" dirty="0" smtClean="0">
                <a:solidFill>
                  <a:schemeClr val="tx1"/>
                </a:solidFill>
              </a:rPr>
              <a:t>38 months activity: 	403,856 episodes using 12,314 codes</a:t>
            </a:r>
          </a:p>
        </p:txBody>
      </p:sp>
      <p:grpSp>
        <p:nvGrpSpPr>
          <p:cNvPr id="7" name="Group 6"/>
          <p:cNvGrpSpPr/>
          <p:nvPr/>
        </p:nvGrpSpPr>
        <p:grpSpPr>
          <a:xfrm>
            <a:off x="395536" y="2420888"/>
            <a:ext cx="8316416" cy="4247317"/>
            <a:chOff x="395536" y="2420888"/>
            <a:chExt cx="8316416" cy="4247317"/>
          </a:xfrm>
          <a:solidFill>
            <a:srgbClr val="FFFFCC"/>
          </a:solidFill>
        </p:grpSpPr>
        <p:sp>
          <p:nvSpPr>
            <p:cNvPr id="5" name="Rectangle 4"/>
            <p:cNvSpPr/>
            <p:nvPr/>
          </p:nvSpPr>
          <p:spPr>
            <a:xfrm>
              <a:off x="4572000" y="2420888"/>
              <a:ext cx="4139952" cy="4247317"/>
            </a:xfrm>
            <a:prstGeom prst="rect">
              <a:avLst/>
            </a:prstGeom>
            <a:grpFill/>
          </p:spPr>
          <p:txBody>
            <a:bodyPr wrap="square">
              <a:spAutoFit/>
            </a:bodyPr>
            <a:lstStyle/>
            <a:p>
              <a:pPr>
                <a:tabLst>
                  <a:tab pos="2600325" algn="l"/>
                </a:tabLst>
              </a:pPr>
              <a:r>
                <a:rPr lang="en-US" dirty="0" smtClean="0"/>
                <a:t>(life style)	245</a:t>
              </a:r>
            </a:p>
            <a:p>
              <a:pPr>
                <a:tabLst>
                  <a:tab pos="2600325" algn="l"/>
                </a:tabLst>
              </a:pPr>
              <a:r>
                <a:rPr lang="en-US" dirty="0" smtClean="0"/>
                <a:t>(product)	202</a:t>
              </a:r>
            </a:p>
            <a:p>
              <a:pPr>
                <a:tabLst>
                  <a:tab pos="2600325" algn="l"/>
                </a:tabLst>
              </a:pPr>
              <a:r>
                <a:rPr lang="en-US" dirty="0" smtClean="0"/>
                <a:t>(organism)	199</a:t>
              </a:r>
            </a:p>
            <a:p>
              <a:pPr>
                <a:tabLst>
                  <a:tab pos="2600325" algn="l"/>
                </a:tabLst>
              </a:pPr>
              <a:r>
                <a:rPr lang="en-US" dirty="0" smtClean="0"/>
                <a:t>(physical force)	154</a:t>
              </a:r>
            </a:p>
            <a:p>
              <a:pPr>
                <a:tabLst>
                  <a:tab pos="2600325" algn="l"/>
                </a:tabLst>
              </a:pPr>
              <a:r>
                <a:rPr lang="en-US" dirty="0" smtClean="0"/>
                <a:t>(record artifact)	96</a:t>
              </a:r>
            </a:p>
            <a:p>
              <a:pPr>
                <a:tabLst>
                  <a:tab pos="2600325" algn="l"/>
                </a:tabLst>
              </a:pPr>
              <a:r>
                <a:rPr lang="en-US" dirty="0" smtClean="0"/>
                <a:t>(ethnic group)	17</a:t>
              </a:r>
            </a:p>
            <a:p>
              <a:pPr>
                <a:tabLst>
                  <a:tab pos="2600325" algn="l"/>
                </a:tabLst>
              </a:pPr>
              <a:r>
                <a:rPr lang="en-US" dirty="0" smtClean="0"/>
                <a:t>(environment)	15</a:t>
              </a:r>
            </a:p>
            <a:p>
              <a:pPr>
                <a:tabLst>
                  <a:tab pos="2600325" algn="l"/>
                </a:tabLst>
              </a:pPr>
              <a:r>
                <a:rPr lang="en-US" dirty="0" smtClean="0"/>
                <a:t>(assessment scale)	14</a:t>
              </a:r>
            </a:p>
            <a:p>
              <a:pPr>
                <a:tabLst>
                  <a:tab pos="2600325" algn="l"/>
                </a:tabLst>
              </a:pPr>
              <a:r>
                <a:rPr lang="en-US" dirty="0" smtClean="0"/>
                <a:t>(person)	10</a:t>
              </a:r>
            </a:p>
            <a:p>
              <a:pPr>
                <a:tabLst>
                  <a:tab pos="2600325" algn="l"/>
                </a:tabLst>
              </a:pPr>
              <a:r>
                <a:rPr lang="en-US" dirty="0" smtClean="0"/>
                <a:t>(specimen)	9</a:t>
              </a:r>
            </a:p>
            <a:p>
              <a:pPr>
                <a:tabLst>
                  <a:tab pos="2600325" algn="l"/>
                </a:tabLst>
              </a:pPr>
              <a:r>
                <a:rPr lang="en-US" dirty="0" smtClean="0"/>
                <a:t>(navigational concept)	8</a:t>
              </a:r>
            </a:p>
            <a:p>
              <a:pPr>
                <a:tabLst>
                  <a:tab pos="2600325" algn="l"/>
                </a:tabLst>
              </a:pPr>
              <a:r>
                <a:rPr lang="en-US" dirty="0" smtClean="0"/>
                <a:t>(administrative concept)	7</a:t>
              </a:r>
            </a:p>
            <a:p>
              <a:pPr>
                <a:tabLst>
                  <a:tab pos="2600325" algn="l"/>
                </a:tabLst>
              </a:pPr>
              <a:r>
                <a:rPr lang="en-US" dirty="0" smtClean="0"/>
                <a:t>(tumor staging)	5</a:t>
              </a:r>
            </a:p>
            <a:p>
              <a:pPr>
                <a:tabLst>
                  <a:tab pos="2600325" algn="l"/>
                </a:tabLst>
              </a:pPr>
              <a:r>
                <a:rPr lang="en-US" dirty="0" smtClean="0"/>
                <a:t>(social concept)	4</a:t>
              </a:r>
            </a:p>
            <a:p>
              <a:pPr>
                <a:tabLst>
                  <a:tab pos="2600325" algn="l"/>
                </a:tabLst>
              </a:pPr>
              <a:r>
                <a:rPr lang="en-US" dirty="0" smtClean="0"/>
                <a:t>(occupation)	2</a:t>
              </a:r>
              <a:endParaRPr lang="en-US" dirty="0"/>
            </a:p>
          </p:txBody>
        </p:sp>
        <p:sp>
          <p:nvSpPr>
            <p:cNvPr id="6" name="Rectangle 5"/>
            <p:cNvSpPr/>
            <p:nvPr/>
          </p:nvSpPr>
          <p:spPr>
            <a:xfrm>
              <a:off x="395536" y="2420888"/>
              <a:ext cx="4104456" cy="3970318"/>
            </a:xfrm>
            <a:prstGeom prst="rect">
              <a:avLst/>
            </a:prstGeom>
            <a:grpFill/>
          </p:spPr>
          <p:txBody>
            <a:bodyPr wrap="square">
              <a:spAutoFit/>
            </a:bodyPr>
            <a:lstStyle/>
            <a:p>
              <a:pPr>
                <a:tabLst>
                  <a:tab pos="2778125" algn="l"/>
                </a:tabLst>
              </a:pPr>
              <a:r>
                <a:rPr lang="en-US" dirty="0" smtClean="0"/>
                <a:t>(disorder)	235215</a:t>
              </a:r>
            </a:p>
            <a:p>
              <a:pPr>
                <a:tabLst>
                  <a:tab pos="2778125" algn="l"/>
                </a:tabLst>
              </a:pPr>
              <a:r>
                <a:rPr lang="en-US" dirty="0" smtClean="0"/>
                <a:t>(finding)	116055</a:t>
              </a:r>
            </a:p>
            <a:p>
              <a:pPr>
                <a:tabLst>
                  <a:tab pos="2778125" algn="l"/>
                </a:tabLst>
              </a:pPr>
              <a:r>
                <a:rPr lang="en-US" dirty="0" smtClean="0"/>
                <a:t>(morphologic abnormality)	17194</a:t>
              </a:r>
            </a:p>
            <a:p>
              <a:pPr>
                <a:tabLst>
                  <a:tab pos="2778125" algn="l"/>
                </a:tabLst>
              </a:pPr>
              <a:r>
                <a:rPr lang="en-US" dirty="0" smtClean="0"/>
                <a:t>Inactive	11190</a:t>
              </a:r>
            </a:p>
            <a:p>
              <a:pPr>
                <a:tabLst>
                  <a:tab pos="2778125" algn="l"/>
                </a:tabLst>
              </a:pPr>
              <a:r>
                <a:rPr lang="en-US" dirty="0" smtClean="0"/>
                <a:t>(procedure)	7146</a:t>
              </a:r>
            </a:p>
            <a:p>
              <a:pPr>
                <a:tabLst>
                  <a:tab pos="2778125" algn="l"/>
                </a:tabLst>
              </a:pPr>
              <a:r>
                <a:rPr lang="en-US" dirty="0" smtClean="0"/>
                <a:t>(qualifier value)	4796</a:t>
              </a:r>
            </a:p>
            <a:p>
              <a:pPr>
                <a:tabLst>
                  <a:tab pos="2778125" algn="l"/>
                </a:tabLst>
              </a:pPr>
              <a:r>
                <a:rPr lang="en-US" dirty="0" smtClean="0"/>
                <a:t>(body structure)	3636</a:t>
              </a:r>
            </a:p>
            <a:p>
              <a:pPr>
                <a:tabLst>
                  <a:tab pos="2778125" algn="l"/>
                </a:tabLst>
              </a:pPr>
              <a:r>
                <a:rPr lang="en-US" dirty="0" smtClean="0"/>
                <a:t>(substance)	2370</a:t>
              </a:r>
            </a:p>
            <a:p>
              <a:pPr>
                <a:tabLst>
                  <a:tab pos="2778125" algn="l"/>
                </a:tabLst>
              </a:pPr>
              <a:r>
                <a:rPr lang="en-US" dirty="0" smtClean="0"/>
                <a:t>(attribute)	1291</a:t>
              </a:r>
            </a:p>
            <a:p>
              <a:pPr>
                <a:tabLst>
                  <a:tab pos="2778125" algn="l"/>
                </a:tabLst>
              </a:pPr>
              <a:r>
                <a:rPr lang="en-US" dirty="0" smtClean="0"/>
                <a:t>(situation)	893</a:t>
              </a:r>
            </a:p>
            <a:p>
              <a:pPr>
                <a:tabLst>
                  <a:tab pos="2778125" algn="l"/>
                </a:tabLst>
              </a:pPr>
              <a:r>
                <a:rPr lang="en-US" dirty="0" smtClean="0"/>
                <a:t>(regime/therapy)	843</a:t>
              </a:r>
            </a:p>
            <a:p>
              <a:pPr>
                <a:tabLst>
                  <a:tab pos="2778125" algn="l"/>
                </a:tabLst>
              </a:pPr>
              <a:r>
                <a:rPr lang="en-US" dirty="0" smtClean="0"/>
                <a:t>(observable entity)	745</a:t>
              </a:r>
            </a:p>
            <a:p>
              <a:pPr>
                <a:tabLst>
                  <a:tab pos="2778125" algn="l"/>
                </a:tabLst>
              </a:pPr>
              <a:r>
                <a:rPr lang="en-US" dirty="0" smtClean="0"/>
                <a:t>(physical object)	742</a:t>
              </a:r>
            </a:p>
            <a:p>
              <a:pPr>
                <a:tabLst>
                  <a:tab pos="2778125" algn="l"/>
                </a:tabLst>
              </a:pPr>
              <a:r>
                <a:rPr lang="en-US" dirty="0" smtClean="0"/>
                <a:t>(event)	483</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400" dirty="0" smtClean="0"/>
              <a:t>Choices for abstraction…</a:t>
            </a:r>
            <a:r>
              <a:rPr lang="en-GB" sz="4000" dirty="0" smtClean="0"/>
              <a:t/>
            </a:r>
            <a:br>
              <a:rPr lang="en-GB" sz="4000" dirty="0" smtClean="0"/>
            </a:br>
            <a:r>
              <a:rPr lang="en-GB" sz="3200" dirty="0" smtClean="0"/>
              <a:t>READ2 Chapters</a:t>
            </a:r>
            <a:endParaRPr lang="en-US" sz="4000" dirty="0"/>
          </a:p>
        </p:txBody>
      </p:sp>
      <p:sp>
        <p:nvSpPr>
          <p:cNvPr id="3" name="Subtitle 2"/>
          <p:cNvSpPr>
            <a:spLocks noGrp="1"/>
          </p:cNvSpPr>
          <p:nvPr>
            <p:ph type="subTitle" idx="1"/>
          </p:nvPr>
        </p:nvSpPr>
        <p:spPr>
          <a:xfrm>
            <a:off x="539552" y="1340768"/>
            <a:ext cx="7920880" cy="1224136"/>
          </a:xfrm>
        </p:spPr>
        <p:txBody>
          <a:bodyPr/>
          <a:lstStyle/>
          <a:p>
            <a:pPr algn="l"/>
            <a:r>
              <a:rPr lang="en-GB" sz="2400" dirty="0" smtClean="0">
                <a:solidFill>
                  <a:schemeClr val="tx1"/>
                </a:solidFill>
              </a:rPr>
              <a:t>38 months activity: 	 403,856 episodes using 12,314 codes</a:t>
            </a:r>
          </a:p>
        </p:txBody>
      </p:sp>
      <p:sp>
        <p:nvSpPr>
          <p:cNvPr id="6" name="Rectangle 5"/>
          <p:cNvSpPr/>
          <p:nvPr/>
        </p:nvSpPr>
        <p:spPr>
          <a:xfrm>
            <a:off x="4572000" y="2420888"/>
            <a:ext cx="4139952" cy="4401205"/>
          </a:xfrm>
          <a:prstGeom prst="rect">
            <a:avLst/>
          </a:prstGeom>
          <a:solidFill>
            <a:srgbClr val="FFFFCC"/>
          </a:solidFill>
        </p:spPr>
        <p:txBody>
          <a:bodyPr wrap="square">
            <a:spAutoFit/>
          </a:bodyPr>
          <a:lstStyle/>
          <a:p>
            <a:pPr>
              <a:tabLst>
                <a:tab pos="3228975" algn="l"/>
              </a:tabLst>
            </a:pPr>
            <a:r>
              <a:rPr lang="en-US" sz="1400" b="1" dirty="0" smtClean="0"/>
              <a:t>A Infectious/parasitic diseases	10320</a:t>
            </a:r>
          </a:p>
          <a:p>
            <a:pPr>
              <a:tabLst>
                <a:tab pos="3228975" algn="l"/>
              </a:tabLst>
            </a:pPr>
            <a:r>
              <a:rPr lang="en-US" sz="1400" b="1" dirty="0" smtClean="0"/>
              <a:t>B </a:t>
            </a:r>
            <a:r>
              <a:rPr lang="en-US" sz="1400" b="1" dirty="0" err="1" smtClean="0"/>
              <a:t>Neoplasms</a:t>
            </a:r>
            <a:r>
              <a:rPr lang="en-US" sz="1400" b="1" dirty="0" smtClean="0"/>
              <a:t>	335</a:t>
            </a:r>
          </a:p>
          <a:p>
            <a:pPr>
              <a:tabLst>
                <a:tab pos="3228975" algn="l"/>
              </a:tabLst>
            </a:pPr>
            <a:r>
              <a:rPr lang="en-US" sz="1400" b="1" dirty="0" smtClean="0"/>
              <a:t>C </a:t>
            </a:r>
            <a:r>
              <a:rPr lang="en-US" sz="1400" b="1" dirty="0" err="1" smtClean="0"/>
              <a:t>Endocr</a:t>
            </a:r>
            <a:r>
              <a:rPr lang="en-US" sz="1400" b="1" dirty="0" smtClean="0"/>
              <a:t>/</a:t>
            </a:r>
            <a:r>
              <a:rPr lang="en-US" sz="1400" b="1" dirty="0" err="1" smtClean="0"/>
              <a:t>nutr</a:t>
            </a:r>
            <a:r>
              <a:rPr lang="en-US" sz="1400" b="1" dirty="0" smtClean="0"/>
              <a:t>/</a:t>
            </a:r>
            <a:r>
              <a:rPr lang="en-US" sz="1400" b="1" dirty="0" err="1" smtClean="0"/>
              <a:t>metab</a:t>
            </a:r>
            <a:r>
              <a:rPr lang="en-US" sz="1400" b="1" dirty="0" smtClean="0"/>
              <a:t>/</a:t>
            </a:r>
            <a:r>
              <a:rPr lang="en-US" sz="1400" b="1" dirty="0" err="1" smtClean="0"/>
              <a:t>immun.diseas</a:t>
            </a:r>
            <a:r>
              <a:rPr lang="en-US" sz="1400" b="1" dirty="0" smtClean="0"/>
              <a:t>	2303</a:t>
            </a:r>
          </a:p>
          <a:p>
            <a:pPr>
              <a:tabLst>
                <a:tab pos="3228975" algn="l"/>
              </a:tabLst>
            </a:pPr>
            <a:r>
              <a:rPr lang="en-US" sz="1400" b="1" dirty="0" smtClean="0"/>
              <a:t>D Blood/blood forming organs </a:t>
            </a:r>
            <a:r>
              <a:rPr lang="en-US" sz="1400" b="1" dirty="0" err="1" smtClean="0"/>
              <a:t>dis</a:t>
            </a:r>
            <a:r>
              <a:rPr lang="en-US" sz="1400" b="1" dirty="0" smtClean="0"/>
              <a:t>	1785</a:t>
            </a:r>
          </a:p>
          <a:p>
            <a:pPr>
              <a:tabLst>
                <a:tab pos="3228975" algn="l"/>
              </a:tabLst>
            </a:pPr>
            <a:r>
              <a:rPr lang="en-US" sz="1400" b="1" dirty="0" smtClean="0"/>
              <a:t>E Mental disorders	4450</a:t>
            </a:r>
          </a:p>
          <a:p>
            <a:pPr>
              <a:tabLst>
                <a:tab pos="3228975" algn="l"/>
              </a:tabLst>
            </a:pPr>
            <a:r>
              <a:rPr lang="en-US" sz="1400" b="1" dirty="0" smtClean="0"/>
              <a:t>F Nervous system/sense organ </a:t>
            </a:r>
            <a:r>
              <a:rPr lang="en-US" sz="1400" b="1" dirty="0" err="1" smtClean="0"/>
              <a:t>dis</a:t>
            </a:r>
            <a:r>
              <a:rPr lang="en-US" sz="1400" b="1" dirty="0" smtClean="0"/>
              <a:t>	9205</a:t>
            </a:r>
          </a:p>
          <a:p>
            <a:pPr>
              <a:tabLst>
                <a:tab pos="3228975" algn="l"/>
              </a:tabLst>
            </a:pPr>
            <a:r>
              <a:rPr lang="en-US" sz="1400" b="1" dirty="0" smtClean="0"/>
              <a:t>G Circulatory system diseases	9630</a:t>
            </a:r>
          </a:p>
          <a:p>
            <a:pPr>
              <a:tabLst>
                <a:tab pos="3228975" algn="l"/>
              </a:tabLst>
            </a:pPr>
            <a:r>
              <a:rPr lang="en-US" sz="1400" b="1" dirty="0" smtClean="0"/>
              <a:t>H Respiratory system diseases	22150</a:t>
            </a:r>
          </a:p>
          <a:p>
            <a:pPr>
              <a:tabLst>
                <a:tab pos="3228975" algn="l"/>
              </a:tabLst>
            </a:pPr>
            <a:r>
              <a:rPr lang="en-US" sz="1400" b="1" dirty="0" smtClean="0"/>
              <a:t>J Digestive system diseases	11798</a:t>
            </a:r>
          </a:p>
          <a:p>
            <a:pPr>
              <a:tabLst>
                <a:tab pos="3228975" algn="l"/>
              </a:tabLst>
            </a:pPr>
            <a:r>
              <a:rPr lang="en-US" sz="1400" b="1" dirty="0" smtClean="0"/>
              <a:t>K Genitourinary system diseases	8255</a:t>
            </a:r>
          </a:p>
          <a:p>
            <a:pPr>
              <a:tabLst>
                <a:tab pos="3228975" algn="l"/>
              </a:tabLst>
            </a:pPr>
            <a:r>
              <a:rPr lang="en-US" sz="1400" b="1" dirty="0" smtClean="0"/>
              <a:t>L Pregnancy/</a:t>
            </a:r>
            <a:r>
              <a:rPr lang="en-US" sz="1400" b="1" dirty="0" err="1" smtClean="0"/>
              <a:t>childbrth</a:t>
            </a:r>
            <a:r>
              <a:rPr lang="en-US" sz="1400" b="1" dirty="0" smtClean="0"/>
              <a:t>/</a:t>
            </a:r>
            <a:r>
              <a:rPr lang="en-US" sz="1400" b="1" dirty="0" err="1" smtClean="0"/>
              <a:t>puerperium</a:t>
            </a:r>
            <a:r>
              <a:rPr lang="en-US" sz="1400" b="1" dirty="0" smtClean="0"/>
              <a:t>	3236</a:t>
            </a:r>
          </a:p>
          <a:p>
            <a:pPr>
              <a:tabLst>
                <a:tab pos="3228975" algn="l"/>
              </a:tabLst>
            </a:pPr>
            <a:r>
              <a:rPr lang="en-US" sz="1400" b="1" dirty="0" smtClean="0"/>
              <a:t>M Skin/subcutaneous </a:t>
            </a:r>
            <a:r>
              <a:rPr lang="en-US" sz="1400" b="1" dirty="0" err="1" smtClean="0"/>
              <a:t>tissu</a:t>
            </a:r>
            <a:r>
              <a:rPr lang="en-US" sz="1400" b="1" dirty="0" smtClean="0"/>
              <a:t> </a:t>
            </a:r>
            <a:r>
              <a:rPr lang="en-US" sz="1400" b="1" dirty="0" err="1" smtClean="0"/>
              <a:t>diseas</a:t>
            </a:r>
            <a:r>
              <a:rPr lang="en-US" sz="1400" b="1" dirty="0" smtClean="0"/>
              <a:t>	8653</a:t>
            </a:r>
          </a:p>
          <a:p>
            <a:pPr>
              <a:tabLst>
                <a:tab pos="3228975" algn="l"/>
              </a:tabLst>
            </a:pPr>
            <a:r>
              <a:rPr lang="en-US" sz="1400" b="1" dirty="0" smtClean="0"/>
              <a:t>N </a:t>
            </a:r>
            <a:r>
              <a:rPr lang="en-US" sz="1400" b="1" dirty="0" err="1" smtClean="0"/>
              <a:t>Musculoskelet</a:t>
            </a:r>
            <a:r>
              <a:rPr lang="en-US" sz="1400" b="1" dirty="0" smtClean="0"/>
              <a:t>/</a:t>
            </a:r>
            <a:r>
              <a:rPr lang="en-US" sz="1400" b="1" dirty="0" err="1" smtClean="0"/>
              <a:t>connectiv</a:t>
            </a:r>
            <a:r>
              <a:rPr lang="en-US" sz="1400" b="1" dirty="0" smtClean="0"/>
              <a:t> tissue	14907</a:t>
            </a:r>
          </a:p>
          <a:p>
            <a:pPr>
              <a:tabLst>
                <a:tab pos="3228975" algn="l"/>
              </a:tabLst>
            </a:pPr>
            <a:r>
              <a:rPr lang="en-US" sz="1400" b="1" dirty="0" smtClean="0"/>
              <a:t>P Congenital anomalies	142</a:t>
            </a:r>
          </a:p>
          <a:p>
            <a:pPr>
              <a:tabLst>
                <a:tab pos="3228975" algn="l"/>
              </a:tabLst>
            </a:pPr>
            <a:r>
              <a:rPr lang="en-US" sz="1400" b="1" dirty="0" smtClean="0"/>
              <a:t>Q </a:t>
            </a:r>
            <a:r>
              <a:rPr lang="en-US" sz="1400" b="1" dirty="0" err="1" smtClean="0"/>
              <a:t>Perinatal</a:t>
            </a:r>
            <a:r>
              <a:rPr lang="en-US" sz="1400" b="1" dirty="0" smtClean="0"/>
              <a:t> conditions	571</a:t>
            </a:r>
          </a:p>
          <a:p>
            <a:pPr>
              <a:tabLst>
                <a:tab pos="3228975" algn="l"/>
              </a:tabLst>
            </a:pPr>
            <a:r>
              <a:rPr lang="en-US" sz="1400" b="1" dirty="0" smtClean="0"/>
              <a:t>R [D]</a:t>
            </a:r>
            <a:r>
              <a:rPr lang="en-US" sz="1400" b="1" dirty="0" err="1" smtClean="0"/>
              <a:t>Symptoms,signs,ill-def.cond</a:t>
            </a:r>
            <a:r>
              <a:rPr lang="en-US" sz="1400" b="1" dirty="0" smtClean="0"/>
              <a:t>	9235</a:t>
            </a:r>
          </a:p>
          <a:p>
            <a:pPr>
              <a:tabLst>
                <a:tab pos="3228975" algn="l"/>
              </a:tabLst>
            </a:pPr>
            <a:r>
              <a:rPr lang="en-US" sz="1400" b="1" dirty="0" smtClean="0"/>
              <a:t>S Injury and poisoning	90972</a:t>
            </a:r>
          </a:p>
          <a:p>
            <a:pPr>
              <a:tabLst>
                <a:tab pos="3228975" algn="l"/>
              </a:tabLst>
            </a:pPr>
            <a:r>
              <a:rPr lang="en-US" sz="1400" b="1" dirty="0" smtClean="0"/>
              <a:t>T Causes of injury and poisoning	3848</a:t>
            </a:r>
          </a:p>
          <a:p>
            <a:pPr>
              <a:tabLst>
                <a:tab pos="3228975" algn="l"/>
              </a:tabLst>
            </a:pPr>
            <a:r>
              <a:rPr lang="en-US" sz="1400" b="1" dirty="0" smtClean="0"/>
              <a:t>U [X]Extern </a:t>
            </a:r>
            <a:r>
              <a:rPr lang="en-US" sz="1400" b="1" dirty="0" err="1" smtClean="0"/>
              <a:t>caus</a:t>
            </a:r>
            <a:r>
              <a:rPr lang="en-US" sz="1400" b="1" dirty="0" smtClean="0"/>
              <a:t> morbid/mortal	3312</a:t>
            </a:r>
          </a:p>
          <a:p>
            <a:pPr>
              <a:tabLst>
                <a:tab pos="3228975" algn="l"/>
              </a:tabLst>
            </a:pPr>
            <a:r>
              <a:rPr lang="en-US" sz="1400" b="1" dirty="0" smtClean="0"/>
              <a:t>Z Unspecified conditions	60261</a:t>
            </a:r>
            <a:endParaRPr lang="en-US" sz="1400" b="1" dirty="0"/>
          </a:p>
        </p:txBody>
      </p:sp>
      <p:sp>
        <p:nvSpPr>
          <p:cNvPr id="7" name="Rectangle 6"/>
          <p:cNvSpPr/>
          <p:nvPr/>
        </p:nvSpPr>
        <p:spPr>
          <a:xfrm>
            <a:off x="395536" y="2420888"/>
            <a:ext cx="4104456" cy="2246769"/>
          </a:xfrm>
          <a:prstGeom prst="rect">
            <a:avLst/>
          </a:prstGeom>
          <a:solidFill>
            <a:srgbClr val="FFFFCC"/>
          </a:solidFill>
        </p:spPr>
        <p:txBody>
          <a:bodyPr wrap="square">
            <a:spAutoFit/>
          </a:bodyPr>
          <a:lstStyle/>
          <a:p>
            <a:pPr>
              <a:tabLst>
                <a:tab pos="2778125" algn="l"/>
              </a:tabLst>
            </a:pPr>
            <a:r>
              <a:rPr lang="en-GB" sz="1400" b="1" dirty="0" smtClean="0"/>
              <a:t>0 Occupations	2</a:t>
            </a:r>
          </a:p>
          <a:p>
            <a:pPr>
              <a:tabLst>
                <a:tab pos="2778125" algn="l"/>
              </a:tabLst>
            </a:pPr>
            <a:r>
              <a:rPr lang="en-GB" sz="1400" b="1" dirty="0" smtClean="0"/>
              <a:t>1 History / symptoms	101626</a:t>
            </a:r>
          </a:p>
          <a:p>
            <a:pPr>
              <a:tabLst>
                <a:tab pos="2778125" algn="l"/>
              </a:tabLst>
            </a:pPr>
            <a:r>
              <a:rPr lang="en-GB" sz="1400" b="1" dirty="0" smtClean="0"/>
              <a:t>2 Examination / Signs	18379</a:t>
            </a:r>
          </a:p>
          <a:p>
            <a:pPr>
              <a:tabLst>
                <a:tab pos="2778125" algn="l"/>
              </a:tabLst>
            </a:pPr>
            <a:r>
              <a:rPr lang="en-GB" sz="1400" b="1" dirty="0" smtClean="0"/>
              <a:t>3 Diagnostic procedures	706</a:t>
            </a:r>
          </a:p>
          <a:p>
            <a:pPr>
              <a:tabLst>
                <a:tab pos="2778125" algn="l"/>
              </a:tabLst>
            </a:pPr>
            <a:r>
              <a:rPr lang="en-GB" sz="1400" b="1" dirty="0" smtClean="0"/>
              <a:t>4 Laboratory procedures	388</a:t>
            </a:r>
          </a:p>
          <a:p>
            <a:pPr>
              <a:tabLst>
                <a:tab pos="2778125" algn="l"/>
              </a:tabLst>
            </a:pPr>
            <a:r>
              <a:rPr lang="en-GB" sz="1400" b="1" dirty="0" smtClean="0"/>
              <a:t>5 Radiology/physics in medicine	126</a:t>
            </a:r>
          </a:p>
          <a:p>
            <a:pPr>
              <a:tabLst>
                <a:tab pos="2778125" algn="l"/>
              </a:tabLst>
            </a:pPr>
            <a:r>
              <a:rPr lang="en-GB" sz="1400" b="1" dirty="0" smtClean="0"/>
              <a:t>6 Preventive procedures	2175</a:t>
            </a:r>
          </a:p>
          <a:p>
            <a:pPr>
              <a:tabLst>
                <a:tab pos="2778125" algn="l"/>
              </a:tabLst>
            </a:pPr>
            <a:r>
              <a:rPr lang="en-GB" sz="1400" b="1" dirty="0" smtClean="0"/>
              <a:t>7 Operations, procedures, sites	4685</a:t>
            </a:r>
          </a:p>
          <a:p>
            <a:pPr>
              <a:tabLst>
                <a:tab pos="2778125" algn="l"/>
              </a:tabLst>
            </a:pPr>
            <a:r>
              <a:rPr lang="en-GB" sz="1400" b="1" dirty="0" smtClean="0"/>
              <a:t>8 Other therapeutic procedures	2797</a:t>
            </a:r>
          </a:p>
          <a:p>
            <a:pPr>
              <a:tabLst>
                <a:tab pos="2778125" algn="l"/>
              </a:tabLst>
            </a:pPr>
            <a:r>
              <a:rPr lang="en-GB" sz="1400" b="1" dirty="0" smtClean="0"/>
              <a:t>9 Administration	2277</a:t>
            </a:r>
            <a:endParaRPr lang="en-US" sz="1400" b="1" dirty="0" smtClean="0"/>
          </a:p>
        </p:txBody>
      </p:sp>
      <p:grpSp>
        <p:nvGrpSpPr>
          <p:cNvPr id="13" name="Group 12"/>
          <p:cNvGrpSpPr/>
          <p:nvPr/>
        </p:nvGrpSpPr>
        <p:grpSpPr>
          <a:xfrm>
            <a:off x="467544" y="2420888"/>
            <a:ext cx="8208912" cy="2318777"/>
            <a:chOff x="467544" y="2420888"/>
            <a:chExt cx="8208912" cy="2318777"/>
          </a:xfrm>
        </p:grpSpPr>
        <p:sp>
          <p:nvSpPr>
            <p:cNvPr id="9" name="Rectangle 8"/>
            <p:cNvSpPr/>
            <p:nvPr/>
          </p:nvSpPr>
          <p:spPr>
            <a:xfrm>
              <a:off x="467544" y="2492896"/>
              <a:ext cx="3888432" cy="2246769"/>
            </a:xfrm>
            <a:prstGeom prst="rect">
              <a:avLst/>
            </a:prstGeom>
            <a:solidFill>
              <a:srgbClr val="F2E6E6"/>
            </a:solidFill>
          </p:spPr>
          <p:txBody>
            <a:bodyPr wrap="square">
              <a:spAutoFit/>
            </a:bodyPr>
            <a:lstStyle/>
            <a:p>
              <a:pPr>
                <a:tabLst>
                  <a:tab pos="3140075" algn="l"/>
                </a:tabLst>
              </a:pPr>
              <a:r>
                <a:rPr lang="en-GB" sz="1400" b="1" dirty="0" smtClean="0"/>
                <a:t>A. Infectious/parasitic diseases	1011</a:t>
              </a:r>
            </a:p>
            <a:p>
              <a:pPr>
                <a:tabLst>
                  <a:tab pos="3140075" algn="l"/>
                </a:tabLst>
              </a:pPr>
              <a:r>
                <a:rPr lang="en-GB" sz="1400" b="1" dirty="0" smtClean="0"/>
                <a:t>A0 Intestinal infectious diseases	1337</a:t>
              </a:r>
            </a:p>
            <a:p>
              <a:pPr>
                <a:tabLst>
                  <a:tab pos="3140075" algn="l"/>
                </a:tabLst>
              </a:pPr>
              <a:r>
                <a:rPr lang="en-GB" sz="1400" b="1" dirty="0" smtClean="0"/>
                <a:t>A1 Tuberculosis	162</a:t>
              </a:r>
            </a:p>
            <a:p>
              <a:pPr>
                <a:tabLst>
                  <a:tab pos="3140075" algn="l"/>
                </a:tabLst>
              </a:pPr>
              <a:r>
                <a:rPr lang="en-GB" sz="1400" b="1" dirty="0" smtClean="0"/>
                <a:t>A3 Other bacterial diseases	1533</a:t>
              </a:r>
            </a:p>
            <a:p>
              <a:pPr>
                <a:tabLst>
                  <a:tab pos="3140075" algn="l"/>
                </a:tabLst>
              </a:pPr>
              <a:r>
                <a:rPr lang="en-GB" sz="1400" b="1" dirty="0" smtClean="0"/>
                <a:t>A5 Viral diseases with </a:t>
              </a:r>
              <a:r>
                <a:rPr lang="en-GB" sz="1400" b="1" dirty="0" err="1" smtClean="0"/>
                <a:t>exanthem</a:t>
              </a:r>
              <a:r>
                <a:rPr lang="en-GB" sz="1400" b="1" dirty="0" smtClean="0"/>
                <a:t>	649</a:t>
              </a:r>
            </a:p>
            <a:p>
              <a:pPr>
                <a:tabLst>
                  <a:tab pos="3140075" algn="l"/>
                </a:tabLst>
              </a:pPr>
              <a:r>
                <a:rPr lang="en-GB" sz="1400" b="1" dirty="0" smtClean="0"/>
                <a:t>A7 Other viral/</a:t>
              </a:r>
              <a:r>
                <a:rPr lang="en-GB" sz="1400" b="1" dirty="0" err="1" smtClean="0"/>
                <a:t>chlamydial</a:t>
              </a:r>
              <a:r>
                <a:rPr lang="en-GB" sz="1400" b="1" dirty="0" smtClean="0"/>
                <a:t> </a:t>
              </a:r>
              <a:r>
                <a:rPr lang="en-GB" sz="1400" b="1" dirty="0" err="1" smtClean="0"/>
                <a:t>diseas</a:t>
              </a:r>
              <a:r>
                <a:rPr lang="en-GB" sz="1400" b="1" dirty="0" smtClean="0"/>
                <a:t>.	5020</a:t>
              </a:r>
            </a:p>
            <a:p>
              <a:pPr>
                <a:tabLst>
                  <a:tab pos="3140075" algn="l"/>
                </a:tabLst>
              </a:pPr>
              <a:r>
                <a:rPr lang="en-GB" sz="1400" b="1" dirty="0" smtClean="0"/>
                <a:t>A8 </a:t>
              </a:r>
              <a:r>
                <a:rPr lang="en-GB" sz="1400" b="1" dirty="0" err="1" smtClean="0"/>
                <a:t>Rickettsioses</a:t>
              </a:r>
              <a:r>
                <a:rPr lang="en-GB" sz="1400" b="1" dirty="0" smtClean="0"/>
                <a:t>/arthropod </a:t>
              </a:r>
              <a:r>
                <a:rPr lang="en-GB" sz="1400" b="1" dirty="0" err="1" smtClean="0"/>
                <a:t>diseas</a:t>
              </a:r>
              <a:r>
                <a:rPr lang="en-GB" sz="1400" b="1" dirty="0" smtClean="0"/>
                <a:t>	137</a:t>
              </a:r>
            </a:p>
            <a:p>
              <a:pPr>
                <a:tabLst>
                  <a:tab pos="3140075" algn="l"/>
                </a:tabLst>
              </a:pPr>
              <a:r>
                <a:rPr lang="en-GB" sz="1400" b="1" dirty="0" smtClean="0"/>
                <a:t>A9 Syphilis + other venereal dis.	36</a:t>
              </a:r>
            </a:p>
            <a:p>
              <a:pPr>
                <a:tabLst>
                  <a:tab pos="3140075" algn="l"/>
                </a:tabLst>
              </a:pPr>
              <a:r>
                <a:rPr lang="en-GB" sz="1400" b="1" dirty="0" smtClean="0"/>
                <a:t>AB Mycoses	343</a:t>
              </a:r>
            </a:p>
            <a:p>
              <a:pPr>
                <a:tabLst>
                  <a:tab pos="3140075" algn="l"/>
                </a:tabLst>
              </a:pPr>
              <a:r>
                <a:rPr lang="en-GB" sz="1400" b="1" dirty="0" smtClean="0"/>
                <a:t>AD Other infectious/parasitic </a:t>
              </a:r>
              <a:r>
                <a:rPr lang="en-GB" sz="1400" b="1" dirty="0" err="1" smtClean="0"/>
                <a:t>dis</a:t>
              </a:r>
              <a:r>
                <a:rPr lang="en-GB" sz="1400" b="1" dirty="0" smtClean="0"/>
                <a:t>	47</a:t>
              </a:r>
            </a:p>
          </p:txBody>
        </p:sp>
        <p:sp>
          <p:nvSpPr>
            <p:cNvPr id="11" name="Rectangle 10"/>
            <p:cNvSpPr/>
            <p:nvPr/>
          </p:nvSpPr>
          <p:spPr>
            <a:xfrm>
              <a:off x="4572000" y="2420888"/>
              <a:ext cx="4104456" cy="288032"/>
            </a:xfrm>
            <a:prstGeom prst="rect">
              <a:avLst/>
            </a:prstGeom>
            <a:solidFill>
              <a:schemeClr val="accent6">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p:cNvGrpSpPr/>
          <p:nvPr/>
        </p:nvGrpSpPr>
        <p:grpSpPr>
          <a:xfrm>
            <a:off x="467544" y="3933056"/>
            <a:ext cx="8208912" cy="2249091"/>
            <a:chOff x="467544" y="3933056"/>
            <a:chExt cx="8208912" cy="2249091"/>
          </a:xfrm>
        </p:grpSpPr>
        <p:sp>
          <p:nvSpPr>
            <p:cNvPr id="10" name="Rectangle 9"/>
            <p:cNvSpPr/>
            <p:nvPr/>
          </p:nvSpPr>
          <p:spPr>
            <a:xfrm>
              <a:off x="467544" y="4797152"/>
              <a:ext cx="3888432" cy="1384995"/>
            </a:xfrm>
            <a:prstGeom prst="rect">
              <a:avLst/>
            </a:prstGeom>
            <a:solidFill>
              <a:srgbClr val="F2E6E6"/>
            </a:solidFill>
          </p:spPr>
          <p:txBody>
            <a:bodyPr wrap="square">
              <a:spAutoFit/>
            </a:bodyPr>
            <a:lstStyle/>
            <a:p>
              <a:pPr>
                <a:tabLst>
                  <a:tab pos="3054350" algn="l"/>
                </a:tabLst>
              </a:pPr>
              <a:r>
                <a:rPr lang="en-GB" sz="1400" b="1" dirty="0" smtClean="0"/>
                <a:t>H. Respiratory system diseases	1163</a:t>
              </a:r>
            </a:p>
            <a:p>
              <a:pPr>
                <a:tabLst>
                  <a:tab pos="3054350" algn="l"/>
                </a:tabLst>
              </a:pPr>
              <a:r>
                <a:rPr lang="en-GB" sz="1400" b="1" dirty="0" smtClean="0"/>
                <a:t>H0 Acute respiratory infections	11907</a:t>
              </a:r>
            </a:p>
            <a:p>
              <a:pPr>
                <a:tabLst>
                  <a:tab pos="3054350" algn="l"/>
                </a:tabLst>
              </a:pPr>
              <a:r>
                <a:rPr lang="en-GB" sz="1400" b="1" dirty="0" smtClean="0"/>
                <a:t>H1 Other upper </a:t>
              </a:r>
              <a:r>
                <a:rPr lang="en-GB" sz="1400" b="1" dirty="0" err="1" smtClean="0"/>
                <a:t>resp.tract</a:t>
              </a:r>
              <a:r>
                <a:rPr lang="en-GB" sz="1400" b="1" dirty="0" smtClean="0"/>
                <a:t> disease	428</a:t>
              </a:r>
            </a:p>
            <a:p>
              <a:pPr>
                <a:tabLst>
                  <a:tab pos="3054350" algn="l"/>
                </a:tabLst>
              </a:pPr>
              <a:r>
                <a:rPr lang="en-GB" sz="1400" b="1" dirty="0" smtClean="0"/>
                <a:t>H2 Pneumonia and influenza	2030</a:t>
              </a:r>
            </a:p>
            <a:p>
              <a:pPr>
                <a:tabLst>
                  <a:tab pos="3054350" algn="l"/>
                </a:tabLst>
              </a:pPr>
              <a:r>
                <a:rPr lang="en-GB" sz="1400" b="1" dirty="0" smtClean="0"/>
                <a:t>H3 Chronic obstructive pulm.dis.	4451</a:t>
              </a:r>
            </a:p>
            <a:p>
              <a:pPr>
                <a:tabLst>
                  <a:tab pos="3054350" algn="l"/>
                </a:tabLst>
              </a:pPr>
              <a:r>
                <a:rPr lang="en-GB" sz="1400" b="1" dirty="0" smtClean="0"/>
                <a:t>H5 Other </a:t>
              </a:r>
              <a:r>
                <a:rPr lang="en-GB" sz="1400" b="1" dirty="0" err="1" smtClean="0"/>
                <a:t>resp.system</a:t>
              </a:r>
              <a:r>
                <a:rPr lang="en-GB" sz="1400" b="1" dirty="0" smtClean="0"/>
                <a:t> diseases	2164</a:t>
              </a:r>
            </a:p>
          </p:txBody>
        </p:sp>
        <p:sp>
          <p:nvSpPr>
            <p:cNvPr id="12" name="Rectangle 11"/>
            <p:cNvSpPr/>
            <p:nvPr/>
          </p:nvSpPr>
          <p:spPr>
            <a:xfrm>
              <a:off x="4572000" y="3933056"/>
              <a:ext cx="4104456" cy="288032"/>
            </a:xfrm>
            <a:prstGeom prst="rect">
              <a:avLst/>
            </a:prstGeom>
            <a:solidFill>
              <a:schemeClr val="accent6">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9"/>
          <p:cNvSpPr>
            <a:spLocks noChangeArrowheads="1"/>
          </p:cNvSpPr>
          <p:nvPr/>
        </p:nvSpPr>
        <p:spPr bwMode="auto">
          <a:xfrm>
            <a:off x="4738688" y="1325563"/>
            <a:ext cx="3775075" cy="420687"/>
          </a:xfrm>
          <a:prstGeom prst="rect">
            <a:avLst/>
          </a:prstGeom>
          <a:solidFill>
            <a:schemeClr val="accent2"/>
          </a:solidFill>
          <a:ln w="9525">
            <a:noFill/>
            <a:miter lim="800000"/>
            <a:headEnd/>
            <a:tailEnd/>
          </a:ln>
        </p:spPr>
        <p:txBody>
          <a:bodyPr wrap="none" anchor="ctr"/>
          <a:lstStyle/>
          <a:p>
            <a:endParaRPr lang="en-US"/>
          </a:p>
        </p:txBody>
      </p:sp>
      <p:sp>
        <p:nvSpPr>
          <p:cNvPr id="28675" name="Rectangle 8"/>
          <p:cNvSpPr>
            <a:spLocks noChangeArrowheads="1"/>
          </p:cNvSpPr>
          <p:nvPr/>
        </p:nvSpPr>
        <p:spPr bwMode="auto">
          <a:xfrm>
            <a:off x="458788" y="1325563"/>
            <a:ext cx="3775075" cy="420687"/>
          </a:xfrm>
          <a:prstGeom prst="rect">
            <a:avLst/>
          </a:prstGeom>
          <a:solidFill>
            <a:schemeClr val="accent2"/>
          </a:solidFill>
          <a:ln w="9525">
            <a:noFill/>
            <a:miter lim="800000"/>
            <a:headEnd/>
            <a:tailEnd/>
          </a:ln>
        </p:spPr>
        <p:txBody>
          <a:bodyPr wrap="none" anchor="ctr"/>
          <a:lstStyle/>
          <a:p>
            <a:endParaRPr lang="en-US"/>
          </a:p>
        </p:txBody>
      </p:sp>
      <p:sp>
        <p:nvSpPr>
          <p:cNvPr id="28676" name="Rectangle 2"/>
          <p:cNvSpPr>
            <a:spLocks noGrp="1" noChangeArrowheads="1"/>
          </p:cNvSpPr>
          <p:nvPr>
            <p:ph type="title"/>
          </p:nvPr>
        </p:nvSpPr>
        <p:spPr>
          <a:xfrm>
            <a:off x="395536" y="188913"/>
            <a:ext cx="6768852" cy="863600"/>
          </a:xfrm>
        </p:spPr>
        <p:txBody>
          <a:bodyPr/>
          <a:lstStyle/>
          <a:p>
            <a:r>
              <a:rPr lang="en-GB" sz="4400" dirty="0" smtClean="0"/>
              <a:t>21</a:t>
            </a:r>
            <a:r>
              <a:rPr lang="en-GB" sz="4400" baseline="30000" dirty="0" smtClean="0"/>
              <a:t>st</a:t>
            </a:r>
            <a:r>
              <a:rPr lang="en-GB" sz="4400" dirty="0" smtClean="0"/>
              <a:t> Century Data</a:t>
            </a:r>
            <a:r>
              <a:rPr lang="en-GB" sz="2800" dirty="0" smtClean="0"/>
              <a:t/>
            </a:r>
            <a:br>
              <a:rPr lang="en-GB" sz="2800" dirty="0" smtClean="0"/>
            </a:br>
            <a:r>
              <a:rPr lang="en-GB" sz="3200" dirty="0" smtClean="0"/>
              <a:t>A Physical Tower of Paper</a:t>
            </a:r>
            <a:endParaRPr lang="en-GB" dirty="0" smtClean="0">
              <a:solidFill>
                <a:srgbClr val="FFFF93"/>
              </a:solidFill>
            </a:endParaRPr>
          </a:p>
        </p:txBody>
      </p:sp>
      <p:pic>
        <p:nvPicPr>
          <p:cNvPr id="28677" name="Picture 3"/>
          <p:cNvPicPr>
            <a:picLocks noGrp="1" noChangeAspect="1" noChangeArrowheads="1"/>
          </p:cNvPicPr>
          <p:nvPr>
            <p:ph sz="half" idx="1"/>
          </p:nvPr>
        </p:nvPicPr>
        <p:blipFill>
          <a:blip r:embed="rId2" cstate="print"/>
          <a:srcRect/>
          <a:stretch>
            <a:fillRect/>
          </a:stretch>
        </p:blipFill>
        <p:spPr>
          <a:xfrm>
            <a:off x="465138" y="1790700"/>
            <a:ext cx="3767137" cy="4795838"/>
          </a:xfrm>
          <a:noFill/>
        </p:spPr>
      </p:pic>
      <p:pic>
        <p:nvPicPr>
          <p:cNvPr id="28678" name="Picture 4"/>
          <p:cNvPicPr>
            <a:picLocks noGrp="1" noChangeAspect="1" noChangeArrowheads="1"/>
          </p:cNvPicPr>
          <p:nvPr>
            <p:ph sz="half" idx="2"/>
          </p:nvPr>
        </p:nvPicPr>
        <p:blipFill>
          <a:blip r:embed="rId3" cstate="print"/>
          <a:srcRect/>
          <a:stretch>
            <a:fillRect/>
          </a:stretch>
        </p:blipFill>
        <p:spPr>
          <a:xfrm>
            <a:off x="4741863" y="1790700"/>
            <a:ext cx="3767137" cy="4795838"/>
          </a:xfrm>
          <a:noFill/>
        </p:spPr>
      </p:pic>
      <p:sp>
        <p:nvSpPr>
          <p:cNvPr id="28679" name="Text Box 5"/>
          <p:cNvSpPr txBox="1">
            <a:spLocks noChangeArrowheads="1"/>
          </p:cNvSpPr>
          <p:nvPr/>
        </p:nvSpPr>
        <p:spPr bwMode="auto">
          <a:xfrm>
            <a:off x="376238" y="6580188"/>
            <a:ext cx="2106612" cy="304800"/>
          </a:xfrm>
          <a:prstGeom prst="rect">
            <a:avLst/>
          </a:prstGeom>
          <a:noFill/>
          <a:ln w="9525">
            <a:noFill/>
            <a:miter lim="800000"/>
            <a:headEnd/>
            <a:tailEnd/>
          </a:ln>
        </p:spPr>
        <p:txBody>
          <a:bodyPr wrap="none">
            <a:spAutoFit/>
          </a:bodyPr>
          <a:lstStyle/>
          <a:p>
            <a:r>
              <a:rPr lang="en-GB" sz="1400" b="0"/>
              <a:t>Photos: Mike Bainbridge</a:t>
            </a:r>
          </a:p>
        </p:txBody>
      </p:sp>
      <p:sp>
        <p:nvSpPr>
          <p:cNvPr id="28680" name="Text Box 6"/>
          <p:cNvSpPr txBox="1">
            <a:spLocks noChangeArrowheads="1"/>
          </p:cNvSpPr>
          <p:nvPr/>
        </p:nvSpPr>
        <p:spPr bwMode="auto">
          <a:xfrm>
            <a:off x="1590675" y="1352550"/>
            <a:ext cx="1504950" cy="366713"/>
          </a:xfrm>
          <a:prstGeom prst="rect">
            <a:avLst/>
          </a:prstGeom>
          <a:noFill/>
          <a:ln w="9525">
            <a:noFill/>
            <a:miter lim="800000"/>
            <a:headEnd/>
            <a:tailEnd/>
          </a:ln>
        </p:spPr>
        <p:txBody>
          <a:bodyPr wrap="none">
            <a:spAutoFit/>
          </a:bodyPr>
          <a:lstStyle/>
          <a:p>
            <a:r>
              <a:rPr lang="en-GB">
                <a:solidFill>
                  <a:schemeClr val="bg1"/>
                </a:solidFill>
              </a:rPr>
              <a:t>ONE CLINIC</a:t>
            </a:r>
          </a:p>
        </p:txBody>
      </p:sp>
      <p:sp>
        <p:nvSpPr>
          <p:cNvPr id="28681" name="Text Box 7"/>
          <p:cNvSpPr txBox="1">
            <a:spLocks noChangeArrowheads="1"/>
          </p:cNvSpPr>
          <p:nvPr/>
        </p:nvSpPr>
        <p:spPr bwMode="auto">
          <a:xfrm>
            <a:off x="5681663" y="1352550"/>
            <a:ext cx="1720850" cy="366713"/>
          </a:xfrm>
          <a:prstGeom prst="rect">
            <a:avLst/>
          </a:prstGeom>
          <a:noFill/>
          <a:ln w="9525">
            <a:noFill/>
            <a:miter lim="800000"/>
            <a:headEnd/>
            <a:tailEnd/>
          </a:ln>
        </p:spPr>
        <p:txBody>
          <a:bodyPr wrap="none">
            <a:spAutoFit/>
          </a:bodyPr>
          <a:lstStyle/>
          <a:p>
            <a:r>
              <a:rPr lang="en-GB">
                <a:solidFill>
                  <a:schemeClr val="bg1"/>
                </a:solidFill>
              </a:rPr>
              <a:t>ONE PATIENT</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400" dirty="0" smtClean="0"/>
              <a:t>Choices for abstraction…</a:t>
            </a:r>
            <a:r>
              <a:rPr lang="en-GB" sz="4800" dirty="0" smtClean="0"/>
              <a:t/>
            </a:r>
            <a:br>
              <a:rPr lang="en-GB" sz="4800" dirty="0" smtClean="0"/>
            </a:br>
            <a:r>
              <a:rPr lang="en-GB" sz="3200" dirty="0" smtClean="0"/>
              <a:t>ICD10 Chapters</a:t>
            </a:r>
            <a:endParaRPr lang="en-US" sz="4800" dirty="0"/>
          </a:p>
        </p:txBody>
      </p:sp>
      <p:sp>
        <p:nvSpPr>
          <p:cNvPr id="3" name="Subtitle 2"/>
          <p:cNvSpPr>
            <a:spLocks noGrp="1"/>
          </p:cNvSpPr>
          <p:nvPr>
            <p:ph type="subTitle" idx="1"/>
          </p:nvPr>
        </p:nvSpPr>
        <p:spPr>
          <a:xfrm>
            <a:off x="539552" y="1340768"/>
            <a:ext cx="7920880" cy="504056"/>
          </a:xfrm>
        </p:spPr>
        <p:txBody>
          <a:bodyPr/>
          <a:lstStyle/>
          <a:p>
            <a:pPr algn="l"/>
            <a:r>
              <a:rPr lang="en-GB" sz="2400" dirty="0" smtClean="0">
                <a:solidFill>
                  <a:schemeClr val="tx1"/>
                </a:solidFill>
              </a:rPr>
              <a:t>38 months activity: 	 403,856 episodes using 12,314 codes</a:t>
            </a:r>
          </a:p>
        </p:txBody>
      </p:sp>
      <p:sp>
        <p:nvSpPr>
          <p:cNvPr id="4" name="Rectangle 3"/>
          <p:cNvSpPr/>
          <p:nvPr/>
        </p:nvSpPr>
        <p:spPr>
          <a:xfrm>
            <a:off x="179512" y="1909276"/>
            <a:ext cx="8784976" cy="4832092"/>
          </a:xfrm>
          <a:prstGeom prst="rect">
            <a:avLst/>
          </a:prstGeom>
          <a:solidFill>
            <a:srgbClr val="FFFFCC"/>
          </a:solidFill>
        </p:spPr>
        <p:txBody>
          <a:bodyPr wrap="square">
            <a:spAutoFit/>
          </a:bodyPr>
          <a:lstStyle/>
          <a:p>
            <a:pPr>
              <a:tabLst>
                <a:tab pos="361950" algn="l"/>
                <a:tab pos="7886700" algn="l"/>
              </a:tabLst>
            </a:pPr>
            <a:r>
              <a:rPr lang="en-GB" sz="1400" b="1" dirty="0" smtClean="0">
                <a:latin typeface="Arial Narrow" pitchFamily="34" charset="0"/>
              </a:rPr>
              <a:t>?	No ICD Map	9293</a:t>
            </a:r>
          </a:p>
          <a:p>
            <a:pPr>
              <a:tabLst>
                <a:tab pos="361950" algn="l"/>
                <a:tab pos="7886700" algn="l"/>
              </a:tabLst>
            </a:pPr>
            <a:r>
              <a:rPr lang="en-GB" sz="1400" b="1" dirty="0" smtClean="0">
                <a:latin typeface="Arial Narrow" pitchFamily="34" charset="0"/>
              </a:rPr>
              <a:t>01	Certain infectious and parasitic diseases	12898</a:t>
            </a:r>
          </a:p>
          <a:p>
            <a:pPr>
              <a:tabLst>
                <a:tab pos="361950" algn="l"/>
                <a:tab pos="7886700" algn="l"/>
              </a:tabLst>
            </a:pPr>
            <a:r>
              <a:rPr lang="en-GB" sz="1400" b="1" dirty="0" smtClean="0">
                <a:latin typeface="Arial Narrow" pitchFamily="34" charset="0"/>
              </a:rPr>
              <a:t>02	</a:t>
            </a:r>
            <a:r>
              <a:rPr lang="en-GB" sz="1400" b="1" dirty="0" err="1" smtClean="0">
                <a:latin typeface="Arial Narrow" pitchFamily="34" charset="0"/>
              </a:rPr>
              <a:t>Neoplasms</a:t>
            </a:r>
            <a:r>
              <a:rPr lang="en-GB" sz="1400" b="1" dirty="0" smtClean="0">
                <a:latin typeface="Arial Narrow" pitchFamily="34" charset="0"/>
              </a:rPr>
              <a:t>	658</a:t>
            </a:r>
          </a:p>
          <a:p>
            <a:pPr>
              <a:tabLst>
                <a:tab pos="361950" algn="l"/>
                <a:tab pos="7886700" algn="l"/>
              </a:tabLst>
            </a:pPr>
            <a:r>
              <a:rPr lang="en-GB" sz="1400" b="1" dirty="0" smtClean="0">
                <a:latin typeface="Arial Narrow" pitchFamily="34" charset="0"/>
              </a:rPr>
              <a:t>03	Diseases of the blood and blood-forming organs and certain disorders involving the immune mechanism	2063</a:t>
            </a:r>
          </a:p>
          <a:p>
            <a:pPr>
              <a:tabLst>
                <a:tab pos="361950" algn="l"/>
                <a:tab pos="7886700" algn="l"/>
              </a:tabLst>
            </a:pPr>
            <a:r>
              <a:rPr lang="en-GB" sz="1400" b="1" dirty="0" smtClean="0">
                <a:latin typeface="Arial Narrow" pitchFamily="34" charset="0"/>
              </a:rPr>
              <a:t>04	Endocrine, nutritional and metabolic diseases	1600</a:t>
            </a:r>
          </a:p>
          <a:p>
            <a:pPr>
              <a:tabLst>
                <a:tab pos="361950" algn="l"/>
                <a:tab pos="7886700" algn="l"/>
              </a:tabLst>
            </a:pPr>
            <a:r>
              <a:rPr lang="en-GB" sz="1400" b="1" dirty="0" smtClean="0">
                <a:latin typeface="Arial Narrow" pitchFamily="34" charset="0"/>
              </a:rPr>
              <a:t>05	Mental and behavioural disorders	6266</a:t>
            </a:r>
          </a:p>
          <a:p>
            <a:pPr>
              <a:tabLst>
                <a:tab pos="361950" algn="l"/>
                <a:tab pos="7886700" algn="l"/>
              </a:tabLst>
            </a:pPr>
            <a:r>
              <a:rPr lang="en-GB" sz="1400" b="1" dirty="0" smtClean="0">
                <a:latin typeface="Arial Narrow" pitchFamily="34" charset="0"/>
              </a:rPr>
              <a:t>06	Diseases of the nervous system	3807</a:t>
            </a:r>
          </a:p>
          <a:p>
            <a:pPr>
              <a:tabLst>
                <a:tab pos="361950" algn="l"/>
                <a:tab pos="7886700" algn="l"/>
              </a:tabLst>
            </a:pPr>
            <a:r>
              <a:rPr lang="en-GB" sz="1400" b="1" dirty="0" smtClean="0">
                <a:latin typeface="Arial Narrow" pitchFamily="34" charset="0"/>
              </a:rPr>
              <a:t>07	Diseases of the eye and </a:t>
            </a:r>
            <a:r>
              <a:rPr lang="en-GB" sz="1400" b="1" dirty="0" err="1" smtClean="0">
                <a:latin typeface="Arial Narrow" pitchFamily="34" charset="0"/>
              </a:rPr>
              <a:t>adnexa</a:t>
            </a:r>
            <a:r>
              <a:rPr lang="en-GB" sz="1400" b="1" dirty="0" smtClean="0">
                <a:latin typeface="Arial Narrow" pitchFamily="34" charset="0"/>
              </a:rPr>
              <a:t>	3204</a:t>
            </a:r>
          </a:p>
          <a:p>
            <a:pPr>
              <a:tabLst>
                <a:tab pos="361950" algn="l"/>
                <a:tab pos="7886700" algn="l"/>
              </a:tabLst>
            </a:pPr>
            <a:r>
              <a:rPr lang="en-GB" sz="1400" b="1" dirty="0" smtClean="0">
                <a:latin typeface="Arial Narrow" pitchFamily="34" charset="0"/>
              </a:rPr>
              <a:t>08	Diseases of the ear and mastoid process	4119</a:t>
            </a:r>
          </a:p>
          <a:p>
            <a:pPr>
              <a:tabLst>
                <a:tab pos="361950" algn="l"/>
                <a:tab pos="7886700" algn="l"/>
              </a:tabLst>
            </a:pPr>
            <a:r>
              <a:rPr lang="en-GB" sz="1400" b="1" dirty="0" smtClean="0">
                <a:latin typeface="Arial Narrow" pitchFamily="34" charset="0"/>
              </a:rPr>
              <a:t>09	Diseases of the circulatory system	8907</a:t>
            </a:r>
          </a:p>
          <a:p>
            <a:pPr>
              <a:tabLst>
                <a:tab pos="361950" algn="l"/>
                <a:tab pos="7886700" algn="l"/>
              </a:tabLst>
            </a:pPr>
            <a:r>
              <a:rPr lang="en-GB" sz="1400" b="1" dirty="0" smtClean="0">
                <a:latin typeface="Arial Narrow" pitchFamily="34" charset="0"/>
              </a:rPr>
              <a:t>10	Diseases of the respiratory system	19419</a:t>
            </a:r>
          </a:p>
          <a:p>
            <a:pPr>
              <a:tabLst>
                <a:tab pos="361950" algn="l"/>
                <a:tab pos="7886700" algn="l"/>
              </a:tabLst>
            </a:pPr>
            <a:r>
              <a:rPr lang="en-GB" sz="1400" b="1" dirty="0" smtClean="0">
                <a:latin typeface="Arial Narrow" pitchFamily="34" charset="0"/>
              </a:rPr>
              <a:t>11	Diseases of the digestive system	13855</a:t>
            </a:r>
          </a:p>
          <a:p>
            <a:pPr>
              <a:tabLst>
                <a:tab pos="361950" algn="l"/>
                <a:tab pos="7886700" algn="l"/>
              </a:tabLst>
            </a:pPr>
            <a:r>
              <a:rPr lang="en-GB" sz="1400" b="1" dirty="0" smtClean="0">
                <a:latin typeface="Arial Narrow" pitchFamily="34" charset="0"/>
              </a:rPr>
              <a:t>12	Diseases of the skin and subcutaneous tissue	7916</a:t>
            </a:r>
          </a:p>
          <a:p>
            <a:pPr>
              <a:tabLst>
                <a:tab pos="361950" algn="l"/>
                <a:tab pos="7886700" algn="l"/>
              </a:tabLst>
            </a:pPr>
            <a:r>
              <a:rPr lang="en-GB" sz="1400" b="1" dirty="0" smtClean="0">
                <a:latin typeface="Arial Narrow" pitchFamily="34" charset="0"/>
              </a:rPr>
              <a:t>13	Diseases of the musculoskeletal system and connective tissue	23919</a:t>
            </a:r>
          </a:p>
          <a:p>
            <a:pPr>
              <a:tabLst>
                <a:tab pos="361950" algn="l"/>
                <a:tab pos="7886700" algn="l"/>
              </a:tabLst>
            </a:pPr>
            <a:r>
              <a:rPr lang="en-GB" sz="1400" b="1" dirty="0" smtClean="0">
                <a:latin typeface="Arial Narrow" pitchFamily="34" charset="0"/>
              </a:rPr>
              <a:t>14	Diseases of the genitourinary system	14641</a:t>
            </a:r>
          </a:p>
          <a:p>
            <a:pPr>
              <a:tabLst>
                <a:tab pos="361950" algn="l"/>
                <a:tab pos="7886700" algn="l"/>
              </a:tabLst>
            </a:pPr>
            <a:r>
              <a:rPr lang="en-GB" sz="1400" b="1" dirty="0" smtClean="0">
                <a:latin typeface="Arial Narrow" pitchFamily="34" charset="0"/>
              </a:rPr>
              <a:t>15	Pregnancy, childbirth and the </a:t>
            </a:r>
            <a:r>
              <a:rPr lang="en-GB" sz="1400" b="1" dirty="0" err="1" smtClean="0">
                <a:latin typeface="Arial Narrow" pitchFamily="34" charset="0"/>
              </a:rPr>
              <a:t>puerperium</a:t>
            </a:r>
            <a:r>
              <a:rPr lang="en-GB" sz="1400" b="1" dirty="0" smtClean="0">
                <a:latin typeface="Arial Narrow" pitchFamily="34" charset="0"/>
              </a:rPr>
              <a:t>	2604</a:t>
            </a:r>
          </a:p>
          <a:p>
            <a:pPr>
              <a:tabLst>
                <a:tab pos="361950" algn="l"/>
                <a:tab pos="7886700" algn="l"/>
              </a:tabLst>
            </a:pPr>
            <a:r>
              <a:rPr lang="en-GB" sz="1400" b="1" dirty="0" smtClean="0">
                <a:latin typeface="Arial Narrow" pitchFamily="34" charset="0"/>
              </a:rPr>
              <a:t>16	Certain conditions originating in the </a:t>
            </a:r>
            <a:r>
              <a:rPr lang="en-GB" sz="1400" b="1" dirty="0" err="1" smtClean="0">
                <a:latin typeface="Arial Narrow" pitchFamily="34" charset="0"/>
              </a:rPr>
              <a:t>perinatal</a:t>
            </a:r>
            <a:r>
              <a:rPr lang="en-GB" sz="1400" b="1" dirty="0" smtClean="0">
                <a:latin typeface="Arial Narrow" pitchFamily="34" charset="0"/>
              </a:rPr>
              <a:t> period	624</a:t>
            </a:r>
          </a:p>
          <a:p>
            <a:pPr>
              <a:tabLst>
                <a:tab pos="361950" algn="l"/>
                <a:tab pos="7886700" algn="l"/>
              </a:tabLst>
            </a:pPr>
            <a:r>
              <a:rPr lang="en-GB" sz="1400" b="1" dirty="0" smtClean="0">
                <a:latin typeface="Arial Narrow" pitchFamily="34" charset="0"/>
              </a:rPr>
              <a:t>17	Congenital malformations, deformations and chromosomal abnormalities	198</a:t>
            </a:r>
          </a:p>
          <a:p>
            <a:pPr>
              <a:tabLst>
                <a:tab pos="361950" algn="l"/>
                <a:tab pos="7886700" algn="l"/>
              </a:tabLst>
            </a:pPr>
            <a:r>
              <a:rPr lang="en-GB" sz="1400" b="1" dirty="0" smtClean="0">
                <a:latin typeface="Arial Narrow" pitchFamily="34" charset="0"/>
              </a:rPr>
              <a:t>18	Symptoms, signs and abnormal clinical and laboratory findings, not elsewhere classified	71947</a:t>
            </a:r>
          </a:p>
          <a:p>
            <a:pPr>
              <a:tabLst>
                <a:tab pos="361950" algn="l"/>
                <a:tab pos="7886700" algn="l"/>
              </a:tabLst>
            </a:pPr>
            <a:r>
              <a:rPr lang="en-GB" sz="1400" b="1" dirty="0" smtClean="0">
                <a:latin typeface="Arial Narrow" pitchFamily="34" charset="0"/>
              </a:rPr>
              <a:t>19	Injury, poisoning and certain other consequences of external causes	97846</a:t>
            </a:r>
          </a:p>
          <a:p>
            <a:pPr>
              <a:tabLst>
                <a:tab pos="361950" algn="l"/>
                <a:tab pos="7886700" algn="l"/>
              </a:tabLst>
            </a:pPr>
            <a:r>
              <a:rPr lang="en-GB" sz="1400" b="1" dirty="0" smtClean="0">
                <a:latin typeface="Arial Narrow" pitchFamily="34" charset="0"/>
              </a:rPr>
              <a:t>20	External causes of morbidity and mortality	115</a:t>
            </a:r>
          </a:p>
          <a:p>
            <a:pPr>
              <a:tabLst>
                <a:tab pos="361950" algn="l"/>
                <a:tab pos="7886700" algn="l"/>
              </a:tabLst>
            </a:pPr>
            <a:r>
              <a:rPr lang="en-GB" sz="1400" b="1" dirty="0" smtClean="0">
                <a:latin typeface="Arial Narrow" pitchFamily="34" charset="0"/>
              </a:rPr>
              <a:t>21	Factors influencing health status and contact with health services	2602</a:t>
            </a:r>
          </a:p>
        </p:txBody>
      </p:sp>
      <p:grpSp>
        <p:nvGrpSpPr>
          <p:cNvPr id="9" name="Group 8"/>
          <p:cNvGrpSpPr/>
          <p:nvPr/>
        </p:nvGrpSpPr>
        <p:grpSpPr>
          <a:xfrm>
            <a:off x="4860032" y="2276872"/>
            <a:ext cx="3240360" cy="369332"/>
            <a:chOff x="4860032" y="2276872"/>
            <a:chExt cx="3240360" cy="369332"/>
          </a:xfrm>
        </p:grpSpPr>
        <p:sp>
          <p:nvSpPr>
            <p:cNvPr id="5" name="TextBox 4"/>
            <p:cNvSpPr txBox="1"/>
            <p:nvPr/>
          </p:nvSpPr>
          <p:spPr>
            <a:xfrm>
              <a:off x="4860032" y="2276872"/>
              <a:ext cx="2916248" cy="369332"/>
            </a:xfrm>
            <a:prstGeom prst="rect">
              <a:avLst/>
            </a:prstGeom>
            <a:solidFill>
              <a:srgbClr val="F2E6E6"/>
            </a:solidFill>
          </p:spPr>
          <p:txBody>
            <a:bodyPr wrap="none" rtlCol="0">
              <a:spAutoFit/>
            </a:bodyPr>
            <a:lstStyle/>
            <a:p>
              <a:r>
                <a:rPr lang="en-GB" dirty="0" smtClean="0"/>
                <a:t>Twice as many as READ2 </a:t>
              </a:r>
              <a:endParaRPr lang="en-GB" dirty="0"/>
            </a:p>
          </p:txBody>
        </p:sp>
        <p:sp>
          <p:nvSpPr>
            <p:cNvPr id="8" name="Right Arrow 7"/>
            <p:cNvSpPr/>
            <p:nvPr/>
          </p:nvSpPr>
          <p:spPr>
            <a:xfrm>
              <a:off x="7812360" y="2348880"/>
              <a:ext cx="28803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Choices for abstraction…</a:t>
            </a:r>
            <a:r>
              <a:rPr lang="en-GB" sz="4000" dirty="0" smtClean="0"/>
              <a:t/>
            </a:r>
            <a:br>
              <a:rPr lang="en-GB" sz="4000" dirty="0" smtClean="0"/>
            </a:br>
            <a:r>
              <a:rPr lang="en-GB" sz="2400" dirty="0" smtClean="0"/>
              <a:t>ED Dataset</a:t>
            </a:r>
            <a:endParaRPr lang="en-GB" dirty="0"/>
          </a:p>
        </p:txBody>
      </p:sp>
      <p:pic>
        <p:nvPicPr>
          <p:cNvPr id="22534" name="Picture 6"/>
          <p:cNvPicPr>
            <a:picLocks noChangeAspect="1" noChangeArrowheads="1"/>
          </p:cNvPicPr>
          <p:nvPr/>
        </p:nvPicPr>
        <p:blipFill>
          <a:blip r:embed="rId3" cstate="print"/>
          <a:srcRect/>
          <a:stretch>
            <a:fillRect/>
          </a:stretch>
        </p:blipFill>
        <p:spPr bwMode="auto">
          <a:xfrm>
            <a:off x="386705" y="1700808"/>
            <a:ext cx="4905375" cy="3448050"/>
          </a:xfrm>
          <a:prstGeom prst="rect">
            <a:avLst/>
          </a:prstGeom>
          <a:noFill/>
          <a:ln w="9525">
            <a:noFill/>
            <a:miter lim="800000"/>
            <a:headEnd/>
            <a:tailEnd/>
          </a:ln>
        </p:spPr>
      </p:pic>
      <p:pic>
        <p:nvPicPr>
          <p:cNvPr id="22535" name="Picture 7"/>
          <p:cNvPicPr>
            <a:picLocks noChangeAspect="1" noChangeArrowheads="1"/>
          </p:cNvPicPr>
          <p:nvPr/>
        </p:nvPicPr>
        <p:blipFill>
          <a:blip r:embed="rId4" cstate="print"/>
          <a:srcRect/>
          <a:stretch>
            <a:fillRect/>
          </a:stretch>
        </p:blipFill>
        <p:spPr bwMode="auto">
          <a:xfrm>
            <a:off x="4067944" y="1700808"/>
            <a:ext cx="4905375" cy="362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reeform 103"/>
          <p:cNvSpPr/>
          <p:nvPr/>
        </p:nvSpPr>
        <p:spPr bwMode="auto">
          <a:xfrm>
            <a:off x="509916" y="1268760"/>
            <a:ext cx="8454572" cy="5488819"/>
          </a:xfrm>
          <a:custGeom>
            <a:avLst/>
            <a:gdLst>
              <a:gd name="connsiteX0" fmla="*/ 435429 w 8454572"/>
              <a:gd name="connsiteY0" fmla="*/ 1490133 h 5488819"/>
              <a:gd name="connsiteX1" fmla="*/ 1698171 w 8454572"/>
              <a:gd name="connsiteY1" fmla="*/ 416076 h 5488819"/>
              <a:gd name="connsiteX2" fmla="*/ 3759200 w 8454572"/>
              <a:gd name="connsiteY2" fmla="*/ 53219 h 5488819"/>
              <a:gd name="connsiteX3" fmla="*/ 5588000 w 8454572"/>
              <a:gd name="connsiteY3" fmla="*/ 735390 h 5488819"/>
              <a:gd name="connsiteX4" fmla="*/ 6966857 w 8454572"/>
              <a:gd name="connsiteY4" fmla="*/ 2578704 h 5488819"/>
              <a:gd name="connsiteX5" fmla="*/ 8418286 w 8454572"/>
              <a:gd name="connsiteY5" fmla="*/ 5104190 h 5488819"/>
              <a:gd name="connsiteX6" fmla="*/ 6749143 w 8454572"/>
              <a:gd name="connsiteY6" fmla="*/ 4886476 h 5488819"/>
              <a:gd name="connsiteX7" fmla="*/ 5950857 w 8454572"/>
              <a:gd name="connsiteY7" fmla="*/ 5133219 h 5488819"/>
              <a:gd name="connsiteX8" fmla="*/ 5065486 w 8454572"/>
              <a:gd name="connsiteY8" fmla="*/ 5002590 h 5488819"/>
              <a:gd name="connsiteX9" fmla="*/ 4513943 w 8454572"/>
              <a:gd name="connsiteY9" fmla="*/ 5234819 h 5488819"/>
              <a:gd name="connsiteX10" fmla="*/ 3570514 w 8454572"/>
              <a:gd name="connsiteY10" fmla="*/ 5162247 h 5488819"/>
              <a:gd name="connsiteX11" fmla="*/ 3062514 w 8454572"/>
              <a:gd name="connsiteY11" fmla="*/ 4828419 h 5488819"/>
              <a:gd name="connsiteX12" fmla="*/ 1915886 w 8454572"/>
              <a:gd name="connsiteY12" fmla="*/ 4900990 h 5488819"/>
              <a:gd name="connsiteX13" fmla="*/ 1190171 w 8454572"/>
              <a:gd name="connsiteY13" fmla="*/ 5060647 h 5488819"/>
              <a:gd name="connsiteX14" fmla="*/ 406400 w 8454572"/>
              <a:gd name="connsiteY14" fmla="*/ 4552647 h 5488819"/>
              <a:gd name="connsiteX15" fmla="*/ 435429 w 8454572"/>
              <a:gd name="connsiteY15" fmla="*/ 3725333 h 5488819"/>
              <a:gd name="connsiteX16" fmla="*/ 145143 w 8454572"/>
              <a:gd name="connsiteY16" fmla="*/ 3391504 h 5488819"/>
              <a:gd name="connsiteX17" fmla="*/ 43543 w 8454572"/>
              <a:gd name="connsiteY17" fmla="*/ 2854476 h 5488819"/>
              <a:gd name="connsiteX18" fmla="*/ 435429 w 8454572"/>
              <a:gd name="connsiteY18" fmla="*/ 1490133 h 548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454572" h="5488819">
                <a:moveTo>
                  <a:pt x="435429" y="1490133"/>
                </a:moveTo>
                <a:cubicBezTo>
                  <a:pt x="711200" y="1083733"/>
                  <a:pt x="1144209" y="655562"/>
                  <a:pt x="1698171" y="416076"/>
                </a:cubicBezTo>
                <a:cubicBezTo>
                  <a:pt x="2252133" y="176590"/>
                  <a:pt x="3110895" y="0"/>
                  <a:pt x="3759200" y="53219"/>
                </a:cubicBezTo>
                <a:cubicBezTo>
                  <a:pt x="4407505" y="106438"/>
                  <a:pt x="5053391" y="314476"/>
                  <a:pt x="5588000" y="735390"/>
                </a:cubicBezTo>
                <a:cubicBezTo>
                  <a:pt x="6122609" y="1156304"/>
                  <a:pt x="6495143" y="1850571"/>
                  <a:pt x="6966857" y="2578704"/>
                </a:cubicBezTo>
                <a:cubicBezTo>
                  <a:pt x="7438571" y="3306837"/>
                  <a:pt x="8454572" y="4719561"/>
                  <a:pt x="8418286" y="5104190"/>
                </a:cubicBezTo>
                <a:cubicBezTo>
                  <a:pt x="8382000" y="5488819"/>
                  <a:pt x="7160381" y="4881638"/>
                  <a:pt x="6749143" y="4886476"/>
                </a:cubicBezTo>
                <a:cubicBezTo>
                  <a:pt x="6337905" y="4891314"/>
                  <a:pt x="6231466" y="5113867"/>
                  <a:pt x="5950857" y="5133219"/>
                </a:cubicBezTo>
                <a:cubicBezTo>
                  <a:pt x="5670248" y="5152571"/>
                  <a:pt x="5304972" y="4985657"/>
                  <a:pt x="5065486" y="5002590"/>
                </a:cubicBezTo>
                <a:cubicBezTo>
                  <a:pt x="4826000" y="5019523"/>
                  <a:pt x="4763105" y="5208210"/>
                  <a:pt x="4513943" y="5234819"/>
                </a:cubicBezTo>
                <a:cubicBezTo>
                  <a:pt x="4264781" y="5261428"/>
                  <a:pt x="3812419" y="5229980"/>
                  <a:pt x="3570514" y="5162247"/>
                </a:cubicBezTo>
                <a:cubicBezTo>
                  <a:pt x="3328609" y="5094514"/>
                  <a:pt x="3338285" y="4871962"/>
                  <a:pt x="3062514" y="4828419"/>
                </a:cubicBezTo>
                <a:cubicBezTo>
                  <a:pt x="2786743" y="4784876"/>
                  <a:pt x="2227943" y="4862285"/>
                  <a:pt x="1915886" y="4900990"/>
                </a:cubicBezTo>
                <a:cubicBezTo>
                  <a:pt x="1603829" y="4939695"/>
                  <a:pt x="1441752" y="5118704"/>
                  <a:pt x="1190171" y="5060647"/>
                </a:cubicBezTo>
                <a:cubicBezTo>
                  <a:pt x="938590" y="5002590"/>
                  <a:pt x="532190" y="4775199"/>
                  <a:pt x="406400" y="4552647"/>
                </a:cubicBezTo>
                <a:cubicBezTo>
                  <a:pt x="280610" y="4330095"/>
                  <a:pt x="478972" y="3918857"/>
                  <a:pt x="435429" y="3725333"/>
                </a:cubicBezTo>
                <a:cubicBezTo>
                  <a:pt x="391886" y="3531809"/>
                  <a:pt x="210457" y="3536647"/>
                  <a:pt x="145143" y="3391504"/>
                </a:cubicBezTo>
                <a:cubicBezTo>
                  <a:pt x="79829" y="3246361"/>
                  <a:pt x="0" y="3168952"/>
                  <a:pt x="43543" y="2854476"/>
                </a:cubicBezTo>
                <a:cubicBezTo>
                  <a:pt x="87086" y="2540000"/>
                  <a:pt x="159658" y="1896533"/>
                  <a:pt x="435429" y="1490133"/>
                </a:cubicBezTo>
                <a:close/>
              </a:path>
            </a:pathLst>
          </a:cu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endParaRPr>
          </a:p>
        </p:txBody>
      </p:sp>
      <p:sp>
        <p:nvSpPr>
          <p:cNvPr id="27650" name="Rectangle 102"/>
          <p:cNvSpPr>
            <a:spLocks noChangeArrowheads="1"/>
          </p:cNvSpPr>
          <p:nvPr/>
        </p:nvSpPr>
        <p:spPr bwMode="auto">
          <a:xfrm>
            <a:off x="6121400" y="254000"/>
            <a:ext cx="2844800" cy="982663"/>
          </a:xfrm>
          <a:prstGeom prst="rect">
            <a:avLst/>
          </a:prstGeom>
          <a:solidFill>
            <a:schemeClr val="bg1"/>
          </a:solidFill>
          <a:ln w="9525" algn="ctr">
            <a:noFill/>
            <a:round/>
            <a:headEnd/>
            <a:tailEnd/>
          </a:ln>
        </p:spPr>
        <p:txBody>
          <a:bodyPr/>
          <a:lstStyle/>
          <a:p>
            <a:endParaRPr lang="en-US">
              <a:solidFill>
                <a:schemeClr val="accent6">
                  <a:lumMod val="60000"/>
                  <a:lumOff val="40000"/>
                </a:schemeClr>
              </a:solidFill>
            </a:endParaRPr>
          </a:p>
        </p:txBody>
      </p:sp>
      <p:sp>
        <p:nvSpPr>
          <p:cNvPr id="27728" name="Oval 73"/>
          <p:cNvSpPr>
            <a:spLocks noChangeArrowheads="1"/>
          </p:cNvSpPr>
          <p:nvPr/>
        </p:nvSpPr>
        <p:spPr bwMode="auto">
          <a:xfrm>
            <a:off x="1221116" y="3622493"/>
            <a:ext cx="241300" cy="241300"/>
          </a:xfrm>
          <a:prstGeom prst="ellipse">
            <a:avLst/>
          </a:prstGeom>
          <a:solidFill>
            <a:schemeClr val="bg1"/>
          </a:solidFill>
          <a:ln w="9525" algn="ctr">
            <a:noFill/>
            <a:round/>
            <a:headEnd/>
            <a:tailEnd/>
          </a:ln>
        </p:spPr>
        <p:txBody>
          <a:bodyPr/>
          <a:lstStyle/>
          <a:p>
            <a:endParaRPr lang="en-US"/>
          </a:p>
        </p:txBody>
      </p:sp>
      <p:sp>
        <p:nvSpPr>
          <p:cNvPr id="27729" name="Oval 74"/>
          <p:cNvSpPr>
            <a:spLocks noChangeArrowheads="1"/>
          </p:cNvSpPr>
          <p:nvPr/>
        </p:nvSpPr>
        <p:spPr bwMode="auto">
          <a:xfrm>
            <a:off x="3786516" y="1514293"/>
            <a:ext cx="241300" cy="241300"/>
          </a:xfrm>
          <a:prstGeom prst="ellipse">
            <a:avLst/>
          </a:prstGeom>
          <a:solidFill>
            <a:schemeClr val="bg1"/>
          </a:solidFill>
          <a:ln w="9525" algn="ctr">
            <a:noFill/>
            <a:round/>
            <a:headEnd/>
            <a:tailEnd/>
          </a:ln>
        </p:spPr>
        <p:txBody>
          <a:bodyPr/>
          <a:lstStyle/>
          <a:p>
            <a:endParaRPr lang="en-US"/>
          </a:p>
        </p:txBody>
      </p:sp>
      <p:sp>
        <p:nvSpPr>
          <p:cNvPr id="27730" name="Oval 75"/>
          <p:cNvSpPr>
            <a:spLocks noChangeArrowheads="1"/>
          </p:cNvSpPr>
          <p:nvPr/>
        </p:nvSpPr>
        <p:spPr bwMode="auto">
          <a:xfrm>
            <a:off x="5716916" y="3990793"/>
            <a:ext cx="241300" cy="241300"/>
          </a:xfrm>
          <a:prstGeom prst="ellipse">
            <a:avLst/>
          </a:prstGeom>
          <a:solidFill>
            <a:schemeClr val="bg1"/>
          </a:solidFill>
          <a:ln w="9525" algn="ctr">
            <a:noFill/>
            <a:round/>
            <a:headEnd/>
            <a:tailEnd/>
          </a:ln>
        </p:spPr>
        <p:txBody>
          <a:bodyPr/>
          <a:lstStyle/>
          <a:p>
            <a:endParaRPr lang="en-US"/>
          </a:p>
        </p:txBody>
      </p:sp>
      <p:sp>
        <p:nvSpPr>
          <p:cNvPr id="27731" name="Oval 83"/>
          <p:cNvSpPr>
            <a:spLocks noChangeArrowheads="1"/>
          </p:cNvSpPr>
          <p:nvPr/>
        </p:nvSpPr>
        <p:spPr bwMode="auto">
          <a:xfrm>
            <a:off x="4459616" y="4409893"/>
            <a:ext cx="241300" cy="241300"/>
          </a:xfrm>
          <a:prstGeom prst="ellipse">
            <a:avLst/>
          </a:prstGeom>
          <a:solidFill>
            <a:schemeClr val="bg1"/>
          </a:solidFill>
          <a:ln w="9525" algn="ctr">
            <a:noFill/>
            <a:round/>
            <a:headEnd/>
            <a:tailEnd/>
          </a:ln>
        </p:spPr>
        <p:txBody>
          <a:bodyPr/>
          <a:lstStyle/>
          <a:p>
            <a:endParaRPr lang="en-US"/>
          </a:p>
        </p:txBody>
      </p:sp>
      <p:cxnSp>
        <p:nvCxnSpPr>
          <p:cNvPr id="27732" name="Straight Connector 92"/>
          <p:cNvCxnSpPr>
            <a:cxnSpLocks noChangeShapeType="1"/>
            <a:stCxn id="27729" idx="4"/>
            <a:endCxn id="27731" idx="1"/>
          </p:cNvCxnSpPr>
          <p:nvPr/>
        </p:nvCxnSpPr>
        <p:spPr bwMode="auto">
          <a:xfrm rot="16200000" flipH="1">
            <a:off x="2856241" y="2806518"/>
            <a:ext cx="2689638" cy="587788"/>
          </a:xfrm>
          <a:prstGeom prst="line">
            <a:avLst/>
          </a:prstGeom>
          <a:noFill/>
          <a:ln w="31750" algn="ctr">
            <a:solidFill>
              <a:srgbClr val="FFFF00"/>
            </a:solidFill>
            <a:round/>
            <a:headEnd/>
            <a:tailEnd/>
          </a:ln>
        </p:spPr>
      </p:cxnSp>
      <p:cxnSp>
        <p:nvCxnSpPr>
          <p:cNvPr id="27733" name="Straight Connector 125"/>
          <p:cNvCxnSpPr>
            <a:cxnSpLocks noChangeShapeType="1"/>
            <a:stCxn id="27729" idx="3"/>
            <a:endCxn id="27675" idx="7"/>
          </p:cNvCxnSpPr>
          <p:nvPr/>
        </p:nvCxnSpPr>
        <p:spPr bwMode="auto">
          <a:xfrm rot="5400000">
            <a:off x="2855828" y="1180505"/>
            <a:ext cx="426276" cy="1505776"/>
          </a:xfrm>
          <a:prstGeom prst="line">
            <a:avLst/>
          </a:prstGeom>
          <a:noFill/>
          <a:ln w="31750" algn="ctr">
            <a:solidFill>
              <a:srgbClr val="FFFF00"/>
            </a:solidFill>
            <a:round/>
            <a:headEnd/>
            <a:tailEnd/>
          </a:ln>
        </p:spPr>
      </p:cxnSp>
      <p:cxnSp>
        <p:nvCxnSpPr>
          <p:cNvPr id="27734" name="Straight Connector 131"/>
          <p:cNvCxnSpPr>
            <a:cxnSpLocks noChangeShapeType="1"/>
            <a:stCxn id="27666" idx="4"/>
            <a:endCxn id="27728" idx="0"/>
          </p:cNvCxnSpPr>
          <p:nvPr/>
        </p:nvCxnSpPr>
        <p:spPr bwMode="auto">
          <a:xfrm rot="5400000">
            <a:off x="1151266" y="3431993"/>
            <a:ext cx="381000" cy="1588"/>
          </a:xfrm>
          <a:prstGeom prst="line">
            <a:avLst/>
          </a:prstGeom>
          <a:noFill/>
          <a:ln w="31750" algn="ctr">
            <a:solidFill>
              <a:srgbClr val="FFFF00"/>
            </a:solidFill>
            <a:round/>
            <a:headEnd/>
            <a:tailEnd/>
          </a:ln>
        </p:spPr>
      </p:cxnSp>
      <p:sp>
        <p:nvSpPr>
          <p:cNvPr id="27749" name="Oval 156"/>
          <p:cNvSpPr>
            <a:spLocks noChangeArrowheads="1"/>
          </p:cNvSpPr>
          <p:nvPr/>
        </p:nvSpPr>
        <p:spPr bwMode="auto">
          <a:xfrm>
            <a:off x="1437016" y="4701993"/>
            <a:ext cx="241300" cy="241300"/>
          </a:xfrm>
          <a:prstGeom prst="ellipse">
            <a:avLst/>
          </a:prstGeom>
          <a:solidFill>
            <a:schemeClr val="bg1"/>
          </a:solidFill>
          <a:ln w="9525" algn="ctr">
            <a:noFill/>
            <a:round/>
            <a:headEnd/>
            <a:tailEnd/>
          </a:ln>
        </p:spPr>
        <p:txBody>
          <a:bodyPr/>
          <a:lstStyle/>
          <a:p>
            <a:endParaRPr lang="en-US"/>
          </a:p>
        </p:txBody>
      </p:sp>
      <p:cxnSp>
        <p:nvCxnSpPr>
          <p:cNvPr id="27751" name="Straight Connector 169"/>
          <p:cNvCxnSpPr>
            <a:cxnSpLocks noChangeShapeType="1"/>
            <a:stCxn id="27667" idx="3"/>
            <a:endCxn id="27730" idx="7"/>
          </p:cNvCxnSpPr>
          <p:nvPr/>
        </p:nvCxnSpPr>
        <p:spPr bwMode="auto">
          <a:xfrm rot="5400000">
            <a:off x="5764128" y="3326805"/>
            <a:ext cx="858076" cy="540576"/>
          </a:xfrm>
          <a:prstGeom prst="line">
            <a:avLst/>
          </a:prstGeom>
          <a:noFill/>
          <a:ln w="31750" algn="ctr">
            <a:solidFill>
              <a:srgbClr val="FFFF00"/>
            </a:solidFill>
            <a:round/>
            <a:headEnd/>
            <a:tailEnd/>
          </a:ln>
        </p:spPr>
      </p:cxnSp>
      <p:cxnSp>
        <p:nvCxnSpPr>
          <p:cNvPr id="27727" name="Straight Connector 242"/>
          <p:cNvCxnSpPr>
            <a:cxnSpLocks noChangeShapeType="1"/>
            <a:stCxn id="27728" idx="4"/>
            <a:endCxn id="27749" idx="0"/>
          </p:cNvCxnSpPr>
          <p:nvPr/>
        </p:nvCxnSpPr>
        <p:spPr bwMode="auto">
          <a:xfrm rot="16200000" flipH="1">
            <a:off x="1030720" y="4174839"/>
            <a:ext cx="837974" cy="215882"/>
          </a:xfrm>
          <a:prstGeom prst="line">
            <a:avLst/>
          </a:prstGeom>
          <a:noFill/>
          <a:ln w="31750" algn="ctr">
            <a:solidFill>
              <a:srgbClr val="FFFF00"/>
            </a:solidFill>
            <a:round/>
            <a:headEnd/>
            <a:tailEnd/>
          </a:ln>
        </p:spPr>
      </p:cxnSp>
      <p:cxnSp>
        <p:nvCxnSpPr>
          <p:cNvPr id="27720" name="Straight Connector 89"/>
          <p:cNvCxnSpPr>
            <a:cxnSpLocks noChangeShapeType="1"/>
            <a:stCxn id="27729" idx="4"/>
            <a:endCxn id="27665" idx="1"/>
          </p:cNvCxnSpPr>
          <p:nvPr/>
        </p:nvCxnSpPr>
        <p:spPr bwMode="auto">
          <a:xfrm rot="16200000" flipH="1">
            <a:off x="3624661" y="2038098"/>
            <a:ext cx="1279798" cy="714788"/>
          </a:xfrm>
          <a:prstGeom prst="line">
            <a:avLst/>
          </a:prstGeom>
          <a:noFill/>
          <a:ln w="31750" algn="ctr">
            <a:solidFill>
              <a:srgbClr val="FFFF00"/>
            </a:solidFill>
            <a:round/>
            <a:headEnd/>
            <a:tailEnd/>
          </a:ln>
        </p:spPr>
      </p:cxnSp>
      <p:cxnSp>
        <p:nvCxnSpPr>
          <p:cNvPr id="27725" name="Straight Connector 219"/>
          <p:cNvCxnSpPr>
            <a:cxnSpLocks noChangeShapeType="1"/>
            <a:stCxn id="27668" idx="3"/>
            <a:endCxn id="27671" idx="7"/>
          </p:cNvCxnSpPr>
          <p:nvPr/>
        </p:nvCxnSpPr>
        <p:spPr bwMode="auto">
          <a:xfrm flipH="1">
            <a:off x="2163678" y="3866555"/>
            <a:ext cx="1162876" cy="819976"/>
          </a:xfrm>
          <a:prstGeom prst="line">
            <a:avLst/>
          </a:prstGeom>
          <a:noFill/>
          <a:ln w="31750" algn="ctr">
            <a:solidFill>
              <a:srgbClr val="FFFF00"/>
            </a:solidFill>
            <a:round/>
            <a:headEnd/>
            <a:tailEnd/>
          </a:ln>
        </p:spPr>
      </p:cxnSp>
      <p:cxnSp>
        <p:nvCxnSpPr>
          <p:cNvPr id="27722" name="Straight Connector 144"/>
          <p:cNvCxnSpPr>
            <a:cxnSpLocks noChangeShapeType="1"/>
            <a:stCxn id="27669" idx="4"/>
            <a:endCxn id="27737" idx="1"/>
          </p:cNvCxnSpPr>
          <p:nvPr/>
        </p:nvCxnSpPr>
        <p:spPr bwMode="auto">
          <a:xfrm>
            <a:off x="2421266" y="3978093"/>
            <a:ext cx="92488" cy="1559338"/>
          </a:xfrm>
          <a:prstGeom prst="line">
            <a:avLst/>
          </a:prstGeom>
          <a:noFill/>
          <a:ln w="31750" algn="ctr">
            <a:solidFill>
              <a:srgbClr val="FFFF00"/>
            </a:solidFill>
            <a:round/>
            <a:headEnd/>
            <a:tailEnd/>
          </a:ln>
        </p:spPr>
      </p:cxnSp>
      <p:cxnSp>
        <p:nvCxnSpPr>
          <p:cNvPr id="27723" name="Straight Connector 182"/>
          <p:cNvCxnSpPr>
            <a:cxnSpLocks noChangeShapeType="1"/>
            <a:stCxn id="27730" idx="5"/>
            <a:endCxn id="27674" idx="1"/>
          </p:cNvCxnSpPr>
          <p:nvPr/>
        </p:nvCxnSpPr>
        <p:spPr bwMode="auto">
          <a:xfrm rot="16200000" flipH="1">
            <a:off x="6418208" y="3701159"/>
            <a:ext cx="540517" cy="1531176"/>
          </a:xfrm>
          <a:prstGeom prst="line">
            <a:avLst/>
          </a:prstGeom>
          <a:noFill/>
          <a:ln w="31750" algn="ctr">
            <a:solidFill>
              <a:srgbClr val="FFFF00"/>
            </a:solidFill>
            <a:round/>
            <a:headEnd/>
            <a:tailEnd/>
          </a:ln>
        </p:spPr>
      </p:cxnSp>
      <p:cxnSp>
        <p:nvCxnSpPr>
          <p:cNvPr id="27750" name="Straight Connector 157"/>
          <p:cNvCxnSpPr>
            <a:cxnSpLocks noChangeShapeType="1"/>
            <a:stCxn id="27669" idx="3"/>
            <a:endCxn id="27749" idx="7"/>
          </p:cNvCxnSpPr>
          <p:nvPr/>
        </p:nvCxnSpPr>
        <p:spPr bwMode="auto">
          <a:xfrm flipH="1">
            <a:off x="1642978" y="3942755"/>
            <a:ext cx="692976" cy="794576"/>
          </a:xfrm>
          <a:prstGeom prst="line">
            <a:avLst/>
          </a:prstGeom>
          <a:noFill/>
          <a:ln w="31750" algn="ctr">
            <a:solidFill>
              <a:srgbClr val="FFFF00"/>
            </a:solidFill>
            <a:round/>
            <a:headEnd/>
            <a:tailEnd/>
          </a:ln>
        </p:spPr>
      </p:cxnSp>
      <p:cxnSp>
        <p:nvCxnSpPr>
          <p:cNvPr id="27724" name="Straight Connector 245"/>
          <p:cNvCxnSpPr>
            <a:cxnSpLocks noChangeShapeType="1"/>
            <a:stCxn id="27717" idx="4"/>
            <a:endCxn id="27669" idx="1"/>
          </p:cNvCxnSpPr>
          <p:nvPr/>
        </p:nvCxnSpPr>
        <p:spPr bwMode="auto">
          <a:xfrm>
            <a:off x="1811666" y="2784293"/>
            <a:ext cx="524288" cy="987838"/>
          </a:xfrm>
          <a:prstGeom prst="line">
            <a:avLst/>
          </a:prstGeom>
          <a:noFill/>
          <a:ln w="31750" algn="ctr">
            <a:solidFill>
              <a:srgbClr val="FFFF00"/>
            </a:solidFill>
            <a:round/>
            <a:headEnd/>
            <a:tailEnd/>
          </a:ln>
        </p:spPr>
      </p:cxnSp>
      <p:sp>
        <p:nvSpPr>
          <p:cNvPr id="27656" name="Title 1"/>
          <p:cNvSpPr>
            <a:spLocks noGrp="1"/>
          </p:cNvSpPr>
          <p:nvPr>
            <p:ph type="title"/>
          </p:nvPr>
        </p:nvSpPr>
        <p:spPr>
          <a:xfrm>
            <a:off x="442913" y="238125"/>
            <a:ext cx="7659687" cy="863600"/>
          </a:xfrm>
        </p:spPr>
        <p:txBody>
          <a:bodyPr/>
          <a:lstStyle/>
          <a:p>
            <a:r>
              <a:rPr lang="en-GB" sz="4400" dirty="0" smtClean="0"/>
              <a:t>Choices for abstraction…</a:t>
            </a:r>
            <a:r>
              <a:rPr lang="en-GB" sz="4800" dirty="0" smtClean="0"/>
              <a:t/>
            </a:r>
            <a:br>
              <a:rPr lang="en-GB" sz="4800" dirty="0" smtClean="0"/>
            </a:br>
            <a:r>
              <a:rPr lang="en-GB" sz="3200" dirty="0" smtClean="0"/>
              <a:t>Arbitrarily, defined in terms of SNOMED CT</a:t>
            </a:r>
            <a:endParaRPr lang="en-US" sz="4400" i="0" dirty="0" smtClean="0"/>
          </a:p>
        </p:txBody>
      </p:sp>
      <p:cxnSp>
        <p:nvCxnSpPr>
          <p:cNvPr id="27657" name="Straight Connector 17"/>
          <p:cNvCxnSpPr>
            <a:cxnSpLocks noChangeShapeType="1"/>
            <a:stCxn id="27675" idx="5"/>
            <a:endCxn id="27664" idx="1"/>
          </p:cNvCxnSpPr>
          <p:nvPr/>
        </p:nvCxnSpPr>
        <p:spPr bwMode="auto">
          <a:xfrm rot="16200000" flipH="1">
            <a:off x="2214891" y="2419168"/>
            <a:ext cx="704850" cy="501650"/>
          </a:xfrm>
          <a:prstGeom prst="line">
            <a:avLst/>
          </a:prstGeom>
          <a:noFill/>
          <a:ln w="31750" algn="ctr">
            <a:solidFill>
              <a:srgbClr val="FFFF00"/>
            </a:solidFill>
            <a:round/>
            <a:headEnd/>
            <a:tailEnd/>
          </a:ln>
        </p:spPr>
      </p:cxnSp>
      <p:cxnSp>
        <p:nvCxnSpPr>
          <p:cNvPr id="27658" name="Straight Connector 18"/>
          <p:cNvCxnSpPr>
            <a:cxnSpLocks noChangeShapeType="1"/>
            <a:stCxn id="27675" idx="3"/>
            <a:endCxn id="27666" idx="7"/>
          </p:cNvCxnSpPr>
          <p:nvPr/>
        </p:nvCxnSpPr>
        <p:spPr bwMode="auto">
          <a:xfrm rot="5400000">
            <a:off x="1427491" y="2317568"/>
            <a:ext cx="717550" cy="717550"/>
          </a:xfrm>
          <a:prstGeom prst="line">
            <a:avLst/>
          </a:prstGeom>
          <a:noFill/>
          <a:ln w="31750" algn="ctr">
            <a:solidFill>
              <a:srgbClr val="FFFF00"/>
            </a:solidFill>
            <a:round/>
            <a:headEnd/>
            <a:tailEnd/>
          </a:ln>
        </p:spPr>
      </p:cxnSp>
      <p:cxnSp>
        <p:nvCxnSpPr>
          <p:cNvPr id="27659" name="Straight Connector 21"/>
          <p:cNvCxnSpPr>
            <a:cxnSpLocks noChangeShapeType="1"/>
            <a:stCxn id="27664" idx="3"/>
            <a:endCxn id="27669" idx="0"/>
          </p:cNvCxnSpPr>
          <p:nvPr/>
        </p:nvCxnSpPr>
        <p:spPr bwMode="auto">
          <a:xfrm rot="5400000">
            <a:off x="2348241" y="3266893"/>
            <a:ext cx="542925" cy="396875"/>
          </a:xfrm>
          <a:prstGeom prst="line">
            <a:avLst/>
          </a:prstGeom>
          <a:noFill/>
          <a:ln w="31750" algn="ctr">
            <a:solidFill>
              <a:srgbClr val="FFFF00"/>
            </a:solidFill>
            <a:round/>
            <a:headEnd/>
            <a:tailEnd/>
          </a:ln>
        </p:spPr>
      </p:cxnSp>
      <p:cxnSp>
        <p:nvCxnSpPr>
          <p:cNvPr id="27660" name="Straight Connector 24"/>
          <p:cNvCxnSpPr>
            <a:cxnSpLocks noChangeShapeType="1"/>
            <a:stCxn id="27664" idx="5"/>
            <a:endCxn id="27668" idx="1"/>
          </p:cNvCxnSpPr>
          <p:nvPr/>
        </p:nvCxnSpPr>
        <p:spPr bwMode="auto">
          <a:xfrm rot="16200000" flipH="1">
            <a:off x="2907041" y="3276418"/>
            <a:ext cx="501650" cy="336550"/>
          </a:xfrm>
          <a:prstGeom prst="line">
            <a:avLst/>
          </a:prstGeom>
          <a:noFill/>
          <a:ln w="31750" algn="ctr">
            <a:solidFill>
              <a:srgbClr val="FFFF00"/>
            </a:solidFill>
            <a:round/>
            <a:headEnd/>
            <a:tailEnd/>
          </a:ln>
        </p:spPr>
      </p:cxnSp>
      <p:sp>
        <p:nvSpPr>
          <p:cNvPr id="27664" name="Oval 3"/>
          <p:cNvSpPr>
            <a:spLocks noChangeArrowheads="1"/>
          </p:cNvSpPr>
          <p:nvPr/>
        </p:nvSpPr>
        <p:spPr bwMode="auto">
          <a:xfrm>
            <a:off x="2783216" y="2987493"/>
            <a:ext cx="241300" cy="241300"/>
          </a:xfrm>
          <a:prstGeom prst="ellipse">
            <a:avLst/>
          </a:prstGeom>
          <a:solidFill>
            <a:schemeClr val="bg1"/>
          </a:solidFill>
          <a:ln w="9525" algn="ctr">
            <a:noFill/>
            <a:round/>
            <a:headEnd/>
            <a:tailEnd/>
          </a:ln>
        </p:spPr>
        <p:txBody>
          <a:bodyPr/>
          <a:lstStyle/>
          <a:p>
            <a:endParaRPr lang="en-US"/>
          </a:p>
        </p:txBody>
      </p:sp>
      <p:sp>
        <p:nvSpPr>
          <p:cNvPr id="27665" name="Oval 4"/>
          <p:cNvSpPr>
            <a:spLocks noChangeArrowheads="1"/>
          </p:cNvSpPr>
          <p:nvPr/>
        </p:nvSpPr>
        <p:spPr bwMode="auto">
          <a:xfrm>
            <a:off x="4586616" y="3000193"/>
            <a:ext cx="241300" cy="241300"/>
          </a:xfrm>
          <a:prstGeom prst="ellipse">
            <a:avLst/>
          </a:prstGeom>
          <a:solidFill>
            <a:schemeClr val="bg1"/>
          </a:solidFill>
          <a:ln w="9525" algn="ctr">
            <a:noFill/>
            <a:round/>
            <a:headEnd/>
            <a:tailEnd/>
          </a:ln>
        </p:spPr>
        <p:txBody>
          <a:bodyPr/>
          <a:lstStyle/>
          <a:p>
            <a:endParaRPr lang="en-US"/>
          </a:p>
        </p:txBody>
      </p:sp>
      <p:sp>
        <p:nvSpPr>
          <p:cNvPr id="27666" name="Oval 5"/>
          <p:cNvSpPr>
            <a:spLocks noChangeArrowheads="1"/>
          </p:cNvSpPr>
          <p:nvPr/>
        </p:nvSpPr>
        <p:spPr bwMode="auto">
          <a:xfrm>
            <a:off x="1221116" y="3000193"/>
            <a:ext cx="241300" cy="241300"/>
          </a:xfrm>
          <a:prstGeom prst="ellipse">
            <a:avLst/>
          </a:prstGeom>
          <a:solidFill>
            <a:schemeClr val="bg1"/>
          </a:solidFill>
          <a:ln w="9525" algn="ctr">
            <a:noFill/>
            <a:round/>
            <a:headEnd/>
            <a:tailEnd/>
          </a:ln>
        </p:spPr>
        <p:txBody>
          <a:bodyPr/>
          <a:lstStyle/>
          <a:p>
            <a:endParaRPr lang="en-US"/>
          </a:p>
        </p:txBody>
      </p:sp>
      <p:sp>
        <p:nvSpPr>
          <p:cNvPr id="27667" name="Oval 6"/>
          <p:cNvSpPr>
            <a:spLocks noChangeArrowheads="1"/>
          </p:cNvSpPr>
          <p:nvPr/>
        </p:nvSpPr>
        <p:spPr bwMode="auto">
          <a:xfrm>
            <a:off x="6428116" y="2962093"/>
            <a:ext cx="241300" cy="241300"/>
          </a:xfrm>
          <a:prstGeom prst="ellipse">
            <a:avLst/>
          </a:prstGeom>
          <a:solidFill>
            <a:schemeClr val="bg1"/>
          </a:solidFill>
          <a:ln w="9525" algn="ctr">
            <a:noFill/>
            <a:round/>
            <a:headEnd/>
            <a:tailEnd/>
          </a:ln>
        </p:spPr>
        <p:txBody>
          <a:bodyPr/>
          <a:lstStyle/>
          <a:p>
            <a:endParaRPr lang="en-US">
              <a:solidFill>
                <a:schemeClr val="accent6">
                  <a:lumMod val="60000"/>
                  <a:lumOff val="40000"/>
                </a:schemeClr>
              </a:solidFill>
            </a:endParaRPr>
          </a:p>
        </p:txBody>
      </p:sp>
      <p:sp>
        <p:nvSpPr>
          <p:cNvPr id="27668" name="Oval 7"/>
          <p:cNvSpPr>
            <a:spLocks noChangeArrowheads="1"/>
          </p:cNvSpPr>
          <p:nvPr/>
        </p:nvSpPr>
        <p:spPr bwMode="auto">
          <a:xfrm>
            <a:off x="3291216" y="3660593"/>
            <a:ext cx="241300" cy="241300"/>
          </a:xfrm>
          <a:prstGeom prst="ellipse">
            <a:avLst/>
          </a:prstGeom>
          <a:solidFill>
            <a:schemeClr val="bg1"/>
          </a:solidFill>
          <a:ln w="31750" algn="ctr">
            <a:noFill/>
            <a:round/>
            <a:headEnd/>
            <a:tailEnd/>
          </a:ln>
        </p:spPr>
        <p:txBody>
          <a:bodyPr/>
          <a:lstStyle/>
          <a:p>
            <a:endParaRPr lang="en-US"/>
          </a:p>
        </p:txBody>
      </p:sp>
      <p:sp>
        <p:nvSpPr>
          <p:cNvPr id="27669" name="Oval 8"/>
          <p:cNvSpPr>
            <a:spLocks noChangeArrowheads="1"/>
          </p:cNvSpPr>
          <p:nvPr/>
        </p:nvSpPr>
        <p:spPr bwMode="auto">
          <a:xfrm>
            <a:off x="2300616" y="3736793"/>
            <a:ext cx="241300" cy="241300"/>
          </a:xfrm>
          <a:prstGeom prst="ellipse">
            <a:avLst/>
          </a:prstGeom>
          <a:solidFill>
            <a:schemeClr val="bg1"/>
          </a:solidFill>
          <a:ln w="9525" algn="ctr">
            <a:noFill/>
            <a:round/>
            <a:headEnd/>
            <a:tailEnd/>
          </a:ln>
        </p:spPr>
        <p:txBody>
          <a:bodyPr/>
          <a:lstStyle/>
          <a:p>
            <a:endParaRPr lang="en-US"/>
          </a:p>
        </p:txBody>
      </p:sp>
      <p:sp>
        <p:nvSpPr>
          <p:cNvPr id="27671" name="Oval 10"/>
          <p:cNvSpPr>
            <a:spLocks noChangeArrowheads="1"/>
          </p:cNvSpPr>
          <p:nvPr/>
        </p:nvSpPr>
        <p:spPr bwMode="auto">
          <a:xfrm>
            <a:off x="1957716" y="4651193"/>
            <a:ext cx="241300" cy="241300"/>
          </a:xfrm>
          <a:prstGeom prst="ellipse">
            <a:avLst/>
          </a:prstGeom>
          <a:solidFill>
            <a:schemeClr val="bg1"/>
          </a:solidFill>
          <a:ln w="9525" algn="ctr">
            <a:noFill/>
            <a:round/>
            <a:headEnd/>
            <a:tailEnd/>
          </a:ln>
        </p:spPr>
        <p:txBody>
          <a:bodyPr/>
          <a:lstStyle/>
          <a:p>
            <a:endParaRPr lang="en-US"/>
          </a:p>
        </p:txBody>
      </p:sp>
      <p:sp>
        <p:nvSpPr>
          <p:cNvPr id="27735" name="Oval 76"/>
          <p:cNvSpPr>
            <a:spLocks noChangeArrowheads="1"/>
          </p:cNvSpPr>
          <p:nvPr/>
        </p:nvSpPr>
        <p:spPr bwMode="auto">
          <a:xfrm>
            <a:off x="6174116" y="5362393"/>
            <a:ext cx="241300" cy="241300"/>
          </a:xfrm>
          <a:prstGeom prst="ellipse">
            <a:avLst/>
          </a:prstGeom>
          <a:solidFill>
            <a:schemeClr val="bg1"/>
          </a:solidFill>
          <a:ln w="9525" algn="ctr">
            <a:noFill/>
            <a:round/>
            <a:headEnd/>
            <a:tailEnd/>
          </a:ln>
        </p:spPr>
        <p:txBody>
          <a:bodyPr/>
          <a:lstStyle/>
          <a:p>
            <a:endParaRPr lang="en-US"/>
          </a:p>
        </p:txBody>
      </p:sp>
      <p:cxnSp>
        <p:nvCxnSpPr>
          <p:cNvPr id="27726" name="Straight Connector 239"/>
          <p:cNvCxnSpPr>
            <a:cxnSpLocks noChangeShapeType="1"/>
            <a:stCxn id="27730" idx="4"/>
            <a:endCxn id="27735" idx="1"/>
          </p:cNvCxnSpPr>
          <p:nvPr/>
        </p:nvCxnSpPr>
        <p:spPr bwMode="auto">
          <a:xfrm>
            <a:off x="5909574" y="4232093"/>
            <a:ext cx="299880" cy="1165638"/>
          </a:xfrm>
          <a:prstGeom prst="line">
            <a:avLst/>
          </a:prstGeom>
          <a:noFill/>
          <a:ln w="31750" algn="ctr">
            <a:solidFill>
              <a:srgbClr val="FFFF00"/>
            </a:solidFill>
            <a:round/>
            <a:headEnd/>
            <a:tailEnd/>
          </a:ln>
        </p:spPr>
      </p:cxnSp>
      <p:cxnSp>
        <p:nvCxnSpPr>
          <p:cNvPr id="27719" name="Straight Connector 58"/>
          <p:cNvCxnSpPr>
            <a:cxnSpLocks noChangeShapeType="1"/>
            <a:stCxn id="27730" idx="4"/>
            <a:endCxn id="27672" idx="0"/>
          </p:cNvCxnSpPr>
          <p:nvPr/>
        </p:nvCxnSpPr>
        <p:spPr bwMode="auto">
          <a:xfrm flipH="1">
            <a:off x="5443866" y="4232093"/>
            <a:ext cx="465708" cy="1130300"/>
          </a:xfrm>
          <a:prstGeom prst="line">
            <a:avLst/>
          </a:prstGeom>
          <a:noFill/>
          <a:ln w="31750" algn="ctr">
            <a:solidFill>
              <a:srgbClr val="FFFF00"/>
            </a:solidFill>
            <a:round/>
            <a:headEnd/>
            <a:tailEnd/>
          </a:ln>
        </p:spPr>
      </p:cxnSp>
      <p:sp>
        <p:nvSpPr>
          <p:cNvPr id="27672" name="Oval 11"/>
          <p:cNvSpPr>
            <a:spLocks noChangeArrowheads="1"/>
          </p:cNvSpPr>
          <p:nvPr/>
        </p:nvSpPr>
        <p:spPr bwMode="auto">
          <a:xfrm>
            <a:off x="5323216" y="5362393"/>
            <a:ext cx="241300" cy="241300"/>
          </a:xfrm>
          <a:prstGeom prst="ellipse">
            <a:avLst/>
          </a:prstGeom>
          <a:solidFill>
            <a:schemeClr val="bg1"/>
          </a:solidFill>
          <a:ln w="31750" algn="ctr">
            <a:noFill/>
            <a:round/>
            <a:headEnd/>
            <a:tailEnd/>
          </a:ln>
        </p:spPr>
        <p:txBody>
          <a:bodyPr/>
          <a:lstStyle/>
          <a:p>
            <a:endParaRPr lang="en-US"/>
          </a:p>
        </p:txBody>
      </p:sp>
      <p:sp>
        <p:nvSpPr>
          <p:cNvPr id="27674" name="Oval 13"/>
          <p:cNvSpPr>
            <a:spLocks noChangeArrowheads="1"/>
          </p:cNvSpPr>
          <p:nvPr/>
        </p:nvSpPr>
        <p:spPr bwMode="auto">
          <a:xfrm>
            <a:off x="7418716" y="4701993"/>
            <a:ext cx="241300" cy="241300"/>
          </a:xfrm>
          <a:prstGeom prst="ellipse">
            <a:avLst/>
          </a:prstGeom>
          <a:solidFill>
            <a:schemeClr val="bg1"/>
          </a:solidFill>
          <a:ln w="31750" algn="ctr">
            <a:noFill/>
            <a:round/>
            <a:headEnd/>
            <a:tailEnd/>
          </a:ln>
        </p:spPr>
        <p:txBody>
          <a:bodyPr/>
          <a:lstStyle/>
          <a:p>
            <a:endParaRPr lang="en-US"/>
          </a:p>
        </p:txBody>
      </p:sp>
      <p:sp>
        <p:nvSpPr>
          <p:cNvPr id="27675" name="Oval 14"/>
          <p:cNvSpPr>
            <a:spLocks noChangeArrowheads="1"/>
          </p:cNvSpPr>
          <p:nvPr/>
        </p:nvSpPr>
        <p:spPr bwMode="auto">
          <a:xfrm>
            <a:off x="2110116" y="2111193"/>
            <a:ext cx="241300" cy="241300"/>
          </a:xfrm>
          <a:prstGeom prst="ellipse">
            <a:avLst/>
          </a:prstGeom>
          <a:solidFill>
            <a:schemeClr val="bg1"/>
          </a:solidFill>
          <a:ln w="9525" algn="ctr">
            <a:noFill/>
            <a:round/>
            <a:headEnd/>
            <a:tailEnd/>
          </a:ln>
        </p:spPr>
        <p:txBody>
          <a:bodyPr/>
          <a:lstStyle/>
          <a:p>
            <a:endParaRPr lang="en-US"/>
          </a:p>
        </p:txBody>
      </p:sp>
      <p:sp>
        <p:nvSpPr>
          <p:cNvPr id="27676" name="Oval 15"/>
          <p:cNvSpPr>
            <a:spLocks noChangeArrowheads="1"/>
          </p:cNvSpPr>
          <p:nvPr/>
        </p:nvSpPr>
        <p:spPr bwMode="auto">
          <a:xfrm>
            <a:off x="5513716" y="2123893"/>
            <a:ext cx="241300" cy="241300"/>
          </a:xfrm>
          <a:prstGeom prst="ellipse">
            <a:avLst/>
          </a:prstGeom>
          <a:solidFill>
            <a:schemeClr val="bg1"/>
          </a:solidFill>
          <a:ln w="9525" algn="ctr">
            <a:noFill/>
            <a:round/>
            <a:headEnd/>
            <a:tailEnd/>
          </a:ln>
        </p:spPr>
        <p:txBody>
          <a:bodyPr/>
          <a:lstStyle/>
          <a:p>
            <a:endParaRPr lang="en-US">
              <a:solidFill>
                <a:schemeClr val="accent6">
                  <a:lumMod val="60000"/>
                  <a:lumOff val="40000"/>
                </a:schemeClr>
              </a:solidFill>
            </a:endParaRPr>
          </a:p>
        </p:txBody>
      </p:sp>
      <p:sp>
        <p:nvSpPr>
          <p:cNvPr id="27737" name="Oval 79"/>
          <p:cNvSpPr>
            <a:spLocks noChangeArrowheads="1"/>
          </p:cNvSpPr>
          <p:nvPr/>
        </p:nvSpPr>
        <p:spPr bwMode="auto">
          <a:xfrm>
            <a:off x="2478416" y="5502093"/>
            <a:ext cx="241300" cy="241300"/>
          </a:xfrm>
          <a:prstGeom prst="ellipse">
            <a:avLst/>
          </a:prstGeom>
          <a:solidFill>
            <a:schemeClr val="bg1"/>
          </a:solidFill>
          <a:ln w="9525" algn="ctr">
            <a:noFill/>
            <a:round/>
            <a:headEnd/>
            <a:tailEnd/>
          </a:ln>
        </p:spPr>
        <p:txBody>
          <a:bodyPr/>
          <a:lstStyle/>
          <a:p>
            <a:endParaRPr lang="en-US"/>
          </a:p>
        </p:txBody>
      </p:sp>
      <p:cxnSp>
        <p:nvCxnSpPr>
          <p:cNvPr id="27742" name="Straight Connector 135"/>
          <p:cNvCxnSpPr>
            <a:cxnSpLocks noChangeShapeType="1"/>
            <a:stCxn id="27678" idx="3"/>
            <a:endCxn id="27737" idx="0"/>
          </p:cNvCxnSpPr>
          <p:nvPr/>
        </p:nvCxnSpPr>
        <p:spPr bwMode="auto">
          <a:xfrm rot="5400000">
            <a:off x="2449841" y="5044480"/>
            <a:ext cx="606838" cy="308388"/>
          </a:xfrm>
          <a:prstGeom prst="line">
            <a:avLst/>
          </a:prstGeom>
          <a:noFill/>
          <a:ln w="31750" algn="ctr">
            <a:solidFill>
              <a:srgbClr val="FFFF00"/>
            </a:solidFill>
            <a:round/>
            <a:headEnd/>
            <a:tailEnd/>
          </a:ln>
        </p:spPr>
      </p:cxnSp>
      <p:sp>
        <p:nvSpPr>
          <p:cNvPr id="27738" name="Oval 80"/>
          <p:cNvSpPr>
            <a:spLocks noChangeArrowheads="1"/>
          </p:cNvSpPr>
          <p:nvPr/>
        </p:nvSpPr>
        <p:spPr bwMode="auto">
          <a:xfrm>
            <a:off x="2878466" y="5502093"/>
            <a:ext cx="241300" cy="241300"/>
          </a:xfrm>
          <a:prstGeom prst="ellipse">
            <a:avLst/>
          </a:prstGeom>
          <a:solidFill>
            <a:schemeClr val="bg1"/>
          </a:solidFill>
          <a:ln w="9525" algn="ctr">
            <a:noFill/>
            <a:round/>
            <a:headEnd/>
            <a:tailEnd/>
          </a:ln>
        </p:spPr>
        <p:txBody>
          <a:bodyPr/>
          <a:lstStyle/>
          <a:p>
            <a:endParaRPr lang="en-US"/>
          </a:p>
        </p:txBody>
      </p:sp>
      <p:sp>
        <p:nvSpPr>
          <p:cNvPr id="27739" name="Oval 81"/>
          <p:cNvSpPr>
            <a:spLocks noChangeArrowheads="1"/>
          </p:cNvSpPr>
          <p:nvPr/>
        </p:nvSpPr>
        <p:spPr bwMode="auto">
          <a:xfrm>
            <a:off x="3278516" y="5502093"/>
            <a:ext cx="241300" cy="241300"/>
          </a:xfrm>
          <a:prstGeom prst="ellipse">
            <a:avLst/>
          </a:prstGeom>
          <a:solidFill>
            <a:schemeClr val="bg1"/>
          </a:solidFill>
          <a:ln w="9525" algn="ctr">
            <a:noFill/>
            <a:round/>
            <a:headEnd/>
            <a:tailEnd/>
          </a:ln>
        </p:spPr>
        <p:txBody>
          <a:bodyPr/>
          <a:lstStyle/>
          <a:p>
            <a:endParaRPr lang="en-US"/>
          </a:p>
        </p:txBody>
      </p:sp>
      <p:cxnSp>
        <p:nvCxnSpPr>
          <p:cNvPr id="27743" name="Straight Connector 138"/>
          <p:cNvCxnSpPr>
            <a:cxnSpLocks noChangeShapeType="1"/>
            <a:stCxn id="27677" idx="4"/>
            <a:endCxn id="27739" idx="0"/>
          </p:cNvCxnSpPr>
          <p:nvPr/>
        </p:nvCxnSpPr>
        <p:spPr bwMode="auto">
          <a:xfrm rot="5400000">
            <a:off x="3195966" y="5222693"/>
            <a:ext cx="482600" cy="76200"/>
          </a:xfrm>
          <a:prstGeom prst="line">
            <a:avLst/>
          </a:prstGeom>
          <a:noFill/>
          <a:ln w="31750" algn="ctr">
            <a:solidFill>
              <a:srgbClr val="FFFF00"/>
            </a:solidFill>
            <a:round/>
            <a:headEnd/>
            <a:tailEnd/>
          </a:ln>
        </p:spPr>
      </p:cxnSp>
      <p:cxnSp>
        <p:nvCxnSpPr>
          <p:cNvPr id="27744" name="Straight Connector 141"/>
          <p:cNvCxnSpPr>
            <a:cxnSpLocks noChangeShapeType="1"/>
            <a:stCxn id="27677" idx="4"/>
            <a:endCxn id="27738" idx="7"/>
          </p:cNvCxnSpPr>
          <p:nvPr/>
        </p:nvCxnSpPr>
        <p:spPr bwMode="auto">
          <a:xfrm rot="5400000">
            <a:off x="3020928" y="5082993"/>
            <a:ext cx="517938" cy="390938"/>
          </a:xfrm>
          <a:prstGeom prst="line">
            <a:avLst/>
          </a:prstGeom>
          <a:noFill/>
          <a:ln w="31750" algn="ctr">
            <a:solidFill>
              <a:srgbClr val="FFFF00"/>
            </a:solidFill>
            <a:round/>
            <a:headEnd/>
            <a:tailEnd/>
          </a:ln>
        </p:spPr>
      </p:cxnSp>
      <p:cxnSp>
        <p:nvCxnSpPr>
          <p:cNvPr id="28" name="Straight Connector 27"/>
          <p:cNvCxnSpPr>
            <a:cxnSpLocks noChangeShapeType="1"/>
            <a:stCxn id="27668" idx="4"/>
            <a:endCxn id="27670" idx="0"/>
          </p:cNvCxnSpPr>
          <p:nvPr/>
        </p:nvCxnSpPr>
        <p:spPr bwMode="auto">
          <a:xfrm>
            <a:off x="3411866" y="3901893"/>
            <a:ext cx="419100" cy="723900"/>
          </a:xfrm>
          <a:prstGeom prst="line">
            <a:avLst/>
          </a:prstGeom>
          <a:noFill/>
          <a:ln w="31750" algn="ctr">
            <a:solidFill>
              <a:srgbClr val="FFFF00"/>
            </a:solidFill>
            <a:round/>
            <a:headEnd/>
            <a:tailEnd/>
          </a:ln>
        </p:spPr>
      </p:cxnSp>
      <p:cxnSp>
        <p:nvCxnSpPr>
          <p:cNvPr id="27662" name="Straight Connector 30"/>
          <p:cNvCxnSpPr>
            <a:cxnSpLocks noChangeShapeType="1"/>
            <a:stCxn id="27668" idx="3"/>
            <a:endCxn id="27678" idx="0"/>
          </p:cNvCxnSpPr>
          <p:nvPr/>
        </p:nvCxnSpPr>
        <p:spPr bwMode="auto">
          <a:xfrm flipH="1">
            <a:off x="2992766" y="3866555"/>
            <a:ext cx="405796" cy="822738"/>
          </a:xfrm>
          <a:prstGeom prst="line">
            <a:avLst/>
          </a:prstGeom>
          <a:noFill/>
          <a:ln w="31750" algn="ctr">
            <a:solidFill>
              <a:srgbClr val="FFFF00"/>
            </a:solidFill>
            <a:round/>
            <a:headEnd/>
            <a:tailEnd/>
          </a:ln>
        </p:spPr>
      </p:cxnSp>
      <p:cxnSp>
        <p:nvCxnSpPr>
          <p:cNvPr id="27663" name="Straight Connector 33"/>
          <p:cNvCxnSpPr>
            <a:cxnSpLocks noChangeShapeType="1"/>
            <a:stCxn id="27668" idx="4"/>
            <a:endCxn id="27677" idx="0"/>
          </p:cNvCxnSpPr>
          <p:nvPr/>
        </p:nvCxnSpPr>
        <p:spPr bwMode="auto">
          <a:xfrm>
            <a:off x="3411866" y="3901893"/>
            <a:ext cx="63500" cy="876300"/>
          </a:xfrm>
          <a:prstGeom prst="line">
            <a:avLst/>
          </a:prstGeom>
          <a:noFill/>
          <a:ln w="31750" algn="ctr">
            <a:solidFill>
              <a:srgbClr val="FFFF00"/>
            </a:solidFill>
            <a:round/>
            <a:headEnd/>
            <a:tailEnd/>
          </a:ln>
        </p:spPr>
      </p:cxnSp>
      <p:sp>
        <p:nvSpPr>
          <p:cNvPr id="27670" name="Oval 9"/>
          <p:cNvSpPr>
            <a:spLocks noChangeArrowheads="1"/>
          </p:cNvSpPr>
          <p:nvPr/>
        </p:nvSpPr>
        <p:spPr bwMode="auto">
          <a:xfrm>
            <a:off x="3710316" y="4625793"/>
            <a:ext cx="241300" cy="241300"/>
          </a:xfrm>
          <a:prstGeom prst="ellipse">
            <a:avLst/>
          </a:prstGeom>
          <a:solidFill>
            <a:schemeClr val="bg1"/>
          </a:solidFill>
          <a:ln w="31750" algn="ctr">
            <a:noFill/>
            <a:round/>
            <a:headEnd/>
            <a:tailEnd/>
          </a:ln>
        </p:spPr>
        <p:txBody>
          <a:bodyPr/>
          <a:lstStyle/>
          <a:p>
            <a:endParaRPr lang="en-US"/>
          </a:p>
        </p:txBody>
      </p:sp>
      <p:sp>
        <p:nvSpPr>
          <p:cNvPr id="27677" name="Oval 36"/>
          <p:cNvSpPr>
            <a:spLocks noChangeArrowheads="1"/>
          </p:cNvSpPr>
          <p:nvPr/>
        </p:nvSpPr>
        <p:spPr bwMode="auto">
          <a:xfrm>
            <a:off x="3354716" y="4778193"/>
            <a:ext cx="241300" cy="241300"/>
          </a:xfrm>
          <a:prstGeom prst="ellipse">
            <a:avLst/>
          </a:prstGeom>
          <a:solidFill>
            <a:schemeClr val="bg1"/>
          </a:solidFill>
          <a:ln w="31750" algn="ctr">
            <a:noFill/>
            <a:round/>
            <a:headEnd/>
            <a:tailEnd/>
          </a:ln>
        </p:spPr>
        <p:txBody>
          <a:bodyPr/>
          <a:lstStyle/>
          <a:p>
            <a:endParaRPr lang="en-US"/>
          </a:p>
        </p:txBody>
      </p:sp>
      <p:sp>
        <p:nvSpPr>
          <p:cNvPr id="27678" name="Oval 37"/>
          <p:cNvSpPr>
            <a:spLocks noChangeArrowheads="1"/>
          </p:cNvSpPr>
          <p:nvPr/>
        </p:nvSpPr>
        <p:spPr bwMode="auto">
          <a:xfrm>
            <a:off x="2872116" y="4689293"/>
            <a:ext cx="241300" cy="241300"/>
          </a:xfrm>
          <a:prstGeom prst="ellipse">
            <a:avLst/>
          </a:prstGeom>
          <a:solidFill>
            <a:schemeClr val="bg1"/>
          </a:solidFill>
          <a:ln w="31750" algn="ctr">
            <a:noFill/>
            <a:round/>
            <a:headEnd/>
            <a:tailEnd/>
          </a:ln>
        </p:spPr>
        <p:txBody>
          <a:bodyPr/>
          <a:lstStyle/>
          <a:p>
            <a:endParaRPr lang="en-US"/>
          </a:p>
        </p:txBody>
      </p:sp>
      <p:cxnSp>
        <p:nvCxnSpPr>
          <p:cNvPr id="27679" name="Straight Connector 40"/>
          <p:cNvCxnSpPr>
            <a:cxnSpLocks noChangeShapeType="1"/>
            <a:stCxn id="27669" idx="4"/>
            <a:endCxn id="27671" idx="0"/>
          </p:cNvCxnSpPr>
          <p:nvPr/>
        </p:nvCxnSpPr>
        <p:spPr bwMode="auto">
          <a:xfrm rot="5400000">
            <a:off x="1913266" y="4143193"/>
            <a:ext cx="673100" cy="342900"/>
          </a:xfrm>
          <a:prstGeom prst="line">
            <a:avLst/>
          </a:prstGeom>
          <a:noFill/>
          <a:ln w="31750" algn="ctr">
            <a:solidFill>
              <a:srgbClr val="FFFF00"/>
            </a:solidFill>
            <a:round/>
            <a:headEnd/>
            <a:tailEnd/>
          </a:ln>
        </p:spPr>
      </p:cxnSp>
      <p:cxnSp>
        <p:nvCxnSpPr>
          <p:cNvPr id="27680" name="Straight Connector 43"/>
          <p:cNvCxnSpPr>
            <a:cxnSpLocks noChangeShapeType="1"/>
            <a:stCxn id="27676" idx="3"/>
            <a:endCxn id="27665" idx="7"/>
          </p:cNvCxnSpPr>
          <p:nvPr/>
        </p:nvCxnSpPr>
        <p:spPr bwMode="auto">
          <a:xfrm rot="5400000">
            <a:off x="4818391" y="2304868"/>
            <a:ext cx="704850" cy="755650"/>
          </a:xfrm>
          <a:prstGeom prst="line">
            <a:avLst/>
          </a:prstGeom>
          <a:noFill/>
          <a:ln w="31750" algn="ctr">
            <a:solidFill>
              <a:srgbClr val="FFFF00"/>
            </a:solidFill>
            <a:round/>
            <a:headEnd/>
            <a:tailEnd/>
          </a:ln>
        </p:spPr>
      </p:cxnSp>
      <p:cxnSp>
        <p:nvCxnSpPr>
          <p:cNvPr id="27681" name="Straight Connector 48"/>
          <p:cNvCxnSpPr>
            <a:cxnSpLocks noChangeShapeType="1"/>
            <a:stCxn id="27676" idx="5"/>
            <a:endCxn id="27667" idx="1"/>
          </p:cNvCxnSpPr>
          <p:nvPr/>
        </p:nvCxnSpPr>
        <p:spPr bwMode="auto">
          <a:xfrm rot="16200000" flipH="1">
            <a:off x="5758191" y="2292168"/>
            <a:ext cx="666750" cy="742950"/>
          </a:xfrm>
          <a:prstGeom prst="line">
            <a:avLst/>
          </a:prstGeom>
          <a:noFill/>
          <a:ln w="31750" algn="ctr">
            <a:solidFill>
              <a:srgbClr val="FFFF00"/>
            </a:solidFill>
            <a:round/>
            <a:headEnd/>
            <a:tailEnd/>
          </a:ln>
        </p:spPr>
      </p:cxnSp>
      <p:cxnSp>
        <p:nvCxnSpPr>
          <p:cNvPr id="27682" name="Straight Connector 51"/>
          <p:cNvCxnSpPr>
            <a:cxnSpLocks noChangeShapeType="1"/>
            <a:stCxn id="27667" idx="5"/>
            <a:endCxn id="27674" idx="0"/>
          </p:cNvCxnSpPr>
          <p:nvPr/>
        </p:nvCxnSpPr>
        <p:spPr bwMode="auto">
          <a:xfrm rot="16200000" flipH="1">
            <a:off x="6320166" y="3482793"/>
            <a:ext cx="1533525" cy="904875"/>
          </a:xfrm>
          <a:prstGeom prst="line">
            <a:avLst/>
          </a:prstGeom>
          <a:noFill/>
          <a:ln w="31750" algn="ctr">
            <a:solidFill>
              <a:srgbClr val="FFFF00"/>
            </a:solidFill>
            <a:round/>
            <a:headEnd/>
            <a:tailEnd/>
          </a:ln>
        </p:spPr>
      </p:cxnSp>
      <p:cxnSp>
        <p:nvCxnSpPr>
          <p:cNvPr id="217" name="Straight Connector 216"/>
          <p:cNvCxnSpPr>
            <a:cxnSpLocks noChangeShapeType="1"/>
            <a:stCxn id="27677" idx="5"/>
            <a:endCxn id="27672" idx="2"/>
          </p:cNvCxnSpPr>
          <p:nvPr/>
        </p:nvCxnSpPr>
        <p:spPr bwMode="auto">
          <a:xfrm>
            <a:off x="3560678" y="4984155"/>
            <a:ext cx="1762538" cy="498888"/>
          </a:xfrm>
          <a:prstGeom prst="line">
            <a:avLst/>
          </a:prstGeom>
          <a:noFill/>
          <a:ln w="31750" algn="ctr">
            <a:solidFill>
              <a:srgbClr val="FFFF00"/>
            </a:solidFill>
            <a:round/>
            <a:headEnd/>
            <a:tailEnd/>
          </a:ln>
        </p:spPr>
      </p:cxnSp>
      <p:cxnSp>
        <p:nvCxnSpPr>
          <p:cNvPr id="166" name="Straight Connector 165"/>
          <p:cNvCxnSpPr>
            <a:cxnSpLocks noChangeShapeType="1"/>
            <a:stCxn id="27665" idx="4"/>
            <a:endCxn id="27672" idx="0"/>
          </p:cNvCxnSpPr>
          <p:nvPr/>
        </p:nvCxnSpPr>
        <p:spPr bwMode="auto">
          <a:xfrm>
            <a:off x="4707266" y="3241493"/>
            <a:ext cx="736600" cy="2120900"/>
          </a:xfrm>
          <a:prstGeom prst="line">
            <a:avLst/>
          </a:prstGeom>
          <a:noFill/>
          <a:ln w="31750" algn="ctr">
            <a:solidFill>
              <a:srgbClr val="FFFF00"/>
            </a:solidFill>
            <a:round/>
            <a:headEnd/>
            <a:tailEnd/>
          </a:ln>
        </p:spPr>
      </p:cxnSp>
      <p:sp>
        <p:nvSpPr>
          <p:cNvPr id="27736" name="Oval 77"/>
          <p:cNvSpPr>
            <a:spLocks noChangeArrowheads="1"/>
          </p:cNvSpPr>
          <p:nvPr/>
        </p:nvSpPr>
        <p:spPr bwMode="auto">
          <a:xfrm>
            <a:off x="7228216" y="5413193"/>
            <a:ext cx="241300" cy="241300"/>
          </a:xfrm>
          <a:prstGeom prst="ellipse">
            <a:avLst/>
          </a:prstGeom>
          <a:solidFill>
            <a:schemeClr val="bg1"/>
          </a:solidFill>
          <a:ln w="9525" algn="ctr">
            <a:noFill/>
            <a:round/>
            <a:headEnd/>
            <a:tailEnd/>
          </a:ln>
        </p:spPr>
        <p:txBody>
          <a:bodyPr/>
          <a:lstStyle/>
          <a:p>
            <a:endParaRPr lang="en-US"/>
          </a:p>
        </p:txBody>
      </p:sp>
      <p:cxnSp>
        <p:nvCxnSpPr>
          <p:cNvPr id="27721" name="Straight Connector 110"/>
          <p:cNvCxnSpPr>
            <a:cxnSpLocks noChangeShapeType="1"/>
            <a:stCxn id="27674" idx="4"/>
            <a:endCxn id="27736" idx="0"/>
          </p:cNvCxnSpPr>
          <p:nvPr/>
        </p:nvCxnSpPr>
        <p:spPr bwMode="auto">
          <a:xfrm flipH="1">
            <a:off x="7348866" y="4943293"/>
            <a:ext cx="190500" cy="469900"/>
          </a:xfrm>
          <a:prstGeom prst="line">
            <a:avLst/>
          </a:prstGeom>
          <a:noFill/>
          <a:ln w="31750" algn="ctr">
            <a:solidFill>
              <a:srgbClr val="FFFF00"/>
            </a:solidFill>
            <a:round/>
            <a:headEnd/>
            <a:tailEnd/>
          </a:ln>
        </p:spPr>
      </p:cxnSp>
      <p:sp>
        <p:nvSpPr>
          <p:cNvPr id="27685" name="Oval 174"/>
          <p:cNvSpPr>
            <a:spLocks noChangeArrowheads="1"/>
          </p:cNvSpPr>
          <p:nvPr/>
        </p:nvSpPr>
        <p:spPr bwMode="auto">
          <a:xfrm>
            <a:off x="7583816" y="5438593"/>
            <a:ext cx="241300" cy="241300"/>
          </a:xfrm>
          <a:prstGeom prst="ellipse">
            <a:avLst/>
          </a:prstGeom>
          <a:solidFill>
            <a:schemeClr val="bg1"/>
          </a:solidFill>
          <a:ln w="31750" algn="ctr">
            <a:noFill/>
            <a:round/>
            <a:headEnd/>
            <a:tailEnd/>
          </a:ln>
        </p:spPr>
        <p:txBody>
          <a:bodyPr/>
          <a:lstStyle/>
          <a:p>
            <a:endParaRPr lang="en-US"/>
          </a:p>
        </p:txBody>
      </p:sp>
      <p:sp>
        <p:nvSpPr>
          <p:cNvPr id="27686" name="Oval 175"/>
          <p:cNvSpPr>
            <a:spLocks noChangeArrowheads="1"/>
          </p:cNvSpPr>
          <p:nvPr/>
        </p:nvSpPr>
        <p:spPr bwMode="auto">
          <a:xfrm>
            <a:off x="7939416" y="5438593"/>
            <a:ext cx="241300" cy="241300"/>
          </a:xfrm>
          <a:prstGeom prst="ellipse">
            <a:avLst/>
          </a:prstGeom>
          <a:solidFill>
            <a:schemeClr val="bg1"/>
          </a:solidFill>
          <a:ln w="31750" algn="ctr">
            <a:noFill/>
            <a:round/>
            <a:headEnd/>
            <a:tailEnd/>
          </a:ln>
        </p:spPr>
        <p:txBody>
          <a:bodyPr/>
          <a:lstStyle/>
          <a:p>
            <a:endParaRPr lang="en-US"/>
          </a:p>
        </p:txBody>
      </p:sp>
      <p:cxnSp>
        <p:nvCxnSpPr>
          <p:cNvPr id="27687" name="Straight Connector 176"/>
          <p:cNvCxnSpPr>
            <a:cxnSpLocks noChangeShapeType="1"/>
            <a:stCxn id="27674" idx="4"/>
            <a:endCxn id="27685" idx="0"/>
          </p:cNvCxnSpPr>
          <p:nvPr/>
        </p:nvCxnSpPr>
        <p:spPr bwMode="auto">
          <a:xfrm>
            <a:off x="7539366" y="4943293"/>
            <a:ext cx="165100" cy="495300"/>
          </a:xfrm>
          <a:prstGeom prst="line">
            <a:avLst/>
          </a:prstGeom>
          <a:noFill/>
          <a:ln w="31750" algn="ctr">
            <a:solidFill>
              <a:srgbClr val="FFFF00"/>
            </a:solidFill>
            <a:round/>
            <a:headEnd/>
            <a:tailEnd/>
          </a:ln>
        </p:spPr>
      </p:cxnSp>
      <p:cxnSp>
        <p:nvCxnSpPr>
          <p:cNvPr id="27688" name="Straight Connector 179"/>
          <p:cNvCxnSpPr>
            <a:cxnSpLocks noChangeShapeType="1"/>
            <a:stCxn id="27674" idx="4"/>
            <a:endCxn id="27686" idx="1"/>
          </p:cNvCxnSpPr>
          <p:nvPr/>
        </p:nvCxnSpPr>
        <p:spPr bwMode="auto">
          <a:xfrm>
            <a:off x="7539366" y="4943293"/>
            <a:ext cx="435388" cy="530638"/>
          </a:xfrm>
          <a:prstGeom prst="line">
            <a:avLst/>
          </a:prstGeom>
          <a:noFill/>
          <a:ln w="31750" algn="ctr">
            <a:solidFill>
              <a:srgbClr val="FFFF00"/>
            </a:solidFill>
            <a:round/>
            <a:headEnd/>
            <a:tailEnd/>
          </a:ln>
        </p:spPr>
      </p:cxnSp>
      <p:cxnSp>
        <p:nvCxnSpPr>
          <p:cNvPr id="27696" name="Straight Connector 232"/>
          <p:cNvCxnSpPr>
            <a:cxnSpLocks noChangeShapeType="1"/>
            <a:stCxn id="27666" idx="4"/>
            <a:endCxn id="27711" idx="1"/>
          </p:cNvCxnSpPr>
          <p:nvPr/>
        </p:nvCxnSpPr>
        <p:spPr bwMode="auto">
          <a:xfrm rot="16200000" flipH="1">
            <a:off x="1211591" y="3371668"/>
            <a:ext cx="581438" cy="321088"/>
          </a:xfrm>
          <a:prstGeom prst="line">
            <a:avLst/>
          </a:prstGeom>
          <a:noFill/>
          <a:ln w="31750" algn="ctr">
            <a:solidFill>
              <a:srgbClr val="FFFF00"/>
            </a:solidFill>
            <a:round/>
            <a:headEnd/>
            <a:tailEnd/>
          </a:ln>
        </p:spPr>
      </p:cxnSp>
      <p:sp>
        <p:nvSpPr>
          <p:cNvPr id="27700" name="Oval 88"/>
          <p:cNvSpPr>
            <a:spLocks noChangeArrowheads="1"/>
          </p:cNvSpPr>
          <p:nvPr/>
        </p:nvSpPr>
        <p:spPr bwMode="auto">
          <a:xfrm>
            <a:off x="662316" y="4155893"/>
            <a:ext cx="241300" cy="241300"/>
          </a:xfrm>
          <a:prstGeom prst="ellipse">
            <a:avLst/>
          </a:prstGeom>
          <a:solidFill>
            <a:schemeClr val="bg1"/>
          </a:solidFill>
          <a:ln w="9525" algn="ctr">
            <a:noFill/>
            <a:round/>
            <a:headEnd/>
            <a:tailEnd/>
          </a:ln>
        </p:spPr>
        <p:txBody>
          <a:bodyPr/>
          <a:lstStyle/>
          <a:p>
            <a:endParaRPr lang="en-US"/>
          </a:p>
        </p:txBody>
      </p:sp>
      <p:sp>
        <p:nvSpPr>
          <p:cNvPr id="27697" name="Oval 85"/>
          <p:cNvSpPr>
            <a:spLocks noChangeArrowheads="1"/>
          </p:cNvSpPr>
          <p:nvPr/>
        </p:nvSpPr>
        <p:spPr bwMode="auto">
          <a:xfrm>
            <a:off x="4243716" y="6086293"/>
            <a:ext cx="241300" cy="241300"/>
          </a:xfrm>
          <a:prstGeom prst="ellipse">
            <a:avLst/>
          </a:prstGeom>
          <a:solidFill>
            <a:schemeClr val="bg1"/>
          </a:solidFill>
          <a:ln w="9525" algn="ctr">
            <a:noFill/>
            <a:round/>
            <a:headEnd/>
            <a:tailEnd/>
          </a:ln>
        </p:spPr>
        <p:txBody>
          <a:bodyPr/>
          <a:lstStyle/>
          <a:p>
            <a:endParaRPr lang="en-US"/>
          </a:p>
        </p:txBody>
      </p:sp>
      <p:sp>
        <p:nvSpPr>
          <p:cNvPr id="27698" name="Oval 86"/>
          <p:cNvSpPr>
            <a:spLocks noChangeArrowheads="1"/>
          </p:cNvSpPr>
          <p:nvPr/>
        </p:nvSpPr>
        <p:spPr bwMode="auto">
          <a:xfrm>
            <a:off x="4637416" y="6098993"/>
            <a:ext cx="241300" cy="241300"/>
          </a:xfrm>
          <a:prstGeom prst="ellipse">
            <a:avLst/>
          </a:prstGeom>
          <a:solidFill>
            <a:schemeClr val="bg1"/>
          </a:solidFill>
          <a:ln w="9525" algn="ctr">
            <a:noFill/>
            <a:round/>
            <a:headEnd/>
            <a:tailEnd/>
          </a:ln>
        </p:spPr>
        <p:txBody>
          <a:bodyPr/>
          <a:lstStyle/>
          <a:p>
            <a:endParaRPr lang="en-US"/>
          </a:p>
        </p:txBody>
      </p:sp>
      <p:sp>
        <p:nvSpPr>
          <p:cNvPr id="27699" name="Oval 87"/>
          <p:cNvSpPr>
            <a:spLocks noChangeArrowheads="1"/>
          </p:cNvSpPr>
          <p:nvPr/>
        </p:nvSpPr>
        <p:spPr bwMode="auto">
          <a:xfrm>
            <a:off x="5031116" y="6111693"/>
            <a:ext cx="241300" cy="241300"/>
          </a:xfrm>
          <a:prstGeom prst="ellipse">
            <a:avLst/>
          </a:prstGeom>
          <a:solidFill>
            <a:schemeClr val="bg1"/>
          </a:solidFill>
          <a:ln w="9525" algn="ctr">
            <a:noFill/>
            <a:round/>
            <a:headEnd/>
            <a:tailEnd/>
          </a:ln>
        </p:spPr>
        <p:txBody>
          <a:bodyPr/>
          <a:lstStyle/>
          <a:p>
            <a:endParaRPr lang="en-US"/>
          </a:p>
        </p:txBody>
      </p:sp>
      <p:cxnSp>
        <p:nvCxnSpPr>
          <p:cNvPr id="27701" name="Straight Connector 95"/>
          <p:cNvCxnSpPr>
            <a:cxnSpLocks noChangeShapeType="1"/>
            <a:stCxn id="27731" idx="4"/>
            <a:endCxn id="27699" idx="0"/>
          </p:cNvCxnSpPr>
          <p:nvPr/>
        </p:nvCxnSpPr>
        <p:spPr bwMode="auto">
          <a:xfrm>
            <a:off x="4580266" y="4651193"/>
            <a:ext cx="571500" cy="1460500"/>
          </a:xfrm>
          <a:prstGeom prst="line">
            <a:avLst/>
          </a:prstGeom>
          <a:noFill/>
          <a:ln w="31750" algn="ctr">
            <a:solidFill>
              <a:srgbClr val="FFFF00"/>
            </a:solidFill>
            <a:round/>
            <a:headEnd/>
            <a:tailEnd/>
          </a:ln>
        </p:spPr>
      </p:cxnSp>
      <p:cxnSp>
        <p:nvCxnSpPr>
          <p:cNvPr id="27702" name="Straight Connector 98"/>
          <p:cNvCxnSpPr>
            <a:cxnSpLocks noChangeShapeType="1"/>
            <a:stCxn id="27731" idx="4"/>
            <a:endCxn id="27698" idx="0"/>
          </p:cNvCxnSpPr>
          <p:nvPr/>
        </p:nvCxnSpPr>
        <p:spPr bwMode="auto">
          <a:xfrm>
            <a:off x="4580266" y="4651193"/>
            <a:ext cx="177800" cy="1447800"/>
          </a:xfrm>
          <a:prstGeom prst="line">
            <a:avLst/>
          </a:prstGeom>
          <a:noFill/>
          <a:ln w="31750" algn="ctr">
            <a:solidFill>
              <a:srgbClr val="FFFF00"/>
            </a:solidFill>
            <a:round/>
            <a:headEnd/>
            <a:tailEnd/>
          </a:ln>
        </p:spPr>
      </p:cxnSp>
      <p:cxnSp>
        <p:nvCxnSpPr>
          <p:cNvPr id="27703" name="Straight Connector 101"/>
          <p:cNvCxnSpPr>
            <a:cxnSpLocks noChangeShapeType="1"/>
            <a:stCxn id="27731" idx="4"/>
            <a:endCxn id="27697" idx="0"/>
          </p:cNvCxnSpPr>
          <p:nvPr/>
        </p:nvCxnSpPr>
        <p:spPr bwMode="auto">
          <a:xfrm flipH="1">
            <a:off x="4364366" y="4651193"/>
            <a:ext cx="215900" cy="1435100"/>
          </a:xfrm>
          <a:prstGeom prst="line">
            <a:avLst/>
          </a:prstGeom>
          <a:noFill/>
          <a:ln w="31750" algn="ctr">
            <a:solidFill>
              <a:srgbClr val="FFFF00"/>
            </a:solidFill>
            <a:round/>
            <a:headEnd/>
            <a:tailEnd/>
          </a:ln>
        </p:spPr>
      </p:cxnSp>
      <p:cxnSp>
        <p:nvCxnSpPr>
          <p:cNvPr id="27704" name="Straight Connector 128"/>
          <p:cNvCxnSpPr>
            <a:cxnSpLocks noChangeShapeType="1"/>
            <a:stCxn id="27666" idx="3"/>
            <a:endCxn id="27700" idx="0"/>
          </p:cNvCxnSpPr>
          <p:nvPr/>
        </p:nvCxnSpPr>
        <p:spPr bwMode="auto">
          <a:xfrm rot="5400000">
            <a:off x="544841" y="3444280"/>
            <a:ext cx="949738" cy="473488"/>
          </a:xfrm>
          <a:prstGeom prst="line">
            <a:avLst/>
          </a:prstGeom>
          <a:noFill/>
          <a:ln w="31750" algn="ctr">
            <a:solidFill>
              <a:srgbClr val="FFFF00"/>
            </a:solidFill>
            <a:round/>
            <a:headEnd/>
            <a:tailEnd/>
          </a:ln>
        </p:spPr>
      </p:cxnSp>
      <p:sp>
        <p:nvSpPr>
          <p:cNvPr id="27705" name="Oval 61"/>
          <p:cNvSpPr>
            <a:spLocks noChangeArrowheads="1"/>
          </p:cNvSpPr>
          <p:nvPr/>
        </p:nvSpPr>
        <p:spPr bwMode="auto">
          <a:xfrm>
            <a:off x="5183516" y="3711393"/>
            <a:ext cx="241300" cy="241300"/>
          </a:xfrm>
          <a:prstGeom prst="ellipse">
            <a:avLst/>
          </a:prstGeom>
          <a:solidFill>
            <a:schemeClr val="bg1"/>
          </a:solidFill>
          <a:ln w="9525" algn="ctr">
            <a:noFill/>
            <a:round/>
            <a:headEnd/>
            <a:tailEnd/>
          </a:ln>
        </p:spPr>
        <p:txBody>
          <a:bodyPr/>
          <a:lstStyle/>
          <a:p>
            <a:endParaRPr lang="en-US"/>
          </a:p>
        </p:txBody>
      </p:sp>
      <p:sp>
        <p:nvSpPr>
          <p:cNvPr id="27706" name="Oval 203"/>
          <p:cNvSpPr>
            <a:spLocks noChangeArrowheads="1"/>
          </p:cNvSpPr>
          <p:nvPr/>
        </p:nvSpPr>
        <p:spPr bwMode="auto">
          <a:xfrm>
            <a:off x="5272416" y="3343093"/>
            <a:ext cx="241300" cy="241300"/>
          </a:xfrm>
          <a:prstGeom prst="ellipse">
            <a:avLst/>
          </a:prstGeom>
          <a:solidFill>
            <a:schemeClr val="bg1"/>
          </a:solidFill>
          <a:ln w="9525" algn="ctr">
            <a:noFill/>
            <a:round/>
            <a:headEnd/>
            <a:tailEnd/>
          </a:ln>
        </p:spPr>
        <p:txBody>
          <a:bodyPr/>
          <a:lstStyle/>
          <a:p>
            <a:endParaRPr lang="en-US"/>
          </a:p>
        </p:txBody>
      </p:sp>
      <p:cxnSp>
        <p:nvCxnSpPr>
          <p:cNvPr id="27707" name="Straight Connector 204"/>
          <p:cNvCxnSpPr>
            <a:cxnSpLocks noChangeShapeType="1"/>
            <a:stCxn id="27665" idx="6"/>
            <a:endCxn id="27706" idx="1"/>
          </p:cNvCxnSpPr>
          <p:nvPr/>
        </p:nvCxnSpPr>
        <p:spPr bwMode="auto">
          <a:xfrm>
            <a:off x="4827916" y="3120843"/>
            <a:ext cx="479838" cy="257588"/>
          </a:xfrm>
          <a:prstGeom prst="line">
            <a:avLst/>
          </a:prstGeom>
          <a:noFill/>
          <a:ln w="31750" algn="ctr">
            <a:solidFill>
              <a:srgbClr val="FFFF00"/>
            </a:solidFill>
            <a:round/>
            <a:headEnd/>
            <a:tailEnd/>
          </a:ln>
        </p:spPr>
      </p:cxnSp>
      <p:cxnSp>
        <p:nvCxnSpPr>
          <p:cNvPr id="27708" name="Straight Connector 207"/>
          <p:cNvCxnSpPr>
            <a:cxnSpLocks noChangeShapeType="1"/>
            <a:stCxn id="27665" idx="5"/>
            <a:endCxn id="27705" idx="1"/>
          </p:cNvCxnSpPr>
          <p:nvPr/>
        </p:nvCxnSpPr>
        <p:spPr bwMode="auto">
          <a:xfrm rot="16200000" flipH="1">
            <a:off x="4735428" y="3263305"/>
            <a:ext cx="540576" cy="426276"/>
          </a:xfrm>
          <a:prstGeom prst="line">
            <a:avLst/>
          </a:prstGeom>
          <a:noFill/>
          <a:ln w="31750" algn="ctr">
            <a:solidFill>
              <a:srgbClr val="FFFF00"/>
            </a:solidFill>
            <a:round/>
            <a:headEnd/>
            <a:tailEnd/>
          </a:ln>
        </p:spPr>
      </p:cxnSp>
      <p:sp>
        <p:nvSpPr>
          <p:cNvPr id="27709" name="Oval 211"/>
          <p:cNvSpPr>
            <a:spLocks noChangeArrowheads="1"/>
          </p:cNvSpPr>
          <p:nvPr/>
        </p:nvSpPr>
        <p:spPr bwMode="auto">
          <a:xfrm>
            <a:off x="4573916" y="3698693"/>
            <a:ext cx="241300" cy="241300"/>
          </a:xfrm>
          <a:prstGeom prst="ellipse">
            <a:avLst/>
          </a:prstGeom>
          <a:solidFill>
            <a:schemeClr val="bg1"/>
          </a:solidFill>
          <a:ln w="9525" algn="ctr">
            <a:noFill/>
            <a:round/>
            <a:headEnd/>
            <a:tailEnd/>
          </a:ln>
        </p:spPr>
        <p:txBody>
          <a:bodyPr/>
          <a:lstStyle/>
          <a:p>
            <a:endParaRPr lang="en-US"/>
          </a:p>
        </p:txBody>
      </p:sp>
      <p:cxnSp>
        <p:nvCxnSpPr>
          <p:cNvPr id="27710" name="Straight Connector 213"/>
          <p:cNvCxnSpPr>
            <a:cxnSpLocks noChangeShapeType="1"/>
            <a:stCxn id="27665" idx="4"/>
            <a:endCxn id="27709" idx="0"/>
          </p:cNvCxnSpPr>
          <p:nvPr/>
        </p:nvCxnSpPr>
        <p:spPr bwMode="auto">
          <a:xfrm rot="5400000">
            <a:off x="4472316" y="3463743"/>
            <a:ext cx="457200" cy="12700"/>
          </a:xfrm>
          <a:prstGeom prst="line">
            <a:avLst/>
          </a:prstGeom>
          <a:noFill/>
          <a:ln w="31750" algn="ctr">
            <a:solidFill>
              <a:srgbClr val="FFFF00"/>
            </a:solidFill>
            <a:round/>
            <a:headEnd/>
            <a:tailEnd/>
          </a:ln>
        </p:spPr>
      </p:cxnSp>
      <p:sp>
        <p:nvSpPr>
          <p:cNvPr id="27711" name="Oval 223"/>
          <p:cNvSpPr>
            <a:spLocks noChangeArrowheads="1"/>
          </p:cNvSpPr>
          <p:nvPr/>
        </p:nvSpPr>
        <p:spPr bwMode="auto">
          <a:xfrm>
            <a:off x="1627516" y="3787593"/>
            <a:ext cx="241300" cy="241300"/>
          </a:xfrm>
          <a:prstGeom prst="ellipse">
            <a:avLst/>
          </a:prstGeom>
          <a:solidFill>
            <a:schemeClr val="bg1"/>
          </a:solidFill>
          <a:ln w="9525" algn="ctr">
            <a:noFill/>
            <a:round/>
            <a:headEnd/>
            <a:tailEnd/>
          </a:ln>
        </p:spPr>
        <p:txBody>
          <a:bodyPr/>
          <a:lstStyle/>
          <a:p>
            <a:endParaRPr lang="en-US"/>
          </a:p>
        </p:txBody>
      </p:sp>
      <p:sp>
        <p:nvSpPr>
          <p:cNvPr id="27745" name="Oval 147"/>
          <p:cNvSpPr>
            <a:spLocks noChangeArrowheads="1"/>
          </p:cNvSpPr>
          <p:nvPr/>
        </p:nvSpPr>
        <p:spPr bwMode="auto">
          <a:xfrm>
            <a:off x="1665616" y="5527493"/>
            <a:ext cx="241300" cy="241300"/>
          </a:xfrm>
          <a:prstGeom prst="ellipse">
            <a:avLst/>
          </a:prstGeom>
          <a:solidFill>
            <a:schemeClr val="bg1"/>
          </a:solidFill>
          <a:ln w="9525" algn="ctr">
            <a:noFill/>
            <a:round/>
            <a:headEnd/>
            <a:tailEnd/>
          </a:ln>
        </p:spPr>
        <p:txBody>
          <a:bodyPr/>
          <a:lstStyle/>
          <a:p>
            <a:endParaRPr lang="en-US"/>
          </a:p>
        </p:txBody>
      </p:sp>
      <p:cxnSp>
        <p:nvCxnSpPr>
          <p:cNvPr id="27746" name="Straight Connector 148"/>
          <p:cNvCxnSpPr>
            <a:cxnSpLocks noChangeShapeType="1"/>
            <a:stCxn id="27671" idx="4"/>
            <a:endCxn id="27745" idx="7"/>
          </p:cNvCxnSpPr>
          <p:nvPr/>
        </p:nvCxnSpPr>
        <p:spPr bwMode="auto">
          <a:xfrm flipH="1">
            <a:off x="1871578" y="4892493"/>
            <a:ext cx="206788" cy="670338"/>
          </a:xfrm>
          <a:prstGeom prst="line">
            <a:avLst/>
          </a:prstGeom>
          <a:noFill/>
          <a:ln w="31750" algn="ctr">
            <a:solidFill>
              <a:srgbClr val="FFFF00"/>
            </a:solidFill>
            <a:round/>
            <a:headEnd/>
            <a:tailEnd/>
          </a:ln>
        </p:spPr>
      </p:cxnSp>
      <p:sp>
        <p:nvSpPr>
          <p:cNvPr id="27747" name="Oval 152"/>
          <p:cNvSpPr>
            <a:spLocks noChangeArrowheads="1"/>
          </p:cNvSpPr>
          <p:nvPr/>
        </p:nvSpPr>
        <p:spPr bwMode="auto">
          <a:xfrm>
            <a:off x="2097416" y="5603693"/>
            <a:ext cx="241300" cy="241300"/>
          </a:xfrm>
          <a:prstGeom prst="ellipse">
            <a:avLst/>
          </a:prstGeom>
          <a:solidFill>
            <a:schemeClr val="bg1"/>
          </a:solidFill>
          <a:ln w="9525" algn="ctr">
            <a:noFill/>
            <a:round/>
            <a:headEnd/>
            <a:tailEnd/>
          </a:ln>
        </p:spPr>
        <p:txBody>
          <a:bodyPr/>
          <a:lstStyle/>
          <a:p>
            <a:endParaRPr lang="en-US"/>
          </a:p>
        </p:txBody>
      </p:sp>
      <p:cxnSp>
        <p:nvCxnSpPr>
          <p:cNvPr id="27748" name="Straight Connector 153"/>
          <p:cNvCxnSpPr>
            <a:cxnSpLocks noChangeShapeType="1"/>
            <a:stCxn id="27671" idx="4"/>
            <a:endCxn id="27747" idx="0"/>
          </p:cNvCxnSpPr>
          <p:nvPr/>
        </p:nvCxnSpPr>
        <p:spPr bwMode="auto">
          <a:xfrm>
            <a:off x="2078366" y="4892493"/>
            <a:ext cx="139700" cy="711200"/>
          </a:xfrm>
          <a:prstGeom prst="line">
            <a:avLst/>
          </a:prstGeom>
          <a:noFill/>
          <a:ln w="31750" algn="ctr">
            <a:solidFill>
              <a:srgbClr val="FFFF00"/>
            </a:solidFill>
            <a:round/>
            <a:headEnd/>
            <a:tailEnd/>
          </a:ln>
        </p:spPr>
      </p:cxnSp>
      <p:sp>
        <p:nvSpPr>
          <p:cNvPr id="27712" name="Oval 224"/>
          <p:cNvSpPr>
            <a:spLocks noChangeArrowheads="1"/>
          </p:cNvSpPr>
          <p:nvPr/>
        </p:nvSpPr>
        <p:spPr bwMode="auto">
          <a:xfrm>
            <a:off x="1043316" y="5362393"/>
            <a:ext cx="241300" cy="241300"/>
          </a:xfrm>
          <a:prstGeom prst="ellipse">
            <a:avLst/>
          </a:prstGeom>
          <a:solidFill>
            <a:schemeClr val="bg1"/>
          </a:solidFill>
          <a:ln w="9525" algn="ctr">
            <a:noFill/>
            <a:round/>
            <a:headEnd/>
            <a:tailEnd/>
          </a:ln>
        </p:spPr>
        <p:txBody>
          <a:bodyPr/>
          <a:lstStyle/>
          <a:p>
            <a:endParaRPr lang="en-US"/>
          </a:p>
        </p:txBody>
      </p:sp>
      <p:sp>
        <p:nvSpPr>
          <p:cNvPr id="27713" name="Oval 225"/>
          <p:cNvSpPr>
            <a:spLocks noChangeArrowheads="1"/>
          </p:cNvSpPr>
          <p:nvPr/>
        </p:nvSpPr>
        <p:spPr bwMode="auto">
          <a:xfrm>
            <a:off x="1297316" y="5463993"/>
            <a:ext cx="241300" cy="241300"/>
          </a:xfrm>
          <a:prstGeom prst="ellipse">
            <a:avLst/>
          </a:prstGeom>
          <a:solidFill>
            <a:schemeClr val="bg1"/>
          </a:solidFill>
          <a:ln w="9525" algn="ctr">
            <a:noFill/>
            <a:round/>
            <a:headEnd/>
            <a:tailEnd/>
          </a:ln>
        </p:spPr>
        <p:txBody>
          <a:bodyPr/>
          <a:lstStyle/>
          <a:p>
            <a:endParaRPr lang="en-US"/>
          </a:p>
        </p:txBody>
      </p:sp>
      <p:cxnSp>
        <p:nvCxnSpPr>
          <p:cNvPr id="27714" name="Straight Connector 226"/>
          <p:cNvCxnSpPr>
            <a:cxnSpLocks noChangeShapeType="1"/>
            <a:stCxn id="27671" idx="4"/>
            <a:endCxn id="27712" idx="7"/>
          </p:cNvCxnSpPr>
          <p:nvPr/>
        </p:nvCxnSpPr>
        <p:spPr bwMode="auto">
          <a:xfrm flipH="1">
            <a:off x="1249278" y="4892493"/>
            <a:ext cx="829088" cy="505238"/>
          </a:xfrm>
          <a:prstGeom prst="line">
            <a:avLst/>
          </a:prstGeom>
          <a:noFill/>
          <a:ln w="31750" algn="ctr">
            <a:solidFill>
              <a:srgbClr val="FFFF00"/>
            </a:solidFill>
            <a:round/>
            <a:headEnd/>
            <a:tailEnd/>
          </a:ln>
        </p:spPr>
      </p:cxnSp>
      <p:cxnSp>
        <p:nvCxnSpPr>
          <p:cNvPr id="27715" name="Straight Connector 229"/>
          <p:cNvCxnSpPr>
            <a:cxnSpLocks noChangeShapeType="1"/>
            <a:endCxn id="27713" idx="0"/>
          </p:cNvCxnSpPr>
          <p:nvPr/>
        </p:nvCxnSpPr>
        <p:spPr bwMode="auto">
          <a:xfrm rot="10800000" flipV="1">
            <a:off x="1417966" y="4930593"/>
            <a:ext cx="628650" cy="533400"/>
          </a:xfrm>
          <a:prstGeom prst="line">
            <a:avLst/>
          </a:prstGeom>
          <a:noFill/>
          <a:ln w="31750" algn="ctr">
            <a:solidFill>
              <a:srgbClr val="FFFF00"/>
            </a:solidFill>
            <a:round/>
            <a:headEnd/>
            <a:tailEnd/>
          </a:ln>
        </p:spPr>
      </p:cxnSp>
      <p:sp>
        <p:nvSpPr>
          <p:cNvPr id="27716" name="Oval 236"/>
          <p:cNvSpPr>
            <a:spLocks noChangeArrowheads="1"/>
          </p:cNvSpPr>
          <p:nvPr/>
        </p:nvSpPr>
        <p:spPr bwMode="auto">
          <a:xfrm>
            <a:off x="3037216" y="3317693"/>
            <a:ext cx="241300" cy="241300"/>
          </a:xfrm>
          <a:prstGeom prst="ellipse">
            <a:avLst/>
          </a:prstGeom>
          <a:solidFill>
            <a:schemeClr val="bg1"/>
          </a:solidFill>
          <a:ln w="9525" algn="ctr">
            <a:noFill/>
            <a:round/>
            <a:headEnd/>
            <a:tailEnd/>
          </a:ln>
        </p:spPr>
        <p:txBody>
          <a:bodyPr/>
          <a:lstStyle/>
          <a:p>
            <a:endParaRPr lang="en-US"/>
          </a:p>
        </p:txBody>
      </p:sp>
      <p:sp>
        <p:nvSpPr>
          <p:cNvPr id="27717" name="Oval 237"/>
          <p:cNvSpPr>
            <a:spLocks noChangeArrowheads="1"/>
          </p:cNvSpPr>
          <p:nvPr/>
        </p:nvSpPr>
        <p:spPr bwMode="auto">
          <a:xfrm>
            <a:off x="1691016" y="2542993"/>
            <a:ext cx="241300" cy="241300"/>
          </a:xfrm>
          <a:prstGeom prst="ellipse">
            <a:avLst/>
          </a:prstGeom>
          <a:solidFill>
            <a:schemeClr val="bg1"/>
          </a:solidFill>
          <a:ln w="9525" algn="ctr">
            <a:noFill/>
            <a:round/>
            <a:headEnd/>
            <a:tailEnd/>
          </a:ln>
        </p:spPr>
        <p:txBody>
          <a:bodyPr/>
          <a:lstStyle/>
          <a:p>
            <a:endParaRPr lang="en-US"/>
          </a:p>
        </p:txBody>
      </p:sp>
      <p:cxnSp>
        <p:nvCxnSpPr>
          <p:cNvPr id="27740" name="Straight Connector 104"/>
          <p:cNvCxnSpPr>
            <a:cxnSpLocks noChangeShapeType="1"/>
            <a:stCxn id="27673" idx="3"/>
            <a:endCxn id="27735" idx="7"/>
          </p:cNvCxnSpPr>
          <p:nvPr/>
        </p:nvCxnSpPr>
        <p:spPr bwMode="auto">
          <a:xfrm flipH="1">
            <a:off x="6452086" y="4882555"/>
            <a:ext cx="392368" cy="515176"/>
          </a:xfrm>
          <a:prstGeom prst="line">
            <a:avLst/>
          </a:prstGeom>
          <a:noFill/>
          <a:ln w="31750" algn="ctr">
            <a:solidFill>
              <a:srgbClr val="FFFF00"/>
            </a:solidFill>
            <a:round/>
            <a:headEnd/>
            <a:tailEnd/>
          </a:ln>
        </p:spPr>
      </p:cxnSp>
      <p:cxnSp>
        <p:nvCxnSpPr>
          <p:cNvPr id="27741" name="Straight Connector 107"/>
          <p:cNvCxnSpPr>
            <a:cxnSpLocks noChangeShapeType="1"/>
            <a:stCxn id="27673" idx="5"/>
            <a:endCxn id="27736" idx="0"/>
          </p:cNvCxnSpPr>
          <p:nvPr/>
        </p:nvCxnSpPr>
        <p:spPr bwMode="auto">
          <a:xfrm>
            <a:off x="7015078" y="4882555"/>
            <a:ext cx="333788" cy="530638"/>
          </a:xfrm>
          <a:prstGeom prst="line">
            <a:avLst/>
          </a:prstGeom>
          <a:noFill/>
          <a:ln w="31750" algn="ctr">
            <a:solidFill>
              <a:srgbClr val="FFFF00"/>
            </a:solidFill>
            <a:round/>
            <a:headEnd/>
            <a:tailEnd/>
          </a:ln>
        </p:spPr>
      </p:cxnSp>
      <p:sp>
        <p:nvSpPr>
          <p:cNvPr id="27673" name="Oval 12"/>
          <p:cNvSpPr>
            <a:spLocks noChangeArrowheads="1"/>
          </p:cNvSpPr>
          <p:nvPr/>
        </p:nvSpPr>
        <p:spPr bwMode="auto">
          <a:xfrm>
            <a:off x="6809116" y="4676593"/>
            <a:ext cx="241300" cy="241300"/>
          </a:xfrm>
          <a:prstGeom prst="ellipse">
            <a:avLst/>
          </a:prstGeom>
          <a:solidFill>
            <a:schemeClr val="bg1"/>
          </a:solidFill>
          <a:ln w="9525" algn="ctr">
            <a:noFill/>
            <a:round/>
            <a:headEnd/>
            <a:tailEnd/>
          </a:ln>
        </p:spPr>
        <p:txBody>
          <a:bodyPr/>
          <a:lstStyle/>
          <a:p>
            <a:endParaRPr lang="en-US"/>
          </a:p>
        </p:txBody>
      </p:sp>
      <p:cxnSp>
        <p:nvCxnSpPr>
          <p:cNvPr id="27683" name="Straight Connector 55"/>
          <p:cNvCxnSpPr>
            <a:cxnSpLocks noChangeShapeType="1"/>
            <a:stCxn id="27667" idx="4"/>
            <a:endCxn id="27673" idx="1"/>
          </p:cNvCxnSpPr>
          <p:nvPr/>
        </p:nvCxnSpPr>
        <p:spPr bwMode="auto">
          <a:xfrm>
            <a:off x="6620774" y="3203393"/>
            <a:ext cx="223680" cy="1508538"/>
          </a:xfrm>
          <a:prstGeom prst="line">
            <a:avLst/>
          </a:prstGeom>
          <a:noFill/>
          <a:ln w="31750" algn="ctr">
            <a:solidFill>
              <a:srgbClr val="FFFF00"/>
            </a:solidFill>
            <a:round/>
            <a:headEnd/>
            <a:tailEnd/>
          </a:ln>
        </p:spPr>
      </p:cxnSp>
      <p:sp>
        <p:nvSpPr>
          <p:cNvPr id="27718" name="Oval 238"/>
          <p:cNvSpPr>
            <a:spLocks noChangeArrowheads="1"/>
          </p:cNvSpPr>
          <p:nvPr/>
        </p:nvSpPr>
        <p:spPr bwMode="auto">
          <a:xfrm>
            <a:off x="6593216" y="3851093"/>
            <a:ext cx="241300" cy="241300"/>
          </a:xfrm>
          <a:prstGeom prst="ellipse">
            <a:avLst/>
          </a:prstGeom>
          <a:solidFill>
            <a:schemeClr val="bg1"/>
          </a:solidFill>
          <a:ln w="9525" algn="ctr">
            <a:noFill/>
            <a:round/>
            <a:headEnd/>
            <a:tailEnd/>
          </a:ln>
        </p:spPr>
        <p:txBody>
          <a:bodyPr/>
          <a:lstStyle/>
          <a:p>
            <a:endParaRPr lang="en-US"/>
          </a:p>
        </p:txBody>
      </p:sp>
      <p:cxnSp>
        <p:nvCxnSpPr>
          <p:cNvPr id="291" name="Straight Connector 290"/>
          <p:cNvCxnSpPr>
            <a:cxnSpLocks noChangeShapeType="1"/>
            <a:stCxn id="27665" idx="3"/>
            <a:endCxn id="27670" idx="7"/>
          </p:cNvCxnSpPr>
          <p:nvPr/>
        </p:nvCxnSpPr>
        <p:spPr bwMode="auto">
          <a:xfrm rot="5400000">
            <a:off x="3542041" y="3581218"/>
            <a:ext cx="1454150" cy="704850"/>
          </a:xfrm>
          <a:prstGeom prst="line">
            <a:avLst/>
          </a:prstGeom>
          <a:noFill/>
          <a:ln w="31750" algn="ctr">
            <a:solidFill>
              <a:srgbClr val="FFFF00"/>
            </a:solidFill>
            <a:round/>
            <a:headEnd/>
            <a:tailEnd/>
          </a:ln>
        </p:spPr>
      </p:cxnSp>
      <p:grpSp>
        <p:nvGrpSpPr>
          <p:cNvPr id="127" name="Group 126"/>
          <p:cNvGrpSpPr/>
          <p:nvPr/>
        </p:nvGrpSpPr>
        <p:grpSpPr>
          <a:xfrm>
            <a:off x="539552" y="3501008"/>
            <a:ext cx="1441371" cy="1027276"/>
            <a:chOff x="539552" y="3501008"/>
            <a:chExt cx="1441371" cy="1027276"/>
          </a:xfrm>
        </p:grpSpPr>
        <p:sp>
          <p:nvSpPr>
            <p:cNvPr id="123" name="TextBox 122"/>
            <p:cNvSpPr txBox="1"/>
            <p:nvPr/>
          </p:nvSpPr>
          <p:spPr>
            <a:xfrm>
              <a:off x="539552" y="4005064"/>
              <a:ext cx="505267" cy="523220"/>
            </a:xfrm>
            <a:prstGeom prst="rect">
              <a:avLst/>
            </a:prstGeom>
            <a:noFill/>
          </p:spPr>
          <p:txBody>
            <a:bodyPr wrap="none" rtlCol="0">
              <a:spAutoFit/>
            </a:bodyPr>
            <a:lstStyle/>
            <a:p>
              <a:r>
                <a:rPr lang="en-GB" sz="2800" dirty="0" smtClean="0">
                  <a:solidFill>
                    <a:srgbClr val="E50DE5"/>
                  </a:solidFill>
                  <a:sym typeface="Wingdings"/>
                </a:rPr>
                <a:t></a:t>
              </a:r>
              <a:endParaRPr lang="en-GB" sz="2800" dirty="0">
                <a:solidFill>
                  <a:srgbClr val="E50DE5"/>
                </a:solidFill>
              </a:endParaRPr>
            </a:p>
          </p:txBody>
        </p:sp>
        <p:sp>
          <p:nvSpPr>
            <p:cNvPr id="124" name="TextBox 123"/>
            <p:cNvSpPr txBox="1"/>
            <p:nvPr/>
          </p:nvSpPr>
          <p:spPr>
            <a:xfrm>
              <a:off x="1114405" y="3501008"/>
              <a:ext cx="505267" cy="523220"/>
            </a:xfrm>
            <a:prstGeom prst="rect">
              <a:avLst/>
            </a:prstGeom>
            <a:noFill/>
          </p:spPr>
          <p:txBody>
            <a:bodyPr wrap="none" rtlCol="0">
              <a:spAutoFit/>
            </a:bodyPr>
            <a:lstStyle/>
            <a:p>
              <a:r>
                <a:rPr lang="en-GB" sz="2800" dirty="0" smtClean="0">
                  <a:solidFill>
                    <a:srgbClr val="E50DE5"/>
                  </a:solidFill>
                  <a:sym typeface="Wingdings"/>
                </a:rPr>
                <a:t></a:t>
              </a:r>
              <a:endParaRPr lang="en-GB" sz="2800" dirty="0">
                <a:solidFill>
                  <a:srgbClr val="E50DE5"/>
                </a:solidFill>
              </a:endParaRPr>
            </a:p>
          </p:txBody>
        </p:sp>
        <p:sp>
          <p:nvSpPr>
            <p:cNvPr id="125" name="TextBox 124"/>
            <p:cNvSpPr txBox="1"/>
            <p:nvPr/>
          </p:nvSpPr>
          <p:spPr>
            <a:xfrm>
              <a:off x="1475656" y="3645024"/>
              <a:ext cx="505267" cy="523220"/>
            </a:xfrm>
            <a:prstGeom prst="rect">
              <a:avLst/>
            </a:prstGeom>
            <a:noFill/>
          </p:spPr>
          <p:txBody>
            <a:bodyPr wrap="none" rtlCol="0">
              <a:spAutoFit/>
            </a:bodyPr>
            <a:lstStyle/>
            <a:p>
              <a:r>
                <a:rPr lang="en-GB" sz="2800" dirty="0" smtClean="0">
                  <a:solidFill>
                    <a:srgbClr val="E50DE5"/>
                  </a:solidFill>
                  <a:sym typeface="Wingdings"/>
                </a:rPr>
                <a:t></a:t>
              </a:r>
              <a:endParaRPr lang="en-GB" sz="2800" dirty="0">
                <a:solidFill>
                  <a:srgbClr val="E50DE5"/>
                </a:solidFill>
              </a:endParaRPr>
            </a:p>
          </p:txBody>
        </p:sp>
      </p:grpSp>
      <p:grpSp>
        <p:nvGrpSpPr>
          <p:cNvPr id="150" name="Group 149"/>
          <p:cNvGrpSpPr/>
          <p:nvPr/>
        </p:nvGrpSpPr>
        <p:grpSpPr>
          <a:xfrm>
            <a:off x="899592" y="3140968"/>
            <a:ext cx="2809523" cy="2827476"/>
            <a:chOff x="899592" y="3140968"/>
            <a:chExt cx="2809523" cy="2827476"/>
          </a:xfrm>
        </p:grpSpPr>
        <p:sp>
          <p:nvSpPr>
            <p:cNvPr id="128" name="TextBox 127"/>
            <p:cNvSpPr txBox="1"/>
            <p:nvPr/>
          </p:nvSpPr>
          <p:spPr>
            <a:xfrm>
              <a:off x="2915816" y="3140968"/>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29" name="TextBox 128"/>
            <p:cNvSpPr txBox="1"/>
            <p:nvPr/>
          </p:nvSpPr>
          <p:spPr>
            <a:xfrm>
              <a:off x="3131840" y="3501008"/>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30" name="TextBox 129"/>
            <p:cNvSpPr txBox="1"/>
            <p:nvPr/>
          </p:nvSpPr>
          <p:spPr>
            <a:xfrm>
              <a:off x="3203848" y="4633972"/>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31" name="TextBox 130"/>
            <p:cNvSpPr txBox="1"/>
            <p:nvPr/>
          </p:nvSpPr>
          <p:spPr>
            <a:xfrm>
              <a:off x="3131840" y="5354052"/>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32" name="TextBox 131"/>
            <p:cNvSpPr txBox="1"/>
            <p:nvPr/>
          </p:nvSpPr>
          <p:spPr>
            <a:xfrm>
              <a:off x="2770589" y="5373216"/>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33" name="TextBox 132"/>
            <p:cNvSpPr txBox="1"/>
            <p:nvPr/>
          </p:nvSpPr>
          <p:spPr>
            <a:xfrm>
              <a:off x="2339752" y="5373216"/>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34" name="TextBox 133"/>
            <p:cNvSpPr txBox="1"/>
            <p:nvPr/>
          </p:nvSpPr>
          <p:spPr>
            <a:xfrm>
              <a:off x="2699792" y="4561964"/>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43" name="TextBox 142"/>
            <p:cNvSpPr txBox="1"/>
            <p:nvPr/>
          </p:nvSpPr>
          <p:spPr>
            <a:xfrm>
              <a:off x="2195736" y="3573016"/>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44" name="TextBox 143"/>
            <p:cNvSpPr txBox="1"/>
            <p:nvPr/>
          </p:nvSpPr>
          <p:spPr>
            <a:xfrm>
              <a:off x="1835696" y="4489956"/>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45" name="TextBox 144"/>
            <p:cNvSpPr txBox="1"/>
            <p:nvPr/>
          </p:nvSpPr>
          <p:spPr>
            <a:xfrm>
              <a:off x="1979712" y="5445224"/>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47" name="TextBox 146"/>
            <p:cNvSpPr txBox="1"/>
            <p:nvPr/>
          </p:nvSpPr>
          <p:spPr>
            <a:xfrm>
              <a:off x="1546453" y="5373216"/>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48" name="TextBox 147"/>
            <p:cNvSpPr txBox="1"/>
            <p:nvPr/>
          </p:nvSpPr>
          <p:spPr>
            <a:xfrm>
              <a:off x="1186413" y="5301208"/>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49" name="TextBox 148"/>
            <p:cNvSpPr txBox="1"/>
            <p:nvPr/>
          </p:nvSpPr>
          <p:spPr>
            <a:xfrm>
              <a:off x="899592" y="5229200"/>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grpSp>
      <p:grpSp>
        <p:nvGrpSpPr>
          <p:cNvPr id="161" name="Group 160"/>
          <p:cNvGrpSpPr/>
          <p:nvPr/>
        </p:nvGrpSpPr>
        <p:grpSpPr>
          <a:xfrm>
            <a:off x="4426773" y="3193812"/>
            <a:ext cx="1226558" cy="902424"/>
            <a:chOff x="4426773" y="3193812"/>
            <a:chExt cx="1226558" cy="902424"/>
          </a:xfrm>
        </p:grpSpPr>
        <p:sp>
          <p:nvSpPr>
            <p:cNvPr id="151" name="TextBox 150"/>
            <p:cNvSpPr txBox="1"/>
            <p:nvPr/>
          </p:nvSpPr>
          <p:spPr>
            <a:xfrm>
              <a:off x="4426773" y="3553852"/>
              <a:ext cx="505267" cy="523220"/>
            </a:xfrm>
            <a:prstGeom prst="rect">
              <a:avLst/>
            </a:prstGeom>
            <a:noFill/>
          </p:spPr>
          <p:txBody>
            <a:bodyPr wrap="none" rtlCol="0">
              <a:spAutoFit/>
            </a:bodyPr>
            <a:lstStyle/>
            <a:p>
              <a:r>
                <a:rPr lang="en-GB" sz="2800" dirty="0" smtClean="0">
                  <a:solidFill>
                    <a:srgbClr val="00B050"/>
                  </a:solidFill>
                  <a:sym typeface="Wingdings"/>
                </a:rPr>
                <a:t></a:t>
              </a:r>
              <a:endParaRPr lang="en-GB" sz="2800" dirty="0">
                <a:solidFill>
                  <a:srgbClr val="00B050"/>
                </a:solidFill>
              </a:endParaRPr>
            </a:p>
          </p:txBody>
        </p:sp>
        <p:sp>
          <p:nvSpPr>
            <p:cNvPr id="152" name="TextBox 151"/>
            <p:cNvSpPr txBox="1"/>
            <p:nvPr/>
          </p:nvSpPr>
          <p:spPr>
            <a:xfrm>
              <a:off x="5074845" y="3573016"/>
              <a:ext cx="505267" cy="523220"/>
            </a:xfrm>
            <a:prstGeom prst="rect">
              <a:avLst/>
            </a:prstGeom>
            <a:noFill/>
          </p:spPr>
          <p:txBody>
            <a:bodyPr wrap="none" rtlCol="0">
              <a:spAutoFit/>
            </a:bodyPr>
            <a:lstStyle/>
            <a:p>
              <a:r>
                <a:rPr lang="en-GB" sz="2800" dirty="0" smtClean="0">
                  <a:solidFill>
                    <a:srgbClr val="00B050"/>
                  </a:solidFill>
                  <a:sym typeface="Wingdings"/>
                </a:rPr>
                <a:t></a:t>
              </a:r>
              <a:endParaRPr lang="en-GB" sz="2800" dirty="0">
                <a:solidFill>
                  <a:srgbClr val="00B050"/>
                </a:solidFill>
              </a:endParaRPr>
            </a:p>
          </p:txBody>
        </p:sp>
        <p:sp>
          <p:nvSpPr>
            <p:cNvPr id="153" name="TextBox 152"/>
            <p:cNvSpPr txBox="1"/>
            <p:nvPr/>
          </p:nvSpPr>
          <p:spPr>
            <a:xfrm>
              <a:off x="5148064" y="3193812"/>
              <a:ext cx="505267" cy="523220"/>
            </a:xfrm>
            <a:prstGeom prst="rect">
              <a:avLst/>
            </a:prstGeom>
            <a:noFill/>
          </p:spPr>
          <p:txBody>
            <a:bodyPr wrap="none" rtlCol="0">
              <a:spAutoFit/>
            </a:bodyPr>
            <a:lstStyle/>
            <a:p>
              <a:r>
                <a:rPr lang="en-GB" sz="2800" dirty="0" smtClean="0">
                  <a:solidFill>
                    <a:srgbClr val="00B050"/>
                  </a:solidFill>
                  <a:sym typeface="Wingdings"/>
                </a:rPr>
                <a:t></a:t>
              </a:r>
              <a:endParaRPr lang="en-GB" sz="2800" dirty="0">
                <a:solidFill>
                  <a:srgbClr val="00B050"/>
                </a:solidFill>
              </a:endParaRPr>
            </a:p>
          </p:txBody>
        </p:sp>
      </p:grpSp>
      <p:grpSp>
        <p:nvGrpSpPr>
          <p:cNvPr id="160" name="Group 159"/>
          <p:cNvGrpSpPr/>
          <p:nvPr/>
        </p:nvGrpSpPr>
        <p:grpSpPr>
          <a:xfrm>
            <a:off x="6012160" y="4581128"/>
            <a:ext cx="2304256" cy="1224136"/>
            <a:chOff x="6012160" y="4581128"/>
            <a:chExt cx="2304256" cy="1224136"/>
          </a:xfrm>
        </p:grpSpPr>
        <p:sp>
          <p:nvSpPr>
            <p:cNvPr id="155" name="TextBox 154"/>
            <p:cNvSpPr txBox="1"/>
            <p:nvPr/>
          </p:nvSpPr>
          <p:spPr>
            <a:xfrm>
              <a:off x="6012160" y="5229200"/>
              <a:ext cx="505267" cy="523220"/>
            </a:xfrm>
            <a:prstGeom prst="rect">
              <a:avLst/>
            </a:prstGeom>
            <a:noFill/>
          </p:spPr>
          <p:txBody>
            <a:bodyPr wrap="none" rtlCol="0">
              <a:spAutoFit/>
            </a:bodyPr>
            <a:lstStyle/>
            <a:p>
              <a:r>
                <a:rPr lang="en-GB" sz="2800" dirty="0" smtClean="0">
                  <a:solidFill>
                    <a:srgbClr val="FF0000"/>
                  </a:solidFill>
                  <a:sym typeface="Wingdings"/>
                </a:rPr>
                <a:t></a:t>
              </a:r>
              <a:endParaRPr lang="en-GB" sz="2800" dirty="0">
                <a:solidFill>
                  <a:srgbClr val="FF0000"/>
                </a:solidFill>
              </a:endParaRPr>
            </a:p>
          </p:txBody>
        </p:sp>
        <p:sp>
          <p:nvSpPr>
            <p:cNvPr id="156" name="TextBox 155"/>
            <p:cNvSpPr txBox="1"/>
            <p:nvPr/>
          </p:nvSpPr>
          <p:spPr>
            <a:xfrm>
              <a:off x="7308304" y="4581128"/>
              <a:ext cx="505267" cy="523220"/>
            </a:xfrm>
            <a:prstGeom prst="rect">
              <a:avLst/>
            </a:prstGeom>
            <a:noFill/>
          </p:spPr>
          <p:txBody>
            <a:bodyPr wrap="none" rtlCol="0">
              <a:spAutoFit/>
            </a:bodyPr>
            <a:lstStyle/>
            <a:p>
              <a:r>
                <a:rPr lang="en-GB" sz="2800" dirty="0" smtClean="0">
                  <a:solidFill>
                    <a:srgbClr val="FF0000"/>
                  </a:solidFill>
                  <a:sym typeface="Wingdings"/>
                </a:rPr>
                <a:t></a:t>
              </a:r>
              <a:endParaRPr lang="en-GB" sz="2800" dirty="0">
                <a:solidFill>
                  <a:srgbClr val="FF0000"/>
                </a:solidFill>
              </a:endParaRPr>
            </a:p>
          </p:txBody>
        </p:sp>
        <p:sp>
          <p:nvSpPr>
            <p:cNvPr id="157" name="TextBox 156"/>
            <p:cNvSpPr txBox="1"/>
            <p:nvPr/>
          </p:nvSpPr>
          <p:spPr>
            <a:xfrm>
              <a:off x="7460704" y="5282044"/>
              <a:ext cx="505267" cy="523220"/>
            </a:xfrm>
            <a:prstGeom prst="rect">
              <a:avLst/>
            </a:prstGeom>
            <a:noFill/>
          </p:spPr>
          <p:txBody>
            <a:bodyPr wrap="none" rtlCol="0">
              <a:spAutoFit/>
            </a:bodyPr>
            <a:lstStyle/>
            <a:p>
              <a:r>
                <a:rPr lang="en-GB" sz="2800" dirty="0" smtClean="0">
                  <a:solidFill>
                    <a:srgbClr val="FF0000"/>
                  </a:solidFill>
                  <a:sym typeface="Wingdings"/>
                </a:rPr>
                <a:t></a:t>
              </a:r>
              <a:endParaRPr lang="en-GB" sz="2800" dirty="0">
                <a:solidFill>
                  <a:srgbClr val="FF0000"/>
                </a:solidFill>
              </a:endParaRPr>
            </a:p>
          </p:txBody>
        </p:sp>
        <p:sp>
          <p:nvSpPr>
            <p:cNvPr id="158" name="TextBox 157"/>
            <p:cNvSpPr txBox="1"/>
            <p:nvPr/>
          </p:nvSpPr>
          <p:spPr>
            <a:xfrm>
              <a:off x="7811149" y="5282044"/>
              <a:ext cx="505267" cy="523220"/>
            </a:xfrm>
            <a:prstGeom prst="rect">
              <a:avLst/>
            </a:prstGeom>
            <a:noFill/>
          </p:spPr>
          <p:txBody>
            <a:bodyPr wrap="none" rtlCol="0">
              <a:spAutoFit/>
            </a:bodyPr>
            <a:lstStyle/>
            <a:p>
              <a:r>
                <a:rPr lang="en-GB" sz="2800" dirty="0" smtClean="0">
                  <a:solidFill>
                    <a:srgbClr val="FF0000"/>
                  </a:solidFill>
                  <a:sym typeface="Wingdings"/>
                </a:rPr>
                <a:t></a:t>
              </a:r>
              <a:endParaRPr lang="en-GB" sz="2800" dirty="0">
                <a:solidFill>
                  <a:srgbClr val="FF0000"/>
                </a:solidFill>
              </a:endParaRPr>
            </a:p>
          </p:txBody>
        </p:sp>
        <p:sp>
          <p:nvSpPr>
            <p:cNvPr id="159" name="TextBox 158"/>
            <p:cNvSpPr txBox="1"/>
            <p:nvPr/>
          </p:nvSpPr>
          <p:spPr>
            <a:xfrm>
              <a:off x="7092280" y="5282044"/>
              <a:ext cx="505267" cy="523220"/>
            </a:xfrm>
            <a:prstGeom prst="rect">
              <a:avLst/>
            </a:prstGeom>
            <a:noFill/>
          </p:spPr>
          <p:txBody>
            <a:bodyPr wrap="none" rtlCol="0">
              <a:spAutoFit/>
            </a:bodyPr>
            <a:lstStyle/>
            <a:p>
              <a:r>
                <a:rPr lang="en-GB" sz="2800" dirty="0" smtClean="0">
                  <a:solidFill>
                    <a:srgbClr val="FF0000"/>
                  </a:solidFill>
                  <a:sym typeface="Wingdings"/>
                </a:rPr>
                <a:t></a:t>
              </a:r>
              <a:endParaRPr lang="en-GB" sz="2800" dirty="0">
                <a:solidFill>
                  <a:srgbClr val="FF0000"/>
                </a:solidFill>
              </a:endParaRPr>
            </a:p>
          </p:txBody>
        </p:sp>
      </p:grpSp>
      <p:grpSp>
        <p:nvGrpSpPr>
          <p:cNvPr id="165" name="Group 164"/>
          <p:cNvGrpSpPr/>
          <p:nvPr/>
        </p:nvGrpSpPr>
        <p:grpSpPr>
          <a:xfrm>
            <a:off x="1259632" y="4438853"/>
            <a:ext cx="4485070" cy="1383834"/>
            <a:chOff x="1259632" y="4438853"/>
            <a:chExt cx="4485070" cy="1383834"/>
          </a:xfrm>
        </p:grpSpPr>
        <p:sp>
          <p:nvSpPr>
            <p:cNvPr id="162" name="TextBox 161"/>
            <p:cNvSpPr txBox="1"/>
            <p:nvPr/>
          </p:nvSpPr>
          <p:spPr>
            <a:xfrm>
              <a:off x="1259632" y="4509120"/>
              <a:ext cx="596638" cy="646331"/>
            </a:xfrm>
            <a:prstGeom prst="rect">
              <a:avLst/>
            </a:prstGeom>
            <a:noFill/>
          </p:spPr>
          <p:txBody>
            <a:bodyPr wrap="none" rtlCol="0">
              <a:spAutoFit/>
            </a:bodyPr>
            <a:lstStyle/>
            <a:p>
              <a:r>
                <a:rPr lang="en-GB" sz="3600" dirty="0" smtClean="0">
                  <a:solidFill>
                    <a:srgbClr val="002060"/>
                  </a:solidFill>
                  <a:sym typeface="Wingdings"/>
                </a:rPr>
                <a:t></a:t>
              </a:r>
              <a:endParaRPr lang="en-GB" sz="3600" dirty="0">
                <a:solidFill>
                  <a:srgbClr val="002060"/>
                </a:solidFill>
              </a:endParaRPr>
            </a:p>
          </p:txBody>
        </p:sp>
        <p:sp>
          <p:nvSpPr>
            <p:cNvPr id="163" name="TextBox 162"/>
            <p:cNvSpPr txBox="1"/>
            <p:nvPr/>
          </p:nvSpPr>
          <p:spPr>
            <a:xfrm>
              <a:off x="3543314" y="4438853"/>
              <a:ext cx="596638" cy="646331"/>
            </a:xfrm>
            <a:prstGeom prst="rect">
              <a:avLst/>
            </a:prstGeom>
            <a:noFill/>
          </p:spPr>
          <p:txBody>
            <a:bodyPr wrap="none" rtlCol="0">
              <a:spAutoFit/>
            </a:bodyPr>
            <a:lstStyle/>
            <a:p>
              <a:r>
                <a:rPr lang="en-GB" sz="3600" dirty="0" smtClean="0">
                  <a:solidFill>
                    <a:srgbClr val="002060"/>
                  </a:solidFill>
                  <a:sym typeface="Wingdings"/>
                </a:rPr>
                <a:t></a:t>
              </a:r>
              <a:endParaRPr lang="en-GB" sz="3600" dirty="0">
                <a:solidFill>
                  <a:srgbClr val="002060"/>
                </a:solidFill>
              </a:endParaRPr>
            </a:p>
          </p:txBody>
        </p:sp>
        <p:sp>
          <p:nvSpPr>
            <p:cNvPr id="164" name="TextBox 163"/>
            <p:cNvSpPr txBox="1"/>
            <p:nvPr/>
          </p:nvSpPr>
          <p:spPr>
            <a:xfrm>
              <a:off x="5148064" y="5176356"/>
              <a:ext cx="596638" cy="646331"/>
            </a:xfrm>
            <a:prstGeom prst="rect">
              <a:avLst/>
            </a:prstGeom>
            <a:noFill/>
          </p:spPr>
          <p:txBody>
            <a:bodyPr wrap="none" rtlCol="0">
              <a:spAutoFit/>
            </a:bodyPr>
            <a:lstStyle/>
            <a:p>
              <a:r>
                <a:rPr lang="en-GB" sz="3600" dirty="0" smtClean="0">
                  <a:solidFill>
                    <a:srgbClr val="002060"/>
                  </a:solidFill>
                  <a:sym typeface="Wingdings"/>
                </a:rPr>
                <a:t></a:t>
              </a:r>
              <a:endParaRPr lang="en-GB" sz="3600" dirty="0">
                <a:solidFill>
                  <a:srgbClr val="002060"/>
                </a:solidFill>
              </a:endParaRPr>
            </a:p>
          </p:txBody>
        </p:sp>
      </p:grpSp>
      <p:grpSp>
        <p:nvGrpSpPr>
          <p:cNvPr id="170" name="Group 169"/>
          <p:cNvGrpSpPr/>
          <p:nvPr/>
        </p:nvGrpSpPr>
        <p:grpSpPr>
          <a:xfrm>
            <a:off x="1330429" y="4509120"/>
            <a:ext cx="4394910" cy="1243300"/>
            <a:chOff x="1330429" y="4509120"/>
            <a:chExt cx="4394910" cy="1243300"/>
          </a:xfrm>
        </p:grpSpPr>
        <p:sp>
          <p:nvSpPr>
            <p:cNvPr id="167" name="TextBox 166"/>
            <p:cNvSpPr txBox="1"/>
            <p:nvPr/>
          </p:nvSpPr>
          <p:spPr>
            <a:xfrm>
              <a:off x="1330429" y="4581128"/>
              <a:ext cx="505267" cy="523220"/>
            </a:xfrm>
            <a:prstGeom prst="rect">
              <a:avLst/>
            </a:prstGeom>
            <a:noFill/>
          </p:spPr>
          <p:txBody>
            <a:bodyPr wrap="none" rtlCol="0">
              <a:spAutoFit/>
            </a:bodyPr>
            <a:lstStyle/>
            <a:p>
              <a:r>
                <a:rPr lang="en-GB" sz="2800" dirty="0" smtClean="0">
                  <a:solidFill>
                    <a:srgbClr val="E50DE5"/>
                  </a:solidFill>
                  <a:sym typeface="Wingdings"/>
                </a:rPr>
                <a:t></a:t>
              </a:r>
              <a:endParaRPr lang="en-GB" sz="2800" dirty="0">
                <a:solidFill>
                  <a:srgbClr val="E50DE5"/>
                </a:solidFill>
              </a:endParaRPr>
            </a:p>
          </p:txBody>
        </p:sp>
        <p:sp>
          <p:nvSpPr>
            <p:cNvPr id="168" name="TextBox 167"/>
            <p:cNvSpPr txBox="1"/>
            <p:nvPr/>
          </p:nvSpPr>
          <p:spPr>
            <a:xfrm>
              <a:off x="3563888" y="4509120"/>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sp>
          <p:nvSpPr>
            <p:cNvPr id="169" name="TextBox 168"/>
            <p:cNvSpPr txBox="1"/>
            <p:nvPr/>
          </p:nvSpPr>
          <p:spPr>
            <a:xfrm>
              <a:off x="5220072" y="5229200"/>
              <a:ext cx="505267" cy="523220"/>
            </a:xfrm>
            <a:prstGeom prst="rect">
              <a:avLst/>
            </a:prstGeom>
            <a:noFill/>
          </p:spPr>
          <p:txBody>
            <a:bodyPr wrap="none" rtlCol="0">
              <a:spAutoFit/>
            </a:bodyPr>
            <a:lstStyle/>
            <a:p>
              <a:r>
                <a:rPr lang="en-GB" sz="2800" dirty="0" smtClean="0">
                  <a:solidFill>
                    <a:srgbClr val="1348DF"/>
                  </a:solidFill>
                  <a:sym typeface="Wingdings"/>
                </a:rPr>
                <a:t></a:t>
              </a:r>
              <a:endParaRPr lang="en-GB" sz="2800" dirty="0">
                <a:solidFill>
                  <a:srgbClr val="1348DF"/>
                </a:solidFill>
              </a:endParaRPr>
            </a:p>
          </p:txBody>
        </p:sp>
      </p:grpSp>
      <p:grpSp>
        <p:nvGrpSpPr>
          <p:cNvPr id="176" name="Group 175"/>
          <p:cNvGrpSpPr/>
          <p:nvPr/>
        </p:nvGrpSpPr>
        <p:grpSpPr>
          <a:xfrm>
            <a:off x="1115616" y="2852936"/>
            <a:ext cx="4969763" cy="1944216"/>
            <a:chOff x="1115616" y="2852936"/>
            <a:chExt cx="4969763" cy="1944216"/>
          </a:xfrm>
        </p:grpSpPr>
        <p:sp>
          <p:nvSpPr>
            <p:cNvPr id="119" name="TextBox 118"/>
            <p:cNvSpPr txBox="1"/>
            <p:nvPr/>
          </p:nvSpPr>
          <p:spPr>
            <a:xfrm>
              <a:off x="1115616" y="2852936"/>
              <a:ext cx="505267" cy="523220"/>
            </a:xfrm>
            <a:prstGeom prst="rect">
              <a:avLst/>
            </a:prstGeom>
            <a:noFill/>
          </p:spPr>
          <p:txBody>
            <a:bodyPr wrap="none" rtlCol="0">
              <a:spAutoFit/>
            </a:bodyPr>
            <a:lstStyle/>
            <a:p>
              <a:r>
                <a:rPr lang="en-GB" sz="2800" dirty="0" smtClean="0">
                  <a:sym typeface="Wingdings"/>
                </a:rPr>
                <a:t></a:t>
              </a:r>
              <a:endParaRPr lang="en-GB" sz="2800" dirty="0"/>
            </a:p>
          </p:txBody>
        </p:sp>
        <p:sp>
          <p:nvSpPr>
            <p:cNvPr id="120" name="TextBox 119"/>
            <p:cNvSpPr txBox="1"/>
            <p:nvPr/>
          </p:nvSpPr>
          <p:spPr>
            <a:xfrm>
              <a:off x="2673060" y="2852936"/>
              <a:ext cx="505267" cy="523220"/>
            </a:xfrm>
            <a:prstGeom prst="rect">
              <a:avLst/>
            </a:prstGeom>
            <a:noFill/>
          </p:spPr>
          <p:txBody>
            <a:bodyPr wrap="none" rtlCol="0">
              <a:spAutoFit/>
            </a:bodyPr>
            <a:lstStyle/>
            <a:p>
              <a:r>
                <a:rPr lang="en-GB" sz="2800" dirty="0" smtClean="0">
                  <a:sym typeface="Wingdings"/>
                </a:rPr>
                <a:t></a:t>
              </a:r>
              <a:endParaRPr lang="en-GB" sz="2800" dirty="0"/>
            </a:p>
          </p:txBody>
        </p:sp>
        <p:sp>
          <p:nvSpPr>
            <p:cNvPr id="121" name="TextBox 120"/>
            <p:cNvSpPr txBox="1"/>
            <p:nvPr/>
          </p:nvSpPr>
          <p:spPr>
            <a:xfrm>
              <a:off x="4427984" y="2852936"/>
              <a:ext cx="505267" cy="523220"/>
            </a:xfrm>
            <a:prstGeom prst="rect">
              <a:avLst/>
            </a:prstGeom>
            <a:noFill/>
          </p:spPr>
          <p:txBody>
            <a:bodyPr wrap="none" rtlCol="0">
              <a:spAutoFit/>
            </a:bodyPr>
            <a:lstStyle/>
            <a:p>
              <a:r>
                <a:rPr lang="en-GB" sz="2800" dirty="0" smtClean="0">
                  <a:sym typeface="Wingdings"/>
                </a:rPr>
                <a:t></a:t>
              </a:r>
              <a:endParaRPr lang="en-GB" sz="2800" dirty="0"/>
            </a:p>
          </p:txBody>
        </p:sp>
        <p:sp>
          <p:nvSpPr>
            <p:cNvPr id="122" name="TextBox 121"/>
            <p:cNvSpPr txBox="1"/>
            <p:nvPr/>
          </p:nvSpPr>
          <p:spPr>
            <a:xfrm>
              <a:off x="5580112" y="3841884"/>
              <a:ext cx="505267" cy="523220"/>
            </a:xfrm>
            <a:prstGeom prst="rect">
              <a:avLst/>
            </a:prstGeom>
            <a:noFill/>
          </p:spPr>
          <p:txBody>
            <a:bodyPr wrap="none" rtlCol="0">
              <a:spAutoFit/>
            </a:bodyPr>
            <a:lstStyle/>
            <a:p>
              <a:r>
                <a:rPr lang="en-GB" sz="2800" dirty="0" smtClean="0">
                  <a:sym typeface="Wingdings"/>
                </a:rPr>
                <a:t></a:t>
              </a:r>
              <a:endParaRPr lang="en-GB" sz="2800" dirty="0"/>
            </a:p>
          </p:txBody>
        </p:sp>
        <p:sp>
          <p:nvSpPr>
            <p:cNvPr id="171" name="TextBox 170"/>
            <p:cNvSpPr txBox="1"/>
            <p:nvPr/>
          </p:nvSpPr>
          <p:spPr>
            <a:xfrm>
              <a:off x="4355976" y="4273932"/>
              <a:ext cx="505267" cy="523220"/>
            </a:xfrm>
            <a:prstGeom prst="rect">
              <a:avLst/>
            </a:prstGeom>
            <a:noFill/>
          </p:spPr>
          <p:txBody>
            <a:bodyPr wrap="none" rtlCol="0">
              <a:spAutoFit/>
            </a:bodyPr>
            <a:lstStyle/>
            <a:p>
              <a:r>
                <a:rPr lang="en-GB" sz="2800" dirty="0" smtClean="0">
                  <a:sym typeface="Wingdings"/>
                </a:rPr>
                <a:t></a:t>
              </a:r>
              <a:endParaRPr lang="en-GB" sz="2800" dirty="0"/>
            </a:p>
          </p:txBody>
        </p:sp>
      </p:grpSp>
      <p:grpSp>
        <p:nvGrpSpPr>
          <p:cNvPr id="175" name="Group 174"/>
          <p:cNvGrpSpPr/>
          <p:nvPr/>
        </p:nvGrpSpPr>
        <p:grpSpPr>
          <a:xfrm>
            <a:off x="4138741" y="5930116"/>
            <a:ext cx="1297355" cy="542384"/>
            <a:chOff x="4138741" y="5930116"/>
            <a:chExt cx="1297355" cy="542384"/>
          </a:xfrm>
        </p:grpSpPr>
        <p:sp>
          <p:nvSpPr>
            <p:cNvPr id="172" name="TextBox 171"/>
            <p:cNvSpPr txBox="1"/>
            <p:nvPr/>
          </p:nvSpPr>
          <p:spPr>
            <a:xfrm>
              <a:off x="4138741" y="5930116"/>
              <a:ext cx="505267" cy="523220"/>
            </a:xfrm>
            <a:prstGeom prst="rect">
              <a:avLst/>
            </a:prstGeom>
            <a:noFill/>
          </p:spPr>
          <p:txBody>
            <a:bodyPr wrap="none" rtlCol="0">
              <a:spAutoFit/>
            </a:bodyPr>
            <a:lstStyle/>
            <a:p>
              <a:r>
                <a:rPr lang="en-GB" sz="2800" dirty="0" smtClean="0">
                  <a:solidFill>
                    <a:srgbClr val="00B050"/>
                  </a:solidFill>
                  <a:sym typeface="Wingdings"/>
                </a:rPr>
                <a:t></a:t>
              </a:r>
              <a:endParaRPr lang="en-GB" sz="2800" dirty="0">
                <a:solidFill>
                  <a:srgbClr val="00B050"/>
                </a:solidFill>
              </a:endParaRPr>
            </a:p>
          </p:txBody>
        </p:sp>
        <p:sp>
          <p:nvSpPr>
            <p:cNvPr id="173" name="TextBox 172"/>
            <p:cNvSpPr txBox="1"/>
            <p:nvPr/>
          </p:nvSpPr>
          <p:spPr>
            <a:xfrm>
              <a:off x="4498781" y="5949280"/>
              <a:ext cx="505267" cy="523220"/>
            </a:xfrm>
            <a:prstGeom prst="rect">
              <a:avLst/>
            </a:prstGeom>
            <a:noFill/>
          </p:spPr>
          <p:txBody>
            <a:bodyPr wrap="none" rtlCol="0">
              <a:spAutoFit/>
            </a:bodyPr>
            <a:lstStyle/>
            <a:p>
              <a:r>
                <a:rPr lang="en-GB" sz="2800" dirty="0" smtClean="0">
                  <a:solidFill>
                    <a:srgbClr val="00B050"/>
                  </a:solidFill>
                  <a:sym typeface="Wingdings"/>
                </a:rPr>
                <a:t></a:t>
              </a:r>
              <a:endParaRPr lang="en-GB" sz="2800" dirty="0">
                <a:solidFill>
                  <a:srgbClr val="00B050"/>
                </a:solidFill>
              </a:endParaRPr>
            </a:p>
          </p:txBody>
        </p:sp>
        <p:sp>
          <p:nvSpPr>
            <p:cNvPr id="174" name="TextBox 173"/>
            <p:cNvSpPr txBox="1"/>
            <p:nvPr/>
          </p:nvSpPr>
          <p:spPr>
            <a:xfrm>
              <a:off x="4930829" y="5949280"/>
              <a:ext cx="505267" cy="523220"/>
            </a:xfrm>
            <a:prstGeom prst="rect">
              <a:avLst/>
            </a:prstGeom>
            <a:noFill/>
          </p:spPr>
          <p:txBody>
            <a:bodyPr wrap="none" rtlCol="0">
              <a:spAutoFit/>
            </a:bodyPr>
            <a:lstStyle/>
            <a:p>
              <a:r>
                <a:rPr lang="en-GB" sz="2800" dirty="0" smtClean="0">
                  <a:solidFill>
                    <a:srgbClr val="00B050"/>
                  </a:solidFill>
                  <a:sym typeface="Wingdings"/>
                </a:rPr>
                <a:t></a:t>
              </a:r>
              <a:endParaRPr lang="en-GB" sz="2800" dirty="0">
                <a:solidFill>
                  <a:srgbClr val="00B05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5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6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6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6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sz="quarter"/>
          </p:nvPr>
        </p:nvSpPr>
        <p:spPr>
          <a:xfrm>
            <a:off x="323528" y="3717032"/>
            <a:ext cx="7594600" cy="1440160"/>
          </a:xfrm>
        </p:spPr>
        <p:txBody>
          <a:bodyPr/>
          <a:lstStyle/>
          <a:p>
            <a:pPr eaLnBrk="1" hangingPunct="1"/>
            <a:r>
              <a:rPr lang="en-GB" sz="6000" dirty="0" smtClean="0"/>
              <a:t>Writing Queries</a:t>
            </a:r>
            <a:endParaRPr lang="en-GB" sz="6000" b="1" i="1" dirty="0" smtClean="0">
              <a:solidFill>
                <a:schemeClr val="tx1"/>
              </a:solidFill>
            </a:endParaRPr>
          </a:p>
        </p:txBody>
      </p:sp>
      <p:sp>
        <p:nvSpPr>
          <p:cNvPr id="4099" name="Subtitle 2"/>
          <p:cNvSpPr>
            <a:spLocks noGrp="1"/>
          </p:cNvSpPr>
          <p:nvPr>
            <p:ph type="subTitle" sz="quarter" idx="1"/>
          </p:nvPr>
        </p:nvSpPr>
        <p:spPr>
          <a:xfrm>
            <a:off x="395536" y="5373216"/>
            <a:ext cx="7450584" cy="792088"/>
          </a:xfrm>
        </p:spPr>
        <p:txBody>
          <a:bodyPr/>
          <a:lstStyle/>
          <a:p>
            <a:pPr eaLnBrk="1" hangingPunct="1">
              <a:lnSpc>
                <a:spcPct val="90000"/>
              </a:lnSpc>
            </a:pPr>
            <a:r>
              <a:rPr lang="en-GB" sz="2400" dirty="0" smtClean="0">
                <a:solidFill>
                  <a:schemeClr val="tx1"/>
                </a:solidFill>
              </a:rPr>
              <a:t>UKTC Analytics Workshop</a:t>
            </a:r>
            <a:r>
              <a:rPr lang="en-GB" sz="2400" dirty="0" smtClean="0"/>
              <a:t/>
            </a:r>
            <a:br>
              <a:rPr lang="en-GB" sz="2400" dirty="0" smtClean="0"/>
            </a:br>
            <a:r>
              <a:rPr lang="en-GB" sz="1800" dirty="0" smtClean="0">
                <a:solidFill>
                  <a:schemeClr val="tx1"/>
                </a:solidFill>
              </a:rPr>
              <a:t>February 7</a:t>
            </a:r>
            <a:r>
              <a:rPr lang="en-GB" sz="1800" baseline="30000" dirty="0" smtClean="0">
                <a:solidFill>
                  <a:schemeClr val="tx1"/>
                </a:solidFill>
              </a:rPr>
              <a:t>th</a:t>
            </a:r>
            <a:r>
              <a:rPr lang="en-GB" sz="1800" dirty="0" smtClean="0">
                <a:solidFill>
                  <a:schemeClr val="tx1"/>
                </a:solidFill>
              </a:rPr>
              <a:t> 2013</a:t>
            </a:r>
            <a:endParaRPr lang="en-GB" sz="2400" b="1" i="1" dirty="0" smtClean="0">
              <a:cs typeface="Arial" charset="0"/>
            </a:endParaRPr>
          </a:p>
          <a:p>
            <a:pPr eaLnBrk="1" hangingPunct="1">
              <a:lnSpc>
                <a:spcPct val="90000"/>
              </a:lnSpc>
            </a:pPr>
            <a:r>
              <a:rPr lang="en-GB" sz="2000"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UKTC Data Migration Workbench</a:t>
            </a:r>
            <a:endParaRPr lang="en-GB" dirty="0"/>
          </a:p>
        </p:txBody>
      </p:sp>
      <p:sp>
        <p:nvSpPr>
          <p:cNvPr id="3" name="Subtitle 2"/>
          <p:cNvSpPr>
            <a:spLocks noGrp="1"/>
          </p:cNvSpPr>
          <p:nvPr>
            <p:ph type="subTitle" idx="1"/>
          </p:nvPr>
        </p:nvSpPr>
        <p:spPr/>
        <p:txBody>
          <a:bodyPr/>
          <a:lstStyle/>
          <a:p>
            <a:r>
              <a:rPr lang="en-GB" sz="11500" dirty="0" smtClean="0"/>
              <a:t>DEMO</a:t>
            </a:r>
            <a:endParaRPr lang="en-GB" sz="115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sz="quarter"/>
          </p:nvPr>
        </p:nvSpPr>
        <p:spPr>
          <a:xfrm>
            <a:off x="323528" y="3717032"/>
            <a:ext cx="7594600" cy="1440160"/>
          </a:xfrm>
        </p:spPr>
        <p:txBody>
          <a:bodyPr/>
          <a:lstStyle/>
          <a:p>
            <a:pPr eaLnBrk="1" hangingPunct="1"/>
            <a:r>
              <a:rPr lang="en-GB" sz="6000" dirty="0" smtClean="0"/>
              <a:t>Running Queries</a:t>
            </a:r>
            <a:endParaRPr lang="en-GB" sz="6000" b="1" i="1" dirty="0" smtClean="0">
              <a:solidFill>
                <a:schemeClr val="tx1"/>
              </a:solidFill>
            </a:endParaRPr>
          </a:p>
        </p:txBody>
      </p:sp>
      <p:sp>
        <p:nvSpPr>
          <p:cNvPr id="4099" name="Subtitle 2"/>
          <p:cNvSpPr>
            <a:spLocks noGrp="1"/>
          </p:cNvSpPr>
          <p:nvPr>
            <p:ph type="subTitle" sz="quarter" idx="1"/>
          </p:nvPr>
        </p:nvSpPr>
        <p:spPr>
          <a:xfrm>
            <a:off x="395536" y="5373216"/>
            <a:ext cx="7450584" cy="792088"/>
          </a:xfrm>
        </p:spPr>
        <p:txBody>
          <a:bodyPr/>
          <a:lstStyle/>
          <a:p>
            <a:pPr eaLnBrk="1" hangingPunct="1">
              <a:lnSpc>
                <a:spcPct val="90000"/>
              </a:lnSpc>
            </a:pPr>
            <a:r>
              <a:rPr lang="en-GB" sz="2400" dirty="0" smtClean="0">
                <a:solidFill>
                  <a:schemeClr val="tx1"/>
                </a:solidFill>
              </a:rPr>
              <a:t>UKTC Analytics Workshop</a:t>
            </a:r>
            <a:r>
              <a:rPr lang="en-GB" sz="2400" dirty="0" smtClean="0"/>
              <a:t/>
            </a:r>
            <a:br>
              <a:rPr lang="en-GB" sz="2400" dirty="0" smtClean="0"/>
            </a:br>
            <a:r>
              <a:rPr lang="en-GB" sz="1800" dirty="0" smtClean="0">
                <a:solidFill>
                  <a:schemeClr val="tx1"/>
                </a:solidFill>
              </a:rPr>
              <a:t>February 7</a:t>
            </a:r>
            <a:r>
              <a:rPr lang="en-GB" sz="1800" baseline="30000" dirty="0" smtClean="0">
                <a:solidFill>
                  <a:schemeClr val="tx1"/>
                </a:solidFill>
              </a:rPr>
              <a:t>th</a:t>
            </a:r>
            <a:r>
              <a:rPr lang="en-GB" sz="1800" dirty="0" smtClean="0">
                <a:solidFill>
                  <a:schemeClr val="tx1"/>
                </a:solidFill>
              </a:rPr>
              <a:t> 2013</a:t>
            </a:r>
            <a:endParaRPr lang="en-GB" sz="2400" b="1" i="1" dirty="0" smtClean="0">
              <a:cs typeface="Arial" charset="0"/>
            </a:endParaRPr>
          </a:p>
          <a:p>
            <a:pPr eaLnBrk="1" hangingPunct="1">
              <a:lnSpc>
                <a:spcPct val="90000"/>
              </a:lnSpc>
            </a:pPr>
            <a:r>
              <a:rPr lang="en-GB" sz="2000" dirty="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r>
              <a:rPr lang="en-GB" sz="4400" dirty="0" smtClean="0"/>
              <a:t>Reporting…</a:t>
            </a:r>
          </a:p>
        </p:txBody>
      </p:sp>
      <p:sp>
        <p:nvSpPr>
          <p:cNvPr id="28675" name="Content Placeholder 4"/>
          <p:cNvSpPr>
            <a:spLocks noGrp="1"/>
          </p:cNvSpPr>
          <p:nvPr>
            <p:ph idx="1"/>
          </p:nvPr>
        </p:nvSpPr>
        <p:spPr>
          <a:xfrm>
            <a:off x="298450" y="1119188"/>
            <a:ext cx="5209654" cy="5467350"/>
          </a:xfrm>
        </p:spPr>
        <p:txBody>
          <a:bodyPr/>
          <a:lstStyle/>
          <a:p>
            <a:pPr>
              <a:buFontTx/>
              <a:buChar char="•"/>
            </a:pPr>
            <a:r>
              <a:rPr lang="en-GB" sz="2000" dirty="0" smtClean="0">
                <a:solidFill>
                  <a:srgbClr val="0070C0"/>
                </a:solidFill>
              </a:rPr>
              <a:t>‘Find me all patients with X’</a:t>
            </a:r>
          </a:p>
          <a:p>
            <a:pPr lvl="1"/>
            <a:r>
              <a:rPr lang="en-GB" sz="2000" dirty="0" smtClean="0">
                <a:solidFill>
                  <a:srgbClr val="0070C0"/>
                </a:solidFill>
              </a:rPr>
              <a:t>QOF, CQI, Statutory reporting, Audit, Research, DSS</a:t>
            </a:r>
          </a:p>
          <a:p>
            <a:pPr>
              <a:buFontTx/>
              <a:buChar char="•"/>
            </a:pPr>
            <a:r>
              <a:rPr lang="en-GB" sz="2000" dirty="0" smtClean="0">
                <a:solidFill>
                  <a:srgbClr val="0070C0"/>
                </a:solidFill>
              </a:rPr>
              <a:t>Newer terminologies (CTV3 or SNOMED) have different way of representing subsumption</a:t>
            </a:r>
          </a:p>
        </p:txBody>
      </p:sp>
      <p:pic>
        <p:nvPicPr>
          <p:cNvPr id="28676" name="Picture 5" descr="READ2 Asthma.gif"/>
          <p:cNvPicPr>
            <a:picLocks noChangeAspect="1"/>
          </p:cNvPicPr>
          <p:nvPr/>
        </p:nvPicPr>
        <p:blipFill>
          <a:blip r:embed="rId3" cstate="print"/>
          <a:srcRect/>
          <a:stretch>
            <a:fillRect/>
          </a:stretch>
        </p:blipFill>
        <p:spPr bwMode="auto">
          <a:xfrm>
            <a:off x="611560" y="3140968"/>
            <a:ext cx="3709448" cy="3672408"/>
          </a:xfrm>
          <a:prstGeom prst="rect">
            <a:avLst/>
          </a:prstGeom>
          <a:noFill/>
          <a:ln w="9525">
            <a:noFill/>
            <a:miter lim="800000"/>
            <a:headEnd/>
            <a:tailEnd/>
          </a:ln>
        </p:spPr>
      </p:pic>
      <p:pic>
        <p:nvPicPr>
          <p:cNvPr id="28677" name="Picture 3"/>
          <p:cNvPicPr>
            <a:picLocks noChangeAspect="1" noChangeArrowheads="1"/>
          </p:cNvPicPr>
          <p:nvPr/>
        </p:nvPicPr>
        <p:blipFill>
          <a:blip r:embed="rId4" cstate="print"/>
          <a:srcRect/>
          <a:stretch>
            <a:fillRect/>
          </a:stretch>
        </p:blipFill>
        <p:spPr bwMode="auto">
          <a:xfrm>
            <a:off x="5524500" y="84138"/>
            <a:ext cx="3595688" cy="6726237"/>
          </a:xfrm>
          <a:prstGeom prst="rect">
            <a:avLst/>
          </a:prstGeom>
          <a:noFill/>
          <a:ln w="9525">
            <a:noFill/>
            <a:miter lim="800000"/>
            <a:headEnd/>
            <a:tailEnd/>
          </a:ln>
        </p:spPr>
      </p:pic>
      <p:grpSp>
        <p:nvGrpSpPr>
          <p:cNvPr id="6" name="Group 5"/>
          <p:cNvGrpSpPr/>
          <p:nvPr/>
        </p:nvGrpSpPr>
        <p:grpSpPr>
          <a:xfrm>
            <a:off x="4283968" y="2996952"/>
            <a:ext cx="1224136" cy="982663"/>
            <a:chOff x="6876256" y="836712"/>
            <a:chExt cx="1224136" cy="982663"/>
          </a:xfrm>
        </p:grpSpPr>
        <p:sp>
          <p:nvSpPr>
            <p:cNvPr id="7" name="Rectangle 102"/>
            <p:cNvSpPr>
              <a:spLocks noChangeArrowheads="1"/>
            </p:cNvSpPr>
            <p:nvPr/>
          </p:nvSpPr>
          <p:spPr bwMode="auto">
            <a:xfrm>
              <a:off x="6876256" y="836712"/>
              <a:ext cx="1224136" cy="982663"/>
            </a:xfrm>
            <a:prstGeom prst="rect">
              <a:avLst/>
            </a:prstGeom>
            <a:solidFill>
              <a:schemeClr val="bg1"/>
            </a:solidFill>
            <a:ln w="9525" algn="ctr">
              <a:noFill/>
              <a:round/>
              <a:headEnd/>
              <a:tailEnd/>
            </a:ln>
          </p:spPr>
          <p:txBody>
            <a:bodyPr/>
            <a:lstStyle/>
            <a:p>
              <a:pPr algn="ctr"/>
              <a:r>
                <a:rPr lang="en-US" sz="2400" dirty="0" smtClean="0"/>
                <a:t>A1</a:t>
              </a:r>
            </a:p>
            <a:p>
              <a:pPr algn="ctr"/>
              <a:endParaRPr lang="en-US" sz="2400" dirty="0" smtClean="0"/>
            </a:p>
            <a:p>
              <a:pPr algn="ctr"/>
              <a:r>
                <a:rPr lang="en-US" sz="2400" dirty="0" smtClean="0"/>
                <a:t>A1234</a:t>
              </a:r>
              <a:endParaRPr lang="en-US" sz="2400" dirty="0"/>
            </a:p>
          </p:txBody>
        </p:sp>
        <p:sp>
          <p:nvSpPr>
            <p:cNvPr id="8" name="Up Arrow 7"/>
            <p:cNvSpPr/>
            <p:nvPr/>
          </p:nvSpPr>
          <p:spPr>
            <a:xfrm>
              <a:off x="7236296" y="1268760"/>
              <a:ext cx="504056" cy="360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quot;No&quot; Symbol 8"/>
          <p:cNvSpPr/>
          <p:nvPr/>
        </p:nvSpPr>
        <p:spPr>
          <a:xfrm>
            <a:off x="4139952" y="2852936"/>
            <a:ext cx="1512168" cy="1512168"/>
          </a:xfrm>
          <a:prstGeom prst="noSmoking">
            <a:avLst>
              <a:gd name="adj" fmla="val 12628"/>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28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900" dirty="0" smtClean="0"/>
              <a:t>Typical Reporting Architecture</a:t>
            </a:r>
            <a:r>
              <a:rPr lang="en-GB" dirty="0" smtClean="0"/>
              <a:t/>
            </a:r>
            <a:br>
              <a:rPr lang="en-GB" dirty="0" smtClean="0"/>
            </a:br>
            <a:r>
              <a:rPr lang="en-GB" dirty="0" smtClean="0"/>
              <a:t>(example from CTV3)</a:t>
            </a:r>
            <a:endParaRPr lang="en-GB" dirty="0"/>
          </a:p>
        </p:txBody>
      </p:sp>
      <p:sp>
        <p:nvSpPr>
          <p:cNvPr id="4" name="Flowchart: Magnetic Disk 3"/>
          <p:cNvSpPr/>
          <p:nvPr/>
        </p:nvSpPr>
        <p:spPr>
          <a:xfrm>
            <a:off x="5110340" y="4829175"/>
            <a:ext cx="2599972" cy="1276350"/>
          </a:xfrm>
          <a:prstGeom prst="flowChartMagneticDisk">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
            </a:r>
            <a:br>
              <a:rPr lang="en-GB" sz="1400" dirty="0" smtClean="0"/>
            </a:br>
            <a:r>
              <a:rPr lang="en-GB" sz="1400" dirty="0" smtClean="0"/>
              <a:t/>
            </a:r>
            <a:br>
              <a:rPr lang="en-GB" sz="1400" dirty="0" smtClean="0"/>
            </a:br>
            <a:r>
              <a:rPr lang="en-GB" sz="1400" dirty="0" smtClean="0"/>
              <a:t/>
            </a:r>
            <a:br>
              <a:rPr lang="en-GB" sz="1400" dirty="0" smtClean="0"/>
            </a:br>
            <a:r>
              <a:rPr lang="en-GB" sz="1400" dirty="0" smtClean="0"/>
              <a:t>Clinical Data</a:t>
            </a:r>
            <a:endParaRPr lang="en-GB" sz="1400" dirty="0"/>
          </a:p>
        </p:txBody>
      </p:sp>
      <p:sp>
        <p:nvSpPr>
          <p:cNvPr id="5" name="Flowchart: Magnetic Disk 4"/>
          <p:cNvSpPr/>
          <p:nvPr/>
        </p:nvSpPr>
        <p:spPr>
          <a:xfrm>
            <a:off x="5634038" y="1485900"/>
            <a:ext cx="1552575" cy="12763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smtClean="0"/>
          </a:p>
          <a:p>
            <a:pPr algn="ctr"/>
            <a:endParaRPr lang="en-GB" sz="1050" dirty="0" smtClean="0"/>
          </a:p>
          <a:p>
            <a:pPr algn="ctr"/>
            <a:endParaRPr lang="en-GB" sz="1050" dirty="0" smtClean="0"/>
          </a:p>
          <a:p>
            <a:pPr algn="ctr"/>
            <a:endParaRPr lang="en-GB" sz="1050" dirty="0" smtClean="0"/>
          </a:p>
          <a:p>
            <a:pPr algn="ctr"/>
            <a:endParaRPr lang="en-GB" sz="1050" dirty="0" smtClean="0"/>
          </a:p>
          <a:p>
            <a:pPr algn="ctr"/>
            <a:r>
              <a:rPr lang="en-GB" sz="1200" dirty="0" smtClean="0"/>
              <a:t>Query Library</a:t>
            </a:r>
            <a:endParaRPr lang="en-GB" sz="1200" dirty="0"/>
          </a:p>
        </p:txBody>
      </p:sp>
      <p:sp>
        <p:nvSpPr>
          <p:cNvPr id="6" name="Flowchart: Magnetic Disk 5"/>
          <p:cNvSpPr/>
          <p:nvPr/>
        </p:nvSpPr>
        <p:spPr>
          <a:xfrm>
            <a:off x="5621868" y="3239911"/>
            <a:ext cx="1564746" cy="115385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smtClean="0"/>
          </a:p>
          <a:p>
            <a:pPr algn="ctr"/>
            <a:endParaRPr lang="en-GB" sz="1400" dirty="0" smtClean="0"/>
          </a:p>
          <a:p>
            <a:pPr algn="ctr"/>
            <a:r>
              <a:rPr lang="en-GB" sz="1400" dirty="0" smtClean="0"/>
              <a:t>Hierarchy Table</a:t>
            </a:r>
            <a:endParaRPr lang="en-GB" sz="1400" dirty="0"/>
          </a:p>
        </p:txBody>
      </p:sp>
      <p:sp>
        <p:nvSpPr>
          <p:cNvPr id="7" name="Rounded Rectangle 6"/>
          <p:cNvSpPr/>
          <p:nvPr/>
        </p:nvSpPr>
        <p:spPr>
          <a:xfrm>
            <a:off x="1200150" y="4910138"/>
            <a:ext cx="1685925" cy="1114425"/>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Entry</a:t>
            </a:r>
            <a:endParaRPr lang="en-GB" dirty="0"/>
          </a:p>
        </p:txBody>
      </p:sp>
      <p:cxnSp>
        <p:nvCxnSpPr>
          <p:cNvPr id="27" name="Straight Arrow Connector 26"/>
          <p:cNvCxnSpPr>
            <a:stCxn id="6" idx="3"/>
          </p:cNvCxnSpPr>
          <p:nvPr/>
        </p:nvCxnSpPr>
        <p:spPr>
          <a:xfrm>
            <a:off x="6404241" y="4393768"/>
            <a:ext cx="15609" cy="664007"/>
          </a:xfrm>
          <a:prstGeom prst="straightConnector1">
            <a:avLst/>
          </a:prstGeom>
          <a:ln w="79375"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162050" y="1566863"/>
            <a:ext cx="1685925" cy="11144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Query Writer</a:t>
            </a:r>
            <a:endParaRPr lang="en-GB" dirty="0"/>
          </a:p>
        </p:txBody>
      </p:sp>
      <p:sp>
        <p:nvSpPr>
          <p:cNvPr id="13" name="Flowchart: Magnetic Disk 12"/>
          <p:cNvSpPr/>
          <p:nvPr/>
        </p:nvSpPr>
        <p:spPr>
          <a:xfrm>
            <a:off x="5157612" y="3152423"/>
            <a:ext cx="2484966" cy="129540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smtClean="0"/>
          </a:p>
          <a:p>
            <a:pPr algn="ctr"/>
            <a:endParaRPr lang="en-GB" sz="1400" dirty="0" smtClean="0"/>
          </a:p>
          <a:p>
            <a:pPr algn="ctr"/>
            <a:endParaRPr lang="en-GB" sz="1400" dirty="0" smtClean="0"/>
          </a:p>
          <a:p>
            <a:pPr algn="ctr"/>
            <a:r>
              <a:rPr lang="en-GB" sz="1400" dirty="0" smtClean="0"/>
              <a:t>Transitive Closure Table</a:t>
            </a:r>
            <a:br>
              <a:rPr lang="en-GB" sz="1400" dirty="0" smtClean="0"/>
            </a:br>
            <a:r>
              <a:rPr lang="en-GB" sz="1400" dirty="0" smtClean="0"/>
              <a:t>8.5M Rows</a:t>
            </a:r>
            <a:endParaRPr lang="en-GB" sz="1400" dirty="0"/>
          </a:p>
        </p:txBody>
      </p:sp>
      <p:cxnSp>
        <p:nvCxnSpPr>
          <p:cNvPr id="17" name="Straight Arrow Connector 16"/>
          <p:cNvCxnSpPr>
            <a:stCxn id="8" idx="3"/>
            <a:endCxn id="5" idx="2"/>
          </p:cNvCxnSpPr>
          <p:nvPr/>
        </p:nvCxnSpPr>
        <p:spPr>
          <a:xfrm flipV="1">
            <a:off x="2847975" y="2124075"/>
            <a:ext cx="2786063" cy="1"/>
          </a:xfrm>
          <a:prstGeom prst="straightConnector1">
            <a:avLst/>
          </a:prstGeom>
          <a:ln w="79375"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4" idx="2"/>
          </p:cNvCxnSpPr>
          <p:nvPr/>
        </p:nvCxnSpPr>
        <p:spPr>
          <a:xfrm flipV="1">
            <a:off x="2886075" y="5467350"/>
            <a:ext cx="2224265" cy="1"/>
          </a:xfrm>
          <a:prstGeom prst="straightConnector1">
            <a:avLst/>
          </a:prstGeom>
          <a:ln w="79375"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p:cNvCxnSpPr>
          <p:nvPr/>
        </p:nvCxnSpPr>
        <p:spPr>
          <a:xfrm>
            <a:off x="6410326" y="2762250"/>
            <a:ext cx="0" cy="508000"/>
          </a:xfrm>
          <a:prstGeom prst="straightConnector1">
            <a:avLst/>
          </a:prstGeom>
          <a:ln w="79375"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67865" y="4925851"/>
            <a:ext cx="2528256" cy="923330"/>
          </a:xfrm>
          <a:prstGeom prst="rect">
            <a:avLst/>
          </a:prstGeom>
        </p:spPr>
        <p:txBody>
          <a:bodyPr wrap="none">
            <a:spAutoFit/>
          </a:bodyPr>
          <a:lstStyle/>
          <a:p>
            <a:pPr algn="ctr"/>
            <a:r>
              <a:rPr lang="en-GB" b="1" dirty="0" smtClean="0">
                <a:latin typeface="Courier New" pitchFamily="49" charset="0"/>
                <a:cs typeface="Courier New" pitchFamily="49" charset="0"/>
              </a:rPr>
              <a:t>Xa4g7</a:t>
            </a:r>
            <a:br>
              <a:rPr lang="en-GB" b="1" dirty="0" smtClean="0">
                <a:latin typeface="Courier New" pitchFamily="49" charset="0"/>
                <a:cs typeface="Courier New" pitchFamily="49" charset="0"/>
              </a:rPr>
            </a:br>
            <a:r>
              <a:rPr lang="en-GB" b="1" dirty="0" smtClean="0">
                <a:latin typeface="Courier New" pitchFamily="49" charset="0"/>
                <a:cs typeface="Courier New" pitchFamily="49" charset="0"/>
              </a:rPr>
              <a:t>Unstable type I</a:t>
            </a:r>
          </a:p>
          <a:p>
            <a:pPr algn="ctr"/>
            <a:r>
              <a:rPr lang="en-GB" b="1" dirty="0" smtClean="0">
                <a:latin typeface="Courier New" pitchFamily="49" charset="0"/>
                <a:cs typeface="Courier New" pitchFamily="49" charset="0"/>
              </a:rPr>
              <a:t>diabetes mellitus</a:t>
            </a:r>
            <a:endParaRPr lang="en-GB" b="1" dirty="0"/>
          </a:p>
        </p:txBody>
      </p:sp>
      <p:sp>
        <p:nvSpPr>
          <p:cNvPr id="15" name="Rectangle 14"/>
          <p:cNvSpPr/>
          <p:nvPr/>
        </p:nvSpPr>
        <p:spPr>
          <a:xfrm>
            <a:off x="1270028" y="1567935"/>
            <a:ext cx="1425390" cy="923330"/>
          </a:xfrm>
          <a:prstGeom prst="rect">
            <a:avLst/>
          </a:prstGeom>
        </p:spPr>
        <p:txBody>
          <a:bodyPr wrap="none">
            <a:spAutoFit/>
          </a:bodyPr>
          <a:lstStyle/>
          <a:p>
            <a:pPr algn="ctr"/>
            <a:r>
              <a:rPr lang="en-GB" b="1" dirty="0" smtClean="0">
                <a:latin typeface="Courier New" pitchFamily="49" charset="0"/>
                <a:cs typeface="Courier New" pitchFamily="49" charset="0"/>
              </a:rPr>
              <a:t>X40Gd%</a:t>
            </a:r>
          </a:p>
          <a:p>
            <a:pPr algn="ctr"/>
            <a:r>
              <a:rPr lang="en-GB" b="1" dirty="0" smtClean="0">
                <a:latin typeface="Courier New" pitchFamily="49" charset="0"/>
                <a:cs typeface="Courier New" pitchFamily="49" charset="0"/>
              </a:rPr>
              <a:t>Endocrine</a:t>
            </a:r>
          </a:p>
          <a:p>
            <a:pPr algn="ctr"/>
            <a:r>
              <a:rPr lang="en-GB" b="1" dirty="0" smtClean="0">
                <a:latin typeface="Courier New" pitchFamily="49" charset="0"/>
                <a:cs typeface="Courier New" pitchFamily="49" charset="0"/>
              </a:rPr>
              <a:t>disorder</a:t>
            </a:r>
            <a:endParaRPr lang="en-GB" b="1" dirty="0"/>
          </a:p>
        </p:txBody>
      </p:sp>
      <p:sp>
        <p:nvSpPr>
          <p:cNvPr id="28" name="TextBox 27"/>
          <p:cNvSpPr txBox="1"/>
          <p:nvPr/>
        </p:nvSpPr>
        <p:spPr>
          <a:xfrm>
            <a:off x="3983061" y="3079830"/>
            <a:ext cx="1282723" cy="1569660"/>
          </a:xfrm>
          <a:prstGeom prst="rect">
            <a:avLst/>
          </a:prstGeom>
          <a:noFill/>
        </p:spPr>
        <p:txBody>
          <a:bodyPr wrap="none" rtlCol="0">
            <a:spAutoFit/>
          </a:bodyPr>
          <a:lstStyle/>
          <a:p>
            <a:r>
              <a:rPr lang="en-GB" sz="9600" dirty="0" smtClean="0">
                <a:solidFill>
                  <a:srgbClr val="00B050"/>
                </a:solidFill>
                <a:sym typeface="Wingdings"/>
              </a:rPr>
              <a:t></a:t>
            </a:r>
            <a:endParaRPr lang="en-GB" sz="9600" dirty="0">
              <a:solidFill>
                <a:srgbClr val="00B050"/>
              </a:solidFill>
            </a:endParaRPr>
          </a:p>
        </p:txBody>
      </p:sp>
      <p:sp>
        <p:nvSpPr>
          <p:cNvPr id="29" name="Rectangle 28"/>
          <p:cNvSpPr/>
          <p:nvPr/>
        </p:nvSpPr>
        <p:spPr>
          <a:xfrm>
            <a:off x="1100747" y="3439051"/>
            <a:ext cx="3163045" cy="646331"/>
          </a:xfrm>
          <a:prstGeom prst="rect">
            <a:avLst/>
          </a:prstGeom>
        </p:spPr>
        <p:txBody>
          <a:bodyPr wrap="none">
            <a:spAutoFit/>
          </a:bodyPr>
          <a:lstStyle/>
          <a:p>
            <a:r>
              <a:rPr lang="en-GB" b="1" dirty="0" smtClean="0">
                <a:solidFill>
                  <a:srgbClr val="FF0000"/>
                </a:solidFill>
                <a:latin typeface="Courier New" pitchFamily="49" charset="0"/>
                <a:cs typeface="Courier New" pitchFamily="49" charset="0"/>
              </a:rPr>
              <a:t>Xa4g7</a:t>
            </a:r>
            <a:r>
              <a:rPr lang="en-GB" sz="3600" dirty="0" smtClean="0"/>
              <a:t> </a:t>
            </a:r>
            <a:r>
              <a:rPr lang="en-GB" i="1" dirty="0" smtClean="0">
                <a:solidFill>
                  <a:schemeClr val="accent1"/>
                </a:solidFill>
              </a:rPr>
              <a:t>subtype-of</a:t>
            </a:r>
            <a:r>
              <a:rPr lang="en-GB" dirty="0" smtClean="0"/>
              <a:t>  </a:t>
            </a:r>
            <a:r>
              <a:rPr lang="en-GB" b="1" dirty="0" smtClean="0">
                <a:solidFill>
                  <a:srgbClr val="FF0000"/>
                </a:solidFill>
                <a:latin typeface="Courier New" pitchFamily="49" charset="0"/>
                <a:cs typeface="Courier New" pitchFamily="49" charset="0"/>
              </a:rPr>
              <a:t>X40Gd </a:t>
            </a:r>
            <a:r>
              <a:rPr lang="en-GB" dirty="0" smtClean="0"/>
              <a:t>?</a:t>
            </a:r>
            <a:endParaRPr lang="en-GB" dirty="0"/>
          </a:p>
        </p:txBody>
      </p:sp>
      <p:sp>
        <p:nvSpPr>
          <p:cNvPr id="30" name="TextBox 29"/>
          <p:cNvSpPr txBox="1"/>
          <p:nvPr/>
        </p:nvSpPr>
        <p:spPr>
          <a:xfrm>
            <a:off x="22566" y="6408744"/>
            <a:ext cx="6138219" cy="415498"/>
          </a:xfrm>
          <a:prstGeom prst="rect">
            <a:avLst/>
          </a:prstGeom>
          <a:noFill/>
        </p:spPr>
        <p:txBody>
          <a:bodyPr wrap="none" rtlCol="0">
            <a:spAutoFit/>
          </a:bodyPr>
          <a:lstStyle/>
          <a:p>
            <a:r>
              <a:rPr lang="en-GB" sz="1050" dirty="0" smtClean="0"/>
              <a:t>NB Some graph databases, or graph-optimised RDBMS servers, include SQL transitivity extensions </a:t>
            </a:r>
          </a:p>
          <a:p>
            <a:r>
              <a:rPr lang="en-GB" sz="1050" dirty="0" smtClean="0"/>
              <a:t>such as CONNECT BY that mean you don’t have to explicitly build a transitive closure table</a:t>
            </a:r>
            <a:endParaRPr lang="en-GB" sz="105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subTnLst>
                                    <p:animClr>
                                      <p:cBhvr override="childStyle">
                                        <p:cTn dur="1" fill="hold" display="0" masterRel="nextClick" afterEffect="1"/>
                                        <p:tgtEl>
                                          <p:spTgt spid="14"/>
                                        </p:tgtEl>
                                        <p:attrNameLst>
                                          <p:attrName>ppt_c</p:attrName>
                                        </p:attrNameLst>
                                      </p:cBhvr>
                                      <p:to>
                                        <a:srgbClr val="FFFF66"/>
                                      </p:to>
                                    </p:animClr>
                                  </p:subTnLst>
                                </p:cTn>
                              </p:par>
                              <p:par>
                                <p:cTn id="7" presetID="63" presetClass="path" presetSubtype="0" accel="50000" decel="50000" fill="hold" grpId="1" nodeType="withEffect">
                                  <p:stCondLst>
                                    <p:cond delay="0"/>
                                  </p:stCondLst>
                                  <p:childTnLst>
                                    <p:animMotion origin="layout" path="M -5.55556E-7 2.96296E-6 L 0.47969 2.96296E-6 " pathEditMode="relative" rAng="0" ptsTypes="AA">
                                      <p:cBhvr>
                                        <p:cTn id="8" dur="2000" fill="hold"/>
                                        <p:tgtEl>
                                          <p:spTgt spid="14"/>
                                        </p:tgtEl>
                                        <p:attrNameLst>
                                          <p:attrName>ppt_x</p:attrName>
                                          <p:attrName>ppt_y</p:attrName>
                                        </p:attrNameLst>
                                      </p:cBhvr>
                                      <p:rCtr x="240" y="0"/>
                                    </p:animMotion>
                                  </p:childTnLst>
                                  <p:subTnLst>
                                    <p:animClr>
                                      <p:cBhvr override="childStyle">
                                        <p:cTn dur="1" fill="hold" display="0" masterRel="nextClick" afterEffect="1"/>
                                        <p:tgtEl>
                                          <p:spTgt spid="14"/>
                                        </p:tgtEl>
                                        <p:attrNameLst>
                                          <p:attrName>ppt_c</p:attrName>
                                        </p:attrNameLst>
                                      </p:cBhvr>
                                      <p:to>
                                        <a:srgbClr val="FFFF66"/>
                                      </p:to>
                                    </p:animClr>
                                  </p:subTnLst>
                                </p:cTn>
                              </p:par>
                            </p:childTnLst>
                          </p:cTn>
                        </p:par>
                        <p:par>
                          <p:cTn id="9" fill="hold">
                            <p:stCondLst>
                              <p:cond delay="250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63" presetClass="path" presetSubtype="0" accel="50000" decel="50000" fill="hold" grpId="1" nodeType="withEffect">
                                  <p:stCondLst>
                                    <p:cond delay="0"/>
                                  </p:stCondLst>
                                  <p:childTnLst>
                                    <p:animMotion origin="layout" path="M -5.55556E-7 2.96296E-6 L 0.47969 2.96296E-6 " pathEditMode="relative" rAng="0" ptsTypes="AA">
                                      <p:cBhvr>
                                        <p:cTn id="13" dur="2000" fill="hold"/>
                                        <p:tgtEl>
                                          <p:spTgt spid="15"/>
                                        </p:tgtEl>
                                        <p:attrNameLst>
                                          <p:attrName>ppt_x</p:attrName>
                                          <p:attrName>ppt_y</p:attrName>
                                        </p:attrNameLst>
                                      </p:cBhvr>
                                      <p:rCtr x="240" y="0"/>
                                    </p:animMotion>
                                  </p:childTnLst>
                                  <p:subTnLst>
                                    <p:animClr>
                                      <p:cBhvr override="childStyle">
                                        <p:cTn dur="1" fill="hold" display="0" masterRel="nextClick" afterEffect="1"/>
                                        <p:tgtEl>
                                          <p:spTgt spid="15"/>
                                        </p:tgtEl>
                                        <p:attrNameLst>
                                          <p:attrName>ppt_c</p:attrName>
                                        </p:attrNameLst>
                                      </p:cBhvr>
                                      <p:to>
                                        <a:srgbClr val="FFFF66"/>
                                      </p:to>
                                    </p:animClr>
                                  </p:subTnLst>
                                </p:cTn>
                              </p:par>
                            </p:childTnLst>
                          </p:cTn>
                        </p:par>
                        <p:par>
                          <p:cTn id="14" fill="hold">
                            <p:stCondLst>
                              <p:cond delay="4500"/>
                            </p:stCondLst>
                            <p:childTnLst>
                              <p:par>
                                <p:cTn id="15" presetID="2" presetClass="entr" presetSubtype="8"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42" presetClass="path" presetSubtype="0" accel="50000" decel="50000" fill="hold" grpId="2" nodeType="afterEffect">
                                  <p:stCondLst>
                                    <p:cond delay="0"/>
                                  </p:stCondLst>
                                  <p:childTnLst>
                                    <p:animMotion origin="layout" path="M 0.47969 -3.33333E-6 L 0.47969 0.23241 " pathEditMode="relative" rAng="0" ptsTypes="AA">
                                      <p:cBhvr>
                                        <p:cTn id="21" dur="2000" fill="hold"/>
                                        <p:tgtEl>
                                          <p:spTgt spid="15"/>
                                        </p:tgtEl>
                                        <p:attrNameLst>
                                          <p:attrName>ppt_x</p:attrName>
                                          <p:attrName>ppt_y</p:attrName>
                                        </p:attrNameLst>
                                      </p:cBhvr>
                                      <p:rCtr x="0" y="116"/>
                                    </p:animMotion>
                                  </p:childTnLst>
                                </p:cTn>
                              </p:par>
                            </p:childTnLst>
                          </p:cTn>
                        </p:par>
                      </p:childTnLst>
                    </p:cTn>
                  </p:par>
                  <p:par>
                    <p:cTn id="22" fill="hold">
                      <p:stCondLst>
                        <p:cond delay="indefinite"/>
                      </p:stCondLst>
                      <p:childTnLst>
                        <p:par>
                          <p:cTn id="23" fill="hold">
                            <p:stCondLst>
                              <p:cond delay="0"/>
                            </p:stCondLst>
                            <p:childTnLst>
                              <p:par>
                                <p:cTn id="24" presetID="2" presetClass="exit" presetSubtype="8" fill="hold" grpId="0" nodeType="clickEffect">
                                  <p:stCondLst>
                                    <p:cond delay="0"/>
                                  </p:stCondLst>
                                  <p:childTnLst>
                                    <p:anim calcmode="lin" valueType="num">
                                      <p:cBhvr additive="base">
                                        <p:cTn id="25" dur="500"/>
                                        <p:tgtEl>
                                          <p:spTgt spid="6"/>
                                        </p:tgtEl>
                                        <p:attrNameLst>
                                          <p:attrName>ppt_x</p:attrName>
                                        </p:attrNameLst>
                                      </p:cBhvr>
                                      <p:tavLst>
                                        <p:tav tm="0">
                                          <p:val>
                                            <p:strVal val="ppt_x"/>
                                          </p:val>
                                        </p:tav>
                                        <p:tav tm="100000">
                                          <p:val>
                                            <p:strVal val="0-ppt_w/2"/>
                                          </p:val>
                                        </p:tav>
                                      </p:tavLst>
                                    </p:anim>
                                    <p:anim calcmode="lin" valueType="num">
                                      <p:cBhvr additive="base">
                                        <p:cTn id="26" dur="500"/>
                                        <p:tgtEl>
                                          <p:spTgt spid="6"/>
                                        </p:tgtEl>
                                        <p:attrNameLst>
                                          <p:attrName>ppt_y</p:attrName>
                                        </p:attrNameLst>
                                      </p:cBhvr>
                                      <p:tavLst>
                                        <p:tav tm="0">
                                          <p:val>
                                            <p:strVal val="ppt_y"/>
                                          </p:val>
                                        </p:tav>
                                        <p:tav tm="100000">
                                          <p:val>
                                            <p:strVal val="ppt_y"/>
                                          </p:val>
                                        </p:tav>
                                      </p:tavLst>
                                    </p:anim>
                                    <p:set>
                                      <p:cBhvr>
                                        <p:cTn id="27" dur="1" fill="hold">
                                          <p:stCondLst>
                                            <p:cond delay="499"/>
                                          </p:stCondLst>
                                        </p:cTn>
                                        <p:tgtEl>
                                          <p:spTgt spid="6"/>
                                        </p:tgtEl>
                                        <p:attrNameLst>
                                          <p:attrName>style.visibility</p:attrName>
                                        </p:attrNameLst>
                                      </p:cBhvr>
                                      <p:to>
                                        <p:strVal val="hidden"/>
                                      </p:to>
                                    </p:set>
                                  </p:childTnLst>
                                </p:cTn>
                              </p:par>
                              <p:par>
                                <p:cTn id="28" presetID="2" presetClass="entr" presetSubtype="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3" presetClass="entr" presetSubtype="28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strVal val="4/3*#ppt_w"/>
                                          </p:val>
                                        </p:tav>
                                        <p:tav tm="100000">
                                          <p:val>
                                            <p:strVal val="#ppt_w"/>
                                          </p:val>
                                        </p:tav>
                                      </p:tavLst>
                                    </p:anim>
                                    <p:anim calcmode="lin" valueType="num">
                                      <p:cBhvr>
                                        <p:cTn id="36" dur="5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p:bldP spid="14" grpId="1"/>
      <p:bldP spid="15" grpId="0"/>
      <p:bldP spid="15" grpId="1"/>
      <p:bldP spid="15" grpId="2"/>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UKTC Data Migration Workbench</a:t>
            </a:r>
            <a:endParaRPr lang="en-GB" dirty="0"/>
          </a:p>
        </p:txBody>
      </p:sp>
      <p:sp>
        <p:nvSpPr>
          <p:cNvPr id="3" name="Subtitle 2"/>
          <p:cNvSpPr>
            <a:spLocks noGrp="1"/>
          </p:cNvSpPr>
          <p:nvPr>
            <p:ph type="subTitle" idx="1"/>
          </p:nvPr>
        </p:nvSpPr>
        <p:spPr/>
        <p:txBody>
          <a:bodyPr/>
          <a:lstStyle/>
          <a:p>
            <a:r>
              <a:rPr lang="en-GB" sz="11500" dirty="0" smtClean="0"/>
              <a:t>DEMO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3" cstate="print"/>
          <a:srcRect/>
          <a:stretch>
            <a:fillRect/>
          </a:stretch>
        </p:blipFill>
        <p:spPr bwMode="auto">
          <a:xfrm>
            <a:off x="352425" y="2371725"/>
            <a:ext cx="8437563" cy="2114550"/>
          </a:xfrm>
          <a:prstGeom prst="rect">
            <a:avLst/>
          </a:prstGeom>
          <a:noFill/>
          <a:ln w="9525">
            <a:noFill/>
            <a:miter lim="800000"/>
            <a:headEnd/>
            <a:tailEnd/>
          </a:ln>
        </p:spPr>
      </p:pic>
      <p:pic>
        <p:nvPicPr>
          <p:cNvPr id="597001" name="Picture 9"/>
          <p:cNvPicPr>
            <a:picLocks noChangeAspect="1" noChangeArrowheads="1"/>
          </p:cNvPicPr>
          <p:nvPr/>
        </p:nvPicPr>
        <p:blipFill>
          <a:blip r:embed="rId4" cstate="print"/>
          <a:srcRect/>
          <a:stretch>
            <a:fillRect/>
          </a:stretch>
        </p:blipFill>
        <p:spPr bwMode="auto">
          <a:xfrm>
            <a:off x="1390650" y="1393825"/>
            <a:ext cx="6578600" cy="5464175"/>
          </a:xfrm>
          <a:prstGeom prst="rect">
            <a:avLst/>
          </a:prstGeom>
          <a:noFill/>
          <a:ln w="9525">
            <a:noFill/>
            <a:miter lim="800000"/>
            <a:headEnd/>
            <a:tailEnd/>
          </a:ln>
        </p:spPr>
      </p:pic>
      <p:pic>
        <p:nvPicPr>
          <p:cNvPr id="597000" name="Picture 8"/>
          <p:cNvPicPr>
            <a:picLocks noChangeAspect="1" noChangeArrowheads="1"/>
          </p:cNvPicPr>
          <p:nvPr/>
        </p:nvPicPr>
        <p:blipFill>
          <a:blip r:embed="rId5" cstate="print"/>
          <a:srcRect/>
          <a:stretch>
            <a:fillRect/>
          </a:stretch>
        </p:blipFill>
        <p:spPr bwMode="auto">
          <a:xfrm>
            <a:off x="1390650" y="1393825"/>
            <a:ext cx="6578600" cy="5464175"/>
          </a:xfrm>
          <a:prstGeom prst="rect">
            <a:avLst/>
          </a:prstGeom>
          <a:noFill/>
          <a:ln w="9525">
            <a:noFill/>
            <a:miter lim="800000"/>
            <a:headEnd/>
            <a:tailEnd/>
          </a:ln>
        </p:spPr>
      </p:pic>
      <p:pic>
        <p:nvPicPr>
          <p:cNvPr id="596999" name="Picture 7"/>
          <p:cNvPicPr>
            <a:picLocks noChangeAspect="1" noChangeArrowheads="1"/>
          </p:cNvPicPr>
          <p:nvPr/>
        </p:nvPicPr>
        <p:blipFill>
          <a:blip r:embed="rId6" cstate="print"/>
          <a:srcRect/>
          <a:stretch>
            <a:fillRect/>
          </a:stretch>
        </p:blipFill>
        <p:spPr bwMode="auto">
          <a:xfrm>
            <a:off x="1390650" y="1393825"/>
            <a:ext cx="6578600" cy="5464175"/>
          </a:xfrm>
          <a:prstGeom prst="rect">
            <a:avLst/>
          </a:prstGeom>
          <a:noFill/>
          <a:ln w="9525">
            <a:noFill/>
            <a:miter lim="800000"/>
            <a:headEnd/>
            <a:tailEnd/>
          </a:ln>
        </p:spPr>
      </p:pic>
      <p:pic>
        <p:nvPicPr>
          <p:cNvPr id="596998" name="Picture 6"/>
          <p:cNvPicPr>
            <a:picLocks noChangeAspect="1" noChangeArrowheads="1"/>
          </p:cNvPicPr>
          <p:nvPr/>
        </p:nvPicPr>
        <p:blipFill>
          <a:blip r:embed="rId7" cstate="print"/>
          <a:srcRect/>
          <a:stretch>
            <a:fillRect/>
          </a:stretch>
        </p:blipFill>
        <p:spPr bwMode="auto">
          <a:xfrm>
            <a:off x="1390650" y="1393825"/>
            <a:ext cx="6578600" cy="5464175"/>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fontAlgn="auto">
              <a:spcAft>
                <a:spcPts val="0"/>
              </a:spcAft>
              <a:defRPr/>
            </a:pPr>
            <a:r>
              <a:rPr lang="en-GB" sz="4900" dirty="0" smtClean="0"/>
              <a:t>How accurate is my result</a:t>
            </a:r>
            <a:br>
              <a:rPr lang="en-GB" sz="4900" dirty="0" smtClean="0"/>
            </a:br>
            <a:r>
              <a:rPr lang="en-GB" dirty="0" smtClean="0"/>
              <a:t>Garbage in, Garbage Out…</a:t>
            </a:r>
            <a:br>
              <a:rPr lang="en-GB" dirty="0" smtClean="0"/>
            </a:br>
            <a:endParaRPr lang="en-GB" dirty="0"/>
          </a:p>
        </p:txBody>
      </p:sp>
      <p:pic>
        <p:nvPicPr>
          <p:cNvPr id="596996" name="Picture 4"/>
          <p:cNvPicPr>
            <a:picLocks noChangeAspect="1" noChangeArrowheads="1"/>
          </p:cNvPicPr>
          <p:nvPr/>
        </p:nvPicPr>
        <p:blipFill>
          <a:blip r:embed="rId8" cstate="print"/>
          <a:srcRect/>
          <a:stretch>
            <a:fillRect/>
          </a:stretch>
        </p:blipFill>
        <p:spPr bwMode="auto">
          <a:xfrm>
            <a:off x="1390650" y="1393825"/>
            <a:ext cx="6578600" cy="5464175"/>
          </a:xfrm>
          <a:prstGeom prst="rect">
            <a:avLst/>
          </a:prstGeom>
          <a:noFill/>
          <a:ln w="9525">
            <a:noFill/>
            <a:miter lim="800000"/>
            <a:headEnd/>
            <a:tailEnd/>
          </a:ln>
        </p:spPr>
      </p:pic>
      <p:pic>
        <p:nvPicPr>
          <p:cNvPr id="596997" name="Picture 5"/>
          <p:cNvPicPr>
            <a:picLocks noChangeAspect="1" noChangeArrowheads="1"/>
          </p:cNvPicPr>
          <p:nvPr/>
        </p:nvPicPr>
        <p:blipFill>
          <a:blip r:embed="rId9" cstate="print"/>
          <a:srcRect/>
          <a:stretch>
            <a:fillRect/>
          </a:stretch>
        </p:blipFill>
        <p:spPr bwMode="auto">
          <a:xfrm>
            <a:off x="4316413" y="177800"/>
            <a:ext cx="4600575" cy="381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70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70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69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69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69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nodeType="clickEffect">
                                  <p:stCondLst>
                                    <p:cond delay="0"/>
                                  </p:stCondLst>
                                  <p:childTnLst>
                                    <p:set>
                                      <p:cBhvr>
                                        <p:cTn id="26" dur="1" fill="hold">
                                          <p:stCondLst>
                                            <p:cond delay="0"/>
                                          </p:stCondLst>
                                        </p:cTn>
                                        <p:tgtEl>
                                          <p:spTgt spid="596997"/>
                                        </p:tgtEl>
                                        <p:attrNameLst>
                                          <p:attrName>style.visibility</p:attrName>
                                        </p:attrNameLst>
                                      </p:cBhvr>
                                      <p:to>
                                        <p:strVal val="visible"/>
                                      </p:to>
                                    </p:set>
                                    <p:anim calcmode="lin" valueType="num">
                                      <p:cBhvr additive="base">
                                        <p:cTn id="27" dur="500" fill="hold"/>
                                        <p:tgtEl>
                                          <p:spTgt spid="596997"/>
                                        </p:tgtEl>
                                        <p:attrNameLst>
                                          <p:attrName>ppt_x</p:attrName>
                                        </p:attrNameLst>
                                      </p:cBhvr>
                                      <p:tavLst>
                                        <p:tav tm="0">
                                          <p:val>
                                            <p:strVal val="1+#ppt_w/2"/>
                                          </p:val>
                                        </p:tav>
                                        <p:tav tm="100000">
                                          <p:val>
                                            <p:strVal val="#ppt_x"/>
                                          </p:val>
                                        </p:tav>
                                      </p:tavLst>
                                    </p:anim>
                                    <p:anim calcmode="lin" valueType="num">
                                      <p:cBhvr additive="base">
                                        <p:cTn id="28" dur="500" fill="hold"/>
                                        <p:tgtEl>
                                          <p:spTgt spid="59699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GB" sz="4400" dirty="0" smtClean="0"/>
              <a:t>400 years of ‘Analytics’ </a:t>
            </a:r>
            <a:r>
              <a:rPr lang="en-GB" sz="4000" dirty="0" smtClean="0"/>
              <a:t/>
            </a:r>
            <a:br>
              <a:rPr lang="en-GB" sz="4000" dirty="0" smtClean="0"/>
            </a:br>
            <a:r>
              <a:rPr lang="en-GB" sz="3200" dirty="0" smtClean="0"/>
              <a:t>London Bills of Mortality (1603-)</a:t>
            </a:r>
            <a:endParaRPr lang="en-GB" sz="4000" dirty="0"/>
          </a:p>
        </p:txBody>
      </p:sp>
      <p:graphicFrame>
        <p:nvGraphicFramePr>
          <p:cNvPr id="4138" name="Object 42"/>
          <p:cNvGraphicFramePr>
            <a:graphicFrameLocks noChangeAspect="1"/>
          </p:cNvGraphicFramePr>
          <p:nvPr/>
        </p:nvGraphicFramePr>
        <p:xfrm>
          <a:off x="755576" y="1700808"/>
          <a:ext cx="3421062" cy="4808537"/>
        </p:xfrm>
        <a:graphic>
          <a:graphicData uri="http://schemas.openxmlformats.org/presentationml/2006/ole">
            <p:oleObj spid="_x0000_s1027" name="CorelPhotoPaint.Image.7" r:id="rId4" imgW="9828571" imgH="13815873" progId="">
              <p:embed/>
            </p:oleObj>
          </a:graphicData>
        </a:graphic>
      </p:graphicFrame>
      <p:pic>
        <p:nvPicPr>
          <p:cNvPr id="36" name="Picture 12" descr="week"/>
          <p:cNvPicPr>
            <a:picLocks noChangeAspect="1" noChangeArrowheads="1"/>
          </p:cNvPicPr>
          <p:nvPr/>
        </p:nvPicPr>
        <p:blipFill>
          <a:blip r:embed="rId5" cstate="print"/>
          <a:srcRect/>
          <a:stretch>
            <a:fillRect/>
          </a:stretch>
        </p:blipFill>
        <p:spPr bwMode="auto">
          <a:xfrm>
            <a:off x="4572000" y="1412776"/>
            <a:ext cx="3933825" cy="5048250"/>
          </a:xfrm>
          <a:prstGeom prst="rect">
            <a:avLst/>
          </a:prstGeom>
          <a:noFill/>
        </p:spPr>
      </p:pic>
      <p:sp>
        <p:nvSpPr>
          <p:cNvPr id="37" name="Rectangle 10"/>
          <p:cNvSpPr>
            <a:spLocks noChangeArrowheads="1"/>
          </p:cNvSpPr>
          <p:nvPr/>
        </p:nvSpPr>
        <p:spPr bwMode="auto">
          <a:xfrm>
            <a:off x="6524625" y="2349649"/>
            <a:ext cx="1879600" cy="180975"/>
          </a:xfrm>
          <a:prstGeom prst="rect">
            <a:avLst/>
          </a:prstGeom>
          <a:noFill/>
          <a:ln w="28575">
            <a:solidFill>
              <a:srgbClr val="F80000"/>
            </a:solidFill>
            <a:miter lim="800000"/>
            <a:headEnd type="none" w="sm" len="sm"/>
            <a:tailEnd type="none" w="sm" len="sm"/>
          </a:ln>
          <a:effectLst/>
        </p:spPr>
        <p:txBody>
          <a:bodyPr anchor="ctr">
            <a:spAutoFit/>
          </a:bodyPr>
          <a:lstStyle/>
          <a:p>
            <a:endParaRPr lang="en-GB"/>
          </a:p>
        </p:txBody>
      </p:sp>
      <p:sp>
        <p:nvSpPr>
          <p:cNvPr id="38" name="Rectangle 11"/>
          <p:cNvSpPr>
            <a:spLocks noChangeArrowheads="1"/>
          </p:cNvSpPr>
          <p:nvPr/>
        </p:nvSpPr>
        <p:spPr bwMode="auto">
          <a:xfrm>
            <a:off x="6524625" y="2938611"/>
            <a:ext cx="1879600" cy="180975"/>
          </a:xfrm>
          <a:prstGeom prst="rect">
            <a:avLst/>
          </a:prstGeom>
          <a:noFill/>
          <a:ln w="28575">
            <a:solidFill>
              <a:srgbClr val="F80000"/>
            </a:solidFill>
            <a:miter lim="800000"/>
            <a:headEnd type="none" w="sm" len="sm"/>
            <a:tailEnd type="none" w="sm" len="sm"/>
          </a:ln>
          <a:effectLst/>
        </p:spPr>
        <p:txBody>
          <a:bodyPr anchor="ctr">
            <a:spAutoFit/>
          </a:bodyPr>
          <a:lstStyle/>
          <a:p>
            <a:endParaRPr lang="en-GB"/>
          </a:p>
        </p:txBody>
      </p:sp>
      <p:sp>
        <p:nvSpPr>
          <p:cNvPr id="39" name="Rectangle 15"/>
          <p:cNvSpPr>
            <a:spLocks noChangeArrowheads="1"/>
          </p:cNvSpPr>
          <p:nvPr/>
        </p:nvSpPr>
        <p:spPr bwMode="auto">
          <a:xfrm>
            <a:off x="4560888" y="3751411"/>
            <a:ext cx="1879600" cy="180975"/>
          </a:xfrm>
          <a:prstGeom prst="rect">
            <a:avLst/>
          </a:prstGeom>
          <a:noFill/>
          <a:ln w="28575">
            <a:solidFill>
              <a:srgbClr val="F80000"/>
            </a:solidFill>
            <a:miter lim="800000"/>
            <a:headEnd type="none" w="sm" len="sm"/>
            <a:tailEnd type="none" w="sm" len="sm"/>
          </a:ln>
          <a:effectLst/>
        </p:spPr>
        <p:txBody>
          <a:bodyPr anchor="ctr">
            <a:spAutoFit/>
          </a:bodyPr>
          <a:lstStyle/>
          <a:p>
            <a:endParaRPr lang="en-GB"/>
          </a:p>
        </p:txBody>
      </p:sp>
      <p:sp>
        <p:nvSpPr>
          <p:cNvPr id="40" name="Rectangle 16"/>
          <p:cNvSpPr>
            <a:spLocks noChangeArrowheads="1"/>
          </p:cNvSpPr>
          <p:nvPr/>
        </p:nvSpPr>
        <p:spPr bwMode="auto">
          <a:xfrm>
            <a:off x="4560888" y="3281511"/>
            <a:ext cx="1879600" cy="180975"/>
          </a:xfrm>
          <a:prstGeom prst="rect">
            <a:avLst/>
          </a:prstGeom>
          <a:noFill/>
          <a:ln w="28575">
            <a:solidFill>
              <a:srgbClr val="F80000"/>
            </a:solidFill>
            <a:miter lim="800000"/>
            <a:headEnd type="none" w="sm" len="sm"/>
            <a:tailEnd type="none" w="sm" len="sm"/>
          </a:ln>
          <a:effectLst/>
        </p:spPr>
        <p:txBody>
          <a:bodyPr anchor="ctr">
            <a:spAutoFit/>
          </a:bodyPr>
          <a:lstStyle/>
          <a:p>
            <a:endParaRPr lang="en-GB"/>
          </a:p>
        </p:txBody>
      </p:sp>
      <p:sp>
        <p:nvSpPr>
          <p:cNvPr id="41" name="Rectangle 17"/>
          <p:cNvSpPr>
            <a:spLocks noChangeArrowheads="1"/>
          </p:cNvSpPr>
          <p:nvPr/>
        </p:nvSpPr>
        <p:spPr bwMode="auto">
          <a:xfrm>
            <a:off x="6524625" y="1844824"/>
            <a:ext cx="1879600" cy="180975"/>
          </a:xfrm>
          <a:prstGeom prst="rect">
            <a:avLst/>
          </a:prstGeom>
          <a:noFill/>
          <a:ln w="28575">
            <a:solidFill>
              <a:srgbClr val="F80000"/>
            </a:solidFill>
            <a:miter lim="800000"/>
            <a:headEnd type="none" w="sm" len="sm"/>
            <a:tailEnd type="none" w="sm" len="sm"/>
          </a:ln>
          <a:effectLst/>
        </p:spPr>
        <p:txBody>
          <a:bodyPr anchor="ctr">
            <a:spAutoFit/>
          </a:bodyPr>
          <a:lstStyle/>
          <a:p>
            <a:endParaRPr lang="en-GB"/>
          </a:p>
        </p:txBody>
      </p:sp>
      <p:sp>
        <p:nvSpPr>
          <p:cNvPr id="42" name="Rectangle 18"/>
          <p:cNvSpPr>
            <a:spLocks noChangeArrowheads="1"/>
          </p:cNvSpPr>
          <p:nvPr/>
        </p:nvSpPr>
        <p:spPr bwMode="auto">
          <a:xfrm>
            <a:off x="6524625" y="4316561"/>
            <a:ext cx="1879600" cy="180975"/>
          </a:xfrm>
          <a:prstGeom prst="rect">
            <a:avLst/>
          </a:prstGeom>
          <a:noFill/>
          <a:ln w="28575">
            <a:solidFill>
              <a:srgbClr val="F80000"/>
            </a:solidFill>
            <a:miter lim="800000"/>
            <a:headEnd type="none" w="sm" len="sm"/>
            <a:tailEnd type="none" w="sm" len="sm"/>
          </a:ln>
          <a:effectLst/>
        </p:spPr>
        <p:txBody>
          <a:bodyPr anchor="ctr">
            <a:spAutoFit/>
          </a:bodyPr>
          <a:lstStyle/>
          <a:p>
            <a:endParaRPr lang="en-GB"/>
          </a:p>
        </p:txBody>
      </p:sp>
      <p:sp>
        <p:nvSpPr>
          <p:cNvPr id="43" name="Rectangle 19"/>
          <p:cNvSpPr>
            <a:spLocks noChangeArrowheads="1"/>
          </p:cNvSpPr>
          <p:nvPr/>
        </p:nvSpPr>
        <p:spPr bwMode="auto">
          <a:xfrm>
            <a:off x="6524625" y="2541736"/>
            <a:ext cx="1879600" cy="180975"/>
          </a:xfrm>
          <a:prstGeom prst="rect">
            <a:avLst/>
          </a:prstGeom>
          <a:noFill/>
          <a:ln w="28575">
            <a:solidFill>
              <a:srgbClr val="F80000"/>
            </a:solidFill>
            <a:miter lim="800000"/>
            <a:headEnd type="none" w="sm" len="sm"/>
            <a:tailEnd type="none" w="sm" len="sm"/>
          </a:ln>
          <a:effectLst/>
        </p:spPr>
        <p:txBody>
          <a:bodyPr anchor="ctr">
            <a:spAutoFit/>
          </a:bodyP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strVal val="4/3*#ppt_w"/>
                                          </p:val>
                                        </p:tav>
                                        <p:tav tm="100000">
                                          <p:val>
                                            <p:strVal val="#ppt_w"/>
                                          </p:val>
                                        </p:tav>
                                      </p:tavLst>
                                    </p:anim>
                                    <p:anim calcmode="lin" valueType="num">
                                      <p:cBhvr>
                                        <p:cTn id="8" dur="500" fill="hold"/>
                                        <p:tgtEl>
                                          <p:spTgt spid="37"/>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strVal val="4/3*#ppt_w"/>
                                          </p:val>
                                        </p:tav>
                                        <p:tav tm="100000">
                                          <p:val>
                                            <p:strVal val="#ppt_w"/>
                                          </p:val>
                                        </p:tav>
                                      </p:tavLst>
                                    </p:anim>
                                    <p:anim calcmode="lin" valueType="num">
                                      <p:cBhvr>
                                        <p:cTn id="14" dur="500" fill="hold"/>
                                        <p:tgtEl>
                                          <p:spTgt spid="38"/>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strVal val="4/3*#ppt_w"/>
                                          </p:val>
                                        </p:tav>
                                        <p:tav tm="100000">
                                          <p:val>
                                            <p:strVal val="#ppt_w"/>
                                          </p:val>
                                        </p:tav>
                                      </p:tavLst>
                                    </p:anim>
                                    <p:anim calcmode="lin" valueType="num">
                                      <p:cBhvr>
                                        <p:cTn id="20" dur="500" fill="hold"/>
                                        <p:tgtEl>
                                          <p:spTgt spid="39"/>
                                        </p:tgtEl>
                                        <p:attrNameLst>
                                          <p:attrName>ppt_h</p:attrName>
                                        </p:attrNameLst>
                                      </p:cBhvr>
                                      <p:tavLst>
                                        <p:tav tm="0">
                                          <p:val>
                                            <p:strVal val="4/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strVal val="4/3*#ppt_w"/>
                                          </p:val>
                                        </p:tav>
                                        <p:tav tm="100000">
                                          <p:val>
                                            <p:strVal val="#ppt_w"/>
                                          </p:val>
                                        </p:tav>
                                      </p:tavLst>
                                    </p:anim>
                                    <p:anim calcmode="lin" valueType="num">
                                      <p:cBhvr>
                                        <p:cTn id="26" dur="500" fill="hold"/>
                                        <p:tgtEl>
                                          <p:spTgt spid="40"/>
                                        </p:tgtEl>
                                        <p:attrNameLst>
                                          <p:attrName>ppt_h</p:attrName>
                                        </p:attrNameLst>
                                      </p:cBhvr>
                                      <p:tavLst>
                                        <p:tav tm="0">
                                          <p:val>
                                            <p:strVal val="4/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strVal val="4/3*#ppt_w"/>
                                          </p:val>
                                        </p:tav>
                                        <p:tav tm="100000">
                                          <p:val>
                                            <p:strVal val="#ppt_w"/>
                                          </p:val>
                                        </p:tav>
                                      </p:tavLst>
                                    </p:anim>
                                    <p:anim calcmode="lin" valueType="num">
                                      <p:cBhvr>
                                        <p:cTn id="32" dur="500" fill="hold"/>
                                        <p:tgtEl>
                                          <p:spTgt spid="41"/>
                                        </p:tgtEl>
                                        <p:attrNameLst>
                                          <p:attrName>ppt_h</p:attrName>
                                        </p:attrNameLst>
                                      </p:cBhvr>
                                      <p:tavLst>
                                        <p:tav tm="0">
                                          <p:val>
                                            <p:strVal val="4/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strVal val="4/3*#ppt_w"/>
                                          </p:val>
                                        </p:tav>
                                        <p:tav tm="100000">
                                          <p:val>
                                            <p:strVal val="#ppt_w"/>
                                          </p:val>
                                        </p:tav>
                                      </p:tavLst>
                                    </p:anim>
                                    <p:anim calcmode="lin" valueType="num">
                                      <p:cBhvr>
                                        <p:cTn id="38" dur="500" fill="hold"/>
                                        <p:tgtEl>
                                          <p:spTgt spid="42"/>
                                        </p:tgtEl>
                                        <p:attrNameLst>
                                          <p:attrName>ppt_h</p:attrName>
                                        </p:attrNameLst>
                                      </p:cBhvr>
                                      <p:tavLst>
                                        <p:tav tm="0">
                                          <p:val>
                                            <p:strVal val="4/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p:cTn id="43" dur="500" fill="hold"/>
                                        <p:tgtEl>
                                          <p:spTgt spid="43"/>
                                        </p:tgtEl>
                                        <p:attrNameLst>
                                          <p:attrName>ppt_w</p:attrName>
                                        </p:attrNameLst>
                                      </p:cBhvr>
                                      <p:tavLst>
                                        <p:tav tm="0">
                                          <p:val>
                                            <p:strVal val="4/3*#ppt_w"/>
                                          </p:val>
                                        </p:tav>
                                        <p:tav tm="100000">
                                          <p:val>
                                            <p:strVal val="#ppt_w"/>
                                          </p:val>
                                        </p:tav>
                                      </p:tavLst>
                                    </p:anim>
                                    <p:anim calcmode="lin" valueType="num">
                                      <p:cBhvr>
                                        <p:cTn id="44" dur="500" fill="hold"/>
                                        <p:tgtEl>
                                          <p:spTgt spid="4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reeform 103"/>
          <p:cNvSpPr/>
          <p:nvPr/>
        </p:nvSpPr>
        <p:spPr bwMode="auto">
          <a:xfrm>
            <a:off x="509916" y="1268760"/>
            <a:ext cx="8454572" cy="5488819"/>
          </a:xfrm>
          <a:custGeom>
            <a:avLst/>
            <a:gdLst>
              <a:gd name="connsiteX0" fmla="*/ 435429 w 8454572"/>
              <a:gd name="connsiteY0" fmla="*/ 1490133 h 5488819"/>
              <a:gd name="connsiteX1" fmla="*/ 1698171 w 8454572"/>
              <a:gd name="connsiteY1" fmla="*/ 416076 h 5488819"/>
              <a:gd name="connsiteX2" fmla="*/ 3759200 w 8454572"/>
              <a:gd name="connsiteY2" fmla="*/ 53219 h 5488819"/>
              <a:gd name="connsiteX3" fmla="*/ 5588000 w 8454572"/>
              <a:gd name="connsiteY3" fmla="*/ 735390 h 5488819"/>
              <a:gd name="connsiteX4" fmla="*/ 6966857 w 8454572"/>
              <a:gd name="connsiteY4" fmla="*/ 2578704 h 5488819"/>
              <a:gd name="connsiteX5" fmla="*/ 8418286 w 8454572"/>
              <a:gd name="connsiteY5" fmla="*/ 5104190 h 5488819"/>
              <a:gd name="connsiteX6" fmla="*/ 6749143 w 8454572"/>
              <a:gd name="connsiteY6" fmla="*/ 4886476 h 5488819"/>
              <a:gd name="connsiteX7" fmla="*/ 5950857 w 8454572"/>
              <a:gd name="connsiteY7" fmla="*/ 5133219 h 5488819"/>
              <a:gd name="connsiteX8" fmla="*/ 5065486 w 8454572"/>
              <a:gd name="connsiteY8" fmla="*/ 5002590 h 5488819"/>
              <a:gd name="connsiteX9" fmla="*/ 4513943 w 8454572"/>
              <a:gd name="connsiteY9" fmla="*/ 5234819 h 5488819"/>
              <a:gd name="connsiteX10" fmla="*/ 3570514 w 8454572"/>
              <a:gd name="connsiteY10" fmla="*/ 5162247 h 5488819"/>
              <a:gd name="connsiteX11" fmla="*/ 3062514 w 8454572"/>
              <a:gd name="connsiteY11" fmla="*/ 4828419 h 5488819"/>
              <a:gd name="connsiteX12" fmla="*/ 1915886 w 8454572"/>
              <a:gd name="connsiteY12" fmla="*/ 4900990 h 5488819"/>
              <a:gd name="connsiteX13" fmla="*/ 1190171 w 8454572"/>
              <a:gd name="connsiteY13" fmla="*/ 5060647 h 5488819"/>
              <a:gd name="connsiteX14" fmla="*/ 406400 w 8454572"/>
              <a:gd name="connsiteY14" fmla="*/ 4552647 h 5488819"/>
              <a:gd name="connsiteX15" fmla="*/ 435429 w 8454572"/>
              <a:gd name="connsiteY15" fmla="*/ 3725333 h 5488819"/>
              <a:gd name="connsiteX16" fmla="*/ 145143 w 8454572"/>
              <a:gd name="connsiteY16" fmla="*/ 3391504 h 5488819"/>
              <a:gd name="connsiteX17" fmla="*/ 43543 w 8454572"/>
              <a:gd name="connsiteY17" fmla="*/ 2854476 h 5488819"/>
              <a:gd name="connsiteX18" fmla="*/ 435429 w 8454572"/>
              <a:gd name="connsiteY18" fmla="*/ 1490133 h 548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454572" h="5488819">
                <a:moveTo>
                  <a:pt x="435429" y="1490133"/>
                </a:moveTo>
                <a:cubicBezTo>
                  <a:pt x="711200" y="1083733"/>
                  <a:pt x="1144209" y="655562"/>
                  <a:pt x="1698171" y="416076"/>
                </a:cubicBezTo>
                <a:cubicBezTo>
                  <a:pt x="2252133" y="176590"/>
                  <a:pt x="3110895" y="0"/>
                  <a:pt x="3759200" y="53219"/>
                </a:cubicBezTo>
                <a:cubicBezTo>
                  <a:pt x="4407505" y="106438"/>
                  <a:pt x="5053391" y="314476"/>
                  <a:pt x="5588000" y="735390"/>
                </a:cubicBezTo>
                <a:cubicBezTo>
                  <a:pt x="6122609" y="1156304"/>
                  <a:pt x="6495143" y="1850571"/>
                  <a:pt x="6966857" y="2578704"/>
                </a:cubicBezTo>
                <a:cubicBezTo>
                  <a:pt x="7438571" y="3306837"/>
                  <a:pt x="8454572" y="4719561"/>
                  <a:pt x="8418286" y="5104190"/>
                </a:cubicBezTo>
                <a:cubicBezTo>
                  <a:pt x="8382000" y="5488819"/>
                  <a:pt x="7160381" y="4881638"/>
                  <a:pt x="6749143" y="4886476"/>
                </a:cubicBezTo>
                <a:cubicBezTo>
                  <a:pt x="6337905" y="4891314"/>
                  <a:pt x="6231466" y="5113867"/>
                  <a:pt x="5950857" y="5133219"/>
                </a:cubicBezTo>
                <a:cubicBezTo>
                  <a:pt x="5670248" y="5152571"/>
                  <a:pt x="5304972" y="4985657"/>
                  <a:pt x="5065486" y="5002590"/>
                </a:cubicBezTo>
                <a:cubicBezTo>
                  <a:pt x="4826000" y="5019523"/>
                  <a:pt x="4763105" y="5208210"/>
                  <a:pt x="4513943" y="5234819"/>
                </a:cubicBezTo>
                <a:cubicBezTo>
                  <a:pt x="4264781" y="5261428"/>
                  <a:pt x="3812419" y="5229980"/>
                  <a:pt x="3570514" y="5162247"/>
                </a:cubicBezTo>
                <a:cubicBezTo>
                  <a:pt x="3328609" y="5094514"/>
                  <a:pt x="3338285" y="4871962"/>
                  <a:pt x="3062514" y="4828419"/>
                </a:cubicBezTo>
                <a:cubicBezTo>
                  <a:pt x="2786743" y="4784876"/>
                  <a:pt x="2227943" y="4862285"/>
                  <a:pt x="1915886" y="4900990"/>
                </a:cubicBezTo>
                <a:cubicBezTo>
                  <a:pt x="1603829" y="4939695"/>
                  <a:pt x="1441752" y="5118704"/>
                  <a:pt x="1190171" y="5060647"/>
                </a:cubicBezTo>
                <a:cubicBezTo>
                  <a:pt x="938590" y="5002590"/>
                  <a:pt x="532190" y="4775199"/>
                  <a:pt x="406400" y="4552647"/>
                </a:cubicBezTo>
                <a:cubicBezTo>
                  <a:pt x="280610" y="4330095"/>
                  <a:pt x="478972" y="3918857"/>
                  <a:pt x="435429" y="3725333"/>
                </a:cubicBezTo>
                <a:cubicBezTo>
                  <a:pt x="391886" y="3531809"/>
                  <a:pt x="210457" y="3536647"/>
                  <a:pt x="145143" y="3391504"/>
                </a:cubicBezTo>
                <a:cubicBezTo>
                  <a:pt x="79829" y="3246361"/>
                  <a:pt x="0" y="3168952"/>
                  <a:pt x="43543" y="2854476"/>
                </a:cubicBezTo>
                <a:cubicBezTo>
                  <a:pt x="87086" y="2540000"/>
                  <a:pt x="159658" y="1896533"/>
                  <a:pt x="435429" y="1490133"/>
                </a:cubicBezTo>
                <a:close/>
              </a:path>
            </a:pathLst>
          </a:cu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endParaRPr>
          </a:p>
        </p:txBody>
      </p:sp>
      <p:sp>
        <p:nvSpPr>
          <p:cNvPr id="27728" name="Oval 73"/>
          <p:cNvSpPr>
            <a:spLocks noChangeArrowheads="1"/>
          </p:cNvSpPr>
          <p:nvPr/>
        </p:nvSpPr>
        <p:spPr bwMode="auto">
          <a:xfrm>
            <a:off x="1221116" y="3622493"/>
            <a:ext cx="241300" cy="241300"/>
          </a:xfrm>
          <a:prstGeom prst="ellipse">
            <a:avLst/>
          </a:prstGeom>
          <a:solidFill>
            <a:schemeClr val="bg1"/>
          </a:solidFill>
          <a:ln w="9525" algn="ctr">
            <a:noFill/>
            <a:round/>
            <a:headEnd/>
            <a:tailEnd/>
          </a:ln>
        </p:spPr>
        <p:txBody>
          <a:bodyPr/>
          <a:lstStyle/>
          <a:p>
            <a:endParaRPr lang="en-US"/>
          </a:p>
        </p:txBody>
      </p:sp>
      <p:sp>
        <p:nvSpPr>
          <p:cNvPr id="27729" name="Oval 74"/>
          <p:cNvSpPr>
            <a:spLocks noChangeArrowheads="1"/>
          </p:cNvSpPr>
          <p:nvPr/>
        </p:nvSpPr>
        <p:spPr bwMode="auto">
          <a:xfrm>
            <a:off x="3786516" y="1514293"/>
            <a:ext cx="241300" cy="241300"/>
          </a:xfrm>
          <a:prstGeom prst="ellipse">
            <a:avLst/>
          </a:prstGeom>
          <a:solidFill>
            <a:schemeClr val="bg1"/>
          </a:solidFill>
          <a:ln w="9525" algn="ctr">
            <a:noFill/>
            <a:round/>
            <a:headEnd/>
            <a:tailEnd/>
          </a:ln>
        </p:spPr>
        <p:txBody>
          <a:bodyPr/>
          <a:lstStyle/>
          <a:p>
            <a:endParaRPr lang="en-US"/>
          </a:p>
        </p:txBody>
      </p:sp>
      <p:sp>
        <p:nvSpPr>
          <p:cNvPr id="27730" name="Oval 75"/>
          <p:cNvSpPr>
            <a:spLocks noChangeArrowheads="1"/>
          </p:cNvSpPr>
          <p:nvPr/>
        </p:nvSpPr>
        <p:spPr bwMode="auto">
          <a:xfrm>
            <a:off x="5716916" y="3990793"/>
            <a:ext cx="241300" cy="241300"/>
          </a:xfrm>
          <a:prstGeom prst="ellipse">
            <a:avLst/>
          </a:prstGeom>
          <a:solidFill>
            <a:schemeClr val="bg1"/>
          </a:solidFill>
          <a:ln w="9525" algn="ctr">
            <a:noFill/>
            <a:round/>
            <a:headEnd/>
            <a:tailEnd/>
          </a:ln>
        </p:spPr>
        <p:txBody>
          <a:bodyPr/>
          <a:lstStyle/>
          <a:p>
            <a:endParaRPr lang="en-US"/>
          </a:p>
        </p:txBody>
      </p:sp>
      <p:sp>
        <p:nvSpPr>
          <p:cNvPr id="27731" name="Oval 83"/>
          <p:cNvSpPr>
            <a:spLocks noChangeArrowheads="1"/>
          </p:cNvSpPr>
          <p:nvPr/>
        </p:nvSpPr>
        <p:spPr bwMode="auto">
          <a:xfrm>
            <a:off x="4459616" y="4409893"/>
            <a:ext cx="241300" cy="241300"/>
          </a:xfrm>
          <a:prstGeom prst="ellipse">
            <a:avLst/>
          </a:prstGeom>
          <a:solidFill>
            <a:schemeClr val="bg1"/>
          </a:solidFill>
          <a:ln w="9525" algn="ctr">
            <a:noFill/>
            <a:round/>
            <a:headEnd/>
            <a:tailEnd/>
          </a:ln>
        </p:spPr>
        <p:txBody>
          <a:bodyPr/>
          <a:lstStyle/>
          <a:p>
            <a:endParaRPr lang="en-US"/>
          </a:p>
        </p:txBody>
      </p:sp>
      <p:cxnSp>
        <p:nvCxnSpPr>
          <p:cNvPr id="27732" name="Straight Connector 92"/>
          <p:cNvCxnSpPr>
            <a:cxnSpLocks noChangeShapeType="1"/>
            <a:stCxn id="27729" idx="4"/>
            <a:endCxn id="27731" idx="1"/>
          </p:cNvCxnSpPr>
          <p:nvPr/>
        </p:nvCxnSpPr>
        <p:spPr bwMode="auto">
          <a:xfrm rot="16200000" flipH="1">
            <a:off x="2856241" y="2806518"/>
            <a:ext cx="2689638" cy="587788"/>
          </a:xfrm>
          <a:prstGeom prst="line">
            <a:avLst/>
          </a:prstGeom>
          <a:noFill/>
          <a:ln w="31750" algn="ctr">
            <a:solidFill>
              <a:srgbClr val="FFFF00"/>
            </a:solidFill>
            <a:round/>
            <a:headEnd/>
            <a:tailEnd/>
          </a:ln>
        </p:spPr>
      </p:cxnSp>
      <p:cxnSp>
        <p:nvCxnSpPr>
          <p:cNvPr id="27733" name="Straight Connector 125"/>
          <p:cNvCxnSpPr>
            <a:cxnSpLocks noChangeShapeType="1"/>
            <a:stCxn id="27729" idx="3"/>
            <a:endCxn id="27675" idx="7"/>
          </p:cNvCxnSpPr>
          <p:nvPr/>
        </p:nvCxnSpPr>
        <p:spPr bwMode="auto">
          <a:xfrm rot="5400000">
            <a:off x="2855828" y="1180505"/>
            <a:ext cx="426276" cy="1505776"/>
          </a:xfrm>
          <a:prstGeom prst="line">
            <a:avLst/>
          </a:prstGeom>
          <a:noFill/>
          <a:ln w="31750" algn="ctr">
            <a:solidFill>
              <a:srgbClr val="FFFF00"/>
            </a:solidFill>
            <a:round/>
            <a:headEnd/>
            <a:tailEnd/>
          </a:ln>
        </p:spPr>
      </p:cxnSp>
      <p:cxnSp>
        <p:nvCxnSpPr>
          <p:cNvPr id="27734" name="Straight Connector 131"/>
          <p:cNvCxnSpPr>
            <a:cxnSpLocks noChangeShapeType="1"/>
            <a:stCxn id="27666" idx="4"/>
            <a:endCxn id="27728" idx="0"/>
          </p:cNvCxnSpPr>
          <p:nvPr/>
        </p:nvCxnSpPr>
        <p:spPr bwMode="auto">
          <a:xfrm rot="5400000">
            <a:off x="1151266" y="3431993"/>
            <a:ext cx="381000" cy="1588"/>
          </a:xfrm>
          <a:prstGeom prst="line">
            <a:avLst/>
          </a:prstGeom>
          <a:noFill/>
          <a:ln w="31750" algn="ctr">
            <a:solidFill>
              <a:srgbClr val="FFFF00"/>
            </a:solidFill>
            <a:round/>
            <a:headEnd/>
            <a:tailEnd/>
          </a:ln>
        </p:spPr>
      </p:cxnSp>
      <p:sp>
        <p:nvSpPr>
          <p:cNvPr id="27749" name="Oval 156"/>
          <p:cNvSpPr>
            <a:spLocks noChangeArrowheads="1"/>
          </p:cNvSpPr>
          <p:nvPr/>
        </p:nvSpPr>
        <p:spPr bwMode="auto">
          <a:xfrm>
            <a:off x="1437016" y="4701993"/>
            <a:ext cx="241300" cy="241300"/>
          </a:xfrm>
          <a:prstGeom prst="ellipse">
            <a:avLst/>
          </a:prstGeom>
          <a:solidFill>
            <a:schemeClr val="bg1"/>
          </a:solidFill>
          <a:ln w="9525" algn="ctr">
            <a:noFill/>
            <a:round/>
            <a:headEnd/>
            <a:tailEnd/>
          </a:ln>
        </p:spPr>
        <p:txBody>
          <a:bodyPr/>
          <a:lstStyle/>
          <a:p>
            <a:endParaRPr lang="en-US"/>
          </a:p>
        </p:txBody>
      </p:sp>
      <p:cxnSp>
        <p:nvCxnSpPr>
          <p:cNvPr id="27751" name="Straight Connector 169"/>
          <p:cNvCxnSpPr>
            <a:cxnSpLocks noChangeShapeType="1"/>
            <a:stCxn id="27667" idx="3"/>
            <a:endCxn id="27730" idx="7"/>
          </p:cNvCxnSpPr>
          <p:nvPr/>
        </p:nvCxnSpPr>
        <p:spPr bwMode="auto">
          <a:xfrm rot="5400000">
            <a:off x="5764128" y="3326805"/>
            <a:ext cx="858076" cy="540576"/>
          </a:xfrm>
          <a:prstGeom prst="line">
            <a:avLst/>
          </a:prstGeom>
          <a:noFill/>
          <a:ln w="31750" algn="ctr">
            <a:solidFill>
              <a:srgbClr val="FFFF00"/>
            </a:solidFill>
            <a:round/>
            <a:headEnd/>
            <a:tailEnd/>
          </a:ln>
        </p:spPr>
      </p:cxnSp>
      <p:cxnSp>
        <p:nvCxnSpPr>
          <p:cNvPr id="27727" name="Straight Connector 242"/>
          <p:cNvCxnSpPr>
            <a:cxnSpLocks noChangeShapeType="1"/>
            <a:stCxn id="27728" idx="4"/>
            <a:endCxn id="27749" idx="0"/>
          </p:cNvCxnSpPr>
          <p:nvPr/>
        </p:nvCxnSpPr>
        <p:spPr bwMode="auto">
          <a:xfrm rot="16200000" flipH="1">
            <a:off x="1030720" y="4174839"/>
            <a:ext cx="837974" cy="215882"/>
          </a:xfrm>
          <a:prstGeom prst="line">
            <a:avLst/>
          </a:prstGeom>
          <a:noFill/>
          <a:ln w="31750" algn="ctr">
            <a:solidFill>
              <a:srgbClr val="FFFF00"/>
            </a:solidFill>
            <a:round/>
            <a:headEnd/>
            <a:tailEnd/>
          </a:ln>
        </p:spPr>
      </p:cxnSp>
      <p:cxnSp>
        <p:nvCxnSpPr>
          <p:cNvPr id="27720" name="Straight Connector 89"/>
          <p:cNvCxnSpPr>
            <a:cxnSpLocks noChangeShapeType="1"/>
            <a:stCxn id="27729" idx="4"/>
            <a:endCxn id="27665" idx="1"/>
          </p:cNvCxnSpPr>
          <p:nvPr/>
        </p:nvCxnSpPr>
        <p:spPr bwMode="auto">
          <a:xfrm rot="16200000" flipH="1">
            <a:off x="3624661" y="2038098"/>
            <a:ext cx="1279798" cy="714788"/>
          </a:xfrm>
          <a:prstGeom prst="line">
            <a:avLst/>
          </a:prstGeom>
          <a:noFill/>
          <a:ln w="31750" algn="ctr">
            <a:solidFill>
              <a:srgbClr val="FFFF00"/>
            </a:solidFill>
            <a:round/>
            <a:headEnd/>
            <a:tailEnd/>
          </a:ln>
        </p:spPr>
      </p:cxnSp>
      <p:grpSp>
        <p:nvGrpSpPr>
          <p:cNvPr id="2" name="Group 112"/>
          <p:cNvGrpSpPr/>
          <p:nvPr/>
        </p:nvGrpSpPr>
        <p:grpSpPr>
          <a:xfrm>
            <a:off x="2163678" y="3866555"/>
            <a:ext cx="1162876" cy="1670876"/>
            <a:chOff x="1653762" y="4155662"/>
            <a:chExt cx="1162876" cy="1670876"/>
          </a:xfrm>
        </p:grpSpPr>
        <p:cxnSp>
          <p:nvCxnSpPr>
            <p:cNvPr id="27725" name="Straight Connector 219"/>
            <p:cNvCxnSpPr>
              <a:cxnSpLocks noChangeShapeType="1"/>
              <a:stCxn id="27668" idx="3"/>
              <a:endCxn id="27671" idx="7"/>
            </p:cNvCxnSpPr>
            <p:nvPr/>
          </p:nvCxnSpPr>
          <p:spPr bwMode="auto">
            <a:xfrm flipH="1">
              <a:off x="1653762" y="4155662"/>
              <a:ext cx="1162876" cy="819976"/>
            </a:xfrm>
            <a:prstGeom prst="line">
              <a:avLst/>
            </a:prstGeom>
            <a:noFill/>
            <a:ln w="31750" algn="ctr">
              <a:solidFill>
                <a:srgbClr val="FFFF00"/>
              </a:solidFill>
              <a:round/>
              <a:headEnd/>
              <a:tailEnd/>
            </a:ln>
          </p:spPr>
        </p:cxnSp>
        <p:cxnSp>
          <p:nvCxnSpPr>
            <p:cNvPr id="27722" name="Straight Connector 144"/>
            <p:cNvCxnSpPr>
              <a:cxnSpLocks noChangeShapeType="1"/>
              <a:stCxn id="27669" idx="4"/>
              <a:endCxn id="27737" idx="1"/>
            </p:cNvCxnSpPr>
            <p:nvPr/>
          </p:nvCxnSpPr>
          <p:spPr bwMode="auto">
            <a:xfrm>
              <a:off x="1911350" y="4267200"/>
              <a:ext cx="92488" cy="1559338"/>
            </a:xfrm>
            <a:prstGeom prst="line">
              <a:avLst/>
            </a:prstGeom>
            <a:noFill/>
            <a:ln w="31750" algn="ctr">
              <a:solidFill>
                <a:srgbClr val="FFFF00"/>
              </a:solidFill>
              <a:round/>
              <a:headEnd/>
              <a:tailEnd/>
            </a:ln>
          </p:spPr>
        </p:cxnSp>
      </p:grpSp>
      <p:cxnSp>
        <p:nvCxnSpPr>
          <p:cNvPr id="27723" name="Straight Connector 182"/>
          <p:cNvCxnSpPr>
            <a:cxnSpLocks noChangeShapeType="1"/>
            <a:stCxn id="27730" idx="5"/>
            <a:endCxn id="27674" idx="1"/>
          </p:cNvCxnSpPr>
          <p:nvPr/>
        </p:nvCxnSpPr>
        <p:spPr bwMode="auto">
          <a:xfrm rot="16200000" flipH="1">
            <a:off x="6418208" y="3701159"/>
            <a:ext cx="540517" cy="1531176"/>
          </a:xfrm>
          <a:prstGeom prst="line">
            <a:avLst/>
          </a:prstGeom>
          <a:noFill/>
          <a:ln w="31750" algn="ctr">
            <a:solidFill>
              <a:srgbClr val="FFFF00"/>
            </a:solidFill>
            <a:round/>
            <a:headEnd/>
            <a:tailEnd/>
          </a:ln>
        </p:spPr>
      </p:cxnSp>
      <p:grpSp>
        <p:nvGrpSpPr>
          <p:cNvPr id="3" name="Group 113"/>
          <p:cNvGrpSpPr/>
          <p:nvPr/>
        </p:nvGrpSpPr>
        <p:grpSpPr>
          <a:xfrm>
            <a:off x="1642978" y="2784293"/>
            <a:ext cx="692976" cy="1953038"/>
            <a:chOff x="1133062" y="3073400"/>
            <a:chExt cx="692976" cy="1953038"/>
          </a:xfrm>
        </p:grpSpPr>
        <p:cxnSp>
          <p:nvCxnSpPr>
            <p:cNvPr id="27750" name="Straight Connector 157"/>
            <p:cNvCxnSpPr>
              <a:cxnSpLocks noChangeShapeType="1"/>
              <a:stCxn id="27669" idx="3"/>
              <a:endCxn id="27749" idx="7"/>
            </p:cNvCxnSpPr>
            <p:nvPr/>
          </p:nvCxnSpPr>
          <p:spPr bwMode="auto">
            <a:xfrm flipH="1">
              <a:off x="1133062" y="4231862"/>
              <a:ext cx="692976" cy="794576"/>
            </a:xfrm>
            <a:prstGeom prst="line">
              <a:avLst/>
            </a:prstGeom>
            <a:noFill/>
            <a:ln w="31750" algn="ctr">
              <a:solidFill>
                <a:srgbClr val="FFFF00"/>
              </a:solidFill>
              <a:round/>
              <a:headEnd/>
              <a:tailEnd/>
            </a:ln>
          </p:spPr>
        </p:cxnSp>
        <p:cxnSp>
          <p:nvCxnSpPr>
            <p:cNvPr id="27724" name="Straight Connector 245"/>
            <p:cNvCxnSpPr>
              <a:cxnSpLocks noChangeShapeType="1"/>
              <a:stCxn id="27717" idx="4"/>
              <a:endCxn id="27669" idx="1"/>
            </p:cNvCxnSpPr>
            <p:nvPr/>
          </p:nvCxnSpPr>
          <p:spPr bwMode="auto">
            <a:xfrm>
              <a:off x="1301750" y="3073400"/>
              <a:ext cx="524288" cy="987838"/>
            </a:xfrm>
            <a:prstGeom prst="line">
              <a:avLst/>
            </a:prstGeom>
            <a:noFill/>
            <a:ln w="31750" algn="ctr">
              <a:solidFill>
                <a:srgbClr val="FFFF00"/>
              </a:solidFill>
              <a:round/>
              <a:headEnd/>
              <a:tailEnd/>
            </a:ln>
          </p:spPr>
        </p:cxnSp>
      </p:grpSp>
      <p:sp>
        <p:nvSpPr>
          <p:cNvPr id="27656" name="Title 1"/>
          <p:cNvSpPr>
            <a:spLocks noGrp="1"/>
          </p:cNvSpPr>
          <p:nvPr>
            <p:ph type="title"/>
          </p:nvPr>
        </p:nvSpPr>
        <p:spPr>
          <a:xfrm>
            <a:off x="442913" y="238125"/>
            <a:ext cx="7659687" cy="863600"/>
          </a:xfrm>
        </p:spPr>
        <p:txBody>
          <a:bodyPr/>
          <a:lstStyle/>
          <a:p>
            <a:r>
              <a:rPr lang="en-GB" sz="3200" dirty="0" smtClean="0"/>
              <a:t>Different technical properties</a:t>
            </a:r>
            <a:r>
              <a:rPr lang="en-GB" b="0" dirty="0" smtClean="0"/>
              <a:t/>
            </a:r>
            <a:br>
              <a:rPr lang="en-GB" b="0" dirty="0" smtClean="0"/>
            </a:br>
            <a:r>
              <a:rPr lang="en-GB" sz="4400" i="0" dirty="0" smtClean="0"/>
              <a:t>Concept inactivation</a:t>
            </a:r>
            <a:endParaRPr lang="en-US" sz="4400" i="0" dirty="0" smtClean="0"/>
          </a:p>
        </p:txBody>
      </p:sp>
      <p:cxnSp>
        <p:nvCxnSpPr>
          <p:cNvPr id="27657" name="Straight Connector 17"/>
          <p:cNvCxnSpPr>
            <a:cxnSpLocks noChangeShapeType="1"/>
            <a:stCxn id="27675" idx="5"/>
            <a:endCxn id="27664" idx="1"/>
          </p:cNvCxnSpPr>
          <p:nvPr/>
        </p:nvCxnSpPr>
        <p:spPr bwMode="auto">
          <a:xfrm rot="16200000" flipH="1">
            <a:off x="2214891" y="2419168"/>
            <a:ext cx="704850" cy="501650"/>
          </a:xfrm>
          <a:prstGeom prst="line">
            <a:avLst/>
          </a:prstGeom>
          <a:noFill/>
          <a:ln w="31750" algn="ctr">
            <a:solidFill>
              <a:srgbClr val="FFFF00"/>
            </a:solidFill>
            <a:round/>
            <a:headEnd/>
            <a:tailEnd/>
          </a:ln>
        </p:spPr>
      </p:cxnSp>
      <p:cxnSp>
        <p:nvCxnSpPr>
          <p:cNvPr id="27658" name="Straight Connector 18"/>
          <p:cNvCxnSpPr>
            <a:cxnSpLocks noChangeShapeType="1"/>
            <a:stCxn id="27675" idx="3"/>
            <a:endCxn id="27666" idx="7"/>
          </p:cNvCxnSpPr>
          <p:nvPr/>
        </p:nvCxnSpPr>
        <p:spPr bwMode="auto">
          <a:xfrm rot="5400000">
            <a:off x="1427491" y="2317568"/>
            <a:ext cx="717550" cy="717550"/>
          </a:xfrm>
          <a:prstGeom prst="line">
            <a:avLst/>
          </a:prstGeom>
          <a:noFill/>
          <a:ln w="31750" algn="ctr">
            <a:solidFill>
              <a:srgbClr val="FFFF00"/>
            </a:solidFill>
            <a:round/>
            <a:headEnd/>
            <a:tailEnd/>
          </a:ln>
        </p:spPr>
      </p:cxnSp>
      <p:cxnSp>
        <p:nvCxnSpPr>
          <p:cNvPr id="27659" name="Straight Connector 21"/>
          <p:cNvCxnSpPr>
            <a:cxnSpLocks noChangeShapeType="1"/>
            <a:stCxn id="27664" idx="3"/>
            <a:endCxn id="27669" idx="0"/>
          </p:cNvCxnSpPr>
          <p:nvPr/>
        </p:nvCxnSpPr>
        <p:spPr bwMode="auto">
          <a:xfrm rot="5400000">
            <a:off x="2348241" y="3266893"/>
            <a:ext cx="542925" cy="396875"/>
          </a:xfrm>
          <a:prstGeom prst="line">
            <a:avLst/>
          </a:prstGeom>
          <a:noFill/>
          <a:ln w="31750" algn="ctr">
            <a:solidFill>
              <a:srgbClr val="FFFF00"/>
            </a:solidFill>
            <a:round/>
            <a:headEnd/>
            <a:tailEnd/>
          </a:ln>
        </p:spPr>
      </p:cxnSp>
      <p:cxnSp>
        <p:nvCxnSpPr>
          <p:cNvPr id="27660" name="Straight Connector 24"/>
          <p:cNvCxnSpPr>
            <a:cxnSpLocks noChangeShapeType="1"/>
            <a:stCxn id="27664" idx="5"/>
            <a:endCxn id="27668" idx="1"/>
          </p:cNvCxnSpPr>
          <p:nvPr/>
        </p:nvCxnSpPr>
        <p:spPr bwMode="auto">
          <a:xfrm rot="16200000" flipH="1">
            <a:off x="2907041" y="3276418"/>
            <a:ext cx="501650" cy="336550"/>
          </a:xfrm>
          <a:prstGeom prst="line">
            <a:avLst/>
          </a:prstGeom>
          <a:noFill/>
          <a:ln w="31750" algn="ctr">
            <a:solidFill>
              <a:srgbClr val="FFFF00"/>
            </a:solidFill>
            <a:round/>
            <a:headEnd/>
            <a:tailEnd/>
          </a:ln>
        </p:spPr>
      </p:cxnSp>
      <p:sp>
        <p:nvSpPr>
          <p:cNvPr id="27664" name="Oval 3"/>
          <p:cNvSpPr>
            <a:spLocks noChangeArrowheads="1"/>
          </p:cNvSpPr>
          <p:nvPr/>
        </p:nvSpPr>
        <p:spPr bwMode="auto">
          <a:xfrm>
            <a:off x="2783216" y="2987493"/>
            <a:ext cx="241300" cy="241300"/>
          </a:xfrm>
          <a:prstGeom prst="ellipse">
            <a:avLst/>
          </a:prstGeom>
          <a:solidFill>
            <a:schemeClr val="bg1"/>
          </a:solidFill>
          <a:ln w="9525" algn="ctr">
            <a:noFill/>
            <a:round/>
            <a:headEnd/>
            <a:tailEnd/>
          </a:ln>
        </p:spPr>
        <p:txBody>
          <a:bodyPr/>
          <a:lstStyle/>
          <a:p>
            <a:endParaRPr lang="en-US"/>
          </a:p>
        </p:txBody>
      </p:sp>
      <p:sp>
        <p:nvSpPr>
          <p:cNvPr id="27665" name="Oval 4"/>
          <p:cNvSpPr>
            <a:spLocks noChangeArrowheads="1"/>
          </p:cNvSpPr>
          <p:nvPr/>
        </p:nvSpPr>
        <p:spPr bwMode="auto">
          <a:xfrm>
            <a:off x="4586616" y="3000193"/>
            <a:ext cx="241300" cy="241300"/>
          </a:xfrm>
          <a:prstGeom prst="ellipse">
            <a:avLst/>
          </a:prstGeom>
          <a:solidFill>
            <a:schemeClr val="bg1"/>
          </a:solidFill>
          <a:ln w="9525" algn="ctr">
            <a:noFill/>
            <a:round/>
            <a:headEnd/>
            <a:tailEnd/>
          </a:ln>
        </p:spPr>
        <p:txBody>
          <a:bodyPr/>
          <a:lstStyle/>
          <a:p>
            <a:endParaRPr lang="en-US"/>
          </a:p>
        </p:txBody>
      </p:sp>
      <p:sp>
        <p:nvSpPr>
          <p:cNvPr id="27666" name="Oval 5"/>
          <p:cNvSpPr>
            <a:spLocks noChangeArrowheads="1"/>
          </p:cNvSpPr>
          <p:nvPr/>
        </p:nvSpPr>
        <p:spPr bwMode="auto">
          <a:xfrm>
            <a:off x="1221116" y="3000193"/>
            <a:ext cx="241300" cy="241300"/>
          </a:xfrm>
          <a:prstGeom prst="ellipse">
            <a:avLst/>
          </a:prstGeom>
          <a:solidFill>
            <a:schemeClr val="bg1"/>
          </a:solidFill>
          <a:ln w="9525" algn="ctr">
            <a:noFill/>
            <a:round/>
            <a:headEnd/>
            <a:tailEnd/>
          </a:ln>
        </p:spPr>
        <p:txBody>
          <a:bodyPr/>
          <a:lstStyle/>
          <a:p>
            <a:endParaRPr lang="en-US"/>
          </a:p>
        </p:txBody>
      </p:sp>
      <p:sp>
        <p:nvSpPr>
          <p:cNvPr id="27667" name="Oval 6"/>
          <p:cNvSpPr>
            <a:spLocks noChangeArrowheads="1"/>
          </p:cNvSpPr>
          <p:nvPr/>
        </p:nvSpPr>
        <p:spPr bwMode="auto">
          <a:xfrm>
            <a:off x="6428116" y="2962093"/>
            <a:ext cx="241300" cy="241300"/>
          </a:xfrm>
          <a:prstGeom prst="ellipse">
            <a:avLst/>
          </a:prstGeom>
          <a:solidFill>
            <a:schemeClr val="bg1"/>
          </a:solidFill>
          <a:ln w="9525" algn="ctr">
            <a:noFill/>
            <a:round/>
            <a:headEnd/>
            <a:tailEnd/>
          </a:ln>
        </p:spPr>
        <p:txBody>
          <a:bodyPr/>
          <a:lstStyle/>
          <a:p>
            <a:endParaRPr lang="en-US">
              <a:solidFill>
                <a:schemeClr val="accent6">
                  <a:lumMod val="60000"/>
                  <a:lumOff val="40000"/>
                </a:schemeClr>
              </a:solidFill>
            </a:endParaRPr>
          </a:p>
        </p:txBody>
      </p:sp>
      <p:sp>
        <p:nvSpPr>
          <p:cNvPr id="27668" name="Oval 7"/>
          <p:cNvSpPr>
            <a:spLocks noChangeArrowheads="1"/>
          </p:cNvSpPr>
          <p:nvPr/>
        </p:nvSpPr>
        <p:spPr bwMode="auto">
          <a:xfrm>
            <a:off x="3291216" y="3660593"/>
            <a:ext cx="241300" cy="241300"/>
          </a:xfrm>
          <a:prstGeom prst="ellipse">
            <a:avLst/>
          </a:prstGeom>
          <a:solidFill>
            <a:schemeClr val="bg1"/>
          </a:solidFill>
          <a:ln w="31750" algn="ctr">
            <a:noFill/>
            <a:round/>
            <a:headEnd/>
            <a:tailEnd/>
          </a:ln>
        </p:spPr>
        <p:txBody>
          <a:bodyPr/>
          <a:lstStyle/>
          <a:p>
            <a:endParaRPr lang="en-US"/>
          </a:p>
        </p:txBody>
      </p:sp>
      <p:sp>
        <p:nvSpPr>
          <p:cNvPr id="27669" name="Oval 8"/>
          <p:cNvSpPr>
            <a:spLocks noChangeArrowheads="1"/>
          </p:cNvSpPr>
          <p:nvPr/>
        </p:nvSpPr>
        <p:spPr bwMode="auto">
          <a:xfrm>
            <a:off x="2300616" y="3736793"/>
            <a:ext cx="241300" cy="241300"/>
          </a:xfrm>
          <a:prstGeom prst="ellipse">
            <a:avLst/>
          </a:prstGeom>
          <a:solidFill>
            <a:schemeClr val="bg1"/>
          </a:solidFill>
          <a:ln w="9525" algn="ctr">
            <a:noFill/>
            <a:round/>
            <a:headEnd/>
            <a:tailEnd/>
          </a:ln>
        </p:spPr>
        <p:txBody>
          <a:bodyPr/>
          <a:lstStyle/>
          <a:p>
            <a:endParaRPr lang="en-US"/>
          </a:p>
        </p:txBody>
      </p:sp>
      <p:sp>
        <p:nvSpPr>
          <p:cNvPr id="27671" name="Oval 10"/>
          <p:cNvSpPr>
            <a:spLocks noChangeArrowheads="1"/>
          </p:cNvSpPr>
          <p:nvPr/>
        </p:nvSpPr>
        <p:spPr bwMode="auto">
          <a:xfrm>
            <a:off x="1957716" y="4651193"/>
            <a:ext cx="241300" cy="241300"/>
          </a:xfrm>
          <a:prstGeom prst="ellipse">
            <a:avLst/>
          </a:prstGeom>
          <a:solidFill>
            <a:schemeClr val="bg1"/>
          </a:solidFill>
          <a:ln w="9525" algn="ctr">
            <a:noFill/>
            <a:round/>
            <a:headEnd/>
            <a:tailEnd/>
          </a:ln>
        </p:spPr>
        <p:txBody>
          <a:bodyPr/>
          <a:lstStyle/>
          <a:p>
            <a:endParaRPr lang="en-US"/>
          </a:p>
        </p:txBody>
      </p:sp>
      <p:grpSp>
        <p:nvGrpSpPr>
          <p:cNvPr id="4" name="Group 109"/>
          <p:cNvGrpSpPr/>
          <p:nvPr/>
        </p:nvGrpSpPr>
        <p:grpSpPr>
          <a:xfrm>
            <a:off x="5323216" y="4232093"/>
            <a:ext cx="1092200" cy="1371600"/>
            <a:chOff x="4813300" y="4521200"/>
            <a:chExt cx="1092200" cy="1371600"/>
          </a:xfrm>
        </p:grpSpPr>
        <p:sp>
          <p:nvSpPr>
            <p:cNvPr id="27735" name="Oval 76"/>
            <p:cNvSpPr>
              <a:spLocks noChangeArrowheads="1"/>
            </p:cNvSpPr>
            <p:nvPr/>
          </p:nvSpPr>
          <p:spPr bwMode="auto">
            <a:xfrm>
              <a:off x="5664200" y="5651500"/>
              <a:ext cx="241300" cy="241300"/>
            </a:xfrm>
            <a:prstGeom prst="ellipse">
              <a:avLst/>
            </a:prstGeom>
            <a:solidFill>
              <a:schemeClr val="bg1"/>
            </a:solidFill>
            <a:ln w="9525" algn="ctr">
              <a:noFill/>
              <a:round/>
              <a:headEnd/>
              <a:tailEnd/>
            </a:ln>
          </p:spPr>
          <p:txBody>
            <a:bodyPr/>
            <a:lstStyle/>
            <a:p>
              <a:endParaRPr lang="en-US"/>
            </a:p>
          </p:txBody>
        </p:sp>
        <p:cxnSp>
          <p:nvCxnSpPr>
            <p:cNvPr id="27726" name="Straight Connector 239"/>
            <p:cNvCxnSpPr>
              <a:cxnSpLocks noChangeShapeType="1"/>
              <a:stCxn id="27730" idx="4"/>
              <a:endCxn id="27735" idx="1"/>
            </p:cNvCxnSpPr>
            <p:nvPr/>
          </p:nvCxnSpPr>
          <p:spPr bwMode="auto">
            <a:xfrm>
              <a:off x="5399658" y="4521200"/>
              <a:ext cx="299880" cy="1165638"/>
            </a:xfrm>
            <a:prstGeom prst="line">
              <a:avLst/>
            </a:prstGeom>
            <a:noFill/>
            <a:ln w="31750" algn="ctr">
              <a:solidFill>
                <a:srgbClr val="FFFF00"/>
              </a:solidFill>
              <a:round/>
              <a:headEnd/>
              <a:tailEnd/>
            </a:ln>
          </p:spPr>
        </p:cxnSp>
        <p:cxnSp>
          <p:nvCxnSpPr>
            <p:cNvPr id="27719" name="Straight Connector 58"/>
            <p:cNvCxnSpPr>
              <a:cxnSpLocks noChangeShapeType="1"/>
              <a:stCxn id="27730" idx="4"/>
              <a:endCxn id="27672" idx="0"/>
            </p:cNvCxnSpPr>
            <p:nvPr/>
          </p:nvCxnSpPr>
          <p:spPr bwMode="auto">
            <a:xfrm flipH="1">
              <a:off x="4933950" y="4521200"/>
              <a:ext cx="465708" cy="1130300"/>
            </a:xfrm>
            <a:prstGeom prst="line">
              <a:avLst/>
            </a:prstGeom>
            <a:noFill/>
            <a:ln w="31750" algn="ctr">
              <a:solidFill>
                <a:srgbClr val="FFFF00"/>
              </a:solidFill>
              <a:round/>
              <a:headEnd/>
              <a:tailEnd/>
            </a:ln>
          </p:spPr>
        </p:cxnSp>
        <p:sp>
          <p:nvSpPr>
            <p:cNvPr id="27672" name="Oval 11"/>
            <p:cNvSpPr>
              <a:spLocks noChangeArrowheads="1"/>
            </p:cNvSpPr>
            <p:nvPr/>
          </p:nvSpPr>
          <p:spPr bwMode="auto">
            <a:xfrm>
              <a:off x="4813300" y="5651500"/>
              <a:ext cx="241300" cy="241300"/>
            </a:xfrm>
            <a:prstGeom prst="ellipse">
              <a:avLst/>
            </a:prstGeom>
            <a:solidFill>
              <a:schemeClr val="bg1"/>
            </a:solidFill>
            <a:ln w="31750" algn="ctr">
              <a:noFill/>
              <a:round/>
              <a:headEnd/>
              <a:tailEnd/>
            </a:ln>
          </p:spPr>
          <p:txBody>
            <a:bodyPr/>
            <a:lstStyle/>
            <a:p>
              <a:endParaRPr lang="en-US"/>
            </a:p>
          </p:txBody>
        </p:sp>
      </p:grpSp>
      <p:sp>
        <p:nvSpPr>
          <p:cNvPr id="27674" name="Oval 13"/>
          <p:cNvSpPr>
            <a:spLocks noChangeArrowheads="1"/>
          </p:cNvSpPr>
          <p:nvPr/>
        </p:nvSpPr>
        <p:spPr bwMode="auto">
          <a:xfrm>
            <a:off x="7418716" y="4701993"/>
            <a:ext cx="241300" cy="241300"/>
          </a:xfrm>
          <a:prstGeom prst="ellipse">
            <a:avLst/>
          </a:prstGeom>
          <a:solidFill>
            <a:schemeClr val="bg1"/>
          </a:solidFill>
          <a:ln w="31750" algn="ctr">
            <a:noFill/>
            <a:round/>
            <a:headEnd/>
            <a:tailEnd/>
          </a:ln>
        </p:spPr>
        <p:txBody>
          <a:bodyPr/>
          <a:lstStyle/>
          <a:p>
            <a:endParaRPr lang="en-US"/>
          </a:p>
        </p:txBody>
      </p:sp>
      <p:sp>
        <p:nvSpPr>
          <p:cNvPr id="27675" name="Oval 14"/>
          <p:cNvSpPr>
            <a:spLocks noChangeArrowheads="1"/>
          </p:cNvSpPr>
          <p:nvPr/>
        </p:nvSpPr>
        <p:spPr bwMode="auto">
          <a:xfrm>
            <a:off x="2110116" y="2111193"/>
            <a:ext cx="241300" cy="241300"/>
          </a:xfrm>
          <a:prstGeom prst="ellipse">
            <a:avLst/>
          </a:prstGeom>
          <a:solidFill>
            <a:schemeClr val="bg1"/>
          </a:solidFill>
          <a:ln w="9525" algn="ctr">
            <a:noFill/>
            <a:round/>
            <a:headEnd/>
            <a:tailEnd/>
          </a:ln>
        </p:spPr>
        <p:txBody>
          <a:bodyPr/>
          <a:lstStyle/>
          <a:p>
            <a:endParaRPr lang="en-US"/>
          </a:p>
        </p:txBody>
      </p:sp>
      <p:sp>
        <p:nvSpPr>
          <p:cNvPr id="27676" name="Oval 15"/>
          <p:cNvSpPr>
            <a:spLocks noChangeArrowheads="1"/>
          </p:cNvSpPr>
          <p:nvPr/>
        </p:nvSpPr>
        <p:spPr bwMode="auto">
          <a:xfrm>
            <a:off x="5513716" y="2123893"/>
            <a:ext cx="241300" cy="241300"/>
          </a:xfrm>
          <a:prstGeom prst="ellipse">
            <a:avLst/>
          </a:prstGeom>
          <a:solidFill>
            <a:schemeClr val="bg1"/>
          </a:solidFill>
          <a:ln w="9525" algn="ctr">
            <a:noFill/>
            <a:round/>
            <a:headEnd/>
            <a:tailEnd/>
          </a:ln>
        </p:spPr>
        <p:txBody>
          <a:bodyPr/>
          <a:lstStyle/>
          <a:p>
            <a:endParaRPr lang="en-US">
              <a:solidFill>
                <a:schemeClr val="accent6">
                  <a:lumMod val="60000"/>
                  <a:lumOff val="40000"/>
                </a:schemeClr>
              </a:solidFill>
            </a:endParaRPr>
          </a:p>
        </p:txBody>
      </p:sp>
      <p:grpSp>
        <p:nvGrpSpPr>
          <p:cNvPr id="5" name="Group 114"/>
          <p:cNvGrpSpPr/>
          <p:nvPr/>
        </p:nvGrpSpPr>
        <p:grpSpPr>
          <a:xfrm>
            <a:off x="2478416" y="3866555"/>
            <a:ext cx="1473200" cy="1876838"/>
            <a:chOff x="1968500" y="4155662"/>
            <a:chExt cx="1473200" cy="1876838"/>
          </a:xfrm>
        </p:grpSpPr>
        <p:sp>
          <p:nvSpPr>
            <p:cNvPr id="27737" name="Oval 79"/>
            <p:cNvSpPr>
              <a:spLocks noChangeArrowheads="1"/>
            </p:cNvSpPr>
            <p:nvPr/>
          </p:nvSpPr>
          <p:spPr bwMode="auto">
            <a:xfrm>
              <a:off x="1968500" y="5791200"/>
              <a:ext cx="241300" cy="241300"/>
            </a:xfrm>
            <a:prstGeom prst="ellipse">
              <a:avLst/>
            </a:prstGeom>
            <a:solidFill>
              <a:schemeClr val="bg1"/>
            </a:solidFill>
            <a:ln w="9525" algn="ctr">
              <a:noFill/>
              <a:round/>
              <a:headEnd/>
              <a:tailEnd/>
            </a:ln>
          </p:spPr>
          <p:txBody>
            <a:bodyPr/>
            <a:lstStyle/>
            <a:p>
              <a:endParaRPr lang="en-US"/>
            </a:p>
          </p:txBody>
        </p:sp>
        <p:cxnSp>
          <p:nvCxnSpPr>
            <p:cNvPr id="27742" name="Straight Connector 135"/>
            <p:cNvCxnSpPr>
              <a:cxnSpLocks noChangeShapeType="1"/>
              <a:stCxn id="27678" idx="3"/>
              <a:endCxn id="27737" idx="0"/>
            </p:cNvCxnSpPr>
            <p:nvPr/>
          </p:nvCxnSpPr>
          <p:spPr bwMode="auto">
            <a:xfrm rot="5400000">
              <a:off x="1939925" y="5333587"/>
              <a:ext cx="606838" cy="308388"/>
            </a:xfrm>
            <a:prstGeom prst="line">
              <a:avLst/>
            </a:prstGeom>
            <a:noFill/>
            <a:ln w="31750" algn="ctr">
              <a:solidFill>
                <a:srgbClr val="FFFF00"/>
              </a:solidFill>
              <a:round/>
              <a:headEnd/>
              <a:tailEnd/>
            </a:ln>
          </p:spPr>
        </p:cxnSp>
        <p:sp>
          <p:nvSpPr>
            <p:cNvPr id="27738" name="Oval 80"/>
            <p:cNvSpPr>
              <a:spLocks noChangeArrowheads="1"/>
            </p:cNvSpPr>
            <p:nvPr/>
          </p:nvSpPr>
          <p:spPr bwMode="auto">
            <a:xfrm>
              <a:off x="2368550" y="5791200"/>
              <a:ext cx="241300" cy="241300"/>
            </a:xfrm>
            <a:prstGeom prst="ellipse">
              <a:avLst/>
            </a:prstGeom>
            <a:solidFill>
              <a:schemeClr val="bg1"/>
            </a:solidFill>
            <a:ln w="9525" algn="ctr">
              <a:noFill/>
              <a:round/>
              <a:headEnd/>
              <a:tailEnd/>
            </a:ln>
          </p:spPr>
          <p:txBody>
            <a:bodyPr/>
            <a:lstStyle/>
            <a:p>
              <a:endParaRPr lang="en-US"/>
            </a:p>
          </p:txBody>
        </p:sp>
        <p:sp>
          <p:nvSpPr>
            <p:cNvPr id="27739" name="Oval 81"/>
            <p:cNvSpPr>
              <a:spLocks noChangeArrowheads="1"/>
            </p:cNvSpPr>
            <p:nvPr/>
          </p:nvSpPr>
          <p:spPr bwMode="auto">
            <a:xfrm>
              <a:off x="2768600" y="5791200"/>
              <a:ext cx="241300" cy="241300"/>
            </a:xfrm>
            <a:prstGeom prst="ellipse">
              <a:avLst/>
            </a:prstGeom>
            <a:solidFill>
              <a:schemeClr val="bg1"/>
            </a:solidFill>
            <a:ln w="9525" algn="ctr">
              <a:noFill/>
              <a:round/>
              <a:headEnd/>
              <a:tailEnd/>
            </a:ln>
          </p:spPr>
          <p:txBody>
            <a:bodyPr/>
            <a:lstStyle/>
            <a:p>
              <a:endParaRPr lang="en-US"/>
            </a:p>
          </p:txBody>
        </p:sp>
        <p:cxnSp>
          <p:nvCxnSpPr>
            <p:cNvPr id="27743" name="Straight Connector 138"/>
            <p:cNvCxnSpPr>
              <a:cxnSpLocks noChangeShapeType="1"/>
              <a:stCxn id="27677" idx="4"/>
              <a:endCxn id="27739" idx="0"/>
            </p:cNvCxnSpPr>
            <p:nvPr/>
          </p:nvCxnSpPr>
          <p:spPr bwMode="auto">
            <a:xfrm rot="5400000">
              <a:off x="2686050" y="5511800"/>
              <a:ext cx="482600" cy="76200"/>
            </a:xfrm>
            <a:prstGeom prst="line">
              <a:avLst/>
            </a:prstGeom>
            <a:noFill/>
            <a:ln w="31750" algn="ctr">
              <a:solidFill>
                <a:srgbClr val="FFFF00"/>
              </a:solidFill>
              <a:round/>
              <a:headEnd/>
              <a:tailEnd/>
            </a:ln>
          </p:spPr>
        </p:cxnSp>
        <p:cxnSp>
          <p:nvCxnSpPr>
            <p:cNvPr id="27744" name="Straight Connector 141"/>
            <p:cNvCxnSpPr>
              <a:cxnSpLocks noChangeShapeType="1"/>
              <a:stCxn id="27677" idx="4"/>
              <a:endCxn id="27738" idx="7"/>
            </p:cNvCxnSpPr>
            <p:nvPr/>
          </p:nvCxnSpPr>
          <p:spPr bwMode="auto">
            <a:xfrm rot="5400000">
              <a:off x="2511012" y="5372100"/>
              <a:ext cx="517938" cy="390938"/>
            </a:xfrm>
            <a:prstGeom prst="line">
              <a:avLst/>
            </a:prstGeom>
            <a:noFill/>
            <a:ln w="31750" algn="ctr">
              <a:solidFill>
                <a:srgbClr val="FFFF00"/>
              </a:solidFill>
              <a:round/>
              <a:headEnd/>
              <a:tailEnd/>
            </a:ln>
          </p:spPr>
        </p:cxnSp>
        <p:cxnSp>
          <p:nvCxnSpPr>
            <p:cNvPr id="28" name="Straight Connector 27"/>
            <p:cNvCxnSpPr>
              <a:cxnSpLocks noChangeShapeType="1"/>
              <a:stCxn id="27668" idx="4"/>
              <a:endCxn id="27670" idx="0"/>
            </p:cNvCxnSpPr>
            <p:nvPr/>
          </p:nvCxnSpPr>
          <p:spPr bwMode="auto">
            <a:xfrm>
              <a:off x="2901950" y="4191000"/>
              <a:ext cx="419100" cy="723900"/>
            </a:xfrm>
            <a:prstGeom prst="line">
              <a:avLst/>
            </a:prstGeom>
            <a:noFill/>
            <a:ln w="31750" algn="ctr">
              <a:solidFill>
                <a:srgbClr val="FFFF00"/>
              </a:solidFill>
              <a:round/>
              <a:headEnd/>
              <a:tailEnd/>
            </a:ln>
          </p:spPr>
        </p:cxnSp>
        <p:cxnSp>
          <p:nvCxnSpPr>
            <p:cNvPr id="27662" name="Straight Connector 30"/>
            <p:cNvCxnSpPr>
              <a:cxnSpLocks noChangeShapeType="1"/>
              <a:stCxn id="27668" idx="3"/>
              <a:endCxn id="27678" idx="0"/>
            </p:cNvCxnSpPr>
            <p:nvPr/>
          </p:nvCxnSpPr>
          <p:spPr bwMode="auto">
            <a:xfrm flipH="1">
              <a:off x="2482850" y="4155662"/>
              <a:ext cx="405796" cy="822738"/>
            </a:xfrm>
            <a:prstGeom prst="line">
              <a:avLst/>
            </a:prstGeom>
            <a:noFill/>
            <a:ln w="31750" algn="ctr">
              <a:solidFill>
                <a:srgbClr val="FFFF00"/>
              </a:solidFill>
              <a:round/>
              <a:headEnd/>
              <a:tailEnd/>
            </a:ln>
          </p:spPr>
        </p:cxnSp>
        <p:cxnSp>
          <p:nvCxnSpPr>
            <p:cNvPr id="27663" name="Straight Connector 33"/>
            <p:cNvCxnSpPr>
              <a:cxnSpLocks noChangeShapeType="1"/>
              <a:stCxn id="27668" idx="4"/>
              <a:endCxn id="27677" idx="0"/>
            </p:cNvCxnSpPr>
            <p:nvPr/>
          </p:nvCxnSpPr>
          <p:spPr bwMode="auto">
            <a:xfrm>
              <a:off x="2901950" y="4191000"/>
              <a:ext cx="63500" cy="876300"/>
            </a:xfrm>
            <a:prstGeom prst="line">
              <a:avLst/>
            </a:prstGeom>
            <a:noFill/>
            <a:ln w="31750" algn="ctr">
              <a:solidFill>
                <a:srgbClr val="FFFF00"/>
              </a:solidFill>
              <a:round/>
              <a:headEnd/>
              <a:tailEnd/>
            </a:ln>
          </p:spPr>
        </p:cxnSp>
        <p:sp>
          <p:nvSpPr>
            <p:cNvPr id="27670" name="Oval 9"/>
            <p:cNvSpPr>
              <a:spLocks noChangeArrowheads="1"/>
            </p:cNvSpPr>
            <p:nvPr/>
          </p:nvSpPr>
          <p:spPr bwMode="auto">
            <a:xfrm>
              <a:off x="3200400" y="4914900"/>
              <a:ext cx="241300" cy="241300"/>
            </a:xfrm>
            <a:prstGeom prst="ellipse">
              <a:avLst/>
            </a:prstGeom>
            <a:solidFill>
              <a:schemeClr val="bg1"/>
            </a:solidFill>
            <a:ln w="31750" algn="ctr">
              <a:noFill/>
              <a:round/>
              <a:headEnd/>
              <a:tailEnd/>
            </a:ln>
          </p:spPr>
          <p:txBody>
            <a:bodyPr/>
            <a:lstStyle/>
            <a:p>
              <a:endParaRPr lang="en-US"/>
            </a:p>
          </p:txBody>
        </p:sp>
        <p:sp>
          <p:nvSpPr>
            <p:cNvPr id="27677" name="Oval 36"/>
            <p:cNvSpPr>
              <a:spLocks noChangeArrowheads="1"/>
            </p:cNvSpPr>
            <p:nvPr/>
          </p:nvSpPr>
          <p:spPr bwMode="auto">
            <a:xfrm>
              <a:off x="2844800" y="5067300"/>
              <a:ext cx="241300" cy="241300"/>
            </a:xfrm>
            <a:prstGeom prst="ellipse">
              <a:avLst/>
            </a:prstGeom>
            <a:solidFill>
              <a:schemeClr val="bg1"/>
            </a:solidFill>
            <a:ln w="31750" algn="ctr">
              <a:noFill/>
              <a:round/>
              <a:headEnd/>
              <a:tailEnd/>
            </a:ln>
          </p:spPr>
          <p:txBody>
            <a:bodyPr/>
            <a:lstStyle/>
            <a:p>
              <a:endParaRPr lang="en-US"/>
            </a:p>
          </p:txBody>
        </p:sp>
        <p:sp>
          <p:nvSpPr>
            <p:cNvPr id="27678" name="Oval 37"/>
            <p:cNvSpPr>
              <a:spLocks noChangeArrowheads="1"/>
            </p:cNvSpPr>
            <p:nvPr/>
          </p:nvSpPr>
          <p:spPr bwMode="auto">
            <a:xfrm>
              <a:off x="2362200" y="4978400"/>
              <a:ext cx="241300" cy="241300"/>
            </a:xfrm>
            <a:prstGeom prst="ellipse">
              <a:avLst/>
            </a:prstGeom>
            <a:solidFill>
              <a:schemeClr val="bg1"/>
            </a:solidFill>
            <a:ln w="31750" algn="ctr">
              <a:noFill/>
              <a:round/>
              <a:headEnd/>
              <a:tailEnd/>
            </a:ln>
          </p:spPr>
          <p:txBody>
            <a:bodyPr/>
            <a:lstStyle/>
            <a:p>
              <a:endParaRPr lang="en-US"/>
            </a:p>
          </p:txBody>
        </p:sp>
      </p:grpSp>
      <p:cxnSp>
        <p:nvCxnSpPr>
          <p:cNvPr id="27679" name="Straight Connector 40"/>
          <p:cNvCxnSpPr>
            <a:cxnSpLocks noChangeShapeType="1"/>
            <a:stCxn id="27669" idx="4"/>
            <a:endCxn id="27671" idx="0"/>
          </p:cNvCxnSpPr>
          <p:nvPr/>
        </p:nvCxnSpPr>
        <p:spPr bwMode="auto">
          <a:xfrm rot="5400000">
            <a:off x="1913266" y="4143193"/>
            <a:ext cx="673100" cy="342900"/>
          </a:xfrm>
          <a:prstGeom prst="line">
            <a:avLst/>
          </a:prstGeom>
          <a:noFill/>
          <a:ln w="31750" algn="ctr">
            <a:solidFill>
              <a:srgbClr val="FFFF00"/>
            </a:solidFill>
            <a:round/>
            <a:headEnd/>
            <a:tailEnd/>
          </a:ln>
        </p:spPr>
      </p:cxnSp>
      <p:cxnSp>
        <p:nvCxnSpPr>
          <p:cNvPr id="27680" name="Straight Connector 43"/>
          <p:cNvCxnSpPr>
            <a:cxnSpLocks noChangeShapeType="1"/>
            <a:stCxn id="27676" idx="3"/>
            <a:endCxn id="27665" idx="7"/>
          </p:cNvCxnSpPr>
          <p:nvPr/>
        </p:nvCxnSpPr>
        <p:spPr bwMode="auto">
          <a:xfrm rot="5400000">
            <a:off x="4818391" y="2304868"/>
            <a:ext cx="704850" cy="755650"/>
          </a:xfrm>
          <a:prstGeom prst="line">
            <a:avLst/>
          </a:prstGeom>
          <a:noFill/>
          <a:ln w="31750" algn="ctr">
            <a:solidFill>
              <a:srgbClr val="FFFF00"/>
            </a:solidFill>
            <a:round/>
            <a:headEnd/>
            <a:tailEnd/>
          </a:ln>
        </p:spPr>
      </p:cxnSp>
      <p:cxnSp>
        <p:nvCxnSpPr>
          <p:cNvPr id="27681" name="Straight Connector 48"/>
          <p:cNvCxnSpPr>
            <a:cxnSpLocks noChangeShapeType="1"/>
            <a:stCxn id="27676" idx="5"/>
            <a:endCxn id="27667" idx="1"/>
          </p:cNvCxnSpPr>
          <p:nvPr/>
        </p:nvCxnSpPr>
        <p:spPr bwMode="auto">
          <a:xfrm rot="16200000" flipH="1">
            <a:off x="5758191" y="2292168"/>
            <a:ext cx="666750" cy="742950"/>
          </a:xfrm>
          <a:prstGeom prst="line">
            <a:avLst/>
          </a:prstGeom>
          <a:noFill/>
          <a:ln w="31750" algn="ctr">
            <a:solidFill>
              <a:srgbClr val="FFFF00"/>
            </a:solidFill>
            <a:round/>
            <a:headEnd/>
            <a:tailEnd/>
          </a:ln>
        </p:spPr>
      </p:cxnSp>
      <p:cxnSp>
        <p:nvCxnSpPr>
          <p:cNvPr id="27682" name="Straight Connector 51"/>
          <p:cNvCxnSpPr>
            <a:cxnSpLocks noChangeShapeType="1"/>
            <a:stCxn id="27667" idx="5"/>
            <a:endCxn id="27674" idx="0"/>
          </p:cNvCxnSpPr>
          <p:nvPr/>
        </p:nvCxnSpPr>
        <p:spPr bwMode="auto">
          <a:xfrm rot="16200000" flipH="1">
            <a:off x="6320166" y="3482793"/>
            <a:ext cx="1533525" cy="904875"/>
          </a:xfrm>
          <a:prstGeom prst="line">
            <a:avLst/>
          </a:prstGeom>
          <a:noFill/>
          <a:ln w="31750" algn="ctr">
            <a:solidFill>
              <a:srgbClr val="FFFF00"/>
            </a:solidFill>
            <a:round/>
            <a:headEnd/>
            <a:tailEnd/>
          </a:ln>
        </p:spPr>
      </p:cxnSp>
      <p:grpSp>
        <p:nvGrpSpPr>
          <p:cNvPr id="6" name="Group 111"/>
          <p:cNvGrpSpPr/>
          <p:nvPr/>
        </p:nvGrpSpPr>
        <p:grpSpPr>
          <a:xfrm>
            <a:off x="3560678" y="3241493"/>
            <a:ext cx="1883188" cy="2241550"/>
            <a:chOff x="3050762" y="3530600"/>
            <a:chExt cx="1883188" cy="2241550"/>
          </a:xfrm>
        </p:grpSpPr>
        <p:cxnSp>
          <p:nvCxnSpPr>
            <p:cNvPr id="217" name="Straight Connector 216"/>
            <p:cNvCxnSpPr>
              <a:cxnSpLocks noChangeShapeType="1"/>
              <a:stCxn id="27677" idx="5"/>
              <a:endCxn id="27672" idx="2"/>
            </p:cNvCxnSpPr>
            <p:nvPr/>
          </p:nvCxnSpPr>
          <p:spPr bwMode="auto">
            <a:xfrm>
              <a:off x="3050762" y="5273262"/>
              <a:ext cx="1762538" cy="498888"/>
            </a:xfrm>
            <a:prstGeom prst="line">
              <a:avLst/>
            </a:prstGeom>
            <a:noFill/>
            <a:ln w="31750" algn="ctr">
              <a:solidFill>
                <a:srgbClr val="FFFF00"/>
              </a:solidFill>
              <a:round/>
              <a:headEnd/>
              <a:tailEnd/>
            </a:ln>
          </p:spPr>
        </p:cxnSp>
        <p:cxnSp>
          <p:nvCxnSpPr>
            <p:cNvPr id="166" name="Straight Connector 165"/>
            <p:cNvCxnSpPr>
              <a:cxnSpLocks noChangeShapeType="1"/>
              <a:stCxn id="27665" idx="4"/>
              <a:endCxn id="27672" idx="0"/>
            </p:cNvCxnSpPr>
            <p:nvPr/>
          </p:nvCxnSpPr>
          <p:spPr bwMode="auto">
            <a:xfrm>
              <a:off x="4197350" y="3530600"/>
              <a:ext cx="736600" cy="2120900"/>
            </a:xfrm>
            <a:prstGeom prst="line">
              <a:avLst/>
            </a:prstGeom>
            <a:noFill/>
            <a:ln w="31750" algn="ctr">
              <a:solidFill>
                <a:srgbClr val="FFFF00"/>
              </a:solidFill>
              <a:round/>
              <a:headEnd/>
              <a:tailEnd/>
            </a:ln>
          </p:spPr>
        </p:cxnSp>
      </p:grpSp>
      <p:grpSp>
        <p:nvGrpSpPr>
          <p:cNvPr id="7" name="Group 106"/>
          <p:cNvGrpSpPr/>
          <p:nvPr/>
        </p:nvGrpSpPr>
        <p:grpSpPr>
          <a:xfrm>
            <a:off x="7228216" y="4943293"/>
            <a:ext cx="952500" cy="736600"/>
            <a:chOff x="6718300" y="5232400"/>
            <a:chExt cx="952500" cy="736600"/>
          </a:xfrm>
        </p:grpSpPr>
        <p:sp>
          <p:nvSpPr>
            <p:cNvPr id="27736" name="Oval 77"/>
            <p:cNvSpPr>
              <a:spLocks noChangeArrowheads="1"/>
            </p:cNvSpPr>
            <p:nvPr/>
          </p:nvSpPr>
          <p:spPr bwMode="auto">
            <a:xfrm>
              <a:off x="6718300" y="5702300"/>
              <a:ext cx="241300" cy="241300"/>
            </a:xfrm>
            <a:prstGeom prst="ellipse">
              <a:avLst/>
            </a:prstGeom>
            <a:solidFill>
              <a:schemeClr val="bg1"/>
            </a:solidFill>
            <a:ln w="9525" algn="ctr">
              <a:noFill/>
              <a:round/>
              <a:headEnd/>
              <a:tailEnd/>
            </a:ln>
          </p:spPr>
          <p:txBody>
            <a:bodyPr/>
            <a:lstStyle/>
            <a:p>
              <a:endParaRPr lang="en-US"/>
            </a:p>
          </p:txBody>
        </p:sp>
        <p:cxnSp>
          <p:nvCxnSpPr>
            <p:cNvPr id="27721" name="Straight Connector 110"/>
            <p:cNvCxnSpPr>
              <a:cxnSpLocks noChangeShapeType="1"/>
              <a:stCxn id="27674" idx="4"/>
              <a:endCxn id="27736" idx="0"/>
            </p:cNvCxnSpPr>
            <p:nvPr/>
          </p:nvCxnSpPr>
          <p:spPr bwMode="auto">
            <a:xfrm flipH="1">
              <a:off x="6838950" y="5232400"/>
              <a:ext cx="190500" cy="469900"/>
            </a:xfrm>
            <a:prstGeom prst="line">
              <a:avLst/>
            </a:prstGeom>
            <a:noFill/>
            <a:ln w="31750" algn="ctr">
              <a:solidFill>
                <a:srgbClr val="FFFF00"/>
              </a:solidFill>
              <a:round/>
              <a:headEnd/>
              <a:tailEnd/>
            </a:ln>
          </p:spPr>
        </p:cxnSp>
        <p:sp>
          <p:nvSpPr>
            <p:cNvPr id="27685" name="Oval 174"/>
            <p:cNvSpPr>
              <a:spLocks noChangeArrowheads="1"/>
            </p:cNvSpPr>
            <p:nvPr/>
          </p:nvSpPr>
          <p:spPr bwMode="auto">
            <a:xfrm>
              <a:off x="7073900" y="5727700"/>
              <a:ext cx="241300" cy="241300"/>
            </a:xfrm>
            <a:prstGeom prst="ellipse">
              <a:avLst/>
            </a:prstGeom>
            <a:solidFill>
              <a:schemeClr val="bg1"/>
            </a:solidFill>
            <a:ln w="31750" algn="ctr">
              <a:noFill/>
              <a:round/>
              <a:headEnd/>
              <a:tailEnd/>
            </a:ln>
          </p:spPr>
          <p:txBody>
            <a:bodyPr/>
            <a:lstStyle/>
            <a:p>
              <a:endParaRPr lang="en-US"/>
            </a:p>
          </p:txBody>
        </p:sp>
        <p:sp>
          <p:nvSpPr>
            <p:cNvPr id="27686" name="Oval 175"/>
            <p:cNvSpPr>
              <a:spLocks noChangeArrowheads="1"/>
            </p:cNvSpPr>
            <p:nvPr/>
          </p:nvSpPr>
          <p:spPr bwMode="auto">
            <a:xfrm>
              <a:off x="7429500" y="5727700"/>
              <a:ext cx="241300" cy="241300"/>
            </a:xfrm>
            <a:prstGeom prst="ellipse">
              <a:avLst/>
            </a:prstGeom>
            <a:solidFill>
              <a:schemeClr val="bg1"/>
            </a:solidFill>
            <a:ln w="31750" algn="ctr">
              <a:noFill/>
              <a:round/>
              <a:headEnd/>
              <a:tailEnd/>
            </a:ln>
          </p:spPr>
          <p:txBody>
            <a:bodyPr/>
            <a:lstStyle/>
            <a:p>
              <a:endParaRPr lang="en-US"/>
            </a:p>
          </p:txBody>
        </p:sp>
        <p:cxnSp>
          <p:nvCxnSpPr>
            <p:cNvPr id="27687" name="Straight Connector 176"/>
            <p:cNvCxnSpPr>
              <a:cxnSpLocks noChangeShapeType="1"/>
              <a:stCxn id="27674" idx="4"/>
              <a:endCxn id="27685" idx="0"/>
            </p:cNvCxnSpPr>
            <p:nvPr/>
          </p:nvCxnSpPr>
          <p:spPr bwMode="auto">
            <a:xfrm>
              <a:off x="7029450" y="5232400"/>
              <a:ext cx="165100" cy="495300"/>
            </a:xfrm>
            <a:prstGeom prst="line">
              <a:avLst/>
            </a:prstGeom>
            <a:noFill/>
            <a:ln w="31750" algn="ctr">
              <a:solidFill>
                <a:srgbClr val="FFFF00"/>
              </a:solidFill>
              <a:round/>
              <a:headEnd/>
              <a:tailEnd/>
            </a:ln>
          </p:spPr>
        </p:cxnSp>
        <p:cxnSp>
          <p:nvCxnSpPr>
            <p:cNvPr id="27688" name="Straight Connector 179"/>
            <p:cNvCxnSpPr>
              <a:cxnSpLocks noChangeShapeType="1"/>
              <a:stCxn id="27674" idx="4"/>
              <a:endCxn id="27686" idx="1"/>
            </p:cNvCxnSpPr>
            <p:nvPr/>
          </p:nvCxnSpPr>
          <p:spPr bwMode="auto">
            <a:xfrm>
              <a:off x="7029450" y="5232400"/>
              <a:ext cx="435388" cy="530638"/>
            </a:xfrm>
            <a:prstGeom prst="line">
              <a:avLst/>
            </a:prstGeom>
            <a:noFill/>
            <a:ln w="31750" algn="ctr">
              <a:solidFill>
                <a:srgbClr val="FFFF00"/>
              </a:solidFill>
              <a:round/>
              <a:headEnd/>
              <a:tailEnd/>
            </a:ln>
          </p:spPr>
        </p:cxnSp>
      </p:grpSp>
      <p:cxnSp>
        <p:nvCxnSpPr>
          <p:cNvPr id="27696" name="Straight Connector 232"/>
          <p:cNvCxnSpPr>
            <a:cxnSpLocks noChangeShapeType="1"/>
            <a:stCxn id="27666" idx="4"/>
            <a:endCxn id="27711" idx="1"/>
          </p:cNvCxnSpPr>
          <p:nvPr/>
        </p:nvCxnSpPr>
        <p:spPr bwMode="auto">
          <a:xfrm rot="16200000" flipH="1">
            <a:off x="1211591" y="3371668"/>
            <a:ext cx="581438" cy="321088"/>
          </a:xfrm>
          <a:prstGeom prst="line">
            <a:avLst/>
          </a:prstGeom>
          <a:noFill/>
          <a:ln w="31750" algn="ctr">
            <a:solidFill>
              <a:srgbClr val="FFFF00"/>
            </a:solidFill>
            <a:round/>
            <a:headEnd/>
            <a:tailEnd/>
          </a:ln>
        </p:spPr>
      </p:cxnSp>
      <p:sp>
        <p:nvSpPr>
          <p:cNvPr id="27700" name="Oval 88"/>
          <p:cNvSpPr>
            <a:spLocks noChangeArrowheads="1"/>
          </p:cNvSpPr>
          <p:nvPr/>
        </p:nvSpPr>
        <p:spPr bwMode="auto">
          <a:xfrm>
            <a:off x="662316" y="4155893"/>
            <a:ext cx="241300" cy="241300"/>
          </a:xfrm>
          <a:prstGeom prst="ellipse">
            <a:avLst/>
          </a:prstGeom>
          <a:solidFill>
            <a:schemeClr val="bg1"/>
          </a:solidFill>
          <a:ln w="9525" algn="ctr">
            <a:noFill/>
            <a:round/>
            <a:headEnd/>
            <a:tailEnd/>
          </a:ln>
        </p:spPr>
        <p:txBody>
          <a:bodyPr/>
          <a:lstStyle/>
          <a:p>
            <a:endParaRPr lang="en-US"/>
          </a:p>
        </p:txBody>
      </p:sp>
      <p:grpSp>
        <p:nvGrpSpPr>
          <p:cNvPr id="8" name="Group 105"/>
          <p:cNvGrpSpPr/>
          <p:nvPr/>
        </p:nvGrpSpPr>
        <p:grpSpPr>
          <a:xfrm>
            <a:off x="4243716" y="4651193"/>
            <a:ext cx="1028700" cy="1701800"/>
            <a:chOff x="3733800" y="4940300"/>
            <a:chExt cx="1028700" cy="1701800"/>
          </a:xfrm>
        </p:grpSpPr>
        <p:sp>
          <p:nvSpPr>
            <p:cNvPr id="27697" name="Oval 85"/>
            <p:cNvSpPr>
              <a:spLocks noChangeArrowheads="1"/>
            </p:cNvSpPr>
            <p:nvPr/>
          </p:nvSpPr>
          <p:spPr bwMode="auto">
            <a:xfrm>
              <a:off x="3733800" y="6375400"/>
              <a:ext cx="241300" cy="241300"/>
            </a:xfrm>
            <a:prstGeom prst="ellipse">
              <a:avLst/>
            </a:prstGeom>
            <a:solidFill>
              <a:schemeClr val="bg1"/>
            </a:solidFill>
            <a:ln w="9525" algn="ctr">
              <a:noFill/>
              <a:round/>
              <a:headEnd/>
              <a:tailEnd/>
            </a:ln>
          </p:spPr>
          <p:txBody>
            <a:bodyPr/>
            <a:lstStyle/>
            <a:p>
              <a:endParaRPr lang="en-US"/>
            </a:p>
          </p:txBody>
        </p:sp>
        <p:sp>
          <p:nvSpPr>
            <p:cNvPr id="27698" name="Oval 86"/>
            <p:cNvSpPr>
              <a:spLocks noChangeArrowheads="1"/>
            </p:cNvSpPr>
            <p:nvPr/>
          </p:nvSpPr>
          <p:spPr bwMode="auto">
            <a:xfrm>
              <a:off x="4127500" y="6388100"/>
              <a:ext cx="241300" cy="241300"/>
            </a:xfrm>
            <a:prstGeom prst="ellipse">
              <a:avLst/>
            </a:prstGeom>
            <a:solidFill>
              <a:schemeClr val="bg1"/>
            </a:solidFill>
            <a:ln w="9525" algn="ctr">
              <a:noFill/>
              <a:round/>
              <a:headEnd/>
              <a:tailEnd/>
            </a:ln>
          </p:spPr>
          <p:txBody>
            <a:bodyPr/>
            <a:lstStyle/>
            <a:p>
              <a:endParaRPr lang="en-US"/>
            </a:p>
          </p:txBody>
        </p:sp>
        <p:sp>
          <p:nvSpPr>
            <p:cNvPr id="27699" name="Oval 87"/>
            <p:cNvSpPr>
              <a:spLocks noChangeArrowheads="1"/>
            </p:cNvSpPr>
            <p:nvPr/>
          </p:nvSpPr>
          <p:spPr bwMode="auto">
            <a:xfrm>
              <a:off x="4521200" y="6400800"/>
              <a:ext cx="241300" cy="241300"/>
            </a:xfrm>
            <a:prstGeom prst="ellipse">
              <a:avLst/>
            </a:prstGeom>
            <a:solidFill>
              <a:schemeClr val="bg1"/>
            </a:solidFill>
            <a:ln w="9525" algn="ctr">
              <a:noFill/>
              <a:round/>
              <a:headEnd/>
              <a:tailEnd/>
            </a:ln>
          </p:spPr>
          <p:txBody>
            <a:bodyPr/>
            <a:lstStyle/>
            <a:p>
              <a:endParaRPr lang="en-US"/>
            </a:p>
          </p:txBody>
        </p:sp>
        <p:cxnSp>
          <p:nvCxnSpPr>
            <p:cNvPr id="27701" name="Straight Connector 95"/>
            <p:cNvCxnSpPr>
              <a:cxnSpLocks noChangeShapeType="1"/>
              <a:stCxn id="27731" idx="4"/>
              <a:endCxn id="27699" idx="0"/>
            </p:cNvCxnSpPr>
            <p:nvPr/>
          </p:nvCxnSpPr>
          <p:spPr bwMode="auto">
            <a:xfrm>
              <a:off x="4070350" y="4940300"/>
              <a:ext cx="571500" cy="1460500"/>
            </a:xfrm>
            <a:prstGeom prst="line">
              <a:avLst/>
            </a:prstGeom>
            <a:noFill/>
            <a:ln w="31750" algn="ctr">
              <a:solidFill>
                <a:srgbClr val="FFFF00"/>
              </a:solidFill>
              <a:round/>
              <a:headEnd/>
              <a:tailEnd/>
            </a:ln>
          </p:spPr>
        </p:cxnSp>
        <p:cxnSp>
          <p:nvCxnSpPr>
            <p:cNvPr id="27702" name="Straight Connector 98"/>
            <p:cNvCxnSpPr>
              <a:cxnSpLocks noChangeShapeType="1"/>
              <a:stCxn id="27731" idx="4"/>
              <a:endCxn id="27698" idx="0"/>
            </p:cNvCxnSpPr>
            <p:nvPr/>
          </p:nvCxnSpPr>
          <p:spPr bwMode="auto">
            <a:xfrm>
              <a:off x="4070350" y="4940300"/>
              <a:ext cx="177800" cy="1447800"/>
            </a:xfrm>
            <a:prstGeom prst="line">
              <a:avLst/>
            </a:prstGeom>
            <a:noFill/>
            <a:ln w="31750" algn="ctr">
              <a:solidFill>
                <a:srgbClr val="FFFF00"/>
              </a:solidFill>
              <a:round/>
              <a:headEnd/>
              <a:tailEnd/>
            </a:ln>
          </p:spPr>
        </p:cxnSp>
        <p:cxnSp>
          <p:nvCxnSpPr>
            <p:cNvPr id="27703" name="Straight Connector 101"/>
            <p:cNvCxnSpPr>
              <a:cxnSpLocks noChangeShapeType="1"/>
              <a:stCxn id="27731" idx="4"/>
              <a:endCxn id="27697" idx="0"/>
            </p:cNvCxnSpPr>
            <p:nvPr/>
          </p:nvCxnSpPr>
          <p:spPr bwMode="auto">
            <a:xfrm flipH="1">
              <a:off x="3854450" y="4940300"/>
              <a:ext cx="215900" cy="1435100"/>
            </a:xfrm>
            <a:prstGeom prst="line">
              <a:avLst/>
            </a:prstGeom>
            <a:noFill/>
            <a:ln w="31750" algn="ctr">
              <a:solidFill>
                <a:srgbClr val="FFFF00"/>
              </a:solidFill>
              <a:round/>
              <a:headEnd/>
              <a:tailEnd/>
            </a:ln>
          </p:spPr>
        </p:cxnSp>
      </p:grpSp>
      <p:cxnSp>
        <p:nvCxnSpPr>
          <p:cNvPr id="27704" name="Straight Connector 128"/>
          <p:cNvCxnSpPr>
            <a:cxnSpLocks noChangeShapeType="1"/>
            <a:stCxn id="27666" idx="3"/>
            <a:endCxn id="27700" idx="0"/>
          </p:cNvCxnSpPr>
          <p:nvPr/>
        </p:nvCxnSpPr>
        <p:spPr bwMode="auto">
          <a:xfrm rot="5400000">
            <a:off x="544841" y="3444280"/>
            <a:ext cx="949738" cy="473488"/>
          </a:xfrm>
          <a:prstGeom prst="line">
            <a:avLst/>
          </a:prstGeom>
          <a:noFill/>
          <a:ln w="31750" algn="ctr">
            <a:solidFill>
              <a:srgbClr val="FFFF00"/>
            </a:solidFill>
            <a:round/>
            <a:headEnd/>
            <a:tailEnd/>
          </a:ln>
        </p:spPr>
      </p:cxnSp>
      <p:sp>
        <p:nvSpPr>
          <p:cNvPr id="27705" name="Oval 61"/>
          <p:cNvSpPr>
            <a:spLocks noChangeArrowheads="1"/>
          </p:cNvSpPr>
          <p:nvPr/>
        </p:nvSpPr>
        <p:spPr bwMode="auto">
          <a:xfrm>
            <a:off x="5183516" y="3711393"/>
            <a:ext cx="241300" cy="241300"/>
          </a:xfrm>
          <a:prstGeom prst="ellipse">
            <a:avLst/>
          </a:prstGeom>
          <a:solidFill>
            <a:schemeClr val="bg1"/>
          </a:solidFill>
          <a:ln w="9525" algn="ctr">
            <a:noFill/>
            <a:round/>
            <a:headEnd/>
            <a:tailEnd/>
          </a:ln>
        </p:spPr>
        <p:txBody>
          <a:bodyPr/>
          <a:lstStyle/>
          <a:p>
            <a:endParaRPr lang="en-US"/>
          </a:p>
        </p:txBody>
      </p:sp>
      <p:sp>
        <p:nvSpPr>
          <p:cNvPr id="27706" name="Oval 203"/>
          <p:cNvSpPr>
            <a:spLocks noChangeArrowheads="1"/>
          </p:cNvSpPr>
          <p:nvPr/>
        </p:nvSpPr>
        <p:spPr bwMode="auto">
          <a:xfrm>
            <a:off x="5272416" y="3343093"/>
            <a:ext cx="241300" cy="241300"/>
          </a:xfrm>
          <a:prstGeom prst="ellipse">
            <a:avLst/>
          </a:prstGeom>
          <a:solidFill>
            <a:schemeClr val="bg1"/>
          </a:solidFill>
          <a:ln w="9525" algn="ctr">
            <a:noFill/>
            <a:round/>
            <a:headEnd/>
            <a:tailEnd/>
          </a:ln>
        </p:spPr>
        <p:txBody>
          <a:bodyPr/>
          <a:lstStyle/>
          <a:p>
            <a:endParaRPr lang="en-US"/>
          </a:p>
        </p:txBody>
      </p:sp>
      <p:cxnSp>
        <p:nvCxnSpPr>
          <p:cNvPr id="27707" name="Straight Connector 204"/>
          <p:cNvCxnSpPr>
            <a:cxnSpLocks noChangeShapeType="1"/>
            <a:stCxn id="27665" idx="6"/>
            <a:endCxn id="27706" idx="1"/>
          </p:cNvCxnSpPr>
          <p:nvPr/>
        </p:nvCxnSpPr>
        <p:spPr bwMode="auto">
          <a:xfrm>
            <a:off x="4827916" y="3120843"/>
            <a:ext cx="479838" cy="257588"/>
          </a:xfrm>
          <a:prstGeom prst="line">
            <a:avLst/>
          </a:prstGeom>
          <a:noFill/>
          <a:ln w="31750" algn="ctr">
            <a:solidFill>
              <a:srgbClr val="FFFF00"/>
            </a:solidFill>
            <a:round/>
            <a:headEnd/>
            <a:tailEnd/>
          </a:ln>
        </p:spPr>
      </p:cxnSp>
      <p:cxnSp>
        <p:nvCxnSpPr>
          <p:cNvPr id="27708" name="Straight Connector 207"/>
          <p:cNvCxnSpPr>
            <a:cxnSpLocks noChangeShapeType="1"/>
            <a:stCxn id="27665" idx="5"/>
            <a:endCxn id="27705" idx="1"/>
          </p:cNvCxnSpPr>
          <p:nvPr/>
        </p:nvCxnSpPr>
        <p:spPr bwMode="auto">
          <a:xfrm rot="16200000" flipH="1">
            <a:off x="4735428" y="3263305"/>
            <a:ext cx="540576" cy="426276"/>
          </a:xfrm>
          <a:prstGeom prst="line">
            <a:avLst/>
          </a:prstGeom>
          <a:noFill/>
          <a:ln w="31750" algn="ctr">
            <a:solidFill>
              <a:srgbClr val="FFFF00"/>
            </a:solidFill>
            <a:round/>
            <a:headEnd/>
            <a:tailEnd/>
          </a:ln>
        </p:spPr>
      </p:cxnSp>
      <p:sp>
        <p:nvSpPr>
          <p:cNvPr id="27709" name="Oval 211"/>
          <p:cNvSpPr>
            <a:spLocks noChangeArrowheads="1"/>
          </p:cNvSpPr>
          <p:nvPr/>
        </p:nvSpPr>
        <p:spPr bwMode="auto">
          <a:xfrm>
            <a:off x="4573916" y="3698693"/>
            <a:ext cx="241300" cy="241300"/>
          </a:xfrm>
          <a:prstGeom prst="ellipse">
            <a:avLst/>
          </a:prstGeom>
          <a:solidFill>
            <a:schemeClr val="bg1"/>
          </a:solidFill>
          <a:ln w="9525" algn="ctr">
            <a:noFill/>
            <a:round/>
            <a:headEnd/>
            <a:tailEnd/>
          </a:ln>
        </p:spPr>
        <p:txBody>
          <a:bodyPr/>
          <a:lstStyle/>
          <a:p>
            <a:endParaRPr lang="en-US"/>
          </a:p>
        </p:txBody>
      </p:sp>
      <p:cxnSp>
        <p:nvCxnSpPr>
          <p:cNvPr id="27710" name="Straight Connector 213"/>
          <p:cNvCxnSpPr>
            <a:cxnSpLocks noChangeShapeType="1"/>
            <a:stCxn id="27665" idx="4"/>
            <a:endCxn id="27709" idx="0"/>
          </p:cNvCxnSpPr>
          <p:nvPr/>
        </p:nvCxnSpPr>
        <p:spPr bwMode="auto">
          <a:xfrm rot="5400000">
            <a:off x="4472316" y="3463743"/>
            <a:ext cx="457200" cy="12700"/>
          </a:xfrm>
          <a:prstGeom prst="line">
            <a:avLst/>
          </a:prstGeom>
          <a:noFill/>
          <a:ln w="31750" algn="ctr">
            <a:solidFill>
              <a:srgbClr val="FFFF00"/>
            </a:solidFill>
            <a:round/>
            <a:headEnd/>
            <a:tailEnd/>
          </a:ln>
        </p:spPr>
      </p:cxnSp>
      <p:sp>
        <p:nvSpPr>
          <p:cNvPr id="27711" name="Oval 223"/>
          <p:cNvSpPr>
            <a:spLocks noChangeArrowheads="1"/>
          </p:cNvSpPr>
          <p:nvPr/>
        </p:nvSpPr>
        <p:spPr bwMode="auto">
          <a:xfrm>
            <a:off x="1627516" y="3787593"/>
            <a:ext cx="241300" cy="241300"/>
          </a:xfrm>
          <a:prstGeom prst="ellipse">
            <a:avLst/>
          </a:prstGeom>
          <a:solidFill>
            <a:schemeClr val="bg1"/>
          </a:solidFill>
          <a:ln w="9525" algn="ctr">
            <a:noFill/>
            <a:round/>
            <a:headEnd/>
            <a:tailEnd/>
          </a:ln>
        </p:spPr>
        <p:txBody>
          <a:bodyPr/>
          <a:lstStyle/>
          <a:p>
            <a:endParaRPr lang="en-US"/>
          </a:p>
        </p:txBody>
      </p:sp>
      <p:grpSp>
        <p:nvGrpSpPr>
          <p:cNvPr id="9" name="Group 104"/>
          <p:cNvGrpSpPr/>
          <p:nvPr/>
        </p:nvGrpSpPr>
        <p:grpSpPr>
          <a:xfrm>
            <a:off x="1043316" y="4892493"/>
            <a:ext cx="1295400" cy="952500"/>
            <a:chOff x="533400" y="5181600"/>
            <a:chExt cx="1295400" cy="952500"/>
          </a:xfrm>
        </p:grpSpPr>
        <p:sp>
          <p:nvSpPr>
            <p:cNvPr id="27745" name="Oval 147"/>
            <p:cNvSpPr>
              <a:spLocks noChangeArrowheads="1"/>
            </p:cNvSpPr>
            <p:nvPr/>
          </p:nvSpPr>
          <p:spPr bwMode="auto">
            <a:xfrm>
              <a:off x="1155700" y="5816600"/>
              <a:ext cx="241300" cy="241300"/>
            </a:xfrm>
            <a:prstGeom prst="ellipse">
              <a:avLst/>
            </a:prstGeom>
            <a:solidFill>
              <a:schemeClr val="bg1"/>
            </a:solidFill>
            <a:ln w="9525" algn="ctr">
              <a:noFill/>
              <a:round/>
              <a:headEnd/>
              <a:tailEnd/>
            </a:ln>
          </p:spPr>
          <p:txBody>
            <a:bodyPr/>
            <a:lstStyle/>
            <a:p>
              <a:endParaRPr lang="en-US"/>
            </a:p>
          </p:txBody>
        </p:sp>
        <p:cxnSp>
          <p:nvCxnSpPr>
            <p:cNvPr id="27746" name="Straight Connector 148"/>
            <p:cNvCxnSpPr>
              <a:cxnSpLocks noChangeShapeType="1"/>
              <a:stCxn id="27671" idx="4"/>
              <a:endCxn id="27745" idx="7"/>
            </p:cNvCxnSpPr>
            <p:nvPr/>
          </p:nvCxnSpPr>
          <p:spPr bwMode="auto">
            <a:xfrm flipH="1">
              <a:off x="1361662" y="5181600"/>
              <a:ext cx="206788" cy="670338"/>
            </a:xfrm>
            <a:prstGeom prst="line">
              <a:avLst/>
            </a:prstGeom>
            <a:noFill/>
            <a:ln w="31750" algn="ctr">
              <a:solidFill>
                <a:srgbClr val="FFFF00"/>
              </a:solidFill>
              <a:round/>
              <a:headEnd/>
              <a:tailEnd/>
            </a:ln>
          </p:spPr>
        </p:cxnSp>
        <p:sp>
          <p:nvSpPr>
            <p:cNvPr id="27747" name="Oval 152"/>
            <p:cNvSpPr>
              <a:spLocks noChangeArrowheads="1"/>
            </p:cNvSpPr>
            <p:nvPr/>
          </p:nvSpPr>
          <p:spPr bwMode="auto">
            <a:xfrm>
              <a:off x="1587500" y="5892800"/>
              <a:ext cx="241300" cy="241300"/>
            </a:xfrm>
            <a:prstGeom prst="ellipse">
              <a:avLst/>
            </a:prstGeom>
            <a:solidFill>
              <a:schemeClr val="bg1"/>
            </a:solidFill>
            <a:ln w="9525" algn="ctr">
              <a:noFill/>
              <a:round/>
              <a:headEnd/>
              <a:tailEnd/>
            </a:ln>
          </p:spPr>
          <p:txBody>
            <a:bodyPr/>
            <a:lstStyle/>
            <a:p>
              <a:endParaRPr lang="en-US"/>
            </a:p>
          </p:txBody>
        </p:sp>
        <p:cxnSp>
          <p:nvCxnSpPr>
            <p:cNvPr id="27748" name="Straight Connector 153"/>
            <p:cNvCxnSpPr>
              <a:cxnSpLocks noChangeShapeType="1"/>
              <a:stCxn id="27671" idx="4"/>
              <a:endCxn id="27747" idx="0"/>
            </p:cNvCxnSpPr>
            <p:nvPr/>
          </p:nvCxnSpPr>
          <p:spPr bwMode="auto">
            <a:xfrm>
              <a:off x="1568450" y="5181600"/>
              <a:ext cx="139700" cy="711200"/>
            </a:xfrm>
            <a:prstGeom prst="line">
              <a:avLst/>
            </a:prstGeom>
            <a:noFill/>
            <a:ln w="31750" algn="ctr">
              <a:solidFill>
                <a:srgbClr val="FFFF00"/>
              </a:solidFill>
              <a:round/>
              <a:headEnd/>
              <a:tailEnd/>
            </a:ln>
          </p:spPr>
        </p:cxnSp>
        <p:sp>
          <p:nvSpPr>
            <p:cNvPr id="27712" name="Oval 224"/>
            <p:cNvSpPr>
              <a:spLocks noChangeArrowheads="1"/>
            </p:cNvSpPr>
            <p:nvPr/>
          </p:nvSpPr>
          <p:spPr bwMode="auto">
            <a:xfrm>
              <a:off x="533400" y="5651500"/>
              <a:ext cx="241300" cy="241300"/>
            </a:xfrm>
            <a:prstGeom prst="ellipse">
              <a:avLst/>
            </a:prstGeom>
            <a:solidFill>
              <a:schemeClr val="bg1"/>
            </a:solidFill>
            <a:ln w="9525" algn="ctr">
              <a:noFill/>
              <a:round/>
              <a:headEnd/>
              <a:tailEnd/>
            </a:ln>
          </p:spPr>
          <p:txBody>
            <a:bodyPr/>
            <a:lstStyle/>
            <a:p>
              <a:endParaRPr lang="en-US"/>
            </a:p>
          </p:txBody>
        </p:sp>
        <p:sp>
          <p:nvSpPr>
            <p:cNvPr id="27713" name="Oval 225"/>
            <p:cNvSpPr>
              <a:spLocks noChangeArrowheads="1"/>
            </p:cNvSpPr>
            <p:nvPr/>
          </p:nvSpPr>
          <p:spPr bwMode="auto">
            <a:xfrm>
              <a:off x="787400" y="5753100"/>
              <a:ext cx="241300" cy="241300"/>
            </a:xfrm>
            <a:prstGeom prst="ellipse">
              <a:avLst/>
            </a:prstGeom>
            <a:solidFill>
              <a:schemeClr val="bg1"/>
            </a:solidFill>
            <a:ln w="9525" algn="ctr">
              <a:noFill/>
              <a:round/>
              <a:headEnd/>
              <a:tailEnd/>
            </a:ln>
          </p:spPr>
          <p:txBody>
            <a:bodyPr/>
            <a:lstStyle/>
            <a:p>
              <a:endParaRPr lang="en-US"/>
            </a:p>
          </p:txBody>
        </p:sp>
        <p:cxnSp>
          <p:nvCxnSpPr>
            <p:cNvPr id="27714" name="Straight Connector 226"/>
            <p:cNvCxnSpPr>
              <a:cxnSpLocks noChangeShapeType="1"/>
              <a:stCxn id="27671" idx="4"/>
              <a:endCxn id="27712" idx="7"/>
            </p:cNvCxnSpPr>
            <p:nvPr/>
          </p:nvCxnSpPr>
          <p:spPr bwMode="auto">
            <a:xfrm flipH="1">
              <a:off x="739362" y="5181600"/>
              <a:ext cx="829088" cy="505238"/>
            </a:xfrm>
            <a:prstGeom prst="line">
              <a:avLst/>
            </a:prstGeom>
            <a:noFill/>
            <a:ln w="31750" algn="ctr">
              <a:solidFill>
                <a:srgbClr val="FFFF00"/>
              </a:solidFill>
              <a:round/>
              <a:headEnd/>
              <a:tailEnd/>
            </a:ln>
          </p:spPr>
        </p:cxnSp>
        <p:cxnSp>
          <p:nvCxnSpPr>
            <p:cNvPr id="27715" name="Straight Connector 229"/>
            <p:cNvCxnSpPr>
              <a:cxnSpLocks noChangeShapeType="1"/>
              <a:endCxn id="27713" idx="0"/>
            </p:cNvCxnSpPr>
            <p:nvPr/>
          </p:nvCxnSpPr>
          <p:spPr bwMode="auto">
            <a:xfrm rot="10800000" flipV="1">
              <a:off x="908050" y="5219700"/>
              <a:ext cx="628650" cy="533400"/>
            </a:xfrm>
            <a:prstGeom prst="line">
              <a:avLst/>
            </a:prstGeom>
            <a:noFill/>
            <a:ln w="31750" algn="ctr">
              <a:solidFill>
                <a:srgbClr val="FFFF00"/>
              </a:solidFill>
              <a:round/>
              <a:headEnd/>
              <a:tailEnd/>
            </a:ln>
          </p:spPr>
        </p:cxnSp>
      </p:grpSp>
      <p:sp>
        <p:nvSpPr>
          <p:cNvPr id="27716" name="Oval 236"/>
          <p:cNvSpPr>
            <a:spLocks noChangeArrowheads="1"/>
          </p:cNvSpPr>
          <p:nvPr/>
        </p:nvSpPr>
        <p:spPr bwMode="auto">
          <a:xfrm>
            <a:off x="3037216" y="3317693"/>
            <a:ext cx="241300" cy="241300"/>
          </a:xfrm>
          <a:prstGeom prst="ellipse">
            <a:avLst/>
          </a:prstGeom>
          <a:solidFill>
            <a:schemeClr val="bg1"/>
          </a:solidFill>
          <a:ln w="9525" algn="ctr">
            <a:noFill/>
            <a:round/>
            <a:headEnd/>
            <a:tailEnd/>
          </a:ln>
        </p:spPr>
        <p:txBody>
          <a:bodyPr/>
          <a:lstStyle/>
          <a:p>
            <a:endParaRPr lang="en-US"/>
          </a:p>
        </p:txBody>
      </p:sp>
      <p:sp>
        <p:nvSpPr>
          <p:cNvPr id="27717" name="Oval 237"/>
          <p:cNvSpPr>
            <a:spLocks noChangeArrowheads="1"/>
          </p:cNvSpPr>
          <p:nvPr/>
        </p:nvSpPr>
        <p:spPr bwMode="auto">
          <a:xfrm>
            <a:off x="1691016" y="2542993"/>
            <a:ext cx="241300" cy="241300"/>
          </a:xfrm>
          <a:prstGeom prst="ellipse">
            <a:avLst/>
          </a:prstGeom>
          <a:solidFill>
            <a:schemeClr val="bg1"/>
          </a:solidFill>
          <a:ln w="9525" algn="ctr">
            <a:noFill/>
            <a:round/>
            <a:headEnd/>
            <a:tailEnd/>
          </a:ln>
        </p:spPr>
        <p:txBody>
          <a:bodyPr/>
          <a:lstStyle/>
          <a:p>
            <a:endParaRPr lang="en-US"/>
          </a:p>
        </p:txBody>
      </p:sp>
      <p:grpSp>
        <p:nvGrpSpPr>
          <p:cNvPr id="10" name="Group 110"/>
          <p:cNvGrpSpPr/>
          <p:nvPr/>
        </p:nvGrpSpPr>
        <p:grpSpPr>
          <a:xfrm>
            <a:off x="6452086" y="3203393"/>
            <a:ext cx="896780" cy="2209800"/>
            <a:chOff x="5942170" y="3492500"/>
            <a:chExt cx="896780" cy="2209800"/>
          </a:xfrm>
        </p:grpSpPr>
        <p:cxnSp>
          <p:nvCxnSpPr>
            <p:cNvPr id="27740" name="Straight Connector 104"/>
            <p:cNvCxnSpPr>
              <a:cxnSpLocks noChangeShapeType="1"/>
              <a:stCxn id="27673" idx="3"/>
              <a:endCxn id="27735" idx="7"/>
            </p:cNvCxnSpPr>
            <p:nvPr/>
          </p:nvCxnSpPr>
          <p:spPr bwMode="auto">
            <a:xfrm flipH="1">
              <a:off x="5942170" y="5171662"/>
              <a:ext cx="392368" cy="515176"/>
            </a:xfrm>
            <a:prstGeom prst="line">
              <a:avLst/>
            </a:prstGeom>
            <a:noFill/>
            <a:ln w="31750" algn="ctr">
              <a:solidFill>
                <a:srgbClr val="FFFF00"/>
              </a:solidFill>
              <a:round/>
              <a:headEnd/>
              <a:tailEnd/>
            </a:ln>
          </p:spPr>
        </p:cxnSp>
        <p:cxnSp>
          <p:nvCxnSpPr>
            <p:cNvPr id="27741" name="Straight Connector 107"/>
            <p:cNvCxnSpPr>
              <a:cxnSpLocks noChangeShapeType="1"/>
              <a:stCxn id="27673" idx="5"/>
              <a:endCxn id="27736" idx="0"/>
            </p:cNvCxnSpPr>
            <p:nvPr/>
          </p:nvCxnSpPr>
          <p:spPr bwMode="auto">
            <a:xfrm>
              <a:off x="6505162" y="5171662"/>
              <a:ext cx="333788" cy="530638"/>
            </a:xfrm>
            <a:prstGeom prst="line">
              <a:avLst/>
            </a:prstGeom>
            <a:noFill/>
            <a:ln w="31750" algn="ctr">
              <a:solidFill>
                <a:srgbClr val="FFFF00"/>
              </a:solidFill>
              <a:round/>
              <a:headEnd/>
              <a:tailEnd/>
            </a:ln>
          </p:spPr>
        </p:cxnSp>
        <p:sp>
          <p:nvSpPr>
            <p:cNvPr id="27673" name="Oval 12"/>
            <p:cNvSpPr>
              <a:spLocks noChangeArrowheads="1"/>
            </p:cNvSpPr>
            <p:nvPr/>
          </p:nvSpPr>
          <p:spPr bwMode="auto">
            <a:xfrm>
              <a:off x="6299200" y="4965700"/>
              <a:ext cx="241300" cy="241300"/>
            </a:xfrm>
            <a:prstGeom prst="ellipse">
              <a:avLst/>
            </a:prstGeom>
            <a:solidFill>
              <a:schemeClr val="bg1"/>
            </a:solidFill>
            <a:ln w="9525" algn="ctr">
              <a:noFill/>
              <a:round/>
              <a:headEnd/>
              <a:tailEnd/>
            </a:ln>
          </p:spPr>
          <p:txBody>
            <a:bodyPr/>
            <a:lstStyle/>
            <a:p>
              <a:endParaRPr lang="en-US"/>
            </a:p>
          </p:txBody>
        </p:sp>
        <p:cxnSp>
          <p:nvCxnSpPr>
            <p:cNvPr id="27683" name="Straight Connector 55"/>
            <p:cNvCxnSpPr>
              <a:cxnSpLocks noChangeShapeType="1"/>
              <a:stCxn id="27667" idx="4"/>
              <a:endCxn id="27673" idx="1"/>
            </p:cNvCxnSpPr>
            <p:nvPr/>
          </p:nvCxnSpPr>
          <p:spPr bwMode="auto">
            <a:xfrm>
              <a:off x="6110858" y="3492500"/>
              <a:ext cx="223680" cy="1508538"/>
            </a:xfrm>
            <a:prstGeom prst="line">
              <a:avLst/>
            </a:prstGeom>
            <a:noFill/>
            <a:ln w="31750" algn="ctr">
              <a:solidFill>
                <a:srgbClr val="FFFF00"/>
              </a:solidFill>
              <a:round/>
              <a:headEnd/>
              <a:tailEnd/>
            </a:ln>
          </p:spPr>
        </p:cxnSp>
        <p:sp>
          <p:nvSpPr>
            <p:cNvPr id="27718" name="Oval 238"/>
            <p:cNvSpPr>
              <a:spLocks noChangeArrowheads="1"/>
            </p:cNvSpPr>
            <p:nvPr/>
          </p:nvSpPr>
          <p:spPr bwMode="auto">
            <a:xfrm>
              <a:off x="6083300" y="4140200"/>
              <a:ext cx="241300" cy="241300"/>
            </a:xfrm>
            <a:prstGeom prst="ellipse">
              <a:avLst/>
            </a:prstGeom>
            <a:solidFill>
              <a:schemeClr val="bg1"/>
            </a:solidFill>
            <a:ln w="9525" algn="ctr">
              <a:noFill/>
              <a:round/>
              <a:headEnd/>
              <a:tailEnd/>
            </a:ln>
          </p:spPr>
          <p:txBody>
            <a:bodyPr/>
            <a:lstStyle/>
            <a:p>
              <a:endParaRPr lang="en-US"/>
            </a:p>
          </p:txBody>
        </p:sp>
      </p:grpSp>
      <p:cxnSp>
        <p:nvCxnSpPr>
          <p:cNvPr id="291" name="Straight Connector 290"/>
          <p:cNvCxnSpPr>
            <a:cxnSpLocks noChangeShapeType="1"/>
            <a:stCxn id="27665" idx="3"/>
            <a:endCxn id="27670" idx="7"/>
          </p:cNvCxnSpPr>
          <p:nvPr/>
        </p:nvCxnSpPr>
        <p:spPr bwMode="auto">
          <a:xfrm rot="5400000">
            <a:off x="3542041" y="3581218"/>
            <a:ext cx="1454150" cy="704850"/>
          </a:xfrm>
          <a:prstGeom prst="line">
            <a:avLst/>
          </a:prstGeom>
          <a:noFill/>
          <a:ln w="31750" algn="ctr">
            <a:solidFill>
              <a:srgbClr val="FFFF00"/>
            </a:solidFill>
            <a:round/>
            <a:headEnd/>
            <a:tailEnd/>
          </a:ln>
        </p:spPr>
      </p:cxnSp>
      <p:grpSp>
        <p:nvGrpSpPr>
          <p:cNvPr id="11" name="Group 148"/>
          <p:cNvGrpSpPr/>
          <p:nvPr/>
        </p:nvGrpSpPr>
        <p:grpSpPr>
          <a:xfrm>
            <a:off x="6669416" y="2204864"/>
            <a:ext cx="1672276" cy="2448272"/>
            <a:chOff x="6669416" y="2204864"/>
            <a:chExt cx="1672276" cy="2448272"/>
          </a:xfrm>
        </p:grpSpPr>
        <p:sp>
          <p:nvSpPr>
            <p:cNvPr id="136" name="Oval 6"/>
            <p:cNvSpPr>
              <a:spLocks noChangeArrowheads="1"/>
            </p:cNvSpPr>
            <p:nvPr/>
          </p:nvSpPr>
          <p:spPr bwMode="auto">
            <a:xfrm>
              <a:off x="7668344" y="2204864"/>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37" name="Oval 6"/>
            <p:cNvSpPr>
              <a:spLocks noChangeArrowheads="1"/>
            </p:cNvSpPr>
            <p:nvPr/>
          </p:nvSpPr>
          <p:spPr bwMode="auto">
            <a:xfrm>
              <a:off x="7812360" y="2564904"/>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38" name="Oval 6"/>
            <p:cNvSpPr>
              <a:spLocks noChangeArrowheads="1"/>
            </p:cNvSpPr>
            <p:nvPr/>
          </p:nvSpPr>
          <p:spPr bwMode="auto">
            <a:xfrm>
              <a:off x="8100392" y="2276872"/>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39" name="Oval 6"/>
            <p:cNvSpPr>
              <a:spLocks noChangeArrowheads="1"/>
            </p:cNvSpPr>
            <p:nvPr/>
          </p:nvSpPr>
          <p:spPr bwMode="auto">
            <a:xfrm>
              <a:off x="8100392" y="2636912"/>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40" name="Oval 6"/>
            <p:cNvSpPr>
              <a:spLocks noChangeArrowheads="1"/>
            </p:cNvSpPr>
            <p:nvPr/>
          </p:nvSpPr>
          <p:spPr bwMode="auto">
            <a:xfrm>
              <a:off x="7884368" y="2924944"/>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41" name="Oval 6"/>
            <p:cNvSpPr>
              <a:spLocks noChangeArrowheads="1"/>
            </p:cNvSpPr>
            <p:nvPr/>
          </p:nvSpPr>
          <p:spPr bwMode="auto">
            <a:xfrm>
              <a:off x="7452320" y="2492896"/>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cxnSp>
          <p:nvCxnSpPr>
            <p:cNvPr id="142" name="Straight Connector 48"/>
            <p:cNvCxnSpPr>
              <a:cxnSpLocks noChangeShapeType="1"/>
              <a:stCxn id="141" idx="3"/>
              <a:endCxn id="27667" idx="6"/>
            </p:cNvCxnSpPr>
            <p:nvPr/>
          </p:nvCxnSpPr>
          <p:spPr bwMode="auto">
            <a:xfrm flipH="1">
              <a:off x="6669416" y="2698858"/>
              <a:ext cx="818242" cy="383885"/>
            </a:xfrm>
            <a:prstGeom prst="line">
              <a:avLst/>
            </a:prstGeom>
            <a:noFill/>
            <a:ln w="31750" algn="ctr">
              <a:solidFill>
                <a:schemeClr val="accent4">
                  <a:lumMod val="75000"/>
                </a:schemeClr>
              </a:solidFill>
              <a:prstDash val="sysDash"/>
              <a:round/>
              <a:headEnd/>
              <a:tailEnd/>
            </a:ln>
          </p:spPr>
        </p:cxnSp>
        <p:cxnSp>
          <p:nvCxnSpPr>
            <p:cNvPr id="146" name="Straight Connector 48"/>
            <p:cNvCxnSpPr>
              <a:cxnSpLocks noChangeShapeType="1"/>
              <a:stCxn id="137" idx="3"/>
            </p:cNvCxnSpPr>
            <p:nvPr/>
          </p:nvCxnSpPr>
          <p:spPr bwMode="auto">
            <a:xfrm flipH="1">
              <a:off x="7524328" y="2770866"/>
              <a:ext cx="323370" cy="1882270"/>
            </a:xfrm>
            <a:prstGeom prst="line">
              <a:avLst/>
            </a:prstGeom>
            <a:noFill/>
            <a:ln w="31750" algn="ctr">
              <a:solidFill>
                <a:schemeClr val="accent4">
                  <a:lumMod val="75000"/>
                </a:schemeClr>
              </a:solidFill>
              <a:prstDash val="sysDash"/>
              <a:round/>
              <a:headEnd/>
              <a:tailEnd/>
            </a:ln>
          </p:spPr>
        </p:cxnSp>
      </p:grpSp>
      <p:sp>
        <p:nvSpPr>
          <p:cNvPr id="117" name="Oval 116"/>
          <p:cNvSpPr/>
          <p:nvPr/>
        </p:nvSpPr>
        <p:spPr>
          <a:xfrm>
            <a:off x="7164288" y="1772816"/>
            <a:ext cx="1728192" cy="17281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TextBox 117"/>
          <p:cNvSpPr txBox="1"/>
          <p:nvPr/>
        </p:nvSpPr>
        <p:spPr>
          <a:xfrm>
            <a:off x="7380312" y="260648"/>
            <a:ext cx="1414170" cy="1569660"/>
          </a:xfrm>
          <a:prstGeom prst="rect">
            <a:avLst/>
          </a:prstGeom>
          <a:noFill/>
        </p:spPr>
        <p:txBody>
          <a:bodyPr wrap="none" rtlCol="0">
            <a:spAutoFit/>
          </a:bodyPr>
          <a:lstStyle/>
          <a:p>
            <a:pPr algn="ctr"/>
            <a:r>
              <a:rPr lang="en-GB" sz="3200" dirty="0" smtClean="0"/>
              <a:t>What </a:t>
            </a:r>
          </a:p>
          <a:p>
            <a:pPr algn="ctr"/>
            <a:r>
              <a:rPr lang="en-GB" sz="3200" dirty="0" smtClean="0"/>
              <a:t>about </a:t>
            </a:r>
          </a:p>
          <a:p>
            <a:pPr algn="ctr"/>
            <a:r>
              <a:rPr lang="en-GB" sz="3200" dirty="0" smtClean="0"/>
              <a:t>these?</a:t>
            </a:r>
            <a:endParaRPr lang="en-GB"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p:nvPr/>
        </p:nvGrpSpPr>
        <p:grpSpPr>
          <a:xfrm>
            <a:off x="1206500" y="5329414"/>
            <a:ext cx="5986463" cy="1276350"/>
            <a:chOff x="1206500" y="4708519"/>
            <a:chExt cx="5986463" cy="1276350"/>
          </a:xfrm>
        </p:grpSpPr>
        <p:sp>
          <p:nvSpPr>
            <p:cNvPr id="21" name="Flowchart: Magnetic Disk 20"/>
            <p:cNvSpPr/>
            <p:nvPr/>
          </p:nvSpPr>
          <p:spPr>
            <a:xfrm>
              <a:off x="5640388" y="4708519"/>
              <a:ext cx="1552575" cy="1276350"/>
            </a:xfrm>
            <a:prstGeom prst="flowChartMagneticDisk">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95000"/>
                    </a:schemeClr>
                  </a:solidFill>
                </a:rPr>
                <a:t>Clinical Data</a:t>
              </a:r>
            </a:p>
          </p:txBody>
        </p:sp>
        <p:sp>
          <p:nvSpPr>
            <p:cNvPr id="22" name="Rounded Rectangle 21"/>
            <p:cNvSpPr/>
            <p:nvPr/>
          </p:nvSpPr>
          <p:spPr>
            <a:xfrm>
              <a:off x="1206500" y="4789482"/>
              <a:ext cx="1685925" cy="1114425"/>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Entry</a:t>
              </a:r>
              <a:endParaRPr lang="en-GB" dirty="0"/>
            </a:p>
          </p:txBody>
        </p:sp>
        <p:cxnSp>
          <p:nvCxnSpPr>
            <p:cNvPr id="23" name="Straight Arrow Connector 22"/>
            <p:cNvCxnSpPr>
              <a:stCxn id="22" idx="3"/>
              <a:endCxn id="21" idx="2"/>
            </p:cNvCxnSpPr>
            <p:nvPr/>
          </p:nvCxnSpPr>
          <p:spPr>
            <a:xfrm flipV="1">
              <a:off x="2892425" y="5346694"/>
              <a:ext cx="2747963" cy="1"/>
            </a:xfrm>
            <a:prstGeom prst="straightConnector1">
              <a:avLst/>
            </a:prstGeom>
            <a:ln w="79375"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Flowchart: Magnetic Disk 23"/>
          <p:cNvSpPr/>
          <p:nvPr/>
        </p:nvSpPr>
        <p:spPr>
          <a:xfrm>
            <a:off x="5806865" y="4710994"/>
            <a:ext cx="1230118" cy="979397"/>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Substitutions</a:t>
            </a:r>
          </a:p>
          <a:p>
            <a:pPr algn="ctr"/>
            <a:r>
              <a:rPr lang="en-GB" sz="1400" dirty="0" smtClean="0"/>
              <a:t>Table</a:t>
            </a:r>
            <a:endParaRPr lang="en-GB" sz="1400" dirty="0"/>
          </a:p>
        </p:txBody>
      </p:sp>
      <p:cxnSp>
        <p:nvCxnSpPr>
          <p:cNvPr id="25" name="Straight Arrow Connector 24"/>
          <p:cNvCxnSpPr/>
          <p:nvPr/>
        </p:nvCxnSpPr>
        <p:spPr>
          <a:xfrm>
            <a:off x="6423369" y="3781778"/>
            <a:ext cx="6272" cy="1138766"/>
          </a:xfrm>
          <a:prstGeom prst="straightConnector1">
            <a:avLst/>
          </a:prstGeom>
          <a:ln w="79375"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5"/>
          <p:cNvSpPr/>
          <p:nvPr/>
        </p:nvSpPr>
        <p:spPr>
          <a:xfrm>
            <a:off x="5427487" y="3269544"/>
            <a:ext cx="1943100" cy="1295400"/>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Transitive Closure Table</a:t>
            </a:r>
            <a:br>
              <a:rPr lang="en-GB" dirty="0" smtClean="0"/>
            </a:br>
            <a:r>
              <a:rPr lang="en-GB" sz="1200" dirty="0" smtClean="0"/>
              <a:t>8.5M rows</a:t>
            </a:r>
            <a:endParaRPr lang="en-GB" dirty="0"/>
          </a:p>
        </p:txBody>
      </p:sp>
      <p:cxnSp>
        <p:nvCxnSpPr>
          <p:cNvPr id="27" name="Straight Arrow Connector 26"/>
          <p:cNvCxnSpPr>
            <a:stCxn id="28" idx="0"/>
          </p:cNvCxnSpPr>
          <p:nvPr/>
        </p:nvCxnSpPr>
        <p:spPr>
          <a:xfrm>
            <a:off x="6415088" y="2538236"/>
            <a:ext cx="8290" cy="1017764"/>
          </a:xfrm>
          <a:prstGeom prst="straightConnector1">
            <a:avLst/>
          </a:prstGeom>
          <a:ln w="79375"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Magnetic Disk 27"/>
          <p:cNvSpPr/>
          <p:nvPr/>
        </p:nvSpPr>
        <p:spPr>
          <a:xfrm>
            <a:off x="5791200" y="2215444"/>
            <a:ext cx="1247776" cy="968375"/>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Substitutions</a:t>
            </a:r>
          </a:p>
          <a:p>
            <a:pPr algn="ctr"/>
            <a:r>
              <a:rPr lang="en-GB" sz="1400" dirty="0" smtClean="0"/>
              <a:t>Table</a:t>
            </a:r>
            <a:endParaRPr lang="en-GB" sz="1400" dirty="0"/>
          </a:p>
        </p:txBody>
      </p:sp>
      <p:grpSp>
        <p:nvGrpSpPr>
          <p:cNvPr id="4" name="Group 28"/>
          <p:cNvGrpSpPr/>
          <p:nvPr/>
        </p:nvGrpSpPr>
        <p:grpSpPr>
          <a:xfrm>
            <a:off x="1162050" y="1262592"/>
            <a:ext cx="6024563" cy="1276350"/>
            <a:chOff x="1162050" y="1228725"/>
            <a:chExt cx="6024563" cy="1276350"/>
          </a:xfrm>
        </p:grpSpPr>
        <p:sp>
          <p:nvSpPr>
            <p:cNvPr id="30" name="Rounded Rectangle 29"/>
            <p:cNvSpPr/>
            <p:nvPr/>
          </p:nvSpPr>
          <p:spPr>
            <a:xfrm>
              <a:off x="1162050" y="1309688"/>
              <a:ext cx="1685925" cy="11144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Query Writer</a:t>
              </a:r>
              <a:endParaRPr lang="en-GB" dirty="0"/>
            </a:p>
          </p:txBody>
        </p:sp>
        <p:cxnSp>
          <p:nvCxnSpPr>
            <p:cNvPr id="31" name="Straight Arrow Connector 30"/>
            <p:cNvCxnSpPr>
              <a:stCxn id="30" idx="3"/>
              <a:endCxn id="32" idx="2"/>
            </p:cNvCxnSpPr>
            <p:nvPr/>
          </p:nvCxnSpPr>
          <p:spPr>
            <a:xfrm flipV="1">
              <a:off x="2847975" y="1866900"/>
              <a:ext cx="2786063" cy="1"/>
            </a:xfrm>
            <a:prstGeom prst="straightConnector1">
              <a:avLst/>
            </a:prstGeom>
            <a:ln w="79375"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Flowchart: Magnetic Disk 31"/>
            <p:cNvSpPr/>
            <p:nvPr/>
          </p:nvSpPr>
          <p:spPr>
            <a:xfrm>
              <a:off x="5634038" y="1228725"/>
              <a:ext cx="1552575" cy="12763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Query</a:t>
              </a:r>
              <a:br>
                <a:rPr lang="en-GB" dirty="0" smtClean="0"/>
              </a:br>
              <a:r>
                <a:rPr lang="en-GB" dirty="0" smtClean="0"/>
                <a:t>Library</a:t>
              </a:r>
              <a:endParaRPr lang="en-GB" dirty="0"/>
            </a:p>
          </p:txBody>
        </p:sp>
      </p:grpSp>
      <p:sp>
        <p:nvSpPr>
          <p:cNvPr id="2" name="Title 1"/>
          <p:cNvSpPr>
            <a:spLocks noGrp="1"/>
          </p:cNvSpPr>
          <p:nvPr>
            <p:ph type="title"/>
          </p:nvPr>
        </p:nvSpPr>
        <p:spPr/>
        <p:txBody>
          <a:bodyPr>
            <a:normAutofit/>
          </a:bodyPr>
          <a:lstStyle/>
          <a:p>
            <a:r>
              <a:rPr lang="en-GB" sz="4400" dirty="0" smtClean="0"/>
              <a:t>UKTC SNOMED Query Table</a:t>
            </a:r>
            <a:endParaRPr lang="en-GB" sz="4400" dirty="0"/>
          </a:p>
        </p:txBody>
      </p:sp>
      <p:sp>
        <p:nvSpPr>
          <p:cNvPr id="41" name="Rectangle 40"/>
          <p:cNvSpPr/>
          <p:nvPr/>
        </p:nvSpPr>
        <p:spPr>
          <a:xfrm>
            <a:off x="5187245" y="3594100"/>
            <a:ext cx="2483556" cy="1117600"/>
          </a:xfrm>
          <a:prstGeom prst="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SNOMED Query Table</a:t>
            </a:r>
            <a:br>
              <a:rPr lang="en-GB" sz="2400" dirty="0" smtClean="0"/>
            </a:br>
            <a:r>
              <a:rPr lang="en-GB" dirty="0" smtClean="0"/>
              <a:t>12.3M rows</a:t>
            </a:r>
            <a:endParaRPr lang="en-GB" sz="2400" dirty="0"/>
          </a:p>
        </p:txBody>
      </p:sp>
      <p:sp>
        <p:nvSpPr>
          <p:cNvPr id="18" name="TextBox 17"/>
          <p:cNvSpPr txBox="1"/>
          <p:nvPr/>
        </p:nvSpPr>
        <p:spPr>
          <a:xfrm>
            <a:off x="757620" y="3003805"/>
            <a:ext cx="4043094" cy="1815882"/>
          </a:xfrm>
          <a:prstGeom prst="rect">
            <a:avLst/>
          </a:prstGeom>
          <a:noFill/>
        </p:spPr>
        <p:txBody>
          <a:bodyPr wrap="none" rtlCol="0">
            <a:spAutoFit/>
          </a:bodyPr>
          <a:lstStyle/>
          <a:p>
            <a:r>
              <a:rPr lang="en-GB" sz="2800" dirty="0" smtClean="0"/>
              <a:t>Merge the </a:t>
            </a:r>
            <a:br>
              <a:rPr lang="en-GB" sz="2800" dirty="0" smtClean="0"/>
            </a:br>
            <a:r>
              <a:rPr lang="en-GB" sz="2800" dirty="0" smtClean="0"/>
              <a:t>transitive closure</a:t>
            </a:r>
            <a:br>
              <a:rPr lang="en-GB" sz="2800" dirty="0" smtClean="0"/>
            </a:br>
            <a:r>
              <a:rPr lang="en-GB" sz="2800" dirty="0" smtClean="0"/>
              <a:t>and substitutions tables </a:t>
            </a:r>
            <a:br>
              <a:rPr lang="en-GB" sz="2800" dirty="0" smtClean="0"/>
            </a:br>
            <a:r>
              <a:rPr lang="en-GB" sz="2800" dirty="0" smtClean="0"/>
              <a:t>into a single table</a:t>
            </a:r>
            <a:endParaRPr lang="en-GB" sz="2800" dirty="0"/>
          </a:p>
        </p:txBody>
      </p:sp>
      <p:sp>
        <p:nvSpPr>
          <p:cNvPr id="19" name="TextBox 18"/>
          <p:cNvSpPr txBox="1"/>
          <p:nvPr/>
        </p:nvSpPr>
        <p:spPr>
          <a:xfrm>
            <a:off x="783020" y="3003805"/>
            <a:ext cx="4123245" cy="1384995"/>
          </a:xfrm>
          <a:prstGeom prst="rect">
            <a:avLst/>
          </a:prstGeom>
          <a:noFill/>
        </p:spPr>
        <p:txBody>
          <a:bodyPr wrap="none" rtlCol="0">
            <a:spAutoFit/>
          </a:bodyPr>
          <a:lstStyle/>
          <a:p>
            <a:r>
              <a:rPr lang="en-GB" sz="2800" dirty="0" smtClean="0"/>
              <a:t>Result: </a:t>
            </a:r>
            <a:r>
              <a:rPr lang="en-GB" sz="2800" i="1" dirty="0" smtClean="0"/>
              <a:t>logical</a:t>
            </a:r>
            <a:r>
              <a:rPr lang="en-GB" sz="2800" dirty="0" smtClean="0"/>
              <a:t> on-the-fly </a:t>
            </a:r>
            <a:br>
              <a:rPr lang="en-GB" sz="2800" dirty="0" smtClean="0"/>
            </a:br>
            <a:r>
              <a:rPr lang="en-GB" sz="2800" dirty="0" smtClean="0"/>
              <a:t>transform of </a:t>
            </a:r>
            <a:r>
              <a:rPr lang="en-GB" sz="2800" i="1" dirty="0" smtClean="0"/>
              <a:t>all possible </a:t>
            </a:r>
            <a:r>
              <a:rPr lang="en-GB" sz="2800" dirty="0" smtClean="0"/>
              <a:t/>
            </a:r>
            <a:br>
              <a:rPr lang="en-GB" sz="2800" dirty="0" smtClean="0"/>
            </a:br>
            <a:r>
              <a:rPr lang="en-GB" sz="2800" dirty="0" smtClean="0"/>
              <a:t>data or queries</a:t>
            </a:r>
            <a:endParaRPr lang="en-GB"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64" presetClass="path" presetSubtype="0" accel="50000" decel="50000" fill="hold" grpId="0" nodeType="withEffect">
                                  <p:stCondLst>
                                    <p:cond delay="0"/>
                                  </p:stCondLst>
                                  <p:childTnLst>
                                    <p:animMotion origin="layout" path="M 3.05556E-6 -1.82239E-6 L 3.05556E-6 -0.17992 " pathEditMode="relative" rAng="0" ptsTypes="AA">
                                      <p:cBhvr>
                                        <p:cTn id="9" dur="2000" fill="hold"/>
                                        <p:tgtEl>
                                          <p:spTgt spid="24"/>
                                        </p:tgtEl>
                                        <p:attrNameLst>
                                          <p:attrName>ppt_x</p:attrName>
                                          <p:attrName>ppt_y</p:attrName>
                                        </p:attrNameLst>
                                      </p:cBhvr>
                                      <p:rCtr x="0" y="-90"/>
                                    </p:animMotion>
                                  </p:childTnLst>
                                </p:cTn>
                              </p:par>
                              <p:par>
                                <p:cTn id="10" presetID="10" presetClass="exit" presetSubtype="0" fill="hold" grpId="1" nodeType="withEffect">
                                  <p:stCondLst>
                                    <p:cond delay="0"/>
                                  </p:stCondLst>
                                  <p:childTnLst>
                                    <p:animEffect transition="out" filter="fade">
                                      <p:cBhvr>
                                        <p:cTn id="11" dur="2000"/>
                                        <p:tgtEl>
                                          <p:spTgt spid="24"/>
                                        </p:tgtEl>
                                      </p:cBhvr>
                                    </p:animEffect>
                                    <p:set>
                                      <p:cBhvr>
                                        <p:cTn id="12" dur="1" fill="hold">
                                          <p:stCondLst>
                                            <p:cond delay="1999"/>
                                          </p:stCondLst>
                                        </p:cTn>
                                        <p:tgtEl>
                                          <p:spTgt spid="24"/>
                                        </p:tgtEl>
                                        <p:attrNameLst>
                                          <p:attrName>style.visibility</p:attrName>
                                        </p:attrNameLst>
                                      </p:cBhvr>
                                      <p:to>
                                        <p:strVal val="hidden"/>
                                      </p:to>
                                    </p:set>
                                  </p:childTnLst>
                                </p:cTn>
                              </p:par>
                              <p:par>
                                <p:cTn id="13" presetID="42" presetClass="path" presetSubtype="0" accel="50000" decel="50000" fill="hold" grpId="0" nodeType="withEffect">
                                  <p:stCondLst>
                                    <p:cond delay="0"/>
                                  </p:stCondLst>
                                  <p:childTnLst>
                                    <p:animMotion origin="layout" path="M -2.5E-6 4.24607E-6 L -2.5E-6 0.15703 " pathEditMode="relative" rAng="0" ptsTypes="AA">
                                      <p:cBhvr>
                                        <p:cTn id="14" dur="2000" fill="hold"/>
                                        <p:tgtEl>
                                          <p:spTgt spid="28"/>
                                        </p:tgtEl>
                                        <p:attrNameLst>
                                          <p:attrName>ppt_x</p:attrName>
                                          <p:attrName>ppt_y</p:attrName>
                                        </p:attrNameLst>
                                      </p:cBhvr>
                                      <p:rCtr x="0" y="78"/>
                                    </p:animMotion>
                                  </p:childTnLst>
                                </p:cTn>
                              </p:par>
                              <p:par>
                                <p:cTn id="15" presetID="10" presetClass="exit" presetSubtype="0" fill="hold" grpId="1" nodeType="withEffect">
                                  <p:stCondLst>
                                    <p:cond delay="0"/>
                                  </p:stCondLst>
                                  <p:childTnLst>
                                    <p:animEffect transition="out" filter="fade">
                                      <p:cBhvr>
                                        <p:cTn id="16" dur="2000"/>
                                        <p:tgtEl>
                                          <p:spTgt spid="28"/>
                                        </p:tgtEl>
                                      </p:cBhvr>
                                    </p:animEffect>
                                    <p:set>
                                      <p:cBhvr>
                                        <p:cTn id="17" dur="1" fill="hold">
                                          <p:stCondLst>
                                            <p:cond delay="1999"/>
                                          </p:stCondLst>
                                        </p:cTn>
                                        <p:tgtEl>
                                          <p:spTgt spid="28"/>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22222E-6 0.0081 L 2.22222E-6 0.08095 " pathEditMode="relative" rAng="0" ptsTypes="AA">
                                      <p:cBhvr>
                                        <p:cTn id="19" dur="2000" fill="hold"/>
                                        <p:tgtEl>
                                          <p:spTgt spid="25"/>
                                        </p:tgtEl>
                                        <p:attrNameLst>
                                          <p:attrName>ppt_x</p:attrName>
                                          <p:attrName>ppt_y</p:attrName>
                                        </p:attrNameLst>
                                      </p:cBhvr>
                                      <p:rCtr x="0" y="36"/>
                                    </p:animMotion>
                                  </p:childTnLst>
                                </p:cTn>
                              </p:par>
                              <p:par>
                                <p:cTn id="20" presetID="6" presetClass="emph" presetSubtype="0" fill="hold" grpId="1" nodeType="withEffect">
                                  <p:stCondLst>
                                    <p:cond delay="0"/>
                                  </p:stCondLst>
                                  <p:childTnLst>
                                    <p:animScale>
                                      <p:cBhvr>
                                        <p:cTn id="21" dur="2000" fill="hold"/>
                                        <p:tgtEl>
                                          <p:spTgt spid="26"/>
                                        </p:tgtEl>
                                      </p:cBhvr>
                                      <p:by x="150000" y="150000"/>
                                    </p:animScale>
                                  </p:childTnLst>
                                </p:cTn>
                              </p:par>
                              <p:par>
                                <p:cTn id="22" presetID="1" presetClass="emph" presetSubtype="2" fill="hold" grpId="0" nodeType="withEffect">
                                  <p:stCondLst>
                                    <p:cond delay="500"/>
                                  </p:stCondLst>
                                  <p:childTnLst>
                                    <p:animClr clrSpc="rgb">
                                      <p:cBhvr>
                                        <p:cTn id="23" dur="2000" fill="hold"/>
                                        <p:tgtEl>
                                          <p:spTgt spid="26"/>
                                        </p:tgtEl>
                                        <p:attrNameLst>
                                          <p:attrName>fillcolor</p:attrName>
                                        </p:attrNameLst>
                                      </p:cBhvr>
                                      <p:to>
                                        <a:srgbClr val="CC00CC"/>
                                      </p:to>
                                    </p:animClr>
                                    <p:set>
                                      <p:cBhvr>
                                        <p:cTn id="24" dur="2000" fill="hold"/>
                                        <p:tgtEl>
                                          <p:spTgt spid="26"/>
                                        </p:tgtEl>
                                        <p:attrNameLst>
                                          <p:attrName>fill.type</p:attrName>
                                        </p:attrNameLst>
                                      </p:cBhvr>
                                      <p:to>
                                        <p:strVal val="solid"/>
                                      </p:to>
                                    </p:set>
                                    <p:set>
                                      <p:cBhvr>
                                        <p:cTn id="25" dur="2000" fill="hold"/>
                                        <p:tgtEl>
                                          <p:spTgt spid="26"/>
                                        </p:tgtEl>
                                        <p:attrNameLst>
                                          <p:attrName>fill.on</p:attrName>
                                        </p:attrNameLst>
                                      </p:cBhvr>
                                      <p:to>
                                        <p:strVal val="true"/>
                                      </p:to>
                                    </p:set>
                                  </p:childTnLst>
                                </p:cTn>
                              </p:par>
                              <p:par>
                                <p:cTn id="26" presetID="10" presetClass="entr" presetSubtype="0" fill="hold" grpId="0" nodeType="withEffect">
                                  <p:stCondLst>
                                    <p:cond delay="100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20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2000"/>
                                        <p:tgtEl>
                                          <p:spTgt spid="18"/>
                                        </p:tgtEl>
                                      </p:cBhvr>
                                    </p:animEffect>
                                    <p:set>
                                      <p:cBhvr>
                                        <p:cTn id="33" dur="1" fill="hold">
                                          <p:stCondLst>
                                            <p:cond delay="1999"/>
                                          </p:stCondLst>
                                        </p:cTn>
                                        <p:tgtEl>
                                          <p:spTgt spid="18"/>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28" grpId="0" animBg="1"/>
      <p:bldP spid="28" grpId="1" animBg="1"/>
      <p:bldP spid="41" grpId="0" animBg="1"/>
      <p:bldP spid="18" grpId="0"/>
      <p:bldP spid="18" grpId="1"/>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sz="quarter"/>
          </p:nvPr>
        </p:nvSpPr>
        <p:spPr>
          <a:xfrm>
            <a:off x="323528" y="3717032"/>
            <a:ext cx="7594600" cy="1440160"/>
          </a:xfrm>
        </p:spPr>
        <p:txBody>
          <a:bodyPr/>
          <a:lstStyle/>
          <a:p>
            <a:pPr eaLnBrk="1" hangingPunct="1"/>
            <a:r>
              <a:rPr lang="en-GB" sz="6000" dirty="0" smtClean="0"/>
              <a:t>Porting Queries</a:t>
            </a:r>
            <a:r>
              <a:rPr lang="en-GB" sz="4800" dirty="0" smtClean="0"/>
              <a:t/>
            </a:r>
            <a:br>
              <a:rPr lang="en-GB" sz="4800" dirty="0" smtClean="0"/>
            </a:br>
            <a:r>
              <a:rPr lang="en-GB" sz="4000" dirty="0" smtClean="0"/>
              <a:t>UKTC Data Migration Workbench</a:t>
            </a:r>
            <a:endParaRPr lang="en-GB" sz="4800" b="1" i="1" dirty="0" smtClean="0">
              <a:solidFill>
                <a:schemeClr val="tx1"/>
              </a:solidFill>
            </a:endParaRPr>
          </a:p>
        </p:txBody>
      </p:sp>
      <p:sp>
        <p:nvSpPr>
          <p:cNvPr id="4099" name="Subtitle 2"/>
          <p:cNvSpPr>
            <a:spLocks noGrp="1"/>
          </p:cNvSpPr>
          <p:nvPr>
            <p:ph type="subTitle" sz="quarter" idx="1"/>
          </p:nvPr>
        </p:nvSpPr>
        <p:spPr>
          <a:xfrm>
            <a:off x="323528" y="5373216"/>
            <a:ext cx="7522592" cy="792088"/>
          </a:xfrm>
        </p:spPr>
        <p:txBody>
          <a:bodyPr/>
          <a:lstStyle/>
          <a:p>
            <a:pPr eaLnBrk="1" hangingPunct="1">
              <a:lnSpc>
                <a:spcPct val="90000"/>
              </a:lnSpc>
            </a:pPr>
            <a:r>
              <a:rPr lang="en-GB" sz="2400" dirty="0" smtClean="0">
                <a:solidFill>
                  <a:schemeClr val="tx1"/>
                </a:solidFill>
              </a:rPr>
              <a:t>UKTC Analytics Workshop</a:t>
            </a:r>
            <a:r>
              <a:rPr lang="en-GB" sz="2400" dirty="0" smtClean="0"/>
              <a:t/>
            </a:r>
            <a:br>
              <a:rPr lang="en-GB" sz="2400" dirty="0" smtClean="0"/>
            </a:br>
            <a:r>
              <a:rPr lang="en-GB" sz="1800" dirty="0" smtClean="0">
                <a:solidFill>
                  <a:schemeClr val="tx1"/>
                </a:solidFill>
              </a:rPr>
              <a:t>February 7</a:t>
            </a:r>
            <a:r>
              <a:rPr lang="en-GB" sz="1800" baseline="30000" dirty="0" smtClean="0">
                <a:solidFill>
                  <a:schemeClr val="tx1"/>
                </a:solidFill>
              </a:rPr>
              <a:t>th</a:t>
            </a:r>
            <a:r>
              <a:rPr lang="en-GB" sz="1800" dirty="0" smtClean="0">
                <a:solidFill>
                  <a:schemeClr val="tx1"/>
                </a:solidFill>
              </a:rPr>
              <a:t> 2013</a:t>
            </a:r>
            <a:endParaRPr lang="en-GB" sz="2400" b="1" i="1" dirty="0" smtClean="0">
              <a:cs typeface="Arial" charset="0"/>
            </a:endParaRPr>
          </a:p>
          <a:p>
            <a:pPr eaLnBrk="1" hangingPunct="1">
              <a:lnSpc>
                <a:spcPct val="90000"/>
              </a:lnSpc>
            </a:pPr>
            <a:r>
              <a:rPr lang="en-GB" sz="2000"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a:xfrm>
            <a:off x="442913" y="238125"/>
            <a:ext cx="7773987" cy="863600"/>
          </a:xfrm>
        </p:spPr>
        <p:txBody>
          <a:bodyPr/>
          <a:lstStyle/>
          <a:p>
            <a:pPr eaLnBrk="1" hangingPunct="1"/>
            <a:r>
              <a:rPr lang="en-GB" dirty="0" smtClean="0"/>
              <a:t>Terminology Interoperability</a:t>
            </a:r>
            <a:endParaRPr lang="en-GB" sz="5400" i="0" dirty="0" smtClean="0"/>
          </a:p>
        </p:txBody>
      </p:sp>
      <p:sp>
        <p:nvSpPr>
          <p:cNvPr id="5" name="TextBox 4"/>
          <p:cNvSpPr txBox="1"/>
          <p:nvPr/>
        </p:nvSpPr>
        <p:spPr>
          <a:xfrm>
            <a:off x="3386138" y="1124744"/>
            <a:ext cx="2603500" cy="522287"/>
          </a:xfrm>
          <a:prstGeom prst="rect">
            <a:avLst/>
          </a:prstGeom>
          <a:solidFill>
            <a:schemeClr val="accent6"/>
          </a:solidFill>
        </p:spPr>
        <p:txBody>
          <a:bodyPr wrap="none">
            <a:spAutoFit/>
          </a:bodyPr>
          <a:lstStyle/>
          <a:p>
            <a:pPr>
              <a:defRPr/>
            </a:pPr>
            <a:r>
              <a:rPr lang="en-GB" sz="2800" dirty="0">
                <a:solidFill>
                  <a:srgbClr val="EAEAEA"/>
                </a:solidFill>
              </a:rPr>
              <a:t>5-Byte READ2</a:t>
            </a:r>
          </a:p>
        </p:txBody>
      </p:sp>
      <p:sp>
        <p:nvSpPr>
          <p:cNvPr id="6" name="TextBox 5"/>
          <p:cNvSpPr txBox="1"/>
          <p:nvPr/>
        </p:nvSpPr>
        <p:spPr>
          <a:xfrm>
            <a:off x="2532063" y="3017044"/>
            <a:ext cx="4311650" cy="523875"/>
          </a:xfrm>
          <a:prstGeom prst="rect">
            <a:avLst/>
          </a:prstGeom>
          <a:solidFill>
            <a:schemeClr val="accent6"/>
          </a:solidFill>
        </p:spPr>
        <p:txBody>
          <a:bodyPr wrap="none">
            <a:spAutoFit/>
          </a:bodyPr>
          <a:lstStyle/>
          <a:p>
            <a:pPr>
              <a:defRPr/>
            </a:pPr>
            <a:r>
              <a:rPr lang="en-GB" sz="2800" dirty="0">
                <a:solidFill>
                  <a:srgbClr val="EAEAEA"/>
                </a:solidFill>
              </a:rPr>
              <a:t>Clinical Terms Version 3</a:t>
            </a:r>
          </a:p>
        </p:txBody>
      </p:sp>
      <p:sp>
        <p:nvSpPr>
          <p:cNvPr id="7" name="TextBox 6"/>
          <p:cNvSpPr txBox="1"/>
          <p:nvPr/>
        </p:nvSpPr>
        <p:spPr>
          <a:xfrm>
            <a:off x="3517900" y="4910931"/>
            <a:ext cx="2339975" cy="523875"/>
          </a:xfrm>
          <a:prstGeom prst="rect">
            <a:avLst/>
          </a:prstGeom>
          <a:solidFill>
            <a:schemeClr val="accent6"/>
          </a:solidFill>
        </p:spPr>
        <p:txBody>
          <a:bodyPr wrap="none">
            <a:spAutoFit/>
          </a:bodyPr>
          <a:lstStyle/>
          <a:p>
            <a:pPr>
              <a:defRPr/>
            </a:pPr>
            <a:r>
              <a:rPr lang="en-GB" sz="2800" dirty="0">
                <a:solidFill>
                  <a:srgbClr val="EAEAEA"/>
                </a:solidFill>
              </a:rPr>
              <a:t>SNOMED CT</a:t>
            </a:r>
          </a:p>
        </p:txBody>
      </p:sp>
      <p:grpSp>
        <p:nvGrpSpPr>
          <p:cNvPr id="45" name="Group 44"/>
          <p:cNvGrpSpPr/>
          <p:nvPr/>
        </p:nvGrpSpPr>
        <p:grpSpPr>
          <a:xfrm>
            <a:off x="6300788" y="1251744"/>
            <a:ext cx="2614930" cy="3844925"/>
            <a:chOff x="6300788" y="1881188"/>
            <a:chExt cx="2614930" cy="3844925"/>
          </a:xfrm>
        </p:grpSpPr>
        <p:sp>
          <p:nvSpPr>
            <p:cNvPr id="17418" name="Curved Left Arrow 11"/>
            <p:cNvSpPr>
              <a:spLocks noChangeArrowheads="1"/>
            </p:cNvSpPr>
            <p:nvPr/>
          </p:nvSpPr>
          <p:spPr bwMode="auto">
            <a:xfrm>
              <a:off x="6300788" y="1881188"/>
              <a:ext cx="1290637" cy="3844925"/>
            </a:xfrm>
            <a:prstGeom prst="curvedLeftArrow">
              <a:avLst>
                <a:gd name="adj1" fmla="val 24977"/>
                <a:gd name="adj2" fmla="val 49969"/>
                <a:gd name="adj3" fmla="val 25000"/>
              </a:avLst>
            </a:prstGeom>
            <a:solidFill>
              <a:schemeClr val="accent1"/>
            </a:solidFill>
            <a:ln w="9525" algn="ctr">
              <a:noFill/>
              <a:round/>
              <a:headEnd/>
              <a:tailEnd/>
            </a:ln>
          </p:spPr>
          <p:txBody>
            <a:bodyPr/>
            <a:lstStyle/>
            <a:p>
              <a:endParaRPr lang="en-US"/>
            </a:p>
          </p:txBody>
        </p:sp>
        <p:sp>
          <p:nvSpPr>
            <p:cNvPr id="17420" name="TextBox 14"/>
            <p:cNvSpPr txBox="1">
              <a:spLocks noChangeArrowheads="1"/>
            </p:cNvSpPr>
            <p:nvPr/>
          </p:nvSpPr>
          <p:spPr bwMode="auto">
            <a:xfrm>
              <a:off x="7602538" y="3632200"/>
              <a:ext cx="1313180" cy="369332"/>
            </a:xfrm>
            <a:prstGeom prst="rect">
              <a:avLst/>
            </a:prstGeom>
            <a:noFill/>
            <a:ln w="9525">
              <a:noFill/>
              <a:miter lim="800000"/>
              <a:headEnd/>
              <a:tailEnd/>
            </a:ln>
          </p:spPr>
          <p:txBody>
            <a:bodyPr wrap="none">
              <a:spAutoFit/>
            </a:bodyPr>
            <a:lstStyle/>
            <a:p>
              <a:r>
                <a:rPr lang="en-GB"/>
                <a:t>RctSctMap</a:t>
              </a:r>
            </a:p>
          </p:txBody>
        </p:sp>
      </p:grpSp>
      <p:grpSp>
        <p:nvGrpSpPr>
          <p:cNvPr id="41" name="Group 40"/>
          <p:cNvGrpSpPr/>
          <p:nvPr/>
        </p:nvGrpSpPr>
        <p:grpSpPr>
          <a:xfrm>
            <a:off x="2593975" y="1688306"/>
            <a:ext cx="1966913" cy="1289050"/>
            <a:chOff x="2593975" y="2317750"/>
            <a:chExt cx="1966913" cy="1289050"/>
          </a:xfrm>
        </p:grpSpPr>
        <p:sp>
          <p:nvSpPr>
            <p:cNvPr id="17414" name="Down Arrow 7"/>
            <p:cNvSpPr>
              <a:spLocks noChangeArrowheads="1"/>
            </p:cNvSpPr>
            <p:nvPr/>
          </p:nvSpPr>
          <p:spPr bwMode="auto">
            <a:xfrm>
              <a:off x="3859213" y="2317750"/>
              <a:ext cx="701675" cy="1289050"/>
            </a:xfrm>
            <a:prstGeom prst="downArrow">
              <a:avLst>
                <a:gd name="adj1" fmla="val 50000"/>
                <a:gd name="adj2" fmla="val 49942"/>
              </a:avLst>
            </a:prstGeom>
            <a:solidFill>
              <a:schemeClr val="accent1"/>
            </a:solidFill>
            <a:ln w="9525" algn="ctr">
              <a:noFill/>
              <a:round/>
              <a:headEnd/>
              <a:tailEnd/>
            </a:ln>
          </p:spPr>
          <p:txBody>
            <a:bodyPr/>
            <a:lstStyle/>
            <a:p>
              <a:endParaRPr lang="en-US"/>
            </a:p>
          </p:txBody>
        </p:sp>
        <p:sp>
          <p:nvSpPr>
            <p:cNvPr id="17422" name="TextBox 17"/>
            <p:cNvSpPr txBox="1">
              <a:spLocks noChangeArrowheads="1"/>
            </p:cNvSpPr>
            <p:nvPr/>
          </p:nvSpPr>
          <p:spPr bwMode="auto">
            <a:xfrm>
              <a:off x="2593975" y="2705100"/>
              <a:ext cx="1454244" cy="369332"/>
            </a:xfrm>
            <a:prstGeom prst="rect">
              <a:avLst/>
            </a:prstGeom>
            <a:noFill/>
            <a:ln w="9525">
              <a:noFill/>
              <a:miter lim="800000"/>
              <a:headEnd/>
              <a:tailEnd/>
            </a:ln>
          </p:spPr>
          <p:txBody>
            <a:bodyPr wrap="none">
              <a:spAutoFit/>
            </a:bodyPr>
            <a:lstStyle/>
            <a:p>
              <a:r>
                <a:rPr lang="en-GB" dirty="0"/>
                <a:t>RctCtv3Map</a:t>
              </a:r>
            </a:p>
          </p:txBody>
        </p:sp>
      </p:grpSp>
      <p:grpSp>
        <p:nvGrpSpPr>
          <p:cNvPr id="43" name="Group 42"/>
          <p:cNvGrpSpPr/>
          <p:nvPr/>
        </p:nvGrpSpPr>
        <p:grpSpPr>
          <a:xfrm>
            <a:off x="2584450" y="3566319"/>
            <a:ext cx="1976438" cy="1316037"/>
            <a:chOff x="2584450" y="4195763"/>
            <a:chExt cx="1976438" cy="1316037"/>
          </a:xfrm>
        </p:grpSpPr>
        <p:sp>
          <p:nvSpPr>
            <p:cNvPr id="17415" name="Down Arrow 8"/>
            <p:cNvSpPr>
              <a:spLocks noChangeArrowheads="1"/>
            </p:cNvSpPr>
            <p:nvPr/>
          </p:nvSpPr>
          <p:spPr bwMode="auto">
            <a:xfrm>
              <a:off x="3859213" y="4195763"/>
              <a:ext cx="701675" cy="1316037"/>
            </a:xfrm>
            <a:prstGeom prst="downArrow">
              <a:avLst>
                <a:gd name="adj1" fmla="val 50000"/>
                <a:gd name="adj2" fmla="val 50015"/>
              </a:avLst>
            </a:prstGeom>
            <a:solidFill>
              <a:schemeClr val="accent1"/>
            </a:solidFill>
            <a:ln w="9525" algn="ctr">
              <a:noFill/>
              <a:round/>
              <a:headEnd/>
              <a:tailEnd/>
            </a:ln>
          </p:spPr>
          <p:txBody>
            <a:bodyPr/>
            <a:lstStyle/>
            <a:p>
              <a:endParaRPr lang="en-US"/>
            </a:p>
          </p:txBody>
        </p:sp>
        <p:sp>
          <p:nvSpPr>
            <p:cNvPr id="17424" name="TextBox 19"/>
            <p:cNvSpPr txBox="1">
              <a:spLocks noChangeArrowheads="1"/>
            </p:cNvSpPr>
            <p:nvPr/>
          </p:nvSpPr>
          <p:spPr bwMode="auto">
            <a:xfrm>
              <a:off x="2584450" y="4648200"/>
              <a:ext cx="1441420" cy="369332"/>
            </a:xfrm>
            <a:prstGeom prst="rect">
              <a:avLst/>
            </a:prstGeom>
            <a:noFill/>
            <a:ln w="9525">
              <a:noFill/>
              <a:miter lim="800000"/>
              <a:headEnd/>
              <a:tailEnd/>
            </a:ln>
          </p:spPr>
          <p:txBody>
            <a:bodyPr wrap="none">
              <a:spAutoFit/>
            </a:bodyPr>
            <a:lstStyle/>
            <a:p>
              <a:r>
                <a:rPr lang="en-GB"/>
                <a:t>Ctv3SctMap</a:t>
              </a:r>
            </a:p>
          </p:txBody>
        </p:sp>
      </p:grpSp>
      <p:grpSp>
        <p:nvGrpSpPr>
          <p:cNvPr id="46" name="Group 45"/>
          <p:cNvGrpSpPr/>
          <p:nvPr/>
        </p:nvGrpSpPr>
        <p:grpSpPr>
          <a:xfrm>
            <a:off x="200025" y="1251744"/>
            <a:ext cx="2720975" cy="3844925"/>
            <a:chOff x="200025" y="1881188"/>
            <a:chExt cx="2720975" cy="3844925"/>
          </a:xfrm>
        </p:grpSpPr>
        <p:sp>
          <p:nvSpPr>
            <p:cNvPr id="17419" name="Curved Left Arrow 12"/>
            <p:cNvSpPr>
              <a:spLocks noChangeArrowheads="1"/>
            </p:cNvSpPr>
            <p:nvPr/>
          </p:nvSpPr>
          <p:spPr bwMode="auto">
            <a:xfrm flipH="1" flipV="1">
              <a:off x="1630363" y="1881188"/>
              <a:ext cx="1290637" cy="3844925"/>
            </a:xfrm>
            <a:prstGeom prst="curvedLeftArrow">
              <a:avLst>
                <a:gd name="adj1" fmla="val 24977"/>
                <a:gd name="adj2" fmla="val 49969"/>
                <a:gd name="adj3" fmla="val 25000"/>
              </a:avLst>
            </a:prstGeom>
            <a:solidFill>
              <a:srgbClr val="FFA329"/>
            </a:solidFill>
            <a:ln w="9525" algn="ctr">
              <a:noFill/>
              <a:round/>
              <a:headEnd/>
              <a:tailEnd/>
            </a:ln>
          </p:spPr>
          <p:txBody>
            <a:bodyPr/>
            <a:lstStyle/>
            <a:p>
              <a:endParaRPr lang="en-US"/>
            </a:p>
          </p:txBody>
        </p:sp>
        <p:sp>
          <p:nvSpPr>
            <p:cNvPr id="17421" name="TextBox 16"/>
            <p:cNvSpPr txBox="1">
              <a:spLocks noChangeArrowheads="1"/>
            </p:cNvSpPr>
            <p:nvPr/>
          </p:nvSpPr>
          <p:spPr bwMode="auto">
            <a:xfrm>
              <a:off x="200025" y="3671888"/>
              <a:ext cx="1313180" cy="369332"/>
            </a:xfrm>
            <a:prstGeom prst="rect">
              <a:avLst/>
            </a:prstGeom>
            <a:noFill/>
            <a:ln w="9525">
              <a:noFill/>
              <a:miter lim="800000"/>
              <a:headEnd/>
              <a:tailEnd/>
            </a:ln>
          </p:spPr>
          <p:txBody>
            <a:bodyPr wrap="none">
              <a:spAutoFit/>
            </a:bodyPr>
            <a:lstStyle/>
            <a:p>
              <a:r>
                <a:rPr lang="en-GB" dirty="0" err="1"/>
                <a:t>SctRctMap</a:t>
              </a:r>
              <a:endParaRPr lang="en-GB" dirty="0"/>
            </a:p>
          </p:txBody>
        </p:sp>
        <p:grpSp>
          <p:nvGrpSpPr>
            <p:cNvPr id="2" name="Group 31"/>
            <p:cNvGrpSpPr>
              <a:grpSpLocks/>
            </p:cNvGrpSpPr>
            <p:nvPr/>
          </p:nvGrpSpPr>
          <p:grpSpPr bwMode="auto">
            <a:xfrm>
              <a:off x="615950" y="4035425"/>
              <a:ext cx="468313" cy="458788"/>
              <a:chOff x="-1638821" y="2194141"/>
              <a:chExt cx="468086" cy="457993"/>
            </a:xfrm>
          </p:grpSpPr>
          <p:sp>
            <p:nvSpPr>
              <p:cNvPr id="17433" name="Isosceles Triangle 29"/>
              <p:cNvSpPr>
                <a:spLocks noChangeArrowheads="1"/>
              </p:cNvSpPr>
              <p:nvPr/>
            </p:nvSpPr>
            <p:spPr bwMode="auto">
              <a:xfrm>
                <a:off x="-1638821" y="2194141"/>
                <a:ext cx="468086" cy="403523"/>
              </a:xfrm>
              <a:prstGeom prst="triangle">
                <a:avLst>
                  <a:gd name="adj" fmla="val 50000"/>
                </a:avLst>
              </a:prstGeom>
              <a:solidFill>
                <a:schemeClr val="bg1"/>
              </a:solidFill>
              <a:ln w="66675" algn="ctr">
                <a:solidFill>
                  <a:srgbClr val="FF0000"/>
                </a:solidFill>
                <a:round/>
                <a:headEnd/>
                <a:tailEnd/>
              </a:ln>
            </p:spPr>
            <p:txBody>
              <a:bodyPr/>
              <a:lstStyle/>
              <a:p>
                <a:endParaRPr lang="en-US" sz="500"/>
              </a:p>
            </p:txBody>
          </p:sp>
          <p:sp>
            <p:nvSpPr>
              <p:cNvPr id="17434" name="TextBox 30"/>
              <p:cNvSpPr txBox="1">
                <a:spLocks noChangeArrowheads="1"/>
              </p:cNvSpPr>
              <p:nvPr/>
            </p:nvSpPr>
            <p:spPr bwMode="auto">
              <a:xfrm>
                <a:off x="-1522062" y="2252024"/>
                <a:ext cx="269626" cy="400110"/>
              </a:xfrm>
              <a:prstGeom prst="rect">
                <a:avLst/>
              </a:prstGeom>
              <a:noFill/>
              <a:ln w="9525">
                <a:noFill/>
                <a:miter lim="800000"/>
                <a:headEnd/>
                <a:tailEnd/>
              </a:ln>
            </p:spPr>
            <p:txBody>
              <a:bodyPr wrap="none">
                <a:spAutoFit/>
              </a:bodyPr>
              <a:lstStyle/>
              <a:p>
                <a:r>
                  <a:rPr lang="en-GB" sz="2000"/>
                  <a:t>!</a:t>
                </a:r>
              </a:p>
            </p:txBody>
          </p:sp>
        </p:grpSp>
      </p:grpSp>
      <p:grpSp>
        <p:nvGrpSpPr>
          <p:cNvPr id="44" name="Group 43"/>
          <p:cNvGrpSpPr/>
          <p:nvPr/>
        </p:nvGrpSpPr>
        <p:grpSpPr>
          <a:xfrm>
            <a:off x="4852988" y="3529806"/>
            <a:ext cx="1881157" cy="1314450"/>
            <a:chOff x="4852988" y="4159250"/>
            <a:chExt cx="1881157" cy="1314450"/>
          </a:xfrm>
        </p:grpSpPr>
        <p:sp>
          <p:nvSpPr>
            <p:cNvPr id="17416" name="Down Arrow 9"/>
            <p:cNvSpPr>
              <a:spLocks noChangeArrowheads="1"/>
            </p:cNvSpPr>
            <p:nvPr/>
          </p:nvSpPr>
          <p:spPr bwMode="auto">
            <a:xfrm flipV="1">
              <a:off x="4852988" y="4159250"/>
              <a:ext cx="701675" cy="1314450"/>
            </a:xfrm>
            <a:prstGeom prst="downArrow">
              <a:avLst>
                <a:gd name="adj1" fmla="val 50000"/>
                <a:gd name="adj2" fmla="val 49955"/>
              </a:avLst>
            </a:prstGeom>
            <a:solidFill>
              <a:srgbClr val="FFA329"/>
            </a:solidFill>
            <a:ln w="9525" algn="ctr">
              <a:noFill/>
              <a:round/>
              <a:headEnd/>
              <a:tailEnd/>
            </a:ln>
          </p:spPr>
          <p:txBody>
            <a:bodyPr/>
            <a:lstStyle/>
            <a:p>
              <a:endParaRPr lang="en-US"/>
            </a:p>
          </p:txBody>
        </p:sp>
        <p:sp>
          <p:nvSpPr>
            <p:cNvPr id="17425" name="TextBox 20"/>
            <p:cNvSpPr txBox="1">
              <a:spLocks noChangeArrowheads="1"/>
            </p:cNvSpPr>
            <p:nvPr/>
          </p:nvSpPr>
          <p:spPr bwMode="auto">
            <a:xfrm>
              <a:off x="5292725" y="4648200"/>
              <a:ext cx="1441420" cy="369332"/>
            </a:xfrm>
            <a:prstGeom prst="rect">
              <a:avLst/>
            </a:prstGeom>
            <a:noFill/>
            <a:ln w="9525">
              <a:noFill/>
              <a:miter lim="800000"/>
              <a:headEnd/>
              <a:tailEnd/>
            </a:ln>
          </p:spPr>
          <p:txBody>
            <a:bodyPr wrap="none">
              <a:spAutoFit/>
            </a:bodyPr>
            <a:lstStyle/>
            <a:p>
              <a:r>
                <a:rPr lang="en-GB"/>
                <a:t>SctCtv3Map</a:t>
              </a:r>
            </a:p>
          </p:txBody>
        </p:sp>
        <p:grpSp>
          <p:nvGrpSpPr>
            <p:cNvPr id="3" name="Group 32"/>
            <p:cNvGrpSpPr>
              <a:grpSpLocks/>
            </p:cNvGrpSpPr>
            <p:nvPr/>
          </p:nvGrpSpPr>
          <p:grpSpPr bwMode="auto">
            <a:xfrm>
              <a:off x="5427663" y="4938713"/>
              <a:ext cx="468312" cy="458787"/>
              <a:chOff x="-1638821" y="2194141"/>
              <a:chExt cx="468086" cy="457993"/>
            </a:xfrm>
          </p:grpSpPr>
          <p:sp>
            <p:nvSpPr>
              <p:cNvPr id="17431" name="Isosceles Triangle 33"/>
              <p:cNvSpPr>
                <a:spLocks noChangeArrowheads="1"/>
              </p:cNvSpPr>
              <p:nvPr/>
            </p:nvSpPr>
            <p:spPr bwMode="auto">
              <a:xfrm>
                <a:off x="-1638821" y="2194141"/>
                <a:ext cx="468086" cy="403523"/>
              </a:xfrm>
              <a:prstGeom prst="triangle">
                <a:avLst>
                  <a:gd name="adj" fmla="val 50000"/>
                </a:avLst>
              </a:prstGeom>
              <a:solidFill>
                <a:schemeClr val="bg1"/>
              </a:solidFill>
              <a:ln w="66675" algn="ctr">
                <a:solidFill>
                  <a:srgbClr val="FF0000"/>
                </a:solidFill>
                <a:round/>
                <a:headEnd/>
                <a:tailEnd/>
              </a:ln>
            </p:spPr>
            <p:txBody>
              <a:bodyPr/>
              <a:lstStyle/>
              <a:p>
                <a:endParaRPr lang="en-US" sz="500"/>
              </a:p>
            </p:txBody>
          </p:sp>
          <p:sp>
            <p:nvSpPr>
              <p:cNvPr id="17432" name="TextBox 34"/>
              <p:cNvSpPr txBox="1">
                <a:spLocks noChangeArrowheads="1"/>
              </p:cNvSpPr>
              <p:nvPr/>
            </p:nvSpPr>
            <p:spPr bwMode="auto">
              <a:xfrm>
                <a:off x="-1522062" y="2252024"/>
                <a:ext cx="269626" cy="400110"/>
              </a:xfrm>
              <a:prstGeom prst="rect">
                <a:avLst/>
              </a:prstGeom>
              <a:noFill/>
              <a:ln w="9525">
                <a:noFill/>
                <a:miter lim="800000"/>
                <a:headEnd/>
                <a:tailEnd/>
              </a:ln>
            </p:spPr>
            <p:txBody>
              <a:bodyPr wrap="none">
                <a:spAutoFit/>
              </a:bodyPr>
              <a:lstStyle/>
              <a:p>
                <a:r>
                  <a:rPr lang="en-GB" sz="2000" dirty="0"/>
                  <a:t>!</a:t>
                </a:r>
              </a:p>
            </p:txBody>
          </p:sp>
        </p:grpSp>
      </p:grpSp>
      <p:grpSp>
        <p:nvGrpSpPr>
          <p:cNvPr id="42" name="Group 41"/>
          <p:cNvGrpSpPr/>
          <p:nvPr/>
        </p:nvGrpSpPr>
        <p:grpSpPr>
          <a:xfrm>
            <a:off x="4852988" y="1662906"/>
            <a:ext cx="1903506" cy="1314450"/>
            <a:chOff x="4852988" y="2292350"/>
            <a:chExt cx="1903506" cy="1314450"/>
          </a:xfrm>
        </p:grpSpPr>
        <p:sp>
          <p:nvSpPr>
            <p:cNvPr id="17417" name="Down Arrow 10"/>
            <p:cNvSpPr>
              <a:spLocks noChangeArrowheads="1"/>
            </p:cNvSpPr>
            <p:nvPr/>
          </p:nvSpPr>
          <p:spPr bwMode="auto">
            <a:xfrm flipV="1">
              <a:off x="4852988" y="2292350"/>
              <a:ext cx="701675" cy="1314450"/>
            </a:xfrm>
            <a:prstGeom prst="downArrow">
              <a:avLst>
                <a:gd name="adj1" fmla="val 50000"/>
                <a:gd name="adj2" fmla="val 49955"/>
              </a:avLst>
            </a:prstGeom>
            <a:solidFill>
              <a:srgbClr val="FFA329"/>
            </a:solidFill>
            <a:ln w="9525" algn="ctr">
              <a:noFill/>
              <a:round/>
              <a:headEnd/>
              <a:tailEnd/>
            </a:ln>
          </p:spPr>
          <p:txBody>
            <a:bodyPr/>
            <a:lstStyle/>
            <a:p>
              <a:endParaRPr lang="en-US"/>
            </a:p>
          </p:txBody>
        </p:sp>
        <p:sp>
          <p:nvSpPr>
            <p:cNvPr id="17423" name="TextBox 18"/>
            <p:cNvSpPr txBox="1">
              <a:spLocks noChangeArrowheads="1"/>
            </p:cNvSpPr>
            <p:nvPr/>
          </p:nvSpPr>
          <p:spPr bwMode="auto">
            <a:xfrm>
              <a:off x="5302250" y="2705100"/>
              <a:ext cx="1454244" cy="369332"/>
            </a:xfrm>
            <a:prstGeom prst="rect">
              <a:avLst/>
            </a:prstGeom>
            <a:noFill/>
            <a:ln w="9525">
              <a:noFill/>
              <a:miter lim="800000"/>
              <a:headEnd/>
              <a:tailEnd/>
            </a:ln>
          </p:spPr>
          <p:txBody>
            <a:bodyPr wrap="none">
              <a:spAutoFit/>
            </a:bodyPr>
            <a:lstStyle/>
            <a:p>
              <a:r>
                <a:rPr lang="en-GB" dirty="0"/>
                <a:t>Ctv3RctMap</a:t>
              </a:r>
            </a:p>
          </p:txBody>
        </p:sp>
        <p:grpSp>
          <p:nvGrpSpPr>
            <p:cNvPr id="4" name="Group 35"/>
            <p:cNvGrpSpPr>
              <a:grpSpLocks/>
            </p:cNvGrpSpPr>
            <p:nvPr/>
          </p:nvGrpSpPr>
          <p:grpSpPr bwMode="auto">
            <a:xfrm>
              <a:off x="5405438" y="3087688"/>
              <a:ext cx="468312" cy="457200"/>
              <a:chOff x="-1638821" y="2194141"/>
              <a:chExt cx="468086" cy="457993"/>
            </a:xfrm>
          </p:grpSpPr>
          <p:sp>
            <p:nvSpPr>
              <p:cNvPr id="17429" name="Isosceles Triangle 36"/>
              <p:cNvSpPr>
                <a:spLocks noChangeArrowheads="1"/>
              </p:cNvSpPr>
              <p:nvPr/>
            </p:nvSpPr>
            <p:spPr bwMode="auto">
              <a:xfrm>
                <a:off x="-1638821" y="2194141"/>
                <a:ext cx="468086" cy="403523"/>
              </a:xfrm>
              <a:prstGeom prst="triangle">
                <a:avLst>
                  <a:gd name="adj" fmla="val 50000"/>
                </a:avLst>
              </a:prstGeom>
              <a:solidFill>
                <a:schemeClr val="bg1"/>
              </a:solidFill>
              <a:ln w="66675" algn="ctr">
                <a:solidFill>
                  <a:srgbClr val="FF0000"/>
                </a:solidFill>
                <a:round/>
                <a:headEnd/>
                <a:tailEnd/>
              </a:ln>
            </p:spPr>
            <p:txBody>
              <a:bodyPr/>
              <a:lstStyle/>
              <a:p>
                <a:endParaRPr lang="en-US" sz="500"/>
              </a:p>
            </p:txBody>
          </p:sp>
          <p:sp>
            <p:nvSpPr>
              <p:cNvPr id="17430" name="TextBox 37"/>
              <p:cNvSpPr txBox="1">
                <a:spLocks noChangeArrowheads="1"/>
              </p:cNvSpPr>
              <p:nvPr/>
            </p:nvSpPr>
            <p:spPr bwMode="auto">
              <a:xfrm>
                <a:off x="-1522062" y="2252024"/>
                <a:ext cx="269626" cy="400110"/>
              </a:xfrm>
              <a:prstGeom prst="rect">
                <a:avLst/>
              </a:prstGeom>
              <a:noFill/>
              <a:ln w="9525">
                <a:noFill/>
                <a:miter lim="800000"/>
                <a:headEnd/>
                <a:tailEnd/>
              </a:ln>
            </p:spPr>
            <p:txBody>
              <a:bodyPr wrap="none">
                <a:spAutoFit/>
              </a:bodyPr>
              <a:lstStyle/>
              <a:p>
                <a:r>
                  <a:rPr lang="en-GB" sz="2000" dirty="0"/>
                  <a:t>!</a:t>
                </a:r>
              </a:p>
            </p:txBody>
          </p:sp>
        </p:grpSp>
      </p:grpSp>
      <p:grpSp>
        <p:nvGrpSpPr>
          <p:cNvPr id="52" name="Group 51"/>
          <p:cNvGrpSpPr/>
          <p:nvPr/>
        </p:nvGrpSpPr>
        <p:grpSpPr>
          <a:xfrm>
            <a:off x="2215696" y="5427033"/>
            <a:ext cx="2479540" cy="1261491"/>
            <a:chOff x="2215696" y="5427033"/>
            <a:chExt cx="2479540" cy="1261491"/>
          </a:xfrm>
        </p:grpSpPr>
        <p:sp>
          <p:nvSpPr>
            <p:cNvPr id="48" name="TextBox 47"/>
            <p:cNvSpPr txBox="1"/>
            <p:nvPr/>
          </p:nvSpPr>
          <p:spPr>
            <a:xfrm>
              <a:off x="2215696" y="6165304"/>
              <a:ext cx="1800493" cy="523220"/>
            </a:xfrm>
            <a:prstGeom prst="rect">
              <a:avLst/>
            </a:prstGeom>
            <a:solidFill>
              <a:schemeClr val="accent6">
                <a:lumMod val="50000"/>
              </a:schemeClr>
            </a:solidFill>
          </p:spPr>
          <p:txBody>
            <a:bodyPr wrap="none">
              <a:spAutoFit/>
            </a:bodyPr>
            <a:lstStyle/>
            <a:p>
              <a:pPr>
                <a:defRPr/>
              </a:pPr>
              <a:r>
                <a:rPr lang="en-GB" sz="2800" dirty="0" smtClean="0">
                  <a:solidFill>
                    <a:srgbClr val="EAEAEA"/>
                  </a:solidFill>
                </a:rPr>
                <a:t>OPCS 4.6</a:t>
              </a:r>
              <a:endParaRPr lang="en-GB" sz="2800" dirty="0">
                <a:solidFill>
                  <a:srgbClr val="EAEAEA"/>
                </a:solidFill>
              </a:endParaRPr>
            </a:p>
          </p:txBody>
        </p:sp>
        <p:sp>
          <p:nvSpPr>
            <p:cNvPr id="49" name="Down Arrow 8"/>
            <p:cNvSpPr>
              <a:spLocks noChangeArrowheads="1"/>
            </p:cNvSpPr>
            <p:nvPr/>
          </p:nvSpPr>
          <p:spPr bwMode="auto">
            <a:xfrm rot="2525763">
              <a:off x="3993561" y="5427033"/>
              <a:ext cx="701675" cy="847877"/>
            </a:xfrm>
            <a:prstGeom prst="downArrow">
              <a:avLst>
                <a:gd name="adj1" fmla="val 50000"/>
                <a:gd name="adj2" fmla="val 50015"/>
              </a:avLst>
            </a:prstGeom>
            <a:solidFill>
              <a:schemeClr val="accent1"/>
            </a:solidFill>
            <a:ln w="9525" algn="ctr">
              <a:noFill/>
              <a:round/>
              <a:headEnd/>
              <a:tailEnd/>
            </a:ln>
          </p:spPr>
          <p:txBody>
            <a:bodyPr/>
            <a:lstStyle/>
            <a:p>
              <a:endParaRPr lang="en-US"/>
            </a:p>
          </p:txBody>
        </p:sp>
      </p:grpSp>
      <p:grpSp>
        <p:nvGrpSpPr>
          <p:cNvPr id="53" name="Group 52"/>
          <p:cNvGrpSpPr/>
          <p:nvPr/>
        </p:nvGrpSpPr>
        <p:grpSpPr>
          <a:xfrm>
            <a:off x="4848723" y="5427033"/>
            <a:ext cx="1811509" cy="1242327"/>
            <a:chOff x="4848723" y="5427033"/>
            <a:chExt cx="1811509" cy="1242327"/>
          </a:xfrm>
        </p:grpSpPr>
        <p:sp>
          <p:nvSpPr>
            <p:cNvPr id="39" name="TextBox 38"/>
            <p:cNvSpPr txBox="1"/>
            <p:nvPr/>
          </p:nvSpPr>
          <p:spPr>
            <a:xfrm>
              <a:off x="5456056" y="6146140"/>
              <a:ext cx="1204176" cy="523220"/>
            </a:xfrm>
            <a:prstGeom prst="rect">
              <a:avLst/>
            </a:prstGeom>
            <a:solidFill>
              <a:schemeClr val="accent6">
                <a:lumMod val="50000"/>
              </a:schemeClr>
            </a:solidFill>
          </p:spPr>
          <p:txBody>
            <a:bodyPr wrap="none">
              <a:spAutoFit/>
            </a:bodyPr>
            <a:lstStyle/>
            <a:p>
              <a:pPr>
                <a:defRPr/>
              </a:pPr>
              <a:r>
                <a:rPr lang="en-GB" sz="2800" dirty="0" smtClean="0">
                  <a:solidFill>
                    <a:srgbClr val="EAEAEA"/>
                  </a:solidFill>
                </a:rPr>
                <a:t>ICD10</a:t>
              </a:r>
              <a:endParaRPr lang="en-GB" sz="2800" dirty="0">
                <a:solidFill>
                  <a:srgbClr val="EAEAEA"/>
                </a:solidFill>
              </a:endParaRPr>
            </a:p>
          </p:txBody>
        </p:sp>
        <p:sp>
          <p:nvSpPr>
            <p:cNvPr id="51" name="Down Arrow 8"/>
            <p:cNvSpPr>
              <a:spLocks noChangeArrowheads="1"/>
            </p:cNvSpPr>
            <p:nvPr/>
          </p:nvSpPr>
          <p:spPr bwMode="auto">
            <a:xfrm rot="19074237" flipH="1">
              <a:off x="4848723" y="5427033"/>
              <a:ext cx="701675" cy="847877"/>
            </a:xfrm>
            <a:prstGeom prst="downArrow">
              <a:avLst>
                <a:gd name="adj1" fmla="val 50000"/>
                <a:gd name="adj2" fmla="val 50015"/>
              </a:avLst>
            </a:prstGeom>
            <a:solidFill>
              <a:schemeClr val="accent1"/>
            </a:solidFill>
            <a:ln w="9525" algn="ctr">
              <a:no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500"/>
                                        <p:tgtEl>
                                          <p:spTgt spid="4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right)">
                                      <p:cBhvr>
                                        <p:cTn id="33" dur="500"/>
                                        <p:tgtEl>
                                          <p:spTgt spid="52"/>
                                        </p:tgtEl>
                                      </p:cBhvr>
                                    </p:animEffect>
                                  </p:childTnLst>
                                </p:cTn>
                              </p:par>
                              <p:par>
                                <p:cTn id="34" presetID="22" presetClass="entr" presetSubtype="8"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the DM Workbench ?</a:t>
            </a:r>
            <a:endParaRPr lang="en-GB" dirty="0"/>
          </a:p>
        </p:txBody>
      </p:sp>
      <p:sp>
        <p:nvSpPr>
          <p:cNvPr id="3" name="Subtitle 2"/>
          <p:cNvSpPr>
            <a:spLocks noGrp="1"/>
          </p:cNvSpPr>
          <p:nvPr>
            <p:ph type="subTitle" idx="1"/>
          </p:nvPr>
        </p:nvSpPr>
        <p:spPr>
          <a:xfrm>
            <a:off x="683568" y="1124744"/>
            <a:ext cx="7992888" cy="5328592"/>
          </a:xfrm>
        </p:spPr>
        <p:txBody>
          <a:bodyPr/>
          <a:lstStyle/>
          <a:p>
            <a:pPr marL="514350" indent="-514350" algn="l"/>
            <a:r>
              <a:rPr lang="en-GB" dirty="0" smtClean="0">
                <a:solidFill>
                  <a:schemeClr val="tx1"/>
                </a:solidFill>
              </a:rPr>
              <a:t>Reference implementation </a:t>
            </a:r>
          </a:p>
          <a:p>
            <a:pPr marL="971550" lvl="1" indent="-514350" algn="l"/>
            <a:r>
              <a:rPr lang="en-GB" dirty="0" smtClean="0">
                <a:solidFill>
                  <a:schemeClr val="tx1"/>
                </a:solidFill>
              </a:rPr>
              <a:t>load the Data Migration </a:t>
            </a:r>
            <a:r>
              <a:rPr lang="en-GB" dirty="0" err="1" smtClean="0">
                <a:solidFill>
                  <a:schemeClr val="tx1"/>
                </a:solidFill>
              </a:rPr>
              <a:t>subpack</a:t>
            </a:r>
            <a:r>
              <a:rPr lang="en-GB" dirty="0" smtClean="0">
                <a:solidFill>
                  <a:schemeClr val="tx1"/>
                </a:solidFill>
              </a:rPr>
              <a:t> contents</a:t>
            </a:r>
          </a:p>
          <a:p>
            <a:pPr marL="971550" lvl="1" indent="-514350" algn="l"/>
            <a:r>
              <a:rPr lang="en-GB" dirty="0" smtClean="0">
                <a:solidFill>
                  <a:schemeClr val="tx1"/>
                </a:solidFill>
              </a:rPr>
              <a:t>(and all 3 terminologies and 2 classifications too)</a:t>
            </a:r>
          </a:p>
          <a:p>
            <a:pPr marL="514350" indent="-514350" algn="l"/>
            <a:r>
              <a:rPr lang="en-GB" dirty="0" smtClean="0">
                <a:solidFill>
                  <a:schemeClr val="tx1"/>
                </a:solidFill>
              </a:rPr>
              <a:t>Full Working Prototype </a:t>
            </a:r>
          </a:p>
          <a:p>
            <a:pPr marL="971550" lvl="1" indent="-514350" algn="l"/>
            <a:r>
              <a:rPr lang="en-GB" dirty="0" smtClean="0">
                <a:solidFill>
                  <a:schemeClr val="tx1"/>
                </a:solidFill>
              </a:rPr>
              <a:t>author queries in one terminology </a:t>
            </a:r>
          </a:p>
          <a:p>
            <a:pPr marL="971550" lvl="1" indent="-514350" algn="l"/>
            <a:r>
              <a:rPr lang="en-GB" dirty="0" smtClean="0">
                <a:solidFill>
                  <a:schemeClr val="tx1"/>
                </a:solidFill>
              </a:rPr>
              <a:t>translate to another terminology</a:t>
            </a:r>
          </a:p>
          <a:p>
            <a:pPr marL="971550" lvl="1" indent="-514350" algn="l"/>
            <a:r>
              <a:rPr lang="en-GB" dirty="0" smtClean="0">
                <a:solidFill>
                  <a:schemeClr val="tx1"/>
                </a:solidFill>
              </a:rPr>
              <a:t>fake/import SNOMED instance data</a:t>
            </a:r>
          </a:p>
          <a:p>
            <a:pPr marL="971550" lvl="1" indent="-514350" algn="l"/>
            <a:r>
              <a:rPr lang="en-GB" dirty="0" smtClean="0">
                <a:solidFill>
                  <a:schemeClr val="tx1"/>
                </a:solidFill>
              </a:rPr>
              <a:t>	analyse, repair, </a:t>
            </a:r>
            <a:r>
              <a:rPr lang="en-GB" dirty="0" err="1" smtClean="0">
                <a:solidFill>
                  <a:schemeClr val="tx1"/>
                </a:solidFill>
              </a:rPr>
              <a:t>xmap</a:t>
            </a:r>
            <a:r>
              <a:rPr lang="en-GB" dirty="0" smtClean="0">
                <a:solidFill>
                  <a:schemeClr val="tx1"/>
                </a:solidFill>
              </a:rPr>
              <a:t>, query, report..</a:t>
            </a:r>
          </a:p>
          <a:p>
            <a:pPr marL="971550" lvl="1" indent="-514350" algn="l"/>
            <a:r>
              <a:rPr lang="en-GB" dirty="0" smtClean="0">
                <a:solidFill>
                  <a:schemeClr val="tx1"/>
                </a:solidFill>
              </a:rPr>
              <a:t>tokenised search with word equivalents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Under the hood…</a:t>
            </a:r>
            <a:endParaRPr lang="en-GB" dirty="0"/>
          </a:p>
        </p:txBody>
      </p:sp>
      <p:sp>
        <p:nvSpPr>
          <p:cNvPr id="3" name="Subtitle 2"/>
          <p:cNvSpPr>
            <a:spLocks noGrp="1"/>
          </p:cNvSpPr>
          <p:nvPr>
            <p:ph type="subTitle" idx="1"/>
          </p:nvPr>
        </p:nvSpPr>
        <p:spPr>
          <a:xfrm>
            <a:off x="539552" y="1124744"/>
            <a:ext cx="7848872" cy="4680520"/>
          </a:xfrm>
        </p:spPr>
        <p:txBody>
          <a:bodyPr/>
          <a:lstStyle/>
          <a:p>
            <a:pPr marL="0" lvl="1" algn="l">
              <a:tabLst>
                <a:tab pos="354013" algn="l"/>
              </a:tabLst>
            </a:pPr>
            <a:r>
              <a:rPr lang="en-GB" sz="3200" dirty="0" smtClean="0">
                <a:solidFill>
                  <a:schemeClr val="tx1"/>
                </a:solidFill>
              </a:rPr>
              <a:t>Software ‘stack’</a:t>
            </a:r>
          </a:p>
          <a:p>
            <a:pPr marL="0" lvl="1" algn="l">
              <a:tabLst>
                <a:tab pos="354013" algn="l"/>
              </a:tabLst>
            </a:pPr>
            <a:r>
              <a:rPr lang="en-GB" dirty="0" smtClean="0">
                <a:solidFill>
                  <a:schemeClr val="tx1"/>
                </a:solidFill>
              </a:rPr>
              <a:t>	GUI for most functions</a:t>
            </a:r>
          </a:p>
          <a:p>
            <a:pPr marL="0" lvl="1" algn="l">
              <a:tabLst>
                <a:tab pos="354013" algn="l"/>
              </a:tabLst>
            </a:pPr>
            <a:r>
              <a:rPr lang="en-GB" dirty="0" smtClean="0">
                <a:solidFill>
                  <a:schemeClr val="tx1"/>
                </a:solidFill>
              </a:rPr>
              <a:t>	Command Line Interface with scripting</a:t>
            </a:r>
          </a:p>
          <a:p>
            <a:pPr marL="0" lvl="1" algn="l">
              <a:tabLst>
                <a:tab pos="354013" algn="l"/>
              </a:tabLst>
            </a:pPr>
            <a:r>
              <a:rPr lang="en-GB" dirty="0" smtClean="0">
                <a:solidFill>
                  <a:schemeClr val="tx1"/>
                </a:solidFill>
              </a:rPr>
              <a:t>	Terminology services API</a:t>
            </a:r>
          </a:p>
          <a:p>
            <a:pPr algn="l">
              <a:tabLst>
                <a:tab pos="354013" algn="l"/>
              </a:tabLst>
            </a:pPr>
            <a:r>
              <a:rPr lang="en-GB" sz="2800" dirty="0" smtClean="0">
                <a:solidFill>
                  <a:schemeClr val="tx1"/>
                </a:solidFill>
              </a:rPr>
              <a:t>	Zero install</a:t>
            </a:r>
          </a:p>
          <a:p>
            <a:pPr algn="l">
              <a:tabLst>
                <a:tab pos="354013" algn="l"/>
              </a:tabLst>
            </a:pPr>
            <a:r>
              <a:rPr lang="en-GB" sz="2800" dirty="0" smtClean="0">
                <a:solidFill>
                  <a:schemeClr val="tx1"/>
                </a:solidFill>
              </a:rPr>
              <a:t>		MS Access under OGL </a:t>
            </a:r>
            <a:r>
              <a:rPr lang="en-GB" sz="1400" dirty="0" smtClean="0">
                <a:solidFill>
                  <a:schemeClr val="tx1"/>
                </a:solidFill>
              </a:rPr>
              <a:t>(</a:t>
            </a:r>
            <a:r>
              <a:rPr lang="en-GB" sz="1400" dirty="0" err="1" smtClean="0">
                <a:solidFill>
                  <a:schemeClr val="tx1"/>
                </a:solidFill>
              </a:rPr>
              <a:t>WinXP</a:t>
            </a:r>
            <a:r>
              <a:rPr lang="en-GB" sz="1400" dirty="0" smtClean="0">
                <a:solidFill>
                  <a:schemeClr val="tx1"/>
                </a:solidFill>
              </a:rPr>
              <a:t>/Win7 Access 2003,2007,2010,2013)</a:t>
            </a:r>
            <a:r>
              <a:rPr lang="en-GB" sz="2000" dirty="0" smtClean="0">
                <a:solidFill>
                  <a:schemeClr val="tx1"/>
                </a:solidFill>
              </a:rPr>
              <a:t> </a:t>
            </a:r>
            <a:endParaRPr lang="en-GB" sz="2800" dirty="0" smtClean="0">
              <a:solidFill>
                <a:schemeClr val="tx1"/>
              </a:solidFill>
            </a:endParaRPr>
          </a:p>
          <a:p>
            <a:pPr marL="0" lvl="1" algn="l">
              <a:tabLst>
                <a:tab pos="354013" algn="l"/>
              </a:tabLst>
            </a:pPr>
            <a:r>
              <a:rPr lang="en-GB" sz="3200" dirty="0" smtClean="0">
                <a:solidFill>
                  <a:schemeClr val="tx1"/>
                </a:solidFill>
              </a:rPr>
              <a:t>Data Load</a:t>
            </a:r>
          </a:p>
          <a:p>
            <a:pPr marL="0" lvl="1" algn="l">
              <a:tabLst>
                <a:tab pos="354013" algn="l"/>
              </a:tabLst>
            </a:pPr>
            <a:r>
              <a:rPr lang="en-GB" dirty="0" smtClean="0">
                <a:solidFill>
                  <a:schemeClr val="tx1"/>
                </a:solidFill>
              </a:rPr>
              <a:t>	One-button import of TRUD data	</a:t>
            </a:r>
            <a:r>
              <a:rPr lang="en-GB" sz="1400" dirty="0" smtClean="0">
                <a:solidFill>
                  <a:schemeClr val="tx1"/>
                </a:solidFill>
              </a:rPr>
              <a:t>(WHO data for ICD10)</a:t>
            </a:r>
            <a:endParaRPr lang="en-GB" dirty="0" smtClean="0">
              <a:solidFill>
                <a:schemeClr val="tx1"/>
              </a:solidFill>
            </a:endParaRPr>
          </a:p>
          <a:p>
            <a:pPr marL="0" lvl="1" algn="l">
              <a:tabLst>
                <a:tab pos="354013" algn="l"/>
              </a:tabLst>
            </a:pPr>
            <a:r>
              <a:rPr lang="en-GB" dirty="0" smtClean="0">
                <a:solidFill>
                  <a:schemeClr val="tx1"/>
                </a:solidFill>
              </a:rPr>
              <a:t>	Common information model</a:t>
            </a:r>
          </a:p>
          <a:p>
            <a:pPr marL="0" lvl="1" algn="l">
              <a:tabLst>
                <a:tab pos="354013" algn="l"/>
              </a:tabLst>
            </a:pPr>
            <a:r>
              <a:rPr lang="en-GB" dirty="0" smtClean="0">
                <a:solidFill>
                  <a:schemeClr val="tx1"/>
                </a:solidFill>
              </a:rPr>
              <a:t>	Range of query and instance data formats</a:t>
            </a:r>
          </a:p>
          <a:p>
            <a:pPr algn="l"/>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UKTC Data Migration Workbench</a:t>
            </a:r>
            <a:endParaRPr lang="en-GB" dirty="0"/>
          </a:p>
        </p:txBody>
      </p:sp>
      <p:sp>
        <p:nvSpPr>
          <p:cNvPr id="3" name="Subtitle 2"/>
          <p:cNvSpPr>
            <a:spLocks noGrp="1"/>
          </p:cNvSpPr>
          <p:nvPr>
            <p:ph type="subTitle" idx="1"/>
          </p:nvPr>
        </p:nvSpPr>
        <p:spPr/>
        <p:txBody>
          <a:bodyPr/>
          <a:lstStyle/>
          <a:p>
            <a:r>
              <a:rPr lang="en-GB" sz="11500" dirty="0" smtClean="0"/>
              <a:t>DEMO</a:t>
            </a:r>
            <a:endParaRPr lang="en-GB" sz="115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Known limitations</a:t>
            </a:r>
            <a:endParaRPr lang="en-GB" dirty="0"/>
          </a:p>
        </p:txBody>
      </p:sp>
      <p:sp>
        <p:nvSpPr>
          <p:cNvPr id="3" name="Subtitle 2"/>
          <p:cNvSpPr>
            <a:spLocks noGrp="1"/>
          </p:cNvSpPr>
          <p:nvPr>
            <p:ph type="subTitle" idx="1"/>
          </p:nvPr>
        </p:nvSpPr>
        <p:spPr/>
        <p:txBody>
          <a:bodyPr/>
          <a:lstStyle/>
          <a:p>
            <a:pPr algn="l"/>
            <a:r>
              <a:rPr lang="en-GB" dirty="0" smtClean="0">
                <a:solidFill>
                  <a:schemeClr val="tx1"/>
                </a:solidFill>
              </a:rPr>
              <a:t>SNOMED Query Table</a:t>
            </a:r>
          </a:p>
          <a:p>
            <a:pPr algn="l"/>
            <a:r>
              <a:rPr lang="en-GB" dirty="0" smtClean="0">
                <a:solidFill>
                  <a:schemeClr val="tx1"/>
                </a:solidFill>
              </a:rPr>
              <a:t>Impact of terminology update</a:t>
            </a:r>
          </a:p>
          <a:p>
            <a:pPr algn="l"/>
            <a:r>
              <a:rPr lang="en-GB" dirty="0" smtClean="0">
                <a:solidFill>
                  <a:schemeClr val="tx1"/>
                </a:solidFill>
              </a:rPr>
              <a:t>No mapping for Drugs</a:t>
            </a:r>
          </a:p>
          <a:p>
            <a:pPr algn="l"/>
            <a:r>
              <a:rPr lang="en-GB" dirty="0" smtClean="0">
                <a:solidFill>
                  <a:schemeClr val="tx1"/>
                </a:solidFill>
              </a:rPr>
              <a:t>Postcoordinated ICD and OPCS expressions</a:t>
            </a:r>
          </a:p>
          <a:p>
            <a:pPr algn="l"/>
            <a:r>
              <a:rPr lang="en-GB" dirty="0" smtClean="0">
                <a:solidFill>
                  <a:schemeClr val="tx1"/>
                </a:solidFill>
              </a:rPr>
              <a:t>Postcoordinated SNOMED CT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Flowing data from secondary care?</a:t>
            </a:r>
            <a:endParaRPr lang="en-GB" dirty="0"/>
          </a:p>
        </p:txBody>
      </p:sp>
      <p:sp>
        <p:nvSpPr>
          <p:cNvPr id="4" name="TextBox 3"/>
          <p:cNvSpPr txBox="1"/>
          <p:nvPr/>
        </p:nvSpPr>
        <p:spPr>
          <a:xfrm>
            <a:off x="3386138" y="1207170"/>
            <a:ext cx="2603500" cy="522287"/>
          </a:xfrm>
          <a:prstGeom prst="rect">
            <a:avLst/>
          </a:prstGeom>
          <a:solidFill>
            <a:schemeClr val="accent6"/>
          </a:solidFill>
        </p:spPr>
        <p:txBody>
          <a:bodyPr wrap="none">
            <a:spAutoFit/>
          </a:bodyPr>
          <a:lstStyle/>
          <a:p>
            <a:pPr>
              <a:defRPr/>
            </a:pPr>
            <a:r>
              <a:rPr lang="en-GB" sz="2800" dirty="0">
                <a:solidFill>
                  <a:srgbClr val="EAEAEA"/>
                </a:solidFill>
              </a:rPr>
              <a:t>5-Byte READ2</a:t>
            </a:r>
          </a:p>
        </p:txBody>
      </p:sp>
      <p:sp>
        <p:nvSpPr>
          <p:cNvPr id="5" name="TextBox 4"/>
          <p:cNvSpPr txBox="1"/>
          <p:nvPr/>
        </p:nvSpPr>
        <p:spPr>
          <a:xfrm>
            <a:off x="2532063" y="3099470"/>
            <a:ext cx="4311650" cy="523875"/>
          </a:xfrm>
          <a:prstGeom prst="rect">
            <a:avLst/>
          </a:prstGeom>
          <a:solidFill>
            <a:schemeClr val="accent6"/>
          </a:solidFill>
        </p:spPr>
        <p:txBody>
          <a:bodyPr wrap="none">
            <a:spAutoFit/>
          </a:bodyPr>
          <a:lstStyle/>
          <a:p>
            <a:pPr>
              <a:defRPr/>
            </a:pPr>
            <a:r>
              <a:rPr lang="en-GB" sz="2800" dirty="0">
                <a:solidFill>
                  <a:srgbClr val="EAEAEA"/>
                </a:solidFill>
              </a:rPr>
              <a:t>Clinical Terms Version 3</a:t>
            </a:r>
          </a:p>
        </p:txBody>
      </p:sp>
      <p:sp>
        <p:nvSpPr>
          <p:cNvPr id="6" name="TextBox 5"/>
          <p:cNvSpPr txBox="1"/>
          <p:nvPr/>
        </p:nvSpPr>
        <p:spPr>
          <a:xfrm>
            <a:off x="3517900" y="4993357"/>
            <a:ext cx="2339975" cy="523875"/>
          </a:xfrm>
          <a:prstGeom prst="rect">
            <a:avLst/>
          </a:prstGeom>
          <a:solidFill>
            <a:schemeClr val="accent6"/>
          </a:solidFill>
        </p:spPr>
        <p:txBody>
          <a:bodyPr wrap="none">
            <a:spAutoFit/>
          </a:bodyPr>
          <a:lstStyle/>
          <a:p>
            <a:pPr>
              <a:defRPr/>
            </a:pPr>
            <a:r>
              <a:rPr lang="en-GB" sz="2800" dirty="0">
                <a:solidFill>
                  <a:srgbClr val="EAEAEA"/>
                </a:solidFill>
              </a:rPr>
              <a:t>SNOMED CT</a:t>
            </a:r>
          </a:p>
        </p:txBody>
      </p:sp>
      <p:grpSp>
        <p:nvGrpSpPr>
          <p:cNvPr id="3" name="Group 15"/>
          <p:cNvGrpSpPr/>
          <p:nvPr/>
        </p:nvGrpSpPr>
        <p:grpSpPr>
          <a:xfrm>
            <a:off x="200025" y="1334170"/>
            <a:ext cx="2720975" cy="3844925"/>
            <a:chOff x="200025" y="1881188"/>
            <a:chExt cx="2720975" cy="3844925"/>
          </a:xfrm>
        </p:grpSpPr>
        <p:sp>
          <p:nvSpPr>
            <p:cNvPr id="17" name="Curved Left Arrow 12"/>
            <p:cNvSpPr>
              <a:spLocks noChangeArrowheads="1"/>
            </p:cNvSpPr>
            <p:nvPr/>
          </p:nvSpPr>
          <p:spPr bwMode="auto">
            <a:xfrm flipH="1" flipV="1">
              <a:off x="1630363" y="1881188"/>
              <a:ext cx="1290637" cy="3844925"/>
            </a:xfrm>
            <a:prstGeom prst="curvedLeftArrow">
              <a:avLst>
                <a:gd name="adj1" fmla="val 24977"/>
                <a:gd name="adj2" fmla="val 49969"/>
                <a:gd name="adj3" fmla="val 25000"/>
              </a:avLst>
            </a:prstGeom>
            <a:solidFill>
              <a:srgbClr val="FFA329"/>
            </a:solidFill>
            <a:ln w="9525" algn="ctr">
              <a:noFill/>
              <a:round/>
              <a:headEnd/>
              <a:tailEnd/>
            </a:ln>
          </p:spPr>
          <p:txBody>
            <a:bodyPr/>
            <a:lstStyle/>
            <a:p>
              <a:endParaRPr lang="en-US"/>
            </a:p>
          </p:txBody>
        </p:sp>
        <p:sp>
          <p:nvSpPr>
            <p:cNvPr id="18" name="TextBox 16"/>
            <p:cNvSpPr txBox="1">
              <a:spLocks noChangeArrowheads="1"/>
            </p:cNvSpPr>
            <p:nvPr/>
          </p:nvSpPr>
          <p:spPr bwMode="auto">
            <a:xfrm>
              <a:off x="200025" y="3671888"/>
              <a:ext cx="1313180" cy="369332"/>
            </a:xfrm>
            <a:prstGeom prst="rect">
              <a:avLst/>
            </a:prstGeom>
            <a:noFill/>
            <a:ln w="9525">
              <a:noFill/>
              <a:miter lim="800000"/>
              <a:headEnd/>
              <a:tailEnd/>
            </a:ln>
          </p:spPr>
          <p:txBody>
            <a:bodyPr wrap="none">
              <a:spAutoFit/>
            </a:bodyPr>
            <a:lstStyle/>
            <a:p>
              <a:r>
                <a:rPr lang="en-GB" dirty="0" err="1"/>
                <a:t>SctRctMap</a:t>
              </a:r>
              <a:endParaRPr lang="en-GB" dirty="0"/>
            </a:p>
          </p:txBody>
        </p:sp>
        <p:grpSp>
          <p:nvGrpSpPr>
            <p:cNvPr id="7" name="Group 31"/>
            <p:cNvGrpSpPr>
              <a:grpSpLocks/>
            </p:cNvGrpSpPr>
            <p:nvPr/>
          </p:nvGrpSpPr>
          <p:grpSpPr bwMode="auto">
            <a:xfrm>
              <a:off x="615950" y="4035425"/>
              <a:ext cx="468313" cy="458788"/>
              <a:chOff x="-1638821" y="2194141"/>
              <a:chExt cx="468086" cy="457993"/>
            </a:xfrm>
          </p:grpSpPr>
          <p:sp>
            <p:nvSpPr>
              <p:cNvPr id="20" name="Isosceles Triangle 29"/>
              <p:cNvSpPr>
                <a:spLocks noChangeArrowheads="1"/>
              </p:cNvSpPr>
              <p:nvPr/>
            </p:nvSpPr>
            <p:spPr bwMode="auto">
              <a:xfrm>
                <a:off x="-1638821" y="2194141"/>
                <a:ext cx="468086" cy="403523"/>
              </a:xfrm>
              <a:prstGeom prst="triangle">
                <a:avLst>
                  <a:gd name="adj" fmla="val 50000"/>
                </a:avLst>
              </a:prstGeom>
              <a:solidFill>
                <a:schemeClr val="bg1"/>
              </a:solidFill>
              <a:ln w="66675" algn="ctr">
                <a:solidFill>
                  <a:srgbClr val="FF0000"/>
                </a:solidFill>
                <a:round/>
                <a:headEnd/>
                <a:tailEnd/>
              </a:ln>
            </p:spPr>
            <p:txBody>
              <a:bodyPr/>
              <a:lstStyle/>
              <a:p>
                <a:endParaRPr lang="en-US" sz="500"/>
              </a:p>
            </p:txBody>
          </p:sp>
          <p:sp>
            <p:nvSpPr>
              <p:cNvPr id="21" name="TextBox 30"/>
              <p:cNvSpPr txBox="1">
                <a:spLocks noChangeArrowheads="1"/>
              </p:cNvSpPr>
              <p:nvPr/>
            </p:nvSpPr>
            <p:spPr bwMode="auto">
              <a:xfrm>
                <a:off x="-1522062" y="2252024"/>
                <a:ext cx="269626" cy="400110"/>
              </a:xfrm>
              <a:prstGeom prst="rect">
                <a:avLst/>
              </a:prstGeom>
              <a:noFill/>
              <a:ln w="9525">
                <a:noFill/>
                <a:miter lim="800000"/>
                <a:headEnd/>
                <a:tailEnd/>
              </a:ln>
            </p:spPr>
            <p:txBody>
              <a:bodyPr wrap="none">
                <a:spAutoFit/>
              </a:bodyPr>
              <a:lstStyle/>
              <a:p>
                <a:r>
                  <a:rPr lang="en-GB" sz="2000" dirty="0"/>
                  <a:t>!</a:t>
                </a:r>
              </a:p>
            </p:txBody>
          </p:sp>
        </p:grpSp>
      </p:grpSp>
      <p:grpSp>
        <p:nvGrpSpPr>
          <p:cNvPr id="8" name="Group 21"/>
          <p:cNvGrpSpPr/>
          <p:nvPr/>
        </p:nvGrpSpPr>
        <p:grpSpPr>
          <a:xfrm>
            <a:off x="4324678" y="3612232"/>
            <a:ext cx="1881157" cy="1314450"/>
            <a:chOff x="4852988" y="4159250"/>
            <a:chExt cx="1881157" cy="1314450"/>
          </a:xfrm>
        </p:grpSpPr>
        <p:sp>
          <p:nvSpPr>
            <p:cNvPr id="23" name="Down Arrow 9"/>
            <p:cNvSpPr>
              <a:spLocks noChangeArrowheads="1"/>
            </p:cNvSpPr>
            <p:nvPr/>
          </p:nvSpPr>
          <p:spPr bwMode="auto">
            <a:xfrm flipV="1">
              <a:off x="4852988" y="4159250"/>
              <a:ext cx="701675" cy="1314450"/>
            </a:xfrm>
            <a:prstGeom prst="downArrow">
              <a:avLst>
                <a:gd name="adj1" fmla="val 50000"/>
                <a:gd name="adj2" fmla="val 49955"/>
              </a:avLst>
            </a:prstGeom>
            <a:solidFill>
              <a:srgbClr val="FFA329"/>
            </a:solidFill>
            <a:ln w="9525" algn="ctr">
              <a:noFill/>
              <a:round/>
              <a:headEnd/>
              <a:tailEnd/>
            </a:ln>
          </p:spPr>
          <p:txBody>
            <a:bodyPr/>
            <a:lstStyle/>
            <a:p>
              <a:endParaRPr lang="en-US"/>
            </a:p>
          </p:txBody>
        </p:sp>
        <p:sp>
          <p:nvSpPr>
            <p:cNvPr id="24" name="TextBox 20"/>
            <p:cNvSpPr txBox="1">
              <a:spLocks noChangeArrowheads="1"/>
            </p:cNvSpPr>
            <p:nvPr/>
          </p:nvSpPr>
          <p:spPr bwMode="auto">
            <a:xfrm>
              <a:off x="5292725" y="4648200"/>
              <a:ext cx="1441420" cy="369332"/>
            </a:xfrm>
            <a:prstGeom prst="rect">
              <a:avLst/>
            </a:prstGeom>
            <a:noFill/>
            <a:ln w="9525">
              <a:noFill/>
              <a:miter lim="800000"/>
              <a:headEnd/>
              <a:tailEnd/>
            </a:ln>
          </p:spPr>
          <p:txBody>
            <a:bodyPr wrap="none">
              <a:spAutoFit/>
            </a:bodyPr>
            <a:lstStyle/>
            <a:p>
              <a:r>
                <a:rPr lang="en-GB"/>
                <a:t>SctCtv3Map</a:t>
              </a:r>
            </a:p>
          </p:txBody>
        </p:sp>
        <p:grpSp>
          <p:nvGrpSpPr>
            <p:cNvPr id="9" name="Group 32"/>
            <p:cNvGrpSpPr>
              <a:grpSpLocks/>
            </p:cNvGrpSpPr>
            <p:nvPr/>
          </p:nvGrpSpPr>
          <p:grpSpPr bwMode="auto">
            <a:xfrm>
              <a:off x="5427663" y="4938713"/>
              <a:ext cx="468312" cy="458787"/>
              <a:chOff x="-1638821" y="2194141"/>
              <a:chExt cx="468086" cy="457993"/>
            </a:xfrm>
          </p:grpSpPr>
          <p:sp>
            <p:nvSpPr>
              <p:cNvPr id="26" name="Isosceles Triangle 33"/>
              <p:cNvSpPr>
                <a:spLocks noChangeArrowheads="1"/>
              </p:cNvSpPr>
              <p:nvPr/>
            </p:nvSpPr>
            <p:spPr bwMode="auto">
              <a:xfrm>
                <a:off x="-1638821" y="2194141"/>
                <a:ext cx="468086" cy="403523"/>
              </a:xfrm>
              <a:prstGeom prst="triangle">
                <a:avLst>
                  <a:gd name="adj" fmla="val 50000"/>
                </a:avLst>
              </a:prstGeom>
              <a:solidFill>
                <a:schemeClr val="bg1"/>
              </a:solidFill>
              <a:ln w="66675" algn="ctr">
                <a:solidFill>
                  <a:srgbClr val="FF0000"/>
                </a:solidFill>
                <a:round/>
                <a:headEnd/>
                <a:tailEnd/>
              </a:ln>
            </p:spPr>
            <p:txBody>
              <a:bodyPr/>
              <a:lstStyle/>
              <a:p>
                <a:endParaRPr lang="en-US" sz="500"/>
              </a:p>
            </p:txBody>
          </p:sp>
          <p:sp>
            <p:nvSpPr>
              <p:cNvPr id="27" name="TextBox 34"/>
              <p:cNvSpPr txBox="1">
                <a:spLocks noChangeArrowheads="1"/>
              </p:cNvSpPr>
              <p:nvPr/>
            </p:nvSpPr>
            <p:spPr bwMode="auto">
              <a:xfrm>
                <a:off x="-1522062" y="2252024"/>
                <a:ext cx="269626" cy="400110"/>
              </a:xfrm>
              <a:prstGeom prst="rect">
                <a:avLst/>
              </a:prstGeom>
              <a:noFill/>
              <a:ln w="9525">
                <a:noFill/>
                <a:miter lim="800000"/>
                <a:headEnd/>
                <a:tailEnd/>
              </a:ln>
            </p:spPr>
            <p:txBody>
              <a:bodyPr wrap="none">
                <a:spAutoFit/>
              </a:bodyPr>
              <a:lstStyle/>
              <a:p>
                <a:r>
                  <a:rPr lang="en-GB" sz="2000" dirty="0"/>
                  <a:t>!</a:t>
                </a:r>
              </a:p>
            </p:txBody>
          </p:sp>
        </p:grpSp>
      </p:grpSp>
      <p:grpSp>
        <p:nvGrpSpPr>
          <p:cNvPr id="10" name="Group 27"/>
          <p:cNvGrpSpPr/>
          <p:nvPr/>
        </p:nvGrpSpPr>
        <p:grpSpPr>
          <a:xfrm>
            <a:off x="4324678" y="1745332"/>
            <a:ext cx="1903506" cy="1314450"/>
            <a:chOff x="4852988" y="2292350"/>
            <a:chExt cx="1903506" cy="1314450"/>
          </a:xfrm>
        </p:grpSpPr>
        <p:sp>
          <p:nvSpPr>
            <p:cNvPr id="29" name="Down Arrow 10"/>
            <p:cNvSpPr>
              <a:spLocks noChangeArrowheads="1"/>
            </p:cNvSpPr>
            <p:nvPr/>
          </p:nvSpPr>
          <p:spPr bwMode="auto">
            <a:xfrm flipV="1">
              <a:off x="4852988" y="2292350"/>
              <a:ext cx="701675" cy="1314450"/>
            </a:xfrm>
            <a:prstGeom prst="downArrow">
              <a:avLst>
                <a:gd name="adj1" fmla="val 50000"/>
                <a:gd name="adj2" fmla="val 49955"/>
              </a:avLst>
            </a:prstGeom>
            <a:solidFill>
              <a:srgbClr val="FFA329"/>
            </a:solidFill>
            <a:ln w="9525" algn="ctr">
              <a:noFill/>
              <a:round/>
              <a:headEnd/>
              <a:tailEnd/>
            </a:ln>
          </p:spPr>
          <p:txBody>
            <a:bodyPr/>
            <a:lstStyle/>
            <a:p>
              <a:endParaRPr lang="en-US"/>
            </a:p>
          </p:txBody>
        </p:sp>
        <p:sp>
          <p:nvSpPr>
            <p:cNvPr id="30" name="TextBox 18"/>
            <p:cNvSpPr txBox="1">
              <a:spLocks noChangeArrowheads="1"/>
            </p:cNvSpPr>
            <p:nvPr/>
          </p:nvSpPr>
          <p:spPr bwMode="auto">
            <a:xfrm>
              <a:off x="5302250" y="2705100"/>
              <a:ext cx="1454244" cy="369332"/>
            </a:xfrm>
            <a:prstGeom prst="rect">
              <a:avLst/>
            </a:prstGeom>
            <a:noFill/>
            <a:ln w="9525">
              <a:noFill/>
              <a:miter lim="800000"/>
              <a:headEnd/>
              <a:tailEnd/>
            </a:ln>
          </p:spPr>
          <p:txBody>
            <a:bodyPr wrap="none">
              <a:spAutoFit/>
            </a:bodyPr>
            <a:lstStyle/>
            <a:p>
              <a:r>
                <a:rPr lang="en-GB" dirty="0"/>
                <a:t>Ctv3RctMap</a:t>
              </a:r>
            </a:p>
          </p:txBody>
        </p:sp>
        <p:grpSp>
          <p:nvGrpSpPr>
            <p:cNvPr id="11" name="Group 35"/>
            <p:cNvGrpSpPr>
              <a:grpSpLocks/>
            </p:cNvGrpSpPr>
            <p:nvPr/>
          </p:nvGrpSpPr>
          <p:grpSpPr bwMode="auto">
            <a:xfrm>
              <a:off x="5405438" y="3087688"/>
              <a:ext cx="468312" cy="457200"/>
              <a:chOff x="-1638821" y="2194141"/>
              <a:chExt cx="468086" cy="457993"/>
            </a:xfrm>
          </p:grpSpPr>
          <p:sp>
            <p:nvSpPr>
              <p:cNvPr id="32" name="Isosceles Triangle 36"/>
              <p:cNvSpPr>
                <a:spLocks noChangeArrowheads="1"/>
              </p:cNvSpPr>
              <p:nvPr/>
            </p:nvSpPr>
            <p:spPr bwMode="auto">
              <a:xfrm>
                <a:off x="-1638821" y="2194141"/>
                <a:ext cx="468086" cy="403523"/>
              </a:xfrm>
              <a:prstGeom prst="triangle">
                <a:avLst>
                  <a:gd name="adj" fmla="val 50000"/>
                </a:avLst>
              </a:prstGeom>
              <a:solidFill>
                <a:schemeClr val="bg1"/>
              </a:solidFill>
              <a:ln w="66675" algn="ctr">
                <a:solidFill>
                  <a:srgbClr val="FF0000"/>
                </a:solidFill>
                <a:round/>
                <a:headEnd/>
                <a:tailEnd/>
              </a:ln>
            </p:spPr>
            <p:txBody>
              <a:bodyPr/>
              <a:lstStyle/>
              <a:p>
                <a:endParaRPr lang="en-US" sz="500"/>
              </a:p>
            </p:txBody>
          </p:sp>
          <p:sp>
            <p:nvSpPr>
              <p:cNvPr id="33" name="TextBox 37"/>
              <p:cNvSpPr txBox="1">
                <a:spLocks noChangeArrowheads="1"/>
              </p:cNvSpPr>
              <p:nvPr/>
            </p:nvSpPr>
            <p:spPr bwMode="auto">
              <a:xfrm>
                <a:off x="-1522062" y="2252024"/>
                <a:ext cx="269626" cy="400110"/>
              </a:xfrm>
              <a:prstGeom prst="rect">
                <a:avLst/>
              </a:prstGeom>
              <a:noFill/>
              <a:ln w="9525">
                <a:noFill/>
                <a:miter lim="800000"/>
                <a:headEnd/>
                <a:tailEnd/>
              </a:ln>
            </p:spPr>
            <p:txBody>
              <a:bodyPr wrap="none">
                <a:spAutoFit/>
              </a:bodyPr>
              <a:lstStyle/>
              <a:p>
                <a:r>
                  <a:rPr lang="en-GB" sz="2000" dirty="0"/>
                  <a:t>!</a:t>
                </a:r>
              </a:p>
            </p:txBody>
          </p:sp>
        </p:grpSp>
      </p:grpSp>
      <p:sp>
        <p:nvSpPr>
          <p:cNvPr id="35" name="TextBox 34"/>
          <p:cNvSpPr txBox="1"/>
          <p:nvPr/>
        </p:nvSpPr>
        <p:spPr>
          <a:xfrm>
            <a:off x="3491880" y="6165304"/>
            <a:ext cx="2419252" cy="523220"/>
          </a:xfrm>
          <a:prstGeom prst="rect">
            <a:avLst/>
          </a:prstGeom>
          <a:solidFill>
            <a:schemeClr val="accent6"/>
          </a:solidFill>
        </p:spPr>
        <p:txBody>
          <a:bodyPr wrap="none">
            <a:spAutoFit/>
          </a:bodyPr>
          <a:lstStyle/>
          <a:p>
            <a:pPr>
              <a:defRPr/>
            </a:pPr>
            <a:r>
              <a:rPr lang="en-GB" sz="2800" dirty="0" smtClean="0">
                <a:solidFill>
                  <a:srgbClr val="EAEAEA"/>
                </a:solidFill>
              </a:rPr>
              <a:t>ICD10, OPCS</a:t>
            </a:r>
            <a:endParaRPr lang="en-GB" sz="2800" dirty="0">
              <a:solidFill>
                <a:srgbClr val="EAEAEA"/>
              </a:solidFill>
            </a:endParaRPr>
          </a:p>
        </p:txBody>
      </p:sp>
      <p:sp>
        <p:nvSpPr>
          <p:cNvPr id="37" name="Down Arrow 9"/>
          <p:cNvSpPr>
            <a:spLocks noChangeArrowheads="1"/>
          </p:cNvSpPr>
          <p:nvPr/>
        </p:nvSpPr>
        <p:spPr bwMode="auto">
          <a:xfrm flipV="1">
            <a:off x="4355976" y="5517232"/>
            <a:ext cx="701675" cy="594370"/>
          </a:xfrm>
          <a:prstGeom prst="downArrow">
            <a:avLst>
              <a:gd name="adj1" fmla="val 50000"/>
              <a:gd name="adj2" fmla="val 49955"/>
            </a:avLst>
          </a:prstGeom>
          <a:solidFill>
            <a:schemeClr val="bg1">
              <a:lumMod val="85000"/>
            </a:schemeClr>
          </a:solidFill>
          <a:ln w="9525" algn="ctr">
            <a:noFill/>
            <a:round/>
            <a:headEnd/>
            <a:tailEnd/>
          </a:ln>
        </p:spPr>
        <p:txBody>
          <a:bodyPr/>
          <a:lstStyle/>
          <a:p>
            <a:endParaRPr lang="en-US"/>
          </a:p>
        </p:txBody>
      </p:sp>
      <p:grpSp>
        <p:nvGrpSpPr>
          <p:cNvPr id="12" name="Group 32"/>
          <p:cNvGrpSpPr>
            <a:grpSpLocks/>
          </p:cNvGrpSpPr>
          <p:nvPr/>
        </p:nvGrpSpPr>
        <p:grpSpPr bwMode="auto">
          <a:xfrm>
            <a:off x="3851920" y="5589240"/>
            <a:ext cx="468312" cy="458787"/>
            <a:chOff x="-1638821" y="2194141"/>
            <a:chExt cx="468086" cy="457993"/>
          </a:xfrm>
        </p:grpSpPr>
        <p:sp>
          <p:nvSpPr>
            <p:cNvPr id="46" name="Isosceles Triangle 33"/>
            <p:cNvSpPr>
              <a:spLocks noChangeArrowheads="1"/>
            </p:cNvSpPr>
            <p:nvPr/>
          </p:nvSpPr>
          <p:spPr bwMode="auto">
            <a:xfrm>
              <a:off x="-1638821" y="2194141"/>
              <a:ext cx="468086" cy="403523"/>
            </a:xfrm>
            <a:prstGeom prst="triangle">
              <a:avLst>
                <a:gd name="adj" fmla="val 50000"/>
              </a:avLst>
            </a:prstGeom>
            <a:solidFill>
              <a:schemeClr val="bg1"/>
            </a:solidFill>
            <a:ln w="66675" algn="ctr">
              <a:solidFill>
                <a:srgbClr val="FF0000"/>
              </a:solidFill>
              <a:round/>
              <a:headEnd/>
              <a:tailEnd/>
            </a:ln>
          </p:spPr>
          <p:txBody>
            <a:bodyPr/>
            <a:lstStyle/>
            <a:p>
              <a:endParaRPr lang="en-US" sz="500"/>
            </a:p>
          </p:txBody>
        </p:sp>
        <p:sp>
          <p:nvSpPr>
            <p:cNvPr id="47" name="TextBox 34"/>
            <p:cNvSpPr txBox="1">
              <a:spLocks noChangeArrowheads="1"/>
            </p:cNvSpPr>
            <p:nvPr/>
          </p:nvSpPr>
          <p:spPr bwMode="auto">
            <a:xfrm>
              <a:off x="-1522062" y="2252024"/>
              <a:ext cx="269626" cy="400110"/>
            </a:xfrm>
            <a:prstGeom prst="rect">
              <a:avLst/>
            </a:prstGeom>
            <a:noFill/>
            <a:ln w="9525">
              <a:noFill/>
              <a:miter lim="800000"/>
              <a:headEnd/>
              <a:tailEnd/>
            </a:ln>
          </p:spPr>
          <p:txBody>
            <a:bodyPr wrap="none">
              <a:spAutoFit/>
            </a:bodyPr>
            <a:lstStyle/>
            <a:p>
              <a:r>
                <a:rPr lang="en-GB" sz="2000" dirty="0"/>
                <a:t>!</a:t>
              </a:r>
            </a:p>
          </p:txBody>
        </p:sp>
      </p:grpSp>
      <p:grpSp>
        <p:nvGrpSpPr>
          <p:cNvPr id="13" name="Group 32"/>
          <p:cNvGrpSpPr>
            <a:grpSpLocks/>
          </p:cNvGrpSpPr>
          <p:nvPr/>
        </p:nvGrpSpPr>
        <p:grpSpPr bwMode="auto">
          <a:xfrm>
            <a:off x="5004048" y="5589240"/>
            <a:ext cx="468312" cy="458787"/>
            <a:chOff x="-1638821" y="2194141"/>
            <a:chExt cx="468086" cy="457993"/>
          </a:xfrm>
        </p:grpSpPr>
        <p:sp>
          <p:nvSpPr>
            <p:cNvPr id="49" name="Isosceles Triangle 33"/>
            <p:cNvSpPr>
              <a:spLocks noChangeArrowheads="1"/>
            </p:cNvSpPr>
            <p:nvPr/>
          </p:nvSpPr>
          <p:spPr bwMode="auto">
            <a:xfrm>
              <a:off x="-1638821" y="2194141"/>
              <a:ext cx="468086" cy="403523"/>
            </a:xfrm>
            <a:prstGeom prst="triangle">
              <a:avLst>
                <a:gd name="adj" fmla="val 50000"/>
              </a:avLst>
            </a:prstGeom>
            <a:solidFill>
              <a:schemeClr val="bg1"/>
            </a:solidFill>
            <a:ln w="66675" algn="ctr">
              <a:solidFill>
                <a:srgbClr val="FF0000"/>
              </a:solidFill>
              <a:round/>
              <a:headEnd/>
              <a:tailEnd/>
            </a:ln>
          </p:spPr>
          <p:txBody>
            <a:bodyPr/>
            <a:lstStyle/>
            <a:p>
              <a:endParaRPr lang="en-US" sz="500"/>
            </a:p>
          </p:txBody>
        </p:sp>
        <p:sp>
          <p:nvSpPr>
            <p:cNvPr id="50" name="TextBox 34"/>
            <p:cNvSpPr txBox="1">
              <a:spLocks noChangeArrowheads="1"/>
            </p:cNvSpPr>
            <p:nvPr/>
          </p:nvSpPr>
          <p:spPr bwMode="auto">
            <a:xfrm>
              <a:off x="-1522062" y="2252024"/>
              <a:ext cx="269626" cy="400110"/>
            </a:xfrm>
            <a:prstGeom prst="rect">
              <a:avLst/>
            </a:prstGeom>
            <a:noFill/>
            <a:ln w="9525">
              <a:noFill/>
              <a:miter lim="800000"/>
              <a:headEnd/>
              <a:tailEnd/>
            </a:ln>
          </p:spPr>
          <p:txBody>
            <a:bodyPr wrap="none">
              <a:spAutoFit/>
            </a:bodyPr>
            <a:lstStyle/>
            <a:p>
              <a:r>
                <a:rPr lang="en-GB" sz="2000" dirty="0"/>
                <a:t>!</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800" dirty="0" smtClean="0"/>
              <a:t>27,564 SNOMED-coded eye surgeries</a:t>
            </a:r>
            <a:br>
              <a:rPr lang="en-GB" sz="2800" dirty="0" smtClean="0"/>
            </a:br>
            <a:r>
              <a:rPr lang="en-GB" sz="2800" dirty="0" smtClean="0"/>
              <a:t>16.5% only ‘</a:t>
            </a:r>
            <a:r>
              <a:rPr lang="en-GB" sz="2800" dirty="0" err="1" smtClean="0"/>
              <a:t>lossy</a:t>
            </a:r>
            <a:r>
              <a:rPr lang="en-GB" sz="2800" dirty="0" smtClean="0"/>
              <a:t>’ </a:t>
            </a:r>
            <a:r>
              <a:rPr lang="en-GB" sz="2800" dirty="0" err="1" smtClean="0"/>
              <a:t>backmap</a:t>
            </a:r>
            <a:r>
              <a:rPr lang="en-GB" sz="2800" dirty="0" smtClean="0"/>
              <a:t> to READ2 </a:t>
            </a:r>
            <a:r>
              <a:rPr lang="en-GB" sz="1600" dirty="0" smtClean="0"/>
              <a:t>(1.6% to CTV3)</a:t>
            </a:r>
            <a:endParaRPr lang="en-GB" sz="2800" dirty="0"/>
          </a:p>
        </p:txBody>
      </p:sp>
      <p:pic>
        <p:nvPicPr>
          <p:cNvPr id="1025" name="Picture 1"/>
          <p:cNvPicPr>
            <a:picLocks noChangeAspect="1" noChangeArrowheads="1"/>
          </p:cNvPicPr>
          <p:nvPr/>
        </p:nvPicPr>
        <p:blipFill>
          <a:blip r:embed="rId2" cstate="print"/>
          <a:srcRect/>
          <a:stretch>
            <a:fillRect/>
          </a:stretch>
        </p:blipFill>
        <p:spPr bwMode="auto">
          <a:xfrm>
            <a:off x="538163" y="1524000"/>
            <a:ext cx="8066087" cy="3810000"/>
          </a:xfrm>
          <a:prstGeom prst="rect">
            <a:avLst/>
          </a:prstGeom>
          <a:noFill/>
          <a:ln w="9525">
            <a:noFill/>
            <a:miter lim="800000"/>
            <a:headEnd/>
            <a:tailEnd/>
          </a:ln>
        </p:spPr>
      </p:pic>
      <p:sp>
        <p:nvSpPr>
          <p:cNvPr id="7" name="TextBox 6"/>
          <p:cNvSpPr txBox="1"/>
          <p:nvPr/>
        </p:nvSpPr>
        <p:spPr>
          <a:xfrm>
            <a:off x="3707904" y="5373216"/>
            <a:ext cx="4933915" cy="307777"/>
          </a:xfrm>
          <a:prstGeom prst="rect">
            <a:avLst/>
          </a:prstGeom>
          <a:noFill/>
        </p:spPr>
        <p:txBody>
          <a:bodyPr wrap="none" rtlCol="0">
            <a:spAutoFit/>
          </a:bodyPr>
          <a:lstStyle/>
          <a:p>
            <a:r>
              <a:rPr lang="en-GB" sz="1400" i="1" dirty="0" smtClean="0"/>
              <a:t>Top 21, accounting for 69% of all data with a </a:t>
            </a:r>
            <a:r>
              <a:rPr lang="en-GB" sz="1400" i="1" dirty="0" err="1" smtClean="0"/>
              <a:t>lossy</a:t>
            </a:r>
            <a:r>
              <a:rPr lang="en-GB" sz="1400" i="1" dirty="0" smtClean="0"/>
              <a:t> </a:t>
            </a:r>
            <a:r>
              <a:rPr lang="en-GB" sz="1400" i="1" dirty="0" err="1" smtClean="0"/>
              <a:t>backmap</a:t>
            </a:r>
            <a:endParaRPr lang="en-GB" sz="1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rot="1196206">
            <a:off x="3058631" y="2101928"/>
            <a:ext cx="3466667" cy="3934868"/>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10" name="Title 3"/>
          <p:cNvSpPr>
            <a:spLocks noGrp="1"/>
          </p:cNvSpPr>
          <p:nvPr>
            <p:ph type="title"/>
          </p:nvPr>
        </p:nvSpPr>
        <p:spPr>
          <a:xfrm>
            <a:off x="442913" y="238125"/>
            <a:ext cx="7773987" cy="863600"/>
          </a:xfrm>
        </p:spPr>
        <p:txBody>
          <a:bodyPr/>
          <a:lstStyle/>
          <a:p>
            <a:pPr eaLnBrk="1" hangingPunct="1"/>
            <a:r>
              <a:rPr lang="en-GB" sz="4400" dirty="0" smtClean="0"/>
              <a:t>21</a:t>
            </a:r>
            <a:r>
              <a:rPr lang="en-GB" sz="4400" baseline="30000" dirty="0" smtClean="0"/>
              <a:t>st</a:t>
            </a:r>
            <a:r>
              <a:rPr lang="en-GB" sz="4400" dirty="0" smtClean="0"/>
              <a:t> Century Analytics</a:t>
            </a:r>
            <a:br>
              <a:rPr lang="en-GB" sz="4400" dirty="0" smtClean="0"/>
            </a:br>
            <a:r>
              <a:rPr lang="en-GB" sz="3200" dirty="0" smtClean="0"/>
              <a:t>A Virtual Tower of Babel?</a:t>
            </a:r>
            <a:endParaRPr lang="en-GB" sz="6600" i="0" dirty="0" smtClean="0"/>
          </a:p>
        </p:txBody>
      </p:sp>
      <p:grpSp>
        <p:nvGrpSpPr>
          <p:cNvPr id="330" name="Group 329"/>
          <p:cNvGrpSpPr/>
          <p:nvPr/>
        </p:nvGrpSpPr>
        <p:grpSpPr>
          <a:xfrm>
            <a:off x="6444208" y="188640"/>
            <a:ext cx="2497114" cy="1387316"/>
            <a:chOff x="6444208" y="188640"/>
            <a:chExt cx="2497114" cy="1387316"/>
          </a:xfrm>
        </p:grpSpPr>
        <p:sp>
          <p:nvSpPr>
            <p:cNvPr id="48" name="TextBox 47"/>
            <p:cNvSpPr txBox="1"/>
            <p:nvPr/>
          </p:nvSpPr>
          <p:spPr>
            <a:xfrm>
              <a:off x="7740352" y="1052736"/>
              <a:ext cx="1200970" cy="523220"/>
            </a:xfrm>
            <a:prstGeom prst="rect">
              <a:avLst/>
            </a:prstGeom>
            <a:solidFill>
              <a:schemeClr val="accent6">
                <a:lumMod val="50000"/>
              </a:schemeClr>
            </a:solidFill>
          </p:spPr>
          <p:txBody>
            <a:bodyPr wrap="none">
              <a:spAutoFit/>
            </a:bodyPr>
            <a:lstStyle/>
            <a:p>
              <a:pPr>
                <a:defRPr/>
              </a:pPr>
              <a:r>
                <a:rPr lang="en-GB" sz="2800" dirty="0" smtClean="0">
                  <a:solidFill>
                    <a:srgbClr val="EAEAEA"/>
                  </a:solidFill>
                </a:rPr>
                <a:t>OPCS</a:t>
              </a:r>
              <a:endParaRPr lang="en-GB" sz="2800" dirty="0">
                <a:solidFill>
                  <a:srgbClr val="EAEAEA"/>
                </a:solidFill>
              </a:endParaRPr>
            </a:p>
          </p:txBody>
        </p:sp>
        <p:sp>
          <p:nvSpPr>
            <p:cNvPr id="39" name="TextBox 38"/>
            <p:cNvSpPr txBox="1"/>
            <p:nvPr/>
          </p:nvSpPr>
          <p:spPr>
            <a:xfrm>
              <a:off x="6444208" y="188640"/>
              <a:ext cx="1204176" cy="523220"/>
            </a:xfrm>
            <a:prstGeom prst="rect">
              <a:avLst/>
            </a:prstGeom>
            <a:solidFill>
              <a:schemeClr val="accent6">
                <a:lumMod val="50000"/>
              </a:schemeClr>
            </a:solidFill>
          </p:spPr>
          <p:txBody>
            <a:bodyPr wrap="none">
              <a:spAutoFit/>
            </a:bodyPr>
            <a:lstStyle/>
            <a:p>
              <a:pPr>
                <a:defRPr/>
              </a:pPr>
              <a:r>
                <a:rPr lang="en-GB" sz="2800" dirty="0" smtClean="0">
                  <a:solidFill>
                    <a:srgbClr val="EAEAEA"/>
                  </a:solidFill>
                </a:rPr>
                <a:t>ICD10</a:t>
              </a:r>
              <a:endParaRPr lang="en-GB" sz="2800" dirty="0">
                <a:solidFill>
                  <a:srgbClr val="EAEAEA"/>
                </a:solidFill>
              </a:endParaRPr>
            </a:p>
          </p:txBody>
        </p:sp>
        <p:sp>
          <p:nvSpPr>
            <p:cNvPr id="43" name="TextBox 42"/>
            <p:cNvSpPr txBox="1"/>
            <p:nvPr/>
          </p:nvSpPr>
          <p:spPr>
            <a:xfrm>
              <a:off x="7936416" y="188640"/>
              <a:ext cx="982961" cy="523220"/>
            </a:xfrm>
            <a:prstGeom prst="rect">
              <a:avLst/>
            </a:prstGeom>
            <a:solidFill>
              <a:schemeClr val="accent6">
                <a:lumMod val="50000"/>
              </a:schemeClr>
            </a:solidFill>
          </p:spPr>
          <p:txBody>
            <a:bodyPr wrap="none">
              <a:spAutoFit/>
            </a:bodyPr>
            <a:lstStyle/>
            <a:p>
              <a:pPr>
                <a:defRPr/>
              </a:pPr>
              <a:r>
                <a:rPr lang="en-GB" sz="2800" dirty="0" smtClean="0">
                  <a:solidFill>
                    <a:srgbClr val="EAEAEA"/>
                  </a:solidFill>
                </a:rPr>
                <a:t>HRG</a:t>
              </a:r>
              <a:endParaRPr lang="en-GB" sz="2800" dirty="0">
                <a:solidFill>
                  <a:srgbClr val="EAEAEA"/>
                </a:solidFill>
              </a:endParaRPr>
            </a:p>
          </p:txBody>
        </p:sp>
      </p:grpSp>
      <p:grpSp>
        <p:nvGrpSpPr>
          <p:cNvPr id="337" name="Group 336"/>
          <p:cNvGrpSpPr/>
          <p:nvPr/>
        </p:nvGrpSpPr>
        <p:grpSpPr>
          <a:xfrm>
            <a:off x="395536" y="5949280"/>
            <a:ext cx="1891687" cy="523220"/>
            <a:chOff x="395536" y="5949280"/>
            <a:chExt cx="1891687" cy="523220"/>
          </a:xfrm>
        </p:grpSpPr>
        <p:sp>
          <p:nvSpPr>
            <p:cNvPr id="40" name="TextBox 39"/>
            <p:cNvSpPr txBox="1"/>
            <p:nvPr/>
          </p:nvSpPr>
          <p:spPr>
            <a:xfrm>
              <a:off x="395536" y="5949280"/>
              <a:ext cx="942887" cy="523220"/>
            </a:xfrm>
            <a:prstGeom prst="rect">
              <a:avLst/>
            </a:prstGeom>
            <a:solidFill>
              <a:srgbClr val="E50DE5"/>
            </a:solidFill>
          </p:spPr>
          <p:txBody>
            <a:bodyPr wrap="none">
              <a:spAutoFit/>
            </a:bodyPr>
            <a:lstStyle/>
            <a:p>
              <a:pPr>
                <a:defRPr/>
              </a:pPr>
              <a:r>
                <a:rPr lang="en-GB" sz="2800" dirty="0" smtClean="0">
                  <a:solidFill>
                    <a:srgbClr val="EAEAEA"/>
                  </a:solidFill>
                </a:rPr>
                <a:t>CRE</a:t>
              </a:r>
              <a:endParaRPr lang="en-GB" sz="2800" dirty="0">
                <a:solidFill>
                  <a:srgbClr val="EAEAEA"/>
                </a:solidFill>
              </a:endParaRPr>
            </a:p>
          </p:txBody>
        </p:sp>
        <p:sp>
          <p:nvSpPr>
            <p:cNvPr id="47" name="TextBox 46"/>
            <p:cNvSpPr txBox="1"/>
            <p:nvPr/>
          </p:nvSpPr>
          <p:spPr>
            <a:xfrm>
              <a:off x="1403648" y="5949280"/>
              <a:ext cx="883575" cy="523220"/>
            </a:xfrm>
            <a:prstGeom prst="rect">
              <a:avLst/>
            </a:prstGeom>
            <a:solidFill>
              <a:srgbClr val="E50DE5"/>
            </a:solidFill>
          </p:spPr>
          <p:txBody>
            <a:bodyPr wrap="none">
              <a:spAutoFit/>
            </a:bodyPr>
            <a:lstStyle/>
            <a:p>
              <a:pPr>
                <a:defRPr/>
              </a:pPr>
              <a:r>
                <a:rPr lang="en-GB" sz="2800" dirty="0" smtClean="0">
                  <a:solidFill>
                    <a:srgbClr val="EAEAEA"/>
                  </a:solidFill>
                </a:rPr>
                <a:t>MIM</a:t>
              </a:r>
              <a:endParaRPr lang="en-GB" sz="2800" dirty="0">
                <a:solidFill>
                  <a:srgbClr val="EAEAEA"/>
                </a:solidFill>
              </a:endParaRPr>
            </a:p>
          </p:txBody>
        </p:sp>
      </p:grpSp>
      <p:grpSp>
        <p:nvGrpSpPr>
          <p:cNvPr id="329" name="Group 328"/>
          <p:cNvGrpSpPr/>
          <p:nvPr/>
        </p:nvGrpSpPr>
        <p:grpSpPr>
          <a:xfrm>
            <a:off x="251520" y="1321604"/>
            <a:ext cx="3379733" cy="3763580"/>
            <a:chOff x="251520" y="1321604"/>
            <a:chExt cx="3379733" cy="3763580"/>
          </a:xfrm>
        </p:grpSpPr>
        <p:sp>
          <p:nvSpPr>
            <p:cNvPr id="41" name="TextBox 40"/>
            <p:cNvSpPr txBox="1"/>
            <p:nvPr/>
          </p:nvSpPr>
          <p:spPr>
            <a:xfrm>
              <a:off x="251520" y="4561964"/>
              <a:ext cx="1141659" cy="523220"/>
            </a:xfrm>
            <a:prstGeom prst="rect">
              <a:avLst/>
            </a:prstGeom>
            <a:solidFill>
              <a:schemeClr val="accent4">
                <a:lumMod val="75000"/>
              </a:schemeClr>
            </a:solidFill>
          </p:spPr>
          <p:txBody>
            <a:bodyPr wrap="none">
              <a:spAutoFit/>
            </a:bodyPr>
            <a:lstStyle/>
            <a:p>
              <a:pPr>
                <a:defRPr/>
              </a:pPr>
              <a:r>
                <a:rPr lang="en-GB" sz="2800" dirty="0" smtClean="0">
                  <a:solidFill>
                    <a:srgbClr val="EAEAEA"/>
                  </a:solidFill>
                </a:rPr>
                <a:t>NICIP</a:t>
              </a:r>
              <a:endParaRPr lang="en-GB" sz="2800" dirty="0">
                <a:solidFill>
                  <a:srgbClr val="EAEAEA"/>
                </a:solidFill>
              </a:endParaRPr>
            </a:p>
          </p:txBody>
        </p:sp>
        <p:sp>
          <p:nvSpPr>
            <p:cNvPr id="45" name="TextBox 44"/>
            <p:cNvSpPr txBox="1"/>
            <p:nvPr/>
          </p:nvSpPr>
          <p:spPr>
            <a:xfrm>
              <a:off x="251520" y="3536432"/>
              <a:ext cx="1307859" cy="954107"/>
            </a:xfrm>
            <a:prstGeom prst="rect">
              <a:avLst/>
            </a:prstGeom>
            <a:solidFill>
              <a:schemeClr val="accent4">
                <a:lumMod val="75000"/>
              </a:schemeClr>
            </a:solidFill>
          </p:spPr>
          <p:txBody>
            <a:bodyPr wrap="none">
              <a:spAutoFit/>
            </a:bodyPr>
            <a:lstStyle/>
            <a:p>
              <a:pPr>
                <a:defRPr/>
              </a:pPr>
              <a:r>
                <a:rPr lang="en-GB" sz="2800" dirty="0" smtClean="0">
                  <a:solidFill>
                    <a:srgbClr val="EAEAEA"/>
                  </a:solidFill>
                </a:rPr>
                <a:t>PBCL /</a:t>
              </a:r>
              <a:br>
                <a:rPr lang="en-GB" sz="2800" dirty="0" smtClean="0">
                  <a:solidFill>
                    <a:srgbClr val="EAEAEA"/>
                  </a:solidFill>
                </a:rPr>
              </a:br>
              <a:r>
                <a:rPr lang="en-GB" sz="2800" dirty="0" smtClean="0">
                  <a:solidFill>
                    <a:srgbClr val="EAEAEA"/>
                  </a:solidFill>
                </a:rPr>
                <a:t>NLMC</a:t>
              </a:r>
              <a:endParaRPr lang="en-GB" sz="2800" dirty="0">
                <a:solidFill>
                  <a:srgbClr val="EAEAEA"/>
                </a:solidFill>
              </a:endParaRPr>
            </a:p>
          </p:txBody>
        </p:sp>
        <p:sp>
          <p:nvSpPr>
            <p:cNvPr id="50" name="TextBox 49"/>
            <p:cNvSpPr txBox="1"/>
            <p:nvPr/>
          </p:nvSpPr>
          <p:spPr>
            <a:xfrm>
              <a:off x="1907704" y="1321604"/>
              <a:ext cx="1723549" cy="954107"/>
            </a:xfrm>
            <a:prstGeom prst="rect">
              <a:avLst/>
            </a:prstGeom>
            <a:solidFill>
              <a:schemeClr val="accent4">
                <a:lumMod val="75000"/>
              </a:schemeClr>
            </a:solidFill>
          </p:spPr>
          <p:txBody>
            <a:bodyPr wrap="none">
              <a:spAutoFit/>
            </a:bodyPr>
            <a:lstStyle/>
            <a:p>
              <a:pPr>
                <a:defRPr/>
              </a:pPr>
              <a:r>
                <a:rPr lang="en-GB" sz="2800" dirty="0" smtClean="0">
                  <a:solidFill>
                    <a:srgbClr val="EAEAEA"/>
                  </a:solidFill>
                </a:rPr>
                <a:t>Exclusion</a:t>
              </a:r>
            </a:p>
            <a:p>
              <a:pPr>
                <a:defRPr/>
              </a:pPr>
              <a:r>
                <a:rPr lang="en-GB" sz="2800" dirty="0" smtClean="0">
                  <a:solidFill>
                    <a:srgbClr val="EAEAEA"/>
                  </a:solidFill>
                </a:rPr>
                <a:t>sets</a:t>
              </a:r>
              <a:endParaRPr lang="en-GB" sz="2800" dirty="0">
                <a:solidFill>
                  <a:srgbClr val="EAEAEA"/>
                </a:solidFill>
              </a:endParaRPr>
            </a:p>
          </p:txBody>
        </p:sp>
        <p:sp>
          <p:nvSpPr>
            <p:cNvPr id="53" name="TextBox 52"/>
            <p:cNvSpPr txBox="1"/>
            <p:nvPr/>
          </p:nvSpPr>
          <p:spPr>
            <a:xfrm>
              <a:off x="251520" y="1321604"/>
              <a:ext cx="1524776" cy="954107"/>
            </a:xfrm>
            <a:prstGeom prst="rect">
              <a:avLst/>
            </a:prstGeom>
            <a:solidFill>
              <a:schemeClr val="accent4">
                <a:lumMod val="75000"/>
              </a:schemeClr>
            </a:solidFill>
          </p:spPr>
          <p:txBody>
            <a:bodyPr wrap="none">
              <a:spAutoFit/>
            </a:bodyPr>
            <a:lstStyle/>
            <a:p>
              <a:pPr>
                <a:defRPr/>
              </a:pPr>
              <a:r>
                <a:rPr lang="en-GB" sz="2800" dirty="0" smtClean="0">
                  <a:solidFill>
                    <a:srgbClr val="EAEAEA"/>
                  </a:solidFill>
                </a:rPr>
                <a:t>Choose </a:t>
              </a:r>
            </a:p>
            <a:p>
              <a:pPr>
                <a:defRPr/>
              </a:pPr>
              <a:r>
                <a:rPr lang="en-GB" sz="2800" dirty="0" smtClean="0">
                  <a:solidFill>
                    <a:srgbClr val="EAEAEA"/>
                  </a:solidFill>
                </a:rPr>
                <a:t>&amp; Book</a:t>
              </a:r>
              <a:endParaRPr lang="en-GB" sz="2800" dirty="0">
                <a:solidFill>
                  <a:srgbClr val="EAEAEA"/>
                </a:solidFill>
              </a:endParaRPr>
            </a:p>
          </p:txBody>
        </p:sp>
        <p:sp>
          <p:nvSpPr>
            <p:cNvPr id="55" name="TextBox 54"/>
            <p:cNvSpPr txBox="1"/>
            <p:nvPr/>
          </p:nvSpPr>
          <p:spPr>
            <a:xfrm>
              <a:off x="251520" y="2941785"/>
              <a:ext cx="1728192" cy="523220"/>
            </a:xfrm>
            <a:prstGeom prst="rect">
              <a:avLst/>
            </a:prstGeom>
            <a:solidFill>
              <a:schemeClr val="accent4">
                <a:lumMod val="75000"/>
              </a:schemeClr>
            </a:solidFill>
          </p:spPr>
          <p:txBody>
            <a:bodyPr wrap="square">
              <a:spAutoFit/>
            </a:bodyPr>
            <a:lstStyle/>
            <a:p>
              <a:pPr>
                <a:defRPr/>
              </a:pPr>
              <a:r>
                <a:rPr lang="en-GB" sz="2800" dirty="0" smtClean="0">
                  <a:solidFill>
                    <a:srgbClr val="EAEAEA"/>
                  </a:solidFill>
                </a:rPr>
                <a:t>1</a:t>
              </a:r>
              <a:r>
                <a:rPr lang="en-GB" sz="2800" dirty="0" smtClean="0">
                  <a:solidFill>
                    <a:srgbClr val="EAEAEA"/>
                  </a:solidFill>
                  <a:latin typeface="Arial"/>
                  <a:cs typeface="Arial"/>
                </a:rPr>
                <a:t>°</a:t>
              </a:r>
              <a:r>
                <a:rPr lang="en-GB" sz="2800" dirty="0" smtClean="0">
                  <a:solidFill>
                    <a:srgbClr val="EAEAEA"/>
                  </a:solidFill>
                </a:rPr>
                <a:t> Care</a:t>
              </a:r>
              <a:endParaRPr lang="en-GB" sz="2800" dirty="0">
                <a:solidFill>
                  <a:srgbClr val="EAEAEA"/>
                </a:solidFill>
              </a:endParaRPr>
            </a:p>
          </p:txBody>
        </p:sp>
        <p:sp>
          <p:nvSpPr>
            <p:cNvPr id="57" name="TextBox 56"/>
            <p:cNvSpPr txBox="1"/>
            <p:nvPr/>
          </p:nvSpPr>
          <p:spPr>
            <a:xfrm>
              <a:off x="251520" y="2347138"/>
              <a:ext cx="1728192" cy="523220"/>
            </a:xfrm>
            <a:prstGeom prst="rect">
              <a:avLst/>
            </a:prstGeom>
            <a:solidFill>
              <a:schemeClr val="accent4">
                <a:lumMod val="75000"/>
              </a:schemeClr>
            </a:solidFill>
          </p:spPr>
          <p:txBody>
            <a:bodyPr wrap="square">
              <a:spAutoFit/>
            </a:bodyPr>
            <a:lstStyle/>
            <a:p>
              <a:pPr>
                <a:defRPr/>
              </a:pPr>
              <a:r>
                <a:rPr lang="en-GB" sz="2800" dirty="0" smtClean="0">
                  <a:solidFill>
                    <a:srgbClr val="EAEAEA"/>
                  </a:solidFill>
                </a:rPr>
                <a:t>Specialty</a:t>
              </a:r>
              <a:endParaRPr lang="en-GB" sz="2800" dirty="0">
                <a:solidFill>
                  <a:srgbClr val="EAEAEA"/>
                </a:solidFill>
              </a:endParaRPr>
            </a:p>
          </p:txBody>
        </p:sp>
      </p:grpSp>
      <p:cxnSp>
        <p:nvCxnSpPr>
          <p:cNvPr id="87" name="Straight Arrow Connector 86"/>
          <p:cNvCxnSpPr>
            <a:stCxn id="5" idx="1"/>
            <a:endCxn id="40" idx="0"/>
          </p:cNvCxnSpPr>
          <p:nvPr/>
        </p:nvCxnSpPr>
        <p:spPr>
          <a:xfrm flipH="1">
            <a:off x="866980" y="3502918"/>
            <a:ext cx="3331022" cy="2446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 idx="3"/>
            <a:endCxn id="54" idx="1"/>
          </p:cNvCxnSpPr>
          <p:nvPr/>
        </p:nvCxnSpPr>
        <p:spPr>
          <a:xfrm>
            <a:off x="5580112" y="3502918"/>
            <a:ext cx="2245885" cy="529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 idx="1"/>
            <a:endCxn id="47" idx="0"/>
          </p:cNvCxnSpPr>
          <p:nvPr/>
        </p:nvCxnSpPr>
        <p:spPr>
          <a:xfrm flipH="1">
            <a:off x="1845436" y="5059090"/>
            <a:ext cx="1772992" cy="890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3"/>
            <a:endCxn id="44" idx="1"/>
          </p:cNvCxnSpPr>
          <p:nvPr/>
        </p:nvCxnSpPr>
        <p:spPr>
          <a:xfrm flipV="1">
            <a:off x="5958403" y="2250450"/>
            <a:ext cx="2268345" cy="280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 idx="3"/>
            <a:endCxn id="52" idx="1"/>
          </p:cNvCxnSpPr>
          <p:nvPr/>
        </p:nvCxnSpPr>
        <p:spPr>
          <a:xfrm flipV="1">
            <a:off x="5958403" y="3438250"/>
            <a:ext cx="1825916" cy="1620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7" idx="3"/>
            <a:endCxn id="56" idx="1"/>
          </p:cNvCxnSpPr>
          <p:nvPr/>
        </p:nvCxnSpPr>
        <p:spPr>
          <a:xfrm>
            <a:off x="5958403" y="5059090"/>
            <a:ext cx="987546" cy="754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6" idx="3"/>
            <a:endCxn id="59" idx="1"/>
          </p:cNvCxnSpPr>
          <p:nvPr/>
        </p:nvCxnSpPr>
        <p:spPr>
          <a:xfrm>
            <a:off x="5340009" y="4319518"/>
            <a:ext cx="2006691" cy="900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7" idx="3"/>
            <a:endCxn id="58" idx="1"/>
          </p:cNvCxnSpPr>
          <p:nvPr/>
        </p:nvCxnSpPr>
        <p:spPr>
          <a:xfrm>
            <a:off x="5958403" y="5059090"/>
            <a:ext cx="485805" cy="1348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7" idx="3"/>
            <a:endCxn id="59" idx="1"/>
          </p:cNvCxnSpPr>
          <p:nvPr/>
        </p:nvCxnSpPr>
        <p:spPr>
          <a:xfrm>
            <a:off x="5958403" y="5059090"/>
            <a:ext cx="1388297" cy="160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5" idx="1"/>
            <a:endCxn id="50" idx="2"/>
          </p:cNvCxnSpPr>
          <p:nvPr/>
        </p:nvCxnSpPr>
        <p:spPr>
          <a:xfrm flipH="1" flipV="1">
            <a:off x="2769479" y="2275711"/>
            <a:ext cx="1428523" cy="1227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7" idx="1"/>
            <a:endCxn id="50" idx="2"/>
          </p:cNvCxnSpPr>
          <p:nvPr/>
        </p:nvCxnSpPr>
        <p:spPr>
          <a:xfrm flipH="1" flipV="1">
            <a:off x="2769479" y="2275711"/>
            <a:ext cx="848949" cy="2783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6" idx="1"/>
            <a:endCxn id="50" idx="2"/>
          </p:cNvCxnSpPr>
          <p:nvPr/>
        </p:nvCxnSpPr>
        <p:spPr>
          <a:xfrm flipH="1" flipV="1">
            <a:off x="2769479" y="2275711"/>
            <a:ext cx="1467343" cy="20438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7" idx="1"/>
            <a:endCxn id="41" idx="3"/>
          </p:cNvCxnSpPr>
          <p:nvPr/>
        </p:nvCxnSpPr>
        <p:spPr>
          <a:xfrm flipH="1" flipV="1">
            <a:off x="1393179" y="4823574"/>
            <a:ext cx="2225249" cy="235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7" idx="1"/>
            <a:endCxn id="45" idx="3"/>
          </p:cNvCxnSpPr>
          <p:nvPr/>
        </p:nvCxnSpPr>
        <p:spPr>
          <a:xfrm flipH="1" flipV="1">
            <a:off x="1559379" y="4013486"/>
            <a:ext cx="2059049" cy="1045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6" idx="3"/>
            <a:endCxn id="48" idx="2"/>
          </p:cNvCxnSpPr>
          <p:nvPr/>
        </p:nvCxnSpPr>
        <p:spPr>
          <a:xfrm flipV="1">
            <a:off x="5340009" y="1575956"/>
            <a:ext cx="3000828" cy="2743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7" idx="3"/>
            <a:endCxn id="48" idx="2"/>
          </p:cNvCxnSpPr>
          <p:nvPr/>
        </p:nvCxnSpPr>
        <p:spPr>
          <a:xfrm flipV="1">
            <a:off x="5958403" y="1575956"/>
            <a:ext cx="2382434" cy="348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5" idx="3"/>
            <a:endCxn id="48" idx="2"/>
          </p:cNvCxnSpPr>
          <p:nvPr/>
        </p:nvCxnSpPr>
        <p:spPr>
          <a:xfrm flipV="1">
            <a:off x="5580112" y="1575956"/>
            <a:ext cx="2760725" cy="1926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5" idx="3"/>
            <a:endCxn id="39" idx="2"/>
          </p:cNvCxnSpPr>
          <p:nvPr/>
        </p:nvCxnSpPr>
        <p:spPr>
          <a:xfrm flipV="1">
            <a:off x="5580112" y="711860"/>
            <a:ext cx="1466184" cy="2791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7" idx="3"/>
            <a:endCxn id="39" idx="2"/>
          </p:cNvCxnSpPr>
          <p:nvPr/>
        </p:nvCxnSpPr>
        <p:spPr>
          <a:xfrm flipV="1">
            <a:off x="5958403" y="711860"/>
            <a:ext cx="1087893" cy="4347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6" idx="3"/>
            <a:endCxn id="39" idx="2"/>
          </p:cNvCxnSpPr>
          <p:nvPr/>
        </p:nvCxnSpPr>
        <p:spPr>
          <a:xfrm flipV="1">
            <a:off x="5340009" y="711860"/>
            <a:ext cx="1706287" cy="3607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7" idx="1"/>
            <a:endCxn id="53" idx="3"/>
          </p:cNvCxnSpPr>
          <p:nvPr/>
        </p:nvCxnSpPr>
        <p:spPr>
          <a:xfrm flipH="1" flipV="1">
            <a:off x="1776296" y="1798658"/>
            <a:ext cx="1842132" cy="3260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7" idx="1"/>
            <a:endCxn id="57" idx="3"/>
          </p:cNvCxnSpPr>
          <p:nvPr/>
        </p:nvCxnSpPr>
        <p:spPr>
          <a:xfrm flipH="1" flipV="1">
            <a:off x="1979712" y="2608748"/>
            <a:ext cx="1638716" cy="2450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7" idx="1"/>
            <a:endCxn id="55" idx="3"/>
          </p:cNvCxnSpPr>
          <p:nvPr/>
        </p:nvCxnSpPr>
        <p:spPr>
          <a:xfrm flipH="1" flipV="1">
            <a:off x="1979712" y="3203395"/>
            <a:ext cx="1638716" cy="1855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7" idx="3"/>
            <a:endCxn id="54" idx="1"/>
          </p:cNvCxnSpPr>
          <p:nvPr/>
        </p:nvCxnSpPr>
        <p:spPr>
          <a:xfrm flipV="1">
            <a:off x="5958403" y="4032150"/>
            <a:ext cx="1867594" cy="1026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6" idx="3"/>
            <a:endCxn id="54" idx="1"/>
          </p:cNvCxnSpPr>
          <p:nvPr/>
        </p:nvCxnSpPr>
        <p:spPr>
          <a:xfrm flipV="1">
            <a:off x="5340009" y="4032150"/>
            <a:ext cx="2485988" cy="287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7" idx="3"/>
            <a:endCxn id="169" idx="1"/>
          </p:cNvCxnSpPr>
          <p:nvPr/>
        </p:nvCxnSpPr>
        <p:spPr>
          <a:xfrm flipV="1">
            <a:off x="5958403" y="4626050"/>
            <a:ext cx="1429975" cy="433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45" name="Group 344"/>
          <p:cNvGrpSpPr/>
          <p:nvPr/>
        </p:nvGrpSpPr>
        <p:grpSpPr>
          <a:xfrm>
            <a:off x="4198002" y="3502918"/>
            <a:ext cx="1382110" cy="1294234"/>
            <a:chOff x="4198002" y="3502918"/>
            <a:chExt cx="1382110" cy="1294234"/>
          </a:xfrm>
        </p:grpSpPr>
        <p:cxnSp>
          <p:nvCxnSpPr>
            <p:cNvPr id="160" name="Elbow Connector 159"/>
            <p:cNvCxnSpPr>
              <a:stCxn id="5" idx="3"/>
              <a:endCxn id="6" idx="3"/>
            </p:cNvCxnSpPr>
            <p:nvPr/>
          </p:nvCxnSpPr>
          <p:spPr>
            <a:xfrm flipH="1">
              <a:off x="5340009" y="3502918"/>
              <a:ext cx="240103" cy="816600"/>
            </a:xfrm>
            <a:prstGeom prst="bentConnector3">
              <a:avLst>
                <a:gd name="adj1" fmla="val -128486"/>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6" idx="2"/>
              <a:endCxn id="7" idx="0"/>
            </p:cNvCxnSpPr>
            <p:nvPr/>
          </p:nvCxnSpPr>
          <p:spPr>
            <a:xfrm>
              <a:off x="4788416" y="4581128"/>
              <a:ext cx="0"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6" idx="1"/>
              <a:endCxn id="5" idx="1"/>
            </p:cNvCxnSpPr>
            <p:nvPr/>
          </p:nvCxnSpPr>
          <p:spPr>
            <a:xfrm rot="10800000">
              <a:off x="4198002" y="3502918"/>
              <a:ext cx="38820" cy="816600"/>
            </a:xfrm>
            <a:prstGeom prst="bentConnector3">
              <a:avLst>
                <a:gd name="adj1" fmla="val 107764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73" name="Straight Arrow Connector 172"/>
          <p:cNvCxnSpPr>
            <a:stCxn id="5" idx="3"/>
            <a:endCxn id="169" idx="1"/>
          </p:cNvCxnSpPr>
          <p:nvPr/>
        </p:nvCxnSpPr>
        <p:spPr>
          <a:xfrm>
            <a:off x="5580112" y="3502918"/>
            <a:ext cx="1808266" cy="1123132"/>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6" idx="3"/>
            <a:endCxn id="169" idx="1"/>
          </p:cNvCxnSpPr>
          <p:nvPr/>
        </p:nvCxnSpPr>
        <p:spPr>
          <a:xfrm>
            <a:off x="5340009" y="4319518"/>
            <a:ext cx="2048369" cy="306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39" idx="3"/>
            <a:endCxn id="43" idx="1"/>
          </p:cNvCxnSpPr>
          <p:nvPr/>
        </p:nvCxnSpPr>
        <p:spPr>
          <a:xfrm>
            <a:off x="7648384" y="45025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48" idx="0"/>
            <a:endCxn id="43" idx="2"/>
          </p:cNvCxnSpPr>
          <p:nvPr/>
        </p:nvCxnSpPr>
        <p:spPr>
          <a:xfrm flipV="1">
            <a:off x="8340837" y="711860"/>
            <a:ext cx="87060" cy="340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36" name="Group 335"/>
          <p:cNvGrpSpPr/>
          <p:nvPr/>
        </p:nvGrpSpPr>
        <p:grpSpPr>
          <a:xfrm>
            <a:off x="6444208" y="1988840"/>
            <a:ext cx="2474291" cy="4680520"/>
            <a:chOff x="6444208" y="1988840"/>
            <a:chExt cx="2474291" cy="4680520"/>
          </a:xfrm>
        </p:grpSpPr>
        <p:sp>
          <p:nvSpPr>
            <p:cNvPr id="44" name="TextBox 43"/>
            <p:cNvSpPr txBox="1"/>
            <p:nvPr/>
          </p:nvSpPr>
          <p:spPr>
            <a:xfrm>
              <a:off x="8226748" y="1988840"/>
              <a:ext cx="683200" cy="523220"/>
            </a:xfrm>
            <a:prstGeom prst="rect">
              <a:avLst/>
            </a:prstGeom>
            <a:solidFill>
              <a:schemeClr val="accent3">
                <a:lumMod val="75000"/>
              </a:schemeClr>
            </a:solidFill>
          </p:spPr>
          <p:txBody>
            <a:bodyPr wrap="none">
              <a:spAutoFit/>
            </a:bodyPr>
            <a:lstStyle/>
            <a:p>
              <a:pPr>
                <a:defRPr/>
              </a:pPr>
              <a:r>
                <a:rPr lang="en-GB" sz="2800" dirty="0" smtClean="0">
                  <a:solidFill>
                    <a:srgbClr val="EAEAEA"/>
                  </a:solidFill>
                </a:rPr>
                <a:t>ED</a:t>
              </a:r>
              <a:endParaRPr lang="en-GB" sz="2800" dirty="0">
                <a:solidFill>
                  <a:srgbClr val="EAEAEA"/>
                </a:solidFill>
              </a:endParaRPr>
            </a:p>
          </p:txBody>
        </p:sp>
        <p:sp>
          <p:nvSpPr>
            <p:cNvPr id="52" name="TextBox 51"/>
            <p:cNvSpPr txBox="1"/>
            <p:nvPr/>
          </p:nvSpPr>
          <p:spPr>
            <a:xfrm>
              <a:off x="7784319" y="3176640"/>
              <a:ext cx="1125629" cy="523220"/>
            </a:xfrm>
            <a:prstGeom prst="rect">
              <a:avLst/>
            </a:prstGeom>
            <a:solidFill>
              <a:schemeClr val="accent3">
                <a:lumMod val="75000"/>
              </a:schemeClr>
            </a:solidFill>
          </p:spPr>
          <p:txBody>
            <a:bodyPr wrap="none">
              <a:spAutoFit/>
            </a:bodyPr>
            <a:lstStyle/>
            <a:p>
              <a:pPr>
                <a:defRPr/>
              </a:pPr>
              <a:r>
                <a:rPr lang="en-GB" sz="2800" dirty="0" smtClean="0">
                  <a:solidFill>
                    <a:srgbClr val="EAEAEA"/>
                  </a:solidFill>
                </a:rPr>
                <a:t>Renal</a:t>
              </a:r>
              <a:endParaRPr lang="en-GB" sz="2800" dirty="0">
                <a:solidFill>
                  <a:srgbClr val="EAEAEA"/>
                </a:solidFill>
              </a:endParaRPr>
            </a:p>
          </p:txBody>
        </p:sp>
        <p:sp>
          <p:nvSpPr>
            <p:cNvPr id="54" name="TextBox 53"/>
            <p:cNvSpPr txBox="1"/>
            <p:nvPr/>
          </p:nvSpPr>
          <p:spPr>
            <a:xfrm>
              <a:off x="7825997" y="3770540"/>
              <a:ext cx="1083951" cy="523220"/>
            </a:xfrm>
            <a:prstGeom prst="rect">
              <a:avLst/>
            </a:prstGeom>
            <a:solidFill>
              <a:schemeClr val="accent3">
                <a:lumMod val="75000"/>
              </a:schemeClr>
            </a:solidFill>
          </p:spPr>
          <p:txBody>
            <a:bodyPr wrap="none">
              <a:spAutoFit/>
            </a:bodyPr>
            <a:lstStyle/>
            <a:p>
              <a:pPr>
                <a:defRPr/>
              </a:pPr>
              <a:r>
                <a:rPr lang="en-GB" sz="2800" dirty="0" err="1" smtClean="0">
                  <a:solidFill>
                    <a:srgbClr val="EAEAEA"/>
                  </a:solidFill>
                </a:rPr>
                <a:t>EoLC</a:t>
              </a:r>
              <a:endParaRPr lang="en-GB" sz="2800" dirty="0">
                <a:solidFill>
                  <a:srgbClr val="EAEAEA"/>
                </a:solidFill>
              </a:endParaRPr>
            </a:p>
          </p:txBody>
        </p:sp>
        <p:sp>
          <p:nvSpPr>
            <p:cNvPr id="56" name="TextBox 55"/>
            <p:cNvSpPr txBox="1"/>
            <p:nvPr/>
          </p:nvSpPr>
          <p:spPr>
            <a:xfrm>
              <a:off x="6945949" y="5552240"/>
              <a:ext cx="1963999" cy="523220"/>
            </a:xfrm>
            <a:prstGeom prst="rect">
              <a:avLst/>
            </a:prstGeom>
            <a:solidFill>
              <a:schemeClr val="accent3">
                <a:lumMod val="75000"/>
              </a:schemeClr>
            </a:solidFill>
          </p:spPr>
          <p:txBody>
            <a:bodyPr wrap="none">
              <a:spAutoFit/>
            </a:bodyPr>
            <a:lstStyle/>
            <a:p>
              <a:pPr>
                <a:defRPr/>
              </a:pPr>
              <a:r>
                <a:rPr lang="en-GB" sz="2800" dirty="0" smtClean="0">
                  <a:solidFill>
                    <a:srgbClr val="EAEAEA"/>
                  </a:solidFill>
                </a:rPr>
                <a:t>Endoscopy</a:t>
              </a:r>
              <a:endParaRPr lang="en-GB" sz="2800" dirty="0">
                <a:solidFill>
                  <a:srgbClr val="EAEAEA"/>
                </a:solidFill>
              </a:endParaRPr>
            </a:p>
          </p:txBody>
        </p:sp>
        <p:sp>
          <p:nvSpPr>
            <p:cNvPr id="58" name="TextBox 57"/>
            <p:cNvSpPr txBox="1"/>
            <p:nvPr/>
          </p:nvSpPr>
          <p:spPr>
            <a:xfrm>
              <a:off x="6444208" y="6146140"/>
              <a:ext cx="2465740" cy="523220"/>
            </a:xfrm>
            <a:prstGeom prst="rect">
              <a:avLst/>
            </a:prstGeom>
            <a:solidFill>
              <a:schemeClr val="accent3">
                <a:lumMod val="75000"/>
              </a:schemeClr>
            </a:solidFill>
          </p:spPr>
          <p:txBody>
            <a:bodyPr wrap="none">
              <a:spAutoFit/>
            </a:bodyPr>
            <a:lstStyle/>
            <a:p>
              <a:pPr>
                <a:defRPr/>
              </a:pPr>
              <a:r>
                <a:rPr lang="en-GB" sz="2800" dirty="0" smtClean="0">
                  <a:solidFill>
                    <a:srgbClr val="EAEAEA"/>
                  </a:solidFill>
                </a:rPr>
                <a:t>Care Planning</a:t>
              </a:r>
              <a:endParaRPr lang="en-GB" sz="2800" dirty="0">
                <a:solidFill>
                  <a:srgbClr val="EAEAEA"/>
                </a:solidFill>
              </a:endParaRPr>
            </a:p>
          </p:txBody>
        </p:sp>
        <p:sp>
          <p:nvSpPr>
            <p:cNvPr id="59" name="TextBox 58"/>
            <p:cNvSpPr txBox="1"/>
            <p:nvPr/>
          </p:nvSpPr>
          <p:spPr>
            <a:xfrm>
              <a:off x="7346700" y="4958340"/>
              <a:ext cx="1563248" cy="523220"/>
            </a:xfrm>
            <a:prstGeom prst="rect">
              <a:avLst/>
            </a:prstGeom>
            <a:solidFill>
              <a:schemeClr val="accent3">
                <a:lumMod val="75000"/>
              </a:schemeClr>
            </a:solidFill>
          </p:spPr>
          <p:txBody>
            <a:bodyPr wrap="none">
              <a:spAutoFit/>
            </a:bodyPr>
            <a:lstStyle/>
            <a:p>
              <a:pPr>
                <a:defRPr/>
              </a:pPr>
              <a:r>
                <a:rPr lang="en-GB" sz="2800" dirty="0" smtClean="0">
                  <a:solidFill>
                    <a:srgbClr val="EAEAEA"/>
                  </a:solidFill>
                </a:rPr>
                <a:t>Dietetics</a:t>
              </a:r>
              <a:endParaRPr lang="en-GB" sz="2800" dirty="0">
                <a:solidFill>
                  <a:srgbClr val="EAEAEA"/>
                </a:solidFill>
              </a:endParaRPr>
            </a:p>
          </p:txBody>
        </p:sp>
        <p:sp>
          <p:nvSpPr>
            <p:cNvPr id="169" name="TextBox 168"/>
            <p:cNvSpPr txBox="1"/>
            <p:nvPr/>
          </p:nvSpPr>
          <p:spPr>
            <a:xfrm>
              <a:off x="7388378" y="4364440"/>
              <a:ext cx="1521570" cy="523220"/>
            </a:xfrm>
            <a:prstGeom prst="rect">
              <a:avLst/>
            </a:prstGeom>
            <a:solidFill>
              <a:schemeClr val="accent3">
                <a:lumMod val="75000"/>
              </a:schemeClr>
            </a:solidFill>
          </p:spPr>
          <p:txBody>
            <a:bodyPr wrap="none">
              <a:spAutoFit/>
            </a:bodyPr>
            <a:lstStyle/>
            <a:p>
              <a:pPr>
                <a:defRPr/>
              </a:pPr>
              <a:r>
                <a:rPr lang="en-GB" sz="2800" dirty="0" err="1" smtClean="0">
                  <a:solidFill>
                    <a:srgbClr val="EAEAEA"/>
                  </a:solidFill>
                </a:rPr>
                <a:t>eNOIDS</a:t>
              </a:r>
              <a:endParaRPr lang="en-GB" sz="2800" dirty="0">
                <a:solidFill>
                  <a:srgbClr val="EAEAEA"/>
                </a:solidFill>
              </a:endParaRPr>
            </a:p>
          </p:txBody>
        </p:sp>
        <p:sp>
          <p:nvSpPr>
            <p:cNvPr id="181" name="TextBox 180"/>
            <p:cNvSpPr txBox="1"/>
            <p:nvPr/>
          </p:nvSpPr>
          <p:spPr>
            <a:xfrm>
              <a:off x="7956376" y="2582740"/>
              <a:ext cx="962123" cy="523220"/>
            </a:xfrm>
            <a:prstGeom prst="rect">
              <a:avLst/>
            </a:prstGeom>
            <a:solidFill>
              <a:schemeClr val="accent3">
                <a:lumMod val="75000"/>
              </a:schemeClr>
            </a:solidFill>
          </p:spPr>
          <p:txBody>
            <a:bodyPr wrap="none">
              <a:spAutoFit/>
            </a:bodyPr>
            <a:lstStyle/>
            <a:p>
              <a:pPr>
                <a:defRPr/>
              </a:pPr>
              <a:r>
                <a:rPr lang="en-GB" sz="2800" dirty="0" smtClean="0">
                  <a:solidFill>
                    <a:srgbClr val="EAEAEA"/>
                  </a:solidFill>
                </a:rPr>
                <a:t>QOF</a:t>
              </a:r>
              <a:endParaRPr lang="en-GB" sz="2800" dirty="0">
                <a:solidFill>
                  <a:srgbClr val="EAEAEA"/>
                </a:solidFill>
              </a:endParaRPr>
            </a:p>
          </p:txBody>
        </p:sp>
      </p:grpSp>
      <p:cxnSp>
        <p:nvCxnSpPr>
          <p:cNvPr id="190" name="Straight Arrow Connector 189"/>
          <p:cNvCxnSpPr>
            <a:stCxn id="5" idx="3"/>
            <a:endCxn id="181" idx="1"/>
          </p:cNvCxnSpPr>
          <p:nvPr/>
        </p:nvCxnSpPr>
        <p:spPr>
          <a:xfrm flipV="1">
            <a:off x="5580112" y="2844350"/>
            <a:ext cx="2376264" cy="658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6" idx="3"/>
            <a:endCxn id="181" idx="1"/>
          </p:cNvCxnSpPr>
          <p:nvPr/>
        </p:nvCxnSpPr>
        <p:spPr>
          <a:xfrm flipV="1">
            <a:off x="5340009" y="2844350"/>
            <a:ext cx="2616367" cy="1475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7" idx="1"/>
            <a:endCxn id="40" idx="0"/>
          </p:cNvCxnSpPr>
          <p:nvPr/>
        </p:nvCxnSpPr>
        <p:spPr>
          <a:xfrm flipH="1">
            <a:off x="866980" y="5059090"/>
            <a:ext cx="2751448" cy="890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6" idx="1"/>
            <a:endCxn id="40" idx="0"/>
          </p:cNvCxnSpPr>
          <p:nvPr/>
        </p:nvCxnSpPr>
        <p:spPr>
          <a:xfrm flipH="1">
            <a:off x="866980" y="4319518"/>
            <a:ext cx="3369842" cy="1629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38" name="Group 337"/>
          <p:cNvGrpSpPr/>
          <p:nvPr/>
        </p:nvGrpSpPr>
        <p:grpSpPr>
          <a:xfrm>
            <a:off x="3618428" y="2420888"/>
            <a:ext cx="2339975" cy="3475548"/>
            <a:chOff x="3618428" y="2420888"/>
            <a:chExt cx="2339975" cy="3475548"/>
          </a:xfrm>
        </p:grpSpPr>
        <p:sp>
          <p:nvSpPr>
            <p:cNvPr id="5" name="TextBox 4"/>
            <p:cNvSpPr txBox="1"/>
            <p:nvPr/>
          </p:nvSpPr>
          <p:spPr>
            <a:xfrm>
              <a:off x="4198002" y="3025864"/>
              <a:ext cx="1382110" cy="954107"/>
            </a:xfrm>
            <a:prstGeom prst="rect">
              <a:avLst/>
            </a:prstGeom>
            <a:solidFill>
              <a:schemeClr val="accent6"/>
            </a:solidFill>
          </p:spPr>
          <p:txBody>
            <a:bodyPr wrap="none">
              <a:spAutoFit/>
            </a:bodyPr>
            <a:lstStyle/>
            <a:p>
              <a:pPr algn="ctr">
                <a:defRPr/>
              </a:pPr>
              <a:r>
                <a:rPr lang="en-GB" sz="2800" dirty="0">
                  <a:solidFill>
                    <a:srgbClr val="EAEAEA"/>
                  </a:solidFill>
                </a:rPr>
                <a:t>5-Byte </a:t>
              </a:r>
              <a:endParaRPr lang="en-GB" sz="2800" dirty="0" smtClean="0">
                <a:solidFill>
                  <a:srgbClr val="EAEAEA"/>
                </a:solidFill>
              </a:endParaRPr>
            </a:p>
            <a:p>
              <a:pPr algn="ctr">
                <a:defRPr/>
              </a:pPr>
              <a:r>
                <a:rPr lang="en-GB" sz="2800" dirty="0" smtClean="0">
                  <a:solidFill>
                    <a:srgbClr val="EAEAEA"/>
                  </a:solidFill>
                </a:rPr>
                <a:t>READ2</a:t>
              </a:r>
              <a:endParaRPr lang="en-GB" sz="2800" dirty="0">
                <a:solidFill>
                  <a:srgbClr val="EAEAEA"/>
                </a:solidFill>
              </a:endParaRPr>
            </a:p>
          </p:txBody>
        </p:sp>
        <p:sp>
          <p:nvSpPr>
            <p:cNvPr id="6" name="TextBox 5"/>
            <p:cNvSpPr txBox="1"/>
            <p:nvPr/>
          </p:nvSpPr>
          <p:spPr>
            <a:xfrm>
              <a:off x="4236822" y="4057908"/>
              <a:ext cx="1103187" cy="523220"/>
            </a:xfrm>
            <a:prstGeom prst="rect">
              <a:avLst/>
            </a:prstGeom>
            <a:solidFill>
              <a:schemeClr val="accent6"/>
            </a:solidFill>
          </p:spPr>
          <p:txBody>
            <a:bodyPr wrap="none">
              <a:spAutoFit/>
            </a:bodyPr>
            <a:lstStyle/>
            <a:p>
              <a:pPr algn="ctr">
                <a:defRPr/>
              </a:pPr>
              <a:r>
                <a:rPr lang="en-GB" sz="2800" dirty="0" smtClean="0">
                  <a:solidFill>
                    <a:srgbClr val="EAEAEA"/>
                  </a:solidFill>
                </a:rPr>
                <a:t>CTV3</a:t>
              </a:r>
              <a:endParaRPr lang="en-GB" sz="2800" dirty="0">
                <a:solidFill>
                  <a:srgbClr val="EAEAEA"/>
                </a:solidFill>
              </a:endParaRPr>
            </a:p>
          </p:txBody>
        </p:sp>
        <p:sp>
          <p:nvSpPr>
            <p:cNvPr id="7" name="TextBox 6"/>
            <p:cNvSpPr txBox="1"/>
            <p:nvPr/>
          </p:nvSpPr>
          <p:spPr>
            <a:xfrm>
              <a:off x="3618428" y="4797152"/>
              <a:ext cx="2339975" cy="523875"/>
            </a:xfrm>
            <a:prstGeom prst="rect">
              <a:avLst/>
            </a:prstGeom>
            <a:solidFill>
              <a:schemeClr val="accent6"/>
            </a:solidFill>
          </p:spPr>
          <p:txBody>
            <a:bodyPr wrap="none">
              <a:spAutoFit/>
            </a:bodyPr>
            <a:lstStyle/>
            <a:p>
              <a:pPr>
                <a:defRPr/>
              </a:pPr>
              <a:r>
                <a:rPr lang="en-GB" sz="2800" dirty="0">
                  <a:solidFill>
                    <a:srgbClr val="EAEAEA"/>
                  </a:solidFill>
                </a:rPr>
                <a:t>SNOMED CT</a:t>
              </a:r>
            </a:p>
          </p:txBody>
        </p:sp>
        <p:sp>
          <p:nvSpPr>
            <p:cNvPr id="259" name="TextBox 258"/>
            <p:cNvSpPr txBox="1"/>
            <p:nvPr/>
          </p:nvSpPr>
          <p:spPr>
            <a:xfrm>
              <a:off x="4067944" y="5373216"/>
              <a:ext cx="1095172" cy="523220"/>
            </a:xfrm>
            <a:prstGeom prst="rect">
              <a:avLst/>
            </a:prstGeom>
            <a:solidFill>
              <a:schemeClr val="accent6"/>
            </a:solidFill>
          </p:spPr>
          <p:txBody>
            <a:bodyPr wrap="none">
              <a:spAutoFit/>
            </a:bodyPr>
            <a:lstStyle/>
            <a:p>
              <a:pPr algn="ctr">
                <a:defRPr/>
              </a:pPr>
              <a:r>
                <a:rPr lang="en-GB" sz="2800" dirty="0" err="1" smtClean="0">
                  <a:solidFill>
                    <a:srgbClr val="EAEAEA"/>
                  </a:solidFill>
                </a:rPr>
                <a:t>dm+d</a:t>
              </a:r>
              <a:endParaRPr lang="en-GB" sz="2800" dirty="0">
                <a:solidFill>
                  <a:srgbClr val="EAEAEA"/>
                </a:solidFill>
              </a:endParaRPr>
            </a:p>
          </p:txBody>
        </p:sp>
        <p:sp>
          <p:nvSpPr>
            <p:cNvPr id="260" name="TextBox 259"/>
            <p:cNvSpPr txBox="1"/>
            <p:nvPr/>
          </p:nvSpPr>
          <p:spPr>
            <a:xfrm>
              <a:off x="4067651" y="2420888"/>
              <a:ext cx="1800493" cy="523220"/>
            </a:xfrm>
            <a:prstGeom prst="rect">
              <a:avLst/>
            </a:prstGeom>
            <a:solidFill>
              <a:schemeClr val="accent6"/>
            </a:solidFill>
          </p:spPr>
          <p:txBody>
            <a:bodyPr wrap="none">
              <a:spAutoFit/>
            </a:bodyPr>
            <a:lstStyle/>
            <a:p>
              <a:pPr algn="ctr">
                <a:defRPr/>
              </a:pPr>
              <a:r>
                <a:rPr lang="en-GB" sz="2800" dirty="0" smtClean="0">
                  <a:solidFill>
                    <a:srgbClr val="EAEAEA"/>
                  </a:solidFill>
                </a:rPr>
                <a:t>READ DD</a:t>
              </a:r>
              <a:endParaRPr lang="en-GB" sz="2800" dirty="0">
                <a:solidFill>
                  <a:srgbClr val="EAEAEA"/>
                </a:solidFill>
              </a:endParaRPr>
            </a:p>
          </p:txBody>
        </p:sp>
      </p:grpSp>
      <p:cxnSp>
        <p:nvCxnSpPr>
          <p:cNvPr id="311" name="Straight Arrow Connector 310"/>
          <p:cNvCxnSpPr>
            <a:stCxn id="39" idx="2"/>
            <a:endCxn id="50" idx="3"/>
          </p:cNvCxnSpPr>
          <p:nvPr/>
        </p:nvCxnSpPr>
        <p:spPr>
          <a:xfrm flipH="1">
            <a:off x="3631253" y="711860"/>
            <a:ext cx="3415043" cy="10867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a:stCxn id="48" idx="1"/>
            <a:endCxn id="50" idx="3"/>
          </p:cNvCxnSpPr>
          <p:nvPr/>
        </p:nvCxnSpPr>
        <p:spPr>
          <a:xfrm flipH="1">
            <a:off x="3631253" y="1314346"/>
            <a:ext cx="4109099" cy="48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260" idx="3"/>
            <a:endCxn id="181" idx="1"/>
          </p:cNvCxnSpPr>
          <p:nvPr/>
        </p:nvCxnSpPr>
        <p:spPr>
          <a:xfrm>
            <a:off x="5868144" y="2682498"/>
            <a:ext cx="2088232" cy="161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wipe(up)">
                                      <p:cBhvr>
                                        <p:cTn id="7" dur="500"/>
                                        <p:tgtEl>
                                          <p:spTgt spid="33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345"/>
                                        </p:tgtEl>
                                        <p:attrNameLst>
                                          <p:attrName>style.visibility</p:attrName>
                                        </p:attrNameLst>
                                      </p:cBhvr>
                                      <p:to>
                                        <p:strVal val="visible"/>
                                      </p:to>
                                    </p:set>
                                  </p:childTnLst>
                                </p:cTn>
                              </p:par>
                            </p:childTnLst>
                          </p:cTn>
                        </p:par>
                        <p:par>
                          <p:cTn id="13" fill="hold">
                            <p:stCondLst>
                              <p:cond delay="500"/>
                            </p:stCondLst>
                            <p:childTnLst>
                              <p:par>
                                <p:cTn id="14" presetID="8" presetClass="emph" presetSubtype="0" fill="hold" grpId="1" nodeType="afterEffect">
                                  <p:stCondLst>
                                    <p:cond delay="0"/>
                                  </p:stCondLst>
                                  <p:childTnLst>
                                    <p:animRot by="21600000">
                                      <p:cBhvr>
                                        <p:cTn id="15" dur="2000" fill="hold"/>
                                        <p:tgtEl>
                                          <p:spTgt spid="46"/>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29"/>
                                        </p:tgtEl>
                                        <p:attrNameLst>
                                          <p:attrName>style.visibility</p:attrName>
                                        </p:attrNameLst>
                                      </p:cBhvr>
                                      <p:to>
                                        <p:strVal val="visible"/>
                                      </p:to>
                                    </p:set>
                                    <p:anim calcmode="lin" valueType="num">
                                      <p:cBhvr additive="base">
                                        <p:cTn id="20" dur="500" fill="hold"/>
                                        <p:tgtEl>
                                          <p:spTgt spid="329"/>
                                        </p:tgtEl>
                                        <p:attrNameLst>
                                          <p:attrName>ppt_x</p:attrName>
                                        </p:attrNameLst>
                                      </p:cBhvr>
                                      <p:tavLst>
                                        <p:tav tm="0">
                                          <p:val>
                                            <p:strVal val="0-#ppt_w/2"/>
                                          </p:val>
                                        </p:tav>
                                        <p:tav tm="100000">
                                          <p:val>
                                            <p:strVal val="#ppt_x"/>
                                          </p:val>
                                        </p:tav>
                                      </p:tavLst>
                                    </p:anim>
                                    <p:anim calcmode="lin" valueType="num">
                                      <p:cBhvr additive="base">
                                        <p:cTn id="21" dur="500" fill="hold"/>
                                        <p:tgtEl>
                                          <p:spTgt spid="329"/>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2" presetClass="entr" presetSubtype="12" fill="hold" nodeType="afterEffect">
                                  <p:stCondLst>
                                    <p:cond delay="0"/>
                                  </p:stCondLst>
                                  <p:childTnLst>
                                    <p:set>
                                      <p:cBhvr>
                                        <p:cTn id="24" dur="1" fill="hold">
                                          <p:stCondLst>
                                            <p:cond delay="0"/>
                                          </p:stCondLst>
                                        </p:cTn>
                                        <p:tgtEl>
                                          <p:spTgt spid="337"/>
                                        </p:tgtEl>
                                        <p:attrNameLst>
                                          <p:attrName>style.visibility</p:attrName>
                                        </p:attrNameLst>
                                      </p:cBhvr>
                                      <p:to>
                                        <p:strVal val="visible"/>
                                      </p:to>
                                    </p:set>
                                    <p:anim calcmode="lin" valueType="num">
                                      <p:cBhvr additive="base">
                                        <p:cTn id="25" dur="500" fill="hold"/>
                                        <p:tgtEl>
                                          <p:spTgt spid="337"/>
                                        </p:tgtEl>
                                        <p:attrNameLst>
                                          <p:attrName>ppt_x</p:attrName>
                                        </p:attrNameLst>
                                      </p:cBhvr>
                                      <p:tavLst>
                                        <p:tav tm="0">
                                          <p:val>
                                            <p:strVal val="0-#ppt_w/2"/>
                                          </p:val>
                                        </p:tav>
                                        <p:tav tm="100000">
                                          <p:val>
                                            <p:strVal val="#ppt_x"/>
                                          </p:val>
                                        </p:tav>
                                      </p:tavLst>
                                    </p:anim>
                                    <p:anim calcmode="lin" valueType="num">
                                      <p:cBhvr additive="base">
                                        <p:cTn id="26" dur="500" fill="hold"/>
                                        <p:tgtEl>
                                          <p:spTgt spid="337"/>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3" fill="hold" nodeType="afterEffect">
                                  <p:stCondLst>
                                    <p:cond delay="0"/>
                                  </p:stCondLst>
                                  <p:childTnLst>
                                    <p:set>
                                      <p:cBhvr>
                                        <p:cTn id="29" dur="1" fill="hold">
                                          <p:stCondLst>
                                            <p:cond delay="0"/>
                                          </p:stCondLst>
                                        </p:cTn>
                                        <p:tgtEl>
                                          <p:spTgt spid="330"/>
                                        </p:tgtEl>
                                        <p:attrNameLst>
                                          <p:attrName>style.visibility</p:attrName>
                                        </p:attrNameLst>
                                      </p:cBhvr>
                                      <p:to>
                                        <p:strVal val="visible"/>
                                      </p:to>
                                    </p:set>
                                    <p:anim calcmode="lin" valueType="num">
                                      <p:cBhvr additive="base">
                                        <p:cTn id="30" dur="500" fill="hold"/>
                                        <p:tgtEl>
                                          <p:spTgt spid="330"/>
                                        </p:tgtEl>
                                        <p:attrNameLst>
                                          <p:attrName>ppt_x</p:attrName>
                                        </p:attrNameLst>
                                      </p:cBhvr>
                                      <p:tavLst>
                                        <p:tav tm="0">
                                          <p:val>
                                            <p:strVal val="1+#ppt_w/2"/>
                                          </p:val>
                                        </p:tav>
                                        <p:tav tm="100000">
                                          <p:val>
                                            <p:strVal val="#ppt_x"/>
                                          </p:val>
                                        </p:tav>
                                      </p:tavLst>
                                    </p:anim>
                                    <p:anim calcmode="lin" valueType="num">
                                      <p:cBhvr additive="base">
                                        <p:cTn id="31" dur="500" fill="hold"/>
                                        <p:tgtEl>
                                          <p:spTgt spid="330"/>
                                        </p:tgtEl>
                                        <p:attrNameLst>
                                          <p:attrName>ppt_y</p:attrName>
                                        </p:attrNameLst>
                                      </p:cBhvr>
                                      <p:tavLst>
                                        <p:tav tm="0">
                                          <p:val>
                                            <p:strVal val="0-#ppt_h/2"/>
                                          </p:val>
                                        </p:tav>
                                        <p:tav tm="100000">
                                          <p:val>
                                            <p:strVal val="#ppt_y"/>
                                          </p:val>
                                        </p:tav>
                                      </p:tavLst>
                                    </p:anim>
                                  </p:childTnLst>
                                </p:cTn>
                              </p:par>
                            </p:childTnLst>
                          </p:cTn>
                        </p:par>
                        <p:par>
                          <p:cTn id="32" fill="hold">
                            <p:stCondLst>
                              <p:cond delay="1500"/>
                            </p:stCondLst>
                            <p:childTnLst>
                              <p:par>
                                <p:cTn id="33" presetID="2" presetClass="entr" presetSubtype="6" fill="hold" nodeType="afterEffect">
                                  <p:stCondLst>
                                    <p:cond delay="0"/>
                                  </p:stCondLst>
                                  <p:childTnLst>
                                    <p:set>
                                      <p:cBhvr>
                                        <p:cTn id="34" dur="1" fill="hold">
                                          <p:stCondLst>
                                            <p:cond delay="0"/>
                                          </p:stCondLst>
                                        </p:cTn>
                                        <p:tgtEl>
                                          <p:spTgt spid="336"/>
                                        </p:tgtEl>
                                        <p:attrNameLst>
                                          <p:attrName>style.visibility</p:attrName>
                                        </p:attrNameLst>
                                      </p:cBhvr>
                                      <p:to>
                                        <p:strVal val="visible"/>
                                      </p:to>
                                    </p:set>
                                    <p:anim calcmode="lin" valueType="num">
                                      <p:cBhvr additive="base">
                                        <p:cTn id="35" dur="500" fill="hold"/>
                                        <p:tgtEl>
                                          <p:spTgt spid="336"/>
                                        </p:tgtEl>
                                        <p:attrNameLst>
                                          <p:attrName>ppt_x</p:attrName>
                                        </p:attrNameLst>
                                      </p:cBhvr>
                                      <p:tavLst>
                                        <p:tav tm="0">
                                          <p:val>
                                            <p:strVal val="1+#ppt_w/2"/>
                                          </p:val>
                                        </p:tav>
                                        <p:tav tm="100000">
                                          <p:val>
                                            <p:strVal val="#ppt_x"/>
                                          </p:val>
                                        </p:tav>
                                      </p:tavLst>
                                    </p:anim>
                                    <p:anim calcmode="lin" valueType="num">
                                      <p:cBhvr additive="base">
                                        <p:cTn id="36" dur="500" fill="hold"/>
                                        <p:tgtEl>
                                          <p:spTgt spid="33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cBhvr>
                                        <p:cTn id="41" dur="500" fill="hold"/>
                                        <p:tgtEl>
                                          <p:spTgt spid="87"/>
                                        </p:tgtEl>
                                        <p:attrNameLst>
                                          <p:attrName>ppt_w</p:attrName>
                                        </p:attrNameLst>
                                      </p:cBhvr>
                                      <p:tavLst>
                                        <p:tav tm="0">
                                          <p:val>
                                            <p:fltVal val="0"/>
                                          </p:val>
                                        </p:tav>
                                        <p:tav tm="100000">
                                          <p:val>
                                            <p:strVal val="#ppt_w"/>
                                          </p:val>
                                        </p:tav>
                                      </p:tavLst>
                                    </p:anim>
                                    <p:anim calcmode="lin" valueType="num">
                                      <p:cBhvr>
                                        <p:cTn id="42" dur="500" fill="hold"/>
                                        <p:tgtEl>
                                          <p:spTgt spid="87"/>
                                        </p:tgtEl>
                                        <p:attrNameLst>
                                          <p:attrName>ppt_h</p:attrName>
                                        </p:attrNameLst>
                                      </p:cBhvr>
                                      <p:tavLst>
                                        <p:tav tm="0">
                                          <p:val>
                                            <p:flt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anim calcmode="lin" valueType="num">
                                      <p:cBhvr>
                                        <p:cTn id="45" dur="500" fill="hold"/>
                                        <p:tgtEl>
                                          <p:spTgt spid="89"/>
                                        </p:tgtEl>
                                        <p:attrNameLst>
                                          <p:attrName>ppt_w</p:attrName>
                                        </p:attrNameLst>
                                      </p:cBhvr>
                                      <p:tavLst>
                                        <p:tav tm="0">
                                          <p:val>
                                            <p:fltVal val="0"/>
                                          </p:val>
                                        </p:tav>
                                        <p:tav tm="100000">
                                          <p:val>
                                            <p:strVal val="#ppt_w"/>
                                          </p:val>
                                        </p:tav>
                                      </p:tavLst>
                                    </p:anim>
                                    <p:anim calcmode="lin" valueType="num">
                                      <p:cBhvr>
                                        <p:cTn id="46" dur="500" fill="hold"/>
                                        <p:tgtEl>
                                          <p:spTgt spid="89"/>
                                        </p:tgtEl>
                                        <p:attrNameLst>
                                          <p:attrName>ppt_h</p:attrName>
                                        </p:attrNameLst>
                                      </p:cBhvr>
                                      <p:tavLst>
                                        <p:tav tm="0">
                                          <p:val>
                                            <p:fltVal val="0"/>
                                          </p:val>
                                        </p:tav>
                                        <p:tav tm="100000">
                                          <p:val>
                                            <p:strVal val="#ppt_h"/>
                                          </p:val>
                                        </p:tav>
                                      </p:tavLst>
                                    </p:anim>
                                  </p:childTnLst>
                                </p:cTn>
                              </p:par>
                              <p:par>
                                <p:cTn id="47" presetID="23" presetClass="entr" presetSubtype="16"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anim calcmode="lin" valueType="num">
                                      <p:cBhvr>
                                        <p:cTn id="49" dur="500" fill="hold"/>
                                        <p:tgtEl>
                                          <p:spTgt spid="91"/>
                                        </p:tgtEl>
                                        <p:attrNameLst>
                                          <p:attrName>ppt_w</p:attrName>
                                        </p:attrNameLst>
                                      </p:cBhvr>
                                      <p:tavLst>
                                        <p:tav tm="0">
                                          <p:val>
                                            <p:fltVal val="0"/>
                                          </p:val>
                                        </p:tav>
                                        <p:tav tm="100000">
                                          <p:val>
                                            <p:strVal val="#ppt_w"/>
                                          </p:val>
                                        </p:tav>
                                      </p:tavLst>
                                    </p:anim>
                                    <p:anim calcmode="lin" valueType="num">
                                      <p:cBhvr>
                                        <p:cTn id="50" dur="500" fill="hold"/>
                                        <p:tgtEl>
                                          <p:spTgt spid="91"/>
                                        </p:tgtEl>
                                        <p:attrNameLst>
                                          <p:attrName>ppt_h</p:attrName>
                                        </p:attrNameLst>
                                      </p:cBhvr>
                                      <p:tavLst>
                                        <p:tav tm="0">
                                          <p:val>
                                            <p:fltVal val="0"/>
                                          </p:val>
                                        </p:tav>
                                        <p:tav tm="100000">
                                          <p:val>
                                            <p:strVal val="#ppt_h"/>
                                          </p:val>
                                        </p:tav>
                                      </p:tavLst>
                                    </p:anim>
                                  </p:childTnLst>
                                </p:cTn>
                              </p:par>
                              <p:par>
                                <p:cTn id="51" presetID="23" presetClass="entr" presetSubtype="16"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anim calcmode="lin" valueType="num">
                                      <p:cBhvr>
                                        <p:cTn id="53" dur="500" fill="hold"/>
                                        <p:tgtEl>
                                          <p:spTgt spid="95"/>
                                        </p:tgtEl>
                                        <p:attrNameLst>
                                          <p:attrName>ppt_w</p:attrName>
                                        </p:attrNameLst>
                                      </p:cBhvr>
                                      <p:tavLst>
                                        <p:tav tm="0">
                                          <p:val>
                                            <p:fltVal val="0"/>
                                          </p:val>
                                        </p:tav>
                                        <p:tav tm="100000">
                                          <p:val>
                                            <p:strVal val="#ppt_w"/>
                                          </p:val>
                                        </p:tav>
                                      </p:tavLst>
                                    </p:anim>
                                    <p:anim calcmode="lin" valueType="num">
                                      <p:cBhvr>
                                        <p:cTn id="54" dur="500" fill="hold"/>
                                        <p:tgtEl>
                                          <p:spTgt spid="95"/>
                                        </p:tgtEl>
                                        <p:attrNameLst>
                                          <p:attrName>ppt_h</p:attrName>
                                        </p:attrNameLst>
                                      </p:cBhvr>
                                      <p:tavLst>
                                        <p:tav tm="0">
                                          <p:val>
                                            <p:fltVal val="0"/>
                                          </p:val>
                                        </p:tav>
                                        <p:tav tm="100000">
                                          <p:val>
                                            <p:strVal val="#ppt_h"/>
                                          </p:val>
                                        </p:tav>
                                      </p:tavLst>
                                    </p:anim>
                                  </p:childTnLst>
                                </p:cTn>
                              </p:par>
                              <p:par>
                                <p:cTn id="55" presetID="23" presetClass="entr" presetSubtype="16" fill="hold" nodeType="withEffect">
                                  <p:stCondLst>
                                    <p:cond delay="0"/>
                                  </p:stCondLst>
                                  <p:childTnLst>
                                    <p:set>
                                      <p:cBhvr>
                                        <p:cTn id="56" dur="1" fill="hold">
                                          <p:stCondLst>
                                            <p:cond delay="0"/>
                                          </p:stCondLst>
                                        </p:cTn>
                                        <p:tgtEl>
                                          <p:spTgt spid="97"/>
                                        </p:tgtEl>
                                        <p:attrNameLst>
                                          <p:attrName>style.visibility</p:attrName>
                                        </p:attrNameLst>
                                      </p:cBhvr>
                                      <p:to>
                                        <p:strVal val="visible"/>
                                      </p:to>
                                    </p:set>
                                    <p:anim calcmode="lin" valueType="num">
                                      <p:cBhvr>
                                        <p:cTn id="57" dur="500" fill="hold"/>
                                        <p:tgtEl>
                                          <p:spTgt spid="97"/>
                                        </p:tgtEl>
                                        <p:attrNameLst>
                                          <p:attrName>ppt_w</p:attrName>
                                        </p:attrNameLst>
                                      </p:cBhvr>
                                      <p:tavLst>
                                        <p:tav tm="0">
                                          <p:val>
                                            <p:fltVal val="0"/>
                                          </p:val>
                                        </p:tav>
                                        <p:tav tm="100000">
                                          <p:val>
                                            <p:strVal val="#ppt_w"/>
                                          </p:val>
                                        </p:tav>
                                      </p:tavLst>
                                    </p:anim>
                                    <p:anim calcmode="lin" valueType="num">
                                      <p:cBhvr>
                                        <p:cTn id="58" dur="500" fill="hold"/>
                                        <p:tgtEl>
                                          <p:spTgt spid="97"/>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0"/>
                                  </p:stCondLst>
                                  <p:childTnLst>
                                    <p:set>
                                      <p:cBhvr>
                                        <p:cTn id="60" dur="1" fill="hold">
                                          <p:stCondLst>
                                            <p:cond delay="0"/>
                                          </p:stCondLst>
                                        </p:cTn>
                                        <p:tgtEl>
                                          <p:spTgt spid="99"/>
                                        </p:tgtEl>
                                        <p:attrNameLst>
                                          <p:attrName>style.visibility</p:attrName>
                                        </p:attrNameLst>
                                      </p:cBhvr>
                                      <p:to>
                                        <p:strVal val="visible"/>
                                      </p:to>
                                    </p:set>
                                    <p:anim calcmode="lin" valueType="num">
                                      <p:cBhvr>
                                        <p:cTn id="61" dur="500" fill="hold"/>
                                        <p:tgtEl>
                                          <p:spTgt spid="99"/>
                                        </p:tgtEl>
                                        <p:attrNameLst>
                                          <p:attrName>ppt_w</p:attrName>
                                        </p:attrNameLst>
                                      </p:cBhvr>
                                      <p:tavLst>
                                        <p:tav tm="0">
                                          <p:val>
                                            <p:fltVal val="0"/>
                                          </p:val>
                                        </p:tav>
                                        <p:tav tm="100000">
                                          <p:val>
                                            <p:strVal val="#ppt_w"/>
                                          </p:val>
                                        </p:tav>
                                      </p:tavLst>
                                    </p:anim>
                                    <p:anim calcmode="lin" valueType="num">
                                      <p:cBhvr>
                                        <p:cTn id="62" dur="500" fill="hold"/>
                                        <p:tgtEl>
                                          <p:spTgt spid="99"/>
                                        </p:tgtEl>
                                        <p:attrNameLst>
                                          <p:attrName>ppt_h</p:attrName>
                                        </p:attrNameLst>
                                      </p:cBhvr>
                                      <p:tavLst>
                                        <p:tav tm="0">
                                          <p:val>
                                            <p:fltVal val="0"/>
                                          </p:val>
                                        </p:tav>
                                        <p:tav tm="100000">
                                          <p:val>
                                            <p:strVal val="#ppt_h"/>
                                          </p:val>
                                        </p:tav>
                                      </p:tavLst>
                                    </p:anim>
                                  </p:childTnLst>
                                </p:cTn>
                              </p:par>
                              <p:par>
                                <p:cTn id="63" presetID="23" presetClass="entr" presetSubtype="16" fill="hold" nodeType="withEffect">
                                  <p:stCondLst>
                                    <p:cond delay="0"/>
                                  </p:stCondLst>
                                  <p:childTnLst>
                                    <p:set>
                                      <p:cBhvr>
                                        <p:cTn id="64" dur="1" fill="hold">
                                          <p:stCondLst>
                                            <p:cond delay="0"/>
                                          </p:stCondLst>
                                        </p:cTn>
                                        <p:tgtEl>
                                          <p:spTgt spid="101"/>
                                        </p:tgtEl>
                                        <p:attrNameLst>
                                          <p:attrName>style.visibility</p:attrName>
                                        </p:attrNameLst>
                                      </p:cBhvr>
                                      <p:to>
                                        <p:strVal val="visible"/>
                                      </p:to>
                                    </p:set>
                                    <p:anim calcmode="lin" valueType="num">
                                      <p:cBhvr>
                                        <p:cTn id="65" dur="500" fill="hold"/>
                                        <p:tgtEl>
                                          <p:spTgt spid="101"/>
                                        </p:tgtEl>
                                        <p:attrNameLst>
                                          <p:attrName>ppt_w</p:attrName>
                                        </p:attrNameLst>
                                      </p:cBhvr>
                                      <p:tavLst>
                                        <p:tav tm="0">
                                          <p:val>
                                            <p:fltVal val="0"/>
                                          </p:val>
                                        </p:tav>
                                        <p:tav tm="100000">
                                          <p:val>
                                            <p:strVal val="#ppt_w"/>
                                          </p:val>
                                        </p:tav>
                                      </p:tavLst>
                                    </p:anim>
                                    <p:anim calcmode="lin" valueType="num">
                                      <p:cBhvr>
                                        <p:cTn id="66" dur="500" fill="hold"/>
                                        <p:tgtEl>
                                          <p:spTgt spid="101"/>
                                        </p:tgtEl>
                                        <p:attrNameLst>
                                          <p:attrName>ppt_h</p:attrName>
                                        </p:attrNameLst>
                                      </p:cBhvr>
                                      <p:tavLst>
                                        <p:tav tm="0">
                                          <p:val>
                                            <p:fltVal val="0"/>
                                          </p:val>
                                        </p:tav>
                                        <p:tav tm="100000">
                                          <p:val>
                                            <p:strVal val="#ppt_h"/>
                                          </p:val>
                                        </p:tav>
                                      </p:tavLst>
                                    </p:anim>
                                  </p:childTnLst>
                                </p:cTn>
                              </p:par>
                              <p:par>
                                <p:cTn id="67" presetID="23" presetClass="entr" presetSubtype="16" fill="hold"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p:cTn id="69" dur="500" fill="hold"/>
                                        <p:tgtEl>
                                          <p:spTgt spid="107"/>
                                        </p:tgtEl>
                                        <p:attrNameLst>
                                          <p:attrName>ppt_w</p:attrName>
                                        </p:attrNameLst>
                                      </p:cBhvr>
                                      <p:tavLst>
                                        <p:tav tm="0">
                                          <p:val>
                                            <p:fltVal val="0"/>
                                          </p:val>
                                        </p:tav>
                                        <p:tav tm="100000">
                                          <p:val>
                                            <p:strVal val="#ppt_w"/>
                                          </p:val>
                                        </p:tav>
                                      </p:tavLst>
                                    </p:anim>
                                    <p:anim calcmode="lin" valueType="num">
                                      <p:cBhvr>
                                        <p:cTn id="70" dur="500" fill="hold"/>
                                        <p:tgtEl>
                                          <p:spTgt spid="107"/>
                                        </p:tgtEl>
                                        <p:attrNameLst>
                                          <p:attrName>ppt_h</p:attrName>
                                        </p:attrNameLst>
                                      </p:cBhvr>
                                      <p:tavLst>
                                        <p:tav tm="0">
                                          <p:val>
                                            <p:fltVal val="0"/>
                                          </p:val>
                                        </p:tav>
                                        <p:tav tm="100000">
                                          <p:val>
                                            <p:strVal val="#ppt_h"/>
                                          </p:val>
                                        </p:tav>
                                      </p:tavLst>
                                    </p:anim>
                                  </p:childTnLst>
                                </p:cTn>
                              </p:par>
                              <p:par>
                                <p:cTn id="71" presetID="23" presetClass="entr" presetSubtype="16" fill="hold" nodeType="withEffect">
                                  <p:stCondLst>
                                    <p:cond delay="0"/>
                                  </p:stCondLst>
                                  <p:childTnLst>
                                    <p:set>
                                      <p:cBhvr>
                                        <p:cTn id="72" dur="1" fill="hold">
                                          <p:stCondLst>
                                            <p:cond delay="0"/>
                                          </p:stCondLst>
                                        </p:cTn>
                                        <p:tgtEl>
                                          <p:spTgt spid="117"/>
                                        </p:tgtEl>
                                        <p:attrNameLst>
                                          <p:attrName>style.visibility</p:attrName>
                                        </p:attrNameLst>
                                      </p:cBhvr>
                                      <p:to>
                                        <p:strVal val="visible"/>
                                      </p:to>
                                    </p:set>
                                    <p:anim calcmode="lin" valueType="num">
                                      <p:cBhvr>
                                        <p:cTn id="73" dur="500" fill="hold"/>
                                        <p:tgtEl>
                                          <p:spTgt spid="117"/>
                                        </p:tgtEl>
                                        <p:attrNameLst>
                                          <p:attrName>ppt_w</p:attrName>
                                        </p:attrNameLst>
                                      </p:cBhvr>
                                      <p:tavLst>
                                        <p:tav tm="0">
                                          <p:val>
                                            <p:fltVal val="0"/>
                                          </p:val>
                                        </p:tav>
                                        <p:tav tm="100000">
                                          <p:val>
                                            <p:strVal val="#ppt_w"/>
                                          </p:val>
                                        </p:tav>
                                      </p:tavLst>
                                    </p:anim>
                                    <p:anim calcmode="lin" valueType="num">
                                      <p:cBhvr>
                                        <p:cTn id="74" dur="500" fill="hold"/>
                                        <p:tgtEl>
                                          <p:spTgt spid="117"/>
                                        </p:tgtEl>
                                        <p:attrNameLst>
                                          <p:attrName>ppt_h</p:attrName>
                                        </p:attrNameLst>
                                      </p:cBhvr>
                                      <p:tavLst>
                                        <p:tav tm="0">
                                          <p:val>
                                            <p:fltVal val="0"/>
                                          </p:val>
                                        </p:tav>
                                        <p:tav tm="100000">
                                          <p:val>
                                            <p:strVal val="#ppt_h"/>
                                          </p:val>
                                        </p:tav>
                                      </p:tavLst>
                                    </p:anim>
                                  </p:childTnLst>
                                </p:cTn>
                              </p:par>
                              <p:par>
                                <p:cTn id="75" presetID="23" presetClass="entr" presetSubtype="16" fill="hold" nodeType="withEffect">
                                  <p:stCondLst>
                                    <p:cond delay="0"/>
                                  </p:stCondLst>
                                  <p:childTnLst>
                                    <p:set>
                                      <p:cBhvr>
                                        <p:cTn id="76" dur="1" fill="hold">
                                          <p:stCondLst>
                                            <p:cond delay="0"/>
                                          </p:stCondLst>
                                        </p:cTn>
                                        <p:tgtEl>
                                          <p:spTgt spid="119"/>
                                        </p:tgtEl>
                                        <p:attrNameLst>
                                          <p:attrName>style.visibility</p:attrName>
                                        </p:attrNameLst>
                                      </p:cBhvr>
                                      <p:to>
                                        <p:strVal val="visible"/>
                                      </p:to>
                                    </p:set>
                                    <p:anim calcmode="lin" valueType="num">
                                      <p:cBhvr>
                                        <p:cTn id="77" dur="500" fill="hold"/>
                                        <p:tgtEl>
                                          <p:spTgt spid="119"/>
                                        </p:tgtEl>
                                        <p:attrNameLst>
                                          <p:attrName>ppt_w</p:attrName>
                                        </p:attrNameLst>
                                      </p:cBhvr>
                                      <p:tavLst>
                                        <p:tav tm="0">
                                          <p:val>
                                            <p:fltVal val="0"/>
                                          </p:val>
                                        </p:tav>
                                        <p:tav tm="100000">
                                          <p:val>
                                            <p:strVal val="#ppt_w"/>
                                          </p:val>
                                        </p:tav>
                                      </p:tavLst>
                                    </p:anim>
                                    <p:anim calcmode="lin" valueType="num">
                                      <p:cBhvr>
                                        <p:cTn id="78" dur="500" fill="hold"/>
                                        <p:tgtEl>
                                          <p:spTgt spid="119"/>
                                        </p:tgtEl>
                                        <p:attrNameLst>
                                          <p:attrName>ppt_h</p:attrName>
                                        </p:attrNameLst>
                                      </p:cBhvr>
                                      <p:tavLst>
                                        <p:tav tm="0">
                                          <p:val>
                                            <p:fltVal val="0"/>
                                          </p:val>
                                        </p:tav>
                                        <p:tav tm="100000">
                                          <p:val>
                                            <p:strVal val="#ppt_h"/>
                                          </p:val>
                                        </p:tav>
                                      </p:tavLst>
                                    </p:anim>
                                  </p:childTnLst>
                                </p:cTn>
                              </p:par>
                              <p:par>
                                <p:cTn id="79" presetID="23" presetClass="entr" presetSubtype="16" fill="hold" nodeType="withEffect">
                                  <p:stCondLst>
                                    <p:cond delay="0"/>
                                  </p:stCondLst>
                                  <p:childTnLst>
                                    <p:set>
                                      <p:cBhvr>
                                        <p:cTn id="80" dur="1" fill="hold">
                                          <p:stCondLst>
                                            <p:cond delay="0"/>
                                          </p:stCondLst>
                                        </p:cTn>
                                        <p:tgtEl>
                                          <p:spTgt spid="121"/>
                                        </p:tgtEl>
                                        <p:attrNameLst>
                                          <p:attrName>style.visibility</p:attrName>
                                        </p:attrNameLst>
                                      </p:cBhvr>
                                      <p:to>
                                        <p:strVal val="visible"/>
                                      </p:to>
                                    </p:set>
                                    <p:anim calcmode="lin" valueType="num">
                                      <p:cBhvr>
                                        <p:cTn id="81" dur="500" fill="hold"/>
                                        <p:tgtEl>
                                          <p:spTgt spid="121"/>
                                        </p:tgtEl>
                                        <p:attrNameLst>
                                          <p:attrName>ppt_w</p:attrName>
                                        </p:attrNameLst>
                                      </p:cBhvr>
                                      <p:tavLst>
                                        <p:tav tm="0">
                                          <p:val>
                                            <p:fltVal val="0"/>
                                          </p:val>
                                        </p:tav>
                                        <p:tav tm="100000">
                                          <p:val>
                                            <p:strVal val="#ppt_w"/>
                                          </p:val>
                                        </p:tav>
                                      </p:tavLst>
                                    </p:anim>
                                    <p:anim calcmode="lin" valueType="num">
                                      <p:cBhvr>
                                        <p:cTn id="82" dur="500" fill="hold"/>
                                        <p:tgtEl>
                                          <p:spTgt spid="121"/>
                                        </p:tgtEl>
                                        <p:attrNameLst>
                                          <p:attrName>ppt_h</p:attrName>
                                        </p:attrNameLst>
                                      </p:cBhvr>
                                      <p:tavLst>
                                        <p:tav tm="0">
                                          <p:val>
                                            <p:fltVal val="0"/>
                                          </p:val>
                                        </p:tav>
                                        <p:tav tm="100000">
                                          <p:val>
                                            <p:strVal val="#ppt_h"/>
                                          </p:val>
                                        </p:tav>
                                      </p:tavLst>
                                    </p:anim>
                                  </p:childTnLst>
                                </p:cTn>
                              </p:par>
                              <p:par>
                                <p:cTn id="83" presetID="23" presetClass="entr" presetSubtype="16" fill="hold" nodeType="withEffect">
                                  <p:stCondLst>
                                    <p:cond delay="0"/>
                                  </p:stCondLst>
                                  <p:childTnLst>
                                    <p:set>
                                      <p:cBhvr>
                                        <p:cTn id="84" dur="1" fill="hold">
                                          <p:stCondLst>
                                            <p:cond delay="0"/>
                                          </p:stCondLst>
                                        </p:cTn>
                                        <p:tgtEl>
                                          <p:spTgt spid="123"/>
                                        </p:tgtEl>
                                        <p:attrNameLst>
                                          <p:attrName>style.visibility</p:attrName>
                                        </p:attrNameLst>
                                      </p:cBhvr>
                                      <p:to>
                                        <p:strVal val="visible"/>
                                      </p:to>
                                    </p:set>
                                    <p:anim calcmode="lin" valueType="num">
                                      <p:cBhvr>
                                        <p:cTn id="85" dur="500" fill="hold"/>
                                        <p:tgtEl>
                                          <p:spTgt spid="123"/>
                                        </p:tgtEl>
                                        <p:attrNameLst>
                                          <p:attrName>ppt_w</p:attrName>
                                        </p:attrNameLst>
                                      </p:cBhvr>
                                      <p:tavLst>
                                        <p:tav tm="0">
                                          <p:val>
                                            <p:fltVal val="0"/>
                                          </p:val>
                                        </p:tav>
                                        <p:tav tm="100000">
                                          <p:val>
                                            <p:strVal val="#ppt_w"/>
                                          </p:val>
                                        </p:tav>
                                      </p:tavLst>
                                    </p:anim>
                                    <p:anim calcmode="lin" valueType="num">
                                      <p:cBhvr>
                                        <p:cTn id="86" dur="500" fill="hold"/>
                                        <p:tgtEl>
                                          <p:spTgt spid="123"/>
                                        </p:tgtEl>
                                        <p:attrNameLst>
                                          <p:attrName>ppt_h</p:attrName>
                                        </p:attrNameLst>
                                      </p:cBhvr>
                                      <p:tavLst>
                                        <p:tav tm="0">
                                          <p:val>
                                            <p:fltVal val="0"/>
                                          </p:val>
                                        </p:tav>
                                        <p:tav tm="100000">
                                          <p:val>
                                            <p:strVal val="#ppt_h"/>
                                          </p:val>
                                        </p:tav>
                                      </p:tavLst>
                                    </p:anim>
                                  </p:childTnLst>
                                </p:cTn>
                              </p:par>
                              <p:par>
                                <p:cTn id="87" presetID="23" presetClass="entr" presetSubtype="16" fill="hold" nodeType="withEffect">
                                  <p:stCondLst>
                                    <p:cond delay="0"/>
                                  </p:stCondLst>
                                  <p:childTnLst>
                                    <p:set>
                                      <p:cBhvr>
                                        <p:cTn id="88" dur="1" fill="hold">
                                          <p:stCondLst>
                                            <p:cond delay="0"/>
                                          </p:stCondLst>
                                        </p:cTn>
                                        <p:tgtEl>
                                          <p:spTgt spid="126"/>
                                        </p:tgtEl>
                                        <p:attrNameLst>
                                          <p:attrName>style.visibility</p:attrName>
                                        </p:attrNameLst>
                                      </p:cBhvr>
                                      <p:to>
                                        <p:strVal val="visible"/>
                                      </p:to>
                                    </p:set>
                                    <p:anim calcmode="lin" valueType="num">
                                      <p:cBhvr>
                                        <p:cTn id="89" dur="500" fill="hold"/>
                                        <p:tgtEl>
                                          <p:spTgt spid="126"/>
                                        </p:tgtEl>
                                        <p:attrNameLst>
                                          <p:attrName>ppt_w</p:attrName>
                                        </p:attrNameLst>
                                      </p:cBhvr>
                                      <p:tavLst>
                                        <p:tav tm="0">
                                          <p:val>
                                            <p:fltVal val="0"/>
                                          </p:val>
                                        </p:tav>
                                        <p:tav tm="100000">
                                          <p:val>
                                            <p:strVal val="#ppt_w"/>
                                          </p:val>
                                        </p:tav>
                                      </p:tavLst>
                                    </p:anim>
                                    <p:anim calcmode="lin" valueType="num">
                                      <p:cBhvr>
                                        <p:cTn id="90" dur="500" fill="hold"/>
                                        <p:tgtEl>
                                          <p:spTgt spid="126"/>
                                        </p:tgtEl>
                                        <p:attrNameLst>
                                          <p:attrName>ppt_h</p:attrName>
                                        </p:attrNameLst>
                                      </p:cBhvr>
                                      <p:tavLst>
                                        <p:tav tm="0">
                                          <p:val>
                                            <p:fltVal val="0"/>
                                          </p:val>
                                        </p:tav>
                                        <p:tav tm="100000">
                                          <p:val>
                                            <p:strVal val="#ppt_h"/>
                                          </p:val>
                                        </p:tav>
                                      </p:tavLst>
                                    </p:anim>
                                  </p:childTnLst>
                                </p:cTn>
                              </p:par>
                              <p:par>
                                <p:cTn id="91" presetID="23" presetClass="entr" presetSubtype="16" fill="hold" nodeType="withEffect">
                                  <p:stCondLst>
                                    <p:cond delay="0"/>
                                  </p:stCondLst>
                                  <p:childTnLst>
                                    <p:set>
                                      <p:cBhvr>
                                        <p:cTn id="92" dur="1" fill="hold">
                                          <p:stCondLst>
                                            <p:cond delay="0"/>
                                          </p:stCondLst>
                                        </p:cTn>
                                        <p:tgtEl>
                                          <p:spTgt spid="128"/>
                                        </p:tgtEl>
                                        <p:attrNameLst>
                                          <p:attrName>style.visibility</p:attrName>
                                        </p:attrNameLst>
                                      </p:cBhvr>
                                      <p:to>
                                        <p:strVal val="visible"/>
                                      </p:to>
                                    </p:set>
                                    <p:anim calcmode="lin" valueType="num">
                                      <p:cBhvr>
                                        <p:cTn id="93" dur="500" fill="hold"/>
                                        <p:tgtEl>
                                          <p:spTgt spid="128"/>
                                        </p:tgtEl>
                                        <p:attrNameLst>
                                          <p:attrName>ppt_w</p:attrName>
                                        </p:attrNameLst>
                                      </p:cBhvr>
                                      <p:tavLst>
                                        <p:tav tm="0">
                                          <p:val>
                                            <p:fltVal val="0"/>
                                          </p:val>
                                        </p:tav>
                                        <p:tav tm="100000">
                                          <p:val>
                                            <p:strVal val="#ppt_w"/>
                                          </p:val>
                                        </p:tav>
                                      </p:tavLst>
                                    </p:anim>
                                    <p:anim calcmode="lin" valueType="num">
                                      <p:cBhvr>
                                        <p:cTn id="94" dur="500" fill="hold"/>
                                        <p:tgtEl>
                                          <p:spTgt spid="128"/>
                                        </p:tgtEl>
                                        <p:attrNameLst>
                                          <p:attrName>ppt_h</p:attrName>
                                        </p:attrNameLst>
                                      </p:cBhvr>
                                      <p:tavLst>
                                        <p:tav tm="0">
                                          <p:val>
                                            <p:fltVal val="0"/>
                                          </p:val>
                                        </p:tav>
                                        <p:tav tm="100000">
                                          <p:val>
                                            <p:strVal val="#ppt_h"/>
                                          </p:val>
                                        </p:tav>
                                      </p:tavLst>
                                    </p:anim>
                                  </p:childTnLst>
                                </p:cTn>
                              </p:par>
                              <p:par>
                                <p:cTn id="95" presetID="23" presetClass="entr" presetSubtype="16" fill="hold" nodeType="withEffect">
                                  <p:stCondLst>
                                    <p:cond delay="0"/>
                                  </p:stCondLst>
                                  <p:childTnLst>
                                    <p:set>
                                      <p:cBhvr>
                                        <p:cTn id="96" dur="1" fill="hold">
                                          <p:stCondLst>
                                            <p:cond delay="0"/>
                                          </p:stCondLst>
                                        </p:cTn>
                                        <p:tgtEl>
                                          <p:spTgt spid="130"/>
                                        </p:tgtEl>
                                        <p:attrNameLst>
                                          <p:attrName>style.visibility</p:attrName>
                                        </p:attrNameLst>
                                      </p:cBhvr>
                                      <p:to>
                                        <p:strVal val="visible"/>
                                      </p:to>
                                    </p:set>
                                    <p:anim calcmode="lin" valueType="num">
                                      <p:cBhvr>
                                        <p:cTn id="97" dur="500" fill="hold"/>
                                        <p:tgtEl>
                                          <p:spTgt spid="130"/>
                                        </p:tgtEl>
                                        <p:attrNameLst>
                                          <p:attrName>ppt_w</p:attrName>
                                        </p:attrNameLst>
                                      </p:cBhvr>
                                      <p:tavLst>
                                        <p:tav tm="0">
                                          <p:val>
                                            <p:fltVal val="0"/>
                                          </p:val>
                                        </p:tav>
                                        <p:tav tm="100000">
                                          <p:val>
                                            <p:strVal val="#ppt_w"/>
                                          </p:val>
                                        </p:tav>
                                      </p:tavLst>
                                    </p:anim>
                                    <p:anim calcmode="lin" valueType="num">
                                      <p:cBhvr>
                                        <p:cTn id="98" dur="500" fill="hold"/>
                                        <p:tgtEl>
                                          <p:spTgt spid="130"/>
                                        </p:tgtEl>
                                        <p:attrNameLst>
                                          <p:attrName>ppt_h</p:attrName>
                                        </p:attrNameLst>
                                      </p:cBhvr>
                                      <p:tavLst>
                                        <p:tav tm="0">
                                          <p:val>
                                            <p:fltVal val="0"/>
                                          </p:val>
                                        </p:tav>
                                        <p:tav tm="100000">
                                          <p:val>
                                            <p:strVal val="#ppt_h"/>
                                          </p:val>
                                        </p:tav>
                                      </p:tavLst>
                                    </p:anim>
                                  </p:childTnLst>
                                </p:cTn>
                              </p:par>
                              <p:par>
                                <p:cTn id="99" presetID="23" presetClass="entr" presetSubtype="16" fill="hold" nodeType="withEffect">
                                  <p:stCondLst>
                                    <p:cond delay="0"/>
                                  </p:stCondLst>
                                  <p:childTnLst>
                                    <p:set>
                                      <p:cBhvr>
                                        <p:cTn id="100" dur="1" fill="hold">
                                          <p:stCondLst>
                                            <p:cond delay="0"/>
                                          </p:stCondLst>
                                        </p:cTn>
                                        <p:tgtEl>
                                          <p:spTgt spid="132"/>
                                        </p:tgtEl>
                                        <p:attrNameLst>
                                          <p:attrName>style.visibility</p:attrName>
                                        </p:attrNameLst>
                                      </p:cBhvr>
                                      <p:to>
                                        <p:strVal val="visible"/>
                                      </p:to>
                                    </p:set>
                                    <p:anim calcmode="lin" valueType="num">
                                      <p:cBhvr>
                                        <p:cTn id="101" dur="500" fill="hold"/>
                                        <p:tgtEl>
                                          <p:spTgt spid="132"/>
                                        </p:tgtEl>
                                        <p:attrNameLst>
                                          <p:attrName>ppt_w</p:attrName>
                                        </p:attrNameLst>
                                      </p:cBhvr>
                                      <p:tavLst>
                                        <p:tav tm="0">
                                          <p:val>
                                            <p:fltVal val="0"/>
                                          </p:val>
                                        </p:tav>
                                        <p:tav tm="100000">
                                          <p:val>
                                            <p:strVal val="#ppt_w"/>
                                          </p:val>
                                        </p:tav>
                                      </p:tavLst>
                                    </p:anim>
                                    <p:anim calcmode="lin" valueType="num">
                                      <p:cBhvr>
                                        <p:cTn id="102" dur="500" fill="hold"/>
                                        <p:tgtEl>
                                          <p:spTgt spid="132"/>
                                        </p:tgtEl>
                                        <p:attrNameLst>
                                          <p:attrName>ppt_h</p:attrName>
                                        </p:attrNameLst>
                                      </p:cBhvr>
                                      <p:tavLst>
                                        <p:tav tm="0">
                                          <p:val>
                                            <p:fltVal val="0"/>
                                          </p:val>
                                        </p:tav>
                                        <p:tav tm="100000">
                                          <p:val>
                                            <p:strVal val="#ppt_h"/>
                                          </p:val>
                                        </p:tav>
                                      </p:tavLst>
                                    </p:anim>
                                  </p:childTnLst>
                                </p:cTn>
                              </p:par>
                              <p:par>
                                <p:cTn id="103" presetID="23" presetClass="entr" presetSubtype="16" fill="hold" nodeType="withEffect">
                                  <p:stCondLst>
                                    <p:cond delay="0"/>
                                  </p:stCondLst>
                                  <p:childTnLst>
                                    <p:set>
                                      <p:cBhvr>
                                        <p:cTn id="104" dur="1" fill="hold">
                                          <p:stCondLst>
                                            <p:cond delay="0"/>
                                          </p:stCondLst>
                                        </p:cTn>
                                        <p:tgtEl>
                                          <p:spTgt spid="134"/>
                                        </p:tgtEl>
                                        <p:attrNameLst>
                                          <p:attrName>style.visibility</p:attrName>
                                        </p:attrNameLst>
                                      </p:cBhvr>
                                      <p:to>
                                        <p:strVal val="visible"/>
                                      </p:to>
                                    </p:set>
                                    <p:anim calcmode="lin" valueType="num">
                                      <p:cBhvr>
                                        <p:cTn id="105" dur="500" fill="hold"/>
                                        <p:tgtEl>
                                          <p:spTgt spid="134"/>
                                        </p:tgtEl>
                                        <p:attrNameLst>
                                          <p:attrName>ppt_w</p:attrName>
                                        </p:attrNameLst>
                                      </p:cBhvr>
                                      <p:tavLst>
                                        <p:tav tm="0">
                                          <p:val>
                                            <p:fltVal val="0"/>
                                          </p:val>
                                        </p:tav>
                                        <p:tav tm="100000">
                                          <p:val>
                                            <p:strVal val="#ppt_w"/>
                                          </p:val>
                                        </p:tav>
                                      </p:tavLst>
                                    </p:anim>
                                    <p:anim calcmode="lin" valueType="num">
                                      <p:cBhvr>
                                        <p:cTn id="106" dur="500" fill="hold"/>
                                        <p:tgtEl>
                                          <p:spTgt spid="134"/>
                                        </p:tgtEl>
                                        <p:attrNameLst>
                                          <p:attrName>ppt_h</p:attrName>
                                        </p:attrNameLst>
                                      </p:cBhvr>
                                      <p:tavLst>
                                        <p:tav tm="0">
                                          <p:val>
                                            <p:fltVal val="0"/>
                                          </p:val>
                                        </p:tav>
                                        <p:tav tm="100000">
                                          <p:val>
                                            <p:strVal val="#ppt_h"/>
                                          </p:val>
                                        </p:tav>
                                      </p:tavLst>
                                    </p:anim>
                                  </p:childTnLst>
                                </p:cTn>
                              </p:par>
                              <p:par>
                                <p:cTn id="107" presetID="23" presetClass="entr" presetSubtype="16" fill="hold" nodeType="withEffect">
                                  <p:stCondLst>
                                    <p:cond delay="0"/>
                                  </p:stCondLst>
                                  <p:childTnLst>
                                    <p:set>
                                      <p:cBhvr>
                                        <p:cTn id="108" dur="1" fill="hold">
                                          <p:stCondLst>
                                            <p:cond delay="0"/>
                                          </p:stCondLst>
                                        </p:cTn>
                                        <p:tgtEl>
                                          <p:spTgt spid="137"/>
                                        </p:tgtEl>
                                        <p:attrNameLst>
                                          <p:attrName>style.visibility</p:attrName>
                                        </p:attrNameLst>
                                      </p:cBhvr>
                                      <p:to>
                                        <p:strVal val="visible"/>
                                      </p:to>
                                    </p:set>
                                    <p:anim calcmode="lin" valueType="num">
                                      <p:cBhvr>
                                        <p:cTn id="109" dur="500" fill="hold"/>
                                        <p:tgtEl>
                                          <p:spTgt spid="137"/>
                                        </p:tgtEl>
                                        <p:attrNameLst>
                                          <p:attrName>ppt_w</p:attrName>
                                        </p:attrNameLst>
                                      </p:cBhvr>
                                      <p:tavLst>
                                        <p:tav tm="0">
                                          <p:val>
                                            <p:fltVal val="0"/>
                                          </p:val>
                                        </p:tav>
                                        <p:tav tm="100000">
                                          <p:val>
                                            <p:strVal val="#ppt_w"/>
                                          </p:val>
                                        </p:tav>
                                      </p:tavLst>
                                    </p:anim>
                                    <p:anim calcmode="lin" valueType="num">
                                      <p:cBhvr>
                                        <p:cTn id="110" dur="500" fill="hold"/>
                                        <p:tgtEl>
                                          <p:spTgt spid="137"/>
                                        </p:tgtEl>
                                        <p:attrNameLst>
                                          <p:attrName>ppt_h</p:attrName>
                                        </p:attrNameLst>
                                      </p:cBhvr>
                                      <p:tavLst>
                                        <p:tav tm="0">
                                          <p:val>
                                            <p:fltVal val="0"/>
                                          </p:val>
                                        </p:tav>
                                        <p:tav tm="100000">
                                          <p:val>
                                            <p:strVal val="#ppt_h"/>
                                          </p:val>
                                        </p:tav>
                                      </p:tavLst>
                                    </p:anim>
                                  </p:childTnLst>
                                </p:cTn>
                              </p:par>
                              <p:par>
                                <p:cTn id="111" presetID="23" presetClass="entr" presetSubtype="16" fill="hold" nodeType="withEffect">
                                  <p:stCondLst>
                                    <p:cond delay="0"/>
                                  </p:stCondLst>
                                  <p:childTnLst>
                                    <p:set>
                                      <p:cBhvr>
                                        <p:cTn id="112" dur="1" fill="hold">
                                          <p:stCondLst>
                                            <p:cond delay="0"/>
                                          </p:stCondLst>
                                        </p:cTn>
                                        <p:tgtEl>
                                          <p:spTgt spid="139"/>
                                        </p:tgtEl>
                                        <p:attrNameLst>
                                          <p:attrName>style.visibility</p:attrName>
                                        </p:attrNameLst>
                                      </p:cBhvr>
                                      <p:to>
                                        <p:strVal val="visible"/>
                                      </p:to>
                                    </p:set>
                                    <p:anim calcmode="lin" valueType="num">
                                      <p:cBhvr>
                                        <p:cTn id="113" dur="500" fill="hold"/>
                                        <p:tgtEl>
                                          <p:spTgt spid="139"/>
                                        </p:tgtEl>
                                        <p:attrNameLst>
                                          <p:attrName>ppt_w</p:attrName>
                                        </p:attrNameLst>
                                      </p:cBhvr>
                                      <p:tavLst>
                                        <p:tav tm="0">
                                          <p:val>
                                            <p:fltVal val="0"/>
                                          </p:val>
                                        </p:tav>
                                        <p:tav tm="100000">
                                          <p:val>
                                            <p:strVal val="#ppt_w"/>
                                          </p:val>
                                        </p:tav>
                                      </p:tavLst>
                                    </p:anim>
                                    <p:anim calcmode="lin" valueType="num">
                                      <p:cBhvr>
                                        <p:cTn id="114" dur="500" fill="hold"/>
                                        <p:tgtEl>
                                          <p:spTgt spid="139"/>
                                        </p:tgtEl>
                                        <p:attrNameLst>
                                          <p:attrName>ppt_h</p:attrName>
                                        </p:attrNameLst>
                                      </p:cBhvr>
                                      <p:tavLst>
                                        <p:tav tm="0">
                                          <p:val>
                                            <p:fltVal val="0"/>
                                          </p:val>
                                        </p:tav>
                                        <p:tav tm="100000">
                                          <p:val>
                                            <p:strVal val="#ppt_h"/>
                                          </p:val>
                                        </p:tav>
                                      </p:tavLst>
                                    </p:anim>
                                  </p:childTnLst>
                                </p:cTn>
                              </p:par>
                              <p:par>
                                <p:cTn id="115" presetID="23" presetClass="entr" presetSubtype="16" fill="hold" nodeType="withEffect">
                                  <p:stCondLst>
                                    <p:cond delay="0"/>
                                  </p:stCondLst>
                                  <p:childTnLst>
                                    <p:set>
                                      <p:cBhvr>
                                        <p:cTn id="116" dur="1" fill="hold">
                                          <p:stCondLst>
                                            <p:cond delay="0"/>
                                          </p:stCondLst>
                                        </p:cTn>
                                        <p:tgtEl>
                                          <p:spTgt spid="142"/>
                                        </p:tgtEl>
                                        <p:attrNameLst>
                                          <p:attrName>style.visibility</p:attrName>
                                        </p:attrNameLst>
                                      </p:cBhvr>
                                      <p:to>
                                        <p:strVal val="visible"/>
                                      </p:to>
                                    </p:set>
                                    <p:anim calcmode="lin" valueType="num">
                                      <p:cBhvr>
                                        <p:cTn id="117" dur="500" fill="hold"/>
                                        <p:tgtEl>
                                          <p:spTgt spid="142"/>
                                        </p:tgtEl>
                                        <p:attrNameLst>
                                          <p:attrName>ppt_w</p:attrName>
                                        </p:attrNameLst>
                                      </p:cBhvr>
                                      <p:tavLst>
                                        <p:tav tm="0">
                                          <p:val>
                                            <p:fltVal val="0"/>
                                          </p:val>
                                        </p:tav>
                                        <p:tav tm="100000">
                                          <p:val>
                                            <p:strVal val="#ppt_w"/>
                                          </p:val>
                                        </p:tav>
                                      </p:tavLst>
                                    </p:anim>
                                    <p:anim calcmode="lin" valueType="num">
                                      <p:cBhvr>
                                        <p:cTn id="118" dur="500" fill="hold"/>
                                        <p:tgtEl>
                                          <p:spTgt spid="142"/>
                                        </p:tgtEl>
                                        <p:attrNameLst>
                                          <p:attrName>ppt_h</p:attrName>
                                        </p:attrNameLst>
                                      </p:cBhvr>
                                      <p:tavLst>
                                        <p:tav tm="0">
                                          <p:val>
                                            <p:fltVal val="0"/>
                                          </p:val>
                                        </p:tav>
                                        <p:tav tm="100000">
                                          <p:val>
                                            <p:strVal val="#ppt_h"/>
                                          </p:val>
                                        </p:tav>
                                      </p:tavLst>
                                    </p:anim>
                                  </p:childTnLst>
                                </p:cTn>
                              </p:par>
                              <p:par>
                                <p:cTn id="119" presetID="23" presetClass="entr" presetSubtype="16" fill="hold" nodeType="withEffect">
                                  <p:stCondLst>
                                    <p:cond delay="0"/>
                                  </p:stCondLst>
                                  <p:childTnLst>
                                    <p:set>
                                      <p:cBhvr>
                                        <p:cTn id="120" dur="1" fill="hold">
                                          <p:stCondLst>
                                            <p:cond delay="0"/>
                                          </p:stCondLst>
                                        </p:cTn>
                                        <p:tgtEl>
                                          <p:spTgt spid="149"/>
                                        </p:tgtEl>
                                        <p:attrNameLst>
                                          <p:attrName>style.visibility</p:attrName>
                                        </p:attrNameLst>
                                      </p:cBhvr>
                                      <p:to>
                                        <p:strVal val="visible"/>
                                      </p:to>
                                    </p:set>
                                    <p:anim calcmode="lin" valueType="num">
                                      <p:cBhvr>
                                        <p:cTn id="121" dur="500" fill="hold"/>
                                        <p:tgtEl>
                                          <p:spTgt spid="149"/>
                                        </p:tgtEl>
                                        <p:attrNameLst>
                                          <p:attrName>ppt_w</p:attrName>
                                        </p:attrNameLst>
                                      </p:cBhvr>
                                      <p:tavLst>
                                        <p:tav tm="0">
                                          <p:val>
                                            <p:fltVal val="0"/>
                                          </p:val>
                                        </p:tav>
                                        <p:tav tm="100000">
                                          <p:val>
                                            <p:strVal val="#ppt_w"/>
                                          </p:val>
                                        </p:tav>
                                      </p:tavLst>
                                    </p:anim>
                                    <p:anim calcmode="lin" valueType="num">
                                      <p:cBhvr>
                                        <p:cTn id="122" dur="500" fill="hold"/>
                                        <p:tgtEl>
                                          <p:spTgt spid="149"/>
                                        </p:tgtEl>
                                        <p:attrNameLst>
                                          <p:attrName>ppt_h</p:attrName>
                                        </p:attrNameLst>
                                      </p:cBhvr>
                                      <p:tavLst>
                                        <p:tav tm="0">
                                          <p:val>
                                            <p:fltVal val="0"/>
                                          </p:val>
                                        </p:tav>
                                        <p:tav tm="100000">
                                          <p:val>
                                            <p:strVal val="#ppt_h"/>
                                          </p:val>
                                        </p:tav>
                                      </p:tavLst>
                                    </p:anim>
                                  </p:childTnLst>
                                </p:cTn>
                              </p:par>
                              <p:par>
                                <p:cTn id="123" presetID="23" presetClass="entr" presetSubtype="16" fill="hold" nodeType="withEffect">
                                  <p:stCondLst>
                                    <p:cond delay="0"/>
                                  </p:stCondLst>
                                  <p:childTnLst>
                                    <p:set>
                                      <p:cBhvr>
                                        <p:cTn id="124" dur="1" fill="hold">
                                          <p:stCondLst>
                                            <p:cond delay="0"/>
                                          </p:stCondLst>
                                        </p:cTn>
                                        <p:tgtEl>
                                          <p:spTgt spid="152"/>
                                        </p:tgtEl>
                                        <p:attrNameLst>
                                          <p:attrName>style.visibility</p:attrName>
                                        </p:attrNameLst>
                                      </p:cBhvr>
                                      <p:to>
                                        <p:strVal val="visible"/>
                                      </p:to>
                                    </p:set>
                                    <p:anim calcmode="lin" valueType="num">
                                      <p:cBhvr>
                                        <p:cTn id="125" dur="500" fill="hold"/>
                                        <p:tgtEl>
                                          <p:spTgt spid="152"/>
                                        </p:tgtEl>
                                        <p:attrNameLst>
                                          <p:attrName>ppt_w</p:attrName>
                                        </p:attrNameLst>
                                      </p:cBhvr>
                                      <p:tavLst>
                                        <p:tav tm="0">
                                          <p:val>
                                            <p:fltVal val="0"/>
                                          </p:val>
                                        </p:tav>
                                        <p:tav tm="100000">
                                          <p:val>
                                            <p:strVal val="#ppt_w"/>
                                          </p:val>
                                        </p:tav>
                                      </p:tavLst>
                                    </p:anim>
                                    <p:anim calcmode="lin" valueType="num">
                                      <p:cBhvr>
                                        <p:cTn id="126" dur="500" fill="hold"/>
                                        <p:tgtEl>
                                          <p:spTgt spid="152"/>
                                        </p:tgtEl>
                                        <p:attrNameLst>
                                          <p:attrName>ppt_h</p:attrName>
                                        </p:attrNameLst>
                                      </p:cBhvr>
                                      <p:tavLst>
                                        <p:tav tm="0">
                                          <p:val>
                                            <p:fltVal val="0"/>
                                          </p:val>
                                        </p:tav>
                                        <p:tav tm="100000">
                                          <p:val>
                                            <p:strVal val="#ppt_h"/>
                                          </p:val>
                                        </p:tav>
                                      </p:tavLst>
                                    </p:anim>
                                  </p:childTnLst>
                                </p:cTn>
                              </p:par>
                              <p:par>
                                <p:cTn id="127" presetID="23" presetClass="entr" presetSubtype="16" fill="hold" nodeType="withEffect">
                                  <p:stCondLst>
                                    <p:cond delay="0"/>
                                  </p:stCondLst>
                                  <p:childTnLst>
                                    <p:set>
                                      <p:cBhvr>
                                        <p:cTn id="128" dur="1" fill="hold">
                                          <p:stCondLst>
                                            <p:cond delay="0"/>
                                          </p:stCondLst>
                                        </p:cTn>
                                        <p:tgtEl>
                                          <p:spTgt spid="154"/>
                                        </p:tgtEl>
                                        <p:attrNameLst>
                                          <p:attrName>style.visibility</p:attrName>
                                        </p:attrNameLst>
                                      </p:cBhvr>
                                      <p:to>
                                        <p:strVal val="visible"/>
                                      </p:to>
                                    </p:set>
                                    <p:anim calcmode="lin" valueType="num">
                                      <p:cBhvr>
                                        <p:cTn id="129" dur="500" fill="hold"/>
                                        <p:tgtEl>
                                          <p:spTgt spid="154"/>
                                        </p:tgtEl>
                                        <p:attrNameLst>
                                          <p:attrName>ppt_w</p:attrName>
                                        </p:attrNameLst>
                                      </p:cBhvr>
                                      <p:tavLst>
                                        <p:tav tm="0">
                                          <p:val>
                                            <p:fltVal val="0"/>
                                          </p:val>
                                        </p:tav>
                                        <p:tav tm="100000">
                                          <p:val>
                                            <p:strVal val="#ppt_w"/>
                                          </p:val>
                                        </p:tav>
                                      </p:tavLst>
                                    </p:anim>
                                    <p:anim calcmode="lin" valueType="num">
                                      <p:cBhvr>
                                        <p:cTn id="130" dur="500" fill="hold"/>
                                        <p:tgtEl>
                                          <p:spTgt spid="154"/>
                                        </p:tgtEl>
                                        <p:attrNameLst>
                                          <p:attrName>ppt_h</p:attrName>
                                        </p:attrNameLst>
                                      </p:cBhvr>
                                      <p:tavLst>
                                        <p:tav tm="0">
                                          <p:val>
                                            <p:fltVal val="0"/>
                                          </p:val>
                                        </p:tav>
                                        <p:tav tm="100000">
                                          <p:val>
                                            <p:strVal val="#ppt_h"/>
                                          </p:val>
                                        </p:tav>
                                      </p:tavLst>
                                    </p:anim>
                                  </p:childTnLst>
                                </p:cTn>
                              </p:par>
                              <p:par>
                                <p:cTn id="131" presetID="23" presetClass="entr" presetSubtype="16" fill="hold" nodeType="withEffect">
                                  <p:stCondLst>
                                    <p:cond delay="0"/>
                                  </p:stCondLst>
                                  <p:childTnLst>
                                    <p:set>
                                      <p:cBhvr>
                                        <p:cTn id="132" dur="1" fill="hold">
                                          <p:stCondLst>
                                            <p:cond delay="0"/>
                                          </p:stCondLst>
                                        </p:cTn>
                                        <p:tgtEl>
                                          <p:spTgt spid="166"/>
                                        </p:tgtEl>
                                        <p:attrNameLst>
                                          <p:attrName>style.visibility</p:attrName>
                                        </p:attrNameLst>
                                      </p:cBhvr>
                                      <p:to>
                                        <p:strVal val="visible"/>
                                      </p:to>
                                    </p:set>
                                    <p:anim calcmode="lin" valueType="num">
                                      <p:cBhvr>
                                        <p:cTn id="133" dur="500" fill="hold"/>
                                        <p:tgtEl>
                                          <p:spTgt spid="166"/>
                                        </p:tgtEl>
                                        <p:attrNameLst>
                                          <p:attrName>ppt_w</p:attrName>
                                        </p:attrNameLst>
                                      </p:cBhvr>
                                      <p:tavLst>
                                        <p:tav tm="0">
                                          <p:val>
                                            <p:fltVal val="0"/>
                                          </p:val>
                                        </p:tav>
                                        <p:tav tm="100000">
                                          <p:val>
                                            <p:strVal val="#ppt_w"/>
                                          </p:val>
                                        </p:tav>
                                      </p:tavLst>
                                    </p:anim>
                                    <p:anim calcmode="lin" valueType="num">
                                      <p:cBhvr>
                                        <p:cTn id="134" dur="500" fill="hold"/>
                                        <p:tgtEl>
                                          <p:spTgt spid="166"/>
                                        </p:tgtEl>
                                        <p:attrNameLst>
                                          <p:attrName>ppt_h</p:attrName>
                                        </p:attrNameLst>
                                      </p:cBhvr>
                                      <p:tavLst>
                                        <p:tav tm="0">
                                          <p:val>
                                            <p:fltVal val="0"/>
                                          </p:val>
                                        </p:tav>
                                        <p:tav tm="100000">
                                          <p:val>
                                            <p:strVal val="#ppt_h"/>
                                          </p:val>
                                        </p:tav>
                                      </p:tavLst>
                                    </p:anim>
                                  </p:childTnLst>
                                </p:cTn>
                              </p:par>
                              <p:par>
                                <p:cTn id="135" presetID="23" presetClass="entr" presetSubtype="16" fill="hold" nodeType="withEffect">
                                  <p:stCondLst>
                                    <p:cond delay="0"/>
                                  </p:stCondLst>
                                  <p:childTnLst>
                                    <p:set>
                                      <p:cBhvr>
                                        <p:cTn id="136" dur="1" fill="hold">
                                          <p:stCondLst>
                                            <p:cond delay="0"/>
                                          </p:stCondLst>
                                        </p:cTn>
                                        <p:tgtEl>
                                          <p:spTgt spid="168"/>
                                        </p:tgtEl>
                                        <p:attrNameLst>
                                          <p:attrName>style.visibility</p:attrName>
                                        </p:attrNameLst>
                                      </p:cBhvr>
                                      <p:to>
                                        <p:strVal val="visible"/>
                                      </p:to>
                                    </p:set>
                                    <p:anim calcmode="lin" valueType="num">
                                      <p:cBhvr>
                                        <p:cTn id="137" dur="500" fill="hold"/>
                                        <p:tgtEl>
                                          <p:spTgt spid="168"/>
                                        </p:tgtEl>
                                        <p:attrNameLst>
                                          <p:attrName>ppt_w</p:attrName>
                                        </p:attrNameLst>
                                      </p:cBhvr>
                                      <p:tavLst>
                                        <p:tav tm="0">
                                          <p:val>
                                            <p:fltVal val="0"/>
                                          </p:val>
                                        </p:tav>
                                        <p:tav tm="100000">
                                          <p:val>
                                            <p:strVal val="#ppt_w"/>
                                          </p:val>
                                        </p:tav>
                                      </p:tavLst>
                                    </p:anim>
                                    <p:anim calcmode="lin" valueType="num">
                                      <p:cBhvr>
                                        <p:cTn id="138" dur="500" fill="hold"/>
                                        <p:tgtEl>
                                          <p:spTgt spid="168"/>
                                        </p:tgtEl>
                                        <p:attrNameLst>
                                          <p:attrName>ppt_h</p:attrName>
                                        </p:attrNameLst>
                                      </p:cBhvr>
                                      <p:tavLst>
                                        <p:tav tm="0">
                                          <p:val>
                                            <p:fltVal val="0"/>
                                          </p:val>
                                        </p:tav>
                                        <p:tav tm="100000">
                                          <p:val>
                                            <p:strVal val="#ppt_h"/>
                                          </p:val>
                                        </p:tav>
                                      </p:tavLst>
                                    </p:anim>
                                  </p:childTnLst>
                                </p:cTn>
                              </p:par>
                              <p:par>
                                <p:cTn id="139" presetID="23" presetClass="entr" presetSubtype="16" fill="hold" nodeType="withEffect">
                                  <p:stCondLst>
                                    <p:cond delay="0"/>
                                  </p:stCondLst>
                                  <p:childTnLst>
                                    <p:set>
                                      <p:cBhvr>
                                        <p:cTn id="140" dur="1" fill="hold">
                                          <p:stCondLst>
                                            <p:cond delay="0"/>
                                          </p:stCondLst>
                                        </p:cTn>
                                        <p:tgtEl>
                                          <p:spTgt spid="171"/>
                                        </p:tgtEl>
                                        <p:attrNameLst>
                                          <p:attrName>style.visibility</p:attrName>
                                        </p:attrNameLst>
                                      </p:cBhvr>
                                      <p:to>
                                        <p:strVal val="visible"/>
                                      </p:to>
                                    </p:set>
                                    <p:anim calcmode="lin" valueType="num">
                                      <p:cBhvr>
                                        <p:cTn id="141" dur="500" fill="hold"/>
                                        <p:tgtEl>
                                          <p:spTgt spid="171"/>
                                        </p:tgtEl>
                                        <p:attrNameLst>
                                          <p:attrName>ppt_w</p:attrName>
                                        </p:attrNameLst>
                                      </p:cBhvr>
                                      <p:tavLst>
                                        <p:tav tm="0">
                                          <p:val>
                                            <p:fltVal val="0"/>
                                          </p:val>
                                        </p:tav>
                                        <p:tav tm="100000">
                                          <p:val>
                                            <p:strVal val="#ppt_w"/>
                                          </p:val>
                                        </p:tav>
                                      </p:tavLst>
                                    </p:anim>
                                    <p:anim calcmode="lin" valueType="num">
                                      <p:cBhvr>
                                        <p:cTn id="142" dur="500" fill="hold"/>
                                        <p:tgtEl>
                                          <p:spTgt spid="171"/>
                                        </p:tgtEl>
                                        <p:attrNameLst>
                                          <p:attrName>ppt_h</p:attrName>
                                        </p:attrNameLst>
                                      </p:cBhvr>
                                      <p:tavLst>
                                        <p:tav tm="0">
                                          <p:val>
                                            <p:fltVal val="0"/>
                                          </p:val>
                                        </p:tav>
                                        <p:tav tm="100000">
                                          <p:val>
                                            <p:strVal val="#ppt_h"/>
                                          </p:val>
                                        </p:tav>
                                      </p:tavLst>
                                    </p:anim>
                                  </p:childTnLst>
                                </p:cTn>
                              </p:par>
                              <p:par>
                                <p:cTn id="143" presetID="23" presetClass="entr" presetSubtype="16" fill="hold" nodeType="withEffect">
                                  <p:stCondLst>
                                    <p:cond delay="0"/>
                                  </p:stCondLst>
                                  <p:childTnLst>
                                    <p:set>
                                      <p:cBhvr>
                                        <p:cTn id="144" dur="1" fill="hold">
                                          <p:stCondLst>
                                            <p:cond delay="0"/>
                                          </p:stCondLst>
                                        </p:cTn>
                                        <p:tgtEl>
                                          <p:spTgt spid="173"/>
                                        </p:tgtEl>
                                        <p:attrNameLst>
                                          <p:attrName>style.visibility</p:attrName>
                                        </p:attrNameLst>
                                      </p:cBhvr>
                                      <p:to>
                                        <p:strVal val="visible"/>
                                      </p:to>
                                    </p:set>
                                    <p:anim calcmode="lin" valueType="num">
                                      <p:cBhvr>
                                        <p:cTn id="145" dur="500" fill="hold"/>
                                        <p:tgtEl>
                                          <p:spTgt spid="173"/>
                                        </p:tgtEl>
                                        <p:attrNameLst>
                                          <p:attrName>ppt_w</p:attrName>
                                        </p:attrNameLst>
                                      </p:cBhvr>
                                      <p:tavLst>
                                        <p:tav tm="0">
                                          <p:val>
                                            <p:fltVal val="0"/>
                                          </p:val>
                                        </p:tav>
                                        <p:tav tm="100000">
                                          <p:val>
                                            <p:strVal val="#ppt_w"/>
                                          </p:val>
                                        </p:tav>
                                      </p:tavLst>
                                    </p:anim>
                                    <p:anim calcmode="lin" valueType="num">
                                      <p:cBhvr>
                                        <p:cTn id="146" dur="500" fill="hold"/>
                                        <p:tgtEl>
                                          <p:spTgt spid="173"/>
                                        </p:tgtEl>
                                        <p:attrNameLst>
                                          <p:attrName>ppt_h</p:attrName>
                                        </p:attrNameLst>
                                      </p:cBhvr>
                                      <p:tavLst>
                                        <p:tav tm="0">
                                          <p:val>
                                            <p:fltVal val="0"/>
                                          </p:val>
                                        </p:tav>
                                        <p:tav tm="100000">
                                          <p:val>
                                            <p:strVal val="#ppt_h"/>
                                          </p:val>
                                        </p:tav>
                                      </p:tavLst>
                                    </p:anim>
                                  </p:childTnLst>
                                </p:cTn>
                              </p:par>
                              <p:par>
                                <p:cTn id="147" presetID="23" presetClass="entr" presetSubtype="16" fill="hold" nodeType="withEffect">
                                  <p:stCondLst>
                                    <p:cond delay="0"/>
                                  </p:stCondLst>
                                  <p:childTnLst>
                                    <p:set>
                                      <p:cBhvr>
                                        <p:cTn id="148" dur="1" fill="hold">
                                          <p:stCondLst>
                                            <p:cond delay="0"/>
                                          </p:stCondLst>
                                        </p:cTn>
                                        <p:tgtEl>
                                          <p:spTgt spid="175"/>
                                        </p:tgtEl>
                                        <p:attrNameLst>
                                          <p:attrName>style.visibility</p:attrName>
                                        </p:attrNameLst>
                                      </p:cBhvr>
                                      <p:to>
                                        <p:strVal val="visible"/>
                                      </p:to>
                                    </p:set>
                                    <p:anim calcmode="lin" valueType="num">
                                      <p:cBhvr>
                                        <p:cTn id="149" dur="500" fill="hold"/>
                                        <p:tgtEl>
                                          <p:spTgt spid="175"/>
                                        </p:tgtEl>
                                        <p:attrNameLst>
                                          <p:attrName>ppt_w</p:attrName>
                                        </p:attrNameLst>
                                      </p:cBhvr>
                                      <p:tavLst>
                                        <p:tav tm="0">
                                          <p:val>
                                            <p:fltVal val="0"/>
                                          </p:val>
                                        </p:tav>
                                        <p:tav tm="100000">
                                          <p:val>
                                            <p:strVal val="#ppt_w"/>
                                          </p:val>
                                        </p:tav>
                                      </p:tavLst>
                                    </p:anim>
                                    <p:anim calcmode="lin" valueType="num">
                                      <p:cBhvr>
                                        <p:cTn id="150" dur="500" fill="hold"/>
                                        <p:tgtEl>
                                          <p:spTgt spid="175"/>
                                        </p:tgtEl>
                                        <p:attrNameLst>
                                          <p:attrName>ppt_h</p:attrName>
                                        </p:attrNameLst>
                                      </p:cBhvr>
                                      <p:tavLst>
                                        <p:tav tm="0">
                                          <p:val>
                                            <p:fltVal val="0"/>
                                          </p:val>
                                        </p:tav>
                                        <p:tav tm="100000">
                                          <p:val>
                                            <p:strVal val="#ppt_h"/>
                                          </p:val>
                                        </p:tav>
                                      </p:tavLst>
                                    </p:anim>
                                  </p:childTnLst>
                                </p:cTn>
                              </p:par>
                              <p:par>
                                <p:cTn id="151" presetID="23" presetClass="entr" presetSubtype="16" fill="hold" nodeType="withEffect">
                                  <p:stCondLst>
                                    <p:cond delay="0"/>
                                  </p:stCondLst>
                                  <p:childTnLst>
                                    <p:set>
                                      <p:cBhvr>
                                        <p:cTn id="152" dur="1" fill="hold">
                                          <p:stCondLst>
                                            <p:cond delay="0"/>
                                          </p:stCondLst>
                                        </p:cTn>
                                        <p:tgtEl>
                                          <p:spTgt spid="177"/>
                                        </p:tgtEl>
                                        <p:attrNameLst>
                                          <p:attrName>style.visibility</p:attrName>
                                        </p:attrNameLst>
                                      </p:cBhvr>
                                      <p:to>
                                        <p:strVal val="visible"/>
                                      </p:to>
                                    </p:set>
                                    <p:anim calcmode="lin" valueType="num">
                                      <p:cBhvr>
                                        <p:cTn id="153" dur="500" fill="hold"/>
                                        <p:tgtEl>
                                          <p:spTgt spid="177"/>
                                        </p:tgtEl>
                                        <p:attrNameLst>
                                          <p:attrName>ppt_w</p:attrName>
                                        </p:attrNameLst>
                                      </p:cBhvr>
                                      <p:tavLst>
                                        <p:tav tm="0">
                                          <p:val>
                                            <p:fltVal val="0"/>
                                          </p:val>
                                        </p:tav>
                                        <p:tav tm="100000">
                                          <p:val>
                                            <p:strVal val="#ppt_w"/>
                                          </p:val>
                                        </p:tav>
                                      </p:tavLst>
                                    </p:anim>
                                    <p:anim calcmode="lin" valueType="num">
                                      <p:cBhvr>
                                        <p:cTn id="154" dur="500" fill="hold"/>
                                        <p:tgtEl>
                                          <p:spTgt spid="177"/>
                                        </p:tgtEl>
                                        <p:attrNameLst>
                                          <p:attrName>ppt_h</p:attrName>
                                        </p:attrNameLst>
                                      </p:cBhvr>
                                      <p:tavLst>
                                        <p:tav tm="0">
                                          <p:val>
                                            <p:fltVal val="0"/>
                                          </p:val>
                                        </p:tav>
                                        <p:tav tm="100000">
                                          <p:val>
                                            <p:strVal val="#ppt_h"/>
                                          </p:val>
                                        </p:tav>
                                      </p:tavLst>
                                    </p:anim>
                                  </p:childTnLst>
                                </p:cTn>
                              </p:par>
                              <p:par>
                                <p:cTn id="155" presetID="23" presetClass="entr" presetSubtype="16" fill="hold" nodeType="withEffect">
                                  <p:stCondLst>
                                    <p:cond delay="0"/>
                                  </p:stCondLst>
                                  <p:childTnLst>
                                    <p:set>
                                      <p:cBhvr>
                                        <p:cTn id="156" dur="1" fill="hold">
                                          <p:stCondLst>
                                            <p:cond delay="0"/>
                                          </p:stCondLst>
                                        </p:cTn>
                                        <p:tgtEl>
                                          <p:spTgt spid="180"/>
                                        </p:tgtEl>
                                        <p:attrNameLst>
                                          <p:attrName>style.visibility</p:attrName>
                                        </p:attrNameLst>
                                      </p:cBhvr>
                                      <p:to>
                                        <p:strVal val="visible"/>
                                      </p:to>
                                    </p:set>
                                    <p:anim calcmode="lin" valueType="num">
                                      <p:cBhvr>
                                        <p:cTn id="157" dur="500" fill="hold"/>
                                        <p:tgtEl>
                                          <p:spTgt spid="180"/>
                                        </p:tgtEl>
                                        <p:attrNameLst>
                                          <p:attrName>ppt_w</p:attrName>
                                        </p:attrNameLst>
                                      </p:cBhvr>
                                      <p:tavLst>
                                        <p:tav tm="0">
                                          <p:val>
                                            <p:fltVal val="0"/>
                                          </p:val>
                                        </p:tav>
                                        <p:tav tm="100000">
                                          <p:val>
                                            <p:strVal val="#ppt_w"/>
                                          </p:val>
                                        </p:tav>
                                      </p:tavLst>
                                    </p:anim>
                                    <p:anim calcmode="lin" valueType="num">
                                      <p:cBhvr>
                                        <p:cTn id="158" dur="500" fill="hold"/>
                                        <p:tgtEl>
                                          <p:spTgt spid="180"/>
                                        </p:tgtEl>
                                        <p:attrNameLst>
                                          <p:attrName>ppt_h</p:attrName>
                                        </p:attrNameLst>
                                      </p:cBhvr>
                                      <p:tavLst>
                                        <p:tav tm="0">
                                          <p:val>
                                            <p:fltVal val="0"/>
                                          </p:val>
                                        </p:tav>
                                        <p:tav tm="100000">
                                          <p:val>
                                            <p:strVal val="#ppt_h"/>
                                          </p:val>
                                        </p:tav>
                                      </p:tavLst>
                                    </p:anim>
                                  </p:childTnLst>
                                </p:cTn>
                              </p:par>
                              <p:par>
                                <p:cTn id="159" presetID="23" presetClass="entr" presetSubtype="16" fill="hold" nodeType="withEffect">
                                  <p:stCondLst>
                                    <p:cond delay="0"/>
                                  </p:stCondLst>
                                  <p:childTnLst>
                                    <p:set>
                                      <p:cBhvr>
                                        <p:cTn id="160" dur="1" fill="hold">
                                          <p:stCondLst>
                                            <p:cond delay="0"/>
                                          </p:stCondLst>
                                        </p:cTn>
                                        <p:tgtEl>
                                          <p:spTgt spid="190"/>
                                        </p:tgtEl>
                                        <p:attrNameLst>
                                          <p:attrName>style.visibility</p:attrName>
                                        </p:attrNameLst>
                                      </p:cBhvr>
                                      <p:to>
                                        <p:strVal val="visible"/>
                                      </p:to>
                                    </p:set>
                                    <p:anim calcmode="lin" valueType="num">
                                      <p:cBhvr>
                                        <p:cTn id="161" dur="500" fill="hold"/>
                                        <p:tgtEl>
                                          <p:spTgt spid="190"/>
                                        </p:tgtEl>
                                        <p:attrNameLst>
                                          <p:attrName>ppt_w</p:attrName>
                                        </p:attrNameLst>
                                      </p:cBhvr>
                                      <p:tavLst>
                                        <p:tav tm="0">
                                          <p:val>
                                            <p:fltVal val="0"/>
                                          </p:val>
                                        </p:tav>
                                        <p:tav tm="100000">
                                          <p:val>
                                            <p:strVal val="#ppt_w"/>
                                          </p:val>
                                        </p:tav>
                                      </p:tavLst>
                                    </p:anim>
                                    <p:anim calcmode="lin" valueType="num">
                                      <p:cBhvr>
                                        <p:cTn id="162" dur="500" fill="hold"/>
                                        <p:tgtEl>
                                          <p:spTgt spid="190"/>
                                        </p:tgtEl>
                                        <p:attrNameLst>
                                          <p:attrName>ppt_h</p:attrName>
                                        </p:attrNameLst>
                                      </p:cBhvr>
                                      <p:tavLst>
                                        <p:tav tm="0">
                                          <p:val>
                                            <p:fltVal val="0"/>
                                          </p:val>
                                        </p:tav>
                                        <p:tav tm="100000">
                                          <p:val>
                                            <p:strVal val="#ppt_h"/>
                                          </p:val>
                                        </p:tav>
                                      </p:tavLst>
                                    </p:anim>
                                  </p:childTnLst>
                                </p:cTn>
                              </p:par>
                              <p:par>
                                <p:cTn id="163" presetID="23" presetClass="entr" presetSubtype="16" fill="hold" nodeType="withEffect">
                                  <p:stCondLst>
                                    <p:cond delay="0"/>
                                  </p:stCondLst>
                                  <p:childTnLst>
                                    <p:set>
                                      <p:cBhvr>
                                        <p:cTn id="164" dur="1" fill="hold">
                                          <p:stCondLst>
                                            <p:cond delay="0"/>
                                          </p:stCondLst>
                                        </p:cTn>
                                        <p:tgtEl>
                                          <p:spTgt spid="192"/>
                                        </p:tgtEl>
                                        <p:attrNameLst>
                                          <p:attrName>style.visibility</p:attrName>
                                        </p:attrNameLst>
                                      </p:cBhvr>
                                      <p:to>
                                        <p:strVal val="visible"/>
                                      </p:to>
                                    </p:set>
                                    <p:anim calcmode="lin" valueType="num">
                                      <p:cBhvr>
                                        <p:cTn id="165" dur="500" fill="hold"/>
                                        <p:tgtEl>
                                          <p:spTgt spid="192"/>
                                        </p:tgtEl>
                                        <p:attrNameLst>
                                          <p:attrName>ppt_w</p:attrName>
                                        </p:attrNameLst>
                                      </p:cBhvr>
                                      <p:tavLst>
                                        <p:tav tm="0">
                                          <p:val>
                                            <p:fltVal val="0"/>
                                          </p:val>
                                        </p:tav>
                                        <p:tav tm="100000">
                                          <p:val>
                                            <p:strVal val="#ppt_w"/>
                                          </p:val>
                                        </p:tav>
                                      </p:tavLst>
                                    </p:anim>
                                    <p:anim calcmode="lin" valueType="num">
                                      <p:cBhvr>
                                        <p:cTn id="166" dur="500" fill="hold"/>
                                        <p:tgtEl>
                                          <p:spTgt spid="192"/>
                                        </p:tgtEl>
                                        <p:attrNameLst>
                                          <p:attrName>ppt_h</p:attrName>
                                        </p:attrNameLst>
                                      </p:cBhvr>
                                      <p:tavLst>
                                        <p:tav tm="0">
                                          <p:val>
                                            <p:fltVal val="0"/>
                                          </p:val>
                                        </p:tav>
                                        <p:tav tm="100000">
                                          <p:val>
                                            <p:strVal val="#ppt_h"/>
                                          </p:val>
                                        </p:tav>
                                      </p:tavLst>
                                    </p:anim>
                                  </p:childTnLst>
                                </p:cTn>
                              </p:par>
                              <p:par>
                                <p:cTn id="167" presetID="23" presetClass="entr" presetSubtype="16" fill="hold" nodeType="withEffect">
                                  <p:stCondLst>
                                    <p:cond delay="0"/>
                                  </p:stCondLst>
                                  <p:childTnLst>
                                    <p:set>
                                      <p:cBhvr>
                                        <p:cTn id="168" dur="1" fill="hold">
                                          <p:stCondLst>
                                            <p:cond delay="0"/>
                                          </p:stCondLst>
                                        </p:cTn>
                                        <p:tgtEl>
                                          <p:spTgt spid="214"/>
                                        </p:tgtEl>
                                        <p:attrNameLst>
                                          <p:attrName>style.visibility</p:attrName>
                                        </p:attrNameLst>
                                      </p:cBhvr>
                                      <p:to>
                                        <p:strVal val="visible"/>
                                      </p:to>
                                    </p:set>
                                    <p:anim calcmode="lin" valueType="num">
                                      <p:cBhvr>
                                        <p:cTn id="169" dur="500" fill="hold"/>
                                        <p:tgtEl>
                                          <p:spTgt spid="214"/>
                                        </p:tgtEl>
                                        <p:attrNameLst>
                                          <p:attrName>ppt_w</p:attrName>
                                        </p:attrNameLst>
                                      </p:cBhvr>
                                      <p:tavLst>
                                        <p:tav tm="0">
                                          <p:val>
                                            <p:fltVal val="0"/>
                                          </p:val>
                                        </p:tav>
                                        <p:tav tm="100000">
                                          <p:val>
                                            <p:strVal val="#ppt_w"/>
                                          </p:val>
                                        </p:tav>
                                      </p:tavLst>
                                    </p:anim>
                                    <p:anim calcmode="lin" valueType="num">
                                      <p:cBhvr>
                                        <p:cTn id="170" dur="500" fill="hold"/>
                                        <p:tgtEl>
                                          <p:spTgt spid="214"/>
                                        </p:tgtEl>
                                        <p:attrNameLst>
                                          <p:attrName>ppt_h</p:attrName>
                                        </p:attrNameLst>
                                      </p:cBhvr>
                                      <p:tavLst>
                                        <p:tav tm="0">
                                          <p:val>
                                            <p:fltVal val="0"/>
                                          </p:val>
                                        </p:tav>
                                        <p:tav tm="100000">
                                          <p:val>
                                            <p:strVal val="#ppt_h"/>
                                          </p:val>
                                        </p:tav>
                                      </p:tavLst>
                                    </p:anim>
                                  </p:childTnLst>
                                </p:cTn>
                              </p:par>
                              <p:par>
                                <p:cTn id="171" presetID="23" presetClass="entr" presetSubtype="16" fill="hold" nodeType="withEffect">
                                  <p:stCondLst>
                                    <p:cond delay="0"/>
                                  </p:stCondLst>
                                  <p:childTnLst>
                                    <p:set>
                                      <p:cBhvr>
                                        <p:cTn id="172" dur="1" fill="hold">
                                          <p:stCondLst>
                                            <p:cond delay="0"/>
                                          </p:stCondLst>
                                        </p:cTn>
                                        <p:tgtEl>
                                          <p:spTgt spid="216"/>
                                        </p:tgtEl>
                                        <p:attrNameLst>
                                          <p:attrName>style.visibility</p:attrName>
                                        </p:attrNameLst>
                                      </p:cBhvr>
                                      <p:to>
                                        <p:strVal val="visible"/>
                                      </p:to>
                                    </p:set>
                                    <p:anim calcmode="lin" valueType="num">
                                      <p:cBhvr>
                                        <p:cTn id="173" dur="500" fill="hold"/>
                                        <p:tgtEl>
                                          <p:spTgt spid="216"/>
                                        </p:tgtEl>
                                        <p:attrNameLst>
                                          <p:attrName>ppt_w</p:attrName>
                                        </p:attrNameLst>
                                      </p:cBhvr>
                                      <p:tavLst>
                                        <p:tav tm="0">
                                          <p:val>
                                            <p:fltVal val="0"/>
                                          </p:val>
                                        </p:tav>
                                        <p:tav tm="100000">
                                          <p:val>
                                            <p:strVal val="#ppt_w"/>
                                          </p:val>
                                        </p:tav>
                                      </p:tavLst>
                                    </p:anim>
                                    <p:anim calcmode="lin" valueType="num">
                                      <p:cBhvr>
                                        <p:cTn id="174" dur="500" fill="hold"/>
                                        <p:tgtEl>
                                          <p:spTgt spid="216"/>
                                        </p:tgtEl>
                                        <p:attrNameLst>
                                          <p:attrName>ppt_h</p:attrName>
                                        </p:attrNameLst>
                                      </p:cBhvr>
                                      <p:tavLst>
                                        <p:tav tm="0">
                                          <p:val>
                                            <p:fltVal val="0"/>
                                          </p:val>
                                        </p:tav>
                                        <p:tav tm="100000">
                                          <p:val>
                                            <p:strVal val="#ppt_h"/>
                                          </p:val>
                                        </p:tav>
                                      </p:tavLst>
                                    </p:anim>
                                  </p:childTnLst>
                                </p:cTn>
                              </p:par>
                              <p:par>
                                <p:cTn id="175" presetID="23" presetClass="entr" presetSubtype="16" fill="hold" nodeType="withEffect">
                                  <p:stCondLst>
                                    <p:cond delay="0"/>
                                  </p:stCondLst>
                                  <p:childTnLst>
                                    <p:set>
                                      <p:cBhvr>
                                        <p:cTn id="176" dur="1" fill="hold">
                                          <p:stCondLst>
                                            <p:cond delay="0"/>
                                          </p:stCondLst>
                                        </p:cTn>
                                        <p:tgtEl>
                                          <p:spTgt spid="311"/>
                                        </p:tgtEl>
                                        <p:attrNameLst>
                                          <p:attrName>style.visibility</p:attrName>
                                        </p:attrNameLst>
                                      </p:cBhvr>
                                      <p:to>
                                        <p:strVal val="visible"/>
                                      </p:to>
                                    </p:set>
                                    <p:anim calcmode="lin" valueType="num">
                                      <p:cBhvr>
                                        <p:cTn id="177" dur="500" fill="hold"/>
                                        <p:tgtEl>
                                          <p:spTgt spid="311"/>
                                        </p:tgtEl>
                                        <p:attrNameLst>
                                          <p:attrName>ppt_w</p:attrName>
                                        </p:attrNameLst>
                                      </p:cBhvr>
                                      <p:tavLst>
                                        <p:tav tm="0">
                                          <p:val>
                                            <p:fltVal val="0"/>
                                          </p:val>
                                        </p:tav>
                                        <p:tav tm="100000">
                                          <p:val>
                                            <p:strVal val="#ppt_w"/>
                                          </p:val>
                                        </p:tav>
                                      </p:tavLst>
                                    </p:anim>
                                    <p:anim calcmode="lin" valueType="num">
                                      <p:cBhvr>
                                        <p:cTn id="178" dur="500" fill="hold"/>
                                        <p:tgtEl>
                                          <p:spTgt spid="311"/>
                                        </p:tgtEl>
                                        <p:attrNameLst>
                                          <p:attrName>ppt_h</p:attrName>
                                        </p:attrNameLst>
                                      </p:cBhvr>
                                      <p:tavLst>
                                        <p:tav tm="0">
                                          <p:val>
                                            <p:fltVal val="0"/>
                                          </p:val>
                                        </p:tav>
                                        <p:tav tm="100000">
                                          <p:val>
                                            <p:strVal val="#ppt_h"/>
                                          </p:val>
                                        </p:tav>
                                      </p:tavLst>
                                    </p:anim>
                                  </p:childTnLst>
                                </p:cTn>
                              </p:par>
                              <p:par>
                                <p:cTn id="179" presetID="23" presetClass="entr" presetSubtype="16" fill="hold" nodeType="withEffect">
                                  <p:stCondLst>
                                    <p:cond delay="0"/>
                                  </p:stCondLst>
                                  <p:childTnLst>
                                    <p:set>
                                      <p:cBhvr>
                                        <p:cTn id="180" dur="1" fill="hold">
                                          <p:stCondLst>
                                            <p:cond delay="0"/>
                                          </p:stCondLst>
                                        </p:cTn>
                                        <p:tgtEl>
                                          <p:spTgt spid="314"/>
                                        </p:tgtEl>
                                        <p:attrNameLst>
                                          <p:attrName>style.visibility</p:attrName>
                                        </p:attrNameLst>
                                      </p:cBhvr>
                                      <p:to>
                                        <p:strVal val="visible"/>
                                      </p:to>
                                    </p:set>
                                    <p:anim calcmode="lin" valueType="num">
                                      <p:cBhvr>
                                        <p:cTn id="181" dur="500" fill="hold"/>
                                        <p:tgtEl>
                                          <p:spTgt spid="314"/>
                                        </p:tgtEl>
                                        <p:attrNameLst>
                                          <p:attrName>ppt_w</p:attrName>
                                        </p:attrNameLst>
                                      </p:cBhvr>
                                      <p:tavLst>
                                        <p:tav tm="0">
                                          <p:val>
                                            <p:fltVal val="0"/>
                                          </p:val>
                                        </p:tav>
                                        <p:tav tm="100000">
                                          <p:val>
                                            <p:strVal val="#ppt_w"/>
                                          </p:val>
                                        </p:tav>
                                      </p:tavLst>
                                    </p:anim>
                                    <p:anim calcmode="lin" valueType="num">
                                      <p:cBhvr>
                                        <p:cTn id="182" dur="500" fill="hold"/>
                                        <p:tgtEl>
                                          <p:spTgt spid="314"/>
                                        </p:tgtEl>
                                        <p:attrNameLst>
                                          <p:attrName>ppt_h</p:attrName>
                                        </p:attrNameLst>
                                      </p:cBhvr>
                                      <p:tavLst>
                                        <p:tav tm="0">
                                          <p:val>
                                            <p:fltVal val="0"/>
                                          </p:val>
                                        </p:tav>
                                        <p:tav tm="100000">
                                          <p:val>
                                            <p:strVal val="#ppt_h"/>
                                          </p:val>
                                        </p:tav>
                                      </p:tavLst>
                                    </p:anim>
                                  </p:childTnLst>
                                </p:cTn>
                              </p:par>
                              <p:par>
                                <p:cTn id="183" presetID="23" presetClass="entr" presetSubtype="16" fill="hold" nodeType="withEffect">
                                  <p:stCondLst>
                                    <p:cond delay="0"/>
                                  </p:stCondLst>
                                  <p:childTnLst>
                                    <p:set>
                                      <p:cBhvr>
                                        <p:cTn id="184" dur="1" fill="hold">
                                          <p:stCondLst>
                                            <p:cond delay="0"/>
                                          </p:stCondLst>
                                        </p:cTn>
                                        <p:tgtEl>
                                          <p:spTgt spid="317"/>
                                        </p:tgtEl>
                                        <p:attrNameLst>
                                          <p:attrName>style.visibility</p:attrName>
                                        </p:attrNameLst>
                                      </p:cBhvr>
                                      <p:to>
                                        <p:strVal val="visible"/>
                                      </p:to>
                                    </p:set>
                                    <p:anim calcmode="lin" valueType="num">
                                      <p:cBhvr>
                                        <p:cTn id="185" dur="500" fill="hold"/>
                                        <p:tgtEl>
                                          <p:spTgt spid="317"/>
                                        </p:tgtEl>
                                        <p:attrNameLst>
                                          <p:attrName>ppt_w</p:attrName>
                                        </p:attrNameLst>
                                      </p:cBhvr>
                                      <p:tavLst>
                                        <p:tav tm="0">
                                          <p:val>
                                            <p:fltVal val="0"/>
                                          </p:val>
                                        </p:tav>
                                        <p:tav tm="100000">
                                          <p:val>
                                            <p:strVal val="#ppt_w"/>
                                          </p:val>
                                        </p:tav>
                                      </p:tavLst>
                                    </p:anim>
                                    <p:anim calcmode="lin" valueType="num">
                                      <p:cBhvr>
                                        <p:cTn id="186" dur="500" fill="hold"/>
                                        <p:tgtEl>
                                          <p:spTgt spid="3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800" dirty="0" smtClean="0"/>
              <a:t>417,210 SNOMED-coded A&amp;E attendances</a:t>
            </a:r>
            <a:br>
              <a:rPr lang="en-GB" sz="2800" dirty="0" smtClean="0"/>
            </a:br>
            <a:r>
              <a:rPr lang="en-GB" sz="2800" dirty="0" smtClean="0"/>
              <a:t>34.9% only ‘</a:t>
            </a:r>
            <a:r>
              <a:rPr lang="en-GB" sz="2800" dirty="0" err="1" smtClean="0"/>
              <a:t>lossy</a:t>
            </a:r>
            <a:r>
              <a:rPr lang="en-GB" sz="2800" dirty="0" smtClean="0"/>
              <a:t>’ </a:t>
            </a:r>
            <a:r>
              <a:rPr lang="en-GB" sz="2800" dirty="0" err="1" smtClean="0"/>
              <a:t>backmap</a:t>
            </a:r>
            <a:r>
              <a:rPr lang="en-GB" sz="2800" dirty="0" smtClean="0"/>
              <a:t> to READ2 </a:t>
            </a:r>
            <a:r>
              <a:rPr lang="en-GB" sz="1600" dirty="0" smtClean="0"/>
              <a:t>(8.1% to CTV3)</a:t>
            </a:r>
            <a:endParaRPr lang="en-GB" sz="2800" dirty="0"/>
          </a:p>
        </p:txBody>
      </p:sp>
      <p:pic>
        <p:nvPicPr>
          <p:cNvPr id="33794" name="Picture 2"/>
          <p:cNvPicPr>
            <a:picLocks noChangeAspect="1" noChangeArrowheads="1"/>
          </p:cNvPicPr>
          <p:nvPr/>
        </p:nvPicPr>
        <p:blipFill>
          <a:blip r:embed="rId2" cstate="print"/>
          <a:srcRect/>
          <a:stretch>
            <a:fillRect/>
          </a:stretch>
        </p:blipFill>
        <p:spPr bwMode="auto">
          <a:xfrm>
            <a:off x="1009650" y="1328738"/>
            <a:ext cx="7123113" cy="4200525"/>
          </a:xfrm>
          <a:prstGeom prst="rect">
            <a:avLst/>
          </a:prstGeom>
          <a:noFill/>
          <a:ln w="9525">
            <a:noFill/>
            <a:miter lim="800000"/>
            <a:headEnd/>
            <a:tailEnd/>
          </a:ln>
        </p:spPr>
      </p:pic>
      <p:sp>
        <p:nvSpPr>
          <p:cNvPr id="5" name="TextBox 4"/>
          <p:cNvSpPr txBox="1"/>
          <p:nvPr/>
        </p:nvSpPr>
        <p:spPr>
          <a:xfrm>
            <a:off x="3291577" y="5517232"/>
            <a:ext cx="4933915" cy="307777"/>
          </a:xfrm>
          <a:prstGeom prst="rect">
            <a:avLst/>
          </a:prstGeom>
          <a:noFill/>
        </p:spPr>
        <p:txBody>
          <a:bodyPr wrap="none" rtlCol="0">
            <a:spAutoFit/>
          </a:bodyPr>
          <a:lstStyle/>
          <a:p>
            <a:r>
              <a:rPr lang="en-GB" sz="1400" i="1" dirty="0" smtClean="0"/>
              <a:t>Top 20, accounting for 36% of all data with a </a:t>
            </a:r>
            <a:r>
              <a:rPr lang="en-GB" sz="1400" i="1" dirty="0" err="1" smtClean="0"/>
              <a:t>lossy</a:t>
            </a:r>
            <a:r>
              <a:rPr lang="en-GB" sz="1400" i="1" dirty="0" smtClean="0"/>
              <a:t> </a:t>
            </a:r>
            <a:r>
              <a:rPr lang="en-GB" sz="1400" i="1" dirty="0" err="1" smtClean="0"/>
              <a:t>backmap</a:t>
            </a:r>
            <a:endParaRPr lang="en-GB" sz="14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reeform 103"/>
          <p:cNvSpPr/>
          <p:nvPr/>
        </p:nvSpPr>
        <p:spPr bwMode="auto">
          <a:xfrm>
            <a:off x="509916" y="1268760"/>
            <a:ext cx="8454572" cy="5488819"/>
          </a:xfrm>
          <a:custGeom>
            <a:avLst/>
            <a:gdLst>
              <a:gd name="connsiteX0" fmla="*/ 435429 w 8454572"/>
              <a:gd name="connsiteY0" fmla="*/ 1490133 h 5488819"/>
              <a:gd name="connsiteX1" fmla="*/ 1698171 w 8454572"/>
              <a:gd name="connsiteY1" fmla="*/ 416076 h 5488819"/>
              <a:gd name="connsiteX2" fmla="*/ 3759200 w 8454572"/>
              <a:gd name="connsiteY2" fmla="*/ 53219 h 5488819"/>
              <a:gd name="connsiteX3" fmla="*/ 5588000 w 8454572"/>
              <a:gd name="connsiteY3" fmla="*/ 735390 h 5488819"/>
              <a:gd name="connsiteX4" fmla="*/ 6966857 w 8454572"/>
              <a:gd name="connsiteY4" fmla="*/ 2578704 h 5488819"/>
              <a:gd name="connsiteX5" fmla="*/ 8418286 w 8454572"/>
              <a:gd name="connsiteY5" fmla="*/ 5104190 h 5488819"/>
              <a:gd name="connsiteX6" fmla="*/ 6749143 w 8454572"/>
              <a:gd name="connsiteY6" fmla="*/ 4886476 h 5488819"/>
              <a:gd name="connsiteX7" fmla="*/ 5950857 w 8454572"/>
              <a:gd name="connsiteY7" fmla="*/ 5133219 h 5488819"/>
              <a:gd name="connsiteX8" fmla="*/ 5065486 w 8454572"/>
              <a:gd name="connsiteY8" fmla="*/ 5002590 h 5488819"/>
              <a:gd name="connsiteX9" fmla="*/ 4513943 w 8454572"/>
              <a:gd name="connsiteY9" fmla="*/ 5234819 h 5488819"/>
              <a:gd name="connsiteX10" fmla="*/ 3570514 w 8454572"/>
              <a:gd name="connsiteY10" fmla="*/ 5162247 h 5488819"/>
              <a:gd name="connsiteX11" fmla="*/ 3062514 w 8454572"/>
              <a:gd name="connsiteY11" fmla="*/ 4828419 h 5488819"/>
              <a:gd name="connsiteX12" fmla="*/ 1915886 w 8454572"/>
              <a:gd name="connsiteY12" fmla="*/ 4900990 h 5488819"/>
              <a:gd name="connsiteX13" fmla="*/ 1190171 w 8454572"/>
              <a:gd name="connsiteY13" fmla="*/ 5060647 h 5488819"/>
              <a:gd name="connsiteX14" fmla="*/ 406400 w 8454572"/>
              <a:gd name="connsiteY14" fmla="*/ 4552647 h 5488819"/>
              <a:gd name="connsiteX15" fmla="*/ 435429 w 8454572"/>
              <a:gd name="connsiteY15" fmla="*/ 3725333 h 5488819"/>
              <a:gd name="connsiteX16" fmla="*/ 145143 w 8454572"/>
              <a:gd name="connsiteY16" fmla="*/ 3391504 h 5488819"/>
              <a:gd name="connsiteX17" fmla="*/ 43543 w 8454572"/>
              <a:gd name="connsiteY17" fmla="*/ 2854476 h 5488819"/>
              <a:gd name="connsiteX18" fmla="*/ 435429 w 8454572"/>
              <a:gd name="connsiteY18" fmla="*/ 1490133 h 548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454572" h="5488819">
                <a:moveTo>
                  <a:pt x="435429" y="1490133"/>
                </a:moveTo>
                <a:cubicBezTo>
                  <a:pt x="711200" y="1083733"/>
                  <a:pt x="1144209" y="655562"/>
                  <a:pt x="1698171" y="416076"/>
                </a:cubicBezTo>
                <a:cubicBezTo>
                  <a:pt x="2252133" y="176590"/>
                  <a:pt x="3110895" y="0"/>
                  <a:pt x="3759200" y="53219"/>
                </a:cubicBezTo>
                <a:cubicBezTo>
                  <a:pt x="4407505" y="106438"/>
                  <a:pt x="5053391" y="314476"/>
                  <a:pt x="5588000" y="735390"/>
                </a:cubicBezTo>
                <a:cubicBezTo>
                  <a:pt x="6122609" y="1156304"/>
                  <a:pt x="6495143" y="1850571"/>
                  <a:pt x="6966857" y="2578704"/>
                </a:cubicBezTo>
                <a:cubicBezTo>
                  <a:pt x="7438571" y="3306837"/>
                  <a:pt x="8454572" y="4719561"/>
                  <a:pt x="8418286" y="5104190"/>
                </a:cubicBezTo>
                <a:cubicBezTo>
                  <a:pt x="8382000" y="5488819"/>
                  <a:pt x="7160381" y="4881638"/>
                  <a:pt x="6749143" y="4886476"/>
                </a:cubicBezTo>
                <a:cubicBezTo>
                  <a:pt x="6337905" y="4891314"/>
                  <a:pt x="6231466" y="5113867"/>
                  <a:pt x="5950857" y="5133219"/>
                </a:cubicBezTo>
                <a:cubicBezTo>
                  <a:pt x="5670248" y="5152571"/>
                  <a:pt x="5304972" y="4985657"/>
                  <a:pt x="5065486" y="5002590"/>
                </a:cubicBezTo>
                <a:cubicBezTo>
                  <a:pt x="4826000" y="5019523"/>
                  <a:pt x="4763105" y="5208210"/>
                  <a:pt x="4513943" y="5234819"/>
                </a:cubicBezTo>
                <a:cubicBezTo>
                  <a:pt x="4264781" y="5261428"/>
                  <a:pt x="3812419" y="5229980"/>
                  <a:pt x="3570514" y="5162247"/>
                </a:cubicBezTo>
                <a:cubicBezTo>
                  <a:pt x="3328609" y="5094514"/>
                  <a:pt x="3338285" y="4871962"/>
                  <a:pt x="3062514" y="4828419"/>
                </a:cubicBezTo>
                <a:cubicBezTo>
                  <a:pt x="2786743" y="4784876"/>
                  <a:pt x="2227943" y="4862285"/>
                  <a:pt x="1915886" y="4900990"/>
                </a:cubicBezTo>
                <a:cubicBezTo>
                  <a:pt x="1603829" y="4939695"/>
                  <a:pt x="1441752" y="5118704"/>
                  <a:pt x="1190171" y="5060647"/>
                </a:cubicBezTo>
                <a:cubicBezTo>
                  <a:pt x="938590" y="5002590"/>
                  <a:pt x="532190" y="4775199"/>
                  <a:pt x="406400" y="4552647"/>
                </a:cubicBezTo>
                <a:cubicBezTo>
                  <a:pt x="280610" y="4330095"/>
                  <a:pt x="478972" y="3918857"/>
                  <a:pt x="435429" y="3725333"/>
                </a:cubicBezTo>
                <a:cubicBezTo>
                  <a:pt x="391886" y="3531809"/>
                  <a:pt x="210457" y="3536647"/>
                  <a:pt x="145143" y="3391504"/>
                </a:cubicBezTo>
                <a:cubicBezTo>
                  <a:pt x="79829" y="3246361"/>
                  <a:pt x="0" y="3168952"/>
                  <a:pt x="43543" y="2854476"/>
                </a:cubicBezTo>
                <a:cubicBezTo>
                  <a:pt x="87086" y="2540000"/>
                  <a:pt x="159658" y="1896533"/>
                  <a:pt x="435429" y="1490133"/>
                </a:cubicBezTo>
                <a:close/>
              </a:path>
            </a:pathLst>
          </a:cu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smtClean="0">
              <a:ln>
                <a:noFill/>
              </a:ln>
              <a:solidFill>
                <a:schemeClr val="tx1"/>
              </a:solidFill>
              <a:effectLst/>
              <a:latin typeface="Times New Roman" pitchFamily="18" charset="0"/>
            </a:endParaRPr>
          </a:p>
        </p:txBody>
      </p:sp>
      <p:sp>
        <p:nvSpPr>
          <p:cNvPr id="27728" name="Oval 73"/>
          <p:cNvSpPr>
            <a:spLocks noChangeArrowheads="1"/>
          </p:cNvSpPr>
          <p:nvPr/>
        </p:nvSpPr>
        <p:spPr bwMode="auto">
          <a:xfrm>
            <a:off x="1221116" y="3622493"/>
            <a:ext cx="241300" cy="241300"/>
          </a:xfrm>
          <a:prstGeom prst="ellipse">
            <a:avLst/>
          </a:prstGeom>
          <a:solidFill>
            <a:schemeClr val="bg1"/>
          </a:solidFill>
          <a:ln w="9525" algn="ctr">
            <a:noFill/>
            <a:round/>
            <a:headEnd/>
            <a:tailEnd/>
          </a:ln>
        </p:spPr>
        <p:txBody>
          <a:bodyPr/>
          <a:lstStyle/>
          <a:p>
            <a:endParaRPr lang="en-US"/>
          </a:p>
        </p:txBody>
      </p:sp>
      <p:sp>
        <p:nvSpPr>
          <p:cNvPr id="27729" name="Oval 74"/>
          <p:cNvSpPr>
            <a:spLocks noChangeArrowheads="1"/>
          </p:cNvSpPr>
          <p:nvPr/>
        </p:nvSpPr>
        <p:spPr bwMode="auto">
          <a:xfrm>
            <a:off x="3786516" y="1514293"/>
            <a:ext cx="241300" cy="241300"/>
          </a:xfrm>
          <a:prstGeom prst="ellipse">
            <a:avLst/>
          </a:prstGeom>
          <a:solidFill>
            <a:schemeClr val="bg1"/>
          </a:solidFill>
          <a:ln w="9525" algn="ctr">
            <a:noFill/>
            <a:round/>
            <a:headEnd/>
            <a:tailEnd/>
          </a:ln>
        </p:spPr>
        <p:txBody>
          <a:bodyPr/>
          <a:lstStyle/>
          <a:p>
            <a:endParaRPr lang="en-US"/>
          </a:p>
        </p:txBody>
      </p:sp>
      <p:sp>
        <p:nvSpPr>
          <p:cNvPr id="27730" name="Oval 75"/>
          <p:cNvSpPr>
            <a:spLocks noChangeArrowheads="1"/>
          </p:cNvSpPr>
          <p:nvPr/>
        </p:nvSpPr>
        <p:spPr bwMode="auto">
          <a:xfrm>
            <a:off x="5716916" y="3990793"/>
            <a:ext cx="241300" cy="241300"/>
          </a:xfrm>
          <a:prstGeom prst="ellipse">
            <a:avLst/>
          </a:prstGeom>
          <a:solidFill>
            <a:schemeClr val="bg1"/>
          </a:solidFill>
          <a:ln w="9525" algn="ctr">
            <a:noFill/>
            <a:round/>
            <a:headEnd/>
            <a:tailEnd/>
          </a:ln>
        </p:spPr>
        <p:txBody>
          <a:bodyPr/>
          <a:lstStyle/>
          <a:p>
            <a:endParaRPr lang="en-US"/>
          </a:p>
        </p:txBody>
      </p:sp>
      <p:sp>
        <p:nvSpPr>
          <p:cNvPr id="27731" name="Oval 83"/>
          <p:cNvSpPr>
            <a:spLocks noChangeArrowheads="1"/>
          </p:cNvSpPr>
          <p:nvPr/>
        </p:nvSpPr>
        <p:spPr bwMode="auto">
          <a:xfrm>
            <a:off x="4459616" y="4409893"/>
            <a:ext cx="241300" cy="241300"/>
          </a:xfrm>
          <a:prstGeom prst="ellipse">
            <a:avLst/>
          </a:prstGeom>
          <a:solidFill>
            <a:schemeClr val="bg1"/>
          </a:solidFill>
          <a:ln w="9525" algn="ctr">
            <a:noFill/>
            <a:round/>
            <a:headEnd/>
            <a:tailEnd/>
          </a:ln>
        </p:spPr>
        <p:txBody>
          <a:bodyPr/>
          <a:lstStyle/>
          <a:p>
            <a:endParaRPr lang="en-US"/>
          </a:p>
        </p:txBody>
      </p:sp>
      <p:cxnSp>
        <p:nvCxnSpPr>
          <p:cNvPr id="27732" name="Straight Connector 92"/>
          <p:cNvCxnSpPr>
            <a:cxnSpLocks noChangeShapeType="1"/>
            <a:stCxn id="27729" idx="4"/>
            <a:endCxn id="27731" idx="1"/>
          </p:cNvCxnSpPr>
          <p:nvPr/>
        </p:nvCxnSpPr>
        <p:spPr bwMode="auto">
          <a:xfrm rot="16200000" flipH="1">
            <a:off x="2856241" y="2806518"/>
            <a:ext cx="2689638" cy="587788"/>
          </a:xfrm>
          <a:prstGeom prst="line">
            <a:avLst/>
          </a:prstGeom>
          <a:noFill/>
          <a:ln w="31750" algn="ctr">
            <a:solidFill>
              <a:srgbClr val="FFFF00"/>
            </a:solidFill>
            <a:round/>
            <a:headEnd/>
            <a:tailEnd/>
          </a:ln>
        </p:spPr>
      </p:cxnSp>
      <p:cxnSp>
        <p:nvCxnSpPr>
          <p:cNvPr id="27733" name="Straight Connector 125"/>
          <p:cNvCxnSpPr>
            <a:cxnSpLocks noChangeShapeType="1"/>
            <a:stCxn id="27729" idx="3"/>
            <a:endCxn id="27675" idx="7"/>
          </p:cNvCxnSpPr>
          <p:nvPr/>
        </p:nvCxnSpPr>
        <p:spPr bwMode="auto">
          <a:xfrm rot="5400000">
            <a:off x="2855828" y="1180505"/>
            <a:ext cx="426276" cy="1505776"/>
          </a:xfrm>
          <a:prstGeom prst="line">
            <a:avLst/>
          </a:prstGeom>
          <a:noFill/>
          <a:ln w="31750" algn="ctr">
            <a:solidFill>
              <a:srgbClr val="FFFF00"/>
            </a:solidFill>
            <a:round/>
            <a:headEnd/>
            <a:tailEnd/>
          </a:ln>
        </p:spPr>
      </p:cxnSp>
      <p:cxnSp>
        <p:nvCxnSpPr>
          <p:cNvPr id="27734" name="Straight Connector 131"/>
          <p:cNvCxnSpPr>
            <a:cxnSpLocks noChangeShapeType="1"/>
            <a:stCxn id="27666" idx="4"/>
            <a:endCxn id="27728" idx="0"/>
          </p:cNvCxnSpPr>
          <p:nvPr/>
        </p:nvCxnSpPr>
        <p:spPr bwMode="auto">
          <a:xfrm rot="5400000">
            <a:off x="1151266" y="3431993"/>
            <a:ext cx="381000" cy="1588"/>
          </a:xfrm>
          <a:prstGeom prst="line">
            <a:avLst/>
          </a:prstGeom>
          <a:noFill/>
          <a:ln w="31750" algn="ctr">
            <a:solidFill>
              <a:srgbClr val="FFFF00"/>
            </a:solidFill>
            <a:round/>
            <a:headEnd/>
            <a:tailEnd/>
          </a:ln>
        </p:spPr>
      </p:cxnSp>
      <p:sp>
        <p:nvSpPr>
          <p:cNvPr id="27749" name="Oval 156"/>
          <p:cNvSpPr>
            <a:spLocks noChangeArrowheads="1"/>
          </p:cNvSpPr>
          <p:nvPr/>
        </p:nvSpPr>
        <p:spPr bwMode="auto">
          <a:xfrm>
            <a:off x="1437016" y="4701993"/>
            <a:ext cx="241300" cy="241300"/>
          </a:xfrm>
          <a:prstGeom prst="ellipse">
            <a:avLst/>
          </a:prstGeom>
          <a:solidFill>
            <a:schemeClr val="bg1"/>
          </a:solidFill>
          <a:ln w="9525" algn="ctr">
            <a:noFill/>
            <a:round/>
            <a:headEnd/>
            <a:tailEnd/>
          </a:ln>
        </p:spPr>
        <p:txBody>
          <a:bodyPr/>
          <a:lstStyle/>
          <a:p>
            <a:endParaRPr lang="en-US"/>
          </a:p>
        </p:txBody>
      </p:sp>
      <p:cxnSp>
        <p:nvCxnSpPr>
          <p:cNvPr id="27751" name="Straight Connector 169"/>
          <p:cNvCxnSpPr>
            <a:cxnSpLocks noChangeShapeType="1"/>
            <a:stCxn id="27667" idx="3"/>
            <a:endCxn id="27730" idx="7"/>
          </p:cNvCxnSpPr>
          <p:nvPr/>
        </p:nvCxnSpPr>
        <p:spPr bwMode="auto">
          <a:xfrm rot="5400000">
            <a:off x="5764128" y="3326805"/>
            <a:ext cx="858076" cy="540576"/>
          </a:xfrm>
          <a:prstGeom prst="line">
            <a:avLst/>
          </a:prstGeom>
          <a:noFill/>
          <a:ln w="31750" algn="ctr">
            <a:solidFill>
              <a:srgbClr val="FFFF00"/>
            </a:solidFill>
            <a:round/>
            <a:headEnd/>
            <a:tailEnd/>
          </a:ln>
        </p:spPr>
      </p:cxnSp>
      <p:cxnSp>
        <p:nvCxnSpPr>
          <p:cNvPr id="27727" name="Straight Connector 242"/>
          <p:cNvCxnSpPr>
            <a:cxnSpLocks noChangeShapeType="1"/>
            <a:stCxn id="27728" idx="4"/>
            <a:endCxn id="27749" idx="0"/>
          </p:cNvCxnSpPr>
          <p:nvPr/>
        </p:nvCxnSpPr>
        <p:spPr bwMode="auto">
          <a:xfrm rot="16200000" flipH="1">
            <a:off x="1030720" y="4174839"/>
            <a:ext cx="837974" cy="215882"/>
          </a:xfrm>
          <a:prstGeom prst="line">
            <a:avLst/>
          </a:prstGeom>
          <a:noFill/>
          <a:ln w="31750" algn="ctr">
            <a:solidFill>
              <a:srgbClr val="FFFF00"/>
            </a:solidFill>
            <a:round/>
            <a:headEnd/>
            <a:tailEnd/>
          </a:ln>
        </p:spPr>
      </p:cxnSp>
      <p:cxnSp>
        <p:nvCxnSpPr>
          <p:cNvPr id="27720" name="Straight Connector 89"/>
          <p:cNvCxnSpPr>
            <a:cxnSpLocks noChangeShapeType="1"/>
            <a:stCxn id="27729" idx="4"/>
            <a:endCxn id="27665" idx="1"/>
          </p:cNvCxnSpPr>
          <p:nvPr/>
        </p:nvCxnSpPr>
        <p:spPr bwMode="auto">
          <a:xfrm rot="16200000" flipH="1">
            <a:off x="3624661" y="2038098"/>
            <a:ext cx="1279798" cy="714788"/>
          </a:xfrm>
          <a:prstGeom prst="line">
            <a:avLst/>
          </a:prstGeom>
          <a:noFill/>
          <a:ln w="31750" algn="ctr">
            <a:solidFill>
              <a:srgbClr val="FFFF00"/>
            </a:solidFill>
            <a:round/>
            <a:headEnd/>
            <a:tailEnd/>
          </a:ln>
        </p:spPr>
      </p:cxnSp>
      <p:grpSp>
        <p:nvGrpSpPr>
          <p:cNvPr id="113" name="Group 112"/>
          <p:cNvGrpSpPr/>
          <p:nvPr/>
        </p:nvGrpSpPr>
        <p:grpSpPr>
          <a:xfrm>
            <a:off x="2163678" y="3866555"/>
            <a:ext cx="1162876" cy="1670876"/>
            <a:chOff x="1653762" y="4155662"/>
            <a:chExt cx="1162876" cy="1670876"/>
          </a:xfrm>
        </p:grpSpPr>
        <p:cxnSp>
          <p:nvCxnSpPr>
            <p:cNvPr id="27725" name="Straight Connector 219"/>
            <p:cNvCxnSpPr>
              <a:cxnSpLocks noChangeShapeType="1"/>
              <a:stCxn id="27668" idx="3"/>
              <a:endCxn id="27671" idx="7"/>
            </p:cNvCxnSpPr>
            <p:nvPr/>
          </p:nvCxnSpPr>
          <p:spPr bwMode="auto">
            <a:xfrm flipH="1">
              <a:off x="1653762" y="4155662"/>
              <a:ext cx="1162876" cy="819976"/>
            </a:xfrm>
            <a:prstGeom prst="line">
              <a:avLst/>
            </a:prstGeom>
            <a:noFill/>
            <a:ln w="31750" algn="ctr">
              <a:solidFill>
                <a:srgbClr val="FFFF00"/>
              </a:solidFill>
              <a:round/>
              <a:headEnd/>
              <a:tailEnd/>
            </a:ln>
          </p:spPr>
        </p:cxnSp>
        <p:cxnSp>
          <p:nvCxnSpPr>
            <p:cNvPr id="27722" name="Straight Connector 144"/>
            <p:cNvCxnSpPr>
              <a:cxnSpLocks noChangeShapeType="1"/>
              <a:stCxn id="27669" idx="4"/>
              <a:endCxn id="27737" idx="1"/>
            </p:cNvCxnSpPr>
            <p:nvPr/>
          </p:nvCxnSpPr>
          <p:spPr bwMode="auto">
            <a:xfrm>
              <a:off x="1911350" y="4267200"/>
              <a:ext cx="92488" cy="1559338"/>
            </a:xfrm>
            <a:prstGeom prst="line">
              <a:avLst/>
            </a:prstGeom>
            <a:noFill/>
            <a:ln w="31750" algn="ctr">
              <a:solidFill>
                <a:srgbClr val="FFFF00"/>
              </a:solidFill>
              <a:round/>
              <a:headEnd/>
              <a:tailEnd/>
            </a:ln>
          </p:spPr>
        </p:cxnSp>
      </p:grpSp>
      <p:cxnSp>
        <p:nvCxnSpPr>
          <p:cNvPr id="27723" name="Straight Connector 182"/>
          <p:cNvCxnSpPr>
            <a:cxnSpLocks noChangeShapeType="1"/>
            <a:stCxn id="27730" idx="5"/>
            <a:endCxn id="27674" idx="1"/>
          </p:cNvCxnSpPr>
          <p:nvPr/>
        </p:nvCxnSpPr>
        <p:spPr bwMode="auto">
          <a:xfrm rot="16200000" flipH="1">
            <a:off x="6418208" y="3701159"/>
            <a:ext cx="540517" cy="1531176"/>
          </a:xfrm>
          <a:prstGeom prst="line">
            <a:avLst/>
          </a:prstGeom>
          <a:noFill/>
          <a:ln w="31750" algn="ctr">
            <a:solidFill>
              <a:srgbClr val="FFFF00"/>
            </a:solidFill>
            <a:round/>
            <a:headEnd/>
            <a:tailEnd/>
          </a:ln>
        </p:spPr>
      </p:cxnSp>
      <p:grpSp>
        <p:nvGrpSpPr>
          <p:cNvPr id="114" name="Group 113"/>
          <p:cNvGrpSpPr/>
          <p:nvPr/>
        </p:nvGrpSpPr>
        <p:grpSpPr>
          <a:xfrm>
            <a:off x="1642978" y="2784293"/>
            <a:ext cx="692976" cy="1953038"/>
            <a:chOff x="1133062" y="3073400"/>
            <a:chExt cx="692976" cy="1953038"/>
          </a:xfrm>
        </p:grpSpPr>
        <p:cxnSp>
          <p:nvCxnSpPr>
            <p:cNvPr id="27750" name="Straight Connector 157"/>
            <p:cNvCxnSpPr>
              <a:cxnSpLocks noChangeShapeType="1"/>
              <a:stCxn id="27669" idx="3"/>
              <a:endCxn id="27749" idx="7"/>
            </p:cNvCxnSpPr>
            <p:nvPr/>
          </p:nvCxnSpPr>
          <p:spPr bwMode="auto">
            <a:xfrm flipH="1">
              <a:off x="1133062" y="4231862"/>
              <a:ext cx="692976" cy="794576"/>
            </a:xfrm>
            <a:prstGeom prst="line">
              <a:avLst/>
            </a:prstGeom>
            <a:noFill/>
            <a:ln w="31750" algn="ctr">
              <a:solidFill>
                <a:srgbClr val="FFFF00"/>
              </a:solidFill>
              <a:round/>
              <a:headEnd/>
              <a:tailEnd/>
            </a:ln>
          </p:spPr>
        </p:cxnSp>
        <p:cxnSp>
          <p:nvCxnSpPr>
            <p:cNvPr id="27724" name="Straight Connector 245"/>
            <p:cNvCxnSpPr>
              <a:cxnSpLocks noChangeShapeType="1"/>
              <a:stCxn id="27717" idx="4"/>
              <a:endCxn id="27669" idx="1"/>
            </p:cNvCxnSpPr>
            <p:nvPr/>
          </p:nvCxnSpPr>
          <p:spPr bwMode="auto">
            <a:xfrm>
              <a:off x="1301750" y="3073400"/>
              <a:ext cx="524288" cy="987838"/>
            </a:xfrm>
            <a:prstGeom prst="line">
              <a:avLst/>
            </a:prstGeom>
            <a:noFill/>
            <a:ln w="31750" algn="ctr">
              <a:solidFill>
                <a:srgbClr val="FFFF00"/>
              </a:solidFill>
              <a:round/>
              <a:headEnd/>
              <a:tailEnd/>
            </a:ln>
          </p:spPr>
        </p:cxnSp>
      </p:grpSp>
      <p:sp>
        <p:nvSpPr>
          <p:cNvPr id="27656" name="Title 1"/>
          <p:cNvSpPr>
            <a:spLocks noGrp="1"/>
          </p:cNvSpPr>
          <p:nvPr>
            <p:ph type="title"/>
          </p:nvPr>
        </p:nvSpPr>
        <p:spPr>
          <a:xfrm>
            <a:off x="442913" y="238125"/>
            <a:ext cx="7659687" cy="863600"/>
          </a:xfrm>
        </p:spPr>
        <p:txBody>
          <a:bodyPr/>
          <a:lstStyle/>
          <a:p>
            <a:r>
              <a:rPr lang="en-GB" sz="3200" dirty="0" smtClean="0"/>
              <a:t>Different technical properties</a:t>
            </a:r>
            <a:r>
              <a:rPr lang="en-GB" b="0" dirty="0" smtClean="0"/>
              <a:t/>
            </a:r>
            <a:br>
              <a:rPr lang="en-GB" b="0" dirty="0" smtClean="0"/>
            </a:br>
            <a:r>
              <a:rPr lang="en-GB" sz="4400" dirty="0" smtClean="0"/>
              <a:t>Mono </a:t>
            </a:r>
            <a:r>
              <a:rPr lang="en-GB" sz="4400" dirty="0" err="1" smtClean="0"/>
              <a:t>vs</a:t>
            </a:r>
            <a:r>
              <a:rPr lang="en-GB" sz="4400" dirty="0" smtClean="0"/>
              <a:t> </a:t>
            </a:r>
            <a:r>
              <a:rPr lang="en-GB" sz="4400" i="0" dirty="0" err="1" smtClean="0"/>
              <a:t>Polyhierarchies</a:t>
            </a:r>
            <a:endParaRPr lang="en-US" sz="4400" i="0" dirty="0" smtClean="0"/>
          </a:p>
        </p:txBody>
      </p:sp>
      <p:cxnSp>
        <p:nvCxnSpPr>
          <p:cNvPr id="27657" name="Straight Connector 17"/>
          <p:cNvCxnSpPr>
            <a:cxnSpLocks noChangeShapeType="1"/>
            <a:stCxn id="27675" idx="5"/>
            <a:endCxn id="27664" idx="1"/>
          </p:cNvCxnSpPr>
          <p:nvPr/>
        </p:nvCxnSpPr>
        <p:spPr bwMode="auto">
          <a:xfrm rot="16200000" flipH="1">
            <a:off x="2214891" y="2419168"/>
            <a:ext cx="704850" cy="501650"/>
          </a:xfrm>
          <a:prstGeom prst="line">
            <a:avLst/>
          </a:prstGeom>
          <a:noFill/>
          <a:ln w="31750" algn="ctr">
            <a:solidFill>
              <a:srgbClr val="FFFF00"/>
            </a:solidFill>
            <a:round/>
            <a:headEnd/>
            <a:tailEnd/>
          </a:ln>
        </p:spPr>
      </p:cxnSp>
      <p:cxnSp>
        <p:nvCxnSpPr>
          <p:cNvPr id="27658" name="Straight Connector 18"/>
          <p:cNvCxnSpPr>
            <a:cxnSpLocks noChangeShapeType="1"/>
            <a:stCxn id="27675" idx="3"/>
            <a:endCxn id="27666" idx="7"/>
          </p:cNvCxnSpPr>
          <p:nvPr/>
        </p:nvCxnSpPr>
        <p:spPr bwMode="auto">
          <a:xfrm rot="5400000">
            <a:off x="1427491" y="2317568"/>
            <a:ext cx="717550" cy="717550"/>
          </a:xfrm>
          <a:prstGeom prst="line">
            <a:avLst/>
          </a:prstGeom>
          <a:noFill/>
          <a:ln w="31750" algn="ctr">
            <a:solidFill>
              <a:srgbClr val="FFFF00"/>
            </a:solidFill>
            <a:round/>
            <a:headEnd/>
            <a:tailEnd/>
          </a:ln>
        </p:spPr>
      </p:cxnSp>
      <p:cxnSp>
        <p:nvCxnSpPr>
          <p:cNvPr id="27659" name="Straight Connector 21"/>
          <p:cNvCxnSpPr>
            <a:cxnSpLocks noChangeShapeType="1"/>
            <a:stCxn id="27664" idx="3"/>
            <a:endCxn id="27669" idx="0"/>
          </p:cNvCxnSpPr>
          <p:nvPr/>
        </p:nvCxnSpPr>
        <p:spPr bwMode="auto">
          <a:xfrm rot="5400000">
            <a:off x="2348241" y="3266893"/>
            <a:ext cx="542925" cy="396875"/>
          </a:xfrm>
          <a:prstGeom prst="line">
            <a:avLst/>
          </a:prstGeom>
          <a:noFill/>
          <a:ln w="31750" algn="ctr">
            <a:solidFill>
              <a:srgbClr val="FFFF00"/>
            </a:solidFill>
            <a:round/>
            <a:headEnd/>
            <a:tailEnd/>
          </a:ln>
        </p:spPr>
      </p:cxnSp>
      <p:cxnSp>
        <p:nvCxnSpPr>
          <p:cNvPr id="27660" name="Straight Connector 24"/>
          <p:cNvCxnSpPr>
            <a:cxnSpLocks noChangeShapeType="1"/>
            <a:stCxn id="27664" idx="5"/>
            <a:endCxn id="27668" idx="1"/>
          </p:cNvCxnSpPr>
          <p:nvPr/>
        </p:nvCxnSpPr>
        <p:spPr bwMode="auto">
          <a:xfrm rot="16200000" flipH="1">
            <a:off x="2907041" y="3276418"/>
            <a:ext cx="501650" cy="336550"/>
          </a:xfrm>
          <a:prstGeom prst="line">
            <a:avLst/>
          </a:prstGeom>
          <a:noFill/>
          <a:ln w="31750" algn="ctr">
            <a:solidFill>
              <a:srgbClr val="FFFF00"/>
            </a:solidFill>
            <a:round/>
            <a:headEnd/>
            <a:tailEnd/>
          </a:ln>
        </p:spPr>
      </p:cxnSp>
      <p:sp>
        <p:nvSpPr>
          <p:cNvPr id="27664" name="Oval 3"/>
          <p:cNvSpPr>
            <a:spLocks noChangeArrowheads="1"/>
          </p:cNvSpPr>
          <p:nvPr/>
        </p:nvSpPr>
        <p:spPr bwMode="auto">
          <a:xfrm>
            <a:off x="2783216" y="2987493"/>
            <a:ext cx="241300" cy="241300"/>
          </a:xfrm>
          <a:prstGeom prst="ellipse">
            <a:avLst/>
          </a:prstGeom>
          <a:solidFill>
            <a:schemeClr val="bg1"/>
          </a:solidFill>
          <a:ln w="9525" algn="ctr">
            <a:noFill/>
            <a:round/>
            <a:headEnd/>
            <a:tailEnd/>
          </a:ln>
        </p:spPr>
        <p:txBody>
          <a:bodyPr/>
          <a:lstStyle/>
          <a:p>
            <a:endParaRPr lang="en-US"/>
          </a:p>
        </p:txBody>
      </p:sp>
      <p:sp>
        <p:nvSpPr>
          <p:cNvPr id="27665" name="Oval 4"/>
          <p:cNvSpPr>
            <a:spLocks noChangeArrowheads="1"/>
          </p:cNvSpPr>
          <p:nvPr/>
        </p:nvSpPr>
        <p:spPr bwMode="auto">
          <a:xfrm>
            <a:off x="4586616" y="3000193"/>
            <a:ext cx="241300" cy="241300"/>
          </a:xfrm>
          <a:prstGeom prst="ellipse">
            <a:avLst/>
          </a:prstGeom>
          <a:solidFill>
            <a:schemeClr val="bg1"/>
          </a:solidFill>
          <a:ln w="9525" algn="ctr">
            <a:noFill/>
            <a:round/>
            <a:headEnd/>
            <a:tailEnd/>
          </a:ln>
        </p:spPr>
        <p:txBody>
          <a:bodyPr/>
          <a:lstStyle/>
          <a:p>
            <a:endParaRPr lang="en-US"/>
          </a:p>
        </p:txBody>
      </p:sp>
      <p:sp>
        <p:nvSpPr>
          <p:cNvPr id="27666" name="Oval 5"/>
          <p:cNvSpPr>
            <a:spLocks noChangeArrowheads="1"/>
          </p:cNvSpPr>
          <p:nvPr/>
        </p:nvSpPr>
        <p:spPr bwMode="auto">
          <a:xfrm>
            <a:off x="1221116" y="3000193"/>
            <a:ext cx="241300" cy="241300"/>
          </a:xfrm>
          <a:prstGeom prst="ellipse">
            <a:avLst/>
          </a:prstGeom>
          <a:solidFill>
            <a:schemeClr val="bg1"/>
          </a:solidFill>
          <a:ln w="9525" algn="ctr">
            <a:noFill/>
            <a:round/>
            <a:headEnd/>
            <a:tailEnd/>
          </a:ln>
        </p:spPr>
        <p:txBody>
          <a:bodyPr/>
          <a:lstStyle/>
          <a:p>
            <a:endParaRPr lang="en-US"/>
          </a:p>
        </p:txBody>
      </p:sp>
      <p:sp>
        <p:nvSpPr>
          <p:cNvPr id="27667" name="Oval 6"/>
          <p:cNvSpPr>
            <a:spLocks noChangeArrowheads="1"/>
          </p:cNvSpPr>
          <p:nvPr/>
        </p:nvSpPr>
        <p:spPr bwMode="auto">
          <a:xfrm>
            <a:off x="6428116" y="2962093"/>
            <a:ext cx="241300" cy="241300"/>
          </a:xfrm>
          <a:prstGeom prst="ellipse">
            <a:avLst/>
          </a:prstGeom>
          <a:solidFill>
            <a:schemeClr val="bg1"/>
          </a:solidFill>
          <a:ln w="9525" algn="ctr">
            <a:noFill/>
            <a:round/>
            <a:headEnd/>
            <a:tailEnd/>
          </a:ln>
        </p:spPr>
        <p:txBody>
          <a:bodyPr/>
          <a:lstStyle/>
          <a:p>
            <a:endParaRPr lang="en-US">
              <a:solidFill>
                <a:schemeClr val="accent6">
                  <a:lumMod val="60000"/>
                  <a:lumOff val="40000"/>
                </a:schemeClr>
              </a:solidFill>
            </a:endParaRPr>
          </a:p>
        </p:txBody>
      </p:sp>
      <p:sp>
        <p:nvSpPr>
          <p:cNvPr id="27668" name="Oval 7"/>
          <p:cNvSpPr>
            <a:spLocks noChangeArrowheads="1"/>
          </p:cNvSpPr>
          <p:nvPr/>
        </p:nvSpPr>
        <p:spPr bwMode="auto">
          <a:xfrm>
            <a:off x="3291216" y="3660593"/>
            <a:ext cx="241300" cy="241300"/>
          </a:xfrm>
          <a:prstGeom prst="ellipse">
            <a:avLst/>
          </a:prstGeom>
          <a:solidFill>
            <a:schemeClr val="bg1"/>
          </a:solidFill>
          <a:ln w="31750" algn="ctr">
            <a:noFill/>
            <a:round/>
            <a:headEnd/>
            <a:tailEnd/>
          </a:ln>
        </p:spPr>
        <p:txBody>
          <a:bodyPr/>
          <a:lstStyle/>
          <a:p>
            <a:endParaRPr lang="en-US"/>
          </a:p>
        </p:txBody>
      </p:sp>
      <p:sp>
        <p:nvSpPr>
          <p:cNvPr id="27669" name="Oval 8"/>
          <p:cNvSpPr>
            <a:spLocks noChangeArrowheads="1"/>
          </p:cNvSpPr>
          <p:nvPr/>
        </p:nvSpPr>
        <p:spPr bwMode="auto">
          <a:xfrm>
            <a:off x="2300616" y="3736793"/>
            <a:ext cx="241300" cy="241300"/>
          </a:xfrm>
          <a:prstGeom prst="ellipse">
            <a:avLst/>
          </a:prstGeom>
          <a:solidFill>
            <a:schemeClr val="bg1"/>
          </a:solidFill>
          <a:ln w="9525" algn="ctr">
            <a:noFill/>
            <a:round/>
            <a:headEnd/>
            <a:tailEnd/>
          </a:ln>
        </p:spPr>
        <p:txBody>
          <a:bodyPr/>
          <a:lstStyle/>
          <a:p>
            <a:endParaRPr lang="en-US"/>
          </a:p>
        </p:txBody>
      </p:sp>
      <p:sp>
        <p:nvSpPr>
          <p:cNvPr id="27671" name="Oval 10"/>
          <p:cNvSpPr>
            <a:spLocks noChangeArrowheads="1"/>
          </p:cNvSpPr>
          <p:nvPr/>
        </p:nvSpPr>
        <p:spPr bwMode="auto">
          <a:xfrm>
            <a:off x="1957716" y="4651193"/>
            <a:ext cx="241300" cy="241300"/>
          </a:xfrm>
          <a:prstGeom prst="ellipse">
            <a:avLst/>
          </a:prstGeom>
          <a:solidFill>
            <a:schemeClr val="bg1"/>
          </a:solidFill>
          <a:ln w="9525" algn="ctr">
            <a:noFill/>
            <a:round/>
            <a:headEnd/>
            <a:tailEnd/>
          </a:ln>
        </p:spPr>
        <p:txBody>
          <a:bodyPr/>
          <a:lstStyle/>
          <a:p>
            <a:endParaRPr lang="en-US"/>
          </a:p>
        </p:txBody>
      </p:sp>
      <p:cxnSp>
        <p:nvCxnSpPr>
          <p:cNvPr id="27719" name="Straight Connector 58"/>
          <p:cNvCxnSpPr>
            <a:cxnSpLocks noChangeShapeType="1"/>
            <a:stCxn id="27730" idx="4"/>
            <a:endCxn id="27672" idx="0"/>
          </p:cNvCxnSpPr>
          <p:nvPr/>
        </p:nvCxnSpPr>
        <p:spPr bwMode="auto">
          <a:xfrm flipH="1">
            <a:off x="5443866" y="4232093"/>
            <a:ext cx="465708" cy="1130300"/>
          </a:xfrm>
          <a:prstGeom prst="line">
            <a:avLst/>
          </a:prstGeom>
          <a:noFill/>
          <a:ln w="31750" algn="ctr">
            <a:solidFill>
              <a:srgbClr val="FFFF00"/>
            </a:solidFill>
            <a:round/>
            <a:headEnd/>
            <a:tailEnd/>
          </a:ln>
        </p:spPr>
      </p:cxnSp>
      <p:grpSp>
        <p:nvGrpSpPr>
          <p:cNvPr id="119" name="Group 118"/>
          <p:cNvGrpSpPr/>
          <p:nvPr/>
        </p:nvGrpSpPr>
        <p:grpSpPr>
          <a:xfrm>
            <a:off x="5323216" y="4232093"/>
            <a:ext cx="1092200" cy="1371600"/>
            <a:chOff x="5323216" y="4232093"/>
            <a:chExt cx="1092200" cy="1371600"/>
          </a:xfrm>
        </p:grpSpPr>
        <p:sp>
          <p:nvSpPr>
            <p:cNvPr id="27735" name="Oval 76"/>
            <p:cNvSpPr>
              <a:spLocks noChangeArrowheads="1"/>
            </p:cNvSpPr>
            <p:nvPr/>
          </p:nvSpPr>
          <p:spPr bwMode="auto">
            <a:xfrm>
              <a:off x="6174116" y="5362393"/>
              <a:ext cx="241300" cy="241300"/>
            </a:xfrm>
            <a:prstGeom prst="ellipse">
              <a:avLst/>
            </a:prstGeom>
            <a:solidFill>
              <a:schemeClr val="bg1"/>
            </a:solidFill>
            <a:ln w="9525" algn="ctr">
              <a:noFill/>
              <a:round/>
              <a:headEnd/>
              <a:tailEnd/>
            </a:ln>
          </p:spPr>
          <p:txBody>
            <a:bodyPr/>
            <a:lstStyle/>
            <a:p>
              <a:endParaRPr lang="en-US"/>
            </a:p>
          </p:txBody>
        </p:sp>
        <p:cxnSp>
          <p:nvCxnSpPr>
            <p:cNvPr id="27726" name="Straight Connector 239"/>
            <p:cNvCxnSpPr>
              <a:cxnSpLocks noChangeShapeType="1"/>
              <a:stCxn id="27730" idx="4"/>
              <a:endCxn id="27735" idx="1"/>
            </p:cNvCxnSpPr>
            <p:nvPr/>
          </p:nvCxnSpPr>
          <p:spPr bwMode="auto">
            <a:xfrm>
              <a:off x="5909574" y="4232093"/>
              <a:ext cx="299880" cy="1165638"/>
            </a:xfrm>
            <a:prstGeom prst="line">
              <a:avLst/>
            </a:prstGeom>
            <a:noFill/>
            <a:ln w="31750" algn="ctr">
              <a:solidFill>
                <a:srgbClr val="FFFF00"/>
              </a:solidFill>
              <a:round/>
              <a:headEnd/>
              <a:tailEnd/>
            </a:ln>
          </p:spPr>
        </p:cxnSp>
        <p:sp>
          <p:nvSpPr>
            <p:cNvPr id="27672" name="Oval 11"/>
            <p:cNvSpPr>
              <a:spLocks noChangeArrowheads="1"/>
            </p:cNvSpPr>
            <p:nvPr/>
          </p:nvSpPr>
          <p:spPr bwMode="auto">
            <a:xfrm>
              <a:off x="5323216" y="5362393"/>
              <a:ext cx="241300" cy="241300"/>
            </a:xfrm>
            <a:prstGeom prst="ellipse">
              <a:avLst/>
            </a:prstGeom>
            <a:solidFill>
              <a:schemeClr val="bg1"/>
            </a:solidFill>
            <a:ln w="31750" algn="ctr">
              <a:noFill/>
              <a:round/>
              <a:headEnd/>
              <a:tailEnd/>
            </a:ln>
          </p:spPr>
          <p:txBody>
            <a:bodyPr/>
            <a:lstStyle/>
            <a:p>
              <a:endParaRPr lang="en-US"/>
            </a:p>
          </p:txBody>
        </p:sp>
      </p:grpSp>
      <p:sp>
        <p:nvSpPr>
          <p:cNvPr id="27674" name="Oval 13"/>
          <p:cNvSpPr>
            <a:spLocks noChangeArrowheads="1"/>
          </p:cNvSpPr>
          <p:nvPr/>
        </p:nvSpPr>
        <p:spPr bwMode="auto">
          <a:xfrm>
            <a:off x="7418716" y="4701993"/>
            <a:ext cx="241300" cy="241300"/>
          </a:xfrm>
          <a:prstGeom prst="ellipse">
            <a:avLst/>
          </a:prstGeom>
          <a:solidFill>
            <a:schemeClr val="bg1"/>
          </a:solidFill>
          <a:ln w="31750" algn="ctr">
            <a:noFill/>
            <a:round/>
            <a:headEnd/>
            <a:tailEnd/>
          </a:ln>
        </p:spPr>
        <p:txBody>
          <a:bodyPr/>
          <a:lstStyle/>
          <a:p>
            <a:endParaRPr lang="en-US"/>
          </a:p>
        </p:txBody>
      </p:sp>
      <p:sp>
        <p:nvSpPr>
          <p:cNvPr id="27675" name="Oval 14"/>
          <p:cNvSpPr>
            <a:spLocks noChangeArrowheads="1"/>
          </p:cNvSpPr>
          <p:nvPr/>
        </p:nvSpPr>
        <p:spPr bwMode="auto">
          <a:xfrm>
            <a:off x="2110116" y="2111193"/>
            <a:ext cx="241300" cy="241300"/>
          </a:xfrm>
          <a:prstGeom prst="ellipse">
            <a:avLst/>
          </a:prstGeom>
          <a:solidFill>
            <a:schemeClr val="bg1"/>
          </a:solidFill>
          <a:ln w="9525" algn="ctr">
            <a:noFill/>
            <a:round/>
            <a:headEnd/>
            <a:tailEnd/>
          </a:ln>
        </p:spPr>
        <p:txBody>
          <a:bodyPr/>
          <a:lstStyle/>
          <a:p>
            <a:endParaRPr lang="en-US"/>
          </a:p>
        </p:txBody>
      </p:sp>
      <p:sp>
        <p:nvSpPr>
          <p:cNvPr id="27676" name="Oval 15"/>
          <p:cNvSpPr>
            <a:spLocks noChangeArrowheads="1"/>
          </p:cNvSpPr>
          <p:nvPr/>
        </p:nvSpPr>
        <p:spPr bwMode="auto">
          <a:xfrm>
            <a:off x="5513716" y="2123893"/>
            <a:ext cx="241300" cy="241300"/>
          </a:xfrm>
          <a:prstGeom prst="ellipse">
            <a:avLst/>
          </a:prstGeom>
          <a:solidFill>
            <a:schemeClr val="bg1"/>
          </a:solidFill>
          <a:ln w="9525" algn="ctr">
            <a:noFill/>
            <a:round/>
            <a:headEnd/>
            <a:tailEnd/>
          </a:ln>
        </p:spPr>
        <p:txBody>
          <a:bodyPr/>
          <a:lstStyle/>
          <a:p>
            <a:endParaRPr lang="en-US">
              <a:solidFill>
                <a:schemeClr val="accent6">
                  <a:lumMod val="60000"/>
                  <a:lumOff val="40000"/>
                </a:schemeClr>
              </a:solidFill>
            </a:endParaRPr>
          </a:p>
        </p:txBody>
      </p:sp>
      <p:grpSp>
        <p:nvGrpSpPr>
          <p:cNvPr id="115" name="Group 114"/>
          <p:cNvGrpSpPr/>
          <p:nvPr/>
        </p:nvGrpSpPr>
        <p:grpSpPr>
          <a:xfrm>
            <a:off x="2478416" y="3866555"/>
            <a:ext cx="1473200" cy="1876838"/>
            <a:chOff x="1968500" y="4155662"/>
            <a:chExt cx="1473200" cy="1876838"/>
          </a:xfrm>
        </p:grpSpPr>
        <p:sp>
          <p:nvSpPr>
            <p:cNvPr id="27737" name="Oval 79"/>
            <p:cNvSpPr>
              <a:spLocks noChangeArrowheads="1"/>
            </p:cNvSpPr>
            <p:nvPr/>
          </p:nvSpPr>
          <p:spPr bwMode="auto">
            <a:xfrm>
              <a:off x="1968500" y="5791200"/>
              <a:ext cx="241300" cy="241300"/>
            </a:xfrm>
            <a:prstGeom prst="ellipse">
              <a:avLst/>
            </a:prstGeom>
            <a:solidFill>
              <a:schemeClr val="bg1"/>
            </a:solidFill>
            <a:ln w="9525" algn="ctr">
              <a:noFill/>
              <a:round/>
              <a:headEnd/>
              <a:tailEnd/>
            </a:ln>
          </p:spPr>
          <p:txBody>
            <a:bodyPr/>
            <a:lstStyle/>
            <a:p>
              <a:endParaRPr lang="en-US"/>
            </a:p>
          </p:txBody>
        </p:sp>
        <p:cxnSp>
          <p:nvCxnSpPr>
            <p:cNvPr id="27742" name="Straight Connector 135"/>
            <p:cNvCxnSpPr>
              <a:cxnSpLocks noChangeShapeType="1"/>
              <a:stCxn id="27678" idx="3"/>
              <a:endCxn id="27737" idx="0"/>
            </p:cNvCxnSpPr>
            <p:nvPr/>
          </p:nvCxnSpPr>
          <p:spPr bwMode="auto">
            <a:xfrm rot="5400000">
              <a:off x="1939925" y="5333587"/>
              <a:ext cx="606838" cy="308388"/>
            </a:xfrm>
            <a:prstGeom prst="line">
              <a:avLst/>
            </a:prstGeom>
            <a:noFill/>
            <a:ln w="31750" algn="ctr">
              <a:solidFill>
                <a:srgbClr val="FFFF00"/>
              </a:solidFill>
              <a:round/>
              <a:headEnd/>
              <a:tailEnd/>
            </a:ln>
          </p:spPr>
        </p:cxnSp>
        <p:sp>
          <p:nvSpPr>
            <p:cNvPr id="27738" name="Oval 80"/>
            <p:cNvSpPr>
              <a:spLocks noChangeArrowheads="1"/>
            </p:cNvSpPr>
            <p:nvPr/>
          </p:nvSpPr>
          <p:spPr bwMode="auto">
            <a:xfrm>
              <a:off x="2368550" y="5791200"/>
              <a:ext cx="241300" cy="241300"/>
            </a:xfrm>
            <a:prstGeom prst="ellipse">
              <a:avLst/>
            </a:prstGeom>
            <a:solidFill>
              <a:schemeClr val="bg1"/>
            </a:solidFill>
            <a:ln w="9525" algn="ctr">
              <a:noFill/>
              <a:round/>
              <a:headEnd/>
              <a:tailEnd/>
            </a:ln>
          </p:spPr>
          <p:txBody>
            <a:bodyPr/>
            <a:lstStyle/>
            <a:p>
              <a:endParaRPr lang="en-US"/>
            </a:p>
          </p:txBody>
        </p:sp>
        <p:sp>
          <p:nvSpPr>
            <p:cNvPr id="27739" name="Oval 81"/>
            <p:cNvSpPr>
              <a:spLocks noChangeArrowheads="1"/>
            </p:cNvSpPr>
            <p:nvPr/>
          </p:nvSpPr>
          <p:spPr bwMode="auto">
            <a:xfrm>
              <a:off x="2768600" y="5791200"/>
              <a:ext cx="241300" cy="241300"/>
            </a:xfrm>
            <a:prstGeom prst="ellipse">
              <a:avLst/>
            </a:prstGeom>
            <a:solidFill>
              <a:schemeClr val="bg1"/>
            </a:solidFill>
            <a:ln w="9525" algn="ctr">
              <a:noFill/>
              <a:round/>
              <a:headEnd/>
              <a:tailEnd/>
            </a:ln>
          </p:spPr>
          <p:txBody>
            <a:bodyPr/>
            <a:lstStyle/>
            <a:p>
              <a:endParaRPr lang="en-US"/>
            </a:p>
          </p:txBody>
        </p:sp>
        <p:cxnSp>
          <p:nvCxnSpPr>
            <p:cNvPr id="27743" name="Straight Connector 138"/>
            <p:cNvCxnSpPr>
              <a:cxnSpLocks noChangeShapeType="1"/>
              <a:stCxn id="27677" idx="4"/>
              <a:endCxn id="27739" idx="0"/>
            </p:cNvCxnSpPr>
            <p:nvPr/>
          </p:nvCxnSpPr>
          <p:spPr bwMode="auto">
            <a:xfrm rot="5400000">
              <a:off x="2686050" y="5511800"/>
              <a:ext cx="482600" cy="76200"/>
            </a:xfrm>
            <a:prstGeom prst="line">
              <a:avLst/>
            </a:prstGeom>
            <a:noFill/>
            <a:ln w="31750" algn="ctr">
              <a:solidFill>
                <a:srgbClr val="FFFF00"/>
              </a:solidFill>
              <a:round/>
              <a:headEnd/>
              <a:tailEnd/>
            </a:ln>
          </p:spPr>
        </p:cxnSp>
        <p:cxnSp>
          <p:nvCxnSpPr>
            <p:cNvPr id="27744" name="Straight Connector 141"/>
            <p:cNvCxnSpPr>
              <a:cxnSpLocks noChangeShapeType="1"/>
              <a:stCxn id="27677" idx="4"/>
              <a:endCxn id="27738" idx="7"/>
            </p:cNvCxnSpPr>
            <p:nvPr/>
          </p:nvCxnSpPr>
          <p:spPr bwMode="auto">
            <a:xfrm rot="5400000">
              <a:off x="2511012" y="5372100"/>
              <a:ext cx="517938" cy="390938"/>
            </a:xfrm>
            <a:prstGeom prst="line">
              <a:avLst/>
            </a:prstGeom>
            <a:noFill/>
            <a:ln w="31750" algn="ctr">
              <a:solidFill>
                <a:srgbClr val="FFFF00"/>
              </a:solidFill>
              <a:round/>
              <a:headEnd/>
              <a:tailEnd/>
            </a:ln>
          </p:spPr>
        </p:cxnSp>
        <p:cxnSp>
          <p:nvCxnSpPr>
            <p:cNvPr id="28" name="Straight Connector 27"/>
            <p:cNvCxnSpPr>
              <a:cxnSpLocks noChangeShapeType="1"/>
              <a:stCxn id="27668" idx="4"/>
              <a:endCxn id="27670" idx="0"/>
            </p:cNvCxnSpPr>
            <p:nvPr/>
          </p:nvCxnSpPr>
          <p:spPr bwMode="auto">
            <a:xfrm>
              <a:off x="2901950" y="4191000"/>
              <a:ext cx="419100" cy="723900"/>
            </a:xfrm>
            <a:prstGeom prst="line">
              <a:avLst/>
            </a:prstGeom>
            <a:noFill/>
            <a:ln w="31750" algn="ctr">
              <a:solidFill>
                <a:srgbClr val="FFFF00"/>
              </a:solidFill>
              <a:round/>
              <a:headEnd/>
              <a:tailEnd/>
            </a:ln>
          </p:spPr>
        </p:cxnSp>
        <p:cxnSp>
          <p:nvCxnSpPr>
            <p:cNvPr id="27662" name="Straight Connector 30"/>
            <p:cNvCxnSpPr>
              <a:cxnSpLocks noChangeShapeType="1"/>
              <a:stCxn id="27668" idx="3"/>
              <a:endCxn id="27678" idx="0"/>
            </p:cNvCxnSpPr>
            <p:nvPr/>
          </p:nvCxnSpPr>
          <p:spPr bwMode="auto">
            <a:xfrm flipH="1">
              <a:off x="2482850" y="4155662"/>
              <a:ext cx="405796" cy="822738"/>
            </a:xfrm>
            <a:prstGeom prst="line">
              <a:avLst/>
            </a:prstGeom>
            <a:noFill/>
            <a:ln w="31750" algn="ctr">
              <a:solidFill>
                <a:srgbClr val="FFFF00"/>
              </a:solidFill>
              <a:round/>
              <a:headEnd/>
              <a:tailEnd/>
            </a:ln>
          </p:spPr>
        </p:cxnSp>
        <p:cxnSp>
          <p:nvCxnSpPr>
            <p:cNvPr id="27663" name="Straight Connector 33"/>
            <p:cNvCxnSpPr>
              <a:cxnSpLocks noChangeShapeType="1"/>
              <a:stCxn id="27668" idx="4"/>
              <a:endCxn id="27677" idx="0"/>
            </p:cNvCxnSpPr>
            <p:nvPr/>
          </p:nvCxnSpPr>
          <p:spPr bwMode="auto">
            <a:xfrm>
              <a:off x="2901950" y="4191000"/>
              <a:ext cx="63500" cy="876300"/>
            </a:xfrm>
            <a:prstGeom prst="line">
              <a:avLst/>
            </a:prstGeom>
            <a:noFill/>
            <a:ln w="31750" algn="ctr">
              <a:solidFill>
                <a:srgbClr val="FFFF00"/>
              </a:solidFill>
              <a:round/>
              <a:headEnd/>
              <a:tailEnd/>
            </a:ln>
          </p:spPr>
        </p:cxnSp>
        <p:sp>
          <p:nvSpPr>
            <p:cNvPr id="27670" name="Oval 9"/>
            <p:cNvSpPr>
              <a:spLocks noChangeArrowheads="1"/>
            </p:cNvSpPr>
            <p:nvPr/>
          </p:nvSpPr>
          <p:spPr bwMode="auto">
            <a:xfrm>
              <a:off x="3200400" y="4914900"/>
              <a:ext cx="241300" cy="241300"/>
            </a:xfrm>
            <a:prstGeom prst="ellipse">
              <a:avLst/>
            </a:prstGeom>
            <a:solidFill>
              <a:schemeClr val="bg1"/>
            </a:solidFill>
            <a:ln w="31750" algn="ctr">
              <a:noFill/>
              <a:round/>
              <a:headEnd/>
              <a:tailEnd/>
            </a:ln>
          </p:spPr>
          <p:txBody>
            <a:bodyPr/>
            <a:lstStyle/>
            <a:p>
              <a:endParaRPr lang="en-US"/>
            </a:p>
          </p:txBody>
        </p:sp>
        <p:sp>
          <p:nvSpPr>
            <p:cNvPr id="27677" name="Oval 36"/>
            <p:cNvSpPr>
              <a:spLocks noChangeArrowheads="1"/>
            </p:cNvSpPr>
            <p:nvPr/>
          </p:nvSpPr>
          <p:spPr bwMode="auto">
            <a:xfrm>
              <a:off x="2844800" y="5067300"/>
              <a:ext cx="241300" cy="241300"/>
            </a:xfrm>
            <a:prstGeom prst="ellipse">
              <a:avLst/>
            </a:prstGeom>
            <a:solidFill>
              <a:schemeClr val="bg1"/>
            </a:solidFill>
            <a:ln w="31750" algn="ctr">
              <a:noFill/>
              <a:round/>
              <a:headEnd/>
              <a:tailEnd/>
            </a:ln>
          </p:spPr>
          <p:txBody>
            <a:bodyPr/>
            <a:lstStyle/>
            <a:p>
              <a:endParaRPr lang="en-US"/>
            </a:p>
          </p:txBody>
        </p:sp>
        <p:sp>
          <p:nvSpPr>
            <p:cNvPr id="27678" name="Oval 37"/>
            <p:cNvSpPr>
              <a:spLocks noChangeArrowheads="1"/>
            </p:cNvSpPr>
            <p:nvPr/>
          </p:nvSpPr>
          <p:spPr bwMode="auto">
            <a:xfrm>
              <a:off x="2362200" y="4978400"/>
              <a:ext cx="241300" cy="241300"/>
            </a:xfrm>
            <a:prstGeom prst="ellipse">
              <a:avLst/>
            </a:prstGeom>
            <a:solidFill>
              <a:schemeClr val="bg1"/>
            </a:solidFill>
            <a:ln w="31750" algn="ctr">
              <a:noFill/>
              <a:round/>
              <a:headEnd/>
              <a:tailEnd/>
            </a:ln>
          </p:spPr>
          <p:txBody>
            <a:bodyPr/>
            <a:lstStyle/>
            <a:p>
              <a:endParaRPr lang="en-US"/>
            </a:p>
          </p:txBody>
        </p:sp>
      </p:grpSp>
      <p:cxnSp>
        <p:nvCxnSpPr>
          <p:cNvPr id="27679" name="Straight Connector 40"/>
          <p:cNvCxnSpPr>
            <a:cxnSpLocks noChangeShapeType="1"/>
            <a:stCxn id="27669" idx="4"/>
            <a:endCxn id="27671" idx="0"/>
          </p:cNvCxnSpPr>
          <p:nvPr/>
        </p:nvCxnSpPr>
        <p:spPr bwMode="auto">
          <a:xfrm rot="5400000">
            <a:off x="1913266" y="4143193"/>
            <a:ext cx="673100" cy="342900"/>
          </a:xfrm>
          <a:prstGeom prst="line">
            <a:avLst/>
          </a:prstGeom>
          <a:noFill/>
          <a:ln w="31750" algn="ctr">
            <a:solidFill>
              <a:srgbClr val="FFFF00"/>
            </a:solidFill>
            <a:round/>
            <a:headEnd/>
            <a:tailEnd/>
          </a:ln>
        </p:spPr>
      </p:cxnSp>
      <p:cxnSp>
        <p:nvCxnSpPr>
          <p:cNvPr id="27680" name="Straight Connector 43"/>
          <p:cNvCxnSpPr>
            <a:cxnSpLocks noChangeShapeType="1"/>
            <a:stCxn id="27676" idx="3"/>
            <a:endCxn id="27665" idx="7"/>
          </p:cNvCxnSpPr>
          <p:nvPr/>
        </p:nvCxnSpPr>
        <p:spPr bwMode="auto">
          <a:xfrm rot="5400000">
            <a:off x="4818391" y="2304868"/>
            <a:ext cx="704850" cy="755650"/>
          </a:xfrm>
          <a:prstGeom prst="line">
            <a:avLst/>
          </a:prstGeom>
          <a:noFill/>
          <a:ln w="31750" algn="ctr">
            <a:solidFill>
              <a:srgbClr val="FFFF00"/>
            </a:solidFill>
            <a:round/>
            <a:headEnd/>
            <a:tailEnd/>
          </a:ln>
        </p:spPr>
      </p:cxnSp>
      <p:cxnSp>
        <p:nvCxnSpPr>
          <p:cNvPr id="27681" name="Straight Connector 48"/>
          <p:cNvCxnSpPr>
            <a:cxnSpLocks noChangeShapeType="1"/>
            <a:stCxn id="27676" idx="5"/>
            <a:endCxn id="27667" idx="1"/>
          </p:cNvCxnSpPr>
          <p:nvPr/>
        </p:nvCxnSpPr>
        <p:spPr bwMode="auto">
          <a:xfrm rot="16200000" flipH="1">
            <a:off x="5758191" y="2292168"/>
            <a:ext cx="666750" cy="742950"/>
          </a:xfrm>
          <a:prstGeom prst="line">
            <a:avLst/>
          </a:prstGeom>
          <a:noFill/>
          <a:ln w="31750" algn="ctr">
            <a:solidFill>
              <a:srgbClr val="FFFF00"/>
            </a:solidFill>
            <a:round/>
            <a:headEnd/>
            <a:tailEnd/>
          </a:ln>
        </p:spPr>
      </p:cxnSp>
      <p:cxnSp>
        <p:nvCxnSpPr>
          <p:cNvPr id="27682" name="Straight Connector 51"/>
          <p:cNvCxnSpPr>
            <a:cxnSpLocks noChangeShapeType="1"/>
            <a:stCxn id="27667" idx="5"/>
            <a:endCxn id="27674" idx="0"/>
          </p:cNvCxnSpPr>
          <p:nvPr/>
        </p:nvCxnSpPr>
        <p:spPr bwMode="auto">
          <a:xfrm rot="16200000" flipH="1">
            <a:off x="6320166" y="3482793"/>
            <a:ext cx="1533525" cy="904875"/>
          </a:xfrm>
          <a:prstGeom prst="line">
            <a:avLst/>
          </a:prstGeom>
          <a:noFill/>
          <a:ln w="31750" algn="ctr">
            <a:solidFill>
              <a:srgbClr val="FFFF00"/>
            </a:solidFill>
            <a:round/>
            <a:headEnd/>
            <a:tailEnd/>
          </a:ln>
        </p:spPr>
      </p:cxnSp>
      <p:grpSp>
        <p:nvGrpSpPr>
          <p:cNvPr id="112" name="Group 111"/>
          <p:cNvGrpSpPr/>
          <p:nvPr/>
        </p:nvGrpSpPr>
        <p:grpSpPr>
          <a:xfrm>
            <a:off x="3560678" y="3241493"/>
            <a:ext cx="1883188" cy="2241550"/>
            <a:chOff x="3050762" y="3530600"/>
            <a:chExt cx="1883188" cy="2241550"/>
          </a:xfrm>
        </p:grpSpPr>
        <p:cxnSp>
          <p:nvCxnSpPr>
            <p:cNvPr id="217" name="Straight Connector 216"/>
            <p:cNvCxnSpPr>
              <a:cxnSpLocks noChangeShapeType="1"/>
              <a:stCxn id="27677" idx="5"/>
              <a:endCxn id="27672" idx="2"/>
            </p:cNvCxnSpPr>
            <p:nvPr/>
          </p:nvCxnSpPr>
          <p:spPr bwMode="auto">
            <a:xfrm>
              <a:off x="3050762" y="5273262"/>
              <a:ext cx="1762538" cy="498888"/>
            </a:xfrm>
            <a:prstGeom prst="line">
              <a:avLst/>
            </a:prstGeom>
            <a:noFill/>
            <a:ln w="31750" algn="ctr">
              <a:solidFill>
                <a:srgbClr val="FFFF00"/>
              </a:solidFill>
              <a:round/>
              <a:headEnd/>
              <a:tailEnd/>
            </a:ln>
          </p:spPr>
        </p:cxnSp>
        <p:cxnSp>
          <p:nvCxnSpPr>
            <p:cNvPr id="166" name="Straight Connector 165"/>
            <p:cNvCxnSpPr>
              <a:cxnSpLocks noChangeShapeType="1"/>
              <a:stCxn id="27665" idx="4"/>
              <a:endCxn id="27672" idx="0"/>
            </p:cNvCxnSpPr>
            <p:nvPr/>
          </p:nvCxnSpPr>
          <p:spPr bwMode="auto">
            <a:xfrm>
              <a:off x="4197350" y="3530600"/>
              <a:ext cx="736600" cy="2120900"/>
            </a:xfrm>
            <a:prstGeom prst="line">
              <a:avLst/>
            </a:prstGeom>
            <a:noFill/>
            <a:ln w="31750" algn="ctr">
              <a:solidFill>
                <a:srgbClr val="FFFF00"/>
              </a:solidFill>
              <a:round/>
              <a:headEnd/>
              <a:tailEnd/>
            </a:ln>
          </p:spPr>
        </p:cxnSp>
      </p:grpSp>
      <p:grpSp>
        <p:nvGrpSpPr>
          <p:cNvPr id="107" name="Group 106"/>
          <p:cNvGrpSpPr/>
          <p:nvPr/>
        </p:nvGrpSpPr>
        <p:grpSpPr>
          <a:xfrm>
            <a:off x="7228216" y="4943293"/>
            <a:ext cx="952500" cy="736600"/>
            <a:chOff x="6718300" y="5232400"/>
            <a:chExt cx="952500" cy="736600"/>
          </a:xfrm>
        </p:grpSpPr>
        <p:sp>
          <p:nvSpPr>
            <p:cNvPr id="27736" name="Oval 77"/>
            <p:cNvSpPr>
              <a:spLocks noChangeArrowheads="1"/>
            </p:cNvSpPr>
            <p:nvPr/>
          </p:nvSpPr>
          <p:spPr bwMode="auto">
            <a:xfrm>
              <a:off x="6718300" y="5702300"/>
              <a:ext cx="241300" cy="241300"/>
            </a:xfrm>
            <a:prstGeom prst="ellipse">
              <a:avLst/>
            </a:prstGeom>
            <a:solidFill>
              <a:schemeClr val="bg1"/>
            </a:solidFill>
            <a:ln w="9525" algn="ctr">
              <a:noFill/>
              <a:round/>
              <a:headEnd/>
              <a:tailEnd/>
            </a:ln>
          </p:spPr>
          <p:txBody>
            <a:bodyPr/>
            <a:lstStyle/>
            <a:p>
              <a:endParaRPr lang="en-US"/>
            </a:p>
          </p:txBody>
        </p:sp>
        <p:cxnSp>
          <p:nvCxnSpPr>
            <p:cNvPr id="27721" name="Straight Connector 110"/>
            <p:cNvCxnSpPr>
              <a:cxnSpLocks noChangeShapeType="1"/>
              <a:stCxn id="27674" idx="4"/>
              <a:endCxn id="27736" idx="0"/>
            </p:cNvCxnSpPr>
            <p:nvPr/>
          </p:nvCxnSpPr>
          <p:spPr bwMode="auto">
            <a:xfrm flipH="1">
              <a:off x="6838950" y="5232400"/>
              <a:ext cx="190500" cy="469900"/>
            </a:xfrm>
            <a:prstGeom prst="line">
              <a:avLst/>
            </a:prstGeom>
            <a:noFill/>
            <a:ln w="31750" algn="ctr">
              <a:solidFill>
                <a:srgbClr val="FFFF00"/>
              </a:solidFill>
              <a:round/>
              <a:headEnd/>
              <a:tailEnd/>
            </a:ln>
          </p:spPr>
        </p:cxnSp>
        <p:sp>
          <p:nvSpPr>
            <p:cNvPr id="27685" name="Oval 174"/>
            <p:cNvSpPr>
              <a:spLocks noChangeArrowheads="1"/>
            </p:cNvSpPr>
            <p:nvPr/>
          </p:nvSpPr>
          <p:spPr bwMode="auto">
            <a:xfrm>
              <a:off x="7073900" y="5727700"/>
              <a:ext cx="241300" cy="241300"/>
            </a:xfrm>
            <a:prstGeom prst="ellipse">
              <a:avLst/>
            </a:prstGeom>
            <a:solidFill>
              <a:schemeClr val="bg1"/>
            </a:solidFill>
            <a:ln w="31750" algn="ctr">
              <a:noFill/>
              <a:round/>
              <a:headEnd/>
              <a:tailEnd/>
            </a:ln>
          </p:spPr>
          <p:txBody>
            <a:bodyPr/>
            <a:lstStyle/>
            <a:p>
              <a:endParaRPr lang="en-US"/>
            </a:p>
          </p:txBody>
        </p:sp>
        <p:sp>
          <p:nvSpPr>
            <p:cNvPr id="27686" name="Oval 175"/>
            <p:cNvSpPr>
              <a:spLocks noChangeArrowheads="1"/>
            </p:cNvSpPr>
            <p:nvPr/>
          </p:nvSpPr>
          <p:spPr bwMode="auto">
            <a:xfrm>
              <a:off x="7429500" y="5727700"/>
              <a:ext cx="241300" cy="241300"/>
            </a:xfrm>
            <a:prstGeom prst="ellipse">
              <a:avLst/>
            </a:prstGeom>
            <a:solidFill>
              <a:schemeClr val="bg1"/>
            </a:solidFill>
            <a:ln w="31750" algn="ctr">
              <a:noFill/>
              <a:round/>
              <a:headEnd/>
              <a:tailEnd/>
            </a:ln>
          </p:spPr>
          <p:txBody>
            <a:bodyPr/>
            <a:lstStyle/>
            <a:p>
              <a:endParaRPr lang="en-US"/>
            </a:p>
          </p:txBody>
        </p:sp>
        <p:cxnSp>
          <p:nvCxnSpPr>
            <p:cNvPr id="27687" name="Straight Connector 176"/>
            <p:cNvCxnSpPr>
              <a:cxnSpLocks noChangeShapeType="1"/>
              <a:stCxn id="27674" idx="4"/>
              <a:endCxn id="27685" idx="0"/>
            </p:cNvCxnSpPr>
            <p:nvPr/>
          </p:nvCxnSpPr>
          <p:spPr bwMode="auto">
            <a:xfrm>
              <a:off x="7029450" y="5232400"/>
              <a:ext cx="165100" cy="495300"/>
            </a:xfrm>
            <a:prstGeom prst="line">
              <a:avLst/>
            </a:prstGeom>
            <a:noFill/>
            <a:ln w="31750" algn="ctr">
              <a:solidFill>
                <a:srgbClr val="FFFF00"/>
              </a:solidFill>
              <a:round/>
              <a:headEnd/>
              <a:tailEnd/>
            </a:ln>
          </p:spPr>
        </p:cxnSp>
        <p:cxnSp>
          <p:nvCxnSpPr>
            <p:cNvPr id="27688" name="Straight Connector 179"/>
            <p:cNvCxnSpPr>
              <a:cxnSpLocks noChangeShapeType="1"/>
              <a:stCxn id="27674" idx="4"/>
              <a:endCxn id="27686" idx="1"/>
            </p:cNvCxnSpPr>
            <p:nvPr/>
          </p:nvCxnSpPr>
          <p:spPr bwMode="auto">
            <a:xfrm>
              <a:off x="7029450" y="5232400"/>
              <a:ext cx="435388" cy="530638"/>
            </a:xfrm>
            <a:prstGeom prst="line">
              <a:avLst/>
            </a:prstGeom>
            <a:noFill/>
            <a:ln w="31750" algn="ctr">
              <a:solidFill>
                <a:srgbClr val="FFFF00"/>
              </a:solidFill>
              <a:round/>
              <a:headEnd/>
              <a:tailEnd/>
            </a:ln>
          </p:spPr>
        </p:cxnSp>
      </p:grpSp>
      <p:cxnSp>
        <p:nvCxnSpPr>
          <p:cNvPr id="27696" name="Straight Connector 232"/>
          <p:cNvCxnSpPr>
            <a:cxnSpLocks noChangeShapeType="1"/>
            <a:stCxn id="27666" idx="4"/>
            <a:endCxn id="27711" idx="1"/>
          </p:cNvCxnSpPr>
          <p:nvPr/>
        </p:nvCxnSpPr>
        <p:spPr bwMode="auto">
          <a:xfrm rot="16200000" flipH="1">
            <a:off x="1211591" y="3371668"/>
            <a:ext cx="581438" cy="321088"/>
          </a:xfrm>
          <a:prstGeom prst="line">
            <a:avLst/>
          </a:prstGeom>
          <a:noFill/>
          <a:ln w="31750" algn="ctr">
            <a:solidFill>
              <a:srgbClr val="FFFF00"/>
            </a:solidFill>
            <a:round/>
            <a:headEnd/>
            <a:tailEnd/>
          </a:ln>
        </p:spPr>
      </p:cxnSp>
      <p:sp>
        <p:nvSpPr>
          <p:cNvPr id="27700" name="Oval 88"/>
          <p:cNvSpPr>
            <a:spLocks noChangeArrowheads="1"/>
          </p:cNvSpPr>
          <p:nvPr/>
        </p:nvSpPr>
        <p:spPr bwMode="auto">
          <a:xfrm>
            <a:off x="662316" y="4155893"/>
            <a:ext cx="241300" cy="241300"/>
          </a:xfrm>
          <a:prstGeom prst="ellipse">
            <a:avLst/>
          </a:prstGeom>
          <a:solidFill>
            <a:schemeClr val="bg1"/>
          </a:solidFill>
          <a:ln w="9525" algn="ctr">
            <a:noFill/>
            <a:round/>
            <a:headEnd/>
            <a:tailEnd/>
          </a:ln>
        </p:spPr>
        <p:txBody>
          <a:bodyPr/>
          <a:lstStyle/>
          <a:p>
            <a:endParaRPr lang="en-US"/>
          </a:p>
        </p:txBody>
      </p:sp>
      <p:grpSp>
        <p:nvGrpSpPr>
          <p:cNvPr id="106" name="Group 105"/>
          <p:cNvGrpSpPr/>
          <p:nvPr/>
        </p:nvGrpSpPr>
        <p:grpSpPr>
          <a:xfrm>
            <a:off x="4243716" y="4651193"/>
            <a:ext cx="1028700" cy="1701800"/>
            <a:chOff x="3733800" y="4940300"/>
            <a:chExt cx="1028700" cy="1701800"/>
          </a:xfrm>
        </p:grpSpPr>
        <p:sp>
          <p:nvSpPr>
            <p:cNvPr id="27697" name="Oval 85"/>
            <p:cNvSpPr>
              <a:spLocks noChangeArrowheads="1"/>
            </p:cNvSpPr>
            <p:nvPr/>
          </p:nvSpPr>
          <p:spPr bwMode="auto">
            <a:xfrm>
              <a:off x="3733800" y="6375400"/>
              <a:ext cx="241300" cy="241300"/>
            </a:xfrm>
            <a:prstGeom prst="ellipse">
              <a:avLst/>
            </a:prstGeom>
            <a:solidFill>
              <a:schemeClr val="bg1"/>
            </a:solidFill>
            <a:ln w="9525" algn="ctr">
              <a:noFill/>
              <a:round/>
              <a:headEnd/>
              <a:tailEnd/>
            </a:ln>
          </p:spPr>
          <p:txBody>
            <a:bodyPr/>
            <a:lstStyle/>
            <a:p>
              <a:endParaRPr lang="en-US"/>
            </a:p>
          </p:txBody>
        </p:sp>
        <p:sp>
          <p:nvSpPr>
            <p:cNvPr id="27698" name="Oval 86"/>
            <p:cNvSpPr>
              <a:spLocks noChangeArrowheads="1"/>
            </p:cNvSpPr>
            <p:nvPr/>
          </p:nvSpPr>
          <p:spPr bwMode="auto">
            <a:xfrm>
              <a:off x="4127500" y="6388100"/>
              <a:ext cx="241300" cy="241300"/>
            </a:xfrm>
            <a:prstGeom prst="ellipse">
              <a:avLst/>
            </a:prstGeom>
            <a:solidFill>
              <a:schemeClr val="bg1"/>
            </a:solidFill>
            <a:ln w="9525" algn="ctr">
              <a:noFill/>
              <a:round/>
              <a:headEnd/>
              <a:tailEnd/>
            </a:ln>
          </p:spPr>
          <p:txBody>
            <a:bodyPr/>
            <a:lstStyle/>
            <a:p>
              <a:endParaRPr lang="en-US"/>
            </a:p>
          </p:txBody>
        </p:sp>
        <p:sp>
          <p:nvSpPr>
            <p:cNvPr id="27699" name="Oval 87"/>
            <p:cNvSpPr>
              <a:spLocks noChangeArrowheads="1"/>
            </p:cNvSpPr>
            <p:nvPr/>
          </p:nvSpPr>
          <p:spPr bwMode="auto">
            <a:xfrm>
              <a:off x="4521200" y="6400800"/>
              <a:ext cx="241300" cy="241300"/>
            </a:xfrm>
            <a:prstGeom prst="ellipse">
              <a:avLst/>
            </a:prstGeom>
            <a:solidFill>
              <a:schemeClr val="bg1"/>
            </a:solidFill>
            <a:ln w="9525" algn="ctr">
              <a:noFill/>
              <a:round/>
              <a:headEnd/>
              <a:tailEnd/>
            </a:ln>
          </p:spPr>
          <p:txBody>
            <a:bodyPr/>
            <a:lstStyle/>
            <a:p>
              <a:endParaRPr lang="en-US"/>
            </a:p>
          </p:txBody>
        </p:sp>
        <p:cxnSp>
          <p:nvCxnSpPr>
            <p:cNvPr id="27701" name="Straight Connector 95"/>
            <p:cNvCxnSpPr>
              <a:cxnSpLocks noChangeShapeType="1"/>
              <a:stCxn id="27731" idx="4"/>
              <a:endCxn id="27699" idx="0"/>
            </p:cNvCxnSpPr>
            <p:nvPr/>
          </p:nvCxnSpPr>
          <p:spPr bwMode="auto">
            <a:xfrm>
              <a:off x="4070350" y="4940300"/>
              <a:ext cx="571500" cy="1460500"/>
            </a:xfrm>
            <a:prstGeom prst="line">
              <a:avLst/>
            </a:prstGeom>
            <a:noFill/>
            <a:ln w="31750" algn="ctr">
              <a:solidFill>
                <a:srgbClr val="FFFF00"/>
              </a:solidFill>
              <a:round/>
              <a:headEnd/>
              <a:tailEnd/>
            </a:ln>
          </p:spPr>
        </p:cxnSp>
        <p:cxnSp>
          <p:nvCxnSpPr>
            <p:cNvPr id="27702" name="Straight Connector 98"/>
            <p:cNvCxnSpPr>
              <a:cxnSpLocks noChangeShapeType="1"/>
              <a:stCxn id="27731" idx="4"/>
              <a:endCxn id="27698" idx="0"/>
            </p:cNvCxnSpPr>
            <p:nvPr/>
          </p:nvCxnSpPr>
          <p:spPr bwMode="auto">
            <a:xfrm>
              <a:off x="4070350" y="4940300"/>
              <a:ext cx="177800" cy="1447800"/>
            </a:xfrm>
            <a:prstGeom prst="line">
              <a:avLst/>
            </a:prstGeom>
            <a:noFill/>
            <a:ln w="31750" algn="ctr">
              <a:solidFill>
                <a:srgbClr val="FFFF00"/>
              </a:solidFill>
              <a:round/>
              <a:headEnd/>
              <a:tailEnd/>
            </a:ln>
          </p:spPr>
        </p:cxnSp>
        <p:cxnSp>
          <p:nvCxnSpPr>
            <p:cNvPr id="27703" name="Straight Connector 101"/>
            <p:cNvCxnSpPr>
              <a:cxnSpLocks noChangeShapeType="1"/>
              <a:stCxn id="27731" idx="4"/>
              <a:endCxn id="27697" idx="0"/>
            </p:cNvCxnSpPr>
            <p:nvPr/>
          </p:nvCxnSpPr>
          <p:spPr bwMode="auto">
            <a:xfrm flipH="1">
              <a:off x="3854450" y="4940300"/>
              <a:ext cx="215900" cy="1435100"/>
            </a:xfrm>
            <a:prstGeom prst="line">
              <a:avLst/>
            </a:prstGeom>
            <a:noFill/>
            <a:ln w="31750" algn="ctr">
              <a:solidFill>
                <a:srgbClr val="FFFF00"/>
              </a:solidFill>
              <a:round/>
              <a:headEnd/>
              <a:tailEnd/>
            </a:ln>
          </p:spPr>
        </p:cxnSp>
      </p:grpSp>
      <p:cxnSp>
        <p:nvCxnSpPr>
          <p:cNvPr id="27704" name="Straight Connector 128"/>
          <p:cNvCxnSpPr>
            <a:cxnSpLocks noChangeShapeType="1"/>
            <a:stCxn id="27666" idx="3"/>
            <a:endCxn id="27700" idx="0"/>
          </p:cNvCxnSpPr>
          <p:nvPr/>
        </p:nvCxnSpPr>
        <p:spPr bwMode="auto">
          <a:xfrm rot="5400000">
            <a:off x="544841" y="3444280"/>
            <a:ext cx="949738" cy="473488"/>
          </a:xfrm>
          <a:prstGeom prst="line">
            <a:avLst/>
          </a:prstGeom>
          <a:noFill/>
          <a:ln w="31750" algn="ctr">
            <a:solidFill>
              <a:srgbClr val="FFFF00"/>
            </a:solidFill>
            <a:round/>
            <a:headEnd/>
            <a:tailEnd/>
          </a:ln>
        </p:spPr>
      </p:cxnSp>
      <p:sp>
        <p:nvSpPr>
          <p:cNvPr id="27705" name="Oval 61"/>
          <p:cNvSpPr>
            <a:spLocks noChangeArrowheads="1"/>
          </p:cNvSpPr>
          <p:nvPr/>
        </p:nvSpPr>
        <p:spPr bwMode="auto">
          <a:xfrm>
            <a:off x="5183516" y="3711393"/>
            <a:ext cx="241300" cy="241300"/>
          </a:xfrm>
          <a:prstGeom prst="ellipse">
            <a:avLst/>
          </a:prstGeom>
          <a:solidFill>
            <a:schemeClr val="bg1"/>
          </a:solidFill>
          <a:ln w="9525" algn="ctr">
            <a:noFill/>
            <a:round/>
            <a:headEnd/>
            <a:tailEnd/>
          </a:ln>
        </p:spPr>
        <p:txBody>
          <a:bodyPr/>
          <a:lstStyle/>
          <a:p>
            <a:endParaRPr lang="en-US"/>
          </a:p>
        </p:txBody>
      </p:sp>
      <p:sp>
        <p:nvSpPr>
          <p:cNvPr id="27706" name="Oval 203"/>
          <p:cNvSpPr>
            <a:spLocks noChangeArrowheads="1"/>
          </p:cNvSpPr>
          <p:nvPr/>
        </p:nvSpPr>
        <p:spPr bwMode="auto">
          <a:xfrm>
            <a:off x="5272416" y="3343093"/>
            <a:ext cx="241300" cy="241300"/>
          </a:xfrm>
          <a:prstGeom prst="ellipse">
            <a:avLst/>
          </a:prstGeom>
          <a:solidFill>
            <a:schemeClr val="bg1"/>
          </a:solidFill>
          <a:ln w="9525" algn="ctr">
            <a:noFill/>
            <a:round/>
            <a:headEnd/>
            <a:tailEnd/>
          </a:ln>
        </p:spPr>
        <p:txBody>
          <a:bodyPr/>
          <a:lstStyle/>
          <a:p>
            <a:endParaRPr lang="en-US"/>
          </a:p>
        </p:txBody>
      </p:sp>
      <p:cxnSp>
        <p:nvCxnSpPr>
          <p:cNvPr id="27707" name="Straight Connector 204"/>
          <p:cNvCxnSpPr>
            <a:cxnSpLocks noChangeShapeType="1"/>
            <a:stCxn id="27665" idx="6"/>
            <a:endCxn id="27706" idx="1"/>
          </p:cNvCxnSpPr>
          <p:nvPr/>
        </p:nvCxnSpPr>
        <p:spPr bwMode="auto">
          <a:xfrm>
            <a:off x="4827916" y="3120843"/>
            <a:ext cx="479838" cy="257588"/>
          </a:xfrm>
          <a:prstGeom prst="line">
            <a:avLst/>
          </a:prstGeom>
          <a:noFill/>
          <a:ln w="31750" algn="ctr">
            <a:solidFill>
              <a:srgbClr val="FFFF00"/>
            </a:solidFill>
            <a:round/>
            <a:headEnd/>
            <a:tailEnd/>
          </a:ln>
        </p:spPr>
      </p:cxnSp>
      <p:cxnSp>
        <p:nvCxnSpPr>
          <p:cNvPr id="27708" name="Straight Connector 207"/>
          <p:cNvCxnSpPr>
            <a:cxnSpLocks noChangeShapeType="1"/>
            <a:stCxn id="27665" idx="5"/>
            <a:endCxn id="27705" idx="1"/>
          </p:cNvCxnSpPr>
          <p:nvPr/>
        </p:nvCxnSpPr>
        <p:spPr bwMode="auto">
          <a:xfrm rot="16200000" flipH="1">
            <a:off x="4735428" y="3263305"/>
            <a:ext cx="540576" cy="426276"/>
          </a:xfrm>
          <a:prstGeom prst="line">
            <a:avLst/>
          </a:prstGeom>
          <a:noFill/>
          <a:ln w="31750" algn="ctr">
            <a:solidFill>
              <a:srgbClr val="FFFF00"/>
            </a:solidFill>
            <a:round/>
            <a:headEnd/>
            <a:tailEnd/>
          </a:ln>
        </p:spPr>
      </p:cxnSp>
      <p:sp>
        <p:nvSpPr>
          <p:cNvPr id="27709" name="Oval 211"/>
          <p:cNvSpPr>
            <a:spLocks noChangeArrowheads="1"/>
          </p:cNvSpPr>
          <p:nvPr/>
        </p:nvSpPr>
        <p:spPr bwMode="auto">
          <a:xfrm>
            <a:off x="4573916" y="3698693"/>
            <a:ext cx="241300" cy="241300"/>
          </a:xfrm>
          <a:prstGeom prst="ellipse">
            <a:avLst/>
          </a:prstGeom>
          <a:solidFill>
            <a:schemeClr val="bg1"/>
          </a:solidFill>
          <a:ln w="9525" algn="ctr">
            <a:noFill/>
            <a:round/>
            <a:headEnd/>
            <a:tailEnd/>
          </a:ln>
        </p:spPr>
        <p:txBody>
          <a:bodyPr/>
          <a:lstStyle/>
          <a:p>
            <a:endParaRPr lang="en-US"/>
          </a:p>
        </p:txBody>
      </p:sp>
      <p:cxnSp>
        <p:nvCxnSpPr>
          <p:cNvPr id="27710" name="Straight Connector 213"/>
          <p:cNvCxnSpPr>
            <a:cxnSpLocks noChangeShapeType="1"/>
            <a:stCxn id="27665" idx="4"/>
            <a:endCxn id="27709" idx="0"/>
          </p:cNvCxnSpPr>
          <p:nvPr/>
        </p:nvCxnSpPr>
        <p:spPr bwMode="auto">
          <a:xfrm rot="5400000">
            <a:off x="4472316" y="3463743"/>
            <a:ext cx="457200" cy="12700"/>
          </a:xfrm>
          <a:prstGeom prst="line">
            <a:avLst/>
          </a:prstGeom>
          <a:noFill/>
          <a:ln w="31750" algn="ctr">
            <a:solidFill>
              <a:srgbClr val="FFFF00"/>
            </a:solidFill>
            <a:round/>
            <a:headEnd/>
            <a:tailEnd/>
          </a:ln>
        </p:spPr>
      </p:cxnSp>
      <p:sp>
        <p:nvSpPr>
          <p:cNvPr id="27711" name="Oval 223"/>
          <p:cNvSpPr>
            <a:spLocks noChangeArrowheads="1"/>
          </p:cNvSpPr>
          <p:nvPr/>
        </p:nvSpPr>
        <p:spPr bwMode="auto">
          <a:xfrm>
            <a:off x="1627516" y="3787593"/>
            <a:ext cx="241300" cy="241300"/>
          </a:xfrm>
          <a:prstGeom prst="ellipse">
            <a:avLst/>
          </a:prstGeom>
          <a:solidFill>
            <a:schemeClr val="bg1"/>
          </a:solidFill>
          <a:ln w="9525" algn="ctr">
            <a:noFill/>
            <a:round/>
            <a:headEnd/>
            <a:tailEnd/>
          </a:ln>
        </p:spPr>
        <p:txBody>
          <a:bodyPr/>
          <a:lstStyle/>
          <a:p>
            <a:endParaRPr lang="en-US"/>
          </a:p>
        </p:txBody>
      </p:sp>
      <p:grpSp>
        <p:nvGrpSpPr>
          <p:cNvPr id="105" name="Group 104"/>
          <p:cNvGrpSpPr/>
          <p:nvPr/>
        </p:nvGrpSpPr>
        <p:grpSpPr>
          <a:xfrm>
            <a:off x="1043316" y="4892493"/>
            <a:ext cx="1295400" cy="952500"/>
            <a:chOff x="533400" y="5181600"/>
            <a:chExt cx="1295400" cy="952500"/>
          </a:xfrm>
        </p:grpSpPr>
        <p:sp>
          <p:nvSpPr>
            <p:cNvPr id="27745" name="Oval 147"/>
            <p:cNvSpPr>
              <a:spLocks noChangeArrowheads="1"/>
            </p:cNvSpPr>
            <p:nvPr/>
          </p:nvSpPr>
          <p:spPr bwMode="auto">
            <a:xfrm>
              <a:off x="1155700" y="5816600"/>
              <a:ext cx="241300" cy="241300"/>
            </a:xfrm>
            <a:prstGeom prst="ellipse">
              <a:avLst/>
            </a:prstGeom>
            <a:solidFill>
              <a:schemeClr val="bg1"/>
            </a:solidFill>
            <a:ln w="9525" algn="ctr">
              <a:noFill/>
              <a:round/>
              <a:headEnd/>
              <a:tailEnd/>
            </a:ln>
          </p:spPr>
          <p:txBody>
            <a:bodyPr/>
            <a:lstStyle/>
            <a:p>
              <a:endParaRPr lang="en-US"/>
            </a:p>
          </p:txBody>
        </p:sp>
        <p:cxnSp>
          <p:nvCxnSpPr>
            <p:cNvPr id="27746" name="Straight Connector 148"/>
            <p:cNvCxnSpPr>
              <a:cxnSpLocks noChangeShapeType="1"/>
              <a:stCxn id="27671" idx="4"/>
              <a:endCxn id="27745" idx="7"/>
            </p:cNvCxnSpPr>
            <p:nvPr/>
          </p:nvCxnSpPr>
          <p:spPr bwMode="auto">
            <a:xfrm flipH="1">
              <a:off x="1361662" y="5181600"/>
              <a:ext cx="206788" cy="670338"/>
            </a:xfrm>
            <a:prstGeom prst="line">
              <a:avLst/>
            </a:prstGeom>
            <a:noFill/>
            <a:ln w="31750" algn="ctr">
              <a:solidFill>
                <a:srgbClr val="FFFF00"/>
              </a:solidFill>
              <a:round/>
              <a:headEnd/>
              <a:tailEnd/>
            </a:ln>
          </p:spPr>
        </p:cxnSp>
        <p:sp>
          <p:nvSpPr>
            <p:cNvPr id="27747" name="Oval 152"/>
            <p:cNvSpPr>
              <a:spLocks noChangeArrowheads="1"/>
            </p:cNvSpPr>
            <p:nvPr/>
          </p:nvSpPr>
          <p:spPr bwMode="auto">
            <a:xfrm>
              <a:off x="1587500" y="5892800"/>
              <a:ext cx="241300" cy="241300"/>
            </a:xfrm>
            <a:prstGeom prst="ellipse">
              <a:avLst/>
            </a:prstGeom>
            <a:solidFill>
              <a:schemeClr val="bg1"/>
            </a:solidFill>
            <a:ln w="9525" algn="ctr">
              <a:noFill/>
              <a:round/>
              <a:headEnd/>
              <a:tailEnd/>
            </a:ln>
          </p:spPr>
          <p:txBody>
            <a:bodyPr/>
            <a:lstStyle/>
            <a:p>
              <a:endParaRPr lang="en-US"/>
            </a:p>
          </p:txBody>
        </p:sp>
        <p:cxnSp>
          <p:nvCxnSpPr>
            <p:cNvPr id="27748" name="Straight Connector 153"/>
            <p:cNvCxnSpPr>
              <a:cxnSpLocks noChangeShapeType="1"/>
              <a:stCxn id="27671" idx="4"/>
              <a:endCxn id="27747" idx="0"/>
            </p:cNvCxnSpPr>
            <p:nvPr/>
          </p:nvCxnSpPr>
          <p:spPr bwMode="auto">
            <a:xfrm>
              <a:off x="1568450" y="5181600"/>
              <a:ext cx="139700" cy="711200"/>
            </a:xfrm>
            <a:prstGeom prst="line">
              <a:avLst/>
            </a:prstGeom>
            <a:noFill/>
            <a:ln w="31750" algn="ctr">
              <a:solidFill>
                <a:srgbClr val="FFFF00"/>
              </a:solidFill>
              <a:round/>
              <a:headEnd/>
              <a:tailEnd/>
            </a:ln>
          </p:spPr>
        </p:cxnSp>
        <p:sp>
          <p:nvSpPr>
            <p:cNvPr id="27712" name="Oval 224"/>
            <p:cNvSpPr>
              <a:spLocks noChangeArrowheads="1"/>
            </p:cNvSpPr>
            <p:nvPr/>
          </p:nvSpPr>
          <p:spPr bwMode="auto">
            <a:xfrm>
              <a:off x="533400" y="5651500"/>
              <a:ext cx="241300" cy="241300"/>
            </a:xfrm>
            <a:prstGeom prst="ellipse">
              <a:avLst/>
            </a:prstGeom>
            <a:solidFill>
              <a:schemeClr val="bg1"/>
            </a:solidFill>
            <a:ln w="9525" algn="ctr">
              <a:noFill/>
              <a:round/>
              <a:headEnd/>
              <a:tailEnd/>
            </a:ln>
          </p:spPr>
          <p:txBody>
            <a:bodyPr/>
            <a:lstStyle/>
            <a:p>
              <a:endParaRPr lang="en-US"/>
            </a:p>
          </p:txBody>
        </p:sp>
        <p:sp>
          <p:nvSpPr>
            <p:cNvPr id="27713" name="Oval 225"/>
            <p:cNvSpPr>
              <a:spLocks noChangeArrowheads="1"/>
            </p:cNvSpPr>
            <p:nvPr/>
          </p:nvSpPr>
          <p:spPr bwMode="auto">
            <a:xfrm>
              <a:off x="787400" y="5753100"/>
              <a:ext cx="241300" cy="241300"/>
            </a:xfrm>
            <a:prstGeom prst="ellipse">
              <a:avLst/>
            </a:prstGeom>
            <a:solidFill>
              <a:schemeClr val="bg1"/>
            </a:solidFill>
            <a:ln w="9525" algn="ctr">
              <a:noFill/>
              <a:round/>
              <a:headEnd/>
              <a:tailEnd/>
            </a:ln>
          </p:spPr>
          <p:txBody>
            <a:bodyPr/>
            <a:lstStyle/>
            <a:p>
              <a:endParaRPr lang="en-US"/>
            </a:p>
          </p:txBody>
        </p:sp>
        <p:cxnSp>
          <p:nvCxnSpPr>
            <p:cNvPr id="27714" name="Straight Connector 226"/>
            <p:cNvCxnSpPr>
              <a:cxnSpLocks noChangeShapeType="1"/>
              <a:stCxn id="27671" idx="4"/>
              <a:endCxn id="27712" idx="7"/>
            </p:cNvCxnSpPr>
            <p:nvPr/>
          </p:nvCxnSpPr>
          <p:spPr bwMode="auto">
            <a:xfrm flipH="1">
              <a:off x="739362" y="5181600"/>
              <a:ext cx="829088" cy="505238"/>
            </a:xfrm>
            <a:prstGeom prst="line">
              <a:avLst/>
            </a:prstGeom>
            <a:noFill/>
            <a:ln w="31750" algn="ctr">
              <a:solidFill>
                <a:srgbClr val="FFFF00"/>
              </a:solidFill>
              <a:round/>
              <a:headEnd/>
              <a:tailEnd/>
            </a:ln>
          </p:spPr>
        </p:cxnSp>
        <p:cxnSp>
          <p:nvCxnSpPr>
            <p:cNvPr id="27715" name="Straight Connector 229"/>
            <p:cNvCxnSpPr>
              <a:cxnSpLocks noChangeShapeType="1"/>
              <a:endCxn id="27713" idx="0"/>
            </p:cNvCxnSpPr>
            <p:nvPr/>
          </p:nvCxnSpPr>
          <p:spPr bwMode="auto">
            <a:xfrm rot="10800000" flipV="1">
              <a:off x="908050" y="5219700"/>
              <a:ext cx="628650" cy="533400"/>
            </a:xfrm>
            <a:prstGeom prst="line">
              <a:avLst/>
            </a:prstGeom>
            <a:noFill/>
            <a:ln w="31750" algn="ctr">
              <a:solidFill>
                <a:srgbClr val="FFFF00"/>
              </a:solidFill>
              <a:round/>
              <a:headEnd/>
              <a:tailEnd/>
            </a:ln>
          </p:spPr>
        </p:cxnSp>
      </p:grpSp>
      <p:grpSp>
        <p:nvGrpSpPr>
          <p:cNvPr id="118" name="Group 117"/>
          <p:cNvGrpSpPr/>
          <p:nvPr/>
        </p:nvGrpSpPr>
        <p:grpSpPr>
          <a:xfrm>
            <a:off x="1691016" y="2542993"/>
            <a:ext cx="1587500" cy="1016000"/>
            <a:chOff x="1691016" y="2542993"/>
            <a:chExt cx="1587500" cy="1016000"/>
          </a:xfrm>
        </p:grpSpPr>
        <p:sp>
          <p:nvSpPr>
            <p:cNvPr id="27716" name="Oval 236"/>
            <p:cNvSpPr>
              <a:spLocks noChangeArrowheads="1"/>
            </p:cNvSpPr>
            <p:nvPr/>
          </p:nvSpPr>
          <p:spPr bwMode="auto">
            <a:xfrm>
              <a:off x="3037216" y="3317693"/>
              <a:ext cx="241300" cy="241300"/>
            </a:xfrm>
            <a:prstGeom prst="ellipse">
              <a:avLst/>
            </a:prstGeom>
            <a:solidFill>
              <a:schemeClr val="bg1"/>
            </a:solidFill>
            <a:ln w="9525" algn="ctr">
              <a:noFill/>
              <a:round/>
              <a:headEnd/>
              <a:tailEnd/>
            </a:ln>
          </p:spPr>
          <p:txBody>
            <a:bodyPr/>
            <a:lstStyle/>
            <a:p>
              <a:endParaRPr lang="en-US"/>
            </a:p>
          </p:txBody>
        </p:sp>
        <p:sp>
          <p:nvSpPr>
            <p:cNvPr id="27717" name="Oval 237"/>
            <p:cNvSpPr>
              <a:spLocks noChangeArrowheads="1"/>
            </p:cNvSpPr>
            <p:nvPr/>
          </p:nvSpPr>
          <p:spPr bwMode="auto">
            <a:xfrm>
              <a:off x="1691016" y="2542993"/>
              <a:ext cx="241300" cy="241300"/>
            </a:xfrm>
            <a:prstGeom prst="ellipse">
              <a:avLst/>
            </a:prstGeom>
            <a:solidFill>
              <a:schemeClr val="bg1"/>
            </a:solidFill>
            <a:ln w="9525" algn="ctr">
              <a:noFill/>
              <a:round/>
              <a:headEnd/>
              <a:tailEnd/>
            </a:ln>
          </p:spPr>
          <p:txBody>
            <a:bodyPr/>
            <a:lstStyle/>
            <a:p>
              <a:endParaRPr lang="en-US"/>
            </a:p>
          </p:txBody>
        </p:sp>
      </p:grpSp>
      <p:grpSp>
        <p:nvGrpSpPr>
          <p:cNvPr id="111" name="Group 110"/>
          <p:cNvGrpSpPr/>
          <p:nvPr/>
        </p:nvGrpSpPr>
        <p:grpSpPr>
          <a:xfrm>
            <a:off x="6452086" y="3203393"/>
            <a:ext cx="896780" cy="2209800"/>
            <a:chOff x="5942170" y="3492500"/>
            <a:chExt cx="896780" cy="2209800"/>
          </a:xfrm>
        </p:grpSpPr>
        <p:cxnSp>
          <p:nvCxnSpPr>
            <p:cNvPr id="27740" name="Straight Connector 104"/>
            <p:cNvCxnSpPr>
              <a:cxnSpLocks noChangeShapeType="1"/>
              <a:stCxn id="27673" idx="3"/>
              <a:endCxn id="27735" idx="7"/>
            </p:cNvCxnSpPr>
            <p:nvPr/>
          </p:nvCxnSpPr>
          <p:spPr bwMode="auto">
            <a:xfrm flipH="1">
              <a:off x="5942170" y="5171662"/>
              <a:ext cx="392368" cy="515176"/>
            </a:xfrm>
            <a:prstGeom prst="line">
              <a:avLst/>
            </a:prstGeom>
            <a:noFill/>
            <a:ln w="31750" algn="ctr">
              <a:solidFill>
                <a:srgbClr val="FFFF00"/>
              </a:solidFill>
              <a:round/>
              <a:headEnd/>
              <a:tailEnd/>
            </a:ln>
          </p:spPr>
        </p:cxnSp>
        <p:cxnSp>
          <p:nvCxnSpPr>
            <p:cNvPr id="27741" name="Straight Connector 107"/>
            <p:cNvCxnSpPr>
              <a:cxnSpLocks noChangeShapeType="1"/>
              <a:stCxn id="27673" idx="5"/>
              <a:endCxn id="27736" idx="0"/>
            </p:cNvCxnSpPr>
            <p:nvPr/>
          </p:nvCxnSpPr>
          <p:spPr bwMode="auto">
            <a:xfrm>
              <a:off x="6505162" y="5171662"/>
              <a:ext cx="333788" cy="530638"/>
            </a:xfrm>
            <a:prstGeom prst="line">
              <a:avLst/>
            </a:prstGeom>
            <a:noFill/>
            <a:ln w="31750" algn="ctr">
              <a:solidFill>
                <a:srgbClr val="FFFF00"/>
              </a:solidFill>
              <a:round/>
              <a:headEnd/>
              <a:tailEnd/>
            </a:ln>
          </p:spPr>
        </p:cxnSp>
        <p:sp>
          <p:nvSpPr>
            <p:cNvPr id="27673" name="Oval 12"/>
            <p:cNvSpPr>
              <a:spLocks noChangeArrowheads="1"/>
            </p:cNvSpPr>
            <p:nvPr/>
          </p:nvSpPr>
          <p:spPr bwMode="auto">
            <a:xfrm>
              <a:off x="6299200" y="4965700"/>
              <a:ext cx="241300" cy="241300"/>
            </a:xfrm>
            <a:prstGeom prst="ellipse">
              <a:avLst/>
            </a:prstGeom>
            <a:solidFill>
              <a:schemeClr val="bg1"/>
            </a:solidFill>
            <a:ln w="9525" algn="ctr">
              <a:noFill/>
              <a:round/>
              <a:headEnd/>
              <a:tailEnd/>
            </a:ln>
          </p:spPr>
          <p:txBody>
            <a:bodyPr/>
            <a:lstStyle/>
            <a:p>
              <a:endParaRPr lang="en-US"/>
            </a:p>
          </p:txBody>
        </p:sp>
        <p:cxnSp>
          <p:nvCxnSpPr>
            <p:cNvPr id="27683" name="Straight Connector 55"/>
            <p:cNvCxnSpPr>
              <a:cxnSpLocks noChangeShapeType="1"/>
              <a:stCxn id="27667" idx="4"/>
              <a:endCxn id="27673" idx="1"/>
            </p:cNvCxnSpPr>
            <p:nvPr/>
          </p:nvCxnSpPr>
          <p:spPr bwMode="auto">
            <a:xfrm>
              <a:off x="6110858" y="3492500"/>
              <a:ext cx="223680" cy="1508538"/>
            </a:xfrm>
            <a:prstGeom prst="line">
              <a:avLst/>
            </a:prstGeom>
            <a:noFill/>
            <a:ln w="31750" algn="ctr">
              <a:solidFill>
                <a:srgbClr val="FFFF00"/>
              </a:solidFill>
              <a:round/>
              <a:headEnd/>
              <a:tailEnd/>
            </a:ln>
          </p:spPr>
        </p:cxnSp>
        <p:sp>
          <p:nvSpPr>
            <p:cNvPr id="27718" name="Oval 238"/>
            <p:cNvSpPr>
              <a:spLocks noChangeArrowheads="1"/>
            </p:cNvSpPr>
            <p:nvPr/>
          </p:nvSpPr>
          <p:spPr bwMode="auto">
            <a:xfrm>
              <a:off x="6083300" y="4140200"/>
              <a:ext cx="241300" cy="241300"/>
            </a:xfrm>
            <a:prstGeom prst="ellipse">
              <a:avLst/>
            </a:prstGeom>
            <a:solidFill>
              <a:schemeClr val="bg1"/>
            </a:solidFill>
            <a:ln w="9525" algn="ctr">
              <a:noFill/>
              <a:round/>
              <a:headEnd/>
              <a:tailEnd/>
            </a:ln>
          </p:spPr>
          <p:txBody>
            <a:bodyPr/>
            <a:lstStyle/>
            <a:p>
              <a:endParaRPr lang="en-US"/>
            </a:p>
          </p:txBody>
        </p:sp>
      </p:grpSp>
      <p:cxnSp>
        <p:nvCxnSpPr>
          <p:cNvPr id="291" name="Straight Connector 290"/>
          <p:cNvCxnSpPr>
            <a:cxnSpLocks noChangeShapeType="1"/>
            <a:stCxn id="27665" idx="3"/>
            <a:endCxn id="27670" idx="7"/>
          </p:cNvCxnSpPr>
          <p:nvPr/>
        </p:nvCxnSpPr>
        <p:spPr bwMode="auto">
          <a:xfrm rot="5400000">
            <a:off x="3542041" y="3581218"/>
            <a:ext cx="1454150" cy="704850"/>
          </a:xfrm>
          <a:prstGeom prst="line">
            <a:avLst/>
          </a:prstGeom>
          <a:noFill/>
          <a:ln w="31750" algn="ctr">
            <a:solidFill>
              <a:srgbClr val="FFFF00"/>
            </a:solidFill>
            <a:round/>
            <a:headEnd/>
            <a:tailEnd/>
          </a:ln>
        </p:spPr>
      </p:cxnSp>
      <p:grpSp>
        <p:nvGrpSpPr>
          <p:cNvPr id="149" name="Group 148"/>
          <p:cNvGrpSpPr/>
          <p:nvPr/>
        </p:nvGrpSpPr>
        <p:grpSpPr>
          <a:xfrm>
            <a:off x="6669416" y="2204864"/>
            <a:ext cx="1672276" cy="2448272"/>
            <a:chOff x="6669416" y="2204864"/>
            <a:chExt cx="1672276" cy="2448272"/>
          </a:xfrm>
        </p:grpSpPr>
        <p:sp>
          <p:nvSpPr>
            <p:cNvPr id="136" name="Oval 6"/>
            <p:cNvSpPr>
              <a:spLocks noChangeArrowheads="1"/>
            </p:cNvSpPr>
            <p:nvPr/>
          </p:nvSpPr>
          <p:spPr bwMode="auto">
            <a:xfrm>
              <a:off x="7668344" y="2204864"/>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37" name="Oval 6"/>
            <p:cNvSpPr>
              <a:spLocks noChangeArrowheads="1"/>
            </p:cNvSpPr>
            <p:nvPr/>
          </p:nvSpPr>
          <p:spPr bwMode="auto">
            <a:xfrm>
              <a:off x="7812360" y="2564904"/>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38" name="Oval 6"/>
            <p:cNvSpPr>
              <a:spLocks noChangeArrowheads="1"/>
            </p:cNvSpPr>
            <p:nvPr/>
          </p:nvSpPr>
          <p:spPr bwMode="auto">
            <a:xfrm>
              <a:off x="8100392" y="2276872"/>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39" name="Oval 6"/>
            <p:cNvSpPr>
              <a:spLocks noChangeArrowheads="1"/>
            </p:cNvSpPr>
            <p:nvPr/>
          </p:nvSpPr>
          <p:spPr bwMode="auto">
            <a:xfrm>
              <a:off x="8100392" y="2636912"/>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40" name="Oval 6"/>
            <p:cNvSpPr>
              <a:spLocks noChangeArrowheads="1"/>
            </p:cNvSpPr>
            <p:nvPr/>
          </p:nvSpPr>
          <p:spPr bwMode="auto">
            <a:xfrm>
              <a:off x="7884368" y="2924944"/>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sp>
          <p:nvSpPr>
            <p:cNvPr id="141" name="Oval 6"/>
            <p:cNvSpPr>
              <a:spLocks noChangeArrowheads="1"/>
            </p:cNvSpPr>
            <p:nvPr/>
          </p:nvSpPr>
          <p:spPr bwMode="auto">
            <a:xfrm>
              <a:off x="7452320" y="2492896"/>
              <a:ext cx="241300" cy="241300"/>
            </a:xfrm>
            <a:prstGeom prst="ellipse">
              <a:avLst/>
            </a:prstGeom>
            <a:solidFill>
              <a:schemeClr val="bg1"/>
            </a:solidFill>
            <a:ln w="9525" algn="ctr">
              <a:solidFill>
                <a:schemeClr val="tx1"/>
              </a:solidFill>
              <a:round/>
              <a:headEnd/>
              <a:tailEnd/>
            </a:ln>
          </p:spPr>
          <p:txBody>
            <a:bodyPr/>
            <a:lstStyle/>
            <a:p>
              <a:endParaRPr lang="en-US">
                <a:solidFill>
                  <a:schemeClr val="accent6">
                    <a:lumMod val="60000"/>
                    <a:lumOff val="40000"/>
                  </a:schemeClr>
                </a:solidFill>
              </a:endParaRPr>
            </a:p>
          </p:txBody>
        </p:sp>
        <p:cxnSp>
          <p:nvCxnSpPr>
            <p:cNvPr id="142" name="Straight Connector 48"/>
            <p:cNvCxnSpPr>
              <a:cxnSpLocks noChangeShapeType="1"/>
              <a:stCxn id="141" idx="3"/>
              <a:endCxn id="27667" idx="6"/>
            </p:cNvCxnSpPr>
            <p:nvPr/>
          </p:nvCxnSpPr>
          <p:spPr bwMode="auto">
            <a:xfrm flipH="1">
              <a:off x="6669416" y="2698858"/>
              <a:ext cx="818242" cy="383885"/>
            </a:xfrm>
            <a:prstGeom prst="line">
              <a:avLst/>
            </a:prstGeom>
            <a:noFill/>
            <a:ln w="31750" algn="ctr">
              <a:solidFill>
                <a:schemeClr val="accent4">
                  <a:lumMod val="75000"/>
                </a:schemeClr>
              </a:solidFill>
              <a:prstDash val="sysDash"/>
              <a:round/>
              <a:headEnd/>
              <a:tailEnd/>
            </a:ln>
          </p:spPr>
        </p:cxnSp>
        <p:cxnSp>
          <p:nvCxnSpPr>
            <p:cNvPr id="146" name="Straight Connector 48"/>
            <p:cNvCxnSpPr>
              <a:cxnSpLocks noChangeShapeType="1"/>
              <a:stCxn id="137" idx="3"/>
            </p:cNvCxnSpPr>
            <p:nvPr/>
          </p:nvCxnSpPr>
          <p:spPr bwMode="auto">
            <a:xfrm flipH="1">
              <a:off x="7524328" y="2770866"/>
              <a:ext cx="323370" cy="1882270"/>
            </a:xfrm>
            <a:prstGeom prst="line">
              <a:avLst/>
            </a:prstGeom>
            <a:noFill/>
            <a:ln w="31750" algn="ctr">
              <a:solidFill>
                <a:schemeClr val="accent4">
                  <a:lumMod val="75000"/>
                </a:schemeClr>
              </a:solidFill>
              <a:prstDash val="sysDash"/>
              <a:round/>
              <a:headEnd/>
              <a:tailEnd/>
            </a:ln>
          </p:spPr>
        </p:cxnSp>
      </p:grpSp>
      <p:grpSp>
        <p:nvGrpSpPr>
          <p:cNvPr id="117" name="Group 116"/>
          <p:cNvGrpSpPr/>
          <p:nvPr/>
        </p:nvGrpSpPr>
        <p:grpSpPr>
          <a:xfrm>
            <a:off x="7236296" y="476672"/>
            <a:ext cx="1224136" cy="982663"/>
            <a:chOff x="6876256" y="836712"/>
            <a:chExt cx="1224136" cy="982663"/>
          </a:xfrm>
        </p:grpSpPr>
        <p:sp>
          <p:nvSpPr>
            <p:cNvPr id="27650" name="Rectangle 102"/>
            <p:cNvSpPr>
              <a:spLocks noChangeArrowheads="1"/>
            </p:cNvSpPr>
            <p:nvPr/>
          </p:nvSpPr>
          <p:spPr bwMode="auto">
            <a:xfrm>
              <a:off x="6876256" y="836712"/>
              <a:ext cx="1224136" cy="982663"/>
            </a:xfrm>
            <a:prstGeom prst="rect">
              <a:avLst/>
            </a:prstGeom>
            <a:solidFill>
              <a:schemeClr val="bg1"/>
            </a:solidFill>
            <a:ln w="9525" algn="ctr">
              <a:noFill/>
              <a:round/>
              <a:headEnd/>
              <a:tailEnd/>
            </a:ln>
          </p:spPr>
          <p:txBody>
            <a:bodyPr/>
            <a:lstStyle/>
            <a:p>
              <a:pPr algn="ctr"/>
              <a:r>
                <a:rPr lang="en-US" sz="2400" dirty="0" smtClean="0"/>
                <a:t>A1</a:t>
              </a:r>
            </a:p>
            <a:p>
              <a:pPr algn="ctr"/>
              <a:endParaRPr lang="en-US" sz="2400" dirty="0" smtClean="0"/>
            </a:p>
            <a:p>
              <a:pPr algn="ctr"/>
              <a:r>
                <a:rPr lang="en-US" sz="2400" dirty="0" smtClean="0"/>
                <a:t>A1234</a:t>
              </a:r>
              <a:endParaRPr lang="en-US" sz="2400" dirty="0"/>
            </a:p>
          </p:txBody>
        </p:sp>
        <p:sp>
          <p:nvSpPr>
            <p:cNvPr id="116" name="Up Arrow 115"/>
            <p:cNvSpPr/>
            <p:nvPr/>
          </p:nvSpPr>
          <p:spPr>
            <a:xfrm>
              <a:off x="7236296" y="1268760"/>
              <a:ext cx="504056" cy="360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0" name="&quot;No&quot; Symbol 119"/>
          <p:cNvSpPr/>
          <p:nvPr/>
        </p:nvSpPr>
        <p:spPr>
          <a:xfrm>
            <a:off x="7092280" y="332656"/>
            <a:ext cx="1512168" cy="1512168"/>
          </a:xfrm>
          <a:prstGeom prst="noSmoking">
            <a:avLst>
              <a:gd name="adj" fmla="val 12628"/>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21" name="Straight Connector 48"/>
          <p:cNvCxnSpPr>
            <a:cxnSpLocks noChangeShapeType="1"/>
            <a:stCxn id="136" idx="2"/>
            <a:endCxn id="27665" idx="6"/>
          </p:cNvCxnSpPr>
          <p:nvPr/>
        </p:nvCxnSpPr>
        <p:spPr bwMode="auto">
          <a:xfrm flipH="1">
            <a:off x="4827916" y="2325514"/>
            <a:ext cx="2840428" cy="795329"/>
          </a:xfrm>
          <a:prstGeom prst="line">
            <a:avLst/>
          </a:prstGeom>
          <a:noFill/>
          <a:ln w="31750" algn="ctr">
            <a:solidFill>
              <a:schemeClr val="accent4">
                <a:lumMod val="75000"/>
              </a:schemeClr>
            </a:solidFill>
            <a:prstDash val="sysDash"/>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up)">
                                      <p:cBhvr>
                                        <p:cTn id="7" dur="500"/>
                                        <p:tgtEl>
                                          <p:spTgt spid="107"/>
                                        </p:tgtEl>
                                      </p:cBhvr>
                                    </p:animEffect>
                                  </p:childTnLst>
                                </p:cTn>
                              </p:par>
                              <p:par>
                                <p:cTn id="8" presetID="22" presetClass="entr" presetSubtype="1"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up)">
                                      <p:cBhvr>
                                        <p:cTn id="10" dur="500"/>
                                        <p:tgtEl>
                                          <p:spTgt spid="106"/>
                                        </p:tgtEl>
                                      </p:cBhvr>
                                    </p:animEffect>
                                  </p:childTnLst>
                                </p:cTn>
                              </p:par>
                              <p:par>
                                <p:cTn id="11" presetID="22" presetClass="entr" presetSubtype="1"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wipe(up)">
                                      <p:cBhvr>
                                        <p:cTn id="13" dur="500"/>
                                        <p:tgtEl>
                                          <p:spTgt spid="105"/>
                                        </p:tgtEl>
                                      </p:cBhvr>
                                    </p:animEffect>
                                  </p:childTnLst>
                                </p:cTn>
                              </p:par>
                              <p:par>
                                <p:cTn id="14" presetID="22" presetClass="entr" presetSubtype="1" fill="hold" nodeType="with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wipe(up)">
                                      <p:cBhvr>
                                        <p:cTn id="16" dur="500"/>
                                        <p:tgtEl>
                                          <p:spTgt spid="115"/>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nodeType="click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strVal val="4/3*#ppt_w"/>
                                          </p:val>
                                        </p:tav>
                                        <p:tav tm="100000">
                                          <p:val>
                                            <p:strVal val="#ppt_w"/>
                                          </p:val>
                                        </p:tav>
                                      </p:tavLst>
                                    </p:anim>
                                    <p:anim calcmode="lin" valueType="num">
                                      <p:cBhvr>
                                        <p:cTn id="22" dur="500" fill="hold"/>
                                        <p:tgtEl>
                                          <p:spTgt spid="118"/>
                                        </p:tgtEl>
                                        <p:attrNameLst>
                                          <p:attrName>ppt_h</p:attrName>
                                        </p:attrNameLst>
                                      </p:cBhvr>
                                      <p:tavLst>
                                        <p:tav tm="0">
                                          <p:val>
                                            <p:strVal val="4/3*#ppt_h"/>
                                          </p:val>
                                        </p:tav>
                                        <p:tav tm="100000">
                                          <p:val>
                                            <p:strVal val="#ppt_h"/>
                                          </p:val>
                                        </p:tav>
                                      </p:tavLst>
                                    </p:anim>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wipe(up)">
                                      <p:cBhvr>
                                        <p:cTn id="26" dur="500"/>
                                        <p:tgtEl>
                                          <p:spTgt spid="111"/>
                                        </p:tgtEl>
                                      </p:cBhvr>
                                    </p:animEffect>
                                  </p:childTnLst>
                                </p:cTn>
                              </p:par>
                              <p:par>
                                <p:cTn id="27" presetID="22" presetClass="entr" presetSubtype="1" fill="hold" nodeType="withEffect">
                                  <p:stCondLst>
                                    <p:cond delay="0"/>
                                  </p:stCondLst>
                                  <p:childTnLst>
                                    <p:set>
                                      <p:cBhvr>
                                        <p:cTn id="28" dur="1" fill="hold">
                                          <p:stCondLst>
                                            <p:cond delay="0"/>
                                          </p:stCondLst>
                                        </p:cTn>
                                        <p:tgtEl>
                                          <p:spTgt spid="27720"/>
                                        </p:tgtEl>
                                        <p:attrNameLst>
                                          <p:attrName>style.visibility</p:attrName>
                                        </p:attrNameLst>
                                      </p:cBhvr>
                                      <p:to>
                                        <p:strVal val="visible"/>
                                      </p:to>
                                    </p:set>
                                    <p:animEffect transition="in" filter="wipe(up)">
                                      <p:cBhvr>
                                        <p:cTn id="29" dur="500"/>
                                        <p:tgtEl>
                                          <p:spTgt spid="27720"/>
                                        </p:tgtEl>
                                      </p:cBhvr>
                                    </p:animEffect>
                                  </p:childTnLst>
                                </p:cTn>
                              </p:par>
                              <p:par>
                                <p:cTn id="30" presetID="22" presetClass="entr" presetSubtype="8" fill="hold" nodeType="withEffect">
                                  <p:stCondLst>
                                    <p:cond delay="0"/>
                                  </p:stCondLst>
                                  <p:childTnLst>
                                    <p:set>
                                      <p:cBhvr>
                                        <p:cTn id="31" dur="1" fill="hold">
                                          <p:stCondLst>
                                            <p:cond delay="0"/>
                                          </p:stCondLst>
                                        </p:cTn>
                                        <p:tgtEl>
                                          <p:spTgt spid="27723"/>
                                        </p:tgtEl>
                                        <p:attrNameLst>
                                          <p:attrName>style.visibility</p:attrName>
                                        </p:attrNameLst>
                                      </p:cBhvr>
                                      <p:to>
                                        <p:strVal val="visible"/>
                                      </p:to>
                                    </p:set>
                                    <p:animEffect transition="in" filter="wipe(left)">
                                      <p:cBhvr>
                                        <p:cTn id="32" dur="500"/>
                                        <p:tgtEl>
                                          <p:spTgt spid="27723"/>
                                        </p:tgtEl>
                                      </p:cBhvr>
                                    </p:animEffect>
                                  </p:childTnLst>
                                </p:cTn>
                              </p:par>
                              <p:par>
                                <p:cTn id="33" presetID="22" presetClass="entr" presetSubtype="8" fill="hold"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left)">
                                      <p:cBhvr>
                                        <p:cTn id="35" dur="500"/>
                                        <p:tgtEl>
                                          <p:spTgt spid="112"/>
                                        </p:tgtEl>
                                      </p:cBhvr>
                                    </p:animEffect>
                                  </p:childTnLst>
                                </p:cTn>
                              </p:par>
                              <p:par>
                                <p:cTn id="36" presetID="22" presetClass="entr" presetSubtype="1" fill="hold" nodeType="withEffect">
                                  <p:stCondLst>
                                    <p:cond delay="0"/>
                                  </p:stCondLst>
                                  <p:childTnLst>
                                    <p:set>
                                      <p:cBhvr>
                                        <p:cTn id="37" dur="1" fill="hold">
                                          <p:stCondLst>
                                            <p:cond delay="0"/>
                                          </p:stCondLst>
                                        </p:cTn>
                                        <p:tgtEl>
                                          <p:spTgt spid="291"/>
                                        </p:tgtEl>
                                        <p:attrNameLst>
                                          <p:attrName>style.visibility</p:attrName>
                                        </p:attrNameLst>
                                      </p:cBhvr>
                                      <p:to>
                                        <p:strVal val="visible"/>
                                      </p:to>
                                    </p:set>
                                    <p:animEffect transition="in" filter="wipe(up)">
                                      <p:cBhvr>
                                        <p:cTn id="38" dur="500"/>
                                        <p:tgtEl>
                                          <p:spTgt spid="291"/>
                                        </p:tgtEl>
                                      </p:cBhvr>
                                    </p:animEffect>
                                  </p:childTnLst>
                                </p:cTn>
                              </p:par>
                              <p:par>
                                <p:cTn id="39" presetID="22" presetClass="entr" presetSubtype="1"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wipe(up)">
                                      <p:cBhvr>
                                        <p:cTn id="41" dur="500"/>
                                        <p:tgtEl>
                                          <p:spTgt spid="113"/>
                                        </p:tgtEl>
                                      </p:cBhvr>
                                    </p:animEffect>
                                  </p:childTnLst>
                                </p:cTn>
                              </p:par>
                              <p:par>
                                <p:cTn id="42" presetID="22" presetClass="entr" presetSubtype="1" fill="hold" nodeType="withEffect">
                                  <p:stCondLst>
                                    <p:cond delay="0"/>
                                  </p:stCondLst>
                                  <p:childTnLst>
                                    <p:set>
                                      <p:cBhvr>
                                        <p:cTn id="43" dur="1" fill="hold">
                                          <p:stCondLst>
                                            <p:cond delay="0"/>
                                          </p:stCondLst>
                                        </p:cTn>
                                        <p:tgtEl>
                                          <p:spTgt spid="114"/>
                                        </p:tgtEl>
                                        <p:attrNameLst>
                                          <p:attrName>style.visibility</p:attrName>
                                        </p:attrNameLst>
                                      </p:cBhvr>
                                      <p:to>
                                        <p:strVal val="visible"/>
                                      </p:to>
                                    </p:set>
                                    <p:animEffect transition="in" filter="wipe(up)">
                                      <p:cBhvr>
                                        <p:cTn id="44" dur="500"/>
                                        <p:tgtEl>
                                          <p:spTgt spid="114"/>
                                        </p:tgtEl>
                                      </p:cBhvr>
                                    </p:animEffect>
                                  </p:childTnLst>
                                </p:cTn>
                              </p:par>
                              <p:par>
                                <p:cTn id="45" presetID="22" presetClass="entr" presetSubtype="1"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animEffect transition="in" filter="wipe(up)">
                                      <p:cBhvr>
                                        <p:cTn id="47" dur="500"/>
                                        <p:tgtEl>
                                          <p:spTgt spid="119"/>
                                        </p:tgtEl>
                                      </p:cBhvr>
                                    </p:animEffect>
                                  </p:childTnLst>
                                </p:cTn>
                              </p:par>
                              <p:par>
                                <p:cTn id="48" presetID="22" presetClass="entr" presetSubtype="1" fill="hold" nodeType="withEffect">
                                  <p:stCondLst>
                                    <p:cond delay="0"/>
                                  </p:stCondLst>
                                  <p:childTnLst>
                                    <p:set>
                                      <p:cBhvr>
                                        <p:cTn id="49" dur="1" fill="hold">
                                          <p:stCondLst>
                                            <p:cond delay="0"/>
                                          </p:stCondLst>
                                        </p:cTn>
                                        <p:tgtEl>
                                          <p:spTgt spid="27719"/>
                                        </p:tgtEl>
                                        <p:attrNameLst>
                                          <p:attrName>style.visibility</p:attrName>
                                        </p:attrNameLst>
                                      </p:cBhvr>
                                      <p:to>
                                        <p:strVal val="visible"/>
                                      </p:to>
                                    </p:set>
                                    <p:animEffect transition="in" filter="wipe(up)">
                                      <p:cBhvr>
                                        <p:cTn id="50" dur="500"/>
                                        <p:tgtEl>
                                          <p:spTgt spid="27719"/>
                                        </p:tgtEl>
                                      </p:cBhvr>
                                    </p:animEffect>
                                  </p:childTnLst>
                                </p:cTn>
                              </p:par>
                            </p:childTnLst>
                          </p:cTn>
                        </p:par>
                      </p:childTnLst>
                    </p:cTn>
                  </p:par>
                  <p:par>
                    <p:cTn id="51" fill="hold">
                      <p:stCondLst>
                        <p:cond delay="indefinite"/>
                      </p:stCondLst>
                      <p:childTnLst>
                        <p:par>
                          <p:cTn id="52" fill="hold">
                            <p:stCondLst>
                              <p:cond delay="0"/>
                            </p:stCondLst>
                            <p:childTnLst>
                              <p:par>
                                <p:cTn id="53" presetID="35" presetClass="exit" presetSubtype="0" fill="hold" nodeType="clickEffect">
                                  <p:stCondLst>
                                    <p:cond delay="0"/>
                                  </p:stCondLst>
                                  <p:childTnLst>
                                    <p:animEffect transition="out" filter="fade">
                                      <p:cBhvr>
                                        <p:cTn id="54" dur="2000"/>
                                        <p:tgtEl>
                                          <p:spTgt spid="27719"/>
                                        </p:tgtEl>
                                      </p:cBhvr>
                                    </p:animEffect>
                                    <p:anim calcmode="lin" valueType="num">
                                      <p:cBhvr>
                                        <p:cTn id="55" dur="2000"/>
                                        <p:tgtEl>
                                          <p:spTgt spid="27719"/>
                                        </p:tgtEl>
                                        <p:attrNameLst>
                                          <p:attrName>style.rotation</p:attrName>
                                        </p:attrNameLst>
                                      </p:cBhvr>
                                      <p:tavLst>
                                        <p:tav tm="0">
                                          <p:val>
                                            <p:fltVal val="0"/>
                                          </p:val>
                                        </p:tav>
                                        <p:tav tm="100000">
                                          <p:val>
                                            <p:fltVal val="720"/>
                                          </p:val>
                                        </p:tav>
                                      </p:tavLst>
                                    </p:anim>
                                    <p:anim calcmode="lin" valueType="num">
                                      <p:cBhvr>
                                        <p:cTn id="56" dur="2000"/>
                                        <p:tgtEl>
                                          <p:spTgt spid="27719"/>
                                        </p:tgtEl>
                                        <p:attrNameLst>
                                          <p:attrName>ppt_h</p:attrName>
                                        </p:attrNameLst>
                                      </p:cBhvr>
                                      <p:tavLst>
                                        <p:tav tm="0">
                                          <p:val>
                                            <p:strVal val="ppt_h"/>
                                          </p:val>
                                        </p:tav>
                                        <p:tav tm="100000">
                                          <p:val>
                                            <p:fltVal val="0"/>
                                          </p:val>
                                        </p:tav>
                                      </p:tavLst>
                                    </p:anim>
                                    <p:anim calcmode="lin" valueType="num">
                                      <p:cBhvr>
                                        <p:cTn id="57" dur="2000"/>
                                        <p:tgtEl>
                                          <p:spTgt spid="27719"/>
                                        </p:tgtEl>
                                        <p:attrNameLst>
                                          <p:attrName>ppt_w</p:attrName>
                                        </p:attrNameLst>
                                      </p:cBhvr>
                                      <p:tavLst>
                                        <p:tav tm="0">
                                          <p:val>
                                            <p:strVal val="ppt_w"/>
                                          </p:val>
                                        </p:tav>
                                        <p:tav tm="100000">
                                          <p:val>
                                            <p:fltVal val="0"/>
                                          </p:val>
                                        </p:tav>
                                      </p:tavLst>
                                    </p:anim>
                                    <p:set>
                                      <p:cBhvr>
                                        <p:cTn id="58" dur="1" fill="hold">
                                          <p:stCondLst>
                                            <p:cond delay="1999"/>
                                          </p:stCondLst>
                                        </p:cTn>
                                        <p:tgtEl>
                                          <p:spTgt spid="277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p:cBhvr>
                                        <p:cTn id="62" dur="2000" fill="hold"/>
                                        <p:tgtEl>
                                          <p:spTgt spid="27706"/>
                                        </p:tgtEl>
                                        <p:attrNameLst>
                                          <p:attrName>fillcolor</p:attrName>
                                        </p:attrNameLst>
                                      </p:cBhvr>
                                      <p:to>
                                        <a:schemeClr val="tx1"/>
                                      </p:to>
                                    </p:animClr>
                                    <p:set>
                                      <p:cBhvr>
                                        <p:cTn id="63" dur="2000" fill="hold"/>
                                        <p:tgtEl>
                                          <p:spTgt spid="27706"/>
                                        </p:tgtEl>
                                        <p:attrNameLst>
                                          <p:attrName>fill.type</p:attrName>
                                        </p:attrNameLst>
                                      </p:cBhvr>
                                      <p:to>
                                        <p:strVal val="solid"/>
                                      </p:to>
                                    </p:set>
                                    <p:set>
                                      <p:cBhvr>
                                        <p:cTn id="64" dur="2000" fill="hold"/>
                                        <p:tgtEl>
                                          <p:spTgt spid="27706"/>
                                        </p:tgtEl>
                                        <p:attrNameLst>
                                          <p:attrName>fill.on</p:attrName>
                                        </p:attrNameLst>
                                      </p:cBhvr>
                                      <p:to>
                                        <p:strVal val="true"/>
                                      </p:to>
                                    </p:set>
                                  </p:childTnLst>
                                </p:cTn>
                              </p:par>
                              <p:par>
                                <p:cTn id="65" presetID="35" presetClass="exit" presetSubtype="0" fill="hold" nodeType="withEffect">
                                  <p:stCondLst>
                                    <p:cond delay="0"/>
                                  </p:stCondLst>
                                  <p:childTnLst>
                                    <p:animEffect transition="out" filter="fade">
                                      <p:cBhvr>
                                        <p:cTn id="66" dur="2000"/>
                                        <p:tgtEl>
                                          <p:spTgt spid="27707"/>
                                        </p:tgtEl>
                                      </p:cBhvr>
                                    </p:animEffect>
                                    <p:anim calcmode="lin" valueType="num">
                                      <p:cBhvr>
                                        <p:cTn id="67" dur="2000"/>
                                        <p:tgtEl>
                                          <p:spTgt spid="27707"/>
                                        </p:tgtEl>
                                        <p:attrNameLst>
                                          <p:attrName>style.rotation</p:attrName>
                                        </p:attrNameLst>
                                      </p:cBhvr>
                                      <p:tavLst>
                                        <p:tav tm="0">
                                          <p:val>
                                            <p:fltVal val="0"/>
                                          </p:val>
                                        </p:tav>
                                        <p:tav tm="100000">
                                          <p:val>
                                            <p:fltVal val="720"/>
                                          </p:val>
                                        </p:tav>
                                      </p:tavLst>
                                    </p:anim>
                                    <p:anim calcmode="lin" valueType="num">
                                      <p:cBhvr>
                                        <p:cTn id="68" dur="2000"/>
                                        <p:tgtEl>
                                          <p:spTgt spid="27707"/>
                                        </p:tgtEl>
                                        <p:attrNameLst>
                                          <p:attrName>ppt_h</p:attrName>
                                        </p:attrNameLst>
                                      </p:cBhvr>
                                      <p:tavLst>
                                        <p:tav tm="0">
                                          <p:val>
                                            <p:strVal val="ppt_h"/>
                                          </p:val>
                                        </p:tav>
                                        <p:tav tm="100000">
                                          <p:val>
                                            <p:fltVal val="0"/>
                                          </p:val>
                                        </p:tav>
                                      </p:tavLst>
                                    </p:anim>
                                    <p:anim calcmode="lin" valueType="num">
                                      <p:cBhvr>
                                        <p:cTn id="69" dur="2000"/>
                                        <p:tgtEl>
                                          <p:spTgt spid="27707"/>
                                        </p:tgtEl>
                                        <p:attrNameLst>
                                          <p:attrName>ppt_w</p:attrName>
                                        </p:attrNameLst>
                                      </p:cBhvr>
                                      <p:tavLst>
                                        <p:tav tm="0">
                                          <p:val>
                                            <p:strVal val="ppt_w"/>
                                          </p:val>
                                        </p:tav>
                                        <p:tav tm="100000">
                                          <p:val>
                                            <p:fltVal val="0"/>
                                          </p:val>
                                        </p:tav>
                                      </p:tavLst>
                                    </p:anim>
                                    <p:set>
                                      <p:cBhvr>
                                        <p:cTn id="70" dur="1" fill="hold">
                                          <p:stCondLst>
                                            <p:cond delay="1999"/>
                                          </p:stCondLst>
                                        </p:cTn>
                                        <p:tgtEl>
                                          <p:spTgt spid="27707"/>
                                        </p:tgtEl>
                                        <p:attrNameLst>
                                          <p:attrName>style.visibility</p:attrName>
                                        </p:attrNameLst>
                                      </p:cBhvr>
                                      <p:to>
                                        <p:strVal val="hidden"/>
                                      </p:to>
                                    </p:set>
                                  </p:childTnLst>
                                </p:cTn>
                              </p:par>
                              <p:par>
                                <p:cTn id="71" presetID="56" presetClass="path" presetSubtype="0" accel="50000" decel="50000" fill="hold" grpId="0" nodeType="withEffect">
                                  <p:stCondLst>
                                    <p:cond delay="0"/>
                                  </p:stCondLst>
                                  <p:childTnLst>
                                    <p:animMotion origin="layout" path="M 3.05556E-6 -2.59259E-6 L 0.26458 -0.1625 " pathEditMode="relative" rAng="0" ptsTypes="AA">
                                      <p:cBhvr>
                                        <p:cTn id="72" dur="2000" fill="hold"/>
                                        <p:tgtEl>
                                          <p:spTgt spid="27706"/>
                                        </p:tgtEl>
                                        <p:attrNameLst>
                                          <p:attrName>ppt_x</p:attrName>
                                          <p:attrName>ppt_y</p:attrName>
                                        </p:attrNameLst>
                                      </p:cBhvr>
                                      <p:rCtr x="132" y="-81"/>
                                    </p:animMotion>
                                  </p:childTnLst>
                                </p:cTn>
                              </p:par>
                            </p:childTnLst>
                          </p:cTn>
                        </p:par>
                        <p:par>
                          <p:cTn id="73" fill="hold">
                            <p:stCondLst>
                              <p:cond delay="2000"/>
                            </p:stCondLst>
                            <p:childTnLst>
                              <p:par>
                                <p:cTn id="74" presetID="22" presetClass="entr" presetSubtype="2" fill="hold" nodeType="afterEffect">
                                  <p:stCondLst>
                                    <p:cond delay="0"/>
                                  </p:stCondLst>
                                  <p:childTnLst>
                                    <p:set>
                                      <p:cBhvr>
                                        <p:cTn id="75" dur="1" fill="hold">
                                          <p:stCondLst>
                                            <p:cond delay="0"/>
                                          </p:stCondLst>
                                        </p:cTn>
                                        <p:tgtEl>
                                          <p:spTgt spid="121"/>
                                        </p:tgtEl>
                                        <p:attrNameLst>
                                          <p:attrName>style.visibility</p:attrName>
                                        </p:attrNameLst>
                                      </p:cBhvr>
                                      <p:to>
                                        <p:strVal val="visible"/>
                                      </p:to>
                                    </p:set>
                                    <p:animEffect transition="in" filter="wipe(right)">
                                      <p:cBhvr>
                                        <p:cTn id="76" dur="500"/>
                                        <p:tgtEl>
                                          <p:spTgt spid="12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49"/>
                                        </p:tgtEl>
                                        <p:attrNameLst>
                                          <p:attrName>style.visibility</p:attrName>
                                        </p:attrNameLst>
                                      </p:cBhvr>
                                      <p:to>
                                        <p:strVal val="visible"/>
                                      </p:to>
                                    </p:set>
                                    <p:animEffect transition="in" filter="wipe(up)">
                                      <p:cBhvr>
                                        <p:cTn id="81" dur="500"/>
                                        <p:tgtEl>
                                          <p:spTgt spid="149"/>
                                        </p:tgtEl>
                                      </p:cBhvr>
                                    </p:animEffect>
                                  </p:childTnLst>
                                </p:cTn>
                              </p:par>
                              <p:par>
                                <p:cTn id="82" presetID="1" presetClass="exit" presetSubtype="0" fill="hold" grpId="1" nodeType="withEffect">
                                  <p:stCondLst>
                                    <p:cond delay="0"/>
                                  </p:stCondLst>
                                  <p:childTnLst>
                                    <p:set>
                                      <p:cBhvr>
                                        <p:cTn id="83" dur="1" fill="hold">
                                          <p:stCondLst>
                                            <p:cond delay="0"/>
                                          </p:stCondLst>
                                        </p:cTn>
                                        <p:tgtEl>
                                          <p:spTgt spid="2770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1" fill="hold" nodeType="clickEffect">
                                  <p:stCondLst>
                                    <p:cond delay="0"/>
                                  </p:stCondLst>
                                  <p:childTnLst>
                                    <p:set>
                                      <p:cBhvr>
                                        <p:cTn id="87" dur="1" fill="hold">
                                          <p:stCondLst>
                                            <p:cond delay="0"/>
                                          </p:stCondLst>
                                        </p:cTn>
                                        <p:tgtEl>
                                          <p:spTgt spid="117"/>
                                        </p:tgtEl>
                                        <p:attrNameLst>
                                          <p:attrName>style.visibility</p:attrName>
                                        </p:attrNameLst>
                                      </p:cBhvr>
                                      <p:to>
                                        <p:strVal val="visible"/>
                                      </p:to>
                                    </p:set>
                                    <p:anim calcmode="lin" valueType="num">
                                      <p:cBhvr additive="base">
                                        <p:cTn id="88" dur="500" fill="hold"/>
                                        <p:tgtEl>
                                          <p:spTgt spid="117"/>
                                        </p:tgtEl>
                                        <p:attrNameLst>
                                          <p:attrName>ppt_x</p:attrName>
                                        </p:attrNameLst>
                                      </p:cBhvr>
                                      <p:tavLst>
                                        <p:tav tm="0">
                                          <p:val>
                                            <p:strVal val="#ppt_x"/>
                                          </p:val>
                                        </p:tav>
                                        <p:tav tm="100000">
                                          <p:val>
                                            <p:strVal val="#ppt_x"/>
                                          </p:val>
                                        </p:tav>
                                      </p:tavLst>
                                    </p:anim>
                                    <p:anim calcmode="lin" valueType="num">
                                      <p:cBhvr additive="base">
                                        <p:cTn id="89" dur="500" fill="hold"/>
                                        <p:tgtEl>
                                          <p:spTgt spid="117"/>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3" presetClass="entr" presetSubtype="288" fill="hold" grpId="0" nodeType="clickEffect">
                                  <p:stCondLst>
                                    <p:cond delay="0"/>
                                  </p:stCondLst>
                                  <p:childTnLst>
                                    <p:set>
                                      <p:cBhvr>
                                        <p:cTn id="93" dur="1" fill="hold">
                                          <p:stCondLst>
                                            <p:cond delay="0"/>
                                          </p:stCondLst>
                                        </p:cTn>
                                        <p:tgtEl>
                                          <p:spTgt spid="120"/>
                                        </p:tgtEl>
                                        <p:attrNameLst>
                                          <p:attrName>style.visibility</p:attrName>
                                        </p:attrNameLst>
                                      </p:cBhvr>
                                      <p:to>
                                        <p:strVal val="visible"/>
                                      </p:to>
                                    </p:set>
                                    <p:anim calcmode="lin" valueType="num">
                                      <p:cBhvr>
                                        <p:cTn id="94" dur="500" fill="hold"/>
                                        <p:tgtEl>
                                          <p:spTgt spid="120"/>
                                        </p:tgtEl>
                                        <p:attrNameLst>
                                          <p:attrName>ppt_w</p:attrName>
                                        </p:attrNameLst>
                                      </p:cBhvr>
                                      <p:tavLst>
                                        <p:tav tm="0">
                                          <p:val>
                                            <p:strVal val="4/3*#ppt_w"/>
                                          </p:val>
                                        </p:tav>
                                        <p:tav tm="100000">
                                          <p:val>
                                            <p:strVal val="#ppt_w"/>
                                          </p:val>
                                        </p:tav>
                                      </p:tavLst>
                                    </p:anim>
                                    <p:anim calcmode="lin" valueType="num">
                                      <p:cBhvr>
                                        <p:cTn id="95" dur="500" fill="hold"/>
                                        <p:tgtEl>
                                          <p:spTgt spid="12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animBg="1"/>
      <p:bldP spid="27706" grpId="1" animBg="1"/>
      <p:bldP spid="1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Different knowledge properties</a:t>
            </a:r>
            <a:br>
              <a:rPr lang="en-GB" sz="3200" dirty="0" smtClean="0"/>
            </a:br>
            <a:r>
              <a:rPr lang="en-GB" sz="4400" dirty="0" smtClean="0"/>
              <a:t>Changing extension of ‘Diabetes’</a:t>
            </a:r>
            <a:endParaRPr lang="en-GB" sz="4400" dirty="0"/>
          </a:p>
        </p:txBody>
      </p:sp>
      <p:sp>
        <p:nvSpPr>
          <p:cNvPr id="3" name="Content Placeholder 2"/>
          <p:cNvSpPr>
            <a:spLocks noGrp="1"/>
          </p:cNvSpPr>
          <p:nvPr>
            <p:ph idx="1"/>
          </p:nvPr>
        </p:nvSpPr>
        <p:spPr>
          <a:xfrm>
            <a:off x="251520" y="2780928"/>
            <a:ext cx="5472608" cy="3888432"/>
          </a:xfrm>
          <a:ln>
            <a:solidFill>
              <a:schemeClr val="tx1"/>
            </a:solidFill>
          </a:ln>
        </p:spPr>
        <p:txBody>
          <a:bodyPr/>
          <a:lstStyle/>
          <a:p>
            <a:pPr marL="0" indent="0">
              <a:buNone/>
              <a:tabLst>
                <a:tab pos="363538" algn="l"/>
                <a:tab pos="711200" algn="l"/>
                <a:tab pos="987425" algn="l"/>
              </a:tabLst>
            </a:pPr>
            <a:r>
              <a:rPr lang="en-GB" sz="1400" dirty="0" smtClean="0"/>
              <a:t>	C10.. Diabetes mellitus			</a:t>
            </a:r>
            <a:r>
              <a:rPr lang="en-GB" sz="2000" b="1" dirty="0" smtClean="0"/>
              <a:t>CTV3</a:t>
            </a:r>
            <a:endParaRPr lang="en-GB" sz="1400" b="1" dirty="0" smtClean="0"/>
          </a:p>
          <a:p>
            <a:pPr marL="0" indent="0">
              <a:buNone/>
              <a:tabLst>
                <a:tab pos="363538" algn="l"/>
                <a:tab pos="711200" algn="l"/>
                <a:tab pos="987425" algn="l"/>
              </a:tabLst>
            </a:pPr>
            <a:r>
              <a:rPr lang="en-GB" sz="1400" dirty="0" smtClean="0"/>
              <a:t>X40J5 Type II diabetes mellitus</a:t>
            </a:r>
          </a:p>
          <a:p>
            <a:pPr marL="0" indent="0">
              <a:buNone/>
              <a:tabLst>
                <a:tab pos="363538" algn="l"/>
                <a:tab pos="711200" algn="l"/>
                <a:tab pos="987425" algn="l"/>
              </a:tabLst>
            </a:pPr>
            <a:r>
              <a:rPr lang="en-GB" sz="1400" dirty="0" smtClean="0"/>
              <a:t>	C1090 Type II diabetes mellitus with renal complications</a:t>
            </a:r>
          </a:p>
          <a:p>
            <a:pPr marL="0" indent="0">
              <a:buNone/>
              <a:tabLst>
                <a:tab pos="363538" algn="l"/>
                <a:tab pos="711200" algn="l"/>
                <a:tab pos="987425" algn="l"/>
              </a:tabLst>
            </a:pPr>
            <a:r>
              <a:rPr lang="en-GB" sz="1400" dirty="0" smtClean="0"/>
              <a:t>	C1091 Type II diabetes mellitus with ophthalmic complications</a:t>
            </a:r>
          </a:p>
          <a:p>
            <a:pPr marL="0" indent="0">
              <a:buNone/>
              <a:tabLst>
                <a:tab pos="363538" algn="l"/>
                <a:tab pos="711200" algn="l"/>
                <a:tab pos="987425" algn="l"/>
              </a:tabLst>
            </a:pPr>
            <a:r>
              <a:rPr lang="en-GB" sz="1400" dirty="0" smtClean="0"/>
              <a:t>	C1092 Type II diabetes mellitus with neurological complications</a:t>
            </a:r>
          </a:p>
          <a:p>
            <a:pPr marL="0" indent="0">
              <a:buNone/>
              <a:tabLst>
                <a:tab pos="363538" algn="l"/>
                <a:tab pos="711200" algn="l"/>
                <a:tab pos="987425" algn="l"/>
              </a:tabLst>
            </a:pPr>
            <a:r>
              <a:rPr lang="en-GB" sz="1400" dirty="0" smtClean="0"/>
              <a:t>	C1093 Type II diabetes mellitus with multiple complications</a:t>
            </a:r>
          </a:p>
          <a:p>
            <a:pPr marL="0" indent="0">
              <a:buNone/>
              <a:tabLst>
                <a:tab pos="363538" algn="l"/>
                <a:tab pos="711200" algn="l"/>
                <a:tab pos="987425" algn="l"/>
              </a:tabLst>
            </a:pPr>
            <a:r>
              <a:rPr lang="en-GB" sz="1400" dirty="0" smtClean="0"/>
              <a:t>	C1094 Type II diabetes mellitus with ulcer</a:t>
            </a:r>
          </a:p>
          <a:p>
            <a:pPr marL="0" indent="0">
              <a:buNone/>
              <a:tabLst>
                <a:tab pos="363538" algn="l"/>
                <a:tab pos="711200" algn="l"/>
                <a:tab pos="987425" algn="l"/>
              </a:tabLst>
            </a:pPr>
            <a:r>
              <a:rPr lang="en-GB" sz="1400" dirty="0" smtClean="0"/>
              <a:t>	C1095 Type II diabetes mellitus with gangrene</a:t>
            </a:r>
          </a:p>
          <a:p>
            <a:pPr marL="0" indent="0">
              <a:buNone/>
              <a:tabLst>
                <a:tab pos="363538" algn="l"/>
                <a:tab pos="711200" algn="l"/>
                <a:tab pos="987425" algn="l"/>
              </a:tabLst>
            </a:pPr>
            <a:r>
              <a:rPr lang="en-GB" sz="1400" dirty="0" smtClean="0"/>
              <a:t>	C1097 Type II diabetes mellitus - poor control</a:t>
            </a:r>
          </a:p>
          <a:p>
            <a:pPr marL="0" indent="0">
              <a:buNone/>
              <a:tabLst>
                <a:tab pos="363538" algn="l"/>
                <a:tab pos="711200" algn="l"/>
                <a:tab pos="987425" algn="l"/>
              </a:tabLst>
            </a:pPr>
            <a:r>
              <a:rPr lang="en-GB" sz="1400" dirty="0" smtClean="0"/>
              <a:t>	</a:t>
            </a:r>
            <a:r>
              <a:rPr lang="en-GB" sz="1400" dirty="0" smtClean="0">
                <a:solidFill>
                  <a:srgbClr val="FF0000"/>
                </a:solidFill>
              </a:rPr>
              <a:t>L1806 Pre-existing diabetes mellitus, non-insulin-dependent</a:t>
            </a:r>
          </a:p>
          <a:p>
            <a:pPr marL="0" indent="0">
              <a:buNone/>
              <a:tabLst>
                <a:tab pos="363538" algn="l"/>
                <a:tab pos="711200" algn="l"/>
                <a:tab pos="987425" algn="l"/>
              </a:tabLst>
            </a:pPr>
            <a:r>
              <a:rPr lang="en-GB" sz="1400" dirty="0" smtClean="0"/>
              <a:t>	</a:t>
            </a:r>
            <a:r>
              <a:rPr lang="en-GB" sz="1400" dirty="0" err="1" smtClean="0"/>
              <a:t>XaELQ</a:t>
            </a:r>
            <a:r>
              <a:rPr lang="en-GB" sz="1400" dirty="0" smtClean="0"/>
              <a:t> Type II diabetes mellitus without complication</a:t>
            </a:r>
          </a:p>
          <a:p>
            <a:pPr marL="0" indent="0">
              <a:buNone/>
              <a:tabLst>
                <a:tab pos="363538" algn="l"/>
                <a:tab pos="711200" algn="l"/>
                <a:tab pos="987425" algn="l"/>
              </a:tabLst>
            </a:pPr>
            <a:r>
              <a:rPr lang="en-GB" sz="1400" dirty="0" smtClean="0"/>
              <a:t>	</a:t>
            </a:r>
            <a:r>
              <a:rPr lang="en-GB" sz="1400" dirty="0" err="1" smtClean="0"/>
              <a:t>XaFWI</a:t>
            </a:r>
            <a:r>
              <a:rPr lang="en-GB" sz="1400" dirty="0" smtClean="0"/>
              <a:t> Type II diabetes mellitus with hypoglycaemic coma</a:t>
            </a:r>
          </a:p>
          <a:p>
            <a:pPr marL="0" indent="0">
              <a:buNone/>
              <a:tabLst>
                <a:tab pos="363538" algn="l"/>
                <a:tab pos="711200" algn="l"/>
                <a:tab pos="987425" algn="l"/>
              </a:tabLst>
            </a:pPr>
            <a:r>
              <a:rPr lang="en-GB" sz="1400" dirty="0" smtClean="0"/>
              <a:t>	XaFn7 Type II diabetes mellitus with peripheral </a:t>
            </a:r>
            <a:r>
              <a:rPr lang="en-GB" sz="1400" dirty="0" err="1" smtClean="0"/>
              <a:t>angiopathy</a:t>
            </a:r>
            <a:endParaRPr lang="en-GB" sz="1400" dirty="0" smtClean="0"/>
          </a:p>
          <a:p>
            <a:pPr marL="0" indent="0">
              <a:buNone/>
              <a:tabLst>
                <a:tab pos="363538" algn="l"/>
                <a:tab pos="711200" algn="l"/>
                <a:tab pos="987425" algn="l"/>
              </a:tabLst>
            </a:pPr>
            <a:r>
              <a:rPr lang="en-GB" sz="1400" dirty="0" smtClean="0"/>
              <a:t>	XaFn8 Type II diabetes mellitus with </a:t>
            </a:r>
            <a:r>
              <a:rPr lang="en-GB" sz="1400" dirty="0" err="1" smtClean="0"/>
              <a:t>arthropathy</a:t>
            </a:r>
            <a:endParaRPr lang="en-GB" sz="1400" dirty="0" smtClean="0"/>
          </a:p>
          <a:p>
            <a:pPr marL="0" indent="0">
              <a:buNone/>
              <a:tabLst>
                <a:tab pos="363538" algn="l"/>
                <a:tab pos="711200" algn="l"/>
                <a:tab pos="987425" algn="l"/>
              </a:tabLst>
            </a:pPr>
            <a:endParaRPr lang="en-GB" sz="1400" dirty="0"/>
          </a:p>
        </p:txBody>
      </p:sp>
      <p:sp>
        <p:nvSpPr>
          <p:cNvPr id="5" name="Rectangle 4"/>
          <p:cNvSpPr/>
          <p:nvPr/>
        </p:nvSpPr>
        <p:spPr>
          <a:xfrm>
            <a:off x="251520" y="1340768"/>
            <a:ext cx="6768752" cy="1231106"/>
          </a:xfrm>
          <a:prstGeom prst="rect">
            <a:avLst/>
          </a:prstGeom>
          <a:solidFill>
            <a:schemeClr val="accent6">
              <a:lumMod val="20000"/>
              <a:lumOff val="80000"/>
            </a:schemeClr>
          </a:solidFill>
          <a:ln>
            <a:solidFill>
              <a:schemeClr val="tx1"/>
            </a:solidFill>
          </a:ln>
        </p:spPr>
        <p:txBody>
          <a:bodyPr wrap="square">
            <a:spAutoFit/>
          </a:bodyPr>
          <a:lstStyle/>
          <a:p>
            <a:pPr>
              <a:tabLst>
                <a:tab pos="363538" algn="l"/>
                <a:tab pos="711200" algn="l"/>
                <a:tab pos="1074738" algn="l"/>
                <a:tab pos="1436688" algn="l"/>
                <a:tab pos="1800225" algn="l"/>
              </a:tabLst>
            </a:pPr>
            <a:r>
              <a:rPr lang="en-GB" b="1" dirty="0" smtClean="0">
                <a:solidFill>
                  <a:srgbClr val="0070C0"/>
                </a:solidFill>
                <a:latin typeface="+mn-lt"/>
              </a:rPr>
              <a:t>READ2</a:t>
            </a:r>
            <a:r>
              <a:rPr lang="en-GB" sz="1400" dirty="0" smtClean="0">
                <a:solidFill>
                  <a:srgbClr val="0070C0"/>
                </a:solidFill>
                <a:latin typeface="+mn-lt"/>
              </a:rPr>
              <a:t>				L.... Complications of pregnancy, childbirth and the </a:t>
            </a:r>
            <a:r>
              <a:rPr lang="en-GB" sz="1400" dirty="0" err="1" smtClean="0">
                <a:solidFill>
                  <a:srgbClr val="0070C0"/>
                </a:solidFill>
                <a:latin typeface="+mn-lt"/>
              </a:rPr>
              <a:t>puerperium</a:t>
            </a:r>
            <a:endParaRPr lang="en-GB" sz="1400" dirty="0" smtClean="0">
              <a:solidFill>
                <a:srgbClr val="0070C0"/>
              </a:solidFill>
              <a:latin typeface="+mn-lt"/>
            </a:endParaRPr>
          </a:p>
          <a:p>
            <a:pPr>
              <a:tabLst>
                <a:tab pos="363538" algn="l"/>
                <a:tab pos="711200" algn="l"/>
                <a:tab pos="1074738" algn="l"/>
                <a:tab pos="1436688" algn="l"/>
                <a:tab pos="1800225" algn="l"/>
              </a:tabLst>
            </a:pPr>
            <a:r>
              <a:rPr lang="en-GB" sz="1400" dirty="0" smtClean="0">
                <a:solidFill>
                  <a:srgbClr val="0070C0"/>
                </a:solidFill>
                <a:latin typeface="+mn-lt"/>
              </a:rPr>
              <a:t>			L1... Pregnancy complications</a:t>
            </a:r>
          </a:p>
          <a:p>
            <a:pPr>
              <a:tabLst>
                <a:tab pos="363538" algn="l"/>
                <a:tab pos="711200" algn="l"/>
                <a:tab pos="1074738" algn="l"/>
                <a:tab pos="1436688" algn="l"/>
                <a:tab pos="1800225" algn="l"/>
              </a:tabLst>
            </a:pPr>
            <a:r>
              <a:rPr lang="en-GB" sz="1400" dirty="0" smtClean="0">
                <a:solidFill>
                  <a:srgbClr val="0070C0"/>
                </a:solidFill>
                <a:latin typeface="+mn-lt"/>
              </a:rPr>
              <a:t>		L18.. Other medical condition during pregnancy, childbirth and the </a:t>
            </a:r>
            <a:r>
              <a:rPr lang="en-GB" sz="1400" dirty="0" err="1" smtClean="0">
                <a:solidFill>
                  <a:srgbClr val="0070C0"/>
                </a:solidFill>
                <a:latin typeface="+mn-lt"/>
              </a:rPr>
              <a:t>puerperium</a:t>
            </a:r>
            <a:endParaRPr lang="en-GB" sz="1400" dirty="0" smtClean="0">
              <a:solidFill>
                <a:srgbClr val="0070C0"/>
              </a:solidFill>
              <a:latin typeface="+mn-lt"/>
            </a:endParaRPr>
          </a:p>
          <a:p>
            <a:pPr>
              <a:tabLst>
                <a:tab pos="363538" algn="l"/>
                <a:tab pos="711200" algn="l"/>
                <a:tab pos="1074738" algn="l"/>
                <a:tab pos="1436688" algn="l"/>
                <a:tab pos="1800225" algn="l"/>
              </a:tabLst>
            </a:pPr>
            <a:r>
              <a:rPr lang="en-GB" sz="1400" dirty="0" smtClean="0">
                <a:solidFill>
                  <a:srgbClr val="0070C0"/>
                </a:solidFill>
                <a:latin typeface="+mn-lt"/>
              </a:rPr>
              <a:t>	L180. Diabetes mellitus during pregnancy, childbirth and the </a:t>
            </a:r>
            <a:r>
              <a:rPr lang="en-GB" sz="1400" dirty="0" err="1" smtClean="0">
                <a:solidFill>
                  <a:srgbClr val="0070C0"/>
                </a:solidFill>
                <a:latin typeface="+mn-lt"/>
              </a:rPr>
              <a:t>puerperium</a:t>
            </a:r>
            <a:endParaRPr lang="en-GB" sz="1400" dirty="0" smtClean="0">
              <a:solidFill>
                <a:srgbClr val="0070C0"/>
              </a:solidFill>
              <a:latin typeface="+mn-lt"/>
            </a:endParaRPr>
          </a:p>
          <a:p>
            <a:pPr>
              <a:tabLst>
                <a:tab pos="363538" algn="l"/>
                <a:tab pos="711200" algn="l"/>
                <a:tab pos="1074738" algn="l"/>
                <a:tab pos="1436688" algn="l"/>
                <a:tab pos="1800225" algn="l"/>
              </a:tabLst>
            </a:pPr>
            <a:r>
              <a:rPr lang="en-GB" sz="1400" dirty="0" smtClean="0">
                <a:solidFill>
                  <a:srgbClr val="FF0000"/>
                </a:solidFill>
                <a:latin typeface="+mn-lt"/>
              </a:rPr>
              <a:t>L1806 Pre-existing diabetes mellitus, non-insulin-dependent</a:t>
            </a:r>
          </a:p>
        </p:txBody>
      </p:sp>
      <p:sp>
        <p:nvSpPr>
          <p:cNvPr id="6" name="Content Placeholder 2"/>
          <p:cNvSpPr txBox="1">
            <a:spLocks/>
          </p:cNvSpPr>
          <p:nvPr/>
        </p:nvSpPr>
        <p:spPr bwMode="auto">
          <a:xfrm>
            <a:off x="251520" y="2780928"/>
            <a:ext cx="5472608"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C10.. Diabetes mellitus			</a:t>
            </a:r>
            <a:r>
              <a:rPr kumimoji="0" lang="en-GB" sz="2000" b="1" i="0" u="none" strike="noStrike" kern="1200" cap="none" spc="0" normalizeH="0" baseline="0" noProof="0" dirty="0" smtClean="0">
                <a:ln>
                  <a:noFill/>
                </a:ln>
                <a:solidFill>
                  <a:srgbClr val="0070C0"/>
                </a:solidFill>
                <a:effectLst/>
                <a:uLnTx/>
                <a:uFillTx/>
                <a:latin typeface="+mn-lt"/>
                <a:ea typeface="+mn-ea"/>
                <a:cs typeface="+mn-cs"/>
              </a:rPr>
              <a:t>CTV3</a:t>
            </a:r>
            <a:endParaRPr kumimoji="0" lang="en-GB" sz="1400" b="1" i="0" u="none" strike="noStrike" kern="1200" cap="none" spc="0" normalizeH="0" baseline="0" noProof="0" dirty="0" smtClean="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X40J5 Type II diabetes mellitus</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a:t>
            </a:r>
            <a:r>
              <a:rPr kumimoji="0" lang="en-GB" sz="1400" b="0" i="0" u="none" strike="noStrike" kern="1200" cap="none" spc="0" normalizeH="0" baseline="0" noProof="0" dirty="0" smtClean="0">
                <a:ln>
                  <a:noFill/>
                </a:ln>
                <a:solidFill>
                  <a:srgbClr val="E50DE5"/>
                </a:solidFill>
                <a:effectLst/>
                <a:uLnTx/>
                <a:uFillTx/>
                <a:latin typeface="+mn-lt"/>
                <a:ea typeface="+mn-ea"/>
                <a:cs typeface="+mn-cs"/>
              </a:rPr>
              <a:t>C1090 Type II diabetes mellitus with renal complications</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C1091 Type II diabetes mellitus with ophthalmic complications</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C1092 Type II diabetes mellitus with neurological complications</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C1093 Type II diabetes mellitus with multiple complications</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C1094 Type II diabetes mellitus with ulcer</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C1095 Type II diabetes mellitus with gangrene</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C1097 Type II diabetes mellitus - poor control</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a:t>
            </a:r>
            <a:r>
              <a:rPr kumimoji="0" lang="en-GB" sz="1400" b="0" i="0" u="none" strike="noStrike" kern="1200" cap="none" spc="0" normalizeH="0" baseline="0" noProof="0" dirty="0" smtClean="0">
                <a:ln>
                  <a:noFill/>
                </a:ln>
                <a:solidFill>
                  <a:srgbClr val="FF0000"/>
                </a:solidFill>
                <a:effectLst/>
                <a:uLnTx/>
                <a:uFillTx/>
                <a:latin typeface="+mn-lt"/>
                <a:ea typeface="+mn-ea"/>
                <a:cs typeface="+mn-cs"/>
              </a:rPr>
              <a:t>L1806 Pre-existing diabetes mellitus, non-insulin-dependent</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a:t>
            </a:r>
            <a:r>
              <a:rPr kumimoji="0" lang="en-GB" sz="1400" b="0" i="0" u="none" strike="noStrike" kern="1200" cap="none" spc="0" normalizeH="0" baseline="0" noProof="0" dirty="0" err="1" smtClean="0">
                <a:ln>
                  <a:noFill/>
                </a:ln>
                <a:solidFill>
                  <a:srgbClr val="0070C0"/>
                </a:solidFill>
                <a:effectLst/>
                <a:uLnTx/>
                <a:uFillTx/>
                <a:latin typeface="+mn-lt"/>
                <a:ea typeface="+mn-ea"/>
                <a:cs typeface="+mn-cs"/>
              </a:rPr>
              <a:t>XaELQ</a:t>
            </a:r>
            <a:r>
              <a:rPr kumimoji="0" lang="en-GB" sz="1400" b="0" i="0" u="none" strike="noStrike" kern="1200" cap="none" spc="0" normalizeH="0" baseline="0" noProof="0" dirty="0" smtClean="0">
                <a:ln>
                  <a:noFill/>
                </a:ln>
                <a:solidFill>
                  <a:srgbClr val="0070C0"/>
                </a:solidFill>
                <a:effectLst/>
                <a:uLnTx/>
                <a:uFillTx/>
                <a:latin typeface="+mn-lt"/>
                <a:ea typeface="+mn-ea"/>
                <a:cs typeface="+mn-cs"/>
              </a:rPr>
              <a:t> Type II diabetes mellitus without complication</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a:t>
            </a:r>
            <a:r>
              <a:rPr kumimoji="0" lang="en-GB" sz="1400" b="0" i="0" u="none" strike="noStrike" kern="1200" cap="none" spc="0" normalizeH="0" baseline="0" noProof="0" dirty="0" err="1" smtClean="0">
                <a:ln>
                  <a:noFill/>
                </a:ln>
                <a:solidFill>
                  <a:srgbClr val="0070C0"/>
                </a:solidFill>
                <a:effectLst/>
                <a:uLnTx/>
                <a:uFillTx/>
                <a:latin typeface="+mn-lt"/>
                <a:ea typeface="+mn-ea"/>
                <a:cs typeface="+mn-cs"/>
              </a:rPr>
              <a:t>XaFWI</a:t>
            </a:r>
            <a:r>
              <a:rPr kumimoji="0" lang="en-GB" sz="1400" b="0" i="0" u="none" strike="noStrike" kern="1200" cap="none" spc="0" normalizeH="0" baseline="0" noProof="0" dirty="0" smtClean="0">
                <a:ln>
                  <a:noFill/>
                </a:ln>
                <a:solidFill>
                  <a:srgbClr val="0070C0"/>
                </a:solidFill>
                <a:effectLst/>
                <a:uLnTx/>
                <a:uFillTx/>
                <a:latin typeface="+mn-lt"/>
                <a:ea typeface="+mn-ea"/>
                <a:cs typeface="+mn-cs"/>
              </a:rPr>
              <a:t> Type II diabetes mellitus with hypoglycaemic coma</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XaFn7 Type II diabetes mellitus with peripheral </a:t>
            </a:r>
            <a:r>
              <a:rPr kumimoji="0" lang="en-GB" sz="1400" b="0" i="0" u="none" strike="noStrike" kern="1200" cap="none" spc="0" normalizeH="0" baseline="0" noProof="0" dirty="0" err="1" smtClean="0">
                <a:ln>
                  <a:noFill/>
                </a:ln>
                <a:solidFill>
                  <a:srgbClr val="0070C0"/>
                </a:solidFill>
                <a:effectLst/>
                <a:uLnTx/>
                <a:uFillTx/>
                <a:latin typeface="+mn-lt"/>
                <a:ea typeface="+mn-ea"/>
                <a:cs typeface="+mn-cs"/>
              </a:rPr>
              <a:t>angiopathy</a:t>
            </a:r>
            <a:endParaRPr kumimoji="0" lang="en-GB" sz="1400" b="0" i="0" u="none" strike="noStrike" kern="1200" cap="none" spc="0" normalizeH="0" baseline="0" noProof="0" dirty="0" smtClean="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r>
              <a:rPr kumimoji="0" lang="en-GB" sz="1400" b="0" i="0" u="none" strike="noStrike" kern="1200" cap="none" spc="0" normalizeH="0" baseline="0" noProof="0" dirty="0" smtClean="0">
                <a:ln>
                  <a:noFill/>
                </a:ln>
                <a:solidFill>
                  <a:srgbClr val="0070C0"/>
                </a:solidFill>
                <a:effectLst/>
                <a:uLnTx/>
                <a:uFillTx/>
                <a:latin typeface="+mn-lt"/>
                <a:ea typeface="+mn-ea"/>
                <a:cs typeface="+mn-cs"/>
              </a:rPr>
              <a:t>	XaFn8 Type II diabetes mellitus with </a:t>
            </a:r>
            <a:r>
              <a:rPr kumimoji="0" lang="en-GB" sz="1400" b="0" i="0" u="none" strike="noStrike" kern="1200" cap="none" spc="0" normalizeH="0" baseline="0" noProof="0" dirty="0" err="1" smtClean="0">
                <a:ln>
                  <a:noFill/>
                </a:ln>
                <a:solidFill>
                  <a:srgbClr val="0070C0"/>
                </a:solidFill>
                <a:effectLst/>
                <a:uLnTx/>
                <a:uFillTx/>
                <a:latin typeface="+mn-lt"/>
                <a:ea typeface="+mn-ea"/>
                <a:cs typeface="+mn-cs"/>
              </a:rPr>
              <a:t>arthropathy</a:t>
            </a:r>
            <a:endParaRPr kumimoji="0" lang="en-GB" sz="1400" b="0" i="0" u="none" strike="noStrike" kern="1200" cap="none" spc="0" normalizeH="0" baseline="0" noProof="0" dirty="0" smtClean="0">
              <a:ln>
                <a:noFill/>
              </a:ln>
              <a:solidFill>
                <a:srgbClr val="0070C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tab pos="363538" algn="l"/>
                <a:tab pos="711200" algn="l"/>
                <a:tab pos="987425" algn="l"/>
              </a:tabLst>
              <a:defRPr/>
            </a:pPr>
            <a:endParaRPr kumimoji="0" lang="en-GB" sz="1400" b="0" i="0" u="none" strike="noStrike" kern="1200" cap="none" spc="0" normalizeH="0" baseline="0" noProof="0" dirty="0">
              <a:ln>
                <a:noFill/>
              </a:ln>
              <a:solidFill>
                <a:srgbClr val="0070C0"/>
              </a:solidFill>
              <a:effectLst/>
              <a:uLnTx/>
              <a:uFillTx/>
              <a:latin typeface="+mn-lt"/>
              <a:ea typeface="+mn-ea"/>
              <a:cs typeface="+mn-cs"/>
            </a:endParaRPr>
          </a:p>
        </p:txBody>
      </p:sp>
      <p:sp>
        <p:nvSpPr>
          <p:cNvPr id="4" name="Rectangle 3"/>
          <p:cNvSpPr/>
          <p:nvPr/>
        </p:nvSpPr>
        <p:spPr>
          <a:xfrm>
            <a:off x="2123728" y="4077072"/>
            <a:ext cx="6840760" cy="2308324"/>
          </a:xfrm>
          <a:prstGeom prst="rect">
            <a:avLst/>
          </a:prstGeom>
          <a:solidFill>
            <a:srgbClr val="FFFFCC"/>
          </a:solidFill>
          <a:ln>
            <a:solidFill>
              <a:schemeClr val="tx1"/>
            </a:solidFill>
          </a:ln>
        </p:spPr>
        <p:txBody>
          <a:bodyPr wrap="square">
            <a:spAutoFit/>
          </a:bodyPr>
          <a:lstStyle/>
          <a:p>
            <a:pPr>
              <a:tabLst>
                <a:tab pos="363538" algn="l"/>
                <a:tab pos="711200" algn="l"/>
                <a:tab pos="1074738" algn="l"/>
              </a:tabLst>
            </a:pPr>
            <a:r>
              <a:rPr lang="en-GB" sz="1400" dirty="0" smtClean="0"/>
              <a:t>			Disease (disorder)			</a:t>
            </a:r>
            <a:r>
              <a:rPr lang="en-GB" b="1" dirty="0" smtClean="0"/>
              <a:t>SNOMED CT</a:t>
            </a:r>
            <a:endParaRPr lang="en-GB" sz="1400" b="1" dirty="0" smtClean="0"/>
          </a:p>
          <a:p>
            <a:pPr>
              <a:tabLst>
                <a:tab pos="363538" algn="l"/>
                <a:tab pos="711200" algn="l"/>
                <a:tab pos="1074738" algn="l"/>
              </a:tabLst>
            </a:pPr>
            <a:r>
              <a:rPr lang="en-GB" sz="1400" dirty="0" smtClean="0"/>
              <a:t>		Diabetic complication (disorder)</a:t>
            </a:r>
          </a:p>
          <a:p>
            <a:pPr>
              <a:tabLst>
                <a:tab pos="363538" algn="l"/>
                <a:tab pos="711200" algn="l"/>
                <a:tab pos="1074738" algn="l"/>
              </a:tabLst>
            </a:pPr>
            <a:r>
              <a:rPr lang="en-GB" sz="1400" dirty="0" smtClean="0"/>
              <a:t>			Kidney disease (disorder)</a:t>
            </a:r>
          </a:p>
          <a:p>
            <a:pPr>
              <a:tabLst>
                <a:tab pos="363538" algn="l"/>
                <a:tab pos="711200" algn="l"/>
                <a:tab pos="1074738" algn="l"/>
              </a:tabLst>
            </a:pPr>
            <a:r>
              <a:rPr lang="en-GB" sz="1400" dirty="0" smtClean="0"/>
              <a:t>		Renal disorders in systemic disease (disorder)</a:t>
            </a:r>
          </a:p>
          <a:p>
            <a:pPr>
              <a:tabLst>
                <a:tab pos="363538" algn="l"/>
                <a:tab pos="711200" algn="l"/>
                <a:tab pos="1074738" algn="l"/>
              </a:tabLst>
            </a:pPr>
            <a:r>
              <a:rPr lang="en-GB" sz="1400" dirty="0" smtClean="0"/>
              <a:t>	Diabetic renal disease (disorder)</a:t>
            </a:r>
          </a:p>
          <a:p>
            <a:pPr>
              <a:tabLst>
                <a:tab pos="363538" algn="l"/>
                <a:tab pos="711200" algn="l"/>
                <a:tab pos="1074738" algn="l"/>
              </a:tabLst>
            </a:pPr>
            <a:r>
              <a:rPr lang="en-GB" sz="1400" dirty="0" smtClean="0"/>
              <a:t>		Diabetic complication (disorder)</a:t>
            </a:r>
          </a:p>
          <a:p>
            <a:pPr>
              <a:tabLst>
                <a:tab pos="363538" algn="l"/>
                <a:tab pos="711200" algn="l"/>
                <a:tab pos="1074738" algn="l"/>
              </a:tabLst>
            </a:pPr>
            <a:r>
              <a:rPr lang="en-GB" sz="1400" dirty="0" smtClean="0"/>
              <a:t>	Disorder associated with type 2 diabetes mellitus (disorder)</a:t>
            </a:r>
          </a:p>
          <a:p>
            <a:pPr>
              <a:tabLst>
                <a:tab pos="363538" algn="l"/>
                <a:tab pos="711200" algn="l"/>
                <a:tab pos="1074738" algn="l"/>
              </a:tabLst>
            </a:pPr>
            <a:r>
              <a:rPr lang="en-GB" sz="1400" dirty="0" smtClean="0">
                <a:solidFill>
                  <a:srgbClr val="E50DE5"/>
                </a:solidFill>
              </a:rPr>
              <a:t>Renal disorder associated with type II diabetes mellitus (disorder)</a:t>
            </a:r>
          </a:p>
          <a:p>
            <a:pPr>
              <a:tabLst>
                <a:tab pos="363538" algn="l"/>
                <a:tab pos="711200" algn="l"/>
                <a:tab pos="1074738" algn="l"/>
              </a:tabLst>
            </a:pPr>
            <a:r>
              <a:rPr lang="en-GB" sz="1400" dirty="0" smtClean="0"/>
              <a:t>	Persistent </a:t>
            </a:r>
            <a:r>
              <a:rPr lang="en-GB" sz="1400" dirty="0" err="1" smtClean="0"/>
              <a:t>microalbuminuria</a:t>
            </a:r>
            <a:r>
              <a:rPr lang="en-GB" sz="1400" dirty="0" smtClean="0"/>
              <a:t> associated with type II diabetes mellitus (disorder)</a:t>
            </a:r>
          </a:p>
          <a:p>
            <a:pPr>
              <a:tabLst>
                <a:tab pos="363538" algn="l"/>
                <a:tab pos="711200" algn="l"/>
                <a:tab pos="1074738" algn="l"/>
              </a:tabLst>
            </a:pPr>
            <a:r>
              <a:rPr lang="en-GB" sz="1400" dirty="0" smtClean="0"/>
              <a:t>	Persistent </a:t>
            </a:r>
            <a:r>
              <a:rPr lang="en-GB" sz="1400" dirty="0" err="1" smtClean="0"/>
              <a:t>proteinuria</a:t>
            </a:r>
            <a:r>
              <a:rPr lang="en-GB" sz="1400" dirty="0" smtClean="0"/>
              <a:t> associated with type II diabetes mellitus (disorder)</a:t>
            </a:r>
            <a:endParaRPr lang="en-GB"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39552" y="3356992"/>
            <a:ext cx="7704856" cy="259228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p:txBody>
          <a:bodyPr/>
          <a:lstStyle/>
          <a:p>
            <a:r>
              <a:rPr lang="en-US" sz="3200" dirty="0" smtClean="0"/>
              <a:t>Different requirements</a:t>
            </a:r>
            <a:r>
              <a:rPr lang="en-US" dirty="0" smtClean="0"/>
              <a:t/>
            </a:r>
            <a:br>
              <a:rPr lang="en-US" dirty="0" smtClean="0"/>
            </a:br>
            <a:r>
              <a:rPr lang="en-US" sz="4000" dirty="0" smtClean="0"/>
              <a:t>Commissioning Intelligence Model</a:t>
            </a:r>
            <a:endParaRPr lang="en-GB" dirty="0"/>
          </a:p>
        </p:txBody>
      </p:sp>
      <p:sp>
        <p:nvSpPr>
          <p:cNvPr id="3" name="Subtitle 2"/>
          <p:cNvSpPr>
            <a:spLocks noGrp="1"/>
          </p:cNvSpPr>
          <p:nvPr>
            <p:ph type="subTitle" idx="1"/>
          </p:nvPr>
        </p:nvSpPr>
        <p:spPr>
          <a:xfrm>
            <a:off x="539552" y="1700808"/>
            <a:ext cx="7848872" cy="4104456"/>
          </a:xfrm>
        </p:spPr>
        <p:txBody>
          <a:bodyPr/>
          <a:lstStyle/>
          <a:p>
            <a:pPr algn="l"/>
            <a:r>
              <a:rPr lang="en-US" sz="2400" dirty="0" smtClean="0"/>
              <a:t>Support information needs of commissioners, </a:t>
            </a:r>
            <a:br>
              <a:rPr lang="en-US" sz="2400" dirty="0" smtClean="0"/>
            </a:br>
            <a:r>
              <a:rPr lang="en-US" sz="2400" dirty="0" smtClean="0"/>
              <a:t>based on the full life-cycle of commissioning activities. </a:t>
            </a:r>
            <a:endParaRPr lang="en-GB" sz="2400" dirty="0" smtClean="0"/>
          </a:p>
          <a:p>
            <a:pPr algn="l"/>
            <a:r>
              <a:rPr lang="en-GB" sz="2400" dirty="0" smtClean="0"/>
              <a:t>Key element is the availability of data from primary care; </a:t>
            </a:r>
            <a:br>
              <a:rPr lang="en-GB" sz="2400" dirty="0" smtClean="0"/>
            </a:br>
            <a:r>
              <a:rPr lang="en-GB" sz="2400" dirty="0" smtClean="0"/>
              <a:t>this is required if commissioners are to be best in class.</a:t>
            </a:r>
            <a:endParaRPr lang="en-US" sz="2400" dirty="0" smtClean="0"/>
          </a:p>
          <a:p>
            <a:pPr algn="l"/>
            <a:r>
              <a:rPr lang="en-GB" sz="2400" b="1" dirty="0" smtClean="0">
                <a:solidFill>
                  <a:schemeClr val="tx1"/>
                </a:solidFill>
              </a:rPr>
              <a:t>The most requested requirement from CCGs commissioners is to provide access to primary care data and to link it to other care settings to facilitate a holistic view of care across care settings. From a national commissioning perspective, the prime requirement is to ensure that the linkage of primary care with other datasets supports the outcomes frameworks, to identify variation in CCG practice.</a:t>
            </a:r>
            <a:endParaRPr lang="en-GB" sz="2400" dirty="0" smtClean="0">
              <a:solidFill>
                <a:schemeClr val="tx1"/>
              </a:solidFill>
            </a:endParaRPr>
          </a:p>
          <a:p>
            <a:pPr algn="l"/>
            <a:endParaRPr lang="en-GB"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Different information model boundaries</a:t>
            </a:r>
            <a:r>
              <a:rPr lang="en-GB" sz="4400" dirty="0" smtClean="0"/>
              <a:t/>
            </a:r>
            <a:br>
              <a:rPr lang="en-GB" sz="4400" dirty="0" smtClean="0"/>
            </a:br>
            <a:r>
              <a:rPr lang="en-GB" sz="4400" dirty="0" smtClean="0"/>
              <a:t>What’s a terminology?</a:t>
            </a:r>
            <a:endParaRPr lang="en-GB" sz="4400" dirty="0"/>
          </a:p>
        </p:txBody>
      </p:sp>
      <p:sp>
        <p:nvSpPr>
          <p:cNvPr id="3" name="Content Placeholder 2"/>
          <p:cNvSpPr>
            <a:spLocks noGrp="1"/>
          </p:cNvSpPr>
          <p:nvPr>
            <p:ph idx="1"/>
          </p:nvPr>
        </p:nvSpPr>
        <p:spPr>
          <a:xfrm>
            <a:off x="457200" y="1628800"/>
            <a:ext cx="8229600" cy="4176688"/>
          </a:xfrm>
        </p:spPr>
        <p:txBody>
          <a:bodyPr/>
          <a:lstStyle/>
          <a:p>
            <a:r>
              <a:rPr lang="en-GB" dirty="0" smtClean="0">
                <a:solidFill>
                  <a:schemeClr val="tx1"/>
                </a:solidFill>
              </a:rPr>
              <a:t>A heuristically (</a:t>
            </a:r>
            <a:r>
              <a:rPr lang="en-GB" dirty="0" err="1" smtClean="0">
                <a:solidFill>
                  <a:schemeClr val="tx1"/>
                </a:solidFill>
              </a:rPr>
              <a:t>dis</a:t>
            </a:r>
            <a:r>
              <a:rPr lang="en-GB" dirty="0" smtClean="0">
                <a:solidFill>
                  <a:schemeClr val="tx1"/>
                </a:solidFill>
              </a:rPr>
              <a:t>)organised list of symbols for every arbitrary constellation of phenomena or completed clinical narratives that anybody wants to count</a:t>
            </a:r>
            <a:br>
              <a:rPr lang="en-GB" dirty="0" smtClean="0">
                <a:solidFill>
                  <a:schemeClr val="tx1"/>
                </a:solidFill>
              </a:rPr>
            </a:br>
            <a:r>
              <a:rPr lang="en-GB" sz="1800" dirty="0" smtClean="0">
                <a:solidFill>
                  <a:schemeClr val="tx1"/>
                </a:solidFill>
              </a:rPr>
              <a:t>(Hint: no, that’s a dataset)</a:t>
            </a:r>
            <a:r>
              <a:rPr lang="en-GB" dirty="0" smtClean="0">
                <a:solidFill>
                  <a:schemeClr val="tx1"/>
                </a:solidFill>
              </a:rPr>
              <a:t/>
            </a:r>
            <a:br>
              <a:rPr lang="en-GB" dirty="0" smtClean="0">
                <a:solidFill>
                  <a:schemeClr val="tx1"/>
                </a:solidFill>
              </a:rPr>
            </a:br>
            <a:endParaRPr lang="en-GB" dirty="0" smtClean="0">
              <a:solidFill>
                <a:schemeClr val="tx1"/>
              </a:solidFill>
            </a:endParaRPr>
          </a:p>
          <a:p>
            <a:r>
              <a:rPr lang="en-GB" dirty="0" smtClean="0">
                <a:solidFill>
                  <a:schemeClr val="tx1"/>
                </a:solidFill>
              </a:rPr>
              <a:t>A formally organised set of symbols to represent only that part of knowledge which is formally </a:t>
            </a:r>
            <a:r>
              <a:rPr lang="en-GB" dirty="0" err="1" smtClean="0">
                <a:solidFill>
                  <a:schemeClr val="tx1"/>
                </a:solidFill>
              </a:rPr>
              <a:t>representable</a:t>
            </a:r>
            <a:r>
              <a:rPr lang="en-GB" dirty="0" smtClean="0">
                <a:solidFill>
                  <a:schemeClr val="tx1"/>
                </a:solidFill>
              </a:rPr>
              <a:t> and organisable</a:t>
            </a:r>
            <a:br>
              <a:rPr lang="en-GB" dirty="0" smtClean="0">
                <a:solidFill>
                  <a:schemeClr val="tx1"/>
                </a:solidFill>
              </a:rPr>
            </a:br>
            <a:r>
              <a:rPr lang="en-GB" sz="1800" dirty="0" smtClean="0">
                <a:solidFill>
                  <a:schemeClr val="tx1"/>
                </a:solidFill>
              </a:rPr>
              <a:t>(but that therefore isn’t a dataset out of the box)</a:t>
            </a:r>
            <a:endParaRPr lang="en-GB"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42913" y="238125"/>
            <a:ext cx="8434387" cy="863600"/>
          </a:xfrm>
        </p:spPr>
        <p:txBody>
          <a:bodyPr/>
          <a:lstStyle/>
          <a:p>
            <a:pPr defTabSz="984250"/>
            <a:r>
              <a:rPr lang="en-GB" sz="4400" dirty="0" smtClean="0"/>
              <a:t>16</a:t>
            </a:r>
            <a:r>
              <a:rPr lang="en-GB" sz="4400" baseline="30000" dirty="0" smtClean="0"/>
              <a:t>th</a:t>
            </a:r>
            <a:r>
              <a:rPr lang="en-GB" sz="4400" dirty="0" smtClean="0"/>
              <a:t> Century Information Models</a:t>
            </a:r>
            <a:br>
              <a:rPr lang="en-GB" sz="4400" dirty="0" smtClean="0"/>
            </a:br>
            <a:r>
              <a:rPr lang="en-GB" sz="3200" dirty="0" smtClean="0"/>
              <a:t>A code for each thing you want to count</a:t>
            </a:r>
            <a:endParaRPr lang="en-GB" sz="4000" dirty="0" smtClean="0">
              <a:solidFill>
                <a:srgbClr val="FFFF93"/>
              </a:solidFill>
            </a:endParaRPr>
          </a:p>
        </p:txBody>
      </p:sp>
      <p:sp>
        <p:nvSpPr>
          <p:cNvPr id="3076" name="Rectangle 3"/>
          <p:cNvSpPr>
            <a:spLocks noGrp="1" noChangeArrowheads="1"/>
          </p:cNvSpPr>
          <p:nvPr>
            <p:ph type="body" idx="1"/>
          </p:nvPr>
        </p:nvSpPr>
        <p:spPr>
          <a:xfrm>
            <a:off x="6109320" y="1484734"/>
            <a:ext cx="3431232" cy="3600450"/>
          </a:xfrm>
        </p:spPr>
        <p:txBody>
          <a:bodyPr/>
          <a:lstStyle/>
          <a:p>
            <a:pPr marL="369888" indent="-369888" defTabSz="984250">
              <a:buNone/>
            </a:pPr>
            <a:r>
              <a:rPr lang="en-GB" sz="3200" dirty="0" smtClean="0"/>
              <a:t>1972  ICD-9 8 </a:t>
            </a:r>
          </a:p>
          <a:p>
            <a:pPr marL="369888" indent="-369888" defTabSz="984250">
              <a:buNone/>
            </a:pPr>
            <a:r>
              <a:rPr lang="en-GB" sz="3200" dirty="0" smtClean="0"/>
              <a:t>READ-2 81</a:t>
            </a:r>
          </a:p>
          <a:p>
            <a:pPr marL="369888" indent="-369888" defTabSz="984250">
              <a:buNone/>
            </a:pPr>
            <a:r>
              <a:rPr lang="en-GB" sz="3200" dirty="0" smtClean="0"/>
              <a:t>CTV3 87</a:t>
            </a:r>
          </a:p>
          <a:p>
            <a:pPr marL="369888" indent="-369888" defTabSz="984250">
              <a:buNone/>
            </a:pPr>
            <a:r>
              <a:rPr lang="en-GB" sz="3200" dirty="0" smtClean="0"/>
              <a:t>1999 ICD-10 ……</a:t>
            </a:r>
          </a:p>
          <a:p>
            <a:pPr marL="369888" indent="-369888" defTabSz="984250">
              <a:buNone/>
            </a:pPr>
            <a:endParaRPr lang="en-GB" dirty="0" smtClean="0"/>
          </a:p>
        </p:txBody>
      </p:sp>
      <p:graphicFrame>
        <p:nvGraphicFramePr>
          <p:cNvPr id="3074" name="Object 2"/>
          <p:cNvGraphicFramePr>
            <a:graphicFrameLocks noChangeAspect="1"/>
          </p:cNvGraphicFramePr>
          <p:nvPr/>
        </p:nvGraphicFramePr>
        <p:xfrm>
          <a:off x="5364088" y="4077072"/>
          <a:ext cx="3648201" cy="3068960"/>
        </p:xfrm>
        <a:graphic>
          <a:graphicData uri="http://schemas.openxmlformats.org/presentationml/2006/ole">
            <p:oleObj spid="_x0000_s3074" name="CorelDRAW" r:id="rId4" imgW="4559400" imgH="3835800" progId="">
              <p:embed/>
            </p:oleObj>
          </a:graphicData>
        </a:graphic>
      </p:graphicFrame>
      <p:pic>
        <p:nvPicPr>
          <p:cNvPr id="5" name="Picture 3"/>
          <p:cNvPicPr>
            <a:picLocks noChangeAspect="1" noChangeArrowheads="1"/>
          </p:cNvPicPr>
          <p:nvPr/>
        </p:nvPicPr>
        <p:blipFill>
          <a:blip r:embed="rId5" cstate="print"/>
          <a:srcRect/>
          <a:stretch>
            <a:fillRect/>
          </a:stretch>
        </p:blipFill>
        <p:spPr bwMode="auto">
          <a:xfrm>
            <a:off x="179512" y="1412776"/>
            <a:ext cx="5800608" cy="4365104"/>
          </a:xfrm>
          <a:prstGeom prst="rect">
            <a:avLst/>
          </a:prstGeom>
          <a:noFill/>
          <a:ln w="1905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1+#ppt_w/2"/>
                                          </p:val>
                                        </p:tav>
                                        <p:tav tm="100000">
                                          <p:val>
                                            <p:strVal val="#ppt_x"/>
                                          </p:val>
                                        </p:tav>
                                      </p:tavLst>
                                    </p:anim>
                                    <p:anim calcmode="lin" valueType="num">
                                      <p:cBhvr additive="base">
                                        <p:cTn id="8"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454AF1A54B05449B094BF361E28A96" ma:contentTypeVersion="1" ma:contentTypeDescription="Create a new document." ma:contentTypeScope="" ma:versionID="8d769b9902fe898b4227e8e3e3d56185">
  <xsd:schema xmlns:xsd="http://www.w3.org/2001/XMLSchema" xmlns:p="http://schemas.microsoft.com/office/2006/metadata/properties" xmlns:ns2="44f8ed9c-973d-4c83-8ca5-c7c742cf39d6" targetNamespace="http://schemas.microsoft.com/office/2006/metadata/properties" ma:root="true" ma:fieldsID="4618b737de94d08353d46a4c0e77c40f" ns2:_="">
    <xsd:import namespace="44f8ed9c-973d-4c83-8ca5-c7c742cf39d6"/>
    <xsd:element name="properties">
      <xsd:complexType>
        <xsd:sequence>
          <xsd:element name="documentManagement">
            <xsd:complexType>
              <xsd:all>
                <xsd:element ref="ns2:Overview" minOccurs="0"/>
              </xsd:all>
            </xsd:complexType>
          </xsd:element>
        </xsd:sequence>
      </xsd:complexType>
    </xsd:element>
  </xsd:schema>
  <xsd:schema xmlns:xsd="http://www.w3.org/2001/XMLSchema" xmlns:dms="http://schemas.microsoft.com/office/2006/documentManagement/types" targetNamespace="44f8ed9c-973d-4c83-8ca5-c7c742cf39d6" elementFormDefault="qualified">
    <xsd:import namespace="http://schemas.microsoft.com/office/2006/documentManagement/types"/>
    <xsd:element name="Overview" ma:index="8" nillable="true" ma:displayName="Overview" ma:internalName="Overview">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Overview xmlns="44f8ed9c-973d-4c83-8ca5-c7c742cf39d6" xsi:nil="true"/>
  </documentManagement>
</p:properties>
</file>

<file path=customXml/itemProps1.xml><?xml version="1.0" encoding="utf-8"?>
<ds:datastoreItem xmlns:ds="http://schemas.openxmlformats.org/officeDocument/2006/customXml" ds:itemID="{C1560FC0-7DFF-48A6-8639-1932A4FA7353}"/>
</file>

<file path=customXml/itemProps2.xml><?xml version="1.0" encoding="utf-8"?>
<ds:datastoreItem xmlns:ds="http://schemas.openxmlformats.org/officeDocument/2006/customXml" ds:itemID="{65808752-583E-4F11-BAD7-B2C76FDDA722}"/>
</file>

<file path=customXml/itemProps3.xml><?xml version="1.0" encoding="utf-8"?>
<ds:datastoreItem xmlns:ds="http://schemas.openxmlformats.org/officeDocument/2006/customXml" ds:itemID="{47FBFB5C-BB00-41FF-91D7-A7D413358700}"/>
</file>

<file path=docProps/app.xml><?xml version="1.0" encoding="utf-8"?>
<Properties xmlns="http://schemas.openxmlformats.org/officeDocument/2006/extended-properties" xmlns:vt="http://schemas.openxmlformats.org/officeDocument/2006/docPropsVTypes">
  <TotalTime>7744</TotalTime>
  <Words>3928</Words>
  <Application>Microsoft Office PowerPoint</Application>
  <PresentationFormat>On-screen Show (4:3)</PresentationFormat>
  <Paragraphs>1219</Paragraphs>
  <Slides>40</Slides>
  <Notes>28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Office Theme</vt:lpstr>
      <vt:lpstr>CorelPhotoPaint.Image.7</vt:lpstr>
      <vt:lpstr>CorelDRAW</vt:lpstr>
      <vt:lpstr>Analytics Terminologies, classifications and information models</vt:lpstr>
      <vt:lpstr>21st Century Data A Physical Tower of Paper</vt:lpstr>
      <vt:lpstr>400 years of ‘Analytics’  London Bills of Mortality (1603-)</vt:lpstr>
      <vt:lpstr>21st Century Analytics A Virtual Tower of Babel?</vt:lpstr>
      <vt:lpstr>Different technical properties Mono vs Polyhierarchies</vt:lpstr>
      <vt:lpstr>Different knowledge properties Changing extension of ‘Diabetes’</vt:lpstr>
      <vt:lpstr>Different requirements Commissioning Intelligence Model</vt:lpstr>
      <vt:lpstr>Different information model boundaries What’s a terminology?</vt:lpstr>
      <vt:lpstr>16th Century Information Models A code for each thing you want to count</vt:lpstr>
      <vt:lpstr>16th Century Information Models 587 codes for each thing you want to count</vt:lpstr>
      <vt:lpstr>Things people want to count…</vt:lpstr>
      <vt:lpstr>Countable … but not organisable</vt:lpstr>
      <vt:lpstr>Organisable … but not usable</vt:lpstr>
      <vt:lpstr>Organisable … but not usable</vt:lpstr>
      <vt:lpstr>Organised  but not usable: Cognitive overload</vt:lpstr>
      <vt:lpstr>Abstract &amp; Classify Using a reference Terminology</vt:lpstr>
      <vt:lpstr>Classifications? Not dead yet</vt:lpstr>
      <vt:lpstr>Choices for abstraction… SNOMED CT Chapters</vt:lpstr>
      <vt:lpstr>Choices for abstraction… READ2 Chapters</vt:lpstr>
      <vt:lpstr>Choices for abstraction… ICD10 Chapters</vt:lpstr>
      <vt:lpstr>Choices for abstraction… ED Dataset</vt:lpstr>
      <vt:lpstr>Choices for abstraction… Arbitrarily, defined in terms of SNOMED CT</vt:lpstr>
      <vt:lpstr>Writing Queries</vt:lpstr>
      <vt:lpstr>UKTC Data Migration Workbench</vt:lpstr>
      <vt:lpstr>Running Queries</vt:lpstr>
      <vt:lpstr>Reporting…</vt:lpstr>
      <vt:lpstr>Typical Reporting Architecture (example from CTV3)</vt:lpstr>
      <vt:lpstr>UKTC Data Migration Workbench</vt:lpstr>
      <vt:lpstr>How accurate is my result Garbage in, Garbage Out… </vt:lpstr>
      <vt:lpstr>Different technical properties Concept inactivation</vt:lpstr>
      <vt:lpstr>UKTC SNOMED Query Table</vt:lpstr>
      <vt:lpstr>Porting Queries UKTC Data Migration Workbench</vt:lpstr>
      <vt:lpstr>Terminology Interoperability</vt:lpstr>
      <vt:lpstr>What is the DM Workbench ?</vt:lpstr>
      <vt:lpstr>Under the hood…</vt:lpstr>
      <vt:lpstr>UKTC Data Migration Workbench</vt:lpstr>
      <vt:lpstr>Known limitations</vt:lpstr>
      <vt:lpstr>Flowing data from secondary care?</vt:lpstr>
      <vt:lpstr>27,564 SNOMED-coded eye surgeries 16.5% only ‘lossy’ backmap to READ2 (1.6% to CTV3)</vt:lpstr>
      <vt:lpstr>417,210 SNOMED-coded A&amp;E attendances 34.9% only ‘lossy’ backmap to READ2 (8.1% to CTV3)</vt:lpstr>
    </vt:vector>
  </TitlesOfParts>
  <Company>NHS Connecting for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chda1</dc:creator>
  <cp:lastModifiedBy>TOSE</cp:lastModifiedBy>
  <cp:revision>375</cp:revision>
  <dcterms:created xsi:type="dcterms:W3CDTF">2011-03-07T14:26:41Z</dcterms:created>
  <dcterms:modified xsi:type="dcterms:W3CDTF">2013-02-18T16:35:49Z</dcterms:modified>
</cp:coreProperties>
</file>