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9535B-9C63-4F8F-9985-D08C9291781B}" type="datetimeFigureOut">
              <a:rPr lang="en-GB" smtClean="0"/>
              <a:t>31/08/2015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320D6-F6C5-41CC-A972-EF83EA8D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36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8815" y="686535"/>
            <a:ext cx="5020372" cy="342826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38121" indent="-283893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35571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89799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44027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98255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52483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06712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60940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517315" eaLnBrk="1" hangingPunct="1"/>
            <a:fld id="{5061872D-8D4A-8E43-BD55-A1C7D76A5042}" type="slidenum">
              <a:rPr lang="en-US" sz="1200">
                <a:solidFill>
                  <a:prstClr val="black"/>
                </a:solidFill>
              </a:rPr>
              <a:pPr defTabSz="517315" eaLnBrk="1" hangingPunct="1"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8815" y="686535"/>
            <a:ext cx="5020372" cy="342826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38121" indent="-283893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35571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89799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44027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98255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52483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06712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60940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517315" eaLnBrk="1" hangingPunct="1"/>
            <a:fld id="{5061872D-8D4A-8E43-BD55-A1C7D76A5042}" type="slidenum">
              <a:rPr lang="en-US" sz="1200">
                <a:solidFill>
                  <a:prstClr val="black"/>
                </a:solidFill>
              </a:rPr>
              <a:pPr defTabSz="517315"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9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8815" y="686535"/>
            <a:ext cx="5020372" cy="342826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38121" indent="-283893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35571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89799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44027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98255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52483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06712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60940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517315" eaLnBrk="1" hangingPunct="1"/>
            <a:fld id="{5061872D-8D4A-8E43-BD55-A1C7D76A5042}" type="slidenum">
              <a:rPr lang="en-US" sz="1200">
                <a:solidFill>
                  <a:prstClr val="black"/>
                </a:solidFill>
              </a:rPr>
              <a:pPr defTabSz="517315"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0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8815" y="686535"/>
            <a:ext cx="5020372" cy="342826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38121" indent="-283893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35571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89799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44027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98255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52483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06712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60940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517315" eaLnBrk="1" hangingPunct="1"/>
            <a:fld id="{5061872D-8D4A-8E43-BD55-A1C7D76A5042}" type="slidenum">
              <a:rPr lang="en-US" sz="1200">
                <a:solidFill>
                  <a:prstClr val="black"/>
                </a:solidFill>
              </a:rPr>
              <a:pPr defTabSz="517315" eaLnBrk="1" hangingPunct="1"/>
              <a:t>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5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8815" y="686535"/>
            <a:ext cx="5020372" cy="342826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38121" indent="-283893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35571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589799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44027" indent="-227114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498255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52483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06712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60940" indent="-227114" defTabSz="51731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517315" eaLnBrk="1" hangingPunct="1"/>
            <a:fld id="{5061872D-8D4A-8E43-BD55-A1C7D76A5042}" type="slidenum">
              <a:rPr lang="en-US" sz="1200">
                <a:solidFill>
                  <a:prstClr val="black"/>
                </a:solidFill>
              </a:rPr>
              <a:pPr defTabSz="517315"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6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8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7158-5E80-544E-94C3-B30C5D57BF9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A8A3-8931-C449-A1E9-162D487D32A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1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E1479-BABE-924B-90FF-C1C666CAB3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C3FA7-CF79-7848-B1F8-D88A59A9991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2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9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4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9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EC8B4-D468-4146-906E-62264024779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2422-CFF3-B346-BCB4-76893638F6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8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96" y="1765300"/>
            <a:ext cx="4732337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9733" y="1765300"/>
            <a:ext cx="4733925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87EEF-74AC-C446-87F5-DA513657058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5B19D-5C71-E543-917B-1E3FC5B549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8" indent="0">
              <a:buNone/>
              <a:defRPr sz="2000" b="1"/>
            </a:lvl2pPr>
            <a:lvl3pPr marL="913496" indent="0">
              <a:buNone/>
              <a:defRPr sz="1800" b="1"/>
            </a:lvl3pPr>
            <a:lvl4pPr marL="1370244" indent="0">
              <a:buNone/>
              <a:defRPr sz="1600" b="1"/>
            </a:lvl4pPr>
            <a:lvl5pPr marL="1826992" indent="0">
              <a:buNone/>
              <a:defRPr sz="1600" b="1"/>
            </a:lvl5pPr>
            <a:lvl6pPr marL="2283739" indent="0">
              <a:buNone/>
              <a:defRPr sz="1600" b="1"/>
            </a:lvl6pPr>
            <a:lvl7pPr marL="2740488" indent="0">
              <a:buNone/>
              <a:defRPr sz="1600" b="1"/>
            </a:lvl7pPr>
            <a:lvl8pPr marL="3197235" indent="0">
              <a:buNone/>
              <a:defRPr sz="1600" b="1"/>
            </a:lvl8pPr>
            <a:lvl9pPr marL="36539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8" indent="0">
              <a:buNone/>
              <a:defRPr sz="2000" b="1"/>
            </a:lvl2pPr>
            <a:lvl3pPr marL="913496" indent="0">
              <a:buNone/>
              <a:defRPr sz="1800" b="1"/>
            </a:lvl3pPr>
            <a:lvl4pPr marL="1370244" indent="0">
              <a:buNone/>
              <a:defRPr sz="1600" b="1"/>
            </a:lvl4pPr>
            <a:lvl5pPr marL="1826992" indent="0">
              <a:buNone/>
              <a:defRPr sz="1600" b="1"/>
            </a:lvl5pPr>
            <a:lvl6pPr marL="2283739" indent="0">
              <a:buNone/>
              <a:defRPr sz="1600" b="1"/>
            </a:lvl6pPr>
            <a:lvl7pPr marL="2740488" indent="0">
              <a:buNone/>
              <a:defRPr sz="1600" b="1"/>
            </a:lvl7pPr>
            <a:lvl8pPr marL="3197235" indent="0">
              <a:buNone/>
              <a:defRPr sz="1600" b="1"/>
            </a:lvl8pPr>
            <a:lvl9pPr marL="36539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BCED7-66D5-E148-A815-E580BB22691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C83D5-690B-BA41-8421-3E6F7864CA7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5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1F0F-05BA-0E44-B7DC-E753FBE56C4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28713-A8B1-934F-82D9-E3E7DC5687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7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E590B-7470-BC46-BE92-480746B908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B6157-5128-274F-8277-AD68F8AA38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34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48" indent="0">
              <a:buNone/>
              <a:defRPr sz="1200"/>
            </a:lvl2pPr>
            <a:lvl3pPr marL="913496" indent="0">
              <a:buNone/>
              <a:defRPr sz="1000"/>
            </a:lvl3pPr>
            <a:lvl4pPr marL="1370244" indent="0">
              <a:buNone/>
              <a:defRPr sz="900"/>
            </a:lvl4pPr>
            <a:lvl5pPr marL="1826992" indent="0">
              <a:buNone/>
              <a:defRPr sz="900"/>
            </a:lvl5pPr>
            <a:lvl6pPr marL="2283739" indent="0">
              <a:buNone/>
              <a:defRPr sz="900"/>
            </a:lvl6pPr>
            <a:lvl7pPr marL="2740488" indent="0">
              <a:buNone/>
              <a:defRPr sz="900"/>
            </a:lvl7pPr>
            <a:lvl8pPr marL="3197235" indent="0">
              <a:buNone/>
              <a:defRPr sz="900"/>
            </a:lvl8pPr>
            <a:lvl9pPr marL="36539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956B-E384-D247-8DD3-3EC1AEF3AF9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F79E0-6127-AA41-8E1F-0A4334E4D7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0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94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748" indent="0">
              <a:buNone/>
              <a:defRPr sz="2800"/>
            </a:lvl2pPr>
            <a:lvl3pPr marL="913496" indent="0">
              <a:buNone/>
              <a:defRPr sz="2400"/>
            </a:lvl3pPr>
            <a:lvl4pPr marL="1370244" indent="0">
              <a:buNone/>
              <a:defRPr sz="2000"/>
            </a:lvl4pPr>
            <a:lvl5pPr marL="1826992" indent="0">
              <a:buNone/>
              <a:defRPr sz="2000"/>
            </a:lvl5pPr>
            <a:lvl6pPr marL="2283739" indent="0">
              <a:buNone/>
              <a:defRPr sz="2000"/>
            </a:lvl6pPr>
            <a:lvl7pPr marL="2740488" indent="0">
              <a:buNone/>
              <a:defRPr sz="2000"/>
            </a:lvl7pPr>
            <a:lvl8pPr marL="3197235" indent="0">
              <a:buNone/>
              <a:defRPr sz="2000"/>
            </a:lvl8pPr>
            <a:lvl9pPr marL="3653984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48" indent="0">
              <a:buNone/>
              <a:defRPr sz="1200"/>
            </a:lvl2pPr>
            <a:lvl3pPr marL="913496" indent="0">
              <a:buNone/>
              <a:defRPr sz="1000"/>
            </a:lvl3pPr>
            <a:lvl4pPr marL="1370244" indent="0">
              <a:buNone/>
              <a:defRPr sz="900"/>
            </a:lvl4pPr>
            <a:lvl5pPr marL="1826992" indent="0">
              <a:buNone/>
              <a:defRPr sz="900"/>
            </a:lvl5pPr>
            <a:lvl6pPr marL="2283739" indent="0">
              <a:buNone/>
              <a:defRPr sz="900"/>
            </a:lvl6pPr>
            <a:lvl7pPr marL="2740488" indent="0">
              <a:buNone/>
              <a:defRPr sz="900"/>
            </a:lvl7pPr>
            <a:lvl8pPr marL="3197235" indent="0">
              <a:buNone/>
              <a:defRPr sz="900"/>
            </a:lvl8pPr>
            <a:lvl9pPr marL="36539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C5084-9568-C04D-90CB-D619E0CA1A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2714-02A7-0F4F-9FA6-A125EFC50E6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C2CA6-ECED-144C-B919-233F25EBB4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1E665-D889-F44C-B6B7-D41206D056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1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0183" y="303221"/>
            <a:ext cx="2403475" cy="6453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96" y="303221"/>
            <a:ext cx="7062787" cy="6453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823EF-A643-4C4B-805E-FB922158C7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D7A8-CAE8-DF4C-A01C-77BC608689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6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7" indent="0">
              <a:buNone/>
              <a:defRPr sz="1800" b="1"/>
            </a:lvl3pPr>
            <a:lvl4pPr marL="1371431" indent="0">
              <a:buNone/>
              <a:defRPr sz="1600" b="1"/>
            </a:lvl4pPr>
            <a:lvl5pPr marL="1828574" indent="0">
              <a:buNone/>
              <a:defRPr sz="1600" b="1"/>
            </a:lvl5pPr>
            <a:lvl6pPr marL="2285717" indent="0">
              <a:buNone/>
              <a:defRPr sz="1600" b="1"/>
            </a:lvl6pPr>
            <a:lvl7pPr marL="2742861" indent="0">
              <a:buNone/>
              <a:defRPr sz="1600" b="1"/>
            </a:lvl7pPr>
            <a:lvl8pPr marL="3200004" indent="0">
              <a:buNone/>
              <a:defRPr sz="1600" b="1"/>
            </a:lvl8pPr>
            <a:lvl9pPr marL="3657148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2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1" indent="0">
              <a:buNone/>
              <a:defRPr sz="900"/>
            </a:lvl7pPr>
            <a:lvl8pPr marL="3200004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0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7" indent="0">
              <a:buNone/>
              <a:defRPr sz="2400"/>
            </a:lvl3pPr>
            <a:lvl4pPr marL="1371431" indent="0">
              <a:buNone/>
              <a:defRPr sz="2000"/>
            </a:lvl4pPr>
            <a:lvl5pPr marL="1828574" indent="0">
              <a:buNone/>
              <a:defRPr sz="2000"/>
            </a:lvl5pPr>
            <a:lvl6pPr marL="2285717" indent="0">
              <a:buNone/>
              <a:defRPr sz="2000"/>
            </a:lvl6pPr>
            <a:lvl7pPr marL="2742861" indent="0">
              <a:buNone/>
              <a:defRPr sz="2000"/>
            </a:lvl7pPr>
            <a:lvl8pPr marL="3200004" indent="0">
              <a:buNone/>
              <a:defRPr sz="2000"/>
            </a:lvl8pPr>
            <a:lvl9pPr marL="3657148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7" indent="0">
              <a:buNone/>
              <a:defRPr sz="1000"/>
            </a:lvl3pPr>
            <a:lvl4pPr marL="1371431" indent="0">
              <a:buNone/>
              <a:defRPr sz="900"/>
            </a:lvl4pPr>
            <a:lvl5pPr marL="1828574" indent="0">
              <a:buNone/>
              <a:defRPr sz="900"/>
            </a:lvl5pPr>
            <a:lvl6pPr marL="2285717" indent="0">
              <a:buNone/>
              <a:defRPr sz="900"/>
            </a:lvl6pPr>
            <a:lvl7pPr marL="2742861" indent="0">
              <a:buNone/>
              <a:defRPr sz="900"/>
            </a:lvl7pPr>
            <a:lvl8pPr marL="3200004" indent="0">
              <a:buNone/>
              <a:defRPr sz="900"/>
            </a:lvl8pPr>
            <a:lvl9pPr marL="3657148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4"/>
            <a:fld id="{D92CCDF5-BC1E-C044-B4C7-A23ADF035DF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44"/>
              <a:t>8/31/2015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4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44"/>
            <a:fld id="{63C59495-38BC-D544-83A6-46488695F5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44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4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683" y="274954"/>
            <a:ext cx="82286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4" rIns="91350" bIns="456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683" y="1600783"/>
            <a:ext cx="8228649" cy="452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350" tIns="45674" rIns="91350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76" y="6357038"/>
            <a:ext cx="2133554" cy="364206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l" defTabSz="456748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19C9695-B40B-934E-BDAE-7986D2114D2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600" y="6357038"/>
            <a:ext cx="2896800" cy="364206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ctr" defTabSz="456748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2770" y="6357038"/>
            <a:ext cx="2133554" cy="364206"/>
          </a:xfrm>
          <a:prstGeom prst="rect">
            <a:avLst/>
          </a:prstGeom>
        </p:spPr>
        <p:txBody>
          <a:bodyPr vert="horz" lIns="91350" tIns="45674" rIns="91350" bIns="45674" rtlCol="0" anchor="ctr"/>
          <a:lstStyle>
            <a:lvl1pPr algn="r" defTabSz="456748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6A4857-8CEB-0E43-B75B-3DC206F9FD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6101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00477"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00960"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01440"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01921" algn="ctr" defTabSz="45610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073" indent="-342073" algn="l" defTabSz="45610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167" indent="-285063" algn="l" defTabSz="45610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1646" indent="-228052" algn="l" defTabSz="45610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7750" indent="-228052" algn="l" defTabSz="45610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243" indent="-228052" algn="l" defTabSz="45610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2114" indent="-228372" algn="l" defTabSz="4567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862" indent="-228372" algn="l" defTabSz="4567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10" indent="-228372" algn="l" defTabSz="4567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359" indent="-228372" algn="l" defTabSz="4567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8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96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44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92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39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488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35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984" algn="l" defTabSz="4567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0602" y="3758694"/>
            <a:ext cx="8440510" cy="69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5" tIns="40073" rIns="80145" bIns="4007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defTabSz="45638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D53B81"/>
                </a:solidFill>
                <a:latin typeface="Rockwell" charset="0"/>
                <a:cs typeface="Rockwell" charset="0"/>
              </a:rPr>
              <a:t>Learning resources to support the facilitation of enterprise and entrepreneurship education at Key Stage 4 and above</a:t>
            </a:r>
            <a:endParaRPr lang="en-US" sz="2000" dirty="0">
              <a:solidFill>
                <a:srgbClr val="D53B81"/>
              </a:solidFill>
              <a:latin typeface="Rockwell" charset="0"/>
              <a:cs typeface="Rockwel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14" y="2650697"/>
            <a:ext cx="6487886" cy="1107986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 defTabSz="457088"/>
            <a:r>
              <a:rPr lang="en-GB" sz="4800" dirty="0">
                <a:solidFill>
                  <a:srgbClr val="EC008C"/>
                </a:solidFill>
                <a:latin typeface="Rockwell" pitchFamily="18" charset="0"/>
              </a:rPr>
              <a:t>ENTERPRISE</a:t>
            </a:r>
          </a:p>
          <a:p>
            <a:pPr algn="ctr" defTabSz="457088"/>
            <a:r>
              <a:rPr lang="en-GB" dirty="0">
                <a:solidFill>
                  <a:srgbClr val="EC008C"/>
                </a:solidFill>
                <a:latin typeface="Rockwell" pitchFamily="18" charset="0"/>
              </a:rPr>
              <a:t>Skills and Behaviours</a:t>
            </a:r>
            <a:endParaRPr lang="en-GB" dirty="0">
              <a:solidFill>
                <a:srgbClr val="EC008C"/>
              </a:solidFill>
              <a:latin typeface="Rockwell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r="3466"/>
          <a:stretch/>
        </p:blipFill>
        <p:spPr>
          <a:xfrm>
            <a:off x="108925" y="5279958"/>
            <a:ext cx="9000000" cy="15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3"/>
          <p:cNvSpPr txBox="1">
            <a:spLocks noChangeArrowheads="1"/>
          </p:cNvSpPr>
          <p:nvPr/>
        </p:nvSpPr>
        <p:spPr bwMode="auto">
          <a:xfrm>
            <a:off x="181985" y="6584491"/>
            <a:ext cx="8762377" cy="2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5" tIns="40043" rIns="80085" bIns="40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604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B Frutiger Bold" charset="0"/>
                <a:cs typeface="B Frutiger Bold" charset="0"/>
              </a:rPr>
              <a:t>Lesson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36377"/>
              </p:ext>
            </p:extLst>
          </p:nvPr>
        </p:nvGraphicFramePr>
        <p:xfrm>
          <a:off x="6851418" y="1161517"/>
          <a:ext cx="1978393" cy="527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393"/>
              </a:tblGrid>
              <a:tr h="1238599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Entrepreneurship Characteristics: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Lateral Thinking – Ideas Generation 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Innovation 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Managing Resources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2810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Curriculum Links: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WBQ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EES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6670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Provided Resources: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Advertising and Promotion Advice Sheet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Budget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Plan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Business Worksheet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7373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Other Resources: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err="1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ICT</a:t>
                      </a:r>
                      <a:endParaRPr lang="en-GB" sz="1200" b="0" i="0" dirty="0" smtClean="0">
                        <a:solidFill>
                          <a:schemeClr val="tx1"/>
                        </a:solidFill>
                        <a:latin typeface="L Frutiger Light"/>
                        <a:cs typeface="Rockwell"/>
                      </a:endParaRP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 Art materials such</a:t>
                      </a:r>
                      <a:r>
                        <a:rPr lang="en-GB" sz="1200" b="0" i="0" baseline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as pens, paper,</a:t>
                      </a:r>
                      <a:r>
                        <a:rPr lang="en-GB" sz="1200" b="0" i="0" baseline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scissors etc.</a:t>
                      </a:r>
                      <a:endParaRPr lang="en-GB" sz="1200" dirty="0" smtClean="0">
                        <a:latin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8599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Learning Outcome: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Learners are able</a:t>
                      </a:r>
                      <a:r>
                        <a:rPr lang="en-GB" sz="1200" baseline="0" dirty="0" smtClean="0">
                          <a:latin typeface="L Frutiger Light"/>
                        </a:rPr>
                        <a:t> to work together to manage resources and develop a variety of imaginative ideas.</a:t>
                      </a:r>
                      <a:endParaRPr lang="en-US" sz="1200" dirty="0">
                        <a:latin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84540"/>
              </p:ext>
            </p:extLst>
          </p:nvPr>
        </p:nvGraphicFramePr>
        <p:xfrm>
          <a:off x="243247" y="1161518"/>
          <a:ext cx="6405461" cy="52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461"/>
              </a:tblGrid>
              <a:tr h="33167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How will we promote our enterprise?</a:t>
                      </a:r>
                      <a:endParaRPr lang="en-US" sz="1600" b="0" i="0" dirty="0">
                        <a:solidFill>
                          <a:srgbClr val="EDA05F"/>
                        </a:solidFill>
                        <a:latin typeface="Rockwell"/>
                        <a:cs typeface="Rockwell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678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Objective:</a:t>
                      </a:r>
                      <a:r>
                        <a:rPr lang="en-US" sz="1300" b="0" i="0" dirty="0" smtClean="0">
                          <a:solidFill>
                            <a:srgbClr val="D53B81"/>
                          </a:solidFill>
                          <a:latin typeface="Rockwell"/>
                          <a:cs typeface="Rockwell"/>
                        </a:rPr>
                        <a:t/>
                      </a:r>
                      <a:br>
                        <a:rPr lang="en-US" sz="1300" b="0" i="0" dirty="0" smtClean="0">
                          <a:solidFill>
                            <a:srgbClr val="D53B81"/>
                          </a:solidFill>
                          <a:latin typeface="Rockwell"/>
                          <a:cs typeface="Rockwell"/>
                        </a:rPr>
                      </a:br>
                      <a:r>
                        <a:rPr lang="en-GB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To enable</a:t>
                      </a:r>
                      <a:r>
                        <a:rPr lang="en-GB" sz="1200" b="0" i="0" baseline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 learners to </a:t>
                      </a:r>
                      <a:r>
                        <a:rPr lang="en-GB" sz="1200" b="0" i="0" dirty="0" smtClean="0">
                          <a:solidFill>
                            <a:schemeClr val="tx1"/>
                          </a:solidFill>
                          <a:latin typeface="L Frutiger Light"/>
                          <a:cs typeface="Rockwell"/>
                        </a:rPr>
                        <a:t>generate creative and innovative ideas.</a:t>
                      </a:r>
                      <a:endParaRPr lang="en-US" sz="1200" b="0" i="0" dirty="0" smtClean="0">
                        <a:solidFill>
                          <a:schemeClr val="tx1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3078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Introduction:</a:t>
                      </a:r>
                      <a:r>
                        <a:rPr lang="en-US" sz="1300" b="0" i="0" dirty="0" smtClean="0">
                          <a:solidFill>
                            <a:srgbClr val="D53B81"/>
                          </a:solidFill>
                          <a:latin typeface="Rockwell"/>
                          <a:cs typeface="Rockwell"/>
                        </a:rPr>
                        <a:t/>
                      </a:r>
                      <a:br>
                        <a:rPr lang="en-US" sz="1300" b="0" i="0" dirty="0" smtClean="0">
                          <a:solidFill>
                            <a:srgbClr val="D53B81"/>
                          </a:solidFill>
                          <a:latin typeface="Rockwell"/>
                          <a:cs typeface="Rockwell"/>
                        </a:rPr>
                      </a:b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This activity provides an opportunity for learners to investigate the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range of methods used to promote enterprises. Encourage learners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to address the questions: 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Why do businesses need to use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promotional methods? 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How will you decide which is the best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promotional method for your business? 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Use a familiar example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to introduce the activity e.g. How many different promotional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methods are used by a local supermarket in any one week?</a:t>
                      </a:r>
                      <a:endParaRPr lang="en-US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238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Activity:</a:t>
                      </a: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Using </a:t>
                      </a:r>
                      <a:r>
                        <a:rPr lang="en-GB" sz="1200" b="0" i="0" dirty="0" err="1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ICT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and information from the local area, teams research the promotional methods used by businesses similar to their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own.</a:t>
                      </a:r>
                      <a:endParaRPr lang="en-GB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Rockwell"/>
                      </a:endParaRP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Using the Advertising and Promotion Advice Sheet,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learners obtain the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costs of different promotional methods for their business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or use figures identified through research.</a:t>
                      </a:r>
                      <a:endParaRPr lang="en-GB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Rockwell"/>
                      </a:endParaRP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In teams, learners discuss and decide the mix of activities suitable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to promote their business.</a:t>
                      </a: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Each team presents their ideas for promotion or produces a display.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Learners should be encouraged to include a range of different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promotional items e.g. a storyboard for a TV advert or a poster.</a:t>
                      </a: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For the items in Budget Category C, learners should agree final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costs and complete the Final Cost column on their Budget Plan</a:t>
                      </a:r>
                    </a:p>
                    <a:p>
                      <a:pPr marL="228600" marR="0" indent="-22860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Learners should record their advertising and promotion decisions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using the Business worksheet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299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EDA05F"/>
                          </a:solidFill>
                          <a:latin typeface="Rockwell"/>
                          <a:cs typeface="Rockwell"/>
                        </a:rPr>
                        <a:t>Plenary: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Rockwell"/>
                        </a:rPr>
                        <a:t> Learners could produce a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class exhibition of the teams’ promotional material. Learners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discuss why they made the choices they did.</a:t>
                      </a:r>
                      <a:endParaRPr lang="en-US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>
            <a:hlinkClick r:id="" action="ppaction://noaction"/>
          </p:cNvPr>
          <p:cNvCxnSpPr/>
          <p:nvPr/>
        </p:nvCxnSpPr>
        <p:spPr>
          <a:xfrm>
            <a:off x="8463861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hlinkClick r:id="" action="ppaction://noaction"/>
          </p:cNvPr>
          <p:cNvCxnSpPr/>
          <p:nvPr/>
        </p:nvCxnSpPr>
        <p:spPr>
          <a:xfrm flipH="1">
            <a:off x="7436538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8014855" y="6674151"/>
            <a:ext cx="318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457088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3"/>
          <p:cNvSpPr txBox="1">
            <a:spLocks noChangeArrowheads="1"/>
          </p:cNvSpPr>
          <p:nvPr/>
        </p:nvSpPr>
        <p:spPr bwMode="auto">
          <a:xfrm>
            <a:off x="181985" y="6584491"/>
            <a:ext cx="8762377" cy="2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5" tIns="40043" rIns="80085" bIns="40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604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B Frutiger Bold" charset="0"/>
                <a:cs typeface="B Frutiger Bold" charset="0"/>
              </a:rPr>
              <a:t>Help card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95826"/>
              </p:ext>
            </p:extLst>
          </p:nvPr>
        </p:nvGraphicFramePr>
        <p:xfrm>
          <a:off x="323638" y="2115505"/>
          <a:ext cx="8505402" cy="394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402"/>
              </a:tblGrid>
              <a:tr h="685606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Advertising and promotion provides information on the product / service e.g.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What does it look like?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What can it do?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What does it cost?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Where can it be obtained?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606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Advertising and promotion also persuades customers to buy. The following are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examples of ways to promote a product: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Advertising: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Free samples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Special offers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(3 for 2 / Buy one get one free)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‘Money off’ vouchers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Launch event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Sponsorship e.g. football strip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606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Advertising agencies may use the following alternative methods to advertise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different products or services:</a:t>
                      </a:r>
                    </a:p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Newspapers / Magazines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TV / Radio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Posters / Flyers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                                    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Websites</a:t>
                      </a:r>
                      <a:endParaRPr lang="en-US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043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Typical costs would be: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5958">
                <a:tc>
                  <a:txBody>
                    <a:bodyPr/>
                    <a:lstStyle/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Newspaper / Magazine adverts: £750 for half page advert, including photograph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TV adverts: £3,000 for one 30 second advert,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including 5 repeats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Radio adverts: £600 for one 30 second advert,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including 5 repeats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Poster adverts: £250 per site, per week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Flyer adverts: £200 for 2,000 flyers</a:t>
                      </a:r>
                      <a:r>
                        <a:rPr lang="en-GB" sz="1200" b="0" i="0" baseline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 </a:t>
                      </a: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£100 per day for distribution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Website: £3,000 design and site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Sponsorship: £3,000 for local football strip</a:t>
                      </a:r>
                    </a:p>
                    <a:p>
                      <a:pPr marL="171450" marR="0" indent="-17145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Social Media</a:t>
                      </a:r>
                      <a:r>
                        <a:rPr lang="en-GB" sz="11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:</a:t>
                      </a: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099" y="985870"/>
            <a:ext cx="8440937" cy="530265"/>
          </a:xfrm>
          <a:prstGeom prst="rect">
            <a:avLst/>
          </a:prstGeom>
          <a:noFill/>
        </p:spPr>
        <p:txBody>
          <a:bodyPr wrap="square" lIns="80155" tIns="40078" rIns="80155" bIns="40078" rtlCol="0">
            <a:spAutoFit/>
          </a:bodyPr>
          <a:lstStyle/>
          <a:p>
            <a:pPr defTabSz="457144"/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How will we promote our </a:t>
            </a:r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enterprise?</a:t>
            </a:r>
            <a:endParaRPr lang="en-US" sz="1600" dirty="0">
              <a:solidFill>
                <a:srgbClr val="EDA05F"/>
              </a:solidFill>
              <a:latin typeface="Rockwell"/>
              <a:cs typeface="Rockwell"/>
            </a:endParaRPr>
          </a:p>
          <a:p>
            <a:pPr defTabSz="457144"/>
            <a:r>
              <a:rPr lang="en-US" sz="1200" dirty="0">
                <a:solidFill>
                  <a:srgbClr val="EDA05F"/>
                </a:solidFill>
                <a:latin typeface="L Frutiger Light"/>
                <a:cs typeface="L Frutiger Light"/>
              </a:rPr>
              <a:t>Advertising and </a:t>
            </a:r>
            <a:r>
              <a:rPr lang="en-US" sz="1200" dirty="0">
                <a:solidFill>
                  <a:srgbClr val="EDA05F"/>
                </a:solidFill>
                <a:latin typeface="L Frutiger Light"/>
                <a:cs typeface="L Frutiger Light"/>
              </a:rPr>
              <a:t>Promotion Advice </a:t>
            </a:r>
            <a:r>
              <a:rPr lang="en-US" sz="1200" dirty="0">
                <a:solidFill>
                  <a:srgbClr val="EDA05F"/>
                </a:solidFill>
                <a:latin typeface="L Frutiger Light"/>
                <a:cs typeface="L Frutiger Light"/>
              </a:rPr>
              <a:t>Sheet</a:t>
            </a:r>
          </a:p>
        </p:txBody>
      </p:sp>
      <p:cxnSp>
        <p:nvCxnSpPr>
          <p:cNvPr id="10" name="Straight Arrow Connector 9">
            <a:hlinkClick r:id="" action="ppaction://noaction"/>
          </p:cNvPr>
          <p:cNvCxnSpPr/>
          <p:nvPr/>
        </p:nvCxnSpPr>
        <p:spPr>
          <a:xfrm>
            <a:off x="8463861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hlinkClick r:id="" action="ppaction://noaction"/>
          </p:cNvPr>
          <p:cNvCxnSpPr/>
          <p:nvPr/>
        </p:nvCxnSpPr>
        <p:spPr>
          <a:xfrm flipH="1">
            <a:off x="7436538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8014855" y="6674151"/>
            <a:ext cx="318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457088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3"/>
          <p:cNvSpPr txBox="1">
            <a:spLocks noChangeArrowheads="1"/>
          </p:cNvSpPr>
          <p:nvPr/>
        </p:nvSpPr>
        <p:spPr bwMode="auto">
          <a:xfrm>
            <a:off x="181985" y="6584491"/>
            <a:ext cx="8762377" cy="2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5" tIns="40043" rIns="80085" bIns="40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604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B Frutiger Bold" charset="0"/>
                <a:cs typeface="B Frutiger Bold" charset="0"/>
              </a:rPr>
              <a:t>Worksheet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99" y="1075444"/>
            <a:ext cx="8440937" cy="696492"/>
          </a:xfrm>
          <a:prstGeom prst="rect">
            <a:avLst/>
          </a:prstGeom>
          <a:noFill/>
        </p:spPr>
        <p:txBody>
          <a:bodyPr wrap="square" lIns="80155" tIns="40078" rIns="80155" bIns="40078" rtlCol="0">
            <a:spAutoFit/>
          </a:bodyPr>
          <a:lstStyle/>
          <a:p>
            <a:pPr defTabSz="457144"/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How will we promote our </a:t>
            </a:r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enterprise?</a:t>
            </a:r>
            <a:endParaRPr lang="en-US" sz="1600" dirty="0">
              <a:solidFill>
                <a:srgbClr val="EDA05F"/>
              </a:solidFill>
              <a:latin typeface="Rockwell"/>
              <a:cs typeface="Rockwell"/>
            </a:endParaRPr>
          </a:p>
          <a:p>
            <a:pPr defTabSz="457144"/>
            <a:r>
              <a:rPr lang="en-GB" sz="1200" dirty="0">
                <a:solidFill>
                  <a:srgbClr val="FCB645"/>
                </a:solidFill>
                <a:latin typeface="L Frutiger Light"/>
                <a:cs typeface="L Frutiger Light"/>
              </a:rPr>
              <a:t>Advertising and Press Release Sheet </a:t>
            </a:r>
            <a:r>
              <a:rPr lang="en-GB" sz="1200" dirty="0">
                <a:solidFill>
                  <a:prstClr val="black"/>
                </a:solidFill>
                <a:latin typeface="L Frutiger Light"/>
                <a:cs typeface="L Frutiger Light"/>
              </a:rPr>
              <a:t>- You are required to evaluate the following examples, identify what is wrong with</a:t>
            </a:r>
          </a:p>
          <a:p>
            <a:pPr defTabSz="457144"/>
            <a:r>
              <a:rPr lang="en-GB" sz="1200" dirty="0">
                <a:solidFill>
                  <a:prstClr val="black"/>
                </a:solidFill>
                <a:latin typeface="L Frutiger Light"/>
                <a:cs typeface="L Frutiger Light"/>
              </a:rPr>
              <a:t>each one and feed back your findings to the group.</a:t>
            </a:r>
            <a:endParaRPr lang="en-US" sz="1200" dirty="0">
              <a:solidFill>
                <a:prstClr val="black"/>
              </a:solidFill>
              <a:latin typeface="L Frutiger Light"/>
              <a:cs typeface="L Frutiger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36674"/>
              </p:ext>
            </p:extLst>
          </p:nvPr>
        </p:nvGraphicFramePr>
        <p:xfrm>
          <a:off x="516127" y="1833459"/>
          <a:ext cx="8167908" cy="4543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954"/>
                <a:gridCol w="2041977"/>
                <a:gridCol w="2041977"/>
              </a:tblGrid>
              <a:tr h="616587">
                <a:tc rowSpan="4">
                  <a:txBody>
                    <a:bodyPr/>
                    <a:lstStyle/>
                    <a:p>
                      <a:pPr algn="l"/>
                      <a:r>
                        <a:rPr lang="en-GB" sz="14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intensive courses available</a:t>
                      </a:r>
                    </a:p>
                    <a:p>
                      <a:pPr algn="l"/>
                      <a:r>
                        <a:rPr lang="en-GB" sz="11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Our special offer starts next week</a:t>
                      </a:r>
                    </a:p>
                    <a:p>
                      <a:pPr algn="l"/>
                      <a:r>
                        <a:rPr lang="en-GB" sz="1100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Are you feeling frustrated with the amount of time</a:t>
                      </a:r>
                    </a:p>
                    <a:p>
                      <a:pPr algn="l"/>
                      <a:r>
                        <a:rPr lang="en-GB" sz="1100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it is taking you to pass your practical driving test?</a:t>
                      </a:r>
                    </a:p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Have you failed again?</a:t>
                      </a:r>
                    </a:p>
                    <a:p>
                      <a:pPr algn="ctr"/>
                      <a:r>
                        <a:rPr lang="en-GB" sz="1100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Have your friends already passed?</a:t>
                      </a:r>
                    </a:p>
                    <a:p>
                      <a:pPr algn="l"/>
                      <a:r>
                        <a:rPr lang="en-GB" sz="1100" dirty="0" smtClean="0">
                          <a:solidFill>
                            <a:srgbClr val="74C047"/>
                          </a:solidFill>
                          <a:latin typeface="L Frutiger Light"/>
                        </a:rPr>
                        <a:t>Then try our young driver intensive training</a:t>
                      </a:r>
                    </a:p>
                    <a:p>
                      <a:pPr algn="l"/>
                      <a:r>
                        <a:rPr lang="en-GB" sz="1100" dirty="0" smtClean="0">
                          <a:solidFill>
                            <a:srgbClr val="74C047"/>
                          </a:solidFill>
                          <a:latin typeface="L Frutiger Light"/>
                        </a:rPr>
                        <a:t>course – its the fastest way to learn driving!</a:t>
                      </a:r>
                    </a:p>
                    <a:p>
                      <a:pPr algn="l"/>
                      <a:r>
                        <a:rPr lang="en-GB" sz="1100" dirty="0" smtClean="0">
                          <a:solidFill>
                            <a:srgbClr val="74C047"/>
                          </a:solidFill>
                          <a:latin typeface="L Frutiger Light"/>
                        </a:rPr>
                        <a:t>The success of our crash courses has been down to our instructors knowing how to get you to pass your test. Our lessons are ideal, even for the slowest learners ‘</a:t>
                      </a:r>
                      <a:r>
                        <a:rPr lang="en-GB" sz="1100" dirty="0" err="1" smtClean="0">
                          <a:solidFill>
                            <a:srgbClr val="74C047"/>
                          </a:solidFill>
                          <a:latin typeface="L Frutiger Light"/>
                        </a:rPr>
                        <a:t>cos</a:t>
                      </a:r>
                      <a:r>
                        <a:rPr lang="en-GB" sz="1100" dirty="0" smtClean="0">
                          <a:solidFill>
                            <a:srgbClr val="74C047"/>
                          </a:solidFill>
                          <a:latin typeface="L Frutiger Light"/>
                        </a:rPr>
                        <a:t> you have no chance to forget what you've learnt!!!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We promise to give you: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One 2 one lessons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Experienced mail or feminine instructors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On-road driving in top quality cars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Great prices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Thirty hours of intensive training so that your guaranteed</a:t>
                      </a:r>
                    </a:p>
                    <a:p>
                      <a:pPr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(almost!!) to pass. Contact us now to book onto our young driver intensive training course special offer.</a:t>
                      </a:r>
                    </a:p>
                    <a:p>
                      <a:pPr algn="ctr"/>
                      <a:endParaRPr lang="en-GB" sz="1200" b="1" dirty="0" smtClean="0">
                        <a:solidFill>
                          <a:srgbClr val="FFFF00"/>
                        </a:solidFill>
                        <a:latin typeface="L Frutiger Light"/>
                      </a:endParaRP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rgbClr val="FFFF00"/>
                          </a:solidFill>
                          <a:latin typeface="L Frutiger Light"/>
                        </a:rPr>
                        <a:t>CRASH COURSE</a:t>
                      </a:r>
                    </a:p>
                    <a:p>
                      <a:pPr algn="ctr"/>
                      <a:r>
                        <a:rPr lang="en-GB" sz="1200" b="1" dirty="0" smtClean="0">
                          <a:solidFill>
                            <a:srgbClr val="FFFF00"/>
                          </a:solidFill>
                          <a:latin typeface="L Frutiger Light"/>
                        </a:rPr>
                        <a:t>DRIVING SCHOOL</a:t>
                      </a:r>
                      <a:endParaRPr lang="en-GB" sz="1200" b="1" dirty="0">
                        <a:solidFill>
                          <a:srgbClr val="FFFF00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4"/>
                      <a:r>
                        <a:rPr lang="en-GB" sz="1800" b="0" i="0" u="none" strike="noStrike" kern="1200" baseline="0" dirty="0" smtClean="0">
                          <a:solidFill>
                            <a:schemeClr val="bg1"/>
                          </a:solidFill>
                          <a:latin typeface="Britannic Bold" pitchFamily="34" charset="0"/>
                          <a:ea typeface="+mn-ea"/>
                          <a:cs typeface="+mn-cs"/>
                        </a:rPr>
                        <a:t>SURFERS PARADISE</a:t>
                      </a:r>
                      <a:endParaRPr lang="pt-BR" sz="1600" b="1" dirty="0" smtClean="0">
                        <a:solidFill>
                          <a:srgbClr val="FF0000"/>
                        </a:solidFill>
                        <a:latin typeface="L Frutiger Light"/>
                      </a:endParaRPr>
                    </a:p>
                    <a:p>
                      <a:pPr lvl="2" algn="r"/>
                      <a:r>
                        <a:rPr lang="pt-BR" sz="16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‘Calling all dudes –</a:t>
                      </a:r>
                      <a:endParaRPr lang="en-GB" sz="1600" b="1" dirty="0">
                        <a:solidFill>
                          <a:srgbClr val="FF0000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2"/>
                      <a:endParaRPr lang="en-GB" sz="1100" b="1" dirty="0"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</a:tr>
              <a:tr h="237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/>
                      <a:r>
                        <a:rPr lang="en-GB" sz="11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come and ride a wave on the</a:t>
                      </a:r>
                    </a:p>
                    <a:p>
                      <a:pPr lvl="0"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primo beaches of south wales’</a:t>
                      </a:r>
                    </a:p>
                    <a:p>
                      <a:pPr lvl="0" algn="ctr"/>
                      <a:r>
                        <a:rPr lang="en-GB" sz="9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Are you an adrenaline junkie?</a:t>
                      </a:r>
                    </a:p>
                    <a:p>
                      <a:pPr lvl="0" algn="ctr"/>
                      <a:r>
                        <a:rPr lang="en-GB" sz="9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Fed up with conventional sports like football and rugby?</a:t>
                      </a:r>
                    </a:p>
                    <a:p>
                      <a:pPr lvl="0" algn="ctr"/>
                      <a:r>
                        <a:rPr lang="en-GB" sz="9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Need a new image? Want to impress the girls?</a:t>
                      </a:r>
                    </a:p>
                    <a:p>
                      <a:pPr lvl="0" algn="ctr"/>
                      <a:r>
                        <a:rPr lang="en-GB" sz="9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If the answer’s yes – then surfing is for you!!</a:t>
                      </a:r>
                    </a:p>
                    <a:p>
                      <a:pPr lvl="0" algn="ctr"/>
                      <a:endParaRPr lang="en-GB" sz="600" b="1" dirty="0" smtClean="0">
                        <a:solidFill>
                          <a:schemeClr val="bg1"/>
                        </a:solidFill>
                        <a:latin typeface="L Frutiger Light"/>
                      </a:endParaRP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We’re open most days all year round from </a:t>
                      </a:r>
                      <a:r>
                        <a:rPr lang="en-GB" sz="600" b="1" dirty="0" err="1" smtClean="0">
                          <a:solidFill>
                            <a:schemeClr val="bg1"/>
                          </a:solidFill>
                          <a:latin typeface="L Frutiger Light"/>
                        </a:rPr>
                        <a:t>8am</a:t>
                      </a:r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 to late. Just follow South Beach Road and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you will soon be at Surfers Paradise. Spend the day with us and we guarantee you’ll be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stoked with the progress you make. Remember we are the only surf school in South Wales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so we look forward to seeing you soon.</a:t>
                      </a:r>
                    </a:p>
                    <a:p>
                      <a:pPr lvl="0" algn="ctr"/>
                      <a:endParaRPr lang="en-GB" sz="600" b="1" dirty="0" smtClean="0">
                        <a:solidFill>
                          <a:schemeClr val="bg1"/>
                        </a:solidFill>
                        <a:latin typeface="L Frutiger Light"/>
                      </a:endParaRP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At Surfers Paradise we believe that surfing is for everyone no matter what,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so get your baggies on and hit the surf with our great value special rates for beginners.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Our prices won’t be beaten locally. Sticks, longboards and boogie boards are all available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for higher at very reasonable hourly and daily rates.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We’ll take you to the most excellent South Wales beaches – world famous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for their awesome swell which rolls up the Bristol Channel from the Atlantic (depending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upon the weather). These beaches are well known as the top</a:t>
                      </a:r>
                    </a:p>
                    <a:p>
                      <a:pPr lvl="0" algn="ctr"/>
                      <a:r>
                        <a:rPr lang="en-GB" sz="6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surfing areas of South Wales.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2"/>
                      <a:endParaRPr lang="en-GB" sz="1100" b="1" dirty="0"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4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800" b="0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At Surfers Paradise you’re safety is our top priority and for your comfort we only use top quality boards and wet-suits. Our instructor, Rob is a retired ex-champion and a expert surfer who provides quality teaching and technical advice. They offer group instruction at all levels from complete novice to</a:t>
                      </a:r>
                      <a:endParaRPr lang="en-GB" sz="800" b="0" dirty="0">
                        <a:solidFill>
                          <a:schemeClr val="bg1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8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advanced competition training for</a:t>
                      </a:r>
                    </a:p>
                    <a:p>
                      <a:pPr lvl="0"/>
                      <a:r>
                        <a:rPr lang="en-GB" sz="8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experienced surfers. Bespoke personnel training sessions tailored to your specific needs is also available. We’ll take you to the</a:t>
                      </a:r>
                    </a:p>
                    <a:p>
                      <a:pPr lvl="0"/>
                      <a:r>
                        <a:rPr lang="en-GB" sz="800" b="1" dirty="0" smtClean="0">
                          <a:solidFill>
                            <a:schemeClr val="bg1"/>
                          </a:solidFill>
                          <a:latin typeface="L Frutiger Light"/>
                        </a:rPr>
                        <a:t>outside break and back and show you how to do some serious ripping.</a:t>
                      </a:r>
                      <a:endParaRPr lang="en-GB" sz="800" b="1" dirty="0">
                        <a:solidFill>
                          <a:schemeClr val="bg1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</a:tr>
              <a:tr h="4645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/>
                      <a:r>
                        <a:rPr lang="en-GB" sz="8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To book a lesson, contact: Surfers Paradise T: 01446 682 9944</a:t>
                      </a:r>
                    </a:p>
                    <a:p>
                      <a:pPr lvl="0" algn="ctr"/>
                      <a:r>
                        <a:rPr lang="en-GB" sz="8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Opening times: March to October only 8 </a:t>
                      </a:r>
                      <a:r>
                        <a:rPr lang="en-GB" sz="800" b="1" dirty="0" err="1" smtClean="0">
                          <a:solidFill>
                            <a:srgbClr val="FF0000"/>
                          </a:solidFill>
                          <a:latin typeface="L Frutiger Light"/>
                        </a:rPr>
                        <a:t>til</a:t>
                      </a:r>
                      <a:r>
                        <a:rPr lang="en-GB" sz="8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 late</a:t>
                      </a:r>
                    </a:p>
                    <a:p>
                      <a:pPr lvl="0" algn="ctr"/>
                      <a:r>
                        <a:rPr lang="en-GB" sz="800" b="1" dirty="0" smtClean="0">
                          <a:solidFill>
                            <a:srgbClr val="FF0000"/>
                          </a:solidFill>
                          <a:latin typeface="L Frutiger Light"/>
                        </a:rPr>
                        <a:t>(closed for winter and lunch)</a:t>
                      </a:r>
                      <a:endParaRPr lang="en-GB" sz="800" b="1" dirty="0">
                        <a:solidFill>
                          <a:srgbClr val="FF0000"/>
                        </a:solidFill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D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2"/>
                      <a:endParaRPr lang="en-GB" sz="1100" b="1" dirty="0"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68959" y="3601265"/>
            <a:ext cx="3908984" cy="504000"/>
          </a:xfrm>
          <a:prstGeom prst="rect">
            <a:avLst/>
          </a:prstGeom>
          <a:noFill/>
          <a:ln>
            <a:solidFill>
              <a:srgbClr val="EC0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8" tIns="45715" rIns="91428" bIns="45715" spcCol="0" rtlCol="0" anchor="ctr"/>
          <a:lstStyle/>
          <a:p>
            <a:pPr algn="ctr" defTabSz="456748"/>
            <a:endParaRPr lang="en-GB">
              <a:solidFill>
                <a:prstClr val="black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94" b="79862"/>
          <a:stretch/>
        </p:blipFill>
        <p:spPr bwMode="auto">
          <a:xfrm>
            <a:off x="4668960" y="2125258"/>
            <a:ext cx="576215" cy="53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9" t="4991" r="4831" b="78041"/>
          <a:stretch/>
        </p:blipFill>
        <p:spPr bwMode="auto">
          <a:xfrm>
            <a:off x="3803165" y="2394858"/>
            <a:ext cx="653143" cy="74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>
            <a:hlinkClick r:id="" action="ppaction://noaction"/>
          </p:cNvPr>
          <p:cNvCxnSpPr/>
          <p:nvPr/>
        </p:nvCxnSpPr>
        <p:spPr>
          <a:xfrm>
            <a:off x="8463861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hlinkClick r:id="" action="ppaction://noaction"/>
          </p:cNvPr>
          <p:cNvCxnSpPr/>
          <p:nvPr/>
        </p:nvCxnSpPr>
        <p:spPr>
          <a:xfrm flipH="1">
            <a:off x="7436538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8014855" y="6674151"/>
            <a:ext cx="318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457088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85315"/>
              </p:ext>
            </p:extLst>
          </p:nvPr>
        </p:nvGraphicFramePr>
        <p:xfrm>
          <a:off x="516127" y="1758683"/>
          <a:ext cx="8167908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954"/>
                <a:gridCol w="4083954"/>
              </a:tblGrid>
              <a:tr h="4320044">
                <a:tc>
                  <a:txBody>
                    <a:bodyPr/>
                    <a:lstStyle/>
                    <a:p>
                      <a:pPr algn="r"/>
                      <a:r>
                        <a:rPr lang="en-GB" sz="1400" dirty="0" smtClean="0">
                          <a:solidFill>
                            <a:srgbClr val="74C047"/>
                          </a:solidFill>
                          <a:latin typeface="Rockwell" pitchFamily="18" charset="0"/>
                        </a:rPr>
                        <a:t>OFFSPRING NURSERY</a:t>
                      </a:r>
                    </a:p>
                    <a:p>
                      <a:pPr algn="r"/>
                      <a:r>
                        <a:rPr lang="en-GB" sz="1400" dirty="0" smtClean="0">
                          <a:solidFill>
                            <a:srgbClr val="74C047"/>
                          </a:solidFill>
                          <a:latin typeface="Rockwell" pitchFamily="18" charset="0"/>
                        </a:rPr>
                        <a:t>quality, accessible, affordable childcare</a:t>
                      </a:r>
                    </a:p>
                    <a:p>
                      <a:pPr algn="r"/>
                      <a:endParaRPr lang="en-GB" sz="1200" dirty="0" smtClean="0">
                        <a:latin typeface="L Frutiger Light"/>
                      </a:endParaRPr>
                    </a:p>
                    <a:p>
                      <a:endParaRPr lang="en-GB" sz="1200" dirty="0" smtClean="0">
                        <a:latin typeface="L Frutiger Light"/>
                      </a:endParaRP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COME TO THE OPENING OF OUR BRAND NEW NURSERY ON SATURDAY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To celebrate our success we are holding a Fancy Dress Competition and BBQ which will be opened at </a:t>
                      </a:r>
                      <a:r>
                        <a:rPr lang="en-GB" sz="1200" dirty="0" err="1" smtClean="0">
                          <a:latin typeface="L Frutiger Light"/>
                        </a:rPr>
                        <a:t>2.00pm</a:t>
                      </a:r>
                      <a:r>
                        <a:rPr lang="en-GB" sz="1200" dirty="0" smtClean="0">
                          <a:latin typeface="L Frutiger Light"/>
                        </a:rPr>
                        <a:t> by special guest Mo. There will also be dancing and live music.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While the BBQ heats up, the Fancy Dress Competition will continue until food is served. Catering will be provide by Linda and Steve (mum and dad of </a:t>
                      </a:r>
                      <a:r>
                        <a:rPr lang="en-GB" sz="1200" dirty="0" err="1" smtClean="0">
                          <a:latin typeface="L Frutiger Light"/>
                        </a:rPr>
                        <a:t>Rhian</a:t>
                      </a:r>
                      <a:r>
                        <a:rPr lang="en-GB" sz="1200" dirty="0" smtClean="0">
                          <a:latin typeface="L Frutiger Light"/>
                        </a:rPr>
                        <a:t> and Sam).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The manager of </a:t>
                      </a:r>
                      <a:r>
                        <a:rPr lang="en-GB" sz="1200" dirty="0" err="1" smtClean="0">
                          <a:latin typeface="L Frutiger Light"/>
                        </a:rPr>
                        <a:t>Offsprings</a:t>
                      </a:r>
                      <a:r>
                        <a:rPr lang="en-GB" sz="1200" dirty="0" smtClean="0">
                          <a:latin typeface="L Frutiger Light"/>
                        </a:rPr>
                        <a:t> Nursery said: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“we would like to invite everyone to join us celebrate our success at the opening of our new</a:t>
                      </a:r>
                    </a:p>
                    <a:p>
                      <a:r>
                        <a:rPr lang="en-GB" sz="1200" dirty="0" err="1" smtClean="0">
                          <a:latin typeface="L Frutiger Light"/>
                        </a:rPr>
                        <a:t>Offsprings</a:t>
                      </a:r>
                      <a:r>
                        <a:rPr lang="en-GB" sz="1200" dirty="0" smtClean="0">
                          <a:latin typeface="L Frutiger Light"/>
                        </a:rPr>
                        <a:t> Nursery. Months of hard work have turned a grotty old garage into a fantastic building with great facilities.“</a:t>
                      </a:r>
                    </a:p>
                    <a:p>
                      <a:r>
                        <a:rPr lang="en-GB" sz="1200" dirty="0" smtClean="0">
                          <a:latin typeface="L Frutiger Light"/>
                        </a:rPr>
                        <a:t>For further information please call: Managing Director, </a:t>
                      </a:r>
                      <a:r>
                        <a:rPr lang="en-GB" sz="1200" dirty="0" err="1" smtClean="0">
                          <a:latin typeface="L Frutiger Light"/>
                        </a:rPr>
                        <a:t>Offsprings</a:t>
                      </a:r>
                      <a:r>
                        <a:rPr lang="en-GB" sz="1200" dirty="0" smtClean="0">
                          <a:latin typeface="L Frutiger Light"/>
                        </a:rPr>
                        <a:t> Nursery 832 606 So come along and see if you can win our top competition prize. Runners up prizes will also be presented at the end of the day.</a:t>
                      </a:r>
                      <a:endParaRPr lang="en-GB" sz="1200" dirty="0"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GB" sz="1400" dirty="0" err="1" smtClean="0">
                          <a:solidFill>
                            <a:srgbClr val="F68B1F"/>
                          </a:solidFill>
                          <a:latin typeface="Rockwell" pitchFamily="18" charset="0"/>
                        </a:rPr>
                        <a:t>ROCKIN</a:t>
                      </a:r>
                      <a:r>
                        <a:rPr lang="en-GB" sz="1400" dirty="0" smtClean="0">
                          <a:solidFill>
                            <a:srgbClr val="F68B1F"/>
                          </a:solidFill>
                          <a:latin typeface="Rockwell" pitchFamily="18" charset="0"/>
                        </a:rPr>
                        <a:t>’ </a:t>
                      </a:r>
                      <a:r>
                        <a:rPr lang="en-GB" sz="1400" dirty="0" err="1" smtClean="0">
                          <a:solidFill>
                            <a:srgbClr val="F68B1F"/>
                          </a:solidFill>
                          <a:latin typeface="Rockwell" pitchFamily="18" charset="0"/>
                        </a:rPr>
                        <a:t>RONNIES</a:t>
                      </a:r>
                      <a:r>
                        <a:rPr lang="en-GB" sz="1400" dirty="0" smtClean="0">
                          <a:solidFill>
                            <a:srgbClr val="F68B1F"/>
                          </a:solidFill>
                          <a:latin typeface="Rockwell" pitchFamily="18" charset="0"/>
                        </a:rPr>
                        <a:t> MUSIC STORE</a:t>
                      </a:r>
                    </a:p>
                    <a:p>
                      <a:pPr lvl="2"/>
                      <a:r>
                        <a:rPr lang="en-GB" sz="1400" dirty="0" smtClean="0">
                          <a:latin typeface="Rockwell" pitchFamily="18" charset="0"/>
                        </a:rPr>
                        <a:t>music to your ears</a:t>
                      </a:r>
                      <a:endParaRPr lang="en-GB" sz="1400" dirty="0">
                        <a:latin typeface="Rockwell" pitchFamily="18" charset="0"/>
                      </a:endParaRPr>
                    </a:p>
                    <a:p>
                      <a:pPr lvl="2"/>
                      <a:endParaRPr lang="en-GB" sz="1400" dirty="0">
                        <a:latin typeface="Rockwell" pitchFamily="18" charset="0"/>
                      </a:endParaRPr>
                    </a:p>
                    <a:p>
                      <a:pPr lvl="2"/>
                      <a:endParaRPr lang="en-GB" sz="800" dirty="0" smtClean="0">
                        <a:latin typeface="L Frutiger Light"/>
                      </a:endParaRPr>
                    </a:p>
                    <a:p>
                      <a:r>
                        <a:rPr lang="en-GB" sz="1200" b="1" dirty="0" smtClean="0">
                          <a:latin typeface="L Frutiger Light"/>
                        </a:rPr>
                        <a:t>Meet rock superstar </a:t>
                      </a:r>
                      <a:r>
                        <a:rPr lang="en-GB" sz="1200" b="1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200" b="1" dirty="0" smtClean="0">
                          <a:latin typeface="L Frutiger Light"/>
                        </a:rPr>
                        <a:t>’ </a:t>
                      </a:r>
                      <a:r>
                        <a:rPr lang="en-GB" sz="1200" b="1" dirty="0" err="1" smtClean="0">
                          <a:latin typeface="L Frutiger Light"/>
                        </a:rPr>
                        <a:t>Jonno</a:t>
                      </a:r>
                      <a:r>
                        <a:rPr lang="en-GB" sz="1200" b="1" dirty="0" smtClean="0">
                          <a:latin typeface="L Frutiger Light"/>
                        </a:rPr>
                        <a:t> Jones</a:t>
                      </a:r>
                      <a:r>
                        <a:rPr lang="en-GB" sz="1200" b="1" baseline="0" dirty="0" smtClean="0">
                          <a:latin typeface="L Frutiger Light"/>
                        </a:rPr>
                        <a:t> </a:t>
                      </a:r>
                      <a:r>
                        <a:rPr lang="en-GB" sz="1200" b="1" dirty="0" smtClean="0">
                          <a:latin typeface="L Frutiger Light"/>
                        </a:rPr>
                        <a:t>at </a:t>
                      </a:r>
                      <a:r>
                        <a:rPr lang="en-GB" sz="1200" b="1" dirty="0" err="1" smtClean="0">
                          <a:latin typeface="L Frutiger Light"/>
                        </a:rPr>
                        <a:t>Rockin</a:t>
                      </a:r>
                      <a:r>
                        <a:rPr lang="en-GB" sz="1200" b="1" dirty="0" smtClean="0">
                          <a:latin typeface="L Frutiger Light"/>
                        </a:rPr>
                        <a:t>’ </a:t>
                      </a:r>
                      <a:r>
                        <a:rPr lang="en-GB" sz="1200" b="1" dirty="0" err="1" smtClean="0">
                          <a:latin typeface="L Frutiger Light"/>
                        </a:rPr>
                        <a:t>Ronnies</a:t>
                      </a:r>
                      <a:r>
                        <a:rPr lang="en-GB" sz="1200" b="1" dirty="0" smtClean="0">
                          <a:latin typeface="L Frutiger Light"/>
                        </a:rPr>
                        <a:t> Music Store on Saturday</a:t>
                      </a:r>
                    </a:p>
                    <a:p>
                      <a:r>
                        <a:rPr lang="en-GB" sz="1100" dirty="0" smtClean="0">
                          <a:latin typeface="L Frutiger Light"/>
                        </a:rPr>
                        <a:t>Legendary Welsh </a:t>
                      </a:r>
                      <a:r>
                        <a:rPr lang="en-GB" sz="1100" dirty="0" err="1" smtClean="0">
                          <a:latin typeface="L Frutiger Light"/>
                        </a:rPr>
                        <a:t>70’s</a:t>
                      </a:r>
                      <a:r>
                        <a:rPr lang="en-GB" sz="1100" dirty="0" smtClean="0">
                          <a:latin typeface="L Frutiger Light"/>
                        </a:rPr>
                        <a:t> rocker, Cardiff’s very own </a:t>
                      </a:r>
                      <a:r>
                        <a:rPr lang="en-GB" sz="1100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Jonno</a:t>
                      </a:r>
                      <a:r>
                        <a:rPr lang="en-GB" sz="1100" dirty="0" smtClean="0">
                          <a:latin typeface="L Frutiger Light"/>
                        </a:rPr>
                        <a:t> Jones will be appearing live at </a:t>
                      </a:r>
                      <a:r>
                        <a:rPr lang="en-GB" sz="1100" dirty="0" err="1" smtClean="0">
                          <a:latin typeface="L Frutiger Light"/>
                        </a:rPr>
                        <a:t>Rockin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Ronnies</a:t>
                      </a:r>
                      <a:r>
                        <a:rPr lang="en-GB" sz="1100" dirty="0" smtClean="0">
                          <a:latin typeface="L Frutiger Light"/>
                        </a:rPr>
                        <a:t> Music Store on Saturday between 12-2.00 to sign copies of his new CD and if you’re one of the first ten fans, you can receive a free signed copy of his recently published autobiography: My Life by </a:t>
                      </a:r>
                      <a:r>
                        <a:rPr lang="en-GB" sz="1100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Jonno</a:t>
                      </a:r>
                      <a:r>
                        <a:rPr lang="en-GB" sz="1100" dirty="0" smtClean="0">
                          <a:latin typeface="L Frutiger Light"/>
                        </a:rPr>
                        <a:t> Jones. </a:t>
                      </a:r>
                      <a:r>
                        <a:rPr lang="en-GB" sz="1100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100" dirty="0" smtClean="0">
                          <a:latin typeface="L Frutiger Light"/>
                        </a:rPr>
                        <a:t>’ has also kindly agreed to donate 5% of all sales to his </a:t>
                      </a:r>
                      <a:r>
                        <a:rPr lang="en-GB" sz="1100" dirty="0" err="1" smtClean="0">
                          <a:latin typeface="L Frutiger Light"/>
                        </a:rPr>
                        <a:t>favorite</a:t>
                      </a:r>
                      <a:r>
                        <a:rPr lang="en-GB" sz="1100" dirty="0" smtClean="0">
                          <a:latin typeface="L Frutiger Light"/>
                        </a:rPr>
                        <a:t> charity.</a:t>
                      </a:r>
                    </a:p>
                    <a:p>
                      <a:r>
                        <a:rPr lang="en-GB" sz="1100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Jonno</a:t>
                      </a:r>
                      <a:r>
                        <a:rPr lang="en-GB" sz="1100" dirty="0" smtClean="0">
                          <a:latin typeface="L Frutiger Light"/>
                        </a:rPr>
                        <a:t> says “it’s great to be back here in Wales to meet all my local fans after so many years on the road. It’s a real buzz sharing my music with today’s wild new generation</a:t>
                      </a:r>
                    </a:p>
                    <a:p>
                      <a:r>
                        <a:rPr lang="en-GB" sz="1100" dirty="0" smtClean="0">
                          <a:latin typeface="L Frutiger Light"/>
                        </a:rPr>
                        <a:t>of </a:t>
                      </a:r>
                      <a:r>
                        <a:rPr lang="en-GB" sz="1100" dirty="0" err="1" smtClean="0">
                          <a:latin typeface="L Frutiger Light"/>
                        </a:rPr>
                        <a:t>muso</a:t>
                      </a:r>
                      <a:r>
                        <a:rPr lang="en-GB" sz="1100" dirty="0" smtClean="0">
                          <a:latin typeface="L Frutiger Light"/>
                        </a:rPr>
                        <a:t> fans.”</a:t>
                      </a:r>
                    </a:p>
                    <a:p>
                      <a:r>
                        <a:rPr lang="en-GB" sz="1100" dirty="0" smtClean="0">
                          <a:latin typeface="L Frutiger Light"/>
                        </a:rPr>
                        <a:t>Following his appearance at </a:t>
                      </a:r>
                      <a:r>
                        <a:rPr lang="en-GB" sz="1100" dirty="0" err="1" smtClean="0">
                          <a:latin typeface="L Frutiger Light"/>
                        </a:rPr>
                        <a:t>Rockin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Ronnies</a:t>
                      </a:r>
                      <a:r>
                        <a:rPr lang="en-GB" sz="1100" dirty="0" smtClean="0">
                          <a:latin typeface="L Frutiger Light"/>
                        </a:rPr>
                        <a:t> Music Store, </a:t>
                      </a:r>
                      <a:r>
                        <a:rPr lang="en-GB" sz="1100" dirty="0" err="1" smtClean="0">
                          <a:latin typeface="L Frutiger Light"/>
                        </a:rPr>
                        <a:t>Jumpin</a:t>
                      </a:r>
                      <a:r>
                        <a:rPr lang="en-GB" sz="1100" dirty="0" smtClean="0">
                          <a:latin typeface="L Frutiger Light"/>
                        </a:rPr>
                        <a:t>’ </a:t>
                      </a:r>
                      <a:r>
                        <a:rPr lang="en-GB" sz="1100" dirty="0" err="1" smtClean="0">
                          <a:latin typeface="L Frutiger Light"/>
                        </a:rPr>
                        <a:t>Jonno</a:t>
                      </a:r>
                      <a:r>
                        <a:rPr lang="en-GB" sz="1100" dirty="0" smtClean="0">
                          <a:latin typeface="L Frutiger Light"/>
                        </a:rPr>
                        <a:t> and his famous rock band will perform live at The Waterhouse on Saturday night (sponsored by Classic Rock FM) where he’ll be featuring hits old and new. It’s </a:t>
                      </a:r>
                      <a:r>
                        <a:rPr lang="en-GB" sz="1100" dirty="0" err="1" smtClean="0">
                          <a:latin typeface="L Frutiger Light"/>
                        </a:rPr>
                        <a:t>gonna</a:t>
                      </a:r>
                      <a:r>
                        <a:rPr lang="en-GB" sz="1100" dirty="0" smtClean="0">
                          <a:latin typeface="L Frutiger Light"/>
                        </a:rPr>
                        <a:t> be fantastic! Doors open at 8.00.</a:t>
                      </a:r>
                    </a:p>
                    <a:p>
                      <a:r>
                        <a:rPr lang="en-GB" sz="1100" b="1" dirty="0" smtClean="0">
                          <a:latin typeface="L Frutiger Light"/>
                        </a:rPr>
                        <a:t>Tickets are still available form the venue and all good record shops. For details contact 02920 97424.</a:t>
                      </a:r>
                      <a:endParaRPr lang="en-GB" sz="1100" b="1" dirty="0">
                        <a:latin typeface="L Frutiger Light"/>
                      </a:endParaRPr>
                    </a:p>
                  </a:txBody>
                  <a:tcPr>
                    <a:lnL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68B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48" name="TextBox 3"/>
          <p:cNvSpPr txBox="1">
            <a:spLocks noChangeArrowheads="1"/>
          </p:cNvSpPr>
          <p:nvPr/>
        </p:nvSpPr>
        <p:spPr bwMode="auto">
          <a:xfrm>
            <a:off x="181985" y="6584491"/>
            <a:ext cx="8762377" cy="2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5" tIns="40043" rIns="80085" bIns="40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604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B Frutiger Bold" charset="0"/>
                <a:cs typeface="B Frutiger Bold" charset="0"/>
              </a:rPr>
              <a:t>Worksheet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99" y="1033385"/>
            <a:ext cx="8440937" cy="696492"/>
          </a:xfrm>
          <a:prstGeom prst="rect">
            <a:avLst/>
          </a:prstGeom>
          <a:noFill/>
        </p:spPr>
        <p:txBody>
          <a:bodyPr wrap="square" lIns="80155" tIns="40078" rIns="80155" bIns="40078" rtlCol="0">
            <a:spAutoFit/>
          </a:bodyPr>
          <a:lstStyle/>
          <a:p>
            <a:pPr defTabSz="457144"/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How will we promote our </a:t>
            </a:r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enterprise?</a:t>
            </a:r>
            <a:endParaRPr lang="en-US" sz="1600" dirty="0">
              <a:solidFill>
                <a:srgbClr val="EDA05F"/>
              </a:solidFill>
              <a:latin typeface="Rockwell"/>
              <a:cs typeface="Rockwell"/>
            </a:endParaRPr>
          </a:p>
          <a:p>
            <a:pPr defTabSz="457144"/>
            <a:r>
              <a:rPr lang="en-GB" sz="1200" dirty="0">
                <a:solidFill>
                  <a:prstClr val="black"/>
                </a:solidFill>
                <a:latin typeface="L Frutiger Light"/>
                <a:cs typeface="L Frutiger Light"/>
              </a:rPr>
              <a:t>Advertising and Press Release Sheet - You are required to evaluate the following examples, identify what is wrong with</a:t>
            </a:r>
          </a:p>
          <a:p>
            <a:pPr defTabSz="457144"/>
            <a:r>
              <a:rPr lang="en-GB" sz="1200" dirty="0">
                <a:solidFill>
                  <a:prstClr val="black"/>
                </a:solidFill>
                <a:latin typeface="L Frutiger Light"/>
                <a:cs typeface="L Frutiger Light"/>
              </a:rPr>
              <a:t>each one and feed back your findings to the group.</a:t>
            </a:r>
            <a:endParaRPr lang="en-US" sz="1200" dirty="0">
              <a:solidFill>
                <a:prstClr val="black"/>
              </a:solidFill>
              <a:latin typeface="L Frutiger Light"/>
              <a:cs typeface="L Frutiger Ligh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14" b="72721"/>
          <a:stretch/>
        </p:blipFill>
        <p:spPr bwMode="auto">
          <a:xfrm>
            <a:off x="4693085" y="1758683"/>
            <a:ext cx="613451" cy="65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t="3708" r="80428" b="70193"/>
          <a:stretch/>
        </p:blipFill>
        <p:spPr bwMode="auto">
          <a:xfrm>
            <a:off x="682171" y="1873410"/>
            <a:ext cx="518097" cy="5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>
            <a:hlinkClick r:id="" action="ppaction://noaction"/>
          </p:cNvPr>
          <p:cNvCxnSpPr/>
          <p:nvPr/>
        </p:nvCxnSpPr>
        <p:spPr>
          <a:xfrm>
            <a:off x="8463861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hlinkClick r:id="" action="ppaction://noaction"/>
          </p:cNvPr>
          <p:cNvCxnSpPr/>
          <p:nvPr/>
        </p:nvCxnSpPr>
        <p:spPr>
          <a:xfrm flipH="1">
            <a:off x="7436538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8014855" y="6674151"/>
            <a:ext cx="318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457088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3"/>
          <p:cNvSpPr txBox="1">
            <a:spLocks noChangeArrowheads="1"/>
          </p:cNvSpPr>
          <p:nvPr/>
        </p:nvSpPr>
        <p:spPr bwMode="auto">
          <a:xfrm>
            <a:off x="181985" y="6584491"/>
            <a:ext cx="8762377" cy="2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5" tIns="40043" rIns="80085" bIns="40043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604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B Frutiger Bold" charset="0"/>
                <a:cs typeface="B Frutiger Bold" charset="0"/>
              </a:rPr>
              <a:t>Worksheet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37553"/>
              </p:ext>
            </p:extLst>
          </p:nvPr>
        </p:nvGraphicFramePr>
        <p:xfrm>
          <a:off x="323638" y="1595681"/>
          <a:ext cx="8505402" cy="412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134"/>
                <a:gridCol w="2835134"/>
                <a:gridCol w="2835134"/>
              </a:tblGrid>
              <a:tr h="293867">
                <a:tc gridSpan="3"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How did your team decide which types of advertising and promotion to use?</a:t>
                      </a:r>
                      <a:endParaRPr lang="en-US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1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Type of advertising and promotion:</a:t>
                      </a:r>
                      <a:endParaRPr lang="en-US" sz="12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Final Cost: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latin typeface="L Frutiger Light"/>
                          <a:cs typeface="L Frutiger Light"/>
                        </a:rPr>
                        <a:t>Reasons:</a:t>
                      </a: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1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1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1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482"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5214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dirty="0" smtClean="0">
                        <a:solidFill>
                          <a:srgbClr val="000000"/>
                        </a:solidFill>
                        <a:latin typeface="L Frutiger Light"/>
                        <a:cs typeface="L Frutiger Light"/>
                      </a:endParaRPr>
                    </a:p>
                  </a:txBody>
                  <a:tcPr marL="78226" marR="78226" marT="41459" marB="41459">
                    <a:lnL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A0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099" y="1000384"/>
            <a:ext cx="8440937" cy="530265"/>
          </a:xfrm>
          <a:prstGeom prst="rect">
            <a:avLst/>
          </a:prstGeom>
          <a:noFill/>
        </p:spPr>
        <p:txBody>
          <a:bodyPr wrap="square" lIns="80155" tIns="40078" rIns="80155" bIns="40078" rtlCol="0">
            <a:spAutoFit/>
          </a:bodyPr>
          <a:lstStyle/>
          <a:p>
            <a:pPr defTabSz="457144"/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How will we promote our </a:t>
            </a:r>
            <a:r>
              <a:rPr lang="en-US" sz="1600" dirty="0">
                <a:solidFill>
                  <a:srgbClr val="EDA05F"/>
                </a:solidFill>
                <a:latin typeface="Rockwell"/>
                <a:cs typeface="Rockwell"/>
              </a:rPr>
              <a:t>enterprise?</a:t>
            </a:r>
            <a:endParaRPr lang="en-US" sz="1600" dirty="0">
              <a:solidFill>
                <a:srgbClr val="EDA05F"/>
              </a:solidFill>
              <a:latin typeface="Rockwell"/>
              <a:cs typeface="Rockwell"/>
            </a:endParaRPr>
          </a:p>
          <a:p>
            <a:pPr defTabSz="457144"/>
            <a:r>
              <a:rPr lang="en-US" sz="1200" dirty="0">
                <a:solidFill>
                  <a:srgbClr val="EDA05F"/>
                </a:solidFill>
                <a:latin typeface="L Frutiger Light"/>
                <a:cs typeface="L Frutiger Light"/>
              </a:rPr>
              <a:t>Business Worksheet</a:t>
            </a:r>
          </a:p>
        </p:txBody>
      </p:sp>
      <p:cxnSp>
        <p:nvCxnSpPr>
          <p:cNvPr id="10" name="Straight Arrow Connector 9">
            <a:hlinkClick r:id="" action="ppaction://noaction"/>
          </p:cNvPr>
          <p:cNvCxnSpPr/>
          <p:nvPr/>
        </p:nvCxnSpPr>
        <p:spPr>
          <a:xfrm>
            <a:off x="8463861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hlinkClick r:id="" action="ppaction://noaction"/>
          </p:cNvPr>
          <p:cNvCxnSpPr/>
          <p:nvPr/>
        </p:nvCxnSpPr>
        <p:spPr>
          <a:xfrm flipH="1">
            <a:off x="7436538" y="6709595"/>
            <a:ext cx="439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8014855" y="6674151"/>
            <a:ext cx="3186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 defTabSz="457088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igIdeas_Intro&amp;Gen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Office PowerPoint</Application>
  <PresentationFormat>On-screen Show (4:3)</PresentationFormat>
  <Paragraphs>141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6_Office Theme</vt:lpstr>
      <vt:lpstr>1_BigIdeas_Intro&amp;Generic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Wales, Newport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2015-08-31T22:04:52Z</dcterms:created>
  <dcterms:modified xsi:type="dcterms:W3CDTF">2015-08-31T22:05:51Z</dcterms:modified>
</cp:coreProperties>
</file>