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notesSlides/notesSlide11.xml" ContentType="application/vnd.openxmlformats-officedocument.presentationml.notesSlide+xml"/>
  <Override PartName="/ppt/charts/chart6.xml" ContentType="application/vnd.openxmlformats-officedocument.drawingml.chart+xml"/>
  <Override PartName="/ppt/theme/themeOverride6.xml" ContentType="application/vnd.openxmlformats-officedocument.themeOverride+xml"/>
  <Override PartName="/ppt/notesSlides/notesSlide12.xml" ContentType="application/vnd.openxmlformats-officedocument.presentationml.notesSlide+xml"/>
  <Override PartName="/ppt/charts/chart7.xml" ContentType="application/vnd.openxmlformats-officedocument.drawingml.chart+xml"/>
  <Override PartName="/ppt/notesSlides/notesSlide13.xml" ContentType="application/vnd.openxmlformats-officedocument.presentationml.notesSlide+xml"/>
  <Override PartName="/ppt/charts/chart8.xml" ContentType="application/vnd.openxmlformats-officedocument.drawingml.chart+xml"/>
  <Override PartName="/ppt/theme/themeOverride7.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303" r:id="rId2"/>
    <p:sldId id="347" r:id="rId3"/>
    <p:sldId id="367" r:id="rId4"/>
    <p:sldId id="349" r:id="rId5"/>
    <p:sldId id="350" r:id="rId6"/>
    <p:sldId id="359" r:id="rId7"/>
    <p:sldId id="365" r:id="rId8"/>
    <p:sldId id="355" r:id="rId9"/>
    <p:sldId id="354" r:id="rId10"/>
    <p:sldId id="351" r:id="rId11"/>
    <p:sldId id="353" r:id="rId12"/>
    <p:sldId id="357" r:id="rId13"/>
    <p:sldId id="363" r:id="rId14"/>
    <p:sldId id="366" r:id="rId15"/>
    <p:sldId id="369" r:id="rId16"/>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14191"/>
    <a:srgbClr val="481F67"/>
    <a:srgbClr val="4A206A"/>
    <a:srgbClr val="E34FD1"/>
    <a:srgbClr val="33669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65327" autoAdjust="0"/>
  </p:normalViewPr>
  <p:slideViewPr>
    <p:cSldViewPr>
      <p:cViewPr>
        <p:scale>
          <a:sx n="62" d="100"/>
          <a:sy n="62" d="100"/>
        </p:scale>
        <p:origin x="-2388" y="-30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1" Type="http://schemas.openxmlformats.org/officeDocument/2006/relationships/oleObject" Target="file:///\\algdata.alg.gov.uk\CorporateKnowledge$\Fair%20Funding\Finance%20Issues\Health%20and%20Adult%20Social%20Care\Adult%20social%20care\Funding%20Reform%20Modelling\Funding%20Gap%20Reworking%20Sep%2013\Dilnot%20Modelling%202015\Presentation%20Charts.xlsx" TargetMode="Externa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txPr>
        <a:bodyPr/>
        <a:lstStyle/>
        <a:p>
          <a:pPr>
            <a:defRPr sz="2000"/>
          </a:pPr>
          <a:endParaRPr lang="en-US"/>
        </a:p>
      </c:txPr>
    </c:title>
    <c:autoTitleDeleted val="0"/>
    <c:plotArea>
      <c:layout/>
      <c:barChart>
        <c:barDir val="col"/>
        <c:grouping val="clustered"/>
        <c:varyColors val="0"/>
        <c:ser>
          <c:idx val="0"/>
          <c:order val="0"/>
          <c:tx>
            <c:strRef>
              <c:f>Summary!$C$200</c:f>
              <c:strCache>
                <c:ptCount val="1"/>
                <c:pt idx="0">
                  <c:v>Over 65s</c:v>
                </c:pt>
              </c:strCache>
            </c:strRef>
          </c:tx>
          <c:invertIfNegative val="0"/>
          <c:cat>
            <c:strRef>
              <c:f>Summary!$B$201:$B$210</c:f>
              <c:strCache>
                <c:ptCount val="10"/>
                <c:pt idx="0">
                  <c:v>London</c:v>
                </c:pt>
                <c:pt idx="1">
                  <c:v>South East</c:v>
                </c:pt>
                <c:pt idx="2">
                  <c:v>East Midlands</c:v>
                </c:pt>
                <c:pt idx="3">
                  <c:v>East of England</c:v>
                </c:pt>
                <c:pt idx="4">
                  <c:v>England</c:v>
                </c:pt>
                <c:pt idx="5">
                  <c:v>South West</c:v>
                </c:pt>
                <c:pt idx="6">
                  <c:v>North East</c:v>
                </c:pt>
                <c:pt idx="7">
                  <c:v>Yorkshire and the Humber</c:v>
                </c:pt>
                <c:pt idx="8">
                  <c:v>West Midlands</c:v>
                </c:pt>
                <c:pt idx="9">
                  <c:v>North West</c:v>
                </c:pt>
              </c:strCache>
            </c:strRef>
          </c:cat>
          <c:val>
            <c:numRef>
              <c:f>Summary!$C$201:$C$210</c:f>
              <c:numCache>
                <c:formatCode>0.0%</c:formatCode>
                <c:ptCount val="10"/>
                <c:pt idx="0">
                  <c:v>0.44379547084742299</c:v>
                </c:pt>
                <c:pt idx="1">
                  <c:v>0.426752364782925</c:v>
                </c:pt>
                <c:pt idx="2">
                  <c:v>0.41503724394785846</c:v>
                </c:pt>
                <c:pt idx="3">
                  <c:v>0.41172861150070128</c:v>
                </c:pt>
                <c:pt idx="4">
                  <c:v>0.38974283645825691</c:v>
                </c:pt>
                <c:pt idx="5">
                  <c:v>0.38762328707340488</c:v>
                </c:pt>
                <c:pt idx="6">
                  <c:v>0.36378433367243135</c:v>
                </c:pt>
                <c:pt idx="7">
                  <c:v>0.35342036553524814</c:v>
                </c:pt>
                <c:pt idx="8">
                  <c:v>0.34332266511492571</c:v>
                </c:pt>
                <c:pt idx="9">
                  <c:v>0.34067650964768381</c:v>
                </c:pt>
              </c:numCache>
            </c:numRef>
          </c:val>
        </c:ser>
        <c:dLbls>
          <c:showLegendKey val="0"/>
          <c:showVal val="0"/>
          <c:showCatName val="0"/>
          <c:showSerName val="0"/>
          <c:showPercent val="0"/>
          <c:showBubbleSize val="0"/>
        </c:dLbls>
        <c:gapWidth val="150"/>
        <c:axId val="26359680"/>
        <c:axId val="26361216"/>
      </c:barChart>
      <c:catAx>
        <c:axId val="26359680"/>
        <c:scaling>
          <c:orientation val="minMax"/>
        </c:scaling>
        <c:delete val="0"/>
        <c:axPos val="b"/>
        <c:majorTickMark val="out"/>
        <c:minorTickMark val="none"/>
        <c:tickLblPos val="nextTo"/>
        <c:txPr>
          <a:bodyPr/>
          <a:lstStyle/>
          <a:p>
            <a:pPr>
              <a:defRPr sz="1400" baseline="0"/>
            </a:pPr>
            <a:endParaRPr lang="en-US"/>
          </a:p>
        </c:txPr>
        <c:crossAx val="26361216"/>
        <c:crosses val="autoZero"/>
        <c:auto val="1"/>
        <c:lblAlgn val="ctr"/>
        <c:lblOffset val="100"/>
        <c:noMultiLvlLbl val="0"/>
      </c:catAx>
      <c:valAx>
        <c:axId val="26361216"/>
        <c:scaling>
          <c:orientation val="minMax"/>
        </c:scaling>
        <c:delete val="0"/>
        <c:axPos val="l"/>
        <c:majorGridlines/>
        <c:numFmt formatCode="0%" sourceLinked="0"/>
        <c:majorTickMark val="out"/>
        <c:minorTickMark val="none"/>
        <c:tickLblPos val="nextTo"/>
        <c:txPr>
          <a:bodyPr/>
          <a:lstStyle/>
          <a:p>
            <a:pPr>
              <a:defRPr sz="1400"/>
            </a:pPr>
            <a:endParaRPr lang="en-US"/>
          </a:p>
        </c:txPr>
        <c:crossAx val="26359680"/>
        <c:crosses val="autoZero"/>
        <c:crossBetween val="between"/>
      </c:valAx>
    </c:plotArea>
    <c:plotVisOnly val="1"/>
    <c:dispBlanksAs val="gap"/>
    <c:showDLblsOverMax val="0"/>
  </c:chart>
  <c:txPr>
    <a:bodyPr/>
    <a:lstStyle/>
    <a:p>
      <a:pPr>
        <a:defRPr sz="1800" baseline="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txPr>
        <a:bodyPr/>
        <a:lstStyle/>
        <a:p>
          <a:pPr>
            <a:defRPr sz="2000"/>
          </a:pPr>
          <a:endParaRPr lang="en-US"/>
        </a:p>
      </c:txPr>
    </c:title>
    <c:autoTitleDeleted val="0"/>
    <c:plotArea>
      <c:layout/>
      <c:barChart>
        <c:barDir val="col"/>
        <c:grouping val="clustered"/>
        <c:varyColors val="0"/>
        <c:ser>
          <c:idx val="0"/>
          <c:order val="0"/>
          <c:tx>
            <c:strRef>
              <c:f>Summary!$C$212</c:f>
              <c:strCache>
                <c:ptCount val="1"/>
                <c:pt idx="0">
                  <c:v>Learning Disability</c:v>
                </c:pt>
              </c:strCache>
            </c:strRef>
          </c:tx>
          <c:invertIfNegative val="0"/>
          <c:cat>
            <c:strRef>
              <c:f>Summary!$B$213:$B$222</c:f>
              <c:strCache>
                <c:ptCount val="10"/>
                <c:pt idx="0">
                  <c:v>London</c:v>
                </c:pt>
                <c:pt idx="1">
                  <c:v>East of England</c:v>
                </c:pt>
                <c:pt idx="2">
                  <c:v>South East</c:v>
                </c:pt>
                <c:pt idx="3">
                  <c:v>England</c:v>
                </c:pt>
                <c:pt idx="4">
                  <c:v>West Midlands</c:v>
                </c:pt>
                <c:pt idx="5">
                  <c:v>South West</c:v>
                </c:pt>
                <c:pt idx="6">
                  <c:v>East Midlands</c:v>
                </c:pt>
                <c:pt idx="7">
                  <c:v>Yorkshire and the Humber</c:v>
                </c:pt>
                <c:pt idx="8">
                  <c:v>North West</c:v>
                </c:pt>
                <c:pt idx="9">
                  <c:v>North East</c:v>
                </c:pt>
              </c:strCache>
            </c:strRef>
          </c:cat>
          <c:val>
            <c:numRef>
              <c:f>Summary!$C$213:$C$222</c:f>
              <c:numCache>
                <c:formatCode>0.0%</c:formatCode>
                <c:ptCount val="10"/>
                <c:pt idx="0">
                  <c:v>0.14523890255603722</c:v>
                </c:pt>
                <c:pt idx="1">
                  <c:v>5.4862412750250167E-2</c:v>
                </c:pt>
                <c:pt idx="2">
                  <c:v>4.2396527670128581E-2</c:v>
                </c:pt>
                <c:pt idx="3">
                  <c:v>3.8480998252044429E-2</c:v>
                </c:pt>
                <c:pt idx="4">
                  <c:v>1.8661325721687216E-2</c:v>
                </c:pt>
                <c:pt idx="5">
                  <c:v>1.683175978950624E-2</c:v>
                </c:pt>
                <c:pt idx="6">
                  <c:v>1.2385852278557152E-2</c:v>
                </c:pt>
                <c:pt idx="7">
                  <c:v>7.4584840255791374E-3</c:v>
                </c:pt>
                <c:pt idx="8">
                  <c:v>-1.8542332494941305E-2</c:v>
                </c:pt>
                <c:pt idx="9">
                  <c:v>-4.0904308552952351E-2</c:v>
                </c:pt>
              </c:numCache>
            </c:numRef>
          </c:val>
        </c:ser>
        <c:dLbls>
          <c:showLegendKey val="0"/>
          <c:showVal val="0"/>
          <c:showCatName val="0"/>
          <c:showSerName val="0"/>
          <c:showPercent val="0"/>
          <c:showBubbleSize val="0"/>
        </c:dLbls>
        <c:gapWidth val="150"/>
        <c:axId val="106487808"/>
        <c:axId val="106489344"/>
      </c:barChart>
      <c:catAx>
        <c:axId val="106487808"/>
        <c:scaling>
          <c:orientation val="minMax"/>
        </c:scaling>
        <c:delete val="0"/>
        <c:axPos val="b"/>
        <c:majorTickMark val="out"/>
        <c:minorTickMark val="none"/>
        <c:tickLblPos val="nextTo"/>
        <c:txPr>
          <a:bodyPr/>
          <a:lstStyle/>
          <a:p>
            <a:pPr>
              <a:defRPr sz="1400"/>
            </a:pPr>
            <a:endParaRPr lang="en-US"/>
          </a:p>
        </c:txPr>
        <c:crossAx val="106489344"/>
        <c:crosses val="autoZero"/>
        <c:auto val="1"/>
        <c:lblAlgn val="ctr"/>
        <c:lblOffset val="100"/>
        <c:noMultiLvlLbl val="0"/>
      </c:catAx>
      <c:valAx>
        <c:axId val="106489344"/>
        <c:scaling>
          <c:orientation val="minMax"/>
        </c:scaling>
        <c:delete val="0"/>
        <c:axPos val="l"/>
        <c:majorGridlines/>
        <c:numFmt formatCode="0%" sourceLinked="0"/>
        <c:majorTickMark val="out"/>
        <c:minorTickMark val="none"/>
        <c:tickLblPos val="nextTo"/>
        <c:txPr>
          <a:bodyPr/>
          <a:lstStyle/>
          <a:p>
            <a:pPr>
              <a:defRPr sz="1400"/>
            </a:pPr>
            <a:endParaRPr lang="en-US"/>
          </a:p>
        </c:txPr>
        <c:crossAx val="106487808"/>
        <c:crosses val="autoZero"/>
        <c:crossBetween val="between"/>
      </c:valAx>
    </c:plotArea>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manualLayout>
          <c:xMode val="edge"/>
          <c:yMode val="edge"/>
          <c:x val="0.34192535073516422"/>
          <c:y val="0"/>
        </c:manualLayout>
      </c:layout>
      <c:overlay val="0"/>
      <c:txPr>
        <a:bodyPr/>
        <a:lstStyle/>
        <a:p>
          <a:pPr>
            <a:defRPr sz="2000"/>
          </a:pPr>
          <a:endParaRPr lang="en-US"/>
        </a:p>
      </c:txPr>
    </c:title>
    <c:autoTitleDeleted val="0"/>
    <c:plotArea>
      <c:layout/>
      <c:barChart>
        <c:barDir val="col"/>
        <c:grouping val="clustered"/>
        <c:varyColors val="0"/>
        <c:ser>
          <c:idx val="0"/>
          <c:order val="0"/>
          <c:tx>
            <c:strRef>
              <c:f>Summary!$C$224</c:f>
              <c:strCache>
                <c:ptCount val="1"/>
                <c:pt idx="0">
                  <c:v>Mental Health</c:v>
                </c:pt>
              </c:strCache>
            </c:strRef>
          </c:tx>
          <c:invertIfNegative val="0"/>
          <c:cat>
            <c:strRef>
              <c:f>Summary!$B$225:$B$234</c:f>
              <c:strCache>
                <c:ptCount val="10"/>
                <c:pt idx="0">
                  <c:v>London</c:v>
                </c:pt>
                <c:pt idx="1">
                  <c:v>East of England</c:v>
                </c:pt>
                <c:pt idx="2">
                  <c:v>South East</c:v>
                </c:pt>
                <c:pt idx="3">
                  <c:v>England</c:v>
                </c:pt>
                <c:pt idx="4">
                  <c:v>West Midlands</c:v>
                </c:pt>
                <c:pt idx="5">
                  <c:v>East Midlands</c:v>
                </c:pt>
                <c:pt idx="6">
                  <c:v>South West</c:v>
                </c:pt>
                <c:pt idx="7">
                  <c:v>Yorkshire and the Humber</c:v>
                </c:pt>
                <c:pt idx="8">
                  <c:v>North West</c:v>
                </c:pt>
                <c:pt idx="9">
                  <c:v>North East</c:v>
                </c:pt>
              </c:strCache>
            </c:strRef>
          </c:cat>
          <c:val>
            <c:numRef>
              <c:f>Summary!$C$225:$C$234</c:f>
              <c:numCache>
                <c:formatCode>0.0%</c:formatCode>
                <c:ptCount val="10"/>
                <c:pt idx="0">
                  <c:v>0.2105990114849785</c:v>
                </c:pt>
                <c:pt idx="1">
                  <c:v>8.2759110605952868E-2</c:v>
                </c:pt>
                <c:pt idx="2">
                  <c:v>7.2472525746429373E-2</c:v>
                </c:pt>
                <c:pt idx="3">
                  <c:v>6.1062650371270122E-2</c:v>
                </c:pt>
                <c:pt idx="4">
                  <c:v>3.4530708863416359E-2</c:v>
                </c:pt>
                <c:pt idx="5">
                  <c:v>2.9601231813468187E-2</c:v>
                </c:pt>
                <c:pt idx="6">
                  <c:v>2.7412936070522198E-2</c:v>
                </c:pt>
                <c:pt idx="7">
                  <c:v>1.7994200921030101E-2</c:v>
                </c:pt>
                <c:pt idx="8">
                  <c:v>-3.3688145328562014E-3</c:v>
                </c:pt>
                <c:pt idx="9">
                  <c:v>-4.5341257087413989E-2</c:v>
                </c:pt>
              </c:numCache>
            </c:numRef>
          </c:val>
        </c:ser>
        <c:dLbls>
          <c:showLegendKey val="0"/>
          <c:showVal val="0"/>
          <c:showCatName val="0"/>
          <c:showSerName val="0"/>
          <c:showPercent val="0"/>
          <c:showBubbleSize val="0"/>
        </c:dLbls>
        <c:gapWidth val="150"/>
        <c:axId val="118506624"/>
        <c:axId val="118508160"/>
      </c:barChart>
      <c:catAx>
        <c:axId val="118506624"/>
        <c:scaling>
          <c:orientation val="minMax"/>
        </c:scaling>
        <c:delete val="0"/>
        <c:axPos val="b"/>
        <c:majorTickMark val="out"/>
        <c:minorTickMark val="none"/>
        <c:tickLblPos val="nextTo"/>
        <c:txPr>
          <a:bodyPr/>
          <a:lstStyle/>
          <a:p>
            <a:pPr>
              <a:defRPr sz="1400"/>
            </a:pPr>
            <a:endParaRPr lang="en-US"/>
          </a:p>
        </c:txPr>
        <c:crossAx val="118508160"/>
        <c:crosses val="autoZero"/>
        <c:auto val="1"/>
        <c:lblAlgn val="ctr"/>
        <c:lblOffset val="100"/>
        <c:noMultiLvlLbl val="0"/>
      </c:catAx>
      <c:valAx>
        <c:axId val="118508160"/>
        <c:scaling>
          <c:orientation val="minMax"/>
        </c:scaling>
        <c:delete val="0"/>
        <c:axPos val="l"/>
        <c:majorGridlines/>
        <c:numFmt formatCode="0%" sourceLinked="0"/>
        <c:majorTickMark val="out"/>
        <c:minorTickMark val="none"/>
        <c:tickLblPos val="nextTo"/>
        <c:txPr>
          <a:bodyPr/>
          <a:lstStyle/>
          <a:p>
            <a:pPr>
              <a:defRPr sz="1400"/>
            </a:pPr>
            <a:endParaRPr lang="en-US"/>
          </a:p>
        </c:txPr>
        <c:crossAx val="118506624"/>
        <c:crosses val="autoZero"/>
        <c:crossBetween val="between"/>
      </c:valAx>
    </c:plotArea>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txPr>
        <a:bodyPr/>
        <a:lstStyle/>
        <a:p>
          <a:pPr>
            <a:defRPr sz="2000"/>
          </a:pPr>
          <a:endParaRPr lang="en-US"/>
        </a:p>
      </c:txPr>
    </c:title>
    <c:autoTitleDeleted val="0"/>
    <c:plotArea>
      <c:layout/>
      <c:barChart>
        <c:barDir val="col"/>
        <c:grouping val="clustered"/>
        <c:varyColors val="0"/>
        <c:ser>
          <c:idx val="0"/>
          <c:order val="0"/>
          <c:tx>
            <c:strRef>
              <c:f>Summary!$C$236</c:f>
              <c:strCache>
                <c:ptCount val="1"/>
                <c:pt idx="0">
                  <c:v>Physical Disability</c:v>
                </c:pt>
              </c:strCache>
            </c:strRef>
          </c:tx>
          <c:invertIfNegative val="0"/>
          <c:cat>
            <c:strRef>
              <c:f>Summary!$B$237:$B$246</c:f>
              <c:strCache>
                <c:ptCount val="10"/>
                <c:pt idx="0">
                  <c:v>London</c:v>
                </c:pt>
                <c:pt idx="1">
                  <c:v>East of England</c:v>
                </c:pt>
                <c:pt idx="2">
                  <c:v>South East</c:v>
                </c:pt>
                <c:pt idx="3">
                  <c:v>England</c:v>
                </c:pt>
                <c:pt idx="4">
                  <c:v>West Midlands</c:v>
                </c:pt>
                <c:pt idx="5">
                  <c:v>South West</c:v>
                </c:pt>
                <c:pt idx="6">
                  <c:v>East Midlands</c:v>
                </c:pt>
                <c:pt idx="7">
                  <c:v>Yorkshire and the Humber</c:v>
                </c:pt>
                <c:pt idx="8">
                  <c:v>North West</c:v>
                </c:pt>
                <c:pt idx="9">
                  <c:v>North East</c:v>
                </c:pt>
              </c:strCache>
            </c:strRef>
          </c:cat>
          <c:val>
            <c:numRef>
              <c:f>Summary!$C$237:$C$246</c:f>
              <c:numCache>
                <c:formatCode>0.0%</c:formatCode>
                <c:ptCount val="10"/>
                <c:pt idx="0">
                  <c:v>0.13932244849629538</c:v>
                </c:pt>
                <c:pt idx="1">
                  <c:v>4.9703472951239114E-2</c:v>
                </c:pt>
                <c:pt idx="2">
                  <c:v>3.7197445371947468E-2</c:v>
                </c:pt>
                <c:pt idx="3">
                  <c:v>3.2783040978985767E-2</c:v>
                </c:pt>
                <c:pt idx="4">
                  <c:v>1.3329497735644624E-2</c:v>
                </c:pt>
                <c:pt idx="5">
                  <c:v>1.0523529276358801E-2</c:v>
                </c:pt>
                <c:pt idx="6">
                  <c:v>7.4394859197282059E-3</c:v>
                </c:pt>
                <c:pt idx="7">
                  <c:v>1.4911918687652292E-3</c:v>
                </c:pt>
                <c:pt idx="8">
                  <c:v>-2.4087927372516638E-2</c:v>
                </c:pt>
                <c:pt idx="9">
                  <c:v>-4.7161040370258145E-2</c:v>
                </c:pt>
              </c:numCache>
            </c:numRef>
          </c:val>
        </c:ser>
        <c:dLbls>
          <c:showLegendKey val="0"/>
          <c:showVal val="0"/>
          <c:showCatName val="0"/>
          <c:showSerName val="0"/>
          <c:showPercent val="0"/>
          <c:showBubbleSize val="0"/>
        </c:dLbls>
        <c:gapWidth val="150"/>
        <c:axId val="137668864"/>
        <c:axId val="137682944"/>
      </c:barChart>
      <c:catAx>
        <c:axId val="137668864"/>
        <c:scaling>
          <c:orientation val="minMax"/>
        </c:scaling>
        <c:delete val="0"/>
        <c:axPos val="b"/>
        <c:majorTickMark val="out"/>
        <c:minorTickMark val="none"/>
        <c:tickLblPos val="nextTo"/>
        <c:txPr>
          <a:bodyPr/>
          <a:lstStyle/>
          <a:p>
            <a:pPr>
              <a:defRPr sz="1400"/>
            </a:pPr>
            <a:endParaRPr lang="en-US"/>
          </a:p>
        </c:txPr>
        <c:crossAx val="137682944"/>
        <c:crosses val="autoZero"/>
        <c:auto val="1"/>
        <c:lblAlgn val="ctr"/>
        <c:lblOffset val="100"/>
        <c:noMultiLvlLbl val="0"/>
      </c:catAx>
      <c:valAx>
        <c:axId val="137682944"/>
        <c:scaling>
          <c:orientation val="minMax"/>
        </c:scaling>
        <c:delete val="0"/>
        <c:axPos val="l"/>
        <c:majorGridlines/>
        <c:numFmt formatCode="0%" sourceLinked="0"/>
        <c:majorTickMark val="out"/>
        <c:minorTickMark val="none"/>
        <c:tickLblPos val="nextTo"/>
        <c:txPr>
          <a:bodyPr/>
          <a:lstStyle/>
          <a:p>
            <a:pPr>
              <a:defRPr sz="1400"/>
            </a:pPr>
            <a:endParaRPr lang="en-US"/>
          </a:p>
        </c:txPr>
        <c:crossAx val="137668864"/>
        <c:crosses val="autoZero"/>
        <c:crossBetween val="between"/>
      </c:valAx>
    </c:plotArea>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a:t>Average time to reach the cap</a:t>
            </a:r>
          </a:p>
        </c:rich>
      </c:tx>
      <c:layout/>
      <c:overlay val="0"/>
    </c:title>
    <c:autoTitleDeleted val="0"/>
    <c:plotArea>
      <c:layout/>
      <c:barChart>
        <c:barDir val="bar"/>
        <c:grouping val="clustered"/>
        <c:varyColors val="0"/>
        <c:ser>
          <c:idx val="2"/>
          <c:order val="0"/>
          <c:tx>
            <c:strRef>
              <c:f>Sheet1!$D$4</c:f>
              <c:strCache>
                <c:ptCount val="1"/>
                <c:pt idx="0">
                  <c:v>Time to reach the cap (years)</c:v>
                </c:pt>
              </c:strCache>
            </c:strRef>
          </c:tx>
          <c:invertIfNegative val="0"/>
          <c:cat>
            <c:strRef>
              <c:f>Sheet1!$A$5:$A$15</c:f>
              <c:strCache>
                <c:ptCount val="11"/>
                <c:pt idx="0">
                  <c:v>North West</c:v>
                </c:pt>
                <c:pt idx="1">
                  <c:v>Yorkshire and the Humber</c:v>
                </c:pt>
                <c:pt idx="2">
                  <c:v>Wales</c:v>
                </c:pt>
                <c:pt idx="3">
                  <c:v>West Midlands</c:v>
                </c:pt>
                <c:pt idx="4">
                  <c:v>North East</c:v>
                </c:pt>
                <c:pt idx="5">
                  <c:v>East Midlands</c:v>
                </c:pt>
                <c:pt idx="6">
                  <c:v>South West</c:v>
                </c:pt>
                <c:pt idx="7">
                  <c:v>Scotland</c:v>
                </c:pt>
                <c:pt idx="8">
                  <c:v>East of England</c:v>
                </c:pt>
                <c:pt idx="9">
                  <c:v>London</c:v>
                </c:pt>
                <c:pt idx="10">
                  <c:v>South East </c:v>
                </c:pt>
              </c:strCache>
            </c:strRef>
          </c:cat>
          <c:val>
            <c:numRef>
              <c:f>Sheet1!$D$5:$D$15</c:f>
              <c:numCache>
                <c:formatCode>_(* #,##0.00_);_(* \(#,##0.00\);_(* "-"??_);_(@_)</c:formatCode>
                <c:ptCount val="11"/>
                <c:pt idx="0">
                  <c:v>5.5384615384615383</c:v>
                </c:pt>
                <c:pt idx="1">
                  <c:v>5.346005346005346</c:v>
                </c:pt>
                <c:pt idx="2">
                  <c:v>5.1858254105445116</c:v>
                </c:pt>
                <c:pt idx="3">
                  <c:v>4.8926338678988852</c:v>
                </c:pt>
                <c:pt idx="4">
                  <c:v>4.8582995951417001</c:v>
                </c:pt>
                <c:pt idx="5">
                  <c:v>4.2603550295857993</c:v>
                </c:pt>
                <c:pt idx="6">
                  <c:v>3.8249043773905651</c:v>
                </c:pt>
                <c:pt idx="7">
                  <c:v>3.7831021437578816</c:v>
                </c:pt>
                <c:pt idx="8">
                  <c:v>3.7021801727684078</c:v>
                </c:pt>
                <c:pt idx="9">
                  <c:v>3.5053554040895816</c:v>
                </c:pt>
                <c:pt idx="10">
                  <c:v>3.3688938798427848</c:v>
                </c:pt>
              </c:numCache>
            </c:numRef>
          </c:val>
        </c:ser>
        <c:dLbls>
          <c:showLegendKey val="0"/>
          <c:showVal val="0"/>
          <c:showCatName val="0"/>
          <c:showSerName val="0"/>
          <c:showPercent val="0"/>
          <c:showBubbleSize val="0"/>
        </c:dLbls>
        <c:gapWidth val="150"/>
        <c:axId val="155993216"/>
        <c:axId val="163222272"/>
      </c:barChart>
      <c:catAx>
        <c:axId val="155993216"/>
        <c:scaling>
          <c:orientation val="minMax"/>
        </c:scaling>
        <c:delete val="0"/>
        <c:axPos val="l"/>
        <c:majorTickMark val="out"/>
        <c:minorTickMark val="none"/>
        <c:tickLblPos val="nextTo"/>
        <c:txPr>
          <a:bodyPr/>
          <a:lstStyle/>
          <a:p>
            <a:pPr>
              <a:defRPr sz="1400"/>
            </a:pPr>
            <a:endParaRPr lang="en-US"/>
          </a:p>
        </c:txPr>
        <c:crossAx val="163222272"/>
        <c:crosses val="autoZero"/>
        <c:auto val="1"/>
        <c:lblAlgn val="ctr"/>
        <c:lblOffset val="100"/>
        <c:noMultiLvlLbl val="0"/>
      </c:catAx>
      <c:valAx>
        <c:axId val="163222272"/>
        <c:scaling>
          <c:orientation val="minMax"/>
        </c:scaling>
        <c:delete val="0"/>
        <c:axPos val="b"/>
        <c:majorGridlines/>
        <c:title>
          <c:tx>
            <c:rich>
              <a:bodyPr/>
              <a:lstStyle/>
              <a:p>
                <a:pPr>
                  <a:defRPr sz="1400"/>
                </a:pPr>
                <a:r>
                  <a:rPr lang="en-GB" sz="1400" dirty="0"/>
                  <a:t>Years</a:t>
                </a:r>
              </a:p>
            </c:rich>
          </c:tx>
          <c:layout>
            <c:manualLayout>
              <c:xMode val="edge"/>
              <c:yMode val="edge"/>
              <c:x val="0.53996445789024394"/>
              <c:y val="0.90341056242546203"/>
            </c:manualLayout>
          </c:layout>
          <c:overlay val="0"/>
        </c:title>
        <c:numFmt formatCode="#,##0" sourceLinked="0"/>
        <c:majorTickMark val="out"/>
        <c:minorTickMark val="none"/>
        <c:tickLblPos val="nextTo"/>
        <c:txPr>
          <a:bodyPr/>
          <a:lstStyle/>
          <a:p>
            <a:pPr>
              <a:defRPr sz="1400"/>
            </a:pPr>
            <a:endParaRPr lang="en-US"/>
          </a:p>
        </c:txPr>
        <c:crossAx val="155993216"/>
        <c:crosses val="autoZero"/>
        <c:crossBetween val="between"/>
      </c:valAx>
    </c:plotArea>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4547412649845707E-2"/>
          <c:y val="3.0232787013894234E-2"/>
          <c:w val="0.67289595450355366"/>
          <c:h val="0.6254112190351504"/>
        </c:manualLayout>
      </c:layout>
      <c:barChart>
        <c:barDir val="col"/>
        <c:grouping val="stacked"/>
        <c:varyColors val="0"/>
        <c:ser>
          <c:idx val="1"/>
          <c:order val="0"/>
          <c:tx>
            <c:strRef>
              <c:f>Sheet1!$R$38</c:f>
              <c:strCache>
                <c:ptCount val="1"/>
                <c:pt idx="0">
                  <c:v>Lower Quartile House Prices</c:v>
                </c:pt>
              </c:strCache>
            </c:strRef>
          </c:tx>
          <c:invertIfNegative val="0"/>
          <c:cat>
            <c:strRef>
              <c:f>Sheet1!$O$39:$O$48</c:f>
              <c:strCache>
                <c:ptCount val="10"/>
                <c:pt idx="0">
                  <c:v>North East</c:v>
                </c:pt>
                <c:pt idx="1">
                  <c:v>North West</c:v>
                </c:pt>
                <c:pt idx="2">
                  <c:v>Yorkshire &amp; The Humber</c:v>
                </c:pt>
                <c:pt idx="3">
                  <c:v>Wales</c:v>
                </c:pt>
                <c:pt idx="4">
                  <c:v>East Midlands</c:v>
                </c:pt>
                <c:pt idx="5">
                  <c:v>West Midlands</c:v>
                </c:pt>
                <c:pt idx="6">
                  <c:v>South West</c:v>
                </c:pt>
                <c:pt idx="7">
                  <c:v>East of England</c:v>
                </c:pt>
                <c:pt idx="8">
                  <c:v>South East</c:v>
                </c:pt>
                <c:pt idx="9">
                  <c:v>London</c:v>
                </c:pt>
              </c:strCache>
            </c:strRef>
          </c:cat>
          <c:val>
            <c:numRef>
              <c:f>Sheet1!$R$39:$R$48</c:f>
              <c:numCache>
                <c:formatCode>_-* #,##0_-;\-* #,##0_-;_-* "-"??_-;_-@_-</c:formatCode>
                <c:ptCount val="10"/>
                <c:pt idx="0">
                  <c:v>85000</c:v>
                </c:pt>
                <c:pt idx="1">
                  <c:v>95000</c:v>
                </c:pt>
                <c:pt idx="2">
                  <c:v>99000</c:v>
                </c:pt>
                <c:pt idx="3">
                  <c:v>99450</c:v>
                </c:pt>
                <c:pt idx="4">
                  <c:v>113500</c:v>
                </c:pt>
                <c:pt idx="5">
                  <c:v>114500</c:v>
                </c:pt>
                <c:pt idx="6">
                  <c:v>152500</c:v>
                </c:pt>
                <c:pt idx="7">
                  <c:v>155500</c:v>
                </c:pt>
                <c:pt idx="8">
                  <c:v>180000</c:v>
                </c:pt>
                <c:pt idx="9">
                  <c:v>250000</c:v>
                </c:pt>
              </c:numCache>
            </c:numRef>
          </c:val>
        </c:ser>
        <c:ser>
          <c:idx val="0"/>
          <c:order val="1"/>
          <c:tx>
            <c:strRef>
              <c:f>Sheet1!$P$38</c:f>
              <c:strCache>
                <c:ptCount val="1"/>
                <c:pt idx="0">
                  <c:v>Average House Prices</c:v>
                </c:pt>
              </c:strCache>
            </c:strRef>
          </c:tx>
          <c:invertIfNegative val="0"/>
          <c:cat>
            <c:strRef>
              <c:f>Sheet1!$O$39:$O$48</c:f>
              <c:strCache>
                <c:ptCount val="10"/>
                <c:pt idx="0">
                  <c:v>North East</c:v>
                </c:pt>
                <c:pt idx="1">
                  <c:v>North West</c:v>
                </c:pt>
                <c:pt idx="2">
                  <c:v>Yorkshire &amp; The Humber</c:v>
                </c:pt>
                <c:pt idx="3">
                  <c:v>Wales</c:v>
                </c:pt>
                <c:pt idx="4">
                  <c:v>East Midlands</c:v>
                </c:pt>
                <c:pt idx="5">
                  <c:v>West Midlands</c:v>
                </c:pt>
                <c:pt idx="6">
                  <c:v>South West</c:v>
                </c:pt>
                <c:pt idx="7">
                  <c:v>East of England</c:v>
                </c:pt>
                <c:pt idx="8">
                  <c:v>South East</c:v>
                </c:pt>
                <c:pt idx="9">
                  <c:v>London</c:v>
                </c:pt>
              </c:strCache>
            </c:strRef>
          </c:cat>
          <c:val>
            <c:numRef>
              <c:f>Sheet1!$Q$39:$Q$48</c:f>
              <c:numCache>
                <c:formatCode>_-* #,##0_-;\-* #,##0_-;_-* "-"??_-;_-@_-</c:formatCode>
                <c:ptCount val="10"/>
                <c:pt idx="0">
                  <c:v>61152.600464828254</c:v>
                </c:pt>
                <c:pt idx="1">
                  <c:v>69503.614478114323</c:v>
                </c:pt>
                <c:pt idx="2">
                  <c:v>65094.023813467793</c:v>
                </c:pt>
                <c:pt idx="3">
                  <c:v>60298.229238533211</c:v>
                </c:pt>
                <c:pt idx="4">
                  <c:v>60915.40329360016</c:v>
                </c:pt>
                <c:pt idx="5">
                  <c:v>69029.618374656391</c:v>
                </c:pt>
                <c:pt idx="6">
                  <c:v>86247.960652948823</c:v>
                </c:pt>
                <c:pt idx="7">
                  <c:v>103443.26383896574</c:v>
                </c:pt>
                <c:pt idx="8">
                  <c:v>130223.88274462032</c:v>
                </c:pt>
                <c:pt idx="9">
                  <c:v>273347.8578829575</c:v>
                </c:pt>
              </c:numCache>
            </c:numRef>
          </c:val>
        </c:ser>
        <c:dLbls>
          <c:showLegendKey val="0"/>
          <c:showVal val="0"/>
          <c:showCatName val="0"/>
          <c:showSerName val="0"/>
          <c:showPercent val="0"/>
          <c:showBubbleSize val="0"/>
        </c:dLbls>
        <c:gapWidth val="72"/>
        <c:overlap val="100"/>
        <c:axId val="170257408"/>
        <c:axId val="163287808"/>
      </c:barChart>
      <c:lineChart>
        <c:grouping val="standard"/>
        <c:varyColors val="0"/>
        <c:ser>
          <c:idx val="2"/>
          <c:order val="2"/>
          <c:tx>
            <c:strRef>
              <c:f>Sheet1!$S$38</c:f>
              <c:strCache>
                <c:ptCount val="1"/>
                <c:pt idx="0">
                  <c:v>Means Test Threshold</c:v>
                </c:pt>
              </c:strCache>
            </c:strRef>
          </c:tx>
          <c:spPr>
            <a:ln w="50800"/>
          </c:spPr>
          <c:marker>
            <c:symbol val="none"/>
          </c:marker>
          <c:cat>
            <c:strRef>
              <c:f>Sheet1!$O$39:$O$48</c:f>
              <c:strCache>
                <c:ptCount val="10"/>
                <c:pt idx="0">
                  <c:v>North East</c:v>
                </c:pt>
                <c:pt idx="1">
                  <c:v>North West</c:v>
                </c:pt>
                <c:pt idx="2">
                  <c:v>Yorkshire &amp; The Humber</c:v>
                </c:pt>
                <c:pt idx="3">
                  <c:v>Wales</c:v>
                </c:pt>
                <c:pt idx="4">
                  <c:v>East Midlands</c:v>
                </c:pt>
                <c:pt idx="5">
                  <c:v>West Midlands</c:v>
                </c:pt>
                <c:pt idx="6">
                  <c:v>South West</c:v>
                </c:pt>
                <c:pt idx="7">
                  <c:v>East of England</c:v>
                </c:pt>
                <c:pt idx="8">
                  <c:v>South East</c:v>
                </c:pt>
                <c:pt idx="9">
                  <c:v>London</c:v>
                </c:pt>
              </c:strCache>
            </c:strRef>
          </c:cat>
          <c:val>
            <c:numRef>
              <c:f>Sheet1!$S$39:$S$48</c:f>
              <c:numCache>
                <c:formatCode>_-* #,##0_-;\-* #,##0_-;_-* "-"??_-;_-@_-</c:formatCode>
                <c:ptCount val="10"/>
                <c:pt idx="0">
                  <c:v>118000</c:v>
                </c:pt>
                <c:pt idx="1">
                  <c:v>118000</c:v>
                </c:pt>
                <c:pt idx="2">
                  <c:v>118000</c:v>
                </c:pt>
                <c:pt idx="3">
                  <c:v>118000</c:v>
                </c:pt>
                <c:pt idx="4">
                  <c:v>118000</c:v>
                </c:pt>
                <c:pt idx="5">
                  <c:v>118000</c:v>
                </c:pt>
                <c:pt idx="6">
                  <c:v>118000</c:v>
                </c:pt>
                <c:pt idx="7">
                  <c:v>118000</c:v>
                </c:pt>
                <c:pt idx="8">
                  <c:v>118000</c:v>
                </c:pt>
                <c:pt idx="9">
                  <c:v>118000</c:v>
                </c:pt>
              </c:numCache>
            </c:numRef>
          </c:val>
          <c:smooth val="0"/>
        </c:ser>
        <c:dLbls>
          <c:showLegendKey val="0"/>
          <c:showVal val="0"/>
          <c:showCatName val="0"/>
          <c:showSerName val="0"/>
          <c:showPercent val="0"/>
          <c:showBubbleSize val="0"/>
        </c:dLbls>
        <c:marker val="1"/>
        <c:smooth val="0"/>
        <c:axId val="170257408"/>
        <c:axId val="163287808"/>
      </c:lineChart>
      <c:catAx>
        <c:axId val="170257408"/>
        <c:scaling>
          <c:orientation val="minMax"/>
        </c:scaling>
        <c:delete val="0"/>
        <c:axPos val="b"/>
        <c:majorTickMark val="out"/>
        <c:minorTickMark val="none"/>
        <c:tickLblPos val="nextTo"/>
        <c:txPr>
          <a:bodyPr/>
          <a:lstStyle/>
          <a:p>
            <a:pPr>
              <a:defRPr sz="1400"/>
            </a:pPr>
            <a:endParaRPr lang="en-US"/>
          </a:p>
        </c:txPr>
        <c:crossAx val="163287808"/>
        <c:crosses val="autoZero"/>
        <c:auto val="1"/>
        <c:lblAlgn val="ctr"/>
        <c:lblOffset val="100"/>
        <c:noMultiLvlLbl val="0"/>
      </c:catAx>
      <c:valAx>
        <c:axId val="163287808"/>
        <c:scaling>
          <c:orientation val="minMax"/>
        </c:scaling>
        <c:delete val="0"/>
        <c:axPos val="l"/>
        <c:majorGridlines/>
        <c:numFmt formatCode="_-* #,##0_-;\-* #,##0_-;_-* &quot;-&quot;??_-;_-@_-" sourceLinked="1"/>
        <c:majorTickMark val="out"/>
        <c:minorTickMark val="none"/>
        <c:tickLblPos val="nextTo"/>
        <c:txPr>
          <a:bodyPr/>
          <a:lstStyle/>
          <a:p>
            <a:pPr>
              <a:defRPr sz="1400"/>
            </a:pPr>
            <a:endParaRPr lang="en-US"/>
          </a:p>
        </c:txPr>
        <c:crossAx val="170257408"/>
        <c:crosses val="autoZero"/>
        <c:crossBetween val="between"/>
      </c:valAx>
    </c:plotArea>
    <c:legend>
      <c:legendPos val="r"/>
      <c:layout>
        <c:manualLayout>
          <c:xMode val="edge"/>
          <c:yMode val="edge"/>
          <c:x val="0.80789136855164245"/>
          <c:y val="0.12046458343562663"/>
          <c:w val="0.19051980335518276"/>
          <c:h val="0.64742552172795298"/>
        </c:manualLayout>
      </c:layout>
      <c:overlay val="0"/>
      <c:txPr>
        <a:bodyPr/>
        <a:lstStyle/>
        <a:p>
          <a:pPr>
            <a:defRPr sz="1400"/>
          </a:pPr>
          <a:endParaRPr lang="en-US"/>
        </a:p>
      </c:txPr>
    </c:legend>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33"/>
    </mc:Choice>
    <mc:Fallback>
      <c:style val="33"/>
    </mc:Fallback>
  </mc:AlternateContent>
  <c:chart>
    <c:title>
      <c:tx>
        <c:rich>
          <a:bodyPr/>
          <a:lstStyle/>
          <a:p>
            <a:pPr>
              <a:defRPr/>
            </a:pPr>
            <a:r>
              <a:rPr lang="en-GB" dirty="0"/>
              <a:t>Percentage of over 65s whose day-to-day activities are limited a lot who don't own their own home</a:t>
            </a:r>
          </a:p>
        </c:rich>
      </c:tx>
      <c:layout/>
      <c:overlay val="0"/>
    </c:title>
    <c:autoTitleDeleted val="0"/>
    <c:plotArea>
      <c:layout/>
      <c:barChart>
        <c:barDir val="col"/>
        <c:grouping val="clustered"/>
        <c:varyColors val="0"/>
        <c:ser>
          <c:idx val="0"/>
          <c:order val="0"/>
          <c:tx>
            <c:strRef>
              <c:f>Sheet1!$B$72</c:f>
              <c:strCache>
                <c:ptCount val="1"/>
                <c:pt idx="0">
                  <c:v>Percentage of people who don't own their own home</c:v>
                </c:pt>
              </c:strCache>
            </c:strRef>
          </c:tx>
          <c:invertIfNegative val="0"/>
          <c:cat>
            <c:strRef>
              <c:f>Sheet1!$A$73:$A$82</c:f>
              <c:strCache>
                <c:ptCount val="10"/>
                <c:pt idx="0">
                  <c:v>Wales</c:v>
                </c:pt>
                <c:pt idx="1">
                  <c:v>South West</c:v>
                </c:pt>
                <c:pt idx="2">
                  <c:v>South East</c:v>
                </c:pt>
                <c:pt idx="3">
                  <c:v>East of England</c:v>
                </c:pt>
                <c:pt idx="4">
                  <c:v>East Midlands</c:v>
                </c:pt>
                <c:pt idx="5">
                  <c:v>West Midlands</c:v>
                </c:pt>
                <c:pt idx="6">
                  <c:v>North West</c:v>
                </c:pt>
                <c:pt idx="7">
                  <c:v>Yorkshire &amp; The Humber</c:v>
                </c:pt>
                <c:pt idx="8">
                  <c:v>North East</c:v>
                </c:pt>
                <c:pt idx="9">
                  <c:v>London</c:v>
                </c:pt>
              </c:strCache>
            </c:strRef>
          </c:cat>
          <c:val>
            <c:numRef>
              <c:f>Sheet1!$B$73:$B$82</c:f>
              <c:numCache>
                <c:formatCode>0%</c:formatCode>
                <c:ptCount val="10"/>
                <c:pt idx="0">
                  <c:v>0.27465495252940342</c:v>
                </c:pt>
                <c:pt idx="1">
                  <c:v>0.27745801287438615</c:v>
                </c:pt>
                <c:pt idx="2">
                  <c:v>0.28768147913248493</c:v>
                </c:pt>
                <c:pt idx="3">
                  <c:v>0.31120422365774936</c:v>
                </c:pt>
                <c:pt idx="4">
                  <c:v>0.31679523233465828</c:v>
                </c:pt>
                <c:pt idx="5">
                  <c:v>0.32035167802494535</c:v>
                </c:pt>
                <c:pt idx="6">
                  <c:v>0.33521418102037009</c:v>
                </c:pt>
                <c:pt idx="7">
                  <c:v>0.37864577602711086</c:v>
                </c:pt>
                <c:pt idx="8">
                  <c:v>0.42199656422981485</c:v>
                </c:pt>
                <c:pt idx="9">
                  <c:v>0.42606285060252497</c:v>
                </c:pt>
              </c:numCache>
            </c:numRef>
          </c:val>
        </c:ser>
        <c:dLbls>
          <c:showLegendKey val="0"/>
          <c:showVal val="0"/>
          <c:showCatName val="0"/>
          <c:showSerName val="0"/>
          <c:showPercent val="0"/>
          <c:showBubbleSize val="0"/>
        </c:dLbls>
        <c:gapWidth val="54"/>
        <c:axId val="49521792"/>
        <c:axId val="71254016"/>
      </c:barChart>
      <c:catAx>
        <c:axId val="49521792"/>
        <c:scaling>
          <c:orientation val="minMax"/>
        </c:scaling>
        <c:delete val="0"/>
        <c:axPos val="b"/>
        <c:numFmt formatCode="General" sourceLinked="1"/>
        <c:majorTickMark val="out"/>
        <c:minorTickMark val="none"/>
        <c:tickLblPos val="nextTo"/>
        <c:crossAx val="71254016"/>
        <c:crosses val="autoZero"/>
        <c:auto val="1"/>
        <c:lblAlgn val="ctr"/>
        <c:lblOffset val="100"/>
        <c:noMultiLvlLbl val="0"/>
      </c:catAx>
      <c:valAx>
        <c:axId val="71254016"/>
        <c:scaling>
          <c:orientation val="minMax"/>
        </c:scaling>
        <c:delete val="0"/>
        <c:axPos val="l"/>
        <c:majorGridlines/>
        <c:numFmt formatCode="0%" sourceLinked="1"/>
        <c:majorTickMark val="out"/>
        <c:minorTickMark val="none"/>
        <c:tickLblPos val="nextTo"/>
        <c:crossAx val="4952179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5008372421896626"/>
          <c:y val="4.3736246693167932E-2"/>
          <c:w val="0.6669117783209273"/>
          <c:h val="0.78335708447056995"/>
        </c:manualLayout>
      </c:layout>
      <c:areaChart>
        <c:grouping val="stacked"/>
        <c:varyColors val="0"/>
        <c:ser>
          <c:idx val="0"/>
          <c:order val="0"/>
          <c:tx>
            <c:strRef>
              <c:f>Sheet1!$B$3</c:f>
              <c:strCache>
                <c:ptCount val="1"/>
                <c:pt idx="0">
                  <c:v>Older People Residential and Nursing</c:v>
                </c:pt>
              </c:strCache>
            </c:strRef>
          </c:tx>
          <c:spPr>
            <a:ln w="25400">
              <a:noFill/>
            </a:ln>
          </c:spPr>
          <c:cat>
            <c:strRef>
              <c:f>Sheet1!$E$2:$O$2</c:f>
              <c:strCache>
                <c:ptCount val="11"/>
                <c:pt idx="0">
                  <c:v>2015/16</c:v>
                </c:pt>
                <c:pt idx="1">
                  <c:v>2016/17</c:v>
                </c:pt>
                <c:pt idx="2">
                  <c:v>2017/18</c:v>
                </c:pt>
                <c:pt idx="3">
                  <c:v>2018/19</c:v>
                </c:pt>
                <c:pt idx="4">
                  <c:v>2019/20</c:v>
                </c:pt>
                <c:pt idx="5">
                  <c:v>2020/21</c:v>
                </c:pt>
                <c:pt idx="6">
                  <c:v>2021/22</c:v>
                </c:pt>
                <c:pt idx="7">
                  <c:v>2022/23</c:v>
                </c:pt>
                <c:pt idx="8">
                  <c:v>2023/24</c:v>
                </c:pt>
                <c:pt idx="9">
                  <c:v>2024/25</c:v>
                </c:pt>
                <c:pt idx="10">
                  <c:v>2025/26</c:v>
                </c:pt>
              </c:strCache>
            </c:strRef>
          </c:cat>
          <c:val>
            <c:numRef>
              <c:f>Sheet1!$E$3:$O$3</c:f>
              <c:numCache>
                <c:formatCode>_-* #,##0_-;\-* #,##0_-;_-* "-"??_-;_-@_-</c:formatCode>
                <c:ptCount val="11"/>
                <c:pt idx="0">
                  <c:v>0</c:v>
                </c:pt>
                <c:pt idx="1">
                  <c:v>47006.05177740092</c:v>
                </c:pt>
                <c:pt idx="2">
                  <c:v>48826.303607592228</c:v>
                </c:pt>
                <c:pt idx="3">
                  <c:v>50781.311598106236</c:v>
                </c:pt>
                <c:pt idx="4">
                  <c:v>79510.787429932025</c:v>
                </c:pt>
                <c:pt idx="5">
                  <c:v>111686.45242127083</c:v>
                </c:pt>
                <c:pt idx="6">
                  <c:v>116720.36065903158</c:v>
                </c:pt>
                <c:pt idx="7">
                  <c:v>121910.95064533426</c:v>
                </c:pt>
                <c:pt idx="8">
                  <c:v>127262.47608682542</c:v>
                </c:pt>
                <c:pt idx="9">
                  <c:v>132779.29816571809</c:v>
                </c:pt>
                <c:pt idx="10">
                  <c:v>139452.67531264841</c:v>
                </c:pt>
              </c:numCache>
            </c:numRef>
          </c:val>
        </c:ser>
        <c:ser>
          <c:idx val="1"/>
          <c:order val="1"/>
          <c:tx>
            <c:strRef>
              <c:f>Sheet1!$B$4</c:f>
              <c:strCache>
                <c:ptCount val="1"/>
                <c:pt idx="0">
                  <c:v>Older People Home Care</c:v>
                </c:pt>
              </c:strCache>
            </c:strRef>
          </c:tx>
          <c:spPr>
            <a:ln w="25400">
              <a:noFill/>
            </a:ln>
          </c:spPr>
          <c:cat>
            <c:strRef>
              <c:f>Sheet1!$E$2:$O$2</c:f>
              <c:strCache>
                <c:ptCount val="11"/>
                <c:pt idx="0">
                  <c:v>2015/16</c:v>
                </c:pt>
                <c:pt idx="1">
                  <c:v>2016/17</c:v>
                </c:pt>
                <c:pt idx="2">
                  <c:v>2017/18</c:v>
                </c:pt>
                <c:pt idx="3">
                  <c:v>2018/19</c:v>
                </c:pt>
                <c:pt idx="4">
                  <c:v>2019/20</c:v>
                </c:pt>
                <c:pt idx="5">
                  <c:v>2020/21</c:v>
                </c:pt>
                <c:pt idx="6">
                  <c:v>2021/22</c:v>
                </c:pt>
                <c:pt idx="7">
                  <c:v>2022/23</c:v>
                </c:pt>
                <c:pt idx="8">
                  <c:v>2023/24</c:v>
                </c:pt>
                <c:pt idx="9">
                  <c:v>2024/25</c:v>
                </c:pt>
                <c:pt idx="10">
                  <c:v>2025/26</c:v>
                </c:pt>
              </c:strCache>
            </c:strRef>
          </c:cat>
          <c:val>
            <c:numRef>
              <c:f>Sheet1!$E$4:$O$4</c:f>
              <c:numCache>
                <c:formatCode>_-* #,##0_-;\-* #,##0_-;_-* "-"??_-;_-@_-</c:formatCode>
                <c:ptCount val="11"/>
                <c:pt idx="0">
                  <c:v>0</c:v>
                </c:pt>
                <c:pt idx="1">
                  <c:v>189.05007503597898</c:v>
                </c:pt>
                <c:pt idx="2">
                  <c:v>196.37080783676032</c:v>
                </c:pt>
                <c:pt idx="3">
                  <c:v>204.23350621978639</c:v>
                </c:pt>
                <c:pt idx="4">
                  <c:v>40729.232560588403</c:v>
                </c:pt>
                <c:pt idx="5">
                  <c:v>46121.426974684553</c:v>
                </c:pt>
                <c:pt idx="6">
                  <c:v>48200.202207954731</c:v>
                </c:pt>
                <c:pt idx="7">
                  <c:v>50343.679879765841</c:v>
                </c:pt>
                <c:pt idx="8">
                  <c:v>52553.616577566216</c:v>
                </c:pt>
                <c:pt idx="9">
                  <c:v>54831.813271326697</c:v>
                </c:pt>
                <c:pt idx="10">
                  <c:v>57587.614624885107</c:v>
                </c:pt>
              </c:numCache>
            </c:numRef>
          </c:val>
        </c:ser>
        <c:ser>
          <c:idx val="2"/>
          <c:order val="2"/>
          <c:tx>
            <c:strRef>
              <c:f>Sheet1!$B$5</c:f>
              <c:strCache>
                <c:ptCount val="1"/>
                <c:pt idx="0">
                  <c:v>Working Age Residential and Nursing</c:v>
                </c:pt>
              </c:strCache>
            </c:strRef>
          </c:tx>
          <c:spPr>
            <a:ln w="25400">
              <a:noFill/>
            </a:ln>
          </c:spPr>
          <c:cat>
            <c:strRef>
              <c:f>Sheet1!$E$2:$O$2</c:f>
              <c:strCache>
                <c:ptCount val="11"/>
                <c:pt idx="0">
                  <c:v>2015/16</c:v>
                </c:pt>
                <c:pt idx="1">
                  <c:v>2016/17</c:v>
                </c:pt>
                <c:pt idx="2">
                  <c:v>2017/18</c:v>
                </c:pt>
                <c:pt idx="3">
                  <c:v>2018/19</c:v>
                </c:pt>
                <c:pt idx="4">
                  <c:v>2019/20</c:v>
                </c:pt>
                <c:pt idx="5">
                  <c:v>2020/21</c:v>
                </c:pt>
                <c:pt idx="6">
                  <c:v>2021/22</c:v>
                </c:pt>
                <c:pt idx="7">
                  <c:v>2022/23</c:v>
                </c:pt>
                <c:pt idx="8">
                  <c:v>2023/24</c:v>
                </c:pt>
                <c:pt idx="9">
                  <c:v>2024/25</c:v>
                </c:pt>
                <c:pt idx="10">
                  <c:v>2025/26</c:v>
                </c:pt>
              </c:strCache>
            </c:strRef>
          </c:cat>
          <c:val>
            <c:numRef>
              <c:f>Sheet1!$E$5:$O$5</c:f>
              <c:numCache>
                <c:formatCode>_-* #,##0_-;\-* #,##0_-;_-* "-"??_-;_-@_-</c:formatCode>
                <c:ptCount val="11"/>
                <c:pt idx="0">
                  <c:v>0</c:v>
                </c:pt>
                <c:pt idx="1">
                  <c:v>64952.807811582745</c:v>
                </c:pt>
                <c:pt idx="2">
                  <c:v>66996.37961718232</c:v>
                </c:pt>
                <c:pt idx="3">
                  <c:v>68991.777638983782</c:v>
                </c:pt>
                <c:pt idx="4">
                  <c:v>114419.18401040416</c:v>
                </c:pt>
                <c:pt idx="5">
                  <c:v>163261.09277056076</c:v>
                </c:pt>
                <c:pt idx="6">
                  <c:v>167902.15105355714</c:v>
                </c:pt>
                <c:pt idx="7">
                  <c:v>172663.54723076522</c:v>
                </c:pt>
                <c:pt idx="8">
                  <c:v>177548.23839464021</c:v>
                </c:pt>
                <c:pt idx="9">
                  <c:v>182559.25178617783</c:v>
                </c:pt>
                <c:pt idx="10">
                  <c:v>187511.65081526909</c:v>
                </c:pt>
              </c:numCache>
            </c:numRef>
          </c:val>
        </c:ser>
        <c:ser>
          <c:idx val="3"/>
          <c:order val="3"/>
          <c:tx>
            <c:strRef>
              <c:f>Sheet1!$B$6</c:f>
              <c:strCache>
                <c:ptCount val="1"/>
                <c:pt idx="0">
                  <c:v>Working Age Home Care</c:v>
                </c:pt>
              </c:strCache>
            </c:strRef>
          </c:tx>
          <c:spPr>
            <a:ln w="25400">
              <a:noFill/>
            </a:ln>
          </c:spPr>
          <c:cat>
            <c:strRef>
              <c:f>Sheet1!$E$2:$O$2</c:f>
              <c:strCache>
                <c:ptCount val="11"/>
                <c:pt idx="0">
                  <c:v>2015/16</c:v>
                </c:pt>
                <c:pt idx="1">
                  <c:v>2016/17</c:v>
                </c:pt>
                <c:pt idx="2">
                  <c:v>2017/18</c:v>
                </c:pt>
                <c:pt idx="3">
                  <c:v>2018/19</c:v>
                </c:pt>
                <c:pt idx="4">
                  <c:v>2019/20</c:v>
                </c:pt>
                <c:pt idx="5">
                  <c:v>2020/21</c:v>
                </c:pt>
                <c:pt idx="6">
                  <c:v>2021/22</c:v>
                </c:pt>
                <c:pt idx="7">
                  <c:v>2022/23</c:v>
                </c:pt>
                <c:pt idx="8">
                  <c:v>2023/24</c:v>
                </c:pt>
                <c:pt idx="9">
                  <c:v>2024/25</c:v>
                </c:pt>
                <c:pt idx="10">
                  <c:v>2025/26</c:v>
                </c:pt>
              </c:strCache>
            </c:strRef>
          </c:cat>
          <c:val>
            <c:numRef>
              <c:f>Sheet1!$E$6:$O$6</c:f>
              <c:numCache>
                <c:formatCode>_-* #,##0_-;\-* #,##0_-;_-* "-"??_-;_-@_-</c:formatCode>
                <c:ptCount val="11"/>
                <c:pt idx="0">
                  <c:v>0</c:v>
                </c:pt>
                <c:pt idx="1">
                  <c:v>171.72758279960863</c:v>
                </c:pt>
                <c:pt idx="2">
                  <c:v>177.4170755168571</c:v>
                </c:pt>
                <c:pt idx="3">
                  <c:v>183.02351553720274</c:v>
                </c:pt>
                <c:pt idx="4">
                  <c:v>13651.026607024265</c:v>
                </c:pt>
                <c:pt idx="5">
                  <c:v>15216.306856288806</c:v>
                </c:pt>
                <c:pt idx="6">
                  <c:v>15671.561405508761</c:v>
                </c:pt>
                <c:pt idx="7">
                  <c:v>16138.939613955003</c:v>
                </c:pt>
                <c:pt idx="8">
                  <c:v>16618.744326176893</c:v>
                </c:pt>
                <c:pt idx="9">
                  <c:v>17111.285651042075</c:v>
                </c:pt>
                <c:pt idx="10">
                  <c:v>17583.322069597827</c:v>
                </c:pt>
              </c:numCache>
            </c:numRef>
          </c:val>
        </c:ser>
        <c:dLbls>
          <c:showLegendKey val="0"/>
          <c:showVal val="0"/>
          <c:showCatName val="0"/>
          <c:showSerName val="0"/>
          <c:showPercent val="0"/>
          <c:showBubbleSize val="0"/>
        </c:dLbls>
        <c:axId val="163630464"/>
        <c:axId val="163636352"/>
      </c:areaChart>
      <c:catAx>
        <c:axId val="163630464"/>
        <c:scaling>
          <c:orientation val="minMax"/>
        </c:scaling>
        <c:delete val="0"/>
        <c:axPos val="b"/>
        <c:numFmt formatCode="General" sourceLinked="1"/>
        <c:majorTickMark val="out"/>
        <c:minorTickMark val="none"/>
        <c:tickLblPos val="nextTo"/>
        <c:txPr>
          <a:bodyPr/>
          <a:lstStyle/>
          <a:p>
            <a:pPr>
              <a:defRPr sz="1200"/>
            </a:pPr>
            <a:endParaRPr lang="en-US"/>
          </a:p>
        </c:txPr>
        <c:crossAx val="163636352"/>
        <c:crosses val="autoZero"/>
        <c:auto val="1"/>
        <c:lblAlgn val="ctr"/>
        <c:lblOffset val="100"/>
        <c:noMultiLvlLbl val="0"/>
      </c:catAx>
      <c:valAx>
        <c:axId val="163636352"/>
        <c:scaling>
          <c:orientation val="minMax"/>
        </c:scaling>
        <c:delete val="0"/>
        <c:axPos val="l"/>
        <c:majorGridlines/>
        <c:title>
          <c:tx>
            <c:rich>
              <a:bodyPr rot="-5400000" vert="horz"/>
              <a:lstStyle/>
              <a:p>
                <a:pPr>
                  <a:defRPr sz="1600"/>
                </a:pPr>
                <a:r>
                  <a:rPr lang="en-GB" sz="1600" dirty="0" smtClean="0"/>
                  <a:t>£’000</a:t>
                </a:r>
                <a:endParaRPr lang="en-GB" sz="1600" dirty="0"/>
              </a:p>
            </c:rich>
          </c:tx>
          <c:layout>
            <c:manualLayout>
              <c:xMode val="edge"/>
              <c:yMode val="edge"/>
              <c:x val="7.4732750974938755E-3"/>
              <c:y val="0.36669408323364638"/>
            </c:manualLayout>
          </c:layout>
          <c:overlay val="0"/>
        </c:title>
        <c:numFmt formatCode="_-* #,##0_-;\-* #,##0_-;_-* &quot;-&quot;??_-;_-@_-" sourceLinked="1"/>
        <c:majorTickMark val="out"/>
        <c:minorTickMark val="none"/>
        <c:tickLblPos val="nextTo"/>
        <c:txPr>
          <a:bodyPr/>
          <a:lstStyle/>
          <a:p>
            <a:pPr>
              <a:defRPr sz="1400"/>
            </a:pPr>
            <a:endParaRPr lang="en-US"/>
          </a:p>
        </c:txPr>
        <c:crossAx val="163630464"/>
        <c:crosses val="autoZero"/>
        <c:crossBetween val="midCat"/>
      </c:valAx>
    </c:plotArea>
    <c:legend>
      <c:legendPos val="r"/>
      <c:layout>
        <c:manualLayout>
          <c:xMode val="edge"/>
          <c:yMode val="edge"/>
          <c:x val="0.83601076845120204"/>
          <c:y val="0.11663634596155982"/>
          <c:w val="0.15649119384205729"/>
          <c:h val="0.76963041026964429"/>
        </c:manualLayout>
      </c:layout>
      <c:overlay val="0"/>
      <c:txPr>
        <a:bodyPr/>
        <a:lstStyle/>
        <a:p>
          <a:pPr>
            <a:defRPr sz="1400" baseline="0"/>
          </a:pPr>
          <a:endParaRPr lang="en-US"/>
        </a:p>
      </c:txPr>
    </c:legend>
    <c:plotVisOnly val="1"/>
    <c:dispBlanksAs val="zero"/>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GB" dirty="0"/>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67352F7-AF2B-4E2D-9EFE-C2C2BD1F831F}" type="datetimeFigureOut">
              <a:rPr lang="en-GB"/>
              <a:pPr>
                <a:defRPr/>
              </a:pPr>
              <a:t>06/07/2015</a:t>
            </a:fld>
            <a:endParaRPr lang="en-GB" dirty="0"/>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GB" dirty="0"/>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21A3F75-A3D7-4560-9F42-CFBFB659FE50}" type="slidenum">
              <a:rPr lang="en-GB"/>
              <a:pPr>
                <a:defRPr/>
              </a:pPr>
              <a:t>‹#›</a:t>
            </a:fld>
            <a:endParaRPr lang="en-GB" dirty="0"/>
          </a:p>
        </p:txBody>
      </p:sp>
    </p:spTree>
    <p:extLst>
      <p:ext uri="{BB962C8B-B14F-4D97-AF65-F5344CB8AC3E}">
        <p14:creationId xmlns:p14="http://schemas.microsoft.com/office/powerpoint/2010/main" val="4337828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GB" dirty="0"/>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1120FC8-17F7-464F-B1ED-3375A1666090}" type="datetimeFigureOut">
              <a:rPr lang="en-GB"/>
              <a:pPr>
                <a:defRPr/>
              </a:pPr>
              <a:t>06/07/2015</a:t>
            </a:fld>
            <a:endParaRPr lang="en-GB"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GB" dirty="0"/>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5106A2A-B60C-4DD2-9FAE-8FF5295C51B1}" type="slidenum">
              <a:rPr lang="en-GB"/>
              <a:pPr>
                <a:defRPr/>
              </a:pPr>
              <a:t>‹#›</a:t>
            </a:fld>
            <a:endParaRPr lang="en-GB" dirty="0"/>
          </a:p>
        </p:txBody>
      </p:sp>
    </p:spTree>
    <p:extLst>
      <p:ext uri="{BB962C8B-B14F-4D97-AF65-F5344CB8AC3E}">
        <p14:creationId xmlns:p14="http://schemas.microsoft.com/office/powerpoint/2010/main" val="254974573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499228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London, the average residential</a:t>
            </a:r>
            <a:r>
              <a:rPr lang="en-GB" baseline="0" dirty="0" smtClean="0"/>
              <a:t> care user will hit the cost cap in 3.5 years, so mid 2019.</a:t>
            </a:r>
          </a:p>
          <a:p>
            <a:r>
              <a:rPr lang="en-GB" baseline="0" dirty="0" smtClean="0"/>
              <a:t>In the north west, this will take 5.5 years, they will hit the cap in mid 2021.</a:t>
            </a:r>
          </a:p>
          <a:p>
            <a:r>
              <a:rPr lang="en-GB" sz="1200" b="0" i="0" u="none" strike="noStrike" kern="1200" baseline="0" dirty="0" smtClean="0">
                <a:solidFill>
                  <a:schemeClr val="tx1"/>
                </a:solidFill>
                <a:latin typeface="+mn-lt"/>
                <a:ea typeface="+mn-ea"/>
                <a:cs typeface="+mn-cs"/>
              </a:rPr>
              <a:t>A BUPA study found that around 27% of people stay in a care home for more than three years.</a:t>
            </a:r>
            <a:endParaRPr lang="en-GB" dirty="0"/>
          </a:p>
        </p:txBody>
      </p:sp>
    </p:spTree>
    <p:extLst>
      <p:ext uri="{BB962C8B-B14F-4D97-AF65-F5344CB8AC3E}">
        <p14:creationId xmlns:p14="http://schemas.microsoft.com/office/powerpoint/2010/main" val="1338968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Homeowners in London are much less likely</a:t>
            </a:r>
            <a:r>
              <a:rPr lang="en-GB" baseline="0" dirty="0" smtClean="0"/>
              <a:t> to fall within the means test threshold than in other regions</a:t>
            </a:r>
            <a:endParaRPr lang="en-GB" dirty="0"/>
          </a:p>
        </p:txBody>
      </p:sp>
    </p:spTree>
    <p:extLst>
      <p:ext uri="{BB962C8B-B14F-4D97-AF65-F5344CB8AC3E}">
        <p14:creationId xmlns:p14="http://schemas.microsoft.com/office/powerpoint/2010/main" val="867601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But there are more people who have a care need and don’t own their own homes.</a:t>
            </a:r>
            <a:endParaRPr lang="en-GB" dirty="0"/>
          </a:p>
        </p:txBody>
      </p:sp>
    </p:spTree>
    <p:extLst>
      <p:ext uri="{BB962C8B-B14F-4D97-AF65-F5344CB8AC3E}">
        <p14:creationId xmlns:p14="http://schemas.microsoft.com/office/powerpoint/2010/main" val="3595423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assume</a:t>
            </a:r>
            <a:r>
              <a:rPr lang="en-GB" baseline="0" dirty="0" smtClean="0"/>
              <a:t> working age self funders are same proportion as over 65s</a:t>
            </a:r>
          </a:p>
          <a:p>
            <a:endParaRPr lang="en-GB" baseline="0" dirty="0" smtClean="0"/>
          </a:p>
          <a:p>
            <a:pPr rtl="0" eaLnBrk="1" fontAlgn="b" latinLnBrk="0" hangingPunct="1"/>
            <a:r>
              <a:rPr lang="en-GB" sz="1200" b="1" i="0" u="none" strike="noStrike" kern="1200" dirty="0" smtClean="0">
                <a:solidFill>
                  <a:schemeClr val="tx1"/>
                </a:solidFill>
                <a:effectLst/>
                <a:latin typeface="+mn-lt"/>
                <a:ea typeface="+mn-ea"/>
                <a:cs typeface="+mn-cs"/>
              </a:rPr>
              <a:t>£'000</a:t>
            </a:r>
            <a:endParaRPr lang="en-GB" sz="1200" b="0" i="0" u="none" strike="noStrike" kern="1200" dirty="0" smtClean="0">
              <a:solidFill>
                <a:schemeClr val="tx1"/>
              </a:solidFill>
              <a:effectLst/>
              <a:latin typeface="+mn-lt"/>
              <a:ea typeface="+mn-ea"/>
              <a:cs typeface="+mn-cs"/>
            </a:endParaRPr>
          </a:p>
          <a:p>
            <a:pPr rtl="0" eaLnBrk="1" fontAlgn="b" latinLnBrk="0" hangingPunct="1"/>
            <a:r>
              <a:rPr lang="en-GB" sz="1200" b="0" i="0" u="none" strike="noStrike" kern="1200" dirty="0" smtClean="0">
                <a:solidFill>
                  <a:schemeClr val="tx1"/>
                </a:solidFill>
                <a:effectLst/>
                <a:latin typeface="+mn-lt"/>
                <a:ea typeface="+mn-ea"/>
                <a:cs typeface="+mn-cs"/>
              </a:rPr>
              <a:t>Total Cost 2016/17 to 2019/20</a:t>
            </a:r>
          </a:p>
          <a:p>
            <a:pPr marL="0" marR="0" indent="0" algn="l" defTabSz="914400" rtl="0" eaLnBrk="1" fontAlgn="b" latinLnBrk="0" hangingPunct="1">
              <a:lnSpc>
                <a:spcPct val="100000"/>
              </a:lnSpc>
              <a:spcBef>
                <a:spcPct val="30000"/>
              </a:spcBef>
              <a:spcAft>
                <a:spcPct val="0"/>
              </a:spcAft>
              <a:buClrTx/>
              <a:buSzTx/>
              <a:buFontTx/>
              <a:buNone/>
              <a:tabLst/>
              <a:defRPr/>
            </a:pPr>
            <a:r>
              <a:rPr lang="en-GB" sz="1200" b="1" i="0" u="none" strike="noStrike" kern="1200" dirty="0" smtClean="0">
                <a:solidFill>
                  <a:schemeClr val="tx1"/>
                </a:solidFill>
                <a:effectLst/>
                <a:latin typeface="+mn-lt"/>
                <a:ea typeface="+mn-ea"/>
                <a:cs typeface="+mn-cs"/>
              </a:rPr>
              <a:t>Over 65s</a:t>
            </a:r>
            <a:r>
              <a:rPr lang="en-GB" sz="1200" b="0" i="0" u="none" strike="noStrike" kern="1200" dirty="0" smtClean="0">
                <a:solidFill>
                  <a:schemeClr val="tx1"/>
                </a:solidFill>
                <a:effectLst/>
                <a:latin typeface="+mn-lt"/>
                <a:ea typeface="+mn-ea"/>
                <a:cs typeface="+mn-cs"/>
              </a:rPr>
              <a:t>  	 	£270m</a:t>
            </a:r>
          </a:p>
          <a:p>
            <a:pPr marL="0" marR="0" indent="0" algn="l" defTabSz="914400" rtl="0" eaLnBrk="1" fontAlgn="b" latinLnBrk="0" hangingPunct="1">
              <a:lnSpc>
                <a:spcPct val="100000"/>
              </a:lnSpc>
              <a:spcBef>
                <a:spcPct val="30000"/>
              </a:spcBef>
              <a:spcAft>
                <a:spcPct val="0"/>
              </a:spcAft>
              <a:buClrTx/>
              <a:buSzTx/>
              <a:buFontTx/>
              <a:buNone/>
              <a:tabLst/>
              <a:defRPr/>
            </a:pPr>
            <a:r>
              <a:rPr lang="en-GB" sz="1200" b="1" i="0" u="none" strike="noStrike" kern="1200" dirty="0" smtClean="0">
                <a:solidFill>
                  <a:schemeClr val="tx1"/>
                </a:solidFill>
                <a:effectLst/>
                <a:latin typeface="+mn-lt"/>
                <a:ea typeface="+mn-ea"/>
                <a:cs typeface="+mn-cs"/>
              </a:rPr>
              <a:t>Working Age	</a:t>
            </a:r>
            <a:r>
              <a:rPr lang="en-GB" sz="1200" b="0" i="0" u="none" strike="noStrike" kern="1200" dirty="0" smtClean="0">
                <a:solidFill>
                  <a:schemeClr val="tx1"/>
                </a:solidFill>
                <a:effectLst/>
                <a:latin typeface="+mn-lt"/>
                <a:ea typeface="+mn-ea"/>
                <a:cs typeface="+mn-cs"/>
              </a:rPr>
              <a:t>£330m</a:t>
            </a:r>
          </a:p>
          <a:p>
            <a:pPr marL="0" marR="0" indent="0" algn="l" defTabSz="914400" rtl="0" eaLnBrk="1" fontAlgn="b" latinLnBrk="0" hangingPunct="1">
              <a:lnSpc>
                <a:spcPct val="100000"/>
              </a:lnSpc>
              <a:spcBef>
                <a:spcPct val="30000"/>
              </a:spcBef>
              <a:spcAft>
                <a:spcPct val="0"/>
              </a:spcAft>
              <a:buClrTx/>
              <a:buSzTx/>
              <a:buFontTx/>
              <a:buNone/>
              <a:tabLst/>
              <a:defRPr/>
            </a:pPr>
            <a:r>
              <a:rPr lang="en-GB" sz="1200" b="1" i="0" u="none" strike="noStrike" kern="1200" dirty="0" smtClean="0">
                <a:solidFill>
                  <a:schemeClr val="tx1"/>
                </a:solidFill>
                <a:effectLst/>
                <a:latin typeface="+mn-lt"/>
                <a:ea typeface="+mn-ea"/>
                <a:cs typeface="+mn-cs"/>
              </a:rPr>
              <a:t>Total</a:t>
            </a:r>
            <a:r>
              <a:rPr lang="en-GB" sz="1200" b="0" i="0" u="none" strike="noStrike" kern="1200" dirty="0" smtClean="0">
                <a:solidFill>
                  <a:schemeClr val="tx1"/>
                </a:solidFill>
                <a:effectLst/>
                <a:latin typeface="+mn-lt"/>
                <a:ea typeface="+mn-ea"/>
                <a:cs typeface="+mn-cs"/>
              </a:rPr>
              <a:t> 		£600m</a:t>
            </a:r>
          </a:p>
          <a:p>
            <a:pPr marL="0" marR="0" indent="0" algn="l" defTabSz="914400" rtl="0" eaLnBrk="1" fontAlgn="b" latinLnBrk="0" hangingPunct="1">
              <a:lnSpc>
                <a:spcPct val="100000"/>
              </a:lnSpc>
              <a:spcBef>
                <a:spcPct val="30000"/>
              </a:spcBef>
              <a:spcAft>
                <a:spcPct val="0"/>
              </a:spcAft>
              <a:buClrTx/>
              <a:buSzTx/>
              <a:buFontTx/>
              <a:buNone/>
              <a:tabLst/>
              <a:defRPr/>
            </a:pPr>
            <a:endParaRPr lang="en-GB" sz="1200" b="0" i="0" u="none" strike="noStrike" kern="1200" dirty="0" smtClean="0">
              <a:solidFill>
                <a:schemeClr val="tx1"/>
              </a:solidFill>
              <a:effectLst/>
              <a:latin typeface="+mn-lt"/>
              <a:ea typeface="+mn-ea"/>
              <a:cs typeface="+mn-cs"/>
            </a:endParaRPr>
          </a:p>
          <a:p>
            <a:pPr rtl="0" eaLnBrk="1" fontAlgn="b" latinLnBrk="0" hangingPunct="1"/>
            <a:r>
              <a:rPr lang="en-GB" sz="1200" b="0" i="0" u="none" strike="noStrike" kern="1200" dirty="0" smtClean="0">
                <a:solidFill>
                  <a:schemeClr val="tx1"/>
                </a:solidFill>
                <a:effectLst/>
                <a:latin typeface="+mn-lt"/>
                <a:ea typeface="+mn-ea"/>
                <a:cs typeface="+mn-cs"/>
              </a:rPr>
              <a:t>Total Cost 2016/17 to 2025/26</a:t>
            </a:r>
          </a:p>
          <a:p>
            <a:pPr rtl="0" eaLnBrk="1" fontAlgn="b" latinLnBrk="0" hangingPunct="1"/>
            <a:r>
              <a:rPr lang="en-GB" sz="1200" b="1" i="0" u="none" strike="noStrike" kern="1200" dirty="0" smtClean="0">
                <a:solidFill>
                  <a:schemeClr val="tx1"/>
                </a:solidFill>
                <a:effectLst/>
                <a:latin typeface="+mn-lt"/>
                <a:ea typeface="+mn-ea"/>
                <a:cs typeface="+mn-cs"/>
              </a:rPr>
              <a:t>Over 65s</a:t>
            </a:r>
            <a:r>
              <a:rPr lang="en-GB" sz="1200" b="0" i="0" u="none" strike="noStrike" kern="1200" dirty="0" smtClean="0">
                <a:solidFill>
                  <a:schemeClr val="tx1"/>
                </a:solidFill>
                <a:effectLst/>
                <a:latin typeface="+mn-lt"/>
                <a:ea typeface="+mn-ea"/>
                <a:cs typeface="+mn-cs"/>
              </a:rPr>
              <a:t>  	 	£1.3bn</a:t>
            </a:r>
          </a:p>
          <a:p>
            <a:pPr rtl="0" eaLnBrk="1" fontAlgn="b" latinLnBrk="0" hangingPunct="1"/>
            <a:r>
              <a:rPr lang="en-GB" sz="1200" b="1" i="0" u="none" strike="noStrike" kern="1200" dirty="0" smtClean="0">
                <a:solidFill>
                  <a:schemeClr val="tx1"/>
                </a:solidFill>
                <a:effectLst/>
                <a:latin typeface="+mn-lt"/>
                <a:ea typeface="+mn-ea"/>
                <a:cs typeface="+mn-cs"/>
              </a:rPr>
              <a:t>Working Age	</a:t>
            </a:r>
            <a:r>
              <a:rPr lang="en-GB" sz="1200" b="0" i="0" u="none" strike="noStrike" kern="1200" dirty="0" smtClean="0">
                <a:solidFill>
                  <a:schemeClr val="tx1"/>
                </a:solidFill>
                <a:effectLst/>
                <a:latin typeface="+mn-lt"/>
                <a:ea typeface="+mn-ea"/>
                <a:cs typeface="+mn-cs"/>
              </a:rPr>
              <a:t>£1.5bn</a:t>
            </a:r>
          </a:p>
          <a:p>
            <a:pPr rtl="0" eaLnBrk="1" fontAlgn="b" latinLnBrk="0" hangingPunct="1"/>
            <a:r>
              <a:rPr lang="en-GB" sz="1200" b="1" i="0" u="none" strike="noStrike" kern="1200" dirty="0" smtClean="0">
                <a:solidFill>
                  <a:schemeClr val="tx1"/>
                </a:solidFill>
                <a:effectLst/>
                <a:latin typeface="+mn-lt"/>
                <a:ea typeface="+mn-ea"/>
                <a:cs typeface="+mn-cs"/>
              </a:rPr>
              <a:t>Total</a:t>
            </a:r>
            <a:r>
              <a:rPr lang="en-GB" sz="1200" b="0" i="0" u="none" strike="noStrike" kern="1200" dirty="0" smtClean="0">
                <a:solidFill>
                  <a:schemeClr val="tx1"/>
                </a:solidFill>
                <a:effectLst/>
                <a:latin typeface="+mn-lt"/>
                <a:ea typeface="+mn-ea"/>
                <a:cs typeface="+mn-cs"/>
              </a:rPr>
              <a:t> 		£2.8bn</a:t>
            </a:r>
          </a:p>
          <a:p>
            <a:endParaRPr lang="en-GB" dirty="0" smtClean="0"/>
          </a:p>
          <a:p>
            <a:r>
              <a:rPr lang="en-GB" dirty="0" smtClean="0"/>
              <a:t>Impact</a:t>
            </a:r>
            <a:r>
              <a:rPr lang="en-GB" baseline="0" dirty="0" smtClean="0"/>
              <a:t> assessment revised down, initial impact assessment 2013.</a:t>
            </a:r>
          </a:p>
          <a:p>
            <a:endParaRPr lang="en-GB" baseline="0" dirty="0" smtClean="0"/>
          </a:p>
          <a:p>
            <a:r>
              <a:rPr lang="en-GB" sz="1200" b="0" i="0" kern="1200" dirty="0" smtClean="0">
                <a:solidFill>
                  <a:schemeClr val="tx1"/>
                </a:solidFill>
                <a:effectLst/>
                <a:latin typeface="+mn-lt"/>
                <a:ea typeface="+mn-ea"/>
                <a:cs typeface="+mn-cs"/>
              </a:rPr>
              <a:t>In April 2013 government committed to provide £5.6 billion to councils between April 2016 and March 2021 to implement the reforms. New figures published by the Department of Health show government has now reduced this five-year commitment by £650 million – a reduction of almost 12 per cent.</a:t>
            </a:r>
            <a:r>
              <a:rPr lang="en-GB" sz="1200" b="0" i="0" kern="1200" baseline="0" dirty="0" smtClean="0">
                <a:solidFill>
                  <a:schemeClr val="tx1"/>
                </a:solidFill>
                <a:effectLst/>
                <a:latin typeface="+mn-lt"/>
                <a:ea typeface="+mn-ea"/>
                <a:cs typeface="+mn-cs"/>
              </a:rPr>
              <a:t> (LGA)</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Estimated costs have reduced by £1.3bn over the 10 year period. </a:t>
            </a:r>
          </a:p>
          <a:p>
            <a:r>
              <a:rPr lang="en-GB" sz="1200" kern="1200" dirty="0" smtClean="0">
                <a:solidFill>
                  <a:schemeClr val="tx1"/>
                </a:solidFill>
                <a:effectLst/>
                <a:latin typeface="+mn-lt"/>
                <a:ea typeface="+mn-ea"/>
                <a:cs typeface="+mn-cs"/>
              </a:rPr>
              <a:t>Traditionally London has received</a:t>
            </a:r>
            <a:r>
              <a:rPr lang="en-GB" sz="1200" kern="1200" baseline="0" dirty="0" smtClean="0">
                <a:solidFill>
                  <a:schemeClr val="tx1"/>
                </a:solidFill>
                <a:effectLst/>
                <a:latin typeface="+mn-lt"/>
                <a:ea typeface="+mn-ea"/>
                <a:cs typeface="+mn-cs"/>
              </a:rPr>
              <a:t> 15% through adult social care funding formula. The recent 15-16 care act funding gave London 12%</a:t>
            </a:r>
            <a:endParaRPr lang="en-GB" dirty="0" smtClean="0"/>
          </a:p>
          <a:p>
            <a:endParaRPr lang="en-GB" dirty="0"/>
          </a:p>
        </p:txBody>
      </p:sp>
    </p:spTree>
    <p:extLst>
      <p:ext uri="{BB962C8B-B14F-4D97-AF65-F5344CB8AC3E}">
        <p14:creationId xmlns:p14="http://schemas.microsoft.com/office/powerpoint/2010/main" val="1480471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u="none" strike="noStrike" kern="1200" baseline="0" dirty="0" smtClean="0">
                <a:solidFill>
                  <a:schemeClr val="tx1"/>
                </a:solidFill>
                <a:latin typeface="+mn-lt"/>
                <a:ea typeface="+mn-ea"/>
                <a:cs typeface="+mn-cs"/>
              </a:rPr>
              <a:t>Publicly funded social care is at risk of becoming a residual service, available only to those with the lowest incomes and the highest needs, leaving thousands of people and their families struggling to meet the costs of the care and support they need.</a:t>
            </a:r>
          </a:p>
          <a:p>
            <a:endParaRPr lang="en-GB"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GB" sz="1200" b="0" i="0" u="none" strike="noStrike" kern="1200" baseline="0" dirty="0" smtClean="0">
                <a:solidFill>
                  <a:schemeClr val="tx1"/>
                </a:solidFill>
                <a:latin typeface="+mn-lt"/>
                <a:ea typeface="+mn-ea"/>
                <a:cs typeface="+mn-cs"/>
              </a:rPr>
              <a:t>This also risks exacerbating pressures on the NHS by increasing emergency admissions and delayed discharges from hospital. With estimates suggesting a potential funding gap of more than £4 billion by 2020/21 (Local Government Association 2015), finding additional funding for social care must be an urgent priority in the forthcoming Spending Review. </a:t>
            </a:r>
            <a:endParaRPr lang="en-GB" dirty="0"/>
          </a:p>
        </p:txBody>
      </p:sp>
    </p:spTree>
    <p:extLst>
      <p:ext uri="{BB962C8B-B14F-4D97-AF65-F5344CB8AC3E}">
        <p14:creationId xmlns:p14="http://schemas.microsoft.com/office/powerpoint/2010/main" val="4000431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499228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146069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540957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Over 65s – from 976k to 1.4m</a:t>
            </a:r>
          </a:p>
          <a:p>
            <a:r>
              <a:rPr lang="en-GB" dirty="0" smtClean="0"/>
              <a:t>Analysis</a:t>
            </a:r>
            <a:r>
              <a:rPr lang="en-GB" baseline="0" dirty="0" smtClean="0"/>
              <a:t> by one borough suggests complex needs of top 27% of people lead to 84% of social care costs</a:t>
            </a:r>
          </a:p>
          <a:p>
            <a:endParaRPr lang="en-GB" dirty="0"/>
          </a:p>
        </p:txBody>
      </p:sp>
    </p:spTree>
    <p:extLst>
      <p:ext uri="{BB962C8B-B14F-4D97-AF65-F5344CB8AC3E}">
        <p14:creationId xmlns:p14="http://schemas.microsoft.com/office/powerpoint/2010/main" val="4124753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London the fastest</a:t>
            </a:r>
            <a:r>
              <a:rPr lang="en-GB" baseline="0" dirty="0" smtClean="0"/>
              <a:t> growing for all 4 client groups – significantly so for under 65s age group as we have a younger population.</a:t>
            </a:r>
          </a:p>
          <a:p>
            <a:endParaRPr lang="en-GB" dirty="0"/>
          </a:p>
        </p:txBody>
      </p:sp>
    </p:spTree>
    <p:extLst>
      <p:ext uri="{BB962C8B-B14F-4D97-AF65-F5344CB8AC3E}">
        <p14:creationId xmlns:p14="http://schemas.microsoft.com/office/powerpoint/2010/main" val="3784719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GB" dirty="0" smtClean="0"/>
              <a:t>By 2019-20, London local government is facing a reduction in core funding of close to 70 per cent in real terms compared with 2010-11</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GB" dirty="0" smtClean="0"/>
              <a:t>London worse off than other areas due to the way in which the</a:t>
            </a:r>
            <a:r>
              <a:rPr lang="en-GB" baseline="0" dirty="0" smtClean="0"/>
              <a:t> Government applies funding reductions. Larger cuts fall in grant dependent authorities who have higher levels of deprivation.</a:t>
            </a:r>
            <a:endParaRPr lang="en-GB" dirty="0" smtClean="0"/>
          </a:p>
          <a:p>
            <a:pPr marL="171450" indent="-171450" eaLnBrk="1" hangingPunct="1">
              <a:buFontTx/>
              <a:buChar char="-"/>
            </a:pPr>
            <a:endParaRPr lang="en-US" dirty="0" smtClean="0"/>
          </a:p>
        </p:txBody>
      </p:sp>
      <p:sp>
        <p:nvSpPr>
          <p:cNvPr id="55300" name="Slide Number Placeholder 3"/>
          <p:cNvSpPr>
            <a:spLocks noGrp="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887A5A5-EF66-4942-AAF1-198EB52D3F59}" type="slidenum">
              <a:rPr lang="en-GB" smtClean="0">
                <a:solidFill>
                  <a:prstClr val="black"/>
                </a:solidFill>
              </a:rPr>
              <a:pPr eaLnBrk="1" hangingPunct="1"/>
              <a:t>6</a:t>
            </a:fld>
            <a:endParaRPr lang="en-GB" dirty="0" smtClean="0">
              <a:solidFill>
                <a:prstClr val="black"/>
              </a:solidFill>
            </a:endParaRPr>
          </a:p>
        </p:txBody>
      </p:sp>
      <p:sp>
        <p:nvSpPr>
          <p:cNvPr id="2" name="Header Placeholder 1"/>
          <p:cNvSpPr>
            <a:spLocks noGrp="1"/>
          </p:cNvSpPr>
          <p:nvPr>
            <p:ph type="hdr" sz="quarter" idx="10"/>
          </p:nvPr>
        </p:nvSpPr>
        <p:spPr/>
        <p:txBody>
          <a:bodyPr/>
          <a:lstStyle/>
          <a:p>
            <a:endParaRPr lang="en-GB"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Combined with a rapidly increasing demand for local services, London’s local authorities face a funding pressure of up to £3.4 billion by the end of the decade.</a:t>
            </a:r>
          </a:p>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Without including the costs of the care act:</a:t>
            </a:r>
          </a:p>
          <a:p>
            <a:r>
              <a:rPr lang="en-GB" dirty="0" smtClean="0"/>
              <a:t>Adult</a:t>
            </a:r>
            <a:r>
              <a:rPr lang="en-GB" baseline="0" dirty="0" smtClean="0"/>
              <a:t> social care and children's social care will form a higher proportion of budgets leaving little room in budgets for non statutory services.</a:t>
            </a:r>
            <a:endParaRPr lang="en-GB"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mn-lt"/>
                <a:ea typeface="+mn-ea"/>
                <a:cs typeface="+mn-cs"/>
              </a:rPr>
              <a:t>The ADASS Budget survey of 2014 found that despite everything that is being done to prioritise Adult Social Care – the cash invested in Adult Social Care reduced by a further 1.9% (£266m) in 2014-15 to £13.68bn representing the third year of continuing cash reductions and the fifth year of real terms reductions in social care spending. These reductions have come at a time when the population of those looking for support has increased by 14%. This is leading to fewer people receiving support, with councils over the last 4 years having made efficiency savings to Adult Social Care budgets totalling £3.53bn.</a:t>
            </a:r>
          </a:p>
          <a:p>
            <a:endParaRPr lang="en-GB" dirty="0"/>
          </a:p>
        </p:txBody>
      </p:sp>
      <p:sp>
        <p:nvSpPr>
          <p:cNvPr id="4" name="Header Placeholder 3"/>
          <p:cNvSpPr>
            <a:spLocks noGrp="1"/>
          </p:cNvSpPr>
          <p:nvPr>
            <p:ph type="hd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B5B954-7D6F-455D-84DE-BC7DCB3F6991}" type="slidenum">
              <a:rPr lang="en-GB" smtClean="0"/>
              <a:t>7</a:t>
            </a:fld>
            <a:endParaRPr lang="en-GB" dirty="0"/>
          </a:p>
        </p:txBody>
      </p:sp>
    </p:spTree>
    <p:extLst>
      <p:ext uri="{BB962C8B-B14F-4D97-AF65-F5344CB8AC3E}">
        <p14:creationId xmlns:p14="http://schemas.microsoft.com/office/powerpoint/2010/main" val="1798204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GB" sz="1200" b="0" i="0" u="none" strike="noStrike" kern="1200" dirty="0" smtClean="0">
                <a:solidFill>
                  <a:schemeClr val="tx1"/>
                </a:solidFill>
                <a:effectLst/>
                <a:latin typeface="+mn-lt"/>
                <a:ea typeface="+mn-ea"/>
                <a:cs typeface="+mn-cs"/>
              </a:rPr>
              <a:t>IT –</a:t>
            </a:r>
            <a:r>
              <a:rPr lang="en-GB" sz="1200" b="0" i="0" u="none" strike="noStrike" kern="1200" baseline="0" dirty="0" smtClean="0">
                <a:solidFill>
                  <a:schemeClr val="tx1"/>
                </a:solidFill>
                <a:effectLst/>
                <a:latin typeface="+mn-lt"/>
                <a:ea typeface="+mn-ea"/>
                <a:cs typeface="+mn-cs"/>
              </a:rPr>
              <a:t> Info&amp;advice, Deferred payments, care account</a:t>
            </a:r>
          </a:p>
          <a:p>
            <a:pPr rtl="0" eaLnBrk="1" fontAlgn="t" latinLnBrk="0" hangingPunct="1"/>
            <a:r>
              <a:rPr lang="en-GB" sz="1200" b="0" i="0" u="none" strike="noStrike" kern="1200" dirty="0" smtClean="0">
                <a:solidFill>
                  <a:schemeClr val="tx1"/>
                </a:solidFill>
                <a:effectLst/>
                <a:latin typeface="+mn-lt"/>
                <a:ea typeface="+mn-ea"/>
                <a:cs typeface="+mn-cs"/>
              </a:rPr>
              <a:t>December 2013 indicative allocations £44.0m</a:t>
            </a:r>
          </a:p>
          <a:p>
            <a:pPr rtl="0" eaLnBrk="1" fontAlgn="t" latinLnBrk="0" hangingPunct="1"/>
            <a:r>
              <a:rPr lang="en-GB" sz="1200" b="0" i="0" u="none" strike="noStrike" kern="1200" dirty="0" smtClean="0">
                <a:solidFill>
                  <a:schemeClr val="tx1"/>
                </a:solidFill>
                <a:effectLst/>
                <a:latin typeface="+mn-lt"/>
                <a:ea typeface="+mn-ea"/>
                <a:cs typeface="+mn-cs"/>
              </a:rPr>
              <a:t>Summer Consultation £31.5m</a:t>
            </a:r>
          </a:p>
          <a:p>
            <a:endParaRPr lang="en-GB" dirty="0"/>
          </a:p>
        </p:txBody>
      </p:sp>
    </p:spTree>
    <p:extLst>
      <p:ext uri="{BB962C8B-B14F-4D97-AF65-F5344CB8AC3E}">
        <p14:creationId xmlns:p14="http://schemas.microsoft.com/office/powerpoint/2010/main" val="2850458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167053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1135063"/>
            <a:ext cx="9144000" cy="5722937"/>
          </a:xfrm>
          <a:prstGeom prst="rect">
            <a:avLst/>
          </a:prstGeom>
          <a:solidFill>
            <a:srgbClr val="590F78"/>
          </a:solidFill>
          <a:ln>
            <a:noFill/>
          </a:ln>
          <a:effectLs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GB" altLang="en-US" dirty="0" smtClean="0">
              <a:solidFill>
                <a:srgbClr val="590F78"/>
              </a:solidFill>
            </a:endParaRPr>
          </a:p>
        </p:txBody>
      </p:sp>
      <p:pic>
        <p:nvPicPr>
          <p:cNvPr id="5" name="Picture 5" descr="400p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000" y="366713"/>
            <a:ext cx="12668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1009650" y="630238"/>
            <a:ext cx="2819400" cy="274637"/>
          </a:xfrm>
          <a:prstGeom prst="rect">
            <a:avLst/>
          </a:prstGeom>
          <a:noFill/>
          <a:ln>
            <a:noFill/>
          </a:ln>
          <a:effectLst/>
          <a:extLst/>
        </p:spPr>
        <p:txBody>
          <a:bodyPr anchor="b">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0" hangingPunct="0">
              <a:spcBef>
                <a:spcPct val="50000"/>
              </a:spcBef>
              <a:defRPr/>
            </a:pPr>
            <a:r>
              <a:rPr lang="en-GB" sz="1200" b="1" dirty="0" smtClean="0">
                <a:solidFill>
                  <a:srgbClr val="590F78"/>
                </a:solidFill>
              </a:rPr>
              <a:t>www.londoncouncils.gov.uk</a:t>
            </a:r>
          </a:p>
        </p:txBody>
      </p:sp>
      <p:sp>
        <p:nvSpPr>
          <p:cNvPr id="21507" name="Rectangle 3"/>
          <p:cNvSpPr>
            <a:spLocks noGrp="1" noChangeArrowheads="1"/>
          </p:cNvSpPr>
          <p:nvPr>
            <p:ph type="ctrTitle"/>
          </p:nvPr>
        </p:nvSpPr>
        <p:spPr>
          <a:xfrm>
            <a:off x="990600" y="1295400"/>
            <a:ext cx="7772400" cy="846138"/>
          </a:xfrm>
        </p:spPr>
        <p:txBody>
          <a:bodyPr/>
          <a:lstStyle>
            <a:lvl1pPr>
              <a:defRPr>
                <a:solidFill>
                  <a:schemeClr val="bg1"/>
                </a:solidFill>
              </a:defRPr>
            </a:lvl1pPr>
          </a:lstStyle>
          <a:p>
            <a:pPr lvl="0"/>
            <a:r>
              <a:rPr lang="en-GB" noProof="0" smtClean="0"/>
              <a:t>Supporting People</a:t>
            </a:r>
          </a:p>
        </p:txBody>
      </p:sp>
      <p:sp>
        <p:nvSpPr>
          <p:cNvPr id="21508" name="Rectangle 4"/>
          <p:cNvSpPr>
            <a:spLocks noGrp="1" noChangeArrowheads="1"/>
          </p:cNvSpPr>
          <p:nvPr>
            <p:ph type="subTitle" idx="1"/>
          </p:nvPr>
        </p:nvSpPr>
        <p:spPr>
          <a:xfrm>
            <a:off x="844550" y="2230438"/>
            <a:ext cx="7918450" cy="3959225"/>
          </a:xfrm>
        </p:spPr>
        <p:txBody>
          <a:bodyPr lIns="90000"/>
          <a:lstStyle>
            <a:lvl1pPr marL="0" indent="0">
              <a:buFontTx/>
              <a:buNone/>
              <a:defRPr>
                <a:solidFill>
                  <a:schemeClr val="bg1"/>
                </a:solidFill>
              </a:defRPr>
            </a:lvl1pPr>
          </a:lstStyle>
          <a:p>
            <a:pPr lvl="0"/>
            <a:r>
              <a:rPr lang="en-GB" noProof="0" smtClean="0"/>
              <a:t>Click to edit Master Title style</a:t>
            </a:r>
          </a:p>
        </p:txBody>
      </p:sp>
    </p:spTree>
    <p:extLst>
      <p:ext uri="{BB962C8B-B14F-4D97-AF65-F5344CB8AC3E}">
        <p14:creationId xmlns:p14="http://schemas.microsoft.com/office/powerpoint/2010/main" val="369011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fontAlgn="auto">
              <a:spcBef>
                <a:spcPts val="0"/>
              </a:spcBef>
              <a:spcAft>
                <a:spcPts val="0"/>
              </a:spcAft>
              <a:defRPr/>
            </a:lvl1pPr>
          </a:lstStyle>
          <a:p>
            <a:pPr>
              <a:defRPr/>
            </a:pPr>
            <a:fld id="{9592A385-E002-429B-8C91-1DEA0A785A36}" type="slidenum">
              <a:rPr lang="en-GB"/>
              <a:pPr>
                <a:defRPr/>
              </a:pPr>
              <a:t>‹#›</a:t>
            </a:fld>
            <a:endParaRPr lang="en-GB" dirty="0"/>
          </a:p>
        </p:txBody>
      </p:sp>
    </p:spTree>
    <p:extLst>
      <p:ext uri="{BB962C8B-B14F-4D97-AF65-F5344CB8AC3E}">
        <p14:creationId xmlns:p14="http://schemas.microsoft.com/office/powerpoint/2010/main" val="77085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0025" y="1295400"/>
            <a:ext cx="1943100" cy="50387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719138" y="1295400"/>
            <a:ext cx="5678487" cy="5038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fontAlgn="auto">
              <a:spcBef>
                <a:spcPts val="0"/>
              </a:spcBef>
              <a:spcAft>
                <a:spcPts val="0"/>
              </a:spcAft>
              <a:defRPr/>
            </a:lvl1pPr>
          </a:lstStyle>
          <a:p>
            <a:pPr>
              <a:defRPr/>
            </a:pPr>
            <a:fld id="{1C671445-6F8B-4704-95A5-5465A71CDE6F}" type="slidenum">
              <a:rPr lang="en-GB"/>
              <a:pPr>
                <a:defRPr/>
              </a:pPr>
              <a:t>‹#›</a:t>
            </a:fld>
            <a:endParaRPr lang="en-GB" dirty="0"/>
          </a:p>
        </p:txBody>
      </p:sp>
    </p:spTree>
    <p:extLst>
      <p:ext uri="{BB962C8B-B14F-4D97-AF65-F5344CB8AC3E}">
        <p14:creationId xmlns:p14="http://schemas.microsoft.com/office/powerpoint/2010/main" val="793342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19138" y="1295400"/>
            <a:ext cx="7772400" cy="792163"/>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719138" y="2212975"/>
            <a:ext cx="7773987" cy="4121150"/>
          </a:xfrm>
        </p:spPr>
        <p:txBody>
          <a:bodyPr/>
          <a:lstStyle/>
          <a:p>
            <a:pPr lvl="0"/>
            <a:endParaRPr lang="en-GB" noProof="0" dirty="0"/>
          </a:p>
        </p:txBody>
      </p:sp>
      <p:sp>
        <p:nvSpPr>
          <p:cNvPr id="4" name="Slide Number Placeholder 3"/>
          <p:cNvSpPr>
            <a:spLocks noGrp="1"/>
          </p:cNvSpPr>
          <p:nvPr>
            <p:ph type="sldNum" sz="quarter" idx="10"/>
          </p:nvPr>
        </p:nvSpPr>
        <p:spPr/>
        <p:txBody>
          <a:bodyPr/>
          <a:lstStyle>
            <a:lvl1pPr fontAlgn="auto">
              <a:spcBef>
                <a:spcPts val="0"/>
              </a:spcBef>
              <a:spcAft>
                <a:spcPts val="0"/>
              </a:spcAft>
              <a:defRPr/>
            </a:lvl1pPr>
          </a:lstStyle>
          <a:p>
            <a:pPr>
              <a:defRPr/>
            </a:pPr>
            <a:fld id="{0363DCEC-0343-42D5-9FB3-E109D36F0253}" type="slidenum">
              <a:rPr lang="en-GB"/>
              <a:pPr>
                <a:defRPr/>
              </a:pPr>
              <a:t>‹#›</a:t>
            </a:fld>
            <a:endParaRPr lang="en-GB" dirty="0"/>
          </a:p>
        </p:txBody>
      </p:sp>
    </p:spTree>
    <p:extLst>
      <p:ext uri="{BB962C8B-B14F-4D97-AF65-F5344CB8AC3E}">
        <p14:creationId xmlns:p14="http://schemas.microsoft.com/office/powerpoint/2010/main" val="3215109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fontAlgn="auto">
              <a:spcBef>
                <a:spcPts val="0"/>
              </a:spcBef>
              <a:spcAft>
                <a:spcPts val="0"/>
              </a:spcAft>
              <a:defRPr/>
            </a:lvl1pPr>
          </a:lstStyle>
          <a:p>
            <a:pPr>
              <a:defRPr/>
            </a:pPr>
            <a:fld id="{10FEA082-8E91-48F4-ADD9-3D21E3D44735}" type="slidenum">
              <a:rPr lang="en-GB"/>
              <a:pPr>
                <a:defRPr/>
              </a:pPr>
              <a:t>‹#›</a:t>
            </a:fld>
            <a:endParaRPr lang="en-GB" dirty="0"/>
          </a:p>
        </p:txBody>
      </p:sp>
    </p:spTree>
    <p:extLst>
      <p:ext uri="{BB962C8B-B14F-4D97-AF65-F5344CB8AC3E}">
        <p14:creationId xmlns:p14="http://schemas.microsoft.com/office/powerpoint/2010/main" val="771368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fontAlgn="auto">
              <a:spcBef>
                <a:spcPts val="0"/>
              </a:spcBef>
              <a:spcAft>
                <a:spcPts val="0"/>
              </a:spcAft>
              <a:defRPr/>
            </a:lvl1pPr>
          </a:lstStyle>
          <a:p>
            <a:pPr>
              <a:defRPr/>
            </a:pPr>
            <a:fld id="{F80F2E48-EF36-45C6-9EE1-25B6B83F488B}" type="slidenum">
              <a:rPr lang="en-GB"/>
              <a:pPr>
                <a:defRPr/>
              </a:pPr>
              <a:t>‹#›</a:t>
            </a:fld>
            <a:endParaRPr lang="en-GB" dirty="0"/>
          </a:p>
        </p:txBody>
      </p:sp>
    </p:spTree>
    <p:extLst>
      <p:ext uri="{BB962C8B-B14F-4D97-AF65-F5344CB8AC3E}">
        <p14:creationId xmlns:p14="http://schemas.microsoft.com/office/powerpoint/2010/main" val="1271265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19138" y="2212975"/>
            <a:ext cx="3810000" cy="412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81538" y="2212975"/>
            <a:ext cx="3811587" cy="412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lvl1pPr fontAlgn="auto">
              <a:spcBef>
                <a:spcPts val="0"/>
              </a:spcBef>
              <a:spcAft>
                <a:spcPts val="0"/>
              </a:spcAft>
              <a:defRPr/>
            </a:lvl1pPr>
          </a:lstStyle>
          <a:p>
            <a:pPr>
              <a:defRPr/>
            </a:pPr>
            <a:fld id="{8BA08127-C3BA-4F81-9DBF-2F498B86347F}" type="slidenum">
              <a:rPr lang="en-GB"/>
              <a:pPr>
                <a:defRPr/>
              </a:pPr>
              <a:t>‹#›</a:t>
            </a:fld>
            <a:endParaRPr lang="en-GB" dirty="0"/>
          </a:p>
        </p:txBody>
      </p:sp>
    </p:spTree>
    <p:extLst>
      <p:ext uri="{BB962C8B-B14F-4D97-AF65-F5344CB8AC3E}">
        <p14:creationId xmlns:p14="http://schemas.microsoft.com/office/powerpoint/2010/main" val="3727225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0"/>
          </p:nvPr>
        </p:nvSpPr>
        <p:spPr/>
        <p:txBody>
          <a:bodyPr/>
          <a:lstStyle>
            <a:lvl1pPr fontAlgn="auto">
              <a:spcBef>
                <a:spcPts val="0"/>
              </a:spcBef>
              <a:spcAft>
                <a:spcPts val="0"/>
              </a:spcAft>
              <a:defRPr/>
            </a:lvl1pPr>
          </a:lstStyle>
          <a:p>
            <a:pPr>
              <a:defRPr/>
            </a:pPr>
            <a:fld id="{0EC8773C-BCDC-45E9-BE52-FF05782379C4}" type="slidenum">
              <a:rPr lang="en-GB"/>
              <a:pPr>
                <a:defRPr/>
              </a:pPr>
              <a:t>‹#›</a:t>
            </a:fld>
            <a:endParaRPr lang="en-GB" dirty="0"/>
          </a:p>
        </p:txBody>
      </p:sp>
    </p:spTree>
    <p:extLst>
      <p:ext uri="{BB962C8B-B14F-4D97-AF65-F5344CB8AC3E}">
        <p14:creationId xmlns:p14="http://schemas.microsoft.com/office/powerpoint/2010/main" val="234782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lvl1pPr fontAlgn="auto">
              <a:spcBef>
                <a:spcPts val="0"/>
              </a:spcBef>
              <a:spcAft>
                <a:spcPts val="0"/>
              </a:spcAft>
              <a:defRPr/>
            </a:lvl1pPr>
          </a:lstStyle>
          <a:p>
            <a:pPr>
              <a:defRPr/>
            </a:pPr>
            <a:fld id="{EED8A850-4308-458D-B46E-0ED08DF54AEC}" type="slidenum">
              <a:rPr lang="en-GB"/>
              <a:pPr>
                <a:defRPr/>
              </a:pPr>
              <a:t>‹#›</a:t>
            </a:fld>
            <a:endParaRPr lang="en-GB" dirty="0"/>
          </a:p>
        </p:txBody>
      </p:sp>
    </p:spTree>
    <p:extLst>
      <p:ext uri="{BB962C8B-B14F-4D97-AF65-F5344CB8AC3E}">
        <p14:creationId xmlns:p14="http://schemas.microsoft.com/office/powerpoint/2010/main" val="2548025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fontAlgn="auto">
              <a:spcBef>
                <a:spcPts val="0"/>
              </a:spcBef>
              <a:spcAft>
                <a:spcPts val="0"/>
              </a:spcAft>
              <a:defRPr/>
            </a:lvl1pPr>
          </a:lstStyle>
          <a:p>
            <a:pPr>
              <a:defRPr/>
            </a:pPr>
            <a:fld id="{B188FB8D-A8E6-440A-AEA6-E022CCC90CBF}" type="slidenum">
              <a:rPr lang="en-GB"/>
              <a:pPr>
                <a:defRPr/>
              </a:pPr>
              <a:t>‹#›</a:t>
            </a:fld>
            <a:endParaRPr lang="en-GB" dirty="0"/>
          </a:p>
        </p:txBody>
      </p:sp>
    </p:spTree>
    <p:extLst>
      <p:ext uri="{BB962C8B-B14F-4D97-AF65-F5344CB8AC3E}">
        <p14:creationId xmlns:p14="http://schemas.microsoft.com/office/powerpoint/2010/main" val="3976630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fontAlgn="auto">
              <a:spcBef>
                <a:spcPts val="0"/>
              </a:spcBef>
              <a:spcAft>
                <a:spcPts val="0"/>
              </a:spcAft>
              <a:defRPr/>
            </a:lvl1pPr>
          </a:lstStyle>
          <a:p>
            <a:pPr>
              <a:defRPr/>
            </a:pPr>
            <a:fld id="{D1663341-CC03-410E-A779-8679FE96FDE0}" type="slidenum">
              <a:rPr lang="en-GB"/>
              <a:pPr>
                <a:defRPr/>
              </a:pPr>
              <a:t>‹#›</a:t>
            </a:fld>
            <a:endParaRPr lang="en-GB" dirty="0"/>
          </a:p>
        </p:txBody>
      </p:sp>
    </p:spTree>
    <p:extLst>
      <p:ext uri="{BB962C8B-B14F-4D97-AF65-F5344CB8AC3E}">
        <p14:creationId xmlns:p14="http://schemas.microsoft.com/office/powerpoint/2010/main" val="3032909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fontAlgn="auto">
              <a:spcBef>
                <a:spcPts val="0"/>
              </a:spcBef>
              <a:spcAft>
                <a:spcPts val="0"/>
              </a:spcAft>
              <a:defRPr/>
            </a:lvl1pPr>
          </a:lstStyle>
          <a:p>
            <a:pPr>
              <a:defRPr/>
            </a:pPr>
            <a:fld id="{29CEAD4A-54FA-4C6A-8543-CF1BF077E000}" type="slidenum">
              <a:rPr lang="en-GB"/>
              <a:pPr>
                <a:defRPr/>
              </a:pPr>
              <a:t>‹#›</a:t>
            </a:fld>
            <a:endParaRPr lang="en-GB" dirty="0"/>
          </a:p>
        </p:txBody>
      </p:sp>
    </p:spTree>
    <p:extLst>
      <p:ext uri="{BB962C8B-B14F-4D97-AF65-F5344CB8AC3E}">
        <p14:creationId xmlns:p14="http://schemas.microsoft.com/office/powerpoint/2010/main" val="125071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sldNum" sz="quarter" idx="4"/>
          </p:nvPr>
        </p:nvSpPr>
        <p:spPr bwMode="auto">
          <a:xfrm>
            <a:off x="6800850" y="6400800"/>
            <a:ext cx="1905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400">
                <a:solidFill>
                  <a:srgbClr val="590F78"/>
                </a:solidFill>
                <a:latin typeface="+mn-lt"/>
                <a:cs typeface="+mn-cs"/>
              </a:defRPr>
            </a:lvl1pPr>
          </a:lstStyle>
          <a:p>
            <a:pPr>
              <a:defRPr/>
            </a:pPr>
            <a:fld id="{08CA684B-604B-4C03-A8DC-0BA0E7EA96A8}" type="slidenum">
              <a:rPr lang="en-GB"/>
              <a:pPr>
                <a:defRPr/>
              </a:pPr>
              <a:t>‹#›</a:t>
            </a:fld>
            <a:endParaRPr lang="en-GB" dirty="0"/>
          </a:p>
        </p:txBody>
      </p:sp>
      <p:sp>
        <p:nvSpPr>
          <p:cNvPr id="1027" name="Rectangle 3"/>
          <p:cNvSpPr>
            <a:spLocks noGrp="1" noChangeArrowheads="1"/>
          </p:cNvSpPr>
          <p:nvPr>
            <p:ph type="title"/>
          </p:nvPr>
        </p:nvSpPr>
        <p:spPr bwMode="auto">
          <a:xfrm>
            <a:off x="719138" y="836613"/>
            <a:ext cx="7772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title style</a:t>
            </a:r>
          </a:p>
        </p:txBody>
      </p:sp>
      <p:sp>
        <p:nvSpPr>
          <p:cNvPr id="1028" name="Rectangle 4"/>
          <p:cNvSpPr>
            <a:spLocks noGrp="1" noChangeArrowheads="1"/>
          </p:cNvSpPr>
          <p:nvPr>
            <p:ph type="body" idx="1"/>
          </p:nvPr>
        </p:nvSpPr>
        <p:spPr bwMode="auto">
          <a:xfrm>
            <a:off x="719138" y="1844675"/>
            <a:ext cx="7773987"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pic>
        <p:nvPicPr>
          <p:cNvPr id="1029" name="Picture 5" descr="400px"/>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47000" y="188913"/>
            <a:ext cx="12668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 Box 6"/>
          <p:cNvSpPr txBox="1">
            <a:spLocks noChangeArrowheads="1"/>
          </p:cNvSpPr>
          <p:nvPr/>
        </p:nvSpPr>
        <p:spPr bwMode="auto">
          <a:xfrm>
            <a:off x="742950" y="452438"/>
            <a:ext cx="2819400" cy="274637"/>
          </a:xfrm>
          <a:prstGeom prst="rect">
            <a:avLst/>
          </a:prstGeom>
          <a:noFill/>
          <a:ln>
            <a:noFill/>
          </a:ln>
          <a:effectLst/>
          <a:extLst/>
        </p:spPr>
        <p:txBody>
          <a:bodyPr anchor="b">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0" hangingPunct="0">
              <a:spcBef>
                <a:spcPct val="50000"/>
              </a:spcBef>
              <a:defRPr/>
            </a:pPr>
            <a:r>
              <a:rPr lang="en-GB" sz="1200" b="1" dirty="0" smtClean="0">
                <a:solidFill>
                  <a:srgbClr val="590F78"/>
                </a:solidFill>
              </a:rPr>
              <a:t>www.londoncouncils.gov.uk</a:t>
            </a:r>
          </a:p>
        </p:txBody>
      </p:sp>
    </p:spTree>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 id="2147484224"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defRPr>
      </a:lvl2pPr>
      <a:lvl3pPr algn="l" rtl="0" eaLnBrk="0" fontAlgn="base" hangingPunct="0">
        <a:spcBef>
          <a:spcPct val="0"/>
        </a:spcBef>
        <a:spcAft>
          <a:spcPct val="0"/>
        </a:spcAft>
        <a:defRPr sz="4000">
          <a:solidFill>
            <a:schemeClr val="tx1"/>
          </a:solidFill>
          <a:latin typeface="Arial" charset="0"/>
        </a:defRPr>
      </a:lvl3pPr>
      <a:lvl4pPr algn="l" rtl="0" eaLnBrk="0" fontAlgn="base" hangingPunct="0">
        <a:spcBef>
          <a:spcPct val="0"/>
        </a:spcBef>
        <a:spcAft>
          <a:spcPct val="0"/>
        </a:spcAft>
        <a:defRPr sz="4000">
          <a:solidFill>
            <a:schemeClr val="tx1"/>
          </a:solidFill>
          <a:latin typeface="Arial" charset="0"/>
        </a:defRPr>
      </a:lvl4pPr>
      <a:lvl5pPr algn="l" rtl="0" eaLnBrk="0" fontAlgn="base" hangingPunct="0">
        <a:spcBef>
          <a:spcPct val="0"/>
        </a:spcBef>
        <a:spcAft>
          <a:spcPct val="0"/>
        </a:spcAft>
        <a:defRPr sz="4000">
          <a:solidFill>
            <a:schemeClr val="tx1"/>
          </a:solidFill>
          <a:latin typeface="Arial" charset="0"/>
        </a:defRPr>
      </a:lvl5pPr>
      <a:lvl6pPr marL="457200" algn="l" rtl="0" fontAlgn="base">
        <a:spcBef>
          <a:spcPct val="0"/>
        </a:spcBef>
        <a:spcAft>
          <a:spcPct val="0"/>
        </a:spcAft>
        <a:defRPr sz="4000">
          <a:solidFill>
            <a:schemeClr val="tx1"/>
          </a:solidFill>
          <a:latin typeface="Arial" charset="0"/>
        </a:defRPr>
      </a:lvl6pPr>
      <a:lvl7pPr marL="914400" algn="l" rtl="0" fontAlgn="base">
        <a:spcBef>
          <a:spcPct val="0"/>
        </a:spcBef>
        <a:spcAft>
          <a:spcPct val="0"/>
        </a:spcAft>
        <a:defRPr sz="4000">
          <a:solidFill>
            <a:schemeClr val="tx1"/>
          </a:solidFill>
          <a:latin typeface="Arial" charset="0"/>
        </a:defRPr>
      </a:lvl7pPr>
      <a:lvl8pPr marL="1371600" algn="l" rtl="0" fontAlgn="base">
        <a:spcBef>
          <a:spcPct val="0"/>
        </a:spcBef>
        <a:spcAft>
          <a:spcPct val="0"/>
        </a:spcAft>
        <a:defRPr sz="4000">
          <a:solidFill>
            <a:schemeClr val="tx1"/>
          </a:solidFill>
          <a:latin typeface="Arial" charset="0"/>
        </a:defRPr>
      </a:lvl8pPr>
      <a:lvl9pPr marL="1828800" algn="l" rtl="0" fontAlgn="base">
        <a:spcBef>
          <a:spcPct val="0"/>
        </a:spcBef>
        <a:spcAft>
          <a:spcPct val="0"/>
        </a:spcAft>
        <a:defRPr sz="4000">
          <a:solidFill>
            <a:schemeClr val="tx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anastasia.mulenga@londoncouncils.gov.uk"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827088" y="2060575"/>
            <a:ext cx="7561262" cy="1582738"/>
          </a:xfrm>
        </p:spPr>
        <p:txBody>
          <a:bodyPr/>
          <a:lstStyle/>
          <a:p>
            <a:pPr algn="ctr" eaLnBrk="1" hangingPunct="1"/>
            <a:r>
              <a:rPr lang="en-GB" sz="4800" dirty="0"/>
              <a:t>Understanding the financial </a:t>
            </a:r>
            <a:r>
              <a:rPr lang="en-GB" sz="4800" dirty="0" smtClean="0"/>
              <a:t>implications of the Care Act in London – A council perspective</a:t>
            </a:r>
            <a:br>
              <a:rPr lang="en-GB" sz="4800" dirty="0" smtClean="0"/>
            </a:br>
            <a:r>
              <a:rPr lang="en-GB" sz="2800" dirty="0" smtClean="0"/>
              <a:t>Anastasia </a:t>
            </a:r>
            <a:r>
              <a:rPr lang="en-GB" sz="2800" dirty="0"/>
              <a:t>Lungu-Mulenga</a:t>
            </a:r>
            <a:br>
              <a:rPr lang="en-GB" sz="2800" dirty="0"/>
            </a:br>
            <a:endParaRPr lang="en-GB" altLang="en-US" sz="4800" dirty="0" smtClean="0"/>
          </a:p>
        </p:txBody>
      </p:sp>
      <p:sp>
        <p:nvSpPr>
          <p:cNvPr id="14339" name="Subtitle 2"/>
          <p:cNvSpPr>
            <a:spLocks noGrp="1"/>
          </p:cNvSpPr>
          <p:nvPr>
            <p:ph type="subTitle" idx="1"/>
          </p:nvPr>
        </p:nvSpPr>
        <p:spPr>
          <a:xfrm>
            <a:off x="844550" y="5157788"/>
            <a:ext cx="7918450" cy="1031875"/>
          </a:xfrm>
        </p:spPr>
        <p:txBody>
          <a:bodyPr/>
          <a:lstStyle/>
          <a:p>
            <a:pPr eaLnBrk="1" hangingPunct="1"/>
            <a:endParaRPr lang="en-GB" altLang="en-US" sz="2000" dirty="0" smtClean="0"/>
          </a:p>
          <a:p>
            <a:pPr eaLnBrk="1" hangingPunct="1"/>
            <a:r>
              <a:rPr lang="en-GB" altLang="en-US" sz="2000" dirty="0"/>
              <a:t> </a:t>
            </a:r>
            <a:r>
              <a:rPr lang="en-GB" altLang="en-US" sz="2000" dirty="0" smtClean="0"/>
              <a:t>1 July 2015</a:t>
            </a:r>
          </a:p>
          <a:p>
            <a:pPr eaLnBrk="1" hangingPunct="1"/>
            <a:endParaRPr lang="en-GB" altLang="en-US"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The Cost Cap</a:t>
            </a:r>
            <a:endParaRPr lang="en-GB" dirty="0"/>
          </a:p>
        </p:txBody>
      </p:sp>
      <p:sp>
        <p:nvSpPr>
          <p:cNvPr id="7" name="Rectangle 6"/>
          <p:cNvSpPr/>
          <p:nvPr/>
        </p:nvSpPr>
        <p:spPr>
          <a:xfrm>
            <a:off x="899592" y="5517232"/>
            <a:ext cx="7740352" cy="1200329"/>
          </a:xfrm>
          <a:prstGeom prst="rect">
            <a:avLst/>
          </a:prstGeom>
        </p:spPr>
        <p:txBody>
          <a:bodyPr wrap="square">
            <a:spAutoFit/>
          </a:bodyPr>
          <a:lstStyle/>
          <a:p>
            <a:pPr marL="285750" indent="-285750">
              <a:buFont typeface="Arial" panose="020B0604020202020204" pitchFamily="34" charset="0"/>
              <a:buChar char="•"/>
            </a:pPr>
            <a:r>
              <a:rPr lang="en-GB" b="1" dirty="0" smtClean="0"/>
              <a:t>Costs in London of residential care, 14% higher than national average, 30% higher than North West</a:t>
            </a:r>
          </a:p>
          <a:p>
            <a:pPr marL="285750" indent="-285750">
              <a:buFont typeface="Arial" panose="020B0604020202020204" pitchFamily="34" charset="0"/>
              <a:buChar char="•"/>
            </a:pPr>
            <a:r>
              <a:rPr lang="en-GB" b="1" dirty="0" smtClean="0"/>
              <a:t>Around 27% of people stay in a care home for more than three years, only 10% stay for more than 6 years.</a:t>
            </a:r>
            <a:endParaRPr lang="en-GB" b="1" dirty="0"/>
          </a:p>
        </p:txBody>
      </p:sp>
      <p:graphicFrame>
        <p:nvGraphicFramePr>
          <p:cNvPr id="8" name="Chart 7"/>
          <p:cNvGraphicFramePr>
            <a:graphicFrameLocks/>
          </p:cNvGraphicFramePr>
          <p:nvPr>
            <p:extLst>
              <p:ext uri="{D42A27DB-BD31-4B8C-83A1-F6EECF244321}">
                <p14:modId xmlns:p14="http://schemas.microsoft.com/office/powerpoint/2010/main" val="2024445239"/>
              </p:ext>
            </p:extLst>
          </p:nvPr>
        </p:nvGraphicFramePr>
        <p:xfrm>
          <a:off x="467544" y="1556792"/>
          <a:ext cx="8424936" cy="41044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09755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Means Testing</a:t>
            </a:r>
            <a:br>
              <a:rPr lang="en-GB" dirty="0" smtClean="0"/>
            </a:br>
            <a:endParaRPr lang="en-GB" dirty="0"/>
          </a:p>
        </p:txBody>
      </p:sp>
      <p:graphicFrame>
        <p:nvGraphicFramePr>
          <p:cNvPr id="6" name="Chart 5"/>
          <p:cNvGraphicFramePr>
            <a:graphicFrameLocks/>
          </p:cNvGraphicFramePr>
          <p:nvPr>
            <p:extLst>
              <p:ext uri="{D42A27DB-BD31-4B8C-83A1-F6EECF244321}">
                <p14:modId xmlns:p14="http://schemas.microsoft.com/office/powerpoint/2010/main" val="751548883"/>
              </p:ext>
            </p:extLst>
          </p:nvPr>
        </p:nvGraphicFramePr>
        <p:xfrm>
          <a:off x="251520" y="1645443"/>
          <a:ext cx="8640960" cy="46638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6901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442678172"/>
              </p:ext>
            </p:extLst>
          </p:nvPr>
        </p:nvGraphicFramePr>
        <p:xfrm>
          <a:off x="755576" y="908720"/>
          <a:ext cx="7632848" cy="54005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5926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3275856" y="548680"/>
            <a:ext cx="2448272"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defRPr>
            </a:lvl2pPr>
            <a:lvl3pPr algn="l" rtl="0" eaLnBrk="0" fontAlgn="base" hangingPunct="0">
              <a:spcBef>
                <a:spcPct val="0"/>
              </a:spcBef>
              <a:spcAft>
                <a:spcPct val="0"/>
              </a:spcAft>
              <a:defRPr sz="4000">
                <a:solidFill>
                  <a:schemeClr val="tx1"/>
                </a:solidFill>
                <a:latin typeface="Arial" charset="0"/>
              </a:defRPr>
            </a:lvl3pPr>
            <a:lvl4pPr algn="l" rtl="0" eaLnBrk="0" fontAlgn="base" hangingPunct="0">
              <a:spcBef>
                <a:spcPct val="0"/>
              </a:spcBef>
              <a:spcAft>
                <a:spcPct val="0"/>
              </a:spcAft>
              <a:defRPr sz="4000">
                <a:solidFill>
                  <a:schemeClr val="tx1"/>
                </a:solidFill>
                <a:latin typeface="Arial" charset="0"/>
              </a:defRPr>
            </a:lvl4pPr>
            <a:lvl5pPr algn="l" rtl="0" eaLnBrk="0" fontAlgn="base" hangingPunct="0">
              <a:spcBef>
                <a:spcPct val="0"/>
              </a:spcBef>
              <a:spcAft>
                <a:spcPct val="0"/>
              </a:spcAft>
              <a:defRPr sz="4000">
                <a:solidFill>
                  <a:schemeClr val="tx1"/>
                </a:solidFill>
                <a:latin typeface="Arial" charset="0"/>
              </a:defRPr>
            </a:lvl5pPr>
            <a:lvl6pPr marL="457200" algn="l" rtl="0" fontAlgn="base">
              <a:spcBef>
                <a:spcPct val="0"/>
              </a:spcBef>
              <a:spcAft>
                <a:spcPct val="0"/>
              </a:spcAft>
              <a:defRPr sz="4000">
                <a:solidFill>
                  <a:schemeClr val="tx1"/>
                </a:solidFill>
                <a:latin typeface="Arial" charset="0"/>
              </a:defRPr>
            </a:lvl6pPr>
            <a:lvl7pPr marL="914400" algn="l" rtl="0" fontAlgn="base">
              <a:spcBef>
                <a:spcPct val="0"/>
              </a:spcBef>
              <a:spcAft>
                <a:spcPct val="0"/>
              </a:spcAft>
              <a:defRPr sz="4000">
                <a:solidFill>
                  <a:schemeClr val="tx1"/>
                </a:solidFill>
                <a:latin typeface="Arial" charset="0"/>
              </a:defRPr>
            </a:lvl7pPr>
            <a:lvl8pPr marL="1371600" algn="l" rtl="0" fontAlgn="base">
              <a:spcBef>
                <a:spcPct val="0"/>
              </a:spcBef>
              <a:spcAft>
                <a:spcPct val="0"/>
              </a:spcAft>
              <a:defRPr sz="4000">
                <a:solidFill>
                  <a:schemeClr val="tx1"/>
                </a:solidFill>
                <a:latin typeface="Arial" charset="0"/>
              </a:defRPr>
            </a:lvl8pPr>
            <a:lvl9pPr marL="1828800" algn="l" rtl="0" fontAlgn="base">
              <a:spcBef>
                <a:spcPct val="0"/>
              </a:spcBef>
              <a:spcAft>
                <a:spcPct val="0"/>
              </a:spcAft>
              <a:defRPr sz="4000">
                <a:solidFill>
                  <a:schemeClr val="tx1"/>
                </a:solidFill>
                <a:latin typeface="Arial" charset="0"/>
              </a:defRPr>
            </a:lvl9pPr>
          </a:lstStyle>
          <a:p>
            <a:r>
              <a:rPr lang="en-GB" kern="0" dirty="0" smtClean="0"/>
              <a:t>Modelling</a:t>
            </a:r>
            <a:endParaRPr lang="en-GB" kern="0" dirty="0"/>
          </a:p>
        </p:txBody>
      </p:sp>
      <p:sp>
        <p:nvSpPr>
          <p:cNvPr id="8" name="Rectangle 7"/>
          <p:cNvSpPr/>
          <p:nvPr/>
        </p:nvSpPr>
        <p:spPr>
          <a:xfrm>
            <a:off x="589856" y="1196752"/>
            <a:ext cx="5760640" cy="1015663"/>
          </a:xfrm>
          <a:prstGeom prst="rect">
            <a:avLst/>
          </a:prstGeom>
        </p:spPr>
        <p:txBody>
          <a:bodyPr wrap="square">
            <a:spAutoFit/>
          </a:bodyPr>
          <a:lstStyle/>
          <a:p>
            <a:pPr marL="0" indent="0">
              <a:buNone/>
            </a:pPr>
            <a:r>
              <a:rPr lang="en-GB" sz="2000" dirty="0" smtClean="0"/>
              <a:t>National modelling exercise:</a:t>
            </a:r>
          </a:p>
          <a:p>
            <a:pPr marL="0" indent="0">
              <a:buNone/>
            </a:pPr>
            <a:r>
              <a:rPr lang="en-GB" sz="2000" dirty="0" smtClean="0"/>
              <a:t>Sample </a:t>
            </a:r>
            <a:r>
              <a:rPr lang="en-GB" sz="2000" dirty="0"/>
              <a:t>of 30 </a:t>
            </a:r>
            <a:r>
              <a:rPr lang="en-GB" sz="2000" dirty="0" smtClean="0"/>
              <a:t>local </a:t>
            </a:r>
            <a:r>
              <a:rPr lang="en-GB" sz="2000" dirty="0" smtClean="0"/>
              <a:t>authorities </a:t>
            </a:r>
            <a:endParaRPr lang="en-GB" sz="2000" dirty="0"/>
          </a:p>
          <a:p>
            <a:pPr marL="0" indent="0">
              <a:buNone/>
            </a:pPr>
            <a:r>
              <a:rPr lang="en-GB" sz="2000" dirty="0"/>
              <a:t>Joint </a:t>
            </a:r>
            <a:r>
              <a:rPr lang="en-GB" sz="2000" dirty="0" smtClean="0"/>
              <a:t>ADASS/LGA/DH</a:t>
            </a:r>
            <a:endParaRPr lang="en-GB" sz="2000" dirty="0"/>
          </a:p>
        </p:txBody>
      </p:sp>
      <p:graphicFrame>
        <p:nvGraphicFramePr>
          <p:cNvPr id="9" name="Chart 8"/>
          <p:cNvGraphicFramePr>
            <a:graphicFrameLocks/>
          </p:cNvGraphicFramePr>
          <p:nvPr>
            <p:extLst>
              <p:ext uri="{D42A27DB-BD31-4B8C-83A1-F6EECF244321}">
                <p14:modId xmlns:p14="http://schemas.microsoft.com/office/powerpoint/2010/main" val="2199786038"/>
              </p:ext>
            </p:extLst>
          </p:nvPr>
        </p:nvGraphicFramePr>
        <p:xfrm>
          <a:off x="107504" y="2708920"/>
          <a:ext cx="8856984" cy="374441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763688" y="6349970"/>
            <a:ext cx="4824536" cy="276999"/>
          </a:xfrm>
          <a:prstGeom prst="rect">
            <a:avLst/>
          </a:prstGeom>
          <a:noFill/>
        </p:spPr>
        <p:txBody>
          <a:bodyPr wrap="square" rtlCol="0">
            <a:spAutoFit/>
          </a:bodyPr>
          <a:lstStyle/>
          <a:p>
            <a:pPr algn="ctr"/>
            <a:r>
              <a:rPr lang="en-GB" sz="1200" dirty="0" smtClean="0"/>
              <a:t>Modelling subject to further refinement</a:t>
            </a:r>
            <a:endParaRPr lang="en-GB" sz="1200" dirty="0"/>
          </a:p>
        </p:txBody>
      </p:sp>
    </p:spTree>
    <p:extLst>
      <p:ext uri="{BB962C8B-B14F-4D97-AF65-F5344CB8AC3E}">
        <p14:creationId xmlns:p14="http://schemas.microsoft.com/office/powerpoint/2010/main" val="1301828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92696"/>
            <a:ext cx="7772400" cy="792162"/>
          </a:xfrm>
        </p:spPr>
        <p:txBody>
          <a:bodyPr/>
          <a:lstStyle/>
          <a:p>
            <a:r>
              <a:rPr lang="en-GB" dirty="0" smtClean="0"/>
              <a:t>Risk and Uncertainty</a:t>
            </a:r>
            <a:endParaRPr lang="en-GB" dirty="0"/>
          </a:p>
        </p:txBody>
      </p:sp>
      <p:sp>
        <p:nvSpPr>
          <p:cNvPr id="3" name="Content Placeholder 2"/>
          <p:cNvSpPr>
            <a:spLocks noGrp="1"/>
          </p:cNvSpPr>
          <p:nvPr>
            <p:ph idx="1"/>
          </p:nvPr>
        </p:nvSpPr>
        <p:spPr>
          <a:xfrm>
            <a:off x="179512" y="1484785"/>
            <a:ext cx="8568952" cy="4320479"/>
          </a:xfrm>
        </p:spPr>
        <p:txBody>
          <a:bodyPr/>
          <a:lstStyle/>
          <a:p>
            <a:r>
              <a:rPr lang="en-GB" dirty="0" smtClean="0"/>
              <a:t>Self funder behaviour </a:t>
            </a:r>
            <a:endParaRPr lang="en-GB" dirty="0" smtClean="0"/>
          </a:p>
          <a:p>
            <a:r>
              <a:rPr lang="en-GB" dirty="0" smtClean="0"/>
              <a:t>Overall take up – council readying for high take up. LGA is calling for a delay to ensure all are ready</a:t>
            </a:r>
            <a:endParaRPr lang="en-GB" dirty="0" smtClean="0"/>
          </a:p>
          <a:p>
            <a:r>
              <a:rPr lang="en-GB" dirty="0" smtClean="0"/>
              <a:t>16/17 </a:t>
            </a:r>
            <a:r>
              <a:rPr lang="en-GB" dirty="0"/>
              <a:t>funding and </a:t>
            </a:r>
            <a:r>
              <a:rPr lang="en-GB" dirty="0" smtClean="0"/>
              <a:t>distribution</a:t>
            </a:r>
            <a:endParaRPr lang="en-GB" b="1" dirty="0"/>
          </a:p>
          <a:p>
            <a:r>
              <a:rPr lang="en-GB" dirty="0" smtClean="0"/>
              <a:t>Long term funding of social care</a:t>
            </a:r>
          </a:p>
          <a:p>
            <a:r>
              <a:rPr lang="en-GB" dirty="0" smtClean="0"/>
              <a:t>Short timescales for implementation</a:t>
            </a:r>
          </a:p>
          <a:p>
            <a:endParaRPr lang="en-GB" dirty="0"/>
          </a:p>
        </p:txBody>
      </p:sp>
    </p:spTree>
    <p:extLst>
      <p:ext uri="{BB962C8B-B14F-4D97-AF65-F5344CB8AC3E}">
        <p14:creationId xmlns:p14="http://schemas.microsoft.com/office/powerpoint/2010/main" val="3651491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2780928"/>
            <a:ext cx="7772400" cy="1800200"/>
          </a:xfrm>
        </p:spPr>
        <p:txBody>
          <a:bodyPr/>
          <a:lstStyle/>
          <a:p>
            <a:pPr algn="ctr"/>
            <a:r>
              <a:rPr lang="en-GB" sz="2000" dirty="0" smtClean="0"/>
              <a:t>Anastasia Lungu Mulenga</a:t>
            </a:r>
            <a:br>
              <a:rPr lang="en-GB" sz="2000" dirty="0" smtClean="0"/>
            </a:br>
            <a:r>
              <a:rPr lang="en-GB" sz="2000" dirty="0" smtClean="0"/>
              <a:t>Policy and Projects Manager</a:t>
            </a:r>
            <a:br>
              <a:rPr lang="en-GB" sz="2000" dirty="0" smtClean="0"/>
            </a:br>
            <a:r>
              <a:rPr lang="en-GB" sz="2000" dirty="0" smtClean="0"/>
              <a:t>London Councils</a:t>
            </a:r>
            <a:br>
              <a:rPr lang="en-GB" sz="2000" dirty="0" smtClean="0"/>
            </a:br>
            <a:r>
              <a:rPr lang="en-GB" sz="2000" dirty="0" smtClean="0">
                <a:hlinkClick r:id="rId3"/>
              </a:rPr>
              <a:t>anastasia.mulenga@londoncouncils.gov.uk</a:t>
            </a:r>
            <a:r>
              <a:rPr lang="en-GB" sz="2000" dirty="0" smtClean="0"/>
              <a:t/>
            </a:r>
            <a:br>
              <a:rPr lang="en-GB" sz="2000" dirty="0" smtClean="0"/>
            </a:br>
            <a:r>
              <a:rPr lang="en-GB" sz="2000" dirty="0" smtClean="0"/>
              <a:t>Tel: 020 7934 9809</a:t>
            </a:r>
            <a:endParaRPr lang="en-GB" sz="2000" dirty="0"/>
          </a:p>
        </p:txBody>
      </p:sp>
    </p:spTree>
    <p:extLst>
      <p:ext uri="{BB962C8B-B14F-4D97-AF65-F5344CB8AC3E}">
        <p14:creationId xmlns:p14="http://schemas.microsoft.com/office/powerpoint/2010/main" val="3586465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42938" y="714375"/>
            <a:ext cx="7772400" cy="592138"/>
          </a:xfrm>
        </p:spPr>
        <p:txBody>
          <a:bodyPr/>
          <a:lstStyle/>
          <a:p>
            <a:pPr algn="ctr"/>
            <a:r>
              <a:rPr lang="en-GB" altLang="en-US" b="1" dirty="0" smtClean="0"/>
              <a:t>AGENDA</a:t>
            </a:r>
          </a:p>
        </p:txBody>
      </p:sp>
      <p:sp>
        <p:nvSpPr>
          <p:cNvPr id="15363" name="Content Placeholder 2"/>
          <p:cNvSpPr>
            <a:spLocks noGrp="1"/>
          </p:cNvSpPr>
          <p:nvPr>
            <p:ph idx="1"/>
          </p:nvPr>
        </p:nvSpPr>
        <p:spPr>
          <a:xfrm>
            <a:off x="719138" y="1557338"/>
            <a:ext cx="7773987" cy="4895850"/>
          </a:xfrm>
        </p:spPr>
        <p:txBody>
          <a:bodyPr/>
          <a:lstStyle/>
          <a:p>
            <a:r>
              <a:rPr lang="en-GB" sz="2800" b="1" dirty="0" smtClean="0"/>
              <a:t>Context</a:t>
            </a:r>
            <a:endParaRPr lang="en-GB" sz="2800" b="1" dirty="0"/>
          </a:p>
          <a:p>
            <a:r>
              <a:rPr lang="en-GB" sz="2800" b="1" dirty="0" smtClean="0"/>
              <a:t>2015/16 </a:t>
            </a:r>
            <a:r>
              <a:rPr lang="en-GB" sz="2800" b="1" dirty="0"/>
              <a:t>costs</a:t>
            </a:r>
          </a:p>
          <a:p>
            <a:r>
              <a:rPr lang="en-GB" sz="2800" b="1" dirty="0"/>
              <a:t>Self </a:t>
            </a:r>
            <a:r>
              <a:rPr lang="en-GB" sz="2800" b="1" dirty="0" smtClean="0"/>
              <a:t>funders</a:t>
            </a:r>
          </a:p>
          <a:p>
            <a:r>
              <a:rPr lang="en-GB" sz="2800" b="1" dirty="0" smtClean="0"/>
              <a:t>The Care Cap</a:t>
            </a:r>
            <a:endParaRPr lang="en-GB" sz="2800" b="1" dirty="0"/>
          </a:p>
          <a:p>
            <a:r>
              <a:rPr lang="en-GB" sz="2800" b="1" dirty="0" smtClean="0"/>
              <a:t>Means </a:t>
            </a:r>
            <a:r>
              <a:rPr lang="en-GB" sz="2800" b="1" dirty="0"/>
              <a:t>Testing </a:t>
            </a:r>
            <a:r>
              <a:rPr lang="en-GB" sz="2800" b="1" dirty="0" smtClean="0"/>
              <a:t>Threshold</a:t>
            </a:r>
          </a:p>
          <a:p>
            <a:r>
              <a:rPr lang="en-GB" sz="2800" b="1" dirty="0" smtClean="0"/>
              <a:t>Modelling</a:t>
            </a:r>
          </a:p>
          <a:p>
            <a:r>
              <a:rPr lang="en-GB" sz="2800" b="1" dirty="0" smtClean="0"/>
              <a:t>Risks</a:t>
            </a:r>
            <a:endParaRPr lang="en-GB" sz="2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328"/>
            <a:ext cx="9036496" cy="864096"/>
          </a:xfrm>
        </p:spPr>
        <p:txBody>
          <a:bodyPr/>
          <a:lstStyle/>
          <a:p>
            <a:r>
              <a:rPr lang="en-GB" b="1" dirty="0" smtClean="0"/>
              <a:t>                       Context</a:t>
            </a:r>
            <a:r>
              <a:rPr lang="en-GB" b="1" dirty="0" smtClean="0"/>
              <a:t>:</a:t>
            </a:r>
            <a:endParaRPr lang="en-GB" sz="4800" dirty="0"/>
          </a:p>
        </p:txBody>
      </p:sp>
      <p:sp>
        <p:nvSpPr>
          <p:cNvPr id="3" name="Content Placeholder 2"/>
          <p:cNvSpPr>
            <a:spLocks noGrp="1"/>
          </p:cNvSpPr>
          <p:nvPr>
            <p:ph idx="1"/>
          </p:nvPr>
        </p:nvSpPr>
        <p:spPr>
          <a:xfrm>
            <a:off x="197416" y="764704"/>
            <a:ext cx="8964488" cy="5544616"/>
          </a:xfrm>
        </p:spPr>
        <p:txBody>
          <a:bodyPr/>
          <a:lstStyle/>
          <a:p>
            <a:r>
              <a:rPr lang="en-GB" sz="2800" b="1" dirty="0" smtClean="0"/>
              <a:t>Integration/partnership working </a:t>
            </a:r>
            <a:r>
              <a:rPr lang="en-GB" sz="2800" dirty="0" smtClean="0"/>
              <a:t>– </a:t>
            </a:r>
          </a:p>
          <a:p>
            <a:pPr lvl="1"/>
            <a:r>
              <a:rPr lang="en-GB" dirty="0" smtClean="0"/>
              <a:t>more joined up working, closer partnerships with health, </a:t>
            </a:r>
            <a:r>
              <a:rPr lang="en-GB" dirty="0" smtClean="0"/>
              <a:t>resulting in </a:t>
            </a:r>
            <a:r>
              <a:rPr lang="en-GB" dirty="0" smtClean="0"/>
              <a:t>better joined up services, </a:t>
            </a:r>
            <a:r>
              <a:rPr lang="en-GB" dirty="0" smtClean="0"/>
              <a:t>BCF.</a:t>
            </a:r>
          </a:p>
          <a:p>
            <a:r>
              <a:rPr lang="en-GB" sz="2800" dirty="0" smtClean="0"/>
              <a:t> </a:t>
            </a:r>
            <a:r>
              <a:rPr lang="en-GB" sz="2800" b="1" dirty="0" smtClean="0"/>
              <a:t>Workforce</a:t>
            </a:r>
            <a:r>
              <a:rPr lang="en-GB" sz="2800" dirty="0" smtClean="0"/>
              <a:t>:  aging, technology is advancing, issue of low pay, high turn over etc. extra </a:t>
            </a:r>
            <a:r>
              <a:rPr lang="en-GB" sz="2800" dirty="0" smtClean="0"/>
              <a:t>2 million needed by </a:t>
            </a:r>
            <a:r>
              <a:rPr lang="en-GB" sz="2800" dirty="0" smtClean="0"/>
              <a:t>2025.</a:t>
            </a:r>
          </a:p>
          <a:p>
            <a:r>
              <a:rPr lang="en-GB" sz="2800" b="1" dirty="0" smtClean="0"/>
              <a:t>Personalisation and choice</a:t>
            </a:r>
            <a:r>
              <a:rPr lang="en-GB" sz="2800" dirty="0" smtClean="0"/>
              <a:t>: </a:t>
            </a:r>
            <a:r>
              <a:rPr lang="en-GB" sz="2800" dirty="0" smtClean="0"/>
              <a:t>people are more empowered to make decisions about their care. Implications for LAs </a:t>
            </a:r>
            <a:r>
              <a:rPr lang="en-GB" sz="2800" dirty="0" smtClean="0"/>
              <a:t>residential </a:t>
            </a:r>
            <a:r>
              <a:rPr lang="en-GB" sz="2800" dirty="0" smtClean="0"/>
              <a:t>vs. domiciliary care, implications on </a:t>
            </a:r>
            <a:r>
              <a:rPr lang="en-GB" sz="2800" dirty="0" smtClean="0"/>
              <a:t>commissioning.</a:t>
            </a:r>
            <a:endParaRPr lang="en-GB" sz="2800" dirty="0" smtClean="0"/>
          </a:p>
          <a:p>
            <a:r>
              <a:rPr lang="en-GB" sz="2800" b="1" dirty="0" smtClean="0"/>
              <a:t>Prevention – </a:t>
            </a:r>
            <a:r>
              <a:rPr lang="en-GB" sz="2800" dirty="0" smtClean="0"/>
              <a:t>conflict with meeting immediate need</a:t>
            </a:r>
            <a:endParaRPr lang="en-GB" sz="2800" dirty="0" smtClean="0"/>
          </a:p>
          <a:p>
            <a:r>
              <a:rPr lang="en-GB" sz="2800" b="1" dirty="0" smtClean="0"/>
              <a:t>Funding pressures – </a:t>
            </a:r>
            <a:r>
              <a:rPr lang="en-GB" sz="2800" dirty="0" smtClean="0"/>
              <a:t>not restricted to Care Act e.g. DoLS</a:t>
            </a:r>
          </a:p>
        </p:txBody>
      </p:sp>
    </p:spTree>
    <p:extLst>
      <p:ext uri="{BB962C8B-B14F-4D97-AF65-F5344CB8AC3E}">
        <p14:creationId xmlns:p14="http://schemas.microsoft.com/office/powerpoint/2010/main" val="25944510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Demographics</a:t>
            </a:r>
            <a:endParaRPr lang="en-GB" b="1" dirty="0"/>
          </a:p>
        </p:txBody>
      </p:sp>
      <p:sp>
        <p:nvSpPr>
          <p:cNvPr id="3" name="Content Placeholder 2"/>
          <p:cNvSpPr>
            <a:spLocks noGrp="1"/>
          </p:cNvSpPr>
          <p:nvPr>
            <p:ph idx="1"/>
          </p:nvPr>
        </p:nvSpPr>
        <p:spPr>
          <a:xfrm>
            <a:off x="323528" y="1844824"/>
            <a:ext cx="8352928" cy="4608513"/>
          </a:xfrm>
        </p:spPr>
        <p:txBody>
          <a:bodyPr/>
          <a:lstStyle/>
          <a:p>
            <a:pPr marL="0" indent="0">
              <a:buNone/>
            </a:pPr>
            <a:r>
              <a:rPr lang="en-GB" sz="2800" dirty="0" smtClean="0"/>
              <a:t>Forecast population growth in London 2014-30</a:t>
            </a:r>
          </a:p>
          <a:p>
            <a:pPr marL="0" indent="0">
              <a:buNone/>
            </a:pPr>
            <a:endParaRPr lang="en-GB" sz="2800" dirty="0" smtClean="0"/>
          </a:p>
          <a:p>
            <a:r>
              <a:rPr lang="en-GB" sz="2800" dirty="0" smtClean="0"/>
              <a:t>Over 65s: </a:t>
            </a:r>
            <a:r>
              <a:rPr lang="en-GB" sz="2800" dirty="0" smtClean="0">
                <a:solidFill>
                  <a:schemeClr val="accent2">
                    <a:lumMod val="75000"/>
                  </a:schemeClr>
                </a:solidFill>
              </a:rPr>
              <a:t>44%</a:t>
            </a:r>
          </a:p>
          <a:p>
            <a:r>
              <a:rPr lang="en-GB" sz="2800" dirty="0" smtClean="0"/>
              <a:t>People with learning disabilities: </a:t>
            </a:r>
            <a:r>
              <a:rPr lang="en-GB" sz="2800" dirty="0" smtClean="0">
                <a:solidFill>
                  <a:schemeClr val="accent2">
                    <a:lumMod val="75000"/>
                  </a:schemeClr>
                </a:solidFill>
              </a:rPr>
              <a:t>15%</a:t>
            </a:r>
          </a:p>
          <a:p>
            <a:r>
              <a:rPr lang="en-GB" sz="2800" dirty="0" smtClean="0"/>
              <a:t>People with physical disabilities: </a:t>
            </a:r>
            <a:r>
              <a:rPr lang="en-GB" sz="2800" dirty="0" smtClean="0">
                <a:solidFill>
                  <a:schemeClr val="accent2">
                    <a:lumMod val="75000"/>
                  </a:schemeClr>
                </a:solidFill>
              </a:rPr>
              <a:t>21%</a:t>
            </a:r>
          </a:p>
          <a:p>
            <a:r>
              <a:rPr lang="en-GB" sz="2800" dirty="0" smtClean="0"/>
              <a:t>People with a mental health problem:</a:t>
            </a:r>
            <a:r>
              <a:rPr lang="en-GB" sz="2800" dirty="0" smtClean="0">
                <a:solidFill>
                  <a:schemeClr val="accent2">
                    <a:lumMod val="75000"/>
                  </a:schemeClr>
                </a:solidFill>
              </a:rPr>
              <a:t>14%</a:t>
            </a:r>
          </a:p>
          <a:p>
            <a:r>
              <a:rPr lang="en-GB" sz="2800" dirty="0"/>
              <a:t>Growth in </a:t>
            </a:r>
            <a:r>
              <a:rPr lang="en-GB" sz="2800" dirty="0" smtClean="0"/>
              <a:t>complex and multiple long term conditions</a:t>
            </a:r>
            <a:endParaRPr lang="en-GB" sz="2800" dirty="0"/>
          </a:p>
        </p:txBody>
      </p:sp>
    </p:spTree>
    <p:extLst>
      <p:ext uri="{BB962C8B-B14F-4D97-AF65-F5344CB8AC3E}">
        <p14:creationId xmlns:p14="http://schemas.microsoft.com/office/powerpoint/2010/main" val="21079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a:graphicFrameLocks/>
          </p:cNvGraphicFramePr>
          <p:nvPr>
            <p:extLst>
              <p:ext uri="{D42A27DB-BD31-4B8C-83A1-F6EECF244321}">
                <p14:modId xmlns:p14="http://schemas.microsoft.com/office/powerpoint/2010/main" val="2054672291"/>
              </p:ext>
            </p:extLst>
          </p:nvPr>
        </p:nvGraphicFramePr>
        <p:xfrm>
          <a:off x="251520" y="1412776"/>
          <a:ext cx="4320480" cy="28083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2249087768"/>
              </p:ext>
            </p:extLst>
          </p:nvPr>
        </p:nvGraphicFramePr>
        <p:xfrm>
          <a:off x="4572000" y="1412776"/>
          <a:ext cx="4283968" cy="273630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a:graphicFrameLocks/>
          </p:cNvGraphicFramePr>
          <p:nvPr>
            <p:extLst>
              <p:ext uri="{D42A27DB-BD31-4B8C-83A1-F6EECF244321}">
                <p14:modId xmlns:p14="http://schemas.microsoft.com/office/powerpoint/2010/main" val="4166330721"/>
              </p:ext>
            </p:extLst>
          </p:nvPr>
        </p:nvGraphicFramePr>
        <p:xfrm>
          <a:off x="179512" y="4077072"/>
          <a:ext cx="4392488" cy="278092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Chart 14"/>
          <p:cNvGraphicFramePr>
            <a:graphicFrameLocks/>
          </p:cNvGraphicFramePr>
          <p:nvPr>
            <p:extLst>
              <p:ext uri="{D42A27DB-BD31-4B8C-83A1-F6EECF244321}">
                <p14:modId xmlns:p14="http://schemas.microsoft.com/office/powerpoint/2010/main" val="2806876803"/>
              </p:ext>
            </p:extLst>
          </p:nvPr>
        </p:nvGraphicFramePr>
        <p:xfrm>
          <a:off x="4572000" y="4005064"/>
          <a:ext cx="4392488" cy="2852936"/>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p:cNvSpPr txBox="1"/>
          <p:nvPr/>
        </p:nvSpPr>
        <p:spPr>
          <a:xfrm>
            <a:off x="2195736" y="836711"/>
            <a:ext cx="5112568" cy="461665"/>
          </a:xfrm>
          <a:prstGeom prst="rect">
            <a:avLst/>
          </a:prstGeom>
          <a:noFill/>
        </p:spPr>
        <p:txBody>
          <a:bodyPr wrap="square" rtlCol="0">
            <a:spAutoFit/>
          </a:bodyPr>
          <a:lstStyle/>
          <a:p>
            <a:pPr algn="ctr"/>
            <a:r>
              <a:rPr lang="en-GB" sz="2400" b="1" dirty="0" smtClean="0"/>
              <a:t>Population Growth 2014-2030</a:t>
            </a:r>
            <a:endParaRPr lang="en-GB" sz="2400" b="1" dirty="0"/>
          </a:p>
        </p:txBody>
      </p:sp>
    </p:spTree>
    <p:extLst>
      <p:ext uri="{BB962C8B-B14F-4D97-AF65-F5344CB8AC3E}">
        <p14:creationId xmlns:p14="http://schemas.microsoft.com/office/powerpoint/2010/main" val="3388644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5250" y="2492896"/>
            <a:ext cx="7772400" cy="57606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GB" sz="4000" b="1" dirty="0"/>
          </a:p>
        </p:txBody>
      </p:sp>
      <p:sp>
        <p:nvSpPr>
          <p:cNvPr id="5" name="Title 1"/>
          <p:cNvSpPr txBox="1">
            <a:spLocks/>
          </p:cNvSpPr>
          <p:nvPr/>
        </p:nvSpPr>
        <p:spPr>
          <a:xfrm>
            <a:off x="517172" y="692696"/>
            <a:ext cx="7639751" cy="57606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200" b="1" dirty="0" smtClean="0"/>
              <a:t>Context</a:t>
            </a:r>
          </a:p>
          <a:p>
            <a:endParaRPr lang="en-GB" sz="800" b="1" dirty="0" smtClean="0"/>
          </a:p>
          <a:p>
            <a:r>
              <a:rPr lang="en-GB" sz="2400" b="1" dirty="0" smtClean="0"/>
              <a:t>Local Government Funding: 2010 – 2020</a:t>
            </a:r>
          </a:p>
          <a:p>
            <a:pPr algn="l"/>
            <a:endParaRPr lang="en-GB" sz="2800" b="1" dirty="0"/>
          </a:p>
          <a:p>
            <a:pPr algn="l"/>
            <a:endParaRPr lang="en-GB" sz="28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72" y="1843289"/>
            <a:ext cx="8375308" cy="4830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5559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2" y="671776"/>
            <a:ext cx="8589640" cy="504056"/>
          </a:xfrm>
        </p:spPr>
        <p:txBody>
          <a:bodyPr>
            <a:normAutofit fontScale="90000"/>
          </a:bodyPr>
          <a:lstStyle/>
          <a:p>
            <a:pPr algn="l"/>
            <a:r>
              <a:rPr lang="en-GB" sz="3200" b="1" dirty="0" smtClean="0"/>
              <a:t>The Potential Impact on Services</a:t>
            </a:r>
            <a:endParaRPr lang="en-GB" sz="3200" b="1" dirty="0"/>
          </a:p>
        </p:txBody>
      </p:sp>
      <p:pic>
        <p:nvPicPr>
          <p:cNvPr id="4" name="Picture 1" descr="smaller_London Councils_colou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4408" y="132703"/>
            <a:ext cx="648072" cy="3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23528" y="1340768"/>
            <a:ext cx="4392488"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1340768"/>
            <a:ext cx="4176464"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95536" y="6021288"/>
            <a:ext cx="8172908" cy="400110"/>
          </a:xfrm>
          <a:prstGeom prst="rect">
            <a:avLst/>
          </a:prstGeom>
        </p:spPr>
        <p:txBody>
          <a:bodyPr wrap="square">
            <a:spAutoFit/>
          </a:bodyPr>
          <a:lstStyle/>
          <a:p>
            <a:pPr algn="ctr"/>
            <a:r>
              <a:rPr lang="en-GB" sz="2000" b="1" dirty="0"/>
              <a:t>2013/14 London Adult Social Care Spend £2.3bn</a:t>
            </a:r>
          </a:p>
        </p:txBody>
      </p:sp>
    </p:spTree>
    <p:extLst>
      <p:ext uri="{BB962C8B-B14F-4D97-AF65-F5344CB8AC3E}">
        <p14:creationId xmlns:p14="http://schemas.microsoft.com/office/powerpoint/2010/main" val="2813362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2015/16 reforms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252278958"/>
              </p:ext>
            </p:extLst>
          </p:nvPr>
        </p:nvGraphicFramePr>
        <p:xfrm>
          <a:off x="539552" y="4221088"/>
          <a:ext cx="8136904" cy="2166702"/>
        </p:xfrm>
        <a:graphic>
          <a:graphicData uri="http://schemas.openxmlformats.org/drawingml/2006/table">
            <a:tbl>
              <a:tblPr firstRow="1" bandRow="1">
                <a:tableStyleId>{073A0DAA-6AF3-43AB-8588-CEC1D06C72B9}</a:tableStyleId>
              </a:tblPr>
              <a:tblGrid>
                <a:gridCol w="6526475"/>
                <a:gridCol w="1610429"/>
              </a:tblGrid>
              <a:tr h="316819">
                <a:tc>
                  <a:txBody>
                    <a:bodyPr/>
                    <a:lstStyle/>
                    <a:p>
                      <a:endParaRPr lang="en-GB" dirty="0"/>
                    </a:p>
                  </a:txBody>
                  <a:tcPr>
                    <a:solidFill>
                      <a:schemeClr val="bg1"/>
                    </a:solidFill>
                  </a:tcPr>
                </a:tc>
                <a:tc>
                  <a:txBody>
                    <a:bodyPr/>
                    <a:lstStyle/>
                    <a:p>
                      <a:endParaRPr lang="en-GB" dirty="0"/>
                    </a:p>
                  </a:txBody>
                  <a:tcPr>
                    <a:solidFill>
                      <a:schemeClr val="bg1"/>
                    </a:solidFill>
                  </a:tcPr>
                </a:tc>
              </a:tr>
              <a:tr h="496008">
                <a:tc>
                  <a:txBody>
                    <a:bodyPr/>
                    <a:lstStyle/>
                    <a:p>
                      <a:r>
                        <a:rPr lang="en-GB" sz="2000" dirty="0" smtClean="0"/>
                        <a:t>Final allocations December 2014 </a:t>
                      </a:r>
                      <a:endParaRPr lang="en-GB" sz="2000" dirty="0"/>
                    </a:p>
                  </a:txBody>
                  <a:tcPr/>
                </a:tc>
                <a:tc>
                  <a:txBody>
                    <a:bodyPr/>
                    <a:lstStyle/>
                    <a:p>
                      <a:pPr algn="r"/>
                      <a:r>
                        <a:rPr lang="en-GB" sz="2000" dirty="0" smtClean="0"/>
                        <a:t>£34m </a:t>
                      </a:r>
                      <a:endParaRPr lang="en-GB" sz="2000" dirty="0"/>
                    </a:p>
                  </a:txBody>
                  <a:tcPr/>
                </a:tc>
              </a:tr>
              <a:tr h="434978">
                <a:tc>
                  <a:txBody>
                    <a:bodyPr/>
                    <a:lstStyle/>
                    <a:p>
                      <a:r>
                        <a:rPr lang="en-GB" sz="2000" dirty="0" smtClean="0"/>
                        <a:t>Plus: Funding from the BCF for the Care Act</a:t>
                      </a:r>
                      <a:endParaRPr lang="en-GB" sz="20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000" dirty="0" smtClean="0"/>
                        <a:t>£21m</a:t>
                      </a:r>
                    </a:p>
                  </a:txBody>
                  <a:tcPr/>
                </a:tc>
              </a:tr>
              <a:tr h="434978">
                <a:tc>
                  <a:txBody>
                    <a:bodyPr/>
                    <a:lstStyle/>
                    <a:p>
                      <a:r>
                        <a:rPr lang="en-GB" sz="2000" dirty="0" smtClean="0"/>
                        <a:t>Less: Estimated costs</a:t>
                      </a:r>
                      <a:endParaRPr lang="en-GB" sz="2000" dirty="0"/>
                    </a:p>
                  </a:txBody>
                  <a:tcPr>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000" dirty="0" smtClean="0"/>
                        <a:t>£85m</a:t>
                      </a:r>
                    </a:p>
                  </a:txBody>
                  <a:tcPr>
                    <a:lnB w="12700" cap="flat" cmpd="sng" algn="ctr">
                      <a:solidFill>
                        <a:schemeClr val="tx1"/>
                      </a:solidFill>
                      <a:prstDash val="solid"/>
                      <a:round/>
                      <a:headEnd type="none" w="med" len="med"/>
                      <a:tailEnd type="none" w="med" len="med"/>
                    </a:lnB>
                  </a:tcPr>
                </a:tc>
              </a:tr>
              <a:tr h="434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dirty="0" smtClean="0"/>
                        <a:t>Leaves</a:t>
                      </a:r>
                      <a:r>
                        <a:rPr lang="en-GB" sz="2000" b="1" baseline="0" dirty="0" smtClean="0"/>
                        <a:t> Estimated </a:t>
                      </a:r>
                      <a:r>
                        <a:rPr lang="en-GB" sz="2000" b="1" dirty="0" smtClean="0"/>
                        <a:t>Shortfall</a:t>
                      </a:r>
                      <a:r>
                        <a:rPr lang="en-GB" sz="2000" b="1" baseline="0" dirty="0" smtClean="0"/>
                        <a:t> of:</a:t>
                      </a:r>
                      <a:endParaRPr lang="en-GB" sz="20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000" b="1" dirty="0" smtClean="0"/>
                        <a:t>£29m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Content Placeholder 2"/>
          <p:cNvSpPr>
            <a:spLocks noGrp="1"/>
          </p:cNvSpPr>
          <p:nvPr>
            <p:ph idx="1"/>
          </p:nvPr>
        </p:nvSpPr>
        <p:spPr>
          <a:xfrm>
            <a:off x="611560" y="1628800"/>
            <a:ext cx="7701979" cy="4824388"/>
          </a:xfrm>
        </p:spPr>
        <p:txBody>
          <a:bodyPr/>
          <a:lstStyle/>
          <a:p>
            <a:pPr eaLnBrk="1" fontAlgn="ctr" hangingPunct="1"/>
            <a:r>
              <a:rPr lang="en-GB" sz="2200" b="1" dirty="0"/>
              <a:t>Carers assessment and support</a:t>
            </a:r>
            <a:endParaRPr lang="en-GB" sz="2200" dirty="0"/>
          </a:p>
          <a:p>
            <a:pPr eaLnBrk="1" fontAlgn="ctr" hangingPunct="1"/>
            <a:r>
              <a:rPr lang="en-GB" sz="2200" b="1" dirty="0"/>
              <a:t>Assessing </a:t>
            </a:r>
            <a:r>
              <a:rPr lang="en-GB" sz="2200" b="1" dirty="0" smtClean="0"/>
              <a:t>self-funders</a:t>
            </a:r>
          </a:p>
          <a:p>
            <a:pPr eaLnBrk="1" fontAlgn="ctr" hangingPunct="1"/>
            <a:r>
              <a:rPr lang="en-GB" sz="2200" b="1" dirty="0"/>
              <a:t>Deferred Payments </a:t>
            </a:r>
            <a:endParaRPr lang="en-GB" sz="2200" b="1" dirty="0" smtClean="0"/>
          </a:p>
          <a:p>
            <a:pPr eaLnBrk="1" fontAlgn="ctr" hangingPunct="1"/>
            <a:r>
              <a:rPr lang="en-GB" sz="2200" b="1" dirty="0" smtClean="0"/>
              <a:t>IT systems</a:t>
            </a:r>
            <a:endParaRPr lang="en-GB" sz="2200" dirty="0"/>
          </a:p>
          <a:p>
            <a:pPr eaLnBrk="1" fontAlgn="ctr" hangingPunct="1"/>
            <a:r>
              <a:rPr lang="en-GB" sz="2200" b="1" dirty="0" smtClean="0"/>
              <a:t>Care </a:t>
            </a:r>
            <a:r>
              <a:rPr lang="en-GB" sz="2200" b="1" dirty="0"/>
              <a:t>Account Management </a:t>
            </a:r>
            <a:r>
              <a:rPr lang="en-GB" sz="2200" b="1" dirty="0" smtClean="0"/>
              <a:t>Information </a:t>
            </a:r>
            <a:r>
              <a:rPr lang="en-GB" sz="2200" b="1" dirty="0"/>
              <a:t>and Advice </a:t>
            </a:r>
            <a:endParaRPr lang="en-GB" sz="2200" b="1" dirty="0" smtClean="0"/>
          </a:p>
          <a:p>
            <a:pPr eaLnBrk="1" fontAlgn="ctr" hangingPunct="1"/>
            <a:r>
              <a:rPr lang="en-GB" sz="2200" b="1" dirty="0" smtClean="0"/>
              <a:t>National eligibility </a:t>
            </a:r>
            <a:r>
              <a:rPr lang="en-GB" sz="2200" b="1" dirty="0"/>
              <a:t>at </a:t>
            </a:r>
            <a:r>
              <a:rPr lang="en-GB" sz="2200" b="1" dirty="0" smtClean="0"/>
              <a:t>substantial</a:t>
            </a:r>
          </a:p>
          <a:p>
            <a:pPr eaLnBrk="1" fontAlgn="ctr" hangingPunct="1"/>
            <a:r>
              <a:rPr lang="en-GB" sz="2200" b="1" dirty="0" smtClean="0"/>
              <a:t>Uncertainty in allocations and costs</a:t>
            </a:r>
          </a:p>
          <a:p>
            <a:endParaRPr lang="en-GB" dirty="0"/>
          </a:p>
        </p:txBody>
      </p:sp>
    </p:spTree>
    <p:extLst>
      <p:ext uri="{BB962C8B-B14F-4D97-AF65-F5344CB8AC3E}">
        <p14:creationId xmlns:p14="http://schemas.microsoft.com/office/powerpoint/2010/main" val="518534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Self Funders</a:t>
            </a:r>
            <a:endParaRPr lang="en-GB" dirty="0"/>
          </a:p>
        </p:txBody>
      </p:sp>
      <p:sp>
        <p:nvSpPr>
          <p:cNvPr id="3" name="Content Placeholder 2"/>
          <p:cNvSpPr>
            <a:spLocks noGrp="1"/>
          </p:cNvSpPr>
          <p:nvPr>
            <p:ph idx="1"/>
          </p:nvPr>
        </p:nvSpPr>
        <p:spPr/>
        <p:txBody>
          <a:bodyPr/>
          <a:lstStyle/>
          <a:p>
            <a:r>
              <a:rPr lang="en-GB" sz="2800" dirty="0" smtClean="0"/>
              <a:t>IPC commissioned work</a:t>
            </a:r>
          </a:p>
          <a:p>
            <a:r>
              <a:rPr lang="en-GB" sz="2800" dirty="0" smtClean="0"/>
              <a:t>Estimates for over 65s:</a:t>
            </a:r>
          </a:p>
          <a:p>
            <a:pPr lvl="1"/>
            <a:r>
              <a:rPr lang="en-GB" sz="2400" dirty="0" smtClean="0"/>
              <a:t>12,400 care home self funders</a:t>
            </a:r>
          </a:p>
          <a:p>
            <a:pPr lvl="1"/>
            <a:r>
              <a:rPr lang="en-GB" sz="2400" dirty="0" smtClean="0"/>
              <a:t>20,400-32,400 home care self funders</a:t>
            </a:r>
          </a:p>
          <a:p>
            <a:r>
              <a:rPr lang="en-GB" sz="2800" dirty="0" smtClean="0"/>
              <a:t>Estimates for working age (25-64):</a:t>
            </a:r>
          </a:p>
          <a:p>
            <a:pPr lvl="1"/>
            <a:r>
              <a:rPr lang="en-GB" sz="2400" i="1" dirty="0" smtClean="0"/>
              <a:t>“There </a:t>
            </a:r>
            <a:r>
              <a:rPr lang="en-GB" sz="2400" i="1" dirty="0"/>
              <a:t>is no good data on </a:t>
            </a:r>
            <a:r>
              <a:rPr lang="en-GB" sz="2400" i="1" dirty="0" smtClean="0"/>
              <a:t>[the </a:t>
            </a:r>
            <a:r>
              <a:rPr lang="en-GB" sz="2400" i="1" dirty="0"/>
              <a:t>number of working age adults self-funding their </a:t>
            </a:r>
            <a:r>
              <a:rPr lang="en-GB" sz="2400" i="1" dirty="0" smtClean="0"/>
              <a:t>care] </a:t>
            </a:r>
            <a:r>
              <a:rPr lang="en-GB" sz="2400" i="1" dirty="0"/>
              <a:t>number, but it is unlikely that there is no one in this category</a:t>
            </a:r>
            <a:r>
              <a:rPr lang="en-GB" sz="2400" i="1" dirty="0" smtClean="0"/>
              <a:t>.” DH Impact Assessment</a:t>
            </a:r>
          </a:p>
        </p:txBody>
      </p:sp>
    </p:spTree>
    <p:extLst>
      <p:ext uri="{BB962C8B-B14F-4D97-AF65-F5344CB8AC3E}">
        <p14:creationId xmlns:p14="http://schemas.microsoft.com/office/powerpoint/2010/main" val="1782093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LC powerpoint template">
  <a:themeElements>
    <a:clrScheme name="LC powerpoint template 8">
      <a:dk1>
        <a:srgbClr val="590F78"/>
      </a:dk1>
      <a:lt1>
        <a:srgbClr val="FFFFFF"/>
      </a:lt1>
      <a:dk2>
        <a:srgbClr val="590F78"/>
      </a:dk2>
      <a:lt2>
        <a:srgbClr val="808080"/>
      </a:lt2>
      <a:accent1>
        <a:srgbClr val="00CC00"/>
      </a:accent1>
      <a:accent2>
        <a:srgbClr val="0000FF"/>
      </a:accent2>
      <a:accent3>
        <a:srgbClr val="FFFFFF"/>
      </a:accent3>
      <a:accent4>
        <a:srgbClr val="4B0B65"/>
      </a:accent4>
      <a:accent5>
        <a:srgbClr val="AAE2AA"/>
      </a:accent5>
      <a:accent6>
        <a:srgbClr val="0000E7"/>
      </a:accent6>
      <a:hlink>
        <a:srgbClr val="FF3300"/>
      </a:hlink>
      <a:folHlink>
        <a:srgbClr val="FF9900"/>
      </a:folHlink>
    </a:clrScheme>
    <a:fontScheme name="LC powerpoin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C powerpoint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 powerpoint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 powerpoint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 powerpoint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 powerpoint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 powerpoint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 powerpoint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LC powerpoint template 8">
        <a:dk1>
          <a:srgbClr val="590F78"/>
        </a:dk1>
        <a:lt1>
          <a:srgbClr val="FFFFFF"/>
        </a:lt1>
        <a:dk2>
          <a:srgbClr val="590F78"/>
        </a:dk2>
        <a:lt2>
          <a:srgbClr val="808080"/>
        </a:lt2>
        <a:accent1>
          <a:srgbClr val="00CC00"/>
        </a:accent1>
        <a:accent2>
          <a:srgbClr val="0000FF"/>
        </a:accent2>
        <a:accent3>
          <a:srgbClr val="FFFFFF"/>
        </a:accent3>
        <a:accent4>
          <a:srgbClr val="4B0B65"/>
        </a:accent4>
        <a:accent5>
          <a:srgbClr val="AAE2AA"/>
        </a:accent5>
        <a:accent6>
          <a:srgbClr val="0000E7"/>
        </a:accent6>
        <a:hlink>
          <a:srgbClr val="FF330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0000FF"/>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5523</TotalTime>
  <Words>987</Words>
  <Application>Microsoft Office PowerPoint</Application>
  <PresentationFormat>On-screen Show (4:3)</PresentationFormat>
  <Paragraphs>121</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LC powerpoint template</vt:lpstr>
      <vt:lpstr>Understanding the financial implications of the Care Act in London – A council perspective Anastasia Lungu-Mulenga </vt:lpstr>
      <vt:lpstr>AGENDA</vt:lpstr>
      <vt:lpstr>                       Context:</vt:lpstr>
      <vt:lpstr>Demographics</vt:lpstr>
      <vt:lpstr>PowerPoint Presentation</vt:lpstr>
      <vt:lpstr>PowerPoint Presentation</vt:lpstr>
      <vt:lpstr>The Potential Impact on Services</vt:lpstr>
      <vt:lpstr>2015/16 reforms</vt:lpstr>
      <vt:lpstr>Self Funders</vt:lpstr>
      <vt:lpstr>The Cost Cap</vt:lpstr>
      <vt:lpstr>Means Testing </vt:lpstr>
      <vt:lpstr>PowerPoint Presentation</vt:lpstr>
      <vt:lpstr>PowerPoint Presentation</vt:lpstr>
      <vt:lpstr>Risk and Uncertainty</vt:lpstr>
      <vt:lpstr>Anastasia Lungu Mulenga Policy and Projects Manager London Councils anastasia.mulenga@londoncouncils.gov.uk Tel: 020 7934 9809</vt:lpstr>
    </vt:vector>
  </TitlesOfParts>
  <Company>London Councils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streets &amp; local business rates relief:  BRR implications  22 November 2012</dc:title>
  <dc:creator>Paul Honeyben</dc:creator>
  <cp:lastModifiedBy>Anastasia Mulenga</cp:lastModifiedBy>
  <cp:revision>292</cp:revision>
  <cp:lastPrinted>2015-03-19T11:56:16Z</cp:lastPrinted>
  <dcterms:created xsi:type="dcterms:W3CDTF">2012-11-15T12:04:45Z</dcterms:created>
  <dcterms:modified xsi:type="dcterms:W3CDTF">2015-07-06T15:22:54Z</dcterms:modified>
</cp:coreProperties>
</file>