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61" r:id="rId3"/>
    <p:sldId id="262" r:id="rId4"/>
    <p:sldId id="263" r:id="rId5"/>
    <p:sldId id="264" r:id="rId6"/>
    <p:sldId id="265" r:id="rId7"/>
    <p:sldId id="266" r:id="rId8"/>
    <p:sldId id="267" r:id="rId9"/>
    <p:sldId id="268" r:id="rId10"/>
    <p:sldId id="269" r:id="rId11"/>
    <p:sldId id="270" r:id="rId12"/>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ro" initials="JER" lastIdx="0" clrIdx="0"/>
  <p:cmAuthor id="1" name="Denise Downs" initials="dedo1" lastIdx="1" clrIdx="1"/>
  <p:cmAuthor id="2" name="Downs" initials="D"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9967"/>
    <a:srgbClr val="3986B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62518" autoAdjust="0"/>
  </p:normalViewPr>
  <p:slideViewPr>
    <p:cSldViewPr>
      <p:cViewPr varScale="1">
        <p:scale>
          <a:sx n="46" d="100"/>
          <a:sy n="46" d="100"/>
        </p:scale>
        <p:origin x="-1500" y="-10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1020"/>
    </p:cViewPr>
  </p:sorterViewPr>
  <p:notesViewPr>
    <p:cSldViewPr>
      <p:cViewPr varScale="1">
        <p:scale>
          <a:sx n="98" d="100"/>
          <a:sy n="98" d="100"/>
        </p:scale>
        <p:origin x="-3564"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0133127-CF36-4424-8D3C-9B49A58C4C39}" type="datetimeFigureOut">
              <a:rPr lang="en-GB" smtClean="0"/>
              <a:pPr/>
              <a:t>18/02/2013</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06EB6B5-210F-4479-814E-A82E73AE181C}"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URL for direct feedback</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Calls</a:t>
            </a:r>
            <a:r>
              <a:rPr lang="en-GB" baseline="0" dirty="0" smtClean="0"/>
              <a:t> for interest/participation in UK review.</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11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Scope and purpose from document</a:t>
            </a:r>
            <a:endParaRPr lang="en-GB" dirty="0"/>
          </a:p>
        </p:txBody>
      </p:sp>
      <p:sp>
        <p:nvSpPr>
          <p:cNvPr id="4" name="Slide Number Placeholder 3"/>
          <p:cNvSpPr>
            <a:spLocks noGrp="1"/>
          </p:cNvSpPr>
          <p:nvPr>
            <p:ph type="sldNum" sz="quarter" idx="10"/>
          </p:nvPr>
        </p:nvSpPr>
        <p:spPr/>
        <p:txBody>
          <a:bodyPr/>
          <a:lstStyle/>
          <a:p>
            <a:fld id="{EA4BFE3D-0BBD-4561-B4BE-982331A7DB8C}"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Outline</a:t>
            </a:r>
            <a:r>
              <a:rPr lang="en-GB" baseline="0" dirty="0" smtClean="0"/>
              <a:t> description of proposed syntax</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Simple syntax examples</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Complex syntax example</a:t>
            </a:r>
          </a:p>
          <a:p>
            <a:endParaRPr lang="en-GB" dirty="0"/>
          </a:p>
        </p:txBody>
      </p:sp>
      <p:sp>
        <p:nvSpPr>
          <p:cNvPr id="4" name="Slide Number Placeholder 3"/>
          <p:cNvSpPr>
            <a:spLocks noGrp="1"/>
          </p:cNvSpPr>
          <p:nvPr>
            <p:ph type="sldNum" sz="quarter" idx="10"/>
          </p:nvPr>
        </p:nvSpPr>
        <p:spPr/>
        <p:txBody>
          <a:bodyPr/>
          <a:lstStyle/>
          <a:p>
            <a:fld id="{EA4BFE3D-0BBD-4561-B4BE-982331A7DB8C}"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Example rows from tabular</a:t>
            </a:r>
            <a:r>
              <a:rPr lang="en-GB" baseline="0" dirty="0" smtClean="0"/>
              <a:t> view</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Fragment</a:t>
            </a:r>
            <a:r>
              <a:rPr lang="en-GB" baseline="0" dirty="0" smtClean="0"/>
              <a:t> of ABNF representation</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Suggestions as to where IHTSDO syntax may fit in to ‘analytics’ context. Intended for use</a:t>
            </a:r>
            <a:r>
              <a:rPr lang="en-GB" baseline="0" dirty="0" smtClean="0"/>
              <a:t> in RF2 query specification reference set, but may also be candidate interchange format for query set specifications [need to consider this possibility in the review].</a:t>
            </a:r>
            <a:endParaRPr lang="en-GB" dirty="0"/>
          </a:p>
        </p:txBody>
      </p:sp>
      <p:sp>
        <p:nvSpPr>
          <p:cNvPr id="4" name="Slide Number Placeholder 3"/>
          <p:cNvSpPr>
            <a:spLocks noGrp="1"/>
          </p:cNvSpPr>
          <p:nvPr>
            <p:ph type="sldNum" sz="quarter" idx="10"/>
          </p:nvPr>
        </p:nvSpPr>
        <p:spPr/>
        <p:txBody>
          <a:bodyPr/>
          <a:lstStyle/>
          <a:p>
            <a:fld id="{406EB6B5-210F-4479-814E-A82E73AE181C}"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IHTSDO review stages</a:t>
            </a:r>
          </a:p>
          <a:p>
            <a:r>
              <a:rPr lang="en-GB" dirty="0" smtClean="0"/>
              <a:t>Earlier </a:t>
            </a:r>
            <a:r>
              <a:rPr lang="en-GB" dirty="0" smtClean="0"/>
              <a:t>member and committee review...</a:t>
            </a:r>
          </a:p>
          <a:p>
            <a:r>
              <a:rPr lang="en-GB" dirty="0" smtClean="0"/>
              <a:t>Then public</a:t>
            </a:r>
            <a:r>
              <a:rPr lang="en-GB" baseline="0" dirty="0" smtClean="0"/>
              <a:t> </a:t>
            </a:r>
            <a:r>
              <a:rPr lang="en-GB" baseline="0" dirty="0" smtClean="0"/>
              <a:t>consultation [this stage] ...</a:t>
            </a:r>
            <a:endParaRPr lang="en-GB" dirty="0" smtClean="0"/>
          </a:p>
          <a:p>
            <a:r>
              <a:rPr lang="en-GB" dirty="0" smtClean="0"/>
              <a:t>Disposition and</a:t>
            </a:r>
            <a:r>
              <a:rPr lang="en-GB" baseline="0" dirty="0" smtClean="0"/>
              <a:t> modification followed by member comment (option to force GA vote)</a:t>
            </a:r>
            <a:endParaRPr lang="en-GB" dirty="0"/>
          </a:p>
        </p:txBody>
      </p:sp>
      <p:sp>
        <p:nvSpPr>
          <p:cNvPr id="4" name="Slide Number Placeholder 3"/>
          <p:cNvSpPr>
            <a:spLocks noGrp="1"/>
          </p:cNvSpPr>
          <p:nvPr>
            <p:ph type="sldNum" sz="quarter" idx="10"/>
          </p:nvPr>
        </p:nvSpPr>
        <p:spPr/>
        <p:txBody>
          <a:bodyPr/>
          <a:lstStyle/>
          <a:p>
            <a:fld id="{EA4BFE3D-0BBD-4561-B4BE-982331A7DB8C}" type="slidenum">
              <a:rPr lang="en-GB" smtClean="0"/>
              <a:pPr/>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2" descr="lots of people b&amp;w curve"/>
          <p:cNvPicPr>
            <a:picLocks noChangeAspect="1" noChangeArrowheads="1"/>
          </p:cNvPicPr>
          <p:nvPr userDrawn="1"/>
        </p:nvPicPr>
        <p:blipFill>
          <a:blip r:embed="rId2" cstate="print"/>
          <a:srcRect/>
          <a:stretch>
            <a:fillRect/>
          </a:stretch>
        </p:blipFill>
        <p:spPr bwMode="auto">
          <a:xfrm>
            <a:off x="0" y="1341438"/>
            <a:ext cx="9163050" cy="4751387"/>
          </a:xfrm>
          <a:prstGeom prst="rect">
            <a:avLst/>
          </a:prstGeom>
          <a:noFill/>
          <a:ln w="9525">
            <a:noFill/>
            <a:miter lim="800000"/>
            <a:headEnd/>
            <a:tailEnd/>
          </a:ln>
        </p:spPr>
      </p:pic>
      <p:sp>
        <p:nvSpPr>
          <p:cNvPr id="931844" name="Rectangle 4"/>
          <p:cNvSpPr>
            <a:spLocks noGrp="1" noChangeArrowheads="1"/>
          </p:cNvSpPr>
          <p:nvPr>
            <p:ph type="ctrTitle" sz="quarter"/>
          </p:nvPr>
        </p:nvSpPr>
        <p:spPr>
          <a:xfrm>
            <a:off x="330200" y="4495800"/>
            <a:ext cx="7594600" cy="1143000"/>
          </a:xfrm>
        </p:spPr>
        <p:txBody>
          <a:bodyPr/>
          <a:lstStyle>
            <a:lvl1pPr algn="l">
              <a:defRPr/>
            </a:lvl1pPr>
          </a:lstStyle>
          <a:p>
            <a:endParaRPr lang="en-GB" dirty="0"/>
          </a:p>
        </p:txBody>
      </p:sp>
      <p:sp>
        <p:nvSpPr>
          <p:cNvPr id="931845" name="Rectangle 5"/>
          <p:cNvSpPr>
            <a:spLocks noGrp="1" noChangeArrowheads="1"/>
          </p:cNvSpPr>
          <p:nvPr>
            <p:ph type="subTitle" sz="quarter" idx="1"/>
          </p:nvPr>
        </p:nvSpPr>
        <p:spPr>
          <a:xfrm>
            <a:off x="330200" y="5638800"/>
            <a:ext cx="7594600" cy="838200"/>
          </a:xfrm>
        </p:spPr>
        <p:txBody>
          <a:bodyPr/>
          <a:lstStyle>
            <a:lvl1pPr marL="0" indent="0">
              <a:buFontTx/>
              <a:buNone/>
              <a:defRPr>
                <a:solidFill>
                  <a:srgbClr val="3986B5"/>
                </a:solidFill>
              </a:defRPr>
            </a:lvl1pPr>
          </a:lstStyle>
          <a:p>
            <a:endParaRPr lang="en-GB"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224136"/>
          </a:xfrm>
        </p:spPr>
        <p:txBody>
          <a:bodyPr/>
          <a:lstStyle>
            <a:lvl1pPr>
              <a:defRPr>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39552" y="2420888"/>
            <a:ext cx="7848872" cy="3384376"/>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224136"/>
          </a:xfrm>
        </p:spPr>
        <p:txBody>
          <a:bodyPr/>
          <a:lstStyle>
            <a:lvl1pPr>
              <a:defRPr>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539552" y="1772816"/>
            <a:ext cx="7848872" cy="3384376"/>
          </a:xfrm>
        </p:spPr>
        <p:txBody>
          <a:bodyPr/>
          <a:lstStyle>
            <a:lvl1pPr marL="180975" indent="-180975" algn="l">
              <a:buFont typeface="Arial" pitchFamily="34" charset="0"/>
              <a:buChar char="•"/>
              <a:defRPr>
                <a:solidFill>
                  <a:schemeClr val="tx1">
                    <a:tint val="75000"/>
                  </a:schemeClr>
                </a:solidFill>
              </a:defRPr>
            </a:lvl1pPr>
            <a:lvl2pPr marL="542925" indent="-85725" algn="l">
              <a:buFont typeface="Wingdings" pitchFamily="2" charset="2"/>
              <a:buChar char="Ø"/>
              <a:defRPr>
                <a:solidFill>
                  <a:schemeClr val="tx1">
                    <a:tint val="75000"/>
                  </a:schemeClr>
                </a:solidFill>
              </a:defRPr>
            </a:lvl2pPr>
            <a:lvl3pPr marL="1073150" indent="-158750" algn="l">
              <a:buFont typeface="Wingdings" pitchFamily="2" charset="2"/>
              <a:buChar char="v"/>
              <a:defRPr>
                <a:solidFill>
                  <a:schemeClr val="tx1">
                    <a:tint val="75000"/>
                  </a:schemeClr>
                </a:solidFill>
              </a:defRPr>
            </a:lvl3pPr>
            <a:lvl4pPr marL="1520825" indent="-149225" algn="l">
              <a:buFont typeface="Courier New" pitchFamily="49" charset="0"/>
              <a:buChar char="o"/>
              <a:defRPr>
                <a:solidFill>
                  <a:schemeClr val="tx1">
                    <a:tint val="75000"/>
                  </a:schemeClr>
                </a:solidFill>
              </a:defRPr>
            </a:lvl4pPr>
            <a:lvl5pPr marL="1978025" indent="-149225" algn="l">
              <a:buFont typeface="Arial" pitchFamily="34" charset="0"/>
              <a:buChar char="•"/>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Fifth level</a:t>
            </a:r>
            <a:endParaRPr lang="en-GB"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2/18/2013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68313" y="270222"/>
            <a:ext cx="8229600" cy="998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GB" dirty="0" smtClean="0"/>
          </a:p>
        </p:txBody>
      </p:sp>
      <p:sp>
        <p:nvSpPr>
          <p:cNvPr id="1027" name="Text Placeholder 2"/>
          <p:cNvSpPr>
            <a:spLocks noGrp="1"/>
          </p:cNvSpPr>
          <p:nvPr>
            <p:ph type="body" idx="1"/>
          </p:nvPr>
        </p:nvSpPr>
        <p:spPr bwMode="auto">
          <a:xfrm>
            <a:off x="457200" y="2205038"/>
            <a:ext cx="8229600" cy="3600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pic>
        <p:nvPicPr>
          <p:cNvPr id="1028" name="Picture 6" descr="DH-Logo-pantone-EPS.jpg"/>
          <p:cNvPicPr>
            <a:picLocks noChangeAspect="1"/>
          </p:cNvPicPr>
          <p:nvPr userDrawn="1"/>
        </p:nvPicPr>
        <p:blipFill>
          <a:blip r:embed="rId6" cstate="print"/>
          <a:srcRect/>
          <a:stretch>
            <a:fillRect/>
          </a:stretch>
        </p:blipFill>
        <p:spPr bwMode="auto">
          <a:xfrm>
            <a:off x="7164388" y="5994400"/>
            <a:ext cx="1562100" cy="493713"/>
          </a:xfrm>
          <a:prstGeom prst="rect">
            <a:avLst/>
          </a:prstGeom>
          <a:noFill/>
          <a:ln w="9525">
            <a:noFill/>
            <a:miter lim="800000"/>
            <a:headEnd/>
            <a:tailEnd/>
          </a:ln>
        </p:spPr>
      </p:pic>
      <p:pic>
        <p:nvPicPr>
          <p:cNvPr id="1029" name="Picture 9" descr="NHS-Spot.jpg"/>
          <p:cNvPicPr>
            <a:picLocks noChangeAspect="1"/>
          </p:cNvPicPr>
          <p:nvPr userDrawn="1"/>
        </p:nvPicPr>
        <p:blipFill>
          <a:blip r:embed="rId7" cstate="print"/>
          <a:srcRect/>
          <a:stretch>
            <a:fillRect/>
          </a:stretch>
        </p:blipFill>
        <p:spPr bwMode="auto">
          <a:xfrm>
            <a:off x="7380288" y="404813"/>
            <a:ext cx="1325562" cy="536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8" r:id="rId1"/>
    <p:sldLayoutId id="2147483657" r:id="rId2"/>
    <p:sldLayoutId id="2147483659" r:id="rId3"/>
    <p:sldLayoutId id="2147483660" r:id="rId4"/>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ctr" rtl="0" fontAlgn="base">
        <a:spcBef>
          <a:spcPct val="0"/>
        </a:spcBef>
        <a:spcAft>
          <a:spcPct val="0"/>
        </a:spcAft>
        <a:defRPr sz="4400">
          <a:solidFill>
            <a:srgbClr val="0070C0"/>
          </a:solidFill>
          <a:latin typeface="Calibri" pitchFamily="34" charset="0"/>
        </a:defRPr>
      </a:lvl6pPr>
      <a:lvl7pPr marL="914400" algn="ctr" rtl="0" fontAlgn="base">
        <a:spcBef>
          <a:spcPct val="0"/>
        </a:spcBef>
        <a:spcAft>
          <a:spcPct val="0"/>
        </a:spcAft>
        <a:defRPr sz="4400">
          <a:solidFill>
            <a:srgbClr val="0070C0"/>
          </a:solidFill>
          <a:latin typeface="Calibri" pitchFamily="34" charset="0"/>
        </a:defRPr>
      </a:lvl7pPr>
      <a:lvl8pPr marL="1371600" algn="ctr" rtl="0" fontAlgn="base">
        <a:spcBef>
          <a:spcPct val="0"/>
        </a:spcBef>
        <a:spcAft>
          <a:spcPct val="0"/>
        </a:spcAft>
        <a:defRPr sz="4400">
          <a:solidFill>
            <a:srgbClr val="0070C0"/>
          </a:solidFill>
          <a:latin typeface="Calibri" pitchFamily="34" charset="0"/>
        </a:defRPr>
      </a:lvl8pPr>
      <a:lvl9pPr marL="1828800" algn="ctr"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0070C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0070C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0070C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0070C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70C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sfe.aceworkspace.net/sf/docman/do/listDocuments/projects.announcements/docman.root.ihtsdo_consultations.sct_query_specification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sz="quarter"/>
          </p:nvPr>
        </p:nvSpPr>
        <p:spPr>
          <a:xfrm>
            <a:off x="323528" y="3501008"/>
            <a:ext cx="7594600" cy="1800200"/>
          </a:xfrm>
        </p:spPr>
        <p:txBody>
          <a:bodyPr/>
          <a:lstStyle/>
          <a:p>
            <a:pPr lvl="0">
              <a:spcBef>
                <a:spcPct val="20000"/>
              </a:spcBef>
            </a:pPr>
            <a:r>
              <a:rPr lang="en-US" sz="2800" dirty="0" smtClean="0"/>
              <a:t>SNOMED CT </a:t>
            </a:r>
            <a:r>
              <a:rPr lang="en-GB" sz="2800" dirty="0" smtClean="0"/>
              <a:t/>
            </a:r>
            <a:br>
              <a:rPr lang="en-GB" sz="2800" dirty="0" smtClean="0"/>
            </a:br>
            <a:r>
              <a:rPr lang="en-GB" sz="2800" dirty="0" smtClean="0"/>
              <a:t>IHTSDO </a:t>
            </a:r>
            <a:r>
              <a:rPr lang="en-US" sz="2800" dirty="0" smtClean="0"/>
              <a:t>Query Language Specification</a:t>
            </a:r>
            <a:br>
              <a:rPr lang="en-US" sz="2800" dirty="0" smtClean="0"/>
            </a:br>
            <a:r>
              <a:rPr lang="en-GB" sz="2000" b="1" dirty="0" smtClean="0">
                <a:solidFill>
                  <a:prstClr val="black">
                    <a:tint val="75000"/>
                  </a:prstClr>
                </a:solidFill>
                <a:ea typeface="+mn-ea"/>
                <a:cs typeface="+mn-cs"/>
              </a:rPr>
              <a:t>&amp; IHTSDO Public Consultation</a:t>
            </a:r>
            <a:br>
              <a:rPr lang="en-GB" sz="2000" b="1" dirty="0" smtClean="0">
                <a:solidFill>
                  <a:prstClr val="black">
                    <a:tint val="75000"/>
                  </a:prstClr>
                </a:solidFill>
                <a:ea typeface="+mn-ea"/>
                <a:cs typeface="+mn-cs"/>
              </a:rPr>
            </a:br>
            <a:r>
              <a:rPr lang="en-GB" sz="3200" b="1" dirty="0" smtClean="0">
                <a:solidFill>
                  <a:prstClr val="black">
                    <a:tint val="75000"/>
                  </a:prstClr>
                </a:solidFill>
                <a:ea typeface="+mn-ea"/>
                <a:cs typeface="+mn-cs"/>
              </a:rPr>
              <a:t/>
            </a:r>
            <a:br>
              <a:rPr lang="en-GB" sz="3200" b="1" dirty="0" smtClean="0">
                <a:solidFill>
                  <a:prstClr val="black">
                    <a:tint val="75000"/>
                  </a:prstClr>
                </a:solidFill>
                <a:ea typeface="+mn-ea"/>
                <a:cs typeface="+mn-cs"/>
              </a:rPr>
            </a:br>
            <a:r>
              <a:rPr lang="en-GB" sz="2800" dirty="0" smtClean="0">
                <a:ea typeface="+mn-ea"/>
                <a:cs typeface="+mn-cs"/>
              </a:rPr>
              <a:t>Relevance to analytics</a:t>
            </a:r>
            <a:endParaRPr lang="en-GB" sz="2800" i="1" dirty="0" smtClean="0"/>
          </a:p>
        </p:txBody>
      </p:sp>
      <p:sp>
        <p:nvSpPr>
          <p:cNvPr id="4099" name="Subtitle 2"/>
          <p:cNvSpPr>
            <a:spLocks noGrp="1"/>
          </p:cNvSpPr>
          <p:nvPr>
            <p:ph type="subTitle" sz="quarter" idx="1"/>
          </p:nvPr>
        </p:nvSpPr>
        <p:spPr>
          <a:xfrm>
            <a:off x="251520" y="5589240"/>
            <a:ext cx="7594600" cy="792088"/>
          </a:xfrm>
        </p:spPr>
        <p:txBody>
          <a:bodyPr/>
          <a:lstStyle/>
          <a:p>
            <a:pPr eaLnBrk="1" hangingPunct="1">
              <a:lnSpc>
                <a:spcPct val="90000"/>
              </a:lnSpc>
            </a:pPr>
            <a:r>
              <a:rPr lang="en-GB" sz="2250" b="1" i="1" dirty="0" smtClean="0">
                <a:cs typeface="Arial" charset="0"/>
              </a:rPr>
              <a:t>Ed Cheetham, Principal Terminology Specialist</a:t>
            </a:r>
          </a:p>
          <a:p>
            <a:pPr eaLnBrk="1" hangingPunct="1">
              <a:lnSpc>
                <a:spcPct val="90000"/>
              </a:lnSpc>
            </a:pPr>
            <a:endParaRPr lang="en-GB" sz="2400" b="1" i="1" dirty="0" smtClean="0">
              <a:cs typeface="Arial" charset="0"/>
            </a:endParaRPr>
          </a:p>
          <a:p>
            <a:pPr eaLnBrk="1" hangingPunct="1">
              <a:lnSpc>
                <a:spcPct val="90000"/>
              </a:lnSpc>
            </a:pPr>
            <a:r>
              <a:rPr lang="en-GB" sz="2000"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Consultation approach</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 The IHTSDO Management Board has approved this specification as an IHTSDO draft standard for public consultation </a:t>
            </a:r>
            <a:r>
              <a:rPr lang="en-GB" b="1" dirty="0" smtClean="0"/>
              <a:t>over a period of six months</a:t>
            </a:r>
            <a:r>
              <a:rPr lang="en-GB" dirty="0" smtClean="0"/>
              <a:t>. Please forward all feedback on the specification to John Gutai at jgu@ihtsdo. org </a:t>
            </a:r>
            <a:r>
              <a:rPr lang="en-GB" b="1" dirty="0" smtClean="0"/>
              <a:t>by 14th June</a:t>
            </a:r>
            <a:r>
              <a:rPr lang="en-GB" dirty="0" smtClean="0"/>
              <a:t>, using the feedback sheet at: </a:t>
            </a:r>
            <a:r>
              <a:rPr lang="en-GB" dirty="0" smtClean="0">
                <a:hlinkClick r:id="rId3"/>
              </a:rPr>
              <a:t>https://csfe.aceworkspace.net/sf/docman/do/listDocuments/projects. announcements/docman.root.ihtsdo_consultations.sct_query_specifications</a:t>
            </a:r>
            <a:r>
              <a:rPr lang="en-GB" dirty="0" smtClean="0"/>
              <a:t>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 and suitability testing</a:t>
            </a:r>
            <a:endParaRPr lang="en-GB" dirty="0"/>
          </a:p>
        </p:txBody>
      </p:sp>
      <p:sp>
        <p:nvSpPr>
          <p:cNvPr id="3" name="Content Placeholder 2"/>
          <p:cNvSpPr>
            <a:spLocks noGrp="1"/>
          </p:cNvSpPr>
          <p:nvPr>
            <p:ph idx="1"/>
          </p:nvPr>
        </p:nvSpPr>
        <p:spPr/>
        <p:txBody>
          <a:bodyPr/>
          <a:lstStyle/>
          <a:p>
            <a:r>
              <a:rPr lang="en-GB" dirty="0" smtClean="0"/>
              <a:t>UKTC intend to compare with QOF syntax</a:t>
            </a:r>
          </a:p>
          <a:p>
            <a:r>
              <a:rPr lang="en-GB" dirty="0" smtClean="0"/>
              <a:t>Other familiar/useful formalisms?</a:t>
            </a:r>
          </a:p>
          <a:p>
            <a:r>
              <a:rPr lang="en-GB" dirty="0" smtClean="0"/>
              <a:t>Other willing reviewers?</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 &amp; purpose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Provide a language specification that should be used to define an expression that selects concepts for inclusion in a simple concept reference set.</a:t>
            </a:r>
          </a:p>
          <a:p>
            <a:pPr lvl="1"/>
            <a:r>
              <a:rPr lang="en-GB" dirty="0" smtClean="0"/>
              <a:t>No metadata (which release etc.) specified</a:t>
            </a:r>
          </a:p>
          <a:p>
            <a:r>
              <a:rPr lang="en-US" dirty="0" smtClean="0"/>
              <a:t>The specification can be used to define value sets that may be bound to fields in information models, or to define sets of concepts to be included or excluded in particular use-cases.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Look and feel</a:t>
            </a:r>
            <a:endParaRPr lang="en-GB"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GB" dirty="0" smtClean="0"/>
              <a:t>Functionally</a:t>
            </a:r>
          </a:p>
          <a:p>
            <a:pPr lvl="1"/>
            <a:r>
              <a:rPr lang="en-GB" dirty="0" smtClean="0"/>
              <a:t>Presented as a set of functions operating on SNOMED CT data, and on the outputs of other functions</a:t>
            </a:r>
          </a:p>
          <a:p>
            <a:pPr lvl="1"/>
            <a:r>
              <a:rPr lang="en-GB" dirty="0" smtClean="0"/>
              <a:t>Set operations (intersection/union/excludes)</a:t>
            </a:r>
          </a:p>
          <a:p>
            <a:pPr lvl="1"/>
            <a:r>
              <a:rPr lang="en-GB" dirty="0" smtClean="0"/>
              <a:t>DAG-specific (children, descendants, leaf, roles)</a:t>
            </a:r>
          </a:p>
          <a:p>
            <a:pPr lvl="1"/>
            <a:r>
              <a:rPr lang="en-GB" dirty="0" smtClean="0"/>
              <a:t>Lexical matching</a:t>
            </a:r>
          </a:p>
          <a:p>
            <a:r>
              <a:rPr lang="en-GB" dirty="0" smtClean="0"/>
              <a:t>Syntactically</a:t>
            </a:r>
          </a:p>
          <a:p>
            <a:pPr lvl="1"/>
            <a:r>
              <a:rPr lang="en-GB" dirty="0" smtClean="0"/>
              <a:t>Human-readable function names</a:t>
            </a:r>
          </a:p>
          <a:p>
            <a:pPr lvl="1"/>
            <a:r>
              <a:rPr lang="en-GB" dirty="0" smtClean="0"/>
              <a:t>Parentheses denote ‘depth-first’ precedence</a:t>
            </a:r>
          </a:p>
          <a:p>
            <a:pPr lvl="2"/>
            <a:r>
              <a:rPr lang="en-GB" dirty="0" smtClean="0"/>
              <a:t>Care with non-commutative functions</a:t>
            </a:r>
          </a:p>
          <a:p>
            <a:pPr lvl="1"/>
            <a:r>
              <a:rPr lang="en-GB" dirty="0" smtClean="0"/>
              <a:t>Simple commenting convention </a:t>
            </a:r>
          </a:p>
          <a:p>
            <a:pPr lvl="1"/>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p:txBody>
          <a:bodyPr>
            <a:normAutofit/>
          </a:bodyPr>
          <a:lstStyle/>
          <a:p>
            <a:pPr>
              <a:spcAft>
                <a:spcPts val="0"/>
              </a:spcAft>
            </a:pPr>
            <a:r>
              <a:rPr lang="en-US" sz="2000" dirty="0" smtClean="0">
                <a:solidFill>
                  <a:srgbClr val="984806"/>
                </a:solidFill>
                <a:latin typeface="Courier New"/>
                <a:ea typeface="Times New Roman"/>
                <a:cs typeface="Times New Roman"/>
              </a:rPr>
              <a:t>// This query expression returns concepts in the Clinical finding sub-hierarchy</a:t>
            </a:r>
            <a:endParaRPr lang="en-GB" sz="3600" dirty="0" smtClean="0">
              <a:latin typeface="Arial"/>
              <a:ea typeface="Times New Roman"/>
              <a:cs typeface="Times New Roman"/>
            </a:endParaRPr>
          </a:p>
          <a:p>
            <a:pPr>
              <a:spcAft>
                <a:spcPts val="0"/>
              </a:spcAft>
            </a:pPr>
            <a:r>
              <a:rPr lang="en-US" sz="2000" dirty="0" smtClean="0">
                <a:solidFill>
                  <a:srgbClr val="0070C0"/>
                </a:solidFill>
                <a:latin typeface="Courier New"/>
                <a:ea typeface="Times New Roman"/>
                <a:cs typeface="Times New Roman"/>
              </a:rPr>
              <a:t>DescendantsAndSelf</a:t>
            </a:r>
            <a:r>
              <a:rPr lang="en-US" sz="2000" dirty="0" smtClean="0">
                <a:latin typeface="Courier New"/>
                <a:ea typeface="Times New Roman"/>
                <a:cs typeface="Times New Roman"/>
              </a:rPr>
              <a:t>(</a:t>
            </a:r>
            <a:r>
              <a:rPr lang="en-US" sz="2000" dirty="0" smtClean="0">
                <a:solidFill>
                  <a:srgbClr val="00B050"/>
                </a:solidFill>
                <a:latin typeface="Courier New"/>
                <a:ea typeface="Times New Roman"/>
                <a:cs typeface="Times New Roman"/>
              </a:rPr>
              <a:t>404684003</a:t>
            </a:r>
            <a:r>
              <a:rPr lang="en-US" sz="2000" dirty="0" smtClean="0">
                <a:latin typeface="Courier New"/>
                <a:ea typeface="Times New Roman"/>
                <a:cs typeface="Times New Roman"/>
              </a:rPr>
              <a:t>|Clinical finding|)</a:t>
            </a:r>
          </a:p>
          <a:p>
            <a:pPr>
              <a:spcAft>
                <a:spcPts val="0"/>
              </a:spcAft>
            </a:pPr>
            <a:endParaRPr lang="en-US" sz="2000" dirty="0" smtClean="0">
              <a:latin typeface="Courier New"/>
              <a:ea typeface="Times New Roman"/>
              <a:cs typeface="Times New Roman"/>
            </a:endParaRPr>
          </a:p>
          <a:p>
            <a:pPr>
              <a:spcAft>
                <a:spcPts val="0"/>
              </a:spcAft>
            </a:pPr>
            <a:r>
              <a:rPr lang="en-US" sz="2000" dirty="0" smtClean="0">
                <a:solidFill>
                  <a:srgbClr val="984806"/>
                </a:solidFill>
                <a:latin typeface="Courier New"/>
                <a:ea typeface="Times New Roman"/>
                <a:cs typeface="Times New Roman"/>
              </a:rPr>
              <a:t>/* This query expression returns all fully defined concepts in the Clinical finding</a:t>
            </a:r>
            <a:endParaRPr lang="en-GB" sz="3600" dirty="0" smtClean="0">
              <a:latin typeface="Arial"/>
              <a:ea typeface="Times New Roman"/>
              <a:cs typeface="Times New Roman"/>
            </a:endParaRPr>
          </a:p>
          <a:p>
            <a:pPr>
              <a:spcAft>
                <a:spcPts val="0"/>
              </a:spcAft>
            </a:pPr>
            <a:r>
              <a:rPr lang="en-US" sz="2000" dirty="0" smtClean="0">
                <a:solidFill>
                  <a:srgbClr val="984806"/>
                </a:solidFill>
                <a:latin typeface="Courier New"/>
                <a:ea typeface="Times New Roman"/>
                <a:cs typeface="Times New Roman"/>
              </a:rPr>
              <a:t> * sub-hierarchy */</a:t>
            </a:r>
            <a:endParaRPr lang="en-GB" sz="3600" dirty="0" smtClean="0">
              <a:latin typeface="Arial"/>
              <a:ea typeface="Times New Roman"/>
              <a:cs typeface="Times New Roman"/>
            </a:endParaRPr>
          </a:p>
          <a:p>
            <a:pPr>
              <a:spcAft>
                <a:spcPts val="0"/>
              </a:spcAft>
            </a:pPr>
            <a:r>
              <a:rPr lang="en-US" sz="2000" dirty="0" smtClean="0">
                <a:solidFill>
                  <a:srgbClr val="0070C0"/>
                </a:solidFill>
                <a:latin typeface="Courier New"/>
                <a:ea typeface="Times New Roman"/>
                <a:cs typeface="Times New Roman"/>
              </a:rPr>
              <a:t>FilterOnFullyDefined(DescendantsAndSelf</a:t>
            </a:r>
            <a:r>
              <a:rPr lang="en-US" sz="2000" dirty="0" smtClean="0">
                <a:latin typeface="Courier New"/>
                <a:ea typeface="Times New Roman"/>
                <a:cs typeface="Times New Roman"/>
              </a:rPr>
              <a:t>(</a:t>
            </a:r>
            <a:r>
              <a:rPr lang="en-US" sz="2000" dirty="0" smtClean="0">
                <a:solidFill>
                  <a:srgbClr val="00B050"/>
                </a:solidFill>
                <a:latin typeface="Courier New"/>
                <a:ea typeface="Times New Roman"/>
                <a:cs typeface="Times New Roman"/>
              </a:rPr>
              <a:t>404684003</a:t>
            </a:r>
            <a:r>
              <a:rPr lang="en-US" sz="2000" dirty="0" smtClean="0">
                <a:latin typeface="Courier New"/>
                <a:ea typeface="Times New Roman"/>
                <a:cs typeface="Times New Roman"/>
              </a:rPr>
              <a:t>|Clinical finding|))</a:t>
            </a:r>
            <a:endParaRPr lang="en-GB" sz="3600" dirty="0" smtClean="0">
              <a:latin typeface="Arial"/>
              <a:ea typeface="Times New Roman"/>
              <a:cs typeface="Times New Roman"/>
            </a:endParaRPr>
          </a:p>
          <a:p>
            <a:pPr>
              <a:spcAft>
                <a:spcPts val="0"/>
              </a:spcAft>
            </a:pPr>
            <a:endParaRPr lang="en-GB" sz="3600" dirty="0">
              <a:latin typeface="Arial"/>
              <a:ea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172200"/>
          </a:xfrm>
        </p:spPr>
        <p:txBody>
          <a:bodyPr>
            <a:normAutofit fontScale="25000" lnSpcReduction="20000"/>
          </a:bodyPr>
          <a:lstStyle/>
          <a:p>
            <a:pPr>
              <a:lnSpc>
                <a:spcPct val="120000"/>
              </a:lnSpc>
              <a:spcBef>
                <a:spcPts val="0"/>
              </a:spcBef>
              <a:spcAft>
                <a:spcPts val="0"/>
              </a:spcAft>
              <a:buNone/>
            </a:pPr>
            <a:r>
              <a:rPr lang="en-US" sz="7200" dirty="0" smtClean="0">
                <a:solidFill>
                  <a:srgbClr val="0070C0"/>
                </a:solidFill>
                <a:latin typeface="Courier New"/>
                <a:ea typeface="Times New Roman"/>
                <a:cs typeface="Times New Roman"/>
              </a:rPr>
              <a:t>Union</a:t>
            </a:r>
            <a:r>
              <a:rPr lang="en-US" sz="7200" dirty="0" smtClean="0">
                <a:latin typeface="Courier New"/>
                <a:ea typeface="Times New Roman"/>
                <a:cs typeface="Times New Roman"/>
              </a:rPr>
              <a:t>(</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118956008</a:t>
            </a:r>
            <a:r>
              <a:rPr lang="en-US" sz="7200" dirty="0" smtClean="0">
                <a:latin typeface="Courier New"/>
                <a:ea typeface="Times New Roman"/>
                <a:cs typeface="Times New Roman"/>
              </a:rPr>
              <a:t>|Body structure altered from its original|), </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Excludes</a:t>
            </a:r>
            <a:r>
              <a:rPr lang="en-US" sz="7200" dirty="0" smtClean="0">
                <a:latin typeface="Courier New"/>
                <a:ea typeface="Times New Roman"/>
                <a:cs typeface="Times New Roman"/>
              </a:rPr>
              <a:t>(</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404684003</a:t>
            </a:r>
            <a:r>
              <a:rPr lang="en-US" sz="7200" dirty="0" smtClean="0">
                <a:latin typeface="Courier New"/>
                <a:ea typeface="Times New Roman"/>
                <a:cs typeface="Times New Roman"/>
              </a:rPr>
              <a:t>|Clinical finding|),</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Union</a:t>
            </a:r>
            <a:r>
              <a:rPr lang="en-US" sz="7200" dirty="0" smtClean="0">
                <a:latin typeface="Courier New"/>
                <a:ea typeface="Times New Roman"/>
                <a:cs typeface="Times New Roman"/>
              </a:rPr>
              <a:t>(</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DescendantsAndSelf</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307824009</a:t>
            </a:r>
            <a:r>
              <a:rPr lang="en-US" sz="7200" dirty="0" smtClean="0">
                <a:latin typeface="Courier New"/>
                <a:ea typeface="Times New Roman"/>
                <a:cs typeface="Times New Roman"/>
              </a:rPr>
              <a:t>|Administrative statuses|),</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DescendantsAndSelf</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405533003</a:t>
            </a:r>
            <a:r>
              <a:rPr lang="en-US" sz="7200" dirty="0" smtClean="0">
                <a:latin typeface="Courier New"/>
                <a:ea typeface="Times New Roman"/>
                <a:cs typeface="Times New Roman"/>
              </a:rPr>
              <a:t>|Adverse incident outcome categories|),</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DescendantsAndSelf</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420134006</a:t>
            </a:r>
            <a:r>
              <a:rPr lang="en-US" sz="7200" dirty="0" smtClean="0">
                <a:latin typeface="Courier New"/>
                <a:ea typeface="Times New Roman"/>
                <a:cs typeface="Times New Roman"/>
              </a:rPr>
              <a:t>|Propensity to adverse reactions|),</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DescendantsAndSelf</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365858006</a:t>
            </a:r>
            <a:r>
              <a:rPr lang="en-US" sz="7200" dirty="0" smtClean="0">
                <a:latin typeface="Courier New"/>
                <a:ea typeface="Times New Roman"/>
                <a:cs typeface="Times New Roman"/>
              </a:rPr>
              <a:t>|Prognosis/outlook finding|),</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DescendantsAndSelf</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285153007</a:t>
            </a:r>
            <a:r>
              <a:rPr lang="en-US" sz="7200" dirty="0" smtClean="0">
                <a:latin typeface="Courier New"/>
                <a:ea typeface="Times New Roman"/>
                <a:cs typeface="Times New Roman"/>
              </a:rPr>
              <a:t>|Sequelae of external causes and disorders|)</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272379006</a:t>
            </a:r>
            <a:r>
              <a:rPr lang="en-US" sz="7200" dirty="0" smtClean="0">
                <a:latin typeface="Courier New"/>
                <a:ea typeface="Times New Roman"/>
                <a:cs typeface="Times New Roman"/>
              </a:rPr>
              <a:t>|Events|),</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413350009</a:t>
            </a:r>
            <a:r>
              <a:rPr lang="en-US" sz="7200" dirty="0" smtClean="0">
                <a:latin typeface="Courier New"/>
                <a:ea typeface="Times New Roman"/>
                <a:cs typeface="Times New Roman"/>
              </a:rPr>
              <a:t>|Finding with explicit context|),		</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57177007</a:t>
            </a:r>
            <a:r>
              <a:rPr lang="en-US" sz="7200" dirty="0" smtClean="0">
                <a:latin typeface="Courier New"/>
                <a:ea typeface="Times New Roman"/>
                <a:cs typeface="Times New Roman"/>
              </a:rPr>
              <a:t>|Family history of|),</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r>
              <a:rPr lang="en-US" sz="7200" dirty="0" smtClean="0">
                <a:solidFill>
                  <a:srgbClr val="0070C0"/>
                </a:solidFill>
                <a:latin typeface="Courier New"/>
                <a:ea typeface="Times New Roman"/>
                <a:cs typeface="Times New Roman"/>
              </a:rPr>
              <a:t>Descendants</a:t>
            </a:r>
            <a:r>
              <a:rPr lang="en-US" sz="7200" dirty="0" smtClean="0">
                <a:latin typeface="Courier New"/>
                <a:ea typeface="Times New Roman"/>
                <a:cs typeface="Times New Roman"/>
              </a:rPr>
              <a:t>(</a:t>
            </a:r>
            <a:r>
              <a:rPr lang="en-US" sz="7200" dirty="0" smtClean="0">
                <a:solidFill>
                  <a:srgbClr val="00B050"/>
                </a:solidFill>
                <a:latin typeface="Courier New"/>
                <a:ea typeface="Times New Roman"/>
                <a:cs typeface="Times New Roman"/>
              </a:rPr>
              <a:t>4908009</a:t>
            </a:r>
            <a:r>
              <a:rPr lang="en-US" sz="7200" dirty="0" smtClean="0">
                <a:latin typeface="Courier New"/>
                <a:ea typeface="Times New Roman"/>
                <a:cs typeface="Times New Roman"/>
              </a:rPr>
              <a:t>|Past history of|)</a:t>
            </a:r>
            <a:endParaRPr lang="en-GB" sz="12800" dirty="0" smtClean="0">
              <a:latin typeface="Arial"/>
              <a:ea typeface="Times New Roman"/>
              <a:cs typeface="Times New Roman"/>
            </a:endParaRPr>
          </a:p>
          <a:p>
            <a:pPr>
              <a:lnSpc>
                <a:spcPct val="120000"/>
              </a:lnSpc>
              <a:spcBef>
                <a:spcPts val="0"/>
              </a:spcBef>
              <a:spcAft>
                <a:spcPts val="0"/>
              </a:spcAft>
              <a:buNone/>
            </a:pPr>
            <a:r>
              <a:rPr lang="en-US" sz="7200" dirty="0" smtClean="0">
                <a:latin typeface="Courier New"/>
                <a:ea typeface="Times New Roman"/>
                <a:cs typeface="Times New Roman"/>
              </a:rPr>
              <a:t>) </a:t>
            </a:r>
            <a:endParaRPr lang="en-GB" sz="12800" dirty="0" smtClean="0">
              <a:latin typeface="Arial"/>
              <a:ea typeface="Times New Roman"/>
              <a:cs typeface="Times New Roman"/>
            </a:endParaRPr>
          </a:p>
          <a:p>
            <a:pPr>
              <a:spcAft>
                <a:spcPts val="0"/>
              </a:spcAft>
            </a:pPr>
            <a:endParaRPr lang="en-GB" sz="3600" dirty="0">
              <a:latin typeface="Arial"/>
              <a:ea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Tabular description</a:t>
            </a:r>
            <a:endParaRPr lang="en-GB" dirty="0"/>
          </a:p>
        </p:txBody>
      </p:sp>
      <p:graphicFrame>
        <p:nvGraphicFramePr>
          <p:cNvPr id="5" name="Table 4"/>
          <p:cNvGraphicFramePr>
            <a:graphicFrameLocks noGrp="1"/>
          </p:cNvGraphicFramePr>
          <p:nvPr/>
        </p:nvGraphicFramePr>
        <p:xfrm>
          <a:off x="457200" y="1872030"/>
          <a:ext cx="8305800" cy="4757370"/>
        </p:xfrm>
        <a:graphic>
          <a:graphicData uri="http://schemas.openxmlformats.org/drawingml/2006/table">
            <a:tbl>
              <a:tblPr/>
              <a:tblGrid>
                <a:gridCol w="3326415"/>
                <a:gridCol w="4979385"/>
              </a:tblGrid>
              <a:tr h="247596">
                <a:tc>
                  <a:txBody>
                    <a:bodyPr/>
                    <a:lstStyle/>
                    <a:p>
                      <a:pPr>
                        <a:lnSpc>
                          <a:spcPts val="1500"/>
                        </a:lnSpc>
                        <a:spcAft>
                          <a:spcPts val="0"/>
                        </a:spcAft>
                      </a:pPr>
                      <a:r>
                        <a:rPr lang="en-US" sz="1400" baseline="0" dirty="0">
                          <a:latin typeface="Arial"/>
                          <a:ea typeface="Times New Roman"/>
                          <a:cs typeface="Times New Roman"/>
                        </a:rPr>
                        <a:t>Function</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nSpc>
                          <a:spcPts val="1500"/>
                        </a:lnSpc>
                        <a:spcAft>
                          <a:spcPts val="0"/>
                        </a:spcAft>
                      </a:pPr>
                      <a:r>
                        <a:rPr lang="en-US" sz="1400" baseline="0" dirty="0">
                          <a:latin typeface="Arial"/>
                          <a:ea typeface="Times New Roman"/>
                          <a:cs typeface="Times New Roman"/>
                        </a:rPr>
                        <a:t>Description </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r>
              <a:tr h="1047804">
                <a:tc>
                  <a:txBody>
                    <a:bodyPr/>
                    <a:lstStyle/>
                    <a:p>
                      <a:pPr>
                        <a:lnSpc>
                          <a:spcPts val="1500"/>
                        </a:lnSpc>
                        <a:spcAft>
                          <a:spcPts val="0"/>
                        </a:spcAft>
                      </a:pPr>
                      <a:r>
                        <a:rPr lang="en-US" sz="1400" baseline="0" dirty="0">
                          <a:latin typeface="Arial"/>
                          <a:ea typeface="Times New Roman"/>
                          <a:cs typeface="Times New Roman"/>
                        </a:rPr>
                        <a:t>Intersection(A, B, C, ..)</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1400" baseline="0" dirty="0">
                          <a:latin typeface="Arial"/>
                          <a:ea typeface="Times New Roman"/>
                          <a:cs typeface="Times New Roman"/>
                        </a:rPr>
                        <a:t>Include only concepts that are in reference set A, and that are also in reference set B and that are also in reference set C. A concept that is not in all of the input reference sets is not included in the output reference set. This function takes one or more arguments.</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262">
                <a:tc>
                  <a:txBody>
                    <a:bodyPr/>
                    <a:lstStyle/>
                    <a:p>
                      <a:pPr>
                        <a:lnSpc>
                          <a:spcPts val="1500"/>
                        </a:lnSpc>
                        <a:spcAft>
                          <a:spcPts val="0"/>
                        </a:spcAft>
                      </a:pPr>
                      <a:r>
                        <a:rPr lang="en-US" sz="1400" baseline="0" dirty="0">
                          <a:latin typeface="Arial"/>
                          <a:ea typeface="Times New Roman"/>
                          <a:cs typeface="Times New Roman"/>
                        </a:rPr>
                        <a:t>FilterOnFullyDefined(A)</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1400" baseline="0" dirty="0">
                          <a:latin typeface="Arial"/>
                          <a:ea typeface="Times New Roman"/>
                          <a:cs typeface="Times New Roman"/>
                        </a:rPr>
                        <a:t>Include only the concepts in reference set A that are Fully Defined concepts</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138">
                <a:tc>
                  <a:txBody>
                    <a:bodyPr/>
                    <a:lstStyle/>
                    <a:p>
                      <a:pPr>
                        <a:lnSpc>
                          <a:spcPts val="1500"/>
                        </a:lnSpc>
                        <a:spcAft>
                          <a:spcPts val="0"/>
                        </a:spcAft>
                      </a:pPr>
                      <a:r>
                        <a:rPr lang="en-US" sz="1400" baseline="0" dirty="0">
                          <a:latin typeface="Arial"/>
                          <a:ea typeface="Times New Roman"/>
                          <a:cs typeface="Times New Roman"/>
                        </a:rPr>
                        <a:t>FilterOnMatch(s, A)</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1400" baseline="0" dirty="0">
                          <a:latin typeface="Arial"/>
                          <a:ea typeface="Times New Roman"/>
                          <a:cs typeface="Times New Roman"/>
                        </a:rPr>
                        <a:t>Include only concepts in reference set A, that have an active description matching ‘s'. To be included in the resulting set, at least one of the concept’s active descriptions should match. See the next section for a definition of the matching criteria.</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153">
                <a:tc>
                  <a:txBody>
                    <a:bodyPr/>
                    <a:lstStyle/>
                    <a:p>
                      <a:pPr>
                        <a:lnSpc>
                          <a:spcPts val="1500"/>
                        </a:lnSpc>
                        <a:spcAft>
                          <a:spcPts val="0"/>
                        </a:spcAft>
                      </a:pPr>
                      <a:r>
                        <a:rPr lang="en-US" sz="1400" baseline="0" dirty="0">
                          <a:latin typeface="Arial"/>
                          <a:ea typeface="Times New Roman"/>
                          <a:cs typeface="Times New Roman"/>
                        </a:rPr>
                        <a:t>HasRel(A, B)</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1400" baseline="0" dirty="0">
                          <a:latin typeface="Arial"/>
                          <a:ea typeface="Times New Roman"/>
                          <a:cs typeface="Times New Roman"/>
                        </a:rPr>
                        <a:t>Include only concepts that have a relationship of a type within reference set A, to a target concept in reference set B. The relationship must be ungrouped, and may be inferred from other relationships. </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262">
                <a:tc>
                  <a:txBody>
                    <a:bodyPr/>
                    <a:lstStyle/>
                    <a:p>
                      <a:pPr>
                        <a:lnSpc>
                          <a:spcPts val="1500"/>
                        </a:lnSpc>
                        <a:spcAft>
                          <a:spcPts val="0"/>
                        </a:spcAft>
                      </a:pPr>
                      <a:r>
                        <a:rPr lang="en-US" sz="1400" baseline="0" dirty="0">
                          <a:latin typeface="Arial"/>
                          <a:ea typeface="Times New Roman"/>
                          <a:cs typeface="Times New Roman"/>
                        </a:rPr>
                        <a:t>Children(A)</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1400" baseline="0" dirty="0">
                          <a:latin typeface="Arial"/>
                          <a:ea typeface="Times New Roman"/>
                          <a:cs typeface="Times New Roman"/>
                        </a:rPr>
                        <a:t>Include only the direct children of concepts in reference set A</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8155">
                <a:tc>
                  <a:txBody>
                    <a:bodyPr/>
                    <a:lstStyle/>
                    <a:p>
                      <a:pPr>
                        <a:lnSpc>
                          <a:spcPts val="1500"/>
                        </a:lnSpc>
                        <a:spcAft>
                          <a:spcPts val="0"/>
                        </a:spcAft>
                      </a:pPr>
                      <a:r>
                        <a:rPr lang="en-US" sz="1400" baseline="0" dirty="0">
                          <a:latin typeface="Arial"/>
                          <a:ea typeface="Times New Roman"/>
                          <a:cs typeface="Times New Roman"/>
                        </a:rPr>
                        <a:t>MembersOf(NamedRefset)</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ts val="1500"/>
                        </a:lnSpc>
                        <a:spcAft>
                          <a:spcPts val="0"/>
                        </a:spcAft>
                      </a:pPr>
                      <a:r>
                        <a:rPr lang="en-US" sz="1400" baseline="0" dirty="0">
                          <a:latin typeface="Arial"/>
                          <a:ea typeface="Times New Roman"/>
                          <a:cs typeface="Times New Roman"/>
                        </a:rPr>
                        <a:t>Include only the members of an already defined reference set. The reference set may either be a static reference set, that is an enumerated set of concepts, or a dynamic reference set that must be evaluated from a specification before being used.</a:t>
                      </a:r>
                      <a:endParaRPr lang="en-GB" sz="1400" baseline="0" dirty="0">
                        <a:latin typeface="Arial"/>
                        <a:ea typeface="Times New Roman"/>
                        <a:cs typeface="Times New Roman"/>
                      </a:endParaRPr>
                    </a:p>
                  </a:txBody>
                  <a:tcPr marL="54187" marR="541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ABNF</a:t>
            </a:r>
            <a:endParaRPr lang="en-GB" dirty="0"/>
          </a:p>
        </p:txBody>
      </p:sp>
      <p:sp>
        <p:nvSpPr>
          <p:cNvPr id="3" name="Content Placeholder 2"/>
          <p:cNvSpPr>
            <a:spLocks noGrp="1"/>
          </p:cNvSpPr>
          <p:nvPr>
            <p:ph idx="1"/>
          </p:nvPr>
        </p:nvSpPr>
        <p:spPr>
          <a:xfrm>
            <a:off x="457200" y="1600200"/>
            <a:ext cx="8229600" cy="4724400"/>
          </a:xfrm>
          <a:noFill/>
        </p:spPr>
        <p:txBody>
          <a:bodyPr>
            <a:normAutofit fontScale="77500" lnSpcReduction="20000"/>
          </a:bodyPr>
          <a:lstStyle/>
          <a:p>
            <a:pPr>
              <a:buNone/>
            </a:pPr>
            <a:r>
              <a:rPr lang="en-US" sz="3100" dirty="0" smtClean="0"/>
              <a:t>expression = ws (intersection / filteronfullydefined / filteronprimitive / filteronleaf / filteronactive / all /  filteronexcludes / filteroncontains / hasrel / hasdirectrel / hasgroupedrels / childrenandself / children / descendantsandself / descendants / excludes / membersof / union / concept) ws</a:t>
            </a:r>
            <a:endParaRPr lang="en-GB" sz="3100" dirty="0" smtClean="0"/>
          </a:p>
          <a:p>
            <a:pPr>
              <a:buNone/>
            </a:pPr>
            <a:r>
              <a:rPr lang="en-US" sz="3100" dirty="0" smtClean="0"/>
              <a:t>intersection = “Intersection” ws “(“ expression *(“,” expression) “)”</a:t>
            </a:r>
            <a:endParaRPr lang="en-GB" sz="3100" dirty="0" smtClean="0"/>
          </a:p>
          <a:p>
            <a:pPr>
              <a:buNone/>
            </a:pPr>
            <a:r>
              <a:rPr lang="en-US" sz="3100" dirty="0" smtClean="0"/>
              <a:t>filteronfullydefined = “FilterOnFullyDefined” ws “(“ expression “)”</a:t>
            </a:r>
            <a:endParaRPr lang="en-GB" sz="3100" dirty="0" smtClean="0"/>
          </a:p>
          <a:p>
            <a:pPr>
              <a:buNone/>
            </a:pPr>
            <a:r>
              <a:rPr lang="en-US" sz="3100" dirty="0" smtClean="0"/>
              <a:t>filteronprimitive = “FilterOnPrimitive” ws “(“ expression “)”</a:t>
            </a:r>
            <a:endParaRPr lang="en-GB" sz="3100" dirty="0" smtClean="0"/>
          </a:p>
          <a:p>
            <a:pPr>
              <a:buNone/>
            </a:pPr>
            <a:r>
              <a:rPr lang="en-US" sz="3100" dirty="0" smtClean="0"/>
              <a:t>filteronleaf = “FilterOnLeaf” ws “(“ expression “)”</a:t>
            </a:r>
            <a:endParaRPr lang="en-GB" sz="3100" dirty="0" smtClean="0"/>
          </a:p>
          <a:p>
            <a:pPr>
              <a:buNone/>
            </a:pPr>
            <a:r>
              <a:rPr lang="en-US" sz="3100" dirty="0" smtClean="0"/>
              <a:t>filteronactive = “FilterOnActive” ws “(“ expression “)”</a:t>
            </a:r>
          </a:p>
          <a:p>
            <a:pPr>
              <a:buNone/>
            </a:pPr>
            <a:r>
              <a:rPr lang="en-US" sz="3100" dirty="0" smtClean="0"/>
              <a:t>…</a:t>
            </a:r>
            <a:endParaRPr lang="en-GB" sz="3100" dirty="0" smtClean="0"/>
          </a:p>
          <a:p>
            <a:pPr>
              <a:buNone/>
            </a:pP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270222"/>
            <a:ext cx="8229600" cy="566490"/>
          </a:xfrm>
        </p:spPr>
        <p:txBody>
          <a:bodyPr/>
          <a:lstStyle/>
          <a:p>
            <a:r>
              <a:rPr lang="en-GB" dirty="0" smtClean="0"/>
              <a:t>Impact and interactions</a:t>
            </a:r>
            <a:endParaRPr lang="en-GB" dirty="0"/>
          </a:p>
        </p:txBody>
      </p:sp>
      <p:sp>
        <p:nvSpPr>
          <p:cNvPr id="3" name="Content Placeholder 2"/>
          <p:cNvSpPr>
            <a:spLocks noGrp="1"/>
          </p:cNvSpPr>
          <p:nvPr>
            <p:ph idx="1"/>
          </p:nvPr>
        </p:nvSpPr>
        <p:spPr>
          <a:xfrm>
            <a:off x="457200" y="1447800"/>
            <a:ext cx="8382000" cy="5029200"/>
          </a:xfrm>
        </p:spPr>
        <p:txBody>
          <a:bodyPr>
            <a:normAutofit fontScale="92500" lnSpcReduction="20000"/>
          </a:bodyPr>
          <a:lstStyle/>
          <a:p>
            <a:r>
              <a:rPr lang="en-GB" dirty="0" smtClean="0"/>
              <a:t>Function-serving</a:t>
            </a:r>
          </a:p>
          <a:p>
            <a:pPr lvl="1"/>
            <a:r>
              <a:rPr lang="en-GB" dirty="0" smtClean="0"/>
              <a:t>Most likely to be used/expected for use in ‘query’ field of </a:t>
            </a:r>
            <a:r>
              <a:rPr lang="en-GB" b="1" dirty="0" smtClean="0"/>
              <a:t>Query Specification </a:t>
            </a:r>
            <a:r>
              <a:rPr lang="en-GB" b="1" i="1" dirty="0" smtClean="0"/>
              <a:t>Reference Set  (TIG </a:t>
            </a:r>
            <a:r>
              <a:rPr lang="en-GB" b="1" dirty="0" smtClean="0"/>
              <a:t>5.5.2.9.)</a:t>
            </a:r>
          </a:p>
          <a:p>
            <a:r>
              <a:rPr lang="en-GB" dirty="0" smtClean="0"/>
              <a:t>Competing, complementing, conflicting</a:t>
            </a:r>
          </a:p>
          <a:p>
            <a:pPr lvl="1"/>
            <a:r>
              <a:rPr lang="en-GB" dirty="0" smtClean="0"/>
              <a:t>Local and National record query set specifications (QOF [G30% etc.]) </a:t>
            </a:r>
          </a:p>
          <a:p>
            <a:pPr lvl="1"/>
            <a:r>
              <a:rPr lang="en-GB" dirty="0" smtClean="0"/>
              <a:t>Extended SNOMED CT Compositional grammar (&lt;&lt; etc)</a:t>
            </a:r>
          </a:p>
          <a:p>
            <a:pPr lvl="1"/>
            <a:r>
              <a:rPr lang="en-GB" dirty="0" smtClean="0"/>
              <a:t>Visual notation in IHTSDO WB RefSet designer</a:t>
            </a:r>
          </a:p>
          <a:p>
            <a:r>
              <a:rPr lang="en-GB" dirty="0" smtClean="0"/>
              <a:t>Mistaken for</a:t>
            </a:r>
          </a:p>
          <a:p>
            <a:pPr lvl="1"/>
            <a:r>
              <a:rPr lang="en-GB" dirty="0" smtClean="0"/>
              <a:t>Expression constraint formalism (e.g. LRA)</a:t>
            </a:r>
          </a:p>
          <a:p>
            <a:pPr lvl="1"/>
            <a:r>
              <a:rPr lang="en-GB" dirty="0" smtClean="0"/>
              <a:t>Post-coordinated expression record query set specification</a:t>
            </a:r>
          </a:p>
          <a:p>
            <a:endParaRPr lang="en-GB" dirty="0"/>
          </a:p>
        </p:txBody>
      </p:sp>
      <p:sp>
        <p:nvSpPr>
          <p:cNvPr id="4" name="Title 1"/>
          <p:cNvSpPr txBox="1">
            <a:spLocks/>
          </p:cNvSpPr>
          <p:nvPr/>
        </p:nvSpPr>
        <p:spPr bwMode="auto">
          <a:xfrm>
            <a:off x="467544" y="836712"/>
            <a:ext cx="8229600" cy="5664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3600" b="0" i="0" u="none" strike="noStrike" kern="1200" cap="none" spc="0" normalizeH="0" baseline="0" noProof="0" dirty="0" smtClean="0">
                <a:ln>
                  <a:noFill/>
                </a:ln>
                <a:solidFill>
                  <a:srgbClr val="C00000"/>
                </a:solidFill>
                <a:effectLst/>
                <a:uLnTx/>
                <a:uFillTx/>
                <a:latin typeface="+mj-lt"/>
                <a:ea typeface="+mj-ea"/>
                <a:cs typeface="+mj-cs"/>
              </a:rPr>
              <a:t>Relevance to analytics</a:t>
            </a:r>
            <a:endParaRPr kumimoji="0" lang="en-GB" sz="3600" b="0" i="0" u="none" strike="noStrike" kern="1200" cap="none" spc="0" normalizeH="0" baseline="0" noProof="0" dirty="0">
              <a:ln>
                <a:noFill/>
              </a:ln>
              <a:solidFill>
                <a:srgbClr val="C00000"/>
              </a:solidFill>
              <a:effectLst/>
              <a:uLnTx/>
              <a:uFillTx/>
              <a:latin typeface="+mj-lt"/>
              <a:ea typeface="+mj-ea"/>
              <a:cs typeface="+mj-cs"/>
            </a:endParaRPr>
          </a:p>
        </p:txBody>
      </p:sp>
      <p:sp>
        <p:nvSpPr>
          <p:cNvPr id="5" name="TextBox 4"/>
          <p:cNvSpPr txBox="1"/>
          <p:nvPr/>
        </p:nvSpPr>
        <p:spPr>
          <a:xfrm>
            <a:off x="4355976" y="3474874"/>
            <a:ext cx="4176464" cy="1754326"/>
          </a:xfrm>
          <a:prstGeom prst="rect">
            <a:avLst/>
          </a:prstGeom>
          <a:solidFill>
            <a:schemeClr val="bg1"/>
          </a:solidFill>
          <a:ln w="6350">
            <a:solidFill>
              <a:schemeClr val="accent1"/>
            </a:solidFill>
          </a:ln>
          <a:effectLst>
            <a:outerShdw blurRad="50800" dist="177800" dir="2700000" algn="tl" rotWithShape="0">
              <a:prstClr val="black">
                <a:alpha val="40000"/>
              </a:prstClr>
            </a:outerShdw>
          </a:effectLst>
        </p:spPr>
        <p:txBody>
          <a:bodyPr wrap="square" rtlCol="0">
            <a:spAutoFit/>
          </a:bodyPr>
          <a:lstStyle/>
          <a:p>
            <a:r>
              <a:rPr lang="en-GB" dirty="0" smtClean="0">
                <a:solidFill>
                  <a:srgbClr val="0070C0"/>
                </a:solidFill>
              </a:rPr>
              <a:t>Candidate standard interchange format for SNOMED CT-based analysis predicates</a:t>
            </a:r>
          </a:p>
          <a:p>
            <a:r>
              <a:rPr lang="en-GB" dirty="0" smtClean="0">
                <a:solidFill>
                  <a:srgbClr val="0070C0"/>
                </a:solidFill>
              </a:rPr>
              <a:t>Designed to point at reference data, but near identical to parts of tests over record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2" end="2"/>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p:cBhvr override="childStyle">
                                        <p:cTn id="8" dur="500" fill="hold"/>
                                        <p:tgtEl>
                                          <p:spTgt spid="3">
                                            <p:txEl>
                                              <p:pRg st="3" end="3"/>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p:cBhvr override="childStyle">
                                        <p:cTn id="10" dur="500" fill="hold"/>
                                        <p:tgtEl>
                                          <p:spTgt spid="3">
                                            <p:txEl>
                                              <p:pRg st="4" end="4"/>
                                            </p:txEl>
                                          </p:spTgt>
                                        </p:tgtEl>
                                        <p:attrNameLst>
                                          <p:attrName>style.color</p:attrName>
                                        </p:attrNameLst>
                                      </p:cBhvr>
                                      <p:to>
                                        <a:schemeClr val="accent2"/>
                                      </p:to>
                                    </p:animClr>
                                  </p:childTnLst>
                                </p:cTn>
                              </p:par>
                              <p:par>
                                <p:cTn id="11" presetID="3" presetClass="emph" presetSubtype="2" fill="hold" nodeType="withEffect">
                                  <p:stCondLst>
                                    <p:cond delay="0"/>
                                  </p:stCondLst>
                                  <p:childTnLst>
                                    <p:animClr clrSpc="rgb">
                                      <p:cBhvr override="childStyle">
                                        <p:cTn id="12" dur="500" fill="hold"/>
                                        <p:tgtEl>
                                          <p:spTgt spid="3">
                                            <p:txEl>
                                              <p:pRg st="5" end="5"/>
                                            </p:txEl>
                                          </p:spTgt>
                                        </p:tgtEl>
                                        <p:attrNameLst>
                                          <p:attrName>style.color</p:attrName>
                                        </p:attrNameLst>
                                      </p:cBhvr>
                                      <p:to>
                                        <a:schemeClr val="accent2"/>
                                      </p:to>
                                    </p:animClr>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Development stage</a:t>
            </a:r>
            <a:endParaRPr lang="en-GB" dirty="0"/>
          </a:p>
        </p:txBody>
      </p:sp>
      <p:sp>
        <p:nvSpPr>
          <p:cNvPr id="3" name="Content Placeholder 2"/>
          <p:cNvSpPr>
            <a:spLocks noGrp="1"/>
          </p:cNvSpPr>
          <p:nvPr>
            <p:ph idx="1"/>
          </p:nvPr>
        </p:nvSpPr>
        <p:spPr>
          <a:xfrm>
            <a:off x="457200" y="1600201"/>
            <a:ext cx="8229600" cy="4343400"/>
          </a:xfrm>
        </p:spPr>
        <p:txBody>
          <a:bodyPr>
            <a:normAutofit fontScale="92500" lnSpcReduction="10000"/>
          </a:bodyPr>
          <a:lstStyle/>
          <a:p>
            <a:r>
              <a:rPr lang="en-GB" dirty="0" smtClean="0"/>
              <a:t>8.8 </a:t>
            </a:r>
            <a:r>
              <a:rPr lang="en-GB" b="1" dirty="0" smtClean="0"/>
              <a:t>Public comment on Draft Standard and consensus stage:</a:t>
            </a:r>
          </a:p>
          <a:p>
            <a:pPr lvl="1"/>
            <a:r>
              <a:rPr lang="en-GB" dirty="0" smtClean="0"/>
              <a:t>8.8.1 Based on the recommendation of the relevant Committee(s), the Management Board will determine when a Standard is ready for public comment as a potential IHTSDO Standard. </a:t>
            </a:r>
            <a:r>
              <a:rPr lang="en-GB" b="1" i="1" dirty="0" smtClean="0"/>
              <a:t>At this point, the official status of the document changes to Draft IHTSDO Standard.</a:t>
            </a:r>
            <a:r>
              <a:rPr lang="en-GB" dirty="0" smtClean="0"/>
              <a:t> This status is intended to allow trialing of prospective standards before adoption and this trialing will have been reviewed by the Management Board.</a:t>
            </a:r>
            <a:endParaRPr lang="en-GB" dirty="0"/>
          </a:p>
        </p:txBody>
      </p:sp>
      <p:sp>
        <p:nvSpPr>
          <p:cNvPr id="4" name="TextBox 3"/>
          <p:cNvSpPr txBox="1"/>
          <p:nvPr/>
        </p:nvSpPr>
        <p:spPr>
          <a:xfrm>
            <a:off x="107205" y="6290846"/>
            <a:ext cx="8960595" cy="338554"/>
          </a:xfrm>
          <a:prstGeom prst="rect">
            <a:avLst/>
          </a:prstGeom>
          <a:noFill/>
        </p:spPr>
        <p:txBody>
          <a:bodyPr wrap="none" rtlCol="0">
            <a:spAutoFit/>
          </a:bodyPr>
          <a:lstStyle/>
          <a:p>
            <a:r>
              <a:rPr lang="en-GB" sz="1600" dirty="0" smtClean="0"/>
              <a:t>Development, Approval, Maintenance and Review of IHTSDO Technical Reports, Guidelines and Standards</a:t>
            </a:r>
            <a:endParaRPr lang="en-GB"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454AF1A54B05449B094BF361E28A96" ma:contentTypeVersion="1" ma:contentTypeDescription="Create a new document." ma:contentTypeScope="" ma:versionID="8d769b9902fe898b4227e8e3e3d56185">
  <xsd:schema xmlns:xsd="http://www.w3.org/2001/XMLSchema" xmlns:p="http://schemas.microsoft.com/office/2006/metadata/properties" xmlns:ns2="44f8ed9c-973d-4c83-8ca5-c7c742cf39d6" targetNamespace="http://schemas.microsoft.com/office/2006/metadata/properties" ma:root="true" ma:fieldsID="4618b737de94d08353d46a4c0e77c40f" ns2:_="">
    <xsd:import namespace="44f8ed9c-973d-4c83-8ca5-c7c742cf39d6"/>
    <xsd:element name="properties">
      <xsd:complexType>
        <xsd:sequence>
          <xsd:element name="documentManagement">
            <xsd:complexType>
              <xsd:all>
                <xsd:element ref="ns2:Overview" minOccurs="0"/>
              </xsd:all>
            </xsd:complexType>
          </xsd:element>
        </xsd:sequence>
      </xsd:complexType>
    </xsd:element>
  </xsd:schema>
  <xsd:schema xmlns:xsd="http://www.w3.org/2001/XMLSchema" xmlns:dms="http://schemas.microsoft.com/office/2006/documentManagement/types" targetNamespace="44f8ed9c-973d-4c83-8ca5-c7c742cf39d6" elementFormDefault="qualified">
    <xsd:import namespace="http://schemas.microsoft.com/office/2006/documentManagement/types"/>
    <xsd:element name="Overview" ma:index="8" nillable="true" ma:displayName="Overview" ma:internalName="Overview">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Overview xmlns="44f8ed9c-973d-4c83-8ca5-c7c742cf39d6" xsi:nil="true"/>
  </documentManagement>
</p:properties>
</file>

<file path=customXml/itemProps1.xml><?xml version="1.0" encoding="utf-8"?>
<ds:datastoreItem xmlns:ds="http://schemas.openxmlformats.org/officeDocument/2006/customXml" ds:itemID="{EB0F169C-C62C-493C-97F0-F647CCA6C7DB}"/>
</file>

<file path=customXml/itemProps2.xml><?xml version="1.0" encoding="utf-8"?>
<ds:datastoreItem xmlns:ds="http://schemas.openxmlformats.org/officeDocument/2006/customXml" ds:itemID="{B9CD20A1-2BE6-4CF6-98A6-38706E415CE9}"/>
</file>

<file path=customXml/itemProps3.xml><?xml version="1.0" encoding="utf-8"?>
<ds:datastoreItem xmlns:ds="http://schemas.openxmlformats.org/officeDocument/2006/customXml" ds:itemID="{BB1D7B93-A129-41E8-B988-1D6F71A90E5B}"/>
</file>

<file path=docProps/app.xml><?xml version="1.0" encoding="utf-8"?>
<Properties xmlns="http://schemas.openxmlformats.org/officeDocument/2006/extended-properties" xmlns:vt="http://schemas.openxmlformats.org/officeDocument/2006/docPropsVTypes">
  <TotalTime>7607</TotalTime>
  <Words>960</Words>
  <Application>Microsoft Office PowerPoint</Application>
  <PresentationFormat>On-screen Show (4:3)</PresentationFormat>
  <Paragraphs>113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SNOMED CT  IHTSDO Query Language Specification &amp; IHTSDO Public Consultation  Relevance to analytics</vt:lpstr>
      <vt:lpstr>Scope &amp; purpose</vt:lpstr>
      <vt:lpstr>Look and feel</vt:lpstr>
      <vt:lpstr>Examples</vt:lpstr>
      <vt:lpstr>Slide 5</vt:lpstr>
      <vt:lpstr>Tabular description</vt:lpstr>
      <vt:lpstr>ABNF</vt:lpstr>
      <vt:lpstr>Impact and interactions</vt:lpstr>
      <vt:lpstr>Development stage</vt:lpstr>
      <vt:lpstr>Consultation approach</vt:lpstr>
      <vt:lpstr>Review and suitability testing</vt:lpstr>
    </vt:vector>
  </TitlesOfParts>
  <Company>NHS Connecting for Health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chda1</dc:creator>
  <cp:lastModifiedBy>edch</cp:lastModifiedBy>
  <cp:revision>379</cp:revision>
  <dcterms:created xsi:type="dcterms:W3CDTF">2011-03-07T14:26:41Z</dcterms:created>
  <dcterms:modified xsi:type="dcterms:W3CDTF">2013-02-18T15:26:34Z</dcterms:modified>
</cp:coreProperties>
</file>