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342" r:id="rId2"/>
    <p:sldId id="267" r:id="rId3"/>
    <p:sldId id="426" r:id="rId4"/>
    <p:sldId id="425" r:id="rId5"/>
    <p:sldId id="427" r:id="rId6"/>
    <p:sldId id="347" r:id="rId7"/>
    <p:sldId id="428" r:id="rId8"/>
    <p:sldId id="372" r:id="rId9"/>
    <p:sldId id="378" r:id="rId10"/>
    <p:sldId id="429" r:id="rId11"/>
    <p:sldId id="415" r:id="rId12"/>
    <p:sldId id="416" r:id="rId13"/>
    <p:sldId id="417" r:id="rId14"/>
    <p:sldId id="320" r:id="rId15"/>
    <p:sldId id="398" r:id="rId16"/>
    <p:sldId id="432" r:id="rId17"/>
    <p:sldId id="3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rthy, Charlotte" initials="WC" lastIdx="201" clrIdx="0">
    <p:extLst>
      <p:ext uri="{19B8F6BF-5375-455C-9EA6-DF929625EA0E}">
        <p15:presenceInfo xmlns:p15="http://schemas.microsoft.com/office/powerpoint/2012/main" userId="S-1-5-21-2047894233-766325340-581009308-6655" providerId="AD"/>
      </p:ext>
    </p:extLst>
  </p:cmAuthor>
  <p:cmAuthor id="2" name="Howell-Jones, Rebecca" initials="HR" lastIdx="37" clrIdx="1">
    <p:extLst>
      <p:ext uri="{19B8F6BF-5375-455C-9EA6-DF929625EA0E}">
        <p15:presenceInfo xmlns:p15="http://schemas.microsoft.com/office/powerpoint/2012/main" userId="S-1-5-21-2047894233-766325340-581009308-93377" providerId="AD"/>
      </p:ext>
    </p:extLst>
  </p:cmAuthor>
  <p:cmAuthor id="3" name="Spanjers, Katie" initials="SK" lastIdx="60" clrIdx="2">
    <p:extLst>
      <p:ext uri="{19B8F6BF-5375-455C-9EA6-DF929625EA0E}">
        <p15:presenceInfo xmlns:p15="http://schemas.microsoft.com/office/powerpoint/2012/main" userId="S-1-5-21-2047894233-766325340-581009308-107918" providerId="AD"/>
      </p:ext>
    </p:extLst>
  </p:cmAuthor>
  <p:cmAuthor id="4" name="Nikitik, Christopher" initials="NC" lastIdx="9" clrIdx="3">
    <p:extLst>
      <p:ext uri="{19B8F6BF-5375-455C-9EA6-DF929625EA0E}">
        <p15:presenceInfo xmlns:p15="http://schemas.microsoft.com/office/powerpoint/2012/main" userId="S-1-5-21-2047894233-766325340-581009308-813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6A691"/>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83" autoAdjust="0"/>
    <p:restoredTop sz="94343" autoAdjust="0"/>
  </p:normalViewPr>
  <p:slideViewPr>
    <p:cSldViewPr>
      <p:cViewPr varScale="1">
        <p:scale>
          <a:sx n="69" d="100"/>
          <a:sy n="69" d="100"/>
        </p:scale>
        <p:origin x="3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BE47D2-F313-4277-98B9-4C4C5C01D15A}" type="doc">
      <dgm:prSet loTypeId="urn:microsoft.com/office/officeart/2005/8/layout/venn2" loCatId="relationship" qsTypeId="urn:microsoft.com/office/officeart/2005/8/quickstyle/simple1" qsCatId="simple" csTypeId="urn:microsoft.com/office/officeart/2005/8/colors/colorful3" csCatId="colorful" phldr="1"/>
      <dgm:spPr/>
      <dgm:t>
        <a:bodyPr/>
        <a:lstStyle/>
        <a:p>
          <a:endParaRPr lang="en-US"/>
        </a:p>
      </dgm:t>
    </dgm:pt>
    <dgm:pt modelId="{3C8A1C6E-495E-4798-953D-BB86C8A6A328}">
      <dgm:prSet phldrT="[Text]" custT="1"/>
      <dgm:spPr/>
      <dgm:t>
        <a:bodyPr lIns="0" tIns="0" rIns="0" bIns="0"/>
        <a:lstStyle/>
        <a:p>
          <a:endParaRPr lang="en-US" sz="1200" b="0" dirty="0"/>
        </a:p>
      </dgm:t>
    </dgm:pt>
    <dgm:pt modelId="{B3B4109C-AA6F-4615-8557-AF42582A9E85}" type="parTrans" cxnId="{B4F6CC1B-6057-426D-AE40-9F244BAB8E63}">
      <dgm:prSet/>
      <dgm:spPr/>
      <dgm:t>
        <a:bodyPr/>
        <a:lstStyle/>
        <a:p>
          <a:endParaRPr lang="en-US"/>
        </a:p>
      </dgm:t>
    </dgm:pt>
    <dgm:pt modelId="{0571B7DE-C048-4B1C-B441-84187B87F2A4}" type="sibTrans" cxnId="{B4F6CC1B-6057-426D-AE40-9F244BAB8E63}">
      <dgm:prSet/>
      <dgm:spPr/>
      <dgm:t>
        <a:bodyPr/>
        <a:lstStyle/>
        <a:p>
          <a:endParaRPr lang="en-US"/>
        </a:p>
      </dgm:t>
    </dgm:pt>
    <dgm:pt modelId="{144061A7-FCA4-4EE0-AE31-BAE3506AF349}">
      <dgm:prSet phldrT="[Text]" custT="1"/>
      <dgm:spPr/>
      <dgm:t>
        <a:bodyPr/>
        <a:lstStyle/>
        <a:p>
          <a:r>
            <a:rPr lang="en-US" sz="2200" b="1" dirty="0" smtClean="0"/>
            <a:t>Clinically Extremely Vulnerable</a:t>
          </a:r>
          <a:endParaRPr lang="en-US" sz="2200" dirty="0"/>
        </a:p>
        <a:p>
          <a:r>
            <a:rPr lang="en-US" sz="2400" b="1" dirty="0" smtClean="0"/>
            <a:t>7,200 </a:t>
          </a:r>
          <a:r>
            <a:rPr lang="en-US" sz="1800" b="1" dirty="0" smtClean="0"/>
            <a:t>(4%)</a:t>
          </a:r>
          <a:endParaRPr lang="en-US" sz="1800" b="1" dirty="0"/>
        </a:p>
        <a:p>
          <a:r>
            <a:rPr lang="en-US" sz="1400" i="1" dirty="0" smtClean="0"/>
            <a:t>Specific serious health conditions</a:t>
          </a:r>
          <a:endParaRPr lang="en-US" sz="1400" i="1" dirty="0"/>
        </a:p>
      </dgm:t>
    </dgm:pt>
    <dgm:pt modelId="{518943DD-956C-4D31-93E6-4A1D2BE62DBE}" type="parTrans" cxnId="{AEE4B51C-9CA6-4066-B729-692C9FDFB120}">
      <dgm:prSet/>
      <dgm:spPr/>
      <dgm:t>
        <a:bodyPr/>
        <a:lstStyle/>
        <a:p>
          <a:endParaRPr lang="en-US"/>
        </a:p>
      </dgm:t>
    </dgm:pt>
    <dgm:pt modelId="{19C6B75A-DEC2-427D-9E61-5AB7117829DB}" type="sibTrans" cxnId="{AEE4B51C-9CA6-4066-B729-692C9FDFB120}">
      <dgm:prSet/>
      <dgm:spPr/>
      <dgm:t>
        <a:bodyPr/>
        <a:lstStyle/>
        <a:p>
          <a:endParaRPr lang="en-US"/>
        </a:p>
      </dgm:t>
    </dgm:pt>
    <dgm:pt modelId="{A6B8B76D-A856-485A-88ED-EA12457C2A73}">
      <dgm:prSet/>
      <dgm:spPr>
        <a:solidFill>
          <a:srgbClr val="16A691"/>
        </a:solidFill>
      </dgm:spPr>
      <dgm:t>
        <a:bodyPr/>
        <a:lstStyle/>
        <a:p>
          <a:endParaRPr lang="en-US"/>
        </a:p>
      </dgm:t>
    </dgm:pt>
    <dgm:pt modelId="{25FDE295-95B3-47CD-A0C9-048F23F76920}" type="parTrans" cxnId="{F14B4BE6-F0E1-4DD2-BCA6-9F15C1E11D48}">
      <dgm:prSet/>
      <dgm:spPr/>
      <dgm:t>
        <a:bodyPr/>
        <a:lstStyle/>
        <a:p>
          <a:endParaRPr lang="en-US"/>
        </a:p>
      </dgm:t>
    </dgm:pt>
    <dgm:pt modelId="{FBB0F460-E952-465A-8A2E-CDE621BAB494}" type="sibTrans" cxnId="{F14B4BE6-F0E1-4DD2-BCA6-9F15C1E11D48}">
      <dgm:prSet/>
      <dgm:spPr/>
      <dgm:t>
        <a:bodyPr/>
        <a:lstStyle/>
        <a:p>
          <a:endParaRPr lang="en-US"/>
        </a:p>
      </dgm:t>
    </dgm:pt>
    <dgm:pt modelId="{EF8A1C1C-9121-46B9-8C9D-714814FE07D8}" type="pres">
      <dgm:prSet presAssocID="{51BE47D2-F313-4277-98B9-4C4C5C01D15A}" presName="Name0" presStyleCnt="0">
        <dgm:presLayoutVars>
          <dgm:chMax val="7"/>
          <dgm:resizeHandles val="exact"/>
        </dgm:presLayoutVars>
      </dgm:prSet>
      <dgm:spPr/>
      <dgm:t>
        <a:bodyPr/>
        <a:lstStyle/>
        <a:p>
          <a:endParaRPr lang="en-US"/>
        </a:p>
      </dgm:t>
    </dgm:pt>
    <dgm:pt modelId="{E7594945-45B0-435D-B231-1F68EAD12C7B}" type="pres">
      <dgm:prSet presAssocID="{51BE47D2-F313-4277-98B9-4C4C5C01D15A}" presName="comp1" presStyleCnt="0"/>
      <dgm:spPr/>
      <dgm:t>
        <a:bodyPr/>
        <a:lstStyle/>
        <a:p>
          <a:endParaRPr lang="en-US"/>
        </a:p>
      </dgm:t>
    </dgm:pt>
    <dgm:pt modelId="{5703C18B-8F0C-4B2D-805A-B3FF64CADFD2}" type="pres">
      <dgm:prSet presAssocID="{51BE47D2-F313-4277-98B9-4C4C5C01D15A}" presName="circle1" presStyleLbl="node1" presStyleIdx="0" presStyleCnt="3" custScaleX="118796" custLinFactNeighborX="-27692"/>
      <dgm:spPr/>
      <dgm:t>
        <a:bodyPr/>
        <a:lstStyle/>
        <a:p>
          <a:endParaRPr lang="en-US"/>
        </a:p>
      </dgm:t>
    </dgm:pt>
    <dgm:pt modelId="{F9FB7DF0-733C-4625-BA3F-2A2A1E0A364D}" type="pres">
      <dgm:prSet presAssocID="{51BE47D2-F313-4277-98B9-4C4C5C01D15A}" presName="c1text" presStyleLbl="node1" presStyleIdx="0" presStyleCnt="3">
        <dgm:presLayoutVars>
          <dgm:bulletEnabled val="1"/>
        </dgm:presLayoutVars>
      </dgm:prSet>
      <dgm:spPr/>
      <dgm:t>
        <a:bodyPr/>
        <a:lstStyle/>
        <a:p>
          <a:endParaRPr lang="en-US"/>
        </a:p>
      </dgm:t>
    </dgm:pt>
    <dgm:pt modelId="{0BB04989-6312-4339-AEE2-2ABDE233C891}" type="pres">
      <dgm:prSet presAssocID="{51BE47D2-F313-4277-98B9-4C4C5C01D15A}" presName="comp2" presStyleCnt="0"/>
      <dgm:spPr/>
      <dgm:t>
        <a:bodyPr/>
        <a:lstStyle/>
        <a:p>
          <a:endParaRPr lang="en-US"/>
        </a:p>
      </dgm:t>
    </dgm:pt>
    <dgm:pt modelId="{4976861B-BDC6-4FD5-98CD-2EEE77400352}" type="pres">
      <dgm:prSet presAssocID="{51BE47D2-F313-4277-98B9-4C4C5C01D15A}" presName="circle2" presStyleLbl="node1" presStyleIdx="1" presStyleCnt="3" custScaleX="115245" custScaleY="105388" custLinFactNeighborY="1445"/>
      <dgm:spPr/>
      <dgm:t>
        <a:bodyPr/>
        <a:lstStyle/>
        <a:p>
          <a:endParaRPr lang="en-US"/>
        </a:p>
      </dgm:t>
    </dgm:pt>
    <dgm:pt modelId="{EC616E64-C7F1-42EA-9B17-03607D680498}" type="pres">
      <dgm:prSet presAssocID="{51BE47D2-F313-4277-98B9-4C4C5C01D15A}" presName="c2text" presStyleLbl="node1" presStyleIdx="1" presStyleCnt="3">
        <dgm:presLayoutVars>
          <dgm:bulletEnabled val="1"/>
        </dgm:presLayoutVars>
      </dgm:prSet>
      <dgm:spPr/>
      <dgm:t>
        <a:bodyPr/>
        <a:lstStyle/>
        <a:p>
          <a:endParaRPr lang="en-US"/>
        </a:p>
      </dgm:t>
    </dgm:pt>
    <dgm:pt modelId="{18B53A20-3F47-4A65-A1C0-1D7659026BBC}" type="pres">
      <dgm:prSet presAssocID="{51BE47D2-F313-4277-98B9-4C4C5C01D15A}" presName="comp3" presStyleCnt="0"/>
      <dgm:spPr/>
      <dgm:t>
        <a:bodyPr/>
        <a:lstStyle/>
        <a:p>
          <a:endParaRPr lang="en-US"/>
        </a:p>
      </dgm:t>
    </dgm:pt>
    <dgm:pt modelId="{FF473054-BADA-4D2B-9EAD-FACCE8009FFB}" type="pres">
      <dgm:prSet presAssocID="{51BE47D2-F313-4277-98B9-4C4C5C01D15A}" presName="circle3" presStyleLbl="node1" presStyleIdx="2" presStyleCnt="3" custScaleX="100292" custScaleY="82963" custLinFactNeighborX="50942" custLinFactNeighborY="11781"/>
      <dgm:spPr/>
      <dgm:t>
        <a:bodyPr/>
        <a:lstStyle/>
        <a:p>
          <a:endParaRPr lang="en-US"/>
        </a:p>
      </dgm:t>
    </dgm:pt>
    <dgm:pt modelId="{4C40D679-F5BB-4CA9-A3F2-9489CF89BCD0}" type="pres">
      <dgm:prSet presAssocID="{51BE47D2-F313-4277-98B9-4C4C5C01D15A}" presName="c3text" presStyleLbl="node1" presStyleIdx="2" presStyleCnt="3">
        <dgm:presLayoutVars>
          <dgm:bulletEnabled val="1"/>
        </dgm:presLayoutVars>
      </dgm:prSet>
      <dgm:spPr/>
      <dgm:t>
        <a:bodyPr/>
        <a:lstStyle/>
        <a:p>
          <a:endParaRPr lang="en-US"/>
        </a:p>
      </dgm:t>
    </dgm:pt>
  </dgm:ptLst>
  <dgm:cxnLst>
    <dgm:cxn modelId="{F14B4BE6-F0E1-4DD2-BCA6-9F15C1E11D48}" srcId="{51BE47D2-F313-4277-98B9-4C4C5C01D15A}" destId="{A6B8B76D-A856-485A-88ED-EA12457C2A73}" srcOrd="1" destOrd="0" parTransId="{25FDE295-95B3-47CD-A0C9-048F23F76920}" sibTransId="{FBB0F460-E952-465A-8A2E-CDE621BAB494}"/>
    <dgm:cxn modelId="{69401849-DC1A-425F-A20F-075C5A7F89D5}" type="presOf" srcId="{3C8A1C6E-495E-4798-953D-BB86C8A6A328}" destId="{5703C18B-8F0C-4B2D-805A-B3FF64CADFD2}" srcOrd="0" destOrd="0" presId="urn:microsoft.com/office/officeart/2005/8/layout/venn2"/>
    <dgm:cxn modelId="{46ED025B-C1DE-4750-9145-A1677D8F493B}" type="presOf" srcId="{144061A7-FCA4-4EE0-AE31-BAE3506AF349}" destId="{FF473054-BADA-4D2B-9EAD-FACCE8009FFB}" srcOrd="0" destOrd="0" presId="urn:microsoft.com/office/officeart/2005/8/layout/venn2"/>
    <dgm:cxn modelId="{AEE4B51C-9CA6-4066-B729-692C9FDFB120}" srcId="{51BE47D2-F313-4277-98B9-4C4C5C01D15A}" destId="{144061A7-FCA4-4EE0-AE31-BAE3506AF349}" srcOrd="2" destOrd="0" parTransId="{518943DD-956C-4D31-93E6-4A1D2BE62DBE}" sibTransId="{19C6B75A-DEC2-427D-9E61-5AB7117829DB}"/>
    <dgm:cxn modelId="{984741F8-084B-47E4-9A77-C3C045665DF4}" type="presOf" srcId="{51BE47D2-F313-4277-98B9-4C4C5C01D15A}" destId="{EF8A1C1C-9121-46B9-8C9D-714814FE07D8}" srcOrd="0" destOrd="0" presId="urn:microsoft.com/office/officeart/2005/8/layout/venn2"/>
    <dgm:cxn modelId="{DD3E484F-AA13-4779-9380-831DC40F47E0}" type="presOf" srcId="{3C8A1C6E-495E-4798-953D-BB86C8A6A328}" destId="{F9FB7DF0-733C-4625-BA3F-2A2A1E0A364D}" srcOrd="1" destOrd="0" presId="urn:microsoft.com/office/officeart/2005/8/layout/venn2"/>
    <dgm:cxn modelId="{B4F6CC1B-6057-426D-AE40-9F244BAB8E63}" srcId="{51BE47D2-F313-4277-98B9-4C4C5C01D15A}" destId="{3C8A1C6E-495E-4798-953D-BB86C8A6A328}" srcOrd="0" destOrd="0" parTransId="{B3B4109C-AA6F-4615-8557-AF42582A9E85}" sibTransId="{0571B7DE-C048-4B1C-B441-84187B87F2A4}"/>
    <dgm:cxn modelId="{28F4617A-60CB-4247-B747-6CDB5DBD2885}" type="presOf" srcId="{A6B8B76D-A856-485A-88ED-EA12457C2A73}" destId="{4976861B-BDC6-4FD5-98CD-2EEE77400352}" srcOrd="0" destOrd="0" presId="urn:microsoft.com/office/officeart/2005/8/layout/venn2"/>
    <dgm:cxn modelId="{E388F213-A675-4CA6-9C07-0F5388C8F1E5}" type="presOf" srcId="{A6B8B76D-A856-485A-88ED-EA12457C2A73}" destId="{EC616E64-C7F1-42EA-9B17-03607D680498}" srcOrd="1" destOrd="0" presId="urn:microsoft.com/office/officeart/2005/8/layout/venn2"/>
    <dgm:cxn modelId="{B56CE489-DA80-4CD4-A3DE-156EB4CEBB9F}" type="presOf" srcId="{144061A7-FCA4-4EE0-AE31-BAE3506AF349}" destId="{4C40D679-F5BB-4CA9-A3F2-9489CF89BCD0}" srcOrd="1" destOrd="0" presId="urn:microsoft.com/office/officeart/2005/8/layout/venn2"/>
    <dgm:cxn modelId="{0B8EC69C-C44E-4839-8E17-AB68BAAF8D5B}" type="presParOf" srcId="{EF8A1C1C-9121-46B9-8C9D-714814FE07D8}" destId="{E7594945-45B0-435D-B231-1F68EAD12C7B}" srcOrd="0" destOrd="0" presId="urn:microsoft.com/office/officeart/2005/8/layout/venn2"/>
    <dgm:cxn modelId="{4CE78DAE-73C3-4360-A1A1-601766936C7D}" type="presParOf" srcId="{E7594945-45B0-435D-B231-1F68EAD12C7B}" destId="{5703C18B-8F0C-4B2D-805A-B3FF64CADFD2}" srcOrd="0" destOrd="0" presId="urn:microsoft.com/office/officeart/2005/8/layout/venn2"/>
    <dgm:cxn modelId="{12852E2D-05D4-4C86-8FF3-E6F172F02A59}" type="presParOf" srcId="{E7594945-45B0-435D-B231-1F68EAD12C7B}" destId="{F9FB7DF0-733C-4625-BA3F-2A2A1E0A364D}" srcOrd="1" destOrd="0" presId="urn:microsoft.com/office/officeart/2005/8/layout/venn2"/>
    <dgm:cxn modelId="{A4D2DA03-96CE-402A-A704-9540F72E06CE}" type="presParOf" srcId="{EF8A1C1C-9121-46B9-8C9D-714814FE07D8}" destId="{0BB04989-6312-4339-AEE2-2ABDE233C891}" srcOrd="1" destOrd="0" presId="urn:microsoft.com/office/officeart/2005/8/layout/venn2"/>
    <dgm:cxn modelId="{8AE912D2-1A74-4C3A-944E-9A8223E99968}" type="presParOf" srcId="{0BB04989-6312-4339-AEE2-2ABDE233C891}" destId="{4976861B-BDC6-4FD5-98CD-2EEE77400352}" srcOrd="0" destOrd="0" presId="urn:microsoft.com/office/officeart/2005/8/layout/venn2"/>
    <dgm:cxn modelId="{8E01B1EF-0798-4806-8D73-817A036BEB7D}" type="presParOf" srcId="{0BB04989-6312-4339-AEE2-2ABDE233C891}" destId="{EC616E64-C7F1-42EA-9B17-03607D680498}" srcOrd="1" destOrd="0" presId="urn:microsoft.com/office/officeart/2005/8/layout/venn2"/>
    <dgm:cxn modelId="{08C3C8AF-ECC0-48FB-944F-7456BBB8DE6D}" type="presParOf" srcId="{EF8A1C1C-9121-46B9-8C9D-714814FE07D8}" destId="{18B53A20-3F47-4A65-A1C0-1D7659026BBC}" srcOrd="2" destOrd="0" presId="urn:microsoft.com/office/officeart/2005/8/layout/venn2"/>
    <dgm:cxn modelId="{488A0A24-D8E1-485F-A729-8CA71F121FEE}" type="presParOf" srcId="{18B53A20-3F47-4A65-A1C0-1D7659026BBC}" destId="{FF473054-BADA-4D2B-9EAD-FACCE8009FFB}" srcOrd="0" destOrd="0" presId="urn:microsoft.com/office/officeart/2005/8/layout/venn2"/>
    <dgm:cxn modelId="{2838C4DA-8682-42C0-81E1-2014DFE03F11}" type="presParOf" srcId="{18B53A20-3F47-4A65-A1C0-1D7659026BBC}" destId="{4C40D679-F5BB-4CA9-A3F2-9489CF89BCD0}" srcOrd="1" destOrd="0" presId="urn:microsoft.com/office/officeart/2005/8/layout/venn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3C18B-8F0C-4B2D-805A-B3FF64CADFD2}">
      <dsp:nvSpPr>
        <dsp:cNvPr id="0" name=""/>
        <dsp:cNvSpPr/>
      </dsp:nvSpPr>
      <dsp:spPr>
        <a:xfrm>
          <a:off x="0" y="-52007"/>
          <a:ext cx="6115546" cy="514794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0" kern="1200" dirty="0"/>
        </a:p>
      </dsp:txBody>
      <dsp:txXfrm>
        <a:off x="1989081" y="205389"/>
        <a:ext cx="2137383" cy="772191"/>
      </dsp:txXfrm>
    </dsp:sp>
    <dsp:sp modelId="{4976861B-BDC6-4FD5-98CD-2EEE77400352}">
      <dsp:nvSpPr>
        <dsp:cNvPr id="0" name=""/>
        <dsp:cNvSpPr/>
      </dsp:nvSpPr>
      <dsp:spPr>
        <a:xfrm>
          <a:off x="2157738" y="1130963"/>
          <a:ext cx="4449557" cy="4068983"/>
        </a:xfrm>
        <a:prstGeom prst="ellipse">
          <a:avLst/>
        </a:prstGeom>
        <a:solidFill>
          <a:srgbClr val="16A6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endParaRPr lang="en-US" sz="2600" kern="1200"/>
        </a:p>
      </dsp:txBody>
      <dsp:txXfrm>
        <a:off x="3345770" y="1385275"/>
        <a:ext cx="2073493" cy="762934"/>
      </dsp:txXfrm>
    </dsp:sp>
    <dsp:sp modelId="{FF473054-BADA-4D2B-9EAD-FACCE8009FFB}">
      <dsp:nvSpPr>
        <dsp:cNvPr id="0" name=""/>
        <dsp:cNvSpPr/>
      </dsp:nvSpPr>
      <dsp:spPr>
        <a:xfrm>
          <a:off x="4403005" y="3012497"/>
          <a:ext cx="2581485" cy="2135442"/>
        </a:xfrm>
        <a:prstGeom prst="ellipse">
          <a:avLst/>
        </a:prstGeom>
        <a:solidFill>
          <a:schemeClr val="accent3">
            <a:hueOff val="-18571044"/>
            <a:satOff val="19918"/>
            <a:lumOff val="1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1" kern="1200" dirty="0" smtClean="0"/>
            <a:t>Clinically Extremely Vulnerable</a:t>
          </a:r>
          <a:endParaRPr lang="en-US" sz="2200" kern="1200" dirty="0"/>
        </a:p>
        <a:p>
          <a:pPr lvl="0" algn="ctr" defTabSz="977900">
            <a:lnSpc>
              <a:spcPct val="90000"/>
            </a:lnSpc>
            <a:spcBef>
              <a:spcPct val="0"/>
            </a:spcBef>
            <a:spcAft>
              <a:spcPct val="35000"/>
            </a:spcAft>
          </a:pPr>
          <a:r>
            <a:rPr lang="en-US" sz="2400" b="1" kern="1200" dirty="0" smtClean="0"/>
            <a:t>7,200 </a:t>
          </a:r>
          <a:r>
            <a:rPr lang="en-US" sz="1800" b="1" kern="1200" dirty="0" smtClean="0"/>
            <a:t>(4%)</a:t>
          </a:r>
          <a:endParaRPr lang="en-US" sz="1800" b="1" kern="1200" dirty="0"/>
        </a:p>
        <a:p>
          <a:pPr lvl="0" algn="ctr" defTabSz="977900">
            <a:lnSpc>
              <a:spcPct val="90000"/>
            </a:lnSpc>
            <a:spcBef>
              <a:spcPct val="0"/>
            </a:spcBef>
            <a:spcAft>
              <a:spcPct val="35000"/>
            </a:spcAft>
          </a:pPr>
          <a:r>
            <a:rPr lang="en-US" sz="1400" i="1" kern="1200" dirty="0" smtClean="0"/>
            <a:t>Specific serious health conditions</a:t>
          </a:r>
          <a:endParaRPr lang="en-US" sz="1400" i="1" kern="1200" dirty="0"/>
        </a:p>
      </dsp:txBody>
      <dsp:txXfrm>
        <a:off x="4781055" y="3546357"/>
        <a:ext cx="1825386" cy="1067721"/>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1464B-D1DB-49BA-9ADD-B38A44DD8FF1}" type="datetimeFigureOut">
              <a:rPr lang="en-GB" smtClean="0"/>
              <a:t>18/12/2020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87CAC-1A4F-4EE9-9CD3-3DDB706FC04B}" type="slidenum">
              <a:rPr lang="en-GB" smtClean="0"/>
              <a:t>‹#›</a:t>
            </a:fld>
            <a:endParaRPr lang="en-GB"/>
          </a:p>
        </p:txBody>
      </p:sp>
    </p:spTree>
    <p:extLst>
      <p:ext uri="{BB962C8B-B14F-4D97-AF65-F5344CB8AC3E}">
        <p14:creationId xmlns:p14="http://schemas.microsoft.com/office/powerpoint/2010/main" val="422829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F87CAC-1A4F-4EE9-9CD3-3DDB706FC04B}" type="slidenum">
              <a:rPr lang="en-GB" smtClean="0"/>
              <a:t>2</a:t>
            </a:fld>
            <a:endParaRPr lang="en-GB"/>
          </a:p>
        </p:txBody>
      </p:sp>
    </p:spTree>
    <p:extLst>
      <p:ext uri="{BB962C8B-B14F-4D97-AF65-F5344CB8AC3E}">
        <p14:creationId xmlns:p14="http://schemas.microsoft.com/office/powerpoint/2010/main" val="245775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F87CAC-1A4F-4EE9-9CD3-3DDB706FC04B}" type="slidenum">
              <a:rPr lang="en-GB" smtClean="0"/>
              <a:t>3</a:t>
            </a:fld>
            <a:endParaRPr lang="en-GB"/>
          </a:p>
        </p:txBody>
      </p:sp>
    </p:spTree>
    <p:extLst>
      <p:ext uri="{BB962C8B-B14F-4D97-AF65-F5344CB8AC3E}">
        <p14:creationId xmlns:p14="http://schemas.microsoft.com/office/powerpoint/2010/main" val="222508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F87CAC-1A4F-4EE9-9CD3-3DDB706FC04B}" type="slidenum">
              <a:rPr lang="en-GB" smtClean="0"/>
              <a:t>4</a:t>
            </a:fld>
            <a:endParaRPr lang="en-GB"/>
          </a:p>
        </p:txBody>
      </p:sp>
    </p:spTree>
    <p:extLst>
      <p:ext uri="{BB962C8B-B14F-4D97-AF65-F5344CB8AC3E}">
        <p14:creationId xmlns:p14="http://schemas.microsoft.com/office/powerpoint/2010/main" val="3417509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F87CAC-1A4F-4EE9-9CD3-3DDB706FC04B}" type="slidenum">
              <a:rPr lang="en-GB" smtClean="0"/>
              <a:t>5</a:t>
            </a:fld>
            <a:endParaRPr lang="en-GB"/>
          </a:p>
        </p:txBody>
      </p:sp>
    </p:spTree>
    <p:extLst>
      <p:ext uri="{BB962C8B-B14F-4D97-AF65-F5344CB8AC3E}">
        <p14:creationId xmlns:p14="http://schemas.microsoft.com/office/powerpoint/2010/main" val="2370501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F87CAC-1A4F-4EE9-9CD3-3DDB706FC04B}" type="slidenum">
              <a:rPr lang="en-GB" smtClean="0"/>
              <a:t>7</a:t>
            </a:fld>
            <a:endParaRPr lang="en-GB"/>
          </a:p>
        </p:txBody>
      </p:sp>
    </p:spTree>
    <p:extLst>
      <p:ext uri="{BB962C8B-B14F-4D97-AF65-F5344CB8AC3E}">
        <p14:creationId xmlns:p14="http://schemas.microsoft.com/office/powerpoint/2010/main" val="335943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F87CAC-1A4F-4EE9-9CD3-3DDB706FC04B}" type="slidenum">
              <a:rPr lang="en-GB" smtClean="0"/>
              <a:t>9</a:t>
            </a:fld>
            <a:endParaRPr lang="en-GB"/>
          </a:p>
        </p:txBody>
      </p:sp>
    </p:spTree>
    <p:extLst>
      <p:ext uri="{BB962C8B-B14F-4D97-AF65-F5344CB8AC3E}">
        <p14:creationId xmlns:p14="http://schemas.microsoft.com/office/powerpoint/2010/main" val="1005432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F87CAC-1A4F-4EE9-9CD3-3DDB706FC04B}" type="slidenum">
              <a:rPr lang="en-GB" smtClean="0"/>
              <a:t>11</a:t>
            </a:fld>
            <a:endParaRPr lang="en-GB"/>
          </a:p>
        </p:txBody>
      </p:sp>
    </p:spTree>
    <p:extLst>
      <p:ext uri="{BB962C8B-B14F-4D97-AF65-F5344CB8AC3E}">
        <p14:creationId xmlns:p14="http://schemas.microsoft.com/office/powerpoint/2010/main" val="186417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BF87CAC-1A4F-4EE9-9CD3-3DDB706FC04B}" type="slidenum">
              <a:rPr lang="en-GB" smtClean="0"/>
              <a:t>12</a:t>
            </a:fld>
            <a:endParaRPr lang="en-GB"/>
          </a:p>
        </p:txBody>
      </p:sp>
    </p:spTree>
    <p:extLst>
      <p:ext uri="{BB962C8B-B14F-4D97-AF65-F5344CB8AC3E}">
        <p14:creationId xmlns:p14="http://schemas.microsoft.com/office/powerpoint/2010/main" val="921578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F87CAC-1A4F-4EE9-9CD3-3DDB706FC04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120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65138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342" y="1825625"/>
            <a:ext cx="5732463" cy="42004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635136" cy="42004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35966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360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4" name="Rectangle 13"/>
          <p:cNvSpPr/>
          <p:nvPr userDrawn="1"/>
        </p:nvSpPr>
        <p:spPr>
          <a:xfrm>
            <a:off x="1613645" y="2144593"/>
            <a:ext cx="3780000" cy="1815778"/>
          </a:xfrm>
          <a:prstGeom prst="rect">
            <a:avLst/>
          </a:prstGeom>
          <a:solidFill>
            <a:srgbClr val="FFC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userDrawn="1"/>
        </p:nvGrpSpPr>
        <p:grpSpPr>
          <a:xfrm>
            <a:off x="287338" y="1715620"/>
            <a:ext cx="5734315" cy="2696583"/>
            <a:chOff x="287338" y="1715620"/>
            <a:chExt cx="5734315" cy="2696583"/>
          </a:xfrm>
        </p:grpSpPr>
        <p:sp>
          <p:nvSpPr>
            <p:cNvPr id="17" name="Rectangle 16"/>
            <p:cNvSpPr/>
            <p:nvPr userDrawn="1"/>
          </p:nvSpPr>
          <p:spPr>
            <a:xfrm>
              <a:off x="287338" y="1715620"/>
              <a:ext cx="5734315" cy="36000"/>
            </a:xfrm>
            <a:prstGeom prst="rect">
              <a:avLst/>
            </a:prstGeom>
            <a:solidFill>
              <a:srgbClr val="FFC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3128031" y="4375259"/>
              <a:ext cx="2880000" cy="36000"/>
            </a:xfrm>
            <a:prstGeom prst="rect">
              <a:avLst/>
            </a:prstGeom>
            <a:solidFill>
              <a:srgbClr val="FFC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985652" y="1715620"/>
              <a:ext cx="36000" cy="2696583"/>
            </a:xfrm>
            <a:prstGeom prst="rect">
              <a:avLst/>
            </a:prstGeom>
            <a:solidFill>
              <a:srgbClr val="FFC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27870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42" y="365129"/>
            <a:ext cx="11519999"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87337" y="1825627"/>
            <a:ext cx="11520000" cy="42060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83464" y="6283139"/>
            <a:ext cx="3615529" cy="378226"/>
          </a:xfrm>
          <a:prstGeom prst="rect">
            <a:avLst/>
          </a:prstGeom>
        </p:spPr>
      </p:pic>
      <p:sp>
        <p:nvSpPr>
          <p:cNvPr id="14" name="Rectangle 13"/>
          <p:cNvSpPr/>
          <p:nvPr userDrawn="1"/>
        </p:nvSpPr>
        <p:spPr>
          <a:xfrm>
            <a:off x="287337" y="6031689"/>
            <a:ext cx="11520000" cy="134937"/>
          </a:xfrm>
          <a:prstGeom prst="rect">
            <a:avLst/>
          </a:prstGeom>
          <a:solidFill>
            <a:srgbClr val="FFC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5" name="Picture 1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8416" y="6338505"/>
            <a:ext cx="2709121" cy="311381"/>
          </a:xfrm>
          <a:prstGeom prst="rect">
            <a:avLst/>
          </a:prstGeom>
        </p:spPr>
      </p:pic>
    </p:spTree>
    <p:extLst>
      <p:ext uri="{BB962C8B-B14F-4D97-AF65-F5344CB8AC3E}">
        <p14:creationId xmlns:p14="http://schemas.microsoft.com/office/powerpoint/2010/main" val="10123713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coronavirus-staging.data.gov.uk/details/interactive-ma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oronavirus.data.gov.uk/details/deaths?areaType=ltla&amp;areaName=Herefordshire,%20County%20of" TargetMode="External"/><Relationship Id="rId5" Type="http://schemas.openxmlformats.org/officeDocument/2006/relationships/hyperlink" Target="https://www.ons.gov.uk/peoplepopulationandcommunity/birthsdeathsandmarriages/deaths/datasets/weeklyprovisionalfiguresondeathsregisteredinenglandandwales" TargetMode="Externa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ons.gov.uk/peoplepopulationandcommunity/birthsdeathsandmarriages/deaths/bulletins/monthlymortalityanalysisenglandandwales/october2020"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www.google.com/covid19/mobility/" TargetMode="External"/><Relationship Id="rId4" Type="http://schemas.openxmlformats.org/officeDocument/2006/relationships/hyperlink" Target="https://www.dataorchard.org.uk/additional-data/google-mobility-dat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ons.gov.uk/employmentandlabourmarket/peoplenotinwork/unemployment/datasets/claimantcountbyunitaryandlocalauthorityexperimental/current" TargetMode="External"/><Relationship Id="rId7" Type="http://schemas.openxmlformats.org/officeDocument/2006/relationships/image" Target="cid:image002.png@01D6D2CF.40230B30" TargetMode="External"/><Relationship Id="rId2" Type="http://schemas.openxmlformats.org/officeDocument/2006/relationships/hyperlink" Target="https://www.ons.gov.uk/visualisations/dvc1082/map/index.html"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hyperlink" Target="https://www.gov.uk/government/collections/hmrc-coronavirus-covid-19-statistic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researchteam@herefordshire.gov.uk" TargetMode="External"/><Relationship Id="rId7" Type="http://schemas.openxmlformats.org/officeDocument/2006/relationships/hyperlink" Target="https://www.herefordshire.gov.uk/covidcases" TargetMode="External"/><Relationship Id="rId2" Type="http://schemas.openxmlformats.org/officeDocument/2006/relationships/hyperlink" Target="https://understanding.herefordshire.gov.uk/media/1927/covid-19-impact-in-herefordshire-v15-without-links.pdf" TargetMode="External"/><Relationship Id="rId1" Type="http://schemas.openxmlformats.org/officeDocument/2006/relationships/slideLayout" Target="../slideLayouts/slideLayout2.xml"/><Relationship Id="rId6" Type="http://schemas.openxmlformats.org/officeDocument/2006/relationships/hyperlink" Target="https://lginform.local.gov.uk/reports/view/matthew-fung/hw-covid-19-report" TargetMode="External"/><Relationship Id="rId5" Type="http://schemas.openxmlformats.org/officeDocument/2006/relationships/hyperlink" Target="https://www.health.org.uk/news-and-comment/charts-and-infographics/covid-19-policy-tracker" TargetMode="External"/><Relationship Id="rId4" Type="http://schemas.openxmlformats.org/officeDocument/2006/relationships/hyperlink" Target="https://www.ons.gov.uk/peoplepopulationandcommunity/healthandsocialcare/conditionsanddiseases/articles/coronaviruscovid19roundup/2020-03-26"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hyperlink" Target="mailto:researchteam@herefordshire.gov.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13.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gov.uk/government/news/more-rapid-covid-19-tests-to-be-rolled-out-across-england" TargetMode="External"/><Relationship Id="rId4" Type="http://schemas.openxmlformats.org/officeDocument/2006/relationships/hyperlink" Target="http://www.gov.uk/guidance/coronavirus-covid-19-information-for-the-publi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coronavirus.data.gov.uk/"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ginform.local.gov.uk/reports/view/lga-research/covid-19-case-tracker-area-quick-view-1?mod-area=E06000019&amp;mod-group=AllUnitaryLaInCountry_England&amp;mod-type=namedComparisonGroup" TargetMode="External"/><Relationship Id="rId2" Type="http://schemas.openxmlformats.org/officeDocument/2006/relationships/hyperlink" Target="https://coronavirus.data.gov.uk/details/case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hyperlink" Target="https://www.herefordshire.gov.uk/covidcas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coronavirus.data.gov.uk/"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593671" y="2232025"/>
            <a:ext cx="3854257" cy="186625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en-US" sz="2250" b="1" dirty="0" smtClean="0">
                <a:ea typeface="Lato" charset="0"/>
                <a:cs typeface="Lato" charset="0"/>
              </a:rPr>
              <a:t>COVID-19 in Herefordshire</a:t>
            </a:r>
          </a:p>
          <a:p>
            <a:pPr marL="0" indent="0">
              <a:buNone/>
            </a:pPr>
            <a:r>
              <a:rPr lang="en-US" altLang="en-US" sz="2000" b="1" dirty="0" smtClean="0">
                <a:ea typeface="Lato" charset="0"/>
                <a:cs typeface="Lato" charset="0"/>
              </a:rPr>
              <a:t>Weekly intelligence summary</a:t>
            </a:r>
            <a:endParaRPr lang="en-US" altLang="en-US" sz="2000" dirty="0" smtClean="0">
              <a:ea typeface="Lato" charset="0"/>
              <a:cs typeface="Lato" charset="0"/>
            </a:endParaRPr>
          </a:p>
          <a:p>
            <a:pPr marL="0" indent="0" algn="r">
              <a:spcBef>
                <a:spcPts val="0"/>
              </a:spcBef>
              <a:buNone/>
            </a:pPr>
            <a:endParaRPr lang="en-US" altLang="en-US" sz="1600" dirty="0">
              <a:ea typeface="Lato" charset="0"/>
              <a:cs typeface="Lato" charset="0"/>
            </a:endParaRPr>
          </a:p>
          <a:p>
            <a:pPr marL="0" indent="0">
              <a:spcBef>
                <a:spcPts val="0"/>
              </a:spcBef>
              <a:buNone/>
            </a:pPr>
            <a:r>
              <a:rPr lang="en-US" altLang="en-US" sz="1600" dirty="0" smtClean="0">
                <a:ea typeface="Lato" charset="0"/>
                <a:cs typeface="Lato" charset="0"/>
              </a:rPr>
              <a:t>Public Health &amp; Intelligence Unit</a:t>
            </a:r>
          </a:p>
          <a:p>
            <a:pPr marL="0" indent="0">
              <a:spcBef>
                <a:spcPts val="0"/>
              </a:spcBef>
              <a:buNone/>
            </a:pPr>
            <a:r>
              <a:rPr lang="en-US" altLang="en-US" sz="1800" dirty="0">
                <a:ea typeface="Lato" charset="0"/>
                <a:cs typeface="Lato" charset="0"/>
              </a:rPr>
              <a:t>	</a:t>
            </a:r>
            <a:r>
              <a:rPr lang="en-US" altLang="en-US" sz="1800" dirty="0" smtClean="0">
                <a:ea typeface="Lato" charset="0"/>
                <a:cs typeface="Lato" charset="0"/>
              </a:rPr>
              <a:t>	         </a:t>
            </a:r>
          </a:p>
          <a:p>
            <a:pPr marL="0" indent="0">
              <a:spcBef>
                <a:spcPts val="0"/>
              </a:spcBef>
              <a:buNone/>
            </a:pPr>
            <a:r>
              <a:rPr lang="en-US" altLang="en-US" sz="1800" dirty="0" smtClean="0">
                <a:ea typeface="Lato" charset="0"/>
                <a:cs typeface="Lato" charset="0"/>
              </a:rPr>
              <a:t>16</a:t>
            </a:r>
            <a:r>
              <a:rPr lang="en-US" altLang="en-US" sz="1800" baseline="30000" dirty="0" smtClean="0">
                <a:ea typeface="Lato" charset="0"/>
                <a:cs typeface="Lato" charset="0"/>
              </a:rPr>
              <a:t>th</a:t>
            </a:r>
            <a:r>
              <a:rPr lang="en-US" altLang="en-US" sz="1800" dirty="0" smtClean="0">
                <a:ea typeface="Lato" charset="0"/>
                <a:cs typeface="Lato" charset="0"/>
              </a:rPr>
              <a:t> December </a:t>
            </a:r>
            <a:r>
              <a:rPr lang="en-US" altLang="en-US" sz="1600" dirty="0" smtClean="0">
                <a:ea typeface="Lato" charset="0"/>
                <a:cs typeface="Lato" charset="0"/>
              </a:rPr>
              <a:t>2020</a:t>
            </a:r>
            <a:endParaRPr lang="en-US" altLang="en-US" sz="900" dirty="0">
              <a:ea typeface="Lato" charset="0"/>
              <a:cs typeface="Lato" charset="0"/>
            </a:endParaRPr>
          </a:p>
        </p:txBody>
      </p:sp>
    </p:spTree>
    <p:extLst>
      <p:ext uri="{BB962C8B-B14F-4D97-AF65-F5344CB8AC3E}">
        <p14:creationId xmlns:p14="http://schemas.microsoft.com/office/powerpoint/2010/main" val="807620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ap showing case rate in MSOAs  with highest rate in Hereford Central which is the only one higher than 100 per 100,000 popultion. All local rates lower than national rate." title="Lab confirmed case around the county"/>
          <p:cNvPicPr>
            <a:picLocks noChangeAspect="1"/>
          </p:cNvPicPr>
          <p:nvPr/>
        </p:nvPicPr>
        <p:blipFill>
          <a:blip r:embed="rId2"/>
          <a:stretch>
            <a:fillRect/>
          </a:stretch>
        </p:blipFill>
        <p:spPr>
          <a:xfrm>
            <a:off x="6275689" y="378948"/>
            <a:ext cx="5614357" cy="5391426"/>
          </a:xfrm>
          <a:prstGeom prst="rect">
            <a:avLst/>
          </a:prstGeom>
        </p:spPr>
      </p:pic>
      <p:sp>
        <p:nvSpPr>
          <p:cNvPr id="4" name="Rectangle 3"/>
          <p:cNvSpPr/>
          <p:nvPr/>
        </p:nvSpPr>
        <p:spPr>
          <a:xfrm>
            <a:off x="45003" y="5324438"/>
            <a:ext cx="6291125" cy="954107"/>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Aft>
                <a:spcPts val="0"/>
              </a:spcAft>
              <a:buClrTx/>
              <a:buSzTx/>
              <a:buFontTx/>
              <a:buNone/>
              <a:tabLst/>
              <a:defRPr/>
            </a:pPr>
            <a:r>
              <a:rPr kumimoji="0" lang="en-GB" sz="1100" b="0" i="0" u="none" strike="noStrike" kern="1200" cap="none" spc="0" normalizeH="0" baseline="0" noProof="0" dirty="0">
                <a:ln>
                  <a:noFill/>
                </a:ln>
                <a:solidFill>
                  <a:srgbClr val="282E2B"/>
                </a:solidFill>
                <a:effectLst/>
                <a:uLnTx/>
                <a:uFillTx/>
                <a:latin typeface="Arial" panose="020B0604020202020204"/>
              </a:rPr>
              <a:t>* Note that the slight time-lag in this data reflects that test results are incomplete for the most recent few </a:t>
            </a:r>
            <a:r>
              <a:rPr kumimoji="0" lang="en-GB" sz="1100" b="0" i="0" u="none" strike="noStrike" kern="1200" cap="none" spc="0" normalizeH="0" baseline="0" noProof="0" dirty="0" smtClean="0">
                <a:ln>
                  <a:noFill/>
                </a:ln>
                <a:solidFill>
                  <a:srgbClr val="282E2B"/>
                </a:solidFill>
                <a:effectLst/>
                <a:uLnTx/>
                <a:uFillTx/>
                <a:latin typeface="Arial" panose="020B0604020202020204"/>
              </a:rPr>
              <a:t>days</a:t>
            </a:r>
            <a:endParaRPr kumimoji="0" lang="en-GB" sz="1100" b="0" i="0" u="none" strike="noStrike" kern="1200" cap="none" spc="0" normalizeH="0" baseline="0" noProof="0" dirty="0">
              <a:ln>
                <a:noFill/>
              </a:ln>
              <a:solidFill>
                <a:srgbClr val="282E2B"/>
              </a:solidFill>
              <a:effectLst/>
              <a:uLnTx/>
              <a:uFillTx/>
              <a:latin typeface="Arial" panose="020B0604020202020204"/>
            </a:endParaRPr>
          </a:p>
          <a:p>
            <a:pPr>
              <a:defRPr/>
            </a:pPr>
            <a:r>
              <a:rPr kumimoji="0" lang="en-GB" sz="1100" b="0" i="0" u="none" strike="noStrike" kern="1200" cap="none" spc="0" normalizeH="0" baseline="0" noProof="0" dirty="0" smtClean="0">
                <a:ln>
                  <a:noFill/>
                </a:ln>
                <a:solidFill>
                  <a:srgbClr val="282E2B"/>
                </a:solidFill>
                <a:effectLst/>
                <a:uLnTx/>
                <a:uFillTx/>
                <a:latin typeface="Arial" panose="020B0604020202020204"/>
              </a:rPr>
              <a:t>^ </a:t>
            </a:r>
            <a:r>
              <a:rPr lang="en-GB" sz="1100" dirty="0" smtClean="0"/>
              <a:t>Middle </a:t>
            </a:r>
            <a:r>
              <a:rPr lang="en-GB" sz="1100" dirty="0"/>
              <a:t>super output areas: geographies designed by the Office for National Statistics in 2004 to have broadly similar population </a:t>
            </a:r>
            <a:r>
              <a:rPr lang="en-GB" sz="1100" dirty="0" smtClean="0"/>
              <a:t>sizes – which means that they tend to be geographically bigger in rural Herefordshire</a:t>
            </a:r>
            <a:r>
              <a:rPr lang="en-GB" sz="1200" dirty="0" smtClean="0"/>
              <a:t>.</a:t>
            </a:r>
            <a:endParaRPr kumimoji="0" lang="en-GB" sz="1200" b="0" i="0" u="none" strike="noStrike" kern="1200" cap="none" spc="0" normalizeH="0" baseline="0" noProof="0" dirty="0">
              <a:ln>
                <a:noFill/>
              </a:ln>
              <a:solidFill>
                <a:srgbClr val="282E2B"/>
              </a:solidFill>
              <a:effectLst/>
              <a:uLnTx/>
              <a:uFillTx/>
              <a:latin typeface="Arial" panose="020B0604020202020204"/>
              <a:ea typeface="+mn-ea"/>
              <a:cs typeface="+mn-cs"/>
            </a:endParaRPr>
          </a:p>
        </p:txBody>
      </p:sp>
      <p:pic>
        <p:nvPicPr>
          <p:cNvPr id="5" name="Picture 4"/>
          <p:cNvPicPr>
            <a:picLocks noChangeAspect="1"/>
          </p:cNvPicPr>
          <p:nvPr/>
        </p:nvPicPr>
        <p:blipFill>
          <a:blip r:embed="rId3"/>
          <a:stretch>
            <a:fillRect/>
          </a:stretch>
        </p:blipFill>
        <p:spPr>
          <a:xfrm>
            <a:off x="6197287" y="4878465"/>
            <a:ext cx="1699018" cy="926737"/>
          </a:xfrm>
          <a:prstGeom prst="rect">
            <a:avLst/>
          </a:prstGeom>
        </p:spPr>
      </p:pic>
      <p:sp>
        <p:nvSpPr>
          <p:cNvPr id="17" name="Rectangle 16"/>
          <p:cNvSpPr/>
          <p:nvPr/>
        </p:nvSpPr>
        <p:spPr>
          <a:xfrm>
            <a:off x="6239914" y="5802070"/>
            <a:ext cx="4175196" cy="215444"/>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GB" sz="800" b="0" i="0" u="none" strike="noStrike" kern="1200" cap="none" spc="0" normalizeH="0" baseline="0" noProof="0" dirty="0" smtClean="0">
                <a:ln>
                  <a:noFill/>
                </a:ln>
                <a:solidFill>
                  <a:srgbClr val="282E2B"/>
                </a:solidFill>
                <a:effectLst/>
                <a:uLnTx/>
                <a:uFillTx/>
                <a:latin typeface="Arial" panose="020B0604020202020204"/>
              </a:rPr>
              <a:t>Data supressed</a:t>
            </a:r>
            <a:r>
              <a:rPr lang="en-GB" sz="800" dirty="0">
                <a:solidFill>
                  <a:srgbClr val="282E2B"/>
                </a:solidFill>
                <a:latin typeface="Arial" panose="020B0604020202020204"/>
              </a:rPr>
              <a:t> </a:t>
            </a:r>
            <a:r>
              <a:rPr lang="en-GB" sz="800" dirty="0" smtClean="0">
                <a:solidFill>
                  <a:srgbClr val="282E2B"/>
                </a:solidFill>
                <a:latin typeface="Arial" panose="020B0604020202020204"/>
              </a:rPr>
              <a:t>where numbers are low </a:t>
            </a:r>
            <a:r>
              <a:rPr kumimoji="0" lang="en-GB" sz="800" b="0" i="0" u="none" strike="noStrike" kern="1200" cap="none" spc="0" normalizeH="0" noProof="0" dirty="0" smtClean="0">
                <a:ln>
                  <a:noFill/>
                </a:ln>
                <a:solidFill>
                  <a:srgbClr val="282E2B"/>
                </a:solidFill>
                <a:effectLst/>
                <a:uLnTx/>
                <a:uFillTx/>
                <a:latin typeface="Arial" panose="020B0604020202020204"/>
              </a:rPr>
              <a:t>to avoid possible identification of individuals</a:t>
            </a:r>
            <a:endParaRPr kumimoji="0" lang="en-GB" sz="800" b="0" i="0" u="none" strike="noStrike" kern="1200" cap="none" spc="0" normalizeH="0" baseline="0" noProof="0" dirty="0">
              <a:ln>
                <a:noFill/>
              </a:ln>
              <a:solidFill>
                <a:srgbClr val="282E2B"/>
              </a:solidFill>
              <a:effectLst/>
              <a:uLnTx/>
              <a:uFillTx/>
              <a:latin typeface="Arial" panose="020B0604020202020204"/>
            </a:endParaRPr>
          </a:p>
        </p:txBody>
      </p:sp>
      <p:sp>
        <p:nvSpPr>
          <p:cNvPr id="15" name="Rectangle 14"/>
          <p:cNvSpPr/>
          <p:nvPr/>
        </p:nvSpPr>
        <p:spPr>
          <a:xfrm>
            <a:off x="58770" y="748786"/>
            <a:ext cx="5827363" cy="4575652"/>
          </a:xfrm>
          <a:prstGeom prst="rect">
            <a:avLst/>
          </a:prstGeom>
        </p:spPr>
        <p:txBody>
          <a:bodyPr wrap="square" numCol="1" spcCol="360000">
            <a:normAutofit lnSpcReduction="10000"/>
          </a:bodyPr>
          <a:lstStyle/>
          <a:p>
            <a:pPr marL="180000" marR="0" lvl="0" indent="-180000" algn="l" defTabSz="914400" rtl="0" eaLnBrk="1" fontAlgn="auto" latinLnBrk="0" hangingPunct="1">
              <a:lnSpc>
                <a:spcPct val="100000"/>
              </a:lnSpc>
              <a:spcBef>
                <a:spcPts val="600"/>
              </a:spcBef>
              <a:spcAft>
                <a:spcPts val="30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effectLst/>
                <a:uLnTx/>
                <a:uFillTx/>
                <a:ea typeface="Times New Roman" panose="02020603050405020304" pitchFamily="18" charset="0"/>
              </a:rPr>
              <a:t>The map shows the latest </a:t>
            </a:r>
            <a:r>
              <a:rPr lang="en-GB" sz="1600" dirty="0" smtClean="0">
                <a:ea typeface="Times New Roman" panose="02020603050405020304" pitchFamily="18" charset="0"/>
              </a:rPr>
              <a:t>7-day </a:t>
            </a:r>
            <a:r>
              <a:rPr kumimoji="0" lang="en-GB" sz="1600" b="0" i="0" u="none" strike="noStrike" kern="1200" cap="none" spc="0" normalizeH="0" baseline="0" noProof="0" dirty="0" smtClean="0">
                <a:ln>
                  <a:noFill/>
                </a:ln>
                <a:effectLst/>
                <a:uLnTx/>
                <a:uFillTx/>
                <a:ea typeface="Times New Roman" panose="02020603050405020304" pitchFamily="18" charset="0"/>
              </a:rPr>
              <a:t>rates of new cases</a:t>
            </a:r>
            <a:r>
              <a:rPr kumimoji="0" lang="en-GB" sz="1600" b="0" i="0" u="none" strike="noStrike" kern="1200" cap="none" spc="0" normalizeH="0" noProof="0" dirty="0" smtClean="0">
                <a:ln>
                  <a:noFill/>
                </a:ln>
                <a:effectLst/>
                <a:uLnTx/>
                <a:uFillTx/>
                <a:ea typeface="Times New Roman" panose="02020603050405020304" pitchFamily="18" charset="0"/>
              </a:rPr>
              <a:t> </a:t>
            </a:r>
            <a:r>
              <a:rPr lang="en-GB" sz="1600" dirty="0" smtClean="0">
                <a:ea typeface="Times New Roman" panose="02020603050405020304" pitchFamily="18" charset="0"/>
              </a:rPr>
              <a:t>per 100,000 population, as published by </a:t>
            </a:r>
            <a:r>
              <a:rPr kumimoji="0" lang="en-GB" sz="1600" b="0" i="0" u="none" strike="noStrike" kern="1200" cap="none" spc="0" normalizeH="0" baseline="0" noProof="0" dirty="0" smtClean="0">
                <a:ln>
                  <a:noFill/>
                </a:ln>
                <a:effectLst/>
                <a:uLnTx/>
                <a:uFillTx/>
                <a:ea typeface="Times New Roman" panose="02020603050405020304" pitchFamily="18" charset="0"/>
              </a:rPr>
              <a:t>Public Health England: the darker the shading, the higher</a:t>
            </a:r>
            <a:r>
              <a:rPr kumimoji="0" lang="en-GB" sz="1600" b="0" i="0" u="none" strike="noStrike" kern="1200" cap="none" spc="0" normalizeH="0" noProof="0" dirty="0" smtClean="0">
                <a:ln>
                  <a:noFill/>
                </a:ln>
                <a:effectLst/>
                <a:uLnTx/>
                <a:uFillTx/>
                <a:ea typeface="Times New Roman" panose="02020603050405020304" pitchFamily="18" charset="0"/>
              </a:rPr>
              <a:t> the rate</a:t>
            </a:r>
            <a:r>
              <a:rPr kumimoji="0" lang="en-GB" sz="1600" b="0" i="0" u="none" strike="noStrike" kern="1200" cap="none" spc="0" normalizeH="0" baseline="0" noProof="0" dirty="0" smtClean="0">
                <a:ln>
                  <a:noFill/>
                </a:ln>
                <a:effectLst/>
                <a:uLnTx/>
                <a:uFillTx/>
                <a:ea typeface="Times New Roman" panose="02020603050405020304" pitchFamily="18" charset="0"/>
              </a:rPr>
              <a:t> (unshaded areas have had fewer than 3 cases in the last 7 days).  </a:t>
            </a:r>
          </a:p>
          <a:p>
            <a:pPr marL="288000" marR="0" lvl="1" algn="l" defTabSz="914400" rtl="0" eaLnBrk="1" fontAlgn="auto" latinLnBrk="0" hangingPunct="1">
              <a:lnSpc>
                <a:spcPct val="100000"/>
              </a:lnSpc>
              <a:spcBef>
                <a:spcPts val="300"/>
              </a:spcBef>
              <a:spcAft>
                <a:spcPts val="300"/>
              </a:spcAft>
              <a:buClrTx/>
              <a:buSzTx/>
              <a:tabLst/>
              <a:defRPr/>
            </a:pPr>
            <a:r>
              <a:rPr lang="en-GB" sz="1400" i="1" dirty="0">
                <a:ea typeface="Times New Roman" panose="02020603050405020304" pitchFamily="18" charset="0"/>
              </a:rPr>
              <a:t>-</a:t>
            </a:r>
            <a:r>
              <a:rPr kumimoji="0" lang="en-GB" sz="1400" b="0" i="1" u="none" strike="noStrike" kern="1200" cap="none" spc="0" normalizeH="0" baseline="0" noProof="0" dirty="0" smtClean="0">
                <a:ln>
                  <a:noFill/>
                </a:ln>
                <a:effectLst/>
                <a:uLnTx/>
                <a:uFillTx/>
                <a:ea typeface="Times New Roman" panose="02020603050405020304" pitchFamily="18" charset="0"/>
              </a:rPr>
              <a:t> It’s important to note that these rates are very sensitive to small changes for small areas like MSOAs^. For instance, an increase of 1 case from 9 to 10 cases in an area of 10,000 people (about the size of Ledbury), would increase the rate from 90 to 100 per 100,000.</a:t>
            </a:r>
          </a:p>
          <a:p>
            <a:pPr marL="180000" marR="0" lvl="0" indent="-180000" algn="l" defTabSz="914400" rtl="0" eaLnBrk="1" fontAlgn="auto" latinLnBrk="0" hangingPunct="1">
              <a:lnSpc>
                <a:spcPct val="100000"/>
              </a:lnSpc>
              <a:spcBef>
                <a:spcPts val="600"/>
              </a:spcBef>
              <a:spcAft>
                <a:spcPts val="300"/>
              </a:spcAft>
              <a:buClrTx/>
              <a:buSzTx/>
              <a:buFont typeface="Arial" panose="020B0604020202020204" pitchFamily="34" charset="0"/>
              <a:buChar char="•"/>
              <a:tabLst/>
              <a:defRPr/>
            </a:pPr>
            <a:r>
              <a:rPr lang="en-GB" sz="1600" dirty="0" smtClean="0">
                <a:ea typeface="Times New Roman" panose="02020603050405020304" pitchFamily="18" charset="0"/>
              </a:rPr>
              <a:t>Reflecting the general fall in cases, eight of Herefordshire’s 23 </a:t>
            </a:r>
            <a:r>
              <a:rPr kumimoji="0" lang="en-GB" sz="1600" b="0" i="0" u="none" strike="noStrike" kern="1200" cap="none" spc="0" normalizeH="0" baseline="0" noProof="0" dirty="0" smtClean="0">
                <a:ln>
                  <a:noFill/>
                </a:ln>
                <a:effectLst/>
                <a:uLnTx/>
                <a:uFillTx/>
                <a:ea typeface="Times New Roman" panose="02020603050405020304" pitchFamily="18" charset="0"/>
              </a:rPr>
              <a:t>MSOAs^ had fewer than 3 cases in the week to 11 December*</a:t>
            </a:r>
          </a:p>
          <a:p>
            <a:pPr marL="180000" lvl="0" indent="-180000">
              <a:spcBef>
                <a:spcPts val="600"/>
              </a:spcBef>
              <a:spcAft>
                <a:spcPts val="300"/>
              </a:spcAft>
              <a:buFont typeface="Arial" panose="020B0604020202020204" pitchFamily="34" charset="0"/>
              <a:buChar char="•"/>
              <a:defRPr/>
            </a:pPr>
            <a:r>
              <a:rPr kumimoji="0" lang="en-GB" sz="1600" b="0" i="0" u="none" strike="noStrike" kern="1200" cap="none" spc="0" normalizeH="0" baseline="0" noProof="0" dirty="0" smtClean="0">
                <a:ln>
                  <a:noFill/>
                </a:ln>
                <a:effectLst/>
                <a:uLnTx/>
                <a:uFillTx/>
                <a:ea typeface="Times New Roman" panose="02020603050405020304" pitchFamily="18" charset="0"/>
              </a:rPr>
              <a:t>The highest area in terms of both numbers and rates were in</a:t>
            </a:r>
            <a:r>
              <a:rPr kumimoji="0" lang="en-GB" sz="1600" b="0" i="0" u="none" strike="noStrike" kern="1200" cap="none" spc="0" normalizeH="0" noProof="0" dirty="0" smtClean="0">
                <a:ln>
                  <a:noFill/>
                </a:ln>
                <a:effectLst/>
                <a:uLnTx/>
                <a:uFillTx/>
                <a:ea typeface="Times New Roman" panose="02020603050405020304" pitchFamily="18" charset="0"/>
              </a:rPr>
              <a:t> ‘</a:t>
            </a:r>
            <a:r>
              <a:rPr kumimoji="0" lang="en-GB" sz="1600" b="0" i="0" u="none" strike="noStrike" kern="1200" cap="none" spc="0" normalizeH="0" baseline="0" noProof="0" dirty="0" smtClean="0">
                <a:ln>
                  <a:noFill/>
                </a:ln>
                <a:effectLst/>
                <a:uLnTx/>
                <a:uFillTx/>
                <a:ea typeface="Times New Roman" panose="02020603050405020304" pitchFamily="18" charset="0"/>
              </a:rPr>
              <a:t>Hereford Central’ (11 cases, 109 per 100,000)</a:t>
            </a:r>
            <a:r>
              <a:rPr kumimoji="0" lang="en-GB" sz="1600" b="0" i="0" u="none" strike="noStrike" kern="1200" cap="none" spc="0" normalizeH="0" noProof="0" dirty="0" smtClean="0">
                <a:ln>
                  <a:noFill/>
                </a:ln>
                <a:effectLst/>
                <a:uLnTx/>
                <a:uFillTx/>
                <a:ea typeface="Times New Roman" panose="02020603050405020304" pitchFamily="18" charset="0"/>
              </a:rPr>
              <a:t> – this is the only area with a rate higher than 100 cases per 100,000 population.</a:t>
            </a:r>
            <a:r>
              <a:rPr lang="en-US" sz="1600" dirty="0" smtClean="0"/>
              <a:t>.</a:t>
            </a:r>
            <a:endParaRPr kumimoji="0" lang="en-GB" sz="1600" b="0" i="0" u="none" strike="noStrike" kern="1200" cap="none" spc="0" normalizeH="0" noProof="0" dirty="0" smtClean="0">
              <a:ln>
                <a:noFill/>
              </a:ln>
              <a:effectLst/>
              <a:uLnTx/>
              <a:uFillTx/>
              <a:ea typeface="Times New Roman" panose="02020603050405020304" pitchFamily="18" charset="0"/>
            </a:endParaRPr>
          </a:p>
          <a:p>
            <a:pPr marL="180000" marR="0" lvl="0" indent="-180000" algn="l" defTabSz="914400" rtl="0" eaLnBrk="1" fontAlgn="auto" latinLnBrk="0" hangingPunct="1">
              <a:lnSpc>
                <a:spcPct val="100000"/>
              </a:lnSpc>
              <a:spcBef>
                <a:spcPts val="600"/>
              </a:spcBef>
              <a:spcAft>
                <a:spcPts val="300"/>
              </a:spcAft>
              <a:buClrTx/>
              <a:buSzTx/>
              <a:buFont typeface="Arial" panose="020B0604020202020204" pitchFamily="34" charset="0"/>
              <a:buChar char="•"/>
              <a:tabLst/>
              <a:defRPr/>
            </a:pPr>
            <a:r>
              <a:rPr lang="en-GB" sz="1600" dirty="0" smtClean="0">
                <a:ea typeface="Times New Roman" panose="02020603050405020304" pitchFamily="18" charset="0"/>
              </a:rPr>
              <a:t>However, in the last week all Herefordshire MSOAs  returned rates below the national average.</a:t>
            </a:r>
            <a:endParaRPr kumimoji="0" lang="en-GB" sz="1600" b="0" i="0" u="none" strike="noStrike" kern="1200" cap="none" spc="0" normalizeH="0" baseline="0" noProof="0" dirty="0" smtClean="0">
              <a:ln>
                <a:noFill/>
              </a:ln>
              <a:solidFill>
                <a:srgbClr val="FF0000"/>
              </a:solidFill>
              <a:effectLst/>
              <a:uLnTx/>
              <a:uFillTx/>
              <a:ea typeface="Times New Roman" panose="02020603050405020304" pitchFamily="18" charset="0"/>
            </a:endParaRPr>
          </a:p>
        </p:txBody>
      </p:sp>
      <p:sp>
        <p:nvSpPr>
          <p:cNvPr id="11" name="TextBox 10"/>
          <p:cNvSpPr txBox="1"/>
          <p:nvPr/>
        </p:nvSpPr>
        <p:spPr>
          <a:xfrm>
            <a:off x="6383469" y="6201349"/>
            <a:ext cx="5459087" cy="677108"/>
          </a:xfrm>
          <a:prstGeom prst="rect">
            <a:avLst/>
          </a:prstGeom>
          <a:solidFill>
            <a:schemeClr val="bg1"/>
          </a:solidFill>
        </p:spPr>
        <p:txBody>
          <a:bodyPr wrap="square" rtlCol="0">
            <a:spAutoFit/>
          </a:bodyPr>
          <a:lstStyle/>
          <a:p>
            <a:pPr marL="357188"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smtClean="0">
                <a:ln>
                  <a:noFill/>
                </a:ln>
                <a:solidFill>
                  <a:srgbClr val="282E2B"/>
                </a:solidFill>
                <a:effectLst/>
                <a:uLnTx/>
                <a:uFillTx/>
                <a:latin typeface="Arial" panose="020B0604020202020204"/>
                <a:ea typeface="+mn-ea"/>
                <a:cs typeface="+mn-cs"/>
              </a:rPr>
              <a:t>      </a:t>
            </a:r>
            <a:r>
              <a:rPr kumimoji="0" lang="en-GB" sz="1400" b="1" i="0" u="none" strike="noStrike" kern="1200" cap="none" spc="0" normalizeH="0" baseline="0" noProof="0" dirty="0" smtClean="0">
                <a:ln>
                  <a:noFill/>
                </a:ln>
                <a:solidFill>
                  <a:srgbClr val="282E2B"/>
                </a:solidFill>
                <a:effectLst/>
                <a:uLnTx/>
                <a:uFillTx/>
                <a:latin typeface="Arial" panose="020B0604020202020204"/>
                <a:ea typeface="+mn-ea"/>
                <a:cs typeface="+mn-cs"/>
              </a:rPr>
              <a:t>Where can I find out more? </a:t>
            </a:r>
            <a:r>
              <a:rPr kumimoji="0" lang="en-GB" sz="1200" b="0" i="0" u="none" strike="noStrike" kern="1200" cap="none" spc="0" normalizeH="0" baseline="0" noProof="0" dirty="0">
                <a:ln>
                  <a:noFill/>
                </a:ln>
                <a:solidFill>
                  <a:srgbClr val="282E2B"/>
                </a:solidFill>
                <a:effectLst/>
                <a:uLnTx/>
                <a:uFillTx/>
                <a:latin typeface="Arial" panose="020B0604020202020204"/>
                <a:ea typeface="+mn-ea"/>
                <a:cs typeface="+mn-cs"/>
              </a:rPr>
              <a:t>T</a:t>
            </a:r>
            <a:r>
              <a:rPr kumimoji="0" lang="en-GB" sz="1200" b="0" i="0" u="none" strike="noStrike" kern="1200" cap="none" spc="0" normalizeH="0" baseline="0" noProof="0" dirty="0" smtClean="0">
                <a:ln>
                  <a:noFill/>
                </a:ln>
                <a:solidFill>
                  <a:srgbClr val="282E2B"/>
                </a:solidFill>
                <a:effectLst/>
                <a:uLnTx/>
                <a:uFillTx/>
                <a:latin typeface="Arial" panose="020B0604020202020204"/>
                <a:ea typeface="+mn-ea"/>
                <a:cs typeface="+mn-cs"/>
              </a:rPr>
              <a:t>his map of weekly confirmed cases by middle super output area (MSOA) in England are included in the </a:t>
            </a:r>
            <a:r>
              <a:rPr kumimoji="0" lang="en-GB" sz="1200" b="0" i="0" u="none" strike="noStrike" kern="1200" cap="none" spc="0" normalizeH="0" baseline="0" noProof="0" dirty="0" smtClean="0">
                <a:ln>
                  <a:noFill/>
                </a:ln>
                <a:solidFill>
                  <a:srgbClr val="282E2B"/>
                </a:solidFill>
                <a:effectLst/>
                <a:uLnTx/>
                <a:uFillTx/>
                <a:latin typeface="Arial" panose="020B0604020202020204"/>
                <a:ea typeface="+mn-ea"/>
                <a:cs typeface="+mn-cs"/>
                <a:hlinkClick r:id="rId4"/>
              </a:rPr>
              <a:t>PHE dashboard</a:t>
            </a:r>
            <a:r>
              <a:rPr kumimoji="0" lang="en-GB" sz="1200" b="0" i="0" u="none" strike="noStrike" kern="1200" cap="none" spc="0" normalizeH="0" baseline="0" noProof="0" dirty="0" smtClean="0">
                <a:ln>
                  <a:noFill/>
                </a:ln>
                <a:solidFill>
                  <a:srgbClr val="282E2B"/>
                </a:solidFill>
                <a:effectLst/>
                <a:uLnTx/>
                <a:uFillTx/>
                <a:latin typeface="Arial" panose="020B0604020202020204"/>
                <a:ea typeface="+mn-ea"/>
                <a:cs typeface="+mn-cs"/>
              </a:rPr>
              <a:t>, which is updated daily.  </a:t>
            </a:r>
            <a:endParaRPr kumimoji="0" lang="en-GB" sz="1200" b="0" i="0" u="none" strike="noStrike" kern="1200" cap="none" spc="0" normalizeH="0" baseline="0" noProof="0" dirty="0">
              <a:ln>
                <a:noFill/>
              </a:ln>
              <a:solidFill>
                <a:srgbClr val="282E2B"/>
              </a:solidFill>
              <a:effectLst/>
              <a:uLnTx/>
              <a:uFillTx/>
              <a:latin typeface="Arial" panose="020B0604020202020204"/>
              <a:ea typeface="+mn-ea"/>
              <a:cs typeface="+mn-cs"/>
            </a:endParaRPr>
          </a:p>
        </p:txBody>
      </p:sp>
      <p:sp>
        <p:nvSpPr>
          <p:cNvPr id="7" name="Title 1"/>
          <p:cNvSpPr txBox="1">
            <a:spLocks/>
          </p:cNvSpPr>
          <p:nvPr/>
        </p:nvSpPr>
        <p:spPr>
          <a:xfrm>
            <a:off x="24953" y="45478"/>
            <a:ext cx="6417043" cy="649798"/>
          </a:xfrm>
          <a:prstGeom prst="rect">
            <a:avLst/>
          </a:prstGeom>
          <a:solidFill>
            <a:schemeClr val="accent2"/>
          </a:solidFill>
        </p:spPr>
        <p:txBody>
          <a:bodyPr vert="horz" lIns="91440" tIns="45720" rIns="91440" bIns="4572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en-GB" sz="2400" b="1" i="0" u="none" strike="noStrike" kern="1200" cap="none" spc="0" normalizeH="0" baseline="0" noProof="0" dirty="0" smtClean="0">
                <a:ln>
                  <a:noFill/>
                </a:ln>
                <a:solidFill>
                  <a:srgbClr val="282E2B"/>
                </a:solidFill>
                <a:effectLst/>
                <a:uLnTx/>
                <a:uFillTx/>
                <a:ea typeface="+mj-ea"/>
                <a:cs typeface="Arial" panose="020B0604020202020204" pitchFamily="34" charset="0"/>
              </a:rPr>
              <a:t>Lab-confirmed cases around the county: this week</a:t>
            </a:r>
            <a:endParaRPr kumimoji="0" lang="en-GB" sz="2400" b="1" i="0" u="none" strike="noStrike" kern="1200" cap="none" spc="0" normalizeH="0" baseline="0" noProof="0" dirty="0">
              <a:ln>
                <a:noFill/>
              </a:ln>
              <a:solidFill>
                <a:srgbClr val="282E2B"/>
              </a:solidFill>
              <a:effectLst/>
              <a:uLnTx/>
              <a:uFillTx/>
              <a:ea typeface="+mj-ea"/>
              <a:cs typeface="Arial" panose="020B0604020202020204" pitchFamily="34" charset="0"/>
            </a:endParaRPr>
          </a:p>
        </p:txBody>
      </p:sp>
      <p:sp>
        <p:nvSpPr>
          <p:cNvPr id="10" name="Rectangle 9"/>
          <p:cNvSpPr/>
          <p:nvPr/>
        </p:nvSpPr>
        <p:spPr>
          <a:xfrm>
            <a:off x="7148825" y="142317"/>
            <a:ext cx="5043175"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282E2B"/>
                </a:solidFill>
                <a:effectLst/>
                <a:uLnTx/>
                <a:uFillTx/>
                <a:latin typeface="Arial" panose="020B0604020202020204"/>
                <a:ea typeface="+mn-ea"/>
                <a:cs typeface="+mn-cs"/>
              </a:rPr>
              <a:t>Positive cases from samples taken in the 7 </a:t>
            </a:r>
            <a:r>
              <a:rPr kumimoji="0" lang="en-GB" sz="1200" b="0" i="0" u="none" strike="noStrike" kern="1200" cap="none" spc="0" normalizeH="0" baseline="0" noProof="0" dirty="0">
                <a:ln>
                  <a:noFill/>
                </a:ln>
                <a:solidFill>
                  <a:srgbClr val="282E2B"/>
                </a:solidFill>
                <a:effectLst/>
                <a:uLnTx/>
                <a:uFillTx/>
                <a:latin typeface="Arial" panose="020B0604020202020204"/>
                <a:ea typeface="+mn-ea"/>
                <a:cs typeface="+mn-cs"/>
              </a:rPr>
              <a:t>day </a:t>
            </a:r>
            <a:r>
              <a:rPr kumimoji="0" lang="en-GB" sz="1200" b="0" i="0" u="none" strike="noStrike" kern="1200" cap="none" spc="0" normalizeH="0" baseline="0" noProof="0" dirty="0" smtClean="0">
                <a:ln>
                  <a:noFill/>
                </a:ln>
                <a:solidFill>
                  <a:srgbClr val="282E2B"/>
                </a:solidFill>
                <a:effectLst/>
                <a:uLnTx/>
                <a:uFillTx/>
                <a:latin typeface="Arial" panose="020B0604020202020204"/>
                <a:ea typeface="+mn-ea"/>
                <a:cs typeface="+mn-cs"/>
              </a:rPr>
              <a:t>period ending 11/12/20*</a:t>
            </a:r>
            <a:endParaRPr kumimoji="0" lang="en-GB" sz="1200" b="0" i="0" u="none" strike="noStrike" kern="1200" cap="none" spc="0" normalizeH="0" baseline="0" noProof="0" dirty="0">
              <a:ln>
                <a:noFill/>
              </a:ln>
              <a:solidFill>
                <a:srgbClr val="282E2B"/>
              </a:solidFill>
              <a:effectLst/>
              <a:uLnTx/>
              <a:uFillTx/>
              <a:latin typeface="Arial" panose="020B0604020202020204"/>
              <a:ea typeface="+mn-ea"/>
              <a:cs typeface="+mn-cs"/>
            </a:endParaRPr>
          </a:p>
        </p:txBody>
      </p:sp>
      <p:sp>
        <p:nvSpPr>
          <p:cNvPr id="2" name="TextBox 1"/>
          <p:cNvSpPr txBox="1"/>
          <p:nvPr/>
        </p:nvSpPr>
        <p:spPr>
          <a:xfrm>
            <a:off x="6392743" y="1484784"/>
            <a:ext cx="80397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smtClean="0">
                <a:ln>
                  <a:noFill/>
                </a:ln>
                <a:solidFill>
                  <a:srgbClr val="282E2B"/>
                </a:solidFill>
                <a:effectLst/>
                <a:uLnTx/>
                <a:uFillTx/>
                <a:latin typeface="Arial" panose="020B0604020202020204"/>
                <a:ea typeface="+mn-ea"/>
                <a:cs typeface="+mn-cs"/>
              </a:rPr>
              <a:t>Note that data for Wales is not included</a:t>
            </a:r>
            <a:endParaRPr kumimoji="0" lang="en-GB" sz="800" b="0" i="0" u="none" strike="noStrike" kern="1200" cap="none" spc="0" normalizeH="0" baseline="0" noProof="0" dirty="0">
              <a:ln>
                <a:noFill/>
              </a:ln>
              <a:solidFill>
                <a:srgbClr val="282E2B"/>
              </a:solidFill>
              <a:effectLst/>
              <a:uLnTx/>
              <a:uFillTx/>
              <a:latin typeface="Arial" panose="020B0604020202020204"/>
              <a:ea typeface="+mn-ea"/>
              <a:cs typeface="+mn-cs"/>
            </a:endParaRPr>
          </a:p>
        </p:txBody>
      </p:sp>
      <p:pic>
        <p:nvPicPr>
          <p:cNvPr id="16" name="Picture 15"/>
          <p:cNvPicPr>
            <a:picLocks noChangeAspect="1"/>
          </p:cNvPicPr>
          <p:nvPr/>
        </p:nvPicPr>
        <p:blipFill rotWithShape="1">
          <a:blip r:embed="rId5">
            <a:clrChange>
              <a:clrFrom>
                <a:srgbClr val="FFFFFF"/>
              </a:clrFrom>
              <a:clrTo>
                <a:srgbClr val="FFFFFF">
                  <a:alpha val="0"/>
                </a:srgbClr>
              </a:clrTo>
            </a:clrChange>
          </a:blip>
          <a:srcRect l="8548"/>
          <a:stretch/>
        </p:blipFill>
        <p:spPr>
          <a:xfrm>
            <a:off x="6417043" y="6201349"/>
            <a:ext cx="382229" cy="394583"/>
          </a:xfrm>
          <a:prstGeom prst="rect">
            <a:avLst/>
          </a:prstGeom>
        </p:spPr>
      </p:pic>
    </p:spTree>
    <p:extLst>
      <p:ext uri="{BB962C8B-B14F-4D97-AF65-F5344CB8AC3E}">
        <p14:creationId xmlns:p14="http://schemas.microsoft.com/office/powerpoint/2010/main" val="1631039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eat map showing weekly case rate in Herefordshire MSOAs since beginning of August. " title="Weekly case rate around the county since August"/>
          <p:cNvPicPr>
            <a:picLocks noChangeAspect="1"/>
          </p:cNvPicPr>
          <p:nvPr/>
        </p:nvPicPr>
        <p:blipFill>
          <a:blip r:embed="rId3"/>
          <a:stretch>
            <a:fillRect/>
          </a:stretch>
        </p:blipFill>
        <p:spPr>
          <a:xfrm>
            <a:off x="1983896" y="1561504"/>
            <a:ext cx="10198687" cy="5251872"/>
          </a:xfrm>
          <a:prstGeom prst="rect">
            <a:avLst/>
          </a:prstGeom>
        </p:spPr>
      </p:pic>
      <p:sp>
        <p:nvSpPr>
          <p:cNvPr id="8" name="Title 1"/>
          <p:cNvSpPr txBox="1">
            <a:spLocks/>
          </p:cNvSpPr>
          <p:nvPr/>
        </p:nvSpPr>
        <p:spPr>
          <a:xfrm>
            <a:off x="123993" y="112608"/>
            <a:ext cx="10852600" cy="443106"/>
          </a:xfrm>
          <a:prstGeom prst="rect">
            <a:avLst/>
          </a:prstGeom>
          <a:solidFill>
            <a:schemeClr val="accent2"/>
          </a:solidFill>
        </p:spPr>
        <p:txBody>
          <a:bodyPr vert="horz" lIns="91440" tIns="45720" rIns="91440" bIns="4572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en-GB" sz="2400" b="1" i="0" u="none" strike="noStrike" kern="1200" cap="none" spc="0" normalizeH="0" baseline="0" noProof="0" dirty="0" smtClean="0">
                <a:ln>
                  <a:noFill/>
                </a:ln>
                <a:solidFill>
                  <a:srgbClr val="282E2B"/>
                </a:solidFill>
                <a:effectLst/>
                <a:uLnTx/>
                <a:uFillTx/>
                <a:ea typeface="+mj-ea"/>
                <a:cs typeface="Arial" panose="020B0604020202020204" pitchFamily="34" charset="0"/>
              </a:rPr>
              <a:t>Lab-confirmed cases around the county: trends</a:t>
            </a:r>
            <a:r>
              <a:rPr kumimoji="0" lang="en-GB" sz="2400" b="1" i="0" u="none" strike="noStrike" kern="1200" cap="none" spc="0" normalizeH="0" noProof="0" dirty="0" smtClean="0">
                <a:ln>
                  <a:noFill/>
                </a:ln>
                <a:solidFill>
                  <a:srgbClr val="282E2B"/>
                </a:solidFill>
                <a:effectLst/>
                <a:uLnTx/>
                <a:uFillTx/>
                <a:ea typeface="+mj-ea"/>
                <a:cs typeface="Arial" panose="020B0604020202020204" pitchFamily="34" charset="0"/>
              </a:rPr>
              <a:t> in </a:t>
            </a:r>
            <a:r>
              <a:rPr kumimoji="0" lang="en-GB" sz="2400" b="1" i="0" u="none" strike="noStrike" kern="1200" cap="none" spc="0" normalizeH="0" baseline="0" noProof="0" dirty="0" smtClean="0">
                <a:ln>
                  <a:noFill/>
                </a:ln>
                <a:solidFill>
                  <a:srgbClr val="282E2B"/>
                </a:solidFill>
                <a:effectLst/>
                <a:uLnTx/>
                <a:uFillTx/>
                <a:ea typeface="+mj-ea"/>
                <a:cs typeface="Arial" panose="020B0604020202020204" pitchFamily="34" charset="0"/>
              </a:rPr>
              <a:t>rates over time</a:t>
            </a:r>
            <a:endParaRPr kumimoji="0" lang="en-GB" sz="2400" b="1" i="0" u="none" strike="noStrike" kern="1200" cap="none" spc="0" normalizeH="0" baseline="0" noProof="0" dirty="0">
              <a:ln>
                <a:noFill/>
              </a:ln>
              <a:solidFill>
                <a:srgbClr val="282E2B"/>
              </a:solidFill>
              <a:effectLst/>
              <a:uLnTx/>
              <a:uFillTx/>
              <a:ea typeface="+mj-ea"/>
              <a:cs typeface="Arial" panose="020B0604020202020204" pitchFamily="34" charset="0"/>
            </a:endParaRPr>
          </a:p>
        </p:txBody>
      </p:sp>
      <p:sp>
        <p:nvSpPr>
          <p:cNvPr id="10" name="Title 1"/>
          <p:cNvSpPr txBox="1">
            <a:spLocks/>
          </p:cNvSpPr>
          <p:nvPr/>
        </p:nvSpPr>
        <p:spPr>
          <a:xfrm>
            <a:off x="10308" y="659158"/>
            <a:ext cx="12058590" cy="1001147"/>
          </a:xfrm>
          <a:prstGeom prst="rect">
            <a:avLst/>
          </a:prstGeom>
          <a:ln>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80000" lvl="0" indent="-180000">
              <a:lnSpc>
                <a:spcPct val="100000"/>
              </a:lnSpc>
              <a:spcBef>
                <a:spcPts val="600"/>
              </a:spcBef>
              <a:buFont typeface="Arial" panose="020B0604020202020204" pitchFamily="34" charset="0"/>
              <a:buChar char="•"/>
              <a:defRPr/>
            </a:pPr>
            <a:r>
              <a:rPr lang="en-US" sz="1400" dirty="0" smtClean="0">
                <a:latin typeface="+mn-lt"/>
              </a:rPr>
              <a:t>Whilst the previous slide shows cases in the last 7 days, this “</a:t>
            </a:r>
            <a:r>
              <a:rPr lang="en-US" sz="1400" dirty="0">
                <a:latin typeface="+mn-lt"/>
              </a:rPr>
              <a:t>heat map” </a:t>
            </a:r>
            <a:r>
              <a:rPr lang="en-US" sz="1400" dirty="0" smtClean="0">
                <a:latin typeface="+mn-lt"/>
              </a:rPr>
              <a:t>shows how the 7-day rates per 100,000 have changed in each area of Herefordshire from August. The areas (MSOAs*) are ranked by the rate in the last week with the highest at the top.</a:t>
            </a:r>
          </a:p>
          <a:p>
            <a:pPr marL="180000" indent="-180000">
              <a:lnSpc>
                <a:spcPct val="100000"/>
              </a:lnSpc>
              <a:spcBef>
                <a:spcPts val="600"/>
              </a:spcBef>
              <a:buFont typeface="Arial" panose="020B0604020202020204" pitchFamily="34" charset="0"/>
              <a:buChar char="•"/>
              <a:defRPr/>
            </a:pPr>
            <a:r>
              <a:rPr lang="en-US" sz="1400" dirty="0">
                <a:latin typeface="+mn-lt"/>
              </a:rPr>
              <a:t>The heat map shows clearly how cases had generally been scattered across the county and were relatively low in all areas until </a:t>
            </a:r>
            <a:r>
              <a:rPr lang="en-US" sz="1400" dirty="0" smtClean="0">
                <a:latin typeface="+mn-lt"/>
              </a:rPr>
              <a:t>mid-October</a:t>
            </a:r>
          </a:p>
          <a:p>
            <a:pPr marL="180000" indent="-180000">
              <a:lnSpc>
                <a:spcPct val="100000"/>
              </a:lnSpc>
              <a:spcBef>
                <a:spcPts val="600"/>
              </a:spcBef>
              <a:buFont typeface="Arial" panose="020B0604020202020204" pitchFamily="34" charset="0"/>
              <a:buChar char="•"/>
              <a:defRPr/>
            </a:pPr>
            <a:r>
              <a:rPr lang="en-US" sz="1400" dirty="0">
                <a:latin typeface="+mn-lt"/>
              </a:rPr>
              <a:t>Whilst all areas saw a rise in early November, there were notable hotspots in South Hereford, the rest of the city and a few </a:t>
            </a:r>
            <a:r>
              <a:rPr lang="en-US" sz="1400" dirty="0" err="1">
                <a:latin typeface="+mn-lt"/>
              </a:rPr>
              <a:t>neighbouring</a:t>
            </a:r>
            <a:r>
              <a:rPr lang="en-US" sz="1400" dirty="0">
                <a:latin typeface="+mn-lt"/>
              </a:rPr>
              <a:t> areas</a:t>
            </a:r>
          </a:p>
          <a:p>
            <a:pPr marL="180000" indent="-180000">
              <a:lnSpc>
                <a:spcPct val="100000"/>
              </a:lnSpc>
              <a:spcBef>
                <a:spcPts val="600"/>
              </a:spcBef>
              <a:buFont typeface="Arial" panose="020B0604020202020204" pitchFamily="34" charset="0"/>
              <a:buChar char="•"/>
              <a:defRPr/>
            </a:pPr>
            <a:endParaRPr lang="en-US" sz="1400" dirty="0">
              <a:latin typeface="+mn-lt"/>
            </a:endParaRPr>
          </a:p>
        </p:txBody>
      </p:sp>
      <p:sp>
        <p:nvSpPr>
          <p:cNvPr id="4" name="TextBox 3"/>
          <p:cNvSpPr txBox="1"/>
          <p:nvPr/>
        </p:nvSpPr>
        <p:spPr>
          <a:xfrm>
            <a:off x="-4428" y="6222582"/>
            <a:ext cx="3451727" cy="600164"/>
          </a:xfrm>
          <a:prstGeom prst="rect">
            <a:avLst/>
          </a:prstGeom>
          <a:solidFill>
            <a:schemeClr val="bg1"/>
          </a:solidFill>
        </p:spPr>
        <p:txBody>
          <a:bodyPr wrap="square" rtlCol="0">
            <a:spAutoFit/>
          </a:bodyPr>
          <a:lstStyle/>
          <a:p>
            <a:r>
              <a:rPr lang="en-GB" sz="1100" dirty="0" smtClean="0"/>
              <a:t>* Middle super output areas: geographies designed by the Office for National Statistics in 2004 to have broadly similar population sizes</a:t>
            </a:r>
            <a:endParaRPr lang="en-GB" sz="1100" dirty="0"/>
          </a:p>
        </p:txBody>
      </p:sp>
      <p:sp>
        <p:nvSpPr>
          <p:cNvPr id="11" name="Rectangle 10"/>
          <p:cNvSpPr/>
          <p:nvPr/>
        </p:nvSpPr>
        <p:spPr>
          <a:xfrm>
            <a:off x="10308" y="1552134"/>
            <a:ext cx="2341276" cy="4478149"/>
          </a:xfrm>
          <a:prstGeom prst="rect">
            <a:avLst/>
          </a:prstGeom>
        </p:spPr>
        <p:txBody>
          <a:bodyPr wrap="square">
            <a:spAutoFit/>
          </a:bodyPr>
          <a:lstStyle/>
          <a:p>
            <a:pPr marL="180000" indent="-180000">
              <a:lnSpc>
                <a:spcPct val="100000"/>
              </a:lnSpc>
              <a:spcBef>
                <a:spcPts val="600"/>
              </a:spcBef>
              <a:buFont typeface="Arial" panose="020B0604020202020204" pitchFamily="34" charset="0"/>
              <a:buChar char="•"/>
              <a:defRPr/>
            </a:pPr>
            <a:r>
              <a:rPr lang="en-US" sz="1400" dirty="0" smtClean="0"/>
              <a:t>The last three weeks ending Dec 11 indicated that rates have generally returned to mid-October levels across the majority of the county although marginal increases have been seen in a number of areas over the last week.</a:t>
            </a:r>
          </a:p>
          <a:p>
            <a:pPr marL="180000" indent="-180000">
              <a:lnSpc>
                <a:spcPct val="100000"/>
              </a:lnSpc>
              <a:spcBef>
                <a:spcPts val="600"/>
              </a:spcBef>
              <a:buFont typeface="Arial" panose="020B0604020202020204" pitchFamily="34" charset="0"/>
              <a:buChar char="•"/>
              <a:defRPr/>
            </a:pPr>
            <a:r>
              <a:rPr lang="en-US" sz="1400" dirty="0" smtClean="0"/>
              <a:t>In the two weeks to Dec 4 the rate for South Leominster had been more than 3 times the county figure. Many of these cases were linked to a known outbreak, and the rate has now returned to a similar level to other areas.</a:t>
            </a:r>
            <a:endParaRPr lang="en-US" sz="1400" dirty="0"/>
          </a:p>
        </p:txBody>
      </p:sp>
    </p:spTree>
    <p:extLst>
      <p:ext uri="{BB962C8B-B14F-4D97-AF65-F5344CB8AC3E}">
        <p14:creationId xmlns:p14="http://schemas.microsoft.com/office/powerpoint/2010/main" val="3593757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eekly number of covid-related deaths in Herefordshire by location" title="Number of covid deaths by location"/>
          <p:cNvPicPr>
            <a:picLocks noChangeAspect="1"/>
          </p:cNvPicPr>
          <p:nvPr/>
        </p:nvPicPr>
        <p:blipFill>
          <a:blip r:embed="rId3"/>
          <a:stretch>
            <a:fillRect/>
          </a:stretch>
        </p:blipFill>
        <p:spPr>
          <a:xfrm>
            <a:off x="409802" y="2683783"/>
            <a:ext cx="5787852" cy="3488876"/>
          </a:xfrm>
          <a:prstGeom prst="rect">
            <a:avLst/>
          </a:prstGeom>
        </p:spPr>
      </p:pic>
      <p:pic>
        <p:nvPicPr>
          <p:cNvPr id="5" name="Picture 4" descr="Chart showing number of deaths split by whether COVID-related or not, and compared to the average over the last 5 years" title="Weekly deaths in Herefordshire compared to average"/>
          <p:cNvPicPr>
            <a:picLocks noChangeAspect="1"/>
          </p:cNvPicPr>
          <p:nvPr/>
        </p:nvPicPr>
        <p:blipFill>
          <a:blip r:embed="rId4"/>
          <a:stretch>
            <a:fillRect/>
          </a:stretch>
        </p:blipFill>
        <p:spPr>
          <a:xfrm>
            <a:off x="6286703" y="2686817"/>
            <a:ext cx="5782818" cy="3485842"/>
          </a:xfrm>
          <a:prstGeom prst="rect">
            <a:avLst/>
          </a:prstGeom>
        </p:spPr>
      </p:pic>
      <p:sp>
        <p:nvSpPr>
          <p:cNvPr id="7" name="Rectangle 6"/>
          <p:cNvSpPr/>
          <p:nvPr/>
        </p:nvSpPr>
        <p:spPr>
          <a:xfrm>
            <a:off x="285886" y="6213212"/>
            <a:ext cx="11813462" cy="553998"/>
          </a:xfrm>
          <a:prstGeom prst="rect">
            <a:avLst/>
          </a:prstGeom>
          <a:solidFill>
            <a:schemeClr val="bg1"/>
          </a:solidFill>
        </p:spPr>
        <p:txBody>
          <a:bodyPr wrap="square">
            <a:spAutoFit/>
          </a:bodyPr>
          <a:lstStyle/>
          <a:p>
            <a:r>
              <a:rPr lang="en-US" sz="1000" b="1" dirty="0" smtClean="0"/>
              <a:t>     Where can I find out more? </a:t>
            </a:r>
            <a:r>
              <a:rPr lang="en-US" sz="1000" dirty="0"/>
              <a:t>ONS publish </a:t>
            </a:r>
            <a:r>
              <a:rPr lang="en-US" sz="1000" dirty="0">
                <a:hlinkClick r:id="rId5"/>
              </a:rPr>
              <a:t>provisional data on weekly numbers of registered deaths</a:t>
            </a:r>
            <a:r>
              <a:rPr lang="en-US" sz="1000" dirty="0"/>
              <a:t> by usual residence </a:t>
            </a:r>
            <a:r>
              <a:rPr lang="en-US" sz="1000" dirty="0" smtClean="0"/>
              <a:t>for local authorities every </a:t>
            </a:r>
            <a:r>
              <a:rPr lang="en-US" sz="1000" dirty="0"/>
              <a:t>Tuesday, with an 11 day lag. Deaths recorded as COVID-19 </a:t>
            </a:r>
            <a:r>
              <a:rPr lang="en-US" sz="1000" dirty="0" smtClean="0"/>
              <a:t>by ONS include </a:t>
            </a:r>
            <a:r>
              <a:rPr lang="en-US" sz="1000" dirty="0"/>
              <a:t>deaths where possible or confirmed COVID-19 is mentioned as any cause of death</a:t>
            </a:r>
            <a:r>
              <a:rPr lang="en-US" sz="1000" dirty="0" smtClean="0"/>
              <a:t>. They are therefore higher than the </a:t>
            </a:r>
            <a:r>
              <a:rPr lang="en-US" sz="1000" dirty="0" smtClean="0">
                <a:hlinkClick r:id="rId6"/>
              </a:rPr>
              <a:t>PHE figures</a:t>
            </a:r>
            <a:r>
              <a:rPr lang="en-US" sz="1000" dirty="0" smtClean="0"/>
              <a:t>, which only include those who have died following a positive test.  </a:t>
            </a:r>
            <a:endParaRPr lang="en-GB" sz="1000" dirty="0">
              <a:solidFill>
                <a:srgbClr val="FF0000"/>
              </a:solidFill>
            </a:endParaRPr>
          </a:p>
        </p:txBody>
      </p:sp>
      <p:sp>
        <p:nvSpPr>
          <p:cNvPr id="2" name="Title 1"/>
          <p:cNvSpPr>
            <a:spLocks noGrp="1"/>
          </p:cNvSpPr>
          <p:nvPr>
            <p:ph type="title"/>
          </p:nvPr>
        </p:nvSpPr>
        <p:spPr>
          <a:xfrm>
            <a:off x="191343" y="21755"/>
            <a:ext cx="11519999" cy="501700"/>
          </a:xfrm>
        </p:spPr>
        <p:txBody>
          <a:bodyPr>
            <a:normAutofit/>
          </a:bodyPr>
          <a:lstStyle/>
          <a:p>
            <a:r>
              <a:rPr lang="en-GB" sz="2700" b="1" dirty="0" smtClean="0"/>
              <a:t>Profile of deaths: published data</a:t>
            </a:r>
            <a:endParaRPr lang="en-GB" sz="2700" b="1" dirty="0"/>
          </a:p>
        </p:txBody>
      </p:sp>
      <p:pic>
        <p:nvPicPr>
          <p:cNvPr id="8" name="Picture 7"/>
          <p:cNvPicPr>
            <a:picLocks noChangeAspect="1"/>
          </p:cNvPicPr>
          <p:nvPr/>
        </p:nvPicPr>
        <p:blipFill rotWithShape="1">
          <a:blip r:embed="rId7">
            <a:clrChange>
              <a:clrFrom>
                <a:srgbClr val="FFFFFF"/>
              </a:clrFrom>
              <a:clrTo>
                <a:srgbClr val="FFFFFF">
                  <a:alpha val="0"/>
                </a:srgbClr>
              </a:clrTo>
            </a:clrChange>
          </a:blip>
          <a:srcRect l="8548"/>
          <a:stretch/>
        </p:blipFill>
        <p:spPr>
          <a:xfrm>
            <a:off x="107593" y="6172660"/>
            <a:ext cx="356585" cy="333163"/>
          </a:xfrm>
          <a:prstGeom prst="rect">
            <a:avLst/>
          </a:prstGeom>
        </p:spPr>
      </p:pic>
      <p:sp>
        <p:nvSpPr>
          <p:cNvPr id="12" name="Rectangle 11"/>
          <p:cNvSpPr/>
          <p:nvPr/>
        </p:nvSpPr>
        <p:spPr>
          <a:xfrm>
            <a:off x="46906" y="434933"/>
            <a:ext cx="12145094" cy="2285241"/>
          </a:xfrm>
          <a:prstGeom prst="rect">
            <a:avLst/>
          </a:prstGeom>
        </p:spPr>
        <p:txBody>
          <a:bodyPr wrap="square">
            <a:spAutoFit/>
          </a:bodyPr>
          <a:lstStyle/>
          <a:p>
            <a:pPr marL="180000" indent="-180000">
              <a:spcBef>
                <a:spcPts val="300"/>
              </a:spcBef>
              <a:buFont typeface="Arial" panose="020B0604020202020204" pitchFamily="34" charset="0"/>
              <a:buChar char="•"/>
            </a:pPr>
            <a:r>
              <a:rPr lang="en-US" sz="1300" dirty="0" smtClean="0"/>
              <a:t>Seven further deaths where COVID-19 was mentioned on the death certificate were included in this week’s published ONS data (occurring by 4 Dec and registered by 12 Dec) – five of these deaths occurred in the week ending 4 Dec while two were delayed registrations. This takes the total amongst Herefordshire residents to 152.</a:t>
            </a:r>
          </a:p>
          <a:p>
            <a:pPr marL="180000" indent="-180000">
              <a:spcBef>
                <a:spcPts val="300"/>
              </a:spcBef>
              <a:buFont typeface="Arial" panose="020B0604020202020204" pitchFamily="34" charset="0"/>
              <a:buChar char="•"/>
            </a:pPr>
            <a:r>
              <a:rPr lang="en-GB" sz="1300" dirty="0" smtClean="0"/>
              <a:t>Numbers of COVID related deaths have increased during late autumn and early winter: 19 in the seven weeks for which data has been published since the third week of October, compared to nine in the previous 19 weeks. Fourteen were in hospital, and four in care homes. Despite this, the overall number of deaths remain around average levels for the time of year (between 40 and 50 a week) whereas nationally and regionally excess deaths have increased in recent weeks.</a:t>
            </a:r>
          </a:p>
          <a:p>
            <a:pPr marL="180000" indent="-180000">
              <a:spcBef>
                <a:spcPts val="300"/>
              </a:spcBef>
              <a:buFont typeface="Arial" panose="020B0604020202020204" pitchFamily="34" charset="0"/>
              <a:buChar char="•"/>
            </a:pPr>
            <a:r>
              <a:rPr lang="en-GB" sz="1300" dirty="0" smtClean="0"/>
              <a:t>Of the 152: 69 have occurred in care homes, 75 in hospital (some of whom will have been care home residents), 5 at home and 3 in a hospice.</a:t>
            </a:r>
          </a:p>
          <a:p>
            <a:pPr marL="180000" indent="-180000">
              <a:spcBef>
                <a:spcPts val="300"/>
              </a:spcBef>
              <a:buFont typeface="Arial" panose="020B0604020202020204" pitchFamily="34" charset="0"/>
              <a:buChar char="•"/>
            </a:pPr>
            <a:r>
              <a:rPr lang="en-GB" sz="1300" dirty="0" smtClean="0"/>
              <a:t>Public Health England are now publishing daily numbers of people who have died within 28 days of a first positive test for Covid-19:</a:t>
            </a:r>
          </a:p>
          <a:p>
            <a:pPr marL="742927" lvl="1" indent="-285750">
              <a:spcBef>
                <a:spcPts val="300"/>
              </a:spcBef>
              <a:buFont typeface="Arial" panose="020B0604020202020204" pitchFamily="34" charset="0"/>
              <a:buChar char="•"/>
            </a:pPr>
            <a:r>
              <a:rPr lang="en-GB" sz="1300" dirty="0" smtClean="0"/>
              <a:t>124 in total, a figure lower than that published by ONS as the latter does not require a positive test for COVID to be mentioned on a death certificate</a:t>
            </a:r>
          </a:p>
          <a:p>
            <a:pPr marL="742927" lvl="1" indent="-285750">
              <a:spcBef>
                <a:spcPts val="300"/>
              </a:spcBef>
              <a:buFont typeface="Arial" panose="020B0604020202020204" pitchFamily="34" charset="0"/>
              <a:buChar char="•"/>
            </a:pPr>
            <a:r>
              <a:rPr lang="en-GB" sz="1300" dirty="0" smtClean="0"/>
              <a:t>Four of these deaths have been registered since 4 Dec - these are likely to be counted in next week’s ONS death registration data.</a:t>
            </a:r>
          </a:p>
        </p:txBody>
      </p:sp>
    </p:spTree>
    <p:extLst>
      <p:ext uri="{BB962C8B-B14F-4D97-AF65-F5344CB8AC3E}">
        <p14:creationId xmlns:p14="http://schemas.microsoft.com/office/powerpoint/2010/main" val="4238548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857" y="6339241"/>
            <a:ext cx="12192000" cy="477054"/>
          </a:xfrm>
          <a:prstGeom prst="rect">
            <a:avLst/>
          </a:prstGeom>
          <a:solidFill>
            <a:schemeClr val="bg1"/>
          </a:solidFill>
        </p:spPr>
        <p:txBody>
          <a:bodyPr wrap="square">
            <a:spAutoFit/>
          </a:bodyPr>
          <a:lstStyle/>
          <a:p>
            <a:r>
              <a:rPr lang="en-US" sz="1050" b="1" dirty="0" smtClean="0"/>
              <a:t>     </a:t>
            </a:r>
            <a:r>
              <a:rPr lang="en-US" sz="1400" b="1" dirty="0" smtClean="0"/>
              <a:t>Where can I find out more? </a:t>
            </a:r>
            <a:r>
              <a:rPr lang="en-US" sz="1100" dirty="0" smtClean="0"/>
              <a:t>This analysis is based on the restricted access Primary Care Mortality Database, the Office for National Statistics’ official dataset on mortality.  See their monthly analysis of national trends at: </a:t>
            </a:r>
            <a:r>
              <a:rPr lang="en-US" sz="1100" dirty="0" smtClean="0">
                <a:hlinkClick r:id="rId2"/>
              </a:rPr>
              <a:t>www.ons.gov.uk/peoplepopulationandcommunity/birthsdeathsandmarriages/deaths/bulletins/monthlymortalityanalysisenglandandwales/october2020</a:t>
            </a:r>
            <a:endParaRPr lang="en-GB" sz="1050" dirty="0"/>
          </a:p>
        </p:txBody>
      </p:sp>
      <p:sp>
        <p:nvSpPr>
          <p:cNvPr id="2" name="Title 1"/>
          <p:cNvSpPr>
            <a:spLocks noGrp="1"/>
          </p:cNvSpPr>
          <p:nvPr>
            <p:ph type="title"/>
          </p:nvPr>
        </p:nvSpPr>
        <p:spPr>
          <a:xfrm>
            <a:off x="105857" y="136559"/>
            <a:ext cx="11519999" cy="501700"/>
          </a:xfrm>
        </p:spPr>
        <p:txBody>
          <a:bodyPr>
            <a:normAutofit/>
          </a:bodyPr>
          <a:lstStyle/>
          <a:p>
            <a:r>
              <a:rPr lang="en-GB" sz="2700" b="1" dirty="0" smtClean="0"/>
              <a:t>Profile of deaths: main causes of death</a:t>
            </a:r>
            <a:endParaRPr lang="en-GB" sz="2700" b="1" dirty="0"/>
          </a:p>
        </p:txBody>
      </p:sp>
      <p:pic>
        <p:nvPicPr>
          <p:cNvPr id="8" name="Picture 7"/>
          <p:cNvPicPr>
            <a:picLocks noChangeAspect="1"/>
          </p:cNvPicPr>
          <p:nvPr/>
        </p:nvPicPr>
        <p:blipFill rotWithShape="1">
          <a:blip r:embed="rId3">
            <a:clrChange>
              <a:clrFrom>
                <a:srgbClr val="FFFFFF"/>
              </a:clrFrom>
              <a:clrTo>
                <a:srgbClr val="FFFFFF">
                  <a:alpha val="0"/>
                </a:srgbClr>
              </a:clrTo>
            </a:clrChange>
          </a:blip>
          <a:srcRect l="8548"/>
          <a:stretch/>
        </p:blipFill>
        <p:spPr>
          <a:xfrm>
            <a:off x="6678" y="6295341"/>
            <a:ext cx="356585" cy="333163"/>
          </a:xfrm>
          <a:prstGeom prst="rect">
            <a:avLst/>
          </a:prstGeom>
        </p:spPr>
      </p:pic>
      <p:pic>
        <p:nvPicPr>
          <p:cNvPr id="6" name="Picture 5" descr="Chart showing crude mortality rate for ten most common causes of death during pandemic compared to the rates averages over previous 5 years" title="Chart showing main causes of death in 2020 and averaged oner 2015 to 2019"/>
          <p:cNvPicPr>
            <a:picLocks noChangeAspect="1"/>
          </p:cNvPicPr>
          <p:nvPr/>
        </p:nvPicPr>
        <p:blipFill>
          <a:blip r:embed="rId4"/>
          <a:stretch>
            <a:fillRect/>
          </a:stretch>
        </p:blipFill>
        <p:spPr>
          <a:xfrm>
            <a:off x="4757037" y="774379"/>
            <a:ext cx="7330479" cy="5105741"/>
          </a:xfrm>
          <a:prstGeom prst="rect">
            <a:avLst/>
          </a:prstGeom>
        </p:spPr>
      </p:pic>
      <p:sp>
        <p:nvSpPr>
          <p:cNvPr id="3" name="TextBox 2"/>
          <p:cNvSpPr txBox="1"/>
          <p:nvPr/>
        </p:nvSpPr>
        <p:spPr>
          <a:xfrm>
            <a:off x="105857" y="837454"/>
            <a:ext cx="4549983" cy="535531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This chart compares the top ten causes of death in Herefordshire since the first </a:t>
            </a:r>
            <a:r>
              <a:rPr lang="en-GB" dirty="0" err="1" smtClean="0"/>
              <a:t>Covid</a:t>
            </a:r>
            <a:r>
              <a:rPr lang="en-GB" dirty="0" smtClean="0"/>
              <a:t>-related death was recorded with the ‘normal’ pattern over the same months (March to October)</a:t>
            </a:r>
          </a:p>
          <a:p>
            <a:pPr marL="285750" indent="-285750">
              <a:buFont typeface="Arial" panose="020B0604020202020204" pitchFamily="34" charset="0"/>
              <a:buChar char="•"/>
            </a:pPr>
            <a:r>
              <a:rPr lang="en-GB" dirty="0" smtClean="0"/>
              <a:t>Despite </a:t>
            </a:r>
            <a:r>
              <a:rPr lang="en-GB" dirty="0" err="1" smtClean="0"/>
              <a:t>Covid</a:t>
            </a:r>
            <a:r>
              <a:rPr lang="en-GB" dirty="0" smtClean="0"/>
              <a:t>, the top two causes of death have still been dementia / Alzheimer disease and heart disease</a:t>
            </a:r>
          </a:p>
          <a:p>
            <a:pPr marL="285750" indent="-285750">
              <a:buFont typeface="Arial" panose="020B0604020202020204" pitchFamily="34" charset="0"/>
              <a:buChar char="•"/>
            </a:pPr>
            <a:r>
              <a:rPr lang="en-GB" dirty="0" smtClean="0"/>
              <a:t>Covid-19 has been the third biggest cause of death in Herefordshire since March 2020 (accounting for 16%), and appears to have been the underlying factor in a fall in mortality rates for most other causes</a:t>
            </a:r>
          </a:p>
          <a:p>
            <a:pPr marL="285750" indent="-285750">
              <a:buFont typeface="Arial" panose="020B0604020202020204" pitchFamily="34" charset="0"/>
              <a:buChar char="•"/>
            </a:pPr>
            <a:r>
              <a:rPr lang="en-GB" dirty="0" smtClean="0"/>
              <a:t>Notable drops have been seen in mortality from ‘flu / pneumonia and cerebrovascular disease (e.g. stroke)</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751569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42" y="98858"/>
            <a:ext cx="11519999" cy="720079"/>
          </a:xfrm>
        </p:spPr>
        <p:txBody>
          <a:bodyPr>
            <a:normAutofit/>
          </a:bodyPr>
          <a:lstStyle/>
          <a:p>
            <a:r>
              <a:rPr lang="en-GB" sz="2700" b="1" dirty="0" smtClean="0"/>
              <a:t>Wider impacts: clinically vulnerable people</a:t>
            </a:r>
            <a:endParaRPr lang="en-GB" sz="2700" b="1"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1034625212"/>
              </p:ext>
            </p:extLst>
          </p:nvPr>
        </p:nvGraphicFramePr>
        <p:xfrm>
          <a:off x="4943872" y="1481757"/>
          <a:ext cx="8765034" cy="5147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5591944" y="1643088"/>
            <a:ext cx="4298299" cy="227754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Arial" panose="020B0604020202020204"/>
                <a:ea typeface="+mn-ea"/>
                <a:cs typeface="+mn-cs"/>
              </a:rPr>
              <a:t>	</a:t>
            </a:r>
            <a:r>
              <a:rPr kumimoji="0" lang="en-US" sz="2400" b="1" i="0" u="none" strike="noStrike" kern="1200" cap="none" spc="0" normalizeH="0" baseline="0" noProof="0" dirty="0" smtClean="0">
                <a:ln>
                  <a:noFill/>
                </a:ln>
                <a:solidFill>
                  <a:srgbClr val="FFFFFF"/>
                </a:solidFill>
                <a:effectLst/>
                <a:uLnTx/>
                <a:uFillTx/>
                <a:latin typeface="Arial" panose="020B0604020202020204"/>
                <a:ea typeface="+mn-ea"/>
                <a:cs typeface="+mn-cs"/>
              </a:rPr>
              <a:t>Everyone</a:t>
            </a:r>
            <a:r>
              <a:rPr kumimoji="0" lang="en-US" sz="2400" b="1" i="0" u="none" strike="noStrike" kern="1200" cap="none" spc="0" normalizeH="0" baseline="0" noProof="0" dirty="0">
                <a:ln>
                  <a:noFill/>
                </a:ln>
                <a:solidFill>
                  <a:srgbClr val="FFFFFF"/>
                </a:solidFill>
                <a:effectLst/>
                <a:uLnTx/>
                <a:uFillTx/>
                <a:latin typeface="Arial" panose="020B0604020202020204"/>
                <a:ea typeface="+mn-ea"/>
                <a:cs typeface="+mn-cs"/>
              </a:rPr>
              <a:t>: </a:t>
            </a:r>
            <a:r>
              <a:rPr kumimoji="0" lang="en-US" sz="2000" b="1" i="0" u="none" strike="noStrike" kern="1200" cap="none" spc="0" normalizeH="0" baseline="0" noProof="0" dirty="0">
                <a:ln>
                  <a:noFill/>
                </a:ln>
                <a:solidFill>
                  <a:srgbClr val="FFFFFF"/>
                </a:solidFill>
                <a:effectLst/>
                <a:uLnTx/>
                <a:uFillTx/>
                <a:latin typeface="Arial" panose="020B0604020202020204"/>
                <a:ea typeface="+mn-ea"/>
                <a:cs typeface="+mn-cs"/>
              </a:rPr>
              <a:t/>
            </a:r>
            <a:br>
              <a:rPr kumimoji="0" lang="en-US" sz="2000" b="1" i="0" u="none" strike="noStrike" kern="1200" cap="none" spc="0" normalizeH="0" baseline="0" noProof="0" dirty="0">
                <a:ln>
                  <a:noFill/>
                </a:ln>
                <a:solidFill>
                  <a:srgbClr val="FFFFFF"/>
                </a:solidFill>
                <a:effectLst/>
                <a:uLnTx/>
                <a:uFillTx/>
                <a:latin typeface="Arial" panose="020B0604020202020204"/>
                <a:ea typeface="+mn-ea"/>
                <a:cs typeface="+mn-cs"/>
              </a:rPr>
            </a:br>
            <a:r>
              <a:rPr lang="en-US" sz="2000" b="1" dirty="0">
                <a:solidFill>
                  <a:srgbClr val="FFFFFF"/>
                </a:solidFill>
                <a:latin typeface="Arial" panose="020B0604020202020204"/>
              </a:rPr>
              <a:t> </a:t>
            </a:r>
            <a:r>
              <a:rPr lang="en-US" sz="2000" b="1" dirty="0" smtClean="0">
                <a:solidFill>
                  <a:srgbClr val="FFFFFF"/>
                </a:solidFill>
                <a:latin typeface="Arial" panose="020B0604020202020204"/>
              </a:rPr>
              <a:t>   </a:t>
            </a:r>
            <a:r>
              <a:rPr kumimoji="0" lang="en-US" sz="1400" b="0" i="0" u="none" strike="noStrike" kern="1200" cap="none" spc="0" normalizeH="0" baseline="0" noProof="0" dirty="0" smtClean="0">
                <a:ln>
                  <a:noFill/>
                </a:ln>
                <a:solidFill>
                  <a:srgbClr val="FFFFFF"/>
                </a:solidFill>
                <a:effectLst/>
                <a:uLnTx/>
                <a:uFillTx/>
                <a:latin typeface="Arial" panose="020B0604020202020204"/>
                <a:ea typeface="+mn-ea"/>
                <a:cs typeface="+mn-cs"/>
              </a:rPr>
              <a:t>Hands</a:t>
            </a:r>
            <a:r>
              <a:rPr kumimoji="0" lang="en-US" sz="1400" b="0" i="0" u="none" strike="noStrike" kern="1200" cap="none" spc="0" normalizeH="0" noProof="0" dirty="0" smtClean="0">
                <a:ln>
                  <a:noFill/>
                </a:ln>
                <a:solidFill>
                  <a:srgbClr val="FFFFFF"/>
                </a:solidFill>
                <a:effectLst/>
                <a:uLnTx/>
                <a:uFillTx/>
                <a:latin typeface="Arial" panose="020B0604020202020204"/>
                <a:ea typeface="+mn-ea"/>
                <a:cs typeface="+mn-cs"/>
              </a:rPr>
              <a:t> - Face – Space. Follow the rules on meeting others safely; work from home; walk or cycle.</a:t>
            </a:r>
            <a:endParaRPr kumimoji="0" lang="en-US" sz="1400" b="0" i="0" u="none" strike="noStrike" kern="1200" cap="none" spc="0" normalizeH="0" baseline="0" noProof="0" dirty="0" smtClean="0">
              <a:ln>
                <a:noFill/>
              </a:ln>
              <a:solidFill>
                <a:srgbClr val="FFFFFF"/>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rgbClr val="FFFFFF"/>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FFFFFF"/>
                </a:solidFill>
                <a:effectLst/>
                <a:uLnTx/>
                <a:uFillTx/>
                <a:latin typeface="Arial" panose="020B0604020202020204"/>
                <a:ea typeface="+mn-ea"/>
                <a:cs typeface="+mn-cs"/>
              </a:rPr>
              <a:t>193,200</a:t>
            </a:r>
            <a:r>
              <a:rPr kumimoji="0" lang="en-US" sz="2000" b="1" i="0" u="none" strike="noStrike" kern="1200" cap="none" spc="0" normalizeH="0" baseline="0" noProof="0" dirty="0" smtClean="0">
                <a:ln>
                  <a:noFill/>
                </a:ln>
                <a:solidFill>
                  <a:srgbClr val="FFFFFF"/>
                </a:solidFill>
                <a:effectLst/>
                <a:uLnTx/>
                <a:uFillTx/>
                <a:latin typeface="Arial" panose="020B0604020202020204"/>
                <a:ea typeface="+mn-ea"/>
                <a:cs typeface="+mn-cs"/>
              </a:rPr>
              <a:t> </a:t>
            </a:r>
            <a:br>
              <a:rPr kumimoji="0" lang="en-US" sz="2000" b="1" i="0" u="none" strike="noStrike" kern="1200" cap="none" spc="0" normalizeH="0" baseline="0" noProof="0" dirty="0" smtClean="0">
                <a:ln>
                  <a:noFill/>
                </a:ln>
                <a:solidFill>
                  <a:srgbClr val="FFFFFF"/>
                </a:solidFill>
                <a:effectLst/>
                <a:uLnTx/>
                <a:uFillTx/>
                <a:latin typeface="Arial" panose="020B0604020202020204"/>
                <a:ea typeface="+mn-ea"/>
                <a:cs typeface="+mn-cs"/>
              </a:rPr>
            </a:br>
            <a:r>
              <a:rPr lang="en-US" sz="1600" dirty="0" smtClean="0">
                <a:solidFill>
                  <a:srgbClr val="FFFFFF"/>
                </a:solidFill>
                <a:latin typeface="Arial" panose="020B0604020202020204"/>
              </a:rPr>
              <a:t>Herefordshire </a:t>
            </a:r>
            <a:br>
              <a:rPr lang="en-US" sz="1600" dirty="0" smtClean="0">
                <a:solidFill>
                  <a:srgbClr val="FFFFFF"/>
                </a:solidFill>
                <a:latin typeface="Arial" panose="020B0604020202020204"/>
              </a:rPr>
            </a:br>
            <a:r>
              <a:rPr lang="en-US" sz="1600" dirty="0" smtClean="0">
                <a:solidFill>
                  <a:srgbClr val="FFFFFF"/>
                </a:solidFill>
                <a:latin typeface="Arial" panose="020B0604020202020204"/>
              </a:rPr>
              <a:t>residents</a:t>
            </a:r>
            <a:endParaRPr lang="en-US" sz="1600" dirty="0">
              <a:solidFill>
                <a:srgbClr val="FFFFFF"/>
              </a:solidFill>
              <a:latin typeface="Arial" panose="020B0604020202020204"/>
            </a:endParaRPr>
          </a:p>
        </p:txBody>
      </p:sp>
      <p:sp>
        <p:nvSpPr>
          <p:cNvPr id="9" name="TextBox 8"/>
          <p:cNvSpPr txBox="1"/>
          <p:nvPr/>
        </p:nvSpPr>
        <p:spPr>
          <a:xfrm>
            <a:off x="7320137" y="3044993"/>
            <a:ext cx="3751102" cy="190821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FFFF"/>
                </a:solidFill>
                <a:latin typeface="Arial" panose="020B0604020202020204"/>
              </a:rPr>
              <a:t>      </a:t>
            </a:r>
            <a:r>
              <a:rPr lang="en-US" sz="2200" b="1" dirty="0" smtClean="0">
                <a:solidFill>
                  <a:srgbClr val="FFFFFF"/>
                </a:solidFill>
                <a:latin typeface="Arial" panose="020B0604020202020204"/>
              </a:rPr>
              <a:t>Clinically Vulnerable</a:t>
            </a:r>
            <a:r>
              <a:rPr kumimoji="0" lang="en-US" sz="2200" b="1" i="0" u="none" strike="noStrike" kern="1200" cap="none" spc="0" normalizeH="0" baseline="0" noProof="0" dirty="0" smtClean="0">
                <a:ln>
                  <a:noFill/>
                </a:ln>
                <a:solidFill>
                  <a:srgbClr val="FFFFFF"/>
                </a:solidFill>
                <a:effectLst/>
                <a:uLnTx/>
                <a:uFillTx/>
                <a:latin typeface="Arial" panose="020B0604020202020204"/>
              </a:rPr>
              <a:t>: </a:t>
            </a:r>
            <a:br>
              <a:rPr kumimoji="0" lang="en-US" sz="2200" b="1" i="0" u="none" strike="noStrike" kern="1200" cap="none" spc="0" normalizeH="0" baseline="0" noProof="0" dirty="0" smtClean="0">
                <a:ln>
                  <a:noFill/>
                </a:ln>
                <a:solidFill>
                  <a:srgbClr val="FFFFFF"/>
                </a:solidFill>
                <a:effectLst/>
                <a:uLnTx/>
                <a:uFillTx/>
                <a:latin typeface="Arial" panose="020B0604020202020204"/>
              </a:rPr>
            </a:br>
            <a:r>
              <a:rPr kumimoji="0" lang="en-US" sz="2200" b="1" i="0" u="none" strike="noStrike" kern="1200" cap="none" spc="0" normalizeH="0" baseline="0" noProof="0" dirty="0" smtClean="0">
                <a:ln>
                  <a:noFill/>
                </a:ln>
                <a:solidFill>
                  <a:srgbClr val="FFFFFF"/>
                </a:solidFill>
                <a:effectLst/>
                <a:uLnTx/>
                <a:uFillTx/>
                <a:latin typeface="Arial" panose="020B0604020202020204"/>
              </a:rPr>
              <a:t> </a:t>
            </a:r>
            <a:r>
              <a:rPr kumimoji="0" lang="en-US" sz="1400" i="0" u="none" strike="noStrike" kern="1200" cap="none" spc="0" normalizeH="0" baseline="0" noProof="0" dirty="0" smtClean="0">
                <a:ln>
                  <a:noFill/>
                </a:ln>
                <a:solidFill>
                  <a:srgbClr val="FFFFFF"/>
                </a:solidFill>
                <a:effectLst/>
                <a:uLnTx/>
                <a:uFillTx/>
                <a:latin typeface="Arial" panose="020B0604020202020204"/>
                <a:ea typeface="+mn-ea"/>
                <a:cs typeface="+mn-cs"/>
              </a:rPr>
              <a:t>be especially careful &amp; </a:t>
            </a:r>
            <a:r>
              <a:rPr kumimoji="0" lang="en-US" sz="1400" i="0" u="none" strike="noStrike" kern="1200" cap="none" spc="0" normalizeH="0" baseline="0" noProof="0" dirty="0" err="1" smtClean="0">
                <a:ln>
                  <a:noFill/>
                </a:ln>
                <a:solidFill>
                  <a:srgbClr val="FFFFFF"/>
                </a:solidFill>
                <a:effectLst/>
                <a:uLnTx/>
                <a:uFillTx/>
                <a:latin typeface="Arial" panose="020B0604020202020204"/>
                <a:ea typeface="+mn-ea"/>
                <a:cs typeface="+mn-cs"/>
              </a:rPr>
              <a:t>minimise</a:t>
            </a:r>
            <a:r>
              <a:rPr kumimoji="0" lang="en-US" sz="1400" i="0" u="none" strike="noStrike" kern="1200" cap="none" spc="0" normalizeH="0" baseline="0" noProof="0" dirty="0" smtClean="0">
                <a:ln>
                  <a:noFill/>
                </a:ln>
                <a:solidFill>
                  <a:srgbClr val="FFFFFF"/>
                </a:solidFill>
                <a:effectLst/>
                <a:uLnTx/>
                <a:uFillTx/>
                <a:latin typeface="Arial" panose="020B0604020202020204"/>
                <a:ea typeface="+mn-ea"/>
                <a:cs typeface="+mn-cs"/>
              </a:rPr>
              <a:t> contact with others</a:t>
            </a:r>
          </a:p>
          <a:p>
            <a:pPr marL="0" marR="0" lvl="0" indent="0" defTabSz="914400" rtl="0" eaLnBrk="1" fontAlgn="auto" latinLnBrk="0" hangingPunct="1">
              <a:lnSpc>
                <a:spcPct val="100000"/>
              </a:lnSpc>
              <a:spcBef>
                <a:spcPts val="0"/>
              </a:spcBef>
              <a:spcAft>
                <a:spcPts val="0"/>
              </a:spcAft>
              <a:buClrTx/>
              <a:buSzTx/>
              <a:buFontTx/>
              <a:buNone/>
              <a:tabLst/>
              <a:defRPr/>
            </a:pPr>
            <a:endParaRPr lang="en-US" sz="800" b="1" dirty="0">
              <a:solidFill>
                <a:srgbClr val="FFFFFF"/>
              </a:solidFill>
              <a:latin typeface="Arial" panose="020B0604020202020204"/>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rgbClr val="FFFFFF"/>
                </a:solidFill>
                <a:effectLst/>
                <a:uLnTx/>
                <a:uFillTx/>
                <a:latin typeface="Arial" panose="020B0604020202020204"/>
                <a:ea typeface="+mn-ea"/>
                <a:cs typeface="+mn-cs"/>
              </a:rPr>
              <a:t> </a:t>
            </a:r>
            <a:r>
              <a:rPr kumimoji="0" lang="en-US" sz="2400" b="1" i="0" u="none" strike="noStrike" kern="1200" cap="none" spc="0" normalizeH="0" baseline="0" noProof="0" dirty="0" smtClean="0">
                <a:ln>
                  <a:noFill/>
                </a:ln>
                <a:solidFill>
                  <a:srgbClr val="FFFFFF"/>
                </a:solidFill>
                <a:effectLst/>
                <a:uLnTx/>
                <a:uFillTx/>
                <a:latin typeface="Arial" panose="020B0604020202020204"/>
                <a:ea typeface="+mn-ea"/>
                <a:cs typeface="+mn-cs"/>
              </a:rPr>
              <a:t>56,000 </a:t>
            </a:r>
            <a:r>
              <a:rPr kumimoji="0" lang="en-US" sz="1600" b="0" i="0" u="none" strike="noStrike" kern="1200" cap="none" spc="0" normalizeH="0" baseline="0" noProof="0" dirty="0" smtClean="0">
                <a:ln>
                  <a:noFill/>
                </a:ln>
                <a:solidFill>
                  <a:srgbClr val="FFFFFF"/>
                </a:solidFill>
                <a:effectLst/>
                <a:uLnTx/>
                <a:uFillTx/>
                <a:latin typeface="Arial" panose="020B0604020202020204"/>
                <a:ea typeface="+mn-ea"/>
                <a:cs typeface="+mn-cs"/>
              </a:rPr>
              <a:t>residents</a:t>
            </a:r>
            <a:r>
              <a:rPr kumimoji="0" lang="en-US" sz="2400" b="1" i="0" u="none" strike="noStrike" kern="1200" cap="none" spc="0" normalizeH="0" baseline="0" noProof="0" dirty="0" smtClean="0">
                <a:ln>
                  <a:noFill/>
                </a:ln>
                <a:solidFill>
                  <a:srgbClr val="FFFFFF"/>
                </a:solidFill>
                <a:effectLst/>
                <a:uLnTx/>
                <a:uFillTx/>
                <a:latin typeface="Arial" panose="020B0604020202020204"/>
                <a:ea typeface="+mn-ea"/>
                <a:cs typeface="+mn-cs"/>
              </a:rPr>
              <a:t> </a:t>
            </a:r>
            <a:r>
              <a:rPr kumimoji="0" lang="en-US" b="1" i="0" u="none" strike="noStrike" kern="1200" cap="none" spc="0" normalizeH="0" baseline="0" noProof="0" dirty="0" smtClean="0">
                <a:ln>
                  <a:noFill/>
                </a:ln>
                <a:solidFill>
                  <a:srgbClr val="FFFFFF"/>
                </a:solidFill>
                <a:effectLst/>
                <a:uLnTx/>
                <a:uFillTx/>
                <a:latin typeface="Arial" panose="020B0604020202020204"/>
                <a:ea typeface="+mn-ea"/>
                <a:cs typeface="+mn-cs"/>
              </a:rPr>
              <a:t>(1 in 3)</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FFFFFF"/>
                </a:solidFill>
                <a:effectLst/>
                <a:uLnTx/>
                <a:uFillTx/>
                <a:latin typeface="Arial" panose="020B0604020202020204"/>
                <a:ea typeface="+mn-ea"/>
                <a:cs typeface="+mn-cs"/>
              </a:rPr>
              <a:t>70+; eligible for annual flu jab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smtClean="0">
                <a:ln>
                  <a:noFill/>
                </a:ln>
                <a:solidFill>
                  <a:srgbClr val="FFFFFF"/>
                </a:solidFill>
                <a:effectLst/>
                <a:uLnTx/>
                <a:uFillTx/>
                <a:latin typeface="Arial" panose="020B0604020202020204"/>
                <a:ea typeface="+mn-ea"/>
                <a:cs typeface="+mn-cs"/>
              </a:rPr>
              <a:t>on medical</a:t>
            </a:r>
            <a:r>
              <a:rPr kumimoji="0" lang="en-US" sz="1400" b="0" i="1" u="none" strike="noStrike" kern="1200" cap="none" spc="0" normalizeH="0" noProof="0" dirty="0" smtClean="0">
                <a:ln>
                  <a:noFill/>
                </a:ln>
                <a:solidFill>
                  <a:srgbClr val="FFFFFF"/>
                </a:solidFill>
                <a:effectLst/>
                <a:uLnTx/>
                <a:uFillTx/>
                <a:latin typeface="Arial" panose="020B0604020202020204"/>
                <a:ea typeface="+mn-ea"/>
                <a:cs typeface="+mn-cs"/>
              </a:rPr>
              <a:t> grounds; pregnant</a:t>
            </a:r>
            <a:endPar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4" name="TextBox 13"/>
          <p:cNvSpPr txBox="1"/>
          <p:nvPr/>
        </p:nvSpPr>
        <p:spPr>
          <a:xfrm>
            <a:off x="7707040" y="4982749"/>
            <a:ext cx="1729109" cy="1200329"/>
          </a:xfrm>
          <a:prstGeom prst="rect">
            <a:avLst/>
          </a:prstGeom>
          <a:noFill/>
        </p:spPr>
        <p:txBody>
          <a:bodyPr wrap="square" rtlCol="0">
            <a:spAutoFit/>
          </a:bodyPr>
          <a:lstStyle/>
          <a:p>
            <a:r>
              <a:rPr lang="en-GB" sz="1200" dirty="0" smtClean="0">
                <a:solidFill>
                  <a:schemeClr val="bg1"/>
                </a:solidFill>
              </a:rPr>
              <a:t>* People aged 60+ have also been identified as potentially being at higher risk. 26,100 residents are aged 60-69   </a:t>
            </a:r>
            <a:endParaRPr lang="en-GB" sz="1200" dirty="0">
              <a:solidFill>
                <a:schemeClr val="bg1"/>
              </a:solidFill>
            </a:endParaRPr>
          </a:p>
        </p:txBody>
      </p:sp>
      <p:sp>
        <p:nvSpPr>
          <p:cNvPr id="4" name="Content Placeholder 3"/>
          <p:cNvSpPr>
            <a:spLocks noGrp="1"/>
          </p:cNvSpPr>
          <p:nvPr>
            <p:ph sz="half" idx="1"/>
          </p:nvPr>
        </p:nvSpPr>
        <p:spPr>
          <a:xfrm>
            <a:off x="47328" y="764704"/>
            <a:ext cx="11953328" cy="5112568"/>
          </a:xfrm>
        </p:spPr>
        <p:txBody>
          <a:bodyPr>
            <a:normAutofit lnSpcReduction="10000"/>
          </a:bodyPr>
          <a:lstStyle/>
          <a:p>
            <a:pPr>
              <a:lnSpc>
                <a:spcPct val="110000"/>
              </a:lnSpc>
            </a:pPr>
            <a:r>
              <a:rPr lang="en-GB" sz="1600" dirty="0"/>
              <a:t>N</a:t>
            </a:r>
            <a:r>
              <a:rPr lang="en-GB" sz="1600" dirty="0" smtClean="0"/>
              <a:t>ational ‘lockdown’ restrictions were in place in England from 5 November for four weeks.  They were replaced on 2 December by a strengthened system of local tiers. From 19 December, Herefordshire will move from Tier 2 to the lower alert level of Tier 1.</a:t>
            </a:r>
          </a:p>
          <a:p>
            <a:pPr>
              <a:lnSpc>
                <a:spcPct val="110000"/>
              </a:lnSpc>
            </a:pPr>
            <a:r>
              <a:rPr lang="en-GB" sz="1600" dirty="0" smtClean="0"/>
              <a:t>‘Christmas bubbles’ will be permitted between 23 and 27 December, but </a:t>
            </a:r>
            <a:br>
              <a:rPr lang="en-GB" sz="1600" dirty="0" smtClean="0"/>
            </a:br>
            <a:r>
              <a:rPr lang="en-GB" sz="1600" dirty="0" smtClean="0"/>
              <a:t>the government has urged people to think carefully about the risks</a:t>
            </a:r>
            <a:br>
              <a:rPr lang="en-GB" sz="1600" dirty="0" smtClean="0"/>
            </a:br>
            <a:r>
              <a:rPr lang="en-GB" sz="1600" dirty="0" smtClean="0"/>
              <a:t>and minimise contact.</a:t>
            </a:r>
          </a:p>
          <a:p>
            <a:pPr>
              <a:lnSpc>
                <a:spcPct val="110000"/>
              </a:lnSpc>
            </a:pPr>
            <a:r>
              <a:rPr lang="en-GB" sz="1600" dirty="0" smtClean="0"/>
              <a:t>No-one has been advised to ‘shield’ since the end of</a:t>
            </a:r>
            <a:br>
              <a:rPr lang="en-GB" sz="1600" dirty="0" smtClean="0"/>
            </a:br>
            <a:r>
              <a:rPr lang="en-GB" sz="1600" dirty="0" smtClean="0"/>
              <a:t>July, but those who are CEV are advised to be </a:t>
            </a:r>
            <a:br>
              <a:rPr lang="en-GB" sz="1600" dirty="0" smtClean="0"/>
            </a:br>
            <a:r>
              <a:rPr lang="en-GB" sz="1600" dirty="0" smtClean="0"/>
              <a:t>particularly vigilant and minimise the number of </a:t>
            </a:r>
            <a:br>
              <a:rPr lang="en-GB" sz="1600" dirty="0" smtClean="0"/>
            </a:br>
            <a:r>
              <a:rPr lang="en-GB" sz="1600" dirty="0" smtClean="0"/>
              <a:t>people they come into contact with</a:t>
            </a:r>
          </a:p>
          <a:p>
            <a:pPr>
              <a:lnSpc>
                <a:spcPct val="110000"/>
              </a:lnSpc>
            </a:pPr>
            <a:r>
              <a:rPr lang="en-GB" sz="1600" dirty="0"/>
              <a:t>L</a:t>
            </a:r>
            <a:r>
              <a:rPr lang="en-GB" sz="1600" dirty="0" smtClean="0"/>
              <a:t>ocal and national support systems were</a:t>
            </a:r>
            <a:r>
              <a:rPr lang="en-GB" sz="1600" dirty="0"/>
              <a:t/>
            </a:r>
            <a:br>
              <a:rPr lang="en-GB" sz="1600" dirty="0"/>
            </a:br>
            <a:r>
              <a:rPr lang="en-GB" sz="1600" dirty="0" smtClean="0"/>
              <a:t>re-introduced for the 4-week November ‘lockdown’ </a:t>
            </a:r>
          </a:p>
          <a:p>
            <a:pPr>
              <a:lnSpc>
                <a:spcPct val="110000"/>
              </a:lnSpc>
            </a:pPr>
            <a:r>
              <a:rPr lang="en-GB" sz="1600" dirty="0" smtClean="0"/>
              <a:t>CEV people needing support were encouraged </a:t>
            </a:r>
            <a:br>
              <a:rPr lang="en-GB" sz="1600" dirty="0" smtClean="0"/>
            </a:br>
            <a:r>
              <a:rPr lang="en-GB" sz="1600" dirty="0" smtClean="0"/>
              <a:t>to register with the government’s National</a:t>
            </a:r>
            <a:br>
              <a:rPr lang="en-GB" sz="1600" dirty="0" smtClean="0"/>
            </a:br>
            <a:r>
              <a:rPr lang="en-GB" sz="1600" dirty="0" smtClean="0"/>
              <a:t>Shielding Support Service (NSSS)</a:t>
            </a:r>
          </a:p>
          <a:p>
            <a:pPr marL="360000" lvl="1" indent="-144000">
              <a:lnSpc>
                <a:spcPct val="110000"/>
              </a:lnSpc>
            </a:pPr>
            <a:r>
              <a:rPr lang="en-GB" sz="1400" dirty="0" smtClean="0"/>
              <a:t>In total, 390 registered in Herefordshire, with the majority</a:t>
            </a:r>
            <a:br>
              <a:rPr lang="en-GB" sz="1400" dirty="0" smtClean="0"/>
            </a:br>
            <a:r>
              <a:rPr lang="en-GB" sz="1400" dirty="0" smtClean="0"/>
              <a:t>(220) wanting </a:t>
            </a:r>
            <a:r>
              <a:rPr lang="en-GB" sz="1400" dirty="0"/>
              <a:t>priority online delivery slots</a:t>
            </a:r>
          </a:p>
          <a:p>
            <a:pPr marL="360000" lvl="1" indent="-144000">
              <a:lnSpc>
                <a:spcPct val="110000"/>
              </a:lnSpc>
            </a:pPr>
            <a:r>
              <a:rPr lang="en-GB" sz="1400" dirty="0" smtClean="0"/>
              <a:t>70 requested contact from the council, and of the 50 who were</a:t>
            </a:r>
            <a:br>
              <a:rPr lang="en-GB" sz="1400" dirty="0" smtClean="0"/>
            </a:br>
            <a:r>
              <a:rPr lang="en-GB" sz="1400" dirty="0" smtClean="0"/>
              <a:t>able to be contacted, 15 needed support for either food or other reasons</a:t>
            </a:r>
          </a:p>
        </p:txBody>
      </p:sp>
    </p:spTree>
    <p:extLst>
      <p:ext uri="{BB962C8B-B14F-4D97-AF65-F5344CB8AC3E}">
        <p14:creationId xmlns:p14="http://schemas.microsoft.com/office/powerpoint/2010/main" val="1718256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ne chart showing how visits to places retail and recreation have changed during the pandemic" title="Line chart showing population movements during 2020"/>
          <p:cNvPicPr>
            <a:picLocks noChangeAspect="1"/>
          </p:cNvPicPr>
          <p:nvPr/>
        </p:nvPicPr>
        <p:blipFill>
          <a:blip r:embed="rId3"/>
          <a:stretch>
            <a:fillRect/>
          </a:stretch>
        </p:blipFill>
        <p:spPr>
          <a:xfrm>
            <a:off x="207654" y="2821708"/>
            <a:ext cx="10928903" cy="3480815"/>
          </a:xfrm>
          <a:prstGeom prst="rect">
            <a:avLst/>
          </a:prstGeom>
        </p:spPr>
      </p:pic>
      <p:sp>
        <p:nvSpPr>
          <p:cNvPr id="5" name="Rectangle 4"/>
          <p:cNvSpPr/>
          <p:nvPr/>
        </p:nvSpPr>
        <p:spPr>
          <a:xfrm>
            <a:off x="119338" y="454811"/>
            <a:ext cx="11809312" cy="3267443"/>
          </a:xfrm>
          <a:prstGeom prst="rect">
            <a:avLst/>
          </a:prstGeom>
        </p:spPr>
        <p:txBody>
          <a:bodyPr wrap="square" numCol="1" spcCol="360000">
            <a:noAutofit/>
          </a:bodyPr>
          <a:lstStyle/>
          <a:p>
            <a:pPr marL="180000" marR="0" lvl="0" indent="-180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GB" sz="1350" b="0" i="0" u="none" strike="noStrike" kern="1200" cap="none" spc="0" normalizeH="0" baseline="0" noProof="0" dirty="0" smtClean="0">
                <a:ln>
                  <a:noFill/>
                </a:ln>
                <a:solidFill>
                  <a:srgbClr val="282E2B"/>
                </a:solidFill>
                <a:effectLst/>
                <a:uLnTx/>
                <a:uFillTx/>
                <a:ea typeface="Times New Roman" panose="02020603050405020304" pitchFamily="18" charset="0"/>
              </a:rPr>
              <a:t>This</a:t>
            </a:r>
            <a:r>
              <a:rPr kumimoji="0" lang="en-GB" sz="1350" b="0" i="0" u="none" strike="noStrike" kern="1200" cap="none" spc="0" normalizeH="0" noProof="0" dirty="0" smtClean="0">
                <a:ln>
                  <a:noFill/>
                </a:ln>
                <a:solidFill>
                  <a:srgbClr val="282E2B"/>
                </a:solidFill>
                <a:effectLst/>
                <a:uLnTx/>
                <a:uFillTx/>
                <a:ea typeface="Times New Roman" panose="02020603050405020304" pitchFamily="18" charset="0"/>
              </a:rPr>
              <a:t> chart shows average visits to different categories of places, using location data of Google users, compared to the beginning of 2020.</a:t>
            </a:r>
          </a:p>
          <a:p>
            <a:pPr marL="180000" marR="0" lvl="0" indent="-180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GB" sz="1350" baseline="0" dirty="0" smtClean="0">
                <a:solidFill>
                  <a:srgbClr val="282E2B"/>
                </a:solidFill>
                <a:ea typeface="Times New Roman" panose="02020603050405020304" pitchFamily="18" charset="0"/>
              </a:rPr>
              <a:t>Visits</a:t>
            </a:r>
            <a:r>
              <a:rPr lang="en-GB" sz="1350" dirty="0" smtClean="0">
                <a:solidFill>
                  <a:srgbClr val="282E2B"/>
                </a:solidFill>
                <a:ea typeface="Times New Roman" panose="02020603050405020304" pitchFamily="18" charset="0"/>
              </a:rPr>
              <a:t> to all categories except residential fell in November during the English national restrictions (“Lockdown 2.0”), but not to the levels seen at the end of March.  </a:t>
            </a:r>
          </a:p>
          <a:p>
            <a:pPr marL="180000" lvl="0" indent="-180000">
              <a:spcBef>
                <a:spcPts val="600"/>
              </a:spcBef>
              <a:buFont typeface="Arial" panose="020B0604020202020204" pitchFamily="34" charset="0"/>
              <a:buChar char="•"/>
            </a:pPr>
            <a:r>
              <a:rPr kumimoji="0" lang="en-GB" sz="1350" b="0" i="0" u="none" strike="noStrike" kern="1200" cap="none" spc="0" normalizeH="0" baseline="0" noProof="0" dirty="0" smtClean="0">
                <a:ln>
                  <a:noFill/>
                </a:ln>
                <a:solidFill>
                  <a:srgbClr val="282E2B"/>
                </a:solidFill>
                <a:effectLst/>
                <a:uLnTx/>
                <a:uFillTx/>
                <a:ea typeface="Times New Roman" panose="02020603050405020304" pitchFamily="18" charset="0"/>
              </a:rPr>
              <a:t>Unsurprisingly, ‘retail and recreation’ – places like r</a:t>
            </a:r>
            <a:r>
              <a:rPr lang="en-US" sz="1350" dirty="0" err="1" smtClean="0"/>
              <a:t>estaurants</a:t>
            </a:r>
            <a:r>
              <a:rPr lang="en-US" sz="1350" dirty="0" smtClean="0"/>
              <a:t>, cafés, shopping </a:t>
            </a:r>
            <a:r>
              <a:rPr lang="en-US" sz="1350" dirty="0" err="1" smtClean="0"/>
              <a:t>centres</a:t>
            </a:r>
            <a:r>
              <a:rPr lang="en-US" sz="1350" dirty="0" smtClean="0"/>
              <a:t>, museums, libraries and cinemas </a:t>
            </a:r>
            <a:r>
              <a:rPr kumimoji="0" lang="en-GB" sz="1350" b="0" i="0" u="none" strike="noStrike" kern="1200" cap="none" spc="0" normalizeH="0" baseline="0" noProof="0" dirty="0" smtClean="0">
                <a:ln>
                  <a:noFill/>
                </a:ln>
                <a:solidFill>
                  <a:srgbClr val="282E2B"/>
                </a:solidFill>
                <a:effectLst/>
                <a:uLnTx/>
                <a:uFillTx/>
                <a:ea typeface="Times New Roman" panose="02020603050405020304" pitchFamily="18" charset="0"/>
              </a:rPr>
              <a:t>which had to close – saw the sharpest drop. However, there</a:t>
            </a:r>
            <a:r>
              <a:rPr kumimoji="0" lang="en-GB" sz="1350" b="0" i="0" u="none" strike="noStrike" kern="1200" cap="none" spc="0" normalizeH="0" noProof="0" dirty="0" smtClean="0">
                <a:ln>
                  <a:noFill/>
                </a:ln>
                <a:solidFill>
                  <a:srgbClr val="282E2B"/>
                </a:solidFill>
                <a:effectLst/>
                <a:uLnTx/>
                <a:uFillTx/>
                <a:ea typeface="Times New Roman" panose="02020603050405020304" pitchFamily="18" charset="0"/>
              </a:rPr>
              <a:t> was a noticeable upturn at the end of t</a:t>
            </a:r>
            <a:r>
              <a:rPr kumimoji="0" lang="en-GB" sz="1350" b="0" i="0" u="none" strike="noStrike" kern="1200" cap="none" spc="0" normalizeH="0" baseline="0" noProof="0" dirty="0" smtClean="0">
                <a:ln>
                  <a:noFill/>
                </a:ln>
                <a:solidFill>
                  <a:srgbClr val="282E2B"/>
                </a:solidFill>
                <a:effectLst/>
                <a:uLnTx/>
                <a:uFillTx/>
                <a:ea typeface="Times New Roman" panose="02020603050405020304" pitchFamily="18" charset="0"/>
              </a:rPr>
              <a:t>he second lockdown  - </a:t>
            </a:r>
            <a:r>
              <a:rPr lang="en-GB" sz="1350" noProof="0" dirty="0" smtClean="0">
                <a:solidFill>
                  <a:srgbClr val="282E2B"/>
                </a:solidFill>
                <a:ea typeface="Times New Roman" panose="02020603050405020304" pitchFamily="18" charset="0"/>
              </a:rPr>
              <a:t>although it is still (as of 11 Dec) 21</a:t>
            </a:r>
            <a:r>
              <a:rPr kumimoji="0" lang="en-GB" sz="1350" b="0" i="0" u="none" strike="noStrike" kern="1200" cap="none" spc="0" normalizeH="0" baseline="0" noProof="0" dirty="0" smtClean="0">
                <a:ln>
                  <a:noFill/>
                </a:ln>
                <a:solidFill>
                  <a:srgbClr val="282E2B"/>
                </a:solidFill>
                <a:effectLst/>
                <a:uLnTx/>
                <a:uFillTx/>
                <a:ea typeface="Times New Roman" panose="02020603050405020304" pitchFamily="18" charset="0"/>
              </a:rPr>
              <a:t>% below the baseline.</a:t>
            </a:r>
          </a:p>
          <a:p>
            <a:pPr marL="180000" lvl="0" indent="-180000">
              <a:spcBef>
                <a:spcPts val="600"/>
              </a:spcBef>
              <a:buFont typeface="Arial" panose="020B0604020202020204" pitchFamily="34" charset="0"/>
              <a:buChar char="•"/>
            </a:pPr>
            <a:r>
              <a:rPr lang="en-GB" sz="1350" dirty="0" smtClean="0">
                <a:solidFill>
                  <a:srgbClr val="282E2B"/>
                </a:solidFill>
                <a:ea typeface="Times New Roman" panose="02020603050405020304" pitchFamily="18" charset="0"/>
              </a:rPr>
              <a:t>Only visits to ‘parks’ exceeded their baseline level after the full lockdown, but this may be a seasonal effect (comparable data for last summer is not available).  The other categories saw gradual increases, but never returned to their baseline levels and are yet to show any impact of the end of lockdown 2.0.</a:t>
            </a:r>
            <a:endParaRPr kumimoji="0" lang="en-GB" sz="1350" b="0" i="0" u="none" strike="noStrike" kern="1200" cap="none" spc="0" normalizeH="0" baseline="0" noProof="0" dirty="0" smtClean="0">
              <a:ln>
                <a:noFill/>
              </a:ln>
              <a:solidFill>
                <a:srgbClr val="282E2B"/>
              </a:solidFill>
              <a:effectLst/>
              <a:uLnTx/>
              <a:uFillTx/>
              <a:ea typeface="Times New Roman" panose="02020603050405020304" pitchFamily="18" charset="0"/>
            </a:endParaRPr>
          </a:p>
        </p:txBody>
      </p:sp>
      <p:sp>
        <p:nvSpPr>
          <p:cNvPr id="12" name="TextBox 11"/>
          <p:cNvSpPr txBox="1"/>
          <p:nvPr/>
        </p:nvSpPr>
        <p:spPr>
          <a:xfrm>
            <a:off x="0" y="6302523"/>
            <a:ext cx="12192000" cy="738664"/>
          </a:xfrm>
          <a:prstGeom prst="rect">
            <a:avLst/>
          </a:prstGeom>
          <a:solidFill>
            <a:schemeClr val="bg1"/>
          </a:solidFill>
        </p:spPr>
        <p:txBody>
          <a:bodyPr wrap="square" rIns="0" rtlCol="0">
            <a:spAutoFit/>
          </a:bodyPr>
          <a:lstStyle/>
          <a:p>
            <a:pPr marL="357188"/>
            <a:r>
              <a:rPr kumimoji="0" lang="en-GB" sz="1400" b="1" i="0" u="none" strike="noStrike" kern="1200" cap="none" spc="0" normalizeH="0" baseline="0" noProof="0" dirty="0" smtClean="0">
                <a:ln>
                  <a:noFill/>
                </a:ln>
                <a:solidFill>
                  <a:srgbClr val="282E2B"/>
                </a:solidFill>
                <a:effectLst/>
                <a:uLnTx/>
                <a:uFillTx/>
                <a:latin typeface="Arial" panose="020B0604020202020204"/>
                <a:ea typeface="+mn-ea"/>
                <a:cs typeface="+mn-cs"/>
              </a:rPr>
              <a:t> </a:t>
            </a:r>
            <a:r>
              <a:rPr kumimoji="0" lang="en-GB" sz="1400" b="1" i="0" u="none" strike="noStrike" kern="1200" cap="none" spc="0" normalizeH="0" noProof="0" dirty="0" smtClean="0">
                <a:ln>
                  <a:noFill/>
                </a:ln>
                <a:solidFill>
                  <a:srgbClr val="282E2B"/>
                </a:solidFill>
                <a:effectLst/>
                <a:uLnTx/>
                <a:uFillTx/>
                <a:latin typeface="Arial" panose="020B0604020202020204"/>
                <a:ea typeface="+mn-ea"/>
                <a:cs typeface="+mn-cs"/>
              </a:rPr>
              <a:t>   </a:t>
            </a:r>
            <a:r>
              <a:rPr kumimoji="0" lang="en-GB" sz="1400" b="1" i="0" u="none" strike="noStrike" kern="1200" cap="none" spc="0" normalizeH="0" baseline="0" noProof="0" dirty="0" smtClean="0">
                <a:ln>
                  <a:noFill/>
                </a:ln>
                <a:solidFill>
                  <a:srgbClr val="282E2B"/>
                </a:solidFill>
                <a:effectLst/>
                <a:uLnTx/>
                <a:uFillTx/>
                <a:latin typeface="Arial" panose="020B0604020202020204"/>
                <a:ea typeface="+mn-ea"/>
                <a:cs typeface="+mn-cs"/>
              </a:rPr>
              <a:t>Where can I find out more? </a:t>
            </a:r>
            <a:r>
              <a:rPr kumimoji="0" lang="en-GB" sz="1400" b="0" i="0" u="none" strike="noStrike" kern="1200" cap="none" spc="0" normalizeH="0" baseline="0" noProof="0" dirty="0" smtClean="0">
                <a:ln>
                  <a:noFill/>
                </a:ln>
                <a:solidFill>
                  <a:srgbClr val="282E2B"/>
                </a:solidFill>
                <a:effectLst/>
                <a:uLnTx/>
                <a:uFillTx/>
              </a:rPr>
              <a:t>This</a:t>
            </a:r>
            <a:r>
              <a:rPr kumimoji="0" lang="en-GB" sz="1400" b="0" i="0" u="none" strike="noStrike" kern="1200" cap="none" spc="0" normalizeH="0" noProof="0" dirty="0" smtClean="0">
                <a:ln>
                  <a:noFill/>
                </a:ln>
                <a:solidFill>
                  <a:srgbClr val="282E2B"/>
                </a:solidFill>
                <a:effectLst/>
                <a:uLnTx/>
                <a:uFillTx/>
              </a:rPr>
              <a:t> chart is updated daily on the </a:t>
            </a:r>
            <a:r>
              <a:rPr kumimoji="0" lang="en-GB" sz="1400" b="0" i="0" u="none" strike="noStrike" kern="1200" cap="none" spc="0" normalizeH="0" noProof="0" dirty="0" smtClean="0">
                <a:ln>
                  <a:noFill/>
                </a:ln>
                <a:solidFill>
                  <a:srgbClr val="282E2B"/>
                </a:solidFill>
                <a:effectLst/>
                <a:uLnTx/>
                <a:uFillTx/>
                <a:hlinkClick r:id="rId4"/>
              </a:rPr>
              <a:t>Data Orchard website</a:t>
            </a:r>
            <a:r>
              <a:rPr kumimoji="0" lang="en-GB" sz="1400" b="0" i="0" u="none" strike="noStrike" kern="1200" cap="none" spc="0" normalizeH="0" noProof="0" dirty="0" smtClean="0">
                <a:ln>
                  <a:noFill/>
                </a:ln>
                <a:solidFill>
                  <a:srgbClr val="282E2B"/>
                </a:solidFill>
                <a:effectLst/>
                <a:uLnTx/>
                <a:uFillTx/>
              </a:rPr>
              <a:t>, using data published by Google at</a:t>
            </a:r>
            <a:r>
              <a:rPr lang="en-GB" sz="1400" dirty="0" smtClean="0">
                <a:solidFill>
                  <a:srgbClr val="282E2B"/>
                </a:solidFill>
              </a:rPr>
              <a:t> </a:t>
            </a:r>
            <a:r>
              <a:rPr lang="en-GB" sz="1400" dirty="0" smtClean="0">
                <a:solidFill>
                  <a:srgbClr val="282E2B"/>
                </a:solidFill>
                <a:hlinkClick r:id="rId5"/>
              </a:rPr>
              <a:t>www.google.com/covid19/mobility/</a:t>
            </a:r>
            <a:r>
              <a:rPr lang="en-GB" sz="1400" dirty="0" smtClean="0">
                <a:solidFill>
                  <a:srgbClr val="282E2B"/>
                </a:solidFill>
              </a:rPr>
              <a:t>. </a:t>
            </a:r>
            <a:r>
              <a:rPr lang="en-US" sz="1400" dirty="0" smtClean="0"/>
              <a:t>The baseline is the median value, for the corresponding day of the week, during the five weeks 3 Jan–6 Feb 2020. Note that the data is based on movements of those who have opted to turn on location history in their Google accounts on their mobile devices. </a:t>
            </a:r>
            <a:endParaRPr lang="en-GB" sz="1400" dirty="0" smtClean="0"/>
          </a:p>
        </p:txBody>
      </p:sp>
      <p:pic>
        <p:nvPicPr>
          <p:cNvPr id="11" name="Picture 10"/>
          <p:cNvPicPr>
            <a:picLocks noChangeAspect="1"/>
          </p:cNvPicPr>
          <p:nvPr/>
        </p:nvPicPr>
        <p:blipFill rotWithShape="1">
          <a:blip r:embed="rId6">
            <a:clrChange>
              <a:clrFrom>
                <a:srgbClr val="FFFFFF"/>
              </a:clrFrom>
              <a:clrTo>
                <a:srgbClr val="FFFFFF">
                  <a:alpha val="0"/>
                </a:srgbClr>
              </a:clrTo>
            </a:clrChange>
          </a:blip>
          <a:srcRect l="8548"/>
          <a:stretch/>
        </p:blipFill>
        <p:spPr>
          <a:xfrm>
            <a:off x="163580" y="6199027"/>
            <a:ext cx="377226" cy="384543"/>
          </a:xfrm>
          <a:prstGeom prst="rect">
            <a:avLst/>
          </a:prstGeom>
        </p:spPr>
      </p:pic>
      <p:sp>
        <p:nvSpPr>
          <p:cNvPr id="2" name="Title 1"/>
          <p:cNvSpPr>
            <a:spLocks noGrp="1"/>
          </p:cNvSpPr>
          <p:nvPr>
            <p:ph type="title"/>
          </p:nvPr>
        </p:nvSpPr>
        <p:spPr>
          <a:xfrm>
            <a:off x="0" y="77097"/>
            <a:ext cx="11519999" cy="471583"/>
          </a:xfrm>
        </p:spPr>
        <p:txBody>
          <a:bodyPr>
            <a:normAutofit/>
          </a:bodyPr>
          <a:lstStyle/>
          <a:p>
            <a:r>
              <a:rPr lang="en-GB" sz="2000" b="1" dirty="0" smtClean="0">
                <a:cs typeface="Arial" panose="020B0604020202020204" pitchFamily="34" charset="0"/>
              </a:rPr>
              <a:t>Effects of lockdown on population movement</a:t>
            </a:r>
            <a:endParaRPr lang="en-GB" sz="2000" dirty="0"/>
          </a:p>
        </p:txBody>
      </p:sp>
      <p:grpSp>
        <p:nvGrpSpPr>
          <p:cNvPr id="7" name="Group 6" descr="Line chart showing how visits to places retail and recreation have fallen the most during November, compared to the beginning of 2020 " title="Line chart showing population movements during 2020"/>
          <p:cNvGrpSpPr/>
          <p:nvPr/>
        </p:nvGrpSpPr>
        <p:grpSpPr>
          <a:xfrm>
            <a:off x="1121276" y="2950298"/>
            <a:ext cx="10968252" cy="2031647"/>
            <a:chOff x="1001942" y="2831491"/>
            <a:chExt cx="10968252" cy="2031647"/>
          </a:xfrm>
        </p:grpSpPr>
        <p:grpSp>
          <p:nvGrpSpPr>
            <p:cNvPr id="8" name="Group 7" descr="Line chart showing trends in visits to different categories of places in Herefordshire throughout 2020" title="Chart showing Google mobility data"/>
            <p:cNvGrpSpPr/>
            <p:nvPr/>
          </p:nvGrpSpPr>
          <p:grpSpPr>
            <a:xfrm>
              <a:off x="10237372" y="3803671"/>
              <a:ext cx="1732822" cy="1059467"/>
              <a:chOff x="8969561" y="2863937"/>
              <a:chExt cx="1671235" cy="888910"/>
            </a:xfrm>
          </p:grpSpPr>
          <p:grpSp>
            <p:nvGrpSpPr>
              <p:cNvPr id="9" name="Group 8"/>
              <p:cNvGrpSpPr/>
              <p:nvPr/>
            </p:nvGrpSpPr>
            <p:grpSpPr>
              <a:xfrm>
                <a:off x="8969561" y="2863937"/>
                <a:ext cx="1671235" cy="888910"/>
                <a:chOff x="9729640" y="2817900"/>
                <a:chExt cx="1671235" cy="888910"/>
              </a:xfrm>
            </p:grpSpPr>
            <p:sp>
              <p:nvSpPr>
                <p:cNvPr id="14" name="TextBox 13"/>
                <p:cNvSpPr txBox="1"/>
                <p:nvPr/>
              </p:nvSpPr>
              <p:spPr>
                <a:xfrm>
                  <a:off x="9761189" y="3102687"/>
                  <a:ext cx="1476102" cy="276999"/>
                </a:xfrm>
                <a:prstGeom prst="rect">
                  <a:avLst/>
                </a:prstGeom>
                <a:noFill/>
              </p:spPr>
              <p:txBody>
                <a:bodyPr wrap="square" rtlCol="0">
                  <a:spAutoFit/>
                </a:bodyPr>
                <a:lstStyle/>
                <a:p>
                  <a:r>
                    <a:rPr lang="en-GB" sz="1200" dirty="0" smtClean="0">
                      <a:solidFill>
                        <a:srgbClr val="FF7C80"/>
                      </a:solidFill>
                    </a:rPr>
                    <a:t>Parks</a:t>
                  </a:r>
                  <a:endParaRPr lang="en-GB" sz="1200" dirty="0">
                    <a:solidFill>
                      <a:srgbClr val="FF7C80"/>
                    </a:solidFill>
                  </a:endParaRPr>
                </a:p>
              </p:txBody>
            </p:sp>
            <p:sp>
              <p:nvSpPr>
                <p:cNvPr id="15" name="TextBox 14"/>
                <p:cNvSpPr txBox="1"/>
                <p:nvPr/>
              </p:nvSpPr>
              <p:spPr>
                <a:xfrm>
                  <a:off x="9761190" y="3313902"/>
                  <a:ext cx="1476102" cy="276999"/>
                </a:xfrm>
                <a:prstGeom prst="rect">
                  <a:avLst/>
                </a:prstGeom>
                <a:noFill/>
              </p:spPr>
              <p:txBody>
                <a:bodyPr wrap="square" rtlCol="0">
                  <a:spAutoFit/>
                </a:bodyPr>
                <a:lstStyle/>
                <a:p>
                  <a:r>
                    <a:rPr lang="en-GB" sz="1200" dirty="0" smtClean="0">
                      <a:solidFill>
                        <a:srgbClr val="990033"/>
                      </a:solidFill>
                    </a:rPr>
                    <a:t>Retail &amp; recreation</a:t>
                  </a:r>
                  <a:endParaRPr lang="en-GB" sz="1200" dirty="0">
                    <a:solidFill>
                      <a:srgbClr val="990033"/>
                    </a:solidFill>
                  </a:endParaRPr>
                </a:p>
              </p:txBody>
            </p:sp>
            <p:sp>
              <p:nvSpPr>
                <p:cNvPr id="16" name="TextBox 15"/>
                <p:cNvSpPr txBox="1"/>
                <p:nvPr/>
              </p:nvSpPr>
              <p:spPr>
                <a:xfrm>
                  <a:off x="9729640" y="2817900"/>
                  <a:ext cx="1476102" cy="276999"/>
                </a:xfrm>
                <a:prstGeom prst="rect">
                  <a:avLst/>
                </a:prstGeom>
                <a:noFill/>
              </p:spPr>
              <p:txBody>
                <a:bodyPr wrap="square" rtlCol="0">
                  <a:spAutoFit/>
                </a:bodyPr>
                <a:lstStyle/>
                <a:p>
                  <a:r>
                    <a:rPr lang="en-GB" sz="1200" dirty="0" smtClean="0">
                      <a:solidFill>
                        <a:schemeClr val="bg1">
                          <a:lumMod val="50000"/>
                        </a:schemeClr>
                      </a:solidFill>
                    </a:rPr>
                    <a:t>Residential</a:t>
                  </a:r>
                  <a:endParaRPr lang="en-GB" sz="1200" dirty="0">
                    <a:solidFill>
                      <a:schemeClr val="bg1">
                        <a:lumMod val="50000"/>
                      </a:schemeClr>
                    </a:solidFill>
                  </a:endParaRPr>
                </a:p>
              </p:txBody>
            </p:sp>
            <p:sp>
              <p:nvSpPr>
                <p:cNvPr id="17" name="TextBox 16"/>
                <p:cNvSpPr txBox="1"/>
                <p:nvPr/>
              </p:nvSpPr>
              <p:spPr>
                <a:xfrm>
                  <a:off x="9743721" y="3429811"/>
                  <a:ext cx="1476103" cy="276999"/>
                </a:xfrm>
                <a:prstGeom prst="rect">
                  <a:avLst/>
                </a:prstGeom>
                <a:noFill/>
              </p:spPr>
              <p:txBody>
                <a:bodyPr wrap="square" rtlCol="0">
                  <a:spAutoFit/>
                </a:bodyPr>
                <a:lstStyle/>
                <a:p>
                  <a:r>
                    <a:rPr lang="en-GB" sz="1200" dirty="0" smtClean="0">
                      <a:solidFill>
                        <a:srgbClr val="669900"/>
                      </a:solidFill>
                    </a:rPr>
                    <a:t>Stations</a:t>
                  </a:r>
                  <a:endParaRPr lang="en-GB" sz="1200" dirty="0">
                    <a:solidFill>
                      <a:srgbClr val="669900"/>
                    </a:solidFill>
                  </a:endParaRPr>
                </a:p>
              </p:txBody>
            </p:sp>
            <p:sp>
              <p:nvSpPr>
                <p:cNvPr id="18" name="TextBox 17"/>
                <p:cNvSpPr txBox="1"/>
                <p:nvPr/>
              </p:nvSpPr>
              <p:spPr>
                <a:xfrm>
                  <a:off x="9761192" y="3204639"/>
                  <a:ext cx="1639683" cy="276999"/>
                </a:xfrm>
                <a:prstGeom prst="rect">
                  <a:avLst/>
                </a:prstGeom>
                <a:noFill/>
              </p:spPr>
              <p:txBody>
                <a:bodyPr wrap="square" rtlCol="0">
                  <a:spAutoFit/>
                </a:bodyPr>
                <a:lstStyle/>
                <a:p>
                  <a:r>
                    <a:rPr lang="en-GB" sz="1200" dirty="0" smtClean="0">
                      <a:solidFill>
                        <a:srgbClr val="FF9900"/>
                      </a:solidFill>
                    </a:rPr>
                    <a:t>Workplaces</a:t>
                  </a:r>
                  <a:endParaRPr lang="en-GB" sz="1200" dirty="0">
                    <a:solidFill>
                      <a:srgbClr val="FF9900"/>
                    </a:solidFill>
                  </a:endParaRPr>
                </a:p>
              </p:txBody>
            </p:sp>
          </p:grpSp>
          <p:sp>
            <p:nvSpPr>
              <p:cNvPr id="10" name="TextBox 9"/>
              <p:cNvSpPr txBox="1"/>
              <p:nvPr/>
            </p:nvSpPr>
            <p:spPr>
              <a:xfrm>
                <a:off x="8987029" y="3023980"/>
                <a:ext cx="1639682" cy="280482"/>
              </a:xfrm>
              <a:prstGeom prst="rect">
                <a:avLst/>
              </a:prstGeom>
              <a:noFill/>
            </p:spPr>
            <p:txBody>
              <a:bodyPr wrap="square" rtlCol="0">
                <a:spAutoFit/>
              </a:bodyPr>
              <a:lstStyle/>
              <a:p>
                <a:r>
                  <a:rPr lang="en-GB" sz="1200" dirty="0" smtClean="0">
                    <a:solidFill>
                      <a:srgbClr val="009999"/>
                    </a:solidFill>
                  </a:rPr>
                  <a:t>Grocery &amp; pharmacy</a:t>
                </a:r>
                <a:endParaRPr lang="en-GB" sz="1200" dirty="0">
                  <a:solidFill>
                    <a:srgbClr val="009999"/>
                  </a:solidFill>
                </a:endParaRPr>
              </a:p>
            </p:txBody>
          </p:sp>
        </p:grpSp>
        <p:sp>
          <p:nvSpPr>
            <p:cNvPr id="6" name="Down Arrow Callout 5"/>
            <p:cNvSpPr/>
            <p:nvPr/>
          </p:nvSpPr>
          <p:spPr>
            <a:xfrm>
              <a:off x="1001942" y="2978086"/>
              <a:ext cx="1856936" cy="819944"/>
            </a:xfrm>
            <a:prstGeom prst="down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Full national lockdown (23 Mar)</a:t>
              </a:r>
              <a:endParaRPr lang="en-GB" sz="1400" dirty="0"/>
            </a:p>
          </p:txBody>
        </p:sp>
        <p:sp>
          <p:nvSpPr>
            <p:cNvPr id="19" name="Down Arrow Callout 18"/>
            <p:cNvSpPr/>
            <p:nvPr/>
          </p:nvSpPr>
          <p:spPr>
            <a:xfrm>
              <a:off x="8235571" y="2831491"/>
              <a:ext cx="1856936" cy="804012"/>
            </a:xfrm>
            <a:prstGeom prst="downArrowCallout">
              <a:avLst>
                <a:gd name="adj1" fmla="val 27106"/>
                <a:gd name="adj2" fmla="val 25000"/>
                <a:gd name="adj3" fmla="val 21841"/>
                <a:gd name="adj4" fmla="val 6497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English lockdown 2.0 (5 Nov)</a:t>
              </a:r>
              <a:endParaRPr lang="en-GB" sz="1400" dirty="0"/>
            </a:p>
          </p:txBody>
        </p:sp>
      </p:grpSp>
      <p:sp>
        <p:nvSpPr>
          <p:cNvPr id="20" name="TextBox 19"/>
          <p:cNvSpPr txBox="1"/>
          <p:nvPr/>
        </p:nvSpPr>
        <p:spPr>
          <a:xfrm>
            <a:off x="349259" y="2348880"/>
            <a:ext cx="5170677" cy="369332"/>
          </a:xfrm>
          <a:prstGeom prst="rect">
            <a:avLst/>
          </a:prstGeom>
          <a:noFill/>
        </p:spPr>
        <p:txBody>
          <a:bodyPr wrap="square" rtlCol="0">
            <a:spAutoFit/>
          </a:bodyPr>
          <a:lstStyle/>
          <a:p>
            <a:r>
              <a:rPr lang="en-GB" b="1" dirty="0" smtClean="0"/>
              <a:t>Changing visits in Herefordshire to…</a:t>
            </a:r>
            <a:endParaRPr lang="en-GB" b="1" dirty="0"/>
          </a:p>
        </p:txBody>
      </p:sp>
      <p:sp>
        <p:nvSpPr>
          <p:cNvPr id="13" name="Up Arrow Callout 12"/>
          <p:cNvSpPr/>
          <p:nvPr/>
        </p:nvSpPr>
        <p:spPr>
          <a:xfrm>
            <a:off x="9127837" y="5110071"/>
            <a:ext cx="2016224" cy="701957"/>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English lockdown 2.0 </a:t>
            </a:r>
            <a:r>
              <a:rPr lang="en-GB" sz="1400" dirty="0" smtClean="0"/>
              <a:t>ends (2 Dec)</a:t>
            </a:r>
            <a:endParaRPr lang="en-GB" sz="1400" dirty="0"/>
          </a:p>
        </p:txBody>
      </p:sp>
      <p:sp>
        <p:nvSpPr>
          <p:cNvPr id="21" name="Rectangle 20"/>
          <p:cNvSpPr/>
          <p:nvPr/>
        </p:nvSpPr>
        <p:spPr>
          <a:xfrm>
            <a:off x="7104112" y="305915"/>
            <a:ext cx="2592288" cy="68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0000"/>
                </a:solidFill>
              </a:rPr>
              <a:t>Updated</a:t>
            </a:r>
            <a:endParaRPr lang="en-GB" dirty="0">
              <a:solidFill>
                <a:srgbClr val="FF0000"/>
              </a:solidFill>
            </a:endParaRPr>
          </a:p>
        </p:txBody>
      </p:sp>
    </p:spTree>
    <p:extLst>
      <p:ext uri="{BB962C8B-B14F-4D97-AF65-F5344CB8AC3E}">
        <p14:creationId xmlns:p14="http://schemas.microsoft.com/office/powerpoint/2010/main" val="2442280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4957337"/>
            <a:ext cx="12097746" cy="1361911"/>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smtClean="0">
                <a:solidFill>
                  <a:srgbClr val="282E2B"/>
                </a:solidFill>
                <a:latin typeface="Arial" panose="020B0604020202020204"/>
              </a:rPr>
              <a:t>5,000</a:t>
            </a:r>
            <a:r>
              <a:rPr kumimoji="0" lang="en-US" sz="1600" b="0" i="0" u="none" strike="noStrike" kern="1200" cap="none" spc="0" normalizeH="0" baseline="0" noProof="0" dirty="0" smtClean="0">
                <a:ln>
                  <a:noFill/>
                </a:ln>
                <a:solidFill>
                  <a:srgbClr val="282E2B"/>
                </a:solidFill>
                <a:effectLst/>
                <a:uLnTx/>
                <a:uFillTx/>
                <a:latin typeface="Arial" panose="020B0604020202020204"/>
                <a:ea typeface="+mn-ea"/>
                <a:cs typeface="+mn-cs"/>
              </a:rPr>
              <a:t> local businesses had received </a:t>
            </a:r>
            <a:r>
              <a:rPr kumimoji="0" lang="en-US" sz="1600" b="0" i="0" u="none" strike="noStrike" kern="1200" cap="none" spc="0" normalizeH="0" baseline="0" noProof="0" dirty="0">
                <a:ln>
                  <a:noFill/>
                </a:ln>
                <a:solidFill>
                  <a:srgbClr val="282E2B"/>
                </a:solidFill>
                <a:effectLst/>
                <a:uLnTx/>
                <a:uFillTx/>
                <a:latin typeface="Arial" panose="020B0604020202020204"/>
                <a:ea typeface="+mn-ea"/>
                <a:cs typeface="+mn-cs"/>
              </a:rPr>
              <a:t>a </a:t>
            </a:r>
            <a:r>
              <a:rPr kumimoji="0" lang="en-US" sz="1600" b="1" i="0" u="none" strike="noStrike" kern="1200" cap="none" spc="0" normalizeH="0" baseline="0" noProof="0" dirty="0">
                <a:ln>
                  <a:noFill/>
                </a:ln>
                <a:solidFill>
                  <a:srgbClr val="282E2B"/>
                </a:solidFill>
                <a:effectLst/>
                <a:uLnTx/>
                <a:uFillTx/>
                <a:latin typeface="Arial" panose="020B0604020202020204"/>
                <a:ea typeface="+mn-ea"/>
                <a:cs typeface="+mn-cs"/>
              </a:rPr>
              <a:t>small business support grant </a:t>
            </a:r>
            <a:r>
              <a:rPr kumimoji="0" lang="en-US" sz="1600" b="0" i="0" u="none" strike="noStrike" kern="1200" cap="none" spc="0" normalizeH="0" baseline="0" noProof="0" dirty="0" smtClean="0">
                <a:ln>
                  <a:noFill/>
                </a:ln>
                <a:solidFill>
                  <a:srgbClr val="282E2B"/>
                </a:solidFill>
                <a:effectLst/>
                <a:uLnTx/>
                <a:uFillTx/>
                <a:latin typeface="Arial" panose="020B0604020202020204"/>
                <a:ea typeface="+mn-ea"/>
                <a:cs typeface="+mn-cs"/>
              </a:rPr>
              <a:t>by the end of September, with </a:t>
            </a:r>
            <a:r>
              <a:rPr kumimoji="0" lang="en-US" sz="1600" b="0" i="0" u="none" strike="noStrike" kern="1200" cap="none" spc="0" normalizeH="0" baseline="0" noProof="0" dirty="0">
                <a:ln>
                  <a:noFill/>
                </a:ln>
                <a:solidFill>
                  <a:srgbClr val="282E2B"/>
                </a:solidFill>
                <a:effectLst/>
                <a:uLnTx/>
                <a:uFillTx/>
                <a:latin typeface="Arial" panose="020B0604020202020204"/>
                <a:ea typeface="+mn-ea"/>
                <a:cs typeface="+mn-cs"/>
              </a:rPr>
              <a:t>payments made totaling £</a:t>
            </a:r>
            <a:r>
              <a:rPr kumimoji="0" lang="en-US" sz="1600" b="0" i="0" u="none" strike="noStrike" kern="1200" cap="none" spc="0" normalizeH="0" baseline="0" noProof="0" dirty="0" smtClean="0">
                <a:ln>
                  <a:noFill/>
                </a:ln>
                <a:solidFill>
                  <a:srgbClr val="282E2B"/>
                </a:solidFill>
                <a:effectLst/>
                <a:uLnTx/>
                <a:uFillTx/>
                <a:latin typeface="Arial" panose="020B0604020202020204"/>
                <a:ea typeface="+mn-ea"/>
                <a:cs typeface="+mn-cs"/>
              </a:rPr>
              <a:t>58.6 million </a:t>
            </a:r>
            <a:r>
              <a:rPr kumimoji="0" lang="en-US" sz="1600" b="0" i="0" u="none" strike="noStrike" kern="1200" cap="none" spc="0" normalizeH="0" baseline="0" noProof="0" dirty="0">
                <a:ln>
                  <a:noFill/>
                </a:ln>
                <a:solidFill>
                  <a:srgbClr val="282E2B"/>
                </a:solidFill>
                <a:effectLst/>
                <a:uLnTx/>
                <a:uFillTx/>
                <a:latin typeface="Arial" panose="020B0604020202020204"/>
                <a:ea typeface="+mn-ea"/>
                <a:cs typeface="+mn-cs"/>
              </a:rPr>
              <a:t>- </a:t>
            </a:r>
            <a:r>
              <a:rPr kumimoji="0" lang="en-US" sz="1600" b="0" i="0" u="none" strike="noStrike" kern="1200" cap="none" spc="0" normalizeH="0" baseline="0" noProof="0" dirty="0" smtClean="0">
                <a:ln>
                  <a:noFill/>
                </a:ln>
                <a:solidFill>
                  <a:srgbClr val="282E2B"/>
                </a:solidFill>
                <a:effectLst/>
                <a:uLnTx/>
                <a:uFillTx/>
                <a:latin typeface="Arial" panose="020B0604020202020204"/>
                <a:ea typeface="+mn-ea"/>
                <a:cs typeface="+mn-cs"/>
              </a:rPr>
              <a:t>99% </a:t>
            </a:r>
            <a:r>
              <a:rPr kumimoji="0" lang="en-US" sz="1600" b="0" i="0" u="none" strike="noStrike" kern="1200" cap="none" spc="0" normalizeH="0" baseline="0" noProof="0" dirty="0">
                <a:ln>
                  <a:noFill/>
                </a:ln>
                <a:solidFill>
                  <a:srgbClr val="282E2B"/>
                </a:solidFill>
                <a:effectLst/>
                <a:uLnTx/>
                <a:uFillTx/>
                <a:latin typeface="Arial" panose="020B0604020202020204"/>
                <a:ea typeface="+mn-ea"/>
                <a:cs typeface="+mn-cs"/>
              </a:rPr>
              <a:t>of eligible hereditaments (compared to </a:t>
            </a:r>
            <a:r>
              <a:rPr kumimoji="0" lang="en-US" sz="1600" b="0" i="0" u="none" strike="noStrike" kern="1200" cap="none" spc="0" normalizeH="0" baseline="0" noProof="0" dirty="0" smtClean="0">
                <a:ln>
                  <a:noFill/>
                </a:ln>
                <a:solidFill>
                  <a:srgbClr val="282E2B"/>
                </a:solidFill>
                <a:effectLst/>
                <a:uLnTx/>
                <a:uFillTx/>
                <a:latin typeface="Arial" panose="020B0604020202020204"/>
                <a:ea typeface="+mn-ea"/>
                <a:cs typeface="+mn-cs"/>
              </a:rPr>
              <a:t>94% </a:t>
            </a:r>
            <a:r>
              <a:rPr kumimoji="0" lang="en-US" sz="1600" b="0" i="0" u="none" strike="noStrike" kern="1200" cap="none" spc="0" normalizeH="0" baseline="0" noProof="0" dirty="0">
                <a:ln>
                  <a:noFill/>
                </a:ln>
                <a:solidFill>
                  <a:srgbClr val="282E2B"/>
                </a:solidFill>
                <a:effectLst/>
                <a:uLnTx/>
                <a:uFillTx/>
                <a:latin typeface="Arial" panose="020B0604020202020204"/>
                <a:ea typeface="+mn-ea"/>
                <a:cs typeface="+mn-cs"/>
              </a:rPr>
              <a:t>nationally</a:t>
            </a:r>
            <a:r>
              <a:rPr kumimoji="0" lang="en-US" sz="1600" b="0" i="0" u="none" strike="noStrike" kern="1200" cap="none" spc="0" normalizeH="0" baseline="0" noProof="0" dirty="0" smtClean="0">
                <a:ln>
                  <a:noFill/>
                </a:ln>
                <a:solidFill>
                  <a:srgbClr val="282E2B"/>
                </a:solidFill>
                <a:effectLst/>
                <a:uLnTx/>
                <a:uFillTx/>
                <a:latin typeface="Arial" panose="020B0604020202020204"/>
                <a:ea typeface="+mn-ea"/>
                <a:cs typeface="+mn-cs"/>
              </a:rPr>
              <a:t>).</a:t>
            </a: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600" dirty="0" smtClean="0">
                <a:solidFill>
                  <a:srgbClr val="282E2B"/>
                </a:solidFill>
                <a:latin typeface="Arial" panose="020B0604020202020204"/>
              </a:rPr>
              <a:t>A new </a:t>
            </a:r>
            <a:r>
              <a:rPr lang="en-US" sz="1600" dirty="0" smtClean="0">
                <a:solidFill>
                  <a:srgbClr val="282E2B"/>
                </a:solidFill>
                <a:latin typeface="Arial" panose="020B0604020202020204"/>
                <a:hlinkClick r:id="rId2"/>
              </a:rPr>
              <a:t>interactive map from ONS </a:t>
            </a:r>
            <a:r>
              <a:rPr lang="en-US" sz="1600" dirty="0" smtClean="0">
                <a:solidFill>
                  <a:srgbClr val="282E2B"/>
                </a:solidFill>
                <a:latin typeface="Arial" panose="020B0604020202020204"/>
              </a:rPr>
              <a:t>indicates that compared to other areas of the UK in November, Herefordshire had slightly higher than average numbers of businesses currently trading (83%) and lower numbers reporting a fall in turnover (35%), but higher numbers reporting problems with their cash reserves (48%)</a:t>
            </a:r>
            <a:endParaRPr kumimoji="0" lang="en-US" sz="1600" b="0" i="0" u="none" strike="noStrike" kern="1200" cap="none" spc="0" normalizeH="0" baseline="0" noProof="0" dirty="0">
              <a:ln>
                <a:noFill/>
              </a:ln>
              <a:solidFill>
                <a:srgbClr val="282E2B"/>
              </a:solidFill>
              <a:effectLst/>
              <a:uLnTx/>
              <a:uFillTx/>
              <a:latin typeface="Arial" panose="020B0604020202020204"/>
              <a:ea typeface="+mn-ea"/>
              <a:cs typeface="+mn-cs"/>
            </a:endParaRPr>
          </a:p>
        </p:txBody>
      </p:sp>
      <p:sp>
        <p:nvSpPr>
          <p:cNvPr id="6" name="TextBox 5"/>
          <p:cNvSpPr txBox="1"/>
          <p:nvPr/>
        </p:nvSpPr>
        <p:spPr>
          <a:xfrm>
            <a:off x="0" y="979985"/>
            <a:ext cx="7368952" cy="283923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t>4,700 </a:t>
            </a:r>
            <a:r>
              <a:rPr kumimoji="0" lang="en-GB" sz="1600" b="0" i="0" u="none" strike="noStrike" kern="1200" cap="none" spc="0" normalizeH="0" baseline="0" noProof="0" dirty="0">
                <a:ln>
                  <a:noFill/>
                </a:ln>
                <a:solidFill>
                  <a:srgbClr val="282E2B"/>
                </a:solidFill>
                <a:effectLst/>
                <a:uLnTx/>
                <a:uFillTx/>
                <a:latin typeface="Arial" panose="020B0604020202020204"/>
                <a:ea typeface="+mn-ea"/>
                <a:cs typeface="+mn-cs"/>
              </a:rPr>
              <a:t>people </a:t>
            </a:r>
            <a: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t>aged 16+ claiming </a:t>
            </a:r>
            <a:r>
              <a:rPr kumimoji="0" lang="en-GB" sz="1600" b="1" i="0" u="none" strike="noStrike" kern="1200" cap="none" spc="0" normalizeH="0" baseline="0" noProof="0" dirty="0">
                <a:ln>
                  <a:noFill/>
                </a:ln>
                <a:solidFill>
                  <a:srgbClr val="282E2B"/>
                </a:solidFill>
                <a:effectLst/>
                <a:uLnTx/>
                <a:uFillTx/>
                <a:latin typeface="Arial" panose="020B0604020202020204"/>
                <a:ea typeface="+mn-ea"/>
                <a:cs typeface="+mn-cs"/>
              </a:rPr>
              <a:t>unemployment</a:t>
            </a:r>
            <a:r>
              <a:rPr kumimoji="0" lang="en-GB" sz="1600" b="0" i="0" u="none" strike="noStrike" kern="1200" cap="none" spc="0" normalizeH="0" baseline="0" noProof="0" dirty="0">
                <a:ln>
                  <a:noFill/>
                </a:ln>
                <a:solidFill>
                  <a:srgbClr val="282E2B"/>
                </a:solidFill>
                <a:effectLst/>
                <a:uLnTx/>
                <a:uFillTx/>
                <a:latin typeface="Arial" panose="020B0604020202020204"/>
                <a:ea typeface="+mn-ea"/>
                <a:cs typeface="+mn-cs"/>
              </a:rPr>
              <a:t> related </a:t>
            </a:r>
            <a: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t>benefits</a:t>
            </a:r>
            <a:b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br>
            <a: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t>in November:</a:t>
            </a:r>
            <a:endParaRPr kumimoji="0" lang="en-GB" sz="1600" b="0" i="0" u="none" strike="noStrike" kern="1200" cap="none" spc="0" normalizeH="0" baseline="0" noProof="0" dirty="0">
              <a:ln>
                <a:noFill/>
              </a:ln>
              <a:solidFill>
                <a:srgbClr val="282E2B"/>
              </a:solidFill>
              <a:effectLst/>
              <a:uLnTx/>
              <a:uFillTx/>
              <a:latin typeface="Arial" panose="020B0604020202020204"/>
              <a:ea typeface="+mn-ea"/>
              <a:cs typeface="+mn-cs"/>
            </a:endParaRPr>
          </a:p>
          <a:p>
            <a:pPr marL="540000" marR="0" lvl="1" indent="-1800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400" noProof="0" dirty="0">
                <a:solidFill>
                  <a:srgbClr val="282E2B"/>
                </a:solidFill>
                <a:latin typeface="Arial" panose="020B0604020202020204"/>
              </a:rPr>
              <a:t>M</a:t>
            </a:r>
            <a:r>
              <a:rPr kumimoji="0" lang="en-GB" sz="1400" b="0" i="0" u="none" strike="noStrike" kern="1200" cap="none" spc="0" normalizeH="0" baseline="0" noProof="0" dirty="0" smtClean="0">
                <a:ln>
                  <a:noFill/>
                </a:ln>
                <a:solidFill>
                  <a:srgbClr val="282E2B"/>
                </a:solidFill>
                <a:effectLst/>
                <a:uLnTx/>
                <a:uFillTx/>
                <a:latin typeface="Arial" panose="020B0604020202020204"/>
              </a:rPr>
              <a:t>onth-by-month comparisons are difficult as</a:t>
            </a:r>
            <a:r>
              <a:rPr kumimoji="0" lang="en-GB" sz="1400" b="0" i="0" u="none" strike="noStrike" kern="1200" cap="none" spc="0" normalizeH="0" noProof="0" dirty="0" smtClean="0">
                <a:ln>
                  <a:noFill/>
                </a:ln>
                <a:solidFill>
                  <a:srgbClr val="282E2B"/>
                </a:solidFill>
                <a:effectLst/>
                <a:uLnTx/>
                <a:uFillTx/>
                <a:latin typeface="Arial" panose="020B0604020202020204"/>
              </a:rPr>
              <a:t> previous months’ data is often revised, but numbers have remained at a </a:t>
            </a:r>
            <a:r>
              <a:rPr kumimoji="0" lang="en-GB" sz="1400" b="0" i="0" u="none" strike="noStrike" kern="1200" cap="none" spc="0" normalizeH="0" baseline="0" noProof="0" dirty="0" smtClean="0">
                <a:ln>
                  <a:noFill/>
                </a:ln>
                <a:solidFill>
                  <a:srgbClr val="282E2B"/>
                </a:solidFill>
                <a:effectLst/>
                <a:uLnTx/>
                <a:uFillTx/>
                <a:latin typeface="Arial" panose="020B0604020202020204"/>
              </a:rPr>
              <a:t>similar level since May (4,600 to 5,000); the </a:t>
            </a:r>
            <a:r>
              <a:rPr kumimoji="0" lang="en-GB" sz="1400" b="0" i="0" u="none" strike="noStrike" kern="1200" cap="none" spc="0" normalizeH="0" baseline="0" noProof="0" dirty="0">
                <a:ln>
                  <a:noFill/>
                </a:ln>
                <a:solidFill>
                  <a:srgbClr val="282E2B"/>
                </a:solidFill>
                <a:effectLst/>
                <a:uLnTx/>
                <a:uFillTx/>
                <a:latin typeface="Arial" panose="020B0604020202020204"/>
              </a:rPr>
              <a:t>highest since modern records began</a:t>
            </a:r>
          </a:p>
          <a:p>
            <a:pPr marL="540000" marR="0" lvl="1" indent="-1800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282E2B"/>
                </a:solidFill>
                <a:effectLst/>
                <a:uLnTx/>
                <a:uFillTx/>
                <a:latin typeface="Arial" panose="020B0604020202020204"/>
              </a:rPr>
              <a:t>1,700 more claimants than at the peak related to the 2008-09 recession</a:t>
            </a:r>
          </a:p>
          <a:p>
            <a:pPr marL="540000" marR="0" lvl="1" indent="-1800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1400" b="0" i="0" u="none" strike="noStrike" kern="1200" cap="none" spc="0" normalizeH="0" baseline="0" noProof="0" dirty="0" smtClean="0">
                <a:ln>
                  <a:noFill/>
                </a:ln>
                <a:solidFill>
                  <a:srgbClr val="282E2B"/>
                </a:solidFill>
                <a:effectLst/>
                <a:uLnTx/>
                <a:uFillTx/>
                <a:latin typeface="Arial" panose="020B0604020202020204"/>
              </a:rPr>
              <a:t>More than double the number in </a:t>
            </a:r>
            <a:r>
              <a:rPr kumimoji="0" lang="en-GB" sz="1400" b="0" i="0" u="none" strike="noStrike" kern="1200" cap="none" spc="0" normalizeH="0" baseline="0" noProof="0" dirty="0">
                <a:ln>
                  <a:noFill/>
                </a:ln>
                <a:solidFill>
                  <a:srgbClr val="282E2B"/>
                </a:solidFill>
                <a:effectLst/>
                <a:uLnTx/>
                <a:uFillTx/>
                <a:latin typeface="Arial" panose="020B0604020202020204"/>
              </a:rPr>
              <a:t>March 2020 (+</a:t>
            </a:r>
            <a:r>
              <a:rPr kumimoji="0" lang="en-GB" sz="1400" b="0" i="0" u="none" strike="noStrike" kern="1200" cap="none" spc="0" normalizeH="0" baseline="0" noProof="0" dirty="0" smtClean="0">
                <a:ln>
                  <a:noFill/>
                </a:ln>
                <a:solidFill>
                  <a:srgbClr val="282E2B"/>
                </a:solidFill>
                <a:effectLst/>
                <a:uLnTx/>
                <a:uFillTx/>
                <a:latin typeface="Arial" panose="020B0604020202020204"/>
              </a:rPr>
              <a:t>122%)</a:t>
            </a:r>
            <a:endParaRPr kumimoji="0" lang="en-GB" sz="1400" b="0" i="0" u="none" strike="noStrike" kern="1200" cap="none" spc="0" normalizeH="0" baseline="0" noProof="0" dirty="0">
              <a:ln>
                <a:noFill/>
              </a:ln>
              <a:solidFill>
                <a:srgbClr val="282E2B"/>
              </a:solidFill>
              <a:effectLst/>
              <a:uLnTx/>
              <a:uFillTx/>
              <a:latin typeface="Arial" panose="020B0604020202020204"/>
            </a:endParaRP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GB" sz="1600" dirty="0" smtClean="0">
                <a:solidFill>
                  <a:srgbClr val="282E2B"/>
                </a:solidFill>
                <a:latin typeface="Arial" panose="020B0604020202020204"/>
              </a:rPr>
              <a:t>865</a:t>
            </a:r>
            <a: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t> </a:t>
            </a:r>
            <a:r>
              <a:rPr kumimoji="0" lang="en-GB" sz="1600" b="0" i="0" u="none" strike="noStrike" kern="1200" cap="none" spc="0" normalizeH="0" baseline="0" noProof="0" dirty="0">
                <a:ln>
                  <a:noFill/>
                </a:ln>
                <a:solidFill>
                  <a:srgbClr val="282E2B"/>
                </a:solidFill>
                <a:effectLst/>
                <a:uLnTx/>
                <a:uFillTx/>
                <a:latin typeface="Arial" panose="020B0604020202020204"/>
                <a:ea typeface="+mn-ea"/>
                <a:cs typeface="+mn-cs"/>
              </a:rPr>
              <a:t>of them were aged 18-24, a </a:t>
            </a:r>
            <a: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t>figure </a:t>
            </a:r>
            <a:r>
              <a:rPr kumimoji="0" lang="en-GB" sz="1600" b="0" i="0" u="none" strike="noStrike" kern="1200" cap="none" spc="0" normalizeH="0" baseline="0" noProof="0" dirty="0">
                <a:ln>
                  <a:noFill/>
                </a:ln>
                <a:solidFill>
                  <a:srgbClr val="282E2B"/>
                </a:solidFill>
                <a:effectLst/>
                <a:uLnTx/>
                <a:uFillTx/>
                <a:latin typeface="Arial" panose="020B0604020202020204"/>
                <a:ea typeface="+mn-ea"/>
                <a:cs typeface="+mn-cs"/>
              </a:rPr>
              <a:t>which has risen in line with the overall increase </a:t>
            </a:r>
            <a: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t>locally although</a:t>
            </a:r>
            <a:r>
              <a:rPr kumimoji="0" lang="en-GB" sz="1600" b="0" i="0" u="none" strike="noStrike" kern="1200" cap="none" spc="0" normalizeH="0" noProof="0" dirty="0" smtClean="0">
                <a:ln>
                  <a:noFill/>
                </a:ln>
                <a:solidFill>
                  <a:srgbClr val="282E2B"/>
                </a:solidFill>
                <a:effectLst/>
                <a:uLnTx/>
                <a:uFillTx/>
                <a:latin typeface="Arial" panose="020B0604020202020204"/>
                <a:ea typeface="+mn-ea"/>
                <a:cs typeface="+mn-cs"/>
              </a:rPr>
              <a:t> fell by 5% in the last month</a:t>
            </a:r>
            <a: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t>.  </a:t>
            </a:r>
          </a:p>
          <a:p>
            <a:pPr marL="285750" marR="0" lvl="0" indent="-2857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t>Both have risen slightly more than </a:t>
            </a:r>
            <a:r>
              <a:rPr kumimoji="0" lang="en-GB" sz="1600" b="0" i="0" u="none" strike="noStrike" kern="1200" cap="none" spc="0" normalizeH="0" baseline="0" noProof="0" dirty="0">
                <a:ln>
                  <a:noFill/>
                </a:ln>
                <a:solidFill>
                  <a:srgbClr val="282E2B"/>
                </a:solidFill>
                <a:effectLst/>
                <a:uLnTx/>
                <a:uFillTx/>
                <a:latin typeface="Arial" panose="020B0604020202020204"/>
                <a:ea typeface="+mn-ea"/>
                <a:cs typeface="+mn-cs"/>
              </a:rPr>
              <a:t>the national increase, although started from a much lower base</a:t>
            </a:r>
            <a:r>
              <a:rPr kumimoji="0" lang="en-GB" sz="1600" b="0" i="0" u="none" strike="noStrike" kern="1200" cap="none" spc="0" normalizeH="0" baseline="0" noProof="0" dirty="0" smtClean="0">
                <a:ln>
                  <a:noFill/>
                </a:ln>
                <a:solidFill>
                  <a:srgbClr val="282E2B"/>
                </a:solidFill>
                <a:effectLst/>
                <a:uLnTx/>
                <a:uFillTx/>
                <a:latin typeface="Arial" panose="020B0604020202020204"/>
                <a:ea typeface="+mn-ea"/>
                <a:cs typeface="+mn-cs"/>
              </a:rPr>
              <a:t>.</a:t>
            </a:r>
            <a:endParaRPr kumimoji="0" lang="en-GB" sz="1600" b="0" i="0" u="none" strike="noStrike" kern="1200" cap="none" spc="0" normalizeH="0" baseline="0" noProof="0" dirty="0">
              <a:ln>
                <a:noFill/>
              </a:ln>
              <a:solidFill>
                <a:srgbClr val="282E2B"/>
              </a:solidFill>
              <a:effectLst/>
              <a:uLnTx/>
              <a:uFillTx/>
              <a:latin typeface="Arial" panose="020B0604020202020204"/>
              <a:ea typeface="+mn-ea"/>
              <a:cs typeface="+mn-cs"/>
            </a:endParaRPr>
          </a:p>
        </p:txBody>
      </p:sp>
      <p:sp>
        <p:nvSpPr>
          <p:cNvPr id="2" name="Title 1"/>
          <p:cNvSpPr>
            <a:spLocks noGrp="1"/>
          </p:cNvSpPr>
          <p:nvPr>
            <p:ph type="title"/>
          </p:nvPr>
        </p:nvSpPr>
        <p:spPr>
          <a:xfrm>
            <a:off x="119336" y="44624"/>
            <a:ext cx="11688005" cy="576063"/>
          </a:xfrm>
        </p:spPr>
        <p:txBody>
          <a:bodyPr>
            <a:normAutofit/>
          </a:bodyPr>
          <a:lstStyle/>
          <a:p>
            <a:r>
              <a:rPr lang="en-GB" sz="2700" b="1" dirty="0">
                <a:cs typeface="Arial" panose="020B0604020202020204" pitchFamily="34" charset="0"/>
              </a:rPr>
              <a:t>Wider impacts: the economy</a:t>
            </a:r>
          </a:p>
        </p:txBody>
      </p:sp>
      <p:sp>
        <p:nvSpPr>
          <p:cNvPr id="3" name="Content Placeholder 2"/>
          <p:cNvSpPr>
            <a:spLocks noGrp="1"/>
          </p:cNvSpPr>
          <p:nvPr>
            <p:ph sz="half" idx="1"/>
          </p:nvPr>
        </p:nvSpPr>
        <p:spPr>
          <a:xfrm>
            <a:off x="119336" y="541723"/>
            <a:ext cx="11937733" cy="531029"/>
          </a:xfrm>
        </p:spPr>
        <p:txBody>
          <a:bodyPr>
            <a:normAutofit/>
          </a:bodyPr>
          <a:lstStyle/>
          <a:p>
            <a:pPr marL="0" indent="0">
              <a:lnSpc>
                <a:spcPct val="110000"/>
              </a:lnSpc>
              <a:buNone/>
            </a:pPr>
            <a:r>
              <a:rPr lang="en-GB" sz="2400" dirty="0" smtClean="0"/>
              <a:t>Latest data on the impact on Herefordshire’s workforce was published this week:</a:t>
            </a:r>
          </a:p>
        </p:txBody>
      </p:sp>
      <p:sp>
        <p:nvSpPr>
          <p:cNvPr id="7" name="TextBox 6"/>
          <p:cNvSpPr txBox="1"/>
          <p:nvPr/>
        </p:nvSpPr>
        <p:spPr>
          <a:xfrm>
            <a:off x="365760" y="6263304"/>
            <a:ext cx="11812971" cy="553998"/>
          </a:xfrm>
          <a:prstGeom prst="rect">
            <a:avLst/>
          </a:prstGeom>
          <a:solidFill>
            <a:schemeClr val="bg1"/>
          </a:solidFill>
          <a:ln>
            <a:solidFill>
              <a:schemeClr val="tx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smtClean="0">
                <a:ln>
                  <a:noFill/>
                </a:ln>
                <a:solidFill>
                  <a:srgbClr val="282E2B"/>
                </a:solidFill>
                <a:effectLst/>
                <a:uLnTx/>
                <a:uFillTx/>
                <a:latin typeface="Arial" panose="020B0604020202020204"/>
                <a:ea typeface="+mn-ea"/>
                <a:cs typeface="+mn-cs"/>
              </a:rPr>
              <a:t>   Where can I find out more? </a:t>
            </a:r>
            <a:r>
              <a:rPr kumimoji="0" lang="en-GB" sz="1400" b="0" i="0" u="none" strike="noStrike" kern="1200" cap="none" spc="0" normalizeH="0" baseline="0" noProof="0" dirty="0" smtClean="0">
                <a:ln>
                  <a:noFill/>
                </a:ln>
                <a:solidFill>
                  <a:srgbClr val="282E2B"/>
                </a:solidFill>
                <a:effectLst/>
                <a:uLnTx/>
                <a:uFillTx/>
                <a:latin typeface="Arial" panose="020B0604020202020204"/>
                <a:ea typeface="+mn-ea"/>
                <a:cs typeface="+mn-cs"/>
              </a:rPr>
              <a:t>The data is published and analysed on a national level by </a:t>
            </a:r>
            <a:r>
              <a:rPr kumimoji="0" lang="en-GB" sz="1400" b="0" i="0" u="none" strike="noStrike" kern="1200" cap="none" spc="0" normalizeH="0" baseline="0" noProof="0" dirty="0" smtClean="0">
                <a:ln>
                  <a:noFill/>
                </a:ln>
                <a:solidFill>
                  <a:srgbClr val="282E2B"/>
                </a:solidFill>
                <a:effectLst/>
                <a:uLnTx/>
                <a:uFillTx/>
                <a:latin typeface="Arial" panose="020B0604020202020204"/>
                <a:ea typeface="+mn-ea"/>
                <a:cs typeface="+mn-cs"/>
                <a:hlinkClick r:id="rId3"/>
              </a:rPr>
              <a:t>ONS</a:t>
            </a:r>
            <a:r>
              <a:rPr kumimoji="0" lang="en-GB" sz="1400" b="0" i="0" u="none" strike="noStrike" kern="1200" cap="none" spc="0" normalizeH="0" baseline="0" noProof="0" dirty="0" smtClean="0">
                <a:ln>
                  <a:noFill/>
                </a:ln>
                <a:solidFill>
                  <a:srgbClr val="282E2B"/>
                </a:solidFill>
                <a:effectLst/>
                <a:uLnTx/>
                <a:uFillTx/>
                <a:latin typeface="Arial" panose="020B0604020202020204"/>
                <a:ea typeface="+mn-ea"/>
                <a:cs typeface="+mn-cs"/>
              </a:rPr>
              <a:t> and </a:t>
            </a:r>
            <a:r>
              <a:rPr kumimoji="0" lang="en-GB" sz="1400" b="0" i="0" u="none" strike="noStrike" kern="1200" cap="none" spc="0" normalizeH="0" baseline="0" noProof="0" dirty="0" smtClean="0">
                <a:ln>
                  <a:noFill/>
                </a:ln>
                <a:solidFill>
                  <a:srgbClr val="282E2B"/>
                </a:solidFill>
                <a:effectLst/>
                <a:uLnTx/>
                <a:uFillTx/>
                <a:latin typeface="Arial" panose="020B0604020202020204"/>
                <a:ea typeface="+mn-ea"/>
                <a:cs typeface="+mn-cs"/>
                <a:hlinkClick r:id="rId4"/>
              </a:rPr>
              <a:t>HMRC</a:t>
            </a:r>
            <a:r>
              <a:rPr kumimoji="0" lang="en-GB" sz="1400" b="0" i="0" u="none" strike="noStrike" kern="1200" cap="none" spc="0" normalizeH="0" baseline="0" noProof="0" dirty="0" smtClean="0">
                <a:ln>
                  <a:noFill/>
                </a:ln>
                <a:solidFill>
                  <a:srgbClr val="282E2B"/>
                </a:solidFill>
                <a:effectLst/>
                <a:uLnTx/>
                <a:uFillTx/>
                <a:latin typeface="Arial" panose="020B0604020202020204"/>
                <a:ea typeface="+mn-ea"/>
                <a:cs typeface="+mn-cs"/>
              </a:rPr>
              <a:t>. The Intelligence Unit produce a            </a:t>
            </a:r>
            <a:r>
              <a:rPr kumimoji="0" lang="en-GB" sz="1400" b="0" i="0" u="none" strike="noStrike" kern="1200" cap="none" spc="0" normalizeH="0" noProof="0" dirty="0" smtClean="0">
                <a:ln>
                  <a:noFill/>
                </a:ln>
                <a:solidFill>
                  <a:srgbClr val="282E2B"/>
                </a:solidFill>
                <a:effectLst/>
                <a:uLnTx/>
                <a:uFillTx/>
                <a:latin typeface="Arial" panose="020B0604020202020204"/>
                <a:ea typeface="+mn-ea"/>
                <a:cs typeface="+mn-cs"/>
              </a:rPr>
              <a:t>                                                             	</a:t>
            </a:r>
            <a:r>
              <a:rPr kumimoji="0" lang="en-GB" sz="1400" b="0" i="0" u="none" strike="noStrike" kern="1200" cap="none" spc="0" normalizeH="0" baseline="0" noProof="0" dirty="0" smtClean="0">
                <a:ln>
                  <a:noFill/>
                </a:ln>
                <a:solidFill>
                  <a:srgbClr val="282E2B"/>
                </a:solidFill>
                <a:effectLst/>
                <a:uLnTx/>
                <a:uFillTx/>
                <a:latin typeface="Arial" panose="020B0604020202020204"/>
                <a:ea typeface="+mn-ea"/>
                <a:cs typeface="+mn-cs"/>
              </a:rPr>
              <a:t>monthly economic monitor, currently available on request.</a:t>
            </a:r>
          </a:p>
        </p:txBody>
      </p:sp>
      <p:sp>
        <p:nvSpPr>
          <p:cNvPr id="11" name="TextBox 10"/>
          <p:cNvSpPr txBox="1"/>
          <p:nvPr/>
        </p:nvSpPr>
        <p:spPr>
          <a:xfrm>
            <a:off x="-40677" y="3758033"/>
            <a:ext cx="12097746" cy="127727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1600" b="0" i="0" u="none" strike="noStrike" kern="1200" cap="none" spc="0" normalizeH="0" baseline="0" noProof="0" dirty="0" smtClean="0">
                <a:ln>
                  <a:noFill/>
                </a:ln>
                <a:solidFill>
                  <a:srgbClr val="282E2B"/>
                </a:solidFill>
                <a:effectLst/>
                <a:uLnTx/>
                <a:uFillTx/>
              </a:rPr>
              <a:t>Take-up of </a:t>
            </a:r>
            <a:r>
              <a:rPr kumimoji="0" lang="en-GB" sz="1600" b="0" i="0" u="none" strike="noStrike" kern="1200" cap="none" spc="0" normalizeH="0" baseline="0" noProof="0" dirty="0">
                <a:ln>
                  <a:noFill/>
                </a:ln>
                <a:solidFill>
                  <a:srgbClr val="282E2B"/>
                </a:solidFill>
                <a:effectLst/>
                <a:uLnTx/>
                <a:uFillTx/>
              </a:rPr>
              <a:t>the government's Coronavirus Job Retention Scheme </a:t>
            </a:r>
            <a:r>
              <a:rPr kumimoji="0" lang="en-GB" sz="1600" b="0" i="0" u="none" strike="noStrike" kern="1200" cap="none" spc="0" normalizeH="0" baseline="0" noProof="0" dirty="0" smtClean="0">
                <a:ln>
                  <a:noFill/>
                </a:ln>
                <a:solidFill>
                  <a:srgbClr val="282E2B"/>
                </a:solidFill>
                <a:effectLst/>
                <a:uLnTx/>
                <a:uFillTx/>
              </a:rPr>
              <a:t>(</a:t>
            </a:r>
            <a:r>
              <a:rPr kumimoji="0" lang="en-GB" sz="1600" b="1" i="0" u="none" strike="noStrike" kern="1200" cap="none" spc="0" normalizeH="0" baseline="0" noProof="0" dirty="0" smtClean="0">
                <a:ln>
                  <a:noFill/>
                </a:ln>
                <a:solidFill>
                  <a:srgbClr val="282E2B"/>
                </a:solidFill>
                <a:effectLst/>
                <a:uLnTx/>
                <a:uFillTx/>
              </a:rPr>
              <a:t>furlough) </a:t>
            </a:r>
            <a:r>
              <a:rPr kumimoji="0" lang="en-GB" sz="1600" b="0" i="0" u="none" strike="noStrike" kern="1200" cap="none" spc="0" normalizeH="0" baseline="0" noProof="0" dirty="0" smtClean="0">
                <a:ln>
                  <a:noFill/>
                </a:ln>
                <a:solidFill>
                  <a:srgbClr val="282E2B"/>
                </a:solidFill>
                <a:effectLst/>
                <a:uLnTx/>
                <a:uFillTx/>
              </a:rPr>
              <a:t>and </a:t>
            </a:r>
            <a:r>
              <a:rPr kumimoji="0" lang="en-US" sz="1600" b="1" i="0" u="none" strike="noStrike" kern="1200" cap="none" spc="0" normalizeH="0" baseline="0" noProof="0" dirty="0" smtClean="0">
                <a:ln>
                  <a:noFill/>
                </a:ln>
                <a:solidFill>
                  <a:srgbClr val="282E2B"/>
                </a:solidFill>
                <a:effectLst/>
                <a:uLnTx/>
                <a:uFillTx/>
              </a:rPr>
              <a:t>Self-Employment</a:t>
            </a:r>
            <a:r>
              <a:rPr kumimoji="0" lang="en-US" sz="1600" b="0" i="0" u="none" strike="noStrike" kern="1200" cap="none" spc="0" normalizeH="0" baseline="0" noProof="0" dirty="0" smtClean="0">
                <a:ln>
                  <a:noFill/>
                </a:ln>
                <a:solidFill>
                  <a:srgbClr val="282E2B"/>
                </a:solidFill>
                <a:effectLst/>
                <a:uLnTx/>
                <a:uFillTx/>
              </a:rPr>
              <a:t> </a:t>
            </a:r>
            <a:r>
              <a:rPr kumimoji="0" lang="en-US" sz="1600" b="0" i="0" u="none" strike="noStrike" kern="1200" cap="none" spc="0" normalizeH="0" baseline="0" noProof="0" dirty="0">
                <a:ln>
                  <a:noFill/>
                </a:ln>
                <a:solidFill>
                  <a:srgbClr val="282E2B"/>
                </a:solidFill>
                <a:effectLst/>
                <a:uLnTx/>
                <a:uFillTx/>
              </a:rPr>
              <a:t>Income Support </a:t>
            </a:r>
            <a:r>
              <a:rPr kumimoji="0" lang="en-US" sz="1600" b="0" i="0" u="none" strike="noStrike" kern="1200" cap="none" spc="0" normalizeH="0" baseline="0" noProof="0" dirty="0" smtClean="0">
                <a:ln>
                  <a:noFill/>
                </a:ln>
                <a:solidFill>
                  <a:srgbClr val="282E2B"/>
                </a:solidFill>
                <a:effectLst/>
                <a:uLnTx/>
                <a:uFillTx/>
              </a:rPr>
              <a:t>Scheme:</a:t>
            </a:r>
            <a:endParaRPr kumimoji="0" lang="en-US" sz="1600" b="0" i="0" u="none" strike="noStrike" kern="1200" cap="none" spc="0" normalizeH="0" baseline="0" noProof="0" dirty="0">
              <a:ln>
                <a:noFill/>
              </a:ln>
              <a:solidFill>
                <a:srgbClr val="282E2B"/>
              </a:solidFill>
              <a:effectLst/>
              <a:uLnTx/>
              <a:uFillTx/>
            </a:endParaRPr>
          </a:p>
          <a:p>
            <a:pPr marL="540000" lvl="1" indent="-180000">
              <a:spcAft>
                <a:spcPts val="300"/>
              </a:spcAft>
              <a:buFont typeface="Arial" panose="020B0604020202020204" pitchFamily="34" charset="0"/>
              <a:buChar char="•"/>
              <a:defRPr/>
            </a:pPr>
            <a:r>
              <a:rPr kumimoji="0" lang="en-US" sz="1400" b="0" i="0" u="none" strike="noStrike" kern="1200" cap="none" spc="0" normalizeH="0" baseline="0" noProof="0" dirty="0">
                <a:ln>
                  <a:noFill/>
                </a:ln>
                <a:solidFill>
                  <a:srgbClr val="282E2B"/>
                </a:solidFill>
                <a:effectLst/>
                <a:uLnTx/>
                <a:uFillTx/>
              </a:rPr>
              <a:t>By the end of July, a total of 24,800 (31%) </a:t>
            </a:r>
            <a:r>
              <a:rPr kumimoji="0" lang="en-US" sz="1400" b="0" i="0" u="none" strike="noStrike" kern="1200" cap="none" spc="0" normalizeH="0" baseline="0" noProof="0" dirty="0" smtClean="0">
                <a:ln>
                  <a:noFill/>
                </a:ln>
                <a:solidFill>
                  <a:srgbClr val="282E2B"/>
                </a:solidFill>
                <a:effectLst/>
                <a:uLnTx/>
                <a:uFillTx/>
              </a:rPr>
              <a:t>of eligible employments </a:t>
            </a:r>
            <a:r>
              <a:rPr kumimoji="0" lang="en-US" sz="1400" b="0" i="0" u="none" strike="noStrike" kern="1200" cap="none" spc="0" normalizeH="0" baseline="0" noProof="0" dirty="0">
                <a:ln>
                  <a:noFill/>
                </a:ln>
                <a:solidFill>
                  <a:srgbClr val="282E2B"/>
                </a:solidFill>
                <a:effectLst/>
                <a:uLnTx/>
                <a:uFillTx/>
              </a:rPr>
              <a:t>had been </a:t>
            </a:r>
            <a:r>
              <a:rPr kumimoji="0" lang="en-US" sz="1400" b="0" i="0" u="none" strike="noStrike" kern="1200" cap="none" spc="0" normalizeH="0" baseline="0" noProof="0" dirty="0" smtClean="0">
                <a:ln>
                  <a:noFill/>
                </a:ln>
                <a:solidFill>
                  <a:srgbClr val="282E2B"/>
                </a:solidFill>
                <a:effectLst/>
                <a:uLnTx/>
                <a:uFillTx/>
              </a:rPr>
              <a:t>furloughed; p</a:t>
            </a:r>
            <a:r>
              <a:rPr lang="en-US" sz="1400" dirty="0" err="1" smtClean="0">
                <a:solidFill>
                  <a:srgbClr val="282E2B"/>
                </a:solidFill>
              </a:rPr>
              <a:t>reliminary</a:t>
            </a:r>
            <a:r>
              <a:rPr lang="en-US" sz="1400" dirty="0" smtClean="0">
                <a:solidFill>
                  <a:srgbClr val="282E2B"/>
                </a:solidFill>
              </a:rPr>
              <a:t> </a:t>
            </a:r>
            <a:r>
              <a:rPr lang="en-US" sz="1400" dirty="0">
                <a:solidFill>
                  <a:srgbClr val="282E2B"/>
                </a:solidFill>
              </a:rPr>
              <a:t>data for the end of September indicates that 5,400 employments </a:t>
            </a:r>
            <a:r>
              <a:rPr lang="en-US" sz="1400" dirty="0" smtClean="0">
                <a:solidFill>
                  <a:srgbClr val="282E2B"/>
                </a:solidFill>
              </a:rPr>
              <a:t>(7%) were furloughed – both similar to nationally</a:t>
            </a:r>
            <a:endParaRPr lang="en-GB" sz="1400" dirty="0">
              <a:solidFill>
                <a:srgbClr val="282E2B"/>
              </a:solidFill>
            </a:endParaRPr>
          </a:p>
          <a:p>
            <a:pPr marL="540000" marR="0" lvl="1" indent="-1800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solidFill>
                  <a:srgbClr val="282E2B"/>
                </a:solidFill>
                <a:effectLst/>
                <a:uLnTx/>
                <a:uFillTx/>
              </a:rPr>
              <a:t>By the end of July </a:t>
            </a:r>
            <a:r>
              <a:rPr kumimoji="0" lang="en-US" sz="1400" b="0" i="0" u="none" strike="noStrike" kern="1200" cap="none" spc="0" normalizeH="0" baseline="0" noProof="0" dirty="0">
                <a:ln>
                  <a:noFill/>
                </a:ln>
                <a:solidFill>
                  <a:srgbClr val="282E2B"/>
                </a:solidFill>
                <a:effectLst/>
                <a:uLnTx/>
                <a:uFillTx/>
              </a:rPr>
              <a:t>9,300 self-employment claims (72% of eligible) had been </a:t>
            </a:r>
            <a:r>
              <a:rPr kumimoji="0" lang="en-US" sz="1400" b="0" i="0" u="none" strike="noStrike" kern="1200" cap="none" spc="0" normalizeH="0" baseline="0" noProof="0" dirty="0" smtClean="0">
                <a:ln>
                  <a:noFill/>
                </a:ln>
                <a:solidFill>
                  <a:srgbClr val="282E2B"/>
                </a:solidFill>
                <a:effectLst/>
                <a:uLnTx/>
                <a:uFillTx/>
              </a:rPr>
              <a:t>made. The</a:t>
            </a:r>
            <a:r>
              <a:rPr kumimoji="0" lang="en-US" sz="1400" b="0" i="0" u="none" strike="noStrike" kern="1200" cap="none" spc="0" normalizeH="0" noProof="0" dirty="0" smtClean="0">
                <a:ln>
                  <a:noFill/>
                </a:ln>
                <a:solidFill>
                  <a:srgbClr val="282E2B"/>
                </a:solidFill>
                <a:effectLst/>
                <a:uLnTx/>
                <a:uFillTx/>
              </a:rPr>
              <a:t> second grant has been available since mid-August; by the end of October 7,800 claims had been made (59% compared to 69% nationally)</a:t>
            </a:r>
            <a:endParaRPr kumimoji="0" lang="en-US" sz="1400" b="0" i="0" u="none" strike="noStrike" kern="1200" cap="none" spc="0" normalizeH="0" baseline="0" noProof="0" dirty="0">
              <a:ln>
                <a:noFill/>
              </a:ln>
              <a:solidFill>
                <a:srgbClr val="282E2B"/>
              </a:solidFill>
              <a:effectLst/>
              <a:uLnTx/>
              <a:uFillTx/>
            </a:endParaRPr>
          </a:p>
        </p:txBody>
      </p:sp>
      <p:pic>
        <p:nvPicPr>
          <p:cNvPr id="8" name="Picture 7"/>
          <p:cNvPicPr>
            <a:picLocks noChangeAspect="1"/>
          </p:cNvPicPr>
          <p:nvPr/>
        </p:nvPicPr>
        <p:blipFill rotWithShape="1">
          <a:blip r:embed="rId5">
            <a:clrChange>
              <a:clrFrom>
                <a:srgbClr val="FFFFFF"/>
              </a:clrFrom>
              <a:clrTo>
                <a:srgbClr val="FFFFFF">
                  <a:alpha val="0"/>
                </a:srgbClr>
              </a:clrTo>
            </a:clrChange>
          </a:blip>
          <a:srcRect l="8548"/>
          <a:stretch/>
        </p:blipFill>
        <p:spPr>
          <a:xfrm>
            <a:off x="150546" y="6234610"/>
            <a:ext cx="437306" cy="445789"/>
          </a:xfrm>
          <a:prstGeom prst="rect">
            <a:avLst/>
          </a:prstGeom>
          <a:solidFill>
            <a:schemeClr val="bg1"/>
          </a:solidFill>
        </p:spPr>
      </p:pic>
      <p:pic>
        <p:nvPicPr>
          <p:cNvPr id="4" name="Picture 2" title="Chart shoowing num ber of unemployment claiments by age"/>
          <p:cNvPicPr>
            <a:picLocks noChangeAspect="1" noChangeArrowheads="1"/>
          </p:cNvPicPr>
          <p:nvPr/>
        </p:nvPicPr>
        <p:blipFill rotWithShape="1">
          <a:blip r:embed="rId6" r:link="rId7">
            <a:extLst>
              <a:ext uri="{28A0092B-C50C-407E-A947-70E740481C1C}">
                <a14:useLocalDpi xmlns:a14="http://schemas.microsoft.com/office/drawing/2010/main" val="0"/>
              </a:ext>
            </a:extLst>
          </a:blip>
          <a:srcRect l="2866" t="2827" r="1275" b="10367"/>
          <a:stretch/>
        </p:blipFill>
        <p:spPr bwMode="auto">
          <a:xfrm>
            <a:off x="7328797" y="958516"/>
            <a:ext cx="4768949" cy="269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970671"/>
            <a:ext cx="12178731" cy="2787362"/>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12540" y="3786727"/>
            <a:ext cx="12178731" cy="246222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0032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42" y="188641"/>
            <a:ext cx="11519999" cy="1008112"/>
          </a:xfrm>
        </p:spPr>
        <p:txBody>
          <a:bodyPr/>
          <a:lstStyle/>
          <a:p>
            <a:r>
              <a:rPr lang="en-GB" dirty="0" smtClean="0"/>
              <a:t>Other resources</a:t>
            </a:r>
            <a:endParaRPr lang="en-GB" dirty="0"/>
          </a:p>
        </p:txBody>
      </p:sp>
      <p:sp>
        <p:nvSpPr>
          <p:cNvPr id="3" name="Content Placeholder 2"/>
          <p:cNvSpPr>
            <a:spLocks noGrp="1"/>
          </p:cNvSpPr>
          <p:nvPr>
            <p:ph sz="half" idx="1"/>
          </p:nvPr>
        </p:nvSpPr>
        <p:spPr>
          <a:xfrm>
            <a:off x="294293" y="1052736"/>
            <a:ext cx="11519999" cy="4829294"/>
          </a:xfrm>
        </p:spPr>
        <p:txBody>
          <a:bodyPr>
            <a:normAutofit fontScale="85000" lnSpcReduction="20000"/>
          </a:bodyPr>
          <a:lstStyle/>
          <a:p>
            <a:pPr>
              <a:lnSpc>
                <a:spcPct val="110000"/>
              </a:lnSpc>
            </a:pPr>
            <a:r>
              <a:rPr lang="en-GB" dirty="0" smtClean="0"/>
              <a:t>Wider vulnerabilities</a:t>
            </a:r>
          </a:p>
          <a:p>
            <a:pPr lvl="1">
              <a:lnSpc>
                <a:spcPct val="110000"/>
              </a:lnSpc>
            </a:pPr>
            <a:r>
              <a:rPr lang="en-GB" sz="2000" dirty="0" smtClean="0"/>
              <a:t>A factsheet of the numbers of people in Herefordshire likely to be affected by different aspects of the virus and the measures taken to control its spread can be downloaded from the </a:t>
            </a:r>
            <a:r>
              <a:rPr lang="en-GB" sz="2000" dirty="0" smtClean="0">
                <a:solidFill>
                  <a:srgbClr val="FF0000"/>
                </a:solidFill>
                <a:hlinkClick r:id="rId2"/>
              </a:rPr>
              <a:t>Understanding Herefordshire website </a:t>
            </a:r>
            <a:r>
              <a:rPr lang="en-GB" sz="1900" dirty="0" smtClean="0"/>
              <a:t>(produced March 2020)</a:t>
            </a:r>
          </a:p>
          <a:p>
            <a:pPr lvl="1">
              <a:lnSpc>
                <a:spcPct val="110000"/>
              </a:lnSpc>
            </a:pPr>
            <a:r>
              <a:rPr lang="en-GB" sz="2000" dirty="0"/>
              <a:t>A monthly monitor of key economic recovery indicators: contact the </a:t>
            </a:r>
            <a:r>
              <a:rPr lang="en-GB" sz="2000" dirty="0" smtClean="0">
                <a:hlinkClick r:id="rId3"/>
              </a:rPr>
              <a:t>intelligence unit</a:t>
            </a:r>
            <a:endParaRPr lang="en-GB" sz="2000" dirty="0" smtClean="0"/>
          </a:p>
          <a:p>
            <a:pPr marL="457177" lvl="1" indent="0">
              <a:lnSpc>
                <a:spcPct val="110000"/>
              </a:lnSpc>
              <a:buNone/>
            </a:pPr>
            <a:endParaRPr lang="en-GB" sz="2000" dirty="0" smtClean="0"/>
          </a:p>
          <a:p>
            <a:pPr>
              <a:lnSpc>
                <a:spcPct val="110000"/>
              </a:lnSpc>
            </a:pPr>
            <a:r>
              <a:rPr lang="en-GB" sz="2400" dirty="0" smtClean="0"/>
              <a:t>New research and open access analytical tools are continually emerging. As well as the sources linked to throughout these slides, you may be interested in: </a:t>
            </a:r>
            <a:endParaRPr lang="en-GB" sz="2400" dirty="0"/>
          </a:p>
          <a:p>
            <a:pPr lvl="1">
              <a:lnSpc>
                <a:spcPct val="110000"/>
              </a:lnSpc>
            </a:pPr>
            <a:r>
              <a:rPr lang="en-US" sz="2000" dirty="0" smtClean="0">
                <a:hlinkClick r:id="rId4"/>
              </a:rPr>
              <a:t>The Office for National Statistics' daily coronavirus roundup</a:t>
            </a:r>
            <a:r>
              <a:rPr lang="en-US" sz="2000" dirty="0" smtClean="0"/>
              <a:t>: the latest research into the effects on the economy and society</a:t>
            </a:r>
          </a:p>
          <a:p>
            <a:pPr lvl="1">
              <a:lnSpc>
                <a:spcPct val="110000"/>
              </a:lnSpc>
            </a:pPr>
            <a:r>
              <a:rPr lang="en-US" sz="2000" dirty="0" smtClean="0">
                <a:hlinkClick r:id="rId5"/>
              </a:rPr>
              <a:t>The </a:t>
            </a:r>
            <a:r>
              <a:rPr lang="en-US" sz="2000" dirty="0">
                <a:hlinkClick r:id="rId5"/>
              </a:rPr>
              <a:t>Health Foundation - COVID-19 policy </a:t>
            </a:r>
            <a:r>
              <a:rPr lang="en-US" sz="2000" dirty="0" smtClean="0">
                <a:hlinkClick r:id="rId5"/>
              </a:rPr>
              <a:t>tracker</a:t>
            </a:r>
            <a:r>
              <a:rPr lang="en-US" sz="2000" dirty="0" smtClean="0"/>
              <a:t>: an interactive timeline of key events and government policy announcements related to coronavirus</a:t>
            </a:r>
          </a:p>
          <a:p>
            <a:pPr lvl="1">
              <a:lnSpc>
                <a:spcPct val="110000"/>
              </a:lnSpc>
            </a:pPr>
            <a:r>
              <a:rPr lang="en-US" sz="2000" dirty="0" smtClean="0"/>
              <a:t>An </a:t>
            </a:r>
            <a:r>
              <a:rPr lang="en-US" sz="2000" dirty="0" smtClean="0">
                <a:hlinkClick r:id="rId6"/>
              </a:rPr>
              <a:t>LG Inform dashboard </a:t>
            </a:r>
            <a:r>
              <a:rPr lang="en-US" sz="2000" dirty="0" smtClean="0"/>
              <a:t>tailored to Herefordshire &amp; Worcestershire, showing daily updates in cases and comparisons with other areas.</a:t>
            </a:r>
          </a:p>
          <a:p>
            <a:pPr lvl="1">
              <a:lnSpc>
                <a:spcPct val="110000"/>
              </a:lnSpc>
            </a:pPr>
            <a:r>
              <a:rPr lang="en-US" sz="2000" dirty="0" smtClean="0"/>
              <a:t>A </a:t>
            </a:r>
            <a:r>
              <a:rPr lang="en-US" sz="2000" dirty="0" smtClean="0">
                <a:hlinkClick r:id="rId7"/>
              </a:rPr>
              <a:t>Herefordshire Council dashboard</a:t>
            </a:r>
            <a:r>
              <a:rPr lang="en-US" sz="2000" dirty="0"/>
              <a:t> provides up to date information on cases in the county and provides links to other useful </a:t>
            </a:r>
            <a:r>
              <a:rPr lang="en-US" sz="2000" dirty="0" smtClean="0"/>
              <a:t>information.</a:t>
            </a:r>
            <a:endParaRPr lang="en-US" sz="2000" dirty="0"/>
          </a:p>
          <a:p>
            <a:pPr lvl="1"/>
            <a:endParaRPr lang="en-GB" dirty="0" smtClean="0">
              <a:solidFill>
                <a:srgbClr val="FF0000"/>
              </a:solidFill>
            </a:endParaRPr>
          </a:p>
        </p:txBody>
      </p:sp>
    </p:spTree>
    <p:extLst>
      <p:ext uri="{BB962C8B-B14F-4D97-AF65-F5344CB8AC3E}">
        <p14:creationId xmlns:p14="http://schemas.microsoft.com/office/powerpoint/2010/main" val="3235982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5710" y="501786"/>
            <a:ext cx="11519999" cy="648071"/>
          </a:xfrm>
        </p:spPr>
        <p:txBody>
          <a:bodyPr>
            <a:normAutofit fontScale="90000"/>
          </a:bodyPr>
          <a:lstStyle/>
          <a:p>
            <a:r>
              <a:rPr lang="en-GB" dirty="0" smtClean="0"/>
              <a:t>Contents</a:t>
            </a:r>
            <a:r>
              <a:rPr lang="en-GB" dirty="0"/>
              <a:t/>
            </a:r>
            <a:br>
              <a:rPr lang="en-GB" dirty="0"/>
            </a:br>
            <a:endParaRPr lang="en-GB" sz="2000" dirty="0"/>
          </a:p>
        </p:txBody>
      </p:sp>
      <p:sp>
        <p:nvSpPr>
          <p:cNvPr id="6" name="Content Placeholder 5"/>
          <p:cNvSpPr>
            <a:spLocks noGrp="1"/>
          </p:cNvSpPr>
          <p:nvPr>
            <p:ph idx="1"/>
          </p:nvPr>
        </p:nvSpPr>
        <p:spPr>
          <a:xfrm>
            <a:off x="287337" y="1340768"/>
            <a:ext cx="11520000" cy="3906242"/>
          </a:xfrm>
        </p:spPr>
        <p:txBody>
          <a:bodyPr>
            <a:normAutofit/>
          </a:bodyPr>
          <a:lstStyle/>
          <a:p>
            <a:pPr marL="514350" indent="-514350">
              <a:buAutoNum type="arabicPeriod"/>
            </a:pPr>
            <a:r>
              <a:rPr lang="en-GB" sz="2000" dirty="0"/>
              <a:t>Key messages (</a:t>
            </a:r>
            <a:r>
              <a:rPr lang="en-GB" sz="2000" dirty="0">
                <a:hlinkClick r:id="rId3" action="ppaction://hlinksldjump"/>
              </a:rPr>
              <a:t>slide 3</a:t>
            </a:r>
            <a:r>
              <a:rPr lang="en-GB" sz="2000" dirty="0"/>
              <a:t>)</a:t>
            </a:r>
          </a:p>
          <a:p>
            <a:pPr marL="514350" indent="-514350">
              <a:buAutoNum type="arabicPeriod"/>
            </a:pPr>
            <a:r>
              <a:rPr lang="en-GB" sz="2000" dirty="0"/>
              <a:t>COVID-19 testing (</a:t>
            </a:r>
            <a:r>
              <a:rPr lang="en-GB" sz="2000" dirty="0">
                <a:hlinkClick r:id="rId4" action="ppaction://hlinksldjump"/>
              </a:rPr>
              <a:t>slide 4</a:t>
            </a:r>
            <a:r>
              <a:rPr lang="en-GB" sz="2000" dirty="0"/>
              <a:t>)</a:t>
            </a:r>
          </a:p>
          <a:p>
            <a:pPr marL="514350" indent="-514350">
              <a:buAutoNum type="arabicPeriod"/>
            </a:pPr>
            <a:r>
              <a:rPr lang="en-GB" sz="2000" dirty="0"/>
              <a:t>COVID-19 cases (</a:t>
            </a:r>
            <a:r>
              <a:rPr lang="en-GB" sz="2000" u="sng" dirty="0">
                <a:solidFill>
                  <a:srgbClr val="00B0F0"/>
                </a:solidFill>
                <a:hlinkClick r:id="rId4" action="ppaction://hlinksldjump"/>
              </a:rPr>
              <a:t>slides 5</a:t>
            </a:r>
            <a:r>
              <a:rPr lang="en-GB" sz="2000" u="sng" dirty="0">
                <a:solidFill>
                  <a:srgbClr val="00B0F0"/>
                </a:solidFill>
              </a:rPr>
              <a:t>-7</a:t>
            </a:r>
            <a:r>
              <a:rPr lang="en-GB" sz="2000" dirty="0"/>
              <a:t>), including demographics (</a:t>
            </a:r>
            <a:r>
              <a:rPr lang="en-GB" sz="2000" dirty="0">
                <a:hlinkClick r:id="rId5" action="ppaction://hlinksldjump"/>
              </a:rPr>
              <a:t>slide 8-9)</a:t>
            </a:r>
            <a:r>
              <a:rPr lang="en-GB" sz="2000" dirty="0"/>
              <a:t> and local areas (</a:t>
            </a:r>
            <a:r>
              <a:rPr lang="en-GB" sz="2000" dirty="0">
                <a:hlinkClick r:id="rId6" action="ppaction://hlinksldjump"/>
              </a:rPr>
              <a:t>slides 10-11)</a:t>
            </a:r>
            <a:endParaRPr lang="en-GB" sz="2000" dirty="0"/>
          </a:p>
          <a:p>
            <a:pPr marL="514350" indent="-514350">
              <a:buFont typeface="Arial"/>
              <a:buAutoNum type="arabicPeriod"/>
            </a:pPr>
            <a:r>
              <a:rPr lang="en-GB" sz="2000" dirty="0"/>
              <a:t>Profile of deaths: published data (</a:t>
            </a:r>
            <a:r>
              <a:rPr lang="en-GB" sz="2000" dirty="0">
                <a:hlinkClick r:id="rId5" action="ppaction://hlinksldjump"/>
              </a:rPr>
              <a:t>slides 12-13</a:t>
            </a:r>
            <a:r>
              <a:rPr lang="en-GB" sz="2000" dirty="0"/>
              <a:t>)</a:t>
            </a:r>
          </a:p>
          <a:p>
            <a:pPr marL="514350" indent="-514350">
              <a:buFont typeface="Arial"/>
              <a:buAutoNum type="arabicPeriod"/>
            </a:pPr>
            <a:r>
              <a:rPr lang="en-GB" sz="2000" dirty="0"/>
              <a:t>Wider impacts – new national restrictions (</a:t>
            </a:r>
            <a:r>
              <a:rPr lang="en-GB" sz="2000" dirty="0">
                <a:hlinkClick r:id="rId5" action="ppaction://hlinksldjump"/>
              </a:rPr>
              <a:t>slide 14</a:t>
            </a:r>
            <a:r>
              <a:rPr lang="en-GB" sz="2000" dirty="0"/>
              <a:t>)</a:t>
            </a:r>
          </a:p>
          <a:p>
            <a:pPr marL="514350" indent="-514350">
              <a:buFont typeface="Arial"/>
              <a:buAutoNum type="arabicPeriod"/>
            </a:pPr>
            <a:r>
              <a:rPr lang="en-GB" sz="2000" dirty="0"/>
              <a:t>Effects of lockdown on population movement (</a:t>
            </a:r>
            <a:r>
              <a:rPr lang="en-GB" sz="2000" dirty="0">
                <a:hlinkClick r:id="rId5" action="ppaction://hlinksldjump"/>
              </a:rPr>
              <a:t>slide 15</a:t>
            </a:r>
            <a:r>
              <a:rPr lang="en-GB" sz="2000" dirty="0"/>
              <a:t>)</a:t>
            </a:r>
          </a:p>
          <a:p>
            <a:pPr marL="514350" indent="-514350">
              <a:buFont typeface="Arial"/>
              <a:buAutoNum type="arabicPeriod"/>
            </a:pPr>
            <a:r>
              <a:rPr lang="en-GB" sz="2000" dirty="0" smtClean="0"/>
              <a:t>Wider impacts – the economy </a:t>
            </a:r>
            <a:r>
              <a:rPr lang="en-GB" sz="2000" dirty="0"/>
              <a:t>(</a:t>
            </a:r>
            <a:r>
              <a:rPr lang="en-GB" sz="2000" dirty="0">
                <a:hlinkClick r:id="rId5" action="ppaction://hlinksldjump"/>
              </a:rPr>
              <a:t>slide 16</a:t>
            </a:r>
            <a:r>
              <a:rPr lang="en-GB" sz="2000" dirty="0"/>
              <a:t>)</a:t>
            </a:r>
          </a:p>
          <a:p>
            <a:pPr marL="514350" indent="-514350">
              <a:buFont typeface="Arial"/>
              <a:buAutoNum type="arabicPeriod"/>
            </a:pPr>
            <a:r>
              <a:rPr lang="en-GB" sz="2000" dirty="0" smtClean="0"/>
              <a:t>Other </a:t>
            </a:r>
            <a:r>
              <a:rPr lang="en-GB" sz="2000" dirty="0"/>
              <a:t>resources (</a:t>
            </a:r>
            <a:r>
              <a:rPr lang="en-GB" sz="2000" dirty="0">
                <a:hlinkClick r:id="rId5" action="ppaction://hlinksldjump"/>
              </a:rPr>
              <a:t>slide </a:t>
            </a:r>
            <a:r>
              <a:rPr lang="en-GB" sz="2000" dirty="0" smtClean="0">
                <a:hlinkClick r:id="rId5" action="ppaction://hlinksldjump"/>
              </a:rPr>
              <a:t>17</a:t>
            </a:r>
            <a:r>
              <a:rPr lang="en-GB" sz="2000" dirty="0" smtClean="0"/>
              <a:t>)</a:t>
            </a:r>
            <a:endParaRPr lang="en-GB" sz="2000" dirty="0"/>
          </a:p>
          <a:p>
            <a:pPr marL="0" indent="0">
              <a:buNone/>
            </a:pPr>
            <a:endParaRPr lang="en-GB" sz="2000" dirty="0" smtClean="0"/>
          </a:p>
        </p:txBody>
      </p:sp>
      <p:sp>
        <p:nvSpPr>
          <p:cNvPr id="8" name="TextBox 7"/>
          <p:cNvSpPr txBox="1"/>
          <p:nvPr/>
        </p:nvSpPr>
        <p:spPr>
          <a:xfrm>
            <a:off x="276016" y="4958016"/>
            <a:ext cx="11520001" cy="369332"/>
          </a:xfrm>
          <a:prstGeom prst="rect">
            <a:avLst/>
          </a:prstGeom>
          <a:noFill/>
        </p:spPr>
        <p:txBody>
          <a:bodyPr wrap="square" rtlCol="0">
            <a:spAutoFit/>
          </a:bodyPr>
          <a:lstStyle/>
          <a:p>
            <a:r>
              <a:rPr lang="en-GB" b="1" dirty="0">
                <a:solidFill>
                  <a:srgbClr val="FF0000"/>
                </a:solidFill>
              </a:rPr>
              <a:t>Please note that the next full summary will be published on the 8</a:t>
            </a:r>
            <a:r>
              <a:rPr lang="en-GB" b="1" baseline="30000" dirty="0">
                <a:solidFill>
                  <a:srgbClr val="FF0000"/>
                </a:solidFill>
              </a:rPr>
              <a:t>th</a:t>
            </a:r>
            <a:r>
              <a:rPr lang="en-GB" b="1" dirty="0">
                <a:solidFill>
                  <a:srgbClr val="FF0000"/>
                </a:solidFill>
              </a:rPr>
              <a:t> </a:t>
            </a:r>
            <a:r>
              <a:rPr lang="en-GB" b="1" dirty="0" smtClean="0">
                <a:solidFill>
                  <a:srgbClr val="FF0000"/>
                </a:solidFill>
              </a:rPr>
              <a:t>January</a:t>
            </a:r>
            <a:endParaRPr lang="en-GB" sz="1400" b="1" dirty="0">
              <a:solidFill>
                <a:srgbClr val="FF0000"/>
              </a:solidFill>
            </a:endParaRPr>
          </a:p>
        </p:txBody>
      </p:sp>
      <p:sp>
        <p:nvSpPr>
          <p:cNvPr id="7" name="TextBox 6"/>
          <p:cNvSpPr txBox="1"/>
          <p:nvPr/>
        </p:nvSpPr>
        <p:spPr>
          <a:xfrm>
            <a:off x="276017" y="5407686"/>
            <a:ext cx="11520000" cy="584775"/>
          </a:xfrm>
          <a:prstGeom prst="rect">
            <a:avLst/>
          </a:prstGeom>
          <a:solidFill>
            <a:schemeClr val="bg1"/>
          </a:solidFill>
        </p:spPr>
        <p:txBody>
          <a:bodyPr wrap="square" rtlCol="0">
            <a:spAutoFit/>
          </a:bodyPr>
          <a:lstStyle/>
          <a:p>
            <a:r>
              <a:rPr lang="en-GB" sz="1600" dirty="0"/>
              <a:t>If you need help to understand this document, or would like it in another format or language, please contact us on 01432 261944 or e-mail </a:t>
            </a:r>
            <a:r>
              <a:rPr lang="en-GB" sz="1600" u="sng" dirty="0" smtClean="0">
                <a:hlinkClick r:id="rId7"/>
              </a:rPr>
              <a:t>researchteam@herefordshire.gov.uk</a:t>
            </a:r>
            <a:endParaRPr lang="en-GB" sz="1600" dirty="0"/>
          </a:p>
        </p:txBody>
      </p:sp>
    </p:spTree>
    <p:extLst>
      <p:ext uri="{BB962C8B-B14F-4D97-AF65-F5344CB8AC3E}">
        <p14:creationId xmlns:p14="http://schemas.microsoft.com/office/powerpoint/2010/main" val="2059709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693" y="188640"/>
            <a:ext cx="11519999" cy="432048"/>
          </a:xfrm>
        </p:spPr>
        <p:txBody>
          <a:bodyPr>
            <a:normAutofit fontScale="90000"/>
          </a:bodyPr>
          <a:lstStyle/>
          <a:p>
            <a:r>
              <a:rPr lang="en-GB" sz="3600" dirty="0" smtClean="0"/>
              <a:t>Key messages</a:t>
            </a:r>
            <a:endParaRPr lang="en-GB" sz="3600" dirty="0">
              <a:solidFill>
                <a:srgbClr val="FF0000"/>
              </a:solidFill>
            </a:endParaRPr>
          </a:p>
        </p:txBody>
      </p:sp>
      <p:sp>
        <p:nvSpPr>
          <p:cNvPr id="3" name="Content Placeholder 2"/>
          <p:cNvSpPr>
            <a:spLocks noGrp="1"/>
          </p:cNvSpPr>
          <p:nvPr>
            <p:ph sz="half" idx="1"/>
          </p:nvPr>
        </p:nvSpPr>
        <p:spPr>
          <a:xfrm>
            <a:off x="72008" y="692696"/>
            <a:ext cx="12072664" cy="5525391"/>
          </a:xfrm>
        </p:spPr>
        <p:txBody>
          <a:bodyPr>
            <a:noAutofit/>
          </a:bodyPr>
          <a:lstStyle/>
          <a:p>
            <a:pPr>
              <a:lnSpc>
                <a:spcPct val="105000"/>
              </a:lnSpc>
              <a:spcBef>
                <a:spcPts val="300"/>
              </a:spcBef>
              <a:spcAft>
                <a:spcPts val="300"/>
              </a:spcAft>
              <a:buFont typeface="Wingdings" panose="05000000000000000000" pitchFamily="2" charset="2"/>
              <a:buChar char="Ø"/>
            </a:pPr>
            <a:r>
              <a:rPr lang="en-GB" sz="1400" dirty="0" smtClean="0"/>
              <a:t>This week’s update is finalised as the government announced that Herefordshire will move down into the lowest alert level: Tier 1 “medium” on Saturday 19 December.  ‘Christmas bubbles’ of up to 3 households can be formed between 23 and 27 December, but caution is being urged.</a:t>
            </a:r>
            <a:endParaRPr lang="en-US" sz="1400" dirty="0" smtClean="0"/>
          </a:p>
          <a:p>
            <a:pPr>
              <a:lnSpc>
                <a:spcPct val="105000"/>
              </a:lnSpc>
              <a:spcBef>
                <a:spcPts val="300"/>
              </a:spcBef>
              <a:spcAft>
                <a:spcPts val="300"/>
              </a:spcAft>
              <a:buFont typeface="Wingdings" panose="05000000000000000000" pitchFamily="2" charset="2"/>
              <a:buChar char="Ø"/>
            </a:pPr>
            <a:r>
              <a:rPr lang="en-US" sz="1400" dirty="0"/>
              <a:t>After peaking at 900 tests a week in the middle of November, demand for tests from symptomatic residents has fallen back to October levels (~600</a:t>
            </a:r>
            <a:r>
              <a:rPr lang="en-US" sz="1400" dirty="0" smtClean="0"/>
              <a:t>).</a:t>
            </a:r>
          </a:p>
          <a:p>
            <a:pPr>
              <a:lnSpc>
                <a:spcPct val="105000"/>
              </a:lnSpc>
              <a:spcBef>
                <a:spcPts val="300"/>
              </a:spcBef>
              <a:spcAft>
                <a:spcPts val="300"/>
              </a:spcAft>
              <a:buFont typeface="Wingdings" panose="05000000000000000000" pitchFamily="2" charset="2"/>
              <a:buChar char="Ø"/>
            </a:pPr>
            <a:r>
              <a:rPr lang="en-US" sz="1400" dirty="0"/>
              <a:t>D</a:t>
            </a:r>
            <a:r>
              <a:rPr lang="en-US" sz="1400" dirty="0" smtClean="0"/>
              <a:t>aily </a:t>
            </a:r>
            <a:r>
              <a:rPr lang="en-US" sz="1400" dirty="0"/>
              <a:t>numbers of new cases in Herefordshire have fallen for the third week running and are now back to the levels seen in early </a:t>
            </a:r>
            <a:r>
              <a:rPr lang="en-US" sz="1400" dirty="0" smtClean="0"/>
              <a:t>October.  There are however early indications that rates are beginning to rise again, as is being seen in </a:t>
            </a:r>
            <a:r>
              <a:rPr lang="en-US" sz="1400" dirty="0" err="1" smtClean="0"/>
              <a:t>neighbouring</a:t>
            </a:r>
            <a:r>
              <a:rPr lang="en-US" sz="1400" dirty="0" smtClean="0"/>
              <a:t> areas and nationally. </a:t>
            </a:r>
            <a:endParaRPr lang="en-US" sz="1400" dirty="0"/>
          </a:p>
          <a:p>
            <a:pPr marL="612000" lvl="2" indent="-180000">
              <a:lnSpc>
                <a:spcPct val="100000"/>
              </a:lnSpc>
              <a:spcBef>
                <a:spcPts val="300"/>
              </a:spcBef>
              <a:spcAft>
                <a:spcPts val="300"/>
              </a:spcAft>
              <a:buFont typeface="Arial" panose="020B0604020202020204" pitchFamily="34" charset="0"/>
              <a:buChar char="•"/>
            </a:pPr>
            <a:r>
              <a:rPr lang="en-US" sz="1300" dirty="0"/>
              <a:t>The total number of lab-confirmed cases throughout the course of the pandemic is now </a:t>
            </a:r>
            <a:r>
              <a:rPr lang="en-US" sz="1300" dirty="0" smtClean="0"/>
              <a:t>2,700 (16 December</a:t>
            </a:r>
            <a:r>
              <a:rPr lang="en-US" sz="1300" dirty="0"/>
              <a:t>). This is </a:t>
            </a:r>
            <a:r>
              <a:rPr lang="en-US" sz="1300" dirty="0" smtClean="0"/>
              <a:t>86 </a:t>
            </a:r>
            <a:r>
              <a:rPr lang="en-US" sz="1300" dirty="0"/>
              <a:t>more than for the same time last week.  </a:t>
            </a:r>
            <a:r>
              <a:rPr lang="en-GB" sz="1300" dirty="0"/>
              <a:t>This increase is </a:t>
            </a:r>
            <a:r>
              <a:rPr lang="en-GB" sz="1300" dirty="0" smtClean="0"/>
              <a:t>similar to that </a:t>
            </a:r>
            <a:r>
              <a:rPr lang="en-GB" sz="1300" dirty="0"/>
              <a:t>seen in the previous week </a:t>
            </a:r>
            <a:r>
              <a:rPr lang="en-GB" sz="1300" dirty="0" smtClean="0"/>
              <a:t>(85) </a:t>
            </a:r>
            <a:r>
              <a:rPr lang="en-GB" sz="1300" dirty="0"/>
              <a:t>and is </a:t>
            </a:r>
            <a:r>
              <a:rPr lang="en-GB" sz="1300" dirty="0" smtClean="0"/>
              <a:t>similar to the number recorded in the first </a:t>
            </a:r>
            <a:r>
              <a:rPr lang="en-GB" sz="1300" dirty="0"/>
              <a:t>week of October.</a:t>
            </a:r>
            <a:endParaRPr lang="en-US" sz="1300" dirty="0"/>
          </a:p>
          <a:p>
            <a:pPr marL="612000" lvl="2" indent="-180000">
              <a:lnSpc>
                <a:spcPct val="100000"/>
              </a:lnSpc>
              <a:spcBef>
                <a:spcPts val="300"/>
              </a:spcBef>
              <a:spcAft>
                <a:spcPts val="300"/>
              </a:spcAft>
              <a:buFont typeface="Arial" panose="020B0604020202020204" pitchFamily="34" charset="0"/>
              <a:buChar char="•"/>
            </a:pPr>
            <a:r>
              <a:rPr lang="en-US" sz="1300" dirty="0"/>
              <a:t>The latest 7-day rate per 100,000 population is </a:t>
            </a:r>
            <a:r>
              <a:rPr lang="en-US" sz="1300" dirty="0" smtClean="0"/>
              <a:t>46 (10 </a:t>
            </a:r>
            <a:r>
              <a:rPr lang="en-US" sz="1300" dirty="0"/>
              <a:t>Dec), having peaked at 192 on 14-15 November</a:t>
            </a:r>
            <a:r>
              <a:rPr lang="en-US" sz="1300" dirty="0" smtClean="0"/>
              <a:t>.  It is the lowest since mid-October, but may start to rise as the latest cases come through.</a:t>
            </a:r>
            <a:endParaRPr lang="en-US" sz="1300" dirty="0"/>
          </a:p>
          <a:p>
            <a:pPr marL="612000" lvl="2" indent="-180000">
              <a:lnSpc>
                <a:spcPct val="100000"/>
              </a:lnSpc>
              <a:spcBef>
                <a:spcPts val="300"/>
              </a:spcBef>
              <a:spcAft>
                <a:spcPts val="300"/>
              </a:spcAft>
              <a:buFont typeface="Arial" panose="020B0604020202020204" pitchFamily="34" charset="0"/>
              <a:buChar char="•"/>
            </a:pPr>
            <a:r>
              <a:rPr lang="en-US" sz="1300" dirty="0" smtClean="0"/>
              <a:t>There are currently no particular geographic ‘hotspots’. </a:t>
            </a:r>
          </a:p>
          <a:p>
            <a:pPr marL="612000" lvl="2" indent="-180000">
              <a:lnSpc>
                <a:spcPct val="100000"/>
              </a:lnSpc>
              <a:spcBef>
                <a:spcPts val="300"/>
              </a:spcBef>
              <a:spcAft>
                <a:spcPts val="300"/>
              </a:spcAft>
              <a:buFont typeface="Arial" panose="020B0604020202020204" pitchFamily="34" charset="0"/>
              <a:buChar char="•"/>
            </a:pPr>
            <a:r>
              <a:rPr lang="en-US" sz="1400" dirty="0" smtClean="0"/>
              <a:t>The highest rates per 100,000 population are still being seen amongst 18-21 year-olds.  Although the rate </a:t>
            </a:r>
            <a:r>
              <a:rPr lang="en-US" sz="1400" dirty="0"/>
              <a:t>amongst people aged 80+ </a:t>
            </a:r>
            <a:r>
              <a:rPr lang="en-US" sz="1400" dirty="0" smtClean="0"/>
              <a:t>has fallen in the last week this group and those aged 70-79 (the rate for which rose this week) continue to give a cause </a:t>
            </a:r>
            <a:r>
              <a:rPr lang="en-US" sz="1400" dirty="0"/>
              <a:t>for concern as </a:t>
            </a:r>
            <a:r>
              <a:rPr lang="en-US" sz="1400" dirty="0" smtClean="0"/>
              <a:t>these groups </a:t>
            </a:r>
            <a:r>
              <a:rPr lang="en-US" sz="1400" dirty="0"/>
              <a:t>are particularly </a:t>
            </a:r>
            <a:r>
              <a:rPr lang="en-US" sz="1400" dirty="0" smtClean="0"/>
              <a:t>vulnerable.</a:t>
            </a:r>
          </a:p>
          <a:p>
            <a:pPr marL="357750" indent="-285750">
              <a:lnSpc>
                <a:spcPct val="105000"/>
              </a:lnSpc>
              <a:spcBef>
                <a:spcPts val="300"/>
              </a:spcBef>
              <a:spcAft>
                <a:spcPts val="300"/>
              </a:spcAft>
              <a:buFont typeface="Wingdings" panose="05000000000000000000" pitchFamily="2" charset="2"/>
              <a:buChar char="Ø"/>
              <a:defRPr/>
            </a:pPr>
            <a:r>
              <a:rPr lang="en-US" sz="1400" dirty="0" smtClean="0"/>
              <a:t>Seven further deaths </a:t>
            </a:r>
            <a:r>
              <a:rPr lang="en-US" sz="1400" dirty="0"/>
              <a:t>of </a:t>
            </a:r>
            <a:r>
              <a:rPr lang="en-US" sz="1400" dirty="0" smtClean="0"/>
              <a:t>Herefordshire residents </a:t>
            </a:r>
            <a:r>
              <a:rPr lang="en-US" sz="1400" dirty="0"/>
              <a:t>involving COVID-19 </a:t>
            </a:r>
            <a:r>
              <a:rPr lang="en-US" sz="1400" dirty="0" smtClean="0"/>
              <a:t>were </a:t>
            </a:r>
            <a:r>
              <a:rPr lang="en-US" sz="1400" dirty="0"/>
              <a:t>included in the latest published ONS data (occurring by </a:t>
            </a:r>
            <a:r>
              <a:rPr lang="en-US" sz="1400" dirty="0" smtClean="0"/>
              <a:t>4 Dec and </a:t>
            </a:r>
            <a:r>
              <a:rPr lang="en-US" sz="1400" dirty="0"/>
              <a:t>registered by </a:t>
            </a:r>
            <a:r>
              <a:rPr lang="en-US" sz="1400" dirty="0" smtClean="0"/>
              <a:t>12 </a:t>
            </a:r>
            <a:r>
              <a:rPr lang="en-US" sz="1400" dirty="0"/>
              <a:t>Dec</a:t>
            </a:r>
            <a:r>
              <a:rPr lang="en-US" sz="1400" dirty="0" smtClean="0"/>
              <a:t>), five of which had occurred in this week. This </a:t>
            </a:r>
            <a:r>
              <a:rPr lang="en-US" sz="1400" dirty="0"/>
              <a:t>takes the total to </a:t>
            </a:r>
            <a:r>
              <a:rPr lang="en-US" sz="1400" dirty="0" smtClean="0"/>
              <a:t>152 </a:t>
            </a:r>
            <a:r>
              <a:rPr lang="en-US" sz="1400" dirty="0"/>
              <a:t>over the course of the pandemic</a:t>
            </a:r>
            <a:r>
              <a:rPr lang="en-US" sz="1400" dirty="0" smtClean="0"/>
              <a:t>. PHE </a:t>
            </a:r>
            <a:r>
              <a:rPr lang="en-US" sz="1400" dirty="0"/>
              <a:t>data suggests that a further </a:t>
            </a:r>
            <a:r>
              <a:rPr lang="en-US" sz="1400" dirty="0" smtClean="0"/>
              <a:t>four </a:t>
            </a:r>
            <a:r>
              <a:rPr lang="en-US" sz="1400" dirty="0"/>
              <a:t>have occurred since </a:t>
            </a:r>
            <a:r>
              <a:rPr lang="en-US" sz="1400" dirty="0" smtClean="0"/>
              <a:t>4 Dec, </a:t>
            </a:r>
            <a:r>
              <a:rPr lang="en-US" sz="1400" dirty="0"/>
              <a:t>and will appear in future weeks’ official counts</a:t>
            </a:r>
            <a:r>
              <a:rPr lang="en-US" sz="1400" dirty="0" smtClean="0"/>
              <a:t>.</a:t>
            </a:r>
            <a:r>
              <a:rPr lang="en-US" sz="1400" dirty="0"/>
              <a:t> </a:t>
            </a:r>
            <a:r>
              <a:rPr lang="en-US" sz="1400" dirty="0" smtClean="0"/>
              <a:t>Overall </a:t>
            </a:r>
            <a:r>
              <a:rPr lang="en-US" sz="1400" dirty="0"/>
              <a:t>deaths </a:t>
            </a:r>
            <a:r>
              <a:rPr lang="en-US" sz="1400" dirty="0" smtClean="0"/>
              <a:t>remain </a:t>
            </a:r>
            <a:r>
              <a:rPr lang="en-US" sz="1400" dirty="0"/>
              <a:t>around average for the time of </a:t>
            </a:r>
            <a:r>
              <a:rPr lang="en-US" sz="1400" dirty="0" smtClean="0"/>
              <a:t>year</a:t>
            </a:r>
            <a:endParaRPr lang="en-US" sz="1400" dirty="0"/>
          </a:p>
          <a:p>
            <a:pPr marL="357750" indent="-285750">
              <a:lnSpc>
                <a:spcPct val="105000"/>
              </a:lnSpc>
              <a:spcBef>
                <a:spcPts val="300"/>
              </a:spcBef>
              <a:spcAft>
                <a:spcPts val="300"/>
              </a:spcAft>
              <a:buFont typeface="Wingdings" panose="05000000000000000000" pitchFamily="2" charset="2"/>
              <a:buChar char="Ø"/>
              <a:defRPr/>
            </a:pPr>
            <a:r>
              <a:rPr lang="en-US" sz="1400" dirty="0"/>
              <a:t>A</a:t>
            </a:r>
            <a:r>
              <a:rPr lang="en-US" sz="1400" dirty="0" smtClean="0"/>
              <a:t>nalysis </a:t>
            </a:r>
            <a:r>
              <a:rPr lang="en-US" sz="1400" dirty="0"/>
              <a:t>of all causes of death in Herefordshire between March and </a:t>
            </a:r>
            <a:r>
              <a:rPr lang="en-US" sz="1400" dirty="0" smtClean="0"/>
              <a:t>October </a:t>
            </a:r>
            <a:r>
              <a:rPr lang="en-US" sz="1400" dirty="0"/>
              <a:t>has shown that, despite Covid-19, the two most common causes of death have still been dementia/Alzheimer disease and heart disease. </a:t>
            </a:r>
            <a:r>
              <a:rPr lang="en-US" sz="1400" dirty="0" smtClean="0"/>
              <a:t>Covid-19 </a:t>
            </a:r>
            <a:r>
              <a:rPr lang="en-US" sz="1400" dirty="0"/>
              <a:t>was the third most common </a:t>
            </a:r>
            <a:r>
              <a:rPr lang="en-US" sz="1400" dirty="0" smtClean="0"/>
              <a:t>cause, accounting for 16% of all deaths. </a:t>
            </a:r>
            <a:r>
              <a:rPr lang="en-US" sz="1400" dirty="0"/>
              <a:t>Deaths from 'flu / pneumonia and cerebrovascular disease (e.g. stroke) have been notably lower </a:t>
            </a:r>
            <a:r>
              <a:rPr lang="en-US" sz="1400" dirty="0" smtClean="0"/>
              <a:t>than normal since March.  </a:t>
            </a:r>
          </a:p>
          <a:p>
            <a:pPr marL="357750" indent="-285750">
              <a:lnSpc>
                <a:spcPct val="105000"/>
              </a:lnSpc>
              <a:spcBef>
                <a:spcPts val="300"/>
              </a:spcBef>
              <a:spcAft>
                <a:spcPts val="300"/>
              </a:spcAft>
              <a:buFont typeface="Wingdings" panose="05000000000000000000" pitchFamily="2" charset="2"/>
              <a:buChar char="Ø"/>
              <a:defRPr/>
            </a:pPr>
            <a:r>
              <a:rPr lang="en-US" sz="1400" dirty="0" smtClean="0"/>
              <a:t>The number of people claiming unemployment benefits has remained fairly steady since May – more than double the level in March.  In November, 4,700 people were claiming, almost 900 of whom were aged 18-24. </a:t>
            </a:r>
          </a:p>
          <a:p>
            <a:pPr>
              <a:lnSpc>
                <a:spcPct val="105000"/>
              </a:lnSpc>
              <a:spcBef>
                <a:spcPts val="300"/>
              </a:spcBef>
              <a:spcAft>
                <a:spcPts val="300"/>
              </a:spcAft>
            </a:pPr>
            <a:endParaRPr lang="en-GB" sz="1500" dirty="0"/>
          </a:p>
        </p:txBody>
      </p:sp>
    </p:spTree>
    <p:extLst>
      <p:ext uri="{BB962C8B-B14F-4D97-AF65-F5344CB8AC3E}">
        <p14:creationId xmlns:p14="http://schemas.microsoft.com/office/powerpoint/2010/main" val="973764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r chart showing how numbers of tests of Herefordshire residents have increased throughout the pandemic" title="Bar chart of weekly Covid-19 tests"/>
          <p:cNvPicPr>
            <a:picLocks noChangeAspect="1"/>
          </p:cNvPicPr>
          <p:nvPr/>
        </p:nvPicPr>
        <p:blipFill>
          <a:blip r:embed="rId3"/>
          <a:stretch>
            <a:fillRect/>
          </a:stretch>
        </p:blipFill>
        <p:spPr>
          <a:xfrm>
            <a:off x="4643818" y="2106391"/>
            <a:ext cx="7452449" cy="3986905"/>
          </a:xfrm>
          <a:prstGeom prst="rect">
            <a:avLst/>
          </a:prstGeom>
        </p:spPr>
      </p:pic>
      <p:sp>
        <p:nvSpPr>
          <p:cNvPr id="2" name="Title 1"/>
          <p:cNvSpPr>
            <a:spLocks noGrp="1"/>
          </p:cNvSpPr>
          <p:nvPr>
            <p:ph type="title"/>
          </p:nvPr>
        </p:nvSpPr>
        <p:spPr>
          <a:xfrm>
            <a:off x="66695" y="91721"/>
            <a:ext cx="11519999" cy="447581"/>
          </a:xfrm>
        </p:spPr>
        <p:txBody>
          <a:bodyPr>
            <a:noAutofit/>
          </a:bodyPr>
          <a:lstStyle/>
          <a:p>
            <a:r>
              <a:rPr lang="en-GB" sz="2400" b="1" dirty="0" smtClean="0">
                <a:cs typeface="Arial" panose="020B0604020202020204" pitchFamily="34" charset="0"/>
              </a:rPr>
              <a:t>COVID-19</a:t>
            </a:r>
            <a:r>
              <a:rPr lang="en-GB" sz="2400" dirty="0"/>
              <a:t> </a:t>
            </a:r>
            <a:r>
              <a:rPr lang="en-GB" sz="2400" b="1" dirty="0" smtClean="0">
                <a:cs typeface="Arial" panose="020B0604020202020204" pitchFamily="34" charset="0"/>
              </a:rPr>
              <a:t>testing</a:t>
            </a:r>
            <a:endParaRPr lang="en-GB" sz="2400" b="1" dirty="0">
              <a:cs typeface="Arial" panose="020B0604020202020204" pitchFamily="34" charset="0"/>
            </a:endParaRPr>
          </a:p>
        </p:txBody>
      </p:sp>
      <p:sp>
        <p:nvSpPr>
          <p:cNvPr id="8" name="TextBox 7"/>
          <p:cNvSpPr txBox="1"/>
          <p:nvPr/>
        </p:nvSpPr>
        <p:spPr>
          <a:xfrm>
            <a:off x="263352" y="6234456"/>
            <a:ext cx="11839159" cy="492443"/>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smtClean="0">
                <a:ln>
                  <a:noFill/>
                </a:ln>
                <a:solidFill>
                  <a:srgbClr val="282E2B"/>
                </a:solidFill>
                <a:effectLst/>
                <a:uLnTx/>
                <a:uFillTx/>
                <a:latin typeface="Arial" panose="020B0604020202020204"/>
                <a:ea typeface="+mn-ea"/>
                <a:cs typeface="+mn-cs"/>
              </a:rPr>
              <a:t>      </a:t>
            </a:r>
            <a:r>
              <a:rPr kumimoji="0" lang="en-GB" sz="1400" b="1" i="0" u="none" strike="noStrike" kern="1200" cap="none" spc="0" normalizeH="0" baseline="0" noProof="0" dirty="0" smtClean="0">
                <a:ln>
                  <a:noFill/>
                </a:ln>
                <a:solidFill>
                  <a:srgbClr val="282E2B"/>
                </a:solidFill>
                <a:effectLst/>
                <a:uLnTx/>
                <a:uFillTx/>
                <a:latin typeface="Arial" panose="020B0604020202020204"/>
                <a:ea typeface="+mn-ea"/>
                <a:cs typeface="+mn-cs"/>
              </a:rPr>
              <a:t>Where can I find out more? </a:t>
            </a:r>
            <a:r>
              <a:rPr kumimoji="0" lang="en-GB" sz="1200" b="0" i="0" u="none" strike="noStrike" kern="1200" cap="none" spc="0" normalizeH="0" baseline="0" noProof="0" dirty="0" smtClean="0">
                <a:ln>
                  <a:noFill/>
                </a:ln>
                <a:solidFill>
                  <a:srgbClr val="282E2B"/>
                </a:solidFill>
                <a:effectLst/>
                <a:uLnTx/>
                <a:uFillTx/>
                <a:latin typeface="Arial" panose="020B0604020202020204"/>
                <a:ea typeface="+mn-ea"/>
                <a:cs typeface="+mn-cs"/>
              </a:rPr>
              <a:t>Local level testing data isn’t published, but see details of national reporting at </a:t>
            </a:r>
            <a:r>
              <a:rPr kumimoji="0" lang="en-GB" sz="1200" b="0" i="0" u="none" strike="noStrike" kern="1200" cap="none" spc="0" normalizeH="0" baseline="0" noProof="0" dirty="0" smtClean="0">
                <a:ln>
                  <a:noFill/>
                </a:ln>
                <a:solidFill>
                  <a:srgbClr val="282E2B"/>
                </a:solidFill>
                <a:effectLst/>
                <a:uLnTx/>
                <a:uFillTx/>
                <a:latin typeface="Arial" panose="020B0604020202020204"/>
                <a:ea typeface="+mn-ea"/>
                <a:cs typeface="+mn-cs"/>
                <a:hlinkClick r:id="rId4"/>
              </a:rPr>
              <a:t>www.gov.uk/guidance/coronavirus-covid-19-information-for-the-public</a:t>
            </a:r>
            <a:r>
              <a:rPr kumimoji="0" lang="en-GB" sz="1200" b="0" i="0" u="none" strike="noStrike" kern="1200" cap="none" spc="0" normalizeH="0" baseline="0" noProof="0" dirty="0" smtClean="0">
                <a:ln>
                  <a:noFill/>
                </a:ln>
                <a:solidFill>
                  <a:srgbClr val="282E2B"/>
                </a:solidFill>
                <a:effectLst/>
                <a:uLnTx/>
                <a:uFillTx/>
                <a:latin typeface="Arial" panose="020B0604020202020204"/>
                <a:ea typeface="+mn-ea"/>
                <a:cs typeface="+mn-cs"/>
              </a:rPr>
              <a:t>. Details of the</a:t>
            </a:r>
            <a:r>
              <a:rPr kumimoji="0" lang="en-GB" sz="1200" b="0" i="0" u="none" strike="noStrike" kern="1200" cap="none" spc="0" normalizeH="0" noProof="0" dirty="0" smtClean="0">
                <a:ln>
                  <a:noFill/>
                </a:ln>
                <a:solidFill>
                  <a:srgbClr val="282E2B"/>
                </a:solidFill>
                <a:effectLst/>
                <a:uLnTx/>
                <a:uFillTx/>
                <a:latin typeface="Arial" panose="020B0604020202020204"/>
                <a:ea typeface="+mn-ea"/>
                <a:cs typeface="+mn-cs"/>
              </a:rPr>
              <a:t> roll-out of lateral flow tests to local authorities was </a:t>
            </a:r>
            <a:r>
              <a:rPr kumimoji="0" lang="en-GB" sz="1200" b="0" i="0" u="none" strike="noStrike" kern="1200" cap="none" spc="0" normalizeH="0" noProof="0" dirty="0" smtClean="0">
                <a:ln>
                  <a:noFill/>
                </a:ln>
                <a:solidFill>
                  <a:srgbClr val="282E2B"/>
                </a:solidFill>
                <a:effectLst/>
                <a:uLnTx/>
                <a:uFillTx/>
                <a:latin typeface="Arial" panose="020B0604020202020204"/>
                <a:ea typeface="+mn-ea"/>
                <a:cs typeface="+mn-cs"/>
                <a:hlinkClick r:id="rId5"/>
              </a:rPr>
              <a:t>published by the government </a:t>
            </a:r>
            <a:r>
              <a:rPr kumimoji="0" lang="en-GB" sz="1200" b="0" i="0" u="none" strike="noStrike" kern="1200" cap="none" spc="0" normalizeH="0" noProof="0" dirty="0" smtClean="0">
                <a:ln>
                  <a:noFill/>
                </a:ln>
                <a:solidFill>
                  <a:srgbClr val="282E2B"/>
                </a:solidFill>
                <a:effectLst/>
                <a:uLnTx/>
                <a:uFillTx/>
                <a:latin typeface="Arial" panose="020B0604020202020204"/>
                <a:ea typeface="+mn-ea"/>
                <a:cs typeface="+mn-cs"/>
              </a:rPr>
              <a:t>on 9 November.</a:t>
            </a:r>
            <a:r>
              <a:rPr kumimoji="0" lang="en-GB" sz="1200" b="0" i="0" u="none" strike="noStrike" kern="1200" cap="none" spc="0" normalizeH="0" baseline="0" noProof="0" dirty="0" smtClean="0">
                <a:ln>
                  <a:noFill/>
                </a:ln>
                <a:solidFill>
                  <a:srgbClr val="282E2B"/>
                </a:solidFill>
                <a:effectLst/>
                <a:uLnTx/>
                <a:uFillTx/>
                <a:latin typeface="Arial" panose="020B0604020202020204"/>
                <a:ea typeface="+mn-ea"/>
                <a:cs typeface="+mn-cs"/>
              </a:rPr>
              <a:t>  </a:t>
            </a:r>
            <a:r>
              <a:rPr kumimoji="0" lang="en-GB" sz="1200" b="1" i="0" u="none" strike="noStrike" kern="1200" cap="none" spc="0" normalizeH="0" baseline="0" noProof="0" dirty="0" smtClean="0">
                <a:ln>
                  <a:noFill/>
                </a:ln>
                <a:solidFill>
                  <a:srgbClr val="282E2B"/>
                </a:solidFill>
                <a:effectLst/>
                <a:uLnTx/>
                <a:uFillTx/>
                <a:latin typeface="Arial" panose="020B0604020202020204"/>
                <a:ea typeface="+mn-ea"/>
                <a:cs typeface="+mn-cs"/>
              </a:rPr>
              <a:t> </a:t>
            </a:r>
          </a:p>
        </p:txBody>
      </p:sp>
      <p:pic>
        <p:nvPicPr>
          <p:cNvPr id="11" name="Picture 10"/>
          <p:cNvPicPr>
            <a:picLocks noChangeAspect="1"/>
          </p:cNvPicPr>
          <p:nvPr/>
        </p:nvPicPr>
        <p:blipFill rotWithShape="1">
          <a:blip r:embed="rId6">
            <a:clrChange>
              <a:clrFrom>
                <a:srgbClr val="FFFFFF"/>
              </a:clrFrom>
              <a:clrTo>
                <a:srgbClr val="FFFFFF">
                  <a:alpha val="0"/>
                </a:srgbClr>
              </a:clrTo>
            </a:clrChange>
          </a:blip>
          <a:srcRect l="8548"/>
          <a:stretch/>
        </p:blipFill>
        <p:spPr>
          <a:xfrm>
            <a:off x="263352" y="6367448"/>
            <a:ext cx="330965" cy="337385"/>
          </a:xfrm>
          <a:prstGeom prst="rect">
            <a:avLst/>
          </a:prstGeom>
        </p:spPr>
      </p:pic>
      <p:sp>
        <p:nvSpPr>
          <p:cNvPr id="9" name="Subtitle 2"/>
          <p:cNvSpPr txBox="1">
            <a:spLocks/>
          </p:cNvSpPr>
          <p:nvPr/>
        </p:nvSpPr>
        <p:spPr>
          <a:xfrm>
            <a:off x="15156" y="564180"/>
            <a:ext cx="12081112" cy="1625712"/>
          </a:xfrm>
          <a:prstGeom prst="rect">
            <a:avLst/>
          </a:prstGeom>
        </p:spPr>
        <p:txBody>
          <a:bodyPr vert="horz" lIns="91440" tIns="45720" rIns="91440" bIns="45720" rtlCol="0">
            <a:noAutofit/>
          </a:bodyPr>
          <a:lstStyle>
            <a:lvl1pPr marL="228589" indent="-228589" algn="l" defTabSz="914354"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lnSpc>
                <a:spcPct val="100000"/>
              </a:lnSpc>
              <a:spcBef>
                <a:spcPts val="300"/>
              </a:spcBef>
              <a:defRPr/>
            </a:pPr>
            <a:r>
              <a:rPr lang="en-GB" sz="1500" dirty="0" smtClean="0">
                <a:solidFill>
                  <a:srgbClr val="282E2B"/>
                </a:solidFill>
              </a:rPr>
              <a:t>The </a:t>
            </a:r>
            <a:r>
              <a:rPr lang="en-GB" sz="1500" dirty="0">
                <a:solidFill>
                  <a:srgbClr val="282E2B"/>
                </a:solidFill>
              </a:rPr>
              <a:t>graph gives a complete picture of local </a:t>
            </a:r>
            <a:r>
              <a:rPr lang="en-GB" sz="1500" b="1" dirty="0" smtClean="0">
                <a:solidFill>
                  <a:srgbClr val="282E2B"/>
                </a:solidFill>
              </a:rPr>
              <a:t>‘PCR’ testing </a:t>
            </a:r>
            <a:r>
              <a:rPr lang="en-GB" sz="1500" dirty="0" smtClean="0">
                <a:solidFill>
                  <a:srgbClr val="282E2B"/>
                </a:solidFill>
              </a:rPr>
              <a:t>for </a:t>
            </a:r>
            <a:r>
              <a:rPr lang="en-GB" sz="1500" dirty="0">
                <a:solidFill>
                  <a:srgbClr val="282E2B"/>
                </a:solidFill>
              </a:rPr>
              <a:t>Herefordshire: all tested residents, regardless of where the test was carried out; all care home testing; and testing of patients and staff by Wye Valley Trust</a:t>
            </a:r>
            <a:r>
              <a:rPr lang="en-GB" sz="1500" dirty="0" smtClean="0">
                <a:solidFill>
                  <a:srgbClr val="282E2B"/>
                </a:solidFill>
              </a:rPr>
              <a:t>.  These are the only tests which can lead to a lab-confirmed case.</a:t>
            </a:r>
            <a:endParaRPr lang="en-GB" sz="1500" dirty="0">
              <a:solidFill>
                <a:srgbClr val="282E2B"/>
              </a:solidFill>
            </a:endParaRPr>
          </a:p>
          <a:p>
            <a:pPr lvl="0">
              <a:lnSpc>
                <a:spcPct val="100000"/>
              </a:lnSpc>
              <a:spcBef>
                <a:spcPts val="300"/>
              </a:spcBef>
              <a:defRPr/>
            </a:pPr>
            <a:r>
              <a:rPr lang="en-GB" sz="1500" dirty="0">
                <a:solidFill>
                  <a:srgbClr val="282E2B"/>
                </a:solidFill>
              </a:rPr>
              <a:t>Testing rates have been rising since late July, reflecting the national drive to increase capacity.  Numbers rose sharply during early November - reaching </a:t>
            </a:r>
            <a:r>
              <a:rPr lang="en-GB" sz="1500" dirty="0" smtClean="0">
                <a:solidFill>
                  <a:srgbClr val="282E2B"/>
                </a:solidFill>
              </a:rPr>
              <a:t>5,800 in the week ending 20 Nov. Numbers </a:t>
            </a:r>
            <a:r>
              <a:rPr lang="en-GB" sz="1500" dirty="0">
                <a:solidFill>
                  <a:srgbClr val="282E2B"/>
                </a:solidFill>
              </a:rPr>
              <a:t>fell just as sharply back to October levels </a:t>
            </a:r>
            <a:r>
              <a:rPr lang="en-GB" sz="1500" dirty="0" smtClean="0">
                <a:solidFill>
                  <a:srgbClr val="282E2B"/>
                </a:solidFill>
              </a:rPr>
              <a:t>(~4,400) </a:t>
            </a:r>
            <a:r>
              <a:rPr lang="en-GB" sz="1500" dirty="0">
                <a:solidFill>
                  <a:srgbClr val="282E2B"/>
                </a:solidFill>
              </a:rPr>
              <a:t>by the end of the </a:t>
            </a:r>
            <a:r>
              <a:rPr lang="en-GB" sz="1500" dirty="0" smtClean="0">
                <a:solidFill>
                  <a:srgbClr val="282E2B"/>
                </a:solidFill>
              </a:rPr>
              <a:t>month. As </a:t>
            </a:r>
            <a:r>
              <a:rPr lang="en-GB" sz="1500" dirty="0">
                <a:solidFill>
                  <a:srgbClr val="282E2B"/>
                </a:solidFill>
              </a:rPr>
              <a:t>capacity hasn’t changed</a:t>
            </a:r>
            <a:r>
              <a:rPr lang="en-GB" sz="1500" dirty="0" smtClean="0">
                <a:solidFill>
                  <a:srgbClr val="282E2B"/>
                </a:solidFill>
              </a:rPr>
              <a:t>, and the drop in tests coincided with declining case rates </a:t>
            </a:r>
            <a:r>
              <a:rPr lang="en-GB" sz="1500" dirty="0">
                <a:solidFill>
                  <a:srgbClr val="282E2B"/>
                </a:solidFill>
              </a:rPr>
              <a:t>this is likely to reflect </a:t>
            </a:r>
            <a:r>
              <a:rPr lang="en-GB" sz="1500" dirty="0" smtClean="0">
                <a:solidFill>
                  <a:srgbClr val="282E2B"/>
                </a:solidFill>
              </a:rPr>
              <a:t>changes in </a:t>
            </a:r>
            <a:r>
              <a:rPr lang="en-GB" sz="1500" dirty="0">
                <a:solidFill>
                  <a:srgbClr val="282E2B"/>
                </a:solidFill>
              </a:rPr>
              <a:t>demand </a:t>
            </a:r>
            <a:r>
              <a:rPr lang="en-GB" sz="1500" dirty="0" smtClean="0">
                <a:solidFill>
                  <a:srgbClr val="282E2B"/>
                </a:solidFill>
              </a:rPr>
              <a:t>from </a:t>
            </a:r>
            <a:r>
              <a:rPr lang="en-GB" sz="1500" dirty="0">
                <a:solidFill>
                  <a:srgbClr val="282E2B"/>
                </a:solidFill>
              </a:rPr>
              <a:t>symptomatic </a:t>
            </a:r>
            <a:r>
              <a:rPr lang="en-GB" sz="1500" dirty="0" smtClean="0">
                <a:solidFill>
                  <a:srgbClr val="282E2B"/>
                </a:solidFill>
              </a:rPr>
              <a:t>residents. </a:t>
            </a:r>
          </a:p>
          <a:p>
            <a:pPr lvl="0">
              <a:lnSpc>
                <a:spcPct val="100000"/>
              </a:lnSpc>
              <a:spcBef>
                <a:spcPts val="300"/>
              </a:spcBef>
              <a:defRPr/>
            </a:pPr>
            <a:endParaRPr lang="en-GB" sz="1500" dirty="0">
              <a:solidFill>
                <a:srgbClr val="282E2B"/>
              </a:solidFill>
            </a:endParaRPr>
          </a:p>
          <a:p>
            <a:pPr lvl="0">
              <a:lnSpc>
                <a:spcPct val="100000"/>
              </a:lnSpc>
              <a:spcBef>
                <a:spcPts val="300"/>
              </a:spcBef>
              <a:defRPr/>
            </a:pPr>
            <a:endParaRPr lang="en-GB" sz="1500" dirty="0" smtClean="0">
              <a:solidFill>
                <a:srgbClr val="282E2B"/>
              </a:solidFill>
            </a:endParaRPr>
          </a:p>
        </p:txBody>
      </p:sp>
      <p:sp>
        <p:nvSpPr>
          <p:cNvPr id="10" name="Subtitle 2"/>
          <p:cNvSpPr txBox="1">
            <a:spLocks/>
          </p:cNvSpPr>
          <p:nvPr/>
        </p:nvSpPr>
        <p:spPr>
          <a:xfrm>
            <a:off x="0" y="2214930"/>
            <a:ext cx="4643818" cy="3053561"/>
          </a:xfrm>
          <a:prstGeom prst="rect">
            <a:avLst/>
          </a:prstGeom>
        </p:spPr>
        <p:txBody>
          <a:bodyPr vert="horz" lIns="91440" tIns="45720" rIns="91440" bIns="45720" rtlCol="0">
            <a:noAutofit/>
          </a:bodyPr>
          <a:lstStyle>
            <a:lvl1pPr marL="228589" indent="-228589" algn="l" defTabSz="914354"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300"/>
              </a:spcBef>
              <a:defRPr/>
            </a:pPr>
            <a:r>
              <a:rPr lang="en-GB" sz="1500" dirty="0" smtClean="0">
                <a:solidFill>
                  <a:srgbClr val="282E2B"/>
                </a:solidFill>
              </a:rPr>
              <a:t>The </a:t>
            </a:r>
            <a:r>
              <a:rPr lang="en-GB" sz="1500" dirty="0">
                <a:solidFill>
                  <a:srgbClr val="282E2B"/>
                </a:solidFill>
              </a:rPr>
              <a:t>additional mobile testing units (MTUs) which have been in Leominster and South Hereford for the last few weeks are currently providing around </a:t>
            </a:r>
            <a:r>
              <a:rPr lang="en-GB" sz="1500" dirty="0"/>
              <a:t>46 and 41 tests a day respectively (down from 60 for both sites during the peak in November).</a:t>
            </a:r>
          </a:p>
          <a:p>
            <a:pPr>
              <a:lnSpc>
                <a:spcPct val="100000"/>
              </a:lnSpc>
              <a:spcBef>
                <a:spcPts val="300"/>
              </a:spcBef>
              <a:defRPr/>
            </a:pPr>
            <a:r>
              <a:rPr lang="en-GB" sz="1500" b="1" dirty="0" smtClean="0"/>
              <a:t>Lateral </a:t>
            </a:r>
            <a:r>
              <a:rPr lang="en-GB" sz="1500" b="1" dirty="0"/>
              <a:t>flow testing </a:t>
            </a:r>
            <a:r>
              <a:rPr lang="en-GB" sz="1500" b="1" dirty="0" smtClean="0"/>
              <a:t>(LFT) </a:t>
            </a:r>
            <a:r>
              <a:rPr lang="en-GB" sz="1500" dirty="0" smtClean="0"/>
              <a:t>is </a:t>
            </a:r>
            <a:r>
              <a:rPr lang="en-GB" sz="1500" dirty="0"/>
              <a:t>now being rolled out amongst health staff. </a:t>
            </a:r>
            <a:endParaRPr lang="en-GB" sz="1500" dirty="0" smtClean="0"/>
          </a:p>
          <a:p>
            <a:pPr marL="432000" lvl="1" indent="-180000">
              <a:lnSpc>
                <a:spcPct val="100000"/>
              </a:lnSpc>
              <a:spcBef>
                <a:spcPts val="300"/>
              </a:spcBef>
              <a:defRPr/>
            </a:pPr>
            <a:r>
              <a:rPr lang="en-GB" sz="1300" dirty="0" smtClean="0"/>
              <a:t>These </a:t>
            </a:r>
            <a:r>
              <a:rPr lang="en-GB" sz="1300" dirty="0"/>
              <a:t>non lab-based tests provide a much quicker result for people showing no </a:t>
            </a:r>
            <a:r>
              <a:rPr lang="en-GB" sz="1300" dirty="0" smtClean="0"/>
              <a:t>symptoms, although a positive result still requires a PCR test before becoming a lab-confirmed case. </a:t>
            </a:r>
          </a:p>
          <a:p>
            <a:pPr marL="432000" lvl="1" indent="-180000">
              <a:lnSpc>
                <a:spcPct val="100000"/>
              </a:lnSpc>
              <a:spcBef>
                <a:spcPts val="300"/>
              </a:spcBef>
              <a:defRPr/>
            </a:pPr>
            <a:r>
              <a:rPr lang="en-GB" sz="1300" dirty="0" smtClean="0"/>
              <a:t>By 13 Dec, 707 </a:t>
            </a:r>
            <a:r>
              <a:rPr lang="en-GB" sz="1300" dirty="0"/>
              <a:t>have been </a:t>
            </a:r>
            <a:r>
              <a:rPr lang="en-GB" sz="1300" dirty="0" smtClean="0"/>
              <a:t>carried out in Herefordshire and processed by commercial labs (Pillar 2).  Data is not yet available for NHS/PHE labs (Pillar 1)</a:t>
            </a:r>
          </a:p>
          <a:p>
            <a:pPr marL="432000" lvl="1" indent="-180000">
              <a:lnSpc>
                <a:spcPct val="100000"/>
              </a:lnSpc>
              <a:spcBef>
                <a:spcPts val="300"/>
              </a:spcBef>
              <a:defRPr/>
            </a:pPr>
            <a:r>
              <a:rPr lang="en-GB" sz="1300" dirty="0" smtClean="0"/>
              <a:t>These </a:t>
            </a:r>
            <a:r>
              <a:rPr lang="en-GB" sz="1300" dirty="0"/>
              <a:t>tests are not included in the chart opposite</a:t>
            </a:r>
            <a:r>
              <a:rPr lang="en-GB" sz="1300" dirty="0" smtClean="0"/>
              <a:t>.</a:t>
            </a:r>
            <a:endParaRPr lang="en-GB" sz="1300" dirty="0"/>
          </a:p>
        </p:txBody>
      </p:sp>
    </p:spTree>
    <p:extLst>
      <p:ext uri="{BB962C8B-B14F-4D97-AF65-F5344CB8AC3E}">
        <p14:creationId xmlns:p14="http://schemas.microsoft.com/office/powerpoint/2010/main" val="2741828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howing daily number of cases since March. There is a peak in numbers in peaks in late April to early May followed by a spike in mid-July associated with the farm outbreak. Numbers increase through the autumn with the daily average reaching 50 in early November before numbers started to fall. " title="Daily number of cases in Herefordshire"/>
          <p:cNvPicPr>
            <a:picLocks noChangeAspect="1"/>
          </p:cNvPicPr>
          <p:nvPr/>
        </p:nvPicPr>
        <p:blipFill>
          <a:blip r:embed="rId3"/>
          <a:stretch>
            <a:fillRect/>
          </a:stretch>
        </p:blipFill>
        <p:spPr>
          <a:xfrm>
            <a:off x="125232" y="2564904"/>
            <a:ext cx="11950504" cy="3880541"/>
          </a:xfrm>
          <a:prstGeom prst="rect">
            <a:avLst/>
          </a:prstGeom>
        </p:spPr>
      </p:pic>
      <p:sp>
        <p:nvSpPr>
          <p:cNvPr id="5" name="Rectangle 4"/>
          <p:cNvSpPr/>
          <p:nvPr/>
        </p:nvSpPr>
        <p:spPr>
          <a:xfrm>
            <a:off x="96725" y="404664"/>
            <a:ext cx="11809312" cy="3267443"/>
          </a:xfrm>
          <a:prstGeom prst="rect">
            <a:avLst/>
          </a:prstGeom>
        </p:spPr>
        <p:txBody>
          <a:bodyPr wrap="square" numCol="1" spcCol="360000">
            <a:noAutofit/>
          </a:bodyPr>
          <a:lstStyle/>
          <a:p>
            <a:pPr marL="180000" indent="-180000">
              <a:spcBef>
                <a:spcPts val="600"/>
              </a:spcBef>
              <a:buFont typeface="Arial" panose="020B0604020202020204" pitchFamily="34" charset="0"/>
              <a:buChar char="•"/>
            </a:pPr>
            <a:r>
              <a:rPr lang="en-GB" sz="1400" dirty="0" smtClean="0">
                <a:ea typeface="Times New Roman" panose="02020603050405020304" pitchFamily="18" charset="0"/>
              </a:rPr>
              <a:t>Lab-confirmed cases are the official count of people who live in Herefordshire and have tested positive for COVID-19.  Numbers of confirmed cases are linked to the availability of testing, so the cases chart highlights key dates in testing policy. </a:t>
            </a:r>
          </a:p>
          <a:p>
            <a:pPr marL="180000" indent="-180000">
              <a:spcBef>
                <a:spcPts val="600"/>
              </a:spcBef>
              <a:buFont typeface="Arial" panose="020B0604020202020204" pitchFamily="34" charset="0"/>
              <a:buChar char="•"/>
            </a:pPr>
            <a:r>
              <a:rPr lang="en-GB" sz="1400" dirty="0" smtClean="0">
                <a:ea typeface="Times New Roman" panose="02020603050405020304" pitchFamily="18" charset="0"/>
              </a:rPr>
              <a:t>The total lab-confirmed cases over the course of the epidemic is now 2,700 (15 Dec).  This is 86 more than this time last week, all from swabs taken between 9 and 15 December (note that reporting lags mean daily numbers can change).  This increase is similar to that seen in the previous week (88) and to increases reported in early October. </a:t>
            </a:r>
            <a:endParaRPr lang="en-US" sz="1400" dirty="0" smtClean="0"/>
          </a:p>
          <a:p>
            <a:pPr marL="180000" indent="-180000">
              <a:spcBef>
                <a:spcPts val="600"/>
              </a:spcBef>
              <a:buFont typeface="Arial" panose="020B0604020202020204" pitchFamily="34" charset="0"/>
              <a:buChar char="•"/>
            </a:pPr>
            <a:r>
              <a:rPr lang="en-US" sz="1400" dirty="0" smtClean="0"/>
              <a:t>The line on the chart shows the average number of new cases each day.  After peaking at 53 on 12 November (10 days into lockdown), it has fallen sharply in recent weeks – back to the levels seen in mid-October (10-15 new cases a day).  The latest few days’ complete data indicate an upturn since the end of lockdown, which would mirror the national pattern. So far, however, it has only been a small increase: 15 new cases per day as at 9 December.</a:t>
            </a:r>
          </a:p>
        </p:txBody>
      </p:sp>
      <p:sp>
        <p:nvSpPr>
          <p:cNvPr id="12" name="TextBox 11"/>
          <p:cNvSpPr txBox="1"/>
          <p:nvPr/>
        </p:nvSpPr>
        <p:spPr>
          <a:xfrm>
            <a:off x="37057" y="6453336"/>
            <a:ext cx="11928648" cy="307777"/>
          </a:xfrm>
          <a:prstGeom prst="rect">
            <a:avLst/>
          </a:prstGeom>
          <a:solidFill>
            <a:schemeClr val="bg1"/>
          </a:solidFill>
        </p:spPr>
        <p:txBody>
          <a:bodyPr wrap="square" rtlCol="0">
            <a:spAutoFit/>
          </a:bodyPr>
          <a:lstStyle/>
          <a:p>
            <a:pPr marL="357188">
              <a:spcBef>
                <a:spcPts val="600"/>
              </a:spcBef>
              <a:spcAft>
                <a:spcPts val="600"/>
              </a:spcAft>
            </a:pPr>
            <a:r>
              <a:rPr lang="en-GB" sz="1400" b="1" dirty="0" smtClean="0"/>
              <a:t> </a:t>
            </a:r>
            <a:r>
              <a:rPr lang="en-GB" sz="1200" b="1" dirty="0" smtClean="0"/>
              <a:t>     Where can I find out more? </a:t>
            </a:r>
            <a:r>
              <a:rPr lang="en-GB" sz="1200" dirty="0" smtClean="0"/>
              <a:t>Confirmed cases are updated </a:t>
            </a:r>
            <a:r>
              <a:rPr lang="en-GB" sz="1200" dirty="0"/>
              <a:t>daily </a:t>
            </a:r>
            <a:r>
              <a:rPr lang="en-GB" sz="1200" dirty="0" smtClean="0"/>
              <a:t>by PHE </a:t>
            </a:r>
            <a:r>
              <a:rPr lang="en-GB" sz="1200" dirty="0"/>
              <a:t>at </a:t>
            </a:r>
            <a:r>
              <a:rPr lang="en-GB" sz="1200" dirty="0" smtClean="0">
                <a:hlinkClick r:id="rId4"/>
              </a:rPr>
              <a:t>https</a:t>
            </a:r>
            <a:r>
              <a:rPr lang="en-GB" sz="1200" dirty="0">
                <a:hlinkClick r:id="rId4"/>
              </a:rPr>
              <a:t>://coronavirus.data.gov.uk</a:t>
            </a:r>
            <a:r>
              <a:rPr lang="en-GB" sz="1200" dirty="0" smtClean="0">
                <a:hlinkClick r:id="rId4"/>
              </a:rPr>
              <a:t>/</a:t>
            </a:r>
            <a:r>
              <a:rPr lang="en-GB" sz="1200" dirty="0" smtClean="0"/>
              <a:t>. These are used in tools such as the LG Inform Tracker.</a:t>
            </a:r>
            <a:endParaRPr lang="en-GB" sz="1200" dirty="0"/>
          </a:p>
        </p:txBody>
      </p:sp>
      <p:pic>
        <p:nvPicPr>
          <p:cNvPr id="11" name="Picture 10"/>
          <p:cNvPicPr>
            <a:picLocks noChangeAspect="1"/>
          </p:cNvPicPr>
          <p:nvPr/>
        </p:nvPicPr>
        <p:blipFill rotWithShape="1">
          <a:blip r:embed="rId5">
            <a:clrChange>
              <a:clrFrom>
                <a:srgbClr val="FFFFFF"/>
              </a:clrFrom>
              <a:clrTo>
                <a:srgbClr val="FFFFFF">
                  <a:alpha val="0"/>
                </a:srgbClr>
              </a:clrTo>
            </a:clrChange>
          </a:blip>
          <a:srcRect l="8548"/>
          <a:stretch/>
        </p:blipFill>
        <p:spPr>
          <a:xfrm>
            <a:off x="335360" y="6473457"/>
            <a:ext cx="377226" cy="384543"/>
          </a:xfrm>
          <a:prstGeom prst="rect">
            <a:avLst/>
          </a:prstGeom>
        </p:spPr>
      </p:pic>
      <p:sp>
        <p:nvSpPr>
          <p:cNvPr id="2" name="Title 1"/>
          <p:cNvSpPr>
            <a:spLocks noGrp="1"/>
          </p:cNvSpPr>
          <p:nvPr>
            <p:ph type="title"/>
          </p:nvPr>
        </p:nvSpPr>
        <p:spPr>
          <a:xfrm>
            <a:off x="18728" y="5644"/>
            <a:ext cx="11519999" cy="471583"/>
          </a:xfrm>
        </p:spPr>
        <p:txBody>
          <a:bodyPr>
            <a:normAutofit/>
          </a:bodyPr>
          <a:lstStyle/>
          <a:p>
            <a:r>
              <a:rPr lang="en-GB" sz="2400" b="1" dirty="0">
                <a:cs typeface="Arial" panose="020B0604020202020204" pitchFamily="34" charset="0"/>
              </a:rPr>
              <a:t>Lab-confirmed COVID-19 cases in </a:t>
            </a:r>
            <a:r>
              <a:rPr lang="en-GB" sz="2400" b="1" dirty="0" smtClean="0">
                <a:cs typeface="Arial" panose="020B0604020202020204" pitchFamily="34" charset="0"/>
              </a:rPr>
              <a:t>Herefordshire</a:t>
            </a:r>
            <a:endParaRPr lang="en-GB" sz="2400" dirty="0"/>
          </a:p>
        </p:txBody>
      </p:sp>
    </p:spTree>
    <p:extLst>
      <p:ext uri="{BB962C8B-B14F-4D97-AF65-F5344CB8AC3E}">
        <p14:creationId xmlns:p14="http://schemas.microsoft.com/office/powerpoint/2010/main" val="3893176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64" y="81204"/>
            <a:ext cx="8760141" cy="469808"/>
          </a:xfrm>
        </p:spPr>
        <p:txBody>
          <a:bodyPr vert="horz" lIns="91440" tIns="45720" rIns="91440" bIns="45720" rtlCol="0" anchor="ctr">
            <a:normAutofit fontScale="97500"/>
          </a:bodyPr>
          <a:lstStyle/>
          <a:p>
            <a:r>
              <a:rPr lang="en-GB" sz="2800" b="1" dirty="0" smtClean="0">
                <a:cs typeface="Arial" panose="020B0604020202020204" pitchFamily="34" charset="0"/>
              </a:rPr>
              <a:t>Lab-confirmed cases</a:t>
            </a:r>
            <a:r>
              <a:rPr lang="en-GB" sz="2800" b="1" dirty="0">
                <a:cs typeface="Arial" panose="020B0604020202020204" pitchFamily="34" charset="0"/>
              </a:rPr>
              <a:t>: comparisons</a:t>
            </a:r>
          </a:p>
        </p:txBody>
      </p:sp>
      <p:sp>
        <p:nvSpPr>
          <p:cNvPr id="3" name="Content Placeholder 2"/>
          <p:cNvSpPr>
            <a:spLocks noGrp="1"/>
          </p:cNvSpPr>
          <p:nvPr>
            <p:ph sz="half" idx="1"/>
          </p:nvPr>
        </p:nvSpPr>
        <p:spPr>
          <a:xfrm>
            <a:off x="47328" y="476672"/>
            <a:ext cx="10140853" cy="2952328"/>
          </a:xfrm>
        </p:spPr>
        <p:txBody>
          <a:bodyPr lIns="36000" tIns="36000" rIns="36000" bIns="36000">
            <a:noAutofit/>
          </a:bodyPr>
          <a:lstStyle/>
          <a:p>
            <a:pPr>
              <a:lnSpc>
                <a:spcPct val="100000"/>
              </a:lnSpc>
              <a:spcBef>
                <a:spcPts val="600"/>
              </a:spcBef>
            </a:pPr>
            <a:r>
              <a:rPr lang="en-GB" sz="1400" dirty="0" smtClean="0"/>
              <a:t>The chart shows the recent trend in cases per 100,000 resident population for 7-day periods (the latest one ending 5 days ago to allow for lags in the results of tests). This rate is now commonly quoted in national reporting, often in relation to whether an area should move between the different local Alert levels (tiers)</a:t>
            </a:r>
          </a:p>
          <a:p>
            <a:pPr>
              <a:lnSpc>
                <a:spcPct val="100000"/>
              </a:lnSpc>
              <a:spcBef>
                <a:spcPts val="600"/>
              </a:spcBef>
            </a:pPr>
            <a:r>
              <a:rPr lang="en-US" sz="1400" dirty="0"/>
              <a:t>Herefordshire's </a:t>
            </a:r>
            <a:r>
              <a:rPr lang="en-US" sz="1400" dirty="0" smtClean="0"/>
              <a:t>weekly rate rose sharply in the first two weeks of November, reaching a peak of 192 per 100,000 on 15 Nov – ten days into the English lockdown.  In line with national and regional patterns, it has fallen just as sharply since then.  However, while the national and regional figures have risen over the last week the local rate has continued to fall, although less steeply than previously. At 46 per 100,000 (10 Dec) the rate is at its lowest since 16 Oct, and is approximately a quarter of both English and West Midlands rates.</a:t>
            </a:r>
            <a:endParaRPr lang="en-GB" sz="1400" dirty="0" smtClean="0"/>
          </a:p>
          <a:p>
            <a:pPr>
              <a:lnSpc>
                <a:spcPct val="100000"/>
              </a:lnSpc>
              <a:spcBef>
                <a:spcPts val="600"/>
              </a:spcBef>
            </a:pPr>
            <a:r>
              <a:rPr lang="en-GB" sz="1400" dirty="0" smtClean="0"/>
              <a:t>Rates are rising elsewhere in England, most sharply in London, the South-East and East. Northern regions, which were subject to the highest restrictions before the national lockdown, haven’t seen such rises so far.  The sharp rise seen in Wales in the last few weeks following the end of their ‘firebreak’ lockdown seems to have peaked last week.</a:t>
            </a:r>
          </a:p>
        </p:txBody>
      </p:sp>
      <p:sp>
        <p:nvSpPr>
          <p:cNvPr id="11" name="TextBox 10"/>
          <p:cNvSpPr txBox="1"/>
          <p:nvPr/>
        </p:nvSpPr>
        <p:spPr>
          <a:xfrm>
            <a:off x="119336" y="6378653"/>
            <a:ext cx="12086723" cy="492443"/>
          </a:xfrm>
          <a:prstGeom prst="rect">
            <a:avLst/>
          </a:prstGeom>
          <a:solidFill>
            <a:schemeClr val="bg1"/>
          </a:solidFill>
        </p:spPr>
        <p:txBody>
          <a:bodyPr wrap="square" rtlCol="0">
            <a:spAutoFit/>
          </a:bodyPr>
          <a:lstStyle/>
          <a:p>
            <a:r>
              <a:rPr lang="en-GB" sz="1200" b="1" dirty="0"/>
              <a:t>  </a:t>
            </a:r>
            <a:r>
              <a:rPr lang="en-GB" sz="1200" b="1" dirty="0" smtClean="0"/>
              <a:t>  </a:t>
            </a:r>
            <a:r>
              <a:rPr lang="en-GB" sz="1400" b="1" dirty="0" smtClean="0"/>
              <a:t>Where can I find out more? </a:t>
            </a:r>
            <a:r>
              <a:rPr lang="en-GB" sz="1200" dirty="0" smtClean="0"/>
              <a:t>The graph is based </a:t>
            </a:r>
            <a:r>
              <a:rPr lang="en-GB" sz="1200" dirty="0"/>
              <a:t>on daily updated </a:t>
            </a:r>
            <a:r>
              <a:rPr lang="en-GB" sz="1200" dirty="0">
                <a:hlinkClick r:id="rId2"/>
              </a:rPr>
              <a:t>PHE data on lab-confirmed </a:t>
            </a:r>
            <a:r>
              <a:rPr lang="en-GB" sz="1200" dirty="0" smtClean="0">
                <a:hlinkClick r:id="rId2"/>
              </a:rPr>
              <a:t>cases</a:t>
            </a:r>
            <a:r>
              <a:rPr lang="en-GB" sz="1200" dirty="0" smtClean="0"/>
              <a:t>. </a:t>
            </a:r>
            <a:r>
              <a:rPr lang="en-GB" sz="1200" dirty="0"/>
              <a:t>Further </a:t>
            </a:r>
            <a:r>
              <a:rPr lang="en-GB" sz="1200" dirty="0" smtClean="0"/>
              <a:t>comparisons are included in the</a:t>
            </a:r>
            <a:r>
              <a:rPr lang="en-GB" sz="1200" b="1" dirty="0" smtClean="0"/>
              <a:t> </a:t>
            </a:r>
            <a:r>
              <a:rPr lang="en-GB" sz="1200" dirty="0" smtClean="0">
                <a:hlinkClick r:id="rId3"/>
              </a:rPr>
              <a:t>LG </a:t>
            </a:r>
            <a:r>
              <a:rPr lang="en-GB" sz="1200" dirty="0">
                <a:hlinkClick r:id="rId3"/>
              </a:rPr>
              <a:t>Inform</a:t>
            </a:r>
            <a:r>
              <a:rPr lang="en-GB" sz="1200" dirty="0"/>
              <a:t> </a:t>
            </a:r>
            <a:r>
              <a:rPr lang="en-GB" sz="1200" dirty="0" smtClean="0"/>
              <a:t>dashboard. You can also view the local 7-day case rates and numbers on the </a:t>
            </a:r>
            <a:r>
              <a:rPr lang="en-GB" sz="1200" dirty="0" smtClean="0">
                <a:hlinkClick r:id="rId4"/>
              </a:rPr>
              <a:t>Herefordshire Council website</a:t>
            </a:r>
            <a:r>
              <a:rPr lang="en-GB" sz="1200" dirty="0" smtClean="0"/>
              <a:t>.</a:t>
            </a:r>
            <a:endParaRPr lang="en-GB" sz="1200" dirty="0"/>
          </a:p>
        </p:txBody>
      </p:sp>
      <p:sp>
        <p:nvSpPr>
          <p:cNvPr id="5" name="TextBox 4"/>
          <p:cNvSpPr txBox="1"/>
          <p:nvPr/>
        </p:nvSpPr>
        <p:spPr>
          <a:xfrm>
            <a:off x="10273356" y="104814"/>
            <a:ext cx="1847528" cy="6286336"/>
          </a:xfrm>
          <a:prstGeom prst="rect">
            <a:avLst/>
          </a:prstGeom>
          <a:solidFill>
            <a:schemeClr val="bg1"/>
          </a:solidFill>
          <a:ln w="28575">
            <a:solidFill>
              <a:schemeClr val="accent1"/>
            </a:solidFill>
          </a:ln>
        </p:spPr>
        <p:txBody>
          <a:bodyPr wrap="square" rtlCol="0">
            <a:spAutoFit/>
          </a:bodyPr>
          <a:lstStyle/>
          <a:p>
            <a:r>
              <a:rPr lang="en-GB" sz="1150" b="1" i="1" dirty="0" smtClean="0"/>
              <a:t>! Be aware !</a:t>
            </a:r>
          </a:p>
          <a:p>
            <a:pPr marL="180000" indent="-180000">
              <a:buFontTx/>
              <a:buChar char="-"/>
            </a:pPr>
            <a:r>
              <a:rPr lang="en-US" sz="1150" i="1" dirty="0"/>
              <a:t>Rates per 100,000 resident population give a fairer comparison of the number of cases in each area but they do not take account of the different rates of testing or differences in the age and sex of the local populations. </a:t>
            </a:r>
            <a:endParaRPr lang="en-GB" sz="1150" i="1" dirty="0" smtClean="0"/>
          </a:p>
          <a:p>
            <a:pPr marL="180000" indent="-180000">
              <a:buFontTx/>
              <a:buChar char="-"/>
            </a:pPr>
            <a:endParaRPr lang="en-GB" sz="1150" i="1" dirty="0" smtClean="0"/>
          </a:p>
          <a:p>
            <a:pPr marL="180000" indent="-180000">
              <a:buFontTx/>
              <a:buChar char="-"/>
            </a:pPr>
            <a:r>
              <a:rPr lang="en-GB" sz="1150" i="1" dirty="0" smtClean="0"/>
              <a:t>With </a:t>
            </a:r>
            <a:r>
              <a:rPr lang="en-GB" sz="1150" i="1" dirty="0"/>
              <a:t>one of the smallest ‘upper tier’ local </a:t>
            </a:r>
            <a:r>
              <a:rPr lang="en-GB" sz="1150" i="1" dirty="0" smtClean="0"/>
              <a:t>authority populations (193,200), Herefordshire’s rate can be dramatically affected by relatively small changes in numbers of cases. An average of 28 cases a day in a week would result in a rate of 100 per 100,000.</a:t>
            </a:r>
          </a:p>
          <a:p>
            <a:pPr marL="180000" indent="-180000">
              <a:buFontTx/>
              <a:buChar char="-"/>
            </a:pPr>
            <a:endParaRPr lang="en-GB" sz="1150" i="1" dirty="0" smtClean="0"/>
          </a:p>
          <a:p>
            <a:pPr marL="180000" indent="-180000">
              <a:buFontTx/>
              <a:buChar char="-"/>
            </a:pPr>
            <a:r>
              <a:rPr lang="en-GB" sz="1150" i="1" dirty="0"/>
              <a:t>These are not rates of infection amongst the population: they can only reflect those who have been tested, so numbers are highly dependent on the availability of tests</a:t>
            </a:r>
            <a:r>
              <a:rPr lang="en-GB" sz="1150" i="1" dirty="0" smtClean="0"/>
              <a:t>.</a:t>
            </a:r>
          </a:p>
        </p:txBody>
      </p:sp>
      <p:pic>
        <p:nvPicPr>
          <p:cNvPr id="12" name="Picture 11"/>
          <p:cNvPicPr>
            <a:picLocks noChangeAspect="1"/>
          </p:cNvPicPr>
          <p:nvPr/>
        </p:nvPicPr>
        <p:blipFill rotWithShape="1">
          <a:blip r:embed="rId5">
            <a:clrChange>
              <a:clrFrom>
                <a:srgbClr val="FFFFFF"/>
              </a:clrFrom>
              <a:clrTo>
                <a:srgbClr val="FFFFFF">
                  <a:alpha val="0"/>
                </a:srgbClr>
              </a:clrTo>
            </a:clrChange>
          </a:blip>
          <a:srcRect l="8548"/>
          <a:stretch/>
        </p:blipFill>
        <p:spPr>
          <a:xfrm>
            <a:off x="38647" y="6404670"/>
            <a:ext cx="312179" cy="285108"/>
          </a:xfrm>
          <a:prstGeom prst="rect">
            <a:avLst/>
          </a:prstGeom>
        </p:spPr>
      </p:pic>
      <p:pic>
        <p:nvPicPr>
          <p:cNvPr id="4" name="Picture 3" descr="Chart showing 7 day case rate in Herefordshire, England and the West Midlands sice July. Allrates have increased since mid-September although the Herefordshire rate is lower than the national and regional figures. rates have fallen appreciably since mid November" title="7 day case rate "/>
          <p:cNvPicPr>
            <a:picLocks noChangeAspect="1"/>
          </p:cNvPicPr>
          <p:nvPr/>
        </p:nvPicPr>
        <p:blipFill>
          <a:blip r:embed="rId6"/>
          <a:stretch>
            <a:fillRect/>
          </a:stretch>
        </p:blipFill>
        <p:spPr>
          <a:xfrm>
            <a:off x="264947" y="3083055"/>
            <a:ext cx="9923234" cy="3370281"/>
          </a:xfrm>
          <a:prstGeom prst="rect">
            <a:avLst/>
          </a:prstGeom>
        </p:spPr>
      </p:pic>
    </p:spTree>
    <p:extLst>
      <p:ext uri="{BB962C8B-B14F-4D97-AF65-F5344CB8AC3E}">
        <p14:creationId xmlns:p14="http://schemas.microsoft.com/office/powerpoint/2010/main" val="2637117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ap showing number of cases and rates in herefordshire and bordering authorities&#10;&#10;Herefordshire rate lower than in other areas and has fallen in last week while elsewhere the rates have all increased" title="Confirmed cases in Herefordshire and surrounding areas"/>
          <p:cNvPicPr>
            <a:picLocks noChangeAspect="1"/>
          </p:cNvPicPr>
          <p:nvPr/>
        </p:nvPicPr>
        <p:blipFill>
          <a:blip r:embed="rId3"/>
          <a:stretch>
            <a:fillRect/>
          </a:stretch>
        </p:blipFill>
        <p:spPr>
          <a:xfrm>
            <a:off x="5809315" y="116632"/>
            <a:ext cx="5831301" cy="5762899"/>
          </a:xfrm>
          <a:prstGeom prst="rect">
            <a:avLst/>
          </a:prstGeom>
        </p:spPr>
      </p:pic>
      <p:sp>
        <p:nvSpPr>
          <p:cNvPr id="6" name="TextBox 5"/>
          <p:cNvSpPr txBox="1"/>
          <p:nvPr/>
        </p:nvSpPr>
        <p:spPr>
          <a:xfrm>
            <a:off x="9161923" y="5680994"/>
            <a:ext cx="30300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smtClean="0">
                <a:ln>
                  <a:noFill/>
                </a:ln>
                <a:solidFill>
                  <a:srgbClr val="282E2B"/>
                </a:solidFill>
                <a:effectLst/>
                <a:uLnTx/>
                <a:uFillTx/>
                <a:latin typeface="Arial" panose="020B0604020202020204"/>
                <a:ea typeface="+mn-ea"/>
                <a:cs typeface="+mn-cs"/>
              </a:rPr>
              <a:t>Time period: (5/12/20 </a:t>
            </a:r>
            <a:r>
              <a:rPr kumimoji="0" lang="en-GB" sz="1400" b="0" i="0" u="none" strike="noStrike" kern="1200" cap="none" spc="0" normalizeH="0" baseline="0" noProof="0" dirty="0">
                <a:ln>
                  <a:noFill/>
                </a:ln>
                <a:solidFill>
                  <a:srgbClr val="282E2B"/>
                </a:solidFill>
                <a:effectLst/>
                <a:uLnTx/>
                <a:uFillTx/>
                <a:latin typeface="Arial" panose="020B0604020202020204"/>
                <a:ea typeface="+mn-ea"/>
                <a:cs typeface="+mn-cs"/>
              </a:rPr>
              <a:t>to </a:t>
            </a:r>
            <a:r>
              <a:rPr kumimoji="0" lang="en-GB" sz="1400" b="0" i="0" u="none" strike="noStrike" kern="1200" cap="none" spc="0" normalizeH="0" baseline="0" noProof="0" dirty="0" smtClean="0">
                <a:ln>
                  <a:noFill/>
                </a:ln>
                <a:solidFill>
                  <a:srgbClr val="282E2B"/>
                </a:solidFill>
                <a:effectLst/>
                <a:uLnTx/>
                <a:uFillTx/>
                <a:latin typeface="Arial" panose="020B0604020202020204"/>
                <a:ea typeface="+mn-ea"/>
                <a:cs typeface="+mn-cs"/>
              </a:rPr>
              <a:t>11/12/20</a:t>
            </a:r>
            <a:r>
              <a:rPr kumimoji="0" lang="en-GB" sz="1800" b="0" i="0" u="none" strike="noStrike" kern="1200" cap="none" spc="0" normalizeH="0" baseline="0" noProof="0" dirty="0" smtClean="0">
                <a:ln>
                  <a:noFill/>
                </a:ln>
                <a:solidFill>
                  <a:srgbClr val="282E2B"/>
                </a:solidFill>
                <a:effectLst/>
                <a:uLnTx/>
                <a:uFillTx/>
                <a:latin typeface="Arial" panose="020B0604020202020204"/>
                <a:ea typeface="+mn-ea"/>
                <a:cs typeface="+mn-cs"/>
              </a:rPr>
              <a:t>)</a:t>
            </a:r>
            <a:endParaRPr kumimoji="0" lang="en-GB" sz="1800" b="0" i="0" u="none" strike="noStrike" kern="1200" cap="none" spc="0" normalizeH="0" baseline="0" noProof="0" dirty="0">
              <a:ln>
                <a:noFill/>
              </a:ln>
              <a:solidFill>
                <a:srgbClr val="282E2B"/>
              </a:solidFill>
              <a:effectLst/>
              <a:uLnTx/>
              <a:uFillTx/>
              <a:latin typeface="Arial" panose="020B0604020202020204"/>
              <a:ea typeface="+mn-ea"/>
              <a:cs typeface="+mn-cs"/>
            </a:endParaRPr>
          </a:p>
        </p:txBody>
      </p:sp>
      <p:sp>
        <p:nvSpPr>
          <p:cNvPr id="2" name="TextBox 1"/>
          <p:cNvSpPr txBox="1"/>
          <p:nvPr/>
        </p:nvSpPr>
        <p:spPr>
          <a:xfrm>
            <a:off x="80989" y="1022388"/>
            <a:ext cx="5411516" cy="5124480"/>
          </a:xfrm>
          <a:prstGeom prst="rect">
            <a:avLst/>
          </a:prstGeom>
          <a:noFill/>
        </p:spPr>
        <p:txBody>
          <a:bodyPr wrap="square" rtlCol="0">
            <a:spAutoFit/>
          </a:bodyPr>
          <a:lstStyle/>
          <a:p>
            <a:pPr>
              <a:spcBef>
                <a:spcPts val="600"/>
              </a:spcBef>
            </a:pPr>
            <a:r>
              <a:rPr lang="en-GB" sz="2000" dirty="0" smtClean="0">
                <a:solidFill>
                  <a:srgbClr val="282E2B"/>
                </a:solidFill>
              </a:rPr>
              <a:t>Latest published comparisons, for the week ending 11 December*, show:  </a:t>
            </a:r>
          </a:p>
          <a:p>
            <a:pPr marL="285750" indent="-285750">
              <a:spcBef>
                <a:spcPts val="600"/>
              </a:spcBef>
              <a:buFont typeface="Arial" panose="020B0604020202020204" pitchFamily="34" charset="0"/>
              <a:buChar char="•"/>
            </a:pPr>
            <a:r>
              <a:rPr lang="en-GB" dirty="0" smtClean="0">
                <a:solidFill>
                  <a:srgbClr val="282E2B"/>
                </a:solidFill>
              </a:rPr>
              <a:t>Herefordshire’s rate is currently half the rate in Shropshire, and much lower than all its other neighbours</a:t>
            </a:r>
          </a:p>
          <a:p>
            <a:pPr marL="285750" indent="-285750">
              <a:spcBef>
                <a:spcPts val="600"/>
              </a:spcBef>
              <a:buFont typeface="Arial" panose="020B0604020202020204" pitchFamily="34" charset="0"/>
              <a:buChar char="•"/>
            </a:pPr>
            <a:r>
              <a:rPr lang="en-GB" dirty="0" smtClean="0">
                <a:solidFill>
                  <a:srgbClr val="282E2B"/>
                </a:solidFill>
              </a:rPr>
              <a:t>Last week, 7-day case rates were rising in Welsh neighbours but continued to fall in English ones.  This week, all surrounding areas have seen an increase </a:t>
            </a:r>
            <a:r>
              <a:rPr lang="en-GB" dirty="0">
                <a:solidFill>
                  <a:srgbClr val="282E2B"/>
                </a:solidFill>
              </a:rPr>
              <a:t>(as indicated by the up/down arrows</a:t>
            </a:r>
            <a:r>
              <a:rPr lang="en-GB" dirty="0" smtClean="0">
                <a:solidFill>
                  <a:srgbClr val="282E2B"/>
                </a:solidFill>
              </a:rPr>
              <a:t>).</a:t>
            </a:r>
            <a:endParaRPr lang="en-GB" dirty="0">
              <a:solidFill>
                <a:srgbClr val="282E2B"/>
              </a:solidFill>
            </a:endParaRPr>
          </a:p>
          <a:p>
            <a:pPr marL="285750" indent="-285750">
              <a:spcBef>
                <a:spcPts val="600"/>
              </a:spcBef>
              <a:buFont typeface="Arial" panose="020B0604020202020204" pitchFamily="34" charset="0"/>
              <a:buChar char="•"/>
            </a:pPr>
            <a:r>
              <a:rPr lang="en-GB" dirty="0" smtClean="0">
                <a:solidFill>
                  <a:srgbClr val="282E2B"/>
                </a:solidFill>
              </a:rPr>
              <a:t>Although Herefordshire’s rate fell in the last week, it was quite a small reduction – from 57 per 100,000 in the week ending 4 Dec, to 51 by the 11 Dec. </a:t>
            </a:r>
          </a:p>
          <a:p>
            <a:pPr>
              <a:spcBef>
                <a:spcPts val="600"/>
              </a:spcBef>
            </a:pPr>
            <a:endParaRPr lang="en-GB" dirty="0">
              <a:solidFill>
                <a:srgbClr val="282E2B"/>
              </a:solidFill>
            </a:endParaRPr>
          </a:p>
          <a:p>
            <a:pPr>
              <a:spcBef>
                <a:spcPts val="600"/>
              </a:spcBef>
            </a:pPr>
            <a:r>
              <a:rPr lang="en-GB" sz="1400" dirty="0" smtClean="0">
                <a:solidFill>
                  <a:srgbClr val="282E2B"/>
                </a:solidFill>
              </a:rPr>
              <a:t>* Note that he slight lag in this data reflects the latest date for which complete data is available from test results </a:t>
            </a:r>
          </a:p>
        </p:txBody>
      </p:sp>
      <p:sp>
        <p:nvSpPr>
          <p:cNvPr id="3" name="Title 2"/>
          <p:cNvSpPr>
            <a:spLocks noGrp="1"/>
          </p:cNvSpPr>
          <p:nvPr>
            <p:ph type="title"/>
          </p:nvPr>
        </p:nvSpPr>
        <p:spPr>
          <a:xfrm>
            <a:off x="114175" y="172872"/>
            <a:ext cx="5191084" cy="749978"/>
          </a:xfrm>
        </p:spPr>
        <p:txBody>
          <a:bodyPr>
            <a:noAutofit/>
          </a:bodyPr>
          <a:lstStyle/>
          <a:p>
            <a:r>
              <a:rPr lang="en-GB" sz="2400" b="1" dirty="0" smtClean="0"/>
              <a:t>Lab-confirmed cases: comparison</a:t>
            </a:r>
            <a:br>
              <a:rPr lang="en-GB" sz="2400" b="1" dirty="0" smtClean="0"/>
            </a:br>
            <a:r>
              <a:rPr lang="en-GB" sz="2400" b="1" dirty="0" smtClean="0"/>
              <a:t> with neighbouring authorities</a:t>
            </a:r>
            <a:endParaRPr lang="en-GB" sz="2400" b="1" dirty="0"/>
          </a:p>
        </p:txBody>
      </p:sp>
      <p:pic>
        <p:nvPicPr>
          <p:cNvPr id="5" name="Picture 4"/>
          <p:cNvPicPr>
            <a:picLocks noChangeAspect="1"/>
          </p:cNvPicPr>
          <p:nvPr/>
        </p:nvPicPr>
        <p:blipFill>
          <a:blip r:embed="rId4"/>
          <a:stretch>
            <a:fillRect/>
          </a:stretch>
        </p:blipFill>
        <p:spPr>
          <a:xfrm>
            <a:off x="11064552" y="1484784"/>
            <a:ext cx="864096" cy="1510411"/>
          </a:xfrm>
          <a:prstGeom prst="rect">
            <a:avLst/>
          </a:prstGeom>
        </p:spPr>
      </p:pic>
      <p:sp>
        <p:nvSpPr>
          <p:cNvPr id="17" name="TextBox 16"/>
          <p:cNvSpPr txBox="1"/>
          <p:nvPr/>
        </p:nvSpPr>
        <p:spPr>
          <a:xfrm>
            <a:off x="80989" y="6193034"/>
            <a:ext cx="5683696" cy="646331"/>
          </a:xfrm>
          <a:prstGeom prst="rect">
            <a:avLst/>
          </a:prstGeom>
          <a:solidFill>
            <a:schemeClr val="bg1"/>
          </a:solidFill>
        </p:spPr>
        <p:txBody>
          <a:bodyPr wrap="square" rtlCol="0">
            <a:spAutoFit/>
          </a:bodyPr>
          <a:lstStyle/>
          <a:p>
            <a:pPr marL="357188"/>
            <a:r>
              <a:rPr lang="en-GB" sz="1200" b="1" dirty="0" smtClean="0"/>
              <a:t>      Where can I find out more? </a:t>
            </a:r>
            <a:r>
              <a:rPr lang="en-GB" sz="1200" dirty="0"/>
              <a:t>M</a:t>
            </a:r>
            <a:r>
              <a:rPr lang="en-GB" sz="1200" dirty="0" smtClean="0"/>
              <a:t>aps comparing 7 day numbers of cases and rates per 100,000 people are updated </a:t>
            </a:r>
            <a:r>
              <a:rPr lang="en-GB" sz="1200" dirty="0"/>
              <a:t>daily </a:t>
            </a:r>
            <a:r>
              <a:rPr lang="en-GB" sz="1200" dirty="0" smtClean="0"/>
              <a:t>by PHE </a:t>
            </a:r>
            <a:r>
              <a:rPr lang="en-GB" sz="1200" dirty="0"/>
              <a:t>at </a:t>
            </a:r>
            <a:r>
              <a:rPr lang="en-GB" sz="1200" dirty="0" smtClean="0">
                <a:hlinkClick r:id="rId5"/>
              </a:rPr>
              <a:t>https</a:t>
            </a:r>
            <a:r>
              <a:rPr lang="en-GB" sz="1200" dirty="0">
                <a:hlinkClick r:id="rId5"/>
              </a:rPr>
              <a:t>://coronavirus.data.gov.uk</a:t>
            </a:r>
            <a:r>
              <a:rPr lang="en-GB" sz="1200" dirty="0" smtClean="0">
                <a:hlinkClick r:id="rId5"/>
              </a:rPr>
              <a:t>/</a:t>
            </a:r>
            <a:r>
              <a:rPr lang="en-GB" sz="1200" dirty="0" smtClean="0"/>
              <a:t>.</a:t>
            </a:r>
            <a:endParaRPr lang="en-GB" sz="1200" dirty="0"/>
          </a:p>
        </p:txBody>
      </p:sp>
      <p:pic>
        <p:nvPicPr>
          <p:cNvPr id="18" name="Picture 17"/>
          <p:cNvPicPr>
            <a:picLocks noChangeAspect="1"/>
          </p:cNvPicPr>
          <p:nvPr/>
        </p:nvPicPr>
        <p:blipFill rotWithShape="1">
          <a:blip r:embed="rId6">
            <a:clrChange>
              <a:clrFrom>
                <a:srgbClr val="FFFFFF"/>
              </a:clrFrom>
              <a:clrTo>
                <a:srgbClr val="FFFFFF">
                  <a:alpha val="0"/>
                </a:srgbClr>
              </a:clrTo>
            </a:clrChange>
          </a:blip>
          <a:srcRect l="8548"/>
          <a:stretch/>
        </p:blipFill>
        <p:spPr>
          <a:xfrm>
            <a:off x="108420" y="6232101"/>
            <a:ext cx="377226" cy="384543"/>
          </a:xfrm>
          <a:prstGeom prst="rect">
            <a:avLst/>
          </a:prstGeom>
        </p:spPr>
      </p:pic>
    </p:spTree>
    <p:extLst>
      <p:ext uri="{BB962C8B-B14F-4D97-AF65-F5344CB8AC3E}">
        <p14:creationId xmlns:p14="http://schemas.microsoft.com/office/powerpoint/2010/main" val="3425609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umbers and proportion of cases represented by age groups aged less than 18 years, aged 18 to 30, aged 31 to 64 and aged 65 and over" title="Weekly number of lab-confirmed cases by age"/>
          <p:cNvPicPr>
            <a:picLocks noChangeAspect="1"/>
          </p:cNvPicPr>
          <p:nvPr/>
        </p:nvPicPr>
        <p:blipFill>
          <a:blip r:embed="rId2"/>
          <a:stretch>
            <a:fillRect/>
          </a:stretch>
        </p:blipFill>
        <p:spPr>
          <a:xfrm>
            <a:off x="6190228" y="514398"/>
            <a:ext cx="6001772" cy="6343602"/>
          </a:xfrm>
          <a:prstGeom prst="rect">
            <a:avLst/>
          </a:prstGeom>
        </p:spPr>
      </p:pic>
      <p:sp>
        <p:nvSpPr>
          <p:cNvPr id="10" name="Title 1"/>
          <p:cNvSpPr txBox="1">
            <a:spLocks/>
          </p:cNvSpPr>
          <p:nvPr/>
        </p:nvSpPr>
        <p:spPr>
          <a:xfrm>
            <a:off x="82431" y="867592"/>
            <a:ext cx="6107798" cy="3415505"/>
          </a:xfrm>
          <a:prstGeom prst="rect">
            <a:avLst/>
          </a:prstGeom>
          <a:solidFill>
            <a:schemeClr val="bg1"/>
          </a:solidFill>
          <a:ln>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80000" marR="0" lvl="0" indent="-180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srgbClr val="282E2B"/>
                </a:solidFill>
                <a:effectLst/>
                <a:uLnTx/>
                <a:uFillTx/>
                <a:latin typeface="+mn-lt"/>
              </a:rPr>
              <a:t>These charts show the age profile of lab-confirmed cases for each week since March: the top</a:t>
            </a:r>
            <a:r>
              <a:rPr lang="en-US" sz="1700" dirty="0" smtClean="0">
                <a:solidFill>
                  <a:srgbClr val="282E2B"/>
                </a:solidFill>
                <a:latin typeface="+mn-lt"/>
              </a:rPr>
              <a:t> one shows absolute numbers of cases and the bottom one shows age-groups as a percentage of all cases that week</a:t>
            </a:r>
          </a:p>
          <a:p>
            <a:pPr marL="180000" marR="0" lvl="0" indent="-180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srgbClr val="282E2B"/>
                </a:solidFill>
                <a:effectLst/>
                <a:uLnTx/>
                <a:uFillTx/>
                <a:latin typeface="+mn-lt"/>
              </a:rPr>
              <a:t>September and October</a:t>
            </a:r>
            <a:r>
              <a:rPr lang="en-US" sz="1700" dirty="0" smtClean="0">
                <a:solidFill>
                  <a:srgbClr val="282E2B"/>
                </a:solidFill>
                <a:latin typeface="+mn-lt"/>
              </a:rPr>
              <a:t> saw a much younger profile of lab-confirmed cases than in the first wave in April and May, but increasing proportions of older people tested positive during November’s spike in cases</a:t>
            </a:r>
            <a:endParaRPr lang="en-US" sz="1700" dirty="0">
              <a:solidFill>
                <a:srgbClr val="282E2B"/>
              </a:solidFill>
              <a:latin typeface="+mn-lt"/>
            </a:endParaRPr>
          </a:p>
          <a:p>
            <a:pPr marL="180000" indent="-180000">
              <a:lnSpc>
                <a:spcPct val="100000"/>
              </a:lnSpc>
              <a:spcBef>
                <a:spcPts val="600"/>
              </a:spcBef>
              <a:buFont typeface="Arial" panose="020B0604020202020204" pitchFamily="34" charset="0"/>
              <a:buChar char="•"/>
              <a:defRPr/>
            </a:pPr>
            <a:r>
              <a:rPr lang="en-US" sz="1700" dirty="0" smtClean="0">
                <a:latin typeface="+mn-lt"/>
              </a:rPr>
              <a:t>Whilst increased numbers have been seen in all age groups since early October, </a:t>
            </a:r>
            <a:r>
              <a:rPr lang="en-US" sz="1700" dirty="0">
                <a:latin typeface="+mn-lt"/>
              </a:rPr>
              <a:t>cases amongst older people are of particular concern as they are more likely to become acutely unwell and require </a:t>
            </a:r>
            <a:r>
              <a:rPr lang="en-US" sz="1700" dirty="0" err="1">
                <a:latin typeface="+mn-lt"/>
              </a:rPr>
              <a:t>hospitalisation</a:t>
            </a:r>
            <a:r>
              <a:rPr lang="en-US" sz="1700" dirty="0" smtClean="0">
                <a:latin typeface="+mn-lt"/>
              </a:rPr>
              <a:t>.</a:t>
            </a:r>
            <a:endParaRPr lang="en-US" sz="1700" b="1" dirty="0" smtClean="0">
              <a:latin typeface="+mn-lt"/>
            </a:endParaRPr>
          </a:p>
        </p:txBody>
      </p:sp>
      <p:sp>
        <p:nvSpPr>
          <p:cNvPr id="2" name="TextBox 1"/>
          <p:cNvSpPr txBox="1"/>
          <p:nvPr/>
        </p:nvSpPr>
        <p:spPr>
          <a:xfrm>
            <a:off x="6384032" y="260648"/>
            <a:ext cx="5663952" cy="28853"/>
          </a:xfrm>
          <a:prstGeom prst="rect">
            <a:avLst/>
          </a:prstGeom>
          <a:solidFill>
            <a:schemeClr val="bg1"/>
          </a:solidFill>
        </p:spPr>
        <p:txBody>
          <a:bodyPr wrap="square" rtlCol="0">
            <a:spAutoFit/>
          </a:bodyPr>
          <a:lstStyle/>
          <a:p>
            <a:pPr algn="ctr"/>
            <a:r>
              <a:rPr lang="en-GB" sz="1600" b="1" dirty="0" smtClean="0"/>
              <a:t>Lab-confirmed cases each week by age</a:t>
            </a:r>
          </a:p>
        </p:txBody>
      </p:sp>
      <p:sp>
        <p:nvSpPr>
          <p:cNvPr id="8" name="Title 1"/>
          <p:cNvSpPr txBox="1">
            <a:spLocks/>
          </p:cNvSpPr>
          <p:nvPr/>
        </p:nvSpPr>
        <p:spPr>
          <a:xfrm>
            <a:off x="96979" y="172754"/>
            <a:ext cx="6080980" cy="582839"/>
          </a:xfrm>
          <a:prstGeom prst="rect">
            <a:avLst/>
          </a:prstGeom>
          <a:solidFill>
            <a:schemeClr val="accent2"/>
          </a:solidFill>
        </p:spPr>
        <p:txBody>
          <a:bodyPr vert="horz" lIns="91440" tIns="45720" rIns="91440" bIns="4572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en-GB" sz="2400" b="1" i="0" u="none" strike="noStrike" kern="1200" cap="none" spc="0" normalizeH="0" baseline="0" noProof="0" dirty="0" smtClean="0">
                <a:ln>
                  <a:noFill/>
                </a:ln>
                <a:solidFill>
                  <a:srgbClr val="282E2B"/>
                </a:solidFill>
                <a:effectLst/>
                <a:uLnTx/>
                <a:uFillTx/>
                <a:ea typeface="+mj-ea"/>
                <a:cs typeface="Arial" panose="020B0604020202020204" pitchFamily="34" charset="0"/>
              </a:rPr>
              <a:t>Demographics of COVID-19 cases in Herefordshire: age profile</a:t>
            </a:r>
            <a:endParaRPr kumimoji="0" lang="en-GB" sz="2400" b="1" i="0" u="none" strike="noStrike" kern="1200" cap="none" spc="0" normalizeH="0" baseline="0" noProof="0" dirty="0">
              <a:ln>
                <a:noFill/>
              </a:ln>
              <a:solidFill>
                <a:srgbClr val="282E2B"/>
              </a:solidFill>
              <a:effectLst/>
              <a:uLnTx/>
              <a:uFillTx/>
              <a:ea typeface="+mj-ea"/>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14933743"/>
              </p:ext>
            </p:extLst>
          </p:nvPr>
        </p:nvGraphicFramePr>
        <p:xfrm>
          <a:off x="257540" y="4395097"/>
          <a:ext cx="5827660" cy="2382520"/>
        </p:xfrm>
        <a:graphic>
          <a:graphicData uri="http://schemas.openxmlformats.org/drawingml/2006/table">
            <a:tbl>
              <a:tblPr firstRow="1" bandRow="1">
                <a:tableStyleId>{5C22544A-7EE6-4342-B048-85BDC9FD1C3A}</a:tableStyleId>
              </a:tblPr>
              <a:tblGrid>
                <a:gridCol w="3259610">
                  <a:extLst>
                    <a:ext uri="{9D8B030D-6E8A-4147-A177-3AD203B41FA5}">
                      <a16:colId xmlns:a16="http://schemas.microsoft.com/office/drawing/2014/main" val="3111132971"/>
                    </a:ext>
                  </a:extLst>
                </a:gridCol>
                <a:gridCol w="770415">
                  <a:extLst>
                    <a:ext uri="{9D8B030D-6E8A-4147-A177-3AD203B41FA5}">
                      <a16:colId xmlns:a16="http://schemas.microsoft.com/office/drawing/2014/main" val="3091445041"/>
                    </a:ext>
                  </a:extLst>
                </a:gridCol>
                <a:gridCol w="770415">
                  <a:extLst>
                    <a:ext uri="{9D8B030D-6E8A-4147-A177-3AD203B41FA5}">
                      <a16:colId xmlns:a16="http://schemas.microsoft.com/office/drawing/2014/main" val="1284527796"/>
                    </a:ext>
                  </a:extLst>
                </a:gridCol>
                <a:gridCol w="1027220">
                  <a:extLst>
                    <a:ext uri="{9D8B030D-6E8A-4147-A177-3AD203B41FA5}">
                      <a16:colId xmlns:a16="http://schemas.microsoft.com/office/drawing/2014/main" val="3068320531"/>
                    </a:ext>
                  </a:extLst>
                </a:gridCol>
              </a:tblGrid>
              <a:tr h="370840">
                <a:tc>
                  <a:txBody>
                    <a:bodyPr/>
                    <a:lstStyle/>
                    <a:p>
                      <a:pPr algn="r"/>
                      <a:r>
                        <a:rPr lang="en-GB" sz="1400" dirty="0" smtClean="0"/>
                        <a:t>% aged:</a:t>
                      </a:r>
                      <a:endParaRPr lang="en-GB" sz="1400" dirty="0"/>
                    </a:p>
                  </a:txBody>
                  <a:tcPr/>
                </a:tc>
                <a:tc>
                  <a:txBody>
                    <a:bodyPr/>
                    <a:lstStyle/>
                    <a:p>
                      <a:pPr algn="r"/>
                      <a:r>
                        <a:rPr lang="en-GB" sz="1400" dirty="0" smtClean="0"/>
                        <a:t>18-30</a:t>
                      </a:r>
                      <a:endParaRPr lang="en-GB" sz="1400" dirty="0"/>
                    </a:p>
                  </a:txBody>
                  <a:tcPr/>
                </a:tc>
                <a:tc>
                  <a:txBody>
                    <a:bodyPr/>
                    <a:lstStyle/>
                    <a:p>
                      <a:pPr algn="r"/>
                      <a:r>
                        <a:rPr lang="en-GB" sz="1400" dirty="0" smtClean="0"/>
                        <a:t>65+</a:t>
                      </a:r>
                      <a:endParaRPr lang="en-GB" sz="1400" dirty="0"/>
                    </a:p>
                  </a:txBody>
                  <a:tcPr/>
                </a:tc>
                <a:tc>
                  <a:txBody>
                    <a:bodyPr/>
                    <a:lstStyle/>
                    <a:p>
                      <a:pPr algn="r"/>
                      <a:r>
                        <a:rPr lang="en-GB" sz="1400" dirty="0" smtClean="0"/>
                        <a:t>All cases</a:t>
                      </a:r>
                      <a:endParaRPr lang="en-GB" sz="1400" dirty="0"/>
                    </a:p>
                  </a:txBody>
                  <a:tcPr/>
                </a:tc>
                <a:extLst>
                  <a:ext uri="{0D108BD9-81ED-4DB2-BD59-A6C34878D82A}">
                    <a16:rowId xmlns:a16="http://schemas.microsoft.com/office/drawing/2014/main" val="2449227527"/>
                  </a:ext>
                </a:extLst>
              </a:tr>
              <a:tr h="370840">
                <a:tc>
                  <a:txBody>
                    <a:bodyPr/>
                    <a:lstStyle/>
                    <a:p>
                      <a:r>
                        <a:rPr lang="en-GB" sz="1600" dirty="0" smtClean="0"/>
                        <a:t>First wave: April / May</a:t>
                      </a:r>
                    </a:p>
                    <a:p>
                      <a:r>
                        <a:rPr lang="en-GB" sz="1100" i="0" dirty="0" smtClean="0"/>
                        <a:t>testing limited</a:t>
                      </a:r>
                      <a:r>
                        <a:rPr lang="en-GB" sz="1100" i="0" baseline="0" dirty="0" smtClean="0"/>
                        <a:t> to suspected cases most at risk of serious illness</a:t>
                      </a:r>
                      <a:endParaRPr lang="en-GB" sz="1100" i="0" dirty="0"/>
                    </a:p>
                  </a:txBody>
                  <a:tcPr/>
                </a:tc>
                <a:tc>
                  <a:txBody>
                    <a:bodyPr/>
                    <a:lstStyle/>
                    <a:p>
                      <a:pPr algn="r"/>
                      <a:r>
                        <a:rPr lang="en-GB" sz="1600" dirty="0" smtClean="0"/>
                        <a:t>14%</a:t>
                      </a:r>
                      <a:endParaRPr lang="en-GB" sz="1600" dirty="0"/>
                    </a:p>
                  </a:txBody>
                  <a:tcPr anchor="ctr"/>
                </a:tc>
                <a:tc>
                  <a:txBody>
                    <a:bodyPr/>
                    <a:lstStyle/>
                    <a:p>
                      <a:pPr algn="r"/>
                      <a:r>
                        <a:rPr lang="en-GB" sz="1600" dirty="0" smtClean="0"/>
                        <a:t>37%</a:t>
                      </a:r>
                      <a:endParaRPr lang="en-GB" sz="1600" dirty="0"/>
                    </a:p>
                  </a:txBody>
                  <a:tcPr anchor="ctr"/>
                </a:tc>
                <a:tc>
                  <a:txBody>
                    <a:bodyPr/>
                    <a:lstStyle/>
                    <a:p>
                      <a:pPr algn="r"/>
                      <a:r>
                        <a:rPr lang="en-GB" sz="1600" dirty="0" smtClean="0"/>
                        <a:t>653</a:t>
                      </a:r>
                      <a:endParaRPr lang="en-GB" sz="1600" dirty="0"/>
                    </a:p>
                  </a:txBody>
                  <a:tcPr anchor="ctr"/>
                </a:tc>
                <a:extLst>
                  <a:ext uri="{0D108BD9-81ED-4DB2-BD59-A6C34878D82A}">
                    <a16:rowId xmlns:a16="http://schemas.microsoft.com/office/drawing/2014/main" val="1582764607"/>
                  </a:ext>
                </a:extLst>
              </a:tr>
              <a:tr h="370840">
                <a:tc>
                  <a:txBody>
                    <a:bodyPr/>
                    <a:lstStyle/>
                    <a:p>
                      <a:r>
                        <a:rPr lang="en-GB" sz="1600" dirty="0" smtClean="0"/>
                        <a:t>September / October</a:t>
                      </a:r>
                    </a:p>
                    <a:p>
                      <a:pPr marL="0" marR="0" lvl="0" indent="0" algn="l" defTabSz="914354" rtl="0" eaLnBrk="1" fontAlgn="auto" latinLnBrk="0" hangingPunct="1">
                        <a:lnSpc>
                          <a:spcPct val="100000"/>
                        </a:lnSpc>
                        <a:spcBef>
                          <a:spcPts val="0"/>
                        </a:spcBef>
                        <a:spcAft>
                          <a:spcPts val="0"/>
                        </a:spcAft>
                        <a:buClrTx/>
                        <a:buSzTx/>
                        <a:buFontTx/>
                        <a:buNone/>
                        <a:tabLst/>
                        <a:defRPr/>
                      </a:pPr>
                      <a:r>
                        <a:rPr lang="en-GB" sz="1100" i="0" dirty="0" smtClean="0"/>
                        <a:t>rising</a:t>
                      </a:r>
                      <a:r>
                        <a:rPr lang="en-GB" sz="1100" i="0" baseline="0" dirty="0" smtClean="0"/>
                        <a:t> numbers of cases coinciding with return of </a:t>
                      </a:r>
                      <a:r>
                        <a:rPr lang="en-GB" sz="1100" i="0" dirty="0" smtClean="0"/>
                        <a:t>schools and universities and general relaxing</a:t>
                      </a:r>
                      <a:r>
                        <a:rPr lang="en-GB" sz="1100" i="0" baseline="0" dirty="0" smtClean="0"/>
                        <a:t> of restrictions. Rule of 6 implemented.</a:t>
                      </a:r>
                      <a:endParaRPr lang="en-GB" sz="1100" i="0" dirty="0" smtClean="0"/>
                    </a:p>
                  </a:txBody>
                  <a:tcPr/>
                </a:tc>
                <a:tc>
                  <a:txBody>
                    <a:bodyPr/>
                    <a:lstStyle/>
                    <a:p>
                      <a:pPr algn="r"/>
                      <a:r>
                        <a:rPr lang="en-GB" sz="1600" dirty="0" smtClean="0"/>
                        <a:t>31%</a:t>
                      </a:r>
                      <a:endParaRPr lang="en-GB" sz="1600" dirty="0"/>
                    </a:p>
                  </a:txBody>
                  <a:tcPr anchor="ctr"/>
                </a:tc>
                <a:tc>
                  <a:txBody>
                    <a:bodyPr/>
                    <a:lstStyle/>
                    <a:p>
                      <a:pPr algn="r"/>
                      <a:r>
                        <a:rPr lang="en-GB" sz="1600" dirty="0" smtClean="0"/>
                        <a:t>16%</a:t>
                      </a:r>
                      <a:endParaRPr lang="en-GB" sz="1600" dirty="0"/>
                    </a:p>
                  </a:txBody>
                  <a:tcPr anchor="ctr"/>
                </a:tc>
                <a:tc>
                  <a:txBody>
                    <a:bodyPr/>
                    <a:lstStyle/>
                    <a:p>
                      <a:pPr algn="r"/>
                      <a:r>
                        <a:rPr lang="en-GB" sz="1600" dirty="0" smtClean="0"/>
                        <a:t>586</a:t>
                      </a:r>
                      <a:endParaRPr lang="en-GB" sz="1600" dirty="0"/>
                    </a:p>
                  </a:txBody>
                  <a:tcPr anchor="ctr"/>
                </a:tc>
                <a:extLst>
                  <a:ext uri="{0D108BD9-81ED-4DB2-BD59-A6C34878D82A}">
                    <a16:rowId xmlns:a16="http://schemas.microsoft.com/office/drawing/2014/main" val="4179028394"/>
                  </a:ext>
                </a:extLst>
              </a:tr>
              <a:tr h="370840">
                <a:tc>
                  <a:txBody>
                    <a:bodyPr/>
                    <a:lstStyle/>
                    <a:p>
                      <a:r>
                        <a:rPr lang="en-GB" sz="1600" dirty="0" smtClean="0"/>
                        <a:t>November/December</a:t>
                      </a:r>
                    </a:p>
                    <a:p>
                      <a:r>
                        <a:rPr lang="en-GB" sz="1100" dirty="0" smtClean="0"/>
                        <a:t>Highest</a:t>
                      </a:r>
                      <a:r>
                        <a:rPr lang="en-GB" sz="1100" baseline="0" dirty="0" smtClean="0"/>
                        <a:t> numbers of confirmed cases to date</a:t>
                      </a:r>
                      <a:endParaRPr lang="en-GB" sz="1100" dirty="0"/>
                    </a:p>
                  </a:txBody>
                  <a:tcPr/>
                </a:tc>
                <a:tc>
                  <a:txBody>
                    <a:bodyPr/>
                    <a:lstStyle/>
                    <a:p>
                      <a:pPr algn="r"/>
                      <a:r>
                        <a:rPr lang="en-GB" sz="1600" dirty="0" smtClean="0"/>
                        <a:t>19%</a:t>
                      </a:r>
                      <a:endParaRPr lang="en-GB" sz="1600" dirty="0"/>
                    </a:p>
                  </a:txBody>
                  <a:tcPr anchor="ctr"/>
                </a:tc>
                <a:tc>
                  <a:txBody>
                    <a:bodyPr/>
                    <a:lstStyle/>
                    <a:p>
                      <a:pPr algn="r"/>
                      <a:r>
                        <a:rPr lang="en-GB" sz="1600" dirty="0" smtClean="0"/>
                        <a:t>21%</a:t>
                      </a:r>
                      <a:endParaRPr lang="en-GB" sz="1600" dirty="0"/>
                    </a:p>
                  </a:txBody>
                  <a:tcPr anchor="ctr"/>
                </a:tc>
                <a:tc>
                  <a:txBody>
                    <a:bodyPr/>
                    <a:lstStyle/>
                    <a:p>
                      <a:pPr algn="r"/>
                      <a:r>
                        <a:rPr lang="en-GB" sz="1600" dirty="0" smtClean="0"/>
                        <a:t>1,183</a:t>
                      </a:r>
                      <a:endParaRPr lang="en-GB" sz="1600" dirty="0"/>
                    </a:p>
                  </a:txBody>
                  <a:tcPr anchor="ctr"/>
                </a:tc>
                <a:extLst>
                  <a:ext uri="{0D108BD9-81ED-4DB2-BD59-A6C34878D82A}">
                    <a16:rowId xmlns:a16="http://schemas.microsoft.com/office/drawing/2014/main" val="2858739427"/>
                  </a:ext>
                </a:extLst>
              </a:tr>
            </a:tbl>
          </a:graphicData>
        </a:graphic>
      </p:graphicFrame>
    </p:spTree>
    <p:extLst>
      <p:ext uri="{BB962C8B-B14F-4D97-AF65-F5344CB8AC3E}">
        <p14:creationId xmlns:p14="http://schemas.microsoft.com/office/powerpoint/2010/main" val="2652899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eat map showing case rate in broad age groups with rates increase in all ages through October and first half of November particularly in those aged 18 to 21 and then subsequently in most age groups" title="Case rate by Age"/>
          <p:cNvPicPr>
            <a:picLocks noChangeAspect="1"/>
          </p:cNvPicPr>
          <p:nvPr/>
        </p:nvPicPr>
        <p:blipFill>
          <a:blip r:embed="rId3"/>
          <a:stretch>
            <a:fillRect/>
          </a:stretch>
        </p:blipFill>
        <p:spPr>
          <a:xfrm>
            <a:off x="1664039" y="2566320"/>
            <a:ext cx="10527961" cy="4262699"/>
          </a:xfrm>
          <a:prstGeom prst="rect">
            <a:avLst/>
          </a:prstGeom>
        </p:spPr>
      </p:pic>
      <p:sp>
        <p:nvSpPr>
          <p:cNvPr id="8" name="Title 1"/>
          <p:cNvSpPr txBox="1">
            <a:spLocks/>
          </p:cNvSpPr>
          <p:nvPr/>
        </p:nvSpPr>
        <p:spPr>
          <a:xfrm>
            <a:off x="119336" y="90404"/>
            <a:ext cx="10852600" cy="443106"/>
          </a:xfrm>
          <a:prstGeom prst="rect">
            <a:avLst/>
          </a:prstGeom>
          <a:solidFill>
            <a:schemeClr val="accent2"/>
          </a:solidFill>
        </p:spPr>
        <p:txBody>
          <a:bodyPr vert="horz" lIns="91440" tIns="45720" rIns="91440" bIns="45720" rtlCol="0" anchor="ctr">
            <a:no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en-GB" sz="2400" b="1" i="0" u="none" strike="noStrike" kern="1200" cap="none" spc="0" normalizeH="0" baseline="0" noProof="0" dirty="0" smtClean="0">
                <a:ln>
                  <a:noFill/>
                </a:ln>
                <a:solidFill>
                  <a:srgbClr val="282E2B"/>
                </a:solidFill>
                <a:effectLst/>
                <a:uLnTx/>
                <a:uFillTx/>
                <a:latin typeface="Arial" panose="020B0604020202020204" pitchFamily="34" charset="0"/>
                <a:ea typeface="+mj-ea"/>
                <a:cs typeface="Arial" panose="020B0604020202020204" pitchFamily="34" charset="0"/>
              </a:rPr>
              <a:t>Demographics of COVID-19: rates per 100,000 by age over time</a:t>
            </a:r>
            <a:endParaRPr kumimoji="0" lang="en-GB" sz="2400" b="1" i="0" u="none" strike="noStrike" kern="1200" cap="none" spc="0" normalizeH="0" baseline="0" noProof="0" dirty="0">
              <a:ln>
                <a:noFill/>
              </a:ln>
              <a:solidFill>
                <a:srgbClr val="282E2B"/>
              </a:solidFill>
              <a:effectLst/>
              <a:uLnTx/>
              <a:uFillTx/>
              <a:latin typeface="Arial" panose="020B0604020202020204" pitchFamily="34" charset="0"/>
              <a:ea typeface="+mj-ea"/>
              <a:cs typeface="Arial" panose="020B0604020202020204" pitchFamily="34" charset="0"/>
            </a:endParaRPr>
          </a:p>
        </p:txBody>
      </p:sp>
      <p:sp>
        <p:nvSpPr>
          <p:cNvPr id="10" name="Title 1"/>
          <p:cNvSpPr txBox="1">
            <a:spLocks/>
          </p:cNvSpPr>
          <p:nvPr/>
        </p:nvSpPr>
        <p:spPr>
          <a:xfrm>
            <a:off x="0" y="504206"/>
            <a:ext cx="12072664" cy="2276722"/>
          </a:xfrm>
          <a:prstGeom prst="rect">
            <a:avLst/>
          </a:prstGeom>
          <a:ln>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52000" lvl="0" indent="-180000">
              <a:lnSpc>
                <a:spcPct val="100000"/>
              </a:lnSpc>
              <a:spcBef>
                <a:spcPts val="600"/>
              </a:spcBef>
              <a:buFont typeface="Arial" panose="020B0604020202020204" pitchFamily="34" charset="0"/>
              <a:buChar char="•"/>
              <a:defRPr/>
            </a:pPr>
            <a:r>
              <a:rPr lang="en-US" sz="1400" dirty="0" smtClean="0">
                <a:latin typeface="+mn-lt"/>
              </a:rPr>
              <a:t>This </a:t>
            </a:r>
            <a:r>
              <a:rPr lang="en-US" sz="1400" dirty="0">
                <a:latin typeface="+mn-lt"/>
              </a:rPr>
              <a:t>“heat map” </a:t>
            </a:r>
            <a:r>
              <a:rPr lang="en-US" sz="1400" dirty="0" smtClean="0">
                <a:latin typeface="+mn-lt"/>
              </a:rPr>
              <a:t>shows how the 7-day rates per 100,000 for specific age groups have changed each week from July.  Each row represents an age group.  As rates increase, the chart </a:t>
            </a:r>
            <a:r>
              <a:rPr lang="en-US" sz="1400" dirty="0" err="1" smtClean="0">
                <a:latin typeface="+mn-lt"/>
              </a:rPr>
              <a:t>colours</a:t>
            </a:r>
            <a:r>
              <a:rPr lang="en-US" sz="1400" dirty="0" smtClean="0">
                <a:latin typeface="+mn-lt"/>
              </a:rPr>
              <a:t> become darker.</a:t>
            </a:r>
          </a:p>
          <a:p>
            <a:pPr marL="252000" indent="-180000">
              <a:lnSpc>
                <a:spcPct val="100000"/>
              </a:lnSpc>
              <a:spcBef>
                <a:spcPts val="600"/>
              </a:spcBef>
              <a:buFont typeface="Arial" panose="020B0604020202020204" pitchFamily="34" charset="0"/>
              <a:buChar char="•"/>
              <a:defRPr/>
            </a:pPr>
            <a:r>
              <a:rPr lang="en-US" sz="1400" dirty="0"/>
              <a:t>I</a:t>
            </a:r>
            <a:r>
              <a:rPr lang="en-US" sz="1400" dirty="0" smtClean="0"/>
              <a:t>t </a:t>
            </a:r>
            <a:r>
              <a:rPr lang="en-US" sz="1400" dirty="0"/>
              <a:t>is important to note that rates per 100,000 can be significantly affected by relatively small numbers of cases in a population as small as Herefordshire, even more </a:t>
            </a:r>
            <a:r>
              <a:rPr lang="en-US" sz="1400" dirty="0" smtClean="0"/>
              <a:t>so when broken down into age-groups.  The absolute number of cases are shown as context.</a:t>
            </a:r>
            <a:endParaRPr lang="en-US" sz="1400" dirty="0" smtClean="0">
              <a:latin typeface="+mn-lt"/>
            </a:endParaRPr>
          </a:p>
          <a:p>
            <a:pPr marL="252000" indent="-180000">
              <a:lnSpc>
                <a:spcPct val="100000"/>
              </a:lnSpc>
              <a:spcBef>
                <a:spcPts val="600"/>
              </a:spcBef>
              <a:buFont typeface="Arial" panose="020B0604020202020204" pitchFamily="34" charset="0"/>
              <a:buChar char="•"/>
              <a:defRPr/>
            </a:pPr>
            <a:r>
              <a:rPr lang="en-US" sz="1400" dirty="0"/>
              <a:t>The farm outbreak stands out in July, when rates were otherwise low </a:t>
            </a:r>
            <a:r>
              <a:rPr lang="en-US" sz="1400" dirty="0" smtClean="0"/>
              <a:t>for </a:t>
            </a:r>
            <a:r>
              <a:rPr lang="en-US" sz="1400" dirty="0"/>
              <a:t>all ages for most of the </a:t>
            </a:r>
            <a:r>
              <a:rPr lang="en-US" sz="1400" dirty="0" smtClean="0"/>
              <a:t>summer</a:t>
            </a:r>
            <a:r>
              <a:rPr lang="en-US" sz="1400" dirty="0"/>
              <a:t>.</a:t>
            </a:r>
            <a:r>
              <a:rPr lang="en-US" sz="1400" dirty="0" smtClean="0"/>
              <a:t>  From the end of September to mid-November </a:t>
            </a:r>
            <a:r>
              <a:rPr lang="en-US" sz="1400" dirty="0"/>
              <a:t>rates </a:t>
            </a:r>
            <a:r>
              <a:rPr lang="en-US" sz="1400" dirty="0" smtClean="0"/>
              <a:t>increased </a:t>
            </a:r>
            <a:r>
              <a:rPr lang="en-US" sz="1400" dirty="0"/>
              <a:t>in </a:t>
            </a:r>
            <a:r>
              <a:rPr lang="en-US" sz="1400" dirty="0" smtClean="0"/>
              <a:t>all </a:t>
            </a:r>
            <a:r>
              <a:rPr lang="en-US" sz="1400" dirty="0"/>
              <a:t>age </a:t>
            </a:r>
            <a:r>
              <a:rPr lang="en-US" sz="1400" dirty="0" smtClean="0"/>
              <a:t>groups, most notably in 18 to 21 year-olds: 9% of all cases </a:t>
            </a:r>
            <a:br>
              <a:rPr lang="en-US" sz="1400" dirty="0" smtClean="0"/>
            </a:br>
            <a:r>
              <a:rPr lang="en-US" sz="1400" dirty="0" smtClean="0"/>
              <a:t>despite only making up 3% of the population. </a:t>
            </a:r>
          </a:p>
          <a:p>
            <a:pPr marL="252000" indent="-180000">
              <a:lnSpc>
                <a:spcPct val="100000"/>
              </a:lnSpc>
              <a:spcBef>
                <a:spcPts val="600"/>
              </a:spcBef>
              <a:buFont typeface="Arial" panose="020B0604020202020204" pitchFamily="34" charset="0"/>
              <a:buChar char="•"/>
              <a:defRPr/>
            </a:pPr>
            <a:r>
              <a:rPr lang="en-US" sz="1400" dirty="0" smtClean="0"/>
              <a:t>Rates have fallen in all ages since the middle of November, although in the week to 11 Dec small increases were seen in a </a:t>
            </a:r>
            <a:br>
              <a:rPr lang="en-US" sz="1400" dirty="0" smtClean="0"/>
            </a:br>
            <a:r>
              <a:rPr lang="en-US" sz="1400" dirty="0" smtClean="0"/>
              <a:t>number of age groups, particularly in those aged 18 to 29.  The highest rate is still amongst 18-21s. </a:t>
            </a:r>
          </a:p>
        </p:txBody>
      </p:sp>
      <p:sp>
        <p:nvSpPr>
          <p:cNvPr id="5" name="Rectangle 4"/>
          <p:cNvSpPr/>
          <p:nvPr/>
        </p:nvSpPr>
        <p:spPr>
          <a:xfrm>
            <a:off x="0" y="2780928"/>
            <a:ext cx="1919536" cy="3554819"/>
          </a:xfrm>
          <a:prstGeom prst="rect">
            <a:avLst/>
          </a:prstGeom>
          <a:solidFill>
            <a:schemeClr val="bg1"/>
          </a:solidFill>
        </p:spPr>
        <p:txBody>
          <a:bodyPr wrap="square">
            <a:spAutoFit/>
          </a:bodyPr>
          <a:lstStyle/>
          <a:p>
            <a:pPr marL="252000" indent="-180000">
              <a:lnSpc>
                <a:spcPct val="100000"/>
              </a:lnSpc>
              <a:spcBef>
                <a:spcPts val="600"/>
              </a:spcBef>
              <a:buFont typeface="Arial" panose="020B0604020202020204" pitchFamily="34" charset="0"/>
              <a:buChar char="•"/>
              <a:defRPr/>
            </a:pPr>
            <a:r>
              <a:rPr lang="en-US" sz="1400" dirty="0" smtClean="0">
                <a:latin typeface="+mj-lt"/>
                <a:ea typeface="+mj-ea"/>
                <a:cs typeface="+mj-cs"/>
              </a:rPr>
              <a:t>The rate amongst people aged 80+ has halved in the last week while the figure rose for 70-79s. High rates in these age groups are a cause for concern as they are particularly vulnerable.</a:t>
            </a:r>
          </a:p>
          <a:p>
            <a:pPr marL="252000" indent="-180000">
              <a:lnSpc>
                <a:spcPct val="100000"/>
              </a:lnSpc>
              <a:spcBef>
                <a:spcPts val="600"/>
              </a:spcBef>
              <a:buFont typeface="Arial" panose="020B0604020202020204" pitchFamily="34" charset="0"/>
              <a:buChar char="•"/>
              <a:defRPr/>
            </a:pPr>
            <a:endParaRPr lang="en-US" sz="1400" dirty="0">
              <a:latin typeface="+mj-lt"/>
              <a:ea typeface="+mj-ea"/>
              <a:cs typeface="+mj-cs"/>
            </a:endParaRPr>
          </a:p>
          <a:p>
            <a:pPr marL="72000">
              <a:lnSpc>
                <a:spcPct val="100000"/>
              </a:lnSpc>
              <a:spcBef>
                <a:spcPts val="600"/>
              </a:spcBef>
              <a:defRPr/>
            </a:pPr>
            <a:endParaRPr lang="en-US" sz="1400" dirty="0" smtClean="0">
              <a:latin typeface="+mj-lt"/>
              <a:ea typeface="+mj-ea"/>
              <a:cs typeface="+mj-cs"/>
            </a:endParaRPr>
          </a:p>
          <a:p>
            <a:pPr marL="72000">
              <a:lnSpc>
                <a:spcPct val="100000"/>
              </a:lnSpc>
              <a:spcBef>
                <a:spcPts val="600"/>
              </a:spcBef>
              <a:defRPr/>
            </a:pPr>
            <a:endParaRPr lang="en-US" sz="1400" dirty="0"/>
          </a:p>
        </p:txBody>
      </p:sp>
    </p:spTree>
    <p:extLst>
      <p:ext uri="{BB962C8B-B14F-4D97-AF65-F5344CB8AC3E}">
        <p14:creationId xmlns:p14="http://schemas.microsoft.com/office/powerpoint/2010/main" val="3726023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Herefordshire Council 2018">
      <a:dk1>
        <a:srgbClr val="282E2B"/>
      </a:dk1>
      <a:lt1>
        <a:srgbClr val="FFFFFF"/>
      </a:lt1>
      <a:dk2>
        <a:srgbClr val="FFC937"/>
      </a:dk2>
      <a:lt2>
        <a:srgbClr val="FFFFFF"/>
      </a:lt2>
      <a:accent1>
        <a:srgbClr val="FFC937"/>
      </a:accent1>
      <a:accent2>
        <a:srgbClr val="FFFFFF"/>
      </a:accent2>
      <a:accent3>
        <a:srgbClr val="A7216D"/>
      </a:accent3>
      <a:accent4>
        <a:srgbClr val="F16A37"/>
      </a:accent4>
      <a:accent5>
        <a:srgbClr val="282E2B"/>
      </a:accent5>
      <a:accent6>
        <a:srgbClr val="EC2048"/>
      </a:accent6>
      <a:hlink>
        <a:srgbClr val="0099CB"/>
      </a:hlink>
      <a:folHlink>
        <a:srgbClr val="F16A3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standard template" id="{A72885D0-1A2A-4C58-88F4-C6E254859E9C}" vid="{919AB1B9-D6A2-494B-9B36-386A580FCF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40190</TotalTime>
  <Words>4403</Words>
  <Application>Microsoft Office PowerPoint</Application>
  <PresentationFormat>Widescreen</PresentationFormat>
  <Paragraphs>196</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Lato</vt:lpstr>
      <vt:lpstr>Times New Roman</vt:lpstr>
      <vt:lpstr>Wingdings</vt:lpstr>
      <vt:lpstr>2_Office Theme</vt:lpstr>
      <vt:lpstr>PowerPoint Presentation</vt:lpstr>
      <vt:lpstr>Contents </vt:lpstr>
      <vt:lpstr>Key messages</vt:lpstr>
      <vt:lpstr>COVID-19 testing</vt:lpstr>
      <vt:lpstr>Lab-confirmed COVID-19 cases in Herefordshire</vt:lpstr>
      <vt:lpstr>Lab-confirmed cases: comparisons</vt:lpstr>
      <vt:lpstr>Lab-confirmed cases: comparison  with neighbouring authorities</vt:lpstr>
      <vt:lpstr>PowerPoint Presentation</vt:lpstr>
      <vt:lpstr>PowerPoint Presentation</vt:lpstr>
      <vt:lpstr>PowerPoint Presentation</vt:lpstr>
      <vt:lpstr>PowerPoint Presentation</vt:lpstr>
      <vt:lpstr>Profile of deaths: published data</vt:lpstr>
      <vt:lpstr>Profile of deaths: main causes of death</vt:lpstr>
      <vt:lpstr>Wider impacts: clinically vulnerable people</vt:lpstr>
      <vt:lpstr>Effects of lockdown on population movement</vt:lpstr>
      <vt:lpstr>Wider impacts: the economy</vt:lpstr>
      <vt:lpstr>Other resources</vt:lpstr>
    </vt:vector>
  </TitlesOfParts>
  <Company>Hoople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 Shield List</dc:title>
  <dc:creator>Harris, Paul</dc:creator>
  <cp:lastModifiedBy>Helm, Dave</cp:lastModifiedBy>
  <cp:revision>1898</cp:revision>
  <dcterms:created xsi:type="dcterms:W3CDTF">2020-04-22T15:49:00Z</dcterms:created>
  <dcterms:modified xsi:type="dcterms:W3CDTF">2020-12-18T08:34:04Z</dcterms:modified>
</cp:coreProperties>
</file>