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8"/>
  </p:notesMasterIdLst>
  <p:handoutMasterIdLst>
    <p:handoutMasterId r:id="rId29"/>
  </p:handoutMasterIdLst>
  <p:sldIdLst>
    <p:sldId id="346" r:id="rId5"/>
    <p:sldId id="376" r:id="rId6"/>
    <p:sldId id="428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51" r:id="rId15"/>
    <p:sldId id="452" r:id="rId16"/>
    <p:sldId id="441" r:id="rId17"/>
    <p:sldId id="442" r:id="rId18"/>
    <p:sldId id="453" r:id="rId19"/>
    <p:sldId id="443" r:id="rId20"/>
    <p:sldId id="444" r:id="rId21"/>
    <p:sldId id="445" r:id="rId22"/>
    <p:sldId id="446" r:id="rId23"/>
    <p:sldId id="450" r:id="rId24"/>
    <p:sldId id="455" r:id="rId25"/>
    <p:sldId id="449" r:id="rId26"/>
    <p:sldId id="448" r:id="rId27"/>
  </p:sldIdLst>
  <p:sldSz cx="9144000" cy="6858000" type="screen4x3"/>
  <p:notesSz cx="6805613" cy="9944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6" autoAdjust="0"/>
    <p:restoredTop sz="94595" autoAdjust="0"/>
  </p:normalViewPr>
  <p:slideViewPr>
    <p:cSldViewPr>
      <p:cViewPr varScale="1">
        <p:scale>
          <a:sx n="115" d="100"/>
          <a:sy n="115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375C2F4-91D2-47E8-A44A-422C6756804F}" type="datetimeFigureOut">
              <a:rPr lang="en-GB"/>
              <a:pPr>
                <a:defRPr/>
              </a:pPr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7F6A083-D991-40AE-82D8-D88EA94DB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9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6FE9956-CEF6-4241-970C-7ACF849C1FAF}" type="datetimeFigureOut">
              <a:rPr lang="en-GB"/>
              <a:pPr>
                <a:defRPr/>
              </a:pPr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31FF2C5-27EB-4DBB-9B72-6AD8C7E40B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4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3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9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8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9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8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6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3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2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3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30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7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78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28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1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3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3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2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4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F0D-2CFC-4F82-B7E4-977882AD9331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195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5613" y="333375"/>
            <a:ext cx="6564312" cy="1144588"/>
          </a:xfrm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73238"/>
            <a:ext cx="6859588" cy="4103687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2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6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7188" y="333375"/>
            <a:ext cx="1709737" cy="6199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33375"/>
            <a:ext cx="4979988" cy="6199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9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344863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063" y="1752600"/>
            <a:ext cx="3344862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99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2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195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562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6842125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64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sites/default/files/HealthVisitorSurveyReport%202016_FINAL_v1.0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sites/default/files/GA%20dental%20extractions%20report%202016-17%20V3%20(15th%20Dec%202017)_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sites/default/files/Health%20related%20behaviour%20summary%20report%202016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nhs.uk/services/national-child-measurement-programm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ymouth.gov.uk/sites/default/files/Plymouths%20National%20Child%20Measurement%20Programme%20Report%202016-17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.gov.uk/topics/social-care-health-and-integration/public-health/children-public-health-transfer/child-health-information-servic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gertips.phe.org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publichealt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ymouth.gov.uk/publichealth/factsandfiguresjointstrategicneedsassess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uidance/phe-data-and-analysis-too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.nelder@Plymouth.gov.u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oira.maconachie@Plymouth.gov.uk" TargetMode="External"/><Relationship Id="rId4" Type="http://schemas.openxmlformats.org/officeDocument/2006/relationships/hyperlink" Target="mailto:simon.hoad@Plymouth.gov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public-health-in-local-govern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sites/default/files/Public%20Health%20Plymouth%20datasets%20-%20detailed%20info%20(Feb%202018)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ent.digital.nhs.uk/vit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ent.digital.nhs.uk/pcmdataba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ymouth.gov.uk/sites/default/files/Life%20expectancy%20report%202017_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ent.digital.nhs.uk/H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ymouth.gov.uk/sites/default/files/Smoking%20Obesity%20&amp;%20High%20BP%20Report%20(2013-14%20to%202015-16)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Public Health Data Sources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8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8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18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1800" b="1" dirty="0"/>
              <a:t>Robert Nelder, Simon </a:t>
            </a:r>
            <a:r>
              <a:rPr lang="en-US" sz="1800" b="1" dirty="0" err="1"/>
              <a:t>Hoad</a:t>
            </a:r>
            <a:r>
              <a:rPr lang="en-US" sz="1800" b="1" dirty="0"/>
              <a:t> and Moira </a:t>
            </a:r>
            <a:r>
              <a:rPr lang="en-US" sz="1800" b="1" dirty="0" err="1"/>
              <a:t>Maconachie</a:t>
            </a:r>
            <a:endParaRPr lang="en-US" sz="1800" b="1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1800" b="1" dirty="0"/>
              <a:t>Public Health, ODPH, Plymouth City Council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1800" b="1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8456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(8c) </a:t>
            </a:r>
            <a:r>
              <a:rPr lang="en-GB" sz="2000" b="1" dirty="0" err="1">
                <a:solidFill>
                  <a:srgbClr val="000000"/>
                </a:solidFill>
              </a:rPr>
              <a:t>Livewell</a:t>
            </a:r>
            <a:r>
              <a:rPr lang="en-GB" sz="2000" b="1" dirty="0">
                <a:solidFill>
                  <a:srgbClr val="000000"/>
                </a:solidFill>
              </a:rPr>
              <a:t> Southwest: Health Visitor survey caseload data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This dataset is made available by </a:t>
            </a:r>
            <a:r>
              <a:rPr lang="en-GB" sz="1800" b="1" dirty="0" err="1">
                <a:solidFill>
                  <a:srgbClr val="000000"/>
                </a:solidFill>
              </a:rPr>
              <a:t>Livewell</a:t>
            </a:r>
            <a:r>
              <a:rPr lang="en-GB" sz="1800" b="1" dirty="0">
                <a:solidFill>
                  <a:srgbClr val="000000"/>
                </a:solidFill>
              </a:rPr>
              <a:t> Southwest every other year.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Contains information on 31 family-related health needs factors relating to every child on Health Visitor caseloads.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31 factors cover the health, social and lifestyle situation of the family, and information on illness and disability.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Based on the Health Visitor’s knowledge of the family, not a questionnaire.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Contains information on 11,000 (in 2018) families with young children in Plymouth.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 is available from 2002 to 2018 (nine time periods).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5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2000" b="1" kern="1200" dirty="0">
                <a:solidFill>
                  <a:srgbClr val="000000"/>
                </a:solidFill>
              </a:rPr>
              <a:t>Health Visitor caseload survey - the data collected: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endParaRPr lang="en-GB" sz="1600" b="1" kern="1200" dirty="0">
              <a:solidFill>
                <a:srgbClr val="000000"/>
              </a:solidFill>
            </a:endParaRP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One parent family			Violence in the family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Difficulties with English			Separation and/or divorce in last year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Parents have learning difficulties		Parents have literacy problems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Parents are under 18 now			One/both parents in care/abused as child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Child protection issues			Three or more under 5s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In receipt of professional support		Bereavement, significant to the family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Major wage earner is unemployed		Low income, dependent on benefits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Poor housing having detrimental effect	In temporary accommodation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Address changed 3+ times in last year	Parent(s) abuse alcohol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Parent(s) smoke				Parent(s) abuse drugs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Disabled/chronically sick adult in family	Depressed/mentally ill parent(s)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Low birthweight birth in last year		Previous cot death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Centiles show need for extra monitoring	Children with special needs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Developmental delay			Behavioural problems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Social isolation				Parenting problems</a:t>
            </a:r>
          </a:p>
          <a:p>
            <a:pPr marL="179388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n-GB" sz="1600" b="1" kern="1200" dirty="0">
                <a:solidFill>
                  <a:srgbClr val="000000"/>
                </a:solidFill>
              </a:rPr>
              <a:t>Failed to follow up advice			</a:t>
            </a:r>
            <a:r>
              <a:rPr lang="en-GB" sz="1600" b="1" kern="1200" dirty="0">
                <a:solidFill>
                  <a:srgbClr val="FF0000"/>
                </a:solidFill>
              </a:rPr>
              <a:t>Vulnerable families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Health Visitor caseload survey - the process:</a:t>
            </a:r>
          </a:p>
          <a:p>
            <a:pPr marL="0" indent="0" eaLnBrk="1" hangingPunct="1"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Health Visitors assess each family against the 31 factors.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1800" b="1" dirty="0" err="1">
                <a:solidFill>
                  <a:srgbClr val="000000"/>
                </a:solidFill>
              </a:rPr>
              <a:t>Standardised</a:t>
            </a:r>
            <a:r>
              <a:rPr lang="en-US" sz="1800" b="1" dirty="0">
                <a:solidFill>
                  <a:srgbClr val="000000"/>
                </a:solidFill>
              </a:rPr>
              <a:t> definitions and common electronic data entry form.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Based on the judgement of the Health Visitor and their observations of the family.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One e-form is completed for every family on caseloads.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11,000 e-forms completed in 2018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3"/>
              </a:rPr>
              <a:t>https://www.plymouth.gov.uk/sites/default/files/HealthVisitorSurveyReport 2016_FINAL_v1.0.pdf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9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(8c) </a:t>
            </a:r>
            <a:r>
              <a:rPr lang="en-GB" sz="2000" b="1" dirty="0" err="1">
                <a:solidFill>
                  <a:srgbClr val="000000"/>
                </a:solidFill>
              </a:rPr>
              <a:t>Livewell</a:t>
            </a:r>
            <a:r>
              <a:rPr lang="en-GB" sz="2000" b="1" dirty="0">
                <a:solidFill>
                  <a:srgbClr val="000000"/>
                </a:solidFill>
              </a:rPr>
              <a:t> Southwest: dental extractions under GA in children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This dataset is made available by Plymouth Community Dental Ltd (part of </a:t>
            </a:r>
            <a:r>
              <a:rPr lang="en-GB" sz="1800" b="1" dirty="0" err="1">
                <a:solidFill>
                  <a:srgbClr val="000000"/>
                </a:solidFill>
              </a:rPr>
              <a:t>Livewell</a:t>
            </a:r>
            <a:r>
              <a:rPr lang="en-GB" sz="1800" b="1" dirty="0">
                <a:solidFill>
                  <a:srgbClr val="000000"/>
                </a:solidFill>
              </a:rPr>
              <a:t> Southwest).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Contains information on children aged 0-16 years who have had teeth removed under general anaesthetic (GA).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dataset contains information on the age, postcode and number of teeth extracted of each child.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713 Plymouth-resident children had teeth removed under GA in 2016-17.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 is available from 2014-15 to 2016-17 (three time time periods).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u="sng" dirty="0">
                <a:hlinkClick r:id="rId3"/>
              </a:rPr>
              <a:t>https://www.plymouth.gov.uk/sites/default/files/GA%20dental%20extractions%20report%202016-17%20V3%20%2815th%20Dec%202017%29_0.pdf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8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(10) Local surveys: school-based surveys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A school-based survey health and wellbeing survey has been carried out in Plymouth’s secondary schools since 2014.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survey is completed by pupils in years 8 and 10.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survey takes place every other year.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Since 2016 a primary school survey has been carried out in KS2 – this will be carried out every other year.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5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School-based surveys</a:t>
            </a: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18 of the 19 providers of secondary education in the city took part in the survey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4,342 pupils in Year 8 (ages 12-13) and Year 10 (ages 14-15) completed questionnaires anonymously.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Completed questionnaires were analysed by the Schools Health Education Unit (SHEU) based in Exeter.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Topics include, Background, Healthy Eating, Drugs, Alcohol and Tobacco, Emotional Health and Wellbeing, Physical Activity, Sex and Relationships, Safety, Enjoying and Achieving, Leisure and Money.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3"/>
              </a:rPr>
              <a:t>https://www.plymouth.gov.uk/sites/default/files/Health%20related%20behaviour%20summary%20report%202016.pdf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(12) National Child Measurement Programme (NCMP)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NCMP is a mandated responsibility of local PH Teams.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It is delivered jointly with the School Nursing Team.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Each year 5,000 children (approx.) in Reception and Year 6 classes are weighed and measured.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The resulting dataset includes the following….. height, weight, BMI, postcode, </a:t>
            </a:r>
            <a:r>
              <a:rPr lang="en-GB" sz="1800" b="1" dirty="0" err="1">
                <a:solidFill>
                  <a:srgbClr val="000000"/>
                </a:solidFill>
              </a:rPr>
              <a:t>DoB</a:t>
            </a:r>
            <a:r>
              <a:rPr lang="en-GB" sz="1800" b="1" dirty="0">
                <a:solidFill>
                  <a:srgbClr val="000000"/>
                </a:solidFill>
              </a:rPr>
              <a:t>, and school.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NCMP data is available from 2007.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FF0000"/>
                </a:solidFill>
                <a:hlinkClick r:id="rId3"/>
              </a:rPr>
              <a:t>https://digital.nhs.uk/services/national-child-measurement-programme/</a:t>
            </a:r>
            <a:endParaRPr lang="en-GB" sz="16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4"/>
              </a:rPr>
              <a:t>https://www.plymouth.gov.uk/sites/default/files/Plymouths%20National%20Child%20Measurement%20Programme%20Report%202016-17.pdf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(13) Child Health Information System (CHIS)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Contains large amount of information about the health of children (&lt;18 years).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Includes information on public health interventions (e.g. screening and immunisations).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 is requested by PH Team to monitor trends in child health-related indicators (e.g. breastfeeding status at 6-8 weeks and immunisation rates at sub-city level).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3"/>
              </a:rPr>
              <a:t>https://www.local.gov.uk/topics/social-care-health-and-integration/public-health/children-public-health-transfer/child-health-information-services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800" b="1" dirty="0">
                <a:solidFill>
                  <a:srgbClr val="000000"/>
                </a:solidFill>
              </a:rPr>
              <a:t> 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Fingertips demo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FF0000"/>
                </a:solidFill>
                <a:hlinkClick r:id="rId3"/>
              </a:rPr>
              <a:t>https://fingertips.phe.org.uk/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8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Public Health and JSNA websites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Public Health website: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3"/>
              </a:rPr>
              <a:t>https://www.plymouth.gov.uk/publichealth</a:t>
            </a:r>
            <a:endParaRPr lang="en-GB" sz="18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Joint Strategic Needs Assessment (JSNA) website: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4"/>
              </a:rPr>
              <a:t>https://www.plymouth.gov.uk/publichealth/factsandfiguresjointstrategicneedsassessment</a:t>
            </a:r>
            <a:endParaRPr lang="en-GB" sz="18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eaLnBrk="1" hangingPunct="1">
              <a:lnSpc>
                <a:spcPts val="2000"/>
              </a:lnSpc>
              <a:defRPr/>
            </a:pPr>
            <a:endParaRPr lang="en-US" sz="2000" b="1" dirty="0">
              <a:solidFill>
                <a:srgbClr val="000000"/>
              </a:solidFill>
            </a:endParaRP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Introductions and overview of session			RN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Public Health in the Local Authority			RN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Data sources report						RN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Selected datasets						RN	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Fingertips demo						SH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Public Health and JSNA websites				RN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PHE data and analysis tools					RN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Process for data sharing					SH/MM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Discussion and next steps					All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000000"/>
                </a:solidFill>
              </a:rPr>
              <a:t>Contact details						RN</a:t>
            </a:r>
          </a:p>
        </p:txBody>
      </p:sp>
    </p:spTree>
    <p:extLst>
      <p:ext uri="{BB962C8B-B14F-4D97-AF65-F5344CB8AC3E}">
        <p14:creationId xmlns:p14="http://schemas.microsoft.com/office/powerpoint/2010/main" val="281263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PHE data and analysis tools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PHE data and analysis tools website: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3"/>
              </a:rPr>
              <a:t>https://www.gov.uk/guidance/phe-data-and-analysis-tools</a:t>
            </a: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2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for data sharing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1800" b="1" dirty="0"/>
              <a:t>Initial query should be sent to the public health team and must include a brief project proposal.</a:t>
            </a:r>
          </a:p>
          <a:p>
            <a:pPr lvl="0">
              <a:spcAft>
                <a:spcPts val="1200"/>
              </a:spcAft>
            </a:pPr>
            <a:r>
              <a:rPr lang="en-GB" sz="1800" b="1" dirty="0"/>
              <a:t>The query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b="1" dirty="0"/>
              <a:t>will be looked at within the context of the existing data sharing agreement we have in place for some of the data we hold. </a:t>
            </a:r>
          </a:p>
          <a:p>
            <a:pPr lvl="0">
              <a:spcAft>
                <a:spcPts val="1200"/>
              </a:spcAft>
            </a:pPr>
            <a:r>
              <a:rPr lang="en-GB" sz="1800" b="1" dirty="0"/>
              <a:t>If we can share the data based on our agreements we will send a formal information sharing agreement to allow us to share data.</a:t>
            </a: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4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Discussion and next steps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7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Contact details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3"/>
              </a:rPr>
              <a:t>robert.nelder@Plymouth.gov.uk</a:t>
            </a: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4"/>
              </a:rPr>
              <a:t>simon.hoad@Plymouth.gov.uk</a:t>
            </a: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hlinkClick r:id="rId5"/>
              </a:rPr>
              <a:t>moira.maconachie@Plymouth.gov.uk</a:t>
            </a: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Health in the Local Authority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Public Health was part of NHS from 1974 to 2013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Health and Social Care Act 2012, transition April 2013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Mandated and discretionary responsibilities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Three key areas: protection, improvement, and health care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What about intelligence?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Public Health, ODPH, Plymouth City Council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Public Health (only) supported by a (reducing) grant from DH (£15.33m in 2018-19)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3"/>
              </a:rPr>
              <a:t>https://www.gov.uk/government/publications/public-health-in-local-government</a:t>
            </a:r>
            <a:endParaRPr lang="en-GB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sources report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Nine page summary of the key datasets utilised by the Council’s PH Team.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16 main sources/categories and a number of sub-divisions.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Describes the datasets available and links to further information and/or examples of analysis carried out.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 and information is of benefit beyond PCC’s PH Team.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No guarantee of being able to share all of the data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Requests would be handled on a case-by-case basis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FF0000"/>
                </a:solidFill>
                <a:hlinkClick r:id="rId3"/>
              </a:rPr>
              <a:t>https://www.plymouth.gov.uk/sites/default/files/Public%20Health%20Plymouth%20datasets%20-%20detailed%20info%20%28Feb%202018%29.docx</a:t>
            </a:r>
            <a:endParaRPr lang="en-GB" sz="16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(2) Births extract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Managed by NHS Digital, received on quarterly basis.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PH Team has data for wider-Devon.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Approximately 3,000 records for Plymouth in a typical (calendar) year.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Fields include…..child’s </a:t>
            </a:r>
            <a:r>
              <a:rPr lang="en-GB" sz="1800" b="1" dirty="0" err="1">
                <a:solidFill>
                  <a:srgbClr val="000000"/>
                </a:solidFill>
              </a:rPr>
              <a:t>DoB</a:t>
            </a:r>
            <a:r>
              <a:rPr lang="en-GB" sz="1800" b="1" dirty="0">
                <a:solidFill>
                  <a:srgbClr val="000000"/>
                </a:solidFill>
              </a:rPr>
              <a:t>, gender, birthweight, and postcode of residence.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Used to calculate and monitor rates of low birthweight births at sub-city level and in life expectancy calculations.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Dataset currently available from 1996.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600" b="1" dirty="0">
                <a:solidFill>
                  <a:srgbClr val="000000"/>
                </a:solidFill>
                <a:hlinkClick r:id="rId3"/>
              </a:rPr>
              <a:t>http://www.content.digital.nhs.uk/vital</a:t>
            </a:r>
            <a:endParaRPr lang="en-US" sz="1600" b="1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(3) Primary Care Mortality Dataset (PCMD)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Managed by NHS Digital, received on annual basis.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PH Team has data for wider-Devon.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Approximately 2,500 records for Plymouth in a typical (calendar) year.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Fields include…..date of birth, date of death, gender, cause of death (ICD coded), and postcode of residence.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Used to calculate mortality rates by age, gender and cause of death at sub-city level and in life expectancy calculations.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Dataset currently available from 1996, tend to be made available in the Autumn of the following year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600" b="1" dirty="0">
                <a:solidFill>
                  <a:srgbClr val="000000"/>
                </a:solidFill>
                <a:hlinkClick r:id="rId3"/>
              </a:rPr>
              <a:t>http://www.content.digital.nhs.uk/pcmdatabase</a:t>
            </a:r>
            <a:endParaRPr lang="en-US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600" b="1" dirty="0">
                <a:solidFill>
                  <a:srgbClr val="000000"/>
                </a:solidFill>
                <a:hlinkClick r:id="rId4"/>
              </a:rPr>
              <a:t>https://www.plymouth.gov.uk/sites/default/files/Life%20expectancy%20report%202017_0.pdf</a:t>
            </a:r>
            <a:endParaRPr lang="en-US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2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(5) Hospital data (A&amp;E, inpatient and outpatient)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Hospital episode statistics (HES) managed by NHS Digital.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Includes details of all outpatient appointments, A&amp;E attendances and inpatient care at NHS hospitals in England.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In 2016/17 </a:t>
            </a:r>
            <a:r>
              <a:rPr lang="en-GB" sz="1800" b="1" dirty="0" err="1">
                <a:solidFill>
                  <a:srgbClr val="000000"/>
                </a:solidFill>
              </a:rPr>
              <a:t>Derriford</a:t>
            </a:r>
            <a:r>
              <a:rPr lang="en-GB" sz="1800" b="1" dirty="0">
                <a:solidFill>
                  <a:srgbClr val="000000"/>
                </a:solidFill>
              </a:rPr>
              <a:t> had 97,069 A&amp;E attendances, 123,165 admissions (admitted patient care) and 606,784 outpatient attendances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Fields include…..patient demographics (age, gender, postcode), diagnoses (ICD coded) and procedures (OPCS coded).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Used to calculate hospital admission rates by age, gender and diagnosis at sub-city level (e.g. A&amp;E attendances for self harm, falls admissions, outpatient DNA rates).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Dataset currently available on a rolling 10-year basis.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600" b="1" dirty="0">
                <a:solidFill>
                  <a:srgbClr val="000000"/>
                </a:solidFill>
                <a:hlinkClick r:id="rId3"/>
              </a:rPr>
              <a:t>http://www.content.digital.nhs.uk/HES</a:t>
            </a: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6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(6) Public Health England (PHE) profiles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Fingertips demo to follow later…..</a:t>
            </a: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Selected datasets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31696" cy="4779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2000" b="1" dirty="0">
                <a:solidFill>
                  <a:srgbClr val="000000"/>
                </a:solidFill>
              </a:rPr>
              <a:t>(8b) GP referrals to hospital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All Plymouth GP referrals are co-ordinated by Tamar Referral and Appointment Centre (TRAC).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Dataset is requested annually from the CCG.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Approximately 40,000 records in a typical year.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Fields include…..reason for referral, risk factors to health (smoking status, BP and BMI), patient demographics (age, gender, postcode).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800" b="1" dirty="0">
                <a:solidFill>
                  <a:srgbClr val="000000"/>
                </a:solidFill>
              </a:rPr>
              <a:t>Dataset available from 2010.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sz="1600" b="1" dirty="0">
                <a:solidFill>
                  <a:srgbClr val="000000"/>
                </a:solidFill>
                <a:hlinkClick r:id="rId3"/>
              </a:rPr>
              <a:t>https://www.plymouth.gov.uk/sites/default/files/Smoking%20Obesity%20%26%20High%20BP%20Report%20%282013-14%20to%202015-16%29.pdf</a:t>
            </a:r>
            <a:endParaRPr lang="en-GB" sz="16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31776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_template_V2">
  <a:themeElements>
    <a:clrScheme name="powerpoint_template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template_V2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template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chive xmlns="2f5f391f-6223-4bea-b613-61bb51695f12">false</Archive>
    <CPD_x002f_IHC xmlns="2f5f391f-6223-4bea-b613-61bb51695f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46516A9564049824229BA19A22F81" ma:contentTypeVersion="8" ma:contentTypeDescription="Create a new document." ma:contentTypeScope="" ma:versionID="ac822f950f7900c678602a830e91840e">
  <xsd:schema xmlns:xsd="http://www.w3.org/2001/XMLSchema" xmlns:xs="http://www.w3.org/2001/XMLSchema" xmlns:p="http://schemas.microsoft.com/office/2006/metadata/properties" xmlns:ns2="2f5f391f-6223-4bea-b613-61bb51695f12" targetNamespace="http://schemas.microsoft.com/office/2006/metadata/properties" ma:root="true" ma:fieldsID="124dc8c0ff44d02be989a8d7465e13ef" ns2:_="">
    <xsd:import namespace="2f5f391f-6223-4bea-b613-61bb51695f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Archive" minOccurs="0"/>
                <xsd:element ref="ns2:CPD_x002f_IH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391f-6223-4bea-b613-61bb51695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Archive" ma:index="14" nillable="true" ma:displayName="Archive" ma:default="0" ma:internalName="Archive">
      <xsd:simpleType>
        <xsd:restriction base="dms:Boolean"/>
      </xsd:simpleType>
    </xsd:element>
    <xsd:element name="CPD_x002f_IHC" ma:index="15" nillable="true" ma:displayName="CPD/IHC" ma:format="Dropdown" ma:internalName="CPD_x002f_IHC">
      <xsd:simpleType>
        <xsd:restriction base="dms:Choice">
          <xsd:enumeration value="CPD"/>
          <xsd:enumeration value="IH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049839-B4E8-45BE-9FEE-73326F8DE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12208-11FC-4EC0-86B1-E232DBC484AE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2f5f391f-6223-4bea-b613-61bb51695f1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97F3B3-B168-4EB0-8889-A7F127F2F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5f391f-6223-4bea-b613-61bb51695f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powerpoint_template_V2</Template>
  <TotalTime>5717</TotalTime>
  <Words>1339</Words>
  <Application>Microsoft Office PowerPoint</Application>
  <PresentationFormat>On-screen Show (4:3)</PresentationFormat>
  <Paragraphs>293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1_powerpoint_template_V2</vt:lpstr>
      <vt:lpstr> Public Health Data Sources </vt:lpstr>
      <vt:lpstr>Outline</vt:lpstr>
      <vt:lpstr>Public Health in the Local Authority</vt:lpstr>
      <vt:lpstr>Data sources report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Selected datasets</vt:lpstr>
      <vt:lpstr>Fingertips demo</vt:lpstr>
      <vt:lpstr>Public Health and JSNA websites</vt:lpstr>
      <vt:lpstr>PHE data and analysis tools</vt:lpstr>
      <vt:lpstr>Process for data sharing</vt:lpstr>
      <vt:lpstr>Discussion and next steps</vt:lpstr>
      <vt:lpstr>Contact details</vt:lpstr>
    </vt:vector>
  </TitlesOfParts>
  <Company>Plymouth City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Gerald Willis</dc:creator>
  <cp:lastModifiedBy>Alison Bendall</cp:lastModifiedBy>
  <cp:revision>392</cp:revision>
  <cp:lastPrinted>2015-10-22T11:59:04Z</cp:lastPrinted>
  <dcterms:created xsi:type="dcterms:W3CDTF">2010-12-17T15:55:46Z</dcterms:created>
  <dcterms:modified xsi:type="dcterms:W3CDTF">2018-05-22T09:48:43Z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0x010100D5B46516A9564049824229BA19A22F81</vt:lpwstr>
  </property>
</Properties>
</file>