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4" r:id="rId2"/>
    <p:sldId id="265" r:id="rId3"/>
    <p:sldId id="259" r:id="rId4"/>
    <p:sldId id="261" r:id="rId5"/>
    <p:sldId id="263" r:id="rId6"/>
    <p:sldId id="266" r:id="rId7"/>
    <p:sldId id="260" r:id="rId8"/>
    <p:sldId id="26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90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11869B-5753-4C0C-B22D-076E463FD97B}" type="datetimeFigureOut">
              <a:rPr lang="en-GB" smtClean="0"/>
              <a:t>23/06/2016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22684C-C110-432E-A0C6-4234052ACD8F}" type="slidenum">
              <a:rPr lang="en-GB" smtClean="0"/>
              <a:t>‹#›</a:t>
            </a:fld>
            <a:endParaRPr lang="en-GB"/>
          </a:p>
        </p:txBody>
      </p:sp>
    </p:spTree>
    <p:extLst>
      <p:ext uri="{BB962C8B-B14F-4D97-AF65-F5344CB8AC3E}">
        <p14:creationId xmlns:p14="http://schemas.microsoft.com/office/powerpoint/2010/main" val="47114127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0291E-4450-48C8-A110-FF254458497C}" type="datetimeFigureOut">
              <a:rPr lang="en-GB" smtClean="0"/>
              <a:t>23/06/2016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2683B-3732-402A-8BCF-FB5FFF42B863}" type="slidenum">
              <a:rPr lang="en-GB" smtClean="0"/>
              <a:t>‹#›</a:t>
            </a:fld>
            <a:endParaRPr lang="en-GB"/>
          </a:p>
        </p:txBody>
      </p:sp>
    </p:spTree>
    <p:extLst>
      <p:ext uri="{BB962C8B-B14F-4D97-AF65-F5344CB8AC3E}">
        <p14:creationId xmlns:p14="http://schemas.microsoft.com/office/powerpoint/2010/main" val="339610055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Header Placeholder 4"/>
          <p:cNvSpPr>
            <a:spLocks noGrp="1"/>
          </p:cNvSpPr>
          <p:nvPr>
            <p:ph type="hdr" sz="quarter" idx="10"/>
          </p:nvPr>
        </p:nvSpPr>
        <p:spPr/>
        <p:txBody>
          <a:bodyPr/>
          <a:lstStyle/>
          <a:p>
            <a:endParaRPr lang="en-GB"/>
          </a:p>
        </p:txBody>
      </p:sp>
    </p:spTree>
    <p:extLst>
      <p:ext uri="{BB962C8B-B14F-4D97-AF65-F5344CB8AC3E}">
        <p14:creationId xmlns:p14="http://schemas.microsoft.com/office/powerpoint/2010/main" val="333015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Header Placeholder 4"/>
          <p:cNvSpPr>
            <a:spLocks noGrp="1"/>
          </p:cNvSpPr>
          <p:nvPr>
            <p:ph type="hdr" sz="quarter" idx="10"/>
          </p:nvPr>
        </p:nvSpPr>
        <p:spPr/>
        <p:txBody>
          <a:bodyPr/>
          <a:lstStyle/>
          <a:p>
            <a:endParaRPr lang="en-GB"/>
          </a:p>
        </p:txBody>
      </p:sp>
    </p:spTree>
    <p:extLst>
      <p:ext uri="{BB962C8B-B14F-4D97-AF65-F5344CB8AC3E}">
        <p14:creationId xmlns:p14="http://schemas.microsoft.com/office/powerpoint/2010/main" val="1103831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E6D2D8-1D78-41E9-A344-5355EAE874A0}" type="datetimeFigureOut">
              <a:rPr lang="en-GB" smtClean="0"/>
              <a:t>23/06/2016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8F7766-1311-4FB5-9D41-059AD6360CF4}" type="slidenum">
              <a:rPr lang="en-GB" smtClean="0"/>
              <a:t>‹#›</a:t>
            </a:fld>
            <a:endParaRPr lang="en-GB"/>
          </a:p>
        </p:txBody>
      </p:sp>
    </p:spTree>
    <p:extLst>
      <p:ext uri="{BB962C8B-B14F-4D97-AF65-F5344CB8AC3E}">
        <p14:creationId xmlns:p14="http://schemas.microsoft.com/office/powerpoint/2010/main" val="30228453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E6D2D8-1D78-41E9-A344-5355EAE874A0}" type="datetimeFigureOut">
              <a:rPr lang="en-GB" smtClean="0"/>
              <a:t>23/06/2016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8F7766-1311-4FB5-9D41-059AD6360CF4}" type="slidenum">
              <a:rPr lang="en-GB" smtClean="0"/>
              <a:t>‹#›</a:t>
            </a:fld>
            <a:endParaRPr lang="en-GB"/>
          </a:p>
        </p:txBody>
      </p:sp>
    </p:spTree>
    <p:extLst>
      <p:ext uri="{BB962C8B-B14F-4D97-AF65-F5344CB8AC3E}">
        <p14:creationId xmlns:p14="http://schemas.microsoft.com/office/powerpoint/2010/main" val="246742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E6D2D8-1D78-41E9-A344-5355EAE874A0}" type="datetimeFigureOut">
              <a:rPr lang="en-GB" smtClean="0"/>
              <a:t>23/06/2016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8F7766-1311-4FB5-9D41-059AD6360CF4}" type="slidenum">
              <a:rPr lang="en-GB" smtClean="0"/>
              <a:t>‹#›</a:t>
            </a:fld>
            <a:endParaRPr lang="en-GB"/>
          </a:p>
        </p:txBody>
      </p:sp>
    </p:spTree>
    <p:extLst>
      <p:ext uri="{BB962C8B-B14F-4D97-AF65-F5344CB8AC3E}">
        <p14:creationId xmlns:p14="http://schemas.microsoft.com/office/powerpoint/2010/main" val="65380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E6D2D8-1D78-41E9-A344-5355EAE874A0}" type="datetimeFigureOut">
              <a:rPr lang="en-GB" smtClean="0"/>
              <a:t>23/06/2016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8F7766-1311-4FB5-9D41-059AD6360CF4}" type="slidenum">
              <a:rPr lang="en-GB" smtClean="0"/>
              <a:t>‹#›</a:t>
            </a:fld>
            <a:endParaRPr lang="en-GB"/>
          </a:p>
        </p:txBody>
      </p:sp>
    </p:spTree>
    <p:extLst>
      <p:ext uri="{BB962C8B-B14F-4D97-AF65-F5344CB8AC3E}">
        <p14:creationId xmlns:p14="http://schemas.microsoft.com/office/powerpoint/2010/main" val="80507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E6D2D8-1D78-41E9-A344-5355EAE874A0}" type="datetimeFigureOut">
              <a:rPr lang="en-GB" smtClean="0"/>
              <a:t>23/06/2016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8F7766-1311-4FB5-9D41-059AD6360CF4}" type="slidenum">
              <a:rPr lang="en-GB" smtClean="0"/>
              <a:t>‹#›</a:t>
            </a:fld>
            <a:endParaRPr lang="en-GB"/>
          </a:p>
        </p:txBody>
      </p:sp>
    </p:spTree>
    <p:extLst>
      <p:ext uri="{BB962C8B-B14F-4D97-AF65-F5344CB8AC3E}">
        <p14:creationId xmlns:p14="http://schemas.microsoft.com/office/powerpoint/2010/main" val="59125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E6D2D8-1D78-41E9-A344-5355EAE874A0}" type="datetimeFigureOut">
              <a:rPr lang="en-GB" smtClean="0"/>
              <a:t>23/06/2016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8F7766-1311-4FB5-9D41-059AD6360CF4}" type="slidenum">
              <a:rPr lang="en-GB" smtClean="0"/>
              <a:t>‹#›</a:t>
            </a:fld>
            <a:endParaRPr lang="en-GB"/>
          </a:p>
        </p:txBody>
      </p:sp>
    </p:spTree>
    <p:extLst>
      <p:ext uri="{BB962C8B-B14F-4D97-AF65-F5344CB8AC3E}">
        <p14:creationId xmlns:p14="http://schemas.microsoft.com/office/powerpoint/2010/main" val="391271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E6D2D8-1D78-41E9-A344-5355EAE874A0}" type="datetimeFigureOut">
              <a:rPr lang="en-GB" smtClean="0"/>
              <a:t>23/06/2016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8F7766-1311-4FB5-9D41-059AD6360CF4}" type="slidenum">
              <a:rPr lang="en-GB" smtClean="0"/>
              <a:t>‹#›</a:t>
            </a:fld>
            <a:endParaRPr lang="en-GB"/>
          </a:p>
        </p:txBody>
      </p:sp>
    </p:spTree>
    <p:extLst>
      <p:ext uri="{BB962C8B-B14F-4D97-AF65-F5344CB8AC3E}">
        <p14:creationId xmlns:p14="http://schemas.microsoft.com/office/powerpoint/2010/main" val="248919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E6D2D8-1D78-41E9-A344-5355EAE874A0}" type="datetimeFigureOut">
              <a:rPr lang="en-GB" smtClean="0"/>
              <a:t>23/06/2016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8F7766-1311-4FB5-9D41-059AD6360CF4}" type="slidenum">
              <a:rPr lang="en-GB" smtClean="0"/>
              <a:t>‹#›</a:t>
            </a:fld>
            <a:endParaRPr lang="en-GB"/>
          </a:p>
        </p:txBody>
      </p:sp>
    </p:spTree>
    <p:extLst>
      <p:ext uri="{BB962C8B-B14F-4D97-AF65-F5344CB8AC3E}">
        <p14:creationId xmlns:p14="http://schemas.microsoft.com/office/powerpoint/2010/main" val="492663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6D2D8-1D78-41E9-A344-5355EAE874A0}" type="datetimeFigureOut">
              <a:rPr lang="en-GB" smtClean="0"/>
              <a:t>23/06/2016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8F7766-1311-4FB5-9D41-059AD6360CF4}" type="slidenum">
              <a:rPr lang="en-GB" smtClean="0"/>
              <a:t>‹#›</a:t>
            </a:fld>
            <a:endParaRPr lang="en-GB"/>
          </a:p>
        </p:txBody>
      </p:sp>
    </p:spTree>
    <p:extLst>
      <p:ext uri="{BB962C8B-B14F-4D97-AF65-F5344CB8AC3E}">
        <p14:creationId xmlns:p14="http://schemas.microsoft.com/office/powerpoint/2010/main" val="246026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6D2D8-1D78-41E9-A344-5355EAE874A0}" type="datetimeFigureOut">
              <a:rPr lang="en-GB" smtClean="0"/>
              <a:t>23/06/2016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8F7766-1311-4FB5-9D41-059AD6360CF4}" type="slidenum">
              <a:rPr lang="en-GB" smtClean="0"/>
              <a:t>‹#›</a:t>
            </a:fld>
            <a:endParaRPr lang="en-GB"/>
          </a:p>
        </p:txBody>
      </p:sp>
    </p:spTree>
    <p:extLst>
      <p:ext uri="{BB962C8B-B14F-4D97-AF65-F5344CB8AC3E}">
        <p14:creationId xmlns:p14="http://schemas.microsoft.com/office/powerpoint/2010/main" val="266178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6D2D8-1D78-41E9-A344-5355EAE874A0}" type="datetimeFigureOut">
              <a:rPr lang="en-GB" smtClean="0"/>
              <a:t>23/06/2016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8F7766-1311-4FB5-9D41-059AD6360CF4}" type="slidenum">
              <a:rPr lang="en-GB" smtClean="0"/>
              <a:t>‹#›</a:t>
            </a:fld>
            <a:endParaRPr lang="en-GB"/>
          </a:p>
        </p:txBody>
      </p:sp>
    </p:spTree>
    <p:extLst>
      <p:ext uri="{BB962C8B-B14F-4D97-AF65-F5344CB8AC3E}">
        <p14:creationId xmlns:p14="http://schemas.microsoft.com/office/powerpoint/2010/main" val="155335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6D2D8-1D78-41E9-A344-5355EAE874A0}" type="datetimeFigureOut">
              <a:rPr lang="en-GB" smtClean="0"/>
              <a:t>23/06/2016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F7766-1311-4FB5-9D41-059AD6360CF4}" type="slidenum">
              <a:rPr lang="en-GB" smtClean="0"/>
              <a:t>‹#›</a:t>
            </a:fld>
            <a:endParaRPr lang="en-GB"/>
          </a:p>
        </p:txBody>
      </p:sp>
    </p:spTree>
    <p:extLst>
      <p:ext uri="{BB962C8B-B14F-4D97-AF65-F5344CB8AC3E}">
        <p14:creationId xmlns:p14="http://schemas.microsoft.com/office/powerpoint/2010/main" val="370409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988840"/>
            <a:ext cx="8560390" cy="6896247"/>
          </a:xfrm>
          <a:prstGeom prst="rect">
            <a:avLst/>
          </a:prstGeom>
          <a:noFill/>
        </p:spPr>
        <p:txBody>
          <a:bodyPr wrap="square" rtlCol="0">
            <a:spAutoFit/>
          </a:bodyPr>
          <a:lstStyle/>
          <a:p>
            <a:r>
              <a:rPr lang="en-GB" sz="1200" b="1" dirty="0" smtClean="0">
                <a:latin typeface="Arial" panose="020B0604020202020204" pitchFamily="34" charset="0"/>
                <a:cs typeface="Arial" panose="020B0604020202020204" pitchFamily="34" charset="0"/>
              </a:rPr>
              <a:t>Anti-social Behaviour Crime and Policing Act 2014</a:t>
            </a:r>
          </a:p>
          <a:p>
            <a:endParaRPr lang="en-GB" sz="1200" dirty="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Order and section	                      Effect</a:t>
            </a:r>
          </a:p>
          <a:p>
            <a:endParaRPr lang="en-GB" sz="1200" dirty="0">
              <a:latin typeface="Arial" panose="020B0604020202020204" pitchFamily="34" charset="0"/>
              <a:cs typeface="Arial" panose="020B0604020202020204" pitchFamily="34" charset="0"/>
            </a:endParaRPr>
          </a:p>
          <a:p>
            <a:r>
              <a:rPr lang="en-GB" sz="1200" i="1" dirty="0" smtClean="0">
                <a:latin typeface="Arial" panose="020B0604020202020204" pitchFamily="34" charset="0"/>
                <a:cs typeface="Arial" panose="020B0604020202020204" pitchFamily="34" charset="0"/>
              </a:rPr>
              <a:t>S1 - Civil Injunction</a:t>
            </a:r>
            <a:r>
              <a:rPr lang="en-GB" sz="1200" dirty="0" smtClean="0">
                <a:latin typeface="Arial" panose="020B0604020202020204" pitchFamily="34" charset="0"/>
                <a:cs typeface="Arial" panose="020B0604020202020204" pitchFamily="34" charset="0"/>
              </a:rPr>
              <a:t>		Tackle anti-social behaviour by an individual whose conduct is causing nuisance 				and annoyance in housing or non-housing situations. 	Applications can be made by 			social landlords, Council or Police for individuals aged 10 and over. Can include 				prohibitions including exclusions from areas or a home or positive requirements. 				Breach – 2 years and/or fine</a:t>
            </a:r>
          </a:p>
          <a:p>
            <a:endParaRPr lang="en-GB" sz="1200" dirty="0">
              <a:latin typeface="Arial" panose="020B0604020202020204" pitchFamily="34" charset="0"/>
              <a:cs typeface="Arial" panose="020B0604020202020204" pitchFamily="34" charset="0"/>
            </a:endParaRPr>
          </a:p>
          <a:p>
            <a:r>
              <a:rPr lang="en-GB" sz="1200" i="1" dirty="0" smtClean="0">
                <a:latin typeface="Arial" panose="020B0604020202020204" pitchFamily="34" charset="0"/>
                <a:cs typeface="Arial" panose="020B0604020202020204" pitchFamily="34" charset="0"/>
              </a:rPr>
              <a:t>S22 - Criminal Behaviour Order</a:t>
            </a:r>
            <a:r>
              <a:rPr lang="en-GB" sz="1200" dirty="0" smtClean="0">
                <a:latin typeface="Arial" panose="020B0604020202020204" pitchFamily="34" charset="0"/>
                <a:cs typeface="Arial" panose="020B0604020202020204" pitchFamily="34" charset="0"/>
              </a:rPr>
              <a:t>	Available on conviction for criminal offence – CPS request, Police or Council can 				suggest. Criminal test to address anti-social behaviour - prohibitions and positive 				requirements (mentoring, anger management, drug rehabilitation). Breach – 5 years 			and/or fine.</a:t>
            </a:r>
          </a:p>
          <a:p>
            <a:endParaRPr lang="en-GB" sz="1200" dirty="0">
              <a:latin typeface="Arial" panose="020B0604020202020204" pitchFamily="34" charset="0"/>
              <a:cs typeface="Arial" panose="020B0604020202020204" pitchFamily="34" charset="0"/>
            </a:endParaRPr>
          </a:p>
          <a:p>
            <a:r>
              <a:rPr lang="en-GB" sz="1200" i="1" dirty="0" smtClean="0">
                <a:latin typeface="Arial" panose="020B0604020202020204" pitchFamily="34" charset="0"/>
                <a:cs typeface="Arial" panose="020B0604020202020204" pitchFamily="34" charset="0"/>
              </a:rPr>
              <a:t>S 43 - Community Protection Notice</a:t>
            </a:r>
            <a:r>
              <a:rPr lang="en-GB" sz="1200" dirty="0" smtClean="0">
                <a:latin typeface="Arial" panose="020B0604020202020204" pitchFamily="34" charset="0"/>
                <a:cs typeface="Arial" panose="020B0604020202020204" pitchFamily="34" charset="0"/>
              </a:rPr>
              <a:t>	Tackle persistent unreasonable behaviour affecting community’s quality of life 				individual or business (graffiti, rubbish, noise). Council, Police,  social landlord can 			issue  to 16 years plus. Breach - fixed penalty notice (</a:t>
            </a:r>
            <a:r>
              <a:rPr lang="en-GB" sz="1200" dirty="0">
                <a:latin typeface="Arial" panose="020B0604020202020204" pitchFamily="34" charset="0"/>
                <a:cs typeface="Arial" panose="020B0604020202020204" pitchFamily="34" charset="0"/>
              </a:rPr>
              <a:t>u</a:t>
            </a:r>
            <a:r>
              <a:rPr lang="en-GB" sz="1200" dirty="0" smtClean="0">
                <a:latin typeface="Arial" panose="020B0604020202020204" pitchFamily="34" charset="0"/>
                <a:cs typeface="Arial" panose="020B0604020202020204" pitchFamily="34" charset="0"/>
              </a:rPr>
              <a:t>p to 00) or prosecute - court 			order, fine, forfeiture, seizure.	</a:t>
            </a:r>
          </a:p>
          <a:p>
            <a:endParaRPr lang="en-GB" sz="1200" dirty="0">
              <a:latin typeface="Arial" panose="020B0604020202020204" pitchFamily="34" charset="0"/>
              <a:cs typeface="Arial" panose="020B0604020202020204" pitchFamily="34" charset="0"/>
            </a:endParaRPr>
          </a:p>
          <a:p>
            <a:r>
              <a:rPr lang="en-GB" sz="1200" i="1" dirty="0" smtClean="0">
                <a:latin typeface="Arial" panose="020B0604020202020204" pitchFamily="34" charset="0"/>
                <a:cs typeface="Arial" panose="020B0604020202020204" pitchFamily="34" charset="0"/>
              </a:rPr>
              <a:t>S59 - Public Spaces Protection Order</a:t>
            </a:r>
            <a:r>
              <a:rPr lang="en-GB" sz="1200" dirty="0" smtClean="0">
                <a:latin typeface="Arial" panose="020B0604020202020204" pitchFamily="34" charset="0"/>
                <a:cs typeface="Arial" panose="020B0604020202020204" pitchFamily="34" charset="0"/>
              </a:rPr>
              <a:t>	Tackle persistent behaviour detrimental to community life - place based park, 				shopping centre). Councils make to restrict behaviour of all (dog control, alcohol 				consumption, gating). Breach is criminal offence fixed penalty notice or court fine.</a:t>
            </a:r>
          </a:p>
          <a:p>
            <a:endParaRPr lang="en-GB" sz="1200" dirty="0"/>
          </a:p>
          <a:p>
            <a:endParaRPr lang="en-GB" sz="1200" dirty="0" smtClean="0"/>
          </a:p>
          <a:p>
            <a:endParaRPr lang="en-GB" sz="1200" dirty="0"/>
          </a:p>
          <a:p>
            <a:endParaRPr lang="en-GB" sz="1200" dirty="0" smtClean="0"/>
          </a:p>
          <a:p>
            <a:endParaRPr lang="en-GB" sz="1200" dirty="0"/>
          </a:p>
          <a:p>
            <a:endParaRPr lang="en-GB" sz="1200" dirty="0" smtClean="0"/>
          </a:p>
          <a:p>
            <a:endParaRPr lang="en-GB" sz="1200" dirty="0"/>
          </a:p>
          <a:p>
            <a:endParaRPr lang="en-GB" sz="1200" dirty="0" smtClean="0"/>
          </a:p>
          <a:p>
            <a:endParaRPr lang="en-GB" sz="1200" dirty="0"/>
          </a:p>
          <a:p>
            <a:endParaRPr lang="en-GB" sz="1200" dirty="0" smtClean="0"/>
          </a:p>
          <a:p>
            <a:pPr>
              <a:lnSpc>
                <a:spcPct val="115000"/>
              </a:lnSpc>
              <a:spcAft>
                <a:spcPts val="1000"/>
              </a:spcAft>
            </a:pPr>
            <a:r>
              <a:rPr lang="en-GB" sz="1200" dirty="0" smtClean="0">
                <a:ea typeface="Calibri"/>
                <a:cs typeface="Times New Roman"/>
              </a:rPr>
              <a:t> </a:t>
            </a:r>
            <a:endParaRPr lang="en-GB" sz="1200" dirty="0">
              <a:ea typeface="Calibri"/>
              <a:cs typeface="Times New Roman"/>
            </a:endParaRPr>
          </a:p>
          <a:p>
            <a:r>
              <a:rPr lang="en-GB" sz="1200" dirty="0" smtClean="0"/>
              <a:t>		</a:t>
            </a:r>
          </a:p>
        </p:txBody>
      </p:sp>
      <p:grpSp>
        <p:nvGrpSpPr>
          <p:cNvPr id="20" name="Group 19"/>
          <p:cNvGrpSpPr/>
          <p:nvPr/>
        </p:nvGrpSpPr>
        <p:grpSpPr>
          <a:xfrm>
            <a:off x="0" y="548680"/>
            <a:ext cx="9144000" cy="720080"/>
            <a:chOff x="0" y="548680"/>
            <a:chExt cx="9144000" cy="720080"/>
          </a:xfrm>
        </p:grpSpPr>
        <p:sp>
          <p:nvSpPr>
            <p:cNvPr id="17" name="TextBox 16"/>
            <p:cNvSpPr txBox="1"/>
            <p:nvPr/>
          </p:nvSpPr>
          <p:spPr>
            <a:xfrm>
              <a:off x="6804248" y="548680"/>
              <a:ext cx="2232248" cy="646331"/>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Legal Services</a:t>
              </a:r>
            </a:p>
            <a:p>
              <a:r>
                <a:rPr lang="en-GB" b="1" dirty="0" smtClean="0">
                  <a:latin typeface="Arial" panose="020B0604020202020204" pitchFamily="34" charset="0"/>
                  <a:cs typeface="Arial" panose="020B0604020202020204" pitchFamily="34" charset="0"/>
                </a:rPr>
                <a:t>Civil Orders</a:t>
              </a:r>
              <a:endParaRPr lang="en-GB" b="1" dirty="0">
                <a:latin typeface="Arial" panose="020B0604020202020204" pitchFamily="34" charset="0"/>
                <a:cs typeface="Arial" panose="020B0604020202020204" pitchFamily="34" charset="0"/>
              </a:endParaRPr>
            </a:p>
          </p:txBody>
        </p:sp>
        <p:cxnSp>
          <p:nvCxnSpPr>
            <p:cNvPr id="19" name="Straight Connector 18"/>
            <p:cNvCxnSpPr/>
            <p:nvPr/>
          </p:nvCxnSpPr>
          <p:spPr>
            <a:xfrm>
              <a:off x="0" y="1268760"/>
              <a:ext cx="91440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gr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16632"/>
            <a:ext cx="1793787" cy="1094514"/>
          </a:xfrm>
          <a:prstGeom prst="rect">
            <a:avLst/>
          </a:prstGeom>
        </p:spPr>
      </p:pic>
    </p:spTree>
    <p:extLst>
      <p:ext uri="{BB962C8B-B14F-4D97-AF65-F5344CB8AC3E}">
        <p14:creationId xmlns:p14="http://schemas.microsoft.com/office/powerpoint/2010/main" val="3182199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988840"/>
            <a:ext cx="8229600" cy="3816424"/>
          </a:xfrm>
        </p:spPr>
        <p:txBody>
          <a:bodyPr>
            <a:normAutofit/>
          </a:bodyPr>
          <a:lstStyle/>
          <a:p>
            <a:pPr marL="0" indent="0">
              <a:buNone/>
            </a:pPr>
            <a:r>
              <a:rPr lang="en-GB" sz="1200" b="1" dirty="0">
                <a:latin typeface="Arial" panose="020B0604020202020204" pitchFamily="34" charset="0"/>
                <a:cs typeface="Arial" panose="020B0604020202020204" pitchFamily="34" charset="0"/>
              </a:rPr>
              <a:t>Anti-social Behaviour Crime and Policing Act </a:t>
            </a:r>
            <a:r>
              <a:rPr lang="en-GB" sz="1200" b="1" dirty="0" smtClean="0">
                <a:latin typeface="Arial" panose="020B0604020202020204" pitchFamily="34" charset="0"/>
                <a:cs typeface="Arial" panose="020B0604020202020204" pitchFamily="34" charset="0"/>
              </a:rPr>
              <a:t>2014</a:t>
            </a:r>
          </a:p>
          <a:p>
            <a:pPr marL="0" indent="0">
              <a:buNone/>
            </a:pPr>
            <a:endParaRPr lang="en-GB" sz="1200" b="1" dirty="0">
              <a:latin typeface="Arial" panose="020B0604020202020204" pitchFamily="34" charset="0"/>
              <a:cs typeface="Arial" panose="020B0604020202020204" pitchFamily="34" charset="0"/>
            </a:endParaRPr>
          </a:p>
          <a:p>
            <a:pPr marL="0" indent="0">
              <a:buNone/>
            </a:pPr>
            <a:r>
              <a:rPr lang="en-GB" sz="1200" dirty="0" smtClean="0">
                <a:latin typeface="Arial" panose="020B0604020202020204" pitchFamily="34" charset="0"/>
                <a:cs typeface="Arial" panose="020B0604020202020204" pitchFamily="34" charset="0"/>
              </a:rPr>
              <a:t>Order and Section		Effect</a:t>
            </a:r>
          </a:p>
          <a:p>
            <a:pPr marL="0" indent="0">
              <a:buNone/>
            </a:pPr>
            <a:endParaRPr lang="en-GB" sz="1200" dirty="0">
              <a:latin typeface="Arial" panose="020B0604020202020204" pitchFamily="34" charset="0"/>
              <a:cs typeface="Arial" panose="020B0604020202020204" pitchFamily="34" charset="0"/>
            </a:endParaRPr>
          </a:p>
          <a:p>
            <a:pPr marL="0" indent="0">
              <a:buNone/>
            </a:pPr>
            <a:r>
              <a:rPr lang="en-GB" sz="1200" i="1" dirty="0" smtClean="0">
                <a:latin typeface="Arial" panose="020B0604020202020204" pitchFamily="34" charset="0"/>
                <a:cs typeface="Arial" panose="020B0604020202020204" pitchFamily="34" charset="0"/>
              </a:rPr>
              <a:t>S76 - Closure Power</a:t>
            </a:r>
            <a:r>
              <a:rPr lang="en-GB" sz="1200" dirty="0" smtClean="0">
                <a:latin typeface="Arial" panose="020B0604020202020204" pitchFamily="34" charset="0"/>
                <a:cs typeface="Arial" panose="020B0604020202020204" pitchFamily="34" charset="0"/>
              </a:rPr>
              <a:t>		Prohibit access where nuisance or disorder on premises (licensed, 				residential, business) –  24 – 48 hours Police or Council or Magistrates 3 			months (and can prohibit residents). Breach up to 6 months and/or fine.</a:t>
            </a:r>
          </a:p>
          <a:p>
            <a:pPr marL="0" indent="0">
              <a:buNone/>
            </a:pPr>
            <a:endParaRPr lang="en-GB" sz="1200" dirty="0" smtClean="0">
              <a:latin typeface="Arial" panose="020B0604020202020204" pitchFamily="34" charset="0"/>
              <a:cs typeface="Arial" panose="020B0604020202020204" pitchFamily="34" charset="0"/>
            </a:endParaRPr>
          </a:p>
          <a:p>
            <a:pPr marL="0" indent="0">
              <a:buNone/>
            </a:pPr>
            <a:r>
              <a:rPr lang="en-GB" sz="1200" i="1" dirty="0" smtClean="0">
                <a:latin typeface="Arial" panose="020B0604020202020204" pitchFamily="34" charset="0"/>
                <a:cs typeface="Arial" panose="020B0604020202020204" pitchFamily="34" charset="0"/>
              </a:rPr>
              <a:t>S35 - Dispersal Power</a:t>
            </a:r>
            <a:r>
              <a:rPr lang="en-GB" sz="1200" dirty="0" smtClean="0">
                <a:latin typeface="Arial" panose="020B0604020202020204" pitchFamily="34" charset="0"/>
                <a:cs typeface="Arial" panose="020B0604020202020204" pitchFamily="34" charset="0"/>
              </a:rPr>
              <a:t>		Likely to be anti-social behaviour, crime or disorder – direction issued 			by the Police for persons over 10 years to leave an area for up to 48 			hours. Breach 3 months and/or fine.	</a:t>
            </a:r>
          </a:p>
          <a:p>
            <a:pPr marL="0" indent="0">
              <a:buNone/>
            </a:pPr>
            <a:endParaRPr lang="en-GB" sz="1200" dirty="0">
              <a:latin typeface="Arial" panose="020B0604020202020204" pitchFamily="34" charset="0"/>
              <a:cs typeface="Arial" panose="020B0604020202020204" pitchFamily="34" charset="0"/>
            </a:endParaRPr>
          </a:p>
          <a:p>
            <a:pPr marL="0" indent="0">
              <a:buNone/>
            </a:pPr>
            <a:r>
              <a:rPr lang="en-GB" sz="1200" i="1" dirty="0" smtClean="0">
                <a:latin typeface="Arial" panose="020B0604020202020204" pitchFamily="34" charset="0"/>
                <a:cs typeface="Arial" panose="020B0604020202020204" pitchFamily="34" charset="0"/>
              </a:rPr>
              <a:t>S94 - Absolute Ground for</a:t>
            </a:r>
            <a:r>
              <a:rPr lang="en-GB" sz="1200" dirty="0" smtClean="0">
                <a:latin typeface="Arial" panose="020B0604020202020204" pitchFamily="34" charset="0"/>
                <a:cs typeface="Arial" panose="020B0604020202020204" pitchFamily="34" charset="0"/>
              </a:rPr>
              <a:t>		Social </a:t>
            </a:r>
            <a:r>
              <a:rPr lang="en-GB" sz="1200" dirty="0">
                <a:latin typeface="Arial" panose="020B0604020202020204" pitchFamily="34" charset="0"/>
                <a:cs typeface="Arial" panose="020B0604020202020204" pitchFamily="34" charset="0"/>
              </a:rPr>
              <a:t>landlords can use for possession of secure and assured tenancies</a:t>
            </a:r>
            <a:r>
              <a:rPr lang="en-GB" sz="1200" dirty="0" smtClean="0">
                <a:latin typeface="Arial" panose="020B0604020202020204" pitchFamily="34" charset="0"/>
                <a:cs typeface="Arial" panose="020B0604020202020204" pitchFamily="34" charset="0"/>
              </a:rPr>
              <a:t>. </a:t>
            </a:r>
            <a:r>
              <a:rPr lang="en-GB" sz="1200" i="1" dirty="0" smtClean="0">
                <a:latin typeface="Arial" panose="020B0604020202020204" pitchFamily="34" charset="0"/>
                <a:cs typeface="Arial" panose="020B0604020202020204" pitchFamily="34" charset="0"/>
              </a:rPr>
              <a:t>Possession</a:t>
            </a:r>
            <a:r>
              <a:rPr lang="en-GB" sz="1200" dirty="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	Tenant</a:t>
            </a:r>
            <a:r>
              <a:rPr lang="en-GB" sz="1200" dirty="0">
                <a:latin typeface="Arial" panose="020B0604020202020204" pitchFamily="34" charset="0"/>
                <a:cs typeface="Arial" panose="020B0604020202020204" pitchFamily="34" charset="0"/>
              </a:rPr>
              <a:t>, household member, visitor convicted of serious offence or one of 			</a:t>
            </a:r>
            <a:r>
              <a:rPr lang="en-GB" sz="1200" dirty="0" smtClean="0">
                <a:latin typeface="Arial" panose="020B0604020202020204" pitchFamily="34" charset="0"/>
                <a:cs typeface="Arial" panose="020B0604020202020204" pitchFamily="34" charset="0"/>
              </a:rPr>
              <a:t>specified </a:t>
            </a:r>
            <a:r>
              <a:rPr lang="en-GB" sz="1200" dirty="0">
                <a:latin typeface="Arial" panose="020B0604020202020204" pitchFamily="34" charset="0"/>
                <a:cs typeface="Arial" panose="020B0604020202020204" pitchFamily="34" charset="0"/>
              </a:rPr>
              <a:t>orders in the Act – in court not need to prove reasonableness  			</a:t>
            </a:r>
            <a:r>
              <a:rPr lang="en-GB" sz="1200" dirty="0" smtClean="0">
                <a:latin typeface="Arial" panose="020B0604020202020204" pitchFamily="34" charset="0"/>
                <a:cs typeface="Arial" panose="020B0604020202020204" pitchFamily="34" charset="0"/>
              </a:rPr>
              <a:t>necessary </a:t>
            </a:r>
            <a:r>
              <a:rPr lang="en-GB" sz="1200" dirty="0">
                <a:latin typeface="Arial" panose="020B0604020202020204" pitchFamily="34" charset="0"/>
                <a:cs typeface="Arial" panose="020B0604020202020204" pitchFamily="34" charset="0"/>
              </a:rPr>
              <a:t>for discretionary grounds.</a:t>
            </a:r>
          </a:p>
          <a:p>
            <a:pPr marL="0" indent="0">
              <a:buNone/>
            </a:pPr>
            <a:endParaRPr lang="en-GB" sz="1200" dirty="0" smtClean="0"/>
          </a:p>
          <a:p>
            <a:pPr marL="0" indent="0">
              <a:buNone/>
            </a:pPr>
            <a:r>
              <a:rPr lang="en-GB" sz="1200" dirty="0" smtClean="0"/>
              <a:t> 		</a:t>
            </a:r>
            <a:endParaRPr lang="en-GB" sz="1200" dirty="0"/>
          </a:p>
        </p:txBody>
      </p:sp>
      <p:grpSp>
        <p:nvGrpSpPr>
          <p:cNvPr id="5" name="Group 4"/>
          <p:cNvGrpSpPr/>
          <p:nvPr/>
        </p:nvGrpSpPr>
        <p:grpSpPr>
          <a:xfrm>
            <a:off x="0" y="548680"/>
            <a:ext cx="9144000" cy="720080"/>
            <a:chOff x="0" y="548680"/>
            <a:chExt cx="9144000" cy="720080"/>
          </a:xfrm>
        </p:grpSpPr>
        <p:sp>
          <p:nvSpPr>
            <p:cNvPr id="7" name="TextBox 6"/>
            <p:cNvSpPr txBox="1"/>
            <p:nvPr/>
          </p:nvSpPr>
          <p:spPr>
            <a:xfrm>
              <a:off x="6804248" y="548680"/>
              <a:ext cx="2232248" cy="646331"/>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Legal Services</a:t>
              </a:r>
            </a:p>
            <a:p>
              <a:r>
                <a:rPr lang="en-GB" b="1" dirty="0" smtClean="0">
                  <a:latin typeface="Arial" panose="020B0604020202020204" pitchFamily="34" charset="0"/>
                  <a:cs typeface="Arial" panose="020B0604020202020204" pitchFamily="34" charset="0"/>
                </a:rPr>
                <a:t>Civil Orders</a:t>
              </a:r>
              <a:endParaRPr lang="en-GB" b="1" dirty="0">
                <a:latin typeface="Arial" panose="020B0604020202020204" pitchFamily="34" charset="0"/>
                <a:cs typeface="Arial" panose="020B0604020202020204" pitchFamily="34" charset="0"/>
              </a:endParaRPr>
            </a:p>
          </p:txBody>
        </p:sp>
        <p:cxnSp>
          <p:nvCxnSpPr>
            <p:cNvPr id="8" name="Straight Connector 7"/>
            <p:cNvCxnSpPr/>
            <p:nvPr/>
          </p:nvCxnSpPr>
          <p:spPr>
            <a:xfrm>
              <a:off x="0" y="1268760"/>
              <a:ext cx="91440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16632"/>
            <a:ext cx="1793787" cy="1094514"/>
          </a:xfrm>
          <a:prstGeom prst="rect">
            <a:avLst/>
          </a:prstGeom>
        </p:spPr>
      </p:pic>
    </p:spTree>
    <p:extLst>
      <p:ext uri="{BB962C8B-B14F-4D97-AF65-F5344CB8AC3E}">
        <p14:creationId xmlns:p14="http://schemas.microsoft.com/office/powerpoint/2010/main" val="103780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7524" y="1484784"/>
            <a:ext cx="8568952" cy="5527667"/>
          </a:xfrm>
          <a:prstGeom prst="rect">
            <a:avLst/>
          </a:prstGeom>
          <a:noFill/>
        </p:spPr>
        <p:txBody>
          <a:bodyPr wrap="square" rtlCol="0">
            <a:spAutoFit/>
          </a:bodyPr>
          <a:lstStyle/>
          <a:p>
            <a:r>
              <a:rPr lang="en-GB" sz="1200" b="1" dirty="0" smtClean="0">
                <a:latin typeface="Arial" panose="020B0604020202020204" pitchFamily="34" charset="0"/>
                <a:cs typeface="Arial" panose="020B0604020202020204" pitchFamily="34" charset="0"/>
              </a:rPr>
              <a:t>Children Act 1989</a:t>
            </a:r>
          </a:p>
          <a:p>
            <a:endParaRPr lang="en-GB" sz="1200" b="1"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Order and section		Effect</a:t>
            </a:r>
          </a:p>
          <a:p>
            <a:endParaRPr lang="en-GB" sz="1200" dirty="0">
              <a:latin typeface="Arial" panose="020B0604020202020204" pitchFamily="34" charset="0"/>
              <a:cs typeface="Arial" panose="020B0604020202020204" pitchFamily="34" charset="0"/>
            </a:endParaRPr>
          </a:p>
          <a:p>
            <a:pPr>
              <a:lnSpc>
                <a:spcPct val="115000"/>
              </a:lnSpc>
              <a:spcAft>
                <a:spcPts val="1000"/>
              </a:spcAft>
            </a:pPr>
            <a:r>
              <a:rPr lang="en-GB" sz="1200" i="1" dirty="0" smtClean="0">
                <a:latin typeface="Arial" panose="020B0604020202020204" pitchFamily="34" charset="0"/>
                <a:cs typeface="Arial" panose="020B0604020202020204" pitchFamily="34" charset="0"/>
              </a:rPr>
              <a:t>S31 Public Law Orders </a:t>
            </a:r>
          </a:p>
          <a:p>
            <a:pPr>
              <a:lnSpc>
                <a:spcPct val="115000"/>
              </a:lnSpc>
              <a:spcAft>
                <a:spcPts val="1000"/>
              </a:spcAft>
            </a:pPr>
            <a:r>
              <a:rPr lang="en-GB" sz="1200" i="1" dirty="0" smtClean="0">
                <a:latin typeface="Arial" panose="020B0604020202020204" pitchFamily="34" charset="0"/>
                <a:cs typeface="Arial" panose="020B0604020202020204" pitchFamily="34" charset="0"/>
              </a:rPr>
              <a:t>Care Order</a:t>
            </a:r>
            <a:r>
              <a:rPr lang="en-GB" sz="1200" dirty="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		Threshold – LA must evidence that the child is at risk of significant harm. </a:t>
            </a:r>
            <a:r>
              <a:rPr lang="en-GB" sz="1200" dirty="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                    </a:t>
            </a:r>
            <a:r>
              <a:rPr lang="en-GB" sz="1200" i="1" dirty="0" err="1" smtClean="0">
                <a:latin typeface="Arial" panose="020B0604020202020204" pitchFamily="34" charset="0"/>
                <a:cs typeface="Arial" panose="020B0604020202020204" pitchFamily="34" charset="0"/>
              </a:rPr>
              <a:t>Interim</a:t>
            </a:r>
            <a:r>
              <a:rPr lang="en-GB" sz="1200" i="1" dirty="0" smtClean="0">
                <a:latin typeface="Arial" panose="020B0604020202020204" pitchFamily="34" charset="0"/>
                <a:cs typeface="Arial" panose="020B0604020202020204" pitchFamily="34" charset="0"/>
              </a:rPr>
              <a:t> Care Order</a:t>
            </a:r>
            <a:r>
              <a:rPr lang="en-GB" sz="1200" dirty="0" smtClean="0">
                <a:latin typeface="Arial" panose="020B0604020202020204" pitchFamily="34" charset="0"/>
                <a:cs typeface="Arial" panose="020B0604020202020204" pitchFamily="34" charset="0"/>
              </a:rPr>
              <a:t>		Application must be made prior to the child reaching the age of 17 years. L</a:t>
            </a:r>
            <a:r>
              <a:rPr lang="en-GB" sz="1200" dirty="0" smtClean="0">
                <a:latin typeface="Arial" panose="020B0604020202020204" pitchFamily="34" charset="0"/>
                <a:ea typeface="Calibri"/>
                <a:cs typeface="Arial" panose="020B0604020202020204" pitchFamily="34" charset="0"/>
              </a:rPr>
              <a:t>A 				share Parental Responsibility </a:t>
            </a:r>
            <a:r>
              <a:rPr lang="en-GB" sz="1200" dirty="0">
                <a:latin typeface="Arial" panose="020B0604020202020204" pitchFamily="34" charset="0"/>
                <a:ea typeface="Calibri"/>
                <a:cs typeface="Arial" panose="020B0604020202020204" pitchFamily="34" charset="0"/>
              </a:rPr>
              <a:t>with parents – child can be placed into LA care </a:t>
            </a:r>
            <a:r>
              <a:rPr lang="en-GB" sz="1200" dirty="0" smtClean="0">
                <a:latin typeface="Arial" panose="020B0604020202020204" pitchFamily="34" charset="0"/>
                <a:ea typeface="Calibri"/>
                <a:cs typeface="Arial" panose="020B0604020202020204" pitchFamily="34" charset="0"/>
              </a:rPr>
              <a:t>				until age </a:t>
            </a:r>
            <a:r>
              <a:rPr lang="en-GB" sz="1200" dirty="0">
                <a:latin typeface="Arial" panose="020B0604020202020204" pitchFamily="34" charset="0"/>
                <a:ea typeface="Calibri"/>
                <a:cs typeface="Arial" panose="020B0604020202020204" pitchFamily="34" charset="0"/>
              </a:rPr>
              <a:t>18 years – </a:t>
            </a:r>
            <a:r>
              <a:rPr lang="en-GB" sz="1200" dirty="0" smtClean="0">
                <a:latin typeface="Arial" panose="020B0604020202020204" pitchFamily="34" charset="0"/>
                <a:ea typeface="Calibri"/>
                <a:cs typeface="Arial" panose="020B0604020202020204" pitchFamily="34" charset="0"/>
              </a:rPr>
              <a:t>an </a:t>
            </a:r>
            <a:r>
              <a:rPr lang="en-GB" sz="1200" dirty="0">
                <a:latin typeface="Arial" panose="020B0604020202020204" pitchFamily="34" charset="0"/>
                <a:ea typeface="Calibri"/>
                <a:cs typeface="Arial" panose="020B0604020202020204" pitchFamily="34" charset="0"/>
              </a:rPr>
              <a:t>exclusion requirement can be added to an </a:t>
            </a:r>
            <a:r>
              <a:rPr lang="en-GB" sz="1200" dirty="0" err="1">
                <a:latin typeface="Arial" panose="020B0604020202020204" pitchFamily="34" charset="0"/>
                <a:ea typeface="Calibri"/>
                <a:cs typeface="Arial" panose="020B0604020202020204" pitchFamily="34" charset="0"/>
              </a:rPr>
              <a:t>ICO</a:t>
            </a:r>
            <a:r>
              <a:rPr lang="en-GB" sz="1200" dirty="0">
                <a:latin typeface="Arial" panose="020B0604020202020204" pitchFamily="34" charset="0"/>
                <a:ea typeface="Calibri"/>
                <a:cs typeface="Arial" panose="020B0604020202020204" pitchFamily="34" charset="0"/>
              </a:rPr>
              <a:t> </a:t>
            </a:r>
            <a:r>
              <a:rPr lang="en-GB" sz="1200" dirty="0" smtClean="0">
                <a:latin typeface="Arial" panose="020B0604020202020204" pitchFamily="34" charset="0"/>
                <a:ea typeface="Calibri"/>
                <a:cs typeface="Arial" panose="020B0604020202020204" pitchFamily="34" charset="0"/>
              </a:rPr>
              <a:t>if it </a:t>
            </a:r>
            <a:r>
              <a:rPr lang="en-GB" sz="1200" dirty="0">
                <a:latin typeface="Arial" panose="020B0604020202020204" pitchFamily="34" charset="0"/>
                <a:ea typeface="Calibri"/>
                <a:cs typeface="Arial" panose="020B0604020202020204" pitchFamily="34" charset="0"/>
              </a:rPr>
              <a:t>is </a:t>
            </a:r>
            <a:r>
              <a:rPr lang="en-GB" sz="1200" dirty="0" smtClean="0">
                <a:latin typeface="Arial" panose="020B0604020202020204" pitchFamily="34" charset="0"/>
                <a:ea typeface="Calibri"/>
                <a:cs typeface="Arial" panose="020B0604020202020204" pitchFamily="34" charset="0"/>
              </a:rPr>
              <a:t>				evidenced </a:t>
            </a:r>
            <a:r>
              <a:rPr lang="en-GB" sz="1200" dirty="0">
                <a:latin typeface="Arial" panose="020B0604020202020204" pitchFamily="34" charset="0"/>
                <a:ea typeface="Calibri"/>
                <a:cs typeface="Arial" panose="020B0604020202020204" pitchFamily="34" charset="0"/>
              </a:rPr>
              <a:t>that the </a:t>
            </a:r>
            <a:r>
              <a:rPr lang="en-GB" sz="1200" dirty="0" smtClean="0">
                <a:latin typeface="Arial" panose="020B0604020202020204" pitchFamily="34" charset="0"/>
                <a:ea typeface="Calibri"/>
                <a:cs typeface="Arial" panose="020B0604020202020204" pitchFamily="34" charset="0"/>
              </a:rPr>
              <a:t>child </a:t>
            </a:r>
            <a:r>
              <a:rPr lang="en-GB" sz="1200" dirty="0">
                <a:latin typeface="Arial" panose="020B0604020202020204" pitchFamily="34" charset="0"/>
                <a:ea typeface="Calibri"/>
                <a:cs typeface="Arial" panose="020B0604020202020204" pitchFamily="34" charset="0"/>
              </a:rPr>
              <a:t>will cease to be at risk of suffering </a:t>
            </a:r>
            <a:r>
              <a:rPr lang="en-GB" sz="1200" dirty="0" smtClean="0">
                <a:latin typeface="Arial" panose="020B0604020202020204" pitchFamily="34" charset="0"/>
                <a:ea typeface="Calibri"/>
                <a:cs typeface="Arial" panose="020B0604020202020204" pitchFamily="34" charset="0"/>
              </a:rPr>
              <a:t>harm </a:t>
            </a:r>
            <a:endParaRPr lang="en-GB" sz="1200" dirty="0">
              <a:latin typeface="Arial" panose="020B0604020202020204" pitchFamily="34" charset="0"/>
              <a:ea typeface="Calibri"/>
              <a:cs typeface="Arial" panose="020B0604020202020204" pitchFamily="34" charset="0"/>
            </a:endParaRPr>
          </a:p>
          <a:p>
            <a:pPr>
              <a:lnSpc>
                <a:spcPct val="115000"/>
              </a:lnSpc>
              <a:spcAft>
                <a:spcPts val="1000"/>
              </a:spcAft>
            </a:pPr>
            <a:r>
              <a:rPr lang="en-GB" sz="1200" i="1" dirty="0" smtClean="0">
                <a:latin typeface="Arial" panose="020B0604020202020204" pitchFamily="34" charset="0"/>
                <a:ea typeface="Calibri"/>
                <a:cs typeface="Arial" panose="020B0604020202020204" pitchFamily="34" charset="0"/>
              </a:rPr>
              <a:t>Supervision </a:t>
            </a:r>
            <a:r>
              <a:rPr lang="en-GB" sz="1200" i="1" dirty="0">
                <a:latin typeface="Arial" panose="020B0604020202020204" pitchFamily="34" charset="0"/>
                <a:ea typeface="Calibri"/>
                <a:cs typeface="Arial" panose="020B0604020202020204" pitchFamily="34" charset="0"/>
              </a:rPr>
              <a:t>O</a:t>
            </a:r>
            <a:r>
              <a:rPr lang="en-GB" sz="1200" i="1" dirty="0" smtClean="0">
                <a:latin typeface="Arial" panose="020B0604020202020204" pitchFamily="34" charset="0"/>
                <a:ea typeface="Calibri"/>
                <a:cs typeface="Arial" panose="020B0604020202020204" pitchFamily="34" charset="0"/>
              </a:rPr>
              <a:t>rder</a:t>
            </a:r>
            <a:r>
              <a:rPr lang="en-GB" sz="1200" dirty="0" smtClean="0">
                <a:latin typeface="Arial" panose="020B0604020202020204" pitchFamily="34" charset="0"/>
                <a:ea typeface="Calibri"/>
                <a:cs typeface="Arial" panose="020B0604020202020204" pitchFamily="34" charset="0"/>
              </a:rPr>
              <a:t>	  	Threshold - LA  must evidence that the child is at risk of significant harm.                      </a:t>
            </a:r>
            <a:r>
              <a:rPr lang="en-GB" sz="1200" i="1" dirty="0" smtClean="0">
                <a:latin typeface="Arial" panose="020B0604020202020204" pitchFamily="34" charset="0"/>
                <a:ea typeface="Calibri"/>
                <a:cs typeface="Arial" panose="020B0604020202020204" pitchFamily="34" charset="0"/>
              </a:rPr>
              <a:t>Interim Supervision Order</a:t>
            </a:r>
            <a:r>
              <a:rPr lang="en-GB" sz="1200" dirty="0" smtClean="0">
                <a:latin typeface="Arial" panose="020B0604020202020204" pitchFamily="34" charset="0"/>
                <a:ea typeface="Calibri"/>
                <a:cs typeface="Arial" panose="020B0604020202020204" pitchFamily="34" charset="0"/>
              </a:rPr>
              <a:t>		Enables the LA to befriend</a:t>
            </a:r>
            <a:r>
              <a:rPr lang="en-GB" sz="1200" dirty="0">
                <a:latin typeface="Arial" panose="020B0604020202020204" pitchFamily="34" charset="0"/>
                <a:ea typeface="Calibri"/>
                <a:cs typeface="Arial" panose="020B0604020202020204" pitchFamily="34" charset="0"/>
              </a:rPr>
              <a:t>, advise and </a:t>
            </a:r>
            <a:r>
              <a:rPr lang="en-GB" sz="1200" dirty="0" smtClean="0">
                <a:latin typeface="Arial" panose="020B0604020202020204" pitchFamily="34" charset="0"/>
                <a:ea typeface="Calibri"/>
                <a:cs typeface="Arial" panose="020B0604020202020204" pitchFamily="34" charset="0"/>
              </a:rPr>
              <a:t>assist the family.  The LA does not 				share Parental Responsibility and has no legal powers</a:t>
            </a:r>
          </a:p>
          <a:p>
            <a:r>
              <a:rPr lang="en-GB" sz="1200" i="1" dirty="0" smtClean="0">
                <a:latin typeface="Arial" panose="020B0604020202020204" pitchFamily="34" charset="0"/>
                <a:cs typeface="Arial" panose="020B0604020202020204" pitchFamily="34" charset="0"/>
              </a:rPr>
              <a:t>s20 Accommodation</a:t>
            </a:r>
            <a:r>
              <a:rPr lang="en-GB" sz="1200" dirty="0" smtClean="0">
                <a:latin typeface="Arial" panose="020B0604020202020204" pitchFamily="34" charset="0"/>
                <a:cs typeface="Arial" panose="020B0604020202020204" pitchFamily="34" charset="0"/>
              </a:rPr>
              <a:t>		Child is voluntarily accommodated with the consent of all persons with PR.  				The LA can accommodate the child but has no legal powers</a:t>
            </a:r>
            <a:endParaRPr lang="en-GB" sz="1200" dirty="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a:p>
            <a:r>
              <a:rPr lang="en-GB" sz="1200" i="1" dirty="0">
                <a:latin typeface="Arial" panose="020B0604020202020204" pitchFamily="34" charset="0"/>
                <a:cs typeface="Arial" panose="020B0604020202020204" pitchFamily="34" charset="0"/>
              </a:rPr>
              <a:t>s</a:t>
            </a:r>
            <a:r>
              <a:rPr lang="en-GB" sz="1200" i="1" dirty="0" smtClean="0">
                <a:latin typeface="Arial" panose="020B0604020202020204" pitchFamily="34" charset="0"/>
                <a:cs typeface="Arial" panose="020B0604020202020204" pitchFamily="34" charset="0"/>
              </a:rPr>
              <a:t>44 Emergency Protection Order</a:t>
            </a:r>
            <a:r>
              <a:rPr lang="en-GB" sz="1200" dirty="0" smtClean="0">
                <a:latin typeface="Arial" panose="020B0604020202020204" pitchFamily="34" charset="0"/>
                <a:cs typeface="Arial" panose="020B0604020202020204" pitchFamily="34" charset="0"/>
              </a:rPr>
              <a:t>	Threshold – LA must </a:t>
            </a:r>
            <a:r>
              <a:rPr lang="en-GB" sz="1200" dirty="0">
                <a:latin typeface="Arial" panose="020B0604020202020204" pitchFamily="34" charset="0"/>
                <a:cs typeface="Arial" panose="020B0604020202020204" pitchFamily="34" charset="0"/>
              </a:rPr>
              <a:t>evidence that the child is at imminent risk of harm which </a:t>
            </a:r>
            <a:r>
              <a:rPr lang="en-GB" sz="1200" dirty="0" smtClean="0">
                <a:latin typeface="Arial" panose="020B0604020202020204" pitchFamily="34" charset="0"/>
                <a:cs typeface="Arial" panose="020B0604020202020204" pitchFamily="34" charset="0"/>
              </a:rPr>
              <a:t>				requires </a:t>
            </a:r>
            <a:r>
              <a:rPr lang="en-GB" sz="1200" dirty="0">
                <a:latin typeface="Arial" panose="020B0604020202020204" pitchFamily="34" charset="0"/>
                <a:cs typeface="Arial" panose="020B0604020202020204" pitchFamily="34" charset="0"/>
              </a:rPr>
              <a:t>immediate </a:t>
            </a:r>
            <a:r>
              <a:rPr lang="en-GB" sz="1200" dirty="0" smtClean="0">
                <a:latin typeface="Arial" panose="020B0604020202020204" pitchFamily="34" charset="0"/>
                <a:cs typeface="Arial" panose="020B0604020202020204" pitchFamily="34" charset="0"/>
              </a:rPr>
              <a:t>intervention. The Order is in force for 8 </a:t>
            </a:r>
            <a:r>
              <a:rPr lang="en-GB" sz="1200" dirty="0">
                <a:latin typeface="Arial" panose="020B0604020202020204" pitchFamily="34" charset="0"/>
                <a:cs typeface="Arial" panose="020B0604020202020204" pitchFamily="34" charset="0"/>
              </a:rPr>
              <a:t>days </a:t>
            </a:r>
            <a:r>
              <a:rPr lang="en-GB" sz="1200" dirty="0" smtClean="0">
                <a:latin typeface="Arial" panose="020B0604020202020204" pitchFamily="34" charset="0"/>
                <a:cs typeface="Arial" panose="020B0604020202020204" pitchFamily="34" charset="0"/>
              </a:rPr>
              <a:t>only</a:t>
            </a:r>
          </a:p>
          <a:p>
            <a:endParaRPr lang="en-GB" sz="1200" dirty="0">
              <a:latin typeface="Arial" panose="020B0604020202020204" pitchFamily="34" charset="0"/>
              <a:cs typeface="Arial" panose="020B0604020202020204" pitchFamily="34" charset="0"/>
            </a:endParaRPr>
          </a:p>
          <a:p>
            <a:r>
              <a:rPr lang="en-GB" sz="1200" i="1" dirty="0">
                <a:latin typeface="Arial" panose="020B0604020202020204" pitchFamily="34" charset="0"/>
                <a:cs typeface="Arial" panose="020B0604020202020204" pitchFamily="34" charset="0"/>
              </a:rPr>
              <a:t>s</a:t>
            </a:r>
            <a:r>
              <a:rPr lang="en-GB" sz="1200" i="1" dirty="0" smtClean="0">
                <a:latin typeface="Arial" panose="020B0604020202020204" pitchFamily="34" charset="0"/>
                <a:cs typeface="Arial" panose="020B0604020202020204" pitchFamily="34" charset="0"/>
              </a:rPr>
              <a:t>25 Secure Accommodation Order</a:t>
            </a:r>
            <a:r>
              <a:rPr lang="en-GB" sz="1200" dirty="0" smtClean="0">
                <a:latin typeface="Arial" panose="020B0604020202020204" pitchFamily="34" charset="0"/>
                <a:cs typeface="Arial" panose="020B0604020202020204" pitchFamily="34" charset="0"/>
              </a:rPr>
              <a:t>	Criteria – the Local Authority must satisfy the court that the child has a 				history of absconding and if they abscond would place themselves or 				others at risk of harm.  Application must be made prior to a child’s 17th 				Birthday, the first Order is for a max 3 months and then further applications 				can be made.  It must be considered proportionate</a:t>
            </a:r>
          </a:p>
          <a:p>
            <a:endParaRPr lang="en-GB" sz="1200" dirty="0"/>
          </a:p>
          <a:p>
            <a:r>
              <a:rPr lang="en-GB" sz="1200" dirty="0" smtClean="0"/>
              <a:t>	</a:t>
            </a:r>
          </a:p>
        </p:txBody>
      </p:sp>
      <p:grpSp>
        <p:nvGrpSpPr>
          <p:cNvPr id="6" name="Group 5"/>
          <p:cNvGrpSpPr/>
          <p:nvPr/>
        </p:nvGrpSpPr>
        <p:grpSpPr>
          <a:xfrm>
            <a:off x="0" y="548680"/>
            <a:ext cx="9144000" cy="720080"/>
            <a:chOff x="0" y="548680"/>
            <a:chExt cx="9144000" cy="720080"/>
          </a:xfrm>
        </p:grpSpPr>
        <p:sp>
          <p:nvSpPr>
            <p:cNvPr id="8" name="TextBox 7"/>
            <p:cNvSpPr txBox="1"/>
            <p:nvPr/>
          </p:nvSpPr>
          <p:spPr>
            <a:xfrm>
              <a:off x="6804248" y="548680"/>
              <a:ext cx="2232248" cy="646331"/>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Legal Services</a:t>
              </a:r>
            </a:p>
            <a:p>
              <a:r>
                <a:rPr lang="en-GB" b="1" dirty="0" smtClean="0">
                  <a:latin typeface="Arial" panose="020B0604020202020204" pitchFamily="34" charset="0"/>
                  <a:cs typeface="Arial" panose="020B0604020202020204" pitchFamily="34" charset="0"/>
                </a:rPr>
                <a:t>Civil Orders</a:t>
              </a:r>
              <a:endParaRPr lang="en-GB"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1268760"/>
              <a:ext cx="91440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16632"/>
            <a:ext cx="1793787" cy="1094514"/>
          </a:xfrm>
          <a:prstGeom prst="rect">
            <a:avLst/>
          </a:prstGeom>
        </p:spPr>
      </p:pic>
    </p:spTree>
    <p:extLst>
      <p:ext uri="{BB962C8B-B14F-4D97-AF65-F5344CB8AC3E}">
        <p14:creationId xmlns:p14="http://schemas.microsoft.com/office/powerpoint/2010/main" val="2949764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7524" y="1484784"/>
            <a:ext cx="8568952" cy="5186035"/>
          </a:xfrm>
          <a:prstGeom prst="rect">
            <a:avLst/>
          </a:prstGeom>
          <a:noFill/>
        </p:spPr>
        <p:txBody>
          <a:bodyPr wrap="square" rtlCol="0">
            <a:spAutoFit/>
          </a:bodyPr>
          <a:lstStyle/>
          <a:p>
            <a:r>
              <a:rPr lang="en-GB" sz="1100" b="1" dirty="0" smtClean="0">
                <a:latin typeface="Arial" panose="020B0604020202020204" pitchFamily="34" charset="0"/>
                <a:cs typeface="Arial" panose="020B0604020202020204" pitchFamily="34" charset="0"/>
              </a:rPr>
              <a:t>Children Act 1989</a:t>
            </a:r>
          </a:p>
          <a:p>
            <a:endParaRPr lang="en-GB" sz="1100" b="1" dirty="0">
              <a:latin typeface="Arial" panose="020B0604020202020204" pitchFamily="34" charset="0"/>
              <a:cs typeface="Arial" panose="020B0604020202020204" pitchFamily="34" charset="0"/>
            </a:endParaRPr>
          </a:p>
          <a:p>
            <a:r>
              <a:rPr lang="en-GB" sz="1100" dirty="0" smtClean="0">
                <a:latin typeface="Arial" panose="020B0604020202020204" pitchFamily="34" charset="0"/>
                <a:cs typeface="Arial" panose="020B0604020202020204" pitchFamily="34" charset="0"/>
              </a:rPr>
              <a:t>Order and section		Effect</a:t>
            </a:r>
          </a:p>
          <a:p>
            <a:endParaRPr lang="en-GB" sz="1100" dirty="0">
              <a:latin typeface="Arial" panose="020B0604020202020204" pitchFamily="34" charset="0"/>
              <a:cs typeface="Arial" panose="020B0604020202020204" pitchFamily="34" charset="0"/>
            </a:endParaRPr>
          </a:p>
          <a:p>
            <a:r>
              <a:rPr lang="en-GB" sz="1100" i="1" dirty="0">
                <a:latin typeface="Arial" panose="020B0604020202020204" pitchFamily="34" charset="0"/>
                <a:cs typeface="Arial" panose="020B0604020202020204" pitchFamily="34" charset="0"/>
              </a:rPr>
              <a:t>s100 Inherent Jurisdiction</a:t>
            </a: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	The </a:t>
            </a:r>
            <a:r>
              <a:rPr lang="en-GB" sz="1100" dirty="0">
                <a:latin typeface="Arial" panose="020B0604020202020204" pitchFamily="34" charset="0"/>
                <a:cs typeface="Arial" panose="020B0604020202020204" pitchFamily="34" charset="0"/>
              </a:rPr>
              <a:t>Court may consider an application under this section if the Local </a:t>
            </a:r>
            <a:r>
              <a:rPr lang="en-GB" sz="1100" dirty="0" smtClean="0">
                <a:latin typeface="Arial" panose="020B0604020202020204" pitchFamily="34" charset="0"/>
                <a:cs typeface="Arial" panose="020B0604020202020204" pitchFamily="34" charset="0"/>
              </a:rPr>
              <a:t>Authority </a:t>
            </a:r>
            <a:r>
              <a:rPr lang="en-GB" sz="1100" dirty="0">
                <a:latin typeface="Arial" panose="020B0604020202020204" pitchFamily="34" charset="0"/>
                <a:cs typeface="Arial" panose="020B0604020202020204" pitchFamily="34" charset="0"/>
              </a:rPr>
              <a:t>is granted </a:t>
            </a:r>
            <a:r>
              <a:rPr lang="en-GB" sz="1100" dirty="0" smtClean="0">
                <a:latin typeface="Arial" panose="020B0604020202020204" pitchFamily="34" charset="0"/>
                <a:cs typeface="Arial" panose="020B0604020202020204" pitchFamily="34" charset="0"/>
              </a:rPr>
              <a:t>			leave</a:t>
            </a:r>
            <a:r>
              <a:rPr lang="en-GB" sz="1100" dirty="0">
                <a:latin typeface="Arial" panose="020B0604020202020204" pitchFamily="34" charset="0"/>
                <a:cs typeface="Arial" panose="020B0604020202020204" pitchFamily="34" charset="0"/>
              </a:rPr>
              <a:t>.  The child </a:t>
            </a:r>
            <a:r>
              <a:rPr lang="en-GB" sz="1100" dirty="0" smtClean="0">
                <a:latin typeface="Arial" panose="020B0604020202020204" pitchFamily="34" charset="0"/>
                <a:cs typeface="Arial" panose="020B0604020202020204" pitchFamily="34" charset="0"/>
              </a:rPr>
              <a:t>must </a:t>
            </a:r>
            <a:r>
              <a:rPr lang="en-GB" sz="1100" dirty="0">
                <a:latin typeface="Arial" panose="020B0604020202020204" pitchFamily="34" charset="0"/>
                <a:cs typeface="Arial" panose="020B0604020202020204" pitchFamily="34" charset="0"/>
              </a:rPr>
              <a:t>be subject to proceedings and the </a:t>
            </a:r>
            <a:r>
              <a:rPr lang="en-GB" sz="1100" dirty="0" smtClean="0">
                <a:latin typeface="Arial" panose="020B0604020202020204" pitchFamily="34" charset="0"/>
                <a:cs typeface="Arial" panose="020B0604020202020204" pitchFamily="34" charset="0"/>
              </a:rPr>
              <a:t>Court </a:t>
            </a:r>
            <a:r>
              <a:rPr lang="en-GB" sz="1100" dirty="0">
                <a:latin typeface="Arial" panose="020B0604020202020204" pitchFamily="34" charset="0"/>
                <a:cs typeface="Arial" panose="020B0604020202020204" pitchFamily="34" charset="0"/>
              </a:rPr>
              <a:t>may make any Order unless </a:t>
            </a:r>
            <a:r>
              <a:rPr lang="en-GB" sz="1100" dirty="0" smtClean="0">
                <a:latin typeface="Arial" panose="020B0604020202020204" pitchFamily="34" charset="0"/>
                <a:cs typeface="Arial" panose="020B0604020202020204" pitchFamily="34" charset="0"/>
              </a:rPr>
              <a:t>			limited </a:t>
            </a:r>
            <a:r>
              <a:rPr lang="en-GB" sz="1100" dirty="0">
                <a:latin typeface="Arial" panose="020B0604020202020204" pitchFamily="34" charset="0"/>
                <a:cs typeface="Arial" panose="020B0604020202020204" pitchFamily="34" charset="0"/>
              </a:rPr>
              <a:t>by Case Law or Statute. </a:t>
            </a:r>
            <a:r>
              <a:rPr lang="en-GB" sz="1100" dirty="0" smtClean="0">
                <a:latin typeface="Arial" panose="020B0604020202020204" pitchFamily="34" charset="0"/>
                <a:cs typeface="Arial" panose="020B0604020202020204" pitchFamily="34" charset="0"/>
              </a:rPr>
              <a:t>The </a:t>
            </a:r>
            <a:r>
              <a:rPr lang="en-GB" sz="1100" dirty="0">
                <a:latin typeface="Arial" panose="020B0604020202020204" pitchFamily="34" charset="0"/>
                <a:cs typeface="Arial" panose="020B0604020202020204" pitchFamily="34" charset="0"/>
              </a:rPr>
              <a:t>court </a:t>
            </a:r>
            <a:r>
              <a:rPr lang="en-GB" sz="1100" dirty="0" smtClean="0">
                <a:latin typeface="Arial" panose="020B0604020202020204" pitchFamily="34" charset="0"/>
                <a:cs typeface="Arial" panose="020B0604020202020204" pitchFamily="34" charset="0"/>
              </a:rPr>
              <a:t>may </a:t>
            </a:r>
            <a:r>
              <a:rPr lang="en-GB" sz="1100" dirty="0">
                <a:latin typeface="Arial" panose="020B0604020202020204" pitchFamily="34" charset="0"/>
                <a:cs typeface="Arial" panose="020B0604020202020204" pitchFamily="34" charset="0"/>
              </a:rPr>
              <a:t>under its inherent jurisdiction, make a wide </a:t>
            </a:r>
            <a:r>
              <a:rPr lang="en-GB" sz="1100" dirty="0" smtClean="0">
                <a:latin typeface="Arial" panose="020B0604020202020204" pitchFamily="34" charset="0"/>
                <a:cs typeface="Arial" panose="020B0604020202020204" pitchFamily="34" charset="0"/>
              </a:rPr>
              <a:t>			range </a:t>
            </a:r>
            <a:r>
              <a:rPr lang="en-GB" sz="1100" dirty="0">
                <a:latin typeface="Arial" panose="020B0604020202020204" pitchFamily="34" charset="0"/>
                <a:cs typeface="Arial" panose="020B0604020202020204" pitchFamily="34" charset="0"/>
              </a:rPr>
              <a:t>of injunctions for the </a:t>
            </a:r>
            <a:r>
              <a:rPr lang="en-GB" sz="1100" dirty="0" smtClean="0">
                <a:latin typeface="Arial" panose="020B0604020202020204" pitchFamily="34" charset="0"/>
                <a:cs typeface="Arial" panose="020B0604020202020204" pitchFamily="34" charset="0"/>
              </a:rPr>
              <a:t>child’s </a:t>
            </a:r>
            <a:r>
              <a:rPr lang="en-GB" sz="1100" dirty="0">
                <a:latin typeface="Arial" panose="020B0604020202020204" pitchFamily="34" charset="0"/>
                <a:cs typeface="Arial" panose="020B0604020202020204" pitchFamily="34" charset="0"/>
              </a:rPr>
              <a:t>protection of which the following are the most common: </a:t>
            </a:r>
          </a:p>
          <a:p>
            <a:pPr lvl="2"/>
            <a:r>
              <a:rPr lang="en-GB" sz="1100" dirty="0">
                <a:latin typeface="Arial" panose="020B0604020202020204" pitchFamily="34" charset="0"/>
                <a:cs typeface="Arial" panose="020B0604020202020204" pitchFamily="34" charset="0"/>
              </a:rPr>
              <a:t>		orders to restrain </a:t>
            </a:r>
            <a:r>
              <a:rPr lang="en-GB" sz="1100" dirty="0" smtClean="0">
                <a:latin typeface="Arial" panose="020B0604020202020204" pitchFamily="34" charset="0"/>
                <a:cs typeface="Arial" panose="020B0604020202020204" pitchFamily="34" charset="0"/>
              </a:rPr>
              <a:t>publicity; orders </a:t>
            </a:r>
            <a:r>
              <a:rPr lang="en-GB" sz="1100" dirty="0">
                <a:latin typeface="Arial" panose="020B0604020202020204" pitchFamily="34" charset="0"/>
                <a:cs typeface="Arial" panose="020B0604020202020204" pitchFamily="34" charset="0"/>
              </a:rPr>
              <a:t>to prevent an undesirable association;</a:t>
            </a:r>
          </a:p>
          <a:p>
            <a:pPr lvl="2"/>
            <a:r>
              <a:rPr lang="en-GB" sz="1100" dirty="0">
                <a:latin typeface="Arial" panose="020B0604020202020204" pitchFamily="34" charset="0"/>
                <a:cs typeface="Arial" panose="020B0604020202020204" pitchFamily="34" charset="0"/>
              </a:rPr>
              <a:t>		orders relating to medical </a:t>
            </a:r>
            <a:r>
              <a:rPr lang="en-GB" sz="1100" dirty="0" smtClean="0">
                <a:latin typeface="Arial" panose="020B0604020202020204" pitchFamily="34" charset="0"/>
                <a:cs typeface="Arial" panose="020B0604020202020204" pitchFamily="34" charset="0"/>
              </a:rPr>
              <a:t>treatment; orders </a:t>
            </a:r>
            <a:r>
              <a:rPr lang="en-GB" sz="1100" dirty="0">
                <a:latin typeface="Arial" panose="020B0604020202020204" pitchFamily="34" charset="0"/>
                <a:cs typeface="Arial" panose="020B0604020202020204" pitchFamily="34" charset="0"/>
              </a:rPr>
              <a:t>to protect abducted children;</a:t>
            </a:r>
          </a:p>
          <a:p>
            <a:pPr lvl="2"/>
            <a:r>
              <a:rPr lang="en-GB" sz="1100" dirty="0">
                <a:latin typeface="Arial" panose="020B0604020202020204" pitchFamily="34" charset="0"/>
                <a:cs typeface="Arial" panose="020B0604020202020204" pitchFamily="34" charset="0"/>
              </a:rPr>
              <a:t>		orders for the return of children to and from another state. </a:t>
            </a:r>
          </a:p>
          <a:p>
            <a:endParaRPr lang="en-GB" sz="1100" i="1" dirty="0" smtClean="0">
              <a:latin typeface="Arial" panose="020B0604020202020204" pitchFamily="34" charset="0"/>
              <a:cs typeface="Arial" panose="020B0604020202020204" pitchFamily="34" charset="0"/>
            </a:endParaRPr>
          </a:p>
          <a:p>
            <a:r>
              <a:rPr lang="en-GB" sz="1100" dirty="0" smtClean="0">
                <a:latin typeface="Arial" panose="020B0604020202020204" pitchFamily="34" charset="0"/>
                <a:cs typeface="Arial" panose="020B0604020202020204" pitchFamily="34" charset="0"/>
              </a:rPr>
              <a:t>s8 Private Law Orders – note the LA cannot apply for these Orders</a:t>
            </a:r>
          </a:p>
          <a:p>
            <a:endParaRPr lang="en-GB" sz="1100" dirty="0" smtClean="0">
              <a:latin typeface="Arial" panose="020B0604020202020204" pitchFamily="34" charset="0"/>
              <a:cs typeface="Arial" panose="020B0604020202020204" pitchFamily="34" charset="0"/>
            </a:endParaRPr>
          </a:p>
          <a:p>
            <a:r>
              <a:rPr lang="en-GB" sz="1100" i="1" dirty="0" smtClean="0">
                <a:latin typeface="Arial" panose="020B0604020202020204" pitchFamily="34" charset="0"/>
                <a:cs typeface="Arial" panose="020B0604020202020204" pitchFamily="34" charset="0"/>
              </a:rPr>
              <a:t>Child Arrangements Order</a:t>
            </a:r>
            <a:r>
              <a:rPr lang="en-GB" sz="1100" dirty="0" smtClean="0">
                <a:latin typeface="Arial" panose="020B0604020202020204" pitchFamily="34" charset="0"/>
                <a:cs typeface="Arial" panose="020B0604020202020204" pitchFamily="34" charset="0"/>
              </a:rPr>
              <a:t>		An Order specifying where the child shall reside and when and with whom 				the child shall have contact. The person with whom the child resides shall 					share PR with the mother</a:t>
            </a:r>
          </a:p>
          <a:p>
            <a:endParaRPr lang="en-GB" sz="1100" dirty="0">
              <a:latin typeface="Arial" panose="020B0604020202020204" pitchFamily="34" charset="0"/>
              <a:cs typeface="Arial" panose="020B0604020202020204" pitchFamily="34" charset="0"/>
            </a:endParaRPr>
          </a:p>
          <a:p>
            <a:r>
              <a:rPr lang="en-GB" sz="1100" i="1" dirty="0" smtClean="0">
                <a:latin typeface="Arial" panose="020B0604020202020204" pitchFamily="34" charset="0"/>
                <a:cs typeface="Arial" panose="020B0604020202020204" pitchFamily="34" charset="0"/>
              </a:rPr>
              <a:t>Prohibited Steps Order</a:t>
            </a:r>
            <a:r>
              <a:rPr lang="en-GB" sz="1100" dirty="0" smtClean="0">
                <a:latin typeface="Arial" panose="020B0604020202020204" pitchFamily="34" charset="0"/>
                <a:cs typeface="Arial" panose="020B0604020202020204" pitchFamily="34" charset="0"/>
              </a:rPr>
              <a:t>		An Order prohibiting a person from doing something e.g. preventing trips</a:t>
            </a:r>
          </a:p>
          <a:p>
            <a:endParaRPr lang="en-GB" sz="1100" dirty="0">
              <a:latin typeface="Arial" panose="020B0604020202020204" pitchFamily="34" charset="0"/>
              <a:cs typeface="Arial" panose="020B0604020202020204" pitchFamily="34" charset="0"/>
            </a:endParaRPr>
          </a:p>
          <a:p>
            <a:r>
              <a:rPr lang="en-GB" sz="1100" i="1" dirty="0" smtClean="0">
                <a:latin typeface="Arial" panose="020B0604020202020204" pitchFamily="34" charset="0"/>
                <a:cs typeface="Arial" panose="020B0604020202020204" pitchFamily="34" charset="0"/>
              </a:rPr>
              <a:t>Specific Issue Order</a:t>
            </a:r>
            <a:r>
              <a:rPr lang="en-GB" sz="1100" dirty="0" smtClean="0">
                <a:latin typeface="Arial" panose="020B0604020202020204" pitchFamily="34" charset="0"/>
                <a:cs typeface="Arial" panose="020B0604020202020204" pitchFamily="34" charset="0"/>
              </a:rPr>
              <a:t>		An Order requiring a person to do something positive e.g. have medical					treatment</a:t>
            </a:r>
          </a:p>
          <a:p>
            <a:endParaRPr lang="en-GB" sz="1100" dirty="0">
              <a:latin typeface="Arial" panose="020B0604020202020204" pitchFamily="34" charset="0"/>
              <a:cs typeface="Arial" panose="020B0604020202020204" pitchFamily="34" charset="0"/>
            </a:endParaRPr>
          </a:p>
          <a:p>
            <a:r>
              <a:rPr lang="en-GB" sz="1100" i="1" dirty="0">
                <a:latin typeface="Arial" panose="020B0604020202020204" pitchFamily="34" charset="0"/>
                <a:cs typeface="Arial" panose="020B0604020202020204" pitchFamily="34" charset="0"/>
              </a:rPr>
              <a:t>s</a:t>
            </a:r>
            <a:r>
              <a:rPr lang="en-GB" sz="1100" i="1" dirty="0" smtClean="0">
                <a:latin typeface="Arial" panose="020B0604020202020204" pitchFamily="34" charset="0"/>
                <a:cs typeface="Arial" panose="020B0604020202020204" pitchFamily="34" charset="0"/>
              </a:rPr>
              <a:t>14 Special Guardianship Order</a:t>
            </a:r>
            <a:r>
              <a:rPr lang="en-GB" sz="1100" dirty="0" smtClean="0">
                <a:latin typeface="Arial" panose="020B0604020202020204" pitchFamily="34" charset="0"/>
                <a:cs typeface="Arial" panose="020B0604020202020204" pitchFamily="34" charset="0"/>
              </a:rPr>
              <a:t>	An Order enabling a connected person to care for the child; the person shares 				Parental Responsibility and this overrides Parental Responsibility of parents.  				A parent can apply to discharge  this Order.  The LA has no legal powers</a:t>
            </a:r>
            <a:endParaRPr lang="en-GB" sz="1100" dirty="0">
              <a:latin typeface="Arial" panose="020B0604020202020204" pitchFamily="34" charset="0"/>
              <a:cs typeface="Arial" panose="020B0604020202020204" pitchFamily="34" charset="0"/>
            </a:endParaRPr>
          </a:p>
          <a:p>
            <a:endParaRPr lang="en-GB" sz="1100" i="1" dirty="0">
              <a:latin typeface="Arial" panose="020B0604020202020204" pitchFamily="34" charset="0"/>
              <a:cs typeface="Arial" panose="020B0604020202020204" pitchFamily="34" charset="0"/>
            </a:endParaRPr>
          </a:p>
          <a:p>
            <a:r>
              <a:rPr lang="en-GB" sz="1100" i="1" dirty="0">
                <a:latin typeface="Arial" panose="020B0604020202020204" pitchFamily="34" charset="0"/>
                <a:cs typeface="Arial" panose="020B0604020202020204" pitchFamily="34" charset="0"/>
              </a:rPr>
              <a:t>s</a:t>
            </a:r>
            <a:r>
              <a:rPr lang="en-GB" sz="1100" i="1" dirty="0" smtClean="0">
                <a:latin typeface="Arial" panose="020B0604020202020204" pitchFamily="34" charset="0"/>
                <a:cs typeface="Arial" panose="020B0604020202020204" pitchFamily="34" charset="0"/>
              </a:rPr>
              <a:t>36 Education Supervision Order	</a:t>
            </a:r>
            <a:r>
              <a:rPr lang="en-GB" sz="1100" dirty="0" smtClean="0">
                <a:latin typeface="Arial" panose="020B0604020202020204" pitchFamily="34" charset="0"/>
                <a:cs typeface="Arial" panose="020B0604020202020204" pitchFamily="34" charset="0"/>
              </a:rPr>
              <a:t>An Order in relation to a child who is of compulsory school age and is not 					being properly educated; the LA cannot make an application if the child is in LA care</a:t>
            </a:r>
            <a:endParaRPr lang="en-GB" sz="1100" i="1" dirty="0" smtClean="0">
              <a:latin typeface="Arial" panose="020B0604020202020204" pitchFamily="34" charset="0"/>
              <a:cs typeface="Arial" panose="020B0604020202020204" pitchFamily="34" charset="0"/>
            </a:endParaRPr>
          </a:p>
          <a:p>
            <a:r>
              <a:rPr lang="en-GB" sz="1200" dirty="0" smtClean="0"/>
              <a:t>		</a:t>
            </a:r>
          </a:p>
        </p:txBody>
      </p:sp>
      <p:grpSp>
        <p:nvGrpSpPr>
          <p:cNvPr id="6" name="Group 5"/>
          <p:cNvGrpSpPr/>
          <p:nvPr/>
        </p:nvGrpSpPr>
        <p:grpSpPr>
          <a:xfrm>
            <a:off x="0" y="548680"/>
            <a:ext cx="9144000" cy="720080"/>
            <a:chOff x="0" y="548680"/>
            <a:chExt cx="9144000" cy="720080"/>
          </a:xfrm>
        </p:grpSpPr>
        <p:sp>
          <p:nvSpPr>
            <p:cNvPr id="8" name="TextBox 7"/>
            <p:cNvSpPr txBox="1"/>
            <p:nvPr/>
          </p:nvSpPr>
          <p:spPr>
            <a:xfrm>
              <a:off x="6804248" y="548680"/>
              <a:ext cx="2232248" cy="646331"/>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Legal Services</a:t>
              </a:r>
            </a:p>
            <a:p>
              <a:r>
                <a:rPr lang="en-GB" b="1" dirty="0" smtClean="0">
                  <a:latin typeface="Arial" panose="020B0604020202020204" pitchFamily="34" charset="0"/>
                  <a:cs typeface="Arial" panose="020B0604020202020204" pitchFamily="34" charset="0"/>
                </a:rPr>
                <a:t>Civil Orders</a:t>
              </a:r>
              <a:endParaRPr lang="en-GB"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1268760"/>
              <a:ext cx="91440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16632"/>
            <a:ext cx="1793787" cy="1094514"/>
          </a:xfrm>
          <a:prstGeom prst="rect">
            <a:avLst/>
          </a:prstGeom>
        </p:spPr>
      </p:pic>
    </p:spTree>
    <p:extLst>
      <p:ext uri="{BB962C8B-B14F-4D97-AF65-F5344CB8AC3E}">
        <p14:creationId xmlns:p14="http://schemas.microsoft.com/office/powerpoint/2010/main" val="2793463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7524" y="1310950"/>
            <a:ext cx="8568952" cy="5632311"/>
          </a:xfrm>
          <a:prstGeom prst="rect">
            <a:avLst/>
          </a:prstGeom>
          <a:noFill/>
        </p:spPr>
        <p:txBody>
          <a:bodyPr wrap="square" rtlCol="0">
            <a:spAutoFit/>
          </a:bodyPr>
          <a:lstStyle/>
          <a:p>
            <a:r>
              <a:rPr lang="en-GB" sz="1200" b="1" dirty="0" smtClean="0">
                <a:latin typeface="Arial" panose="020B0604020202020204" pitchFamily="34" charset="0"/>
                <a:cs typeface="Arial" panose="020B0604020202020204" pitchFamily="34" charset="0"/>
              </a:rPr>
              <a:t>Adoption and Children Act 2002</a:t>
            </a:r>
          </a:p>
          <a:p>
            <a:endParaRPr lang="en-GB" sz="1200" b="1"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Order and section		Effect</a:t>
            </a:r>
          </a:p>
          <a:p>
            <a:endParaRPr lang="en-GB" sz="1200" dirty="0">
              <a:latin typeface="Arial" panose="020B0604020202020204" pitchFamily="34" charset="0"/>
              <a:cs typeface="Arial" panose="020B0604020202020204" pitchFamily="34" charset="0"/>
            </a:endParaRPr>
          </a:p>
          <a:p>
            <a:r>
              <a:rPr lang="en-GB" sz="1200" i="1" dirty="0">
                <a:latin typeface="Arial" panose="020B0604020202020204" pitchFamily="34" charset="0"/>
                <a:cs typeface="Arial" panose="020B0604020202020204" pitchFamily="34" charset="0"/>
              </a:rPr>
              <a:t>s</a:t>
            </a:r>
            <a:r>
              <a:rPr lang="en-GB" sz="1200" i="1" dirty="0" smtClean="0">
                <a:latin typeface="Arial" panose="020B0604020202020204" pitchFamily="34" charset="0"/>
                <a:cs typeface="Arial" panose="020B0604020202020204" pitchFamily="34" charset="0"/>
              </a:rPr>
              <a:t>21 Placement Order</a:t>
            </a:r>
            <a:r>
              <a:rPr lang="en-GB" sz="1200" dirty="0" smtClean="0">
                <a:latin typeface="Arial" panose="020B0604020202020204" pitchFamily="34" charset="0"/>
                <a:cs typeface="Arial" panose="020B0604020202020204" pitchFamily="34" charset="0"/>
              </a:rPr>
              <a:t>		An application following the making of a Full </a:t>
            </a:r>
            <a:r>
              <a:rPr lang="en-GB" sz="1200" dirty="0">
                <a:latin typeface="Arial" panose="020B0604020202020204" pitchFamily="34" charset="0"/>
                <a:cs typeface="Arial" panose="020B0604020202020204" pitchFamily="34" charset="0"/>
              </a:rPr>
              <a:t>C</a:t>
            </a:r>
            <a:r>
              <a:rPr lang="en-GB" sz="1200" dirty="0" smtClean="0">
                <a:latin typeface="Arial" panose="020B0604020202020204" pitchFamily="34" charset="0"/>
                <a:cs typeface="Arial" panose="020B0604020202020204" pitchFamily="34" charset="0"/>
              </a:rPr>
              <a:t>are Order; enabling the Local 				Authority  to place the child for Adoption.  The LA continues to share PR with 				parents. The parents can make applications to discharge</a:t>
            </a:r>
          </a:p>
          <a:p>
            <a:endParaRPr lang="en-GB" sz="1200" dirty="0" smtClean="0">
              <a:latin typeface="Arial" panose="020B0604020202020204" pitchFamily="34" charset="0"/>
              <a:cs typeface="Arial" panose="020B0604020202020204" pitchFamily="34" charset="0"/>
            </a:endParaRPr>
          </a:p>
          <a:p>
            <a:r>
              <a:rPr lang="en-GB" sz="1200" b="1" dirty="0" smtClean="0">
                <a:latin typeface="Arial" panose="020B0604020202020204" pitchFamily="34" charset="0"/>
                <a:cs typeface="Arial" panose="020B0604020202020204" pitchFamily="34" charset="0"/>
              </a:rPr>
              <a:t>Family Law Act 1996</a:t>
            </a:r>
          </a:p>
          <a:p>
            <a:r>
              <a:rPr lang="en-GB" sz="1200" dirty="0" smtClean="0">
                <a:latin typeface="Arial" panose="020B0604020202020204" pitchFamily="34" charset="0"/>
                <a:cs typeface="Arial" panose="020B0604020202020204" pitchFamily="34" charset="0"/>
              </a:rPr>
              <a:t>Order and section		Effect</a:t>
            </a:r>
          </a:p>
          <a:p>
            <a:endParaRPr lang="en-GB" sz="1200" dirty="0">
              <a:latin typeface="Arial" panose="020B0604020202020204" pitchFamily="34" charset="0"/>
              <a:cs typeface="Arial" panose="020B0604020202020204" pitchFamily="34" charset="0"/>
            </a:endParaRPr>
          </a:p>
          <a:p>
            <a:r>
              <a:rPr lang="en-GB" sz="1200" i="1" dirty="0" smtClean="0">
                <a:latin typeface="Arial" panose="020B0604020202020204" pitchFamily="34" charset="0"/>
                <a:cs typeface="Arial" panose="020B0604020202020204" pitchFamily="34" charset="0"/>
              </a:rPr>
              <a:t>s63 Forced Marriage Protection </a:t>
            </a:r>
            <a:r>
              <a:rPr lang="en-GB" sz="1200" dirty="0" smtClean="0">
                <a:latin typeface="Arial" panose="020B0604020202020204" pitchFamily="34" charset="0"/>
                <a:cs typeface="Arial" panose="020B0604020202020204" pitchFamily="34" charset="0"/>
              </a:rPr>
              <a:t>	To protect any person from being forced into marriage or from any attempt                   </a:t>
            </a:r>
            <a:r>
              <a:rPr lang="en-GB" sz="1200" i="1" dirty="0" smtClean="0">
                <a:latin typeface="Arial" panose="020B0604020202020204" pitchFamily="34" charset="0"/>
                <a:cs typeface="Arial" panose="020B0604020202020204" pitchFamily="34" charset="0"/>
              </a:rPr>
              <a:t>Order</a:t>
            </a:r>
            <a:r>
              <a:rPr lang="en-GB" sz="1200" dirty="0" smtClean="0">
                <a:latin typeface="Arial" panose="020B0604020202020204" pitchFamily="34" charset="0"/>
                <a:cs typeface="Arial" panose="020B0604020202020204" pitchFamily="34" charset="0"/>
              </a:rPr>
              <a:t>			 to be forced into marriage. The Order can contain any prohibitions, 					 restrictions and requirements as are considered necessary by the Court. 				 Breach – contempt of court and could be subject to a fine or imprisonment</a:t>
            </a:r>
            <a:endParaRPr lang="en-GB" sz="1200" dirty="0">
              <a:latin typeface="Arial" panose="020B0604020202020204" pitchFamily="34" charset="0"/>
              <a:cs typeface="Arial" panose="020B0604020202020204" pitchFamily="34" charset="0"/>
            </a:endParaRPr>
          </a:p>
          <a:p>
            <a:endParaRPr lang="en-GB" sz="1200" b="1" dirty="0" smtClean="0">
              <a:latin typeface="Arial" panose="020B0604020202020204" pitchFamily="34" charset="0"/>
              <a:cs typeface="Arial" panose="020B0604020202020204" pitchFamily="34" charset="0"/>
            </a:endParaRPr>
          </a:p>
          <a:p>
            <a:r>
              <a:rPr lang="en-GB" sz="1200" b="1" dirty="0" smtClean="0">
                <a:latin typeface="Arial" panose="020B0604020202020204" pitchFamily="34" charset="0"/>
                <a:cs typeface="Arial" panose="020B0604020202020204" pitchFamily="34" charset="0"/>
              </a:rPr>
              <a:t>Modern Slavery Act 2015</a:t>
            </a:r>
          </a:p>
          <a:p>
            <a:r>
              <a:rPr lang="en-GB" sz="1200" dirty="0" smtClean="0">
                <a:latin typeface="Arial" panose="020B0604020202020204" pitchFamily="34" charset="0"/>
                <a:cs typeface="Arial" panose="020B0604020202020204" pitchFamily="34" charset="0"/>
              </a:rPr>
              <a:t>Order and section		Effect</a:t>
            </a:r>
          </a:p>
          <a:p>
            <a:endParaRPr lang="en-GB" sz="1200" dirty="0" smtClean="0">
              <a:latin typeface="Arial" panose="020B0604020202020204" pitchFamily="34" charset="0"/>
              <a:cs typeface="Arial" panose="020B0604020202020204" pitchFamily="34" charset="0"/>
            </a:endParaRPr>
          </a:p>
          <a:p>
            <a:r>
              <a:rPr lang="en-GB" sz="1200" i="1" dirty="0" smtClean="0">
                <a:latin typeface="Arial" panose="020B0604020202020204" pitchFamily="34" charset="0"/>
                <a:cs typeface="Arial" panose="020B0604020202020204" pitchFamily="34" charset="0"/>
              </a:rPr>
              <a:t>s8 Slavery </a:t>
            </a:r>
            <a:r>
              <a:rPr lang="en-GB" sz="1200" i="1" dirty="0">
                <a:latin typeface="Arial" panose="020B0604020202020204" pitchFamily="34" charset="0"/>
                <a:cs typeface="Arial" panose="020B0604020202020204" pitchFamily="34" charset="0"/>
              </a:rPr>
              <a:t>and Trafficking 	</a:t>
            </a:r>
            <a:r>
              <a:rPr lang="en-GB" sz="1200" dirty="0" smtClean="0">
                <a:latin typeface="Arial" panose="020B0604020202020204" pitchFamily="34" charset="0"/>
                <a:cs typeface="Arial" panose="020B0604020202020204" pitchFamily="34" charset="0"/>
              </a:rPr>
              <a:t>	An </a:t>
            </a:r>
            <a:r>
              <a:rPr lang="en-GB" sz="1200" dirty="0">
                <a:latin typeface="Arial" panose="020B0604020202020204" pitchFamily="34" charset="0"/>
                <a:cs typeface="Arial" panose="020B0604020202020204" pitchFamily="34" charset="0"/>
              </a:rPr>
              <a:t>order that can be sought against a person who has been convicted of </a:t>
            </a:r>
            <a:r>
              <a:rPr lang="en-GB" sz="1200" dirty="0" smtClean="0">
                <a:latin typeface="Arial" panose="020B0604020202020204" pitchFamily="34" charset="0"/>
                <a:cs typeface="Arial" panose="020B0604020202020204" pitchFamily="34" charset="0"/>
              </a:rPr>
              <a:t>                                         </a:t>
            </a:r>
            <a:r>
              <a:rPr lang="en-GB" sz="1200" i="1" dirty="0" smtClean="0">
                <a:latin typeface="Arial" panose="020B0604020202020204" pitchFamily="34" charset="0"/>
                <a:cs typeface="Arial" panose="020B0604020202020204" pitchFamily="34" charset="0"/>
              </a:rPr>
              <a:t>Prevention Order</a:t>
            </a:r>
            <a:r>
              <a:rPr lang="en-GB" sz="1200" dirty="0" smtClean="0">
                <a:latin typeface="Arial" panose="020B0604020202020204" pitchFamily="34" charset="0"/>
                <a:cs typeface="Arial" panose="020B0604020202020204" pitchFamily="34" charset="0"/>
              </a:rPr>
              <a:t>		slavery </a:t>
            </a:r>
            <a:r>
              <a:rPr lang="en-GB" sz="1200" dirty="0">
                <a:latin typeface="Arial" panose="020B0604020202020204" pitchFamily="34" charset="0"/>
                <a:cs typeface="Arial" panose="020B0604020202020204" pitchFamily="34" charset="0"/>
              </a:rPr>
              <a:t>or human trafficking offence – if can evidence to the court that the </a:t>
            </a:r>
            <a:r>
              <a:rPr lang="en-GB" sz="1200" dirty="0" smtClean="0">
                <a:latin typeface="Arial" panose="020B0604020202020204" pitchFamily="34" charset="0"/>
                <a:cs typeface="Arial" panose="020B0604020202020204" pitchFamily="34" charset="0"/>
              </a:rPr>
              <a:t>				offender </a:t>
            </a:r>
            <a:r>
              <a:rPr lang="en-GB" sz="1200" dirty="0">
                <a:latin typeface="Arial" panose="020B0604020202020204" pitchFamily="34" charset="0"/>
                <a:cs typeface="Arial" panose="020B0604020202020204" pitchFamily="34" charset="0"/>
              </a:rPr>
              <a:t>may commit a slavery or trafficking </a:t>
            </a:r>
            <a:r>
              <a:rPr lang="en-GB" sz="1200" dirty="0" smtClean="0">
                <a:latin typeface="Arial" panose="020B0604020202020204" pitchFamily="34" charset="0"/>
                <a:cs typeface="Arial" panose="020B0604020202020204" pitchFamily="34" charset="0"/>
              </a:rPr>
              <a:t>offence. The </a:t>
            </a:r>
            <a:r>
              <a:rPr lang="en-GB" sz="1200" dirty="0">
                <a:latin typeface="Arial" panose="020B0604020202020204" pitchFamily="34" charset="0"/>
                <a:cs typeface="Arial" panose="020B0604020202020204" pitchFamily="34" charset="0"/>
              </a:rPr>
              <a:t>order can prohibit the </a:t>
            </a:r>
            <a:r>
              <a:rPr lang="en-GB" sz="1200" dirty="0" smtClean="0">
                <a:latin typeface="Arial" panose="020B0604020202020204" pitchFamily="34" charset="0"/>
                <a:cs typeface="Arial" panose="020B0604020202020204" pitchFamily="34" charset="0"/>
              </a:rPr>
              <a:t>				defendant </a:t>
            </a:r>
            <a:r>
              <a:rPr lang="en-GB" sz="1200" dirty="0">
                <a:latin typeface="Arial" panose="020B0604020202020204" pitchFamily="34" charset="0"/>
                <a:cs typeface="Arial" panose="020B0604020202020204" pitchFamily="34" charset="0"/>
              </a:rPr>
              <a:t>from doing as defined in the order –but </a:t>
            </a:r>
            <a:r>
              <a:rPr lang="en-GB" sz="1200" dirty="0" smtClean="0">
                <a:latin typeface="Arial" panose="020B0604020202020204" pitchFamily="34" charset="0"/>
                <a:cs typeface="Arial" panose="020B0604020202020204" pitchFamily="34" charset="0"/>
              </a:rPr>
              <a:t>only </a:t>
            </a:r>
            <a:r>
              <a:rPr lang="en-GB" sz="1200" dirty="0">
                <a:latin typeface="Arial" panose="020B0604020202020204" pitchFamily="34" charset="0"/>
                <a:cs typeface="Arial" panose="020B0604020202020204" pitchFamily="34" charset="0"/>
              </a:rPr>
              <a:t>be those that are necessary </a:t>
            </a:r>
            <a:r>
              <a:rPr lang="en-GB" sz="1200" dirty="0" smtClean="0">
                <a:latin typeface="Arial" panose="020B0604020202020204" pitchFamily="34" charset="0"/>
                <a:cs typeface="Arial" panose="020B0604020202020204" pitchFamily="34" charset="0"/>
              </a:rPr>
              <a:t>			for </a:t>
            </a:r>
            <a:r>
              <a:rPr lang="en-GB" sz="1200" dirty="0">
                <a:latin typeface="Arial" panose="020B0604020202020204" pitchFamily="34" charset="0"/>
                <a:cs typeface="Arial" panose="020B0604020202020204" pitchFamily="34" charset="0"/>
              </a:rPr>
              <a:t>the purpose of protecting </a:t>
            </a:r>
            <a:r>
              <a:rPr lang="en-GB" sz="1200" dirty="0" smtClean="0">
                <a:latin typeface="Arial" panose="020B0604020202020204" pitchFamily="34" charset="0"/>
                <a:cs typeface="Arial" panose="020B0604020202020204" pitchFamily="34" charset="0"/>
              </a:rPr>
              <a:t>persons physical </a:t>
            </a:r>
            <a:r>
              <a:rPr lang="en-GB" sz="1200" dirty="0">
                <a:latin typeface="Arial" panose="020B0604020202020204" pitchFamily="34" charset="0"/>
                <a:cs typeface="Arial" panose="020B0604020202020204" pitchFamily="34" charset="0"/>
              </a:rPr>
              <a:t>/ psychological </a:t>
            </a:r>
            <a:r>
              <a:rPr lang="en-GB" sz="1200" dirty="0" smtClean="0">
                <a:latin typeface="Arial" panose="020B0604020202020204" pitchFamily="34" charset="0"/>
                <a:cs typeface="Arial" panose="020B0604020202020204" pitchFamily="34" charset="0"/>
              </a:rPr>
              <a:t>harm.</a:t>
            </a:r>
            <a:endParaRPr lang="en-GB" sz="1200" dirty="0">
              <a:latin typeface="Arial" panose="020B0604020202020204" pitchFamily="34" charset="0"/>
              <a:cs typeface="Arial" panose="020B0604020202020204" pitchFamily="34" charset="0"/>
            </a:endParaRPr>
          </a:p>
          <a:p>
            <a:endParaRPr lang="en-GB" sz="1200" dirty="0" smtClean="0">
              <a:latin typeface="Arial" panose="020B0604020202020204" pitchFamily="34" charset="0"/>
              <a:cs typeface="Arial" panose="020B0604020202020204" pitchFamily="34" charset="0"/>
            </a:endParaRPr>
          </a:p>
          <a:p>
            <a:r>
              <a:rPr lang="en-GB" sz="1200" i="1" dirty="0">
                <a:latin typeface="Arial" panose="020B0604020202020204" pitchFamily="34" charset="0"/>
                <a:cs typeface="Arial" panose="020B0604020202020204" pitchFamily="34" charset="0"/>
              </a:rPr>
              <a:t>s</a:t>
            </a:r>
            <a:r>
              <a:rPr lang="en-GB" sz="1200" i="1" dirty="0" smtClean="0">
                <a:latin typeface="Arial" panose="020B0604020202020204" pitchFamily="34" charset="0"/>
                <a:cs typeface="Arial" panose="020B0604020202020204" pitchFamily="34" charset="0"/>
              </a:rPr>
              <a:t>23 Slavery and Trafficking	</a:t>
            </a:r>
            <a:r>
              <a:rPr lang="en-GB" sz="1200" dirty="0" smtClean="0">
                <a:latin typeface="Arial" panose="020B0604020202020204" pitchFamily="34" charset="0"/>
                <a:cs typeface="Arial" panose="020B0604020202020204" pitchFamily="34" charset="0"/>
              </a:rPr>
              <a:t>	An Order may be made if there is a risk that the defendant will commit a </a:t>
            </a:r>
            <a:endParaRPr lang="en-GB" sz="1200" dirty="0">
              <a:latin typeface="Arial" panose="020B0604020202020204" pitchFamily="34" charset="0"/>
              <a:cs typeface="Arial" panose="020B0604020202020204" pitchFamily="34" charset="0"/>
            </a:endParaRPr>
          </a:p>
          <a:p>
            <a:r>
              <a:rPr lang="en-GB" sz="1200" i="1" dirty="0" smtClean="0">
                <a:latin typeface="Arial" panose="020B0604020202020204" pitchFamily="34" charset="0"/>
                <a:cs typeface="Arial" panose="020B0604020202020204" pitchFamily="34" charset="0"/>
              </a:rPr>
              <a:t>Risk Order</a:t>
            </a:r>
            <a:r>
              <a:rPr lang="en-GB" sz="1200" dirty="0" smtClean="0">
                <a:latin typeface="Arial" panose="020B0604020202020204" pitchFamily="34" charset="0"/>
                <a:cs typeface="Arial" panose="020B0604020202020204" pitchFamily="34" charset="0"/>
              </a:rPr>
              <a:t>			slavery or human trafficking offence and if it is necessary to protect from </a:t>
            </a:r>
          </a:p>
          <a:p>
            <a:r>
              <a:rPr lang="en-GB" sz="1200" i="1" dirty="0" smtClean="0">
                <a:latin typeface="Arial" panose="020B0604020202020204" pitchFamily="34" charset="0"/>
                <a:cs typeface="Arial" panose="020B0604020202020204" pitchFamily="34" charset="0"/>
              </a:rPr>
              <a:t>(s28 Interim Order)</a:t>
            </a:r>
            <a:r>
              <a:rPr lang="en-GB" sz="1200" dirty="0" smtClean="0">
                <a:latin typeface="Arial" panose="020B0604020202020204" pitchFamily="34" charset="0"/>
                <a:cs typeface="Arial" panose="020B0604020202020204" pitchFamily="34" charset="0"/>
              </a:rPr>
              <a:t>		physical / psychological harm – the Order can contain a number of 					prohibitions – the Order can be in force for a fixed period of at least 2 years.   </a:t>
            </a:r>
          </a:p>
          <a:p>
            <a:r>
              <a:rPr lang="en-GB" sz="1200" dirty="0" smtClean="0"/>
              <a:t> 		</a:t>
            </a:r>
          </a:p>
        </p:txBody>
      </p:sp>
      <p:grpSp>
        <p:nvGrpSpPr>
          <p:cNvPr id="6" name="Group 5"/>
          <p:cNvGrpSpPr/>
          <p:nvPr/>
        </p:nvGrpSpPr>
        <p:grpSpPr>
          <a:xfrm>
            <a:off x="0" y="548680"/>
            <a:ext cx="9144000" cy="720080"/>
            <a:chOff x="0" y="548680"/>
            <a:chExt cx="9144000" cy="720080"/>
          </a:xfrm>
        </p:grpSpPr>
        <p:sp>
          <p:nvSpPr>
            <p:cNvPr id="8" name="TextBox 7"/>
            <p:cNvSpPr txBox="1"/>
            <p:nvPr/>
          </p:nvSpPr>
          <p:spPr>
            <a:xfrm>
              <a:off x="6804248" y="548680"/>
              <a:ext cx="2232248" cy="646331"/>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Legal Services</a:t>
              </a:r>
            </a:p>
            <a:p>
              <a:r>
                <a:rPr lang="en-GB" b="1" dirty="0" smtClean="0">
                  <a:latin typeface="Arial" panose="020B0604020202020204" pitchFamily="34" charset="0"/>
                  <a:cs typeface="Arial" panose="020B0604020202020204" pitchFamily="34" charset="0"/>
                </a:rPr>
                <a:t>Civil Orders</a:t>
              </a:r>
              <a:endParaRPr lang="en-GB"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1268760"/>
              <a:ext cx="91440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16632"/>
            <a:ext cx="1793787" cy="1094514"/>
          </a:xfrm>
          <a:prstGeom prst="rect">
            <a:avLst/>
          </a:prstGeom>
        </p:spPr>
      </p:pic>
    </p:spTree>
    <p:extLst>
      <p:ext uri="{BB962C8B-B14F-4D97-AF65-F5344CB8AC3E}">
        <p14:creationId xmlns:p14="http://schemas.microsoft.com/office/powerpoint/2010/main" val="2875408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700808"/>
            <a:ext cx="8568952" cy="5078313"/>
          </a:xfrm>
          <a:prstGeom prst="rect">
            <a:avLst/>
          </a:prstGeom>
          <a:noFill/>
        </p:spPr>
        <p:txBody>
          <a:bodyPr wrap="square" rtlCol="0">
            <a:spAutoFit/>
          </a:bodyPr>
          <a:lstStyle/>
          <a:p>
            <a:r>
              <a:rPr lang="en-GB" sz="1200" b="1" dirty="0" smtClean="0">
                <a:latin typeface="Arial" panose="020B0604020202020204" pitchFamily="34" charset="0"/>
                <a:cs typeface="Arial" panose="020B0604020202020204" pitchFamily="34" charset="0"/>
              </a:rPr>
              <a:t>Serious Crime Act 2015</a:t>
            </a:r>
          </a:p>
          <a:p>
            <a:endParaRPr lang="en-GB" sz="1200" b="1" dirty="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Order and section		Effect</a:t>
            </a:r>
          </a:p>
          <a:p>
            <a:endParaRPr lang="en-GB" sz="1200" dirty="0">
              <a:latin typeface="Arial" panose="020B0604020202020204" pitchFamily="34" charset="0"/>
              <a:cs typeface="Arial" panose="020B0604020202020204" pitchFamily="34" charset="0"/>
            </a:endParaRPr>
          </a:p>
          <a:p>
            <a:r>
              <a:rPr lang="en-GB" sz="1200" i="1" dirty="0" smtClean="0">
                <a:latin typeface="Arial" panose="020B0604020202020204" pitchFamily="34" charset="0"/>
                <a:cs typeface="Arial" panose="020B0604020202020204" pitchFamily="34" charset="0"/>
              </a:rPr>
              <a:t>S73 Female Genital</a:t>
            </a:r>
            <a:r>
              <a:rPr lang="en-GB" sz="1200" dirty="0" smtClean="0">
                <a:latin typeface="Arial" panose="020B0604020202020204" pitchFamily="34" charset="0"/>
                <a:cs typeface="Arial" panose="020B0604020202020204" pitchFamily="34" charset="0"/>
              </a:rPr>
              <a:t>		Can be ordered by the court for the purpose of protecting a girl against the</a:t>
            </a:r>
          </a:p>
          <a:p>
            <a:r>
              <a:rPr lang="en-GB" sz="1200" i="1" dirty="0" smtClean="0">
                <a:latin typeface="Arial" panose="020B0604020202020204" pitchFamily="34" charset="0"/>
                <a:cs typeface="Arial" panose="020B0604020202020204" pitchFamily="34" charset="0"/>
              </a:rPr>
              <a:t>Mutilation Protection Order</a:t>
            </a:r>
            <a:r>
              <a:rPr lang="en-GB" sz="1200" dirty="0" smtClean="0">
                <a:latin typeface="Arial" panose="020B0604020202020204" pitchFamily="34" charset="0"/>
                <a:cs typeface="Arial" panose="020B0604020202020204" pitchFamily="34" charset="0"/>
              </a:rPr>
              <a:t>		commission </a:t>
            </a:r>
            <a:r>
              <a:rPr lang="en-GB" sz="1200" dirty="0">
                <a:latin typeface="Arial" panose="020B0604020202020204" pitchFamily="34" charset="0"/>
                <a:cs typeface="Arial" panose="020B0604020202020204" pitchFamily="34" charset="0"/>
              </a:rPr>
              <a:t>of a genital mutilation offence or protecting a girl against whom </a:t>
            </a:r>
            <a:r>
              <a:rPr lang="en-GB" sz="1200" dirty="0" smtClean="0">
                <a:latin typeface="Arial" panose="020B0604020202020204" pitchFamily="34" charset="0"/>
                <a:cs typeface="Arial" panose="020B0604020202020204" pitchFamily="34" charset="0"/>
              </a:rPr>
              <a:t>such </a:t>
            </a:r>
            <a:r>
              <a:rPr lang="en-GB" sz="1200" dirty="0">
                <a:latin typeface="Arial" panose="020B0604020202020204" pitchFamily="34" charset="0"/>
                <a:cs typeface="Arial" panose="020B0604020202020204" pitchFamily="34" charset="0"/>
              </a:rPr>
              <a:t>an </a:t>
            </a:r>
            <a:r>
              <a:rPr lang="en-GB" sz="1200" dirty="0" smtClean="0">
                <a:latin typeface="Arial" panose="020B0604020202020204" pitchFamily="34" charset="0"/>
                <a:cs typeface="Arial" panose="020B0604020202020204" pitchFamily="34" charset="0"/>
              </a:rPr>
              <a:t>			offence </a:t>
            </a:r>
            <a:r>
              <a:rPr lang="en-GB" sz="1200" dirty="0">
                <a:latin typeface="Arial" panose="020B0604020202020204" pitchFamily="34" charset="0"/>
                <a:cs typeface="Arial" panose="020B0604020202020204" pitchFamily="34" charset="0"/>
              </a:rPr>
              <a:t>has been committed. Breach of an </a:t>
            </a:r>
            <a:r>
              <a:rPr lang="en-GB" sz="1200" dirty="0" err="1">
                <a:latin typeface="Arial" panose="020B0604020202020204" pitchFamily="34" charset="0"/>
                <a:cs typeface="Arial" panose="020B0604020202020204" pitchFamily="34" charset="0"/>
              </a:rPr>
              <a:t>FGMPO</a:t>
            </a:r>
            <a:r>
              <a:rPr lang="en-GB" sz="1200" dirty="0">
                <a:latin typeface="Arial" panose="020B0604020202020204" pitchFamily="34" charset="0"/>
                <a:cs typeface="Arial" panose="020B0604020202020204" pitchFamily="34" charset="0"/>
              </a:rPr>
              <a:t> would be </a:t>
            </a:r>
            <a:r>
              <a:rPr lang="en-GB" sz="1200" dirty="0" smtClean="0">
                <a:latin typeface="Arial" panose="020B0604020202020204" pitchFamily="34" charset="0"/>
                <a:cs typeface="Arial" panose="020B0604020202020204" pitchFamily="34" charset="0"/>
              </a:rPr>
              <a:t>a criminal </a:t>
            </a:r>
            <a:r>
              <a:rPr lang="en-GB" sz="1200" dirty="0">
                <a:latin typeface="Arial" panose="020B0604020202020204" pitchFamily="34" charset="0"/>
                <a:cs typeface="Arial" panose="020B0604020202020204" pitchFamily="34" charset="0"/>
              </a:rPr>
              <a:t>offence </a:t>
            </a:r>
            <a:r>
              <a:rPr lang="en-GB" sz="1200" dirty="0" smtClean="0">
                <a:latin typeface="Arial" panose="020B0604020202020204" pitchFamily="34" charset="0"/>
                <a:cs typeface="Arial" panose="020B0604020202020204" pitchFamily="34" charset="0"/>
              </a:rPr>
              <a:t>				with </a:t>
            </a:r>
            <a:r>
              <a:rPr lang="en-GB" sz="1200" dirty="0">
                <a:latin typeface="Arial" panose="020B0604020202020204" pitchFamily="34" charset="0"/>
                <a:cs typeface="Arial" panose="020B0604020202020204" pitchFamily="34" charset="0"/>
              </a:rPr>
              <a:t>a maximum penalty of five </a:t>
            </a:r>
            <a:r>
              <a:rPr lang="en-GB" sz="1200" dirty="0" smtClean="0">
                <a:latin typeface="Arial" panose="020B0604020202020204" pitchFamily="34" charset="0"/>
                <a:cs typeface="Arial" panose="020B0604020202020204" pitchFamily="34" charset="0"/>
              </a:rPr>
              <a:t>years imprisonment</a:t>
            </a:r>
            <a:r>
              <a:rPr lang="en-GB" sz="1200" dirty="0">
                <a:latin typeface="Arial" panose="020B0604020202020204" pitchFamily="34" charset="0"/>
                <a:cs typeface="Arial" panose="020B0604020202020204" pitchFamily="34" charset="0"/>
              </a:rPr>
              <a:t>, or as </a:t>
            </a:r>
            <a:r>
              <a:rPr lang="en-GB" sz="1200" dirty="0" smtClean="0">
                <a:latin typeface="Arial" panose="020B0604020202020204" pitchFamily="34" charset="0"/>
                <a:cs typeface="Arial" panose="020B0604020202020204" pitchFamily="34" charset="0"/>
              </a:rPr>
              <a:t>a civil </a:t>
            </a:r>
            <a:r>
              <a:rPr lang="en-GB" sz="1200" dirty="0">
                <a:latin typeface="Arial" panose="020B0604020202020204" pitchFamily="34" charset="0"/>
                <a:cs typeface="Arial" panose="020B0604020202020204" pitchFamily="34" charset="0"/>
              </a:rPr>
              <a:t>breach punishable </a:t>
            </a:r>
            <a:r>
              <a:rPr lang="en-GB" sz="1200" dirty="0" smtClean="0">
                <a:latin typeface="Arial" panose="020B0604020202020204" pitchFamily="34" charset="0"/>
                <a:cs typeface="Arial" panose="020B0604020202020204" pitchFamily="34" charset="0"/>
              </a:rPr>
              <a:t>			by </a:t>
            </a:r>
            <a:r>
              <a:rPr lang="en-GB" sz="1200" dirty="0">
                <a:latin typeface="Arial" panose="020B0604020202020204" pitchFamily="34" charset="0"/>
                <a:cs typeface="Arial" panose="020B0604020202020204" pitchFamily="34" charset="0"/>
              </a:rPr>
              <a:t>up to two </a:t>
            </a:r>
            <a:r>
              <a:rPr lang="en-GB" sz="1200" dirty="0" smtClean="0">
                <a:latin typeface="Arial" panose="020B0604020202020204" pitchFamily="34" charset="0"/>
                <a:cs typeface="Arial" panose="020B0604020202020204" pitchFamily="34" charset="0"/>
              </a:rPr>
              <a:t>years imprisonment.</a:t>
            </a:r>
          </a:p>
          <a:p>
            <a:endParaRPr lang="en-GB" sz="1200" dirty="0" smtClean="0">
              <a:latin typeface="Arial" panose="020B0604020202020204" pitchFamily="34" charset="0"/>
              <a:cs typeface="Arial" panose="020B0604020202020204" pitchFamily="34" charset="0"/>
            </a:endParaRPr>
          </a:p>
          <a:p>
            <a:r>
              <a:rPr lang="en-GB" sz="1200" b="1" dirty="0" smtClean="0">
                <a:latin typeface="Arial" panose="020B0604020202020204" pitchFamily="34" charset="0"/>
                <a:cs typeface="Arial" panose="020B0604020202020204" pitchFamily="34" charset="0"/>
              </a:rPr>
              <a:t>Policing and Crime Act 2009</a:t>
            </a:r>
          </a:p>
          <a:p>
            <a:r>
              <a:rPr lang="en-GB" sz="1200" dirty="0" smtClean="0">
                <a:latin typeface="Arial" panose="020B0604020202020204" pitchFamily="34" charset="0"/>
                <a:cs typeface="Arial" panose="020B0604020202020204" pitchFamily="34" charset="0"/>
              </a:rPr>
              <a:t>Order and section		Effect</a:t>
            </a:r>
          </a:p>
          <a:p>
            <a:endParaRPr lang="en-GB" sz="1200" dirty="0">
              <a:latin typeface="Arial" panose="020B0604020202020204" pitchFamily="34" charset="0"/>
              <a:cs typeface="Arial" panose="020B0604020202020204" pitchFamily="34" charset="0"/>
            </a:endParaRPr>
          </a:p>
          <a:p>
            <a:r>
              <a:rPr lang="en-GB" sz="1200" i="1" dirty="0" smtClean="0">
                <a:latin typeface="Arial" panose="020B0604020202020204" pitchFamily="34" charset="0"/>
                <a:cs typeface="Arial" panose="020B0604020202020204" pitchFamily="34" charset="0"/>
              </a:rPr>
              <a:t>S34 Gang Injunction</a:t>
            </a:r>
            <a:r>
              <a:rPr lang="en-GB" sz="1200" dirty="0" smtClean="0">
                <a:latin typeface="Arial" panose="020B0604020202020204" pitchFamily="34" charset="0"/>
                <a:cs typeface="Arial" panose="020B0604020202020204" pitchFamily="34" charset="0"/>
              </a:rPr>
              <a:t>		Can be ordered if the </a:t>
            </a:r>
            <a:r>
              <a:rPr lang="en-GB" sz="1200" dirty="0">
                <a:latin typeface="Arial" panose="020B0604020202020204" pitchFamily="34" charset="0"/>
                <a:cs typeface="Arial" panose="020B0604020202020204" pitchFamily="34" charset="0"/>
              </a:rPr>
              <a:t>court </a:t>
            </a:r>
            <a:r>
              <a:rPr lang="en-GB" sz="1200" dirty="0" smtClean="0">
                <a:latin typeface="Arial" panose="020B0604020202020204" pitchFamily="34" charset="0"/>
                <a:cs typeface="Arial" panose="020B0604020202020204" pitchFamily="34" charset="0"/>
              </a:rPr>
              <a:t>if two conditions are met </a:t>
            </a:r>
          </a:p>
          <a:p>
            <a:r>
              <a:rPr lang="en-GB" sz="1200" dirty="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		(1) the court is </a:t>
            </a:r>
            <a:r>
              <a:rPr lang="en-GB" sz="1200" dirty="0">
                <a:latin typeface="Arial" panose="020B0604020202020204" pitchFamily="34" charset="0"/>
                <a:cs typeface="Arial" panose="020B0604020202020204" pitchFamily="34" charset="0"/>
              </a:rPr>
              <a:t>satisfied </a:t>
            </a:r>
            <a:r>
              <a:rPr lang="en-GB" sz="1200" dirty="0" smtClean="0">
                <a:latin typeface="Arial" panose="020B0604020202020204" pitchFamily="34" charset="0"/>
                <a:cs typeface="Arial" panose="020B0604020202020204" pitchFamily="34" charset="0"/>
              </a:rPr>
              <a:t>on </a:t>
            </a:r>
            <a:r>
              <a:rPr lang="en-GB" sz="1200" dirty="0">
                <a:latin typeface="Arial" panose="020B0604020202020204" pitchFamily="34" charset="0"/>
                <a:cs typeface="Arial" panose="020B0604020202020204" pitchFamily="34" charset="0"/>
              </a:rPr>
              <a:t>the balance of probabilities that the </a:t>
            </a:r>
            <a:r>
              <a:rPr lang="en-GB" sz="1200" dirty="0" smtClean="0">
                <a:latin typeface="Arial" panose="020B0604020202020204" pitchFamily="34" charset="0"/>
                <a:cs typeface="Arial" panose="020B0604020202020204" pitchFamily="34" charset="0"/>
              </a:rPr>
              <a:t>respondent 				has </a:t>
            </a:r>
            <a:r>
              <a:rPr lang="en-GB" sz="1200" dirty="0">
                <a:latin typeface="Arial" panose="020B0604020202020204" pitchFamily="34" charset="0"/>
                <a:cs typeface="Arial" panose="020B0604020202020204" pitchFamily="34" charset="0"/>
              </a:rPr>
              <a:t>engaged in, or has </a:t>
            </a:r>
            <a:r>
              <a:rPr lang="en-GB" sz="1200" dirty="0" smtClean="0">
                <a:latin typeface="Arial" panose="020B0604020202020204" pitchFamily="34" charset="0"/>
                <a:cs typeface="Arial" panose="020B0604020202020204" pitchFamily="34" charset="0"/>
              </a:rPr>
              <a:t>encouraged </a:t>
            </a:r>
            <a:r>
              <a:rPr lang="en-GB" sz="1200" dirty="0">
                <a:latin typeface="Arial" panose="020B0604020202020204" pitchFamily="34" charset="0"/>
                <a:cs typeface="Arial" panose="020B0604020202020204" pitchFamily="34" charset="0"/>
              </a:rPr>
              <a:t>or </a:t>
            </a:r>
            <a:r>
              <a:rPr lang="en-GB" sz="1200" dirty="0" smtClean="0">
                <a:latin typeface="Arial" panose="020B0604020202020204" pitchFamily="34" charset="0"/>
                <a:cs typeface="Arial" panose="020B0604020202020204" pitchFamily="34" charset="0"/>
              </a:rPr>
              <a:t>assisted</a:t>
            </a:r>
            <a:r>
              <a:rPr lang="en-GB" sz="1200" dirty="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a:t>
            </a:r>
            <a:r>
              <a:rPr lang="en-GB" sz="1200" dirty="0">
                <a:latin typeface="Arial" panose="020B0604020202020204" pitchFamily="34" charset="0"/>
                <a:cs typeface="Arial" panose="020B0604020202020204" pitchFamily="34" charset="0"/>
              </a:rPr>
              <a:t>a) gang-related violence, </a:t>
            </a:r>
            <a:r>
              <a:rPr lang="en-GB" sz="1200" dirty="0" smtClean="0">
                <a:latin typeface="Arial" panose="020B0604020202020204" pitchFamily="34" charset="0"/>
                <a:cs typeface="Arial" panose="020B0604020202020204" pitchFamily="34" charset="0"/>
              </a:rPr>
              <a:t>or                           			(b) gang-related drug-dealing </a:t>
            </a:r>
            <a:r>
              <a:rPr lang="en-GB" sz="1200" dirty="0">
                <a:latin typeface="Arial" panose="020B0604020202020204" pitchFamily="34" charset="0"/>
                <a:cs typeface="Arial" panose="020B0604020202020204" pitchFamily="34" charset="0"/>
              </a:rPr>
              <a:t>activity. </a:t>
            </a:r>
            <a:endParaRPr lang="en-GB" sz="1200" dirty="0" smtClean="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			(</a:t>
            </a:r>
            <a:r>
              <a:rPr lang="en-GB" sz="1200" dirty="0">
                <a:latin typeface="Arial" panose="020B0604020202020204" pitchFamily="34" charset="0"/>
                <a:cs typeface="Arial" panose="020B0604020202020204" pitchFamily="34" charset="0"/>
              </a:rPr>
              <a:t>2) the court thinks it is necessary to grant the </a:t>
            </a:r>
            <a:r>
              <a:rPr lang="en-GB" sz="1200" dirty="0" smtClean="0">
                <a:latin typeface="Arial" panose="020B0604020202020204" pitchFamily="34" charset="0"/>
                <a:cs typeface="Arial" panose="020B0604020202020204" pitchFamily="34" charset="0"/>
              </a:rPr>
              <a:t>injunction: (</a:t>
            </a:r>
            <a:r>
              <a:rPr lang="en-GB" sz="1200" dirty="0">
                <a:latin typeface="Arial" panose="020B0604020202020204" pitchFamily="34" charset="0"/>
                <a:cs typeface="Arial" panose="020B0604020202020204" pitchFamily="34" charset="0"/>
              </a:rPr>
              <a:t>a) to prevent the </a:t>
            </a:r>
            <a:r>
              <a:rPr lang="en-GB" sz="1200" dirty="0" smtClean="0">
                <a:latin typeface="Arial" panose="020B0604020202020204" pitchFamily="34" charset="0"/>
                <a:cs typeface="Arial" panose="020B0604020202020204" pitchFamily="34" charset="0"/>
              </a:rPr>
              <a:t>				respondent </a:t>
            </a:r>
            <a:r>
              <a:rPr lang="en-GB" sz="1200" dirty="0">
                <a:latin typeface="Arial" panose="020B0604020202020204" pitchFamily="34" charset="0"/>
                <a:cs typeface="Arial" panose="020B0604020202020204" pitchFamily="34" charset="0"/>
              </a:rPr>
              <a:t>from engaging in, or encouraging or assisting, gang-related </a:t>
            </a:r>
            <a:r>
              <a:rPr lang="en-GB" sz="1200" dirty="0" smtClean="0">
                <a:latin typeface="Arial" panose="020B0604020202020204" pitchFamily="34" charset="0"/>
                <a:cs typeface="Arial" panose="020B0604020202020204" pitchFamily="34" charset="0"/>
              </a:rPr>
              <a:t>				violence </a:t>
            </a:r>
            <a:r>
              <a:rPr lang="en-GB" sz="1200" dirty="0">
                <a:latin typeface="Arial" panose="020B0604020202020204" pitchFamily="34" charset="0"/>
                <a:cs typeface="Arial" panose="020B0604020202020204" pitchFamily="34" charset="0"/>
              </a:rPr>
              <a:t>or gang-related drug-dealing activity; </a:t>
            </a:r>
            <a:r>
              <a:rPr lang="en-GB" sz="1200" dirty="0" smtClean="0">
                <a:latin typeface="Arial" panose="020B0604020202020204" pitchFamily="34" charset="0"/>
                <a:cs typeface="Arial" panose="020B0604020202020204" pitchFamily="34" charset="0"/>
              </a:rPr>
              <a:t>(</a:t>
            </a:r>
            <a:r>
              <a:rPr lang="en-GB" sz="1200" dirty="0">
                <a:latin typeface="Arial" panose="020B0604020202020204" pitchFamily="34" charset="0"/>
                <a:cs typeface="Arial" panose="020B0604020202020204" pitchFamily="34" charset="0"/>
              </a:rPr>
              <a:t>b) to protect the respondent </a:t>
            </a:r>
            <a:r>
              <a:rPr lang="en-GB" sz="1200" dirty="0" smtClean="0">
                <a:latin typeface="Arial" panose="020B0604020202020204" pitchFamily="34" charset="0"/>
                <a:cs typeface="Arial" panose="020B0604020202020204" pitchFamily="34" charset="0"/>
              </a:rPr>
              <a:t>				from </a:t>
            </a:r>
            <a:r>
              <a:rPr lang="en-GB" sz="1200" dirty="0">
                <a:latin typeface="Arial" panose="020B0604020202020204" pitchFamily="34" charset="0"/>
                <a:cs typeface="Arial" panose="020B0604020202020204" pitchFamily="34" charset="0"/>
              </a:rPr>
              <a:t>gang-related violence or gang-related drug-dealing activity. </a:t>
            </a:r>
            <a:r>
              <a:rPr lang="en-GB" sz="1200" dirty="0" smtClean="0">
                <a:latin typeface="Arial" panose="020B0604020202020204" pitchFamily="34" charset="0"/>
                <a:cs typeface="Arial" panose="020B0604020202020204" pitchFamily="34" charset="0"/>
              </a:rPr>
              <a:t>Can be in 				force for a maximum of 2 years.  Breach is contempt of court and can be 				subject to fine or imprisonment – depends on the nature of the breach</a:t>
            </a:r>
            <a:r>
              <a:rPr lang="en-GB" sz="1200" dirty="0">
                <a:latin typeface="Arial" panose="020B0604020202020204" pitchFamily="34" charset="0"/>
                <a:cs typeface="Arial" panose="020B0604020202020204" pitchFamily="34" charset="0"/>
              </a:rPr>
              <a:t>	</a:t>
            </a:r>
          </a:p>
          <a:p>
            <a:endParaRPr lang="en-GB" sz="1200" dirty="0"/>
          </a:p>
          <a:p>
            <a:endParaRPr lang="en-GB" sz="1200" dirty="0" smtClean="0"/>
          </a:p>
          <a:p>
            <a:r>
              <a:rPr lang="en-GB" sz="1200" dirty="0" smtClean="0"/>
              <a:t> </a:t>
            </a:r>
            <a:endParaRPr lang="en-GB" sz="1200" dirty="0"/>
          </a:p>
        </p:txBody>
      </p:sp>
      <p:grpSp>
        <p:nvGrpSpPr>
          <p:cNvPr id="6" name="Group 5"/>
          <p:cNvGrpSpPr/>
          <p:nvPr/>
        </p:nvGrpSpPr>
        <p:grpSpPr>
          <a:xfrm>
            <a:off x="0" y="548680"/>
            <a:ext cx="9144000" cy="720080"/>
            <a:chOff x="0" y="548680"/>
            <a:chExt cx="9144000" cy="720080"/>
          </a:xfrm>
        </p:grpSpPr>
        <p:sp>
          <p:nvSpPr>
            <p:cNvPr id="8" name="TextBox 7"/>
            <p:cNvSpPr txBox="1"/>
            <p:nvPr/>
          </p:nvSpPr>
          <p:spPr>
            <a:xfrm>
              <a:off x="6804248" y="548680"/>
              <a:ext cx="2232248" cy="646331"/>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Legal Services</a:t>
              </a:r>
            </a:p>
            <a:p>
              <a:r>
                <a:rPr lang="en-GB" b="1" dirty="0" smtClean="0">
                  <a:latin typeface="Arial" panose="020B0604020202020204" pitchFamily="34" charset="0"/>
                  <a:cs typeface="Arial" panose="020B0604020202020204" pitchFamily="34" charset="0"/>
                </a:rPr>
                <a:t>Civil Orders</a:t>
              </a:r>
              <a:endParaRPr lang="en-GB"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1268760"/>
              <a:ext cx="91440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16632"/>
            <a:ext cx="1793787" cy="1094514"/>
          </a:xfrm>
          <a:prstGeom prst="rect">
            <a:avLst/>
          </a:prstGeom>
        </p:spPr>
      </p:pic>
    </p:spTree>
    <p:extLst>
      <p:ext uri="{BB962C8B-B14F-4D97-AF65-F5344CB8AC3E}">
        <p14:creationId xmlns:p14="http://schemas.microsoft.com/office/powerpoint/2010/main" val="2501175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5040560"/>
          </a:xfrm>
        </p:spPr>
        <p:txBody>
          <a:bodyPr>
            <a:noAutofit/>
          </a:bodyPr>
          <a:lstStyle/>
          <a:p>
            <a:pPr marL="0" indent="0">
              <a:buNone/>
            </a:pPr>
            <a:r>
              <a:rPr lang="en-GB" sz="1200" b="1" dirty="0" smtClean="0">
                <a:latin typeface="Arial" panose="020B0604020202020204" pitchFamily="34" charset="0"/>
                <a:cs typeface="Arial" panose="020B0604020202020204" pitchFamily="34" charset="0"/>
              </a:rPr>
              <a:t>Sexual Offences Act 2003</a:t>
            </a:r>
          </a:p>
          <a:p>
            <a:pPr marL="0" indent="0">
              <a:buNone/>
            </a:pPr>
            <a:endParaRPr lang="en-GB" sz="1200" b="1" dirty="0">
              <a:latin typeface="Arial" panose="020B0604020202020204" pitchFamily="34" charset="0"/>
              <a:cs typeface="Arial" panose="020B0604020202020204" pitchFamily="34" charset="0"/>
            </a:endParaRPr>
          </a:p>
          <a:p>
            <a:pPr marL="0" indent="0">
              <a:buNone/>
            </a:pPr>
            <a:r>
              <a:rPr lang="en-GB" sz="1200" dirty="0" smtClean="0">
                <a:latin typeface="Arial" panose="020B0604020202020204" pitchFamily="34" charset="0"/>
                <a:cs typeface="Arial" panose="020B0604020202020204" pitchFamily="34" charset="0"/>
              </a:rPr>
              <a:t>Order			Effect</a:t>
            </a:r>
          </a:p>
          <a:p>
            <a:pPr marL="0" indent="0">
              <a:buNone/>
            </a:pPr>
            <a:endParaRPr lang="en-GB" sz="1200" dirty="0">
              <a:latin typeface="Arial" panose="020B0604020202020204" pitchFamily="34" charset="0"/>
              <a:cs typeface="Arial" panose="020B0604020202020204" pitchFamily="34" charset="0"/>
            </a:endParaRPr>
          </a:p>
          <a:p>
            <a:pPr marL="0" indent="0">
              <a:buNone/>
            </a:pPr>
            <a:r>
              <a:rPr lang="en-GB" sz="1200" i="1" dirty="0" smtClean="0">
                <a:latin typeface="Arial" panose="020B0604020202020204" pitchFamily="34" charset="0"/>
                <a:cs typeface="Arial" panose="020B0604020202020204" pitchFamily="34" charset="0"/>
              </a:rPr>
              <a:t>s103A Sexual </a:t>
            </a:r>
            <a:r>
              <a:rPr lang="en-GB" sz="1200" i="1" dirty="0">
                <a:latin typeface="Arial" panose="020B0604020202020204" pitchFamily="34" charset="0"/>
                <a:cs typeface="Arial" panose="020B0604020202020204" pitchFamily="34" charset="0"/>
              </a:rPr>
              <a:t>harm prevention </a:t>
            </a:r>
            <a:r>
              <a:rPr lang="en-GB" sz="1200" dirty="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Where </a:t>
            </a:r>
            <a:r>
              <a:rPr lang="en-GB" sz="1200" dirty="0">
                <a:latin typeface="Arial" panose="020B0604020202020204" pitchFamily="34" charset="0"/>
                <a:cs typeface="Arial" panose="020B0604020202020204" pitchFamily="34" charset="0"/>
              </a:rPr>
              <a:t>an offender has been convicted for an offence of a sexual or </a:t>
            </a:r>
            <a:endParaRPr lang="en-GB" sz="1200" dirty="0" smtClean="0">
              <a:latin typeface="Arial" panose="020B0604020202020204" pitchFamily="34" charset="0"/>
              <a:cs typeface="Arial" panose="020B0604020202020204" pitchFamily="34" charset="0"/>
            </a:endParaRPr>
          </a:p>
          <a:p>
            <a:pPr marL="0" indent="0">
              <a:buNone/>
            </a:pPr>
            <a:r>
              <a:rPr lang="en-GB" sz="1200" i="1" dirty="0" smtClean="0">
                <a:latin typeface="Arial" panose="020B0604020202020204" pitchFamily="34" charset="0"/>
                <a:cs typeface="Arial" panose="020B0604020202020204" pitchFamily="34" charset="0"/>
              </a:rPr>
              <a:t>order</a:t>
            </a:r>
            <a:r>
              <a:rPr lang="en-GB" sz="1200" dirty="0" smtClean="0">
                <a:latin typeface="Arial" panose="020B0604020202020204" pitchFamily="34" charset="0"/>
                <a:cs typeface="Arial" panose="020B0604020202020204" pitchFamily="34" charset="0"/>
              </a:rPr>
              <a:t>			violent </a:t>
            </a:r>
            <a:r>
              <a:rPr lang="en-GB" sz="1200" dirty="0">
                <a:latin typeface="Arial" panose="020B0604020202020204" pitchFamily="34" charset="0"/>
                <a:cs typeface="Arial" panose="020B0604020202020204" pitchFamily="34" charset="0"/>
              </a:rPr>
              <a:t>nature where they pose a risk of sexual harm to the public</a:t>
            </a:r>
          </a:p>
          <a:p>
            <a:pPr marL="0" indent="0">
              <a:buNone/>
            </a:pPr>
            <a:r>
              <a:rPr lang="en-GB" sz="1200" dirty="0" smtClean="0">
                <a:latin typeface="Arial" panose="020B0604020202020204" pitchFamily="34" charset="0"/>
                <a:cs typeface="Arial" panose="020B0604020202020204" pitchFamily="34" charset="0"/>
              </a:rPr>
              <a:t>			Applications can be made against offenders </a:t>
            </a:r>
            <a:r>
              <a:rPr lang="en-GB" sz="1200" dirty="0">
                <a:latin typeface="Arial" panose="020B0604020202020204" pitchFamily="34" charset="0"/>
                <a:cs typeface="Arial" panose="020B0604020202020204" pitchFamily="34" charset="0"/>
              </a:rPr>
              <a:t>under the age of </a:t>
            </a:r>
            <a:r>
              <a:rPr lang="en-GB" sz="1200" dirty="0" smtClean="0">
                <a:latin typeface="Arial" panose="020B0604020202020204" pitchFamily="34" charset="0"/>
                <a:cs typeface="Arial" panose="020B0604020202020204" pitchFamily="34" charset="0"/>
              </a:rPr>
              <a:t>18, but they			must </a:t>
            </a:r>
            <a:r>
              <a:rPr lang="en-GB" sz="1200" dirty="0">
                <a:latin typeface="Arial" panose="020B0604020202020204" pitchFamily="34" charset="0"/>
                <a:cs typeface="Arial" panose="020B0604020202020204" pitchFamily="34" charset="0"/>
              </a:rPr>
              <a:t>be considered </a:t>
            </a:r>
            <a:r>
              <a:rPr lang="en-GB" sz="1200" dirty="0" smtClean="0">
                <a:latin typeface="Arial" panose="020B0604020202020204" pitchFamily="34" charset="0"/>
                <a:cs typeface="Arial" panose="020B0604020202020204" pitchFamily="34" charset="0"/>
              </a:rPr>
              <a:t>proportionate. The Orders must only be made </a:t>
            </a:r>
            <a:r>
              <a:rPr lang="en-GB" sz="1200" dirty="0">
                <a:latin typeface="Arial" panose="020B0604020202020204" pitchFamily="34" charset="0"/>
                <a:cs typeface="Arial" panose="020B0604020202020204" pitchFamily="34" charset="0"/>
              </a:rPr>
              <a:t>in </a:t>
            </a:r>
            <a:r>
              <a:rPr lang="en-GB" sz="1200" dirty="0" smtClean="0">
                <a:latin typeface="Arial" panose="020B0604020202020204" pitchFamily="34" charset="0"/>
                <a:cs typeface="Arial" panose="020B0604020202020204" pitchFamily="34" charset="0"/>
              </a:rPr>
              <a:t>			order </a:t>
            </a:r>
            <a:r>
              <a:rPr lang="en-GB" sz="1200" dirty="0">
                <a:latin typeface="Arial" panose="020B0604020202020204" pitchFamily="34" charset="0"/>
                <a:cs typeface="Arial" panose="020B0604020202020204" pitchFamily="34" charset="0"/>
              </a:rPr>
              <a:t>to protect the </a:t>
            </a:r>
            <a:r>
              <a:rPr lang="en-GB" sz="1200" dirty="0" smtClean="0">
                <a:latin typeface="Arial" panose="020B0604020202020204" pitchFamily="34" charset="0"/>
                <a:cs typeface="Arial" panose="020B0604020202020204" pitchFamily="34" charset="0"/>
              </a:rPr>
              <a:t>public </a:t>
            </a:r>
            <a:r>
              <a:rPr lang="en-GB" sz="1200" dirty="0">
                <a:latin typeface="Arial" panose="020B0604020202020204" pitchFamily="34" charset="0"/>
                <a:cs typeface="Arial" panose="020B0604020202020204" pitchFamily="34" charset="0"/>
              </a:rPr>
              <a:t>from risk of sexual harm or protect children or </a:t>
            </a:r>
            <a:r>
              <a:rPr lang="en-GB" sz="1200" dirty="0" smtClean="0">
                <a:latin typeface="Arial" panose="020B0604020202020204" pitchFamily="34" charset="0"/>
                <a:cs typeface="Arial" panose="020B0604020202020204" pitchFamily="34" charset="0"/>
              </a:rPr>
              <a:t>			vulnerable </a:t>
            </a:r>
            <a:r>
              <a:rPr lang="en-GB" sz="1200" dirty="0">
                <a:latin typeface="Arial" panose="020B0604020202020204" pitchFamily="34" charset="0"/>
                <a:cs typeface="Arial" panose="020B0604020202020204" pitchFamily="34" charset="0"/>
              </a:rPr>
              <a:t>adults generally or outside the </a:t>
            </a:r>
            <a:r>
              <a:rPr lang="en-GB" sz="1200" dirty="0" smtClean="0">
                <a:latin typeface="Arial" panose="020B0604020202020204" pitchFamily="34" charset="0"/>
                <a:cs typeface="Arial" panose="020B0604020202020204" pitchFamily="34" charset="0"/>
              </a:rPr>
              <a:t>UK. The Order remains in force 			for a minimum of 5 years. The Order can contain prohibitions but they 			must be proportionate to protecting the public from harm.</a:t>
            </a:r>
            <a:endParaRPr lang="en-GB" sz="1200" dirty="0">
              <a:latin typeface="Arial" panose="020B0604020202020204" pitchFamily="34" charset="0"/>
              <a:cs typeface="Arial" panose="020B0604020202020204" pitchFamily="34" charset="0"/>
            </a:endParaRPr>
          </a:p>
          <a:p>
            <a:pPr marL="0" indent="0">
              <a:buNone/>
            </a:pPr>
            <a:endParaRPr lang="en-GB" sz="1200" dirty="0">
              <a:latin typeface="Arial" panose="020B0604020202020204" pitchFamily="34" charset="0"/>
              <a:cs typeface="Arial" panose="020B0604020202020204" pitchFamily="34" charset="0"/>
            </a:endParaRPr>
          </a:p>
          <a:p>
            <a:pPr marL="0" indent="0">
              <a:buNone/>
            </a:pPr>
            <a:r>
              <a:rPr lang="en-GB" sz="1200" i="1" dirty="0" smtClean="0">
                <a:latin typeface="Arial" panose="020B0604020202020204" pitchFamily="34" charset="0"/>
                <a:cs typeface="Arial" panose="020B0604020202020204" pitchFamily="34" charset="0"/>
              </a:rPr>
              <a:t>s122A Sexual </a:t>
            </a:r>
            <a:r>
              <a:rPr lang="en-GB" sz="1200" i="1" dirty="0">
                <a:latin typeface="Arial" panose="020B0604020202020204" pitchFamily="34" charset="0"/>
                <a:cs typeface="Arial" panose="020B0604020202020204" pitchFamily="34" charset="0"/>
              </a:rPr>
              <a:t>risk </a:t>
            </a:r>
            <a:r>
              <a:rPr lang="en-GB" sz="1200" i="1" dirty="0" smtClean="0">
                <a:latin typeface="Arial" panose="020B0604020202020204" pitchFamily="34" charset="0"/>
                <a:cs typeface="Arial" panose="020B0604020202020204" pitchFamily="34" charset="0"/>
              </a:rPr>
              <a:t>order</a:t>
            </a:r>
            <a:r>
              <a:rPr lang="en-GB" sz="1200" dirty="0" smtClean="0">
                <a:latin typeface="Arial" panose="020B0604020202020204" pitchFamily="34" charset="0"/>
                <a:cs typeface="Arial" panose="020B0604020202020204" pitchFamily="34" charset="0"/>
              </a:rPr>
              <a:t>		The offender </a:t>
            </a:r>
            <a:r>
              <a:rPr lang="en-GB" sz="1200" dirty="0">
                <a:latin typeface="Arial" panose="020B0604020202020204" pitchFamily="34" charset="0"/>
                <a:cs typeface="Arial" panose="020B0604020202020204" pitchFamily="34" charset="0"/>
              </a:rPr>
              <a:t>does not have to have been convicted or cautioned for an </a:t>
            </a:r>
            <a:r>
              <a:rPr lang="en-GB" sz="1200" dirty="0" smtClean="0">
                <a:latin typeface="Arial" panose="020B0604020202020204" pitchFamily="34" charset="0"/>
                <a:cs typeface="Arial" panose="020B0604020202020204" pitchFamily="34" charset="0"/>
              </a:rPr>
              <a:t>                </a:t>
            </a:r>
            <a:r>
              <a:rPr lang="en-GB" sz="1200" i="1" dirty="0" smtClean="0">
                <a:latin typeface="Arial" panose="020B0604020202020204" pitchFamily="34" charset="0"/>
                <a:cs typeface="Arial" panose="020B0604020202020204" pitchFamily="34" charset="0"/>
              </a:rPr>
              <a:t>(s126  Interim Order)</a:t>
            </a:r>
            <a:r>
              <a:rPr lang="en-GB" sz="1200" dirty="0" smtClean="0">
                <a:latin typeface="Arial" panose="020B0604020202020204" pitchFamily="34" charset="0"/>
                <a:cs typeface="Arial" panose="020B0604020202020204" pitchFamily="34" charset="0"/>
              </a:rPr>
              <a:t>		offence </a:t>
            </a:r>
            <a:r>
              <a:rPr lang="en-GB" sz="1200" dirty="0">
                <a:latin typeface="Arial" panose="020B0604020202020204" pitchFamily="34" charset="0"/>
                <a:cs typeface="Arial" panose="020B0604020202020204" pitchFamily="34" charset="0"/>
              </a:rPr>
              <a:t>but they must have done an act of a sexual nature which </a:t>
            </a:r>
            <a:r>
              <a:rPr lang="en-GB" sz="1200" dirty="0" smtClean="0">
                <a:latin typeface="Arial" panose="020B0604020202020204" pitchFamily="34" charset="0"/>
                <a:cs typeface="Arial" panose="020B0604020202020204" pitchFamily="34" charset="0"/>
              </a:rPr>
              <a:t>				indicates </a:t>
            </a:r>
            <a:r>
              <a:rPr lang="en-GB" sz="1200" dirty="0">
                <a:latin typeface="Arial" panose="020B0604020202020204" pitchFamily="34" charset="0"/>
                <a:cs typeface="Arial" panose="020B0604020202020204" pitchFamily="34" charset="0"/>
              </a:rPr>
              <a:t>that they may pose a </a:t>
            </a:r>
            <a:r>
              <a:rPr lang="en-GB" sz="1200" dirty="0" smtClean="0">
                <a:latin typeface="Arial" panose="020B0604020202020204" pitchFamily="34" charset="0"/>
                <a:cs typeface="Arial" panose="020B0604020202020204" pitchFamily="34" charset="0"/>
              </a:rPr>
              <a:t>risk e.g.  causing or inciting a child to			watch a person engaging in sexual activity; acts which may be suggestive 			of grooming, such as contacting </a:t>
            </a:r>
            <a:r>
              <a:rPr lang="en-GB" sz="1200" dirty="0">
                <a:latin typeface="Arial" panose="020B0604020202020204" pitchFamily="34" charset="0"/>
                <a:cs typeface="Arial" panose="020B0604020202020204" pitchFamily="34" charset="0"/>
              </a:rPr>
              <a:t>a child via social media, spending </a:t>
            </a:r>
            <a:r>
              <a:rPr lang="en-GB" sz="1200" dirty="0" smtClean="0">
                <a:latin typeface="Arial" panose="020B0604020202020204" pitchFamily="34" charset="0"/>
                <a:cs typeface="Arial" panose="020B0604020202020204" pitchFamily="34" charset="0"/>
              </a:rPr>
              <a:t>time			with </a:t>
            </a:r>
            <a:r>
              <a:rPr lang="en-GB" sz="1200" dirty="0">
                <a:latin typeface="Arial" panose="020B0604020202020204" pitchFamily="34" charset="0"/>
                <a:cs typeface="Arial" panose="020B0604020202020204" pitchFamily="34" charset="0"/>
              </a:rPr>
              <a:t>children </a:t>
            </a:r>
            <a:r>
              <a:rPr lang="en-GB" sz="1200" dirty="0" smtClean="0">
                <a:latin typeface="Arial" panose="020B0604020202020204" pitchFamily="34" charset="0"/>
                <a:cs typeface="Arial" panose="020B0604020202020204" pitchFamily="34" charset="0"/>
              </a:rPr>
              <a:t>alone; acts </a:t>
            </a:r>
            <a:r>
              <a:rPr lang="en-GB" sz="1200" dirty="0">
                <a:latin typeface="Arial" panose="020B0604020202020204" pitchFamily="34" charset="0"/>
                <a:cs typeface="Arial" panose="020B0604020202020204" pitchFamily="34" charset="0"/>
              </a:rPr>
              <a:t>which may be suggestive of exploitation, such </a:t>
            </a:r>
            <a:r>
              <a:rPr lang="en-GB" sz="1200" dirty="0" smtClean="0">
                <a:latin typeface="Arial" panose="020B0604020202020204" pitchFamily="34" charset="0"/>
                <a:cs typeface="Arial" panose="020B0604020202020204" pitchFamily="34" charset="0"/>
              </a:rPr>
              <a:t>			as </a:t>
            </a:r>
            <a:r>
              <a:rPr lang="en-GB" sz="1200" dirty="0">
                <a:latin typeface="Arial" panose="020B0604020202020204" pitchFamily="34" charset="0"/>
                <a:cs typeface="Arial" panose="020B0604020202020204" pitchFamily="34" charset="0"/>
              </a:rPr>
              <a:t>inviting young people to social gatherings that involve </a:t>
            </a:r>
            <a:r>
              <a:rPr lang="en-GB" sz="1200" dirty="0" smtClean="0">
                <a:latin typeface="Arial" panose="020B0604020202020204" pitchFamily="34" charset="0"/>
                <a:cs typeface="Arial" panose="020B0604020202020204" pitchFamily="34" charset="0"/>
              </a:rPr>
              <a:t>predominantly			Acts </a:t>
            </a:r>
            <a:r>
              <a:rPr lang="en-GB" sz="1200" dirty="0">
                <a:latin typeface="Arial" panose="020B0604020202020204" pitchFamily="34" charset="0"/>
                <a:cs typeface="Arial" panose="020B0604020202020204" pitchFamily="34" charset="0"/>
              </a:rPr>
              <a:t>which may be carried out in a gang or group of individuals of </a:t>
            </a:r>
            <a:r>
              <a:rPr lang="en-GB" sz="1200" dirty="0" smtClean="0">
                <a:latin typeface="Arial" panose="020B0604020202020204" pitchFamily="34" charset="0"/>
                <a:cs typeface="Arial" panose="020B0604020202020204" pitchFamily="34" charset="0"/>
              </a:rPr>
              <a:t>similar			ages</a:t>
            </a:r>
            <a:r>
              <a:rPr lang="en-GB" sz="1200" dirty="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peer-on-peer’.  An application can be made against a person under			the age of 18 years but the application must be heard in the youth court</a:t>
            </a:r>
            <a:endParaRPr lang="en-GB" sz="1200" dirty="0">
              <a:latin typeface="Arial" panose="020B0604020202020204" pitchFamily="34" charset="0"/>
              <a:cs typeface="Arial" panose="020B0604020202020204" pitchFamily="34" charset="0"/>
            </a:endParaRPr>
          </a:p>
          <a:p>
            <a:pPr marL="0" indent="0">
              <a:buNone/>
            </a:pPr>
            <a:r>
              <a:rPr lang="en-GB" sz="1200" dirty="0" smtClean="0">
                <a:latin typeface="Arial" panose="020B0604020202020204" pitchFamily="34" charset="0"/>
                <a:cs typeface="Arial" panose="020B0604020202020204" pitchFamily="34" charset="0"/>
              </a:rPr>
              <a:t>			The Order remains in force for a minimum </a:t>
            </a:r>
            <a:r>
              <a:rPr lang="en-GB" sz="1200" dirty="0">
                <a:latin typeface="Arial" panose="020B0604020202020204" pitchFamily="34" charset="0"/>
                <a:cs typeface="Arial" panose="020B0604020202020204" pitchFamily="34" charset="0"/>
              </a:rPr>
              <a:t>duration </a:t>
            </a:r>
            <a:r>
              <a:rPr lang="en-GB" sz="1200" dirty="0" smtClean="0">
                <a:latin typeface="Arial" panose="020B0604020202020204" pitchFamily="34" charset="0"/>
                <a:cs typeface="Arial" panose="020B0604020202020204" pitchFamily="34" charset="0"/>
              </a:rPr>
              <a:t>of 2 </a:t>
            </a:r>
            <a:r>
              <a:rPr lang="en-GB" sz="1200" dirty="0">
                <a:latin typeface="Arial" panose="020B0604020202020204" pitchFamily="34" charset="0"/>
                <a:cs typeface="Arial" panose="020B0604020202020204" pitchFamily="34" charset="0"/>
              </a:rPr>
              <a:t>years</a:t>
            </a:r>
          </a:p>
          <a:p>
            <a:pPr marL="0" indent="0">
              <a:buNone/>
            </a:pPr>
            <a:endParaRPr lang="en-GB" sz="1200" dirty="0" smtClean="0"/>
          </a:p>
          <a:p>
            <a:pPr marL="0" indent="0">
              <a:buNone/>
            </a:pPr>
            <a:r>
              <a:rPr lang="en-GB" sz="1200" dirty="0" smtClean="0"/>
              <a:t> </a:t>
            </a:r>
            <a:endParaRPr lang="en-GB" sz="1200" dirty="0"/>
          </a:p>
          <a:p>
            <a:pPr marL="0" indent="0">
              <a:buNone/>
            </a:pPr>
            <a:endParaRPr lang="en-GB" sz="1200" dirty="0"/>
          </a:p>
        </p:txBody>
      </p:sp>
      <p:grpSp>
        <p:nvGrpSpPr>
          <p:cNvPr id="6" name="Group 5"/>
          <p:cNvGrpSpPr/>
          <p:nvPr/>
        </p:nvGrpSpPr>
        <p:grpSpPr>
          <a:xfrm>
            <a:off x="0" y="548680"/>
            <a:ext cx="9144000" cy="720080"/>
            <a:chOff x="0" y="548680"/>
            <a:chExt cx="9144000" cy="720080"/>
          </a:xfrm>
        </p:grpSpPr>
        <p:sp>
          <p:nvSpPr>
            <p:cNvPr id="8" name="TextBox 7"/>
            <p:cNvSpPr txBox="1"/>
            <p:nvPr/>
          </p:nvSpPr>
          <p:spPr>
            <a:xfrm>
              <a:off x="6804248" y="548680"/>
              <a:ext cx="2232248" cy="646331"/>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Legal Services</a:t>
              </a:r>
            </a:p>
            <a:p>
              <a:r>
                <a:rPr lang="en-GB" b="1" dirty="0" smtClean="0">
                  <a:latin typeface="Arial" panose="020B0604020202020204" pitchFamily="34" charset="0"/>
                  <a:cs typeface="Arial" panose="020B0604020202020204" pitchFamily="34" charset="0"/>
                </a:rPr>
                <a:t>Civil Orders</a:t>
              </a:r>
              <a:endParaRPr lang="en-GB"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1268760"/>
              <a:ext cx="91440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16632"/>
            <a:ext cx="1793787" cy="1094514"/>
          </a:xfrm>
          <a:prstGeom prst="rect">
            <a:avLst/>
          </a:prstGeom>
        </p:spPr>
      </p:pic>
    </p:spTree>
    <p:extLst>
      <p:ext uri="{BB962C8B-B14F-4D97-AF65-F5344CB8AC3E}">
        <p14:creationId xmlns:p14="http://schemas.microsoft.com/office/powerpoint/2010/main" val="1463701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060848"/>
            <a:ext cx="8229600" cy="4525963"/>
          </a:xfrm>
        </p:spPr>
        <p:txBody>
          <a:bodyPr>
            <a:normAutofit/>
          </a:bodyPr>
          <a:lstStyle/>
          <a:p>
            <a:pPr marL="0" lvl="0" indent="0">
              <a:buNone/>
            </a:pPr>
            <a:r>
              <a:rPr lang="en-GB" sz="1200" dirty="0">
                <a:solidFill>
                  <a:prstClr val="black"/>
                </a:solidFill>
                <a:latin typeface="Arial" panose="020B0604020202020204" pitchFamily="34" charset="0"/>
                <a:cs typeface="Arial" panose="020B0604020202020204" pitchFamily="34" charset="0"/>
              </a:rPr>
              <a:t>Further duties</a:t>
            </a:r>
          </a:p>
          <a:p>
            <a:pPr marL="0" lvl="0" indent="0">
              <a:buNone/>
            </a:pPr>
            <a:endParaRPr lang="en-GB" sz="1200" dirty="0">
              <a:solidFill>
                <a:prstClr val="black"/>
              </a:solidFill>
              <a:latin typeface="Arial" panose="020B0604020202020204" pitchFamily="34" charset="0"/>
              <a:cs typeface="Arial" panose="020B0604020202020204" pitchFamily="34" charset="0"/>
            </a:endParaRPr>
          </a:p>
          <a:p>
            <a:pPr marL="0" lvl="0" indent="0">
              <a:buNone/>
            </a:pPr>
            <a:r>
              <a:rPr lang="en-GB" sz="1200" b="1" dirty="0">
                <a:solidFill>
                  <a:prstClr val="black"/>
                </a:solidFill>
                <a:latin typeface="Arial" panose="020B0604020202020204" pitchFamily="34" charset="0"/>
                <a:cs typeface="Arial" panose="020B0604020202020204" pitchFamily="34" charset="0"/>
              </a:rPr>
              <a:t>s36 - s41 Counter Terrorism and Security Act 2015</a:t>
            </a:r>
          </a:p>
          <a:p>
            <a:pPr marL="0" lvl="0" indent="0">
              <a:buNone/>
            </a:pPr>
            <a:endParaRPr lang="en-GB" sz="1200" dirty="0">
              <a:solidFill>
                <a:prstClr val="black"/>
              </a:solidFill>
              <a:latin typeface="Arial" panose="020B0604020202020204" pitchFamily="34" charset="0"/>
              <a:cs typeface="Arial" panose="020B0604020202020204" pitchFamily="34" charset="0"/>
            </a:endParaRPr>
          </a:p>
          <a:p>
            <a:pPr marL="0" lvl="0" indent="0">
              <a:buNone/>
            </a:pPr>
            <a:r>
              <a:rPr lang="en-GB" sz="1200" dirty="0">
                <a:solidFill>
                  <a:prstClr val="black"/>
                </a:solidFill>
                <a:latin typeface="Arial" panose="020B0604020202020204" pitchFamily="34" charset="0"/>
                <a:cs typeface="Arial" panose="020B0604020202020204" pitchFamily="34" charset="0"/>
              </a:rPr>
              <a:t>Sets out the duty on local authorities and partners of local panels to provide support for people vulnerable to being drawn into terrorism. In England and Wales this duty is the Channel programme. </a:t>
            </a:r>
          </a:p>
          <a:p>
            <a:pPr marL="0" lvl="0" indent="0">
              <a:buNone/>
            </a:pPr>
            <a:r>
              <a:rPr lang="en-GB" sz="1200" dirty="0">
                <a:solidFill>
                  <a:prstClr val="black"/>
                </a:solidFill>
                <a:latin typeface="Arial" panose="020B0604020202020204" pitchFamily="34" charset="0"/>
                <a:cs typeface="Arial" panose="020B0604020202020204" pitchFamily="34" charset="0"/>
              </a:rPr>
              <a:t>Channel is a programme which focuses on providing support at an early stage to people who are identified as being vulnerable to being drawn into terrorism. The programme uses a multi-agency approach to protect vulnerable people by: </a:t>
            </a:r>
          </a:p>
          <a:p>
            <a:pPr marL="0" lvl="0" indent="0">
              <a:buNone/>
            </a:pPr>
            <a:r>
              <a:rPr lang="en-GB" sz="1200" dirty="0">
                <a:solidFill>
                  <a:prstClr val="black"/>
                </a:solidFill>
                <a:latin typeface="Arial" panose="020B0604020202020204" pitchFamily="34" charset="0"/>
                <a:cs typeface="Arial" panose="020B0604020202020204" pitchFamily="34" charset="0"/>
              </a:rPr>
              <a:t>a. identifying individuals at risk; </a:t>
            </a:r>
          </a:p>
          <a:p>
            <a:pPr marL="0" lvl="0" indent="0">
              <a:buNone/>
            </a:pPr>
            <a:r>
              <a:rPr lang="en-GB" sz="1200" dirty="0">
                <a:solidFill>
                  <a:prstClr val="black"/>
                </a:solidFill>
                <a:latin typeface="Arial" panose="020B0604020202020204" pitchFamily="34" charset="0"/>
                <a:cs typeface="Arial" panose="020B0604020202020204" pitchFamily="34" charset="0"/>
              </a:rPr>
              <a:t>b. assessing the nature and extent of that risk; and </a:t>
            </a:r>
          </a:p>
          <a:p>
            <a:pPr marL="0" lvl="0" indent="0">
              <a:buNone/>
            </a:pPr>
            <a:r>
              <a:rPr lang="en-GB" sz="1200" dirty="0">
                <a:solidFill>
                  <a:prstClr val="black"/>
                </a:solidFill>
                <a:latin typeface="Arial" panose="020B0604020202020204" pitchFamily="34" charset="0"/>
                <a:cs typeface="Arial" panose="020B0604020202020204" pitchFamily="34" charset="0"/>
              </a:rPr>
              <a:t>c. developing the most appropriate support plan for the individuals concerned.</a:t>
            </a:r>
            <a:endParaRPr lang="en-GB" sz="2800" dirty="0">
              <a:latin typeface="Arial" panose="020B0604020202020204" pitchFamily="34" charset="0"/>
              <a:cs typeface="Arial" panose="020B0604020202020204" pitchFamily="34" charset="0"/>
            </a:endParaRPr>
          </a:p>
        </p:txBody>
      </p:sp>
      <p:grpSp>
        <p:nvGrpSpPr>
          <p:cNvPr id="6" name="Group 5"/>
          <p:cNvGrpSpPr/>
          <p:nvPr/>
        </p:nvGrpSpPr>
        <p:grpSpPr>
          <a:xfrm>
            <a:off x="0" y="548680"/>
            <a:ext cx="9144000" cy="720080"/>
            <a:chOff x="0" y="548680"/>
            <a:chExt cx="9144000" cy="720080"/>
          </a:xfrm>
        </p:grpSpPr>
        <p:sp>
          <p:nvSpPr>
            <p:cNvPr id="8" name="TextBox 7"/>
            <p:cNvSpPr txBox="1"/>
            <p:nvPr/>
          </p:nvSpPr>
          <p:spPr>
            <a:xfrm>
              <a:off x="6804248" y="548680"/>
              <a:ext cx="2232248" cy="646331"/>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Legal Services</a:t>
              </a:r>
            </a:p>
            <a:p>
              <a:r>
                <a:rPr lang="en-GB" b="1" dirty="0" smtClean="0">
                  <a:latin typeface="Arial" panose="020B0604020202020204" pitchFamily="34" charset="0"/>
                  <a:cs typeface="Arial" panose="020B0604020202020204" pitchFamily="34" charset="0"/>
                </a:rPr>
                <a:t>Civil Orders</a:t>
              </a:r>
              <a:endParaRPr lang="en-GB"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1268760"/>
              <a:ext cx="91440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16632"/>
            <a:ext cx="1793787" cy="1094514"/>
          </a:xfrm>
          <a:prstGeom prst="rect">
            <a:avLst/>
          </a:prstGeom>
        </p:spPr>
      </p:pic>
    </p:spTree>
    <p:extLst>
      <p:ext uri="{BB962C8B-B14F-4D97-AF65-F5344CB8AC3E}">
        <p14:creationId xmlns:p14="http://schemas.microsoft.com/office/powerpoint/2010/main" val="1776188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TotalTime>
  <Words>201</Words>
  <Application>Microsoft Office PowerPoint</Application>
  <PresentationFormat>On-screen Show (4:3)</PresentationFormat>
  <Paragraphs>143</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Coventry City Council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Orders</dc:title>
  <dc:creator>Authorised User</dc:creator>
  <cp:lastModifiedBy>Authorised User</cp:lastModifiedBy>
  <cp:revision>53</cp:revision>
  <dcterms:created xsi:type="dcterms:W3CDTF">2016-01-27T12:13:10Z</dcterms:created>
  <dcterms:modified xsi:type="dcterms:W3CDTF">2016-06-23T07:48:30Z</dcterms:modified>
</cp:coreProperties>
</file>