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5"/>
  </p:sldMasterIdLst>
  <p:notesMasterIdLst>
    <p:notesMasterId r:id="rId30"/>
  </p:notesMasterIdLst>
  <p:sldIdLst>
    <p:sldId id="256" r:id="rId6"/>
    <p:sldId id="301" r:id="rId7"/>
    <p:sldId id="333" r:id="rId8"/>
    <p:sldId id="330" r:id="rId9"/>
    <p:sldId id="320" r:id="rId10"/>
    <p:sldId id="334" r:id="rId11"/>
    <p:sldId id="335" r:id="rId12"/>
    <p:sldId id="336" r:id="rId13"/>
    <p:sldId id="337" r:id="rId14"/>
    <p:sldId id="338" r:id="rId15"/>
    <p:sldId id="339" r:id="rId16"/>
    <p:sldId id="340" r:id="rId17"/>
    <p:sldId id="342" r:id="rId18"/>
    <p:sldId id="323" r:id="rId19"/>
    <p:sldId id="322" r:id="rId20"/>
    <p:sldId id="324" r:id="rId21"/>
    <p:sldId id="325" r:id="rId22"/>
    <p:sldId id="326" r:id="rId23"/>
    <p:sldId id="344" r:id="rId24"/>
    <p:sldId id="343" r:id="rId25"/>
    <p:sldId id="345" r:id="rId26"/>
    <p:sldId id="315" r:id="rId27"/>
    <p:sldId id="341" r:id="rId28"/>
    <p:sldId id="300" r:id="rId29"/>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5791"/>
    <a:srgbClr val="F39C12"/>
    <a:srgbClr val="32A57A"/>
    <a:srgbClr val="17375E"/>
    <a:srgbClr val="2173A3"/>
    <a:srgbClr val="4F81BD"/>
    <a:srgbClr val="5617B3"/>
    <a:srgbClr val="00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4" autoAdjust="0"/>
    <p:restoredTop sz="94660"/>
  </p:normalViewPr>
  <p:slideViewPr>
    <p:cSldViewPr>
      <p:cViewPr varScale="1">
        <p:scale>
          <a:sx n="116" d="100"/>
          <a:sy n="116" d="100"/>
        </p:scale>
        <p:origin x="-184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5E136C-4C20-4B76-9358-D545F0FCA1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ZA"/>
        </a:p>
      </dgm:t>
    </dgm:pt>
    <dgm:pt modelId="{14821E9E-5514-4A53-A9D6-5D918BA901F2}">
      <dgm:prSet phldrT="[Text]" custT="1"/>
      <dgm:spPr/>
      <dgm:t>
        <a:bodyPr/>
        <a:lstStyle/>
        <a:p>
          <a:r>
            <a:rPr lang="en-ZA" sz="1600" dirty="0" smtClean="0"/>
            <a:t>Background to legislative reform</a:t>
          </a:r>
          <a:endParaRPr lang="en-ZA" sz="1600" dirty="0"/>
        </a:p>
      </dgm:t>
    </dgm:pt>
    <dgm:pt modelId="{729FD0C1-6969-40E5-AAC0-371CE681815B}" type="parTrans" cxnId="{AD555052-9725-4B6C-A405-3580B7E9D983}">
      <dgm:prSet/>
      <dgm:spPr/>
      <dgm:t>
        <a:bodyPr/>
        <a:lstStyle/>
        <a:p>
          <a:endParaRPr lang="en-ZA" sz="1600"/>
        </a:p>
      </dgm:t>
    </dgm:pt>
    <dgm:pt modelId="{EBCA813C-2380-4BD4-838B-84550AEF1F39}" type="sibTrans" cxnId="{AD555052-9725-4B6C-A405-3580B7E9D983}">
      <dgm:prSet/>
      <dgm:spPr/>
      <dgm:t>
        <a:bodyPr/>
        <a:lstStyle/>
        <a:p>
          <a:endParaRPr lang="en-ZA" sz="1600"/>
        </a:p>
      </dgm:t>
    </dgm:pt>
    <dgm:pt modelId="{3750E4DB-C160-4718-A132-08F156C26DC8}">
      <dgm:prSet phldrT="[Text]" custT="1"/>
      <dgm:spPr/>
      <dgm:t>
        <a:bodyPr/>
        <a:lstStyle/>
        <a:p>
          <a:r>
            <a:rPr lang="en-ZA" sz="1600" smtClean="0"/>
            <a:t>Key areas of the Act no.6 of 1999</a:t>
          </a:r>
          <a:endParaRPr lang="en-ZA" sz="1600" dirty="0"/>
        </a:p>
      </dgm:t>
    </dgm:pt>
    <dgm:pt modelId="{D8A02F71-CD50-440C-92A7-478EAC5B444F}" type="parTrans" cxnId="{67918DBC-1187-4C41-8D7D-929C8A3CD385}">
      <dgm:prSet/>
      <dgm:spPr/>
      <dgm:t>
        <a:bodyPr/>
        <a:lstStyle/>
        <a:p>
          <a:endParaRPr lang="en-ZA" sz="1600"/>
        </a:p>
      </dgm:t>
    </dgm:pt>
    <dgm:pt modelId="{FC0663D3-D316-47AF-A4A1-F3836494122C}" type="sibTrans" cxnId="{67918DBC-1187-4C41-8D7D-929C8A3CD385}">
      <dgm:prSet/>
      <dgm:spPr/>
      <dgm:t>
        <a:bodyPr/>
        <a:lstStyle/>
        <a:p>
          <a:endParaRPr lang="en-ZA" sz="1600"/>
        </a:p>
      </dgm:t>
    </dgm:pt>
    <dgm:pt modelId="{53D0EAED-89E3-41BB-AF51-253CF4DCCA08}">
      <dgm:prSet phldrT="[Text]" custT="1"/>
      <dgm:spPr/>
      <dgm:t>
        <a:bodyPr/>
        <a:lstStyle/>
        <a:p>
          <a:r>
            <a:rPr lang="en-ZA" sz="1600" dirty="0" smtClean="0"/>
            <a:t>The focal areas of consultation</a:t>
          </a:r>
          <a:endParaRPr lang="en-ZA" sz="1600" dirty="0"/>
        </a:p>
      </dgm:t>
    </dgm:pt>
    <dgm:pt modelId="{9A649AE0-AFB9-4FE1-9D25-8DB007064587}" type="parTrans" cxnId="{0D5CFBFE-A2D0-467B-93A0-EF50E5737C2D}">
      <dgm:prSet/>
      <dgm:spPr/>
      <dgm:t>
        <a:bodyPr/>
        <a:lstStyle/>
        <a:p>
          <a:endParaRPr lang="en-ZA" sz="1600"/>
        </a:p>
      </dgm:t>
    </dgm:pt>
    <dgm:pt modelId="{4232701F-2549-43C3-A853-FD6668DFE7C1}" type="sibTrans" cxnId="{0D5CFBFE-A2D0-467B-93A0-EF50E5737C2D}">
      <dgm:prSet/>
      <dgm:spPr/>
      <dgm:t>
        <a:bodyPr/>
        <a:lstStyle/>
        <a:p>
          <a:endParaRPr lang="en-ZA" sz="1600"/>
        </a:p>
      </dgm:t>
    </dgm:pt>
    <dgm:pt modelId="{83541093-7822-4C46-A7C5-9F0274477B5F}">
      <dgm:prSet phldrT="[Text]" custT="1"/>
      <dgm:spPr/>
      <dgm:t>
        <a:bodyPr/>
        <a:lstStyle/>
        <a:p>
          <a:r>
            <a:rPr lang="en-ZA" sz="1600" dirty="0" smtClean="0"/>
            <a:t>Progress made and Recommendations from national and provincial consultations</a:t>
          </a:r>
          <a:endParaRPr lang="en-ZA" sz="1600" dirty="0"/>
        </a:p>
      </dgm:t>
    </dgm:pt>
    <dgm:pt modelId="{85797AA1-129E-4334-B01E-613CEBBC58AB}" type="parTrans" cxnId="{15554693-8298-4AFA-B949-54A67ADE6052}">
      <dgm:prSet/>
      <dgm:spPr/>
      <dgm:t>
        <a:bodyPr/>
        <a:lstStyle/>
        <a:p>
          <a:endParaRPr lang="en-ZA" sz="1600"/>
        </a:p>
      </dgm:t>
    </dgm:pt>
    <dgm:pt modelId="{12FF4749-1953-454F-A43C-54D26B5CBCE0}" type="sibTrans" cxnId="{15554693-8298-4AFA-B949-54A67ADE6052}">
      <dgm:prSet/>
      <dgm:spPr/>
      <dgm:t>
        <a:bodyPr/>
        <a:lstStyle/>
        <a:p>
          <a:endParaRPr lang="en-ZA" sz="1600"/>
        </a:p>
      </dgm:t>
    </dgm:pt>
    <dgm:pt modelId="{D1B7481D-4375-470F-8407-F9E75E317267}">
      <dgm:prSet phldrT="[Text]" custT="1"/>
      <dgm:spPr/>
      <dgm:t>
        <a:bodyPr/>
        <a:lstStyle/>
        <a:p>
          <a:r>
            <a:rPr lang="en-US" sz="1600" dirty="0" smtClean="0"/>
            <a:t>Mexico and UK Study Tours</a:t>
          </a:r>
          <a:endParaRPr lang="en-ZA" sz="1600" dirty="0"/>
        </a:p>
      </dgm:t>
    </dgm:pt>
    <dgm:pt modelId="{044C26D7-9052-4247-A70C-DC3CB01C91A7}" type="parTrans" cxnId="{DC54DCD5-C3B1-4CBB-AD31-99CCFFFEF978}">
      <dgm:prSet/>
      <dgm:spPr/>
      <dgm:t>
        <a:bodyPr/>
        <a:lstStyle/>
        <a:p>
          <a:endParaRPr lang="en-ZA" sz="1600"/>
        </a:p>
      </dgm:t>
    </dgm:pt>
    <dgm:pt modelId="{1195DB46-1069-4D60-AA67-F7CDCAF4698A}" type="sibTrans" cxnId="{DC54DCD5-C3B1-4CBB-AD31-99CCFFFEF978}">
      <dgm:prSet/>
      <dgm:spPr/>
      <dgm:t>
        <a:bodyPr/>
        <a:lstStyle/>
        <a:p>
          <a:endParaRPr lang="en-ZA" sz="1600"/>
        </a:p>
      </dgm:t>
    </dgm:pt>
    <dgm:pt modelId="{72C9C373-32B9-4C7B-A16E-AEB19961207E}">
      <dgm:prSet custT="1"/>
      <dgm:spPr/>
      <dgm:t>
        <a:bodyPr/>
        <a:lstStyle/>
        <a:p>
          <a:r>
            <a:rPr lang="en-ZA" sz="1600" dirty="0" smtClean="0"/>
            <a:t>Next steps</a:t>
          </a:r>
          <a:endParaRPr lang="en-ZA" sz="1600" dirty="0"/>
        </a:p>
      </dgm:t>
    </dgm:pt>
    <dgm:pt modelId="{DF83A921-AB68-411D-9B31-F3B49D4C998E}" type="parTrans" cxnId="{B0F5B723-68D9-40EC-B66E-F273776C75B3}">
      <dgm:prSet/>
      <dgm:spPr/>
      <dgm:t>
        <a:bodyPr/>
        <a:lstStyle/>
        <a:p>
          <a:endParaRPr lang="en-ZA" sz="1600"/>
        </a:p>
      </dgm:t>
    </dgm:pt>
    <dgm:pt modelId="{858E6787-2529-442A-807E-65DF8B707940}" type="sibTrans" cxnId="{B0F5B723-68D9-40EC-B66E-F273776C75B3}">
      <dgm:prSet/>
      <dgm:spPr/>
      <dgm:t>
        <a:bodyPr/>
        <a:lstStyle/>
        <a:p>
          <a:endParaRPr lang="en-ZA" sz="1600"/>
        </a:p>
      </dgm:t>
    </dgm:pt>
    <dgm:pt modelId="{9E79DD61-BCED-4191-82D2-44BAAC734B89}" type="pres">
      <dgm:prSet presAssocID="{8C5E136C-4C20-4B76-9358-D545F0FCA1A5}" presName="linear" presStyleCnt="0">
        <dgm:presLayoutVars>
          <dgm:dir/>
          <dgm:animLvl val="lvl"/>
          <dgm:resizeHandles val="exact"/>
        </dgm:presLayoutVars>
      </dgm:prSet>
      <dgm:spPr/>
      <dgm:t>
        <a:bodyPr/>
        <a:lstStyle/>
        <a:p>
          <a:endParaRPr lang="en-ZA"/>
        </a:p>
      </dgm:t>
    </dgm:pt>
    <dgm:pt modelId="{0AE3EFCC-57EA-4C1D-9E28-AF2284B82FA1}" type="pres">
      <dgm:prSet presAssocID="{14821E9E-5514-4A53-A9D6-5D918BA901F2}" presName="parentLin" presStyleCnt="0"/>
      <dgm:spPr/>
    </dgm:pt>
    <dgm:pt modelId="{709D801A-DF78-4AAD-ADF0-A4A7E35378F4}" type="pres">
      <dgm:prSet presAssocID="{14821E9E-5514-4A53-A9D6-5D918BA901F2}" presName="parentLeftMargin" presStyleLbl="node1" presStyleIdx="0" presStyleCnt="6"/>
      <dgm:spPr/>
      <dgm:t>
        <a:bodyPr/>
        <a:lstStyle/>
        <a:p>
          <a:endParaRPr lang="en-ZA"/>
        </a:p>
      </dgm:t>
    </dgm:pt>
    <dgm:pt modelId="{DF47015A-C9B6-429D-BFAE-8C831E222D9A}" type="pres">
      <dgm:prSet presAssocID="{14821E9E-5514-4A53-A9D6-5D918BA901F2}" presName="parentText" presStyleLbl="node1" presStyleIdx="0" presStyleCnt="6">
        <dgm:presLayoutVars>
          <dgm:chMax val="0"/>
          <dgm:bulletEnabled val="1"/>
        </dgm:presLayoutVars>
      </dgm:prSet>
      <dgm:spPr/>
      <dgm:t>
        <a:bodyPr/>
        <a:lstStyle/>
        <a:p>
          <a:endParaRPr lang="en-ZA"/>
        </a:p>
      </dgm:t>
    </dgm:pt>
    <dgm:pt modelId="{11FD90AC-22ED-4CD8-84E7-D261922459CA}" type="pres">
      <dgm:prSet presAssocID="{14821E9E-5514-4A53-A9D6-5D918BA901F2}" presName="negativeSpace" presStyleCnt="0"/>
      <dgm:spPr/>
    </dgm:pt>
    <dgm:pt modelId="{D70F6227-2A0A-4649-8727-57DAD55BD433}" type="pres">
      <dgm:prSet presAssocID="{14821E9E-5514-4A53-A9D6-5D918BA901F2}" presName="childText" presStyleLbl="conFgAcc1" presStyleIdx="0" presStyleCnt="6">
        <dgm:presLayoutVars>
          <dgm:bulletEnabled val="1"/>
        </dgm:presLayoutVars>
      </dgm:prSet>
      <dgm:spPr/>
    </dgm:pt>
    <dgm:pt modelId="{57779888-BE1D-4C8A-B0E6-DFFA6ACAA6FF}" type="pres">
      <dgm:prSet presAssocID="{EBCA813C-2380-4BD4-838B-84550AEF1F39}" presName="spaceBetweenRectangles" presStyleCnt="0"/>
      <dgm:spPr/>
    </dgm:pt>
    <dgm:pt modelId="{2E2AD071-9C26-483D-9D94-86EB533B98BD}" type="pres">
      <dgm:prSet presAssocID="{3750E4DB-C160-4718-A132-08F156C26DC8}" presName="parentLin" presStyleCnt="0"/>
      <dgm:spPr/>
    </dgm:pt>
    <dgm:pt modelId="{85441AFD-CE88-4E43-A085-6AA03C62E95D}" type="pres">
      <dgm:prSet presAssocID="{3750E4DB-C160-4718-A132-08F156C26DC8}" presName="parentLeftMargin" presStyleLbl="node1" presStyleIdx="0" presStyleCnt="6"/>
      <dgm:spPr/>
      <dgm:t>
        <a:bodyPr/>
        <a:lstStyle/>
        <a:p>
          <a:endParaRPr lang="en-ZA"/>
        </a:p>
      </dgm:t>
    </dgm:pt>
    <dgm:pt modelId="{006E7BBC-0370-4360-AA78-D79CF3A5524C}" type="pres">
      <dgm:prSet presAssocID="{3750E4DB-C160-4718-A132-08F156C26DC8}" presName="parentText" presStyleLbl="node1" presStyleIdx="1" presStyleCnt="6" custLinFactNeighborX="7280" custLinFactNeighborY="-4556">
        <dgm:presLayoutVars>
          <dgm:chMax val="0"/>
          <dgm:bulletEnabled val="1"/>
        </dgm:presLayoutVars>
      </dgm:prSet>
      <dgm:spPr/>
      <dgm:t>
        <a:bodyPr/>
        <a:lstStyle/>
        <a:p>
          <a:endParaRPr lang="en-ZA"/>
        </a:p>
      </dgm:t>
    </dgm:pt>
    <dgm:pt modelId="{F3097376-0CF1-494F-9218-7FB54D4EFAA4}" type="pres">
      <dgm:prSet presAssocID="{3750E4DB-C160-4718-A132-08F156C26DC8}" presName="negativeSpace" presStyleCnt="0"/>
      <dgm:spPr/>
    </dgm:pt>
    <dgm:pt modelId="{8C54D192-B67F-4BE5-8AA4-1E25D8605644}" type="pres">
      <dgm:prSet presAssocID="{3750E4DB-C160-4718-A132-08F156C26DC8}" presName="childText" presStyleLbl="conFgAcc1" presStyleIdx="1" presStyleCnt="6">
        <dgm:presLayoutVars>
          <dgm:bulletEnabled val="1"/>
        </dgm:presLayoutVars>
      </dgm:prSet>
      <dgm:spPr/>
    </dgm:pt>
    <dgm:pt modelId="{CA65197D-D3AD-4026-AF62-7731F7772862}" type="pres">
      <dgm:prSet presAssocID="{FC0663D3-D316-47AF-A4A1-F3836494122C}" presName="spaceBetweenRectangles" presStyleCnt="0"/>
      <dgm:spPr/>
    </dgm:pt>
    <dgm:pt modelId="{EF4921FA-B0E4-40C0-AC5C-BBE9CD52B327}" type="pres">
      <dgm:prSet presAssocID="{53D0EAED-89E3-41BB-AF51-253CF4DCCA08}" presName="parentLin" presStyleCnt="0"/>
      <dgm:spPr/>
    </dgm:pt>
    <dgm:pt modelId="{8965C557-EFC6-462B-A31C-E28CC172B612}" type="pres">
      <dgm:prSet presAssocID="{53D0EAED-89E3-41BB-AF51-253CF4DCCA08}" presName="parentLeftMargin" presStyleLbl="node1" presStyleIdx="1" presStyleCnt="6"/>
      <dgm:spPr/>
      <dgm:t>
        <a:bodyPr/>
        <a:lstStyle/>
        <a:p>
          <a:endParaRPr lang="en-ZA"/>
        </a:p>
      </dgm:t>
    </dgm:pt>
    <dgm:pt modelId="{57E0F03D-1509-4460-BD7B-33B10DA13181}" type="pres">
      <dgm:prSet presAssocID="{53D0EAED-89E3-41BB-AF51-253CF4DCCA08}" presName="parentText" presStyleLbl="node1" presStyleIdx="2" presStyleCnt="6" custLinFactNeighborX="-1639" custLinFactNeighborY="3632">
        <dgm:presLayoutVars>
          <dgm:chMax val="0"/>
          <dgm:bulletEnabled val="1"/>
        </dgm:presLayoutVars>
      </dgm:prSet>
      <dgm:spPr/>
      <dgm:t>
        <a:bodyPr/>
        <a:lstStyle/>
        <a:p>
          <a:endParaRPr lang="en-ZA"/>
        </a:p>
      </dgm:t>
    </dgm:pt>
    <dgm:pt modelId="{0A6D68FF-146B-4C07-8D7E-CAAD4D002961}" type="pres">
      <dgm:prSet presAssocID="{53D0EAED-89E3-41BB-AF51-253CF4DCCA08}" presName="negativeSpace" presStyleCnt="0"/>
      <dgm:spPr/>
    </dgm:pt>
    <dgm:pt modelId="{5958722E-F6B9-4308-8D5F-7C7AFC5F6F21}" type="pres">
      <dgm:prSet presAssocID="{53D0EAED-89E3-41BB-AF51-253CF4DCCA08}" presName="childText" presStyleLbl="conFgAcc1" presStyleIdx="2" presStyleCnt="6">
        <dgm:presLayoutVars>
          <dgm:bulletEnabled val="1"/>
        </dgm:presLayoutVars>
      </dgm:prSet>
      <dgm:spPr/>
    </dgm:pt>
    <dgm:pt modelId="{5D1A66DA-86F8-4092-9A8B-EAD466A5F912}" type="pres">
      <dgm:prSet presAssocID="{4232701F-2549-43C3-A853-FD6668DFE7C1}" presName="spaceBetweenRectangles" presStyleCnt="0"/>
      <dgm:spPr/>
    </dgm:pt>
    <dgm:pt modelId="{5CBB012E-7E4A-4EA1-86C4-FEE56643263F}" type="pres">
      <dgm:prSet presAssocID="{83541093-7822-4C46-A7C5-9F0274477B5F}" presName="parentLin" presStyleCnt="0"/>
      <dgm:spPr/>
    </dgm:pt>
    <dgm:pt modelId="{0EB3DB7D-FE2C-44EC-B692-C7CA495C2714}" type="pres">
      <dgm:prSet presAssocID="{83541093-7822-4C46-A7C5-9F0274477B5F}" presName="parentLeftMargin" presStyleLbl="node1" presStyleIdx="2" presStyleCnt="6"/>
      <dgm:spPr/>
      <dgm:t>
        <a:bodyPr/>
        <a:lstStyle/>
        <a:p>
          <a:endParaRPr lang="en-ZA"/>
        </a:p>
      </dgm:t>
    </dgm:pt>
    <dgm:pt modelId="{578A0B23-7A16-476B-A730-14229D820736}" type="pres">
      <dgm:prSet presAssocID="{83541093-7822-4C46-A7C5-9F0274477B5F}" presName="parentText" presStyleLbl="node1" presStyleIdx="3" presStyleCnt="6">
        <dgm:presLayoutVars>
          <dgm:chMax val="0"/>
          <dgm:bulletEnabled val="1"/>
        </dgm:presLayoutVars>
      </dgm:prSet>
      <dgm:spPr/>
      <dgm:t>
        <a:bodyPr/>
        <a:lstStyle/>
        <a:p>
          <a:endParaRPr lang="en-ZA"/>
        </a:p>
      </dgm:t>
    </dgm:pt>
    <dgm:pt modelId="{42A17AC9-8C88-4055-B864-9218CB219189}" type="pres">
      <dgm:prSet presAssocID="{83541093-7822-4C46-A7C5-9F0274477B5F}" presName="negativeSpace" presStyleCnt="0"/>
      <dgm:spPr/>
    </dgm:pt>
    <dgm:pt modelId="{E37AB0A1-3150-4964-A2D2-EEF80028D10C}" type="pres">
      <dgm:prSet presAssocID="{83541093-7822-4C46-A7C5-9F0274477B5F}" presName="childText" presStyleLbl="conFgAcc1" presStyleIdx="3" presStyleCnt="6">
        <dgm:presLayoutVars>
          <dgm:bulletEnabled val="1"/>
        </dgm:presLayoutVars>
      </dgm:prSet>
      <dgm:spPr/>
    </dgm:pt>
    <dgm:pt modelId="{1FA02D07-FB5A-4C72-B89B-007BE16018D6}" type="pres">
      <dgm:prSet presAssocID="{12FF4749-1953-454F-A43C-54D26B5CBCE0}" presName="spaceBetweenRectangles" presStyleCnt="0"/>
      <dgm:spPr/>
    </dgm:pt>
    <dgm:pt modelId="{7672ED6D-7257-4EAB-9F39-9A20DC4CB41C}" type="pres">
      <dgm:prSet presAssocID="{D1B7481D-4375-470F-8407-F9E75E317267}" presName="parentLin" presStyleCnt="0"/>
      <dgm:spPr/>
    </dgm:pt>
    <dgm:pt modelId="{79A78954-CD73-48E7-A021-5B20647AFF26}" type="pres">
      <dgm:prSet presAssocID="{D1B7481D-4375-470F-8407-F9E75E317267}" presName="parentLeftMargin" presStyleLbl="node1" presStyleIdx="3" presStyleCnt="6"/>
      <dgm:spPr/>
      <dgm:t>
        <a:bodyPr/>
        <a:lstStyle/>
        <a:p>
          <a:endParaRPr lang="en-ZA"/>
        </a:p>
      </dgm:t>
    </dgm:pt>
    <dgm:pt modelId="{F41EC0A9-2C71-461D-A55C-18DB1358EF4D}" type="pres">
      <dgm:prSet presAssocID="{D1B7481D-4375-470F-8407-F9E75E317267}" presName="parentText" presStyleLbl="node1" presStyleIdx="4" presStyleCnt="6">
        <dgm:presLayoutVars>
          <dgm:chMax val="0"/>
          <dgm:bulletEnabled val="1"/>
        </dgm:presLayoutVars>
      </dgm:prSet>
      <dgm:spPr/>
      <dgm:t>
        <a:bodyPr/>
        <a:lstStyle/>
        <a:p>
          <a:endParaRPr lang="en-ZA"/>
        </a:p>
      </dgm:t>
    </dgm:pt>
    <dgm:pt modelId="{9D0647F9-06E8-48E0-88E4-EEB186B60757}" type="pres">
      <dgm:prSet presAssocID="{D1B7481D-4375-470F-8407-F9E75E317267}" presName="negativeSpace" presStyleCnt="0"/>
      <dgm:spPr/>
    </dgm:pt>
    <dgm:pt modelId="{12ED2D3A-9778-42E7-A025-48382ECA6DB1}" type="pres">
      <dgm:prSet presAssocID="{D1B7481D-4375-470F-8407-F9E75E317267}" presName="childText" presStyleLbl="conFgAcc1" presStyleIdx="4" presStyleCnt="6">
        <dgm:presLayoutVars>
          <dgm:bulletEnabled val="1"/>
        </dgm:presLayoutVars>
      </dgm:prSet>
      <dgm:spPr/>
    </dgm:pt>
    <dgm:pt modelId="{05AFB06E-0C51-4207-8AB9-6B2F8CB6CB99}" type="pres">
      <dgm:prSet presAssocID="{1195DB46-1069-4D60-AA67-F7CDCAF4698A}" presName="spaceBetweenRectangles" presStyleCnt="0"/>
      <dgm:spPr/>
    </dgm:pt>
    <dgm:pt modelId="{B8188E02-F4FE-497D-BAD5-92257AE40482}" type="pres">
      <dgm:prSet presAssocID="{72C9C373-32B9-4C7B-A16E-AEB19961207E}" presName="parentLin" presStyleCnt="0"/>
      <dgm:spPr/>
    </dgm:pt>
    <dgm:pt modelId="{D03399DD-B154-4E30-ABFB-0424327C0C13}" type="pres">
      <dgm:prSet presAssocID="{72C9C373-32B9-4C7B-A16E-AEB19961207E}" presName="parentLeftMargin" presStyleLbl="node1" presStyleIdx="4" presStyleCnt="6"/>
      <dgm:spPr/>
      <dgm:t>
        <a:bodyPr/>
        <a:lstStyle/>
        <a:p>
          <a:endParaRPr lang="en-ZA"/>
        </a:p>
      </dgm:t>
    </dgm:pt>
    <dgm:pt modelId="{3F5B316D-6774-4B38-B5C3-EB7DDDC01758}" type="pres">
      <dgm:prSet presAssocID="{72C9C373-32B9-4C7B-A16E-AEB19961207E}" presName="parentText" presStyleLbl="node1" presStyleIdx="5" presStyleCnt="6">
        <dgm:presLayoutVars>
          <dgm:chMax val="0"/>
          <dgm:bulletEnabled val="1"/>
        </dgm:presLayoutVars>
      </dgm:prSet>
      <dgm:spPr/>
      <dgm:t>
        <a:bodyPr/>
        <a:lstStyle/>
        <a:p>
          <a:endParaRPr lang="en-ZA"/>
        </a:p>
      </dgm:t>
    </dgm:pt>
    <dgm:pt modelId="{DA4E38B9-8802-47ED-B0EF-621DE8B29785}" type="pres">
      <dgm:prSet presAssocID="{72C9C373-32B9-4C7B-A16E-AEB19961207E}" presName="negativeSpace" presStyleCnt="0"/>
      <dgm:spPr/>
    </dgm:pt>
    <dgm:pt modelId="{5E4FB3D2-088B-4754-B198-8353702DE612}" type="pres">
      <dgm:prSet presAssocID="{72C9C373-32B9-4C7B-A16E-AEB19961207E}" presName="childText" presStyleLbl="conFgAcc1" presStyleIdx="5" presStyleCnt="6">
        <dgm:presLayoutVars>
          <dgm:bulletEnabled val="1"/>
        </dgm:presLayoutVars>
      </dgm:prSet>
      <dgm:spPr/>
    </dgm:pt>
  </dgm:ptLst>
  <dgm:cxnLst>
    <dgm:cxn modelId="{8A3CC29B-21DE-4C39-A94E-4D09543D43AB}" type="presOf" srcId="{D1B7481D-4375-470F-8407-F9E75E317267}" destId="{F41EC0A9-2C71-461D-A55C-18DB1358EF4D}" srcOrd="1" destOrd="0" presId="urn:microsoft.com/office/officeart/2005/8/layout/list1"/>
    <dgm:cxn modelId="{9DA0F669-EC25-41B1-8212-AD0E63E8C116}" type="presOf" srcId="{72C9C373-32B9-4C7B-A16E-AEB19961207E}" destId="{3F5B316D-6774-4B38-B5C3-EB7DDDC01758}" srcOrd="1" destOrd="0" presId="urn:microsoft.com/office/officeart/2005/8/layout/list1"/>
    <dgm:cxn modelId="{B0F5B723-68D9-40EC-B66E-F273776C75B3}" srcId="{8C5E136C-4C20-4B76-9358-D545F0FCA1A5}" destId="{72C9C373-32B9-4C7B-A16E-AEB19961207E}" srcOrd="5" destOrd="0" parTransId="{DF83A921-AB68-411D-9B31-F3B49D4C998E}" sibTransId="{858E6787-2529-442A-807E-65DF8B707940}"/>
    <dgm:cxn modelId="{AF8F6432-3EC1-42C0-9A80-D8A9FE95344F}" type="presOf" srcId="{D1B7481D-4375-470F-8407-F9E75E317267}" destId="{79A78954-CD73-48E7-A021-5B20647AFF26}" srcOrd="0" destOrd="0" presId="urn:microsoft.com/office/officeart/2005/8/layout/list1"/>
    <dgm:cxn modelId="{67918DBC-1187-4C41-8D7D-929C8A3CD385}" srcId="{8C5E136C-4C20-4B76-9358-D545F0FCA1A5}" destId="{3750E4DB-C160-4718-A132-08F156C26DC8}" srcOrd="1" destOrd="0" parTransId="{D8A02F71-CD50-440C-92A7-478EAC5B444F}" sibTransId="{FC0663D3-D316-47AF-A4A1-F3836494122C}"/>
    <dgm:cxn modelId="{8D91AFB9-3E48-4E49-AAA0-514CCB309701}" type="presOf" srcId="{83541093-7822-4C46-A7C5-9F0274477B5F}" destId="{0EB3DB7D-FE2C-44EC-B692-C7CA495C2714}" srcOrd="0" destOrd="0" presId="urn:microsoft.com/office/officeart/2005/8/layout/list1"/>
    <dgm:cxn modelId="{F68F2370-9B50-4F25-9E06-02CA691B16C4}" type="presOf" srcId="{72C9C373-32B9-4C7B-A16E-AEB19961207E}" destId="{D03399DD-B154-4E30-ABFB-0424327C0C13}" srcOrd="0" destOrd="0" presId="urn:microsoft.com/office/officeart/2005/8/layout/list1"/>
    <dgm:cxn modelId="{DC54DCD5-C3B1-4CBB-AD31-99CCFFFEF978}" srcId="{8C5E136C-4C20-4B76-9358-D545F0FCA1A5}" destId="{D1B7481D-4375-470F-8407-F9E75E317267}" srcOrd="4" destOrd="0" parTransId="{044C26D7-9052-4247-A70C-DC3CB01C91A7}" sibTransId="{1195DB46-1069-4D60-AA67-F7CDCAF4698A}"/>
    <dgm:cxn modelId="{17CC2AC7-F7B1-49D6-B44D-FF16935B8CF3}" type="presOf" srcId="{8C5E136C-4C20-4B76-9358-D545F0FCA1A5}" destId="{9E79DD61-BCED-4191-82D2-44BAAC734B89}" srcOrd="0" destOrd="0" presId="urn:microsoft.com/office/officeart/2005/8/layout/list1"/>
    <dgm:cxn modelId="{AD555052-9725-4B6C-A405-3580B7E9D983}" srcId="{8C5E136C-4C20-4B76-9358-D545F0FCA1A5}" destId="{14821E9E-5514-4A53-A9D6-5D918BA901F2}" srcOrd="0" destOrd="0" parTransId="{729FD0C1-6969-40E5-AAC0-371CE681815B}" sibTransId="{EBCA813C-2380-4BD4-838B-84550AEF1F39}"/>
    <dgm:cxn modelId="{110D22DB-F5DA-4B46-83A5-4813EB8EED8A}" type="presOf" srcId="{83541093-7822-4C46-A7C5-9F0274477B5F}" destId="{578A0B23-7A16-476B-A730-14229D820736}" srcOrd="1" destOrd="0" presId="urn:microsoft.com/office/officeart/2005/8/layout/list1"/>
    <dgm:cxn modelId="{0A80E208-B5C1-4931-9A95-A239DBDAFCAE}" type="presOf" srcId="{53D0EAED-89E3-41BB-AF51-253CF4DCCA08}" destId="{8965C557-EFC6-462B-A31C-E28CC172B612}" srcOrd="0" destOrd="0" presId="urn:microsoft.com/office/officeart/2005/8/layout/list1"/>
    <dgm:cxn modelId="{5E9DF76D-0574-4724-B555-E1B4291067BD}" type="presOf" srcId="{14821E9E-5514-4A53-A9D6-5D918BA901F2}" destId="{DF47015A-C9B6-429D-BFAE-8C831E222D9A}" srcOrd="1" destOrd="0" presId="urn:microsoft.com/office/officeart/2005/8/layout/list1"/>
    <dgm:cxn modelId="{8C870441-4AEB-4E8C-B724-E75BE414071B}" type="presOf" srcId="{3750E4DB-C160-4718-A132-08F156C26DC8}" destId="{85441AFD-CE88-4E43-A085-6AA03C62E95D}" srcOrd="0" destOrd="0" presId="urn:microsoft.com/office/officeart/2005/8/layout/list1"/>
    <dgm:cxn modelId="{1BD06602-5E16-4243-A1FE-6DE2AB2FAFAD}" type="presOf" srcId="{53D0EAED-89E3-41BB-AF51-253CF4DCCA08}" destId="{57E0F03D-1509-4460-BD7B-33B10DA13181}" srcOrd="1" destOrd="0" presId="urn:microsoft.com/office/officeart/2005/8/layout/list1"/>
    <dgm:cxn modelId="{0D5CFBFE-A2D0-467B-93A0-EF50E5737C2D}" srcId="{8C5E136C-4C20-4B76-9358-D545F0FCA1A5}" destId="{53D0EAED-89E3-41BB-AF51-253CF4DCCA08}" srcOrd="2" destOrd="0" parTransId="{9A649AE0-AFB9-4FE1-9D25-8DB007064587}" sibTransId="{4232701F-2549-43C3-A853-FD6668DFE7C1}"/>
    <dgm:cxn modelId="{D1CA328E-63EF-41B3-B76D-F9F81377C817}" type="presOf" srcId="{3750E4DB-C160-4718-A132-08F156C26DC8}" destId="{006E7BBC-0370-4360-AA78-D79CF3A5524C}" srcOrd="1" destOrd="0" presId="urn:microsoft.com/office/officeart/2005/8/layout/list1"/>
    <dgm:cxn modelId="{973F000D-AD53-47A4-8A13-E76EC560A888}" type="presOf" srcId="{14821E9E-5514-4A53-A9D6-5D918BA901F2}" destId="{709D801A-DF78-4AAD-ADF0-A4A7E35378F4}" srcOrd="0" destOrd="0" presId="urn:microsoft.com/office/officeart/2005/8/layout/list1"/>
    <dgm:cxn modelId="{15554693-8298-4AFA-B949-54A67ADE6052}" srcId="{8C5E136C-4C20-4B76-9358-D545F0FCA1A5}" destId="{83541093-7822-4C46-A7C5-9F0274477B5F}" srcOrd="3" destOrd="0" parTransId="{85797AA1-129E-4334-B01E-613CEBBC58AB}" sibTransId="{12FF4749-1953-454F-A43C-54D26B5CBCE0}"/>
    <dgm:cxn modelId="{63EB5D96-30F8-4E1E-971F-3C8DCC813E55}" type="presParOf" srcId="{9E79DD61-BCED-4191-82D2-44BAAC734B89}" destId="{0AE3EFCC-57EA-4C1D-9E28-AF2284B82FA1}" srcOrd="0" destOrd="0" presId="urn:microsoft.com/office/officeart/2005/8/layout/list1"/>
    <dgm:cxn modelId="{13F387AC-9F8B-448D-AD5F-1A451A46D998}" type="presParOf" srcId="{0AE3EFCC-57EA-4C1D-9E28-AF2284B82FA1}" destId="{709D801A-DF78-4AAD-ADF0-A4A7E35378F4}" srcOrd="0" destOrd="0" presId="urn:microsoft.com/office/officeart/2005/8/layout/list1"/>
    <dgm:cxn modelId="{3F5DCECD-2BDF-4220-98BA-4463A338890A}" type="presParOf" srcId="{0AE3EFCC-57EA-4C1D-9E28-AF2284B82FA1}" destId="{DF47015A-C9B6-429D-BFAE-8C831E222D9A}" srcOrd="1" destOrd="0" presId="urn:microsoft.com/office/officeart/2005/8/layout/list1"/>
    <dgm:cxn modelId="{4E9EF67D-6D88-4744-BCDA-B27441D7F6BF}" type="presParOf" srcId="{9E79DD61-BCED-4191-82D2-44BAAC734B89}" destId="{11FD90AC-22ED-4CD8-84E7-D261922459CA}" srcOrd="1" destOrd="0" presId="urn:microsoft.com/office/officeart/2005/8/layout/list1"/>
    <dgm:cxn modelId="{B4BD0619-AF11-467E-9B8A-AC5266A06925}" type="presParOf" srcId="{9E79DD61-BCED-4191-82D2-44BAAC734B89}" destId="{D70F6227-2A0A-4649-8727-57DAD55BD433}" srcOrd="2" destOrd="0" presId="urn:microsoft.com/office/officeart/2005/8/layout/list1"/>
    <dgm:cxn modelId="{286D17D0-B690-4A3A-A934-DF68DD12EACC}" type="presParOf" srcId="{9E79DD61-BCED-4191-82D2-44BAAC734B89}" destId="{57779888-BE1D-4C8A-B0E6-DFFA6ACAA6FF}" srcOrd="3" destOrd="0" presId="urn:microsoft.com/office/officeart/2005/8/layout/list1"/>
    <dgm:cxn modelId="{005D72F2-68E6-476A-B733-BCC1C92EF443}" type="presParOf" srcId="{9E79DD61-BCED-4191-82D2-44BAAC734B89}" destId="{2E2AD071-9C26-483D-9D94-86EB533B98BD}" srcOrd="4" destOrd="0" presId="urn:microsoft.com/office/officeart/2005/8/layout/list1"/>
    <dgm:cxn modelId="{5B029797-D5AF-4F72-9FD9-218F0404C781}" type="presParOf" srcId="{2E2AD071-9C26-483D-9D94-86EB533B98BD}" destId="{85441AFD-CE88-4E43-A085-6AA03C62E95D}" srcOrd="0" destOrd="0" presId="urn:microsoft.com/office/officeart/2005/8/layout/list1"/>
    <dgm:cxn modelId="{88C1AFFE-F827-4BF5-A395-2C31E276EE3D}" type="presParOf" srcId="{2E2AD071-9C26-483D-9D94-86EB533B98BD}" destId="{006E7BBC-0370-4360-AA78-D79CF3A5524C}" srcOrd="1" destOrd="0" presId="urn:microsoft.com/office/officeart/2005/8/layout/list1"/>
    <dgm:cxn modelId="{35927E58-A6FD-45AF-8D9B-84B8C676DCF1}" type="presParOf" srcId="{9E79DD61-BCED-4191-82D2-44BAAC734B89}" destId="{F3097376-0CF1-494F-9218-7FB54D4EFAA4}" srcOrd="5" destOrd="0" presId="urn:microsoft.com/office/officeart/2005/8/layout/list1"/>
    <dgm:cxn modelId="{E8CA0CD4-6BDF-492F-A5EB-D08BA7141E9F}" type="presParOf" srcId="{9E79DD61-BCED-4191-82D2-44BAAC734B89}" destId="{8C54D192-B67F-4BE5-8AA4-1E25D8605644}" srcOrd="6" destOrd="0" presId="urn:microsoft.com/office/officeart/2005/8/layout/list1"/>
    <dgm:cxn modelId="{E52F21ED-810B-41C3-8CB4-6361094D76DD}" type="presParOf" srcId="{9E79DD61-BCED-4191-82D2-44BAAC734B89}" destId="{CA65197D-D3AD-4026-AF62-7731F7772862}" srcOrd="7" destOrd="0" presId="urn:microsoft.com/office/officeart/2005/8/layout/list1"/>
    <dgm:cxn modelId="{A5EE7584-A537-4CA4-B6E3-3C71B87A8FF4}" type="presParOf" srcId="{9E79DD61-BCED-4191-82D2-44BAAC734B89}" destId="{EF4921FA-B0E4-40C0-AC5C-BBE9CD52B327}" srcOrd="8" destOrd="0" presId="urn:microsoft.com/office/officeart/2005/8/layout/list1"/>
    <dgm:cxn modelId="{2CE4AF8D-3185-41C1-91CC-BCE8A088F52A}" type="presParOf" srcId="{EF4921FA-B0E4-40C0-AC5C-BBE9CD52B327}" destId="{8965C557-EFC6-462B-A31C-E28CC172B612}" srcOrd="0" destOrd="0" presId="urn:microsoft.com/office/officeart/2005/8/layout/list1"/>
    <dgm:cxn modelId="{EA146CA5-F44B-4D71-B335-731391D3F7CA}" type="presParOf" srcId="{EF4921FA-B0E4-40C0-AC5C-BBE9CD52B327}" destId="{57E0F03D-1509-4460-BD7B-33B10DA13181}" srcOrd="1" destOrd="0" presId="urn:microsoft.com/office/officeart/2005/8/layout/list1"/>
    <dgm:cxn modelId="{32999890-B8C8-4C25-B31A-7880D18E0AA8}" type="presParOf" srcId="{9E79DD61-BCED-4191-82D2-44BAAC734B89}" destId="{0A6D68FF-146B-4C07-8D7E-CAAD4D002961}" srcOrd="9" destOrd="0" presId="urn:microsoft.com/office/officeart/2005/8/layout/list1"/>
    <dgm:cxn modelId="{3E4331B2-0763-4BA0-BCFE-A371CEA85D7A}" type="presParOf" srcId="{9E79DD61-BCED-4191-82D2-44BAAC734B89}" destId="{5958722E-F6B9-4308-8D5F-7C7AFC5F6F21}" srcOrd="10" destOrd="0" presId="urn:microsoft.com/office/officeart/2005/8/layout/list1"/>
    <dgm:cxn modelId="{A3319CE4-D6F0-49F7-B864-9D46F07A66C9}" type="presParOf" srcId="{9E79DD61-BCED-4191-82D2-44BAAC734B89}" destId="{5D1A66DA-86F8-4092-9A8B-EAD466A5F912}" srcOrd="11" destOrd="0" presId="urn:microsoft.com/office/officeart/2005/8/layout/list1"/>
    <dgm:cxn modelId="{A837CE70-86BC-4C47-A3DF-20E87FA7164F}" type="presParOf" srcId="{9E79DD61-BCED-4191-82D2-44BAAC734B89}" destId="{5CBB012E-7E4A-4EA1-86C4-FEE56643263F}" srcOrd="12" destOrd="0" presId="urn:microsoft.com/office/officeart/2005/8/layout/list1"/>
    <dgm:cxn modelId="{D3D8362C-332A-42DD-AF0B-CDB23A512CD7}" type="presParOf" srcId="{5CBB012E-7E4A-4EA1-86C4-FEE56643263F}" destId="{0EB3DB7D-FE2C-44EC-B692-C7CA495C2714}" srcOrd="0" destOrd="0" presId="urn:microsoft.com/office/officeart/2005/8/layout/list1"/>
    <dgm:cxn modelId="{2A9FF2C4-2DF6-474F-9298-CCEF89EE30C0}" type="presParOf" srcId="{5CBB012E-7E4A-4EA1-86C4-FEE56643263F}" destId="{578A0B23-7A16-476B-A730-14229D820736}" srcOrd="1" destOrd="0" presId="urn:microsoft.com/office/officeart/2005/8/layout/list1"/>
    <dgm:cxn modelId="{88E28627-4263-4646-B0FA-F95F30134A07}" type="presParOf" srcId="{9E79DD61-BCED-4191-82D2-44BAAC734B89}" destId="{42A17AC9-8C88-4055-B864-9218CB219189}" srcOrd="13" destOrd="0" presId="urn:microsoft.com/office/officeart/2005/8/layout/list1"/>
    <dgm:cxn modelId="{F07D3754-BCD5-4AE5-AF6F-D5D12090669B}" type="presParOf" srcId="{9E79DD61-BCED-4191-82D2-44BAAC734B89}" destId="{E37AB0A1-3150-4964-A2D2-EEF80028D10C}" srcOrd="14" destOrd="0" presId="urn:microsoft.com/office/officeart/2005/8/layout/list1"/>
    <dgm:cxn modelId="{FC0162B9-A2D9-43B0-987A-4F1718EB6B87}" type="presParOf" srcId="{9E79DD61-BCED-4191-82D2-44BAAC734B89}" destId="{1FA02D07-FB5A-4C72-B89B-007BE16018D6}" srcOrd="15" destOrd="0" presId="urn:microsoft.com/office/officeart/2005/8/layout/list1"/>
    <dgm:cxn modelId="{80C18D18-DEB0-4A87-843A-80863FB5A4F9}" type="presParOf" srcId="{9E79DD61-BCED-4191-82D2-44BAAC734B89}" destId="{7672ED6D-7257-4EAB-9F39-9A20DC4CB41C}" srcOrd="16" destOrd="0" presId="urn:microsoft.com/office/officeart/2005/8/layout/list1"/>
    <dgm:cxn modelId="{AEB01913-1071-4A46-AAEC-FF829760AEF2}" type="presParOf" srcId="{7672ED6D-7257-4EAB-9F39-9A20DC4CB41C}" destId="{79A78954-CD73-48E7-A021-5B20647AFF26}" srcOrd="0" destOrd="0" presId="urn:microsoft.com/office/officeart/2005/8/layout/list1"/>
    <dgm:cxn modelId="{BF36828E-15BE-4B8F-A87D-8CD93F795CFC}" type="presParOf" srcId="{7672ED6D-7257-4EAB-9F39-9A20DC4CB41C}" destId="{F41EC0A9-2C71-461D-A55C-18DB1358EF4D}" srcOrd="1" destOrd="0" presId="urn:microsoft.com/office/officeart/2005/8/layout/list1"/>
    <dgm:cxn modelId="{155722AC-04C7-40A8-B209-E0E35F6476E4}" type="presParOf" srcId="{9E79DD61-BCED-4191-82D2-44BAAC734B89}" destId="{9D0647F9-06E8-48E0-88E4-EEB186B60757}" srcOrd="17" destOrd="0" presId="urn:microsoft.com/office/officeart/2005/8/layout/list1"/>
    <dgm:cxn modelId="{71B58875-977F-45A6-A021-114144ECC3D0}" type="presParOf" srcId="{9E79DD61-BCED-4191-82D2-44BAAC734B89}" destId="{12ED2D3A-9778-42E7-A025-48382ECA6DB1}" srcOrd="18" destOrd="0" presId="urn:microsoft.com/office/officeart/2005/8/layout/list1"/>
    <dgm:cxn modelId="{4A496199-95B1-4AA8-96BB-F0E765325840}" type="presParOf" srcId="{9E79DD61-BCED-4191-82D2-44BAAC734B89}" destId="{05AFB06E-0C51-4207-8AB9-6B2F8CB6CB99}" srcOrd="19" destOrd="0" presId="urn:microsoft.com/office/officeart/2005/8/layout/list1"/>
    <dgm:cxn modelId="{74F12358-79B7-48BF-96E3-61B0EE00F8B5}" type="presParOf" srcId="{9E79DD61-BCED-4191-82D2-44BAAC734B89}" destId="{B8188E02-F4FE-497D-BAD5-92257AE40482}" srcOrd="20" destOrd="0" presId="urn:microsoft.com/office/officeart/2005/8/layout/list1"/>
    <dgm:cxn modelId="{86B7B654-937D-4EEF-AFB9-482E5560A271}" type="presParOf" srcId="{B8188E02-F4FE-497D-BAD5-92257AE40482}" destId="{D03399DD-B154-4E30-ABFB-0424327C0C13}" srcOrd="0" destOrd="0" presId="urn:microsoft.com/office/officeart/2005/8/layout/list1"/>
    <dgm:cxn modelId="{BCEAB433-8458-4133-B641-135BA779984A}" type="presParOf" srcId="{B8188E02-F4FE-497D-BAD5-92257AE40482}" destId="{3F5B316D-6774-4B38-B5C3-EB7DDDC01758}" srcOrd="1" destOrd="0" presId="urn:microsoft.com/office/officeart/2005/8/layout/list1"/>
    <dgm:cxn modelId="{0C6DA482-B7E8-4D57-8BB8-E63CDF93ADD8}" type="presParOf" srcId="{9E79DD61-BCED-4191-82D2-44BAAC734B89}" destId="{DA4E38B9-8802-47ED-B0EF-621DE8B29785}" srcOrd="21" destOrd="0" presId="urn:microsoft.com/office/officeart/2005/8/layout/list1"/>
    <dgm:cxn modelId="{7058B0C5-CD30-4454-BC01-E6890DFB3D93}" type="presParOf" srcId="{9E79DD61-BCED-4191-82D2-44BAAC734B89}" destId="{5E4FB3D2-088B-4754-B198-8353702DE612}" srcOrd="2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28586F-1D5D-4ED7-8589-31A56337C8F2}"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en-US"/>
        </a:p>
      </dgm:t>
    </dgm:pt>
    <dgm:pt modelId="{0DB39B95-5D04-411A-9889-50A133E763BE}">
      <dgm:prSet/>
      <dgm:spPr>
        <a:solidFill>
          <a:srgbClr val="F39C12"/>
        </a:solidFill>
      </dgm:spPr>
      <dgm:t>
        <a:bodyPr/>
        <a:lstStyle/>
        <a:p>
          <a:pPr rtl="0"/>
          <a:r>
            <a:rPr lang="en-GB" b="1" smtClean="0"/>
            <a:t>I</a:t>
          </a:r>
          <a:r>
            <a:rPr lang="en-GB" smtClean="0"/>
            <a:t>mplementing </a:t>
          </a:r>
          <a:r>
            <a:rPr lang="en-GB" b="1" smtClean="0"/>
            <a:t>statistical geography </a:t>
          </a:r>
          <a:r>
            <a:rPr lang="en-GB" smtClean="0"/>
            <a:t>as a deliberate strategy for transforming the national development information landscape;</a:t>
          </a:r>
          <a:endParaRPr lang="en-US" dirty="0"/>
        </a:p>
      </dgm:t>
    </dgm:pt>
    <dgm:pt modelId="{85D67731-8933-4714-AD64-5DB53E605444}" type="parTrans" cxnId="{C2E318F2-CAEE-4D20-AE9E-2F6DA849F79E}">
      <dgm:prSet/>
      <dgm:spPr/>
      <dgm:t>
        <a:bodyPr/>
        <a:lstStyle/>
        <a:p>
          <a:endParaRPr lang="en-US"/>
        </a:p>
      </dgm:t>
    </dgm:pt>
    <dgm:pt modelId="{B553BED8-CEFC-460B-8B17-B9A3046AEFF5}" type="sibTrans" cxnId="{C2E318F2-CAEE-4D20-AE9E-2F6DA849F79E}">
      <dgm:prSet/>
      <dgm:spPr/>
      <dgm:t>
        <a:bodyPr/>
        <a:lstStyle/>
        <a:p>
          <a:endParaRPr lang="en-US"/>
        </a:p>
      </dgm:t>
    </dgm:pt>
    <dgm:pt modelId="{2FE53E93-D735-4350-BCBE-11A47A6B9A6D}">
      <dgm:prSet/>
      <dgm:spPr>
        <a:solidFill>
          <a:srgbClr val="00B050"/>
        </a:solidFill>
      </dgm:spPr>
      <dgm:t>
        <a:bodyPr/>
        <a:lstStyle/>
        <a:p>
          <a:pPr rtl="0"/>
          <a:r>
            <a:rPr lang="en-GB" b="1" smtClean="0"/>
            <a:t>S</a:t>
          </a:r>
          <a:r>
            <a:rPr lang="en-GB" smtClean="0"/>
            <a:t>trengthening </a:t>
          </a:r>
          <a:r>
            <a:rPr lang="en-GB" b="1" smtClean="0"/>
            <a:t>coordination mechanisms and compliance </a:t>
          </a:r>
          <a:r>
            <a:rPr lang="en-GB" smtClean="0"/>
            <a:t>in order to optimise informatics efficiency and effectiveness;</a:t>
          </a:r>
          <a:endParaRPr lang="en-US" dirty="0"/>
        </a:p>
      </dgm:t>
    </dgm:pt>
    <dgm:pt modelId="{2706C343-84D7-41F4-B19C-110DC0D75A5D}" type="parTrans" cxnId="{CB081934-42C1-4FC0-A64F-E0E9B9FC1B38}">
      <dgm:prSet/>
      <dgm:spPr/>
      <dgm:t>
        <a:bodyPr/>
        <a:lstStyle/>
        <a:p>
          <a:endParaRPr lang="en-US"/>
        </a:p>
      </dgm:t>
    </dgm:pt>
    <dgm:pt modelId="{7A8BBE93-EBC0-476D-8324-9FE2DD8713C4}" type="sibTrans" cxnId="{CB081934-42C1-4FC0-A64F-E0E9B9FC1B38}">
      <dgm:prSet/>
      <dgm:spPr/>
      <dgm:t>
        <a:bodyPr/>
        <a:lstStyle/>
        <a:p>
          <a:endParaRPr lang="en-US"/>
        </a:p>
      </dgm:t>
    </dgm:pt>
    <dgm:pt modelId="{A33814D0-EECE-4622-8A64-3F09A4A34E30}">
      <dgm:prSet/>
      <dgm:spPr/>
      <dgm:t>
        <a:bodyPr/>
        <a:lstStyle/>
        <a:p>
          <a:pPr rtl="0"/>
          <a:r>
            <a:rPr lang="en-GB" b="1" smtClean="0"/>
            <a:t>E</a:t>
          </a:r>
          <a:r>
            <a:rPr lang="en-GB" smtClean="0"/>
            <a:t>mbrace </a:t>
          </a:r>
          <a:r>
            <a:rPr lang="en-GB" b="1" smtClean="0"/>
            <a:t>data revolution</a:t>
          </a:r>
          <a:r>
            <a:rPr lang="en-GB" smtClean="0"/>
            <a:t> in order to ease the methods of doing business by dramatically changing the capabilities of information collection, access, analysis, use, retrieval, storage and archiving, thereby increasing and deepening our knowledge basis;</a:t>
          </a:r>
          <a:endParaRPr lang="en-US" dirty="0"/>
        </a:p>
      </dgm:t>
    </dgm:pt>
    <dgm:pt modelId="{4C2530C5-A399-4A93-9A38-59A14CA5AE59}" type="parTrans" cxnId="{C29B14E0-DD11-4EF0-B2FB-F5FDE860854F}">
      <dgm:prSet/>
      <dgm:spPr/>
      <dgm:t>
        <a:bodyPr/>
        <a:lstStyle/>
        <a:p>
          <a:endParaRPr lang="en-US"/>
        </a:p>
      </dgm:t>
    </dgm:pt>
    <dgm:pt modelId="{E4FFBA5F-F995-4AAE-B949-5FDDCBDED3FE}" type="sibTrans" cxnId="{C29B14E0-DD11-4EF0-B2FB-F5FDE860854F}">
      <dgm:prSet/>
      <dgm:spPr/>
      <dgm:t>
        <a:bodyPr/>
        <a:lstStyle/>
        <a:p>
          <a:endParaRPr lang="en-US"/>
        </a:p>
      </dgm:t>
    </dgm:pt>
    <dgm:pt modelId="{4BDF5795-9451-46E0-9D8E-E8E474583141}">
      <dgm:prSet/>
      <dgm:spPr>
        <a:solidFill>
          <a:schemeClr val="accent5">
            <a:lumMod val="60000"/>
            <a:lumOff val="40000"/>
          </a:schemeClr>
        </a:solidFill>
      </dgm:spPr>
      <dgm:t>
        <a:bodyPr/>
        <a:lstStyle/>
        <a:p>
          <a:pPr rtl="0"/>
          <a:r>
            <a:rPr lang="en-GB" b="1" smtClean="0"/>
            <a:t>C</a:t>
          </a:r>
          <a:r>
            <a:rPr lang="en-GB" smtClean="0"/>
            <a:t>reating a </a:t>
          </a:r>
          <a:r>
            <a:rPr lang="en-GB" b="1" smtClean="0"/>
            <a:t>state-wide statistics service </a:t>
          </a:r>
          <a:r>
            <a:rPr lang="en-GB" smtClean="0"/>
            <a:t>through professionalising, training and deployment; and </a:t>
          </a:r>
          <a:endParaRPr lang="en-US" dirty="0"/>
        </a:p>
      </dgm:t>
    </dgm:pt>
    <dgm:pt modelId="{022C4839-B32A-461E-ABD4-A541558F44DF}" type="parTrans" cxnId="{951A431E-3E86-4420-8209-0E0268C6F0AC}">
      <dgm:prSet/>
      <dgm:spPr/>
      <dgm:t>
        <a:bodyPr/>
        <a:lstStyle/>
        <a:p>
          <a:endParaRPr lang="en-US"/>
        </a:p>
      </dgm:t>
    </dgm:pt>
    <dgm:pt modelId="{066342C0-53AE-4994-8E10-E2C717EA9E0A}" type="sibTrans" cxnId="{951A431E-3E86-4420-8209-0E0268C6F0AC}">
      <dgm:prSet/>
      <dgm:spPr/>
      <dgm:t>
        <a:bodyPr/>
        <a:lstStyle/>
        <a:p>
          <a:endParaRPr lang="en-US"/>
        </a:p>
      </dgm:t>
    </dgm:pt>
    <dgm:pt modelId="{D13E35C5-0F3B-49DF-AFD3-BFB7BD09115B}">
      <dgm:prSet/>
      <dgm:spPr>
        <a:solidFill>
          <a:schemeClr val="accent3">
            <a:lumMod val="75000"/>
          </a:schemeClr>
        </a:solidFill>
      </dgm:spPr>
      <dgm:t>
        <a:bodyPr/>
        <a:lstStyle/>
        <a:p>
          <a:pPr rtl="0"/>
          <a:r>
            <a:rPr lang="en-GB" b="1" smtClean="0"/>
            <a:t>E</a:t>
          </a:r>
          <a:r>
            <a:rPr lang="en-GB" smtClean="0"/>
            <a:t>stablishing </a:t>
          </a:r>
          <a:r>
            <a:rPr lang="en-GB" b="1" smtClean="0"/>
            <a:t>institutional arrangements and protocols </a:t>
          </a:r>
          <a:r>
            <a:rPr lang="en-GB" smtClean="0"/>
            <a:t>that will lead and deliver a professional and sustainable National Statistics System. </a:t>
          </a:r>
          <a:endParaRPr lang="en-US" dirty="0"/>
        </a:p>
      </dgm:t>
    </dgm:pt>
    <dgm:pt modelId="{6427F320-BB90-45F8-A167-8331153660EE}" type="parTrans" cxnId="{85B22EA4-B84F-49AF-ADAD-CB0340A45B23}">
      <dgm:prSet/>
      <dgm:spPr/>
      <dgm:t>
        <a:bodyPr/>
        <a:lstStyle/>
        <a:p>
          <a:endParaRPr lang="en-US"/>
        </a:p>
      </dgm:t>
    </dgm:pt>
    <dgm:pt modelId="{1C4CE976-37BC-4BA6-B932-4D13A4FFA35B}" type="sibTrans" cxnId="{85B22EA4-B84F-49AF-ADAD-CB0340A45B23}">
      <dgm:prSet/>
      <dgm:spPr/>
      <dgm:t>
        <a:bodyPr/>
        <a:lstStyle/>
        <a:p>
          <a:endParaRPr lang="en-US"/>
        </a:p>
      </dgm:t>
    </dgm:pt>
    <dgm:pt modelId="{9D6DD73D-9803-44C9-941F-D4D66EE990D0}" type="pres">
      <dgm:prSet presAssocID="{8928586F-1D5D-4ED7-8589-31A56337C8F2}" presName="linearFlow" presStyleCnt="0">
        <dgm:presLayoutVars>
          <dgm:dir/>
          <dgm:resizeHandles val="exact"/>
        </dgm:presLayoutVars>
      </dgm:prSet>
      <dgm:spPr/>
      <dgm:t>
        <a:bodyPr/>
        <a:lstStyle/>
        <a:p>
          <a:endParaRPr lang="en-US"/>
        </a:p>
      </dgm:t>
    </dgm:pt>
    <dgm:pt modelId="{2D5A40CC-4991-49D3-B623-AA47A3DB9720}" type="pres">
      <dgm:prSet presAssocID="{0DB39B95-5D04-411A-9889-50A133E763BE}" presName="composite" presStyleCnt="0"/>
      <dgm:spPr/>
      <dgm:t>
        <a:bodyPr/>
        <a:lstStyle/>
        <a:p>
          <a:endParaRPr lang="en-ZA"/>
        </a:p>
      </dgm:t>
    </dgm:pt>
    <dgm:pt modelId="{04F2926A-3FAA-484B-88ED-6A2445D2983A}" type="pres">
      <dgm:prSet presAssocID="{0DB39B95-5D04-411A-9889-50A133E763BE}"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xmlns="" val="0"/>
              </a:ext>
            </a:extLst>
          </a:blip>
          <a:srcRect/>
          <a:stretch>
            <a:fillRect l="-17000" r="-17000"/>
          </a:stretch>
        </a:blipFill>
      </dgm:spPr>
      <dgm:t>
        <a:bodyPr/>
        <a:lstStyle/>
        <a:p>
          <a:endParaRPr lang="en-US"/>
        </a:p>
      </dgm:t>
    </dgm:pt>
    <dgm:pt modelId="{C81B9713-CA97-4FD1-AF69-5024353257E9}" type="pres">
      <dgm:prSet presAssocID="{0DB39B95-5D04-411A-9889-50A133E763BE}" presName="txShp" presStyleLbl="node1" presStyleIdx="0" presStyleCnt="5">
        <dgm:presLayoutVars>
          <dgm:bulletEnabled val="1"/>
        </dgm:presLayoutVars>
      </dgm:prSet>
      <dgm:spPr/>
      <dgm:t>
        <a:bodyPr/>
        <a:lstStyle/>
        <a:p>
          <a:endParaRPr lang="en-US"/>
        </a:p>
      </dgm:t>
    </dgm:pt>
    <dgm:pt modelId="{23B44617-8450-47ED-A4B4-7262A29E11DE}" type="pres">
      <dgm:prSet presAssocID="{B553BED8-CEFC-460B-8B17-B9A3046AEFF5}" presName="spacing" presStyleCnt="0"/>
      <dgm:spPr/>
      <dgm:t>
        <a:bodyPr/>
        <a:lstStyle/>
        <a:p>
          <a:endParaRPr lang="en-ZA"/>
        </a:p>
      </dgm:t>
    </dgm:pt>
    <dgm:pt modelId="{50636C4F-9D15-44C2-84E4-370FE949AB17}" type="pres">
      <dgm:prSet presAssocID="{2FE53E93-D735-4350-BCBE-11A47A6B9A6D}" presName="composite" presStyleCnt="0"/>
      <dgm:spPr/>
      <dgm:t>
        <a:bodyPr/>
        <a:lstStyle/>
        <a:p>
          <a:endParaRPr lang="en-ZA"/>
        </a:p>
      </dgm:t>
    </dgm:pt>
    <dgm:pt modelId="{8B2E3316-1CE3-4CBE-A017-9A0CC2D39C22}" type="pres">
      <dgm:prSet presAssocID="{2FE53E93-D735-4350-BCBE-11A47A6B9A6D}" presName="imgShp" presStyleLbl="fgImgPlace1" presStyleIdx="1" presStyleCnt="5"/>
      <dgm:spPr>
        <a:blipFill rotWithShape="1">
          <a:blip xmlns:r="http://schemas.openxmlformats.org/officeDocument/2006/relationships" r:embed="rId2"/>
          <a:stretch>
            <a:fillRect/>
          </a:stretch>
        </a:blipFill>
      </dgm:spPr>
      <dgm:t>
        <a:bodyPr/>
        <a:lstStyle/>
        <a:p>
          <a:endParaRPr lang="en-ZA"/>
        </a:p>
      </dgm:t>
    </dgm:pt>
    <dgm:pt modelId="{95202462-621B-45A1-BB7A-6F33419291C0}" type="pres">
      <dgm:prSet presAssocID="{2FE53E93-D735-4350-BCBE-11A47A6B9A6D}" presName="txShp" presStyleLbl="node1" presStyleIdx="1" presStyleCnt="5">
        <dgm:presLayoutVars>
          <dgm:bulletEnabled val="1"/>
        </dgm:presLayoutVars>
      </dgm:prSet>
      <dgm:spPr/>
      <dgm:t>
        <a:bodyPr/>
        <a:lstStyle/>
        <a:p>
          <a:endParaRPr lang="en-US"/>
        </a:p>
      </dgm:t>
    </dgm:pt>
    <dgm:pt modelId="{36B1AAB6-6A50-488A-A5A1-C8E7B816348A}" type="pres">
      <dgm:prSet presAssocID="{7A8BBE93-EBC0-476D-8324-9FE2DD8713C4}" presName="spacing" presStyleCnt="0"/>
      <dgm:spPr/>
      <dgm:t>
        <a:bodyPr/>
        <a:lstStyle/>
        <a:p>
          <a:endParaRPr lang="en-ZA"/>
        </a:p>
      </dgm:t>
    </dgm:pt>
    <dgm:pt modelId="{FBDB0F3B-889C-49A0-B637-F85DBBC4C86E}" type="pres">
      <dgm:prSet presAssocID="{A33814D0-EECE-4622-8A64-3F09A4A34E30}" presName="composite" presStyleCnt="0"/>
      <dgm:spPr/>
      <dgm:t>
        <a:bodyPr/>
        <a:lstStyle/>
        <a:p>
          <a:endParaRPr lang="en-ZA"/>
        </a:p>
      </dgm:t>
    </dgm:pt>
    <dgm:pt modelId="{AE7B6EB2-4139-4B7C-95B9-0B69EBFE2BC2}" type="pres">
      <dgm:prSet presAssocID="{A33814D0-EECE-4622-8A64-3F09A4A34E30}" presName="imgShp" presStyleLbl="fgImgPlace1" presStyleIdx="2" presStyleCnt="5"/>
      <dgm:spPr>
        <a:blipFill rotWithShape="1">
          <a:blip xmlns:r="http://schemas.openxmlformats.org/officeDocument/2006/relationships" r:embed="rId2"/>
          <a:stretch>
            <a:fillRect/>
          </a:stretch>
        </a:blipFill>
      </dgm:spPr>
      <dgm:t>
        <a:bodyPr/>
        <a:lstStyle/>
        <a:p>
          <a:endParaRPr lang="en-ZA"/>
        </a:p>
      </dgm:t>
    </dgm:pt>
    <dgm:pt modelId="{B949ACE1-BA79-48D3-AD31-7FA3D48B6E07}" type="pres">
      <dgm:prSet presAssocID="{A33814D0-EECE-4622-8A64-3F09A4A34E30}" presName="txShp" presStyleLbl="node1" presStyleIdx="2" presStyleCnt="5">
        <dgm:presLayoutVars>
          <dgm:bulletEnabled val="1"/>
        </dgm:presLayoutVars>
      </dgm:prSet>
      <dgm:spPr/>
      <dgm:t>
        <a:bodyPr/>
        <a:lstStyle/>
        <a:p>
          <a:endParaRPr lang="en-US"/>
        </a:p>
      </dgm:t>
    </dgm:pt>
    <dgm:pt modelId="{343C8B93-694E-4847-AC21-0899DCA6B09D}" type="pres">
      <dgm:prSet presAssocID="{E4FFBA5F-F995-4AAE-B949-5FDDCBDED3FE}" presName="spacing" presStyleCnt="0"/>
      <dgm:spPr/>
      <dgm:t>
        <a:bodyPr/>
        <a:lstStyle/>
        <a:p>
          <a:endParaRPr lang="en-ZA"/>
        </a:p>
      </dgm:t>
    </dgm:pt>
    <dgm:pt modelId="{3F420D26-ED0C-426B-BAC6-6F6C52EDA4AB}" type="pres">
      <dgm:prSet presAssocID="{4BDF5795-9451-46E0-9D8E-E8E474583141}" presName="composite" presStyleCnt="0"/>
      <dgm:spPr/>
      <dgm:t>
        <a:bodyPr/>
        <a:lstStyle/>
        <a:p>
          <a:endParaRPr lang="en-ZA"/>
        </a:p>
      </dgm:t>
    </dgm:pt>
    <dgm:pt modelId="{1EAFB2D3-0462-4342-8045-1F581E1E855E}" type="pres">
      <dgm:prSet presAssocID="{4BDF5795-9451-46E0-9D8E-E8E474583141}" presName="imgShp" presStyleLbl="fgImgPlace1" presStyleIdx="3" presStyleCnt="5"/>
      <dgm:spPr>
        <a:blipFill rotWithShape="1">
          <a:blip xmlns:r="http://schemas.openxmlformats.org/officeDocument/2006/relationships" r:embed="rId2"/>
          <a:stretch>
            <a:fillRect/>
          </a:stretch>
        </a:blipFill>
      </dgm:spPr>
      <dgm:t>
        <a:bodyPr/>
        <a:lstStyle/>
        <a:p>
          <a:endParaRPr lang="en-ZA"/>
        </a:p>
      </dgm:t>
    </dgm:pt>
    <dgm:pt modelId="{65C91924-1F16-4C7B-B9C8-73BD81429C1D}" type="pres">
      <dgm:prSet presAssocID="{4BDF5795-9451-46E0-9D8E-E8E474583141}" presName="txShp" presStyleLbl="node1" presStyleIdx="3" presStyleCnt="5">
        <dgm:presLayoutVars>
          <dgm:bulletEnabled val="1"/>
        </dgm:presLayoutVars>
      </dgm:prSet>
      <dgm:spPr/>
      <dgm:t>
        <a:bodyPr/>
        <a:lstStyle/>
        <a:p>
          <a:endParaRPr lang="en-US"/>
        </a:p>
      </dgm:t>
    </dgm:pt>
    <dgm:pt modelId="{BD70E60D-FC15-4909-8AC0-08076D1AE584}" type="pres">
      <dgm:prSet presAssocID="{066342C0-53AE-4994-8E10-E2C717EA9E0A}" presName="spacing" presStyleCnt="0"/>
      <dgm:spPr/>
      <dgm:t>
        <a:bodyPr/>
        <a:lstStyle/>
        <a:p>
          <a:endParaRPr lang="en-ZA"/>
        </a:p>
      </dgm:t>
    </dgm:pt>
    <dgm:pt modelId="{0501BF89-56E1-49E2-8257-52FAD472E319}" type="pres">
      <dgm:prSet presAssocID="{D13E35C5-0F3B-49DF-AFD3-BFB7BD09115B}" presName="composite" presStyleCnt="0"/>
      <dgm:spPr/>
      <dgm:t>
        <a:bodyPr/>
        <a:lstStyle/>
        <a:p>
          <a:endParaRPr lang="en-ZA"/>
        </a:p>
      </dgm:t>
    </dgm:pt>
    <dgm:pt modelId="{BBE68A6A-5C7C-4F89-BAA5-AE8BFC73112B}" type="pres">
      <dgm:prSet presAssocID="{D13E35C5-0F3B-49DF-AFD3-BFB7BD09115B}" presName="imgShp" presStyleLbl="fgImgPlace1" presStyleIdx="4" presStyleCnt="5"/>
      <dgm:spPr>
        <a:blipFill rotWithShape="1">
          <a:blip xmlns:r="http://schemas.openxmlformats.org/officeDocument/2006/relationships" r:embed="rId2"/>
          <a:stretch>
            <a:fillRect/>
          </a:stretch>
        </a:blipFill>
      </dgm:spPr>
      <dgm:t>
        <a:bodyPr/>
        <a:lstStyle/>
        <a:p>
          <a:endParaRPr lang="en-ZA"/>
        </a:p>
      </dgm:t>
    </dgm:pt>
    <dgm:pt modelId="{A3674154-3FBA-41CD-BDF1-C0E5BA3E9305}" type="pres">
      <dgm:prSet presAssocID="{D13E35C5-0F3B-49DF-AFD3-BFB7BD09115B}" presName="txShp" presStyleLbl="node1" presStyleIdx="4" presStyleCnt="5">
        <dgm:presLayoutVars>
          <dgm:bulletEnabled val="1"/>
        </dgm:presLayoutVars>
      </dgm:prSet>
      <dgm:spPr/>
      <dgm:t>
        <a:bodyPr/>
        <a:lstStyle/>
        <a:p>
          <a:endParaRPr lang="en-US"/>
        </a:p>
      </dgm:t>
    </dgm:pt>
  </dgm:ptLst>
  <dgm:cxnLst>
    <dgm:cxn modelId="{C29B14E0-DD11-4EF0-B2FB-F5FDE860854F}" srcId="{8928586F-1D5D-4ED7-8589-31A56337C8F2}" destId="{A33814D0-EECE-4622-8A64-3F09A4A34E30}" srcOrd="2" destOrd="0" parTransId="{4C2530C5-A399-4A93-9A38-59A14CA5AE59}" sibTransId="{E4FFBA5F-F995-4AAE-B949-5FDDCBDED3FE}"/>
    <dgm:cxn modelId="{CB081934-42C1-4FC0-A64F-E0E9B9FC1B38}" srcId="{8928586F-1D5D-4ED7-8589-31A56337C8F2}" destId="{2FE53E93-D735-4350-BCBE-11A47A6B9A6D}" srcOrd="1" destOrd="0" parTransId="{2706C343-84D7-41F4-B19C-110DC0D75A5D}" sibTransId="{7A8BBE93-EBC0-476D-8324-9FE2DD8713C4}"/>
    <dgm:cxn modelId="{C2E318F2-CAEE-4D20-AE9E-2F6DA849F79E}" srcId="{8928586F-1D5D-4ED7-8589-31A56337C8F2}" destId="{0DB39B95-5D04-411A-9889-50A133E763BE}" srcOrd="0" destOrd="0" parTransId="{85D67731-8933-4714-AD64-5DB53E605444}" sibTransId="{B553BED8-CEFC-460B-8B17-B9A3046AEFF5}"/>
    <dgm:cxn modelId="{4A3EADF1-36DB-4A3F-9BA0-DBA184C703A5}" type="presOf" srcId="{2FE53E93-D735-4350-BCBE-11A47A6B9A6D}" destId="{95202462-621B-45A1-BB7A-6F33419291C0}" srcOrd="0" destOrd="0" presId="urn:microsoft.com/office/officeart/2005/8/layout/vList3#1"/>
    <dgm:cxn modelId="{346A6BB2-8804-48B7-AF54-DB8426320CDB}" type="presOf" srcId="{0DB39B95-5D04-411A-9889-50A133E763BE}" destId="{C81B9713-CA97-4FD1-AF69-5024353257E9}" srcOrd="0" destOrd="0" presId="urn:microsoft.com/office/officeart/2005/8/layout/vList3#1"/>
    <dgm:cxn modelId="{85B22EA4-B84F-49AF-ADAD-CB0340A45B23}" srcId="{8928586F-1D5D-4ED7-8589-31A56337C8F2}" destId="{D13E35C5-0F3B-49DF-AFD3-BFB7BD09115B}" srcOrd="4" destOrd="0" parTransId="{6427F320-BB90-45F8-A167-8331153660EE}" sibTransId="{1C4CE976-37BC-4BA6-B932-4D13A4FFA35B}"/>
    <dgm:cxn modelId="{6F44C655-5C12-41FC-9E09-54916DFDA2AA}" type="presOf" srcId="{D13E35C5-0F3B-49DF-AFD3-BFB7BD09115B}" destId="{A3674154-3FBA-41CD-BDF1-C0E5BA3E9305}" srcOrd="0" destOrd="0" presId="urn:microsoft.com/office/officeart/2005/8/layout/vList3#1"/>
    <dgm:cxn modelId="{951A431E-3E86-4420-8209-0E0268C6F0AC}" srcId="{8928586F-1D5D-4ED7-8589-31A56337C8F2}" destId="{4BDF5795-9451-46E0-9D8E-E8E474583141}" srcOrd="3" destOrd="0" parTransId="{022C4839-B32A-461E-ABD4-A541558F44DF}" sibTransId="{066342C0-53AE-4994-8E10-E2C717EA9E0A}"/>
    <dgm:cxn modelId="{645059CC-B3C8-4346-A2FF-3AEC7A24FF59}" type="presOf" srcId="{8928586F-1D5D-4ED7-8589-31A56337C8F2}" destId="{9D6DD73D-9803-44C9-941F-D4D66EE990D0}" srcOrd="0" destOrd="0" presId="urn:microsoft.com/office/officeart/2005/8/layout/vList3#1"/>
    <dgm:cxn modelId="{7F416180-1C71-46B2-9056-9CE2B1DC7E05}" type="presOf" srcId="{4BDF5795-9451-46E0-9D8E-E8E474583141}" destId="{65C91924-1F16-4C7B-B9C8-73BD81429C1D}" srcOrd="0" destOrd="0" presId="urn:microsoft.com/office/officeart/2005/8/layout/vList3#1"/>
    <dgm:cxn modelId="{FAEED364-DEA1-4F1F-BD82-F77D6B66DE59}" type="presOf" srcId="{A33814D0-EECE-4622-8A64-3F09A4A34E30}" destId="{B949ACE1-BA79-48D3-AD31-7FA3D48B6E07}" srcOrd="0" destOrd="0" presId="urn:microsoft.com/office/officeart/2005/8/layout/vList3#1"/>
    <dgm:cxn modelId="{4ADE1926-607A-4006-8CFA-40930F1FF746}" type="presParOf" srcId="{9D6DD73D-9803-44C9-941F-D4D66EE990D0}" destId="{2D5A40CC-4991-49D3-B623-AA47A3DB9720}" srcOrd="0" destOrd="0" presId="urn:microsoft.com/office/officeart/2005/8/layout/vList3#1"/>
    <dgm:cxn modelId="{DEDC0810-806F-41B1-967A-010B9A64B4A2}" type="presParOf" srcId="{2D5A40CC-4991-49D3-B623-AA47A3DB9720}" destId="{04F2926A-3FAA-484B-88ED-6A2445D2983A}" srcOrd="0" destOrd="0" presId="urn:microsoft.com/office/officeart/2005/8/layout/vList3#1"/>
    <dgm:cxn modelId="{1896B006-08EA-44DC-80A7-C8B6F8EF3927}" type="presParOf" srcId="{2D5A40CC-4991-49D3-B623-AA47A3DB9720}" destId="{C81B9713-CA97-4FD1-AF69-5024353257E9}" srcOrd="1" destOrd="0" presId="urn:microsoft.com/office/officeart/2005/8/layout/vList3#1"/>
    <dgm:cxn modelId="{13836FA2-6927-473B-A438-3249BAB6BC6B}" type="presParOf" srcId="{9D6DD73D-9803-44C9-941F-D4D66EE990D0}" destId="{23B44617-8450-47ED-A4B4-7262A29E11DE}" srcOrd="1" destOrd="0" presId="urn:microsoft.com/office/officeart/2005/8/layout/vList3#1"/>
    <dgm:cxn modelId="{15152CB8-754D-4B73-9649-DA345A5AC85E}" type="presParOf" srcId="{9D6DD73D-9803-44C9-941F-D4D66EE990D0}" destId="{50636C4F-9D15-44C2-84E4-370FE949AB17}" srcOrd="2" destOrd="0" presId="urn:microsoft.com/office/officeart/2005/8/layout/vList3#1"/>
    <dgm:cxn modelId="{7173393A-C086-4141-BA64-203EEEEEA612}" type="presParOf" srcId="{50636C4F-9D15-44C2-84E4-370FE949AB17}" destId="{8B2E3316-1CE3-4CBE-A017-9A0CC2D39C22}" srcOrd="0" destOrd="0" presId="urn:microsoft.com/office/officeart/2005/8/layout/vList3#1"/>
    <dgm:cxn modelId="{6355B11C-1B24-4EC3-A278-A19E58B11E48}" type="presParOf" srcId="{50636C4F-9D15-44C2-84E4-370FE949AB17}" destId="{95202462-621B-45A1-BB7A-6F33419291C0}" srcOrd="1" destOrd="0" presId="urn:microsoft.com/office/officeart/2005/8/layout/vList3#1"/>
    <dgm:cxn modelId="{367CBACB-BC7C-49EC-A167-B552F09A891A}" type="presParOf" srcId="{9D6DD73D-9803-44C9-941F-D4D66EE990D0}" destId="{36B1AAB6-6A50-488A-A5A1-C8E7B816348A}" srcOrd="3" destOrd="0" presId="urn:microsoft.com/office/officeart/2005/8/layout/vList3#1"/>
    <dgm:cxn modelId="{C61B4584-888E-4D26-859D-8D73A8179FE9}" type="presParOf" srcId="{9D6DD73D-9803-44C9-941F-D4D66EE990D0}" destId="{FBDB0F3B-889C-49A0-B637-F85DBBC4C86E}" srcOrd="4" destOrd="0" presId="urn:microsoft.com/office/officeart/2005/8/layout/vList3#1"/>
    <dgm:cxn modelId="{75FB77C7-FC7B-42B8-9378-1A5735AAEE97}" type="presParOf" srcId="{FBDB0F3B-889C-49A0-B637-F85DBBC4C86E}" destId="{AE7B6EB2-4139-4B7C-95B9-0B69EBFE2BC2}" srcOrd="0" destOrd="0" presId="urn:microsoft.com/office/officeart/2005/8/layout/vList3#1"/>
    <dgm:cxn modelId="{4C1F6F64-2BA0-4225-A251-2B6AF64D89F5}" type="presParOf" srcId="{FBDB0F3B-889C-49A0-B637-F85DBBC4C86E}" destId="{B949ACE1-BA79-48D3-AD31-7FA3D48B6E07}" srcOrd="1" destOrd="0" presId="urn:microsoft.com/office/officeart/2005/8/layout/vList3#1"/>
    <dgm:cxn modelId="{3008C148-C513-49A2-BE0E-E95E672851E2}" type="presParOf" srcId="{9D6DD73D-9803-44C9-941F-D4D66EE990D0}" destId="{343C8B93-694E-4847-AC21-0899DCA6B09D}" srcOrd="5" destOrd="0" presId="urn:microsoft.com/office/officeart/2005/8/layout/vList3#1"/>
    <dgm:cxn modelId="{3F956070-FADF-4F6D-8829-03A1D366AB40}" type="presParOf" srcId="{9D6DD73D-9803-44C9-941F-D4D66EE990D0}" destId="{3F420D26-ED0C-426B-BAC6-6F6C52EDA4AB}" srcOrd="6" destOrd="0" presId="urn:microsoft.com/office/officeart/2005/8/layout/vList3#1"/>
    <dgm:cxn modelId="{B2BD6F20-253F-4845-890A-57775693A451}" type="presParOf" srcId="{3F420D26-ED0C-426B-BAC6-6F6C52EDA4AB}" destId="{1EAFB2D3-0462-4342-8045-1F581E1E855E}" srcOrd="0" destOrd="0" presId="urn:microsoft.com/office/officeart/2005/8/layout/vList3#1"/>
    <dgm:cxn modelId="{40CE00D6-6D74-4963-B20B-469693482542}" type="presParOf" srcId="{3F420D26-ED0C-426B-BAC6-6F6C52EDA4AB}" destId="{65C91924-1F16-4C7B-B9C8-73BD81429C1D}" srcOrd="1" destOrd="0" presId="urn:microsoft.com/office/officeart/2005/8/layout/vList3#1"/>
    <dgm:cxn modelId="{12829DBC-A67D-4367-8D4E-ADF4E1F0B21F}" type="presParOf" srcId="{9D6DD73D-9803-44C9-941F-D4D66EE990D0}" destId="{BD70E60D-FC15-4909-8AC0-08076D1AE584}" srcOrd="7" destOrd="0" presId="urn:microsoft.com/office/officeart/2005/8/layout/vList3#1"/>
    <dgm:cxn modelId="{A60388B6-59D5-4147-B47C-9F1ED853A8DE}" type="presParOf" srcId="{9D6DD73D-9803-44C9-941F-D4D66EE990D0}" destId="{0501BF89-56E1-49E2-8257-52FAD472E319}" srcOrd="8" destOrd="0" presId="urn:microsoft.com/office/officeart/2005/8/layout/vList3#1"/>
    <dgm:cxn modelId="{5CAD56A1-EB36-42D4-9672-B96AFB6EB2CC}" type="presParOf" srcId="{0501BF89-56E1-49E2-8257-52FAD472E319}" destId="{BBE68A6A-5C7C-4F89-BAA5-AE8BFC73112B}" srcOrd="0" destOrd="0" presId="urn:microsoft.com/office/officeart/2005/8/layout/vList3#1"/>
    <dgm:cxn modelId="{F73F7C3D-33D0-4490-93C3-57C51126D1CA}" type="presParOf" srcId="{0501BF89-56E1-49E2-8257-52FAD472E319}" destId="{A3674154-3FBA-41CD-BDF1-C0E5BA3E9305}" srcOrd="1" destOrd="0" presId="urn:microsoft.com/office/officeart/2005/8/layout/vList3#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70F6227-2A0A-4649-8727-57DAD55BD433}">
      <dsp:nvSpPr>
        <dsp:cNvPr id="0" name=""/>
        <dsp:cNvSpPr/>
      </dsp:nvSpPr>
      <dsp:spPr>
        <a:xfrm>
          <a:off x="0" y="317291"/>
          <a:ext cx="8784976"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47015A-C9B6-429D-BFAE-8C831E222D9A}">
      <dsp:nvSpPr>
        <dsp:cNvPr id="0" name=""/>
        <dsp:cNvSpPr/>
      </dsp:nvSpPr>
      <dsp:spPr>
        <a:xfrm>
          <a:off x="439248" y="7331"/>
          <a:ext cx="6149483"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36" tIns="0" rIns="232436" bIns="0" numCol="1" spcCol="1270" anchor="ctr" anchorCtr="0">
          <a:noAutofit/>
        </a:bodyPr>
        <a:lstStyle/>
        <a:p>
          <a:pPr lvl="0" algn="l" defTabSz="711200">
            <a:lnSpc>
              <a:spcPct val="90000"/>
            </a:lnSpc>
            <a:spcBef>
              <a:spcPct val="0"/>
            </a:spcBef>
            <a:spcAft>
              <a:spcPct val="35000"/>
            </a:spcAft>
          </a:pPr>
          <a:r>
            <a:rPr lang="en-ZA" sz="1600" kern="1200" dirty="0" smtClean="0"/>
            <a:t>Background to legislative reform</a:t>
          </a:r>
          <a:endParaRPr lang="en-ZA" sz="1600" kern="1200" dirty="0"/>
        </a:p>
      </dsp:txBody>
      <dsp:txXfrm>
        <a:off x="439248" y="7331"/>
        <a:ext cx="6149483" cy="619920"/>
      </dsp:txXfrm>
    </dsp:sp>
    <dsp:sp modelId="{8C54D192-B67F-4BE5-8AA4-1E25D8605644}">
      <dsp:nvSpPr>
        <dsp:cNvPr id="0" name=""/>
        <dsp:cNvSpPr/>
      </dsp:nvSpPr>
      <dsp:spPr>
        <a:xfrm>
          <a:off x="0" y="1269852"/>
          <a:ext cx="8784976"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6E7BBC-0370-4360-AA78-D79CF3A5524C}">
      <dsp:nvSpPr>
        <dsp:cNvPr id="0" name=""/>
        <dsp:cNvSpPr/>
      </dsp:nvSpPr>
      <dsp:spPr>
        <a:xfrm>
          <a:off x="471226" y="931648"/>
          <a:ext cx="6149483"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36" tIns="0" rIns="232436" bIns="0" numCol="1" spcCol="1270" anchor="ctr" anchorCtr="0">
          <a:noAutofit/>
        </a:bodyPr>
        <a:lstStyle/>
        <a:p>
          <a:pPr lvl="0" algn="l" defTabSz="711200">
            <a:lnSpc>
              <a:spcPct val="90000"/>
            </a:lnSpc>
            <a:spcBef>
              <a:spcPct val="0"/>
            </a:spcBef>
            <a:spcAft>
              <a:spcPct val="35000"/>
            </a:spcAft>
          </a:pPr>
          <a:r>
            <a:rPr lang="en-ZA" sz="1600" kern="1200" smtClean="0"/>
            <a:t>Key areas of the Act no.6 of 1999</a:t>
          </a:r>
          <a:endParaRPr lang="en-ZA" sz="1600" kern="1200" dirty="0"/>
        </a:p>
      </dsp:txBody>
      <dsp:txXfrm>
        <a:off x="471226" y="931648"/>
        <a:ext cx="6149483" cy="619920"/>
      </dsp:txXfrm>
    </dsp:sp>
    <dsp:sp modelId="{5958722E-F6B9-4308-8D5F-7C7AFC5F6F21}">
      <dsp:nvSpPr>
        <dsp:cNvPr id="0" name=""/>
        <dsp:cNvSpPr/>
      </dsp:nvSpPr>
      <dsp:spPr>
        <a:xfrm>
          <a:off x="0" y="2222412"/>
          <a:ext cx="8784976"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E0F03D-1509-4460-BD7B-33B10DA13181}">
      <dsp:nvSpPr>
        <dsp:cNvPr id="0" name=""/>
        <dsp:cNvSpPr/>
      </dsp:nvSpPr>
      <dsp:spPr>
        <a:xfrm>
          <a:off x="432049" y="1934967"/>
          <a:ext cx="6149483"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36" tIns="0" rIns="232436" bIns="0" numCol="1" spcCol="1270" anchor="ctr" anchorCtr="0">
          <a:noAutofit/>
        </a:bodyPr>
        <a:lstStyle/>
        <a:p>
          <a:pPr lvl="0" algn="l" defTabSz="711200">
            <a:lnSpc>
              <a:spcPct val="90000"/>
            </a:lnSpc>
            <a:spcBef>
              <a:spcPct val="0"/>
            </a:spcBef>
            <a:spcAft>
              <a:spcPct val="35000"/>
            </a:spcAft>
          </a:pPr>
          <a:r>
            <a:rPr lang="en-ZA" sz="1600" kern="1200" dirty="0" smtClean="0"/>
            <a:t>The focal areas of consultation</a:t>
          </a:r>
          <a:endParaRPr lang="en-ZA" sz="1600" kern="1200" dirty="0"/>
        </a:p>
      </dsp:txBody>
      <dsp:txXfrm>
        <a:off x="432049" y="1934967"/>
        <a:ext cx="6149483" cy="619920"/>
      </dsp:txXfrm>
    </dsp:sp>
    <dsp:sp modelId="{E37AB0A1-3150-4964-A2D2-EEF80028D10C}">
      <dsp:nvSpPr>
        <dsp:cNvPr id="0" name=""/>
        <dsp:cNvSpPr/>
      </dsp:nvSpPr>
      <dsp:spPr>
        <a:xfrm>
          <a:off x="0" y="3174972"/>
          <a:ext cx="8784976"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8A0B23-7A16-476B-A730-14229D820736}">
      <dsp:nvSpPr>
        <dsp:cNvPr id="0" name=""/>
        <dsp:cNvSpPr/>
      </dsp:nvSpPr>
      <dsp:spPr>
        <a:xfrm>
          <a:off x="439248" y="2865012"/>
          <a:ext cx="6149483"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36" tIns="0" rIns="232436" bIns="0" numCol="1" spcCol="1270" anchor="ctr" anchorCtr="0">
          <a:noAutofit/>
        </a:bodyPr>
        <a:lstStyle/>
        <a:p>
          <a:pPr lvl="0" algn="l" defTabSz="711200">
            <a:lnSpc>
              <a:spcPct val="90000"/>
            </a:lnSpc>
            <a:spcBef>
              <a:spcPct val="0"/>
            </a:spcBef>
            <a:spcAft>
              <a:spcPct val="35000"/>
            </a:spcAft>
          </a:pPr>
          <a:r>
            <a:rPr lang="en-ZA" sz="1600" kern="1200" dirty="0" smtClean="0"/>
            <a:t>Progress made and Recommendations from national and provincial consultations</a:t>
          </a:r>
          <a:endParaRPr lang="en-ZA" sz="1600" kern="1200" dirty="0"/>
        </a:p>
      </dsp:txBody>
      <dsp:txXfrm>
        <a:off x="439248" y="2865012"/>
        <a:ext cx="6149483" cy="619920"/>
      </dsp:txXfrm>
    </dsp:sp>
    <dsp:sp modelId="{12ED2D3A-9778-42E7-A025-48382ECA6DB1}">
      <dsp:nvSpPr>
        <dsp:cNvPr id="0" name=""/>
        <dsp:cNvSpPr/>
      </dsp:nvSpPr>
      <dsp:spPr>
        <a:xfrm>
          <a:off x="0" y="4127532"/>
          <a:ext cx="8784976"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1EC0A9-2C71-461D-A55C-18DB1358EF4D}">
      <dsp:nvSpPr>
        <dsp:cNvPr id="0" name=""/>
        <dsp:cNvSpPr/>
      </dsp:nvSpPr>
      <dsp:spPr>
        <a:xfrm>
          <a:off x="439248" y="3817572"/>
          <a:ext cx="6149483"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36" tIns="0" rIns="232436" bIns="0" numCol="1" spcCol="1270" anchor="ctr" anchorCtr="0">
          <a:noAutofit/>
        </a:bodyPr>
        <a:lstStyle/>
        <a:p>
          <a:pPr lvl="0" algn="l" defTabSz="711200">
            <a:lnSpc>
              <a:spcPct val="90000"/>
            </a:lnSpc>
            <a:spcBef>
              <a:spcPct val="0"/>
            </a:spcBef>
            <a:spcAft>
              <a:spcPct val="35000"/>
            </a:spcAft>
          </a:pPr>
          <a:r>
            <a:rPr lang="en-US" sz="1600" kern="1200" dirty="0" smtClean="0"/>
            <a:t>Mexico and UK Study Tours</a:t>
          </a:r>
          <a:endParaRPr lang="en-ZA" sz="1600" kern="1200" dirty="0"/>
        </a:p>
      </dsp:txBody>
      <dsp:txXfrm>
        <a:off x="439248" y="3817572"/>
        <a:ext cx="6149483" cy="619920"/>
      </dsp:txXfrm>
    </dsp:sp>
    <dsp:sp modelId="{5E4FB3D2-088B-4754-B198-8353702DE612}">
      <dsp:nvSpPr>
        <dsp:cNvPr id="0" name=""/>
        <dsp:cNvSpPr/>
      </dsp:nvSpPr>
      <dsp:spPr>
        <a:xfrm>
          <a:off x="0" y="5080092"/>
          <a:ext cx="8784976"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5B316D-6774-4B38-B5C3-EB7DDDC01758}">
      <dsp:nvSpPr>
        <dsp:cNvPr id="0" name=""/>
        <dsp:cNvSpPr/>
      </dsp:nvSpPr>
      <dsp:spPr>
        <a:xfrm>
          <a:off x="439248" y="4770132"/>
          <a:ext cx="6149483"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36" tIns="0" rIns="232436" bIns="0" numCol="1" spcCol="1270" anchor="ctr" anchorCtr="0">
          <a:noAutofit/>
        </a:bodyPr>
        <a:lstStyle/>
        <a:p>
          <a:pPr lvl="0" algn="l" defTabSz="711200">
            <a:lnSpc>
              <a:spcPct val="90000"/>
            </a:lnSpc>
            <a:spcBef>
              <a:spcPct val="0"/>
            </a:spcBef>
            <a:spcAft>
              <a:spcPct val="35000"/>
            </a:spcAft>
          </a:pPr>
          <a:r>
            <a:rPr lang="en-ZA" sz="1600" kern="1200" dirty="0" smtClean="0"/>
            <a:t>Next steps</a:t>
          </a:r>
          <a:endParaRPr lang="en-ZA" sz="1600" kern="1200" dirty="0"/>
        </a:p>
      </dsp:txBody>
      <dsp:txXfrm>
        <a:off x="439248" y="4770132"/>
        <a:ext cx="6149483" cy="61992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1B9713-CA97-4FD1-AF69-5024353257E9}">
      <dsp:nvSpPr>
        <dsp:cNvPr id="0" name=""/>
        <dsp:cNvSpPr/>
      </dsp:nvSpPr>
      <dsp:spPr>
        <a:xfrm rot="10800000">
          <a:off x="1885416" y="1670"/>
          <a:ext cx="6847600" cy="642578"/>
        </a:xfrm>
        <a:prstGeom prst="homePlate">
          <a:avLst/>
        </a:prstGeom>
        <a:solidFill>
          <a:srgbClr val="F39C1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359" tIns="45720" rIns="85344" bIns="45720" numCol="1" spcCol="1270" anchor="ctr" anchorCtr="0">
          <a:noAutofit/>
        </a:bodyPr>
        <a:lstStyle/>
        <a:p>
          <a:pPr lvl="0" algn="ctr" defTabSz="533400" rtl="0">
            <a:lnSpc>
              <a:spcPct val="90000"/>
            </a:lnSpc>
            <a:spcBef>
              <a:spcPct val="0"/>
            </a:spcBef>
            <a:spcAft>
              <a:spcPct val="35000"/>
            </a:spcAft>
          </a:pPr>
          <a:r>
            <a:rPr lang="en-GB" sz="1200" b="1" kern="1200" smtClean="0"/>
            <a:t>I</a:t>
          </a:r>
          <a:r>
            <a:rPr lang="en-GB" sz="1200" kern="1200" smtClean="0"/>
            <a:t>mplementing </a:t>
          </a:r>
          <a:r>
            <a:rPr lang="en-GB" sz="1200" b="1" kern="1200" smtClean="0"/>
            <a:t>statistical geography </a:t>
          </a:r>
          <a:r>
            <a:rPr lang="en-GB" sz="1200" kern="1200" smtClean="0"/>
            <a:t>as a deliberate strategy for transforming the national development information landscape;</a:t>
          </a:r>
          <a:endParaRPr lang="en-US" sz="1200" kern="1200" dirty="0"/>
        </a:p>
      </dsp:txBody>
      <dsp:txXfrm rot="10800000">
        <a:off x="1885416" y="1670"/>
        <a:ext cx="6847600" cy="642578"/>
      </dsp:txXfrm>
    </dsp:sp>
    <dsp:sp modelId="{04F2926A-3FAA-484B-88ED-6A2445D2983A}">
      <dsp:nvSpPr>
        <dsp:cNvPr id="0" name=""/>
        <dsp:cNvSpPr/>
      </dsp:nvSpPr>
      <dsp:spPr>
        <a:xfrm>
          <a:off x="1564126" y="1670"/>
          <a:ext cx="642578" cy="642578"/>
        </a:xfrm>
        <a:prstGeom prst="ellipse">
          <a:avLst/>
        </a:prstGeom>
        <a:blipFill>
          <a:blip xmlns:r="http://schemas.openxmlformats.org/officeDocument/2006/relationships" r:embed="rId1" cstate="print">
            <a:extLst>
              <a:ext uri="{28A0092B-C50C-407E-A947-70E740481C1C}">
                <a14:useLocalDpi xmlns:a14="http://schemas.microsoft.com/office/drawing/2010/main" xmlns=""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202462-621B-45A1-BB7A-6F33419291C0}">
      <dsp:nvSpPr>
        <dsp:cNvPr id="0" name=""/>
        <dsp:cNvSpPr/>
      </dsp:nvSpPr>
      <dsp:spPr>
        <a:xfrm rot="10800000">
          <a:off x="1885416" y="828316"/>
          <a:ext cx="6847600" cy="642578"/>
        </a:xfrm>
        <a:prstGeom prst="homePlat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359" tIns="45720" rIns="85344" bIns="45720" numCol="1" spcCol="1270" anchor="ctr" anchorCtr="0">
          <a:noAutofit/>
        </a:bodyPr>
        <a:lstStyle/>
        <a:p>
          <a:pPr lvl="0" algn="ctr" defTabSz="533400" rtl="0">
            <a:lnSpc>
              <a:spcPct val="90000"/>
            </a:lnSpc>
            <a:spcBef>
              <a:spcPct val="0"/>
            </a:spcBef>
            <a:spcAft>
              <a:spcPct val="35000"/>
            </a:spcAft>
          </a:pPr>
          <a:r>
            <a:rPr lang="en-GB" sz="1200" b="1" kern="1200" smtClean="0"/>
            <a:t>S</a:t>
          </a:r>
          <a:r>
            <a:rPr lang="en-GB" sz="1200" kern="1200" smtClean="0"/>
            <a:t>trengthening </a:t>
          </a:r>
          <a:r>
            <a:rPr lang="en-GB" sz="1200" b="1" kern="1200" smtClean="0"/>
            <a:t>coordination mechanisms and compliance </a:t>
          </a:r>
          <a:r>
            <a:rPr lang="en-GB" sz="1200" kern="1200" smtClean="0"/>
            <a:t>in order to optimise informatics efficiency and effectiveness;</a:t>
          </a:r>
          <a:endParaRPr lang="en-US" sz="1200" kern="1200" dirty="0"/>
        </a:p>
      </dsp:txBody>
      <dsp:txXfrm rot="10800000">
        <a:off x="1885416" y="828316"/>
        <a:ext cx="6847600" cy="642578"/>
      </dsp:txXfrm>
    </dsp:sp>
    <dsp:sp modelId="{8B2E3316-1CE3-4CBE-A017-9A0CC2D39C22}">
      <dsp:nvSpPr>
        <dsp:cNvPr id="0" name=""/>
        <dsp:cNvSpPr/>
      </dsp:nvSpPr>
      <dsp:spPr>
        <a:xfrm>
          <a:off x="1564126" y="828316"/>
          <a:ext cx="642578" cy="642578"/>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49ACE1-BA79-48D3-AD31-7FA3D48B6E07}">
      <dsp:nvSpPr>
        <dsp:cNvPr id="0" name=""/>
        <dsp:cNvSpPr/>
      </dsp:nvSpPr>
      <dsp:spPr>
        <a:xfrm rot="10800000">
          <a:off x="1885416" y="1654962"/>
          <a:ext cx="6847600" cy="64257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359" tIns="45720" rIns="85344" bIns="45720" numCol="1" spcCol="1270" anchor="ctr" anchorCtr="0">
          <a:noAutofit/>
        </a:bodyPr>
        <a:lstStyle/>
        <a:p>
          <a:pPr lvl="0" algn="ctr" defTabSz="533400" rtl="0">
            <a:lnSpc>
              <a:spcPct val="90000"/>
            </a:lnSpc>
            <a:spcBef>
              <a:spcPct val="0"/>
            </a:spcBef>
            <a:spcAft>
              <a:spcPct val="35000"/>
            </a:spcAft>
          </a:pPr>
          <a:r>
            <a:rPr lang="en-GB" sz="1200" b="1" kern="1200" smtClean="0"/>
            <a:t>E</a:t>
          </a:r>
          <a:r>
            <a:rPr lang="en-GB" sz="1200" kern="1200" smtClean="0"/>
            <a:t>mbrace </a:t>
          </a:r>
          <a:r>
            <a:rPr lang="en-GB" sz="1200" b="1" kern="1200" smtClean="0"/>
            <a:t>data revolution</a:t>
          </a:r>
          <a:r>
            <a:rPr lang="en-GB" sz="1200" kern="1200" smtClean="0"/>
            <a:t> in order to ease the methods of doing business by dramatically changing the capabilities of information collection, access, analysis, use, retrieval, storage and archiving, thereby increasing and deepening our knowledge basis;</a:t>
          </a:r>
          <a:endParaRPr lang="en-US" sz="1200" kern="1200" dirty="0"/>
        </a:p>
      </dsp:txBody>
      <dsp:txXfrm rot="10800000">
        <a:off x="1885416" y="1654962"/>
        <a:ext cx="6847600" cy="642578"/>
      </dsp:txXfrm>
    </dsp:sp>
    <dsp:sp modelId="{AE7B6EB2-4139-4B7C-95B9-0B69EBFE2BC2}">
      <dsp:nvSpPr>
        <dsp:cNvPr id="0" name=""/>
        <dsp:cNvSpPr/>
      </dsp:nvSpPr>
      <dsp:spPr>
        <a:xfrm>
          <a:off x="1564126" y="1654962"/>
          <a:ext cx="642578" cy="642578"/>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C91924-1F16-4C7B-B9C8-73BD81429C1D}">
      <dsp:nvSpPr>
        <dsp:cNvPr id="0" name=""/>
        <dsp:cNvSpPr/>
      </dsp:nvSpPr>
      <dsp:spPr>
        <a:xfrm rot="10800000">
          <a:off x="1885416" y="2481608"/>
          <a:ext cx="6847600" cy="642578"/>
        </a:xfrm>
        <a:prstGeom prst="homePlate">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359" tIns="45720" rIns="85344" bIns="45720" numCol="1" spcCol="1270" anchor="ctr" anchorCtr="0">
          <a:noAutofit/>
        </a:bodyPr>
        <a:lstStyle/>
        <a:p>
          <a:pPr lvl="0" algn="ctr" defTabSz="533400" rtl="0">
            <a:lnSpc>
              <a:spcPct val="90000"/>
            </a:lnSpc>
            <a:spcBef>
              <a:spcPct val="0"/>
            </a:spcBef>
            <a:spcAft>
              <a:spcPct val="35000"/>
            </a:spcAft>
          </a:pPr>
          <a:r>
            <a:rPr lang="en-GB" sz="1200" b="1" kern="1200" smtClean="0"/>
            <a:t>C</a:t>
          </a:r>
          <a:r>
            <a:rPr lang="en-GB" sz="1200" kern="1200" smtClean="0"/>
            <a:t>reating a </a:t>
          </a:r>
          <a:r>
            <a:rPr lang="en-GB" sz="1200" b="1" kern="1200" smtClean="0"/>
            <a:t>state-wide statistics service </a:t>
          </a:r>
          <a:r>
            <a:rPr lang="en-GB" sz="1200" kern="1200" smtClean="0"/>
            <a:t>through professionalising, training and deployment; and </a:t>
          </a:r>
          <a:endParaRPr lang="en-US" sz="1200" kern="1200" dirty="0"/>
        </a:p>
      </dsp:txBody>
      <dsp:txXfrm rot="10800000">
        <a:off x="1885416" y="2481608"/>
        <a:ext cx="6847600" cy="642578"/>
      </dsp:txXfrm>
    </dsp:sp>
    <dsp:sp modelId="{1EAFB2D3-0462-4342-8045-1F581E1E855E}">
      <dsp:nvSpPr>
        <dsp:cNvPr id="0" name=""/>
        <dsp:cNvSpPr/>
      </dsp:nvSpPr>
      <dsp:spPr>
        <a:xfrm>
          <a:off x="1564126" y="2481608"/>
          <a:ext cx="642578" cy="642578"/>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674154-3FBA-41CD-BDF1-C0E5BA3E9305}">
      <dsp:nvSpPr>
        <dsp:cNvPr id="0" name=""/>
        <dsp:cNvSpPr/>
      </dsp:nvSpPr>
      <dsp:spPr>
        <a:xfrm rot="10800000">
          <a:off x="1885416" y="3308253"/>
          <a:ext cx="6847600" cy="642578"/>
        </a:xfrm>
        <a:prstGeom prst="homePlate">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359" tIns="45720" rIns="85344" bIns="45720" numCol="1" spcCol="1270" anchor="ctr" anchorCtr="0">
          <a:noAutofit/>
        </a:bodyPr>
        <a:lstStyle/>
        <a:p>
          <a:pPr lvl="0" algn="ctr" defTabSz="533400" rtl="0">
            <a:lnSpc>
              <a:spcPct val="90000"/>
            </a:lnSpc>
            <a:spcBef>
              <a:spcPct val="0"/>
            </a:spcBef>
            <a:spcAft>
              <a:spcPct val="35000"/>
            </a:spcAft>
          </a:pPr>
          <a:r>
            <a:rPr lang="en-GB" sz="1200" b="1" kern="1200" smtClean="0"/>
            <a:t>E</a:t>
          </a:r>
          <a:r>
            <a:rPr lang="en-GB" sz="1200" kern="1200" smtClean="0"/>
            <a:t>stablishing </a:t>
          </a:r>
          <a:r>
            <a:rPr lang="en-GB" sz="1200" b="1" kern="1200" smtClean="0"/>
            <a:t>institutional arrangements and protocols </a:t>
          </a:r>
          <a:r>
            <a:rPr lang="en-GB" sz="1200" kern="1200" smtClean="0"/>
            <a:t>that will lead and deliver a professional and sustainable National Statistics System. </a:t>
          </a:r>
          <a:endParaRPr lang="en-US" sz="1200" kern="1200" dirty="0"/>
        </a:p>
      </dsp:txBody>
      <dsp:txXfrm rot="10800000">
        <a:off x="1885416" y="3308253"/>
        <a:ext cx="6847600" cy="642578"/>
      </dsp:txXfrm>
    </dsp:sp>
    <dsp:sp modelId="{BBE68A6A-5C7C-4F89-BAA5-AE8BFC73112B}">
      <dsp:nvSpPr>
        <dsp:cNvPr id="0" name=""/>
        <dsp:cNvSpPr/>
      </dsp:nvSpPr>
      <dsp:spPr>
        <a:xfrm>
          <a:off x="1564126" y="3308253"/>
          <a:ext cx="642578" cy="642578"/>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474B6-8C14-4909-8F65-FE6932C40B74}" type="datetimeFigureOut">
              <a:rPr lang="en-ZA" smtClean="0"/>
              <a:pPr/>
              <a:t>2016/12/01</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FA6F5-4369-4549-90A7-9FC129E6465F}" type="slidenum">
              <a:rPr lang="en-ZA" smtClean="0"/>
              <a:pPr/>
              <a:t>‹#›</a:t>
            </a:fld>
            <a:endParaRPr lang="en-ZA"/>
          </a:p>
        </p:txBody>
      </p:sp>
    </p:spTree>
    <p:extLst>
      <p:ext uri="{BB962C8B-B14F-4D97-AF65-F5344CB8AC3E}">
        <p14:creationId xmlns:p14="http://schemas.microsoft.com/office/powerpoint/2010/main" xmlns="" val="414652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4934A83-AE94-4D6A-A3C1-29BC5305FEA5}" type="datetimeFigureOut">
              <a:rPr lang="en-ZA"/>
              <a:pPr>
                <a:defRPr/>
              </a:pPr>
              <a:t>2016/12/01</a:t>
            </a:fld>
            <a:endParaRPr lang="en-Z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224F6F29-09A5-461D-846E-0C01F08CBADD}" type="slidenum">
              <a:rPr lang="en-ZA" altLang="en-US"/>
              <a:pPr/>
              <a:t>‹#›</a:t>
            </a:fld>
            <a:endParaRPr lang="en-ZA" altLang="en-US"/>
          </a:p>
        </p:txBody>
      </p:sp>
    </p:spTree>
    <p:extLst>
      <p:ext uri="{BB962C8B-B14F-4D97-AF65-F5344CB8AC3E}">
        <p14:creationId xmlns:p14="http://schemas.microsoft.com/office/powerpoint/2010/main" xmlns="" val="83665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E780BD55-6C01-4663-BC52-4412964287AA}" type="datetimeFigureOut">
              <a:rPr lang="en-ZA"/>
              <a:pPr>
                <a:defRPr/>
              </a:pPr>
              <a:t>2016/12/01</a:t>
            </a:fld>
            <a:endParaRPr lang="en-Z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EF26F635-B183-4B87-97A8-E09CF3F2A59E}" type="slidenum">
              <a:rPr lang="en-ZA" altLang="en-US"/>
              <a:pPr/>
              <a:t>‹#›</a:t>
            </a:fld>
            <a:endParaRPr lang="en-ZA" altLang="en-US"/>
          </a:p>
        </p:txBody>
      </p:sp>
    </p:spTree>
    <p:extLst>
      <p:ext uri="{BB962C8B-B14F-4D97-AF65-F5344CB8AC3E}">
        <p14:creationId xmlns:p14="http://schemas.microsoft.com/office/powerpoint/2010/main" xmlns="" val="22904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3AAC3439-4BBF-47BC-81BC-44FCAFA2E498}" type="datetimeFigureOut">
              <a:rPr lang="en-ZA"/>
              <a:pPr>
                <a:defRPr/>
              </a:pPr>
              <a:t>2016/12/01</a:t>
            </a:fld>
            <a:endParaRPr lang="en-Z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5D9F23F7-5170-4132-9128-5008707F8ECC}" type="slidenum">
              <a:rPr lang="en-ZA" altLang="en-US"/>
              <a:pPr/>
              <a:t>‹#›</a:t>
            </a:fld>
            <a:endParaRPr lang="en-ZA" altLang="en-US"/>
          </a:p>
        </p:txBody>
      </p:sp>
    </p:spTree>
    <p:extLst>
      <p:ext uri="{BB962C8B-B14F-4D97-AF65-F5344CB8AC3E}">
        <p14:creationId xmlns:p14="http://schemas.microsoft.com/office/powerpoint/2010/main" xmlns="" val="2683724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450129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284552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ZA"/>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394C9CE9-7C2E-4C80-913F-9AD90F4EC5F9}" type="datetimeFigureOut">
              <a:rPr lang="en-ZA"/>
              <a:pPr>
                <a:defRPr/>
              </a:pPr>
              <a:t>2016/12/01</a:t>
            </a:fld>
            <a:endParaRPr lang="en-Z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1EF4A669-C718-45F5-9BE6-139749148843}" type="slidenum">
              <a:rPr lang="en-ZA" altLang="en-US"/>
              <a:pPr/>
              <a:t>‹#›</a:t>
            </a:fld>
            <a:endParaRPr lang="en-ZA" altLang="en-US"/>
          </a:p>
        </p:txBody>
      </p:sp>
    </p:spTree>
    <p:extLst>
      <p:ext uri="{BB962C8B-B14F-4D97-AF65-F5344CB8AC3E}">
        <p14:creationId xmlns:p14="http://schemas.microsoft.com/office/powerpoint/2010/main" xmlns="" val="375547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43A927A-502E-4B35-A028-9D4FE1AF5ADB}" type="datetimeFigureOut">
              <a:rPr lang="en-ZA"/>
              <a:pPr>
                <a:defRPr/>
              </a:pPr>
              <a:t>2016/12/01</a:t>
            </a:fld>
            <a:endParaRPr lang="en-Z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Z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5B84EF44-23AD-40CD-9D40-CBFD511A7F6B}" type="slidenum">
              <a:rPr lang="en-ZA" altLang="en-US"/>
              <a:pPr/>
              <a:t>‹#›</a:t>
            </a:fld>
            <a:endParaRPr lang="en-ZA" altLang="en-US"/>
          </a:p>
        </p:txBody>
      </p:sp>
    </p:spTree>
    <p:extLst>
      <p:ext uri="{BB962C8B-B14F-4D97-AF65-F5344CB8AC3E}">
        <p14:creationId xmlns:p14="http://schemas.microsoft.com/office/powerpoint/2010/main" xmlns="" val="138995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5B6CDB2-8276-40E2-AD7C-3E36D138C78F}" type="datetimeFigureOut">
              <a:rPr lang="en-ZA"/>
              <a:pPr>
                <a:defRPr/>
              </a:pPr>
              <a:t>2016/12/01</a:t>
            </a:fld>
            <a:endParaRPr lang="en-ZA"/>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ZA"/>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3EA3227B-4E8B-4557-BADC-E4B0B37591A0}" type="slidenum">
              <a:rPr lang="en-ZA" altLang="en-US"/>
              <a:pPr/>
              <a:t>‹#›</a:t>
            </a:fld>
            <a:endParaRPr lang="en-ZA" altLang="en-US"/>
          </a:p>
        </p:txBody>
      </p:sp>
    </p:spTree>
    <p:extLst>
      <p:ext uri="{BB962C8B-B14F-4D97-AF65-F5344CB8AC3E}">
        <p14:creationId xmlns:p14="http://schemas.microsoft.com/office/powerpoint/2010/main" xmlns="" val="148773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73A1043E-810C-4732-8131-4BF61DA8FF47}" type="datetimeFigureOut">
              <a:rPr lang="en-ZA"/>
              <a:pPr>
                <a:defRPr/>
              </a:pPr>
              <a:t>2016/12/01</a:t>
            </a:fld>
            <a:endParaRPr lang="en-ZA"/>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ZA"/>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0DBE88C5-2A58-4263-A78D-59D7CC3C9003}" type="slidenum">
              <a:rPr lang="en-ZA" altLang="en-US"/>
              <a:pPr/>
              <a:t>‹#›</a:t>
            </a:fld>
            <a:endParaRPr lang="en-ZA" altLang="en-US"/>
          </a:p>
        </p:txBody>
      </p:sp>
    </p:spTree>
    <p:extLst>
      <p:ext uri="{BB962C8B-B14F-4D97-AF65-F5344CB8AC3E}">
        <p14:creationId xmlns:p14="http://schemas.microsoft.com/office/powerpoint/2010/main" xmlns="" val="384325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ZA"/>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B5FAC74A-0420-4E91-A7EF-9E415F5FF796}" type="datetimeFigureOut">
              <a:rPr lang="en-ZA"/>
              <a:pPr>
                <a:defRPr/>
              </a:pPr>
              <a:t>2016/12/01</a:t>
            </a:fld>
            <a:endParaRPr lang="en-ZA"/>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ZA"/>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2B3DE89F-8BEC-4062-83F4-E577EA0C1D0F}" type="slidenum">
              <a:rPr lang="en-ZA" altLang="en-US"/>
              <a:pPr/>
              <a:t>‹#›</a:t>
            </a:fld>
            <a:endParaRPr lang="en-ZA" altLang="en-US"/>
          </a:p>
        </p:txBody>
      </p:sp>
    </p:spTree>
    <p:extLst>
      <p:ext uri="{BB962C8B-B14F-4D97-AF65-F5344CB8AC3E}">
        <p14:creationId xmlns:p14="http://schemas.microsoft.com/office/powerpoint/2010/main" xmlns="" val="59634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B46582B-6D72-4A9D-933D-E475F55A4F93}" type="datetimeFigureOut">
              <a:rPr lang="en-ZA"/>
              <a:pPr>
                <a:defRPr/>
              </a:pPr>
              <a:t>2016/12/01</a:t>
            </a:fld>
            <a:endParaRPr lang="en-ZA"/>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ZA"/>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3154326C-CFFF-47E0-AB9E-E79A4DAE7D38}" type="slidenum">
              <a:rPr lang="en-ZA" altLang="en-US"/>
              <a:pPr/>
              <a:t>‹#›</a:t>
            </a:fld>
            <a:endParaRPr lang="en-ZA" altLang="en-US"/>
          </a:p>
        </p:txBody>
      </p:sp>
    </p:spTree>
    <p:extLst>
      <p:ext uri="{BB962C8B-B14F-4D97-AF65-F5344CB8AC3E}">
        <p14:creationId xmlns:p14="http://schemas.microsoft.com/office/powerpoint/2010/main" xmlns="" val="391626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EE9491F4-9855-42BE-A385-E1D6614B9C9C}" type="datetimeFigureOut">
              <a:rPr lang="en-ZA"/>
              <a:pPr>
                <a:defRPr/>
              </a:pPr>
              <a:t>2016/12/01</a:t>
            </a:fld>
            <a:endParaRPr lang="en-ZA"/>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ZA"/>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2792003C-DAE7-4BE4-94E7-4C8B48E85385}" type="slidenum">
              <a:rPr lang="en-ZA" altLang="en-US"/>
              <a:pPr/>
              <a:t>‹#›</a:t>
            </a:fld>
            <a:endParaRPr lang="en-ZA" altLang="en-US"/>
          </a:p>
        </p:txBody>
      </p:sp>
    </p:spTree>
    <p:extLst>
      <p:ext uri="{BB962C8B-B14F-4D97-AF65-F5344CB8AC3E}">
        <p14:creationId xmlns:p14="http://schemas.microsoft.com/office/powerpoint/2010/main" xmlns="" val="198076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ZA"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BF96EF9-3DA2-40FE-B26B-4FC81546E041}" type="datetimeFigureOut">
              <a:rPr lang="en-ZA"/>
              <a:pPr>
                <a:defRPr/>
              </a:pPr>
              <a:t>2016/12/01</a:t>
            </a:fld>
            <a:endParaRPr lang="en-ZA"/>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ZA"/>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20788EDA-258D-4C82-9E1D-450CB36F5F25}" type="slidenum">
              <a:rPr lang="en-ZA" altLang="en-US"/>
              <a:pPr/>
              <a:t>‹#›</a:t>
            </a:fld>
            <a:endParaRPr lang="en-ZA" altLang="en-US"/>
          </a:p>
        </p:txBody>
      </p:sp>
    </p:spTree>
    <p:extLst>
      <p:ext uri="{BB962C8B-B14F-4D97-AF65-F5344CB8AC3E}">
        <p14:creationId xmlns:p14="http://schemas.microsoft.com/office/powerpoint/2010/main" xmlns="" val="799286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18"/>
          <p:cNvPicPr>
            <a:picLocks noChangeAspect="1" noChangeArrowheads="1"/>
          </p:cNvPicPr>
          <p:nvPr userDrawn="1"/>
        </p:nvPicPr>
        <p:blipFill>
          <a:blip r:embed="rId15" cstate="email">
            <a:extLst>
              <a:ext uri="{28A0092B-C50C-407E-A947-70E740481C1C}">
                <a14:useLocalDpi xmlns:a14="http://schemas.microsoft.com/office/drawing/2010/main" xmlns="" val="0"/>
              </a:ext>
            </a:extLst>
          </a:blip>
          <a:srcRect/>
          <a:stretch>
            <a:fillRect/>
          </a:stretch>
        </p:blipFill>
        <p:spPr bwMode="auto">
          <a:xfrm>
            <a:off x="0" y="6094750"/>
            <a:ext cx="9144000" cy="762000"/>
          </a:xfrm>
          <a:prstGeom prst="rect">
            <a:avLst/>
          </a:prstGeom>
          <a:noFill/>
          <a:ln w="9525">
            <a:noFill/>
            <a:miter lim="800000"/>
            <a:headEnd/>
            <a:tailEnd/>
          </a:ln>
          <a:effectLst/>
        </p:spPr>
      </p:pic>
      <p:sp>
        <p:nvSpPr>
          <p:cNvPr id="11" name="TextBox 34"/>
          <p:cNvSpPr txBox="1">
            <a:spLocks noChangeArrowheads="1"/>
          </p:cNvSpPr>
          <p:nvPr userDrawn="1"/>
        </p:nvSpPr>
        <p:spPr bwMode="auto">
          <a:xfrm>
            <a:off x="6062663" y="6475750"/>
            <a:ext cx="2868612"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algn="r" eaLnBrk="1" hangingPunct="1"/>
            <a:r>
              <a:rPr lang="en-US" altLang="en-US" sz="700" dirty="0">
                <a:solidFill>
                  <a:srgbClr val="7F7F7F"/>
                </a:solidFill>
                <a:latin typeface="Open Sans"/>
                <a:ea typeface="Open Sans"/>
                <a:cs typeface="Open Sans"/>
              </a:rPr>
              <a:t>The South Africa I know, the home I understand</a:t>
            </a:r>
          </a:p>
        </p:txBody>
      </p:sp>
      <p:pic>
        <p:nvPicPr>
          <p:cNvPr id="12" name="Picture 33" descr="Statssa logo"/>
          <p:cNvPicPr>
            <a:picLocks noChangeAspect="1"/>
          </p:cNvPicPr>
          <p:nvPr userDrawn="1"/>
        </p:nvPicPr>
        <p:blipFill>
          <a:blip r:embed="rId16" cstate="print">
            <a:extLst>
              <a:ext uri="{28A0092B-C50C-407E-A947-70E740481C1C}">
                <a14:useLocalDpi xmlns:a14="http://schemas.microsoft.com/office/drawing/2010/main" xmlns="" val="0"/>
              </a:ext>
            </a:extLst>
          </a:blip>
          <a:srcRect/>
          <a:stretch>
            <a:fillRect/>
          </a:stretch>
        </p:blipFill>
        <p:spPr bwMode="auto">
          <a:xfrm>
            <a:off x="300038" y="6342063"/>
            <a:ext cx="1371600" cy="417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3" name="Group 12"/>
          <p:cNvGrpSpPr/>
          <p:nvPr userDrawn="1"/>
        </p:nvGrpSpPr>
        <p:grpSpPr>
          <a:xfrm>
            <a:off x="-12148" y="5832979"/>
            <a:ext cx="9150074" cy="1051915"/>
            <a:chOff x="-12148" y="5832979"/>
            <a:chExt cx="9150074" cy="1051915"/>
          </a:xfrm>
        </p:grpSpPr>
        <p:pic>
          <p:nvPicPr>
            <p:cNvPr id="14" name="Picture 13"/>
            <p:cNvPicPr>
              <a:picLocks noChangeAspect="1"/>
            </p:cNvPicPr>
            <p:nvPr/>
          </p:nvPicPr>
          <p:blipFill rotWithShape="1">
            <a:blip r:embed="rId17" cstate="print">
              <a:extLst>
                <a:ext uri="{28A0092B-C50C-407E-A947-70E740481C1C}">
                  <a14:useLocalDpi xmlns:a14="http://schemas.microsoft.com/office/drawing/2010/main" xmlns="" val="0"/>
                </a:ext>
              </a:extLst>
            </a:blip>
            <a:srcRect b="48688"/>
            <a:stretch/>
          </p:blipFill>
          <p:spPr>
            <a:xfrm>
              <a:off x="-6074" y="5832979"/>
              <a:ext cx="9144000" cy="1051915"/>
            </a:xfrm>
            <a:prstGeom prst="rect">
              <a:avLst/>
            </a:prstGeom>
          </p:spPr>
        </p:pic>
        <p:grpSp>
          <p:nvGrpSpPr>
            <p:cNvPr id="15" name="Group 14"/>
            <p:cNvGrpSpPr/>
            <p:nvPr/>
          </p:nvGrpSpPr>
          <p:grpSpPr>
            <a:xfrm>
              <a:off x="-12148" y="6273785"/>
              <a:ext cx="1662110" cy="498154"/>
              <a:chOff x="2191418" y="2654104"/>
              <a:chExt cx="5026801" cy="1506592"/>
            </a:xfrm>
          </p:grpSpPr>
          <p:pic>
            <p:nvPicPr>
              <p:cNvPr id="16" name="Picture 15"/>
              <p:cNvPicPr>
                <a:picLocks noChangeAspect="1"/>
              </p:cNvPicPr>
              <p:nvPr/>
            </p:nvPicPr>
            <p:blipFill>
              <a:blip r:embed="rId18" cstate="print">
                <a:extLst>
                  <a:ext uri="{28A0092B-C50C-407E-A947-70E740481C1C}">
                    <a14:useLocalDpi xmlns:a14="http://schemas.microsoft.com/office/drawing/2010/main" xmlns="" val="0"/>
                  </a:ext>
                </a:extLst>
              </a:blip>
              <a:stretch>
                <a:fillRect/>
              </a:stretch>
            </p:blipFill>
            <p:spPr>
              <a:xfrm>
                <a:off x="2191418" y="2654104"/>
                <a:ext cx="5026801" cy="1506592"/>
              </a:xfrm>
              <a:prstGeom prst="rect">
                <a:avLst/>
              </a:prstGeom>
            </p:spPr>
          </p:pic>
          <p:sp>
            <p:nvSpPr>
              <p:cNvPr id="17" name="Rectangle 16"/>
              <p:cNvSpPr/>
              <p:nvPr/>
            </p:nvSpPr>
            <p:spPr>
              <a:xfrm>
                <a:off x="2757053" y="3698962"/>
                <a:ext cx="2867891" cy="323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685800" y="1196975"/>
            <a:ext cx="7772400" cy="1470025"/>
          </a:xfrm>
        </p:spPr>
        <p:txBody>
          <a:bodyPr/>
          <a:lstStyle/>
          <a:p>
            <a:r>
              <a:rPr lang="en-US" altLang="en-US" dirty="0" smtClean="0"/>
              <a:t>Legislative reform of Statistics Act (No. 6 of 1999)</a:t>
            </a:r>
          </a:p>
        </p:txBody>
      </p:sp>
      <p:sp>
        <p:nvSpPr>
          <p:cNvPr id="2" name="Rectangle 3"/>
          <p:cNvSpPr>
            <a:spLocks noGrp="1" noChangeArrowheads="1"/>
          </p:cNvSpPr>
          <p:nvPr>
            <p:ph type="subTitle" idx="1"/>
          </p:nvPr>
        </p:nvSpPr>
        <p:spPr>
          <a:xfrm>
            <a:off x="1371600" y="2952750"/>
            <a:ext cx="6400800" cy="1124322"/>
          </a:xfrm>
        </p:spPr>
        <p:txBody>
          <a:bodyPr rtlCol="0">
            <a:normAutofit/>
          </a:bodyPr>
          <a:lstStyle/>
          <a:p>
            <a:pPr fontAlgn="auto">
              <a:spcAft>
                <a:spcPts val="0"/>
              </a:spcAft>
              <a:defRPr/>
            </a:pPr>
            <a:r>
              <a:rPr lang="en-US" altLang="en-US" dirty="0" smtClean="0">
                <a:solidFill>
                  <a:schemeClr val="accent2">
                    <a:lumMod val="75000"/>
                  </a:schemeClr>
                </a:solidFill>
              </a:rPr>
              <a:t>Presentation to the Portfolio Committee</a:t>
            </a:r>
          </a:p>
        </p:txBody>
      </p:sp>
      <p:sp>
        <p:nvSpPr>
          <p:cNvPr id="4" name="Rectangle 3"/>
          <p:cNvSpPr txBox="1">
            <a:spLocks noChangeArrowheads="1"/>
          </p:cNvSpPr>
          <p:nvPr/>
        </p:nvSpPr>
        <p:spPr>
          <a:xfrm>
            <a:off x="107504" y="4581128"/>
            <a:ext cx="6400800" cy="1124322"/>
          </a:xfrm>
          <a:prstGeom prst="rect">
            <a:avLst/>
          </a:prstGeom>
        </p:spPr>
        <p:txBody>
          <a:bodyPr rtlCol="0">
            <a:normAutofit/>
          </a:bodyPr>
          <a:lstStyle>
            <a:lvl1pPr marL="0" indent="0" algn="ctr" rtl="0" eaLnBrk="1" fontAlgn="base" hangingPunct="1">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en-US" altLang="en-US" sz="2400" dirty="0" smtClean="0">
                <a:solidFill>
                  <a:schemeClr val="accent2">
                    <a:lumMod val="75000"/>
                  </a:schemeClr>
                </a:solidFill>
              </a:rPr>
              <a:t>Presenter: </a:t>
            </a:r>
            <a:r>
              <a:rPr lang="en-US" altLang="en-US" sz="2400" dirty="0" err="1" smtClean="0">
                <a:solidFill>
                  <a:schemeClr val="accent2">
                    <a:lumMod val="75000"/>
                  </a:schemeClr>
                </a:solidFill>
              </a:rPr>
              <a:t>Dr</a:t>
            </a:r>
            <a:r>
              <a:rPr lang="en-US" altLang="en-US" sz="2400" dirty="0" smtClean="0">
                <a:solidFill>
                  <a:schemeClr val="accent2">
                    <a:lumMod val="75000"/>
                  </a:schemeClr>
                </a:solidFill>
              </a:rPr>
              <a:t> </a:t>
            </a:r>
            <a:r>
              <a:rPr lang="en-US" altLang="en-US" sz="2400" dirty="0" err="1" smtClean="0">
                <a:solidFill>
                  <a:schemeClr val="accent2">
                    <a:lumMod val="75000"/>
                  </a:schemeClr>
                </a:solidFill>
              </a:rPr>
              <a:t>Pali</a:t>
            </a:r>
            <a:r>
              <a:rPr lang="en-US" altLang="en-US" sz="2400" dirty="0" smtClean="0">
                <a:solidFill>
                  <a:schemeClr val="accent2">
                    <a:lumMod val="75000"/>
                  </a:schemeClr>
                </a:solidFill>
              </a:rPr>
              <a:t> </a:t>
            </a:r>
            <a:r>
              <a:rPr lang="en-US" altLang="en-US" sz="2400" dirty="0" err="1" smtClean="0">
                <a:solidFill>
                  <a:schemeClr val="accent2">
                    <a:lumMod val="75000"/>
                  </a:schemeClr>
                </a:solidFill>
              </a:rPr>
              <a:t>Lehohla</a:t>
            </a:r>
            <a:endParaRPr lang="en-US" altLang="en-US" sz="2400" dirty="0" smtClean="0">
              <a:solidFill>
                <a:schemeClr val="accent2">
                  <a:lumMod val="75000"/>
                </a:schemeClr>
              </a:solidFill>
            </a:endParaRPr>
          </a:p>
          <a:p>
            <a:pPr algn="l" fontAlgn="auto">
              <a:spcAft>
                <a:spcPts val="0"/>
              </a:spcAft>
              <a:defRPr/>
            </a:pPr>
            <a:r>
              <a:rPr lang="en-US" altLang="en-US" sz="2400" dirty="0" smtClean="0">
                <a:solidFill>
                  <a:schemeClr val="accent2">
                    <a:lumMod val="75000"/>
                  </a:schemeClr>
                </a:solidFill>
              </a:rPr>
              <a:t>Date: 30 November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9110"/>
            <a:ext cx="6032362" cy="584776"/>
            <a:chOff x="0" y="339110"/>
            <a:chExt cx="6032362" cy="584776"/>
          </a:xfrm>
        </p:grpSpPr>
        <p:sp>
          <p:nvSpPr>
            <p:cNvPr id="14" name="Rectangle 13"/>
            <p:cNvSpPr/>
            <p:nvPr/>
          </p:nvSpPr>
          <p:spPr>
            <a:xfrm>
              <a:off x="0" y="339110"/>
              <a:ext cx="5940152" cy="5847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Rectangle 1"/>
            <p:cNvSpPr/>
            <p:nvPr/>
          </p:nvSpPr>
          <p:spPr>
            <a:xfrm>
              <a:off x="10264" y="354142"/>
              <a:ext cx="6022098" cy="523220"/>
            </a:xfrm>
            <a:prstGeom prst="rect">
              <a:avLst/>
            </a:prstGeom>
          </p:spPr>
          <p:txBody>
            <a:bodyPr wrap="none">
              <a:spAutoFit/>
            </a:bodyPr>
            <a:lstStyle/>
            <a:p>
              <a:r>
                <a:rPr lang="en-US" sz="2800" b="1" dirty="0" smtClean="0">
                  <a:solidFill>
                    <a:schemeClr val="bg1"/>
                  </a:solidFill>
                  <a:latin typeface="+mj-lt"/>
                </a:rPr>
                <a:t>Creating a State-wide Statistics Service </a:t>
              </a:r>
              <a:endParaRPr lang="en-US" sz="2800" dirty="0">
                <a:solidFill>
                  <a:schemeClr val="bg1"/>
                </a:solidFill>
                <a:latin typeface="+mj-lt"/>
              </a:endParaRPr>
            </a:p>
          </p:txBody>
        </p:sp>
      </p:grpSp>
      <p:sp>
        <p:nvSpPr>
          <p:cNvPr id="9" name="Rectangle 8"/>
          <p:cNvSpPr/>
          <p:nvPr/>
        </p:nvSpPr>
        <p:spPr>
          <a:xfrm>
            <a:off x="0" y="5013176"/>
            <a:ext cx="9144000" cy="72008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9512" y="1268760"/>
            <a:ext cx="8712968" cy="369332"/>
          </a:xfrm>
          <a:prstGeom prst="rect">
            <a:avLst/>
          </a:prstGeom>
        </p:spPr>
        <p:txBody>
          <a:bodyPr wrap="square">
            <a:spAutoFit/>
          </a:bodyPr>
          <a:lstStyle/>
          <a:p>
            <a:r>
              <a:rPr lang="en-US" dirty="0" smtClean="0">
                <a:solidFill>
                  <a:schemeClr val="accent5">
                    <a:lumMod val="75000"/>
                  </a:schemeClr>
                </a:solidFill>
                <a:latin typeface="+mn-lt"/>
              </a:rPr>
              <a:t>Stats </a:t>
            </a:r>
            <a:r>
              <a:rPr lang="en-US" dirty="0">
                <a:solidFill>
                  <a:schemeClr val="accent5">
                    <a:lumMod val="75000"/>
                  </a:schemeClr>
                </a:solidFill>
                <a:latin typeface="+mn-lt"/>
              </a:rPr>
              <a:t>Act not specific on State-Wide Statistics Service</a:t>
            </a:r>
          </a:p>
        </p:txBody>
      </p:sp>
      <p:sp>
        <p:nvSpPr>
          <p:cNvPr id="5" name="Rectangle 4"/>
          <p:cNvSpPr/>
          <p:nvPr/>
        </p:nvSpPr>
        <p:spPr>
          <a:xfrm>
            <a:off x="179512" y="2780928"/>
            <a:ext cx="8784976" cy="1323439"/>
          </a:xfrm>
          <a:prstGeom prst="rect">
            <a:avLst/>
          </a:prstGeom>
        </p:spPr>
        <p:txBody>
          <a:bodyPr wrap="square">
            <a:spAutoFit/>
          </a:bodyPr>
          <a:lstStyle/>
          <a:p>
            <a:r>
              <a:rPr lang="en-US" sz="1600" dirty="0" smtClean="0">
                <a:latin typeface="+mn-lt"/>
              </a:rPr>
              <a:t>Professional body of statisticians</a:t>
            </a:r>
          </a:p>
          <a:p>
            <a:r>
              <a:rPr lang="en-US" sz="1600" dirty="0" smtClean="0">
                <a:latin typeface="+mn-lt"/>
              </a:rPr>
              <a:t>Code of ethics</a:t>
            </a:r>
          </a:p>
          <a:p>
            <a:r>
              <a:rPr lang="en-US" sz="1600" dirty="0" smtClean="0">
                <a:latin typeface="+mn-lt"/>
              </a:rPr>
              <a:t>Statistical literacy and capability</a:t>
            </a:r>
          </a:p>
          <a:p>
            <a:r>
              <a:rPr lang="en-US" sz="1600" dirty="0" smtClean="0">
                <a:latin typeface="+mn-lt"/>
              </a:rPr>
              <a:t>Statistics Institute for capacity building</a:t>
            </a:r>
          </a:p>
          <a:p>
            <a:r>
              <a:rPr lang="en-US" sz="1600" dirty="0" smtClean="0">
                <a:latin typeface="+mn-lt"/>
              </a:rPr>
              <a:t>Statistical leadership</a:t>
            </a:r>
          </a:p>
        </p:txBody>
      </p:sp>
      <p:sp>
        <p:nvSpPr>
          <p:cNvPr id="6" name="Rectangle 5"/>
          <p:cNvSpPr/>
          <p:nvPr/>
        </p:nvSpPr>
        <p:spPr>
          <a:xfrm>
            <a:off x="179512" y="2132856"/>
            <a:ext cx="5902450" cy="369332"/>
          </a:xfrm>
          <a:prstGeom prst="rect">
            <a:avLst/>
          </a:prstGeom>
        </p:spPr>
        <p:txBody>
          <a:bodyPr wrap="none">
            <a:spAutoFit/>
          </a:bodyPr>
          <a:lstStyle/>
          <a:p>
            <a:r>
              <a:rPr lang="en-US" b="1" dirty="0">
                <a:solidFill>
                  <a:prstClr val="black"/>
                </a:solidFill>
                <a:latin typeface="+mn-lt"/>
              </a:rPr>
              <a:t>Issues </a:t>
            </a:r>
            <a:r>
              <a:rPr lang="en-US" b="1" dirty="0" smtClean="0">
                <a:solidFill>
                  <a:prstClr val="black"/>
                </a:solidFill>
                <a:latin typeface="+mn-lt"/>
              </a:rPr>
              <a:t>for discussion to  </a:t>
            </a:r>
            <a:r>
              <a:rPr lang="en-US" b="1" dirty="0">
                <a:solidFill>
                  <a:prstClr val="black"/>
                </a:solidFill>
                <a:latin typeface="+mn-lt"/>
              </a:rPr>
              <a:t>create a State-wide Statistics Service</a:t>
            </a:r>
          </a:p>
        </p:txBody>
      </p:sp>
      <p:sp>
        <p:nvSpPr>
          <p:cNvPr id="7" name="Rectangle 6"/>
          <p:cNvSpPr/>
          <p:nvPr/>
        </p:nvSpPr>
        <p:spPr>
          <a:xfrm>
            <a:off x="323528" y="5157192"/>
            <a:ext cx="1790811" cy="369332"/>
          </a:xfrm>
          <a:prstGeom prst="rect">
            <a:avLst/>
          </a:prstGeom>
        </p:spPr>
        <p:txBody>
          <a:bodyPr wrap="none">
            <a:spAutoFit/>
          </a:bodyPr>
          <a:lstStyle/>
          <a:p>
            <a:r>
              <a:rPr lang="en-US" dirty="0" smtClean="0">
                <a:solidFill>
                  <a:schemeClr val="bg1"/>
                </a:solidFill>
                <a:latin typeface="+mn-lt"/>
              </a:rPr>
              <a:t>Strategic change:</a:t>
            </a:r>
            <a:endParaRPr lang="en-US" dirty="0">
              <a:solidFill>
                <a:schemeClr val="bg1"/>
              </a:solidFill>
              <a:latin typeface="+mn-lt"/>
            </a:endParaRPr>
          </a:p>
        </p:txBody>
      </p:sp>
      <p:sp>
        <p:nvSpPr>
          <p:cNvPr id="8" name="Rectangle 7"/>
          <p:cNvSpPr/>
          <p:nvPr/>
        </p:nvSpPr>
        <p:spPr>
          <a:xfrm>
            <a:off x="2051720" y="5157192"/>
            <a:ext cx="7344816" cy="369332"/>
          </a:xfrm>
          <a:prstGeom prst="rect">
            <a:avLst/>
          </a:prstGeom>
        </p:spPr>
        <p:txBody>
          <a:bodyPr wrap="square">
            <a:spAutoFit/>
          </a:bodyPr>
          <a:lstStyle/>
          <a:p>
            <a:r>
              <a:rPr lang="en-US" dirty="0" smtClean="0">
                <a:solidFill>
                  <a:schemeClr val="bg1"/>
                </a:solidFill>
                <a:latin typeface="+mn-lt"/>
              </a:rPr>
              <a:t>A capable statistics system based on ethical conduct</a:t>
            </a:r>
          </a:p>
        </p:txBody>
      </p:sp>
    </p:spTree>
    <p:extLst>
      <p:ext uri="{BB962C8B-B14F-4D97-AF65-F5344CB8AC3E}">
        <p14:creationId xmlns:p14="http://schemas.microsoft.com/office/powerpoint/2010/main" xmlns="" val="409509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9110"/>
            <a:ext cx="4161845" cy="960139"/>
            <a:chOff x="0" y="339110"/>
            <a:chExt cx="4161845" cy="960139"/>
          </a:xfrm>
        </p:grpSpPr>
        <p:sp>
          <p:nvSpPr>
            <p:cNvPr id="18" name="Rectangle 17"/>
            <p:cNvSpPr/>
            <p:nvPr/>
          </p:nvSpPr>
          <p:spPr>
            <a:xfrm>
              <a:off x="0" y="339110"/>
              <a:ext cx="4161845" cy="5847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Rectangle 1"/>
            <p:cNvSpPr/>
            <p:nvPr/>
          </p:nvSpPr>
          <p:spPr>
            <a:xfrm>
              <a:off x="0" y="345142"/>
              <a:ext cx="4161845" cy="954107"/>
            </a:xfrm>
            <a:prstGeom prst="rect">
              <a:avLst/>
            </a:prstGeom>
          </p:spPr>
          <p:txBody>
            <a:bodyPr wrap="none">
              <a:spAutoFit/>
            </a:bodyPr>
            <a:lstStyle/>
            <a:p>
              <a:r>
                <a:rPr lang="en-US" sz="2800" b="1" dirty="0" smtClean="0">
                  <a:solidFill>
                    <a:schemeClr val="bg1"/>
                  </a:solidFill>
                  <a:latin typeface="+mj-lt"/>
                </a:rPr>
                <a:t>Institutional</a:t>
              </a:r>
              <a:r>
                <a:rPr lang="en-US" sz="2800" b="1" dirty="0" smtClean="0">
                  <a:solidFill>
                    <a:schemeClr val="accent5">
                      <a:lumMod val="50000"/>
                    </a:schemeClr>
                  </a:solidFill>
                  <a:latin typeface="+mj-lt"/>
                </a:rPr>
                <a:t> </a:t>
              </a:r>
              <a:r>
                <a:rPr lang="en-US" sz="2800" b="1" dirty="0" smtClean="0">
                  <a:solidFill>
                    <a:schemeClr val="bg1"/>
                  </a:solidFill>
                  <a:latin typeface="+mj-lt"/>
                </a:rPr>
                <a:t>arrangements</a:t>
              </a:r>
              <a:r>
                <a:rPr lang="en-US" sz="2800" b="1" dirty="0" smtClean="0">
                  <a:solidFill>
                    <a:schemeClr val="accent5">
                      <a:lumMod val="50000"/>
                    </a:schemeClr>
                  </a:solidFill>
                  <a:latin typeface="+mj-lt"/>
                </a:rPr>
                <a:t/>
              </a:r>
              <a:br>
                <a:rPr lang="en-US" sz="2800" b="1" dirty="0" smtClean="0">
                  <a:solidFill>
                    <a:schemeClr val="accent5">
                      <a:lumMod val="50000"/>
                    </a:schemeClr>
                  </a:solidFill>
                  <a:latin typeface="+mj-lt"/>
                </a:rPr>
              </a:br>
              <a:endParaRPr lang="en-US" sz="2800" dirty="0">
                <a:latin typeface="+mj-lt"/>
              </a:endParaRPr>
            </a:p>
          </p:txBody>
        </p:sp>
      </p:grpSp>
      <p:sp>
        <p:nvSpPr>
          <p:cNvPr id="9" name="Rectangle 8"/>
          <p:cNvSpPr/>
          <p:nvPr/>
        </p:nvSpPr>
        <p:spPr>
          <a:xfrm>
            <a:off x="0" y="5013176"/>
            <a:ext cx="9144000" cy="72008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9C12"/>
              </a:solidFill>
            </a:endParaRPr>
          </a:p>
        </p:txBody>
      </p:sp>
      <p:sp>
        <p:nvSpPr>
          <p:cNvPr id="4" name="Rectangle 3"/>
          <p:cNvSpPr/>
          <p:nvPr/>
        </p:nvSpPr>
        <p:spPr>
          <a:xfrm>
            <a:off x="251520" y="1124744"/>
            <a:ext cx="8712968" cy="1200329"/>
          </a:xfrm>
          <a:prstGeom prst="rect">
            <a:avLst/>
          </a:prstGeom>
        </p:spPr>
        <p:txBody>
          <a:bodyPr wrap="square">
            <a:spAutoFit/>
          </a:bodyPr>
          <a:lstStyle/>
          <a:p>
            <a:r>
              <a:rPr lang="en-US" dirty="0" smtClean="0">
                <a:solidFill>
                  <a:schemeClr val="accent5">
                    <a:lumMod val="75000"/>
                  </a:schemeClr>
                </a:solidFill>
                <a:latin typeface="+mn-lt"/>
              </a:rPr>
              <a:t>Stats Act </a:t>
            </a:r>
            <a:r>
              <a:rPr lang="en-US" dirty="0">
                <a:solidFill>
                  <a:schemeClr val="accent5">
                    <a:lumMod val="75000"/>
                  </a:schemeClr>
                </a:solidFill>
                <a:latin typeface="+mn-lt"/>
              </a:rPr>
              <a:t>provides for:</a:t>
            </a:r>
          </a:p>
          <a:p>
            <a:r>
              <a:rPr lang="en-US" dirty="0" smtClean="0">
                <a:solidFill>
                  <a:schemeClr val="accent5">
                    <a:lumMod val="75000"/>
                  </a:schemeClr>
                </a:solidFill>
                <a:latin typeface="+mn-lt"/>
              </a:rPr>
              <a:t>SG </a:t>
            </a:r>
            <a:r>
              <a:rPr lang="en-US" dirty="0">
                <a:solidFill>
                  <a:schemeClr val="accent5">
                    <a:lumMod val="75000"/>
                  </a:schemeClr>
                </a:solidFill>
                <a:latin typeface="+mn-lt"/>
              </a:rPr>
              <a:t>reporting to the Minister</a:t>
            </a:r>
          </a:p>
          <a:p>
            <a:r>
              <a:rPr lang="en-US" dirty="0">
                <a:solidFill>
                  <a:schemeClr val="accent5">
                    <a:lumMod val="75000"/>
                  </a:schemeClr>
                </a:solidFill>
                <a:latin typeface="+mn-lt"/>
              </a:rPr>
              <a:t>Statistics Council advisory role to both the Minister and SG</a:t>
            </a:r>
          </a:p>
          <a:p>
            <a:endParaRPr lang="en-US" dirty="0">
              <a:solidFill>
                <a:schemeClr val="accent5">
                  <a:lumMod val="75000"/>
                </a:schemeClr>
              </a:solidFill>
              <a:latin typeface="+mn-lt"/>
            </a:endParaRPr>
          </a:p>
        </p:txBody>
      </p:sp>
      <p:sp>
        <p:nvSpPr>
          <p:cNvPr id="5" name="Rectangle 4"/>
          <p:cNvSpPr/>
          <p:nvPr/>
        </p:nvSpPr>
        <p:spPr>
          <a:xfrm>
            <a:off x="251520" y="2880145"/>
            <a:ext cx="8784976" cy="1569660"/>
          </a:xfrm>
          <a:prstGeom prst="rect">
            <a:avLst/>
          </a:prstGeom>
        </p:spPr>
        <p:txBody>
          <a:bodyPr wrap="square">
            <a:spAutoFit/>
          </a:bodyPr>
          <a:lstStyle/>
          <a:p>
            <a:r>
              <a:rPr lang="en-US" sz="1600" dirty="0" smtClean="0">
                <a:latin typeface="+mn-lt"/>
              </a:rPr>
              <a:t>Fundamental principles of Official Statistics</a:t>
            </a:r>
          </a:p>
          <a:p>
            <a:r>
              <a:rPr lang="en-US" sz="1600" dirty="0" smtClean="0">
                <a:latin typeface="+mn-lt"/>
              </a:rPr>
              <a:t>Independence of reporting (Reporting to Parliament)</a:t>
            </a:r>
          </a:p>
          <a:p>
            <a:r>
              <a:rPr lang="en-US" sz="1600" dirty="0" smtClean="0">
                <a:latin typeface="+mn-lt"/>
              </a:rPr>
              <a:t>Coordination of statistical reporting; Referee and Player</a:t>
            </a:r>
          </a:p>
          <a:p>
            <a:r>
              <a:rPr lang="en-US" sz="1600" dirty="0" smtClean="0">
                <a:latin typeface="+mn-lt"/>
              </a:rPr>
              <a:t>Asymmetry vs Symmetry; Various scenarios</a:t>
            </a:r>
          </a:p>
          <a:p>
            <a:r>
              <a:rPr lang="en-US" sz="1600" dirty="0" smtClean="0">
                <a:latin typeface="+mn-lt"/>
              </a:rPr>
              <a:t>Establishing a statistics authority?</a:t>
            </a:r>
          </a:p>
          <a:p>
            <a:r>
              <a:rPr lang="en-US" sz="1600" dirty="0" smtClean="0">
                <a:latin typeface="+mn-lt"/>
              </a:rPr>
              <a:t>SG  for Statistics System and DG for Stats SA?</a:t>
            </a:r>
          </a:p>
        </p:txBody>
      </p:sp>
      <p:sp>
        <p:nvSpPr>
          <p:cNvPr id="6" name="Rectangle 5"/>
          <p:cNvSpPr/>
          <p:nvPr/>
        </p:nvSpPr>
        <p:spPr>
          <a:xfrm>
            <a:off x="182837" y="2302387"/>
            <a:ext cx="5803897" cy="646331"/>
          </a:xfrm>
          <a:prstGeom prst="rect">
            <a:avLst/>
          </a:prstGeom>
        </p:spPr>
        <p:txBody>
          <a:bodyPr wrap="none">
            <a:spAutoFit/>
          </a:bodyPr>
          <a:lstStyle/>
          <a:p>
            <a:r>
              <a:rPr lang="en-US" b="1" dirty="0">
                <a:solidFill>
                  <a:prstClr val="black"/>
                </a:solidFill>
                <a:latin typeface="+mn-lt"/>
              </a:rPr>
              <a:t>Issues </a:t>
            </a:r>
            <a:r>
              <a:rPr lang="en-US" b="1" dirty="0" smtClean="0">
                <a:solidFill>
                  <a:prstClr val="black"/>
                </a:solidFill>
                <a:latin typeface="+mn-lt"/>
              </a:rPr>
              <a:t>for discussion in </a:t>
            </a:r>
            <a:r>
              <a:rPr lang="en-US" b="1" dirty="0">
                <a:solidFill>
                  <a:prstClr val="black"/>
                </a:solidFill>
                <a:latin typeface="+mn-lt"/>
              </a:rPr>
              <a:t>terms of Institutional arrangements</a:t>
            </a:r>
          </a:p>
          <a:p>
            <a:endParaRPr lang="en-US" dirty="0">
              <a:solidFill>
                <a:prstClr val="black"/>
              </a:solidFill>
              <a:latin typeface="+mn-lt"/>
            </a:endParaRPr>
          </a:p>
        </p:txBody>
      </p:sp>
      <p:sp>
        <p:nvSpPr>
          <p:cNvPr id="7" name="Rectangle 6"/>
          <p:cNvSpPr/>
          <p:nvPr/>
        </p:nvSpPr>
        <p:spPr>
          <a:xfrm>
            <a:off x="323528" y="5157192"/>
            <a:ext cx="1790811" cy="369332"/>
          </a:xfrm>
          <a:prstGeom prst="rect">
            <a:avLst/>
          </a:prstGeom>
        </p:spPr>
        <p:txBody>
          <a:bodyPr wrap="none">
            <a:spAutoFit/>
          </a:bodyPr>
          <a:lstStyle/>
          <a:p>
            <a:r>
              <a:rPr lang="en-US" dirty="0" smtClean="0">
                <a:solidFill>
                  <a:schemeClr val="bg1"/>
                </a:solidFill>
                <a:latin typeface="+mn-lt"/>
              </a:rPr>
              <a:t>Strategic change:</a:t>
            </a:r>
            <a:endParaRPr lang="en-US" dirty="0">
              <a:solidFill>
                <a:schemeClr val="bg1"/>
              </a:solidFill>
              <a:latin typeface="+mn-lt"/>
            </a:endParaRPr>
          </a:p>
        </p:txBody>
      </p:sp>
      <p:sp>
        <p:nvSpPr>
          <p:cNvPr id="8" name="Rectangle 7"/>
          <p:cNvSpPr/>
          <p:nvPr/>
        </p:nvSpPr>
        <p:spPr>
          <a:xfrm>
            <a:off x="1979712" y="5085184"/>
            <a:ext cx="7344816" cy="584775"/>
          </a:xfrm>
          <a:prstGeom prst="rect">
            <a:avLst/>
          </a:prstGeom>
        </p:spPr>
        <p:txBody>
          <a:bodyPr wrap="square">
            <a:spAutoFit/>
          </a:bodyPr>
          <a:lstStyle/>
          <a:p>
            <a:r>
              <a:rPr lang="en-US" sz="1600" dirty="0" smtClean="0">
                <a:solidFill>
                  <a:schemeClr val="bg1"/>
                </a:solidFill>
                <a:latin typeface="+mn-lt"/>
              </a:rPr>
              <a:t>Delivery model coordinating statistical production to respond to state needs based on Fundamental principles of Official Statistics</a:t>
            </a:r>
          </a:p>
        </p:txBody>
      </p:sp>
    </p:spTree>
    <p:extLst>
      <p:ext uri="{BB962C8B-B14F-4D97-AF65-F5344CB8AC3E}">
        <p14:creationId xmlns:p14="http://schemas.microsoft.com/office/powerpoint/2010/main" xmlns="" val="298752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44166" y="1431058"/>
            <a:ext cx="8704297" cy="1200329"/>
            <a:chOff x="144166" y="1543123"/>
            <a:chExt cx="8704297" cy="1200329"/>
          </a:xfrm>
        </p:grpSpPr>
        <p:sp>
          <p:nvSpPr>
            <p:cNvPr id="7" name="Rectangle 6"/>
            <p:cNvSpPr/>
            <p:nvPr/>
          </p:nvSpPr>
          <p:spPr>
            <a:xfrm>
              <a:off x="721407" y="1543123"/>
              <a:ext cx="8127056" cy="1200329"/>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r>
                <a:rPr lang="en-US" dirty="0" smtClean="0"/>
                <a:t> 	A </a:t>
              </a:r>
              <a:r>
                <a:rPr lang="en-US" dirty="0"/>
                <a:t>national workshop was held with senior government officials, members </a:t>
              </a:r>
              <a:r>
                <a:rPr lang="en-US" dirty="0" smtClean="0"/>
                <a:t>	of </a:t>
              </a:r>
              <a:r>
                <a:rPr lang="en-US" dirty="0"/>
                <a:t>the statistics council, civil society and private sector where the focal </a:t>
              </a:r>
              <a:r>
                <a:rPr lang="en-US" dirty="0" smtClean="0"/>
                <a:t>	areas </a:t>
              </a:r>
              <a:r>
                <a:rPr lang="en-US" dirty="0"/>
                <a:t>of the legislative reform were discussed.</a:t>
              </a:r>
            </a:p>
            <a:p>
              <a:endParaRPr lang="en-US" dirty="0"/>
            </a:p>
          </p:txBody>
        </p:sp>
        <p:sp>
          <p:nvSpPr>
            <p:cNvPr id="8" name="Oval 7"/>
            <p:cNvSpPr>
              <a:spLocks noChangeAspect="1"/>
            </p:cNvSpPr>
            <p:nvPr/>
          </p:nvSpPr>
          <p:spPr>
            <a:xfrm>
              <a:off x="144166" y="1785811"/>
              <a:ext cx="720000" cy="74012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1</a:t>
              </a:r>
              <a:endParaRPr lang="en-ZA" sz="2400" dirty="0">
                <a:solidFill>
                  <a:srgbClr val="FFC000"/>
                </a:solidFill>
              </a:endParaRPr>
            </a:p>
          </p:txBody>
        </p:sp>
      </p:grpSp>
      <p:grpSp>
        <p:nvGrpSpPr>
          <p:cNvPr id="18" name="Group 17"/>
          <p:cNvGrpSpPr/>
          <p:nvPr/>
        </p:nvGrpSpPr>
        <p:grpSpPr>
          <a:xfrm>
            <a:off x="144166" y="2768682"/>
            <a:ext cx="8713241" cy="775058"/>
            <a:chOff x="144166" y="2768682"/>
            <a:chExt cx="8713241" cy="775058"/>
          </a:xfrm>
        </p:grpSpPr>
        <p:sp>
          <p:nvSpPr>
            <p:cNvPr id="19" name="Rectangle 18"/>
            <p:cNvSpPr/>
            <p:nvPr/>
          </p:nvSpPr>
          <p:spPr>
            <a:xfrm>
              <a:off x="721407" y="2768682"/>
              <a:ext cx="8136000" cy="646331"/>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r>
                <a:rPr lang="en-US" dirty="0" smtClean="0"/>
                <a:t>	Provincial </a:t>
              </a:r>
              <a:r>
                <a:rPr lang="en-US" dirty="0"/>
                <a:t>workshops on legislative reform were held in all provinces</a:t>
              </a:r>
              <a:endParaRPr lang="en-ZA" dirty="0"/>
            </a:p>
            <a:p>
              <a:pPr algn="r"/>
              <a:endParaRPr lang="en-US" dirty="0"/>
            </a:p>
          </p:txBody>
        </p:sp>
        <p:sp>
          <p:nvSpPr>
            <p:cNvPr id="20" name="Oval 19"/>
            <p:cNvSpPr>
              <a:spLocks noChangeAspect="1"/>
            </p:cNvSpPr>
            <p:nvPr/>
          </p:nvSpPr>
          <p:spPr>
            <a:xfrm>
              <a:off x="144166" y="2829523"/>
              <a:ext cx="720000" cy="714217"/>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2</a:t>
              </a:r>
              <a:endParaRPr lang="en-ZA" sz="2400" dirty="0">
                <a:solidFill>
                  <a:srgbClr val="FFC000"/>
                </a:solidFill>
              </a:endParaRPr>
            </a:p>
          </p:txBody>
        </p:sp>
      </p:grpSp>
      <p:pic>
        <p:nvPicPr>
          <p:cNvPr id="1026" name="Picture 2" descr="http://i.stack.imgur.com/kmfPT.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xmlns="" val="0"/>
              </a:ext>
            </a:extLst>
          </a:blip>
          <a:srcRect/>
          <a:stretch>
            <a:fillRect/>
          </a:stretch>
        </p:blipFill>
        <p:spPr bwMode="auto">
          <a:xfrm>
            <a:off x="144166" y="-25129"/>
            <a:ext cx="1759234" cy="154093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2"/>
          <p:cNvSpPr>
            <a:spLocks noGrp="1" noChangeArrowheads="1"/>
          </p:cNvSpPr>
          <p:nvPr>
            <p:ph type="title"/>
          </p:nvPr>
        </p:nvSpPr>
        <p:spPr>
          <a:xfrm>
            <a:off x="1403648" y="188640"/>
            <a:ext cx="2579440" cy="685800"/>
          </a:xfrm>
        </p:spPr>
        <p:txBody>
          <a:bodyPr/>
          <a:lstStyle/>
          <a:p>
            <a:pPr>
              <a:defRPr/>
            </a:pPr>
            <a:r>
              <a:rPr lang="en-ZA" sz="2800" b="1" dirty="0" smtClean="0">
                <a:solidFill>
                  <a:schemeClr val="accent5">
                    <a:lumMod val="50000"/>
                  </a:schemeClr>
                </a:solidFill>
              </a:rPr>
              <a:t>Progress made</a:t>
            </a:r>
            <a:endParaRPr lang="en-US" sz="2800" b="1" dirty="0" smtClean="0">
              <a:solidFill>
                <a:schemeClr val="accent5">
                  <a:lumMod val="50000"/>
                </a:schemeClr>
              </a:solidFill>
            </a:endParaRPr>
          </a:p>
        </p:txBody>
      </p:sp>
      <p:grpSp>
        <p:nvGrpSpPr>
          <p:cNvPr id="24" name="Group 23"/>
          <p:cNvGrpSpPr/>
          <p:nvPr/>
        </p:nvGrpSpPr>
        <p:grpSpPr>
          <a:xfrm>
            <a:off x="251520" y="3743505"/>
            <a:ext cx="8661188" cy="720000"/>
            <a:chOff x="144166" y="5028882"/>
            <a:chExt cx="8661188" cy="720000"/>
          </a:xfrm>
        </p:grpSpPr>
        <p:sp>
          <p:nvSpPr>
            <p:cNvPr id="25" name="Rectangle 24"/>
            <p:cNvSpPr/>
            <p:nvPr/>
          </p:nvSpPr>
          <p:spPr>
            <a:xfrm>
              <a:off x="721407" y="5188284"/>
              <a:ext cx="8083947" cy="369332"/>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r>
                <a:rPr lang="en-US" dirty="0"/>
                <a:t>	</a:t>
              </a:r>
              <a:r>
                <a:rPr lang="en-ZA" dirty="0" smtClean="0"/>
                <a:t>Study tours were done in Mexico and the United Kingdom</a:t>
              </a:r>
              <a:endParaRPr lang="en-ZA" dirty="0"/>
            </a:p>
          </p:txBody>
        </p:sp>
        <p:sp>
          <p:nvSpPr>
            <p:cNvPr id="26" name="Oval 25"/>
            <p:cNvSpPr>
              <a:spLocks noChangeAspect="1"/>
            </p:cNvSpPr>
            <p:nvPr/>
          </p:nvSpPr>
          <p:spPr>
            <a:xfrm>
              <a:off x="144166" y="5028882"/>
              <a:ext cx="700423" cy="72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4</a:t>
              </a:r>
              <a:endParaRPr lang="en-ZA" sz="2400" dirty="0">
                <a:solidFill>
                  <a:srgbClr val="FFC000"/>
                </a:solidFill>
              </a:endParaRPr>
            </a:p>
          </p:txBody>
        </p:sp>
        <p:sp>
          <p:nvSpPr>
            <p:cNvPr id="28" name="Oval 27"/>
            <p:cNvSpPr>
              <a:spLocks noChangeAspect="1"/>
            </p:cNvSpPr>
            <p:nvPr/>
          </p:nvSpPr>
          <p:spPr>
            <a:xfrm>
              <a:off x="144166" y="5028882"/>
              <a:ext cx="700423" cy="72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3</a:t>
              </a:r>
              <a:endParaRPr lang="en-ZA" sz="2400" dirty="0">
                <a:solidFill>
                  <a:srgbClr val="FFC000"/>
                </a:solidFill>
              </a:endParaRPr>
            </a:p>
          </p:txBody>
        </p:sp>
      </p:grpSp>
      <p:grpSp>
        <p:nvGrpSpPr>
          <p:cNvPr id="29" name="Group 28"/>
          <p:cNvGrpSpPr/>
          <p:nvPr/>
        </p:nvGrpSpPr>
        <p:grpSpPr>
          <a:xfrm>
            <a:off x="261049" y="4524771"/>
            <a:ext cx="8713241" cy="1200329"/>
            <a:chOff x="144166" y="4772787"/>
            <a:chExt cx="8713241" cy="1200329"/>
          </a:xfrm>
        </p:grpSpPr>
        <p:sp>
          <p:nvSpPr>
            <p:cNvPr id="30" name="Rectangle 29"/>
            <p:cNvSpPr/>
            <p:nvPr/>
          </p:nvSpPr>
          <p:spPr>
            <a:xfrm>
              <a:off x="721407" y="4911286"/>
              <a:ext cx="8083947" cy="923330"/>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pPr algn="r"/>
              <a:endParaRPr lang="en-US" dirty="0" smtClean="0"/>
            </a:p>
            <a:p>
              <a:pPr algn="r"/>
              <a:r>
                <a:rPr lang="en-US" dirty="0" smtClean="0"/>
                <a:t>High </a:t>
              </a:r>
              <a:r>
                <a:rPr lang="en-US" dirty="0"/>
                <a:t>but improving poverty </a:t>
              </a:r>
              <a:r>
                <a:rPr lang="en-US" dirty="0" smtClean="0"/>
                <a:t>levels</a:t>
              </a:r>
            </a:p>
            <a:p>
              <a:pPr algn="r"/>
              <a:endParaRPr lang="en-ZA" dirty="0"/>
            </a:p>
          </p:txBody>
        </p:sp>
        <p:sp>
          <p:nvSpPr>
            <p:cNvPr id="31" name="Oval 30"/>
            <p:cNvSpPr>
              <a:spLocks noChangeAspect="1"/>
            </p:cNvSpPr>
            <p:nvPr/>
          </p:nvSpPr>
          <p:spPr>
            <a:xfrm>
              <a:off x="144166" y="5028882"/>
              <a:ext cx="700423" cy="72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4</a:t>
              </a:r>
              <a:endParaRPr lang="en-ZA" sz="2400" dirty="0">
                <a:solidFill>
                  <a:srgbClr val="FFC000"/>
                </a:solidFill>
              </a:endParaRPr>
            </a:p>
          </p:txBody>
        </p:sp>
        <p:sp>
          <p:nvSpPr>
            <p:cNvPr id="32" name="Rectangle 31"/>
            <p:cNvSpPr/>
            <p:nvPr/>
          </p:nvSpPr>
          <p:spPr>
            <a:xfrm>
              <a:off x="721407" y="4772787"/>
              <a:ext cx="8136000" cy="1200329"/>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pPr algn="r"/>
              <a:endParaRPr lang="en-US" dirty="0" smtClean="0"/>
            </a:p>
            <a:p>
              <a:r>
                <a:rPr lang="en-US" dirty="0" smtClean="0"/>
                <a:t>	An exercise to compare the </a:t>
              </a:r>
              <a:r>
                <a:rPr lang="en-US" dirty="0" err="1" smtClean="0"/>
                <a:t>statsitics</a:t>
              </a:r>
              <a:r>
                <a:rPr lang="en-US" dirty="0" smtClean="0"/>
                <a:t> laws of UK, Mexico, Uganda, Tanzania, 	Mozambique, France and the </a:t>
              </a:r>
              <a:r>
                <a:rPr lang="en-US" dirty="0" err="1" smtClean="0"/>
                <a:t>Phillipines</a:t>
              </a:r>
              <a:r>
                <a:rPr lang="en-US" dirty="0" smtClean="0"/>
                <a:t> was started and will be finished on 	November 30.</a:t>
              </a:r>
              <a:endParaRPr lang="en-US" dirty="0"/>
            </a:p>
          </p:txBody>
        </p:sp>
        <p:sp>
          <p:nvSpPr>
            <p:cNvPr id="33" name="Oval 32"/>
            <p:cNvSpPr>
              <a:spLocks noChangeAspect="1"/>
            </p:cNvSpPr>
            <p:nvPr/>
          </p:nvSpPr>
          <p:spPr>
            <a:xfrm>
              <a:off x="144166" y="5028882"/>
              <a:ext cx="700423" cy="72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4</a:t>
              </a:r>
              <a:endParaRPr lang="en-ZA" sz="2400" dirty="0">
                <a:solidFill>
                  <a:srgbClr val="FFC000"/>
                </a:solidFill>
              </a:endParaRPr>
            </a:p>
          </p:txBody>
        </p:sp>
      </p:grpSp>
    </p:spTree>
    <p:extLst>
      <p:ext uri="{BB962C8B-B14F-4D97-AF65-F5344CB8AC3E}">
        <p14:creationId xmlns:p14="http://schemas.microsoft.com/office/powerpoint/2010/main" xmlns="" val="391392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anim calcmode="lin" valueType="num">
                                      <p:cBhvr>
                                        <p:cTn id="20" dur="1000" fill="hold"/>
                                        <p:tgtEl>
                                          <p:spTgt spid="24"/>
                                        </p:tgtEl>
                                        <p:attrNameLst>
                                          <p:attrName>ppt_x</p:attrName>
                                        </p:attrNameLst>
                                      </p:cBhvr>
                                      <p:tavLst>
                                        <p:tav tm="0">
                                          <p:val>
                                            <p:strVal val="#ppt_x"/>
                                          </p:val>
                                        </p:tav>
                                        <p:tav tm="100000">
                                          <p:val>
                                            <p:strVal val="#ppt_x"/>
                                          </p:val>
                                        </p:tav>
                                      </p:tavLst>
                                    </p:anim>
                                    <p:anim calcmode="lin" valueType="num">
                                      <p:cBhvr>
                                        <p:cTn id="21" dur="1000" fill="hold"/>
                                        <p:tgtEl>
                                          <p:spTgt spid="2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1000"/>
                                        <p:tgtEl>
                                          <p:spTgt spid="29"/>
                                        </p:tgtEl>
                                      </p:cBhvr>
                                    </p:animEffect>
                                    <p:anim calcmode="lin" valueType="num">
                                      <p:cBhvr>
                                        <p:cTn id="26" dur="1000" fill="hold"/>
                                        <p:tgtEl>
                                          <p:spTgt spid="29"/>
                                        </p:tgtEl>
                                        <p:attrNameLst>
                                          <p:attrName>ppt_x</p:attrName>
                                        </p:attrNameLst>
                                      </p:cBhvr>
                                      <p:tavLst>
                                        <p:tav tm="0">
                                          <p:val>
                                            <p:strVal val="#ppt_x"/>
                                          </p:val>
                                        </p:tav>
                                        <p:tav tm="100000">
                                          <p:val>
                                            <p:strVal val="#ppt_x"/>
                                          </p:val>
                                        </p:tav>
                                      </p:tavLst>
                                    </p:anim>
                                    <p:anim calcmode="lin" valueType="num">
                                      <p:cBhvr>
                                        <p:cTn id="2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2276872"/>
            <a:ext cx="8784976" cy="1200329"/>
          </a:xfrm>
          <a:prstGeom prst="rect">
            <a:avLst/>
          </a:prstGeom>
        </p:spPr>
        <p:txBody>
          <a:bodyPr wrap="square">
            <a:spAutoFit/>
          </a:bodyPr>
          <a:lstStyle/>
          <a:p>
            <a:r>
              <a:rPr lang="en-US" sz="3600" dirty="0" smtClean="0">
                <a:latin typeface="+mn-lt"/>
              </a:rPr>
              <a:t>National and Provincial Consultation – Recommendations </a:t>
            </a:r>
            <a:r>
              <a:rPr lang="en-US" sz="3600" smtClean="0">
                <a:latin typeface="+mn-lt"/>
              </a:rPr>
              <a:t>on the five </a:t>
            </a:r>
            <a:r>
              <a:rPr lang="en-US" sz="3600" dirty="0" smtClean="0">
                <a:latin typeface="+mn-lt"/>
              </a:rPr>
              <a:t>focal areas</a:t>
            </a:r>
          </a:p>
        </p:txBody>
      </p:sp>
      <p:sp>
        <p:nvSpPr>
          <p:cNvPr id="7" name="Rectangle 6"/>
          <p:cNvSpPr/>
          <p:nvPr/>
        </p:nvSpPr>
        <p:spPr>
          <a:xfrm>
            <a:off x="323528" y="5157192"/>
            <a:ext cx="1790811" cy="369332"/>
          </a:xfrm>
          <a:prstGeom prst="rect">
            <a:avLst/>
          </a:prstGeom>
        </p:spPr>
        <p:txBody>
          <a:bodyPr wrap="none">
            <a:spAutoFit/>
          </a:bodyPr>
          <a:lstStyle/>
          <a:p>
            <a:r>
              <a:rPr lang="en-US" dirty="0" smtClean="0">
                <a:solidFill>
                  <a:schemeClr val="bg1"/>
                </a:solidFill>
                <a:latin typeface="+mn-lt"/>
              </a:rPr>
              <a:t>Strategic change:</a:t>
            </a:r>
            <a:endParaRPr lang="en-US" dirty="0">
              <a:solidFill>
                <a:schemeClr val="bg1"/>
              </a:solidFill>
              <a:latin typeface="+mn-lt"/>
            </a:endParaRPr>
          </a:p>
        </p:txBody>
      </p:sp>
      <p:sp>
        <p:nvSpPr>
          <p:cNvPr id="8" name="Rectangle 7"/>
          <p:cNvSpPr/>
          <p:nvPr/>
        </p:nvSpPr>
        <p:spPr>
          <a:xfrm>
            <a:off x="1979712" y="5085184"/>
            <a:ext cx="7344816" cy="584775"/>
          </a:xfrm>
          <a:prstGeom prst="rect">
            <a:avLst/>
          </a:prstGeom>
        </p:spPr>
        <p:txBody>
          <a:bodyPr wrap="square">
            <a:spAutoFit/>
          </a:bodyPr>
          <a:lstStyle/>
          <a:p>
            <a:r>
              <a:rPr lang="en-US" sz="1600" dirty="0" smtClean="0">
                <a:solidFill>
                  <a:schemeClr val="bg1"/>
                </a:solidFill>
                <a:latin typeface="+mn-lt"/>
              </a:rPr>
              <a:t>Delivery model coordinating statistical production to respond to state needs based on Fundamental principles of Official Statistics</a:t>
            </a:r>
          </a:p>
        </p:txBody>
      </p:sp>
    </p:spTree>
    <p:extLst>
      <p:ext uri="{BB962C8B-B14F-4D97-AF65-F5344CB8AC3E}">
        <p14:creationId xmlns:p14="http://schemas.microsoft.com/office/powerpoint/2010/main" xmlns="" val="4244265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37448" y="2168603"/>
            <a:ext cx="4221162" cy="1600438"/>
            <a:chOff x="384775" y="-50167"/>
            <a:chExt cx="4221162" cy="1600438"/>
          </a:xfrm>
        </p:grpSpPr>
        <p:grpSp>
          <p:nvGrpSpPr>
            <p:cNvPr id="45" name="Group 44"/>
            <p:cNvGrpSpPr>
              <a:grpSpLocks noChangeAspect="1"/>
            </p:cNvGrpSpPr>
            <p:nvPr/>
          </p:nvGrpSpPr>
          <p:grpSpPr>
            <a:xfrm>
              <a:off x="384775" y="115549"/>
              <a:ext cx="966978" cy="1156996"/>
              <a:chOff x="1382806" y="3074257"/>
              <a:chExt cx="3025588" cy="3620137"/>
            </a:xfrm>
          </p:grpSpPr>
          <p:sp>
            <p:nvSpPr>
              <p:cNvPr id="46" name="Rectangle 45"/>
              <p:cNvSpPr/>
              <p:nvPr/>
            </p:nvSpPr>
            <p:spPr>
              <a:xfrm>
                <a:off x="1382806" y="3074257"/>
                <a:ext cx="3025588" cy="3620134"/>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7" name="Freeform 46"/>
              <p:cNvSpPr/>
              <p:nvPr/>
            </p:nvSpPr>
            <p:spPr>
              <a:xfrm>
                <a:off x="2338093" y="4265700"/>
                <a:ext cx="1180970" cy="1933171"/>
              </a:xfrm>
              <a:custGeom>
                <a:avLst/>
                <a:gdLst/>
                <a:ahLst/>
                <a:cxnLst/>
                <a:rect l="l" t="t" r="r" b="b"/>
                <a:pathLst>
                  <a:path w="1180970" h="1933171">
                    <a:moveTo>
                      <a:pt x="634994" y="0"/>
                    </a:moveTo>
                    <a:cubicBezTo>
                      <a:pt x="672579" y="0"/>
                      <a:pt x="702993" y="742"/>
                      <a:pt x="726237" y="2226"/>
                    </a:cubicBezTo>
                    <a:cubicBezTo>
                      <a:pt x="749481" y="3709"/>
                      <a:pt x="767037" y="6182"/>
                      <a:pt x="778906" y="9644"/>
                    </a:cubicBezTo>
                    <a:cubicBezTo>
                      <a:pt x="790775" y="13106"/>
                      <a:pt x="798688" y="17804"/>
                      <a:pt x="802644" y="23738"/>
                    </a:cubicBezTo>
                    <a:cubicBezTo>
                      <a:pt x="806600" y="29673"/>
                      <a:pt x="808579" y="37091"/>
                      <a:pt x="808579" y="45993"/>
                    </a:cubicBezTo>
                    <a:lnTo>
                      <a:pt x="808579" y="1631994"/>
                    </a:lnTo>
                    <a:lnTo>
                      <a:pt x="1121624" y="1631994"/>
                    </a:lnTo>
                    <a:cubicBezTo>
                      <a:pt x="1130526" y="1631994"/>
                      <a:pt x="1138686" y="1634714"/>
                      <a:pt x="1146104" y="1640154"/>
                    </a:cubicBezTo>
                    <a:cubicBezTo>
                      <a:pt x="1153523" y="1645594"/>
                      <a:pt x="1159952" y="1654248"/>
                      <a:pt x="1165392" y="1666117"/>
                    </a:cubicBezTo>
                    <a:cubicBezTo>
                      <a:pt x="1170832" y="1677986"/>
                      <a:pt x="1174788" y="1693564"/>
                      <a:pt x="1177261" y="1712852"/>
                    </a:cubicBezTo>
                    <a:cubicBezTo>
                      <a:pt x="1179733" y="1732139"/>
                      <a:pt x="1180970" y="1756124"/>
                      <a:pt x="1180970" y="1784808"/>
                    </a:cubicBezTo>
                    <a:cubicBezTo>
                      <a:pt x="1180970" y="1812502"/>
                      <a:pt x="1179486" y="1835993"/>
                      <a:pt x="1176519" y="1855280"/>
                    </a:cubicBezTo>
                    <a:cubicBezTo>
                      <a:pt x="1173552" y="1874567"/>
                      <a:pt x="1169348" y="1889898"/>
                      <a:pt x="1163908" y="1901273"/>
                    </a:cubicBezTo>
                    <a:cubicBezTo>
                      <a:pt x="1158468" y="1912647"/>
                      <a:pt x="1152286" y="1920807"/>
                      <a:pt x="1145363" y="1925753"/>
                    </a:cubicBezTo>
                    <a:cubicBezTo>
                      <a:pt x="1138439" y="1930698"/>
                      <a:pt x="1130526" y="1933171"/>
                      <a:pt x="1121624" y="1933171"/>
                    </a:cubicBezTo>
                    <a:lnTo>
                      <a:pt x="62312" y="1933171"/>
                    </a:lnTo>
                    <a:cubicBezTo>
                      <a:pt x="54400" y="1933171"/>
                      <a:pt x="46982" y="1930698"/>
                      <a:pt x="40058" y="1925753"/>
                    </a:cubicBezTo>
                    <a:cubicBezTo>
                      <a:pt x="33134" y="1920807"/>
                      <a:pt x="26953" y="1912647"/>
                      <a:pt x="21513" y="1901273"/>
                    </a:cubicBezTo>
                    <a:cubicBezTo>
                      <a:pt x="16073" y="1889898"/>
                      <a:pt x="11869" y="1874567"/>
                      <a:pt x="8902" y="1855280"/>
                    </a:cubicBezTo>
                    <a:cubicBezTo>
                      <a:pt x="5934" y="1835993"/>
                      <a:pt x="4451" y="1812502"/>
                      <a:pt x="4451" y="1784808"/>
                    </a:cubicBezTo>
                    <a:cubicBezTo>
                      <a:pt x="4451" y="1756124"/>
                      <a:pt x="5687" y="1732139"/>
                      <a:pt x="8160" y="1712852"/>
                    </a:cubicBezTo>
                    <a:cubicBezTo>
                      <a:pt x="10633" y="1693564"/>
                      <a:pt x="14589" y="1677986"/>
                      <a:pt x="20029" y="1666117"/>
                    </a:cubicBezTo>
                    <a:cubicBezTo>
                      <a:pt x="25469" y="1654248"/>
                      <a:pt x="31651" y="1645594"/>
                      <a:pt x="38574" y="1640154"/>
                    </a:cubicBezTo>
                    <a:cubicBezTo>
                      <a:pt x="45498" y="1634714"/>
                      <a:pt x="53411" y="1631994"/>
                      <a:pt x="62312" y="1631994"/>
                    </a:cubicBezTo>
                    <a:lnTo>
                      <a:pt x="419867" y="1631994"/>
                    </a:lnTo>
                    <a:lnTo>
                      <a:pt x="419867" y="382777"/>
                    </a:lnTo>
                    <a:lnTo>
                      <a:pt x="111272" y="553394"/>
                    </a:lnTo>
                    <a:cubicBezTo>
                      <a:pt x="88523" y="564274"/>
                      <a:pt x="69978" y="570951"/>
                      <a:pt x="55636" y="573423"/>
                    </a:cubicBezTo>
                    <a:cubicBezTo>
                      <a:pt x="41294" y="575896"/>
                      <a:pt x="29920" y="572929"/>
                      <a:pt x="21513" y="564522"/>
                    </a:cubicBezTo>
                    <a:cubicBezTo>
                      <a:pt x="13105" y="556114"/>
                      <a:pt x="7418" y="541525"/>
                      <a:pt x="4451" y="520755"/>
                    </a:cubicBezTo>
                    <a:cubicBezTo>
                      <a:pt x="1484" y="499984"/>
                      <a:pt x="0" y="470806"/>
                      <a:pt x="0" y="433220"/>
                    </a:cubicBezTo>
                    <a:cubicBezTo>
                      <a:pt x="0" y="409482"/>
                      <a:pt x="494" y="389948"/>
                      <a:pt x="1484" y="374617"/>
                    </a:cubicBezTo>
                    <a:cubicBezTo>
                      <a:pt x="2473" y="359286"/>
                      <a:pt x="4945" y="346181"/>
                      <a:pt x="8902" y="335301"/>
                    </a:cubicBezTo>
                    <a:cubicBezTo>
                      <a:pt x="12858" y="324421"/>
                      <a:pt x="18298" y="315519"/>
                      <a:pt x="25222" y="308595"/>
                    </a:cubicBezTo>
                    <a:cubicBezTo>
                      <a:pt x="32145" y="301672"/>
                      <a:pt x="41542" y="294254"/>
                      <a:pt x="53411" y="286341"/>
                    </a:cubicBezTo>
                    <a:lnTo>
                      <a:pt x="465860" y="19288"/>
                    </a:lnTo>
                    <a:cubicBezTo>
                      <a:pt x="470805" y="15331"/>
                      <a:pt x="476987" y="12117"/>
                      <a:pt x="484405" y="9644"/>
                    </a:cubicBezTo>
                    <a:cubicBezTo>
                      <a:pt x="491823" y="7171"/>
                      <a:pt x="501467" y="5193"/>
                      <a:pt x="513336" y="3709"/>
                    </a:cubicBezTo>
                    <a:cubicBezTo>
                      <a:pt x="525205" y="2226"/>
                      <a:pt x="540783" y="1237"/>
                      <a:pt x="560070" y="742"/>
                    </a:cubicBezTo>
                    <a:cubicBezTo>
                      <a:pt x="579358" y="248"/>
                      <a:pt x="604332" y="0"/>
                      <a:pt x="6349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48" name="Freeform 47"/>
              <p:cNvSpPr/>
              <p:nvPr/>
            </p:nvSpPr>
            <p:spPr>
              <a:xfrm>
                <a:off x="2361975" y="4296064"/>
                <a:ext cx="2046419" cy="2398330"/>
              </a:xfrm>
              <a:custGeom>
                <a:avLst/>
                <a:gdLst>
                  <a:gd name="connsiteX0" fmla="*/ 395986 w 2046419"/>
                  <a:gd name="connsiteY0" fmla="*/ 352414 h 2398330"/>
                  <a:gd name="connsiteX1" fmla="*/ 395987 w 2046419"/>
                  <a:gd name="connsiteY1" fmla="*/ 879025 h 2398330"/>
                  <a:gd name="connsiteX2" fmla="*/ 0 w 2046419"/>
                  <a:gd name="connsiteY2" fmla="*/ 535520 h 2398330"/>
                  <a:gd name="connsiteX3" fmla="*/ 12468 w 2046419"/>
                  <a:gd name="connsiteY3" fmla="*/ 542690 h 2398330"/>
                  <a:gd name="connsiteX4" fmla="*/ 31755 w 2046419"/>
                  <a:gd name="connsiteY4" fmla="*/ 543060 h 2398330"/>
                  <a:gd name="connsiteX5" fmla="*/ 87391 w 2046419"/>
                  <a:gd name="connsiteY5" fmla="*/ 523032 h 2398330"/>
                  <a:gd name="connsiteX6" fmla="*/ 780529 w 2046419"/>
                  <a:gd name="connsiteY6" fmla="*/ 0 h 2398330"/>
                  <a:gd name="connsiteX7" fmla="*/ 2046419 w 2046419"/>
                  <a:gd name="connsiteY7" fmla="*/ 1098117 h 2398330"/>
                  <a:gd name="connsiteX8" fmla="*/ 2046419 w 2046419"/>
                  <a:gd name="connsiteY8" fmla="*/ 2398330 h 2398330"/>
                  <a:gd name="connsiteX9" fmla="*/ 599559 w 2046419"/>
                  <a:gd name="connsiteY9" fmla="*/ 2398330 h 2398330"/>
                  <a:gd name="connsiteX10" fmla="*/ 22023 w 2046419"/>
                  <a:gd name="connsiteY10" fmla="*/ 1897337 h 2398330"/>
                  <a:gd name="connsiteX11" fmla="*/ 38430 w 2046419"/>
                  <a:gd name="connsiteY11" fmla="*/ 1902806 h 2398330"/>
                  <a:gd name="connsiteX12" fmla="*/ 1097742 w 2046419"/>
                  <a:gd name="connsiteY12" fmla="*/ 1902806 h 2398330"/>
                  <a:gd name="connsiteX13" fmla="*/ 1121481 w 2046419"/>
                  <a:gd name="connsiteY13" fmla="*/ 1895388 h 2398330"/>
                  <a:gd name="connsiteX14" fmla="*/ 1140026 w 2046419"/>
                  <a:gd name="connsiteY14" fmla="*/ 1870908 h 2398330"/>
                  <a:gd name="connsiteX15" fmla="*/ 1152637 w 2046419"/>
                  <a:gd name="connsiteY15" fmla="*/ 1824915 h 2398330"/>
                  <a:gd name="connsiteX16" fmla="*/ 1157088 w 2046419"/>
                  <a:gd name="connsiteY16" fmla="*/ 1754443 h 2398330"/>
                  <a:gd name="connsiteX17" fmla="*/ 1153379 w 2046419"/>
                  <a:gd name="connsiteY17" fmla="*/ 1682487 h 2398330"/>
                  <a:gd name="connsiteX18" fmla="*/ 1141510 w 2046419"/>
                  <a:gd name="connsiteY18" fmla="*/ 1635752 h 2398330"/>
                  <a:gd name="connsiteX19" fmla="*/ 1122222 w 2046419"/>
                  <a:gd name="connsiteY19" fmla="*/ 1609789 h 2398330"/>
                  <a:gd name="connsiteX20" fmla="*/ 1097742 w 2046419"/>
                  <a:gd name="connsiteY20" fmla="*/ 1601629 h 2398330"/>
                  <a:gd name="connsiteX21" fmla="*/ 784697 w 2046419"/>
                  <a:gd name="connsiteY21" fmla="*/ 1601629 h 2398330"/>
                  <a:gd name="connsiteX22" fmla="*/ 784697 w 2046419"/>
                  <a:gd name="connsiteY22" fmla="*/ 15628 h 239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46419" h="2398330">
                    <a:moveTo>
                      <a:pt x="395986" y="352414"/>
                    </a:moveTo>
                    <a:lnTo>
                      <a:pt x="395987" y="879025"/>
                    </a:lnTo>
                    <a:lnTo>
                      <a:pt x="0" y="535520"/>
                    </a:lnTo>
                    <a:lnTo>
                      <a:pt x="12468" y="542690"/>
                    </a:lnTo>
                    <a:cubicBezTo>
                      <a:pt x="18154" y="544173"/>
                      <a:pt x="24585" y="544297"/>
                      <a:pt x="31755" y="543060"/>
                    </a:cubicBezTo>
                    <a:cubicBezTo>
                      <a:pt x="46097" y="540588"/>
                      <a:pt x="64642" y="533911"/>
                      <a:pt x="87391" y="523032"/>
                    </a:cubicBezTo>
                    <a:close/>
                    <a:moveTo>
                      <a:pt x="780529" y="0"/>
                    </a:moveTo>
                    <a:lnTo>
                      <a:pt x="2046419" y="1098117"/>
                    </a:lnTo>
                    <a:lnTo>
                      <a:pt x="2046419" y="2398330"/>
                    </a:lnTo>
                    <a:lnTo>
                      <a:pt x="599559" y="2398330"/>
                    </a:lnTo>
                    <a:lnTo>
                      <a:pt x="22023" y="1897337"/>
                    </a:lnTo>
                    <a:lnTo>
                      <a:pt x="38430" y="1902806"/>
                    </a:lnTo>
                    <a:lnTo>
                      <a:pt x="1097742" y="1902806"/>
                    </a:lnTo>
                    <a:cubicBezTo>
                      <a:pt x="1106644" y="1902806"/>
                      <a:pt x="1114557" y="1900333"/>
                      <a:pt x="1121481" y="1895388"/>
                    </a:cubicBezTo>
                    <a:cubicBezTo>
                      <a:pt x="1128404" y="1890442"/>
                      <a:pt x="1134586" y="1882282"/>
                      <a:pt x="1140026" y="1870908"/>
                    </a:cubicBezTo>
                    <a:cubicBezTo>
                      <a:pt x="1145466" y="1859533"/>
                      <a:pt x="1149670" y="1844202"/>
                      <a:pt x="1152637" y="1824915"/>
                    </a:cubicBezTo>
                    <a:cubicBezTo>
                      <a:pt x="1155604" y="1805628"/>
                      <a:pt x="1157088" y="1782137"/>
                      <a:pt x="1157088" y="1754443"/>
                    </a:cubicBezTo>
                    <a:cubicBezTo>
                      <a:pt x="1157088" y="1725759"/>
                      <a:pt x="1155851" y="1701774"/>
                      <a:pt x="1153379" y="1682487"/>
                    </a:cubicBezTo>
                    <a:cubicBezTo>
                      <a:pt x="1150906" y="1663199"/>
                      <a:pt x="1146950" y="1647621"/>
                      <a:pt x="1141510" y="1635752"/>
                    </a:cubicBezTo>
                    <a:cubicBezTo>
                      <a:pt x="1136070" y="1623883"/>
                      <a:pt x="1129641" y="1615229"/>
                      <a:pt x="1122222" y="1609789"/>
                    </a:cubicBezTo>
                    <a:cubicBezTo>
                      <a:pt x="1114804" y="1604349"/>
                      <a:pt x="1106644" y="1601629"/>
                      <a:pt x="1097742" y="1601629"/>
                    </a:cubicBezTo>
                    <a:lnTo>
                      <a:pt x="784697" y="1601629"/>
                    </a:lnTo>
                    <a:lnTo>
                      <a:pt x="784697" y="15628"/>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70" name="TextBox 69"/>
            <p:cNvSpPr txBox="1"/>
            <p:nvPr/>
          </p:nvSpPr>
          <p:spPr>
            <a:xfrm>
              <a:off x="1600274" y="-50167"/>
              <a:ext cx="3005663" cy="1600438"/>
            </a:xfrm>
            <a:prstGeom prst="rect">
              <a:avLst/>
            </a:prstGeom>
            <a:noFill/>
          </p:spPr>
          <p:txBody>
            <a:bodyPr wrap="square" lIns="0" rtlCol="0" anchor="ctr">
              <a:spAutoFit/>
            </a:bodyPr>
            <a:lstStyle/>
            <a:p>
              <a:r>
                <a:rPr lang="en-US" sz="1400" b="1" dirty="0">
                  <a:solidFill>
                    <a:srgbClr val="C27D0E"/>
                  </a:solidFill>
                </a:rPr>
                <a:t>Users demand that policy outcomes be reported both in time and space (i.e. geographic location</a:t>
              </a:r>
              <a:r>
                <a:rPr lang="en-US" sz="1400" b="1" dirty="0" smtClean="0">
                  <a:solidFill>
                    <a:srgbClr val="C27D0E"/>
                  </a:solidFill>
                </a:rPr>
                <a:t>), </a:t>
              </a:r>
              <a:r>
                <a:rPr lang="en-ZA" sz="1400" b="1" dirty="0">
                  <a:solidFill>
                    <a:srgbClr val="C27D0E"/>
                  </a:solidFill>
                </a:rPr>
                <a:t>Include statistical geography requirements in revised Act</a:t>
              </a:r>
            </a:p>
            <a:p>
              <a:endParaRPr lang="en-US" sz="1400" b="1" dirty="0">
                <a:solidFill>
                  <a:srgbClr val="C27D0E"/>
                </a:solidFill>
              </a:endParaRPr>
            </a:p>
          </p:txBody>
        </p:sp>
      </p:grpSp>
      <p:grpSp>
        <p:nvGrpSpPr>
          <p:cNvPr id="89" name="Group 88"/>
          <p:cNvGrpSpPr/>
          <p:nvPr/>
        </p:nvGrpSpPr>
        <p:grpSpPr>
          <a:xfrm>
            <a:off x="249466" y="4117084"/>
            <a:ext cx="4249502" cy="1275487"/>
            <a:chOff x="358730" y="2371229"/>
            <a:chExt cx="4249502" cy="1275487"/>
          </a:xfrm>
        </p:grpSpPr>
        <p:grpSp>
          <p:nvGrpSpPr>
            <p:cNvPr id="49" name="Group 48"/>
            <p:cNvGrpSpPr>
              <a:grpSpLocks noChangeAspect="1"/>
            </p:cNvGrpSpPr>
            <p:nvPr/>
          </p:nvGrpSpPr>
          <p:grpSpPr>
            <a:xfrm>
              <a:off x="358730" y="2477495"/>
              <a:ext cx="966978" cy="966978"/>
              <a:chOff x="1382807" y="174388"/>
              <a:chExt cx="3025589" cy="3025589"/>
            </a:xfrm>
          </p:grpSpPr>
          <p:sp>
            <p:nvSpPr>
              <p:cNvPr id="50" name="Rectangle 49"/>
              <p:cNvSpPr/>
              <p:nvPr/>
            </p:nvSpPr>
            <p:spPr>
              <a:xfrm>
                <a:off x="1382807" y="174388"/>
                <a:ext cx="3025588" cy="3025588"/>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 name="Freeform 50"/>
              <p:cNvSpPr/>
              <p:nvPr/>
            </p:nvSpPr>
            <p:spPr>
              <a:xfrm>
                <a:off x="2249080" y="750510"/>
                <a:ext cx="1287791" cy="1953942"/>
              </a:xfrm>
              <a:custGeom>
                <a:avLst/>
                <a:gdLst/>
                <a:ahLst/>
                <a:cxnLst/>
                <a:rect l="l" t="t" r="r" b="b"/>
                <a:pathLst>
                  <a:path w="1287791" h="1953942">
                    <a:moveTo>
                      <a:pt x="615707" y="0"/>
                    </a:moveTo>
                    <a:cubicBezTo>
                      <a:pt x="715605" y="0"/>
                      <a:pt x="802891" y="12611"/>
                      <a:pt x="877568" y="37833"/>
                    </a:cubicBezTo>
                    <a:cubicBezTo>
                      <a:pt x="952244" y="63055"/>
                      <a:pt x="1014309" y="98167"/>
                      <a:pt x="1063763" y="143171"/>
                    </a:cubicBezTo>
                    <a:cubicBezTo>
                      <a:pt x="1113217" y="188174"/>
                      <a:pt x="1150061" y="241585"/>
                      <a:pt x="1174294" y="303403"/>
                    </a:cubicBezTo>
                    <a:cubicBezTo>
                      <a:pt x="1198526" y="365221"/>
                      <a:pt x="1210642" y="431737"/>
                      <a:pt x="1210642" y="502951"/>
                    </a:cubicBezTo>
                    <a:cubicBezTo>
                      <a:pt x="1210642" y="565264"/>
                      <a:pt x="1204708" y="626587"/>
                      <a:pt x="1192839" y="686921"/>
                    </a:cubicBezTo>
                    <a:cubicBezTo>
                      <a:pt x="1180970" y="747256"/>
                      <a:pt x="1156243" y="812288"/>
                      <a:pt x="1118657" y="882019"/>
                    </a:cubicBezTo>
                    <a:cubicBezTo>
                      <a:pt x="1081072" y="951749"/>
                      <a:pt x="1028156" y="1028898"/>
                      <a:pt x="959909" y="1113465"/>
                    </a:cubicBezTo>
                    <a:cubicBezTo>
                      <a:pt x="891662" y="1198032"/>
                      <a:pt x="801161" y="1296199"/>
                      <a:pt x="688405" y="1407966"/>
                    </a:cubicBezTo>
                    <a:lnTo>
                      <a:pt x="464376" y="1637928"/>
                    </a:lnTo>
                    <a:lnTo>
                      <a:pt x="1221028" y="1637928"/>
                    </a:lnTo>
                    <a:cubicBezTo>
                      <a:pt x="1230919" y="1637928"/>
                      <a:pt x="1240068" y="1640896"/>
                      <a:pt x="1248475" y="1646830"/>
                    </a:cubicBezTo>
                    <a:cubicBezTo>
                      <a:pt x="1256882" y="1652765"/>
                      <a:pt x="1264053" y="1661914"/>
                      <a:pt x="1269988" y="1674277"/>
                    </a:cubicBezTo>
                    <a:cubicBezTo>
                      <a:pt x="1275922" y="1686641"/>
                      <a:pt x="1280373" y="1702961"/>
                      <a:pt x="1283340" y="1723237"/>
                    </a:cubicBezTo>
                    <a:cubicBezTo>
                      <a:pt x="1286308" y="1743513"/>
                      <a:pt x="1287791" y="1767499"/>
                      <a:pt x="1287791" y="1795193"/>
                    </a:cubicBezTo>
                    <a:cubicBezTo>
                      <a:pt x="1287791" y="1823877"/>
                      <a:pt x="1286555" y="1848357"/>
                      <a:pt x="1284082" y="1868633"/>
                    </a:cubicBezTo>
                    <a:cubicBezTo>
                      <a:pt x="1281609" y="1888909"/>
                      <a:pt x="1277900" y="1905476"/>
                      <a:pt x="1272955" y="1918335"/>
                    </a:cubicBezTo>
                    <a:cubicBezTo>
                      <a:pt x="1268010" y="1931193"/>
                      <a:pt x="1261580" y="1940342"/>
                      <a:pt x="1253668" y="1945782"/>
                    </a:cubicBezTo>
                    <a:cubicBezTo>
                      <a:pt x="1245755" y="1951222"/>
                      <a:pt x="1236853" y="1953942"/>
                      <a:pt x="1226962" y="1953942"/>
                    </a:cubicBezTo>
                    <a:lnTo>
                      <a:pt x="123141" y="1953942"/>
                    </a:lnTo>
                    <a:cubicBezTo>
                      <a:pt x="101382" y="1953942"/>
                      <a:pt x="82589" y="1951963"/>
                      <a:pt x="66764" y="1948007"/>
                    </a:cubicBezTo>
                    <a:cubicBezTo>
                      <a:pt x="50938" y="1944051"/>
                      <a:pt x="38080" y="1936385"/>
                      <a:pt x="28189" y="1925011"/>
                    </a:cubicBezTo>
                    <a:cubicBezTo>
                      <a:pt x="18298" y="1913636"/>
                      <a:pt x="11127" y="1897069"/>
                      <a:pt x="6676" y="1875309"/>
                    </a:cubicBezTo>
                    <a:cubicBezTo>
                      <a:pt x="2226" y="1853549"/>
                      <a:pt x="0" y="1825360"/>
                      <a:pt x="0" y="1790742"/>
                    </a:cubicBezTo>
                    <a:cubicBezTo>
                      <a:pt x="0" y="1758103"/>
                      <a:pt x="1484" y="1730161"/>
                      <a:pt x="4451" y="1706917"/>
                    </a:cubicBezTo>
                    <a:cubicBezTo>
                      <a:pt x="7418" y="1683674"/>
                      <a:pt x="12858" y="1662903"/>
                      <a:pt x="20771" y="1644605"/>
                    </a:cubicBezTo>
                    <a:cubicBezTo>
                      <a:pt x="28684" y="1626307"/>
                      <a:pt x="38822" y="1608503"/>
                      <a:pt x="51185" y="1591194"/>
                    </a:cubicBezTo>
                    <a:cubicBezTo>
                      <a:pt x="63549" y="1573885"/>
                      <a:pt x="79622" y="1554845"/>
                      <a:pt x="99403" y="1534074"/>
                    </a:cubicBezTo>
                    <a:lnTo>
                      <a:pt x="431737" y="1178003"/>
                    </a:lnTo>
                    <a:cubicBezTo>
                      <a:pt x="498005" y="1108767"/>
                      <a:pt x="551416" y="1045713"/>
                      <a:pt x="591969" y="988840"/>
                    </a:cubicBezTo>
                    <a:cubicBezTo>
                      <a:pt x="632521" y="931968"/>
                      <a:pt x="664172" y="880041"/>
                      <a:pt x="686921" y="833059"/>
                    </a:cubicBezTo>
                    <a:cubicBezTo>
                      <a:pt x="709670" y="786077"/>
                      <a:pt x="725248" y="742805"/>
                      <a:pt x="733655" y="703241"/>
                    </a:cubicBezTo>
                    <a:cubicBezTo>
                      <a:pt x="742063" y="663678"/>
                      <a:pt x="746266" y="626092"/>
                      <a:pt x="746266" y="590485"/>
                    </a:cubicBezTo>
                    <a:cubicBezTo>
                      <a:pt x="746266" y="557845"/>
                      <a:pt x="741074" y="526936"/>
                      <a:pt x="730688" y="497758"/>
                    </a:cubicBezTo>
                    <a:cubicBezTo>
                      <a:pt x="720303" y="468580"/>
                      <a:pt x="704972" y="443111"/>
                      <a:pt x="684696" y="421351"/>
                    </a:cubicBezTo>
                    <a:cubicBezTo>
                      <a:pt x="664419" y="399591"/>
                      <a:pt x="638950" y="382530"/>
                      <a:pt x="608289" y="370166"/>
                    </a:cubicBezTo>
                    <a:cubicBezTo>
                      <a:pt x="577627" y="357802"/>
                      <a:pt x="541525" y="351621"/>
                      <a:pt x="499984" y="351621"/>
                    </a:cubicBezTo>
                    <a:cubicBezTo>
                      <a:pt x="441627" y="351621"/>
                      <a:pt x="389948" y="359039"/>
                      <a:pt x="344944" y="373875"/>
                    </a:cubicBezTo>
                    <a:cubicBezTo>
                      <a:pt x="299941" y="388711"/>
                      <a:pt x="260377" y="405279"/>
                      <a:pt x="226254" y="423577"/>
                    </a:cubicBezTo>
                    <a:cubicBezTo>
                      <a:pt x="192130" y="441875"/>
                      <a:pt x="163694" y="458689"/>
                      <a:pt x="140945" y="474020"/>
                    </a:cubicBezTo>
                    <a:cubicBezTo>
                      <a:pt x="118196" y="489351"/>
                      <a:pt x="100392" y="497017"/>
                      <a:pt x="87534" y="497017"/>
                    </a:cubicBezTo>
                    <a:cubicBezTo>
                      <a:pt x="78633" y="497017"/>
                      <a:pt x="70967" y="494049"/>
                      <a:pt x="64538" y="488115"/>
                    </a:cubicBezTo>
                    <a:cubicBezTo>
                      <a:pt x="58109" y="482180"/>
                      <a:pt x="52916" y="472289"/>
                      <a:pt x="48960" y="458442"/>
                    </a:cubicBezTo>
                    <a:cubicBezTo>
                      <a:pt x="45004" y="444595"/>
                      <a:pt x="41789" y="426049"/>
                      <a:pt x="39316" y="402806"/>
                    </a:cubicBezTo>
                    <a:cubicBezTo>
                      <a:pt x="36844" y="379562"/>
                      <a:pt x="35607" y="351126"/>
                      <a:pt x="35607" y="317497"/>
                    </a:cubicBezTo>
                    <a:cubicBezTo>
                      <a:pt x="35607" y="294748"/>
                      <a:pt x="36349" y="275708"/>
                      <a:pt x="37833" y="260377"/>
                    </a:cubicBezTo>
                    <a:cubicBezTo>
                      <a:pt x="39316" y="245047"/>
                      <a:pt x="41542" y="231694"/>
                      <a:pt x="44509" y="220319"/>
                    </a:cubicBezTo>
                    <a:cubicBezTo>
                      <a:pt x="47476" y="208945"/>
                      <a:pt x="51433" y="199054"/>
                      <a:pt x="56378" y="190647"/>
                    </a:cubicBezTo>
                    <a:cubicBezTo>
                      <a:pt x="61324" y="182240"/>
                      <a:pt x="69978" y="172101"/>
                      <a:pt x="82342" y="160232"/>
                    </a:cubicBezTo>
                    <a:cubicBezTo>
                      <a:pt x="94705" y="148363"/>
                      <a:pt x="117454" y="133280"/>
                      <a:pt x="150589" y="114982"/>
                    </a:cubicBezTo>
                    <a:cubicBezTo>
                      <a:pt x="183723" y="96684"/>
                      <a:pt x="224523" y="78880"/>
                      <a:pt x="272988" y="61571"/>
                    </a:cubicBezTo>
                    <a:cubicBezTo>
                      <a:pt x="321453" y="44262"/>
                      <a:pt x="374864" y="29673"/>
                      <a:pt x="433220" y="17804"/>
                    </a:cubicBezTo>
                    <a:cubicBezTo>
                      <a:pt x="491576" y="5935"/>
                      <a:pt x="552405" y="0"/>
                      <a:pt x="6157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2" name="TextBox 51"/>
              <p:cNvSpPr txBox="1"/>
              <p:nvPr/>
            </p:nvSpPr>
            <p:spPr>
              <a:xfrm>
                <a:off x="2292711" y="898530"/>
                <a:ext cx="2115685" cy="2301447"/>
              </a:xfrm>
              <a:custGeom>
                <a:avLst/>
                <a:gdLst>
                  <a:gd name="connsiteX0" fmla="*/ 456353 w 2115685"/>
                  <a:gd name="connsiteY0" fmla="*/ 203601 h 2301447"/>
                  <a:gd name="connsiteX1" fmla="*/ 564658 w 2115685"/>
                  <a:gd name="connsiteY1" fmla="*/ 222146 h 2301447"/>
                  <a:gd name="connsiteX2" fmla="*/ 641065 w 2115685"/>
                  <a:gd name="connsiteY2" fmla="*/ 273331 h 2301447"/>
                  <a:gd name="connsiteX3" fmla="*/ 687057 w 2115685"/>
                  <a:gd name="connsiteY3" fmla="*/ 349738 h 2301447"/>
                  <a:gd name="connsiteX4" fmla="*/ 702635 w 2115685"/>
                  <a:gd name="connsiteY4" fmla="*/ 442465 h 2301447"/>
                  <a:gd name="connsiteX5" fmla="*/ 690024 w 2115685"/>
                  <a:gd name="connsiteY5" fmla="*/ 555221 h 2301447"/>
                  <a:gd name="connsiteX6" fmla="*/ 643290 w 2115685"/>
                  <a:gd name="connsiteY6" fmla="*/ 685039 h 2301447"/>
                  <a:gd name="connsiteX7" fmla="*/ 602490 w 2115685"/>
                  <a:gd name="connsiteY7" fmla="*/ 759221 h 2301447"/>
                  <a:gd name="connsiteX8" fmla="*/ 567532 w 2115685"/>
                  <a:gd name="connsiteY8" fmla="*/ 811898 h 2301447"/>
                  <a:gd name="connsiteX9" fmla="*/ 25852 w 2115685"/>
                  <a:gd name="connsiteY9" fmla="*/ 342009 h 2301447"/>
                  <a:gd name="connsiteX10" fmla="*/ 43903 w 2115685"/>
                  <a:gd name="connsiteY10" fmla="*/ 348997 h 2301447"/>
                  <a:gd name="connsiteX11" fmla="*/ 97314 w 2115685"/>
                  <a:gd name="connsiteY11" fmla="*/ 326000 h 2301447"/>
                  <a:gd name="connsiteX12" fmla="*/ 182623 w 2115685"/>
                  <a:gd name="connsiteY12" fmla="*/ 275557 h 2301447"/>
                  <a:gd name="connsiteX13" fmla="*/ 301313 w 2115685"/>
                  <a:gd name="connsiteY13" fmla="*/ 225855 h 2301447"/>
                  <a:gd name="connsiteX14" fmla="*/ 456353 w 2115685"/>
                  <a:gd name="connsiteY14" fmla="*/ 203601 h 2301447"/>
                  <a:gd name="connsiteX15" fmla="*/ 1024383 w 2115685"/>
                  <a:gd name="connsiteY15" fmla="*/ 0 h 2301447"/>
                  <a:gd name="connsiteX16" fmla="*/ 2115685 w 2115685"/>
                  <a:gd name="connsiteY16" fmla="*/ 946668 h 2301447"/>
                  <a:gd name="connsiteX17" fmla="*/ 2115685 w 2115685"/>
                  <a:gd name="connsiteY17" fmla="*/ 2301447 h 2301447"/>
                  <a:gd name="connsiteX18" fmla="*/ 593970 w 2115685"/>
                  <a:gd name="connsiteY18" fmla="*/ 2301447 h 2301447"/>
                  <a:gd name="connsiteX19" fmla="*/ 0 w 2115685"/>
                  <a:gd name="connsiteY19" fmla="*/ 1786198 h 2301447"/>
                  <a:gd name="connsiteX20" fmla="*/ 23133 w 2115685"/>
                  <a:gd name="connsiteY20" fmla="*/ 1799988 h 2301447"/>
                  <a:gd name="connsiteX21" fmla="*/ 79510 w 2115685"/>
                  <a:gd name="connsiteY21" fmla="*/ 1805923 h 2301447"/>
                  <a:gd name="connsiteX22" fmla="*/ 1183331 w 2115685"/>
                  <a:gd name="connsiteY22" fmla="*/ 1805923 h 2301447"/>
                  <a:gd name="connsiteX23" fmla="*/ 1210037 w 2115685"/>
                  <a:gd name="connsiteY23" fmla="*/ 1797763 h 2301447"/>
                  <a:gd name="connsiteX24" fmla="*/ 1229324 w 2115685"/>
                  <a:gd name="connsiteY24" fmla="*/ 1770316 h 2301447"/>
                  <a:gd name="connsiteX25" fmla="*/ 1240451 w 2115685"/>
                  <a:gd name="connsiteY25" fmla="*/ 1720614 h 2301447"/>
                  <a:gd name="connsiteX26" fmla="*/ 1244160 w 2115685"/>
                  <a:gd name="connsiteY26" fmla="*/ 1647174 h 2301447"/>
                  <a:gd name="connsiteX27" fmla="*/ 1239709 w 2115685"/>
                  <a:gd name="connsiteY27" fmla="*/ 1575218 h 2301447"/>
                  <a:gd name="connsiteX28" fmla="*/ 1226357 w 2115685"/>
                  <a:gd name="connsiteY28" fmla="*/ 1526258 h 2301447"/>
                  <a:gd name="connsiteX29" fmla="*/ 1204844 w 2115685"/>
                  <a:gd name="connsiteY29" fmla="*/ 1498811 h 2301447"/>
                  <a:gd name="connsiteX30" fmla="*/ 1177397 w 2115685"/>
                  <a:gd name="connsiteY30" fmla="*/ 1489909 h 2301447"/>
                  <a:gd name="connsiteX31" fmla="*/ 420745 w 2115685"/>
                  <a:gd name="connsiteY31" fmla="*/ 1489909 h 2301447"/>
                  <a:gd name="connsiteX32" fmla="*/ 644774 w 2115685"/>
                  <a:gd name="connsiteY32" fmla="*/ 1259947 h 2301447"/>
                  <a:gd name="connsiteX33" fmla="*/ 916278 w 2115685"/>
                  <a:gd name="connsiteY33" fmla="*/ 965446 h 2301447"/>
                  <a:gd name="connsiteX34" fmla="*/ 1075026 w 2115685"/>
                  <a:gd name="connsiteY34" fmla="*/ 734000 h 2301447"/>
                  <a:gd name="connsiteX35" fmla="*/ 1149208 w 2115685"/>
                  <a:gd name="connsiteY35" fmla="*/ 538902 h 2301447"/>
                  <a:gd name="connsiteX36" fmla="*/ 1167011 w 2115685"/>
                  <a:gd name="connsiteY36" fmla="*/ 354932 h 2301447"/>
                  <a:gd name="connsiteX37" fmla="*/ 1130663 w 2115685"/>
                  <a:gd name="connsiteY37" fmla="*/ 155384 h 2301447"/>
                  <a:gd name="connsiteX38" fmla="*/ 1084855 w 2115685"/>
                  <a:gd name="connsiteY38" fmla="*/ 68962 h 230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15685" h="2301447">
                    <a:moveTo>
                      <a:pt x="456353" y="203601"/>
                    </a:moveTo>
                    <a:cubicBezTo>
                      <a:pt x="497894" y="203601"/>
                      <a:pt x="533996" y="209782"/>
                      <a:pt x="564658" y="222146"/>
                    </a:cubicBezTo>
                    <a:cubicBezTo>
                      <a:pt x="595319" y="234510"/>
                      <a:pt x="620788" y="251571"/>
                      <a:pt x="641065" y="273331"/>
                    </a:cubicBezTo>
                    <a:cubicBezTo>
                      <a:pt x="661341" y="295091"/>
                      <a:pt x="676672" y="320560"/>
                      <a:pt x="687057" y="349738"/>
                    </a:cubicBezTo>
                    <a:cubicBezTo>
                      <a:pt x="697443" y="378916"/>
                      <a:pt x="702635" y="409825"/>
                      <a:pt x="702635" y="442465"/>
                    </a:cubicBezTo>
                    <a:cubicBezTo>
                      <a:pt x="702635" y="478072"/>
                      <a:pt x="698432" y="515658"/>
                      <a:pt x="690024" y="555221"/>
                    </a:cubicBezTo>
                    <a:cubicBezTo>
                      <a:pt x="681617" y="594785"/>
                      <a:pt x="666039" y="638057"/>
                      <a:pt x="643290" y="685039"/>
                    </a:cubicBezTo>
                    <a:cubicBezTo>
                      <a:pt x="631916" y="708530"/>
                      <a:pt x="618316" y="733257"/>
                      <a:pt x="602490" y="759221"/>
                    </a:cubicBezTo>
                    <a:lnTo>
                      <a:pt x="567532" y="811898"/>
                    </a:lnTo>
                    <a:lnTo>
                      <a:pt x="25852" y="342009"/>
                    </a:lnTo>
                    <a:lnTo>
                      <a:pt x="43903" y="348997"/>
                    </a:lnTo>
                    <a:cubicBezTo>
                      <a:pt x="56761" y="348997"/>
                      <a:pt x="74565" y="341331"/>
                      <a:pt x="97314" y="326000"/>
                    </a:cubicBezTo>
                    <a:cubicBezTo>
                      <a:pt x="120063" y="310669"/>
                      <a:pt x="148499" y="293855"/>
                      <a:pt x="182623" y="275557"/>
                    </a:cubicBezTo>
                    <a:cubicBezTo>
                      <a:pt x="216746" y="257259"/>
                      <a:pt x="256310" y="240691"/>
                      <a:pt x="301313" y="225855"/>
                    </a:cubicBezTo>
                    <a:cubicBezTo>
                      <a:pt x="346317" y="211019"/>
                      <a:pt x="397996" y="203601"/>
                      <a:pt x="456353" y="203601"/>
                    </a:cubicBezTo>
                    <a:close/>
                    <a:moveTo>
                      <a:pt x="1024383" y="0"/>
                    </a:moveTo>
                    <a:lnTo>
                      <a:pt x="2115685" y="946668"/>
                    </a:lnTo>
                    <a:lnTo>
                      <a:pt x="2115685" y="2301447"/>
                    </a:lnTo>
                    <a:lnTo>
                      <a:pt x="593970" y="2301447"/>
                    </a:lnTo>
                    <a:lnTo>
                      <a:pt x="0" y="1786198"/>
                    </a:lnTo>
                    <a:lnTo>
                      <a:pt x="23133" y="1799988"/>
                    </a:lnTo>
                    <a:cubicBezTo>
                      <a:pt x="38958" y="1803944"/>
                      <a:pt x="57751" y="1805923"/>
                      <a:pt x="79510" y="1805923"/>
                    </a:cubicBezTo>
                    <a:lnTo>
                      <a:pt x="1183331" y="1805923"/>
                    </a:lnTo>
                    <a:cubicBezTo>
                      <a:pt x="1193222" y="1805923"/>
                      <a:pt x="1202124" y="1803203"/>
                      <a:pt x="1210037" y="1797763"/>
                    </a:cubicBezTo>
                    <a:cubicBezTo>
                      <a:pt x="1217949" y="1792323"/>
                      <a:pt x="1224379" y="1783174"/>
                      <a:pt x="1229324" y="1770316"/>
                    </a:cubicBezTo>
                    <a:cubicBezTo>
                      <a:pt x="1234269" y="1757457"/>
                      <a:pt x="1237978" y="1740890"/>
                      <a:pt x="1240451" y="1720614"/>
                    </a:cubicBezTo>
                    <a:cubicBezTo>
                      <a:pt x="1242924" y="1700338"/>
                      <a:pt x="1244160" y="1675858"/>
                      <a:pt x="1244160" y="1647174"/>
                    </a:cubicBezTo>
                    <a:cubicBezTo>
                      <a:pt x="1244160" y="1619480"/>
                      <a:pt x="1242677" y="1595494"/>
                      <a:pt x="1239709" y="1575218"/>
                    </a:cubicBezTo>
                    <a:cubicBezTo>
                      <a:pt x="1236742" y="1554942"/>
                      <a:pt x="1232291" y="1538622"/>
                      <a:pt x="1226357" y="1526258"/>
                    </a:cubicBezTo>
                    <a:cubicBezTo>
                      <a:pt x="1220422" y="1513895"/>
                      <a:pt x="1213251" y="1504746"/>
                      <a:pt x="1204844" y="1498811"/>
                    </a:cubicBezTo>
                    <a:cubicBezTo>
                      <a:pt x="1196437" y="1492877"/>
                      <a:pt x="1187288" y="1489909"/>
                      <a:pt x="1177397" y="1489909"/>
                    </a:cubicBezTo>
                    <a:lnTo>
                      <a:pt x="420745" y="1489909"/>
                    </a:lnTo>
                    <a:lnTo>
                      <a:pt x="644774" y="1259947"/>
                    </a:lnTo>
                    <a:cubicBezTo>
                      <a:pt x="757530" y="1148180"/>
                      <a:pt x="848031" y="1050013"/>
                      <a:pt x="916278" y="965446"/>
                    </a:cubicBezTo>
                    <a:cubicBezTo>
                      <a:pt x="984525" y="880879"/>
                      <a:pt x="1037441" y="803730"/>
                      <a:pt x="1075026" y="734000"/>
                    </a:cubicBezTo>
                    <a:cubicBezTo>
                      <a:pt x="1112612" y="664269"/>
                      <a:pt x="1137339" y="599237"/>
                      <a:pt x="1149208" y="538902"/>
                    </a:cubicBezTo>
                    <a:cubicBezTo>
                      <a:pt x="1161077" y="478568"/>
                      <a:pt x="1167011" y="417245"/>
                      <a:pt x="1167011" y="354932"/>
                    </a:cubicBezTo>
                    <a:cubicBezTo>
                      <a:pt x="1167011" y="283718"/>
                      <a:pt x="1154895" y="217202"/>
                      <a:pt x="1130663" y="155384"/>
                    </a:cubicBezTo>
                    <a:cubicBezTo>
                      <a:pt x="1118547" y="124475"/>
                      <a:pt x="1103277" y="95668"/>
                      <a:pt x="1084855" y="68962"/>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350" dirty="0"/>
              </a:p>
            </p:txBody>
          </p:sp>
        </p:grpSp>
        <p:grpSp>
          <p:nvGrpSpPr>
            <p:cNvPr id="72" name="Group 71"/>
            <p:cNvGrpSpPr/>
            <p:nvPr/>
          </p:nvGrpSpPr>
          <p:grpSpPr>
            <a:xfrm>
              <a:off x="1602569" y="2371229"/>
              <a:ext cx="3005663" cy="1275487"/>
              <a:chOff x="2088450" y="1466398"/>
              <a:chExt cx="4007550" cy="1700650"/>
            </a:xfrm>
          </p:grpSpPr>
          <p:sp>
            <p:nvSpPr>
              <p:cNvPr id="73" name="TextBox 72"/>
              <p:cNvSpPr txBox="1"/>
              <p:nvPr/>
            </p:nvSpPr>
            <p:spPr>
              <a:xfrm>
                <a:off x="2088450" y="1466398"/>
                <a:ext cx="4007550" cy="430887"/>
              </a:xfrm>
              <a:prstGeom prst="rect">
                <a:avLst/>
              </a:prstGeom>
              <a:noFill/>
            </p:spPr>
            <p:txBody>
              <a:bodyPr wrap="square" lIns="0" rtlCol="0" anchor="ctr">
                <a:spAutoFit/>
              </a:bodyPr>
              <a:lstStyle/>
              <a:p>
                <a:r>
                  <a:rPr lang="en-US" sz="1500" b="1" dirty="0" smtClean="0">
                    <a:solidFill>
                      <a:srgbClr val="9A2E22"/>
                    </a:solidFill>
                  </a:rPr>
                  <a:t>State </a:t>
                </a:r>
                <a:r>
                  <a:rPr lang="en-US" sz="1500" b="1" dirty="0">
                    <a:solidFill>
                      <a:srgbClr val="9A2E22"/>
                    </a:solidFill>
                  </a:rPr>
                  <a:t>of geographic information </a:t>
                </a:r>
              </a:p>
            </p:txBody>
          </p:sp>
          <p:sp>
            <p:nvSpPr>
              <p:cNvPr id="74" name="TextBox 73"/>
              <p:cNvSpPr txBox="1"/>
              <p:nvPr/>
            </p:nvSpPr>
            <p:spPr>
              <a:xfrm>
                <a:off x="2088453" y="1812830"/>
                <a:ext cx="4007547" cy="1354218"/>
              </a:xfrm>
              <a:prstGeom prst="rect">
                <a:avLst/>
              </a:prstGeom>
              <a:noFill/>
            </p:spPr>
            <p:txBody>
              <a:bodyPr wrap="square" lIns="0" rtlCol="0">
                <a:spAutoFit/>
              </a:bodyPr>
              <a:lstStyle/>
              <a:p>
                <a:r>
                  <a:rPr lang="en-US" sz="1200" dirty="0">
                    <a:solidFill>
                      <a:schemeClr val="tx1">
                        <a:lumMod val="50000"/>
                        <a:lumOff val="50000"/>
                      </a:schemeClr>
                    </a:solidFill>
                  </a:rPr>
                  <a:t>Current state of geographic information is that it is:</a:t>
                </a:r>
              </a:p>
              <a:p>
                <a:r>
                  <a:rPr lang="en-US" sz="1200" dirty="0">
                    <a:solidFill>
                      <a:schemeClr val="tx1">
                        <a:lumMod val="50000"/>
                        <a:lumOff val="50000"/>
                      </a:schemeClr>
                    </a:solidFill>
                  </a:rPr>
                  <a:t>Fragmented, &amp;</a:t>
                </a:r>
              </a:p>
              <a:p>
                <a:r>
                  <a:rPr lang="en-US" sz="1200" dirty="0">
                    <a:solidFill>
                      <a:schemeClr val="tx1">
                        <a:lumMod val="50000"/>
                        <a:lumOff val="50000"/>
                      </a:schemeClr>
                    </a:solidFill>
                  </a:rPr>
                  <a:t>Lack common standards on geospatial </a:t>
                </a:r>
                <a:r>
                  <a:rPr lang="en-US" sz="1200" dirty="0" smtClean="0">
                    <a:solidFill>
                      <a:schemeClr val="tx1">
                        <a:lumMod val="50000"/>
                        <a:lumOff val="50000"/>
                      </a:schemeClr>
                    </a:solidFill>
                  </a:rPr>
                  <a:t>information – this is to be addressed</a:t>
                </a:r>
                <a:endParaRPr lang="en-US" sz="1200" dirty="0">
                  <a:solidFill>
                    <a:schemeClr val="tx1">
                      <a:lumMod val="50000"/>
                      <a:lumOff val="50000"/>
                    </a:schemeClr>
                  </a:solidFill>
                </a:endParaRPr>
              </a:p>
            </p:txBody>
          </p:sp>
        </p:grpSp>
      </p:grpSp>
      <p:sp>
        <p:nvSpPr>
          <p:cNvPr id="41" name="Rectangle 40"/>
          <p:cNvSpPr/>
          <p:nvPr/>
        </p:nvSpPr>
        <p:spPr>
          <a:xfrm>
            <a:off x="311367" y="573208"/>
            <a:ext cx="4527897" cy="461665"/>
          </a:xfrm>
          <a:prstGeom prst="rect">
            <a:avLst/>
          </a:prstGeom>
        </p:spPr>
        <p:txBody>
          <a:bodyPr wrap="square">
            <a:spAutoFit/>
          </a:bodyPr>
          <a:lstStyle/>
          <a:p>
            <a:r>
              <a:rPr lang="en-ZA" altLang="en-US" sz="2400" b="1" dirty="0" smtClean="0"/>
              <a:t>Statistical Geography</a:t>
            </a:r>
            <a:endParaRPr lang="en-ZA" sz="2400" dirty="0"/>
          </a:p>
        </p:txBody>
      </p:sp>
      <p:grpSp>
        <p:nvGrpSpPr>
          <p:cNvPr id="42" name="Group 41"/>
          <p:cNvGrpSpPr/>
          <p:nvPr/>
        </p:nvGrpSpPr>
        <p:grpSpPr>
          <a:xfrm>
            <a:off x="4474543" y="599860"/>
            <a:ext cx="4250341" cy="3678806"/>
            <a:chOff x="358730" y="4037851"/>
            <a:chExt cx="4250341" cy="3678806"/>
          </a:xfrm>
        </p:grpSpPr>
        <p:grpSp>
          <p:nvGrpSpPr>
            <p:cNvPr id="43" name="Group 42"/>
            <p:cNvGrpSpPr>
              <a:grpSpLocks noChangeAspect="1"/>
            </p:cNvGrpSpPr>
            <p:nvPr/>
          </p:nvGrpSpPr>
          <p:grpSpPr>
            <a:xfrm>
              <a:off x="358730" y="4142258"/>
              <a:ext cx="966978" cy="966978"/>
              <a:chOff x="1382806" y="3668806"/>
              <a:chExt cx="3025589" cy="3025588"/>
            </a:xfrm>
          </p:grpSpPr>
          <p:sp>
            <p:nvSpPr>
              <p:cNvPr id="67" name="Rectangle 66"/>
              <p:cNvSpPr/>
              <p:nvPr/>
            </p:nvSpPr>
            <p:spPr>
              <a:xfrm>
                <a:off x="1382806" y="3668806"/>
                <a:ext cx="3025588" cy="302558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8" name="TextBox 67"/>
              <p:cNvSpPr txBox="1"/>
              <p:nvPr/>
            </p:nvSpPr>
            <p:spPr>
              <a:xfrm>
                <a:off x="2301328" y="4390328"/>
                <a:ext cx="2107067" cy="2304066"/>
              </a:xfrm>
              <a:custGeom>
                <a:avLst/>
                <a:gdLst>
                  <a:gd name="connsiteX0" fmla="*/ 163419 w 2107067"/>
                  <a:gd name="connsiteY0" fmla="*/ 966904 h 2304066"/>
                  <a:gd name="connsiteX1" fmla="*/ 194031 w 2107067"/>
                  <a:gd name="connsiteY1" fmla="*/ 971774 h 2304066"/>
                  <a:gd name="connsiteX2" fmla="*/ 360197 w 2107067"/>
                  <a:gd name="connsiteY2" fmla="*/ 971774 h 2304066"/>
                  <a:gd name="connsiteX3" fmla="*/ 543426 w 2107067"/>
                  <a:gd name="connsiteY3" fmla="*/ 992545 h 2304066"/>
                  <a:gd name="connsiteX4" fmla="*/ 672502 w 2107067"/>
                  <a:gd name="connsiteY4" fmla="*/ 1051148 h 2304066"/>
                  <a:gd name="connsiteX5" fmla="*/ 749650 w 2107067"/>
                  <a:gd name="connsiteY5" fmla="*/ 1142392 h 2304066"/>
                  <a:gd name="connsiteX6" fmla="*/ 775614 w 2107067"/>
                  <a:gd name="connsiteY6" fmla="*/ 1262566 h 2304066"/>
                  <a:gd name="connsiteX7" fmla="*/ 754101 w 2107067"/>
                  <a:gd name="connsiteY7" fmla="*/ 1373096 h 2304066"/>
                  <a:gd name="connsiteX8" fmla="*/ 727025 w 2107067"/>
                  <a:gd name="connsiteY8" fmla="*/ 1419089 h 2304066"/>
                  <a:gd name="connsiteX9" fmla="*/ 707462 w 2107067"/>
                  <a:gd name="connsiteY9" fmla="*/ 1438843 h 2304066"/>
                  <a:gd name="connsiteX10" fmla="*/ 449215 w 2107067"/>
                  <a:gd name="connsiteY10" fmla="*/ 164679 h 2304066"/>
                  <a:gd name="connsiteX11" fmla="*/ 567906 w 2107067"/>
                  <a:gd name="connsiteY11" fmla="*/ 183225 h 2304066"/>
                  <a:gd name="connsiteX12" fmla="*/ 650247 w 2107067"/>
                  <a:gd name="connsiteY12" fmla="*/ 233668 h 2304066"/>
                  <a:gd name="connsiteX13" fmla="*/ 698465 w 2107067"/>
                  <a:gd name="connsiteY13" fmla="*/ 309333 h 2304066"/>
                  <a:gd name="connsiteX14" fmla="*/ 714785 w 2107067"/>
                  <a:gd name="connsiteY14" fmla="*/ 402060 h 2304066"/>
                  <a:gd name="connsiteX15" fmla="*/ 691047 w 2107067"/>
                  <a:gd name="connsiteY15" fmla="*/ 518525 h 2304066"/>
                  <a:gd name="connsiteX16" fmla="*/ 622058 w 2107067"/>
                  <a:gd name="connsiteY16" fmla="*/ 608285 h 2304066"/>
                  <a:gd name="connsiteX17" fmla="*/ 510044 w 2107067"/>
                  <a:gd name="connsiteY17" fmla="*/ 665404 h 2304066"/>
                  <a:gd name="connsiteX18" fmla="*/ 447542 w 2107067"/>
                  <a:gd name="connsiteY18" fmla="*/ 678520 h 2304066"/>
                  <a:gd name="connsiteX19" fmla="*/ 23160 w 2107067"/>
                  <a:gd name="connsiteY19" fmla="*/ 310383 h 2304066"/>
                  <a:gd name="connsiteX20" fmla="*/ 33799 w 2107067"/>
                  <a:gd name="connsiteY20" fmla="*/ 313042 h 2304066"/>
                  <a:gd name="connsiteX21" fmla="*/ 89435 w 2107067"/>
                  <a:gd name="connsiteY21" fmla="*/ 289304 h 2304066"/>
                  <a:gd name="connsiteX22" fmla="*/ 181420 w 2107067"/>
                  <a:gd name="connsiteY22" fmla="*/ 238119 h 2304066"/>
                  <a:gd name="connsiteX23" fmla="*/ 303819 w 2107067"/>
                  <a:gd name="connsiteY23" fmla="*/ 187675 h 2304066"/>
                  <a:gd name="connsiteX24" fmla="*/ 449215 w 2107067"/>
                  <a:gd name="connsiteY24" fmla="*/ 164679 h 2304066"/>
                  <a:gd name="connsiteX25" fmla="*/ 1007444 w 2107067"/>
                  <a:gd name="connsiteY25" fmla="*/ 0 h 2304066"/>
                  <a:gd name="connsiteX26" fmla="*/ 2107067 w 2107067"/>
                  <a:gd name="connsiteY26" fmla="*/ 953887 h 2304066"/>
                  <a:gd name="connsiteX27" fmla="*/ 2107067 w 2107067"/>
                  <a:gd name="connsiteY27" fmla="*/ 2304066 h 2304066"/>
                  <a:gd name="connsiteX28" fmla="*/ 665098 w 2107067"/>
                  <a:gd name="connsiteY28" fmla="*/ 2304066 h 2304066"/>
                  <a:gd name="connsiteX29" fmla="*/ 0 w 2107067"/>
                  <a:gd name="connsiteY29" fmla="*/ 1727116 h 2304066"/>
                  <a:gd name="connsiteX30" fmla="*/ 5610 w 2107067"/>
                  <a:gd name="connsiteY30" fmla="*/ 1731022 h 2304066"/>
                  <a:gd name="connsiteX31" fmla="*/ 41217 w 2107067"/>
                  <a:gd name="connsiteY31" fmla="*/ 1750680 h 2304066"/>
                  <a:gd name="connsiteX32" fmla="*/ 150264 w 2107067"/>
                  <a:gd name="connsiteY32" fmla="*/ 1793705 h 2304066"/>
                  <a:gd name="connsiteX33" fmla="*/ 302336 w 2107067"/>
                  <a:gd name="connsiteY33" fmla="*/ 1828571 h 2304066"/>
                  <a:gd name="connsiteX34" fmla="*/ 486306 w 2107067"/>
                  <a:gd name="connsiteY34" fmla="*/ 1842665 h 2304066"/>
                  <a:gd name="connsiteX35" fmla="*/ 784516 w 2107067"/>
                  <a:gd name="connsiteY35" fmla="*/ 1803349 h 2304066"/>
                  <a:gd name="connsiteX36" fmla="*/ 1018929 w 2107067"/>
                  <a:gd name="connsiteY36" fmla="*/ 1688368 h 2304066"/>
                  <a:gd name="connsiteX37" fmla="*/ 1171743 w 2107067"/>
                  <a:gd name="connsiteY37" fmla="*/ 1501430 h 2304066"/>
                  <a:gd name="connsiteX38" fmla="*/ 1226637 w 2107067"/>
                  <a:gd name="connsiteY38" fmla="*/ 1246246 h 2304066"/>
                  <a:gd name="connsiteX39" fmla="*/ 1196965 w 2107067"/>
                  <a:gd name="connsiteY39" fmla="*/ 1085272 h 2304066"/>
                  <a:gd name="connsiteX40" fmla="*/ 1111656 w 2107067"/>
                  <a:gd name="connsiteY40" fmla="*/ 951003 h 2304066"/>
                  <a:gd name="connsiteX41" fmla="*/ 975904 w 2107067"/>
                  <a:gd name="connsiteY41" fmla="*/ 852342 h 2304066"/>
                  <a:gd name="connsiteX42" fmla="*/ 794901 w 2107067"/>
                  <a:gd name="connsiteY42" fmla="*/ 801157 h 2304066"/>
                  <a:gd name="connsiteX43" fmla="*/ 794901 w 2107067"/>
                  <a:gd name="connsiteY43" fmla="*/ 796706 h 2304066"/>
                  <a:gd name="connsiteX44" fmla="*/ 944006 w 2107067"/>
                  <a:gd name="connsiteY44" fmla="*/ 734393 h 2304066"/>
                  <a:gd name="connsiteX45" fmla="*/ 1051569 w 2107067"/>
                  <a:gd name="connsiteY45" fmla="*/ 633507 h 2304066"/>
                  <a:gd name="connsiteX46" fmla="*/ 1116849 w 2107067"/>
                  <a:gd name="connsiteY46" fmla="*/ 498496 h 2304066"/>
                  <a:gd name="connsiteX47" fmla="*/ 1139103 w 2107067"/>
                  <a:gd name="connsiteY47" fmla="*/ 335297 h 2304066"/>
                  <a:gd name="connsiteX48" fmla="*/ 1101271 w 2107067"/>
                  <a:gd name="connsiteY48" fmla="*/ 132781 h 2304066"/>
                  <a:gd name="connsiteX49" fmla="*/ 1054536 w 2107067"/>
                  <a:gd name="connsiteY49" fmla="*/ 50069 h 2304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107067" h="2304066">
                    <a:moveTo>
                      <a:pt x="163419" y="966904"/>
                    </a:moveTo>
                    <a:lnTo>
                      <a:pt x="194031" y="971774"/>
                    </a:lnTo>
                    <a:lnTo>
                      <a:pt x="360197" y="971774"/>
                    </a:lnTo>
                    <a:cubicBezTo>
                      <a:pt x="430423" y="971774"/>
                      <a:pt x="491499" y="978698"/>
                      <a:pt x="543426" y="992545"/>
                    </a:cubicBezTo>
                    <a:cubicBezTo>
                      <a:pt x="595353" y="1006392"/>
                      <a:pt x="638378" y="1025927"/>
                      <a:pt x="672502" y="1051148"/>
                    </a:cubicBezTo>
                    <a:cubicBezTo>
                      <a:pt x="706625" y="1076370"/>
                      <a:pt x="732341" y="1106784"/>
                      <a:pt x="749650" y="1142392"/>
                    </a:cubicBezTo>
                    <a:cubicBezTo>
                      <a:pt x="766959" y="1177999"/>
                      <a:pt x="775614" y="1218057"/>
                      <a:pt x="775614" y="1262566"/>
                    </a:cubicBezTo>
                    <a:cubicBezTo>
                      <a:pt x="775614" y="1303118"/>
                      <a:pt x="768443" y="1339962"/>
                      <a:pt x="754101" y="1373096"/>
                    </a:cubicBezTo>
                    <a:cubicBezTo>
                      <a:pt x="746930" y="1389664"/>
                      <a:pt x="737905" y="1404995"/>
                      <a:pt x="727025" y="1419089"/>
                    </a:cubicBezTo>
                    <a:lnTo>
                      <a:pt x="707462" y="1438843"/>
                    </a:lnTo>
                    <a:close/>
                    <a:moveTo>
                      <a:pt x="449215" y="164679"/>
                    </a:moveTo>
                    <a:cubicBezTo>
                      <a:pt x="494713" y="164679"/>
                      <a:pt x="534277" y="170861"/>
                      <a:pt x="567906" y="183225"/>
                    </a:cubicBezTo>
                    <a:cubicBezTo>
                      <a:pt x="601535" y="195588"/>
                      <a:pt x="628982" y="212403"/>
                      <a:pt x="650247" y="233668"/>
                    </a:cubicBezTo>
                    <a:cubicBezTo>
                      <a:pt x="671512" y="254933"/>
                      <a:pt x="687585" y="280155"/>
                      <a:pt x="698465" y="309333"/>
                    </a:cubicBezTo>
                    <a:cubicBezTo>
                      <a:pt x="709345" y="338511"/>
                      <a:pt x="714785" y="369420"/>
                      <a:pt x="714785" y="402060"/>
                    </a:cubicBezTo>
                    <a:cubicBezTo>
                      <a:pt x="714785" y="444591"/>
                      <a:pt x="706872" y="483412"/>
                      <a:pt x="691047" y="518525"/>
                    </a:cubicBezTo>
                    <a:cubicBezTo>
                      <a:pt x="675222" y="553638"/>
                      <a:pt x="652225" y="583557"/>
                      <a:pt x="622058" y="608285"/>
                    </a:cubicBezTo>
                    <a:cubicBezTo>
                      <a:pt x="591891" y="633012"/>
                      <a:pt x="554553" y="652052"/>
                      <a:pt x="510044" y="665404"/>
                    </a:cubicBezTo>
                    <a:lnTo>
                      <a:pt x="447542" y="678520"/>
                    </a:lnTo>
                    <a:lnTo>
                      <a:pt x="23160" y="310383"/>
                    </a:lnTo>
                    <a:lnTo>
                      <a:pt x="33799" y="313042"/>
                    </a:lnTo>
                    <a:cubicBezTo>
                      <a:pt x="45668" y="313042"/>
                      <a:pt x="64213" y="305130"/>
                      <a:pt x="89435" y="289304"/>
                    </a:cubicBezTo>
                    <a:cubicBezTo>
                      <a:pt x="114657" y="273479"/>
                      <a:pt x="145318" y="256417"/>
                      <a:pt x="181420" y="238119"/>
                    </a:cubicBezTo>
                    <a:cubicBezTo>
                      <a:pt x="217522" y="219821"/>
                      <a:pt x="258321" y="203006"/>
                      <a:pt x="303819" y="187675"/>
                    </a:cubicBezTo>
                    <a:cubicBezTo>
                      <a:pt x="349317" y="172345"/>
                      <a:pt x="397783" y="164679"/>
                      <a:pt x="449215" y="164679"/>
                    </a:cubicBezTo>
                    <a:close/>
                    <a:moveTo>
                      <a:pt x="1007444" y="0"/>
                    </a:moveTo>
                    <a:lnTo>
                      <a:pt x="2107067" y="953887"/>
                    </a:lnTo>
                    <a:lnTo>
                      <a:pt x="2107067" y="2304066"/>
                    </a:lnTo>
                    <a:lnTo>
                      <a:pt x="665098" y="2304066"/>
                    </a:lnTo>
                    <a:lnTo>
                      <a:pt x="0" y="1727116"/>
                    </a:lnTo>
                    <a:lnTo>
                      <a:pt x="5610" y="1731022"/>
                    </a:lnTo>
                    <a:cubicBezTo>
                      <a:pt x="15006" y="1736709"/>
                      <a:pt x="26875" y="1743262"/>
                      <a:pt x="41217" y="1750680"/>
                    </a:cubicBezTo>
                    <a:cubicBezTo>
                      <a:pt x="69900" y="1765516"/>
                      <a:pt x="106249" y="1779858"/>
                      <a:pt x="150264" y="1793705"/>
                    </a:cubicBezTo>
                    <a:cubicBezTo>
                      <a:pt x="194278" y="1807553"/>
                      <a:pt x="244969" y="1819174"/>
                      <a:pt x="302336" y="1828571"/>
                    </a:cubicBezTo>
                    <a:cubicBezTo>
                      <a:pt x="359703" y="1837967"/>
                      <a:pt x="421026" y="1842665"/>
                      <a:pt x="486306" y="1842665"/>
                    </a:cubicBezTo>
                    <a:cubicBezTo>
                      <a:pt x="594116" y="1842665"/>
                      <a:pt x="693520" y="1829560"/>
                      <a:pt x="784516" y="1803349"/>
                    </a:cubicBezTo>
                    <a:cubicBezTo>
                      <a:pt x="875512" y="1777138"/>
                      <a:pt x="953650" y="1738811"/>
                      <a:pt x="1018929" y="1688368"/>
                    </a:cubicBezTo>
                    <a:cubicBezTo>
                      <a:pt x="1084209" y="1637924"/>
                      <a:pt x="1135147" y="1575612"/>
                      <a:pt x="1171743" y="1501430"/>
                    </a:cubicBezTo>
                    <a:cubicBezTo>
                      <a:pt x="1208339" y="1427249"/>
                      <a:pt x="1226637" y="1342187"/>
                      <a:pt x="1226637" y="1246246"/>
                    </a:cubicBezTo>
                    <a:cubicBezTo>
                      <a:pt x="1226637" y="1188879"/>
                      <a:pt x="1216747" y="1135221"/>
                      <a:pt x="1196965" y="1085272"/>
                    </a:cubicBezTo>
                    <a:cubicBezTo>
                      <a:pt x="1177183" y="1035323"/>
                      <a:pt x="1148747" y="990567"/>
                      <a:pt x="1111656" y="951003"/>
                    </a:cubicBezTo>
                    <a:cubicBezTo>
                      <a:pt x="1074565" y="911440"/>
                      <a:pt x="1029315" y="878553"/>
                      <a:pt x="975904" y="852342"/>
                    </a:cubicBezTo>
                    <a:cubicBezTo>
                      <a:pt x="922493" y="826131"/>
                      <a:pt x="862159" y="809069"/>
                      <a:pt x="794901" y="801157"/>
                    </a:cubicBezTo>
                    <a:lnTo>
                      <a:pt x="794901" y="796706"/>
                    </a:lnTo>
                    <a:cubicBezTo>
                      <a:pt x="851279" y="782859"/>
                      <a:pt x="900981" y="762088"/>
                      <a:pt x="944006" y="734393"/>
                    </a:cubicBezTo>
                    <a:cubicBezTo>
                      <a:pt x="987031" y="706699"/>
                      <a:pt x="1022886" y="673070"/>
                      <a:pt x="1051569" y="633507"/>
                    </a:cubicBezTo>
                    <a:cubicBezTo>
                      <a:pt x="1080253" y="593943"/>
                      <a:pt x="1102013" y="548939"/>
                      <a:pt x="1116849" y="498496"/>
                    </a:cubicBezTo>
                    <a:cubicBezTo>
                      <a:pt x="1131685" y="448053"/>
                      <a:pt x="1139103" y="393653"/>
                      <a:pt x="1139103" y="335297"/>
                    </a:cubicBezTo>
                    <a:cubicBezTo>
                      <a:pt x="1139103" y="260126"/>
                      <a:pt x="1126492" y="192621"/>
                      <a:pt x="1101271" y="132781"/>
                    </a:cubicBezTo>
                    <a:cubicBezTo>
                      <a:pt x="1088660" y="102861"/>
                      <a:pt x="1073082" y="75290"/>
                      <a:pt x="1054536" y="50069"/>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350" dirty="0"/>
              </a:p>
            </p:txBody>
          </p:sp>
          <p:sp>
            <p:nvSpPr>
              <p:cNvPr id="69" name="Freeform 68"/>
              <p:cNvSpPr/>
              <p:nvPr/>
            </p:nvSpPr>
            <p:spPr>
              <a:xfrm>
                <a:off x="2244624" y="4244929"/>
                <a:ext cx="1283340" cy="1988065"/>
              </a:xfrm>
              <a:custGeom>
                <a:avLst/>
                <a:gdLst/>
                <a:ahLst/>
                <a:cxnLst/>
                <a:rect l="l" t="t" r="r" b="b"/>
                <a:pathLst>
                  <a:path w="1283340" h="1988065">
                    <a:moveTo>
                      <a:pt x="618674" y="0"/>
                    </a:moveTo>
                    <a:cubicBezTo>
                      <a:pt x="711648" y="0"/>
                      <a:pt x="793990" y="10880"/>
                      <a:pt x="865699" y="32640"/>
                    </a:cubicBezTo>
                    <a:cubicBezTo>
                      <a:pt x="937407" y="54400"/>
                      <a:pt x="997742" y="85804"/>
                      <a:pt x="1046701" y="126851"/>
                    </a:cubicBezTo>
                    <a:cubicBezTo>
                      <a:pt x="1095661" y="167898"/>
                      <a:pt x="1132752" y="218341"/>
                      <a:pt x="1157974" y="278181"/>
                    </a:cubicBezTo>
                    <a:cubicBezTo>
                      <a:pt x="1183195" y="338021"/>
                      <a:pt x="1195806" y="405526"/>
                      <a:pt x="1195806" y="480697"/>
                    </a:cubicBezTo>
                    <a:cubicBezTo>
                      <a:pt x="1195806" y="539053"/>
                      <a:pt x="1188388" y="593453"/>
                      <a:pt x="1173552" y="643896"/>
                    </a:cubicBezTo>
                    <a:cubicBezTo>
                      <a:pt x="1158716" y="694339"/>
                      <a:pt x="1136956" y="739343"/>
                      <a:pt x="1108272" y="778907"/>
                    </a:cubicBezTo>
                    <a:cubicBezTo>
                      <a:pt x="1079589" y="818470"/>
                      <a:pt x="1043734" y="852099"/>
                      <a:pt x="1000709" y="879793"/>
                    </a:cubicBezTo>
                    <a:cubicBezTo>
                      <a:pt x="957684" y="907488"/>
                      <a:pt x="907982" y="928259"/>
                      <a:pt x="851604" y="942106"/>
                    </a:cubicBezTo>
                    <a:lnTo>
                      <a:pt x="851604" y="946557"/>
                    </a:lnTo>
                    <a:cubicBezTo>
                      <a:pt x="918862" y="954469"/>
                      <a:pt x="979196" y="971531"/>
                      <a:pt x="1032607" y="997742"/>
                    </a:cubicBezTo>
                    <a:cubicBezTo>
                      <a:pt x="1086018" y="1023953"/>
                      <a:pt x="1131268" y="1056840"/>
                      <a:pt x="1168359" y="1096403"/>
                    </a:cubicBezTo>
                    <a:cubicBezTo>
                      <a:pt x="1205450" y="1135967"/>
                      <a:pt x="1233886" y="1180723"/>
                      <a:pt x="1253668" y="1230672"/>
                    </a:cubicBezTo>
                    <a:cubicBezTo>
                      <a:pt x="1273450" y="1280621"/>
                      <a:pt x="1283340" y="1334279"/>
                      <a:pt x="1283340" y="1391646"/>
                    </a:cubicBezTo>
                    <a:cubicBezTo>
                      <a:pt x="1283340" y="1487587"/>
                      <a:pt x="1265042" y="1572649"/>
                      <a:pt x="1228446" y="1646830"/>
                    </a:cubicBezTo>
                    <a:cubicBezTo>
                      <a:pt x="1191850" y="1721012"/>
                      <a:pt x="1140912" y="1783324"/>
                      <a:pt x="1075632" y="1833768"/>
                    </a:cubicBezTo>
                    <a:cubicBezTo>
                      <a:pt x="1010353" y="1884211"/>
                      <a:pt x="932215" y="1922538"/>
                      <a:pt x="841219" y="1948749"/>
                    </a:cubicBezTo>
                    <a:cubicBezTo>
                      <a:pt x="750223" y="1974960"/>
                      <a:pt x="650819" y="1988065"/>
                      <a:pt x="543009" y="1988065"/>
                    </a:cubicBezTo>
                    <a:cubicBezTo>
                      <a:pt x="477729" y="1988065"/>
                      <a:pt x="416406" y="1983367"/>
                      <a:pt x="359039" y="1973971"/>
                    </a:cubicBezTo>
                    <a:cubicBezTo>
                      <a:pt x="301672" y="1964574"/>
                      <a:pt x="250981" y="1952953"/>
                      <a:pt x="206967" y="1939105"/>
                    </a:cubicBezTo>
                    <a:cubicBezTo>
                      <a:pt x="162952" y="1925258"/>
                      <a:pt x="126603" y="1910916"/>
                      <a:pt x="97920" y="1896080"/>
                    </a:cubicBezTo>
                    <a:cubicBezTo>
                      <a:pt x="69236" y="1881244"/>
                      <a:pt x="50444" y="1869869"/>
                      <a:pt x="41542" y="1861957"/>
                    </a:cubicBezTo>
                    <a:cubicBezTo>
                      <a:pt x="32640" y="1854044"/>
                      <a:pt x="25964" y="1845142"/>
                      <a:pt x="21513" y="1835251"/>
                    </a:cubicBezTo>
                    <a:cubicBezTo>
                      <a:pt x="17062" y="1825360"/>
                      <a:pt x="13106" y="1813739"/>
                      <a:pt x="9644" y="1800386"/>
                    </a:cubicBezTo>
                    <a:cubicBezTo>
                      <a:pt x="6182" y="1787033"/>
                      <a:pt x="3709" y="1770219"/>
                      <a:pt x="2226" y="1749943"/>
                    </a:cubicBezTo>
                    <a:cubicBezTo>
                      <a:pt x="742" y="1729666"/>
                      <a:pt x="0" y="1705186"/>
                      <a:pt x="0" y="1676503"/>
                    </a:cubicBezTo>
                    <a:cubicBezTo>
                      <a:pt x="0" y="1629027"/>
                      <a:pt x="3957" y="1596139"/>
                      <a:pt x="11869" y="1577841"/>
                    </a:cubicBezTo>
                    <a:cubicBezTo>
                      <a:pt x="19782" y="1559543"/>
                      <a:pt x="31651" y="1550394"/>
                      <a:pt x="47476" y="1550394"/>
                    </a:cubicBezTo>
                    <a:cubicBezTo>
                      <a:pt x="57367" y="1550394"/>
                      <a:pt x="74429" y="1557071"/>
                      <a:pt x="98662" y="1570423"/>
                    </a:cubicBezTo>
                    <a:cubicBezTo>
                      <a:pt x="122894" y="1583776"/>
                      <a:pt x="153803" y="1598118"/>
                      <a:pt x="191389" y="1613449"/>
                    </a:cubicBezTo>
                    <a:cubicBezTo>
                      <a:pt x="228974" y="1628779"/>
                      <a:pt x="272988" y="1643121"/>
                      <a:pt x="323432" y="1656474"/>
                    </a:cubicBezTo>
                    <a:cubicBezTo>
                      <a:pt x="373875" y="1669827"/>
                      <a:pt x="431242" y="1676503"/>
                      <a:pt x="495533" y="1676503"/>
                    </a:cubicBezTo>
                    <a:cubicBezTo>
                      <a:pt x="549933" y="1676503"/>
                      <a:pt x="597903" y="1670074"/>
                      <a:pt x="639445" y="1657216"/>
                    </a:cubicBezTo>
                    <a:cubicBezTo>
                      <a:pt x="680987" y="1644357"/>
                      <a:pt x="716346" y="1626307"/>
                      <a:pt x="745525" y="1603063"/>
                    </a:cubicBezTo>
                    <a:cubicBezTo>
                      <a:pt x="774703" y="1579820"/>
                      <a:pt x="796462" y="1551631"/>
                      <a:pt x="810804" y="1518496"/>
                    </a:cubicBezTo>
                    <a:cubicBezTo>
                      <a:pt x="825146" y="1485362"/>
                      <a:pt x="832317" y="1448518"/>
                      <a:pt x="832317" y="1407966"/>
                    </a:cubicBezTo>
                    <a:cubicBezTo>
                      <a:pt x="832317" y="1363457"/>
                      <a:pt x="823662" y="1323399"/>
                      <a:pt x="806353" y="1287792"/>
                    </a:cubicBezTo>
                    <a:cubicBezTo>
                      <a:pt x="789044" y="1252184"/>
                      <a:pt x="763328" y="1221770"/>
                      <a:pt x="729205" y="1196548"/>
                    </a:cubicBezTo>
                    <a:cubicBezTo>
                      <a:pt x="695081" y="1171327"/>
                      <a:pt x="652056" y="1151792"/>
                      <a:pt x="600129" y="1137945"/>
                    </a:cubicBezTo>
                    <a:cubicBezTo>
                      <a:pt x="548202" y="1124098"/>
                      <a:pt x="487126" y="1117174"/>
                      <a:pt x="416900" y="1117174"/>
                    </a:cubicBezTo>
                    <a:lnTo>
                      <a:pt x="250734" y="1117174"/>
                    </a:lnTo>
                    <a:cubicBezTo>
                      <a:pt x="237876" y="1117174"/>
                      <a:pt x="226996" y="1115443"/>
                      <a:pt x="218094" y="1111981"/>
                    </a:cubicBezTo>
                    <a:cubicBezTo>
                      <a:pt x="209192" y="1108520"/>
                      <a:pt x="201774" y="1101349"/>
                      <a:pt x="195839" y="1090469"/>
                    </a:cubicBezTo>
                    <a:cubicBezTo>
                      <a:pt x="189905" y="1079589"/>
                      <a:pt x="185701" y="1064505"/>
                      <a:pt x="183229" y="1045218"/>
                    </a:cubicBezTo>
                    <a:cubicBezTo>
                      <a:pt x="180756" y="1025931"/>
                      <a:pt x="179519" y="1000957"/>
                      <a:pt x="179519" y="970295"/>
                    </a:cubicBezTo>
                    <a:cubicBezTo>
                      <a:pt x="179519" y="941611"/>
                      <a:pt x="180756" y="918120"/>
                      <a:pt x="183229" y="899822"/>
                    </a:cubicBezTo>
                    <a:cubicBezTo>
                      <a:pt x="185701" y="881524"/>
                      <a:pt x="189658" y="867430"/>
                      <a:pt x="195098" y="857539"/>
                    </a:cubicBezTo>
                    <a:cubicBezTo>
                      <a:pt x="200538" y="847648"/>
                      <a:pt x="207461" y="840724"/>
                      <a:pt x="215868" y="836768"/>
                    </a:cubicBezTo>
                    <a:cubicBezTo>
                      <a:pt x="224276" y="832812"/>
                      <a:pt x="234414" y="830833"/>
                      <a:pt x="246283" y="830833"/>
                    </a:cubicBezTo>
                    <a:lnTo>
                      <a:pt x="413933" y="830833"/>
                    </a:lnTo>
                    <a:cubicBezTo>
                      <a:pt x="471300" y="830833"/>
                      <a:pt x="522238" y="824157"/>
                      <a:pt x="566747" y="810804"/>
                    </a:cubicBezTo>
                    <a:cubicBezTo>
                      <a:pt x="611256" y="797452"/>
                      <a:pt x="648594" y="778412"/>
                      <a:pt x="678761" y="753685"/>
                    </a:cubicBezTo>
                    <a:cubicBezTo>
                      <a:pt x="708928" y="728957"/>
                      <a:pt x="731925" y="699038"/>
                      <a:pt x="747750" y="663925"/>
                    </a:cubicBezTo>
                    <a:cubicBezTo>
                      <a:pt x="763575" y="628812"/>
                      <a:pt x="771488" y="589991"/>
                      <a:pt x="771488" y="547460"/>
                    </a:cubicBezTo>
                    <a:cubicBezTo>
                      <a:pt x="771488" y="514820"/>
                      <a:pt x="766048" y="483911"/>
                      <a:pt x="755168" y="454733"/>
                    </a:cubicBezTo>
                    <a:cubicBezTo>
                      <a:pt x="744288" y="425555"/>
                      <a:pt x="728215" y="400333"/>
                      <a:pt x="706950" y="379068"/>
                    </a:cubicBezTo>
                    <a:cubicBezTo>
                      <a:pt x="685685" y="357803"/>
                      <a:pt x="658238" y="340988"/>
                      <a:pt x="624609" y="328625"/>
                    </a:cubicBezTo>
                    <a:cubicBezTo>
                      <a:pt x="590980" y="316261"/>
                      <a:pt x="551416" y="310079"/>
                      <a:pt x="505918" y="310079"/>
                    </a:cubicBezTo>
                    <a:cubicBezTo>
                      <a:pt x="454486" y="310079"/>
                      <a:pt x="406020" y="317745"/>
                      <a:pt x="360522" y="333075"/>
                    </a:cubicBezTo>
                    <a:cubicBezTo>
                      <a:pt x="315024" y="348406"/>
                      <a:pt x="274225" y="365221"/>
                      <a:pt x="238123" y="383519"/>
                    </a:cubicBezTo>
                    <a:cubicBezTo>
                      <a:pt x="202021" y="401817"/>
                      <a:pt x="171360" y="418879"/>
                      <a:pt x="146138" y="434704"/>
                    </a:cubicBezTo>
                    <a:cubicBezTo>
                      <a:pt x="120916" y="450530"/>
                      <a:pt x="102371" y="458442"/>
                      <a:pt x="90502" y="458442"/>
                    </a:cubicBezTo>
                    <a:cubicBezTo>
                      <a:pt x="82589" y="458442"/>
                      <a:pt x="75665" y="456711"/>
                      <a:pt x="69731" y="453250"/>
                    </a:cubicBezTo>
                    <a:cubicBezTo>
                      <a:pt x="63796" y="449788"/>
                      <a:pt x="58851" y="443111"/>
                      <a:pt x="54895" y="433221"/>
                    </a:cubicBezTo>
                    <a:cubicBezTo>
                      <a:pt x="50938" y="423330"/>
                      <a:pt x="47971" y="408988"/>
                      <a:pt x="45993" y="390195"/>
                    </a:cubicBezTo>
                    <a:cubicBezTo>
                      <a:pt x="44015" y="371403"/>
                      <a:pt x="43026" y="347170"/>
                      <a:pt x="43026" y="317497"/>
                    </a:cubicBezTo>
                    <a:cubicBezTo>
                      <a:pt x="43026" y="292770"/>
                      <a:pt x="43520" y="272247"/>
                      <a:pt x="44509" y="255927"/>
                    </a:cubicBezTo>
                    <a:cubicBezTo>
                      <a:pt x="45498" y="239607"/>
                      <a:pt x="47476" y="226007"/>
                      <a:pt x="50444" y="215127"/>
                    </a:cubicBezTo>
                    <a:cubicBezTo>
                      <a:pt x="53411" y="204247"/>
                      <a:pt x="57120" y="194851"/>
                      <a:pt x="61571" y="186938"/>
                    </a:cubicBezTo>
                    <a:cubicBezTo>
                      <a:pt x="66022" y="179025"/>
                      <a:pt x="73193" y="170371"/>
                      <a:pt x="83084" y="160974"/>
                    </a:cubicBezTo>
                    <a:cubicBezTo>
                      <a:pt x="92974" y="151578"/>
                      <a:pt x="113251" y="137483"/>
                      <a:pt x="143912" y="118691"/>
                    </a:cubicBezTo>
                    <a:cubicBezTo>
                      <a:pt x="174574" y="99898"/>
                      <a:pt x="213148" y="81600"/>
                      <a:pt x="259636" y="63797"/>
                    </a:cubicBezTo>
                    <a:cubicBezTo>
                      <a:pt x="306123" y="45993"/>
                      <a:pt x="359781" y="30910"/>
                      <a:pt x="420609" y="18546"/>
                    </a:cubicBezTo>
                    <a:cubicBezTo>
                      <a:pt x="481438" y="6182"/>
                      <a:pt x="547460" y="0"/>
                      <a:pt x="6186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grpSp>
          <p:nvGrpSpPr>
            <p:cNvPr id="44" name="Group 43"/>
            <p:cNvGrpSpPr/>
            <p:nvPr/>
          </p:nvGrpSpPr>
          <p:grpSpPr>
            <a:xfrm>
              <a:off x="1603408" y="4037851"/>
              <a:ext cx="3005663" cy="3678806"/>
              <a:chOff x="2088450" y="1466399"/>
              <a:chExt cx="4007550" cy="4905070"/>
            </a:xfrm>
          </p:grpSpPr>
          <p:sp>
            <p:nvSpPr>
              <p:cNvPr id="65" name="TextBox 64"/>
              <p:cNvSpPr txBox="1"/>
              <p:nvPr/>
            </p:nvSpPr>
            <p:spPr>
              <a:xfrm>
                <a:off x="2088450" y="1466399"/>
                <a:ext cx="4007550" cy="430886"/>
              </a:xfrm>
              <a:prstGeom prst="rect">
                <a:avLst/>
              </a:prstGeom>
              <a:noFill/>
            </p:spPr>
            <p:txBody>
              <a:bodyPr wrap="square" lIns="0" rtlCol="0" anchor="ctr">
                <a:spAutoFit/>
              </a:bodyPr>
              <a:lstStyle/>
              <a:p>
                <a:endParaRPr lang="en-US" sz="1500" b="1" dirty="0">
                  <a:solidFill>
                    <a:srgbClr val="7C9647"/>
                  </a:solidFill>
                </a:endParaRPr>
              </a:p>
            </p:txBody>
          </p:sp>
          <p:sp>
            <p:nvSpPr>
              <p:cNvPr id="66" name="TextBox 65"/>
              <p:cNvSpPr txBox="1"/>
              <p:nvPr/>
            </p:nvSpPr>
            <p:spPr>
              <a:xfrm>
                <a:off x="2088453" y="1980528"/>
                <a:ext cx="4007547" cy="4390941"/>
              </a:xfrm>
              <a:prstGeom prst="rect">
                <a:avLst/>
              </a:prstGeom>
              <a:noFill/>
            </p:spPr>
            <p:txBody>
              <a:bodyPr wrap="square" lIns="0" rtlCol="0">
                <a:spAutoFit/>
              </a:bodyPr>
              <a:lstStyle/>
              <a:p>
                <a:r>
                  <a:rPr lang="en-US" sz="1600" dirty="0" smtClean="0">
                    <a:solidFill>
                      <a:schemeClr val="tx1">
                        <a:lumMod val="50000"/>
                        <a:lumOff val="50000"/>
                      </a:schemeClr>
                    </a:solidFill>
                  </a:rPr>
                  <a:t>Create </a:t>
                </a:r>
                <a:r>
                  <a:rPr lang="en-US" sz="1600" dirty="0">
                    <a:solidFill>
                      <a:schemeClr val="tx1">
                        <a:lumMod val="50000"/>
                        <a:lumOff val="50000"/>
                      </a:schemeClr>
                    </a:solidFill>
                  </a:rPr>
                  <a:t>mechanisms to ensure compliance to geospatial standards </a:t>
                </a:r>
              </a:p>
              <a:p>
                <a:r>
                  <a:rPr lang="en-US" sz="1600" dirty="0">
                    <a:solidFill>
                      <a:schemeClr val="accent6">
                        <a:lumMod val="75000"/>
                      </a:schemeClr>
                    </a:solidFill>
                  </a:rPr>
                  <a:t>Review the Spatial Data Infrastructure (SDI) Act, Municipal Structures Act and Statistics Act to ensure alignment </a:t>
                </a:r>
              </a:p>
              <a:p>
                <a:r>
                  <a:rPr lang="en-US" sz="1600" dirty="0">
                    <a:solidFill>
                      <a:schemeClr val="tx1">
                        <a:lumMod val="50000"/>
                        <a:lumOff val="50000"/>
                      </a:schemeClr>
                    </a:solidFill>
                  </a:rPr>
                  <a:t>Review Income Tax Act to ensure that valid physical addresses are a requirement for businesses and enterprises </a:t>
                </a:r>
              </a:p>
              <a:p>
                <a:endParaRPr lang="en-US" sz="1600" dirty="0">
                  <a:solidFill>
                    <a:schemeClr val="tx1">
                      <a:lumMod val="50000"/>
                      <a:lumOff val="50000"/>
                    </a:schemeClr>
                  </a:solidFill>
                </a:endParaRPr>
              </a:p>
            </p:txBody>
          </p:sp>
        </p:grpSp>
      </p:grpSp>
    </p:spTree>
    <p:extLst>
      <p:ext uri="{BB962C8B-B14F-4D97-AF65-F5344CB8AC3E}">
        <p14:creationId xmlns:p14="http://schemas.microsoft.com/office/powerpoint/2010/main" xmlns="" val="189447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500"/>
                                        <p:tgtEl>
                                          <p:spTgt spid="8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179512" y="1468839"/>
            <a:ext cx="4221162" cy="1384995"/>
            <a:chOff x="384775" y="57554"/>
            <a:chExt cx="4221162" cy="1384995"/>
          </a:xfrm>
        </p:grpSpPr>
        <p:grpSp>
          <p:nvGrpSpPr>
            <p:cNvPr id="45" name="Group 44"/>
            <p:cNvGrpSpPr>
              <a:grpSpLocks noChangeAspect="1"/>
            </p:cNvGrpSpPr>
            <p:nvPr/>
          </p:nvGrpSpPr>
          <p:grpSpPr>
            <a:xfrm>
              <a:off x="384775" y="305567"/>
              <a:ext cx="966978" cy="966978"/>
              <a:chOff x="1382806" y="3668806"/>
              <a:chExt cx="3025588" cy="3025588"/>
            </a:xfrm>
          </p:grpSpPr>
          <p:sp>
            <p:nvSpPr>
              <p:cNvPr id="46" name="Rectangle 45"/>
              <p:cNvSpPr/>
              <p:nvPr/>
            </p:nvSpPr>
            <p:spPr>
              <a:xfrm>
                <a:off x="1382806" y="3668806"/>
                <a:ext cx="3025588" cy="3025588"/>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7" name="Freeform 46"/>
              <p:cNvSpPr/>
              <p:nvPr/>
            </p:nvSpPr>
            <p:spPr>
              <a:xfrm>
                <a:off x="2338093" y="4265700"/>
                <a:ext cx="1180970" cy="1933171"/>
              </a:xfrm>
              <a:custGeom>
                <a:avLst/>
                <a:gdLst/>
                <a:ahLst/>
                <a:cxnLst/>
                <a:rect l="l" t="t" r="r" b="b"/>
                <a:pathLst>
                  <a:path w="1180970" h="1933171">
                    <a:moveTo>
                      <a:pt x="634994" y="0"/>
                    </a:moveTo>
                    <a:cubicBezTo>
                      <a:pt x="672579" y="0"/>
                      <a:pt x="702993" y="742"/>
                      <a:pt x="726237" y="2226"/>
                    </a:cubicBezTo>
                    <a:cubicBezTo>
                      <a:pt x="749481" y="3709"/>
                      <a:pt x="767037" y="6182"/>
                      <a:pt x="778906" y="9644"/>
                    </a:cubicBezTo>
                    <a:cubicBezTo>
                      <a:pt x="790775" y="13106"/>
                      <a:pt x="798688" y="17804"/>
                      <a:pt x="802644" y="23738"/>
                    </a:cubicBezTo>
                    <a:cubicBezTo>
                      <a:pt x="806600" y="29673"/>
                      <a:pt x="808579" y="37091"/>
                      <a:pt x="808579" y="45993"/>
                    </a:cubicBezTo>
                    <a:lnTo>
                      <a:pt x="808579" y="1631994"/>
                    </a:lnTo>
                    <a:lnTo>
                      <a:pt x="1121624" y="1631994"/>
                    </a:lnTo>
                    <a:cubicBezTo>
                      <a:pt x="1130526" y="1631994"/>
                      <a:pt x="1138686" y="1634714"/>
                      <a:pt x="1146104" y="1640154"/>
                    </a:cubicBezTo>
                    <a:cubicBezTo>
                      <a:pt x="1153523" y="1645594"/>
                      <a:pt x="1159952" y="1654248"/>
                      <a:pt x="1165392" y="1666117"/>
                    </a:cubicBezTo>
                    <a:cubicBezTo>
                      <a:pt x="1170832" y="1677986"/>
                      <a:pt x="1174788" y="1693564"/>
                      <a:pt x="1177261" y="1712852"/>
                    </a:cubicBezTo>
                    <a:cubicBezTo>
                      <a:pt x="1179733" y="1732139"/>
                      <a:pt x="1180970" y="1756124"/>
                      <a:pt x="1180970" y="1784808"/>
                    </a:cubicBezTo>
                    <a:cubicBezTo>
                      <a:pt x="1180970" y="1812502"/>
                      <a:pt x="1179486" y="1835993"/>
                      <a:pt x="1176519" y="1855280"/>
                    </a:cubicBezTo>
                    <a:cubicBezTo>
                      <a:pt x="1173552" y="1874567"/>
                      <a:pt x="1169348" y="1889898"/>
                      <a:pt x="1163908" y="1901273"/>
                    </a:cubicBezTo>
                    <a:cubicBezTo>
                      <a:pt x="1158468" y="1912647"/>
                      <a:pt x="1152286" y="1920807"/>
                      <a:pt x="1145363" y="1925753"/>
                    </a:cubicBezTo>
                    <a:cubicBezTo>
                      <a:pt x="1138439" y="1930698"/>
                      <a:pt x="1130526" y="1933171"/>
                      <a:pt x="1121624" y="1933171"/>
                    </a:cubicBezTo>
                    <a:lnTo>
                      <a:pt x="62312" y="1933171"/>
                    </a:lnTo>
                    <a:cubicBezTo>
                      <a:pt x="54400" y="1933171"/>
                      <a:pt x="46982" y="1930698"/>
                      <a:pt x="40058" y="1925753"/>
                    </a:cubicBezTo>
                    <a:cubicBezTo>
                      <a:pt x="33134" y="1920807"/>
                      <a:pt x="26953" y="1912647"/>
                      <a:pt x="21513" y="1901273"/>
                    </a:cubicBezTo>
                    <a:cubicBezTo>
                      <a:pt x="16073" y="1889898"/>
                      <a:pt x="11869" y="1874567"/>
                      <a:pt x="8902" y="1855280"/>
                    </a:cubicBezTo>
                    <a:cubicBezTo>
                      <a:pt x="5934" y="1835993"/>
                      <a:pt x="4451" y="1812502"/>
                      <a:pt x="4451" y="1784808"/>
                    </a:cubicBezTo>
                    <a:cubicBezTo>
                      <a:pt x="4451" y="1756124"/>
                      <a:pt x="5687" y="1732139"/>
                      <a:pt x="8160" y="1712852"/>
                    </a:cubicBezTo>
                    <a:cubicBezTo>
                      <a:pt x="10633" y="1693564"/>
                      <a:pt x="14589" y="1677986"/>
                      <a:pt x="20029" y="1666117"/>
                    </a:cubicBezTo>
                    <a:cubicBezTo>
                      <a:pt x="25469" y="1654248"/>
                      <a:pt x="31651" y="1645594"/>
                      <a:pt x="38574" y="1640154"/>
                    </a:cubicBezTo>
                    <a:cubicBezTo>
                      <a:pt x="45498" y="1634714"/>
                      <a:pt x="53411" y="1631994"/>
                      <a:pt x="62312" y="1631994"/>
                    </a:cubicBezTo>
                    <a:lnTo>
                      <a:pt x="419867" y="1631994"/>
                    </a:lnTo>
                    <a:lnTo>
                      <a:pt x="419867" y="382777"/>
                    </a:lnTo>
                    <a:lnTo>
                      <a:pt x="111272" y="553394"/>
                    </a:lnTo>
                    <a:cubicBezTo>
                      <a:pt x="88523" y="564274"/>
                      <a:pt x="69978" y="570951"/>
                      <a:pt x="55636" y="573423"/>
                    </a:cubicBezTo>
                    <a:cubicBezTo>
                      <a:pt x="41294" y="575896"/>
                      <a:pt x="29920" y="572929"/>
                      <a:pt x="21513" y="564522"/>
                    </a:cubicBezTo>
                    <a:cubicBezTo>
                      <a:pt x="13105" y="556114"/>
                      <a:pt x="7418" y="541525"/>
                      <a:pt x="4451" y="520755"/>
                    </a:cubicBezTo>
                    <a:cubicBezTo>
                      <a:pt x="1484" y="499984"/>
                      <a:pt x="0" y="470806"/>
                      <a:pt x="0" y="433220"/>
                    </a:cubicBezTo>
                    <a:cubicBezTo>
                      <a:pt x="0" y="409482"/>
                      <a:pt x="494" y="389948"/>
                      <a:pt x="1484" y="374617"/>
                    </a:cubicBezTo>
                    <a:cubicBezTo>
                      <a:pt x="2473" y="359286"/>
                      <a:pt x="4945" y="346181"/>
                      <a:pt x="8902" y="335301"/>
                    </a:cubicBezTo>
                    <a:cubicBezTo>
                      <a:pt x="12858" y="324421"/>
                      <a:pt x="18298" y="315519"/>
                      <a:pt x="25222" y="308595"/>
                    </a:cubicBezTo>
                    <a:cubicBezTo>
                      <a:pt x="32145" y="301672"/>
                      <a:pt x="41542" y="294254"/>
                      <a:pt x="53411" y="286341"/>
                    </a:cubicBezTo>
                    <a:lnTo>
                      <a:pt x="465860" y="19288"/>
                    </a:lnTo>
                    <a:cubicBezTo>
                      <a:pt x="470805" y="15331"/>
                      <a:pt x="476987" y="12117"/>
                      <a:pt x="484405" y="9644"/>
                    </a:cubicBezTo>
                    <a:cubicBezTo>
                      <a:pt x="491823" y="7171"/>
                      <a:pt x="501467" y="5193"/>
                      <a:pt x="513336" y="3709"/>
                    </a:cubicBezTo>
                    <a:cubicBezTo>
                      <a:pt x="525205" y="2226"/>
                      <a:pt x="540783" y="1237"/>
                      <a:pt x="560070" y="742"/>
                    </a:cubicBezTo>
                    <a:cubicBezTo>
                      <a:pt x="579358" y="248"/>
                      <a:pt x="604332" y="0"/>
                      <a:pt x="6349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48" name="Freeform 47"/>
              <p:cNvSpPr/>
              <p:nvPr/>
            </p:nvSpPr>
            <p:spPr>
              <a:xfrm>
                <a:off x="2361975" y="4296064"/>
                <a:ext cx="2046419" cy="2398330"/>
              </a:xfrm>
              <a:custGeom>
                <a:avLst/>
                <a:gdLst>
                  <a:gd name="connsiteX0" fmla="*/ 395986 w 2046419"/>
                  <a:gd name="connsiteY0" fmla="*/ 352414 h 2398330"/>
                  <a:gd name="connsiteX1" fmla="*/ 395987 w 2046419"/>
                  <a:gd name="connsiteY1" fmla="*/ 879025 h 2398330"/>
                  <a:gd name="connsiteX2" fmla="*/ 0 w 2046419"/>
                  <a:gd name="connsiteY2" fmla="*/ 535520 h 2398330"/>
                  <a:gd name="connsiteX3" fmla="*/ 12468 w 2046419"/>
                  <a:gd name="connsiteY3" fmla="*/ 542690 h 2398330"/>
                  <a:gd name="connsiteX4" fmla="*/ 31755 w 2046419"/>
                  <a:gd name="connsiteY4" fmla="*/ 543060 h 2398330"/>
                  <a:gd name="connsiteX5" fmla="*/ 87391 w 2046419"/>
                  <a:gd name="connsiteY5" fmla="*/ 523032 h 2398330"/>
                  <a:gd name="connsiteX6" fmla="*/ 780529 w 2046419"/>
                  <a:gd name="connsiteY6" fmla="*/ 0 h 2398330"/>
                  <a:gd name="connsiteX7" fmla="*/ 2046419 w 2046419"/>
                  <a:gd name="connsiteY7" fmla="*/ 1098117 h 2398330"/>
                  <a:gd name="connsiteX8" fmla="*/ 2046419 w 2046419"/>
                  <a:gd name="connsiteY8" fmla="*/ 2398330 h 2398330"/>
                  <a:gd name="connsiteX9" fmla="*/ 599559 w 2046419"/>
                  <a:gd name="connsiteY9" fmla="*/ 2398330 h 2398330"/>
                  <a:gd name="connsiteX10" fmla="*/ 22023 w 2046419"/>
                  <a:gd name="connsiteY10" fmla="*/ 1897337 h 2398330"/>
                  <a:gd name="connsiteX11" fmla="*/ 38430 w 2046419"/>
                  <a:gd name="connsiteY11" fmla="*/ 1902806 h 2398330"/>
                  <a:gd name="connsiteX12" fmla="*/ 1097742 w 2046419"/>
                  <a:gd name="connsiteY12" fmla="*/ 1902806 h 2398330"/>
                  <a:gd name="connsiteX13" fmla="*/ 1121481 w 2046419"/>
                  <a:gd name="connsiteY13" fmla="*/ 1895388 h 2398330"/>
                  <a:gd name="connsiteX14" fmla="*/ 1140026 w 2046419"/>
                  <a:gd name="connsiteY14" fmla="*/ 1870908 h 2398330"/>
                  <a:gd name="connsiteX15" fmla="*/ 1152637 w 2046419"/>
                  <a:gd name="connsiteY15" fmla="*/ 1824915 h 2398330"/>
                  <a:gd name="connsiteX16" fmla="*/ 1157088 w 2046419"/>
                  <a:gd name="connsiteY16" fmla="*/ 1754443 h 2398330"/>
                  <a:gd name="connsiteX17" fmla="*/ 1153379 w 2046419"/>
                  <a:gd name="connsiteY17" fmla="*/ 1682487 h 2398330"/>
                  <a:gd name="connsiteX18" fmla="*/ 1141510 w 2046419"/>
                  <a:gd name="connsiteY18" fmla="*/ 1635752 h 2398330"/>
                  <a:gd name="connsiteX19" fmla="*/ 1122222 w 2046419"/>
                  <a:gd name="connsiteY19" fmla="*/ 1609789 h 2398330"/>
                  <a:gd name="connsiteX20" fmla="*/ 1097742 w 2046419"/>
                  <a:gd name="connsiteY20" fmla="*/ 1601629 h 2398330"/>
                  <a:gd name="connsiteX21" fmla="*/ 784697 w 2046419"/>
                  <a:gd name="connsiteY21" fmla="*/ 1601629 h 2398330"/>
                  <a:gd name="connsiteX22" fmla="*/ 784697 w 2046419"/>
                  <a:gd name="connsiteY22" fmla="*/ 15628 h 239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46419" h="2398330">
                    <a:moveTo>
                      <a:pt x="395986" y="352414"/>
                    </a:moveTo>
                    <a:lnTo>
                      <a:pt x="395987" y="879025"/>
                    </a:lnTo>
                    <a:lnTo>
                      <a:pt x="0" y="535520"/>
                    </a:lnTo>
                    <a:lnTo>
                      <a:pt x="12468" y="542690"/>
                    </a:lnTo>
                    <a:cubicBezTo>
                      <a:pt x="18154" y="544173"/>
                      <a:pt x="24585" y="544297"/>
                      <a:pt x="31755" y="543060"/>
                    </a:cubicBezTo>
                    <a:cubicBezTo>
                      <a:pt x="46097" y="540588"/>
                      <a:pt x="64642" y="533911"/>
                      <a:pt x="87391" y="523032"/>
                    </a:cubicBezTo>
                    <a:close/>
                    <a:moveTo>
                      <a:pt x="780529" y="0"/>
                    </a:moveTo>
                    <a:lnTo>
                      <a:pt x="2046419" y="1098117"/>
                    </a:lnTo>
                    <a:lnTo>
                      <a:pt x="2046419" y="2398330"/>
                    </a:lnTo>
                    <a:lnTo>
                      <a:pt x="599559" y="2398330"/>
                    </a:lnTo>
                    <a:lnTo>
                      <a:pt x="22023" y="1897337"/>
                    </a:lnTo>
                    <a:lnTo>
                      <a:pt x="38430" y="1902806"/>
                    </a:lnTo>
                    <a:lnTo>
                      <a:pt x="1097742" y="1902806"/>
                    </a:lnTo>
                    <a:cubicBezTo>
                      <a:pt x="1106644" y="1902806"/>
                      <a:pt x="1114557" y="1900333"/>
                      <a:pt x="1121481" y="1895388"/>
                    </a:cubicBezTo>
                    <a:cubicBezTo>
                      <a:pt x="1128404" y="1890442"/>
                      <a:pt x="1134586" y="1882282"/>
                      <a:pt x="1140026" y="1870908"/>
                    </a:cubicBezTo>
                    <a:cubicBezTo>
                      <a:pt x="1145466" y="1859533"/>
                      <a:pt x="1149670" y="1844202"/>
                      <a:pt x="1152637" y="1824915"/>
                    </a:cubicBezTo>
                    <a:cubicBezTo>
                      <a:pt x="1155604" y="1805628"/>
                      <a:pt x="1157088" y="1782137"/>
                      <a:pt x="1157088" y="1754443"/>
                    </a:cubicBezTo>
                    <a:cubicBezTo>
                      <a:pt x="1157088" y="1725759"/>
                      <a:pt x="1155851" y="1701774"/>
                      <a:pt x="1153379" y="1682487"/>
                    </a:cubicBezTo>
                    <a:cubicBezTo>
                      <a:pt x="1150906" y="1663199"/>
                      <a:pt x="1146950" y="1647621"/>
                      <a:pt x="1141510" y="1635752"/>
                    </a:cubicBezTo>
                    <a:cubicBezTo>
                      <a:pt x="1136070" y="1623883"/>
                      <a:pt x="1129641" y="1615229"/>
                      <a:pt x="1122222" y="1609789"/>
                    </a:cubicBezTo>
                    <a:cubicBezTo>
                      <a:pt x="1114804" y="1604349"/>
                      <a:pt x="1106644" y="1601629"/>
                      <a:pt x="1097742" y="1601629"/>
                    </a:cubicBezTo>
                    <a:lnTo>
                      <a:pt x="784697" y="1601629"/>
                    </a:lnTo>
                    <a:lnTo>
                      <a:pt x="784697" y="15628"/>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70" name="TextBox 69"/>
            <p:cNvSpPr txBox="1"/>
            <p:nvPr/>
          </p:nvSpPr>
          <p:spPr>
            <a:xfrm>
              <a:off x="1600274" y="57554"/>
              <a:ext cx="3005663" cy="1384995"/>
            </a:xfrm>
            <a:prstGeom prst="rect">
              <a:avLst/>
            </a:prstGeom>
            <a:noFill/>
          </p:spPr>
          <p:txBody>
            <a:bodyPr wrap="square" lIns="0" rtlCol="0" anchor="ctr">
              <a:spAutoFit/>
            </a:bodyPr>
            <a:lstStyle/>
            <a:p>
              <a:r>
                <a:rPr lang="en-US" sz="1400" b="1" dirty="0">
                  <a:solidFill>
                    <a:srgbClr val="C27D0E"/>
                  </a:solidFill>
                </a:rPr>
                <a:t>The Statistics Act to specify the instruments available to the SG and Minister responsible for statistics to coordinate statistical </a:t>
              </a:r>
              <a:r>
                <a:rPr lang="en-US" sz="1400" b="1" dirty="0" smtClean="0">
                  <a:solidFill>
                    <a:srgbClr val="C27D0E"/>
                  </a:solidFill>
                </a:rPr>
                <a:t>planning, production and reporting</a:t>
              </a:r>
              <a:endParaRPr lang="en-US" sz="1400" b="1" dirty="0">
                <a:solidFill>
                  <a:srgbClr val="C27D0E"/>
                </a:solidFill>
              </a:endParaRPr>
            </a:p>
          </p:txBody>
        </p:sp>
      </p:grpSp>
      <p:grpSp>
        <p:nvGrpSpPr>
          <p:cNvPr id="89" name="Group 88"/>
          <p:cNvGrpSpPr/>
          <p:nvPr/>
        </p:nvGrpSpPr>
        <p:grpSpPr>
          <a:xfrm>
            <a:off x="179512" y="3291956"/>
            <a:ext cx="4257699" cy="1477328"/>
            <a:chOff x="358730" y="2262970"/>
            <a:chExt cx="4257699" cy="1477328"/>
          </a:xfrm>
        </p:grpSpPr>
        <p:grpSp>
          <p:nvGrpSpPr>
            <p:cNvPr id="49" name="Group 48"/>
            <p:cNvGrpSpPr>
              <a:grpSpLocks noChangeAspect="1"/>
            </p:cNvGrpSpPr>
            <p:nvPr/>
          </p:nvGrpSpPr>
          <p:grpSpPr>
            <a:xfrm>
              <a:off x="358730" y="2477495"/>
              <a:ext cx="966978" cy="966978"/>
              <a:chOff x="1382807" y="174388"/>
              <a:chExt cx="3025589" cy="3025589"/>
            </a:xfrm>
          </p:grpSpPr>
          <p:sp>
            <p:nvSpPr>
              <p:cNvPr id="50" name="Rectangle 49"/>
              <p:cNvSpPr/>
              <p:nvPr/>
            </p:nvSpPr>
            <p:spPr>
              <a:xfrm>
                <a:off x="1382807" y="174388"/>
                <a:ext cx="3025588" cy="3025588"/>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 name="Freeform 50"/>
              <p:cNvSpPr/>
              <p:nvPr/>
            </p:nvSpPr>
            <p:spPr>
              <a:xfrm>
                <a:off x="2249080" y="750510"/>
                <a:ext cx="1287791" cy="1953942"/>
              </a:xfrm>
              <a:custGeom>
                <a:avLst/>
                <a:gdLst/>
                <a:ahLst/>
                <a:cxnLst/>
                <a:rect l="l" t="t" r="r" b="b"/>
                <a:pathLst>
                  <a:path w="1287791" h="1953942">
                    <a:moveTo>
                      <a:pt x="615707" y="0"/>
                    </a:moveTo>
                    <a:cubicBezTo>
                      <a:pt x="715605" y="0"/>
                      <a:pt x="802891" y="12611"/>
                      <a:pt x="877568" y="37833"/>
                    </a:cubicBezTo>
                    <a:cubicBezTo>
                      <a:pt x="952244" y="63055"/>
                      <a:pt x="1014309" y="98167"/>
                      <a:pt x="1063763" y="143171"/>
                    </a:cubicBezTo>
                    <a:cubicBezTo>
                      <a:pt x="1113217" y="188174"/>
                      <a:pt x="1150061" y="241585"/>
                      <a:pt x="1174294" y="303403"/>
                    </a:cubicBezTo>
                    <a:cubicBezTo>
                      <a:pt x="1198526" y="365221"/>
                      <a:pt x="1210642" y="431737"/>
                      <a:pt x="1210642" y="502951"/>
                    </a:cubicBezTo>
                    <a:cubicBezTo>
                      <a:pt x="1210642" y="565264"/>
                      <a:pt x="1204708" y="626587"/>
                      <a:pt x="1192839" y="686921"/>
                    </a:cubicBezTo>
                    <a:cubicBezTo>
                      <a:pt x="1180970" y="747256"/>
                      <a:pt x="1156243" y="812288"/>
                      <a:pt x="1118657" y="882019"/>
                    </a:cubicBezTo>
                    <a:cubicBezTo>
                      <a:pt x="1081072" y="951749"/>
                      <a:pt x="1028156" y="1028898"/>
                      <a:pt x="959909" y="1113465"/>
                    </a:cubicBezTo>
                    <a:cubicBezTo>
                      <a:pt x="891662" y="1198032"/>
                      <a:pt x="801161" y="1296199"/>
                      <a:pt x="688405" y="1407966"/>
                    </a:cubicBezTo>
                    <a:lnTo>
                      <a:pt x="464376" y="1637928"/>
                    </a:lnTo>
                    <a:lnTo>
                      <a:pt x="1221028" y="1637928"/>
                    </a:lnTo>
                    <a:cubicBezTo>
                      <a:pt x="1230919" y="1637928"/>
                      <a:pt x="1240068" y="1640896"/>
                      <a:pt x="1248475" y="1646830"/>
                    </a:cubicBezTo>
                    <a:cubicBezTo>
                      <a:pt x="1256882" y="1652765"/>
                      <a:pt x="1264053" y="1661914"/>
                      <a:pt x="1269988" y="1674277"/>
                    </a:cubicBezTo>
                    <a:cubicBezTo>
                      <a:pt x="1275922" y="1686641"/>
                      <a:pt x="1280373" y="1702961"/>
                      <a:pt x="1283340" y="1723237"/>
                    </a:cubicBezTo>
                    <a:cubicBezTo>
                      <a:pt x="1286308" y="1743513"/>
                      <a:pt x="1287791" y="1767499"/>
                      <a:pt x="1287791" y="1795193"/>
                    </a:cubicBezTo>
                    <a:cubicBezTo>
                      <a:pt x="1287791" y="1823877"/>
                      <a:pt x="1286555" y="1848357"/>
                      <a:pt x="1284082" y="1868633"/>
                    </a:cubicBezTo>
                    <a:cubicBezTo>
                      <a:pt x="1281609" y="1888909"/>
                      <a:pt x="1277900" y="1905476"/>
                      <a:pt x="1272955" y="1918335"/>
                    </a:cubicBezTo>
                    <a:cubicBezTo>
                      <a:pt x="1268010" y="1931193"/>
                      <a:pt x="1261580" y="1940342"/>
                      <a:pt x="1253668" y="1945782"/>
                    </a:cubicBezTo>
                    <a:cubicBezTo>
                      <a:pt x="1245755" y="1951222"/>
                      <a:pt x="1236853" y="1953942"/>
                      <a:pt x="1226962" y="1953942"/>
                    </a:cubicBezTo>
                    <a:lnTo>
                      <a:pt x="123141" y="1953942"/>
                    </a:lnTo>
                    <a:cubicBezTo>
                      <a:pt x="101382" y="1953942"/>
                      <a:pt x="82589" y="1951963"/>
                      <a:pt x="66764" y="1948007"/>
                    </a:cubicBezTo>
                    <a:cubicBezTo>
                      <a:pt x="50938" y="1944051"/>
                      <a:pt x="38080" y="1936385"/>
                      <a:pt x="28189" y="1925011"/>
                    </a:cubicBezTo>
                    <a:cubicBezTo>
                      <a:pt x="18298" y="1913636"/>
                      <a:pt x="11127" y="1897069"/>
                      <a:pt x="6676" y="1875309"/>
                    </a:cubicBezTo>
                    <a:cubicBezTo>
                      <a:pt x="2226" y="1853549"/>
                      <a:pt x="0" y="1825360"/>
                      <a:pt x="0" y="1790742"/>
                    </a:cubicBezTo>
                    <a:cubicBezTo>
                      <a:pt x="0" y="1758103"/>
                      <a:pt x="1484" y="1730161"/>
                      <a:pt x="4451" y="1706917"/>
                    </a:cubicBezTo>
                    <a:cubicBezTo>
                      <a:pt x="7418" y="1683674"/>
                      <a:pt x="12858" y="1662903"/>
                      <a:pt x="20771" y="1644605"/>
                    </a:cubicBezTo>
                    <a:cubicBezTo>
                      <a:pt x="28684" y="1626307"/>
                      <a:pt x="38822" y="1608503"/>
                      <a:pt x="51185" y="1591194"/>
                    </a:cubicBezTo>
                    <a:cubicBezTo>
                      <a:pt x="63549" y="1573885"/>
                      <a:pt x="79622" y="1554845"/>
                      <a:pt x="99403" y="1534074"/>
                    </a:cubicBezTo>
                    <a:lnTo>
                      <a:pt x="431737" y="1178003"/>
                    </a:lnTo>
                    <a:cubicBezTo>
                      <a:pt x="498005" y="1108767"/>
                      <a:pt x="551416" y="1045713"/>
                      <a:pt x="591969" y="988840"/>
                    </a:cubicBezTo>
                    <a:cubicBezTo>
                      <a:pt x="632521" y="931968"/>
                      <a:pt x="664172" y="880041"/>
                      <a:pt x="686921" y="833059"/>
                    </a:cubicBezTo>
                    <a:cubicBezTo>
                      <a:pt x="709670" y="786077"/>
                      <a:pt x="725248" y="742805"/>
                      <a:pt x="733655" y="703241"/>
                    </a:cubicBezTo>
                    <a:cubicBezTo>
                      <a:pt x="742063" y="663678"/>
                      <a:pt x="746266" y="626092"/>
                      <a:pt x="746266" y="590485"/>
                    </a:cubicBezTo>
                    <a:cubicBezTo>
                      <a:pt x="746266" y="557845"/>
                      <a:pt x="741074" y="526936"/>
                      <a:pt x="730688" y="497758"/>
                    </a:cubicBezTo>
                    <a:cubicBezTo>
                      <a:pt x="720303" y="468580"/>
                      <a:pt x="704972" y="443111"/>
                      <a:pt x="684696" y="421351"/>
                    </a:cubicBezTo>
                    <a:cubicBezTo>
                      <a:pt x="664419" y="399591"/>
                      <a:pt x="638950" y="382530"/>
                      <a:pt x="608289" y="370166"/>
                    </a:cubicBezTo>
                    <a:cubicBezTo>
                      <a:pt x="577627" y="357802"/>
                      <a:pt x="541525" y="351621"/>
                      <a:pt x="499984" y="351621"/>
                    </a:cubicBezTo>
                    <a:cubicBezTo>
                      <a:pt x="441627" y="351621"/>
                      <a:pt x="389948" y="359039"/>
                      <a:pt x="344944" y="373875"/>
                    </a:cubicBezTo>
                    <a:cubicBezTo>
                      <a:pt x="299941" y="388711"/>
                      <a:pt x="260377" y="405279"/>
                      <a:pt x="226254" y="423577"/>
                    </a:cubicBezTo>
                    <a:cubicBezTo>
                      <a:pt x="192130" y="441875"/>
                      <a:pt x="163694" y="458689"/>
                      <a:pt x="140945" y="474020"/>
                    </a:cubicBezTo>
                    <a:cubicBezTo>
                      <a:pt x="118196" y="489351"/>
                      <a:pt x="100392" y="497017"/>
                      <a:pt x="87534" y="497017"/>
                    </a:cubicBezTo>
                    <a:cubicBezTo>
                      <a:pt x="78633" y="497017"/>
                      <a:pt x="70967" y="494049"/>
                      <a:pt x="64538" y="488115"/>
                    </a:cubicBezTo>
                    <a:cubicBezTo>
                      <a:pt x="58109" y="482180"/>
                      <a:pt x="52916" y="472289"/>
                      <a:pt x="48960" y="458442"/>
                    </a:cubicBezTo>
                    <a:cubicBezTo>
                      <a:pt x="45004" y="444595"/>
                      <a:pt x="41789" y="426049"/>
                      <a:pt x="39316" y="402806"/>
                    </a:cubicBezTo>
                    <a:cubicBezTo>
                      <a:pt x="36844" y="379562"/>
                      <a:pt x="35607" y="351126"/>
                      <a:pt x="35607" y="317497"/>
                    </a:cubicBezTo>
                    <a:cubicBezTo>
                      <a:pt x="35607" y="294748"/>
                      <a:pt x="36349" y="275708"/>
                      <a:pt x="37833" y="260377"/>
                    </a:cubicBezTo>
                    <a:cubicBezTo>
                      <a:pt x="39316" y="245047"/>
                      <a:pt x="41542" y="231694"/>
                      <a:pt x="44509" y="220319"/>
                    </a:cubicBezTo>
                    <a:cubicBezTo>
                      <a:pt x="47476" y="208945"/>
                      <a:pt x="51433" y="199054"/>
                      <a:pt x="56378" y="190647"/>
                    </a:cubicBezTo>
                    <a:cubicBezTo>
                      <a:pt x="61324" y="182240"/>
                      <a:pt x="69978" y="172101"/>
                      <a:pt x="82342" y="160232"/>
                    </a:cubicBezTo>
                    <a:cubicBezTo>
                      <a:pt x="94705" y="148363"/>
                      <a:pt x="117454" y="133280"/>
                      <a:pt x="150589" y="114982"/>
                    </a:cubicBezTo>
                    <a:cubicBezTo>
                      <a:pt x="183723" y="96684"/>
                      <a:pt x="224523" y="78880"/>
                      <a:pt x="272988" y="61571"/>
                    </a:cubicBezTo>
                    <a:cubicBezTo>
                      <a:pt x="321453" y="44262"/>
                      <a:pt x="374864" y="29673"/>
                      <a:pt x="433220" y="17804"/>
                    </a:cubicBezTo>
                    <a:cubicBezTo>
                      <a:pt x="491576" y="5935"/>
                      <a:pt x="552405" y="0"/>
                      <a:pt x="6157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2" name="TextBox 51"/>
              <p:cNvSpPr txBox="1"/>
              <p:nvPr/>
            </p:nvSpPr>
            <p:spPr>
              <a:xfrm>
                <a:off x="2292711" y="898530"/>
                <a:ext cx="2115685" cy="2301447"/>
              </a:xfrm>
              <a:custGeom>
                <a:avLst/>
                <a:gdLst>
                  <a:gd name="connsiteX0" fmla="*/ 456353 w 2115685"/>
                  <a:gd name="connsiteY0" fmla="*/ 203601 h 2301447"/>
                  <a:gd name="connsiteX1" fmla="*/ 564658 w 2115685"/>
                  <a:gd name="connsiteY1" fmla="*/ 222146 h 2301447"/>
                  <a:gd name="connsiteX2" fmla="*/ 641065 w 2115685"/>
                  <a:gd name="connsiteY2" fmla="*/ 273331 h 2301447"/>
                  <a:gd name="connsiteX3" fmla="*/ 687057 w 2115685"/>
                  <a:gd name="connsiteY3" fmla="*/ 349738 h 2301447"/>
                  <a:gd name="connsiteX4" fmla="*/ 702635 w 2115685"/>
                  <a:gd name="connsiteY4" fmla="*/ 442465 h 2301447"/>
                  <a:gd name="connsiteX5" fmla="*/ 690024 w 2115685"/>
                  <a:gd name="connsiteY5" fmla="*/ 555221 h 2301447"/>
                  <a:gd name="connsiteX6" fmla="*/ 643290 w 2115685"/>
                  <a:gd name="connsiteY6" fmla="*/ 685039 h 2301447"/>
                  <a:gd name="connsiteX7" fmla="*/ 602490 w 2115685"/>
                  <a:gd name="connsiteY7" fmla="*/ 759221 h 2301447"/>
                  <a:gd name="connsiteX8" fmla="*/ 567532 w 2115685"/>
                  <a:gd name="connsiteY8" fmla="*/ 811898 h 2301447"/>
                  <a:gd name="connsiteX9" fmla="*/ 25852 w 2115685"/>
                  <a:gd name="connsiteY9" fmla="*/ 342009 h 2301447"/>
                  <a:gd name="connsiteX10" fmla="*/ 43903 w 2115685"/>
                  <a:gd name="connsiteY10" fmla="*/ 348997 h 2301447"/>
                  <a:gd name="connsiteX11" fmla="*/ 97314 w 2115685"/>
                  <a:gd name="connsiteY11" fmla="*/ 326000 h 2301447"/>
                  <a:gd name="connsiteX12" fmla="*/ 182623 w 2115685"/>
                  <a:gd name="connsiteY12" fmla="*/ 275557 h 2301447"/>
                  <a:gd name="connsiteX13" fmla="*/ 301313 w 2115685"/>
                  <a:gd name="connsiteY13" fmla="*/ 225855 h 2301447"/>
                  <a:gd name="connsiteX14" fmla="*/ 456353 w 2115685"/>
                  <a:gd name="connsiteY14" fmla="*/ 203601 h 2301447"/>
                  <a:gd name="connsiteX15" fmla="*/ 1024383 w 2115685"/>
                  <a:gd name="connsiteY15" fmla="*/ 0 h 2301447"/>
                  <a:gd name="connsiteX16" fmla="*/ 2115685 w 2115685"/>
                  <a:gd name="connsiteY16" fmla="*/ 946668 h 2301447"/>
                  <a:gd name="connsiteX17" fmla="*/ 2115685 w 2115685"/>
                  <a:gd name="connsiteY17" fmla="*/ 2301447 h 2301447"/>
                  <a:gd name="connsiteX18" fmla="*/ 593970 w 2115685"/>
                  <a:gd name="connsiteY18" fmla="*/ 2301447 h 2301447"/>
                  <a:gd name="connsiteX19" fmla="*/ 0 w 2115685"/>
                  <a:gd name="connsiteY19" fmla="*/ 1786198 h 2301447"/>
                  <a:gd name="connsiteX20" fmla="*/ 23133 w 2115685"/>
                  <a:gd name="connsiteY20" fmla="*/ 1799988 h 2301447"/>
                  <a:gd name="connsiteX21" fmla="*/ 79510 w 2115685"/>
                  <a:gd name="connsiteY21" fmla="*/ 1805923 h 2301447"/>
                  <a:gd name="connsiteX22" fmla="*/ 1183331 w 2115685"/>
                  <a:gd name="connsiteY22" fmla="*/ 1805923 h 2301447"/>
                  <a:gd name="connsiteX23" fmla="*/ 1210037 w 2115685"/>
                  <a:gd name="connsiteY23" fmla="*/ 1797763 h 2301447"/>
                  <a:gd name="connsiteX24" fmla="*/ 1229324 w 2115685"/>
                  <a:gd name="connsiteY24" fmla="*/ 1770316 h 2301447"/>
                  <a:gd name="connsiteX25" fmla="*/ 1240451 w 2115685"/>
                  <a:gd name="connsiteY25" fmla="*/ 1720614 h 2301447"/>
                  <a:gd name="connsiteX26" fmla="*/ 1244160 w 2115685"/>
                  <a:gd name="connsiteY26" fmla="*/ 1647174 h 2301447"/>
                  <a:gd name="connsiteX27" fmla="*/ 1239709 w 2115685"/>
                  <a:gd name="connsiteY27" fmla="*/ 1575218 h 2301447"/>
                  <a:gd name="connsiteX28" fmla="*/ 1226357 w 2115685"/>
                  <a:gd name="connsiteY28" fmla="*/ 1526258 h 2301447"/>
                  <a:gd name="connsiteX29" fmla="*/ 1204844 w 2115685"/>
                  <a:gd name="connsiteY29" fmla="*/ 1498811 h 2301447"/>
                  <a:gd name="connsiteX30" fmla="*/ 1177397 w 2115685"/>
                  <a:gd name="connsiteY30" fmla="*/ 1489909 h 2301447"/>
                  <a:gd name="connsiteX31" fmla="*/ 420745 w 2115685"/>
                  <a:gd name="connsiteY31" fmla="*/ 1489909 h 2301447"/>
                  <a:gd name="connsiteX32" fmla="*/ 644774 w 2115685"/>
                  <a:gd name="connsiteY32" fmla="*/ 1259947 h 2301447"/>
                  <a:gd name="connsiteX33" fmla="*/ 916278 w 2115685"/>
                  <a:gd name="connsiteY33" fmla="*/ 965446 h 2301447"/>
                  <a:gd name="connsiteX34" fmla="*/ 1075026 w 2115685"/>
                  <a:gd name="connsiteY34" fmla="*/ 734000 h 2301447"/>
                  <a:gd name="connsiteX35" fmla="*/ 1149208 w 2115685"/>
                  <a:gd name="connsiteY35" fmla="*/ 538902 h 2301447"/>
                  <a:gd name="connsiteX36" fmla="*/ 1167011 w 2115685"/>
                  <a:gd name="connsiteY36" fmla="*/ 354932 h 2301447"/>
                  <a:gd name="connsiteX37" fmla="*/ 1130663 w 2115685"/>
                  <a:gd name="connsiteY37" fmla="*/ 155384 h 2301447"/>
                  <a:gd name="connsiteX38" fmla="*/ 1084855 w 2115685"/>
                  <a:gd name="connsiteY38" fmla="*/ 68962 h 230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15685" h="2301447">
                    <a:moveTo>
                      <a:pt x="456353" y="203601"/>
                    </a:moveTo>
                    <a:cubicBezTo>
                      <a:pt x="497894" y="203601"/>
                      <a:pt x="533996" y="209782"/>
                      <a:pt x="564658" y="222146"/>
                    </a:cubicBezTo>
                    <a:cubicBezTo>
                      <a:pt x="595319" y="234510"/>
                      <a:pt x="620788" y="251571"/>
                      <a:pt x="641065" y="273331"/>
                    </a:cubicBezTo>
                    <a:cubicBezTo>
                      <a:pt x="661341" y="295091"/>
                      <a:pt x="676672" y="320560"/>
                      <a:pt x="687057" y="349738"/>
                    </a:cubicBezTo>
                    <a:cubicBezTo>
                      <a:pt x="697443" y="378916"/>
                      <a:pt x="702635" y="409825"/>
                      <a:pt x="702635" y="442465"/>
                    </a:cubicBezTo>
                    <a:cubicBezTo>
                      <a:pt x="702635" y="478072"/>
                      <a:pt x="698432" y="515658"/>
                      <a:pt x="690024" y="555221"/>
                    </a:cubicBezTo>
                    <a:cubicBezTo>
                      <a:pt x="681617" y="594785"/>
                      <a:pt x="666039" y="638057"/>
                      <a:pt x="643290" y="685039"/>
                    </a:cubicBezTo>
                    <a:cubicBezTo>
                      <a:pt x="631916" y="708530"/>
                      <a:pt x="618316" y="733257"/>
                      <a:pt x="602490" y="759221"/>
                    </a:cubicBezTo>
                    <a:lnTo>
                      <a:pt x="567532" y="811898"/>
                    </a:lnTo>
                    <a:lnTo>
                      <a:pt x="25852" y="342009"/>
                    </a:lnTo>
                    <a:lnTo>
                      <a:pt x="43903" y="348997"/>
                    </a:lnTo>
                    <a:cubicBezTo>
                      <a:pt x="56761" y="348997"/>
                      <a:pt x="74565" y="341331"/>
                      <a:pt x="97314" y="326000"/>
                    </a:cubicBezTo>
                    <a:cubicBezTo>
                      <a:pt x="120063" y="310669"/>
                      <a:pt x="148499" y="293855"/>
                      <a:pt x="182623" y="275557"/>
                    </a:cubicBezTo>
                    <a:cubicBezTo>
                      <a:pt x="216746" y="257259"/>
                      <a:pt x="256310" y="240691"/>
                      <a:pt x="301313" y="225855"/>
                    </a:cubicBezTo>
                    <a:cubicBezTo>
                      <a:pt x="346317" y="211019"/>
                      <a:pt x="397996" y="203601"/>
                      <a:pt x="456353" y="203601"/>
                    </a:cubicBezTo>
                    <a:close/>
                    <a:moveTo>
                      <a:pt x="1024383" y="0"/>
                    </a:moveTo>
                    <a:lnTo>
                      <a:pt x="2115685" y="946668"/>
                    </a:lnTo>
                    <a:lnTo>
                      <a:pt x="2115685" y="2301447"/>
                    </a:lnTo>
                    <a:lnTo>
                      <a:pt x="593970" y="2301447"/>
                    </a:lnTo>
                    <a:lnTo>
                      <a:pt x="0" y="1786198"/>
                    </a:lnTo>
                    <a:lnTo>
                      <a:pt x="23133" y="1799988"/>
                    </a:lnTo>
                    <a:cubicBezTo>
                      <a:pt x="38958" y="1803944"/>
                      <a:pt x="57751" y="1805923"/>
                      <a:pt x="79510" y="1805923"/>
                    </a:cubicBezTo>
                    <a:lnTo>
                      <a:pt x="1183331" y="1805923"/>
                    </a:lnTo>
                    <a:cubicBezTo>
                      <a:pt x="1193222" y="1805923"/>
                      <a:pt x="1202124" y="1803203"/>
                      <a:pt x="1210037" y="1797763"/>
                    </a:cubicBezTo>
                    <a:cubicBezTo>
                      <a:pt x="1217949" y="1792323"/>
                      <a:pt x="1224379" y="1783174"/>
                      <a:pt x="1229324" y="1770316"/>
                    </a:cubicBezTo>
                    <a:cubicBezTo>
                      <a:pt x="1234269" y="1757457"/>
                      <a:pt x="1237978" y="1740890"/>
                      <a:pt x="1240451" y="1720614"/>
                    </a:cubicBezTo>
                    <a:cubicBezTo>
                      <a:pt x="1242924" y="1700338"/>
                      <a:pt x="1244160" y="1675858"/>
                      <a:pt x="1244160" y="1647174"/>
                    </a:cubicBezTo>
                    <a:cubicBezTo>
                      <a:pt x="1244160" y="1619480"/>
                      <a:pt x="1242677" y="1595494"/>
                      <a:pt x="1239709" y="1575218"/>
                    </a:cubicBezTo>
                    <a:cubicBezTo>
                      <a:pt x="1236742" y="1554942"/>
                      <a:pt x="1232291" y="1538622"/>
                      <a:pt x="1226357" y="1526258"/>
                    </a:cubicBezTo>
                    <a:cubicBezTo>
                      <a:pt x="1220422" y="1513895"/>
                      <a:pt x="1213251" y="1504746"/>
                      <a:pt x="1204844" y="1498811"/>
                    </a:cubicBezTo>
                    <a:cubicBezTo>
                      <a:pt x="1196437" y="1492877"/>
                      <a:pt x="1187288" y="1489909"/>
                      <a:pt x="1177397" y="1489909"/>
                    </a:cubicBezTo>
                    <a:lnTo>
                      <a:pt x="420745" y="1489909"/>
                    </a:lnTo>
                    <a:lnTo>
                      <a:pt x="644774" y="1259947"/>
                    </a:lnTo>
                    <a:cubicBezTo>
                      <a:pt x="757530" y="1148180"/>
                      <a:pt x="848031" y="1050013"/>
                      <a:pt x="916278" y="965446"/>
                    </a:cubicBezTo>
                    <a:cubicBezTo>
                      <a:pt x="984525" y="880879"/>
                      <a:pt x="1037441" y="803730"/>
                      <a:pt x="1075026" y="734000"/>
                    </a:cubicBezTo>
                    <a:cubicBezTo>
                      <a:pt x="1112612" y="664269"/>
                      <a:pt x="1137339" y="599237"/>
                      <a:pt x="1149208" y="538902"/>
                    </a:cubicBezTo>
                    <a:cubicBezTo>
                      <a:pt x="1161077" y="478568"/>
                      <a:pt x="1167011" y="417245"/>
                      <a:pt x="1167011" y="354932"/>
                    </a:cubicBezTo>
                    <a:cubicBezTo>
                      <a:pt x="1167011" y="283718"/>
                      <a:pt x="1154895" y="217202"/>
                      <a:pt x="1130663" y="155384"/>
                    </a:cubicBezTo>
                    <a:cubicBezTo>
                      <a:pt x="1118547" y="124475"/>
                      <a:pt x="1103277" y="95668"/>
                      <a:pt x="1084855" y="68962"/>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350" dirty="0"/>
              </a:p>
            </p:txBody>
          </p:sp>
        </p:grpSp>
        <p:sp>
          <p:nvSpPr>
            <p:cNvPr id="73" name="TextBox 72"/>
            <p:cNvSpPr txBox="1"/>
            <p:nvPr/>
          </p:nvSpPr>
          <p:spPr>
            <a:xfrm>
              <a:off x="1494374" y="2262970"/>
              <a:ext cx="3122055" cy="1477328"/>
            </a:xfrm>
            <a:prstGeom prst="rect">
              <a:avLst/>
            </a:prstGeom>
            <a:noFill/>
          </p:spPr>
          <p:txBody>
            <a:bodyPr wrap="square" lIns="0" rtlCol="0" anchor="ctr">
              <a:spAutoFit/>
            </a:bodyPr>
            <a:lstStyle/>
            <a:p>
              <a:r>
                <a:rPr lang="en-US" sz="1500" b="1" dirty="0" smtClean="0">
                  <a:solidFill>
                    <a:srgbClr val="9A2E22"/>
                  </a:solidFill>
                </a:rPr>
                <a:t>statistical </a:t>
              </a:r>
              <a:r>
                <a:rPr lang="en-US" sz="1500" b="1" dirty="0">
                  <a:solidFill>
                    <a:srgbClr val="9A2E22"/>
                  </a:solidFill>
                </a:rPr>
                <a:t>production </a:t>
              </a:r>
              <a:r>
                <a:rPr lang="en-US" sz="1500" b="1" dirty="0" smtClean="0">
                  <a:solidFill>
                    <a:srgbClr val="9A2E22"/>
                  </a:solidFill>
                </a:rPr>
                <a:t>(while the act is clear that organs of state cannot  terminate or start a series without consulting the Minister, this has not been enforced. </a:t>
              </a:r>
              <a:endParaRPr lang="en-US" sz="1500" b="1" dirty="0">
                <a:solidFill>
                  <a:srgbClr val="9A2E22"/>
                </a:solidFill>
              </a:endParaRPr>
            </a:p>
          </p:txBody>
        </p:sp>
      </p:grpSp>
      <p:sp>
        <p:nvSpPr>
          <p:cNvPr id="2" name="Rectangle 1"/>
          <p:cNvSpPr/>
          <p:nvPr/>
        </p:nvSpPr>
        <p:spPr>
          <a:xfrm>
            <a:off x="311367" y="573208"/>
            <a:ext cx="4527897" cy="461665"/>
          </a:xfrm>
          <a:prstGeom prst="rect">
            <a:avLst/>
          </a:prstGeom>
        </p:spPr>
        <p:txBody>
          <a:bodyPr wrap="square">
            <a:spAutoFit/>
          </a:bodyPr>
          <a:lstStyle/>
          <a:p>
            <a:r>
              <a:rPr lang="en-ZA" altLang="en-US" sz="2400" b="1" dirty="0" smtClean="0"/>
              <a:t>Coordination </a:t>
            </a:r>
            <a:r>
              <a:rPr lang="en-ZA" altLang="en-US" sz="2400" b="1" dirty="0"/>
              <a:t>&amp; Compliance</a:t>
            </a:r>
            <a:endParaRPr lang="en-ZA" sz="2400" dirty="0"/>
          </a:p>
        </p:txBody>
      </p:sp>
      <p:grpSp>
        <p:nvGrpSpPr>
          <p:cNvPr id="25" name="Group 24"/>
          <p:cNvGrpSpPr/>
          <p:nvPr/>
        </p:nvGrpSpPr>
        <p:grpSpPr>
          <a:xfrm>
            <a:off x="4790671" y="733079"/>
            <a:ext cx="4217921" cy="1015663"/>
            <a:chOff x="358730" y="4136248"/>
            <a:chExt cx="4217921" cy="1015663"/>
          </a:xfrm>
        </p:grpSpPr>
        <p:grpSp>
          <p:nvGrpSpPr>
            <p:cNvPr id="26" name="Group 25"/>
            <p:cNvGrpSpPr>
              <a:grpSpLocks noChangeAspect="1"/>
            </p:cNvGrpSpPr>
            <p:nvPr/>
          </p:nvGrpSpPr>
          <p:grpSpPr>
            <a:xfrm>
              <a:off x="358730" y="4142258"/>
              <a:ext cx="966978" cy="966978"/>
              <a:chOff x="1382806" y="3668806"/>
              <a:chExt cx="3025589" cy="3025588"/>
            </a:xfrm>
          </p:grpSpPr>
          <p:sp>
            <p:nvSpPr>
              <p:cNvPr id="28" name="Rectangle 27"/>
              <p:cNvSpPr/>
              <p:nvPr/>
            </p:nvSpPr>
            <p:spPr>
              <a:xfrm>
                <a:off x="1382806" y="3668806"/>
                <a:ext cx="3025588" cy="302558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9" name="TextBox 28"/>
              <p:cNvSpPr txBox="1"/>
              <p:nvPr/>
            </p:nvSpPr>
            <p:spPr>
              <a:xfrm>
                <a:off x="2301328" y="4390328"/>
                <a:ext cx="2107067" cy="2304066"/>
              </a:xfrm>
              <a:custGeom>
                <a:avLst/>
                <a:gdLst>
                  <a:gd name="connsiteX0" fmla="*/ 163419 w 2107067"/>
                  <a:gd name="connsiteY0" fmla="*/ 966904 h 2304066"/>
                  <a:gd name="connsiteX1" fmla="*/ 194031 w 2107067"/>
                  <a:gd name="connsiteY1" fmla="*/ 971774 h 2304066"/>
                  <a:gd name="connsiteX2" fmla="*/ 360197 w 2107067"/>
                  <a:gd name="connsiteY2" fmla="*/ 971774 h 2304066"/>
                  <a:gd name="connsiteX3" fmla="*/ 543426 w 2107067"/>
                  <a:gd name="connsiteY3" fmla="*/ 992545 h 2304066"/>
                  <a:gd name="connsiteX4" fmla="*/ 672502 w 2107067"/>
                  <a:gd name="connsiteY4" fmla="*/ 1051148 h 2304066"/>
                  <a:gd name="connsiteX5" fmla="*/ 749650 w 2107067"/>
                  <a:gd name="connsiteY5" fmla="*/ 1142392 h 2304066"/>
                  <a:gd name="connsiteX6" fmla="*/ 775614 w 2107067"/>
                  <a:gd name="connsiteY6" fmla="*/ 1262566 h 2304066"/>
                  <a:gd name="connsiteX7" fmla="*/ 754101 w 2107067"/>
                  <a:gd name="connsiteY7" fmla="*/ 1373096 h 2304066"/>
                  <a:gd name="connsiteX8" fmla="*/ 727025 w 2107067"/>
                  <a:gd name="connsiteY8" fmla="*/ 1419089 h 2304066"/>
                  <a:gd name="connsiteX9" fmla="*/ 707462 w 2107067"/>
                  <a:gd name="connsiteY9" fmla="*/ 1438843 h 2304066"/>
                  <a:gd name="connsiteX10" fmla="*/ 449215 w 2107067"/>
                  <a:gd name="connsiteY10" fmla="*/ 164679 h 2304066"/>
                  <a:gd name="connsiteX11" fmla="*/ 567906 w 2107067"/>
                  <a:gd name="connsiteY11" fmla="*/ 183225 h 2304066"/>
                  <a:gd name="connsiteX12" fmla="*/ 650247 w 2107067"/>
                  <a:gd name="connsiteY12" fmla="*/ 233668 h 2304066"/>
                  <a:gd name="connsiteX13" fmla="*/ 698465 w 2107067"/>
                  <a:gd name="connsiteY13" fmla="*/ 309333 h 2304066"/>
                  <a:gd name="connsiteX14" fmla="*/ 714785 w 2107067"/>
                  <a:gd name="connsiteY14" fmla="*/ 402060 h 2304066"/>
                  <a:gd name="connsiteX15" fmla="*/ 691047 w 2107067"/>
                  <a:gd name="connsiteY15" fmla="*/ 518525 h 2304066"/>
                  <a:gd name="connsiteX16" fmla="*/ 622058 w 2107067"/>
                  <a:gd name="connsiteY16" fmla="*/ 608285 h 2304066"/>
                  <a:gd name="connsiteX17" fmla="*/ 510044 w 2107067"/>
                  <a:gd name="connsiteY17" fmla="*/ 665404 h 2304066"/>
                  <a:gd name="connsiteX18" fmla="*/ 447542 w 2107067"/>
                  <a:gd name="connsiteY18" fmla="*/ 678520 h 2304066"/>
                  <a:gd name="connsiteX19" fmla="*/ 23160 w 2107067"/>
                  <a:gd name="connsiteY19" fmla="*/ 310383 h 2304066"/>
                  <a:gd name="connsiteX20" fmla="*/ 33799 w 2107067"/>
                  <a:gd name="connsiteY20" fmla="*/ 313042 h 2304066"/>
                  <a:gd name="connsiteX21" fmla="*/ 89435 w 2107067"/>
                  <a:gd name="connsiteY21" fmla="*/ 289304 h 2304066"/>
                  <a:gd name="connsiteX22" fmla="*/ 181420 w 2107067"/>
                  <a:gd name="connsiteY22" fmla="*/ 238119 h 2304066"/>
                  <a:gd name="connsiteX23" fmla="*/ 303819 w 2107067"/>
                  <a:gd name="connsiteY23" fmla="*/ 187675 h 2304066"/>
                  <a:gd name="connsiteX24" fmla="*/ 449215 w 2107067"/>
                  <a:gd name="connsiteY24" fmla="*/ 164679 h 2304066"/>
                  <a:gd name="connsiteX25" fmla="*/ 1007444 w 2107067"/>
                  <a:gd name="connsiteY25" fmla="*/ 0 h 2304066"/>
                  <a:gd name="connsiteX26" fmla="*/ 2107067 w 2107067"/>
                  <a:gd name="connsiteY26" fmla="*/ 953887 h 2304066"/>
                  <a:gd name="connsiteX27" fmla="*/ 2107067 w 2107067"/>
                  <a:gd name="connsiteY27" fmla="*/ 2304066 h 2304066"/>
                  <a:gd name="connsiteX28" fmla="*/ 665098 w 2107067"/>
                  <a:gd name="connsiteY28" fmla="*/ 2304066 h 2304066"/>
                  <a:gd name="connsiteX29" fmla="*/ 0 w 2107067"/>
                  <a:gd name="connsiteY29" fmla="*/ 1727116 h 2304066"/>
                  <a:gd name="connsiteX30" fmla="*/ 5610 w 2107067"/>
                  <a:gd name="connsiteY30" fmla="*/ 1731022 h 2304066"/>
                  <a:gd name="connsiteX31" fmla="*/ 41217 w 2107067"/>
                  <a:gd name="connsiteY31" fmla="*/ 1750680 h 2304066"/>
                  <a:gd name="connsiteX32" fmla="*/ 150264 w 2107067"/>
                  <a:gd name="connsiteY32" fmla="*/ 1793705 h 2304066"/>
                  <a:gd name="connsiteX33" fmla="*/ 302336 w 2107067"/>
                  <a:gd name="connsiteY33" fmla="*/ 1828571 h 2304066"/>
                  <a:gd name="connsiteX34" fmla="*/ 486306 w 2107067"/>
                  <a:gd name="connsiteY34" fmla="*/ 1842665 h 2304066"/>
                  <a:gd name="connsiteX35" fmla="*/ 784516 w 2107067"/>
                  <a:gd name="connsiteY35" fmla="*/ 1803349 h 2304066"/>
                  <a:gd name="connsiteX36" fmla="*/ 1018929 w 2107067"/>
                  <a:gd name="connsiteY36" fmla="*/ 1688368 h 2304066"/>
                  <a:gd name="connsiteX37" fmla="*/ 1171743 w 2107067"/>
                  <a:gd name="connsiteY37" fmla="*/ 1501430 h 2304066"/>
                  <a:gd name="connsiteX38" fmla="*/ 1226637 w 2107067"/>
                  <a:gd name="connsiteY38" fmla="*/ 1246246 h 2304066"/>
                  <a:gd name="connsiteX39" fmla="*/ 1196965 w 2107067"/>
                  <a:gd name="connsiteY39" fmla="*/ 1085272 h 2304066"/>
                  <a:gd name="connsiteX40" fmla="*/ 1111656 w 2107067"/>
                  <a:gd name="connsiteY40" fmla="*/ 951003 h 2304066"/>
                  <a:gd name="connsiteX41" fmla="*/ 975904 w 2107067"/>
                  <a:gd name="connsiteY41" fmla="*/ 852342 h 2304066"/>
                  <a:gd name="connsiteX42" fmla="*/ 794901 w 2107067"/>
                  <a:gd name="connsiteY42" fmla="*/ 801157 h 2304066"/>
                  <a:gd name="connsiteX43" fmla="*/ 794901 w 2107067"/>
                  <a:gd name="connsiteY43" fmla="*/ 796706 h 2304066"/>
                  <a:gd name="connsiteX44" fmla="*/ 944006 w 2107067"/>
                  <a:gd name="connsiteY44" fmla="*/ 734393 h 2304066"/>
                  <a:gd name="connsiteX45" fmla="*/ 1051569 w 2107067"/>
                  <a:gd name="connsiteY45" fmla="*/ 633507 h 2304066"/>
                  <a:gd name="connsiteX46" fmla="*/ 1116849 w 2107067"/>
                  <a:gd name="connsiteY46" fmla="*/ 498496 h 2304066"/>
                  <a:gd name="connsiteX47" fmla="*/ 1139103 w 2107067"/>
                  <a:gd name="connsiteY47" fmla="*/ 335297 h 2304066"/>
                  <a:gd name="connsiteX48" fmla="*/ 1101271 w 2107067"/>
                  <a:gd name="connsiteY48" fmla="*/ 132781 h 2304066"/>
                  <a:gd name="connsiteX49" fmla="*/ 1054536 w 2107067"/>
                  <a:gd name="connsiteY49" fmla="*/ 50069 h 2304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107067" h="2304066">
                    <a:moveTo>
                      <a:pt x="163419" y="966904"/>
                    </a:moveTo>
                    <a:lnTo>
                      <a:pt x="194031" y="971774"/>
                    </a:lnTo>
                    <a:lnTo>
                      <a:pt x="360197" y="971774"/>
                    </a:lnTo>
                    <a:cubicBezTo>
                      <a:pt x="430423" y="971774"/>
                      <a:pt x="491499" y="978698"/>
                      <a:pt x="543426" y="992545"/>
                    </a:cubicBezTo>
                    <a:cubicBezTo>
                      <a:pt x="595353" y="1006392"/>
                      <a:pt x="638378" y="1025927"/>
                      <a:pt x="672502" y="1051148"/>
                    </a:cubicBezTo>
                    <a:cubicBezTo>
                      <a:pt x="706625" y="1076370"/>
                      <a:pt x="732341" y="1106784"/>
                      <a:pt x="749650" y="1142392"/>
                    </a:cubicBezTo>
                    <a:cubicBezTo>
                      <a:pt x="766959" y="1177999"/>
                      <a:pt x="775614" y="1218057"/>
                      <a:pt x="775614" y="1262566"/>
                    </a:cubicBezTo>
                    <a:cubicBezTo>
                      <a:pt x="775614" y="1303118"/>
                      <a:pt x="768443" y="1339962"/>
                      <a:pt x="754101" y="1373096"/>
                    </a:cubicBezTo>
                    <a:cubicBezTo>
                      <a:pt x="746930" y="1389664"/>
                      <a:pt x="737905" y="1404995"/>
                      <a:pt x="727025" y="1419089"/>
                    </a:cubicBezTo>
                    <a:lnTo>
                      <a:pt x="707462" y="1438843"/>
                    </a:lnTo>
                    <a:close/>
                    <a:moveTo>
                      <a:pt x="449215" y="164679"/>
                    </a:moveTo>
                    <a:cubicBezTo>
                      <a:pt x="494713" y="164679"/>
                      <a:pt x="534277" y="170861"/>
                      <a:pt x="567906" y="183225"/>
                    </a:cubicBezTo>
                    <a:cubicBezTo>
                      <a:pt x="601535" y="195588"/>
                      <a:pt x="628982" y="212403"/>
                      <a:pt x="650247" y="233668"/>
                    </a:cubicBezTo>
                    <a:cubicBezTo>
                      <a:pt x="671512" y="254933"/>
                      <a:pt x="687585" y="280155"/>
                      <a:pt x="698465" y="309333"/>
                    </a:cubicBezTo>
                    <a:cubicBezTo>
                      <a:pt x="709345" y="338511"/>
                      <a:pt x="714785" y="369420"/>
                      <a:pt x="714785" y="402060"/>
                    </a:cubicBezTo>
                    <a:cubicBezTo>
                      <a:pt x="714785" y="444591"/>
                      <a:pt x="706872" y="483412"/>
                      <a:pt x="691047" y="518525"/>
                    </a:cubicBezTo>
                    <a:cubicBezTo>
                      <a:pt x="675222" y="553638"/>
                      <a:pt x="652225" y="583557"/>
                      <a:pt x="622058" y="608285"/>
                    </a:cubicBezTo>
                    <a:cubicBezTo>
                      <a:pt x="591891" y="633012"/>
                      <a:pt x="554553" y="652052"/>
                      <a:pt x="510044" y="665404"/>
                    </a:cubicBezTo>
                    <a:lnTo>
                      <a:pt x="447542" y="678520"/>
                    </a:lnTo>
                    <a:lnTo>
                      <a:pt x="23160" y="310383"/>
                    </a:lnTo>
                    <a:lnTo>
                      <a:pt x="33799" y="313042"/>
                    </a:lnTo>
                    <a:cubicBezTo>
                      <a:pt x="45668" y="313042"/>
                      <a:pt x="64213" y="305130"/>
                      <a:pt x="89435" y="289304"/>
                    </a:cubicBezTo>
                    <a:cubicBezTo>
                      <a:pt x="114657" y="273479"/>
                      <a:pt x="145318" y="256417"/>
                      <a:pt x="181420" y="238119"/>
                    </a:cubicBezTo>
                    <a:cubicBezTo>
                      <a:pt x="217522" y="219821"/>
                      <a:pt x="258321" y="203006"/>
                      <a:pt x="303819" y="187675"/>
                    </a:cubicBezTo>
                    <a:cubicBezTo>
                      <a:pt x="349317" y="172345"/>
                      <a:pt x="397783" y="164679"/>
                      <a:pt x="449215" y="164679"/>
                    </a:cubicBezTo>
                    <a:close/>
                    <a:moveTo>
                      <a:pt x="1007444" y="0"/>
                    </a:moveTo>
                    <a:lnTo>
                      <a:pt x="2107067" y="953887"/>
                    </a:lnTo>
                    <a:lnTo>
                      <a:pt x="2107067" y="2304066"/>
                    </a:lnTo>
                    <a:lnTo>
                      <a:pt x="665098" y="2304066"/>
                    </a:lnTo>
                    <a:lnTo>
                      <a:pt x="0" y="1727116"/>
                    </a:lnTo>
                    <a:lnTo>
                      <a:pt x="5610" y="1731022"/>
                    </a:lnTo>
                    <a:cubicBezTo>
                      <a:pt x="15006" y="1736709"/>
                      <a:pt x="26875" y="1743262"/>
                      <a:pt x="41217" y="1750680"/>
                    </a:cubicBezTo>
                    <a:cubicBezTo>
                      <a:pt x="69900" y="1765516"/>
                      <a:pt x="106249" y="1779858"/>
                      <a:pt x="150264" y="1793705"/>
                    </a:cubicBezTo>
                    <a:cubicBezTo>
                      <a:pt x="194278" y="1807553"/>
                      <a:pt x="244969" y="1819174"/>
                      <a:pt x="302336" y="1828571"/>
                    </a:cubicBezTo>
                    <a:cubicBezTo>
                      <a:pt x="359703" y="1837967"/>
                      <a:pt x="421026" y="1842665"/>
                      <a:pt x="486306" y="1842665"/>
                    </a:cubicBezTo>
                    <a:cubicBezTo>
                      <a:pt x="594116" y="1842665"/>
                      <a:pt x="693520" y="1829560"/>
                      <a:pt x="784516" y="1803349"/>
                    </a:cubicBezTo>
                    <a:cubicBezTo>
                      <a:pt x="875512" y="1777138"/>
                      <a:pt x="953650" y="1738811"/>
                      <a:pt x="1018929" y="1688368"/>
                    </a:cubicBezTo>
                    <a:cubicBezTo>
                      <a:pt x="1084209" y="1637924"/>
                      <a:pt x="1135147" y="1575612"/>
                      <a:pt x="1171743" y="1501430"/>
                    </a:cubicBezTo>
                    <a:cubicBezTo>
                      <a:pt x="1208339" y="1427249"/>
                      <a:pt x="1226637" y="1342187"/>
                      <a:pt x="1226637" y="1246246"/>
                    </a:cubicBezTo>
                    <a:cubicBezTo>
                      <a:pt x="1226637" y="1188879"/>
                      <a:pt x="1216747" y="1135221"/>
                      <a:pt x="1196965" y="1085272"/>
                    </a:cubicBezTo>
                    <a:cubicBezTo>
                      <a:pt x="1177183" y="1035323"/>
                      <a:pt x="1148747" y="990567"/>
                      <a:pt x="1111656" y="951003"/>
                    </a:cubicBezTo>
                    <a:cubicBezTo>
                      <a:pt x="1074565" y="911440"/>
                      <a:pt x="1029315" y="878553"/>
                      <a:pt x="975904" y="852342"/>
                    </a:cubicBezTo>
                    <a:cubicBezTo>
                      <a:pt x="922493" y="826131"/>
                      <a:pt x="862159" y="809069"/>
                      <a:pt x="794901" y="801157"/>
                    </a:cubicBezTo>
                    <a:lnTo>
                      <a:pt x="794901" y="796706"/>
                    </a:lnTo>
                    <a:cubicBezTo>
                      <a:pt x="851279" y="782859"/>
                      <a:pt x="900981" y="762088"/>
                      <a:pt x="944006" y="734393"/>
                    </a:cubicBezTo>
                    <a:cubicBezTo>
                      <a:pt x="987031" y="706699"/>
                      <a:pt x="1022886" y="673070"/>
                      <a:pt x="1051569" y="633507"/>
                    </a:cubicBezTo>
                    <a:cubicBezTo>
                      <a:pt x="1080253" y="593943"/>
                      <a:pt x="1102013" y="548939"/>
                      <a:pt x="1116849" y="498496"/>
                    </a:cubicBezTo>
                    <a:cubicBezTo>
                      <a:pt x="1131685" y="448053"/>
                      <a:pt x="1139103" y="393653"/>
                      <a:pt x="1139103" y="335297"/>
                    </a:cubicBezTo>
                    <a:cubicBezTo>
                      <a:pt x="1139103" y="260126"/>
                      <a:pt x="1126492" y="192621"/>
                      <a:pt x="1101271" y="132781"/>
                    </a:cubicBezTo>
                    <a:cubicBezTo>
                      <a:pt x="1088660" y="102861"/>
                      <a:pt x="1073082" y="75290"/>
                      <a:pt x="1054536" y="50069"/>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350" dirty="0"/>
              </a:p>
            </p:txBody>
          </p:sp>
          <p:sp>
            <p:nvSpPr>
              <p:cNvPr id="30" name="Freeform 29"/>
              <p:cNvSpPr/>
              <p:nvPr/>
            </p:nvSpPr>
            <p:spPr>
              <a:xfrm>
                <a:off x="2244624" y="4244929"/>
                <a:ext cx="1283340" cy="1988065"/>
              </a:xfrm>
              <a:custGeom>
                <a:avLst/>
                <a:gdLst/>
                <a:ahLst/>
                <a:cxnLst/>
                <a:rect l="l" t="t" r="r" b="b"/>
                <a:pathLst>
                  <a:path w="1283340" h="1988065">
                    <a:moveTo>
                      <a:pt x="618674" y="0"/>
                    </a:moveTo>
                    <a:cubicBezTo>
                      <a:pt x="711648" y="0"/>
                      <a:pt x="793990" y="10880"/>
                      <a:pt x="865699" y="32640"/>
                    </a:cubicBezTo>
                    <a:cubicBezTo>
                      <a:pt x="937407" y="54400"/>
                      <a:pt x="997742" y="85804"/>
                      <a:pt x="1046701" y="126851"/>
                    </a:cubicBezTo>
                    <a:cubicBezTo>
                      <a:pt x="1095661" y="167898"/>
                      <a:pt x="1132752" y="218341"/>
                      <a:pt x="1157974" y="278181"/>
                    </a:cubicBezTo>
                    <a:cubicBezTo>
                      <a:pt x="1183195" y="338021"/>
                      <a:pt x="1195806" y="405526"/>
                      <a:pt x="1195806" y="480697"/>
                    </a:cubicBezTo>
                    <a:cubicBezTo>
                      <a:pt x="1195806" y="539053"/>
                      <a:pt x="1188388" y="593453"/>
                      <a:pt x="1173552" y="643896"/>
                    </a:cubicBezTo>
                    <a:cubicBezTo>
                      <a:pt x="1158716" y="694339"/>
                      <a:pt x="1136956" y="739343"/>
                      <a:pt x="1108272" y="778907"/>
                    </a:cubicBezTo>
                    <a:cubicBezTo>
                      <a:pt x="1079589" y="818470"/>
                      <a:pt x="1043734" y="852099"/>
                      <a:pt x="1000709" y="879793"/>
                    </a:cubicBezTo>
                    <a:cubicBezTo>
                      <a:pt x="957684" y="907488"/>
                      <a:pt x="907982" y="928259"/>
                      <a:pt x="851604" y="942106"/>
                    </a:cubicBezTo>
                    <a:lnTo>
                      <a:pt x="851604" y="946557"/>
                    </a:lnTo>
                    <a:cubicBezTo>
                      <a:pt x="918862" y="954469"/>
                      <a:pt x="979196" y="971531"/>
                      <a:pt x="1032607" y="997742"/>
                    </a:cubicBezTo>
                    <a:cubicBezTo>
                      <a:pt x="1086018" y="1023953"/>
                      <a:pt x="1131268" y="1056840"/>
                      <a:pt x="1168359" y="1096403"/>
                    </a:cubicBezTo>
                    <a:cubicBezTo>
                      <a:pt x="1205450" y="1135967"/>
                      <a:pt x="1233886" y="1180723"/>
                      <a:pt x="1253668" y="1230672"/>
                    </a:cubicBezTo>
                    <a:cubicBezTo>
                      <a:pt x="1273450" y="1280621"/>
                      <a:pt x="1283340" y="1334279"/>
                      <a:pt x="1283340" y="1391646"/>
                    </a:cubicBezTo>
                    <a:cubicBezTo>
                      <a:pt x="1283340" y="1487587"/>
                      <a:pt x="1265042" y="1572649"/>
                      <a:pt x="1228446" y="1646830"/>
                    </a:cubicBezTo>
                    <a:cubicBezTo>
                      <a:pt x="1191850" y="1721012"/>
                      <a:pt x="1140912" y="1783324"/>
                      <a:pt x="1075632" y="1833768"/>
                    </a:cubicBezTo>
                    <a:cubicBezTo>
                      <a:pt x="1010353" y="1884211"/>
                      <a:pt x="932215" y="1922538"/>
                      <a:pt x="841219" y="1948749"/>
                    </a:cubicBezTo>
                    <a:cubicBezTo>
                      <a:pt x="750223" y="1974960"/>
                      <a:pt x="650819" y="1988065"/>
                      <a:pt x="543009" y="1988065"/>
                    </a:cubicBezTo>
                    <a:cubicBezTo>
                      <a:pt x="477729" y="1988065"/>
                      <a:pt x="416406" y="1983367"/>
                      <a:pt x="359039" y="1973971"/>
                    </a:cubicBezTo>
                    <a:cubicBezTo>
                      <a:pt x="301672" y="1964574"/>
                      <a:pt x="250981" y="1952953"/>
                      <a:pt x="206967" y="1939105"/>
                    </a:cubicBezTo>
                    <a:cubicBezTo>
                      <a:pt x="162952" y="1925258"/>
                      <a:pt x="126603" y="1910916"/>
                      <a:pt x="97920" y="1896080"/>
                    </a:cubicBezTo>
                    <a:cubicBezTo>
                      <a:pt x="69236" y="1881244"/>
                      <a:pt x="50444" y="1869869"/>
                      <a:pt x="41542" y="1861957"/>
                    </a:cubicBezTo>
                    <a:cubicBezTo>
                      <a:pt x="32640" y="1854044"/>
                      <a:pt x="25964" y="1845142"/>
                      <a:pt x="21513" y="1835251"/>
                    </a:cubicBezTo>
                    <a:cubicBezTo>
                      <a:pt x="17062" y="1825360"/>
                      <a:pt x="13106" y="1813739"/>
                      <a:pt x="9644" y="1800386"/>
                    </a:cubicBezTo>
                    <a:cubicBezTo>
                      <a:pt x="6182" y="1787033"/>
                      <a:pt x="3709" y="1770219"/>
                      <a:pt x="2226" y="1749943"/>
                    </a:cubicBezTo>
                    <a:cubicBezTo>
                      <a:pt x="742" y="1729666"/>
                      <a:pt x="0" y="1705186"/>
                      <a:pt x="0" y="1676503"/>
                    </a:cubicBezTo>
                    <a:cubicBezTo>
                      <a:pt x="0" y="1629027"/>
                      <a:pt x="3957" y="1596139"/>
                      <a:pt x="11869" y="1577841"/>
                    </a:cubicBezTo>
                    <a:cubicBezTo>
                      <a:pt x="19782" y="1559543"/>
                      <a:pt x="31651" y="1550394"/>
                      <a:pt x="47476" y="1550394"/>
                    </a:cubicBezTo>
                    <a:cubicBezTo>
                      <a:pt x="57367" y="1550394"/>
                      <a:pt x="74429" y="1557071"/>
                      <a:pt x="98662" y="1570423"/>
                    </a:cubicBezTo>
                    <a:cubicBezTo>
                      <a:pt x="122894" y="1583776"/>
                      <a:pt x="153803" y="1598118"/>
                      <a:pt x="191389" y="1613449"/>
                    </a:cubicBezTo>
                    <a:cubicBezTo>
                      <a:pt x="228974" y="1628779"/>
                      <a:pt x="272988" y="1643121"/>
                      <a:pt x="323432" y="1656474"/>
                    </a:cubicBezTo>
                    <a:cubicBezTo>
                      <a:pt x="373875" y="1669827"/>
                      <a:pt x="431242" y="1676503"/>
                      <a:pt x="495533" y="1676503"/>
                    </a:cubicBezTo>
                    <a:cubicBezTo>
                      <a:pt x="549933" y="1676503"/>
                      <a:pt x="597903" y="1670074"/>
                      <a:pt x="639445" y="1657216"/>
                    </a:cubicBezTo>
                    <a:cubicBezTo>
                      <a:pt x="680987" y="1644357"/>
                      <a:pt x="716346" y="1626307"/>
                      <a:pt x="745525" y="1603063"/>
                    </a:cubicBezTo>
                    <a:cubicBezTo>
                      <a:pt x="774703" y="1579820"/>
                      <a:pt x="796462" y="1551631"/>
                      <a:pt x="810804" y="1518496"/>
                    </a:cubicBezTo>
                    <a:cubicBezTo>
                      <a:pt x="825146" y="1485362"/>
                      <a:pt x="832317" y="1448518"/>
                      <a:pt x="832317" y="1407966"/>
                    </a:cubicBezTo>
                    <a:cubicBezTo>
                      <a:pt x="832317" y="1363457"/>
                      <a:pt x="823662" y="1323399"/>
                      <a:pt x="806353" y="1287792"/>
                    </a:cubicBezTo>
                    <a:cubicBezTo>
                      <a:pt x="789044" y="1252184"/>
                      <a:pt x="763328" y="1221770"/>
                      <a:pt x="729205" y="1196548"/>
                    </a:cubicBezTo>
                    <a:cubicBezTo>
                      <a:pt x="695081" y="1171327"/>
                      <a:pt x="652056" y="1151792"/>
                      <a:pt x="600129" y="1137945"/>
                    </a:cubicBezTo>
                    <a:cubicBezTo>
                      <a:pt x="548202" y="1124098"/>
                      <a:pt x="487126" y="1117174"/>
                      <a:pt x="416900" y="1117174"/>
                    </a:cubicBezTo>
                    <a:lnTo>
                      <a:pt x="250734" y="1117174"/>
                    </a:lnTo>
                    <a:cubicBezTo>
                      <a:pt x="237876" y="1117174"/>
                      <a:pt x="226996" y="1115443"/>
                      <a:pt x="218094" y="1111981"/>
                    </a:cubicBezTo>
                    <a:cubicBezTo>
                      <a:pt x="209192" y="1108520"/>
                      <a:pt x="201774" y="1101349"/>
                      <a:pt x="195839" y="1090469"/>
                    </a:cubicBezTo>
                    <a:cubicBezTo>
                      <a:pt x="189905" y="1079589"/>
                      <a:pt x="185701" y="1064505"/>
                      <a:pt x="183229" y="1045218"/>
                    </a:cubicBezTo>
                    <a:cubicBezTo>
                      <a:pt x="180756" y="1025931"/>
                      <a:pt x="179519" y="1000957"/>
                      <a:pt x="179519" y="970295"/>
                    </a:cubicBezTo>
                    <a:cubicBezTo>
                      <a:pt x="179519" y="941611"/>
                      <a:pt x="180756" y="918120"/>
                      <a:pt x="183229" y="899822"/>
                    </a:cubicBezTo>
                    <a:cubicBezTo>
                      <a:pt x="185701" y="881524"/>
                      <a:pt x="189658" y="867430"/>
                      <a:pt x="195098" y="857539"/>
                    </a:cubicBezTo>
                    <a:cubicBezTo>
                      <a:pt x="200538" y="847648"/>
                      <a:pt x="207461" y="840724"/>
                      <a:pt x="215868" y="836768"/>
                    </a:cubicBezTo>
                    <a:cubicBezTo>
                      <a:pt x="224276" y="832812"/>
                      <a:pt x="234414" y="830833"/>
                      <a:pt x="246283" y="830833"/>
                    </a:cubicBezTo>
                    <a:lnTo>
                      <a:pt x="413933" y="830833"/>
                    </a:lnTo>
                    <a:cubicBezTo>
                      <a:pt x="471300" y="830833"/>
                      <a:pt x="522238" y="824157"/>
                      <a:pt x="566747" y="810804"/>
                    </a:cubicBezTo>
                    <a:cubicBezTo>
                      <a:pt x="611256" y="797452"/>
                      <a:pt x="648594" y="778412"/>
                      <a:pt x="678761" y="753685"/>
                    </a:cubicBezTo>
                    <a:cubicBezTo>
                      <a:pt x="708928" y="728957"/>
                      <a:pt x="731925" y="699038"/>
                      <a:pt x="747750" y="663925"/>
                    </a:cubicBezTo>
                    <a:cubicBezTo>
                      <a:pt x="763575" y="628812"/>
                      <a:pt x="771488" y="589991"/>
                      <a:pt x="771488" y="547460"/>
                    </a:cubicBezTo>
                    <a:cubicBezTo>
                      <a:pt x="771488" y="514820"/>
                      <a:pt x="766048" y="483911"/>
                      <a:pt x="755168" y="454733"/>
                    </a:cubicBezTo>
                    <a:cubicBezTo>
                      <a:pt x="744288" y="425555"/>
                      <a:pt x="728215" y="400333"/>
                      <a:pt x="706950" y="379068"/>
                    </a:cubicBezTo>
                    <a:cubicBezTo>
                      <a:pt x="685685" y="357803"/>
                      <a:pt x="658238" y="340988"/>
                      <a:pt x="624609" y="328625"/>
                    </a:cubicBezTo>
                    <a:cubicBezTo>
                      <a:pt x="590980" y="316261"/>
                      <a:pt x="551416" y="310079"/>
                      <a:pt x="505918" y="310079"/>
                    </a:cubicBezTo>
                    <a:cubicBezTo>
                      <a:pt x="454486" y="310079"/>
                      <a:pt x="406020" y="317745"/>
                      <a:pt x="360522" y="333075"/>
                    </a:cubicBezTo>
                    <a:cubicBezTo>
                      <a:pt x="315024" y="348406"/>
                      <a:pt x="274225" y="365221"/>
                      <a:pt x="238123" y="383519"/>
                    </a:cubicBezTo>
                    <a:cubicBezTo>
                      <a:pt x="202021" y="401817"/>
                      <a:pt x="171360" y="418879"/>
                      <a:pt x="146138" y="434704"/>
                    </a:cubicBezTo>
                    <a:cubicBezTo>
                      <a:pt x="120916" y="450530"/>
                      <a:pt x="102371" y="458442"/>
                      <a:pt x="90502" y="458442"/>
                    </a:cubicBezTo>
                    <a:cubicBezTo>
                      <a:pt x="82589" y="458442"/>
                      <a:pt x="75665" y="456711"/>
                      <a:pt x="69731" y="453250"/>
                    </a:cubicBezTo>
                    <a:cubicBezTo>
                      <a:pt x="63796" y="449788"/>
                      <a:pt x="58851" y="443111"/>
                      <a:pt x="54895" y="433221"/>
                    </a:cubicBezTo>
                    <a:cubicBezTo>
                      <a:pt x="50938" y="423330"/>
                      <a:pt x="47971" y="408988"/>
                      <a:pt x="45993" y="390195"/>
                    </a:cubicBezTo>
                    <a:cubicBezTo>
                      <a:pt x="44015" y="371403"/>
                      <a:pt x="43026" y="347170"/>
                      <a:pt x="43026" y="317497"/>
                    </a:cubicBezTo>
                    <a:cubicBezTo>
                      <a:pt x="43026" y="292770"/>
                      <a:pt x="43520" y="272247"/>
                      <a:pt x="44509" y="255927"/>
                    </a:cubicBezTo>
                    <a:cubicBezTo>
                      <a:pt x="45498" y="239607"/>
                      <a:pt x="47476" y="226007"/>
                      <a:pt x="50444" y="215127"/>
                    </a:cubicBezTo>
                    <a:cubicBezTo>
                      <a:pt x="53411" y="204247"/>
                      <a:pt x="57120" y="194851"/>
                      <a:pt x="61571" y="186938"/>
                    </a:cubicBezTo>
                    <a:cubicBezTo>
                      <a:pt x="66022" y="179025"/>
                      <a:pt x="73193" y="170371"/>
                      <a:pt x="83084" y="160974"/>
                    </a:cubicBezTo>
                    <a:cubicBezTo>
                      <a:pt x="92974" y="151578"/>
                      <a:pt x="113251" y="137483"/>
                      <a:pt x="143912" y="118691"/>
                    </a:cubicBezTo>
                    <a:cubicBezTo>
                      <a:pt x="174574" y="99898"/>
                      <a:pt x="213148" y="81600"/>
                      <a:pt x="259636" y="63797"/>
                    </a:cubicBezTo>
                    <a:cubicBezTo>
                      <a:pt x="306123" y="45993"/>
                      <a:pt x="359781" y="30910"/>
                      <a:pt x="420609" y="18546"/>
                    </a:cubicBezTo>
                    <a:cubicBezTo>
                      <a:pt x="481438" y="6182"/>
                      <a:pt x="547460" y="0"/>
                      <a:pt x="6186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7" name="TextBox 26"/>
            <p:cNvSpPr txBox="1"/>
            <p:nvPr/>
          </p:nvSpPr>
          <p:spPr>
            <a:xfrm>
              <a:off x="1570988" y="4136248"/>
              <a:ext cx="3005663" cy="1015663"/>
            </a:xfrm>
            <a:prstGeom prst="rect">
              <a:avLst/>
            </a:prstGeom>
            <a:noFill/>
          </p:spPr>
          <p:txBody>
            <a:bodyPr wrap="square" lIns="0" rtlCol="0" anchor="ctr">
              <a:spAutoFit/>
            </a:bodyPr>
            <a:lstStyle/>
            <a:p>
              <a:r>
                <a:rPr lang="en-US" sz="1500" b="1" dirty="0" err="1">
                  <a:solidFill>
                    <a:srgbClr val="7C9647"/>
                  </a:solidFill>
                </a:rPr>
                <a:t>Decentralised</a:t>
              </a:r>
              <a:r>
                <a:rPr lang="en-US" sz="1500" b="1" dirty="0">
                  <a:solidFill>
                    <a:srgbClr val="7C9647"/>
                  </a:solidFill>
                </a:rPr>
                <a:t> system of statistical production to continue </a:t>
              </a:r>
              <a:r>
                <a:rPr lang="en-US" sz="1500" b="1" dirty="0" smtClean="0">
                  <a:solidFill>
                    <a:srgbClr val="7C9647"/>
                  </a:solidFill>
                </a:rPr>
                <a:t>in line with statistical standards as set out by the SG</a:t>
              </a:r>
              <a:endParaRPr lang="en-US" sz="1500" b="1" dirty="0">
                <a:solidFill>
                  <a:srgbClr val="7C9647"/>
                </a:solidFill>
              </a:endParaRPr>
            </a:p>
          </p:txBody>
        </p:sp>
      </p:grpSp>
      <p:grpSp>
        <p:nvGrpSpPr>
          <p:cNvPr id="31" name="Group 30"/>
          <p:cNvGrpSpPr/>
          <p:nvPr/>
        </p:nvGrpSpPr>
        <p:grpSpPr>
          <a:xfrm>
            <a:off x="4790671" y="2300577"/>
            <a:ext cx="4221160" cy="1005879"/>
            <a:chOff x="4922840" y="254580"/>
            <a:chExt cx="4221160" cy="1005879"/>
          </a:xfrm>
        </p:grpSpPr>
        <p:grpSp>
          <p:nvGrpSpPr>
            <p:cNvPr id="32" name="Group 31"/>
            <p:cNvGrpSpPr>
              <a:grpSpLocks noChangeAspect="1"/>
            </p:cNvGrpSpPr>
            <p:nvPr/>
          </p:nvGrpSpPr>
          <p:grpSpPr>
            <a:xfrm>
              <a:off x="4922840" y="293481"/>
              <a:ext cx="966978" cy="966978"/>
              <a:chOff x="1382807" y="174388"/>
              <a:chExt cx="3025588" cy="3025588"/>
            </a:xfrm>
          </p:grpSpPr>
          <p:sp>
            <p:nvSpPr>
              <p:cNvPr id="36" name="Rectangle 35"/>
              <p:cNvSpPr/>
              <p:nvPr/>
            </p:nvSpPr>
            <p:spPr>
              <a:xfrm>
                <a:off x="1382807" y="174388"/>
                <a:ext cx="3025588" cy="3025588"/>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7" name="Freeform 36"/>
              <p:cNvSpPr/>
              <p:nvPr/>
            </p:nvSpPr>
            <p:spPr>
              <a:xfrm>
                <a:off x="2171931" y="775732"/>
                <a:ext cx="1424285" cy="1937622"/>
              </a:xfrm>
              <a:custGeom>
                <a:avLst/>
                <a:gdLst/>
                <a:ahLst/>
                <a:cxnLst/>
                <a:rect l="l" t="t" r="r" b="b"/>
                <a:pathLst>
                  <a:path w="1424285" h="1937622">
                    <a:moveTo>
                      <a:pt x="919851" y="0"/>
                    </a:moveTo>
                    <a:cubicBezTo>
                      <a:pt x="970295" y="0"/>
                      <a:pt x="1013320" y="1236"/>
                      <a:pt x="1048927" y="3709"/>
                    </a:cubicBezTo>
                    <a:cubicBezTo>
                      <a:pt x="1084534" y="6182"/>
                      <a:pt x="1112970" y="10138"/>
                      <a:pt x="1134236" y="15578"/>
                    </a:cubicBezTo>
                    <a:cubicBezTo>
                      <a:pt x="1155501" y="21018"/>
                      <a:pt x="1171079" y="27694"/>
                      <a:pt x="1180970" y="35607"/>
                    </a:cubicBezTo>
                    <a:cubicBezTo>
                      <a:pt x="1190861" y="43520"/>
                      <a:pt x="1195806" y="52916"/>
                      <a:pt x="1195806" y="63796"/>
                    </a:cubicBezTo>
                    <a:lnTo>
                      <a:pt x="1195806" y="1219544"/>
                    </a:lnTo>
                    <a:lnTo>
                      <a:pt x="1366424" y="1219544"/>
                    </a:lnTo>
                    <a:cubicBezTo>
                      <a:pt x="1382249" y="1219544"/>
                      <a:pt x="1395849" y="1231661"/>
                      <a:pt x="1407224" y="1255893"/>
                    </a:cubicBezTo>
                    <a:cubicBezTo>
                      <a:pt x="1418598" y="1280126"/>
                      <a:pt x="1424285" y="1320431"/>
                      <a:pt x="1424285" y="1376809"/>
                    </a:cubicBezTo>
                    <a:cubicBezTo>
                      <a:pt x="1424285" y="1427253"/>
                      <a:pt x="1419093" y="1465580"/>
                      <a:pt x="1408707" y="1491791"/>
                    </a:cubicBezTo>
                    <a:cubicBezTo>
                      <a:pt x="1398322" y="1518001"/>
                      <a:pt x="1384227" y="1531107"/>
                      <a:pt x="1366424" y="1531107"/>
                    </a:cubicBezTo>
                    <a:lnTo>
                      <a:pt x="1195806" y="1531107"/>
                    </a:lnTo>
                    <a:lnTo>
                      <a:pt x="1195806" y="1878276"/>
                    </a:lnTo>
                    <a:cubicBezTo>
                      <a:pt x="1195806" y="1888167"/>
                      <a:pt x="1192839" y="1896822"/>
                      <a:pt x="1186905" y="1904240"/>
                    </a:cubicBezTo>
                    <a:cubicBezTo>
                      <a:pt x="1180970" y="1911658"/>
                      <a:pt x="1170585" y="1917840"/>
                      <a:pt x="1155748" y="1922785"/>
                    </a:cubicBezTo>
                    <a:cubicBezTo>
                      <a:pt x="1140912" y="1927731"/>
                      <a:pt x="1121625" y="1931440"/>
                      <a:pt x="1097887" y="1933912"/>
                    </a:cubicBezTo>
                    <a:cubicBezTo>
                      <a:pt x="1074149" y="1936385"/>
                      <a:pt x="1043487" y="1937622"/>
                      <a:pt x="1005902" y="1937622"/>
                    </a:cubicBezTo>
                    <a:cubicBezTo>
                      <a:pt x="970295" y="1937622"/>
                      <a:pt x="940375" y="1936385"/>
                      <a:pt x="916142" y="1933912"/>
                    </a:cubicBezTo>
                    <a:cubicBezTo>
                      <a:pt x="891910" y="1931440"/>
                      <a:pt x="872622" y="1927731"/>
                      <a:pt x="858281" y="1922785"/>
                    </a:cubicBezTo>
                    <a:cubicBezTo>
                      <a:pt x="843939" y="1917840"/>
                      <a:pt x="834048" y="1911658"/>
                      <a:pt x="828608" y="1904240"/>
                    </a:cubicBezTo>
                    <a:cubicBezTo>
                      <a:pt x="823168" y="1896822"/>
                      <a:pt x="820448" y="1888167"/>
                      <a:pt x="820448" y="1878276"/>
                    </a:cubicBezTo>
                    <a:lnTo>
                      <a:pt x="820448" y="1531107"/>
                    </a:lnTo>
                    <a:lnTo>
                      <a:pt x="86051" y="1531107"/>
                    </a:lnTo>
                    <a:cubicBezTo>
                      <a:pt x="72204" y="1531107"/>
                      <a:pt x="59840" y="1529376"/>
                      <a:pt x="48960" y="1525914"/>
                    </a:cubicBezTo>
                    <a:cubicBezTo>
                      <a:pt x="38080" y="1522452"/>
                      <a:pt x="28931" y="1514540"/>
                      <a:pt x="21513" y="1502176"/>
                    </a:cubicBezTo>
                    <a:cubicBezTo>
                      <a:pt x="14095" y="1489812"/>
                      <a:pt x="8655" y="1472009"/>
                      <a:pt x="5193" y="1448765"/>
                    </a:cubicBezTo>
                    <a:cubicBezTo>
                      <a:pt x="1731" y="1425522"/>
                      <a:pt x="0" y="1394613"/>
                      <a:pt x="0" y="1356038"/>
                    </a:cubicBezTo>
                    <a:cubicBezTo>
                      <a:pt x="0" y="1324387"/>
                      <a:pt x="742" y="1296940"/>
                      <a:pt x="2226" y="1273697"/>
                    </a:cubicBezTo>
                    <a:cubicBezTo>
                      <a:pt x="3709" y="1250453"/>
                      <a:pt x="6182" y="1229435"/>
                      <a:pt x="9644" y="1210642"/>
                    </a:cubicBezTo>
                    <a:cubicBezTo>
                      <a:pt x="13106" y="1191850"/>
                      <a:pt x="18051" y="1174046"/>
                      <a:pt x="24480" y="1157232"/>
                    </a:cubicBezTo>
                    <a:cubicBezTo>
                      <a:pt x="30909" y="1140417"/>
                      <a:pt x="39069" y="1122614"/>
                      <a:pt x="48960" y="1103821"/>
                    </a:cubicBezTo>
                    <a:lnTo>
                      <a:pt x="645380" y="51927"/>
                    </a:lnTo>
                    <a:cubicBezTo>
                      <a:pt x="650325" y="43025"/>
                      <a:pt x="658732" y="35360"/>
                      <a:pt x="670601" y="28931"/>
                    </a:cubicBezTo>
                    <a:cubicBezTo>
                      <a:pt x="682470" y="22502"/>
                      <a:pt x="699038" y="17062"/>
                      <a:pt x="720303" y="12611"/>
                    </a:cubicBezTo>
                    <a:cubicBezTo>
                      <a:pt x="741568" y="8160"/>
                      <a:pt x="768521" y="4946"/>
                      <a:pt x="801161" y="2967"/>
                    </a:cubicBezTo>
                    <a:cubicBezTo>
                      <a:pt x="833801" y="989"/>
                      <a:pt x="873364" y="0"/>
                      <a:pt x="919851" y="0"/>
                    </a:cubicBezTo>
                    <a:close/>
                    <a:moveTo>
                      <a:pt x="817481" y="336784"/>
                    </a:moveTo>
                    <a:lnTo>
                      <a:pt x="311563" y="1219544"/>
                    </a:lnTo>
                    <a:lnTo>
                      <a:pt x="820448" y="1219544"/>
                    </a:lnTo>
                    <a:lnTo>
                      <a:pt x="820448" y="336784"/>
                    </a:lnTo>
                    <a:lnTo>
                      <a:pt x="817481" y="3367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38" name="Freeform 37"/>
              <p:cNvSpPr/>
              <p:nvPr/>
            </p:nvSpPr>
            <p:spPr>
              <a:xfrm>
                <a:off x="2222756" y="818764"/>
                <a:ext cx="2185638" cy="2381212"/>
              </a:xfrm>
              <a:custGeom>
                <a:avLst/>
                <a:gdLst>
                  <a:gd name="connsiteX0" fmla="*/ 766655 w 2185638"/>
                  <a:gd name="connsiteY0" fmla="*/ 293752 h 2381212"/>
                  <a:gd name="connsiteX1" fmla="*/ 769622 w 2185638"/>
                  <a:gd name="connsiteY1" fmla="*/ 293752 h 2381212"/>
                  <a:gd name="connsiteX2" fmla="*/ 769622 w 2185638"/>
                  <a:gd name="connsiteY2" fmla="*/ 1176512 h 2381212"/>
                  <a:gd name="connsiteX3" fmla="*/ 260737 w 2185638"/>
                  <a:gd name="connsiteY3" fmla="*/ 1176512 h 2381212"/>
                  <a:gd name="connsiteX4" fmla="*/ 1134051 w 2185638"/>
                  <a:gd name="connsiteY4" fmla="*/ 0 h 2381212"/>
                  <a:gd name="connsiteX5" fmla="*/ 2185638 w 2185638"/>
                  <a:gd name="connsiteY5" fmla="*/ 912217 h 2381212"/>
                  <a:gd name="connsiteX6" fmla="*/ 2185638 w 2185638"/>
                  <a:gd name="connsiteY6" fmla="*/ 2381212 h 2381212"/>
                  <a:gd name="connsiteX7" fmla="*/ 1035278 w 2185638"/>
                  <a:gd name="connsiteY7" fmla="*/ 2381212 h 2381212"/>
                  <a:gd name="connsiteX8" fmla="*/ 0 w 2185638"/>
                  <a:gd name="connsiteY8" fmla="*/ 1483143 h 2381212"/>
                  <a:gd name="connsiteX9" fmla="*/ 35224 w 2185638"/>
                  <a:gd name="connsiteY9" fmla="*/ 1488075 h 2381212"/>
                  <a:gd name="connsiteX10" fmla="*/ 769621 w 2185638"/>
                  <a:gd name="connsiteY10" fmla="*/ 1488075 h 2381212"/>
                  <a:gd name="connsiteX11" fmla="*/ 769621 w 2185638"/>
                  <a:gd name="connsiteY11" fmla="*/ 1835244 h 2381212"/>
                  <a:gd name="connsiteX12" fmla="*/ 777781 w 2185638"/>
                  <a:gd name="connsiteY12" fmla="*/ 1861208 h 2381212"/>
                  <a:gd name="connsiteX13" fmla="*/ 807454 w 2185638"/>
                  <a:gd name="connsiteY13" fmla="*/ 1879753 h 2381212"/>
                  <a:gd name="connsiteX14" fmla="*/ 865315 w 2185638"/>
                  <a:gd name="connsiteY14" fmla="*/ 1890880 h 2381212"/>
                  <a:gd name="connsiteX15" fmla="*/ 955075 w 2185638"/>
                  <a:gd name="connsiteY15" fmla="*/ 1894590 h 2381212"/>
                  <a:gd name="connsiteX16" fmla="*/ 1047060 w 2185638"/>
                  <a:gd name="connsiteY16" fmla="*/ 1890880 h 2381212"/>
                  <a:gd name="connsiteX17" fmla="*/ 1104921 w 2185638"/>
                  <a:gd name="connsiteY17" fmla="*/ 1879753 h 2381212"/>
                  <a:gd name="connsiteX18" fmla="*/ 1136078 w 2185638"/>
                  <a:gd name="connsiteY18" fmla="*/ 1861208 h 2381212"/>
                  <a:gd name="connsiteX19" fmla="*/ 1144979 w 2185638"/>
                  <a:gd name="connsiteY19" fmla="*/ 1835244 h 2381212"/>
                  <a:gd name="connsiteX20" fmla="*/ 1144979 w 2185638"/>
                  <a:gd name="connsiteY20" fmla="*/ 1488075 h 2381212"/>
                  <a:gd name="connsiteX21" fmla="*/ 1315597 w 2185638"/>
                  <a:gd name="connsiteY21" fmla="*/ 1488075 h 2381212"/>
                  <a:gd name="connsiteX22" fmla="*/ 1357880 w 2185638"/>
                  <a:gd name="connsiteY22" fmla="*/ 1448759 h 2381212"/>
                  <a:gd name="connsiteX23" fmla="*/ 1373458 w 2185638"/>
                  <a:gd name="connsiteY23" fmla="*/ 1333777 h 2381212"/>
                  <a:gd name="connsiteX24" fmla="*/ 1356397 w 2185638"/>
                  <a:gd name="connsiteY24" fmla="*/ 1212861 h 2381212"/>
                  <a:gd name="connsiteX25" fmla="*/ 1315597 w 2185638"/>
                  <a:gd name="connsiteY25" fmla="*/ 1176512 h 2381212"/>
                  <a:gd name="connsiteX26" fmla="*/ 1144979 w 2185638"/>
                  <a:gd name="connsiteY26" fmla="*/ 1176512 h 2381212"/>
                  <a:gd name="connsiteX27" fmla="*/ 1144979 w 2185638"/>
                  <a:gd name="connsiteY27" fmla="*/ 20764 h 238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85638" h="2381212">
                    <a:moveTo>
                      <a:pt x="766655" y="293752"/>
                    </a:moveTo>
                    <a:lnTo>
                      <a:pt x="769622" y="293752"/>
                    </a:lnTo>
                    <a:lnTo>
                      <a:pt x="769622" y="1176512"/>
                    </a:lnTo>
                    <a:lnTo>
                      <a:pt x="260737" y="1176512"/>
                    </a:lnTo>
                    <a:close/>
                    <a:moveTo>
                      <a:pt x="1134051" y="0"/>
                    </a:moveTo>
                    <a:lnTo>
                      <a:pt x="2185638" y="912217"/>
                    </a:lnTo>
                    <a:lnTo>
                      <a:pt x="2185638" y="2381212"/>
                    </a:lnTo>
                    <a:lnTo>
                      <a:pt x="1035278" y="2381212"/>
                    </a:lnTo>
                    <a:lnTo>
                      <a:pt x="0" y="1483143"/>
                    </a:lnTo>
                    <a:lnTo>
                      <a:pt x="35224" y="1488075"/>
                    </a:lnTo>
                    <a:lnTo>
                      <a:pt x="769621" y="1488075"/>
                    </a:lnTo>
                    <a:lnTo>
                      <a:pt x="769621" y="1835244"/>
                    </a:lnTo>
                    <a:cubicBezTo>
                      <a:pt x="769621" y="1845135"/>
                      <a:pt x="772341" y="1853790"/>
                      <a:pt x="777781" y="1861208"/>
                    </a:cubicBezTo>
                    <a:cubicBezTo>
                      <a:pt x="783221" y="1868626"/>
                      <a:pt x="793112" y="1874808"/>
                      <a:pt x="807454" y="1879753"/>
                    </a:cubicBezTo>
                    <a:cubicBezTo>
                      <a:pt x="821795" y="1884699"/>
                      <a:pt x="841083" y="1888408"/>
                      <a:pt x="865315" y="1890880"/>
                    </a:cubicBezTo>
                    <a:cubicBezTo>
                      <a:pt x="889548" y="1893353"/>
                      <a:pt x="919468" y="1894590"/>
                      <a:pt x="955075" y="1894590"/>
                    </a:cubicBezTo>
                    <a:cubicBezTo>
                      <a:pt x="992660" y="1894590"/>
                      <a:pt x="1023322" y="1893353"/>
                      <a:pt x="1047060" y="1890880"/>
                    </a:cubicBezTo>
                    <a:cubicBezTo>
                      <a:pt x="1070798" y="1888408"/>
                      <a:pt x="1090085" y="1884699"/>
                      <a:pt x="1104921" y="1879753"/>
                    </a:cubicBezTo>
                    <a:cubicBezTo>
                      <a:pt x="1119758" y="1874808"/>
                      <a:pt x="1130143" y="1868626"/>
                      <a:pt x="1136078" y="1861208"/>
                    </a:cubicBezTo>
                    <a:cubicBezTo>
                      <a:pt x="1142012" y="1853790"/>
                      <a:pt x="1144979" y="1845135"/>
                      <a:pt x="1144979" y="1835244"/>
                    </a:cubicBezTo>
                    <a:lnTo>
                      <a:pt x="1144979" y="1488075"/>
                    </a:lnTo>
                    <a:lnTo>
                      <a:pt x="1315597" y="1488075"/>
                    </a:lnTo>
                    <a:cubicBezTo>
                      <a:pt x="1333400" y="1488075"/>
                      <a:pt x="1347495" y="1474969"/>
                      <a:pt x="1357880" y="1448759"/>
                    </a:cubicBezTo>
                    <a:cubicBezTo>
                      <a:pt x="1368266" y="1422548"/>
                      <a:pt x="1373458" y="1384221"/>
                      <a:pt x="1373458" y="1333777"/>
                    </a:cubicBezTo>
                    <a:cubicBezTo>
                      <a:pt x="1373458" y="1277399"/>
                      <a:pt x="1367771" y="1237094"/>
                      <a:pt x="1356397" y="1212861"/>
                    </a:cubicBezTo>
                    <a:cubicBezTo>
                      <a:pt x="1345022" y="1188629"/>
                      <a:pt x="1331422" y="1176512"/>
                      <a:pt x="1315597" y="1176512"/>
                    </a:cubicBezTo>
                    <a:lnTo>
                      <a:pt x="1144979" y="1176512"/>
                    </a:lnTo>
                    <a:lnTo>
                      <a:pt x="1144979" y="20764"/>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grpSp>
          <p:nvGrpSpPr>
            <p:cNvPr id="33" name="Group 32"/>
            <p:cNvGrpSpPr/>
            <p:nvPr/>
          </p:nvGrpSpPr>
          <p:grpSpPr>
            <a:xfrm>
              <a:off x="6138337" y="254580"/>
              <a:ext cx="3005663" cy="954107"/>
              <a:chOff x="2088450" y="1543297"/>
              <a:chExt cx="4007550" cy="1272142"/>
            </a:xfrm>
          </p:grpSpPr>
          <p:sp>
            <p:nvSpPr>
              <p:cNvPr id="34" name="TextBox 33"/>
              <p:cNvSpPr txBox="1"/>
              <p:nvPr/>
            </p:nvSpPr>
            <p:spPr>
              <a:xfrm>
                <a:off x="2088450" y="1543297"/>
                <a:ext cx="4007550" cy="1272142"/>
              </a:xfrm>
              <a:prstGeom prst="rect">
                <a:avLst/>
              </a:prstGeom>
              <a:noFill/>
            </p:spPr>
            <p:txBody>
              <a:bodyPr wrap="square" lIns="0" rtlCol="0" anchor="ctr">
                <a:spAutoFit/>
              </a:bodyPr>
              <a:lstStyle/>
              <a:p>
                <a:r>
                  <a:rPr lang="en-US" sz="1400" b="1" dirty="0">
                    <a:solidFill>
                      <a:srgbClr val="216694"/>
                    </a:solidFill>
                  </a:rPr>
                  <a:t>Statistical production to be </a:t>
                </a:r>
                <a:r>
                  <a:rPr lang="en-US" sz="1400" b="1" dirty="0" smtClean="0">
                    <a:solidFill>
                      <a:srgbClr val="216694"/>
                    </a:solidFill>
                  </a:rPr>
                  <a:t>incubated in existing M&amp;E </a:t>
                </a:r>
                <a:r>
                  <a:rPr lang="en-US" sz="1400" b="1" dirty="0">
                    <a:solidFill>
                      <a:srgbClr val="216694"/>
                    </a:solidFill>
                  </a:rPr>
                  <a:t>units </a:t>
                </a:r>
                <a:r>
                  <a:rPr lang="en-US" sz="1400" b="1" dirty="0" smtClean="0">
                    <a:solidFill>
                      <a:srgbClr val="216694"/>
                    </a:solidFill>
                  </a:rPr>
                  <a:t>where functional statistics units do not exist</a:t>
                </a:r>
                <a:endParaRPr lang="en-US" sz="1400" b="1" dirty="0">
                  <a:solidFill>
                    <a:srgbClr val="216694"/>
                  </a:solidFill>
                </a:endParaRPr>
              </a:p>
            </p:txBody>
          </p:sp>
          <p:sp>
            <p:nvSpPr>
              <p:cNvPr id="35" name="TextBox 34"/>
              <p:cNvSpPr txBox="1"/>
              <p:nvPr/>
            </p:nvSpPr>
            <p:spPr>
              <a:xfrm>
                <a:off x="2088453" y="1887026"/>
                <a:ext cx="4007547" cy="369332"/>
              </a:xfrm>
              <a:prstGeom prst="rect">
                <a:avLst/>
              </a:prstGeom>
              <a:noFill/>
            </p:spPr>
            <p:txBody>
              <a:bodyPr wrap="square" lIns="0" rtlCol="0">
                <a:spAutoFit/>
              </a:bodyPr>
              <a:lstStyle/>
              <a:p>
                <a:endParaRPr lang="en-US" sz="1200" dirty="0">
                  <a:solidFill>
                    <a:schemeClr val="tx1">
                      <a:lumMod val="50000"/>
                      <a:lumOff val="50000"/>
                    </a:schemeClr>
                  </a:solidFill>
                </a:endParaRPr>
              </a:p>
            </p:txBody>
          </p:sp>
        </p:grpSp>
      </p:grpSp>
      <p:grpSp>
        <p:nvGrpSpPr>
          <p:cNvPr id="39" name="Group 38"/>
          <p:cNvGrpSpPr/>
          <p:nvPr/>
        </p:nvGrpSpPr>
        <p:grpSpPr>
          <a:xfrm>
            <a:off x="4790671" y="4002850"/>
            <a:ext cx="4216644" cy="1015663"/>
            <a:chOff x="4901310" y="2443259"/>
            <a:chExt cx="4216644" cy="1015663"/>
          </a:xfrm>
        </p:grpSpPr>
        <p:grpSp>
          <p:nvGrpSpPr>
            <p:cNvPr id="40" name="Group 39"/>
            <p:cNvGrpSpPr>
              <a:grpSpLocks noChangeAspect="1"/>
            </p:cNvGrpSpPr>
            <p:nvPr/>
          </p:nvGrpSpPr>
          <p:grpSpPr>
            <a:xfrm>
              <a:off x="4901310" y="2471452"/>
              <a:ext cx="966978" cy="966978"/>
              <a:chOff x="1382806" y="3668806"/>
              <a:chExt cx="3025589" cy="3025589"/>
            </a:xfrm>
          </p:grpSpPr>
          <p:sp>
            <p:nvSpPr>
              <p:cNvPr id="42" name="Rectangle 41"/>
              <p:cNvSpPr/>
              <p:nvPr/>
            </p:nvSpPr>
            <p:spPr>
              <a:xfrm>
                <a:off x="1382806" y="3668806"/>
                <a:ext cx="3025588" cy="3025588"/>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3" name="Freeform 42"/>
              <p:cNvSpPr/>
              <p:nvPr/>
            </p:nvSpPr>
            <p:spPr>
              <a:xfrm>
                <a:off x="2260945" y="4279053"/>
                <a:ext cx="1258119" cy="1953941"/>
              </a:xfrm>
              <a:custGeom>
                <a:avLst/>
                <a:gdLst/>
                <a:ahLst/>
                <a:cxnLst/>
                <a:rect l="l" t="t" r="r" b="b"/>
                <a:pathLst>
                  <a:path w="1258119" h="1953941">
                    <a:moveTo>
                      <a:pt x="172101" y="0"/>
                    </a:moveTo>
                    <a:lnTo>
                      <a:pt x="1081567" y="0"/>
                    </a:lnTo>
                    <a:cubicBezTo>
                      <a:pt x="1090468" y="0"/>
                      <a:pt x="1098876" y="2967"/>
                      <a:pt x="1106788" y="8902"/>
                    </a:cubicBezTo>
                    <a:cubicBezTo>
                      <a:pt x="1114701" y="14836"/>
                      <a:pt x="1121377" y="24233"/>
                      <a:pt x="1126817" y="37091"/>
                    </a:cubicBezTo>
                    <a:cubicBezTo>
                      <a:pt x="1132257" y="49949"/>
                      <a:pt x="1136214" y="67011"/>
                      <a:pt x="1138686" y="88276"/>
                    </a:cubicBezTo>
                    <a:cubicBezTo>
                      <a:pt x="1141159" y="109541"/>
                      <a:pt x="1142396" y="135010"/>
                      <a:pt x="1142396" y="164683"/>
                    </a:cubicBezTo>
                    <a:cubicBezTo>
                      <a:pt x="1142396" y="224028"/>
                      <a:pt x="1137203" y="267053"/>
                      <a:pt x="1126817" y="293759"/>
                    </a:cubicBezTo>
                    <a:cubicBezTo>
                      <a:pt x="1116432" y="320464"/>
                      <a:pt x="1101348" y="333817"/>
                      <a:pt x="1081567" y="333817"/>
                    </a:cubicBezTo>
                    <a:lnTo>
                      <a:pt x="399097" y="333817"/>
                    </a:lnTo>
                    <a:lnTo>
                      <a:pt x="399097" y="744782"/>
                    </a:lnTo>
                    <a:cubicBezTo>
                      <a:pt x="433715" y="740826"/>
                      <a:pt x="468086" y="738353"/>
                      <a:pt x="502209" y="737364"/>
                    </a:cubicBezTo>
                    <a:cubicBezTo>
                      <a:pt x="536333" y="736375"/>
                      <a:pt x="572187" y="735881"/>
                      <a:pt x="609772" y="735881"/>
                    </a:cubicBezTo>
                    <a:cubicBezTo>
                      <a:pt x="713626" y="735881"/>
                      <a:pt x="805859" y="747997"/>
                      <a:pt x="886469" y="772230"/>
                    </a:cubicBezTo>
                    <a:cubicBezTo>
                      <a:pt x="967080" y="796462"/>
                      <a:pt x="1034832" y="832069"/>
                      <a:pt x="1089727" y="879051"/>
                    </a:cubicBezTo>
                    <a:cubicBezTo>
                      <a:pt x="1144621" y="926033"/>
                      <a:pt x="1186410" y="984389"/>
                      <a:pt x="1215093" y="1054119"/>
                    </a:cubicBezTo>
                    <a:cubicBezTo>
                      <a:pt x="1243777" y="1123850"/>
                      <a:pt x="1258119" y="1204708"/>
                      <a:pt x="1258119" y="1296693"/>
                    </a:cubicBezTo>
                    <a:cubicBezTo>
                      <a:pt x="1258119" y="1400547"/>
                      <a:pt x="1240068" y="1493274"/>
                      <a:pt x="1203966" y="1574874"/>
                    </a:cubicBezTo>
                    <a:cubicBezTo>
                      <a:pt x="1167865" y="1656473"/>
                      <a:pt x="1116926" y="1725215"/>
                      <a:pt x="1051152" y="1781098"/>
                    </a:cubicBezTo>
                    <a:cubicBezTo>
                      <a:pt x="985378" y="1836982"/>
                      <a:pt x="906251" y="1879760"/>
                      <a:pt x="813771" y="1909432"/>
                    </a:cubicBezTo>
                    <a:cubicBezTo>
                      <a:pt x="721292" y="1939105"/>
                      <a:pt x="618674" y="1953941"/>
                      <a:pt x="505918" y="1953941"/>
                    </a:cubicBezTo>
                    <a:cubicBezTo>
                      <a:pt x="446573" y="1953941"/>
                      <a:pt x="390195" y="1950232"/>
                      <a:pt x="336784" y="1942814"/>
                    </a:cubicBezTo>
                    <a:cubicBezTo>
                      <a:pt x="283374" y="1935396"/>
                      <a:pt x="235403" y="1925999"/>
                      <a:pt x="192872" y="1914625"/>
                    </a:cubicBezTo>
                    <a:cubicBezTo>
                      <a:pt x="150341" y="1903250"/>
                      <a:pt x="115476" y="1891876"/>
                      <a:pt x="88276" y="1880502"/>
                    </a:cubicBezTo>
                    <a:cubicBezTo>
                      <a:pt x="61076" y="1869127"/>
                      <a:pt x="43273" y="1859731"/>
                      <a:pt x="34865" y="1852313"/>
                    </a:cubicBezTo>
                    <a:cubicBezTo>
                      <a:pt x="26458" y="1844894"/>
                      <a:pt x="20276" y="1836734"/>
                      <a:pt x="16320" y="1827833"/>
                    </a:cubicBezTo>
                    <a:cubicBezTo>
                      <a:pt x="12364" y="1818931"/>
                      <a:pt x="9149" y="1808298"/>
                      <a:pt x="6677" y="1795935"/>
                    </a:cubicBezTo>
                    <a:cubicBezTo>
                      <a:pt x="4204" y="1783571"/>
                      <a:pt x="2473" y="1767993"/>
                      <a:pt x="1484" y="1749200"/>
                    </a:cubicBezTo>
                    <a:cubicBezTo>
                      <a:pt x="495" y="1730408"/>
                      <a:pt x="0" y="1708153"/>
                      <a:pt x="0" y="1682437"/>
                    </a:cubicBezTo>
                    <a:cubicBezTo>
                      <a:pt x="0" y="1654742"/>
                      <a:pt x="989" y="1631252"/>
                      <a:pt x="2967" y="1611964"/>
                    </a:cubicBezTo>
                    <a:cubicBezTo>
                      <a:pt x="4946" y="1592677"/>
                      <a:pt x="8160" y="1577099"/>
                      <a:pt x="12611" y="1565230"/>
                    </a:cubicBezTo>
                    <a:cubicBezTo>
                      <a:pt x="17062" y="1553361"/>
                      <a:pt x="22255" y="1544954"/>
                      <a:pt x="28189" y="1540008"/>
                    </a:cubicBezTo>
                    <a:cubicBezTo>
                      <a:pt x="34124" y="1535063"/>
                      <a:pt x="41047" y="1532590"/>
                      <a:pt x="48960" y="1532590"/>
                    </a:cubicBezTo>
                    <a:cubicBezTo>
                      <a:pt x="58851" y="1532590"/>
                      <a:pt x="73934" y="1538277"/>
                      <a:pt x="94211" y="1549652"/>
                    </a:cubicBezTo>
                    <a:cubicBezTo>
                      <a:pt x="114487" y="1561026"/>
                      <a:pt x="141192" y="1573637"/>
                      <a:pt x="174327" y="1587485"/>
                    </a:cubicBezTo>
                    <a:cubicBezTo>
                      <a:pt x="207461" y="1601332"/>
                      <a:pt x="247766" y="1613943"/>
                      <a:pt x="295243" y="1625317"/>
                    </a:cubicBezTo>
                    <a:cubicBezTo>
                      <a:pt x="342719" y="1636691"/>
                      <a:pt x="399591" y="1642379"/>
                      <a:pt x="465860" y="1642379"/>
                    </a:cubicBezTo>
                    <a:cubicBezTo>
                      <a:pt x="523227" y="1642379"/>
                      <a:pt x="575402" y="1636444"/>
                      <a:pt x="622383" y="1624575"/>
                    </a:cubicBezTo>
                    <a:cubicBezTo>
                      <a:pt x="669365" y="1612706"/>
                      <a:pt x="709176" y="1593666"/>
                      <a:pt x="741815" y="1567456"/>
                    </a:cubicBezTo>
                    <a:cubicBezTo>
                      <a:pt x="774455" y="1541245"/>
                      <a:pt x="799677" y="1508357"/>
                      <a:pt x="817481" y="1468794"/>
                    </a:cubicBezTo>
                    <a:cubicBezTo>
                      <a:pt x="835284" y="1429231"/>
                      <a:pt x="844186" y="1381754"/>
                      <a:pt x="844186" y="1326365"/>
                    </a:cubicBezTo>
                    <a:cubicBezTo>
                      <a:pt x="844186" y="1278889"/>
                      <a:pt x="836768" y="1236606"/>
                      <a:pt x="821931" y="1199515"/>
                    </a:cubicBezTo>
                    <a:cubicBezTo>
                      <a:pt x="807095" y="1162424"/>
                      <a:pt x="783852" y="1131021"/>
                      <a:pt x="752201" y="1105305"/>
                    </a:cubicBezTo>
                    <a:cubicBezTo>
                      <a:pt x="720550" y="1079588"/>
                      <a:pt x="679503" y="1060301"/>
                      <a:pt x="629059" y="1047443"/>
                    </a:cubicBezTo>
                    <a:cubicBezTo>
                      <a:pt x="578616" y="1034585"/>
                      <a:pt x="517293" y="1028156"/>
                      <a:pt x="445089" y="1028156"/>
                    </a:cubicBezTo>
                    <a:cubicBezTo>
                      <a:pt x="387722" y="1028156"/>
                      <a:pt x="335548" y="1031123"/>
                      <a:pt x="288566" y="1037058"/>
                    </a:cubicBezTo>
                    <a:cubicBezTo>
                      <a:pt x="241585" y="1042992"/>
                      <a:pt x="197323" y="1045959"/>
                      <a:pt x="155781" y="1045959"/>
                    </a:cubicBezTo>
                    <a:cubicBezTo>
                      <a:pt x="127098" y="1045959"/>
                      <a:pt x="106574" y="1038789"/>
                      <a:pt x="94211" y="1024447"/>
                    </a:cubicBezTo>
                    <a:cubicBezTo>
                      <a:pt x="81847" y="1010105"/>
                      <a:pt x="75665" y="983647"/>
                      <a:pt x="75665" y="945073"/>
                    </a:cubicBezTo>
                    <a:lnTo>
                      <a:pt x="75665" y="111272"/>
                    </a:lnTo>
                    <a:cubicBezTo>
                      <a:pt x="75665" y="71709"/>
                      <a:pt x="83331" y="43272"/>
                      <a:pt x="98662" y="25964"/>
                    </a:cubicBezTo>
                    <a:cubicBezTo>
                      <a:pt x="113992" y="8655"/>
                      <a:pt x="138472" y="0"/>
                      <a:pt x="1721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44" name="Freeform 43"/>
              <p:cNvSpPr/>
              <p:nvPr/>
            </p:nvSpPr>
            <p:spPr>
              <a:xfrm>
                <a:off x="2325672" y="4294612"/>
                <a:ext cx="2082723" cy="2399783"/>
              </a:xfrm>
              <a:custGeom>
                <a:avLst/>
                <a:gdLst>
                  <a:gd name="connsiteX0" fmla="*/ 380362 w 2082723"/>
                  <a:gd name="connsiteY0" fmla="*/ 1012596 h 2399783"/>
                  <a:gd name="connsiteX1" fmla="*/ 564332 w 2082723"/>
                  <a:gd name="connsiteY1" fmla="*/ 1031883 h 2399783"/>
                  <a:gd name="connsiteX2" fmla="*/ 687474 w 2082723"/>
                  <a:gd name="connsiteY2" fmla="*/ 1089745 h 2399783"/>
                  <a:gd name="connsiteX3" fmla="*/ 757204 w 2082723"/>
                  <a:gd name="connsiteY3" fmla="*/ 1183955 h 2399783"/>
                  <a:gd name="connsiteX4" fmla="*/ 779459 w 2082723"/>
                  <a:gd name="connsiteY4" fmla="*/ 1310805 h 2399783"/>
                  <a:gd name="connsiteX5" fmla="*/ 752754 w 2082723"/>
                  <a:gd name="connsiteY5" fmla="*/ 1453234 h 2399783"/>
                  <a:gd name="connsiteX6" fmla="*/ 677088 w 2082723"/>
                  <a:gd name="connsiteY6" fmla="*/ 1551896 h 2399783"/>
                  <a:gd name="connsiteX7" fmla="*/ 666374 w 2082723"/>
                  <a:gd name="connsiteY7" fmla="*/ 1558588 h 2399783"/>
                  <a:gd name="connsiteX8" fmla="*/ 42518 w 2082723"/>
                  <a:gd name="connsiteY8" fmla="*/ 1017413 h 2399783"/>
                  <a:gd name="connsiteX9" fmla="*/ 54149 w 2082723"/>
                  <a:gd name="connsiteY9" fmla="*/ 1025021 h 2399783"/>
                  <a:gd name="connsiteX10" fmla="*/ 91054 w 2082723"/>
                  <a:gd name="connsiteY10" fmla="*/ 1030399 h 2399783"/>
                  <a:gd name="connsiteX11" fmla="*/ 223839 w 2082723"/>
                  <a:gd name="connsiteY11" fmla="*/ 1021498 h 2399783"/>
                  <a:gd name="connsiteX12" fmla="*/ 380362 w 2082723"/>
                  <a:gd name="connsiteY12" fmla="*/ 1012596 h 2399783"/>
                  <a:gd name="connsiteX13" fmla="*/ 1046791 w 2082723"/>
                  <a:gd name="connsiteY13" fmla="*/ 0 h 2399783"/>
                  <a:gd name="connsiteX14" fmla="*/ 2082723 w 2082723"/>
                  <a:gd name="connsiteY14" fmla="*/ 898637 h 2399783"/>
                  <a:gd name="connsiteX15" fmla="*/ 2082723 w 2082723"/>
                  <a:gd name="connsiteY15" fmla="*/ 2399783 h 2399783"/>
                  <a:gd name="connsiteX16" fmla="*/ 629084 w 2082723"/>
                  <a:gd name="connsiteY16" fmla="*/ 2399783 h 2399783"/>
                  <a:gd name="connsiteX17" fmla="*/ 0 w 2082723"/>
                  <a:gd name="connsiteY17" fmla="*/ 1854074 h 2399783"/>
                  <a:gd name="connsiteX18" fmla="*/ 23549 w 2082723"/>
                  <a:gd name="connsiteY18" fmla="*/ 1864943 h 2399783"/>
                  <a:gd name="connsiteX19" fmla="*/ 128145 w 2082723"/>
                  <a:gd name="connsiteY19" fmla="*/ 1899066 h 2399783"/>
                  <a:gd name="connsiteX20" fmla="*/ 272057 w 2082723"/>
                  <a:gd name="connsiteY20" fmla="*/ 1927255 h 2399783"/>
                  <a:gd name="connsiteX21" fmla="*/ 441191 w 2082723"/>
                  <a:gd name="connsiteY21" fmla="*/ 1938382 h 2399783"/>
                  <a:gd name="connsiteX22" fmla="*/ 749044 w 2082723"/>
                  <a:gd name="connsiteY22" fmla="*/ 1893873 h 2399783"/>
                  <a:gd name="connsiteX23" fmla="*/ 986425 w 2082723"/>
                  <a:gd name="connsiteY23" fmla="*/ 1765539 h 2399783"/>
                  <a:gd name="connsiteX24" fmla="*/ 1139239 w 2082723"/>
                  <a:gd name="connsiteY24" fmla="*/ 1559315 h 2399783"/>
                  <a:gd name="connsiteX25" fmla="*/ 1193392 w 2082723"/>
                  <a:gd name="connsiteY25" fmla="*/ 1281134 h 2399783"/>
                  <a:gd name="connsiteX26" fmla="*/ 1150366 w 2082723"/>
                  <a:gd name="connsiteY26" fmla="*/ 1038560 h 2399783"/>
                  <a:gd name="connsiteX27" fmla="*/ 1025000 w 2082723"/>
                  <a:gd name="connsiteY27" fmla="*/ 863492 h 2399783"/>
                  <a:gd name="connsiteX28" fmla="*/ 821742 w 2082723"/>
                  <a:gd name="connsiteY28" fmla="*/ 756671 h 2399783"/>
                  <a:gd name="connsiteX29" fmla="*/ 545045 w 2082723"/>
                  <a:gd name="connsiteY29" fmla="*/ 720322 h 2399783"/>
                  <a:gd name="connsiteX30" fmla="*/ 437482 w 2082723"/>
                  <a:gd name="connsiteY30" fmla="*/ 721805 h 2399783"/>
                  <a:gd name="connsiteX31" fmla="*/ 334370 w 2082723"/>
                  <a:gd name="connsiteY31" fmla="*/ 729223 h 2399783"/>
                  <a:gd name="connsiteX32" fmla="*/ 334370 w 2082723"/>
                  <a:gd name="connsiteY32" fmla="*/ 318258 h 2399783"/>
                  <a:gd name="connsiteX33" fmla="*/ 1016840 w 2082723"/>
                  <a:gd name="connsiteY33" fmla="*/ 318258 h 2399783"/>
                  <a:gd name="connsiteX34" fmla="*/ 1062090 w 2082723"/>
                  <a:gd name="connsiteY34" fmla="*/ 278200 h 2399783"/>
                  <a:gd name="connsiteX35" fmla="*/ 1077669 w 2082723"/>
                  <a:gd name="connsiteY35" fmla="*/ 149124 h 2399783"/>
                  <a:gd name="connsiteX36" fmla="*/ 1073959 w 2082723"/>
                  <a:gd name="connsiteY36" fmla="*/ 72717 h 2399783"/>
                  <a:gd name="connsiteX37" fmla="*/ 1062090 w 2082723"/>
                  <a:gd name="connsiteY37" fmla="*/ 21532 h 2399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2723" h="2399783">
                    <a:moveTo>
                      <a:pt x="380362" y="1012596"/>
                    </a:moveTo>
                    <a:cubicBezTo>
                      <a:pt x="452566" y="1012596"/>
                      <a:pt x="513889" y="1019025"/>
                      <a:pt x="564332" y="1031883"/>
                    </a:cubicBezTo>
                    <a:cubicBezTo>
                      <a:pt x="614776" y="1044741"/>
                      <a:pt x="655823" y="1064028"/>
                      <a:pt x="687474" y="1089745"/>
                    </a:cubicBezTo>
                    <a:cubicBezTo>
                      <a:pt x="719125" y="1115461"/>
                      <a:pt x="742368" y="1146864"/>
                      <a:pt x="757204" y="1183955"/>
                    </a:cubicBezTo>
                    <a:cubicBezTo>
                      <a:pt x="772041" y="1221046"/>
                      <a:pt x="779459" y="1263329"/>
                      <a:pt x="779459" y="1310805"/>
                    </a:cubicBezTo>
                    <a:cubicBezTo>
                      <a:pt x="779459" y="1366194"/>
                      <a:pt x="770557" y="1413671"/>
                      <a:pt x="752754" y="1453234"/>
                    </a:cubicBezTo>
                    <a:cubicBezTo>
                      <a:pt x="734950" y="1492797"/>
                      <a:pt x="709728" y="1525685"/>
                      <a:pt x="677088" y="1551896"/>
                    </a:cubicBezTo>
                    <a:lnTo>
                      <a:pt x="666374" y="1558588"/>
                    </a:lnTo>
                    <a:lnTo>
                      <a:pt x="42518" y="1017413"/>
                    </a:lnTo>
                    <a:lnTo>
                      <a:pt x="54149" y="1025021"/>
                    </a:lnTo>
                    <a:cubicBezTo>
                      <a:pt x="64411" y="1028607"/>
                      <a:pt x="76713" y="1030399"/>
                      <a:pt x="91054" y="1030399"/>
                    </a:cubicBezTo>
                    <a:cubicBezTo>
                      <a:pt x="132596" y="1030399"/>
                      <a:pt x="176858" y="1027432"/>
                      <a:pt x="223839" y="1021498"/>
                    </a:cubicBezTo>
                    <a:cubicBezTo>
                      <a:pt x="270821" y="1015563"/>
                      <a:pt x="322995" y="1012596"/>
                      <a:pt x="380362" y="1012596"/>
                    </a:cubicBezTo>
                    <a:close/>
                    <a:moveTo>
                      <a:pt x="1046791" y="0"/>
                    </a:moveTo>
                    <a:lnTo>
                      <a:pt x="2082723" y="898637"/>
                    </a:lnTo>
                    <a:lnTo>
                      <a:pt x="2082723" y="2399783"/>
                    </a:lnTo>
                    <a:lnTo>
                      <a:pt x="629084" y="2399783"/>
                    </a:lnTo>
                    <a:lnTo>
                      <a:pt x="0" y="1854074"/>
                    </a:lnTo>
                    <a:lnTo>
                      <a:pt x="23549" y="1864943"/>
                    </a:lnTo>
                    <a:cubicBezTo>
                      <a:pt x="50749" y="1876317"/>
                      <a:pt x="85614" y="1887691"/>
                      <a:pt x="128145" y="1899066"/>
                    </a:cubicBezTo>
                    <a:cubicBezTo>
                      <a:pt x="170676" y="1910440"/>
                      <a:pt x="218647" y="1919837"/>
                      <a:pt x="272057" y="1927255"/>
                    </a:cubicBezTo>
                    <a:cubicBezTo>
                      <a:pt x="325468" y="1934673"/>
                      <a:pt x="381846" y="1938382"/>
                      <a:pt x="441191" y="1938382"/>
                    </a:cubicBezTo>
                    <a:cubicBezTo>
                      <a:pt x="553947" y="1938382"/>
                      <a:pt x="656565" y="1923546"/>
                      <a:pt x="749044" y="1893873"/>
                    </a:cubicBezTo>
                    <a:cubicBezTo>
                      <a:pt x="841524" y="1864201"/>
                      <a:pt x="920651" y="1821423"/>
                      <a:pt x="986425" y="1765539"/>
                    </a:cubicBezTo>
                    <a:cubicBezTo>
                      <a:pt x="1052199" y="1709656"/>
                      <a:pt x="1103138" y="1640914"/>
                      <a:pt x="1139239" y="1559315"/>
                    </a:cubicBezTo>
                    <a:cubicBezTo>
                      <a:pt x="1175341" y="1477715"/>
                      <a:pt x="1193392" y="1384988"/>
                      <a:pt x="1193392" y="1281134"/>
                    </a:cubicBezTo>
                    <a:cubicBezTo>
                      <a:pt x="1193392" y="1189149"/>
                      <a:pt x="1179050" y="1108291"/>
                      <a:pt x="1150366" y="1038560"/>
                    </a:cubicBezTo>
                    <a:cubicBezTo>
                      <a:pt x="1121683" y="968830"/>
                      <a:pt x="1079894" y="910474"/>
                      <a:pt x="1025000" y="863492"/>
                    </a:cubicBezTo>
                    <a:cubicBezTo>
                      <a:pt x="970105" y="816510"/>
                      <a:pt x="902353" y="780903"/>
                      <a:pt x="821742" y="756671"/>
                    </a:cubicBezTo>
                    <a:cubicBezTo>
                      <a:pt x="741132" y="732438"/>
                      <a:pt x="648899" y="720322"/>
                      <a:pt x="545045" y="720322"/>
                    </a:cubicBezTo>
                    <a:cubicBezTo>
                      <a:pt x="507460" y="720322"/>
                      <a:pt x="471606" y="720816"/>
                      <a:pt x="437482" y="721805"/>
                    </a:cubicBezTo>
                    <a:cubicBezTo>
                      <a:pt x="403359" y="722794"/>
                      <a:pt x="368988" y="725267"/>
                      <a:pt x="334370" y="729223"/>
                    </a:cubicBezTo>
                    <a:lnTo>
                      <a:pt x="334370" y="318258"/>
                    </a:lnTo>
                    <a:lnTo>
                      <a:pt x="1016840" y="318258"/>
                    </a:lnTo>
                    <a:cubicBezTo>
                      <a:pt x="1036621" y="318258"/>
                      <a:pt x="1051705" y="304905"/>
                      <a:pt x="1062090" y="278200"/>
                    </a:cubicBezTo>
                    <a:cubicBezTo>
                      <a:pt x="1072476" y="251494"/>
                      <a:pt x="1077669" y="208469"/>
                      <a:pt x="1077669" y="149124"/>
                    </a:cubicBezTo>
                    <a:cubicBezTo>
                      <a:pt x="1077669" y="119451"/>
                      <a:pt x="1076432" y="93982"/>
                      <a:pt x="1073959" y="72717"/>
                    </a:cubicBezTo>
                    <a:cubicBezTo>
                      <a:pt x="1071487" y="51452"/>
                      <a:pt x="1067530" y="34390"/>
                      <a:pt x="1062090" y="21532"/>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41" name="TextBox 40"/>
            <p:cNvSpPr txBox="1"/>
            <p:nvPr/>
          </p:nvSpPr>
          <p:spPr>
            <a:xfrm>
              <a:off x="6112291" y="2443259"/>
              <a:ext cx="3005663" cy="1015663"/>
            </a:xfrm>
            <a:prstGeom prst="rect">
              <a:avLst/>
            </a:prstGeom>
            <a:noFill/>
          </p:spPr>
          <p:txBody>
            <a:bodyPr wrap="square" lIns="0" rtlCol="0" anchor="ctr">
              <a:spAutoFit/>
            </a:bodyPr>
            <a:lstStyle/>
            <a:p>
              <a:r>
                <a:rPr lang="en-US" sz="1500" b="1" dirty="0">
                  <a:solidFill>
                    <a:srgbClr val="12806A"/>
                  </a:solidFill>
                </a:rPr>
                <a:t>Empower the SG to </a:t>
              </a:r>
              <a:r>
                <a:rPr lang="en-US" sz="1500" b="1" dirty="0" smtClean="0">
                  <a:solidFill>
                    <a:srgbClr val="12806A"/>
                  </a:solidFill>
                </a:rPr>
                <a:t>guide departments </a:t>
              </a:r>
              <a:r>
                <a:rPr lang="en-US" sz="1500" b="1" dirty="0">
                  <a:solidFill>
                    <a:srgbClr val="12806A"/>
                  </a:solidFill>
                </a:rPr>
                <a:t>w.r.t compliance &amp; specify consequences for non-compliance</a:t>
              </a:r>
            </a:p>
          </p:txBody>
        </p:sp>
      </p:grpSp>
    </p:spTree>
    <p:extLst>
      <p:ext uri="{BB962C8B-B14F-4D97-AF65-F5344CB8AC3E}">
        <p14:creationId xmlns:p14="http://schemas.microsoft.com/office/powerpoint/2010/main" xmlns="" val="279830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500"/>
                                        <p:tgtEl>
                                          <p:spTgt spid="8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37448" y="2524337"/>
            <a:ext cx="4221162" cy="966978"/>
            <a:chOff x="384775" y="305567"/>
            <a:chExt cx="4221162" cy="966978"/>
          </a:xfrm>
        </p:grpSpPr>
        <p:grpSp>
          <p:nvGrpSpPr>
            <p:cNvPr id="45" name="Group 44"/>
            <p:cNvGrpSpPr>
              <a:grpSpLocks noChangeAspect="1"/>
            </p:cNvGrpSpPr>
            <p:nvPr/>
          </p:nvGrpSpPr>
          <p:grpSpPr>
            <a:xfrm>
              <a:off x="384775" y="305567"/>
              <a:ext cx="966978" cy="966978"/>
              <a:chOff x="1382806" y="3668806"/>
              <a:chExt cx="3025588" cy="3025588"/>
            </a:xfrm>
          </p:grpSpPr>
          <p:sp>
            <p:nvSpPr>
              <p:cNvPr id="46" name="Rectangle 45"/>
              <p:cNvSpPr/>
              <p:nvPr/>
            </p:nvSpPr>
            <p:spPr>
              <a:xfrm>
                <a:off x="1382806" y="3668806"/>
                <a:ext cx="3025588" cy="3025588"/>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7" name="Freeform 46"/>
              <p:cNvSpPr/>
              <p:nvPr/>
            </p:nvSpPr>
            <p:spPr>
              <a:xfrm>
                <a:off x="2338093" y="4265700"/>
                <a:ext cx="1180970" cy="1933171"/>
              </a:xfrm>
              <a:custGeom>
                <a:avLst/>
                <a:gdLst/>
                <a:ahLst/>
                <a:cxnLst/>
                <a:rect l="l" t="t" r="r" b="b"/>
                <a:pathLst>
                  <a:path w="1180970" h="1933171">
                    <a:moveTo>
                      <a:pt x="634994" y="0"/>
                    </a:moveTo>
                    <a:cubicBezTo>
                      <a:pt x="672579" y="0"/>
                      <a:pt x="702993" y="742"/>
                      <a:pt x="726237" y="2226"/>
                    </a:cubicBezTo>
                    <a:cubicBezTo>
                      <a:pt x="749481" y="3709"/>
                      <a:pt x="767037" y="6182"/>
                      <a:pt x="778906" y="9644"/>
                    </a:cubicBezTo>
                    <a:cubicBezTo>
                      <a:pt x="790775" y="13106"/>
                      <a:pt x="798688" y="17804"/>
                      <a:pt x="802644" y="23738"/>
                    </a:cubicBezTo>
                    <a:cubicBezTo>
                      <a:pt x="806600" y="29673"/>
                      <a:pt x="808579" y="37091"/>
                      <a:pt x="808579" y="45993"/>
                    </a:cubicBezTo>
                    <a:lnTo>
                      <a:pt x="808579" y="1631994"/>
                    </a:lnTo>
                    <a:lnTo>
                      <a:pt x="1121624" y="1631994"/>
                    </a:lnTo>
                    <a:cubicBezTo>
                      <a:pt x="1130526" y="1631994"/>
                      <a:pt x="1138686" y="1634714"/>
                      <a:pt x="1146104" y="1640154"/>
                    </a:cubicBezTo>
                    <a:cubicBezTo>
                      <a:pt x="1153523" y="1645594"/>
                      <a:pt x="1159952" y="1654248"/>
                      <a:pt x="1165392" y="1666117"/>
                    </a:cubicBezTo>
                    <a:cubicBezTo>
                      <a:pt x="1170832" y="1677986"/>
                      <a:pt x="1174788" y="1693564"/>
                      <a:pt x="1177261" y="1712852"/>
                    </a:cubicBezTo>
                    <a:cubicBezTo>
                      <a:pt x="1179733" y="1732139"/>
                      <a:pt x="1180970" y="1756124"/>
                      <a:pt x="1180970" y="1784808"/>
                    </a:cubicBezTo>
                    <a:cubicBezTo>
                      <a:pt x="1180970" y="1812502"/>
                      <a:pt x="1179486" y="1835993"/>
                      <a:pt x="1176519" y="1855280"/>
                    </a:cubicBezTo>
                    <a:cubicBezTo>
                      <a:pt x="1173552" y="1874567"/>
                      <a:pt x="1169348" y="1889898"/>
                      <a:pt x="1163908" y="1901273"/>
                    </a:cubicBezTo>
                    <a:cubicBezTo>
                      <a:pt x="1158468" y="1912647"/>
                      <a:pt x="1152286" y="1920807"/>
                      <a:pt x="1145363" y="1925753"/>
                    </a:cubicBezTo>
                    <a:cubicBezTo>
                      <a:pt x="1138439" y="1930698"/>
                      <a:pt x="1130526" y="1933171"/>
                      <a:pt x="1121624" y="1933171"/>
                    </a:cubicBezTo>
                    <a:lnTo>
                      <a:pt x="62312" y="1933171"/>
                    </a:lnTo>
                    <a:cubicBezTo>
                      <a:pt x="54400" y="1933171"/>
                      <a:pt x="46982" y="1930698"/>
                      <a:pt x="40058" y="1925753"/>
                    </a:cubicBezTo>
                    <a:cubicBezTo>
                      <a:pt x="33134" y="1920807"/>
                      <a:pt x="26953" y="1912647"/>
                      <a:pt x="21513" y="1901273"/>
                    </a:cubicBezTo>
                    <a:cubicBezTo>
                      <a:pt x="16073" y="1889898"/>
                      <a:pt x="11869" y="1874567"/>
                      <a:pt x="8902" y="1855280"/>
                    </a:cubicBezTo>
                    <a:cubicBezTo>
                      <a:pt x="5934" y="1835993"/>
                      <a:pt x="4451" y="1812502"/>
                      <a:pt x="4451" y="1784808"/>
                    </a:cubicBezTo>
                    <a:cubicBezTo>
                      <a:pt x="4451" y="1756124"/>
                      <a:pt x="5687" y="1732139"/>
                      <a:pt x="8160" y="1712852"/>
                    </a:cubicBezTo>
                    <a:cubicBezTo>
                      <a:pt x="10633" y="1693564"/>
                      <a:pt x="14589" y="1677986"/>
                      <a:pt x="20029" y="1666117"/>
                    </a:cubicBezTo>
                    <a:cubicBezTo>
                      <a:pt x="25469" y="1654248"/>
                      <a:pt x="31651" y="1645594"/>
                      <a:pt x="38574" y="1640154"/>
                    </a:cubicBezTo>
                    <a:cubicBezTo>
                      <a:pt x="45498" y="1634714"/>
                      <a:pt x="53411" y="1631994"/>
                      <a:pt x="62312" y="1631994"/>
                    </a:cubicBezTo>
                    <a:lnTo>
                      <a:pt x="419867" y="1631994"/>
                    </a:lnTo>
                    <a:lnTo>
                      <a:pt x="419867" y="382777"/>
                    </a:lnTo>
                    <a:lnTo>
                      <a:pt x="111272" y="553394"/>
                    </a:lnTo>
                    <a:cubicBezTo>
                      <a:pt x="88523" y="564274"/>
                      <a:pt x="69978" y="570951"/>
                      <a:pt x="55636" y="573423"/>
                    </a:cubicBezTo>
                    <a:cubicBezTo>
                      <a:pt x="41294" y="575896"/>
                      <a:pt x="29920" y="572929"/>
                      <a:pt x="21513" y="564522"/>
                    </a:cubicBezTo>
                    <a:cubicBezTo>
                      <a:pt x="13105" y="556114"/>
                      <a:pt x="7418" y="541525"/>
                      <a:pt x="4451" y="520755"/>
                    </a:cubicBezTo>
                    <a:cubicBezTo>
                      <a:pt x="1484" y="499984"/>
                      <a:pt x="0" y="470806"/>
                      <a:pt x="0" y="433220"/>
                    </a:cubicBezTo>
                    <a:cubicBezTo>
                      <a:pt x="0" y="409482"/>
                      <a:pt x="494" y="389948"/>
                      <a:pt x="1484" y="374617"/>
                    </a:cubicBezTo>
                    <a:cubicBezTo>
                      <a:pt x="2473" y="359286"/>
                      <a:pt x="4945" y="346181"/>
                      <a:pt x="8902" y="335301"/>
                    </a:cubicBezTo>
                    <a:cubicBezTo>
                      <a:pt x="12858" y="324421"/>
                      <a:pt x="18298" y="315519"/>
                      <a:pt x="25222" y="308595"/>
                    </a:cubicBezTo>
                    <a:cubicBezTo>
                      <a:pt x="32145" y="301672"/>
                      <a:pt x="41542" y="294254"/>
                      <a:pt x="53411" y="286341"/>
                    </a:cubicBezTo>
                    <a:lnTo>
                      <a:pt x="465860" y="19288"/>
                    </a:lnTo>
                    <a:cubicBezTo>
                      <a:pt x="470805" y="15331"/>
                      <a:pt x="476987" y="12117"/>
                      <a:pt x="484405" y="9644"/>
                    </a:cubicBezTo>
                    <a:cubicBezTo>
                      <a:pt x="491823" y="7171"/>
                      <a:pt x="501467" y="5193"/>
                      <a:pt x="513336" y="3709"/>
                    </a:cubicBezTo>
                    <a:cubicBezTo>
                      <a:pt x="525205" y="2226"/>
                      <a:pt x="540783" y="1237"/>
                      <a:pt x="560070" y="742"/>
                    </a:cubicBezTo>
                    <a:cubicBezTo>
                      <a:pt x="579358" y="248"/>
                      <a:pt x="604332" y="0"/>
                      <a:pt x="6349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48" name="Freeform 47"/>
              <p:cNvSpPr/>
              <p:nvPr/>
            </p:nvSpPr>
            <p:spPr>
              <a:xfrm>
                <a:off x="2361975" y="4296064"/>
                <a:ext cx="2046419" cy="2398330"/>
              </a:xfrm>
              <a:custGeom>
                <a:avLst/>
                <a:gdLst>
                  <a:gd name="connsiteX0" fmla="*/ 395986 w 2046419"/>
                  <a:gd name="connsiteY0" fmla="*/ 352414 h 2398330"/>
                  <a:gd name="connsiteX1" fmla="*/ 395987 w 2046419"/>
                  <a:gd name="connsiteY1" fmla="*/ 879025 h 2398330"/>
                  <a:gd name="connsiteX2" fmla="*/ 0 w 2046419"/>
                  <a:gd name="connsiteY2" fmla="*/ 535520 h 2398330"/>
                  <a:gd name="connsiteX3" fmla="*/ 12468 w 2046419"/>
                  <a:gd name="connsiteY3" fmla="*/ 542690 h 2398330"/>
                  <a:gd name="connsiteX4" fmla="*/ 31755 w 2046419"/>
                  <a:gd name="connsiteY4" fmla="*/ 543060 h 2398330"/>
                  <a:gd name="connsiteX5" fmla="*/ 87391 w 2046419"/>
                  <a:gd name="connsiteY5" fmla="*/ 523032 h 2398330"/>
                  <a:gd name="connsiteX6" fmla="*/ 780529 w 2046419"/>
                  <a:gd name="connsiteY6" fmla="*/ 0 h 2398330"/>
                  <a:gd name="connsiteX7" fmla="*/ 2046419 w 2046419"/>
                  <a:gd name="connsiteY7" fmla="*/ 1098117 h 2398330"/>
                  <a:gd name="connsiteX8" fmla="*/ 2046419 w 2046419"/>
                  <a:gd name="connsiteY8" fmla="*/ 2398330 h 2398330"/>
                  <a:gd name="connsiteX9" fmla="*/ 599559 w 2046419"/>
                  <a:gd name="connsiteY9" fmla="*/ 2398330 h 2398330"/>
                  <a:gd name="connsiteX10" fmla="*/ 22023 w 2046419"/>
                  <a:gd name="connsiteY10" fmla="*/ 1897337 h 2398330"/>
                  <a:gd name="connsiteX11" fmla="*/ 38430 w 2046419"/>
                  <a:gd name="connsiteY11" fmla="*/ 1902806 h 2398330"/>
                  <a:gd name="connsiteX12" fmla="*/ 1097742 w 2046419"/>
                  <a:gd name="connsiteY12" fmla="*/ 1902806 h 2398330"/>
                  <a:gd name="connsiteX13" fmla="*/ 1121481 w 2046419"/>
                  <a:gd name="connsiteY13" fmla="*/ 1895388 h 2398330"/>
                  <a:gd name="connsiteX14" fmla="*/ 1140026 w 2046419"/>
                  <a:gd name="connsiteY14" fmla="*/ 1870908 h 2398330"/>
                  <a:gd name="connsiteX15" fmla="*/ 1152637 w 2046419"/>
                  <a:gd name="connsiteY15" fmla="*/ 1824915 h 2398330"/>
                  <a:gd name="connsiteX16" fmla="*/ 1157088 w 2046419"/>
                  <a:gd name="connsiteY16" fmla="*/ 1754443 h 2398330"/>
                  <a:gd name="connsiteX17" fmla="*/ 1153379 w 2046419"/>
                  <a:gd name="connsiteY17" fmla="*/ 1682487 h 2398330"/>
                  <a:gd name="connsiteX18" fmla="*/ 1141510 w 2046419"/>
                  <a:gd name="connsiteY18" fmla="*/ 1635752 h 2398330"/>
                  <a:gd name="connsiteX19" fmla="*/ 1122222 w 2046419"/>
                  <a:gd name="connsiteY19" fmla="*/ 1609789 h 2398330"/>
                  <a:gd name="connsiteX20" fmla="*/ 1097742 w 2046419"/>
                  <a:gd name="connsiteY20" fmla="*/ 1601629 h 2398330"/>
                  <a:gd name="connsiteX21" fmla="*/ 784697 w 2046419"/>
                  <a:gd name="connsiteY21" fmla="*/ 1601629 h 2398330"/>
                  <a:gd name="connsiteX22" fmla="*/ 784697 w 2046419"/>
                  <a:gd name="connsiteY22" fmla="*/ 15628 h 239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46419" h="2398330">
                    <a:moveTo>
                      <a:pt x="395986" y="352414"/>
                    </a:moveTo>
                    <a:lnTo>
                      <a:pt x="395987" y="879025"/>
                    </a:lnTo>
                    <a:lnTo>
                      <a:pt x="0" y="535520"/>
                    </a:lnTo>
                    <a:lnTo>
                      <a:pt x="12468" y="542690"/>
                    </a:lnTo>
                    <a:cubicBezTo>
                      <a:pt x="18154" y="544173"/>
                      <a:pt x="24585" y="544297"/>
                      <a:pt x="31755" y="543060"/>
                    </a:cubicBezTo>
                    <a:cubicBezTo>
                      <a:pt x="46097" y="540588"/>
                      <a:pt x="64642" y="533911"/>
                      <a:pt x="87391" y="523032"/>
                    </a:cubicBezTo>
                    <a:close/>
                    <a:moveTo>
                      <a:pt x="780529" y="0"/>
                    </a:moveTo>
                    <a:lnTo>
                      <a:pt x="2046419" y="1098117"/>
                    </a:lnTo>
                    <a:lnTo>
                      <a:pt x="2046419" y="2398330"/>
                    </a:lnTo>
                    <a:lnTo>
                      <a:pt x="599559" y="2398330"/>
                    </a:lnTo>
                    <a:lnTo>
                      <a:pt x="22023" y="1897337"/>
                    </a:lnTo>
                    <a:lnTo>
                      <a:pt x="38430" y="1902806"/>
                    </a:lnTo>
                    <a:lnTo>
                      <a:pt x="1097742" y="1902806"/>
                    </a:lnTo>
                    <a:cubicBezTo>
                      <a:pt x="1106644" y="1902806"/>
                      <a:pt x="1114557" y="1900333"/>
                      <a:pt x="1121481" y="1895388"/>
                    </a:cubicBezTo>
                    <a:cubicBezTo>
                      <a:pt x="1128404" y="1890442"/>
                      <a:pt x="1134586" y="1882282"/>
                      <a:pt x="1140026" y="1870908"/>
                    </a:cubicBezTo>
                    <a:cubicBezTo>
                      <a:pt x="1145466" y="1859533"/>
                      <a:pt x="1149670" y="1844202"/>
                      <a:pt x="1152637" y="1824915"/>
                    </a:cubicBezTo>
                    <a:cubicBezTo>
                      <a:pt x="1155604" y="1805628"/>
                      <a:pt x="1157088" y="1782137"/>
                      <a:pt x="1157088" y="1754443"/>
                    </a:cubicBezTo>
                    <a:cubicBezTo>
                      <a:pt x="1157088" y="1725759"/>
                      <a:pt x="1155851" y="1701774"/>
                      <a:pt x="1153379" y="1682487"/>
                    </a:cubicBezTo>
                    <a:cubicBezTo>
                      <a:pt x="1150906" y="1663199"/>
                      <a:pt x="1146950" y="1647621"/>
                      <a:pt x="1141510" y="1635752"/>
                    </a:cubicBezTo>
                    <a:cubicBezTo>
                      <a:pt x="1136070" y="1623883"/>
                      <a:pt x="1129641" y="1615229"/>
                      <a:pt x="1122222" y="1609789"/>
                    </a:cubicBezTo>
                    <a:cubicBezTo>
                      <a:pt x="1114804" y="1604349"/>
                      <a:pt x="1106644" y="1601629"/>
                      <a:pt x="1097742" y="1601629"/>
                    </a:cubicBezTo>
                    <a:lnTo>
                      <a:pt x="784697" y="1601629"/>
                    </a:lnTo>
                    <a:lnTo>
                      <a:pt x="784697" y="15628"/>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70" name="TextBox 69"/>
            <p:cNvSpPr txBox="1"/>
            <p:nvPr/>
          </p:nvSpPr>
          <p:spPr>
            <a:xfrm>
              <a:off x="1600274" y="380719"/>
              <a:ext cx="3005663" cy="738664"/>
            </a:xfrm>
            <a:prstGeom prst="rect">
              <a:avLst/>
            </a:prstGeom>
            <a:noFill/>
          </p:spPr>
          <p:txBody>
            <a:bodyPr wrap="square" lIns="0" rtlCol="0" anchor="ctr">
              <a:spAutoFit/>
            </a:bodyPr>
            <a:lstStyle/>
            <a:p>
              <a:r>
                <a:rPr lang="en-US" sz="1400" b="1" dirty="0">
                  <a:solidFill>
                    <a:srgbClr val="C27D0E"/>
                  </a:solidFill>
                </a:rPr>
                <a:t>Revised Statistics Act to encourage the use of non-traditional data sources</a:t>
              </a:r>
            </a:p>
          </p:txBody>
        </p:sp>
      </p:grpSp>
      <p:grpSp>
        <p:nvGrpSpPr>
          <p:cNvPr id="89" name="Group 88"/>
          <p:cNvGrpSpPr/>
          <p:nvPr/>
        </p:nvGrpSpPr>
        <p:grpSpPr>
          <a:xfrm>
            <a:off x="249466" y="4134209"/>
            <a:ext cx="4209144" cy="1056119"/>
            <a:chOff x="358730" y="2388354"/>
            <a:chExt cx="4209144" cy="1056119"/>
          </a:xfrm>
        </p:grpSpPr>
        <p:grpSp>
          <p:nvGrpSpPr>
            <p:cNvPr id="49" name="Group 48"/>
            <p:cNvGrpSpPr>
              <a:grpSpLocks noChangeAspect="1"/>
            </p:cNvGrpSpPr>
            <p:nvPr/>
          </p:nvGrpSpPr>
          <p:grpSpPr>
            <a:xfrm>
              <a:off x="358730" y="2477495"/>
              <a:ext cx="966978" cy="966978"/>
              <a:chOff x="1382807" y="174388"/>
              <a:chExt cx="3025589" cy="3025589"/>
            </a:xfrm>
          </p:grpSpPr>
          <p:sp>
            <p:nvSpPr>
              <p:cNvPr id="50" name="Rectangle 49"/>
              <p:cNvSpPr/>
              <p:nvPr/>
            </p:nvSpPr>
            <p:spPr>
              <a:xfrm>
                <a:off x="1382807" y="174388"/>
                <a:ext cx="3025588" cy="3025588"/>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 name="Freeform 50"/>
              <p:cNvSpPr/>
              <p:nvPr/>
            </p:nvSpPr>
            <p:spPr>
              <a:xfrm>
                <a:off x="2249080" y="750510"/>
                <a:ext cx="1287791" cy="1953942"/>
              </a:xfrm>
              <a:custGeom>
                <a:avLst/>
                <a:gdLst/>
                <a:ahLst/>
                <a:cxnLst/>
                <a:rect l="l" t="t" r="r" b="b"/>
                <a:pathLst>
                  <a:path w="1287791" h="1953942">
                    <a:moveTo>
                      <a:pt x="615707" y="0"/>
                    </a:moveTo>
                    <a:cubicBezTo>
                      <a:pt x="715605" y="0"/>
                      <a:pt x="802891" y="12611"/>
                      <a:pt x="877568" y="37833"/>
                    </a:cubicBezTo>
                    <a:cubicBezTo>
                      <a:pt x="952244" y="63055"/>
                      <a:pt x="1014309" y="98167"/>
                      <a:pt x="1063763" y="143171"/>
                    </a:cubicBezTo>
                    <a:cubicBezTo>
                      <a:pt x="1113217" y="188174"/>
                      <a:pt x="1150061" y="241585"/>
                      <a:pt x="1174294" y="303403"/>
                    </a:cubicBezTo>
                    <a:cubicBezTo>
                      <a:pt x="1198526" y="365221"/>
                      <a:pt x="1210642" y="431737"/>
                      <a:pt x="1210642" y="502951"/>
                    </a:cubicBezTo>
                    <a:cubicBezTo>
                      <a:pt x="1210642" y="565264"/>
                      <a:pt x="1204708" y="626587"/>
                      <a:pt x="1192839" y="686921"/>
                    </a:cubicBezTo>
                    <a:cubicBezTo>
                      <a:pt x="1180970" y="747256"/>
                      <a:pt x="1156243" y="812288"/>
                      <a:pt x="1118657" y="882019"/>
                    </a:cubicBezTo>
                    <a:cubicBezTo>
                      <a:pt x="1081072" y="951749"/>
                      <a:pt x="1028156" y="1028898"/>
                      <a:pt x="959909" y="1113465"/>
                    </a:cubicBezTo>
                    <a:cubicBezTo>
                      <a:pt x="891662" y="1198032"/>
                      <a:pt x="801161" y="1296199"/>
                      <a:pt x="688405" y="1407966"/>
                    </a:cubicBezTo>
                    <a:lnTo>
                      <a:pt x="464376" y="1637928"/>
                    </a:lnTo>
                    <a:lnTo>
                      <a:pt x="1221028" y="1637928"/>
                    </a:lnTo>
                    <a:cubicBezTo>
                      <a:pt x="1230919" y="1637928"/>
                      <a:pt x="1240068" y="1640896"/>
                      <a:pt x="1248475" y="1646830"/>
                    </a:cubicBezTo>
                    <a:cubicBezTo>
                      <a:pt x="1256882" y="1652765"/>
                      <a:pt x="1264053" y="1661914"/>
                      <a:pt x="1269988" y="1674277"/>
                    </a:cubicBezTo>
                    <a:cubicBezTo>
                      <a:pt x="1275922" y="1686641"/>
                      <a:pt x="1280373" y="1702961"/>
                      <a:pt x="1283340" y="1723237"/>
                    </a:cubicBezTo>
                    <a:cubicBezTo>
                      <a:pt x="1286308" y="1743513"/>
                      <a:pt x="1287791" y="1767499"/>
                      <a:pt x="1287791" y="1795193"/>
                    </a:cubicBezTo>
                    <a:cubicBezTo>
                      <a:pt x="1287791" y="1823877"/>
                      <a:pt x="1286555" y="1848357"/>
                      <a:pt x="1284082" y="1868633"/>
                    </a:cubicBezTo>
                    <a:cubicBezTo>
                      <a:pt x="1281609" y="1888909"/>
                      <a:pt x="1277900" y="1905476"/>
                      <a:pt x="1272955" y="1918335"/>
                    </a:cubicBezTo>
                    <a:cubicBezTo>
                      <a:pt x="1268010" y="1931193"/>
                      <a:pt x="1261580" y="1940342"/>
                      <a:pt x="1253668" y="1945782"/>
                    </a:cubicBezTo>
                    <a:cubicBezTo>
                      <a:pt x="1245755" y="1951222"/>
                      <a:pt x="1236853" y="1953942"/>
                      <a:pt x="1226962" y="1953942"/>
                    </a:cubicBezTo>
                    <a:lnTo>
                      <a:pt x="123141" y="1953942"/>
                    </a:lnTo>
                    <a:cubicBezTo>
                      <a:pt x="101382" y="1953942"/>
                      <a:pt x="82589" y="1951963"/>
                      <a:pt x="66764" y="1948007"/>
                    </a:cubicBezTo>
                    <a:cubicBezTo>
                      <a:pt x="50938" y="1944051"/>
                      <a:pt x="38080" y="1936385"/>
                      <a:pt x="28189" y="1925011"/>
                    </a:cubicBezTo>
                    <a:cubicBezTo>
                      <a:pt x="18298" y="1913636"/>
                      <a:pt x="11127" y="1897069"/>
                      <a:pt x="6676" y="1875309"/>
                    </a:cubicBezTo>
                    <a:cubicBezTo>
                      <a:pt x="2226" y="1853549"/>
                      <a:pt x="0" y="1825360"/>
                      <a:pt x="0" y="1790742"/>
                    </a:cubicBezTo>
                    <a:cubicBezTo>
                      <a:pt x="0" y="1758103"/>
                      <a:pt x="1484" y="1730161"/>
                      <a:pt x="4451" y="1706917"/>
                    </a:cubicBezTo>
                    <a:cubicBezTo>
                      <a:pt x="7418" y="1683674"/>
                      <a:pt x="12858" y="1662903"/>
                      <a:pt x="20771" y="1644605"/>
                    </a:cubicBezTo>
                    <a:cubicBezTo>
                      <a:pt x="28684" y="1626307"/>
                      <a:pt x="38822" y="1608503"/>
                      <a:pt x="51185" y="1591194"/>
                    </a:cubicBezTo>
                    <a:cubicBezTo>
                      <a:pt x="63549" y="1573885"/>
                      <a:pt x="79622" y="1554845"/>
                      <a:pt x="99403" y="1534074"/>
                    </a:cubicBezTo>
                    <a:lnTo>
                      <a:pt x="431737" y="1178003"/>
                    </a:lnTo>
                    <a:cubicBezTo>
                      <a:pt x="498005" y="1108767"/>
                      <a:pt x="551416" y="1045713"/>
                      <a:pt x="591969" y="988840"/>
                    </a:cubicBezTo>
                    <a:cubicBezTo>
                      <a:pt x="632521" y="931968"/>
                      <a:pt x="664172" y="880041"/>
                      <a:pt x="686921" y="833059"/>
                    </a:cubicBezTo>
                    <a:cubicBezTo>
                      <a:pt x="709670" y="786077"/>
                      <a:pt x="725248" y="742805"/>
                      <a:pt x="733655" y="703241"/>
                    </a:cubicBezTo>
                    <a:cubicBezTo>
                      <a:pt x="742063" y="663678"/>
                      <a:pt x="746266" y="626092"/>
                      <a:pt x="746266" y="590485"/>
                    </a:cubicBezTo>
                    <a:cubicBezTo>
                      <a:pt x="746266" y="557845"/>
                      <a:pt x="741074" y="526936"/>
                      <a:pt x="730688" y="497758"/>
                    </a:cubicBezTo>
                    <a:cubicBezTo>
                      <a:pt x="720303" y="468580"/>
                      <a:pt x="704972" y="443111"/>
                      <a:pt x="684696" y="421351"/>
                    </a:cubicBezTo>
                    <a:cubicBezTo>
                      <a:pt x="664419" y="399591"/>
                      <a:pt x="638950" y="382530"/>
                      <a:pt x="608289" y="370166"/>
                    </a:cubicBezTo>
                    <a:cubicBezTo>
                      <a:pt x="577627" y="357802"/>
                      <a:pt x="541525" y="351621"/>
                      <a:pt x="499984" y="351621"/>
                    </a:cubicBezTo>
                    <a:cubicBezTo>
                      <a:pt x="441627" y="351621"/>
                      <a:pt x="389948" y="359039"/>
                      <a:pt x="344944" y="373875"/>
                    </a:cubicBezTo>
                    <a:cubicBezTo>
                      <a:pt x="299941" y="388711"/>
                      <a:pt x="260377" y="405279"/>
                      <a:pt x="226254" y="423577"/>
                    </a:cubicBezTo>
                    <a:cubicBezTo>
                      <a:pt x="192130" y="441875"/>
                      <a:pt x="163694" y="458689"/>
                      <a:pt x="140945" y="474020"/>
                    </a:cubicBezTo>
                    <a:cubicBezTo>
                      <a:pt x="118196" y="489351"/>
                      <a:pt x="100392" y="497017"/>
                      <a:pt x="87534" y="497017"/>
                    </a:cubicBezTo>
                    <a:cubicBezTo>
                      <a:pt x="78633" y="497017"/>
                      <a:pt x="70967" y="494049"/>
                      <a:pt x="64538" y="488115"/>
                    </a:cubicBezTo>
                    <a:cubicBezTo>
                      <a:pt x="58109" y="482180"/>
                      <a:pt x="52916" y="472289"/>
                      <a:pt x="48960" y="458442"/>
                    </a:cubicBezTo>
                    <a:cubicBezTo>
                      <a:pt x="45004" y="444595"/>
                      <a:pt x="41789" y="426049"/>
                      <a:pt x="39316" y="402806"/>
                    </a:cubicBezTo>
                    <a:cubicBezTo>
                      <a:pt x="36844" y="379562"/>
                      <a:pt x="35607" y="351126"/>
                      <a:pt x="35607" y="317497"/>
                    </a:cubicBezTo>
                    <a:cubicBezTo>
                      <a:pt x="35607" y="294748"/>
                      <a:pt x="36349" y="275708"/>
                      <a:pt x="37833" y="260377"/>
                    </a:cubicBezTo>
                    <a:cubicBezTo>
                      <a:pt x="39316" y="245047"/>
                      <a:pt x="41542" y="231694"/>
                      <a:pt x="44509" y="220319"/>
                    </a:cubicBezTo>
                    <a:cubicBezTo>
                      <a:pt x="47476" y="208945"/>
                      <a:pt x="51433" y="199054"/>
                      <a:pt x="56378" y="190647"/>
                    </a:cubicBezTo>
                    <a:cubicBezTo>
                      <a:pt x="61324" y="182240"/>
                      <a:pt x="69978" y="172101"/>
                      <a:pt x="82342" y="160232"/>
                    </a:cubicBezTo>
                    <a:cubicBezTo>
                      <a:pt x="94705" y="148363"/>
                      <a:pt x="117454" y="133280"/>
                      <a:pt x="150589" y="114982"/>
                    </a:cubicBezTo>
                    <a:cubicBezTo>
                      <a:pt x="183723" y="96684"/>
                      <a:pt x="224523" y="78880"/>
                      <a:pt x="272988" y="61571"/>
                    </a:cubicBezTo>
                    <a:cubicBezTo>
                      <a:pt x="321453" y="44262"/>
                      <a:pt x="374864" y="29673"/>
                      <a:pt x="433220" y="17804"/>
                    </a:cubicBezTo>
                    <a:cubicBezTo>
                      <a:pt x="491576" y="5935"/>
                      <a:pt x="552405" y="0"/>
                      <a:pt x="6157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2" name="TextBox 51"/>
              <p:cNvSpPr txBox="1"/>
              <p:nvPr/>
            </p:nvSpPr>
            <p:spPr>
              <a:xfrm>
                <a:off x="2292711" y="898530"/>
                <a:ext cx="2115685" cy="2301447"/>
              </a:xfrm>
              <a:custGeom>
                <a:avLst/>
                <a:gdLst>
                  <a:gd name="connsiteX0" fmla="*/ 456353 w 2115685"/>
                  <a:gd name="connsiteY0" fmla="*/ 203601 h 2301447"/>
                  <a:gd name="connsiteX1" fmla="*/ 564658 w 2115685"/>
                  <a:gd name="connsiteY1" fmla="*/ 222146 h 2301447"/>
                  <a:gd name="connsiteX2" fmla="*/ 641065 w 2115685"/>
                  <a:gd name="connsiteY2" fmla="*/ 273331 h 2301447"/>
                  <a:gd name="connsiteX3" fmla="*/ 687057 w 2115685"/>
                  <a:gd name="connsiteY3" fmla="*/ 349738 h 2301447"/>
                  <a:gd name="connsiteX4" fmla="*/ 702635 w 2115685"/>
                  <a:gd name="connsiteY4" fmla="*/ 442465 h 2301447"/>
                  <a:gd name="connsiteX5" fmla="*/ 690024 w 2115685"/>
                  <a:gd name="connsiteY5" fmla="*/ 555221 h 2301447"/>
                  <a:gd name="connsiteX6" fmla="*/ 643290 w 2115685"/>
                  <a:gd name="connsiteY6" fmla="*/ 685039 h 2301447"/>
                  <a:gd name="connsiteX7" fmla="*/ 602490 w 2115685"/>
                  <a:gd name="connsiteY7" fmla="*/ 759221 h 2301447"/>
                  <a:gd name="connsiteX8" fmla="*/ 567532 w 2115685"/>
                  <a:gd name="connsiteY8" fmla="*/ 811898 h 2301447"/>
                  <a:gd name="connsiteX9" fmla="*/ 25852 w 2115685"/>
                  <a:gd name="connsiteY9" fmla="*/ 342009 h 2301447"/>
                  <a:gd name="connsiteX10" fmla="*/ 43903 w 2115685"/>
                  <a:gd name="connsiteY10" fmla="*/ 348997 h 2301447"/>
                  <a:gd name="connsiteX11" fmla="*/ 97314 w 2115685"/>
                  <a:gd name="connsiteY11" fmla="*/ 326000 h 2301447"/>
                  <a:gd name="connsiteX12" fmla="*/ 182623 w 2115685"/>
                  <a:gd name="connsiteY12" fmla="*/ 275557 h 2301447"/>
                  <a:gd name="connsiteX13" fmla="*/ 301313 w 2115685"/>
                  <a:gd name="connsiteY13" fmla="*/ 225855 h 2301447"/>
                  <a:gd name="connsiteX14" fmla="*/ 456353 w 2115685"/>
                  <a:gd name="connsiteY14" fmla="*/ 203601 h 2301447"/>
                  <a:gd name="connsiteX15" fmla="*/ 1024383 w 2115685"/>
                  <a:gd name="connsiteY15" fmla="*/ 0 h 2301447"/>
                  <a:gd name="connsiteX16" fmla="*/ 2115685 w 2115685"/>
                  <a:gd name="connsiteY16" fmla="*/ 946668 h 2301447"/>
                  <a:gd name="connsiteX17" fmla="*/ 2115685 w 2115685"/>
                  <a:gd name="connsiteY17" fmla="*/ 2301447 h 2301447"/>
                  <a:gd name="connsiteX18" fmla="*/ 593970 w 2115685"/>
                  <a:gd name="connsiteY18" fmla="*/ 2301447 h 2301447"/>
                  <a:gd name="connsiteX19" fmla="*/ 0 w 2115685"/>
                  <a:gd name="connsiteY19" fmla="*/ 1786198 h 2301447"/>
                  <a:gd name="connsiteX20" fmla="*/ 23133 w 2115685"/>
                  <a:gd name="connsiteY20" fmla="*/ 1799988 h 2301447"/>
                  <a:gd name="connsiteX21" fmla="*/ 79510 w 2115685"/>
                  <a:gd name="connsiteY21" fmla="*/ 1805923 h 2301447"/>
                  <a:gd name="connsiteX22" fmla="*/ 1183331 w 2115685"/>
                  <a:gd name="connsiteY22" fmla="*/ 1805923 h 2301447"/>
                  <a:gd name="connsiteX23" fmla="*/ 1210037 w 2115685"/>
                  <a:gd name="connsiteY23" fmla="*/ 1797763 h 2301447"/>
                  <a:gd name="connsiteX24" fmla="*/ 1229324 w 2115685"/>
                  <a:gd name="connsiteY24" fmla="*/ 1770316 h 2301447"/>
                  <a:gd name="connsiteX25" fmla="*/ 1240451 w 2115685"/>
                  <a:gd name="connsiteY25" fmla="*/ 1720614 h 2301447"/>
                  <a:gd name="connsiteX26" fmla="*/ 1244160 w 2115685"/>
                  <a:gd name="connsiteY26" fmla="*/ 1647174 h 2301447"/>
                  <a:gd name="connsiteX27" fmla="*/ 1239709 w 2115685"/>
                  <a:gd name="connsiteY27" fmla="*/ 1575218 h 2301447"/>
                  <a:gd name="connsiteX28" fmla="*/ 1226357 w 2115685"/>
                  <a:gd name="connsiteY28" fmla="*/ 1526258 h 2301447"/>
                  <a:gd name="connsiteX29" fmla="*/ 1204844 w 2115685"/>
                  <a:gd name="connsiteY29" fmla="*/ 1498811 h 2301447"/>
                  <a:gd name="connsiteX30" fmla="*/ 1177397 w 2115685"/>
                  <a:gd name="connsiteY30" fmla="*/ 1489909 h 2301447"/>
                  <a:gd name="connsiteX31" fmla="*/ 420745 w 2115685"/>
                  <a:gd name="connsiteY31" fmla="*/ 1489909 h 2301447"/>
                  <a:gd name="connsiteX32" fmla="*/ 644774 w 2115685"/>
                  <a:gd name="connsiteY32" fmla="*/ 1259947 h 2301447"/>
                  <a:gd name="connsiteX33" fmla="*/ 916278 w 2115685"/>
                  <a:gd name="connsiteY33" fmla="*/ 965446 h 2301447"/>
                  <a:gd name="connsiteX34" fmla="*/ 1075026 w 2115685"/>
                  <a:gd name="connsiteY34" fmla="*/ 734000 h 2301447"/>
                  <a:gd name="connsiteX35" fmla="*/ 1149208 w 2115685"/>
                  <a:gd name="connsiteY35" fmla="*/ 538902 h 2301447"/>
                  <a:gd name="connsiteX36" fmla="*/ 1167011 w 2115685"/>
                  <a:gd name="connsiteY36" fmla="*/ 354932 h 2301447"/>
                  <a:gd name="connsiteX37" fmla="*/ 1130663 w 2115685"/>
                  <a:gd name="connsiteY37" fmla="*/ 155384 h 2301447"/>
                  <a:gd name="connsiteX38" fmla="*/ 1084855 w 2115685"/>
                  <a:gd name="connsiteY38" fmla="*/ 68962 h 230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15685" h="2301447">
                    <a:moveTo>
                      <a:pt x="456353" y="203601"/>
                    </a:moveTo>
                    <a:cubicBezTo>
                      <a:pt x="497894" y="203601"/>
                      <a:pt x="533996" y="209782"/>
                      <a:pt x="564658" y="222146"/>
                    </a:cubicBezTo>
                    <a:cubicBezTo>
                      <a:pt x="595319" y="234510"/>
                      <a:pt x="620788" y="251571"/>
                      <a:pt x="641065" y="273331"/>
                    </a:cubicBezTo>
                    <a:cubicBezTo>
                      <a:pt x="661341" y="295091"/>
                      <a:pt x="676672" y="320560"/>
                      <a:pt x="687057" y="349738"/>
                    </a:cubicBezTo>
                    <a:cubicBezTo>
                      <a:pt x="697443" y="378916"/>
                      <a:pt x="702635" y="409825"/>
                      <a:pt x="702635" y="442465"/>
                    </a:cubicBezTo>
                    <a:cubicBezTo>
                      <a:pt x="702635" y="478072"/>
                      <a:pt x="698432" y="515658"/>
                      <a:pt x="690024" y="555221"/>
                    </a:cubicBezTo>
                    <a:cubicBezTo>
                      <a:pt x="681617" y="594785"/>
                      <a:pt x="666039" y="638057"/>
                      <a:pt x="643290" y="685039"/>
                    </a:cubicBezTo>
                    <a:cubicBezTo>
                      <a:pt x="631916" y="708530"/>
                      <a:pt x="618316" y="733257"/>
                      <a:pt x="602490" y="759221"/>
                    </a:cubicBezTo>
                    <a:lnTo>
                      <a:pt x="567532" y="811898"/>
                    </a:lnTo>
                    <a:lnTo>
                      <a:pt x="25852" y="342009"/>
                    </a:lnTo>
                    <a:lnTo>
                      <a:pt x="43903" y="348997"/>
                    </a:lnTo>
                    <a:cubicBezTo>
                      <a:pt x="56761" y="348997"/>
                      <a:pt x="74565" y="341331"/>
                      <a:pt x="97314" y="326000"/>
                    </a:cubicBezTo>
                    <a:cubicBezTo>
                      <a:pt x="120063" y="310669"/>
                      <a:pt x="148499" y="293855"/>
                      <a:pt x="182623" y="275557"/>
                    </a:cubicBezTo>
                    <a:cubicBezTo>
                      <a:pt x="216746" y="257259"/>
                      <a:pt x="256310" y="240691"/>
                      <a:pt x="301313" y="225855"/>
                    </a:cubicBezTo>
                    <a:cubicBezTo>
                      <a:pt x="346317" y="211019"/>
                      <a:pt x="397996" y="203601"/>
                      <a:pt x="456353" y="203601"/>
                    </a:cubicBezTo>
                    <a:close/>
                    <a:moveTo>
                      <a:pt x="1024383" y="0"/>
                    </a:moveTo>
                    <a:lnTo>
                      <a:pt x="2115685" y="946668"/>
                    </a:lnTo>
                    <a:lnTo>
                      <a:pt x="2115685" y="2301447"/>
                    </a:lnTo>
                    <a:lnTo>
                      <a:pt x="593970" y="2301447"/>
                    </a:lnTo>
                    <a:lnTo>
                      <a:pt x="0" y="1786198"/>
                    </a:lnTo>
                    <a:lnTo>
                      <a:pt x="23133" y="1799988"/>
                    </a:lnTo>
                    <a:cubicBezTo>
                      <a:pt x="38958" y="1803944"/>
                      <a:pt x="57751" y="1805923"/>
                      <a:pt x="79510" y="1805923"/>
                    </a:cubicBezTo>
                    <a:lnTo>
                      <a:pt x="1183331" y="1805923"/>
                    </a:lnTo>
                    <a:cubicBezTo>
                      <a:pt x="1193222" y="1805923"/>
                      <a:pt x="1202124" y="1803203"/>
                      <a:pt x="1210037" y="1797763"/>
                    </a:cubicBezTo>
                    <a:cubicBezTo>
                      <a:pt x="1217949" y="1792323"/>
                      <a:pt x="1224379" y="1783174"/>
                      <a:pt x="1229324" y="1770316"/>
                    </a:cubicBezTo>
                    <a:cubicBezTo>
                      <a:pt x="1234269" y="1757457"/>
                      <a:pt x="1237978" y="1740890"/>
                      <a:pt x="1240451" y="1720614"/>
                    </a:cubicBezTo>
                    <a:cubicBezTo>
                      <a:pt x="1242924" y="1700338"/>
                      <a:pt x="1244160" y="1675858"/>
                      <a:pt x="1244160" y="1647174"/>
                    </a:cubicBezTo>
                    <a:cubicBezTo>
                      <a:pt x="1244160" y="1619480"/>
                      <a:pt x="1242677" y="1595494"/>
                      <a:pt x="1239709" y="1575218"/>
                    </a:cubicBezTo>
                    <a:cubicBezTo>
                      <a:pt x="1236742" y="1554942"/>
                      <a:pt x="1232291" y="1538622"/>
                      <a:pt x="1226357" y="1526258"/>
                    </a:cubicBezTo>
                    <a:cubicBezTo>
                      <a:pt x="1220422" y="1513895"/>
                      <a:pt x="1213251" y="1504746"/>
                      <a:pt x="1204844" y="1498811"/>
                    </a:cubicBezTo>
                    <a:cubicBezTo>
                      <a:pt x="1196437" y="1492877"/>
                      <a:pt x="1187288" y="1489909"/>
                      <a:pt x="1177397" y="1489909"/>
                    </a:cubicBezTo>
                    <a:lnTo>
                      <a:pt x="420745" y="1489909"/>
                    </a:lnTo>
                    <a:lnTo>
                      <a:pt x="644774" y="1259947"/>
                    </a:lnTo>
                    <a:cubicBezTo>
                      <a:pt x="757530" y="1148180"/>
                      <a:pt x="848031" y="1050013"/>
                      <a:pt x="916278" y="965446"/>
                    </a:cubicBezTo>
                    <a:cubicBezTo>
                      <a:pt x="984525" y="880879"/>
                      <a:pt x="1037441" y="803730"/>
                      <a:pt x="1075026" y="734000"/>
                    </a:cubicBezTo>
                    <a:cubicBezTo>
                      <a:pt x="1112612" y="664269"/>
                      <a:pt x="1137339" y="599237"/>
                      <a:pt x="1149208" y="538902"/>
                    </a:cubicBezTo>
                    <a:cubicBezTo>
                      <a:pt x="1161077" y="478568"/>
                      <a:pt x="1167011" y="417245"/>
                      <a:pt x="1167011" y="354932"/>
                    </a:cubicBezTo>
                    <a:cubicBezTo>
                      <a:pt x="1167011" y="283718"/>
                      <a:pt x="1154895" y="217202"/>
                      <a:pt x="1130663" y="155384"/>
                    </a:cubicBezTo>
                    <a:cubicBezTo>
                      <a:pt x="1118547" y="124475"/>
                      <a:pt x="1103277" y="95668"/>
                      <a:pt x="1084855" y="68962"/>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350" dirty="0"/>
              </a:p>
            </p:txBody>
          </p:sp>
        </p:grpSp>
        <p:sp>
          <p:nvSpPr>
            <p:cNvPr id="73" name="TextBox 72"/>
            <p:cNvSpPr txBox="1"/>
            <p:nvPr/>
          </p:nvSpPr>
          <p:spPr>
            <a:xfrm>
              <a:off x="1562211" y="2388354"/>
              <a:ext cx="3005663" cy="1015663"/>
            </a:xfrm>
            <a:prstGeom prst="rect">
              <a:avLst/>
            </a:prstGeom>
            <a:noFill/>
          </p:spPr>
          <p:txBody>
            <a:bodyPr wrap="square" lIns="0" rtlCol="0" anchor="ctr">
              <a:spAutoFit/>
            </a:bodyPr>
            <a:lstStyle/>
            <a:p>
              <a:r>
                <a:rPr lang="en-US" sz="1500" b="1" dirty="0">
                  <a:solidFill>
                    <a:srgbClr val="9A2E22"/>
                  </a:solidFill>
                </a:rPr>
                <a:t>Revised Statistics Act to specify the quality criteria for both traditional and non-traditional data sources</a:t>
              </a:r>
            </a:p>
          </p:txBody>
        </p:sp>
      </p:grpSp>
      <p:grpSp>
        <p:nvGrpSpPr>
          <p:cNvPr id="90" name="Group 89"/>
          <p:cNvGrpSpPr/>
          <p:nvPr/>
        </p:nvGrpSpPr>
        <p:grpSpPr>
          <a:xfrm>
            <a:off x="4817729" y="696553"/>
            <a:ext cx="4217921" cy="966978"/>
            <a:chOff x="358730" y="4142258"/>
            <a:chExt cx="4217921" cy="966978"/>
          </a:xfrm>
        </p:grpSpPr>
        <p:grpSp>
          <p:nvGrpSpPr>
            <p:cNvPr id="53" name="Group 52"/>
            <p:cNvGrpSpPr>
              <a:grpSpLocks noChangeAspect="1"/>
            </p:cNvGrpSpPr>
            <p:nvPr/>
          </p:nvGrpSpPr>
          <p:grpSpPr>
            <a:xfrm>
              <a:off x="358730" y="4142258"/>
              <a:ext cx="966978" cy="966978"/>
              <a:chOff x="1382806" y="3668806"/>
              <a:chExt cx="3025589" cy="3025588"/>
            </a:xfrm>
          </p:grpSpPr>
          <p:sp>
            <p:nvSpPr>
              <p:cNvPr id="54" name="Rectangle 53"/>
              <p:cNvSpPr/>
              <p:nvPr/>
            </p:nvSpPr>
            <p:spPr>
              <a:xfrm>
                <a:off x="1382806" y="3668806"/>
                <a:ext cx="3025588" cy="302558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5" name="TextBox 54"/>
              <p:cNvSpPr txBox="1"/>
              <p:nvPr/>
            </p:nvSpPr>
            <p:spPr>
              <a:xfrm>
                <a:off x="2301328" y="4390328"/>
                <a:ext cx="2107067" cy="2304066"/>
              </a:xfrm>
              <a:custGeom>
                <a:avLst/>
                <a:gdLst>
                  <a:gd name="connsiteX0" fmla="*/ 163419 w 2107067"/>
                  <a:gd name="connsiteY0" fmla="*/ 966904 h 2304066"/>
                  <a:gd name="connsiteX1" fmla="*/ 194031 w 2107067"/>
                  <a:gd name="connsiteY1" fmla="*/ 971774 h 2304066"/>
                  <a:gd name="connsiteX2" fmla="*/ 360197 w 2107067"/>
                  <a:gd name="connsiteY2" fmla="*/ 971774 h 2304066"/>
                  <a:gd name="connsiteX3" fmla="*/ 543426 w 2107067"/>
                  <a:gd name="connsiteY3" fmla="*/ 992545 h 2304066"/>
                  <a:gd name="connsiteX4" fmla="*/ 672502 w 2107067"/>
                  <a:gd name="connsiteY4" fmla="*/ 1051148 h 2304066"/>
                  <a:gd name="connsiteX5" fmla="*/ 749650 w 2107067"/>
                  <a:gd name="connsiteY5" fmla="*/ 1142392 h 2304066"/>
                  <a:gd name="connsiteX6" fmla="*/ 775614 w 2107067"/>
                  <a:gd name="connsiteY6" fmla="*/ 1262566 h 2304066"/>
                  <a:gd name="connsiteX7" fmla="*/ 754101 w 2107067"/>
                  <a:gd name="connsiteY7" fmla="*/ 1373096 h 2304066"/>
                  <a:gd name="connsiteX8" fmla="*/ 727025 w 2107067"/>
                  <a:gd name="connsiteY8" fmla="*/ 1419089 h 2304066"/>
                  <a:gd name="connsiteX9" fmla="*/ 707462 w 2107067"/>
                  <a:gd name="connsiteY9" fmla="*/ 1438843 h 2304066"/>
                  <a:gd name="connsiteX10" fmla="*/ 449215 w 2107067"/>
                  <a:gd name="connsiteY10" fmla="*/ 164679 h 2304066"/>
                  <a:gd name="connsiteX11" fmla="*/ 567906 w 2107067"/>
                  <a:gd name="connsiteY11" fmla="*/ 183225 h 2304066"/>
                  <a:gd name="connsiteX12" fmla="*/ 650247 w 2107067"/>
                  <a:gd name="connsiteY12" fmla="*/ 233668 h 2304066"/>
                  <a:gd name="connsiteX13" fmla="*/ 698465 w 2107067"/>
                  <a:gd name="connsiteY13" fmla="*/ 309333 h 2304066"/>
                  <a:gd name="connsiteX14" fmla="*/ 714785 w 2107067"/>
                  <a:gd name="connsiteY14" fmla="*/ 402060 h 2304066"/>
                  <a:gd name="connsiteX15" fmla="*/ 691047 w 2107067"/>
                  <a:gd name="connsiteY15" fmla="*/ 518525 h 2304066"/>
                  <a:gd name="connsiteX16" fmla="*/ 622058 w 2107067"/>
                  <a:gd name="connsiteY16" fmla="*/ 608285 h 2304066"/>
                  <a:gd name="connsiteX17" fmla="*/ 510044 w 2107067"/>
                  <a:gd name="connsiteY17" fmla="*/ 665404 h 2304066"/>
                  <a:gd name="connsiteX18" fmla="*/ 447542 w 2107067"/>
                  <a:gd name="connsiteY18" fmla="*/ 678520 h 2304066"/>
                  <a:gd name="connsiteX19" fmla="*/ 23160 w 2107067"/>
                  <a:gd name="connsiteY19" fmla="*/ 310383 h 2304066"/>
                  <a:gd name="connsiteX20" fmla="*/ 33799 w 2107067"/>
                  <a:gd name="connsiteY20" fmla="*/ 313042 h 2304066"/>
                  <a:gd name="connsiteX21" fmla="*/ 89435 w 2107067"/>
                  <a:gd name="connsiteY21" fmla="*/ 289304 h 2304066"/>
                  <a:gd name="connsiteX22" fmla="*/ 181420 w 2107067"/>
                  <a:gd name="connsiteY22" fmla="*/ 238119 h 2304066"/>
                  <a:gd name="connsiteX23" fmla="*/ 303819 w 2107067"/>
                  <a:gd name="connsiteY23" fmla="*/ 187675 h 2304066"/>
                  <a:gd name="connsiteX24" fmla="*/ 449215 w 2107067"/>
                  <a:gd name="connsiteY24" fmla="*/ 164679 h 2304066"/>
                  <a:gd name="connsiteX25" fmla="*/ 1007444 w 2107067"/>
                  <a:gd name="connsiteY25" fmla="*/ 0 h 2304066"/>
                  <a:gd name="connsiteX26" fmla="*/ 2107067 w 2107067"/>
                  <a:gd name="connsiteY26" fmla="*/ 953887 h 2304066"/>
                  <a:gd name="connsiteX27" fmla="*/ 2107067 w 2107067"/>
                  <a:gd name="connsiteY27" fmla="*/ 2304066 h 2304066"/>
                  <a:gd name="connsiteX28" fmla="*/ 665098 w 2107067"/>
                  <a:gd name="connsiteY28" fmla="*/ 2304066 h 2304066"/>
                  <a:gd name="connsiteX29" fmla="*/ 0 w 2107067"/>
                  <a:gd name="connsiteY29" fmla="*/ 1727116 h 2304066"/>
                  <a:gd name="connsiteX30" fmla="*/ 5610 w 2107067"/>
                  <a:gd name="connsiteY30" fmla="*/ 1731022 h 2304066"/>
                  <a:gd name="connsiteX31" fmla="*/ 41217 w 2107067"/>
                  <a:gd name="connsiteY31" fmla="*/ 1750680 h 2304066"/>
                  <a:gd name="connsiteX32" fmla="*/ 150264 w 2107067"/>
                  <a:gd name="connsiteY32" fmla="*/ 1793705 h 2304066"/>
                  <a:gd name="connsiteX33" fmla="*/ 302336 w 2107067"/>
                  <a:gd name="connsiteY33" fmla="*/ 1828571 h 2304066"/>
                  <a:gd name="connsiteX34" fmla="*/ 486306 w 2107067"/>
                  <a:gd name="connsiteY34" fmla="*/ 1842665 h 2304066"/>
                  <a:gd name="connsiteX35" fmla="*/ 784516 w 2107067"/>
                  <a:gd name="connsiteY35" fmla="*/ 1803349 h 2304066"/>
                  <a:gd name="connsiteX36" fmla="*/ 1018929 w 2107067"/>
                  <a:gd name="connsiteY36" fmla="*/ 1688368 h 2304066"/>
                  <a:gd name="connsiteX37" fmla="*/ 1171743 w 2107067"/>
                  <a:gd name="connsiteY37" fmla="*/ 1501430 h 2304066"/>
                  <a:gd name="connsiteX38" fmla="*/ 1226637 w 2107067"/>
                  <a:gd name="connsiteY38" fmla="*/ 1246246 h 2304066"/>
                  <a:gd name="connsiteX39" fmla="*/ 1196965 w 2107067"/>
                  <a:gd name="connsiteY39" fmla="*/ 1085272 h 2304066"/>
                  <a:gd name="connsiteX40" fmla="*/ 1111656 w 2107067"/>
                  <a:gd name="connsiteY40" fmla="*/ 951003 h 2304066"/>
                  <a:gd name="connsiteX41" fmla="*/ 975904 w 2107067"/>
                  <a:gd name="connsiteY41" fmla="*/ 852342 h 2304066"/>
                  <a:gd name="connsiteX42" fmla="*/ 794901 w 2107067"/>
                  <a:gd name="connsiteY42" fmla="*/ 801157 h 2304066"/>
                  <a:gd name="connsiteX43" fmla="*/ 794901 w 2107067"/>
                  <a:gd name="connsiteY43" fmla="*/ 796706 h 2304066"/>
                  <a:gd name="connsiteX44" fmla="*/ 944006 w 2107067"/>
                  <a:gd name="connsiteY44" fmla="*/ 734393 h 2304066"/>
                  <a:gd name="connsiteX45" fmla="*/ 1051569 w 2107067"/>
                  <a:gd name="connsiteY45" fmla="*/ 633507 h 2304066"/>
                  <a:gd name="connsiteX46" fmla="*/ 1116849 w 2107067"/>
                  <a:gd name="connsiteY46" fmla="*/ 498496 h 2304066"/>
                  <a:gd name="connsiteX47" fmla="*/ 1139103 w 2107067"/>
                  <a:gd name="connsiteY47" fmla="*/ 335297 h 2304066"/>
                  <a:gd name="connsiteX48" fmla="*/ 1101271 w 2107067"/>
                  <a:gd name="connsiteY48" fmla="*/ 132781 h 2304066"/>
                  <a:gd name="connsiteX49" fmla="*/ 1054536 w 2107067"/>
                  <a:gd name="connsiteY49" fmla="*/ 50069 h 2304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107067" h="2304066">
                    <a:moveTo>
                      <a:pt x="163419" y="966904"/>
                    </a:moveTo>
                    <a:lnTo>
                      <a:pt x="194031" y="971774"/>
                    </a:lnTo>
                    <a:lnTo>
                      <a:pt x="360197" y="971774"/>
                    </a:lnTo>
                    <a:cubicBezTo>
                      <a:pt x="430423" y="971774"/>
                      <a:pt x="491499" y="978698"/>
                      <a:pt x="543426" y="992545"/>
                    </a:cubicBezTo>
                    <a:cubicBezTo>
                      <a:pt x="595353" y="1006392"/>
                      <a:pt x="638378" y="1025927"/>
                      <a:pt x="672502" y="1051148"/>
                    </a:cubicBezTo>
                    <a:cubicBezTo>
                      <a:pt x="706625" y="1076370"/>
                      <a:pt x="732341" y="1106784"/>
                      <a:pt x="749650" y="1142392"/>
                    </a:cubicBezTo>
                    <a:cubicBezTo>
                      <a:pt x="766959" y="1177999"/>
                      <a:pt x="775614" y="1218057"/>
                      <a:pt x="775614" y="1262566"/>
                    </a:cubicBezTo>
                    <a:cubicBezTo>
                      <a:pt x="775614" y="1303118"/>
                      <a:pt x="768443" y="1339962"/>
                      <a:pt x="754101" y="1373096"/>
                    </a:cubicBezTo>
                    <a:cubicBezTo>
                      <a:pt x="746930" y="1389664"/>
                      <a:pt x="737905" y="1404995"/>
                      <a:pt x="727025" y="1419089"/>
                    </a:cubicBezTo>
                    <a:lnTo>
                      <a:pt x="707462" y="1438843"/>
                    </a:lnTo>
                    <a:close/>
                    <a:moveTo>
                      <a:pt x="449215" y="164679"/>
                    </a:moveTo>
                    <a:cubicBezTo>
                      <a:pt x="494713" y="164679"/>
                      <a:pt x="534277" y="170861"/>
                      <a:pt x="567906" y="183225"/>
                    </a:cubicBezTo>
                    <a:cubicBezTo>
                      <a:pt x="601535" y="195588"/>
                      <a:pt x="628982" y="212403"/>
                      <a:pt x="650247" y="233668"/>
                    </a:cubicBezTo>
                    <a:cubicBezTo>
                      <a:pt x="671512" y="254933"/>
                      <a:pt x="687585" y="280155"/>
                      <a:pt x="698465" y="309333"/>
                    </a:cubicBezTo>
                    <a:cubicBezTo>
                      <a:pt x="709345" y="338511"/>
                      <a:pt x="714785" y="369420"/>
                      <a:pt x="714785" y="402060"/>
                    </a:cubicBezTo>
                    <a:cubicBezTo>
                      <a:pt x="714785" y="444591"/>
                      <a:pt x="706872" y="483412"/>
                      <a:pt x="691047" y="518525"/>
                    </a:cubicBezTo>
                    <a:cubicBezTo>
                      <a:pt x="675222" y="553638"/>
                      <a:pt x="652225" y="583557"/>
                      <a:pt x="622058" y="608285"/>
                    </a:cubicBezTo>
                    <a:cubicBezTo>
                      <a:pt x="591891" y="633012"/>
                      <a:pt x="554553" y="652052"/>
                      <a:pt x="510044" y="665404"/>
                    </a:cubicBezTo>
                    <a:lnTo>
                      <a:pt x="447542" y="678520"/>
                    </a:lnTo>
                    <a:lnTo>
                      <a:pt x="23160" y="310383"/>
                    </a:lnTo>
                    <a:lnTo>
                      <a:pt x="33799" y="313042"/>
                    </a:lnTo>
                    <a:cubicBezTo>
                      <a:pt x="45668" y="313042"/>
                      <a:pt x="64213" y="305130"/>
                      <a:pt x="89435" y="289304"/>
                    </a:cubicBezTo>
                    <a:cubicBezTo>
                      <a:pt x="114657" y="273479"/>
                      <a:pt x="145318" y="256417"/>
                      <a:pt x="181420" y="238119"/>
                    </a:cubicBezTo>
                    <a:cubicBezTo>
                      <a:pt x="217522" y="219821"/>
                      <a:pt x="258321" y="203006"/>
                      <a:pt x="303819" y="187675"/>
                    </a:cubicBezTo>
                    <a:cubicBezTo>
                      <a:pt x="349317" y="172345"/>
                      <a:pt x="397783" y="164679"/>
                      <a:pt x="449215" y="164679"/>
                    </a:cubicBezTo>
                    <a:close/>
                    <a:moveTo>
                      <a:pt x="1007444" y="0"/>
                    </a:moveTo>
                    <a:lnTo>
                      <a:pt x="2107067" y="953887"/>
                    </a:lnTo>
                    <a:lnTo>
                      <a:pt x="2107067" y="2304066"/>
                    </a:lnTo>
                    <a:lnTo>
                      <a:pt x="665098" y="2304066"/>
                    </a:lnTo>
                    <a:lnTo>
                      <a:pt x="0" y="1727116"/>
                    </a:lnTo>
                    <a:lnTo>
                      <a:pt x="5610" y="1731022"/>
                    </a:lnTo>
                    <a:cubicBezTo>
                      <a:pt x="15006" y="1736709"/>
                      <a:pt x="26875" y="1743262"/>
                      <a:pt x="41217" y="1750680"/>
                    </a:cubicBezTo>
                    <a:cubicBezTo>
                      <a:pt x="69900" y="1765516"/>
                      <a:pt x="106249" y="1779858"/>
                      <a:pt x="150264" y="1793705"/>
                    </a:cubicBezTo>
                    <a:cubicBezTo>
                      <a:pt x="194278" y="1807553"/>
                      <a:pt x="244969" y="1819174"/>
                      <a:pt x="302336" y="1828571"/>
                    </a:cubicBezTo>
                    <a:cubicBezTo>
                      <a:pt x="359703" y="1837967"/>
                      <a:pt x="421026" y="1842665"/>
                      <a:pt x="486306" y="1842665"/>
                    </a:cubicBezTo>
                    <a:cubicBezTo>
                      <a:pt x="594116" y="1842665"/>
                      <a:pt x="693520" y="1829560"/>
                      <a:pt x="784516" y="1803349"/>
                    </a:cubicBezTo>
                    <a:cubicBezTo>
                      <a:pt x="875512" y="1777138"/>
                      <a:pt x="953650" y="1738811"/>
                      <a:pt x="1018929" y="1688368"/>
                    </a:cubicBezTo>
                    <a:cubicBezTo>
                      <a:pt x="1084209" y="1637924"/>
                      <a:pt x="1135147" y="1575612"/>
                      <a:pt x="1171743" y="1501430"/>
                    </a:cubicBezTo>
                    <a:cubicBezTo>
                      <a:pt x="1208339" y="1427249"/>
                      <a:pt x="1226637" y="1342187"/>
                      <a:pt x="1226637" y="1246246"/>
                    </a:cubicBezTo>
                    <a:cubicBezTo>
                      <a:pt x="1226637" y="1188879"/>
                      <a:pt x="1216747" y="1135221"/>
                      <a:pt x="1196965" y="1085272"/>
                    </a:cubicBezTo>
                    <a:cubicBezTo>
                      <a:pt x="1177183" y="1035323"/>
                      <a:pt x="1148747" y="990567"/>
                      <a:pt x="1111656" y="951003"/>
                    </a:cubicBezTo>
                    <a:cubicBezTo>
                      <a:pt x="1074565" y="911440"/>
                      <a:pt x="1029315" y="878553"/>
                      <a:pt x="975904" y="852342"/>
                    </a:cubicBezTo>
                    <a:cubicBezTo>
                      <a:pt x="922493" y="826131"/>
                      <a:pt x="862159" y="809069"/>
                      <a:pt x="794901" y="801157"/>
                    </a:cubicBezTo>
                    <a:lnTo>
                      <a:pt x="794901" y="796706"/>
                    </a:lnTo>
                    <a:cubicBezTo>
                      <a:pt x="851279" y="782859"/>
                      <a:pt x="900981" y="762088"/>
                      <a:pt x="944006" y="734393"/>
                    </a:cubicBezTo>
                    <a:cubicBezTo>
                      <a:pt x="987031" y="706699"/>
                      <a:pt x="1022886" y="673070"/>
                      <a:pt x="1051569" y="633507"/>
                    </a:cubicBezTo>
                    <a:cubicBezTo>
                      <a:pt x="1080253" y="593943"/>
                      <a:pt x="1102013" y="548939"/>
                      <a:pt x="1116849" y="498496"/>
                    </a:cubicBezTo>
                    <a:cubicBezTo>
                      <a:pt x="1131685" y="448053"/>
                      <a:pt x="1139103" y="393653"/>
                      <a:pt x="1139103" y="335297"/>
                    </a:cubicBezTo>
                    <a:cubicBezTo>
                      <a:pt x="1139103" y="260126"/>
                      <a:pt x="1126492" y="192621"/>
                      <a:pt x="1101271" y="132781"/>
                    </a:cubicBezTo>
                    <a:cubicBezTo>
                      <a:pt x="1088660" y="102861"/>
                      <a:pt x="1073082" y="75290"/>
                      <a:pt x="1054536" y="50069"/>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350" dirty="0"/>
              </a:p>
            </p:txBody>
          </p:sp>
          <p:sp>
            <p:nvSpPr>
              <p:cNvPr id="56" name="Freeform 55"/>
              <p:cNvSpPr/>
              <p:nvPr/>
            </p:nvSpPr>
            <p:spPr>
              <a:xfrm>
                <a:off x="2244624" y="4244929"/>
                <a:ext cx="1283340" cy="1988065"/>
              </a:xfrm>
              <a:custGeom>
                <a:avLst/>
                <a:gdLst/>
                <a:ahLst/>
                <a:cxnLst/>
                <a:rect l="l" t="t" r="r" b="b"/>
                <a:pathLst>
                  <a:path w="1283340" h="1988065">
                    <a:moveTo>
                      <a:pt x="618674" y="0"/>
                    </a:moveTo>
                    <a:cubicBezTo>
                      <a:pt x="711648" y="0"/>
                      <a:pt x="793990" y="10880"/>
                      <a:pt x="865699" y="32640"/>
                    </a:cubicBezTo>
                    <a:cubicBezTo>
                      <a:pt x="937407" y="54400"/>
                      <a:pt x="997742" y="85804"/>
                      <a:pt x="1046701" y="126851"/>
                    </a:cubicBezTo>
                    <a:cubicBezTo>
                      <a:pt x="1095661" y="167898"/>
                      <a:pt x="1132752" y="218341"/>
                      <a:pt x="1157974" y="278181"/>
                    </a:cubicBezTo>
                    <a:cubicBezTo>
                      <a:pt x="1183195" y="338021"/>
                      <a:pt x="1195806" y="405526"/>
                      <a:pt x="1195806" y="480697"/>
                    </a:cubicBezTo>
                    <a:cubicBezTo>
                      <a:pt x="1195806" y="539053"/>
                      <a:pt x="1188388" y="593453"/>
                      <a:pt x="1173552" y="643896"/>
                    </a:cubicBezTo>
                    <a:cubicBezTo>
                      <a:pt x="1158716" y="694339"/>
                      <a:pt x="1136956" y="739343"/>
                      <a:pt x="1108272" y="778907"/>
                    </a:cubicBezTo>
                    <a:cubicBezTo>
                      <a:pt x="1079589" y="818470"/>
                      <a:pt x="1043734" y="852099"/>
                      <a:pt x="1000709" y="879793"/>
                    </a:cubicBezTo>
                    <a:cubicBezTo>
                      <a:pt x="957684" y="907488"/>
                      <a:pt x="907982" y="928259"/>
                      <a:pt x="851604" y="942106"/>
                    </a:cubicBezTo>
                    <a:lnTo>
                      <a:pt x="851604" y="946557"/>
                    </a:lnTo>
                    <a:cubicBezTo>
                      <a:pt x="918862" y="954469"/>
                      <a:pt x="979196" y="971531"/>
                      <a:pt x="1032607" y="997742"/>
                    </a:cubicBezTo>
                    <a:cubicBezTo>
                      <a:pt x="1086018" y="1023953"/>
                      <a:pt x="1131268" y="1056840"/>
                      <a:pt x="1168359" y="1096403"/>
                    </a:cubicBezTo>
                    <a:cubicBezTo>
                      <a:pt x="1205450" y="1135967"/>
                      <a:pt x="1233886" y="1180723"/>
                      <a:pt x="1253668" y="1230672"/>
                    </a:cubicBezTo>
                    <a:cubicBezTo>
                      <a:pt x="1273450" y="1280621"/>
                      <a:pt x="1283340" y="1334279"/>
                      <a:pt x="1283340" y="1391646"/>
                    </a:cubicBezTo>
                    <a:cubicBezTo>
                      <a:pt x="1283340" y="1487587"/>
                      <a:pt x="1265042" y="1572649"/>
                      <a:pt x="1228446" y="1646830"/>
                    </a:cubicBezTo>
                    <a:cubicBezTo>
                      <a:pt x="1191850" y="1721012"/>
                      <a:pt x="1140912" y="1783324"/>
                      <a:pt x="1075632" y="1833768"/>
                    </a:cubicBezTo>
                    <a:cubicBezTo>
                      <a:pt x="1010353" y="1884211"/>
                      <a:pt x="932215" y="1922538"/>
                      <a:pt x="841219" y="1948749"/>
                    </a:cubicBezTo>
                    <a:cubicBezTo>
                      <a:pt x="750223" y="1974960"/>
                      <a:pt x="650819" y="1988065"/>
                      <a:pt x="543009" y="1988065"/>
                    </a:cubicBezTo>
                    <a:cubicBezTo>
                      <a:pt x="477729" y="1988065"/>
                      <a:pt x="416406" y="1983367"/>
                      <a:pt x="359039" y="1973971"/>
                    </a:cubicBezTo>
                    <a:cubicBezTo>
                      <a:pt x="301672" y="1964574"/>
                      <a:pt x="250981" y="1952953"/>
                      <a:pt x="206967" y="1939105"/>
                    </a:cubicBezTo>
                    <a:cubicBezTo>
                      <a:pt x="162952" y="1925258"/>
                      <a:pt x="126603" y="1910916"/>
                      <a:pt x="97920" y="1896080"/>
                    </a:cubicBezTo>
                    <a:cubicBezTo>
                      <a:pt x="69236" y="1881244"/>
                      <a:pt x="50444" y="1869869"/>
                      <a:pt x="41542" y="1861957"/>
                    </a:cubicBezTo>
                    <a:cubicBezTo>
                      <a:pt x="32640" y="1854044"/>
                      <a:pt x="25964" y="1845142"/>
                      <a:pt x="21513" y="1835251"/>
                    </a:cubicBezTo>
                    <a:cubicBezTo>
                      <a:pt x="17062" y="1825360"/>
                      <a:pt x="13106" y="1813739"/>
                      <a:pt x="9644" y="1800386"/>
                    </a:cubicBezTo>
                    <a:cubicBezTo>
                      <a:pt x="6182" y="1787033"/>
                      <a:pt x="3709" y="1770219"/>
                      <a:pt x="2226" y="1749943"/>
                    </a:cubicBezTo>
                    <a:cubicBezTo>
                      <a:pt x="742" y="1729666"/>
                      <a:pt x="0" y="1705186"/>
                      <a:pt x="0" y="1676503"/>
                    </a:cubicBezTo>
                    <a:cubicBezTo>
                      <a:pt x="0" y="1629027"/>
                      <a:pt x="3957" y="1596139"/>
                      <a:pt x="11869" y="1577841"/>
                    </a:cubicBezTo>
                    <a:cubicBezTo>
                      <a:pt x="19782" y="1559543"/>
                      <a:pt x="31651" y="1550394"/>
                      <a:pt x="47476" y="1550394"/>
                    </a:cubicBezTo>
                    <a:cubicBezTo>
                      <a:pt x="57367" y="1550394"/>
                      <a:pt x="74429" y="1557071"/>
                      <a:pt x="98662" y="1570423"/>
                    </a:cubicBezTo>
                    <a:cubicBezTo>
                      <a:pt x="122894" y="1583776"/>
                      <a:pt x="153803" y="1598118"/>
                      <a:pt x="191389" y="1613449"/>
                    </a:cubicBezTo>
                    <a:cubicBezTo>
                      <a:pt x="228974" y="1628779"/>
                      <a:pt x="272988" y="1643121"/>
                      <a:pt x="323432" y="1656474"/>
                    </a:cubicBezTo>
                    <a:cubicBezTo>
                      <a:pt x="373875" y="1669827"/>
                      <a:pt x="431242" y="1676503"/>
                      <a:pt x="495533" y="1676503"/>
                    </a:cubicBezTo>
                    <a:cubicBezTo>
                      <a:pt x="549933" y="1676503"/>
                      <a:pt x="597903" y="1670074"/>
                      <a:pt x="639445" y="1657216"/>
                    </a:cubicBezTo>
                    <a:cubicBezTo>
                      <a:pt x="680987" y="1644357"/>
                      <a:pt x="716346" y="1626307"/>
                      <a:pt x="745525" y="1603063"/>
                    </a:cubicBezTo>
                    <a:cubicBezTo>
                      <a:pt x="774703" y="1579820"/>
                      <a:pt x="796462" y="1551631"/>
                      <a:pt x="810804" y="1518496"/>
                    </a:cubicBezTo>
                    <a:cubicBezTo>
                      <a:pt x="825146" y="1485362"/>
                      <a:pt x="832317" y="1448518"/>
                      <a:pt x="832317" y="1407966"/>
                    </a:cubicBezTo>
                    <a:cubicBezTo>
                      <a:pt x="832317" y="1363457"/>
                      <a:pt x="823662" y="1323399"/>
                      <a:pt x="806353" y="1287792"/>
                    </a:cubicBezTo>
                    <a:cubicBezTo>
                      <a:pt x="789044" y="1252184"/>
                      <a:pt x="763328" y="1221770"/>
                      <a:pt x="729205" y="1196548"/>
                    </a:cubicBezTo>
                    <a:cubicBezTo>
                      <a:pt x="695081" y="1171327"/>
                      <a:pt x="652056" y="1151792"/>
                      <a:pt x="600129" y="1137945"/>
                    </a:cubicBezTo>
                    <a:cubicBezTo>
                      <a:pt x="548202" y="1124098"/>
                      <a:pt x="487126" y="1117174"/>
                      <a:pt x="416900" y="1117174"/>
                    </a:cubicBezTo>
                    <a:lnTo>
                      <a:pt x="250734" y="1117174"/>
                    </a:lnTo>
                    <a:cubicBezTo>
                      <a:pt x="237876" y="1117174"/>
                      <a:pt x="226996" y="1115443"/>
                      <a:pt x="218094" y="1111981"/>
                    </a:cubicBezTo>
                    <a:cubicBezTo>
                      <a:pt x="209192" y="1108520"/>
                      <a:pt x="201774" y="1101349"/>
                      <a:pt x="195839" y="1090469"/>
                    </a:cubicBezTo>
                    <a:cubicBezTo>
                      <a:pt x="189905" y="1079589"/>
                      <a:pt x="185701" y="1064505"/>
                      <a:pt x="183229" y="1045218"/>
                    </a:cubicBezTo>
                    <a:cubicBezTo>
                      <a:pt x="180756" y="1025931"/>
                      <a:pt x="179519" y="1000957"/>
                      <a:pt x="179519" y="970295"/>
                    </a:cubicBezTo>
                    <a:cubicBezTo>
                      <a:pt x="179519" y="941611"/>
                      <a:pt x="180756" y="918120"/>
                      <a:pt x="183229" y="899822"/>
                    </a:cubicBezTo>
                    <a:cubicBezTo>
                      <a:pt x="185701" y="881524"/>
                      <a:pt x="189658" y="867430"/>
                      <a:pt x="195098" y="857539"/>
                    </a:cubicBezTo>
                    <a:cubicBezTo>
                      <a:pt x="200538" y="847648"/>
                      <a:pt x="207461" y="840724"/>
                      <a:pt x="215868" y="836768"/>
                    </a:cubicBezTo>
                    <a:cubicBezTo>
                      <a:pt x="224276" y="832812"/>
                      <a:pt x="234414" y="830833"/>
                      <a:pt x="246283" y="830833"/>
                    </a:cubicBezTo>
                    <a:lnTo>
                      <a:pt x="413933" y="830833"/>
                    </a:lnTo>
                    <a:cubicBezTo>
                      <a:pt x="471300" y="830833"/>
                      <a:pt x="522238" y="824157"/>
                      <a:pt x="566747" y="810804"/>
                    </a:cubicBezTo>
                    <a:cubicBezTo>
                      <a:pt x="611256" y="797452"/>
                      <a:pt x="648594" y="778412"/>
                      <a:pt x="678761" y="753685"/>
                    </a:cubicBezTo>
                    <a:cubicBezTo>
                      <a:pt x="708928" y="728957"/>
                      <a:pt x="731925" y="699038"/>
                      <a:pt x="747750" y="663925"/>
                    </a:cubicBezTo>
                    <a:cubicBezTo>
                      <a:pt x="763575" y="628812"/>
                      <a:pt x="771488" y="589991"/>
                      <a:pt x="771488" y="547460"/>
                    </a:cubicBezTo>
                    <a:cubicBezTo>
                      <a:pt x="771488" y="514820"/>
                      <a:pt x="766048" y="483911"/>
                      <a:pt x="755168" y="454733"/>
                    </a:cubicBezTo>
                    <a:cubicBezTo>
                      <a:pt x="744288" y="425555"/>
                      <a:pt x="728215" y="400333"/>
                      <a:pt x="706950" y="379068"/>
                    </a:cubicBezTo>
                    <a:cubicBezTo>
                      <a:pt x="685685" y="357803"/>
                      <a:pt x="658238" y="340988"/>
                      <a:pt x="624609" y="328625"/>
                    </a:cubicBezTo>
                    <a:cubicBezTo>
                      <a:pt x="590980" y="316261"/>
                      <a:pt x="551416" y="310079"/>
                      <a:pt x="505918" y="310079"/>
                    </a:cubicBezTo>
                    <a:cubicBezTo>
                      <a:pt x="454486" y="310079"/>
                      <a:pt x="406020" y="317745"/>
                      <a:pt x="360522" y="333075"/>
                    </a:cubicBezTo>
                    <a:cubicBezTo>
                      <a:pt x="315024" y="348406"/>
                      <a:pt x="274225" y="365221"/>
                      <a:pt x="238123" y="383519"/>
                    </a:cubicBezTo>
                    <a:cubicBezTo>
                      <a:pt x="202021" y="401817"/>
                      <a:pt x="171360" y="418879"/>
                      <a:pt x="146138" y="434704"/>
                    </a:cubicBezTo>
                    <a:cubicBezTo>
                      <a:pt x="120916" y="450530"/>
                      <a:pt x="102371" y="458442"/>
                      <a:pt x="90502" y="458442"/>
                    </a:cubicBezTo>
                    <a:cubicBezTo>
                      <a:pt x="82589" y="458442"/>
                      <a:pt x="75665" y="456711"/>
                      <a:pt x="69731" y="453250"/>
                    </a:cubicBezTo>
                    <a:cubicBezTo>
                      <a:pt x="63796" y="449788"/>
                      <a:pt x="58851" y="443111"/>
                      <a:pt x="54895" y="433221"/>
                    </a:cubicBezTo>
                    <a:cubicBezTo>
                      <a:pt x="50938" y="423330"/>
                      <a:pt x="47971" y="408988"/>
                      <a:pt x="45993" y="390195"/>
                    </a:cubicBezTo>
                    <a:cubicBezTo>
                      <a:pt x="44015" y="371403"/>
                      <a:pt x="43026" y="347170"/>
                      <a:pt x="43026" y="317497"/>
                    </a:cubicBezTo>
                    <a:cubicBezTo>
                      <a:pt x="43026" y="292770"/>
                      <a:pt x="43520" y="272247"/>
                      <a:pt x="44509" y="255927"/>
                    </a:cubicBezTo>
                    <a:cubicBezTo>
                      <a:pt x="45498" y="239607"/>
                      <a:pt x="47476" y="226007"/>
                      <a:pt x="50444" y="215127"/>
                    </a:cubicBezTo>
                    <a:cubicBezTo>
                      <a:pt x="53411" y="204247"/>
                      <a:pt x="57120" y="194851"/>
                      <a:pt x="61571" y="186938"/>
                    </a:cubicBezTo>
                    <a:cubicBezTo>
                      <a:pt x="66022" y="179025"/>
                      <a:pt x="73193" y="170371"/>
                      <a:pt x="83084" y="160974"/>
                    </a:cubicBezTo>
                    <a:cubicBezTo>
                      <a:pt x="92974" y="151578"/>
                      <a:pt x="113251" y="137483"/>
                      <a:pt x="143912" y="118691"/>
                    </a:cubicBezTo>
                    <a:cubicBezTo>
                      <a:pt x="174574" y="99898"/>
                      <a:pt x="213148" y="81600"/>
                      <a:pt x="259636" y="63797"/>
                    </a:cubicBezTo>
                    <a:cubicBezTo>
                      <a:pt x="306123" y="45993"/>
                      <a:pt x="359781" y="30910"/>
                      <a:pt x="420609" y="18546"/>
                    </a:cubicBezTo>
                    <a:cubicBezTo>
                      <a:pt x="481438" y="6182"/>
                      <a:pt x="547460" y="0"/>
                      <a:pt x="6186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76" name="TextBox 75"/>
            <p:cNvSpPr txBox="1"/>
            <p:nvPr/>
          </p:nvSpPr>
          <p:spPr>
            <a:xfrm>
              <a:off x="1570988" y="4251664"/>
              <a:ext cx="3005663" cy="784830"/>
            </a:xfrm>
            <a:prstGeom prst="rect">
              <a:avLst/>
            </a:prstGeom>
            <a:noFill/>
          </p:spPr>
          <p:txBody>
            <a:bodyPr wrap="square" lIns="0" rtlCol="0" anchor="ctr">
              <a:spAutoFit/>
            </a:bodyPr>
            <a:lstStyle/>
            <a:p>
              <a:r>
                <a:rPr lang="en-US" sz="1500" b="1" dirty="0">
                  <a:solidFill>
                    <a:srgbClr val="7C9647"/>
                  </a:solidFill>
                </a:rPr>
                <a:t>Ensure that big data used for M&amp;E are compiled in a scientific manner</a:t>
              </a:r>
            </a:p>
          </p:txBody>
        </p:sp>
      </p:grpSp>
      <p:grpSp>
        <p:nvGrpSpPr>
          <p:cNvPr id="91" name="Group 90"/>
          <p:cNvGrpSpPr/>
          <p:nvPr/>
        </p:nvGrpSpPr>
        <p:grpSpPr>
          <a:xfrm>
            <a:off x="4814490" y="2055299"/>
            <a:ext cx="4221160" cy="1384995"/>
            <a:chOff x="4922840" y="187443"/>
            <a:chExt cx="4221160" cy="1384995"/>
          </a:xfrm>
        </p:grpSpPr>
        <p:grpSp>
          <p:nvGrpSpPr>
            <p:cNvPr id="57" name="Group 56"/>
            <p:cNvGrpSpPr>
              <a:grpSpLocks noChangeAspect="1"/>
            </p:cNvGrpSpPr>
            <p:nvPr/>
          </p:nvGrpSpPr>
          <p:grpSpPr>
            <a:xfrm>
              <a:off x="4922840" y="293481"/>
              <a:ext cx="966978" cy="966978"/>
              <a:chOff x="1382807" y="174388"/>
              <a:chExt cx="3025588" cy="3025588"/>
            </a:xfrm>
          </p:grpSpPr>
          <p:sp>
            <p:nvSpPr>
              <p:cNvPr id="58" name="Rectangle 57"/>
              <p:cNvSpPr/>
              <p:nvPr/>
            </p:nvSpPr>
            <p:spPr>
              <a:xfrm>
                <a:off x="1382807" y="174388"/>
                <a:ext cx="3025588" cy="3025588"/>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9" name="Freeform 58"/>
              <p:cNvSpPr/>
              <p:nvPr/>
            </p:nvSpPr>
            <p:spPr>
              <a:xfrm>
                <a:off x="2171931" y="775732"/>
                <a:ext cx="1424285" cy="1937622"/>
              </a:xfrm>
              <a:custGeom>
                <a:avLst/>
                <a:gdLst/>
                <a:ahLst/>
                <a:cxnLst/>
                <a:rect l="l" t="t" r="r" b="b"/>
                <a:pathLst>
                  <a:path w="1424285" h="1937622">
                    <a:moveTo>
                      <a:pt x="919851" y="0"/>
                    </a:moveTo>
                    <a:cubicBezTo>
                      <a:pt x="970295" y="0"/>
                      <a:pt x="1013320" y="1236"/>
                      <a:pt x="1048927" y="3709"/>
                    </a:cubicBezTo>
                    <a:cubicBezTo>
                      <a:pt x="1084534" y="6182"/>
                      <a:pt x="1112970" y="10138"/>
                      <a:pt x="1134236" y="15578"/>
                    </a:cubicBezTo>
                    <a:cubicBezTo>
                      <a:pt x="1155501" y="21018"/>
                      <a:pt x="1171079" y="27694"/>
                      <a:pt x="1180970" y="35607"/>
                    </a:cubicBezTo>
                    <a:cubicBezTo>
                      <a:pt x="1190861" y="43520"/>
                      <a:pt x="1195806" y="52916"/>
                      <a:pt x="1195806" y="63796"/>
                    </a:cubicBezTo>
                    <a:lnTo>
                      <a:pt x="1195806" y="1219544"/>
                    </a:lnTo>
                    <a:lnTo>
                      <a:pt x="1366424" y="1219544"/>
                    </a:lnTo>
                    <a:cubicBezTo>
                      <a:pt x="1382249" y="1219544"/>
                      <a:pt x="1395849" y="1231661"/>
                      <a:pt x="1407224" y="1255893"/>
                    </a:cubicBezTo>
                    <a:cubicBezTo>
                      <a:pt x="1418598" y="1280126"/>
                      <a:pt x="1424285" y="1320431"/>
                      <a:pt x="1424285" y="1376809"/>
                    </a:cubicBezTo>
                    <a:cubicBezTo>
                      <a:pt x="1424285" y="1427253"/>
                      <a:pt x="1419093" y="1465580"/>
                      <a:pt x="1408707" y="1491791"/>
                    </a:cubicBezTo>
                    <a:cubicBezTo>
                      <a:pt x="1398322" y="1518001"/>
                      <a:pt x="1384227" y="1531107"/>
                      <a:pt x="1366424" y="1531107"/>
                    </a:cubicBezTo>
                    <a:lnTo>
                      <a:pt x="1195806" y="1531107"/>
                    </a:lnTo>
                    <a:lnTo>
                      <a:pt x="1195806" y="1878276"/>
                    </a:lnTo>
                    <a:cubicBezTo>
                      <a:pt x="1195806" y="1888167"/>
                      <a:pt x="1192839" y="1896822"/>
                      <a:pt x="1186905" y="1904240"/>
                    </a:cubicBezTo>
                    <a:cubicBezTo>
                      <a:pt x="1180970" y="1911658"/>
                      <a:pt x="1170585" y="1917840"/>
                      <a:pt x="1155748" y="1922785"/>
                    </a:cubicBezTo>
                    <a:cubicBezTo>
                      <a:pt x="1140912" y="1927731"/>
                      <a:pt x="1121625" y="1931440"/>
                      <a:pt x="1097887" y="1933912"/>
                    </a:cubicBezTo>
                    <a:cubicBezTo>
                      <a:pt x="1074149" y="1936385"/>
                      <a:pt x="1043487" y="1937622"/>
                      <a:pt x="1005902" y="1937622"/>
                    </a:cubicBezTo>
                    <a:cubicBezTo>
                      <a:pt x="970295" y="1937622"/>
                      <a:pt x="940375" y="1936385"/>
                      <a:pt x="916142" y="1933912"/>
                    </a:cubicBezTo>
                    <a:cubicBezTo>
                      <a:pt x="891910" y="1931440"/>
                      <a:pt x="872622" y="1927731"/>
                      <a:pt x="858281" y="1922785"/>
                    </a:cubicBezTo>
                    <a:cubicBezTo>
                      <a:pt x="843939" y="1917840"/>
                      <a:pt x="834048" y="1911658"/>
                      <a:pt x="828608" y="1904240"/>
                    </a:cubicBezTo>
                    <a:cubicBezTo>
                      <a:pt x="823168" y="1896822"/>
                      <a:pt x="820448" y="1888167"/>
                      <a:pt x="820448" y="1878276"/>
                    </a:cubicBezTo>
                    <a:lnTo>
                      <a:pt x="820448" y="1531107"/>
                    </a:lnTo>
                    <a:lnTo>
                      <a:pt x="86051" y="1531107"/>
                    </a:lnTo>
                    <a:cubicBezTo>
                      <a:pt x="72204" y="1531107"/>
                      <a:pt x="59840" y="1529376"/>
                      <a:pt x="48960" y="1525914"/>
                    </a:cubicBezTo>
                    <a:cubicBezTo>
                      <a:pt x="38080" y="1522452"/>
                      <a:pt x="28931" y="1514540"/>
                      <a:pt x="21513" y="1502176"/>
                    </a:cubicBezTo>
                    <a:cubicBezTo>
                      <a:pt x="14095" y="1489812"/>
                      <a:pt x="8655" y="1472009"/>
                      <a:pt x="5193" y="1448765"/>
                    </a:cubicBezTo>
                    <a:cubicBezTo>
                      <a:pt x="1731" y="1425522"/>
                      <a:pt x="0" y="1394613"/>
                      <a:pt x="0" y="1356038"/>
                    </a:cubicBezTo>
                    <a:cubicBezTo>
                      <a:pt x="0" y="1324387"/>
                      <a:pt x="742" y="1296940"/>
                      <a:pt x="2226" y="1273697"/>
                    </a:cubicBezTo>
                    <a:cubicBezTo>
                      <a:pt x="3709" y="1250453"/>
                      <a:pt x="6182" y="1229435"/>
                      <a:pt x="9644" y="1210642"/>
                    </a:cubicBezTo>
                    <a:cubicBezTo>
                      <a:pt x="13106" y="1191850"/>
                      <a:pt x="18051" y="1174046"/>
                      <a:pt x="24480" y="1157232"/>
                    </a:cubicBezTo>
                    <a:cubicBezTo>
                      <a:pt x="30909" y="1140417"/>
                      <a:pt x="39069" y="1122614"/>
                      <a:pt x="48960" y="1103821"/>
                    </a:cubicBezTo>
                    <a:lnTo>
                      <a:pt x="645380" y="51927"/>
                    </a:lnTo>
                    <a:cubicBezTo>
                      <a:pt x="650325" y="43025"/>
                      <a:pt x="658732" y="35360"/>
                      <a:pt x="670601" y="28931"/>
                    </a:cubicBezTo>
                    <a:cubicBezTo>
                      <a:pt x="682470" y="22502"/>
                      <a:pt x="699038" y="17062"/>
                      <a:pt x="720303" y="12611"/>
                    </a:cubicBezTo>
                    <a:cubicBezTo>
                      <a:pt x="741568" y="8160"/>
                      <a:pt x="768521" y="4946"/>
                      <a:pt x="801161" y="2967"/>
                    </a:cubicBezTo>
                    <a:cubicBezTo>
                      <a:pt x="833801" y="989"/>
                      <a:pt x="873364" y="0"/>
                      <a:pt x="919851" y="0"/>
                    </a:cubicBezTo>
                    <a:close/>
                    <a:moveTo>
                      <a:pt x="817481" y="336784"/>
                    </a:moveTo>
                    <a:lnTo>
                      <a:pt x="311563" y="1219544"/>
                    </a:lnTo>
                    <a:lnTo>
                      <a:pt x="820448" y="1219544"/>
                    </a:lnTo>
                    <a:lnTo>
                      <a:pt x="820448" y="336784"/>
                    </a:lnTo>
                    <a:lnTo>
                      <a:pt x="817481" y="3367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60" name="Freeform 59"/>
              <p:cNvSpPr/>
              <p:nvPr/>
            </p:nvSpPr>
            <p:spPr>
              <a:xfrm>
                <a:off x="2222756" y="818764"/>
                <a:ext cx="2185638" cy="2381212"/>
              </a:xfrm>
              <a:custGeom>
                <a:avLst/>
                <a:gdLst>
                  <a:gd name="connsiteX0" fmla="*/ 766655 w 2185638"/>
                  <a:gd name="connsiteY0" fmla="*/ 293752 h 2381212"/>
                  <a:gd name="connsiteX1" fmla="*/ 769622 w 2185638"/>
                  <a:gd name="connsiteY1" fmla="*/ 293752 h 2381212"/>
                  <a:gd name="connsiteX2" fmla="*/ 769622 w 2185638"/>
                  <a:gd name="connsiteY2" fmla="*/ 1176512 h 2381212"/>
                  <a:gd name="connsiteX3" fmla="*/ 260737 w 2185638"/>
                  <a:gd name="connsiteY3" fmla="*/ 1176512 h 2381212"/>
                  <a:gd name="connsiteX4" fmla="*/ 1134051 w 2185638"/>
                  <a:gd name="connsiteY4" fmla="*/ 0 h 2381212"/>
                  <a:gd name="connsiteX5" fmla="*/ 2185638 w 2185638"/>
                  <a:gd name="connsiteY5" fmla="*/ 912217 h 2381212"/>
                  <a:gd name="connsiteX6" fmla="*/ 2185638 w 2185638"/>
                  <a:gd name="connsiteY6" fmla="*/ 2381212 h 2381212"/>
                  <a:gd name="connsiteX7" fmla="*/ 1035278 w 2185638"/>
                  <a:gd name="connsiteY7" fmla="*/ 2381212 h 2381212"/>
                  <a:gd name="connsiteX8" fmla="*/ 0 w 2185638"/>
                  <a:gd name="connsiteY8" fmla="*/ 1483143 h 2381212"/>
                  <a:gd name="connsiteX9" fmla="*/ 35224 w 2185638"/>
                  <a:gd name="connsiteY9" fmla="*/ 1488075 h 2381212"/>
                  <a:gd name="connsiteX10" fmla="*/ 769621 w 2185638"/>
                  <a:gd name="connsiteY10" fmla="*/ 1488075 h 2381212"/>
                  <a:gd name="connsiteX11" fmla="*/ 769621 w 2185638"/>
                  <a:gd name="connsiteY11" fmla="*/ 1835244 h 2381212"/>
                  <a:gd name="connsiteX12" fmla="*/ 777781 w 2185638"/>
                  <a:gd name="connsiteY12" fmla="*/ 1861208 h 2381212"/>
                  <a:gd name="connsiteX13" fmla="*/ 807454 w 2185638"/>
                  <a:gd name="connsiteY13" fmla="*/ 1879753 h 2381212"/>
                  <a:gd name="connsiteX14" fmla="*/ 865315 w 2185638"/>
                  <a:gd name="connsiteY14" fmla="*/ 1890880 h 2381212"/>
                  <a:gd name="connsiteX15" fmla="*/ 955075 w 2185638"/>
                  <a:gd name="connsiteY15" fmla="*/ 1894590 h 2381212"/>
                  <a:gd name="connsiteX16" fmla="*/ 1047060 w 2185638"/>
                  <a:gd name="connsiteY16" fmla="*/ 1890880 h 2381212"/>
                  <a:gd name="connsiteX17" fmla="*/ 1104921 w 2185638"/>
                  <a:gd name="connsiteY17" fmla="*/ 1879753 h 2381212"/>
                  <a:gd name="connsiteX18" fmla="*/ 1136078 w 2185638"/>
                  <a:gd name="connsiteY18" fmla="*/ 1861208 h 2381212"/>
                  <a:gd name="connsiteX19" fmla="*/ 1144979 w 2185638"/>
                  <a:gd name="connsiteY19" fmla="*/ 1835244 h 2381212"/>
                  <a:gd name="connsiteX20" fmla="*/ 1144979 w 2185638"/>
                  <a:gd name="connsiteY20" fmla="*/ 1488075 h 2381212"/>
                  <a:gd name="connsiteX21" fmla="*/ 1315597 w 2185638"/>
                  <a:gd name="connsiteY21" fmla="*/ 1488075 h 2381212"/>
                  <a:gd name="connsiteX22" fmla="*/ 1357880 w 2185638"/>
                  <a:gd name="connsiteY22" fmla="*/ 1448759 h 2381212"/>
                  <a:gd name="connsiteX23" fmla="*/ 1373458 w 2185638"/>
                  <a:gd name="connsiteY23" fmla="*/ 1333777 h 2381212"/>
                  <a:gd name="connsiteX24" fmla="*/ 1356397 w 2185638"/>
                  <a:gd name="connsiteY24" fmla="*/ 1212861 h 2381212"/>
                  <a:gd name="connsiteX25" fmla="*/ 1315597 w 2185638"/>
                  <a:gd name="connsiteY25" fmla="*/ 1176512 h 2381212"/>
                  <a:gd name="connsiteX26" fmla="*/ 1144979 w 2185638"/>
                  <a:gd name="connsiteY26" fmla="*/ 1176512 h 2381212"/>
                  <a:gd name="connsiteX27" fmla="*/ 1144979 w 2185638"/>
                  <a:gd name="connsiteY27" fmla="*/ 20764 h 238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85638" h="2381212">
                    <a:moveTo>
                      <a:pt x="766655" y="293752"/>
                    </a:moveTo>
                    <a:lnTo>
                      <a:pt x="769622" y="293752"/>
                    </a:lnTo>
                    <a:lnTo>
                      <a:pt x="769622" y="1176512"/>
                    </a:lnTo>
                    <a:lnTo>
                      <a:pt x="260737" y="1176512"/>
                    </a:lnTo>
                    <a:close/>
                    <a:moveTo>
                      <a:pt x="1134051" y="0"/>
                    </a:moveTo>
                    <a:lnTo>
                      <a:pt x="2185638" y="912217"/>
                    </a:lnTo>
                    <a:lnTo>
                      <a:pt x="2185638" y="2381212"/>
                    </a:lnTo>
                    <a:lnTo>
                      <a:pt x="1035278" y="2381212"/>
                    </a:lnTo>
                    <a:lnTo>
                      <a:pt x="0" y="1483143"/>
                    </a:lnTo>
                    <a:lnTo>
                      <a:pt x="35224" y="1488075"/>
                    </a:lnTo>
                    <a:lnTo>
                      <a:pt x="769621" y="1488075"/>
                    </a:lnTo>
                    <a:lnTo>
                      <a:pt x="769621" y="1835244"/>
                    </a:lnTo>
                    <a:cubicBezTo>
                      <a:pt x="769621" y="1845135"/>
                      <a:pt x="772341" y="1853790"/>
                      <a:pt x="777781" y="1861208"/>
                    </a:cubicBezTo>
                    <a:cubicBezTo>
                      <a:pt x="783221" y="1868626"/>
                      <a:pt x="793112" y="1874808"/>
                      <a:pt x="807454" y="1879753"/>
                    </a:cubicBezTo>
                    <a:cubicBezTo>
                      <a:pt x="821795" y="1884699"/>
                      <a:pt x="841083" y="1888408"/>
                      <a:pt x="865315" y="1890880"/>
                    </a:cubicBezTo>
                    <a:cubicBezTo>
                      <a:pt x="889548" y="1893353"/>
                      <a:pt x="919468" y="1894590"/>
                      <a:pt x="955075" y="1894590"/>
                    </a:cubicBezTo>
                    <a:cubicBezTo>
                      <a:pt x="992660" y="1894590"/>
                      <a:pt x="1023322" y="1893353"/>
                      <a:pt x="1047060" y="1890880"/>
                    </a:cubicBezTo>
                    <a:cubicBezTo>
                      <a:pt x="1070798" y="1888408"/>
                      <a:pt x="1090085" y="1884699"/>
                      <a:pt x="1104921" y="1879753"/>
                    </a:cubicBezTo>
                    <a:cubicBezTo>
                      <a:pt x="1119758" y="1874808"/>
                      <a:pt x="1130143" y="1868626"/>
                      <a:pt x="1136078" y="1861208"/>
                    </a:cubicBezTo>
                    <a:cubicBezTo>
                      <a:pt x="1142012" y="1853790"/>
                      <a:pt x="1144979" y="1845135"/>
                      <a:pt x="1144979" y="1835244"/>
                    </a:cubicBezTo>
                    <a:lnTo>
                      <a:pt x="1144979" y="1488075"/>
                    </a:lnTo>
                    <a:lnTo>
                      <a:pt x="1315597" y="1488075"/>
                    </a:lnTo>
                    <a:cubicBezTo>
                      <a:pt x="1333400" y="1488075"/>
                      <a:pt x="1347495" y="1474969"/>
                      <a:pt x="1357880" y="1448759"/>
                    </a:cubicBezTo>
                    <a:cubicBezTo>
                      <a:pt x="1368266" y="1422548"/>
                      <a:pt x="1373458" y="1384221"/>
                      <a:pt x="1373458" y="1333777"/>
                    </a:cubicBezTo>
                    <a:cubicBezTo>
                      <a:pt x="1373458" y="1277399"/>
                      <a:pt x="1367771" y="1237094"/>
                      <a:pt x="1356397" y="1212861"/>
                    </a:cubicBezTo>
                    <a:cubicBezTo>
                      <a:pt x="1345022" y="1188629"/>
                      <a:pt x="1331422" y="1176512"/>
                      <a:pt x="1315597" y="1176512"/>
                    </a:cubicBezTo>
                    <a:lnTo>
                      <a:pt x="1144979" y="1176512"/>
                    </a:lnTo>
                    <a:lnTo>
                      <a:pt x="1144979" y="20764"/>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grpSp>
          <p:nvGrpSpPr>
            <p:cNvPr id="78" name="Group 77"/>
            <p:cNvGrpSpPr/>
            <p:nvPr/>
          </p:nvGrpSpPr>
          <p:grpSpPr>
            <a:xfrm>
              <a:off x="6138336" y="187443"/>
              <a:ext cx="3005664" cy="1384995"/>
              <a:chOff x="2088449" y="1453781"/>
              <a:chExt cx="4007551" cy="1846660"/>
            </a:xfrm>
          </p:grpSpPr>
          <p:sp>
            <p:nvSpPr>
              <p:cNvPr id="79" name="TextBox 78"/>
              <p:cNvSpPr txBox="1"/>
              <p:nvPr/>
            </p:nvSpPr>
            <p:spPr>
              <a:xfrm>
                <a:off x="2088449" y="1453781"/>
                <a:ext cx="4007550" cy="1846660"/>
              </a:xfrm>
              <a:prstGeom prst="rect">
                <a:avLst/>
              </a:prstGeom>
              <a:noFill/>
            </p:spPr>
            <p:txBody>
              <a:bodyPr wrap="square" lIns="0" rtlCol="0" anchor="ctr">
                <a:spAutoFit/>
              </a:bodyPr>
              <a:lstStyle/>
              <a:p>
                <a:r>
                  <a:rPr lang="en-US" sz="1400" b="1" dirty="0">
                    <a:solidFill>
                      <a:srgbClr val="216694"/>
                    </a:solidFill>
                  </a:rPr>
                  <a:t>Encourage data sharing among organs of </a:t>
                </a:r>
                <a:r>
                  <a:rPr lang="en-US" sz="1400" b="1" dirty="0" smtClean="0">
                    <a:solidFill>
                      <a:srgbClr val="216694"/>
                    </a:solidFill>
                  </a:rPr>
                  <a:t>state</a:t>
                </a:r>
              </a:p>
              <a:p>
                <a:endParaRPr lang="en-US" sz="1400" b="1" dirty="0">
                  <a:solidFill>
                    <a:srgbClr val="216694"/>
                  </a:solidFill>
                </a:endParaRPr>
              </a:p>
              <a:p>
                <a:r>
                  <a:rPr lang="en-US" sz="1400" b="1" dirty="0">
                    <a:solidFill>
                      <a:srgbClr val="216694"/>
                    </a:solidFill>
                  </a:rPr>
                  <a:t>Encourage the formation of public, private, &amp; civil society partnerships on data </a:t>
                </a:r>
              </a:p>
            </p:txBody>
          </p:sp>
          <p:sp>
            <p:nvSpPr>
              <p:cNvPr id="80" name="TextBox 79"/>
              <p:cNvSpPr txBox="1"/>
              <p:nvPr/>
            </p:nvSpPr>
            <p:spPr>
              <a:xfrm>
                <a:off x="2088453" y="1887026"/>
                <a:ext cx="4007547" cy="369332"/>
              </a:xfrm>
              <a:prstGeom prst="rect">
                <a:avLst/>
              </a:prstGeom>
              <a:noFill/>
            </p:spPr>
            <p:txBody>
              <a:bodyPr wrap="square" lIns="0" rtlCol="0">
                <a:spAutoFit/>
              </a:bodyPr>
              <a:lstStyle/>
              <a:p>
                <a:endParaRPr lang="en-US" sz="1200" dirty="0">
                  <a:solidFill>
                    <a:schemeClr val="tx1">
                      <a:lumMod val="50000"/>
                      <a:lumOff val="50000"/>
                    </a:schemeClr>
                  </a:solidFill>
                </a:endParaRPr>
              </a:p>
            </p:txBody>
          </p:sp>
        </p:grpSp>
      </p:grpSp>
      <p:grpSp>
        <p:nvGrpSpPr>
          <p:cNvPr id="92" name="Group 91"/>
          <p:cNvGrpSpPr/>
          <p:nvPr/>
        </p:nvGrpSpPr>
        <p:grpSpPr>
          <a:xfrm>
            <a:off x="4819005" y="3760019"/>
            <a:ext cx="4216644" cy="966978"/>
            <a:chOff x="4901310" y="2471452"/>
            <a:chExt cx="4216644" cy="966978"/>
          </a:xfrm>
        </p:grpSpPr>
        <p:grpSp>
          <p:nvGrpSpPr>
            <p:cNvPr id="61" name="Group 60"/>
            <p:cNvGrpSpPr>
              <a:grpSpLocks noChangeAspect="1"/>
            </p:cNvGrpSpPr>
            <p:nvPr/>
          </p:nvGrpSpPr>
          <p:grpSpPr>
            <a:xfrm>
              <a:off x="4901310" y="2471452"/>
              <a:ext cx="966978" cy="966978"/>
              <a:chOff x="1382806" y="3668806"/>
              <a:chExt cx="3025589" cy="3025589"/>
            </a:xfrm>
          </p:grpSpPr>
          <p:sp>
            <p:nvSpPr>
              <p:cNvPr id="62" name="Rectangle 61"/>
              <p:cNvSpPr/>
              <p:nvPr/>
            </p:nvSpPr>
            <p:spPr>
              <a:xfrm>
                <a:off x="1382806" y="3668806"/>
                <a:ext cx="3025588" cy="3025588"/>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Freeform 62"/>
              <p:cNvSpPr/>
              <p:nvPr/>
            </p:nvSpPr>
            <p:spPr>
              <a:xfrm>
                <a:off x="2260945" y="4279053"/>
                <a:ext cx="1258119" cy="1953941"/>
              </a:xfrm>
              <a:custGeom>
                <a:avLst/>
                <a:gdLst/>
                <a:ahLst/>
                <a:cxnLst/>
                <a:rect l="l" t="t" r="r" b="b"/>
                <a:pathLst>
                  <a:path w="1258119" h="1953941">
                    <a:moveTo>
                      <a:pt x="172101" y="0"/>
                    </a:moveTo>
                    <a:lnTo>
                      <a:pt x="1081567" y="0"/>
                    </a:lnTo>
                    <a:cubicBezTo>
                      <a:pt x="1090468" y="0"/>
                      <a:pt x="1098876" y="2967"/>
                      <a:pt x="1106788" y="8902"/>
                    </a:cubicBezTo>
                    <a:cubicBezTo>
                      <a:pt x="1114701" y="14836"/>
                      <a:pt x="1121377" y="24233"/>
                      <a:pt x="1126817" y="37091"/>
                    </a:cubicBezTo>
                    <a:cubicBezTo>
                      <a:pt x="1132257" y="49949"/>
                      <a:pt x="1136214" y="67011"/>
                      <a:pt x="1138686" y="88276"/>
                    </a:cubicBezTo>
                    <a:cubicBezTo>
                      <a:pt x="1141159" y="109541"/>
                      <a:pt x="1142396" y="135010"/>
                      <a:pt x="1142396" y="164683"/>
                    </a:cubicBezTo>
                    <a:cubicBezTo>
                      <a:pt x="1142396" y="224028"/>
                      <a:pt x="1137203" y="267053"/>
                      <a:pt x="1126817" y="293759"/>
                    </a:cubicBezTo>
                    <a:cubicBezTo>
                      <a:pt x="1116432" y="320464"/>
                      <a:pt x="1101348" y="333817"/>
                      <a:pt x="1081567" y="333817"/>
                    </a:cubicBezTo>
                    <a:lnTo>
                      <a:pt x="399097" y="333817"/>
                    </a:lnTo>
                    <a:lnTo>
                      <a:pt x="399097" y="744782"/>
                    </a:lnTo>
                    <a:cubicBezTo>
                      <a:pt x="433715" y="740826"/>
                      <a:pt x="468086" y="738353"/>
                      <a:pt x="502209" y="737364"/>
                    </a:cubicBezTo>
                    <a:cubicBezTo>
                      <a:pt x="536333" y="736375"/>
                      <a:pt x="572187" y="735881"/>
                      <a:pt x="609772" y="735881"/>
                    </a:cubicBezTo>
                    <a:cubicBezTo>
                      <a:pt x="713626" y="735881"/>
                      <a:pt x="805859" y="747997"/>
                      <a:pt x="886469" y="772230"/>
                    </a:cubicBezTo>
                    <a:cubicBezTo>
                      <a:pt x="967080" y="796462"/>
                      <a:pt x="1034832" y="832069"/>
                      <a:pt x="1089727" y="879051"/>
                    </a:cubicBezTo>
                    <a:cubicBezTo>
                      <a:pt x="1144621" y="926033"/>
                      <a:pt x="1186410" y="984389"/>
                      <a:pt x="1215093" y="1054119"/>
                    </a:cubicBezTo>
                    <a:cubicBezTo>
                      <a:pt x="1243777" y="1123850"/>
                      <a:pt x="1258119" y="1204708"/>
                      <a:pt x="1258119" y="1296693"/>
                    </a:cubicBezTo>
                    <a:cubicBezTo>
                      <a:pt x="1258119" y="1400547"/>
                      <a:pt x="1240068" y="1493274"/>
                      <a:pt x="1203966" y="1574874"/>
                    </a:cubicBezTo>
                    <a:cubicBezTo>
                      <a:pt x="1167865" y="1656473"/>
                      <a:pt x="1116926" y="1725215"/>
                      <a:pt x="1051152" y="1781098"/>
                    </a:cubicBezTo>
                    <a:cubicBezTo>
                      <a:pt x="985378" y="1836982"/>
                      <a:pt x="906251" y="1879760"/>
                      <a:pt x="813771" y="1909432"/>
                    </a:cubicBezTo>
                    <a:cubicBezTo>
                      <a:pt x="721292" y="1939105"/>
                      <a:pt x="618674" y="1953941"/>
                      <a:pt x="505918" y="1953941"/>
                    </a:cubicBezTo>
                    <a:cubicBezTo>
                      <a:pt x="446573" y="1953941"/>
                      <a:pt x="390195" y="1950232"/>
                      <a:pt x="336784" y="1942814"/>
                    </a:cubicBezTo>
                    <a:cubicBezTo>
                      <a:pt x="283374" y="1935396"/>
                      <a:pt x="235403" y="1925999"/>
                      <a:pt x="192872" y="1914625"/>
                    </a:cubicBezTo>
                    <a:cubicBezTo>
                      <a:pt x="150341" y="1903250"/>
                      <a:pt x="115476" y="1891876"/>
                      <a:pt x="88276" y="1880502"/>
                    </a:cubicBezTo>
                    <a:cubicBezTo>
                      <a:pt x="61076" y="1869127"/>
                      <a:pt x="43273" y="1859731"/>
                      <a:pt x="34865" y="1852313"/>
                    </a:cubicBezTo>
                    <a:cubicBezTo>
                      <a:pt x="26458" y="1844894"/>
                      <a:pt x="20276" y="1836734"/>
                      <a:pt x="16320" y="1827833"/>
                    </a:cubicBezTo>
                    <a:cubicBezTo>
                      <a:pt x="12364" y="1818931"/>
                      <a:pt x="9149" y="1808298"/>
                      <a:pt x="6677" y="1795935"/>
                    </a:cubicBezTo>
                    <a:cubicBezTo>
                      <a:pt x="4204" y="1783571"/>
                      <a:pt x="2473" y="1767993"/>
                      <a:pt x="1484" y="1749200"/>
                    </a:cubicBezTo>
                    <a:cubicBezTo>
                      <a:pt x="495" y="1730408"/>
                      <a:pt x="0" y="1708153"/>
                      <a:pt x="0" y="1682437"/>
                    </a:cubicBezTo>
                    <a:cubicBezTo>
                      <a:pt x="0" y="1654742"/>
                      <a:pt x="989" y="1631252"/>
                      <a:pt x="2967" y="1611964"/>
                    </a:cubicBezTo>
                    <a:cubicBezTo>
                      <a:pt x="4946" y="1592677"/>
                      <a:pt x="8160" y="1577099"/>
                      <a:pt x="12611" y="1565230"/>
                    </a:cubicBezTo>
                    <a:cubicBezTo>
                      <a:pt x="17062" y="1553361"/>
                      <a:pt x="22255" y="1544954"/>
                      <a:pt x="28189" y="1540008"/>
                    </a:cubicBezTo>
                    <a:cubicBezTo>
                      <a:pt x="34124" y="1535063"/>
                      <a:pt x="41047" y="1532590"/>
                      <a:pt x="48960" y="1532590"/>
                    </a:cubicBezTo>
                    <a:cubicBezTo>
                      <a:pt x="58851" y="1532590"/>
                      <a:pt x="73934" y="1538277"/>
                      <a:pt x="94211" y="1549652"/>
                    </a:cubicBezTo>
                    <a:cubicBezTo>
                      <a:pt x="114487" y="1561026"/>
                      <a:pt x="141192" y="1573637"/>
                      <a:pt x="174327" y="1587485"/>
                    </a:cubicBezTo>
                    <a:cubicBezTo>
                      <a:pt x="207461" y="1601332"/>
                      <a:pt x="247766" y="1613943"/>
                      <a:pt x="295243" y="1625317"/>
                    </a:cubicBezTo>
                    <a:cubicBezTo>
                      <a:pt x="342719" y="1636691"/>
                      <a:pt x="399591" y="1642379"/>
                      <a:pt x="465860" y="1642379"/>
                    </a:cubicBezTo>
                    <a:cubicBezTo>
                      <a:pt x="523227" y="1642379"/>
                      <a:pt x="575402" y="1636444"/>
                      <a:pt x="622383" y="1624575"/>
                    </a:cubicBezTo>
                    <a:cubicBezTo>
                      <a:pt x="669365" y="1612706"/>
                      <a:pt x="709176" y="1593666"/>
                      <a:pt x="741815" y="1567456"/>
                    </a:cubicBezTo>
                    <a:cubicBezTo>
                      <a:pt x="774455" y="1541245"/>
                      <a:pt x="799677" y="1508357"/>
                      <a:pt x="817481" y="1468794"/>
                    </a:cubicBezTo>
                    <a:cubicBezTo>
                      <a:pt x="835284" y="1429231"/>
                      <a:pt x="844186" y="1381754"/>
                      <a:pt x="844186" y="1326365"/>
                    </a:cubicBezTo>
                    <a:cubicBezTo>
                      <a:pt x="844186" y="1278889"/>
                      <a:pt x="836768" y="1236606"/>
                      <a:pt x="821931" y="1199515"/>
                    </a:cubicBezTo>
                    <a:cubicBezTo>
                      <a:pt x="807095" y="1162424"/>
                      <a:pt x="783852" y="1131021"/>
                      <a:pt x="752201" y="1105305"/>
                    </a:cubicBezTo>
                    <a:cubicBezTo>
                      <a:pt x="720550" y="1079588"/>
                      <a:pt x="679503" y="1060301"/>
                      <a:pt x="629059" y="1047443"/>
                    </a:cubicBezTo>
                    <a:cubicBezTo>
                      <a:pt x="578616" y="1034585"/>
                      <a:pt x="517293" y="1028156"/>
                      <a:pt x="445089" y="1028156"/>
                    </a:cubicBezTo>
                    <a:cubicBezTo>
                      <a:pt x="387722" y="1028156"/>
                      <a:pt x="335548" y="1031123"/>
                      <a:pt x="288566" y="1037058"/>
                    </a:cubicBezTo>
                    <a:cubicBezTo>
                      <a:pt x="241585" y="1042992"/>
                      <a:pt x="197323" y="1045959"/>
                      <a:pt x="155781" y="1045959"/>
                    </a:cubicBezTo>
                    <a:cubicBezTo>
                      <a:pt x="127098" y="1045959"/>
                      <a:pt x="106574" y="1038789"/>
                      <a:pt x="94211" y="1024447"/>
                    </a:cubicBezTo>
                    <a:cubicBezTo>
                      <a:pt x="81847" y="1010105"/>
                      <a:pt x="75665" y="983647"/>
                      <a:pt x="75665" y="945073"/>
                    </a:cubicBezTo>
                    <a:lnTo>
                      <a:pt x="75665" y="111272"/>
                    </a:lnTo>
                    <a:cubicBezTo>
                      <a:pt x="75665" y="71709"/>
                      <a:pt x="83331" y="43272"/>
                      <a:pt x="98662" y="25964"/>
                    </a:cubicBezTo>
                    <a:cubicBezTo>
                      <a:pt x="113992" y="8655"/>
                      <a:pt x="138472" y="0"/>
                      <a:pt x="1721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64" name="Freeform 63"/>
              <p:cNvSpPr/>
              <p:nvPr/>
            </p:nvSpPr>
            <p:spPr>
              <a:xfrm>
                <a:off x="2325672" y="4294612"/>
                <a:ext cx="2082723" cy="2399783"/>
              </a:xfrm>
              <a:custGeom>
                <a:avLst/>
                <a:gdLst>
                  <a:gd name="connsiteX0" fmla="*/ 380362 w 2082723"/>
                  <a:gd name="connsiteY0" fmla="*/ 1012596 h 2399783"/>
                  <a:gd name="connsiteX1" fmla="*/ 564332 w 2082723"/>
                  <a:gd name="connsiteY1" fmla="*/ 1031883 h 2399783"/>
                  <a:gd name="connsiteX2" fmla="*/ 687474 w 2082723"/>
                  <a:gd name="connsiteY2" fmla="*/ 1089745 h 2399783"/>
                  <a:gd name="connsiteX3" fmla="*/ 757204 w 2082723"/>
                  <a:gd name="connsiteY3" fmla="*/ 1183955 h 2399783"/>
                  <a:gd name="connsiteX4" fmla="*/ 779459 w 2082723"/>
                  <a:gd name="connsiteY4" fmla="*/ 1310805 h 2399783"/>
                  <a:gd name="connsiteX5" fmla="*/ 752754 w 2082723"/>
                  <a:gd name="connsiteY5" fmla="*/ 1453234 h 2399783"/>
                  <a:gd name="connsiteX6" fmla="*/ 677088 w 2082723"/>
                  <a:gd name="connsiteY6" fmla="*/ 1551896 h 2399783"/>
                  <a:gd name="connsiteX7" fmla="*/ 666374 w 2082723"/>
                  <a:gd name="connsiteY7" fmla="*/ 1558588 h 2399783"/>
                  <a:gd name="connsiteX8" fmla="*/ 42518 w 2082723"/>
                  <a:gd name="connsiteY8" fmla="*/ 1017413 h 2399783"/>
                  <a:gd name="connsiteX9" fmla="*/ 54149 w 2082723"/>
                  <a:gd name="connsiteY9" fmla="*/ 1025021 h 2399783"/>
                  <a:gd name="connsiteX10" fmla="*/ 91054 w 2082723"/>
                  <a:gd name="connsiteY10" fmla="*/ 1030399 h 2399783"/>
                  <a:gd name="connsiteX11" fmla="*/ 223839 w 2082723"/>
                  <a:gd name="connsiteY11" fmla="*/ 1021498 h 2399783"/>
                  <a:gd name="connsiteX12" fmla="*/ 380362 w 2082723"/>
                  <a:gd name="connsiteY12" fmla="*/ 1012596 h 2399783"/>
                  <a:gd name="connsiteX13" fmla="*/ 1046791 w 2082723"/>
                  <a:gd name="connsiteY13" fmla="*/ 0 h 2399783"/>
                  <a:gd name="connsiteX14" fmla="*/ 2082723 w 2082723"/>
                  <a:gd name="connsiteY14" fmla="*/ 898637 h 2399783"/>
                  <a:gd name="connsiteX15" fmla="*/ 2082723 w 2082723"/>
                  <a:gd name="connsiteY15" fmla="*/ 2399783 h 2399783"/>
                  <a:gd name="connsiteX16" fmla="*/ 629084 w 2082723"/>
                  <a:gd name="connsiteY16" fmla="*/ 2399783 h 2399783"/>
                  <a:gd name="connsiteX17" fmla="*/ 0 w 2082723"/>
                  <a:gd name="connsiteY17" fmla="*/ 1854074 h 2399783"/>
                  <a:gd name="connsiteX18" fmla="*/ 23549 w 2082723"/>
                  <a:gd name="connsiteY18" fmla="*/ 1864943 h 2399783"/>
                  <a:gd name="connsiteX19" fmla="*/ 128145 w 2082723"/>
                  <a:gd name="connsiteY19" fmla="*/ 1899066 h 2399783"/>
                  <a:gd name="connsiteX20" fmla="*/ 272057 w 2082723"/>
                  <a:gd name="connsiteY20" fmla="*/ 1927255 h 2399783"/>
                  <a:gd name="connsiteX21" fmla="*/ 441191 w 2082723"/>
                  <a:gd name="connsiteY21" fmla="*/ 1938382 h 2399783"/>
                  <a:gd name="connsiteX22" fmla="*/ 749044 w 2082723"/>
                  <a:gd name="connsiteY22" fmla="*/ 1893873 h 2399783"/>
                  <a:gd name="connsiteX23" fmla="*/ 986425 w 2082723"/>
                  <a:gd name="connsiteY23" fmla="*/ 1765539 h 2399783"/>
                  <a:gd name="connsiteX24" fmla="*/ 1139239 w 2082723"/>
                  <a:gd name="connsiteY24" fmla="*/ 1559315 h 2399783"/>
                  <a:gd name="connsiteX25" fmla="*/ 1193392 w 2082723"/>
                  <a:gd name="connsiteY25" fmla="*/ 1281134 h 2399783"/>
                  <a:gd name="connsiteX26" fmla="*/ 1150366 w 2082723"/>
                  <a:gd name="connsiteY26" fmla="*/ 1038560 h 2399783"/>
                  <a:gd name="connsiteX27" fmla="*/ 1025000 w 2082723"/>
                  <a:gd name="connsiteY27" fmla="*/ 863492 h 2399783"/>
                  <a:gd name="connsiteX28" fmla="*/ 821742 w 2082723"/>
                  <a:gd name="connsiteY28" fmla="*/ 756671 h 2399783"/>
                  <a:gd name="connsiteX29" fmla="*/ 545045 w 2082723"/>
                  <a:gd name="connsiteY29" fmla="*/ 720322 h 2399783"/>
                  <a:gd name="connsiteX30" fmla="*/ 437482 w 2082723"/>
                  <a:gd name="connsiteY30" fmla="*/ 721805 h 2399783"/>
                  <a:gd name="connsiteX31" fmla="*/ 334370 w 2082723"/>
                  <a:gd name="connsiteY31" fmla="*/ 729223 h 2399783"/>
                  <a:gd name="connsiteX32" fmla="*/ 334370 w 2082723"/>
                  <a:gd name="connsiteY32" fmla="*/ 318258 h 2399783"/>
                  <a:gd name="connsiteX33" fmla="*/ 1016840 w 2082723"/>
                  <a:gd name="connsiteY33" fmla="*/ 318258 h 2399783"/>
                  <a:gd name="connsiteX34" fmla="*/ 1062090 w 2082723"/>
                  <a:gd name="connsiteY34" fmla="*/ 278200 h 2399783"/>
                  <a:gd name="connsiteX35" fmla="*/ 1077669 w 2082723"/>
                  <a:gd name="connsiteY35" fmla="*/ 149124 h 2399783"/>
                  <a:gd name="connsiteX36" fmla="*/ 1073959 w 2082723"/>
                  <a:gd name="connsiteY36" fmla="*/ 72717 h 2399783"/>
                  <a:gd name="connsiteX37" fmla="*/ 1062090 w 2082723"/>
                  <a:gd name="connsiteY37" fmla="*/ 21532 h 2399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2723" h="2399783">
                    <a:moveTo>
                      <a:pt x="380362" y="1012596"/>
                    </a:moveTo>
                    <a:cubicBezTo>
                      <a:pt x="452566" y="1012596"/>
                      <a:pt x="513889" y="1019025"/>
                      <a:pt x="564332" y="1031883"/>
                    </a:cubicBezTo>
                    <a:cubicBezTo>
                      <a:pt x="614776" y="1044741"/>
                      <a:pt x="655823" y="1064028"/>
                      <a:pt x="687474" y="1089745"/>
                    </a:cubicBezTo>
                    <a:cubicBezTo>
                      <a:pt x="719125" y="1115461"/>
                      <a:pt x="742368" y="1146864"/>
                      <a:pt x="757204" y="1183955"/>
                    </a:cubicBezTo>
                    <a:cubicBezTo>
                      <a:pt x="772041" y="1221046"/>
                      <a:pt x="779459" y="1263329"/>
                      <a:pt x="779459" y="1310805"/>
                    </a:cubicBezTo>
                    <a:cubicBezTo>
                      <a:pt x="779459" y="1366194"/>
                      <a:pt x="770557" y="1413671"/>
                      <a:pt x="752754" y="1453234"/>
                    </a:cubicBezTo>
                    <a:cubicBezTo>
                      <a:pt x="734950" y="1492797"/>
                      <a:pt x="709728" y="1525685"/>
                      <a:pt x="677088" y="1551896"/>
                    </a:cubicBezTo>
                    <a:lnTo>
                      <a:pt x="666374" y="1558588"/>
                    </a:lnTo>
                    <a:lnTo>
                      <a:pt x="42518" y="1017413"/>
                    </a:lnTo>
                    <a:lnTo>
                      <a:pt x="54149" y="1025021"/>
                    </a:lnTo>
                    <a:cubicBezTo>
                      <a:pt x="64411" y="1028607"/>
                      <a:pt x="76713" y="1030399"/>
                      <a:pt x="91054" y="1030399"/>
                    </a:cubicBezTo>
                    <a:cubicBezTo>
                      <a:pt x="132596" y="1030399"/>
                      <a:pt x="176858" y="1027432"/>
                      <a:pt x="223839" y="1021498"/>
                    </a:cubicBezTo>
                    <a:cubicBezTo>
                      <a:pt x="270821" y="1015563"/>
                      <a:pt x="322995" y="1012596"/>
                      <a:pt x="380362" y="1012596"/>
                    </a:cubicBezTo>
                    <a:close/>
                    <a:moveTo>
                      <a:pt x="1046791" y="0"/>
                    </a:moveTo>
                    <a:lnTo>
                      <a:pt x="2082723" y="898637"/>
                    </a:lnTo>
                    <a:lnTo>
                      <a:pt x="2082723" y="2399783"/>
                    </a:lnTo>
                    <a:lnTo>
                      <a:pt x="629084" y="2399783"/>
                    </a:lnTo>
                    <a:lnTo>
                      <a:pt x="0" y="1854074"/>
                    </a:lnTo>
                    <a:lnTo>
                      <a:pt x="23549" y="1864943"/>
                    </a:lnTo>
                    <a:cubicBezTo>
                      <a:pt x="50749" y="1876317"/>
                      <a:pt x="85614" y="1887691"/>
                      <a:pt x="128145" y="1899066"/>
                    </a:cubicBezTo>
                    <a:cubicBezTo>
                      <a:pt x="170676" y="1910440"/>
                      <a:pt x="218647" y="1919837"/>
                      <a:pt x="272057" y="1927255"/>
                    </a:cubicBezTo>
                    <a:cubicBezTo>
                      <a:pt x="325468" y="1934673"/>
                      <a:pt x="381846" y="1938382"/>
                      <a:pt x="441191" y="1938382"/>
                    </a:cubicBezTo>
                    <a:cubicBezTo>
                      <a:pt x="553947" y="1938382"/>
                      <a:pt x="656565" y="1923546"/>
                      <a:pt x="749044" y="1893873"/>
                    </a:cubicBezTo>
                    <a:cubicBezTo>
                      <a:pt x="841524" y="1864201"/>
                      <a:pt x="920651" y="1821423"/>
                      <a:pt x="986425" y="1765539"/>
                    </a:cubicBezTo>
                    <a:cubicBezTo>
                      <a:pt x="1052199" y="1709656"/>
                      <a:pt x="1103138" y="1640914"/>
                      <a:pt x="1139239" y="1559315"/>
                    </a:cubicBezTo>
                    <a:cubicBezTo>
                      <a:pt x="1175341" y="1477715"/>
                      <a:pt x="1193392" y="1384988"/>
                      <a:pt x="1193392" y="1281134"/>
                    </a:cubicBezTo>
                    <a:cubicBezTo>
                      <a:pt x="1193392" y="1189149"/>
                      <a:pt x="1179050" y="1108291"/>
                      <a:pt x="1150366" y="1038560"/>
                    </a:cubicBezTo>
                    <a:cubicBezTo>
                      <a:pt x="1121683" y="968830"/>
                      <a:pt x="1079894" y="910474"/>
                      <a:pt x="1025000" y="863492"/>
                    </a:cubicBezTo>
                    <a:cubicBezTo>
                      <a:pt x="970105" y="816510"/>
                      <a:pt x="902353" y="780903"/>
                      <a:pt x="821742" y="756671"/>
                    </a:cubicBezTo>
                    <a:cubicBezTo>
                      <a:pt x="741132" y="732438"/>
                      <a:pt x="648899" y="720322"/>
                      <a:pt x="545045" y="720322"/>
                    </a:cubicBezTo>
                    <a:cubicBezTo>
                      <a:pt x="507460" y="720322"/>
                      <a:pt x="471606" y="720816"/>
                      <a:pt x="437482" y="721805"/>
                    </a:cubicBezTo>
                    <a:cubicBezTo>
                      <a:pt x="403359" y="722794"/>
                      <a:pt x="368988" y="725267"/>
                      <a:pt x="334370" y="729223"/>
                    </a:cubicBezTo>
                    <a:lnTo>
                      <a:pt x="334370" y="318258"/>
                    </a:lnTo>
                    <a:lnTo>
                      <a:pt x="1016840" y="318258"/>
                    </a:lnTo>
                    <a:cubicBezTo>
                      <a:pt x="1036621" y="318258"/>
                      <a:pt x="1051705" y="304905"/>
                      <a:pt x="1062090" y="278200"/>
                    </a:cubicBezTo>
                    <a:cubicBezTo>
                      <a:pt x="1072476" y="251494"/>
                      <a:pt x="1077669" y="208469"/>
                      <a:pt x="1077669" y="149124"/>
                    </a:cubicBezTo>
                    <a:cubicBezTo>
                      <a:pt x="1077669" y="119451"/>
                      <a:pt x="1076432" y="93982"/>
                      <a:pt x="1073959" y="72717"/>
                    </a:cubicBezTo>
                    <a:cubicBezTo>
                      <a:pt x="1071487" y="51452"/>
                      <a:pt x="1067530" y="34390"/>
                      <a:pt x="1062090" y="21532"/>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82" name="TextBox 81"/>
            <p:cNvSpPr txBox="1"/>
            <p:nvPr/>
          </p:nvSpPr>
          <p:spPr>
            <a:xfrm>
              <a:off x="6112291" y="2558675"/>
              <a:ext cx="3005663" cy="784830"/>
            </a:xfrm>
            <a:prstGeom prst="rect">
              <a:avLst/>
            </a:prstGeom>
            <a:noFill/>
          </p:spPr>
          <p:txBody>
            <a:bodyPr wrap="square" lIns="0" rtlCol="0" anchor="ctr">
              <a:spAutoFit/>
            </a:bodyPr>
            <a:lstStyle/>
            <a:p>
              <a:r>
                <a:rPr lang="en-US" sz="1500" b="1" dirty="0">
                  <a:solidFill>
                    <a:srgbClr val="12806A"/>
                  </a:solidFill>
                </a:rPr>
                <a:t>Promote innovative methods to fill data gaps that exist</a:t>
              </a:r>
            </a:p>
            <a:p>
              <a:endParaRPr lang="en-US" sz="1500" b="1" dirty="0">
                <a:solidFill>
                  <a:srgbClr val="12806A"/>
                </a:solidFill>
              </a:endParaRPr>
            </a:p>
          </p:txBody>
        </p:sp>
      </p:grpSp>
      <p:sp>
        <p:nvSpPr>
          <p:cNvPr id="41" name="Rectangle 40"/>
          <p:cNvSpPr/>
          <p:nvPr/>
        </p:nvSpPr>
        <p:spPr>
          <a:xfrm>
            <a:off x="311367" y="573208"/>
            <a:ext cx="4527897" cy="830997"/>
          </a:xfrm>
          <a:prstGeom prst="rect">
            <a:avLst/>
          </a:prstGeom>
        </p:spPr>
        <p:txBody>
          <a:bodyPr wrap="square">
            <a:spAutoFit/>
          </a:bodyPr>
          <a:lstStyle/>
          <a:p>
            <a:endParaRPr lang="en-ZA" altLang="en-US" sz="2400" b="1" dirty="0" smtClean="0">
              <a:solidFill>
                <a:schemeClr val="tx2">
                  <a:lumMod val="60000"/>
                  <a:lumOff val="40000"/>
                </a:schemeClr>
              </a:solidFill>
            </a:endParaRPr>
          </a:p>
          <a:p>
            <a:r>
              <a:rPr lang="en-ZA" altLang="en-US" sz="2400" b="1" dirty="0" smtClean="0"/>
              <a:t>Data </a:t>
            </a:r>
            <a:r>
              <a:rPr lang="en-ZA" altLang="en-US" sz="2400" b="1" dirty="0"/>
              <a:t>Revolution</a:t>
            </a:r>
            <a:endParaRPr lang="en-ZA" sz="2400" dirty="0"/>
          </a:p>
        </p:txBody>
      </p:sp>
    </p:spTree>
    <p:extLst>
      <p:ext uri="{BB962C8B-B14F-4D97-AF65-F5344CB8AC3E}">
        <p14:creationId xmlns:p14="http://schemas.microsoft.com/office/powerpoint/2010/main" xmlns="" val="354547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500"/>
                                        <p:tgtEl>
                                          <p:spTgt spid="8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500"/>
                                        <p:tgtEl>
                                          <p:spTgt spid="9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37448" y="2524337"/>
            <a:ext cx="4221162" cy="966978"/>
            <a:chOff x="384775" y="305567"/>
            <a:chExt cx="4221162" cy="966978"/>
          </a:xfrm>
        </p:grpSpPr>
        <p:grpSp>
          <p:nvGrpSpPr>
            <p:cNvPr id="45" name="Group 44"/>
            <p:cNvGrpSpPr>
              <a:grpSpLocks noChangeAspect="1"/>
            </p:cNvGrpSpPr>
            <p:nvPr/>
          </p:nvGrpSpPr>
          <p:grpSpPr>
            <a:xfrm>
              <a:off x="384775" y="305567"/>
              <a:ext cx="966978" cy="966978"/>
              <a:chOff x="1382806" y="3668806"/>
              <a:chExt cx="3025588" cy="3025588"/>
            </a:xfrm>
          </p:grpSpPr>
          <p:sp>
            <p:nvSpPr>
              <p:cNvPr id="46" name="Rectangle 45"/>
              <p:cNvSpPr/>
              <p:nvPr/>
            </p:nvSpPr>
            <p:spPr>
              <a:xfrm>
                <a:off x="1382806" y="3668806"/>
                <a:ext cx="3025588" cy="3025588"/>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7" name="Freeform 46"/>
              <p:cNvSpPr/>
              <p:nvPr/>
            </p:nvSpPr>
            <p:spPr>
              <a:xfrm>
                <a:off x="2338093" y="4265700"/>
                <a:ext cx="1180970" cy="1933171"/>
              </a:xfrm>
              <a:custGeom>
                <a:avLst/>
                <a:gdLst/>
                <a:ahLst/>
                <a:cxnLst/>
                <a:rect l="l" t="t" r="r" b="b"/>
                <a:pathLst>
                  <a:path w="1180970" h="1933171">
                    <a:moveTo>
                      <a:pt x="634994" y="0"/>
                    </a:moveTo>
                    <a:cubicBezTo>
                      <a:pt x="672579" y="0"/>
                      <a:pt x="702993" y="742"/>
                      <a:pt x="726237" y="2226"/>
                    </a:cubicBezTo>
                    <a:cubicBezTo>
                      <a:pt x="749481" y="3709"/>
                      <a:pt x="767037" y="6182"/>
                      <a:pt x="778906" y="9644"/>
                    </a:cubicBezTo>
                    <a:cubicBezTo>
                      <a:pt x="790775" y="13106"/>
                      <a:pt x="798688" y="17804"/>
                      <a:pt x="802644" y="23738"/>
                    </a:cubicBezTo>
                    <a:cubicBezTo>
                      <a:pt x="806600" y="29673"/>
                      <a:pt x="808579" y="37091"/>
                      <a:pt x="808579" y="45993"/>
                    </a:cubicBezTo>
                    <a:lnTo>
                      <a:pt x="808579" y="1631994"/>
                    </a:lnTo>
                    <a:lnTo>
                      <a:pt x="1121624" y="1631994"/>
                    </a:lnTo>
                    <a:cubicBezTo>
                      <a:pt x="1130526" y="1631994"/>
                      <a:pt x="1138686" y="1634714"/>
                      <a:pt x="1146104" y="1640154"/>
                    </a:cubicBezTo>
                    <a:cubicBezTo>
                      <a:pt x="1153523" y="1645594"/>
                      <a:pt x="1159952" y="1654248"/>
                      <a:pt x="1165392" y="1666117"/>
                    </a:cubicBezTo>
                    <a:cubicBezTo>
                      <a:pt x="1170832" y="1677986"/>
                      <a:pt x="1174788" y="1693564"/>
                      <a:pt x="1177261" y="1712852"/>
                    </a:cubicBezTo>
                    <a:cubicBezTo>
                      <a:pt x="1179733" y="1732139"/>
                      <a:pt x="1180970" y="1756124"/>
                      <a:pt x="1180970" y="1784808"/>
                    </a:cubicBezTo>
                    <a:cubicBezTo>
                      <a:pt x="1180970" y="1812502"/>
                      <a:pt x="1179486" y="1835993"/>
                      <a:pt x="1176519" y="1855280"/>
                    </a:cubicBezTo>
                    <a:cubicBezTo>
                      <a:pt x="1173552" y="1874567"/>
                      <a:pt x="1169348" y="1889898"/>
                      <a:pt x="1163908" y="1901273"/>
                    </a:cubicBezTo>
                    <a:cubicBezTo>
                      <a:pt x="1158468" y="1912647"/>
                      <a:pt x="1152286" y="1920807"/>
                      <a:pt x="1145363" y="1925753"/>
                    </a:cubicBezTo>
                    <a:cubicBezTo>
                      <a:pt x="1138439" y="1930698"/>
                      <a:pt x="1130526" y="1933171"/>
                      <a:pt x="1121624" y="1933171"/>
                    </a:cubicBezTo>
                    <a:lnTo>
                      <a:pt x="62312" y="1933171"/>
                    </a:lnTo>
                    <a:cubicBezTo>
                      <a:pt x="54400" y="1933171"/>
                      <a:pt x="46982" y="1930698"/>
                      <a:pt x="40058" y="1925753"/>
                    </a:cubicBezTo>
                    <a:cubicBezTo>
                      <a:pt x="33134" y="1920807"/>
                      <a:pt x="26953" y="1912647"/>
                      <a:pt x="21513" y="1901273"/>
                    </a:cubicBezTo>
                    <a:cubicBezTo>
                      <a:pt x="16073" y="1889898"/>
                      <a:pt x="11869" y="1874567"/>
                      <a:pt x="8902" y="1855280"/>
                    </a:cubicBezTo>
                    <a:cubicBezTo>
                      <a:pt x="5934" y="1835993"/>
                      <a:pt x="4451" y="1812502"/>
                      <a:pt x="4451" y="1784808"/>
                    </a:cubicBezTo>
                    <a:cubicBezTo>
                      <a:pt x="4451" y="1756124"/>
                      <a:pt x="5687" y="1732139"/>
                      <a:pt x="8160" y="1712852"/>
                    </a:cubicBezTo>
                    <a:cubicBezTo>
                      <a:pt x="10633" y="1693564"/>
                      <a:pt x="14589" y="1677986"/>
                      <a:pt x="20029" y="1666117"/>
                    </a:cubicBezTo>
                    <a:cubicBezTo>
                      <a:pt x="25469" y="1654248"/>
                      <a:pt x="31651" y="1645594"/>
                      <a:pt x="38574" y="1640154"/>
                    </a:cubicBezTo>
                    <a:cubicBezTo>
                      <a:pt x="45498" y="1634714"/>
                      <a:pt x="53411" y="1631994"/>
                      <a:pt x="62312" y="1631994"/>
                    </a:cubicBezTo>
                    <a:lnTo>
                      <a:pt x="419867" y="1631994"/>
                    </a:lnTo>
                    <a:lnTo>
                      <a:pt x="419867" y="382777"/>
                    </a:lnTo>
                    <a:lnTo>
                      <a:pt x="111272" y="553394"/>
                    </a:lnTo>
                    <a:cubicBezTo>
                      <a:pt x="88523" y="564274"/>
                      <a:pt x="69978" y="570951"/>
                      <a:pt x="55636" y="573423"/>
                    </a:cubicBezTo>
                    <a:cubicBezTo>
                      <a:pt x="41294" y="575896"/>
                      <a:pt x="29920" y="572929"/>
                      <a:pt x="21513" y="564522"/>
                    </a:cubicBezTo>
                    <a:cubicBezTo>
                      <a:pt x="13105" y="556114"/>
                      <a:pt x="7418" y="541525"/>
                      <a:pt x="4451" y="520755"/>
                    </a:cubicBezTo>
                    <a:cubicBezTo>
                      <a:pt x="1484" y="499984"/>
                      <a:pt x="0" y="470806"/>
                      <a:pt x="0" y="433220"/>
                    </a:cubicBezTo>
                    <a:cubicBezTo>
                      <a:pt x="0" y="409482"/>
                      <a:pt x="494" y="389948"/>
                      <a:pt x="1484" y="374617"/>
                    </a:cubicBezTo>
                    <a:cubicBezTo>
                      <a:pt x="2473" y="359286"/>
                      <a:pt x="4945" y="346181"/>
                      <a:pt x="8902" y="335301"/>
                    </a:cubicBezTo>
                    <a:cubicBezTo>
                      <a:pt x="12858" y="324421"/>
                      <a:pt x="18298" y="315519"/>
                      <a:pt x="25222" y="308595"/>
                    </a:cubicBezTo>
                    <a:cubicBezTo>
                      <a:pt x="32145" y="301672"/>
                      <a:pt x="41542" y="294254"/>
                      <a:pt x="53411" y="286341"/>
                    </a:cubicBezTo>
                    <a:lnTo>
                      <a:pt x="465860" y="19288"/>
                    </a:lnTo>
                    <a:cubicBezTo>
                      <a:pt x="470805" y="15331"/>
                      <a:pt x="476987" y="12117"/>
                      <a:pt x="484405" y="9644"/>
                    </a:cubicBezTo>
                    <a:cubicBezTo>
                      <a:pt x="491823" y="7171"/>
                      <a:pt x="501467" y="5193"/>
                      <a:pt x="513336" y="3709"/>
                    </a:cubicBezTo>
                    <a:cubicBezTo>
                      <a:pt x="525205" y="2226"/>
                      <a:pt x="540783" y="1237"/>
                      <a:pt x="560070" y="742"/>
                    </a:cubicBezTo>
                    <a:cubicBezTo>
                      <a:pt x="579358" y="248"/>
                      <a:pt x="604332" y="0"/>
                      <a:pt x="6349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48" name="Freeform 47"/>
              <p:cNvSpPr/>
              <p:nvPr/>
            </p:nvSpPr>
            <p:spPr>
              <a:xfrm>
                <a:off x="2361975" y="4296064"/>
                <a:ext cx="2046419" cy="2398330"/>
              </a:xfrm>
              <a:custGeom>
                <a:avLst/>
                <a:gdLst>
                  <a:gd name="connsiteX0" fmla="*/ 395986 w 2046419"/>
                  <a:gd name="connsiteY0" fmla="*/ 352414 h 2398330"/>
                  <a:gd name="connsiteX1" fmla="*/ 395987 w 2046419"/>
                  <a:gd name="connsiteY1" fmla="*/ 879025 h 2398330"/>
                  <a:gd name="connsiteX2" fmla="*/ 0 w 2046419"/>
                  <a:gd name="connsiteY2" fmla="*/ 535520 h 2398330"/>
                  <a:gd name="connsiteX3" fmla="*/ 12468 w 2046419"/>
                  <a:gd name="connsiteY3" fmla="*/ 542690 h 2398330"/>
                  <a:gd name="connsiteX4" fmla="*/ 31755 w 2046419"/>
                  <a:gd name="connsiteY4" fmla="*/ 543060 h 2398330"/>
                  <a:gd name="connsiteX5" fmla="*/ 87391 w 2046419"/>
                  <a:gd name="connsiteY5" fmla="*/ 523032 h 2398330"/>
                  <a:gd name="connsiteX6" fmla="*/ 780529 w 2046419"/>
                  <a:gd name="connsiteY6" fmla="*/ 0 h 2398330"/>
                  <a:gd name="connsiteX7" fmla="*/ 2046419 w 2046419"/>
                  <a:gd name="connsiteY7" fmla="*/ 1098117 h 2398330"/>
                  <a:gd name="connsiteX8" fmla="*/ 2046419 w 2046419"/>
                  <a:gd name="connsiteY8" fmla="*/ 2398330 h 2398330"/>
                  <a:gd name="connsiteX9" fmla="*/ 599559 w 2046419"/>
                  <a:gd name="connsiteY9" fmla="*/ 2398330 h 2398330"/>
                  <a:gd name="connsiteX10" fmla="*/ 22023 w 2046419"/>
                  <a:gd name="connsiteY10" fmla="*/ 1897337 h 2398330"/>
                  <a:gd name="connsiteX11" fmla="*/ 38430 w 2046419"/>
                  <a:gd name="connsiteY11" fmla="*/ 1902806 h 2398330"/>
                  <a:gd name="connsiteX12" fmla="*/ 1097742 w 2046419"/>
                  <a:gd name="connsiteY12" fmla="*/ 1902806 h 2398330"/>
                  <a:gd name="connsiteX13" fmla="*/ 1121481 w 2046419"/>
                  <a:gd name="connsiteY13" fmla="*/ 1895388 h 2398330"/>
                  <a:gd name="connsiteX14" fmla="*/ 1140026 w 2046419"/>
                  <a:gd name="connsiteY14" fmla="*/ 1870908 h 2398330"/>
                  <a:gd name="connsiteX15" fmla="*/ 1152637 w 2046419"/>
                  <a:gd name="connsiteY15" fmla="*/ 1824915 h 2398330"/>
                  <a:gd name="connsiteX16" fmla="*/ 1157088 w 2046419"/>
                  <a:gd name="connsiteY16" fmla="*/ 1754443 h 2398330"/>
                  <a:gd name="connsiteX17" fmla="*/ 1153379 w 2046419"/>
                  <a:gd name="connsiteY17" fmla="*/ 1682487 h 2398330"/>
                  <a:gd name="connsiteX18" fmla="*/ 1141510 w 2046419"/>
                  <a:gd name="connsiteY18" fmla="*/ 1635752 h 2398330"/>
                  <a:gd name="connsiteX19" fmla="*/ 1122222 w 2046419"/>
                  <a:gd name="connsiteY19" fmla="*/ 1609789 h 2398330"/>
                  <a:gd name="connsiteX20" fmla="*/ 1097742 w 2046419"/>
                  <a:gd name="connsiteY20" fmla="*/ 1601629 h 2398330"/>
                  <a:gd name="connsiteX21" fmla="*/ 784697 w 2046419"/>
                  <a:gd name="connsiteY21" fmla="*/ 1601629 h 2398330"/>
                  <a:gd name="connsiteX22" fmla="*/ 784697 w 2046419"/>
                  <a:gd name="connsiteY22" fmla="*/ 15628 h 239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46419" h="2398330">
                    <a:moveTo>
                      <a:pt x="395986" y="352414"/>
                    </a:moveTo>
                    <a:lnTo>
                      <a:pt x="395987" y="879025"/>
                    </a:lnTo>
                    <a:lnTo>
                      <a:pt x="0" y="535520"/>
                    </a:lnTo>
                    <a:lnTo>
                      <a:pt x="12468" y="542690"/>
                    </a:lnTo>
                    <a:cubicBezTo>
                      <a:pt x="18154" y="544173"/>
                      <a:pt x="24585" y="544297"/>
                      <a:pt x="31755" y="543060"/>
                    </a:cubicBezTo>
                    <a:cubicBezTo>
                      <a:pt x="46097" y="540588"/>
                      <a:pt x="64642" y="533911"/>
                      <a:pt x="87391" y="523032"/>
                    </a:cubicBezTo>
                    <a:close/>
                    <a:moveTo>
                      <a:pt x="780529" y="0"/>
                    </a:moveTo>
                    <a:lnTo>
                      <a:pt x="2046419" y="1098117"/>
                    </a:lnTo>
                    <a:lnTo>
                      <a:pt x="2046419" y="2398330"/>
                    </a:lnTo>
                    <a:lnTo>
                      <a:pt x="599559" y="2398330"/>
                    </a:lnTo>
                    <a:lnTo>
                      <a:pt x="22023" y="1897337"/>
                    </a:lnTo>
                    <a:lnTo>
                      <a:pt x="38430" y="1902806"/>
                    </a:lnTo>
                    <a:lnTo>
                      <a:pt x="1097742" y="1902806"/>
                    </a:lnTo>
                    <a:cubicBezTo>
                      <a:pt x="1106644" y="1902806"/>
                      <a:pt x="1114557" y="1900333"/>
                      <a:pt x="1121481" y="1895388"/>
                    </a:cubicBezTo>
                    <a:cubicBezTo>
                      <a:pt x="1128404" y="1890442"/>
                      <a:pt x="1134586" y="1882282"/>
                      <a:pt x="1140026" y="1870908"/>
                    </a:cubicBezTo>
                    <a:cubicBezTo>
                      <a:pt x="1145466" y="1859533"/>
                      <a:pt x="1149670" y="1844202"/>
                      <a:pt x="1152637" y="1824915"/>
                    </a:cubicBezTo>
                    <a:cubicBezTo>
                      <a:pt x="1155604" y="1805628"/>
                      <a:pt x="1157088" y="1782137"/>
                      <a:pt x="1157088" y="1754443"/>
                    </a:cubicBezTo>
                    <a:cubicBezTo>
                      <a:pt x="1157088" y="1725759"/>
                      <a:pt x="1155851" y="1701774"/>
                      <a:pt x="1153379" y="1682487"/>
                    </a:cubicBezTo>
                    <a:cubicBezTo>
                      <a:pt x="1150906" y="1663199"/>
                      <a:pt x="1146950" y="1647621"/>
                      <a:pt x="1141510" y="1635752"/>
                    </a:cubicBezTo>
                    <a:cubicBezTo>
                      <a:pt x="1136070" y="1623883"/>
                      <a:pt x="1129641" y="1615229"/>
                      <a:pt x="1122222" y="1609789"/>
                    </a:cubicBezTo>
                    <a:cubicBezTo>
                      <a:pt x="1114804" y="1604349"/>
                      <a:pt x="1106644" y="1601629"/>
                      <a:pt x="1097742" y="1601629"/>
                    </a:cubicBezTo>
                    <a:lnTo>
                      <a:pt x="784697" y="1601629"/>
                    </a:lnTo>
                    <a:lnTo>
                      <a:pt x="784697" y="15628"/>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70" name="TextBox 69"/>
            <p:cNvSpPr txBox="1"/>
            <p:nvPr/>
          </p:nvSpPr>
          <p:spPr>
            <a:xfrm>
              <a:off x="1600274" y="488441"/>
              <a:ext cx="3005663" cy="523220"/>
            </a:xfrm>
            <a:prstGeom prst="rect">
              <a:avLst/>
            </a:prstGeom>
            <a:noFill/>
          </p:spPr>
          <p:txBody>
            <a:bodyPr wrap="square" lIns="0" rtlCol="0" anchor="ctr">
              <a:spAutoFit/>
            </a:bodyPr>
            <a:lstStyle/>
            <a:p>
              <a:r>
                <a:rPr lang="en-US" sz="1400" b="1" dirty="0">
                  <a:solidFill>
                    <a:srgbClr val="C27D0E"/>
                  </a:solidFill>
                </a:rPr>
                <a:t>Create a state-wide statistical service (SSS)</a:t>
              </a:r>
            </a:p>
          </p:txBody>
        </p:sp>
      </p:grpSp>
      <p:grpSp>
        <p:nvGrpSpPr>
          <p:cNvPr id="89" name="Group 88"/>
          <p:cNvGrpSpPr/>
          <p:nvPr/>
        </p:nvGrpSpPr>
        <p:grpSpPr>
          <a:xfrm>
            <a:off x="249466" y="4018793"/>
            <a:ext cx="4209144" cy="1246495"/>
            <a:chOff x="358730" y="2272938"/>
            <a:chExt cx="4209144" cy="1246495"/>
          </a:xfrm>
        </p:grpSpPr>
        <p:grpSp>
          <p:nvGrpSpPr>
            <p:cNvPr id="49" name="Group 48"/>
            <p:cNvGrpSpPr>
              <a:grpSpLocks noChangeAspect="1"/>
            </p:cNvGrpSpPr>
            <p:nvPr/>
          </p:nvGrpSpPr>
          <p:grpSpPr>
            <a:xfrm>
              <a:off x="358730" y="2477495"/>
              <a:ext cx="966978" cy="966978"/>
              <a:chOff x="1382807" y="174388"/>
              <a:chExt cx="3025589" cy="3025589"/>
            </a:xfrm>
          </p:grpSpPr>
          <p:sp>
            <p:nvSpPr>
              <p:cNvPr id="50" name="Rectangle 49"/>
              <p:cNvSpPr/>
              <p:nvPr/>
            </p:nvSpPr>
            <p:spPr>
              <a:xfrm>
                <a:off x="1382807" y="174388"/>
                <a:ext cx="3025588" cy="3025588"/>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 name="Freeform 50"/>
              <p:cNvSpPr/>
              <p:nvPr/>
            </p:nvSpPr>
            <p:spPr>
              <a:xfrm>
                <a:off x="2249080" y="750510"/>
                <a:ext cx="1287791" cy="1953942"/>
              </a:xfrm>
              <a:custGeom>
                <a:avLst/>
                <a:gdLst/>
                <a:ahLst/>
                <a:cxnLst/>
                <a:rect l="l" t="t" r="r" b="b"/>
                <a:pathLst>
                  <a:path w="1287791" h="1953942">
                    <a:moveTo>
                      <a:pt x="615707" y="0"/>
                    </a:moveTo>
                    <a:cubicBezTo>
                      <a:pt x="715605" y="0"/>
                      <a:pt x="802891" y="12611"/>
                      <a:pt x="877568" y="37833"/>
                    </a:cubicBezTo>
                    <a:cubicBezTo>
                      <a:pt x="952244" y="63055"/>
                      <a:pt x="1014309" y="98167"/>
                      <a:pt x="1063763" y="143171"/>
                    </a:cubicBezTo>
                    <a:cubicBezTo>
                      <a:pt x="1113217" y="188174"/>
                      <a:pt x="1150061" y="241585"/>
                      <a:pt x="1174294" y="303403"/>
                    </a:cubicBezTo>
                    <a:cubicBezTo>
                      <a:pt x="1198526" y="365221"/>
                      <a:pt x="1210642" y="431737"/>
                      <a:pt x="1210642" y="502951"/>
                    </a:cubicBezTo>
                    <a:cubicBezTo>
                      <a:pt x="1210642" y="565264"/>
                      <a:pt x="1204708" y="626587"/>
                      <a:pt x="1192839" y="686921"/>
                    </a:cubicBezTo>
                    <a:cubicBezTo>
                      <a:pt x="1180970" y="747256"/>
                      <a:pt x="1156243" y="812288"/>
                      <a:pt x="1118657" y="882019"/>
                    </a:cubicBezTo>
                    <a:cubicBezTo>
                      <a:pt x="1081072" y="951749"/>
                      <a:pt x="1028156" y="1028898"/>
                      <a:pt x="959909" y="1113465"/>
                    </a:cubicBezTo>
                    <a:cubicBezTo>
                      <a:pt x="891662" y="1198032"/>
                      <a:pt x="801161" y="1296199"/>
                      <a:pt x="688405" y="1407966"/>
                    </a:cubicBezTo>
                    <a:lnTo>
                      <a:pt x="464376" y="1637928"/>
                    </a:lnTo>
                    <a:lnTo>
                      <a:pt x="1221028" y="1637928"/>
                    </a:lnTo>
                    <a:cubicBezTo>
                      <a:pt x="1230919" y="1637928"/>
                      <a:pt x="1240068" y="1640896"/>
                      <a:pt x="1248475" y="1646830"/>
                    </a:cubicBezTo>
                    <a:cubicBezTo>
                      <a:pt x="1256882" y="1652765"/>
                      <a:pt x="1264053" y="1661914"/>
                      <a:pt x="1269988" y="1674277"/>
                    </a:cubicBezTo>
                    <a:cubicBezTo>
                      <a:pt x="1275922" y="1686641"/>
                      <a:pt x="1280373" y="1702961"/>
                      <a:pt x="1283340" y="1723237"/>
                    </a:cubicBezTo>
                    <a:cubicBezTo>
                      <a:pt x="1286308" y="1743513"/>
                      <a:pt x="1287791" y="1767499"/>
                      <a:pt x="1287791" y="1795193"/>
                    </a:cubicBezTo>
                    <a:cubicBezTo>
                      <a:pt x="1287791" y="1823877"/>
                      <a:pt x="1286555" y="1848357"/>
                      <a:pt x="1284082" y="1868633"/>
                    </a:cubicBezTo>
                    <a:cubicBezTo>
                      <a:pt x="1281609" y="1888909"/>
                      <a:pt x="1277900" y="1905476"/>
                      <a:pt x="1272955" y="1918335"/>
                    </a:cubicBezTo>
                    <a:cubicBezTo>
                      <a:pt x="1268010" y="1931193"/>
                      <a:pt x="1261580" y="1940342"/>
                      <a:pt x="1253668" y="1945782"/>
                    </a:cubicBezTo>
                    <a:cubicBezTo>
                      <a:pt x="1245755" y="1951222"/>
                      <a:pt x="1236853" y="1953942"/>
                      <a:pt x="1226962" y="1953942"/>
                    </a:cubicBezTo>
                    <a:lnTo>
                      <a:pt x="123141" y="1953942"/>
                    </a:lnTo>
                    <a:cubicBezTo>
                      <a:pt x="101382" y="1953942"/>
                      <a:pt x="82589" y="1951963"/>
                      <a:pt x="66764" y="1948007"/>
                    </a:cubicBezTo>
                    <a:cubicBezTo>
                      <a:pt x="50938" y="1944051"/>
                      <a:pt x="38080" y="1936385"/>
                      <a:pt x="28189" y="1925011"/>
                    </a:cubicBezTo>
                    <a:cubicBezTo>
                      <a:pt x="18298" y="1913636"/>
                      <a:pt x="11127" y="1897069"/>
                      <a:pt x="6676" y="1875309"/>
                    </a:cubicBezTo>
                    <a:cubicBezTo>
                      <a:pt x="2226" y="1853549"/>
                      <a:pt x="0" y="1825360"/>
                      <a:pt x="0" y="1790742"/>
                    </a:cubicBezTo>
                    <a:cubicBezTo>
                      <a:pt x="0" y="1758103"/>
                      <a:pt x="1484" y="1730161"/>
                      <a:pt x="4451" y="1706917"/>
                    </a:cubicBezTo>
                    <a:cubicBezTo>
                      <a:pt x="7418" y="1683674"/>
                      <a:pt x="12858" y="1662903"/>
                      <a:pt x="20771" y="1644605"/>
                    </a:cubicBezTo>
                    <a:cubicBezTo>
                      <a:pt x="28684" y="1626307"/>
                      <a:pt x="38822" y="1608503"/>
                      <a:pt x="51185" y="1591194"/>
                    </a:cubicBezTo>
                    <a:cubicBezTo>
                      <a:pt x="63549" y="1573885"/>
                      <a:pt x="79622" y="1554845"/>
                      <a:pt x="99403" y="1534074"/>
                    </a:cubicBezTo>
                    <a:lnTo>
                      <a:pt x="431737" y="1178003"/>
                    </a:lnTo>
                    <a:cubicBezTo>
                      <a:pt x="498005" y="1108767"/>
                      <a:pt x="551416" y="1045713"/>
                      <a:pt x="591969" y="988840"/>
                    </a:cubicBezTo>
                    <a:cubicBezTo>
                      <a:pt x="632521" y="931968"/>
                      <a:pt x="664172" y="880041"/>
                      <a:pt x="686921" y="833059"/>
                    </a:cubicBezTo>
                    <a:cubicBezTo>
                      <a:pt x="709670" y="786077"/>
                      <a:pt x="725248" y="742805"/>
                      <a:pt x="733655" y="703241"/>
                    </a:cubicBezTo>
                    <a:cubicBezTo>
                      <a:pt x="742063" y="663678"/>
                      <a:pt x="746266" y="626092"/>
                      <a:pt x="746266" y="590485"/>
                    </a:cubicBezTo>
                    <a:cubicBezTo>
                      <a:pt x="746266" y="557845"/>
                      <a:pt x="741074" y="526936"/>
                      <a:pt x="730688" y="497758"/>
                    </a:cubicBezTo>
                    <a:cubicBezTo>
                      <a:pt x="720303" y="468580"/>
                      <a:pt x="704972" y="443111"/>
                      <a:pt x="684696" y="421351"/>
                    </a:cubicBezTo>
                    <a:cubicBezTo>
                      <a:pt x="664419" y="399591"/>
                      <a:pt x="638950" y="382530"/>
                      <a:pt x="608289" y="370166"/>
                    </a:cubicBezTo>
                    <a:cubicBezTo>
                      <a:pt x="577627" y="357802"/>
                      <a:pt x="541525" y="351621"/>
                      <a:pt x="499984" y="351621"/>
                    </a:cubicBezTo>
                    <a:cubicBezTo>
                      <a:pt x="441627" y="351621"/>
                      <a:pt x="389948" y="359039"/>
                      <a:pt x="344944" y="373875"/>
                    </a:cubicBezTo>
                    <a:cubicBezTo>
                      <a:pt x="299941" y="388711"/>
                      <a:pt x="260377" y="405279"/>
                      <a:pt x="226254" y="423577"/>
                    </a:cubicBezTo>
                    <a:cubicBezTo>
                      <a:pt x="192130" y="441875"/>
                      <a:pt x="163694" y="458689"/>
                      <a:pt x="140945" y="474020"/>
                    </a:cubicBezTo>
                    <a:cubicBezTo>
                      <a:pt x="118196" y="489351"/>
                      <a:pt x="100392" y="497017"/>
                      <a:pt x="87534" y="497017"/>
                    </a:cubicBezTo>
                    <a:cubicBezTo>
                      <a:pt x="78633" y="497017"/>
                      <a:pt x="70967" y="494049"/>
                      <a:pt x="64538" y="488115"/>
                    </a:cubicBezTo>
                    <a:cubicBezTo>
                      <a:pt x="58109" y="482180"/>
                      <a:pt x="52916" y="472289"/>
                      <a:pt x="48960" y="458442"/>
                    </a:cubicBezTo>
                    <a:cubicBezTo>
                      <a:pt x="45004" y="444595"/>
                      <a:pt x="41789" y="426049"/>
                      <a:pt x="39316" y="402806"/>
                    </a:cubicBezTo>
                    <a:cubicBezTo>
                      <a:pt x="36844" y="379562"/>
                      <a:pt x="35607" y="351126"/>
                      <a:pt x="35607" y="317497"/>
                    </a:cubicBezTo>
                    <a:cubicBezTo>
                      <a:pt x="35607" y="294748"/>
                      <a:pt x="36349" y="275708"/>
                      <a:pt x="37833" y="260377"/>
                    </a:cubicBezTo>
                    <a:cubicBezTo>
                      <a:pt x="39316" y="245047"/>
                      <a:pt x="41542" y="231694"/>
                      <a:pt x="44509" y="220319"/>
                    </a:cubicBezTo>
                    <a:cubicBezTo>
                      <a:pt x="47476" y="208945"/>
                      <a:pt x="51433" y="199054"/>
                      <a:pt x="56378" y="190647"/>
                    </a:cubicBezTo>
                    <a:cubicBezTo>
                      <a:pt x="61324" y="182240"/>
                      <a:pt x="69978" y="172101"/>
                      <a:pt x="82342" y="160232"/>
                    </a:cubicBezTo>
                    <a:cubicBezTo>
                      <a:pt x="94705" y="148363"/>
                      <a:pt x="117454" y="133280"/>
                      <a:pt x="150589" y="114982"/>
                    </a:cubicBezTo>
                    <a:cubicBezTo>
                      <a:pt x="183723" y="96684"/>
                      <a:pt x="224523" y="78880"/>
                      <a:pt x="272988" y="61571"/>
                    </a:cubicBezTo>
                    <a:cubicBezTo>
                      <a:pt x="321453" y="44262"/>
                      <a:pt x="374864" y="29673"/>
                      <a:pt x="433220" y="17804"/>
                    </a:cubicBezTo>
                    <a:cubicBezTo>
                      <a:pt x="491576" y="5935"/>
                      <a:pt x="552405" y="0"/>
                      <a:pt x="6157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2" name="TextBox 51"/>
              <p:cNvSpPr txBox="1"/>
              <p:nvPr/>
            </p:nvSpPr>
            <p:spPr>
              <a:xfrm>
                <a:off x="2292711" y="898530"/>
                <a:ext cx="2115685" cy="2301447"/>
              </a:xfrm>
              <a:custGeom>
                <a:avLst/>
                <a:gdLst>
                  <a:gd name="connsiteX0" fmla="*/ 456353 w 2115685"/>
                  <a:gd name="connsiteY0" fmla="*/ 203601 h 2301447"/>
                  <a:gd name="connsiteX1" fmla="*/ 564658 w 2115685"/>
                  <a:gd name="connsiteY1" fmla="*/ 222146 h 2301447"/>
                  <a:gd name="connsiteX2" fmla="*/ 641065 w 2115685"/>
                  <a:gd name="connsiteY2" fmla="*/ 273331 h 2301447"/>
                  <a:gd name="connsiteX3" fmla="*/ 687057 w 2115685"/>
                  <a:gd name="connsiteY3" fmla="*/ 349738 h 2301447"/>
                  <a:gd name="connsiteX4" fmla="*/ 702635 w 2115685"/>
                  <a:gd name="connsiteY4" fmla="*/ 442465 h 2301447"/>
                  <a:gd name="connsiteX5" fmla="*/ 690024 w 2115685"/>
                  <a:gd name="connsiteY5" fmla="*/ 555221 h 2301447"/>
                  <a:gd name="connsiteX6" fmla="*/ 643290 w 2115685"/>
                  <a:gd name="connsiteY6" fmla="*/ 685039 h 2301447"/>
                  <a:gd name="connsiteX7" fmla="*/ 602490 w 2115685"/>
                  <a:gd name="connsiteY7" fmla="*/ 759221 h 2301447"/>
                  <a:gd name="connsiteX8" fmla="*/ 567532 w 2115685"/>
                  <a:gd name="connsiteY8" fmla="*/ 811898 h 2301447"/>
                  <a:gd name="connsiteX9" fmla="*/ 25852 w 2115685"/>
                  <a:gd name="connsiteY9" fmla="*/ 342009 h 2301447"/>
                  <a:gd name="connsiteX10" fmla="*/ 43903 w 2115685"/>
                  <a:gd name="connsiteY10" fmla="*/ 348997 h 2301447"/>
                  <a:gd name="connsiteX11" fmla="*/ 97314 w 2115685"/>
                  <a:gd name="connsiteY11" fmla="*/ 326000 h 2301447"/>
                  <a:gd name="connsiteX12" fmla="*/ 182623 w 2115685"/>
                  <a:gd name="connsiteY12" fmla="*/ 275557 h 2301447"/>
                  <a:gd name="connsiteX13" fmla="*/ 301313 w 2115685"/>
                  <a:gd name="connsiteY13" fmla="*/ 225855 h 2301447"/>
                  <a:gd name="connsiteX14" fmla="*/ 456353 w 2115685"/>
                  <a:gd name="connsiteY14" fmla="*/ 203601 h 2301447"/>
                  <a:gd name="connsiteX15" fmla="*/ 1024383 w 2115685"/>
                  <a:gd name="connsiteY15" fmla="*/ 0 h 2301447"/>
                  <a:gd name="connsiteX16" fmla="*/ 2115685 w 2115685"/>
                  <a:gd name="connsiteY16" fmla="*/ 946668 h 2301447"/>
                  <a:gd name="connsiteX17" fmla="*/ 2115685 w 2115685"/>
                  <a:gd name="connsiteY17" fmla="*/ 2301447 h 2301447"/>
                  <a:gd name="connsiteX18" fmla="*/ 593970 w 2115685"/>
                  <a:gd name="connsiteY18" fmla="*/ 2301447 h 2301447"/>
                  <a:gd name="connsiteX19" fmla="*/ 0 w 2115685"/>
                  <a:gd name="connsiteY19" fmla="*/ 1786198 h 2301447"/>
                  <a:gd name="connsiteX20" fmla="*/ 23133 w 2115685"/>
                  <a:gd name="connsiteY20" fmla="*/ 1799988 h 2301447"/>
                  <a:gd name="connsiteX21" fmla="*/ 79510 w 2115685"/>
                  <a:gd name="connsiteY21" fmla="*/ 1805923 h 2301447"/>
                  <a:gd name="connsiteX22" fmla="*/ 1183331 w 2115685"/>
                  <a:gd name="connsiteY22" fmla="*/ 1805923 h 2301447"/>
                  <a:gd name="connsiteX23" fmla="*/ 1210037 w 2115685"/>
                  <a:gd name="connsiteY23" fmla="*/ 1797763 h 2301447"/>
                  <a:gd name="connsiteX24" fmla="*/ 1229324 w 2115685"/>
                  <a:gd name="connsiteY24" fmla="*/ 1770316 h 2301447"/>
                  <a:gd name="connsiteX25" fmla="*/ 1240451 w 2115685"/>
                  <a:gd name="connsiteY25" fmla="*/ 1720614 h 2301447"/>
                  <a:gd name="connsiteX26" fmla="*/ 1244160 w 2115685"/>
                  <a:gd name="connsiteY26" fmla="*/ 1647174 h 2301447"/>
                  <a:gd name="connsiteX27" fmla="*/ 1239709 w 2115685"/>
                  <a:gd name="connsiteY27" fmla="*/ 1575218 h 2301447"/>
                  <a:gd name="connsiteX28" fmla="*/ 1226357 w 2115685"/>
                  <a:gd name="connsiteY28" fmla="*/ 1526258 h 2301447"/>
                  <a:gd name="connsiteX29" fmla="*/ 1204844 w 2115685"/>
                  <a:gd name="connsiteY29" fmla="*/ 1498811 h 2301447"/>
                  <a:gd name="connsiteX30" fmla="*/ 1177397 w 2115685"/>
                  <a:gd name="connsiteY30" fmla="*/ 1489909 h 2301447"/>
                  <a:gd name="connsiteX31" fmla="*/ 420745 w 2115685"/>
                  <a:gd name="connsiteY31" fmla="*/ 1489909 h 2301447"/>
                  <a:gd name="connsiteX32" fmla="*/ 644774 w 2115685"/>
                  <a:gd name="connsiteY32" fmla="*/ 1259947 h 2301447"/>
                  <a:gd name="connsiteX33" fmla="*/ 916278 w 2115685"/>
                  <a:gd name="connsiteY33" fmla="*/ 965446 h 2301447"/>
                  <a:gd name="connsiteX34" fmla="*/ 1075026 w 2115685"/>
                  <a:gd name="connsiteY34" fmla="*/ 734000 h 2301447"/>
                  <a:gd name="connsiteX35" fmla="*/ 1149208 w 2115685"/>
                  <a:gd name="connsiteY35" fmla="*/ 538902 h 2301447"/>
                  <a:gd name="connsiteX36" fmla="*/ 1167011 w 2115685"/>
                  <a:gd name="connsiteY36" fmla="*/ 354932 h 2301447"/>
                  <a:gd name="connsiteX37" fmla="*/ 1130663 w 2115685"/>
                  <a:gd name="connsiteY37" fmla="*/ 155384 h 2301447"/>
                  <a:gd name="connsiteX38" fmla="*/ 1084855 w 2115685"/>
                  <a:gd name="connsiteY38" fmla="*/ 68962 h 230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15685" h="2301447">
                    <a:moveTo>
                      <a:pt x="456353" y="203601"/>
                    </a:moveTo>
                    <a:cubicBezTo>
                      <a:pt x="497894" y="203601"/>
                      <a:pt x="533996" y="209782"/>
                      <a:pt x="564658" y="222146"/>
                    </a:cubicBezTo>
                    <a:cubicBezTo>
                      <a:pt x="595319" y="234510"/>
                      <a:pt x="620788" y="251571"/>
                      <a:pt x="641065" y="273331"/>
                    </a:cubicBezTo>
                    <a:cubicBezTo>
                      <a:pt x="661341" y="295091"/>
                      <a:pt x="676672" y="320560"/>
                      <a:pt x="687057" y="349738"/>
                    </a:cubicBezTo>
                    <a:cubicBezTo>
                      <a:pt x="697443" y="378916"/>
                      <a:pt x="702635" y="409825"/>
                      <a:pt x="702635" y="442465"/>
                    </a:cubicBezTo>
                    <a:cubicBezTo>
                      <a:pt x="702635" y="478072"/>
                      <a:pt x="698432" y="515658"/>
                      <a:pt x="690024" y="555221"/>
                    </a:cubicBezTo>
                    <a:cubicBezTo>
                      <a:pt x="681617" y="594785"/>
                      <a:pt x="666039" y="638057"/>
                      <a:pt x="643290" y="685039"/>
                    </a:cubicBezTo>
                    <a:cubicBezTo>
                      <a:pt x="631916" y="708530"/>
                      <a:pt x="618316" y="733257"/>
                      <a:pt x="602490" y="759221"/>
                    </a:cubicBezTo>
                    <a:lnTo>
                      <a:pt x="567532" y="811898"/>
                    </a:lnTo>
                    <a:lnTo>
                      <a:pt x="25852" y="342009"/>
                    </a:lnTo>
                    <a:lnTo>
                      <a:pt x="43903" y="348997"/>
                    </a:lnTo>
                    <a:cubicBezTo>
                      <a:pt x="56761" y="348997"/>
                      <a:pt x="74565" y="341331"/>
                      <a:pt x="97314" y="326000"/>
                    </a:cubicBezTo>
                    <a:cubicBezTo>
                      <a:pt x="120063" y="310669"/>
                      <a:pt x="148499" y="293855"/>
                      <a:pt x="182623" y="275557"/>
                    </a:cubicBezTo>
                    <a:cubicBezTo>
                      <a:pt x="216746" y="257259"/>
                      <a:pt x="256310" y="240691"/>
                      <a:pt x="301313" y="225855"/>
                    </a:cubicBezTo>
                    <a:cubicBezTo>
                      <a:pt x="346317" y="211019"/>
                      <a:pt x="397996" y="203601"/>
                      <a:pt x="456353" y="203601"/>
                    </a:cubicBezTo>
                    <a:close/>
                    <a:moveTo>
                      <a:pt x="1024383" y="0"/>
                    </a:moveTo>
                    <a:lnTo>
                      <a:pt x="2115685" y="946668"/>
                    </a:lnTo>
                    <a:lnTo>
                      <a:pt x="2115685" y="2301447"/>
                    </a:lnTo>
                    <a:lnTo>
                      <a:pt x="593970" y="2301447"/>
                    </a:lnTo>
                    <a:lnTo>
                      <a:pt x="0" y="1786198"/>
                    </a:lnTo>
                    <a:lnTo>
                      <a:pt x="23133" y="1799988"/>
                    </a:lnTo>
                    <a:cubicBezTo>
                      <a:pt x="38958" y="1803944"/>
                      <a:pt x="57751" y="1805923"/>
                      <a:pt x="79510" y="1805923"/>
                    </a:cubicBezTo>
                    <a:lnTo>
                      <a:pt x="1183331" y="1805923"/>
                    </a:lnTo>
                    <a:cubicBezTo>
                      <a:pt x="1193222" y="1805923"/>
                      <a:pt x="1202124" y="1803203"/>
                      <a:pt x="1210037" y="1797763"/>
                    </a:cubicBezTo>
                    <a:cubicBezTo>
                      <a:pt x="1217949" y="1792323"/>
                      <a:pt x="1224379" y="1783174"/>
                      <a:pt x="1229324" y="1770316"/>
                    </a:cubicBezTo>
                    <a:cubicBezTo>
                      <a:pt x="1234269" y="1757457"/>
                      <a:pt x="1237978" y="1740890"/>
                      <a:pt x="1240451" y="1720614"/>
                    </a:cubicBezTo>
                    <a:cubicBezTo>
                      <a:pt x="1242924" y="1700338"/>
                      <a:pt x="1244160" y="1675858"/>
                      <a:pt x="1244160" y="1647174"/>
                    </a:cubicBezTo>
                    <a:cubicBezTo>
                      <a:pt x="1244160" y="1619480"/>
                      <a:pt x="1242677" y="1595494"/>
                      <a:pt x="1239709" y="1575218"/>
                    </a:cubicBezTo>
                    <a:cubicBezTo>
                      <a:pt x="1236742" y="1554942"/>
                      <a:pt x="1232291" y="1538622"/>
                      <a:pt x="1226357" y="1526258"/>
                    </a:cubicBezTo>
                    <a:cubicBezTo>
                      <a:pt x="1220422" y="1513895"/>
                      <a:pt x="1213251" y="1504746"/>
                      <a:pt x="1204844" y="1498811"/>
                    </a:cubicBezTo>
                    <a:cubicBezTo>
                      <a:pt x="1196437" y="1492877"/>
                      <a:pt x="1187288" y="1489909"/>
                      <a:pt x="1177397" y="1489909"/>
                    </a:cubicBezTo>
                    <a:lnTo>
                      <a:pt x="420745" y="1489909"/>
                    </a:lnTo>
                    <a:lnTo>
                      <a:pt x="644774" y="1259947"/>
                    </a:lnTo>
                    <a:cubicBezTo>
                      <a:pt x="757530" y="1148180"/>
                      <a:pt x="848031" y="1050013"/>
                      <a:pt x="916278" y="965446"/>
                    </a:cubicBezTo>
                    <a:cubicBezTo>
                      <a:pt x="984525" y="880879"/>
                      <a:pt x="1037441" y="803730"/>
                      <a:pt x="1075026" y="734000"/>
                    </a:cubicBezTo>
                    <a:cubicBezTo>
                      <a:pt x="1112612" y="664269"/>
                      <a:pt x="1137339" y="599237"/>
                      <a:pt x="1149208" y="538902"/>
                    </a:cubicBezTo>
                    <a:cubicBezTo>
                      <a:pt x="1161077" y="478568"/>
                      <a:pt x="1167011" y="417245"/>
                      <a:pt x="1167011" y="354932"/>
                    </a:cubicBezTo>
                    <a:cubicBezTo>
                      <a:pt x="1167011" y="283718"/>
                      <a:pt x="1154895" y="217202"/>
                      <a:pt x="1130663" y="155384"/>
                    </a:cubicBezTo>
                    <a:cubicBezTo>
                      <a:pt x="1118547" y="124475"/>
                      <a:pt x="1103277" y="95668"/>
                      <a:pt x="1084855" y="68962"/>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350" dirty="0"/>
              </a:p>
            </p:txBody>
          </p:sp>
        </p:grpSp>
        <p:sp>
          <p:nvSpPr>
            <p:cNvPr id="73" name="TextBox 72"/>
            <p:cNvSpPr txBox="1"/>
            <p:nvPr/>
          </p:nvSpPr>
          <p:spPr>
            <a:xfrm>
              <a:off x="1562211" y="2272938"/>
              <a:ext cx="3005663" cy="1246495"/>
            </a:xfrm>
            <a:prstGeom prst="rect">
              <a:avLst/>
            </a:prstGeom>
            <a:noFill/>
          </p:spPr>
          <p:txBody>
            <a:bodyPr wrap="square" lIns="0" rtlCol="0" anchor="ctr">
              <a:spAutoFit/>
            </a:bodyPr>
            <a:lstStyle/>
            <a:p>
              <a:r>
                <a:rPr lang="en-US" sz="1500" b="1" dirty="0">
                  <a:solidFill>
                    <a:srgbClr val="9A2E22"/>
                  </a:solidFill>
                </a:rPr>
                <a:t>The SSS to consist of professional </a:t>
              </a:r>
              <a:r>
                <a:rPr lang="en-US" sz="1500" b="1" dirty="0" smtClean="0">
                  <a:solidFill>
                    <a:srgbClr val="9A2E22"/>
                  </a:solidFill>
                </a:rPr>
                <a:t>statisticians/content people  and SSS </a:t>
              </a:r>
              <a:r>
                <a:rPr lang="en-US" sz="1500" b="1" dirty="0">
                  <a:solidFill>
                    <a:srgbClr val="9A2E22"/>
                  </a:solidFill>
                </a:rPr>
                <a:t>to be governed by a professional code of ethics</a:t>
              </a:r>
            </a:p>
          </p:txBody>
        </p:sp>
      </p:grpSp>
      <p:grpSp>
        <p:nvGrpSpPr>
          <p:cNvPr id="90" name="Group 89"/>
          <p:cNvGrpSpPr/>
          <p:nvPr/>
        </p:nvGrpSpPr>
        <p:grpSpPr>
          <a:xfrm>
            <a:off x="4817729" y="696553"/>
            <a:ext cx="4217921" cy="966978"/>
            <a:chOff x="358730" y="4142258"/>
            <a:chExt cx="4217921" cy="966978"/>
          </a:xfrm>
        </p:grpSpPr>
        <p:grpSp>
          <p:nvGrpSpPr>
            <p:cNvPr id="53" name="Group 52"/>
            <p:cNvGrpSpPr>
              <a:grpSpLocks noChangeAspect="1"/>
            </p:cNvGrpSpPr>
            <p:nvPr/>
          </p:nvGrpSpPr>
          <p:grpSpPr>
            <a:xfrm>
              <a:off x="358730" y="4142258"/>
              <a:ext cx="966978" cy="966978"/>
              <a:chOff x="1382806" y="3668806"/>
              <a:chExt cx="3025589" cy="3025588"/>
            </a:xfrm>
          </p:grpSpPr>
          <p:sp>
            <p:nvSpPr>
              <p:cNvPr id="54" name="Rectangle 53"/>
              <p:cNvSpPr/>
              <p:nvPr/>
            </p:nvSpPr>
            <p:spPr>
              <a:xfrm>
                <a:off x="1382806" y="3668806"/>
                <a:ext cx="3025588" cy="302558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5" name="TextBox 54"/>
              <p:cNvSpPr txBox="1"/>
              <p:nvPr/>
            </p:nvSpPr>
            <p:spPr>
              <a:xfrm>
                <a:off x="2301328" y="4390328"/>
                <a:ext cx="2107067" cy="2304066"/>
              </a:xfrm>
              <a:custGeom>
                <a:avLst/>
                <a:gdLst>
                  <a:gd name="connsiteX0" fmla="*/ 163419 w 2107067"/>
                  <a:gd name="connsiteY0" fmla="*/ 966904 h 2304066"/>
                  <a:gd name="connsiteX1" fmla="*/ 194031 w 2107067"/>
                  <a:gd name="connsiteY1" fmla="*/ 971774 h 2304066"/>
                  <a:gd name="connsiteX2" fmla="*/ 360197 w 2107067"/>
                  <a:gd name="connsiteY2" fmla="*/ 971774 h 2304066"/>
                  <a:gd name="connsiteX3" fmla="*/ 543426 w 2107067"/>
                  <a:gd name="connsiteY3" fmla="*/ 992545 h 2304066"/>
                  <a:gd name="connsiteX4" fmla="*/ 672502 w 2107067"/>
                  <a:gd name="connsiteY4" fmla="*/ 1051148 h 2304066"/>
                  <a:gd name="connsiteX5" fmla="*/ 749650 w 2107067"/>
                  <a:gd name="connsiteY5" fmla="*/ 1142392 h 2304066"/>
                  <a:gd name="connsiteX6" fmla="*/ 775614 w 2107067"/>
                  <a:gd name="connsiteY6" fmla="*/ 1262566 h 2304066"/>
                  <a:gd name="connsiteX7" fmla="*/ 754101 w 2107067"/>
                  <a:gd name="connsiteY7" fmla="*/ 1373096 h 2304066"/>
                  <a:gd name="connsiteX8" fmla="*/ 727025 w 2107067"/>
                  <a:gd name="connsiteY8" fmla="*/ 1419089 h 2304066"/>
                  <a:gd name="connsiteX9" fmla="*/ 707462 w 2107067"/>
                  <a:gd name="connsiteY9" fmla="*/ 1438843 h 2304066"/>
                  <a:gd name="connsiteX10" fmla="*/ 449215 w 2107067"/>
                  <a:gd name="connsiteY10" fmla="*/ 164679 h 2304066"/>
                  <a:gd name="connsiteX11" fmla="*/ 567906 w 2107067"/>
                  <a:gd name="connsiteY11" fmla="*/ 183225 h 2304066"/>
                  <a:gd name="connsiteX12" fmla="*/ 650247 w 2107067"/>
                  <a:gd name="connsiteY12" fmla="*/ 233668 h 2304066"/>
                  <a:gd name="connsiteX13" fmla="*/ 698465 w 2107067"/>
                  <a:gd name="connsiteY13" fmla="*/ 309333 h 2304066"/>
                  <a:gd name="connsiteX14" fmla="*/ 714785 w 2107067"/>
                  <a:gd name="connsiteY14" fmla="*/ 402060 h 2304066"/>
                  <a:gd name="connsiteX15" fmla="*/ 691047 w 2107067"/>
                  <a:gd name="connsiteY15" fmla="*/ 518525 h 2304066"/>
                  <a:gd name="connsiteX16" fmla="*/ 622058 w 2107067"/>
                  <a:gd name="connsiteY16" fmla="*/ 608285 h 2304066"/>
                  <a:gd name="connsiteX17" fmla="*/ 510044 w 2107067"/>
                  <a:gd name="connsiteY17" fmla="*/ 665404 h 2304066"/>
                  <a:gd name="connsiteX18" fmla="*/ 447542 w 2107067"/>
                  <a:gd name="connsiteY18" fmla="*/ 678520 h 2304066"/>
                  <a:gd name="connsiteX19" fmla="*/ 23160 w 2107067"/>
                  <a:gd name="connsiteY19" fmla="*/ 310383 h 2304066"/>
                  <a:gd name="connsiteX20" fmla="*/ 33799 w 2107067"/>
                  <a:gd name="connsiteY20" fmla="*/ 313042 h 2304066"/>
                  <a:gd name="connsiteX21" fmla="*/ 89435 w 2107067"/>
                  <a:gd name="connsiteY21" fmla="*/ 289304 h 2304066"/>
                  <a:gd name="connsiteX22" fmla="*/ 181420 w 2107067"/>
                  <a:gd name="connsiteY22" fmla="*/ 238119 h 2304066"/>
                  <a:gd name="connsiteX23" fmla="*/ 303819 w 2107067"/>
                  <a:gd name="connsiteY23" fmla="*/ 187675 h 2304066"/>
                  <a:gd name="connsiteX24" fmla="*/ 449215 w 2107067"/>
                  <a:gd name="connsiteY24" fmla="*/ 164679 h 2304066"/>
                  <a:gd name="connsiteX25" fmla="*/ 1007444 w 2107067"/>
                  <a:gd name="connsiteY25" fmla="*/ 0 h 2304066"/>
                  <a:gd name="connsiteX26" fmla="*/ 2107067 w 2107067"/>
                  <a:gd name="connsiteY26" fmla="*/ 953887 h 2304066"/>
                  <a:gd name="connsiteX27" fmla="*/ 2107067 w 2107067"/>
                  <a:gd name="connsiteY27" fmla="*/ 2304066 h 2304066"/>
                  <a:gd name="connsiteX28" fmla="*/ 665098 w 2107067"/>
                  <a:gd name="connsiteY28" fmla="*/ 2304066 h 2304066"/>
                  <a:gd name="connsiteX29" fmla="*/ 0 w 2107067"/>
                  <a:gd name="connsiteY29" fmla="*/ 1727116 h 2304066"/>
                  <a:gd name="connsiteX30" fmla="*/ 5610 w 2107067"/>
                  <a:gd name="connsiteY30" fmla="*/ 1731022 h 2304066"/>
                  <a:gd name="connsiteX31" fmla="*/ 41217 w 2107067"/>
                  <a:gd name="connsiteY31" fmla="*/ 1750680 h 2304066"/>
                  <a:gd name="connsiteX32" fmla="*/ 150264 w 2107067"/>
                  <a:gd name="connsiteY32" fmla="*/ 1793705 h 2304066"/>
                  <a:gd name="connsiteX33" fmla="*/ 302336 w 2107067"/>
                  <a:gd name="connsiteY33" fmla="*/ 1828571 h 2304066"/>
                  <a:gd name="connsiteX34" fmla="*/ 486306 w 2107067"/>
                  <a:gd name="connsiteY34" fmla="*/ 1842665 h 2304066"/>
                  <a:gd name="connsiteX35" fmla="*/ 784516 w 2107067"/>
                  <a:gd name="connsiteY35" fmla="*/ 1803349 h 2304066"/>
                  <a:gd name="connsiteX36" fmla="*/ 1018929 w 2107067"/>
                  <a:gd name="connsiteY36" fmla="*/ 1688368 h 2304066"/>
                  <a:gd name="connsiteX37" fmla="*/ 1171743 w 2107067"/>
                  <a:gd name="connsiteY37" fmla="*/ 1501430 h 2304066"/>
                  <a:gd name="connsiteX38" fmla="*/ 1226637 w 2107067"/>
                  <a:gd name="connsiteY38" fmla="*/ 1246246 h 2304066"/>
                  <a:gd name="connsiteX39" fmla="*/ 1196965 w 2107067"/>
                  <a:gd name="connsiteY39" fmla="*/ 1085272 h 2304066"/>
                  <a:gd name="connsiteX40" fmla="*/ 1111656 w 2107067"/>
                  <a:gd name="connsiteY40" fmla="*/ 951003 h 2304066"/>
                  <a:gd name="connsiteX41" fmla="*/ 975904 w 2107067"/>
                  <a:gd name="connsiteY41" fmla="*/ 852342 h 2304066"/>
                  <a:gd name="connsiteX42" fmla="*/ 794901 w 2107067"/>
                  <a:gd name="connsiteY42" fmla="*/ 801157 h 2304066"/>
                  <a:gd name="connsiteX43" fmla="*/ 794901 w 2107067"/>
                  <a:gd name="connsiteY43" fmla="*/ 796706 h 2304066"/>
                  <a:gd name="connsiteX44" fmla="*/ 944006 w 2107067"/>
                  <a:gd name="connsiteY44" fmla="*/ 734393 h 2304066"/>
                  <a:gd name="connsiteX45" fmla="*/ 1051569 w 2107067"/>
                  <a:gd name="connsiteY45" fmla="*/ 633507 h 2304066"/>
                  <a:gd name="connsiteX46" fmla="*/ 1116849 w 2107067"/>
                  <a:gd name="connsiteY46" fmla="*/ 498496 h 2304066"/>
                  <a:gd name="connsiteX47" fmla="*/ 1139103 w 2107067"/>
                  <a:gd name="connsiteY47" fmla="*/ 335297 h 2304066"/>
                  <a:gd name="connsiteX48" fmla="*/ 1101271 w 2107067"/>
                  <a:gd name="connsiteY48" fmla="*/ 132781 h 2304066"/>
                  <a:gd name="connsiteX49" fmla="*/ 1054536 w 2107067"/>
                  <a:gd name="connsiteY49" fmla="*/ 50069 h 2304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107067" h="2304066">
                    <a:moveTo>
                      <a:pt x="163419" y="966904"/>
                    </a:moveTo>
                    <a:lnTo>
                      <a:pt x="194031" y="971774"/>
                    </a:lnTo>
                    <a:lnTo>
                      <a:pt x="360197" y="971774"/>
                    </a:lnTo>
                    <a:cubicBezTo>
                      <a:pt x="430423" y="971774"/>
                      <a:pt x="491499" y="978698"/>
                      <a:pt x="543426" y="992545"/>
                    </a:cubicBezTo>
                    <a:cubicBezTo>
                      <a:pt x="595353" y="1006392"/>
                      <a:pt x="638378" y="1025927"/>
                      <a:pt x="672502" y="1051148"/>
                    </a:cubicBezTo>
                    <a:cubicBezTo>
                      <a:pt x="706625" y="1076370"/>
                      <a:pt x="732341" y="1106784"/>
                      <a:pt x="749650" y="1142392"/>
                    </a:cubicBezTo>
                    <a:cubicBezTo>
                      <a:pt x="766959" y="1177999"/>
                      <a:pt x="775614" y="1218057"/>
                      <a:pt x="775614" y="1262566"/>
                    </a:cubicBezTo>
                    <a:cubicBezTo>
                      <a:pt x="775614" y="1303118"/>
                      <a:pt x="768443" y="1339962"/>
                      <a:pt x="754101" y="1373096"/>
                    </a:cubicBezTo>
                    <a:cubicBezTo>
                      <a:pt x="746930" y="1389664"/>
                      <a:pt x="737905" y="1404995"/>
                      <a:pt x="727025" y="1419089"/>
                    </a:cubicBezTo>
                    <a:lnTo>
                      <a:pt x="707462" y="1438843"/>
                    </a:lnTo>
                    <a:close/>
                    <a:moveTo>
                      <a:pt x="449215" y="164679"/>
                    </a:moveTo>
                    <a:cubicBezTo>
                      <a:pt x="494713" y="164679"/>
                      <a:pt x="534277" y="170861"/>
                      <a:pt x="567906" y="183225"/>
                    </a:cubicBezTo>
                    <a:cubicBezTo>
                      <a:pt x="601535" y="195588"/>
                      <a:pt x="628982" y="212403"/>
                      <a:pt x="650247" y="233668"/>
                    </a:cubicBezTo>
                    <a:cubicBezTo>
                      <a:pt x="671512" y="254933"/>
                      <a:pt x="687585" y="280155"/>
                      <a:pt x="698465" y="309333"/>
                    </a:cubicBezTo>
                    <a:cubicBezTo>
                      <a:pt x="709345" y="338511"/>
                      <a:pt x="714785" y="369420"/>
                      <a:pt x="714785" y="402060"/>
                    </a:cubicBezTo>
                    <a:cubicBezTo>
                      <a:pt x="714785" y="444591"/>
                      <a:pt x="706872" y="483412"/>
                      <a:pt x="691047" y="518525"/>
                    </a:cubicBezTo>
                    <a:cubicBezTo>
                      <a:pt x="675222" y="553638"/>
                      <a:pt x="652225" y="583557"/>
                      <a:pt x="622058" y="608285"/>
                    </a:cubicBezTo>
                    <a:cubicBezTo>
                      <a:pt x="591891" y="633012"/>
                      <a:pt x="554553" y="652052"/>
                      <a:pt x="510044" y="665404"/>
                    </a:cubicBezTo>
                    <a:lnTo>
                      <a:pt x="447542" y="678520"/>
                    </a:lnTo>
                    <a:lnTo>
                      <a:pt x="23160" y="310383"/>
                    </a:lnTo>
                    <a:lnTo>
                      <a:pt x="33799" y="313042"/>
                    </a:lnTo>
                    <a:cubicBezTo>
                      <a:pt x="45668" y="313042"/>
                      <a:pt x="64213" y="305130"/>
                      <a:pt x="89435" y="289304"/>
                    </a:cubicBezTo>
                    <a:cubicBezTo>
                      <a:pt x="114657" y="273479"/>
                      <a:pt x="145318" y="256417"/>
                      <a:pt x="181420" y="238119"/>
                    </a:cubicBezTo>
                    <a:cubicBezTo>
                      <a:pt x="217522" y="219821"/>
                      <a:pt x="258321" y="203006"/>
                      <a:pt x="303819" y="187675"/>
                    </a:cubicBezTo>
                    <a:cubicBezTo>
                      <a:pt x="349317" y="172345"/>
                      <a:pt x="397783" y="164679"/>
                      <a:pt x="449215" y="164679"/>
                    </a:cubicBezTo>
                    <a:close/>
                    <a:moveTo>
                      <a:pt x="1007444" y="0"/>
                    </a:moveTo>
                    <a:lnTo>
                      <a:pt x="2107067" y="953887"/>
                    </a:lnTo>
                    <a:lnTo>
                      <a:pt x="2107067" y="2304066"/>
                    </a:lnTo>
                    <a:lnTo>
                      <a:pt x="665098" y="2304066"/>
                    </a:lnTo>
                    <a:lnTo>
                      <a:pt x="0" y="1727116"/>
                    </a:lnTo>
                    <a:lnTo>
                      <a:pt x="5610" y="1731022"/>
                    </a:lnTo>
                    <a:cubicBezTo>
                      <a:pt x="15006" y="1736709"/>
                      <a:pt x="26875" y="1743262"/>
                      <a:pt x="41217" y="1750680"/>
                    </a:cubicBezTo>
                    <a:cubicBezTo>
                      <a:pt x="69900" y="1765516"/>
                      <a:pt x="106249" y="1779858"/>
                      <a:pt x="150264" y="1793705"/>
                    </a:cubicBezTo>
                    <a:cubicBezTo>
                      <a:pt x="194278" y="1807553"/>
                      <a:pt x="244969" y="1819174"/>
                      <a:pt x="302336" y="1828571"/>
                    </a:cubicBezTo>
                    <a:cubicBezTo>
                      <a:pt x="359703" y="1837967"/>
                      <a:pt x="421026" y="1842665"/>
                      <a:pt x="486306" y="1842665"/>
                    </a:cubicBezTo>
                    <a:cubicBezTo>
                      <a:pt x="594116" y="1842665"/>
                      <a:pt x="693520" y="1829560"/>
                      <a:pt x="784516" y="1803349"/>
                    </a:cubicBezTo>
                    <a:cubicBezTo>
                      <a:pt x="875512" y="1777138"/>
                      <a:pt x="953650" y="1738811"/>
                      <a:pt x="1018929" y="1688368"/>
                    </a:cubicBezTo>
                    <a:cubicBezTo>
                      <a:pt x="1084209" y="1637924"/>
                      <a:pt x="1135147" y="1575612"/>
                      <a:pt x="1171743" y="1501430"/>
                    </a:cubicBezTo>
                    <a:cubicBezTo>
                      <a:pt x="1208339" y="1427249"/>
                      <a:pt x="1226637" y="1342187"/>
                      <a:pt x="1226637" y="1246246"/>
                    </a:cubicBezTo>
                    <a:cubicBezTo>
                      <a:pt x="1226637" y="1188879"/>
                      <a:pt x="1216747" y="1135221"/>
                      <a:pt x="1196965" y="1085272"/>
                    </a:cubicBezTo>
                    <a:cubicBezTo>
                      <a:pt x="1177183" y="1035323"/>
                      <a:pt x="1148747" y="990567"/>
                      <a:pt x="1111656" y="951003"/>
                    </a:cubicBezTo>
                    <a:cubicBezTo>
                      <a:pt x="1074565" y="911440"/>
                      <a:pt x="1029315" y="878553"/>
                      <a:pt x="975904" y="852342"/>
                    </a:cubicBezTo>
                    <a:cubicBezTo>
                      <a:pt x="922493" y="826131"/>
                      <a:pt x="862159" y="809069"/>
                      <a:pt x="794901" y="801157"/>
                    </a:cubicBezTo>
                    <a:lnTo>
                      <a:pt x="794901" y="796706"/>
                    </a:lnTo>
                    <a:cubicBezTo>
                      <a:pt x="851279" y="782859"/>
                      <a:pt x="900981" y="762088"/>
                      <a:pt x="944006" y="734393"/>
                    </a:cubicBezTo>
                    <a:cubicBezTo>
                      <a:pt x="987031" y="706699"/>
                      <a:pt x="1022886" y="673070"/>
                      <a:pt x="1051569" y="633507"/>
                    </a:cubicBezTo>
                    <a:cubicBezTo>
                      <a:pt x="1080253" y="593943"/>
                      <a:pt x="1102013" y="548939"/>
                      <a:pt x="1116849" y="498496"/>
                    </a:cubicBezTo>
                    <a:cubicBezTo>
                      <a:pt x="1131685" y="448053"/>
                      <a:pt x="1139103" y="393653"/>
                      <a:pt x="1139103" y="335297"/>
                    </a:cubicBezTo>
                    <a:cubicBezTo>
                      <a:pt x="1139103" y="260126"/>
                      <a:pt x="1126492" y="192621"/>
                      <a:pt x="1101271" y="132781"/>
                    </a:cubicBezTo>
                    <a:cubicBezTo>
                      <a:pt x="1088660" y="102861"/>
                      <a:pt x="1073082" y="75290"/>
                      <a:pt x="1054536" y="50069"/>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350" dirty="0"/>
              </a:p>
            </p:txBody>
          </p:sp>
          <p:sp>
            <p:nvSpPr>
              <p:cNvPr id="56" name="Freeform 55"/>
              <p:cNvSpPr/>
              <p:nvPr/>
            </p:nvSpPr>
            <p:spPr>
              <a:xfrm>
                <a:off x="2244624" y="4244929"/>
                <a:ext cx="1283340" cy="1988065"/>
              </a:xfrm>
              <a:custGeom>
                <a:avLst/>
                <a:gdLst/>
                <a:ahLst/>
                <a:cxnLst/>
                <a:rect l="l" t="t" r="r" b="b"/>
                <a:pathLst>
                  <a:path w="1283340" h="1988065">
                    <a:moveTo>
                      <a:pt x="618674" y="0"/>
                    </a:moveTo>
                    <a:cubicBezTo>
                      <a:pt x="711648" y="0"/>
                      <a:pt x="793990" y="10880"/>
                      <a:pt x="865699" y="32640"/>
                    </a:cubicBezTo>
                    <a:cubicBezTo>
                      <a:pt x="937407" y="54400"/>
                      <a:pt x="997742" y="85804"/>
                      <a:pt x="1046701" y="126851"/>
                    </a:cubicBezTo>
                    <a:cubicBezTo>
                      <a:pt x="1095661" y="167898"/>
                      <a:pt x="1132752" y="218341"/>
                      <a:pt x="1157974" y="278181"/>
                    </a:cubicBezTo>
                    <a:cubicBezTo>
                      <a:pt x="1183195" y="338021"/>
                      <a:pt x="1195806" y="405526"/>
                      <a:pt x="1195806" y="480697"/>
                    </a:cubicBezTo>
                    <a:cubicBezTo>
                      <a:pt x="1195806" y="539053"/>
                      <a:pt x="1188388" y="593453"/>
                      <a:pt x="1173552" y="643896"/>
                    </a:cubicBezTo>
                    <a:cubicBezTo>
                      <a:pt x="1158716" y="694339"/>
                      <a:pt x="1136956" y="739343"/>
                      <a:pt x="1108272" y="778907"/>
                    </a:cubicBezTo>
                    <a:cubicBezTo>
                      <a:pt x="1079589" y="818470"/>
                      <a:pt x="1043734" y="852099"/>
                      <a:pt x="1000709" y="879793"/>
                    </a:cubicBezTo>
                    <a:cubicBezTo>
                      <a:pt x="957684" y="907488"/>
                      <a:pt x="907982" y="928259"/>
                      <a:pt x="851604" y="942106"/>
                    </a:cubicBezTo>
                    <a:lnTo>
                      <a:pt x="851604" y="946557"/>
                    </a:lnTo>
                    <a:cubicBezTo>
                      <a:pt x="918862" y="954469"/>
                      <a:pt x="979196" y="971531"/>
                      <a:pt x="1032607" y="997742"/>
                    </a:cubicBezTo>
                    <a:cubicBezTo>
                      <a:pt x="1086018" y="1023953"/>
                      <a:pt x="1131268" y="1056840"/>
                      <a:pt x="1168359" y="1096403"/>
                    </a:cubicBezTo>
                    <a:cubicBezTo>
                      <a:pt x="1205450" y="1135967"/>
                      <a:pt x="1233886" y="1180723"/>
                      <a:pt x="1253668" y="1230672"/>
                    </a:cubicBezTo>
                    <a:cubicBezTo>
                      <a:pt x="1273450" y="1280621"/>
                      <a:pt x="1283340" y="1334279"/>
                      <a:pt x="1283340" y="1391646"/>
                    </a:cubicBezTo>
                    <a:cubicBezTo>
                      <a:pt x="1283340" y="1487587"/>
                      <a:pt x="1265042" y="1572649"/>
                      <a:pt x="1228446" y="1646830"/>
                    </a:cubicBezTo>
                    <a:cubicBezTo>
                      <a:pt x="1191850" y="1721012"/>
                      <a:pt x="1140912" y="1783324"/>
                      <a:pt x="1075632" y="1833768"/>
                    </a:cubicBezTo>
                    <a:cubicBezTo>
                      <a:pt x="1010353" y="1884211"/>
                      <a:pt x="932215" y="1922538"/>
                      <a:pt x="841219" y="1948749"/>
                    </a:cubicBezTo>
                    <a:cubicBezTo>
                      <a:pt x="750223" y="1974960"/>
                      <a:pt x="650819" y="1988065"/>
                      <a:pt x="543009" y="1988065"/>
                    </a:cubicBezTo>
                    <a:cubicBezTo>
                      <a:pt x="477729" y="1988065"/>
                      <a:pt x="416406" y="1983367"/>
                      <a:pt x="359039" y="1973971"/>
                    </a:cubicBezTo>
                    <a:cubicBezTo>
                      <a:pt x="301672" y="1964574"/>
                      <a:pt x="250981" y="1952953"/>
                      <a:pt x="206967" y="1939105"/>
                    </a:cubicBezTo>
                    <a:cubicBezTo>
                      <a:pt x="162952" y="1925258"/>
                      <a:pt x="126603" y="1910916"/>
                      <a:pt x="97920" y="1896080"/>
                    </a:cubicBezTo>
                    <a:cubicBezTo>
                      <a:pt x="69236" y="1881244"/>
                      <a:pt x="50444" y="1869869"/>
                      <a:pt x="41542" y="1861957"/>
                    </a:cubicBezTo>
                    <a:cubicBezTo>
                      <a:pt x="32640" y="1854044"/>
                      <a:pt x="25964" y="1845142"/>
                      <a:pt x="21513" y="1835251"/>
                    </a:cubicBezTo>
                    <a:cubicBezTo>
                      <a:pt x="17062" y="1825360"/>
                      <a:pt x="13106" y="1813739"/>
                      <a:pt x="9644" y="1800386"/>
                    </a:cubicBezTo>
                    <a:cubicBezTo>
                      <a:pt x="6182" y="1787033"/>
                      <a:pt x="3709" y="1770219"/>
                      <a:pt x="2226" y="1749943"/>
                    </a:cubicBezTo>
                    <a:cubicBezTo>
                      <a:pt x="742" y="1729666"/>
                      <a:pt x="0" y="1705186"/>
                      <a:pt x="0" y="1676503"/>
                    </a:cubicBezTo>
                    <a:cubicBezTo>
                      <a:pt x="0" y="1629027"/>
                      <a:pt x="3957" y="1596139"/>
                      <a:pt x="11869" y="1577841"/>
                    </a:cubicBezTo>
                    <a:cubicBezTo>
                      <a:pt x="19782" y="1559543"/>
                      <a:pt x="31651" y="1550394"/>
                      <a:pt x="47476" y="1550394"/>
                    </a:cubicBezTo>
                    <a:cubicBezTo>
                      <a:pt x="57367" y="1550394"/>
                      <a:pt x="74429" y="1557071"/>
                      <a:pt x="98662" y="1570423"/>
                    </a:cubicBezTo>
                    <a:cubicBezTo>
                      <a:pt x="122894" y="1583776"/>
                      <a:pt x="153803" y="1598118"/>
                      <a:pt x="191389" y="1613449"/>
                    </a:cubicBezTo>
                    <a:cubicBezTo>
                      <a:pt x="228974" y="1628779"/>
                      <a:pt x="272988" y="1643121"/>
                      <a:pt x="323432" y="1656474"/>
                    </a:cubicBezTo>
                    <a:cubicBezTo>
                      <a:pt x="373875" y="1669827"/>
                      <a:pt x="431242" y="1676503"/>
                      <a:pt x="495533" y="1676503"/>
                    </a:cubicBezTo>
                    <a:cubicBezTo>
                      <a:pt x="549933" y="1676503"/>
                      <a:pt x="597903" y="1670074"/>
                      <a:pt x="639445" y="1657216"/>
                    </a:cubicBezTo>
                    <a:cubicBezTo>
                      <a:pt x="680987" y="1644357"/>
                      <a:pt x="716346" y="1626307"/>
                      <a:pt x="745525" y="1603063"/>
                    </a:cubicBezTo>
                    <a:cubicBezTo>
                      <a:pt x="774703" y="1579820"/>
                      <a:pt x="796462" y="1551631"/>
                      <a:pt x="810804" y="1518496"/>
                    </a:cubicBezTo>
                    <a:cubicBezTo>
                      <a:pt x="825146" y="1485362"/>
                      <a:pt x="832317" y="1448518"/>
                      <a:pt x="832317" y="1407966"/>
                    </a:cubicBezTo>
                    <a:cubicBezTo>
                      <a:pt x="832317" y="1363457"/>
                      <a:pt x="823662" y="1323399"/>
                      <a:pt x="806353" y="1287792"/>
                    </a:cubicBezTo>
                    <a:cubicBezTo>
                      <a:pt x="789044" y="1252184"/>
                      <a:pt x="763328" y="1221770"/>
                      <a:pt x="729205" y="1196548"/>
                    </a:cubicBezTo>
                    <a:cubicBezTo>
                      <a:pt x="695081" y="1171327"/>
                      <a:pt x="652056" y="1151792"/>
                      <a:pt x="600129" y="1137945"/>
                    </a:cubicBezTo>
                    <a:cubicBezTo>
                      <a:pt x="548202" y="1124098"/>
                      <a:pt x="487126" y="1117174"/>
                      <a:pt x="416900" y="1117174"/>
                    </a:cubicBezTo>
                    <a:lnTo>
                      <a:pt x="250734" y="1117174"/>
                    </a:lnTo>
                    <a:cubicBezTo>
                      <a:pt x="237876" y="1117174"/>
                      <a:pt x="226996" y="1115443"/>
                      <a:pt x="218094" y="1111981"/>
                    </a:cubicBezTo>
                    <a:cubicBezTo>
                      <a:pt x="209192" y="1108520"/>
                      <a:pt x="201774" y="1101349"/>
                      <a:pt x="195839" y="1090469"/>
                    </a:cubicBezTo>
                    <a:cubicBezTo>
                      <a:pt x="189905" y="1079589"/>
                      <a:pt x="185701" y="1064505"/>
                      <a:pt x="183229" y="1045218"/>
                    </a:cubicBezTo>
                    <a:cubicBezTo>
                      <a:pt x="180756" y="1025931"/>
                      <a:pt x="179519" y="1000957"/>
                      <a:pt x="179519" y="970295"/>
                    </a:cubicBezTo>
                    <a:cubicBezTo>
                      <a:pt x="179519" y="941611"/>
                      <a:pt x="180756" y="918120"/>
                      <a:pt x="183229" y="899822"/>
                    </a:cubicBezTo>
                    <a:cubicBezTo>
                      <a:pt x="185701" y="881524"/>
                      <a:pt x="189658" y="867430"/>
                      <a:pt x="195098" y="857539"/>
                    </a:cubicBezTo>
                    <a:cubicBezTo>
                      <a:pt x="200538" y="847648"/>
                      <a:pt x="207461" y="840724"/>
                      <a:pt x="215868" y="836768"/>
                    </a:cubicBezTo>
                    <a:cubicBezTo>
                      <a:pt x="224276" y="832812"/>
                      <a:pt x="234414" y="830833"/>
                      <a:pt x="246283" y="830833"/>
                    </a:cubicBezTo>
                    <a:lnTo>
                      <a:pt x="413933" y="830833"/>
                    </a:lnTo>
                    <a:cubicBezTo>
                      <a:pt x="471300" y="830833"/>
                      <a:pt x="522238" y="824157"/>
                      <a:pt x="566747" y="810804"/>
                    </a:cubicBezTo>
                    <a:cubicBezTo>
                      <a:pt x="611256" y="797452"/>
                      <a:pt x="648594" y="778412"/>
                      <a:pt x="678761" y="753685"/>
                    </a:cubicBezTo>
                    <a:cubicBezTo>
                      <a:pt x="708928" y="728957"/>
                      <a:pt x="731925" y="699038"/>
                      <a:pt x="747750" y="663925"/>
                    </a:cubicBezTo>
                    <a:cubicBezTo>
                      <a:pt x="763575" y="628812"/>
                      <a:pt x="771488" y="589991"/>
                      <a:pt x="771488" y="547460"/>
                    </a:cubicBezTo>
                    <a:cubicBezTo>
                      <a:pt x="771488" y="514820"/>
                      <a:pt x="766048" y="483911"/>
                      <a:pt x="755168" y="454733"/>
                    </a:cubicBezTo>
                    <a:cubicBezTo>
                      <a:pt x="744288" y="425555"/>
                      <a:pt x="728215" y="400333"/>
                      <a:pt x="706950" y="379068"/>
                    </a:cubicBezTo>
                    <a:cubicBezTo>
                      <a:pt x="685685" y="357803"/>
                      <a:pt x="658238" y="340988"/>
                      <a:pt x="624609" y="328625"/>
                    </a:cubicBezTo>
                    <a:cubicBezTo>
                      <a:pt x="590980" y="316261"/>
                      <a:pt x="551416" y="310079"/>
                      <a:pt x="505918" y="310079"/>
                    </a:cubicBezTo>
                    <a:cubicBezTo>
                      <a:pt x="454486" y="310079"/>
                      <a:pt x="406020" y="317745"/>
                      <a:pt x="360522" y="333075"/>
                    </a:cubicBezTo>
                    <a:cubicBezTo>
                      <a:pt x="315024" y="348406"/>
                      <a:pt x="274225" y="365221"/>
                      <a:pt x="238123" y="383519"/>
                    </a:cubicBezTo>
                    <a:cubicBezTo>
                      <a:pt x="202021" y="401817"/>
                      <a:pt x="171360" y="418879"/>
                      <a:pt x="146138" y="434704"/>
                    </a:cubicBezTo>
                    <a:cubicBezTo>
                      <a:pt x="120916" y="450530"/>
                      <a:pt x="102371" y="458442"/>
                      <a:pt x="90502" y="458442"/>
                    </a:cubicBezTo>
                    <a:cubicBezTo>
                      <a:pt x="82589" y="458442"/>
                      <a:pt x="75665" y="456711"/>
                      <a:pt x="69731" y="453250"/>
                    </a:cubicBezTo>
                    <a:cubicBezTo>
                      <a:pt x="63796" y="449788"/>
                      <a:pt x="58851" y="443111"/>
                      <a:pt x="54895" y="433221"/>
                    </a:cubicBezTo>
                    <a:cubicBezTo>
                      <a:pt x="50938" y="423330"/>
                      <a:pt x="47971" y="408988"/>
                      <a:pt x="45993" y="390195"/>
                    </a:cubicBezTo>
                    <a:cubicBezTo>
                      <a:pt x="44015" y="371403"/>
                      <a:pt x="43026" y="347170"/>
                      <a:pt x="43026" y="317497"/>
                    </a:cubicBezTo>
                    <a:cubicBezTo>
                      <a:pt x="43026" y="292770"/>
                      <a:pt x="43520" y="272247"/>
                      <a:pt x="44509" y="255927"/>
                    </a:cubicBezTo>
                    <a:cubicBezTo>
                      <a:pt x="45498" y="239607"/>
                      <a:pt x="47476" y="226007"/>
                      <a:pt x="50444" y="215127"/>
                    </a:cubicBezTo>
                    <a:cubicBezTo>
                      <a:pt x="53411" y="204247"/>
                      <a:pt x="57120" y="194851"/>
                      <a:pt x="61571" y="186938"/>
                    </a:cubicBezTo>
                    <a:cubicBezTo>
                      <a:pt x="66022" y="179025"/>
                      <a:pt x="73193" y="170371"/>
                      <a:pt x="83084" y="160974"/>
                    </a:cubicBezTo>
                    <a:cubicBezTo>
                      <a:pt x="92974" y="151578"/>
                      <a:pt x="113251" y="137483"/>
                      <a:pt x="143912" y="118691"/>
                    </a:cubicBezTo>
                    <a:cubicBezTo>
                      <a:pt x="174574" y="99898"/>
                      <a:pt x="213148" y="81600"/>
                      <a:pt x="259636" y="63797"/>
                    </a:cubicBezTo>
                    <a:cubicBezTo>
                      <a:pt x="306123" y="45993"/>
                      <a:pt x="359781" y="30910"/>
                      <a:pt x="420609" y="18546"/>
                    </a:cubicBezTo>
                    <a:cubicBezTo>
                      <a:pt x="481438" y="6182"/>
                      <a:pt x="547460" y="0"/>
                      <a:pt x="6186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76" name="TextBox 75"/>
            <p:cNvSpPr txBox="1"/>
            <p:nvPr/>
          </p:nvSpPr>
          <p:spPr>
            <a:xfrm>
              <a:off x="1570988" y="4367080"/>
              <a:ext cx="3005663" cy="553998"/>
            </a:xfrm>
            <a:prstGeom prst="rect">
              <a:avLst/>
            </a:prstGeom>
            <a:noFill/>
          </p:spPr>
          <p:txBody>
            <a:bodyPr wrap="square" lIns="0" rtlCol="0" anchor="ctr">
              <a:spAutoFit/>
            </a:bodyPr>
            <a:lstStyle/>
            <a:p>
              <a:r>
                <a:rPr lang="en-US" sz="1500" b="1" dirty="0">
                  <a:solidFill>
                    <a:srgbClr val="7C9647"/>
                  </a:solidFill>
                </a:rPr>
                <a:t>The SSS to service the capacity needs of the SANSS</a:t>
              </a:r>
            </a:p>
          </p:txBody>
        </p:sp>
      </p:grpSp>
      <p:grpSp>
        <p:nvGrpSpPr>
          <p:cNvPr id="91" name="Group 90"/>
          <p:cNvGrpSpPr/>
          <p:nvPr/>
        </p:nvGrpSpPr>
        <p:grpSpPr>
          <a:xfrm>
            <a:off x="4814490" y="2161337"/>
            <a:ext cx="4221160" cy="1063513"/>
            <a:chOff x="4922840" y="293481"/>
            <a:chExt cx="4221160" cy="1063513"/>
          </a:xfrm>
        </p:grpSpPr>
        <p:grpSp>
          <p:nvGrpSpPr>
            <p:cNvPr id="57" name="Group 56"/>
            <p:cNvGrpSpPr>
              <a:grpSpLocks noChangeAspect="1"/>
            </p:cNvGrpSpPr>
            <p:nvPr/>
          </p:nvGrpSpPr>
          <p:grpSpPr>
            <a:xfrm>
              <a:off x="4922840" y="293481"/>
              <a:ext cx="966978" cy="966978"/>
              <a:chOff x="1382807" y="174388"/>
              <a:chExt cx="3025588" cy="3025588"/>
            </a:xfrm>
          </p:grpSpPr>
          <p:sp>
            <p:nvSpPr>
              <p:cNvPr id="58" name="Rectangle 57"/>
              <p:cNvSpPr/>
              <p:nvPr/>
            </p:nvSpPr>
            <p:spPr>
              <a:xfrm>
                <a:off x="1382807" y="174388"/>
                <a:ext cx="3025588" cy="3025588"/>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9" name="Freeform 58"/>
              <p:cNvSpPr/>
              <p:nvPr/>
            </p:nvSpPr>
            <p:spPr>
              <a:xfrm>
                <a:off x="2171931" y="775732"/>
                <a:ext cx="1424285" cy="1937622"/>
              </a:xfrm>
              <a:custGeom>
                <a:avLst/>
                <a:gdLst/>
                <a:ahLst/>
                <a:cxnLst/>
                <a:rect l="l" t="t" r="r" b="b"/>
                <a:pathLst>
                  <a:path w="1424285" h="1937622">
                    <a:moveTo>
                      <a:pt x="919851" y="0"/>
                    </a:moveTo>
                    <a:cubicBezTo>
                      <a:pt x="970295" y="0"/>
                      <a:pt x="1013320" y="1236"/>
                      <a:pt x="1048927" y="3709"/>
                    </a:cubicBezTo>
                    <a:cubicBezTo>
                      <a:pt x="1084534" y="6182"/>
                      <a:pt x="1112970" y="10138"/>
                      <a:pt x="1134236" y="15578"/>
                    </a:cubicBezTo>
                    <a:cubicBezTo>
                      <a:pt x="1155501" y="21018"/>
                      <a:pt x="1171079" y="27694"/>
                      <a:pt x="1180970" y="35607"/>
                    </a:cubicBezTo>
                    <a:cubicBezTo>
                      <a:pt x="1190861" y="43520"/>
                      <a:pt x="1195806" y="52916"/>
                      <a:pt x="1195806" y="63796"/>
                    </a:cubicBezTo>
                    <a:lnTo>
                      <a:pt x="1195806" y="1219544"/>
                    </a:lnTo>
                    <a:lnTo>
                      <a:pt x="1366424" y="1219544"/>
                    </a:lnTo>
                    <a:cubicBezTo>
                      <a:pt x="1382249" y="1219544"/>
                      <a:pt x="1395849" y="1231661"/>
                      <a:pt x="1407224" y="1255893"/>
                    </a:cubicBezTo>
                    <a:cubicBezTo>
                      <a:pt x="1418598" y="1280126"/>
                      <a:pt x="1424285" y="1320431"/>
                      <a:pt x="1424285" y="1376809"/>
                    </a:cubicBezTo>
                    <a:cubicBezTo>
                      <a:pt x="1424285" y="1427253"/>
                      <a:pt x="1419093" y="1465580"/>
                      <a:pt x="1408707" y="1491791"/>
                    </a:cubicBezTo>
                    <a:cubicBezTo>
                      <a:pt x="1398322" y="1518001"/>
                      <a:pt x="1384227" y="1531107"/>
                      <a:pt x="1366424" y="1531107"/>
                    </a:cubicBezTo>
                    <a:lnTo>
                      <a:pt x="1195806" y="1531107"/>
                    </a:lnTo>
                    <a:lnTo>
                      <a:pt x="1195806" y="1878276"/>
                    </a:lnTo>
                    <a:cubicBezTo>
                      <a:pt x="1195806" y="1888167"/>
                      <a:pt x="1192839" y="1896822"/>
                      <a:pt x="1186905" y="1904240"/>
                    </a:cubicBezTo>
                    <a:cubicBezTo>
                      <a:pt x="1180970" y="1911658"/>
                      <a:pt x="1170585" y="1917840"/>
                      <a:pt x="1155748" y="1922785"/>
                    </a:cubicBezTo>
                    <a:cubicBezTo>
                      <a:pt x="1140912" y="1927731"/>
                      <a:pt x="1121625" y="1931440"/>
                      <a:pt x="1097887" y="1933912"/>
                    </a:cubicBezTo>
                    <a:cubicBezTo>
                      <a:pt x="1074149" y="1936385"/>
                      <a:pt x="1043487" y="1937622"/>
                      <a:pt x="1005902" y="1937622"/>
                    </a:cubicBezTo>
                    <a:cubicBezTo>
                      <a:pt x="970295" y="1937622"/>
                      <a:pt x="940375" y="1936385"/>
                      <a:pt x="916142" y="1933912"/>
                    </a:cubicBezTo>
                    <a:cubicBezTo>
                      <a:pt x="891910" y="1931440"/>
                      <a:pt x="872622" y="1927731"/>
                      <a:pt x="858281" y="1922785"/>
                    </a:cubicBezTo>
                    <a:cubicBezTo>
                      <a:pt x="843939" y="1917840"/>
                      <a:pt x="834048" y="1911658"/>
                      <a:pt x="828608" y="1904240"/>
                    </a:cubicBezTo>
                    <a:cubicBezTo>
                      <a:pt x="823168" y="1896822"/>
                      <a:pt x="820448" y="1888167"/>
                      <a:pt x="820448" y="1878276"/>
                    </a:cubicBezTo>
                    <a:lnTo>
                      <a:pt x="820448" y="1531107"/>
                    </a:lnTo>
                    <a:lnTo>
                      <a:pt x="86051" y="1531107"/>
                    </a:lnTo>
                    <a:cubicBezTo>
                      <a:pt x="72204" y="1531107"/>
                      <a:pt x="59840" y="1529376"/>
                      <a:pt x="48960" y="1525914"/>
                    </a:cubicBezTo>
                    <a:cubicBezTo>
                      <a:pt x="38080" y="1522452"/>
                      <a:pt x="28931" y="1514540"/>
                      <a:pt x="21513" y="1502176"/>
                    </a:cubicBezTo>
                    <a:cubicBezTo>
                      <a:pt x="14095" y="1489812"/>
                      <a:pt x="8655" y="1472009"/>
                      <a:pt x="5193" y="1448765"/>
                    </a:cubicBezTo>
                    <a:cubicBezTo>
                      <a:pt x="1731" y="1425522"/>
                      <a:pt x="0" y="1394613"/>
                      <a:pt x="0" y="1356038"/>
                    </a:cubicBezTo>
                    <a:cubicBezTo>
                      <a:pt x="0" y="1324387"/>
                      <a:pt x="742" y="1296940"/>
                      <a:pt x="2226" y="1273697"/>
                    </a:cubicBezTo>
                    <a:cubicBezTo>
                      <a:pt x="3709" y="1250453"/>
                      <a:pt x="6182" y="1229435"/>
                      <a:pt x="9644" y="1210642"/>
                    </a:cubicBezTo>
                    <a:cubicBezTo>
                      <a:pt x="13106" y="1191850"/>
                      <a:pt x="18051" y="1174046"/>
                      <a:pt x="24480" y="1157232"/>
                    </a:cubicBezTo>
                    <a:cubicBezTo>
                      <a:pt x="30909" y="1140417"/>
                      <a:pt x="39069" y="1122614"/>
                      <a:pt x="48960" y="1103821"/>
                    </a:cubicBezTo>
                    <a:lnTo>
                      <a:pt x="645380" y="51927"/>
                    </a:lnTo>
                    <a:cubicBezTo>
                      <a:pt x="650325" y="43025"/>
                      <a:pt x="658732" y="35360"/>
                      <a:pt x="670601" y="28931"/>
                    </a:cubicBezTo>
                    <a:cubicBezTo>
                      <a:pt x="682470" y="22502"/>
                      <a:pt x="699038" y="17062"/>
                      <a:pt x="720303" y="12611"/>
                    </a:cubicBezTo>
                    <a:cubicBezTo>
                      <a:pt x="741568" y="8160"/>
                      <a:pt x="768521" y="4946"/>
                      <a:pt x="801161" y="2967"/>
                    </a:cubicBezTo>
                    <a:cubicBezTo>
                      <a:pt x="833801" y="989"/>
                      <a:pt x="873364" y="0"/>
                      <a:pt x="919851" y="0"/>
                    </a:cubicBezTo>
                    <a:close/>
                    <a:moveTo>
                      <a:pt x="817481" y="336784"/>
                    </a:moveTo>
                    <a:lnTo>
                      <a:pt x="311563" y="1219544"/>
                    </a:lnTo>
                    <a:lnTo>
                      <a:pt x="820448" y="1219544"/>
                    </a:lnTo>
                    <a:lnTo>
                      <a:pt x="820448" y="336784"/>
                    </a:lnTo>
                    <a:lnTo>
                      <a:pt x="817481" y="3367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60" name="Freeform 59"/>
              <p:cNvSpPr/>
              <p:nvPr/>
            </p:nvSpPr>
            <p:spPr>
              <a:xfrm>
                <a:off x="2222756" y="818764"/>
                <a:ext cx="2185638" cy="2381212"/>
              </a:xfrm>
              <a:custGeom>
                <a:avLst/>
                <a:gdLst>
                  <a:gd name="connsiteX0" fmla="*/ 766655 w 2185638"/>
                  <a:gd name="connsiteY0" fmla="*/ 293752 h 2381212"/>
                  <a:gd name="connsiteX1" fmla="*/ 769622 w 2185638"/>
                  <a:gd name="connsiteY1" fmla="*/ 293752 h 2381212"/>
                  <a:gd name="connsiteX2" fmla="*/ 769622 w 2185638"/>
                  <a:gd name="connsiteY2" fmla="*/ 1176512 h 2381212"/>
                  <a:gd name="connsiteX3" fmla="*/ 260737 w 2185638"/>
                  <a:gd name="connsiteY3" fmla="*/ 1176512 h 2381212"/>
                  <a:gd name="connsiteX4" fmla="*/ 1134051 w 2185638"/>
                  <a:gd name="connsiteY4" fmla="*/ 0 h 2381212"/>
                  <a:gd name="connsiteX5" fmla="*/ 2185638 w 2185638"/>
                  <a:gd name="connsiteY5" fmla="*/ 912217 h 2381212"/>
                  <a:gd name="connsiteX6" fmla="*/ 2185638 w 2185638"/>
                  <a:gd name="connsiteY6" fmla="*/ 2381212 h 2381212"/>
                  <a:gd name="connsiteX7" fmla="*/ 1035278 w 2185638"/>
                  <a:gd name="connsiteY7" fmla="*/ 2381212 h 2381212"/>
                  <a:gd name="connsiteX8" fmla="*/ 0 w 2185638"/>
                  <a:gd name="connsiteY8" fmla="*/ 1483143 h 2381212"/>
                  <a:gd name="connsiteX9" fmla="*/ 35224 w 2185638"/>
                  <a:gd name="connsiteY9" fmla="*/ 1488075 h 2381212"/>
                  <a:gd name="connsiteX10" fmla="*/ 769621 w 2185638"/>
                  <a:gd name="connsiteY10" fmla="*/ 1488075 h 2381212"/>
                  <a:gd name="connsiteX11" fmla="*/ 769621 w 2185638"/>
                  <a:gd name="connsiteY11" fmla="*/ 1835244 h 2381212"/>
                  <a:gd name="connsiteX12" fmla="*/ 777781 w 2185638"/>
                  <a:gd name="connsiteY12" fmla="*/ 1861208 h 2381212"/>
                  <a:gd name="connsiteX13" fmla="*/ 807454 w 2185638"/>
                  <a:gd name="connsiteY13" fmla="*/ 1879753 h 2381212"/>
                  <a:gd name="connsiteX14" fmla="*/ 865315 w 2185638"/>
                  <a:gd name="connsiteY14" fmla="*/ 1890880 h 2381212"/>
                  <a:gd name="connsiteX15" fmla="*/ 955075 w 2185638"/>
                  <a:gd name="connsiteY15" fmla="*/ 1894590 h 2381212"/>
                  <a:gd name="connsiteX16" fmla="*/ 1047060 w 2185638"/>
                  <a:gd name="connsiteY16" fmla="*/ 1890880 h 2381212"/>
                  <a:gd name="connsiteX17" fmla="*/ 1104921 w 2185638"/>
                  <a:gd name="connsiteY17" fmla="*/ 1879753 h 2381212"/>
                  <a:gd name="connsiteX18" fmla="*/ 1136078 w 2185638"/>
                  <a:gd name="connsiteY18" fmla="*/ 1861208 h 2381212"/>
                  <a:gd name="connsiteX19" fmla="*/ 1144979 w 2185638"/>
                  <a:gd name="connsiteY19" fmla="*/ 1835244 h 2381212"/>
                  <a:gd name="connsiteX20" fmla="*/ 1144979 w 2185638"/>
                  <a:gd name="connsiteY20" fmla="*/ 1488075 h 2381212"/>
                  <a:gd name="connsiteX21" fmla="*/ 1315597 w 2185638"/>
                  <a:gd name="connsiteY21" fmla="*/ 1488075 h 2381212"/>
                  <a:gd name="connsiteX22" fmla="*/ 1357880 w 2185638"/>
                  <a:gd name="connsiteY22" fmla="*/ 1448759 h 2381212"/>
                  <a:gd name="connsiteX23" fmla="*/ 1373458 w 2185638"/>
                  <a:gd name="connsiteY23" fmla="*/ 1333777 h 2381212"/>
                  <a:gd name="connsiteX24" fmla="*/ 1356397 w 2185638"/>
                  <a:gd name="connsiteY24" fmla="*/ 1212861 h 2381212"/>
                  <a:gd name="connsiteX25" fmla="*/ 1315597 w 2185638"/>
                  <a:gd name="connsiteY25" fmla="*/ 1176512 h 2381212"/>
                  <a:gd name="connsiteX26" fmla="*/ 1144979 w 2185638"/>
                  <a:gd name="connsiteY26" fmla="*/ 1176512 h 2381212"/>
                  <a:gd name="connsiteX27" fmla="*/ 1144979 w 2185638"/>
                  <a:gd name="connsiteY27" fmla="*/ 20764 h 238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85638" h="2381212">
                    <a:moveTo>
                      <a:pt x="766655" y="293752"/>
                    </a:moveTo>
                    <a:lnTo>
                      <a:pt x="769622" y="293752"/>
                    </a:lnTo>
                    <a:lnTo>
                      <a:pt x="769622" y="1176512"/>
                    </a:lnTo>
                    <a:lnTo>
                      <a:pt x="260737" y="1176512"/>
                    </a:lnTo>
                    <a:close/>
                    <a:moveTo>
                      <a:pt x="1134051" y="0"/>
                    </a:moveTo>
                    <a:lnTo>
                      <a:pt x="2185638" y="912217"/>
                    </a:lnTo>
                    <a:lnTo>
                      <a:pt x="2185638" y="2381212"/>
                    </a:lnTo>
                    <a:lnTo>
                      <a:pt x="1035278" y="2381212"/>
                    </a:lnTo>
                    <a:lnTo>
                      <a:pt x="0" y="1483143"/>
                    </a:lnTo>
                    <a:lnTo>
                      <a:pt x="35224" y="1488075"/>
                    </a:lnTo>
                    <a:lnTo>
                      <a:pt x="769621" y="1488075"/>
                    </a:lnTo>
                    <a:lnTo>
                      <a:pt x="769621" y="1835244"/>
                    </a:lnTo>
                    <a:cubicBezTo>
                      <a:pt x="769621" y="1845135"/>
                      <a:pt x="772341" y="1853790"/>
                      <a:pt x="777781" y="1861208"/>
                    </a:cubicBezTo>
                    <a:cubicBezTo>
                      <a:pt x="783221" y="1868626"/>
                      <a:pt x="793112" y="1874808"/>
                      <a:pt x="807454" y="1879753"/>
                    </a:cubicBezTo>
                    <a:cubicBezTo>
                      <a:pt x="821795" y="1884699"/>
                      <a:pt x="841083" y="1888408"/>
                      <a:pt x="865315" y="1890880"/>
                    </a:cubicBezTo>
                    <a:cubicBezTo>
                      <a:pt x="889548" y="1893353"/>
                      <a:pt x="919468" y="1894590"/>
                      <a:pt x="955075" y="1894590"/>
                    </a:cubicBezTo>
                    <a:cubicBezTo>
                      <a:pt x="992660" y="1894590"/>
                      <a:pt x="1023322" y="1893353"/>
                      <a:pt x="1047060" y="1890880"/>
                    </a:cubicBezTo>
                    <a:cubicBezTo>
                      <a:pt x="1070798" y="1888408"/>
                      <a:pt x="1090085" y="1884699"/>
                      <a:pt x="1104921" y="1879753"/>
                    </a:cubicBezTo>
                    <a:cubicBezTo>
                      <a:pt x="1119758" y="1874808"/>
                      <a:pt x="1130143" y="1868626"/>
                      <a:pt x="1136078" y="1861208"/>
                    </a:cubicBezTo>
                    <a:cubicBezTo>
                      <a:pt x="1142012" y="1853790"/>
                      <a:pt x="1144979" y="1845135"/>
                      <a:pt x="1144979" y="1835244"/>
                    </a:cubicBezTo>
                    <a:lnTo>
                      <a:pt x="1144979" y="1488075"/>
                    </a:lnTo>
                    <a:lnTo>
                      <a:pt x="1315597" y="1488075"/>
                    </a:lnTo>
                    <a:cubicBezTo>
                      <a:pt x="1333400" y="1488075"/>
                      <a:pt x="1347495" y="1474969"/>
                      <a:pt x="1357880" y="1448759"/>
                    </a:cubicBezTo>
                    <a:cubicBezTo>
                      <a:pt x="1368266" y="1422548"/>
                      <a:pt x="1373458" y="1384221"/>
                      <a:pt x="1373458" y="1333777"/>
                    </a:cubicBezTo>
                    <a:cubicBezTo>
                      <a:pt x="1373458" y="1277399"/>
                      <a:pt x="1367771" y="1237094"/>
                      <a:pt x="1356397" y="1212861"/>
                    </a:cubicBezTo>
                    <a:cubicBezTo>
                      <a:pt x="1345022" y="1188629"/>
                      <a:pt x="1331422" y="1176512"/>
                      <a:pt x="1315597" y="1176512"/>
                    </a:cubicBezTo>
                    <a:lnTo>
                      <a:pt x="1144979" y="1176512"/>
                    </a:lnTo>
                    <a:lnTo>
                      <a:pt x="1144979" y="20764"/>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grpSp>
          <p:nvGrpSpPr>
            <p:cNvPr id="78" name="Group 77"/>
            <p:cNvGrpSpPr/>
            <p:nvPr/>
          </p:nvGrpSpPr>
          <p:grpSpPr>
            <a:xfrm>
              <a:off x="6138336" y="402887"/>
              <a:ext cx="3005664" cy="954107"/>
              <a:chOff x="2088449" y="1741040"/>
              <a:chExt cx="4007551" cy="1272143"/>
            </a:xfrm>
          </p:grpSpPr>
          <p:sp>
            <p:nvSpPr>
              <p:cNvPr id="79" name="TextBox 78"/>
              <p:cNvSpPr txBox="1"/>
              <p:nvPr/>
            </p:nvSpPr>
            <p:spPr>
              <a:xfrm>
                <a:off x="2088449" y="1741040"/>
                <a:ext cx="4007550" cy="1272143"/>
              </a:xfrm>
              <a:prstGeom prst="rect">
                <a:avLst/>
              </a:prstGeom>
              <a:noFill/>
            </p:spPr>
            <p:txBody>
              <a:bodyPr wrap="square" lIns="0" rtlCol="0" anchor="ctr">
                <a:spAutoFit/>
              </a:bodyPr>
              <a:lstStyle/>
              <a:p>
                <a:r>
                  <a:rPr lang="en-US" sz="1400" b="1" dirty="0">
                    <a:solidFill>
                      <a:srgbClr val="216694"/>
                    </a:solidFill>
                  </a:rPr>
                  <a:t>Officials in the SSS will be professionally accountable to the SG and administratively </a:t>
                </a:r>
                <a:r>
                  <a:rPr lang="en-US" sz="1400" b="1" dirty="0" smtClean="0">
                    <a:solidFill>
                      <a:srgbClr val="216694"/>
                    </a:solidFill>
                  </a:rPr>
                  <a:t>to </a:t>
                </a:r>
                <a:r>
                  <a:rPr lang="en-US" sz="1400" b="1" dirty="0">
                    <a:solidFill>
                      <a:srgbClr val="216694"/>
                    </a:solidFill>
                  </a:rPr>
                  <a:t>their respective DGs/</a:t>
                </a:r>
                <a:r>
                  <a:rPr lang="en-US" sz="1400" b="1" dirty="0" err="1">
                    <a:solidFill>
                      <a:srgbClr val="216694"/>
                    </a:solidFill>
                  </a:rPr>
                  <a:t>HoDs</a:t>
                </a:r>
                <a:endParaRPr lang="en-US" sz="1400" b="1" dirty="0">
                  <a:solidFill>
                    <a:srgbClr val="216694"/>
                  </a:solidFill>
                </a:endParaRPr>
              </a:p>
            </p:txBody>
          </p:sp>
          <p:sp>
            <p:nvSpPr>
              <p:cNvPr id="80" name="TextBox 79"/>
              <p:cNvSpPr txBox="1"/>
              <p:nvPr/>
            </p:nvSpPr>
            <p:spPr>
              <a:xfrm>
                <a:off x="2088453" y="1887026"/>
                <a:ext cx="4007547" cy="369332"/>
              </a:xfrm>
              <a:prstGeom prst="rect">
                <a:avLst/>
              </a:prstGeom>
              <a:noFill/>
            </p:spPr>
            <p:txBody>
              <a:bodyPr wrap="square" lIns="0" rtlCol="0">
                <a:spAutoFit/>
              </a:bodyPr>
              <a:lstStyle/>
              <a:p>
                <a:endParaRPr lang="en-US" sz="1200" dirty="0">
                  <a:solidFill>
                    <a:schemeClr val="tx1">
                      <a:lumMod val="50000"/>
                      <a:lumOff val="50000"/>
                    </a:schemeClr>
                  </a:solidFill>
                </a:endParaRPr>
              </a:p>
            </p:txBody>
          </p:sp>
        </p:grpSp>
      </p:grpSp>
      <p:grpSp>
        <p:nvGrpSpPr>
          <p:cNvPr id="92" name="Group 91"/>
          <p:cNvGrpSpPr/>
          <p:nvPr/>
        </p:nvGrpSpPr>
        <p:grpSpPr>
          <a:xfrm>
            <a:off x="4819005" y="3500994"/>
            <a:ext cx="4216644" cy="1477328"/>
            <a:chOff x="4901310" y="2212427"/>
            <a:chExt cx="4216644" cy="1477328"/>
          </a:xfrm>
        </p:grpSpPr>
        <p:grpSp>
          <p:nvGrpSpPr>
            <p:cNvPr id="61" name="Group 60"/>
            <p:cNvGrpSpPr>
              <a:grpSpLocks noChangeAspect="1"/>
            </p:cNvGrpSpPr>
            <p:nvPr/>
          </p:nvGrpSpPr>
          <p:grpSpPr>
            <a:xfrm>
              <a:off x="4901310" y="2471452"/>
              <a:ext cx="966978" cy="966978"/>
              <a:chOff x="1382806" y="3668806"/>
              <a:chExt cx="3025589" cy="3025589"/>
            </a:xfrm>
          </p:grpSpPr>
          <p:sp>
            <p:nvSpPr>
              <p:cNvPr id="62" name="Rectangle 61"/>
              <p:cNvSpPr/>
              <p:nvPr/>
            </p:nvSpPr>
            <p:spPr>
              <a:xfrm>
                <a:off x="1382806" y="3668806"/>
                <a:ext cx="3025588" cy="3025588"/>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Freeform 62"/>
              <p:cNvSpPr/>
              <p:nvPr/>
            </p:nvSpPr>
            <p:spPr>
              <a:xfrm>
                <a:off x="2260945" y="4279053"/>
                <a:ext cx="1258119" cy="1953941"/>
              </a:xfrm>
              <a:custGeom>
                <a:avLst/>
                <a:gdLst/>
                <a:ahLst/>
                <a:cxnLst/>
                <a:rect l="l" t="t" r="r" b="b"/>
                <a:pathLst>
                  <a:path w="1258119" h="1953941">
                    <a:moveTo>
                      <a:pt x="172101" y="0"/>
                    </a:moveTo>
                    <a:lnTo>
                      <a:pt x="1081567" y="0"/>
                    </a:lnTo>
                    <a:cubicBezTo>
                      <a:pt x="1090468" y="0"/>
                      <a:pt x="1098876" y="2967"/>
                      <a:pt x="1106788" y="8902"/>
                    </a:cubicBezTo>
                    <a:cubicBezTo>
                      <a:pt x="1114701" y="14836"/>
                      <a:pt x="1121377" y="24233"/>
                      <a:pt x="1126817" y="37091"/>
                    </a:cubicBezTo>
                    <a:cubicBezTo>
                      <a:pt x="1132257" y="49949"/>
                      <a:pt x="1136214" y="67011"/>
                      <a:pt x="1138686" y="88276"/>
                    </a:cubicBezTo>
                    <a:cubicBezTo>
                      <a:pt x="1141159" y="109541"/>
                      <a:pt x="1142396" y="135010"/>
                      <a:pt x="1142396" y="164683"/>
                    </a:cubicBezTo>
                    <a:cubicBezTo>
                      <a:pt x="1142396" y="224028"/>
                      <a:pt x="1137203" y="267053"/>
                      <a:pt x="1126817" y="293759"/>
                    </a:cubicBezTo>
                    <a:cubicBezTo>
                      <a:pt x="1116432" y="320464"/>
                      <a:pt x="1101348" y="333817"/>
                      <a:pt x="1081567" y="333817"/>
                    </a:cubicBezTo>
                    <a:lnTo>
                      <a:pt x="399097" y="333817"/>
                    </a:lnTo>
                    <a:lnTo>
                      <a:pt x="399097" y="744782"/>
                    </a:lnTo>
                    <a:cubicBezTo>
                      <a:pt x="433715" y="740826"/>
                      <a:pt x="468086" y="738353"/>
                      <a:pt x="502209" y="737364"/>
                    </a:cubicBezTo>
                    <a:cubicBezTo>
                      <a:pt x="536333" y="736375"/>
                      <a:pt x="572187" y="735881"/>
                      <a:pt x="609772" y="735881"/>
                    </a:cubicBezTo>
                    <a:cubicBezTo>
                      <a:pt x="713626" y="735881"/>
                      <a:pt x="805859" y="747997"/>
                      <a:pt x="886469" y="772230"/>
                    </a:cubicBezTo>
                    <a:cubicBezTo>
                      <a:pt x="967080" y="796462"/>
                      <a:pt x="1034832" y="832069"/>
                      <a:pt x="1089727" y="879051"/>
                    </a:cubicBezTo>
                    <a:cubicBezTo>
                      <a:pt x="1144621" y="926033"/>
                      <a:pt x="1186410" y="984389"/>
                      <a:pt x="1215093" y="1054119"/>
                    </a:cubicBezTo>
                    <a:cubicBezTo>
                      <a:pt x="1243777" y="1123850"/>
                      <a:pt x="1258119" y="1204708"/>
                      <a:pt x="1258119" y="1296693"/>
                    </a:cubicBezTo>
                    <a:cubicBezTo>
                      <a:pt x="1258119" y="1400547"/>
                      <a:pt x="1240068" y="1493274"/>
                      <a:pt x="1203966" y="1574874"/>
                    </a:cubicBezTo>
                    <a:cubicBezTo>
                      <a:pt x="1167865" y="1656473"/>
                      <a:pt x="1116926" y="1725215"/>
                      <a:pt x="1051152" y="1781098"/>
                    </a:cubicBezTo>
                    <a:cubicBezTo>
                      <a:pt x="985378" y="1836982"/>
                      <a:pt x="906251" y="1879760"/>
                      <a:pt x="813771" y="1909432"/>
                    </a:cubicBezTo>
                    <a:cubicBezTo>
                      <a:pt x="721292" y="1939105"/>
                      <a:pt x="618674" y="1953941"/>
                      <a:pt x="505918" y="1953941"/>
                    </a:cubicBezTo>
                    <a:cubicBezTo>
                      <a:pt x="446573" y="1953941"/>
                      <a:pt x="390195" y="1950232"/>
                      <a:pt x="336784" y="1942814"/>
                    </a:cubicBezTo>
                    <a:cubicBezTo>
                      <a:pt x="283374" y="1935396"/>
                      <a:pt x="235403" y="1925999"/>
                      <a:pt x="192872" y="1914625"/>
                    </a:cubicBezTo>
                    <a:cubicBezTo>
                      <a:pt x="150341" y="1903250"/>
                      <a:pt x="115476" y="1891876"/>
                      <a:pt x="88276" y="1880502"/>
                    </a:cubicBezTo>
                    <a:cubicBezTo>
                      <a:pt x="61076" y="1869127"/>
                      <a:pt x="43273" y="1859731"/>
                      <a:pt x="34865" y="1852313"/>
                    </a:cubicBezTo>
                    <a:cubicBezTo>
                      <a:pt x="26458" y="1844894"/>
                      <a:pt x="20276" y="1836734"/>
                      <a:pt x="16320" y="1827833"/>
                    </a:cubicBezTo>
                    <a:cubicBezTo>
                      <a:pt x="12364" y="1818931"/>
                      <a:pt x="9149" y="1808298"/>
                      <a:pt x="6677" y="1795935"/>
                    </a:cubicBezTo>
                    <a:cubicBezTo>
                      <a:pt x="4204" y="1783571"/>
                      <a:pt x="2473" y="1767993"/>
                      <a:pt x="1484" y="1749200"/>
                    </a:cubicBezTo>
                    <a:cubicBezTo>
                      <a:pt x="495" y="1730408"/>
                      <a:pt x="0" y="1708153"/>
                      <a:pt x="0" y="1682437"/>
                    </a:cubicBezTo>
                    <a:cubicBezTo>
                      <a:pt x="0" y="1654742"/>
                      <a:pt x="989" y="1631252"/>
                      <a:pt x="2967" y="1611964"/>
                    </a:cubicBezTo>
                    <a:cubicBezTo>
                      <a:pt x="4946" y="1592677"/>
                      <a:pt x="8160" y="1577099"/>
                      <a:pt x="12611" y="1565230"/>
                    </a:cubicBezTo>
                    <a:cubicBezTo>
                      <a:pt x="17062" y="1553361"/>
                      <a:pt x="22255" y="1544954"/>
                      <a:pt x="28189" y="1540008"/>
                    </a:cubicBezTo>
                    <a:cubicBezTo>
                      <a:pt x="34124" y="1535063"/>
                      <a:pt x="41047" y="1532590"/>
                      <a:pt x="48960" y="1532590"/>
                    </a:cubicBezTo>
                    <a:cubicBezTo>
                      <a:pt x="58851" y="1532590"/>
                      <a:pt x="73934" y="1538277"/>
                      <a:pt x="94211" y="1549652"/>
                    </a:cubicBezTo>
                    <a:cubicBezTo>
                      <a:pt x="114487" y="1561026"/>
                      <a:pt x="141192" y="1573637"/>
                      <a:pt x="174327" y="1587485"/>
                    </a:cubicBezTo>
                    <a:cubicBezTo>
                      <a:pt x="207461" y="1601332"/>
                      <a:pt x="247766" y="1613943"/>
                      <a:pt x="295243" y="1625317"/>
                    </a:cubicBezTo>
                    <a:cubicBezTo>
                      <a:pt x="342719" y="1636691"/>
                      <a:pt x="399591" y="1642379"/>
                      <a:pt x="465860" y="1642379"/>
                    </a:cubicBezTo>
                    <a:cubicBezTo>
                      <a:pt x="523227" y="1642379"/>
                      <a:pt x="575402" y="1636444"/>
                      <a:pt x="622383" y="1624575"/>
                    </a:cubicBezTo>
                    <a:cubicBezTo>
                      <a:pt x="669365" y="1612706"/>
                      <a:pt x="709176" y="1593666"/>
                      <a:pt x="741815" y="1567456"/>
                    </a:cubicBezTo>
                    <a:cubicBezTo>
                      <a:pt x="774455" y="1541245"/>
                      <a:pt x="799677" y="1508357"/>
                      <a:pt x="817481" y="1468794"/>
                    </a:cubicBezTo>
                    <a:cubicBezTo>
                      <a:pt x="835284" y="1429231"/>
                      <a:pt x="844186" y="1381754"/>
                      <a:pt x="844186" y="1326365"/>
                    </a:cubicBezTo>
                    <a:cubicBezTo>
                      <a:pt x="844186" y="1278889"/>
                      <a:pt x="836768" y="1236606"/>
                      <a:pt x="821931" y="1199515"/>
                    </a:cubicBezTo>
                    <a:cubicBezTo>
                      <a:pt x="807095" y="1162424"/>
                      <a:pt x="783852" y="1131021"/>
                      <a:pt x="752201" y="1105305"/>
                    </a:cubicBezTo>
                    <a:cubicBezTo>
                      <a:pt x="720550" y="1079588"/>
                      <a:pt x="679503" y="1060301"/>
                      <a:pt x="629059" y="1047443"/>
                    </a:cubicBezTo>
                    <a:cubicBezTo>
                      <a:pt x="578616" y="1034585"/>
                      <a:pt x="517293" y="1028156"/>
                      <a:pt x="445089" y="1028156"/>
                    </a:cubicBezTo>
                    <a:cubicBezTo>
                      <a:pt x="387722" y="1028156"/>
                      <a:pt x="335548" y="1031123"/>
                      <a:pt x="288566" y="1037058"/>
                    </a:cubicBezTo>
                    <a:cubicBezTo>
                      <a:pt x="241585" y="1042992"/>
                      <a:pt x="197323" y="1045959"/>
                      <a:pt x="155781" y="1045959"/>
                    </a:cubicBezTo>
                    <a:cubicBezTo>
                      <a:pt x="127098" y="1045959"/>
                      <a:pt x="106574" y="1038789"/>
                      <a:pt x="94211" y="1024447"/>
                    </a:cubicBezTo>
                    <a:cubicBezTo>
                      <a:pt x="81847" y="1010105"/>
                      <a:pt x="75665" y="983647"/>
                      <a:pt x="75665" y="945073"/>
                    </a:cubicBezTo>
                    <a:lnTo>
                      <a:pt x="75665" y="111272"/>
                    </a:lnTo>
                    <a:cubicBezTo>
                      <a:pt x="75665" y="71709"/>
                      <a:pt x="83331" y="43272"/>
                      <a:pt x="98662" y="25964"/>
                    </a:cubicBezTo>
                    <a:cubicBezTo>
                      <a:pt x="113992" y="8655"/>
                      <a:pt x="138472" y="0"/>
                      <a:pt x="1721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64" name="Freeform 63"/>
              <p:cNvSpPr/>
              <p:nvPr/>
            </p:nvSpPr>
            <p:spPr>
              <a:xfrm>
                <a:off x="2325672" y="4294612"/>
                <a:ext cx="2082723" cy="2399783"/>
              </a:xfrm>
              <a:custGeom>
                <a:avLst/>
                <a:gdLst>
                  <a:gd name="connsiteX0" fmla="*/ 380362 w 2082723"/>
                  <a:gd name="connsiteY0" fmla="*/ 1012596 h 2399783"/>
                  <a:gd name="connsiteX1" fmla="*/ 564332 w 2082723"/>
                  <a:gd name="connsiteY1" fmla="*/ 1031883 h 2399783"/>
                  <a:gd name="connsiteX2" fmla="*/ 687474 w 2082723"/>
                  <a:gd name="connsiteY2" fmla="*/ 1089745 h 2399783"/>
                  <a:gd name="connsiteX3" fmla="*/ 757204 w 2082723"/>
                  <a:gd name="connsiteY3" fmla="*/ 1183955 h 2399783"/>
                  <a:gd name="connsiteX4" fmla="*/ 779459 w 2082723"/>
                  <a:gd name="connsiteY4" fmla="*/ 1310805 h 2399783"/>
                  <a:gd name="connsiteX5" fmla="*/ 752754 w 2082723"/>
                  <a:gd name="connsiteY5" fmla="*/ 1453234 h 2399783"/>
                  <a:gd name="connsiteX6" fmla="*/ 677088 w 2082723"/>
                  <a:gd name="connsiteY6" fmla="*/ 1551896 h 2399783"/>
                  <a:gd name="connsiteX7" fmla="*/ 666374 w 2082723"/>
                  <a:gd name="connsiteY7" fmla="*/ 1558588 h 2399783"/>
                  <a:gd name="connsiteX8" fmla="*/ 42518 w 2082723"/>
                  <a:gd name="connsiteY8" fmla="*/ 1017413 h 2399783"/>
                  <a:gd name="connsiteX9" fmla="*/ 54149 w 2082723"/>
                  <a:gd name="connsiteY9" fmla="*/ 1025021 h 2399783"/>
                  <a:gd name="connsiteX10" fmla="*/ 91054 w 2082723"/>
                  <a:gd name="connsiteY10" fmla="*/ 1030399 h 2399783"/>
                  <a:gd name="connsiteX11" fmla="*/ 223839 w 2082723"/>
                  <a:gd name="connsiteY11" fmla="*/ 1021498 h 2399783"/>
                  <a:gd name="connsiteX12" fmla="*/ 380362 w 2082723"/>
                  <a:gd name="connsiteY12" fmla="*/ 1012596 h 2399783"/>
                  <a:gd name="connsiteX13" fmla="*/ 1046791 w 2082723"/>
                  <a:gd name="connsiteY13" fmla="*/ 0 h 2399783"/>
                  <a:gd name="connsiteX14" fmla="*/ 2082723 w 2082723"/>
                  <a:gd name="connsiteY14" fmla="*/ 898637 h 2399783"/>
                  <a:gd name="connsiteX15" fmla="*/ 2082723 w 2082723"/>
                  <a:gd name="connsiteY15" fmla="*/ 2399783 h 2399783"/>
                  <a:gd name="connsiteX16" fmla="*/ 629084 w 2082723"/>
                  <a:gd name="connsiteY16" fmla="*/ 2399783 h 2399783"/>
                  <a:gd name="connsiteX17" fmla="*/ 0 w 2082723"/>
                  <a:gd name="connsiteY17" fmla="*/ 1854074 h 2399783"/>
                  <a:gd name="connsiteX18" fmla="*/ 23549 w 2082723"/>
                  <a:gd name="connsiteY18" fmla="*/ 1864943 h 2399783"/>
                  <a:gd name="connsiteX19" fmla="*/ 128145 w 2082723"/>
                  <a:gd name="connsiteY19" fmla="*/ 1899066 h 2399783"/>
                  <a:gd name="connsiteX20" fmla="*/ 272057 w 2082723"/>
                  <a:gd name="connsiteY20" fmla="*/ 1927255 h 2399783"/>
                  <a:gd name="connsiteX21" fmla="*/ 441191 w 2082723"/>
                  <a:gd name="connsiteY21" fmla="*/ 1938382 h 2399783"/>
                  <a:gd name="connsiteX22" fmla="*/ 749044 w 2082723"/>
                  <a:gd name="connsiteY22" fmla="*/ 1893873 h 2399783"/>
                  <a:gd name="connsiteX23" fmla="*/ 986425 w 2082723"/>
                  <a:gd name="connsiteY23" fmla="*/ 1765539 h 2399783"/>
                  <a:gd name="connsiteX24" fmla="*/ 1139239 w 2082723"/>
                  <a:gd name="connsiteY24" fmla="*/ 1559315 h 2399783"/>
                  <a:gd name="connsiteX25" fmla="*/ 1193392 w 2082723"/>
                  <a:gd name="connsiteY25" fmla="*/ 1281134 h 2399783"/>
                  <a:gd name="connsiteX26" fmla="*/ 1150366 w 2082723"/>
                  <a:gd name="connsiteY26" fmla="*/ 1038560 h 2399783"/>
                  <a:gd name="connsiteX27" fmla="*/ 1025000 w 2082723"/>
                  <a:gd name="connsiteY27" fmla="*/ 863492 h 2399783"/>
                  <a:gd name="connsiteX28" fmla="*/ 821742 w 2082723"/>
                  <a:gd name="connsiteY28" fmla="*/ 756671 h 2399783"/>
                  <a:gd name="connsiteX29" fmla="*/ 545045 w 2082723"/>
                  <a:gd name="connsiteY29" fmla="*/ 720322 h 2399783"/>
                  <a:gd name="connsiteX30" fmla="*/ 437482 w 2082723"/>
                  <a:gd name="connsiteY30" fmla="*/ 721805 h 2399783"/>
                  <a:gd name="connsiteX31" fmla="*/ 334370 w 2082723"/>
                  <a:gd name="connsiteY31" fmla="*/ 729223 h 2399783"/>
                  <a:gd name="connsiteX32" fmla="*/ 334370 w 2082723"/>
                  <a:gd name="connsiteY32" fmla="*/ 318258 h 2399783"/>
                  <a:gd name="connsiteX33" fmla="*/ 1016840 w 2082723"/>
                  <a:gd name="connsiteY33" fmla="*/ 318258 h 2399783"/>
                  <a:gd name="connsiteX34" fmla="*/ 1062090 w 2082723"/>
                  <a:gd name="connsiteY34" fmla="*/ 278200 h 2399783"/>
                  <a:gd name="connsiteX35" fmla="*/ 1077669 w 2082723"/>
                  <a:gd name="connsiteY35" fmla="*/ 149124 h 2399783"/>
                  <a:gd name="connsiteX36" fmla="*/ 1073959 w 2082723"/>
                  <a:gd name="connsiteY36" fmla="*/ 72717 h 2399783"/>
                  <a:gd name="connsiteX37" fmla="*/ 1062090 w 2082723"/>
                  <a:gd name="connsiteY37" fmla="*/ 21532 h 2399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2723" h="2399783">
                    <a:moveTo>
                      <a:pt x="380362" y="1012596"/>
                    </a:moveTo>
                    <a:cubicBezTo>
                      <a:pt x="452566" y="1012596"/>
                      <a:pt x="513889" y="1019025"/>
                      <a:pt x="564332" y="1031883"/>
                    </a:cubicBezTo>
                    <a:cubicBezTo>
                      <a:pt x="614776" y="1044741"/>
                      <a:pt x="655823" y="1064028"/>
                      <a:pt x="687474" y="1089745"/>
                    </a:cubicBezTo>
                    <a:cubicBezTo>
                      <a:pt x="719125" y="1115461"/>
                      <a:pt x="742368" y="1146864"/>
                      <a:pt x="757204" y="1183955"/>
                    </a:cubicBezTo>
                    <a:cubicBezTo>
                      <a:pt x="772041" y="1221046"/>
                      <a:pt x="779459" y="1263329"/>
                      <a:pt x="779459" y="1310805"/>
                    </a:cubicBezTo>
                    <a:cubicBezTo>
                      <a:pt x="779459" y="1366194"/>
                      <a:pt x="770557" y="1413671"/>
                      <a:pt x="752754" y="1453234"/>
                    </a:cubicBezTo>
                    <a:cubicBezTo>
                      <a:pt x="734950" y="1492797"/>
                      <a:pt x="709728" y="1525685"/>
                      <a:pt x="677088" y="1551896"/>
                    </a:cubicBezTo>
                    <a:lnTo>
                      <a:pt x="666374" y="1558588"/>
                    </a:lnTo>
                    <a:lnTo>
                      <a:pt x="42518" y="1017413"/>
                    </a:lnTo>
                    <a:lnTo>
                      <a:pt x="54149" y="1025021"/>
                    </a:lnTo>
                    <a:cubicBezTo>
                      <a:pt x="64411" y="1028607"/>
                      <a:pt x="76713" y="1030399"/>
                      <a:pt x="91054" y="1030399"/>
                    </a:cubicBezTo>
                    <a:cubicBezTo>
                      <a:pt x="132596" y="1030399"/>
                      <a:pt x="176858" y="1027432"/>
                      <a:pt x="223839" y="1021498"/>
                    </a:cubicBezTo>
                    <a:cubicBezTo>
                      <a:pt x="270821" y="1015563"/>
                      <a:pt x="322995" y="1012596"/>
                      <a:pt x="380362" y="1012596"/>
                    </a:cubicBezTo>
                    <a:close/>
                    <a:moveTo>
                      <a:pt x="1046791" y="0"/>
                    </a:moveTo>
                    <a:lnTo>
                      <a:pt x="2082723" y="898637"/>
                    </a:lnTo>
                    <a:lnTo>
                      <a:pt x="2082723" y="2399783"/>
                    </a:lnTo>
                    <a:lnTo>
                      <a:pt x="629084" y="2399783"/>
                    </a:lnTo>
                    <a:lnTo>
                      <a:pt x="0" y="1854074"/>
                    </a:lnTo>
                    <a:lnTo>
                      <a:pt x="23549" y="1864943"/>
                    </a:lnTo>
                    <a:cubicBezTo>
                      <a:pt x="50749" y="1876317"/>
                      <a:pt x="85614" y="1887691"/>
                      <a:pt x="128145" y="1899066"/>
                    </a:cubicBezTo>
                    <a:cubicBezTo>
                      <a:pt x="170676" y="1910440"/>
                      <a:pt x="218647" y="1919837"/>
                      <a:pt x="272057" y="1927255"/>
                    </a:cubicBezTo>
                    <a:cubicBezTo>
                      <a:pt x="325468" y="1934673"/>
                      <a:pt x="381846" y="1938382"/>
                      <a:pt x="441191" y="1938382"/>
                    </a:cubicBezTo>
                    <a:cubicBezTo>
                      <a:pt x="553947" y="1938382"/>
                      <a:pt x="656565" y="1923546"/>
                      <a:pt x="749044" y="1893873"/>
                    </a:cubicBezTo>
                    <a:cubicBezTo>
                      <a:pt x="841524" y="1864201"/>
                      <a:pt x="920651" y="1821423"/>
                      <a:pt x="986425" y="1765539"/>
                    </a:cubicBezTo>
                    <a:cubicBezTo>
                      <a:pt x="1052199" y="1709656"/>
                      <a:pt x="1103138" y="1640914"/>
                      <a:pt x="1139239" y="1559315"/>
                    </a:cubicBezTo>
                    <a:cubicBezTo>
                      <a:pt x="1175341" y="1477715"/>
                      <a:pt x="1193392" y="1384988"/>
                      <a:pt x="1193392" y="1281134"/>
                    </a:cubicBezTo>
                    <a:cubicBezTo>
                      <a:pt x="1193392" y="1189149"/>
                      <a:pt x="1179050" y="1108291"/>
                      <a:pt x="1150366" y="1038560"/>
                    </a:cubicBezTo>
                    <a:cubicBezTo>
                      <a:pt x="1121683" y="968830"/>
                      <a:pt x="1079894" y="910474"/>
                      <a:pt x="1025000" y="863492"/>
                    </a:cubicBezTo>
                    <a:cubicBezTo>
                      <a:pt x="970105" y="816510"/>
                      <a:pt x="902353" y="780903"/>
                      <a:pt x="821742" y="756671"/>
                    </a:cubicBezTo>
                    <a:cubicBezTo>
                      <a:pt x="741132" y="732438"/>
                      <a:pt x="648899" y="720322"/>
                      <a:pt x="545045" y="720322"/>
                    </a:cubicBezTo>
                    <a:cubicBezTo>
                      <a:pt x="507460" y="720322"/>
                      <a:pt x="471606" y="720816"/>
                      <a:pt x="437482" y="721805"/>
                    </a:cubicBezTo>
                    <a:cubicBezTo>
                      <a:pt x="403359" y="722794"/>
                      <a:pt x="368988" y="725267"/>
                      <a:pt x="334370" y="729223"/>
                    </a:cubicBezTo>
                    <a:lnTo>
                      <a:pt x="334370" y="318258"/>
                    </a:lnTo>
                    <a:lnTo>
                      <a:pt x="1016840" y="318258"/>
                    </a:lnTo>
                    <a:cubicBezTo>
                      <a:pt x="1036621" y="318258"/>
                      <a:pt x="1051705" y="304905"/>
                      <a:pt x="1062090" y="278200"/>
                    </a:cubicBezTo>
                    <a:cubicBezTo>
                      <a:pt x="1072476" y="251494"/>
                      <a:pt x="1077669" y="208469"/>
                      <a:pt x="1077669" y="149124"/>
                    </a:cubicBezTo>
                    <a:cubicBezTo>
                      <a:pt x="1077669" y="119451"/>
                      <a:pt x="1076432" y="93982"/>
                      <a:pt x="1073959" y="72717"/>
                    </a:cubicBezTo>
                    <a:cubicBezTo>
                      <a:pt x="1071487" y="51452"/>
                      <a:pt x="1067530" y="34390"/>
                      <a:pt x="1062090" y="21532"/>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82" name="TextBox 81"/>
            <p:cNvSpPr txBox="1"/>
            <p:nvPr/>
          </p:nvSpPr>
          <p:spPr>
            <a:xfrm>
              <a:off x="6112291" y="2212427"/>
              <a:ext cx="3005663" cy="1477328"/>
            </a:xfrm>
            <a:prstGeom prst="rect">
              <a:avLst/>
            </a:prstGeom>
            <a:noFill/>
          </p:spPr>
          <p:txBody>
            <a:bodyPr wrap="square" lIns="0" rtlCol="0" anchor="ctr">
              <a:spAutoFit/>
            </a:bodyPr>
            <a:lstStyle/>
            <a:p>
              <a:r>
                <a:rPr lang="en-US" sz="1500" b="1" dirty="0">
                  <a:solidFill>
                    <a:srgbClr val="12806A"/>
                  </a:solidFill>
                </a:rPr>
                <a:t>The SSS professionals to be supported by a statistics institute to build statistical capacity and </a:t>
              </a:r>
              <a:r>
                <a:rPr lang="en-US" sz="1500" b="1" dirty="0" smtClean="0">
                  <a:solidFill>
                    <a:srgbClr val="12806A"/>
                  </a:solidFill>
                </a:rPr>
                <a:t>capability.  The link, if any  to the School of government to be explored.</a:t>
              </a:r>
              <a:endParaRPr lang="en-US" sz="1500" b="1" dirty="0">
                <a:solidFill>
                  <a:srgbClr val="12806A"/>
                </a:solidFill>
              </a:endParaRPr>
            </a:p>
          </p:txBody>
        </p:sp>
      </p:grpSp>
      <p:sp>
        <p:nvSpPr>
          <p:cNvPr id="41" name="Rectangle 40"/>
          <p:cNvSpPr/>
          <p:nvPr/>
        </p:nvSpPr>
        <p:spPr>
          <a:xfrm>
            <a:off x="311367" y="573208"/>
            <a:ext cx="4527897" cy="461665"/>
          </a:xfrm>
          <a:prstGeom prst="rect">
            <a:avLst/>
          </a:prstGeom>
        </p:spPr>
        <p:txBody>
          <a:bodyPr wrap="square">
            <a:spAutoFit/>
          </a:bodyPr>
          <a:lstStyle/>
          <a:p>
            <a:r>
              <a:rPr lang="en-ZA" altLang="en-US" sz="2400" b="1" dirty="0" smtClean="0"/>
              <a:t>State-wide </a:t>
            </a:r>
            <a:r>
              <a:rPr lang="en-ZA" altLang="en-US" sz="2400" b="1" dirty="0"/>
              <a:t>statistical service</a:t>
            </a:r>
            <a:endParaRPr lang="en-ZA" sz="2400" dirty="0"/>
          </a:p>
        </p:txBody>
      </p:sp>
    </p:spTree>
    <p:extLst>
      <p:ext uri="{BB962C8B-B14F-4D97-AF65-F5344CB8AC3E}">
        <p14:creationId xmlns:p14="http://schemas.microsoft.com/office/powerpoint/2010/main" xmlns="" val="249336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500"/>
                                        <p:tgtEl>
                                          <p:spTgt spid="8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500"/>
                                        <p:tgtEl>
                                          <p:spTgt spid="9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37448" y="2491768"/>
            <a:ext cx="4221162" cy="999547"/>
            <a:chOff x="384775" y="272998"/>
            <a:chExt cx="4221162" cy="999547"/>
          </a:xfrm>
        </p:grpSpPr>
        <p:grpSp>
          <p:nvGrpSpPr>
            <p:cNvPr id="45" name="Group 44"/>
            <p:cNvGrpSpPr>
              <a:grpSpLocks noChangeAspect="1"/>
            </p:cNvGrpSpPr>
            <p:nvPr/>
          </p:nvGrpSpPr>
          <p:grpSpPr>
            <a:xfrm>
              <a:off x="384775" y="305567"/>
              <a:ext cx="966978" cy="966978"/>
              <a:chOff x="1382806" y="3668806"/>
              <a:chExt cx="3025588" cy="3025588"/>
            </a:xfrm>
          </p:grpSpPr>
          <p:sp>
            <p:nvSpPr>
              <p:cNvPr id="46" name="Rectangle 45"/>
              <p:cNvSpPr/>
              <p:nvPr/>
            </p:nvSpPr>
            <p:spPr>
              <a:xfrm>
                <a:off x="1382806" y="3668806"/>
                <a:ext cx="3025588" cy="3025588"/>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7" name="Freeform 46"/>
              <p:cNvSpPr/>
              <p:nvPr/>
            </p:nvSpPr>
            <p:spPr>
              <a:xfrm>
                <a:off x="2338093" y="4265700"/>
                <a:ext cx="1180970" cy="1933171"/>
              </a:xfrm>
              <a:custGeom>
                <a:avLst/>
                <a:gdLst/>
                <a:ahLst/>
                <a:cxnLst/>
                <a:rect l="l" t="t" r="r" b="b"/>
                <a:pathLst>
                  <a:path w="1180970" h="1933171">
                    <a:moveTo>
                      <a:pt x="634994" y="0"/>
                    </a:moveTo>
                    <a:cubicBezTo>
                      <a:pt x="672579" y="0"/>
                      <a:pt x="702993" y="742"/>
                      <a:pt x="726237" y="2226"/>
                    </a:cubicBezTo>
                    <a:cubicBezTo>
                      <a:pt x="749481" y="3709"/>
                      <a:pt x="767037" y="6182"/>
                      <a:pt x="778906" y="9644"/>
                    </a:cubicBezTo>
                    <a:cubicBezTo>
                      <a:pt x="790775" y="13106"/>
                      <a:pt x="798688" y="17804"/>
                      <a:pt x="802644" y="23738"/>
                    </a:cubicBezTo>
                    <a:cubicBezTo>
                      <a:pt x="806600" y="29673"/>
                      <a:pt x="808579" y="37091"/>
                      <a:pt x="808579" y="45993"/>
                    </a:cubicBezTo>
                    <a:lnTo>
                      <a:pt x="808579" y="1631994"/>
                    </a:lnTo>
                    <a:lnTo>
                      <a:pt x="1121624" y="1631994"/>
                    </a:lnTo>
                    <a:cubicBezTo>
                      <a:pt x="1130526" y="1631994"/>
                      <a:pt x="1138686" y="1634714"/>
                      <a:pt x="1146104" y="1640154"/>
                    </a:cubicBezTo>
                    <a:cubicBezTo>
                      <a:pt x="1153523" y="1645594"/>
                      <a:pt x="1159952" y="1654248"/>
                      <a:pt x="1165392" y="1666117"/>
                    </a:cubicBezTo>
                    <a:cubicBezTo>
                      <a:pt x="1170832" y="1677986"/>
                      <a:pt x="1174788" y="1693564"/>
                      <a:pt x="1177261" y="1712852"/>
                    </a:cubicBezTo>
                    <a:cubicBezTo>
                      <a:pt x="1179733" y="1732139"/>
                      <a:pt x="1180970" y="1756124"/>
                      <a:pt x="1180970" y="1784808"/>
                    </a:cubicBezTo>
                    <a:cubicBezTo>
                      <a:pt x="1180970" y="1812502"/>
                      <a:pt x="1179486" y="1835993"/>
                      <a:pt x="1176519" y="1855280"/>
                    </a:cubicBezTo>
                    <a:cubicBezTo>
                      <a:pt x="1173552" y="1874567"/>
                      <a:pt x="1169348" y="1889898"/>
                      <a:pt x="1163908" y="1901273"/>
                    </a:cubicBezTo>
                    <a:cubicBezTo>
                      <a:pt x="1158468" y="1912647"/>
                      <a:pt x="1152286" y="1920807"/>
                      <a:pt x="1145363" y="1925753"/>
                    </a:cubicBezTo>
                    <a:cubicBezTo>
                      <a:pt x="1138439" y="1930698"/>
                      <a:pt x="1130526" y="1933171"/>
                      <a:pt x="1121624" y="1933171"/>
                    </a:cubicBezTo>
                    <a:lnTo>
                      <a:pt x="62312" y="1933171"/>
                    </a:lnTo>
                    <a:cubicBezTo>
                      <a:pt x="54400" y="1933171"/>
                      <a:pt x="46982" y="1930698"/>
                      <a:pt x="40058" y="1925753"/>
                    </a:cubicBezTo>
                    <a:cubicBezTo>
                      <a:pt x="33134" y="1920807"/>
                      <a:pt x="26953" y="1912647"/>
                      <a:pt x="21513" y="1901273"/>
                    </a:cubicBezTo>
                    <a:cubicBezTo>
                      <a:pt x="16073" y="1889898"/>
                      <a:pt x="11869" y="1874567"/>
                      <a:pt x="8902" y="1855280"/>
                    </a:cubicBezTo>
                    <a:cubicBezTo>
                      <a:pt x="5934" y="1835993"/>
                      <a:pt x="4451" y="1812502"/>
                      <a:pt x="4451" y="1784808"/>
                    </a:cubicBezTo>
                    <a:cubicBezTo>
                      <a:pt x="4451" y="1756124"/>
                      <a:pt x="5687" y="1732139"/>
                      <a:pt x="8160" y="1712852"/>
                    </a:cubicBezTo>
                    <a:cubicBezTo>
                      <a:pt x="10633" y="1693564"/>
                      <a:pt x="14589" y="1677986"/>
                      <a:pt x="20029" y="1666117"/>
                    </a:cubicBezTo>
                    <a:cubicBezTo>
                      <a:pt x="25469" y="1654248"/>
                      <a:pt x="31651" y="1645594"/>
                      <a:pt x="38574" y="1640154"/>
                    </a:cubicBezTo>
                    <a:cubicBezTo>
                      <a:pt x="45498" y="1634714"/>
                      <a:pt x="53411" y="1631994"/>
                      <a:pt x="62312" y="1631994"/>
                    </a:cubicBezTo>
                    <a:lnTo>
                      <a:pt x="419867" y="1631994"/>
                    </a:lnTo>
                    <a:lnTo>
                      <a:pt x="419867" y="382777"/>
                    </a:lnTo>
                    <a:lnTo>
                      <a:pt x="111272" y="553394"/>
                    </a:lnTo>
                    <a:cubicBezTo>
                      <a:pt x="88523" y="564274"/>
                      <a:pt x="69978" y="570951"/>
                      <a:pt x="55636" y="573423"/>
                    </a:cubicBezTo>
                    <a:cubicBezTo>
                      <a:pt x="41294" y="575896"/>
                      <a:pt x="29920" y="572929"/>
                      <a:pt x="21513" y="564522"/>
                    </a:cubicBezTo>
                    <a:cubicBezTo>
                      <a:pt x="13105" y="556114"/>
                      <a:pt x="7418" y="541525"/>
                      <a:pt x="4451" y="520755"/>
                    </a:cubicBezTo>
                    <a:cubicBezTo>
                      <a:pt x="1484" y="499984"/>
                      <a:pt x="0" y="470806"/>
                      <a:pt x="0" y="433220"/>
                    </a:cubicBezTo>
                    <a:cubicBezTo>
                      <a:pt x="0" y="409482"/>
                      <a:pt x="494" y="389948"/>
                      <a:pt x="1484" y="374617"/>
                    </a:cubicBezTo>
                    <a:cubicBezTo>
                      <a:pt x="2473" y="359286"/>
                      <a:pt x="4945" y="346181"/>
                      <a:pt x="8902" y="335301"/>
                    </a:cubicBezTo>
                    <a:cubicBezTo>
                      <a:pt x="12858" y="324421"/>
                      <a:pt x="18298" y="315519"/>
                      <a:pt x="25222" y="308595"/>
                    </a:cubicBezTo>
                    <a:cubicBezTo>
                      <a:pt x="32145" y="301672"/>
                      <a:pt x="41542" y="294254"/>
                      <a:pt x="53411" y="286341"/>
                    </a:cubicBezTo>
                    <a:lnTo>
                      <a:pt x="465860" y="19288"/>
                    </a:lnTo>
                    <a:cubicBezTo>
                      <a:pt x="470805" y="15331"/>
                      <a:pt x="476987" y="12117"/>
                      <a:pt x="484405" y="9644"/>
                    </a:cubicBezTo>
                    <a:cubicBezTo>
                      <a:pt x="491823" y="7171"/>
                      <a:pt x="501467" y="5193"/>
                      <a:pt x="513336" y="3709"/>
                    </a:cubicBezTo>
                    <a:cubicBezTo>
                      <a:pt x="525205" y="2226"/>
                      <a:pt x="540783" y="1237"/>
                      <a:pt x="560070" y="742"/>
                    </a:cubicBezTo>
                    <a:cubicBezTo>
                      <a:pt x="579358" y="248"/>
                      <a:pt x="604332" y="0"/>
                      <a:pt x="6349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48" name="Freeform 47"/>
              <p:cNvSpPr/>
              <p:nvPr/>
            </p:nvSpPr>
            <p:spPr>
              <a:xfrm>
                <a:off x="2361975" y="4296064"/>
                <a:ext cx="2046419" cy="2398330"/>
              </a:xfrm>
              <a:custGeom>
                <a:avLst/>
                <a:gdLst>
                  <a:gd name="connsiteX0" fmla="*/ 395986 w 2046419"/>
                  <a:gd name="connsiteY0" fmla="*/ 352414 h 2398330"/>
                  <a:gd name="connsiteX1" fmla="*/ 395987 w 2046419"/>
                  <a:gd name="connsiteY1" fmla="*/ 879025 h 2398330"/>
                  <a:gd name="connsiteX2" fmla="*/ 0 w 2046419"/>
                  <a:gd name="connsiteY2" fmla="*/ 535520 h 2398330"/>
                  <a:gd name="connsiteX3" fmla="*/ 12468 w 2046419"/>
                  <a:gd name="connsiteY3" fmla="*/ 542690 h 2398330"/>
                  <a:gd name="connsiteX4" fmla="*/ 31755 w 2046419"/>
                  <a:gd name="connsiteY4" fmla="*/ 543060 h 2398330"/>
                  <a:gd name="connsiteX5" fmla="*/ 87391 w 2046419"/>
                  <a:gd name="connsiteY5" fmla="*/ 523032 h 2398330"/>
                  <a:gd name="connsiteX6" fmla="*/ 780529 w 2046419"/>
                  <a:gd name="connsiteY6" fmla="*/ 0 h 2398330"/>
                  <a:gd name="connsiteX7" fmla="*/ 2046419 w 2046419"/>
                  <a:gd name="connsiteY7" fmla="*/ 1098117 h 2398330"/>
                  <a:gd name="connsiteX8" fmla="*/ 2046419 w 2046419"/>
                  <a:gd name="connsiteY8" fmla="*/ 2398330 h 2398330"/>
                  <a:gd name="connsiteX9" fmla="*/ 599559 w 2046419"/>
                  <a:gd name="connsiteY9" fmla="*/ 2398330 h 2398330"/>
                  <a:gd name="connsiteX10" fmla="*/ 22023 w 2046419"/>
                  <a:gd name="connsiteY10" fmla="*/ 1897337 h 2398330"/>
                  <a:gd name="connsiteX11" fmla="*/ 38430 w 2046419"/>
                  <a:gd name="connsiteY11" fmla="*/ 1902806 h 2398330"/>
                  <a:gd name="connsiteX12" fmla="*/ 1097742 w 2046419"/>
                  <a:gd name="connsiteY12" fmla="*/ 1902806 h 2398330"/>
                  <a:gd name="connsiteX13" fmla="*/ 1121481 w 2046419"/>
                  <a:gd name="connsiteY13" fmla="*/ 1895388 h 2398330"/>
                  <a:gd name="connsiteX14" fmla="*/ 1140026 w 2046419"/>
                  <a:gd name="connsiteY14" fmla="*/ 1870908 h 2398330"/>
                  <a:gd name="connsiteX15" fmla="*/ 1152637 w 2046419"/>
                  <a:gd name="connsiteY15" fmla="*/ 1824915 h 2398330"/>
                  <a:gd name="connsiteX16" fmla="*/ 1157088 w 2046419"/>
                  <a:gd name="connsiteY16" fmla="*/ 1754443 h 2398330"/>
                  <a:gd name="connsiteX17" fmla="*/ 1153379 w 2046419"/>
                  <a:gd name="connsiteY17" fmla="*/ 1682487 h 2398330"/>
                  <a:gd name="connsiteX18" fmla="*/ 1141510 w 2046419"/>
                  <a:gd name="connsiteY18" fmla="*/ 1635752 h 2398330"/>
                  <a:gd name="connsiteX19" fmla="*/ 1122222 w 2046419"/>
                  <a:gd name="connsiteY19" fmla="*/ 1609789 h 2398330"/>
                  <a:gd name="connsiteX20" fmla="*/ 1097742 w 2046419"/>
                  <a:gd name="connsiteY20" fmla="*/ 1601629 h 2398330"/>
                  <a:gd name="connsiteX21" fmla="*/ 784697 w 2046419"/>
                  <a:gd name="connsiteY21" fmla="*/ 1601629 h 2398330"/>
                  <a:gd name="connsiteX22" fmla="*/ 784697 w 2046419"/>
                  <a:gd name="connsiteY22" fmla="*/ 15628 h 239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46419" h="2398330">
                    <a:moveTo>
                      <a:pt x="395986" y="352414"/>
                    </a:moveTo>
                    <a:lnTo>
                      <a:pt x="395987" y="879025"/>
                    </a:lnTo>
                    <a:lnTo>
                      <a:pt x="0" y="535520"/>
                    </a:lnTo>
                    <a:lnTo>
                      <a:pt x="12468" y="542690"/>
                    </a:lnTo>
                    <a:cubicBezTo>
                      <a:pt x="18154" y="544173"/>
                      <a:pt x="24585" y="544297"/>
                      <a:pt x="31755" y="543060"/>
                    </a:cubicBezTo>
                    <a:cubicBezTo>
                      <a:pt x="46097" y="540588"/>
                      <a:pt x="64642" y="533911"/>
                      <a:pt x="87391" y="523032"/>
                    </a:cubicBezTo>
                    <a:close/>
                    <a:moveTo>
                      <a:pt x="780529" y="0"/>
                    </a:moveTo>
                    <a:lnTo>
                      <a:pt x="2046419" y="1098117"/>
                    </a:lnTo>
                    <a:lnTo>
                      <a:pt x="2046419" y="2398330"/>
                    </a:lnTo>
                    <a:lnTo>
                      <a:pt x="599559" y="2398330"/>
                    </a:lnTo>
                    <a:lnTo>
                      <a:pt x="22023" y="1897337"/>
                    </a:lnTo>
                    <a:lnTo>
                      <a:pt x="38430" y="1902806"/>
                    </a:lnTo>
                    <a:lnTo>
                      <a:pt x="1097742" y="1902806"/>
                    </a:lnTo>
                    <a:cubicBezTo>
                      <a:pt x="1106644" y="1902806"/>
                      <a:pt x="1114557" y="1900333"/>
                      <a:pt x="1121481" y="1895388"/>
                    </a:cubicBezTo>
                    <a:cubicBezTo>
                      <a:pt x="1128404" y="1890442"/>
                      <a:pt x="1134586" y="1882282"/>
                      <a:pt x="1140026" y="1870908"/>
                    </a:cubicBezTo>
                    <a:cubicBezTo>
                      <a:pt x="1145466" y="1859533"/>
                      <a:pt x="1149670" y="1844202"/>
                      <a:pt x="1152637" y="1824915"/>
                    </a:cubicBezTo>
                    <a:cubicBezTo>
                      <a:pt x="1155604" y="1805628"/>
                      <a:pt x="1157088" y="1782137"/>
                      <a:pt x="1157088" y="1754443"/>
                    </a:cubicBezTo>
                    <a:cubicBezTo>
                      <a:pt x="1157088" y="1725759"/>
                      <a:pt x="1155851" y="1701774"/>
                      <a:pt x="1153379" y="1682487"/>
                    </a:cubicBezTo>
                    <a:cubicBezTo>
                      <a:pt x="1150906" y="1663199"/>
                      <a:pt x="1146950" y="1647621"/>
                      <a:pt x="1141510" y="1635752"/>
                    </a:cubicBezTo>
                    <a:cubicBezTo>
                      <a:pt x="1136070" y="1623883"/>
                      <a:pt x="1129641" y="1615229"/>
                      <a:pt x="1122222" y="1609789"/>
                    </a:cubicBezTo>
                    <a:cubicBezTo>
                      <a:pt x="1114804" y="1604349"/>
                      <a:pt x="1106644" y="1601629"/>
                      <a:pt x="1097742" y="1601629"/>
                    </a:cubicBezTo>
                    <a:lnTo>
                      <a:pt x="784697" y="1601629"/>
                    </a:lnTo>
                    <a:lnTo>
                      <a:pt x="784697" y="15628"/>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70" name="TextBox 69"/>
            <p:cNvSpPr txBox="1"/>
            <p:nvPr/>
          </p:nvSpPr>
          <p:spPr>
            <a:xfrm>
              <a:off x="1600274" y="272998"/>
              <a:ext cx="3005663" cy="954107"/>
            </a:xfrm>
            <a:prstGeom prst="rect">
              <a:avLst/>
            </a:prstGeom>
            <a:noFill/>
          </p:spPr>
          <p:txBody>
            <a:bodyPr wrap="square" lIns="0" rtlCol="0" anchor="ctr">
              <a:spAutoFit/>
            </a:bodyPr>
            <a:lstStyle/>
            <a:p>
              <a:r>
                <a:rPr lang="en-US" sz="1400" b="1" dirty="0">
                  <a:solidFill>
                    <a:srgbClr val="C27D0E"/>
                  </a:solidFill>
                </a:rPr>
                <a:t>Principles of Official Statistics” is adopted and implemented by all SANSS members (i.e. not only Stats SA)</a:t>
              </a:r>
            </a:p>
          </p:txBody>
        </p:sp>
      </p:grpSp>
      <p:grpSp>
        <p:nvGrpSpPr>
          <p:cNvPr id="89" name="Group 88"/>
          <p:cNvGrpSpPr/>
          <p:nvPr/>
        </p:nvGrpSpPr>
        <p:grpSpPr>
          <a:xfrm>
            <a:off x="249466" y="3955054"/>
            <a:ext cx="4209144" cy="1938992"/>
            <a:chOff x="358730" y="2209199"/>
            <a:chExt cx="4209144" cy="1938992"/>
          </a:xfrm>
        </p:grpSpPr>
        <p:grpSp>
          <p:nvGrpSpPr>
            <p:cNvPr id="49" name="Group 48"/>
            <p:cNvGrpSpPr>
              <a:grpSpLocks noChangeAspect="1"/>
            </p:cNvGrpSpPr>
            <p:nvPr/>
          </p:nvGrpSpPr>
          <p:grpSpPr>
            <a:xfrm>
              <a:off x="358730" y="2477495"/>
              <a:ext cx="966978" cy="966978"/>
              <a:chOff x="1382807" y="174388"/>
              <a:chExt cx="3025589" cy="3025589"/>
            </a:xfrm>
          </p:grpSpPr>
          <p:sp>
            <p:nvSpPr>
              <p:cNvPr id="50" name="Rectangle 49"/>
              <p:cNvSpPr/>
              <p:nvPr/>
            </p:nvSpPr>
            <p:spPr>
              <a:xfrm>
                <a:off x="1382807" y="174388"/>
                <a:ext cx="3025588" cy="3025588"/>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 name="Freeform 50"/>
              <p:cNvSpPr/>
              <p:nvPr/>
            </p:nvSpPr>
            <p:spPr>
              <a:xfrm>
                <a:off x="2249080" y="750510"/>
                <a:ext cx="1287791" cy="1953942"/>
              </a:xfrm>
              <a:custGeom>
                <a:avLst/>
                <a:gdLst/>
                <a:ahLst/>
                <a:cxnLst/>
                <a:rect l="l" t="t" r="r" b="b"/>
                <a:pathLst>
                  <a:path w="1287791" h="1953942">
                    <a:moveTo>
                      <a:pt x="615707" y="0"/>
                    </a:moveTo>
                    <a:cubicBezTo>
                      <a:pt x="715605" y="0"/>
                      <a:pt x="802891" y="12611"/>
                      <a:pt x="877568" y="37833"/>
                    </a:cubicBezTo>
                    <a:cubicBezTo>
                      <a:pt x="952244" y="63055"/>
                      <a:pt x="1014309" y="98167"/>
                      <a:pt x="1063763" y="143171"/>
                    </a:cubicBezTo>
                    <a:cubicBezTo>
                      <a:pt x="1113217" y="188174"/>
                      <a:pt x="1150061" y="241585"/>
                      <a:pt x="1174294" y="303403"/>
                    </a:cubicBezTo>
                    <a:cubicBezTo>
                      <a:pt x="1198526" y="365221"/>
                      <a:pt x="1210642" y="431737"/>
                      <a:pt x="1210642" y="502951"/>
                    </a:cubicBezTo>
                    <a:cubicBezTo>
                      <a:pt x="1210642" y="565264"/>
                      <a:pt x="1204708" y="626587"/>
                      <a:pt x="1192839" y="686921"/>
                    </a:cubicBezTo>
                    <a:cubicBezTo>
                      <a:pt x="1180970" y="747256"/>
                      <a:pt x="1156243" y="812288"/>
                      <a:pt x="1118657" y="882019"/>
                    </a:cubicBezTo>
                    <a:cubicBezTo>
                      <a:pt x="1081072" y="951749"/>
                      <a:pt x="1028156" y="1028898"/>
                      <a:pt x="959909" y="1113465"/>
                    </a:cubicBezTo>
                    <a:cubicBezTo>
                      <a:pt x="891662" y="1198032"/>
                      <a:pt x="801161" y="1296199"/>
                      <a:pt x="688405" y="1407966"/>
                    </a:cubicBezTo>
                    <a:lnTo>
                      <a:pt x="464376" y="1637928"/>
                    </a:lnTo>
                    <a:lnTo>
                      <a:pt x="1221028" y="1637928"/>
                    </a:lnTo>
                    <a:cubicBezTo>
                      <a:pt x="1230919" y="1637928"/>
                      <a:pt x="1240068" y="1640896"/>
                      <a:pt x="1248475" y="1646830"/>
                    </a:cubicBezTo>
                    <a:cubicBezTo>
                      <a:pt x="1256882" y="1652765"/>
                      <a:pt x="1264053" y="1661914"/>
                      <a:pt x="1269988" y="1674277"/>
                    </a:cubicBezTo>
                    <a:cubicBezTo>
                      <a:pt x="1275922" y="1686641"/>
                      <a:pt x="1280373" y="1702961"/>
                      <a:pt x="1283340" y="1723237"/>
                    </a:cubicBezTo>
                    <a:cubicBezTo>
                      <a:pt x="1286308" y="1743513"/>
                      <a:pt x="1287791" y="1767499"/>
                      <a:pt x="1287791" y="1795193"/>
                    </a:cubicBezTo>
                    <a:cubicBezTo>
                      <a:pt x="1287791" y="1823877"/>
                      <a:pt x="1286555" y="1848357"/>
                      <a:pt x="1284082" y="1868633"/>
                    </a:cubicBezTo>
                    <a:cubicBezTo>
                      <a:pt x="1281609" y="1888909"/>
                      <a:pt x="1277900" y="1905476"/>
                      <a:pt x="1272955" y="1918335"/>
                    </a:cubicBezTo>
                    <a:cubicBezTo>
                      <a:pt x="1268010" y="1931193"/>
                      <a:pt x="1261580" y="1940342"/>
                      <a:pt x="1253668" y="1945782"/>
                    </a:cubicBezTo>
                    <a:cubicBezTo>
                      <a:pt x="1245755" y="1951222"/>
                      <a:pt x="1236853" y="1953942"/>
                      <a:pt x="1226962" y="1953942"/>
                    </a:cubicBezTo>
                    <a:lnTo>
                      <a:pt x="123141" y="1953942"/>
                    </a:lnTo>
                    <a:cubicBezTo>
                      <a:pt x="101382" y="1953942"/>
                      <a:pt x="82589" y="1951963"/>
                      <a:pt x="66764" y="1948007"/>
                    </a:cubicBezTo>
                    <a:cubicBezTo>
                      <a:pt x="50938" y="1944051"/>
                      <a:pt x="38080" y="1936385"/>
                      <a:pt x="28189" y="1925011"/>
                    </a:cubicBezTo>
                    <a:cubicBezTo>
                      <a:pt x="18298" y="1913636"/>
                      <a:pt x="11127" y="1897069"/>
                      <a:pt x="6676" y="1875309"/>
                    </a:cubicBezTo>
                    <a:cubicBezTo>
                      <a:pt x="2226" y="1853549"/>
                      <a:pt x="0" y="1825360"/>
                      <a:pt x="0" y="1790742"/>
                    </a:cubicBezTo>
                    <a:cubicBezTo>
                      <a:pt x="0" y="1758103"/>
                      <a:pt x="1484" y="1730161"/>
                      <a:pt x="4451" y="1706917"/>
                    </a:cubicBezTo>
                    <a:cubicBezTo>
                      <a:pt x="7418" y="1683674"/>
                      <a:pt x="12858" y="1662903"/>
                      <a:pt x="20771" y="1644605"/>
                    </a:cubicBezTo>
                    <a:cubicBezTo>
                      <a:pt x="28684" y="1626307"/>
                      <a:pt x="38822" y="1608503"/>
                      <a:pt x="51185" y="1591194"/>
                    </a:cubicBezTo>
                    <a:cubicBezTo>
                      <a:pt x="63549" y="1573885"/>
                      <a:pt x="79622" y="1554845"/>
                      <a:pt x="99403" y="1534074"/>
                    </a:cubicBezTo>
                    <a:lnTo>
                      <a:pt x="431737" y="1178003"/>
                    </a:lnTo>
                    <a:cubicBezTo>
                      <a:pt x="498005" y="1108767"/>
                      <a:pt x="551416" y="1045713"/>
                      <a:pt x="591969" y="988840"/>
                    </a:cubicBezTo>
                    <a:cubicBezTo>
                      <a:pt x="632521" y="931968"/>
                      <a:pt x="664172" y="880041"/>
                      <a:pt x="686921" y="833059"/>
                    </a:cubicBezTo>
                    <a:cubicBezTo>
                      <a:pt x="709670" y="786077"/>
                      <a:pt x="725248" y="742805"/>
                      <a:pt x="733655" y="703241"/>
                    </a:cubicBezTo>
                    <a:cubicBezTo>
                      <a:pt x="742063" y="663678"/>
                      <a:pt x="746266" y="626092"/>
                      <a:pt x="746266" y="590485"/>
                    </a:cubicBezTo>
                    <a:cubicBezTo>
                      <a:pt x="746266" y="557845"/>
                      <a:pt x="741074" y="526936"/>
                      <a:pt x="730688" y="497758"/>
                    </a:cubicBezTo>
                    <a:cubicBezTo>
                      <a:pt x="720303" y="468580"/>
                      <a:pt x="704972" y="443111"/>
                      <a:pt x="684696" y="421351"/>
                    </a:cubicBezTo>
                    <a:cubicBezTo>
                      <a:pt x="664419" y="399591"/>
                      <a:pt x="638950" y="382530"/>
                      <a:pt x="608289" y="370166"/>
                    </a:cubicBezTo>
                    <a:cubicBezTo>
                      <a:pt x="577627" y="357802"/>
                      <a:pt x="541525" y="351621"/>
                      <a:pt x="499984" y="351621"/>
                    </a:cubicBezTo>
                    <a:cubicBezTo>
                      <a:pt x="441627" y="351621"/>
                      <a:pt x="389948" y="359039"/>
                      <a:pt x="344944" y="373875"/>
                    </a:cubicBezTo>
                    <a:cubicBezTo>
                      <a:pt x="299941" y="388711"/>
                      <a:pt x="260377" y="405279"/>
                      <a:pt x="226254" y="423577"/>
                    </a:cubicBezTo>
                    <a:cubicBezTo>
                      <a:pt x="192130" y="441875"/>
                      <a:pt x="163694" y="458689"/>
                      <a:pt x="140945" y="474020"/>
                    </a:cubicBezTo>
                    <a:cubicBezTo>
                      <a:pt x="118196" y="489351"/>
                      <a:pt x="100392" y="497017"/>
                      <a:pt x="87534" y="497017"/>
                    </a:cubicBezTo>
                    <a:cubicBezTo>
                      <a:pt x="78633" y="497017"/>
                      <a:pt x="70967" y="494049"/>
                      <a:pt x="64538" y="488115"/>
                    </a:cubicBezTo>
                    <a:cubicBezTo>
                      <a:pt x="58109" y="482180"/>
                      <a:pt x="52916" y="472289"/>
                      <a:pt x="48960" y="458442"/>
                    </a:cubicBezTo>
                    <a:cubicBezTo>
                      <a:pt x="45004" y="444595"/>
                      <a:pt x="41789" y="426049"/>
                      <a:pt x="39316" y="402806"/>
                    </a:cubicBezTo>
                    <a:cubicBezTo>
                      <a:pt x="36844" y="379562"/>
                      <a:pt x="35607" y="351126"/>
                      <a:pt x="35607" y="317497"/>
                    </a:cubicBezTo>
                    <a:cubicBezTo>
                      <a:pt x="35607" y="294748"/>
                      <a:pt x="36349" y="275708"/>
                      <a:pt x="37833" y="260377"/>
                    </a:cubicBezTo>
                    <a:cubicBezTo>
                      <a:pt x="39316" y="245047"/>
                      <a:pt x="41542" y="231694"/>
                      <a:pt x="44509" y="220319"/>
                    </a:cubicBezTo>
                    <a:cubicBezTo>
                      <a:pt x="47476" y="208945"/>
                      <a:pt x="51433" y="199054"/>
                      <a:pt x="56378" y="190647"/>
                    </a:cubicBezTo>
                    <a:cubicBezTo>
                      <a:pt x="61324" y="182240"/>
                      <a:pt x="69978" y="172101"/>
                      <a:pt x="82342" y="160232"/>
                    </a:cubicBezTo>
                    <a:cubicBezTo>
                      <a:pt x="94705" y="148363"/>
                      <a:pt x="117454" y="133280"/>
                      <a:pt x="150589" y="114982"/>
                    </a:cubicBezTo>
                    <a:cubicBezTo>
                      <a:pt x="183723" y="96684"/>
                      <a:pt x="224523" y="78880"/>
                      <a:pt x="272988" y="61571"/>
                    </a:cubicBezTo>
                    <a:cubicBezTo>
                      <a:pt x="321453" y="44262"/>
                      <a:pt x="374864" y="29673"/>
                      <a:pt x="433220" y="17804"/>
                    </a:cubicBezTo>
                    <a:cubicBezTo>
                      <a:pt x="491576" y="5935"/>
                      <a:pt x="552405" y="0"/>
                      <a:pt x="6157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2" name="TextBox 51"/>
              <p:cNvSpPr txBox="1"/>
              <p:nvPr/>
            </p:nvSpPr>
            <p:spPr>
              <a:xfrm>
                <a:off x="2292711" y="898530"/>
                <a:ext cx="2115685" cy="2301447"/>
              </a:xfrm>
              <a:custGeom>
                <a:avLst/>
                <a:gdLst>
                  <a:gd name="connsiteX0" fmla="*/ 456353 w 2115685"/>
                  <a:gd name="connsiteY0" fmla="*/ 203601 h 2301447"/>
                  <a:gd name="connsiteX1" fmla="*/ 564658 w 2115685"/>
                  <a:gd name="connsiteY1" fmla="*/ 222146 h 2301447"/>
                  <a:gd name="connsiteX2" fmla="*/ 641065 w 2115685"/>
                  <a:gd name="connsiteY2" fmla="*/ 273331 h 2301447"/>
                  <a:gd name="connsiteX3" fmla="*/ 687057 w 2115685"/>
                  <a:gd name="connsiteY3" fmla="*/ 349738 h 2301447"/>
                  <a:gd name="connsiteX4" fmla="*/ 702635 w 2115685"/>
                  <a:gd name="connsiteY4" fmla="*/ 442465 h 2301447"/>
                  <a:gd name="connsiteX5" fmla="*/ 690024 w 2115685"/>
                  <a:gd name="connsiteY5" fmla="*/ 555221 h 2301447"/>
                  <a:gd name="connsiteX6" fmla="*/ 643290 w 2115685"/>
                  <a:gd name="connsiteY6" fmla="*/ 685039 h 2301447"/>
                  <a:gd name="connsiteX7" fmla="*/ 602490 w 2115685"/>
                  <a:gd name="connsiteY7" fmla="*/ 759221 h 2301447"/>
                  <a:gd name="connsiteX8" fmla="*/ 567532 w 2115685"/>
                  <a:gd name="connsiteY8" fmla="*/ 811898 h 2301447"/>
                  <a:gd name="connsiteX9" fmla="*/ 25852 w 2115685"/>
                  <a:gd name="connsiteY9" fmla="*/ 342009 h 2301447"/>
                  <a:gd name="connsiteX10" fmla="*/ 43903 w 2115685"/>
                  <a:gd name="connsiteY10" fmla="*/ 348997 h 2301447"/>
                  <a:gd name="connsiteX11" fmla="*/ 97314 w 2115685"/>
                  <a:gd name="connsiteY11" fmla="*/ 326000 h 2301447"/>
                  <a:gd name="connsiteX12" fmla="*/ 182623 w 2115685"/>
                  <a:gd name="connsiteY12" fmla="*/ 275557 h 2301447"/>
                  <a:gd name="connsiteX13" fmla="*/ 301313 w 2115685"/>
                  <a:gd name="connsiteY13" fmla="*/ 225855 h 2301447"/>
                  <a:gd name="connsiteX14" fmla="*/ 456353 w 2115685"/>
                  <a:gd name="connsiteY14" fmla="*/ 203601 h 2301447"/>
                  <a:gd name="connsiteX15" fmla="*/ 1024383 w 2115685"/>
                  <a:gd name="connsiteY15" fmla="*/ 0 h 2301447"/>
                  <a:gd name="connsiteX16" fmla="*/ 2115685 w 2115685"/>
                  <a:gd name="connsiteY16" fmla="*/ 946668 h 2301447"/>
                  <a:gd name="connsiteX17" fmla="*/ 2115685 w 2115685"/>
                  <a:gd name="connsiteY17" fmla="*/ 2301447 h 2301447"/>
                  <a:gd name="connsiteX18" fmla="*/ 593970 w 2115685"/>
                  <a:gd name="connsiteY18" fmla="*/ 2301447 h 2301447"/>
                  <a:gd name="connsiteX19" fmla="*/ 0 w 2115685"/>
                  <a:gd name="connsiteY19" fmla="*/ 1786198 h 2301447"/>
                  <a:gd name="connsiteX20" fmla="*/ 23133 w 2115685"/>
                  <a:gd name="connsiteY20" fmla="*/ 1799988 h 2301447"/>
                  <a:gd name="connsiteX21" fmla="*/ 79510 w 2115685"/>
                  <a:gd name="connsiteY21" fmla="*/ 1805923 h 2301447"/>
                  <a:gd name="connsiteX22" fmla="*/ 1183331 w 2115685"/>
                  <a:gd name="connsiteY22" fmla="*/ 1805923 h 2301447"/>
                  <a:gd name="connsiteX23" fmla="*/ 1210037 w 2115685"/>
                  <a:gd name="connsiteY23" fmla="*/ 1797763 h 2301447"/>
                  <a:gd name="connsiteX24" fmla="*/ 1229324 w 2115685"/>
                  <a:gd name="connsiteY24" fmla="*/ 1770316 h 2301447"/>
                  <a:gd name="connsiteX25" fmla="*/ 1240451 w 2115685"/>
                  <a:gd name="connsiteY25" fmla="*/ 1720614 h 2301447"/>
                  <a:gd name="connsiteX26" fmla="*/ 1244160 w 2115685"/>
                  <a:gd name="connsiteY26" fmla="*/ 1647174 h 2301447"/>
                  <a:gd name="connsiteX27" fmla="*/ 1239709 w 2115685"/>
                  <a:gd name="connsiteY27" fmla="*/ 1575218 h 2301447"/>
                  <a:gd name="connsiteX28" fmla="*/ 1226357 w 2115685"/>
                  <a:gd name="connsiteY28" fmla="*/ 1526258 h 2301447"/>
                  <a:gd name="connsiteX29" fmla="*/ 1204844 w 2115685"/>
                  <a:gd name="connsiteY29" fmla="*/ 1498811 h 2301447"/>
                  <a:gd name="connsiteX30" fmla="*/ 1177397 w 2115685"/>
                  <a:gd name="connsiteY30" fmla="*/ 1489909 h 2301447"/>
                  <a:gd name="connsiteX31" fmla="*/ 420745 w 2115685"/>
                  <a:gd name="connsiteY31" fmla="*/ 1489909 h 2301447"/>
                  <a:gd name="connsiteX32" fmla="*/ 644774 w 2115685"/>
                  <a:gd name="connsiteY32" fmla="*/ 1259947 h 2301447"/>
                  <a:gd name="connsiteX33" fmla="*/ 916278 w 2115685"/>
                  <a:gd name="connsiteY33" fmla="*/ 965446 h 2301447"/>
                  <a:gd name="connsiteX34" fmla="*/ 1075026 w 2115685"/>
                  <a:gd name="connsiteY34" fmla="*/ 734000 h 2301447"/>
                  <a:gd name="connsiteX35" fmla="*/ 1149208 w 2115685"/>
                  <a:gd name="connsiteY35" fmla="*/ 538902 h 2301447"/>
                  <a:gd name="connsiteX36" fmla="*/ 1167011 w 2115685"/>
                  <a:gd name="connsiteY36" fmla="*/ 354932 h 2301447"/>
                  <a:gd name="connsiteX37" fmla="*/ 1130663 w 2115685"/>
                  <a:gd name="connsiteY37" fmla="*/ 155384 h 2301447"/>
                  <a:gd name="connsiteX38" fmla="*/ 1084855 w 2115685"/>
                  <a:gd name="connsiteY38" fmla="*/ 68962 h 230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15685" h="2301447">
                    <a:moveTo>
                      <a:pt x="456353" y="203601"/>
                    </a:moveTo>
                    <a:cubicBezTo>
                      <a:pt x="497894" y="203601"/>
                      <a:pt x="533996" y="209782"/>
                      <a:pt x="564658" y="222146"/>
                    </a:cubicBezTo>
                    <a:cubicBezTo>
                      <a:pt x="595319" y="234510"/>
                      <a:pt x="620788" y="251571"/>
                      <a:pt x="641065" y="273331"/>
                    </a:cubicBezTo>
                    <a:cubicBezTo>
                      <a:pt x="661341" y="295091"/>
                      <a:pt x="676672" y="320560"/>
                      <a:pt x="687057" y="349738"/>
                    </a:cubicBezTo>
                    <a:cubicBezTo>
                      <a:pt x="697443" y="378916"/>
                      <a:pt x="702635" y="409825"/>
                      <a:pt x="702635" y="442465"/>
                    </a:cubicBezTo>
                    <a:cubicBezTo>
                      <a:pt x="702635" y="478072"/>
                      <a:pt x="698432" y="515658"/>
                      <a:pt x="690024" y="555221"/>
                    </a:cubicBezTo>
                    <a:cubicBezTo>
                      <a:pt x="681617" y="594785"/>
                      <a:pt x="666039" y="638057"/>
                      <a:pt x="643290" y="685039"/>
                    </a:cubicBezTo>
                    <a:cubicBezTo>
                      <a:pt x="631916" y="708530"/>
                      <a:pt x="618316" y="733257"/>
                      <a:pt x="602490" y="759221"/>
                    </a:cubicBezTo>
                    <a:lnTo>
                      <a:pt x="567532" y="811898"/>
                    </a:lnTo>
                    <a:lnTo>
                      <a:pt x="25852" y="342009"/>
                    </a:lnTo>
                    <a:lnTo>
                      <a:pt x="43903" y="348997"/>
                    </a:lnTo>
                    <a:cubicBezTo>
                      <a:pt x="56761" y="348997"/>
                      <a:pt x="74565" y="341331"/>
                      <a:pt x="97314" y="326000"/>
                    </a:cubicBezTo>
                    <a:cubicBezTo>
                      <a:pt x="120063" y="310669"/>
                      <a:pt x="148499" y="293855"/>
                      <a:pt x="182623" y="275557"/>
                    </a:cubicBezTo>
                    <a:cubicBezTo>
                      <a:pt x="216746" y="257259"/>
                      <a:pt x="256310" y="240691"/>
                      <a:pt x="301313" y="225855"/>
                    </a:cubicBezTo>
                    <a:cubicBezTo>
                      <a:pt x="346317" y="211019"/>
                      <a:pt x="397996" y="203601"/>
                      <a:pt x="456353" y="203601"/>
                    </a:cubicBezTo>
                    <a:close/>
                    <a:moveTo>
                      <a:pt x="1024383" y="0"/>
                    </a:moveTo>
                    <a:lnTo>
                      <a:pt x="2115685" y="946668"/>
                    </a:lnTo>
                    <a:lnTo>
                      <a:pt x="2115685" y="2301447"/>
                    </a:lnTo>
                    <a:lnTo>
                      <a:pt x="593970" y="2301447"/>
                    </a:lnTo>
                    <a:lnTo>
                      <a:pt x="0" y="1786198"/>
                    </a:lnTo>
                    <a:lnTo>
                      <a:pt x="23133" y="1799988"/>
                    </a:lnTo>
                    <a:cubicBezTo>
                      <a:pt x="38958" y="1803944"/>
                      <a:pt x="57751" y="1805923"/>
                      <a:pt x="79510" y="1805923"/>
                    </a:cubicBezTo>
                    <a:lnTo>
                      <a:pt x="1183331" y="1805923"/>
                    </a:lnTo>
                    <a:cubicBezTo>
                      <a:pt x="1193222" y="1805923"/>
                      <a:pt x="1202124" y="1803203"/>
                      <a:pt x="1210037" y="1797763"/>
                    </a:cubicBezTo>
                    <a:cubicBezTo>
                      <a:pt x="1217949" y="1792323"/>
                      <a:pt x="1224379" y="1783174"/>
                      <a:pt x="1229324" y="1770316"/>
                    </a:cubicBezTo>
                    <a:cubicBezTo>
                      <a:pt x="1234269" y="1757457"/>
                      <a:pt x="1237978" y="1740890"/>
                      <a:pt x="1240451" y="1720614"/>
                    </a:cubicBezTo>
                    <a:cubicBezTo>
                      <a:pt x="1242924" y="1700338"/>
                      <a:pt x="1244160" y="1675858"/>
                      <a:pt x="1244160" y="1647174"/>
                    </a:cubicBezTo>
                    <a:cubicBezTo>
                      <a:pt x="1244160" y="1619480"/>
                      <a:pt x="1242677" y="1595494"/>
                      <a:pt x="1239709" y="1575218"/>
                    </a:cubicBezTo>
                    <a:cubicBezTo>
                      <a:pt x="1236742" y="1554942"/>
                      <a:pt x="1232291" y="1538622"/>
                      <a:pt x="1226357" y="1526258"/>
                    </a:cubicBezTo>
                    <a:cubicBezTo>
                      <a:pt x="1220422" y="1513895"/>
                      <a:pt x="1213251" y="1504746"/>
                      <a:pt x="1204844" y="1498811"/>
                    </a:cubicBezTo>
                    <a:cubicBezTo>
                      <a:pt x="1196437" y="1492877"/>
                      <a:pt x="1187288" y="1489909"/>
                      <a:pt x="1177397" y="1489909"/>
                    </a:cubicBezTo>
                    <a:lnTo>
                      <a:pt x="420745" y="1489909"/>
                    </a:lnTo>
                    <a:lnTo>
                      <a:pt x="644774" y="1259947"/>
                    </a:lnTo>
                    <a:cubicBezTo>
                      <a:pt x="757530" y="1148180"/>
                      <a:pt x="848031" y="1050013"/>
                      <a:pt x="916278" y="965446"/>
                    </a:cubicBezTo>
                    <a:cubicBezTo>
                      <a:pt x="984525" y="880879"/>
                      <a:pt x="1037441" y="803730"/>
                      <a:pt x="1075026" y="734000"/>
                    </a:cubicBezTo>
                    <a:cubicBezTo>
                      <a:pt x="1112612" y="664269"/>
                      <a:pt x="1137339" y="599237"/>
                      <a:pt x="1149208" y="538902"/>
                    </a:cubicBezTo>
                    <a:cubicBezTo>
                      <a:pt x="1161077" y="478568"/>
                      <a:pt x="1167011" y="417245"/>
                      <a:pt x="1167011" y="354932"/>
                    </a:cubicBezTo>
                    <a:cubicBezTo>
                      <a:pt x="1167011" y="283718"/>
                      <a:pt x="1154895" y="217202"/>
                      <a:pt x="1130663" y="155384"/>
                    </a:cubicBezTo>
                    <a:cubicBezTo>
                      <a:pt x="1118547" y="124475"/>
                      <a:pt x="1103277" y="95668"/>
                      <a:pt x="1084855" y="68962"/>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350" dirty="0"/>
              </a:p>
            </p:txBody>
          </p:sp>
        </p:grpSp>
        <p:sp>
          <p:nvSpPr>
            <p:cNvPr id="73" name="TextBox 72"/>
            <p:cNvSpPr txBox="1"/>
            <p:nvPr/>
          </p:nvSpPr>
          <p:spPr>
            <a:xfrm>
              <a:off x="1562211" y="2209199"/>
              <a:ext cx="3005663" cy="1938992"/>
            </a:xfrm>
            <a:prstGeom prst="rect">
              <a:avLst/>
            </a:prstGeom>
            <a:noFill/>
          </p:spPr>
          <p:txBody>
            <a:bodyPr wrap="square" lIns="0" rtlCol="0" anchor="ctr">
              <a:spAutoFit/>
            </a:bodyPr>
            <a:lstStyle/>
            <a:p>
              <a:r>
                <a:rPr lang="en-US" sz="1500" b="1" dirty="0">
                  <a:solidFill>
                    <a:srgbClr val="9A2E22"/>
                  </a:solidFill>
                </a:rPr>
                <a:t>Empower the SG to specify the institutional arrangements and protocols to coordinate the SANSS (i.e. specify rules of engagement)</a:t>
              </a:r>
            </a:p>
            <a:p>
              <a:r>
                <a:rPr lang="en-US" sz="1500" b="1" dirty="0">
                  <a:solidFill>
                    <a:srgbClr val="9A2E22"/>
                  </a:solidFill>
                </a:rPr>
                <a:t>Describe remedial action(s) available to the SG to enforce compliance</a:t>
              </a:r>
            </a:p>
          </p:txBody>
        </p:sp>
      </p:grpSp>
      <p:grpSp>
        <p:nvGrpSpPr>
          <p:cNvPr id="90" name="Group 89"/>
          <p:cNvGrpSpPr/>
          <p:nvPr/>
        </p:nvGrpSpPr>
        <p:grpSpPr>
          <a:xfrm>
            <a:off x="4817729" y="459710"/>
            <a:ext cx="4217921" cy="1477328"/>
            <a:chOff x="358730" y="3905415"/>
            <a:chExt cx="4217921" cy="1477328"/>
          </a:xfrm>
        </p:grpSpPr>
        <p:grpSp>
          <p:nvGrpSpPr>
            <p:cNvPr id="53" name="Group 52"/>
            <p:cNvGrpSpPr>
              <a:grpSpLocks noChangeAspect="1"/>
            </p:cNvGrpSpPr>
            <p:nvPr/>
          </p:nvGrpSpPr>
          <p:grpSpPr>
            <a:xfrm>
              <a:off x="358730" y="4142258"/>
              <a:ext cx="966978" cy="966978"/>
              <a:chOff x="1382806" y="3668806"/>
              <a:chExt cx="3025589" cy="3025588"/>
            </a:xfrm>
          </p:grpSpPr>
          <p:sp>
            <p:nvSpPr>
              <p:cNvPr id="54" name="Rectangle 53"/>
              <p:cNvSpPr/>
              <p:nvPr/>
            </p:nvSpPr>
            <p:spPr>
              <a:xfrm>
                <a:off x="1382806" y="3668806"/>
                <a:ext cx="3025588" cy="302558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5" name="TextBox 54"/>
              <p:cNvSpPr txBox="1"/>
              <p:nvPr/>
            </p:nvSpPr>
            <p:spPr>
              <a:xfrm>
                <a:off x="2301328" y="4390328"/>
                <a:ext cx="2107067" cy="2304066"/>
              </a:xfrm>
              <a:custGeom>
                <a:avLst/>
                <a:gdLst>
                  <a:gd name="connsiteX0" fmla="*/ 163419 w 2107067"/>
                  <a:gd name="connsiteY0" fmla="*/ 966904 h 2304066"/>
                  <a:gd name="connsiteX1" fmla="*/ 194031 w 2107067"/>
                  <a:gd name="connsiteY1" fmla="*/ 971774 h 2304066"/>
                  <a:gd name="connsiteX2" fmla="*/ 360197 w 2107067"/>
                  <a:gd name="connsiteY2" fmla="*/ 971774 h 2304066"/>
                  <a:gd name="connsiteX3" fmla="*/ 543426 w 2107067"/>
                  <a:gd name="connsiteY3" fmla="*/ 992545 h 2304066"/>
                  <a:gd name="connsiteX4" fmla="*/ 672502 w 2107067"/>
                  <a:gd name="connsiteY4" fmla="*/ 1051148 h 2304066"/>
                  <a:gd name="connsiteX5" fmla="*/ 749650 w 2107067"/>
                  <a:gd name="connsiteY5" fmla="*/ 1142392 h 2304066"/>
                  <a:gd name="connsiteX6" fmla="*/ 775614 w 2107067"/>
                  <a:gd name="connsiteY6" fmla="*/ 1262566 h 2304066"/>
                  <a:gd name="connsiteX7" fmla="*/ 754101 w 2107067"/>
                  <a:gd name="connsiteY7" fmla="*/ 1373096 h 2304066"/>
                  <a:gd name="connsiteX8" fmla="*/ 727025 w 2107067"/>
                  <a:gd name="connsiteY8" fmla="*/ 1419089 h 2304066"/>
                  <a:gd name="connsiteX9" fmla="*/ 707462 w 2107067"/>
                  <a:gd name="connsiteY9" fmla="*/ 1438843 h 2304066"/>
                  <a:gd name="connsiteX10" fmla="*/ 449215 w 2107067"/>
                  <a:gd name="connsiteY10" fmla="*/ 164679 h 2304066"/>
                  <a:gd name="connsiteX11" fmla="*/ 567906 w 2107067"/>
                  <a:gd name="connsiteY11" fmla="*/ 183225 h 2304066"/>
                  <a:gd name="connsiteX12" fmla="*/ 650247 w 2107067"/>
                  <a:gd name="connsiteY12" fmla="*/ 233668 h 2304066"/>
                  <a:gd name="connsiteX13" fmla="*/ 698465 w 2107067"/>
                  <a:gd name="connsiteY13" fmla="*/ 309333 h 2304066"/>
                  <a:gd name="connsiteX14" fmla="*/ 714785 w 2107067"/>
                  <a:gd name="connsiteY14" fmla="*/ 402060 h 2304066"/>
                  <a:gd name="connsiteX15" fmla="*/ 691047 w 2107067"/>
                  <a:gd name="connsiteY15" fmla="*/ 518525 h 2304066"/>
                  <a:gd name="connsiteX16" fmla="*/ 622058 w 2107067"/>
                  <a:gd name="connsiteY16" fmla="*/ 608285 h 2304066"/>
                  <a:gd name="connsiteX17" fmla="*/ 510044 w 2107067"/>
                  <a:gd name="connsiteY17" fmla="*/ 665404 h 2304066"/>
                  <a:gd name="connsiteX18" fmla="*/ 447542 w 2107067"/>
                  <a:gd name="connsiteY18" fmla="*/ 678520 h 2304066"/>
                  <a:gd name="connsiteX19" fmla="*/ 23160 w 2107067"/>
                  <a:gd name="connsiteY19" fmla="*/ 310383 h 2304066"/>
                  <a:gd name="connsiteX20" fmla="*/ 33799 w 2107067"/>
                  <a:gd name="connsiteY20" fmla="*/ 313042 h 2304066"/>
                  <a:gd name="connsiteX21" fmla="*/ 89435 w 2107067"/>
                  <a:gd name="connsiteY21" fmla="*/ 289304 h 2304066"/>
                  <a:gd name="connsiteX22" fmla="*/ 181420 w 2107067"/>
                  <a:gd name="connsiteY22" fmla="*/ 238119 h 2304066"/>
                  <a:gd name="connsiteX23" fmla="*/ 303819 w 2107067"/>
                  <a:gd name="connsiteY23" fmla="*/ 187675 h 2304066"/>
                  <a:gd name="connsiteX24" fmla="*/ 449215 w 2107067"/>
                  <a:gd name="connsiteY24" fmla="*/ 164679 h 2304066"/>
                  <a:gd name="connsiteX25" fmla="*/ 1007444 w 2107067"/>
                  <a:gd name="connsiteY25" fmla="*/ 0 h 2304066"/>
                  <a:gd name="connsiteX26" fmla="*/ 2107067 w 2107067"/>
                  <a:gd name="connsiteY26" fmla="*/ 953887 h 2304066"/>
                  <a:gd name="connsiteX27" fmla="*/ 2107067 w 2107067"/>
                  <a:gd name="connsiteY27" fmla="*/ 2304066 h 2304066"/>
                  <a:gd name="connsiteX28" fmla="*/ 665098 w 2107067"/>
                  <a:gd name="connsiteY28" fmla="*/ 2304066 h 2304066"/>
                  <a:gd name="connsiteX29" fmla="*/ 0 w 2107067"/>
                  <a:gd name="connsiteY29" fmla="*/ 1727116 h 2304066"/>
                  <a:gd name="connsiteX30" fmla="*/ 5610 w 2107067"/>
                  <a:gd name="connsiteY30" fmla="*/ 1731022 h 2304066"/>
                  <a:gd name="connsiteX31" fmla="*/ 41217 w 2107067"/>
                  <a:gd name="connsiteY31" fmla="*/ 1750680 h 2304066"/>
                  <a:gd name="connsiteX32" fmla="*/ 150264 w 2107067"/>
                  <a:gd name="connsiteY32" fmla="*/ 1793705 h 2304066"/>
                  <a:gd name="connsiteX33" fmla="*/ 302336 w 2107067"/>
                  <a:gd name="connsiteY33" fmla="*/ 1828571 h 2304066"/>
                  <a:gd name="connsiteX34" fmla="*/ 486306 w 2107067"/>
                  <a:gd name="connsiteY34" fmla="*/ 1842665 h 2304066"/>
                  <a:gd name="connsiteX35" fmla="*/ 784516 w 2107067"/>
                  <a:gd name="connsiteY35" fmla="*/ 1803349 h 2304066"/>
                  <a:gd name="connsiteX36" fmla="*/ 1018929 w 2107067"/>
                  <a:gd name="connsiteY36" fmla="*/ 1688368 h 2304066"/>
                  <a:gd name="connsiteX37" fmla="*/ 1171743 w 2107067"/>
                  <a:gd name="connsiteY37" fmla="*/ 1501430 h 2304066"/>
                  <a:gd name="connsiteX38" fmla="*/ 1226637 w 2107067"/>
                  <a:gd name="connsiteY38" fmla="*/ 1246246 h 2304066"/>
                  <a:gd name="connsiteX39" fmla="*/ 1196965 w 2107067"/>
                  <a:gd name="connsiteY39" fmla="*/ 1085272 h 2304066"/>
                  <a:gd name="connsiteX40" fmla="*/ 1111656 w 2107067"/>
                  <a:gd name="connsiteY40" fmla="*/ 951003 h 2304066"/>
                  <a:gd name="connsiteX41" fmla="*/ 975904 w 2107067"/>
                  <a:gd name="connsiteY41" fmla="*/ 852342 h 2304066"/>
                  <a:gd name="connsiteX42" fmla="*/ 794901 w 2107067"/>
                  <a:gd name="connsiteY42" fmla="*/ 801157 h 2304066"/>
                  <a:gd name="connsiteX43" fmla="*/ 794901 w 2107067"/>
                  <a:gd name="connsiteY43" fmla="*/ 796706 h 2304066"/>
                  <a:gd name="connsiteX44" fmla="*/ 944006 w 2107067"/>
                  <a:gd name="connsiteY44" fmla="*/ 734393 h 2304066"/>
                  <a:gd name="connsiteX45" fmla="*/ 1051569 w 2107067"/>
                  <a:gd name="connsiteY45" fmla="*/ 633507 h 2304066"/>
                  <a:gd name="connsiteX46" fmla="*/ 1116849 w 2107067"/>
                  <a:gd name="connsiteY46" fmla="*/ 498496 h 2304066"/>
                  <a:gd name="connsiteX47" fmla="*/ 1139103 w 2107067"/>
                  <a:gd name="connsiteY47" fmla="*/ 335297 h 2304066"/>
                  <a:gd name="connsiteX48" fmla="*/ 1101271 w 2107067"/>
                  <a:gd name="connsiteY48" fmla="*/ 132781 h 2304066"/>
                  <a:gd name="connsiteX49" fmla="*/ 1054536 w 2107067"/>
                  <a:gd name="connsiteY49" fmla="*/ 50069 h 2304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107067" h="2304066">
                    <a:moveTo>
                      <a:pt x="163419" y="966904"/>
                    </a:moveTo>
                    <a:lnTo>
                      <a:pt x="194031" y="971774"/>
                    </a:lnTo>
                    <a:lnTo>
                      <a:pt x="360197" y="971774"/>
                    </a:lnTo>
                    <a:cubicBezTo>
                      <a:pt x="430423" y="971774"/>
                      <a:pt x="491499" y="978698"/>
                      <a:pt x="543426" y="992545"/>
                    </a:cubicBezTo>
                    <a:cubicBezTo>
                      <a:pt x="595353" y="1006392"/>
                      <a:pt x="638378" y="1025927"/>
                      <a:pt x="672502" y="1051148"/>
                    </a:cubicBezTo>
                    <a:cubicBezTo>
                      <a:pt x="706625" y="1076370"/>
                      <a:pt x="732341" y="1106784"/>
                      <a:pt x="749650" y="1142392"/>
                    </a:cubicBezTo>
                    <a:cubicBezTo>
                      <a:pt x="766959" y="1177999"/>
                      <a:pt x="775614" y="1218057"/>
                      <a:pt x="775614" y="1262566"/>
                    </a:cubicBezTo>
                    <a:cubicBezTo>
                      <a:pt x="775614" y="1303118"/>
                      <a:pt x="768443" y="1339962"/>
                      <a:pt x="754101" y="1373096"/>
                    </a:cubicBezTo>
                    <a:cubicBezTo>
                      <a:pt x="746930" y="1389664"/>
                      <a:pt x="737905" y="1404995"/>
                      <a:pt x="727025" y="1419089"/>
                    </a:cubicBezTo>
                    <a:lnTo>
                      <a:pt x="707462" y="1438843"/>
                    </a:lnTo>
                    <a:close/>
                    <a:moveTo>
                      <a:pt x="449215" y="164679"/>
                    </a:moveTo>
                    <a:cubicBezTo>
                      <a:pt x="494713" y="164679"/>
                      <a:pt x="534277" y="170861"/>
                      <a:pt x="567906" y="183225"/>
                    </a:cubicBezTo>
                    <a:cubicBezTo>
                      <a:pt x="601535" y="195588"/>
                      <a:pt x="628982" y="212403"/>
                      <a:pt x="650247" y="233668"/>
                    </a:cubicBezTo>
                    <a:cubicBezTo>
                      <a:pt x="671512" y="254933"/>
                      <a:pt x="687585" y="280155"/>
                      <a:pt x="698465" y="309333"/>
                    </a:cubicBezTo>
                    <a:cubicBezTo>
                      <a:pt x="709345" y="338511"/>
                      <a:pt x="714785" y="369420"/>
                      <a:pt x="714785" y="402060"/>
                    </a:cubicBezTo>
                    <a:cubicBezTo>
                      <a:pt x="714785" y="444591"/>
                      <a:pt x="706872" y="483412"/>
                      <a:pt x="691047" y="518525"/>
                    </a:cubicBezTo>
                    <a:cubicBezTo>
                      <a:pt x="675222" y="553638"/>
                      <a:pt x="652225" y="583557"/>
                      <a:pt x="622058" y="608285"/>
                    </a:cubicBezTo>
                    <a:cubicBezTo>
                      <a:pt x="591891" y="633012"/>
                      <a:pt x="554553" y="652052"/>
                      <a:pt x="510044" y="665404"/>
                    </a:cubicBezTo>
                    <a:lnTo>
                      <a:pt x="447542" y="678520"/>
                    </a:lnTo>
                    <a:lnTo>
                      <a:pt x="23160" y="310383"/>
                    </a:lnTo>
                    <a:lnTo>
                      <a:pt x="33799" y="313042"/>
                    </a:lnTo>
                    <a:cubicBezTo>
                      <a:pt x="45668" y="313042"/>
                      <a:pt x="64213" y="305130"/>
                      <a:pt x="89435" y="289304"/>
                    </a:cubicBezTo>
                    <a:cubicBezTo>
                      <a:pt x="114657" y="273479"/>
                      <a:pt x="145318" y="256417"/>
                      <a:pt x="181420" y="238119"/>
                    </a:cubicBezTo>
                    <a:cubicBezTo>
                      <a:pt x="217522" y="219821"/>
                      <a:pt x="258321" y="203006"/>
                      <a:pt x="303819" y="187675"/>
                    </a:cubicBezTo>
                    <a:cubicBezTo>
                      <a:pt x="349317" y="172345"/>
                      <a:pt x="397783" y="164679"/>
                      <a:pt x="449215" y="164679"/>
                    </a:cubicBezTo>
                    <a:close/>
                    <a:moveTo>
                      <a:pt x="1007444" y="0"/>
                    </a:moveTo>
                    <a:lnTo>
                      <a:pt x="2107067" y="953887"/>
                    </a:lnTo>
                    <a:lnTo>
                      <a:pt x="2107067" y="2304066"/>
                    </a:lnTo>
                    <a:lnTo>
                      <a:pt x="665098" y="2304066"/>
                    </a:lnTo>
                    <a:lnTo>
                      <a:pt x="0" y="1727116"/>
                    </a:lnTo>
                    <a:lnTo>
                      <a:pt x="5610" y="1731022"/>
                    </a:lnTo>
                    <a:cubicBezTo>
                      <a:pt x="15006" y="1736709"/>
                      <a:pt x="26875" y="1743262"/>
                      <a:pt x="41217" y="1750680"/>
                    </a:cubicBezTo>
                    <a:cubicBezTo>
                      <a:pt x="69900" y="1765516"/>
                      <a:pt x="106249" y="1779858"/>
                      <a:pt x="150264" y="1793705"/>
                    </a:cubicBezTo>
                    <a:cubicBezTo>
                      <a:pt x="194278" y="1807553"/>
                      <a:pt x="244969" y="1819174"/>
                      <a:pt x="302336" y="1828571"/>
                    </a:cubicBezTo>
                    <a:cubicBezTo>
                      <a:pt x="359703" y="1837967"/>
                      <a:pt x="421026" y="1842665"/>
                      <a:pt x="486306" y="1842665"/>
                    </a:cubicBezTo>
                    <a:cubicBezTo>
                      <a:pt x="594116" y="1842665"/>
                      <a:pt x="693520" y="1829560"/>
                      <a:pt x="784516" y="1803349"/>
                    </a:cubicBezTo>
                    <a:cubicBezTo>
                      <a:pt x="875512" y="1777138"/>
                      <a:pt x="953650" y="1738811"/>
                      <a:pt x="1018929" y="1688368"/>
                    </a:cubicBezTo>
                    <a:cubicBezTo>
                      <a:pt x="1084209" y="1637924"/>
                      <a:pt x="1135147" y="1575612"/>
                      <a:pt x="1171743" y="1501430"/>
                    </a:cubicBezTo>
                    <a:cubicBezTo>
                      <a:pt x="1208339" y="1427249"/>
                      <a:pt x="1226637" y="1342187"/>
                      <a:pt x="1226637" y="1246246"/>
                    </a:cubicBezTo>
                    <a:cubicBezTo>
                      <a:pt x="1226637" y="1188879"/>
                      <a:pt x="1216747" y="1135221"/>
                      <a:pt x="1196965" y="1085272"/>
                    </a:cubicBezTo>
                    <a:cubicBezTo>
                      <a:pt x="1177183" y="1035323"/>
                      <a:pt x="1148747" y="990567"/>
                      <a:pt x="1111656" y="951003"/>
                    </a:cubicBezTo>
                    <a:cubicBezTo>
                      <a:pt x="1074565" y="911440"/>
                      <a:pt x="1029315" y="878553"/>
                      <a:pt x="975904" y="852342"/>
                    </a:cubicBezTo>
                    <a:cubicBezTo>
                      <a:pt x="922493" y="826131"/>
                      <a:pt x="862159" y="809069"/>
                      <a:pt x="794901" y="801157"/>
                    </a:cubicBezTo>
                    <a:lnTo>
                      <a:pt x="794901" y="796706"/>
                    </a:lnTo>
                    <a:cubicBezTo>
                      <a:pt x="851279" y="782859"/>
                      <a:pt x="900981" y="762088"/>
                      <a:pt x="944006" y="734393"/>
                    </a:cubicBezTo>
                    <a:cubicBezTo>
                      <a:pt x="987031" y="706699"/>
                      <a:pt x="1022886" y="673070"/>
                      <a:pt x="1051569" y="633507"/>
                    </a:cubicBezTo>
                    <a:cubicBezTo>
                      <a:pt x="1080253" y="593943"/>
                      <a:pt x="1102013" y="548939"/>
                      <a:pt x="1116849" y="498496"/>
                    </a:cubicBezTo>
                    <a:cubicBezTo>
                      <a:pt x="1131685" y="448053"/>
                      <a:pt x="1139103" y="393653"/>
                      <a:pt x="1139103" y="335297"/>
                    </a:cubicBezTo>
                    <a:cubicBezTo>
                      <a:pt x="1139103" y="260126"/>
                      <a:pt x="1126492" y="192621"/>
                      <a:pt x="1101271" y="132781"/>
                    </a:cubicBezTo>
                    <a:cubicBezTo>
                      <a:pt x="1088660" y="102861"/>
                      <a:pt x="1073082" y="75290"/>
                      <a:pt x="1054536" y="50069"/>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350" dirty="0"/>
              </a:p>
            </p:txBody>
          </p:sp>
          <p:sp>
            <p:nvSpPr>
              <p:cNvPr id="56" name="Freeform 55"/>
              <p:cNvSpPr/>
              <p:nvPr/>
            </p:nvSpPr>
            <p:spPr>
              <a:xfrm>
                <a:off x="2244624" y="4244929"/>
                <a:ext cx="1283340" cy="1988065"/>
              </a:xfrm>
              <a:custGeom>
                <a:avLst/>
                <a:gdLst/>
                <a:ahLst/>
                <a:cxnLst/>
                <a:rect l="l" t="t" r="r" b="b"/>
                <a:pathLst>
                  <a:path w="1283340" h="1988065">
                    <a:moveTo>
                      <a:pt x="618674" y="0"/>
                    </a:moveTo>
                    <a:cubicBezTo>
                      <a:pt x="711648" y="0"/>
                      <a:pt x="793990" y="10880"/>
                      <a:pt x="865699" y="32640"/>
                    </a:cubicBezTo>
                    <a:cubicBezTo>
                      <a:pt x="937407" y="54400"/>
                      <a:pt x="997742" y="85804"/>
                      <a:pt x="1046701" y="126851"/>
                    </a:cubicBezTo>
                    <a:cubicBezTo>
                      <a:pt x="1095661" y="167898"/>
                      <a:pt x="1132752" y="218341"/>
                      <a:pt x="1157974" y="278181"/>
                    </a:cubicBezTo>
                    <a:cubicBezTo>
                      <a:pt x="1183195" y="338021"/>
                      <a:pt x="1195806" y="405526"/>
                      <a:pt x="1195806" y="480697"/>
                    </a:cubicBezTo>
                    <a:cubicBezTo>
                      <a:pt x="1195806" y="539053"/>
                      <a:pt x="1188388" y="593453"/>
                      <a:pt x="1173552" y="643896"/>
                    </a:cubicBezTo>
                    <a:cubicBezTo>
                      <a:pt x="1158716" y="694339"/>
                      <a:pt x="1136956" y="739343"/>
                      <a:pt x="1108272" y="778907"/>
                    </a:cubicBezTo>
                    <a:cubicBezTo>
                      <a:pt x="1079589" y="818470"/>
                      <a:pt x="1043734" y="852099"/>
                      <a:pt x="1000709" y="879793"/>
                    </a:cubicBezTo>
                    <a:cubicBezTo>
                      <a:pt x="957684" y="907488"/>
                      <a:pt x="907982" y="928259"/>
                      <a:pt x="851604" y="942106"/>
                    </a:cubicBezTo>
                    <a:lnTo>
                      <a:pt x="851604" y="946557"/>
                    </a:lnTo>
                    <a:cubicBezTo>
                      <a:pt x="918862" y="954469"/>
                      <a:pt x="979196" y="971531"/>
                      <a:pt x="1032607" y="997742"/>
                    </a:cubicBezTo>
                    <a:cubicBezTo>
                      <a:pt x="1086018" y="1023953"/>
                      <a:pt x="1131268" y="1056840"/>
                      <a:pt x="1168359" y="1096403"/>
                    </a:cubicBezTo>
                    <a:cubicBezTo>
                      <a:pt x="1205450" y="1135967"/>
                      <a:pt x="1233886" y="1180723"/>
                      <a:pt x="1253668" y="1230672"/>
                    </a:cubicBezTo>
                    <a:cubicBezTo>
                      <a:pt x="1273450" y="1280621"/>
                      <a:pt x="1283340" y="1334279"/>
                      <a:pt x="1283340" y="1391646"/>
                    </a:cubicBezTo>
                    <a:cubicBezTo>
                      <a:pt x="1283340" y="1487587"/>
                      <a:pt x="1265042" y="1572649"/>
                      <a:pt x="1228446" y="1646830"/>
                    </a:cubicBezTo>
                    <a:cubicBezTo>
                      <a:pt x="1191850" y="1721012"/>
                      <a:pt x="1140912" y="1783324"/>
                      <a:pt x="1075632" y="1833768"/>
                    </a:cubicBezTo>
                    <a:cubicBezTo>
                      <a:pt x="1010353" y="1884211"/>
                      <a:pt x="932215" y="1922538"/>
                      <a:pt x="841219" y="1948749"/>
                    </a:cubicBezTo>
                    <a:cubicBezTo>
                      <a:pt x="750223" y="1974960"/>
                      <a:pt x="650819" y="1988065"/>
                      <a:pt x="543009" y="1988065"/>
                    </a:cubicBezTo>
                    <a:cubicBezTo>
                      <a:pt x="477729" y="1988065"/>
                      <a:pt x="416406" y="1983367"/>
                      <a:pt x="359039" y="1973971"/>
                    </a:cubicBezTo>
                    <a:cubicBezTo>
                      <a:pt x="301672" y="1964574"/>
                      <a:pt x="250981" y="1952953"/>
                      <a:pt x="206967" y="1939105"/>
                    </a:cubicBezTo>
                    <a:cubicBezTo>
                      <a:pt x="162952" y="1925258"/>
                      <a:pt x="126603" y="1910916"/>
                      <a:pt x="97920" y="1896080"/>
                    </a:cubicBezTo>
                    <a:cubicBezTo>
                      <a:pt x="69236" y="1881244"/>
                      <a:pt x="50444" y="1869869"/>
                      <a:pt x="41542" y="1861957"/>
                    </a:cubicBezTo>
                    <a:cubicBezTo>
                      <a:pt x="32640" y="1854044"/>
                      <a:pt x="25964" y="1845142"/>
                      <a:pt x="21513" y="1835251"/>
                    </a:cubicBezTo>
                    <a:cubicBezTo>
                      <a:pt x="17062" y="1825360"/>
                      <a:pt x="13106" y="1813739"/>
                      <a:pt x="9644" y="1800386"/>
                    </a:cubicBezTo>
                    <a:cubicBezTo>
                      <a:pt x="6182" y="1787033"/>
                      <a:pt x="3709" y="1770219"/>
                      <a:pt x="2226" y="1749943"/>
                    </a:cubicBezTo>
                    <a:cubicBezTo>
                      <a:pt x="742" y="1729666"/>
                      <a:pt x="0" y="1705186"/>
                      <a:pt x="0" y="1676503"/>
                    </a:cubicBezTo>
                    <a:cubicBezTo>
                      <a:pt x="0" y="1629027"/>
                      <a:pt x="3957" y="1596139"/>
                      <a:pt x="11869" y="1577841"/>
                    </a:cubicBezTo>
                    <a:cubicBezTo>
                      <a:pt x="19782" y="1559543"/>
                      <a:pt x="31651" y="1550394"/>
                      <a:pt x="47476" y="1550394"/>
                    </a:cubicBezTo>
                    <a:cubicBezTo>
                      <a:pt x="57367" y="1550394"/>
                      <a:pt x="74429" y="1557071"/>
                      <a:pt x="98662" y="1570423"/>
                    </a:cubicBezTo>
                    <a:cubicBezTo>
                      <a:pt x="122894" y="1583776"/>
                      <a:pt x="153803" y="1598118"/>
                      <a:pt x="191389" y="1613449"/>
                    </a:cubicBezTo>
                    <a:cubicBezTo>
                      <a:pt x="228974" y="1628779"/>
                      <a:pt x="272988" y="1643121"/>
                      <a:pt x="323432" y="1656474"/>
                    </a:cubicBezTo>
                    <a:cubicBezTo>
                      <a:pt x="373875" y="1669827"/>
                      <a:pt x="431242" y="1676503"/>
                      <a:pt x="495533" y="1676503"/>
                    </a:cubicBezTo>
                    <a:cubicBezTo>
                      <a:pt x="549933" y="1676503"/>
                      <a:pt x="597903" y="1670074"/>
                      <a:pt x="639445" y="1657216"/>
                    </a:cubicBezTo>
                    <a:cubicBezTo>
                      <a:pt x="680987" y="1644357"/>
                      <a:pt x="716346" y="1626307"/>
                      <a:pt x="745525" y="1603063"/>
                    </a:cubicBezTo>
                    <a:cubicBezTo>
                      <a:pt x="774703" y="1579820"/>
                      <a:pt x="796462" y="1551631"/>
                      <a:pt x="810804" y="1518496"/>
                    </a:cubicBezTo>
                    <a:cubicBezTo>
                      <a:pt x="825146" y="1485362"/>
                      <a:pt x="832317" y="1448518"/>
                      <a:pt x="832317" y="1407966"/>
                    </a:cubicBezTo>
                    <a:cubicBezTo>
                      <a:pt x="832317" y="1363457"/>
                      <a:pt x="823662" y="1323399"/>
                      <a:pt x="806353" y="1287792"/>
                    </a:cubicBezTo>
                    <a:cubicBezTo>
                      <a:pt x="789044" y="1252184"/>
                      <a:pt x="763328" y="1221770"/>
                      <a:pt x="729205" y="1196548"/>
                    </a:cubicBezTo>
                    <a:cubicBezTo>
                      <a:pt x="695081" y="1171327"/>
                      <a:pt x="652056" y="1151792"/>
                      <a:pt x="600129" y="1137945"/>
                    </a:cubicBezTo>
                    <a:cubicBezTo>
                      <a:pt x="548202" y="1124098"/>
                      <a:pt x="487126" y="1117174"/>
                      <a:pt x="416900" y="1117174"/>
                    </a:cubicBezTo>
                    <a:lnTo>
                      <a:pt x="250734" y="1117174"/>
                    </a:lnTo>
                    <a:cubicBezTo>
                      <a:pt x="237876" y="1117174"/>
                      <a:pt x="226996" y="1115443"/>
                      <a:pt x="218094" y="1111981"/>
                    </a:cubicBezTo>
                    <a:cubicBezTo>
                      <a:pt x="209192" y="1108520"/>
                      <a:pt x="201774" y="1101349"/>
                      <a:pt x="195839" y="1090469"/>
                    </a:cubicBezTo>
                    <a:cubicBezTo>
                      <a:pt x="189905" y="1079589"/>
                      <a:pt x="185701" y="1064505"/>
                      <a:pt x="183229" y="1045218"/>
                    </a:cubicBezTo>
                    <a:cubicBezTo>
                      <a:pt x="180756" y="1025931"/>
                      <a:pt x="179519" y="1000957"/>
                      <a:pt x="179519" y="970295"/>
                    </a:cubicBezTo>
                    <a:cubicBezTo>
                      <a:pt x="179519" y="941611"/>
                      <a:pt x="180756" y="918120"/>
                      <a:pt x="183229" y="899822"/>
                    </a:cubicBezTo>
                    <a:cubicBezTo>
                      <a:pt x="185701" y="881524"/>
                      <a:pt x="189658" y="867430"/>
                      <a:pt x="195098" y="857539"/>
                    </a:cubicBezTo>
                    <a:cubicBezTo>
                      <a:pt x="200538" y="847648"/>
                      <a:pt x="207461" y="840724"/>
                      <a:pt x="215868" y="836768"/>
                    </a:cubicBezTo>
                    <a:cubicBezTo>
                      <a:pt x="224276" y="832812"/>
                      <a:pt x="234414" y="830833"/>
                      <a:pt x="246283" y="830833"/>
                    </a:cubicBezTo>
                    <a:lnTo>
                      <a:pt x="413933" y="830833"/>
                    </a:lnTo>
                    <a:cubicBezTo>
                      <a:pt x="471300" y="830833"/>
                      <a:pt x="522238" y="824157"/>
                      <a:pt x="566747" y="810804"/>
                    </a:cubicBezTo>
                    <a:cubicBezTo>
                      <a:pt x="611256" y="797452"/>
                      <a:pt x="648594" y="778412"/>
                      <a:pt x="678761" y="753685"/>
                    </a:cubicBezTo>
                    <a:cubicBezTo>
                      <a:pt x="708928" y="728957"/>
                      <a:pt x="731925" y="699038"/>
                      <a:pt x="747750" y="663925"/>
                    </a:cubicBezTo>
                    <a:cubicBezTo>
                      <a:pt x="763575" y="628812"/>
                      <a:pt x="771488" y="589991"/>
                      <a:pt x="771488" y="547460"/>
                    </a:cubicBezTo>
                    <a:cubicBezTo>
                      <a:pt x="771488" y="514820"/>
                      <a:pt x="766048" y="483911"/>
                      <a:pt x="755168" y="454733"/>
                    </a:cubicBezTo>
                    <a:cubicBezTo>
                      <a:pt x="744288" y="425555"/>
                      <a:pt x="728215" y="400333"/>
                      <a:pt x="706950" y="379068"/>
                    </a:cubicBezTo>
                    <a:cubicBezTo>
                      <a:pt x="685685" y="357803"/>
                      <a:pt x="658238" y="340988"/>
                      <a:pt x="624609" y="328625"/>
                    </a:cubicBezTo>
                    <a:cubicBezTo>
                      <a:pt x="590980" y="316261"/>
                      <a:pt x="551416" y="310079"/>
                      <a:pt x="505918" y="310079"/>
                    </a:cubicBezTo>
                    <a:cubicBezTo>
                      <a:pt x="454486" y="310079"/>
                      <a:pt x="406020" y="317745"/>
                      <a:pt x="360522" y="333075"/>
                    </a:cubicBezTo>
                    <a:cubicBezTo>
                      <a:pt x="315024" y="348406"/>
                      <a:pt x="274225" y="365221"/>
                      <a:pt x="238123" y="383519"/>
                    </a:cubicBezTo>
                    <a:cubicBezTo>
                      <a:pt x="202021" y="401817"/>
                      <a:pt x="171360" y="418879"/>
                      <a:pt x="146138" y="434704"/>
                    </a:cubicBezTo>
                    <a:cubicBezTo>
                      <a:pt x="120916" y="450530"/>
                      <a:pt x="102371" y="458442"/>
                      <a:pt x="90502" y="458442"/>
                    </a:cubicBezTo>
                    <a:cubicBezTo>
                      <a:pt x="82589" y="458442"/>
                      <a:pt x="75665" y="456711"/>
                      <a:pt x="69731" y="453250"/>
                    </a:cubicBezTo>
                    <a:cubicBezTo>
                      <a:pt x="63796" y="449788"/>
                      <a:pt x="58851" y="443111"/>
                      <a:pt x="54895" y="433221"/>
                    </a:cubicBezTo>
                    <a:cubicBezTo>
                      <a:pt x="50938" y="423330"/>
                      <a:pt x="47971" y="408988"/>
                      <a:pt x="45993" y="390195"/>
                    </a:cubicBezTo>
                    <a:cubicBezTo>
                      <a:pt x="44015" y="371403"/>
                      <a:pt x="43026" y="347170"/>
                      <a:pt x="43026" y="317497"/>
                    </a:cubicBezTo>
                    <a:cubicBezTo>
                      <a:pt x="43026" y="292770"/>
                      <a:pt x="43520" y="272247"/>
                      <a:pt x="44509" y="255927"/>
                    </a:cubicBezTo>
                    <a:cubicBezTo>
                      <a:pt x="45498" y="239607"/>
                      <a:pt x="47476" y="226007"/>
                      <a:pt x="50444" y="215127"/>
                    </a:cubicBezTo>
                    <a:cubicBezTo>
                      <a:pt x="53411" y="204247"/>
                      <a:pt x="57120" y="194851"/>
                      <a:pt x="61571" y="186938"/>
                    </a:cubicBezTo>
                    <a:cubicBezTo>
                      <a:pt x="66022" y="179025"/>
                      <a:pt x="73193" y="170371"/>
                      <a:pt x="83084" y="160974"/>
                    </a:cubicBezTo>
                    <a:cubicBezTo>
                      <a:pt x="92974" y="151578"/>
                      <a:pt x="113251" y="137483"/>
                      <a:pt x="143912" y="118691"/>
                    </a:cubicBezTo>
                    <a:cubicBezTo>
                      <a:pt x="174574" y="99898"/>
                      <a:pt x="213148" y="81600"/>
                      <a:pt x="259636" y="63797"/>
                    </a:cubicBezTo>
                    <a:cubicBezTo>
                      <a:pt x="306123" y="45993"/>
                      <a:pt x="359781" y="30910"/>
                      <a:pt x="420609" y="18546"/>
                    </a:cubicBezTo>
                    <a:cubicBezTo>
                      <a:pt x="481438" y="6182"/>
                      <a:pt x="547460" y="0"/>
                      <a:pt x="6186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76" name="TextBox 75"/>
            <p:cNvSpPr txBox="1"/>
            <p:nvPr/>
          </p:nvSpPr>
          <p:spPr>
            <a:xfrm>
              <a:off x="1570988" y="3905415"/>
              <a:ext cx="3005663" cy="1477328"/>
            </a:xfrm>
            <a:prstGeom prst="rect">
              <a:avLst/>
            </a:prstGeom>
            <a:noFill/>
          </p:spPr>
          <p:txBody>
            <a:bodyPr wrap="square" lIns="0" rtlCol="0" anchor="ctr">
              <a:spAutoFit/>
            </a:bodyPr>
            <a:lstStyle/>
            <a:p>
              <a:r>
                <a:rPr lang="en-US" sz="1500" b="1" dirty="0">
                  <a:solidFill>
                    <a:srgbClr val="7C9647"/>
                  </a:solidFill>
                </a:rPr>
                <a:t>Make provision for a SANSS governance structure and describe its role &amp; limitations </a:t>
              </a:r>
            </a:p>
            <a:p>
              <a:r>
                <a:rPr lang="en-US" sz="1500" b="1" dirty="0">
                  <a:solidFill>
                    <a:srgbClr val="7C9647"/>
                  </a:solidFill>
                </a:rPr>
                <a:t>Empower the SG to issue </a:t>
              </a:r>
              <a:r>
                <a:rPr lang="en-US" sz="1500" b="1" dirty="0" smtClean="0">
                  <a:solidFill>
                    <a:srgbClr val="7C9647"/>
                  </a:solidFill>
                </a:rPr>
                <a:t>rules </a:t>
              </a:r>
              <a:r>
                <a:rPr lang="en-US" sz="1500" b="1" dirty="0">
                  <a:solidFill>
                    <a:srgbClr val="7C9647"/>
                  </a:solidFill>
                </a:rPr>
                <a:t>on matters pertaining to statistical production and use</a:t>
              </a:r>
            </a:p>
          </p:txBody>
        </p:sp>
      </p:grpSp>
      <p:grpSp>
        <p:nvGrpSpPr>
          <p:cNvPr id="91" name="Group 90"/>
          <p:cNvGrpSpPr/>
          <p:nvPr/>
        </p:nvGrpSpPr>
        <p:grpSpPr>
          <a:xfrm>
            <a:off x="4814490" y="2055299"/>
            <a:ext cx="4221160" cy="1384995"/>
            <a:chOff x="4922840" y="187443"/>
            <a:chExt cx="4221160" cy="1384995"/>
          </a:xfrm>
        </p:grpSpPr>
        <p:grpSp>
          <p:nvGrpSpPr>
            <p:cNvPr id="57" name="Group 56"/>
            <p:cNvGrpSpPr>
              <a:grpSpLocks noChangeAspect="1"/>
            </p:cNvGrpSpPr>
            <p:nvPr/>
          </p:nvGrpSpPr>
          <p:grpSpPr>
            <a:xfrm>
              <a:off x="4922840" y="293481"/>
              <a:ext cx="966978" cy="966978"/>
              <a:chOff x="1382807" y="174388"/>
              <a:chExt cx="3025588" cy="3025588"/>
            </a:xfrm>
          </p:grpSpPr>
          <p:sp>
            <p:nvSpPr>
              <p:cNvPr id="58" name="Rectangle 57"/>
              <p:cNvSpPr/>
              <p:nvPr/>
            </p:nvSpPr>
            <p:spPr>
              <a:xfrm>
                <a:off x="1382807" y="174388"/>
                <a:ext cx="3025588" cy="3025588"/>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9" name="Freeform 58"/>
              <p:cNvSpPr/>
              <p:nvPr/>
            </p:nvSpPr>
            <p:spPr>
              <a:xfrm>
                <a:off x="2171931" y="775732"/>
                <a:ext cx="1424285" cy="1937622"/>
              </a:xfrm>
              <a:custGeom>
                <a:avLst/>
                <a:gdLst/>
                <a:ahLst/>
                <a:cxnLst/>
                <a:rect l="l" t="t" r="r" b="b"/>
                <a:pathLst>
                  <a:path w="1424285" h="1937622">
                    <a:moveTo>
                      <a:pt x="919851" y="0"/>
                    </a:moveTo>
                    <a:cubicBezTo>
                      <a:pt x="970295" y="0"/>
                      <a:pt x="1013320" y="1236"/>
                      <a:pt x="1048927" y="3709"/>
                    </a:cubicBezTo>
                    <a:cubicBezTo>
                      <a:pt x="1084534" y="6182"/>
                      <a:pt x="1112970" y="10138"/>
                      <a:pt x="1134236" y="15578"/>
                    </a:cubicBezTo>
                    <a:cubicBezTo>
                      <a:pt x="1155501" y="21018"/>
                      <a:pt x="1171079" y="27694"/>
                      <a:pt x="1180970" y="35607"/>
                    </a:cubicBezTo>
                    <a:cubicBezTo>
                      <a:pt x="1190861" y="43520"/>
                      <a:pt x="1195806" y="52916"/>
                      <a:pt x="1195806" y="63796"/>
                    </a:cubicBezTo>
                    <a:lnTo>
                      <a:pt x="1195806" y="1219544"/>
                    </a:lnTo>
                    <a:lnTo>
                      <a:pt x="1366424" y="1219544"/>
                    </a:lnTo>
                    <a:cubicBezTo>
                      <a:pt x="1382249" y="1219544"/>
                      <a:pt x="1395849" y="1231661"/>
                      <a:pt x="1407224" y="1255893"/>
                    </a:cubicBezTo>
                    <a:cubicBezTo>
                      <a:pt x="1418598" y="1280126"/>
                      <a:pt x="1424285" y="1320431"/>
                      <a:pt x="1424285" y="1376809"/>
                    </a:cubicBezTo>
                    <a:cubicBezTo>
                      <a:pt x="1424285" y="1427253"/>
                      <a:pt x="1419093" y="1465580"/>
                      <a:pt x="1408707" y="1491791"/>
                    </a:cubicBezTo>
                    <a:cubicBezTo>
                      <a:pt x="1398322" y="1518001"/>
                      <a:pt x="1384227" y="1531107"/>
                      <a:pt x="1366424" y="1531107"/>
                    </a:cubicBezTo>
                    <a:lnTo>
                      <a:pt x="1195806" y="1531107"/>
                    </a:lnTo>
                    <a:lnTo>
                      <a:pt x="1195806" y="1878276"/>
                    </a:lnTo>
                    <a:cubicBezTo>
                      <a:pt x="1195806" y="1888167"/>
                      <a:pt x="1192839" y="1896822"/>
                      <a:pt x="1186905" y="1904240"/>
                    </a:cubicBezTo>
                    <a:cubicBezTo>
                      <a:pt x="1180970" y="1911658"/>
                      <a:pt x="1170585" y="1917840"/>
                      <a:pt x="1155748" y="1922785"/>
                    </a:cubicBezTo>
                    <a:cubicBezTo>
                      <a:pt x="1140912" y="1927731"/>
                      <a:pt x="1121625" y="1931440"/>
                      <a:pt x="1097887" y="1933912"/>
                    </a:cubicBezTo>
                    <a:cubicBezTo>
                      <a:pt x="1074149" y="1936385"/>
                      <a:pt x="1043487" y="1937622"/>
                      <a:pt x="1005902" y="1937622"/>
                    </a:cubicBezTo>
                    <a:cubicBezTo>
                      <a:pt x="970295" y="1937622"/>
                      <a:pt x="940375" y="1936385"/>
                      <a:pt x="916142" y="1933912"/>
                    </a:cubicBezTo>
                    <a:cubicBezTo>
                      <a:pt x="891910" y="1931440"/>
                      <a:pt x="872622" y="1927731"/>
                      <a:pt x="858281" y="1922785"/>
                    </a:cubicBezTo>
                    <a:cubicBezTo>
                      <a:pt x="843939" y="1917840"/>
                      <a:pt x="834048" y="1911658"/>
                      <a:pt x="828608" y="1904240"/>
                    </a:cubicBezTo>
                    <a:cubicBezTo>
                      <a:pt x="823168" y="1896822"/>
                      <a:pt x="820448" y="1888167"/>
                      <a:pt x="820448" y="1878276"/>
                    </a:cubicBezTo>
                    <a:lnTo>
                      <a:pt x="820448" y="1531107"/>
                    </a:lnTo>
                    <a:lnTo>
                      <a:pt x="86051" y="1531107"/>
                    </a:lnTo>
                    <a:cubicBezTo>
                      <a:pt x="72204" y="1531107"/>
                      <a:pt x="59840" y="1529376"/>
                      <a:pt x="48960" y="1525914"/>
                    </a:cubicBezTo>
                    <a:cubicBezTo>
                      <a:pt x="38080" y="1522452"/>
                      <a:pt x="28931" y="1514540"/>
                      <a:pt x="21513" y="1502176"/>
                    </a:cubicBezTo>
                    <a:cubicBezTo>
                      <a:pt x="14095" y="1489812"/>
                      <a:pt x="8655" y="1472009"/>
                      <a:pt x="5193" y="1448765"/>
                    </a:cubicBezTo>
                    <a:cubicBezTo>
                      <a:pt x="1731" y="1425522"/>
                      <a:pt x="0" y="1394613"/>
                      <a:pt x="0" y="1356038"/>
                    </a:cubicBezTo>
                    <a:cubicBezTo>
                      <a:pt x="0" y="1324387"/>
                      <a:pt x="742" y="1296940"/>
                      <a:pt x="2226" y="1273697"/>
                    </a:cubicBezTo>
                    <a:cubicBezTo>
                      <a:pt x="3709" y="1250453"/>
                      <a:pt x="6182" y="1229435"/>
                      <a:pt x="9644" y="1210642"/>
                    </a:cubicBezTo>
                    <a:cubicBezTo>
                      <a:pt x="13106" y="1191850"/>
                      <a:pt x="18051" y="1174046"/>
                      <a:pt x="24480" y="1157232"/>
                    </a:cubicBezTo>
                    <a:cubicBezTo>
                      <a:pt x="30909" y="1140417"/>
                      <a:pt x="39069" y="1122614"/>
                      <a:pt x="48960" y="1103821"/>
                    </a:cubicBezTo>
                    <a:lnTo>
                      <a:pt x="645380" y="51927"/>
                    </a:lnTo>
                    <a:cubicBezTo>
                      <a:pt x="650325" y="43025"/>
                      <a:pt x="658732" y="35360"/>
                      <a:pt x="670601" y="28931"/>
                    </a:cubicBezTo>
                    <a:cubicBezTo>
                      <a:pt x="682470" y="22502"/>
                      <a:pt x="699038" y="17062"/>
                      <a:pt x="720303" y="12611"/>
                    </a:cubicBezTo>
                    <a:cubicBezTo>
                      <a:pt x="741568" y="8160"/>
                      <a:pt x="768521" y="4946"/>
                      <a:pt x="801161" y="2967"/>
                    </a:cubicBezTo>
                    <a:cubicBezTo>
                      <a:pt x="833801" y="989"/>
                      <a:pt x="873364" y="0"/>
                      <a:pt x="919851" y="0"/>
                    </a:cubicBezTo>
                    <a:close/>
                    <a:moveTo>
                      <a:pt x="817481" y="336784"/>
                    </a:moveTo>
                    <a:lnTo>
                      <a:pt x="311563" y="1219544"/>
                    </a:lnTo>
                    <a:lnTo>
                      <a:pt x="820448" y="1219544"/>
                    </a:lnTo>
                    <a:lnTo>
                      <a:pt x="820448" y="336784"/>
                    </a:lnTo>
                    <a:lnTo>
                      <a:pt x="817481" y="3367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60" name="Freeform 59"/>
              <p:cNvSpPr/>
              <p:nvPr/>
            </p:nvSpPr>
            <p:spPr>
              <a:xfrm>
                <a:off x="2222756" y="818764"/>
                <a:ext cx="2185638" cy="2381212"/>
              </a:xfrm>
              <a:custGeom>
                <a:avLst/>
                <a:gdLst>
                  <a:gd name="connsiteX0" fmla="*/ 766655 w 2185638"/>
                  <a:gd name="connsiteY0" fmla="*/ 293752 h 2381212"/>
                  <a:gd name="connsiteX1" fmla="*/ 769622 w 2185638"/>
                  <a:gd name="connsiteY1" fmla="*/ 293752 h 2381212"/>
                  <a:gd name="connsiteX2" fmla="*/ 769622 w 2185638"/>
                  <a:gd name="connsiteY2" fmla="*/ 1176512 h 2381212"/>
                  <a:gd name="connsiteX3" fmla="*/ 260737 w 2185638"/>
                  <a:gd name="connsiteY3" fmla="*/ 1176512 h 2381212"/>
                  <a:gd name="connsiteX4" fmla="*/ 1134051 w 2185638"/>
                  <a:gd name="connsiteY4" fmla="*/ 0 h 2381212"/>
                  <a:gd name="connsiteX5" fmla="*/ 2185638 w 2185638"/>
                  <a:gd name="connsiteY5" fmla="*/ 912217 h 2381212"/>
                  <a:gd name="connsiteX6" fmla="*/ 2185638 w 2185638"/>
                  <a:gd name="connsiteY6" fmla="*/ 2381212 h 2381212"/>
                  <a:gd name="connsiteX7" fmla="*/ 1035278 w 2185638"/>
                  <a:gd name="connsiteY7" fmla="*/ 2381212 h 2381212"/>
                  <a:gd name="connsiteX8" fmla="*/ 0 w 2185638"/>
                  <a:gd name="connsiteY8" fmla="*/ 1483143 h 2381212"/>
                  <a:gd name="connsiteX9" fmla="*/ 35224 w 2185638"/>
                  <a:gd name="connsiteY9" fmla="*/ 1488075 h 2381212"/>
                  <a:gd name="connsiteX10" fmla="*/ 769621 w 2185638"/>
                  <a:gd name="connsiteY10" fmla="*/ 1488075 h 2381212"/>
                  <a:gd name="connsiteX11" fmla="*/ 769621 w 2185638"/>
                  <a:gd name="connsiteY11" fmla="*/ 1835244 h 2381212"/>
                  <a:gd name="connsiteX12" fmla="*/ 777781 w 2185638"/>
                  <a:gd name="connsiteY12" fmla="*/ 1861208 h 2381212"/>
                  <a:gd name="connsiteX13" fmla="*/ 807454 w 2185638"/>
                  <a:gd name="connsiteY13" fmla="*/ 1879753 h 2381212"/>
                  <a:gd name="connsiteX14" fmla="*/ 865315 w 2185638"/>
                  <a:gd name="connsiteY14" fmla="*/ 1890880 h 2381212"/>
                  <a:gd name="connsiteX15" fmla="*/ 955075 w 2185638"/>
                  <a:gd name="connsiteY15" fmla="*/ 1894590 h 2381212"/>
                  <a:gd name="connsiteX16" fmla="*/ 1047060 w 2185638"/>
                  <a:gd name="connsiteY16" fmla="*/ 1890880 h 2381212"/>
                  <a:gd name="connsiteX17" fmla="*/ 1104921 w 2185638"/>
                  <a:gd name="connsiteY17" fmla="*/ 1879753 h 2381212"/>
                  <a:gd name="connsiteX18" fmla="*/ 1136078 w 2185638"/>
                  <a:gd name="connsiteY18" fmla="*/ 1861208 h 2381212"/>
                  <a:gd name="connsiteX19" fmla="*/ 1144979 w 2185638"/>
                  <a:gd name="connsiteY19" fmla="*/ 1835244 h 2381212"/>
                  <a:gd name="connsiteX20" fmla="*/ 1144979 w 2185638"/>
                  <a:gd name="connsiteY20" fmla="*/ 1488075 h 2381212"/>
                  <a:gd name="connsiteX21" fmla="*/ 1315597 w 2185638"/>
                  <a:gd name="connsiteY21" fmla="*/ 1488075 h 2381212"/>
                  <a:gd name="connsiteX22" fmla="*/ 1357880 w 2185638"/>
                  <a:gd name="connsiteY22" fmla="*/ 1448759 h 2381212"/>
                  <a:gd name="connsiteX23" fmla="*/ 1373458 w 2185638"/>
                  <a:gd name="connsiteY23" fmla="*/ 1333777 h 2381212"/>
                  <a:gd name="connsiteX24" fmla="*/ 1356397 w 2185638"/>
                  <a:gd name="connsiteY24" fmla="*/ 1212861 h 2381212"/>
                  <a:gd name="connsiteX25" fmla="*/ 1315597 w 2185638"/>
                  <a:gd name="connsiteY25" fmla="*/ 1176512 h 2381212"/>
                  <a:gd name="connsiteX26" fmla="*/ 1144979 w 2185638"/>
                  <a:gd name="connsiteY26" fmla="*/ 1176512 h 2381212"/>
                  <a:gd name="connsiteX27" fmla="*/ 1144979 w 2185638"/>
                  <a:gd name="connsiteY27" fmla="*/ 20764 h 238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85638" h="2381212">
                    <a:moveTo>
                      <a:pt x="766655" y="293752"/>
                    </a:moveTo>
                    <a:lnTo>
                      <a:pt x="769622" y="293752"/>
                    </a:lnTo>
                    <a:lnTo>
                      <a:pt x="769622" y="1176512"/>
                    </a:lnTo>
                    <a:lnTo>
                      <a:pt x="260737" y="1176512"/>
                    </a:lnTo>
                    <a:close/>
                    <a:moveTo>
                      <a:pt x="1134051" y="0"/>
                    </a:moveTo>
                    <a:lnTo>
                      <a:pt x="2185638" y="912217"/>
                    </a:lnTo>
                    <a:lnTo>
                      <a:pt x="2185638" y="2381212"/>
                    </a:lnTo>
                    <a:lnTo>
                      <a:pt x="1035278" y="2381212"/>
                    </a:lnTo>
                    <a:lnTo>
                      <a:pt x="0" y="1483143"/>
                    </a:lnTo>
                    <a:lnTo>
                      <a:pt x="35224" y="1488075"/>
                    </a:lnTo>
                    <a:lnTo>
                      <a:pt x="769621" y="1488075"/>
                    </a:lnTo>
                    <a:lnTo>
                      <a:pt x="769621" y="1835244"/>
                    </a:lnTo>
                    <a:cubicBezTo>
                      <a:pt x="769621" y="1845135"/>
                      <a:pt x="772341" y="1853790"/>
                      <a:pt x="777781" y="1861208"/>
                    </a:cubicBezTo>
                    <a:cubicBezTo>
                      <a:pt x="783221" y="1868626"/>
                      <a:pt x="793112" y="1874808"/>
                      <a:pt x="807454" y="1879753"/>
                    </a:cubicBezTo>
                    <a:cubicBezTo>
                      <a:pt x="821795" y="1884699"/>
                      <a:pt x="841083" y="1888408"/>
                      <a:pt x="865315" y="1890880"/>
                    </a:cubicBezTo>
                    <a:cubicBezTo>
                      <a:pt x="889548" y="1893353"/>
                      <a:pt x="919468" y="1894590"/>
                      <a:pt x="955075" y="1894590"/>
                    </a:cubicBezTo>
                    <a:cubicBezTo>
                      <a:pt x="992660" y="1894590"/>
                      <a:pt x="1023322" y="1893353"/>
                      <a:pt x="1047060" y="1890880"/>
                    </a:cubicBezTo>
                    <a:cubicBezTo>
                      <a:pt x="1070798" y="1888408"/>
                      <a:pt x="1090085" y="1884699"/>
                      <a:pt x="1104921" y="1879753"/>
                    </a:cubicBezTo>
                    <a:cubicBezTo>
                      <a:pt x="1119758" y="1874808"/>
                      <a:pt x="1130143" y="1868626"/>
                      <a:pt x="1136078" y="1861208"/>
                    </a:cubicBezTo>
                    <a:cubicBezTo>
                      <a:pt x="1142012" y="1853790"/>
                      <a:pt x="1144979" y="1845135"/>
                      <a:pt x="1144979" y="1835244"/>
                    </a:cubicBezTo>
                    <a:lnTo>
                      <a:pt x="1144979" y="1488075"/>
                    </a:lnTo>
                    <a:lnTo>
                      <a:pt x="1315597" y="1488075"/>
                    </a:lnTo>
                    <a:cubicBezTo>
                      <a:pt x="1333400" y="1488075"/>
                      <a:pt x="1347495" y="1474969"/>
                      <a:pt x="1357880" y="1448759"/>
                    </a:cubicBezTo>
                    <a:cubicBezTo>
                      <a:pt x="1368266" y="1422548"/>
                      <a:pt x="1373458" y="1384221"/>
                      <a:pt x="1373458" y="1333777"/>
                    </a:cubicBezTo>
                    <a:cubicBezTo>
                      <a:pt x="1373458" y="1277399"/>
                      <a:pt x="1367771" y="1237094"/>
                      <a:pt x="1356397" y="1212861"/>
                    </a:cubicBezTo>
                    <a:cubicBezTo>
                      <a:pt x="1345022" y="1188629"/>
                      <a:pt x="1331422" y="1176512"/>
                      <a:pt x="1315597" y="1176512"/>
                    </a:cubicBezTo>
                    <a:lnTo>
                      <a:pt x="1144979" y="1176512"/>
                    </a:lnTo>
                    <a:lnTo>
                      <a:pt x="1144979" y="20764"/>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grpSp>
          <p:nvGrpSpPr>
            <p:cNvPr id="78" name="Group 77"/>
            <p:cNvGrpSpPr/>
            <p:nvPr/>
          </p:nvGrpSpPr>
          <p:grpSpPr>
            <a:xfrm>
              <a:off x="6138336" y="187443"/>
              <a:ext cx="3005664" cy="1384995"/>
              <a:chOff x="2088449" y="1453781"/>
              <a:chExt cx="4007551" cy="1846660"/>
            </a:xfrm>
          </p:grpSpPr>
          <p:sp>
            <p:nvSpPr>
              <p:cNvPr id="79" name="TextBox 78"/>
              <p:cNvSpPr txBox="1"/>
              <p:nvPr/>
            </p:nvSpPr>
            <p:spPr>
              <a:xfrm>
                <a:off x="2088449" y="1453781"/>
                <a:ext cx="4007550" cy="1846660"/>
              </a:xfrm>
              <a:prstGeom prst="rect">
                <a:avLst/>
              </a:prstGeom>
              <a:noFill/>
            </p:spPr>
            <p:txBody>
              <a:bodyPr wrap="square" lIns="0" rtlCol="0" anchor="ctr">
                <a:spAutoFit/>
              </a:bodyPr>
              <a:lstStyle/>
              <a:p>
                <a:r>
                  <a:rPr lang="en-US" sz="1400" b="1" dirty="0">
                    <a:solidFill>
                      <a:srgbClr val="216694"/>
                    </a:solidFill>
                  </a:rPr>
                  <a:t>Require all statistical work in the SANSS to be free of political interference</a:t>
                </a:r>
              </a:p>
              <a:p>
                <a:r>
                  <a:rPr lang="en-US" sz="1400" b="1" dirty="0">
                    <a:solidFill>
                      <a:srgbClr val="216694"/>
                    </a:solidFill>
                  </a:rPr>
                  <a:t>Describe the relationship between the SG, Minister(s), Organs of state, and the Statistics Council</a:t>
                </a:r>
              </a:p>
            </p:txBody>
          </p:sp>
          <p:sp>
            <p:nvSpPr>
              <p:cNvPr id="80" name="TextBox 79"/>
              <p:cNvSpPr txBox="1"/>
              <p:nvPr/>
            </p:nvSpPr>
            <p:spPr>
              <a:xfrm>
                <a:off x="2088453" y="1887026"/>
                <a:ext cx="4007547" cy="369332"/>
              </a:xfrm>
              <a:prstGeom prst="rect">
                <a:avLst/>
              </a:prstGeom>
              <a:noFill/>
            </p:spPr>
            <p:txBody>
              <a:bodyPr wrap="square" lIns="0" rtlCol="0">
                <a:spAutoFit/>
              </a:bodyPr>
              <a:lstStyle/>
              <a:p>
                <a:endParaRPr lang="en-US" sz="1200" dirty="0">
                  <a:solidFill>
                    <a:schemeClr val="tx1">
                      <a:lumMod val="50000"/>
                      <a:lumOff val="50000"/>
                    </a:schemeClr>
                  </a:solidFill>
                </a:endParaRPr>
              </a:p>
            </p:txBody>
          </p:sp>
        </p:grpSp>
      </p:grpSp>
      <p:grpSp>
        <p:nvGrpSpPr>
          <p:cNvPr id="92" name="Group 91"/>
          <p:cNvGrpSpPr/>
          <p:nvPr/>
        </p:nvGrpSpPr>
        <p:grpSpPr>
          <a:xfrm>
            <a:off x="4819005" y="3731826"/>
            <a:ext cx="4216644" cy="1015663"/>
            <a:chOff x="4901310" y="2443259"/>
            <a:chExt cx="4216644" cy="1015663"/>
          </a:xfrm>
        </p:grpSpPr>
        <p:grpSp>
          <p:nvGrpSpPr>
            <p:cNvPr id="61" name="Group 60"/>
            <p:cNvGrpSpPr>
              <a:grpSpLocks noChangeAspect="1"/>
            </p:cNvGrpSpPr>
            <p:nvPr/>
          </p:nvGrpSpPr>
          <p:grpSpPr>
            <a:xfrm>
              <a:off x="4901310" y="2471452"/>
              <a:ext cx="966978" cy="966978"/>
              <a:chOff x="1382806" y="3668806"/>
              <a:chExt cx="3025589" cy="3025589"/>
            </a:xfrm>
          </p:grpSpPr>
          <p:sp>
            <p:nvSpPr>
              <p:cNvPr id="62" name="Rectangle 61"/>
              <p:cNvSpPr/>
              <p:nvPr/>
            </p:nvSpPr>
            <p:spPr>
              <a:xfrm>
                <a:off x="1382806" y="3668806"/>
                <a:ext cx="3025588" cy="3025588"/>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Freeform 62"/>
              <p:cNvSpPr/>
              <p:nvPr/>
            </p:nvSpPr>
            <p:spPr>
              <a:xfrm>
                <a:off x="2260945" y="4279053"/>
                <a:ext cx="1258119" cy="1953941"/>
              </a:xfrm>
              <a:custGeom>
                <a:avLst/>
                <a:gdLst/>
                <a:ahLst/>
                <a:cxnLst/>
                <a:rect l="l" t="t" r="r" b="b"/>
                <a:pathLst>
                  <a:path w="1258119" h="1953941">
                    <a:moveTo>
                      <a:pt x="172101" y="0"/>
                    </a:moveTo>
                    <a:lnTo>
                      <a:pt x="1081567" y="0"/>
                    </a:lnTo>
                    <a:cubicBezTo>
                      <a:pt x="1090468" y="0"/>
                      <a:pt x="1098876" y="2967"/>
                      <a:pt x="1106788" y="8902"/>
                    </a:cubicBezTo>
                    <a:cubicBezTo>
                      <a:pt x="1114701" y="14836"/>
                      <a:pt x="1121377" y="24233"/>
                      <a:pt x="1126817" y="37091"/>
                    </a:cubicBezTo>
                    <a:cubicBezTo>
                      <a:pt x="1132257" y="49949"/>
                      <a:pt x="1136214" y="67011"/>
                      <a:pt x="1138686" y="88276"/>
                    </a:cubicBezTo>
                    <a:cubicBezTo>
                      <a:pt x="1141159" y="109541"/>
                      <a:pt x="1142396" y="135010"/>
                      <a:pt x="1142396" y="164683"/>
                    </a:cubicBezTo>
                    <a:cubicBezTo>
                      <a:pt x="1142396" y="224028"/>
                      <a:pt x="1137203" y="267053"/>
                      <a:pt x="1126817" y="293759"/>
                    </a:cubicBezTo>
                    <a:cubicBezTo>
                      <a:pt x="1116432" y="320464"/>
                      <a:pt x="1101348" y="333817"/>
                      <a:pt x="1081567" y="333817"/>
                    </a:cubicBezTo>
                    <a:lnTo>
                      <a:pt x="399097" y="333817"/>
                    </a:lnTo>
                    <a:lnTo>
                      <a:pt x="399097" y="744782"/>
                    </a:lnTo>
                    <a:cubicBezTo>
                      <a:pt x="433715" y="740826"/>
                      <a:pt x="468086" y="738353"/>
                      <a:pt x="502209" y="737364"/>
                    </a:cubicBezTo>
                    <a:cubicBezTo>
                      <a:pt x="536333" y="736375"/>
                      <a:pt x="572187" y="735881"/>
                      <a:pt x="609772" y="735881"/>
                    </a:cubicBezTo>
                    <a:cubicBezTo>
                      <a:pt x="713626" y="735881"/>
                      <a:pt x="805859" y="747997"/>
                      <a:pt x="886469" y="772230"/>
                    </a:cubicBezTo>
                    <a:cubicBezTo>
                      <a:pt x="967080" y="796462"/>
                      <a:pt x="1034832" y="832069"/>
                      <a:pt x="1089727" y="879051"/>
                    </a:cubicBezTo>
                    <a:cubicBezTo>
                      <a:pt x="1144621" y="926033"/>
                      <a:pt x="1186410" y="984389"/>
                      <a:pt x="1215093" y="1054119"/>
                    </a:cubicBezTo>
                    <a:cubicBezTo>
                      <a:pt x="1243777" y="1123850"/>
                      <a:pt x="1258119" y="1204708"/>
                      <a:pt x="1258119" y="1296693"/>
                    </a:cubicBezTo>
                    <a:cubicBezTo>
                      <a:pt x="1258119" y="1400547"/>
                      <a:pt x="1240068" y="1493274"/>
                      <a:pt x="1203966" y="1574874"/>
                    </a:cubicBezTo>
                    <a:cubicBezTo>
                      <a:pt x="1167865" y="1656473"/>
                      <a:pt x="1116926" y="1725215"/>
                      <a:pt x="1051152" y="1781098"/>
                    </a:cubicBezTo>
                    <a:cubicBezTo>
                      <a:pt x="985378" y="1836982"/>
                      <a:pt x="906251" y="1879760"/>
                      <a:pt x="813771" y="1909432"/>
                    </a:cubicBezTo>
                    <a:cubicBezTo>
                      <a:pt x="721292" y="1939105"/>
                      <a:pt x="618674" y="1953941"/>
                      <a:pt x="505918" y="1953941"/>
                    </a:cubicBezTo>
                    <a:cubicBezTo>
                      <a:pt x="446573" y="1953941"/>
                      <a:pt x="390195" y="1950232"/>
                      <a:pt x="336784" y="1942814"/>
                    </a:cubicBezTo>
                    <a:cubicBezTo>
                      <a:pt x="283374" y="1935396"/>
                      <a:pt x="235403" y="1925999"/>
                      <a:pt x="192872" y="1914625"/>
                    </a:cubicBezTo>
                    <a:cubicBezTo>
                      <a:pt x="150341" y="1903250"/>
                      <a:pt x="115476" y="1891876"/>
                      <a:pt x="88276" y="1880502"/>
                    </a:cubicBezTo>
                    <a:cubicBezTo>
                      <a:pt x="61076" y="1869127"/>
                      <a:pt x="43273" y="1859731"/>
                      <a:pt x="34865" y="1852313"/>
                    </a:cubicBezTo>
                    <a:cubicBezTo>
                      <a:pt x="26458" y="1844894"/>
                      <a:pt x="20276" y="1836734"/>
                      <a:pt x="16320" y="1827833"/>
                    </a:cubicBezTo>
                    <a:cubicBezTo>
                      <a:pt x="12364" y="1818931"/>
                      <a:pt x="9149" y="1808298"/>
                      <a:pt x="6677" y="1795935"/>
                    </a:cubicBezTo>
                    <a:cubicBezTo>
                      <a:pt x="4204" y="1783571"/>
                      <a:pt x="2473" y="1767993"/>
                      <a:pt x="1484" y="1749200"/>
                    </a:cubicBezTo>
                    <a:cubicBezTo>
                      <a:pt x="495" y="1730408"/>
                      <a:pt x="0" y="1708153"/>
                      <a:pt x="0" y="1682437"/>
                    </a:cubicBezTo>
                    <a:cubicBezTo>
                      <a:pt x="0" y="1654742"/>
                      <a:pt x="989" y="1631252"/>
                      <a:pt x="2967" y="1611964"/>
                    </a:cubicBezTo>
                    <a:cubicBezTo>
                      <a:pt x="4946" y="1592677"/>
                      <a:pt x="8160" y="1577099"/>
                      <a:pt x="12611" y="1565230"/>
                    </a:cubicBezTo>
                    <a:cubicBezTo>
                      <a:pt x="17062" y="1553361"/>
                      <a:pt x="22255" y="1544954"/>
                      <a:pt x="28189" y="1540008"/>
                    </a:cubicBezTo>
                    <a:cubicBezTo>
                      <a:pt x="34124" y="1535063"/>
                      <a:pt x="41047" y="1532590"/>
                      <a:pt x="48960" y="1532590"/>
                    </a:cubicBezTo>
                    <a:cubicBezTo>
                      <a:pt x="58851" y="1532590"/>
                      <a:pt x="73934" y="1538277"/>
                      <a:pt x="94211" y="1549652"/>
                    </a:cubicBezTo>
                    <a:cubicBezTo>
                      <a:pt x="114487" y="1561026"/>
                      <a:pt x="141192" y="1573637"/>
                      <a:pt x="174327" y="1587485"/>
                    </a:cubicBezTo>
                    <a:cubicBezTo>
                      <a:pt x="207461" y="1601332"/>
                      <a:pt x="247766" y="1613943"/>
                      <a:pt x="295243" y="1625317"/>
                    </a:cubicBezTo>
                    <a:cubicBezTo>
                      <a:pt x="342719" y="1636691"/>
                      <a:pt x="399591" y="1642379"/>
                      <a:pt x="465860" y="1642379"/>
                    </a:cubicBezTo>
                    <a:cubicBezTo>
                      <a:pt x="523227" y="1642379"/>
                      <a:pt x="575402" y="1636444"/>
                      <a:pt x="622383" y="1624575"/>
                    </a:cubicBezTo>
                    <a:cubicBezTo>
                      <a:pt x="669365" y="1612706"/>
                      <a:pt x="709176" y="1593666"/>
                      <a:pt x="741815" y="1567456"/>
                    </a:cubicBezTo>
                    <a:cubicBezTo>
                      <a:pt x="774455" y="1541245"/>
                      <a:pt x="799677" y="1508357"/>
                      <a:pt x="817481" y="1468794"/>
                    </a:cubicBezTo>
                    <a:cubicBezTo>
                      <a:pt x="835284" y="1429231"/>
                      <a:pt x="844186" y="1381754"/>
                      <a:pt x="844186" y="1326365"/>
                    </a:cubicBezTo>
                    <a:cubicBezTo>
                      <a:pt x="844186" y="1278889"/>
                      <a:pt x="836768" y="1236606"/>
                      <a:pt x="821931" y="1199515"/>
                    </a:cubicBezTo>
                    <a:cubicBezTo>
                      <a:pt x="807095" y="1162424"/>
                      <a:pt x="783852" y="1131021"/>
                      <a:pt x="752201" y="1105305"/>
                    </a:cubicBezTo>
                    <a:cubicBezTo>
                      <a:pt x="720550" y="1079588"/>
                      <a:pt x="679503" y="1060301"/>
                      <a:pt x="629059" y="1047443"/>
                    </a:cubicBezTo>
                    <a:cubicBezTo>
                      <a:pt x="578616" y="1034585"/>
                      <a:pt x="517293" y="1028156"/>
                      <a:pt x="445089" y="1028156"/>
                    </a:cubicBezTo>
                    <a:cubicBezTo>
                      <a:pt x="387722" y="1028156"/>
                      <a:pt x="335548" y="1031123"/>
                      <a:pt x="288566" y="1037058"/>
                    </a:cubicBezTo>
                    <a:cubicBezTo>
                      <a:pt x="241585" y="1042992"/>
                      <a:pt x="197323" y="1045959"/>
                      <a:pt x="155781" y="1045959"/>
                    </a:cubicBezTo>
                    <a:cubicBezTo>
                      <a:pt x="127098" y="1045959"/>
                      <a:pt x="106574" y="1038789"/>
                      <a:pt x="94211" y="1024447"/>
                    </a:cubicBezTo>
                    <a:cubicBezTo>
                      <a:pt x="81847" y="1010105"/>
                      <a:pt x="75665" y="983647"/>
                      <a:pt x="75665" y="945073"/>
                    </a:cubicBezTo>
                    <a:lnTo>
                      <a:pt x="75665" y="111272"/>
                    </a:lnTo>
                    <a:cubicBezTo>
                      <a:pt x="75665" y="71709"/>
                      <a:pt x="83331" y="43272"/>
                      <a:pt x="98662" y="25964"/>
                    </a:cubicBezTo>
                    <a:cubicBezTo>
                      <a:pt x="113992" y="8655"/>
                      <a:pt x="138472" y="0"/>
                      <a:pt x="1721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64" name="Freeform 63"/>
              <p:cNvSpPr/>
              <p:nvPr/>
            </p:nvSpPr>
            <p:spPr>
              <a:xfrm>
                <a:off x="2325672" y="4294612"/>
                <a:ext cx="2082723" cy="2399783"/>
              </a:xfrm>
              <a:custGeom>
                <a:avLst/>
                <a:gdLst>
                  <a:gd name="connsiteX0" fmla="*/ 380362 w 2082723"/>
                  <a:gd name="connsiteY0" fmla="*/ 1012596 h 2399783"/>
                  <a:gd name="connsiteX1" fmla="*/ 564332 w 2082723"/>
                  <a:gd name="connsiteY1" fmla="*/ 1031883 h 2399783"/>
                  <a:gd name="connsiteX2" fmla="*/ 687474 w 2082723"/>
                  <a:gd name="connsiteY2" fmla="*/ 1089745 h 2399783"/>
                  <a:gd name="connsiteX3" fmla="*/ 757204 w 2082723"/>
                  <a:gd name="connsiteY3" fmla="*/ 1183955 h 2399783"/>
                  <a:gd name="connsiteX4" fmla="*/ 779459 w 2082723"/>
                  <a:gd name="connsiteY4" fmla="*/ 1310805 h 2399783"/>
                  <a:gd name="connsiteX5" fmla="*/ 752754 w 2082723"/>
                  <a:gd name="connsiteY5" fmla="*/ 1453234 h 2399783"/>
                  <a:gd name="connsiteX6" fmla="*/ 677088 w 2082723"/>
                  <a:gd name="connsiteY6" fmla="*/ 1551896 h 2399783"/>
                  <a:gd name="connsiteX7" fmla="*/ 666374 w 2082723"/>
                  <a:gd name="connsiteY7" fmla="*/ 1558588 h 2399783"/>
                  <a:gd name="connsiteX8" fmla="*/ 42518 w 2082723"/>
                  <a:gd name="connsiteY8" fmla="*/ 1017413 h 2399783"/>
                  <a:gd name="connsiteX9" fmla="*/ 54149 w 2082723"/>
                  <a:gd name="connsiteY9" fmla="*/ 1025021 h 2399783"/>
                  <a:gd name="connsiteX10" fmla="*/ 91054 w 2082723"/>
                  <a:gd name="connsiteY10" fmla="*/ 1030399 h 2399783"/>
                  <a:gd name="connsiteX11" fmla="*/ 223839 w 2082723"/>
                  <a:gd name="connsiteY11" fmla="*/ 1021498 h 2399783"/>
                  <a:gd name="connsiteX12" fmla="*/ 380362 w 2082723"/>
                  <a:gd name="connsiteY12" fmla="*/ 1012596 h 2399783"/>
                  <a:gd name="connsiteX13" fmla="*/ 1046791 w 2082723"/>
                  <a:gd name="connsiteY13" fmla="*/ 0 h 2399783"/>
                  <a:gd name="connsiteX14" fmla="*/ 2082723 w 2082723"/>
                  <a:gd name="connsiteY14" fmla="*/ 898637 h 2399783"/>
                  <a:gd name="connsiteX15" fmla="*/ 2082723 w 2082723"/>
                  <a:gd name="connsiteY15" fmla="*/ 2399783 h 2399783"/>
                  <a:gd name="connsiteX16" fmla="*/ 629084 w 2082723"/>
                  <a:gd name="connsiteY16" fmla="*/ 2399783 h 2399783"/>
                  <a:gd name="connsiteX17" fmla="*/ 0 w 2082723"/>
                  <a:gd name="connsiteY17" fmla="*/ 1854074 h 2399783"/>
                  <a:gd name="connsiteX18" fmla="*/ 23549 w 2082723"/>
                  <a:gd name="connsiteY18" fmla="*/ 1864943 h 2399783"/>
                  <a:gd name="connsiteX19" fmla="*/ 128145 w 2082723"/>
                  <a:gd name="connsiteY19" fmla="*/ 1899066 h 2399783"/>
                  <a:gd name="connsiteX20" fmla="*/ 272057 w 2082723"/>
                  <a:gd name="connsiteY20" fmla="*/ 1927255 h 2399783"/>
                  <a:gd name="connsiteX21" fmla="*/ 441191 w 2082723"/>
                  <a:gd name="connsiteY21" fmla="*/ 1938382 h 2399783"/>
                  <a:gd name="connsiteX22" fmla="*/ 749044 w 2082723"/>
                  <a:gd name="connsiteY22" fmla="*/ 1893873 h 2399783"/>
                  <a:gd name="connsiteX23" fmla="*/ 986425 w 2082723"/>
                  <a:gd name="connsiteY23" fmla="*/ 1765539 h 2399783"/>
                  <a:gd name="connsiteX24" fmla="*/ 1139239 w 2082723"/>
                  <a:gd name="connsiteY24" fmla="*/ 1559315 h 2399783"/>
                  <a:gd name="connsiteX25" fmla="*/ 1193392 w 2082723"/>
                  <a:gd name="connsiteY25" fmla="*/ 1281134 h 2399783"/>
                  <a:gd name="connsiteX26" fmla="*/ 1150366 w 2082723"/>
                  <a:gd name="connsiteY26" fmla="*/ 1038560 h 2399783"/>
                  <a:gd name="connsiteX27" fmla="*/ 1025000 w 2082723"/>
                  <a:gd name="connsiteY27" fmla="*/ 863492 h 2399783"/>
                  <a:gd name="connsiteX28" fmla="*/ 821742 w 2082723"/>
                  <a:gd name="connsiteY28" fmla="*/ 756671 h 2399783"/>
                  <a:gd name="connsiteX29" fmla="*/ 545045 w 2082723"/>
                  <a:gd name="connsiteY29" fmla="*/ 720322 h 2399783"/>
                  <a:gd name="connsiteX30" fmla="*/ 437482 w 2082723"/>
                  <a:gd name="connsiteY30" fmla="*/ 721805 h 2399783"/>
                  <a:gd name="connsiteX31" fmla="*/ 334370 w 2082723"/>
                  <a:gd name="connsiteY31" fmla="*/ 729223 h 2399783"/>
                  <a:gd name="connsiteX32" fmla="*/ 334370 w 2082723"/>
                  <a:gd name="connsiteY32" fmla="*/ 318258 h 2399783"/>
                  <a:gd name="connsiteX33" fmla="*/ 1016840 w 2082723"/>
                  <a:gd name="connsiteY33" fmla="*/ 318258 h 2399783"/>
                  <a:gd name="connsiteX34" fmla="*/ 1062090 w 2082723"/>
                  <a:gd name="connsiteY34" fmla="*/ 278200 h 2399783"/>
                  <a:gd name="connsiteX35" fmla="*/ 1077669 w 2082723"/>
                  <a:gd name="connsiteY35" fmla="*/ 149124 h 2399783"/>
                  <a:gd name="connsiteX36" fmla="*/ 1073959 w 2082723"/>
                  <a:gd name="connsiteY36" fmla="*/ 72717 h 2399783"/>
                  <a:gd name="connsiteX37" fmla="*/ 1062090 w 2082723"/>
                  <a:gd name="connsiteY37" fmla="*/ 21532 h 2399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2723" h="2399783">
                    <a:moveTo>
                      <a:pt x="380362" y="1012596"/>
                    </a:moveTo>
                    <a:cubicBezTo>
                      <a:pt x="452566" y="1012596"/>
                      <a:pt x="513889" y="1019025"/>
                      <a:pt x="564332" y="1031883"/>
                    </a:cubicBezTo>
                    <a:cubicBezTo>
                      <a:pt x="614776" y="1044741"/>
                      <a:pt x="655823" y="1064028"/>
                      <a:pt x="687474" y="1089745"/>
                    </a:cubicBezTo>
                    <a:cubicBezTo>
                      <a:pt x="719125" y="1115461"/>
                      <a:pt x="742368" y="1146864"/>
                      <a:pt x="757204" y="1183955"/>
                    </a:cubicBezTo>
                    <a:cubicBezTo>
                      <a:pt x="772041" y="1221046"/>
                      <a:pt x="779459" y="1263329"/>
                      <a:pt x="779459" y="1310805"/>
                    </a:cubicBezTo>
                    <a:cubicBezTo>
                      <a:pt x="779459" y="1366194"/>
                      <a:pt x="770557" y="1413671"/>
                      <a:pt x="752754" y="1453234"/>
                    </a:cubicBezTo>
                    <a:cubicBezTo>
                      <a:pt x="734950" y="1492797"/>
                      <a:pt x="709728" y="1525685"/>
                      <a:pt x="677088" y="1551896"/>
                    </a:cubicBezTo>
                    <a:lnTo>
                      <a:pt x="666374" y="1558588"/>
                    </a:lnTo>
                    <a:lnTo>
                      <a:pt x="42518" y="1017413"/>
                    </a:lnTo>
                    <a:lnTo>
                      <a:pt x="54149" y="1025021"/>
                    </a:lnTo>
                    <a:cubicBezTo>
                      <a:pt x="64411" y="1028607"/>
                      <a:pt x="76713" y="1030399"/>
                      <a:pt x="91054" y="1030399"/>
                    </a:cubicBezTo>
                    <a:cubicBezTo>
                      <a:pt x="132596" y="1030399"/>
                      <a:pt x="176858" y="1027432"/>
                      <a:pt x="223839" y="1021498"/>
                    </a:cubicBezTo>
                    <a:cubicBezTo>
                      <a:pt x="270821" y="1015563"/>
                      <a:pt x="322995" y="1012596"/>
                      <a:pt x="380362" y="1012596"/>
                    </a:cubicBezTo>
                    <a:close/>
                    <a:moveTo>
                      <a:pt x="1046791" y="0"/>
                    </a:moveTo>
                    <a:lnTo>
                      <a:pt x="2082723" y="898637"/>
                    </a:lnTo>
                    <a:lnTo>
                      <a:pt x="2082723" y="2399783"/>
                    </a:lnTo>
                    <a:lnTo>
                      <a:pt x="629084" y="2399783"/>
                    </a:lnTo>
                    <a:lnTo>
                      <a:pt x="0" y="1854074"/>
                    </a:lnTo>
                    <a:lnTo>
                      <a:pt x="23549" y="1864943"/>
                    </a:lnTo>
                    <a:cubicBezTo>
                      <a:pt x="50749" y="1876317"/>
                      <a:pt x="85614" y="1887691"/>
                      <a:pt x="128145" y="1899066"/>
                    </a:cubicBezTo>
                    <a:cubicBezTo>
                      <a:pt x="170676" y="1910440"/>
                      <a:pt x="218647" y="1919837"/>
                      <a:pt x="272057" y="1927255"/>
                    </a:cubicBezTo>
                    <a:cubicBezTo>
                      <a:pt x="325468" y="1934673"/>
                      <a:pt x="381846" y="1938382"/>
                      <a:pt x="441191" y="1938382"/>
                    </a:cubicBezTo>
                    <a:cubicBezTo>
                      <a:pt x="553947" y="1938382"/>
                      <a:pt x="656565" y="1923546"/>
                      <a:pt x="749044" y="1893873"/>
                    </a:cubicBezTo>
                    <a:cubicBezTo>
                      <a:pt x="841524" y="1864201"/>
                      <a:pt x="920651" y="1821423"/>
                      <a:pt x="986425" y="1765539"/>
                    </a:cubicBezTo>
                    <a:cubicBezTo>
                      <a:pt x="1052199" y="1709656"/>
                      <a:pt x="1103138" y="1640914"/>
                      <a:pt x="1139239" y="1559315"/>
                    </a:cubicBezTo>
                    <a:cubicBezTo>
                      <a:pt x="1175341" y="1477715"/>
                      <a:pt x="1193392" y="1384988"/>
                      <a:pt x="1193392" y="1281134"/>
                    </a:cubicBezTo>
                    <a:cubicBezTo>
                      <a:pt x="1193392" y="1189149"/>
                      <a:pt x="1179050" y="1108291"/>
                      <a:pt x="1150366" y="1038560"/>
                    </a:cubicBezTo>
                    <a:cubicBezTo>
                      <a:pt x="1121683" y="968830"/>
                      <a:pt x="1079894" y="910474"/>
                      <a:pt x="1025000" y="863492"/>
                    </a:cubicBezTo>
                    <a:cubicBezTo>
                      <a:pt x="970105" y="816510"/>
                      <a:pt x="902353" y="780903"/>
                      <a:pt x="821742" y="756671"/>
                    </a:cubicBezTo>
                    <a:cubicBezTo>
                      <a:pt x="741132" y="732438"/>
                      <a:pt x="648899" y="720322"/>
                      <a:pt x="545045" y="720322"/>
                    </a:cubicBezTo>
                    <a:cubicBezTo>
                      <a:pt x="507460" y="720322"/>
                      <a:pt x="471606" y="720816"/>
                      <a:pt x="437482" y="721805"/>
                    </a:cubicBezTo>
                    <a:cubicBezTo>
                      <a:pt x="403359" y="722794"/>
                      <a:pt x="368988" y="725267"/>
                      <a:pt x="334370" y="729223"/>
                    </a:cubicBezTo>
                    <a:lnTo>
                      <a:pt x="334370" y="318258"/>
                    </a:lnTo>
                    <a:lnTo>
                      <a:pt x="1016840" y="318258"/>
                    </a:lnTo>
                    <a:cubicBezTo>
                      <a:pt x="1036621" y="318258"/>
                      <a:pt x="1051705" y="304905"/>
                      <a:pt x="1062090" y="278200"/>
                    </a:cubicBezTo>
                    <a:cubicBezTo>
                      <a:pt x="1072476" y="251494"/>
                      <a:pt x="1077669" y="208469"/>
                      <a:pt x="1077669" y="149124"/>
                    </a:cubicBezTo>
                    <a:cubicBezTo>
                      <a:pt x="1077669" y="119451"/>
                      <a:pt x="1076432" y="93982"/>
                      <a:pt x="1073959" y="72717"/>
                    </a:cubicBezTo>
                    <a:cubicBezTo>
                      <a:pt x="1071487" y="51452"/>
                      <a:pt x="1067530" y="34390"/>
                      <a:pt x="1062090" y="21532"/>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82" name="TextBox 81"/>
            <p:cNvSpPr txBox="1"/>
            <p:nvPr/>
          </p:nvSpPr>
          <p:spPr>
            <a:xfrm>
              <a:off x="6112291" y="2443259"/>
              <a:ext cx="3005663" cy="1015663"/>
            </a:xfrm>
            <a:prstGeom prst="rect">
              <a:avLst/>
            </a:prstGeom>
            <a:noFill/>
          </p:spPr>
          <p:txBody>
            <a:bodyPr wrap="square" lIns="0" rtlCol="0" anchor="ctr">
              <a:spAutoFit/>
            </a:bodyPr>
            <a:lstStyle/>
            <a:p>
              <a:r>
                <a:rPr lang="en-US" sz="1500" b="1" dirty="0" smtClean="0">
                  <a:solidFill>
                    <a:srgbClr val="12806A"/>
                  </a:solidFill>
                </a:rPr>
                <a:t>Consider </a:t>
              </a:r>
              <a:r>
                <a:rPr lang="en-US" sz="1500" b="1" dirty="0">
                  <a:solidFill>
                    <a:srgbClr val="12806A"/>
                  </a:solidFill>
                </a:rPr>
                <a:t>new institutional arrangements that eliminate an organ of state being both a referee &amp; player in the SANSS</a:t>
              </a:r>
            </a:p>
          </p:txBody>
        </p:sp>
      </p:grpSp>
      <p:sp>
        <p:nvSpPr>
          <p:cNvPr id="41" name="Rectangle 40"/>
          <p:cNvSpPr/>
          <p:nvPr/>
        </p:nvSpPr>
        <p:spPr>
          <a:xfrm>
            <a:off x="311367" y="573208"/>
            <a:ext cx="4527897" cy="830997"/>
          </a:xfrm>
          <a:prstGeom prst="rect">
            <a:avLst/>
          </a:prstGeom>
        </p:spPr>
        <p:txBody>
          <a:bodyPr wrap="square">
            <a:spAutoFit/>
          </a:bodyPr>
          <a:lstStyle/>
          <a:p>
            <a:r>
              <a:rPr lang="en-ZA" altLang="en-US" sz="2400" b="1" dirty="0" smtClean="0"/>
              <a:t>Institutional </a:t>
            </a:r>
            <a:r>
              <a:rPr lang="en-ZA" altLang="en-US" sz="2400" b="1" dirty="0"/>
              <a:t>arrangements and protocols</a:t>
            </a:r>
            <a:endParaRPr lang="en-ZA" sz="2400" dirty="0"/>
          </a:p>
        </p:txBody>
      </p:sp>
    </p:spTree>
    <p:extLst>
      <p:ext uri="{BB962C8B-B14F-4D97-AF65-F5344CB8AC3E}">
        <p14:creationId xmlns:p14="http://schemas.microsoft.com/office/powerpoint/2010/main" xmlns="" val="347006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500"/>
                                        <p:tgtEl>
                                          <p:spTgt spid="8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500"/>
                                        <p:tgtEl>
                                          <p:spTgt spid="9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327" y="134050"/>
            <a:ext cx="8784976" cy="954107"/>
          </a:xfrm>
          <a:prstGeom prst="rect">
            <a:avLst/>
          </a:prstGeom>
        </p:spPr>
        <p:txBody>
          <a:bodyPr wrap="square">
            <a:spAutoFit/>
          </a:bodyPr>
          <a:lstStyle/>
          <a:p>
            <a:r>
              <a:rPr lang="en-ZA" sz="2800" b="1" dirty="0">
                <a:latin typeface="+mn-lt"/>
              </a:rPr>
              <a:t>Institute of National Statistics and Geography (INEGI) - </a:t>
            </a:r>
            <a:r>
              <a:rPr lang="en-ZA" sz="2800" b="1" dirty="0" smtClean="0">
                <a:latin typeface="+mn-lt"/>
              </a:rPr>
              <a:t>Mexico</a:t>
            </a:r>
            <a:endParaRPr lang="en-ZA" sz="2800" b="1" dirty="0">
              <a:latin typeface="+mn-lt"/>
            </a:endParaRPr>
          </a:p>
        </p:txBody>
      </p:sp>
      <p:sp>
        <p:nvSpPr>
          <p:cNvPr id="7" name="Rectangle 6"/>
          <p:cNvSpPr/>
          <p:nvPr/>
        </p:nvSpPr>
        <p:spPr>
          <a:xfrm>
            <a:off x="323528" y="5157192"/>
            <a:ext cx="1790811" cy="369332"/>
          </a:xfrm>
          <a:prstGeom prst="rect">
            <a:avLst/>
          </a:prstGeom>
        </p:spPr>
        <p:txBody>
          <a:bodyPr wrap="none">
            <a:spAutoFit/>
          </a:bodyPr>
          <a:lstStyle/>
          <a:p>
            <a:r>
              <a:rPr lang="en-US" dirty="0" smtClean="0">
                <a:solidFill>
                  <a:schemeClr val="bg1"/>
                </a:solidFill>
                <a:latin typeface="+mn-lt"/>
              </a:rPr>
              <a:t>Strategic change:</a:t>
            </a:r>
            <a:endParaRPr lang="en-US" dirty="0">
              <a:solidFill>
                <a:schemeClr val="bg1"/>
              </a:solidFill>
              <a:latin typeface="+mn-lt"/>
            </a:endParaRPr>
          </a:p>
        </p:txBody>
      </p:sp>
      <p:sp>
        <p:nvSpPr>
          <p:cNvPr id="8" name="Rectangle 7"/>
          <p:cNvSpPr/>
          <p:nvPr/>
        </p:nvSpPr>
        <p:spPr>
          <a:xfrm>
            <a:off x="1979712" y="5085184"/>
            <a:ext cx="7344816" cy="584775"/>
          </a:xfrm>
          <a:prstGeom prst="rect">
            <a:avLst/>
          </a:prstGeom>
        </p:spPr>
        <p:txBody>
          <a:bodyPr wrap="square">
            <a:spAutoFit/>
          </a:bodyPr>
          <a:lstStyle/>
          <a:p>
            <a:r>
              <a:rPr lang="en-US" sz="1600" dirty="0" smtClean="0">
                <a:solidFill>
                  <a:schemeClr val="bg1"/>
                </a:solidFill>
                <a:latin typeface="+mn-lt"/>
              </a:rPr>
              <a:t>Delivery model coordinating statistical production to respond to state needs based on Fundamental principles of Official Statistics</a:t>
            </a:r>
          </a:p>
        </p:txBody>
      </p:sp>
      <p:sp>
        <p:nvSpPr>
          <p:cNvPr id="6" name="Rectangle 5"/>
          <p:cNvSpPr/>
          <p:nvPr/>
        </p:nvSpPr>
        <p:spPr>
          <a:xfrm>
            <a:off x="29327" y="1231592"/>
            <a:ext cx="8784976" cy="4555093"/>
          </a:xfrm>
          <a:prstGeom prst="rect">
            <a:avLst/>
          </a:prstGeom>
        </p:spPr>
        <p:txBody>
          <a:bodyPr wrap="square">
            <a:spAutoFit/>
          </a:bodyPr>
          <a:lstStyle/>
          <a:p>
            <a:pPr marL="285750" indent="-285750">
              <a:buClr>
                <a:srgbClr val="FF6600"/>
              </a:buClr>
              <a:buFont typeface="Arial" panose="020B0604020202020204" pitchFamily="34" charset="0"/>
              <a:buChar char="•"/>
            </a:pPr>
            <a:r>
              <a:rPr lang="en-US" sz="2000" dirty="0" smtClean="0">
                <a:latin typeface="+mn-lt"/>
              </a:rPr>
              <a:t>Law: </a:t>
            </a:r>
            <a:r>
              <a:rPr lang="en-ZA" dirty="0"/>
              <a:t>The law of the national system of statistical and geography information published in 2008 and made INEGI </a:t>
            </a:r>
            <a:r>
              <a:rPr lang="en-ZA" dirty="0" smtClean="0"/>
              <a:t>autonomous</a:t>
            </a:r>
          </a:p>
          <a:p>
            <a:pPr>
              <a:buClr>
                <a:srgbClr val="FF6600"/>
              </a:buClr>
            </a:pPr>
            <a:endParaRPr lang="en-ZA" dirty="0" smtClean="0"/>
          </a:p>
          <a:p>
            <a:pPr marL="285750" indent="-285750">
              <a:buClr>
                <a:srgbClr val="FF6600"/>
              </a:buClr>
              <a:buFont typeface="Arial" panose="020B0604020202020204" pitchFamily="34" charset="0"/>
              <a:buChar char="•"/>
            </a:pPr>
            <a:r>
              <a:rPr lang="en-ZA" dirty="0" smtClean="0"/>
              <a:t>Institutional arrangements: </a:t>
            </a:r>
          </a:p>
          <a:p>
            <a:pPr marL="742950" lvl="1" indent="-285750">
              <a:buClr>
                <a:srgbClr val="FF6600"/>
              </a:buClr>
              <a:buFont typeface="Wingdings" panose="05000000000000000000" pitchFamily="2" charset="2"/>
              <a:buChar char="Ø"/>
            </a:pPr>
            <a:r>
              <a:rPr lang="en-ZA" b="1" dirty="0" smtClean="0"/>
              <a:t>INEGI: </a:t>
            </a:r>
            <a:r>
              <a:rPr lang="en-ZA" dirty="0" smtClean="0"/>
              <a:t>responsible for regulation and coordination</a:t>
            </a:r>
          </a:p>
          <a:p>
            <a:pPr marL="742950" lvl="1" indent="-285750">
              <a:buClr>
                <a:srgbClr val="FF6600"/>
              </a:buClr>
              <a:buFont typeface="Wingdings" panose="05000000000000000000" pitchFamily="2" charset="2"/>
              <a:buChar char="Ø"/>
            </a:pPr>
            <a:r>
              <a:rPr lang="en-ZA" b="1" dirty="0" smtClean="0"/>
              <a:t>Government Board </a:t>
            </a:r>
            <a:r>
              <a:rPr lang="en-ZA" dirty="0"/>
              <a:t>- made up of five members designated by the President of the Republic with the approval of the Senate : the five members are the President of </a:t>
            </a:r>
            <a:r>
              <a:rPr lang="en-ZA" dirty="0" err="1"/>
              <a:t>Inegi</a:t>
            </a:r>
            <a:r>
              <a:rPr lang="en-ZA" dirty="0"/>
              <a:t> and the Vice </a:t>
            </a:r>
            <a:r>
              <a:rPr lang="en-ZA" dirty="0" smtClean="0"/>
              <a:t>Presidents of </a:t>
            </a:r>
            <a:r>
              <a:rPr lang="en-ZA" dirty="0" err="1" smtClean="0"/>
              <a:t>Inegi</a:t>
            </a:r>
            <a:r>
              <a:rPr lang="en-ZA" dirty="0" smtClean="0"/>
              <a:t> – role is to build relations between INEGI and line Ministries</a:t>
            </a:r>
            <a:endParaRPr lang="en-ZA" dirty="0"/>
          </a:p>
          <a:p>
            <a:pPr marL="742950" lvl="1" indent="-285750">
              <a:buClr>
                <a:srgbClr val="FF6600"/>
              </a:buClr>
              <a:buFont typeface="Wingdings" panose="05000000000000000000" pitchFamily="2" charset="2"/>
              <a:buChar char="Ø"/>
            </a:pPr>
            <a:r>
              <a:rPr lang="en-ZA" b="1" dirty="0" smtClean="0"/>
              <a:t>National Consulting Council</a:t>
            </a:r>
            <a:r>
              <a:rPr lang="en-ZA" dirty="0" smtClean="0"/>
              <a:t>: Made of senior government officials, the academia and chaired by the President of </a:t>
            </a:r>
            <a:r>
              <a:rPr lang="en-ZA" dirty="0" err="1" smtClean="0"/>
              <a:t>Inegi</a:t>
            </a:r>
            <a:r>
              <a:rPr lang="en-ZA" dirty="0" smtClean="0"/>
              <a:t> – role is to advise the Board and </a:t>
            </a:r>
            <a:r>
              <a:rPr lang="en-ZA" dirty="0" err="1" smtClean="0"/>
              <a:t>Inegi</a:t>
            </a:r>
            <a:r>
              <a:rPr lang="en-ZA" dirty="0" smtClean="0"/>
              <a:t>.</a:t>
            </a:r>
          </a:p>
          <a:p>
            <a:pPr lvl="1">
              <a:buClr>
                <a:srgbClr val="FF6600"/>
              </a:buClr>
            </a:pPr>
            <a:endParaRPr lang="en-ZA" dirty="0"/>
          </a:p>
          <a:p>
            <a:pPr marL="285750" indent="-285750">
              <a:buClr>
                <a:srgbClr val="FF6600"/>
              </a:buClr>
              <a:buFont typeface="Arial" panose="020B0604020202020204" pitchFamily="34" charset="0"/>
              <a:buChar char="•"/>
            </a:pPr>
            <a:r>
              <a:rPr lang="en-ZA" b="1" dirty="0" smtClean="0"/>
              <a:t>Coordination mechanisms</a:t>
            </a:r>
            <a:r>
              <a:rPr lang="en-ZA" dirty="0" smtClean="0"/>
              <a:t>: Through subsystems: Demographic and social, Economic, Geographic and Environmental and Justice, peace and security – these are headed by Vice Presidents</a:t>
            </a:r>
          </a:p>
        </p:txBody>
      </p:sp>
    </p:spTree>
    <p:extLst>
      <p:ext uri="{BB962C8B-B14F-4D97-AF65-F5344CB8AC3E}">
        <p14:creationId xmlns:p14="http://schemas.microsoft.com/office/powerpoint/2010/main" xmlns="" val="2045571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57250"/>
          </a:xfrm>
        </p:spPr>
        <p:txBody>
          <a:bodyPr/>
          <a:lstStyle/>
          <a:p>
            <a:pPr algn="l">
              <a:defRPr/>
            </a:pPr>
            <a:r>
              <a:rPr lang="en-ZA" sz="2800" b="1" dirty="0" smtClean="0">
                <a:solidFill>
                  <a:schemeClr val="accent5">
                    <a:lumMod val="50000"/>
                  </a:schemeClr>
                </a:solidFill>
              </a:rPr>
              <a:t>Outline of presentation</a:t>
            </a:r>
            <a:endParaRPr lang="en-US" sz="2800" b="1" dirty="0" smtClean="0">
              <a:solidFill>
                <a:schemeClr val="accent5">
                  <a:lumMod val="50000"/>
                </a:schemeClr>
              </a:solidFill>
            </a:endParaRPr>
          </a:p>
        </p:txBody>
      </p:sp>
      <p:sp>
        <p:nvSpPr>
          <p:cNvPr id="7171" name="Rectangle 3"/>
          <p:cNvSpPr>
            <a:spLocks noGrp="1" noChangeArrowheads="1"/>
          </p:cNvSpPr>
          <p:nvPr>
            <p:ph type="body" idx="1"/>
          </p:nvPr>
        </p:nvSpPr>
        <p:spPr>
          <a:xfrm>
            <a:off x="-180528" y="-595387"/>
            <a:ext cx="8497888" cy="5024437"/>
          </a:xfrm>
        </p:spPr>
        <p:txBody>
          <a:bodyPr/>
          <a:lstStyle/>
          <a:p>
            <a:pPr marL="609600" indent="-609600">
              <a:buFontTx/>
              <a:buNone/>
              <a:defRPr/>
            </a:pPr>
            <a:endParaRPr lang="en-ZA" sz="2000" dirty="0" smtClean="0"/>
          </a:p>
          <a:p>
            <a:pPr marL="0" indent="0" algn="just">
              <a:buFont typeface="Arial" panose="020B0604020202020204" pitchFamily="34" charset="0"/>
              <a:buNone/>
              <a:defRPr/>
            </a:pPr>
            <a:endParaRPr lang="en-ZA" sz="2400" dirty="0">
              <a:solidFill>
                <a:schemeClr val="folHlink"/>
              </a:solidFill>
            </a:endParaRPr>
          </a:p>
          <a:p>
            <a:pPr marL="0" indent="0" algn="just">
              <a:buFont typeface="Arial" panose="020B0604020202020204" pitchFamily="34" charset="0"/>
              <a:buNone/>
              <a:defRPr/>
            </a:pPr>
            <a:endParaRPr lang="en-ZA" sz="2400" dirty="0">
              <a:solidFill>
                <a:schemeClr val="folHlink"/>
              </a:solidFill>
            </a:endParaRPr>
          </a:p>
          <a:p>
            <a:pPr marL="0" indent="0" algn="just">
              <a:buFont typeface="Arial" panose="020B0604020202020204" pitchFamily="34" charset="0"/>
              <a:buNone/>
              <a:defRPr/>
            </a:pPr>
            <a:endParaRPr lang="en-ZA" sz="2400" dirty="0">
              <a:solidFill>
                <a:schemeClr val="folHlink"/>
              </a:solidFill>
            </a:endParaRPr>
          </a:p>
          <a:p>
            <a:pPr marL="0" indent="0" algn="just">
              <a:buFont typeface="Arial" panose="020B0604020202020204" pitchFamily="34" charset="0"/>
              <a:buNone/>
              <a:defRPr/>
            </a:pPr>
            <a:endParaRPr lang="en-ZA" sz="2400" dirty="0">
              <a:solidFill>
                <a:schemeClr val="folHlink"/>
              </a:solidFill>
            </a:endParaRPr>
          </a:p>
          <a:p>
            <a:pPr marL="0" indent="0" algn="just">
              <a:buFont typeface="Arial" panose="020B0604020202020204" pitchFamily="34" charset="0"/>
              <a:buNone/>
              <a:defRPr/>
            </a:pPr>
            <a:endParaRPr lang="en-ZA" sz="2400" dirty="0">
              <a:solidFill>
                <a:schemeClr val="folHlink"/>
              </a:solidFill>
            </a:endParaRPr>
          </a:p>
        </p:txBody>
      </p:sp>
      <p:graphicFrame>
        <p:nvGraphicFramePr>
          <p:cNvPr id="2" name="Diagram 1"/>
          <p:cNvGraphicFramePr/>
          <p:nvPr>
            <p:extLst>
              <p:ext uri="{D42A27DB-BD31-4B8C-83A1-F6EECF244321}">
                <p14:modId xmlns:p14="http://schemas.microsoft.com/office/powerpoint/2010/main" xmlns="" val="314363297"/>
              </p:ext>
            </p:extLst>
          </p:nvPr>
        </p:nvGraphicFramePr>
        <p:xfrm>
          <a:off x="179512" y="620688"/>
          <a:ext cx="8784976"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08680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grpId="1"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2" grpId="1">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327" y="134050"/>
            <a:ext cx="8784976" cy="523220"/>
          </a:xfrm>
          <a:prstGeom prst="rect">
            <a:avLst/>
          </a:prstGeom>
        </p:spPr>
        <p:txBody>
          <a:bodyPr wrap="square">
            <a:spAutoFit/>
          </a:bodyPr>
          <a:lstStyle/>
          <a:p>
            <a:r>
              <a:rPr lang="en-ZA" sz="2800" b="1" dirty="0" smtClean="0">
                <a:latin typeface="+mn-lt"/>
              </a:rPr>
              <a:t>UK Statistics Authority- United Kingdom</a:t>
            </a:r>
            <a:endParaRPr lang="en-ZA" sz="2800" b="1" dirty="0">
              <a:latin typeface="+mn-lt"/>
            </a:endParaRPr>
          </a:p>
        </p:txBody>
      </p:sp>
      <p:sp>
        <p:nvSpPr>
          <p:cNvPr id="7" name="Rectangle 6"/>
          <p:cNvSpPr/>
          <p:nvPr/>
        </p:nvSpPr>
        <p:spPr>
          <a:xfrm>
            <a:off x="323528" y="5157192"/>
            <a:ext cx="1790811" cy="369332"/>
          </a:xfrm>
          <a:prstGeom prst="rect">
            <a:avLst/>
          </a:prstGeom>
        </p:spPr>
        <p:txBody>
          <a:bodyPr wrap="none">
            <a:spAutoFit/>
          </a:bodyPr>
          <a:lstStyle/>
          <a:p>
            <a:r>
              <a:rPr lang="en-US" dirty="0" smtClean="0">
                <a:solidFill>
                  <a:schemeClr val="bg1"/>
                </a:solidFill>
                <a:latin typeface="+mn-lt"/>
              </a:rPr>
              <a:t>Strategic change:</a:t>
            </a:r>
            <a:endParaRPr lang="en-US" dirty="0">
              <a:solidFill>
                <a:schemeClr val="bg1"/>
              </a:solidFill>
              <a:latin typeface="+mn-lt"/>
            </a:endParaRPr>
          </a:p>
        </p:txBody>
      </p:sp>
      <p:sp>
        <p:nvSpPr>
          <p:cNvPr id="8" name="Rectangle 7"/>
          <p:cNvSpPr/>
          <p:nvPr/>
        </p:nvSpPr>
        <p:spPr>
          <a:xfrm>
            <a:off x="1979712" y="5085184"/>
            <a:ext cx="7344816" cy="584775"/>
          </a:xfrm>
          <a:prstGeom prst="rect">
            <a:avLst/>
          </a:prstGeom>
        </p:spPr>
        <p:txBody>
          <a:bodyPr wrap="square">
            <a:spAutoFit/>
          </a:bodyPr>
          <a:lstStyle/>
          <a:p>
            <a:r>
              <a:rPr lang="en-US" sz="1600" dirty="0" smtClean="0">
                <a:solidFill>
                  <a:schemeClr val="bg1"/>
                </a:solidFill>
                <a:latin typeface="+mn-lt"/>
              </a:rPr>
              <a:t>Delivery model coordinating statistical production to respond to state needs based on Fundamental principles of Official Statistics</a:t>
            </a:r>
          </a:p>
        </p:txBody>
      </p:sp>
      <p:sp>
        <p:nvSpPr>
          <p:cNvPr id="6" name="Rectangle 5"/>
          <p:cNvSpPr/>
          <p:nvPr/>
        </p:nvSpPr>
        <p:spPr>
          <a:xfrm>
            <a:off x="-28425" y="980728"/>
            <a:ext cx="8784976" cy="4770537"/>
          </a:xfrm>
          <a:prstGeom prst="rect">
            <a:avLst/>
          </a:prstGeom>
        </p:spPr>
        <p:txBody>
          <a:bodyPr wrap="square">
            <a:spAutoFit/>
          </a:bodyPr>
          <a:lstStyle/>
          <a:p>
            <a:pPr marL="285750" indent="-285750">
              <a:buClr>
                <a:srgbClr val="FF6600"/>
              </a:buClr>
              <a:buFont typeface="Arial" panose="020B0604020202020204" pitchFamily="34" charset="0"/>
              <a:buChar char="•"/>
            </a:pPr>
            <a:r>
              <a:rPr lang="en-US" sz="1600" dirty="0" smtClean="0">
                <a:latin typeface="+mn-lt"/>
              </a:rPr>
              <a:t>Law: </a:t>
            </a:r>
            <a:r>
              <a:rPr lang="en-ZA" sz="1600" dirty="0" smtClean="0"/>
              <a:t>Statistics and Registration Service Act enacted in 2008 and created the UK Statistics Authority, independent from Government and directly accountable to parliament and the devolved legislatures.</a:t>
            </a:r>
          </a:p>
          <a:p>
            <a:pPr>
              <a:buClr>
                <a:srgbClr val="FF6600"/>
              </a:buClr>
            </a:pPr>
            <a:endParaRPr lang="en-ZA" sz="1600" dirty="0" smtClean="0"/>
          </a:p>
          <a:p>
            <a:pPr marL="285750" indent="-285750">
              <a:buClr>
                <a:srgbClr val="FF6600"/>
              </a:buClr>
              <a:buFont typeface="Arial" panose="020B0604020202020204" pitchFamily="34" charset="0"/>
              <a:buChar char="•"/>
            </a:pPr>
            <a:r>
              <a:rPr lang="en-ZA" sz="1600" dirty="0" smtClean="0"/>
              <a:t>Institutional arrangements: </a:t>
            </a:r>
          </a:p>
          <a:p>
            <a:pPr marL="742950" lvl="1" indent="-285750">
              <a:buClr>
                <a:srgbClr val="FF6600"/>
              </a:buClr>
              <a:buFont typeface="Wingdings" panose="05000000000000000000" pitchFamily="2" charset="2"/>
              <a:buChar char="Ø"/>
            </a:pPr>
            <a:r>
              <a:rPr lang="en-ZA" sz="1600" b="1" dirty="0" smtClean="0"/>
              <a:t>UK Statistics Authority: </a:t>
            </a:r>
            <a:r>
              <a:rPr lang="en-ZA" sz="1600" dirty="0" smtClean="0"/>
              <a:t>Statutory objective to promote and safeguard the production and publication of official statistics that serve the public good.</a:t>
            </a:r>
          </a:p>
          <a:p>
            <a:pPr marL="742950" lvl="1" indent="-285750">
              <a:buClr>
                <a:srgbClr val="FF6600"/>
              </a:buClr>
              <a:buFont typeface="Wingdings" panose="05000000000000000000" pitchFamily="2" charset="2"/>
              <a:buChar char="Ø"/>
            </a:pPr>
            <a:endParaRPr lang="en-ZA" sz="1600" dirty="0"/>
          </a:p>
          <a:p>
            <a:pPr marL="742950" lvl="1" indent="-285750">
              <a:buClr>
                <a:srgbClr val="FF6600"/>
              </a:buClr>
              <a:buFont typeface="Wingdings" panose="05000000000000000000" pitchFamily="2" charset="2"/>
              <a:buChar char="Ø"/>
            </a:pPr>
            <a:r>
              <a:rPr lang="en-ZA" sz="1600" dirty="0" smtClean="0"/>
              <a:t>Main functions: </a:t>
            </a:r>
          </a:p>
          <a:p>
            <a:pPr marL="1200150" lvl="2" indent="-285750">
              <a:buClr>
                <a:srgbClr val="FF6600"/>
              </a:buClr>
              <a:buFont typeface="Wingdings" panose="05000000000000000000" pitchFamily="2" charset="2"/>
              <a:buChar char="§"/>
            </a:pPr>
            <a:r>
              <a:rPr lang="en-ZA" sz="1600" dirty="0" smtClean="0"/>
              <a:t>Production of statistics through the office for National Statistics</a:t>
            </a:r>
          </a:p>
          <a:p>
            <a:pPr marL="1200150" lvl="2" indent="-285750">
              <a:buClr>
                <a:srgbClr val="FF6600"/>
              </a:buClr>
              <a:buFont typeface="Wingdings" panose="05000000000000000000" pitchFamily="2" charset="2"/>
              <a:buChar char="§"/>
            </a:pPr>
            <a:r>
              <a:rPr lang="en-ZA" sz="1600" dirty="0" smtClean="0"/>
              <a:t>Oversight of the wider Government Statistical Service (GSS)</a:t>
            </a:r>
          </a:p>
          <a:p>
            <a:pPr marL="1200150" lvl="2" indent="-285750">
              <a:buClr>
                <a:srgbClr val="FF6600"/>
              </a:buClr>
              <a:buFont typeface="Wingdings" panose="05000000000000000000" pitchFamily="2" charset="2"/>
              <a:buChar char="§"/>
            </a:pPr>
            <a:r>
              <a:rPr lang="en-ZA" sz="1600" dirty="0" smtClean="0"/>
              <a:t>Production of a Code of Practice for Statistics and assessment of official statistics against the code.</a:t>
            </a:r>
          </a:p>
          <a:p>
            <a:pPr marL="742950" lvl="1" indent="-285750">
              <a:buClr>
                <a:srgbClr val="FF6600"/>
              </a:buClr>
              <a:buFont typeface="Wingdings" panose="05000000000000000000" pitchFamily="2" charset="2"/>
              <a:buChar char="Ø"/>
            </a:pPr>
            <a:r>
              <a:rPr lang="en-ZA" sz="1600" dirty="0" smtClean="0"/>
              <a:t>Composition : </a:t>
            </a:r>
          </a:p>
          <a:p>
            <a:pPr marL="1200150" lvl="2" indent="-285750">
              <a:buClr>
                <a:srgbClr val="FF6600"/>
              </a:buClr>
              <a:buFont typeface="Wingdings" panose="05000000000000000000" pitchFamily="2" charset="2"/>
              <a:buChar char="§"/>
            </a:pPr>
            <a:r>
              <a:rPr lang="en-ZA" sz="1600" dirty="0" smtClean="0"/>
              <a:t>Non Executive Chairperson</a:t>
            </a:r>
          </a:p>
          <a:p>
            <a:pPr marL="1200150" lvl="2" indent="-285750">
              <a:buClr>
                <a:srgbClr val="FF6600"/>
              </a:buClr>
              <a:buFont typeface="Wingdings" panose="05000000000000000000" pitchFamily="2" charset="2"/>
              <a:buChar char="§"/>
            </a:pPr>
            <a:r>
              <a:rPr lang="en-ZA" sz="1600" dirty="0" smtClean="0"/>
              <a:t>National Statistician and Head of the Office of the National Statistician</a:t>
            </a:r>
          </a:p>
          <a:p>
            <a:pPr marL="1200150" lvl="2" indent="-285750">
              <a:buClr>
                <a:srgbClr val="FF6600"/>
              </a:buClr>
              <a:buFont typeface="Wingdings" panose="05000000000000000000" pitchFamily="2" charset="2"/>
              <a:buChar char="§"/>
            </a:pPr>
            <a:r>
              <a:rPr lang="en-ZA" sz="1600" dirty="0" smtClean="0"/>
              <a:t>Director for Regulation (responsible for assessment of all statistical products in the NSS)</a:t>
            </a:r>
          </a:p>
          <a:p>
            <a:pPr marL="1200150" lvl="2" indent="-285750">
              <a:buClr>
                <a:srgbClr val="FF6600"/>
              </a:buClr>
              <a:buFont typeface="Wingdings" panose="05000000000000000000" pitchFamily="2" charset="2"/>
              <a:buChar char="§"/>
            </a:pPr>
            <a:r>
              <a:rPr lang="en-ZA" sz="1600" dirty="0" smtClean="0"/>
              <a:t>Executive and Non </a:t>
            </a:r>
            <a:r>
              <a:rPr lang="en-ZA" sz="1600" dirty="0" err="1" smtClean="0"/>
              <a:t>Excecutive</a:t>
            </a:r>
            <a:r>
              <a:rPr lang="en-ZA" sz="1600" dirty="0" smtClean="0"/>
              <a:t> Members</a:t>
            </a:r>
          </a:p>
        </p:txBody>
      </p:sp>
    </p:spTree>
    <p:extLst>
      <p:ext uri="{BB962C8B-B14F-4D97-AF65-F5344CB8AC3E}">
        <p14:creationId xmlns:p14="http://schemas.microsoft.com/office/powerpoint/2010/main" xmlns="" val="1638562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327" y="134050"/>
            <a:ext cx="8784976" cy="523220"/>
          </a:xfrm>
          <a:prstGeom prst="rect">
            <a:avLst/>
          </a:prstGeom>
        </p:spPr>
        <p:txBody>
          <a:bodyPr wrap="square">
            <a:spAutoFit/>
          </a:bodyPr>
          <a:lstStyle/>
          <a:p>
            <a:r>
              <a:rPr lang="en-ZA" sz="2800" b="1" dirty="0" smtClean="0">
                <a:latin typeface="+mn-lt"/>
              </a:rPr>
              <a:t>UK Statistics Authority- United Kingdom</a:t>
            </a:r>
            <a:endParaRPr lang="en-ZA" sz="2800" b="1" dirty="0">
              <a:latin typeface="+mn-lt"/>
            </a:endParaRPr>
          </a:p>
        </p:txBody>
      </p:sp>
      <p:sp>
        <p:nvSpPr>
          <p:cNvPr id="7" name="Rectangle 6"/>
          <p:cNvSpPr/>
          <p:nvPr/>
        </p:nvSpPr>
        <p:spPr>
          <a:xfrm>
            <a:off x="323528" y="5157192"/>
            <a:ext cx="1790811" cy="369332"/>
          </a:xfrm>
          <a:prstGeom prst="rect">
            <a:avLst/>
          </a:prstGeom>
        </p:spPr>
        <p:txBody>
          <a:bodyPr wrap="none">
            <a:spAutoFit/>
          </a:bodyPr>
          <a:lstStyle/>
          <a:p>
            <a:r>
              <a:rPr lang="en-US" dirty="0" smtClean="0">
                <a:solidFill>
                  <a:schemeClr val="bg1"/>
                </a:solidFill>
                <a:latin typeface="+mn-lt"/>
              </a:rPr>
              <a:t>Strategic change:</a:t>
            </a:r>
            <a:endParaRPr lang="en-US" dirty="0">
              <a:solidFill>
                <a:schemeClr val="bg1"/>
              </a:solidFill>
              <a:latin typeface="+mn-lt"/>
            </a:endParaRPr>
          </a:p>
        </p:txBody>
      </p:sp>
      <p:sp>
        <p:nvSpPr>
          <p:cNvPr id="8" name="Rectangle 7"/>
          <p:cNvSpPr/>
          <p:nvPr/>
        </p:nvSpPr>
        <p:spPr>
          <a:xfrm>
            <a:off x="1979712" y="5085184"/>
            <a:ext cx="7344816" cy="584775"/>
          </a:xfrm>
          <a:prstGeom prst="rect">
            <a:avLst/>
          </a:prstGeom>
        </p:spPr>
        <p:txBody>
          <a:bodyPr wrap="square">
            <a:spAutoFit/>
          </a:bodyPr>
          <a:lstStyle/>
          <a:p>
            <a:r>
              <a:rPr lang="en-US" sz="1600" dirty="0" smtClean="0">
                <a:solidFill>
                  <a:schemeClr val="bg1"/>
                </a:solidFill>
                <a:latin typeface="+mn-lt"/>
              </a:rPr>
              <a:t>Delivery model coordinating statistical production to respond to state needs based on Fundamental principles of Official Statistics</a:t>
            </a:r>
          </a:p>
        </p:txBody>
      </p:sp>
      <p:sp>
        <p:nvSpPr>
          <p:cNvPr id="6" name="Rectangle 5"/>
          <p:cNvSpPr/>
          <p:nvPr/>
        </p:nvSpPr>
        <p:spPr>
          <a:xfrm>
            <a:off x="-28425" y="980728"/>
            <a:ext cx="8784976" cy="3539430"/>
          </a:xfrm>
          <a:prstGeom prst="rect">
            <a:avLst/>
          </a:prstGeom>
        </p:spPr>
        <p:txBody>
          <a:bodyPr wrap="square">
            <a:spAutoFit/>
          </a:bodyPr>
          <a:lstStyle/>
          <a:p>
            <a:pPr marL="285750" indent="-285750">
              <a:buClr>
                <a:srgbClr val="FF6600"/>
              </a:buClr>
              <a:buFont typeface="Arial" panose="020B0604020202020204" pitchFamily="34" charset="0"/>
              <a:buChar char="•"/>
            </a:pPr>
            <a:r>
              <a:rPr lang="en-ZA" sz="1600" b="1" dirty="0" smtClean="0"/>
              <a:t>Government Statistical Service</a:t>
            </a:r>
            <a:r>
              <a:rPr lang="en-ZA" sz="1600" dirty="0" smtClean="0"/>
              <a:t>: </a:t>
            </a:r>
          </a:p>
          <a:p>
            <a:pPr marL="742950" lvl="1" indent="-285750">
              <a:buClr>
                <a:srgbClr val="FF6600"/>
              </a:buClr>
              <a:buFont typeface="Courier New" panose="02070309020205020404" pitchFamily="49" charset="0"/>
              <a:buChar char="o"/>
            </a:pPr>
            <a:r>
              <a:rPr lang="en-ZA" sz="1600" dirty="0" smtClean="0"/>
              <a:t>40 Government departments devolved administrations and agencies</a:t>
            </a:r>
          </a:p>
          <a:p>
            <a:pPr marL="742950" lvl="1" indent="-285750">
              <a:buClr>
                <a:srgbClr val="FF6600"/>
              </a:buClr>
              <a:buFont typeface="Courier New" panose="02070309020205020404" pitchFamily="49" charset="0"/>
              <a:buChar char="o"/>
            </a:pPr>
            <a:r>
              <a:rPr lang="en-ZA" sz="1600" dirty="0" smtClean="0"/>
              <a:t>7 000 staff, economists, IT specialists, </a:t>
            </a:r>
            <a:r>
              <a:rPr lang="en-ZA" sz="1600" dirty="0" err="1" smtClean="0"/>
              <a:t>etc</a:t>
            </a:r>
            <a:endParaRPr lang="en-ZA" sz="1600" dirty="0" smtClean="0"/>
          </a:p>
          <a:p>
            <a:pPr marL="742950" lvl="1" indent="-285750">
              <a:buClr>
                <a:srgbClr val="FF6600"/>
              </a:buClr>
              <a:buFont typeface="Courier New" panose="02070309020205020404" pitchFamily="49" charset="0"/>
              <a:buChar char="o"/>
            </a:pPr>
            <a:r>
              <a:rPr lang="en-ZA" sz="1600" dirty="0" smtClean="0"/>
              <a:t>1 500 professional statisticians</a:t>
            </a:r>
          </a:p>
          <a:p>
            <a:pPr marL="742950" lvl="1" indent="-285750">
              <a:buClr>
                <a:srgbClr val="FF6600"/>
              </a:buClr>
              <a:buFont typeface="Courier New" panose="02070309020205020404" pitchFamily="49" charset="0"/>
              <a:buChar char="o"/>
            </a:pPr>
            <a:r>
              <a:rPr lang="en-ZA" sz="1600" dirty="0" smtClean="0"/>
              <a:t>Common recruitment, competencies, professional standards</a:t>
            </a:r>
          </a:p>
          <a:p>
            <a:pPr marL="742950" lvl="1" indent="-285750">
              <a:buClr>
                <a:srgbClr val="FF6600"/>
              </a:buClr>
              <a:buFont typeface="Courier New" panose="02070309020205020404" pitchFamily="49" charset="0"/>
              <a:buChar char="o"/>
            </a:pPr>
            <a:r>
              <a:rPr lang="en-ZA" sz="1600" dirty="0" smtClean="0"/>
              <a:t>Mobility between departments</a:t>
            </a:r>
          </a:p>
          <a:p>
            <a:pPr marL="742950" lvl="1" indent="-285750">
              <a:buClr>
                <a:srgbClr val="FF6600"/>
              </a:buClr>
              <a:buFont typeface="Courier New" panose="02070309020205020404" pitchFamily="49" charset="0"/>
              <a:buChar char="o"/>
            </a:pPr>
            <a:r>
              <a:rPr lang="en-ZA" sz="1600" dirty="0" smtClean="0"/>
              <a:t>A single professional cadre across government</a:t>
            </a:r>
          </a:p>
          <a:p>
            <a:pPr marL="742950" lvl="1" indent="-285750">
              <a:buClr>
                <a:srgbClr val="FF6600"/>
              </a:buClr>
              <a:buFont typeface="Courier New" panose="02070309020205020404" pitchFamily="49" charset="0"/>
              <a:buChar char="o"/>
            </a:pPr>
            <a:endParaRPr lang="en-ZA" sz="1600" dirty="0"/>
          </a:p>
          <a:p>
            <a:pPr marL="742950" lvl="1" indent="-285750">
              <a:buClr>
                <a:srgbClr val="FF6600"/>
              </a:buClr>
              <a:buFont typeface="Courier New" panose="02070309020205020404" pitchFamily="49" charset="0"/>
              <a:buChar char="o"/>
            </a:pPr>
            <a:endParaRPr lang="en-ZA" sz="1600" dirty="0" smtClean="0"/>
          </a:p>
          <a:p>
            <a:pPr marL="285750" indent="-285750">
              <a:buClr>
                <a:srgbClr val="FF6600"/>
              </a:buClr>
              <a:buFont typeface="Arial" panose="020B0604020202020204" pitchFamily="34" charset="0"/>
              <a:buChar char="•"/>
            </a:pPr>
            <a:r>
              <a:rPr lang="en-ZA" sz="1600" dirty="0" smtClean="0"/>
              <a:t>Coordination Mechanism: Through the Heads of Profession in the Government Statistical Service</a:t>
            </a:r>
          </a:p>
          <a:p>
            <a:pPr marL="742950" lvl="1" indent="-285750">
              <a:buClr>
                <a:srgbClr val="FF6600"/>
              </a:buClr>
              <a:buFont typeface="Wingdings" panose="05000000000000000000" pitchFamily="2" charset="2"/>
              <a:buChar char="q"/>
            </a:pPr>
            <a:endParaRPr lang="en-ZA" sz="1600" dirty="0" smtClean="0"/>
          </a:p>
          <a:p>
            <a:pPr>
              <a:buClr>
                <a:srgbClr val="FF6600"/>
              </a:buClr>
            </a:pPr>
            <a:endParaRPr lang="en-ZA" sz="1600" dirty="0"/>
          </a:p>
          <a:p>
            <a:pPr marL="285750" indent="-285750">
              <a:buClr>
                <a:srgbClr val="FF6600"/>
              </a:buClr>
              <a:buFont typeface="Arial" panose="020B0604020202020204" pitchFamily="34" charset="0"/>
              <a:buChar char="•"/>
            </a:pPr>
            <a:endParaRPr lang="en-ZA" sz="1600" dirty="0"/>
          </a:p>
        </p:txBody>
      </p:sp>
    </p:spTree>
    <p:extLst>
      <p:ext uri="{BB962C8B-B14F-4D97-AF65-F5344CB8AC3E}">
        <p14:creationId xmlns:p14="http://schemas.microsoft.com/office/powerpoint/2010/main" xmlns="" val="3309064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obchik.files.wordpress.com/2014/11/routes-icon.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395536" y="620688"/>
            <a:ext cx="4517331" cy="451733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4499992" y="4509120"/>
            <a:ext cx="4004751" cy="830997"/>
          </a:xfrm>
          <a:prstGeom prst="rect">
            <a:avLst/>
          </a:prstGeom>
        </p:spPr>
        <p:txBody>
          <a:bodyPr wrap="none">
            <a:spAutoFit/>
          </a:bodyPr>
          <a:lstStyle/>
          <a:p>
            <a:pPr marL="0" indent="0" algn="ctr">
              <a:buFont typeface="Arial" panose="020B0604020202020204" pitchFamily="34" charset="0"/>
              <a:buNone/>
            </a:pPr>
            <a:r>
              <a:rPr lang="en-ZA" altLang="en-US" sz="4800" dirty="0" smtClean="0">
                <a:solidFill>
                  <a:srgbClr val="275791"/>
                </a:solidFill>
              </a:rPr>
              <a:t>NEXT STEPS</a:t>
            </a:r>
            <a:endParaRPr lang="en-ZA" altLang="en-US" sz="4800" dirty="0">
              <a:solidFill>
                <a:srgbClr val="275791"/>
              </a:solidFill>
            </a:endParaRPr>
          </a:p>
        </p:txBody>
      </p:sp>
    </p:spTree>
    <p:extLst>
      <p:ext uri="{BB962C8B-B14F-4D97-AF65-F5344CB8AC3E}">
        <p14:creationId xmlns:p14="http://schemas.microsoft.com/office/powerpoint/2010/main" xmlns="" val="3968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07504" y="1340768"/>
            <a:ext cx="8704297" cy="740124"/>
            <a:chOff x="144166" y="1785811"/>
            <a:chExt cx="8704297" cy="740124"/>
          </a:xfrm>
        </p:grpSpPr>
        <p:sp>
          <p:nvSpPr>
            <p:cNvPr id="11" name="Rectangle 10"/>
            <p:cNvSpPr/>
            <p:nvPr/>
          </p:nvSpPr>
          <p:spPr>
            <a:xfrm>
              <a:off x="721407" y="1958621"/>
              <a:ext cx="8127056" cy="369332"/>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pPr algn="r"/>
              <a:r>
                <a:rPr lang="en-US" dirty="0"/>
                <a:t>Draft Bill (either New Act or Amendment</a:t>
              </a:r>
              <a:r>
                <a:rPr lang="en-US" dirty="0" smtClean="0"/>
                <a:t>) – By February 2017</a:t>
              </a:r>
              <a:endParaRPr lang="en-US" dirty="0"/>
            </a:p>
          </p:txBody>
        </p:sp>
        <p:sp>
          <p:nvSpPr>
            <p:cNvPr id="16" name="Oval 15"/>
            <p:cNvSpPr>
              <a:spLocks noChangeAspect="1"/>
            </p:cNvSpPr>
            <p:nvPr/>
          </p:nvSpPr>
          <p:spPr>
            <a:xfrm>
              <a:off x="144166" y="1785811"/>
              <a:ext cx="720000" cy="74012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1</a:t>
              </a:r>
              <a:endParaRPr lang="en-ZA" sz="2400" dirty="0">
                <a:solidFill>
                  <a:srgbClr val="FFC000"/>
                </a:solidFill>
              </a:endParaRPr>
            </a:p>
          </p:txBody>
        </p:sp>
      </p:grpSp>
      <p:grpSp>
        <p:nvGrpSpPr>
          <p:cNvPr id="9" name="Group 8"/>
          <p:cNvGrpSpPr/>
          <p:nvPr/>
        </p:nvGrpSpPr>
        <p:grpSpPr>
          <a:xfrm>
            <a:off x="107504" y="4327744"/>
            <a:ext cx="8713241" cy="1200329"/>
            <a:chOff x="144166" y="4772787"/>
            <a:chExt cx="8713241" cy="1200329"/>
          </a:xfrm>
        </p:grpSpPr>
        <p:sp>
          <p:nvSpPr>
            <p:cNvPr id="14" name="Rectangle 13"/>
            <p:cNvSpPr/>
            <p:nvPr/>
          </p:nvSpPr>
          <p:spPr>
            <a:xfrm>
              <a:off x="721407" y="4911286"/>
              <a:ext cx="8083947" cy="923330"/>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pPr algn="r"/>
              <a:endParaRPr lang="en-US" dirty="0" smtClean="0"/>
            </a:p>
            <a:p>
              <a:pPr algn="r"/>
              <a:r>
                <a:rPr lang="en-US" dirty="0" smtClean="0"/>
                <a:t>High </a:t>
              </a:r>
              <a:r>
                <a:rPr lang="en-US" dirty="0"/>
                <a:t>but improving poverty </a:t>
              </a:r>
              <a:r>
                <a:rPr lang="en-US" dirty="0" smtClean="0"/>
                <a:t>levels</a:t>
              </a:r>
            </a:p>
            <a:p>
              <a:pPr algn="r"/>
              <a:endParaRPr lang="en-ZA" dirty="0"/>
            </a:p>
          </p:txBody>
        </p:sp>
        <p:sp>
          <p:nvSpPr>
            <p:cNvPr id="18" name="Oval 17"/>
            <p:cNvSpPr>
              <a:spLocks noChangeAspect="1"/>
            </p:cNvSpPr>
            <p:nvPr/>
          </p:nvSpPr>
          <p:spPr>
            <a:xfrm>
              <a:off x="144166" y="5028882"/>
              <a:ext cx="700423" cy="72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4</a:t>
              </a:r>
              <a:endParaRPr lang="en-ZA" sz="2400" dirty="0">
                <a:solidFill>
                  <a:srgbClr val="FFC000"/>
                </a:solidFill>
              </a:endParaRPr>
            </a:p>
          </p:txBody>
        </p:sp>
        <p:sp>
          <p:nvSpPr>
            <p:cNvPr id="24" name="Rectangle 23"/>
            <p:cNvSpPr/>
            <p:nvPr/>
          </p:nvSpPr>
          <p:spPr>
            <a:xfrm>
              <a:off x="721407" y="4772787"/>
              <a:ext cx="8136000" cy="1200329"/>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pPr algn="r"/>
              <a:endParaRPr lang="en-US" dirty="0" smtClean="0"/>
            </a:p>
            <a:p>
              <a:pPr algn="r"/>
              <a:r>
                <a:rPr lang="en-US" dirty="0"/>
                <a:t>Take to </a:t>
              </a:r>
              <a:r>
                <a:rPr lang="en-US" dirty="0" smtClean="0"/>
                <a:t>parliament and</a:t>
              </a:r>
              <a:endParaRPr lang="en-US" dirty="0"/>
            </a:p>
            <a:p>
              <a:pPr algn="r"/>
              <a:endParaRPr lang="en-US" dirty="0"/>
            </a:p>
            <a:p>
              <a:pPr algn="r"/>
              <a:r>
                <a:rPr lang="en-US" dirty="0"/>
                <a:t>Hold public </a:t>
              </a:r>
              <a:r>
                <a:rPr lang="en-US" dirty="0" smtClean="0"/>
                <a:t>consultations – May to December 2017 </a:t>
              </a:r>
              <a:endParaRPr lang="en-US" dirty="0"/>
            </a:p>
          </p:txBody>
        </p:sp>
        <p:sp>
          <p:nvSpPr>
            <p:cNvPr id="25" name="Oval 24"/>
            <p:cNvSpPr>
              <a:spLocks noChangeAspect="1"/>
            </p:cNvSpPr>
            <p:nvPr/>
          </p:nvSpPr>
          <p:spPr>
            <a:xfrm>
              <a:off x="144166" y="5028882"/>
              <a:ext cx="700423" cy="72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4</a:t>
              </a:r>
              <a:endParaRPr lang="en-ZA" sz="2400" dirty="0">
                <a:solidFill>
                  <a:srgbClr val="FFC000"/>
                </a:solidFill>
              </a:endParaRPr>
            </a:p>
          </p:txBody>
        </p:sp>
      </p:grpSp>
      <p:grpSp>
        <p:nvGrpSpPr>
          <p:cNvPr id="8" name="Group 7"/>
          <p:cNvGrpSpPr/>
          <p:nvPr/>
        </p:nvGrpSpPr>
        <p:grpSpPr>
          <a:xfrm>
            <a:off x="107504" y="3425930"/>
            <a:ext cx="8713241" cy="753396"/>
            <a:chOff x="144166" y="3870973"/>
            <a:chExt cx="8713241" cy="753396"/>
          </a:xfrm>
        </p:grpSpPr>
        <p:sp>
          <p:nvSpPr>
            <p:cNvPr id="13" name="Rectangle 12"/>
            <p:cNvSpPr/>
            <p:nvPr/>
          </p:nvSpPr>
          <p:spPr>
            <a:xfrm>
              <a:off x="721407" y="3870973"/>
              <a:ext cx="8136000" cy="646331"/>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endParaRPr lang="en-US" dirty="0" smtClean="0"/>
            </a:p>
            <a:p>
              <a:pPr algn="r"/>
              <a:r>
                <a:rPr lang="en-US" dirty="0"/>
                <a:t>Submit to Minister in the Presidency to table at </a:t>
              </a:r>
              <a:r>
                <a:rPr lang="en-US" dirty="0" smtClean="0"/>
                <a:t>Cabinet – April 2017</a:t>
              </a:r>
              <a:endParaRPr lang="en-ZA" dirty="0"/>
            </a:p>
          </p:txBody>
        </p:sp>
        <p:sp>
          <p:nvSpPr>
            <p:cNvPr id="28" name="Oval 27"/>
            <p:cNvSpPr>
              <a:spLocks noChangeAspect="1"/>
            </p:cNvSpPr>
            <p:nvPr/>
          </p:nvSpPr>
          <p:spPr>
            <a:xfrm>
              <a:off x="144166" y="3904369"/>
              <a:ext cx="700423" cy="72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3</a:t>
              </a:r>
              <a:endParaRPr lang="en-ZA" sz="2400" dirty="0">
                <a:solidFill>
                  <a:srgbClr val="FFC000"/>
                </a:solidFill>
              </a:endParaRPr>
            </a:p>
          </p:txBody>
        </p:sp>
      </p:grpSp>
      <p:grpSp>
        <p:nvGrpSpPr>
          <p:cNvPr id="7" name="Group 6"/>
          <p:cNvGrpSpPr/>
          <p:nvPr/>
        </p:nvGrpSpPr>
        <p:grpSpPr>
          <a:xfrm>
            <a:off x="107504" y="2371093"/>
            <a:ext cx="8713241" cy="727604"/>
            <a:chOff x="144166" y="2816136"/>
            <a:chExt cx="8713241" cy="727604"/>
          </a:xfrm>
        </p:grpSpPr>
        <p:sp>
          <p:nvSpPr>
            <p:cNvPr id="12" name="Rectangle 11"/>
            <p:cNvSpPr/>
            <p:nvPr/>
          </p:nvSpPr>
          <p:spPr>
            <a:xfrm>
              <a:off x="721407" y="2816136"/>
              <a:ext cx="8136000" cy="646331"/>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pPr algn="r"/>
              <a:r>
                <a:rPr lang="en-US" dirty="0"/>
                <a:t>Take to state advisors to certify</a:t>
              </a:r>
            </a:p>
            <a:p>
              <a:pPr algn="r"/>
              <a:r>
                <a:rPr lang="en-US" dirty="0"/>
                <a:t>Validate in line with the </a:t>
              </a:r>
              <a:r>
                <a:rPr lang="en-US" dirty="0" smtClean="0"/>
                <a:t>constitution- March 2017</a:t>
              </a:r>
              <a:endParaRPr lang="en-US" dirty="0"/>
            </a:p>
          </p:txBody>
        </p:sp>
        <p:sp>
          <p:nvSpPr>
            <p:cNvPr id="17" name="Oval 16"/>
            <p:cNvSpPr>
              <a:spLocks noChangeAspect="1"/>
            </p:cNvSpPr>
            <p:nvPr/>
          </p:nvSpPr>
          <p:spPr>
            <a:xfrm>
              <a:off x="144166" y="2829523"/>
              <a:ext cx="720000" cy="714217"/>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2</a:t>
              </a:r>
              <a:endParaRPr lang="en-ZA" sz="2400" dirty="0">
                <a:solidFill>
                  <a:srgbClr val="FFC000"/>
                </a:solidFill>
              </a:endParaRPr>
            </a:p>
          </p:txBody>
        </p:sp>
      </p:grpSp>
      <p:sp>
        <p:nvSpPr>
          <p:cNvPr id="19" name="Rectangle 2"/>
          <p:cNvSpPr>
            <a:spLocks noGrp="1" noChangeArrowheads="1"/>
          </p:cNvSpPr>
          <p:nvPr>
            <p:ph type="title"/>
          </p:nvPr>
        </p:nvSpPr>
        <p:spPr>
          <a:xfrm>
            <a:off x="0" y="171450"/>
            <a:ext cx="9144000" cy="685800"/>
          </a:xfrm>
        </p:spPr>
        <p:txBody>
          <a:bodyPr/>
          <a:lstStyle/>
          <a:p>
            <a:pPr algn="l">
              <a:defRPr/>
            </a:pPr>
            <a:r>
              <a:rPr lang="en-ZA" sz="2800" b="1" dirty="0">
                <a:solidFill>
                  <a:schemeClr val="accent5">
                    <a:lumMod val="50000"/>
                  </a:schemeClr>
                </a:solidFill>
              </a:rPr>
              <a:t>Legislative Process</a:t>
            </a:r>
            <a:endParaRPr lang="en-US" sz="2800" b="1" dirty="0" smtClean="0">
              <a:solidFill>
                <a:schemeClr val="accent5">
                  <a:lumMod val="50000"/>
                </a:schemeClr>
              </a:solidFill>
            </a:endParaRPr>
          </a:p>
        </p:txBody>
      </p:sp>
    </p:spTree>
    <p:extLst>
      <p:ext uri="{BB962C8B-B14F-4D97-AF65-F5344CB8AC3E}">
        <p14:creationId xmlns:p14="http://schemas.microsoft.com/office/powerpoint/2010/main" xmlns="" val="161165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44824"/>
            <a:ext cx="8229600" cy="1143000"/>
          </a:xfrm>
        </p:spPr>
        <p:txBody>
          <a:bodyPr/>
          <a:lstStyle/>
          <a:p>
            <a:r>
              <a:rPr lang="en-US" dirty="0" smtClean="0"/>
              <a:t>Thank You</a:t>
            </a:r>
            <a:endParaRPr lang="en-ZA" dirty="0"/>
          </a:p>
        </p:txBody>
      </p:sp>
    </p:spTree>
    <p:extLst>
      <p:ext uri="{BB962C8B-B14F-4D97-AF65-F5344CB8AC3E}">
        <p14:creationId xmlns:p14="http://schemas.microsoft.com/office/powerpoint/2010/main" xmlns="" val="815712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962153"/>
            <a:ext cx="8704297" cy="740124"/>
            <a:chOff x="144166" y="1785811"/>
            <a:chExt cx="8704297" cy="740124"/>
          </a:xfrm>
        </p:grpSpPr>
        <p:sp>
          <p:nvSpPr>
            <p:cNvPr id="11" name="Rectangle 10"/>
            <p:cNvSpPr/>
            <p:nvPr/>
          </p:nvSpPr>
          <p:spPr>
            <a:xfrm>
              <a:off x="721407" y="1820122"/>
              <a:ext cx="8127056" cy="646331"/>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pPr algn="r"/>
              <a:r>
                <a:rPr lang="en-US" dirty="0"/>
                <a:t>Stats SA </a:t>
              </a:r>
              <a:r>
                <a:rPr lang="en-US" dirty="0" smtClean="0"/>
                <a:t>and Stats Council held  </a:t>
              </a:r>
              <a:r>
                <a:rPr lang="en-US" dirty="0"/>
                <a:t>a Symposium in July 2014 to consult on how to strengthen the national statistics system of South Africa.</a:t>
              </a:r>
            </a:p>
          </p:txBody>
        </p:sp>
        <p:sp>
          <p:nvSpPr>
            <p:cNvPr id="16" name="Oval 15"/>
            <p:cNvSpPr>
              <a:spLocks noChangeAspect="1"/>
            </p:cNvSpPr>
            <p:nvPr/>
          </p:nvSpPr>
          <p:spPr>
            <a:xfrm>
              <a:off x="144166" y="1785811"/>
              <a:ext cx="720000" cy="74012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1</a:t>
              </a:r>
              <a:endParaRPr lang="en-ZA" sz="2400" dirty="0">
                <a:solidFill>
                  <a:srgbClr val="FFC000"/>
                </a:solidFill>
              </a:endParaRPr>
            </a:p>
          </p:txBody>
        </p:sp>
      </p:grpSp>
      <p:grpSp>
        <p:nvGrpSpPr>
          <p:cNvPr id="9" name="Group 8"/>
          <p:cNvGrpSpPr/>
          <p:nvPr/>
        </p:nvGrpSpPr>
        <p:grpSpPr>
          <a:xfrm>
            <a:off x="-108520" y="3680211"/>
            <a:ext cx="8713241" cy="923330"/>
            <a:chOff x="144166" y="4911286"/>
            <a:chExt cx="8713241" cy="923330"/>
          </a:xfrm>
        </p:grpSpPr>
        <p:sp>
          <p:nvSpPr>
            <p:cNvPr id="14" name="Rectangle 13"/>
            <p:cNvSpPr/>
            <p:nvPr/>
          </p:nvSpPr>
          <p:spPr>
            <a:xfrm>
              <a:off x="721407" y="4911286"/>
              <a:ext cx="8083947" cy="923330"/>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pPr algn="r"/>
              <a:endParaRPr lang="en-US" dirty="0" smtClean="0"/>
            </a:p>
            <a:p>
              <a:pPr algn="r"/>
              <a:r>
                <a:rPr lang="en-US" dirty="0" smtClean="0"/>
                <a:t>High </a:t>
              </a:r>
              <a:r>
                <a:rPr lang="en-US" dirty="0"/>
                <a:t>but improving poverty </a:t>
              </a:r>
              <a:r>
                <a:rPr lang="en-US" dirty="0" smtClean="0"/>
                <a:t>levels</a:t>
              </a:r>
            </a:p>
            <a:p>
              <a:pPr algn="r"/>
              <a:endParaRPr lang="en-ZA" dirty="0"/>
            </a:p>
          </p:txBody>
        </p:sp>
        <p:sp>
          <p:nvSpPr>
            <p:cNvPr id="18" name="Oval 17"/>
            <p:cNvSpPr>
              <a:spLocks noChangeAspect="1"/>
            </p:cNvSpPr>
            <p:nvPr/>
          </p:nvSpPr>
          <p:spPr>
            <a:xfrm>
              <a:off x="144166" y="5028882"/>
              <a:ext cx="700423" cy="72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4</a:t>
              </a:r>
              <a:endParaRPr lang="en-ZA" sz="2400" dirty="0">
                <a:solidFill>
                  <a:srgbClr val="FFC000"/>
                </a:solidFill>
              </a:endParaRPr>
            </a:p>
          </p:txBody>
        </p:sp>
        <p:sp>
          <p:nvSpPr>
            <p:cNvPr id="24" name="Rectangle 23"/>
            <p:cNvSpPr/>
            <p:nvPr/>
          </p:nvSpPr>
          <p:spPr>
            <a:xfrm>
              <a:off x="721407" y="4911286"/>
              <a:ext cx="8136000" cy="923330"/>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pPr algn="r"/>
              <a:endParaRPr lang="en-US" dirty="0" smtClean="0"/>
            </a:p>
            <a:p>
              <a:pPr algn="r"/>
              <a:r>
                <a:rPr lang="en-US" dirty="0" smtClean="0"/>
                <a:t>Key </a:t>
              </a:r>
              <a:r>
                <a:rPr lang="en-US" dirty="0"/>
                <a:t>recommendation from the symposium was that for the SANSS to be fully functional the statistics act had to be strengthened.</a:t>
              </a:r>
            </a:p>
          </p:txBody>
        </p:sp>
        <p:sp>
          <p:nvSpPr>
            <p:cNvPr id="25" name="Oval 24"/>
            <p:cNvSpPr>
              <a:spLocks noChangeAspect="1"/>
            </p:cNvSpPr>
            <p:nvPr/>
          </p:nvSpPr>
          <p:spPr>
            <a:xfrm>
              <a:off x="144166" y="5028882"/>
              <a:ext cx="700423" cy="72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4</a:t>
              </a:r>
              <a:endParaRPr lang="en-ZA" sz="2400" dirty="0">
                <a:solidFill>
                  <a:srgbClr val="FFC000"/>
                </a:solidFill>
              </a:endParaRPr>
            </a:p>
          </p:txBody>
        </p:sp>
      </p:grpSp>
      <p:grpSp>
        <p:nvGrpSpPr>
          <p:cNvPr id="8" name="Group 7"/>
          <p:cNvGrpSpPr/>
          <p:nvPr/>
        </p:nvGrpSpPr>
        <p:grpSpPr>
          <a:xfrm>
            <a:off x="-8944" y="2616418"/>
            <a:ext cx="8713241" cy="923331"/>
            <a:chOff x="144166" y="3732472"/>
            <a:chExt cx="8713241" cy="923331"/>
          </a:xfrm>
        </p:grpSpPr>
        <p:sp>
          <p:nvSpPr>
            <p:cNvPr id="13" name="Rectangle 12"/>
            <p:cNvSpPr/>
            <p:nvPr/>
          </p:nvSpPr>
          <p:spPr>
            <a:xfrm>
              <a:off x="721407" y="3732473"/>
              <a:ext cx="8136000" cy="923330"/>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endParaRPr lang="en-US" dirty="0" smtClean="0"/>
            </a:p>
            <a:p>
              <a:pPr algn="r"/>
              <a:r>
                <a:rPr lang="en-US" dirty="0" smtClean="0"/>
                <a:t>Uneven </a:t>
              </a:r>
              <a:r>
                <a:rPr lang="en-US" dirty="0"/>
                <a:t>distribution of the </a:t>
              </a:r>
              <a:r>
                <a:rPr lang="en-US" dirty="0" smtClean="0"/>
                <a:t>population</a:t>
              </a:r>
            </a:p>
            <a:p>
              <a:endParaRPr lang="en-ZA" dirty="0"/>
            </a:p>
          </p:txBody>
        </p:sp>
        <p:sp>
          <p:nvSpPr>
            <p:cNvPr id="27" name="Rectangle 26"/>
            <p:cNvSpPr/>
            <p:nvPr/>
          </p:nvSpPr>
          <p:spPr>
            <a:xfrm>
              <a:off x="721407" y="3732472"/>
              <a:ext cx="8136000" cy="923330"/>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pPr algn="r"/>
              <a:r>
                <a:rPr lang="en-US" dirty="0" smtClean="0"/>
                <a:t>Representatives </a:t>
              </a:r>
              <a:r>
                <a:rPr lang="en-US" dirty="0"/>
                <a:t>of countries such as Mexico, Canada, Argentina, Uganda, France, Ghana, Kenya, Cape Verde and others spoke about the need for a strong national statistics system</a:t>
              </a:r>
              <a:r>
                <a:rPr lang="en-US" dirty="0" smtClean="0"/>
                <a:t>.</a:t>
              </a:r>
              <a:endParaRPr lang="en-US" dirty="0"/>
            </a:p>
          </p:txBody>
        </p:sp>
        <p:sp>
          <p:nvSpPr>
            <p:cNvPr id="28" name="Oval 27"/>
            <p:cNvSpPr>
              <a:spLocks noChangeAspect="1"/>
            </p:cNvSpPr>
            <p:nvPr/>
          </p:nvSpPr>
          <p:spPr>
            <a:xfrm>
              <a:off x="144166" y="3904369"/>
              <a:ext cx="700423" cy="72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3</a:t>
              </a:r>
              <a:endParaRPr lang="en-ZA" sz="2400" dirty="0">
                <a:solidFill>
                  <a:srgbClr val="FFC000"/>
                </a:solidFill>
              </a:endParaRPr>
            </a:p>
          </p:txBody>
        </p:sp>
      </p:grpSp>
      <p:grpSp>
        <p:nvGrpSpPr>
          <p:cNvPr id="7" name="Group 6"/>
          <p:cNvGrpSpPr/>
          <p:nvPr/>
        </p:nvGrpSpPr>
        <p:grpSpPr>
          <a:xfrm>
            <a:off x="-37462" y="1836182"/>
            <a:ext cx="8713241" cy="727604"/>
            <a:chOff x="144166" y="2816136"/>
            <a:chExt cx="8713241" cy="727604"/>
          </a:xfrm>
        </p:grpSpPr>
        <p:sp>
          <p:nvSpPr>
            <p:cNvPr id="12" name="Rectangle 11"/>
            <p:cNvSpPr/>
            <p:nvPr/>
          </p:nvSpPr>
          <p:spPr>
            <a:xfrm>
              <a:off x="721407" y="2816136"/>
              <a:ext cx="8136000" cy="646331"/>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pPr algn="r"/>
              <a:r>
                <a:rPr lang="en-US" dirty="0"/>
                <a:t>DGs from Department of Cooperative Governance, the National Treasury and representative of the DG of DPME outlined the demand for data</a:t>
              </a:r>
              <a:r>
                <a:rPr lang="en-US" dirty="0" smtClean="0"/>
                <a:t>.</a:t>
              </a:r>
              <a:endParaRPr lang="en-US" dirty="0"/>
            </a:p>
          </p:txBody>
        </p:sp>
        <p:sp>
          <p:nvSpPr>
            <p:cNvPr id="17" name="Oval 16"/>
            <p:cNvSpPr>
              <a:spLocks noChangeAspect="1"/>
            </p:cNvSpPr>
            <p:nvPr/>
          </p:nvSpPr>
          <p:spPr>
            <a:xfrm>
              <a:off x="144166" y="2829523"/>
              <a:ext cx="720000" cy="714217"/>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2</a:t>
              </a:r>
              <a:endParaRPr lang="en-ZA" sz="2400" dirty="0">
                <a:solidFill>
                  <a:srgbClr val="FFC000"/>
                </a:solidFill>
              </a:endParaRPr>
            </a:p>
          </p:txBody>
        </p:sp>
      </p:grpSp>
      <p:sp>
        <p:nvSpPr>
          <p:cNvPr id="19" name="Rectangle 2"/>
          <p:cNvSpPr>
            <a:spLocks noGrp="1" noChangeArrowheads="1"/>
          </p:cNvSpPr>
          <p:nvPr>
            <p:ph type="title"/>
          </p:nvPr>
        </p:nvSpPr>
        <p:spPr>
          <a:xfrm>
            <a:off x="0" y="171450"/>
            <a:ext cx="9144000" cy="685800"/>
          </a:xfrm>
        </p:spPr>
        <p:txBody>
          <a:bodyPr/>
          <a:lstStyle/>
          <a:p>
            <a:pPr algn="l">
              <a:defRPr/>
            </a:pPr>
            <a:r>
              <a:rPr lang="en-ZA" sz="2800" b="1" dirty="0" smtClean="0">
                <a:solidFill>
                  <a:schemeClr val="accent5">
                    <a:lumMod val="50000"/>
                  </a:schemeClr>
                </a:solidFill>
              </a:rPr>
              <a:t>Background</a:t>
            </a:r>
            <a:endParaRPr lang="en-US" sz="2800" b="1" dirty="0" smtClean="0">
              <a:solidFill>
                <a:schemeClr val="accent5">
                  <a:lumMod val="50000"/>
                </a:schemeClr>
              </a:solidFill>
            </a:endParaRPr>
          </a:p>
        </p:txBody>
      </p:sp>
      <p:grpSp>
        <p:nvGrpSpPr>
          <p:cNvPr id="20" name="Group 19"/>
          <p:cNvGrpSpPr/>
          <p:nvPr/>
        </p:nvGrpSpPr>
        <p:grpSpPr>
          <a:xfrm>
            <a:off x="-121146" y="4838733"/>
            <a:ext cx="8713241" cy="720000"/>
            <a:chOff x="144166" y="5028882"/>
            <a:chExt cx="8713241" cy="720000"/>
          </a:xfrm>
        </p:grpSpPr>
        <p:sp>
          <p:nvSpPr>
            <p:cNvPr id="22" name="Oval 21"/>
            <p:cNvSpPr>
              <a:spLocks noChangeAspect="1"/>
            </p:cNvSpPr>
            <p:nvPr/>
          </p:nvSpPr>
          <p:spPr>
            <a:xfrm>
              <a:off x="144166" y="5028882"/>
              <a:ext cx="700423" cy="72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4</a:t>
              </a:r>
              <a:endParaRPr lang="en-ZA" sz="2400" dirty="0">
                <a:solidFill>
                  <a:srgbClr val="FFC000"/>
                </a:solidFill>
              </a:endParaRPr>
            </a:p>
          </p:txBody>
        </p:sp>
        <p:sp>
          <p:nvSpPr>
            <p:cNvPr id="23" name="Rectangle 22"/>
            <p:cNvSpPr/>
            <p:nvPr/>
          </p:nvSpPr>
          <p:spPr>
            <a:xfrm>
              <a:off x="721407" y="5049785"/>
              <a:ext cx="8136000" cy="646331"/>
            </a:xfrm>
            <a:prstGeom prst="rect">
              <a:avLst/>
            </a:prstGeom>
          </p:spPr>
          <p:style>
            <a:lnRef idx="3">
              <a:schemeClr val="lt1"/>
            </a:lnRef>
            <a:fillRef idx="1">
              <a:schemeClr val="accent6"/>
            </a:fillRef>
            <a:effectRef idx="1">
              <a:schemeClr val="accent6"/>
            </a:effectRef>
            <a:fontRef idx="minor">
              <a:schemeClr val="lt1"/>
            </a:fontRef>
          </p:style>
          <p:txBody>
            <a:bodyPr wrap="square" anchor="ctr">
              <a:spAutoFit/>
            </a:bodyPr>
            <a:lstStyle/>
            <a:p>
              <a:pPr algn="r"/>
              <a:endParaRPr lang="en-US" dirty="0" smtClean="0"/>
            </a:p>
            <a:p>
              <a:pPr algn="r"/>
              <a:r>
                <a:rPr lang="en-US" dirty="0" smtClean="0"/>
                <a:t>Cabinet gave approval for Stats SA to </a:t>
              </a:r>
              <a:r>
                <a:rPr lang="en-US" dirty="0" err="1" smtClean="0"/>
                <a:t>sconsult</a:t>
              </a:r>
              <a:r>
                <a:rPr lang="en-US" dirty="0" smtClean="0"/>
                <a:t> on legislative reform</a:t>
              </a:r>
              <a:endParaRPr lang="en-US" dirty="0"/>
            </a:p>
          </p:txBody>
        </p:sp>
        <p:sp>
          <p:nvSpPr>
            <p:cNvPr id="26" name="Oval 25"/>
            <p:cNvSpPr>
              <a:spLocks noChangeAspect="1"/>
            </p:cNvSpPr>
            <p:nvPr/>
          </p:nvSpPr>
          <p:spPr>
            <a:xfrm>
              <a:off x="144166" y="5028882"/>
              <a:ext cx="700423" cy="72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C000"/>
                  </a:solidFill>
                </a:rPr>
                <a:t>5</a:t>
              </a:r>
              <a:endParaRPr lang="en-ZA" sz="2400" dirty="0">
                <a:solidFill>
                  <a:srgbClr val="FFC000"/>
                </a:solidFill>
              </a:endParaRPr>
            </a:p>
          </p:txBody>
        </p:sp>
      </p:grpSp>
    </p:spTree>
    <p:extLst>
      <p:ext uri="{BB962C8B-B14F-4D97-AF65-F5344CB8AC3E}">
        <p14:creationId xmlns:p14="http://schemas.microsoft.com/office/powerpoint/2010/main" xmlns="" val="163530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1000"/>
                                        <p:tgtEl>
                                          <p:spTgt spid="20"/>
                                        </p:tgtEl>
                                      </p:cBhvr>
                                    </p:animEffect>
                                    <p:anim calcmode="lin" valueType="num">
                                      <p:cBhvr>
                                        <p:cTn id="32" dur="1000" fill="hold"/>
                                        <p:tgtEl>
                                          <p:spTgt spid="20"/>
                                        </p:tgtEl>
                                        <p:attrNameLst>
                                          <p:attrName>ppt_x</p:attrName>
                                        </p:attrNameLst>
                                      </p:cBhvr>
                                      <p:tavLst>
                                        <p:tav tm="0">
                                          <p:val>
                                            <p:strVal val="#ppt_x"/>
                                          </p:val>
                                        </p:tav>
                                        <p:tav tm="100000">
                                          <p:val>
                                            <p:strVal val="#ppt_x"/>
                                          </p:val>
                                        </p:tav>
                                      </p:tavLst>
                                    </p:anim>
                                    <p:anim calcmode="lin" valueType="num">
                                      <p:cBhvr>
                                        <p:cTn id="3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555776" y="1772816"/>
            <a:ext cx="6554859" cy="198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accent1">
                    <a:lumMod val="60000"/>
                    <a:lumOff val="40000"/>
                  </a:schemeClr>
                </a:solidFill>
              </a:rPr>
              <a:t>To advance planning, production, analysis, documentation, storage and dissemination of official and other statistics</a:t>
            </a:r>
          </a:p>
          <a:p>
            <a:r>
              <a:rPr lang="en-US" sz="2000" dirty="0" smtClean="0">
                <a:solidFill>
                  <a:schemeClr val="accent1">
                    <a:lumMod val="60000"/>
                    <a:lumOff val="40000"/>
                  </a:schemeClr>
                </a:solidFill>
              </a:rPr>
              <a:t>	</a:t>
            </a:r>
            <a:r>
              <a:rPr lang="en-US" sz="2000" dirty="0" smtClean="0">
                <a:solidFill>
                  <a:schemeClr val="accent6">
                    <a:lumMod val="75000"/>
                  </a:schemeClr>
                </a:solidFill>
              </a:rPr>
              <a:t>1. Statistical production</a:t>
            </a:r>
          </a:p>
          <a:p>
            <a:r>
              <a:rPr lang="en-US" sz="2000" dirty="0" smtClean="0">
                <a:solidFill>
                  <a:schemeClr val="accent6">
                    <a:lumMod val="75000"/>
                  </a:schemeClr>
                </a:solidFill>
              </a:rPr>
              <a:t>	2. Statistical coordination</a:t>
            </a:r>
            <a:endParaRPr lang="en-US" sz="2000" dirty="0">
              <a:solidFill>
                <a:schemeClr val="accent6">
                  <a:lumMod val="75000"/>
                </a:schemeClr>
              </a:solidFill>
            </a:endParaRPr>
          </a:p>
        </p:txBody>
      </p:sp>
      <p:pic>
        <p:nvPicPr>
          <p:cNvPr id="42" name="Picture 4" descr="https://upload.wikimedia.org/wikipedia/commons/d/dd/South_Africa_municipalities_by_language_2001.png"/>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6948264" y="20425"/>
            <a:ext cx="2016224" cy="145674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07504" y="404664"/>
            <a:ext cx="3160352" cy="769441"/>
          </a:xfrm>
          <a:prstGeom prst="rect">
            <a:avLst/>
          </a:prstGeom>
        </p:spPr>
        <p:txBody>
          <a:bodyPr wrap="none">
            <a:spAutoFit/>
          </a:bodyPr>
          <a:lstStyle/>
          <a:p>
            <a:r>
              <a:rPr lang="en-ZA" sz="4400" b="1" dirty="0" smtClean="0">
                <a:solidFill>
                  <a:schemeClr val="accent5">
                    <a:lumMod val="50000"/>
                  </a:schemeClr>
                </a:solidFill>
                <a:latin typeface="+mj-lt"/>
              </a:rPr>
              <a:t>Statistics Act</a:t>
            </a:r>
            <a:endParaRPr lang="en-US" sz="4400" dirty="0">
              <a:latin typeface="+mj-lt"/>
            </a:endParaRPr>
          </a:p>
        </p:txBody>
      </p:sp>
      <p:sp>
        <p:nvSpPr>
          <p:cNvPr id="4" name="Rectangle 3"/>
          <p:cNvSpPr/>
          <p:nvPr/>
        </p:nvSpPr>
        <p:spPr>
          <a:xfrm>
            <a:off x="107504" y="2420888"/>
            <a:ext cx="1927131" cy="369332"/>
          </a:xfrm>
          <a:prstGeom prst="rect">
            <a:avLst/>
          </a:prstGeom>
        </p:spPr>
        <p:txBody>
          <a:bodyPr wrap="none">
            <a:spAutoFit/>
          </a:bodyPr>
          <a:lstStyle/>
          <a:p>
            <a:r>
              <a:rPr lang="en-US" dirty="0" smtClean="0">
                <a:solidFill>
                  <a:schemeClr val="tx1">
                    <a:lumMod val="50000"/>
                    <a:lumOff val="50000"/>
                  </a:schemeClr>
                </a:solidFill>
                <a:latin typeface="+mn-lt"/>
              </a:rPr>
              <a:t>Purpose of the Act</a:t>
            </a:r>
            <a:endParaRPr lang="en-US" dirty="0">
              <a:solidFill>
                <a:schemeClr val="tx1">
                  <a:lumMod val="50000"/>
                  <a:lumOff val="50000"/>
                </a:schemeClr>
              </a:solidFill>
              <a:latin typeface="+mn-lt"/>
            </a:endParaRPr>
          </a:p>
        </p:txBody>
      </p:sp>
      <p:sp>
        <p:nvSpPr>
          <p:cNvPr id="18" name="Rectangle 17"/>
          <p:cNvSpPr/>
          <p:nvPr/>
        </p:nvSpPr>
        <p:spPr>
          <a:xfrm>
            <a:off x="2592952" y="4005064"/>
            <a:ext cx="6516216" cy="198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1">
                    <a:lumMod val="60000"/>
                    <a:lumOff val="40000"/>
                  </a:schemeClr>
                </a:solidFill>
              </a:rPr>
              <a:t>1. Minister</a:t>
            </a:r>
          </a:p>
          <a:p>
            <a:r>
              <a:rPr lang="en-US" sz="2000" dirty="0">
                <a:solidFill>
                  <a:schemeClr val="accent1">
                    <a:lumMod val="60000"/>
                    <a:lumOff val="40000"/>
                  </a:schemeClr>
                </a:solidFill>
              </a:rPr>
              <a:t>2. Statistician-General (also head of Stats SA)</a:t>
            </a:r>
          </a:p>
          <a:p>
            <a:r>
              <a:rPr lang="en-US" sz="2000" dirty="0">
                <a:solidFill>
                  <a:schemeClr val="accent1">
                    <a:lumMod val="60000"/>
                    <a:lumOff val="40000"/>
                  </a:schemeClr>
                </a:solidFill>
              </a:rPr>
              <a:t>3. Statistics Council</a:t>
            </a:r>
          </a:p>
          <a:p>
            <a:r>
              <a:rPr lang="en-US" sz="2000" dirty="0">
                <a:solidFill>
                  <a:schemeClr val="accent1">
                    <a:lumMod val="60000"/>
                    <a:lumOff val="40000"/>
                  </a:schemeClr>
                </a:solidFill>
              </a:rPr>
              <a:t>4. Outline responsibility of other Ministers/Heads of 	Organs of State (Section 14)</a:t>
            </a:r>
          </a:p>
        </p:txBody>
      </p:sp>
      <p:sp>
        <p:nvSpPr>
          <p:cNvPr id="5" name="Rectangle 4"/>
          <p:cNvSpPr/>
          <p:nvPr/>
        </p:nvSpPr>
        <p:spPr>
          <a:xfrm>
            <a:off x="0" y="4725144"/>
            <a:ext cx="2373407" cy="646331"/>
          </a:xfrm>
          <a:prstGeom prst="rect">
            <a:avLst/>
          </a:prstGeom>
        </p:spPr>
        <p:txBody>
          <a:bodyPr wrap="none">
            <a:spAutoFit/>
          </a:bodyPr>
          <a:lstStyle/>
          <a:p>
            <a:pPr algn="ctr"/>
            <a:r>
              <a:rPr lang="en-US" dirty="0">
                <a:solidFill>
                  <a:schemeClr val="tx1">
                    <a:lumMod val="50000"/>
                    <a:lumOff val="50000"/>
                  </a:schemeClr>
                </a:solidFill>
                <a:latin typeface="+mn-lt"/>
              </a:rPr>
              <a:t>Defines duties, powers </a:t>
            </a:r>
          </a:p>
          <a:p>
            <a:pPr algn="ctr"/>
            <a:r>
              <a:rPr lang="en-US" dirty="0">
                <a:solidFill>
                  <a:schemeClr val="tx1">
                    <a:lumMod val="50000"/>
                    <a:lumOff val="50000"/>
                  </a:schemeClr>
                </a:solidFill>
                <a:latin typeface="+mn-lt"/>
              </a:rPr>
              <a:t>and relationships of</a:t>
            </a:r>
          </a:p>
        </p:txBody>
      </p:sp>
      <p:cxnSp>
        <p:nvCxnSpPr>
          <p:cNvPr id="9" name="Straight Connector 8"/>
          <p:cNvCxnSpPr/>
          <p:nvPr/>
        </p:nvCxnSpPr>
        <p:spPr>
          <a:xfrm>
            <a:off x="179512" y="2852936"/>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7504" y="5373216"/>
            <a:ext cx="194421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47109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83568" y="2996952"/>
            <a:ext cx="1790399" cy="1748790"/>
            <a:chOff x="6949440" y="2921599"/>
            <a:chExt cx="1790399" cy="1748790"/>
          </a:xfrm>
        </p:grpSpPr>
        <p:sp>
          <p:nvSpPr>
            <p:cNvPr id="5" name="Oval 4"/>
            <p:cNvSpPr/>
            <p:nvPr/>
          </p:nvSpPr>
          <p:spPr>
            <a:xfrm>
              <a:off x="6949440" y="2921599"/>
              <a:ext cx="1748790" cy="174879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ZA" dirty="0"/>
            </a:p>
          </p:txBody>
        </p:sp>
        <p:sp>
          <p:nvSpPr>
            <p:cNvPr id="6" name="TextBox 5"/>
            <p:cNvSpPr txBox="1"/>
            <p:nvPr/>
          </p:nvSpPr>
          <p:spPr>
            <a:xfrm>
              <a:off x="6949440" y="3334329"/>
              <a:ext cx="1790399" cy="923330"/>
            </a:xfrm>
            <a:prstGeom prst="rect">
              <a:avLst/>
            </a:prstGeom>
            <a:noFill/>
          </p:spPr>
          <p:txBody>
            <a:bodyPr wrap="square" rtlCol="0">
              <a:spAutoFit/>
            </a:bodyPr>
            <a:lstStyle/>
            <a:p>
              <a:pPr algn="ctr"/>
              <a:r>
                <a:rPr lang="en-US" dirty="0">
                  <a:solidFill>
                    <a:srgbClr val="FFCC00"/>
                  </a:solidFill>
                </a:rPr>
                <a:t>Review of Statistics Act is needed to</a:t>
              </a:r>
            </a:p>
          </p:txBody>
        </p:sp>
      </p:grpSp>
      <p:grpSp>
        <p:nvGrpSpPr>
          <p:cNvPr id="7" name="Group 6"/>
          <p:cNvGrpSpPr/>
          <p:nvPr/>
        </p:nvGrpSpPr>
        <p:grpSpPr>
          <a:xfrm>
            <a:off x="3042703" y="1827707"/>
            <a:ext cx="1674186" cy="3880624"/>
            <a:chOff x="2857172" y="974087"/>
            <a:chExt cx="1674186" cy="3880624"/>
          </a:xfrm>
        </p:grpSpPr>
        <p:sp>
          <p:nvSpPr>
            <p:cNvPr id="8" name="Rectangle 7"/>
            <p:cNvSpPr/>
            <p:nvPr/>
          </p:nvSpPr>
          <p:spPr>
            <a:xfrm>
              <a:off x="2857172" y="1304749"/>
              <a:ext cx="1674186" cy="354996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11480" rIns="0" rtlCol="0" anchor="t"/>
            <a:lstStyle/>
            <a:p>
              <a:pPr algn="ctr"/>
              <a:r>
                <a:rPr lang="en-US" sz="1600" b="1" dirty="0">
                  <a:solidFill>
                    <a:prstClr val="white"/>
                  </a:solidFill>
                </a:rPr>
                <a:t>To ensure that the SANSS produces Statistics for</a:t>
              </a:r>
              <a:r>
                <a:rPr lang="en-US" sz="1600" b="1" dirty="0" smtClean="0">
                  <a:solidFill>
                    <a:prstClr val="white"/>
                  </a:solidFill>
                </a:rPr>
                <a:t>:</a:t>
              </a:r>
            </a:p>
            <a:p>
              <a:pPr algn="ctr"/>
              <a:endParaRPr lang="en-US" sz="1350" dirty="0">
                <a:solidFill>
                  <a:prstClr val="white"/>
                </a:solidFill>
              </a:endParaRPr>
            </a:p>
            <a:p>
              <a:pPr algn="ctr"/>
              <a:r>
                <a:rPr lang="en-US" sz="1600" dirty="0" smtClean="0">
                  <a:solidFill>
                    <a:srgbClr val="F39C12"/>
                  </a:solidFill>
                </a:rPr>
                <a:t>Transparency </a:t>
              </a:r>
              <a:endParaRPr lang="en-US" sz="1600" dirty="0">
                <a:solidFill>
                  <a:srgbClr val="F39C12"/>
                </a:solidFill>
              </a:endParaRPr>
            </a:p>
            <a:p>
              <a:pPr algn="ctr"/>
              <a:r>
                <a:rPr lang="en-US" sz="1600" dirty="0">
                  <a:solidFill>
                    <a:srgbClr val="F39C12"/>
                  </a:solidFill>
                </a:rPr>
                <a:t>Accountability</a:t>
              </a:r>
            </a:p>
            <a:p>
              <a:pPr algn="ctr"/>
              <a:r>
                <a:rPr lang="en-US" sz="1600" dirty="0">
                  <a:solidFill>
                    <a:srgbClr val="F39C12"/>
                  </a:solidFill>
                </a:rPr>
                <a:t>Results-based management</a:t>
              </a:r>
            </a:p>
            <a:p>
              <a:pPr algn="ctr"/>
              <a:r>
                <a:rPr lang="en-US" sz="1600" dirty="0">
                  <a:solidFill>
                    <a:srgbClr val="F39C12"/>
                  </a:solidFill>
                </a:rPr>
                <a:t>Transformation</a:t>
              </a:r>
              <a:endParaRPr lang="en-US" sz="2000" dirty="0">
                <a:solidFill>
                  <a:srgbClr val="F39C12"/>
                </a:solidFill>
              </a:endParaRPr>
            </a:p>
          </p:txBody>
        </p:sp>
        <p:sp>
          <p:nvSpPr>
            <p:cNvPr id="9" name="Rectangle 8"/>
            <p:cNvSpPr/>
            <p:nvPr/>
          </p:nvSpPr>
          <p:spPr>
            <a:xfrm>
              <a:off x="3381541" y="974087"/>
              <a:ext cx="671915" cy="67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0" name="Group 9"/>
            <p:cNvGrpSpPr>
              <a:grpSpLocks noChangeAspect="1"/>
            </p:cNvGrpSpPr>
            <p:nvPr/>
          </p:nvGrpSpPr>
          <p:grpSpPr>
            <a:xfrm>
              <a:off x="3448993" y="1041538"/>
              <a:ext cx="537013" cy="537013"/>
              <a:chOff x="1382806" y="3668806"/>
              <a:chExt cx="3025588" cy="3025588"/>
            </a:xfrm>
          </p:grpSpPr>
          <p:sp>
            <p:nvSpPr>
              <p:cNvPr id="12" name="Rectangle 11"/>
              <p:cNvSpPr/>
              <p:nvPr/>
            </p:nvSpPr>
            <p:spPr>
              <a:xfrm>
                <a:off x="1382806" y="3668806"/>
                <a:ext cx="3025588" cy="3025588"/>
              </a:xfrm>
              <a:prstGeom prst="rect">
                <a:avLst/>
              </a:prstGeom>
              <a:solidFill>
                <a:srgbClr val="779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Freeform 12"/>
              <p:cNvSpPr/>
              <p:nvPr/>
            </p:nvSpPr>
            <p:spPr>
              <a:xfrm>
                <a:off x="2338093" y="4265700"/>
                <a:ext cx="1180970" cy="1933171"/>
              </a:xfrm>
              <a:custGeom>
                <a:avLst/>
                <a:gdLst/>
                <a:ahLst/>
                <a:cxnLst/>
                <a:rect l="l" t="t" r="r" b="b"/>
                <a:pathLst>
                  <a:path w="1180970" h="1933171">
                    <a:moveTo>
                      <a:pt x="634994" y="0"/>
                    </a:moveTo>
                    <a:cubicBezTo>
                      <a:pt x="672579" y="0"/>
                      <a:pt x="702993" y="742"/>
                      <a:pt x="726237" y="2226"/>
                    </a:cubicBezTo>
                    <a:cubicBezTo>
                      <a:pt x="749481" y="3709"/>
                      <a:pt x="767037" y="6182"/>
                      <a:pt x="778906" y="9644"/>
                    </a:cubicBezTo>
                    <a:cubicBezTo>
                      <a:pt x="790775" y="13106"/>
                      <a:pt x="798688" y="17804"/>
                      <a:pt x="802644" y="23738"/>
                    </a:cubicBezTo>
                    <a:cubicBezTo>
                      <a:pt x="806600" y="29673"/>
                      <a:pt x="808579" y="37091"/>
                      <a:pt x="808579" y="45993"/>
                    </a:cubicBezTo>
                    <a:lnTo>
                      <a:pt x="808579" y="1631994"/>
                    </a:lnTo>
                    <a:lnTo>
                      <a:pt x="1121624" y="1631994"/>
                    </a:lnTo>
                    <a:cubicBezTo>
                      <a:pt x="1130526" y="1631994"/>
                      <a:pt x="1138686" y="1634714"/>
                      <a:pt x="1146104" y="1640154"/>
                    </a:cubicBezTo>
                    <a:cubicBezTo>
                      <a:pt x="1153523" y="1645594"/>
                      <a:pt x="1159952" y="1654248"/>
                      <a:pt x="1165392" y="1666117"/>
                    </a:cubicBezTo>
                    <a:cubicBezTo>
                      <a:pt x="1170832" y="1677986"/>
                      <a:pt x="1174788" y="1693564"/>
                      <a:pt x="1177261" y="1712852"/>
                    </a:cubicBezTo>
                    <a:cubicBezTo>
                      <a:pt x="1179733" y="1732139"/>
                      <a:pt x="1180970" y="1756124"/>
                      <a:pt x="1180970" y="1784808"/>
                    </a:cubicBezTo>
                    <a:cubicBezTo>
                      <a:pt x="1180970" y="1812502"/>
                      <a:pt x="1179486" y="1835993"/>
                      <a:pt x="1176519" y="1855280"/>
                    </a:cubicBezTo>
                    <a:cubicBezTo>
                      <a:pt x="1173552" y="1874567"/>
                      <a:pt x="1169348" y="1889898"/>
                      <a:pt x="1163908" y="1901273"/>
                    </a:cubicBezTo>
                    <a:cubicBezTo>
                      <a:pt x="1158468" y="1912647"/>
                      <a:pt x="1152286" y="1920807"/>
                      <a:pt x="1145363" y="1925753"/>
                    </a:cubicBezTo>
                    <a:cubicBezTo>
                      <a:pt x="1138439" y="1930698"/>
                      <a:pt x="1130526" y="1933171"/>
                      <a:pt x="1121624" y="1933171"/>
                    </a:cubicBezTo>
                    <a:lnTo>
                      <a:pt x="62312" y="1933171"/>
                    </a:lnTo>
                    <a:cubicBezTo>
                      <a:pt x="54400" y="1933171"/>
                      <a:pt x="46982" y="1930698"/>
                      <a:pt x="40058" y="1925753"/>
                    </a:cubicBezTo>
                    <a:cubicBezTo>
                      <a:pt x="33134" y="1920807"/>
                      <a:pt x="26953" y="1912647"/>
                      <a:pt x="21513" y="1901273"/>
                    </a:cubicBezTo>
                    <a:cubicBezTo>
                      <a:pt x="16073" y="1889898"/>
                      <a:pt x="11869" y="1874567"/>
                      <a:pt x="8902" y="1855280"/>
                    </a:cubicBezTo>
                    <a:cubicBezTo>
                      <a:pt x="5934" y="1835993"/>
                      <a:pt x="4451" y="1812502"/>
                      <a:pt x="4451" y="1784808"/>
                    </a:cubicBezTo>
                    <a:cubicBezTo>
                      <a:pt x="4451" y="1756124"/>
                      <a:pt x="5687" y="1732139"/>
                      <a:pt x="8160" y="1712852"/>
                    </a:cubicBezTo>
                    <a:cubicBezTo>
                      <a:pt x="10633" y="1693564"/>
                      <a:pt x="14589" y="1677986"/>
                      <a:pt x="20029" y="1666117"/>
                    </a:cubicBezTo>
                    <a:cubicBezTo>
                      <a:pt x="25469" y="1654248"/>
                      <a:pt x="31651" y="1645594"/>
                      <a:pt x="38574" y="1640154"/>
                    </a:cubicBezTo>
                    <a:cubicBezTo>
                      <a:pt x="45498" y="1634714"/>
                      <a:pt x="53411" y="1631994"/>
                      <a:pt x="62312" y="1631994"/>
                    </a:cubicBezTo>
                    <a:lnTo>
                      <a:pt x="419867" y="1631994"/>
                    </a:lnTo>
                    <a:lnTo>
                      <a:pt x="419867" y="382777"/>
                    </a:lnTo>
                    <a:lnTo>
                      <a:pt x="111272" y="553394"/>
                    </a:lnTo>
                    <a:cubicBezTo>
                      <a:pt x="88523" y="564274"/>
                      <a:pt x="69978" y="570951"/>
                      <a:pt x="55636" y="573423"/>
                    </a:cubicBezTo>
                    <a:cubicBezTo>
                      <a:pt x="41294" y="575896"/>
                      <a:pt x="29920" y="572929"/>
                      <a:pt x="21513" y="564522"/>
                    </a:cubicBezTo>
                    <a:cubicBezTo>
                      <a:pt x="13105" y="556114"/>
                      <a:pt x="7418" y="541525"/>
                      <a:pt x="4451" y="520755"/>
                    </a:cubicBezTo>
                    <a:cubicBezTo>
                      <a:pt x="1484" y="499984"/>
                      <a:pt x="0" y="470806"/>
                      <a:pt x="0" y="433220"/>
                    </a:cubicBezTo>
                    <a:cubicBezTo>
                      <a:pt x="0" y="409482"/>
                      <a:pt x="494" y="389948"/>
                      <a:pt x="1484" y="374617"/>
                    </a:cubicBezTo>
                    <a:cubicBezTo>
                      <a:pt x="2473" y="359286"/>
                      <a:pt x="4945" y="346181"/>
                      <a:pt x="8902" y="335301"/>
                    </a:cubicBezTo>
                    <a:cubicBezTo>
                      <a:pt x="12858" y="324421"/>
                      <a:pt x="18298" y="315519"/>
                      <a:pt x="25222" y="308595"/>
                    </a:cubicBezTo>
                    <a:cubicBezTo>
                      <a:pt x="32145" y="301672"/>
                      <a:pt x="41542" y="294254"/>
                      <a:pt x="53411" y="286341"/>
                    </a:cubicBezTo>
                    <a:lnTo>
                      <a:pt x="465860" y="19288"/>
                    </a:lnTo>
                    <a:cubicBezTo>
                      <a:pt x="470805" y="15331"/>
                      <a:pt x="476987" y="12117"/>
                      <a:pt x="484405" y="9644"/>
                    </a:cubicBezTo>
                    <a:cubicBezTo>
                      <a:pt x="491823" y="7171"/>
                      <a:pt x="501467" y="5193"/>
                      <a:pt x="513336" y="3709"/>
                    </a:cubicBezTo>
                    <a:cubicBezTo>
                      <a:pt x="525205" y="2226"/>
                      <a:pt x="540783" y="1237"/>
                      <a:pt x="560070" y="742"/>
                    </a:cubicBezTo>
                    <a:cubicBezTo>
                      <a:pt x="579358" y="248"/>
                      <a:pt x="604332" y="0"/>
                      <a:pt x="6349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p:cNvSpPr/>
              <p:nvPr/>
            </p:nvSpPr>
            <p:spPr>
              <a:xfrm>
                <a:off x="2361975" y="4296064"/>
                <a:ext cx="2046419" cy="2398330"/>
              </a:xfrm>
              <a:custGeom>
                <a:avLst/>
                <a:gdLst>
                  <a:gd name="connsiteX0" fmla="*/ 395986 w 2046419"/>
                  <a:gd name="connsiteY0" fmla="*/ 352414 h 2398330"/>
                  <a:gd name="connsiteX1" fmla="*/ 395987 w 2046419"/>
                  <a:gd name="connsiteY1" fmla="*/ 879025 h 2398330"/>
                  <a:gd name="connsiteX2" fmla="*/ 0 w 2046419"/>
                  <a:gd name="connsiteY2" fmla="*/ 535520 h 2398330"/>
                  <a:gd name="connsiteX3" fmla="*/ 12468 w 2046419"/>
                  <a:gd name="connsiteY3" fmla="*/ 542690 h 2398330"/>
                  <a:gd name="connsiteX4" fmla="*/ 31755 w 2046419"/>
                  <a:gd name="connsiteY4" fmla="*/ 543060 h 2398330"/>
                  <a:gd name="connsiteX5" fmla="*/ 87391 w 2046419"/>
                  <a:gd name="connsiteY5" fmla="*/ 523032 h 2398330"/>
                  <a:gd name="connsiteX6" fmla="*/ 780529 w 2046419"/>
                  <a:gd name="connsiteY6" fmla="*/ 0 h 2398330"/>
                  <a:gd name="connsiteX7" fmla="*/ 2046419 w 2046419"/>
                  <a:gd name="connsiteY7" fmla="*/ 1098117 h 2398330"/>
                  <a:gd name="connsiteX8" fmla="*/ 2046419 w 2046419"/>
                  <a:gd name="connsiteY8" fmla="*/ 2398330 h 2398330"/>
                  <a:gd name="connsiteX9" fmla="*/ 599559 w 2046419"/>
                  <a:gd name="connsiteY9" fmla="*/ 2398330 h 2398330"/>
                  <a:gd name="connsiteX10" fmla="*/ 22023 w 2046419"/>
                  <a:gd name="connsiteY10" fmla="*/ 1897337 h 2398330"/>
                  <a:gd name="connsiteX11" fmla="*/ 38430 w 2046419"/>
                  <a:gd name="connsiteY11" fmla="*/ 1902806 h 2398330"/>
                  <a:gd name="connsiteX12" fmla="*/ 1097742 w 2046419"/>
                  <a:gd name="connsiteY12" fmla="*/ 1902806 h 2398330"/>
                  <a:gd name="connsiteX13" fmla="*/ 1121481 w 2046419"/>
                  <a:gd name="connsiteY13" fmla="*/ 1895388 h 2398330"/>
                  <a:gd name="connsiteX14" fmla="*/ 1140026 w 2046419"/>
                  <a:gd name="connsiteY14" fmla="*/ 1870908 h 2398330"/>
                  <a:gd name="connsiteX15" fmla="*/ 1152637 w 2046419"/>
                  <a:gd name="connsiteY15" fmla="*/ 1824915 h 2398330"/>
                  <a:gd name="connsiteX16" fmla="*/ 1157088 w 2046419"/>
                  <a:gd name="connsiteY16" fmla="*/ 1754443 h 2398330"/>
                  <a:gd name="connsiteX17" fmla="*/ 1153379 w 2046419"/>
                  <a:gd name="connsiteY17" fmla="*/ 1682487 h 2398330"/>
                  <a:gd name="connsiteX18" fmla="*/ 1141510 w 2046419"/>
                  <a:gd name="connsiteY18" fmla="*/ 1635752 h 2398330"/>
                  <a:gd name="connsiteX19" fmla="*/ 1122222 w 2046419"/>
                  <a:gd name="connsiteY19" fmla="*/ 1609789 h 2398330"/>
                  <a:gd name="connsiteX20" fmla="*/ 1097742 w 2046419"/>
                  <a:gd name="connsiteY20" fmla="*/ 1601629 h 2398330"/>
                  <a:gd name="connsiteX21" fmla="*/ 784697 w 2046419"/>
                  <a:gd name="connsiteY21" fmla="*/ 1601629 h 2398330"/>
                  <a:gd name="connsiteX22" fmla="*/ 784697 w 2046419"/>
                  <a:gd name="connsiteY22" fmla="*/ 15628 h 239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46419" h="2398330">
                    <a:moveTo>
                      <a:pt x="395986" y="352414"/>
                    </a:moveTo>
                    <a:lnTo>
                      <a:pt x="395987" y="879025"/>
                    </a:lnTo>
                    <a:lnTo>
                      <a:pt x="0" y="535520"/>
                    </a:lnTo>
                    <a:lnTo>
                      <a:pt x="12468" y="542690"/>
                    </a:lnTo>
                    <a:cubicBezTo>
                      <a:pt x="18154" y="544173"/>
                      <a:pt x="24585" y="544297"/>
                      <a:pt x="31755" y="543060"/>
                    </a:cubicBezTo>
                    <a:cubicBezTo>
                      <a:pt x="46097" y="540588"/>
                      <a:pt x="64642" y="533911"/>
                      <a:pt x="87391" y="523032"/>
                    </a:cubicBezTo>
                    <a:close/>
                    <a:moveTo>
                      <a:pt x="780529" y="0"/>
                    </a:moveTo>
                    <a:lnTo>
                      <a:pt x="2046419" y="1098117"/>
                    </a:lnTo>
                    <a:lnTo>
                      <a:pt x="2046419" y="2398330"/>
                    </a:lnTo>
                    <a:lnTo>
                      <a:pt x="599559" y="2398330"/>
                    </a:lnTo>
                    <a:lnTo>
                      <a:pt x="22023" y="1897337"/>
                    </a:lnTo>
                    <a:lnTo>
                      <a:pt x="38430" y="1902806"/>
                    </a:lnTo>
                    <a:lnTo>
                      <a:pt x="1097742" y="1902806"/>
                    </a:lnTo>
                    <a:cubicBezTo>
                      <a:pt x="1106644" y="1902806"/>
                      <a:pt x="1114557" y="1900333"/>
                      <a:pt x="1121481" y="1895388"/>
                    </a:cubicBezTo>
                    <a:cubicBezTo>
                      <a:pt x="1128404" y="1890442"/>
                      <a:pt x="1134586" y="1882282"/>
                      <a:pt x="1140026" y="1870908"/>
                    </a:cubicBezTo>
                    <a:cubicBezTo>
                      <a:pt x="1145466" y="1859533"/>
                      <a:pt x="1149670" y="1844202"/>
                      <a:pt x="1152637" y="1824915"/>
                    </a:cubicBezTo>
                    <a:cubicBezTo>
                      <a:pt x="1155604" y="1805628"/>
                      <a:pt x="1157088" y="1782137"/>
                      <a:pt x="1157088" y="1754443"/>
                    </a:cubicBezTo>
                    <a:cubicBezTo>
                      <a:pt x="1157088" y="1725759"/>
                      <a:pt x="1155851" y="1701774"/>
                      <a:pt x="1153379" y="1682487"/>
                    </a:cubicBezTo>
                    <a:cubicBezTo>
                      <a:pt x="1150906" y="1663199"/>
                      <a:pt x="1146950" y="1647621"/>
                      <a:pt x="1141510" y="1635752"/>
                    </a:cubicBezTo>
                    <a:cubicBezTo>
                      <a:pt x="1136070" y="1623883"/>
                      <a:pt x="1129641" y="1615229"/>
                      <a:pt x="1122222" y="1609789"/>
                    </a:cubicBezTo>
                    <a:cubicBezTo>
                      <a:pt x="1114804" y="1604349"/>
                      <a:pt x="1106644" y="1601629"/>
                      <a:pt x="1097742" y="1601629"/>
                    </a:cubicBezTo>
                    <a:lnTo>
                      <a:pt x="784697" y="1601629"/>
                    </a:lnTo>
                    <a:lnTo>
                      <a:pt x="784697" y="15628"/>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11" name="Rectangle 10"/>
            <p:cNvSpPr/>
            <p:nvPr/>
          </p:nvSpPr>
          <p:spPr>
            <a:xfrm>
              <a:off x="2857172" y="4334272"/>
              <a:ext cx="1674186" cy="37804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grpSp>
      <p:grpSp>
        <p:nvGrpSpPr>
          <p:cNvPr id="15" name="Group 14"/>
          <p:cNvGrpSpPr/>
          <p:nvPr/>
        </p:nvGrpSpPr>
        <p:grpSpPr>
          <a:xfrm>
            <a:off x="5003459" y="1834859"/>
            <a:ext cx="1674186" cy="3873472"/>
            <a:chOff x="4817928" y="981239"/>
            <a:chExt cx="1674186" cy="3873472"/>
          </a:xfrm>
        </p:grpSpPr>
        <p:sp>
          <p:nvSpPr>
            <p:cNvPr id="16" name="Rectangle 15"/>
            <p:cNvSpPr/>
            <p:nvPr/>
          </p:nvSpPr>
          <p:spPr>
            <a:xfrm>
              <a:off x="4817928" y="1304749"/>
              <a:ext cx="1674186" cy="35499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11480" rIns="0" rtlCol="0" anchor="t"/>
            <a:lstStyle/>
            <a:p>
              <a:pPr algn="ctr"/>
              <a:r>
                <a:rPr lang="en-US" sz="1900" dirty="0">
                  <a:solidFill>
                    <a:prstClr val="white"/>
                  </a:solidFill>
                </a:rPr>
                <a:t>Fully implement the coordinating role of the SG across the SANSS (i.e. beyond the confines of Stats SA)</a:t>
              </a:r>
            </a:p>
          </p:txBody>
        </p:sp>
        <p:sp>
          <p:nvSpPr>
            <p:cNvPr id="17" name="Rectangle 16"/>
            <p:cNvSpPr/>
            <p:nvPr/>
          </p:nvSpPr>
          <p:spPr>
            <a:xfrm>
              <a:off x="5319064" y="981239"/>
              <a:ext cx="671915" cy="67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8" name="Group 17"/>
            <p:cNvGrpSpPr>
              <a:grpSpLocks noChangeAspect="1"/>
            </p:cNvGrpSpPr>
            <p:nvPr/>
          </p:nvGrpSpPr>
          <p:grpSpPr>
            <a:xfrm>
              <a:off x="5386981" y="1041538"/>
              <a:ext cx="537013" cy="537013"/>
              <a:chOff x="1382807" y="174388"/>
              <a:chExt cx="3025589" cy="3025589"/>
            </a:xfrm>
          </p:grpSpPr>
          <p:sp>
            <p:nvSpPr>
              <p:cNvPr id="20" name="Rectangle 19"/>
              <p:cNvSpPr/>
              <p:nvPr/>
            </p:nvSpPr>
            <p:spPr>
              <a:xfrm>
                <a:off x="1382807" y="174388"/>
                <a:ext cx="3025588" cy="30255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Freeform 20"/>
              <p:cNvSpPr/>
              <p:nvPr/>
            </p:nvSpPr>
            <p:spPr>
              <a:xfrm>
                <a:off x="2249080" y="750510"/>
                <a:ext cx="1287791" cy="1953942"/>
              </a:xfrm>
              <a:custGeom>
                <a:avLst/>
                <a:gdLst/>
                <a:ahLst/>
                <a:cxnLst/>
                <a:rect l="l" t="t" r="r" b="b"/>
                <a:pathLst>
                  <a:path w="1287791" h="1953942">
                    <a:moveTo>
                      <a:pt x="615707" y="0"/>
                    </a:moveTo>
                    <a:cubicBezTo>
                      <a:pt x="715605" y="0"/>
                      <a:pt x="802891" y="12611"/>
                      <a:pt x="877568" y="37833"/>
                    </a:cubicBezTo>
                    <a:cubicBezTo>
                      <a:pt x="952244" y="63055"/>
                      <a:pt x="1014309" y="98167"/>
                      <a:pt x="1063763" y="143171"/>
                    </a:cubicBezTo>
                    <a:cubicBezTo>
                      <a:pt x="1113217" y="188174"/>
                      <a:pt x="1150061" y="241585"/>
                      <a:pt x="1174294" y="303403"/>
                    </a:cubicBezTo>
                    <a:cubicBezTo>
                      <a:pt x="1198526" y="365221"/>
                      <a:pt x="1210642" y="431737"/>
                      <a:pt x="1210642" y="502951"/>
                    </a:cubicBezTo>
                    <a:cubicBezTo>
                      <a:pt x="1210642" y="565264"/>
                      <a:pt x="1204708" y="626587"/>
                      <a:pt x="1192839" y="686921"/>
                    </a:cubicBezTo>
                    <a:cubicBezTo>
                      <a:pt x="1180970" y="747256"/>
                      <a:pt x="1156243" y="812288"/>
                      <a:pt x="1118657" y="882019"/>
                    </a:cubicBezTo>
                    <a:cubicBezTo>
                      <a:pt x="1081072" y="951749"/>
                      <a:pt x="1028156" y="1028898"/>
                      <a:pt x="959909" y="1113465"/>
                    </a:cubicBezTo>
                    <a:cubicBezTo>
                      <a:pt x="891662" y="1198032"/>
                      <a:pt x="801161" y="1296199"/>
                      <a:pt x="688405" y="1407966"/>
                    </a:cubicBezTo>
                    <a:lnTo>
                      <a:pt x="464376" y="1637928"/>
                    </a:lnTo>
                    <a:lnTo>
                      <a:pt x="1221028" y="1637928"/>
                    </a:lnTo>
                    <a:cubicBezTo>
                      <a:pt x="1230919" y="1637928"/>
                      <a:pt x="1240068" y="1640896"/>
                      <a:pt x="1248475" y="1646830"/>
                    </a:cubicBezTo>
                    <a:cubicBezTo>
                      <a:pt x="1256882" y="1652765"/>
                      <a:pt x="1264053" y="1661914"/>
                      <a:pt x="1269988" y="1674277"/>
                    </a:cubicBezTo>
                    <a:cubicBezTo>
                      <a:pt x="1275922" y="1686641"/>
                      <a:pt x="1280373" y="1702961"/>
                      <a:pt x="1283340" y="1723237"/>
                    </a:cubicBezTo>
                    <a:cubicBezTo>
                      <a:pt x="1286308" y="1743513"/>
                      <a:pt x="1287791" y="1767499"/>
                      <a:pt x="1287791" y="1795193"/>
                    </a:cubicBezTo>
                    <a:cubicBezTo>
                      <a:pt x="1287791" y="1823877"/>
                      <a:pt x="1286555" y="1848357"/>
                      <a:pt x="1284082" y="1868633"/>
                    </a:cubicBezTo>
                    <a:cubicBezTo>
                      <a:pt x="1281609" y="1888909"/>
                      <a:pt x="1277900" y="1905476"/>
                      <a:pt x="1272955" y="1918335"/>
                    </a:cubicBezTo>
                    <a:cubicBezTo>
                      <a:pt x="1268010" y="1931193"/>
                      <a:pt x="1261580" y="1940342"/>
                      <a:pt x="1253668" y="1945782"/>
                    </a:cubicBezTo>
                    <a:cubicBezTo>
                      <a:pt x="1245755" y="1951222"/>
                      <a:pt x="1236853" y="1953942"/>
                      <a:pt x="1226962" y="1953942"/>
                    </a:cubicBezTo>
                    <a:lnTo>
                      <a:pt x="123141" y="1953942"/>
                    </a:lnTo>
                    <a:cubicBezTo>
                      <a:pt x="101382" y="1953942"/>
                      <a:pt x="82589" y="1951963"/>
                      <a:pt x="66764" y="1948007"/>
                    </a:cubicBezTo>
                    <a:cubicBezTo>
                      <a:pt x="50938" y="1944051"/>
                      <a:pt x="38080" y="1936385"/>
                      <a:pt x="28189" y="1925011"/>
                    </a:cubicBezTo>
                    <a:cubicBezTo>
                      <a:pt x="18298" y="1913636"/>
                      <a:pt x="11127" y="1897069"/>
                      <a:pt x="6676" y="1875309"/>
                    </a:cubicBezTo>
                    <a:cubicBezTo>
                      <a:pt x="2226" y="1853549"/>
                      <a:pt x="0" y="1825360"/>
                      <a:pt x="0" y="1790742"/>
                    </a:cubicBezTo>
                    <a:cubicBezTo>
                      <a:pt x="0" y="1758103"/>
                      <a:pt x="1484" y="1730161"/>
                      <a:pt x="4451" y="1706917"/>
                    </a:cubicBezTo>
                    <a:cubicBezTo>
                      <a:pt x="7418" y="1683674"/>
                      <a:pt x="12858" y="1662903"/>
                      <a:pt x="20771" y="1644605"/>
                    </a:cubicBezTo>
                    <a:cubicBezTo>
                      <a:pt x="28684" y="1626307"/>
                      <a:pt x="38822" y="1608503"/>
                      <a:pt x="51185" y="1591194"/>
                    </a:cubicBezTo>
                    <a:cubicBezTo>
                      <a:pt x="63549" y="1573885"/>
                      <a:pt x="79622" y="1554845"/>
                      <a:pt x="99403" y="1534074"/>
                    </a:cubicBezTo>
                    <a:lnTo>
                      <a:pt x="431737" y="1178003"/>
                    </a:lnTo>
                    <a:cubicBezTo>
                      <a:pt x="498005" y="1108767"/>
                      <a:pt x="551416" y="1045713"/>
                      <a:pt x="591969" y="988840"/>
                    </a:cubicBezTo>
                    <a:cubicBezTo>
                      <a:pt x="632521" y="931968"/>
                      <a:pt x="664172" y="880041"/>
                      <a:pt x="686921" y="833059"/>
                    </a:cubicBezTo>
                    <a:cubicBezTo>
                      <a:pt x="709670" y="786077"/>
                      <a:pt x="725248" y="742805"/>
                      <a:pt x="733655" y="703241"/>
                    </a:cubicBezTo>
                    <a:cubicBezTo>
                      <a:pt x="742063" y="663678"/>
                      <a:pt x="746266" y="626092"/>
                      <a:pt x="746266" y="590485"/>
                    </a:cubicBezTo>
                    <a:cubicBezTo>
                      <a:pt x="746266" y="557845"/>
                      <a:pt x="741074" y="526936"/>
                      <a:pt x="730688" y="497758"/>
                    </a:cubicBezTo>
                    <a:cubicBezTo>
                      <a:pt x="720303" y="468580"/>
                      <a:pt x="704972" y="443111"/>
                      <a:pt x="684696" y="421351"/>
                    </a:cubicBezTo>
                    <a:cubicBezTo>
                      <a:pt x="664419" y="399591"/>
                      <a:pt x="638950" y="382530"/>
                      <a:pt x="608289" y="370166"/>
                    </a:cubicBezTo>
                    <a:cubicBezTo>
                      <a:pt x="577627" y="357802"/>
                      <a:pt x="541525" y="351621"/>
                      <a:pt x="499984" y="351621"/>
                    </a:cubicBezTo>
                    <a:cubicBezTo>
                      <a:pt x="441627" y="351621"/>
                      <a:pt x="389948" y="359039"/>
                      <a:pt x="344944" y="373875"/>
                    </a:cubicBezTo>
                    <a:cubicBezTo>
                      <a:pt x="299941" y="388711"/>
                      <a:pt x="260377" y="405279"/>
                      <a:pt x="226254" y="423577"/>
                    </a:cubicBezTo>
                    <a:cubicBezTo>
                      <a:pt x="192130" y="441875"/>
                      <a:pt x="163694" y="458689"/>
                      <a:pt x="140945" y="474020"/>
                    </a:cubicBezTo>
                    <a:cubicBezTo>
                      <a:pt x="118196" y="489351"/>
                      <a:pt x="100392" y="497017"/>
                      <a:pt x="87534" y="497017"/>
                    </a:cubicBezTo>
                    <a:cubicBezTo>
                      <a:pt x="78633" y="497017"/>
                      <a:pt x="70967" y="494049"/>
                      <a:pt x="64538" y="488115"/>
                    </a:cubicBezTo>
                    <a:cubicBezTo>
                      <a:pt x="58109" y="482180"/>
                      <a:pt x="52916" y="472289"/>
                      <a:pt x="48960" y="458442"/>
                    </a:cubicBezTo>
                    <a:cubicBezTo>
                      <a:pt x="45004" y="444595"/>
                      <a:pt x="41789" y="426049"/>
                      <a:pt x="39316" y="402806"/>
                    </a:cubicBezTo>
                    <a:cubicBezTo>
                      <a:pt x="36844" y="379562"/>
                      <a:pt x="35607" y="351126"/>
                      <a:pt x="35607" y="317497"/>
                    </a:cubicBezTo>
                    <a:cubicBezTo>
                      <a:pt x="35607" y="294748"/>
                      <a:pt x="36349" y="275708"/>
                      <a:pt x="37833" y="260377"/>
                    </a:cubicBezTo>
                    <a:cubicBezTo>
                      <a:pt x="39316" y="245047"/>
                      <a:pt x="41542" y="231694"/>
                      <a:pt x="44509" y="220319"/>
                    </a:cubicBezTo>
                    <a:cubicBezTo>
                      <a:pt x="47476" y="208945"/>
                      <a:pt x="51433" y="199054"/>
                      <a:pt x="56378" y="190647"/>
                    </a:cubicBezTo>
                    <a:cubicBezTo>
                      <a:pt x="61324" y="182240"/>
                      <a:pt x="69978" y="172101"/>
                      <a:pt x="82342" y="160232"/>
                    </a:cubicBezTo>
                    <a:cubicBezTo>
                      <a:pt x="94705" y="148363"/>
                      <a:pt x="117454" y="133280"/>
                      <a:pt x="150589" y="114982"/>
                    </a:cubicBezTo>
                    <a:cubicBezTo>
                      <a:pt x="183723" y="96684"/>
                      <a:pt x="224523" y="78880"/>
                      <a:pt x="272988" y="61571"/>
                    </a:cubicBezTo>
                    <a:cubicBezTo>
                      <a:pt x="321453" y="44262"/>
                      <a:pt x="374864" y="29673"/>
                      <a:pt x="433220" y="17804"/>
                    </a:cubicBezTo>
                    <a:cubicBezTo>
                      <a:pt x="491576" y="5935"/>
                      <a:pt x="552405" y="0"/>
                      <a:pt x="6157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2" name="TextBox 21"/>
              <p:cNvSpPr txBox="1"/>
              <p:nvPr/>
            </p:nvSpPr>
            <p:spPr>
              <a:xfrm>
                <a:off x="2292711" y="898530"/>
                <a:ext cx="2115685" cy="2301447"/>
              </a:xfrm>
              <a:custGeom>
                <a:avLst/>
                <a:gdLst>
                  <a:gd name="connsiteX0" fmla="*/ 456353 w 2115685"/>
                  <a:gd name="connsiteY0" fmla="*/ 203601 h 2301447"/>
                  <a:gd name="connsiteX1" fmla="*/ 564658 w 2115685"/>
                  <a:gd name="connsiteY1" fmla="*/ 222146 h 2301447"/>
                  <a:gd name="connsiteX2" fmla="*/ 641065 w 2115685"/>
                  <a:gd name="connsiteY2" fmla="*/ 273331 h 2301447"/>
                  <a:gd name="connsiteX3" fmla="*/ 687057 w 2115685"/>
                  <a:gd name="connsiteY3" fmla="*/ 349738 h 2301447"/>
                  <a:gd name="connsiteX4" fmla="*/ 702635 w 2115685"/>
                  <a:gd name="connsiteY4" fmla="*/ 442465 h 2301447"/>
                  <a:gd name="connsiteX5" fmla="*/ 690024 w 2115685"/>
                  <a:gd name="connsiteY5" fmla="*/ 555221 h 2301447"/>
                  <a:gd name="connsiteX6" fmla="*/ 643290 w 2115685"/>
                  <a:gd name="connsiteY6" fmla="*/ 685039 h 2301447"/>
                  <a:gd name="connsiteX7" fmla="*/ 602490 w 2115685"/>
                  <a:gd name="connsiteY7" fmla="*/ 759221 h 2301447"/>
                  <a:gd name="connsiteX8" fmla="*/ 567532 w 2115685"/>
                  <a:gd name="connsiteY8" fmla="*/ 811898 h 2301447"/>
                  <a:gd name="connsiteX9" fmla="*/ 25852 w 2115685"/>
                  <a:gd name="connsiteY9" fmla="*/ 342009 h 2301447"/>
                  <a:gd name="connsiteX10" fmla="*/ 43903 w 2115685"/>
                  <a:gd name="connsiteY10" fmla="*/ 348997 h 2301447"/>
                  <a:gd name="connsiteX11" fmla="*/ 97314 w 2115685"/>
                  <a:gd name="connsiteY11" fmla="*/ 326000 h 2301447"/>
                  <a:gd name="connsiteX12" fmla="*/ 182623 w 2115685"/>
                  <a:gd name="connsiteY12" fmla="*/ 275557 h 2301447"/>
                  <a:gd name="connsiteX13" fmla="*/ 301313 w 2115685"/>
                  <a:gd name="connsiteY13" fmla="*/ 225855 h 2301447"/>
                  <a:gd name="connsiteX14" fmla="*/ 456353 w 2115685"/>
                  <a:gd name="connsiteY14" fmla="*/ 203601 h 2301447"/>
                  <a:gd name="connsiteX15" fmla="*/ 1024383 w 2115685"/>
                  <a:gd name="connsiteY15" fmla="*/ 0 h 2301447"/>
                  <a:gd name="connsiteX16" fmla="*/ 2115685 w 2115685"/>
                  <a:gd name="connsiteY16" fmla="*/ 946668 h 2301447"/>
                  <a:gd name="connsiteX17" fmla="*/ 2115685 w 2115685"/>
                  <a:gd name="connsiteY17" fmla="*/ 2301447 h 2301447"/>
                  <a:gd name="connsiteX18" fmla="*/ 593970 w 2115685"/>
                  <a:gd name="connsiteY18" fmla="*/ 2301447 h 2301447"/>
                  <a:gd name="connsiteX19" fmla="*/ 0 w 2115685"/>
                  <a:gd name="connsiteY19" fmla="*/ 1786198 h 2301447"/>
                  <a:gd name="connsiteX20" fmla="*/ 23133 w 2115685"/>
                  <a:gd name="connsiteY20" fmla="*/ 1799988 h 2301447"/>
                  <a:gd name="connsiteX21" fmla="*/ 79510 w 2115685"/>
                  <a:gd name="connsiteY21" fmla="*/ 1805923 h 2301447"/>
                  <a:gd name="connsiteX22" fmla="*/ 1183331 w 2115685"/>
                  <a:gd name="connsiteY22" fmla="*/ 1805923 h 2301447"/>
                  <a:gd name="connsiteX23" fmla="*/ 1210037 w 2115685"/>
                  <a:gd name="connsiteY23" fmla="*/ 1797763 h 2301447"/>
                  <a:gd name="connsiteX24" fmla="*/ 1229324 w 2115685"/>
                  <a:gd name="connsiteY24" fmla="*/ 1770316 h 2301447"/>
                  <a:gd name="connsiteX25" fmla="*/ 1240451 w 2115685"/>
                  <a:gd name="connsiteY25" fmla="*/ 1720614 h 2301447"/>
                  <a:gd name="connsiteX26" fmla="*/ 1244160 w 2115685"/>
                  <a:gd name="connsiteY26" fmla="*/ 1647174 h 2301447"/>
                  <a:gd name="connsiteX27" fmla="*/ 1239709 w 2115685"/>
                  <a:gd name="connsiteY27" fmla="*/ 1575218 h 2301447"/>
                  <a:gd name="connsiteX28" fmla="*/ 1226357 w 2115685"/>
                  <a:gd name="connsiteY28" fmla="*/ 1526258 h 2301447"/>
                  <a:gd name="connsiteX29" fmla="*/ 1204844 w 2115685"/>
                  <a:gd name="connsiteY29" fmla="*/ 1498811 h 2301447"/>
                  <a:gd name="connsiteX30" fmla="*/ 1177397 w 2115685"/>
                  <a:gd name="connsiteY30" fmla="*/ 1489909 h 2301447"/>
                  <a:gd name="connsiteX31" fmla="*/ 420745 w 2115685"/>
                  <a:gd name="connsiteY31" fmla="*/ 1489909 h 2301447"/>
                  <a:gd name="connsiteX32" fmla="*/ 644774 w 2115685"/>
                  <a:gd name="connsiteY32" fmla="*/ 1259947 h 2301447"/>
                  <a:gd name="connsiteX33" fmla="*/ 916278 w 2115685"/>
                  <a:gd name="connsiteY33" fmla="*/ 965446 h 2301447"/>
                  <a:gd name="connsiteX34" fmla="*/ 1075026 w 2115685"/>
                  <a:gd name="connsiteY34" fmla="*/ 734000 h 2301447"/>
                  <a:gd name="connsiteX35" fmla="*/ 1149208 w 2115685"/>
                  <a:gd name="connsiteY35" fmla="*/ 538902 h 2301447"/>
                  <a:gd name="connsiteX36" fmla="*/ 1167011 w 2115685"/>
                  <a:gd name="connsiteY36" fmla="*/ 354932 h 2301447"/>
                  <a:gd name="connsiteX37" fmla="*/ 1130663 w 2115685"/>
                  <a:gd name="connsiteY37" fmla="*/ 155384 h 2301447"/>
                  <a:gd name="connsiteX38" fmla="*/ 1084855 w 2115685"/>
                  <a:gd name="connsiteY38" fmla="*/ 68962 h 230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15685" h="2301447">
                    <a:moveTo>
                      <a:pt x="456353" y="203601"/>
                    </a:moveTo>
                    <a:cubicBezTo>
                      <a:pt x="497894" y="203601"/>
                      <a:pt x="533996" y="209782"/>
                      <a:pt x="564658" y="222146"/>
                    </a:cubicBezTo>
                    <a:cubicBezTo>
                      <a:pt x="595319" y="234510"/>
                      <a:pt x="620788" y="251571"/>
                      <a:pt x="641065" y="273331"/>
                    </a:cubicBezTo>
                    <a:cubicBezTo>
                      <a:pt x="661341" y="295091"/>
                      <a:pt x="676672" y="320560"/>
                      <a:pt x="687057" y="349738"/>
                    </a:cubicBezTo>
                    <a:cubicBezTo>
                      <a:pt x="697443" y="378916"/>
                      <a:pt x="702635" y="409825"/>
                      <a:pt x="702635" y="442465"/>
                    </a:cubicBezTo>
                    <a:cubicBezTo>
                      <a:pt x="702635" y="478072"/>
                      <a:pt x="698432" y="515658"/>
                      <a:pt x="690024" y="555221"/>
                    </a:cubicBezTo>
                    <a:cubicBezTo>
                      <a:pt x="681617" y="594785"/>
                      <a:pt x="666039" y="638057"/>
                      <a:pt x="643290" y="685039"/>
                    </a:cubicBezTo>
                    <a:cubicBezTo>
                      <a:pt x="631916" y="708530"/>
                      <a:pt x="618316" y="733257"/>
                      <a:pt x="602490" y="759221"/>
                    </a:cubicBezTo>
                    <a:lnTo>
                      <a:pt x="567532" y="811898"/>
                    </a:lnTo>
                    <a:lnTo>
                      <a:pt x="25852" y="342009"/>
                    </a:lnTo>
                    <a:lnTo>
                      <a:pt x="43903" y="348997"/>
                    </a:lnTo>
                    <a:cubicBezTo>
                      <a:pt x="56761" y="348997"/>
                      <a:pt x="74565" y="341331"/>
                      <a:pt x="97314" y="326000"/>
                    </a:cubicBezTo>
                    <a:cubicBezTo>
                      <a:pt x="120063" y="310669"/>
                      <a:pt x="148499" y="293855"/>
                      <a:pt x="182623" y="275557"/>
                    </a:cubicBezTo>
                    <a:cubicBezTo>
                      <a:pt x="216746" y="257259"/>
                      <a:pt x="256310" y="240691"/>
                      <a:pt x="301313" y="225855"/>
                    </a:cubicBezTo>
                    <a:cubicBezTo>
                      <a:pt x="346317" y="211019"/>
                      <a:pt x="397996" y="203601"/>
                      <a:pt x="456353" y="203601"/>
                    </a:cubicBezTo>
                    <a:close/>
                    <a:moveTo>
                      <a:pt x="1024383" y="0"/>
                    </a:moveTo>
                    <a:lnTo>
                      <a:pt x="2115685" y="946668"/>
                    </a:lnTo>
                    <a:lnTo>
                      <a:pt x="2115685" y="2301447"/>
                    </a:lnTo>
                    <a:lnTo>
                      <a:pt x="593970" y="2301447"/>
                    </a:lnTo>
                    <a:lnTo>
                      <a:pt x="0" y="1786198"/>
                    </a:lnTo>
                    <a:lnTo>
                      <a:pt x="23133" y="1799988"/>
                    </a:lnTo>
                    <a:cubicBezTo>
                      <a:pt x="38958" y="1803944"/>
                      <a:pt x="57751" y="1805923"/>
                      <a:pt x="79510" y="1805923"/>
                    </a:cubicBezTo>
                    <a:lnTo>
                      <a:pt x="1183331" y="1805923"/>
                    </a:lnTo>
                    <a:cubicBezTo>
                      <a:pt x="1193222" y="1805923"/>
                      <a:pt x="1202124" y="1803203"/>
                      <a:pt x="1210037" y="1797763"/>
                    </a:cubicBezTo>
                    <a:cubicBezTo>
                      <a:pt x="1217949" y="1792323"/>
                      <a:pt x="1224379" y="1783174"/>
                      <a:pt x="1229324" y="1770316"/>
                    </a:cubicBezTo>
                    <a:cubicBezTo>
                      <a:pt x="1234269" y="1757457"/>
                      <a:pt x="1237978" y="1740890"/>
                      <a:pt x="1240451" y="1720614"/>
                    </a:cubicBezTo>
                    <a:cubicBezTo>
                      <a:pt x="1242924" y="1700338"/>
                      <a:pt x="1244160" y="1675858"/>
                      <a:pt x="1244160" y="1647174"/>
                    </a:cubicBezTo>
                    <a:cubicBezTo>
                      <a:pt x="1244160" y="1619480"/>
                      <a:pt x="1242677" y="1595494"/>
                      <a:pt x="1239709" y="1575218"/>
                    </a:cubicBezTo>
                    <a:cubicBezTo>
                      <a:pt x="1236742" y="1554942"/>
                      <a:pt x="1232291" y="1538622"/>
                      <a:pt x="1226357" y="1526258"/>
                    </a:cubicBezTo>
                    <a:cubicBezTo>
                      <a:pt x="1220422" y="1513895"/>
                      <a:pt x="1213251" y="1504746"/>
                      <a:pt x="1204844" y="1498811"/>
                    </a:cubicBezTo>
                    <a:cubicBezTo>
                      <a:pt x="1196437" y="1492877"/>
                      <a:pt x="1187288" y="1489909"/>
                      <a:pt x="1177397" y="1489909"/>
                    </a:cubicBezTo>
                    <a:lnTo>
                      <a:pt x="420745" y="1489909"/>
                    </a:lnTo>
                    <a:lnTo>
                      <a:pt x="644774" y="1259947"/>
                    </a:lnTo>
                    <a:cubicBezTo>
                      <a:pt x="757530" y="1148180"/>
                      <a:pt x="848031" y="1050013"/>
                      <a:pt x="916278" y="965446"/>
                    </a:cubicBezTo>
                    <a:cubicBezTo>
                      <a:pt x="984525" y="880879"/>
                      <a:pt x="1037441" y="803730"/>
                      <a:pt x="1075026" y="734000"/>
                    </a:cubicBezTo>
                    <a:cubicBezTo>
                      <a:pt x="1112612" y="664269"/>
                      <a:pt x="1137339" y="599237"/>
                      <a:pt x="1149208" y="538902"/>
                    </a:cubicBezTo>
                    <a:cubicBezTo>
                      <a:pt x="1161077" y="478568"/>
                      <a:pt x="1167011" y="417245"/>
                      <a:pt x="1167011" y="354932"/>
                    </a:cubicBezTo>
                    <a:cubicBezTo>
                      <a:pt x="1167011" y="283718"/>
                      <a:pt x="1154895" y="217202"/>
                      <a:pt x="1130663" y="155384"/>
                    </a:cubicBezTo>
                    <a:cubicBezTo>
                      <a:pt x="1118547" y="124475"/>
                      <a:pt x="1103277" y="95668"/>
                      <a:pt x="1084855" y="68962"/>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350" dirty="0"/>
              </a:p>
            </p:txBody>
          </p:sp>
        </p:grpSp>
        <p:sp>
          <p:nvSpPr>
            <p:cNvPr id="19" name="Rectangle 18"/>
            <p:cNvSpPr/>
            <p:nvPr/>
          </p:nvSpPr>
          <p:spPr>
            <a:xfrm>
              <a:off x="4817928" y="4334272"/>
              <a:ext cx="1674186" cy="378042"/>
            </a:xfrm>
            <a:prstGeom prst="rect">
              <a:avLst/>
            </a:prstGeom>
            <a:solidFill>
              <a:srgbClr val="CB7C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b="1" dirty="0">
                <a:solidFill>
                  <a:prstClr val="white"/>
                </a:solidFill>
              </a:endParaRPr>
            </a:p>
          </p:txBody>
        </p:sp>
      </p:grpSp>
      <p:grpSp>
        <p:nvGrpSpPr>
          <p:cNvPr id="23" name="Group 22"/>
          <p:cNvGrpSpPr/>
          <p:nvPr/>
        </p:nvGrpSpPr>
        <p:grpSpPr>
          <a:xfrm>
            <a:off x="6964215" y="1827707"/>
            <a:ext cx="1674186" cy="3880624"/>
            <a:chOff x="6778684" y="974087"/>
            <a:chExt cx="1674186" cy="3880624"/>
          </a:xfrm>
        </p:grpSpPr>
        <p:sp>
          <p:nvSpPr>
            <p:cNvPr id="24" name="Rectangle 23"/>
            <p:cNvSpPr/>
            <p:nvPr/>
          </p:nvSpPr>
          <p:spPr>
            <a:xfrm>
              <a:off x="6778684" y="1304749"/>
              <a:ext cx="1674186" cy="35499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11480" rIns="0" rtlCol="0" anchor="t"/>
            <a:lstStyle/>
            <a:p>
              <a:pPr algn="ctr"/>
              <a:r>
                <a:rPr lang="en-US" sz="1900" dirty="0">
                  <a:solidFill>
                    <a:prstClr val="white"/>
                  </a:solidFill>
                </a:rPr>
                <a:t>Align statistical production with user needs (i.e. statistical production to remain relevant to user needs)</a:t>
              </a:r>
            </a:p>
          </p:txBody>
        </p:sp>
        <p:sp>
          <p:nvSpPr>
            <p:cNvPr id="25" name="Rectangle 24"/>
            <p:cNvSpPr/>
            <p:nvPr/>
          </p:nvSpPr>
          <p:spPr>
            <a:xfrm>
              <a:off x="7279820" y="974087"/>
              <a:ext cx="671915" cy="67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26" name="Group 25"/>
            <p:cNvGrpSpPr>
              <a:grpSpLocks noChangeAspect="1"/>
            </p:cNvGrpSpPr>
            <p:nvPr/>
          </p:nvGrpSpPr>
          <p:grpSpPr>
            <a:xfrm>
              <a:off x="7348924" y="1041538"/>
              <a:ext cx="537013" cy="537013"/>
              <a:chOff x="1382806" y="3668806"/>
              <a:chExt cx="3025589" cy="3025588"/>
            </a:xfrm>
          </p:grpSpPr>
          <p:sp>
            <p:nvSpPr>
              <p:cNvPr id="28" name="Rectangle 27"/>
              <p:cNvSpPr/>
              <p:nvPr/>
            </p:nvSpPr>
            <p:spPr>
              <a:xfrm>
                <a:off x="1382806" y="3668806"/>
                <a:ext cx="3025588" cy="30255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9" name="TextBox 28"/>
              <p:cNvSpPr txBox="1"/>
              <p:nvPr/>
            </p:nvSpPr>
            <p:spPr>
              <a:xfrm>
                <a:off x="2301328" y="4390328"/>
                <a:ext cx="2107067" cy="2304066"/>
              </a:xfrm>
              <a:custGeom>
                <a:avLst/>
                <a:gdLst>
                  <a:gd name="connsiteX0" fmla="*/ 163419 w 2107067"/>
                  <a:gd name="connsiteY0" fmla="*/ 966904 h 2304066"/>
                  <a:gd name="connsiteX1" fmla="*/ 194031 w 2107067"/>
                  <a:gd name="connsiteY1" fmla="*/ 971774 h 2304066"/>
                  <a:gd name="connsiteX2" fmla="*/ 360197 w 2107067"/>
                  <a:gd name="connsiteY2" fmla="*/ 971774 h 2304066"/>
                  <a:gd name="connsiteX3" fmla="*/ 543426 w 2107067"/>
                  <a:gd name="connsiteY3" fmla="*/ 992545 h 2304066"/>
                  <a:gd name="connsiteX4" fmla="*/ 672502 w 2107067"/>
                  <a:gd name="connsiteY4" fmla="*/ 1051148 h 2304066"/>
                  <a:gd name="connsiteX5" fmla="*/ 749650 w 2107067"/>
                  <a:gd name="connsiteY5" fmla="*/ 1142392 h 2304066"/>
                  <a:gd name="connsiteX6" fmla="*/ 775614 w 2107067"/>
                  <a:gd name="connsiteY6" fmla="*/ 1262566 h 2304066"/>
                  <a:gd name="connsiteX7" fmla="*/ 754101 w 2107067"/>
                  <a:gd name="connsiteY7" fmla="*/ 1373096 h 2304066"/>
                  <a:gd name="connsiteX8" fmla="*/ 727025 w 2107067"/>
                  <a:gd name="connsiteY8" fmla="*/ 1419089 h 2304066"/>
                  <a:gd name="connsiteX9" fmla="*/ 707462 w 2107067"/>
                  <a:gd name="connsiteY9" fmla="*/ 1438843 h 2304066"/>
                  <a:gd name="connsiteX10" fmla="*/ 449215 w 2107067"/>
                  <a:gd name="connsiteY10" fmla="*/ 164679 h 2304066"/>
                  <a:gd name="connsiteX11" fmla="*/ 567906 w 2107067"/>
                  <a:gd name="connsiteY11" fmla="*/ 183225 h 2304066"/>
                  <a:gd name="connsiteX12" fmla="*/ 650247 w 2107067"/>
                  <a:gd name="connsiteY12" fmla="*/ 233668 h 2304066"/>
                  <a:gd name="connsiteX13" fmla="*/ 698465 w 2107067"/>
                  <a:gd name="connsiteY13" fmla="*/ 309333 h 2304066"/>
                  <a:gd name="connsiteX14" fmla="*/ 714785 w 2107067"/>
                  <a:gd name="connsiteY14" fmla="*/ 402060 h 2304066"/>
                  <a:gd name="connsiteX15" fmla="*/ 691047 w 2107067"/>
                  <a:gd name="connsiteY15" fmla="*/ 518525 h 2304066"/>
                  <a:gd name="connsiteX16" fmla="*/ 622058 w 2107067"/>
                  <a:gd name="connsiteY16" fmla="*/ 608285 h 2304066"/>
                  <a:gd name="connsiteX17" fmla="*/ 510044 w 2107067"/>
                  <a:gd name="connsiteY17" fmla="*/ 665404 h 2304066"/>
                  <a:gd name="connsiteX18" fmla="*/ 447542 w 2107067"/>
                  <a:gd name="connsiteY18" fmla="*/ 678520 h 2304066"/>
                  <a:gd name="connsiteX19" fmla="*/ 23160 w 2107067"/>
                  <a:gd name="connsiteY19" fmla="*/ 310383 h 2304066"/>
                  <a:gd name="connsiteX20" fmla="*/ 33799 w 2107067"/>
                  <a:gd name="connsiteY20" fmla="*/ 313042 h 2304066"/>
                  <a:gd name="connsiteX21" fmla="*/ 89435 w 2107067"/>
                  <a:gd name="connsiteY21" fmla="*/ 289304 h 2304066"/>
                  <a:gd name="connsiteX22" fmla="*/ 181420 w 2107067"/>
                  <a:gd name="connsiteY22" fmla="*/ 238119 h 2304066"/>
                  <a:gd name="connsiteX23" fmla="*/ 303819 w 2107067"/>
                  <a:gd name="connsiteY23" fmla="*/ 187675 h 2304066"/>
                  <a:gd name="connsiteX24" fmla="*/ 449215 w 2107067"/>
                  <a:gd name="connsiteY24" fmla="*/ 164679 h 2304066"/>
                  <a:gd name="connsiteX25" fmla="*/ 1007444 w 2107067"/>
                  <a:gd name="connsiteY25" fmla="*/ 0 h 2304066"/>
                  <a:gd name="connsiteX26" fmla="*/ 2107067 w 2107067"/>
                  <a:gd name="connsiteY26" fmla="*/ 953887 h 2304066"/>
                  <a:gd name="connsiteX27" fmla="*/ 2107067 w 2107067"/>
                  <a:gd name="connsiteY27" fmla="*/ 2304066 h 2304066"/>
                  <a:gd name="connsiteX28" fmla="*/ 665098 w 2107067"/>
                  <a:gd name="connsiteY28" fmla="*/ 2304066 h 2304066"/>
                  <a:gd name="connsiteX29" fmla="*/ 0 w 2107067"/>
                  <a:gd name="connsiteY29" fmla="*/ 1727116 h 2304066"/>
                  <a:gd name="connsiteX30" fmla="*/ 5610 w 2107067"/>
                  <a:gd name="connsiteY30" fmla="*/ 1731022 h 2304066"/>
                  <a:gd name="connsiteX31" fmla="*/ 41217 w 2107067"/>
                  <a:gd name="connsiteY31" fmla="*/ 1750680 h 2304066"/>
                  <a:gd name="connsiteX32" fmla="*/ 150264 w 2107067"/>
                  <a:gd name="connsiteY32" fmla="*/ 1793705 h 2304066"/>
                  <a:gd name="connsiteX33" fmla="*/ 302336 w 2107067"/>
                  <a:gd name="connsiteY33" fmla="*/ 1828571 h 2304066"/>
                  <a:gd name="connsiteX34" fmla="*/ 486306 w 2107067"/>
                  <a:gd name="connsiteY34" fmla="*/ 1842665 h 2304066"/>
                  <a:gd name="connsiteX35" fmla="*/ 784516 w 2107067"/>
                  <a:gd name="connsiteY35" fmla="*/ 1803349 h 2304066"/>
                  <a:gd name="connsiteX36" fmla="*/ 1018929 w 2107067"/>
                  <a:gd name="connsiteY36" fmla="*/ 1688368 h 2304066"/>
                  <a:gd name="connsiteX37" fmla="*/ 1171743 w 2107067"/>
                  <a:gd name="connsiteY37" fmla="*/ 1501430 h 2304066"/>
                  <a:gd name="connsiteX38" fmla="*/ 1226637 w 2107067"/>
                  <a:gd name="connsiteY38" fmla="*/ 1246246 h 2304066"/>
                  <a:gd name="connsiteX39" fmla="*/ 1196965 w 2107067"/>
                  <a:gd name="connsiteY39" fmla="*/ 1085272 h 2304066"/>
                  <a:gd name="connsiteX40" fmla="*/ 1111656 w 2107067"/>
                  <a:gd name="connsiteY40" fmla="*/ 951003 h 2304066"/>
                  <a:gd name="connsiteX41" fmla="*/ 975904 w 2107067"/>
                  <a:gd name="connsiteY41" fmla="*/ 852342 h 2304066"/>
                  <a:gd name="connsiteX42" fmla="*/ 794901 w 2107067"/>
                  <a:gd name="connsiteY42" fmla="*/ 801157 h 2304066"/>
                  <a:gd name="connsiteX43" fmla="*/ 794901 w 2107067"/>
                  <a:gd name="connsiteY43" fmla="*/ 796706 h 2304066"/>
                  <a:gd name="connsiteX44" fmla="*/ 944006 w 2107067"/>
                  <a:gd name="connsiteY44" fmla="*/ 734393 h 2304066"/>
                  <a:gd name="connsiteX45" fmla="*/ 1051569 w 2107067"/>
                  <a:gd name="connsiteY45" fmla="*/ 633507 h 2304066"/>
                  <a:gd name="connsiteX46" fmla="*/ 1116849 w 2107067"/>
                  <a:gd name="connsiteY46" fmla="*/ 498496 h 2304066"/>
                  <a:gd name="connsiteX47" fmla="*/ 1139103 w 2107067"/>
                  <a:gd name="connsiteY47" fmla="*/ 335297 h 2304066"/>
                  <a:gd name="connsiteX48" fmla="*/ 1101271 w 2107067"/>
                  <a:gd name="connsiteY48" fmla="*/ 132781 h 2304066"/>
                  <a:gd name="connsiteX49" fmla="*/ 1054536 w 2107067"/>
                  <a:gd name="connsiteY49" fmla="*/ 50069 h 2304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107067" h="2304066">
                    <a:moveTo>
                      <a:pt x="163419" y="966904"/>
                    </a:moveTo>
                    <a:lnTo>
                      <a:pt x="194031" y="971774"/>
                    </a:lnTo>
                    <a:lnTo>
                      <a:pt x="360197" y="971774"/>
                    </a:lnTo>
                    <a:cubicBezTo>
                      <a:pt x="430423" y="971774"/>
                      <a:pt x="491499" y="978698"/>
                      <a:pt x="543426" y="992545"/>
                    </a:cubicBezTo>
                    <a:cubicBezTo>
                      <a:pt x="595353" y="1006392"/>
                      <a:pt x="638378" y="1025927"/>
                      <a:pt x="672502" y="1051148"/>
                    </a:cubicBezTo>
                    <a:cubicBezTo>
                      <a:pt x="706625" y="1076370"/>
                      <a:pt x="732341" y="1106784"/>
                      <a:pt x="749650" y="1142392"/>
                    </a:cubicBezTo>
                    <a:cubicBezTo>
                      <a:pt x="766959" y="1177999"/>
                      <a:pt x="775614" y="1218057"/>
                      <a:pt x="775614" y="1262566"/>
                    </a:cubicBezTo>
                    <a:cubicBezTo>
                      <a:pt x="775614" y="1303118"/>
                      <a:pt x="768443" y="1339962"/>
                      <a:pt x="754101" y="1373096"/>
                    </a:cubicBezTo>
                    <a:cubicBezTo>
                      <a:pt x="746930" y="1389664"/>
                      <a:pt x="737905" y="1404995"/>
                      <a:pt x="727025" y="1419089"/>
                    </a:cubicBezTo>
                    <a:lnTo>
                      <a:pt x="707462" y="1438843"/>
                    </a:lnTo>
                    <a:close/>
                    <a:moveTo>
                      <a:pt x="449215" y="164679"/>
                    </a:moveTo>
                    <a:cubicBezTo>
                      <a:pt x="494713" y="164679"/>
                      <a:pt x="534277" y="170861"/>
                      <a:pt x="567906" y="183225"/>
                    </a:cubicBezTo>
                    <a:cubicBezTo>
                      <a:pt x="601535" y="195588"/>
                      <a:pt x="628982" y="212403"/>
                      <a:pt x="650247" y="233668"/>
                    </a:cubicBezTo>
                    <a:cubicBezTo>
                      <a:pt x="671512" y="254933"/>
                      <a:pt x="687585" y="280155"/>
                      <a:pt x="698465" y="309333"/>
                    </a:cubicBezTo>
                    <a:cubicBezTo>
                      <a:pt x="709345" y="338511"/>
                      <a:pt x="714785" y="369420"/>
                      <a:pt x="714785" y="402060"/>
                    </a:cubicBezTo>
                    <a:cubicBezTo>
                      <a:pt x="714785" y="444591"/>
                      <a:pt x="706872" y="483412"/>
                      <a:pt x="691047" y="518525"/>
                    </a:cubicBezTo>
                    <a:cubicBezTo>
                      <a:pt x="675222" y="553638"/>
                      <a:pt x="652225" y="583557"/>
                      <a:pt x="622058" y="608285"/>
                    </a:cubicBezTo>
                    <a:cubicBezTo>
                      <a:pt x="591891" y="633012"/>
                      <a:pt x="554553" y="652052"/>
                      <a:pt x="510044" y="665404"/>
                    </a:cubicBezTo>
                    <a:lnTo>
                      <a:pt x="447542" y="678520"/>
                    </a:lnTo>
                    <a:lnTo>
                      <a:pt x="23160" y="310383"/>
                    </a:lnTo>
                    <a:lnTo>
                      <a:pt x="33799" y="313042"/>
                    </a:lnTo>
                    <a:cubicBezTo>
                      <a:pt x="45668" y="313042"/>
                      <a:pt x="64213" y="305130"/>
                      <a:pt x="89435" y="289304"/>
                    </a:cubicBezTo>
                    <a:cubicBezTo>
                      <a:pt x="114657" y="273479"/>
                      <a:pt x="145318" y="256417"/>
                      <a:pt x="181420" y="238119"/>
                    </a:cubicBezTo>
                    <a:cubicBezTo>
                      <a:pt x="217522" y="219821"/>
                      <a:pt x="258321" y="203006"/>
                      <a:pt x="303819" y="187675"/>
                    </a:cubicBezTo>
                    <a:cubicBezTo>
                      <a:pt x="349317" y="172345"/>
                      <a:pt x="397783" y="164679"/>
                      <a:pt x="449215" y="164679"/>
                    </a:cubicBezTo>
                    <a:close/>
                    <a:moveTo>
                      <a:pt x="1007444" y="0"/>
                    </a:moveTo>
                    <a:lnTo>
                      <a:pt x="2107067" y="953887"/>
                    </a:lnTo>
                    <a:lnTo>
                      <a:pt x="2107067" y="2304066"/>
                    </a:lnTo>
                    <a:lnTo>
                      <a:pt x="665098" y="2304066"/>
                    </a:lnTo>
                    <a:lnTo>
                      <a:pt x="0" y="1727116"/>
                    </a:lnTo>
                    <a:lnTo>
                      <a:pt x="5610" y="1731022"/>
                    </a:lnTo>
                    <a:cubicBezTo>
                      <a:pt x="15006" y="1736709"/>
                      <a:pt x="26875" y="1743262"/>
                      <a:pt x="41217" y="1750680"/>
                    </a:cubicBezTo>
                    <a:cubicBezTo>
                      <a:pt x="69900" y="1765516"/>
                      <a:pt x="106249" y="1779858"/>
                      <a:pt x="150264" y="1793705"/>
                    </a:cubicBezTo>
                    <a:cubicBezTo>
                      <a:pt x="194278" y="1807553"/>
                      <a:pt x="244969" y="1819174"/>
                      <a:pt x="302336" y="1828571"/>
                    </a:cubicBezTo>
                    <a:cubicBezTo>
                      <a:pt x="359703" y="1837967"/>
                      <a:pt x="421026" y="1842665"/>
                      <a:pt x="486306" y="1842665"/>
                    </a:cubicBezTo>
                    <a:cubicBezTo>
                      <a:pt x="594116" y="1842665"/>
                      <a:pt x="693520" y="1829560"/>
                      <a:pt x="784516" y="1803349"/>
                    </a:cubicBezTo>
                    <a:cubicBezTo>
                      <a:pt x="875512" y="1777138"/>
                      <a:pt x="953650" y="1738811"/>
                      <a:pt x="1018929" y="1688368"/>
                    </a:cubicBezTo>
                    <a:cubicBezTo>
                      <a:pt x="1084209" y="1637924"/>
                      <a:pt x="1135147" y="1575612"/>
                      <a:pt x="1171743" y="1501430"/>
                    </a:cubicBezTo>
                    <a:cubicBezTo>
                      <a:pt x="1208339" y="1427249"/>
                      <a:pt x="1226637" y="1342187"/>
                      <a:pt x="1226637" y="1246246"/>
                    </a:cubicBezTo>
                    <a:cubicBezTo>
                      <a:pt x="1226637" y="1188879"/>
                      <a:pt x="1216747" y="1135221"/>
                      <a:pt x="1196965" y="1085272"/>
                    </a:cubicBezTo>
                    <a:cubicBezTo>
                      <a:pt x="1177183" y="1035323"/>
                      <a:pt x="1148747" y="990567"/>
                      <a:pt x="1111656" y="951003"/>
                    </a:cubicBezTo>
                    <a:cubicBezTo>
                      <a:pt x="1074565" y="911440"/>
                      <a:pt x="1029315" y="878553"/>
                      <a:pt x="975904" y="852342"/>
                    </a:cubicBezTo>
                    <a:cubicBezTo>
                      <a:pt x="922493" y="826131"/>
                      <a:pt x="862159" y="809069"/>
                      <a:pt x="794901" y="801157"/>
                    </a:cubicBezTo>
                    <a:lnTo>
                      <a:pt x="794901" y="796706"/>
                    </a:lnTo>
                    <a:cubicBezTo>
                      <a:pt x="851279" y="782859"/>
                      <a:pt x="900981" y="762088"/>
                      <a:pt x="944006" y="734393"/>
                    </a:cubicBezTo>
                    <a:cubicBezTo>
                      <a:pt x="987031" y="706699"/>
                      <a:pt x="1022886" y="673070"/>
                      <a:pt x="1051569" y="633507"/>
                    </a:cubicBezTo>
                    <a:cubicBezTo>
                      <a:pt x="1080253" y="593943"/>
                      <a:pt x="1102013" y="548939"/>
                      <a:pt x="1116849" y="498496"/>
                    </a:cubicBezTo>
                    <a:cubicBezTo>
                      <a:pt x="1131685" y="448053"/>
                      <a:pt x="1139103" y="393653"/>
                      <a:pt x="1139103" y="335297"/>
                    </a:cubicBezTo>
                    <a:cubicBezTo>
                      <a:pt x="1139103" y="260126"/>
                      <a:pt x="1126492" y="192621"/>
                      <a:pt x="1101271" y="132781"/>
                    </a:cubicBezTo>
                    <a:cubicBezTo>
                      <a:pt x="1088660" y="102861"/>
                      <a:pt x="1073082" y="75290"/>
                      <a:pt x="1054536" y="50069"/>
                    </a:cubicBez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350" dirty="0"/>
              </a:p>
            </p:txBody>
          </p:sp>
          <p:sp>
            <p:nvSpPr>
              <p:cNvPr id="30" name="Freeform 29"/>
              <p:cNvSpPr/>
              <p:nvPr/>
            </p:nvSpPr>
            <p:spPr>
              <a:xfrm>
                <a:off x="2244624" y="4244929"/>
                <a:ext cx="1283340" cy="1988065"/>
              </a:xfrm>
              <a:custGeom>
                <a:avLst/>
                <a:gdLst/>
                <a:ahLst/>
                <a:cxnLst/>
                <a:rect l="l" t="t" r="r" b="b"/>
                <a:pathLst>
                  <a:path w="1283340" h="1988065">
                    <a:moveTo>
                      <a:pt x="618674" y="0"/>
                    </a:moveTo>
                    <a:cubicBezTo>
                      <a:pt x="711648" y="0"/>
                      <a:pt x="793990" y="10880"/>
                      <a:pt x="865699" y="32640"/>
                    </a:cubicBezTo>
                    <a:cubicBezTo>
                      <a:pt x="937407" y="54400"/>
                      <a:pt x="997742" y="85804"/>
                      <a:pt x="1046701" y="126851"/>
                    </a:cubicBezTo>
                    <a:cubicBezTo>
                      <a:pt x="1095661" y="167898"/>
                      <a:pt x="1132752" y="218341"/>
                      <a:pt x="1157974" y="278181"/>
                    </a:cubicBezTo>
                    <a:cubicBezTo>
                      <a:pt x="1183195" y="338021"/>
                      <a:pt x="1195806" y="405526"/>
                      <a:pt x="1195806" y="480697"/>
                    </a:cubicBezTo>
                    <a:cubicBezTo>
                      <a:pt x="1195806" y="539053"/>
                      <a:pt x="1188388" y="593453"/>
                      <a:pt x="1173552" y="643896"/>
                    </a:cubicBezTo>
                    <a:cubicBezTo>
                      <a:pt x="1158716" y="694339"/>
                      <a:pt x="1136956" y="739343"/>
                      <a:pt x="1108272" y="778907"/>
                    </a:cubicBezTo>
                    <a:cubicBezTo>
                      <a:pt x="1079589" y="818470"/>
                      <a:pt x="1043734" y="852099"/>
                      <a:pt x="1000709" y="879793"/>
                    </a:cubicBezTo>
                    <a:cubicBezTo>
                      <a:pt x="957684" y="907488"/>
                      <a:pt x="907982" y="928259"/>
                      <a:pt x="851604" y="942106"/>
                    </a:cubicBezTo>
                    <a:lnTo>
                      <a:pt x="851604" y="946557"/>
                    </a:lnTo>
                    <a:cubicBezTo>
                      <a:pt x="918862" y="954469"/>
                      <a:pt x="979196" y="971531"/>
                      <a:pt x="1032607" y="997742"/>
                    </a:cubicBezTo>
                    <a:cubicBezTo>
                      <a:pt x="1086018" y="1023953"/>
                      <a:pt x="1131268" y="1056840"/>
                      <a:pt x="1168359" y="1096403"/>
                    </a:cubicBezTo>
                    <a:cubicBezTo>
                      <a:pt x="1205450" y="1135967"/>
                      <a:pt x="1233886" y="1180723"/>
                      <a:pt x="1253668" y="1230672"/>
                    </a:cubicBezTo>
                    <a:cubicBezTo>
                      <a:pt x="1273450" y="1280621"/>
                      <a:pt x="1283340" y="1334279"/>
                      <a:pt x="1283340" y="1391646"/>
                    </a:cubicBezTo>
                    <a:cubicBezTo>
                      <a:pt x="1283340" y="1487587"/>
                      <a:pt x="1265042" y="1572649"/>
                      <a:pt x="1228446" y="1646830"/>
                    </a:cubicBezTo>
                    <a:cubicBezTo>
                      <a:pt x="1191850" y="1721012"/>
                      <a:pt x="1140912" y="1783324"/>
                      <a:pt x="1075632" y="1833768"/>
                    </a:cubicBezTo>
                    <a:cubicBezTo>
                      <a:pt x="1010353" y="1884211"/>
                      <a:pt x="932215" y="1922538"/>
                      <a:pt x="841219" y="1948749"/>
                    </a:cubicBezTo>
                    <a:cubicBezTo>
                      <a:pt x="750223" y="1974960"/>
                      <a:pt x="650819" y="1988065"/>
                      <a:pt x="543009" y="1988065"/>
                    </a:cubicBezTo>
                    <a:cubicBezTo>
                      <a:pt x="477729" y="1988065"/>
                      <a:pt x="416406" y="1983367"/>
                      <a:pt x="359039" y="1973971"/>
                    </a:cubicBezTo>
                    <a:cubicBezTo>
                      <a:pt x="301672" y="1964574"/>
                      <a:pt x="250981" y="1952953"/>
                      <a:pt x="206967" y="1939105"/>
                    </a:cubicBezTo>
                    <a:cubicBezTo>
                      <a:pt x="162952" y="1925258"/>
                      <a:pt x="126603" y="1910916"/>
                      <a:pt x="97920" y="1896080"/>
                    </a:cubicBezTo>
                    <a:cubicBezTo>
                      <a:pt x="69236" y="1881244"/>
                      <a:pt x="50444" y="1869869"/>
                      <a:pt x="41542" y="1861957"/>
                    </a:cubicBezTo>
                    <a:cubicBezTo>
                      <a:pt x="32640" y="1854044"/>
                      <a:pt x="25964" y="1845142"/>
                      <a:pt x="21513" y="1835251"/>
                    </a:cubicBezTo>
                    <a:cubicBezTo>
                      <a:pt x="17062" y="1825360"/>
                      <a:pt x="13106" y="1813739"/>
                      <a:pt x="9644" y="1800386"/>
                    </a:cubicBezTo>
                    <a:cubicBezTo>
                      <a:pt x="6182" y="1787033"/>
                      <a:pt x="3709" y="1770219"/>
                      <a:pt x="2226" y="1749943"/>
                    </a:cubicBezTo>
                    <a:cubicBezTo>
                      <a:pt x="742" y="1729666"/>
                      <a:pt x="0" y="1705186"/>
                      <a:pt x="0" y="1676503"/>
                    </a:cubicBezTo>
                    <a:cubicBezTo>
                      <a:pt x="0" y="1629027"/>
                      <a:pt x="3957" y="1596139"/>
                      <a:pt x="11869" y="1577841"/>
                    </a:cubicBezTo>
                    <a:cubicBezTo>
                      <a:pt x="19782" y="1559543"/>
                      <a:pt x="31651" y="1550394"/>
                      <a:pt x="47476" y="1550394"/>
                    </a:cubicBezTo>
                    <a:cubicBezTo>
                      <a:pt x="57367" y="1550394"/>
                      <a:pt x="74429" y="1557071"/>
                      <a:pt x="98662" y="1570423"/>
                    </a:cubicBezTo>
                    <a:cubicBezTo>
                      <a:pt x="122894" y="1583776"/>
                      <a:pt x="153803" y="1598118"/>
                      <a:pt x="191389" y="1613449"/>
                    </a:cubicBezTo>
                    <a:cubicBezTo>
                      <a:pt x="228974" y="1628779"/>
                      <a:pt x="272988" y="1643121"/>
                      <a:pt x="323432" y="1656474"/>
                    </a:cubicBezTo>
                    <a:cubicBezTo>
                      <a:pt x="373875" y="1669827"/>
                      <a:pt x="431242" y="1676503"/>
                      <a:pt x="495533" y="1676503"/>
                    </a:cubicBezTo>
                    <a:cubicBezTo>
                      <a:pt x="549933" y="1676503"/>
                      <a:pt x="597903" y="1670074"/>
                      <a:pt x="639445" y="1657216"/>
                    </a:cubicBezTo>
                    <a:cubicBezTo>
                      <a:pt x="680987" y="1644357"/>
                      <a:pt x="716346" y="1626307"/>
                      <a:pt x="745525" y="1603063"/>
                    </a:cubicBezTo>
                    <a:cubicBezTo>
                      <a:pt x="774703" y="1579820"/>
                      <a:pt x="796462" y="1551631"/>
                      <a:pt x="810804" y="1518496"/>
                    </a:cubicBezTo>
                    <a:cubicBezTo>
                      <a:pt x="825146" y="1485362"/>
                      <a:pt x="832317" y="1448518"/>
                      <a:pt x="832317" y="1407966"/>
                    </a:cubicBezTo>
                    <a:cubicBezTo>
                      <a:pt x="832317" y="1363457"/>
                      <a:pt x="823662" y="1323399"/>
                      <a:pt x="806353" y="1287792"/>
                    </a:cubicBezTo>
                    <a:cubicBezTo>
                      <a:pt x="789044" y="1252184"/>
                      <a:pt x="763328" y="1221770"/>
                      <a:pt x="729205" y="1196548"/>
                    </a:cubicBezTo>
                    <a:cubicBezTo>
                      <a:pt x="695081" y="1171327"/>
                      <a:pt x="652056" y="1151792"/>
                      <a:pt x="600129" y="1137945"/>
                    </a:cubicBezTo>
                    <a:cubicBezTo>
                      <a:pt x="548202" y="1124098"/>
                      <a:pt x="487126" y="1117174"/>
                      <a:pt x="416900" y="1117174"/>
                    </a:cubicBezTo>
                    <a:lnTo>
                      <a:pt x="250734" y="1117174"/>
                    </a:lnTo>
                    <a:cubicBezTo>
                      <a:pt x="237876" y="1117174"/>
                      <a:pt x="226996" y="1115443"/>
                      <a:pt x="218094" y="1111981"/>
                    </a:cubicBezTo>
                    <a:cubicBezTo>
                      <a:pt x="209192" y="1108520"/>
                      <a:pt x="201774" y="1101349"/>
                      <a:pt x="195839" y="1090469"/>
                    </a:cubicBezTo>
                    <a:cubicBezTo>
                      <a:pt x="189905" y="1079589"/>
                      <a:pt x="185701" y="1064505"/>
                      <a:pt x="183229" y="1045218"/>
                    </a:cubicBezTo>
                    <a:cubicBezTo>
                      <a:pt x="180756" y="1025931"/>
                      <a:pt x="179519" y="1000957"/>
                      <a:pt x="179519" y="970295"/>
                    </a:cubicBezTo>
                    <a:cubicBezTo>
                      <a:pt x="179519" y="941611"/>
                      <a:pt x="180756" y="918120"/>
                      <a:pt x="183229" y="899822"/>
                    </a:cubicBezTo>
                    <a:cubicBezTo>
                      <a:pt x="185701" y="881524"/>
                      <a:pt x="189658" y="867430"/>
                      <a:pt x="195098" y="857539"/>
                    </a:cubicBezTo>
                    <a:cubicBezTo>
                      <a:pt x="200538" y="847648"/>
                      <a:pt x="207461" y="840724"/>
                      <a:pt x="215868" y="836768"/>
                    </a:cubicBezTo>
                    <a:cubicBezTo>
                      <a:pt x="224276" y="832812"/>
                      <a:pt x="234414" y="830833"/>
                      <a:pt x="246283" y="830833"/>
                    </a:cubicBezTo>
                    <a:lnTo>
                      <a:pt x="413933" y="830833"/>
                    </a:lnTo>
                    <a:cubicBezTo>
                      <a:pt x="471300" y="830833"/>
                      <a:pt x="522238" y="824157"/>
                      <a:pt x="566747" y="810804"/>
                    </a:cubicBezTo>
                    <a:cubicBezTo>
                      <a:pt x="611256" y="797452"/>
                      <a:pt x="648594" y="778412"/>
                      <a:pt x="678761" y="753685"/>
                    </a:cubicBezTo>
                    <a:cubicBezTo>
                      <a:pt x="708928" y="728957"/>
                      <a:pt x="731925" y="699038"/>
                      <a:pt x="747750" y="663925"/>
                    </a:cubicBezTo>
                    <a:cubicBezTo>
                      <a:pt x="763575" y="628812"/>
                      <a:pt x="771488" y="589991"/>
                      <a:pt x="771488" y="547460"/>
                    </a:cubicBezTo>
                    <a:cubicBezTo>
                      <a:pt x="771488" y="514820"/>
                      <a:pt x="766048" y="483911"/>
                      <a:pt x="755168" y="454733"/>
                    </a:cubicBezTo>
                    <a:cubicBezTo>
                      <a:pt x="744288" y="425555"/>
                      <a:pt x="728215" y="400333"/>
                      <a:pt x="706950" y="379068"/>
                    </a:cubicBezTo>
                    <a:cubicBezTo>
                      <a:pt x="685685" y="357803"/>
                      <a:pt x="658238" y="340988"/>
                      <a:pt x="624609" y="328625"/>
                    </a:cubicBezTo>
                    <a:cubicBezTo>
                      <a:pt x="590980" y="316261"/>
                      <a:pt x="551416" y="310079"/>
                      <a:pt x="505918" y="310079"/>
                    </a:cubicBezTo>
                    <a:cubicBezTo>
                      <a:pt x="454486" y="310079"/>
                      <a:pt x="406020" y="317745"/>
                      <a:pt x="360522" y="333075"/>
                    </a:cubicBezTo>
                    <a:cubicBezTo>
                      <a:pt x="315024" y="348406"/>
                      <a:pt x="274225" y="365221"/>
                      <a:pt x="238123" y="383519"/>
                    </a:cubicBezTo>
                    <a:cubicBezTo>
                      <a:pt x="202021" y="401817"/>
                      <a:pt x="171360" y="418879"/>
                      <a:pt x="146138" y="434704"/>
                    </a:cubicBezTo>
                    <a:cubicBezTo>
                      <a:pt x="120916" y="450530"/>
                      <a:pt x="102371" y="458442"/>
                      <a:pt x="90502" y="458442"/>
                    </a:cubicBezTo>
                    <a:cubicBezTo>
                      <a:pt x="82589" y="458442"/>
                      <a:pt x="75665" y="456711"/>
                      <a:pt x="69731" y="453250"/>
                    </a:cubicBezTo>
                    <a:cubicBezTo>
                      <a:pt x="63796" y="449788"/>
                      <a:pt x="58851" y="443111"/>
                      <a:pt x="54895" y="433221"/>
                    </a:cubicBezTo>
                    <a:cubicBezTo>
                      <a:pt x="50938" y="423330"/>
                      <a:pt x="47971" y="408988"/>
                      <a:pt x="45993" y="390195"/>
                    </a:cubicBezTo>
                    <a:cubicBezTo>
                      <a:pt x="44015" y="371403"/>
                      <a:pt x="43026" y="347170"/>
                      <a:pt x="43026" y="317497"/>
                    </a:cubicBezTo>
                    <a:cubicBezTo>
                      <a:pt x="43026" y="292770"/>
                      <a:pt x="43520" y="272247"/>
                      <a:pt x="44509" y="255927"/>
                    </a:cubicBezTo>
                    <a:cubicBezTo>
                      <a:pt x="45498" y="239607"/>
                      <a:pt x="47476" y="226007"/>
                      <a:pt x="50444" y="215127"/>
                    </a:cubicBezTo>
                    <a:cubicBezTo>
                      <a:pt x="53411" y="204247"/>
                      <a:pt x="57120" y="194851"/>
                      <a:pt x="61571" y="186938"/>
                    </a:cubicBezTo>
                    <a:cubicBezTo>
                      <a:pt x="66022" y="179025"/>
                      <a:pt x="73193" y="170371"/>
                      <a:pt x="83084" y="160974"/>
                    </a:cubicBezTo>
                    <a:cubicBezTo>
                      <a:pt x="92974" y="151578"/>
                      <a:pt x="113251" y="137483"/>
                      <a:pt x="143912" y="118691"/>
                    </a:cubicBezTo>
                    <a:cubicBezTo>
                      <a:pt x="174574" y="99898"/>
                      <a:pt x="213148" y="81600"/>
                      <a:pt x="259636" y="63797"/>
                    </a:cubicBezTo>
                    <a:cubicBezTo>
                      <a:pt x="306123" y="45993"/>
                      <a:pt x="359781" y="30910"/>
                      <a:pt x="420609" y="18546"/>
                    </a:cubicBezTo>
                    <a:cubicBezTo>
                      <a:pt x="481438" y="6182"/>
                      <a:pt x="547460" y="0"/>
                      <a:pt x="6186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7" name="Rectangle 26"/>
            <p:cNvSpPr/>
            <p:nvPr/>
          </p:nvSpPr>
          <p:spPr>
            <a:xfrm>
              <a:off x="6778684" y="4334272"/>
              <a:ext cx="1674186" cy="37804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100" b="1" dirty="0" smtClean="0">
                <a:solidFill>
                  <a:prstClr val="white"/>
                </a:solidFill>
              </a:endParaRPr>
            </a:p>
            <a:p>
              <a:pPr lvl="0" algn="ctr"/>
              <a:endParaRPr lang="en-US" sz="1050" b="1" dirty="0">
                <a:solidFill>
                  <a:prstClr val="white"/>
                </a:solidFill>
              </a:endParaRPr>
            </a:p>
          </p:txBody>
        </p:sp>
      </p:grpSp>
      <p:pic>
        <p:nvPicPr>
          <p:cNvPr id="31" name="Picture 2" descr="http://media.lifehealthpro.com/lifehealthpro/article/2012/07/16/athenepresidentialdealreview-crop-600x338.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5427" r="19273" b="14750"/>
          <a:stretch/>
        </p:blipFill>
        <p:spPr bwMode="auto">
          <a:xfrm>
            <a:off x="703809" y="664879"/>
            <a:ext cx="1719777" cy="14934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1358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8" y="260648"/>
            <a:ext cx="5146537" cy="461665"/>
          </a:xfrm>
          <a:prstGeom prst="rect">
            <a:avLst/>
          </a:prstGeom>
        </p:spPr>
        <p:txBody>
          <a:bodyPr wrap="none">
            <a:spAutoFit/>
          </a:bodyPr>
          <a:lstStyle/>
          <a:p>
            <a:r>
              <a:rPr lang="en-ZA" sz="2400" b="1" dirty="0" smtClean="0">
                <a:solidFill>
                  <a:schemeClr val="accent5">
                    <a:lumMod val="50000"/>
                  </a:schemeClr>
                </a:solidFill>
                <a:latin typeface="+mj-lt"/>
              </a:rPr>
              <a:t>Proposed Legislative changes overview</a:t>
            </a:r>
            <a:endParaRPr lang="en-US" sz="2400" dirty="0">
              <a:latin typeface="+mj-lt"/>
            </a:endParaRPr>
          </a:p>
        </p:txBody>
      </p:sp>
      <p:sp>
        <p:nvSpPr>
          <p:cNvPr id="4" name="Rectangle 3"/>
          <p:cNvSpPr/>
          <p:nvPr/>
        </p:nvSpPr>
        <p:spPr>
          <a:xfrm>
            <a:off x="107504" y="764704"/>
            <a:ext cx="8784976" cy="830997"/>
          </a:xfrm>
          <a:prstGeom prst="rect">
            <a:avLst/>
          </a:prstGeom>
        </p:spPr>
        <p:txBody>
          <a:bodyPr wrap="square">
            <a:spAutoFit/>
          </a:bodyPr>
          <a:lstStyle/>
          <a:p>
            <a:pPr algn="ctr"/>
            <a:r>
              <a:rPr lang="en-US" sz="2400" b="1" dirty="0" smtClean="0">
                <a:solidFill>
                  <a:schemeClr val="accent6">
                    <a:lumMod val="75000"/>
                  </a:schemeClr>
                </a:solidFill>
                <a:latin typeface="+mn-lt"/>
              </a:rPr>
              <a:t>Purpose of Amendments:  To strengthen statistical production and coordination of the national statistics system</a:t>
            </a:r>
            <a:endParaRPr lang="en-US" sz="2400" b="1" dirty="0">
              <a:solidFill>
                <a:schemeClr val="accent6">
                  <a:lumMod val="75000"/>
                </a:schemeClr>
              </a:solidFill>
              <a:latin typeface="+mn-lt"/>
            </a:endParaRPr>
          </a:p>
        </p:txBody>
      </p:sp>
      <p:graphicFrame>
        <p:nvGraphicFramePr>
          <p:cNvPr id="3" name="Diagram 2"/>
          <p:cNvGraphicFramePr/>
          <p:nvPr>
            <p:extLst>
              <p:ext uri="{D42A27DB-BD31-4B8C-83A1-F6EECF244321}">
                <p14:modId xmlns:p14="http://schemas.microsoft.com/office/powerpoint/2010/main" xmlns="" val="3072905144"/>
              </p:ext>
            </p:extLst>
          </p:nvPr>
        </p:nvGraphicFramePr>
        <p:xfrm>
          <a:off x="-612576" y="1772816"/>
          <a:ext cx="10297144" cy="3952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200337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0" y="332725"/>
            <a:ext cx="3774495" cy="591161"/>
            <a:chOff x="0" y="332725"/>
            <a:chExt cx="3774495" cy="591161"/>
          </a:xfrm>
        </p:grpSpPr>
        <p:sp>
          <p:nvSpPr>
            <p:cNvPr id="10" name="Rectangle 9"/>
            <p:cNvSpPr/>
            <p:nvPr/>
          </p:nvSpPr>
          <p:spPr>
            <a:xfrm>
              <a:off x="0" y="339110"/>
              <a:ext cx="3680362" cy="584776"/>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Rectangle 1"/>
            <p:cNvSpPr/>
            <p:nvPr/>
          </p:nvSpPr>
          <p:spPr>
            <a:xfrm>
              <a:off x="0" y="332725"/>
              <a:ext cx="3774495" cy="584775"/>
            </a:xfrm>
            <a:prstGeom prst="rect">
              <a:avLst/>
            </a:prstGeom>
          </p:spPr>
          <p:txBody>
            <a:bodyPr wrap="none">
              <a:spAutoFit/>
            </a:bodyPr>
            <a:lstStyle/>
            <a:p>
              <a:r>
                <a:rPr lang="en-ZA" sz="3200" b="1" dirty="0" smtClean="0">
                  <a:solidFill>
                    <a:schemeClr val="bg1"/>
                  </a:solidFill>
                  <a:latin typeface="+mj-lt"/>
                </a:rPr>
                <a:t>Statistical Geography</a:t>
              </a:r>
              <a:endParaRPr lang="en-US" sz="3200" dirty="0">
                <a:solidFill>
                  <a:schemeClr val="bg1"/>
                </a:solidFill>
                <a:latin typeface="+mj-lt"/>
              </a:endParaRPr>
            </a:p>
          </p:txBody>
        </p:sp>
      </p:grpSp>
      <p:sp>
        <p:nvSpPr>
          <p:cNvPr id="3" name="Rectangle 2"/>
          <p:cNvSpPr/>
          <p:nvPr/>
        </p:nvSpPr>
        <p:spPr>
          <a:xfrm>
            <a:off x="251520" y="1052736"/>
            <a:ext cx="8496944" cy="646331"/>
          </a:xfrm>
          <a:prstGeom prst="rect">
            <a:avLst/>
          </a:prstGeom>
        </p:spPr>
        <p:txBody>
          <a:bodyPr wrap="square">
            <a:spAutoFit/>
          </a:bodyPr>
          <a:lstStyle/>
          <a:p>
            <a:r>
              <a:rPr lang="en-US" dirty="0" smtClean="0">
                <a:latin typeface="+mn-lt"/>
              </a:rPr>
              <a:t>Geospatial information is about the location and names of features beneath, on or above the surface of the earth</a:t>
            </a:r>
            <a:endParaRPr lang="en-US" dirty="0">
              <a:latin typeface="+mn-lt"/>
            </a:endParaRPr>
          </a:p>
        </p:txBody>
      </p:sp>
      <p:sp>
        <p:nvSpPr>
          <p:cNvPr id="9" name="Rectangle 8"/>
          <p:cNvSpPr/>
          <p:nvPr/>
        </p:nvSpPr>
        <p:spPr>
          <a:xfrm>
            <a:off x="0" y="5013176"/>
            <a:ext cx="9144000" cy="72008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27989" y="1755974"/>
            <a:ext cx="8712968" cy="1754326"/>
          </a:xfrm>
          <a:prstGeom prst="rect">
            <a:avLst/>
          </a:prstGeom>
        </p:spPr>
        <p:txBody>
          <a:bodyPr wrap="square">
            <a:spAutoFit/>
          </a:bodyPr>
          <a:lstStyle/>
          <a:p>
            <a:r>
              <a:rPr lang="en-US" dirty="0" smtClean="0">
                <a:latin typeface="+mn-lt"/>
              </a:rPr>
              <a:t>The Spatial Data Infrastructure Act, 2003 (Act No. 54 of 2003) provides for the establishment of the South African Spatial Data Infrastructure (SASDI) to regulate the collection, management, maintenance, integration, distribution and </a:t>
            </a:r>
            <a:r>
              <a:rPr lang="en-US" dirty="0" err="1" smtClean="0">
                <a:latin typeface="+mn-lt"/>
              </a:rPr>
              <a:t>utilisation</a:t>
            </a:r>
            <a:r>
              <a:rPr lang="en-US" dirty="0" smtClean="0">
                <a:latin typeface="+mn-lt"/>
              </a:rPr>
              <a:t> of spatial information in the country. </a:t>
            </a:r>
            <a:r>
              <a:rPr lang="en-US" dirty="0" smtClean="0">
                <a:solidFill>
                  <a:schemeClr val="accent6">
                    <a:lumMod val="75000"/>
                  </a:schemeClr>
                </a:solidFill>
                <a:latin typeface="+mn-lt"/>
              </a:rPr>
              <a:t>However </a:t>
            </a:r>
            <a:r>
              <a:rPr lang="en-US" dirty="0">
                <a:solidFill>
                  <a:schemeClr val="accent6">
                    <a:lumMod val="75000"/>
                  </a:schemeClr>
                </a:solidFill>
                <a:latin typeface="+mn-lt"/>
              </a:rPr>
              <a:t>Geospatial information – is currently not meeting planning and policy requirements to implement the NDP </a:t>
            </a:r>
            <a:r>
              <a:rPr lang="en-US" dirty="0" smtClean="0">
                <a:solidFill>
                  <a:schemeClr val="accent6">
                    <a:lumMod val="75000"/>
                  </a:schemeClr>
                </a:solidFill>
                <a:latin typeface="+mn-lt"/>
              </a:rPr>
              <a:t>2030.</a:t>
            </a:r>
            <a:endParaRPr lang="en-US" dirty="0">
              <a:solidFill>
                <a:schemeClr val="accent6">
                  <a:lumMod val="75000"/>
                </a:schemeClr>
              </a:solidFill>
              <a:latin typeface="+mn-lt"/>
            </a:endParaRPr>
          </a:p>
          <a:p>
            <a:endParaRPr lang="en-US" dirty="0">
              <a:solidFill>
                <a:schemeClr val="accent5">
                  <a:lumMod val="75000"/>
                </a:schemeClr>
              </a:solidFill>
              <a:latin typeface="+mn-lt"/>
            </a:endParaRPr>
          </a:p>
        </p:txBody>
      </p:sp>
      <p:sp>
        <p:nvSpPr>
          <p:cNvPr id="5" name="Rectangle 4"/>
          <p:cNvSpPr/>
          <p:nvPr/>
        </p:nvSpPr>
        <p:spPr>
          <a:xfrm>
            <a:off x="251520" y="3717032"/>
            <a:ext cx="8784976" cy="646331"/>
          </a:xfrm>
          <a:prstGeom prst="rect">
            <a:avLst/>
          </a:prstGeom>
        </p:spPr>
        <p:txBody>
          <a:bodyPr wrap="square">
            <a:spAutoFit/>
          </a:bodyPr>
          <a:lstStyle/>
          <a:p>
            <a:r>
              <a:rPr lang="en-US" dirty="0" smtClean="0">
                <a:latin typeface="+mn-lt"/>
              </a:rPr>
              <a:t>Statistics Act &amp; SDI Act</a:t>
            </a:r>
          </a:p>
          <a:p>
            <a:r>
              <a:rPr lang="en-US" dirty="0" smtClean="0">
                <a:latin typeface="+mn-lt"/>
              </a:rPr>
              <a:t>The role of Stats SA in the SDI Act.</a:t>
            </a:r>
            <a:endParaRPr lang="en-US" dirty="0">
              <a:latin typeface="+mn-lt"/>
            </a:endParaRPr>
          </a:p>
        </p:txBody>
      </p:sp>
      <p:sp>
        <p:nvSpPr>
          <p:cNvPr id="6" name="Rectangle 5"/>
          <p:cNvSpPr/>
          <p:nvPr/>
        </p:nvSpPr>
        <p:spPr>
          <a:xfrm>
            <a:off x="251520" y="3356992"/>
            <a:ext cx="2116028" cy="369332"/>
          </a:xfrm>
          <a:prstGeom prst="rect">
            <a:avLst/>
          </a:prstGeom>
        </p:spPr>
        <p:txBody>
          <a:bodyPr wrap="none">
            <a:spAutoFit/>
          </a:bodyPr>
          <a:lstStyle/>
          <a:p>
            <a:r>
              <a:rPr lang="en-US" b="1" dirty="0" smtClean="0">
                <a:solidFill>
                  <a:prstClr val="black"/>
                </a:solidFill>
                <a:latin typeface="+mn-lt"/>
              </a:rPr>
              <a:t>Issues for discussion</a:t>
            </a:r>
            <a:endParaRPr lang="en-US" b="1" dirty="0">
              <a:solidFill>
                <a:prstClr val="black"/>
              </a:solidFill>
              <a:latin typeface="+mn-lt"/>
            </a:endParaRPr>
          </a:p>
        </p:txBody>
      </p:sp>
      <p:sp>
        <p:nvSpPr>
          <p:cNvPr id="7" name="Rectangle 6"/>
          <p:cNvSpPr/>
          <p:nvPr/>
        </p:nvSpPr>
        <p:spPr>
          <a:xfrm>
            <a:off x="323528" y="5157192"/>
            <a:ext cx="1790811" cy="369332"/>
          </a:xfrm>
          <a:prstGeom prst="rect">
            <a:avLst/>
          </a:prstGeom>
        </p:spPr>
        <p:txBody>
          <a:bodyPr wrap="none">
            <a:spAutoFit/>
          </a:bodyPr>
          <a:lstStyle/>
          <a:p>
            <a:r>
              <a:rPr lang="en-US" dirty="0" smtClean="0">
                <a:solidFill>
                  <a:schemeClr val="bg1"/>
                </a:solidFill>
                <a:latin typeface="+mn-lt"/>
              </a:rPr>
              <a:t>Strategic change:</a:t>
            </a:r>
            <a:endParaRPr lang="en-US" dirty="0">
              <a:solidFill>
                <a:schemeClr val="bg1"/>
              </a:solidFill>
              <a:latin typeface="+mn-lt"/>
            </a:endParaRPr>
          </a:p>
        </p:txBody>
      </p:sp>
      <p:sp>
        <p:nvSpPr>
          <p:cNvPr id="8" name="Rectangle 7"/>
          <p:cNvSpPr/>
          <p:nvPr/>
        </p:nvSpPr>
        <p:spPr>
          <a:xfrm>
            <a:off x="2051720" y="5157192"/>
            <a:ext cx="7344816" cy="369332"/>
          </a:xfrm>
          <a:prstGeom prst="rect">
            <a:avLst/>
          </a:prstGeom>
        </p:spPr>
        <p:txBody>
          <a:bodyPr wrap="square">
            <a:spAutoFit/>
          </a:bodyPr>
          <a:lstStyle/>
          <a:p>
            <a:r>
              <a:rPr lang="en-US" dirty="0" smtClean="0">
                <a:solidFill>
                  <a:schemeClr val="bg1"/>
                </a:solidFill>
                <a:latin typeface="+mn-lt"/>
              </a:rPr>
              <a:t>Demand a high level of informatics platform as an enabler</a:t>
            </a:r>
            <a:endParaRPr lang="en-US" dirty="0">
              <a:solidFill>
                <a:schemeClr val="bg1"/>
              </a:solidFill>
              <a:latin typeface="+mn-lt"/>
            </a:endParaRPr>
          </a:p>
        </p:txBody>
      </p:sp>
    </p:spTree>
    <p:extLst>
      <p:ext uri="{BB962C8B-B14F-4D97-AF65-F5344CB8AC3E}">
        <p14:creationId xmlns:p14="http://schemas.microsoft.com/office/powerpoint/2010/main" xmlns="" val="43401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603" y="339110"/>
            <a:ext cx="8635051" cy="584776"/>
            <a:chOff x="-30603" y="339110"/>
            <a:chExt cx="8635051" cy="584776"/>
          </a:xfrm>
        </p:grpSpPr>
        <p:sp>
          <p:nvSpPr>
            <p:cNvPr id="11" name="Rectangle 10"/>
            <p:cNvSpPr/>
            <p:nvPr/>
          </p:nvSpPr>
          <p:spPr>
            <a:xfrm>
              <a:off x="0" y="339110"/>
              <a:ext cx="8604448" cy="584776"/>
            </a:xfrm>
            <a:prstGeom prst="rect">
              <a:avLst/>
            </a:prstGeom>
            <a:solidFill>
              <a:srgbClr val="32A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17375E"/>
                </a:solidFill>
              </a:endParaRPr>
            </a:p>
          </p:txBody>
        </p:sp>
        <p:sp>
          <p:nvSpPr>
            <p:cNvPr id="2" name="Rectangle 1"/>
            <p:cNvSpPr/>
            <p:nvPr/>
          </p:nvSpPr>
          <p:spPr>
            <a:xfrm>
              <a:off x="-30603" y="339110"/>
              <a:ext cx="8572988" cy="523220"/>
            </a:xfrm>
            <a:prstGeom prst="rect">
              <a:avLst/>
            </a:prstGeom>
          </p:spPr>
          <p:txBody>
            <a:bodyPr wrap="none">
              <a:spAutoFit/>
            </a:bodyPr>
            <a:lstStyle/>
            <a:p>
              <a:r>
                <a:rPr lang="en-US" sz="2800" b="1" dirty="0" smtClean="0">
                  <a:solidFill>
                    <a:schemeClr val="bg1"/>
                  </a:solidFill>
                  <a:latin typeface="+mj-lt"/>
                </a:rPr>
                <a:t>Strengthening coordination mechanism and compliance </a:t>
              </a:r>
              <a:endParaRPr lang="en-US" sz="2800" dirty="0">
                <a:solidFill>
                  <a:schemeClr val="bg1"/>
                </a:solidFill>
                <a:latin typeface="+mj-lt"/>
              </a:endParaRPr>
            </a:p>
          </p:txBody>
        </p:sp>
      </p:grpSp>
      <p:sp>
        <p:nvSpPr>
          <p:cNvPr id="9" name="Rectangle 8"/>
          <p:cNvSpPr/>
          <p:nvPr/>
        </p:nvSpPr>
        <p:spPr>
          <a:xfrm>
            <a:off x="0" y="5013176"/>
            <a:ext cx="9144000" cy="720080"/>
          </a:xfrm>
          <a:prstGeom prst="rect">
            <a:avLst/>
          </a:prstGeom>
          <a:solidFill>
            <a:srgbClr val="32A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51520" y="1124744"/>
            <a:ext cx="8712968" cy="1754326"/>
          </a:xfrm>
          <a:prstGeom prst="rect">
            <a:avLst/>
          </a:prstGeom>
        </p:spPr>
        <p:txBody>
          <a:bodyPr wrap="square">
            <a:spAutoFit/>
          </a:bodyPr>
          <a:lstStyle/>
          <a:p>
            <a:r>
              <a:rPr lang="en-US" dirty="0" smtClean="0">
                <a:solidFill>
                  <a:schemeClr val="accent5">
                    <a:lumMod val="75000"/>
                  </a:schemeClr>
                </a:solidFill>
                <a:latin typeface="+mn-lt"/>
              </a:rPr>
              <a:t>Stats Act mandates the Statistician-General to coordinate production of statistics produced by other organs of state</a:t>
            </a:r>
          </a:p>
          <a:p>
            <a:pPr marL="285750" indent="-285750">
              <a:buFont typeface="Arial" panose="020B0604020202020204" pitchFamily="34" charset="0"/>
              <a:buChar char="•"/>
            </a:pPr>
            <a:r>
              <a:rPr lang="en-US" dirty="0" smtClean="0">
                <a:solidFill>
                  <a:schemeClr val="accent5">
                    <a:lumMod val="75000"/>
                  </a:schemeClr>
                </a:solidFill>
                <a:latin typeface="+mn-lt"/>
              </a:rPr>
              <a:t>Formulating quality criteria and establishing standards, classifications and procedures;</a:t>
            </a:r>
          </a:p>
          <a:p>
            <a:pPr marL="285750" indent="-285750">
              <a:buFont typeface="Arial" panose="020B0604020202020204" pitchFamily="34" charset="0"/>
              <a:buChar char="•"/>
            </a:pPr>
            <a:r>
              <a:rPr lang="en-US" dirty="0" smtClean="0">
                <a:solidFill>
                  <a:schemeClr val="accent5">
                    <a:lumMod val="75000"/>
                  </a:schemeClr>
                </a:solidFill>
                <a:latin typeface="+mn-lt"/>
              </a:rPr>
              <a:t>Providing statistical advice; and</a:t>
            </a:r>
          </a:p>
          <a:p>
            <a:pPr marL="285750" indent="-285750">
              <a:buFont typeface="Arial" panose="020B0604020202020204" pitchFamily="34" charset="0"/>
              <a:buChar char="•"/>
            </a:pPr>
            <a:r>
              <a:rPr lang="en-US" dirty="0" smtClean="0">
                <a:solidFill>
                  <a:schemeClr val="accent5">
                    <a:lumMod val="75000"/>
                  </a:schemeClr>
                </a:solidFill>
                <a:latin typeface="+mn-lt"/>
              </a:rPr>
              <a:t>Designating statistics as official</a:t>
            </a:r>
          </a:p>
          <a:p>
            <a:endParaRPr lang="en-US" dirty="0">
              <a:solidFill>
                <a:schemeClr val="accent5">
                  <a:lumMod val="75000"/>
                </a:schemeClr>
              </a:solidFill>
              <a:latin typeface="+mn-lt"/>
            </a:endParaRPr>
          </a:p>
        </p:txBody>
      </p:sp>
      <p:sp>
        <p:nvSpPr>
          <p:cNvPr id="5" name="Rectangle 4"/>
          <p:cNvSpPr/>
          <p:nvPr/>
        </p:nvSpPr>
        <p:spPr>
          <a:xfrm>
            <a:off x="240114" y="3134578"/>
            <a:ext cx="8784976" cy="1815882"/>
          </a:xfrm>
          <a:prstGeom prst="rect">
            <a:avLst/>
          </a:prstGeom>
        </p:spPr>
        <p:txBody>
          <a:bodyPr wrap="square">
            <a:spAutoFit/>
          </a:bodyPr>
          <a:lstStyle/>
          <a:p>
            <a:pPr marL="285750" indent="-285750">
              <a:buFont typeface="Arial" panose="020B0604020202020204" pitchFamily="34" charset="0"/>
              <a:buChar char="•"/>
            </a:pPr>
            <a:r>
              <a:rPr lang="en-US" sz="1600" dirty="0" smtClean="0">
                <a:latin typeface="+mn-lt"/>
              </a:rPr>
              <a:t>National Strategy for Development of Statistics (NSDS) for strategic management of the SANSS;</a:t>
            </a:r>
          </a:p>
          <a:p>
            <a:pPr marL="285750" indent="-285750">
              <a:buFont typeface="Arial" panose="020B0604020202020204" pitchFamily="34" charset="0"/>
              <a:buChar char="•"/>
            </a:pPr>
            <a:r>
              <a:rPr lang="en-US" sz="1600" dirty="0" smtClean="0">
                <a:latin typeface="+mn-lt"/>
              </a:rPr>
              <a:t>Statistical information systems in other organs of state (Statistics Units: reporting, independence </a:t>
            </a:r>
            <a:r>
              <a:rPr lang="en-US" sz="1600" dirty="0" err="1" smtClean="0">
                <a:latin typeface="+mn-lt"/>
              </a:rPr>
              <a:t>etc</a:t>
            </a:r>
            <a:r>
              <a:rPr lang="en-US" sz="1600" dirty="0" smtClean="0">
                <a:latin typeface="+mn-lt"/>
              </a:rPr>
              <a:t>);</a:t>
            </a:r>
          </a:p>
          <a:p>
            <a:pPr marL="285750" indent="-285750">
              <a:buFont typeface="Arial" panose="020B0604020202020204" pitchFamily="34" charset="0"/>
              <a:buChar char="•"/>
            </a:pPr>
            <a:r>
              <a:rPr lang="en-US" sz="1600" dirty="0" smtClean="0">
                <a:latin typeface="+mn-lt"/>
              </a:rPr>
              <a:t>SANSS governance structures (National Coordinating Committees, Statistical Clearing House, Sectoral working groups, </a:t>
            </a:r>
            <a:r>
              <a:rPr lang="en-US" sz="1600" dirty="0" err="1" smtClean="0">
                <a:latin typeface="+mn-lt"/>
              </a:rPr>
              <a:t>etc</a:t>
            </a:r>
            <a:r>
              <a:rPr lang="en-US" sz="1600" dirty="0" smtClean="0">
                <a:latin typeface="+mn-lt"/>
              </a:rPr>
              <a:t>)</a:t>
            </a:r>
          </a:p>
          <a:p>
            <a:pPr marL="285750" indent="-285750">
              <a:buFont typeface="Arial" panose="020B0604020202020204" pitchFamily="34" charset="0"/>
              <a:buChar char="•"/>
            </a:pPr>
            <a:r>
              <a:rPr lang="en-US" sz="1600" dirty="0" smtClean="0">
                <a:latin typeface="+mn-lt"/>
              </a:rPr>
              <a:t>Administrative data (conversion to statistics, access to data, confidentiality)</a:t>
            </a:r>
          </a:p>
          <a:p>
            <a:pPr marL="285750" indent="-285750">
              <a:buFont typeface="Arial" panose="020B0604020202020204" pitchFamily="34" charset="0"/>
              <a:buChar char="•"/>
            </a:pPr>
            <a:r>
              <a:rPr lang="en-US" sz="1600" dirty="0" smtClean="0">
                <a:latin typeface="+mn-lt"/>
              </a:rPr>
              <a:t>SASQAF for designating statistics as official</a:t>
            </a:r>
          </a:p>
        </p:txBody>
      </p:sp>
      <p:sp>
        <p:nvSpPr>
          <p:cNvPr id="6" name="Rectangle 5"/>
          <p:cNvSpPr/>
          <p:nvPr/>
        </p:nvSpPr>
        <p:spPr>
          <a:xfrm>
            <a:off x="240302" y="2694328"/>
            <a:ext cx="5065489" cy="369332"/>
          </a:xfrm>
          <a:prstGeom prst="rect">
            <a:avLst/>
          </a:prstGeom>
        </p:spPr>
        <p:txBody>
          <a:bodyPr wrap="none">
            <a:spAutoFit/>
          </a:bodyPr>
          <a:lstStyle/>
          <a:p>
            <a:r>
              <a:rPr lang="en-US" b="1" dirty="0">
                <a:solidFill>
                  <a:prstClr val="black"/>
                </a:solidFill>
                <a:latin typeface="+mn-lt"/>
              </a:rPr>
              <a:t>Issues </a:t>
            </a:r>
            <a:r>
              <a:rPr lang="en-US" b="1" dirty="0" smtClean="0">
                <a:solidFill>
                  <a:prstClr val="black"/>
                </a:solidFill>
                <a:latin typeface="+mn-lt"/>
              </a:rPr>
              <a:t>for discussion on strengthening </a:t>
            </a:r>
            <a:r>
              <a:rPr lang="en-US" b="1" dirty="0">
                <a:solidFill>
                  <a:prstClr val="black"/>
                </a:solidFill>
                <a:latin typeface="+mn-lt"/>
              </a:rPr>
              <a:t>coordination</a:t>
            </a:r>
          </a:p>
        </p:txBody>
      </p:sp>
      <p:sp>
        <p:nvSpPr>
          <p:cNvPr id="7" name="Rectangle 6"/>
          <p:cNvSpPr/>
          <p:nvPr/>
        </p:nvSpPr>
        <p:spPr>
          <a:xfrm>
            <a:off x="323528" y="5157192"/>
            <a:ext cx="1790811" cy="369332"/>
          </a:xfrm>
          <a:prstGeom prst="rect">
            <a:avLst/>
          </a:prstGeom>
        </p:spPr>
        <p:txBody>
          <a:bodyPr wrap="none">
            <a:spAutoFit/>
          </a:bodyPr>
          <a:lstStyle/>
          <a:p>
            <a:r>
              <a:rPr lang="en-US" dirty="0" smtClean="0">
                <a:solidFill>
                  <a:schemeClr val="bg1"/>
                </a:solidFill>
                <a:latin typeface="+mn-lt"/>
              </a:rPr>
              <a:t>Strategic change:</a:t>
            </a:r>
            <a:endParaRPr lang="en-US" dirty="0">
              <a:solidFill>
                <a:schemeClr val="bg1"/>
              </a:solidFill>
              <a:latin typeface="+mn-lt"/>
            </a:endParaRPr>
          </a:p>
        </p:txBody>
      </p:sp>
      <p:sp>
        <p:nvSpPr>
          <p:cNvPr id="8" name="Rectangle 7"/>
          <p:cNvSpPr/>
          <p:nvPr/>
        </p:nvSpPr>
        <p:spPr>
          <a:xfrm>
            <a:off x="2051720" y="5157192"/>
            <a:ext cx="7344816" cy="369332"/>
          </a:xfrm>
          <a:prstGeom prst="rect">
            <a:avLst/>
          </a:prstGeom>
        </p:spPr>
        <p:txBody>
          <a:bodyPr wrap="square">
            <a:spAutoFit/>
          </a:bodyPr>
          <a:lstStyle/>
          <a:p>
            <a:r>
              <a:rPr lang="en-US" dirty="0" smtClean="0">
                <a:solidFill>
                  <a:schemeClr val="bg1"/>
                </a:solidFill>
                <a:latin typeface="+mn-lt"/>
              </a:rPr>
              <a:t>Responsibility of Heads of Organs of State towards statistical production</a:t>
            </a:r>
          </a:p>
        </p:txBody>
      </p:sp>
    </p:spTree>
    <p:extLst>
      <p:ext uri="{BB962C8B-B14F-4D97-AF65-F5344CB8AC3E}">
        <p14:creationId xmlns:p14="http://schemas.microsoft.com/office/powerpoint/2010/main" xmlns="" val="70823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2076" y="344733"/>
            <a:ext cx="4222028" cy="595228"/>
            <a:chOff x="-82076" y="344733"/>
            <a:chExt cx="4222028" cy="595228"/>
          </a:xfrm>
        </p:grpSpPr>
        <p:sp>
          <p:nvSpPr>
            <p:cNvPr id="10" name="Rectangle 9"/>
            <p:cNvSpPr/>
            <p:nvPr/>
          </p:nvSpPr>
          <p:spPr>
            <a:xfrm>
              <a:off x="30054" y="355185"/>
              <a:ext cx="4109898" cy="5847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Rectangle 1"/>
            <p:cNvSpPr/>
            <p:nvPr/>
          </p:nvSpPr>
          <p:spPr>
            <a:xfrm>
              <a:off x="-82076" y="344733"/>
              <a:ext cx="4113818" cy="523220"/>
            </a:xfrm>
            <a:prstGeom prst="rect">
              <a:avLst/>
            </a:prstGeom>
          </p:spPr>
          <p:txBody>
            <a:bodyPr wrap="none">
              <a:spAutoFit/>
            </a:bodyPr>
            <a:lstStyle/>
            <a:p>
              <a:r>
                <a:rPr lang="en-US" sz="2800" b="1" dirty="0" smtClean="0">
                  <a:solidFill>
                    <a:schemeClr val="bg1"/>
                  </a:solidFill>
                  <a:latin typeface="+mj-lt"/>
                </a:rPr>
                <a:t>Embracing data revolution</a:t>
              </a:r>
              <a:endParaRPr lang="en-US" sz="2800" dirty="0">
                <a:solidFill>
                  <a:schemeClr val="bg1"/>
                </a:solidFill>
                <a:latin typeface="+mj-lt"/>
              </a:endParaRPr>
            </a:p>
          </p:txBody>
        </p:sp>
      </p:grpSp>
      <p:sp>
        <p:nvSpPr>
          <p:cNvPr id="9" name="Rectangle 8"/>
          <p:cNvSpPr/>
          <p:nvPr/>
        </p:nvSpPr>
        <p:spPr>
          <a:xfrm>
            <a:off x="0" y="5013176"/>
            <a:ext cx="9144000" cy="72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51520" y="1268760"/>
            <a:ext cx="8712968" cy="1200329"/>
          </a:xfrm>
          <a:prstGeom prst="rect">
            <a:avLst/>
          </a:prstGeom>
        </p:spPr>
        <p:txBody>
          <a:bodyPr wrap="square">
            <a:spAutoFit/>
          </a:bodyPr>
          <a:lstStyle/>
          <a:p>
            <a:endParaRPr lang="en-US" dirty="0" smtClean="0">
              <a:solidFill>
                <a:schemeClr val="accent5">
                  <a:lumMod val="75000"/>
                </a:schemeClr>
              </a:solidFill>
              <a:latin typeface="+mn-lt"/>
            </a:endParaRPr>
          </a:p>
          <a:p>
            <a:r>
              <a:rPr lang="en-US" dirty="0" smtClean="0">
                <a:solidFill>
                  <a:schemeClr val="accent5">
                    <a:lumMod val="75000"/>
                  </a:schemeClr>
                </a:solidFill>
                <a:latin typeface="+mn-lt"/>
              </a:rPr>
              <a:t>Emerging international discussion led by the UN to respond to SDG Agenda therefore Stats Act not specific on data revolution</a:t>
            </a:r>
          </a:p>
          <a:p>
            <a:endParaRPr lang="en-US" dirty="0">
              <a:solidFill>
                <a:schemeClr val="accent5">
                  <a:lumMod val="75000"/>
                </a:schemeClr>
              </a:solidFill>
              <a:latin typeface="+mn-lt"/>
            </a:endParaRPr>
          </a:p>
        </p:txBody>
      </p:sp>
      <p:sp>
        <p:nvSpPr>
          <p:cNvPr id="5" name="Rectangle 4"/>
          <p:cNvSpPr/>
          <p:nvPr/>
        </p:nvSpPr>
        <p:spPr>
          <a:xfrm>
            <a:off x="264773" y="3136030"/>
            <a:ext cx="8784976" cy="1323439"/>
          </a:xfrm>
          <a:prstGeom prst="rect">
            <a:avLst/>
          </a:prstGeom>
        </p:spPr>
        <p:txBody>
          <a:bodyPr wrap="square">
            <a:spAutoFit/>
          </a:bodyPr>
          <a:lstStyle/>
          <a:p>
            <a:r>
              <a:rPr lang="en-US" sz="1600" dirty="0" smtClean="0">
                <a:solidFill>
                  <a:schemeClr val="accent6">
                    <a:lumMod val="75000"/>
                  </a:schemeClr>
                </a:solidFill>
                <a:latin typeface="+mn-lt"/>
              </a:rPr>
              <a:t>Public private civil society partnerships</a:t>
            </a:r>
          </a:p>
          <a:p>
            <a:r>
              <a:rPr lang="en-US" sz="1600" dirty="0" smtClean="0">
                <a:latin typeface="+mn-lt"/>
              </a:rPr>
              <a:t>Bringing together traditional and new data sources (including big data)</a:t>
            </a:r>
          </a:p>
          <a:p>
            <a:r>
              <a:rPr lang="en-US" sz="1600" dirty="0" smtClean="0">
                <a:latin typeface="+mn-lt"/>
              </a:rPr>
              <a:t>Data sharing and open data sources; </a:t>
            </a:r>
            <a:r>
              <a:rPr lang="en-US" sz="1600" dirty="0" smtClean="0">
                <a:solidFill>
                  <a:schemeClr val="accent6">
                    <a:lumMod val="75000"/>
                  </a:schemeClr>
                </a:solidFill>
                <a:latin typeface="+mn-lt"/>
              </a:rPr>
              <a:t>Promoting innovation to fill data gaps</a:t>
            </a:r>
          </a:p>
          <a:p>
            <a:r>
              <a:rPr lang="en-US" sz="1600" dirty="0" smtClean="0">
                <a:latin typeface="+mn-lt"/>
              </a:rPr>
              <a:t>Modelling; </a:t>
            </a:r>
            <a:r>
              <a:rPr lang="en-US" sz="1600" dirty="0" smtClean="0">
                <a:solidFill>
                  <a:schemeClr val="accent6">
                    <a:lumMod val="75000"/>
                  </a:schemeClr>
                </a:solidFill>
                <a:latin typeface="+mn-lt"/>
              </a:rPr>
              <a:t>Capacity building</a:t>
            </a:r>
          </a:p>
          <a:p>
            <a:r>
              <a:rPr lang="en-US" sz="1600" dirty="0" smtClean="0">
                <a:latin typeface="+mn-lt"/>
              </a:rPr>
              <a:t>Quality of data; </a:t>
            </a:r>
            <a:r>
              <a:rPr lang="en-US" sz="1600" dirty="0" smtClean="0">
                <a:solidFill>
                  <a:schemeClr val="accent6">
                    <a:lumMod val="75000"/>
                  </a:schemeClr>
                </a:solidFill>
                <a:latin typeface="+mn-lt"/>
              </a:rPr>
              <a:t>Privacy and confidentiality</a:t>
            </a:r>
          </a:p>
        </p:txBody>
      </p:sp>
      <p:sp>
        <p:nvSpPr>
          <p:cNvPr id="6" name="Rectangle 5"/>
          <p:cNvSpPr/>
          <p:nvPr/>
        </p:nvSpPr>
        <p:spPr>
          <a:xfrm>
            <a:off x="251520" y="2541097"/>
            <a:ext cx="4770730" cy="369332"/>
          </a:xfrm>
          <a:prstGeom prst="rect">
            <a:avLst/>
          </a:prstGeom>
        </p:spPr>
        <p:txBody>
          <a:bodyPr wrap="none">
            <a:spAutoFit/>
          </a:bodyPr>
          <a:lstStyle/>
          <a:p>
            <a:r>
              <a:rPr lang="en-US" b="1" dirty="0">
                <a:solidFill>
                  <a:prstClr val="black"/>
                </a:solidFill>
                <a:latin typeface="+mn-lt"/>
              </a:rPr>
              <a:t>Issues </a:t>
            </a:r>
            <a:r>
              <a:rPr lang="en-US" b="1" dirty="0" smtClean="0">
                <a:solidFill>
                  <a:prstClr val="black"/>
                </a:solidFill>
                <a:latin typeface="+mn-lt"/>
              </a:rPr>
              <a:t>for discussion to </a:t>
            </a:r>
            <a:r>
              <a:rPr lang="en-US" b="1" dirty="0">
                <a:solidFill>
                  <a:prstClr val="black"/>
                </a:solidFill>
                <a:latin typeface="+mn-lt"/>
              </a:rPr>
              <a:t>embrace data revolution</a:t>
            </a:r>
          </a:p>
        </p:txBody>
      </p:sp>
      <p:sp>
        <p:nvSpPr>
          <p:cNvPr id="7" name="Rectangle 6"/>
          <p:cNvSpPr/>
          <p:nvPr/>
        </p:nvSpPr>
        <p:spPr>
          <a:xfrm>
            <a:off x="323528" y="5157192"/>
            <a:ext cx="1790811" cy="369332"/>
          </a:xfrm>
          <a:prstGeom prst="rect">
            <a:avLst/>
          </a:prstGeom>
        </p:spPr>
        <p:txBody>
          <a:bodyPr wrap="none">
            <a:spAutoFit/>
          </a:bodyPr>
          <a:lstStyle/>
          <a:p>
            <a:r>
              <a:rPr lang="en-US" dirty="0" smtClean="0">
                <a:solidFill>
                  <a:schemeClr val="bg1"/>
                </a:solidFill>
                <a:latin typeface="+mn-lt"/>
              </a:rPr>
              <a:t>Strategic change:</a:t>
            </a:r>
            <a:endParaRPr lang="en-US" dirty="0">
              <a:solidFill>
                <a:schemeClr val="bg1"/>
              </a:solidFill>
              <a:latin typeface="+mn-lt"/>
            </a:endParaRPr>
          </a:p>
        </p:txBody>
      </p:sp>
      <p:sp>
        <p:nvSpPr>
          <p:cNvPr id="8" name="Rectangle 7"/>
          <p:cNvSpPr/>
          <p:nvPr/>
        </p:nvSpPr>
        <p:spPr>
          <a:xfrm>
            <a:off x="2051720" y="5085184"/>
            <a:ext cx="7344816" cy="584775"/>
          </a:xfrm>
          <a:prstGeom prst="rect">
            <a:avLst/>
          </a:prstGeom>
        </p:spPr>
        <p:txBody>
          <a:bodyPr wrap="square">
            <a:spAutoFit/>
          </a:bodyPr>
          <a:lstStyle/>
          <a:p>
            <a:r>
              <a:rPr lang="en-US" sz="1600" dirty="0" smtClean="0">
                <a:solidFill>
                  <a:schemeClr val="bg1"/>
                </a:solidFill>
                <a:latin typeface="+mn-lt"/>
              </a:rPr>
              <a:t>Responsiveness of the statistics system to emerging data demands e.g. Sustainable development goals and African Union Agenda 2063</a:t>
            </a:r>
          </a:p>
        </p:txBody>
      </p:sp>
    </p:spTree>
    <p:extLst>
      <p:ext uri="{BB962C8B-B14F-4D97-AF65-F5344CB8AC3E}">
        <p14:creationId xmlns:p14="http://schemas.microsoft.com/office/powerpoint/2010/main" xmlns="" val="157254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tats SA_Presentation [Read-Only] [Compatibility Mode]" id="{F80AEE82-781C-4D2E-B91B-3849A2E61E95}" vid="{42033482-4CE7-4C2A-B49A-796AA02BD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Declared xmlns="7822a446-cc90-4612-8ab5-747f263f1852">false</Declared>
    <MeridioUrl xmlns="7822a446-cc90-4612-8ab5-747f263f1852" xsi:nil="true"/>
    <DocId xmlns="7822a446-cc90-4612-8ab5-747f263f185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92E06304B1385746933ED06FDC28D853" ma:contentTypeVersion="3" ma:contentTypeDescription="Create a new document." ma:contentTypeScope="" ma:versionID="4119dec828380468b2f928cef90139e1">
  <xsd:schema xmlns:xsd="http://www.w3.org/2001/XMLSchema" xmlns:p="http://schemas.microsoft.com/office/2006/metadata/properties" xmlns:ns2="7822a446-cc90-4612-8ab5-747f263f1852" targetNamespace="http://schemas.microsoft.com/office/2006/metadata/properties" ma:root="true" ma:fieldsID="fafddc8f5979fa21dc561bd08f16805d" ns2:_="">
    <xsd:import namespace="7822a446-cc90-4612-8ab5-747f263f1852"/>
    <xsd:element name="properties">
      <xsd:complexType>
        <xsd:sequence>
          <xsd:element name="documentManagement">
            <xsd:complexType>
              <xsd:all>
                <xsd:element ref="ns2:Declared" minOccurs="0"/>
                <xsd:element ref="ns2:DocId" minOccurs="0"/>
                <xsd:element ref="ns2:MeridioUrl" minOccurs="0"/>
              </xsd:all>
            </xsd:complexType>
          </xsd:element>
        </xsd:sequence>
      </xsd:complexType>
    </xsd:element>
  </xsd:schema>
  <xsd:schema xmlns:xsd="http://www.w3.org/2001/XMLSchema" xmlns:dms="http://schemas.microsoft.com/office/2006/documentManagement/types" targetNamespace="7822a446-cc90-4612-8ab5-747f263f1852" elementFormDefault="qualified">
    <xsd:import namespace="http://schemas.microsoft.com/office/2006/documentManagement/types"/>
    <xsd:element name="Declared" ma:index="8" nillable="true" ma:displayName="Declared" ma:default="FALSE" ma:hidden="true" ma:internalName="Declared">
      <xsd:simpleType>
        <xsd:restriction base="dms:Boolean"/>
      </xsd:simpleType>
    </xsd:element>
    <xsd:element name="DocId" ma:index="9" nillable="true" ma:displayName="DocId" ma:hidden="true" ma:internalName="DocId">
      <xsd:simpleType>
        <xsd:restriction base="dms:Text"/>
      </xsd:simpleType>
    </xsd:element>
    <xsd:element name="MeridioUrl" ma:index="10" nillable="true" ma:displayName="MeridioUrl" ma:hidden="true" ma:internalName="MeridioUrl">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09A11DC-9651-459C-8ABC-7D921FECF97E}">
  <ds:schemaRefs>
    <ds:schemaRef ds:uri="http://schemas.microsoft.com/office/2006/metadata/longProperties"/>
  </ds:schemaRefs>
</ds:datastoreItem>
</file>

<file path=customXml/itemProps2.xml><?xml version="1.0" encoding="utf-8"?>
<ds:datastoreItem xmlns:ds="http://schemas.openxmlformats.org/officeDocument/2006/customXml" ds:itemID="{9546FA57-BEE9-494A-89ED-5826CB82E7EA}">
  <ds:schemaRefs>
    <ds:schemaRef ds:uri="http://schemas.microsoft.com/office/2006/documentManagement/types"/>
    <ds:schemaRef ds:uri="http://purl.org/dc/terms/"/>
    <ds:schemaRef ds:uri="7822a446-cc90-4612-8ab5-747f263f1852"/>
    <ds:schemaRef ds:uri="http://purl.org/dc/elements/1.1/"/>
    <ds:schemaRef ds:uri="http://purl.org/dc/dcmitype/"/>
    <ds:schemaRef ds:uri="http://schemas.openxmlformats.org/package/2006/metadata/core-properties"/>
    <ds:schemaRef ds:uri="http://schemas.microsoft.com/office/2006/metadata/properties"/>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89BACC3A-8C4B-4E69-BAC9-D9C4A7F6C068}">
  <ds:schemaRefs>
    <ds:schemaRef ds:uri="http://schemas.microsoft.com/sharepoint/v3/contenttype/forms"/>
  </ds:schemaRefs>
</ds:datastoreItem>
</file>

<file path=customXml/itemProps4.xml><?xml version="1.0" encoding="utf-8"?>
<ds:datastoreItem xmlns:ds="http://schemas.openxmlformats.org/officeDocument/2006/customXml" ds:itemID="{F5B8CFC8-54A4-412E-B66C-B362CB07D7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22a446-cc90-4612-8ab5-747f263f185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Stats SA_Presentation</Template>
  <TotalTime>1690</TotalTime>
  <Words>1928</Words>
  <Application>Microsoft Office PowerPoint</Application>
  <PresentationFormat>On-screen Show (4:3)</PresentationFormat>
  <Paragraphs>233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Legislative reform of Statistics Act (No. 6 of 1999)</vt:lpstr>
      <vt:lpstr>Outline of presentation</vt:lpstr>
      <vt:lpstr>Background</vt:lpstr>
      <vt:lpstr>Slide 4</vt:lpstr>
      <vt:lpstr>Slide 5</vt:lpstr>
      <vt:lpstr>Slide 6</vt:lpstr>
      <vt:lpstr>Slide 7</vt:lpstr>
      <vt:lpstr>Slide 8</vt:lpstr>
      <vt:lpstr>Slide 9</vt:lpstr>
      <vt:lpstr>Slide 10</vt:lpstr>
      <vt:lpstr>Slide 11</vt:lpstr>
      <vt:lpstr>Progress made</vt:lpstr>
      <vt:lpstr>Slide 13</vt:lpstr>
      <vt:lpstr>Slide 14</vt:lpstr>
      <vt:lpstr>Slide 15</vt:lpstr>
      <vt:lpstr>Slide 16</vt:lpstr>
      <vt:lpstr>Slide 17</vt:lpstr>
      <vt:lpstr>Slide 18</vt:lpstr>
      <vt:lpstr>Slide 19</vt:lpstr>
      <vt:lpstr>Slide 20</vt:lpstr>
      <vt:lpstr>Slide 21</vt:lpstr>
      <vt:lpstr>Slide 22</vt:lpstr>
      <vt:lpstr>Legislative Process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Amendments to the Statistics Act (No. 6 of 1999)</dc:title>
  <dc:creator>Sieraag De Klerk</dc:creator>
  <cp:lastModifiedBy>PUMZA</cp:lastModifiedBy>
  <cp:revision>140</cp:revision>
  <dcterms:created xsi:type="dcterms:W3CDTF">2016-02-16T05:33:48Z</dcterms:created>
  <dcterms:modified xsi:type="dcterms:W3CDTF">2016-12-01T10:10:17Z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