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7" r:id="rId2"/>
    <p:sldId id="373" r:id="rId3"/>
    <p:sldId id="374" r:id="rId4"/>
    <p:sldId id="389" r:id="rId5"/>
    <p:sldId id="387" r:id="rId6"/>
    <p:sldId id="377" r:id="rId7"/>
    <p:sldId id="379" r:id="rId8"/>
    <p:sldId id="380" r:id="rId9"/>
    <p:sldId id="378" r:id="rId10"/>
    <p:sldId id="382" r:id="rId11"/>
    <p:sldId id="383" r:id="rId12"/>
    <p:sldId id="384" r:id="rId13"/>
    <p:sldId id="385" r:id="rId14"/>
    <p:sldId id="386" r:id="rId15"/>
    <p:sldId id="388" r:id="rId16"/>
  </p:sldIdLst>
  <p:sldSz cx="9144000" cy="6858000" type="screen4x3"/>
  <p:notesSz cx="6858000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66CC"/>
    <a:srgbClr val="002D46"/>
    <a:srgbClr val="FF5050"/>
    <a:srgbClr val="99CC00"/>
    <a:srgbClr val="FF6600"/>
    <a:srgbClr val="99CCFF"/>
    <a:srgbClr val="660066"/>
    <a:srgbClr val="99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38" autoAdjust="0"/>
    <p:restoredTop sz="90523" autoAdjust="0"/>
  </p:normalViewPr>
  <p:slideViewPr>
    <p:cSldViewPr>
      <p:cViewPr varScale="1">
        <p:scale>
          <a:sx n="60" d="100"/>
          <a:sy n="60" d="100"/>
        </p:scale>
        <p:origin x="-91" y="-3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88765-FBC6-4742-830A-29CEAA14C46B}" type="doc">
      <dgm:prSet loTypeId="urn:microsoft.com/office/officeart/2005/8/layout/cycle1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F388C2A7-403D-4DC1-94CC-FE5074E80088}">
      <dgm:prSet phldrT="[Text]"/>
      <dgm:spPr/>
      <dgm:t>
        <a:bodyPr/>
        <a:lstStyle/>
        <a:p>
          <a:r>
            <a:rPr lang="en-GB" dirty="0" smtClean="0">
              <a:solidFill>
                <a:srgbClr val="00B050"/>
              </a:solidFill>
            </a:rPr>
            <a:t>More efficient</a:t>
          </a:r>
          <a:endParaRPr lang="en-GB" dirty="0">
            <a:solidFill>
              <a:srgbClr val="00B050"/>
            </a:solidFill>
          </a:endParaRPr>
        </a:p>
      </dgm:t>
    </dgm:pt>
    <dgm:pt modelId="{A01BD345-8C26-4975-8D20-D11F8AF99CB8}" type="parTrans" cxnId="{D36A9BBB-FB0C-4892-AD0C-F2E7DE616A97}">
      <dgm:prSet/>
      <dgm:spPr/>
      <dgm:t>
        <a:bodyPr/>
        <a:lstStyle/>
        <a:p>
          <a:endParaRPr lang="en-GB"/>
        </a:p>
      </dgm:t>
    </dgm:pt>
    <dgm:pt modelId="{633E44A0-0241-496B-8D06-22FD62ABCD4A}" type="sibTrans" cxnId="{D36A9BBB-FB0C-4892-AD0C-F2E7DE616A97}">
      <dgm:prSet/>
      <dgm:spPr/>
      <dgm:t>
        <a:bodyPr/>
        <a:lstStyle/>
        <a:p>
          <a:endParaRPr lang="en-GB"/>
        </a:p>
      </dgm:t>
    </dgm:pt>
    <dgm:pt modelId="{C588A061-2AB8-4A35-8152-BC6E4EFECD4C}">
      <dgm:prSet phldrT="[Text]"/>
      <dgm:spPr/>
      <dgm:t>
        <a:bodyPr/>
        <a:lstStyle/>
        <a:p>
          <a:r>
            <a:rPr lang="en-GB" dirty="0" smtClean="0">
              <a:solidFill>
                <a:srgbClr val="7030A0"/>
              </a:solidFill>
            </a:rPr>
            <a:t>Better statistics</a:t>
          </a:r>
          <a:endParaRPr lang="en-GB" dirty="0">
            <a:solidFill>
              <a:srgbClr val="7030A0"/>
            </a:solidFill>
          </a:endParaRPr>
        </a:p>
      </dgm:t>
    </dgm:pt>
    <dgm:pt modelId="{135E3D2A-043E-492B-AC2B-D1DEE32B87B2}" type="parTrans" cxnId="{DEC5FA2B-56D1-4336-AD09-5CD7B397C919}">
      <dgm:prSet/>
      <dgm:spPr/>
      <dgm:t>
        <a:bodyPr/>
        <a:lstStyle/>
        <a:p>
          <a:endParaRPr lang="en-GB"/>
        </a:p>
      </dgm:t>
    </dgm:pt>
    <dgm:pt modelId="{37B684D4-08B2-423E-9E4E-38FF7B9AAA3E}" type="sibTrans" cxnId="{DEC5FA2B-56D1-4336-AD09-5CD7B397C919}">
      <dgm:prSet/>
      <dgm:spPr/>
      <dgm:t>
        <a:bodyPr/>
        <a:lstStyle/>
        <a:p>
          <a:endParaRPr lang="en-GB"/>
        </a:p>
      </dgm:t>
    </dgm:pt>
    <dgm:pt modelId="{3D9A17B2-8A59-47EC-8537-CF3000F02E14}">
      <dgm:prSet phldrT="[Text]"/>
      <dgm:spPr/>
      <dgm:t>
        <a:bodyPr/>
        <a:lstStyle/>
        <a:p>
          <a:r>
            <a:rPr lang="en-GB" dirty="0" smtClean="0">
              <a:solidFill>
                <a:srgbClr val="0070C0"/>
              </a:solidFill>
            </a:rPr>
            <a:t>Better research</a:t>
          </a:r>
          <a:endParaRPr lang="en-GB" dirty="0">
            <a:solidFill>
              <a:srgbClr val="0070C0"/>
            </a:solidFill>
          </a:endParaRPr>
        </a:p>
      </dgm:t>
    </dgm:pt>
    <dgm:pt modelId="{05C8CE36-5B61-4467-87F6-9B17A49D6FDA}" type="parTrans" cxnId="{DD588971-3CF8-444D-B986-B5FA1D684F59}">
      <dgm:prSet/>
      <dgm:spPr/>
      <dgm:t>
        <a:bodyPr/>
        <a:lstStyle/>
        <a:p>
          <a:endParaRPr lang="en-GB"/>
        </a:p>
      </dgm:t>
    </dgm:pt>
    <dgm:pt modelId="{6D8AA50A-3600-4FCA-BB13-0C0563EF8325}" type="sibTrans" cxnId="{DD588971-3CF8-444D-B986-B5FA1D684F59}">
      <dgm:prSet/>
      <dgm:spPr/>
      <dgm:t>
        <a:bodyPr/>
        <a:lstStyle/>
        <a:p>
          <a:endParaRPr lang="en-GB"/>
        </a:p>
      </dgm:t>
    </dgm:pt>
    <dgm:pt modelId="{CEA28FB3-6498-4F68-8518-519ED1ED9413}">
      <dgm:prSet phldrT="[Text]"/>
      <dgm:spPr/>
      <dgm:t>
        <a:bodyPr/>
        <a:lstStyle/>
        <a:p>
          <a:r>
            <a:rPr lang="en-GB" dirty="0" smtClean="0">
              <a:solidFill>
                <a:srgbClr val="C00000"/>
              </a:solidFill>
            </a:rPr>
            <a:t>Better decisions</a:t>
          </a:r>
          <a:endParaRPr lang="en-GB" dirty="0">
            <a:solidFill>
              <a:srgbClr val="C00000"/>
            </a:solidFill>
          </a:endParaRPr>
        </a:p>
      </dgm:t>
    </dgm:pt>
    <dgm:pt modelId="{8B467DC4-43D7-43A0-885D-DF47C0B29996}" type="parTrans" cxnId="{23F61BC7-C10B-45C9-9FAC-19A2430AC70A}">
      <dgm:prSet/>
      <dgm:spPr/>
      <dgm:t>
        <a:bodyPr/>
        <a:lstStyle/>
        <a:p>
          <a:endParaRPr lang="en-GB"/>
        </a:p>
      </dgm:t>
    </dgm:pt>
    <dgm:pt modelId="{DD418259-2568-4DA0-A2FE-42DD546F49F8}" type="sibTrans" cxnId="{23F61BC7-C10B-45C9-9FAC-19A2430AC70A}">
      <dgm:prSet/>
      <dgm:spPr/>
      <dgm:t>
        <a:bodyPr/>
        <a:lstStyle/>
        <a:p>
          <a:endParaRPr lang="en-GB"/>
        </a:p>
      </dgm:t>
    </dgm:pt>
    <dgm:pt modelId="{65FD515E-3FED-4448-9530-5DC9C52FED71}" type="pres">
      <dgm:prSet presAssocID="{DA388765-FBC6-4742-830A-29CEAA14C46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12D1FC3-D0D7-4517-83EA-7C2BD76023A6}" type="pres">
      <dgm:prSet presAssocID="{F388C2A7-403D-4DC1-94CC-FE5074E80088}" presName="dummy" presStyleCnt="0"/>
      <dgm:spPr/>
    </dgm:pt>
    <dgm:pt modelId="{B5808A18-0C90-4EC7-81D5-A2AA76AAE024}" type="pres">
      <dgm:prSet presAssocID="{F388C2A7-403D-4DC1-94CC-FE5074E80088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043A0F3-E582-41CF-8F5F-8CBFB574748B}" type="pres">
      <dgm:prSet presAssocID="{633E44A0-0241-496B-8D06-22FD62ABCD4A}" presName="sibTrans" presStyleLbl="node1" presStyleIdx="0" presStyleCnt="4"/>
      <dgm:spPr/>
      <dgm:t>
        <a:bodyPr/>
        <a:lstStyle/>
        <a:p>
          <a:endParaRPr lang="en-GB"/>
        </a:p>
      </dgm:t>
    </dgm:pt>
    <dgm:pt modelId="{1660BBE0-2B9B-4F05-B2B5-14B9A1025377}" type="pres">
      <dgm:prSet presAssocID="{C588A061-2AB8-4A35-8152-BC6E4EFECD4C}" presName="dummy" presStyleCnt="0"/>
      <dgm:spPr/>
    </dgm:pt>
    <dgm:pt modelId="{6EDD7638-B3D9-4541-BA6B-0B9AD8F055F4}" type="pres">
      <dgm:prSet presAssocID="{C588A061-2AB8-4A35-8152-BC6E4EFECD4C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65D2D3-45EF-4EC8-9C95-CD337555CB6D}" type="pres">
      <dgm:prSet presAssocID="{37B684D4-08B2-423E-9E4E-38FF7B9AAA3E}" presName="sibTrans" presStyleLbl="node1" presStyleIdx="1" presStyleCnt="4"/>
      <dgm:spPr/>
      <dgm:t>
        <a:bodyPr/>
        <a:lstStyle/>
        <a:p>
          <a:endParaRPr lang="en-GB"/>
        </a:p>
      </dgm:t>
    </dgm:pt>
    <dgm:pt modelId="{40555D0B-4E58-453A-A26A-FDFBDFD05BBA}" type="pres">
      <dgm:prSet presAssocID="{3D9A17B2-8A59-47EC-8537-CF3000F02E14}" presName="dummy" presStyleCnt="0"/>
      <dgm:spPr/>
    </dgm:pt>
    <dgm:pt modelId="{BC0DBAF6-2176-45CF-81BC-4F7C2DD09E95}" type="pres">
      <dgm:prSet presAssocID="{3D9A17B2-8A59-47EC-8537-CF3000F02E14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86387A-E093-4E6D-80B5-D98051768024}" type="pres">
      <dgm:prSet presAssocID="{6D8AA50A-3600-4FCA-BB13-0C0563EF8325}" presName="sibTrans" presStyleLbl="node1" presStyleIdx="2" presStyleCnt="4"/>
      <dgm:spPr/>
      <dgm:t>
        <a:bodyPr/>
        <a:lstStyle/>
        <a:p>
          <a:endParaRPr lang="en-GB"/>
        </a:p>
      </dgm:t>
    </dgm:pt>
    <dgm:pt modelId="{C9D7A473-1A67-48CD-8CF9-23F0BBE2E1AA}" type="pres">
      <dgm:prSet presAssocID="{CEA28FB3-6498-4F68-8518-519ED1ED9413}" presName="dummy" presStyleCnt="0"/>
      <dgm:spPr/>
    </dgm:pt>
    <dgm:pt modelId="{6D9779D4-0E17-4955-A5AC-2E73E92BE917}" type="pres">
      <dgm:prSet presAssocID="{CEA28FB3-6498-4F68-8518-519ED1ED9413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DD45E73-605F-4A1A-BDA3-C5D4BD382FE4}" type="pres">
      <dgm:prSet presAssocID="{DD418259-2568-4DA0-A2FE-42DD546F49F8}" presName="sibTrans" presStyleLbl="node1" presStyleIdx="3" presStyleCnt="4"/>
      <dgm:spPr/>
      <dgm:t>
        <a:bodyPr/>
        <a:lstStyle/>
        <a:p>
          <a:endParaRPr lang="en-GB"/>
        </a:p>
      </dgm:t>
    </dgm:pt>
  </dgm:ptLst>
  <dgm:cxnLst>
    <dgm:cxn modelId="{04B7AE6D-B124-4382-9E52-0DFA95E157E7}" type="presOf" srcId="{DA388765-FBC6-4742-830A-29CEAA14C46B}" destId="{65FD515E-3FED-4448-9530-5DC9C52FED71}" srcOrd="0" destOrd="0" presId="urn:microsoft.com/office/officeart/2005/8/layout/cycle1"/>
    <dgm:cxn modelId="{DD588971-3CF8-444D-B986-B5FA1D684F59}" srcId="{DA388765-FBC6-4742-830A-29CEAA14C46B}" destId="{3D9A17B2-8A59-47EC-8537-CF3000F02E14}" srcOrd="2" destOrd="0" parTransId="{05C8CE36-5B61-4467-87F6-9B17A49D6FDA}" sibTransId="{6D8AA50A-3600-4FCA-BB13-0C0563EF8325}"/>
    <dgm:cxn modelId="{23F61BC7-C10B-45C9-9FAC-19A2430AC70A}" srcId="{DA388765-FBC6-4742-830A-29CEAA14C46B}" destId="{CEA28FB3-6498-4F68-8518-519ED1ED9413}" srcOrd="3" destOrd="0" parTransId="{8B467DC4-43D7-43A0-885D-DF47C0B29996}" sibTransId="{DD418259-2568-4DA0-A2FE-42DD546F49F8}"/>
    <dgm:cxn modelId="{C95A212E-4165-42D4-ABE3-0A9CCE1CF800}" type="presOf" srcId="{633E44A0-0241-496B-8D06-22FD62ABCD4A}" destId="{8043A0F3-E582-41CF-8F5F-8CBFB574748B}" srcOrd="0" destOrd="0" presId="urn:microsoft.com/office/officeart/2005/8/layout/cycle1"/>
    <dgm:cxn modelId="{DEC5FA2B-56D1-4336-AD09-5CD7B397C919}" srcId="{DA388765-FBC6-4742-830A-29CEAA14C46B}" destId="{C588A061-2AB8-4A35-8152-BC6E4EFECD4C}" srcOrd="1" destOrd="0" parTransId="{135E3D2A-043E-492B-AC2B-D1DEE32B87B2}" sibTransId="{37B684D4-08B2-423E-9E4E-38FF7B9AAA3E}"/>
    <dgm:cxn modelId="{D36A9BBB-FB0C-4892-AD0C-F2E7DE616A97}" srcId="{DA388765-FBC6-4742-830A-29CEAA14C46B}" destId="{F388C2A7-403D-4DC1-94CC-FE5074E80088}" srcOrd="0" destOrd="0" parTransId="{A01BD345-8C26-4975-8D20-D11F8AF99CB8}" sibTransId="{633E44A0-0241-496B-8D06-22FD62ABCD4A}"/>
    <dgm:cxn modelId="{98FD154A-9F88-4B0E-8086-16A625187B90}" type="presOf" srcId="{37B684D4-08B2-423E-9E4E-38FF7B9AAA3E}" destId="{3765D2D3-45EF-4EC8-9C95-CD337555CB6D}" srcOrd="0" destOrd="0" presId="urn:microsoft.com/office/officeart/2005/8/layout/cycle1"/>
    <dgm:cxn modelId="{49BD26F2-9AAF-4714-AA20-3ACAC6DA5438}" type="presOf" srcId="{F388C2A7-403D-4DC1-94CC-FE5074E80088}" destId="{B5808A18-0C90-4EC7-81D5-A2AA76AAE024}" srcOrd="0" destOrd="0" presId="urn:microsoft.com/office/officeart/2005/8/layout/cycle1"/>
    <dgm:cxn modelId="{DB9ADCCA-C103-4325-A7C4-FC46034D299A}" type="presOf" srcId="{6D8AA50A-3600-4FCA-BB13-0C0563EF8325}" destId="{7686387A-E093-4E6D-80B5-D98051768024}" srcOrd="0" destOrd="0" presId="urn:microsoft.com/office/officeart/2005/8/layout/cycle1"/>
    <dgm:cxn modelId="{7E148A35-E100-42CF-9684-14858D97C0B6}" type="presOf" srcId="{3D9A17B2-8A59-47EC-8537-CF3000F02E14}" destId="{BC0DBAF6-2176-45CF-81BC-4F7C2DD09E95}" srcOrd="0" destOrd="0" presId="urn:microsoft.com/office/officeart/2005/8/layout/cycle1"/>
    <dgm:cxn modelId="{7DCEA3CA-DD0E-4F71-A9B5-0915B9878426}" type="presOf" srcId="{C588A061-2AB8-4A35-8152-BC6E4EFECD4C}" destId="{6EDD7638-B3D9-4541-BA6B-0B9AD8F055F4}" srcOrd="0" destOrd="0" presId="urn:microsoft.com/office/officeart/2005/8/layout/cycle1"/>
    <dgm:cxn modelId="{5E70CA75-6111-4D32-8884-C50D9E304D98}" type="presOf" srcId="{DD418259-2568-4DA0-A2FE-42DD546F49F8}" destId="{CDD45E73-605F-4A1A-BDA3-C5D4BD382FE4}" srcOrd="0" destOrd="0" presId="urn:microsoft.com/office/officeart/2005/8/layout/cycle1"/>
    <dgm:cxn modelId="{11EC41C8-BF4B-40DA-8AF4-5CE514DF5098}" type="presOf" srcId="{CEA28FB3-6498-4F68-8518-519ED1ED9413}" destId="{6D9779D4-0E17-4955-A5AC-2E73E92BE917}" srcOrd="0" destOrd="0" presId="urn:microsoft.com/office/officeart/2005/8/layout/cycle1"/>
    <dgm:cxn modelId="{9196ED71-0C36-4FBB-879A-F2D34B64AC94}" type="presParOf" srcId="{65FD515E-3FED-4448-9530-5DC9C52FED71}" destId="{312D1FC3-D0D7-4517-83EA-7C2BD76023A6}" srcOrd="0" destOrd="0" presId="urn:microsoft.com/office/officeart/2005/8/layout/cycle1"/>
    <dgm:cxn modelId="{3FC71A1C-A713-437C-8170-7B1F9F5A2E08}" type="presParOf" srcId="{65FD515E-3FED-4448-9530-5DC9C52FED71}" destId="{B5808A18-0C90-4EC7-81D5-A2AA76AAE024}" srcOrd="1" destOrd="0" presId="urn:microsoft.com/office/officeart/2005/8/layout/cycle1"/>
    <dgm:cxn modelId="{6703E32C-3CF7-439A-9FC5-037A174D51E1}" type="presParOf" srcId="{65FD515E-3FED-4448-9530-5DC9C52FED71}" destId="{8043A0F3-E582-41CF-8F5F-8CBFB574748B}" srcOrd="2" destOrd="0" presId="urn:microsoft.com/office/officeart/2005/8/layout/cycle1"/>
    <dgm:cxn modelId="{C822D412-D2BD-4EC8-93EB-7232CBB3007E}" type="presParOf" srcId="{65FD515E-3FED-4448-9530-5DC9C52FED71}" destId="{1660BBE0-2B9B-4F05-B2B5-14B9A1025377}" srcOrd="3" destOrd="0" presId="urn:microsoft.com/office/officeart/2005/8/layout/cycle1"/>
    <dgm:cxn modelId="{0252632E-D203-4478-85B0-EC79612F03D2}" type="presParOf" srcId="{65FD515E-3FED-4448-9530-5DC9C52FED71}" destId="{6EDD7638-B3D9-4541-BA6B-0B9AD8F055F4}" srcOrd="4" destOrd="0" presId="urn:microsoft.com/office/officeart/2005/8/layout/cycle1"/>
    <dgm:cxn modelId="{1164D9CB-02E7-45A3-8F62-52AB05DD2CBB}" type="presParOf" srcId="{65FD515E-3FED-4448-9530-5DC9C52FED71}" destId="{3765D2D3-45EF-4EC8-9C95-CD337555CB6D}" srcOrd="5" destOrd="0" presId="urn:microsoft.com/office/officeart/2005/8/layout/cycle1"/>
    <dgm:cxn modelId="{FD2D43AB-2503-4CD8-8F9D-B2001823A566}" type="presParOf" srcId="{65FD515E-3FED-4448-9530-5DC9C52FED71}" destId="{40555D0B-4E58-453A-A26A-FDFBDFD05BBA}" srcOrd="6" destOrd="0" presId="urn:microsoft.com/office/officeart/2005/8/layout/cycle1"/>
    <dgm:cxn modelId="{F77B1586-C951-4C30-BF74-119C2A7E4F2A}" type="presParOf" srcId="{65FD515E-3FED-4448-9530-5DC9C52FED71}" destId="{BC0DBAF6-2176-45CF-81BC-4F7C2DD09E95}" srcOrd="7" destOrd="0" presId="urn:microsoft.com/office/officeart/2005/8/layout/cycle1"/>
    <dgm:cxn modelId="{46D72C12-ACDD-48D4-AAF3-D0F1FBD06134}" type="presParOf" srcId="{65FD515E-3FED-4448-9530-5DC9C52FED71}" destId="{7686387A-E093-4E6D-80B5-D98051768024}" srcOrd="8" destOrd="0" presId="urn:microsoft.com/office/officeart/2005/8/layout/cycle1"/>
    <dgm:cxn modelId="{7A716C61-F191-402F-802D-BC5A15BC399B}" type="presParOf" srcId="{65FD515E-3FED-4448-9530-5DC9C52FED71}" destId="{C9D7A473-1A67-48CD-8CF9-23F0BBE2E1AA}" srcOrd="9" destOrd="0" presId="urn:microsoft.com/office/officeart/2005/8/layout/cycle1"/>
    <dgm:cxn modelId="{D6F41B72-56B5-4BB7-B8D8-DDFE8A752335}" type="presParOf" srcId="{65FD515E-3FED-4448-9530-5DC9C52FED71}" destId="{6D9779D4-0E17-4955-A5AC-2E73E92BE917}" srcOrd="10" destOrd="0" presId="urn:microsoft.com/office/officeart/2005/8/layout/cycle1"/>
    <dgm:cxn modelId="{6781DE20-540A-47F6-B855-D23B9B65FFAA}" type="presParOf" srcId="{65FD515E-3FED-4448-9530-5DC9C52FED71}" destId="{CDD45E73-605F-4A1A-BDA3-C5D4BD382FE4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808A18-0C90-4EC7-81D5-A2AA76AAE024}">
      <dsp:nvSpPr>
        <dsp:cNvPr id="0" name=""/>
        <dsp:cNvSpPr/>
      </dsp:nvSpPr>
      <dsp:spPr>
        <a:xfrm>
          <a:off x="3551358" y="90962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>
              <a:solidFill>
                <a:srgbClr val="00B050"/>
              </a:solidFill>
            </a:rPr>
            <a:t>More efficient</a:t>
          </a:r>
          <a:endParaRPr lang="en-GB" sz="2500" kern="1200" dirty="0">
            <a:solidFill>
              <a:srgbClr val="00B050"/>
            </a:solidFill>
          </a:endParaRPr>
        </a:p>
      </dsp:txBody>
      <dsp:txXfrm>
        <a:off x="3551358" y="90962"/>
        <a:ext cx="1437679" cy="1437679"/>
      </dsp:txXfrm>
    </dsp:sp>
    <dsp:sp modelId="{8043A0F3-E582-41CF-8F5F-8CBFB574748B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7638-B3D9-4541-BA6B-0B9AD8F055F4}">
      <dsp:nvSpPr>
        <dsp:cNvPr id="0" name=""/>
        <dsp:cNvSpPr/>
      </dsp:nvSpPr>
      <dsp:spPr>
        <a:xfrm>
          <a:off x="3551358" y="2535358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>
              <a:solidFill>
                <a:srgbClr val="7030A0"/>
              </a:solidFill>
            </a:rPr>
            <a:t>Better statistics</a:t>
          </a:r>
          <a:endParaRPr lang="en-GB" sz="2500" kern="1200" dirty="0">
            <a:solidFill>
              <a:srgbClr val="7030A0"/>
            </a:solidFill>
          </a:endParaRPr>
        </a:p>
      </dsp:txBody>
      <dsp:txXfrm>
        <a:off x="3551358" y="2535358"/>
        <a:ext cx="1437679" cy="1437679"/>
      </dsp:txXfrm>
    </dsp:sp>
    <dsp:sp modelId="{3765D2D3-45EF-4EC8-9C95-CD337555CB6D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DBAF6-2176-45CF-81BC-4F7C2DD09E95}">
      <dsp:nvSpPr>
        <dsp:cNvPr id="0" name=""/>
        <dsp:cNvSpPr/>
      </dsp:nvSpPr>
      <dsp:spPr>
        <a:xfrm>
          <a:off x="1106962" y="2535358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>
              <a:solidFill>
                <a:srgbClr val="0070C0"/>
              </a:solidFill>
            </a:rPr>
            <a:t>Better research</a:t>
          </a:r>
          <a:endParaRPr lang="en-GB" sz="2500" kern="1200" dirty="0">
            <a:solidFill>
              <a:srgbClr val="0070C0"/>
            </a:solidFill>
          </a:endParaRPr>
        </a:p>
      </dsp:txBody>
      <dsp:txXfrm>
        <a:off x="1106962" y="2535358"/>
        <a:ext cx="1437679" cy="1437679"/>
      </dsp:txXfrm>
    </dsp:sp>
    <dsp:sp modelId="{7686387A-E093-4E6D-80B5-D98051768024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779D4-0E17-4955-A5AC-2E73E92BE917}">
      <dsp:nvSpPr>
        <dsp:cNvPr id="0" name=""/>
        <dsp:cNvSpPr/>
      </dsp:nvSpPr>
      <dsp:spPr>
        <a:xfrm>
          <a:off x="1106962" y="90962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>
              <a:solidFill>
                <a:srgbClr val="C00000"/>
              </a:solidFill>
            </a:rPr>
            <a:t>Better decisions</a:t>
          </a:r>
          <a:endParaRPr lang="en-GB" sz="2500" kern="1200" dirty="0">
            <a:solidFill>
              <a:srgbClr val="C00000"/>
            </a:solidFill>
          </a:endParaRPr>
        </a:p>
      </dsp:txBody>
      <dsp:txXfrm>
        <a:off x="1106962" y="90962"/>
        <a:ext cx="1437679" cy="1437679"/>
      </dsp:txXfrm>
    </dsp:sp>
    <dsp:sp modelId="{CDD45E73-605F-4A1A-BDA3-C5D4BD382FE4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547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852" y="0"/>
            <a:ext cx="2972547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2"/>
            <a:ext cx="2972547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852" y="9428242"/>
            <a:ext cx="2972547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E244435-34B9-4215-B2E3-9A7F9DC19F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547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852" y="0"/>
            <a:ext cx="2972547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80" y="4715710"/>
            <a:ext cx="5487041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72547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852" y="9428242"/>
            <a:ext cx="2972547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0185D399-28C3-4452-9CC8-75068B3E4E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18C1B-FD53-4FFA-9199-5667A58C9E8A}" type="slidenum">
              <a:rPr lang="en-GB" smtClean="0">
                <a:latin typeface="Arial" pitchFamily="34" charset="0"/>
                <a:ea typeface="ＭＳ Ｐゴシック" pitchFamily="34" charset="-128"/>
              </a:rPr>
              <a:pPr/>
              <a:t>1</a:t>
            </a:fld>
            <a:endParaRPr lang="en-GB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744538"/>
            <a:ext cx="4962525" cy="3722687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47738" y="744538"/>
            <a:ext cx="4962525" cy="3722687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E9A2F-4D46-44AF-B457-3163AF43AB0C}" type="slidenum">
              <a:rPr lang="en-GB" smtClean="0">
                <a:latin typeface="Arial" pitchFamily="34" charset="0"/>
                <a:ea typeface="ＭＳ Ｐゴシック" pitchFamily="34" charset="-128"/>
              </a:rPr>
              <a:pPr/>
              <a:t>3</a:t>
            </a:fld>
            <a:endParaRPr lang="en-GB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47738" y="744538"/>
            <a:ext cx="4962525" cy="3722687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E9A2F-4D46-44AF-B457-3163AF43AB0C}" type="slidenum">
              <a:rPr lang="en-GB" smtClean="0">
                <a:latin typeface="Arial" pitchFamily="34" charset="0"/>
                <a:ea typeface="ＭＳ Ｐゴシック" pitchFamily="34" charset="-128"/>
              </a:rPr>
              <a:pPr/>
              <a:t>7</a:t>
            </a:fld>
            <a:endParaRPr lang="en-GB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47738" y="744538"/>
            <a:ext cx="4962525" cy="3722687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E9A2F-4D46-44AF-B457-3163AF43AB0C}" type="slidenum">
              <a:rPr lang="en-GB" smtClean="0">
                <a:latin typeface="Arial" pitchFamily="34" charset="0"/>
                <a:ea typeface="ＭＳ Ｐゴシック" pitchFamily="34" charset="-128"/>
              </a:rPr>
              <a:pPr/>
              <a:t>8</a:t>
            </a:fld>
            <a:endParaRPr lang="en-GB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47738" y="744538"/>
            <a:ext cx="4962525" cy="3722687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E9A2F-4D46-44AF-B457-3163AF43AB0C}" type="slidenum">
              <a:rPr lang="en-GB" smtClean="0">
                <a:latin typeface="Arial" pitchFamily="34" charset="0"/>
                <a:ea typeface="ＭＳ Ｐゴシック" pitchFamily="34" charset="-128"/>
              </a:rPr>
              <a:pPr/>
              <a:t>9</a:t>
            </a:fld>
            <a:endParaRPr lang="en-GB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47738" y="744538"/>
            <a:ext cx="4962525" cy="3722687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E9A2F-4D46-44AF-B457-3163AF43AB0C}" type="slidenum">
              <a:rPr lang="en-GB" smtClean="0">
                <a:latin typeface="Arial" pitchFamily="34" charset="0"/>
                <a:ea typeface="ＭＳ Ｐゴシック" pitchFamily="34" charset="-128"/>
              </a:rPr>
              <a:pPr/>
              <a:t>10</a:t>
            </a:fld>
            <a:endParaRPr lang="en-GB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47738" y="744538"/>
            <a:ext cx="4962525" cy="3722687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E9A2F-4D46-44AF-B457-3163AF43AB0C}" type="slidenum">
              <a:rPr lang="en-GB" smtClean="0">
                <a:latin typeface="Arial" pitchFamily="34" charset="0"/>
                <a:ea typeface="ＭＳ Ｐゴシック" pitchFamily="34" charset="-128"/>
              </a:rPr>
              <a:pPr/>
              <a:t>12</a:t>
            </a:fld>
            <a:endParaRPr lang="en-GB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BIG%20DISK:ONS_Final%20Logos%20Folder%2028.02.08:UKSA%20logos:JPEG%20HI:UKSA_RGB.jp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/>
        </p:nvSpPr>
        <p:spPr bwMode="auto">
          <a:xfrm>
            <a:off x="533400" y="5486400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5" name="Picture 11" descr="BIG DISK:ONS_Final Logos Folder 28.02.08:UKSA logos:JPEG HI:UKSA_RGB.jpg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381000" y="457203"/>
            <a:ext cx="2667000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95800"/>
            <a:ext cx="7772400" cy="114300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638800"/>
            <a:ext cx="6400800" cy="838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3E12A-8DC1-4940-B46E-0A439123E0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FECCE-6F4D-481B-8B74-FD6324DED5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3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3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A3DD8-5922-48D7-A168-107A88923D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757C3-3FAB-420D-A974-A1C22B7C6B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DA85F-0C2C-4323-8369-5154E89EF2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81168-FD3A-4ED0-930C-68DA91F88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6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7" y="1535116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A237F-B5EC-41E9-9046-F7D6DF9543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889C8-F8AE-4C5C-95D3-6C43BC0DE3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82598-AB61-4354-A7F5-57992EC02A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0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6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F11-29FA-4104-BD23-3953CC7B9B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5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41969-F028-4932-B254-E6BEEDFEF1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04DE427F-9C07-4309-8970-BAB7785A0F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1484313"/>
            <a:ext cx="8458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1" r:id="rId1"/>
    <p:sldLayoutId id="2147484801" r:id="rId2"/>
    <p:sldLayoutId id="2147484802" r:id="rId3"/>
    <p:sldLayoutId id="2147484803" r:id="rId4"/>
    <p:sldLayoutId id="2147484804" r:id="rId5"/>
    <p:sldLayoutId id="2147484805" r:id="rId6"/>
    <p:sldLayoutId id="2147484806" r:id="rId7"/>
    <p:sldLayoutId id="2147484807" r:id="rId8"/>
    <p:sldLayoutId id="2147484808" r:id="rId9"/>
    <p:sldLayoutId id="2147484809" r:id="rId10"/>
    <p:sldLayoutId id="21474848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D4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D46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D46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D46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D46"/>
          </a:solidFill>
          <a:latin typeface="Arial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2D46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2D46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2D46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2D46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2D46"/>
          </a:solidFill>
          <a:latin typeface="+mn-lt"/>
          <a:ea typeface="+mn-ea"/>
          <a:cs typeface="+mn-cs"/>
        </a:defRPr>
      </a:lvl1pPr>
      <a:lvl2pPr marL="7635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2D46"/>
          </a:solidFill>
          <a:latin typeface="+mn-lt"/>
          <a:ea typeface="+mn-ea"/>
        </a:defRPr>
      </a:lvl2pPr>
      <a:lvl3pPr marL="11826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2D46"/>
          </a:solidFill>
          <a:latin typeface="+mn-lt"/>
          <a:ea typeface="+mn-ea"/>
        </a:defRPr>
      </a:lvl3pPr>
      <a:lvl4pPr marL="1619250" indent="-24606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D4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consultations/better-use-of-data-in-government" TargetMode="External"/><Relationship Id="rId2" Type="http://schemas.openxmlformats.org/officeDocument/2006/relationships/hyperlink" Target="https://www.statisticsauthority.gov.uk/national-statistician/data-access-policy-and-legisl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ata-sharing@cabinetoffice.gov.u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ChangeArrowheads="1"/>
          </p:cNvSpPr>
          <p:nvPr/>
        </p:nvSpPr>
        <p:spPr bwMode="auto">
          <a:xfrm>
            <a:off x="395288" y="3429000"/>
            <a:ext cx="783431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3800" b="1">
              <a:solidFill>
                <a:srgbClr val="002D46"/>
              </a:solidFill>
            </a:endParaRPr>
          </a:p>
        </p:txBody>
      </p:sp>
      <p:sp>
        <p:nvSpPr>
          <p:cNvPr id="4099" name="Rectangle 7"/>
          <p:cNvSpPr>
            <a:spLocks noChangeArrowheads="1"/>
          </p:cNvSpPr>
          <p:nvPr/>
        </p:nvSpPr>
        <p:spPr bwMode="auto">
          <a:xfrm>
            <a:off x="1187451" y="5732463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GB" sz="2800" b="1" dirty="0" smtClean="0">
                <a:solidFill>
                  <a:srgbClr val="002D46"/>
                </a:solidFill>
              </a:rPr>
              <a:t>Ross Young</a:t>
            </a:r>
            <a:endParaRPr lang="en-GB" sz="2800" b="1" dirty="0">
              <a:solidFill>
                <a:srgbClr val="002D46"/>
              </a:solidFill>
            </a:endParaRPr>
          </a:p>
        </p:txBody>
      </p:sp>
      <p:sp>
        <p:nvSpPr>
          <p:cNvPr id="4100" name="Title 3"/>
          <p:cNvSpPr>
            <a:spLocks noGrp="1"/>
          </p:cNvSpPr>
          <p:nvPr>
            <p:ph type="ctrTitle"/>
          </p:nvPr>
        </p:nvSpPr>
        <p:spPr>
          <a:xfrm>
            <a:off x="611188" y="2924175"/>
            <a:ext cx="7772400" cy="1143000"/>
          </a:xfrm>
        </p:spPr>
        <p:txBody>
          <a:bodyPr/>
          <a:lstStyle/>
          <a:p>
            <a:pPr algn="ctr"/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endParaRPr lang="en-GB" sz="3200" i="1" smtClean="0"/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468317" y="2060578"/>
            <a:ext cx="8352159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002D46"/>
                </a:solidFill>
              </a:rPr>
              <a:t>Better statistics, Better Decisions</a:t>
            </a:r>
          </a:p>
          <a:p>
            <a:pPr algn="ctr"/>
            <a:endParaRPr lang="en-GB" sz="4000" b="1" dirty="0" smtClean="0">
              <a:solidFill>
                <a:srgbClr val="002D46"/>
              </a:solidFill>
            </a:endParaRPr>
          </a:p>
          <a:p>
            <a:pPr algn="ctr"/>
            <a:r>
              <a:rPr lang="en-GB" sz="4000" b="1" dirty="0" smtClean="0">
                <a:solidFill>
                  <a:srgbClr val="002D46"/>
                </a:solidFill>
              </a:rPr>
              <a:t> </a:t>
            </a:r>
            <a:r>
              <a:rPr lang="en-GB" sz="3200" b="1" i="1" dirty="0" smtClean="0">
                <a:solidFill>
                  <a:srgbClr val="002D46"/>
                </a:solidFill>
              </a:rPr>
              <a:t>Better access to data for statistics and research</a:t>
            </a:r>
            <a:endParaRPr lang="en-GB" sz="3200" b="1" i="1" dirty="0">
              <a:solidFill>
                <a:srgbClr val="002D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23851" y="260353"/>
            <a:ext cx="8496300" cy="1223963"/>
          </a:xfrm>
        </p:spPr>
        <p:txBody>
          <a:bodyPr anchor="b"/>
          <a:lstStyle/>
          <a:p>
            <a:r>
              <a:rPr lang="en-GB" sz="4000" b="1" dirty="0" smtClean="0">
                <a:solidFill>
                  <a:srgbClr val="002D46"/>
                </a:solidFill>
              </a:rPr>
              <a:t>Safeguarding public trust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95288" y="1988840"/>
            <a:ext cx="7772400" cy="3636963"/>
          </a:xfrm>
        </p:spPr>
        <p:txBody>
          <a:bodyPr/>
          <a:lstStyle/>
          <a:p>
            <a:pPr algn="just"/>
            <a:r>
              <a:rPr lang="en-GB" dirty="0" smtClean="0">
                <a:solidFill>
                  <a:srgbClr val="002D46"/>
                </a:solidFill>
              </a:rPr>
              <a:t>Limited purpose</a:t>
            </a:r>
          </a:p>
          <a:p>
            <a:pPr algn="just"/>
            <a:r>
              <a:rPr lang="en-GB" dirty="0" smtClean="0">
                <a:solidFill>
                  <a:srgbClr val="002D46"/>
                </a:solidFill>
              </a:rPr>
              <a:t>Governance and accountability</a:t>
            </a:r>
          </a:p>
          <a:p>
            <a:pPr algn="just"/>
            <a:r>
              <a:rPr lang="en-GB" dirty="0" smtClean="0">
                <a:solidFill>
                  <a:srgbClr val="002D46"/>
                </a:solidFill>
              </a:rPr>
              <a:t>Code of practice and principles</a:t>
            </a:r>
          </a:p>
          <a:p>
            <a:pPr algn="just"/>
            <a:r>
              <a:rPr lang="en-GB" dirty="0" smtClean="0">
                <a:solidFill>
                  <a:srgbClr val="002D46"/>
                </a:solidFill>
              </a:rPr>
              <a:t>Transparency and standards</a:t>
            </a:r>
          </a:p>
          <a:p>
            <a:pPr algn="just"/>
            <a:r>
              <a:rPr lang="en-GB" dirty="0" smtClean="0">
                <a:solidFill>
                  <a:srgbClr val="002D46"/>
                </a:solidFill>
              </a:rPr>
              <a:t>Security and controls</a:t>
            </a:r>
          </a:p>
          <a:p>
            <a:pPr algn="just"/>
            <a:r>
              <a:rPr lang="en-GB" dirty="0" smtClean="0">
                <a:solidFill>
                  <a:srgbClr val="002D46"/>
                </a:solidFill>
              </a:rPr>
              <a:t>External scrutiny and ethical framework</a:t>
            </a:r>
          </a:p>
          <a:p>
            <a:pPr algn="just"/>
            <a:endParaRPr lang="en-GB" dirty="0" smtClean="0"/>
          </a:p>
          <a:p>
            <a:pPr lvl="1" algn="just"/>
            <a:endParaRPr lang="en-GB" dirty="0" smtClean="0"/>
          </a:p>
          <a:p>
            <a:pPr algn="just">
              <a:buNone/>
            </a:pPr>
            <a:endParaRPr lang="en-GB" sz="32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 descr="Delivering-better-statistics-for-better-decisions-data-access-legislation-March-2016-pdf-image-300x4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43808" y="2012843"/>
            <a:ext cx="3384376" cy="45125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23851" y="260353"/>
            <a:ext cx="8496300" cy="1223963"/>
          </a:xfrm>
        </p:spPr>
        <p:txBody>
          <a:bodyPr anchor="b"/>
          <a:lstStyle/>
          <a:p>
            <a:r>
              <a:rPr lang="en-GB" sz="4000" b="1" dirty="0" smtClean="0">
                <a:solidFill>
                  <a:srgbClr val="002D46"/>
                </a:solidFill>
              </a:rPr>
              <a:t>Benefits for ‘UK plc’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95288" y="1988840"/>
            <a:ext cx="7772400" cy="3636963"/>
          </a:xfrm>
        </p:spPr>
        <p:txBody>
          <a:bodyPr/>
          <a:lstStyle/>
          <a:p>
            <a:pPr algn="just"/>
            <a:endParaRPr lang="en-GB" dirty="0" smtClean="0"/>
          </a:p>
          <a:p>
            <a:pPr lvl="1" algn="just"/>
            <a:endParaRPr lang="en-GB" dirty="0" smtClean="0"/>
          </a:p>
          <a:p>
            <a:pPr algn="just">
              <a:buNone/>
            </a:pPr>
            <a:endParaRPr lang="en-GB" sz="3200" i="1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9572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pic>
        <p:nvPicPr>
          <p:cNvPr id="1028" name="Picture 4" descr="http://images.antiquesatlas.com/dealer-stock-images/hohobird/Restored_c1940_Smiths_Anglo_In_as657a005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56793"/>
            <a:ext cx="4680520" cy="5270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pic>
        <p:nvPicPr>
          <p:cNvPr id="4104" name="Picture 8" descr="https://timenewsfeed.files.wordpress.com/2013/07/computer-clock.jpg?w=360&amp;h=240&amp;crop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68825"/>
            <a:ext cx="6984776" cy="46565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629816"/>
            <a:ext cx="7772400" cy="1143000"/>
          </a:xfrm>
        </p:spPr>
        <p:txBody>
          <a:bodyPr/>
          <a:lstStyle/>
          <a:p>
            <a:r>
              <a:rPr lang="en-GB" dirty="0" smtClean="0"/>
              <a:t>More information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400" dirty="0" smtClean="0">
              <a:hlinkClick r:id="rId2"/>
            </a:endParaRPr>
          </a:p>
          <a:p>
            <a:pPr marL="0" indent="0">
              <a:buNone/>
            </a:pPr>
            <a:r>
              <a:rPr lang="en-GB" sz="2400" dirty="0" smtClean="0">
                <a:hlinkClick r:id="rId2"/>
              </a:rPr>
              <a:t>https</a:t>
            </a:r>
            <a:r>
              <a:rPr lang="en-GB" sz="2400" dirty="0" smtClean="0">
                <a:hlinkClick r:id="rId2"/>
              </a:rPr>
              <a:t>://www.statisticsauthority.gov.uk/national-statistician/data-access-policy-and-legislation</a:t>
            </a:r>
            <a:r>
              <a:rPr lang="en-GB" sz="2400" dirty="0" smtClean="0">
                <a:hlinkClick r:id="rId2"/>
              </a:rPr>
              <a:t>/</a:t>
            </a:r>
            <a:endParaRPr lang="en-GB" sz="2400" dirty="0" smtClean="0"/>
          </a:p>
          <a:p>
            <a:pPr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u="sng" dirty="0" smtClean="0">
                <a:hlinkClick r:id="rId3"/>
              </a:rPr>
              <a:t>https</a:t>
            </a:r>
            <a:r>
              <a:rPr lang="en-GB" sz="2400" u="sng" dirty="0" smtClean="0">
                <a:hlinkClick r:id="rId3"/>
              </a:rPr>
              <a:t>://</a:t>
            </a:r>
            <a:r>
              <a:rPr lang="en-GB" sz="2400" u="sng" dirty="0" smtClean="0">
                <a:hlinkClick r:id="rId3"/>
              </a:rPr>
              <a:t>www.gov.uk/government/consultations/better-use-of-data-in-government</a:t>
            </a:r>
            <a:endParaRPr lang="en-GB" sz="2400" u="sng" dirty="0" smtClean="0"/>
          </a:p>
          <a:p>
            <a:pPr>
              <a:buNone/>
            </a:pPr>
            <a:endParaRPr lang="en-GB" sz="2400" u="sng" dirty="0" smtClean="0"/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Consultation closes: </a:t>
            </a:r>
            <a:r>
              <a:rPr lang="en-GB" sz="2400" b="1" dirty="0" smtClean="0"/>
              <a:t>22 April 2016</a:t>
            </a:r>
          </a:p>
          <a:p>
            <a:pPr>
              <a:buNone/>
            </a:pPr>
            <a:r>
              <a:rPr lang="en-GB" sz="2400" b="1" dirty="0" smtClean="0">
                <a:hlinkClick r:id="rId4"/>
              </a:rPr>
              <a:t>d</a:t>
            </a:r>
            <a:r>
              <a:rPr lang="en-GB" sz="2400" b="1" dirty="0" smtClean="0">
                <a:hlinkClick r:id="rId4"/>
              </a:rPr>
              <a:t>ata-sharing@cabinetoffice.gov.uk</a:t>
            </a:r>
            <a:endParaRPr lang="en-GB" sz="2400" b="1" dirty="0" smtClean="0"/>
          </a:p>
          <a:p>
            <a:pPr>
              <a:buNone/>
            </a:pP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sz="4000" b="1" dirty="0">
              <a:solidFill>
                <a:srgbClr val="002D4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GB" b="1" dirty="0" smtClean="0"/>
          </a:p>
          <a:p>
            <a:pPr algn="ctr">
              <a:buNone/>
            </a:pPr>
            <a:endParaRPr lang="en-GB" b="1" dirty="0" smtClean="0"/>
          </a:p>
          <a:p>
            <a:pPr algn="ctr">
              <a:buNone/>
            </a:pPr>
            <a:endParaRPr lang="en-GB" b="1" dirty="0" smtClean="0"/>
          </a:p>
          <a:p>
            <a:pPr algn="ctr">
              <a:buNone/>
            </a:pPr>
            <a:endParaRPr lang="en-GB" b="1" dirty="0" smtClean="0"/>
          </a:p>
          <a:p>
            <a:pPr algn="ctr">
              <a:buNone/>
            </a:pPr>
            <a:r>
              <a:rPr lang="en-GB" sz="4000" b="1" dirty="0" smtClean="0"/>
              <a:t>1. Better statistical research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23851" y="260353"/>
            <a:ext cx="8496300" cy="1223963"/>
          </a:xfrm>
        </p:spPr>
        <p:txBody>
          <a:bodyPr anchor="b"/>
          <a:lstStyle/>
          <a:p>
            <a:r>
              <a:rPr lang="en-GB" sz="4000" b="1" dirty="0" smtClean="0">
                <a:solidFill>
                  <a:srgbClr val="002D46"/>
                </a:solidFill>
                <a:latin typeface="+mn-lt"/>
              </a:rPr>
              <a:t>Access for accredited research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95288" y="1988840"/>
            <a:ext cx="7772400" cy="4104456"/>
          </a:xfrm>
        </p:spPr>
        <p:txBody>
          <a:bodyPr>
            <a:noAutofit/>
          </a:bodyPr>
          <a:lstStyle/>
          <a:p>
            <a:pPr algn="just">
              <a:lnSpc>
                <a:spcPts val="3000"/>
              </a:lnSpc>
            </a:pPr>
            <a:r>
              <a:rPr lang="en-GB" sz="2400" dirty="0" smtClean="0">
                <a:solidFill>
                  <a:srgbClr val="002D46"/>
                </a:solidFill>
              </a:rPr>
              <a:t>De-identified linked data </a:t>
            </a:r>
          </a:p>
          <a:p>
            <a:pPr lvl="1" algn="just">
              <a:lnSpc>
                <a:spcPts val="3000"/>
              </a:lnSpc>
            </a:pPr>
            <a:r>
              <a:rPr lang="en-GB" dirty="0" smtClean="0">
                <a:solidFill>
                  <a:srgbClr val="002D46"/>
                </a:solidFill>
              </a:rPr>
              <a:t>for accredited research purposes only</a:t>
            </a:r>
          </a:p>
          <a:p>
            <a:pPr lvl="1" algn="just">
              <a:lnSpc>
                <a:spcPts val="3000"/>
              </a:lnSpc>
            </a:pPr>
            <a:r>
              <a:rPr lang="en-GB" dirty="0" smtClean="0">
                <a:solidFill>
                  <a:srgbClr val="002D46"/>
                </a:solidFill>
              </a:rPr>
              <a:t>Trusted third party model</a:t>
            </a:r>
          </a:p>
          <a:p>
            <a:pPr lvl="1" algn="just">
              <a:lnSpc>
                <a:spcPts val="3000"/>
              </a:lnSpc>
            </a:pPr>
            <a:r>
              <a:rPr lang="en-GB" dirty="0" smtClean="0">
                <a:solidFill>
                  <a:srgbClr val="002D46"/>
                </a:solidFill>
              </a:rPr>
              <a:t>Accredited </a:t>
            </a:r>
            <a:r>
              <a:rPr lang="en-GB" b="1" dirty="0" smtClean="0">
                <a:solidFill>
                  <a:srgbClr val="002D46"/>
                </a:solidFill>
              </a:rPr>
              <a:t>indexing</a:t>
            </a:r>
          </a:p>
          <a:p>
            <a:pPr lvl="1" algn="just">
              <a:lnSpc>
                <a:spcPts val="3000"/>
              </a:lnSpc>
            </a:pPr>
            <a:r>
              <a:rPr lang="en-GB" dirty="0" smtClean="0">
                <a:solidFill>
                  <a:srgbClr val="002D46"/>
                </a:solidFill>
              </a:rPr>
              <a:t>Accredited </a:t>
            </a:r>
            <a:r>
              <a:rPr lang="en-GB" b="1" dirty="0" smtClean="0">
                <a:solidFill>
                  <a:srgbClr val="002D46"/>
                </a:solidFill>
              </a:rPr>
              <a:t>researchers</a:t>
            </a:r>
            <a:r>
              <a:rPr lang="en-GB" dirty="0" smtClean="0">
                <a:solidFill>
                  <a:srgbClr val="002D46"/>
                </a:solidFill>
              </a:rPr>
              <a:t> and research projects</a:t>
            </a:r>
          </a:p>
          <a:p>
            <a:pPr lvl="1" algn="just">
              <a:lnSpc>
                <a:spcPts val="3000"/>
              </a:lnSpc>
            </a:pPr>
            <a:r>
              <a:rPr lang="en-GB" dirty="0" smtClean="0">
                <a:solidFill>
                  <a:srgbClr val="002D46"/>
                </a:solidFill>
              </a:rPr>
              <a:t>Accredited </a:t>
            </a:r>
            <a:r>
              <a:rPr lang="en-GB" b="1" dirty="0" smtClean="0">
                <a:solidFill>
                  <a:srgbClr val="002D46"/>
                </a:solidFill>
              </a:rPr>
              <a:t>access</a:t>
            </a:r>
            <a:r>
              <a:rPr lang="en-GB" dirty="0" smtClean="0">
                <a:solidFill>
                  <a:srgbClr val="002D46"/>
                </a:solidFill>
              </a:rPr>
              <a:t> facilities</a:t>
            </a:r>
          </a:p>
          <a:p>
            <a:pPr lvl="1" algn="just">
              <a:lnSpc>
                <a:spcPts val="3000"/>
              </a:lnSpc>
            </a:pPr>
            <a:r>
              <a:rPr lang="en-GB" dirty="0" smtClean="0">
                <a:solidFill>
                  <a:srgbClr val="002D46"/>
                </a:solidFill>
              </a:rPr>
              <a:t>UK Statistics Authority - the accrediting body</a:t>
            </a:r>
          </a:p>
          <a:p>
            <a:pPr lvl="1" algn="just">
              <a:lnSpc>
                <a:spcPts val="3000"/>
              </a:lnSpc>
            </a:pPr>
            <a:r>
              <a:rPr lang="en-GB" dirty="0" smtClean="0">
                <a:solidFill>
                  <a:srgbClr val="002D46"/>
                </a:solidFill>
              </a:rPr>
              <a:t>Public good/public interest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lowchart: Process 182"/>
          <p:cNvSpPr/>
          <p:nvPr/>
        </p:nvSpPr>
        <p:spPr>
          <a:xfrm>
            <a:off x="0" y="4347102"/>
            <a:ext cx="9144000" cy="2510898"/>
          </a:xfrm>
          <a:prstGeom prst="flowChartProcess">
            <a:avLst/>
          </a:prstGeom>
          <a:solidFill>
            <a:srgbClr val="F0F8EE"/>
          </a:solidFill>
          <a:ln w="1270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Flowchart: Process 168"/>
          <p:cNvSpPr/>
          <p:nvPr/>
        </p:nvSpPr>
        <p:spPr>
          <a:xfrm>
            <a:off x="0" y="2618910"/>
            <a:ext cx="9144000" cy="1728192"/>
          </a:xfrm>
          <a:prstGeom prst="flowChartProcess">
            <a:avLst/>
          </a:prstGeom>
          <a:solidFill>
            <a:srgbClr val="FFF3F3"/>
          </a:solidFill>
          <a:ln w="1270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Flowchart: Process 167"/>
          <p:cNvSpPr/>
          <p:nvPr/>
        </p:nvSpPr>
        <p:spPr>
          <a:xfrm>
            <a:off x="0" y="0"/>
            <a:ext cx="9144000" cy="2618910"/>
          </a:xfrm>
          <a:prstGeom prst="flowChartProcess">
            <a:avLst/>
          </a:prstGeom>
          <a:solidFill>
            <a:srgbClr val="EDF2F9"/>
          </a:solidFill>
          <a:ln w="1270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Process 3"/>
          <p:cNvSpPr/>
          <p:nvPr/>
        </p:nvSpPr>
        <p:spPr>
          <a:xfrm>
            <a:off x="539552" y="350658"/>
            <a:ext cx="3456384" cy="2052228"/>
          </a:xfrm>
          <a:prstGeom prst="flowChartProcess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47531" y="188643"/>
            <a:ext cx="1728192" cy="307777"/>
          </a:xfrm>
          <a:prstGeom prst="rect">
            <a:avLst/>
          </a:prstGeom>
          <a:solidFill>
            <a:srgbClr val="EDF2F9"/>
          </a:solidFill>
        </p:spPr>
        <p:txBody>
          <a:bodyPr vert="horz"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Dataset </a:t>
            </a: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403648" y="512676"/>
            <a:ext cx="1728192" cy="4320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403648" y="62068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Dataset </a:t>
            </a:r>
            <a:r>
              <a:rPr lang="en-GB" sz="1600" dirty="0" smtClean="0"/>
              <a:t>‘A’</a:t>
            </a:r>
            <a:endParaRPr lang="en-GB" sz="1600" dirty="0" smtClean="0"/>
          </a:p>
        </p:txBody>
      </p:sp>
      <p:sp>
        <p:nvSpPr>
          <p:cNvPr id="8" name="Flowchart: Process 7"/>
          <p:cNvSpPr/>
          <p:nvPr/>
        </p:nvSpPr>
        <p:spPr>
          <a:xfrm>
            <a:off x="827584" y="1538790"/>
            <a:ext cx="1344149" cy="594066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Process 8"/>
          <p:cNvSpPr/>
          <p:nvPr/>
        </p:nvSpPr>
        <p:spPr>
          <a:xfrm>
            <a:off x="2459768" y="1538790"/>
            <a:ext cx="1344149" cy="59406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27584" y="1646806"/>
            <a:ext cx="134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De-identified dataset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9768" y="1646802"/>
            <a:ext cx="134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Identity dataset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752" y="944725"/>
            <a:ext cx="13441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 smtClean="0"/>
              <a:t>Identified information replaced with </a:t>
            </a:r>
            <a:r>
              <a:rPr lang="en-GB" sz="900" b="1" i="1" dirty="0" smtClean="0"/>
              <a:t>unique identifier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9821" y="1052740"/>
            <a:ext cx="9601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i="1" dirty="0"/>
              <a:t>U</a:t>
            </a:r>
            <a:r>
              <a:rPr lang="en-GB" sz="900" b="1" i="1" dirty="0" smtClean="0"/>
              <a:t>nique identifier </a:t>
            </a:r>
            <a:r>
              <a:rPr lang="en-GB" sz="900" i="1" dirty="0" smtClean="0"/>
              <a:t>added</a:t>
            </a:r>
          </a:p>
        </p:txBody>
      </p: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1524000" y="944724"/>
            <a:ext cx="743744" cy="57927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2267744" y="944725"/>
            <a:ext cx="856456" cy="5745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1019608" y="2942946"/>
            <a:ext cx="7104789" cy="1188132"/>
          </a:xfrm>
          <a:prstGeom prst="flowChartProcess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Process 45"/>
          <p:cNvSpPr/>
          <p:nvPr/>
        </p:nvSpPr>
        <p:spPr>
          <a:xfrm>
            <a:off x="3035829" y="3104964"/>
            <a:ext cx="2976331" cy="810090"/>
          </a:xfrm>
          <a:prstGeom prst="flowChartProcess">
            <a:avLst/>
          </a:prstGeom>
          <a:solidFill>
            <a:srgbClr val="FFC9C9"/>
          </a:solidFill>
          <a:ln w="12700">
            <a:solidFill>
              <a:schemeClr val="tx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Process 49"/>
          <p:cNvSpPr/>
          <p:nvPr/>
        </p:nvSpPr>
        <p:spPr>
          <a:xfrm>
            <a:off x="1019608" y="4671138"/>
            <a:ext cx="7104789" cy="1242138"/>
          </a:xfrm>
          <a:prstGeom prst="flowChartProcess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Connector 61"/>
          <p:cNvCxnSpPr/>
          <p:nvPr/>
        </p:nvCxnSpPr>
        <p:spPr>
          <a:xfrm>
            <a:off x="3227852" y="2240868"/>
            <a:ext cx="192021" cy="324036"/>
          </a:xfrm>
          <a:prstGeom prst="line">
            <a:avLst/>
          </a:prstGeom>
          <a:ln w="190500">
            <a:solidFill>
              <a:srgbClr val="EDF2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/>
          <p:cNvSpPr/>
          <p:nvPr/>
        </p:nvSpPr>
        <p:spPr>
          <a:xfrm>
            <a:off x="3899925" y="6237312"/>
            <a:ext cx="1440160" cy="43204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3035829" y="3104965"/>
            <a:ext cx="29763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STAGE 1:</a:t>
            </a:r>
            <a:r>
              <a:rPr lang="en-GB" dirty="0" smtClean="0"/>
              <a:t> </a:t>
            </a:r>
          </a:p>
          <a:p>
            <a:pPr algn="ctr"/>
            <a:r>
              <a:rPr lang="en-GB" sz="1400" dirty="0" smtClean="0"/>
              <a:t>Identity datasets linked &amp; </a:t>
            </a:r>
            <a:r>
              <a:rPr lang="en-GB" sz="1400" dirty="0" smtClean="0"/>
              <a:t>matched cases confirmed </a:t>
            </a:r>
            <a:r>
              <a:rPr lang="en-GB" sz="1400" b="1" dirty="0" smtClean="0"/>
              <a:t>(INDEX)</a:t>
            </a:r>
            <a:endParaRPr lang="en-GB" sz="1400" b="1" dirty="0" smtClean="0"/>
          </a:p>
        </p:txBody>
      </p:sp>
      <p:sp>
        <p:nvSpPr>
          <p:cNvPr id="89" name="Flowchart: Process 88"/>
          <p:cNvSpPr/>
          <p:nvPr/>
        </p:nvSpPr>
        <p:spPr>
          <a:xfrm>
            <a:off x="4956045" y="350658"/>
            <a:ext cx="3552395" cy="2052228"/>
          </a:xfrm>
          <a:prstGeom prst="flowChartProcess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lowchart: Process 89"/>
          <p:cNvSpPr/>
          <p:nvPr/>
        </p:nvSpPr>
        <p:spPr>
          <a:xfrm>
            <a:off x="5820139" y="476672"/>
            <a:ext cx="1728192" cy="4320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/>
          <p:cNvSpPr txBox="1"/>
          <p:nvPr/>
        </p:nvSpPr>
        <p:spPr>
          <a:xfrm>
            <a:off x="5820139" y="62068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Dataset ‘B’</a:t>
            </a:r>
            <a:endParaRPr lang="en-GB" sz="1600" dirty="0" smtClean="0"/>
          </a:p>
        </p:txBody>
      </p:sp>
      <p:sp>
        <p:nvSpPr>
          <p:cNvPr id="92" name="Flowchart: Process 91"/>
          <p:cNvSpPr/>
          <p:nvPr/>
        </p:nvSpPr>
        <p:spPr>
          <a:xfrm>
            <a:off x="5244076" y="1538790"/>
            <a:ext cx="1344149" cy="59406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lowchart: Process 92"/>
          <p:cNvSpPr/>
          <p:nvPr/>
        </p:nvSpPr>
        <p:spPr>
          <a:xfrm>
            <a:off x="6876256" y="1538790"/>
            <a:ext cx="1344149" cy="59406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6876256" y="1646806"/>
            <a:ext cx="134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De-identified dataset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4076" y="1646802"/>
            <a:ext cx="134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Identity dataset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17768" y="976953"/>
            <a:ext cx="13441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 smtClean="0"/>
              <a:t>Identified information replaced with </a:t>
            </a:r>
            <a:r>
              <a:rPr lang="en-GB" sz="900" b="1" i="1" dirty="0" smtClean="0"/>
              <a:t>unique identifier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48065" y="1052740"/>
            <a:ext cx="9601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i="1" dirty="0"/>
              <a:t>U</a:t>
            </a:r>
            <a:r>
              <a:rPr lang="en-GB" sz="900" b="1" i="1" dirty="0" smtClean="0"/>
              <a:t>nique identifier </a:t>
            </a:r>
            <a:r>
              <a:rPr lang="en-GB" sz="900" i="1" dirty="0" smtClean="0"/>
              <a:t>added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99925" y="623731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Accredited Researcher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644008" y="188643"/>
            <a:ext cx="1104123" cy="307777"/>
          </a:xfrm>
          <a:prstGeom prst="rect">
            <a:avLst/>
          </a:prstGeom>
          <a:solidFill>
            <a:srgbClr val="EDF2F9"/>
          </a:solidFill>
          <a:effectLst>
            <a:outerShdw blurRad="50800" dist="50800" dir="5400000" algn="ctr" rotWithShape="0">
              <a:srgbClr val="EDF2F9"/>
            </a:outerShdw>
          </a:effectLst>
        </p:spPr>
        <p:txBody>
          <a:bodyPr vert="horz"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Dataset </a:t>
            </a: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5684323" y="2240869"/>
            <a:ext cx="135816" cy="252950"/>
          </a:xfrm>
          <a:prstGeom prst="line">
            <a:avLst/>
          </a:prstGeom>
          <a:ln w="190500">
            <a:solidFill>
              <a:srgbClr val="EDF2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51520" y="1808820"/>
            <a:ext cx="0" cy="3456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684235" y="944725"/>
            <a:ext cx="856456" cy="5745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5916149" y="944724"/>
            <a:ext cx="743744" cy="57927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31573" y="2726922"/>
            <a:ext cx="2592288" cy="338554"/>
          </a:xfrm>
          <a:prstGeom prst="rect">
            <a:avLst/>
          </a:prstGeom>
          <a:solidFill>
            <a:srgbClr val="FFF3F3"/>
          </a:solidFill>
        </p:spPr>
        <p:txBody>
          <a:bodyPr vert="horz"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Accredited Indexer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3558292" y="2726922"/>
            <a:ext cx="192021" cy="324036"/>
          </a:xfrm>
          <a:prstGeom prst="line">
            <a:avLst/>
          </a:prstGeom>
          <a:ln w="190500">
            <a:solidFill>
              <a:srgbClr val="FF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131841" y="2132857"/>
            <a:ext cx="661227" cy="948482"/>
          </a:xfrm>
          <a:prstGeom prst="line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5292584" y="2745302"/>
            <a:ext cx="192021" cy="270030"/>
          </a:xfrm>
          <a:prstGeom prst="line">
            <a:avLst/>
          </a:prstGeom>
          <a:ln w="190500">
            <a:solidFill>
              <a:srgbClr val="FF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257800" y="2132856"/>
            <a:ext cx="658349" cy="953244"/>
          </a:xfrm>
          <a:prstGeom prst="line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796469" y="1808820"/>
            <a:ext cx="0" cy="3456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31576" y="4455114"/>
            <a:ext cx="3648405" cy="338554"/>
          </a:xfrm>
          <a:prstGeom prst="rect">
            <a:avLst/>
          </a:prstGeom>
          <a:solidFill>
            <a:srgbClr val="F0F8EE"/>
          </a:solidFill>
        </p:spPr>
        <p:txBody>
          <a:bodyPr vert="horz"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Accredited Access Facility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>
          <a:xfrm>
            <a:off x="3035829" y="4887162"/>
            <a:ext cx="2976331" cy="810090"/>
          </a:xfrm>
          <a:prstGeom prst="flowChartProcess">
            <a:avLst/>
          </a:prstGeom>
          <a:solidFill>
            <a:srgbClr val="00DE64"/>
          </a:solidFill>
          <a:ln w="12700">
            <a:solidFill>
              <a:schemeClr val="tx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/>
          <p:cNvSpPr txBox="1"/>
          <p:nvPr/>
        </p:nvSpPr>
        <p:spPr>
          <a:xfrm>
            <a:off x="3035829" y="4941168"/>
            <a:ext cx="29763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STAGE 2: </a:t>
            </a:r>
          </a:p>
          <a:p>
            <a:pPr algn="ctr"/>
            <a:r>
              <a:rPr lang="en-GB" sz="1400" dirty="0" smtClean="0"/>
              <a:t>De-identified datasets linked using index</a:t>
            </a:r>
          </a:p>
        </p:txBody>
      </p:sp>
      <p:cxnSp>
        <p:nvCxnSpPr>
          <p:cNvPr id="133" name="Straight Connector 132"/>
          <p:cNvCxnSpPr/>
          <p:nvPr/>
        </p:nvCxnSpPr>
        <p:spPr>
          <a:xfrm>
            <a:off x="4591464" y="4473647"/>
            <a:ext cx="0" cy="324036"/>
          </a:xfrm>
          <a:prstGeom prst="line">
            <a:avLst/>
          </a:prstGeom>
          <a:ln w="190500">
            <a:solidFill>
              <a:srgbClr val="F0F8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827584" y="5265204"/>
            <a:ext cx="576064" cy="0"/>
          </a:xfrm>
          <a:prstGeom prst="line">
            <a:avLst/>
          </a:prstGeom>
          <a:ln w="190500">
            <a:solidFill>
              <a:srgbClr val="F0F8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740353" y="5265204"/>
            <a:ext cx="672075" cy="0"/>
          </a:xfrm>
          <a:prstGeom prst="line">
            <a:avLst/>
          </a:prstGeom>
          <a:ln w="190500">
            <a:solidFill>
              <a:srgbClr val="F0F8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108173" y="5265204"/>
            <a:ext cx="2688299" cy="0"/>
          </a:xfrm>
          <a:prstGeom prst="line">
            <a:avLst/>
          </a:prstGeom>
          <a:ln w="127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51521" y="5265204"/>
            <a:ext cx="2688299" cy="0"/>
          </a:xfrm>
          <a:prstGeom prst="line">
            <a:avLst/>
          </a:prstGeom>
          <a:ln w="127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668011" y="5805264"/>
            <a:ext cx="0" cy="324036"/>
          </a:xfrm>
          <a:prstGeom prst="line">
            <a:avLst/>
          </a:prstGeom>
          <a:ln w="190500">
            <a:solidFill>
              <a:srgbClr val="F0F8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572000" y="5805264"/>
            <a:ext cx="0" cy="324036"/>
          </a:xfrm>
          <a:prstGeom prst="line">
            <a:avLst/>
          </a:prstGeom>
          <a:ln w="190500">
            <a:solidFill>
              <a:srgbClr val="F0F8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4572001" y="5751260"/>
            <a:ext cx="10315" cy="471807"/>
          </a:xfrm>
          <a:prstGeom prst="line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803915" y="5967282"/>
            <a:ext cx="1728192" cy="230832"/>
          </a:xfrm>
          <a:prstGeom prst="rect">
            <a:avLst/>
          </a:prstGeom>
          <a:solidFill>
            <a:srgbClr val="F0F8EE"/>
          </a:solidFill>
        </p:spPr>
        <p:txBody>
          <a:bodyPr vert="horz" wrap="square" rtlCol="0">
            <a:spAutoFit/>
          </a:bodyPr>
          <a:lstStyle/>
          <a:p>
            <a:r>
              <a:rPr lang="en-GB" sz="9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Controlled conditions</a:t>
            </a:r>
            <a:endParaRPr lang="en-GB" sz="9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8316416" y="1808820"/>
            <a:ext cx="372864" cy="6288"/>
          </a:xfrm>
          <a:prstGeom prst="line">
            <a:avLst/>
          </a:prstGeom>
          <a:ln w="190500">
            <a:solidFill>
              <a:srgbClr val="EDF2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347531" y="1808820"/>
            <a:ext cx="372864" cy="6288"/>
          </a:xfrm>
          <a:prstGeom prst="line">
            <a:avLst/>
          </a:prstGeom>
          <a:ln w="190500">
            <a:solidFill>
              <a:srgbClr val="EDF2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8220405" y="1808820"/>
            <a:ext cx="576064" cy="0"/>
          </a:xfrm>
          <a:prstGeom prst="line">
            <a:avLst/>
          </a:prstGeom>
          <a:ln w="127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1520" y="1808820"/>
            <a:ext cx="576064" cy="0"/>
          </a:xfrm>
          <a:prstGeom prst="line">
            <a:avLst/>
          </a:prstGeom>
          <a:ln w="127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4572000" y="3969060"/>
            <a:ext cx="0" cy="324036"/>
          </a:xfrm>
          <a:prstGeom prst="line">
            <a:avLst/>
          </a:prstGeom>
          <a:ln w="190500">
            <a:solidFill>
              <a:srgbClr val="FF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574795" y="3915054"/>
            <a:ext cx="2956" cy="95024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sz="4000" b="1" dirty="0">
              <a:solidFill>
                <a:srgbClr val="002D4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GB" b="1" dirty="0" smtClean="0"/>
          </a:p>
          <a:p>
            <a:pPr algn="ctr">
              <a:buNone/>
            </a:pPr>
            <a:endParaRPr lang="en-GB" b="1" dirty="0" smtClean="0"/>
          </a:p>
          <a:p>
            <a:pPr algn="ctr">
              <a:buNone/>
            </a:pPr>
            <a:endParaRPr lang="en-GB" b="1" dirty="0" smtClean="0"/>
          </a:p>
          <a:p>
            <a:pPr algn="ctr">
              <a:buNone/>
            </a:pPr>
            <a:endParaRPr lang="en-GB" b="1" dirty="0" smtClean="0"/>
          </a:p>
          <a:p>
            <a:pPr algn="ctr">
              <a:buNone/>
            </a:pPr>
            <a:r>
              <a:rPr lang="en-GB" sz="4000" b="1" dirty="0" smtClean="0"/>
              <a:t>2. Better National and </a:t>
            </a:r>
          </a:p>
          <a:p>
            <a:pPr algn="ctr">
              <a:buNone/>
            </a:pPr>
            <a:r>
              <a:rPr lang="en-GB" sz="4000" b="1" dirty="0" smtClean="0"/>
              <a:t>official statistics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8" name="Picture 4" descr="http://images.antiquesatlas.com/dealer-stock-images/hohobird/Restored_c1940_Smiths_Anglo_In_as657a005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587735"/>
            <a:ext cx="4680520" cy="5270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23851" y="260353"/>
            <a:ext cx="8496300" cy="1223963"/>
          </a:xfrm>
        </p:spPr>
        <p:txBody>
          <a:bodyPr anchor="b"/>
          <a:lstStyle/>
          <a:p>
            <a:r>
              <a:rPr lang="en-GB" sz="4000" b="1" dirty="0" smtClean="0">
                <a:solidFill>
                  <a:srgbClr val="002D46"/>
                </a:solidFill>
              </a:rPr>
              <a:t>Current obstacles and challenges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95288" y="1988842"/>
            <a:ext cx="7772400" cy="417646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GB" sz="9600" b="1" dirty="0" smtClean="0">
                <a:solidFill>
                  <a:srgbClr val="002D46"/>
                </a:solidFill>
              </a:rPr>
              <a:t>Structural</a:t>
            </a:r>
          </a:p>
          <a:p>
            <a:pPr lvl="1" algn="just"/>
            <a:r>
              <a:rPr lang="en-GB" sz="9600" dirty="0" smtClean="0">
                <a:solidFill>
                  <a:srgbClr val="002D46"/>
                </a:solidFill>
              </a:rPr>
              <a:t>Legislation</a:t>
            </a:r>
          </a:p>
          <a:p>
            <a:pPr lvl="1" algn="just"/>
            <a:r>
              <a:rPr lang="en-GB" sz="9600" dirty="0" smtClean="0">
                <a:solidFill>
                  <a:srgbClr val="002D46"/>
                </a:solidFill>
              </a:rPr>
              <a:t>Information Sharing Orders</a:t>
            </a:r>
          </a:p>
          <a:p>
            <a:pPr lvl="1" algn="just"/>
            <a:r>
              <a:rPr lang="en-GB" sz="9600" dirty="0" smtClean="0">
                <a:solidFill>
                  <a:srgbClr val="002D46"/>
                </a:solidFill>
              </a:rPr>
              <a:t>Respondent and administrative burden/costs</a:t>
            </a:r>
          </a:p>
          <a:p>
            <a:pPr lvl="1" algn="just"/>
            <a:r>
              <a:rPr lang="en-GB" sz="9600" dirty="0" smtClean="0">
                <a:solidFill>
                  <a:srgbClr val="002D46"/>
                </a:solidFill>
              </a:rPr>
              <a:t>Declining survey response rates</a:t>
            </a:r>
          </a:p>
          <a:p>
            <a:pPr lvl="1" algn="just"/>
            <a:endParaRPr lang="en-GB" sz="9600" dirty="0" smtClean="0">
              <a:solidFill>
                <a:srgbClr val="002D46"/>
              </a:solidFill>
            </a:endParaRPr>
          </a:p>
          <a:p>
            <a:pPr algn="just"/>
            <a:r>
              <a:rPr lang="en-GB" sz="9600" b="1" dirty="0" smtClean="0">
                <a:solidFill>
                  <a:srgbClr val="002D46"/>
                </a:solidFill>
              </a:rPr>
              <a:t>Cultural</a:t>
            </a:r>
          </a:p>
          <a:p>
            <a:pPr lvl="1" algn="just"/>
            <a:r>
              <a:rPr lang="en-GB" sz="9600" dirty="0" smtClean="0">
                <a:solidFill>
                  <a:srgbClr val="002D46"/>
                </a:solidFill>
              </a:rPr>
              <a:t>Risk-aversion</a:t>
            </a:r>
          </a:p>
          <a:p>
            <a:pPr lvl="1" algn="just"/>
            <a:r>
              <a:rPr lang="en-GB" sz="9600" dirty="0" smtClean="0">
                <a:solidFill>
                  <a:srgbClr val="002D46"/>
                </a:solidFill>
              </a:rPr>
              <a:t>Data sharing seen to be of ‘secondary’ importance</a:t>
            </a:r>
          </a:p>
          <a:p>
            <a:pPr lvl="1" algn="just"/>
            <a:r>
              <a:rPr lang="en-GB" sz="9600" dirty="0" smtClean="0">
                <a:solidFill>
                  <a:srgbClr val="002D46"/>
                </a:solidFill>
              </a:rPr>
              <a:t>Public acceptability</a:t>
            </a:r>
          </a:p>
          <a:p>
            <a:pPr algn="just"/>
            <a:endParaRPr lang="en-GB" sz="3200" dirty="0" smtClean="0"/>
          </a:p>
          <a:p>
            <a:pPr algn="just">
              <a:buNone/>
            </a:pPr>
            <a:endParaRPr lang="en-GB" sz="32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23851" y="260353"/>
            <a:ext cx="8496300" cy="1223963"/>
          </a:xfrm>
        </p:spPr>
        <p:txBody>
          <a:bodyPr anchor="b"/>
          <a:lstStyle/>
          <a:p>
            <a:r>
              <a:rPr lang="en-GB" sz="4000" b="1" dirty="0" smtClean="0">
                <a:solidFill>
                  <a:srgbClr val="002D46"/>
                </a:solidFill>
              </a:rPr>
              <a:t>External drivers for change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95288" y="1988840"/>
            <a:ext cx="7772400" cy="4104456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>
                <a:solidFill>
                  <a:srgbClr val="002D46"/>
                </a:solidFill>
              </a:rPr>
              <a:t>Data Revolution</a:t>
            </a:r>
          </a:p>
          <a:p>
            <a:pPr algn="just"/>
            <a:r>
              <a:rPr lang="en-GB" dirty="0" smtClean="0">
                <a:solidFill>
                  <a:srgbClr val="002D46"/>
                </a:solidFill>
              </a:rPr>
              <a:t>“Collect once, Use many times”</a:t>
            </a:r>
          </a:p>
          <a:p>
            <a:pPr algn="just"/>
            <a:r>
              <a:rPr lang="en-GB" dirty="0" smtClean="0">
                <a:solidFill>
                  <a:srgbClr val="002D46"/>
                </a:solidFill>
              </a:rPr>
              <a:t>Admin Data Taskforce</a:t>
            </a:r>
          </a:p>
          <a:p>
            <a:pPr algn="just"/>
            <a:r>
              <a:rPr lang="en-GB" dirty="0" smtClean="0">
                <a:solidFill>
                  <a:srgbClr val="002D46"/>
                </a:solidFill>
              </a:rPr>
              <a:t>Bean review of UK economic statistics</a:t>
            </a:r>
          </a:p>
          <a:p>
            <a:pPr algn="just"/>
            <a:r>
              <a:rPr lang="en-GB" dirty="0" smtClean="0">
                <a:solidFill>
                  <a:srgbClr val="002D46"/>
                </a:solidFill>
              </a:rPr>
              <a:t>EU Peer Review report</a:t>
            </a:r>
          </a:p>
          <a:p>
            <a:pPr algn="just"/>
            <a:r>
              <a:rPr lang="en-GB" dirty="0" smtClean="0">
                <a:solidFill>
                  <a:srgbClr val="002D46"/>
                </a:solidFill>
              </a:rPr>
              <a:t>European statistical system</a:t>
            </a:r>
            <a:endParaRPr lang="en-GB" dirty="0" smtClean="0">
              <a:solidFill>
                <a:srgbClr val="002D46"/>
              </a:solidFill>
            </a:endParaRPr>
          </a:p>
          <a:p>
            <a:pPr algn="just"/>
            <a:r>
              <a:rPr lang="en-GB" dirty="0" smtClean="0">
                <a:solidFill>
                  <a:srgbClr val="002D46"/>
                </a:solidFill>
              </a:rPr>
              <a:t>UK is now lagging behind internationally</a:t>
            </a:r>
          </a:p>
          <a:p>
            <a:pPr algn="just">
              <a:buNone/>
            </a:pPr>
            <a:endParaRPr lang="en-GB" dirty="0" smtClean="0"/>
          </a:p>
          <a:p>
            <a:pPr algn="just">
              <a:buNone/>
            </a:pPr>
            <a:endParaRPr lang="en-GB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23851" y="260353"/>
            <a:ext cx="8496300" cy="1223963"/>
          </a:xfrm>
        </p:spPr>
        <p:txBody>
          <a:bodyPr anchor="b"/>
          <a:lstStyle/>
          <a:p>
            <a:r>
              <a:rPr lang="en-GB" sz="4000" b="1" dirty="0" smtClean="0">
                <a:solidFill>
                  <a:srgbClr val="002D46"/>
                </a:solidFill>
              </a:rPr>
              <a:t>What we are trying to achieve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95288" y="1988840"/>
            <a:ext cx="7772400" cy="3636963"/>
          </a:xfrm>
        </p:spPr>
        <p:txBody>
          <a:bodyPr>
            <a:noAutofit/>
          </a:bodyPr>
          <a:lstStyle/>
          <a:p>
            <a:pPr>
              <a:lnSpc>
                <a:spcPts val="2880"/>
              </a:lnSpc>
            </a:pPr>
            <a:r>
              <a:rPr lang="en-GB" sz="2400" dirty="0" smtClean="0">
                <a:solidFill>
                  <a:srgbClr val="002D46"/>
                </a:solidFill>
              </a:rPr>
              <a:t>Give ONS a right of access to data for statistical purposes only</a:t>
            </a:r>
          </a:p>
          <a:p>
            <a:pPr>
              <a:lnSpc>
                <a:spcPts val="2880"/>
              </a:lnSpc>
            </a:pPr>
            <a:r>
              <a:rPr lang="en-GB" sz="2400" dirty="0" smtClean="0">
                <a:solidFill>
                  <a:srgbClr val="002D46"/>
                </a:solidFill>
              </a:rPr>
              <a:t>Enable secure data shares with Devolved Administrations to support their statistical needs from devolution</a:t>
            </a:r>
          </a:p>
          <a:p>
            <a:pPr>
              <a:lnSpc>
                <a:spcPts val="2880"/>
              </a:lnSpc>
            </a:pPr>
            <a:r>
              <a:rPr lang="en-GB" sz="2400" dirty="0" smtClean="0">
                <a:solidFill>
                  <a:srgbClr val="002D46"/>
                </a:solidFill>
              </a:rPr>
              <a:t>Protect privacy and security of data; reaffirm rigorous penalties for misuse</a:t>
            </a:r>
          </a:p>
          <a:p>
            <a:pPr>
              <a:lnSpc>
                <a:spcPts val="2880"/>
              </a:lnSpc>
            </a:pPr>
            <a:r>
              <a:rPr lang="en-GB" sz="2400" dirty="0" smtClean="0">
                <a:solidFill>
                  <a:srgbClr val="002D46"/>
                </a:solidFill>
              </a:rPr>
              <a:t>Duty to consult statisticians on changes to data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~1520232">
  <a:themeElements>
    <a:clrScheme name="~152023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~152023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~152023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52023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52023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52023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52023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52023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52023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52023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52023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52023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52023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52023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7234</TotalTime>
  <Words>314</Words>
  <Application>Microsoft Office PowerPoint</Application>
  <PresentationFormat>On-screen Show (4:3)</PresentationFormat>
  <Paragraphs>99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~1520232</vt:lpstr>
      <vt:lpstr>  </vt:lpstr>
      <vt:lpstr>Slide 2</vt:lpstr>
      <vt:lpstr>Access for accredited research</vt:lpstr>
      <vt:lpstr>Slide 4</vt:lpstr>
      <vt:lpstr>Slide 5</vt:lpstr>
      <vt:lpstr>Slide 6</vt:lpstr>
      <vt:lpstr>Current obstacles and challenges</vt:lpstr>
      <vt:lpstr>External drivers for change</vt:lpstr>
      <vt:lpstr>What we are trying to achieve</vt:lpstr>
      <vt:lpstr>Safeguarding public trust</vt:lpstr>
      <vt:lpstr>Slide 11</vt:lpstr>
      <vt:lpstr>Benefits for ‘UK plc’</vt:lpstr>
      <vt:lpstr>Slide 13</vt:lpstr>
      <vt:lpstr>Slide 14</vt:lpstr>
      <vt:lpstr>More information</vt:lpstr>
    </vt:vector>
  </TitlesOfParts>
  <Company>Office for National Statistics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 Cottis</dc:creator>
  <cp:lastModifiedBy>youngr</cp:lastModifiedBy>
  <cp:revision>483</cp:revision>
  <dcterms:created xsi:type="dcterms:W3CDTF">2008-04-08T07:59:13Z</dcterms:created>
  <dcterms:modified xsi:type="dcterms:W3CDTF">2016-03-16T17:41:53Z</dcterms:modified>
</cp:coreProperties>
</file>