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3" r:id="rId4"/>
    <p:sldId id="264" r:id="rId5"/>
    <p:sldId id="268" r:id="rId6"/>
    <p:sldId id="265" r:id="rId7"/>
    <p:sldId id="270" r:id="rId8"/>
    <p:sldId id="266" r:id="rId9"/>
    <p:sldId id="269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007635"/>
    <a:srgbClr val="6666FF"/>
    <a:srgbClr val="B9FFD9"/>
    <a:srgbClr val="002A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26" autoAdjust="0"/>
  </p:normalViewPr>
  <p:slideViewPr>
    <p:cSldViewPr>
      <p:cViewPr>
        <p:scale>
          <a:sx n="103" d="100"/>
          <a:sy n="103" d="100"/>
        </p:scale>
        <p:origin x="-1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31803-CB36-421F-85DE-0D8DC45813AE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9CE45-8F67-491D-8B31-6908FDD51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255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9pPr>
          </a:lstStyle>
          <a:p>
            <a:pPr eaLnBrk="1" hangingPunct="1"/>
            <a:fld id="{F2C31E8D-A8D9-4122-8892-96FC1C17215C}" type="slidenum">
              <a:rPr lang="en-GB" altLang="en-US" sz="1200" smtClean="0"/>
              <a:pPr eaLnBrk="1" hangingPunct="1"/>
              <a:t>2</a:t>
            </a:fld>
            <a:endParaRPr lang="en-GB" altLang="en-US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9pPr>
          </a:lstStyle>
          <a:p>
            <a:pPr eaLnBrk="1" hangingPunct="1"/>
            <a:fld id="{917F0834-2502-4307-B1B4-253FFD4FFE40}" type="slidenum">
              <a:rPr lang="en-GB" altLang="en-US" sz="1200" smtClean="0"/>
              <a:pPr eaLnBrk="1" hangingPunct="1"/>
              <a:t>3</a:t>
            </a:fld>
            <a:endParaRPr lang="en-GB" altLang="en-US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9pPr>
          </a:lstStyle>
          <a:p>
            <a:pPr eaLnBrk="1" hangingPunct="1"/>
            <a:fld id="{917F0834-2502-4307-B1B4-253FFD4FFE40}" type="slidenum">
              <a:rPr lang="en-GB" altLang="en-US" sz="1200" smtClean="0"/>
              <a:pPr eaLnBrk="1" hangingPunct="1"/>
              <a:t>4</a:t>
            </a:fld>
            <a:endParaRPr lang="en-GB" altLang="en-US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9pPr>
          </a:lstStyle>
          <a:p>
            <a:pPr eaLnBrk="1" hangingPunct="1"/>
            <a:fld id="{64289791-FB11-4F62-B0D0-FBFB7EDCD794}" type="slidenum">
              <a:rPr lang="en-GB" altLang="en-US" sz="1200" smtClean="0"/>
              <a:pPr eaLnBrk="1" hangingPunct="1"/>
              <a:t>5</a:t>
            </a:fld>
            <a:endParaRPr lang="en-GB" altLang="en-US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9pPr>
          </a:lstStyle>
          <a:p>
            <a:pPr eaLnBrk="1" hangingPunct="1"/>
            <a:fld id="{64289791-FB11-4F62-B0D0-FBFB7EDCD794}" type="slidenum">
              <a:rPr lang="en-GB" altLang="en-US" sz="1200" smtClean="0"/>
              <a:pPr eaLnBrk="1" hangingPunct="1"/>
              <a:t>6</a:t>
            </a:fld>
            <a:endParaRPr lang="en-GB" altLang="en-US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9pPr>
          </a:lstStyle>
          <a:p>
            <a:pPr eaLnBrk="1" hangingPunct="1"/>
            <a:fld id="{64289791-FB11-4F62-B0D0-FBFB7EDCD794}" type="slidenum">
              <a:rPr lang="en-GB" altLang="en-US" sz="1200" smtClean="0"/>
              <a:pPr eaLnBrk="1" hangingPunct="1"/>
              <a:t>7</a:t>
            </a:fld>
            <a:endParaRPr lang="en-GB" altLang="en-US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9pPr>
          </a:lstStyle>
          <a:p>
            <a:pPr eaLnBrk="1" hangingPunct="1"/>
            <a:fld id="{64289791-FB11-4F62-B0D0-FBFB7EDCD794}" type="slidenum">
              <a:rPr lang="en-GB" altLang="en-US" sz="1200" smtClean="0"/>
              <a:pPr eaLnBrk="1" hangingPunct="1"/>
              <a:t>8</a:t>
            </a:fld>
            <a:endParaRPr lang="en-GB" altLang="en-US" sz="12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36363"/>
                </a:solidFill>
                <a:latin typeface="Arial" pitchFamily="34" charset="0"/>
                <a:ea typeface="ヒラギノ角ゴ ProN W3"/>
                <a:cs typeface="ヒラギノ角ゴ ProN W3"/>
                <a:sym typeface="Arial" pitchFamily="34" charset="0"/>
              </a:defRPr>
            </a:lvl9pPr>
          </a:lstStyle>
          <a:p>
            <a:pPr eaLnBrk="1" hangingPunct="1"/>
            <a:fld id="{64289791-FB11-4F62-B0D0-FBFB7EDCD794}" type="slidenum">
              <a:rPr lang="en-GB" altLang="en-US" sz="1200" smtClean="0"/>
              <a:pPr eaLnBrk="1" hangingPunct="1"/>
              <a:t>9</a:t>
            </a:fld>
            <a:endParaRPr lang="en-GB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B53C-4441-4117-873F-47B4DB163582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E228-2A4B-47BC-9D48-B8CE8AB51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87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B53C-4441-4117-873F-47B4DB163582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E228-2A4B-47BC-9D48-B8CE8AB51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44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B53C-4441-4117-873F-47B4DB163582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E228-2A4B-47BC-9D48-B8CE8AB51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29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B53C-4441-4117-873F-47B4DB163582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E228-2A4B-47BC-9D48-B8CE8AB51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09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B53C-4441-4117-873F-47B4DB163582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E228-2A4B-47BC-9D48-B8CE8AB51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01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B53C-4441-4117-873F-47B4DB163582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E228-2A4B-47BC-9D48-B8CE8AB51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71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B53C-4441-4117-873F-47B4DB163582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E228-2A4B-47BC-9D48-B8CE8AB51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75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B53C-4441-4117-873F-47B4DB163582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E228-2A4B-47BC-9D48-B8CE8AB51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67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B53C-4441-4117-873F-47B4DB163582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E228-2A4B-47BC-9D48-B8CE8AB51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01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B53C-4441-4117-873F-47B4DB163582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E228-2A4B-47BC-9D48-B8CE8AB51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00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B53C-4441-4117-873F-47B4DB163582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E228-2A4B-47BC-9D48-B8CE8AB51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0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8B53C-4441-4117-873F-47B4DB163582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5E228-2A4B-47BC-9D48-B8CE8AB51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02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karen.pearson@barnet.gov.uk" TargetMode="External"/><Relationship Id="rId2" Type="http://schemas.openxmlformats.org/officeDocument/2006/relationships/hyperlink" Target="mailto:exec@underhill.barnetmail.ne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claire.o'callaghan@barnet.gov.u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amilyservices.barnet.gov.uk/MenuOfInterventions/SynergyEnglishHome.aspx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rnet.gov.uk/wwc-home/practitioner-guidance/multi-agency-safeguarding-hub-mash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arnet.gov.uk/wwc-home/practitioner-guidance/early-help-offer/common-assessment-framework-caf-practitioners-informatio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7704" y="2204864"/>
            <a:ext cx="70385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7635"/>
                </a:solidFill>
                <a:latin typeface="Georgia" pitchFamily="18" charset="0"/>
                <a:sym typeface="Georgia-Bold" charset="0"/>
              </a:rPr>
              <a:t>East-Central Hub Development Group</a:t>
            </a:r>
            <a:r>
              <a:rPr lang="en-US" b="1" dirty="0" smtClean="0">
                <a:latin typeface="Georgia" pitchFamily="18" charset="0"/>
                <a:sym typeface="Georgia-Bold" charset="0"/>
              </a:rPr>
              <a:t/>
            </a:r>
            <a:br>
              <a:rPr lang="en-US" b="1" dirty="0" smtClean="0">
                <a:latin typeface="Georgia" pitchFamily="18" charset="0"/>
                <a:sym typeface="Georgia-Bold" charset="0"/>
              </a:rPr>
            </a:br>
            <a:r>
              <a:rPr lang="en-US" sz="3600" b="1" dirty="0" smtClean="0">
                <a:latin typeface="Georgia" pitchFamily="18" charset="0"/>
                <a:sym typeface="Georgia-Bold" charset="0"/>
              </a:rPr>
              <a:t>Integrated Hubs for Families and Young People</a:t>
            </a:r>
            <a:endParaRPr lang="en-GB" sz="3600" b="1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267744" y="3717924"/>
            <a:ext cx="11736388" cy="4319588"/>
          </a:xfrm>
        </p:spPr>
        <p:txBody>
          <a:bodyPr rIns="166389">
            <a:normAutofit/>
          </a:bodyPr>
          <a:lstStyle/>
          <a:p>
            <a:pPr eaLnBrk="1" hangingPunct="1">
              <a:defRPr/>
            </a:pPr>
            <a:r>
              <a:rPr lang="en-US" sz="2400" dirty="0">
                <a:sym typeface="Arial-BoldMT" charset="0"/>
              </a:rPr>
              <a:t>7</a:t>
            </a:r>
            <a:r>
              <a:rPr lang="en-US" sz="2400" dirty="0" smtClean="0">
                <a:sym typeface="Arial-BoldMT" charset="0"/>
              </a:rPr>
              <a:t> August 2017</a:t>
            </a:r>
          </a:p>
        </p:txBody>
      </p:sp>
    </p:spTree>
    <p:extLst>
      <p:ext uri="{BB962C8B-B14F-4D97-AF65-F5344CB8AC3E}">
        <p14:creationId xmlns:p14="http://schemas.microsoft.com/office/powerpoint/2010/main" val="2060143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5880" y="260648"/>
            <a:ext cx="7038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635"/>
                </a:solidFill>
                <a:latin typeface="Georgia" pitchFamily="18" charset="0"/>
                <a:sym typeface="Georgia-Bold" charset="0"/>
              </a:rPr>
              <a:t>Want to get involved? 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1412776"/>
            <a:ext cx="864096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7635"/>
                </a:solidFill>
                <a:latin typeface="Georgia" pitchFamily="18" charset="0"/>
                <a:sym typeface="Georgia-Bold" charset="0"/>
              </a:rPr>
              <a:t>East Central Hub Development Lead</a:t>
            </a:r>
          </a:p>
          <a:p>
            <a:r>
              <a:rPr lang="en-US" sz="2400" dirty="0" smtClean="0">
                <a:latin typeface="+mj-lt"/>
                <a:sym typeface="Georgia-Bold" charset="0"/>
              </a:rPr>
              <a:t>Jack Newton, Executive </a:t>
            </a:r>
            <a:r>
              <a:rPr lang="en-US" sz="2400" dirty="0" err="1" smtClean="0">
                <a:latin typeface="+mj-lt"/>
                <a:sym typeface="Georgia-Bold" charset="0"/>
              </a:rPr>
              <a:t>Headteacher</a:t>
            </a:r>
            <a:r>
              <a:rPr lang="en-US" sz="2400" dirty="0" smtClean="0">
                <a:latin typeface="+mj-lt"/>
                <a:sym typeface="Georgia-Bold" charset="0"/>
              </a:rPr>
              <a:t>, Underhill School </a:t>
            </a:r>
            <a:r>
              <a:rPr lang="en-US" sz="2400" dirty="0">
                <a:latin typeface="+mj-lt"/>
                <a:sym typeface="Georgia-Bold" charset="0"/>
              </a:rPr>
              <a:t>and Children’s Centre, </a:t>
            </a:r>
            <a:r>
              <a:rPr lang="en-US" sz="2400" dirty="0" smtClean="0">
                <a:latin typeface="+mj-lt"/>
                <a:sym typeface="Georgia-Bold" charset="0"/>
                <a:hlinkClick r:id="rId2"/>
              </a:rPr>
              <a:t>exec@underhill.barnetmail.net</a:t>
            </a:r>
            <a:r>
              <a:rPr lang="en-US" sz="2400" dirty="0" smtClean="0">
                <a:latin typeface="+mj-lt"/>
                <a:sym typeface="Georgia-Bold" charset="0"/>
              </a:rPr>
              <a:t>, 020 8449 2423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512" y="3140968"/>
            <a:ext cx="864096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7635"/>
                </a:solidFill>
                <a:latin typeface="Georgia" pitchFamily="18" charset="0"/>
                <a:sym typeface="Georgia-Bold" charset="0"/>
              </a:rPr>
              <a:t>Local Authority Lead</a:t>
            </a:r>
          </a:p>
          <a:p>
            <a:r>
              <a:rPr lang="en-US" sz="2400" dirty="0" smtClean="0">
                <a:latin typeface="+mj-lt"/>
                <a:sym typeface="Georgia-Bold" charset="0"/>
              </a:rPr>
              <a:t>Karen Pearson, Head of Early Years and Early Help, </a:t>
            </a:r>
            <a:r>
              <a:rPr lang="en-US" sz="2400" dirty="0" smtClean="0">
                <a:latin typeface="+mj-lt"/>
                <a:sym typeface="Georgia-Bold" charset="0"/>
                <a:hlinkClick r:id="rId3"/>
              </a:rPr>
              <a:t>karen.pearson@barnet.gov.uk</a:t>
            </a:r>
            <a:r>
              <a:rPr lang="en-US" sz="2400" dirty="0" smtClean="0">
                <a:latin typeface="+mj-lt"/>
                <a:sym typeface="Georgia-Bold" charset="0"/>
              </a:rPr>
              <a:t>, </a:t>
            </a:r>
            <a:r>
              <a:rPr lang="en-GB" sz="2400" dirty="0"/>
              <a:t>020 8359 2459</a:t>
            </a:r>
            <a:endParaRPr lang="en-US" sz="2400" dirty="0" smtClean="0">
              <a:latin typeface="+mj-lt"/>
              <a:sym typeface="Georgia-Bold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4941168"/>
            <a:ext cx="864096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7635"/>
                </a:solidFill>
                <a:latin typeface="Georgia" pitchFamily="18" charset="0"/>
                <a:sym typeface="Georgia-Bold" charset="0"/>
              </a:rPr>
              <a:t>Project Manager</a:t>
            </a:r>
          </a:p>
          <a:p>
            <a:pPr>
              <a:tabLst>
                <a:tab pos="268288" algn="l"/>
              </a:tabLst>
            </a:pPr>
            <a:r>
              <a:rPr lang="en-US" sz="2400" dirty="0" smtClean="0">
                <a:latin typeface="+mj-lt"/>
                <a:sym typeface="Georgia-Bold" charset="0"/>
              </a:rPr>
              <a:t>Claire O’Callaghan, Strategy and Insight Officer, London Borough of Barnet, </a:t>
            </a:r>
            <a:r>
              <a:rPr lang="en-US" sz="2400" dirty="0" err="1" smtClean="0">
                <a:latin typeface="+mj-lt"/>
                <a:sym typeface="Georgia-Bold" charset="0"/>
                <a:hlinkClick r:id="rId4"/>
              </a:rPr>
              <a:t>claire.o’callaghan@barnet.gov.uk</a:t>
            </a:r>
            <a:r>
              <a:rPr lang="en-US" sz="2400" dirty="0" smtClean="0">
                <a:latin typeface="+mj-lt"/>
                <a:sym typeface="Georgia-Bold" charset="0"/>
              </a:rPr>
              <a:t>, 020 8359 2724</a:t>
            </a:r>
          </a:p>
        </p:txBody>
      </p:sp>
    </p:spTree>
    <p:extLst>
      <p:ext uri="{BB962C8B-B14F-4D97-AF65-F5344CB8AC3E}">
        <p14:creationId xmlns:p14="http://schemas.microsoft.com/office/powerpoint/2010/main" val="283891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67" y="260648"/>
            <a:ext cx="8151689" cy="75902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GB" sz="3400" b="1" dirty="0" smtClean="0">
                <a:solidFill>
                  <a:srgbClr val="009242"/>
                </a:solidFill>
                <a:latin typeface="Georgia" panose="02040502050405020303" pitchFamily="18" charset="0"/>
                <a:sym typeface="Arial-BoldMT" pitchFamily="123" charset="0"/>
              </a:rPr>
              <a:t>The East </a:t>
            </a:r>
            <a:r>
              <a:rPr lang="en-GB" sz="3400" b="1" dirty="0">
                <a:solidFill>
                  <a:srgbClr val="009242"/>
                </a:solidFill>
                <a:latin typeface="Georgia" panose="02040502050405020303" pitchFamily="18" charset="0"/>
                <a:sym typeface="Arial-BoldMT" pitchFamily="123" charset="0"/>
              </a:rPr>
              <a:t>– Central Locality</a:t>
            </a: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 bwMode="auto">
          <a:xfrm>
            <a:off x="5076056" y="1209948"/>
            <a:ext cx="4032448" cy="531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lIns="35715" tIns="35715" rIns="116988" bIns="35715"/>
          <a:lstStyle>
            <a:lvl1pPr marL="457176" indent="-457176" algn="l" rtl="0" eaLnBrk="0" fontAlgn="base" hangingPunct="0">
              <a:lnSpc>
                <a:spcPct val="120000"/>
              </a:lnSpc>
              <a:spcBef>
                <a:spcPts val="700"/>
              </a:spcBef>
              <a:spcAft>
                <a:spcPct val="0"/>
              </a:spcAft>
              <a:buClr>
                <a:srgbClr val="00988E"/>
              </a:buClr>
              <a:buFont typeface="Arial"/>
              <a:buChar char="•"/>
              <a:defRPr sz="3000" b="1">
                <a:solidFill>
                  <a:srgbClr val="4D4E53"/>
                </a:solidFill>
                <a:latin typeface="Arial"/>
                <a:ea typeface="+mn-ea"/>
                <a:cs typeface="Arial"/>
                <a:sym typeface="Arial-BoldMT" pitchFamily="123" charset="0"/>
              </a:defRPr>
            </a:lvl1pPr>
            <a:lvl2pPr marL="457176" indent="-457176" algn="l" rtl="0" eaLnBrk="0" fontAlgn="base" hangingPunct="0">
              <a:lnSpc>
                <a:spcPct val="120000"/>
              </a:lnSpc>
              <a:spcBef>
                <a:spcPts val="700"/>
              </a:spcBef>
              <a:spcAft>
                <a:spcPct val="0"/>
              </a:spcAft>
              <a:buClr>
                <a:srgbClr val="00988E"/>
              </a:buClr>
              <a:buFont typeface="Arial"/>
              <a:buChar char="•"/>
              <a:defRPr sz="3000" b="1">
                <a:solidFill>
                  <a:srgbClr val="4D4E53"/>
                </a:solidFill>
                <a:latin typeface="Arial"/>
                <a:ea typeface="+mn-ea"/>
                <a:cs typeface="Arial"/>
                <a:sym typeface="Arial-BoldMT" pitchFamily="123" charset="0"/>
              </a:defRPr>
            </a:lvl2pPr>
            <a:lvl3pPr marL="457176" indent="-457176" algn="l" rtl="0" eaLnBrk="0" fontAlgn="base" hangingPunct="0">
              <a:lnSpc>
                <a:spcPct val="120000"/>
              </a:lnSpc>
              <a:spcBef>
                <a:spcPts val="700"/>
              </a:spcBef>
              <a:spcAft>
                <a:spcPct val="0"/>
              </a:spcAft>
              <a:buClr>
                <a:srgbClr val="4D4E53"/>
              </a:buClr>
              <a:buFont typeface="Arial"/>
              <a:buChar char="•"/>
              <a:defRPr sz="2800" b="1">
                <a:solidFill>
                  <a:srgbClr val="4D4E53"/>
                </a:solidFill>
                <a:latin typeface="Arial"/>
                <a:ea typeface="+mn-ea"/>
                <a:cs typeface="Arial"/>
                <a:sym typeface="Arial-BoldMT" pitchFamily="123" charset="0"/>
              </a:defRPr>
            </a:lvl3pPr>
            <a:lvl4pPr marL="457176" indent="-457176" algn="l" rtl="0" eaLnBrk="0" fontAlgn="base" hangingPunct="0">
              <a:lnSpc>
                <a:spcPct val="120000"/>
              </a:lnSpc>
              <a:spcBef>
                <a:spcPts val="700"/>
              </a:spcBef>
              <a:spcAft>
                <a:spcPct val="0"/>
              </a:spcAft>
              <a:buClr>
                <a:srgbClr val="9E9E9E"/>
              </a:buClr>
              <a:buFont typeface="Arial"/>
              <a:buChar char="•"/>
              <a:defRPr sz="2400" b="1">
                <a:solidFill>
                  <a:srgbClr val="4D4E53"/>
                </a:solidFill>
                <a:latin typeface="Arial"/>
                <a:ea typeface="+mn-ea"/>
                <a:cs typeface="Arial"/>
                <a:sym typeface="Arial-BoldMT" pitchFamily="123" charset="0"/>
              </a:defRPr>
            </a:lvl4pPr>
            <a:lvl5pPr marL="457176" indent="-457176" algn="l" rtl="0" eaLnBrk="0" fontAlgn="base" hangingPunct="0">
              <a:lnSpc>
                <a:spcPct val="120000"/>
              </a:lnSpc>
              <a:spcBef>
                <a:spcPts val="700"/>
              </a:spcBef>
              <a:spcAft>
                <a:spcPct val="0"/>
              </a:spcAft>
              <a:buClr>
                <a:srgbClr val="9E9E9E"/>
              </a:buClr>
              <a:buFont typeface="Arial"/>
              <a:buChar char="•"/>
              <a:defRPr sz="2000" b="1">
                <a:solidFill>
                  <a:srgbClr val="4D4E53"/>
                </a:solidFill>
                <a:latin typeface="Arial"/>
                <a:ea typeface="+mn-ea"/>
                <a:cs typeface="Arial"/>
                <a:sym typeface="Arial-BoldMT" pitchFamily="123" charset="0"/>
              </a:defRPr>
            </a:lvl5pPr>
            <a:lvl6pPr marL="685765" indent="-228589" algn="ctr" rtl="0" fontAlgn="base">
              <a:lnSpc>
                <a:spcPct val="120000"/>
              </a:lnSpc>
              <a:spcBef>
                <a:spcPts val="700"/>
              </a:spcBef>
              <a:spcAft>
                <a:spcPct val="0"/>
              </a:spcAft>
              <a:defRPr sz="3100">
                <a:solidFill>
                  <a:srgbClr val="4D4E53"/>
                </a:solidFill>
                <a:latin typeface="+mn-lt"/>
                <a:ea typeface="+mn-ea"/>
                <a:cs typeface="+mn-cs"/>
                <a:sym typeface="Arial-BoldMT" charset="0"/>
              </a:defRPr>
            </a:lvl6pPr>
            <a:lvl7pPr marL="1142941" indent="-228589" algn="ctr" rtl="0" fontAlgn="base">
              <a:lnSpc>
                <a:spcPct val="120000"/>
              </a:lnSpc>
              <a:spcBef>
                <a:spcPts val="700"/>
              </a:spcBef>
              <a:spcAft>
                <a:spcPct val="0"/>
              </a:spcAft>
              <a:defRPr sz="3100">
                <a:solidFill>
                  <a:srgbClr val="4D4E53"/>
                </a:solidFill>
                <a:latin typeface="+mn-lt"/>
                <a:ea typeface="+mn-ea"/>
                <a:cs typeface="+mn-cs"/>
                <a:sym typeface="Arial-BoldMT" charset="0"/>
              </a:defRPr>
            </a:lvl7pPr>
            <a:lvl8pPr marL="1600119" indent="-228589" algn="ctr" rtl="0" fontAlgn="base">
              <a:lnSpc>
                <a:spcPct val="120000"/>
              </a:lnSpc>
              <a:spcBef>
                <a:spcPts val="700"/>
              </a:spcBef>
              <a:spcAft>
                <a:spcPct val="0"/>
              </a:spcAft>
              <a:defRPr sz="3100">
                <a:solidFill>
                  <a:srgbClr val="4D4E53"/>
                </a:solidFill>
                <a:latin typeface="+mn-lt"/>
                <a:ea typeface="+mn-ea"/>
                <a:cs typeface="+mn-cs"/>
                <a:sym typeface="Arial-BoldMT" charset="0"/>
              </a:defRPr>
            </a:lvl8pPr>
            <a:lvl9pPr marL="2057295" indent="-228589" algn="ctr" rtl="0" fontAlgn="base">
              <a:lnSpc>
                <a:spcPct val="120000"/>
              </a:lnSpc>
              <a:spcBef>
                <a:spcPts val="700"/>
              </a:spcBef>
              <a:spcAft>
                <a:spcPct val="0"/>
              </a:spcAft>
              <a:defRPr sz="3100">
                <a:solidFill>
                  <a:srgbClr val="4D4E53"/>
                </a:solidFill>
                <a:latin typeface="+mn-lt"/>
                <a:ea typeface="+mn-ea"/>
                <a:cs typeface="+mn-cs"/>
                <a:sym typeface="Arial-BoldMT" charset="0"/>
              </a:defRPr>
            </a:lvl9pPr>
          </a:lstStyle>
          <a:p>
            <a:pPr marL="363538" indent="-363538" eaLnBrk="1" hangingPunct="1">
              <a:tabLst>
                <a:tab pos="360363" algn="l"/>
              </a:tabLst>
              <a:defRPr/>
            </a:pPr>
            <a:r>
              <a:rPr lang="en-GB" sz="1850" dirty="0" smtClean="0">
                <a:solidFill>
                  <a:srgbClr val="282828"/>
                </a:solidFill>
                <a:latin typeface="Calibri" panose="020F0502020204030204" pitchFamily="34" charset="0"/>
                <a:sym typeface="Arial-BoldMT" charset="0"/>
              </a:rPr>
              <a:t>36,933 children and young people aged 0-18</a:t>
            </a:r>
          </a:p>
          <a:p>
            <a:pPr marL="363538" indent="-363538" eaLnBrk="1" hangingPunct="1">
              <a:tabLst>
                <a:tab pos="360363" algn="l"/>
              </a:tabLst>
              <a:defRPr/>
            </a:pPr>
            <a:r>
              <a:rPr lang="en-GB" sz="1850" dirty="0" smtClean="0">
                <a:solidFill>
                  <a:srgbClr val="282828"/>
                </a:solidFill>
                <a:latin typeface="Calibri" panose="020F0502020204030204" pitchFamily="34" charset="0"/>
                <a:sym typeface="Arial-BoldMT" charset="0"/>
              </a:rPr>
              <a:t>1,074 </a:t>
            </a:r>
            <a:r>
              <a:rPr lang="en-GB" sz="1850" dirty="0">
                <a:solidFill>
                  <a:srgbClr val="282828"/>
                </a:solidFill>
                <a:latin typeface="Calibri" panose="020F0502020204030204" pitchFamily="34" charset="0"/>
                <a:sym typeface="Arial-BoldMT" charset="0"/>
              </a:rPr>
              <a:t>open </a:t>
            </a:r>
            <a:r>
              <a:rPr lang="en-GB" sz="1850" dirty="0" smtClean="0">
                <a:solidFill>
                  <a:srgbClr val="282828"/>
                </a:solidFill>
                <a:latin typeface="Calibri" panose="020F0502020204030204" pitchFamily="34" charset="0"/>
                <a:sym typeface="Arial-BoldMT" charset="0"/>
              </a:rPr>
              <a:t>Common Assessment        Frameworks </a:t>
            </a:r>
            <a:r>
              <a:rPr lang="en-GB" sz="1850" dirty="0">
                <a:solidFill>
                  <a:srgbClr val="282828"/>
                </a:solidFill>
                <a:latin typeface="Calibri" panose="020F0502020204030204" pitchFamily="34" charset="0"/>
                <a:sym typeface="Arial-BoldMT" charset="0"/>
              </a:rPr>
              <a:t>(</a:t>
            </a:r>
            <a:r>
              <a:rPr lang="en-GB" sz="1850" dirty="0" smtClean="0">
                <a:solidFill>
                  <a:srgbClr val="282828"/>
                </a:solidFill>
                <a:latin typeface="Calibri" panose="020F0502020204030204" pitchFamily="34" charset="0"/>
                <a:sym typeface="Arial-BoldMT" charset="0"/>
              </a:rPr>
              <a:t>0-19 </a:t>
            </a:r>
            <a:r>
              <a:rPr lang="en-GB" sz="1850" dirty="0" err="1" smtClean="0">
                <a:solidFill>
                  <a:srgbClr val="282828"/>
                </a:solidFill>
                <a:latin typeface="Calibri" panose="020F0502020204030204" pitchFamily="34" charset="0"/>
                <a:sym typeface="Arial-BoldMT" charset="0"/>
              </a:rPr>
              <a:t>yr</a:t>
            </a:r>
            <a:r>
              <a:rPr lang="en-GB" sz="1850" dirty="0" smtClean="0">
                <a:solidFill>
                  <a:srgbClr val="282828"/>
                </a:solidFill>
                <a:latin typeface="Calibri" panose="020F0502020204030204" pitchFamily="34" charset="0"/>
                <a:sym typeface="Arial-BoldMT" charset="0"/>
              </a:rPr>
              <a:t> old)</a:t>
            </a:r>
            <a:endParaRPr lang="en-GB" sz="1850" dirty="0">
              <a:solidFill>
                <a:srgbClr val="282828"/>
              </a:solidFill>
              <a:latin typeface="Calibri" panose="020F0502020204030204" pitchFamily="34" charset="0"/>
              <a:sym typeface="Arial-BoldMT" charset="0"/>
            </a:endParaRPr>
          </a:p>
          <a:p>
            <a:pPr marL="363538" indent="-363538" eaLnBrk="1" hangingPunct="1">
              <a:tabLst>
                <a:tab pos="360363" algn="l"/>
              </a:tabLst>
              <a:defRPr/>
            </a:pPr>
            <a:r>
              <a:rPr lang="en-GB" sz="1850" dirty="0">
                <a:solidFill>
                  <a:srgbClr val="282828"/>
                </a:solidFill>
                <a:latin typeface="Calibri" panose="020F0502020204030204" pitchFamily="34" charset="0"/>
                <a:sym typeface="Arial-BoldMT" charset="0"/>
              </a:rPr>
              <a:t>647 </a:t>
            </a:r>
            <a:r>
              <a:rPr lang="en-GB" sz="1850" dirty="0" smtClean="0">
                <a:solidFill>
                  <a:srgbClr val="282828"/>
                </a:solidFill>
                <a:latin typeface="Calibri" panose="020F0502020204030204" pitchFamily="34" charset="0"/>
                <a:sym typeface="Arial-BoldMT" charset="0"/>
              </a:rPr>
              <a:t>Children in Need, </a:t>
            </a:r>
            <a:r>
              <a:rPr lang="en-GB" sz="1850" dirty="0">
                <a:solidFill>
                  <a:srgbClr val="282828"/>
                </a:solidFill>
                <a:latin typeface="Calibri" panose="020F0502020204030204" pitchFamily="34" charset="0"/>
                <a:sym typeface="Arial-BoldMT" charset="0"/>
              </a:rPr>
              <a:t>67 </a:t>
            </a:r>
            <a:r>
              <a:rPr lang="en-GB" sz="1850" dirty="0" smtClean="0">
                <a:solidFill>
                  <a:srgbClr val="282828"/>
                </a:solidFill>
                <a:latin typeface="Calibri" panose="020F0502020204030204" pitchFamily="34" charset="0"/>
                <a:sym typeface="Arial-BoldMT" charset="0"/>
              </a:rPr>
              <a:t>Child Protection </a:t>
            </a:r>
            <a:r>
              <a:rPr lang="en-GB" sz="1850" dirty="0">
                <a:solidFill>
                  <a:srgbClr val="282828"/>
                </a:solidFill>
                <a:latin typeface="Calibri" panose="020F0502020204030204" pitchFamily="34" charset="0"/>
                <a:sym typeface="Arial-BoldMT" charset="0"/>
              </a:rPr>
              <a:t>cases</a:t>
            </a:r>
          </a:p>
          <a:p>
            <a:pPr marL="363538" indent="-363538" eaLnBrk="1" hangingPunct="1">
              <a:tabLst>
                <a:tab pos="360363" algn="l"/>
              </a:tabLst>
              <a:defRPr/>
            </a:pPr>
            <a:r>
              <a:rPr lang="en-GB" sz="1850" dirty="0">
                <a:solidFill>
                  <a:srgbClr val="282828"/>
                </a:solidFill>
                <a:latin typeface="Calibri" panose="020F0502020204030204" pitchFamily="34" charset="0"/>
                <a:sym typeface="Arial-BoldMT" charset="0"/>
              </a:rPr>
              <a:t>333 </a:t>
            </a:r>
            <a:r>
              <a:rPr lang="en-GB" sz="1850" dirty="0" smtClean="0">
                <a:solidFill>
                  <a:srgbClr val="282828"/>
                </a:solidFill>
                <a:latin typeface="Calibri" panose="020F0502020204030204" pitchFamily="34" charset="0"/>
                <a:sym typeface="Arial-BoldMT" charset="0"/>
              </a:rPr>
              <a:t>with Special Educational Needs and/or Disability </a:t>
            </a:r>
            <a:r>
              <a:rPr lang="en-GB" sz="1850" dirty="0">
                <a:solidFill>
                  <a:srgbClr val="282828"/>
                </a:solidFill>
                <a:latin typeface="Calibri" panose="020F0502020204030204" pitchFamily="34" charset="0"/>
                <a:sym typeface="Arial-BoldMT" charset="0"/>
              </a:rPr>
              <a:t>(0-19 </a:t>
            </a:r>
            <a:r>
              <a:rPr lang="en-GB" sz="1850" dirty="0" smtClean="0">
                <a:solidFill>
                  <a:srgbClr val="282828"/>
                </a:solidFill>
                <a:latin typeface="Calibri" panose="020F0502020204030204" pitchFamily="34" charset="0"/>
                <a:sym typeface="Arial-BoldMT" charset="0"/>
              </a:rPr>
              <a:t>year </a:t>
            </a:r>
            <a:r>
              <a:rPr lang="en-GB" sz="1850" dirty="0">
                <a:solidFill>
                  <a:srgbClr val="282828"/>
                </a:solidFill>
                <a:latin typeface="Calibri" panose="020F0502020204030204" pitchFamily="34" charset="0"/>
                <a:sym typeface="Arial-BoldMT" charset="0"/>
              </a:rPr>
              <a:t>olds)</a:t>
            </a:r>
          </a:p>
          <a:p>
            <a:pPr marL="363538" indent="-363538" eaLnBrk="1" hangingPunct="1">
              <a:tabLst>
                <a:tab pos="360363" algn="l"/>
              </a:tabLst>
              <a:defRPr/>
            </a:pPr>
            <a:r>
              <a:rPr lang="en-GB" sz="1850" dirty="0">
                <a:solidFill>
                  <a:srgbClr val="282828"/>
                </a:solidFill>
                <a:latin typeface="Calibri" panose="020F0502020204030204" pitchFamily="34" charset="0"/>
                <a:sym typeface="Arial-BoldMT" charset="0"/>
              </a:rPr>
              <a:t>4 Children’s </a:t>
            </a:r>
            <a:r>
              <a:rPr lang="en-GB" sz="1850" dirty="0" smtClean="0">
                <a:solidFill>
                  <a:srgbClr val="282828"/>
                </a:solidFill>
                <a:latin typeface="Calibri" panose="020F0502020204030204" pitchFamily="34" charset="0"/>
                <a:sym typeface="Arial-BoldMT" charset="0"/>
              </a:rPr>
              <a:t>Centres, 1 Youth Centre</a:t>
            </a:r>
            <a:endParaRPr lang="en-GB" sz="1850" dirty="0">
              <a:solidFill>
                <a:srgbClr val="282828"/>
              </a:solidFill>
              <a:latin typeface="Calibri" panose="020F0502020204030204" pitchFamily="34" charset="0"/>
              <a:sym typeface="Arial-BoldMT" charset="0"/>
            </a:endParaRPr>
          </a:p>
          <a:p>
            <a:pPr marL="363538" indent="-363538" eaLnBrk="1" hangingPunct="1">
              <a:tabLst>
                <a:tab pos="360363" algn="l"/>
              </a:tabLst>
              <a:defRPr/>
            </a:pPr>
            <a:r>
              <a:rPr lang="en-GB" sz="1850" dirty="0" smtClean="0">
                <a:solidFill>
                  <a:srgbClr val="282828"/>
                </a:solidFill>
                <a:latin typeface="Calibri" panose="020F0502020204030204" pitchFamily="34" charset="0"/>
                <a:sym typeface="Arial-BoldMT" charset="0"/>
              </a:rPr>
              <a:t>55 PVIs</a:t>
            </a:r>
            <a:endParaRPr lang="en-GB" sz="1850" dirty="0">
              <a:solidFill>
                <a:srgbClr val="282828"/>
              </a:solidFill>
              <a:latin typeface="Calibri" panose="020F0502020204030204" pitchFamily="34" charset="0"/>
              <a:sym typeface="Arial-BoldMT" charset="0"/>
            </a:endParaRPr>
          </a:p>
          <a:p>
            <a:pPr marL="363538" indent="-363538" eaLnBrk="1" hangingPunct="1">
              <a:tabLst>
                <a:tab pos="360363" algn="l"/>
              </a:tabLst>
              <a:defRPr/>
            </a:pPr>
            <a:r>
              <a:rPr lang="en-GB" sz="1850" dirty="0" smtClean="0">
                <a:solidFill>
                  <a:srgbClr val="282828"/>
                </a:solidFill>
                <a:latin typeface="Calibri" panose="020F0502020204030204" pitchFamily="34" charset="0"/>
                <a:sym typeface="Arial-BoldMT" charset="0"/>
              </a:rPr>
              <a:t>64 </a:t>
            </a:r>
            <a:r>
              <a:rPr lang="en-GB" sz="1850" dirty="0">
                <a:solidFill>
                  <a:srgbClr val="282828"/>
                </a:solidFill>
                <a:latin typeface="Calibri" panose="020F0502020204030204" pitchFamily="34" charset="0"/>
                <a:sym typeface="Arial-BoldMT" charset="0"/>
              </a:rPr>
              <a:t>Schools and Colleges</a:t>
            </a:r>
          </a:p>
          <a:p>
            <a:pPr marL="363538" indent="-363538" eaLnBrk="1" hangingPunct="1">
              <a:tabLst>
                <a:tab pos="360363" algn="l"/>
              </a:tabLst>
              <a:defRPr/>
            </a:pPr>
            <a:r>
              <a:rPr lang="en-GB" sz="1850" dirty="0" smtClean="0">
                <a:solidFill>
                  <a:srgbClr val="282828"/>
                </a:solidFill>
                <a:latin typeface="Calibri" panose="020F0502020204030204" pitchFamily="34" charset="0"/>
                <a:sym typeface="Arial-BoldMT" charset="0"/>
              </a:rPr>
              <a:t>4 Health Clinics</a:t>
            </a:r>
            <a:endParaRPr lang="en-GB" sz="1850" dirty="0">
              <a:solidFill>
                <a:srgbClr val="282828"/>
              </a:solidFill>
              <a:latin typeface="Calibri" panose="020F0502020204030204" pitchFamily="34" charset="0"/>
              <a:sym typeface="Arial-BoldMT" charset="0"/>
            </a:endParaRPr>
          </a:p>
          <a:p>
            <a:pPr marL="363538" indent="-363538" eaLnBrk="1" hangingPunct="1">
              <a:tabLst>
                <a:tab pos="360363" algn="l"/>
              </a:tabLst>
              <a:defRPr/>
            </a:pPr>
            <a:r>
              <a:rPr lang="en-GB" sz="1850" dirty="0" smtClean="0">
                <a:solidFill>
                  <a:srgbClr val="282828"/>
                </a:solidFill>
                <a:latin typeface="Calibri" panose="020F0502020204030204" pitchFamily="34" charset="0"/>
                <a:sym typeface="Arial-BoldMT" charset="0"/>
              </a:rPr>
              <a:t>31 </a:t>
            </a:r>
            <a:r>
              <a:rPr lang="en-GB" sz="1850" dirty="0">
                <a:solidFill>
                  <a:srgbClr val="282828"/>
                </a:solidFill>
                <a:latin typeface="Calibri" panose="020F0502020204030204" pitchFamily="34" charset="0"/>
                <a:sym typeface="Arial-BoldMT" charset="0"/>
              </a:rPr>
              <a:t>GPs</a:t>
            </a:r>
          </a:p>
        </p:txBody>
      </p:sp>
      <p:pic>
        <p:nvPicPr>
          <p:cNvPr id="307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75" y="1215504"/>
            <a:ext cx="4700365" cy="5165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EAE2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3636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168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96" y="207502"/>
            <a:ext cx="9217023" cy="9119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GB" sz="3400" b="1" dirty="0" smtClean="0">
                <a:solidFill>
                  <a:srgbClr val="007635"/>
                </a:solidFill>
                <a:latin typeface="Georgia" panose="02040502050405020303" pitchFamily="18" charset="0"/>
                <a:sym typeface="Arial-BoldMT" pitchFamily="123" charset="0"/>
              </a:rPr>
              <a:t>The Challenge for Families</a:t>
            </a:r>
            <a:endParaRPr lang="en-GB" sz="3400" b="1" dirty="0">
              <a:solidFill>
                <a:srgbClr val="007635"/>
              </a:solidFill>
              <a:latin typeface="Georgia" panose="02040502050405020303" pitchFamily="18" charset="0"/>
              <a:sym typeface="Arial-BoldMT" pitchFamily="123" charset="0"/>
            </a:endParaRPr>
          </a:p>
        </p:txBody>
      </p:sp>
      <p:pic>
        <p:nvPicPr>
          <p:cNvPr id="3074" name="Picture 2" descr="Image result for stick 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397" y="2276872"/>
            <a:ext cx="2736303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27905" y="256490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  <a:endParaRPr lang="en-GB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1960" y="1984484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  <a:endParaRPr lang="en-GB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2324" y="221989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  <a:endParaRPr lang="en-GB" sz="4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72584" y="2251547"/>
            <a:ext cx="6480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  <a:endParaRPr lang="en-GB" sz="19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58805" y="1984484"/>
            <a:ext cx="6480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  <a:endParaRPr lang="en-GB" sz="5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11961" y="4597677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  <a:endParaRPr lang="en-GB" sz="4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3088" y="4293096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  <a:endParaRPr lang="en-GB" sz="4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65633" y="2949287"/>
            <a:ext cx="6480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  <a:endParaRPr lang="en-GB" sz="19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90156" y="4289123"/>
            <a:ext cx="6480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  <a:endParaRPr lang="en-GB" sz="19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27468" y="2941068"/>
            <a:ext cx="6480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  <a:endParaRPr lang="en-GB" sz="19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35996" y="4931731"/>
            <a:ext cx="6480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  <a:endParaRPr lang="en-GB" sz="19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27124" y="3035768"/>
            <a:ext cx="6480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  <a:endParaRPr lang="en-GB" sz="5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68397" y="3645024"/>
            <a:ext cx="6480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  <a:endParaRPr lang="en-GB" sz="5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94312" y="3623924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  <a:endParaRPr lang="en-GB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55876" y="3313433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  <a:endParaRPr lang="en-GB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6588224" y="1308939"/>
            <a:ext cx="2160240" cy="1080120"/>
          </a:xfrm>
          <a:prstGeom prst="wedgeRoundRectCallout">
            <a:avLst>
              <a:gd name="adj1" fmla="val -99988"/>
              <a:gd name="adj2" fmla="val 82818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Why do we have to keep re-telling my story?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683568" y="1095398"/>
            <a:ext cx="2160240" cy="1080120"/>
          </a:xfrm>
          <a:prstGeom prst="wedgeRoundRectCallout">
            <a:avLst>
              <a:gd name="adj1" fmla="val 66363"/>
              <a:gd name="adj2" fmla="val 90437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Why are services so far away?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6732240" y="3143542"/>
            <a:ext cx="2160240" cy="1080120"/>
          </a:xfrm>
          <a:prstGeom prst="wedgeRoundRectCallout">
            <a:avLst>
              <a:gd name="adj1" fmla="val -105914"/>
              <a:gd name="adj2" fmla="val 4726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We don’t understand what is on offer to help us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179512" y="2708920"/>
            <a:ext cx="2160240" cy="1382380"/>
          </a:xfrm>
          <a:prstGeom prst="wedgeRoundRectCallout">
            <a:avLst>
              <a:gd name="adj1" fmla="val 87950"/>
              <a:gd name="adj2" fmla="val 75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Why do we have to speak to lots of people before we find the right person?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697256" y="5432074"/>
            <a:ext cx="2160240" cy="1080120"/>
          </a:xfrm>
          <a:prstGeom prst="wedgeRoundRectCallout">
            <a:avLst>
              <a:gd name="adj1" fmla="val 71020"/>
              <a:gd name="adj2" fmla="val -9326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Why can’t someone help us earlier than crisis point?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ounded Rectangular Callout 32"/>
          <p:cNvSpPr/>
          <p:nvPr/>
        </p:nvSpPr>
        <p:spPr>
          <a:xfrm>
            <a:off x="5775540" y="5300428"/>
            <a:ext cx="2160240" cy="1080120"/>
          </a:xfrm>
          <a:prstGeom prst="wedgeRoundRectCallout">
            <a:avLst>
              <a:gd name="adj1" fmla="val -63162"/>
              <a:gd name="adj2" fmla="val -9919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We are confused by the number of people helping our family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71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96" y="207502"/>
            <a:ext cx="9217023" cy="9119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GB" sz="3400" b="1" dirty="0" smtClean="0">
                <a:solidFill>
                  <a:srgbClr val="007635"/>
                </a:solidFill>
                <a:latin typeface="Georgia" panose="02040502050405020303" pitchFamily="18" charset="0"/>
                <a:sym typeface="Arial-BoldMT" pitchFamily="123" charset="0"/>
              </a:rPr>
              <a:t>The Challenge for Professionals</a:t>
            </a:r>
            <a:endParaRPr lang="en-GB" sz="3400" b="1" dirty="0">
              <a:solidFill>
                <a:srgbClr val="007635"/>
              </a:solidFill>
              <a:latin typeface="Georgia" panose="02040502050405020303" pitchFamily="18" charset="0"/>
              <a:sym typeface="Arial-BoldMT" pitchFamily="123" charset="0"/>
            </a:endParaRPr>
          </a:p>
        </p:txBody>
      </p:sp>
      <p:pic>
        <p:nvPicPr>
          <p:cNvPr id="3074" name="Picture 2" descr="Image result for stick 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397" y="2276872"/>
            <a:ext cx="2736303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27905" y="256490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accent6">
                    <a:lumMod val="75000"/>
                  </a:schemeClr>
                </a:solidFill>
                <a:latin typeface="Bernard MT Condensed" pitchFamily="18" charset="0"/>
              </a:rPr>
              <a:t>!</a:t>
            </a:r>
            <a:endParaRPr lang="en-GB" sz="2400" b="1" dirty="0">
              <a:solidFill>
                <a:schemeClr val="accent6">
                  <a:lumMod val="75000"/>
                </a:schemeClr>
              </a:solidFill>
              <a:latin typeface="Bernard MT Condensed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1960" y="1984484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accent6">
                    <a:lumMod val="75000"/>
                  </a:schemeClr>
                </a:solidFill>
                <a:latin typeface="Bernard MT Condensed" pitchFamily="18" charset="0"/>
              </a:rPr>
              <a:t>!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Bernard MT Condensed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2324" y="221989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solidFill>
                  <a:schemeClr val="accent6">
                    <a:lumMod val="75000"/>
                  </a:schemeClr>
                </a:solidFill>
                <a:latin typeface="Bernard MT Condensed" pitchFamily="18" charset="0"/>
              </a:rPr>
              <a:t>!</a:t>
            </a:r>
            <a:endParaRPr lang="en-GB" sz="4800" b="1" dirty="0">
              <a:solidFill>
                <a:schemeClr val="accent6">
                  <a:lumMod val="75000"/>
                </a:schemeClr>
              </a:solidFill>
              <a:latin typeface="Bernard MT Condensed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72584" y="2251547"/>
            <a:ext cx="6480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00" b="1" dirty="0" smtClean="0">
                <a:solidFill>
                  <a:schemeClr val="accent6">
                    <a:lumMod val="75000"/>
                  </a:schemeClr>
                </a:solidFill>
                <a:latin typeface="Bernard MT Condensed" pitchFamily="18" charset="0"/>
              </a:rPr>
              <a:t>!</a:t>
            </a:r>
            <a:endParaRPr lang="en-GB" sz="1900" b="1" dirty="0">
              <a:solidFill>
                <a:schemeClr val="accent6">
                  <a:lumMod val="75000"/>
                </a:schemeClr>
              </a:solidFill>
              <a:latin typeface="Bernard MT Condensed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58805" y="1984484"/>
            <a:ext cx="6480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200" b="1" dirty="0" smtClean="0">
                <a:solidFill>
                  <a:schemeClr val="accent6">
                    <a:lumMod val="75000"/>
                  </a:schemeClr>
                </a:solidFill>
                <a:latin typeface="Bernard MT Condensed" pitchFamily="18" charset="0"/>
              </a:rPr>
              <a:t>!</a:t>
            </a:r>
            <a:endParaRPr lang="en-GB" sz="5200" b="1" dirty="0">
              <a:solidFill>
                <a:schemeClr val="accent6">
                  <a:lumMod val="75000"/>
                </a:schemeClr>
              </a:solidFill>
              <a:latin typeface="Bernard MT Condensed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11961" y="4597677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solidFill>
                  <a:schemeClr val="accent6">
                    <a:lumMod val="75000"/>
                  </a:schemeClr>
                </a:solidFill>
                <a:latin typeface="Bernard MT Condensed" pitchFamily="18" charset="0"/>
              </a:rPr>
              <a:t>!</a:t>
            </a:r>
            <a:endParaRPr lang="en-GB" sz="4800" b="1" dirty="0">
              <a:solidFill>
                <a:schemeClr val="accent6">
                  <a:lumMod val="75000"/>
                </a:schemeClr>
              </a:solidFill>
              <a:latin typeface="Bernard MT Condensed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3088" y="4293096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solidFill>
                  <a:schemeClr val="accent6">
                    <a:lumMod val="75000"/>
                  </a:schemeClr>
                </a:solidFill>
                <a:latin typeface="Bernard MT Condensed" pitchFamily="18" charset="0"/>
              </a:rPr>
              <a:t>!</a:t>
            </a:r>
            <a:endParaRPr lang="en-GB" sz="4800" b="1" dirty="0">
              <a:solidFill>
                <a:schemeClr val="accent6">
                  <a:lumMod val="75000"/>
                </a:schemeClr>
              </a:solidFill>
              <a:latin typeface="Bernard MT Condensed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65633" y="2949287"/>
            <a:ext cx="6480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00" b="1" dirty="0" smtClean="0">
                <a:solidFill>
                  <a:schemeClr val="accent6">
                    <a:lumMod val="75000"/>
                  </a:schemeClr>
                </a:solidFill>
                <a:latin typeface="Bernard MT Condensed" pitchFamily="18" charset="0"/>
              </a:rPr>
              <a:t>!</a:t>
            </a:r>
            <a:endParaRPr lang="en-GB" sz="1900" b="1" dirty="0">
              <a:solidFill>
                <a:schemeClr val="accent6">
                  <a:lumMod val="75000"/>
                </a:schemeClr>
              </a:solidFill>
              <a:latin typeface="Bernard MT Condensed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90156" y="4289123"/>
            <a:ext cx="6480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00" b="1" dirty="0" smtClean="0">
                <a:solidFill>
                  <a:schemeClr val="accent6">
                    <a:lumMod val="75000"/>
                  </a:schemeClr>
                </a:solidFill>
                <a:latin typeface="Bernard MT Condensed" pitchFamily="18" charset="0"/>
              </a:rPr>
              <a:t>!</a:t>
            </a:r>
            <a:endParaRPr lang="en-GB" sz="1900" b="1" dirty="0">
              <a:solidFill>
                <a:schemeClr val="accent6">
                  <a:lumMod val="75000"/>
                </a:schemeClr>
              </a:solidFill>
              <a:latin typeface="Bernard MT Condensed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27468" y="2941068"/>
            <a:ext cx="6480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00" b="1" dirty="0" smtClean="0">
                <a:solidFill>
                  <a:schemeClr val="accent6">
                    <a:lumMod val="75000"/>
                  </a:schemeClr>
                </a:solidFill>
                <a:latin typeface="Bernard MT Condensed" pitchFamily="18" charset="0"/>
              </a:rPr>
              <a:t>!</a:t>
            </a:r>
            <a:endParaRPr lang="en-GB" sz="1900" b="1" dirty="0">
              <a:solidFill>
                <a:schemeClr val="accent6">
                  <a:lumMod val="75000"/>
                </a:schemeClr>
              </a:solidFill>
              <a:latin typeface="Bernard MT Condensed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35996" y="4931731"/>
            <a:ext cx="6480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00" b="1" dirty="0" smtClean="0">
                <a:solidFill>
                  <a:schemeClr val="accent6">
                    <a:lumMod val="75000"/>
                  </a:schemeClr>
                </a:solidFill>
                <a:latin typeface="Bernard MT Condensed" pitchFamily="18" charset="0"/>
              </a:rPr>
              <a:t>!</a:t>
            </a:r>
            <a:endParaRPr lang="en-GB" sz="1900" b="1" dirty="0">
              <a:solidFill>
                <a:schemeClr val="accent6">
                  <a:lumMod val="75000"/>
                </a:schemeClr>
              </a:solidFill>
              <a:latin typeface="Bernard MT Condensed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27124" y="3035768"/>
            <a:ext cx="6480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200" b="1" dirty="0" smtClean="0">
                <a:solidFill>
                  <a:schemeClr val="accent6">
                    <a:lumMod val="75000"/>
                  </a:schemeClr>
                </a:solidFill>
                <a:latin typeface="Bernard MT Condensed" pitchFamily="18" charset="0"/>
              </a:rPr>
              <a:t>!</a:t>
            </a:r>
            <a:endParaRPr lang="en-GB" sz="5200" b="1" dirty="0">
              <a:solidFill>
                <a:schemeClr val="accent6">
                  <a:lumMod val="75000"/>
                </a:schemeClr>
              </a:solidFill>
              <a:latin typeface="Bernard MT Condensed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68397" y="3645024"/>
            <a:ext cx="6480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200" b="1" dirty="0" smtClean="0">
                <a:solidFill>
                  <a:schemeClr val="accent6">
                    <a:lumMod val="75000"/>
                  </a:schemeClr>
                </a:solidFill>
                <a:latin typeface="Bernard MT Condensed" pitchFamily="18" charset="0"/>
              </a:rPr>
              <a:t>!</a:t>
            </a:r>
            <a:endParaRPr lang="en-GB" sz="5200" b="1" dirty="0">
              <a:solidFill>
                <a:schemeClr val="accent6">
                  <a:lumMod val="75000"/>
                </a:schemeClr>
              </a:solidFill>
              <a:latin typeface="Bernard MT Condensed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94312" y="3623924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accent6">
                    <a:lumMod val="75000"/>
                  </a:schemeClr>
                </a:solidFill>
                <a:latin typeface="Bernard MT Condensed" pitchFamily="18" charset="0"/>
              </a:rPr>
              <a:t>!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Bernard MT Condensed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55876" y="3313433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accent6">
                    <a:lumMod val="75000"/>
                  </a:schemeClr>
                </a:solidFill>
                <a:latin typeface="Bernard MT Condensed" pitchFamily="18" charset="0"/>
              </a:rPr>
              <a:t>!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Bernard MT Condensed" pitchFamily="18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6588224" y="1308939"/>
            <a:ext cx="2160240" cy="1080120"/>
          </a:xfrm>
          <a:prstGeom prst="wedgeRoundRectCallout">
            <a:avLst>
              <a:gd name="adj1" fmla="val -99988"/>
              <a:gd name="adj2" fmla="val 82818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 don’t know which professionals are involved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683568" y="1095398"/>
            <a:ext cx="2160240" cy="1080120"/>
          </a:xfrm>
          <a:prstGeom prst="wedgeRoundRectCallout">
            <a:avLst>
              <a:gd name="adj1" fmla="val 66363"/>
              <a:gd name="adj2" fmla="val 90437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The service landscape is so complicated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6732240" y="3143542"/>
            <a:ext cx="2160240" cy="1080120"/>
          </a:xfrm>
          <a:prstGeom prst="wedgeRoundRectCallout">
            <a:avLst>
              <a:gd name="adj1" fmla="val -105914"/>
              <a:gd name="adj2" fmla="val 4726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 don’t feel confident in supporting this family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179512" y="2906320"/>
            <a:ext cx="2160240" cy="1080120"/>
          </a:xfrm>
          <a:prstGeom prst="wedgeRoundRectCallout">
            <a:avLst>
              <a:gd name="adj1" fmla="val 85834"/>
              <a:gd name="adj2" fmla="val 10012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My budget doesn’t match demand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697256" y="5432074"/>
            <a:ext cx="2160240" cy="1080120"/>
          </a:xfrm>
          <a:prstGeom prst="wedgeRoundRectCallout">
            <a:avLst>
              <a:gd name="adj1" fmla="val 71020"/>
              <a:gd name="adj2" fmla="val -9326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Services are far away from this family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ounded Rectangular Callout 32"/>
          <p:cNvSpPr/>
          <p:nvPr/>
        </p:nvSpPr>
        <p:spPr>
          <a:xfrm>
            <a:off x="5775540" y="5300428"/>
            <a:ext cx="2160240" cy="1080120"/>
          </a:xfrm>
          <a:prstGeom prst="wedgeRoundRectCallout">
            <a:avLst>
              <a:gd name="adj1" fmla="val -63162"/>
              <a:gd name="adj2" fmla="val -9919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 am not clear what works to help this family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9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404664"/>
            <a:ext cx="8704014" cy="46546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GB" b="1" dirty="0" smtClean="0">
                <a:solidFill>
                  <a:srgbClr val="007635"/>
                </a:solidFill>
                <a:latin typeface="Georgia" panose="02040502050405020303" pitchFamily="18" charset="0"/>
                <a:sym typeface="Arial-BoldMT" pitchFamily="123" charset="0"/>
              </a:rPr>
              <a:t>Our Foundation for Hub Working</a:t>
            </a:r>
            <a:endParaRPr lang="en-GB" b="1" dirty="0">
              <a:solidFill>
                <a:srgbClr val="007635"/>
              </a:solidFill>
              <a:latin typeface="Georgia" panose="02040502050405020303" pitchFamily="18" charset="0"/>
              <a:sym typeface="Arial-BoldMT" pitchFamily="123" charset="0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369467" y="1268760"/>
            <a:ext cx="8451005" cy="4659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lIns="35715" tIns="35715" rIns="116988" bIns="35715"/>
          <a:lstStyle>
            <a:lvl1pPr marL="457176" indent="-457176" algn="l" rtl="0" eaLnBrk="0" fontAlgn="base" hangingPunct="0">
              <a:lnSpc>
                <a:spcPct val="120000"/>
              </a:lnSpc>
              <a:spcBef>
                <a:spcPts val="700"/>
              </a:spcBef>
              <a:spcAft>
                <a:spcPct val="0"/>
              </a:spcAft>
              <a:buClr>
                <a:srgbClr val="00988E"/>
              </a:buClr>
              <a:buFont typeface="Arial"/>
              <a:buChar char="•"/>
              <a:defRPr sz="3000" b="1">
                <a:solidFill>
                  <a:srgbClr val="4D4E53"/>
                </a:solidFill>
                <a:latin typeface="Arial"/>
                <a:ea typeface="+mn-ea"/>
                <a:cs typeface="Arial"/>
                <a:sym typeface="Arial-BoldMT" pitchFamily="123" charset="0"/>
              </a:defRPr>
            </a:lvl1pPr>
            <a:lvl2pPr marL="457176" indent="-457176" algn="l" rtl="0" eaLnBrk="0" fontAlgn="base" hangingPunct="0">
              <a:lnSpc>
                <a:spcPct val="120000"/>
              </a:lnSpc>
              <a:spcBef>
                <a:spcPts val="700"/>
              </a:spcBef>
              <a:spcAft>
                <a:spcPct val="0"/>
              </a:spcAft>
              <a:buClr>
                <a:srgbClr val="00988E"/>
              </a:buClr>
              <a:buFont typeface="Arial"/>
              <a:buChar char="•"/>
              <a:defRPr sz="3000" b="1">
                <a:solidFill>
                  <a:srgbClr val="4D4E53"/>
                </a:solidFill>
                <a:latin typeface="Arial"/>
                <a:ea typeface="+mn-ea"/>
                <a:cs typeface="Arial"/>
                <a:sym typeface="Arial-BoldMT" pitchFamily="123" charset="0"/>
              </a:defRPr>
            </a:lvl2pPr>
            <a:lvl3pPr marL="457176" indent="-457176" algn="l" rtl="0" eaLnBrk="0" fontAlgn="base" hangingPunct="0">
              <a:lnSpc>
                <a:spcPct val="120000"/>
              </a:lnSpc>
              <a:spcBef>
                <a:spcPts val="700"/>
              </a:spcBef>
              <a:spcAft>
                <a:spcPct val="0"/>
              </a:spcAft>
              <a:buClr>
                <a:srgbClr val="4D4E53"/>
              </a:buClr>
              <a:buFont typeface="Arial"/>
              <a:buChar char="•"/>
              <a:defRPr sz="2800" b="1">
                <a:solidFill>
                  <a:srgbClr val="4D4E53"/>
                </a:solidFill>
                <a:latin typeface="Arial"/>
                <a:ea typeface="+mn-ea"/>
                <a:cs typeface="Arial"/>
                <a:sym typeface="Arial-BoldMT" pitchFamily="123" charset="0"/>
              </a:defRPr>
            </a:lvl3pPr>
            <a:lvl4pPr marL="457176" indent="-457176" algn="l" rtl="0" eaLnBrk="0" fontAlgn="base" hangingPunct="0">
              <a:lnSpc>
                <a:spcPct val="120000"/>
              </a:lnSpc>
              <a:spcBef>
                <a:spcPts val="700"/>
              </a:spcBef>
              <a:spcAft>
                <a:spcPct val="0"/>
              </a:spcAft>
              <a:buClr>
                <a:srgbClr val="9E9E9E"/>
              </a:buClr>
              <a:buFont typeface="Arial"/>
              <a:buChar char="•"/>
              <a:defRPr sz="2400" b="1">
                <a:solidFill>
                  <a:srgbClr val="4D4E53"/>
                </a:solidFill>
                <a:latin typeface="Arial"/>
                <a:ea typeface="+mn-ea"/>
                <a:cs typeface="Arial"/>
                <a:sym typeface="Arial-BoldMT" pitchFamily="123" charset="0"/>
              </a:defRPr>
            </a:lvl4pPr>
            <a:lvl5pPr marL="457176" indent="-457176" algn="l" rtl="0" eaLnBrk="0" fontAlgn="base" hangingPunct="0">
              <a:lnSpc>
                <a:spcPct val="120000"/>
              </a:lnSpc>
              <a:spcBef>
                <a:spcPts val="700"/>
              </a:spcBef>
              <a:spcAft>
                <a:spcPct val="0"/>
              </a:spcAft>
              <a:buClr>
                <a:srgbClr val="9E9E9E"/>
              </a:buClr>
              <a:buFont typeface="Arial"/>
              <a:buChar char="•"/>
              <a:defRPr sz="2000" b="1">
                <a:solidFill>
                  <a:srgbClr val="4D4E53"/>
                </a:solidFill>
                <a:latin typeface="Arial"/>
                <a:ea typeface="+mn-ea"/>
                <a:cs typeface="Arial"/>
                <a:sym typeface="Arial-BoldMT" pitchFamily="123" charset="0"/>
              </a:defRPr>
            </a:lvl5pPr>
            <a:lvl6pPr marL="685765" indent="-228589" algn="ctr" rtl="0" fontAlgn="base">
              <a:lnSpc>
                <a:spcPct val="120000"/>
              </a:lnSpc>
              <a:spcBef>
                <a:spcPts val="700"/>
              </a:spcBef>
              <a:spcAft>
                <a:spcPct val="0"/>
              </a:spcAft>
              <a:defRPr sz="3100">
                <a:solidFill>
                  <a:srgbClr val="4D4E53"/>
                </a:solidFill>
                <a:latin typeface="+mn-lt"/>
                <a:ea typeface="+mn-ea"/>
                <a:cs typeface="+mn-cs"/>
                <a:sym typeface="Arial-BoldMT" charset="0"/>
              </a:defRPr>
            </a:lvl6pPr>
            <a:lvl7pPr marL="1142941" indent="-228589" algn="ctr" rtl="0" fontAlgn="base">
              <a:lnSpc>
                <a:spcPct val="120000"/>
              </a:lnSpc>
              <a:spcBef>
                <a:spcPts val="700"/>
              </a:spcBef>
              <a:spcAft>
                <a:spcPct val="0"/>
              </a:spcAft>
              <a:defRPr sz="3100">
                <a:solidFill>
                  <a:srgbClr val="4D4E53"/>
                </a:solidFill>
                <a:latin typeface="+mn-lt"/>
                <a:ea typeface="+mn-ea"/>
                <a:cs typeface="+mn-cs"/>
                <a:sym typeface="Arial-BoldMT" charset="0"/>
              </a:defRPr>
            </a:lvl7pPr>
            <a:lvl8pPr marL="1600119" indent="-228589" algn="ctr" rtl="0" fontAlgn="base">
              <a:lnSpc>
                <a:spcPct val="120000"/>
              </a:lnSpc>
              <a:spcBef>
                <a:spcPts val="700"/>
              </a:spcBef>
              <a:spcAft>
                <a:spcPct val="0"/>
              </a:spcAft>
              <a:defRPr sz="3100">
                <a:solidFill>
                  <a:srgbClr val="4D4E53"/>
                </a:solidFill>
                <a:latin typeface="+mn-lt"/>
                <a:ea typeface="+mn-ea"/>
                <a:cs typeface="+mn-cs"/>
                <a:sym typeface="Arial-BoldMT" charset="0"/>
              </a:defRPr>
            </a:lvl8pPr>
            <a:lvl9pPr marL="2057295" indent="-228589" algn="ctr" rtl="0" fontAlgn="base">
              <a:lnSpc>
                <a:spcPct val="120000"/>
              </a:lnSpc>
              <a:spcBef>
                <a:spcPts val="700"/>
              </a:spcBef>
              <a:spcAft>
                <a:spcPct val="0"/>
              </a:spcAft>
              <a:defRPr sz="3100">
                <a:solidFill>
                  <a:srgbClr val="4D4E53"/>
                </a:solidFill>
                <a:latin typeface="+mn-lt"/>
                <a:ea typeface="+mn-ea"/>
                <a:cs typeface="+mn-cs"/>
                <a:sym typeface="Arial-BoldMT" charset="0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Clr>
                <a:srgbClr val="007635"/>
              </a:buClr>
              <a:buNone/>
              <a:defRPr/>
            </a:pPr>
            <a:r>
              <a:rPr lang="en-GB" sz="2500" b="0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Arial" pitchFamily="34" charset="0"/>
              </a:rPr>
              <a:t>In response to feedback from you, families and partners, the Early Intervention and Prevention group has been: </a:t>
            </a:r>
          </a:p>
          <a:p>
            <a:pPr>
              <a:lnSpc>
                <a:spcPct val="115000"/>
              </a:lnSpc>
              <a:spcAft>
                <a:spcPts val="0"/>
              </a:spcAft>
              <a:buClr>
                <a:srgbClr val="007635"/>
              </a:buClr>
              <a:defRPr/>
            </a:pPr>
            <a:r>
              <a:rPr lang="en-GB" sz="2300" b="0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Arial" pitchFamily="34" charset="0"/>
              </a:rPr>
              <a:t>Building a common way of identifying families needing early help</a:t>
            </a:r>
          </a:p>
          <a:p>
            <a:pPr>
              <a:lnSpc>
                <a:spcPct val="115000"/>
              </a:lnSpc>
              <a:spcAft>
                <a:spcPts val="0"/>
              </a:spcAft>
              <a:buClr>
                <a:srgbClr val="007635"/>
              </a:buClr>
              <a:defRPr/>
            </a:pPr>
            <a:r>
              <a:rPr lang="en-GB" sz="2300" b="0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Arial" pitchFamily="34" charset="0"/>
              </a:rPr>
              <a:t>Developing our partnership service offer for those who don’t require statutory (social care) intervention</a:t>
            </a:r>
          </a:p>
          <a:p>
            <a:pPr>
              <a:lnSpc>
                <a:spcPct val="115000"/>
              </a:lnSpc>
              <a:spcAft>
                <a:spcPts val="0"/>
              </a:spcAft>
              <a:buClr>
                <a:srgbClr val="007635"/>
              </a:buClr>
              <a:defRPr/>
            </a:pPr>
            <a:r>
              <a:rPr lang="en-GB" sz="2300" b="0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Arial" pitchFamily="34" charset="0"/>
              </a:rPr>
              <a:t>Online Menu of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635"/>
              </a:buClr>
              <a:buNone/>
              <a:defRPr/>
            </a:pPr>
            <a:r>
              <a:rPr lang="en-GB" sz="2300" b="0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Arial" pitchFamily="34" charset="0"/>
              </a:rPr>
              <a:t>       Intervention now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635"/>
              </a:buClr>
              <a:buNone/>
              <a:defRPr/>
            </a:pPr>
            <a:r>
              <a:rPr lang="en-GB" sz="2300" b="0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Arial" pitchFamily="34" charset="0"/>
              </a:rPr>
              <a:t>       launched to clarify the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635"/>
              </a:buClr>
              <a:buNone/>
              <a:defRPr/>
            </a:pPr>
            <a:r>
              <a:rPr lang="en-GB" sz="2300" b="0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Arial" pitchFamily="34" charset="0"/>
              </a:rPr>
              <a:t>       service offer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635"/>
              </a:buClr>
              <a:buNone/>
              <a:defRPr/>
            </a:pPr>
            <a:r>
              <a:rPr lang="en-GB" sz="2300" b="0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Arial" pitchFamily="34" charset="0"/>
              </a:rPr>
              <a:t>      </a:t>
            </a:r>
            <a:endParaRPr lang="en-GB" sz="2300" b="0" u="sng" dirty="0">
              <a:solidFill>
                <a:srgbClr val="282828"/>
              </a:solidFill>
              <a:latin typeface="Calibri" panose="020F0502020204030204" pitchFamily="34" charset="0"/>
              <a:ea typeface="Calibri"/>
              <a:cs typeface="Arial" pitchFamily="34" charset="0"/>
            </a:endParaRPr>
          </a:p>
          <a:p>
            <a:pPr marL="379479" eaLnBrk="1" hangingPunct="1">
              <a:defRPr/>
            </a:pPr>
            <a:endParaRPr lang="en-US" dirty="0" smtClean="0">
              <a:sym typeface="Arial-BoldMT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250" y="3501009"/>
            <a:ext cx="5288310" cy="3168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19672" y="5457998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/>
                <a:cs typeface="Arial" pitchFamily="34" charset="0"/>
                <a:hlinkClick r:id="rId4"/>
              </a:rPr>
              <a:t>https://familyservices.barnet.gov.uk/MenuOfInterventions/SynergyEnglishHome.aspx</a:t>
            </a:r>
            <a:r>
              <a:rPr lang="en-GB" dirty="0">
                <a:latin typeface="Calibri" panose="020F0502020204030204" pitchFamily="34" charset="0"/>
                <a:ea typeface="Calibri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248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63" y="340445"/>
            <a:ext cx="8151689" cy="4654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GB" sz="3400" b="1" dirty="0" smtClean="0">
                <a:solidFill>
                  <a:srgbClr val="007635"/>
                </a:solidFill>
                <a:latin typeface="Georgia" panose="02040502050405020303" pitchFamily="18" charset="0"/>
                <a:sym typeface="Arial-BoldMT" pitchFamily="123" charset="0"/>
              </a:rPr>
              <a:t>What is going to change in the East Central area… </a:t>
            </a:r>
            <a:endParaRPr lang="en-GB" sz="3400" b="1" dirty="0">
              <a:solidFill>
                <a:srgbClr val="007635"/>
              </a:solidFill>
              <a:latin typeface="Georgia" panose="02040502050405020303" pitchFamily="18" charset="0"/>
              <a:sym typeface="Arial-BoldMT" pitchFamily="123" charset="0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369467" y="1484784"/>
            <a:ext cx="8150572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lIns="35715" tIns="35715" rIns="116988" bIns="35715"/>
          <a:lstStyle>
            <a:lvl1pPr marL="457176" indent="-457176" algn="l" rtl="0" eaLnBrk="0" fontAlgn="base" hangingPunct="0">
              <a:lnSpc>
                <a:spcPct val="120000"/>
              </a:lnSpc>
              <a:spcBef>
                <a:spcPts val="700"/>
              </a:spcBef>
              <a:spcAft>
                <a:spcPct val="0"/>
              </a:spcAft>
              <a:buClr>
                <a:srgbClr val="00988E"/>
              </a:buClr>
              <a:buFont typeface="Arial"/>
              <a:buChar char="•"/>
              <a:defRPr sz="3000" b="1">
                <a:solidFill>
                  <a:srgbClr val="4D4E53"/>
                </a:solidFill>
                <a:latin typeface="Arial"/>
                <a:ea typeface="+mn-ea"/>
                <a:cs typeface="Arial"/>
                <a:sym typeface="Arial-BoldMT" pitchFamily="123" charset="0"/>
              </a:defRPr>
            </a:lvl1pPr>
            <a:lvl2pPr marL="457176" indent="-457176" algn="l" rtl="0" eaLnBrk="0" fontAlgn="base" hangingPunct="0">
              <a:lnSpc>
                <a:spcPct val="120000"/>
              </a:lnSpc>
              <a:spcBef>
                <a:spcPts val="700"/>
              </a:spcBef>
              <a:spcAft>
                <a:spcPct val="0"/>
              </a:spcAft>
              <a:buClr>
                <a:srgbClr val="00988E"/>
              </a:buClr>
              <a:buFont typeface="Arial"/>
              <a:buChar char="•"/>
              <a:defRPr sz="3000" b="1">
                <a:solidFill>
                  <a:srgbClr val="4D4E53"/>
                </a:solidFill>
                <a:latin typeface="Arial"/>
                <a:ea typeface="+mn-ea"/>
                <a:cs typeface="Arial"/>
                <a:sym typeface="Arial-BoldMT" pitchFamily="123" charset="0"/>
              </a:defRPr>
            </a:lvl2pPr>
            <a:lvl3pPr marL="457176" indent="-457176" algn="l" rtl="0" eaLnBrk="0" fontAlgn="base" hangingPunct="0">
              <a:lnSpc>
                <a:spcPct val="120000"/>
              </a:lnSpc>
              <a:spcBef>
                <a:spcPts val="700"/>
              </a:spcBef>
              <a:spcAft>
                <a:spcPct val="0"/>
              </a:spcAft>
              <a:buClr>
                <a:srgbClr val="4D4E53"/>
              </a:buClr>
              <a:buFont typeface="Arial"/>
              <a:buChar char="•"/>
              <a:defRPr sz="2800" b="1">
                <a:solidFill>
                  <a:srgbClr val="4D4E53"/>
                </a:solidFill>
                <a:latin typeface="Arial"/>
                <a:ea typeface="+mn-ea"/>
                <a:cs typeface="Arial"/>
                <a:sym typeface="Arial-BoldMT" pitchFamily="123" charset="0"/>
              </a:defRPr>
            </a:lvl3pPr>
            <a:lvl4pPr marL="457176" indent="-457176" algn="l" rtl="0" eaLnBrk="0" fontAlgn="base" hangingPunct="0">
              <a:lnSpc>
                <a:spcPct val="120000"/>
              </a:lnSpc>
              <a:spcBef>
                <a:spcPts val="700"/>
              </a:spcBef>
              <a:spcAft>
                <a:spcPct val="0"/>
              </a:spcAft>
              <a:buClr>
                <a:srgbClr val="9E9E9E"/>
              </a:buClr>
              <a:buFont typeface="Arial"/>
              <a:buChar char="•"/>
              <a:defRPr sz="2400" b="1">
                <a:solidFill>
                  <a:srgbClr val="4D4E53"/>
                </a:solidFill>
                <a:latin typeface="Arial"/>
                <a:ea typeface="+mn-ea"/>
                <a:cs typeface="Arial"/>
                <a:sym typeface="Arial-BoldMT" pitchFamily="123" charset="0"/>
              </a:defRPr>
            </a:lvl4pPr>
            <a:lvl5pPr marL="457176" indent="-457176" algn="l" rtl="0" eaLnBrk="0" fontAlgn="base" hangingPunct="0">
              <a:lnSpc>
                <a:spcPct val="120000"/>
              </a:lnSpc>
              <a:spcBef>
                <a:spcPts val="700"/>
              </a:spcBef>
              <a:spcAft>
                <a:spcPct val="0"/>
              </a:spcAft>
              <a:buClr>
                <a:srgbClr val="9E9E9E"/>
              </a:buClr>
              <a:buFont typeface="Arial"/>
              <a:buChar char="•"/>
              <a:defRPr sz="2000" b="1">
                <a:solidFill>
                  <a:srgbClr val="4D4E53"/>
                </a:solidFill>
                <a:latin typeface="Arial"/>
                <a:ea typeface="+mn-ea"/>
                <a:cs typeface="Arial"/>
                <a:sym typeface="Arial-BoldMT" pitchFamily="123" charset="0"/>
              </a:defRPr>
            </a:lvl5pPr>
            <a:lvl6pPr marL="685765" indent="-228589" algn="ctr" rtl="0" fontAlgn="base">
              <a:lnSpc>
                <a:spcPct val="120000"/>
              </a:lnSpc>
              <a:spcBef>
                <a:spcPts val="700"/>
              </a:spcBef>
              <a:spcAft>
                <a:spcPct val="0"/>
              </a:spcAft>
              <a:defRPr sz="3100">
                <a:solidFill>
                  <a:srgbClr val="4D4E53"/>
                </a:solidFill>
                <a:latin typeface="+mn-lt"/>
                <a:ea typeface="+mn-ea"/>
                <a:cs typeface="+mn-cs"/>
                <a:sym typeface="Arial-BoldMT" charset="0"/>
              </a:defRPr>
            </a:lvl6pPr>
            <a:lvl7pPr marL="1142941" indent="-228589" algn="ctr" rtl="0" fontAlgn="base">
              <a:lnSpc>
                <a:spcPct val="120000"/>
              </a:lnSpc>
              <a:spcBef>
                <a:spcPts val="700"/>
              </a:spcBef>
              <a:spcAft>
                <a:spcPct val="0"/>
              </a:spcAft>
              <a:defRPr sz="3100">
                <a:solidFill>
                  <a:srgbClr val="4D4E53"/>
                </a:solidFill>
                <a:latin typeface="+mn-lt"/>
                <a:ea typeface="+mn-ea"/>
                <a:cs typeface="+mn-cs"/>
                <a:sym typeface="Arial-BoldMT" charset="0"/>
              </a:defRPr>
            </a:lvl7pPr>
            <a:lvl8pPr marL="1600119" indent="-228589" algn="ctr" rtl="0" fontAlgn="base">
              <a:lnSpc>
                <a:spcPct val="120000"/>
              </a:lnSpc>
              <a:spcBef>
                <a:spcPts val="700"/>
              </a:spcBef>
              <a:spcAft>
                <a:spcPct val="0"/>
              </a:spcAft>
              <a:defRPr sz="3100">
                <a:solidFill>
                  <a:srgbClr val="4D4E53"/>
                </a:solidFill>
                <a:latin typeface="+mn-lt"/>
                <a:ea typeface="+mn-ea"/>
                <a:cs typeface="+mn-cs"/>
                <a:sym typeface="Arial-BoldMT" charset="0"/>
              </a:defRPr>
            </a:lvl8pPr>
            <a:lvl9pPr marL="2057295" indent="-228589" algn="ctr" rtl="0" fontAlgn="base">
              <a:lnSpc>
                <a:spcPct val="120000"/>
              </a:lnSpc>
              <a:spcBef>
                <a:spcPts val="700"/>
              </a:spcBef>
              <a:spcAft>
                <a:spcPct val="0"/>
              </a:spcAft>
              <a:defRPr sz="3100">
                <a:solidFill>
                  <a:srgbClr val="4D4E53"/>
                </a:solidFill>
                <a:latin typeface="+mn-lt"/>
                <a:ea typeface="+mn-ea"/>
                <a:cs typeface="+mn-cs"/>
                <a:sym typeface="Arial-BoldMT" charset="0"/>
              </a:defRPr>
            </a:lvl9pPr>
          </a:lstStyle>
          <a:p>
            <a:pPr marL="522368" indent="-522368">
              <a:lnSpc>
                <a:spcPct val="115000"/>
              </a:lnSpc>
              <a:spcAft>
                <a:spcPts val="0"/>
              </a:spcAft>
              <a:buClr>
                <a:srgbClr val="007635"/>
              </a:buClr>
              <a:buFont typeface="+mj-lt"/>
              <a:buAutoNum type="arabicPeriod"/>
              <a:defRPr/>
            </a:pPr>
            <a:r>
              <a:rPr lang="en-GB" sz="2300" b="0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Arial" pitchFamily="34" charset="0"/>
              </a:rPr>
              <a:t>Improving ways of working between organisations and different professional backgrounds</a:t>
            </a:r>
          </a:p>
          <a:p>
            <a:pPr marL="522368" indent="-522368">
              <a:lnSpc>
                <a:spcPct val="115000"/>
              </a:lnSpc>
              <a:spcAft>
                <a:spcPts val="0"/>
              </a:spcAft>
              <a:buClr>
                <a:srgbClr val="007635"/>
              </a:buClr>
              <a:buFont typeface="+mj-lt"/>
              <a:buAutoNum type="arabicPeriod"/>
              <a:defRPr/>
            </a:pPr>
            <a:r>
              <a:rPr lang="en-GB" sz="2300" b="0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Arial" pitchFamily="34" charset="0"/>
              </a:rPr>
              <a:t>Develop multi agency panel to identify the lead agency and support for families in need of Early Help</a:t>
            </a:r>
          </a:p>
          <a:p>
            <a:pPr marL="522368" indent="-522368">
              <a:lnSpc>
                <a:spcPct val="115000"/>
              </a:lnSpc>
              <a:spcAft>
                <a:spcPts val="0"/>
              </a:spcAft>
              <a:buClr>
                <a:srgbClr val="007635"/>
              </a:buClr>
              <a:buFont typeface="+mj-lt"/>
              <a:buAutoNum type="arabicPeriod"/>
              <a:defRPr/>
            </a:pPr>
            <a:r>
              <a:rPr lang="en-GB" sz="2300" b="0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Arial" pitchFamily="34" charset="0"/>
              </a:rPr>
              <a:t>Co-location of staff from different organisations in the same place(s)</a:t>
            </a:r>
          </a:p>
          <a:p>
            <a:pPr marL="522368" indent="-522368">
              <a:lnSpc>
                <a:spcPct val="115000"/>
              </a:lnSpc>
              <a:spcAft>
                <a:spcPts val="0"/>
              </a:spcAft>
              <a:buClr>
                <a:srgbClr val="007635"/>
              </a:buClr>
              <a:buFont typeface="+mj-lt"/>
              <a:buAutoNum type="arabicPeriod"/>
              <a:defRPr/>
            </a:pPr>
            <a:r>
              <a:rPr lang="en-GB" sz="2300" b="0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Arial" pitchFamily="34" charset="0"/>
              </a:rPr>
              <a:t>Reviewing our partnership offer in the locality, so it is delivered in the right places, to the right people, has the right impact and is clear</a:t>
            </a:r>
          </a:p>
          <a:p>
            <a:pPr marL="522368" indent="-522368">
              <a:lnSpc>
                <a:spcPct val="115000"/>
              </a:lnSpc>
              <a:spcAft>
                <a:spcPts val="0"/>
              </a:spcAft>
              <a:buClr>
                <a:srgbClr val="007635"/>
              </a:buClr>
              <a:buFont typeface="+mj-lt"/>
              <a:buAutoNum type="arabicPeriod"/>
              <a:defRPr/>
            </a:pPr>
            <a:r>
              <a:rPr lang="en-GB" sz="2300" b="0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Arial" pitchFamily="34" charset="0"/>
              </a:rPr>
              <a:t>Building professional networks and training so that our staff feel they have the skills and confidence to work with our families</a:t>
            </a:r>
            <a:endParaRPr lang="en-GB" sz="2300" b="0" dirty="0">
              <a:solidFill>
                <a:srgbClr val="282828"/>
              </a:solidFill>
              <a:latin typeface="Calibri" panose="020F0502020204030204" pitchFamily="34" charset="0"/>
              <a:ea typeface="Calibri"/>
              <a:cs typeface="Arial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defRPr/>
            </a:pPr>
            <a:endParaRPr lang="en-GB" sz="2500" b="0" dirty="0">
              <a:solidFill>
                <a:srgbClr val="282828"/>
              </a:solidFill>
              <a:latin typeface="Calibri" panose="020F0502020204030204" pitchFamily="34" charset="0"/>
              <a:ea typeface="Calibri"/>
              <a:cs typeface="Arial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defRPr/>
            </a:pPr>
            <a:endParaRPr lang="en-GB" sz="1400" b="0" dirty="0">
              <a:solidFill>
                <a:srgbClr val="282828"/>
              </a:solidFill>
              <a:latin typeface="Calibri" panose="020F0502020204030204" pitchFamily="34" charset="0"/>
              <a:ea typeface="Calibri"/>
              <a:cs typeface="Arial" pitchFamily="34" charset="0"/>
            </a:endParaRPr>
          </a:p>
          <a:p>
            <a:pPr marL="379479" eaLnBrk="1" hangingPunct="1">
              <a:defRPr/>
            </a:pPr>
            <a:endParaRPr lang="en-US" dirty="0" smtClean="0">
              <a:sym typeface="Arial-Bold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22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63" y="340445"/>
            <a:ext cx="8151689" cy="4654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GB" sz="3400" b="1" dirty="0" smtClean="0">
                <a:solidFill>
                  <a:srgbClr val="007635"/>
                </a:solidFill>
                <a:latin typeface="Georgia" panose="02040502050405020303" pitchFamily="18" charset="0"/>
                <a:sym typeface="Arial-BoldMT" pitchFamily="123" charset="0"/>
              </a:rPr>
              <a:t>… And what isn’t going to change during the pilot</a:t>
            </a:r>
            <a:endParaRPr lang="en-GB" sz="3400" b="1" dirty="0">
              <a:solidFill>
                <a:srgbClr val="007635"/>
              </a:solidFill>
              <a:latin typeface="Georgia" panose="02040502050405020303" pitchFamily="18" charset="0"/>
              <a:sym typeface="Arial-BoldMT" pitchFamily="123" charset="0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369467" y="1628800"/>
            <a:ext cx="8150572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lIns="35715" tIns="35715" rIns="116988" bIns="35715"/>
          <a:lstStyle>
            <a:lvl1pPr marL="457176" indent="-457176" algn="l" rtl="0" eaLnBrk="0" fontAlgn="base" hangingPunct="0">
              <a:lnSpc>
                <a:spcPct val="120000"/>
              </a:lnSpc>
              <a:spcBef>
                <a:spcPts val="700"/>
              </a:spcBef>
              <a:spcAft>
                <a:spcPct val="0"/>
              </a:spcAft>
              <a:buClr>
                <a:srgbClr val="00988E"/>
              </a:buClr>
              <a:buFont typeface="Arial"/>
              <a:buChar char="•"/>
              <a:defRPr sz="3000" b="1">
                <a:solidFill>
                  <a:srgbClr val="4D4E53"/>
                </a:solidFill>
                <a:latin typeface="Arial"/>
                <a:ea typeface="+mn-ea"/>
                <a:cs typeface="Arial"/>
                <a:sym typeface="Arial-BoldMT" pitchFamily="123" charset="0"/>
              </a:defRPr>
            </a:lvl1pPr>
            <a:lvl2pPr marL="457176" indent="-457176" algn="l" rtl="0" eaLnBrk="0" fontAlgn="base" hangingPunct="0">
              <a:lnSpc>
                <a:spcPct val="120000"/>
              </a:lnSpc>
              <a:spcBef>
                <a:spcPts val="700"/>
              </a:spcBef>
              <a:spcAft>
                <a:spcPct val="0"/>
              </a:spcAft>
              <a:buClr>
                <a:srgbClr val="00988E"/>
              </a:buClr>
              <a:buFont typeface="Arial"/>
              <a:buChar char="•"/>
              <a:defRPr sz="3000" b="1">
                <a:solidFill>
                  <a:srgbClr val="4D4E53"/>
                </a:solidFill>
                <a:latin typeface="Arial"/>
                <a:ea typeface="+mn-ea"/>
                <a:cs typeface="Arial"/>
                <a:sym typeface="Arial-BoldMT" pitchFamily="123" charset="0"/>
              </a:defRPr>
            </a:lvl2pPr>
            <a:lvl3pPr marL="457176" indent="-457176" algn="l" rtl="0" eaLnBrk="0" fontAlgn="base" hangingPunct="0">
              <a:lnSpc>
                <a:spcPct val="120000"/>
              </a:lnSpc>
              <a:spcBef>
                <a:spcPts val="700"/>
              </a:spcBef>
              <a:spcAft>
                <a:spcPct val="0"/>
              </a:spcAft>
              <a:buClr>
                <a:srgbClr val="4D4E53"/>
              </a:buClr>
              <a:buFont typeface="Arial"/>
              <a:buChar char="•"/>
              <a:defRPr sz="2800" b="1">
                <a:solidFill>
                  <a:srgbClr val="4D4E53"/>
                </a:solidFill>
                <a:latin typeface="Arial"/>
                <a:ea typeface="+mn-ea"/>
                <a:cs typeface="Arial"/>
                <a:sym typeface="Arial-BoldMT" pitchFamily="123" charset="0"/>
              </a:defRPr>
            </a:lvl3pPr>
            <a:lvl4pPr marL="457176" indent="-457176" algn="l" rtl="0" eaLnBrk="0" fontAlgn="base" hangingPunct="0">
              <a:lnSpc>
                <a:spcPct val="120000"/>
              </a:lnSpc>
              <a:spcBef>
                <a:spcPts val="700"/>
              </a:spcBef>
              <a:spcAft>
                <a:spcPct val="0"/>
              </a:spcAft>
              <a:buClr>
                <a:srgbClr val="9E9E9E"/>
              </a:buClr>
              <a:buFont typeface="Arial"/>
              <a:buChar char="•"/>
              <a:defRPr sz="2400" b="1">
                <a:solidFill>
                  <a:srgbClr val="4D4E53"/>
                </a:solidFill>
                <a:latin typeface="Arial"/>
                <a:ea typeface="+mn-ea"/>
                <a:cs typeface="Arial"/>
                <a:sym typeface="Arial-BoldMT" pitchFamily="123" charset="0"/>
              </a:defRPr>
            </a:lvl4pPr>
            <a:lvl5pPr marL="457176" indent="-457176" algn="l" rtl="0" eaLnBrk="0" fontAlgn="base" hangingPunct="0">
              <a:lnSpc>
                <a:spcPct val="120000"/>
              </a:lnSpc>
              <a:spcBef>
                <a:spcPts val="700"/>
              </a:spcBef>
              <a:spcAft>
                <a:spcPct val="0"/>
              </a:spcAft>
              <a:buClr>
                <a:srgbClr val="9E9E9E"/>
              </a:buClr>
              <a:buFont typeface="Arial"/>
              <a:buChar char="•"/>
              <a:defRPr sz="2000" b="1">
                <a:solidFill>
                  <a:srgbClr val="4D4E53"/>
                </a:solidFill>
                <a:latin typeface="Arial"/>
                <a:ea typeface="+mn-ea"/>
                <a:cs typeface="Arial"/>
                <a:sym typeface="Arial-BoldMT" pitchFamily="123" charset="0"/>
              </a:defRPr>
            </a:lvl5pPr>
            <a:lvl6pPr marL="685765" indent="-228589" algn="ctr" rtl="0" fontAlgn="base">
              <a:lnSpc>
                <a:spcPct val="120000"/>
              </a:lnSpc>
              <a:spcBef>
                <a:spcPts val="700"/>
              </a:spcBef>
              <a:spcAft>
                <a:spcPct val="0"/>
              </a:spcAft>
              <a:defRPr sz="3100">
                <a:solidFill>
                  <a:srgbClr val="4D4E53"/>
                </a:solidFill>
                <a:latin typeface="+mn-lt"/>
                <a:ea typeface="+mn-ea"/>
                <a:cs typeface="+mn-cs"/>
                <a:sym typeface="Arial-BoldMT" charset="0"/>
              </a:defRPr>
            </a:lvl6pPr>
            <a:lvl7pPr marL="1142941" indent="-228589" algn="ctr" rtl="0" fontAlgn="base">
              <a:lnSpc>
                <a:spcPct val="120000"/>
              </a:lnSpc>
              <a:spcBef>
                <a:spcPts val="700"/>
              </a:spcBef>
              <a:spcAft>
                <a:spcPct val="0"/>
              </a:spcAft>
              <a:defRPr sz="3100">
                <a:solidFill>
                  <a:srgbClr val="4D4E53"/>
                </a:solidFill>
                <a:latin typeface="+mn-lt"/>
                <a:ea typeface="+mn-ea"/>
                <a:cs typeface="+mn-cs"/>
                <a:sym typeface="Arial-BoldMT" charset="0"/>
              </a:defRPr>
            </a:lvl7pPr>
            <a:lvl8pPr marL="1600119" indent="-228589" algn="ctr" rtl="0" fontAlgn="base">
              <a:lnSpc>
                <a:spcPct val="120000"/>
              </a:lnSpc>
              <a:spcBef>
                <a:spcPts val="700"/>
              </a:spcBef>
              <a:spcAft>
                <a:spcPct val="0"/>
              </a:spcAft>
              <a:defRPr sz="3100">
                <a:solidFill>
                  <a:srgbClr val="4D4E53"/>
                </a:solidFill>
                <a:latin typeface="+mn-lt"/>
                <a:ea typeface="+mn-ea"/>
                <a:cs typeface="+mn-cs"/>
                <a:sym typeface="Arial-BoldMT" charset="0"/>
              </a:defRPr>
            </a:lvl8pPr>
            <a:lvl9pPr marL="2057295" indent="-228589" algn="ctr" rtl="0" fontAlgn="base">
              <a:lnSpc>
                <a:spcPct val="120000"/>
              </a:lnSpc>
              <a:spcBef>
                <a:spcPts val="700"/>
              </a:spcBef>
              <a:spcAft>
                <a:spcPct val="0"/>
              </a:spcAft>
              <a:defRPr sz="3100">
                <a:solidFill>
                  <a:srgbClr val="4D4E53"/>
                </a:solidFill>
                <a:latin typeface="+mn-lt"/>
                <a:ea typeface="+mn-ea"/>
                <a:cs typeface="+mn-cs"/>
                <a:sym typeface="Arial-BoldMT" charset="0"/>
              </a:defRPr>
            </a:lvl9pPr>
          </a:lstStyle>
          <a:p>
            <a:pPr marL="522368" indent="-522368">
              <a:lnSpc>
                <a:spcPct val="115000"/>
              </a:lnSpc>
              <a:spcAft>
                <a:spcPts val="0"/>
              </a:spcAft>
              <a:buClr>
                <a:srgbClr val="007635"/>
              </a:buClr>
              <a:buFont typeface="+mj-lt"/>
              <a:buAutoNum type="arabicPeriod"/>
              <a:defRPr/>
            </a:pPr>
            <a:r>
              <a:rPr lang="en-GB" sz="2300" b="0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Arial" pitchFamily="34" charset="0"/>
              </a:rPr>
              <a:t>Multi Agency Safeguarding Hub (MASH) continues to be the single point of contact for all referrals where a child may have additional needs for services, or be at risk </a:t>
            </a:r>
            <a:r>
              <a:rPr lang="en-GB" sz="2300" b="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Arial" pitchFamily="34" charset="0"/>
              </a:rPr>
              <a:t>of harm - </a:t>
            </a:r>
            <a:r>
              <a:rPr lang="en-GB" sz="2100" b="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Arial" pitchFamily="34" charset="0"/>
                <a:hlinkClick r:id="rId3"/>
              </a:rPr>
              <a:t>https://</a:t>
            </a:r>
            <a:r>
              <a:rPr lang="en-GB" sz="2100" b="0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Arial" pitchFamily="34" charset="0"/>
                <a:hlinkClick r:id="rId3"/>
              </a:rPr>
              <a:t>www.barnet.gov.uk/wwc-home/practitioner-guidance/multi-agency-safeguarding-hub-mash.html</a:t>
            </a:r>
            <a:r>
              <a:rPr lang="en-GB" sz="2100" b="0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Arial" pitchFamily="34" charset="0"/>
              </a:rPr>
              <a:t> </a:t>
            </a:r>
          </a:p>
          <a:p>
            <a:pPr marL="522368" indent="-522368">
              <a:lnSpc>
                <a:spcPct val="115000"/>
              </a:lnSpc>
              <a:spcAft>
                <a:spcPts val="0"/>
              </a:spcAft>
              <a:buClr>
                <a:srgbClr val="007635"/>
              </a:buClr>
              <a:buFont typeface="+mj-lt"/>
              <a:buAutoNum type="arabicPeriod"/>
              <a:defRPr/>
            </a:pPr>
            <a:r>
              <a:rPr lang="en-GB" sz="2300" b="0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Arial" pitchFamily="34" charset="0"/>
              </a:rPr>
              <a:t>Reporting lines for staff will remain the same, and each partner will retain overall responsibility for their budget</a:t>
            </a:r>
          </a:p>
          <a:p>
            <a:pPr marL="522368" indent="-522368">
              <a:lnSpc>
                <a:spcPct val="115000"/>
              </a:lnSpc>
              <a:spcAft>
                <a:spcPts val="0"/>
              </a:spcAft>
              <a:buClr>
                <a:srgbClr val="007635"/>
              </a:buClr>
              <a:buFont typeface="+mj-lt"/>
              <a:buAutoNum type="arabicPeriod"/>
              <a:defRPr/>
            </a:pPr>
            <a:r>
              <a:rPr lang="en-GB" sz="2300" b="0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Arial" pitchFamily="34" charset="0"/>
              </a:rPr>
              <a:t>Use of Common Assessment Framework (CAF) and Universal Plus to assess families in need of early help and </a:t>
            </a:r>
            <a:r>
              <a:rPr lang="en-GB" sz="2300" b="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Arial" pitchFamily="34" charset="0"/>
              </a:rPr>
              <a:t>plan interventions - </a:t>
            </a:r>
            <a:r>
              <a:rPr lang="en-GB" sz="2100" b="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Arial" pitchFamily="34" charset="0"/>
                <a:hlinkClick r:id="rId4"/>
              </a:rPr>
              <a:t>https://</a:t>
            </a:r>
            <a:r>
              <a:rPr lang="en-GB" sz="2100" b="0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Arial" pitchFamily="34" charset="0"/>
                <a:hlinkClick r:id="rId4"/>
              </a:rPr>
              <a:t>www.barnet.gov.uk/wwc-home/practitioner-guidance/early-help-offer/common-assessment-framework-caf-practitioners-information</a:t>
            </a:r>
            <a:r>
              <a:rPr lang="en-GB" sz="2100" b="0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Arial" pitchFamily="34" charset="0"/>
              </a:rPr>
              <a:t> </a:t>
            </a:r>
            <a:endParaRPr lang="en-GB" sz="2300" b="0" dirty="0">
              <a:solidFill>
                <a:srgbClr val="282828"/>
              </a:solidFill>
              <a:latin typeface="Calibri" panose="020F0502020204030204" pitchFamily="34" charset="0"/>
              <a:ea typeface="Calibri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27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63" y="340445"/>
            <a:ext cx="8151689" cy="4654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GB" sz="3400" b="1" dirty="0" smtClean="0">
                <a:solidFill>
                  <a:srgbClr val="007635"/>
                </a:solidFill>
                <a:latin typeface="Georgia" panose="02040502050405020303" pitchFamily="18" charset="0"/>
                <a:sym typeface="Arial-BoldMT" pitchFamily="123" charset="0"/>
              </a:rPr>
              <a:t>Who and when?</a:t>
            </a:r>
            <a:endParaRPr lang="en-GB" sz="3400" b="1" dirty="0">
              <a:solidFill>
                <a:srgbClr val="007635"/>
              </a:solidFill>
              <a:latin typeface="Georgia" panose="02040502050405020303" pitchFamily="18" charset="0"/>
              <a:sym typeface="Arial-BoldMT" pitchFamily="123" charset="0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369467" y="1196752"/>
            <a:ext cx="8150572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lIns="35715" tIns="35715" rIns="116988" bIns="35715"/>
          <a:lstStyle>
            <a:lvl1pPr marL="457176" indent="-457176" algn="l" rtl="0" eaLnBrk="0" fontAlgn="base" hangingPunct="0">
              <a:lnSpc>
                <a:spcPct val="120000"/>
              </a:lnSpc>
              <a:spcBef>
                <a:spcPts val="700"/>
              </a:spcBef>
              <a:spcAft>
                <a:spcPct val="0"/>
              </a:spcAft>
              <a:buClr>
                <a:srgbClr val="00988E"/>
              </a:buClr>
              <a:buFont typeface="Arial"/>
              <a:buChar char="•"/>
              <a:defRPr sz="3000" b="1">
                <a:solidFill>
                  <a:srgbClr val="4D4E53"/>
                </a:solidFill>
                <a:latin typeface="Arial"/>
                <a:ea typeface="+mn-ea"/>
                <a:cs typeface="Arial"/>
                <a:sym typeface="Arial-BoldMT" pitchFamily="123" charset="0"/>
              </a:defRPr>
            </a:lvl1pPr>
            <a:lvl2pPr marL="457176" indent="-457176" algn="l" rtl="0" eaLnBrk="0" fontAlgn="base" hangingPunct="0">
              <a:lnSpc>
                <a:spcPct val="120000"/>
              </a:lnSpc>
              <a:spcBef>
                <a:spcPts val="700"/>
              </a:spcBef>
              <a:spcAft>
                <a:spcPct val="0"/>
              </a:spcAft>
              <a:buClr>
                <a:srgbClr val="00988E"/>
              </a:buClr>
              <a:buFont typeface="Arial"/>
              <a:buChar char="•"/>
              <a:defRPr sz="3000" b="1">
                <a:solidFill>
                  <a:srgbClr val="4D4E53"/>
                </a:solidFill>
                <a:latin typeface="Arial"/>
                <a:ea typeface="+mn-ea"/>
                <a:cs typeface="Arial"/>
                <a:sym typeface="Arial-BoldMT" pitchFamily="123" charset="0"/>
              </a:defRPr>
            </a:lvl2pPr>
            <a:lvl3pPr marL="457176" indent="-457176" algn="l" rtl="0" eaLnBrk="0" fontAlgn="base" hangingPunct="0">
              <a:lnSpc>
                <a:spcPct val="120000"/>
              </a:lnSpc>
              <a:spcBef>
                <a:spcPts val="700"/>
              </a:spcBef>
              <a:spcAft>
                <a:spcPct val="0"/>
              </a:spcAft>
              <a:buClr>
                <a:srgbClr val="4D4E53"/>
              </a:buClr>
              <a:buFont typeface="Arial"/>
              <a:buChar char="•"/>
              <a:defRPr sz="2800" b="1">
                <a:solidFill>
                  <a:srgbClr val="4D4E53"/>
                </a:solidFill>
                <a:latin typeface="Arial"/>
                <a:ea typeface="+mn-ea"/>
                <a:cs typeface="Arial"/>
                <a:sym typeface="Arial-BoldMT" pitchFamily="123" charset="0"/>
              </a:defRPr>
            </a:lvl3pPr>
            <a:lvl4pPr marL="457176" indent="-457176" algn="l" rtl="0" eaLnBrk="0" fontAlgn="base" hangingPunct="0">
              <a:lnSpc>
                <a:spcPct val="120000"/>
              </a:lnSpc>
              <a:spcBef>
                <a:spcPts val="700"/>
              </a:spcBef>
              <a:spcAft>
                <a:spcPct val="0"/>
              </a:spcAft>
              <a:buClr>
                <a:srgbClr val="9E9E9E"/>
              </a:buClr>
              <a:buFont typeface="Arial"/>
              <a:buChar char="•"/>
              <a:defRPr sz="2400" b="1">
                <a:solidFill>
                  <a:srgbClr val="4D4E53"/>
                </a:solidFill>
                <a:latin typeface="Arial"/>
                <a:ea typeface="+mn-ea"/>
                <a:cs typeface="Arial"/>
                <a:sym typeface="Arial-BoldMT" pitchFamily="123" charset="0"/>
              </a:defRPr>
            </a:lvl4pPr>
            <a:lvl5pPr marL="457176" indent="-457176" algn="l" rtl="0" eaLnBrk="0" fontAlgn="base" hangingPunct="0">
              <a:lnSpc>
                <a:spcPct val="120000"/>
              </a:lnSpc>
              <a:spcBef>
                <a:spcPts val="700"/>
              </a:spcBef>
              <a:spcAft>
                <a:spcPct val="0"/>
              </a:spcAft>
              <a:buClr>
                <a:srgbClr val="9E9E9E"/>
              </a:buClr>
              <a:buFont typeface="Arial"/>
              <a:buChar char="•"/>
              <a:defRPr sz="2000" b="1">
                <a:solidFill>
                  <a:srgbClr val="4D4E53"/>
                </a:solidFill>
                <a:latin typeface="Arial"/>
                <a:ea typeface="+mn-ea"/>
                <a:cs typeface="Arial"/>
                <a:sym typeface="Arial-BoldMT" pitchFamily="123" charset="0"/>
              </a:defRPr>
            </a:lvl5pPr>
            <a:lvl6pPr marL="685765" indent="-228589" algn="ctr" rtl="0" fontAlgn="base">
              <a:lnSpc>
                <a:spcPct val="120000"/>
              </a:lnSpc>
              <a:spcBef>
                <a:spcPts val="700"/>
              </a:spcBef>
              <a:spcAft>
                <a:spcPct val="0"/>
              </a:spcAft>
              <a:defRPr sz="3100">
                <a:solidFill>
                  <a:srgbClr val="4D4E53"/>
                </a:solidFill>
                <a:latin typeface="+mn-lt"/>
                <a:ea typeface="+mn-ea"/>
                <a:cs typeface="+mn-cs"/>
                <a:sym typeface="Arial-BoldMT" charset="0"/>
              </a:defRPr>
            </a:lvl6pPr>
            <a:lvl7pPr marL="1142941" indent="-228589" algn="ctr" rtl="0" fontAlgn="base">
              <a:lnSpc>
                <a:spcPct val="120000"/>
              </a:lnSpc>
              <a:spcBef>
                <a:spcPts val="700"/>
              </a:spcBef>
              <a:spcAft>
                <a:spcPct val="0"/>
              </a:spcAft>
              <a:defRPr sz="3100">
                <a:solidFill>
                  <a:srgbClr val="4D4E53"/>
                </a:solidFill>
                <a:latin typeface="+mn-lt"/>
                <a:ea typeface="+mn-ea"/>
                <a:cs typeface="+mn-cs"/>
                <a:sym typeface="Arial-BoldMT" charset="0"/>
              </a:defRPr>
            </a:lvl7pPr>
            <a:lvl8pPr marL="1600119" indent="-228589" algn="ctr" rtl="0" fontAlgn="base">
              <a:lnSpc>
                <a:spcPct val="120000"/>
              </a:lnSpc>
              <a:spcBef>
                <a:spcPts val="700"/>
              </a:spcBef>
              <a:spcAft>
                <a:spcPct val="0"/>
              </a:spcAft>
              <a:defRPr sz="3100">
                <a:solidFill>
                  <a:srgbClr val="4D4E53"/>
                </a:solidFill>
                <a:latin typeface="+mn-lt"/>
                <a:ea typeface="+mn-ea"/>
                <a:cs typeface="+mn-cs"/>
                <a:sym typeface="Arial-BoldMT" charset="0"/>
              </a:defRPr>
            </a:lvl8pPr>
            <a:lvl9pPr marL="2057295" indent="-228589" algn="ctr" rtl="0" fontAlgn="base">
              <a:lnSpc>
                <a:spcPct val="120000"/>
              </a:lnSpc>
              <a:spcBef>
                <a:spcPts val="700"/>
              </a:spcBef>
              <a:spcAft>
                <a:spcPct val="0"/>
              </a:spcAft>
              <a:defRPr sz="3100">
                <a:solidFill>
                  <a:srgbClr val="4D4E53"/>
                </a:solidFill>
                <a:latin typeface="+mn-lt"/>
                <a:ea typeface="+mn-ea"/>
                <a:cs typeface="+mn-cs"/>
                <a:sym typeface="Arial-BoldMT" charset="0"/>
              </a:defRPr>
            </a:lvl9pPr>
          </a:lstStyle>
          <a:p>
            <a:pPr>
              <a:lnSpc>
                <a:spcPct val="115000"/>
              </a:lnSpc>
              <a:spcAft>
                <a:spcPts val="600"/>
              </a:spcAft>
              <a:buClr>
                <a:srgbClr val="007635"/>
              </a:buClr>
              <a:buFont typeface="Wingdings" pitchFamily="2" charset="2"/>
              <a:buChar char=""/>
              <a:defRPr/>
            </a:pPr>
            <a:r>
              <a:rPr lang="en-GB" sz="2300" b="0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Arial" pitchFamily="34" charset="0"/>
              </a:rPr>
              <a:t>Pilot starts in September 2017</a:t>
            </a:r>
          </a:p>
          <a:p>
            <a:pPr>
              <a:lnSpc>
                <a:spcPct val="115000"/>
              </a:lnSpc>
              <a:spcAft>
                <a:spcPts val="600"/>
              </a:spcAft>
              <a:buClr>
                <a:srgbClr val="007635"/>
              </a:buClr>
              <a:buFont typeface="Wingdings" pitchFamily="2" charset="2"/>
              <a:buChar char=""/>
              <a:defRPr/>
            </a:pPr>
            <a:r>
              <a:rPr lang="en-GB" sz="2300" b="0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Arial" pitchFamily="34" charset="0"/>
              </a:rPr>
              <a:t>We are starting small and building up the pilot, rather than going “big bang” from September</a:t>
            </a:r>
          </a:p>
          <a:p>
            <a:pPr>
              <a:lnSpc>
                <a:spcPct val="115000"/>
              </a:lnSpc>
              <a:spcAft>
                <a:spcPts val="600"/>
              </a:spcAft>
              <a:buClr>
                <a:srgbClr val="007635"/>
              </a:buClr>
              <a:buFont typeface="Wingdings" pitchFamily="2" charset="2"/>
              <a:buChar char=""/>
              <a:defRPr/>
            </a:pPr>
            <a:r>
              <a:rPr lang="en-GB" sz="2300" b="0" u="sng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Arial" pitchFamily="34" charset="0"/>
              </a:rPr>
              <a:t>Schools</a:t>
            </a:r>
            <a:r>
              <a:rPr lang="en-GB" sz="2300" b="0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Arial" pitchFamily="34" charset="0"/>
              </a:rPr>
              <a:t>, </a:t>
            </a:r>
            <a:r>
              <a:rPr lang="en-GB" sz="2300" b="0" u="sng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Arial" pitchFamily="34" charset="0"/>
              </a:rPr>
              <a:t>Children’s Centres</a:t>
            </a:r>
            <a:r>
              <a:rPr lang="en-GB" sz="2300" b="0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Arial" pitchFamily="34" charset="0"/>
              </a:rPr>
              <a:t>, </a:t>
            </a:r>
            <a:r>
              <a:rPr lang="en-GB" sz="2300" b="0" u="sng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Arial" pitchFamily="34" charset="0"/>
              </a:rPr>
              <a:t>Local Authority</a:t>
            </a:r>
            <a:r>
              <a:rPr lang="en-GB" sz="2300" b="0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Arial" pitchFamily="34" charset="0"/>
              </a:rPr>
              <a:t>, </a:t>
            </a:r>
            <a:r>
              <a:rPr lang="en-GB" sz="2300" b="0" u="sng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Arial" pitchFamily="34" charset="0"/>
              </a:rPr>
              <a:t>SEND</a:t>
            </a:r>
            <a:r>
              <a:rPr lang="en-GB" sz="2300" b="0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Arial" pitchFamily="34" charset="0"/>
              </a:rPr>
              <a:t>, </a:t>
            </a:r>
            <a:r>
              <a:rPr lang="en-GB" sz="2300" b="0" u="sng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Arial" pitchFamily="34" charset="0"/>
              </a:rPr>
              <a:t>Joint Health Commissioners and Providers (Community Services and CAMHS),</a:t>
            </a:r>
            <a:r>
              <a:rPr lang="en-GB" sz="2300" b="0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Arial" pitchFamily="34" charset="0"/>
              </a:rPr>
              <a:t> </a:t>
            </a:r>
            <a:r>
              <a:rPr lang="en-GB" sz="2300" b="0" u="sng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Arial" pitchFamily="34" charset="0"/>
              </a:rPr>
              <a:t>JobCentre</a:t>
            </a:r>
            <a:r>
              <a:rPr lang="en-GB" sz="2300" b="0" u="sng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Arial" pitchFamily="34" charset="0"/>
              </a:rPr>
              <a:t> Plus,</a:t>
            </a:r>
            <a:r>
              <a:rPr lang="en-GB" sz="2300" b="0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Arial" pitchFamily="34" charset="0"/>
              </a:rPr>
              <a:t> </a:t>
            </a:r>
            <a:r>
              <a:rPr lang="en-GB" sz="2300" b="0" u="sng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Arial" pitchFamily="34" charset="0"/>
              </a:rPr>
              <a:t>Barnet Homes</a:t>
            </a:r>
            <a:r>
              <a:rPr lang="en-GB" sz="2300" b="0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Arial" pitchFamily="34" charset="0"/>
              </a:rPr>
              <a:t>, </a:t>
            </a:r>
            <a:r>
              <a:rPr lang="en-GB" sz="2300" b="0" u="sng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Arial" pitchFamily="34" charset="0"/>
              </a:rPr>
              <a:t>Police</a:t>
            </a:r>
            <a:r>
              <a:rPr lang="en-GB" sz="2300" b="0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Arial" pitchFamily="34" charset="0"/>
              </a:rPr>
              <a:t>, </a:t>
            </a:r>
            <a:r>
              <a:rPr lang="en-GB" sz="2300" b="0" u="sng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Arial" pitchFamily="34" charset="0"/>
              </a:rPr>
              <a:t>Substance Misuse Services</a:t>
            </a:r>
            <a:r>
              <a:rPr lang="en-GB" sz="2300" b="0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Arial" pitchFamily="34" charset="0"/>
              </a:rPr>
              <a:t> and </a:t>
            </a:r>
            <a:r>
              <a:rPr lang="en-GB" sz="2300" b="0" u="sng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Arial" pitchFamily="34" charset="0"/>
              </a:rPr>
              <a:t>Voluntary Sector</a:t>
            </a:r>
            <a:r>
              <a:rPr lang="en-GB" sz="2300" b="0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Arial" pitchFamily="34" charset="0"/>
              </a:rPr>
              <a:t> are all actively working together to develop the approach</a:t>
            </a:r>
          </a:p>
          <a:p>
            <a:pPr>
              <a:lnSpc>
                <a:spcPct val="115000"/>
              </a:lnSpc>
              <a:spcAft>
                <a:spcPts val="600"/>
              </a:spcAft>
              <a:buClr>
                <a:srgbClr val="007635"/>
              </a:buClr>
              <a:buFont typeface="Wingdings" pitchFamily="2" charset="2"/>
              <a:buChar char=""/>
              <a:defRPr/>
            </a:pPr>
            <a:r>
              <a:rPr lang="en-GB" sz="2300" dirty="0" smtClean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Arial" pitchFamily="34" charset="0"/>
              </a:rPr>
              <a:t>We want to give you an early chance to discuss this approach and think about how you can be involved. </a:t>
            </a:r>
          </a:p>
          <a:p>
            <a:pPr>
              <a:lnSpc>
                <a:spcPct val="115000"/>
              </a:lnSpc>
              <a:spcAft>
                <a:spcPts val="0"/>
              </a:spcAft>
              <a:buFontTx/>
              <a:buChar char="-"/>
              <a:defRPr/>
            </a:pPr>
            <a:endParaRPr lang="en-GB" sz="2500" b="0" dirty="0">
              <a:solidFill>
                <a:srgbClr val="282828"/>
              </a:solidFill>
              <a:latin typeface="Calibri" panose="020F0502020204030204" pitchFamily="34" charset="0"/>
              <a:ea typeface="Calibri"/>
              <a:cs typeface="Arial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defRPr/>
            </a:pPr>
            <a:endParaRPr lang="en-GB" sz="2500" b="0" dirty="0">
              <a:solidFill>
                <a:srgbClr val="282828"/>
              </a:solidFill>
              <a:latin typeface="Calibri" panose="020F0502020204030204" pitchFamily="34" charset="0"/>
              <a:ea typeface="Calibri"/>
              <a:cs typeface="Arial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defRPr/>
            </a:pPr>
            <a:endParaRPr lang="en-GB" sz="1400" b="0" dirty="0">
              <a:solidFill>
                <a:srgbClr val="282828"/>
              </a:solidFill>
              <a:latin typeface="Calibri" panose="020F0502020204030204" pitchFamily="34" charset="0"/>
              <a:ea typeface="Calibri"/>
              <a:cs typeface="Arial" pitchFamily="34" charset="0"/>
            </a:endParaRPr>
          </a:p>
          <a:p>
            <a:pPr marL="379479" eaLnBrk="1" hangingPunct="1">
              <a:defRPr/>
            </a:pPr>
            <a:endParaRPr lang="en-US" dirty="0" smtClean="0">
              <a:sym typeface="Arial-Bold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23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63" y="340445"/>
            <a:ext cx="8151689" cy="4654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GB" sz="3400" b="1" dirty="0" smtClean="0">
                <a:solidFill>
                  <a:srgbClr val="007635"/>
                </a:solidFill>
                <a:latin typeface="Georgia" panose="02040502050405020303" pitchFamily="18" charset="0"/>
                <a:sym typeface="Arial-BoldMT" pitchFamily="123" charset="0"/>
              </a:rPr>
              <a:t>What about the other localities?</a:t>
            </a:r>
            <a:endParaRPr lang="en-GB" sz="3400" b="1" dirty="0">
              <a:solidFill>
                <a:srgbClr val="007635"/>
              </a:solidFill>
              <a:latin typeface="Georgia" panose="02040502050405020303" pitchFamily="18" charset="0"/>
              <a:sym typeface="Arial-BoldMT" pitchFamily="123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24743"/>
            <a:ext cx="4781698" cy="520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7020272" y="1988840"/>
            <a:ext cx="1872208" cy="1008112"/>
          </a:xfrm>
          <a:prstGeom prst="roundRect">
            <a:avLst/>
          </a:prstGeom>
          <a:solidFill>
            <a:srgbClr val="007635">
              <a:alpha val="51000"/>
            </a:srgbClr>
          </a:solidFill>
          <a:ln>
            <a:solidFill>
              <a:srgbClr val="0076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700" b="1" dirty="0" smtClean="0"/>
              <a:t>East Central pilot</a:t>
            </a:r>
          </a:p>
          <a:p>
            <a:pPr algn="ctr"/>
            <a:r>
              <a:rPr lang="en-GB" sz="1700" b="1" dirty="0"/>
              <a:t>s</a:t>
            </a:r>
            <a:r>
              <a:rPr lang="en-GB" sz="1700" b="1" dirty="0" smtClean="0"/>
              <a:t>tarts: </a:t>
            </a:r>
          </a:p>
          <a:p>
            <a:pPr algn="ctr"/>
            <a:r>
              <a:rPr lang="en-GB" sz="1700" b="1" dirty="0" smtClean="0"/>
              <a:t>September 2017</a:t>
            </a:r>
            <a:endParaRPr lang="en-GB" sz="17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07504" y="3224368"/>
            <a:ext cx="1872208" cy="1008112"/>
          </a:xfrm>
          <a:prstGeom prst="roundRect">
            <a:avLst/>
          </a:prstGeom>
          <a:solidFill>
            <a:srgbClr val="333399">
              <a:alpha val="50588"/>
            </a:srgbClr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 smtClean="0">
                <a:solidFill>
                  <a:schemeClr val="bg1"/>
                </a:solidFill>
              </a:rPr>
              <a:t>West pilot starts:</a:t>
            </a:r>
          </a:p>
          <a:p>
            <a:pPr algn="ctr"/>
            <a:r>
              <a:rPr lang="en-GB" sz="1700" b="1" dirty="0" smtClean="0">
                <a:solidFill>
                  <a:schemeClr val="bg1"/>
                </a:solidFill>
              </a:rPr>
              <a:t>January 2018</a:t>
            </a:r>
            <a:endParaRPr lang="en-GB" sz="17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7860" y="5198678"/>
            <a:ext cx="1872208" cy="1008112"/>
          </a:xfrm>
          <a:prstGeom prst="roundRect">
            <a:avLst/>
          </a:prstGeom>
          <a:solidFill>
            <a:schemeClr val="accent2">
              <a:lumMod val="75000"/>
              <a:alpha val="51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 smtClean="0"/>
              <a:t>South pilot starts: </a:t>
            </a:r>
          </a:p>
          <a:p>
            <a:pPr algn="ctr"/>
            <a:r>
              <a:rPr lang="en-GB" sz="1700" b="1" dirty="0" smtClean="0"/>
              <a:t>April 2018</a:t>
            </a:r>
          </a:p>
        </p:txBody>
      </p:sp>
      <p:cxnSp>
        <p:nvCxnSpPr>
          <p:cNvPr id="6" name="Straight Arrow Connector 5"/>
          <p:cNvCxnSpPr>
            <a:stCxn id="2" idx="1"/>
          </p:cNvCxnSpPr>
          <p:nvPr/>
        </p:nvCxnSpPr>
        <p:spPr>
          <a:xfrm flipH="1">
            <a:off x="5508104" y="2492896"/>
            <a:ext cx="1512168" cy="432048"/>
          </a:xfrm>
          <a:prstGeom prst="straightConnector1">
            <a:avLst/>
          </a:prstGeom>
          <a:ln w="31750">
            <a:solidFill>
              <a:srgbClr val="0076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</p:cNvCxnSpPr>
          <p:nvPr/>
        </p:nvCxnSpPr>
        <p:spPr>
          <a:xfrm flipV="1">
            <a:off x="1980068" y="5198678"/>
            <a:ext cx="2872688" cy="50405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</p:cNvCxnSpPr>
          <p:nvPr/>
        </p:nvCxnSpPr>
        <p:spPr>
          <a:xfrm flipV="1">
            <a:off x="1979712" y="3656416"/>
            <a:ext cx="1944216" cy="72008"/>
          </a:xfrm>
          <a:prstGeom prst="straightConnector1">
            <a:avLst/>
          </a:prstGeom>
          <a:ln w="3175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83281" y="1052736"/>
            <a:ext cx="3264584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Locality pilot programmes are being rolled out across Barnet – they will have common features, but may operate differently in each area depending on need and the partnership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796136" y="5301208"/>
            <a:ext cx="3264584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Depending on the outcome of the pilots, the way that services are structured may change in the long term – we are using on the ground learning to help us make that decision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33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731</Words>
  <Application>Microsoft Office PowerPoint</Application>
  <PresentationFormat>On-screen Show (4:3)</PresentationFormat>
  <Paragraphs>109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O'Callaghan, Claire</dc:creator>
  <cp:lastModifiedBy>Patel, Heeral</cp:lastModifiedBy>
  <cp:revision>47</cp:revision>
  <dcterms:created xsi:type="dcterms:W3CDTF">2017-06-29T14:27:49Z</dcterms:created>
  <dcterms:modified xsi:type="dcterms:W3CDTF">2017-09-11T13:29:03Z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-1078096856</vt:i4>
  </property>
  <property fmtid="{D5CDD505-2E9C-101B-9397-08002B2CF9AE}" pid="3" name="_NewReviewCycle">
    <vt:lpwstr/>
  </property>
  <property fmtid="{D5CDD505-2E9C-101B-9397-08002B2CF9AE}" pid="4" name="_EmailSubject">
    <vt:lpwstr>Working With Children web pages / Intranet page</vt:lpwstr>
  </property>
  <property fmtid="{D5CDD505-2E9C-101B-9397-08002B2CF9AE}" pid="5" name="_AuthorEmail">
    <vt:lpwstr>Claire.O'Callaghan@Barnet.gov.uk</vt:lpwstr>
  </property>
  <property fmtid="{D5CDD505-2E9C-101B-9397-08002B2CF9AE}" pid="6" name="_AuthorEmailDisplayName">
    <vt:lpwstr>O'Callaghan, Claire</vt:lpwstr>
  </property>
</Properties>
</file>