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26" r:id="rId2"/>
  </p:sldMasterIdLst>
  <p:notesMasterIdLst>
    <p:notesMasterId r:id="rId13"/>
  </p:notesMasterIdLst>
  <p:handoutMasterIdLst>
    <p:handoutMasterId r:id="rId14"/>
  </p:handoutMasterIdLst>
  <p:sldIdLst>
    <p:sldId id="256" r:id="rId3"/>
    <p:sldId id="403" r:id="rId4"/>
    <p:sldId id="429" r:id="rId5"/>
    <p:sldId id="651" r:id="rId6"/>
    <p:sldId id="652" r:id="rId7"/>
    <p:sldId id="447" r:id="rId8"/>
    <p:sldId id="448" r:id="rId9"/>
    <p:sldId id="443" r:id="rId10"/>
    <p:sldId id="653" r:id="rId11"/>
    <p:sldId id="444" r:id="rId12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Geneva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63106" autoAdjust="0"/>
  </p:normalViewPr>
  <p:slideViewPr>
    <p:cSldViewPr snapToGrid="0" snapToObjects="1">
      <p:cViewPr varScale="1">
        <p:scale>
          <a:sx n="87" d="100"/>
          <a:sy n="87" d="100"/>
        </p:scale>
        <p:origin x="121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8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5562762-9FA6-422F-A1B9-782620D1F7B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331E24C3-92BA-4EA9-95C2-F6DCAFBC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38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A5DF86A-36D6-403B-9227-81157DDD575B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ADF2049-9E94-4885-870E-216753F11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470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4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8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4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2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6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6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8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2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2049-9E94-4885-870E-216753F11482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23A47-89D7-49F2-8CF0-1509994F4C6B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CB8D0-2351-4ED5-8811-2E241F79EB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CF99E-1B10-4FDC-A16D-AF49CA33418C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46402-770E-4373-9BBF-01D7E5F52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818F-4C4F-4046-8289-59A5D3D11804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85C51-8A92-4012-BD7D-57C1FAB021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63688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194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pic>
        <p:nvPicPr>
          <p:cNvPr id="11271" name="Picture 7" descr="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241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6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1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37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2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9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02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396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F03B6-2AF4-46AF-AC54-4903FD8C8B27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DF965-FE03-4AC3-B9AC-2D5F0E78BF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537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81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95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95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6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C5B10-F37F-470C-93AB-2200266C711B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36FD6-0E50-444A-BF51-D6148E272D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CC8A-0BF6-4519-A0FF-33CFB8C2B6C7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9DCA6-FE4C-4ACA-9234-B7F17542B5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AC358-8F53-44F4-B7D7-62FE40B3F33D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D04AD-96DF-47F2-B03B-81C2B717FD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355B-D9BC-4E7A-AEBE-4C905FEEF6C2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BD1F2-50CF-471C-B373-5FAC80A382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6CFD1-B5C2-4AD0-83F6-19308598D8A4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53195-9EE6-42F7-AF51-5E6B4B6D6F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CAD5-FFB8-4AD8-9C5C-B7547FF884E1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018E8-91C3-46E5-ACFF-335DDC0047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4E6E5-C955-43D8-802C-6BC8384E9AEF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3C0C7-7FDE-4A5B-ABB9-CA7FBA2325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fade/>
    <p:sndAc>
      <p:stSnd>
        <p:snd r:embed="rId1" name="Explosion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2570E-CEB7-426D-AEA2-97F34DBB2B40}" type="datetimeFigureOut">
              <a:rPr lang="en-US" altLang="en-US"/>
              <a:pPr>
                <a:defRPr/>
              </a:pPr>
              <a:t>11/1/2019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49D4E39-FCF9-435F-BD08-513B75D3FA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 spd="slow">
    <p:sndAc>
      <p:stSnd>
        <p:snd r:embed="rId13" name="Explosion"/>
      </p:stSnd>
    </p:sndAc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pitchFamily="-8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8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8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8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8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pitchFamily="-8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pitchFamily="-8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pitchFamily="-8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pitchFamily="-8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pitchFamily="-8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Text here (level one)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254" name="Picture 14" descr="PowerPoint Banner Smal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7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hyperlink" Target="https://emahsn.org.uk/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dementiauk.org/" TargetMode="External"/><Relationship Id="rId12" Type="http://schemas.openxmlformats.org/officeDocument/2006/relationships/hyperlink" Target="https://www.skillsforcare.org.uk/Learning-development/ongoing-learning-and-development/dementia/Dementia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hyperlink" Target="https://www.nottinghamshire.gov.uk/owl/learning/optimum-learning-resources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s://www.ageuk.org.uk/information-advice/care/helping-a-loved-one/caring-dementia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OWL-PP-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4" descr="OWL-PP-bottom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itle 1"/>
          <p:cNvSpPr>
            <a:spLocks noGrp="1"/>
          </p:cNvSpPr>
          <p:nvPr>
            <p:ph type="ctrTitle"/>
          </p:nvPr>
        </p:nvSpPr>
        <p:spPr>
          <a:xfrm>
            <a:off x="841248" y="1492495"/>
            <a:ext cx="7741920" cy="4439382"/>
          </a:xfrm>
        </p:spPr>
        <p:txBody>
          <a:bodyPr/>
          <a:lstStyle/>
          <a:p>
            <a:r>
              <a:rPr lang="en-GB" altLang="en-US" sz="4800" b="1" dirty="0">
                <a:solidFill>
                  <a:schemeClr val="accent6">
                    <a:lumMod val="50000"/>
                  </a:schemeClr>
                </a:solidFill>
              </a:rPr>
              <a:t>Managers’ Network Meeting</a:t>
            </a:r>
            <a:br>
              <a:rPr lang="en-GB" altLang="en-US" sz="4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alt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en-GB" altLang="en-US" sz="4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altLang="en-US" sz="4800" b="1" dirty="0">
                <a:solidFill>
                  <a:schemeClr val="accent6">
                    <a:lumMod val="75000"/>
                  </a:schemeClr>
                </a:solidFill>
              </a:rPr>
              <a:t>Developing</a:t>
            </a:r>
            <a:r>
              <a:rPr lang="en-GB" altLang="en-US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altLang="en-US" sz="4800" b="1" dirty="0">
                <a:solidFill>
                  <a:schemeClr val="accent6">
                    <a:lumMod val="75000"/>
                  </a:schemeClr>
                </a:solidFill>
              </a:rPr>
              <a:t>Dementia Care </a:t>
            </a:r>
            <a:br>
              <a:rPr lang="en-GB" altLang="en-US" sz="3600" b="1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GB" altLang="en-US" sz="3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altLang="en-US" sz="3600" b="1" dirty="0"/>
              <a:t>17</a:t>
            </a:r>
            <a:r>
              <a:rPr lang="en-GB" altLang="en-US" sz="3600" b="1" baseline="30000" dirty="0"/>
              <a:t>th</a:t>
            </a:r>
            <a:r>
              <a:rPr lang="en-GB" altLang="en-US" sz="3600" b="1" dirty="0"/>
              <a:t> September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A5A747-79EC-472B-BA9F-896D6F92F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623" y="1187668"/>
            <a:ext cx="3578662" cy="609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7254" y="1314811"/>
            <a:ext cx="7086600" cy="5139869"/>
          </a:xfrm>
        </p:spPr>
        <p:txBody>
          <a:bodyPr wrap="square" anchor="t" anchorCtr="0">
            <a:spAutoFit/>
          </a:bodyPr>
          <a:lstStyle/>
          <a:p>
            <a:pPr marL="57150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One thing you are going to do differently?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571500" lvl="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</a:rPr>
              <a:t>Tell us how we can improve these events</a:t>
            </a:r>
          </a:p>
          <a:p>
            <a:pPr lvl="0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  <a:ea typeface="+mn-ea"/>
            </a:endParaRPr>
          </a:p>
          <a:p>
            <a:pPr marL="57150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  <a:t>Other topics for network meetings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black"/>
              </a:solidFill>
              <a:latin typeface="Century Gothic" panose="020B0502020202020204" pitchFamily="34" charset="0"/>
              <a:ea typeface="+mn-ea"/>
            </a:endParaRPr>
          </a:p>
          <a:p>
            <a:pPr marL="571500" lvl="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</a:rPr>
              <a:t>OWL services you would like to know more about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1671" y="93663"/>
            <a:ext cx="7086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4000" b="1" dirty="0">
                <a:solidFill>
                  <a:srgbClr val="F79646">
                    <a:lumMod val="20000"/>
                    <a:lumOff val="80000"/>
                  </a:srgbClr>
                </a:solidFill>
                <a:latin typeface="Century Gothic" panose="020B0502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164937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00231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16369" y="93663"/>
            <a:ext cx="7048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3600" b="1" dirty="0">
                <a:solidFill>
                  <a:srgbClr val="F79646">
                    <a:lumMod val="20000"/>
                    <a:lumOff val="80000"/>
                  </a:srgbClr>
                </a:solidFill>
                <a:latin typeface="Century Gothic" panose="020B0502020202020204" pitchFamily="34" charset="0"/>
              </a:rPr>
              <a:t>Key Outcomes: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1204546"/>
            <a:ext cx="7609668" cy="5109006"/>
          </a:xfrm>
        </p:spPr>
        <p:txBody>
          <a:bodyPr anchor="t" anchorCtr="0"/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</a:rPr>
              <a:t>What makes a Butterfly home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accent6">
                    <a:lumMod val="75000"/>
                  </a:schemeClr>
                </a:solidFill>
              </a:rPr>
              <a:t>How to empower frontline staff in dementia care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</a:rPr>
              <a:t>Dementia services in Nottinghamshire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accent6">
                    <a:lumMod val="75000"/>
                  </a:schemeClr>
                </a:solidFill>
              </a:rPr>
              <a:t>Signposting, sharing and developing dementia resources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</a:rPr>
              <a:t>Supported employment opportunities through NCC </a:t>
            </a:r>
            <a:r>
              <a:rPr lang="en-GB" sz="3000" dirty="0" err="1">
                <a:solidFill>
                  <a:schemeClr val="tx1"/>
                </a:solidFill>
              </a:rPr>
              <a:t>i</a:t>
            </a:r>
            <a:r>
              <a:rPr lang="en-GB" sz="3000" dirty="0">
                <a:solidFill>
                  <a:schemeClr val="tx1"/>
                </a:solidFill>
              </a:rPr>
              <a:t>-work Team</a:t>
            </a:r>
          </a:p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News and Updates</a:t>
            </a:r>
          </a:p>
          <a:p>
            <a:pPr lvl="0"/>
            <a:endParaRPr lang="en-GB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7833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00231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8862" y="1058970"/>
            <a:ext cx="7620000" cy="5271492"/>
          </a:xfrm>
        </p:spPr>
        <p:txBody>
          <a:bodyPr anchor="t" anchorCtr="0"/>
          <a:lstStyle/>
          <a:p>
            <a:r>
              <a:rPr lang="en-GB" sz="5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631" y="93663"/>
            <a:ext cx="7271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2800" b="1" dirty="0">
                <a:solidFill>
                  <a:srgbClr val="F79646">
                    <a:lumMod val="20000"/>
                    <a:lumOff val="80000"/>
                  </a:srgbClr>
                </a:solidFill>
                <a:latin typeface="Century Gothic" panose="020B0502020202020204" pitchFamily="34" charset="0"/>
              </a:rPr>
              <a:t>What makes a Butterfly Home?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30D9A-147A-4B7D-BE98-92AA1C63C137}"/>
              </a:ext>
            </a:extLst>
          </p:cNvPr>
          <p:cNvSpPr txBox="1"/>
          <p:nvPr/>
        </p:nvSpPr>
        <p:spPr>
          <a:xfrm>
            <a:off x="1661745" y="2154115"/>
            <a:ext cx="7280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Ros Heath</a:t>
            </a:r>
          </a:p>
          <a:p>
            <a:endParaRPr lang="en-GB" sz="3200" dirty="0"/>
          </a:p>
          <a:p>
            <a:r>
              <a:rPr lang="en-GB" sz="3200" dirty="0"/>
              <a:t>Owner and Manager </a:t>
            </a:r>
          </a:p>
          <a:p>
            <a:r>
              <a:rPr lang="en-GB" sz="3200" dirty="0"/>
              <a:t>of </a:t>
            </a:r>
            <a:r>
              <a:rPr lang="en-GB" sz="3200" dirty="0" err="1"/>
              <a:t>Landermeads</a:t>
            </a:r>
            <a:r>
              <a:rPr lang="en-GB" sz="3200" dirty="0"/>
              <a:t> Care Home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rgbClr val="7030A0"/>
                </a:solidFill>
              </a:rPr>
              <a:t>A Dementia Care Matters Butterfly Home</a:t>
            </a:r>
          </a:p>
        </p:txBody>
      </p:sp>
    </p:spTree>
    <p:extLst>
      <p:ext uri="{BB962C8B-B14F-4D97-AF65-F5344CB8AC3E}">
        <p14:creationId xmlns:p14="http://schemas.microsoft.com/office/powerpoint/2010/main" val="156773069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00231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8862" y="1058970"/>
            <a:ext cx="7620000" cy="5271492"/>
          </a:xfrm>
        </p:spPr>
        <p:txBody>
          <a:bodyPr anchor="t" anchorCtr="0"/>
          <a:lstStyle/>
          <a:p>
            <a:r>
              <a:rPr lang="en-GB" sz="5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2315" y="34926"/>
            <a:ext cx="7271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3200" b="1" dirty="0">
                <a:solidFill>
                  <a:schemeClr val="accent6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Focussed Intervention, Training &amp; Support</a:t>
            </a:r>
            <a:endParaRPr lang="en-GB" sz="3200" b="1" dirty="0">
              <a:solidFill>
                <a:schemeClr val="accent6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36D256-6868-46FE-A6CA-F7E51158630D}"/>
              </a:ext>
            </a:extLst>
          </p:cNvPr>
          <p:cNvSpPr/>
          <p:nvPr/>
        </p:nvSpPr>
        <p:spPr>
          <a:xfrm>
            <a:off x="1881552" y="2213375"/>
            <a:ext cx="650631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Farai Pfende </a:t>
            </a:r>
          </a:p>
          <a:p>
            <a:endParaRPr lang="en-GB" sz="2800" dirty="0"/>
          </a:p>
          <a:p>
            <a:r>
              <a:rPr lang="en-GB" sz="2800" dirty="0"/>
              <a:t>Head of Learning and Development</a:t>
            </a:r>
          </a:p>
          <a:p>
            <a:r>
              <a:rPr lang="en-GB" sz="1000" dirty="0"/>
              <a:t> </a:t>
            </a:r>
          </a:p>
          <a:p>
            <a:r>
              <a:rPr lang="en-GB" sz="2800" dirty="0"/>
              <a:t>Dementia Practice Development Coach</a:t>
            </a:r>
          </a:p>
          <a:p>
            <a:r>
              <a:rPr lang="en-GB" sz="2800" dirty="0"/>
              <a:t> </a:t>
            </a:r>
          </a:p>
          <a:p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</a:rPr>
              <a:t>JoCo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 Learning and Development </a:t>
            </a:r>
          </a:p>
        </p:txBody>
      </p:sp>
    </p:spTree>
    <p:extLst>
      <p:ext uri="{BB962C8B-B14F-4D97-AF65-F5344CB8AC3E}">
        <p14:creationId xmlns:p14="http://schemas.microsoft.com/office/powerpoint/2010/main" val="407932359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00231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8862" y="1058970"/>
            <a:ext cx="7620000" cy="5271492"/>
          </a:xfrm>
        </p:spPr>
        <p:txBody>
          <a:bodyPr anchor="t" anchorCtr="0"/>
          <a:lstStyle/>
          <a:p>
            <a:r>
              <a:rPr lang="en-GB" sz="5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2315" y="34926"/>
            <a:ext cx="7271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3200" b="1" dirty="0">
                <a:solidFill>
                  <a:schemeClr val="accent6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QMMT Perspective – Dementia Services</a:t>
            </a:r>
            <a:endParaRPr lang="en-GB" sz="3200" b="1" dirty="0">
              <a:solidFill>
                <a:schemeClr val="accent6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36D256-6868-46FE-A6CA-F7E51158630D}"/>
              </a:ext>
            </a:extLst>
          </p:cNvPr>
          <p:cNvSpPr/>
          <p:nvPr/>
        </p:nvSpPr>
        <p:spPr>
          <a:xfrm>
            <a:off x="1881552" y="2213375"/>
            <a:ext cx="650631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Gemma Shelton</a:t>
            </a:r>
          </a:p>
          <a:p>
            <a:endParaRPr lang="en-GB" sz="2800" dirty="0"/>
          </a:p>
          <a:p>
            <a:r>
              <a:rPr lang="en-GB" sz="2800" dirty="0"/>
              <a:t>Joint Team Manager</a:t>
            </a:r>
          </a:p>
          <a:p>
            <a:r>
              <a:rPr lang="en-GB" sz="1000" dirty="0"/>
              <a:t> </a:t>
            </a:r>
          </a:p>
          <a:p>
            <a:r>
              <a:rPr lang="en-GB" sz="2800" dirty="0"/>
              <a:t>Quality and Market Management Team</a:t>
            </a:r>
          </a:p>
          <a:p>
            <a:r>
              <a:rPr lang="en-GB" sz="2800" dirty="0"/>
              <a:t> </a:t>
            </a:r>
          </a:p>
          <a:p>
            <a:r>
              <a:rPr lang="en-GB" sz="3600" b="1" dirty="0">
                <a:solidFill>
                  <a:schemeClr val="accent3">
                    <a:lumMod val="75000"/>
                  </a:schemeClr>
                </a:solidFill>
              </a:rPr>
              <a:t>Nottinghamshire County Council</a:t>
            </a:r>
          </a:p>
        </p:txBody>
      </p:sp>
    </p:spTree>
    <p:extLst>
      <p:ext uri="{BB962C8B-B14F-4D97-AF65-F5344CB8AC3E}">
        <p14:creationId xmlns:p14="http://schemas.microsoft.com/office/powerpoint/2010/main" val="350355044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00231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83777" y="93663"/>
            <a:ext cx="6743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2800" b="1" dirty="0">
                <a:solidFill>
                  <a:srgbClr val="F79646">
                    <a:lumMod val="20000"/>
                    <a:lumOff val="80000"/>
                  </a:srgbClr>
                </a:solidFill>
                <a:latin typeface="Century Gothic" panose="020B0502020202020204" pitchFamily="34" charset="0"/>
              </a:rPr>
              <a:t>Resources and Sharing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F350B-7405-4F1A-B730-E891F9A49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94" y="1171180"/>
            <a:ext cx="1355114" cy="1725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A8C56-82A1-4C3E-9DDD-F9BC0B1CA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465" y="1322362"/>
            <a:ext cx="1800225" cy="9715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656B7D8-F361-4183-B7C0-E41974230927}"/>
              </a:ext>
            </a:extLst>
          </p:cNvPr>
          <p:cNvSpPr/>
          <p:nvPr/>
        </p:nvSpPr>
        <p:spPr>
          <a:xfrm>
            <a:off x="4674862" y="3532157"/>
            <a:ext cx="34687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</a:rPr>
              <a:t>Admiral Nurses</a:t>
            </a:r>
          </a:p>
          <a:p>
            <a:r>
              <a:rPr lang="en-GB" sz="2000" b="1" dirty="0">
                <a:solidFill>
                  <a:srgbClr val="7030A0"/>
                </a:solidFill>
                <a:hlinkClick r:id="rId7"/>
              </a:rPr>
              <a:t>https://www.dementiauk.org/</a:t>
            </a:r>
            <a:endParaRPr lang="en-GB" sz="2000" b="1" dirty="0">
              <a:solidFill>
                <a:srgbClr val="7030A0"/>
              </a:solidFill>
            </a:endParaRPr>
          </a:p>
          <a:p>
            <a:endParaRPr lang="en-GB" sz="2000" b="1" dirty="0">
              <a:solidFill>
                <a:srgbClr val="7030A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2565F1-5B46-44DB-B9DE-96F820E68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217" y="3840672"/>
            <a:ext cx="2942806" cy="16649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7C0752-89EF-454E-B942-528B0622A4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3226" y="4602097"/>
            <a:ext cx="4149072" cy="9335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199A08-DC69-4E49-90B3-B9B8C1A1F905}"/>
              </a:ext>
            </a:extLst>
          </p:cNvPr>
          <p:cNvSpPr/>
          <p:nvPr/>
        </p:nvSpPr>
        <p:spPr>
          <a:xfrm>
            <a:off x="5986465" y="2340301"/>
            <a:ext cx="25948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10"/>
              </a:rPr>
              <a:t>https://www.ageuk.org.uk/information-advice/care/helping-a-loved-one/caring-dementia/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E0B937-8CD7-4ED8-89CA-7E6A64052C52}"/>
              </a:ext>
            </a:extLst>
          </p:cNvPr>
          <p:cNvSpPr/>
          <p:nvPr/>
        </p:nvSpPr>
        <p:spPr>
          <a:xfrm>
            <a:off x="826477" y="2828941"/>
            <a:ext cx="3255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11"/>
              </a:rPr>
              <a:t>https://www.nottinghamshire.gov.uk/owl/learning/optimum-learning-resources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6875A-9DB8-40FF-B141-D8DFD3E5588D}"/>
              </a:ext>
            </a:extLst>
          </p:cNvPr>
          <p:cNvSpPr/>
          <p:nvPr/>
        </p:nvSpPr>
        <p:spPr>
          <a:xfrm>
            <a:off x="591702" y="5255350"/>
            <a:ext cx="2942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12"/>
              </a:rPr>
              <a:t>https://www.skillsforcare.org.uk/Learning-development/ongoing-learning-and-development/dementia/Dementia.aspx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8DB1B-DE17-49BB-8C50-9AD43C655929}"/>
              </a:ext>
            </a:extLst>
          </p:cNvPr>
          <p:cNvSpPr/>
          <p:nvPr/>
        </p:nvSpPr>
        <p:spPr>
          <a:xfrm>
            <a:off x="5128586" y="5540936"/>
            <a:ext cx="1648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13"/>
              </a:rPr>
              <a:t>https://emahsn.org.uk/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6189372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00231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8862" y="1058970"/>
            <a:ext cx="7620000" cy="5271492"/>
          </a:xfrm>
        </p:spPr>
        <p:txBody>
          <a:bodyPr anchor="t" anchorCtr="0"/>
          <a:lstStyle/>
          <a:p>
            <a:r>
              <a:rPr lang="en-GB" sz="5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6723" y="93663"/>
            <a:ext cx="7148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2800" b="1" dirty="0">
                <a:solidFill>
                  <a:srgbClr val="F79646">
                    <a:lumMod val="20000"/>
                    <a:lumOff val="80000"/>
                  </a:srgbClr>
                </a:solidFill>
                <a:latin typeface="Century Gothic" panose="020B0502020202020204" pitchFamily="34" charset="0"/>
              </a:rPr>
              <a:t>What makes a Dementia Champion?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8E905-6EA9-4595-B15A-0EC7E6A03533}"/>
              </a:ext>
            </a:extLst>
          </p:cNvPr>
          <p:cNvSpPr txBox="1"/>
          <p:nvPr/>
        </p:nvSpPr>
        <p:spPr>
          <a:xfrm>
            <a:off x="1339363" y="918293"/>
            <a:ext cx="76200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An Optimum Dementia Champion is someone who:</a:t>
            </a:r>
            <a:endParaRPr lang="en-GB" sz="2000" dirty="0"/>
          </a:p>
          <a:p>
            <a:endParaRPr lang="en-GB" sz="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Has a good understanding of the subject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Is aware of the resources available and how to keep themselves up to date (with support from Optimum)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Role models best practice at all times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Keeps colleagues up to date through team meetings and workplace learning opportunities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Champions success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Champions ways of improving services</a:t>
            </a:r>
          </a:p>
        </p:txBody>
      </p:sp>
    </p:spTree>
    <p:extLst>
      <p:ext uri="{BB962C8B-B14F-4D97-AF65-F5344CB8AC3E}">
        <p14:creationId xmlns:p14="http://schemas.microsoft.com/office/powerpoint/2010/main" val="114218384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25002" y="1027064"/>
            <a:ext cx="7693269" cy="6050887"/>
          </a:xfrm>
        </p:spPr>
        <p:txBody>
          <a:bodyPr wrap="square" anchor="t" anchorCtr="0">
            <a:spAutoFit/>
          </a:bodyPr>
          <a:lstStyle/>
          <a:p>
            <a:pPr marL="571500" lvl="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</a:rPr>
              <a:t>Who we are and how we work with employers</a:t>
            </a:r>
          </a:p>
          <a:p>
            <a:pPr marL="571500" lvl="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  <a:ea typeface="+mn-ea"/>
            </a:endParaRPr>
          </a:p>
          <a:p>
            <a:pPr marL="571500" lvl="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  <a:t>Frequently Asked Questions: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Am I insured to do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What are the benefits of employing someone with a disability?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What is a ‘Reasonable Adjustment’?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What support do they get?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What support do I get?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Do we need specific training?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What do I do if there is a problem?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How do I act / communicate with someone with a learning disability?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black"/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671" y="93663"/>
            <a:ext cx="708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3600" b="1" dirty="0" err="1">
                <a:solidFill>
                  <a:srgbClr val="F79646">
                    <a:lumMod val="20000"/>
                    <a:lumOff val="80000"/>
                  </a:srgbClr>
                </a:solidFill>
                <a:latin typeface="Century Gothic" panose="020B0502020202020204" pitchFamily="34" charset="0"/>
              </a:rPr>
              <a:t>i</a:t>
            </a:r>
            <a:r>
              <a:rPr lang="en-GB" sz="3600" b="1" dirty="0">
                <a:solidFill>
                  <a:srgbClr val="F79646">
                    <a:lumMod val="20000"/>
                    <a:lumOff val="80000"/>
                  </a:srgbClr>
                </a:solidFill>
                <a:latin typeface="Century Gothic" panose="020B0502020202020204" pitchFamily="34" charset="0"/>
              </a:rPr>
              <a:t>-Work service for employers</a:t>
            </a:r>
          </a:p>
        </p:txBody>
      </p:sp>
    </p:spTree>
    <p:extLst>
      <p:ext uri="{BB962C8B-B14F-4D97-AF65-F5344CB8AC3E}">
        <p14:creationId xmlns:p14="http://schemas.microsoft.com/office/powerpoint/2010/main" val="156862391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OWL-PP-botto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 descr="OWL-PP-top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7254" y="1304919"/>
            <a:ext cx="7086600" cy="5324535"/>
          </a:xfrm>
        </p:spPr>
        <p:txBody>
          <a:bodyPr wrap="square" anchor="t" anchorCtr="0">
            <a:spAutoFit/>
          </a:bodyPr>
          <a:lstStyle/>
          <a:p>
            <a:pPr marL="571500" lvl="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  <a:t>Upcoming events</a:t>
            </a:r>
          </a:p>
          <a:p>
            <a:pPr lvl="0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3200" dirty="0">
              <a:solidFill>
                <a:schemeClr val="tx1"/>
              </a:solidFill>
              <a:latin typeface="Century Gothic" panose="020B0502020202020204" pitchFamily="34" charset="0"/>
              <a:ea typeface="+mn-ea"/>
            </a:endParaRPr>
          </a:p>
          <a:p>
            <a:pPr marL="571500" lvl="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</a:rPr>
              <a:t>An event you have attended recently</a:t>
            </a:r>
          </a:p>
          <a:p>
            <a:pPr lvl="0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32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  <a:ea typeface="+mn-ea"/>
            </a:endParaRPr>
          </a:p>
          <a:p>
            <a:pPr marL="571500" lvl="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  <a:t>Something you have learned recently</a:t>
            </a:r>
          </a:p>
          <a:p>
            <a:pPr lvl="0"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32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  <a:ea typeface="+mn-ea"/>
            </a:endParaRPr>
          </a:p>
          <a:p>
            <a:pPr marL="571500" indent="-571500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</a:rPr>
              <a:t>Something you would like to know more about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black"/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671" y="93663"/>
            <a:ext cx="7086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GB" sz="4000" b="1" dirty="0">
                <a:solidFill>
                  <a:srgbClr val="F79646">
                    <a:lumMod val="20000"/>
                    <a:lumOff val="80000"/>
                  </a:srgbClr>
                </a:solidFill>
                <a:latin typeface="Century Gothic" panose="020B0502020202020204" pitchFamily="34" charset="0"/>
              </a:rPr>
              <a:t>Information Sharing</a:t>
            </a:r>
          </a:p>
        </p:txBody>
      </p:sp>
    </p:spTree>
    <p:extLst>
      <p:ext uri="{BB962C8B-B14F-4D97-AF65-F5344CB8AC3E}">
        <p14:creationId xmlns:p14="http://schemas.microsoft.com/office/powerpoint/2010/main" val="25773207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397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Geneva</vt:lpstr>
      <vt:lpstr>Times New Roman</vt:lpstr>
      <vt:lpstr>Wingdings</vt:lpstr>
      <vt:lpstr>Office Theme</vt:lpstr>
      <vt:lpstr>Custom Design</vt:lpstr>
      <vt:lpstr>Managers’ Network Meeting   Developing Dementia Care   17th September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local authority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mclaughlin</dc:creator>
  <cp:lastModifiedBy>Claire Poole</cp:lastModifiedBy>
  <cp:revision>591</cp:revision>
  <cp:lastPrinted>2018-01-25T14:55:00Z</cp:lastPrinted>
  <dcterms:created xsi:type="dcterms:W3CDTF">2014-03-07T13:37:09Z</dcterms:created>
  <dcterms:modified xsi:type="dcterms:W3CDTF">2019-11-01T10:14:00Z</dcterms:modified>
</cp:coreProperties>
</file>