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xls" ContentType="application/vnd.ms-exce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16" r:id="rId3"/>
    <p:sldId id="258" r:id="rId4"/>
    <p:sldId id="259" r:id="rId5"/>
    <p:sldId id="260" r:id="rId6"/>
    <p:sldId id="308" r:id="rId7"/>
    <p:sldId id="262" r:id="rId8"/>
    <p:sldId id="263" r:id="rId9"/>
    <p:sldId id="264" r:id="rId10"/>
    <p:sldId id="265" r:id="rId11"/>
    <p:sldId id="266" r:id="rId12"/>
    <p:sldId id="267" r:id="rId13"/>
    <p:sldId id="268" r:id="rId14"/>
    <p:sldId id="269" r:id="rId15"/>
    <p:sldId id="270" r:id="rId16"/>
    <p:sldId id="309" r:id="rId17"/>
    <p:sldId id="271" r:id="rId18"/>
    <p:sldId id="272" r:id="rId19"/>
    <p:sldId id="310" r:id="rId20"/>
    <p:sldId id="274" r:id="rId21"/>
    <p:sldId id="275" r:id="rId22"/>
    <p:sldId id="276" r:id="rId23"/>
    <p:sldId id="311" r:id="rId24"/>
    <p:sldId id="278" r:id="rId25"/>
    <p:sldId id="280" r:id="rId26"/>
    <p:sldId id="313" r:id="rId27"/>
    <p:sldId id="282" r:id="rId28"/>
    <p:sldId id="314" r:id="rId29"/>
    <p:sldId id="284" r:id="rId30"/>
    <p:sldId id="285" r:id="rId31"/>
    <p:sldId id="286" r:id="rId32"/>
    <p:sldId id="312" r:id="rId33"/>
    <p:sldId id="289" r:id="rId34"/>
    <p:sldId id="290" r:id="rId35"/>
    <p:sldId id="287" r:id="rId36"/>
    <p:sldId id="315" r:id="rId37"/>
    <p:sldId id="293" r:id="rId38"/>
    <p:sldId id="294" r:id="rId39"/>
  </p:sldIdLst>
  <p:sldSz cx="9144000" cy="6858000" type="screen4x3"/>
  <p:notesSz cx="6662738" cy="9832975"/>
  <p:defaultTextStyle>
    <a:defPPr>
      <a:defRPr lang="en-GB"/>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naessl" initials="" lastIdx="3" clrIdx="0"/>
  <p:cmAuthor id="1" name="jhentsch" initials=""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B3AA7E"/>
    <a:srgbClr val="00AEEF"/>
    <a:srgbClr val="7B79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81625" autoAdjust="0"/>
  </p:normalViewPr>
  <p:slideViewPr>
    <p:cSldViewPr>
      <p:cViewPr>
        <p:scale>
          <a:sx n="100" d="100"/>
          <a:sy n="100" d="100"/>
        </p:scale>
        <p:origin x="-1542" y="-72"/>
      </p:cViewPr>
      <p:guideLst>
        <p:guide orient="horz" pos="164"/>
        <p:guide pos="567"/>
      </p:guideLst>
    </p:cSldViewPr>
  </p:slideViewPr>
  <p:notesTextViewPr>
    <p:cViewPr>
      <p:scale>
        <a:sx n="100" d="100"/>
        <a:sy n="100" d="100"/>
      </p:scale>
      <p:origin x="0" y="0"/>
    </p:cViewPr>
  </p:notesTextViewPr>
  <p:notesViewPr>
    <p:cSldViewPr>
      <p:cViewPr>
        <p:scale>
          <a:sx n="100" d="100"/>
          <a:sy n="100" d="100"/>
        </p:scale>
        <p:origin x="-2892" y="-78"/>
      </p:cViewPr>
      <p:guideLst>
        <p:guide orient="horz" pos="3097"/>
        <p:guide pos="209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89968" tIns="44984" rIns="89968" bIns="44984" numCol="1" anchor="t" anchorCtr="0" compatLnSpc="1">
            <a:prstTxWarp prst="textNoShape">
              <a:avLst/>
            </a:prstTxWarp>
          </a:bodyPr>
          <a:lstStyle>
            <a:lvl1pPr defTabSz="900113">
              <a:defRPr sz="1200" b="0"/>
            </a:lvl1pPr>
          </a:lstStyle>
          <a:p>
            <a:endParaRPr lang="en-GB"/>
          </a:p>
        </p:txBody>
      </p:sp>
      <p:sp>
        <p:nvSpPr>
          <p:cNvPr id="241667" name="Rectangle 3"/>
          <p:cNvSpPr>
            <a:spLocks noGrp="1" noChangeArrowheads="1"/>
          </p:cNvSpPr>
          <p:nvPr>
            <p:ph type="dt" sz="quarter" idx="1"/>
          </p:nvPr>
        </p:nvSpPr>
        <p:spPr bwMode="auto">
          <a:xfrm>
            <a:off x="3773488" y="0"/>
            <a:ext cx="2887662" cy="492125"/>
          </a:xfrm>
          <a:prstGeom prst="rect">
            <a:avLst/>
          </a:prstGeom>
          <a:noFill/>
          <a:ln w="9525">
            <a:noFill/>
            <a:miter lim="800000"/>
            <a:headEnd/>
            <a:tailEnd/>
          </a:ln>
          <a:effectLst/>
        </p:spPr>
        <p:txBody>
          <a:bodyPr vert="horz" wrap="square" lIns="89968" tIns="44984" rIns="89968" bIns="44984" numCol="1" anchor="t" anchorCtr="0" compatLnSpc="1">
            <a:prstTxWarp prst="textNoShape">
              <a:avLst/>
            </a:prstTxWarp>
          </a:bodyPr>
          <a:lstStyle>
            <a:lvl1pPr algn="r" defTabSz="900113">
              <a:defRPr sz="1200" b="0"/>
            </a:lvl1pPr>
          </a:lstStyle>
          <a:p>
            <a:endParaRPr lang="en-GB"/>
          </a:p>
        </p:txBody>
      </p:sp>
      <p:sp>
        <p:nvSpPr>
          <p:cNvPr id="241668" name="Rectangle 4"/>
          <p:cNvSpPr>
            <a:spLocks noGrp="1" noChangeArrowheads="1"/>
          </p:cNvSpPr>
          <p:nvPr>
            <p:ph type="ftr" sz="quarter" idx="2"/>
          </p:nvPr>
        </p:nvSpPr>
        <p:spPr bwMode="auto">
          <a:xfrm>
            <a:off x="0" y="9339263"/>
            <a:ext cx="2887663" cy="492125"/>
          </a:xfrm>
          <a:prstGeom prst="rect">
            <a:avLst/>
          </a:prstGeom>
          <a:noFill/>
          <a:ln w="9525">
            <a:noFill/>
            <a:miter lim="800000"/>
            <a:headEnd/>
            <a:tailEnd/>
          </a:ln>
          <a:effectLst/>
        </p:spPr>
        <p:txBody>
          <a:bodyPr vert="horz" wrap="square" lIns="89968" tIns="44984" rIns="89968" bIns="44984" numCol="1" anchor="b" anchorCtr="0" compatLnSpc="1">
            <a:prstTxWarp prst="textNoShape">
              <a:avLst/>
            </a:prstTxWarp>
          </a:bodyPr>
          <a:lstStyle>
            <a:lvl1pPr defTabSz="900113">
              <a:defRPr sz="1200" b="0"/>
            </a:lvl1pPr>
          </a:lstStyle>
          <a:p>
            <a:endParaRPr lang="en-GB"/>
          </a:p>
        </p:txBody>
      </p:sp>
      <p:sp>
        <p:nvSpPr>
          <p:cNvPr id="241669" name="Rectangle 5"/>
          <p:cNvSpPr>
            <a:spLocks noGrp="1" noChangeArrowheads="1"/>
          </p:cNvSpPr>
          <p:nvPr>
            <p:ph type="sldNum" sz="quarter" idx="3"/>
          </p:nvPr>
        </p:nvSpPr>
        <p:spPr bwMode="auto">
          <a:xfrm>
            <a:off x="3773488" y="9339263"/>
            <a:ext cx="2887662" cy="492125"/>
          </a:xfrm>
          <a:prstGeom prst="rect">
            <a:avLst/>
          </a:prstGeom>
          <a:noFill/>
          <a:ln w="9525">
            <a:noFill/>
            <a:miter lim="800000"/>
            <a:headEnd/>
            <a:tailEnd/>
          </a:ln>
          <a:effectLst/>
        </p:spPr>
        <p:txBody>
          <a:bodyPr vert="horz" wrap="square" lIns="89968" tIns="44984" rIns="89968" bIns="44984" numCol="1" anchor="b" anchorCtr="0" compatLnSpc="1">
            <a:prstTxWarp prst="textNoShape">
              <a:avLst/>
            </a:prstTxWarp>
          </a:bodyPr>
          <a:lstStyle>
            <a:lvl1pPr algn="r" defTabSz="900113">
              <a:defRPr sz="1200" b="0"/>
            </a:lvl1pPr>
          </a:lstStyle>
          <a:p>
            <a:fld id="{D37379E0-3EA6-4258-BF10-83863508E1A5}"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89968" tIns="44984" rIns="89968" bIns="44984" numCol="1" anchor="t" anchorCtr="0" compatLnSpc="1">
            <a:prstTxWarp prst="textNoShape">
              <a:avLst/>
            </a:prstTxWarp>
          </a:bodyPr>
          <a:lstStyle>
            <a:lvl1pPr defTabSz="900113">
              <a:defRPr sz="1200" b="0"/>
            </a:lvl1pPr>
          </a:lstStyle>
          <a:p>
            <a:endParaRPr lang="en-GB"/>
          </a:p>
        </p:txBody>
      </p:sp>
      <p:sp>
        <p:nvSpPr>
          <p:cNvPr id="15363" name="Rectangle 3"/>
          <p:cNvSpPr>
            <a:spLocks noGrp="1" noChangeArrowheads="1"/>
          </p:cNvSpPr>
          <p:nvPr>
            <p:ph type="dt" idx="1"/>
          </p:nvPr>
        </p:nvSpPr>
        <p:spPr bwMode="auto">
          <a:xfrm>
            <a:off x="3773488" y="0"/>
            <a:ext cx="2887662" cy="492125"/>
          </a:xfrm>
          <a:prstGeom prst="rect">
            <a:avLst/>
          </a:prstGeom>
          <a:noFill/>
          <a:ln w="9525">
            <a:noFill/>
            <a:miter lim="800000"/>
            <a:headEnd/>
            <a:tailEnd/>
          </a:ln>
          <a:effectLst/>
        </p:spPr>
        <p:txBody>
          <a:bodyPr vert="horz" wrap="square" lIns="89968" tIns="44984" rIns="89968" bIns="44984" numCol="1" anchor="t" anchorCtr="0" compatLnSpc="1">
            <a:prstTxWarp prst="textNoShape">
              <a:avLst/>
            </a:prstTxWarp>
          </a:bodyPr>
          <a:lstStyle>
            <a:lvl1pPr algn="r" defTabSz="900113">
              <a:defRPr sz="1200" b="0"/>
            </a:lvl1pPr>
          </a:lstStyle>
          <a:p>
            <a:endParaRPr lang="en-GB"/>
          </a:p>
        </p:txBody>
      </p:sp>
      <p:sp>
        <p:nvSpPr>
          <p:cNvPr id="15364"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666750" y="4670425"/>
            <a:ext cx="5329238" cy="4424363"/>
          </a:xfrm>
          <a:prstGeom prst="rect">
            <a:avLst/>
          </a:prstGeom>
          <a:noFill/>
          <a:ln w="9525">
            <a:noFill/>
            <a:miter lim="800000"/>
            <a:headEnd/>
            <a:tailEnd/>
          </a:ln>
          <a:effectLst/>
        </p:spPr>
        <p:txBody>
          <a:bodyPr vert="horz" wrap="square" lIns="89968" tIns="44984" rIns="89968" bIns="44984"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5366" name="Rectangle 6"/>
          <p:cNvSpPr>
            <a:spLocks noGrp="1" noChangeArrowheads="1"/>
          </p:cNvSpPr>
          <p:nvPr>
            <p:ph type="ftr" sz="quarter" idx="4"/>
          </p:nvPr>
        </p:nvSpPr>
        <p:spPr bwMode="auto">
          <a:xfrm>
            <a:off x="0" y="9339263"/>
            <a:ext cx="2887663" cy="492125"/>
          </a:xfrm>
          <a:prstGeom prst="rect">
            <a:avLst/>
          </a:prstGeom>
          <a:noFill/>
          <a:ln w="9525">
            <a:noFill/>
            <a:miter lim="800000"/>
            <a:headEnd/>
            <a:tailEnd/>
          </a:ln>
          <a:effectLst/>
        </p:spPr>
        <p:txBody>
          <a:bodyPr vert="horz" wrap="square" lIns="89968" tIns="44984" rIns="89968" bIns="44984" numCol="1" anchor="b" anchorCtr="0" compatLnSpc="1">
            <a:prstTxWarp prst="textNoShape">
              <a:avLst/>
            </a:prstTxWarp>
          </a:bodyPr>
          <a:lstStyle>
            <a:lvl1pPr defTabSz="900113">
              <a:defRPr sz="1200" b="0"/>
            </a:lvl1pPr>
          </a:lstStyle>
          <a:p>
            <a:endParaRPr lang="en-GB"/>
          </a:p>
        </p:txBody>
      </p:sp>
      <p:sp>
        <p:nvSpPr>
          <p:cNvPr id="15367" name="Rectangle 7"/>
          <p:cNvSpPr>
            <a:spLocks noGrp="1" noChangeArrowheads="1"/>
          </p:cNvSpPr>
          <p:nvPr>
            <p:ph type="sldNum" sz="quarter" idx="5"/>
          </p:nvPr>
        </p:nvSpPr>
        <p:spPr bwMode="auto">
          <a:xfrm>
            <a:off x="3773488" y="9339263"/>
            <a:ext cx="2887662" cy="492125"/>
          </a:xfrm>
          <a:prstGeom prst="rect">
            <a:avLst/>
          </a:prstGeom>
          <a:noFill/>
          <a:ln w="9525">
            <a:noFill/>
            <a:miter lim="800000"/>
            <a:headEnd/>
            <a:tailEnd/>
          </a:ln>
          <a:effectLst/>
        </p:spPr>
        <p:txBody>
          <a:bodyPr vert="horz" wrap="square" lIns="89968" tIns="44984" rIns="89968" bIns="44984" numCol="1" anchor="b" anchorCtr="0" compatLnSpc="1">
            <a:prstTxWarp prst="textNoShape">
              <a:avLst/>
            </a:prstTxWarp>
          </a:bodyPr>
          <a:lstStyle>
            <a:lvl1pPr algn="r" defTabSz="900113">
              <a:defRPr sz="1200" b="0"/>
            </a:lvl1pPr>
          </a:lstStyle>
          <a:p>
            <a:fld id="{377876AB-6E96-47EE-961B-012AF94E1DFD}"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77876AB-6E96-47EE-961B-012AF94E1DFD}"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C2FBC51-8A1B-4F6F-8CD3-5C7F8BDCAE59}" type="slidenum">
              <a:rPr lang="en-GB"/>
              <a:pPr/>
              <a:t>11</a:t>
            </a:fld>
            <a:endParaRPr lang="en-GB"/>
          </a:p>
        </p:txBody>
      </p:sp>
      <p:sp>
        <p:nvSpPr>
          <p:cNvPr id="175106"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8284F245-9D7B-4967-BBB8-2AB95FDB0A98}" type="slidenum">
              <a:rPr lang="en-GB" sz="1200" b="0"/>
              <a:pPr algn="r" defTabSz="900113"/>
              <a:t>11</a:t>
            </a:fld>
            <a:endParaRPr lang="en-GB" sz="1200" b="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p:txBody>
          <a:bodyPr/>
          <a:lstStyle/>
          <a:p>
            <a:pPr>
              <a:spcBef>
                <a:spcPct val="0"/>
              </a:spcBef>
              <a:spcAft>
                <a:spcPct val="20000"/>
              </a:spcAft>
            </a:pP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780A006-5122-4292-AD80-D7EB4CB272DB}" type="slidenum">
              <a:rPr lang="en-GB"/>
              <a:pPr/>
              <a:t>13</a:t>
            </a:fld>
            <a:endParaRPr lang="en-GB"/>
          </a:p>
        </p:txBody>
      </p:sp>
      <p:sp>
        <p:nvSpPr>
          <p:cNvPr id="178178"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FA39B384-5408-49E7-9906-51E3878DDB3C}" type="slidenum">
              <a:rPr lang="en-GB" sz="1200" b="0"/>
              <a:pPr algn="r" defTabSz="900113"/>
              <a:t>13</a:t>
            </a:fld>
            <a:endParaRPr lang="en-GB" sz="1200" b="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p:txBody>
          <a:bodyPr/>
          <a:lstStyle/>
          <a:p>
            <a:endParaRPr lang="en-GB" sz="500" dirty="0">
              <a:solidFill>
                <a:srgbClr val="FF0066"/>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E89D36-7000-45F2-A25C-80139FF9E81F}" type="slidenum">
              <a:rPr lang="en-GB"/>
              <a:pPr/>
              <a:t>15</a:t>
            </a:fld>
            <a:endParaRPr lang="en-GB"/>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A1B5DE8-9A33-43EF-A58A-E40FF102D0FB}" type="slidenum">
              <a:rPr lang="en-GB"/>
              <a:pPr/>
              <a:t>21</a:t>
            </a:fld>
            <a:endParaRPr lang="en-GB"/>
          </a:p>
        </p:txBody>
      </p:sp>
      <p:sp>
        <p:nvSpPr>
          <p:cNvPr id="187394"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2DA85314-913A-4B9D-8520-52FC03DDB6E4}" type="slidenum">
              <a:rPr lang="en-GB" sz="1200" b="0"/>
              <a:pPr algn="r" defTabSz="900113"/>
              <a:t>21</a:t>
            </a:fld>
            <a:endParaRPr lang="en-GB" sz="1200" b="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p:txBody>
          <a:bodyPr/>
          <a:lstStyle/>
          <a:p>
            <a:endParaRPr lang="en-US" sz="500" dirty="0">
              <a:solidFill>
                <a:srgbClr val="FF0066"/>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77876AB-6E96-47EE-961B-012AF94E1DFD}"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30BF67-85DA-4426-8507-B71D52684E34}" type="slidenum">
              <a:rPr lang="en-GB"/>
              <a:pPr/>
              <a:t>24</a:t>
            </a:fld>
            <a:endParaRPr lang="en-GB"/>
          </a:p>
        </p:txBody>
      </p:sp>
      <p:sp>
        <p:nvSpPr>
          <p:cNvPr id="191490"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72CD64D8-23A7-497E-9B92-416AD6E6EBAE}" type="slidenum">
              <a:rPr lang="en-GB" sz="1200" b="0"/>
              <a:pPr algn="r" defTabSz="900113"/>
              <a:t>24</a:t>
            </a:fld>
            <a:endParaRPr lang="en-GB" sz="1200" b="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1167CD0-58E8-41D5-82F8-7FFED06A31B2}" type="slidenum">
              <a:rPr lang="en-GB"/>
              <a:pPr/>
              <a:t>25</a:t>
            </a:fld>
            <a:endParaRPr lang="en-GB"/>
          </a:p>
        </p:txBody>
      </p:sp>
      <p:sp>
        <p:nvSpPr>
          <p:cNvPr id="195586"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36A956FB-5F32-480D-9642-8547E390220C}" type="slidenum">
              <a:rPr lang="en-GB" sz="1200" b="0"/>
              <a:pPr algn="r" defTabSz="900113"/>
              <a:t>25</a:t>
            </a:fld>
            <a:endParaRPr lang="en-GB" sz="1200" b="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p:txBody>
          <a:bodyPr/>
          <a:lstStyle/>
          <a:p>
            <a:endParaRPr lang="en-GB" dirty="0"/>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D5F177C-CD4A-42E4-85C8-686979982298}" type="slidenum">
              <a:rPr lang="en-GB"/>
              <a:pPr/>
              <a:t>26</a:t>
            </a:fld>
            <a:endParaRPr lang="en-GB"/>
          </a:p>
        </p:txBody>
      </p:sp>
      <p:sp>
        <p:nvSpPr>
          <p:cNvPr id="236546"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73103072-3236-4F7E-A90A-6A165664CD30}" type="slidenum">
              <a:rPr lang="en-GB" sz="1200" b="0"/>
              <a:pPr algn="r" defTabSz="900113"/>
              <a:t>26</a:t>
            </a:fld>
            <a:endParaRPr lang="en-GB" sz="1200" b="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4467FC5-9D09-402D-A1F6-B6D7B179CAE0}" type="slidenum">
              <a:rPr lang="en-GB"/>
              <a:pPr/>
              <a:t>27</a:t>
            </a:fld>
            <a:endParaRPr lang="en-GB"/>
          </a:p>
        </p:txBody>
      </p:sp>
      <p:sp>
        <p:nvSpPr>
          <p:cNvPr id="199682"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A1FBFA90-0778-4FF8-A1E9-D0C350AAD060}" type="slidenum">
              <a:rPr lang="en-GB" sz="1200" b="0"/>
              <a:pPr algn="r" defTabSz="900113"/>
              <a:t>27</a:t>
            </a:fld>
            <a:endParaRPr lang="en-GB" sz="1200" b="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E552C0A-F2EE-479E-895B-BF5F8309CF04}" type="slidenum">
              <a:rPr lang="en-GB"/>
              <a:pPr/>
              <a:t>28</a:t>
            </a:fld>
            <a:endParaRPr lang="en-GB"/>
          </a:p>
        </p:txBody>
      </p:sp>
      <p:sp>
        <p:nvSpPr>
          <p:cNvPr id="238594"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C786D326-027D-417F-83C1-FC4BBCE8512D}" type="slidenum">
              <a:rPr lang="en-GB" sz="1200" b="0"/>
              <a:pPr algn="r" defTabSz="900113"/>
              <a:t>28</a:t>
            </a:fld>
            <a:endParaRPr lang="en-GB" sz="1200" b="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B9BF85D-9416-4F58-87BE-0F35A3D37A8A}" type="slidenum">
              <a:rPr lang="en-GB"/>
              <a:pPr/>
              <a:t>29</a:t>
            </a:fld>
            <a:endParaRPr lang="en-GB"/>
          </a:p>
        </p:txBody>
      </p:sp>
      <p:sp>
        <p:nvSpPr>
          <p:cNvPr id="203778"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D8866904-9C5F-45CE-93FE-ABA3A7852996}" type="slidenum">
              <a:rPr lang="en-GB" sz="1200" b="0"/>
              <a:pPr algn="r" defTabSz="900113"/>
              <a:t>29</a:t>
            </a:fld>
            <a:endParaRPr lang="en-GB" sz="1200" b="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F1C19-7442-4C7D-BBFA-3D93FCA3C380}" type="slidenum">
              <a:rPr lang="en-GB"/>
              <a:pPr/>
              <a:t>33</a:t>
            </a:fld>
            <a:endParaRPr lang="en-GB"/>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solidFill>
                <a:srgbClr val="FF33CC"/>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35</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36</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37</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38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082F3-C05B-47A3-91BD-9B4BC51B1A2C}" type="slidenum">
              <a:rPr lang="en-GB"/>
              <a:pPr/>
              <a:t>4</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77876AB-6E96-47EE-961B-012AF94E1DFD}"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9794B3D-AF6C-4962-BAC4-BA0036A5E9D4}" type="slidenum">
              <a:rPr lang="en-GB"/>
              <a:pPr/>
              <a:t>7</a:t>
            </a:fld>
            <a:endParaRPr lang="en-GB"/>
          </a:p>
        </p:txBody>
      </p:sp>
      <p:sp>
        <p:nvSpPr>
          <p:cNvPr id="167938"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76ECC2AC-8AB5-4290-A5ED-D3B70C7E768C}" type="slidenum">
              <a:rPr lang="en-GB" sz="1200" b="0"/>
              <a:pPr algn="r" defTabSz="900113"/>
              <a:t>7</a:t>
            </a:fld>
            <a:endParaRPr lang="en-GB" sz="1200" b="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61AA1C7-0B44-48DA-B808-16C9E0102379}" type="slidenum">
              <a:rPr lang="en-GB"/>
              <a:pPr/>
              <a:t>8</a:t>
            </a:fld>
            <a:endParaRPr lang="en-GB"/>
          </a:p>
        </p:txBody>
      </p:sp>
      <p:sp>
        <p:nvSpPr>
          <p:cNvPr id="169986"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064E2B83-A02E-4DA9-B83B-5ABC56721550}" type="slidenum">
              <a:rPr lang="en-GB" sz="1200" b="0"/>
              <a:pPr algn="r" defTabSz="900113"/>
              <a:t>8</a:t>
            </a:fld>
            <a:endParaRPr lang="en-GB" sz="1200" b="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E503BEA-7EC0-4CD6-83AE-46BEEF524DB2}" type="slidenum">
              <a:rPr lang="en-GB"/>
              <a:pPr/>
              <a:t>9</a:t>
            </a:fld>
            <a:endParaRPr lang="en-GB"/>
          </a:p>
        </p:txBody>
      </p:sp>
      <p:sp>
        <p:nvSpPr>
          <p:cNvPr id="172034" name="Rectangle 7"/>
          <p:cNvSpPr txBox="1">
            <a:spLocks noGrp="1" noChangeArrowheads="1"/>
          </p:cNvSpPr>
          <p:nvPr/>
        </p:nvSpPr>
        <p:spPr bwMode="auto">
          <a:xfrm>
            <a:off x="3773488" y="9339263"/>
            <a:ext cx="2887662" cy="492125"/>
          </a:xfrm>
          <a:prstGeom prst="rect">
            <a:avLst/>
          </a:prstGeom>
          <a:noFill/>
          <a:ln w="9525">
            <a:noFill/>
            <a:miter lim="800000"/>
            <a:headEnd/>
            <a:tailEnd/>
          </a:ln>
        </p:spPr>
        <p:txBody>
          <a:bodyPr lIns="89968" tIns="44984" rIns="89968" bIns="44984" anchor="b"/>
          <a:lstStyle/>
          <a:p>
            <a:pPr algn="r" defTabSz="900113"/>
            <a:fld id="{A2311A65-5E58-463E-A988-24989323CB02}" type="slidenum">
              <a:rPr lang="en-GB" sz="1200" b="0"/>
              <a:pPr algn="r" defTabSz="900113"/>
              <a:t>9</a:t>
            </a:fld>
            <a:endParaRPr lang="en-GB" sz="1200" b="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3" name="Picture 11" descr="front com"/>
          <p:cNvPicPr>
            <a:picLocks noChangeAspect="1" noChangeArrowheads="1"/>
          </p:cNvPicPr>
          <p:nvPr userDrawn="1"/>
        </p:nvPicPr>
        <p:blipFill>
          <a:blip r:embed="rId2" cstate="print"/>
          <a:srcRect l="8195" t="3648" r="7840" b="7307"/>
          <a:stretch>
            <a:fillRect/>
          </a:stretch>
        </p:blipFill>
        <p:spPr bwMode="auto">
          <a:xfrm>
            <a:off x="0" y="0"/>
            <a:ext cx="9144000" cy="6856413"/>
          </a:xfrm>
          <a:prstGeom prst="rect">
            <a:avLst/>
          </a:prstGeom>
          <a:noFill/>
        </p:spPr>
      </p:pic>
      <p:sp>
        <p:nvSpPr>
          <p:cNvPr id="3074" name="Rectangle 2"/>
          <p:cNvSpPr>
            <a:spLocks noGrp="1" noChangeArrowheads="1"/>
          </p:cNvSpPr>
          <p:nvPr>
            <p:ph type="ctrTitle"/>
          </p:nvPr>
        </p:nvSpPr>
        <p:spPr bwMode="auto">
          <a:xfrm>
            <a:off x="900113" y="1916113"/>
            <a:ext cx="7772400" cy="14414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4500" b="0">
                <a:solidFill>
                  <a:schemeClr val="bg1"/>
                </a:solidFill>
              </a:defRPr>
            </a:lvl1pPr>
          </a:lstStyle>
          <a:p>
            <a:r>
              <a:rPr lang="en-GB"/>
              <a:t>CLICK TO EDIT MASTER TITLE STYLE</a:t>
            </a:r>
          </a:p>
        </p:txBody>
      </p:sp>
      <p:sp>
        <p:nvSpPr>
          <p:cNvPr id="3075" name="Rectangle 3"/>
          <p:cNvSpPr>
            <a:spLocks noGrp="1" noChangeArrowheads="1"/>
          </p:cNvSpPr>
          <p:nvPr>
            <p:ph type="subTitle" idx="1"/>
          </p:nvPr>
        </p:nvSpPr>
        <p:spPr bwMode="auto">
          <a:xfrm>
            <a:off x="900113" y="3357563"/>
            <a:ext cx="7775575" cy="12239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Tx/>
              <a:buNone/>
              <a:defRPr sz="3600">
                <a:solidFill>
                  <a:schemeClr val="bg1"/>
                </a:solidFill>
              </a:defRPr>
            </a:lvl1pPr>
          </a:lstStyle>
          <a:p>
            <a:r>
              <a:rPr lang="en-GB"/>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GB"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DECC_Colour_Only"/>
          <p:cNvPicPr>
            <a:picLocks noChangeAspect="1" noChangeArrowheads="1"/>
          </p:cNvPicPr>
          <p:nvPr userDrawn="1"/>
        </p:nvPicPr>
        <p:blipFill>
          <a:blip r:embed="rId14" cstate="print"/>
          <a:srcRect/>
          <a:stretch>
            <a:fillRect/>
          </a:stretch>
        </p:blipFill>
        <p:spPr bwMode="auto">
          <a:xfrm>
            <a:off x="6877050" y="188913"/>
            <a:ext cx="2049463" cy="574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200" b="1">
          <a:solidFill>
            <a:srgbClr val="7B7979"/>
          </a:solidFill>
          <a:latin typeface="+mj-lt"/>
          <a:ea typeface="+mj-ea"/>
          <a:cs typeface="+mj-cs"/>
        </a:defRPr>
      </a:lvl1pPr>
      <a:lvl2pPr algn="l" rtl="0" fontAlgn="base">
        <a:spcBef>
          <a:spcPct val="0"/>
        </a:spcBef>
        <a:spcAft>
          <a:spcPct val="0"/>
        </a:spcAft>
        <a:defRPr sz="2200" b="1">
          <a:solidFill>
            <a:srgbClr val="7B7979"/>
          </a:solidFill>
          <a:latin typeface="Arial" charset="0"/>
        </a:defRPr>
      </a:lvl2pPr>
      <a:lvl3pPr algn="l" rtl="0" fontAlgn="base">
        <a:spcBef>
          <a:spcPct val="0"/>
        </a:spcBef>
        <a:spcAft>
          <a:spcPct val="0"/>
        </a:spcAft>
        <a:defRPr sz="2200" b="1">
          <a:solidFill>
            <a:srgbClr val="7B7979"/>
          </a:solidFill>
          <a:latin typeface="Arial" charset="0"/>
        </a:defRPr>
      </a:lvl3pPr>
      <a:lvl4pPr algn="l" rtl="0" fontAlgn="base">
        <a:spcBef>
          <a:spcPct val="0"/>
        </a:spcBef>
        <a:spcAft>
          <a:spcPct val="0"/>
        </a:spcAft>
        <a:defRPr sz="2200" b="1">
          <a:solidFill>
            <a:srgbClr val="7B7979"/>
          </a:solidFill>
          <a:latin typeface="Arial" charset="0"/>
        </a:defRPr>
      </a:lvl4pPr>
      <a:lvl5pPr algn="l" rtl="0" fontAlgn="base">
        <a:spcBef>
          <a:spcPct val="0"/>
        </a:spcBef>
        <a:spcAft>
          <a:spcPct val="0"/>
        </a:spcAft>
        <a:defRPr sz="2200" b="1">
          <a:solidFill>
            <a:srgbClr val="7B7979"/>
          </a:solidFill>
          <a:latin typeface="Arial" charset="0"/>
        </a:defRPr>
      </a:lvl5pPr>
      <a:lvl6pPr marL="457200" algn="l" rtl="0" fontAlgn="base">
        <a:spcBef>
          <a:spcPct val="0"/>
        </a:spcBef>
        <a:spcAft>
          <a:spcPct val="0"/>
        </a:spcAft>
        <a:defRPr sz="2200" b="1">
          <a:solidFill>
            <a:srgbClr val="7B7979"/>
          </a:solidFill>
          <a:latin typeface="Arial" charset="0"/>
        </a:defRPr>
      </a:lvl6pPr>
      <a:lvl7pPr marL="914400" algn="l" rtl="0" fontAlgn="base">
        <a:spcBef>
          <a:spcPct val="0"/>
        </a:spcBef>
        <a:spcAft>
          <a:spcPct val="0"/>
        </a:spcAft>
        <a:defRPr sz="2200" b="1">
          <a:solidFill>
            <a:srgbClr val="7B7979"/>
          </a:solidFill>
          <a:latin typeface="Arial" charset="0"/>
        </a:defRPr>
      </a:lvl7pPr>
      <a:lvl8pPr marL="1371600" algn="l" rtl="0" fontAlgn="base">
        <a:spcBef>
          <a:spcPct val="0"/>
        </a:spcBef>
        <a:spcAft>
          <a:spcPct val="0"/>
        </a:spcAft>
        <a:defRPr sz="2200" b="1">
          <a:solidFill>
            <a:srgbClr val="7B7979"/>
          </a:solidFill>
          <a:latin typeface="Arial" charset="0"/>
        </a:defRPr>
      </a:lvl8pPr>
      <a:lvl9pPr marL="1828800" algn="l" rtl="0" fontAlgn="base">
        <a:spcBef>
          <a:spcPct val="0"/>
        </a:spcBef>
        <a:spcAft>
          <a:spcPct val="0"/>
        </a:spcAft>
        <a:defRPr sz="2200" b="1">
          <a:solidFill>
            <a:srgbClr val="7B7979"/>
          </a:solidFill>
          <a:latin typeface="Arial" charset="0"/>
        </a:defRPr>
      </a:lvl9pPr>
    </p:titleStyle>
    <p:bodyStyle>
      <a:lvl1pPr marL="342900" indent="-342900" algn="l" rtl="0" fontAlgn="base">
        <a:spcBef>
          <a:spcPct val="20000"/>
        </a:spcBef>
        <a:spcAft>
          <a:spcPct val="0"/>
        </a:spcAft>
        <a:buChar char="•"/>
        <a:defRPr sz="1700">
          <a:solidFill>
            <a:srgbClr val="7B7979"/>
          </a:solidFill>
          <a:latin typeface="+mn-lt"/>
          <a:ea typeface="+mn-ea"/>
          <a:cs typeface="+mn-cs"/>
        </a:defRPr>
      </a:lvl1pPr>
      <a:lvl2pPr marL="742950" indent="-285750" algn="l" rtl="0" fontAlgn="base">
        <a:spcBef>
          <a:spcPct val="20000"/>
        </a:spcBef>
        <a:spcAft>
          <a:spcPct val="0"/>
        </a:spcAft>
        <a:buChar char="–"/>
        <a:defRPr sz="1700">
          <a:solidFill>
            <a:srgbClr val="7B7979"/>
          </a:solidFill>
          <a:latin typeface="+mn-lt"/>
        </a:defRPr>
      </a:lvl2pPr>
      <a:lvl3pPr marL="1143000" indent="-228600" algn="l" rtl="0" fontAlgn="base">
        <a:spcBef>
          <a:spcPct val="20000"/>
        </a:spcBef>
        <a:spcAft>
          <a:spcPct val="0"/>
        </a:spcAft>
        <a:buChar char="•"/>
        <a:defRPr sz="1700">
          <a:solidFill>
            <a:srgbClr val="7B7979"/>
          </a:solidFill>
          <a:latin typeface="+mn-lt"/>
        </a:defRPr>
      </a:lvl3pPr>
      <a:lvl4pPr marL="1600200" indent="-228600" algn="l" rtl="0" fontAlgn="base">
        <a:spcBef>
          <a:spcPct val="20000"/>
        </a:spcBef>
        <a:spcAft>
          <a:spcPct val="0"/>
        </a:spcAft>
        <a:buChar char="–"/>
        <a:defRPr sz="1700">
          <a:solidFill>
            <a:srgbClr val="7B7979"/>
          </a:solidFill>
          <a:latin typeface="+mn-lt"/>
        </a:defRPr>
      </a:lvl4pPr>
      <a:lvl5pPr marL="2057400" indent="-228600" algn="l" rtl="0" fontAlgn="base">
        <a:spcBef>
          <a:spcPct val="20000"/>
        </a:spcBef>
        <a:spcAft>
          <a:spcPct val="0"/>
        </a:spcAft>
        <a:buChar char="»"/>
        <a:defRPr sz="1700">
          <a:solidFill>
            <a:srgbClr val="7B7979"/>
          </a:solidFill>
          <a:latin typeface="+mn-lt"/>
        </a:defRPr>
      </a:lvl5pPr>
      <a:lvl6pPr marL="2514600" indent="-228600" algn="l" rtl="0" fontAlgn="base">
        <a:spcBef>
          <a:spcPct val="20000"/>
        </a:spcBef>
        <a:spcAft>
          <a:spcPct val="0"/>
        </a:spcAft>
        <a:buChar char="»"/>
        <a:defRPr sz="1700">
          <a:solidFill>
            <a:srgbClr val="7B7979"/>
          </a:solidFill>
          <a:latin typeface="+mn-lt"/>
        </a:defRPr>
      </a:lvl6pPr>
      <a:lvl7pPr marL="2971800" indent="-228600" algn="l" rtl="0" fontAlgn="base">
        <a:spcBef>
          <a:spcPct val="20000"/>
        </a:spcBef>
        <a:spcAft>
          <a:spcPct val="0"/>
        </a:spcAft>
        <a:buChar char="»"/>
        <a:defRPr sz="1700">
          <a:solidFill>
            <a:srgbClr val="7B7979"/>
          </a:solidFill>
          <a:latin typeface="+mn-lt"/>
        </a:defRPr>
      </a:lvl7pPr>
      <a:lvl8pPr marL="3429000" indent="-228600" algn="l" rtl="0" fontAlgn="base">
        <a:spcBef>
          <a:spcPct val="20000"/>
        </a:spcBef>
        <a:spcAft>
          <a:spcPct val="0"/>
        </a:spcAft>
        <a:buChar char="»"/>
        <a:defRPr sz="1700">
          <a:solidFill>
            <a:srgbClr val="7B7979"/>
          </a:solidFill>
          <a:latin typeface="+mn-lt"/>
        </a:defRPr>
      </a:lvl8pPr>
      <a:lvl9pPr marL="3886200" indent="-228600" algn="l" rtl="0" fontAlgn="base">
        <a:spcBef>
          <a:spcPct val="20000"/>
        </a:spcBef>
        <a:spcAft>
          <a:spcPct val="0"/>
        </a:spcAft>
        <a:buChar char="»"/>
        <a:defRPr sz="1700">
          <a:solidFill>
            <a:srgbClr val="7B797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Microsoft_Office_Excel_97-2003_Worksheet3.xls"/><Relationship Id="rId5" Type="http://schemas.openxmlformats.org/officeDocument/2006/relationships/oleObject" Target="../embeddings/Microsoft_Office_Excel_97-2003_Worksheet2.xls"/><Relationship Id="rId4" Type="http://schemas.openxmlformats.org/officeDocument/2006/relationships/oleObject" Target="../embeddings/Microsoft_Office_Excel_97-2003_Worksheet1.xls"/></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Microsoft_Office_Excel_97-2003_Worksheet5.xls"/><Relationship Id="rId4" Type="http://schemas.openxmlformats.org/officeDocument/2006/relationships/oleObject" Target="../embeddings/Microsoft_Office_Excel_97-2003_Worksheet4.xls"/></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Microsoft_Office_Excel_97-2003_Worksheet6.xls"/></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Microsoft_Office_Excel_97-2003_Worksheet7.xls"/></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Microsoft_Office_Excel_97-2003_Worksheet8.xls"/></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sz="4100" b="1" dirty="0" smtClean="0"/>
              <a:t>Report on the risks and impacts of a potential future decline in oil production</a:t>
            </a:r>
            <a:r>
              <a:rPr lang="en-GB" sz="4100" b="1" dirty="0">
                <a:solidFill>
                  <a:schemeClr val="accent2"/>
                </a:solidFill>
              </a:rPr>
              <a:t/>
            </a:r>
            <a:br>
              <a:rPr lang="en-GB" sz="4100" b="1" dirty="0">
                <a:solidFill>
                  <a:schemeClr val="accent2"/>
                </a:solidFill>
              </a:rPr>
            </a:br>
            <a:endParaRPr lang="en-GB" sz="4100" dirty="0"/>
          </a:p>
        </p:txBody>
      </p:sp>
      <p:sp>
        <p:nvSpPr>
          <p:cNvPr id="2052" name="Text Box 4"/>
          <p:cNvSpPr txBox="1">
            <a:spLocks noChangeArrowheads="1"/>
          </p:cNvSpPr>
          <p:nvPr/>
        </p:nvSpPr>
        <p:spPr bwMode="auto">
          <a:xfrm>
            <a:off x="900113" y="4724400"/>
            <a:ext cx="2663825" cy="350838"/>
          </a:xfrm>
          <a:prstGeom prst="rect">
            <a:avLst/>
          </a:prstGeom>
          <a:noFill/>
          <a:ln w="9525">
            <a:noFill/>
            <a:miter lim="800000"/>
            <a:headEnd/>
            <a:tailEnd/>
          </a:ln>
          <a:effectLst/>
        </p:spPr>
        <p:txBody>
          <a:bodyPr>
            <a:spAutoFit/>
          </a:bodyPr>
          <a:lstStyle/>
          <a:p>
            <a:pPr>
              <a:spcBef>
                <a:spcPct val="50000"/>
              </a:spcBef>
            </a:pPr>
            <a:r>
              <a:rPr lang="en-GB" sz="1700" b="0">
                <a:solidFill>
                  <a:schemeClr val="bg1"/>
                </a:solidFill>
              </a:rPr>
              <a:t>1 June 2009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FE03D4CF-2C43-4353-AC68-55F137B73B18}" type="slidenum">
              <a:rPr lang="en-GB" sz="1400" b="0"/>
              <a:pPr algn="r"/>
              <a:t>10</a:t>
            </a:fld>
            <a:endParaRPr lang="en-GB" sz="1400" b="0"/>
          </a:p>
        </p:txBody>
      </p:sp>
      <p:sp>
        <p:nvSpPr>
          <p:cNvPr id="173062" name="Rectangle 6"/>
          <p:cNvSpPr>
            <a:spLocks noChangeArrowheads="1"/>
          </p:cNvSpPr>
          <p:nvPr/>
        </p:nvSpPr>
        <p:spPr bwMode="auto">
          <a:xfrm>
            <a:off x="69850" y="1006475"/>
            <a:ext cx="4224338" cy="5635625"/>
          </a:xfrm>
          <a:prstGeom prst="rect">
            <a:avLst/>
          </a:prstGeom>
          <a:noFill/>
          <a:ln w="25400">
            <a:solidFill>
              <a:srgbClr val="00AEEF"/>
            </a:solidFill>
            <a:miter lim="800000"/>
            <a:headEnd/>
            <a:tailEnd/>
          </a:ln>
        </p:spPr>
        <p:txBody>
          <a:bodyPr/>
          <a:lstStyle/>
          <a:p>
            <a:pPr>
              <a:spcAft>
                <a:spcPct val="20000"/>
              </a:spcAft>
            </a:pPr>
            <a:r>
              <a:rPr lang="en-GB" sz="1200">
                <a:solidFill>
                  <a:srgbClr val="00AEEF"/>
                </a:solidFill>
              </a:rPr>
              <a:t>Proven Reserves</a:t>
            </a:r>
          </a:p>
          <a:p>
            <a:pPr>
              <a:spcBef>
                <a:spcPct val="20000"/>
              </a:spcBef>
            </a:pPr>
            <a:r>
              <a:rPr lang="en-GB" sz="1200" b="0"/>
              <a:t>Estimates vary, often as a result of differing definitions, but at 1.2-1.3 trillion barrels, remaining proven reserves are equal to over 40 years of production at current rates.</a:t>
            </a:r>
          </a:p>
          <a:p>
            <a:pPr>
              <a:spcBef>
                <a:spcPct val="20000"/>
              </a:spcBef>
            </a:pPr>
            <a:endParaRPr lang="en-GB" sz="1200" b="0"/>
          </a:p>
          <a:p>
            <a:pPr>
              <a:spcBef>
                <a:spcPct val="20000"/>
              </a:spcBef>
            </a:pPr>
            <a:endParaRPr lang="en-GB" sz="1200" b="0"/>
          </a:p>
          <a:p>
            <a:pPr>
              <a:spcBef>
                <a:spcPct val="20000"/>
              </a:spcBef>
            </a:pPr>
            <a:endParaRPr lang="en-GB" sz="1200" b="0"/>
          </a:p>
          <a:p>
            <a:pPr>
              <a:spcBef>
                <a:spcPct val="20000"/>
              </a:spcBef>
            </a:pPr>
            <a:endParaRPr lang="en-GB" sz="1200" b="0"/>
          </a:p>
          <a:p>
            <a:pPr>
              <a:spcBef>
                <a:spcPct val="20000"/>
              </a:spcBef>
            </a:pPr>
            <a:endParaRPr lang="en-GB" sz="1200" b="0"/>
          </a:p>
          <a:p>
            <a:pPr>
              <a:spcBef>
                <a:spcPct val="20000"/>
              </a:spcBef>
            </a:pPr>
            <a:endParaRPr lang="en-GB" sz="1200" b="0"/>
          </a:p>
          <a:p>
            <a:endParaRPr lang="en-GB" sz="1200" b="0"/>
          </a:p>
          <a:p>
            <a:endParaRPr lang="en-GB" sz="1200" b="0"/>
          </a:p>
          <a:p>
            <a:endParaRPr lang="en-GB" sz="1200" b="0"/>
          </a:p>
          <a:p>
            <a:endParaRPr lang="en-GB" sz="800" b="0"/>
          </a:p>
          <a:p>
            <a:r>
              <a:rPr lang="en-GB" sz="1200" b="0"/>
              <a:t>Proven reserves have continued to rise, but mainly due to the large revisions made by OPEC members in the ’80s. Some authors question the reliability of these revisions.</a:t>
            </a:r>
          </a:p>
        </p:txBody>
      </p:sp>
      <p:sp>
        <p:nvSpPr>
          <p:cNvPr id="173063" name="Rectangle 10"/>
          <p:cNvSpPr>
            <a:spLocks noChangeArrowheads="1"/>
          </p:cNvSpPr>
          <p:nvPr/>
        </p:nvSpPr>
        <p:spPr bwMode="auto">
          <a:xfrm>
            <a:off x="107950" y="188913"/>
            <a:ext cx="8247063" cy="585787"/>
          </a:xfrm>
          <a:prstGeom prst="rect">
            <a:avLst/>
          </a:prstGeom>
          <a:noFill/>
          <a:ln w="9525">
            <a:noFill/>
            <a:miter lim="800000"/>
            <a:headEnd/>
            <a:tailEnd/>
          </a:ln>
        </p:spPr>
        <p:txBody>
          <a:bodyPr anchor="ctr"/>
          <a:lstStyle/>
          <a:p>
            <a:r>
              <a:rPr lang="en-GB" sz="2400">
                <a:solidFill>
                  <a:srgbClr val="B3AA7E"/>
                </a:solidFill>
              </a:rPr>
              <a:t>Known Knowns &amp; Known Unknowns</a:t>
            </a:r>
            <a:r>
              <a:rPr lang="en-GB" sz="2000" b="0">
                <a:solidFill>
                  <a:srgbClr val="B3AA7E"/>
                </a:solidFill>
              </a:rPr>
              <a:t/>
            </a:r>
            <a:br>
              <a:rPr lang="en-GB" sz="2000" b="0">
                <a:solidFill>
                  <a:srgbClr val="B3AA7E"/>
                </a:solidFill>
              </a:rPr>
            </a:br>
            <a:r>
              <a:rPr lang="en-GB" sz="2000" b="0">
                <a:solidFill>
                  <a:srgbClr val="B3AA7E"/>
                </a:solidFill>
              </a:rPr>
              <a:t> </a:t>
            </a:r>
            <a:r>
              <a:rPr lang="en-GB" sz="2400">
                <a:solidFill>
                  <a:srgbClr val="B3AA7E"/>
                </a:solidFill>
              </a:rPr>
              <a:t>– Remaining Reserves</a:t>
            </a:r>
          </a:p>
        </p:txBody>
      </p:sp>
      <p:sp>
        <p:nvSpPr>
          <p:cNvPr id="173064" name="AutoShape 5"/>
          <p:cNvSpPr>
            <a:spLocks noChangeAspect="1" noChangeArrowheads="1" noTextEdit="1"/>
          </p:cNvSpPr>
          <p:nvPr/>
        </p:nvSpPr>
        <p:spPr bwMode="auto">
          <a:xfrm>
            <a:off x="169863" y="1965325"/>
            <a:ext cx="4824412" cy="1441450"/>
          </a:xfrm>
          <a:prstGeom prst="rect">
            <a:avLst/>
          </a:prstGeom>
          <a:noFill/>
          <a:ln w="9525">
            <a:noFill/>
            <a:miter lim="800000"/>
            <a:headEnd/>
            <a:tailEnd/>
          </a:ln>
        </p:spPr>
        <p:txBody>
          <a:bodyPr/>
          <a:lstStyle/>
          <a:p>
            <a:endParaRPr lang="en-GB"/>
          </a:p>
        </p:txBody>
      </p:sp>
      <p:grpSp>
        <p:nvGrpSpPr>
          <p:cNvPr id="173065" name="Group 115"/>
          <p:cNvGrpSpPr>
            <a:grpSpLocks/>
          </p:cNvGrpSpPr>
          <p:nvPr/>
        </p:nvGrpSpPr>
        <p:grpSpPr bwMode="auto">
          <a:xfrm>
            <a:off x="200025" y="1924050"/>
            <a:ext cx="3798888" cy="1679575"/>
            <a:chOff x="398" y="1890"/>
            <a:chExt cx="2393" cy="1058"/>
          </a:xfrm>
        </p:grpSpPr>
        <p:sp>
          <p:nvSpPr>
            <p:cNvPr id="173066" name="Line 7"/>
            <p:cNvSpPr>
              <a:spLocks noChangeShapeType="1"/>
            </p:cNvSpPr>
            <p:nvPr/>
          </p:nvSpPr>
          <p:spPr bwMode="auto">
            <a:xfrm>
              <a:off x="993" y="1890"/>
              <a:ext cx="1" cy="691"/>
            </a:xfrm>
            <a:prstGeom prst="line">
              <a:avLst/>
            </a:prstGeom>
            <a:noFill/>
            <a:ln w="0">
              <a:solidFill>
                <a:srgbClr val="808080"/>
              </a:solidFill>
              <a:round/>
              <a:headEnd/>
              <a:tailEnd/>
            </a:ln>
          </p:spPr>
          <p:txBody>
            <a:bodyPr/>
            <a:lstStyle/>
            <a:p>
              <a:endParaRPr lang="en-GB"/>
            </a:p>
          </p:txBody>
        </p:sp>
        <p:sp>
          <p:nvSpPr>
            <p:cNvPr id="173067" name="Line 8"/>
            <p:cNvSpPr>
              <a:spLocks noChangeShapeType="1"/>
            </p:cNvSpPr>
            <p:nvPr/>
          </p:nvSpPr>
          <p:spPr bwMode="auto">
            <a:xfrm>
              <a:off x="1273" y="1890"/>
              <a:ext cx="1" cy="691"/>
            </a:xfrm>
            <a:prstGeom prst="line">
              <a:avLst/>
            </a:prstGeom>
            <a:noFill/>
            <a:ln w="0">
              <a:solidFill>
                <a:srgbClr val="808080"/>
              </a:solidFill>
              <a:round/>
              <a:headEnd/>
              <a:tailEnd/>
            </a:ln>
          </p:spPr>
          <p:txBody>
            <a:bodyPr/>
            <a:lstStyle/>
            <a:p>
              <a:endParaRPr lang="en-GB"/>
            </a:p>
          </p:txBody>
        </p:sp>
        <p:sp>
          <p:nvSpPr>
            <p:cNvPr id="173068" name="Line 9"/>
            <p:cNvSpPr>
              <a:spLocks noChangeShapeType="1"/>
            </p:cNvSpPr>
            <p:nvPr/>
          </p:nvSpPr>
          <p:spPr bwMode="auto">
            <a:xfrm>
              <a:off x="1553" y="1890"/>
              <a:ext cx="1" cy="691"/>
            </a:xfrm>
            <a:prstGeom prst="line">
              <a:avLst/>
            </a:prstGeom>
            <a:noFill/>
            <a:ln w="0">
              <a:solidFill>
                <a:srgbClr val="808080"/>
              </a:solidFill>
              <a:round/>
              <a:headEnd/>
              <a:tailEnd/>
            </a:ln>
          </p:spPr>
          <p:txBody>
            <a:bodyPr/>
            <a:lstStyle/>
            <a:p>
              <a:endParaRPr lang="en-GB"/>
            </a:p>
          </p:txBody>
        </p:sp>
        <p:sp>
          <p:nvSpPr>
            <p:cNvPr id="173069" name="Line 10"/>
            <p:cNvSpPr>
              <a:spLocks noChangeShapeType="1"/>
            </p:cNvSpPr>
            <p:nvPr/>
          </p:nvSpPr>
          <p:spPr bwMode="auto">
            <a:xfrm>
              <a:off x="1839" y="1890"/>
              <a:ext cx="0" cy="691"/>
            </a:xfrm>
            <a:prstGeom prst="line">
              <a:avLst/>
            </a:prstGeom>
            <a:noFill/>
            <a:ln w="0">
              <a:solidFill>
                <a:srgbClr val="808080"/>
              </a:solidFill>
              <a:round/>
              <a:headEnd/>
              <a:tailEnd/>
            </a:ln>
          </p:spPr>
          <p:txBody>
            <a:bodyPr/>
            <a:lstStyle/>
            <a:p>
              <a:endParaRPr lang="en-GB"/>
            </a:p>
          </p:txBody>
        </p:sp>
        <p:sp>
          <p:nvSpPr>
            <p:cNvPr id="173070" name="Line 11"/>
            <p:cNvSpPr>
              <a:spLocks noChangeShapeType="1"/>
            </p:cNvSpPr>
            <p:nvPr/>
          </p:nvSpPr>
          <p:spPr bwMode="auto">
            <a:xfrm>
              <a:off x="2119" y="1890"/>
              <a:ext cx="1" cy="691"/>
            </a:xfrm>
            <a:prstGeom prst="line">
              <a:avLst/>
            </a:prstGeom>
            <a:noFill/>
            <a:ln w="0">
              <a:solidFill>
                <a:srgbClr val="808080"/>
              </a:solidFill>
              <a:round/>
              <a:headEnd/>
              <a:tailEnd/>
            </a:ln>
          </p:spPr>
          <p:txBody>
            <a:bodyPr/>
            <a:lstStyle/>
            <a:p>
              <a:endParaRPr lang="en-GB"/>
            </a:p>
          </p:txBody>
        </p:sp>
        <p:sp>
          <p:nvSpPr>
            <p:cNvPr id="173071" name="Line 12"/>
            <p:cNvSpPr>
              <a:spLocks noChangeShapeType="1"/>
            </p:cNvSpPr>
            <p:nvPr/>
          </p:nvSpPr>
          <p:spPr bwMode="auto">
            <a:xfrm>
              <a:off x="2399" y="1890"/>
              <a:ext cx="1" cy="691"/>
            </a:xfrm>
            <a:prstGeom prst="line">
              <a:avLst/>
            </a:prstGeom>
            <a:noFill/>
            <a:ln w="0">
              <a:solidFill>
                <a:srgbClr val="808080"/>
              </a:solidFill>
              <a:round/>
              <a:headEnd/>
              <a:tailEnd/>
            </a:ln>
          </p:spPr>
          <p:txBody>
            <a:bodyPr/>
            <a:lstStyle/>
            <a:p>
              <a:endParaRPr lang="en-GB"/>
            </a:p>
          </p:txBody>
        </p:sp>
        <p:sp>
          <p:nvSpPr>
            <p:cNvPr id="173072" name="Line 13"/>
            <p:cNvSpPr>
              <a:spLocks noChangeShapeType="1"/>
            </p:cNvSpPr>
            <p:nvPr/>
          </p:nvSpPr>
          <p:spPr bwMode="auto">
            <a:xfrm>
              <a:off x="2680" y="1890"/>
              <a:ext cx="0" cy="691"/>
            </a:xfrm>
            <a:prstGeom prst="line">
              <a:avLst/>
            </a:prstGeom>
            <a:noFill/>
            <a:ln w="0">
              <a:solidFill>
                <a:srgbClr val="808080"/>
              </a:solidFill>
              <a:round/>
              <a:headEnd/>
              <a:tailEnd/>
            </a:ln>
          </p:spPr>
          <p:txBody>
            <a:bodyPr/>
            <a:lstStyle/>
            <a:p>
              <a:endParaRPr lang="en-GB"/>
            </a:p>
          </p:txBody>
        </p:sp>
        <p:sp>
          <p:nvSpPr>
            <p:cNvPr id="173073" name="Rectangle 14"/>
            <p:cNvSpPr>
              <a:spLocks noChangeArrowheads="1"/>
            </p:cNvSpPr>
            <p:nvPr/>
          </p:nvSpPr>
          <p:spPr bwMode="auto">
            <a:xfrm>
              <a:off x="713" y="2501"/>
              <a:ext cx="1865" cy="47"/>
            </a:xfrm>
            <a:prstGeom prst="rect">
              <a:avLst/>
            </a:prstGeom>
            <a:solidFill>
              <a:srgbClr val="FF0000"/>
            </a:solidFill>
            <a:ln w="9525">
              <a:noFill/>
              <a:miter lim="800000"/>
              <a:headEnd/>
              <a:tailEnd/>
            </a:ln>
          </p:spPr>
          <p:txBody>
            <a:bodyPr/>
            <a:lstStyle/>
            <a:p>
              <a:endParaRPr lang="en-US" sz="3600" b="0">
                <a:solidFill>
                  <a:srgbClr val="CC0000"/>
                </a:solidFill>
                <a:latin typeface="Tahoma" pitchFamily="34" charset="0"/>
                <a:cs typeface="Arial" charset="0"/>
              </a:endParaRPr>
            </a:p>
          </p:txBody>
        </p:sp>
        <p:sp>
          <p:nvSpPr>
            <p:cNvPr id="173074" name="Rectangle 15"/>
            <p:cNvSpPr>
              <a:spLocks noChangeArrowheads="1"/>
            </p:cNvSpPr>
            <p:nvPr/>
          </p:nvSpPr>
          <p:spPr bwMode="auto">
            <a:xfrm>
              <a:off x="713" y="2385"/>
              <a:ext cx="1353" cy="48"/>
            </a:xfrm>
            <a:prstGeom prst="rect">
              <a:avLst/>
            </a:prstGeom>
            <a:solidFill>
              <a:srgbClr val="92D050"/>
            </a:solidFill>
            <a:ln w="9525">
              <a:noFill/>
              <a:miter lim="800000"/>
              <a:headEnd/>
              <a:tailEnd/>
            </a:ln>
          </p:spPr>
          <p:txBody>
            <a:bodyPr/>
            <a:lstStyle/>
            <a:p>
              <a:endParaRPr lang="en-US" sz="3600" b="0">
                <a:solidFill>
                  <a:srgbClr val="CC0000"/>
                </a:solidFill>
                <a:latin typeface="Tahoma" pitchFamily="34" charset="0"/>
                <a:cs typeface="Arial" charset="0"/>
              </a:endParaRPr>
            </a:p>
          </p:txBody>
        </p:sp>
        <p:sp>
          <p:nvSpPr>
            <p:cNvPr id="173075" name="Rectangle 16"/>
            <p:cNvSpPr>
              <a:spLocks noChangeArrowheads="1"/>
            </p:cNvSpPr>
            <p:nvPr/>
          </p:nvSpPr>
          <p:spPr bwMode="auto">
            <a:xfrm>
              <a:off x="713" y="2269"/>
              <a:ext cx="1338" cy="48"/>
            </a:xfrm>
            <a:prstGeom prst="rect">
              <a:avLst/>
            </a:prstGeom>
            <a:solidFill>
              <a:srgbClr val="FF0000"/>
            </a:solidFill>
            <a:ln w="9525">
              <a:noFill/>
              <a:miter lim="800000"/>
              <a:headEnd/>
              <a:tailEnd/>
            </a:ln>
          </p:spPr>
          <p:txBody>
            <a:bodyPr/>
            <a:lstStyle/>
            <a:p>
              <a:endParaRPr lang="en-US" sz="3600" b="0">
                <a:solidFill>
                  <a:srgbClr val="CC0000"/>
                </a:solidFill>
                <a:latin typeface="Tahoma" pitchFamily="34" charset="0"/>
                <a:cs typeface="Arial" charset="0"/>
              </a:endParaRPr>
            </a:p>
          </p:txBody>
        </p:sp>
        <p:sp>
          <p:nvSpPr>
            <p:cNvPr id="173076" name="Rectangle 17"/>
            <p:cNvSpPr>
              <a:spLocks noChangeArrowheads="1"/>
            </p:cNvSpPr>
            <p:nvPr/>
          </p:nvSpPr>
          <p:spPr bwMode="auto">
            <a:xfrm>
              <a:off x="713" y="2157"/>
              <a:ext cx="1208" cy="44"/>
            </a:xfrm>
            <a:prstGeom prst="rect">
              <a:avLst/>
            </a:prstGeom>
            <a:solidFill>
              <a:srgbClr val="FF0000"/>
            </a:solidFill>
            <a:ln w="9525">
              <a:noFill/>
              <a:miter lim="800000"/>
              <a:headEnd/>
              <a:tailEnd/>
            </a:ln>
          </p:spPr>
          <p:txBody>
            <a:bodyPr/>
            <a:lstStyle/>
            <a:p>
              <a:endParaRPr lang="en-US" sz="3600" b="0">
                <a:solidFill>
                  <a:srgbClr val="CC0000"/>
                </a:solidFill>
                <a:latin typeface="Tahoma" pitchFamily="34" charset="0"/>
                <a:cs typeface="Arial" charset="0"/>
              </a:endParaRPr>
            </a:p>
          </p:txBody>
        </p:sp>
        <p:sp>
          <p:nvSpPr>
            <p:cNvPr id="173077" name="Rectangle 18"/>
            <p:cNvSpPr>
              <a:spLocks noChangeArrowheads="1"/>
            </p:cNvSpPr>
            <p:nvPr/>
          </p:nvSpPr>
          <p:spPr bwMode="auto">
            <a:xfrm>
              <a:off x="713" y="2041"/>
              <a:ext cx="1145" cy="47"/>
            </a:xfrm>
            <a:prstGeom prst="rect">
              <a:avLst/>
            </a:prstGeom>
            <a:solidFill>
              <a:srgbClr val="FF0000"/>
            </a:solidFill>
            <a:ln w="9525">
              <a:noFill/>
              <a:miter lim="800000"/>
              <a:headEnd/>
              <a:tailEnd/>
            </a:ln>
          </p:spPr>
          <p:txBody>
            <a:bodyPr/>
            <a:lstStyle/>
            <a:p>
              <a:endParaRPr lang="en-US" sz="3600" b="0">
                <a:solidFill>
                  <a:srgbClr val="CC0000"/>
                </a:solidFill>
                <a:latin typeface="Tahoma" pitchFamily="34" charset="0"/>
                <a:cs typeface="Arial" charset="0"/>
              </a:endParaRPr>
            </a:p>
          </p:txBody>
        </p:sp>
        <p:sp>
          <p:nvSpPr>
            <p:cNvPr id="173078" name="Rectangle 19"/>
            <p:cNvSpPr>
              <a:spLocks noChangeArrowheads="1"/>
            </p:cNvSpPr>
            <p:nvPr/>
          </p:nvSpPr>
          <p:spPr bwMode="auto">
            <a:xfrm>
              <a:off x="713" y="1925"/>
              <a:ext cx="676" cy="48"/>
            </a:xfrm>
            <a:prstGeom prst="rect">
              <a:avLst/>
            </a:prstGeom>
            <a:solidFill>
              <a:srgbClr val="FF0000"/>
            </a:solidFill>
            <a:ln w="9525">
              <a:noFill/>
              <a:miter lim="800000"/>
              <a:headEnd/>
              <a:tailEnd/>
            </a:ln>
          </p:spPr>
          <p:txBody>
            <a:bodyPr/>
            <a:lstStyle/>
            <a:p>
              <a:endParaRPr lang="en-US" sz="3600" b="0">
                <a:solidFill>
                  <a:srgbClr val="CC0000"/>
                </a:solidFill>
                <a:latin typeface="Tahoma" pitchFamily="34" charset="0"/>
                <a:cs typeface="Arial" charset="0"/>
              </a:endParaRPr>
            </a:p>
          </p:txBody>
        </p:sp>
        <p:sp>
          <p:nvSpPr>
            <p:cNvPr id="173079" name="Line 20"/>
            <p:cNvSpPr>
              <a:spLocks noChangeShapeType="1"/>
            </p:cNvSpPr>
            <p:nvPr/>
          </p:nvSpPr>
          <p:spPr bwMode="auto">
            <a:xfrm>
              <a:off x="713" y="2581"/>
              <a:ext cx="1967" cy="0"/>
            </a:xfrm>
            <a:prstGeom prst="line">
              <a:avLst/>
            </a:prstGeom>
            <a:noFill/>
            <a:ln w="0">
              <a:solidFill>
                <a:srgbClr val="000000"/>
              </a:solidFill>
              <a:round/>
              <a:headEnd/>
              <a:tailEnd/>
            </a:ln>
          </p:spPr>
          <p:txBody>
            <a:bodyPr/>
            <a:lstStyle/>
            <a:p>
              <a:endParaRPr lang="en-GB"/>
            </a:p>
          </p:txBody>
        </p:sp>
        <p:sp>
          <p:nvSpPr>
            <p:cNvPr id="173080" name="Line 21"/>
            <p:cNvSpPr>
              <a:spLocks noChangeShapeType="1"/>
            </p:cNvSpPr>
            <p:nvPr/>
          </p:nvSpPr>
          <p:spPr bwMode="auto">
            <a:xfrm flipV="1">
              <a:off x="713" y="2581"/>
              <a:ext cx="0" cy="12"/>
            </a:xfrm>
            <a:prstGeom prst="line">
              <a:avLst/>
            </a:prstGeom>
            <a:noFill/>
            <a:ln w="0">
              <a:solidFill>
                <a:srgbClr val="000000"/>
              </a:solidFill>
              <a:round/>
              <a:headEnd/>
              <a:tailEnd/>
            </a:ln>
          </p:spPr>
          <p:txBody>
            <a:bodyPr/>
            <a:lstStyle/>
            <a:p>
              <a:endParaRPr lang="en-GB"/>
            </a:p>
          </p:txBody>
        </p:sp>
        <p:sp>
          <p:nvSpPr>
            <p:cNvPr id="173081" name="Line 22"/>
            <p:cNvSpPr>
              <a:spLocks noChangeShapeType="1"/>
            </p:cNvSpPr>
            <p:nvPr/>
          </p:nvSpPr>
          <p:spPr bwMode="auto">
            <a:xfrm flipV="1">
              <a:off x="993" y="2581"/>
              <a:ext cx="1" cy="12"/>
            </a:xfrm>
            <a:prstGeom prst="line">
              <a:avLst/>
            </a:prstGeom>
            <a:noFill/>
            <a:ln w="0">
              <a:solidFill>
                <a:srgbClr val="000000"/>
              </a:solidFill>
              <a:round/>
              <a:headEnd/>
              <a:tailEnd/>
            </a:ln>
          </p:spPr>
          <p:txBody>
            <a:bodyPr/>
            <a:lstStyle/>
            <a:p>
              <a:endParaRPr lang="en-GB"/>
            </a:p>
          </p:txBody>
        </p:sp>
        <p:sp>
          <p:nvSpPr>
            <p:cNvPr id="173082" name="Line 23"/>
            <p:cNvSpPr>
              <a:spLocks noChangeShapeType="1"/>
            </p:cNvSpPr>
            <p:nvPr/>
          </p:nvSpPr>
          <p:spPr bwMode="auto">
            <a:xfrm flipV="1">
              <a:off x="1273" y="2581"/>
              <a:ext cx="1" cy="12"/>
            </a:xfrm>
            <a:prstGeom prst="line">
              <a:avLst/>
            </a:prstGeom>
            <a:noFill/>
            <a:ln w="0">
              <a:solidFill>
                <a:srgbClr val="000000"/>
              </a:solidFill>
              <a:round/>
              <a:headEnd/>
              <a:tailEnd/>
            </a:ln>
          </p:spPr>
          <p:txBody>
            <a:bodyPr/>
            <a:lstStyle/>
            <a:p>
              <a:endParaRPr lang="en-GB"/>
            </a:p>
          </p:txBody>
        </p:sp>
        <p:sp>
          <p:nvSpPr>
            <p:cNvPr id="173083" name="Line 24"/>
            <p:cNvSpPr>
              <a:spLocks noChangeShapeType="1"/>
            </p:cNvSpPr>
            <p:nvPr/>
          </p:nvSpPr>
          <p:spPr bwMode="auto">
            <a:xfrm flipV="1">
              <a:off x="1553" y="2581"/>
              <a:ext cx="1" cy="12"/>
            </a:xfrm>
            <a:prstGeom prst="line">
              <a:avLst/>
            </a:prstGeom>
            <a:noFill/>
            <a:ln w="0">
              <a:solidFill>
                <a:srgbClr val="000000"/>
              </a:solidFill>
              <a:round/>
              <a:headEnd/>
              <a:tailEnd/>
            </a:ln>
          </p:spPr>
          <p:txBody>
            <a:bodyPr/>
            <a:lstStyle/>
            <a:p>
              <a:endParaRPr lang="en-GB"/>
            </a:p>
          </p:txBody>
        </p:sp>
        <p:sp>
          <p:nvSpPr>
            <p:cNvPr id="173084" name="Line 25"/>
            <p:cNvSpPr>
              <a:spLocks noChangeShapeType="1"/>
            </p:cNvSpPr>
            <p:nvPr/>
          </p:nvSpPr>
          <p:spPr bwMode="auto">
            <a:xfrm flipV="1">
              <a:off x="1839" y="2581"/>
              <a:ext cx="0" cy="12"/>
            </a:xfrm>
            <a:prstGeom prst="line">
              <a:avLst/>
            </a:prstGeom>
            <a:noFill/>
            <a:ln w="0">
              <a:solidFill>
                <a:srgbClr val="000000"/>
              </a:solidFill>
              <a:round/>
              <a:headEnd/>
              <a:tailEnd/>
            </a:ln>
          </p:spPr>
          <p:txBody>
            <a:bodyPr/>
            <a:lstStyle/>
            <a:p>
              <a:endParaRPr lang="en-GB"/>
            </a:p>
          </p:txBody>
        </p:sp>
        <p:sp>
          <p:nvSpPr>
            <p:cNvPr id="173085" name="Line 26"/>
            <p:cNvSpPr>
              <a:spLocks noChangeShapeType="1"/>
            </p:cNvSpPr>
            <p:nvPr/>
          </p:nvSpPr>
          <p:spPr bwMode="auto">
            <a:xfrm flipV="1">
              <a:off x="2119" y="2581"/>
              <a:ext cx="1" cy="12"/>
            </a:xfrm>
            <a:prstGeom prst="line">
              <a:avLst/>
            </a:prstGeom>
            <a:noFill/>
            <a:ln w="0">
              <a:solidFill>
                <a:srgbClr val="000000"/>
              </a:solidFill>
              <a:round/>
              <a:headEnd/>
              <a:tailEnd/>
            </a:ln>
          </p:spPr>
          <p:txBody>
            <a:bodyPr/>
            <a:lstStyle/>
            <a:p>
              <a:endParaRPr lang="en-GB"/>
            </a:p>
          </p:txBody>
        </p:sp>
        <p:sp>
          <p:nvSpPr>
            <p:cNvPr id="173086" name="Line 27"/>
            <p:cNvSpPr>
              <a:spLocks noChangeShapeType="1"/>
            </p:cNvSpPr>
            <p:nvPr/>
          </p:nvSpPr>
          <p:spPr bwMode="auto">
            <a:xfrm flipV="1">
              <a:off x="2399" y="2581"/>
              <a:ext cx="1" cy="12"/>
            </a:xfrm>
            <a:prstGeom prst="line">
              <a:avLst/>
            </a:prstGeom>
            <a:noFill/>
            <a:ln w="0">
              <a:solidFill>
                <a:srgbClr val="000000"/>
              </a:solidFill>
              <a:round/>
              <a:headEnd/>
              <a:tailEnd/>
            </a:ln>
          </p:spPr>
          <p:txBody>
            <a:bodyPr/>
            <a:lstStyle/>
            <a:p>
              <a:endParaRPr lang="en-GB"/>
            </a:p>
          </p:txBody>
        </p:sp>
        <p:sp>
          <p:nvSpPr>
            <p:cNvPr id="173087" name="Line 28"/>
            <p:cNvSpPr>
              <a:spLocks noChangeShapeType="1"/>
            </p:cNvSpPr>
            <p:nvPr/>
          </p:nvSpPr>
          <p:spPr bwMode="auto">
            <a:xfrm flipV="1">
              <a:off x="2680" y="2581"/>
              <a:ext cx="0" cy="12"/>
            </a:xfrm>
            <a:prstGeom prst="line">
              <a:avLst/>
            </a:prstGeom>
            <a:noFill/>
            <a:ln w="0">
              <a:solidFill>
                <a:srgbClr val="000000"/>
              </a:solidFill>
              <a:round/>
              <a:headEnd/>
              <a:tailEnd/>
            </a:ln>
          </p:spPr>
          <p:txBody>
            <a:bodyPr/>
            <a:lstStyle/>
            <a:p>
              <a:endParaRPr lang="en-GB"/>
            </a:p>
          </p:txBody>
        </p:sp>
        <p:sp>
          <p:nvSpPr>
            <p:cNvPr id="173088" name="Line 29"/>
            <p:cNvSpPr>
              <a:spLocks noChangeShapeType="1"/>
            </p:cNvSpPr>
            <p:nvPr/>
          </p:nvSpPr>
          <p:spPr bwMode="auto">
            <a:xfrm>
              <a:off x="713" y="1890"/>
              <a:ext cx="0" cy="691"/>
            </a:xfrm>
            <a:prstGeom prst="line">
              <a:avLst/>
            </a:prstGeom>
            <a:noFill/>
            <a:ln w="0">
              <a:solidFill>
                <a:srgbClr val="000000"/>
              </a:solidFill>
              <a:round/>
              <a:headEnd/>
              <a:tailEnd/>
            </a:ln>
          </p:spPr>
          <p:txBody>
            <a:bodyPr/>
            <a:lstStyle/>
            <a:p>
              <a:endParaRPr lang="en-GB"/>
            </a:p>
          </p:txBody>
        </p:sp>
        <p:sp>
          <p:nvSpPr>
            <p:cNvPr id="173089" name="Line 30"/>
            <p:cNvSpPr>
              <a:spLocks noChangeShapeType="1"/>
            </p:cNvSpPr>
            <p:nvPr/>
          </p:nvSpPr>
          <p:spPr bwMode="auto">
            <a:xfrm>
              <a:off x="693" y="2581"/>
              <a:ext cx="20" cy="0"/>
            </a:xfrm>
            <a:prstGeom prst="line">
              <a:avLst/>
            </a:prstGeom>
            <a:noFill/>
            <a:ln w="0">
              <a:solidFill>
                <a:srgbClr val="000000"/>
              </a:solidFill>
              <a:round/>
              <a:headEnd/>
              <a:tailEnd/>
            </a:ln>
          </p:spPr>
          <p:txBody>
            <a:bodyPr/>
            <a:lstStyle/>
            <a:p>
              <a:endParaRPr lang="en-GB"/>
            </a:p>
          </p:txBody>
        </p:sp>
        <p:sp>
          <p:nvSpPr>
            <p:cNvPr id="173090" name="Line 31"/>
            <p:cNvSpPr>
              <a:spLocks noChangeShapeType="1"/>
            </p:cNvSpPr>
            <p:nvPr/>
          </p:nvSpPr>
          <p:spPr bwMode="auto">
            <a:xfrm>
              <a:off x="693" y="2465"/>
              <a:ext cx="20" cy="1"/>
            </a:xfrm>
            <a:prstGeom prst="line">
              <a:avLst/>
            </a:prstGeom>
            <a:noFill/>
            <a:ln w="0">
              <a:solidFill>
                <a:srgbClr val="000000"/>
              </a:solidFill>
              <a:round/>
              <a:headEnd/>
              <a:tailEnd/>
            </a:ln>
          </p:spPr>
          <p:txBody>
            <a:bodyPr/>
            <a:lstStyle/>
            <a:p>
              <a:endParaRPr lang="en-GB"/>
            </a:p>
          </p:txBody>
        </p:sp>
        <p:sp>
          <p:nvSpPr>
            <p:cNvPr id="173091" name="Line 32"/>
            <p:cNvSpPr>
              <a:spLocks noChangeShapeType="1"/>
            </p:cNvSpPr>
            <p:nvPr/>
          </p:nvSpPr>
          <p:spPr bwMode="auto">
            <a:xfrm>
              <a:off x="693" y="2349"/>
              <a:ext cx="20" cy="1"/>
            </a:xfrm>
            <a:prstGeom prst="line">
              <a:avLst/>
            </a:prstGeom>
            <a:noFill/>
            <a:ln w="0">
              <a:solidFill>
                <a:srgbClr val="000000"/>
              </a:solidFill>
              <a:round/>
              <a:headEnd/>
              <a:tailEnd/>
            </a:ln>
          </p:spPr>
          <p:txBody>
            <a:bodyPr/>
            <a:lstStyle/>
            <a:p>
              <a:endParaRPr lang="en-GB"/>
            </a:p>
          </p:txBody>
        </p:sp>
        <p:sp>
          <p:nvSpPr>
            <p:cNvPr id="173092" name="Line 33"/>
            <p:cNvSpPr>
              <a:spLocks noChangeShapeType="1"/>
            </p:cNvSpPr>
            <p:nvPr/>
          </p:nvSpPr>
          <p:spPr bwMode="auto">
            <a:xfrm>
              <a:off x="693" y="2234"/>
              <a:ext cx="20" cy="0"/>
            </a:xfrm>
            <a:prstGeom prst="line">
              <a:avLst/>
            </a:prstGeom>
            <a:noFill/>
            <a:ln w="0">
              <a:solidFill>
                <a:srgbClr val="000000"/>
              </a:solidFill>
              <a:round/>
              <a:headEnd/>
              <a:tailEnd/>
            </a:ln>
          </p:spPr>
          <p:txBody>
            <a:bodyPr/>
            <a:lstStyle/>
            <a:p>
              <a:endParaRPr lang="en-GB"/>
            </a:p>
          </p:txBody>
        </p:sp>
        <p:sp>
          <p:nvSpPr>
            <p:cNvPr id="173093" name="Line 34"/>
            <p:cNvSpPr>
              <a:spLocks noChangeShapeType="1"/>
            </p:cNvSpPr>
            <p:nvPr/>
          </p:nvSpPr>
          <p:spPr bwMode="auto">
            <a:xfrm>
              <a:off x="693" y="2121"/>
              <a:ext cx="20" cy="0"/>
            </a:xfrm>
            <a:prstGeom prst="line">
              <a:avLst/>
            </a:prstGeom>
            <a:noFill/>
            <a:ln w="0">
              <a:solidFill>
                <a:srgbClr val="000000"/>
              </a:solidFill>
              <a:round/>
              <a:headEnd/>
              <a:tailEnd/>
            </a:ln>
          </p:spPr>
          <p:txBody>
            <a:bodyPr/>
            <a:lstStyle/>
            <a:p>
              <a:endParaRPr lang="en-GB"/>
            </a:p>
          </p:txBody>
        </p:sp>
        <p:sp>
          <p:nvSpPr>
            <p:cNvPr id="173094" name="Line 35"/>
            <p:cNvSpPr>
              <a:spLocks noChangeShapeType="1"/>
            </p:cNvSpPr>
            <p:nvPr/>
          </p:nvSpPr>
          <p:spPr bwMode="auto">
            <a:xfrm>
              <a:off x="693" y="2005"/>
              <a:ext cx="20" cy="1"/>
            </a:xfrm>
            <a:prstGeom prst="line">
              <a:avLst/>
            </a:prstGeom>
            <a:noFill/>
            <a:ln w="0">
              <a:solidFill>
                <a:srgbClr val="000000"/>
              </a:solidFill>
              <a:round/>
              <a:headEnd/>
              <a:tailEnd/>
            </a:ln>
          </p:spPr>
          <p:txBody>
            <a:bodyPr/>
            <a:lstStyle/>
            <a:p>
              <a:endParaRPr lang="en-GB"/>
            </a:p>
          </p:txBody>
        </p:sp>
        <p:sp>
          <p:nvSpPr>
            <p:cNvPr id="173095" name="Line 36"/>
            <p:cNvSpPr>
              <a:spLocks noChangeShapeType="1"/>
            </p:cNvSpPr>
            <p:nvPr/>
          </p:nvSpPr>
          <p:spPr bwMode="auto">
            <a:xfrm>
              <a:off x="693" y="1890"/>
              <a:ext cx="20" cy="0"/>
            </a:xfrm>
            <a:prstGeom prst="line">
              <a:avLst/>
            </a:prstGeom>
            <a:noFill/>
            <a:ln w="0">
              <a:solidFill>
                <a:srgbClr val="000000"/>
              </a:solidFill>
              <a:round/>
              <a:headEnd/>
              <a:tailEnd/>
            </a:ln>
          </p:spPr>
          <p:txBody>
            <a:bodyPr/>
            <a:lstStyle/>
            <a:p>
              <a:endParaRPr lang="en-GB"/>
            </a:p>
          </p:txBody>
        </p:sp>
        <p:sp>
          <p:nvSpPr>
            <p:cNvPr id="173096" name="Rectangle 37"/>
            <p:cNvSpPr>
              <a:spLocks noChangeArrowheads="1"/>
            </p:cNvSpPr>
            <p:nvPr/>
          </p:nvSpPr>
          <p:spPr bwMode="auto">
            <a:xfrm>
              <a:off x="641" y="2616"/>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1,000</a:t>
              </a:r>
              <a:endParaRPr lang="en-US" sz="1000" b="0">
                <a:solidFill>
                  <a:srgbClr val="CC0000"/>
                </a:solidFill>
                <a:latin typeface="Tahoma" pitchFamily="34" charset="0"/>
                <a:cs typeface="Arial" charset="0"/>
              </a:endParaRPr>
            </a:p>
          </p:txBody>
        </p:sp>
        <p:sp>
          <p:nvSpPr>
            <p:cNvPr id="173097" name="Rectangle 38"/>
            <p:cNvSpPr>
              <a:spLocks noChangeArrowheads="1"/>
            </p:cNvSpPr>
            <p:nvPr/>
          </p:nvSpPr>
          <p:spPr bwMode="auto">
            <a:xfrm>
              <a:off x="921" y="2616"/>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1,050</a:t>
              </a:r>
              <a:endParaRPr lang="en-US" sz="1000" b="0">
                <a:solidFill>
                  <a:srgbClr val="CC0000"/>
                </a:solidFill>
                <a:latin typeface="Tahoma" pitchFamily="34" charset="0"/>
                <a:cs typeface="Arial" charset="0"/>
              </a:endParaRPr>
            </a:p>
          </p:txBody>
        </p:sp>
        <p:sp>
          <p:nvSpPr>
            <p:cNvPr id="173098" name="Rectangle 39"/>
            <p:cNvSpPr>
              <a:spLocks noChangeArrowheads="1"/>
            </p:cNvSpPr>
            <p:nvPr/>
          </p:nvSpPr>
          <p:spPr bwMode="auto">
            <a:xfrm>
              <a:off x="1201" y="2616"/>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1,100</a:t>
              </a:r>
              <a:endParaRPr lang="en-US" sz="1000" b="0">
                <a:solidFill>
                  <a:srgbClr val="CC0000"/>
                </a:solidFill>
                <a:latin typeface="Tahoma" pitchFamily="34" charset="0"/>
                <a:cs typeface="Arial" charset="0"/>
              </a:endParaRPr>
            </a:p>
          </p:txBody>
        </p:sp>
        <p:sp>
          <p:nvSpPr>
            <p:cNvPr id="173099" name="Rectangle 40"/>
            <p:cNvSpPr>
              <a:spLocks noChangeArrowheads="1"/>
            </p:cNvSpPr>
            <p:nvPr/>
          </p:nvSpPr>
          <p:spPr bwMode="auto">
            <a:xfrm>
              <a:off x="1481" y="2616"/>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1,150</a:t>
              </a:r>
              <a:endParaRPr lang="en-US" sz="1000" b="0">
                <a:solidFill>
                  <a:srgbClr val="CC0000"/>
                </a:solidFill>
                <a:latin typeface="Tahoma" pitchFamily="34" charset="0"/>
                <a:cs typeface="Arial" charset="0"/>
              </a:endParaRPr>
            </a:p>
          </p:txBody>
        </p:sp>
        <p:sp>
          <p:nvSpPr>
            <p:cNvPr id="173100" name="Rectangle 41"/>
            <p:cNvSpPr>
              <a:spLocks noChangeArrowheads="1"/>
            </p:cNvSpPr>
            <p:nvPr/>
          </p:nvSpPr>
          <p:spPr bwMode="auto">
            <a:xfrm>
              <a:off x="1767" y="2616"/>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1,200</a:t>
              </a:r>
              <a:endParaRPr lang="en-US" sz="1000" b="0">
                <a:solidFill>
                  <a:srgbClr val="CC0000"/>
                </a:solidFill>
                <a:latin typeface="Tahoma" pitchFamily="34" charset="0"/>
                <a:cs typeface="Arial" charset="0"/>
              </a:endParaRPr>
            </a:p>
          </p:txBody>
        </p:sp>
        <p:sp>
          <p:nvSpPr>
            <p:cNvPr id="173101" name="Rectangle 42"/>
            <p:cNvSpPr>
              <a:spLocks noChangeArrowheads="1"/>
            </p:cNvSpPr>
            <p:nvPr/>
          </p:nvSpPr>
          <p:spPr bwMode="auto">
            <a:xfrm>
              <a:off x="2047" y="2616"/>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1,250</a:t>
              </a:r>
              <a:endParaRPr lang="en-US" sz="1000" b="0">
                <a:solidFill>
                  <a:srgbClr val="CC0000"/>
                </a:solidFill>
                <a:latin typeface="Tahoma" pitchFamily="34" charset="0"/>
                <a:cs typeface="Arial" charset="0"/>
              </a:endParaRPr>
            </a:p>
          </p:txBody>
        </p:sp>
        <p:sp>
          <p:nvSpPr>
            <p:cNvPr id="173102" name="Rectangle 43"/>
            <p:cNvSpPr>
              <a:spLocks noChangeArrowheads="1"/>
            </p:cNvSpPr>
            <p:nvPr/>
          </p:nvSpPr>
          <p:spPr bwMode="auto">
            <a:xfrm>
              <a:off x="2327" y="2616"/>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1,300</a:t>
              </a:r>
              <a:endParaRPr lang="en-US" sz="1000" b="0">
                <a:solidFill>
                  <a:srgbClr val="CC0000"/>
                </a:solidFill>
                <a:latin typeface="Tahoma" pitchFamily="34" charset="0"/>
                <a:cs typeface="Arial" charset="0"/>
              </a:endParaRPr>
            </a:p>
          </p:txBody>
        </p:sp>
        <p:sp>
          <p:nvSpPr>
            <p:cNvPr id="173103" name="Rectangle 44"/>
            <p:cNvSpPr>
              <a:spLocks noChangeArrowheads="1"/>
            </p:cNvSpPr>
            <p:nvPr/>
          </p:nvSpPr>
          <p:spPr bwMode="auto">
            <a:xfrm>
              <a:off x="2607" y="2616"/>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1,350</a:t>
              </a:r>
              <a:endParaRPr lang="en-US" sz="1000" b="0">
                <a:solidFill>
                  <a:srgbClr val="CC0000"/>
                </a:solidFill>
                <a:latin typeface="Tahoma" pitchFamily="34" charset="0"/>
                <a:cs typeface="Arial" charset="0"/>
              </a:endParaRPr>
            </a:p>
          </p:txBody>
        </p:sp>
        <p:sp>
          <p:nvSpPr>
            <p:cNvPr id="173104" name="Rectangle 45"/>
            <p:cNvSpPr>
              <a:spLocks noChangeArrowheads="1"/>
            </p:cNvSpPr>
            <p:nvPr/>
          </p:nvSpPr>
          <p:spPr bwMode="auto">
            <a:xfrm>
              <a:off x="519" y="2503"/>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O&amp;GJ</a:t>
              </a:r>
              <a:endParaRPr lang="en-US" sz="1000" b="0">
                <a:solidFill>
                  <a:srgbClr val="CC0000"/>
                </a:solidFill>
                <a:latin typeface="Tahoma" pitchFamily="34" charset="0"/>
                <a:cs typeface="Arial" charset="0"/>
              </a:endParaRPr>
            </a:p>
          </p:txBody>
        </p:sp>
        <p:sp>
          <p:nvSpPr>
            <p:cNvPr id="173105" name="Rectangle 46"/>
            <p:cNvSpPr>
              <a:spLocks noChangeArrowheads="1"/>
            </p:cNvSpPr>
            <p:nvPr/>
          </p:nvSpPr>
          <p:spPr bwMode="auto">
            <a:xfrm>
              <a:off x="571" y="2388"/>
              <a:ext cx="107"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IHS</a:t>
              </a:r>
              <a:endParaRPr lang="en-US" sz="1000" b="0">
                <a:solidFill>
                  <a:srgbClr val="CC0000"/>
                </a:solidFill>
                <a:latin typeface="Tahoma" pitchFamily="34" charset="0"/>
                <a:cs typeface="Arial" charset="0"/>
              </a:endParaRPr>
            </a:p>
          </p:txBody>
        </p:sp>
        <p:sp>
          <p:nvSpPr>
            <p:cNvPr id="173106" name="Rectangle 47"/>
            <p:cNvSpPr>
              <a:spLocks noChangeArrowheads="1"/>
            </p:cNvSpPr>
            <p:nvPr/>
          </p:nvSpPr>
          <p:spPr bwMode="auto">
            <a:xfrm>
              <a:off x="596" y="2272"/>
              <a:ext cx="85"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BP</a:t>
              </a:r>
              <a:endParaRPr lang="en-US" sz="1000" b="0">
                <a:solidFill>
                  <a:srgbClr val="CC0000"/>
                </a:solidFill>
                <a:latin typeface="Tahoma" pitchFamily="34" charset="0"/>
                <a:cs typeface="Arial" charset="0"/>
              </a:endParaRPr>
            </a:p>
          </p:txBody>
        </p:sp>
        <p:sp>
          <p:nvSpPr>
            <p:cNvPr id="173107" name="Rectangle 48"/>
            <p:cNvSpPr>
              <a:spLocks noChangeArrowheads="1"/>
            </p:cNvSpPr>
            <p:nvPr/>
          </p:nvSpPr>
          <p:spPr bwMode="auto">
            <a:xfrm>
              <a:off x="544" y="2156"/>
              <a:ext cx="153"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WEC</a:t>
              </a:r>
              <a:endParaRPr lang="en-US" sz="1000" b="0">
                <a:solidFill>
                  <a:srgbClr val="CC0000"/>
                </a:solidFill>
                <a:latin typeface="Tahoma" pitchFamily="34" charset="0"/>
                <a:cs typeface="Arial" charset="0"/>
              </a:endParaRPr>
            </a:p>
          </p:txBody>
        </p:sp>
        <p:sp>
          <p:nvSpPr>
            <p:cNvPr id="173108" name="Rectangle 49"/>
            <p:cNvSpPr>
              <a:spLocks noChangeArrowheads="1"/>
            </p:cNvSpPr>
            <p:nvPr/>
          </p:nvSpPr>
          <p:spPr bwMode="auto">
            <a:xfrm>
              <a:off x="525" y="2041"/>
              <a:ext cx="176"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OPEC</a:t>
              </a:r>
              <a:endParaRPr lang="en-US" sz="1000" b="0">
                <a:solidFill>
                  <a:srgbClr val="CC0000"/>
                </a:solidFill>
                <a:latin typeface="Tahoma" pitchFamily="34" charset="0"/>
                <a:cs typeface="Arial" charset="0"/>
              </a:endParaRPr>
            </a:p>
          </p:txBody>
        </p:sp>
        <p:sp>
          <p:nvSpPr>
            <p:cNvPr id="173109" name="Rectangle 50"/>
            <p:cNvSpPr>
              <a:spLocks noChangeArrowheads="1"/>
            </p:cNvSpPr>
            <p:nvPr/>
          </p:nvSpPr>
          <p:spPr bwMode="auto">
            <a:xfrm>
              <a:off x="398" y="1925"/>
              <a:ext cx="308"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World Oil</a:t>
              </a:r>
              <a:endParaRPr lang="en-US" sz="1000" b="0">
                <a:solidFill>
                  <a:srgbClr val="CC0000"/>
                </a:solidFill>
                <a:latin typeface="Tahoma" pitchFamily="34" charset="0"/>
                <a:cs typeface="Arial" charset="0"/>
              </a:endParaRPr>
            </a:p>
          </p:txBody>
        </p:sp>
        <p:sp>
          <p:nvSpPr>
            <p:cNvPr id="173110" name="Rectangle 51"/>
            <p:cNvSpPr>
              <a:spLocks noChangeArrowheads="1"/>
            </p:cNvSpPr>
            <p:nvPr/>
          </p:nvSpPr>
          <p:spPr bwMode="auto">
            <a:xfrm>
              <a:off x="2290" y="2704"/>
              <a:ext cx="443"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Billion barrels</a:t>
              </a:r>
              <a:endParaRPr lang="en-US" sz="1000" b="0">
                <a:solidFill>
                  <a:srgbClr val="CC0000"/>
                </a:solidFill>
                <a:latin typeface="Tahoma" pitchFamily="34" charset="0"/>
                <a:cs typeface="Arial" charset="0"/>
              </a:endParaRPr>
            </a:p>
          </p:txBody>
        </p:sp>
        <p:sp>
          <p:nvSpPr>
            <p:cNvPr id="173111" name="Rectangle 4"/>
            <p:cNvSpPr>
              <a:spLocks noChangeArrowheads="1"/>
            </p:cNvSpPr>
            <p:nvPr/>
          </p:nvSpPr>
          <p:spPr bwMode="auto">
            <a:xfrm>
              <a:off x="529" y="2740"/>
              <a:ext cx="150" cy="45"/>
            </a:xfrm>
            <a:prstGeom prst="rect">
              <a:avLst/>
            </a:prstGeom>
            <a:solidFill>
              <a:srgbClr val="FF0000"/>
            </a:solidFill>
            <a:ln w="12700" cap="sq" algn="ctr">
              <a:noFill/>
              <a:round/>
              <a:headEnd/>
              <a:tailEnd/>
            </a:ln>
          </p:spPr>
          <p:txBody>
            <a:bodyPr wrap="none"/>
            <a:lstStyle/>
            <a:p>
              <a:pPr eaLnBrk="0" hangingPunct="0"/>
              <a:endParaRPr lang="en-US" sz="3600" b="0">
                <a:solidFill>
                  <a:srgbClr val="CC0000"/>
                </a:solidFill>
                <a:latin typeface="Tahoma" pitchFamily="34" charset="0"/>
                <a:cs typeface="Arial" charset="0"/>
              </a:endParaRPr>
            </a:p>
          </p:txBody>
        </p:sp>
        <p:sp>
          <p:nvSpPr>
            <p:cNvPr id="173112" name="Rectangle 5"/>
            <p:cNvSpPr>
              <a:spLocks noChangeArrowheads="1"/>
            </p:cNvSpPr>
            <p:nvPr/>
          </p:nvSpPr>
          <p:spPr bwMode="auto">
            <a:xfrm>
              <a:off x="529" y="2830"/>
              <a:ext cx="150" cy="45"/>
            </a:xfrm>
            <a:prstGeom prst="rect">
              <a:avLst/>
            </a:prstGeom>
            <a:solidFill>
              <a:srgbClr val="92D050"/>
            </a:solidFill>
            <a:ln w="12700" cap="sq" algn="ctr">
              <a:noFill/>
              <a:round/>
              <a:headEnd/>
              <a:tailEnd/>
            </a:ln>
          </p:spPr>
          <p:txBody>
            <a:bodyPr wrap="none"/>
            <a:lstStyle/>
            <a:p>
              <a:pPr eaLnBrk="0" hangingPunct="0"/>
              <a:endParaRPr lang="en-US" sz="3600" b="0">
                <a:solidFill>
                  <a:srgbClr val="CC0000"/>
                </a:solidFill>
                <a:latin typeface="Tahoma" pitchFamily="34" charset="0"/>
                <a:cs typeface="Arial" charset="0"/>
              </a:endParaRPr>
            </a:p>
          </p:txBody>
        </p:sp>
        <p:sp>
          <p:nvSpPr>
            <p:cNvPr id="173113" name="TextBox 6"/>
            <p:cNvSpPr txBox="1">
              <a:spLocks noChangeArrowheads="1"/>
            </p:cNvSpPr>
            <p:nvPr/>
          </p:nvSpPr>
          <p:spPr bwMode="auto">
            <a:xfrm>
              <a:off x="703" y="2704"/>
              <a:ext cx="345" cy="154"/>
            </a:xfrm>
            <a:prstGeom prst="rect">
              <a:avLst/>
            </a:prstGeom>
            <a:noFill/>
            <a:ln w="9525">
              <a:noFill/>
              <a:miter lim="800000"/>
              <a:headEnd/>
              <a:tailEnd/>
            </a:ln>
          </p:spPr>
          <p:txBody>
            <a:bodyPr wrap="none">
              <a:spAutoFit/>
            </a:bodyPr>
            <a:lstStyle/>
            <a:p>
              <a:r>
                <a:rPr lang="en-US" sz="1000" b="0">
                  <a:solidFill>
                    <a:schemeClr val="bg2"/>
                  </a:solidFill>
                  <a:latin typeface="Calibri" pitchFamily="34" charset="0"/>
                  <a:cs typeface="Arial" charset="0"/>
                </a:rPr>
                <a:t>Proved</a:t>
              </a:r>
              <a:endParaRPr lang="en-GB" sz="1000" b="0">
                <a:solidFill>
                  <a:schemeClr val="bg2"/>
                </a:solidFill>
                <a:latin typeface="Calibri" pitchFamily="34" charset="0"/>
                <a:cs typeface="Arial" charset="0"/>
              </a:endParaRPr>
            </a:p>
          </p:txBody>
        </p:sp>
        <p:sp>
          <p:nvSpPr>
            <p:cNvPr id="173114" name="TextBox 7"/>
            <p:cNvSpPr txBox="1">
              <a:spLocks noChangeArrowheads="1"/>
            </p:cNvSpPr>
            <p:nvPr/>
          </p:nvSpPr>
          <p:spPr bwMode="auto">
            <a:xfrm>
              <a:off x="703" y="2794"/>
              <a:ext cx="727" cy="154"/>
            </a:xfrm>
            <a:prstGeom prst="rect">
              <a:avLst/>
            </a:prstGeom>
            <a:noFill/>
            <a:ln w="9525">
              <a:noFill/>
              <a:miter lim="800000"/>
              <a:headEnd/>
              <a:tailEnd/>
            </a:ln>
          </p:spPr>
          <p:txBody>
            <a:bodyPr wrap="none">
              <a:spAutoFit/>
            </a:bodyPr>
            <a:lstStyle/>
            <a:p>
              <a:r>
                <a:rPr lang="en-US" sz="1000" b="0">
                  <a:solidFill>
                    <a:schemeClr val="bg2"/>
                  </a:solidFill>
                  <a:latin typeface="Calibri" pitchFamily="34" charset="0"/>
                  <a:cs typeface="Arial" charset="0"/>
                </a:rPr>
                <a:t>Proved &amp; Probable</a:t>
              </a:r>
              <a:endParaRPr lang="en-GB" sz="1000" b="0">
                <a:solidFill>
                  <a:schemeClr val="bg2"/>
                </a:solidFill>
                <a:latin typeface="Calibri" pitchFamily="34" charset="0"/>
                <a:cs typeface="Arial" charset="0"/>
              </a:endParaRPr>
            </a:p>
          </p:txBody>
        </p:sp>
      </p:grpSp>
      <p:sp>
        <p:nvSpPr>
          <p:cNvPr id="173115" name="Rectangle 194"/>
          <p:cNvSpPr>
            <a:spLocks noChangeArrowheads="1"/>
          </p:cNvSpPr>
          <p:nvPr/>
        </p:nvSpPr>
        <p:spPr bwMode="auto">
          <a:xfrm>
            <a:off x="4337050" y="1016000"/>
            <a:ext cx="4711700" cy="1346200"/>
          </a:xfrm>
          <a:prstGeom prst="rect">
            <a:avLst/>
          </a:prstGeom>
          <a:noFill/>
          <a:ln w="25400">
            <a:solidFill>
              <a:srgbClr val="00AEEF"/>
            </a:solidFill>
            <a:miter lim="800000"/>
            <a:headEnd/>
            <a:tailEnd/>
          </a:ln>
        </p:spPr>
        <p:txBody>
          <a:bodyPr/>
          <a:lstStyle/>
          <a:p>
            <a:pPr>
              <a:spcAft>
                <a:spcPct val="20000"/>
              </a:spcAft>
            </a:pPr>
            <a:r>
              <a:rPr lang="en-GB" sz="1200">
                <a:solidFill>
                  <a:srgbClr val="00AEEF"/>
                </a:solidFill>
              </a:rPr>
              <a:t>Ultimately recoverable resources</a:t>
            </a:r>
            <a:r>
              <a:rPr lang="en-GB" sz="1200" b="0">
                <a:solidFill>
                  <a:srgbClr val="00AEEF"/>
                </a:solidFill>
              </a:rPr>
              <a:t> </a:t>
            </a:r>
            <a:r>
              <a:rPr lang="en-GB" sz="1200">
                <a:solidFill>
                  <a:srgbClr val="00AEEF"/>
                </a:solidFill>
              </a:rPr>
              <a:t>(URR) </a:t>
            </a:r>
          </a:p>
          <a:p>
            <a:pPr>
              <a:spcAft>
                <a:spcPct val="20000"/>
              </a:spcAft>
            </a:pPr>
            <a:r>
              <a:rPr lang="en-GB" sz="1100" b="0"/>
              <a:t>Comparing proven reserves against estimated URR provides an indication of when peak oil is likely to occur. The IEA estimates URR at just under </a:t>
            </a:r>
            <a:r>
              <a:rPr lang="en-GB" sz="1100"/>
              <a:t>3.6 trillion barrels</a:t>
            </a:r>
            <a:r>
              <a:rPr lang="en-GB" sz="1100" b="0"/>
              <a:t>, of which 1.1 trillion has already been produced. The US Geological Survey 2000 states 3.0 trillion barrel. Estimates of URR may continue to increase as knowledge grows, technology advances and the economics of oil extraction change.</a:t>
            </a:r>
          </a:p>
        </p:txBody>
      </p:sp>
      <p:sp>
        <p:nvSpPr>
          <p:cNvPr id="173116" name="Footer Placeholder 3"/>
          <p:cNvSpPr txBox="1">
            <a:spLocks noGrp="1"/>
          </p:cNvSpPr>
          <p:nvPr/>
        </p:nvSpPr>
        <p:spPr bwMode="auto">
          <a:xfrm>
            <a:off x="179388" y="6629400"/>
            <a:ext cx="7467600" cy="228600"/>
          </a:xfrm>
          <a:prstGeom prst="rect">
            <a:avLst/>
          </a:prstGeom>
          <a:noFill/>
          <a:ln w="9525">
            <a:noFill/>
            <a:miter lim="800000"/>
            <a:headEnd/>
            <a:tailEnd/>
          </a:ln>
        </p:spPr>
        <p:txBody>
          <a:bodyPr anchor="b">
            <a:spAutoFit/>
          </a:bodyPr>
          <a:lstStyle/>
          <a:p>
            <a:r>
              <a:rPr lang="en-GB" sz="900" b="0"/>
              <a:t>* Long-Term World Oil Supply Scenarios (Wood, Long, Morehouse 2004)</a:t>
            </a:r>
            <a:endParaRPr lang="en-GB" sz="900" b="0">
              <a:solidFill>
                <a:srgbClr val="FF3399"/>
              </a:solidFill>
            </a:endParaRPr>
          </a:p>
        </p:txBody>
      </p:sp>
      <p:grpSp>
        <p:nvGrpSpPr>
          <p:cNvPr id="173117" name="Group 201"/>
          <p:cNvGrpSpPr>
            <a:grpSpLocks/>
          </p:cNvGrpSpPr>
          <p:nvPr/>
        </p:nvGrpSpPr>
        <p:grpSpPr bwMode="auto">
          <a:xfrm>
            <a:off x="179388" y="4581525"/>
            <a:ext cx="3987800" cy="1677988"/>
            <a:chOff x="131" y="2821"/>
            <a:chExt cx="2512" cy="1057"/>
          </a:xfrm>
        </p:grpSpPr>
        <p:sp>
          <p:nvSpPr>
            <p:cNvPr id="173118" name="AutoShape 5"/>
            <p:cNvSpPr>
              <a:spLocks noChangeAspect="1" noChangeArrowheads="1" noTextEdit="1"/>
            </p:cNvSpPr>
            <p:nvPr/>
          </p:nvSpPr>
          <p:spPr bwMode="auto">
            <a:xfrm>
              <a:off x="131" y="2821"/>
              <a:ext cx="2350" cy="1053"/>
            </a:xfrm>
            <a:prstGeom prst="rect">
              <a:avLst/>
            </a:prstGeom>
            <a:noFill/>
            <a:ln w="9525">
              <a:noFill/>
              <a:miter lim="800000"/>
              <a:headEnd/>
              <a:tailEnd/>
            </a:ln>
          </p:spPr>
          <p:txBody>
            <a:bodyPr/>
            <a:lstStyle/>
            <a:p>
              <a:endParaRPr lang="en-GB"/>
            </a:p>
          </p:txBody>
        </p:sp>
        <p:sp>
          <p:nvSpPr>
            <p:cNvPr id="173119" name="Rectangle 7"/>
            <p:cNvSpPr>
              <a:spLocks noChangeArrowheads="1"/>
            </p:cNvSpPr>
            <p:nvPr/>
          </p:nvSpPr>
          <p:spPr bwMode="auto">
            <a:xfrm>
              <a:off x="431" y="2886"/>
              <a:ext cx="1463" cy="874"/>
            </a:xfrm>
            <a:prstGeom prst="rect">
              <a:avLst/>
            </a:prstGeom>
            <a:no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20" name="Line 8"/>
            <p:cNvSpPr>
              <a:spLocks noChangeShapeType="1"/>
            </p:cNvSpPr>
            <p:nvPr/>
          </p:nvSpPr>
          <p:spPr bwMode="auto">
            <a:xfrm>
              <a:off x="431" y="3636"/>
              <a:ext cx="1463" cy="0"/>
            </a:xfrm>
            <a:prstGeom prst="line">
              <a:avLst/>
            </a:prstGeom>
            <a:noFill/>
            <a:ln w="0">
              <a:solidFill>
                <a:srgbClr val="808080"/>
              </a:solidFill>
              <a:round/>
              <a:headEnd/>
              <a:tailEnd/>
            </a:ln>
          </p:spPr>
          <p:txBody>
            <a:bodyPr/>
            <a:lstStyle/>
            <a:p>
              <a:endParaRPr lang="en-GB"/>
            </a:p>
          </p:txBody>
        </p:sp>
        <p:sp>
          <p:nvSpPr>
            <p:cNvPr id="173121" name="Line 9"/>
            <p:cNvSpPr>
              <a:spLocks noChangeShapeType="1"/>
            </p:cNvSpPr>
            <p:nvPr/>
          </p:nvSpPr>
          <p:spPr bwMode="auto">
            <a:xfrm>
              <a:off x="431" y="3511"/>
              <a:ext cx="1463" cy="1"/>
            </a:xfrm>
            <a:prstGeom prst="line">
              <a:avLst/>
            </a:prstGeom>
            <a:noFill/>
            <a:ln w="0">
              <a:solidFill>
                <a:srgbClr val="808080"/>
              </a:solidFill>
              <a:round/>
              <a:headEnd/>
              <a:tailEnd/>
            </a:ln>
          </p:spPr>
          <p:txBody>
            <a:bodyPr/>
            <a:lstStyle/>
            <a:p>
              <a:endParaRPr lang="en-GB"/>
            </a:p>
          </p:txBody>
        </p:sp>
        <p:sp>
          <p:nvSpPr>
            <p:cNvPr id="173122" name="Line 10"/>
            <p:cNvSpPr>
              <a:spLocks noChangeShapeType="1"/>
            </p:cNvSpPr>
            <p:nvPr/>
          </p:nvSpPr>
          <p:spPr bwMode="auto">
            <a:xfrm>
              <a:off x="431" y="3387"/>
              <a:ext cx="1463" cy="0"/>
            </a:xfrm>
            <a:prstGeom prst="line">
              <a:avLst/>
            </a:prstGeom>
            <a:noFill/>
            <a:ln w="0">
              <a:solidFill>
                <a:srgbClr val="808080"/>
              </a:solidFill>
              <a:round/>
              <a:headEnd/>
              <a:tailEnd/>
            </a:ln>
          </p:spPr>
          <p:txBody>
            <a:bodyPr/>
            <a:lstStyle/>
            <a:p>
              <a:endParaRPr lang="en-GB"/>
            </a:p>
          </p:txBody>
        </p:sp>
        <p:sp>
          <p:nvSpPr>
            <p:cNvPr id="173123" name="Line 11"/>
            <p:cNvSpPr>
              <a:spLocks noChangeShapeType="1"/>
            </p:cNvSpPr>
            <p:nvPr/>
          </p:nvSpPr>
          <p:spPr bwMode="auto">
            <a:xfrm>
              <a:off x="431" y="3259"/>
              <a:ext cx="1463" cy="1"/>
            </a:xfrm>
            <a:prstGeom prst="line">
              <a:avLst/>
            </a:prstGeom>
            <a:noFill/>
            <a:ln w="0">
              <a:solidFill>
                <a:srgbClr val="808080"/>
              </a:solidFill>
              <a:round/>
              <a:headEnd/>
              <a:tailEnd/>
            </a:ln>
          </p:spPr>
          <p:txBody>
            <a:bodyPr/>
            <a:lstStyle/>
            <a:p>
              <a:endParaRPr lang="en-GB"/>
            </a:p>
          </p:txBody>
        </p:sp>
        <p:sp>
          <p:nvSpPr>
            <p:cNvPr id="173124" name="Line 12"/>
            <p:cNvSpPr>
              <a:spLocks noChangeShapeType="1"/>
            </p:cNvSpPr>
            <p:nvPr/>
          </p:nvSpPr>
          <p:spPr bwMode="auto">
            <a:xfrm>
              <a:off x="431" y="3135"/>
              <a:ext cx="1463" cy="0"/>
            </a:xfrm>
            <a:prstGeom prst="line">
              <a:avLst/>
            </a:prstGeom>
            <a:noFill/>
            <a:ln w="0">
              <a:solidFill>
                <a:srgbClr val="808080"/>
              </a:solidFill>
              <a:round/>
              <a:headEnd/>
              <a:tailEnd/>
            </a:ln>
          </p:spPr>
          <p:txBody>
            <a:bodyPr/>
            <a:lstStyle/>
            <a:p>
              <a:endParaRPr lang="en-GB"/>
            </a:p>
          </p:txBody>
        </p:sp>
        <p:sp>
          <p:nvSpPr>
            <p:cNvPr id="173125" name="Line 13"/>
            <p:cNvSpPr>
              <a:spLocks noChangeShapeType="1"/>
            </p:cNvSpPr>
            <p:nvPr/>
          </p:nvSpPr>
          <p:spPr bwMode="auto">
            <a:xfrm>
              <a:off x="431" y="3010"/>
              <a:ext cx="1463" cy="1"/>
            </a:xfrm>
            <a:prstGeom prst="line">
              <a:avLst/>
            </a:prstGeom>
            <a:noFill/>
            <a:ln w="0">
              <a:solidFill>
                <a:srgbClr val="808080"/>
              </a:solidFill>
              <a:round/>
              <a:headEnd/>
              <a:tailEnd/>
            </a:ln>
          </p:spPr>
          <p:txBody>
            <a:bodyPr/>
            <a:lstStyle/>
            <a:p>
              <a:endParaRPr lang="en-GB"/>
            </a:p>
          </p:txBody>
        </p:sp>
        <p:sp>
          <p:nvSpPr>
            <p:cNvPr id="173126" name="Line 14"/>
            <p:cNvSpPr>
              <a:spLocks noChangeShapeType="1"/>
            </p:cNvSpPr>
            <p:nvPr/>
          </p:nvSpPr>
          <p:spPr bwMode="auto">
            <a:xfrm>
              <a:off x="431" y="2886"/>
              <a:ext cx="1463" cy="1"/>
            </a:xfrm>
            <a:prstGeom prst="line">
              <a:avLst/>
            </a:prstGeom>
            <a:noFill/>
            <a:ln w="0">
              <a:solidFill>
                <a:srgbClr val="808080"/>
              </a:solidFill>
              <a:round/>
              <a:headEnd/>
              <a:tailEnd/>
            </a:ln>
          </p:spPr>
          <p:txBody>
            <a:bodyPr/>
            <a:lstStyle/>
            <a:p>
              <a:endParaRPr lang="en-GB"/>
            </a:p>
          </p:txBody>
        </p:sp>
        <p:sp>
          <p:nvSpPr>
            <p:cNvPr id="173127" name="Rectangle 15"/>
            <p:cNvSpPr>
              <a:spLocks noChangeArrowheads="1"/>
            </p:cNvSpPr>
            <p:nvPr/>
          </p:nvSpPr>
          <p:spPr bwMode="auto">
            <a:xfrm>
              <a:off x="538" y="3535"/>
              <a:ext cx="148" cy="225"/>
            </a:xfrm>
            <a:prstGeom prst="rect">
              <a:avLst/>
            </a:prstGeom>
            <a:solidFill>
              <a:srgbClr val="0000FF"/>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28" name="Rectangle 16"/>
            <p:cNvSpPr>
              <a:spLocks noChangeArrowheads="1"/>
            </p:cNvSpPr>
            <p:nvPr/>
          </p:nvSpPr>
          <p:spPr bwMode="auto">
            <a:xfrm>
              <a:off x="904" y="3349"/>
              <a:ext cx="147" cy="411"/>
            </a:xfrm>
            <a:prstGeom prst="rect">
              <a:avLst/>
            </a:prstGeom>
            <a:solidFill>
              <a:srgbClr val="0000FF"/>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29" name="Rectangle 17"/>
            <p:cNvSpPr>
              <a:spLocks noChangeArrowheads="1"/>
            </p:cNvSpPr>
            <p:nvPr/>
          </p:nvSpPr>
          <p:spPr bwMode="auto">
            <a:xfrm>
              <a:off x="1269" y="3328"/>
              <a:ext cx="148" cy="432"/>
            </a:xfrm>
            <a:prstGeom prst="rect">
              <a:avLst/>
            </a:prstGeom>
            <a:solidFill>
              <a:srgbClr val="0000FF"/>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0" name="Rectangle 18"/>
            <p:cNvSpPr>
              <a:spLocks noChangeArrowheads="1"/>
            </p:cNvSpPr>
            <p:nvPr/>
          </p:nvSpPr>
          <p:spPr bwMode="auto">
            <a:xfrm>
              <a:off x="1635" y="3290"/>
              <a:ext cx="148" cy="470"/>
            </a:xfrm>
            <a:prstGeom prst="rect">
              <a:avLst/>
            </a:prstGeom>
            <a:solidFill>
              <a:srgbClr val="0000FF"/>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1" name="Rectangle 19"/>
            <p:cNvSpPr>
              <a:spLocks noChangeArrowheads="1"/>
            </p:cNvSpPr>
            <p:nvPr/>
          </p:nvSpPr>
          <p:spPr bwMode="auto">
            <a:xfrm>
              <a:off x="538" y="3473"/>
              <a:ext cx="148" cy="62"/>
            </a:xfrm>
            <a:prstGeom prst="rect">
              <a:avLst/>
            </a:prstGeom>
            <a:solidFill>
              <a:srgbClr val="CC99FF"/>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2" name="Rectangle 20"/>
            <p:cNvSpPr>
              <a:spLocks noChangeArrowheads="1"/>
            </p:cNvSpPr>
            <p:nvPr/>
          </p:nvSpPr>
          <p:spPr bwMode="auto">
            <a:xfrm>
              <a:off x="904" y="3297"/>
              <a:ext cx="147" cy="52"/>
            </a:xfrm>
            <a:prstGeom prst="rect">
              <a:avLst/>
            </a:prstGeom>
            <a:solidFill>
              <a:srgbClr val="CC99FF"/>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3" name="Rectangle 21"/>
            <p:cNvSpPr>
              <a:spLocks noChangeArrowheads="1"/>
            </p:cNvSpPr>
            <p:nvPr/>
          </p:nvSpPr>
          <p:spPr bwMode="auto">
            <a:xfrm>
              <a:off x="1269" y="3259"/>
              <a:ext cx="148" cy="69"/>
            </a:xfrm>
            <a:prstGeom prst="rect">
              <a:avLst/>
            </a:prstGeom>
            <a:solidFill>
              <a:srgbClr val="CC99FF"/>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4" name="Rectangle 22"/>
            <p:cNvSpPr>
              <a:spLocks noChangeArrowheads="1"/>
            </p:cNvSpPr>
            <p:nvPr/>
          </p:nvSpPr>
          <p:spPr bwMode="auto">
            <a:xfrm>
              <a:off x="1635" y="3200"/>
              <a:ext cx="148" cy="90"/>
            </a:xfrm>
            <a:prstGeom prst="rect">
              <a:avLst/>
            </a:prstGeom>
            <a:solidFill>
              <a:srgbClr val="CC99FF"/>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5" name="Rectangle 23"/>
            <p:cNvSpPr>
              <a:spLocks noChangeArrowheads="1"/>
            </p:cNvSpPr>
            <p:nvPr/>
          </p:nvSpPr>
          <p:spPr bwMode="auto">
            <a:xfrm>
              <a:off x="538" y="3439"/>
              <a:ext cx="148" cy="34"/>
            </a:xfrm>
            <a:prstGeom prst="rect">
              <a:avLst/>
            </a:prstGeom>
            <a:solidFill>
              <a:srgbClr val="FF99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6" name="Rectangle 24"/>
            <p:cNvSpPr>
              <a:spLocks noChangeArrowheads="1"/>
            </p:cNvSpPr>
            <p:nvPr/>
          </p:nvSpPr>
          <p:spPr bwMode="auto">
            <a:xfrm>
              <a:off x="904" y="3263"/>
              <a:ext cx="147" cy="34"/>
            </a:xfrm>
            <a:prstGeom prst="rect">
              <a:avLst/>
            </a:prstGeom>
            <a:solidFill>
              <a:srgbClr val="FF99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7" name="Rectangle 25"/>
            <p:cNvSpPr>
              <a:spLocks noChangeArrowheads="1"/>
            </p:cNvSpPr>
            <p:nvPr/>
          </p:nvSpPr>
          <p:spPr bwMode="auto">
            <a:xfrm>
              <a:off x="1269" y="3200"/>
              <a:ext cx="148" cy="59"/>
            </a:xfrm>
            <a:prstGeom prst="rect">
              <a:avLst/>
            </a:prstGeom>
            <a:solidFill>
              <a:srgbClr val="FF99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8" name="Rectangle 26"/>
            <p:cNvSpPr>
              <a:spLocks noChangeArrowheads="1"/>
            </p:cNvSpPr>
            <p:nvPr/>
          </p:nvSpPr>
          <p:spPr bwMode="auto">
            <a:xfrm>
              <a:off x="1635" y="3124"/>
              <a:ext cx="148" cy="76"/>
            </a:xfrm>
            <a:prstGeom prst="rect">
              <a:avLst/>
            </a:prstGeom>
            <a:solidFill>
              <a:srgbClr val="FF99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39" name="Rectangle 27"/>
            <p:cNvSpPr>
              <a:spLocks noChangeArrowheads="1"/>
            </p:cNvSpPr>
            <p:nvPr/>
          </p:nvSpPr>
          <p:spPr bwMode="auto">
            <a:xfrm>
              <a:off x="538" y="3421"/>
              <a:ext cx="148" cy="18"/>
            </a:xfrm>
            <a:prstGeom prst="rect">
              <a:avLst/>
            </a:prstGeom>
            <a:solidFill>
              <a:srgbClr val="FF00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0" name="Rectangle 28"/>
            <p:cNvSpPr>
              <a:spLocks noChangeArrowheads="1"/>
            </p:cNvSpPr>
            <p:nvPr/>
          </p:nvSpPr>
          <p:spPr bwMode="auto">
            <a:xfrm>
              <a:off x="904" y="3218"/>
              <a:ext cx="147" cy="45"/>
            </a:xfrm>
            <a:prstGeom prst="rect">
              <a:avLst/>
            </a:prstGeom>
            <a:solidFill>
              <a:srgbClr val="FF00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1" name="Rectangle 29"/>
            <p:cNvSpPr>
              <a:spLocks noChangeArrowheads="1"/>
            </p:cNvSpPr>
            <p:nvPr/>
          </p:nvSpPr>
          <p:spPr bwMode="auto">
            <a:xfrm>
              <a:off x="1269" y="3142"/>
              <a:ext cx="148" cy="58"/>
            </a:xfrm>
            <a:prstGeom prst="rect">
              <a:avLst/>
            </a:prstGeom>
            <a:solidFill>
              <a:srgbClr val="FF00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2" name="Rectangle 30"/>
            <p:cNvSpPr>
              <a:spLocks noChangeArrowheads="1"/>
            </p:cNvSpPr>
            <p:nvPr/>
          </p:nvSpPr>
          <p:spPr bwMode="auto">
            <a:xfrm>
              <a:off x="1635" y="3055"/>
              <a:ext cx="148" cy="69"/>
            </a:xfrm>
            <a:prstGeom prst="rect">
              <a:avLst/>
            </a:prstGeom>
            <a:solidFill>
              <a:srgbClr val="FF00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3" name="Rectangle 31"/>
            <p:cNvSpPr>
              <a:spLocks noChangeArrowheads="1"/>
            </p:cNvSpPr>
            <p:nvPr/>
          </p:nvSpPr>
          <p:spPr bwMode="auto">
            <a:xfrm>
              <a:off x="538" y="3366"/>
              <a:ext cx="148" cy="55"/>
            </a:xfrm>
            <a:prstGeom prst="rect">
              <a:avLst/>
            </a:prstGeom>
            <a:solidFill>
              <a:srgbClr val="99CC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4" name="Rectangle 32"/>
            <p:cNvSpPr>
              <a:spLocks noChangeArrowheads="1"/>
            </p:cNvSpPr>
            <p:nvPr/>
          </p:nvSpPr>
          <p:spPr bwMode="auto">
            <a:xfrm>
              <a:off x="904" y="3155"/>
              <a:ext cx="147" cy="63"/>
            </a:xfrm>
            <a:prstGeom prst="rect">
              <a:avLst/>
            </a:prstGeom>
            <a:solidFill>
              <a:srgbClr val="99CC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5" name="Rectangle 33"/>
            <p:cNvSpPr>
              <a:spLocks noChangeArrowheads="1"/>
            </p:cNvSpPr>
            <p:nvPr/>
          </p:nvSpPr>
          <p:spPr bwMode="auto">
            <a:xfrm>
              <a:off x="1269" y="3097"/>
              <a:ext cx="148" cy="45"/>
            </a:xfrm>
            <a:prstGeom prst="rect">
              <a:avLst/>
            </a:prstGeom>
            <a:solidFill>
              <a:srgbClr val="99CC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6" name="Rectangle 34"/>
            <p:cNvSpPr>
              <a:spLocks noChangeArrowheads="1"/>
            </p:cNvSpPr>
            <p:nvPr/>
          </p:nvSpPr>
          <p:spPr bwMode="auto">
            <a:xfrm>
              <a:off x="1635" y="3014"/>
              <a:ext cx="148" cy="41"/>
            </a:xfrm>
            <a:prstGeom prst="rect">
              <a:avLst/>
            </a:prstGeom>
            <a:solidFill>
              <a:srgbClr val="99CC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7" name="Rectangle 35"/>
            <p:cNvSpPr>
              <a:spLocks noChangeArrowheads="1"/>
            </p:cNvSpPr>
            <p:nvPr/>
          </p:nvSpPr>
          <p:spPr bwMode="auto">
            <a:xfrm>
              <a:off x="538" y="3342"/>
              <a:ext cx="148" cy="24"/>
            </a:xfrm>
            <a:prstGeom prst="rect">
              <a:avLst/>
            </a:prstGeom>
            <a:solidFill>
              <a:srgbClr val="9933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8" name="Rectangle 36"/>
            <p:cNvSpPr>
              <a:spLocks noChangeArrowheads="1"/>
            </p:cNvSpPr>
            <p:nvPr/>
          </p:nvSpPr>
          <p:spPr bwMode="auto">
            <a:xfrm>
              <a:off x="904" y="3135"/>
              <a:ext cx="147" cy="20"/>
            </a:xfrm>
            <a:prstGeom prst="rect">
              <a:avLst/>
            </a:prstGeom>
            <a:solidFill>
              <a:srgbClr val="9933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49" name="Rectangle 37"/>
            <p:cNvSpPr>
              <a:spLocks noChangeArrowheads="1"/>
            </p:cNvSpPr>
            <p:nvPr/>
          </p:nvSpPr>
          <p:spPr bwMode="auto">
            <a:xfrm>
              <a:off x="1269" y="3069"/>
              <a:ext cx="148" cy="28"/>
            </a:xfrm>
            <a:prstGeom prst="rect">
              <a:avLst/>
            </a:prstGeom>
            <a:solidFill>
              <a:srgbClr val="9933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50" name="Rectangle 38"/>
            <p:cNvSpPr>
              <a:spLocks noChangeArrowheads="1"/>
            </p:cNvSpPr>
            <p:nvPr/>
          </p:nvSpPr>
          <p:spPr bwMode="auto">
            <a:xfrm>
              <a:off x="1635" y="2986"/>
              <a:ext cx="148" cy="28"/>
            </a:xfrm>
            <a:prstGeom prst="rect">
              <a:avLst/>
            </a:prstGeom>
            <a:solidFill>
              <a:srgbClr val="9933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51" name="Line 39"/>
            <p:cNvSpPr>
              <a:spLocks noChangeShapeType="1"/>
            </p:cNvSpPr>
            <p:nvPr/>
          </p:nvSpPr>
          <p:spPr bwMode="auto">
            <a:xfrm>
              <a:off x="431" y="2886"/>
              <a:ext cx="1" cy="874"/>
            </a:xfrm>
            <a:prstGeom prst="line">
              <a:avLst/>
            </a:prstGeom>
            <a:noFill/>
            <a:ln w="0">
              <a:solidFill>
                <a:srgbClr val="000000"/>
              </a:solidFill>
              <a:round/>
              <a:headEnd/>
              <a:tailEnd/>
            </a:ln>
          </p:spPr>
          <p:txBody>
            <a:bodyPr/>
            <a:lstStyle/>
            <a:p>
              <a:endParaRPr lang="en-GB"/>
            </a:p>
          </p:txBody>
        </p:sp>
        <p:sp>
          <p:nvSpPr>
            <p:cNvPr id="173152" name="Line 40"/>
            <p:cNvSpPr>
              <a:spLocks noChangeShapeType="1"/>
            </p:cNvSpPr>
            <p:nvPr/>
          </p:nvSpPr>
          <p:spPr bwMode="auto">
            <a:xfrm>
              <a:off x="415" y="3760"/>
              <a:ext cx="16" cy="1"/>
            </a:xfrm>
            <a:prstGeom prst="line">
              <a:avLst/>
            </a:prstGeom>
            <a:noFill/>
            <a:ln w="0">
              <a:solidFill>
                <a:srgbClr val="000000"/>
              </a:solidFill>
              <a:round/>
              <a:headEnd/>
              <a:tailEnd/>
            </a:ln>
          </p:spPr>
          <p:txBody>
            <a:bodyPr/>
            <a:lstStyle/>
            <a:p>
              <a:endParaRPr lang="en-GB"/>
            </a:p>
          </p:txBody>
        </p:sp>
        <p:sp>
          <p:nvSpPr>
            <p:cNvPr id="173153" name="Line 41"/>
            <p:cNvSpPr>
              <a:spLocks noChangeShapeType="1"/>
            </p:cNvSpPr>
            <p:nvPr/>
          </p:nvSpPr>
          <p:spPr bwMode="auto">
            <a:xfrm>
              <a:off x="415" y="3636"/>
              <a:ext cx="16" cy="0"/>
            </a:xfrm>
            <a:prstGeom prst="line">
              <a:avLst/>
            </a:prstGeom>
            <a:noFill/>
            <a:ln w="0">
              <a:solidFill>
                <a:srgbClr val="000000"/>
              </a:solidFill>
              <a:round/>
              <a:headEnd/>
              <a:tailEnd/>
            </a:ln>
          </p:spPr>
          <p:txBody>
            <a:bodyPr/>
            <a:lstStyle/>
            <a:p>
              <a:endParaRPr lang="en-GB"/>
            </a:p>
          </p:txBody>
        </p:sp>
        <p:sp>
          <p:nvSpPr>
            <p:cNvPr id="173154" name="Line 42"/>
            <p:cNvSpPr>
              <a:spLocks noChangeShapeType="1"/>
            </p:cNvSpPr>
            <p:nvPr/>
          </p:nvSpPr>
          <p:spPr bwMode="auto">
            <a:xfrm>
              <a:off x="415" y="3511"/>
              <a:ext cx="16" cy="1"/>
            </a:xfrm>
            <a:prstGeom prst="line">
              <a:avLst/>
            </a:prstGeom>
            <a:noFill/>
            <a:ln w="0">
              <a:solidFill>
                <a:srgbClr val="000000"/>
              </a:solidFill>
              <a:round/>
              <a:headEnd/>
              <a:tailEnd/>
            </a:ln>
          </p:spPr>
          <p:txBody>
            <a:bodyPr/>
            <a:lstStyle/>
            <a:p>
              <a:endParaRPr lang="en-GB"/>
            </a:p>
          </p:txBody>
        </p:sp>
        <p:sp>
          <p:nvSpPr>
            <p:cNvPr id="173155" name="Line 43"/>
            <p:cNvSpPr>
              <a:spLocks noChangeShapeType="1"/>
            </p:cNvSpPr>
            <p:nvPr/>
          </p:nvSpPr>
          <p:spPr bwMode="auto">
            <a:xfrm>
              <a:off x="415" y="3387"/>
              <a:ext cx="16" cy="0"/>
            </a:xfrm>
            <a:prstGeom prst="line">
              <a:avLst/>
            </a:prstGeom>
            <a:noFill/>
            <a:ln w="0">
              <a:solidFill>
                <a:srgbClr val="000000"/>
              </a:solidFill>
              <a:round/>
              <a:headEnd/>
              <a:tailEnd/>
            </a:ln>
          </p:spPr>
          <p:txBody>
            <a:bodyPr/>
            <a:lstStyle/>
            <a:p>
              <a:endParaRPr lang="en-GB"/>
            </a:p>
          </p:txBody>
        </p:sp>
        <p:sp>
          <p:nvSpPr>
            <p:cNvPr id="173156" name="Line 44"/>
            <p:cNvSpPr>
              <a:spLocks noChangeShapeType="1"/>
            </p:cNvSpPr>
            <p:nvPr/>
          </p:nvSpPr>
          <p:spPr bwMode="auto">
            <a:xfrm>
              <a:off x="415" y="3259"/>
              <a:ext cx="16" cy="1"/>
            </a:xfrm>
            <a:prstGeom prst="line">
              <a:avLst/>
            </a:prstGeom>
            <a:noFill/>
            <a:ln w="0">
              <a:solidFill>
                <a:srgbClr val="000000"/>
              </a:solidFill>
              <a:round/>
              <a:headEnd/>
              <a:tailEnd/>
            </a:ln>
          </p:spPr>
          <p:txBody>
            <a:bodyPr/>
            <a:lstStyle/>
            <a:p>
              <a:endParaRPr lang="en-GB"/>
            </a:p>
          </p:txBody>
        </p:sp>
        <p:sp>
          <p:nvSpPr>
            <p:cNvPr id="173157" name="Line 45"/>
            <p:cNvSpPr>
              <a:spLocks noChangeShapeType="1"/>
            </p:cNvSpPr>
            <p:nvPr/>
          </p:nvSpPr>
          <p:spPr bwMode="auto">
            <a:xfrm>
              <a:off x="415" y="3135"/>
              <a:ext cx="16" cy="0"/>
            </a:xfrm>
            <a:prstGeom prst="line">
              <a:avLst/>
            </a:prstGeom>
            <a:noFill/>
            <a:ln w="0">
              <a:solidFill>
                <a:srgbClr val="000000"/>
              </a:solidFill>
              <a:round/>
              <a:headEnd/>
              <a:tailEnd/>
            </a:ln>
          </p:spPr>
          <p:txBody>
            <a:bodyPr/>
            <a:lstStyle/>
            <a:p>
              <a:endParaRPr lang="en-GB"/>
            </a:p>
          </p:txBody>
        </p:sp>
        <p:sp>
          <p:nvSpPr>
            <p:cNvPr id="173158" name="Line 46"/>
            <p:cNvSpPr>
              <a:spLocks noChangeShapeType="1"/>
            </p:cNvSpPr>
            <p:nvPr/>
          </p:nvSpPr>
          <p:spPr bwMode="auto">
            <a:xfrm>
              <a:off x="415" y="3010"/>
              <a:ext cx="16" cy="1"/>
            </a:xfrm>
            <a:prstGeom prst="line">
              <a:avLst/>
            </a:prstGeom>
            <a:noFill/>
            <a:ln w="0">
              <a:solidFill>
                <a:srgbClr val="000000"/>
              </a:solidFill>
              <a:round/>
              <a:headEnd/>
              <a:tailEnd/>
            </a:ln>
          </p:spPr>
          <p:txBody>
            <a:bodyPr/>
            <a:lstStyle/>
            <a:p>
              <a:endParaRPr lang="en-GB"/>
            </a:p>
          </p:txBody>
        </p:sp>
        <p:sp>
          <p:nvSpPr>
            <p:cNvPr id="173159" name="Line 47"/>
            <p:cNvSpPr>
              <a:spLocks noChangeShapeType="1"/>
            </p:cNvSpPr>
            <p:nvPr/>
          </p:nvSpPr>
          <p:spPr bwMode="auto">
            <a:xfrm>
              <a:off x="415" y="2886"/>
              <a:ext cx="16" cy="1"/>
            </a:xfrm>
            <a:prstGeom prst="line">
              <a:avLst/>
            </a:prstGeom>
            <a:noFill/>
            <a:ln w="0">
              <a:solidFill>
                <a:srgbClr val="000000"/>
              </a:solidFill>
              <a:round/>
              <a:headEnd/>
              <a:tailEnd/>
            </a:ln>
          </p:spPr>
          <p:txBody>
            <a:bodyPr/>
            <a:lstStyle/>
            <a:p>
              <a:endParaRPr lang="en-GB"/>
            </a:p>
          </p:txBody>
        </p:sp>
        <p:sp>
          <p:nvSpPr>
            <p:cNvPr id="173160" name="Line 48"/>
            <p:cNvSpPr>
              <a:spLocks noChangeShapeType="1"/>
            </p:cNvSpPr>
            <p:nvPr/>
          </p:nvSpPr>
          <p:spPr bwMode="auto">
            <a:xfrm>
              <a:off x="431" y="3760"/>
              <a:ext cx="1463" cy="1"/>
            </a:xfrm>
            <a:prstGeom prst="line">
              <a:avLst/>
            </a:prstGeom>
            <a:noFill/>
            <a:ln w="0">
              <a:solidFill>
                <a:srgbClr val="000000"/>
              </a:solidFill>
              <a:round/>
              <a:headEnd/>
              <a:tailEnd/>
            </a:ln>
          </p:spPr>
          <p:txBody>
            <a:bodyPr/>
            <a:lstStyle/>
            <a:p>
              <a:endParaRPr lang="en-GB"/>
            </a:p>
          </p:txBody>
        </p:sp>
        <p:sp>
          <p:nvSpPr>
            <p:cNvPr id="173161" name="Line 49"/>
            <p:cNvSpPr>
              <a:spLocks noChangeShapeType="1"/>
            </p:cNvSpPr>
            <p:nvPr/>
          </p:nvSpPr>
          <p:spPr bwMode="auto">
            <a:xfrm flipV="1">
              <a:off x="431" y="3760"/>
              <a:ext cx="1" cy="14"/>
            </a:xfrm>
            <a:prstGeom prst="line">
              <a:avLst/>
            </a:prstGeom>
            <a:noFill/>
            <a:ln w="0">
              <a:solidFill>
                <a:srgbClr val="000000"/>
              </a:solidFill>
              <a:round/>
              <a:headEnd/>
              <a:tailEnd/>
            </a:ln>
          </p:spPr>
          <p:txBody>
            <a:bodyPr/>
            <a:lstStyle/>
            <a:p>
              <a:endParaRPr lang="en-GB"/>
            </a:p>
          </p:txBody>
        </p:sp>
        <p:sp>
          <p:nvSpPr>
            <p:cNvPr id="173162" name="Line 50"/>
            <p:cNvSpPr>
              <a:spLocks noChangeShapeType="1"/>
            </p:cNvSpPr>
            <p:nvPr/>
          </p:nvSpPr>
          <p:spPr bwMode="auto">
            <a:xfrm flipV="1">
              <a:off x="797" y="3760"/>
              <a:ext cx="0" cy="14"/>
            </a:xfrm>
            <a:prstGeom prst="line">
              <a:avLst/>
            </a:prstGeom>
            <a:noFill/>
            <a:ln w="0">
              <a:solidFill>
                <a:srgbClr val="000000"/>
              </a:solidFill>
              <a:round/>
              <a:headEnd/>
              <a:tailEnd/>
            </a:ln>
          </p:spPr>
          <p:txBody>
            <a:bodyPr/>
            <a:lstStyle/>
            <a:p>
              <a:endParaRPr lang="en-GB"/>
            </a:p>
          </p:txBody>
        </p:sp>
        <p:sp>
          <p:nvSpPr>
            <p:cNvPr id="173163" name="Line 51"/>
            <p:cNvSpPr>
              <a:spLocks noChangeShapeType="1"/>
            </p:cNvSpPr>
            <p:nvPr/>
          </p:nvSpPr>
          <p:spPr bwMode="auto">
            <a:xfrm flipV="1">
              <a:off x="1162" y="3760"/>
              <a:ext cx="1" cy="14"/>
            </a:xfrm>
            <a:prstGeom prst="line">
              <a:avLst/>
            </a:prstGeom>
            <a:noFill/>
            <a:ln w="0">
              <a:solidFill>
                <a:srgbClr val="000000"/>
              </a:solidFill>
              <a:round/>
              <a:headEnd/>
              <a:tailEnd/>
            </a:ln>
          </p:spPr>
          <p:txBody>
            <a:bodyPr/>
            <a:lstStyle/>
            <a:p>
              <a:endParaRPr lang="en-GB"/>
            </a:p>
          </p:txBody>
        </p:sp>
        <p:sp>
          <p:nvSpPr>
            <p:cNvPr id="173164" name="Line 52"/>
            <p:cNvSpPr>
              <a:spLocks noChangeShapeType="1"/>
            </p:cNvSpPr>
            <p:nvPr/>
          </p:nvSpPr>
          <p:spPr bwMode="auto">
            <a:xfrm flipV="1">
              <a:off x="1528" y="3760"/>
              <a:ext cx="1" cy="14"/>
            </a:xfrm>
            <a:prstGeom prst="line">
              <a:avLst/>
            </a:prstGeom>
            <a:noFill/>
            <a:ln w="0">
              <a:solidFill>
                <a:srgbClr val="000000"/>
              </a:solidFill>
              <a:round/>
              <a:headEnd/>
              <a:tailEnd/>
            </a:ln>
          </p:spPr>
          <p:txBody>
            <a:bodyPr/>
            <a:lstStyle/>
            <a:p>
              <a:endParaRPr lang="en-GB"/>
            </a:p>
          </p:txBody>
        </p:sp>
        <p:sp>
          <p:nvSpPr>
            <p:cNvPr id="173165" name="Line 53"/>
            <p:cNvSpPr>
              <a:spLocks noChangeShapeType="1"/>
            </p:cNvSpPr>
            <p:nvPr/>
          </p:nvSpPr>
          <p:spPr bwMode="auto">
            <a:xfrm flipV="1">
              <a:off x="1894" y="3760"/>
              <a:ext cx="0" cy="14"/>
            </a:xfrm>
            <a:prstGeom prst="line">
              <a:avLst/>
            </a:prstGeom>
            <a:noFill/>
            <a:ln w="0">
              <a:solidFill>
                <a:srgbClr val="000000"/>
              </a:solidFill>
              <a:round/>
              <a:headEnd/>
              <a:tailEnd/>
            </a:ln>
          </p:spPr>
          <p:txBody>
            <a:bodyPr/>
            <a:lstStyle/>
            <a:p>
              <a:endParaRPr lang="en-GB"/>
            </a:p>
          </p:txBody>
        </p:sp>
        <p:grpSp>
          <p:nvGrpSpPr>
            <p:cNvPr id="173166" name="Group 190"/>
            <p:cNvGrpSpPr>
              <a:grpSpLocks/>
            </p:cNvGrpSpPr>
            <p:nvPr/>
          </p:nvGrpSpPr>
          <p:grpSpPr bwMode="auto">
            <a:xfrm>
              <a:off x="221" y="2828"/>
              <a:ext cx="184" cy="969"/>
              <a:chOff x="426" y="2874"/>
              <a:chExt cx="184" cy="969"/>
            </a:xfrm>
          </p:grpSpPr>
          <p:sp>
            <p:nvSpPr>
              <p:cNvPr id="173167" name="Rectangle 54"/>
              <p:cNvSpPr>
                <a:spLocks noChangeArrowheads="1"/>
              </p:cNvSpPr>
              <p:nvPr/>
            </p:nvSpPr>
            <p:spPr bwMode="auto">
              <a:xfrm>
                <a:off x="512" y="3747"/>
                <a:ext cx="59"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 0</a:t>
                </a:r>
                <a:endParaRPr lang="en-US" sz="1000" b="0">
                  <a:solidFill>
                    <a:srgbClr val="CC0000"/>
                  </a:solidFill>
                  <a:latin typeface="Tahoma" pitchFamily="34" charset="0"/>
                  <a:cs typeface="Arial" charset="0"/>
                </a:endParaRPr>
              </a:p>
            </p:txBody>
          </p:sp>
          <p:sp>
            <p:nvSpPr>
              <p:cNvPr id="173168" name="Rectangle 55"/>
              <p:cNvSpPr>
                <a:spLocks noChangeArrowheads="1"/>
              </p:cNvSpPr>
              <p:nvPr/>
            </p:nvSpPr>
            <p:spPr bwMode="auto">
              <a:xfrm>
                <a:off x="455" y="3624"/>
                <a:ext cx="14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 200</a:t>
                </a:r>
                <a:endParaRPr lang="en-US" sz="1000" b="0">
                  <a:solidFill>
                    <a:srgbClr val="CC0000"/>
                  </a:solidFill>
                  <a:latin typeface="Tahoma" pitchFamily="34" charset="0"/>
                  <a:cs typeface="Arial" charset="0"/>
                </a:endParaRPr>
              </a:p>
            </p:txBody>
          </p:sp>
          <p:sp>
            <p:nvSpPr>
              <p:cNvPr id="173169" name="Rectangle 56"/>
              <p:cNvSpPr>
                <a:spLocks noChangeArrowheads="1"/>
              </p:cNvSpPr>
              <p:nvPr/>
            </p:nvSpPr>
            <p:spPr bwMode="auto">
              <a:xfrm>
                <a:off x="455" y="3499"/>
                <a:ext cx="14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 400</a:t>
                </a:r>
                <a:endParaRPr lang="en-US" sz="1000" b="0">
                  <a:solidFill>
                    <a:srgbClr val="CC0000"/>
                  </a:solidFill>
                  <a:latin typeface="Tahoma" pitchFamily="34" charset="0"/>
                  <a:cs typeface="Arial" charset="0"/>
                </a:endParaRPr>
              </a:p>
            </p:txBody>
          </p:sp>
          <p:sp>
            <p:nvSpPr>
              <p:cNvPr id="173170" name="Rectangle 57"/>
              <p:cNvSpPr>
                <a:spLocks noChangeArrowheads="1"/>
              </p:cNvSpPr>
              <p:nvPr/>
            </p:nvSpPr>
            <p:spPr bwMode="auto">
              <a:xfrm>
                <a:off x="455" y="3374"/>
                <a:ext cx="14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 600</a:t>
                </a:r>
                <a:endParaRPr lang="en-US" sz="1000" b="0">
                  <a:solidFill>
                    <a:srgbClr val="CC0000"/>
                  </a:solidFill>
                  <a:latin typeface="Tahoma" pitchFamily="34" charset="0"/>
                  <a:cs typeface="Arial" charset="0"/>
                </a:endParaRPr>
              </a:p>
            </p:txBody>
          </p:sp>
          <p:sp>
            <p:nvSpPr>
              <p:cNvPr id="173171" name="Rectangle 58"/>
              <p:cNvSpPr>
                <a:spLocks noChangeArrowheads="1"/>
              </p:cNvSpPr>
              <p:nvPr/>
            </p:nvSpPr>
            <p:spPr bwMode="auto">
              <a:xfrm>
                <a:off x="455" y="3246"/>
                <a:ext cx="14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 800</a:t>
                </a:r>
                <a:endParaRPr lang="en-US" sz="1000" b="0">
                  <a:solidFill>
                    <a:srgbClr val="CC0000"/>
                  </a:solidFill>
                  <a:latin typeface="Tahoma" pitchFamily="34" charset="0"/>
                  <a:cs typeface="Arial" charset="0"/>
                </a:endParaRPr>
              </a:p>
            </p:txBody>
          </p:sp>
          <p:sp>
            <p:nvSpPr>
              <p:cNvPr id="173172" name="Rectangle 59"/>
              <p:cNvSpPr>
                <a:spLocks noChangeArrowheads="1"/>
              </p:cNvSpPr>
              <p:nvPr/>
            </p:nvSpPr>
            <p:spPr bwMode="auto">
              <a:xfrm>
                <a:off x="426" y="3123"/>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1,000</a:t>
                </a:r>
                <a:endParaRPr lang="en-US" sz="1000" b="0">
                  <a:solidFill>
                    <a:srgbClr val="CC0000"/>
                  </a:solidFill>
                  <a:latin typeface="Tahoma" pitchFamily="34" charset="0"/>
                  <a:cs typeface="Arial" charset="0"/>
                </a:endParaRPr>
              </a:p>
            </p:txBody>
          </p:sp>
          <p:sp>
            <p:nvSpPr>
              <p:cNvPr id="173173" name="Rectangle 60"/>
              <p:cNvSpPr>
                <a:spLocks noChangeArrowheads="1"/>
              </p:cNvSpPr>
              <p:nvPr/>
            </p:nvSpPr>
            <p:spPr bwMode="auto">
              <a:xfrm>
                <a:off x="426" y="2998"/>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1,200</a:t>
                </a:r>
                <a:endParaRPr lang="en-US" sz="1000" b="0">
                  <a:solidFill>
                    <a:srgbClr val="CC0000"/>
                  </a:solidFill>
                  <a:latin typeface="Tahoma" pitchFamily="34" charset="0"/>
                  <a:cs typeface="Arial" charset="0"/>
                </a:endParaRPr>
              </a:p>
            </p:txBody>
          </p:sp>
          <p:sp>
            <p:nvSpPr>
              <p:cNvPr id="173174" name="Rectangle 61"/>
              <p:cNvSpPr>
                <a:spLocks noChangeArrowheads="1"/>
              </p:cNvSpPr>
              <p:nvPr/>
            </p:nvSpPr>
            <p:spPr bwMode="auto">
              <a:xfrm>
                <a:off x="426" y="2874"/>
                <a:ext cx="18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1,400</a:t>
                </a:r>
                <a:endParaRPr lang="en-US" sz="1000" b="0">
                  <a:solidFill>
                    <a:srgbClr val="CC0000"/>
                  </a:solidFill>
                  <a:latin typeface="Tahoma" pitchFamily="34" charset="0"/>
                  <a:cs typeface="Arial" charset="0"/>
                </a:endParaRPr>
              </a:p>
            </p:txBody>
          </p:sp>
        </p:grpSp>
        <p:grpSp>
          <p:nvGrpSpPr>
            <p:cNvPr id="173175" name="Group 191"/>
            <p:cNvGrpSpPr>
              <a:grpSpLocks/>
            </p:cNvGrpSpPr>
            <p:nvPr/>
          </p:nvGrpSpPr>
          <p:grpSpPr bwMode="auto">
            <a:xfrm>
              <a:off x="539" y="3781"/>
              <a:ext cx="1260" cy="97"/>
              <a:chOff x="723" y="3812"/>
              <a:chExt cx="1260" cy="97"/>
            </a:xfrm>
          </p:grpSpPr>
          <p:sp>
            <p:nvSpPr>
              <p:cNvPr id="173176" name="Rectangle 62"/>
              <p:cNvSpPr>
                <a:spLocks noChangeArrowheads="1"/>
              </p:cNvSpPr>
              <p:nvPr/>
            </p:nvSpPr>
            <p:spPr bwMode="auto">
              <a:xfrm>
                <a:off x="723" y="3812"/>
                <a:ext cx="16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1980</a:t>
                </a:r>
                <a:endParaRPr lang="en-US" sz="1000" b="0">
                  <a:solidFill>
                    <a:srgbClr val="CC0000"/>
                  </a:solidFill>
                  <a:latin typeface="Tahoma" pitchFamily="34" charset="0"/>
                  <a:cs typeface="Arial" charset="0"/>
                </a:endParaRPr>
              </a:p>
            </p:txBody>
          </p:sp>
          <p:sp>
            <p:nvSpPr>
              <p:cNvPr id="173177" name="Rectangle 63"/>
              <p:cNvSpPr>
                <a:spLocks noChangeArrowheads="1"/>
              </p:cNvSpPr>
              <p:nvPr/>
            </p:nvSpPr>
            <p:spPr bwMode="auto">
              <a:xfrm>
                <a:off x="1088" y="3812"/>
                <a:ext cx="16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1990</a:t>
                </a:r>
                <a:endParaRPr lang="en-US" sz="1000" b="0">
                  <a:solidFill>
                    <a:srgbClr val="CC0000"/>
                  </a:solidFill>
                  <a:latin typeface="Tahoma" pitchFamily="34" charset="0"/>
                  <a:cs typeface="Arial" charset="0"/>
                </a:endParaRPr>
              </a:p>
            </p:txBody>
          </p:sp>
          <p:sp>
            <p:nvSpPr>
              <p:cNvPr id="173178" name="Rectangle 64"/>
              <p:cNvSpPr>
                <a:spLocks noChangeArrowheads="1"/>
              </p:cNvSpPr>
              <p:nvPr/>
            </p:nvSpPr>
            <p:spPr bwMode="auto">
              <a:xfrm>
                <a:off x="1454" y="3812"/>
                <a:ext cx="16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2000</a:t>
                </a:r>
                <a:endParaRPr lang="en-US" sz="1000" b="0">
                  <a:solidFill>
                    <a:srgbClr val="CC0000"/>
                  </a:solidFill>
                  <a:latin typeface="Tahoma" pitchFamily="34" charset="0"/>
                  <a:cs typeface="Arial" charset="0"/>
                </a:endParaRPr>
              </a:p>
            </p:txBody>
          </p:sp>
          <p:sp>
            <p:nvSpPr>
              <p:cNvPr id="173179" name="Rectangle 65"/>
              <p:cNvSpPr>
                <a:spLocks noChangeArrowheads="1"/>
              </p:cNvSpPr>
              <p:nvPr/>
            </p:nvSpPr>
            <p:spPr bwMode="auto">
              <a:xfrm>
                <a:off x="1819" y="3813"/>
                <a:ext cx="164"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2007</a:t>
                </a:r>
                <a:endParaRPr lang="en-US" sz="1000" b="0">
                  <a:solidFill>
                    <a:srgbClr val="CC0000"/>
                  </a:solidFill>
                  <a:latin typeface="Tahoma" pitchFamily="34" charset="0"/>
                  <a:cs typeface="Arial" charset="0"/>
                </a:endParaRPr>
              </a:p>
            </p:txBody>
          </p:sp>
        </p:grpSp>
        <p:sp>
          <p:nvSpPr>
            <p:cNvPr id="173180" name="Rectangle 66"/>
            <p:cNvSpPr>
              <a:spLocks noChangeArrowheads="1"/>
            </p:cNvSpPr>
            <p:nvPr/>
          </p:nvSpPr>
          <p:spPr bwMode="auto">
            <a:xfrm rot="-5400000">
              <a:off x="-43" y="3547"/>
              <a:ext cx="443"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Billion barrels</a:t>
              </a:r>
              <a:endParaRPr lang="en-US" sz="1000" b="0">
                <a:solidFill>
                  <a:srgbClr val="CC0000"/>
                </a:solidFill>
                <a:latin typeface="Tahoma" pitchFamily="34" charset="0"/>
                <a:cs typeface="Arial" charset="0"/>
              </a:endParaRPr>
            </a:p>
          </p:txBody>
        </p:sp>
        <p:sp>
          <p:nvSpPr>
            <p:cNvPr id="173181" name="Rectangle 68"/>
            <p:cNvSpPr>
              <a:spLocks noChangeArrowheads="1"/>
            </p:cNvSpPr>
            <p:nvPr/>
          </p:nvSpPr>
          <p:spPr bwMode="auto">
            <a:xfrm>
              <a:off x="2018" y="2889"/>
              <a:ext cx="37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Asia/Pacific</a:t>
              </a:r>
              <a:endParaRPr lang="en-US" sz="1000" b="0">
                <a:solidFill>
                  <a:srgbClr val="CC0000"/>
                </a:solidFill>
                <a:latin typeface="Tahoma" pitchFamily="34" charset="0"/>
                <a:cs typeface="Arial" charset="0"/>
              </a:endParaRPr>
            </a:p>
          </p:txBody>
        </p:sp>
        <p:sp>
          <p:nvSpPr>
            <p:cNvPr id="173182" name="Rectangle 70"/>
            <p:cNvSpPr>
              <a:spLocks noChangeArrowheads="1"/>
            </p:cNvSpPr>
            <p:nvPr/>
          </p:nvSpPr>
          <p:spPr bwMode="auto">
            <a:xfrm>
              <a:off x="2018" y="2962"/>
              <a:ext cx="477"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North America</a:t>
              </a:r>
              <a:endParaRPr lang="en-US" sz="1000" b="0">
                <a:solidFill>
                  <a:srgbClr val="CC0000"/>
                </a:solidFill>
                <a:latin typeface="Tahoma" pitchFamily="34" charset="0"/>
                <a:cs typeface="Arial" charset="0"/>
              </a:endParaRPr>
            </a:p>
          </p:txBody>
        </p:sp>
        <p:sp>
          <p:nvSpPr>
            <p:cNvPr id="173183" name="Rectangle 72"/>
            <p:cNvSpPr>
              <a:spLocks noChangeArrowheads="1"/>
            </p:cNvSpPr>
            <p:nvPr/>
          </p:nvSpPr>
          <p:spPr bwMode="auto">
            <a:xfrm>
              <a:off x="2018" y="3034"/>
              <a:ext cx="445"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Latin America</a:t>
              </a:r>
              <a:endParaRPr lang="en-US" sz="1000" b="0">
                <a:solidFill>
                  <a:srgbClr val="CC0000"/>
                </a:solidFill>
                <a:latin typeface="Tahoma" pitchFamily="34" charset="0"/>
                <a:cs typeface="Arial" charset="0"/>
              </a:endParaRPr>
            </a:p>
          </p:txBody>
        </p:sp>
        <p:sp>
          <p:nvSpPr>
            <p:cNvPr id="173184" name="Rectangle 74"/>
            <p:cNvSpPr>
              <a:spLocks noChangeArrowheads="1"/>
            </p:cNvSpPr>
            <p:nvPr/>
          </p:nvSpPr>
          <p:spPr bwMode="auto">
            <a:xfrm>
              <a:off x="2018" y="3108"/>
              <a:ext cx="188"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Africa</a:t>
              </a:r>
              <a:endParaRPr lang="en-US" sz="1000" b="0">
                <a:solidFill>
                  <a:srgbClr val="CC0000"/>
                </a:solidFill>
                <a:latin typeface="Tahoma" pitchFamily="34" charset="0"/>
                <a:cs typeface="Arial" charset="0"/>
              </a:endParaRPr>
            </a:p>
          </p:txBody>
        </p:sp>
        <p:sp>
          <p:nvSpPr>
            <p:cNvPr id="173185" name="Rectangle 76"/>
            <p:cNvSpPr>
              <a:spLocks noChangeArrowheads="1"/>
            </p:cNvSpPr>
            <p:nvPr/>
          </p:nvSpPr>
          <p:spPr bwMode="auto">
            <a:xfrm>
              <a:off x="2018" y="3182"/>
              <a:ext cx="625"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Europe and Eurasia</a:t>
              </a:r>
              <a:endParaRPr lang="en-US" sz="1000" b="0">
                <a:solidFill>
                  <a:srgbClr val="CC0000"/>
                </a:solidFill>
                <a:latin typeface="Tahoma" pitchFamily="34" charset="0"/>
                <a:cs typeface="Arial" charset="0"/>
              </a:endParaRPr>
            </a:p>
          </p:txBody>
        </p:sp>
        <p:grpSp>
          <p:nvGrpSpPr>
            <p:cNvPr id="173186" name="Group 192"/>
            <p:cNvGrpSpPr>
              <a:grpSpLocks/>
            </p:cNvGrpSpPr>
            <p:nvPr/>
          </p:nvGrpSpPr>
          <p:grpSpPr bwMode="auto">
            <a:xfrm>
              <a:off x="1945" y="2935"/>
              <a:ext cx="33" cy="394"/>
              <a:chOff x="2136" y="2915"/>
              <a:chExt cx="33" cy="394"/>
            </a:xfrm>
          </p:grpSpPr>
          <p:sp>
            <p:nvSpPr>
              <p:cNvPr id="173187" name="Rectangle 67"/>
              <p:cNvSpPr>
                <a:spLocks noChangeArrowheads="1"/>
              </p:cNvSpPr>
              <p:nvPr/>
            </p:nvSpPr>
            <p:spPr bwMode="auto">
              <a:xfrm>
                <a:off x="2136" y="2915"/>
                <a:ext cx="33" cy="28"/>
              </a:xfrm>
              <a:prstGeom prst="rect">
                <a:avLst/>
              </a:prstGeom>
              <a:solidFill>
                <a:srgbClr val="9933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88" name="Rectangle 69"/>
              <p:cNvSpPr>
                <a:spLocks noChangeArrowheads="1"/>
              </p:cNvSpPr>
              <p:nvPr/>
            </p:nvSpPr>
            <p:spPr bwMode="auto">
              <a:xfrm>
                <a:off x="2136" y="2988"/>
                <a:ext cx="33" cy="27"/>
              </a:xfrm>
              <a:prstGeom prst="rect">
                <a:avLst/>
              </a:prstGeom>
              <a:solidFill>
                <a:srgbClr val="99CC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89" name="Rectangle 71"/>
              <p:cNvSpPr>
                <a:spLocks noChangeArrowheads="1"/>
              </p:cNvSpPr>
              <p:nvPr/>
            </p:nvSpPr>
            <p:spPr bwMode="auto">
              <a:xfrm>
                <a:off x="2136" y="3060"/>
                <a:ext cx="33" cy="28"/>
              </a:xfrm>
              <a:prstGeom prst="rect">
                <a:avLst/>
              </a:prstGeom>
              <a:solidFill>
                <a:srgbClr val="FF00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90" name="Rectangle 73"/>
              <p:cNvSpPr>
                <a:spLocks noChangeArrowheads="1"/>
              </p:cNvSpPr>
              <p:nvPr/>
            </p:nvSpPr>
            <p:spPr bwMode="auto">
              <a:xfrm>
                <a:off x="2136" y="3133"/>
                <a:ext cx="33" cy="28"/>
              </a:xfrm>
              <a:prstGeom prst="rect">
                <a:avLst/>
              </a:prstGeom>
              <a:solidFill>
                <a:srgbClr val="FF9900"/>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91" name="Rectangle 75"/>
              <p:cNvSpPr>
                <a:spLocks noChangeArrowheads="1"/>
              </p:cNvSpPr>
              <p:nvPr/>
            </p:nvSpPr>
            <p:spPr bwMode="auto">
              <a:xfrm>
                <a:off x="2136" y="3209"/>
                <a:ext cx="33" cy="28"/>
              </a:xfrm>
              <a:prstGeom prst="rect">
                <a:avLst/>
              </a:prstGeom>
              <a:solidFill>
                <a:srgbClr val="CC99FF"/>
              </a:solidFill>
              <a:ln w="9525">
                <a:noFill/>
                <a:miter lim="800000"/>
                <a:headEnd/>
                <a:tailEnd/>
              </a:ln>
            </p:spPr>
            <p:txBody>
              <a:bodyPr/>
              <a:lstStyle/>
              <a:p>
                <a:endParaRPr lang="en-US" sz="1400" b="0">
                  <a:solidFill>
                    <a:srgbClr val="CC0000"/>
                  </a:solidFill>
                  <a:latin typeface="Tahoma" pitchFamily="34" charset="0"/>
                  <a:cs typeface="Arial" charset="0"/>
                </a:endParaRPr>
              </a:p>
            </p:txBody>
          </p:sp>
          <p:sp>
            <p:nvSpPr>
              <p:cNvPr id="173192" name="Rectangle 77"/>
              <p:cNvSpPr>
                <a:spLocks noChangeArrowheads="1"/>
              </p:cNvSpPr>
              <p:nvPr/>
            </p:nvSpPr>
            <p:spPr bwMode="auto">
              <a:xfrm>
                <a:off x="2136" y="3281"/>
                <a:ext cx="33" cy="28"/>
              </a:xfrm>
              <a:prstGeom prst="rect">
                <a:avLst/>
              </a:prstGeom>
              <a:solidFill>
                <a:srgbClr val="0000FF"/>
              </a:solidFill>
              <a:ln w="9525">
                <a:noFill/>
                <a:miter lim="800000"/>
                <a:headEnd/>
                <a:tailEnd/>
              </a:ln>
            </p:spPr>
            <p:txBody>
              <a:bodyPr/>
              <a:lstStyle/>
              <a:p>
                <a:endParaRPr lang="en-US" sz="1400" b="0">
                  <a:solidFill>
                    <a:srgbClr val="CC0000"/>
                  </a:solidFill>
                  <a:latin typeface="Tahoma" pitchFamily="34" charset="0"/>
                  <a:cs typeface="Arial" charset="0"/>
                </a:endParaRPr>
              </a:p>
            </p:txBody>
          </p:sp>
        </p:grpSp>
        <p:sp>
          <p:nvSpPr>
            <p:cNvPr id="173193" name="Rectangle 78"/>
            <p:cNvSpPr>
              <a:spLocks noChangeArrowheads="1"/>
            </p:cNvSpPr>
            <p:nvPr/>
          </p:nvSpPr>
          <p:spPr bwMode="auto">
            <a:xfrm>
              <a:off x="2036" y="3237"/>
              <a:ext cx="38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Middle East</a:t>
              </a:r>
              <a:endParaRPr lang="en-US" sz="1000" b="0">
                <a:solidFill>
                  <a:srgbClr val="CC0000"/>
                </a:solidFill>
                <a:latin typeface="Tahoma" pitchFamily="34" charset="0"/>
                <a:cs typeface="Arial" charset="0"/>
              </a:endParaRPr>
            </a:p>
          </p:txBody>
        </p:sp>
        <p:sp>
          <p:nvSpPr>
            <p:cNvPr id="173194" name="AutoShape 197"/>
            <p:cNvSpPr>
              <a:spLocks noChangeArrowheads="1"/>
            </p:cNvSpPr>
            <p:nvPr/>
          </p:nvSpPr>
          <p:spPr bwMode="auto">
            <a:xfrm rot="-1491822">
              <a:off x="706" y="3517"/>
              <a:ext cx="182" cy="91"/>
            </a:xfrm>
            <a:prstGeom prst="leftRightArrow">
              <a:avLst>
                <a:gd name="adj1" fmla="val 50000"/>
                <a:gd name="adj2" fmla="val 40000"/>
              </a:avLst>
            </a:prstGeom>
            <a:solidFill>
              <a:srgbClr val="FF0000"/>
            </a:solidFill>
            <a:ln w="9525" algn="ctr">
              <a:solidFill>
                <a:srgbClr val="FF0000"/>
              </a:solidFill>
              <a:miter lim="800000"/>
              <a:headEnd/>
              <a:tailEnd/>
            </a:ln>
          </p:spPr>
          <p:txBody>
            <a:bodyPr anchor="ctr">
              <a:spAutoFit/>
            </a:bodyPr>
            <a:lstStyle/>
            <a:p>
              <a:pPr algn="ctr">
                <a:spcBef>
                  <a:spcPct val="50000"/>
                </a:spcBef>
              </a:pPr>
              <a:endParaRPr lang="en-US" sz="1100" b="0"/>
            </a:p>
          </p:txBody>
        </p:sp>
      </p:grpSp>
      <p:sp>
        <p:nvSpPr>
          <p:cNvPr id="173196" name="Text Box 199"/>
          <p:cNvSpPr txBox="1">
            <a:spLocks noChangeArrowheads="1"/>
          </p:cNvSpPr>
          <p:nvPr/>
        </p:nvSpPr>
        <p:spPr bwMode="auto">
          <a:xfrm>
            <a:off x="0" y="6308725"/>
            <a:ext cx="1384300" cy="228600"/>
          </a:xfrm>
          <a:prstGeom prst="rect">
            <a:avLst/>
          </a:prstGeom>
          <a:noFill/>
          <a:ln w="9525" algn="ctr">
            <a:noFill/>
            <a:miter lim="800000"/>
            <a:headEnd/>
            <a:tailEnd/>
          </a:ln>
        </p:spPr>
        <p:txBody>
          <a:bodyPr wrap="none">
            <a:spAutoFit/>
          </a:bodyPr>
          <a:lstStyle/>
          <a:p>
            <a:pPr algn="ctr">
              <a:spcBef>
                <a:spcPct val="50000"/>
              </a:spcBef>
            </a:pPr>
            <a:r>
              <a:rPr lang="en-GB" sz="900" b="0"/>
              <a:t>Source: IEA WEO 2008</a:t>
            </a:r>
          </a:p>
        </p:txBody>
      </p:sp>
      <p:sp>
        <p:nvSpPr>
          <p:cNvPr id="173197" name="Rectangle 202"/>
          <p:cNvSpPr>
            <a:spLocks noChangeArrowheads="1"/>
          </p:cNvSpPr>
          <p:nvPr/>
        </p:nvSpPr>
        <p:spPr bwMode="auto">
          <a:xfrm>
            <a:off x="4346575" y="2419350"/>
            <a:ext cx="4719638" cy="973138"/>
          </a:xfrm>
          <a:prstGeom prst="rect">
            <a:avLst/>
          </a:prstGeom>
          <a:noFill/>
          <a:ln w="25400" algn="ctr">
            <a:solidFill>
              <a:srgbClr val="00AEEF"/>
            </a:solidFill>
            <a:miter lim="800000"/>
            <a:headEnd/>
            <a:tailEnd/>
          </a:ln>
        </p:spPr>
        <p:txBody>
          <a:bodyPr>
            <a:spAutoFit/>
          </a:bodyPr>
          <a:lstStyle/>
          <a:p>
            <a:r>
              <a:rPr lang="en-GB" sz="1200">
                <a:solidFill>
                  <a:srgbClr val="00AEEF"/>
                </a:solidFill>
              </a:rPr>
              <a:t>Sensitivity</a:t>
            </a:r>
          </a:p>
          <a:p>
            <a:r>
              <a:rPr lang="en-GB" sz="1100" b="0"/>
              <a:t>A number of sources, however, note that the timing of peak oil is relatively insensitive to the URR estimate used. Adding 900bn barrels to the above USGS estimate only delays the peak by 10 years in scenarios published by the US Energy Information Administration.*</a:t>
            </a:r>
          </a:p>
        </p:txBody>
      </p:sp>
      <p:sp>
        <p:nvSpPr>
          <p:cNvPr id="173198" name="Text Box 204"/>
          <p:cNvSpPr txBox="1">
            <a:spLocks noChangeArrowheads="1"/>
          </p:cNvSpPr>
          <p:nvPr/>
        </p:nvSpPr>
        <p:spPr bwMode="auto">
          <a:xfrm>
            <a:off x="136525" y="3563938"/>
            <a:ext cx="1384300" cy="228600"/>
          </a:xfrm>
          <a:prstGeom prst="rect">
            <a:avLst/>
          </a:prstGeom>
          <a:noFill/>
          <a:ln w="9525" algn="ctr">
            <a:noFill/>
            <a:miter lim="800000"/>
            <a:headEnd/>
            <a:tailEnd/>
          </a:ln>
        </p:spPr>
        <p:txBody>
          <a:bodyPr wrap="none">
            <a:spAutoFit/>
          </a:bodyPr>
          <a:lstStyle/>
          <a:p>
            <a:pPr algn="ctr">
              <a:spcBef>
                <a:spcPct val="50000"/>
              </a:spcBef>
            </a:pPr>
            <a:r>
              <a:rPr lang="en-GB" sz="900" b="0"/>
              <a:t>Source: IEA WEO 2008</a:t>
            </a:r>
          </a:p>
        </p:txBody>
      </p:sp>
      <p:sp>
        <p:nvSpPr>
          <p:cNvPr id="173199" name="Text Box 205"/>
          <p:cNvSpPr txBox="1">
            <a:spLocks noChangeArrowheads="1"/>
          </p:cNvSpPr>
          <p:nvPr/>
        </p:nvSpPr>
        <p:spPr bwMode="auto">
          <a:xfrm rot="-1681297">
            <a:off x="827088" y="5805488"/>
            <a:ext cx="898525" cy="214312"/>
          </a:xfrm>
          <a:prstGeom prst="rect">
            <a:avLst/>
          </a:prstGeom>
          <a:noFill/>
          <a:ln w="9525" algn="ctr">
            <a:noFill/>
            <a:miter lim="800000"/>
            <a:headEnd/>
            <a:tailEnd/>
          </a:ln>
        </p:spPr>
        <p:txBody>
          <a:bodyPr>
            <a:spAutoFit/>
          </a:bodyPr>
          <a:lstStyle/>
          <a:p>
            <a:pPr algn="ctr">
              <a:spcBef>
                <a:spcPct val="50000"/>
              </a:spcBef>
            </a:pPr>
            <a:r>
              <a:rPr lang="en-GB" sz="800">
                <a:solidFill>
                  <a:srgbClr val="FF0000"/>
                </a:solidFill>
              </a:rPr>
              <a:t>Revisions</a:t>
            </a:r>
          </a:p>
        </p:txBody>
      </p:sp>
      <p:sp>
        <p:nvSpPr>
          <p:cNvPr id="173200" name="Rectangle 202"/>
          <p:cNvSpPr>
            <a:spLocks noChangeArrowheads="1"/>
          </p:cNvSpPr>
          <p:nvPr/>
        </p:nvSpPr>
        <p:spPr bwMode="auto">
          <a:xfrm>
            <a:off x="4356100" y="5180013"/>
            <a:ext cx="4730750" cy="1477962"/>
          </a:xfrm>
          <a:prstGeom prst="rect">
            <a:avLst/>
          </a:prstGeom>
          <a:noFill/>
          <a:ln w="25400" algn="ctr">
            <a:solidFill>
              <a:srgbClr val="00AEEF"/>
            </a:solidFill>
            <a:miter lim="800000"/>
            <a:headEnd/>
            <a:tailEnd/>
          </a:ln>
        </p:spPr>
        <p:txBody>
          <a:bodyPr>
            <a:spAutoFit/>
          </a:bodyPr>
          <a:lstStyle/>
          <a:p>
            <a:r>
              <a:rPr lang="en-GB" sz="1200">
                <a:solidFill>
                  <a:srgbClr val="00AEEF"/>
                </a:solidFill>
              </a:rPr>
              <a:t>Incentives to overstate reserves or discoveries?</a:t>
            </a:r>
          </a:p>
          <a:p>
            <a:r>
              <a:rPr lang="en-GB" sz="1100" b="0"/>
              <a:t>OPEC data on reserves rarely changed despite ongoing production and exploration and no objective review of reserves has been possible. Also,</a:t>
            </a:r>
          </a:p>
          <a:p>
            <a:r>
              <a:rPr lang="en-GB" sz="1100" b="0"/>
              <a:t>there may be periodic incentives for OPEC members to overstate reserves in order to increase OPEC production quotas. International Oil Companies may have an incentive to overstate assets to boost share prices but to underestimate resources to negotiate better exploration conditions</a:t>
            </a:r>
          </a:p>
        </p:txBody>
      </p:sp>
      <p:sp>
        <p:nvSpPr>
          <p:cNvPr id="173201" name="Line 36"/>
          <p:cNvSpPr>
            <a:spLocks noChangeShapeType="1"/>
          </p:cNvSpPr>
          <p:nvPr/>
        </p:nvSpPr>
        <p:spPr bwMode="auto">
          <a:xfrm>
            <a:off x="0" y="908050"/>
            <a:ext cx="9144000" cy="0"/>
          </a:xfrm>
          <a:prstGeom prst="line">
            <a:avLst/>
          </a:prstGeom>
          <a:noFill/>
          <a:ln w="76200">
            <a:solidFill>
              <a:srgbClr val="B3AA7E"/>
            </a:solidFill>
            <a:round/>
            <a:headEnd/>
            <a:tailEnd/>
          </a:ln>
        </p:spPr>
        <p:txBody>
          <a:bodyPr/>
          <a:lstStyle/>
          <a:p>
            <a:endParaRPr lang="en-GB"/>
          </a:p>
        </p:txBody>
      </p:sp>
      <p:sp>
        <p:nvSpPr>
          <p:cNvPr id="173202" name="Rectangle 202"/>
          <p:cNvSpPr>
            <a:spLocks noChangeArrowheads="1"/>
          </p:cNvSpPr>
          <p:nvPr/>
        </p:nvSpPr>
        <p:spPr bwMode="auto">
          <a:xfrm>
            <a:off x="4352925" y="3449638"/>
            <a:ext cx="4730750" cy="1679575"/>
          </a:xfrm>
          <a:prstGeom prst="rect">
            <a:avLst/>
          </a:prstGeom>
          <a:noFill/>
          <a:ln w="25400" algn="ctr">
            <a:solidFill>
              <a:srgbClr val="00AEEF"/>
            </a:solidFill>
            <a:miter lim="800000"/>
            <a:headEnd/>
            <a:tailEnd/>
          </a:ln>
        </p:spPr>
        <p:txBody>
          <a:bodyPr>
            <a:spAutoFit/>
          </a:bodyPr>
          <a:lstStyle/>
          <a:p>
            <a:r>
              <a:rPr lang="en-GB" sz="1200">
                <a:solidFill>
                  <a:srgbClr val="00AEEF"/>
                </a:solidFill>
              </a:rPr>
              <a:t>Resource Exhaustion</a:t>
            </a:r>
          </a:p>
          <a:p>
            <a:pPr>
              <a:spcBef>
                <a:spcPct val="20000"/>
              </a:spcBef>
            </a:pPr>
            <a:r>
              <a:rPr lang="en-GB" sz="1100" b="0"/>
              <a:t>Concern about resource exhaustion lies at the heart of the peak oil debate. The extent of ultimately recoverable resources is contentious, as is their effect on the level of production. The traditional peak oil argument suggests that the discovery rate falls as remaining reserves are depleted, and that production mirrors discoveries. However, this simple model is complicated by the ‘expanding’ definition of oil, changing exploration efforts, shifting decline rates, geopolitical constraints and the level of productive investment.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93B7B9A1-AAC9-4075-AB60-B16377886914}" type="slidenum">
              <a:rPr lang="en-GB" sz="1400" b="0"/>
              <a:pPr algn="r"/>
              <a:t>11</a:t>
            </a:fld>
            <a:endParaRPr lang="en-GB" sz="1400" b="0"/>
          </a:p>
        </p:txBody>
      </p:sp>
      <p:sp>
        <p:nvSpPr>
          <p:cNvPr id="174086" name="Rectangle 6"/>
          <p:cNvSpPr>
            <a:spLocks noChangeArrowheads="1"/>
          </p:cNvSpPr>
          <p:nvPr/>
        </p:nvSpPr>
        <p:spPr bwMode="auto">
          <a:xfrm>
            <a:off x="179388" y="0"/>
            <a:ext cx="8229600" cy="490538"/>
          </a:xfrm>
          <a:prstGeom prst="rect">
            <a:avLst/>
          </a:prstGeom>
          <a:noFill/>
          <a:ln w="9525">
            <a:noFill/>
            <a:miter lim="800000"/>
            <a:headEnd/>
            <a:tailEnd/>
          </a:ln>
        </p:spPr>
        <p:txBody>
          <a:bodyPr anchor="ctr"/>
          <a:lstStyle/>
          <a:p>
            <a:endParaRPr lang="en-US" sz="1600">
              <a:solidFill>
                <a:srgbClr val="FF3399"/>
              </a:solidFill>
            </a:endParaRPr>
          </a:p>
        </p:txBody>
      </p:sp>
      <p:sp>
        <p:nvSpPr>
          <p:cNvPr id="174087" name="Rectangle 139"/>
          <p:cNvSpPr>
            <a:spLocks noChangeArrowheads="1"/>
          </p:cNvSpPr>
          <p:nvPr/>
        </p:nvSpPr>
        <p:spPr bwMode="auto">
          <a:xfrm>
            <a:off x="93663" y="1025525"/>
            <a:ext cx="5159375" cy="4327525"/>
          </a:xfrm>
          <a:prstGeom prst="rect">
            <a:avLst/>
          </a:prstGeom>
          <a:noFill/>
          <a:ln w="25400">
            <a:solidFill>
              <a:srgbClr val="00AEEF"/>
            </a:solidFill>
            <a:miter lim="800000"/>
            <a:headEnd/>
            <a:tailEnd/>
          </a:ln>
        </p:spPr>
        <p:txBody>
          <a:bodyPr/>
          <a:lstStyle/>
          <a:p>
            <a:pPr marL="85725" indent="-85725">
              <a:spcAft>
                <a:spcPct val="15000"/>
              </a:spcAft>
            </a:pPr>
            <a:r>
              <a:rPr lang="en-GB" sz="1400">
                <a:solidFill>
                  <a:srgbClr val="00AEEF"/>
                </a:solidFill>
              </a:rPr>
              <a:t>Investment</a:t>
            </a:r>
          </a:p>
          <a:p>
            <a:pPr marL="85725" indent="-85725">
              <a:spcAft>
                <a:spcPct val="15000"/>
              </a:spcAft>
              <a:buFontTx/>
              <a:buChar char="•"/>
            </a:pPr>
            <a:r>
              <a:rPr lang="en-GB" sz="1100" b="0"/>
              <a:t>Arguably, peak oil is less about a lack of oil than a lack of investment. The IEA’s WEO 2008 has noted that around $5 trillion (2007 $) of upstream oil investment is needed between 2007-2030. An annual $350 billion (2007 $) on average in both upstream oil and gas investment. </a:t>
            </a:r>
          </a:p>
          <a:p>
            <a:pPr marL="85725" indent="-85725">
              <a:spcAft>
                <a:spcPct val="15000"/>
              </a:spcAft>
              <a:buFontTx/>
              <a:buChar char="•"/>
            </a:pPr>
            <a:r>
              <a:rPr lang="en-GB" sz="1100" b="0"/>
              <a:t>Global oil and gas exploration and production (E&amp;P) expenditure was estimated at $454bn in 2008, according to Barclays Capital. </a:t>
            </a:r>
          </a:p>
          <a:p>
            <a:pPr marL="85725" indent="-85725">
              <a:spcAft>
                <a:spcPct val="15000"/>
              </a:spcAft>
              <a:buFontTx/>
              <a:buChar char="•"/>
            </a:pPr>
            <a:r>
              <a:rPr lang="en-GB" sz="1100" b="0"/>
              <a:t>The IEA thinks that a major shift in investment is needed and much more capital needs to go to resource-rich regions, notably the Middle East, where unit costs are the lowest, but political barriers remain.</a:t>
            </a:r>
          </a:p>
          <a:p>
            <a:pPr marL="85725" indent="-85725">
              <a:spcAft>
                <a:spcPct val="15000"/>
              </a:spcAft>
              <a:buFontTx/>
              <a:buChar char="•"/>
            </a:pPr>
            <a:r>
              <a:rPr lang="en-GB" sz="1100" b="0"/>
              <a:t>Resource nationalism is making access increasingly problematic. Most reserves are controlled by National Oil Companies, limiting access to International Oil Companies that are often better at extracting the resources.</a:t>
            </a:r>
          </a:p>
          <a:p>
            <a:pPr marL="85725" indent="-85725">
              <a:spcAft>
                <a:spcPct val="15000"/>
              </a:spcAft>
              <a:buFontTx/>
              <a:buChar char="•"/>
            </a:pPr>
            <a:r>
              <a:rPr lang="en-GB" sz="1100" b="0"/>
              <a:t>Decline rates are key to determining how much investment is required to maintain production levels. The IEA estimates that the production-weighted average decline rate worldwide is projected to rise from 6.7% in 2007 to 8.6% in 2030. Using these estimates, even if oil demand was to remain flat to 2030, 43 mb/d of gross capacity – roughly four times the capacity of Saudi Arabia – would be needed to offset decline from existing oilfields. However, technological progress on EOR techniques means that future decline rates are also subject to considerable uncertainty.</a:t>
            </a:r>
          </a:p>
          <a:p>
            <a:pPr marL="85725" indent="-85725">
              <a:spcAft>
                <a:spcPct val="15000"/>
              </a:spcAft>
              <a:buFontTx/>
              <a:buChar char="•"/>
            </a:pPr>
            <a:r>
              <a:rPr lang="en-GB" sz="1100" b="0"/>
              <a:t>Upstream projects currently under construction and planned will add in total around 28mb/d of new peak oil-production capacity in the period to 2015, on the assumption that their completion is not delayed or cancelled.</a:t>
            </a:r>
          </a:p>
        </p:txBody>
      </p:sp>
      <p:sp>
        <p:nvSpPr>
          <p:cNvPr id="174088" name="Rectangle 88"/>
          <p:cNvSpPr>
            <a:spLocks noChangeArrowheads="1"/>
          </p:cNvSpPr>
          <p:nvPr/>
        </p:nvSpPr>
        <p:spPr bwMode="auto">
          <a:xfrm>
            <a:off x="5651500" y="4149725"/>
            <a:ext cx="3744913" cy="182563"/>
          </a:xfrm>
          <a:prstGeom prst="rect">
            <a:avLst/>
          </a:prstGeom>
          <a:noFill/>
          <a:ln w="9525">
            <a:noFill/>
            <a:miter lim="800000"/>
            <a:headEnd/>
            <a:tailEnd/>
          </a:ln>
        </p:spPr>
        <p:txBody>
          <a:bodyPr lIns="0" tIns="0" rIns="0" bIns="0">
            <a:spAutoFit/>
          </a:bodyPr>
          <a:lstStyle/>
          <a:p>
            <a:r>
              <a:rPr lang="en-GB" sz="1200">
                <a:solidFill>
                  <a:srgbClr val="000000"/>
                </a:solidFill>
                <a:latin typeface="Calibri" pitchFamily="34" charset="0"/>
                <a:cs typeface="Arial" charset="0"/>
              </a:rPr>
              <a:t>Cumulative Upstream Investment Needed 2007-2030</a:t>
            </a:r>
            <a:endParaRPr lang="en-US" sz="1200">
              <a:solidFill>
                <a:srgbClr val="000000"/>
              </a:solidFill>
              <a:latin typeface="Calibri" pitchFamily="34" charset="0"/>
              <a:cs typeface="Arial" charset="0"/>
            </a:endParaRPr>
          </a:p>
        </p:txBody>
      </p:sp>
      <p:sp>
        <p:nvSpPr>
          <p:cNvPr id="174236" name="Rectangle 319"/>
          <p:cNvSpPr>
            <a:spLocks noChangeArrowheads="1"/>
          </p:cNvSpPr>
          <p:nvPr/>
        </p:nvSpPr>
        <p:spPr bwMode="auto">
          <a:xfrm>
            <a:off x="150813" y="511175"/>
            <a:ext cx="8158162" cy="346075"/>
          </a:xfrm>
          <a:prstGeom prst="rect">
            <a:avLst/>
          </a:prstGeom>
          <a:noFill/>
          <a:ln w="9525">
            <a:noFill/>
            <a:miter lim="800000"/>
            <a:headEnd/>
            <a:tailEnd/>
          </a:ln>
        </p:spPr>
        <p:txBody>
          <a:bodyPr anchor="ctr"/>
          <a:lstStyle/>
          <a:p>
            <a:r>
              <a:rPr lang="en-GB" sz="2400">
                <a:solidFill>
                  <a:srgbClr val="B3AA7E"/>
                </a:solidFill>
              </a:rPr>
              <a:t>Known Knowns &amp; Known Unknowns</a:t>
            </a:r>
            <a:r>
              <a:rPr lang="en-GB" sz="2000" b="0">
                <a:solidFill>
                  <a:srgbClr val="B3AA7E"/>
                </a:solidFill>
              </a:rPr>
              <a:t/>
            </a:r>
            <a:br>
              <a:rPr lang="en-GB" sz="2000" b="0">
                <a:solidFill>
                  <a:srgbClr val="B3AA7E"/>
                </a:solidFill>
              </a:rPr>
            </a:br>
            <a:r>
              <a:rPr lang="en-GB" sz="2400">
                <a:solidFill>
                  <a:srgbClr val="B3AA7E"/>
                </a:solidFill>
              </a:rPr>
              <a:t>– Investment</a:t>
            </a:r>
            <a:br>
              <a:rPr lang="en-GB" sz="2400">
                <a:solidFill>
                  <a:srgbClr val="B3AA7E"/>
                </a:solidFill>
              </a:rPr>
            </a:br>
            <a:endParaRPr lang="en-GB" sz="2000" b="0">
              <a:solidFill>
                <a:srgbClr val="B3AA7E"/>
              </a:solidFill>
            </a:endParaRPr>
          </a:p>
        </p:txBody>
      </p:sp>
      <p:sp>
        <p:nvSpPr>
          <p:cNvPr id="174237" name="Text Box 322"/>
          <p:cNvSpPr txBox="1">
            <a:spLocks noChangeArrowheads="1"/>
          </p:cNvSpPr>
          <p:nvPr/>
        </p:nvSpPr>
        <p:spPr bwMode="auto">
          <a:xfrm>
            <a:off x="5508625" y="6381750"/>
            <a:ext cx="1384300" cy="228600"/>
          </a:xfrm>
          <a:prstGeom prst="rect">
            <a:avLst/>
          </a:prstGeom>
          <a:noFill/>
          <a:ln w="9525" algn="ctr">
            <a:noFill/>
            <a:miter lim="800000"/>
            <a:headEnd/>
            <a:tailEnd/>
          </a:ln>
        </p:spPr>
        <p:txBody>
          <a:bodyPr wrap="none">
            <a:spAutoFit/>
          </a:bodyPr>
          <a:lstStyle/>
          <a:p>
            <a:pPr algn="ctr">
              <a:spcBef>
                <a:spcPct val="50000"/>
              </a:spcBef>
            </a:pPr>
            <a:r>
              <a:rPr lang="en-GB" sz="900" b="0"/>
              <a:t>Source: IEA WEO 2008</a:t>
            </a:r>
          </a:p>
        </p:txBody>
      </p:sp>
      <p:sp>
        <p:nvSpPr>
          <p:cNvPr id="174240" name="Line 36"/>
          <p:cNvSpPr>
            <a:spLocks noChangeShapeType="1"/>
          </p:cNvSpPr>
          <p:nvPr/>
        </p:nvSpPr>
        <p:spPr bwMode="auto">
          <a:xfrm>
            <a:off x="0" y="942975"/>
            <a:ext cx="9144000" cy="0"/>
          </a:xfrm>
          <a:prstGeom prst="line">
            <a:avLst/>
          </a:prstGeom>
          <a:noFill/>
          <a:ln w="76200">
            <a:solidFill>
              <a:srgbClr val="B3AA7E"/>
            </a:solidFill>
            <a:round/>
            <a:headEnd/>
            <a:tailEnd/>
          </a:ln>
        </p:spPr>
        <p:txBody>
          <a:bodyPr/>
          <a:lstStyle/>
          <a:p>
            <a:endParaRPr lang="en-GB"/>
          </a:p>
        </p:txBody>
      </p:sp>
      <p:sp>
        <p:nvSpPr>
          <p:cNvPr id="174242" name="Rectangle 162"/>
          <p:cNvSpPr>
            <a:spLocks noChangeArrowheads="1"/>
          </p:cNvSpPr>
          <p:nvPr/>
        </p:nvSpPr>
        <p:spPr bwMode="auto">
          <a:xfrm>
            <a:off x="80963" y="5392738"/>
            <a:ext cx="5180012" cy="1397000"/>
          </a:xfrm>
          <a:prstGeom prst="rect">
            <a:avLst/>
          </a:prstGeom>
          <a:noFill/>
          <a:ln w="25400">
            <a:solidFill>
              <a:srgbClr val="00AEEF"/>
            </a:solidFill>
            <a:miter lim="800000"/>
            <a:headEnd/>
            <a:tailEnd/>
          </a:ln>
          <a:effectLst/>
        </p:spPr>
        <p:txBody>
          <a:bodyPr tIns="10800" bIns="10800">
            <a:spAutoFit/>
          </a:bodyPr>
          <a:lstStyle/>
          <a:p>
            <a:pPr>
              <a:spcAft>
                <a:spcPct val="20000"/>
              </a:spcAft>
            </a:pPr>
            <a:r>
              <a:rPr lang="en-GB" sz="1400">
                <a:solidFill>
                  <a:srgbClr val="00AEEF"/>
                </a:solidFill>
              </a:rPr>
              <a:t>Investment in the recession</a:t>
            </a:r>
          </a:p>
          <a:p>
            <a:pPr>
              <a:spcAft>
                <a:spcPct val="25000"/>
              </a:spcAft>
            </a:pPr>
            <a:r>
              <a:rPr lang="en-GB" sz="1100" b="0"/>
              <a:t>Low prices and financial constraints may hinder investment if national and international oil companies decide to put new investments on hold, spend less money on future investments, delay investments that are already underway or invest less in maintenance at maturing fields. A lack of investment could accelerate for example decline rates at maturing fields . </a:t>
            </a:r>
          </a:p>
          <a:p>
            <a:pPr>
              <a:spcAft>
                <a:spcPct val="15000"/>
              </a:spcAft>
            </a:pPr>
            <a:r>
              <a:rPr lang="en-GB" sz="1100" b="0"/>
              <a:t>However, the recession also decreases recently increased costs of investments. </a:t>
            </a:r>
          </a:p>
          <a:p>
            <a:pPr>
              <a:spcAft>
                <a:spcPct val="25000"/>
              </a:spcAft>
            </a:pPr>
            <a:endParaRPr lang="en-GB" sz="100" b="0"/>
          </a:p>
        </p:txBody>
      </p:sp>
      <p:grpSp>
        <p:nvGrpSpPr>
          <p:cNvPr id="174435" name="Group 355"/>
          <p:cNvGrpSpPr>
            <a:grpSpLocks/>
          </p:cNvGrpSpPr>
          <p:nvPr/>
        </p:nvGrpSpPr>
        <p:grpSpPr bwMode="auto">
          <a:xfrm>
            <a:off x="5546725" y="1196975"/>
            <a:ext cx="3462338" cy="5253038"/>
            <a:chOff x="3515" y="754"/>
            <a:chExt cx="2140" cy="3313"/>
          </a:xfrm>
        </p:grpSpPr>
        <p:grpSp>
          <p:nvGrpSpPr>
            <p:cNvPr id="174436" name="Group 236"/>
            <p:cNvGrpSpPr>
              <a:grpSpLocks/>
            </p:cNvGrpSpPr>
            <p:nvPr/>
          </p:nvGrpSpPr>
          <p:grpSpPr bwMode="auto">
            <a:xfrm>
              <a:off x="4014" y="939"/>
              <a:ext cx="1" cy="1492"/>
              <a:chOff x="0" y="1329"/>
              <a:chExt cx="1" cy="1451"/>
            </a:xfrm>
          </p:grpSpPr>
          <p:sp>
            <p:nvSpPr>
              <p:cNvPr id="174437" name="Rectangle 68"/>
              <p:cNvSpPr>
                <a:spLocks noChangeArrowheads="1"/>
              </p:cNvSpPr>
              <p:nvPr/>
            </p:nvSpPr>
            <p:spPr bwMode="auto">
              <a:xfrm>
                <a:off x="0" y="1329"/>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Saudi Arabia</a:t>
                </a:r>
                <a:endParaRPr lang="en-US" sz="1000" b="0">
                  <a:solidFill>
                    <a:srgbClr val="CC0000"/>
                  </a:solidFill>
                  <a:latin typeface="Calibri" pitchFamily="34" charset="0"/>
                  <a:cs typeface="Arial" charset="0"/>
                </a:endParaRPr>
              </a:p>
            </p:txBody>
          </p:sp>
          <p:sp>
            <p:nvSpPr>
              <p:cNvPr id="174438" name="Rectangle 69"/>
              <p:cNvSpPr>
                <a:spLocks noChangeArrowheads="1"/>
              </p:cNvSpPr>
              <p:nvPr/>
            </p:nvSpPr>
            <p:spPr bwMode="auto">
              <a:xfrm>
                <a:off x="0" y="1401"/>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Canada</a:t>
                </a:r>
                <a:endParaRPr lang="en-US" sz="1000" b="0">
                  <a:solidFill>
                    <a:srgbClr val="CC0000"/>
                  </a:solidFill>
                  <a:latin typeface="Calibri" pitchFamily="34" charset="0"/>
                  <a:cs typeface="Arial" charset="0"/>
                </a:endParaRPr>
              </a:p>
            </p:txBody>
          </p:sp>
          <p:sp>
            <p:nvSpPr>
              <p:cNvPr id="174439" name="Rectangle 70"/>
              <p:cNvSpPr>
                <a:spLocks noChangeArrowheads="1"/>
              </p:cNvSpPr>
              <p:nvPr/>
            </p:nvSpPr>
            <p:spPr bwMode="auto">
              <a:xfrm>
                <a:off x="0" y="1470"/>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Iran</a:t>
                </a:r>
                <a:endParaRPr lang="en-US" sz="1000" b="0">
                  <a:solidFill>
                    <a:srgbClr val="CC0000"/>
                  </a:solidFill>
                  <a:latin typeface="Calibri" pitchFamily="34" charset="0"/>
                  <a:cs typeface="Arial" charset="0"/>
                </a:endParaRPr>
              </a:p>
            </p:txBody>
          </p:sp>
          <p:sp>
            <p:nvSpPr>
              <p:cNvPr id="174440" name="Rectangle 71"/>
              <p:cNvSpPr>
                <a:spLocks noChangeArrowheads="1"/>
              </p:cNvSpPr>
              <p:nvPr/>
            </p:nvSpPr>
            <p:spPr bwMode="auto">
              <a:xfrm>
                <a:off x="0" y="1542"/>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Iraq</a:t>
                </a:r>
                <a:endParaRPr lang="en-US" sz="1000" b="0">
                  <a:solidFill>
                    <a:srgbClr val="CC0000"/>
                  </a:solidFill>
                  <a:latin typeface="Calibri" pitchFamily="34" charset="0"/>
                  <a:cs typeface="Arial" charset="0"/>
                </a:endParaRPr>
              </a:p>
            </p:txBody>
          </p:sp>
          <p:sp>
            <p:nvSpPr>
              <p:cNvPr id="174441" name="Rectangle 72"/>
              <p:cNvSpPr>
                <a:spLocks noChangeArrowheads="1"/>
              </p:cNvSpPr>
              <p:nvPr/>
            </p:nvSpPr>
            <p:spPr bwMode="auto">
              <a:xfrm>
                <a:off x="0" y="1614"/>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Kuwait</a:t>
                </a:r>
                <a:endParaRPr lang="en-US" sz="1000" b="0">
                  <a:solidFill>
                    <a:srgbClr val="CC0000"/>
                  </a:solidFill>
                  <a:latin typeface="Calibri" pitchFamily="34" charset="0"/>
                  <a:cs typeface="Arial" charset="0"/>
                </a:endParaRPr>
              </a:p>
            </p:txBody>
          </p:sp>
          <p:sp>
            <p:nvSpPr>
              <p:cNvPr id="174442" name="Rectangle 73"/>
              <p:cNvSpPr>
                <a:spLocks noChangeArrowheads="1"/>
              </p:cNvSpPr>
              <p:nvPr/>
            </p:nvSpPr>
            <p:spPr bwMode="auto">
              <a:xfrm>
                <a:off x="0" y="1687"/>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UAE</a:t>
                </a:r>
                <a:endParaRPr lang="en-US" sz="1000" b="0">
                  <a:solidFill>
                    <a:srgbClr val="CC0000"/>
                  </a:solidFill>
                  <a:latin typeface="Calibri" pitchFamily="34" charset="0"/>
                  <a:cs typeface="Arial" charset="0"/>
                </a:endParaRPr>
              </a:p>
            </p:txBody>
          </p:sp>
          <p:sp>
            <p:nvSpPr>
              <p:cNvPr id="174443" name="Rectangle 74"/>
              <p:cNvSpPr>
                <a:spLocks noChangeArrowheads="1"/>
              </p:cNvSpPr>
              <p:nvPr/>
            </p:nvSpPr>
            <p:spPr bwMode="auto">
              <a:xfrm>
                <a:off x="0" y="1755"/>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Venezuela</a:t>
                </a:r>
                <a:endParaRPr lang="en-US" sz="1000" b="0">
                  <a:solidFill>
                    <a:srgbClr val="CC0000"/>
                  </a:solidFill>
                  <a:latin typeface="Calibri" pitchFamily="34" charset="0"/>
                  <a:cs typeface="Arial" charset="0"/>
                </a:endParaRPr>
              </a:p>
            </p:txBody>
          </p:sp>
          <p:sp>
            <p:nvSpPr>
              <p:cNvPr id="174444" name="Rectangle 75"/>
              <p:cNvSpPr>
                <a:spLocks noChangeArrowheads="1"/>
              </p:cNvSpPr>
              <p:nvPr/>
            </p:nvSpPr>
            <p:spPr bwMode="auto">
              <a:xfrm>
                <a:off x="0" y="1827"/>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Russia</a:t>
                </a:r>
                <a:endParaRPr lang="en-US" sz="1000" b="0">
                  <a:solidFill>
                    <a:srgbClr val="CC0000"/>
                  </a:solidFill>
                  <a:latin typeface="Calibri" pitchFamily="34" charset="0"/>
                  <a:cs typeface="Arial" charset="0"/>
                </a:endParaRPr>
              </a:p>
            </p:txBody>
          </p:sp>
          <p:sp>
            <p:nvSpPr>
              <p:cNvPr id="174445" name="Rectangle 76"/>
              <p:cNvSpPr>
                <a:spLocks noChangeArrowheads="1"/>
              </p:cNvSpPr>
              <p:nvPr/>
            </p:nvSpPr>
            <p:spPr bwMode="auto">
              <a:xfrm>
                <a:off x="0" y="1900"/>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Libya</a:t>
                </a:r>
                <a:endParaRPr lang="en-US" sz="1000" b="0">
                  <a:solidFill>
                    <a:srgbClr val="CC0000"/>
                  </a:solidFill>
                  <a:latin typeface="Calibri" pitchFamily="34" charset="0"/>
                  <a:cs typeface="Arial" charset="0"/>
                </a:endParaRPr>
              </a:p>
            </p:txBody>
          </p:sp>
          <p:sp>
            <p:nvSpPr>
              <p:cNvPr id="174446" name="Rectangle 77"/>
              <p:cNvSpPr>
                <a:spLocks noChangeArrowheads="1"/>
              </p:cNvSpPr>
              <p:nvPr/>
            </p:nvSpPr>
            <p:spPr bwMode="auto">
              <a:xfrm>
                <a:off x="0" y="1972"/>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Nigeria</a:t>
                </a:r>
                <a:endParaRPr lang="en-US" sz="1000" b="0">
                  <a:solidFill>
                    <a:srgbClr val="CC0000"/>
                  </a:solidFill>
                  <a:latin typeface="Calibri" pitchFamily="34" charset="0"/>
                  <a:cs typeface="Arial" charset="0"/>
                </a:endParaRPr>
              </a:p>
            </p:txBody>
          </p:sp>
          <p:sp>
            <p:nvSpPr>
              <p:cNvPr id="174447" name="Rectangle 78"/>
              <p:cNvSpPr>
                <a:spLocks noChangeArrowheads="1"/>
              </p:cNvSpPr>
              <p:nvPr/>
            </p:nvSpPr>
            <p:spPr bwMode="auto">
              <a:xfrm>
                <a:off x="0" y="2041"/>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Kazakhstan</a:t>
                </a:r>
                <a:endParaRPr lang="en-US" sz="1000" b="0">
                  <a:solidFill>
                    <a:srgbClr val="CC0000"/>
                  </a:solidFill>
                  <a:latin typeface="Calibri" pitchFamily="34" charset="0"/>
                  <a:cs typeface="Arial" charset="0"/>
                </a:endParaRPr>
              </a:p>
            </p:txBody>
          </p:sp>
          <p:sp>
            <p:nvSpPr>
              <p:cNvPr id="174448" name="Rectangle 79"/>
              <p:cNvSpPr>
                <a:spLocks noChangeArrowheads="1"/>
              </p:cNvSpPr>
              <p:nvPr/>
            </p:nvSpPr>
            <p:spPr bwMode="auto">
              <a:xfrm>
                <a:off x="0" y="2113"/>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United States</a:t>
                </a:r>
                <a:endParaRPr lang="en-US" sz="1000" b="0">
                  <a:solidFill>
                    <a:srgbClr val="CC0000"/>
                  </a:solidFill>
                  <a:latin typeface="Calibri" pitchFamily="34" charset="0"/>
                  <a:cs typeface="Arial" charset="0"/>
                </a:endParaRPr>
              </a:p>
            </p:txBody>
          </p:sp>
          <p:sp>
            <p:nvSpPr>
              <p:cNvPr id="174449" name="Rectangle 80"/>
              <p:cNvSpPr>
                <a:spLocks noChangeArrowheads="1"/>
              </p:cNvSpPr>
              <p:nvPr/>
            </p:nvSpPr>
            <p:spPr bwMode="auto">
              <a:xfrm>
                <a:off x="0" y="2185"/>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China</a:t>
                </a:r>
                <a:endParaRPr lang="en-US" sz="1000" b="0">
                  <a:solidFill>
                    <a:srgbClr val="CC0000"/>
                  </a:solidFill>
                  <a:latin typeface="Calibri" pitchFamily="34" charset="0"/>
                  <a:cs typeface="Arial" charset="0"/>
                </a:endParaRPr>
              </a:p>
            </p:txBody>
          </p:sp>
          <p:sp>
            <p:nvSpPr>
              <p:cNvPr id="174450" name="Rectangle 81"/>
              <p:cNvSpPr>
                <a:spLocks noChangeArrowheads="1"/>
              </p:cNvSpPr>
              <p:nvPr/>
            </p:nvSpPr>
            <p:spPr bwMode="auto">
              <a:xfrm>
                <a:off x="0" y="2257"/>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Qatar</a:t>
                </a:r>
                <a:endParaRPr lang="en-US" sz="1000" b="0">
                  <a:solidFill>
                    <a:srgbClr val="CC0000"/>
                  </a:solidFill>
                  <a:latin typeface="Calibri" pitchFamily="34" charset="0"/>
                  <a:cs typeface="Arial" charset="0"/>
                </a:endParaRPr>
              </a:p>
            </p:txBody>
          </p:sp>
          <p:sp>
            <p:nvSpPr>
              <p:cNvPr id="174451" name="Rectangle 82"/>
              <p:cNvSpPr>
                <a:spLocks noChangeArrowheads="1"/>
              </p:cNvSpPr>
              <p:nvPr/>
            </p:nvSpPr>
            <p:spPr bwMode="auto">
              <a:xfrm>
                <a:off x="0" y="2326"/>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Algeria</a:t>
                </a:r>
                <a:endParaRPr lang="en-US" sz="1000" b="0">
                  <a:solidFill>
                    <a:srgbClr val="CC0000"/>
                  </a:solidFill>
                  <a:latin typeface="Calibri" pitchFamily="34" charset="0"/>
                  <a:cs typeface="Arial" charset="0"/>
                </a:endParaRPr>
              </a:p>
            </p:txBody>
          </p:sp>
          <p:sp>
            <p:nvSpPr>
              <p:cNvPr id="174452" name="Rectangle 83"/>
              <p:cNvSpPr>
                <a:spLocks noChangeArrowheads="1"/>
              </p:cNvSpPr>
              <p:nvPr/>
            </p:nvSpPr>
            <p:spPr bwMode="auto">
              <a:xfrm>
                <a:off x="0" y="2398"/>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Brazil</a:t>
                </a:r>
                <a:endParaRPr lang="en-US" sz="1000" b="0">
                  <a:solidFill>
                    <a:srgbClr val="CC0000"/>
                  </a:solidFill>
                  <a:latin typeface="Calibri" pitchFamily="34" charset="0"/>
                  <a:cs typeface="Arial" charset="0"/>
                </a:endParaRPr>
              </a:p>
            </p:txBody>
          </p:sp>
          <p:sp>
            <p:nvSpPr>
              <p:cNvPr id="174453" name="Rectangle 84"/>
              <p:cNvSpPr>
                <a:spLocks noChangeArrowheads="1"/>
              </p:cNvSpPr>
              <p:nvPr/>
            </p:nvSpPr>
            <p:spPr bwMode="auto">
              <a:xfrm>
                <a:off x="0" y="2471"/>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Mexico</a:t>
                </a:r>
                <a:endParaRPr lang="en-US" sz="1000" b="0">
                  <a:solidFill>
                    <a:srgbClr val="CC0000"/>
                  </a:solidFill>
                  <a:latin typeface="Calibri" pitchFamily="34" charset="0"/>
                  <a:cs typeface="Arial" charset="0"/>
                </a:endParaRPr>
              </a:p>
            </p:txBody>
          </p:sp>
          <p:sp>
            <p:nvSpPr>
              <p:cNvPr id="174454" name="Rectangle 85"/>
              <p:cNvSpPr>
                <a:spLocks noChangeArrowheads="1"/>
              </p:cNvSpPr>
              <p:nvPr/>
            </p:nvSpPr>
            <p:spPr bwMode="auto">
              <a:xfrm>
                <a:off x="0" y="2543"/>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Angola</a:t>
                </a:r>
                <a:endParaRPr lang="en-US" sz="1000" b="0">
                  <a:solidFill>
                    <a:srgbClr val="CC0000"/>
                  </a:solidFill>
                  <a:latin typeface="Calibri" pitchFamily="34" charset="0"/>
                  <a:cs typeface="Arial" charset="0"/>
                </a:endParaRPr>
              </a:p>
            </p:txBody>
          </p:sp>
          <p:sp>
            <p:nvSpPr>
              <p:cNvPr id="174455" name="Rectangle 86"/>
              <p:cNvSpPr>
                <a:spLocks noChangeArrowheads="1"/>
              </p:cNvSpPr>
              <p:nvPr/>
            </p:nvSpPr>
            <p:spPr bwMode="auto">
              <a:xfrm>
                <a:off x="0" y="2612"/>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Azerbaijan</a:t>
                </a:r>
                <a:endParaRPr lang="en-US" sz="1000" b="0">
                  <a:solidFill>
                    <a:srgbClr val="CC0000"/>
                  </a:solidFill>
                  <a:latin typeface="Calibri" pitchFamily="34" charset="0"/>
                  <a:cs typeface="Arial" charset="0"/>
                </a:endParaRPr>
              </a:p>
            </p:txBody>
          </p:sp>
          <p:sp>
            <p:nvSpPr>
              <p:cNvPr id="174456" name="Rectangle 87"/>
              <p:cNvSpPr>
                <a:spLocks noChangeArrowheads="1"/>
              </p:cNvSpPr>
              <p:nvPr/>
            </p:nvSpPr>
            <p:spPr bwMode="auto">
              <a:xfrm>
                <a:off x="0" y="2684"/>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Norway</a:t>
                </a:r>
                <a:endParaRPr lang="en-US" sz="1000" b="0">
                  <a:solidFill>
                    <a:srgbClr val="CC0000"/>
                  </a:solidFill>
                  <a:latin typeface="Calibri" pitchFamily="34" charset="0"/>
                  <a:cs typeface="Arial" charset="0"/>
                </a:endParaRPr>
              </a:p>
            </p:txBody>
          </p:sp>
        </p:grpSp>
        <p:sp>
          <p:nvSpPr>
            <p:cNvPr id="174457" name="Line 5"/>
            <p:cNvSpPr>
              <a:spLocks noChangeShapeType="1"/>
            </p:cNvSpPr>
            <p:nvPr/>
          </p:nvSpPr>
          <p:spPr bwMode="auto">
            <a:xfrm>
              <a:off x="4329" y="939"/>
              <a:ext cx="0" cy="1468"/>
            </a:xfrm>
            <a:prstGeom prst="line">
              <a:avLst/>
            </a:prstGeom>
            <a:noFill/>
            <a:ln w="0">
              <a:solidFill>
                <a:srgbClr val="808080"/>
              </a:solidFill>
              <a:round/>
              <a:headEnd/>
              <a:tailEnd/>
            </a:ln>
          </p:spPr>
          <p:txBody>
            <a:bodyPr/>
            <a:lstStyle/>
            <a:p>
              <a:endParaRPr lang="en-GB"/>
            </a:p>
          </p:txBody>
        </p:sp>
        <p:sp>
          <p:nvSpPr>
            <p:cNvPr id="174458" name="Line 6"/>
            <p:cNvSpPr>
              <a:spLocks noChangeShapeType="1"/>
            </p:cNvSpPr>
            <p:nvPr/>
          </p:nvSpPr>
          <p:spPr bwMode="auto">
            <a:xfrm>
              <a:off x="4577" y="939"/>
              <a:ext cx="0" cy="1468"/>
            </a:xfrm>
            <a:prstGeom prst="line">
              <a:avLst/>
            </a:prstGeom>
            <a:noFill/>
            <a:ln w="0">
              <a:solidFill>
                <a:srgbClr val="808080"/>
              </a:solidFill>
              <a:round/>
              <a:headEnd/>
              <a:tailEnd/>
            </a:ln>
          </p:spPr>
          <p:txBody>
            <a:bodyPr/>
            <a:lstStyle/>
            <a:p>
              <a:endParaRPr lang="en-GB"/>
            </a:p>
          </p:txBody>
        </p:sp>
        <p:sp>
          <p:nvSpPr>
            <p:cNvPr id="174459" name="Line 7"/>
            <p:cNvSpPr>
              <a:spLocks noChangeShapeType="1"/>
            </p:cNvSpPr>
            <p:nvPr/>
          </p:nvSpPr>
          <p:spPr bwMode="auto">
            <a:xfrm>
              <a:off x="4829" y="939"/>
              <a:ext cx="1" cy="1468"/>
            </a:xfrm>
            <a:prstGeom prst="line">
              <a:avLst/>
            </a:prstGeom>
            <a:noFill/>
            <a:ln w="0">
              <a:solidFill>
                <a:srgbClr val="808080"/>
              </a:solidFill>
              <a:round/>
              <a:headEnd/>
              <a:tailEnd/>
            </a:ln>
          </p:spPr>
          <p:txBody>
            <a:bodyPr/>
            <a:lstStyle/>
            <a:p>
              <a:endParaRPr lang="en-GB"/>
            </a:p>
          </p:txBody>
        </p:sp>
        <p:sp>
          <p:nvSpPr>
            <p:cNvPr id="174460" name="Line 8"/>
            <p:cNvSpPr>
              <a:spLocks noChangeShapeType="1"/>
            </p:cNvSpPr>
            <p:nvPr/>
          </p:nvSpPr>
          <p:spPr bwMode="auto">
            <a:xfrm>
              <a:off x="5078" y="939"/>
              <a:ext cx="0" cy="1468"/>
            </a:xfrm>
            <a:prstGeom prst="line">
              <a:avLst/>
            </a:prstGeom>
            <a:noFill/>
            <a:ln w="0">
              <a:solidFill>
                <a:srgbClr val="808080"/>
              </a:solidFill>
              <a:round/>
              <a:headEnd/>
              <a:tailEnd/>
            </a:ln>
          </p:spPr>
          <p:txBody>
            <a:bodyPr/>
            <a:lstStyle/>
            <a:p>
              <a:endParaRPr lang="en-GB"/>
            </a:p>
          </p:txBody>
        </p:sp>
        <p:sp>
          <p:nvSpPr>
            <p:cNvPr id="174461" name="Line 9"/>
            <p:cNvSpPr>
              <a:spLocks noChangeShapeType="1"/>
            </p:cNvSpPr>
            <p:nvPr/>
          </p:nvSpPr>
          <p:spPr bwMode="auto">
            <a:xfrm>
              <a:off x="5325" y="939"/>
              <a:ext cx="2" cy="1468"/>
            </a:xfrm>
            <a:prstGeom prst="line">
              <a:avLst/>
            </a:prstGeom>
            <a:noFill/>
            <a:ln w="0">
              <a:solidFill>
                <a:srgbClr val="808080"/>
              </a:solidFill>
              <a:round/>
              <a:headEnd/>
              <a:tailEnd/>
            </a:ln>
          </p:spPr>
          <p:txBody>
            <a:bodyPr/>
            <a:lstStyle/>
            <a:p>
              <a:endParaRPr lang="en-GB"/>
            </a:p>
          </p:txBody>
        </p:sp>
        <p:sp>
          <p:nvSpPr>
            <p:cNvPr id="174462" name="Line 10"/>
            <p:cNvSpPr>
              <a:spLocks noChangeShapeType="1"/>
            </p:cNvSpPr>
            <p:nvPr/>
          </p:nvSpPr>
          <p:spPr bwMode="auto">
            <a:xfrm>
              <a:off x="5573" y="939"/>
              <a:ext cx="2" cy="1468"/>
            </a:xfrm>
            <a:prstGeom prst="line">
              <a:avLst/>
            </a:prstGeom>
            <a:noFill/>
            <a:ln w="0">
              <a:solidFill>
                <a:srgbClr val="808080"/>
              </a:solidFill>
              <a:round/>
              <a:headEnd/>
              <a:tailEnd/>
            </a:ln>
          </p:spPr>
          <p:txBody>
            <a:bodyPr/>
            <a:lstStyle/>
            <a:p>
              <a:endParaRPr lang="en-GB"/>
            </a:p>
          </p:txBody>
        </p:sp>
        <p:sp>
          <p:nvSpPr>
            <p:cNvPr id="174463" name="Rectangle 11"/>
            <p:cNvSpPr>
              <a:spLocks noChangeArrowheads="1"/>
            </p:cNvSpPr>
            <p:nvPr/>
          </p:nvSpPr>
          <p:spPr bwMode="auto">
            <a:xfrm>
              <a:off x="4080" y="957"/>
              <a:ext cx="1319" cy="37"/>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64" name="Rectangle 12"/>
            <p:cNvSpPr>
              <a:spLocks noChangeArrowheads="1"/>
            </p:cNvSpPr>
            <p:nvPr/>
          </p:nvSpPr>
          <p:spPr bwMode="auto">
            <a:xfrm>
              <a:off x="4080" y="1107"/>
              <a:ext cx="689" cy="32"/>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65" name="Rectangle 13"/>
            <p:cNvSpPr>
              <a:spLocks noChangeArrowheads="1"/>
            </p:cNvSpPr>
            <p:nvPr/>
          </p:nvSpPr>
          <p:spPr bwMode="auto">
            <a:xfrm>
              <a:off x="4080" y="1177"/>
              <a:ext cx="573" cy="37"/>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66" name="Rectangle 14"/>
            <p:cNvSpPr>
              <a:spLocks noChangeArrowheads="1"/>
            </p:cNvSpPr>
            <p:nvPr/>
          </p:nvSpPr>
          <p:spPr bwMode="auto">
            <a:xfrm>
              <a:off x="4080" y="1252"/>
              <a:ext cx="506" cy="37"/>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67" name="Rectangle 15"/>
            <p:cNvSpPr>
              <a:spLocks noChangeArrowheads="1"/>
            </p:cNvSpPr>
            <p:nvPr/>
          </p:nvSpPr>
          <p:spPr bwMode="auto">
            <a:xfrm>
              <a:off x="4080" y="2132"/>
              <a:ext cx="57" cy="37"/>
            </a:xfrm>
            <a:prstGeom prst="rect">
              <a:avLst/>
            </a:prstGeom>
            <a:solidFill>
              <a:srgbClr val="00AEEF"/>
            </a:solidFill>
            <a:ln w="9525">
              <a:noFill/>
              <a:miter lim="800000"/>
              <a:headEnd/>
              <a:tailEnd/>
            </a:ln>
          </p:spPr>
          <p:txBody>
            <a:bodyPr/>
            <a:lstStyle/>
            <a:p>
              <a:r>
                <a:rPr lang="en-US" sz="1000" b="0">
                  <a:solidFill>
                    <a:srgbClr val="CC0000"/>
                  </a:solidFill>
                  <a:latin typeface="Calibri" pitchFamily="34" charset="0"/>
                  <a:cs typeface="Arial" charset="0"/>
                </a:rPr>
                <a:t>		</a:t>
              </a:r>
            </a:p>
          </p:txBody>
        </p:sp>
        <p:sp>
          <p:nvSpPr>
            <p:cNvPr id="174468" name="Rectangle 16"/>
            <p:cNvSpPr>
              <a:spLocks noChangeArrowheads="1"/>
            </p:cNvSpPr>
            <p:nvPr/>
          </p:nvSpPr>
          <p:spPr bwMode="auto">
            <a:xfrm>
              <a:off x="4080" y="1326"/>
              <a:ext cx="489" cy="37"/>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69" name="Rectangle 17"/>
            <p:cNvSpPr>
              <a:spLocks noChangeArrowheads="1"/>
            </p:cNvSpPr>
            <p:nvPr/>
          </p:nvSpPr>
          <p:spPr bwMode="auto">
            <a:xfrm>
              <a:off x="4080" y="1400"/>
              <a:ext cx="432" cy="34"/>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70" name="Rectangle 18"/>
            <p:cNvSpPr>
              <a:spLocks noChangeArrowheads="1"/>
            </p:cNvSpPr>
            <p:nvPr/>
          </p:nvSpPr>
          <p:spPr bwMode="auto">
            <a:xfrm>
              <a:off x="4080" y="1471"/>
              <a:ext cx="300" cy="37"/>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71" name="Rectangle 19"/>
            <p:cNvSpPr>
              <a:spLocks noChangeArrowheads="1"/>
            </p:cNvSpPr>
            <p:nvPr/>
          </p:nvSpPr>
          <p:spPr bwMode="auto">
            <a:xfrm>
              <a:off x="4080" y="1545"/>
              <a:ext cx="209" cy="37"/>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72" name="Rectangle 20"/>
            <p:cNvSpPr>
              <a:spLocks noChangeArrowheads="1"/>
            </p:cNvSpPr>
            <p:nvPr/>
          </p:nvSpPr>
          <p:spPr bwMode="auto">
            <a:xfrm>
              <a:off x="4080" y="1619"/>
              <a:ext cx="180" cy="37"/>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73" name="Rectangle 21"/>
            <p:cNvSpPr>
              <a:spLocks noChangeArrowheads="1"/>
            </p:cNvSpPr>
            <p:nvPr/>
          </p:nvSpPr>
          <p:spPr bwMode="auto">
            <a:xfrm>
              <a:off x="4080" y="1693"/>
              <a:ext cx="149" cy="34"/>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74" name="Rectangle 22"/>
            <p:cNvSpPr>
              <a:spLocks noChangeArrowheads="1"/>
            </p:cNvSpPr>
            <p:nvPr/>
          </p:nvSpPr>
          <p:spPr bwMode="auto">
            <a:xfrm>
              <a:off x="4080" y="1838"/>
              <a:ext cx="81" cy="38"/>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75" name="Rectangle 23"/>
            <p:cNvSpPr>
              <a:spLocks noChangeArrowheads="1"/>
            </p:cNvSpPr>
            <p:nvPr/>
          </p:nvSpPr>
          <p:spPr bwMode="auto">
            <a:xfrm>
              <a:off x="4080" y="1913"/>
              <a:ext cx="76" cy="37"/>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76" name="Rectangle 24"/>
            <p:cNvSpPr>
              <a:spLocks noChangeArrowheads="1"/>
            </p:cNvSpPr>
            <p:nvPr/>
          </p:nvSpPr>
          <p:spPr bwMode="auto">
            <a:xfrm>
              <a:off x="4080" y="1987"/>
              <a:ext cx="60" cy="33"/>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77" name="Rectangle 25"/>
            <p:cNvSpPr>
              <a:spLocks noChangeArrowheads="1"/>
            </p:cNvSpPr>
            <p:nvPr/>
          </p:nvSpPr>
          <p:spPr bwMode="auto">
            <a:xfrm>
              <a:off x="4080" y="2206"/>
              <a:ext cx="44" cy="37"/>
            </a:xfrm>
            <a:prstGeom prst="rect">
              <a:avLst/>
            </a:prstGeom>
            <a:solidFill>
              <a:srgbClr val="B3AA7E"/>
            </a:solidFill>
            <a:ln w="9525">
              <a:noFill/>
              <a:miter lim="800000"/>
              <a:headEnd/>
              <a:tailEnd/>
            </a:ln>
          </p:spPr>
          <p:txBody>
            <a:bodyPr/>
            <a:lstStyle/>
            <a:p>
              <a:r>
                <a:rPr lang="en-US" sz="1000" b="0">
                  <a:solidFill>
                    <a:srgbClr val="CC0000"/>
                  </a:solidFill>
                  <a:latin typeface="Calibri" pitchFamily="34" charset="0"/>
                  <a:cs typeface="Arial" charset="0"/>
                </a:rPr>
                <a:t>					</a:t>
              </a:r>
            </a:p>
          </p:txBody>
        </p:sp>
        <p:sp>
          <p:nvSpPr>
            <p:cNvPr id="174478" name="Rectangle 26"/>
            <p:cNvSpPr>
              <a:spLocks noChangeArrowheads="1"/>
            </p:cNvSpPr>
            <p:nvPr/>
          </p:nvSpPr>
          <p:spPr bwMode="auto">
            <a:xfrm>
              <a:off x="4080" y="2280"/>
              <a:ext cx="37" cy="34"/>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79" name="Rectangle 27"/>
            <p:cNvSpPr>
              <a:spLocks noChangeArrowheads="1"/>
            </p:cNvSpPr>
            <p:nvPr/>
          </p:nvSpPr>
          <p:spPr bwMode="auto">
            <a:xfrm>
              <a:off x="4080" y="1031"/>
              <a:ext cx="889" cy="38"/>
            </a:xfrm>
            <a:prstGeom prst="rect">
              <a:avLst/>
            </a:prstGeom>
            <a:solidFill>
              <a:srgbClr val="99CC00"/>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80" name="Rectangle 28"/>
            <p:cNvSpPr>
              <a:spLocks noChangeArrowheads="1"/>
            </p:cNvSpPr>
            <p:nvPr/>
          </p:nvSpPr>
          <p:spPr bwMode="auto">
            <a:xfrm>
              <a:off x="4080" y="1764"/>
              <a:ext cx="105" cy="37"/>
            </a:xfrm>
            <a:prstGeom prst="rect">
              <a:avLst/>
            </a:prstGeom>
            <a:solidFill>
              <a:srgbClr val="99CC00"/>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81" name="Rectangle 29"/>
            <p:cNvSpPr>
              <a:spLocks noChangeArrowheads="1"/>
            </p:cNvSpPr>
            <p:nvPr/>
          </p:nvSpPr>
          <p:spPr bwMode="auto">
            <a:xfrm>
              <a:off x="4080" y="2058"/>
              <a:ext cx="60" cy="37"/>
            </a:xfrm>
            <a:prstGeom prst="rect">
              <a:avLst/>
            </a:prstGeom>
            <a:solidFill>
              <a:srgbClr val="99CC00"/>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82" name="Rectangle 30"/>
            <p:cNvSpPr>
              <a:spLocks noChangeArrowheads="1"/>
            </p:cNvSpPr>
            <p:nvPr/>
          </p:nvSpPr>
          <p:spPr bwMode="auto">
            <a:xfrm>
              <a:off x="4080" y="2351"/>
              <a:ext cx="37" cy="37"/>
            </a:xfrm>
            <a:prstGeom prst="rect">
              <a:avLst/>
            </a:prstGeom>
            <a:solidFill>
              <a:srgbClr val="99CC00"/>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483" name="Line 31"/>
            <p:cNvSpPr>
              <a:spLocks noChangeShapeType="1"/>
            </p:cNvSpPr>
            <p:nvPr/>
          </p:nvSpPr>
          <p:spPr bwMode="auto">
            <a:xfrm>
              <a:off x="4080" y="2407"/>
              <a:ext cx="1493" cy="1"/>
            </a:xfrm>
            <a:prstGeom prst="line">
              <a:avLst/>
            </a:prstGeom>
            <a:noFill/>
            <a:ln w="0">
              <a:solidFill>
                <a:srgbClr val="000000"/>
              </a:solidFill>
              <a:round/>
              <a:headEnd/>
              <a:tailEnd/>
            </a:ln>
          </p:spPr>
          <p:txBody>
            <a:bodyPr/>
            <a:lstStyle/>
            <a:p>
              <a:endParaRPr lang="en-GB"/>
            </a:p>
          </p:txBody>
        </p:sp>
        <p:sp>
          <p:nvSpPr>
            <p:cNvPr id="174484" name="Line 32"/>
            <p:cNvSpPr>
              <a:spLocks noChangeShapeType="1"/>
            </p:cNvSpPr>
            <p:nvPr/>
          </p:nvSpPr>
          <p:spPr bwMode="auto">
            <a:xfrm flipV="1">
              <a:off x="4080" y="2407"/>
              <a:ext cx="2" cy="15"/>
            </a:xfrm>
            <a:prstGeom prst="line">
              <a:avLst/>
            </a:prstGeom>
            <a:noFill/>
            <a:ln w="0">
              <a:solidFill>
                <a:srgbClr val="000000"/>
              </a:solidFill>
              <a:round/>
              <a:headEnd/>
              <a:tailEnd/>
            </a:ln>
          </p:spPr>
          <p:txBody>
            <a:bodyPr/>
            <a:lstStyle/>
            <a:p>
              <a:endParaRPr lang="en-GB"/>
            </a:p>
          </p:txBody>
        </p:sp>
        <p:sp>
          <p:nvSpPr>
            <p:cNvPr id="174485" name="Line 33"/>
            <p:cNvSpPr>
              <a:spLocks noChangeShapeType="1"/>
            </p:cNvSpPr>
            <p:nvPr/>
          </p:nvSpPr>
          <p:spPr bwMode="auto">
            <a:xfrm flipV="1">
              <a:off x="4329" y="2407"/>
              <a:ext cx="0" cy="15"/>
            </a:xfrm>
            <a:prstGeom prst="line">
              <a:avLst/>
            </a:prstGeom>
            <a:noFill/>
            <a:ln w="0">
              <a:solidFill>
                <a:srgbClr val="000000"/>
              </a:solidFill>
              <a:round/>
              <a:headEnd/>
              <a:tailEnd/>
            </a:ln>
          </p:spPr>
          <p:txBody>
            <a:bodyPr/>
            <a:lstStyle/>
            <a:p>
              <a:endParaRPr lang="en-GB"/>
            </a:p>
          </p:txBody>
        </p:sp>
        <p:sp>
          <p:nvSpPr>
            <p:cNvPr id="174486" name="Line 34"/>
            <p:cNvSpPr>
              <a:spLocks noChangeShapeType="1"/>
            </p:cNvSpPr>
            <p:nvPr/>
          </p:nvSpPr>
          <p:spPr bwMode="auto">
            <a:xfrm flipV="1">
              <a:off x="4577" y="2407"/>
              <a:ext cx="0" cy="15"/>
            </a:xfrm>
            <a:prstGeom prst="line">
              <a:avLst/>
            </a:prstGeom>
            <a:noFill/>
            <a:ln w="0">
              <a:solidFill>
                <a:srgbClr val="000000"/>
              </a:solidFill>
              <a:round/>
              <a:headEnd/>
              <a:tailEnd/>
            </a:ln>
          </p:spPr>
          <p:txBody>
            <a:bodyPr/>
            <a:lstStyle/>
            <a:p>
              <a:endParaRPr lang="en-GB"/>
            </a:p>
          </p:txBody>
        </p:sp>
        <p:sp>
          <p:nvSpPr>
            <p:cNvPr id="174487" name="Line 35"/>
            <p:cNvSpPr>
              <a:spLocks noChangeShapeType="1"/>
            </p:cNvSpPr>
            <p:nvPr/>
          </p:nvSpPr>
          <p:spPr bwMode="auto">
            <a:xfrm flipV="1">
              <a:off x="4829" y="2407"/>
              <a:ext cx="1" cy="15"/>
            </a:xfrm>
            <a:prstGeom prst="line">
              <a:avLst/>
            </a:prstGeom>
            <a:noFill/>
            <a:ln w="0">
              <a:solidFill>
                <a:srgbClr val="000000"/>
              </a:solidFill>
              <a:round/>
              <a:headEnd/>
              <a:tailEnd/>
            </a:ln>
          </p:spPr>
          <p:txBody>
            <a:bodyPr/>
            <a:lstStyle/>
            <a:p>
              <a:endParaRPr lang="en-GB"/>
            </a:p>
          </p:txBody>
        </p:sp>
        <p:sp>
          <p:nvSpPr>
            <p:cNvPr id="174488" name="Line 36"/>
            <p:cNvSpPr>
              <a:spLocks noChangeShapeType="1"/>
            </p:cNvSpPr>
            <p:nvPr/>
          </p:nvSpPr>
          <p:spPr bwMode="auto">
            <a:xfrm flipV="1">
              <a:off x="5078" y="2407"/>
              <a:ext cx="0" cy="15"/>
            </a:xfrm>
            <a:prstGeom prst="line">
              <a:avLst/>
            </a:prstGeom>
            <a:noFill/>
            <a:ln w="0">
              <a:solidFill>
                <a:srgbClr val="000000"/>
              </a:solidFill>
              <a:round/>
              <a:headEnd/>
              <a:tailEnd/>
            </a:ln>
          </p:spPr>
          <p:txBody>
            <a:bodyPr/>
            <a:lstStyle/>
            <a:p>
              <a:endParaRPr lang="en-GB"/>
            </a:p>
          </p:txBody>
        </p:sp>
        <p:sp>
          <p:nvSpPr>
            <p:cNvPr id="174489" name="Line 37"/>
            <p:cNvSpPr>
              <a:spLocks noChangeShapeType="1"/>
            </p:cNvSpPr>
            <p:nvPr/>
          </p:nvSpPr>
          <p:spPr bwMode="auto">
            <a:xfrm flipV="1">
              <a:off x="5325" y="2407"/>
              <a:ext cx="2" cy="15"/>
            </a:xfrm>
            <a:prstGeom prst="line">
              <a:avLst/>
            </a:prstGeom>
            <a:noFill/>
            <a:ln w="0">
              <a:solidFill>
                <a:srgbClr val="000000"/>
              </a:solidFill>
              <a:round/>
              <a:headEnd/>
              <a:tailEnd/>
            </a:ln>
          </p:spPr>
          <p:txBody>
            <a:bodyPr/>
            <a:lstStyle/>
            <a:p>
              <a:endParaRPr lang="en-GB"/>
            </a:p>
          </p:txBody>
        </p:sp>
        <p:sp>
          <p:nvSpPr>
            <p:cNvPr id="174490" name="Line 38"/>
            <p:cNvSpPr>
              <a:spLocks noChangeShapeType="1"/>
            </p:cNvSpPr>
            <p:nvPr/>
          </p:nvSpPr>
          <p:spPr bwMode="auto">
            <a:xfrm flipV="1">
              <a:off x="5573" y="2407"/>
              <a:ext cx="2" cy="15"/>
            </a:xfrm>
            <a:prstGeom prst="line">
              <a:avLst/>
            </a:prstGeom>
            <a:noFill/>
            <a:ln w="0">
              <a:solidFill>
                <a:srgbClr val="000000"/>
              </a:solidFill>
              <a:round/>
              <a:headEnd/>
              <a:tailEnd/>
            </a:ln>
          </p:spPr>
          <p:txBody>
            <a:bodyPr/>
            <a:lstStyle/>
            <a:p>
              <a:endParaRPr lang="en-GB"/>
            </a:p>
          </p:txBody>
        </p:sp>
        <p:sp>
          <p:nvSpPr>
            <p:cNvPr id="174491" name="Line 39"/>
            <p:cNvSpPr>
              <a:spLocks noChangeShapeType="1"/>
            </p:cNvSpPr>
            <p:nvPr/>
          </p:nvSpPr>
          <p:spPr bwMode="auto">
            <a:xfrm>
              <a:off x="4080" y="939"/>
              <a:ext cx="2" cy="1468"/>
            </a:xfrm>
            <a:prstGeom prst="line">
              <a:avLst/>
            </a:prstGeom>
            <a:noFill/>
            <a:ln w="0">
              <a:solidFill>
                <a:srgbClr val="000000"/>
              </a:solidFill>
              <a:round/>
              <a:headEnd/>
              <a:tailEnd/>
            </a:ln>
          </p:spPr>
          <p:txBody>
            <a:bodyPr/>
            <a:lstStyle/>
            <a:p>
              <a:endParaRPr lang="en-GB"/>
            </a:p>
          </p:txBody>
        </p:sp>
        <p:sp>
          <p:nvSpPr>
            <p:cNvPr id="174492" name="Line 40"/>
            <p:cNvSpPr>
              <a:spLocks noChangeShapeType="1"/>
            </p:cNvSpPr>
            <p:nvPr/>
          </p:nvSpPr>
          <p:spPr bwMode="auto">
            <a:xfrm>
              <a:off x="4064" y="939"/>
              <a:ext cx="16" cy="1"/>
            </a:xfrm>
            <a:prstGeom prst="line">
              <a:avLst/>
            </a:prstGeom>
            <a:noFill/>
            <a:ln w="0">
              <a:solidFill>
                <a:srgbClr val="000000"/>
              </a:solidFill>
              <a:round/>
              <a:headEnd/>
              <a:tailEnd/>
            </a:ln>
          </p:spPr>
          <p:txBody>
            <a:bodyPr/>
            <a:lstStyle/>
            <a:p>
              <a:endParaRPr lang="en-GB"/>
            </a:p>
          </p:txBody>
        </p:sp>
        <p:sp>
          <p:nvSpPr>
            <p:cNvPr id="174493" name="Line 41"/>
            <p:cNvSpPr>
              <a:spLocks noChangeShapeType="1"/>
            </p:cNvSpPr>
            <p:nvPr/>
          </p:nvSpPr>
          <p:spPr bwMode="auto">
            <a:xfrm>
              <a:off x="4064" y="1013"/>
              <a:ext cx="16" cy="1"/>
            </a:xfrm>
            <a:prstGeom prst="line">
              <a:avLst/>
            </a:prstGeom>
            <a:noFill/>
            <a:ln w="0">
              <a:solidFill>
                <a:srgbClr val="000000"/>
              </a:solidFill>
              <a:round/>
              <a:headEnd/>
              <a:tailEnd/>
            </a:ln>
          </p:spPr>
          <p:txBody>
            <a:bodyPr/>
            <a:lstStyle/>
            <a:p>
              <a:endParaRPr lang="en-GB"/>
            </a:p>
          </p:txBody>
        </p:sp>
        <p:sp>
          <p:nvSpPr>
            <p:cNvPr id="174494" name="Line 42"/>
            <p:cNvSpPr>
              <a:spLocks noChangeShapeType="1"/>
            </p:cNvSpPr>
            <p:nvPr/>
          </p:nvSpPr>
          <p:spPr bwMode="auto">
            <a:xfrm>
              <a:off x="4064" y="1088"/>
              <a:ext cx="16" cy="0"/>
            </a:xfrm>
            <a:prstGeom prst="line">
              <a:avLst/>
            </a:prstGeom>
            <a:noFill/>
            <a:ln w="0">
              <a:solidFill>
                <a:srgbClr val="000000"/>
              </a:solidFill>
              <a:round/>
              <a:headEnd/>
              <a:tailEnd/>
            </a:ln>
          </p:spPr>
          <p:txBody>
            <a:bodyPr/>
            <a:lstStyle/>
            <a:p>
              <a:endParaRPr lang="en-GB"/>
            </a:p>
          </p:txBody>
        </p:sp>
        <p:sp>
          <p:nvSpPr>
            <p:cNvPr id="174495" name="Line 43"/>
            <p:cNvSpPr>
              <a:spLocks noChangeShapeType="1"/>
            </p:cNvSpPr>
            <p:nvPr/>
          </p:nvSpPr>
          <p:spPr bwMode="auto">
            <a:xfrm>
              <a:off x="4064" y="1158"/>
              <a:ext cx="16" cy="1"/>
            </a:xfrm>
            <a:prstGeom prst="line">
              <a:avLst/>
            </a:prstGeom>
            <a:noFill/>
            <a:ln w="0">
              <a:solidFill>
                <a:srgbClr val="000000"/>
              </a:solidFill>
              <a:round/>
              <a:headEnd/>
              <a:tailEnd/>
            </a:ln>
          </p:spPr>
          <p:txBody>
            <a:bodyPr/>
            <a:lstStyle/>
            <a:p>
              <a:endParaRPr lang="en-GB"/>
            </a:p>
          </p:txBody>
        </p:sp>
        <p:sp>
          <p:nvSpPr>
            <p:cNvPr id="174496" name="Line 44"/>
            <p:cNvSpPr>
              <a:spLocks noChangeShapeType="1"/>
            </p:cNvSpPr>
            <p:nvPr/>
          </p:nvSpPr>
          <p:spPr bwMode="auto">
            <a:xfrm>
              <a:off x="4064" y="1232"/>
              <a:ext cx="16" cy="1"/>
            </a:xfrm>
            <a:prstGeom prst="line">
              <a:avLst/>
            </a:prstGeom>
            <a:noFill/>
            <a:ln w="0">
              <a:solidFill>
                <a:srgbClr val="000000"/>
              </a:solidFill>
              <a:round/>
              <a:headEnd/>
              <a:tailEnd/>
            </a:ln>
          </p:spPr>
          <p:txBody>
            <a:bodyPr/>
            <a:lstStyle/>
            <a:p>
              <a:endParaRPr lang="en-GB"/>
            </a:p>
          </p:txBody>
        </p:sp>
        <p:sp>
          <p:nvSpPr>
            <p:cNvPr id="174497" name="Line 45"/>
            <p:cNvSpPr>
              <a:spLocks noChangeShapeType="1"/>
            </p:cNvSpPr>
            <p:nvPr/>
          </p:nvSpPr>
          <p:spPr bwMode="auto">
            <a:xfrm>
              <a:off x="4064" y="1307"/>
              <a:ext cx="16" cy="0"/>
            </a:xfrm>
            <a:prstGeom prst="line">
              <a:avLst/>
            </a:prstGeom>
            <a:noFill/>
            <a:ln w="0">
              <a:solidFill>
                <a:srgbClr val="000000"/>
              </a:solidFill>
              <a:round/>
              <a:headEnd/>
              <a:tailEnd/>
            </a:ln>
          </p:spPr>
          <p:txBody>
            <a:bodyPr/>
            <a:lstStyle/>
            <a:p>
              <a:endParaRPr lang="en-GB"/>
            </a:p>
          </p:txBody>
        </p:sp>
        <p:sp>
          <p:nvSpPr>
            <p:cNvPr id="174498" name="Line 46"/>
            <p:cNvSpPr>
              <a:spLocks noChangeShapeType="1"/>
            </p:cNvSpPr>
            <p:nvPr/>
          </p:nvSpPr>
          <p:spPr bwMode="auto">
            <a:xfrm>
              <a:off x="4064" y="1381"/>
              <a:ext cx="16" cy="1"/>
            </a:xfrm>
            <a:prstGeom prst="line">
              <a:avLst/>
            </a:prstGeom>
            <a:noFill/>
            <a:ln w="0">
              <a:solidFill>
                <a:srgbClr val="000000"/>
              </a:solidFill>
              <a:round/>
              <a:headEnd/>
              <a:tailEnd/>
            </a:ln>
          </p:spPr>
          <p:txBody>
            <a:bodyPr/>
            <a:lstStyle/>
            <a:p>
              <a:endParaRPr lang="en-GB"/>
            </a:p>
          </p:txBody>
        </p:sp>
        <p:sp>
          <p:nvSpPr>
            <p:cNvPr id="174499" name="Line 47"/>
            <p:cNvSpPr>
              <a:spLocks noChangeShapeType="1"/>
            </p:cNvSpPr>
            <p:nvPr/>
          </p:nvSpPr>
          <p:spPr bwMode="auto">
            <a:xfrm>
              <a:off x="4064" y="1452"/>
              <a:ext cx="16" cy="0"/>
            </a:xfrm>
            <a:prstGeom prst="line">
              <a:avLst/>
            </a:prstGeom>
            <a:noFill/>
            <a:ln w="0">
              <a:solidFill>
                <a:srgbClr val="000000"/>
              </a:solidFill>
              <a:round/>
              <a:headEnd/>
              <a:tailEnd/>
            </a:ln>
          </p:spPr>
          <p:txBody>
            <a:bodyPr/>
            <a:lstStyle/>
            <a:p>
              <a:endParaRPr lang="en-GB"/>
            </a:p>
          </p:txBody>
        </p:sp>
        <p:sp>
          <p:nvSpPr>
            <p:cNvPr id="174500" name="Line 48"/>
            <p:cNvSpPr>
              <a:spLocks noChangeShapeType="1"/>
            </p:cNvSpPr>
            <p:nvPr/>
          </p:nvSpPr>
          <p:spPr bwMode="auto">
            <a:xfrm>
              <a:off x="4064" y="1526"/>
              <a:ext cx="16" cy="0"/>
            </a:xfrm>
            <a:prstGeom prst="line">
              <a:avLst/>
            </a:prstGeom>
            <a:noFill/>
            <a:ln w="0">
              <a:solidFill>
                <a:srgbClr val="000000"/>
              </a:solidFill>
              <a:round/>
              <a:headEnd/>
              <a:tailEnd/>
            </a:ln>
          </p:spPr>
          <p:txBody>
            <a:bodyPr/>
            <a:lstStyle/>
            <a:p>
              <a:endParaRPr lang="en-GB"/>
            </a:p>
          </p:txBody>
        </p:sp>
        <p:sp>
          <p:nvSpPr>
            <p:cNvPr id="174501" name="Line 49"/>
            <p:cNvSpPr>
              <a:spLocks noChangeShapeType="1"/>
            </p:cNvSpPr>
            <p:nvPr/>
          </p:nvSpPr>
          <p:spPr bwMode="auto">
            <a:xfrm>
              <a:off x="4064" y="1600"/>
              <a:ext cx="16" cy="1"/>
            </a:xfrm>
            <a:prstGeom prst="line">
              <a:avLst/>
            </a:prstGeom>
            <a:noFill/>
            <a:ln w="0">
              <a:solidFill>
                <a:srgbClr val="000000"/>
              </a:solidFill>
              <a:round/>
              <a:headEnd/>
              <a:tailEnd/>
            </a:ln>
          </p:spPr>
          <p:txBody>
            <a:bodyPr/>
            <a:lstStyle/>
            <a:p>
              <a:endParaRPr lang="en-GB"/>
            </a:p>
          </p:txBody>
        </p:sp>
        <p:sp>
          <p:nvSpPr>
            <p:cNvPr id="174502" name="Line 50"/>
            <p:cNvSpPr>
              <a:spLocks noChangeShapeType="1"/>
            </p:cNvSpPr>
            <p:nvPr/>
          </p:nvSpPr>
          <p:spPr bwMode="auto">
            <a:xfrm>
              <a:off x="4064" y="1674"/>
              <a:ext cx="16" cy="1"/>
            </a:xfrm>
            <a:prstGeom prst="line">
              <a:avLst/>
            </a:prstGeom>
            <a:noFill/>
            <a:ln w="0">
              <a:solidFill>
                <a:srgbClr val="000000"/>
              </a:solidFill>
              <a:round/>
              <a:headEnd/>
              <a:tailEnd/>
            </a:ln>
          </p:spPr>
          <p:txBody>
            <a:bodyPr/>
            <a:lstStyle/>
            <a:p>
              <a:endParaRPr lang="en-GB"/>
            </a:p>
          </p:txBody>
        </p:sp>
        <p:sp>
          <p:nvSpPr>
            <p:cNvPr id="174503" name="Line 51"/>
            <p:cNvSpPr>
              <a:spLocks noChangeShapeType="1"/>
            </p:cNvSpPr>
            <p:nvPr/>
          </p:nvSpPr>
          <p:spPr bwMode="auto">
            <a:xfrm>
              <a:off x="4064" y="1745"/>
              <a:ext cx="16" cy="1"/>
            </a:xfrm>
            <a:prstGeom prst="line">
              <a:avLst/>
            </a:prstGeom>
            <a:noFill/>
            <a:ln w="0">
              <a:solidFill>
                <a:srgbClr val="000000"/>
              </a:solidFill>
              <a:round/>
              <a:headEnd/>
              <a:tailEnd/>
            </a:ln>
          </p:spPr>
          <p:txBody>
            <a:bodyPr/>
            <a:lstStyle/>
            <a:p>
              <a:endParaRPr lang="en-GB"/>
            </a:p>
          </p:txBody>
        </p:sp>
        <p:sp>
          <p:nvSpPr>
            <p:cNvPr id="174504" name="Line 52"/>
            <p:cNvSpPr>
              <a:spLocks noChangeShapeType="1"/>
            </p:cNvSpPr>
            <p:nvPr/>
          </p:nvSpPr>
          <p:spPr bwMode="auto">
            <a:xfrm>
              <a:off x="4064" y="1819"/>
              <a:ext cx="16" cy="1"/>
            </a:xfrm>
            <a:prstGeom prst="line">
              <a:avLst/>
            </a:prstGeom>
            <a:noFill/>
            <a:ln w="0">
              <a:solidFill>
                <a:srgbClr val="000000"/>
              </a:solidFill>
              <a:round/>
              <a:headEnd/>
              <a:tailEnd/>
            </a:ln>
          </p:spPr>
          <p:txBody>
            <a:bodyPr/>
            <a:lstStyle/>
            <a:p>
              <a:endParaRPr lang="en-GB"/>
            </a:p>
          </p:txBody>
        </p:sp>
        <p:sp>
          <p:nvSpPr>
            <p:cNvPr id="174505" name="Line 53"/>
            <p:cNvSpPr>
              <a:spLocks noChangeShapeType="1"/>
            </p:cNvSpPr>
            <p:nvPr/>
          </p:nvSpPr>
          <p:spPr bwMode="auto">
            <a:xfrm>
              <a:off x="4064" y="1895"/>
              <a:ext cx="16" cy="0"/>
            </a:xfrm>
            <a:prstGeom prst="line">
              <a:avLst/>
            </a:prstGeom>
            <a:noFill/>
            <a:ln w="0">
              <a:solidFill>
                <a:srgbClr val="000000"/>
              </a:solidFill>
              <a:round/>
              <a:headEnd/>
              <a:tailEnd/>
            </a:ln>
          </p:spPr>
          <p:txBody>
            <a:bodyPr/>
            <a:lstStyle/>
            <a:p>
              <a:endParaRPr lang="en-GB"/>
            </a:p>
          </p:txBody>
        </p:sp>
        <p:sp>
          <p:nvSpPr>
            <p:cNvPr id="174506" name="Line 54"/>
            <p:cNvSpPr>
              <a:spLocks noChangeShapeType="1"/>
            </p:cNvSpPr>
            <p:nvPr/>
          </p:nvSpPr>
          <p:spPr bwMode="auto">
            <a:xfrm>
              <a:off x="4064" y="1969"/>
              <a:ext cx="16" cy="0"/>
            </a:xfrm>
            <a:prstGeom prst="line">
              <a:avLst/>
            </a:prstGeom>
            <a:noFill/>
            <a:ln w="0">
              <a:solidFill>
                <a:srgbClr val="000000"/>
              </a:solidFill>
              <a:round/>
              <a:headEnd/>
              <a:tailEnd/>
            </a:ln>
          </p:spPr>
          <p:txBody>
            <a:bodyPr/>
            <a:lstStyle/>
            <a:p>
              <a:endParaRPr lang="en-GB"/>
            </a:p>
          </p:txBody>
        </p:sp>
        <p:sp>
          <p:nvSpPr>
            <p:cNvPr id="174507" name="Line 55"/>
            <p:cNvSpPr>
              <a:spLocks noChangeShapeType="1"/>
            </p:cNvSpPr>
            <p:nvPr/>
          </p:nvSpPr>
          <p:spPr bwMode="auto">
            <a:xfrm>
              <a:off x="4064" y="2039"/>
              <a:ext cx="16" cy="1"/>
            </a:xfrm>
            <a:prstGeom prst="line">
              <a:avLst/>
            </a:prstGeom>
            <a:noFill/>
            <a:ln w="0">
              <a:solidFill>
                <a:srgbClr val="000000"/>
              </a:solidFill>
              <a:round/>
              <a:headEnd/>
              <a:tailEnd/>
            </a:ln>
          </p:spPr>
          <p:txBody>
            <a:bodyPr/>
            <a:lstStyle/>
            <a:p>
              <a:endParaRPr lang="en-GB"/>
            </a:p>
          </p:txBody>
        </p:sp>
        <p:sp>
          <p:nvSpPr>
            <p:cNvPr id="174508" name="Line 56"/>
            <p:cNvSpPr>
              <a:spLocks noChangeShapeType="1"/>
            </p:cNvSpPr>
            <p:nvPr/>
          </p:nvSpPr>
          <p:spPr bwMode="auto">
            <a:xfrm>
              <a:off x="4064" y="2114"/>
              <a:ext cx="16" cy="0"/>
            </a:xfrm>
            <a:prstGeom prst="line">
              <a:avLst/>
            </a:prstGeom>
            <a:noFill/>
            <a:ln w="0">
              <a:solidFill>
                <a:srgbClr val="000000"/>
              </a:solidFill>
              <a:round/>
              <a:headEnd/>
              <a:tailEnd/>
            </a:ln>
          </p:spPr>
          <p:txBody>
            <a:bodyPr/>
            <a:lstStyle/>
            <a:p>
              <a:endParaRPr lang="en-GB"/>
            </a:p>
          </p:txBody>
        </p:sp>
        <p:sp>
          <p:nvSpPr>
            <p:cNvPr id="174509" name="Line 57"/>
            <p:cNvSpPr>
              <a:spLocks noChangeShapeType="1"/>
            </p:cNvSpPr>
            <p:nvPr/>
          </p:nvSpPr>
          <p:spPr bwMode="auto">
            <a:xfrm>
              <a:off x="4064" y="2188"/>
              <a:ext cx="16" cy="1"/>
            </a:xfrm>
            <a:prstGeom prst="line">
              <a:avLst/>
            </a:prstGeom>
            <a:noFill/>
            <a:ln w="0">
              <a:solidFill>
                <a:srgbClr val="000000"/>
              </a:solidFill>
              <a:round/>
              <a:headEnd/>
              <a:tailEnd/>
            </a:ln>
          </p:spPr>
          <p:txBody>
            <a:bodyPr/>
            <a:lstStyle/>
            <a:p>
              <a:endParaRPr lang="en-GB"/>
            </a:p>
          </p:txBody>
        </p:sp>
        <p:sp>
          <p:nvSpPr>
            <p:cNvPr id="174510" name="Line 58"/>
            <p:cNvSpPr>
              <a:spLocks noChangeShapeType="1"/>
            </p:cNvSpPr>
            <p:nvPr/>
          </p:nvSpPr>
          <p:spPr bwMode="auto">
            <a:xfrm>
              <a:off x="4064" y="2262"/>
              <a:ext cx="16" cy="1"/>
            </a:xfrm>
            <a:prstGeom prst="line">
              <a:avLst/>
            </a:prstGeom>
            <a:noFill/>
            <a:ln w="0">
              <a:solidFill>
                <a:srgbClr val="000000"/>
              </a:solidFill>
              <a:round/>
              <a:headEnd/>
              <a:tailEnd/>
            </a:ln>
          </p:spPr>
          <p:txBody>
            <a:bodyPr/>
            <a:lstStyle/>
            <a:p>
              <a:endParaRPr lang="en-GB"/>
            </a:p>
          </p:txBody>
        </p:sp>
        <p:sp>
          <p:nvSpPr>
            <p:cNvPr id="174511" name="Line 59"/>
            <p:cNvSpPr>
              <a:spLocks noChangeShapeType="1"/>
            </p:cNvSpPr>
            <p:nvPr/>
          </p:nvSpPr>
          <p:spPr bwMode="auto">
            <a:xfrm>
              <a:off x="4064" y="2333"/>
              <a:ext cx="16" cy="1"/>
            </a:xfrm>
            <a:prstGeom prst="line">
              <a:avLst/>
            </a:prstGeom>
            <a:noFill/>
            <a:ln w="0">
              <a:solidFill>
                <a:srgbClr val="000000"/>
              </a:solidFill>
              <a:round/>
              <a:headEnd/>
              <a:tailEnd/>
            </a:ln>
          </p:spPr>
          <p:txBody>
            <a:bodyPr/>
            <a:lstStyle/>
            <a:p>
              <a:endParaRPr lang="en-GB"/>
            </a:p>
          </p:txBody>
        </p:sp>
        <p:sp>
          <p:nvSpPr>
            <p:cNvPr id="174512" name="Line 60"/>
            <p:cNvSpPr>
              <a:spLocks noChangeShapeType="1"/>
            </p:cNvSpPr>
            <p:nvPr/>
          </p:nvSpPr>
          <p:spPr bwMode="auto">
            <a:xfrm>
              <a:off x="4064" y="2407"/>
              <a:ext cx="16" cy="1"/>
            </a:xfrm>
            <a:prstGeom prst="line">
              <a:avLst/>
            </a:prstGeom>
            <a:noFill/>
            <a:ln w="0">
              <a:solidFill>
                <a:srgbClr val="000000"/>
              </a:solidFill>
              <a:round/>
              <a:headEnd/>
              <a:tailEnd/>
            </a:ln>
          </p:spPr>
          <p:txBody>
            <a:bodyPr/>
            <a:lstStyle/>
            <a:p>
              <a:endParaRPr lang="en-GB"/>
            </a:p>
          </p:txBody>
        </p:sp>
        <p:sp>
          <p:nvSpPr>
            <p:cNvPr id="174513" name="Rectangle 61"/>
            <p:cNvSpPr>
              <a:spLocks noChangeArrowheads="1"/>
            </p:cNvSpPr>
            <p:nvPr/>
          </p:nvSpPr>
          <p:spPr bwMode="auto">
            <a:xfrm>
              <a:off x="4069" y="2452"/>
              <a:ext cx="4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0</a:t>
              </a:r>
              <a:endParaRPr lang="en-US" sz="1000" b="0">
                <a:solidFill>
                  <a:srgbClr val="CC0000"/>
                </a:solidFill>
                <a:latin typeface="Calibri" pitchFamily="34" charset="0"/>
                <a:cs typeface="Arial" charset="0"/>
              </a:endParaRPr>
            </a:p>
          </p:txBody>
        </p:sp>
        <p:sp>
          <p:nvSpPr>
            <p:cNvPr id="174514" name="Rectangle 62"/>
            <p:cNvSpPr>
              <a:spLocks noChangeArrowheads="1"/>
            </p:cNvSpPr>
            <p:nvPr/>
          </p:nvSpPr>
          <p:spPr bwMode="auto">
            <a:xfrm>
              <a:off x="4300" y="2452"/>
              <a:ext cx="80"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50</a:t>
              </a:r>
              <a:endParaRPr lang="en-US" sz="1000" b="0">
                <a:solidFill>
                  <a:srgbClr val="CC0000"/>
                </a:solidFill>
                <a:latin typeface="Calibri" pitchFamily="34" charset="0"/>
                <a:cs typeface="Arial" charset="0"/>
              </a:endParaRPr>
            </a:p>
          </p:txBody>
        </p:sp>
        <p:sp>
          <p:nvSpPr>
            <p:cNvPr id="174515" name="Rectangle 63"/>
            <p:cNvSpPr>
              <a:spLocks noChangeArrowheads="1"/>
            </p:cNvSpPr>
            <p:nvPr/>
          </p:nvSpPr>
          <p:spPr bwMode="auto">
            <a:xfrm>
              <a:off x="4538" y="2452"/>
              <a:ext cx="12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100</a:t>
              </a:r>
              <a:endParaRPr lang="en-US" sz="1000" b="0">
                <a:solidFill>
                  <a:srgbClr val="CC0000"/>
                </a:solidFill>
                <a:latin typeface="Calibri" pitchFamily="34" charset="0"/>
                <a:cs typeface="Arial" charset="0"/>
              </a:endParaRPr>
            </a:p>
          </p:txBody>
        </p:sp>
        <p:sp>
          <p:nvSpPr>
            <p:cNvPr id="174516" name="Rectangle 64"/>
            <p:cNvSpPr>
              <a:spLocks noChangeArrowheads="1"/>
            </p:cNvSpPr>
            <p:nvPr/>
          </p:nvSpPr>
          <p:spPr bwMode="auto">
            <a:xfrm>
              <a:off x="4789" y="2452"/>
              <a:ext cx="120"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150</a:t>
              </a:r>
              <a:endParaRPr lang="en-US" sz="1000" b="0">
                <a:solidFill>
                  <a:srgbClr val="CC0000"/>
                </a:solidFill>
                <a:latin typeface="Calibri" pitchFamily="34" charset="0"/>
                <a:cs typeface="Arial" charset="0"/>
              </a:endParaRPr>
            </a:p>
          </p:txBody>
        </p:sp>
        <p:sp>
          <p:nvSpPr>
            <p:cNvPr id="174517" name="Rectangle 65"/>
            <p:cNvSpPr>
              <a:spLocks noChangeArrowheads="1"/>
            </p:cNvSpPr>
            <p:nvPr/>
          </p:nvSpPr>
          <p:spPr bwMode="auto">
            <a:xfrm>
              <a:off x="5037" y="2452"/>
              <a:ext cx="12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200</a:t>
              </a:r>
              <a:endParaRPr lang="en-US" sz="1000" b="0">
                <a:solidFill>
                  <a:srgbClr val="CC0000"/>
                </a:solidFill>
                <a:latin typeface="Calibri" pitchFamily="34" charset="0"/>
                <a:cs typeface="Arial" charset="0"/>
              </a:endParaRPr>
            </a:p>
          </p:txBody>
        </p:sp>
        <p:sp>
          <p:nvSpPr>
            <p:cNvPr id="174518" name="Rectangle 66"/>
            <p:cNvSpPr>
              <a:spLocks noChangeArrowheads="1"/>
            </p:cNvSpPr>
            <p:nvPr/>
          </p:nvSpPr>
          <p:spPr bwMode="auto">
            <a:xfrm>
              <a:off x="5286" y="2452"/>
              <a:ext cx="12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250</a:t>
              </a:r>
              <a:endParaRPr lang="en-US" sz="1000" b="0">
                <a:solidFill>
                  <a:srgbClr val="CC0000"/>
                </a:solidFill>
                <a:latin typeface="Calibri" pitchFamily="34" charset="0"/>
                <a:cs typeface="Arial" charset="0"/>
              </a:endParaRPr>
            </a:p>
          </p:txBody>
        </p:sp>
        <p:sp>
          <p:nvSpPr>
            <p:cNvPr id="174519" name="Rectangle 67"/>
            <p:cNvSpPr>
              <a:spLocks noChangeArrowheads="1"/>
            </p:cNvSpPr>
            <p:nvPr/>
          </p:nvSpPr>
          <p:spPr bwMode="auto">
            <a:xfrm>
              <a:off x="5534" y="2452"/>
              <a:ext cx="12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300</a:t>
              </a:r>
              <a:endParaRPr lang="en-US" sz="1000" b="0">
                <a:solidFill>
                  <a:srgbClr val="CC0000"/>
                </a:solidFill>
                <a:latin typeface="Calibri" pitchFamily="34" charset="0"/>
                <a:cs typeface="Arial" charset="0"/>
              </a:endParaRPr>
            </a:p>
          </p:txBody>
        </p:sp>
        <p:sp>
          <p:nvSpPr>
            <p:cNvPr id="174520" name="Rectangle 88"/>
            <p:cNvSpPr>
              <a:spLocks noChangeArrowheads="1"/>
            </p:cNvSpPr>
            <p:nvPr/>
          </p:nvSpPr>
          <p:spPr bwMode="auto">
            <a:xfrm>
              <a:off x="5107" y="2525"/>
              <a:ext cx="535" cy="96"/>
            </a:xfrm>
            <a:prstGeom prst="rect">
              <a:avLst/>
            </a:prstGeom>
            <a:noFill/>
            <a:ln w="9525">
              <a:noFill/>
              <a:miter lim="800000"/>
              <a:headEnd/>
              <a:tailEnd/>
            </a:ln>
          </p:spPr>
          <p:txBody>
            <a:bodyPr lIns="0" tIns="0" rIns="0" bIns="0">
              <a:spAutoFit/>
            </a:bodyPr>
            <a:lstStyle/>
            <a:p>
              <a:r>
                <a:rPr lang="en-US" sz="1000" b="0">
                  <a:solidFill>
                    <a:srgbClr val="000000"/>
                  </a:solidFill>
                  <a:latin typeface="Calibri" pitchFamily="34" charset="0"/>
                  <a:cs typeface="Arial" charset="0"/>
                </a:rPr>
                <a:t>Billion Barrels</a:t>
              </a:r>
              <a:endParaRPr lang="en-US" sz="1000" b="0">
                <a:solidFill>
                  <a:srgbClr val="CC0000"/>
                </a:solidFill>
                <a:latin typeface="Calibri" pitchFamily="34" charset="0"/>
                <a:cs typeface="Arial" charset="0"/>
              </a:endParaRPr>
            </a:p>
          </p:txBody>
        </p:sp>
        <p:grpSp>
          <p:nvGrpSpPr>
            <p:cNvPr id="174521" name="Group 239"/>
            <p:cNvGrpSpPr>
              <a:grpSpLocks/>
            </p:cNvGrpSpPr>
            <p:nvPr/>
          </p:nvGrpSpPr>
          <p:grpSpPr bwMode="auto">
            <a:xfrm>
              <a:off x="4909" y="2059"/>
              <a:ext cx="546" cy="281"/>
              <a:chOff x="4740" y="3067"/>
              <a:chExt cx="499" cy="273"/>
            </a:xfrm>
          </p:grpSpPr>
          <p:sp>
            <p:nvSpPr>
              <p:cNvPr id="174522" name="Rectangle 238"/>
              <p:cNvSpPr>
                <a:spLocks noChangeArrowheads="1"/>
              </p:cNvSpPr>
              <p:nvPr/>
            </p:nvSpPr>
            <p:spPr bwMode="auto">
              <a:xfrm>
                <a:off x="4740" y="3067"/>
                <a:ext cx="499" cy="273"/>
              </a:xfrm>
              <a:prstGeom prst="rect">
                <a:avLst/>
              </a:prstGeom>
              <a:solidFill>
                <a:schemeClr val="bg1"/>
              </a:solidFill>
              <a:ln w="9525" algn="ctr">
                <a:solidFill>
                  <a:schemeClr val="tx1"/>
                </a:solidFill>
                <a:miter lim="800000"/>
                <a:headEnd/>
                <a:tailEnd/>
              </a:ln>
            </p:spPr>
            <p:txBody>
              <a:bodyPr wrap="none" anchor="ctr"/>
              <a:lstStyle/>
              <a:p>
                <a:pPr algn="ctr">
                  <a:spcBef>
                    <a:spcPct val="50000"/>
                  </a:spcBef>
                </a:pPr>
                <a:endParaRPr lang="en-US" sz="1100" b="0"/>
              </a:p>
            </p:txBody>
          </p:sp>
          <p:grpSp>
            <p:nvGrpSpPr>
              <p:cNvPr id="174523" name="Group 233"/>
              <p:cNvGrpSpPr>
                <a:grpSpLocks/>
              </p:cNvGrpSpPr>
              <p:nvPr/>
            </p:nvGrpSpPr>
            <p:grpSpPr bwMode="auto">
              <a:xfrm>
                <a:off x="4785" y="3067"/>
                <a:ext cx="377" cy="256"/>
                <a:chOff x="5286" y="1336"/>
                <a:chExt cx="377" cy="256"/>
              </a:xfrm>
            </p:grpSpPr>
            <p:sp>
              <p:nvSpPr>
                <p:cNvPr id="174524" name="Rectangle 89"/>
                <p:cNvSpPr>
                  <a:spLocks noChangeArrowheads="1"/>
                </p:cNvSpPr>
                <p:nvPr/>
              </p:nvSpPr>
              <p:spPr bwMode="auto">
                <a:xfrm>
                  <a:off x="5286" y="1361"/>
                  <a:ext cx="22" cy="29"/>
                </a:xfrm>
                <a:prstGeom prst="rect">
                  <a:avLst/>
                </a:prstGeom>
                <a:solidFill>
                  <a:srgbClr val="FF0000"/>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25" name="Rectangle 90"/>
                <p:cNvSpPr>
                  <a:spLocks noChangeArrowheads="1"/>
                </p:cNvSpPr>
                <p:nvPr/>
              </p:nvSpPr>
              <p:spPr bwMode="auto">
                <a:xfrm>
                  <a:off x="5316" y="1336"/>
                  <a:ext cx="347" cy="93"/>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Inaccessible</a:t>
                  </a:r>
                  <a:endParaRPr lang="en-US" sz="1000" b="0">
                    <a:solidFill>
                      <a:srgbClr val="CC0000"/>
                    </a:solidFill>
                    <a:latin typeface="Calibri" pitchFamily="34" charset="0"/>
                    <a:cs typeface="Arial" charset="0"/>
                  </a:endParaRPr>
                </a:p>
              </p:txBody>
            </p:sp>
            <p:sp>
              <p:nvSpPr>
                <p:cNvPr id="174526" name="Rectangle 91"/>
                <p:cNvSpPr>
                  <a:spLocks noChangeArrowheads="1"/>
                </p:cNvSpPr>
                <p:nvPr/>
              </p:nvSpPr>
              <p:spPr bwMode="auto">
                <a:xfrm>
                  <a:off x="5286" y="1444"/>
                  <a:ext cx="22" cy="29"/>
                </a:xfrm>
                <a:prstGeom prst="rect">
                  <a:avLst/>
                </a:prstGeom>
                <a:solidFill>
                  <a:srgbClr val="FF9900"/>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27" name="Rectangle 92"/>
                <p:cNvSpPr>
                  <a:spLocks noChangeArrowheads="1"/>
                </p:cNvSpPr>
                <p:nvPr/>
              </p:nvSpPr>
              <p:spPr bwMode="auto">
                <a:xfrm>
                  <a:off x="5316" y="1419"/>
                  <a:ext cx="295" cy="93"/>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Restricted</a:t>
                  </a:r>
                  <a:endParaRPr lang="en-US" sz="1000" b="0">
                    <a:solidFill>
                      <a:srgbClr val="CC0000"/>
                    </a:solidFill>
                    <a:latin typeface="Calibri" pitchFamily="34" charset="0"/>
                    <a:cs typeface="Arial" charset="0"/>
                  </a:endParaRPr>
                </a:p>
              </p:txBody>
            </p:sp>
            <p:sp>
              <p:nvSpPr>
                <p:cNvPr id="174528" name="Rectangle 93"/>
                <p:cNvSpPr>
                  <a:spLocks noChangeArrowheads="1"/>
                </p:cNvSpPr>
                <p:nvPr/>
              </p:nvSpPr>
              <p:spPr bwMode="auto">
                <a:xfrm>
                  <a:off x="5286" y="1524"/>
                  <a:ext cx="22" cy="29"/>
                </a:xfrm>
                <a:prstGeom prst="rect">
                  <a:avLst/>
                </a:prstGeom>
                <a:solidFill>
                  <a:srgbClr val="99CC00"/>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29" name="Rectangle 94"/>
                <p:cNvSpPr>
                  <a:spLocks noChangeArrowheads="1"/>
                </p:cNvSpPr>
                <p:nvPr/>
              </p:nvSpPr>
              <p:spPr bwMode="auto">
                <a:xfrm>
                  <a:off x="5316" y="1499"/>
                  <a:ext cx="299" cy="93"/>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Accessible</a:t>
                  </a:r>
                  <a:endParaRPr lang="en-US" sz="1000" b="0">
                    <a:solidFill>
                      <a:srgbClr val="CC0000"/>
                    </a:solidFill>
                    <a:latin typeface="Calibri" pitchFamily="34" charset="0"/>
                    <a:cs typeface="Arial" charset="0"/>
                  </a:endParaRPr>
                </a:p>
              </p:txBody>
            </p:sp>
          </p:grpSp>
        </p:grpSp>
        <p:sp>
          <p:nvSpPr>
            <p:cNvPr id="174530" name="Rectangle 88"/>
            <p:cNvSpPr>
              <a:spLocks noChangeArrowheads="1"/>
            </p:cNvSpPr>
            <p:nvPr/>
          </p:nvSpPr>
          <p:spPr bwMode="auto">
            <a:xfrm>
              <a:off x="3515" y="754"/>
              <a:ext cx="1769" cy="115"/>
            </a:xfrm>
            <a:prstGeom prst="rect">
              <a:avLst/>
            </a:prstGeom>
            <a:noFill/>
            <a:ln w="9525">
              <a:noFill/>
              <a:miter lim="800000"/>
              <a:headEnd/>
              <a:tailEnd/>
            </a:ln>
          </p:spPr>
          <p:txBody>
            <a:bodyPr lIns="0" tIns="0" rIns="0" bIns="0">
              <a:spAutoFit/>
            </a:bodyPr>
            <a:lstStyle/>
            <a:p>
              <a:r>
                <a:rPr lang="en-US" sz="1200">
                  <a:solidFill>
                    <a:srgbClr val="000000"/>
                  </a:solidFill>
                  <a:latin typeface="Calibri" pitchFamily="34" charset="0"/>
                  <a:cs typeface="Arial" charset="0"/>
                </a:rPr>
                <a:t>Accessibility of Proven Oil Reserves</a:t>
              </a:r>
              <a:endParaRPr lang="en-US" sz="1200">
                <a:solidFill>
                  <a:srgbClr val="CC0000"/>
                </a:solidFill>
                <a:latin typeface="Calibri" pitchFamily="34" charset="0"/>
                <a:cs typeface="Arial" charset="0"/>
              </a:endParaRPr>
            </a:p>
          </p:txBody>
        </p:sp>
        <p:grpSp>
          <p:nvGrpSpPr>
            <p:cNvPr id="174531" name="Group 293"/>
            <p:cNvGrpSpPr>
              <a:grpSpLocks/>
            </p:cNvGrpSpPr>
            <p:nvPr/>
          </p:nvGrpSpPr>
          <p:grpSpPr bwMode="auto">
            <a:xfrm>
              <a:off x="4064" y="2759"/>
              <a:ext cx="1532" cy="1248"/>
              <a:chOff x="4377" y="2659"/>
              <a:chExt cx="1310" cy="1213"/>
            </a:xfrm>
          </p:grpSpPr>
          <p:sp>
            <p:nvSpPr>
              <p:cNvPr id="174532" name="Rectangle 52"/>
              <p:cNvSpPr>
                <a:spLocks noChangeArrowheads="1"/>
              </p:cNvSpPr>
              <p:nvPr/>
            </p:nvSpPr>
            <p:spPr bwMode="auto">
              <a:xfrm>
                <a:off x="4377" y="3622"/>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OECD North America</a:t>
                </a:r>
                <a:endParaRPr lang="en-US" sz="1000" b="0">
                  <a:solidFill>
                    <a:srgbClr val="CC0000"/>
                  </a:solidFill>
                  <a:latin typeface="Calibri" pitchFamily="34" charset="0"/>
                  <a:cs typeface="Arial" charset="0"/>
                </a:endParaRPr>
              </a:p>
            </p:txBody>
          </p:sp>
          <p:sp>
            <p:nvSpPr>
              <p:cNvPr id="174533" name="Rectangle 53"/>
              <p:cNvSpPr>
                <a:spLocks noChangeArrowheads="1"/>
              </p:cNvSpPr>
              <p:nvPr/>
            </p:nvSpPr>
            <p:spPr bwMode="auto">
              <a:xfrm>
                <a:off x="4377" y="3486"/>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E. Europe/Eurasia</a:t>
                </a:r>
                <a:endParaRPr lang="en-US" sz="1000" b="0">
                  <a:solidFill>
                    <a:srgbClr val="CC0000"/>
                  </a:solidFill>
                  <a:latin typeface="Calibri" pitchFamily="34" charset="0"/>
                  <a:cs typeface="Arial" charset="0"/>
                </a:endParaRPr>
              </a:p>
            </p:txBody>
          </p:sp>
          <p:sp>
            <p:nvSpPr>
              <p:cNvPr id="174534" name="Rectangle 54"/>
              <p:cNvSpPr>
                <a:spLocks noChangeArrowheads="1"/>
              </p:cNvSpPr>
              <p:nvPr/>
            </p:nvSpPr>
            <p:spPr bwMode="auto">
              <a:xfrm>
                <a:off x="4377" y="3352"/>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Africa</a:t>
                </a:r>
                <a:endParaRPr lang="en-US" sz="1000" b="0">
                  <a:solidFill>
                    <a:srgbClr val="CC0000"/>
                  </a:solidFill>
                  <a:latin typeface="Calibri" pitchFamily="34" charset="0"/>
                  <a:cs typeface="Arial" charset="0"/>
                </a:endParaRPr>
              </a:p>
            </p:txBody>
          </p:sp>
          <p:sp>
            <p:nvSpPr>
              <p:cNvPr id="174535" name="Rectangle 55"/>
              <p:cNvSpPr>
                <a:spLocks noChangeArrowheads="1"/>
              </p:cNvSpPr>
              <p:nvPr/>
            </p:nvSpPr>
            <p:spPr bwMode="auto">
              <a:xfrm>
                <a:off x="4377" y="3218"/>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Middle East</a:t>
                </a:r>
                <a:endParaRPr lang="en-US" sz="1000" b="0">
                  <a:solidFill>
                    <a:srgbClr val="CC0000"/>
                  </a:solidFill>
                  <a:latin typeface="Calibri" pitchFamily="34" charset="0"/>
                  <a:cs typeface="Arial" charset="0"/>
                </a:endParaRPr>
              </a:p>
            </p:txBody>
          </p:sp>
          <p:sp>
            <p:nvSpPr>
              <p:cNvPr id="174536" name="Rectangle 56"/>
              <p:cNvSpPr>
                <a:spLocks noChangeArrowheads="1"/>
              </p:cNvSpPr>
              <p:nvPr/>
            </p:nvSpPr>
            <p:spPr bwMode="auto">
              <a:xfrm>
                <a:off x="4377" y="3087"/>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Asia</a:t>
                </a:r>
                <a:endParaRPr lang="en-US" sz="1000" b="0">
                  <a:solidFill>
                    <a:srgbClr val="CC0000"/>
                  </a:solidFill>
                  <a:latin typeface="Calibri" pitchFamily="34" charset="0"/>
                  <a:cs typeface="Arial" charset="0"/>
                </a:endParaRPr>
              </a:p>
            </p:txBody>
          </p:sp>
          <p:sp>
            <p:nvSpPr>
              <p:cNvPr id="174537" name="Rectangle 57"/>
              <p:cNvSpPr>
                <a:spLocks noChangeArrowheads="1"/>
              </p:cNvSpPr>
              <p:nvPr/>
            </p:nvSpPr>
            <p:spPr bwMode="auto">
              <a:xfrm>
                <a:off x="4377" y="2951"/>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Latin America</a:t>
                </a:r>
                <a:endParaRPr lang="en-US" sz="1000" b="0">
                  <a:solidFill>
                    <a:srgbClr val="CC0000"/>
                  </a:solidFill>
                  <a:latin typeface="Calibri" pitchFamily="34" charset="0"/>
                  <a:cs typeface="Arial" charset="0"/>
                </a:endParaRPr>
              </a:p>
            </p:txBody>
          </p:sp>
          <p:sp>
            <p:nvSpPr>
              <p:cNvPr id="174538" name="Rectangle 58"/>
              <p:cNvSpPr>
                <a:spLocks noChangeArrowheads="1"/>
              </p:cNvSpPr>
              <p:nvPr/>
            </p:nvSpPr>
            <p:spPr bwMode="auto">
              <a:xfrm>
                <a:off x="4377" y="2817"/>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OECD Europe</a:t>
                </a:r>
                <a:endParaRPr lang="en-US" sz="1000" b="0">
                  <a:solidFill>
                    <a:srgbClr val="CC0000"/>
                  </a:solidFill>
                  <a:latin typeface="Calibri" pitchFamily="34" charset="0"/>
                  <a:cs typeface="Arial" charset="0"/>
                </a:endParaRPr>
              </a:p>
            </p:txBody>
          </p:sp>
          <p:sp>
            <p:nvSpPr>
              <p:cNvPr id="174539" name="Rectangle 59"/>
              <p:cNvSpPr>
                <a:spLocks noChangeArrowheads="1"/>
              </p:cNvSpPr>
              <p:nvPr/>
            </p:nvSpPr>
            <p:spPr bwMode="auto">
              <a:xfrm>
                <a:off x="4377" y="2681"/>
                <a:ext cx="1" cy="96"/>
              </a:xfrm>
              <a:prstGeom prst="rect">
                <a:avLst/>
              </a:prstGeom>
              <a:noFill/>
              <a:ln w="9525">
                <a:noFill/>
                <a:miter lim="800000"/>
                <a:headEnd/>
                <a:tailEnd/>
              </a:ln>
            </p:spPr>
            <p:txBody>
              <a:bodyPr wrap="none" lIns="0" tIns="0" rIns="0" bIns="0"/>
              <a:lstStyle/>
              <a:p>
                <a:pPr algn="r"/>
                <a:r>
                  <a:rPr lang="en-US" sz="1000" b="0">
                    <a:solidFill>
                      <a:srgbClr val="000000"/>
                    </a:solidFill>
                    <a:latin typeface="Calibri" pitchFamily="34" charset="0"/>
                    <a:cs typeface="Arial" charset="0"/>
                  </a:rPr>
                  <a:t>OECD Pacific</a:t>
                </a:r>
                <a:endParaRPr lang="en-US" sz="1000" b="0">
                  <a:solidFill>
                    <a:srgbClr val="CC0000"/>
                  </a:solidFill>
                  <a:latin typeface="Calibri" pitchFamily="34" charset="0"/>
                  <a:cs typeface="Arial" charset="0"/>
                </a:endParaRPr>
              </a:p>
            </p:txBody>
          </p:sp>
          <p:sp>
            <p:nvSpPr>
              <p:cNvPr id="174540" name="Line 6"/>
              <p:cNvSpPr>
                <a:spLocks noChangeShapeType="1"/>
              </p:cNvSpPr>
              <p:nvPr/>
            </p:nvSpPr>
            <p:spPr bwMode="auto">
              <a:xfrm>
                <a:off x="5647" y="2659"/>
                <a:ext cx="1" cy="1072"/>
              </a:xfrm>
              <a:prstGeom prst="line">
                <a:avLst/>
              </a:prstGeom>
              <a:noFill/>
              <a:ln w="0">
                <a:solidFill>
                  <a:srgbClr val="808080"/>
                </a:solidFill>
                <a:round/>
                <a:headEnd/>
                <a:tailEnd/>
              </a:ln>
            </p:spPr>
            <p:txBody>
              <a:bodyPr/>
              <a:lstStyle/>
              <a:p>
                <a:endParaRPr lang="en-GB"/>
              </a:p>
            </p:txBody>
          </p:sp>
          <p:sp>
            <p:nvSpPr>
              <p:cNvPr id="174541" name="Line 6"/>
              <p:cNvSpPr>
                <a:spLocks noChangeShapeType="1"/>
              </p:cNvSpPr>
              <p:nvPr/>
            </p:nvSpPr>
            <p:spPr bwMode="auto">
              <a:xfrm>
                <a:off x="4716" y="2659"/>
                <a:ext cx="1" cy="1072"/>
              </a:xfrm>
              <a:prstGeom prst="line">
                <a:avLst/>
              </a:prstGeom>
              <a:noFill/>
              <a:ln w="0">
                <a:solidFill>
                  <a:srgbClr val="808080"/>
                </a:solidFill>
                <a:round/>
                <a:headEnd/>
                <a:tailEnd/>
              </a:ln>
            </p:spPr>
            <p:txBody>
              <a:bodyPr/>
              <a:lstStyle/>
              <a:p>
                <a:endParaRPr lang="en-GB"/>
              </a:p>
            </p:txBody>
          </p:sp>
          <p:sp>
            <p:nvSpPr>
              <p:cNvPr id="174542" name="Line 6"/>
              <p:cNvSpPr>
                <a:spLocks noChangeShapeType="1"/>
              </p:cNvSpPr>
              <p:nvPr/>
            </p:nvSpPr>
            <p:spPr bwMode="auto">
              <a:xfrm>
                <a:off x="5336" y="2659"/>
                <a:ext cx="1" cy="1072"/>
              </a:xfrm>
              <a:prstGeom prst="line">
                <a:avLst/>
              </a:prstGeom>
              <a:noFill/>
              <a:ln w="0">
                <a:solidFill>
                  <a:srgbClr val="808080"/>
                </a:solidFill>
                <a:round/>
                <a:headEnd/>
                <a:tailEnd/>
              </a:ln>
            </p:spPr>
            <p:txBody>
              <a:bodyPr/>
              <a:lstStyle/>
              <a:p>
                <a:endParaRPr lang="en-GB"/>
              </a:p>
            </p:txBody>
          </p:sp>
          <p:sp>
            <p:nvSpPr>
              <p:cNvPr id="174543" name="Line 5"/>
              <p:cNvSpPr>
                <a:spLocks noChangeShapeType="1"/>
              </p:cNvSpPr>
              <p:nvPr/>
            </p:nvSpPr>
            <p:spPr bwMode="auto">
              <a:xfrm>
                <a:off x="5027" y="2659"/>
                <a:ext cx="1" cy="1072"/>
              </a:xfrm>
              <a:prstGeom prst="line">
                <a:avLst/>
              </a:prstGeom>
              <a:noFill/>
              <a:ln w="0">
                <a:solidFill>
                  <a:srgbClr val="808080"/>
                </a:solidFill>
                <a:round/>
                <a:headEnd/>
                <a:tailEnd/>
              </a:ln>
            </p:spPr>
            <p:txBody>
              <a:bodyPr/>
              <a:lstStyle/>
              <a:p>
                <a:endParaRPr lang="en-GB"/>
              </a:p>
            </p:txBody>
          </p:sp>
          <p:sp>
            <p:nvSpPr>
              <p:cNvPr id="174544" name="Rectangle 9"/>
              <p:cNvSpPr>
                <a:spLocks noChangeArrowheads="1"/>
              </p:cNvSpPr>
              <p:nvPr/>
            </p:nvSpPr>
            <p:spPr bwMode="auto">
              <a:xfrm>
                <a:off x="4415" y="3638"/>
                <a:ext cx="793" cy="55"/>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45" name="Rectangle 10"/>
              <p:cNvSpPr>
                <a:spLocks noChangeArrowheads="1"/>
              </p:cNvSpPr>
              <p:nvPr/>
            </p:nvSpPr>
            <p:spPr bwMode="auto">
              <a:xfrm>
                <a:off x="4415" y="3501"/>
                <a:ext cx="1209" cy="59"/>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46" name="Rectangle 11"/>
              <p:cNvSpPr>
                <a:spLocks noChangeArrowheads="1"/>
              </p:cNvSpPr>
              <p:nvPr/>
            </p:nvSpPr>
            <p:spPr bwMode="auto">
              <a:xfrm>
                <a:off x="4415" y="3369"/>
                <a:ext cx="1012" cy="54"/>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47" name="Rectangle 12"/>
              <p:cNvSpPr>
                <a:spLocks noChangeArrowheads="1"/>
              </p:cNvSpPr>
              <p:nvPr/>
            </p:nvSpPr>
            <p:spPr bwMode="auto">
              <a:xfrm>
                <a:off x="4415" y="3232"/>
                <a:ext cx="990" cy="59"/>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48" name="Rectangle 13"/>
              <p:cNvSpPr>
                <a:spLocks noChangeArrowheads="1"/>
              </p:cNvSpPr>
              <p:nvPr/>
            </p:nvSpPr>
            <p:spPr bwMode="auto">
              <a:xfrm>
                <a:off x="4415" y="3099"/>
                <a:ext cx="476" cy="55"/>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49" name="Rectangle 14"/>
              <p:cNvSpPr>
                <a:spLocks noChangeArrowheads="1"/>
              </p:cNvSpPr>
              <p:nvPr/>
            </p:nvSpPr>
            <p:spPr bwMode="auto">
              <a:xfrm>
                <a:off x="4415" y="2967"/>
                <a:ext cx="816" cy="55"/>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50" name="Rectangle 15"/>
              <p:cNvSpPr>
                <a:spLocks noChangeArrowheads="1"/>
              </p:cNvSpPr>
              <p:nvPr/>
            </p:nvSpPr>
            <p:spPr bwMode="auto">
              <a:xfrm>
                <a:off x="4415" y="2831"/>
                <a:ext cx="272" cy="58"/>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51" name="Rectangle 16"/>
              <p:cNvSpPr>
                <a:spLocks noChangeArrowheads="1"/>
              </p:cNvSpPr>
              <p:nvPr/>
            </p:nvSpPr>
            <p:spPr bwMode="auto">
              <a:xfrm>
                <a:off x="4415" y="2698"/>
                <a:ext cx="83" cy="54"/>
              </a:xfrm>
              <a:prstGeom prst="rect">
                <a:avLst/>
              </a:prstGeom>
              <a:solidFill>
                <a:srgbClr val="00AEEF"/>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52" name="Rectangle 17"/>
              <p:cNvSpPr>
                <a:spLocks noChangeArrowheads="1"/>
              </p:cNvSpPr>
              <p:nvPr/>
            </p:nvSpPr>
            <p:spPr bwMode="auto">
              <a:xfrm>
                <a:off x="5208" y="3638"/>
                <a:ext cx="325" cy="55"/>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53" name="Rectangle 18"/>
              <p:cNvSpPr>
                <a:spLocks noChangeArrowheads="1"/>
              </p:cNvSpPr>
              <p:nvPr/>
            </p:nvSpPr>
            <p:spPr bwMode="auto">
              <a:xfrm>
                <a:off x="5427" y="3369"/>
                <a:ext cx="8" cy="54"/>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54" name="Rectangle 19"/>
              <p:cNvSpPr>
                <a:spLocks noChangeArrowheads="1"/>
              </p:cNvSpPr>
              <p:nvPr/>
            </p:nvSpPr>
            <p:spPr bwMode="auto">
              <a:xfrm>
                <a:off x="5405" y="3232"/>
                <a:ext cx="30" cy="59"/>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55" name="Rectangle 20"/>
              <p:cNvSpPr>
                <a:spLocks noChangeArrowheads="1"/>
              </p:cNvSpPr>
              <p:nvPr/>
            </p:nvSpPr>
            <p:spPr bwMode="auto">
              <a:xfrm>
                <a:off x="4891" y="3099"/>
                <a:ext cx="113" cy="55"/>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56" name="Rectangle 21"/>
              <p:cNvSpPr>
                <a:spLocks noChangeArrowheads="1"/>
              </p:cNvSpPr>
              <p:nvPr/>
            </p:nvSpPr>
            <p:spPr bwMode="auto">
              <a:xfrm>
                <a:off x="5231" y="2967"/>
                <a:ext cx="45" cy="55"/>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57" name="Rectangle 22"/>
              <p:cNvSpPr>
                <a:spLocks noChangeArrowheads="1"/>
              </p:cNvSpPr>
              <p:nvPr/>
            </p:nvSpPr>
            <p:spPr bwMode="auto">
              <a:xfrm>
                <a:off x="4687" y="2831"/>
                <a:ext cx="8" cy="58"/>
              </a:xfrm>
              <a:prstGeom prst="rect">
                <a:avLst/>
              </a:prstGeom>
              <a:solidFill>
                <a:srgbClr val="B3AA7E"/>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58" name="Line 31"/>
              <p:cNvSpPr>
                <a:spLocks noChangeShapeType="1"/>
              </p:cNvSpPr>
              <p:nvPr/>
            </p:nvSpPr>
            <p:spPr bwMode="auto">
              <a:xfrm>
                <a:off x="4415" y="3731"/>
                <a:ext cx="1230" cy="1"/>
              </a:xfrm>
              <a:prstGeom prst="line">
                <a:avLst/>
              </a:prstGeom>
              <a:noFill/>
              <a:ln w="0">
                <a:solidFill>
                  <a:srgbClr val="000000"/>
                </a:solidFill>
                <a:round/>
                <a:headEnd/>
                <a:tailEnd/>
              </a:ln>
            </p:spPr>
            <p:txBody>
              <a:bodyPr/>
              <a:lstStyle/>
              <a:p>
                <a:endParaRPr lang="en-GB"/>
              </a:p>
            </p:txBody>
          </p:sp>
          <p:sp>
            <p:nvSpPr>
              <p:cNvPr id="174559" name="Line 32"/>
              <p:cNvSpPr>
                <a:spLocks noChangeShapeType="1"/>
              </p:cNvSpPr>
              <p:nvPr/>
            </p:nvSpPr>
            <p:spPr bwMode="auto">
              <a:xfrm flipV="1">
                <a:off x="4415" y="3731"/>
                <a:ext cx="1" cy="16"/>
              </a:xfrm>
              <a:prstGeom prst="line">
                <a:avLst/>
              </a:prstGeom>
              <a:noFill/>
              <a:ln w="0">
                <a:solidFill>
                  <a:srgbClr val="000000"/>
                </a:solidFill>
                <a:round/>
                <a:headEnd/>
                <a:tailEnd/>
              </a:ln>
            </p:spPr>
            <p:txBody>
              <a:bodyPr/>
              <a:lstStyle/>
              <a:p>
                <a:endParaRPr lang="en-GB"/>
              </a:p>
            </p:txBody>
          </p:sp>
          <p:sp>
            <p:nvSpPr>
              <p:cNvPr id="174560" name="Line 33"/>
              <p:cNvSpPr>
                <a:spLocks noChangeShapeType="1"/>
              </p:cNvSpPr>
              <p:nvPr/>
            </p:nvSpPr>
            <p:spPr bwMode="auto">
              <a:xfrm flipV="1">
                <a:off x="5027" y="3731"/>
                <a:ext cx="1" cy="16"/>
              </a:xfrm>
              <a:prstGeom prst="line">
                <a:avLst/>
              </a:prstGeom>
              <a:noFill/>
              <a:ln w="0">
                <a:solidFill>
                  <a:srgbClr val="000000"/>
                </a:solidFill>
                <a:round/>
                <a:headEnd/>
                <a:tailEnd/>
              </a:ln>
            </p:spPr>
            <p:txBody>
              <a:bodyPr/>
              <a:lstStyle/>
              <a:p>
                <a:endParaRPr lang="en-GB"/>
              </a:p>
            </p:txBody>
          </p:sp>
          <p:sp>
            <p:nvSpPr>
              <p:cNvPr id="174561" name="Line 34"/>
              <p:cNvSpPr>
                <a:spLocks noChangeShapeType="1"/>
              </p:cNvSpPr>
              <p:nvPr/>
            </p:nvSpPr>
            <p:spPr bwMode="auto">
              <a:xfrm flipV="1">
                <a:off x="5647" y="3731"/>
                <a:ext cx="1" cy="16"/>
              </a:xfrm>
              <a:prstGeom prst="line">
                <a:avLst/>
              </a:prstGeom>
              <a:noFill/>
              <a:ln w="0">
                <a:solidFill>
                  <a:srgbClr val="000000"/>
                </a:solidFill>
                <a:round/>
                <a:headEnd/>
                <a:tailEnd/>
              </a:ln>
            </p:spPr>
            <p:txBody>
              <a:bodyPr/>
              <a:lstStyle/>
              <a:p>
                <a:endParaRPr lang="en-GB"/>
              </a:p>
            </p:txBody>
          </p:sp>
          <p:sp>
            <p:nvSpPr>
              <p:cNvPr id="174562" name="Line 37"/>
              <p:cNvSpPr>
                <a:spLocks noChangeShapeType="1"/>
              </p:cNvSpPr>
              <p:nvPr/>
            </p:nvSpPr>
            <p:spPr bwMode="auto">
              <a:xfrm>
                <a:off x="4415" y="2659"/>
                <a:ext cx="1" cy="1072"/>
              </a:xfrm>
              <a:prstGeom prst="line">
                <a:avLst/>
              </a:prstGeom>
              <a:noFill/>
              <a:ln w="0">
                <a:solidFill>
                  <a:srgbClr val="808080"/>
                </a:solidFill>
                <a:round/>
                <a:headEnd/>
                <a:tailEnd/>
              </a:ln>
            </p:spPr>
            <p:txBody>
              <a:bodyPr/>
              <a:lstStyle/>
              <a:p>
                <a:endParaRPr lang="en-GB"/>
              </a:p>
            </p:txBody>
          </p:sp>
          <p:sp>
            <p:nvSpPr>
              <p:cNvPr id="174563" name="Line 38"/>
              <p:cNvSpPr>
                <a:spLocks noChangeShapeType="1"/>
              </p:cNvSpPr>
              <p:nvPr/>
            </p:nvSpPr>
            <p:spPr bwMode="auto">
              <a:xfrm>
                <a:off x="4385" y="3731"/>
                <a:ext cx="30" cy="2"/>
              </a:xfrm>
              <a:prstGeom prst="line">
                <a:avLst/>
              </a:prstGeom>
              <a:noFill/>
              <a:ln w="0">
                <a:solidFill>
                  <a:srgbClr val="808080"/>
                </a:solidFill>
                <a:round/>
                <a:headEnd/>
                <a:tailEnd/>
              </a:ln>
            </p:spPr>
            <p:txBody>
              <a:bodyPr/>
              <a:lstStyle/>
              <a:p>
                <a:endParaRPr lang="en-GB"/>
              </a:p>
            </p:txBody>
          </p:sp>
          <p:sp>
            <p:nvSpPr>
              <p:cNvPr id="174564" name="Line 39"/>
              <p:cNvSpPr>
                <a:spLocks noChangeShapeType="1"/>
              </p:cNvSpPr>
              <p:nvPr/>
            </p:nvSpPr>
            <p:spPr bwMode="auto">
              <a:xfrm>
                <a:off x="4385" y="3599"/>
                <a:ext cx="30" cy="1"/>
              </a:xfrm>
              <a:prstGeom prst="line">
                <a:avLst/>
              </a:prstGeom>
              <a:noFill/>
              <a:ln w="0">
                <a:solidFill>
                  <a:srgbClr val="808080"/>
                </a:solidFill>
                <a:round/>
                <a:headEnd/>
                <a:tailEnd/>
              </a:ln>
            </p:spPr>
            <p:txBody>
              <a:bodyPr/>
              <a:lstStyle/>
              <a:p>
                <a:endParaRPr lang="en-GB"/>
              </a:p>
            </p:txBody>
          </p:sp>
          <p:sp>
            <p:nvSpPr>
              <p:cNvPr id="174565" name="Line 40"/>
              <p:cNvSpPr>
                <a:spLocks noChangeShapeType="1"/>
              </p:cNvSpPr>
              <p:nvPr/>
            </p:nvSpPr>
            <p:spPr bwMode="auto">
              <a:xfrm>
                <a:off x="4385" y="3463"/>
                <a:ext cx="30" cy="0"/>
              </a:xfrm>
              <a:prstGeom prst="line">
                <a:avLst/>
              </a:prstGeom>
              <a:noFill/>
              <a:ln w="0">
                <a:solidFill>
                  <a:srgbClr val="808080"/>
                </a:solidFill>
                <a:round/>
                <a:headEnd/>
                <a:tailEnd/>
              </a:ln>
            </p:spPr>
            <p:txBody>
              <a:bodyPr/>
              <a:lstStyle/>
              <a:p>
                <a:endParaRPr lang="en-GB"/>
              </a:p>
            </p:txBody>
          </p:sp>
          <p:sp>
            <p:nvSpPr>
              <p:cNvPr id="174566" name="Line 41"/>
              <p:cNvSpPr>
                <a:spLocks noChangeShapeType="1"/>
              </p:cNvSpPr>
              <p:nvPr/>
            </p:nvSpPr>
            <p:spPr bwMode="auto">
              <a:xfrm>
                <a:off x="4385" y="3330"/>
                <a:ext cx="30" cy="0"/>
              </a:xfrm>
              <a:prstGeom prst="line">
                <a:avLst/>
              </a:prstGeom>
              <a:noFill/>
              <a:ln w="0">
                <a:solidFill>
                  <a:srgbClr val="808080"/>
                </a:solidFill>
                <a:round/>
                <a:headEnd/>
                <a:tailEnd/>
              </a:ln>
            </p:spPr>
            <p:txBody>
              <a:bodyPr/>
              <a:lstStyle/>
              <a:p>
                <a:endParaRPr lang="en-GB"/>
              </a:p>
            </p:txBody>
          </p:sp>
          <p:sp>
            <p:nvSpPr>
              <p:cNvPr id="174567" name="Line 42"/>
              <p:cNvSpPr>
                <a:spLocks noChangeShapeType="1"/>
              </p:cNvSpPr>
              <p:nvPr/>
            </p:nvSpPr>
            <p:spPr bwMode="auto">
              <a:xfrm>
                <a:off x="4385" y="3193"/>
                <a:ext cx="30" cy="1"/>
              </a:xfrm>
              <a:prstGeom prst="line">
                <a:avLst/>
              </a:prstGeom>
              <a:noFill/>
              <a:ln w="0">
                <a:solidFill>
                  <a:srgbClr val="808080"/>
                </a:solidFill>
                <a:round/>
                <a:headEnd/>
                <a:tailEnd/>
              </a:ln>
            </p:spPr>
            <p:txBody>
              <a:bodyPr/>
              <a:lstStyle/>
              <a:p>
                <a:endParaRPr lang="en-GB"/>
              </a:p>
            </p:txBody>
          </p:sp>
          <p:sp>
            <p:nvSpPr>
              <p:cNvPr id="174568" name="Line 43"/>
              <p:cNvSpPr>
                <a:spLocks noChangeShapeType="1"/>
              </p:cNvSpPr>
              <p:nvPr/>
            </p:nvSpPr>
            <p:spPr bwMode="auto">
              <a:xfrm>
                <a:off x="4385" y="3060"/>
                <a:ext cx="30" cy="1"/>
              </a:xfrm>
              <a:prstGeom prst="line">
                <a:avLst/>
              </a:prstGeom>
              <a:noFill/>
              <a:ln w="0">
                <a:solidFill>
                  <a:srgbClr val="808080"/>
                </a:solidFill>
                <a:round/>
                <a:headEnd/>
                <a:tailEnd/>
              </a:ln>
            </p:spPr>
            <p:txBody>
              <a:bodyPr/>
              <a:lstStyle/>
              <a:p>
                <a:endParaRPr lang="en-GB"/>
              </a:p>
            </p:txBody>
          </p:sp>
          <p:sp>
            <p:nvSpPr>
              <p:cNvPr id="174569" name="Line 44"/>
              <p:cNvSpPr>
                <a:spLocks noChangeShapeType="1"/>
              </p:cNvSpPr>
              <p:nvPr/>
            </p:nvSpPr>
            <p:spPr bwMode="auto">
              <a:xfrm>
                <a:off x="4385" y="2928"/>
                <a:ext cx="30" cy="1"/>
              </a:xfrm>
              <a:prstGeom prst="line">
                <a:avLst/>
              </a:prstGeom>
              <a:noFill/>
              <a:ln w="0">
                <a:solidFill>
                  <a:srgbClr val="808080"/>
                </a:solidFill>
                <a:round/>
                <a:headEnd/>
                <a:tailEnd/>
              </a:ln>
            </p:spPr>
            <p:txBody>
              <a:bodyPr/>
              <a:lstStyle/>
              <a:p>
                <a:endParaRPr lang="en-GB"/>
              </a:p>
            </p:txBody>
          </p:sp>
          <p:sp>
            <p:nvSpPr>
              <p:cNvPr id="174570" name="Line 45"/>
              <p:cNvSpPr>
                <a:spLocks noChangeShapeType="1"/>
              </p:cNvSpPr>
              <p:nvPr/>
            </p:nvSpPr>
            <p:spPr bwMode="auto">
              <a:xfrm>
                <a:off x="4385" y="2791"/>
                <a:ext cx="30" cy="1"/>
              </a:xfrm>
              <a:prstGeom prst="line">
                <a:avLst/>
              </a:prstGeom>
              <a:noFill/>
              <a:ln w="0">
                <a:solidFill>
                  <a:srgbClr val="808080"/>
                </a:solidFill>
                <a:round/>
                <a:headEnd/>
                <a:tailEnd/>
              </a:ln>
            </p:spPr>
            <p:txBody>
              <a:bodyPr/>
              <a:lstStyle/>
              <a:p>
                <a:endParaRPr lang="en-GB"/>
              </a:p>
            </p:txBody>
          </p:sp>
          <p:sp>
            <p:nvSpPr>
              <p:cNvPr id="174571" name="Line 46"/>
              <p:cNvSpPr>
                <a:spLocks noChangeShapeType="1"/>
              </p:cNvSpPr>
              <p:nvPr/>
            </p:nvSpPr>
            <p:spPr bwMode="auto">
              <a:xfrm>
                <a:off x="4385" y="2659"/>
                <a:ext cx="30" cy="0"/>
              </a:xfrm>
              <a:prstGeom prst="line">
                <a:avLst/>
              </a:prstGeom>
              <a:noFill/>
              <a:ln w="0">
                <a:solidFill>
                  <a:srgbClr val="808080"/>
                </a:solidFill>
                <a:round/>
                <a:headEnd/>
                <a:tailEnd/>
              </a:ln>
            </p:spPr>
            <p:txBody>
              <a:bodyPr/>
              <a:lstStyle/>
              <a:p>
                <a:endParaRPr lang="en-GB"/>
              </a:p>
            </p:txBody>
          </p:sp>
          <p:sp>
            <p:nvSpPr>
              <p:cNvPr id="174572" name="Rectangle 47"/>
              <p:cNvSpPr>
                <a:spLocks noChangeArrowheads="1"/>
              </p:cNvSpPr>
              <p:nvPr/>
            </p:nvSpPr>
            <p:spPr bwMode="auto">
              <a:xfrm>
                <a:off x="4377" y="3778"/>
                <a:ext cx="50" cy="93"/>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 0</a:t>
                </a:r>
                <a:endParaRPr lang="en-US" sz="1000" b="0">
                  <a:solidFill>
                    <a:srgbClr val="CC0000"/>
                  </a:solidFill>
                  <a:latin typeface="Calibri" pitchFamily="34" charset="0"/>
                  <a:cs typeface="Arial" charset="0"/>
                </a:endParaRPr>
              </a:p>
            </p:txBody>
          </p:sp>
          <p:sp>
            <p:nvSpPr>
              <p:cNvPr id="174573" name="Rectangle 48"/>
              <p:cNvSpPr>
                <a:spLocks noChangeArrowheads="1"/>
              </p:cNvSpPr>
              <p:nvPr/>
            </p:nvSpPr>
            <p:spPr bwMode="auto">
              <a:xfrm>
                <a:off x="4936" y="3778"/>
                <a:ext cx="118" cy="93"/>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 500</a:t>
                </a:r>
                <a:endParaRPr lang="en-US" sz="1000" b="0">
                  <a:solidFill>
                    <a:srgbClr val="CC0000"/>
                  </a:solidFill>
                  <a:latin typeface="Calibri" pitchFamily="34" charset="0"/>
                  <a:cs typeface="Arial" charset="0"/>
                </a:endParaRPr>
              </a:p>
            </p:txBody>
          </p:sp>
          <p:sp>
            <p:nvSpPr>
              <p:cNvPr id="174574" name="Rectangle 49"/>
              <p:cNvSpPr>
                <a:spLocks noChangeArrowheads="1"/>
              </p:cNvSpPr>
              <p:nvPr/>
            </p:nvSpPr>
            <p:spPr bwMode="auto">
              <a:xfrm>
                <a:off x="5533" y="3778"/>
                <a:ext cx="154" cy="94"/>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1,000</a:t>
                </a:r>
                <a:endParaRPr lang="en-US" sz="1000" b="0">
                  <a:solidFill>
                    <a:srgbClr val="CC0000"/>
                  </a:solidFill>
                  <a:latin typeface="Calibri" pitchFamily="34" charset="0"/>
                  <a:cs typeface="Arial" charset="0"/>
                </a:endParaRPr>
              </a:p>
            </p:txBody>
          </p:sp>
        </p:grpSp>
        <p:sp>
          <p:nvSpPr>
            <p:cNvPr id="174575" name="Rectangle 60"/>
            <p:cNvSpPr>
              <a:spLocks noChangeArrowheads="1"/>
            </p:cNvSpPr>
            <p:nvPr/>
          </p:nvSpPr>
          <p:spPr bwMode="auto">
            <a:xfrm>
              <a:off x="4809" y="3971"/>
              <a:ext cx="652"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Billion dollars (2007)</a:t>
              </a:r>
              <a:endParaRPr lang="en-US" sz="1000" b="0">
                <a:solidFill>
                  <a:srgbClr val="CC0000"/>
                </a:solidFill>
                <a:latin typeface="Calibri" pitchFamily="34" charset="0"/>
                <a:cs typeface="Arial" charset="0"/>
              </a:endParaRPr>
            </a:p>
          </p:txBody>
        </p:sp>
        <p:grpSp>
          <p:nvGrpSpPr>
            <p:cNvPr id="174576" name="Group 308"/>
            <p:cNvGrpSpPr>
              <a:grpSpLocks/>
            </p:cNvGrpSpPr>
            <p:nvPr/>
          </p:nvGrpSpPr>
          <p:grpSpPr bwMode="auto">
            <a:xfrm>
              <a:off x="4561" y="2805"/>
              <a:ext cx="944" cy="186"/>
              <a:chOff x="3651" y="3929"/>
              <a:chExt cx="862" cy="181"/>
            </a:xfrm>
          </p:grpSpPr>
          <p:sp>
            <p:nvSpPr>
              <p:cNvPr id="174577" name="Rectangle 300"/>
              <p:cNvSpPr>
                <a:spLocks noChangeArrowheads="1"/>
              </p:cNvSpPr>
              <p:nvPr/>
            </p:nvSpPr>
            <p:spPr bwMode="auto">
              <a:xfrm>
                <a:off x="3651" y="3929"/>
                <a:ext cx="862" cy="181"/>
              </a:xfrm>
              <a:prstGeom prst="rect">
                <a:avLst/>
              </a:prstGeom>
              <a:solidFill>
                <a:schemeClr val="bg1"/>
              </a:solidFill>
              <a:ln w="9525" algn="ctr">
                <a:solidFill>
                  <a:schemeClr val="tx1"/>
                </a:solidFill>
                <a:miter lim="800000"/>
                <a:headEnd/>
                <a:tailEnd/>
              </a:ln>
            </p:spPr>
            <p:txBody>
              <a:bodyPr wrap="none" anchor="ctr"/>
              <a:lstStyle/>
              <a:p>
                <a:pPr algn="ctr">
                  <a:spcBef>
                    <a:spcPct val="50000"/>
                  </a:spcBef>
                </a:pPr>
                <a:endParaRPr lang="en-US" sz="1100" b="0"/>
              </a:p>
            </p:txBody>
          </p:sp>
          <p:sp>
            <p:nvSpPr>
              <p:cNvPr id="174578" name="Rectangle 89"/>
              <p:cNvSpPr>
                <a:spLocks noChangeArrowheads="1"/>
              </p:cNvSpPr>
              <p:nvPr/>
            </p:nvSpPr>
            <p:spPr bwMode="auto">
              <a:xfrm>
                <a:off x="3696" y="3954"/>
                <a:ext cx="22" cy="29"/>
              </a:xfrm>
              <a:prstGeom prst="rect">
                <a:avLst/>
              </a:prstGeom>
              <a:solidFill>
                <a:srgbClr val="FF0000"/>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79" name="Rectangle 90"/>
              <p:cNvSpPr>
                <a:spLocks noChangeArrowheads="1"/>
              </p:cNvSpPr>
              <p:nvPr/>
            </p:nvSpPr>
            <p:spPr bwMode="auto">
              <a:xfrm>
                <a:off x="3726" y="3929"/>
                <a:ext cx="525" cy="94"/>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Oil – conventional</a:t>
                </a:r>
                <a:endParaRPr lang="en-US" sz="1000" b="0">
                  <a:solidFill>
                    <a:srgbClr val="CC0000"/>
                  </a:solidFill>
                  <a:latin typeface="Calibri" pitchFamily="34" charset="0"/>
                  <a:cs typeface="Arial" charset="0"/>
                </a:endParaRPr>
              </a:p>
            </p:txBody>
          </p:sp>
          <p:sp>
            <p:nvSpPr>
              <p:cNvPr id="174580" name="Rectangle 91"/>
              <p:cNvSpPr>
                <a:spLocks noChangeArrowheads="1"/>
              </p:cNvSpPr>
              <p:nvPr/>
            </p:nvSpPr>
            <p:spPr bwMode="auto">
              <a:xfrm>
                <a:off x="3696" y="4037"/>
                <a:ext cx="22" cy="29"/>
              </a:xfrm>
              <a:prstGeom prst="rect">
                <a:avLst/>
              </a:prstGeom>
              <a:solidFill>
                <a:srgbClr val="FF9900"/>
              </a:solidFill>
              <a:ln w="9525">
                <a:noFill/>
                <a:miter lim="800000"/>
                <a:headEnd/>
                <a:tailEnd/>
              </a:ln>
            </p:spPr>
            <p:txBody>
              <a:bodyPr/>
              <a:lstStyle/>
              <a:p>
                <a:endParaRPr lang="en-US" sz="1000" b="0">
                  <a:solidFill>
                    <a:srgbClr val="CC0000"/>
                  </a:solidFill>
                  <a:latin typeface="Calibri" pitchFamily="34" charset="0"/>
                  <a:cs typeface="Arial" charset="0"/>
                </a:endParaRPr>
              </a:p>
            </p:txBody>
          </p:sp>
          <p:sp>
            <p:nvSpPr>
              <p:cNvPr id="174581" name="Rectangle 92"/>
              <p:cNvSpPr>
                <a:spLocks noChangeArrowheads="1"/>
              </p:cNvSpPr>
              <p:nvPr/>
            </p:nvSpPr>
            <p:spPr bwMode="auto">
              <a:xfrm>
                <a:off x="3726" y="4012"/>
                <a:ext cx="660" cy="94"/>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Oil – non-conventional</a:t>
                </a:r>
                <a:endParaRPr lang="en-US" sz="1000" b="0">
                  <a:solidFill>
                    <a:srgbClr val="CC0000"/>
                  </a:solidFill>
                  <a:latin typeface="Calibri" pitchFamily="34" charset="0"/>
                  <a:cs typeface="Arial" charset="0"/>
                </a:endParaRPr>
              </a:p>
            </p:txBody>
          </p:sp>
        </p:grpSp>
      </p:grpSp>
      <p:sp>
        <p:nvSpPr>
          <p:cNvPr id="174582" name="Rectangle 61"/>
          <p:cNvSpPr>
            <a:spLocks noChangeArrowheads="1"/>
          </p:cNvSpPr>
          <p:nvPr/>
        </p:nvSpPr>
        <p:spPr bwMode="auto">
          <a:xfrm flipH="1" flipV="1">
            <a:off x="7297738" y="4492625"/>
            <a:ext cx="71437" cy="69850"/>
          </a:xfrm>
          <a:prstGeom prst="rect">
            <a:avLst/>
          </a:prstGeom>
          <a:solidFill>
            <a:srgbClr val="00CCFF"/>
          </a:solidFill>
          <a:ln w="9525">
            <a:noFill/>
            <a:miter lim="800000"/>
            <a:headEnd/>
            <a:tailEnd/>
          </a:ln>
        </p:spPr>
        <p:txBody>
          <a:bodyPr rot="10800000"/>
          <a:lstStyle/>
          <a:p>
            <a:endParaRPr lang="en-US" sz="1400" b="0">
              <a:solidFill>
                <a:srgbClr val="CC0000"/>
              </a:solidFill>
              <a:latin typeface="Calibri" pitchFamily="34" charset="0"/>
              <a:cs typeface="Arial" charset="0"/>
            </a:endParaRPr>
          </a:p>
        </p:txBody>
      </p:sp>
      <p:sp>
        <p:nvSpPr>
          <p:cNvPr id="174583" name="Rectangle 63"/>
          <p:cNvSpPr>
            <a:spLocks noChangeArrowheads="1"/>
          </p:cNvSpPr>
          <p:nvPr/>
        </p:nvSpPr>
        <p:spPr bwMode="auto">
          <a:xfrm flipH="1">
            <a:off x="7299325" y="4619625"/>
            <a:ext cx="69850" cy="69850"/>
          </a:xfrm>
          <a:prstGeom prst="rect">
            <a:avLst/>
          </a:prstGeom>
          <a:solidFill>
            <a:srgbClr val="B3AA7E"/>
          </a:solidFill>
          <a:ln w="9525">
            <a:noFill/>
            <a:miter lim="800000"/>
            <a:headEnd/>
            <a:tailEnd/>
          </a:ln>
        </p:spPr>
        <p:txBody>
          <a:bodyPr/>
          <a:lstStyle/>
          <a:p>
            <a:endParaRPr lang="en-US" sz="1400" b="0">
              <a:solidFill>
                <a:srgbClr val="CC0000"/>
              </a:solidFill>
              <a:latin typeface="Calibri" pitchFamily="34" charset="0"/>
              <a:cs typeface="Arial" charset="0"/>
            </a:endParaRPr>
          </a:p>
        </p:txBody>
      </p:sp>
      <p:sp>
        <p:nvSpPr>
          <p:cNvPr id="174584" name="Rectangle 61"/>
          <p:cNvSpPr>
            <a:spLocks noChangeArrowheads="1"/>
          </p:cNvSpPr>
          <p:nvPr/>
        </p:nvSpPr>
        <p:spPr bwMode="auto">
          <a:xfrm flipH="1" flipV="1">
            <a:off x="7856538" y="3308350"/>
            <a:ext cx="71437" cy="69850"/>
          </a:xfrm>
          <a:prstGeom prst="rect">
            <a:avLst/>
          </a:prstGeom>
          <a:solidFill>
            <a:srgbClr val="00CCFF"/>
          </a:solidFill>
          <a:ln w="9525">
            <a:noFill/>
            <a:miter lim="800000"/>
            <a:headEnd/>
            <a:tailEnd/>
          </a:ln>
        </p:spPr>
        <p:txBody>
          <a:bodyPr rot="10800000"/>
          <a:lstStyle/>
          <a:p>
            <a:endParaRPr lang="en-US" sz="1400" b="0">
              <a:solidFill>
                <a:srgbClr val="CC0000"/>
              </a:solidFill>
              <a:latin typeface="Calibri" pitchFamily="34" charset="0"/>
              <a:cs typeface="Arial" charset="0"/>
            </a:endParaRPr>
          </a:p>
        </p:txBody>
      </p:sp>
      <p:sp>
        <p:nvSpPr>
          <p:cNvPr id="174585" name="Rectangle 63"/>
          <p:cNvSpPr>
            <a:spLocks noChangeArrowheads="1"/>
          </p:cNvSpPr>
          <p:nvPr/>
        </p:nvSpPr>
        <p:spPr bwMode="auto">
          <a:xfrm flipH="1">
            <a:off x="7858125" y="3435350"/>
            <a:ext cx="69850" cy="69850"/>
          </a:xfrm>
          <a:prstGeom prst="rect">
            <a:avLst/>
          </a:prstGeom>
          <a:solidFill>
            <a:srgbClr val="B3AA7E"/>
          </a:solidFill>
          <a:ln w="9525">
            <a:noFill/>
            <a:miter lim="800000"/>
            <a:headEnd/>
            <a:tailEnd/>
          </a:ln>
        </p:spPr>
        <p:txBody>
          <a:bodyPr/>
          <a:lstStyle/>
          <a:p>
            <a:endParaRPr lang="en-US" sz="1400" b="0">
              <a:solidFill>
                <a:srgbClr val="CC0000"/>
              </a:solidFill>
              <a:latin typeface="Calibri" pitchFamily="34" charset="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05167536-6370-444E-B103-7D0F17AEE2E5}" type="slidenum">
              <a:rPr lang="en-GB" sz="1400" b="0"/>
              <a:pPr algn="r"/>
              <a:t>12</a:t>
            </a:fld>
            <a:endParaRPr lang="en-GB" sz="1400" b="0"/>
          </a:p>
        </p:txBody>
      </p:sp>
      <p:pic>
        <p:nvPicPr>
          <p:cNvPr id="176132" name="Picture 5"/>
          <p:cNvPicPr>
            <a:picLocks noChangeAspect="1" noChangeArrowheads="1"/>
          </p:cNvPicPr>
          <p:nvPr/>
        </p:nvPicPr>
        <p:blipFill>
          <a:blip r:embed="rId3" cstate="print"/>
          <a:srcRect/>
          <a:stretch>
            <a:fillRect/>
          </a:stretch>
        </p:blipFill>
        <p:spPr bwMode="gray">
          <a:xfrm>
            <a:off x="4779963" y="1217613"/>
            <a:ext cx="4392612" cy="2670175"/>
          </a:xfrm>
          <a:prstGeom prst="rect">
            <a:avLst/>
          </a:prstGeom>
          <a:noFill/>
          <a:ln w="9525">
            <a:noFill/>
            <a:miter lim="800000"/>
            <a:headEnd/>
            <a:tailEnd/>
          </a:ln>
        </p:spPr>
      </p:pic>
      <p:sp>
        <p:nvSpPr>
          <p:cNvPr id="176223" name="Rectangle 95"/>
          <p:cNvSpPr>
            <a:spLocks noChangeArrowheads="1"/>
          </p:cNvSpPr>
          <p:nvPr/>
        </p:nvSpPr>
        <p:spPr bwMode="gray">
          <a:xfrm>
            <a:off x="4716463" y="3500438"/>
            <a:ext cx="4535487" cy="504825"/>
          </a:xfrm>
          <a:prstGeom prst="rect">
            <a:avLst/>
          </a:prstGeom>
          <a:solidFill>
            <a:schemeClr val="bg1"/>
          </a:solidFill>
          <a:ln w="9525">
            <a:noFill/>
            <a:miter lim="800000"/>
            <a:headEnd/>
            <a:tailEnd/>
          </a:ln>
          <a:effectLst/>
        </p:spPr>
        <p:txBody>
          <a:bodyPr wrap="none" anchor="ctr"/>
          <a:lstStyle/>
          <a:p>
            <a:endParaRPr lang="en-GB"/>
          </a:p>
        </p:txBody>
      </p:sp>
      <p:sp>
        <p:nvSpPr>
          <p:cNvPr id="176134" name="Rectangle 5"/>
          <p:cNvSpPr>
            <a:spLocks noChangeArrowheads="1"/>
          </p:cNvSpPr>
          <p:nvPr/>
        </p:nvSpPr>
        <p:spPr bwMode="auto">
          <a:xfrm>
            <a:off x="122238" y="328613"/>
            <a:ext cx="8148637" cy="369887"/>
          </a:xfrm>
          <a:prstGeom prst="rect">
            <a:avLst/>
          </a:prstGeom>
          <a:noFill/>
          <a:ln w="9525">
            <a:noFill/>
            <a:miter lim="800000"/>
            <a:headEnd/>
            <a:tailEnd/>
          </a:ln>
        </p:spPr>
        <p:txBody>
          <a:bodyPr anchor="ctr"/>
          <a:lstStyle/>
          <a:p>
            <a:r>
              <a:rPr lang="en-GB" sz="2400">
                <a:solidFill>
                  <a:srgbClr val="B3AA7E"/>
                </a:solidFill>
              </a:rPr>
              <a:t>Known Knowns &amp; Known Unknowns</a:t>
            </a:r>
            <a:r>
              <a:rPr lang="en-GB" sz="2000" b="0">
                <a:solidFill>
                  <a:srgbClr val="B3AA7E"/>
                </a:solidFill>
              </a:rPr>
              <a:t/>
            </a:r>
            <a:br>
              <a:rPr lang="en-GB" sz="2000" b="0">
                <a:solidFill>
                  <a:srgbClr val="B3AA7E"/>
                </a:solidFill>
              </a:rPr>
            </a:br>
            <a:r>
              <a:rPr lang="en-GB" sz="2400">
                <a:solidFill>
                  <a:srgbClr val="B3AA7E"/>
                </a:solidFill>
              </a:rPr>
              <a:t>– Technology</a:t>
            </a:r>
            <a:endParaRPr lang="en-GB" sz="2000" b="0">
              <a:solidFill>
                <a:srgbClr val="B3AA7E"/>
              </a:solidFill>
            </a:endParaRPr>
          </a:p>
        </p:txBody>
      </p:sp>
      <p:sp>
        <p:nvSpPr>
          <p:cNvPr id="176137" name="Text Box 160"/>
          <p:cNvSpPr txBox="1">
            <a:spLocks noChangeArrowheads="1"/>
          </p:cNvSpPr>
          <p:nvPr/>
        </p:nvSpPr>
        <p:spPr bwMode="auto">
          <a:xfrm>
            <a:off x="4821238" y="6667500"/>
            <a:ext cx="1384300" cy="228600"/>
          </a:xfrm>
          <a:prstGeom prst="rect">
            <a:avLst/>
          </a:prstGeom>
          <a:noFill/>
          <a:ln w="9525" algn="ctr">
            <a:noFill/>
            <a:miter lim="800000"/>
            <a:headEnd/>
            <a:tailEnd/>
          </a:ln>
        </p:spPr>
        <p:txBody>
          <a:bodyPr wrap="none">
            <a:spAutoFit/>
          </a:bodyPr>
          <a:lstStyle/>
          <a:p>
            <a:pPr algn="ctr">
              <a:spcBef>
                <a:spcPct val="50000"/>
              </a:spcBef>
            </a:pPr>
            <a:r>
              <a:rPr lang="en-GB" sz="900" b="0"/>
              <a:t>Source: IEA WEO 2008</a:t>
            </a:r>
          </a:p>
        </p:txBody>
      </p:sp>
      <p:sp>
        <p:nvSpPr>
          <p:cNvPr id="176138" name="Rectangle 164"/>
          <p:cNvSpPr>
            <a:spLocks noChangeArrowheads="1"/>
          </p:cNvSpPr>
          <p:nvPr/>
        </p:nvSpPr>
        <p:spPr bwMode="gray">
          <a:xfrm>
            <a:off x="4745038" y="1144588"/>
            <a:ext cx="4427537" cy="260350"/>
          </a:xfrm>
          <a:prstGeom prst="rect">
            <a:avLst/>
          </a:prstGeom>
          <a:solidFill>
            <a:srgbClr val="FFFFFF"/>
          </a:solidFill>
          <a:ln w="9525" algn="ctr">
            <a:noFill/>
            <a:miter lim="800000"/>
            <a:headEnd/>
            <a:tailEnd/>
          </a:ln>
        </p:spPr>
        <p:txBody>
          <a:bodyPr>
            <a:spAutoFit/>
          </a:bodyPr>
          <a:lstStyle/>
          <a:p>
            <a:pPr>
              <a:spcAft>
                <a:spcPct val="20000"/>
              </a:spcAft>
            </a:pPr>
            <a:r>
              <a:rPr lang="en-GB" sz="1100"/>
              <a:t>Technology advancements in deep sea recovery</a:t>
            </a:r>
          </a:p>
        </p:txBody>
      </p:sp>
      <p:sp>
        <p:nvSpPr>
          <p:cNvPr id="176139" name="AutoShape 165"/>
          <p:cNvSpPr>
            <a:spLocks noChangeArrowheads="1"/>
          </p:cNvSpPr>
          <p:nvPr/>
        </p:nvSpPr>
        <p:spPr bwMode="auto">
          <a:xfrm>
            <a:off x="5248275" y="2946400"/>
            <a:ext cx="3744913" cy="142875"/>
          </a:xfrm>
          <a:prstGeom prst="leftRightArrow">
            <a:avLst>
              <a:gd name="adj1" fmla="val 50000"/>
              <a:gd name="adj2" fmla="val 123289"/>
            </a:avLst>
          </a:prstGeom>
          <a:solidFill>
            <a:schemeClr val="tx1"/>
          </a:solidFill>
          <a:ln w="9525" algn="ctr">
            <a:solidFill>
              <a:schemeClr val="tx1"/>
            </a:solidFill>
            <a:miter lim="800000"/>
            <a:headEnd/>
            <a:tailEnd/>
          </a:ln>
        </p:spPr>
        <p:txBody>
          <a:bodyPr anchor="ctr">
            <a:spAutoFit/>
          </a:bodyPr>
          <a:lstStyle/>
          <a:p>
            <a:pPr algn="ctr">
              <a:spcBef>
                <a:spcPct val="50000"/>
              </a:spcBef>
            </a:pPr>
            <a:endParaRPr lang="en-US" sz="1100" b="0"/>
          </a:p>
        </p:txBody>
      </p:sp>
      <p:sp>
        <p:nvSpPr>
          <p:cNvPr id="176140" name="Text Box 166"/>
          <p:cNvSpPr txBox="1">
            <a:spLocks noChangeArrowheads="1"/>
          </p:cNvSpPr>
          <p:nvPr/>
        </p:nvSpPr>
        <p:spPr bwMode="auto">
          <a:xfrm>
            <a:off x="4960938" y="2728913"/>
            <a:ext cx="863600" cy="260350"/>
          </a:xfrm>
          <a:prstGeom prst="rect">
            <a:avLst/>
          </a:prstGeom>
          <a:noFill/>
          <a:ln w="9525" algn="ctr">
            <a:noFill/>
            <a:miter lim="800000"/>
            <a:headEnd/>
            <a:tailEnd/>
          </a:ln>
        </p:spPr>
        <p:txBody>
          <a:bodyPr>
            <a:spAutoFit/>
          </a:bodyPr>
          <a:lstStyle/>
          <a:p>
            <a:pPr algn="ctr">
              <a:spcBef>
                <a:spcPct val="50000"/>
              </a:spcBef>
            </a:pPr>
            <a:r>
              <a:rPr lang="en-GB" sz="1100"/>
              <a:t>1988</a:t>
            </a:r>
          </a:p>
        </p:txBody>
      </p:sp>
      <p:sp>
        <p:nvSpPr>
          <p:cNvPr id="176141" name="Text Box 167"/>
          <p:cNvSpPr txBox="1">
            <a:spLocks noChangeArrowheads="1"/>
          </p:cNvSpPr>
          <p:nvPr/>
        </p:nvSpPr>
        <p:spPr bwMode="auto">
          <a:xfrm>
            <a:off x="7624763" y="2728913"/>
            <a:ext cx="863600" cy="260350"/>
          </a:xfrm>
          <a:prstGeom prst="rect">
            <a:avLst/>
          </a:prstGeom>
          <a:noFill/>
          <a:ln w="9525" algn="ctr">
            <a:noFill/>
            <a:miter lim="800000"/>
            <a:headEnd/>
            <a:tailEnd/>
          </a:ln>
        </p:spPr>
        <p:txBody>
          <a:bodyPr>
            <a:spAutoFit/>
          </a:bodyPr>
          <a:lstStyle/>
          <a:p>
            <a:pPr algn="ctr">
              <a:spcBef>
                <a:spcPct val="50000"/>
              </a:spcBef>
            </a:pPr>
            <a:r>
              <a:rPr lang="en-GB" sz="1100"/>
              <a:t>2003</a:t>
            </a:r>
          </a:p>
        </p:txBody>
      </p:sp>
      <p:sp>
        <p:nvSpPr>
          <p:cNvPr id="176142" name="Text Box 168"/>
          <p:cNvSpPr txBox="1">
            <a:spLocks noChangeArrowheads="1"/>
          </p:cNvSpPr>
          <p:nvPr/>
        </p:nvSpPr>
        <p:spPr bwMode="auto">
          <a:xfrm>
            <a:off x="8459788" y="2781300"/>
            <a:ext cx="581025" cy="190500"/>
          </a:xfrm>
          <a:prstGeom prst="rect">
            <a:avLst/>
          </a:prstGeom>
          <a:noFill/>
          <a:ln w="9525" algn="ctr">
            <a:noFill/>
            <a:miter lim="800000"/>
            <a:headEnd/>
            <a:tailEnd/>
          </a:ln>
        </p:spPr>
        <p:txBody>
          <a:bodyPr lIns="18000" tIns="10800" rIns="18000" bIns="10800">
            <a:spAutoFit/>
          </a:bodyPr>
          <a:lstStyle/>
          <a:p>
            <a:pPr algn="ctr">
              <a:spcBef>
                <a:spcPct val="50000"/>
              </a:spcBef>
            </a:pPr>
            <a:r>
              <a:rPr lang="en-GB" sz="1100">
                <a:solidFill>
                  <a:srgbClr val="FF0000"/>
                </a:solidFill>
              </a:rPr>
              <a:t>2010?</a:t>
            </a:r>
          </a:p>
        </p:txBody>
      </p:sp>
      <p:sp>
        <p:nvSpPr>
          <p:cNvPr id="176143" name="Text Box 169"/>
          <p:cNvSpPr txBox="1">
            <a:spLocks noChangeArrowheads="1"/>
          </p:cNvSpPr>
          <p:nvPr/>
        </p:nvSpPr>
        <p:spPr bwMode="auto">
          <a:xfrm>
            <a:off x="6184900" y="2728913"/>
            <a:ext cx="1050925" cy="260350"/>
          </a:xfrm>
          <a:prstGeom prst="rect">
            <a:avLst/>
          </a:prstGeom>
          <a:noFill/>
          <a:ln w="9525" algn="ctr">
            <a:noFill/>
            <a:miter lim="800000"/>
            <a:headEnd/>
            <a:tailEnd/>
          </a:ln>
        </p:spPr>
        <p:txBody>
          <a:bodyPr>
            <a:spAutoFit/>
          </a:bodyPr>
          <a:lstStyle/>
          <a:p>
            <a:pPr algn="ctr">
              <a:spcBef>
                <a:spcPct val="50000"/>
              </a:spcBef>
            </a:pPr>
            <a:r>
              <a:rPr lang="en-GB" sz="1100"/>
              <a:t>…1997…</a:t>
            </a:r>
          </a:p>
        </p:txBody>
      </p:sp>
      <p:sp>
        <p:nvSpPr>
          <p:cNvPr id="176144" name="Text Box 170"/>
          <p:cNvSpPr txBox="1">
            <a:spLocks noChangeArrowheads="1"/>
          </p:cNvSpPr>
          <p:nvPr/>
        </p:nvSpPr>
        <p:spPr bwMode="auto">
          <a:xfrm>
            <a:off x="5608638" y="2728913"/>
            <a:ext cx="863600" cy="260350"/>
          </a:xfrm>
          <a:prstGeom prst="rect">
            <a:avLst/>
          </a:prstGeom>
          <a:noFill/>
          <a:ln w="9525" algn="ctr">
            <a:noFill/>
            <a:miter lim="800000"/>
            <a:headEnd/>
            <a:tailEnd/>
          </a:ln>
        </p:spPr>
        <p:txBody>
          <a:bodyPr>
            <a:spAutoFit/>
          </a:bodyPr>
          <a:lstStyle/>
          <a:p>
            <a:pPr algn="ctr">
              <a:spcBef>
                <a:spcPct val="50000"/>
              </a:spcBef>
            </a:pPr>
            <a:r>
              <a:rPr lang="en-GB" sz="1100"/>
              <a:t>1993</a:t>
            </a:r>
          </a:p>
        </p:txBody>
      </p:sp>
      <p:sp>
        <p:nvSpPr>
          <p:cNvPr id="176145" name="Text Box 171"/>
          <p:cNvSpPr txBox="1">
            <a:spLocks noChangeArrowheads="1"/>
          </p:cNvSpPr>
          <p:nvPr/>
        </p:nvSpPr>
        <p:spPr bwMode="auto">
          <a:xfrm>
            <a:off x="7192963" y="2728913"/>
            <a:ext cx="863600" cy="260350"/>
          </a:xfrm>
          <a:prstGeom prst="rect">
            <a:avLst/>
          </a:prstGeom>
          <a:noFill/>
          <a:ln w="9525" algn="ctr">
            <a:noFill/>
            <a:miter lim="800000"/>
            <a:headEnd/>
            <a:tailEnd/>
          </a:ln>
        </p:spPr>
        <p:txBody>
          <a:bodyPr>
            <a:spAutoFit/>
          </a:bodyPr>
          <a:lstStyle/>
          <a:p>
            <a:pPr algn="ctr">
              <a:spcBef>
                <a:spcPct val="50000"/>
              </a:spcBef>
            </a:pPr>
            <a:r>
              <a:rPr lang="en-GB" sz="1100"/>
              <a:t>1999</a:t>
            </a:r>
          </a:p>
        </p:txBody>
      </p:sp>
      <p:sp>
        <p:nvSpPr>
          <p:cNvPr id="176146" name="Text Box 172"/>
          <p:cNvSpPr txBox="1">
            <a:spLocks noChangeArrowheads="1"/>
          </p:cNvSpPr>
          <p:nvPr/>
        </p:nvSpPr>
        <p:spPr bwMode="gray">
          <a:xfrm>
            <a:off x="4729163" y="1355725"/>
            <a:ext cx="431800" cy="2438400"/>
          </a:xfrm>
          <a:prstGeom prst="rect">
            <a:avLst/>
          </a:prstGeom>
          <a:solidFill>
            <a:srgbClr val="FFFFFF"/>
          </a:solidFill>
          <a:ln w="9525" algn="ctr">
            <a:noFill/>
            <a:miter lim="800000"/>
            <a:headEnd/>
            <a:tailEnd/>
          </a:ln>
        </p:spPr>
        <p:txBody>
          <a:bodyPr lIns="0" tIns="0" rIns="0" bIns="0">
            <a:spAutoFit/>
          </a:bodyPr>
          <a:lstStyle/>
          <a:p>
            <a:pPr algn="ctr">
              <a:spcBef>
                <a:spcPct val="5000"/>
              </a:spcBef>
            </a:pPr>
            <a:endParaRPr lang="en-GB" sz="500"/>
          </a:p>
          <a:p>
            <a:pPr algn="ctr">
              <a:spcBef>
                <a:spcPct val="5000"/>
              </a:spcBef>
            </a:pPr>
            <a:r>
              <a:rPr lang="en-GB" sz="900"/>
              <a:t>0 m</a:t>
            </a:r>
          </a:p>
          <a:p>
            <a:pPr algn="ctr">
              <a:spcBef>
                <a:spcPct val="5000"/>
              </a:spcBef>
            </a:pPr>
            <a:r>
              <a:rPr lang="en-GB" sz="900"/>
              <a:t>250 m</a:t>
            </a:r>
          </a:p>
          <a:p>
            <a:pPr algn="ctr">
              <a:spcBef>
                <a:spcPct val="5000"/>
              </a:spcBef>
            </a:pPr>
            <a:r>
              <a:rPr lang="en-GB" sz="900"/>
              <a:t>500 m</a:t>
            </a:r>
          </a:p>
          <a:p>
            <a:pPr algn="ctr">
              <a:spcBef>
                <a:spcPct val="5000"/>
              </a:spcBef>
            </a:pPr>
            <a:r>
              <a:rPr lang="en-GB" sz="900"/>
              <a:t>750 m</a:t>
            </a:r>
          </a:p>
          <a:p>
            <a:pPr algn="ctr">
              <a:spcBef>
                <a:spcPct val="5000"/>
              </a:spcBef>
            </a:pPr>
            <a:r>
              <a:rPr lang="en-GB" sz="900"/>
              <a:t>1000 m</a:t>
            </a:r>
          </a:p>
          <a:p>
            <a:pPr algn="ctr">
              <a:spcBef>
                <a:spcPct val="5000"/>
              </a:spcBef>
            </a:pPr>
            <a:r>
              <a:rPr lang="en-GB" sz="900"/>
              <a:t>1250 m</a:t>
            </a:r>
          </a:p>
          <a:p>
            <a:pPr algn="ctr">
              <a:spcBef>
                <a:spcPct val="5000"/>
              </a:spcBef>
            </a:pPr>
            <a:r>
              <a:rPr lang="en-GB" sz="900"/>
              <a:t>1500 m</a:t>
            </a:r>
          </a:p>
          <a:p>
            <a:pPr algn="ctr">
              <a:spcBef>
                <a:spcPct val="5000"/>
              </a:spcBef>
            </a:pPr>
            <a:r>
              <a:rPr lang="en-GB" sz="900"/>
              <a:t>1750 m</a:t>
            </a:r>
          </a:p>
          <a:p>
            <a:pPr algn="ctr">
              <a:spcBef>
                <a:spcPct val="5000"/>
              </a:spcBef>
            </a:pPr>
            <a:r>
              <a:rPr lang="en-GB" sz="900"/>
              <a:t>2000 m</a:t>
            </a:r>
          </a:p>
          <a:p>
            <a:pPr algn="ctr">
              <a:spcBef>
                <a:spcPct val="5000"/>
              </a:spcBef>
            </a:pPr>
            <a:r>
              <a:rPr lang="en-GB" sz="900"/>
              <a:t>2250 m</a:t>
            </a:r>
          </a:p>
          <a:p>
            <a:pPr algn="ctr">
              <a:spcBef>
                <a:spcPct val="5000"/>
              </a:spcBef>
            </a:pPr>
            <a:r>
              <a:rPr lang="en-GB" sz="900"/>
              <a:t>.</a:t>
            </a:r>
          </a:p>
          <a:p>
            <a:pPr algn="ctr">
              <a:spcBef>
                <a:spcPct val="5000"/>
              </a:spcBef>
            </a:pPr>
            <a:r>
              <a:rPr lang="en-GB" sz="900"/>
              <a:t>.</a:t>
            </a:r>
          </a:p>
          <a:p>
            <a:pPr algn="ctr">
              <a:spcBef>
                <a:spcPct val="5000"/>
              </a:spcBef>
            </a:pPr>
            <a:r>
              <a:rPr lang="en-GB" sz="900"/>
              <a:t>.</a:t>
            </a:r>
          </a:p>
          <a:p>
            <a:pPr algn="ctr">
              <a:spcBef>
                <a:spcPct val="50000"/>
              </a:spcBef>
            </a:pPr>
            <a:endParaRPr lang="en-GB" sz="1100" b="0"/>
          </a:p>
          <a:p>
            <a:pPr algn="ctr">
              <a:spcBef>
                <a:spcPct val="50000"/>
              </a:spcBef>
            </a:pPr>
            <a:endParaRPr lang="en-GB" sz="1100" b="0"/>
          </a:p>
        </p:txBody>
      </p:sp>
      <p:grpSp>
        <p:nvGrpSpPr>
          <p:cNvPr id="176148" name="Group 176"/>
          <p:cNvGrpSpPr>
            <a:grpSpLocks/>
          </p:cNvGrpSpPr>
          <p:nvPr/>
        </p:nvGrpSpPr>
        <p:grpSpPr bwMode="auto">
          <a:xfrm>
            <a:off x="4716463" y="3716338"/>
            <a:ext cx="4935537" cy="3141662"/>
            <a:chOff x="2974" y="2341"/>
            <a:chExt cx="3109" cy="1979"/>
          </a:xfrm>
        </p:grpSpPr>
        <p:sp>
          <p:nvSpPr>
            <p:cNvPr id="176149" name="AutoShape 5"/>
            <p:cNvSpPr>
              <a:spLocks noChangeAspect="1" noChangeArrowheads="1" noTextEdit="1"/>
            </p:cNvSpPr>
            <p:nvPr/>
          </p:nvSpPr>
          <p:spPr bwMode="auto">
            <a:xfrm>
              <a:off x="2974" y="2341"/>
              <a:ext cx="3109" cy="1979"/>
            </a:xfrm>
            <a:prstGeom prst="rect">
              <a:avLst/>
            </a:prstGeom>
            <a:noFill/>
            <a:ln w="9525">
              <a:noFill/>
              <a:miter lim="800000"/>
              <a:headEnd/>
              <a:tailEnd/>
            </a:ln>
          </p:spPr>
          <p:txBody>
            <a:bodyPr/>
            <a:lstStyle/>
            <a:p>
              <a:endParaRPr lang="en-GB"/>
            </a:p>
          </p:txBody>
        </p:sp>
        <p:sp>
          <p:nvSpPr>
            <p:cNvPr id="176150" name="Rectangle 7"/>
            <p:cNvSpPr>
              <a:spLocks noChangeArrowheads="1"/>
            </p:cNvSpPr>
            <p:nvPr/>
          </p:nvSpPr>
          <p:spPr bwMode="auto">
            <a:xfrm>
              <a:off x="3320" y="2426"/>
              <a:ext cx="2185" cy="1526"/>
            </a:xfrm>
            <a:prstGeom prst="rect">
              <a:avLst/>
            </a:prstGeom>
            <a:no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51" name="Line 8"/>
            <p:cNvSpPr>
              <a:spLocks noChangeShapeType="1"/>
            </p:cNvSpPr>
            <p:nvPr/>
          </p:nvSpPr>
          <p:spPr bwMode="auto">
            <a:xfrm>
              <a:off x="3320" y="3735"/>
              <a:ext cx="2185" cy="1"/>
            </a:xfrm>
            <a:prstGeom prst="line">
              <a:avLst/>
            </a:prstGeom>
            <a:noFill/>
            <a:ln w="0">
              <a:solidFill>
                <a:srgbClr val="808080"/>
              </a:solidFill>
              <a:round/>
              <a:headEnd/>
              <a:tailEnd/>
            </a:ln>
          </p:spPr>
          <p:txBody>
            <a:bodyPr/>
            <a:lstStyle/>
            <a:p>
              <a:endParaRPr lang="en-GB"/>
            </a:p>
          </p:txBody>
        </p:sp>
        <p:sp>
          <p:nvSpPr>
            <p:cNvPr id="176152" name="Line 9"/>
            <p:cNvSpPr>
              <a:spLocks noChangeShapeType="1"/>
            </p:cNvSpPr>
            <p:nvPr/>
          </p:nvSpPr>
          <p:spPr bwMode="auto">
            <a:xfrm>
              <a:off x="3320" y="3515"/>
              <a:ext cx="2185" cy="0"/>
            </a:xfrm>
            <a:prstGeom prst="line">
              <a:avLst/>
            </a:prstGeom>
            <a:noFill/>
            <a:ln w="0">
              <a:solidFill>
                <a:srgbClr val="808080"/>
              </a:solidFill>
              <a:round/>
              <a:headEnd/>
              <a:tailEnd/>
            </a:ln>
          </p:spPr>
          <p:txBody>
            <a:bodyPr/>
            <a:lstStyle/>
            <a:p>
              <a:endParaRPr lang="en-GB"/>
            </a:p>
          </p:txBody>
        </p:sp>
        <p:sp>
          <p:nvSpPr>
            <p:cNvPr id="176153" name="Line 10"/>
            <p:cNvSpPr>
              <a:spLocks noChangeShapeType="1"/>
            </p:cNvSpPr>
            <p:nvPr/>
          </p:nvSpPr>
          <p:spPr bwMode="auto">
            <a:xfrm>
              <a:off x="3320" y="3299"/>
              <a:ext cx="2185" cy="1"/>
            </a:xfrm>
            <a:prstGeom prst="line">
              <a:avLst/>
            </a:prstGeom>
            <a:noFill/>
            <a:ln w="0">
              <a:solidFill>
                <a:srgbClr val="808080"/>
              </a:solidFill>
              <a:round/>
              <a:headEnd/>
              <a:tailEnd/>
            </a:ln>
          </p:spPr>
          <p:txBody>
            <a:bodyPr/>
            <a:lstStyle/>
            <a:p>
              <a:endParaRPr lang="en-GB"/>
            </a:p>
          </p:txBody>
        </p:sp>
        <p:sp>
          <p:nvSpPr>
            <p:cNvPr id="176154" name="Line 11"/>
            <p:cNvSpPr>
              <a:spLocks noChangeShapeType="1"/>
            </p:cNvSpPr>
            <p:nvPr/>
          </p:nvSpPr>
          <p:spPr bwMode="auto">
            <a:xfrm>
              <a:off x="3320" y="3078"/>
              <a:ext cx="2185" cy="1"/>
            </a:xfrm>
            <a:prstGeom prst="line">
              <a:avLst/>
            </a:prstGeom>
            <a:noFill/>
            <a:ln w="0">
              <a:solidFill>
                <a:srgbClr val="808080"/>
              </a:solidFill>
              <a:round/>
              <a:headEnd/>
              <a:tailEnd/>
            </a:ln>
          </p:spPr>
          <p:txBody>
            <a:bodyPr/>
            <a:lstStyle/>
            <a:p>
              <a:endParaRPr lang="en-GB"/>
            </a:p>
          </p:txBody>
        </p:sp>
        <p:sp>
          <p:nvSpPr>
            <p:cNvPr id="176155" name="Line 12"/>
            <p:cNvSpPr>
              <a:spLocks noChangeShapeType="1"/>
            </p:cNvSpPr>
            <p:nvPr/>
          </p:nvSpPr>
          <p:spPr bwMode="auto">
            <a:xfrm>
              <a:off x="3320" y="2862"/>
              <a:ext cx="2185" cy="1"/>
            </a:xfrm>
            <a:prstGeom prst="line">
              <a:avLst/>
            </a:prstGeom>
            <a:noFill/>
            <a:ln w="0">
              <a:solidFill>
                <a:srgbClr val="808080"/>
              </a:solidFill>
              <a:round/>
              <a:headEnd/>
              <a:tailEnd/>
            </a:ln>
          </p:spPr>
          <p:txBody>
            <a:bodyPr/>
            <a:lstStyle/>
            <a:p>
              <a:endParaRPr lang="en-GB"/>
            </a:p>
          </p:txBody>
        </p:sp>
        <p:sp>
          <p:nvSpPr>
            <p:cNvPr id="176156" name="Line 13"/>
            <p:cNvSpPr>
              <a:spLocks noChangeShapeType="1"/>
            </p:cNvSpPr>
            <p:nvPr/>
          </p:nvSpPr>
          <p:spPr bwMode="auto">
            <a:xfrm>
              <a:off x="3320" y="2641"/>
              <a:ext cx="2185" cy="1"/>
            </a:xfrm>
            <a:prstGeom prst="line">
              <a:avLst/>
            </a:prstGeom>
            <a:noFill/>
            <a:ln w="0">
              <a:solidFill>
                <a:srgbClr val="808080"/>
              </a:solidFill>
              <a:round/>
              <a:headEnd/>
              <a:tailEnd/>
            </a:ln>
          </p:spPr>
          <p:txBody>
            <a:bodyPr/>
            <a:lstStyle/>
            <a:p>
              <a:endParaRPr lang="en-GB"/>
            </a:p>
          </p:txBody>
        </p:sp>
        <p:sp>
          <p:nvSpPr>
            <p:cNvPr id="176157" name="Line 14"/>
            <p:cNvSpPr>
              <a:spLocks noChangeShapeType="1"/>
            </p:cNvSpPr>
            <p:nvPr/>
          </p:nvSpPr>
          <p:spPr bwMode="auto">
            <a:xfrm>
              <a:off x="3320" y="2426"/>
              <a:ext cx="2185" cy="0"/>
            </a:xfrm>
            <a:prstGeom prst="line">
              <a:avLst/>
            </a:prstGeom>
            <a:noFill/>
            <a:ln w="0">
              <a:solidFill>
                <a:srgbClr val="808080"/>
              </a:solidFill>
              <a:round/>
              <a:headEnd/>
              <a:tailEnd/>
            </a:ln>
          </p:spPr>
          <p:txBody>
            <a:bodyPr/>
            <a:lstStyle/>
            <a:p>
              <a:endParaRPr lang="en-GB"/>
            </a:p>
          </p:txBody>
        </p:sp>
        <p:sp>
          <p:nvSpPr>
            <p:cNvPr id="176158" name="Rectangle 15"/>
            <p:cNvSpPr>
              <a:spLocks noChangeArrowheads="1"/>
            </p:cNvSpPr>
            <p:nvPr/>
          </p:nvSpPr>
          <p:spPr bwMode="auto">
            <a:xfrm>
              <a:off x="3411" y="3078"/>
              <a:ext cx="130" cy="874"/>
            </a:xfrm>
            <a:prstGeom prst="rect">
              <a:avLst/>
            </a:prstGeom>
            <a:solidFill>
              <a:srgbClr val="0000FF"/>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59" name="Rectangle 16"/>
            <p:cNvSpPr>
              <a:spLocks noChangeArrowheads="1"/>
            </p:cNvSpPr>
            <p:nvPr/>
          </p:nvSpPr>
          <p:spPr bwMode="auto">
            <a:xfrm>
              <a:off x="3724" y="3735"/>
              <a:ext cx="130" cy="217"/>
            </a:xfrm>
            <a:prstGeom prst="rect">
              <a:avLst/>
            </a:prstGeom>
            <a:solidFill>
              <a:srgbClr val="0000FF"/>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0" name="Rectangle 17"/>
            <p:cNvSpPr>
              <a:spLocks noChangeArrowheads="1"/>
            </p:cNvSpPr>
            <p:nvPr/>
          </p:nvSpPr>
          <p:spPr bwMode="auto">
            <a:xfrm>
              <a:off x="4037" y="3735"/>
              <a:ext cx="130" cy="217"/>
            </a:xfrm>
            <a:prstGeom prst="rect">
              <a:avLst/>
            </a:prstGeom>
            <a:solidFill>
              <a:srgbClr val="0000FF"/>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1" name="Rectangle 18"/>
            <p:cNvSpPr>
              <a:spLocks noChangeArrowheads="1"/>
            </p:cNvSpPr>
            <p:nvPr/>
          </p:nvSpPr>
          <p:spPr bwMode="auto">
            <a:xfrm>
              <a:off x="4350" y="3735"/>
              <a:ext cx="124" cy="217"/>
            </a:xfrm>
            <a:prstGeom prst="rect">
              <a:avLst/>
            </a:prstGeom>
            <a:solidFill>
              <a:srgbClr val="0000FF"/>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2" name="Rectangle 19"/>
            <p:cNvSpPr>
              <a:spLocks noChangeArrowheads="1"/>
            </p:cNvSpPr>
            <p:nvPr/>
          </p:nvSpPr>
          <p:spPr bwMode="auto">
            <a:xfrm>
              <a:off x="4658" y="3852"/>
              <a:ext cx="130" cy="100"/>
            </a:xfrm>
            <a:prstGeom prst="rect">
              <a:avLst/>
            </a:prstGeom>
            <a:solidFill>
              <a:srgbClr val="0000FF"/>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3" name="Rectangle 20"/>
            <p:cNvSpPr>
              <a:spLocks noChangeArrowheads="1"/>
            </p:cNvSpPr>
            <p:nvPr/>
          </p:nvSpPr>
          <p:spPr bwMode="auto">
            <a:xfrm>
              <a:off x="4971" y="3862"/>
              <a:ext cx="130" cy="90"/>
            </a:xfrm>
            <a:prstGeom prst="rect">
              <a:avLst/>
            </a:prstGeom>
            <a:solidFill>
              <a:srgbClr val="0000FF"/>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4" name="Rectangle 21"/>
            <p:cNvSpPr>
              <a:spLocks noChangeArrowheads="1"/>
            </p:cNvSpPr>
            <p:nvPr/>
          </p:nvSpPr>
          <p:spPr bwMode="auto">
            <a:xfrm>
              <a:off x="5283" y="3888"/>
              <a:ext cx="130" cy="64"/>
            </a:xfrm>
            <a:prstGeom prst="rect">
              <a:avLst/>
            </a:prstGeom>
            <a:solidFill>
              <a:srgbClr val="0000FF"/>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5" name="Rectangle 22"/>
            <p:cNvSpPr>
              <a:spLocks noChangeArrowheads="1"/>
            </p:cNvSpPr>
            <p:nvPr/>
          </p:nvSpPr>
          <p:spPr bwMode="auto">
            <a:xfrm>
              <a:off x="3411" y="2536"/>
              <a:ext cx="130" cy="542"/>
            </a:xfrm>
            <a:prstGeom prst="rect">
              <a:avLst/>
            </a:prstGeom>
            <a:solidFill>
              <a:srgbClr val="33CCCC"/>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6" name="Rectangle 23"/>
            <p:cNvSpPr>
              <a:spLocks noChangeArrowheads="1"/>
            </p:cNvSpPr>
            <p:nvPr/>
          </p:nvSpPr>
          <p:spPr bwMode="auto">
            <a:xfrm>
              <a:off x="3724" y="2973"/>
              <a:ext cx="130" cy="762"/>
            </a:xfrm>
            <a:prstGeom prst="rect">
              <a:avLst/>
            </a:prstGeom>
            <a:solidFill>
              <a:srgbClr val="33CCCC"/>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7" name="Rectangle 24"/>
            <p:cNvSpPr>
              <a:spLocks noChangeArrowheads="1"/>
            </p:cNvSpPr>
            <p:nvPr/>
          </p:nvSpPr>
          <p:spPr bwMode="auto">
            <a:xfrm>
              <a:off x="4037" y="3625"/>
              <a:ext cx="130" cy="110"/>
            </a:xfrm>
            <a:prstGeom prst="rect">
              <a:avLst/>
            </a:prstGeom>
            <a:solidFill>
              <a:srgbClr val="33CCCC"/>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8" name="Rectangle 25"/>
            <p:cNvSpPr>
              <a:spLocks noChangeArrowheads="1"/>
            </p:cNvSpPr>
            <p:nvPr/>
          </p:nvSpPr>
          <p:spPr bwMode="auto">
            <a:xfrm>
              <a:off x="4350" y="3625"/>
              <a:ext cx="124" cy="110"/>
            </a:xfrm>
            <a:prstGeom prst="rect">
              <a:avLst/>
            </a:prstGeom>
            <a:solidFill>
              <a:srgbClr val="33CCCC"/>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69" name="Rectangle 26"/>
            <p:cNvSpPr>
              <a:spLocks noChangeArrowheads="1"/>
            </p:cNvSpPr>
            <p:nvPr/>
          </p:nvSpPr>
          <p:spPr bwMode="auto">
            <a:xfrm>
              <a:off x="4658" y="3788"/>
              <a:ext cx="130" cy="64"/>
            </a:xfrm>
            <a:prstGeom prst="rect">
              <a:avLst/>
            </a:prstGeom>
            <a:solidFill>
              <a:srgbClr val="33CCCC"/>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70" name="Rectangle 27"/>
            <p:cNvSpPr>
              <a:spLocks noChangeArrowheads="1"/>
            </p:cNvSpPr>
            <p:nvPr/>
          </p:nvSpPr>
          <p:spPr bwMode="auto">
            <a:xfrm>
              <a:off x="4971" y="3820"/>
              <a:ext cx="130" cy="42"/>
            </a:xfrm>
            <a:prstGeom prst="rect">
              <a:avLst/>
            </a:prstGeom>
            <a:solidFill>
              <a:srgbClr val="33CCCC"/>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71" name="Rectangle 28"/>
            <p:cNvSpPr>
              <a:spLocks noChangeArrowheads="1"/>
            </p:cNvSpPr>
            <p:nvPr/>
          </p:nvSpPr>
          <p:spPr bwMode="auto">
            <a:xfrm>
              <a:off x="5283" y="3862"/>
              <a:ext cx="130" cy="26"/>
            </a:xfrm>
            <a:prstGeom prst="rect">
              <a:avLst/>
            </a:prstGeom>
            <a:solidFill>
              <a:srgbClr val="33CCCC"/>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172" name="Line 29"/>
            <p:cNvSpPr>
              <a:spLocks noChangeShapeType="1"/>
            </p:cNvSpPr>
            <p:nvPr/>
          </p:nvSpPr>
          <p:spPr bwMode="auto">
            <a:xfrm>
              <a:off x="3320" y="2426"/>
              <a:ext cx="1" cy="1526"/>
            </a:xfrm>
            <a:prstGeom prst="line">
              <a:avLst/>
            </a:prstGeom>
            <a:noFill/>
            <a:ln w="0">
              <a:solidFill>
                <a:srgbClr val="000000"/>
              </a:solidFill>
              <a:round/>
              <a:headEnd/>
              <a:tailEnd/>
            </a:ln>
          </p:spPr>
          <p:txBody>
            <a:bodyPr/>
            <a:lstStyle/>
            <a:p>
              <a:endParaRPr lang="en-GB"/>
            </a:p>
          </p:txBody>
        </p:sp>
        <p:sp>
          <p:nvSpPr>
            <p:cNvPr id="176173" name="Line 30"/>
            <p:cNvSpPr>
              <a:spLocks noChangeShapeType="1"/>
            </p:cNvSpPr>
            <p:nvPr/>
          </p:nvSpPr>
          <p:spPr bwMode="auto">
            <a:xfrm>
              <a:off x="3297" y="3952"/>
              <a:ext cx="23" cy="1"/>
            </a:xfrm>
            <a:prstGeom prst="line">
              <a:avLst/>
            </a:prstGeom>
            <a:noFill/>
            <a:ln w="0">
              <a:solidFill>
                <a:srgbClr val="000000"/>
              </a:solidFill>
              <a:round/>
              <a:headEnd/>
              <a:tailEnd/>
            </a:ln>
          </p:spPr>
          <p:txBody>
            <a:bodyPr/>
            <a:lstStyle/>
            <a:p>
              <a:endParaRPr lang="en-GB"/>
            </a:p>
          </p:txBody>
        </p:sp>
        <p:sp>
          <p:nvSpPr>
            <p:cNvPr id="176174" name="Line 31"/>
            <p:cNvSpPr>
              <a:spLocks noChangeShapeType="1"/>
            </p:cNvSpPr>
            <p:nvPr/>
          </p:nvSpPr>
          <p:spPr bwMode="auto">
            <a:xfrm>
              <a:off x="3297" y="3735"/>
              <a:ext cx="23" cy="1"/>
            </a:xfrm>
            <a:prstGeom prst="line">
              <a:avLst/>
            </a:prstGeom>
            <a:noFill/>
            <a:ln w="0">
              <a:solidFill>
                <a:srgbClr val="000000"/>
              </a:solidFill>
              <a:round/>
              <a:headEnd/>
              <a:tailEnd/>
            </a:ln>
          </p:spPr>
          <p:txBody>
            <a:bodyPr/>
            <a:lstStyle/>
            <a:p>
              <a:endParaRPr lang="en-GB"/>
            </a:p>
          </p:txBody>
        </p:sp>
        <p:sp>
          <p:nvSpPr>
            <p:cNvPr id="176175" name="Line 32"/>
            <p:cNvSpPr>
              <a:spLocks noChangeShapeType="1"/>
            </p:cNvSpPr>
            <p:nvPr/>
          </p:nvSpPr>
          <p:spPr bwMode="auto">
            <a:xfrm>
              <a:off x="3297" y="3515"/>
              <a:ext cx="23" cy="0"/>
            </a:xfrm>
            <a:prstGeom prst="line">
              <a:avLst/>
            </a:prstGeom>
            <a:noFill/>
            <a:ln w="0">
              <a:solidFill>
                <a:srgbClr val="000000"/>
              </a:solidFill>
              <a:round/>
              <a:headEnd/>
              <a:tailEnd/>
            </a:ln>
          </p:spPr>
          <p:txBody>
            <a:bodyPr/>
            <a:lstStyle/>
            <a:p>
              <a:endParaRPr lang="en-GB"/>
            </a:p>
          </p:txBody>
        </p:sp>
        <p:sp>
          <p:nvSpPr>
            <p:cNvPr id="176176" name="Line 33"/>
            <p:cNvSpPr>
              <a:spLocks noChangeShapeType="1"/>
            </p:cNvSpPr>
            <p:nvPr/>
          </p:nvSpPr>
          <p:spPr bwMode="auto">
            <a:xfrm>
              <a:off x="3297" y="3299"/>
              <a:ext cx="23" cy="1"/>
            </a:xfrm>
            <a:prstGeom prst="line">
              <a:avLst/>
            </a:prstGeom>
            <a:noFill/>
            <a:ln w="0">
              <a:solidFill>
                <a:srgbClr val="000000"/>
              </a:solidFill>
              <a:round/>
              <a:headEnd/>
              <a:tailEnd/>
            </a:ln>
          </p:spPr>
          <p:txBody>
            <a:bodyPr/>
            <a:lstStyle/>
            <a:p>
              <a:endParaRPr lang="en-GB"/>
            </a:p>
          </p:txBody>
        </p:sp>
        <p:sp>
          <p:nvSpPr>
            <p:cNvPr id="176177" name="Line 34"/>
            <p:cNvSpPr>
              <a:spLocks noChangeShapeType="1"/>
            </p:cNvSpPr>
            <p:nvPr/>
          </p:nvSpPr>
          <p:spPr bwMode="auto">
            <a:xfrm>
              <a:off x="3297" y="3078"/>
              <a:ext cx="23" cy="1"/>
            </a:xfrm>
            <a:prstGeom prst="line">
              <a:avLst/>
            </a:prstGeom>
            <a:noFill/>
            <a:ln w="0">
              <a:solidFill>
                <a:srgbClr val="000000"/>
              </a:solidFill>
              <a:round/>
              <a:headEnd/>
              <a:tailEnd/>
            </a:ln>
          </p:spPr>
          <p:txBody>
            <a:bodyPr/>
            <a:lstStyle/>
            <a:p>
              <a:endParaRPr lang="en-GB"/>
            </a:p>
          </p:txBody>
        </p:sp>
        <p:sp>
          <p:nvSpPr>
            <p:cNvPr id="176178" name="Line 35"/>
            <p:cNvSpPr>
              <a:spLocks noChangeShapeType="1"/>
            </p:cNvSpPr>
            <p:nvPr/>
          </p:nvSpPr>
          <p:spPr bwMode="auto">
            <a:xfrm>
              <a:off x="3297" y="2862"/>
              <a:ext cx="23" cy="1"/>
            </a:xfrm>
            <a:prstGeom prst="line">
              <a:avLst/>
            </a:prstGeom>
            <a:noFill/>
            <a:ln w="0">
              <a:solidFill>
                <a:srgbClr val="000000"/>
              </a:solidFill>
              <a:round/>
              <a:headEnd/>
              <a:tailEnd/>
            </a:ln>
          </p:spPr>
          <p:txBody>
            <a:bodyPr/>
            <a:lstStyle/>
            <a:p>
              <a:endParaRPr lang="en-GB"/>
            </a:p>
          </p:txBody>
        </p:sp>
        <p:sp>
          <p:nvSpPr>
            <p:cNvPr id="176179" name="Line 36"/>
            <p:cNvSpPr>
              <a:spLocks noChangeShapeType="1"/>
            </p:cNvSpPr>
            <p:nvPr/>
          </p:nvSpPr>
          <p:spPr bwMode="auto">
            <a:xfrm>
              <a:off x="3297" y="2641"/>
              <a:ext cx="23" cy="1"/>
            </a:xfrm>
            <a:prstGeom prst="line">
              <a:avLst/>
            </a:prstGeom>
            <a:noFill/>
            <a:ln w="0">
              <a:solidFill>
                <a:srgbClr val="000000"/>
              </a:solidFill>
              <a:round/>
              <a:headEnd/>
              <a:tailEnd/>
            </a:ln>
          </p:spPr>
          <p:txBody>
            <a:bodyPr/>
            <a:lstStyle/>
            <a:p>
              <a:endParaRPr lang="en-GB"/>
            </a:p>
          </p:txBody>
        </p:sp>
        <p:sp>
          <p:nvSpPr>
            <p:cNvPr id="176180" name="Line 37"/>
            <p:cNvSpPr>
              <a:spLocks noChangeShapeType="1"/>
            </p:cNvSpPr>
            <p:nvPr/>
          </p:nvSpPr>
          <p:spPr bwMode="auto">
            <a:xfrm>
              <a:off x="3297" y="2426"/>
              <a:ext cx="23" cy="0"/>
            </a:xfrm>
            <a:prstGeom prst="line">
              <a:avLst/>
            </a:prstGeom>
            <a:noFill/>
            <a:ln w="0">
              <a:solidFill>
                <a:srgbClr val="000000"/>
              </a:solidFill>
              <a:round/>
              <a:headEnd/>
              <a:tailEnd/>
            </a:ln>
          </p:spPr>
          <p:txBody>
            <a:bodyPr/>
            <a:lstStyle/>
            <a:p>
              <a:endParaRPr lang="en-GB"/>
            </a:p>
          </p:txBody>
        </p:sp>
        <p:sp>
          <p:nvSpPr>
            <p:cNvPr id="176181" name="Line 38"/>
            <p:cNvSpPr>
              <a:spLocks noChangeShapeType="1"/>
            </p:cNvSpPr>
            <p:nvPr/>
          </p:nvSpPr>
          <p:spPr bwMode="auto">
            <a:xfrm>
              <a:off x="3320" y="3952"/>
              <a:ext cx="2185" cy="1"/>
            </a:xfrm>
            <a:prstGeom prst="line">
              <a:avLst/>
            </a:prstGeom>
            <a:noFill/>
            <a:ln w="0">
              <a:solidFill>
                <a:srgbClr val="000000"/>
              </a:solidFill>
              <a:round/>
              <a:headEnd/>
              <a:tailEnd/>
            </a:ln>
          </p:spPr>
          <p:txBody>
            <a:bodyPr/>
            <a:lstStyle/>
            <a:p>
              <a:endParaRPr lang="en-GB"/>
            </a:p>
          </p:txBody>
        </p:sp>
        <p:sp>
          <p:nvSpPr>
            <p:cNvPr id="176182" name="Line 39"/>
            <p:cNvSpPr>
              <a:spLocks noChangeShapeType="1"/>
            </p:cNvSpPr>
            <p:nvPr/>
          </p:nvSpPr>
          <p:spPr bwMode="auto">
            <a:xfrm flipV="1">
              <a:off x="3320" y="3952"/>
              <a:ext cx="1" cy="21"/>
            </a:xfrm>
            <a:prstGeom prst="line">
              <a:avLst/>
            </a:prstGeom>
            <a:noFill/>
            <a:ln w="0">
              <a:solidFill>
                <a:srgbClr val="000000"/>
              </a:solidFill>
              <a:round/>
              <a:headEnd/>
              <a:tailEnd/>
            </a:ln>
          </p:spPr>
          <p:txBody>
            <a:bodyPr/>
            <a:lstStyle/>
            <a:p>
              <a:endParaRPr lang="en-GB"/>
            </a:p>
          </p:txBody>
        </p:sp>
        <p:sp>
          <p:nvSpPr>
            <p:cNvPr id="176183" name="Line 40"/>
            <p:cNvSpPr>
              <a:spLocks noChangeShapeType="1"/>
            </p:cNvSpPr>
            <p:nvPr/>
          </p:nvSpPr>
          <p:spPr bwMode="auto">
            <a:xfrm flipV="1">
              <a:off x="3632" y="3952"/>
              <a:ext cx="1" cy="21"/>
            </a:xfrm>
            <a:prstGeom prst="line">
              <a:avLst/>
            </a:prstGeom>
            <a:noFill/>
            <a:ln w="0">
              <a:solidFill>
                <a:srgbClr val="000000"/>
              </a:solidFill>
              <a:round/>
              <a:headEnd/>
              <a:tailEnd/>
            </a:ln>
          </p:spPr>
          <p:txBody>
            <a:bodyPr/>
            <a:lstStyle/>
            <a:p>
              <a:endParaRPr lang="en-GB"/>
            </a:p>
          </p:txBody>
        </p:sp>
        <p:sp>
          <p:nvSpPr>
            <p:cNvPr id="176184" name="Line 41"/>
            <p:cNvSpPr>
              <a:spLocks noChangeShapeType="1"/>
            </p:cNvSpPr>
            <p:nvPr/>
          </p:nvSpPr>
          <p:spPr bwMode="auto">
            <a:xfrm flipV="1">
              <a:off x="3945" y="3952"/>
              <a:ext cx="1" cy="21"/>
            </a:xfrm>
            <a:prstGeom prst="line">
              <a:avLst/>
            </a:prstGeom>
            <a:noFill/>
            <a:ln w="0">
              <a:solidFill>
                <a:srgbClr val="000000"/>
              </a:solidFill>
              <a:round/>
              <a:headEnd/>
              <a:tailEnd/>
            </a:ln>
          </p:spPr>
          <p:txBody>
            <a:bodyPr/>
            <a:lstStyle/>
            <a:p>
              <a:endParaRPr lang="en-GB"/>
            </a:p>
          </p:txBody>
        </p:sp>
        <p:sp>
          <p:nvSpPr>
            <p:cNvPr id="176185" name="Line 42"/>
            <p:cNvSpPr>
              <a:spLocks noChangeShapeType="1"/>
            </p:cNvSpPr>
            <p:nvPr/>
          </p:nvSpPr>
          <p:spPr bwMode="auto">
            <a:xfrm flipV="1">
              <a:off x="4258" y="3952"/>
              <a:ext cx="1" cy="21"/>
            </a:xfrm>
            <a:prstGeom prst="line">
              <a:avLst/>
            </a:prstGeom>
            <a:noFill/>
            <a:ln w="0">
              <a:solidFill>
                <a:srgbClr val="000000"/>
              </a:solidFill>
              <a:round/>
              <a:headEnd/>
              <a:tailEnd/>
            </a:ln>
          </p:spPr>
          <p:txBody>
            <a:bodyPr/>
            <a:lstStyle/>
            <a:p>
              <a:endParaRPr lang="en-GB"/>
            </a:p>
          </p:txBody>
        </p:sp>
        <p:sp>
          <p:nvSpPr>
            <p:cNvPr id="176186" name="Line 43"/>
            <p:cNvSpPr>
              <a:spLocks noChangeShapeType="1"/>
            </p:cNvSpPr>
            <p:nvPr/>
          </p:nvSpPr>
          <p:spPr bwMode="auto">
            <a:xfrm flipV="1">
              <a:off x="4566" y="3952"/>
              <a:ext cx="1" cy="21"/>
            </a:xfrm>
            <a:prstGeom prst="line">
              <a:avLst/>
            </a:prstGeom>
            <a:noFill/>
            <a:ln w="0">
              <a:solidFill>
                <a:srgbClr val="000000"/>
              </a:solidFill>
              <a:round/>
              <a:headEnd/>
              <a:tailEnd/>
            </a:ln>
          </p:spPr>
          <p:txBody>
            <a:bodyPr/>
            <a:lstStyle/>
            <a:p>
              <a:endParaRPr lang="en-GB"/>
            </a:p>
          </p:txBody>
        </p:sp>
        <p:sp>
          <p:nvSpPr>
            <p:cNvPr id="176187" name="Line 44"/>
            <p:cNvSpPr>
              <a:spLocks noChangeShapeType="1"/>
            </p:cNvSpPr>
            <p:nvPr/>
          </p:nvSpPr>
          <p:spPr bwMode="auto">
            <a:xfrm flipV="1">
              <a:off x="4879" y="3952"/>
              <a:ext cx="1" cy="21"/>
            </a:xfrm>
            <a:prstGeom prst="line">
              <a:avLst/>
            </a:prstGeom>
            <a:noFill/>
            <a:ln w="0">
              <a:solidFill>
                <a:srgbClr val="000000"/>
              </a:solidFill>
              <a:round/>
              <a:headEnd/>
              <a:tailEnd/>
            </a:ln>
          </p:spPr>
          <p:txBody>
            <a:bodyPr/>
            <a:lstStyle/>
            <a:p>
              <a:endParaRPr lang="en-GB"/>
            </a:p>
          </p:txBody>
        </p:sp>
        <p:sp>
          <p:nvSpPr>
            <p:cNvPr id="176188" name="Line 45"/>
            <p:cNvSpPr>
              <a:spLocks noChangeShapeType="1"/>
            </p:cNvSpPr>
            <p:nvPr/>
          </p:nvSpPr>
          <p:spPr bwMode="auto">
            <a:xfrm flipV="1">
              <a:off x="5192" y="3952"/>
              <a:ext cx="1" cy="21"/>
            </a:xfrm>
            <a:prstGeom prst="line">
              <a:avLst/>
            </a:prstGeom>
            <a:noFill/>
            <a:ln w="0">
              <a:solidFill>
                <a:srgbClr val="000000"/>
              </a:solidFill>
              <a:round/>
              <a:headEnd/>
              <a:tailEnd/>
            </a:ln>
          </p:spPr>
          <p:txBody>
            <a:bodyPr/>
            <a:lstStyle/>
            <a:p>
              <a:endParaRPr lang="en-GB"/>
            </a:p>
          </p:txBody>
        </p:sp>
        <p:sp>
          <p:nvSpPr>
            <p:cNvPr id="176189" name="Line 46"/>
            <p:cNvSpPr>
              <a:spLocks noChangeShapeType="1"/>
            </p:cNvSpPr>
            <p:nvPr/>
          </p:nvSpPr>
          <p:spPr bwMode="auto">
            <a:xfrm flipV="1">
              <a:off x="5505" y="3952"/>
              <a:ext cx="1" cy="21"/>
            </a:xfrm>
            <a:prstGeom prst="line">
              <a:avLst/>
            </a:prstGeom>
            <a:noFill/>
            <a:ln w="0">
              <a:solidFill>
                <a:srgbClr val="000000"/>
              </a:solidFill>
              <a:round/>
              <a:headEnd/>
              <a:tailEnd/>
            </a:ln>
          </p:spPr>
          <p:txBody>
            <a:bodyPr/>
            <a:lstStyle/>
            <a:p>
              <a:endParaRPr lang="en-GB"/>
            </a:p>
          </p:txBody>
        </p:sp>
        <p:sp>
          <p:nvSpPr>
            <p:cNvPr id="176190" name="Rectangle 47"/>
            <p:cNvSpPr>
              <a:spLocks noChangeArrowheads="1"/>
            </p:cNvSpPr>
            <p:nvPr/>
          </p:nvSpPr>
          <p:spPr bwMode="auto">
            <a:xfrm>
              <a:off x="3227" y="3915"/>
              <a:ext cx="4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0</a:t>
              </a:r>
              <a:endParaRPr lang="en-US" sz="1000" b="0">
                <a:solidFill>
                  <a:srgbClr val="CC0000"/>
                </a:solidFill>
                <a:latin typeface="Tahoma" pitchFamily="34" charset="0"/>
                <a:cs typeface="Arial" charset="0"/>
              </a:endParaRPr>
            </a:p>
          </p:txBody>
        </p:sp>
        <p:sp>
          <p:nvSpPr>
            <p:cNvPr id="176191" name="Rectangle 48"/>
            <p:cNvSpPr>
              <a:spLocks noChangeArrowheads="1"/>
            </p:cNvSpPr>
            <p:nvPr/>
          </p:nvSpPr>
          <p:spPr bwMode="auto">
            <a:xfrm>
              <a:off x="3190" y="3699"/>
              <a:ext cx="82"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20</a:t>
              </a:r>
              <a:endParaRPr lang="en-US" sz="1000" b="0">
                <a:solidFill>
                  <a:srgbClr val="CC0000"/>
                </a:solidFill>
                <a:latin typeface="Tahoma" pitchFamily="34" charset="0"/>
                <a:cs typeface="Arial" charset="0"/>
              </a:endParaRPr>
            </a:p>
          </p:txBody>
        </p:sp>
        <p:sp>
          <p:nvSpPr>
            <p:cNvPr id="176192" name="Rectangle 49"/>
            <p:cNvSpPr>
              <a:spLocks noChangeArrowheads="1"/>
            </p:cNvSpPr>
            <p:nvPr/>
          </p:nvSpPr>
          <p:spPr bwMode="auto">
            <a:xfrm>
              <a:off x="3190" y="3478"/>
              <a:ext cx="82"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40</a:t>
              </a:r>
              <a:endParaRPr lang="en-US" sz="1000" b="0">
                <a:solidFill>
                  <a:srgbClr val="CC0000"/>
                </a:solidFill>
                <a:latin typeface="Tahoma" pitchFamily="34" charset="0"/>
                <a:cs typeface="Arial" charset="0"/>
              </a:endParaRPr>
            </a:p>
          </p:txBody>
        </p:sp>
        <p:sp>
          <p:nvSpPr>
            <p:cNvPr id="176193" name="Rectangle 50"/>
            <p:cNvSpPr>
              <a:spLocks noChangeArrowheads="1"/>
            </p:cNvSpPr>
            <p:nvPr/>
          </p:nvSpPr>
          <p:spPr bwMode="auto">
            <a:xfrm>
              <a:off x="3190" y="3262"/>
              <a:ext cx="82"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60</a:t>
              </a:r>
              <a:endParaRPr lang="en-US" sz="1000" b="0">
                <a:solidFill>
                  <a:srgbClr val="CC0000"/>
                </a:solidFill>
                <a:latin typeface="Tahoma" pitchFamily="34" charset="0"/>
                <a:cs typeface="Arial" charset="0"/>
              </a:endParaRPr>
            </a:p>
          </p:txBody>
        </p:sp>
        <p:sp>
          <p:nvSpPr>
            <p:cNvPr id="176194" name="Rectangle 51"/>
            <p:cNvSpPr>
              <a:spLocks noChangeArrowheads="1"/>
            </p:cNvSpPr>
            <p:nvPr/>
          </p:nvSpPr>
          <p:spPr bwMode="auto">
            <a:xfrm>
              <a:off x="3190" y="3041"/>
              <a:ext cx="82"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80</a:t>
              </a:r>
              <a:endParaRPr lang="en-US" sz="1000" b="0">
                <a:solidFill>
                  <a:srgbClr val="CC0000"/>
                </a:solidFill>
                <a:latin typeface="Tahoma" pitchFamily="34" charset="0"/>
                <a:cs typeface="Arial" charset="0"/>
              </a:endParaRPr>
            </a:p>
          </p:txBody>
        </p:sp>
        <p:sp>
          <p:nvSpPr>
            <p:cNvPr id="176195" name="Rectangle 52"/>
            <p:cNvSpPr>
              <a:spLocks noChangeArrowheads="1"/>
            </p:cNvSpPr>
            <p:nvPr/>
          </p:nvSpPr>
          <p:spPr bwMode="auto">
            <a:xfrm>
              <a:off x="3152" y="2826"/>
              <a:ext cx="123"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100</a:t>
              </a:r>
              <a:endParaRPr lang="en-US" sz="1000" b="0">
                <a:solidFill>
                  <a:srgbClr val="CC0000"/>
                </a:solidFill>
                <a:latin typeface="Tahoma" pitchFamily="34" charset="0"/>
                <a:cs typeface="Arial" charset="0"/>
              </a:endParaRPr>
            </a:p>
          </p:txBody>
        </p:sp>
        <p:sp>
          <p:nvSpPr>
            <p:cNvPr id="176196" name="Rectangle 53"/>
            <p:cNvSpPr>
              <a:spLocks noChangeArrowheads="1"/>
            </p:cNvSpPr>
            <p:nvPr/>
          </p:nvSpPr>
          <p:spPr bwMode="auto">
            <a:xfrm>
              <a:off x="3152" y="2605"/>
              <a:ext cx="123"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120</a:t>
              </a:r>
              <a:endParaRPr lang="en-US" sz="1000" b="0">
                <a:solidFill>
                  <a:srgbClr val="CC0000"/>
                </a:solidFill>
                <a:latin typeface="Tahoma" pitchFamily="34" charset="0"/>
                <a:cs typeface="Arial" charset="0"/>
              </a:endParaRPr>
            </a:p>
          </p:txBody>
        </p:sp>
        <p:sp>
          <p:nvSpPr>
            <p:cNvPr id="176197" name="Rectangle 54"/>
            <p:cNvSpPr>
              <a:spLocks noChangeArrowheads="1"/>
            </p:cNvSpPr>
            <p:nvPr/>
          </p:nvSpPr>
          <p:spPr bwMode="auto">
            <a:xfrm>
              <a:off x="3152" y="2388"/>
              <a:ext cx="123"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140</a:t>
              </a:r>
              <a:endParaRPr lang="en-US" sz="1000" b="0">
                <a:solidFill>
                  <a:srgbClr val="CC0000"/>
                </a:solidFill>
                <a:latin typeface="Tahoma" pitchFamily="34" charset="0"/>
                <a:cs typeface="Arial" charset="0"/>
              </a:endParaRPr>
            </a:p>
          </p:txBody>
        </p:sp>
        <p:sp>
          <p:nvSpPr>
            <p:cNvPr id="176198" name="Rectangle 55"/>
            <p:cNvSpPr>
              <a:spLocks noChangeArrowheads="1"/>
            </p:cNvSpPr>
            <p:nvPr/>
          </p:nvSpPr>
          <p:spPr bwMode="auto">
            <a:xfrm>
              <a:off x="3303" y="4015"/>
              <a:ext cx="38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Middle East</a:t>
              </a:r>
              <a:endParaRPr lang="en-US" sz="1000" b="0">
                <a:solidFill>
                  <a:srgbClr val="CC0000"/>
                </a:solidFill>
                <a:latin typeface="Tahoma" pitchFamily="34" charset="0"/>
                <a:cs typeface="Arial" charset="0"/>
              </a:endParaRPr>
            </a:p>
          </p:txBody>
        </p:sp>
        <p:sp>
          <p:nvSpPr>
            <p:cNvPr id="176199" name="Rectangle 56"/>
            <p:cNvSpPr>
              <a:spLocks noChangeArrowheads="1"/>
            </p:cNvSpPr>
            <p:nvPr/>
          </p:nvSpPr>
          <p:spPr bwMode="auto">
            <a:xfrm>
              <a:off x="3708" y="4015"/>
              <a:ext cx="19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North</a:t>
              </a:r>
              <a:endParaRPr lang="en-US" sz="1000" b="0">
                <a:solidFill>
                  <a:srgbClr val="CC0000"/>
                </a:solidFill>
                <a:latin typeface="Tahoma" pitchFamily="34" charset="0"/>
                <a:cs typeface="Arial" charset="0"/>
              </a:endParaRPr>
            </a:p>
          </p:txBody>
        </p:sp>
        <p:sp>
          <p:nvSpPr>
            <p:cNvPr id="176200" name="Rectangle 57"/>
            <p:cNvSpPr>
              <a:spLocks noChangeArrowheads="1"/>
            </p:cNvSpPr>
            <p:nvPr/>
          </p:nvSpPr>
          <p:spPr bwMode="auto">
            <a:xfrm>
              <a:off x="3670" y="4105"/>
              <a:ext cx="268"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America</a:t>
              </a:r>
              <a:endParaRPr lang="en-US" sz="1000" b="0">
                <a:solidFill>
                  <a:srgbClr val="CC0000"/>
                </a:solidFill>
                <a:latin typeface="Tahoma" pitchFamily="34" charset="0"/>
                <a:cs typeface="Arial" charset="0"/>
              </a:endParaRPr>
            </a:p>
          </p:txBody>
        </p:sp>
        <p:sp>
          <p:nvSpPr>
            <p:cNvPr id="176201" name="Rectangle 58"/>
            <p:cNvSpPr>
              <a:spLocks noChangeArrowheads="1"/>
            </p:cNvSpPr>
            <p:nvPr/>
          </p:nvSpPr>
          <p:spPr bwMode="auto">
            <a:xfrm>
              <a:off x="3999" y="4015"/>
              <a:ext cx="239"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Former</a:t>
              </a:r>
              <a:endParaRPr lang="en-US" sz="1000" b="0">
                <a:solidFill>
                  <a:srgbClr val="CC0000"/>
                </a:solidFill>
                <a:latin typeface="Tahoma" pitchFamily="34" charset="0"/>
                <a:cs typeface="Arial" charset="0"/>
              </a:endParaRPr>
            </a:p>
          </p:txBody>
        </p:sp>
        <p:sp>
          <p:nvSpPr>
            <p:cNvPr id="176202" name="Rectangle 59"/>
            <p:cNvSpPr>
              <a:spLocks noChangeArrowheads="1"/>
            </p:cNvSpPr>
            <p:nvPr/>
          </p:nvSpPr>
          <p:spPr bwMode="auto">
            <a:xfrm>
              <a:off x="4016" y="4105"/>
              <a:ext cx="200"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Soviet</a:t>
              </a:r>
              <a:endParaRPr lang="en-US" sz="1000" b="0">
                <a:solidFill>
                  <a:srgbClr val="CC0000"/>
                </a:solidFill>
                <a:latin typeface="Tahoma" pitchFamily="34" charset="0"/>
                <a:cs typeface="Arial" charset="0"/>
              </a:endParaRPr>
            </a:p>
          </p:txBody>
        </p:sp>
        <p:sp>
          <p:nvSpPr>
            <p:cNvPr id="176203" name="Rectangle 60"/>
            <p:cNvSpPr>
              <a:spLocks noChangeArrowheads="1"/>
            </p:cNvSpPr>
            <p:nvPr/>
          </p:nvSpPr>
          <p:spPr bwMode="auto">
            <a:xfrm>
              <a:off x="4016" y="4194"/>
              <a:ext cx="195"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Union</a:t>
              </a:r>
              <a:endParaRPr lang="en-US" sz="1000" b="0">
                <a:solidFill>
                  <a:srgbClr val="CC0000"/>
                </a:solidFill>
                <a:latin typeface="Tahoma" pitchFamily="34" charset="0"/>
                <a:cs typeface="Arial" charset="0"/>
              </a:endParaRPr>
            </a:p>
          </p:txBody>
        </p:sp>
        <p:sp>
          <p:nvSpPr>
            <p:cNvPr id="176204" name="Rectangle 61"/>
            <p:cNvSpPr>
              <a:spLocks noChangeArrowheads="1"/>
            </p:cNvSpPr>
            <p:nvPr/>
          </p:nvSpPr>
          <p:spPr bwMode="auto">
            <a:xfrm>
              <a:off x="4345" y="4015"/>
              <a:ext cx="159"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Latin</a:t>
              </a:r>
              <a:endParaRPr lang="en-US" sz="1000" b="0">
                <a:solidFill>
                  <a:srgbClr val="CC0000"/>
                </a:solidFill>
                <a:latin typeface="Tahoma" pitchFamily="34" charset="0"/>
                <a:cs typeface="Arial" charset="0"/>
              </a:endParaRPr>
            </a:p>
          </p:txBody>
        </p:sp>
        <p:sp>
          <p:nvSpPr>
            <p:cNvPr id="176205" name="Rectangle 62"/>
            <p:cNvSpPr>
              <a:spLocks noChangeArrowheads="1"/>
            </p:cNvSpPr>
            <p:nvPr/>
          </p:nvSpPr>
          <p:spPr bwMode="auto">
            <a:xfrm>
              <a:off x="4296" y="4105"/>
              <a:ext cx="268"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America</a:t>
              </a:r>
              <a:endParaRPr lang="en-US" sz="1000" b="0">
                <a:solidFill>
                  <a:srgbClr val="CC0000"/>
                </a:solidFill>
                <a:latin typeface="Tahoma" pitchFamily="34" charset="0"/>
                <a:cs typeface="Arial" charset="0"/>
              </a:endParaRPr>
            </a:p>
          </p:txBody>
        </p:sp>
        <p:sp>
          <p:nvSpPr>
            <p:cNvPr id="176206" name="Rectangle 63"/>
            <p:cNvSpPr>
              <a:spLocks noChangeArrowheads="1"/>
            </p:cNvSpPr>
            <p:nvPr/>
          </p:nvSpPr>
          <p:spPr bwMode="auto">
            <a:xfrm>
              <a:off x="4637" y="4015"/>
              <a:ext cx="188"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Africa</a:t>
              </a:r>
              <a:endParaRPr lang="en-US" sz="1000" b="0">
                <a:solidFill>
                  <a:srgbClr val="CC0000"/>
                </a:solidFill>
                <a:latin typeface="Tahoma" pitchFamily="34" charset="0"/>
                <a:cs typeface="Arial" charset="0"/>
              </a:endParaRPr>
            </a:p>
          </p:txBody>
        </p:sp>
        <p:sp>
          <p:nvSpPr>
            <p:cNvPr id="176207" name="Rectangle 64"/>
            <p:cNvSpPr>
              <a:spLocks noChangeArrowheads="1"/>
            </p:cNvSpPr>
            <p:nvPr/>
          </p:nvSpPr>
          <p:spPr bwMode="auto">
            <a:xfrm>
              <a:off x="4857" y="4015"/>
              <a:ext cx="37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Asia/Pacific</a:t>
              </a:r>
              <a:endParaRPr lang="en-US" sz="1000" b="0">
                <a:solidFill>
                  <a:srgbClr val="CC0000"/>
                </a:solidFill>
                <a:latin typeface="Tahoma" pitchFamily="34" charset="0"/>
                <a:cs typeface="Arial" charset="0"/>
              </a:endParaRPr>
            </a:p>
          </p:txBody>
        </p:sp>
        <p:sp>
          <p:nvSpPr>
            <p:cNvPr id="176208" name="Rectangle 65"/>
            <p:cNvSpPr>
              <a:spLocks noChangeArrowheads="1"/>
            </p:cNvSpPr>
            <p:nvPr/>
          </p:nvSpPr>
          <p:spPr bwMode="auto">
            <a:xfrm>
              <a:off x="5246" y="4015"/>
              <a:ext cx="233"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Europe</a:t>
              </a:r>
              <a:endParaRPr lang="en-US" sz="1000" b="0">
                <a:solidFill>
                  <a:srgbClr val="CC0000"/>
                </a:solidFill>
                <a:latin typeface="Tahoma" pitchFamily="34" charset="0"/>
                <a:cs typeface="Arial" charset="0"/>
              </a:endParaRPr>
            </a:p>
          </p:txBody>
        </p:sp>
        <p:sp>
          <p:nvSpPr>
            <p:cNvPr id="176209" name="Rectangle 66"/>
            <p:cNvSpPr>
              <a:spLocks noChangeArrowheads="1"/>
            </p:cNvSpPr>
            <p:nvPr/>
          </p:nvSpPr>
          <p:spPr bwMode="auto">
            <a:xfrm rot="-5400000">
              <a:off x="2836" y="2615"/>
              <a:ext cx="443"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Billion barrels</a:t>
              </a:r>
              <a:endParaRPr lang="en-US" sz="1000" b="0">
                <a:solidFill>
                  <a:srgbClr val="CC0000"/>
                </a:solidFill>
                <a:latin typeface="Tahoma" pitchFamily="34" charset="0"/>
                <a:cs typeface="Arial" charset="0"/>
              </a:endParaRPr>
            </a:p>
          </p:txBody>
        </p:sp>
        <p:sp>
          <p:nvSpPr>
            <p:cNvPr id="176210" name="Rectangle 67"/>
            <p:cNvSpPr>
              <a:spLocks noChangeArrowheads="1"/>
            </p:cNvSpPr>
            <p:nvPr/>
          </p:nvSpPr>
          <p:spPr bwMode="auto">
            <a:xfrm>
              <a:off x="4807" y="2551"/>
              <a:ext cx="44" cy="42"/>
            </a:xfrm>
            <a:prstGeom prst="rect">
              <a:avLst/>
            </a:prstGeom>
            <a:solidFill>
              <a:srgbClr val="33CCCC"/>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211" name="Rectangle 68"/>
            <p:cNvSpPr>
              <a:spLocks noChangeArrowheads="1"/>
            </p:cNvSpPr>
            <p:nvPr/>
          </p:nvSpPr>
          <p:spPr bwMode="auto">
            <a:xfrm>
              <a:off x="4876" y="2523"/>
              <a:ext cx="436"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High of range</a:t>
              </a:r>
              <a:endParaRPr lang="en-US" sz="1000" b="0">
                <a:solidFill>
                  <a:srgbClr val="CC0000"/>
                </a:solidFill>
                <a:latin typeface="Tahoma" pitchFamily="34" charset="0"/>
                <a:cs typeface="Arial" charset="0"/>
              </a:endParaRPr>
            </a:p>
          </p:txBody>
        </p:sp>
        <p:sp>
          <p:nvSpPr>
            <p:cNvPr id="176212" name="Rectangle 69"/>
            <p:cNvSpPr>
              <a:spLocks noChangeArrowheads="1"/>
            </p:cNvSpPr>
            <p:nvPr/>
          </p:nvSpPr>
          <p:spPr bwMode="auto">
            <a:xfrm>
              <a:off x="4807" y="2679"/>
              <a:ext cx="44" cy="43"/>
            </a:xfrm>
            <a:prstGeom prst="rect">
              <a:avLst/>
            </a:prstGeom>
            <a:solidFill>
              <a:srgbClr val="0000FF"/>
            </a:solidFill>
            <a:ln w="9525">
              <a:noFill/>
              <a:miter lim="800000"/>
              <a:headEnd/>
              <a:tailEnd/>
            </a:ln>
          </p:spPr>
          <p:txBody>
            <a:bodyPr/>
            <a:lstStyle/>
            <a:p>
              <a:endParaRPr lang="en-US" sz="1000" b="0">
                <a:solidFill>
                  <a:srgbClr val="CC0000"/>
                </a:solidFill>
                <a:latin typeface="Tahoma" pitchFamily="34" charset="0"/>
                <a:cs typeface="Arial" charset="0"/>
              </a:endParaRPr>
            </a:p>
          </p:txBody>
        </p:sp>
        <p:sp>
          <p:nvSpPr>
            <p:cNvPr id="176213" name="Rectangle 70"/>
            <p:cNvSpPr>
              <a:spLocks noChangeArrowheads="1"/>
            </p:cNvSpPr>
            <p:nvPr/>
          </p:nvSpPr>
          <p:spPr bwMode="auto">
            <a:xfrm>
              <a:off x="4876" y="2659"/>
              <a:ext cx="421" cy="96"/>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Low of range</a:t>
              </a:r>
              <a:endParaRPr lang="en-US" sz="1000" b="0">
                <a:solidFill>
                  <a:srgbClr val="CC0000"/>
                </a:solidFill>
                <a:latin typeface="Tahoma" pitchFamily="34" charset="0"/>
                <a:cs typeface="Arial" charset="0"/>
              </a:endParaRPr>
            </a:p>
          </p:txBody>
        </p:sp>
      </p:grpSp>
      <p:sp>
        <p:nvSpPr>
          <p:cNvPr id="176214" name="Rectangle 88"/>
          <p:cNvSpPr>
            <a:spLocks noChangeArrowheads="1"/>
          </p:cNvSpPr>
          <p:nvPr/>
        </p:nvSpPr>
        <p:spPr bwMode="auto">
          <a:xfrm>
            <a:off x="4859338" y="3573463"/>
            <a:ext cx="4284662" cy="168275"/>
          </a:xfrm>
          <a:prstGeom prst="rect">
            <a:avLst/>
          </a:prstGeom>
          <a:noFill/>
          <a:ln w="9525">
            <a:noFill/>
            <a:miter lim="800000"/>
            <a:headEnd/>
            <a:tailEnd/>
          </a:ln>
        </p:spPr>
        <p:txBody>
          <a:bodyPr lIns="0" tIns="0" rIns="0" bIns="0">
            <a:spAutoFit/>
          </a:bodyPr>
          <a:lstStyle/>
          <a:p>
            <a:r>
              <a:rPr lang="en-GB" sz="1100">
                <a:solidFill>
                  <a:srgbClr val="000000"/>
                </a:solidFill>
                <a:cs typeface="Arial" charset="0"/>
              </a:rPr>
              <a:t>Potential Additional Recoverable Oil Resources Using CO</a:t>
            </a:r>
            <a:r>
              <a:rPr lang="en-GB" sz="1100" baseline="-25000">
                <a:solidFill>
                  <a:srgbClr val="000000"/>
                </a:solidFill>
                <a:cs typeface="Arial" charset="0"/>
              </a:rPr>
              <a:t>2</a:t>
            </a:r>
            <a:r>
              <a:rPr lang="en-GB" sz="1100">
                <a:solidFill>
                  <a:srgbClr val="000000"/>
                </a:solidFill>
                <a:cs typeface="Arial" charset="0"/>
              </a:rPr>
              <a:t>-EOR</a:t>
            </a:r>
            <a:endParaRPr lang="en-US" sz="1100">
              <a:solidFill>
                <a:srgbClr val="000000"/>
              </a:solidFill>
              <a:cs typeface="Arial" charset="0"/>
            </a:endParaRPr>
          </a:p>
        </p:txBody>
      </p:sp>
      <p:sp>
        <p:nvSpPr>
          <p:cNvPr id="176215" name="Text Box 175"/>
          <p:cNvSpPr txBox="1">
            <a:spLocks noChangeArrowheads="1"/>
          </p:cNvSpPr>
          <p:nvPr/>
        </p:nvSpPr>
        <p:spPr bwMode="auto">
          <a:xfrm>
            <a:off x="5076825" y="3213100"/>
            <a:ext cx="1079500" cy="228600"/>
          </a:xfrm>
          <a:prstGeom prst="rect">
            <a:avLst/>
          </a:prstGeom>
          <a:noFill/>
          <a:ln w="9525" algn="ctr">
            <a:noFill/>
            <a:miter lim="800000"/>
            <a:headEnd/>
            <a:tailEnd/>
          </a:ln>
        </p:spPr>
        <p:txBody>
          <a:bodyPr wrap="none">
            <a:spAutoFit/>
          </a:bodyPr>
          <a:lstStyle/>
          <a:p>
            <a:pPr algn="ctr">
              <a:spcBef>
                <a:spcPct val="50000"/>
              </a:spcBef>
            </a:pPr>
            <a:r>
              <a:rPr lang="en-GB" sz="900" b="0"/>
              <a:t>Source: IEA 2008</a:t>
            </a:r>
          </a:p>
        </p:txBody>
      </p:sp>
      <p:pic>
        <p:nvPicPr>
          <p:cNvPr id="176216" name="Picture 8"/>
          <p:cNvPicPr>
            <a:picLocks noChangeAspect="1" noChangeArrowheads="1"/>
          </p:cNvPicPr>
          <p:nvPr/>
        </p:nvPicPr>
        <p:blipFill>
          <a:blip r:embed="rId4" cstate="print"/>
          <a:srcRect/>
          <a:stretch>
            <a:fillRect/>
          </a:stretch>
        </p:blipFill>
        <p:spPr bwMode="auto">
          <a:xfrm>
            <a:off x="8243888" y="1412875"/>
            <a:ext cx="658812" cy="185738"/>
          </a:xfrm>
          <a:prstGeom prst="rect">
            <a:avLst/>
          </a:prstGeom>
          <a:noFill/>
          <a:ln w="9525">
            <a:noFill/>
            <a:miter lim="800000"/>
            <a:headEnd/>
            <a:tailEnd/>
          </a:ln>
        </p:spPr>
      </p:pic>
      <p:sp>
        <p:nvSpPr>
          <p:cNvPr id="176217" name="Line 184"/>
          <p:cNvSpPr>
            <a:spLocks noChangeShapeType="1"/>
          </p:cNvSpPr>
          <p:nvPr/>
        </p:nvSpPr>
        <p:spPr bwMode="auto">
          <a:xfrm>
            <a:off x="8532813" y="1628775"/>
            <a:ext cx="0" cy="1655763"/>
          </a:xfrm>
          <a:prstGeom prst="line">
            <a:avLst/>
          </a:prstGeom>
          <a:noFill/>
          <a:ln w="15875">
            <a:solidFill>
              <a:srgbClr val="FF0000"/>
            </a:solidFill>
            <a:prstDash val="dash"/>
            <a:round/>
            <a:headEnd/>
            <a:tailEnd type="triangle" w="med" len="med"/>
          </a:ln>
        </p:spPr>
        <p:txBody>
          <a:bodyPr anchor="ctr">
            <a:spAutoFit/>
          </a:bodyPr>
          <a:lstStyle/>
          <a:p>
            <a:endParaRPr lang="en-GB"/>
          </a:p>
        </p:txBody>
      </p:sp>
      <p:sp>
        <p:nvSpPr>
          <p:cNvPr id="176218" name="Line 36"/>
          <p:cNvSpPr>
            <a:spLocks noChangeShapeType="1"/>
          </p:cNvSpPr>
          <p:nvPr/>
        </p:nvSpPr>
        <p:spPr bwMode="auto">
          <a:xfrm>
            <a:off x="28575" y="925513"/>
            <a:ext cx="9144000" cy="0"/>
          </a:xfrm>
          <a:prstGeom prst="line">
            <a:avLst/>
          </a:prstGeom>
          <a:noFill/>
          <a:ln w="76200">
            <a:solidFill>
              <a:srgbClr val="B3AA7E"/>
            </a:solidFill>
            <a:round/>
            <a:headEnd/>
            <a:tailEnd/>
          </a:ln>
        </p:spPr>
        <p:txBody>
          <a:bodyPr/>
          <a:lstStyle/>
          <a:p>
            <a:endParaRPr lang="en-GB"/>
          </a:p>
        </p:txBody>
      </p:sp>
      <p:sp>
        <p:nvSpPr>
          <p:cNvPr id="176222" name="Rectangle 24"/>
          <p:cNvSpPr>
            <a:spLocks noChangeArrowheads="1"/>
          </p:cNvSpPr>
          <p:nvPr/>
        </p:nvSpPr>
        <p:spPr bwMode="auto">
          <a:xfrm>
            <a:off x="74613" y="1011238"/>
            <a:ext cx="4578350" cy="5788025"/>
          </a:xfrm>
          <a:prstGeom prst="rect">
            <a:avLst/>
          </a:prstGeom>
          <a:noFill/>
          <a:ln w="25400">
            <a:solidFill>
              <a:srgbClr val="00AEEF"/>
            </a:solidFill>
            <a:miter lim="800000"/>
            <a:headEnd/>
            <a:tailEnd/>
          </a:ln>
        </p:spPr>
        <p:txBody>
          <a:bodyPr/>
          <a:lstStyle/>
          <a:p>
            <a:pPr>
              <a:spcBef>
                <a:spcPct val="20000"/>
              </a:spcBef>
              <a:tabLst>
                <a:tab pos="180975" algn="l"/>
              </a:tabLst>
            </a:pPr>
            <a:r>
              <a:rPr lang="en-GB">
                <a:solidFill>
                  <a:srgbClr val="00AEEF"/>
                </a:solidFill>
              </a:rPr>
              <a:t>Technology</a:t>
            </a:r>
          </a:p>
          <a:p>
            <a:pPr>
              <a:spcBef>
                <a:spcPct val="20000"/>
              </a:spcBef>
              <a:tabLst>
                <a:tab pos="180975" algn="l"/>
              </a:tabLst>
            </a:pPr>
            <a:r>
              <a:rPr lang="en-GB" sz="1200" b="0"/>
              <a:t>Technological innovation has the potential to dramatically expand potential ‘oil’ production and reserves, allowing for both improved recovery rates of conventional sources and an expanding definition of oil. Also, new technologies for producing oil could to some extent ease our dependence on conventional crude oil extraction. </a:t>
            </a:r>
          </a:p>
          <a:p>
            <a:pPr>
              <a:spcBef>
                <a:spcPct val="20000"/>
              </a:spcBef>
              <a:tabLst>
                <a:tab pos="180975" algn="l"/>
              </a:tabLst>
            </a:pPr>
            <a:r>
              <a:rPr lang="en-GB" sz="1200"/>
              <a:t>Enhanced Oil Recovery (EOR)</a:t>
            </a:r>
            <a:r>
              <a:rPr lang="en-GB" sz="1200" b="0"/>
              <a:t> – A variety of sophisticated techniques to raise field recovery rates above those achieved through simple gas or water injection (secondary recovery)</a:t>
            </a:r>
          </a:p>
          <a:p>
            <a:pPr>
              <a:spcBef>
                <a:spcPct val="20000"/>
              </a:spcBef>
              <a:tabLst>
                <a:tab pos="180975" algn="l"/>
              </a:tabLst>
            </a:pPr>
            <a:r>
              <a:rPr lang="en-GB" sz="1200"/>
              <a:t>Deepwater &amp; Ultra Deepwater</a:t>
            </a:r>
            <a:r>
              <a:rPr lang="en-GB" sz="1200" b="0"/>
              <a:t> – Extraction techniques that provide access to deep sea fields</a:t>
            </a:r>
          </a:p>
          <a:p>
            <a:pPr>
              <a:spcBef>
                <a:spcPct val="20000"/>
              </a:spcBef>
              <a:tabLst>
                <a:tab pos="180975" algn="l"/>
              </a:tabLst>
            </a:pPr>
            <a:r>
              <a:rPr lang="en-GB" sz="1200"/>
              <a:t>Heavy Oil &amp; Oil Sands</a:t>
            </a:r>
            <a:r>
              <a:rPr lang="en-GB" sz="1200" b="0"/>
              <a:t> – Viscous, dense bitumen sometimes mixed with sand and clay</a:t>
            </a:r>
          </a:p>
          <a:p>
            <a:pPr>
              <a:spcBef>
                <a:spcPct val="20000"/>
              </a:spcBef>
              <a:tabLst>
                <a:tab pos="180975" algn="l"/>
              </a:tabLst>
            </a:pPr>
            <a:r>
              <a:rPr lang="en-GB" sz="1200"/>
              <a:t>Oil Shales</a:t>
            </a:r>
            <a:r>
              <a:rPr lang="en-GB" sz="1200" b="0"/>
              <a:t> – Rocks containing a large proportion of solid organic compounds that can be converted into oil</a:t>
            </a:r>
          </a:p>
          <a:p>
            <a:pPr>
              <a:spcBef>
                <a:spcPct val="20000"/>
              </a:spcBef>
              <a:tabLst>
                <a:tab pos="180975" algn="l"/>
              </a:tabLst>
            </a:pPr>
            <a:r>
              <a:rPr lang="en-GB" sz="1200"/>
              <a:t>Gas-to-Liquids</a:t>
            </a:r>
            <a:r>
              <a:rPr lang="en-GB" sz="1200" b="0"/>
              <a:t> – Conversion of natural gas into liquid fuels (i.e. diesel)</a:t>
            </a:r>
          </a:p>
          <a:p>
            <a:pPr>
              <a:spcBef>
                <a:spcPct val="20000"/>
              </a:spcBef>
              <a:tabLst>
                <a:tab pos="180975" algn="l"/>
              </a:tabLst>
            </a:pPr>
            <a:r>
              <a:rPr lang="en-GB" sz="1200"/>
              <a:t>Coal-to-Liquids</a:t>
            </a:r>
            <a:r>
              <a:rPr lang="en-GB" sz="1200" b="0"/>
              <a:t> – Conversion of coal into liquid fuels (i.e diesel)</a:t>
            </a:r>
          </a:p>
          <a:p>
            <a:pPr>
              <a:spcBef>
                <a:spcPct val="20000"/>
              </a:spcBef>
              <a:tabLst>
                <a:tab pos="180975" algn="l"/>
              </a:tabLst>
            </a:pPr>
            <a:endParaRPr lang="en-GB" sz="200" b="0"/>
          </a:p>
          <a:p>
            <a:pPr>
              <a:spcBef>
                <a:spcPct val="20000"/>
              </a:spcBef>
              <a:tabLst>
                <a:tab pos="180975" algn="l"/>
              </a:tabLst>
            </a:pPr>
            <a:r>
              <a:rPr lang="en-GB" sz="1200" b="0"/>
              <a:t>Of these, EOR and heavy oil will probably make the largest near-term contributions, owing in part to the relatively low production costs involved. EOR accounted for 2.5mb/d of production in 2007 and a further 6.4mb/d of supply is expected to be added by 2030. Meanwhile, oil sands and extra-heavy oil may ultimately add between 1 and 2 trillion barrels to economically recoverable reserves, albeit at a significant environmental cost. </a:t>
            </a:r>
          </a:p>
          <a:p>
            <a:pPr>
              <a:spcBef>
                <a:spcPct val="20000"/>
              </a:spcBef>
              <a:tabLst>
                <a:tab pos="180975" algn="l"/>
              </a:tabLst>
            </a:pPr>
            <a:endParaRPr lang="en-GB" sz="200" b="0"/>
          </a:p>
          <a:p>
            <a:pPr>
              <a:spcBef>
                <a:spcPct val="20000"/>
              </a:spcBef>
              <a:tabLst>
                <a:tab pos="180975" algn="l"/>
              </a:tabLst>
            </a:pPr>
            <a:r>
              <a:rPr lang="en-GB" sz="1200" b="0"/>
              <a:t>The extent of potential additions to recoverable resources and historic technology advancements are shown on the right.</a:t>
            </a:r>
          </a:p>
          <a:p>
            <a:pPr>
              <a:spcBef>
                <a:spcPct val="20000"/>
              </a:spcBef>
              <a:tabLst>
                <a:tab pos="180975" algn="l"/>
              </a:tabLst>
            </a:pPr>
            <a:endParaRPr lang="en-GB" sz="1200" b="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noChangeArrowheads="1"/>
          </p:cNvPicPr>
          <p:nvPr/>
        </p:nvPicPr>
        <p:blipFill>
          <a:blip r:embed="rId4" cstate="print"/>
          <a:srcRect/>
          <a:stretch>
            <a:fillRect/>
          </a:stretch>
        </p:blipFill>
        <p:spPr bwMode="auto">
          <a:xfrm>
            <a:off x="4806950" y="1520825"/>
            <a:ext cx="4173538" cy="2295525"/>
          </a:xfrm>
          <a:prstGeom prst="rect">
            <a:avLst/>
          </a:prstGeom>
          <a:solidFill>
            <a:schemeClr val="bg1">
              <a:lumMod val="75000"/>
            </a:schemeClr>
          </a:solidFill>
          <a:ln w="9525">
            <a:noFill/>
            <a:miter lim="800000"/>
            <a:headEnd/>
            <a:tailEnd/>
          </a:ln>
        </p:spPr>
      </p:pic>
      <p:sp>
        <p:nvSpPr>
          <p:cNvPr id="177155"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234B85D8-59F2-4C5D-9A51-89D065EA7196}" type="slidenum">
              <a:rPr lang="en-GB" sz="1400" b="0"/>
              <a:pPr algn="r"/>
              <a:t>13</a:t>
            </a:fld>
            <a:endParaRPr lang="en-GB" sz="1400" b="0"/>
          </a:p>
        </p:txBody>
      </p:sp>
      <p:sp>
        <p:nvSpPr>
          <p:cNvPr id="177157" name="Rectangle 5"/>
          <p:cNvSpPr>
            <a:spLocks noChangeArrowheads="1"/>
          </p:cNvSpPr>
          <p:nvPr/>
        </p:nvSpPr>
        <p:spPr bwMode="auto">
          <a:xfrm>
            <a:off x="107950" y="1196975"/>
            <a:ext cx="4587875" cy="5327650"/>
          </a:xfrm>
          <a:prstGeom prst="rect">
            <a:avLst/>
          </a:prstGeom>
          <a:solidFill>
            <a:srgbClr val="FFFFFF"/>
          </a:solidFill>
          <a:ln w="25400">
            <a:solidFill>
              <a:srgbClr val="00AEEF"/>
            </a:solidFill>
            <a:miter lim="800000"/>
            <a:headEnd/>
            <a:tailEnd/>
          </a:ln>
        </p:spPr>
        <p:txBody>
          <a:bodyPr/>
          <a:lstStyle/>
          <a:p>
            <a:pPr>
              <a:spcBef>
                <a:spcPct val="20000"/>
              </a:spcBef>
            </a:pPr>
            <a:r>
              <a:rPr lang="en-GB">
                <a:solidFill>
                  <a:srgbClr val="00AEEF"/>
                </a:solidFill>
              </a:rPr>
              <a:t>Conclusions</a:t>
            </a:r>
            <a:endParaRPr lang="en-GB" sz="1200">
              <a:solidFill>
                <a:srgbClr val="00AEEF"/>
              </a:solidFill>
            </a:endParaRPr>
          </a:p>
          <a:p>
            <a:pPr>
              <a:spcBef>
                <a:spcPct val="20000"/>
              </a:spcBef>
              <a:buFontTx/>
              <a:buChar char="•"/>
            </a:pPr>
            <a:r>
              <a:rPr lang="en-GB" sz="1200"/>
              <a:t>Apples &amp; Oranges</a:t>
            </a:r>
            <a:r>
              <a:rPr lang="en-GB" sz="1200" b="0"/>
              <a:t> – Given the confusion over terms, authors often ‘debate’ fundamentally different questions.</a:t>
            </a:r>
            <a:endParaRPr lang="en-GB" sz="1200"/>
          </a:p>
          <a:p>
            <a:pPr>
              <a:spcBef>
                <a:spcPct val="20000"/>
              </a:spcBef>
              <a:buFontTx/>
              <a:buChar char="•"/>
            </a:pPr>
            <a:r>
              <a:rPr lang="en-GB" sz="1200"/>
              <a:t>Prices</a:t>
            </a:r>
            <a:r>
              <a:rPr lang="en-GB" sz="1200" b="0"/>
              <a:t> – Proponents of an early peak play down, or overlook entirely, the role of higher oil prices in stimulating exploration, investment, technological development and changes in consumer behaviour. Especially very few of the authors acknowledge the feedback from prices into demand. </a:t>
            </a:r>
          </a:p>
          <a:p>
            <a:pPr>
              <a:spcBef>
                <a:spcPct val="20000"/>
              </a:spcBef>
              <a:buFontTx/>
              <a:buChar char="•"/>
            </a:pPr>
            <a:r>
              <a:rPr lang="en-GB" sz="1200"/>
              <a:t>Market Constraints</a:t>
            </a:r>
            <a:r>
              <a:rPr lang="en-GB" sz="1200" b="0"/>
              <a:t> – Proponents of a late peak often fail to account for significant rigidities, which slow the market’s ability to respond, and ignore the risks posed by insufficient investment.</a:t>
            </a:r>
          </a:p>
          <a:p>
            <a:pPr>
              <a:spcBef>
                <a:spcPct val="20000"/>
              </a:spcBef>
              <a:buFontTx/>
              <a:buChar char="•"/>
            </a:pPr>
            <a:r>
              <a:rPr lang="en-GB" sz="1200"/>
              <a:t>Confidentiality </a:t>
            </a:r>
            <a:r>
              <a:rPr lang="en-GB" sz="1200" b="0"/>
              <a:t>– Often arguments are based on confidential information so it is impossible to verify the conclusions</a:t>
            </a:r>
          </a:p>
          <a:p>
            <a:pPr>
              <a:spcBef>
                <a:spcPct val="20000"/>
              </a:spcBef>
              <a:buFontTx/>
              <a:buChar char="•"/>
            </a:pPr>
            <a:r>
              <a:rPr lang="en-GB" sz="1200"/>
              <a:t>Uncertainties</a:t>
            </a:r>
            <a:r>
              <a:rPr lang="en-GB" sz="1200" b="0"/>
              <a:t> – Exist around the amount of global reserves, production capabilities, human resources and demand behaviour.</a:t>
            </a:r>
          </a:p>
          <a:p>
            <a:pPr>
              <a:spcBef>
                <a:spcPct val="20000"/>
              </a:spcBef>
              <a:buFontTx/>
              <a:buChar char="•"/>
            </a:pPr>
            <a:r>
              <a:rPr lang="en-GB" sz="1200"/>
              <a:t>Impacts</a:t>
            </a:r>
            <a:r>
              <a:rPr lang="en-GB" sz="1200" b="0"/>
              <a:t> – Surprisingly, many papers do not mention the impact of peak oil on prices and price volatility and also do not calculate the full costs to the world/economy in terms of GDP, inflation etc. Only recently papers have looked on the differential effects that peaking may have on developed and developing countries.</a:t>
            </a:r>
          </a:p>
          <a:p>
            <a:pPr>
              <a:spcBef>
                <a:spcPct val="20000"/>
              </a:spcBef>
              <a:buFontTx/>
              <a:buChar char="•"/>
            </a:pPr>
            <a:r>
              <a:rPr lang="en-GB" sz="1200"/>
              <a:t>Mitigation </a:t>
            </a:r>
            <a:r>
              <a:rPr lang="en-GB" sz="1200" b="0"/>
              <a:t>- There is very little in the literature on the “so what?” and the potential for mitigation of the effects of peak oil. Only Hirsch 2005 calculates that initiating a mitigation crash program 20 years before peaking appears to offer the possibility of avoiding a world liquid fuels shortfall during his forecast period </a:t>
            </a:r>
          </a:p>
        </p:txBody>
      </p:sp>
      <p:sp>
        <p:nvSpPr>
          <p:cNvPr id="177159" name="Rectangle 7"/>
          <p:cNvSpPr>
            <a:spLocks noChangeArrowheads="1"/>
          </p:cNvSpPr>
          <p:nvPr/>
        </p:nvSpPr>
        <p:spPr bwMode="auto">
          <a:xfrm>
            <a:off x="60325" y="355600"/>
            <a:ext cx="6551613" cy="346075"/>
          </a:xfrm>
          <a:prstGeom prst="rect">
            <a:avLst/>
          </a:prstGeom>
          <a:noFill/>
          <a:ln w="9525">
            <a:noFill/>
            <a:miter lim="800000"/>
            <a:headEnd/>
            <a:tailEnd/>
          </a:ln>
        </p:spPr>
        <p:txBody>
          <a:bodyPr anchor="ctr"/>
          <a:lstStyle/>
          <a:p>
            <a:r>
              <a:rPr lang="en-GB" sz="2400">
                <a:solidFill>
                  <a:srgbClr val="B3AA7E"/>
                </a:solidFill>
              </a:rPr>
              <a:t>Conclusions from the literature review</a:t>
            </a:r>
          </a:p>
        </p:txBody>
      </p:sp>
      <p:sp>
        <p:nvSpPr>
          <p:cNvPr id="177166" name="AutoShape 14"/>
          <p:cNvSpPr>
            <a:spLocks noChangeArrowheads="1"/>
          </p:cNvSpPr>
          <p:nvPr/>
        </p:nvSpPr>
        <p:spPr bwMode="auto">
          <a:xfrm>
            <a:off x="6723063" y="1871663"/>
            <a:ext cx="1728787" cy="142875"/>
          </a:xfrm>
          <a:prstGeom prst="leftRightArrow">
            <a:avLst>
              <a:gd name="adj1" fmla="val 32352"/>
              <a:gd name="adj2" fmla="val 123577"/>
            </a:avLst>
          </a:prstGeom>
          <a:solidFill>
            <a:srgbClr val="00AEEF"/>
          </a:solidFill>
          <a:ln w="9525" algn="ctr">
            <a:solidFill>
              <a:srgbClr val="00AEEF"/>
            </a:solidFill>
            <a:miter lim="800000"/>
            <a:headEnd/>
            <a:tailEnd/>
          </a:ln>
          <a:effectLst/>
        </p:spPr>
        <p:txBody>
          <a:bodyPr anchor="ctr">
            <a:spAutoFit/>
          </a:bodyPr>
          <a:lstStyle/>
          <a:p>
            <a:endParaRPr lang="en-GB"/>
          </a:p>
        </p:txBody>
      </p:sp>
      <p:sp>
        <p:nvSpPr>
          <p:cNvPr id="177162" name="Rectangle 88"/>
          <p:cNvSpPr>
            <a:spLocks noChangeArrowheads="1"/>
          </p:cNvSpPr>
          <p:nvPr/>
        </p:nvSpPr>
        <p:spPr bwMode="auto">
          <a:xfrm>
            <a:off x="4806950" y="979488"/>
            <a:ext cx="3744913" cy="212725"/>
          </a:xfrm>
          <a:prstGeom prst="rect">
            <a:avLst/>
          </a:prstGeom>
          <a:noFill/>
          <a:ln w="9525">
            <a:noFill/>
            <a:miter lim="800000"/>
            <a:headEnd/>
            <a:tailEnd/>
          </a:ln>
        </p:spPr>
        <p:txBody>
          <a:bodyPr lIns="0" tIns="0" rIns="0" bIns="0">
            <a:spAutoFit/>
          </a:bodyPr>
          <a:lstStyle/>
          <a:p>
            <a:r>
              <a:rPr lang="en-GB" sz="1400">
                <a:solidFill>
                  <a:srgbClr val="00AEEF"/>
                </a:solidFill>
                <a:cs typeface="Arial" charset="0"/>
              </a:rPr>
              <a:t>Prices – </a:t>
            </a:r>
            <a:r>
              <a:rPr lang="en-GB" sz="1100">
                <a:solidFill>
                  <a:srgbClr val="00AEEF"/>
                </a:solidFill>
                <a:cs typeface="Arial" charset="0"/>
              </a:rPr>
              <a:t>Long-Term Oil-Supply Cost Curve</a:t>
            </a:r>
            <a:endParaRPr lang="en-US" sz="1100">
              <a:solidFill>
                <a:srgbClr val="00AEEF"/>
              </a:solidFill>
              <a:cs typeface="Arial" charset="0"/>
            </a:endParaRPr>
          </a:p>
        </p:txBody>
      </p:sp>
      <p:sp>
        <p:nvSpPr>
          <p:cNvPr id="177164" name="Text Box 19"/>
          <p:cNvSpPr txBox="1">
            <a:spLocks noChangeArrowheads="1"/>
          </p:cNvSpPr>
          <p:nvPr/>
        </p:nvSpPr>
        <p:spPr bwMode="auto">
          <a:xfrm>
            <a:off x="4806950" y="3536950"/>
            <a:ext cx="1384300" cy="228600"/>
          </a:xfrm>
          <a:prstGeom prst="rect">
            <a:avLst/>
          </a:prstGeom>
          <a:noFill/>
          <a:ln w="9525" algn="ctr">
            <a:noFill/>
            <a:miter lim="800000"/>
            <a:headEnd/>
            <a:tailEnd/>
          </a:ln>
        </p:spPr>
        <p:txBody>
          <a:bodyPr wrap="none">
            <a:spAutoFit/>
          </a:bodyPr>
          <a:lstStyle/>
          <a:p>
            <a:pPr algn="ctr">
              <a:spcBef>
                <a:spcPct val="50000"/>
              </a:spcBef>
            </a:pPr>
            <a:r>
              <a:rPr lang="en-GB" sz="900" b="0"/>
              <a:t>Source: IEA WEO 2008</a:t>
            </a:r>
          </a:p>
        </p:txBody>
      </p:sp>
      <p:sp>
        <p:nvSpPr>
          <p:cNvPr id="177167" name="Text Box 15"/>
          <p:cNvSpPr txBox="1">
            <a:spLocks noChangeArrowheads="1"/>
          </p:cNvSpPr>
          <p:nvPr/>
        </p:nvSpPr>
        <p:spPr bwMode="auto">
          <a:xfrm>
            <a:off x="6011863" y="1311275"/>
            <a:ext cx="2700337" cy="527050"/>
          </a:xfrm>
          <a:prstGeom prst="rect">
            <a:avLst/>
          </a:prstGeom>
          <a:solidFill>
            <a:schemeClr val="bg1"/>
          </a:solidFill>
          <a:ln w="9525" algn="ctr">
            <a:noFill/>
            <a:miter lim="800000"/>
            <a:headEnd/>
            <a:tailEnd/>
          </a:ln>
          <a:effectLst/>
        </p:spPr>
        <p:txBody>
          <a:bodyPr tIns="10800" bIns="10800">
            <a:spAutoFit/>
          </a:bodyPr>
          <a:lstStyle/>
          <a:p>
            <a:pPr algn="ctr">
              <a:spcBef>
                <a:spcPct val="50000"/>
              </a:spcBef>
            </a:pPr>
            <a:r>
              <a:rPr lang="en-GB" sz="1100"/>
              <a:t>Unconventional sources could add new oil supplies even if conventional sources have peaked.</a:t>
            </a:r>
            <a:r>
              <a:rPr lang="en-GB" sz="1000"/>
              <a:t> </a:t>
            </a:r>
          </a:p>
        </p:txBody>
      </p:sp>
      <p:sp>
        <p:nvSpPr>
          <p:cNvPr id="177168" name="Text Box 16"/>
          <p:cNvSpPr txBox="1">
            <a:spLocks noChangeArrowheads="1"/>
          </p:cNvSpPr>
          <p:nvPr/>
        </p:nvSpPr>
        <p:spPr bwMode="auto">
          <a:xfrm>
            <a:off x="7667625" y="5300663"/>
            <a:ext cx="1331913" cy="457200"/>
          </a:xfrm>
          <a:prstGeom prst="rect">
            <a:avLst/>
          </a:prstGeom>
          <a:noFill/>
          <a:ln w="12700">
            <a:noFill/>
            <a:miter lim="800000"/>
            <a:headEnd type="none" w="sm" len="sm"/>
            <a:tailEnd type="none" w="sm" len="sm"/>
          </a:ln>
          <a:effectLst/>
        </p:spPr>
        <p:txBody>
          <a:bodyPr>
            <a:spAutoFit/>
          </a:bodyPr>
          <a:lstStyle/>
          <a:p>
            <a:pPr defTabSz="762000" eaLnBrk="0" hangingPunct="0">
              <a:spcBef>
                <a:spcPct val="50000"/>
              </a:spcBef>
            </a:pPr>
            <a:r>
              <a:rPr lang="en-GB" sz="1200">
                <a:cs typeface="Arial" charset="0"/>
              </a:rPr>
              <a:t>Exploration and extension</a:t>
            </a:r>
          </a:p>
        </p:txBody>
      </p:sp>
      <p:sp>
        <p:nvSpPr>
          <p:cNvPr id="177169" name="Text Box 17"/>
          <p:cNvSpPr txBox="1">
            <a:spLocks noChangeArrowheads="1"/>
          </p:cNvSpPr>
          <p:nvPr/>
        </p:nvSpPr>
        <p:spPr bwMode="auto">
          <a:xfrm>
            <a:off x="8140700" y="5857875"/>
            <a:ext cx="1079500" cy="639763"/>
          </a:xfrm>
          <a:prstGeom prst="rect">
            <a:avLst/>
          </a:prstGeom>
          <a:noFill/>
          <a:ln w="12700">
            <a:noFill/>
            <a:miter lim="800000"/>
            <a:headEnd type="none" w="sm" len="sm"/>
            <a:tailEnd type="none" w="sm" len="sm"/>
          </a:ln>
          <a:effectLst/>
        </p:spPr>
        <p:txBody>
          <a:bodyPr>
            <a:spAutoFit/>
          </a:bodyPr>
          <a:lstStyle/>
          <a:p>
            <a:pPr defTabSz="762000" eaLnBrk="0" hangingPunct="0"/>
            <a:r>
              <a:rPr lang="en-GB" sz="1200">
                <a:cs typeface="Arial" charset="0"/>
              </a:rPr>
              <a:t>Technology </a:t>
            </a:r>
          </a:p>
          <a:p>
            <a:pPr defTabSz="762000" eaLnBrk="0" hangingPunct="0"/>
            <a:r>
              <a:rPr lang="en-GB" sz="1200">
                <a:cs typeface="Arial" charset="0"/>
              </a:rPr>
              <a:t>and cost </a:t>
            </a:r>
          </a:p>
          <a:p>
            <a:pPr defTabSz="762000" eaLnBrk="0" hangingPunct="0"/>
            <a:r>
              <a:rPr lang="en-GB" sz="1200">
                <a:cs typeface="Arial" charset="0"/>
              </a:rPr>
              <a:t>reduction</a:t>
            </a:r>
          </a:p>
        </p:txBody>
      </p:sp>
      <p:grpSp>
        <p:nvGrpSpPr>
          <p:cNvPr id="177192" name="Group 40"/>
          <p:cNvGrpSpPr>
            <a:grpSpLocks/>
          </p:cNvGrpSpPr>
          <p:nvPr/>
        </p:nvGrpSpPr>
        <p:grpSpPr bwMode="auto">
          <a:xfrm>
            <a:off x="4716463" y="3771900"/>
            <a:ext cx="4130675" cy="3086100"/>
            <a:chOff x="2961" y="2260"/>
            <a:chExt cx="2692" cy="2072"/>
          </a:xfrm>
        </p:grpSpPr>
        <p:sp>
          <p:nvSpPr>
            <p:cNvPr id="177171" name="Rectangle 19"/>
            <p:cNvSpPr>
              <a:spLocks noChangeArrowheads="1"/>
            </p:cNvSpPr>
            <p:nvPr/>
          </p:nvSpPr>
          <p:spPr bwMode="auto">
            <a:xfrm>
              <a:off x="3071" y="2554"/>
              <a:ext cx="2394" cy="1596"/>
            </a:xfrm>
            <a:prstGeom prst="rect">
              <a:avLst/>
            </a:prstGeom>
            <a:noFill/>
            <a:ln w="12700">
              <a:noFill/>
              <a:miter lim="800000"/>
              <a:headEnd type="none" w="sm" len="sm"/>
              <a:tailEnd type="none" w="sm" len="sm"/>
            </a:ln>
            <a:effectLst/>
          </p:spPr>
          <p:txBody>
            <a:bodyPr wrap="none" anchor="ctr"/>
            <a:lstStyle/>
            <a:p>
              <a:endParaRPr lang="en-GB"/>
            </a:p>
          </p:txBody>
        </p:sp>
        <p:graphicFrame>
          <p:nvGraphicFramePr>
            <p:cNvPr id="177172" name="Object 20"/>
            <p:cNvGraphicFramePr>
              <a:graphicFrameLocks noChangeAspect="1"/>
            </p:cNvGraphicFramePr>
            <p:nvPr/>
          </p:nvGraphicFramePr>
          <p:xfrm>
            <a:off x="3108" y="2784"/>
            <a:ext cx="2076" cy="1386"/>
          </p:xfrm>
          <a:graphic>
            <a:graphicData uri="http://schemas.openxmlformats.org/presentationml/2006/ole">
              <p:oleObj spid="_x0000_s177172" name="Chart" r:id="rId5" imgW="3314700" imgH="2047850" progId="MSGraph.Chart.8">
                <p:embed followColorScheme="full"/>
              </p:oleObj>
            </a:graphicData>
          </a:graphic>
        </p:graphicFrame>
        <p:sp>
          <p:nvSpPr>
            <p:cNvPr id="177173" name="Line 21"/>
            <p:cNvSpPr>
              <a:spLocks noChangeShapeType="1"/>
            </p:cNvSpPr>
            <p:nvPr/>
          </p:nvSpPr>
          <p:spPr bwMode="auto">
            <a:xfrm>
              <a:off x="3069" y="2531"/>
              <a:ext cx="12" cy="1608"/>
            </a:xfrm>
            <a:prstGeom prst="line">
              <a:avLst/>
            </a:prstGeom>
            <a:noFill/>
            <a:ln w="19050">
              <a:solidFill>
                <a:schemeClr val="tx1"/>
              </a:solidFill>
              <a:round/>
              <a:headEnd type="triangle" w="med" len="med"/>
              <a:tailEnd type="none" w="sm" len="sm"/>
            </a:ln>
            <a:effectLst/>
          </p:spPr>
          <p:txBody>
            <a:bodyPr/>
            <a:lstStyle/>
            <a:p>
              <a:endParaRPr lang="en-GB"/>
            </a:p>
          </p:txBody>
        </p:sp>
        <p:sp>
          <p:nvSpPr>
            <p:cNvPr id="177174" name="Text Box 22"/>
            <p:cNvSpPr txBox="1">
              <a:spLocks noChangeArrowheads="1"/>
            </p:cNvSpPr>
            <p:nvPr/>
          </p:nvSpPr>
          <p:spPr bwMode="auto">
            <a:xfrm>
              <a:off x="5148" y="4147"/>
              <a:ext cx="505" cy="185"/>
            </a:xfrm>
            <a:prstGeom prst="rect">
              <a:avLst/>
            </a:prstGeom>
            <a:noFill/>
            <a:ln w="12700">
              <a:noFill/>
              <a:miter lim="800000"/>
              <a:headEnd type="none" w="sm" len="sm"/>
              <a:tailEnd type="none" w="sm" len="sm"/>
            </a:ln>
            <a:effectLst/>
          </p:spPr>
          <p:txBody>
            <a:bodyPr>
              <a:spAutoFit/>
            </a:bodyPr>
            <a:lstStyle/>
            <a:p>
              <a:pPr defTabSz="762000" eaLnBrk="0" hangingPunct="0">
                <a:spcBef>
                  <a:spcPct val="50000"/>
                </a:spcBef>
              </a:pPr>
              <a:r>
                <a:rPr lang="en-GB" sz="1200">
                  <a:cs typeface="Arial" charset="0"/>
                </a:rPr>
                <a:t>Volume</a:t>
              </a:r>
            </a:p>
          </p:txBody>
        </p:sp>
        <p:sp>
          <p:nvSpPr>
            <p:cNvPr id="177175" name="Text Box 23"/>
            <p:cNvSpPr txBox="1">
              <a:spLocks noChangeArrowheads="1"/>
            </p:cNvSpPr>
            <p:nvPr/>
          </p:nvSpPr>
          <p:spPr bwMode="auto">
            <a:xfrm>
              <a:off x="2971" y="2418"/>
              <a:ext cx="747" cy="184"/>
            </a:xfrm>
            <a:prstGeom prst="rect">
              <a:avLst/>
            </a:prstGeom>
            <a:noFill/>
            <a:ln w="12700">
              <a:noFill/>
              <a:miter lim="800000"/>
              <a:headEnd type="none" w="sm" len="sm"/>
              <a:tailEnd type="none" w="sm" len="sm"/>
            </a:ln>
            <a:effectLst/>
          </p:spPr>
          <p:txBody>
            <a:bodyPr>
              <a:spAutoFit/>
            </a:bodyPr>
            <a:lstStyle/>
            <a:p>
              <a:pPr defTabSz="762000" eaLnBrk="0" hangingPunct="0">
                <a:spcBef>
                  <a:spcPct val="50000"/>
                </a:spcBef>
              </a:pPr>
              <a:r>
                <a:rPr lang="en-GB" sz="1200">
                  <a:cs typeface="Arial" charset="0"/>
                </a:rPr>
                <a:t>Price</a:t>
              </a:r>
            </a:p>
          </p:txBody>
        </p:sp>
        <p:sp>
          <p:nvSpPr>
            <p:cNvPr id="177176" name="AutoShape 24"/>
            <p:cNvSpPr>
              <a:spLocks noChangeArrowheads="1"/>
            </p:cNvSpPr>
            <p:nvPr/>
          </p:nvSpPr>
          <p:spPr bwMode="auto">
            <a:xfrm>
              <a:off x="3243" y="3688"/>
              <a:ext cx="446" cy="243"/>
            </a:xfrm>
            <a:prstGeom prst="leftArrow">
              <a:avLst>
                <a:gd name="adj1" fmla="val 50000"/>
                <a:gd name="adj2" fmla="val 45885"/>
              </a:avLst>
            </a:prstGeom>
            <a:solidFill>
              <a:srgbClr val="B3AA7E"/>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en-GB"/>
            </a:p>
          </p:txBody>
        </p:sp>
        <p:sp>
          <p:nvSpPr>
            <p:cNvPr id="177177" name="AutoShape 25"/>
            <p:cNvSpPr>
              <a:spLocks noChangeArrowheads="1"/>
            </p:cNvSpPr>
            <p:nvPr/>
          </p:nvSpPr>
          <p:spPr bwMode="auto">
            <a:xfrm flipH="1">
              <a:off x="5099" y="3053"/>
              <a:ext cx="412" cy="244"/>
            </a:xfrm>
            <a:prstGeom prst="leftArrow">
              <a:avLst>
                <a:gd name="adj1" fmla="val 50000"/>
                <a:gd name="adj2" fmla="val 42213"/>
              </a:avLst>
            </a:prstGeom>
            <a:solidFill>
              <a:srgbClr val="B3AA7E"/>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en-GB"/>
            </a:p>
          </p:txBody>
        </p:sp>
        <p:sp>
          <p:nvSpPr>
            <p:cNvPr id="177178" name="AutoShape 26"/>
            <p:cNvSpPr>
              <a:spLocks noChangeArrowheads="1"/>
            </p:cNvSpPr>
            <p:nvPr/>
          </p:nvSpPr>
          <p:spPr bwMode="auto">
            <a:xfrm rot="2613108" flipH="1">
              <a:off x="4731" y="3651"/>
              <a:ext cx="486" cy="195"/>
            </a:xfrm>
            <a:prstGeom prst="leftArrow">
              <a:avLst>
                <a:gd name="adj1" fmla="val 50000"/>
                <a:gd name="adj2" fmla="val 62308"/>
              </a:avLst>
            </a:prstGeom>
            <a:solidFill>
              <a:srgbClr val="B3AA7E"/>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en-GB"/>
            </a:p>
          </p:txBody>
        </p:sp>
        <p:sp>
          <p:nvSpPr>
            <p:cNvPr id="177179" name="Text Box 27"/>
            <p:cNvSpPr txBox="1">
              <a:spLocks noChangeArrowheads="1"/>
            </p:cNvSpPr>
            <p:nvPr/>
          </p:nvSpPr>
          <p:spPr bwMode="auto">
            <a:xfrm>
              <a:off x="3243" y="3506"/>
              <a:ext cx="807" cy="184"/>
            </a:xfrm>
            <a:prstGeom prst="rect">
              <a:avLst/>
            </a:prstGeom>
            <a:noFill/>
            <a:ln w="12700">
              <a:noFill/>
              <a:miter lim="800000"/>
              <a:headEnd type="none" w="sm" len="sm"/>
              <a:tailEnd type="none" w="sm" len="sm"/>
            </a:ln>
            <a:effectLst/>
          </p:spPr>
          <p:txBody>
            <a:bodyPr>
              <a:spAutoFit/>
            </a:bodyPr>
            <a:lstStyle/>
            <a:p>
              <a:pPr defTabSz="762000" eaLnBrk="0" hangingPunct="0">
                <a:spcBef>
                  <a:spcPct val="50000"/>
                </a:spcBef>
              </a:pPr>
              <a:r>
                <a:rPr lang="en-GB" sz="1200">
                  <a:cs typeface="Arial" charset="0"/>
                </a:rPr>
                <a:t>Depletion</a:t>
              </a:r>
            </a:p>
          </p:txBody>
        </p:sp>
        <p:sp>
          <p:nvSpPr>
            <p:cNvPr id="177180" name="Line 28"/>
            <p:cNvSpPr>
              <a:spLocks noChangeShapeType="1"/>
            </p:cNvSpPr>
            <p:nvPr/>
          </p:nvSpPr>
          <p:spPr bwMode="auto">
            <a:xfrm>
              <a:off x="3651" y="2690"/>
              <a:ext cx="1389" cy="1329"/>
            </a:xfrm>
            <a:prstGeom prst="line">
              <a:avLst/>
            </a:prstGeom>
            <a:noFill/>
            <a:ln w="38100">
              <a:solidFill>
                <a:srgbClr val="00AEEF"/>
              </a:solidFill>
              <a:round/>
              <a:headEnd type="none" w="sm" len="sm"/>
              <a:tailEnd type="none" w="sm" len="sm"/>
            </a:ln>
            <a:effectLst/>
          </p:spPr>
          <p:txBody>
            <a:bodyPr/>
            <a:lstStyle/>
            <a:p>
              <a:endParaRPr lang="en-GB"/>
            </a:p>
          </p:txBody>
        </p:sp>
        <p:sp>
          <p:nvSpPr>
            <p:cNvPr id="177181" name="AutoShape 29"/>
            <p:cNvSpPr>
              <a:spLocks noChangeArrowheads="1"/>
            </p:cNvSpPr>
            <p:nvPr/>
          </p:nvSpPr>
          <p:spPr bwMode="auto">
            <a:xfrm flipH="1">
              <a:off x="4105" y="2760"/>
              <a:ext cx="379" cy="233"/>
            </a:xfrm>
            <a:prstGeom prst="leftArrow">
              <a:avLst>
                <a:gd name="adj1" fmla="val 50000"/>
                <a:gd name="adj2" fmla="val 40665"/>
              </a:avLst>
            </a:prstGeom>
            <a:solidFill>
              <a:srgbClr val="00AEE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en-GB"/>
            </a:p>
          </p:txBody>
        </p:sp>
        <p:sp>
          <p:nvSpPr>
            <p:cNvPr id="177182" name="AutoShape 30"/>
            <p:cNvSpPr>
              <a:spLocks noChangeArrowheads="1"/>
            </p:cNvSpPr>
            <p:nvPr/>
          </p:nvSpPr>
          <p:spPr bwMode="auto">
            <a:xfrm>
              <a:off x="3515" y="2942"/>
              <a:ext cx="379" cy="233"/>
            </a:xfrm>
            <a:prstGeom prst="leftArrow">
              <a:avLst>
                <a:gd name="adj1" fmla="val 50000"/>
                <a:gd name="adj2" fmla="val 40665"/>
              </a:avLst>
            </a:prstGeom>
            <a:solidFill>
              <a:srgbClr val="00AEE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en-GB"/>
            </a:p>
          </p:txBody>
        </p:sp>
        <p:sp>
          <p:nvSpPr>
            <p:cNvPr id="177183" name="Text Box 31"/>
            <p:cNvSpPr txBox="1">
              <a:spLocks noChangeArrowheads="1"/>
            </p:cNvSpPr>
            <p:nvPr/>
          </p:nvSpPr>
          <p:spPr bwMode="auto">
            <a:xfrm>
              <a:off x="4105" y="2534"/>
              <a:ext cx="952" cy="184"/>
            </a:xfrm>
            <a:prstGeom prst="rect">
              <a:avLst/>
            </a:prstGeom>
            <a:noFill/>
            <a:ln w="12700">
              <a:noFill/>
              <a:miter lim="800000"/>
              <a:headEnd type="none" w="sm" len="sm"/>
              <a:tailEnd type="none" w="sm" len="sm"/>
            </a:ln>
            <a:effectLst/>
          </p:spPr>
          <p:txBody>
            <a:bodyPr>
              <a:spAutoFit/>
            </a:bodyPr>
            <a:lstStyle/>
            <a:p>
              <a:pPr defTabSz="762000" eaLnBrk="0" hangingPunct="0">
                <a:spcBef>
                  <a:spcPct val="50000"/>
                </a:spcBef>
              </a:pPr>
              <a:r>
                <a:rPr lang="en-GB" sz="1200">
                  <a:cs typeface="Arial" charset="0"/>
                </a:rPr>
                <a:t>GDP growth</a:t>
              </a:r>
            </a:p>
          </p:txBody>
        </p:sp>
        <p:sp>
          <p:nvSpPr>
            <p:cNvPr id="177184" name="Text Box 32"/>
            <p:cNvSpPr txBox="1">
              <a:spLocks noChangeArrowheads="1"/>
            </p:cNvSpPr>
            <p:nvPr/>
          </p:nvSpPr>
          <p:spPr bwMode="auto">
            <a:xfrm>
              <a:off x="3152" y="2781"/>
              <a:ext cx="790" cy="184"/>
            </a:xfrm>
            <a:prstGeom prst="rect">
              <a:avLst/>
            </a:prstGeom>
            <a:noFill/>
            <a:ln w="12700">
              <a:noFill/>
              <a:miter lim="800000"/>
              <a:headEnd type="none" w="sm" len="sm"/>
              <a:tailEnd type="none" w="sm" len="sm"/>
            </a:ln>
            <a:effectLst/>
          </p:spPr>
          <p:txBody>
            <a:bodyPr>
              <a:spAutoFit/>
            </a:bodyPr>
            <a:lstStyle/>
            <a:p>
              <a:pPr defTabSz="762000" eaLnBrk="0" hangingPunct="0">
                <a:spcBef>
                  <a:spcPct val="50000"/>
                </a:spcBef>
              </a:pPr>
              <a:r>
                <a:rPr lang="en-GB" sz="1200">
                  <a:cs typeface="Arial" charset="0"/>
                </a:rPr>
                <a:t>Efficiency</a:t>
              </a:r>
            </a:p>
          </p:txBody>
        </p:sp>
        <p:sp>
          <p:nvSpPr>
            <p:cNvPr id="177185" name="Text Box 33"/>
            <p:cNvSpPr txBox="1">
              <a:spLocks noChangeArrowheads="1"/>
            </p:cNvSpPr>
            <p:nvPr/>
          </p:nvSpPr>
          <p:spPr bwMode="auto">
            <a:xfrm>
              <a:off x="3306" y="2536"/>
              <a:ext cx="959" cy="205"/>
            </a:xfrm>
            <a:prstGeom prst="rect">
              <a:avLst/>
            </a:prstGeom>
            <a:noFill/>
            <a:ln w="12700">
              <a:noFill/>
              <a:miter lim="800000"/>
              <a:headEnd type="none" w="sm" len="sm"/>
              <a:tailEnd type="none" w="sm" len="sm"/>
            </a:ln>
            <a:effectLst/>
          </p:spPr>
          <p:txBody>
            <a:bodyPr>
              <a:spAutoFit/>
            </a:bodyPr>
            <a:lstStyle/>
            <a:p>
              <a:pPr defTabSz="762000" eaLnBrk="0" hangingPunct="0">
                <a:spcBef>
                  <a:spcPct val="50000"/>
                </a:spcBef>
              </a:pPr>
              <a:r>
                <a:rPr lang="en-GB" sz="1400">
                  <a:solidFill>
                    <a:srgbClr val="00AEEF"/>
                  </a:solidFill>
                  <a:cs typeface="Arial" charset="0"/>
                </a:rPr>
                <a:t>Demand</a:t>
              </a:r>
            </a:p>
          </p:txBody>
        </p:sp>
        <p:sp>
          <p:nvSpPr>
            <p:cNvPr id="177186" name="Text Box 34"/>
            <p:cNvSpPr txBox="1">
              <a:spLocks noChangeArrowheads="1"/>
            </p:cNvSpPr>
            <p:nvPr/>
          </p:nvSpPr>
          <p:spPr bwMode="auto">
            <a:xfrm>
              <a:off x="4778" y="2769"/>
              <a:ext cx="590" cy="205"/>
            </a:xfrm>
            <a:prstGeom prst="rect">
              <a:avLst/>
            </a:prstGeom>
            <a:noFill/>
            <a:ln w="12700">
              <a:noFill/>
              <a:miter lim="800000"/>
              <a:headEnd type="none" w="sm" len="sm"/>
              <a:tailEnd type="none" w="sm" len="sm"/>
            </a:ln>
            <a:effectLst/>
          </p:spPr>
          <p:txBody>
            <a:bodyPr>
              <a:spAutoFit/>
            </a:bodyPr>
            <a:lstStyle/>
            <a:p>
              <a:pPr defTabSz="762000" eaLnBrk="0" hangingPunct="0">
                <a:spcBef>
                  <a:spcPct val="50000"/>
                </a:spcBef>
              </a:pPr>
              <a:r>
                <a:rPr lang="en-GB" sz="1400">
                  <a:solidFill>
                    <a:srgbClr val="B3AA7E"/>
                  </a:solidFill>
                  <a:cs typeface="Arial" charset="0"/>
                </a:rPr>
                <a:t>Supply</a:t>
              </a:r>
            </a:p>
          </p:txBody>
        </p:sp>
        <p:sp>
          <p:nvSpPr>
            <p:cNvPr id="177187" name="Line 35"/>
            <p:cNvSpPr>
              <a:spLocks noChangeShapeType="1"/>
            </p:cNvSpPr>
            <p:nvPr/>
          </p:nvSpPr>
          <p:spPr bwMode="auto">
            <a:xfrm flipH="1" flipV="1">
              <a:off x="3072" y="4147"/>
              <a:ext cx="2439" cy="5"/>
            </a:xfrm>
            <a:prstGeom prst="line">
              <a:avLst/>
            </a:prstGeom>
            <a:noFill/>
            <a:ln w="19050">
              <a:solidFill>
                <a:schemeClr val="tx1"/>
              </a:solidFill>
              <a:round/>
              <a:headEnd type="triangle" w="med" len="med"/>
              <a:tailEnd type="none" w="sm" len="sm"/>
            </a:ln>
            <a:effectLst/>
          </p:spPr>
          <p:txBody>
            <a:bodyPr/>
            <a:lstStyle/>
            <a:p>
              <a:endParaRPr lang="en-GB"/>
            </a:p>
          </p:txBody>
        </p:sp>
        <p:sp>
          <p:nvSpPr>
            <p:cNvPr id="177188" name="Rectangle 36"/>
            <p:cNvSpPr>
              <a:spLocks noChangeArrowheads="1"/>
            </p:cNvSpPr>
            <p:nvPr/>
          </p:nvSpPr>
          <p:spPr bwMode="auto">
            <a:xfrm>
              <a:off x="2961" y="2260"/>
              <a:ext cx="1884" cy="205"/>
            </a:xfrm>
            <a:prstGeom prst="rect">
              <a:avLst/>
            </a:prstGeom>
            <a:noFill/>
            <a:ln w="9525" algn="ctr">
              <a:noFill/>
              <a:miter lim="800000"/>
              <a:headEnd/>
              <a:tailEnd/>
            </a:ln>
            <a:effectLst/>
          </p:spPr>
          <p:txBody>
            <a:bodyPr wrap="none">
              <a:spAutoFit/>
            </a:bodyPr>
            <a:lstStyle/>
            <a:p>
              <a:pPr algn="ctr"/>
              <a:r>
                <a:rPr lang="en-GB" sz="1400">
                  <a:solidFill>
                    <a:srgbClr val="00AEEF"/>
                  </a:solidFill>
                </a:rPr>
                <a:t>Both supply and demand matter</a:t>
              </a:r>
              <a:endParaRPr lang="en-US" sz="1400">
                <a:solidFill>
                  <a:srgbClr val="00AEEF"/>
                </a:solidFill>
              </a:endParaRPr>
            </a:p>
          </p:txBody>
        </p:sp>
      </p:grpSp>
      <p:sp>
        <p:nvSpPr>
          <p:cNvPr id="177189" name="Text Box 20"/>
          <p:cNvSpPr txBox="1">
            <a:spLocks noChangeArrowheads="1"/>
          </p:cNvSpPr>
          <p:nvPr/>
        </p:nvSpPr>
        <p:spPr bwMode="auto">
          <a:xfrm>
            <a:off x="4859338" y="6629400"/>
            <a:ext cx="1047750" cy="228600"/>
          </a:xfrm>
          <a:prstGeom prst="rect">
            <a:avLst/>
          </a:prstGeom>
          <a:noFill/>
          <a:ln w="9525" algn="ctr">
            <a:noFill/>
            <a:miter lim="800000"/>
            <a:headEnd/>
            <a:tailEnd/>
          </a:ln>
        </p:spPr>
        <p:txBody>
          <a:bodyPr wrap="none">
            <a:spAutoFit/>
          </a:bodyPr>
          <a:lstStyle/>
          <a:p>
            <a:pPr algn="ctr">
              <a:spcBef>
                <a:spcPct val="50000"/>
              </a:spcBef>
            </a:pPr>
            <a:r>
              <a:rPr lang="en-GB" sz="900" b="0"/>
              <a:t>Source: BP 2007</a:t>
            </a:r>
          </a:p>
        </p:txBody>
      </p:sp>
      <p:sp>
        <p:nvSpPr>
          <p:cNvPr id="177194" name="Line 36"/>
          <p:cNvSpPr>
            <a:spLocks noChangeShapeType="1"/>
          </p:cNvSpPr>
          <p:nvPr/>
        </p:nvSpPr>
        <p:spPr bwMode="auto">
          <a:xfrm>
            <a:off x="0" y="893763"/>
            <a:ext cx="9144000" cy="0"/>
          </a:xfrm>
          <a:prstGeom prst="line">
            <a:avLst/>
          </a:prstGeom>
          <a:noFill/>
          <a:ln w="76200">
            <a:solidFill>
              <a:srgbClr val="B3AA7E"/>
            </a:solidFill>
            <a:round/>
            <a:headEnd/>
            <a:tailEnd/>
          </a:ln>
        </p:spPr>
        <p:txBody>
          <a:bodyP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8" name="Rectangle 8"/>
          <p:cNvSpPr>
            <a:spLocks noChangeArrowheads="1"/>
          </p:cNvSpPr>
          <p:nvPr/>
        </p:nvSpPr>
        <p:spPr bwMode="auto">
          <a:xfrm>
            <a:off x="395288" y="2228850"/>
            <a:ext cx="5903912" cy="358775"/>
          </a:xfrm>
          <a:prstGeom prst="rect">
            <a:avLst/>
          </a:prstGeom>
          <a:solidFill>
            <a:srgbClr val="00CCFF"/>
          </a:solidFill>
          <a:ln w="9525">
            <a:noFill/>
            <a:miter lim="800000"/>
            <a:headEnd/>
            <a:tailEnd/>
          </a:ln>
        </p:spPr>
        <p:txBody>
          <a:bodyPr wrap="none" anchor="ctr"/>
          <a:lstStyle/>
          <a:p>
            <a:pPr algn="ctr">
              <a:spcBef>
                <a:spcPct val="50000"/>
              </a:spcBef>
            </a:pPr>
            <a:endParaRPr lang="en-US" sz="1100" b="0"/>
          </a:p>
        </p:txBody>
      </p:sp>
      <p:sp>
        <p:nvSpPr>
          <p:cNvPr id="179203"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3C977F5D-E627-46DD-8481-43FCFA8BF6DD}" type="slidenum">
              <a:rPr lang="en-GB" sz="1400" b="0"/>
              <a:pPr algn="r"/>
              <a:t>14</a:t>
            </a:fld>
            <a:endParaRPr lang="en-GB" sz="1400" b="0"/>
          </a:p>
        </p:txBody>
      </p:sp>
      <p:sp>
        <p:nvSpPr>
          <p:cNvPr id="179205" name="Rectangle 4"/>
          <p:cNvSpPr>
            <a:spLocks noGrp="1" noChangeArrowheads="1"/>
          </p:cNvSpPr>
          <p:nvPr>
            <p:ph type="body" idx="4294967295"/>
          </p:nvPr>
        </p:nvSpPr>
        <p:spPr bwMode="auto">
          <a:xfrm>
            <a:off x="539750" y="1557338"/>
            <a:ext cx="8229600" cy="4205287"/>
          </a:xfrm>
          <a:prstGeom prst="rect">
            <a:avLst/>
          </a:prstGeom>
          <a:noFill/>
          <a:ln>
            <a:miter lim="800000"/>
            <a:headEnd/>
            <a:tailEnd/>
          </a:ln>
        </p:spPr>
        <p:txBody>
          <a:bodyPr/>
          <a:lstStyle/>
          <a:p>
            <a:pPr marL="609600" indent="-609600">
              <a:lnSpc>
                <a:spcPct val="90000"/>
              </a:lnSpc>
              <a:spcBef>
                <a:spcPct val="50000"/>
              </a:spcBef>
              <a:buFontTx/>
              <a:buAutoNum type="arabicPeriod"/>
            </a:pPr>
            <a:r>
              <a:rPr lang="en-GB" sz="1600"/>
              <a:t>Executive Summary</a:t>
            </a:r>
          </a:p>
          <a:p>
            <a:pPr marL="609600" indent="-609600">
              <a:lnSpc>
                <a:spcPct val="90000"/>
              </a:lnSpc>
              <a:spcBef>
                <a:spcPct val="50000"/>
              </a:spcBef>
              <a:buFontTx/>
              <a:buAutoNum type="arabicPeriod"/>
            </a:pPr>
            <a:r>
              <a:rPr lang="en-GB" sz="1600"/>
              <a:t>What is peak oil and what do others say? </a:t>
            </a:r>
          </a:p>
          <a:p>
            <a:pPr marL="609600" indent="-609600">
              <a:lnSpc>
                <a:spcPct val="90000"/>
              </a:lnSpc>
              <a:spcBef>
                <a:spcPct val="50000"/>
              </a:spcBef>
              <a:buFontTx/>
              <a:buAutoNum type="arabicPeriod"/>
            </a:pPr>
            <a:r>
              <a:rPr lang="en-GB" sz="1600"/>
              <a:t>Oil in the UK Economy</a:t>
            </a:r>
          </a:p>
          <a:p>
            <a:pPr marL="609600" indent="-609600">
              <a:lnSpc>
                <a:spcPct val="90000"/>
              </a:lnSpc>
              <a:spcBef>
                <a:spcPct val="50000"/>
              </a:spcBef>
              <a:buFontTx/>
              <a:buAutoNum type="arabicPeriod"/>
            </a:pPr>
            <a:r>
              <a:rPr lang="en-GB" sz="1600"/>
              <a:t>Alternative Technologies</a:t>
            </a:r>
          </a:p>
          <a:p>
            <a:pPr marL="609600" indent="-609600">
              <a:lnSpc>
                <a:spcPct val="90000"/>
              </a:lnSpc>
              <a:spcBef>
                <a:spcPct val="50000"/>
              </a:spcBef>
              <a:buFontTx/>
              <a:buAutoNum type="arabicPeriod"/>
            </a:pPr>
            <a:r>
              <a:rPr lang="en-GB" sz="1600"/>
              <a:t>Scenarios of peak oil and their impacts</a:t>
            </a:r>
          </a:p>
          <a:p>
            <a:pPr marL="609600" indent="-609600">
              <a:lnSpc>
                <a:spcPct val="90000"/>
              </a:lnSpc>
              <a:spcBef>
                <a:spcPct val="50000"/>
              </a:spcBef>
              <a:buFontTx/>
              <a:buAutoNum type="arabicPeriod"/>
            </a:pPr>
            <a:r>
              <a:rPr lang="en-GB" sz="1600"/>
              <a:t>Conclusions</a:t>
            </a:r>
          </a:p>
          <a:p>
            <a:pPr marL="609600" indent="-609600">
              <a:lnSpc>
                <a:spcPct val="90000"/>
              </a:lnSpc>
              <a:spcBef>
                <a:spcPct val="50000"/>
              </a:spcBef>
              <a:buFontTx/>
              <a:buAutoNum type="arabicPeriod"/>
            </a:pPr>
            <a:r>
              <a:rPr lang="en-GB" sz="1600"/>
              <a:t>Bibliography</a:t>
            </a:r>
          </a:p>
          <a:p>
            <a:pPr marL="609600" indent="-609600">
              <a:lnSpc>
                <a:spcPct val="90000"/>
              </a:lnSpc>
              <a:spcBef>
                <a:spcPct val="30000"/>
              </a:spcBef>
              <a:buFontTx/>
              <a:buAutoNum type="arabicPeriod"/>
            </a:pPr>
            <a:endParaRPr lang="en-GB" sz="1600"/>
          </a:p>
          <a:p>
            <a:pPr marL="609600" indent="-609600">
              <a:lnSpc>
                <a:spcPct val="90000"/>
              </a:lnSpc>
              <a:spcBef>
                <a:spcPct val="30000"/>
              </a:spcBef>
              <a:buFontTx/>
              <a:buNone/>
            </a:pPr>
            <a:r>
              <a:rPr lang="en-GB" sz="1600"/>
              <a:t>Annex A:	Global System Model (available on request)</a:t>
            </a:r>
          </a:p>
          <a:p>
            <a:pPr marL="609600" indent="-609600">
              <a:lnSpc>
                <a:spcPct val="90000"/>
              </a:lnSpc>
              <a:spcBef>
                <a:spcPct val="30000"/>
              </a:spcBef>
              <a:buFontTx/>
              <a:buNone/>
            </a:pPr>
            <a:r>
              <a:rPr lang="en-GB" sz="1600"/>
              <a:t>Annex B:	Literature Review (available on request)</a:t>
            </a:r>
          </a:p>
        </p:txBody>
      </p:sp>
      <p:sp>
        <p:nvSpPr>
          <p:cNvPr id="179209"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
        <p:nvSpPr>
          <p:cNvPr id="179210" name="Rectangle 2"/>
          <p:cNvSpPr>
            <a:spLocks noChangeArrowheads="1"/>
          </p:cNvSpPr>
          <p:nvPr/>
        </p:nvSpPr>
        <p:spPr bwMode="gray">
          <a:xfrm>
            <a:off x="179388" y="260350"/>
            <a:ext cx="6264275" cy="490538"/>
          </a:xfrm>
          <a:prstGeom prst="rect">
            <a:avLst/>
          </a:prstGeom>
          <a:solidFill>
            <a:srgbClr val="FFFFFF"/>
          </a:solidFill>
          <a:ln w="9525">
            <a:noFill/>
            <a:miter lim="800000"/>
            <a:headEnd/>
            <a:tailEnd/>
          </a:ln>
        </p:spPr>
        <p:txBody>
          <a:bodyPr anchor="ctr"/>
          <a:lstStyle/>
          <a:p>
            <a:r>
              <a:rPr lang="en-GB" sz="2800">
                <a:solidFill>
                  <a:srgbClr val="B3AA7E"/>
                </a:solidFill>
              </a:rPr>
              <a:t>Content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Footer Placeholder 3"/>
          <p:cNvSpPr txBox="1">
            <a:spLocks noGrp="1"/>
          </p:cNvSpPr>
          <p:nvPr/>
        </p:nvSpPr>
        <p:spPr bwMode="auto">
          <a:xfrm>
            <a:off x="6011863" y="4797425"/>
            <a:ext cx="2952750" cy="1768475"/>
          </a:xfrm>
          <a:prstGeom prst="rect">
            <a:avLst/>
          </a:prstGeom>
          <a:noFill/>
          <a:ln w="9525">
            <a:noFill/>
            <a:miter lim="800000"/>
            <a:headEnd/>
            <a:tailEnd/>
          </a:ln>
        </p:spPr>
        <p:txBody>
          <a:bodyPr anchor="b">
            <a:spAutoFit/>
          </a:bodyPr>
          <a:lstStyle/>
          <a:p>
            <a:r>
              <a:rPr lang="en-GB" sz="800" b="0"/>
              <a:t>*</a:t>
            </a:r>
            <a:r>
              <a:rPr lang="en-GB" sz="1000" b="0">
                <a:solidFill>
                  <a:srgbClr val="7B7979"/>
                </a:solidFill>
              </a:rPr>
              <a:t>Source WEO 2005 and own estimates. For price impacts we used month on month data pre 1981 and daily data thereafter. However these estimates are very approximate as they do not take into account other impacts on prices and the influence of expectations/risk premiums on price impacts. The WEO 06 also caveats that these estimates assume that all other economic factors remain unchanged. In practice, changes in other factors may outweigh the impact of higher oil prices, limiting or increasing GDP losses. </a:t>
            </a:r>
          </a:p>
        </p:txBody>
      </p:sp>
      <p:sp>
        <p:nvSpPr>
          <p:cNvPr id="180229" name="Rectangle 5"/>
          <p:cNvSpPr>
            <a:spLocks noChangeArrowheads="1"/>
          </p:cNvSpPr>
          <p:nvPr/>
        </p:nvSpPr>
        <p:spPr bwMode="auto">
          <a:xfrm>
            <a:off x="0" y="260350"/>
            <a:ext cx="7416800" cy="490538"/>
          </a:xfrm>
          <a:prstGeom prst="rect">
            <a:avLst/>
          </a:prstGeom>
          <a:noFill/>
          <a:ln w="9525">
            <a:noFill/>
            <a:miter lim="800000"/>
            <a:headEnd/>
            <a:tailEnd/>
          </a:ln>
          <a:effectLst/>
        </p:spPr>
        <p:txBody>
          <a:bodyPr anchor="ctr"/>
          <a:lstStyle/>
          <a:p>
            <a:r>
              <a:rPr lang="en-GB" sz="2400">
                <a:solidFill>
                  <a:srgbClr val="B3AA7E"/>
                </a:solidFill>
              </a:rPr>
              <a:t>The Impacts of Peak Oil</a:t>
            </a:r>
            <a:br>
              <a:rPr lang="en-GB" sz="2400">
                <a:solidFill>
                  <a:srgbClr val="B3AA7E"/>
                </a:solidFill>
              </a:rPr>
            </a:br>
            <a:r>
              <a:rPr lang="en-GB" sz="1200"/>
              <a:t>… how demand may respond to peak oil ...</a:t>
            </a:r>
            <a:br>
              <a:rPr lang="en-GB" sz="1200"/>
            </a:br>
            <a:endParaRPr lang="en-GB" sz="1200"/>
          </a:p>
        </p:txBody>
      </p:sp>
      <p:sp>
        <p:nvSpPr>
          <p:cNvPr id="180231" name="Rectangle 7"/>
          <p:cNvSpPr>
            <a:spLocks noChangeArrowheads="1"/>
          </p:cNvSpPr>
          <p:nvPr/>
        </p:nvSpPr>
        <p:spPr bwMode="auto">
          <a:xfrm>
            <a:off x="0" y="3573463"/>
            <a:ext cx="4319588" cy="1368425"/>
          </a:xfrm>
          <a:prstGeom prst="rect">
            <a:avLst/>
          </a:prstGeom>
          <a:noFill/>
          <a:ln w="9525">
            <a:noFill/>
            <a:miter lim="800000"/>
            <a:headEnd/>
            <a:tailEnd/>
          </a:ln>
          <a:effectLst/>
        </p:spPr>
        <p:txBody>
          <a:bodyPr/>
          <a:lstStyle/>
          <a:p>
            <a:pPr>
              <a:spcBef>
                <a:spcPct val="20000"/>
              </a:spcBef>
            </a:pPr>
            <a:endParaRPr lang="en-US" sz="600">
              <a:solidFill>
                <a:srgbClr val="FF3399"/>
              </a:solidFill>
            </a:endParaRPr>
          </a:p>
        </p:txBody>
      </p:sp>
      <p:sp>
        <p:nvSpPr>
          <p:cNvPr id="180232" name="Rectangle 8"/>
          <p:cNvSpPr>
            <a:spLocks noChangeArrowheads="1"/>
          </p:cNvSpPr>
          <p:nvPr/>
        </p:nvSpPr>
        <p:spPr bwMode="auto">
          <a:xfrm>
            <a:off x="66675" y="858838"/>
            <a:ext cx="8993188" cy="2425700"/>
          </a:xfrm>
          <a:prstGeom prst="rect">
            <a:avLst/>
          </a:prstGeom>
          <a:noFill/>
          <a:ln w="25400" algn="ctr">
            <a:solidFill>
              <a:srgbClr val="00AEEF"/>
            </a:solidFill>
            <a:miter lim="800000"/>
            <a:headEnd/>
            <a:tailEnd/>
          </a:ln>
          <a:effectLst/>
        </p:spPr>
        <p:txBody>
          <a:bodyPr anchor="ctr">
            <a:spAutoFit/>
          </a:bodyPr>
          <a:lstStyle/>
          <a:p>
            <a:r>
              <a:rPr lang="en-GB" sz="1400">
                <a:solidFill>
                  <a:srgbClr val="00AEEF"/>
                </a:solidFill>
              </a:rPr>
              <a:t>How will GDP respond to price increases?</a:t>
            </a:r>
          </a:p>
          <a:p>
            <a:endParaRPr lang="en-GB" sz="400">
              <a:solidFill>
                <a:srgbClr val="00AEEF"/>
              </a:solidFill>
            </a:endParaRPr>
          </a:p>
          <a:p>
            <a:r>
              <a:rPr lang="en-GB" sz="1100" b="0"/>
              <a:t>In 2004 research by the IEA estimated that, as a rule of thumb, a sustained $10 per barrel increase in international crude oil prices would cut average real GDP by around 0.3% in the OECD and by about 0.5% in non-OECD countries as a whole. Overall world GDP would thus be reduced by about 0.4% (based on a baseline price of $25). Most of this effect would be felt within one to two years, with GDP returning broadly to its baseline growth rate thereafter. The adverse effect may be four times worse on very poor developing countries (WEO 2006). </a:t>
            </a:r>
          </a:p>
          <a:p>
            <a:endParaRPr lang="en-GB" sz="600" b="0"/>
          </a:p>
          <a:p>
            <a:r>
              <a:rPr lang="en-GB" sz="1100" b="0"/>
              <a:t>A 2005 analysis by the International Monetary Fund (IMF) quantifies the macroeconomic effects of a spike in oil prices on the global economy. An increase of about $37 in the year 2005 compared with the base case ($43) – falling back to the base case level by 2009 – showed that GDP growth in the industrialised countries was projected to fall by 0.6 percentage points in the first year and inflation to be one percentage point higher. If the price increase was perceived to persist, the GDP and inflation effects were much more pronounced, with GDP falling by as much as 1% in the industrialised countries. (WEO 2006)</a:t>
            </a:r>
          </a:p>
          <a:p>
            <a:endParaRPr lang="en-GB" sz="600" b="0"/>
          </a:p>
          <a:p>
            <a:r>
              <a:rPr lang="en-GB" sz="1100" b="0"/>
              <a:t>Work by Oxford Economics for the London Energy Meeting (December 2008) showed that a price rise from on average $80 to $100 in 2008 may have reduced global GDP growth by 0.3% (US$ 150bn)</a:t>
            </a:r>
          </a:p>
        </p:txBody>
      </p:sp>
      <p:graphicFrame>
        <p:nvGraphicFramePr>
          <p:cNvPr id="180324" name="Group 100"/>
          <p:cNvGraphicFramePr>
            <a:graphicFrameLocks noGrp="1"/>
          </p:cNvGraphicFramePr>
          <p:nvPr>
            <p:ph/>
          </p:nvPr>
        </p:nvGraphicFramePr>
        <p:xfrm>
          <a:off x="179388" y="3716338"/>
          <a:ext cx="5721350" cy="2825496"/>
        </p:xfrm>
        <a:graphic>
          <a:graphicData uri="http://schemas.openxmlformats.org/drawingml/2006/table">
            <a:tbl>
              <a:tblPr/>
              <a:tblGrid>
                <a:gridCol w="2514600"/>
                <a:gridCol w="639762"/>
                <a:gridCol w="1276350"/>
                <a:gridCol w="1290638"/>
              </a:tblGrid>
              <a:tr h="525463">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Disruption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duration (months)</a:t>
                      </a:r>
                    </a:p>
                  </a:txBody>
                  <a:tcPr marL="36000" marR="36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  Price Impact </a:t>
                      </a:r>
                      <a:endParaRPr kumimoji="0" lang="en-GB" sz="1100" b="0" i="0" u="none" strike="noStrike" cap="none" normalizeH="0" baseline="0" smtClean="0">
                        <a:ln>
                          <a:noFill/>
                        </a:ln>
                        <a:solidFill>
                          <a:srgbClr val="7B7979"/>
                        </a:solidFill>
                        <a:effectLst/>
                        <a:latin typeface="Times New Roman" pitchFamily="18" charset="0"/>
                        <a:ea typeface="Times New Roman" pitchFamily="18" charset="0"/>
                        <a:cs typeface="Arial" charset="0"/>
                      </a:endParaRPr>
                    </a:p>
                    <a:p>
                      <a:pPr marL="0" marR="0" lvl="0" indent="0" algn="l"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 (max % increase)</a:t>
                      </a:r>
                      <a:r>
                        <a:rPr kumimoji="0" lang="en-GB" sz="800" b="0" i="0" u="none" strike="noStrike" cap="none" normalizeH="0" baseline="0" smtClean="0">
                          <a:ln>
                            <a:noFill/>
                          </a:ln>
                          <a:solidFill>
                            <a:schemeClr val="tx1"/>
                          </a:solidFill>
                          <a:effectLst/>
                          <a:latin typeface="Arial" charset="0"/>
                          <a:ea typeface="Times New Roman" pitchFamily="18" charset="0"/>
                          <a:cs typeface="Arial" charset="0"/>
                        </a:rPr>
                        <a:t>*</a:t>
                      </a:r>
                    </a:p>
                  </a:txBody>
                  <a:tcPr marL="36000" marR="36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Gross supply loss in mb/d and % of world oil demand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de-DE" sz="1100" b="0" i="0" u="none" strike="noStrike" cap="none" normalizeH="0" baseline="0" smtClean="0">
                          <a:ln>
                            <a:noFill/>
                          </a:ln>
                          <a:solidFill>
                            <a:srgbClr val="7B7979"/>
                          </a:solidFill>
                          <a:effectLst/>
                          <a:latin typeface="Arial" charset="0"/>
                          <a:ea typeface="Times New Roman" pitchFamily="18" charset="0"/>
                          <a:cs typeface="Arial" charset="0"/>
                        </a:rPr>
                        <a:t>Arab-Israeli war (Oct. '73)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1" i="0" u="none" strike="noStrike" cap="none" normalizeH="0" baseline="0" smtClean="0">
                          <a:ln>
                            <a:noFill/>
                          </a:ln>
                          <a:solidFill>
                            <a:srgbClr val="7B7979"/>
                          </a:solidFill>
                          <a:effectLst/>
                          <a:latin typeface="Arial" charset="0"/>
                          <a:ea typeface="Times New Roman" pitchFamily="18" charset="0"/>
                          <a:cs typeface="Arial" charset="0"/>
                        </a:rPr>
                        <a:t>237%</a:t>
                      </a:r>
                      <a:endParaRPr kumimoji="0" lang="en-GB" sz="1100" b="0" i="0" u="none" strike="noStrike" cap="none" normalizeH="0" baseline="0" smtClean="0">
                        <a:ln>
                          <a:noFill/>
                        </a:ln>
                        <a:solidFill>
                          <a:srgbClr val="7B7979"/>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4.3mb/d    7.1%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4950">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Iranian Revolution (Nov. '79)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1" i="0" u="none" strike="noStrike" cap="none" normalizeH="0" baseline="0" smtClean="0">
                          <a:ln>
                            <a:noFill/>
                          </a:ln>
                          <a:solidFill>
                            <a:srgbClr val="7B7979"/>
                          </a:solidFill>
                          <a:effectLst/>
                          <a:latin typeface="Arial" charset="0"/>
                          <a:ea typeface="Times New Roman" pitchFamily="18" charset="0"/>
                          <a:cs typeface="Arial" charset="0"/>
                        </a:rPr>
                        <a:t>65-140%</a:t>
                      </a:r>
                      <a:endParaRPr kumimoji="0" lang="en-GB" sz="1100" b="0" i="0" u="none" strike="noStrike" cap="none" normalizeH="0" baseline="0" smtClean="0">
                        <a:ln>
                          <a:noFill/>
                        </a:ln>
                        <a:solidFill>
                          <a:srgbClr val="7B7979"/>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5.6mb/d    8.5%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4950">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Outbreak of Iran-Iraq war (Oct '80)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1" i="0" u="none" strike="noStrike" cap="none" normalizeH="0" baseline="0" smtClean="0">
                          <a:ln>
                            <a:noFill/>
                          </a:ln>
                          <a:solidFill>
                            <a:srgbClr val="7B7979"/>
                          </a:solidFill>
                          <a:effectLst/>
                          <a:latin typeface="Arial" charset="0"/>
                          <a:ea typeface="Times New Roman" pitchFamily="18" charset="0"/>
                          <a:cs typeface="Arial" charset="0"/>
                        </a:rPr>
                        <a:t>20%</a:t>
                      </a:r>
                      <a:endParaRPr kumimoji="0" lang="en-GB" sz="1100" b="0" i="0" u="none" strike="noStrike" cap="none" normalizeH="0" baseline="0" smtClean="0">
                        <a:ln>
                          <a:noFill/>
                        </a:ln>
                        <a:solidFill>
                          <a:srgbClr val="7B7979"/>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4.1mb/d    6.2%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Iraqi invasion of Kuwait (Aug. '90)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1" i="0" u="none" strike="noStrike" cap="none" normalizeH="0" baseline="0" smtClean="0">
                          <a:ln>
                            <a:noFill/>
                          </a:ln>
                          <a:solidFill>
                            <a:srgbClr val="7B7979"/>
                          </a:solidFill>
                          <a:effectLst/>
                          <a:latin typeface="Arial" charset="0"/>
                          <a:ea typeface="Times New Roman" pitchFamily="18" charset="0"/>
                          <a:cs typeface="Arial" charset="0"/>
                        </a:rPr>
                        <a:t>42-140%</a:t>
                      </a:r>
                      <a:endParaRPr kumimoji="0" lang="en-GB" sz="1100" b="0" i="0" u="none" strike="noStrike" cap="none" normalizeH="0" baseline="0" smtClean="0">
                        <a:ln>
                          <a:noFill/>
                        </a:ln>
                        <a:solidFill>
                          <a:srgbClr val="7B7979"/>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6.5mb/d    6.5%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4950">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OPEC production cutbacks (Apr. '99)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1" i="0" u="none" strike="noStrike" cap="none" normalizeH="0" baseline="0" smtClean="0">
                          <a:ln>
                            <a:noFill/>
                          </a:ln>
                          <a:solidFill>
                            <a:srgbClr val="7B7979"/>
                          </a:solidFill>
                          <a:effectLst/>
                          <a:latin typeface="Arial" charset="0"/>
                          <a:ea typeface="Times New Roman" pitchFamily="18" charset="0"/>
                          <a:cs typeface="Arial" charset="0"/>
                        </a:rPr>
                        <a:t>70-80%</a:t>
                      </a:r>
                      <a:endParaRPr kumimoji="0" lang="en-GB" sz="1100" b="0" i="0" u="none" strike="noStrike" cap="none" normalizeH="0" baseline="0" smtClean="0">
                        <a:ln>
                          <a:noFill/>
                        </a:ln>
                        <a:solidFill>
                          <a:srgbClr val="7B7979"/>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3.3mb/d    4.5%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fr-FR" sz="1100" b="0" i="0" u="none" strike="noStrike" cap="none" normalizeH="0" baseline="0" smtClean="0">
                          <a:ln>
                            <a:noFill/>
                          </a:ln>
                          <a:solidFill>
                            <a:srgbClr val="7B7979"/>
                          </a:solidFill>
                          <a:effectLst/>
                          <a:latin typeface="Arial" charset="0"/>
                          <a:ea typeface="Times New Roman" pitchFamily="18" charset="0"/>
                          <a:cs typeface="Arial" charset="0"/>
                        </a:rPr>
                        <a:t>Iraqi export suspension 1 (Nov. '99)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1" i="0" u="none" strike="noStrike" cap="none" normalizeH="0" baseline="0" smtClean="0">
                          <a:ln>
                            <a:noFill/>
                          </a:ln>
                          <a:solidFill>
                            <a:srgbClr val="7B7979"/>
                          </a:solidFill>
                          <a:effectLst/>
                          <a:latin typeface="Arial" charset="0"/>
                          <a:ea typeface="Times New Roman" pitchFamily="18" charset="0"/>
                          <a:cs typeface="Arial" charset="0"/>
                        </a:rPr>
                        <a:t>20%</a:t>
                      </a:r>
                      <a:endParaRPr kumimoji="0" lang="en-GB" sz="1100" b="0" i="0" u="none" strike="noStrike" cap="none" normalizeH="0" baseline="0" smtClean="0">
                        <a:ln>
                          <a:noFill/>
                        </a:ln>
                        <a:solidFill>
                          <a:srgbClr val="7B7979"/>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1.1mb/d    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Venezuela strike (Dec '02)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1" i="0" u="none" strike="noStrike" cap="none" normalizeH="0" baseline="0" smtClean="0">
                          <a:ln>
                            <a:noFill/>
                          </a:ln>
                          <a:solidFill>
                            <a:srgbClr val="7B7979"/>
                          </a:solidFill>
                          <a:effectLst/>
                          <a:latin typeface="Arial" charset="0"/>
                          <a:ea typeface="Times New Roman" pitchFamily="18" charset="0"/>
                          <a:cs typeface="Arial" charset="0"/>
                        </a:rPr>
                        <a:t>30%</a:t>
                      </a:r>
                      <a:endParaRPr kumimoji="0" lang="en-GB" sz="1100" b="0" i="0" u="none" strike="noStrike" cap="none" normalizeH="0" baseline="0" smtClean="0">
                        <a:ln>
                          <a:noFill/>
                        </a:ln>
                        <a:solidFill>
                          <a:srgbClr val="7B7979"/>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2.6mb/d    3.4%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4950">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Iraqi conflict (March '03)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1" i="0" u="none" strike="noStrike" cap="none" normalizeH="0" baseline="0" smtClean="0">
                          <a:ln>
                            <a:noFill/>
                          </a:ln>
                          <a:solidFill>
                            <a:srgbClr val="7B7979"/>
                          </a:solidFill>
                          <a:effectLst/>
                          <a:latin typeface="Arial" charset="0"/>
                          <a:ea typeface="Times New Roman" pitchFamily="18" charset="0"/>
                          <a:cs typeface="Arial" charset="0"/>
                        </a:rPr>
                        <a:t>20-30%</a:t>
                      </a:r>
                      <a:endParaRPr kumimoji="0" lang="en-GB" sz="1100" b="0" i="0" u="none" strike="noStrike" cap="none" normalizeH="0" baseline="0" smtClean="0">
                        <a:ln>
                          <a:noFill/>
                        </a:ln>
                        <a:solidFill>
                          <a:srgbClr val="7B7979"/>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2.3mb/d    2.9%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4950">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Hurricane Katrina (Sep. '05)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tabLst/>
                      </a:pPr>
                      <a:r>
                        <a:rPr kumimoji="0" lang="en-GB" sz="1100" b="1" i="0" u="none" strike="noStrike" cap="none" normalizeH="0" baseline="0" smtClean="0">
                          <a:ln>
                            <a:noFill/>
                          </a:ln>
                          <a:solidFill>
                            <a:srgbClr val="7B7979"/>
                          </a:solidFill>
                          <a:effectLst/>
                          <a:latin typeface="Arial" charset="0"/>
                          <a:ea typeface="Times New Roman" pitchFamily="18" charset="0"/>
                          <a:cs typeface="Arial" charset="0"/>
                        </a:rPr>
                        <a:t>10%</a:t>
                      </a:r>
                      <a:endParaRPr kumimoji="0" lang="en-GB" sz="1100" b="0" i="0" u="none" strike="noStrike" cap="none" normalizeH="0" baseline="0" smtClean="0">
                        <a:ln>
                          <a:noFill/>
                        </a:ln>
                        <a:solidFill>
                          <a:srgbClr val="7B7979"/>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5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ea typeface="Times New Roman" pitchFamily="18" charset="0"/>
                          <a:cs typeface="Arial" charset="0"/>
                        </a:rPr>
                        <a:t>1.5mb/d    1.9%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0308" name="Line 5"/>
          <p:cNvSpPr>
            <a:spLocks noChangeShapeType="1"/>
          </p:cNvSpPr>
          <p:nvPr/>
        </p:nvSpPr>
        <p:spPr bwMode="auto">
          <a:xfrm>
            <a:off x="0" y="836613"/>
            <a:ext cx="9144000" cy="0"/>
          </a:xfrm>
          <a:prstGeom prst="line">
            <a:avLst/>
          </a:prstGeom>
          <a:noFill/>
          <a:ln w="88900">
            <a:solidFill>
              <a:srgbClr val="B3AA7E"/>
            </a:solidFill>
            <a:round/>
            <a:headEnd/>
            <a:tailEnd/>
          </a:ln>
        </p:spPr>
        <p:txBody>
          <a:bodyPr/>
          <a:lstStyle/>
          <a:p>
            <a:endParaRPr lang="en-GB"/>
          </a:p>
        </p:txBody>
      </p:sp>
      <p:sp>
        <p:nvSpPr>
          <p:cNvPr id="180320" name="Rectangle 96"/>
          <p:cNvSpPr>
            <a:spLocks noChangeArrowheads="1"/>
          </p:cNvSpPr>
          <p:nvPr/>
        </p:nvSpPr>
        <p:spPr bwMode="auto">
          <a:xfrm>
            <a:off x="84138" y="3348038"/>
            <a:ext cx="6697662" cy="304800"/>
          </a:xfrm>
          <a:prstGeom prst="rect">
            <a:avLst/>
          </a:prstGeom>
          <a:noFill/>
          <a:ln w="9525">
            <a:noFill/>
            <a:miter lim="800000"/>
            <a:headEnd/>
            <a:tailEnd/>
          </a:ln>
          <a:effectLst/>
        </p:spPr>
        <p:txBody>
          <a:bodyPr wrap="none">
            <a:spAutoFit/>
          </a:bodyPr>
          <a:lstStyle/>
          <a:p>
            <a:r>
              <a:rPr lang="en-GB" sz="1400">
                <a:solidFill>
                  <a:srgbClr val="00AEEF"/>
                </a:solidFill>
              </a:rPr>
              <a:t>Earlier disruptions have been shown to have the following impacts on prices: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7" name="Rectangle 21"/>
          <p:cNvSpPr>
            <a:spLocks noChangeArrowheads="1"/>
          </p:cNvSpPr>
          <p:nvPr/>
        </p:nvSpPr>
        <p:spPr bwMode="auto">
          <a:xfrm>
            <a:off x="107950" y="257175"/>
            <a:ext cx="6551613" cy="490538"/>
          </a:xfrm>
          <a:prstGeom prst="rect">
            <a:avLst/>
          </a:prstGeom>
          <a:noFill/>
          <a:ln w="9525">
            <a:noFill/>
            <a:miter lim="800000"/>
            <a:headEnd/>
            <a:tailEnd/>
          </a:ln>
          <a:effectLst/>
        </p:spPr>
        <p:txBody>
          <a:bodyPr anchor="ctr"/>
          <a:lstStyle/>
          <a:p>
            <a:r>
              <a:rPr lang="en-GB" sz="2400">
                <a:solidFill>
                  <a:srgbClr val="B3AA7E"/>
                </a:solidFill>
              </a:rPr>
              <a:t>The Impacts of Peak Oil</a:t>
            </a:r>
            <a:br>
              <a:rPr lang="en-GB" sz="2400">
                <a:solidFill>
                  <a:srgbClr val="B3AA7E"/>
                </a:solidFill>
              </a:rPr>
            </a:br>
            <a:r>
              <a:rPr lang="en-GB" sz="1200"/>
              <a:t>… peak oil’s effects on the economy would not be limited to higher oil prices – there could be a number of other potentially significant impacts on the economy …</a:t>
            </a:r>
            <a:endParaRPr lang="en-GB" sz="1200" b="0"/>
          </a:p>
        </p:txBody>
      </p:sp>
      <p:sp>
        <p:nvSpPr>
          <p:cNvPr id="229398" name="Line 5"/>
          <p:cNvSpPr>
            <a:spLocks noChangeShapeType="1"/>
          </p:cNvSpPr>
          <p:nvPr/>
        </p:nvSpPr>
        <p:spPr bwMode="auto">
          <a:xfrm>
            <a:off x="-9525" y="931863"/>
            <a:ext cx="9144000" cy="0"/>
          </a:xfrm>
          <a:prstGeom prst="line">
            <a:avLst/>
          </a:prstGeom>
          <a:noFill/>
          <a:ln w="88900">
            <a:solidFill>
              <a:srgbClr val="B3AA7E"/>
            </a:solidFill>
            <a:round/>
            <a:headEnd/>
            <a:tailEnd/>
          </a:ln>
        </p:spPr>
        <p:txBody>
          <a:bodyPr/>
          <a:lstStyle/>
          <a:p>
            <a:endParaRPr lang="en-GB"/>
          </a:p>
        </p:txBody>
      </p:sp>
      <p:sp>
        <p:nvSpPr>
          <p:cNvPr id="229408" name="Rectangle 32"/>
          <p:cNvSpPr>
            <a:spLocks noChangeArrowheads="1"/>
          </p:cNvSpPr>
          <p:nvPr/>
        </p:nvSpPr>
        <p:spPr bwMode="auto">
          <a:xfrm>
            <a:off x="1905000" y="1541463"/>
            <a:ext cx="8229600" cy="1143000"/>
          </a:xfrm>
          <a:prstGeom prst="rect">
            <a:avLst/>
          </a:prstGeom>
          <a:noFill/>
          <a:ln w="9525">
            <a:noFill/>
            <a:miter lim="800000"/>
            <a:headEnd/>
            <a:tailEnd/>
          </a:ln>
          <a:effectLst/>
        </p:spPr>
        <p:txBody>
          <a:bodyPr/>
          <a:lstStyle/>
          <a:p>
            <a:endParaRPr lang="en-US" sz="1500">
              <a:solidFill>
                <a:srgbClr val="7B7979"/>
              </a:solidFill>
            </a:endParaRPr>
          </a:p>
        </p:txBody>
      </p:sp>
      <p:sp>
        <p:nvSpPr>
          <p:cNvPr id="229409" name="Rectangle 33"/>
          <p:cNvSpPr>
            <a:spLocks noGrp="1" noChangeArrowheads="1"/>
          </p:cNvSpPr>
          <p:nvPr>
            <p:ph type="body" idx="1"/>
          </p:nvPr>
        </p:nvSpPr>
        <p:spPr bwMode="auto">
          <a:xfrm>
            <a:off x="2060575" y="2535238"/>
            <a:ext cx="6945313" cy="4906962"/>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spcBef>
                <a:spcPct val="15000"/>
              </a:spcBef>
              <a:buFontTx/>
              <a:buNone/>
            </a:pPr>
            <a:r>
              <a:rPr lang="en-GB" sz="1200" b="1" u="sng"/>
              <a:t>Immediate impacts</a:t>
            </a:r>
          </a:p>
          <a:p>
            <a:pPr>
              <a:lnSpc>
                <a:spcPct val="90000"/>
              </a:lnSpc>
              <a:spcBef>
                <a:spcPct val="15000"/>
              </a:spcBef>
            </a:pPr>
            <a:r>
              <a:rPr lang="en-GB" sz="1200" b="1"/>
              <a:t>Transfer of income from importing to exporting countries </a:t>
            </a:r>
          </a:p>
          <a:p>
            <a:pPr>
              <a:lnSpc>
                <a:spcPct val="90000"/>
              </a:lnSpc>
              <a:spcBef>
                <a:spcPct val="15000"/>
              </a:spcBef>
            </a:pPr>
            <a:r>
              <a:rPr lang="en-GB" sz="1200" b="1"/>
              <a:t>Deterioration in balance of payments for net oil importers </a:t>
            </a:r>
          </a:p>
          <a:p>
            <a:pPr>
              <a:lnSpc>
                <a:spcPct val="90000"/>
              </a:lnSpc>
              <a:buFontTx/>
              <a:buNone/>
            </a:pPr>
            <a:endParaRPr lang="en-GB" sz="600" b="1" u="sng"/>
          </a:p>
          <a:p>
            <a:pPr>
              <a:lnSpc>
                <a:spcPct val="90000"/>
              </a:lnSpc>
              <a:spcBef>
                <a:spcPct val="15000"/>
              </a:spcBef>
              <a:buFontTx/>
              <a:buNone/>
            </a:pPr>
            <a:r>
              <a:rPr lang="en-GB" sz="1200" b="1" u="sng"/>
              <a:t>Short- &amp; medium-term impacts</a:t>
            </a:r>
          </a:p>
          <a:p>
            <a:pPr>
              <a:lnSpc>
                <a:spcPct val="90000"/>
              </a:lnSpc>
              <a:spcBef>
                <a:spcPct val="15000"/>
              </a:spcBef>
            </a:pPr>
            <a:r>
              <a:rPr lang="en-GB" sz="1200" b="1"/>
              <a:t>Higher Inflation</a:t>
            </a:r>
          </a:p>
          <a:p>
            <a:pPr>
              <a:lnSpc>
                <a:spcPct val="90000"/>
              </a:lnSpc>
              <a:spcBef>
                <a:spcPct val="15000"/>
              </a:spcBef>
            </a:pPr>
            <a:r>
              <a:rPr lang="en-GB" sz="1200" b="1"/>
              <a:t>Increased input costs (transport, industry)</a:t>
            </a:r>
          </a:p>
          <a:p>
            <a:pPr>
              <a:lnSpc>
                <a:spcPct val="90000"/>
              </a:lnSpc>
              <a:spcBef>
                <a:spcPct val="15000"/>
              </a:spcBef>
            </a:pPr>
            <a:r>
              <a:rPr lang="en-GB" sz="1200" b="1"/>
              <a:t>Reduced non-oil demand (because of higher prices for goods)</a:t>
            </a:r>
          </a:p>
          <a:p>
            <a:pPr>
              <a:lnSpc>
                <a:spcPct val="90000"/>
              </a:lnSpc>
              <a:spcBef>
                <a:spcPct val="15000"/>
              </a:spcBef>
            </a:pPr>
            <a:r>
              <a:rPr lang="en-GB" sz="1200" b="1"/>
              <a:t>Potentially reduced oil demand and consumption</a:t>
            </a:r>
          </a:p>
          <a:p>
            <a:pPr>
              <a:lnSpc>
                <a:spcPct val="90000"/>
              </a:lnSpc>
              <a:spcBef>
                <a:spcPct val="15000"/>
              </a:spcBef>
            </a:pPr>
            <a:r>
              <a:rPr lang="en-GB" sz="1200" b="1"/>
              <a:t>Lower investment in net oil-importing countries</a:t>
            </a:r>
          </a:p>
          <a:p>
            <a:pPr>
              <a:lnSpc>
                <a:spcPct val="90000"/>
              </a:lnSpc>
              <a:spcBef>
                <a:spcPct val="15000"/>
              </a:spcBef>
            </a:pPr>
            <a:r>
              <a:rPr lang="en-GB" sz="1200" b="1"/>
              <a:t>Upward pressure on wages</a:t>
            </a:r>
          </a:p>
          <a:p>
            <a:pPr>
              <a:lnSpc>
                <a:spcPct val="90000"/>
              </a:lnSpc>
              <a:spcBef>
                <a:spcPct val="15000"/>
              </a:spcBef>
            </a:pPr>
            <a:r>
              <a:rPr lang="en-GB" sz="1200" b="1"/>
              <a:t>Higher unemployment </a:t>
            </a:r>
          </a:p>
          <a:p>
            <a:pPr>
              <a:lnSpc>
                <a:spcPct val="90000"/>
              </a:lnSpc>
              <a:spcBef>
                <a:spcPct val="15000"/>
              </a:spcBef>
            </a:pPr>
            <a:r>
              <a:rPr lang="en-GB" sz="1200" b="1"/>
              <a:t>Consumer and business confidence falls</a:t>
            </a:r>
          </a:p>
          <a:p>
            <a:pPr>
              <a:lnSpc>
                <a:spcPct val="90000"/>
              </a:lnSpc>
              <a:spcBef>
                <a:spcPct val="15000"/>
              </a:spcBef>
            </a:pPr>
            <a:r>
              <a:rPr lang="en-GB" sz="1200" b="1"/>
              <a:t>Downward pressure on GDP </a:t>
            </a:r>
          </a:p>
          <a:p>
            <a:pPr>
              <a:lnSpc>
                <a:spcPct val="90000"/>
              </a:lnSpc>
              <a:spcBef>
                <a:spcPct val="15000"/>
              </a:spcBef>
            </a:pPr>
            <a:r>
              <a:rPr lang="en-GB" sz="1200" b="1"/>
              <a:t>Tax revenues fall </a:t>
            </a:r>
          </a:p>
          <a:p>
            <a:pPr>
              <a:lnSpc>
                <a:spcPct val="90000"/>
              </a:lnSpc>
              <a:spcBef>
                <a:spcPct val="15000"/>
              </a:spcBef>
            </a:pPr>
            <a:r>
              <a:rPr lang="en-GB" sz="1200" b="1"/>
              <a:t>Falling exports due to economic impacts in our main export markets</a:t>
            </a:r>
          </a:p>
          <a:p>
            <a:pPr>
              <a:lnSpc>
                <a:spcPct val="90000"/>
              </a:lnSpc>
              <a:spcBef>
                <a:spcPct val="15000"/>
              </a:spcBef>
              <a:buFontTx/>
              <a:buNone/>
            </a:pPr>
            <a:endParaRPr lang="en-GB" sz="600" b="1"/>
          </a:p>
          <a:p>
            <a:pPr>
              <a:lnSpc>
                <a:spcPct val="90000"/>
              </a:lnSpc>
              <a:spcBef>
                <a:spcPct val="15000"/>
              </a:spcBef>
              <a:buFontTx/>
              <a:buNone/>
            </a:pPr>
            <a:r>
              <a:rPr lang="en-GB" sz="1200" b="1" u="sng"/>
              <a:t>Other possible impacts</a:t>
            </a:r>
          </a:p>
          <a:p>
            <a:pPr>
              <a:lnSpc>
                <a:spcPct val="90000"/>
              </a:lnSpc>
              <a:spcBef>
                <a:spcPct val="15000"/>
              </a:spcBef>
            </a:pPr>
            <a:r>
              <a:rPr lang="en-GB" sz="1200" b="1"/>
              <a:t>Social unrest</a:t>
            </a:r>
          </a:p>
          <a:p>
            <a:pPr>
              <a:lnSpc>
                <a:spcPct val="90000"/>
              </a:lnSpc>
              <a:spcBef>
                <a:spcPct val="15000"/>
              </a:spcBef>
            </a:pPr>
            <a:r>
              <a:rPr lang="en-GB" sz="1200" b="1"/>
              <a:t>Resource nationalism</a:t>
            </a:r>
          </a:p>
          <a:p>
            <a:pPr>
              <a:lnSpc>
                <a:spcPct val="90000"/>
              </a:lnSpc>
              <a:spcBef>
                <a:spcPct val="15000"/>
              </a:spcBef>
            </a:pPr>
            <a:r>
              <a:rPr lang="en-GB" sz="1200" b="1"/>
              <a:t>Increased geopolitical competition for resources/supplies possibly leading to an increase in long-term supply contracts</a:t>
            </a:r>
          </a:p>
          <a:p>
            <a:pPr>
              <a:lnSpc>
                <a:spcPct val="90000"/>
              </a:lnSpc>
              <a:spcBef>
                <a:spcPct val="15000"/>
              </a:spcBef>
            </a:pPr>
            <a:r>
              <a:rPr lang="en-GB" sz="1200" b="1"/>
              <a:t>Greater emphasis of security of supply over climate change objectives</a:t>
            </a:r>
          </a:p>
        </p:txBody>
      </p:sp>
      <p:sp>
        <p:nvSpPr>
          <p:cNvPr id="229410" name="AutoShape 34"/>
          <p:cNvSpPr>
            <a:spLocks noChangeArrowheads="1"/>
          </p:cNvSpPr>
          <p:nvPr/>
        </p:nvSpPr>
        <p:spPr bwMode="auto">
          <a:xfrm>
            <a:off x="352425" y="1954213"/>
            <a:ext cx="1625600" cy="576262"/>
          </a:xfrm>
          <a:prstGeom prst="downArrow">
            <a:avLst>
              <a:gd name="adj1" fmla="val 55361"/>
              <a:gd name="adj2" fmla="val 53088"/>
            </a:avLst>
          </a:prstGeom>
          <a:solidFill>
            <a:srgbClr val="00AEEF"/>
          </a:solidFill>
          <a:ln w="9525">
            <a:solidFill>
              <a:schemeClr val="tx1"/>
            </a:solidFill>
            <a:miter lim="800000"/>
            <a:headEnd/>
            <a:tailEnd/>
          </a:ln>
          <a:effectLst/>
        </p:spPr>
        <p:txBody>
          <a:bodyPr vert="eaVert" wrap="none" anchor="ctr"/>
          <a:lstStyle/>
          <a:p>
            <a:pPr algn="ctr"/>
            <a:endParaRPr lang="en-US" sz="2800" b="0">
              <a:latin typeface="Univers 55" pitchFamily="2" charset="0"/>
            </a:endParaRPr>
          </a:p>
        </p:txBody>
      </p:sp>
      <p:sp>
        <p:nvSpPr>
          <p:cNvPr id="229411" name="AutoShape 35"/>
          <p:cNvSpPr>
            <a:spLocks noChangeArrowheads="1"/>
          </p:cNvSpPr>
          <p:nvPr/>
        </p:nvSpPr>
        <p:spPr bwMode="auto">
          <a:xfrm>
            <a:off x="539750" y="3340100"/>
            <a:ext cx="1346200" cy="2160588"/>
          </a:xfrm>
          <a:prstGeom prst="flowChartProcess">
            <a:avLst/>
          </a:prstGeom>
          <a:solidFill>
            <a:srgbClr val="00AEEF"/>
          </a:solidFill>
          <a:ln w="9525">
            <a:solidFill>
              <a:schemeClr val="tx1"/>
            </a:solidFill>
            <a:miter lim="800000"/>
            <a:headEnd/>
            <a:tailEnd/>
          </a:ln>
          <a:effectLst/>
        </p:spPr>
        <p:txBody>
          <a:bodyPr anchor="ctr"/>
          <a:lstStyle/>
          <a:p>
            <a:pPr algn="ctr"/>
            <a:r>
              <a:rPr lang="en-GB" sz="1400">
                <a:solidFill>
                  <a:schemeClr val="bg1"/>
                </a:solidFill>
              </a:rPr>
              <a:t>Longer-term</a:t>
            </a:r>
            <a:r>
              <a:rPr lang="en-GB" sz="1000">
                <a:latin typeface="Univers 55" pitchFamily="2" charset="0"/>
              </a:rPr>
              <a:t> </a:t>
            </a:r>
            <a:r>
              <a:rPr lang="en-GB" sz="1400">
                <a:solidFill>
                  <a:schemeClr val="bg1"/>
                </a:solidFill>
                <a:latin typeface="Univers 55" pitchFamily="2" charset="0"/>
              </a:rPr>
              <a:t>impacts</a:t>
            </a:r>
          </a:p>
        </p:txBody>
      </p:sp>
      <p:sp>
        <p:nvSpPr>
          <p:cNvPr id="229412" name="AutoShape 36"/>
          <p:cNvSpPr>
            <a:spLocks noChangeArrowheads="1"/>
          </p:cNvSpPr>
          <p:nvPr/>
        </p:nvSpPr>
        <p:spPr bwMode="auto">
          <a:xfrm>
            <a:off x="539750" y="2619375"/>
            <a:ext cx="1346200" cy="649288"/>
          </a:xfrm>
          <a:prstGeom prst="flowChartProcess">
            <a:avLst/>
          </a:prstGeom>
          <a:solidFill>
            <a:srgbClr val="00AEEF"/>
          </a:solidFill>
          <a:ln w="9525">
            <a:solidFill>
              <a:schemeClr val="tx1"/>
            </a:solidFill>
            <a:miter lim="800000"/>
            <a:headEnd/>
            <a:tailEnd/>
          </a:ln>
          <a:effectLst/>
        </p:spPr>
        <p:txBody>
          <a:bodyPr anchor="ctr"/>
          <a:lstStyle/>
          <a:p>
            <a:pPr algn="ctr"/>
            <a:r>
              <a:rPr lang="en-GB" sz="1400">
                <a:solidFill>
                  <a:schemeClr val="bg1"/>
                </a:solidFill>
              </a:rPr>
              <a:t>Short</a:t>
            </a:r>
            <a:r>
              <a:rPr lang="en-GB" sz="1400"/>
              <a:t> </a:t>
            </a:r>
            <a:r>
              <a:rPr lang="en-GB" sz="1400">
                <a:solidFill>
                  <a:schemeClr val="bg1"/>
                </a:solidFill>
              </a:rPr>
              <a:t>term</a:t>
            </a:r>
            <a:r>
              <a:rPr lang="en-GB" sz="1400"/>
              <a:t> </a:t>
            </a:r>
            <a:r>
              <a:rPr lang="en-GB" sz="1400">
                <a:solidFill>
                  <a:schemeClr val="bg1"/>
                </a:solidFill>
              </a:rPr>
              <a:t>impacts</a:t>
            </a:r>
          </a:p>
        </p:txBody>
      </p:sp>
      <p:sp>
        <p:nvSpPr>
          <p:cNvPr id="229413" name="AutoShape 37"/>
          <p:cNvSpPr>
            <a:spLocks noChangeArrowheads="1"/>
          </p:cNvSpPr>
          <p:nvPr/>
        </p:nvSpPr>
        <p:spPr bwMode="auto">
          <a:xfrm>
            <a:off x="539750" y="5572125"/>
            <a:ext cx="1346200" cy="1190625"/>
          </a:xfrm>
          <a:prstGeom prst="flowChartProcess">
            <a:avLst/>
          </a:prstGeom>
          <a:solidFill>
            <a:srgbClr val="00AEEF"/>
          </a:solidFill>
          <a:ln w="9525">
            <a:solidFill>
              <a:schemeClr val="tx1"/>
            </a:solidFill>
            <a:miter lim="800000"/>
            <a:headEnd/>
            <a:tailEnd/>
          </a:ln>
          <a:effectLst/>
        </p:spPr>
        <p:txBody>
          <a:bodyPr anchor="ctr"/>
          <a:lstStyle/>
          <a:p>
            <a:pPr algn="ctr"/>
            <a:r>
              <a:rPr lang="en-GB" sz="1400">
                <a:solidFill>
                  <a:schemeClr val="bg1"/>
                </a:solidFill>
              </a:rPr>
              <a:t>Other</a:t>
            </a:r>
            <a:r>
              <a:rPr lang="en-GB" sz="1000">
                <a:latin typeface="Univers 55" pitchFamily="2" charset="0"/>
              </a:rPr>
              <a:t> </a:t>
            </a:r>
            <a:r>
              <a:rPr lang="en-GB" sz="1400">
                <a:solidFill>
                  <a:schemeClr val="bg1"/>
                </a:solidFill>
              </a:rPr>
              <a:t>impacts</a:t>
            </a:r>
          </a:p>
        </p:txBody>
      </p:sp>
      <p:sp>
        <p:nvSpPr>
          <p:cNvPr id="229414" name="Text Box 38"/>
          <p:cNvSpPr txBox="1">
            <a:spLocks noChangeArrowheads="1"/>
          </p:cNvSpPr>
          <p:nvPr/>
        </p:nvSpPr>
        <p:spPr bwMode="auto">
          <a:xfrm>
            <a:off x="668338" y="1982788"/>
            <a:ext cx="1346200" cy="304800"/>
          </a:xfrm>
          <a:prstGeom prst="rect">
            <a:avLst/>
          </a:prstGeom>
          <a:noFill/>
          <a:ln w="9525">
            <a:noFill/>
            <a:miter lim="800000"/>
            <a:headEnd/>
            <a:tailEnd/>
          </a:ln>
          <a:effectLst/>
        </p:spPr>
        <p:txBody>
          <a:bodyPr>
            <a:spAutoFit/>
          </a:bodyPr>
          <a:lstStyle/>
          <a:p>
            <a:pPr>
              <a:spcBef>
                <a:spcPct val="50000"/>
              </a:spcBef>
            </a:pPr>
            <a:r>
              <a:rPr lang="en-GB" sz="1400">
                <a:solidFill>
                  <a:schemeClr val="bg1"/>
                </a:solidFill>
              </a:rPr>
              <a:t>Price rise</a:t>
            </a:r>
          </a:p>
        </p:txBody>
      </p:sp>
      <p:sp>
        <p:nvSpPr>
          <p:cNvPr id="229416" name="Rectangle 40"/>
          <p:cNvSpPr>
            <a:spLocks noChangeArrowheads="1"/>
          </p:cNvSpPr>
          <p:nvPr/>
        </p:nvSpPr>
        <p:spPr bwMode="auto">
          <a:xfrm>
            <a:off x="2051050" y="1427163"/>
            <a:ext cx="6985000" cy="1004887"/>
          </a:xfrm>
          <a:prstGeom prst="rect">
            <a:avLst/>
          </a:prstGeom>
          <a:noFill/>
          <a:ln w="9525">
            <a:noFill/>
            <a:miter lim="800000"/>
            <a:headEnd/>
            <a:tailEnd/>
          </a:ln>
          <a:effectLst/>
        </p:spPr>
        <p:txBody>
          <a:bodyPr>
            <a:spAutoFit/>
          </a:bodyPr>
          <a:lstStyle/>
          <a:p>
            <a:pPr>
              <a:spcBef>
                <a:spcPct val="50000"/>
              </a:spcBef>
            </a:pPr>
            <a:r>
              <a:rPr lang="en-GB" sz="1200" b="0"/>
              <a:t>The short term versus the long term impacts are outlined below. If we consider the direct and indirect impacts, the direct impacts are more likely to be channelled through economic variables such as inflation, output, current account of balance of payments and tax revenues, whereas the indirect impact will arise as a result of economic and political reactions of other countries’ to changes in the oil price and supply pressures. </a:t>
            </a:r>
          </a:p>
        </p:txBody>
      </p:sp>
      <p:sp>
        <p:nvSpPr>
          <p:cNvPr id="229417" name="Rectangle 41"/>
          <p:cNvSpPr>
            <a:spLocks noChangeArrowheads="1"/>
          </p:cNvSpPr>
          <p:nvPr/>
        </p:nvSpPr>
        <p:spPr bwMode="auto">
          <a:xfrm>
            <a:off x="131763" y="1052513"/>
            <a:ext cx="8964612" cy="457200"/>
          </a:xfrm>
          <a:prstGeom prst="rect">
            <a:avLst/>
          </a:prstGeom>
          <a:noFill/>
          <a:ln w="9525">
            <a:noFill/>
            <a:miter lim="800000"/>
            <a:headEnd/>
            <a:tailEnd/>
          </a:ln>
          <a:effectLst/>
        </p:spPr>
        <p:txBody>
          <a:bodyPr>
            <a:spAutoFit/>
          </a:bodyPr>
          <a:lstStyle/>
          <a:p>
            <a:r>
              <a:rPr lang="en-GB" sz="1200" b="0"/>
              <a:t>In exploring the potential impact of peak-oil on the UK we need to consider both the</a:t>
            </a:r>
            <a:r>
              <a:rPr lang="en-GB" sz="1200" b="0">
                <a:solidFill>
                  <a:srgbClr val="B3AA7E"/>
                </a:solidFill>
              </a:rPr>
              <a:t> </a:t>
            </a:r>
            <a:r>
              <a:rPr lang="en-GB" sz="1200" b="0" i="1">
                <a:solidFill>
                  <a:srgbClr val="00AEEF"/>
                </a:solidFill>
              </a:rPr>
              <a:t>direct and indirect impact</a:t>
            </a:r>
            <a:r>
              <a:rPr lang="en-GB" sz="1200" b="0">
                <a:solidFill>
                  <a:srgbClr val="B3AA7E"/>
                </a:solidFill>
              </a:rPr>
              <a:t> </a:t>
            </a:r>
            <a:r>
              <a:rPr lang="en-GB" sz="1200" b="0"/>
              <a:t>on the UK economy resulting from changes in oil prices and supply pressures as well as the</a:t>
            </a:r>
            <a:r>
              <a:rPr lang="en-GB" sz="1200" b="0">
                <a:solidFill>
                  <a:srgbClr val="B3AA7E"/>
                </a:solidFill>
              </a:rPr>
              <a:t> </a:t>
            </a:r>
            <a:r>
              <a:rPr lang="en-GB" sz="1200" b="0" i="1">
                <a:solidFill>
                  <a:srgbClr val="00AEEF"/>
                </a:solidFill>
              </a:rPr>
              <a:t>short term versus the long term impacts.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6" name="Picture 298"/>
          <p:cNvPicPr>
            <a:picLocks noChangeAspect="1" noChangeArrowheads="1"/>
          </p:cNvPicPr>
          <p:nvPr/>
        </p:nvPicPr>
        <p:blipFill>
          <a:blip r:embed="rId3" cstate="print"/>
          <a:srcRect/>
          <a:stretch>
            <a:fillRect/>
          </a:stretch>
        </p:blipFill>
        <p:spPr bwMode="auto">
          <a:xfrm>
            <a:off x="5148263" y="476250"/>
            <a:ext cx="3105150" cy="4681538"/>
          </a:xfrm>
          <a:prstGeom prst="rect">
            <a:avLst/>
          </a:prstGeom>
          <a:noFill/>
          <a:ln w="9525" algn="ctr">
            <a:noFill/>
            <a:miter lim="800000"/>
            <a:headEnd/>
            <a:tailEnd/>
          </a:ln>
        </p:spPr>
      </p:pic>
      <p:sp>
        <p:nvSpPr>
          <p:cNvPr id="182279" name="Rectangle 6"/>
          <p:cNvSpPr>
            <a:spLocks noChangeArrowheads="1"/>
          </p:cNvSpPr>
          <p:nvPr/>
        </p:nvSpPr>
        <p:spPr bwMode="gray">
          <a:xfrm>
            <a:off x="179388" y="188913"/>
            <a:ext cx="6697662" cy="719137"/>
          </a:xfrm>
          <a:prstGeom prst="rect">
            <a:avLst/>
          </a:prstGeom>
          <a:solidFill>
            <a:srgbClr val="FFFFFF"/>
          </a:solidFill>
          <a:ln w="9525">
            <a:noFill/>
            <a:miter lim="800000"/>
            <a:headEnd/>
            <a:tailEnd/>
          </a:ln>
        </p:spPr>
        <p:txBody>
          <a:bodyPr anchor="ctr"/>
          <a:lstStyle/>
          <a:p>
            <a:r>
              <a:rPr lang="en-GB" sz="2400">
                <a:solidFill>
                  <a:srgbClr val="B3AA7E"/>
                </a:solidFill>
              </a:rPr>
              <a:t>Oil in the UK Economy</a:t>
            </a:r>
            <a:br>
              <a:rPr lang="en-GB" sz="2400">
                <a:solidFill>
                  <a:srgbClr val="B3AA7E"/>
                </a:solidFill>
              </a:rPr>
            </a:br>
            <a:r>
              <a:rPr lang="en-GB" sz="1400" b="0"/>
              <a:t>… Generally, the more dependent an economy is on oil, the less resilient it would be to deal with the impact of rising and highly volatile oil prices due to peak oil.</a:t>
            </a:r>
          </a:p>
        </p:txBody>
      </p:sp>
      <p:sp>
        <p:nvSpPr>
          <p:cNvPr id="182280" name="Text Box 230"/>
          <p:cNvSpPr txBox="1">
            <a:spLocks noChangeArrowheads="1"/>
          </p:cNvSpPr>
          <p:nvPr/>
        </p:nvSpPr>
        <p:spPr bwMode="auto">
          <a:xfrm>
            <a:off x="0" y="1196975"/>
            <a:ext cx="5903913" cy="304800"/>
          </a:xfrm>
          <a:prstGeom prst="rect">
            <a:avLst/>
          </a:prstGeom>
          <a:noFill/>
          <a:ln w="9525" algn="ctr">
            <a:noFill/>
            <a:miter lim="800000"/>
            <a:headEnd/>
            <a:tailEnd/>
          </a:ln>
        </p:spPr>
        <p:txBody>
          <a:bodyPr>
            <a:spAutoFit/>
          </a:bodyPr>
          <a:lstStyle/>
          <a:p>
            <a:pPr>
              <a:spcBef>
                <a:spcPct val="50000"/>
              </a:spcBef>
            </a:pPr>
            <a:r>
              <a:rPr lang="en-GB" sz="1400">
                <a:solidFill>
                  <a:srgbClr val="00AEEF"/>
                </a:solidFill>
              </a:rPr>
              <a:t>Indicators we need to look at to estimate ‘oil dependency’:</a:t>
            </a:r>
          </a:p>
        </p:txBody>
      </p:sp>
      <p:sp>
        <p:nvSpPr>
          <p:cNvPr id="182281" name="Rectangle 277"/>
          <p:cNvSpPr>
            <a:spLocks noChangeArrowheads="1"/>
          </p:cNvSpPr>
          <p:nvPr/>
        </p:nvSpPr>
        <p:spPr bwMode="auto">
          <a:xfrm>
            <a:off x="57150" y="1562100"/>
            <a:ext cx="5040313" cy="1655763"/>
          </a:xfrm>
          <a:prstGeom prst="rect">
            <a:avLst/>
          </a:prstGeom>
          <a:noFill/>
          <a:ln w="25400">
            <a:solidFill>
              <a:srgbClr val="00AEEF"/>
            </a:solidFill>
            <a:miter lim="800000"/>
            <a:headEnd/>
            <a:tailEnd/>
          </a:ln>
        </p:spPr>
        <p:txBody>
          <a:bodyPr/>
          <a:lstStyle/>
          <a:p>
            <a:r>
              <a:rPr lang="en-GB" sz="1200">
                <a:solidFill>
                  <a:srgbClr val="00AEEF"/>
                </a:solidFill>
              </a:rPr>
              <a:t>Oil Import Dependency</a:t>
            </a:r>
          </a:p>
          <a:p>
            <a:pPr>
              <a:spcBef>
                <a:spcPct val="20000"/>
              </a:spcBef>
            </a:pPr>
            <a:r>
              <a:rPr lang="en-GB" sz="1200" b="0"/>
              <a:t>Import dependency is defined as the ratio of oil imports to total consumption. Although oil is traded and priced in a global market, countries such as the UK that are an oil exporter as well as an oil importer will, in the event that international supply is disrupted, have relatively robust access to physical supplies. As the UK becomes increasingly reliant on imports of oil for its consumption, disruption of physical supplies can have significant effects on the economy. </a:t>
            </a:r>
          </a:p>
        </p:txBody>
      </p:sp>
      <p:sp>
        <p:nvSpPr>
          <p:cNvPr id="182282" name="Rectangle 278"/>
          <p:cNvSpPr>
            <a:spLocks noChangeArrowheads="1"/>
          </p:cNvSpPr>
          <p:nvPr/>
        </p:nvSpPr>
        <p:spPr bwMode="auto">
          <a:xfrm>
            <a:off x="66675" y="3289300"/>
            <a:ext cx="5040313" cy="1584325"/>
          </a:xfrm>
          <a:prstGeom prst="rect">
            <a:avLst/>
          </a:prstGeom>
          <a:noFill/>
          <a:ln w="25400" algn="ctr">
            <a:solidFill>
              <a:srgbClr val="00AEEF"/>
            </a:solidFill>
            <a:miter lim="800000"/>
            <a:headEnd/>
            <a:tailEnd/>
          </a:ln>
          <a:effectLst/>
        </p:spPr>
        <p:txBody>
          <a:bodyPr/>
          <a:lstStyle/>
          <a:p>
            <a:pPr>
              <a:spcBef>
                <a:spcPct val="20000"/>
              </a:spcBef>
            </a:pPr>
            <a:r>
              <a:rPr lang="en-GB" sz="1200">
                <a:solidFill>
                  <a:srgbClr val="00AEEF"/>
                </a:solidFill>
              </a:rPr>
              <a:t>Oil and Energy Intensity</a:t>
            </a:r>
          </a:p>
          <a:p>
            <a:pPr>
              <a:spcBef>
                <a:spcPct val="20000"/>
              </a:spcBef>
            </a:pPr>
            <a:r>
              <a:rPr lang="en-GB" sz="1200" b="0"/>
              <a:t>Energy intensity is defined as energy consumption per unit of output. The extent to which economic activity (GDP) is directly reliant on oil and energy consumption provides an indication of both the economy’s vulnerability to peak oil and the scope for efficiency measures to improve resilience. Low energy ratios, defined as the ratio of overall primary energy consumption to GDP, are also very important to define how hard increases in energy prices will hit economic activity. </a:t>
            </a:r>
          </a:p>
        </p:txBody>
      </p:sp>
      <p:sp>
        <p:nvSpPr>
          <p:cNvPr id="182283" name="Rectangle 279"/>
          <p:cNvSpPr>
            <a:spLocks noChangeArrowheads="1"/>
          </p:cNvSpPr>
          <p:nvPr/>
        </p:nvSpPr>
        <p:spPr bwMode="auto">
          <a:xfrm>
            <a:off x="57150" y="4941888"/>
            <a:ext cx="5040313" cy="1511300"/>
          </a:xfrm>
          <a:prstGeom prst="rect">
            <a:avLst/>
          </a:prstGeom>
          <a:noFill/>
          <a:ln w="25400" algn="ctr">
            <a:solidFill>
              <a:srgbClr val="00AEEF"/>
            </a:solidFill>
            <a:miter lim="800000"/>
            <a:headEnd/>
            <a:tailEnd/>
          </a:ln>
          <a:effectLst/>
        </p:spPr>
        <p:txBody>
          <a:bodyPr/>
          <a:lstStyle/>
          <a:p>
            <a:pPr>
              <a:spcBef>
                <a:spcPct val="20000"/>
              </a:spcBef>
            </a:pPr>
            <a:r>
              <a:rPr lang="en-GB" sz="1200">
                <a:solidFill>
                  <a:srgbClr val="00AEEF"/>
                </a:solidFill>
              </a:rPr>
              <a:t>Oil Consumption Patterns</a:t>
            </a:r>
          </a:p>
          <a:p>
            <a:pPr>
              <a:spcBef>
                <a:spcPct val="20000"/>
              </a:spcBef>
            </a:pPr>
            <a:r>
              <a:rPr lang="en-GB" sz="1200" b="0"/>
              <a:t>Patterns of consumption determine which sectors of the economy are likely to be hardest hit in the event of peak oil because it determines the economies’ ability to substitute away from oil consumption. Consumption patterns determine the extent to which substitutes for oil consumption can be found and the so called ‘elasticity of demand’ – the ease to substitute demand if price rises.</a:t>
            </a:r>
          </a:p>
        </p:txBody>
      </p:sp>
      <p:sp>
        <p:nvSpPr>
          <p:cNvPr id="182285" name="Text Box 294"/>
          <p:cNvSpPr txBox="1">
            <a:spLocks noChangeArrowheads="1"/>
          </p:cNvSpPr>
          <p:nvPr/>
        </p:nvSpPr>
        <p:spPr bwMode="auto">
          <a:xfrm>
            <a:off x="6170613" y="4433888"/>
            <a:ext cx="2047875" cy="274637"/>
          </a:xfrm>
          <a:prstGeom prst="rect">
            <a:avLst/>
          </a:prstGeom>
          <a:noFill/>
          <a:ln w="9525" algn="ctr">
            <a:noFill/>
            <a:miter lim="800000"/>
            <a:headEnd/>
            <a:tailEnd/>
          </a:ln>
        </p:spPr>
        <p:txBody>
          <a:bodyPr wrap="none">
            <a:spAutoFit/>
          </a:bodyPr>
          <a:lstStyle/>
          <a:p>
            <a:pPr algn="ctr">
              <a:spcBef>
                <a:spcPct val="50000"/>
              </a:spcBef>
            </a:pPr>
            <a:r>
              <a:rPr lang="en-GB" sz="1200"/>
              <a:t>UK consumption patterns</a:t>
            </a:r>
          </a:p>
        </p:txBody>
      </p:sp>
      <p:sp>
        <p:nvSpPr>
          <p:cNvPr id="182286" name="Text Box 297"/>
          <p:cNvSpPr txBox="1">
            <a:spLocks noChangeArrowheads="1"/>
          </p:cNvSpPr>
          <p:nvPr/>
        </p:nvSpPr>
        <p:spPr bwMode="gray">
          <a:xfrm>
            <a:off x="5292725" y="6858000"/>
            <a:ext cx="3851275" cy="512763"/>
          </a:xfrm>
          <a:prstGeom prst="rect">
            <a:avLst/>
          </a:prstGeom>
          <a:solidFill>
            <a:srgbClr val="FFFFFF"/>
          </a:solidFill>
          <a:ln w="9525" algn="ctr">
            <a:noFill/>
            <a:miter lim="800000"/>
            <a:headEnd/>
            <a:tailEnd/>
          </a:ln>
        </p:spPr>
        <p:txBody>
          <a:bodyPr>
            <a:spAutoFit/>
          </a:bodyPr>
          <a:lstStyle/>
          <a:p>
            <a:pPr algn="ctr">
              <a:spcBef>
                <a:spcPct val="50000"/>
              </a:spcBef>
            </a:pPr>
            <a:endParaRPr lang="en-GB" sz="1100" b="0"/>
          </a:p>
          <a:p>
            <a:pPr algn="ctr">
              <a:spcBef>
                <a:spcPct val="50000"/>
              </a:spcBef>
            </a:pPr>
            <a:endParaRPr lang="en-GB" sz="1100" b="0"/>
          </a:p>
        </p:txBody>
      </p:sp>
      <p:pic>
        <p:nvPicPr>
          <p:cNvPr id="182287" name="Picture 299"/>
          <p:cNvPicPr>
            <a:picLocks noChangeAspect="1" noChangeArrowheads="1"/>
          </p:cNvPicPr>
          <p:nvPr/>
        </p:nvPicPr>
        <p:blipFill>
          <a:blip r:embed="rId4" cstate="print"/>
          <a:srcRect/>
          <a:stretch>
            <a:fillRect/>
          </a:stretch>
        </p:blipFill>
        <p:spPr bwMode="auto">
          <a:xfrm>
            <a:off x="5143500" y="4370388"/>
            <a:ext cx="3392488" cy="4056062"/>
          </a:xfrm>
          <a:prstGeom prst="rect">
            <a:avLst/>
          </a:prstGeom>
          <a:noFill/>
          <a:ln w="9525" algn="ctr">
            <a:noFill/>
            <a:miter lim="800000"/>
            <a:headEnd/>
            <a:tailEnd/>
          </a:ln>
        </p:spPr>
      </p:pic>
      <p:sp>
        <p:nvSpPr>
          <p:cNvPr id="182288" name="Text Box 308"/>
          <p:cNvSpPr txBox="1">
            <a:spLocks noChangeArrowheads="1"/>
          </p:cNvSpPr>
          <p:nvPr/>
        </p:nvSpPr>
        <p:spPr bwMode="auto">
          <a:xfrm>
            <a:off x="7740650" y="4581525"/>
            <a:ext cx="836613" cy="260350"/>
          </a:xfrm>
          <a:prstGeom prst="rect">
            <a:avLst/>
          </a:prstGeom>
          <a:noFill/>
          <a:ln w="9525" algn="ctr">
            <a:noFill/>
            <a:miter lim="800000"/>
            <a:headEnd/>
            <a:tailEnd/>
          </a:ln>
        </p:spPr>
        <p:txBody>
          <a:bodyPr wrap="none">
            <a:spAutoFit/>
          </a:bodyPr>
          <a:lstStyle/>
          <a:p>
            <a:pPr algn="ctr">
              <a:spcBef>
                <a:spcPct val="50000"/>
              </a:spcBef>
            </a:pPr>
            <a:r>
              <a:rPr lang="en-GB" sz="1100">
                <a:solidFill>
                  <a:srgbClr val="0000CC"/>
                </a:solidFill>
              </a:rPr>
              <a:t>Transport</a:t>
            </a:r>
          </a:p>
        </p:txBody>
      </p:sp>
      <p:sp>
        <p:nvSpPr>
          <p:cNvPr id="182289" name="Text Box 309"/>
          <p:cNvSpPr txBox="1">
            <a:spLocks noChangeArrowheads="1"/>
          </p:cNvSpPr>
          <p:nvPr/>
        </p:nvSpPr>
        <p:spPr bwMode="auto">
          <a:xfrm>
            <a:off x="8101013" y="5373688"/>
            <a:ext cx="681037" cy="260350"/>
          </a:xfrm>
          <a:prstGeom prst="rect">
            <a:avLst/>
          </a:prstGeom>
          <a:noFill/>
          <a:ln w="9525" algn="ctr">
            <a:noFill/>
            <a:miter lim="800000"/>
            <a:headEnd/>
            <a:tailEnd/>
          </a:ln>
        </p:spPr>
        <p:txBody>
          <a:bodyPr wrap="none">
            <a:spAutoFit/>
          </a:bodyPr>
          <a:lstStyle/>
          <a:p>
            <a:pPr algn="ctr">
              <a:spcBef>
                <a:spcPct val="50000"/>
              </a:spcBef>
            </a:pPr>
            <a:r>
              <a:rPr lang="en-GB" sz="1100">
                <a:solidFill>
                  <a:srgbClr val="FF0000"/>
                </a:solidFill>
              </a:rPr>
              <a:t>Service</a:t>
            </a:r>
          </a:p>
        </p:txBody>
      </p:sp>
      <p:sp>
        <p:nvSpPr>
          <p:cNvPr id="182290" name="Text Box 310"/>
          <p:cNvSpPr txBox="1">
            <a:spLocks noChangeArrowheads="1"/>
          </p:cNvSpPr>
          <p:nvPr/>
        </p:nvSpPr>
        <p:spPr bwMode="auto">
          <a:xfrm>
            <a:off x="5940425" y="5445125"/>
            <a:ext cx="936625" cy="260350"/>
          </a:xfrm>
          <a:prstGeom prst="rect">
            <a:avLst/>
          </a:prstGeom>
          <a:noFill/>
          <a:ln w="9525" algn="ctr">
            <a:noFill/>
            <a:miter lim="800000"/>
            <a:headEnd/>
            <a:tailEnd/>
          </a:ln>
        </p:spPr>
        <p:txBody>
          <a:bodyPr>
            <a:spAutoFit/>
          </a:bodyPr>
          <a:lstStyle/>
          <a:p>
            <a:pPr algn="ctr">
              <a:spcBef>
                <a:spcPct val="50000"/>
              </a:spcBef>
            </a:pPr>
            <a:r>
              <a:rPr lang="en-GB" sz="1100">
                <a:solidFill>
                  <a:srgbClr val="008000"/>
                </a:solidFill>
              </a:rPr>
              <a:t>Industrial</a:t>
            </a:r>
          </a:p>
        </p:txBody>
      </p:sp>
      <p:sp>
        <p:nvSpPr>
          <p:cNvPr id="182291" name="Text Box 311"/>
          <p:cNvSpPr txBox="1">
            <a:spLocks noChangeArrowheads="1"/>
          </p:cNvSpPr>
          <p:nvPr/>
        </p:nvSpPr>
        <p:spPr bwMode="auto">
          <a:xfrm>
            <a:off x="6732588" y="4868863"/>
            <a:ext cx="812800" cy="260350"/>
          </a:xfrm>
          <a:prstGeom prst="rect">
            <a:avLst/>
          </a:prstGeom>
          <a:noFill/>
          <a:ln w="9525" algn="ctr">
            <a:noFill/>
            <a:miter lim="800000"/>
            <a:headEnd/>
            <a:tailEnd/>
          </a:ln>
        </p:spPr>
        <p:txBody>
          <a:bodyPr>
            <a:spAutoFit/>
          </a:bodyPr>
          <a:lstStyle/>
          <a:p>
            <a:pPr algn="ctr">
              <a:spcBef>
                <a:spcPct val="50000"/>
              </a:spcBef>
            </a:pPr>
            <a:r>
              <a:rPr lang="en-GB" sz="1100"/>
              <a:t>Domestic</a:t>
            </a:r>
          </a:p>
        </p:txBody>
      </p:sp>
      <p:sp>
        <p:nvSpPr>
          <p:cNvPr id="182292" name="Text Box 312"/>
          <p:cNvSpPr txBox="1">
            <a:spLocks noChangeArrowheads="1"/>
          </p:cNvSpPr>
          <p:nvPr/>
        </p:nvSpPr>
        <p:spPr bwMode="auto">
          <a:xfrm>
            <a:off x="7451725" y="5157788"/>
            <a:ext cx="1046163" cy="260350"/>
          </a:xfrm>
          <a:prstGeom prst="rect">
            <a:avLst/>
          </a:prstGeom>
          <a:noFill/>
          <a:ln w="9525" algn="ctr">
            <a:noFill/>
            <a:miter lim="800000"/>
            <a:headEnd/>
            <a:tailEnd/>
          </a:ln>
        </p:spPr>
        <p:txBody>
          <a:bodyPr wrap="none">
            <a:spAutoFit/>
          </a:bodyPr>
          <a:lstStyle/>
          <a:p>
            <a:pPr algn="ctr">
              <a:spcBef>
                <a:spcPct val="50000"/>
              </a:spcBef>
            </a:pPr>
            <a:r>
              <a:rPr lang="en-GB" sz="1100">
                <a:solidFill>
                  <a:srgbClr val="9933FF"/>
                </a:solidFill>
              </a:rPr>
              <a:t>Energy Ratio</a:t>
            </a:r>
            <a:endParaRPr lang="en-GB" sz="1100">
              <a:solidFill>
                <a:srgbClr val="9966FF"/>
              </a:solidFill>
            </a:endParaRPr>
          </a:p>
        </p:txBody>
      </p:sp>
      <p:sp>
        <p:nvSpPr>
          <p:cNvPr id="182293" name="Text Box 295"/>
          <p:cNvSpPr txBox="1">
            <a:spLocks noChangeArrowheads="1"/>
          </p:cNvSpPr>
          <p:nvPr/>
        </p:nvSpPr>
        <p:spPr bwMode="gray">
          <a:xfrm>
            <a:off x="5364163" y="6638925"/>
            <a:ext cx="2336800" cy="228600"/>
          </a:xfrm>
          <a:prstGeom prst="rect">
            <a:avLst/>
          </a:prstGeom>
          <a:solidFill>
            <a:schemeClr val="bg1"/>
          </a:solidFill>
          <a:ln w="9525" algn="ctr">
            <a:noFill/>
            <a:miter lim="800000"/>
            <a:headEnd/>
            <a:tailEnd/>
          </a:ln>
        </p:spPr>
        <p:txBody>
          <a:bodyPr wrap="none">
            <a:spAutoFit/>
          </a:bodyPr>
          <a:lstStyle/>
          <a:p>
            <a:pPr algn="ctr">
              <a:spcBef>
                <a:spcPct val="50000"/>
              </a:spcBef>
            </a:pPr>
            <a:r>
              <a:rPr lang="en-GB" sz="900" b="0"/>
              <a:t>Source: UK Energy Sector Indicators 2008</a:t>
            </a:r>
          </a:p>
        </p:txBody>
      </p:sp>
      <p:sp>
        <p:nvSpPr>
          <p:cNvPr id="182294" name="Rectangle 88"/>
          <p:cNvSpPr>
            <a:spLocks noChangeArrowheads="1"/>
          </p:cNvSpPr>
          <p:nvPr/>
        </p:nvSpPr>
        <p:spPr bwMode="gray">
          <a:xfrm>
            <a:off x="5148263" y="4365625"/>
            <a:ext cx="3527425" cy="168275"/>
          </a:xfrm>
          <a:prstGeom prst="rect">
            <a:avLst/>
          </a:prstGeom>
          <a:solidFill>
            <a:srgbClr val="FFFFFF"/>
          </a:solidFill>
          <a:ln w="9525">
            <a:noFill/>
            <a:miter lim="800000"/>
            <a:headEnd/>
            <a:tailEnd/>
          </a:ln>
        </p:spPr>
        <p:txBody>
          <a:bodyPr lIns="0" tIns="0" rIns="0" bIns="0">
            <a:spAutoFit/>
          </a:bodyPr>
          <a:lstStyle/>
          <a:p>
            <a:pPr algn="ctr"/>
            <a:r>
              <a:rPr lang="en-US" sz="1100">
                <a:solidFill>
                  <a:srgbClr val="000000"/>
                </a:solidFill>
                <a:cs typeface="Arial" charset="0"/>
              </a:rPr>
              <a:t>Energy use by sector in the UK</a:t>
            </a:r>
            <a:endParaRPr lang="en-US" sz="1100">
              <a:solidFill>
                <a:srgbClr val="CC0000"/>
              </a:solidFill>
              <a:cs typeface="Arial" charset="0"/>
            </a:endParaRPr>
          </a:p>
        </p:txBody>
      </p:sp>
      <p:sp>
        <p:nvSpPr>
          <p:cNvPr id="182295" name="Text Box 314"/>
          <p:cNvSpPr txBox="1">
            <a:spLocks noChangeArrowheads="1"/>
          </p:cNvSpPr>
          <p:nvPr/>
        </p:nvSpPr>
        <p:spPr bwMode="gray">
          <a:xfrm>
            <a:off x="5483225" y="4189413"/>
            <a:ext cx="2406650" cy="168275"/>
          </a:xfrm>
          <a:prstGeom prst="rect">
            <a:avLst/>
          </a:prstGeom>
          <a:solidFill>
            <a:schemeClr val="bg1"/>
          </a:solidFill>
          <a:ln w="9525" algn="ctr">
            <a:noFill/>
            <a:miter lim="800000"/>
            <a:headEnd/>
            <a:tailEnd/>
          </a:ln>
        </p:spPr>
        <p:txBody>
          <a:bodyPr wrap="none" lIns="0" tIns="0" rIns="0" bIns="0">
            <a:spAutoFit/>
          </a:bodyPr>
          <a:lstStyle/>
          <a:p>
            <a:r>
              <a:rPr lang="en-GB" sz="900" b="0"/>
              <a:t>Source: UK Energy Sector Indicators 2008,</a:t>
            </a:r>
            <a:r>
              <a:rPr lang="en-GB" sz="1100" b="0"/>
              <a:t> </a:t>
            </a:r>
            <a:r>
              <a:rPr lang="en-GB" sz="900" b="0"/>
              <a:t>IEA</a:t>
            </a:r>
            <a:endParaRPr lang="en-GB" sz="900" b="0">
              <a:solidFill>
                <a:srgbClr val="FF33CC"/>
              </a:solidFill>
            </a:endParaRPr>
          </a:p>
        </p:txBody>
      </p:sp>
      <p:sp>
        <p:nvSpPr>
          <p:cNvPr id="182296" name="Rectangle 88"/>
          <p:cNvSpPr>
            <a:spLocks noChangeArrowheads="1"/>
          </p:cNvSpPr>
          <p:nvPr/>
        </p:nvSpPr>
        <p:spPr bwMode="gray">
          <a:xfrm>
            <a:off x="5359400" y="1028700"/>
            <a:ext cx="3168650" cy="276225"/>
          </a:xfrm>
          <a:prstGeom prst="rect">
            <a:avLst/>
          </a:prstGeom>
          <a:solidFill>
            <a:srgbClr val="FFFFFF"/>
          </a:solidFill>
          <a:ln w="9525">
            <a:noFill/>
            <a:miter lim="800000"/>
            <a:headEnd/>
            <a:tailEnd/>
          </a:ln>
        </p:spPr>
        <p:txBody>
          <a:bodyPr lIns="54000" tIns="54000" rIns="54000" bIns="54000">
            <a:spAutoFit/>
          </a:bodyPr>
          <a:lstStyle/>
          <a:p>
            <a:pPr algn="ctr"/>
            <a:r>
              <a:rPr lang="en-US" sz="1100">
                <a:solidFill>
                  <a:srgbClr val="000000"/>
                </a:solidFill>
                <a:cs typeface="Arial" charset="0"/>
              </a:rPr>
              <a:t>Energy ratio in OECD countries</a:t>
            </a:r>
            <a:endParaRPr lang="en-US" sz="1100">
              <a:solidFill>
                <a:srgbClr val="CC0000"/>
              </a:solidFill>
              <a:cs typeface="Arial" charset="0"/>
            </a:endParaRPr>
          </a:p>
        </p:txBody>
      </p:sp>
      <p:sp>
        <p:nvSpPr>
          <p:cNvPr id="182297" name="Rectangle 316"/>
          <p:cNvSpPr>
            <a:spLocks noChangeArrowheads="1"/>
          </p:cNvSpPr>
          <p:nvPr/>
        </p:nvSpPr>
        <p:spPr bwMode="auto">
          <a:xfrm>
            <a:off x="6877050" y="2708275"/>
            <a:ext cx="2016125" cy="614363"/>
          </a:xfrm>
          <a:prstGeom prst="rect">
            <a:avLst/>
          </a:prstGeom>
          <a:solidFill>
            <a:srgbClr val="FFFFFF"/>
          </a:solidFill>
          <a:ln w="9525" algn="ctr">
            <a:noFill/>
            <a:miter lim="800000"/>
            <a:headEnd/>
            <a:tailEnd/>
          </a:ln>
        </p:spPr>
        <p:txBody>
          <a:bodyPr>
            <a:spAutoFit/>
          </a:bodyPr>
          <a:lstStyle/>
          <a:p>
            <a:pPr algn="ctr">
              <a:spcBef>
                <a:spcPct val="10000"/>
              </a:spcBef>
            </a:pPr>
            <a:r>
              <a:rPr lang="en-GB" sz="1100"/>
              <a:t>Energy consumption </a:t>
            </a:r>
          </a:p>
          <a:p>
            <a:pPr algn="ctr">
              <a:spcBef>
                <a:spcPct val="10000"/>
              </a:spcBef>
            </a:pPr>
            <a:r>
              <a:rPr lang="en-GB" sz="1100" b="0"/>
              <a:t>(1000 t of oil equivalent) per bn $US (2000 prices)</a:t>
            </a:r>
          </a:p>
        </p:txBody>
      </p:sp>
      <p:sp>
        <p:nvSpPr>
          <p:cNvPr id="182298" name="Line 5"/>
          <p:cNvSpPr>
            <a:spLocks noChangeShapeType="1"/>
          </p:cNvSpPr>
          <p:nvPr/>
        </p:nvSpPr>
        <p:spPr bwMode="auto">
          <a:xfrm>
            <a:off x="0" y="1017588"/>
            <a:ext cx="9144000" cy="0"/>
          </a:xfrm>
          <a:prstGeom prst="line">
            <a:avLst/>
          </a:prstGeom>
          <a:noFill/>
          <a:ln w="88900">
            <a:solidFill>
              <a:srgbClr val="B3AA7E"/>
            </a:solidFill>
            <a:round/>
            <a:headEnd/>
            <a:tailEnd/>
          </a:ln>
        </p:spPr>
        <p:txBody>
          <a:bodyPr/>
          <a:lstStyle/>
          <a:p>
            <a:endParaRPr lang="en-GB"/>
          </a:p>
        </p:txBody>
      </p:sp>
      <p:sp>
        <p:nvSpPr>
          <p:cNvPr id="182275" name="Slide Number Placeholder 4"/>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955851F6-89C2-4017-A6D2-877C4C0C12B4}" type="slidenum">
              <a:rPr lang="en-GB" sz="1400" b="0"/>
              <a:pPr algn="r"/>
              <a:t>17</a:t>
            </a:fld>
            <a:endParaRPr lang="en-GB" sz="1400" b="0"/>
          </a:p>
        </p:txBody>
      </p:sp>
      <p:pic>
        <p:nvPicPr>
          <p:cNvPr id="182299" name="Picture 27" descr="decc-logo"/>
          <p:cNvPicPr>
            <a:picLocks noChangeAspect="1" noChangeArrowheads="1"/>
          </p:cNvPicPr>
          <p:nvPr/>
        </p:nvPicPr>
        <p:blipFill>
          <a:blip r:embed="rId5" cstate="print"/>
          <a:srcRect/>
          <a:stretch>
            <a:fillRect/>
          </a:stretch>
        </p:blipFill>
        <p:spPr bwMode="auto">
          <a:xfrm>
            <a:off x="6804025" y="128588"/>
            <a:ext cx="2187575" cy="69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Slide Number Placeholder 6"/>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B12EEC72-65BE-431B-8635-D36C81824772}" type="slidenum">
              <a:rPr lang="en-GB" sz="1400" b="0"/>
              <a:pPr algn="r"/>
              <a:t>18</a:t>
            </a:fld>
            <a:endParaRPr lang="en-GB" sz="1400" b="0"/>
          </a:p>
        </p:txBody>
      </p:sp>
      <p:sp>
        <p:nvSpPr>
          <p:cNvPr id="183300" name="Rectangle 2"/>
          <p:cNvSpPr>
            <a:spLocks noChangeArrowheads="1"/>
          </p:cNvSpPr>
          <p:nvPr/>
        </p:nvSpPr>
        <p:spPr bwMode="auto">
          <a:xfrm>
            <a:off x="5954713" y="898525"/>
            <a:ext cx="3122612" cy="3670300"/>
          </a:xfrm>
          <a:prstGeom prst="rect">
            <a:avLst/>
          </a:prstGeom>
          <a:noFill/>
          <a:ln w="25400">
            <a:solidFill>
              <a:srgbClr val="00AEEF"/>
            </a:solidFill>
            <a:miter lim="800000"/>
            <a:headEnd/>
            <a:tailEnd/>
          </a:ln>
        </p:spPr>
        <p:txBody>
          <a:bodyPr/>
          <a:lstStyle/>
          <a:p>
            <a:pPr marL="85725" indent="-85725">
              <a:spcAft>
                <a:spcPct val="20000"/>
              </a:spcAft>
            </a:pPr>
            <a:r>
              <a:rPr lang="en-GB" sz="1200">
                <a:solidFill>
                  <a:srgbClr val="00AEEF"/>
                </a:solidFill>
              </a:rPr>
              <a:t>Oil Consumption Patterns</a:t>
            </a:r>
          </a:p>
          <a:p>
            <a:pPr marL="85725" indent="-85725">
              <a:spcAft>
                <a:spcPct val="20000"/>
              </a:spcAft>
              <a:buFontTx/>
              <a:buChar char="•"/>
            </a:pPr>
            <a:r>
              <a:rPr lang="en-GB" sz="1100" b="0"/>
              <a:t>Total UK demand for primary oil was around 81m tonnes in 2007.</a:t>
            </a:r>
          </a:p>
          <a:p>
            <a:pPr marL="85725" indent="-85725">
              <a:spcAft>
                <a:spcPct val="20000"/>
              </a:spcAft>
              <a:buFontTx/>
              <a:buChar char="•"/>
            </a:pPr>
            <a:r>
              <a:rPr lang="en-GB" sz="1100" b="0"/>
              <a:t>In 2007, 70% of the UK’s demand for petroleum products went towards transport fuel, compared with just 41% in 1980. One of the most significant changes in consumption in recent years has been the switch from fuel oil to natural gas for electricity generation.</a:t>
            </a:r>
          </a:p>
          <a:p>
            <a:pPr marL="85725" indent="-85725">
              <a:spcAft>
                <a:spcPct val="20000"/>
              </a:spcAft>
              <a:buFontTx/>
              <a:buChar char="•"/>
            </a:pPr>
            <a:r>
              <a:rPr lang="en-GB" sz="1100" b="0"/>
              <a:t>According to the IEA, between 2006-2030 OECD oil demand is expected to contract in all sectors other than transport, where it remains essentially flat. The largest falls are in residential and industrial demand.</a:t>
            </a:r>
          </a:p>
          <a:p>
            <a:pPr marL="85725" indent="-85725">
              <a:spcAft>
                <a:spcPct val="20000"/>
              </a:spcAft>
              <a:buFontTx/>
              <a:buChar char="•"/>
            </a:pPr>
            <a:r>
              <a:rPr lang="en-GB" sz="1100" b="0"/>
              <a:t>In the event of peak oil, the ability to substitute away from oil consumption will be crucial to the economy’s resilience. However, few viable alternative energy sources exist for road and air transport and demand remains fairly unresponsive to rising prices</a:t>
            </a:r>
            <a:r>
              <a:rPr lang="en-GB" sz="1200" b="0"/>
              <a:t>.</a:t>
            </a:r>
          </a:p>
        </p:txBody>
      </p:sp>
      <p:sp>
        <p:nvSpPr>
          <p:cNvPr id="183302" name="Rectangle 5"/>
          <p:cNvSpPr>
            <a:spLocks noChangeArrowheads="1"/>
          </p:cNvSpPr>
          <p:nvPr/>
        </p:nvSpPr>
        <p:spPr bwMode="auto">
          <a:xfrm>
            <a:off x="66675" y="898525"/>
            <a:ext cx="3117850" cy="3097213"/>
          </a:xfrm>
          <a:prstGeom prst="rect">
            <a:avLst/>
          </a:prstGeom>
          <a:noFill/>
          <a:ln w="25400">
            <a:solidFill>
              <a:srgbClr val="00AEEF"/>
            </a:solidFill>
            <a:miter lim="800000"/>
            <a:headEnd/>
            <a:tailEnd/>
          </a:ln>
        </p:spPr>
        <p:txBody>
          <a:bodyPr/>
          <a:lstStyle/>
          <a:p>
            <a:pPr marL="85725" indent="-85725">
              <a:spcAft>
                <a:spcPct val="20000"/>
              </a:spcAft>
            </a:pPr>
            <a:r>
              <a:rPr lang="en-GB" sz="1200">
                <a:solidFill>
                  <a:srgbClr val="00AEEF"/>
                </a:solidFill>
              </a:rPr>
              <a:t>Oil Import Dependency</a:t>
            </a:r>
          </a:p>
          <a:p>
            <a:pPr marL="85725" indent="-85725">
              <a:buFontTx/>
              <a:buChar char="•"/>
            </a:pPr>
            <a:r>
              <a:rPr lang="en-GB" sz="1100" b="0"/>
              <a:t>Overall, the UK currently produces about the same amount of oil as it consumes, such that the net import balance is still quite small. </a:t>
            </a:r>
          </a:p>
          <a:p>
            <a:pPr marL="85725" indent="-85725">
              <a:buFontTx/>
              <a:buChar char="•"/>
            </a:pPr>
            <a:r>
              <a:rPr lang="en-GB" sz="1100" b="0"/>
              <a:t>However, oil production from the UK continental shelf peaked in 1999 and is now in terminal decline. As domestic production falls, and demand continues to rise gradually, the UK’s import dependency will increase significantly over the next 10 years.  </a:t>
            </a:r>
          </a:p>
          <a:p>
            <a:pPr marL="85725" indent="-85725">
              <a:buFontTx/>
              <a:buChar char="•"/>
            </a:pPr>
            <a:r>
              <a:rPr lang="en-GB" sz="1100" b="0"/>
              <a:t>By 2025, net imports will likely make up more than 60% of domestic demand, compared to around 8% today.</a:t>
            </a:r>
          </a:p>
          <a:p>
            <a:pPr marL="85725" indent="-85725">
              <a:buFontTx/>
              <a:buChar char="•"/>
            </a:pPr>
            <a:r>
              <a:rPr lang="en-GB" sz="1100" b="0"/>
              <a:t>The speed at which the UK’s dependence increases is a function of both the level of investment in UK oil production and future developments in the UK’s demand for oil.</a:t>
            </a:r>
          </a:p>
        </p:txBody>
      </p:sp>
      <p:sp>
        <p:nvSpPr>
          <p:cNvPr id="183303" name="Rectangle 6"/>
          <p:cNvSpPr>
            <a:spLocks noChangeArrowheads="1"/>
          </p:cNvSpPr>
          <p:nvPr/>
        </p:nvSpPr>
        <p:spPr bwMode="auto">
          <a:xfrm>
            <a:off x="3219450" y="898525"/>
            <a:ext cx="2695575" cy="3670300"/>
          </a:xfrm>
          <a:prstGeom prst="rect">
            <a:avLst/>
          </a:prstGeom>
          <a:noFill/>
          <a:ln w="25400">
            <a:solidFill>
              <a:srgbClr val="00AEEF"/>
            </a:solidFill>
            <a:miter lim="800000"/>
            <a:headEnd/>
            <a:tailEnd/>
          </a:ln>
        </p:spPr>
        <p:txBody>
          <a:bodyPr/>
          <a:lstStyle/>
          <a:p>
            <a:pPr marL="85725" indent="-85725">
              <a:spcAft>
                <a:spcPct val="20000"/>
              </a:spcAft>
            </a:pPr>
            <a:r>
              <a:rPr lang="en-GB" sz="1200">
                <a:solidFill>
                  <a:srgbClr val="00AEEF"/>
                </a:solidFill>
              </a:rPr>
              <a:t>Oil and Energy Intensity</a:t>
            </a:r>
          </a:p>
          <a:p>
            <a:pPr marL="85725" indent="-85725">
              <a:spcAft>
                <a:spcPct val="20000"/>
              </a:spcAft>
              <a:buFontTx/>
              <a:buChar char="•"/>
            </a:pPr>
            <a:r>
              <a:rPr lang="en-GB" sz="1100" b="0"/>
              <a:t>The UK is the least oil-intensive G7 country. Among OECD nations, it also has one of the lowest ‘energy ratios’, defined as the ratio of primary energy consumption to GDP.</a:t>
            </a:r>
          </a:p>
          <a:p>
            <a:pPr marL="85725" indent="-85725">
              <a:spcAft>
                <a:spcPct val="20000"/>
              </a:spcAft>
              <a:buFontTx/>
              <a:buChar char="•"/>
            </a:pPr>
            <a:r>
              <a:rPr lang="en-GB" sz="1100" b="0"/>
              <a:t>This is due, among other things, to the UK’s high population density, high fuel taxes and relatively mild climate.</a:t>
            </a:r>
          </a:p>
          <a:p>
            <a:pPr marL="85725" indent="-85725">
              <a:spcAft>
                <a:spcPct val="20000"/>
              </a:spcAft>
              <a:buFontTx/>
              <a:buChar char="•"/>
            </a:pPr>
            <a:r>
              <a:rPr lang="en-GB" sz="1100" b="0"/>
              <a:t>The UK economy has become less dependent on energy over the years, with the energy ratio having fallen steadily at about 2% per year since 1970. By contrast, energy intensity in the transport sector has remained fairly flat over the last 30 years and is currently just 2% lower than in 1970. </a:t>
            </a:r>
          </a:p>
          <a:p>
            <a:pPr marL="85725" indent="-85725">
              <a:spcAft>
                <a:spcPct val="20000"/>
              </a:spcAft>
              <a:buFontTx/>
              <a:buChar char="•"/>
            </a:pPr>
            <a:r>
              <a:rPr lang="en-GB" sz="1100" b="0"/>
              <a:t>OECD oil-intensity is forecast to continue to decline, as OECD oil demand contracts.</a:t>
            </a:r>
          </a:p>
        </p:txBody>
      </p:sp>
      <p:sp>
        <p:nvSpPr>
          <p:cNvPr id="183304" name="Rectangle 7"/>
          <p:cNvSpPr>
            <a:spLocks noChangeArrowheads="1"/>
          </p:cNvSpPr>
          <p:nvPr/>
        </p:nvSpPr>
        <p:spPr bwMode="auto">
          <a:xfrm>
            <a:off x="19050" y="190500"/>
            <a:ext cx="8229600" cy="490538"/>
          </a:xfrm>
          <a:prstGeom prst="rect">
            <a:avLst/>
          </a:prstGeom>
          <a:noFill/>
          <a:ln w="9525">
            <a:noFill/>
            <a:miter lim="800000"/>
            <a:headEnd/>
            <a:tailEnd/>
          </a:ln>
        </p:spPr>
        <p:txBody>
          <a:bodyPr anchor="ctr"/>
          <a:lstStyle/>
          <a:p>
            <a:r>
              <a:rPr lang="en-GB" sz="2400">
                <a:solidFill>
                  <a:srgbClr val="B3AA7E"/>
                </a:solidFill>
              </a:rPr>
              <a:t>Oil in the UK Economy</a:t>
            </a:r>
            <a:br>
              <a:rPr lang="en-GB" sz="2400">
                <a:solidFill>
                  <a:srgbClr val="B3AA7E"/>
                </a:solidFill>
              </a:rPr>
            </a:br>
            <a:r>
              <a:rPr lang="en-GB" sz="1400" b="0"/>
              <a:t>…how does the UK perform in terms of the indicators?</a:t>
            </a:r>
          </a:p>
        </p:txBody>
      </p:sp>
      <p:graphicFrame>
        <p:nvGraphicFramePr>
          <p:cNvPr id="183305" name="Object 9"/>
          <p:cNvGraphicFramePr>
            <a:graphicFrameLocks noChangeAspect="1"/>
          </p:cNvGraphicFramePr>
          <p:nvPr>
            <p:ph sz="half" idx="4294967295"/>
          </p:nvPr>
        </p:nvGraphicFramePr>
        <p:xfrm>
          <a:off x="-19050" y="4248150"/>
          <a:ext cx="3203575" cy="1997075"/>
        </p:xfrm>
        <a:graphic>
          <a:graphicData uri="http://schemas.openxmlformats.org/presentationml/2006/ole">
            <p:oleObj spid="_x0000_s183305" name="Chart" r:id="rId4" imgW="11791950" imgH="6610502" progId="Excel.Sheet.8">
              <p:embed/>
            </p:oleObj>
          </a:graphicData>
        </a:graphic>
      </p:graphicFrame>
      <p:sp>
        <p:nvSpPr>
          <p:cNvPr id="183306" name="Rectangle 88"/>
          <p:cNvSpPr>
            <a:spLocks noChangeArrowheads="1"/>
          </p:cNvSpPr>
          <p:nvPr/>
        </p:nvSpPr>
        <p:spPr bwMode="auto">
          <a:xfrm>
            <a:off x="3186113" y="4783138"/>
            <a:ext cx="3168650" cy="182562"/>
          </a:xfrm>
          <a:prstGeom prst="rect">
            <a:avLst/>
          </a:prstGeom>
          <a:noFill/>
          <a:ln w="9525">
            <a:noFill/>
            <a:miter lim="800000"/>
            <a:headEnd/>
            <a:tailEnd/>
          </a:ln>
        </p:spPr>
        <p:txBody>
          <a:bodyPr lIns="0" tIns="0" rIns="0" bIns="0">
            <a:spAutoFit/>
          </a:bodyPr>
          <a:lstStyle/>
          <a:p>
            <a:r>
              <a:rPr lang="en-US" sz="1200">
                <a:solidFill>
                  <a:srgbClr val="000000"/>
                </a:solidFill>
                <a:latin typeface="Calibri" pitchFamily="34" charset="0"/>
                <a:cs typeface="Arial" charset="0"/>
              </a:rPr>
              <a:t>Barrels Consumed per $1000 GDP        </a:t>
            </a:r>
            <a:endParaRPr lang="en-US" sz="1200">
              <a:solidFill>
                <a:srgbClr val="CC0000"/>
              </a:solidFill>
              <a:latin typeface="Calibri" pitchFamily="34" charset="0"/>
              <a:cs typeface="Arial" charset="0"/>
            </a:endParaRPr>
          </a:p>
        </p:txBody>
      </p:sp>
      <p:graphicFrame>
        <p:nvGraphicFramePr>
          <p:cNvPr id="183307" name="Object 11"/>
          <p:cNvGraphicFramePr>
            <a:graphicFrameLocks noChangeAspect="1"/>
          </p:cNvGraphicFramePr>
          <p:nvPr>
            <p:ph sz="half" idx="4294967295"/>
          </p:nvPr>
        </p:nvGraphicFramePr>
        <p:xfrm>
          <a:off x="3132138" y="5008563"/>
          <a:ext cx="3313112" cy="1374775"/>
        </p:xfrm>
        <a:graphic>
          <a:graphicData uri="http://schemas.openxmlformats.org/presentationml/2006/ole">
            <p:oleObj spid="_x0000_s183307" name="Chart" r:id="rId5" imgW="9267825" imgH="3848202" progId="Excel.Sheet.8">
              <p:embed/>
            </p:oleObj>
          </a:graphicData>
        </a:graphic>
      </p:graphicFrame>
      <p:sp>
        <p:nvSpPr>
          <p:cNvPr id="183308" name="Text Box 19"/>
          <p:cNvSpPr txBox="1">
            <a:spLocks noChangeArrowheads="1"/>
          </p:cNvSpPr>
          <p:nvPr/>
        </p:nvSpPr>
        <p:spPr bwMode="auto">
          <a:xfrm>
            <a:off x="5848350" y="6342063"/>
            <a:ext cx="184150" cy="260350"/>
          </a:xfrm>
          <a:prstGeom prst="rect">
            <a:avLst/>
          </a:prstGeom>
          <a:noFill/>
          <a:ln w="9525" algn="ctr">
            <a:noFill/>
            <a:miter lim="800000"/>
            <a:headEnd/>
            <a:tailEnd/>
          </a:ln>
        </p:spPr>
        <p:txBody>
          <a:bodyPr wrap="none">
            <a:spAutoFit/>
          </a:bodyPr>
          <a:lstStyle/>
          <a:p>
            <a:pPr algn="ctr">
              <a:spcBef>
                <a:spcPct val="50000"/>
              </a:spcBef>
            </a:pPr>
            <a:endParaRPr lang="en-US" sz="1100" b="0"/>
          </a:p>
        </p:txBody>
      </p:sp>
      <p:sp>
        <p:nvSpPr>
          <p:cNvPr id="183309" name="Rectangle 88"/>
          <p:cNvSpPr>
            <a:spLocks noChangeArrowheads="1"/>
          </p:cNvSpPr>
          <p:nvPr/>
        </p:nvSpPr>
        <p:spPr bwMode="auto">
          <a:xfrm>
            <a:off x="6148388" y="4749800"/>
            <a:ext cx="3024187" cy="182563"/>
          </a:xfrm>
          <a:prstGeom prst="rect">
            <a:avLst/>
          </a:prstGeom>
          <a:noFill/>
          <a:ln w="9525">
            <a:noFill/>
            <a:miter lim="800000"/>
            <a:headEnd/>
            <a:tailEnd/>
          </a:ln>
        </p:spPr>
        <p:txBody>
          <a:bodyPr lIns="0" tIns="0" rIns="0" bIns="0">
            <a:spAutoFit/>
          </a:bodyPr>
          <a:lstStyle/>
          <a:p>
            <a:pPr algn="ctr"/>
            <a:r>
              <a:rPr lang="en-US" sz="1200">
                <a:solidFill>
                  <a:srgbClr val="000000"/>
                </a:solidFill>
                <a:latin typeface="Calibri" pitchFamily="34" charset="0"/>
                <a:cs typeface="Arial" charset="0"/>
              </a:rPr>
              <a:t>UK Petroleum Products Demand by Use (2007)</a:t>
            </a:r>
            <a:endParaRPr lang="en-US" sz="1200">
              <a:solidFill>
                <a:srgbClr val="CC0000"/>
              </a:solidFill>
              <a:latin typeface="Calibri" pitchFamily="34" charset="0"/>
              <a:cs typeface="Arial" charset="0"/>
            </a:endParaRPr>
          </a:p>
        </p:txBody>
      </p:sp>
      <p:sp>
        <p:nvSpPr>
          <p:cNvPr id="183310" name="Rectangle 88"/>
          <p:cNvSpPr>
            <a:spLocks noChangeArrowheads="1"/>
          </p:cNvSpPr>
          <p:nvPr/>
        </p:nvSpPr>
        <p:spPr bwMode="auto">
          <a:xfrm>
            <a:off x="-19050" y="4095750"/>
            <a:ext cx="3168650" cy="182563"/>
          </a:xfrm>
          <a:prstGeom prst="rect">
            <a:avLst/>
          </a:prstGeom>
          <a:noFill/>
          <a:ln w="9525">
            <a:noFill/>
            <a:miter lim="800000"/>
            <a:headEnd/>
            <a:tailEnd/>
          </a:ln>
        </p:spPr>
        <p:txBody>
          <a:bodyPr lIns="0" tIns="0" rIns="0" bIns="0">
            <a:spAutoFit/>
          </a:bodyPr>
          <a:lstStyle/>
          <a:p>
            <a:pPr algn="ctr"/>
            <a:r>
              <a:rPr lang="en-US" sz="1200">
                <a:solidFill>
                  <a:srgbClr val="000000"/>
                </a:solidFill>
                <a:latin typeface="Calibri" pitchFamily="34" charset="0"/>
                <a:cs typeface="Arial" charset="0"/>
              </a:rPr>
              <a:t>UK Net Oil Imports as a Share of Demand</a:t>
            </a:r>
            <a:endParaRPr lang="en-US" sz="1200">
              <a:solidFill>
                <a:srgbClr val="CC0000"/>
              </a:solidFill>
              <a:latin typeface="Calibri" pitchFamily="34" charset="0"/>
              <a:cs typeface="Arial" charset="0"/>
            </a:endParaRPr>
          </a:p>
        </p:txBody>
      </p:sp>
      <p:sp>
        <p:nvSpPr>
          <p:cNvPr id="183311" name="Footer Placeholder 3"/>
          <p:cNvSpPr txBox="1">
            <a:spLocks noGrp="1"/>
          </p:cNvSpPr>
          <p:nvPr/>
        </p:nvSpPr>
        <p:spPr bwMode="auto">
          <a:xfrm>
            <a:off x="6300788" y="6629400"/>
            <a:ext cx="2374900" cy="228600"/>
          </a:xfrm>
          <a:prstGeom prst="rect">
            <a:avLst/>
          </a:prstGeom>
          <a:noFill/>
          <a:ln w="9525">
            <a:noFill/>
            <a:miter lim="800000"/>
            <a:headEnd/>
            <a:tailEnd/>
          </a:ln>
        </p:spPr>
        <p:txBody>
          <a:bodyPr anchor="b">
            <a:spAutoFit/>
          </a:bodyPr>
          <a:lstStyle/>
          <a:p>
            <a:r>
              <a:rPr lang="en-GB" sz="900" b="0"/>
              <a:t>Sources: DUKES 2008</a:t>
            </a:r>
          </a:p>
        </p:txBody>
      </p:sp>
      <p:sp>
        <p:nvSpPr>
          <p:cNvPr id="183312" name="Footer Placeholder 3"/>
          <p:cNvSpPr txBox="1">
            <a:spLocks noGrp="1"/>
          </p:cNvSpPr>
          <p:nvPr/>
        </p:nvSpPr>
        <p:spPr bwMode="auto">
          <a:xfrm>
            <a:off x="3113088" y="6478588"/>
            <a:ext cx="3168650" cy="365125"/>
          </a:xfrm>
          <a:prstGeom prst="rect">
            <a:avLst/>
          </a:prstGeom>
          <a:noFill/>
          <a:ln w="9525">
            <a:noFill/>
            <a:miter lim="800000"/>
            <a:headEnd/>
            <a:tailEnd/>
          </a:ln>
        </p:spPr>
        <p:txBody>
          <a:bodyPr anchor="b">
            <a:spAutoFit/>
          </a:bodyPr>
          <a:lstStyle/>
          <a:p>
            <a:r>
              <a:rPr lang="en-GB" sz="900" b="0"/>
              <a:t>Sources: DECC calculations, IEA Oil Information 2008, IMF WEO Database 2008</a:t>
            </a:r>
          </a:p>
        </p:txBody>
      </p:sp>
      <p:sp>
        <p:nvSpPr>
          <p:cNvPr id="183313" name="Footer Placeholder 3"/>
          <p:cNvSpPr txBox="1">
            <a:spLocks noGrp="1"/>
          </p:cNvSpPr>
          <p:nvPr/>
        </p:nvSpPr>
        <p:spPr bwMode="auto">
          <a:xfrm>
            <a:off x="19050" y="6343650"/>
            <a:ext cx="2374900" cy="228600"/>
          </a:xfrm>
          <a:prstGeom prst="rect">
            <a:avLst/>
          </a:prstGeom>
          <a:noFill/>
          <a:ln w="9525">
            <a:noFill/>
            <a:miter lim="800000"/>
            <a:headEnd/>
            <a:tailEnd/>
          </a:ln>
        </p:spPr>
        <p:txBody>
          <a:bodyPr anchor="b">
            <a:spAutoFit/>
          </a:bodyPr>
          <a:lstStyle/>
          <a:p>
            <a:r>
              <a:rPr lang="en-GB" sz="900" b="0"/>
              <a:t>Sources: DECC</a:t>
            </a:r>
          </a:p>
        </p:txBody>
      </p:sp>
      <p:sp>
        <p:nvSpPr>
          <p:cNvPr id="183315" name="Line 5"/>
          <p:cNvSpPr>
            <a:spLocks noChangeShapeType="1"/>
          </p:cNvSpPr>
          <p:nvPr/>
        </p:nvSpPr>
        <p:spPr bwMode="auto">
          <a:xfrm>
            <a:off x="0" y="817563"/>
            <a:ext cx="9144000" cy="0"/>
          </a:xfrm>
          <a:prstGeom prst="line">
            <a:avLst/>
          </a:prstGeom>
          <a:noFill/>
          <a:ln w="88900">
            <a:solidFill>
              <a:srgbClr val="B3AA7E"/>
            </a:solidFill>
            <a:round/>
            <a:headEnd/>
            <a:tailEnd/>
          </a:ln>
        </p:spPr>
        <p:txBody>
          <a:bodyPr/>
          <a:lstStyle/>
          <a:p>
            <a:endParaRPr lang="en-GB"/>
          </a:p>
        </p:txBody>
      </p:sp>
      <p:graphicFrame>
        <p:nvGraphicFramePr>
          <p:cNvPr id="183319" name="Object 23"/>
          <p:cNvGraphicFramePr>
            <a:graphicFrameLocks noChangeAspect="1"/>
          </p:cNvGraphicFramePr>
          <p:nvPr/>
        </p:nvGraphicFramePr>
        <p:xfrm>
          <a:off x="5940425" y="4762500"/>
          <a:ext cx="4679950" cy="2632075"/>
        </p:xfrm>
        <a:graphic>
          <a:graphicData uri="http://schemas.openxmlformats.org/presentationml/2006/ole">
            <p:oleObj spid="_x0000_s183319" name="Chart" r:id="rId6" imgW="11791950" imgH="6629603" progId="Excel.Sheet.8">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8"/>
          <p:cNvSpPr>
            <a:spLocks noChangeArrowheads="1"/>
          </p:cNvSpPr>
          <p:nvPr/>
        </p:nvSpPr>
        <p:spPr bwMode="auto">
          <a:xfrm>
            <a:off x="395288" y="2549525"/>
            <a:ext cx="6732587" cy="358775"/>
          </a:xfrm>
          <a:prstGeom prst="rect">
            <a:avLst/>
          </a:prstGeom>
          <a:solidFill>
            <a:srgbClr val="00CCFF"/>
          </a:solidFill>
          <a:ln w="9525">
            <a:noFill/>
            <a:miter lim="800000"/>
            <a:headEnd/>
            <a:tailEnd/>
          </a:ln>
        </p:spPr>
        <p:txBody>
          <a:bodyPr wrap="none" anchor="ctr"/>
          <a:lstStyle/>
          <a:p>
            <a:pPr algn="ctr">
              <a:spcBef>
                <a:spcPct val="50000"/>
              </a:spcBef>
            </a:pPr>
            <a:endParaRPr lang="en-US" sz="1100" b="0"/>
          </a:p>
        </p:txBody>
      </p:sp>
      <p:sp>
        <p:nvSpPr>
          <p:cNvPr id="230404"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C92ADDA8-7E19-401F-92A1-FF29E3D2F213}" type="slidenum">
              <a:rPr lang="en-GB" sz="1400" b="0"/>
              <a:pPr algn="r"/>
              <a:t>19</a:t>
            </a:fld>
            <a:endParaRPr lang="en-GB" sz="1400" b="0"/>
          </a:p>
        </p:txBody>
      </p:sp>
      <p:sp>
        <p:nvSpPr>
          <p:cNvPr id="230405" name="Rectangle 4"/>
          <p:cNvSpPr>
            <a:spLocks noGrp="1" noChangeArrowheads="1"/>
          </p:cNvSpPr>
          <p:nvPr>
            <p:ph type="body" idx="4294967295"/>
          </p:nvPr>
        </p:nvSpPr>
        <p:spPr bwMode="auto">
          <a:xfrm>
            <a:off x="539750" y="1557338"/>
            <a:ext cx="8229600" cy="4205287"/>
          </a:xfrm>
          <a:prstGeom prst="rect">
            <a:avLst/>
          </a:prstGeom>
          <a:noFill/>
          <a:ln>
            <a:miter lim="800000"/>
            <a:headEnd/>
            <a:tailEnd/>
          </a:ln>
        </p:spPr>
        <p:txBody>
          <a:bodyPr/>
          <a:lstStyle/>
          <a:p>
            <a:pPr marL="609600" indent="-609600">
              <a:lnSpc>
                <a:spcPct val="90000"/>
              </a:lnSpc>
              <a:spcBef>
                <a:spcPct val="50000"/>
              </a:spcBef>
              <a:buFontTx/>
              <a:buAutoNum type="arabicPeriod"/>
            </a:pPr>
            <a:r>
              <a:rPr lang="en-GB" sz="1600"/>
              <a:t>Executive Summary</a:t>
            </a:r>
          </a:p>
          <a:p>
            <a:pPr marL="609600" indent="-609600">
              <a:lnSpc>
                <a:spcPct val="90000"/>
              </a:lnSpc>
              <a:spcBef>
                <a:spcPct val="50000"/>
              </a:spcBef>
              <a:buFontTx/>
              <a:buAutoNum type="arabicPeriod"/>
            </a:pPr>
            <a:r>
              <a:rPr lang="en-GB" sz="1600"/>
              <a:t>What is peak oil and what do others say? </a:t>
            </a:r>
          </a:p>
          <a:p>
            <a:pPr marL="609600" indent="-609600">
              <a:lnSpc>
                <a:spcPct val="90000"/>
              </a:lnSpc>
              <a:spcBef>
                <a:spcPct val="50000"/>
              </a:spcBef>
              <a:buFontTx/>
              <a:buAutoNum type="arabicPeriod"/>
            </a:pPr>
            <a:r>
              <a:rPr lang="en-GB" sz="1600"/>
              <a:t>Oil in the UK Economy</a:t>
            </a:r>
          </a:p>
          <a:p>
            <a:pPr marL="609600" indent="-609600">
              <a:lnSpc>
                <a:spcPct val="90000"/>
              </a:lnSpc>
              <a:spcBef>
                <a:spcPct val="50000"/>
              </a:spcBef>
              <a:buFontTx/>
              <a:buAutoNum type="arabicPeriod"/>
            </a:pPr>
            <a:r>
              <a:rPr lang="en-GB" sz="1600"/>
              <a:t>Alternative Technologies</a:t>
            </a:r>
          </a:p>
          <a:p>
            <a:pPr marL="609600" indent="-609600">
              <a:lnSpc>
                <a:spcPct val="90000"/>
              </a:lnSpc>
              <a:spcBef>
                <a:spcPct val="50000"/>
              </a:spcBef>
              <a:buFontTx/>
              <a:buAutoNum type="arabicPeriod"/>
            </a:pPr>
            <a:r>
              <a:rPr lang="en-GB" sz="1600"/>
              <a:t>Scenarios of peak oil and their impacts</a:t>
            </a:r>
          </a:p>
          <a:p>
            <a:pPr marL="609600" indent="-609600">
              <a:lnSpc>
                <a:spcPct val="90000"/>
              </a:lnSpc>
              <a:spcBef>
                <a:spcPct val="50000"/>
              </a:spcBef>
              <a:buFontTx/>
              <a:buAutoNum type="arabicPeriod"/>
            </a:pPr>
            <a:r>
              <a:rPr lang="en-GB" sz="1600"/>
              <a:t>Conclusions </a:t>
            </a:r>
          </a:p>
          <a:p>
            <a:pPr marL="609600" indent="-609600">
              <a:lnSpc>
                <a:spcPct val="90000"/>
              </a:lnSpc>
              <a:spcBef>
                <a:spcPct val="50000"/>
              </a:spcBef>
              <a:buFontTx/>
              <a:buAutoNum type="arabicPeriod"/>
            </a:pPr>
            <a:r>
              <a:rPr lang="en-GB" sz="1600"/>
              <a:t>Bibliography</a:t>
            </a:r>
          </a:p>
          <a:p>
            <a:pPr marL="609600" indent="-609600">
              <a:lnSpc>
                <a:spcPct val="90000"/>
              </a:lnSpc>
              <a:spcBef>
                <a:spcPct val="30000"/>
              </a:spcBef>
              <a:buFontTx/>
              <a:buAutoNum type="arabicPeriod"/>
            </a:pPr>
            <a:endParaRPr lang="en-GB" sz="1600"/>
          </a:p>
          <a:p>
            <a:pPr marL="609600" indent="-609600">
              <a:lnSpc>
                <a:spcPct val="90000"/>
              </a:lnSpc>
              <a:spcBef>
                <a:spcPct val="30000"/>
              </a:spcBef>
              <a:buFontTx/>
              <a:buNone/>
            </a:pPr>
            <a:r>
              <a:rPr lang="en-GB" sz="1600"/>
              <a:t>Annex A:	Global System Model (available on request)</a:t>
            </a:r>
          </a:p>
          <a:p>
            <a:pPr marL="609600" indent="-609600">
              <a:lnSpc>
                <a:spcPct val="90000"/>
              </a:lnSpc>
              <a:spcBef>
                <a:spcPct val="30000"/>
              </a:spcBef>
              <a:buFontTx/>
              <a:buNone/>
            </a:pPr>
            <a:r>
              <a:rPr lang="en-GB" sz="1600"/>
              <a:t>Annex B:	Literature Review (available on request)</a:t>
            </a:r>
          </a:p>
        </p:txBody>
      </p:sp>
      <p:sp>
        <p:nvSpPr>
          <p:cNvPr id="230407"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
        <p:nvSpPr>
          <p:cNvPr id="230408" name="Rectangle 2"/>
          <p:cNvSpPr>
            <a:spLocks noChangeArrowheads="1"/>
          </p:cNvSpPr>
          <p:nvPr/>
        </p:nvSpPr>
        <p:spPr bwMode="gray">
          <a:xfrm>
            <a:off x="179388" y="260350"/>
            <a:ext cx="6264275" cy="490538"/>
          </a:xfrm>
          <a:prstGeom prst="rect">
            <a:avLst/>
          </a:prstGeom>
          <a:solidFill>
            <a:srgbClr val="FFFFFF"/>
          </a:solidFill>
          <a:ln w="9525">
            <a:noFill/>
            <a:miter lim="800000"/>
            <a:headEnd/>
            <a:tailEnd/>
          </a:ln>
        </p:spPr>
        <p:txBody>
          <a:bodyPr anchor="ctr"/>
          <a:lstStyle/>
          <a:p>
            <a:r>
              <a:rPr lang="en-GB" sz="2800">
                <a:solidFill>
                  <a:srgbClr val="B3AA7E"/>
                </a:solidFill>
              </a:rPr>
              <a:t>Content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bwMode="auto">
          <a:xfrm>
            <a:off x="136525" y="1293813"/>
            <a:ext cx="8713788" cy="5400675"/>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endParaRPr lang="en-GB" dirty="0" smtClean="0"/>
          </a:p>
          <a:p>
            <a:pPr>
              <a:lnSpc>
                <a:spcPct val="90000"/>
              </a:lnSpc>
            </a:pPr>
            <a:endParaRPr lang="en-GB" dirty="0" smtClean="0"/>
          </a:p>
          <a:p>
            <a:pPr>
              <a:lnSpc>
                <a:spcPct val="90000"/>
              </a:lnSpc>
            </a:pPr>
            <a:endParaRPr lang="en-GB" dirty="0"/>
          </a:p>
          <a:p>
            <a:pPr>
              <a:lnSpc>
                <a:spcPct val="90000"/>
              </a:lnSpc>
            </a:pPr>
            <a:r>
              <a:rPr lang="en-GB" dirty="0" smtClean="0"/>
              <a:t>There </a:t>
            </a:r>
            <a:r>
              <a:rPr lang="en-GB" dirty="0"/>
              <a:t>is a vocal group of analysts/scientists who believe that the peak in global oil production is going to happen “soon” – though views range on whether this means the peak is imminent or will occur in a few years. </a:t>
            </a:r>
            <a:endParaRPr lang="en-GB" dirty="0" smtClean="0"/>
          </a:p>
          <a:p>
            <a:pPr>
              <a:lnSpc>
                <a:spcPct val="90000"/>
              </a:lnSpc>
            </a:pPr>
            <a:endParaRPr lang="en-GB" dirty="0" smtClean="0"/>
          </a:p>
          <a:p>
            <a:pPr>
              <a:lnSpc>
                <a:spcPct val="90000"/>
              </a:lnSpc>
            </a:pPr>
            <a:r>
              <a:rPr lang="en-GB" dirty="0" smtClean="0"/>
              <a:t>The </a:t>
            </a:r>
            <a:r>
              <a:rPr lang="en-GB" dirty="0"/>
              <a:t>attached report summarizes the main outputs of an internal project undertaken in 2007 by then BERR officials on the issues surrounding peak oil. </a:t>
            </a:r>
          </a:p>
          <a:p>
            <a:pPr>
              <a:lnSpc>
                <a:spcPct val="90000"/>
              </a:lnSpc>
            </a:pPr>
            <a:endParaRPr lang="en-GB" b="1" dirty="0" smtClean="0"/>
          </a:p>
          <a:p>
            <a:pPr>
              <a:lnSpc>
                <a:spcPct val="90000"/>
              </a:lnSpc>
              <a:buNone/>
            </a:pPr>
            <a:endParaRPr lang="en-GB" dirty="0"/>
          </a:p>
        </p:txBody>
      </p:sp>
      <p:sp>
        <p:nvSpPr>
          <p:cNvPr id="244740"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
        <p:nvSpPr>
          <p:cNvPr id="244741" name="Rectangle 2"/>
          <p:cNvSpPr>
            <a:spLocks noChangeArrowheads="1"/>
          </p:cNvSpPr>
          <p:nvPr/>
        </p:nvSpPr>
        <p:spPr bwMode="gray">
          <a:xfrm>
            <a:off x="166688" y="425450"/>
            <a:ext cx="6048375" cy="490538"/>
          </a:xfrm>
          <a:prstGeom prst="rect">
            <a:avLst/>
          </a:prstGeom>
          <a:solidFill>
            <a:srgbClr val="FFFFFF"/>
          </a:solidFill>
          <a:ln w="9525">
            <a:noFill/>
            <a:miter lim="800000"/>
            <a:headEnd/>
            <a:tailEnd/>
          </a:ln>
        </p:spPr>
        <p:txBody>
          <a:bodyPr anchor="ctr"/>
          <a:lstStyle/>
          <a:p>
            <a:r>
              <a:rPr lang="en-GB" sz="2800">
                <a:solidFill>
                  <a:srgbClr val="B3AA7E"/>
                </a:solidFill>
              </a:rPr>
              <a:t>Who and what is this report for?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D4D4C86A-B406-4CA4-98D0-73860C00BC50}" type="slidenum">
              <a:rPr lang="en-GB" sz="1400" b="0"/>
              <a:pPr algn="r"/>
              <a:t>20</a:t>
            </a:fld>
            <a:endParaRPr lang="en-GB" sz="1400" b="0"/>
          </a:p>
        </p:txBody>
      </p:sp>
      <p:sp>
        <p:nvSpPr>
          <p:cNvPr id="185349" name="Rectangle 2"/>
          <p:cNvSpPr>
            <a:spLocks noGrp="1" noChangeArrowheads="1"/>
          </p:cNvSpPr>
          <p:nvPr>
            <p:ph type="title" idx="4294967295"/>
          </p:nvPr>
        </p:nvSpPr>
        <p:spPr bwMode="auto">
          <a:xfrm>
            <a:off x="74613" y="-19050"/>
            <a:ext cx="7018337" cy="1296988"/>
          </a:xfrm>
          <a:prstGeom prst="rect">
            <a:avLst/>
          </a:prstGeom>
          <a:noFill/>
          <a:ln>
            <a:miter lim="800000"/>
            <a:headEnd/>
            <a:tailEnd/>
          </a:ln>
        </p:spPr>
        <p:txBody>
          <a:bodyPr anchor="ctr"/>
          <a:lstStyle/>
          <a:p>
            <a:r>
              <a:rPr lang="en-GB" sz="2400" b="0">
                <a:solidFill>
                  <a:srgbClr val="B3AA7E"/>
                </a:solidFill>
              </a:rPr>
              <a:t>Alternatives to using oil</a:t>
            </a:r>
            <a:br>
              <a:rPr lang="en-GB" sz="2400" b="0">
                <a:solidFill>
                  <a:srgbClr val="B3AA7E"/>
                </a:solidFill>
              </a:rPr>
            </a:br>
            <a:r>
              <a:rPr lang="en-GB" sz="1200">
                <a:solidFill>
                  <a:schemeClr val="tx1"/>
                </a:solidFill>
              </a:rPr>
              <a:t>As the transport sector is the largest user of oil products alternative technologies could change our use of oil in this sector…</a:t>
            </a:r>
            <a:r>
              <a:rPr lang="en-GB" sz="1200" b="0">
                <a:solidFill>
                  <a:srgbClr val="B3AA7E"/>
                </a:solidFill>
              </a:rPr>
              <a:t> </a:t>
            </a:r>
            <a:endParaRPr lang="en-GB" sz="2000" b="0">
              <a:solidFill>
                <a:srgbClr val="FF0066"/>
              </a:solidFill>
            </a:endParaRPr>
          </a:p>
        </p:txBody>
      </p:sp>
      <p:sp>
        <p:nvSpPr>
          <p:cNvPr id="185353" name="Text Box 12"/>
          <p:cNvSpPr txBox="1">
            <a:spLocks noChangeArrowheads="1"/>
          </p:cNvSpPr>
          <p:nvPr/>
        </p:nvSpPr>
        <p:spPr bwMode="auto">
          <a:xfrm>
            <a:off x="4032250" y="1106488"/>
            <a:ext cx="5759450" cy="366712"/>
          </a:xfrm>
          <a:prstGeom prst="rect">
            <a:avLst/>
          </a:prstGeom>
          <a:noFill/>
          <a:ln w="9525">
            <a:noFill/>
            <a:miter lim="800000"/>
            <a:headEnd/>
            <a:tailEnd/>
          </a:ln>
        </p:spPr>
        <p:txBody>
          <a:bodyPr>
            <a:spAutoFit/>
          </a:bodyPr>
          <a:lstStyle/>
          <a:p>
            <a:r>
              <a:rPr lang="en-GB" sz="1200">
                <a:solidFill>
                  <a:srgbClr val="000099"/>
                </a:solidFill>
              </a:rPr>
              <a:t>In the UK, road transport relies almost exclusively on oil for energy*</a:t>
            </a:r>
            <a:r>
              <a:rPr lang="en-GB" b="0"/>
              <a:t> </a:t>
            </a:r>
            <a:endParaRPr lang="en-GB" sz="1400" b="0"/>
          </a:p>
        </p:txBody>
      </p:sp>
      <p:sp>
        <p:nvSpPr>
          <p:cNvPr id="185356" name="Footer Placeholder 3"/>
          <p:cNvSpPr txBox="1">
            <a:spLocks noGrp="1"/>
          </p:cNvSpPr>
          <p:nvPr/>
        </p:nvSpPr>
        <p:spPr bwMode="auto">
          <a:xfrm>
            <a:off x="4284663" y="4005263"/>
            <a:ext cx="4464050" cy="228600"/>
          </a:xfrm>
          <a:prstGeom prst="rect">
            <a:avLst/>
          </a:prstGeom>
          <a:noFill/>
          <a:ln w="9525">
            <a:noFill/>
            <a:miter lim="800000"/>
            <a:headEnd/>
            <a:tailEnd/>
          </a:ln>
        </p:spPr>
        <p:txBody>
          <a:bodyPr anchor="b">
            <a:spAutoFit/>
          </a:bodyPr>
          <a:lstStyle/>
          <a:p>
            <a:r>
              <a:rPr lang="en-GB" sz="900" b="0"/>
              <a:t>*Sources: DUKES 2008</a:t>
            </a:r>
          </a:p>
        </p:txBody>
      </p:sp>
      <p:sp>
        <p:nvSpPr>
          <p:cNvPr id="185357" name="Rectangle 28"/>
          <p:cNvSpPr>
            <a:spLocks noChangeArrowheads="1"/>
          </p:cNvSpPr>
          <p:nvPr/>
        </p:nvSpPr>
        <p:spPr bwMode="auto">
          <a:xfrm>
            <a:off x="3132138" y="4210050"/>
            <a:ext cx="2563812" cy="469900"/>
          </a:xfrm>
          <a:prstGeom prst="rect">
            <a:avLst/>
          </a:prstGeom>
          <a:noFill/>
          <a:ln w="9525" algn="ctr">
            <a:noFill/>
            <a:miter lim="800000"/>
            <a:headEnd/>
            <a:tailEnd/>
          </a:ln>
        </p:spPr>
        <p:txBody>
          <a:bodyPr>
            <a:spAutoFit/>
          </a:bodyPr>
          <a:lstStyle/>
          <a:p>
            <a:pPr>
              <a:lnSpc>
                <a:spcPct val="95000"/>
              </a:lnSpc>
            </a:pPr>
            <a:r>
              <a:rPr lang="en-GB" sz="1300">
                <a:solidFill>
                  <a:srgbClr val="000099"/>
                </a:solidFill>
              </a:rPr>
              <a:t>Fuel demand in the transport sector is determined by:</a:t>
            </a:r>
          </a:p>
        </p:txBody>
      </p:sp>
      <p:sp>
        <p:nvSpPr>
          <p:cNvPr id="185358" name="Rectangle 88"/>
          <p:cNvSpPr>
            <a:spLocks noChangeArrowheads="1"/>
          </p:cNvSpPr>
          <p:nvPr/>
        </p:nvSpPr>
        <p:spPr bwMode="auto">
          <a:xfrm>
            <a:off x="6659563" y="1484313"/>
            <a:ext cx="2297112" cy="365125"/>
          </a:xfrm>
          <a:prstGeom prst="rect">
            <a:avLst/>
          </a:prstGeom>
          <a:noFill/>
          <a:ln w="9525">
            <a:noFill/>
            <a:miter lim="800000"/>
            <a:headEnd/>
            <a:tailEnd/>
          </a:ln>
        </p:spPr>
        <p:txBody>
          <a:bodyPr lIns="0" tIns="0" rIns="0" bIns="0">
            <a:spAutoFit/>
          </a:bodyPr>
          <a:lstStyle/>
          <a:p>
            <a:pPr algn="ctr"/>
            <a:r>
              <a:rPr lang="en-US" sz="1200">
                <a:solidFill>
                  <a:srgbClr val="000000"/>
                </a:solidFill>
                <a:latin typeface="Calibri" pitchFamily="34" charset="0"/>
                <a:cs typeface="Arial" charset="0"/>
              </a:rPr>
              <a:t>UK Petroleum Products Consumption by Transport (2007)</a:t>
            </a:r>
            <a:endParaRPr lang="en-US" sz="1200">
              <a:solidFill>
                <a:srgbClr val="CC0000"/>
              </a:solidFill>
              <a:latin typeface="Calibri" pitchFamily="34" charset="0"/>
              <a:cs typeface="Arial" charset="0"/>
            </a:endParaRPr>
          </a:p>
        </p:txBody>
      </p:sp>
      <p:sp>
        <p:nvSpPr>
          <p:cNvPr id="185359" name="Rectangle 88"/>
          <p:cNvSpPr>
            <a:spLocks noChangeArrowheads="1"/>
          </p:cNvSpPr>
          <p:nvPr/>
        </p:nvSpPr>
        <p:spPr bwMode="auto">
          <a:xfrm>
            <a:off x="4211638" y="1484313"/>
            <a:ext cx="2160587" cy="365125"/>
          </a:xfrm>
          <a:prstGeom prst="rect">
            <a:avLst/>
          </a:prstGeom>
          <a:noFill/>
          <a:ln w="9525">
            <a:noFill/>
            <a:miter lim="800000"/>
            <a:headEnd/>
            <a:tailEnd/>
          </a:ln>
        </p:spPr>
        <p:txBody>
          <a:bodyPr lIns="0" tIns="0" rIns="0" bIns="0">
            <a:spAutoFit/>
          </a:bodyPr>
          <a:lstStyle/>
          <a:p>
            <a:pPr algn="ctr"/>
            <a:r>
              <a:rPr lang="en-US" sz="1200">
                <a:solidFill>
                  <a:srgbClr val="000000"/>
                </a:solidFill>
                <a:latin typeface="Calibri" pitchFamily="34" charset="0"/>
                <a:cs typeface="Arial" charset="0"/>
              </a:rPr>
              <a:t>UK Petroleum Products Consumption by Industry (2007)</a:t>
            </a:r>
            <a:endParaRPr lang="en-US" sz="1200">
              <a:solidFill>
                <a:srgbClr val="CC0000"/>
              </a:solidFill>
              <a:latin typeface="Calibri" pitchFamily="34" charset="0"/>
              <a:cs typeface="Arial" charset="0"/>
            </a:endParaRPr>
          </a:p>
        </p:txBody>
      </p:sp>
      <p:graphicFrame>
        <p:nvGraphicFramePr>
          <p:cNvPr id="185360" name="Object 16"/>
          <p:cNvGraphicFramePr>
            <a:graphicFrameLocks noChangeAspect="1"/>
          </p:cNvGraphicFramePr>
          <p:nvPr/>
        </p:nvGraphicFramePr>
        <p:xfrm>
          <a:off x="3492500" y="1628775"/>
          <a:ext cx="4033838" cy="2986088"/>
        </p:xfrm>
        <a:graphic>
          <a:graphicData uri="http://schemas.openxmlformats.org/presentationml/2006/ole">
            <p:oleObj spid="_x0000_s185360" name="Chart" r:id="rId4" imgW="9610725" imgH="7115251" progId="Excel.Sheet.8">
              <p:embed/>
            </p:oleObj>
          </a:graphicData>
        </a:graphic>
      </p:graphicFrame>
      <p:graphicFrame>
        <p:nvGraphicFramePr>
          <p:cNvPr id="185361" name="Object 17"/>
          <p:cNvGraphicFramePr>
            <a:graphicFrameLocks noChangeAspect="1"/>
          </p:cNvGraphicFramePr>
          <p:nvPr/>
        </p:nvGraphicFramePr>
        <p:xfrm>
          <a:off x="5508625" y="1484313"/>
          <a:ext cx="4627563" cy="3427412"/>
        </p:xfrm>
        <a:graphic>
          <a:graphicData uri="http://schemas.openxmlformats.org/presentationml/2006/ole">
            <p:oleObj spid="_x0000_s185361" name="Chart" r:id="rId5" imgW="9610725" imgH="7115251" progId="Excel.Sheet.8">
              <p:embed/>
            </p:oleObj>
          </a:graphicData>
        </a:graphic>
      </p:graphicFrame>
      <p:grpSp>
        <p:nvGrpSpPr>
          <p:cNvPr id="185369" name="Group 25"/>
          <p:cNvGrpSpPr>
            <a:grpSpLocks/>
          </p:cNvGrpSpPr>
          <p:nvPr/>
        </p:nvGrpSpPr>
        <p:grpSpPr bwMode="auto">
          <a:xfrm>
            <a:off x="3165475" y="4652963"/>
            <a:ext cx="2566988" cy="2132012"/>
            <a:chOff x="1951" y="2931"/>
            <a:chExt cx="1617" cy="1343"/>
          </a:xfrm>
        </p:grpSpPr>
        <p:sp>
          <p:nvSpPr>
            <p:cNvPr id="185346" name="AutoShape 4"/>
            <p:cNvSpPr>
              <a:spLocks noChangeArrowheads="1"/>
            </p:cNvSpPr>
            <p:nvPr/>
          </p:nvSpPr>
          <p:spPr bwMode="auto">
            <a:xfrm>
              <a:off x="1975" y="3865"/>
              <a:ext cx="1587" cy="409"/>
            </a:xfrm>
            <a:prstGeom prst="rightArrowCallout">
              <a:avLst>
                <a:gd name="adj1" fmla="val 25000"/>
                <a:gd name="adj2" fmla="val 24014"/>
                <a:gd name="adj3" fmla="val 64670"/>
                <a:gd name="adj4" fmla="val 73431"/>
              </a:avLst>
            </a:prstGeom>
            <a:solidFill>
              <a:srgbClr val="00AEEF"/>
            </a:solidFill>
            <a:ln w="9525" algn="ctr">
              <a:solidFill>
                <a:schemeClr val="tx1"/>
              </a:solidFill>
              <a:miter lim="800000"/>
              <a:headEnd/>
              <a:tailEnd/>
            </a:ln>
            <a:effectLst/>
          </p:spPr>
          <p:txBody>
            <a:bodyPr wrap="none" anchor="ctr"/>
            <a:lstStyle/>
            <a:p>
              <a:pPr algn="ctr">
                <a:spcBef>
                  <a:spcPct val="50000"/>
                </a:spcBef>
              </a:pPr>
              <a:endParaRPr lang="en-US" sz="1100" b="0"/>
            </a:p>
          </p:txBody>
        </p:sp>
        <p:sp>
          <p:nvSpPr>
            <p:cNvPr id="185350" name="AutoShape 4"/>
            <p:cNvSpPr>
              <a:spLocks noChangeArrowheads="1"/>
            </p:cNvSpPr>
            <p:nvPr/>
          </p:nvSpPr>
          <p:spPr bwMode="auto">
            <a:xfrm>
              <a:off x="1979" y="2931"/>
              <a:ext cx="1587" cy="562"/>
            </a:xfrm>
            <a:prstGeom prst="rightArrowCallout">
              <a:avLst>
                <a:gd name="adj1" fmla="val 25000"/>
                <a:gd name="adj2" fmla="val 24014"/>
                <a:gd name="adj3" fmla="val 47064"/>
                <a:gd name="adj4" fmla="val 73431"/>
              </a:avLst>
            </a:prstGeom>
            <a:solidFill>
              <a:srgbClr val="00AEEF"/>
            </a:solidFill>
            <a:ln w="9525">
              <a:solidFill>
                <a:schemeClr val="tx1"/>
              </a:solidFill>
              <a:miter lim="800000"/>
              <a:headEnd/>
              <a:tailEnd/>
            </a:ln>
          </p:spPr>
          <p:txBody>
            <a:bodyPr wrap="none" anchor="ctr"/>
            <a:lstStyle/>
            <a:p>
              <a:pPr algn="ctr">
                <a:spcBef>
                  <a:spcPct val="50000"/>
                </a:spcBef>
              </a:pPr>
              <a:endParaRPr lang="en-US" sz="1100" b="0"/>
            </a:p>
          </p:txBody>
        </p:sp>
        <p:sp>
          <p:nvSpPr>
            <p:cNvPr id="185351" name="Text Box 6"/>
            <p:cNvSpPr txBox="1">
              <a:spLocks noChangeArrowheads="1"/>
            </p:cNvSpPr>
            <p:nvPr/>
          </p:nvSpPr>
          <p:spPr bwMode="auto">
            <a:xfrm>
              <a:off x="1973" y="3012"/>
              <a:ext cx="1309" cy="376"/>
            </a:xfrm>
            <a:prstGeom prst="rect">
              <a:avLst/>
            </a:prstGeom>
            <a:noFill/>
            <a:ln w="9525">
              <a:noFill/>
              <a:miter lim="800000"/>
              <a:headEnd/>
              <a:tailEnd/>
            </a:ln>
          </p:spPr>
          <p:txBody>
            <a:bodyPr>
              <a:spAutoFit/>
            </a:bodyPr>
            <a:lstStyle/>
            <a:p>
              <a:pPr>
                <a:spcBef>
                  <a:spcPct val="45000"/>
                </a:spcBef>
              </a:pPr>
              <a:r>
                <a:rPr lang="en-GB" sz="1100">
                  <a:solidFill>
                    <a:schemeClr val="bg1"/>
                  </a:solidFill>
                </a:rPr>
                <a:t>Quantitative factors –</a:t>
              </a:r>
              <a:r>
                <a:rPr lang="en-GB" sz="1100" b="0">
                  <a:solidFill>
                    <a:schemeClr val="bg1"/>
                  </a:solidFill>
                </a:rPr>
                <a:t> number of vehicles and/or substitutability of fossil fuels</a:t>
              </a:r>
              <a:r>
                <a:rPr lang="en-GB" sz="1100" b="0"/>
                <a:t> </a:t>
              </a:r>
            </a:p>
          </p:txBody>
        </p:sp>
        <p:sp>
          <p:nvSpPr>
            <p:cNvPr id="185352" name="Text Box 10"/>
            <p:cNvSpPr txBox="1">
              <a:spLocks noChangeArrowheads="1"/>
            </p:cNvSpPr>
            <p:nvPr/>
          </p:nvSpPr>
          <p:spPr bwMode="auto">
            <a:xfrm>
              <a:off x="1973" y="3884"/>
              <a:ext cx="1197" cy="270"/>
            </a:xfrm>
            <a:prstGeom prst="rect">
              <a:avLst/>
            </a:prstGeom>
            <a:noFill/>
            <a:ln w="9525">
              <a:noFill/>
              <a:miter lim="800000"/>
              <a:headEnd/>
              <a:tailEnd/>
            </a:ln>
          </p:spPr>
          <p:txBody>
            <a:bodyPr>
              <a:spAutoFit/>
            </a:bodyPr>
            <a:lstStyle/>
            <a:p>
              <a:r>
                <a:rPr lang="en-GB" sz="1100">
                  <a:solidFill>
                    <a:schemeClr val="bg1"/>
                  </a:solidFill>
                </a:rPr>
                <a:t>Consumption factors</a:t>
              </a:r>
            </a:p>
            <a:p>
              <a:r>
                <a:rPr lang="en-GB" sz="1100" b="0">
                  <a:solidFill>
                    <a:schemeClr val="bg1"/>
                  </a:solidFill>
                </a:rPr>
                <a:t>smarter choices</a:t>
              </a:r>
            </a:p>
          </p:txBody>
        </p:sp>
        <p:sp>
          <p:nvSpPr>
            <p:cNvPr id="185362" name="AutoShape 4"/>
            <p:cNvSpPr>
              <a:spLocks noChangeArrowheads="1"/>
            </p:cNvSpPr>
            <p:nvPr/>
          </p:nvSpPr>
          <p:spPr bwMode="auto">
            <a:xfrm>
              <a:off x="1981" y="3521"/>
              <a:ext cx="1587" cy="324"/>
            </a:xfrm>
            <a:prstGeom prst="rightArrowCallout">
              <a:avLst>
                <a:gd name="adj1" fmla="val 25000"/>
                <a:gd name="adj2" fmla="val 24014"/>
                <a:gd name="adj3" fmla="val 81636"/>
                <a:gd name="adj4" fmla="val 73431"/>
              </a:avLst>
            </a:prstGeom>
            <a:solidFill>
              <a:srgbClr val="00AEEF"/>
            </a:solidFill>
            <a:ln w="9525" algn="ctr">
              <a:solidFill>
                <a:schemeClr val="tx1"/>
              </a:solidFill>
              <a:miter lim="800000"/>
              <a:headEnd/>
              <a:tailEnd/>
            </a:ln>
            <a:effectLst/>
          </p:spPr>
          <p:txBody>
            <a:bodyPr wrap="none" anchor="ctr"/>
            <a:lstStyle/>
            <a:p>
              <a:pPr algn="ctr">
                <a:spcBef>
                  <a:spcPct val="50000"/>
                </a:spcBef>
              </a:pPr>
              <a:endParaRPr lang="en-US" sz="1100" b="0"/>
            </a:p>
          </p:txBody>
        </p:sp>
        <p:sp>
          <p:nvSpPr>
            <p:cNvPr id="185363" name="Text Box 9"/>
            <p:cNvSpPr txBox="1">
              <a:spLocks noChangeArrowheads="1"/>
            </p:cNvSpPr>
            <p:nvPr/>
          </p:nvSpPr>
          <p:spPr bwMode="auto">
            <a:xfrm>
              <a:off x="1951" y="3535"/>
              <a:ext cx="1452" cy="270"/>
            </a:xfrm>
            <a:prstGeom prst="rect">
              <a:avLst/>
            </a:prstGeom>
            <a:noFill/>
            <a:ln w="9525">
              <a:noFill/>
              <a:miter lim="800000"/>
              <a:headEnd/>
              <a:tailEnd/>
            </a:ln>
          </p:spPr>
          <p:txBody>
            <a:bodyPr>
              <a:spAutoFit/>
            </a:bodyPr>
            <a:lstStyle/>
            <a:p>
              <a:pPr>
                <a:spcBef>
                  <a:spcPct val="50000"/>
                </a:spcBef>
              </a:pPr>
              <a:r>
                <a:rPr lang="en-GB" sz="1100">
                  <a:solidFill>
                    <a:schemeClr val="bg1"/>
                  </a:solidFill>
                </a:rPr>
                <a:t>Technological efficiencies</a:t>
              </a:r>
              <a:r>
                <a:rPr lang="en-GB" sz="1100" b="0">
                  <a:solidFill>
                    <a:schemeClr val="bg1"/>
                  </a:solidFill>
                </a:rPr>
                <a:t> efficiency improvements </a:t>
              </a:r>
            </a:p>
          </p:txBody>
        </p:sp>
      </p:grpSp>
      <p:sp>
        <p:nvSpPr>
          <p:cNvPr id="185364" name="Rectangle 20"/>
          <p:cNvSpPr>
            <a:spLocks noChangeArrowheads="1"/>
          </p:cNvSpPr>
          <p:nvPr/>
        </p:nvSpPr>
        <p:spPr bwMode="auto">
          <a:xfrm>
            <a:off x="5664200" y="4652963"/>
            <a:ext cx="3479800" cy="2063750"/>
          </a:xfrm>
          <a:prstGeom prst="rect">
            <a:avLst/>
          </a:prstGeom>
          <a:noFill/>
          <a:ln w="9525" algn="ctr">
            <a:noFill/>
            <a:miter lim="800000"/>
            <a:headEnd/>
            <a:tailEnd/>
          </a:ln>
          <a:effectLst/>
        </p:spPr>
        <p:txBody>
          <a:bodyPr>
            <a:spAutoFit/>
          </a:bodyPr>
          <a:lstStyle/>
          <a:p>
            <a:pPr>
              <a:buClr>
                <a:srgbClr val="000099"/>
              </a:buClr>
              <a:buFontTx/>
              <a:buChar char="•"/>
            </a:pPr>
            <a:r>
              <a:rPr lang="en-GB" sz="1100" b="0"/>
              <a:t> Renewable Transport Fuel Obligation (RTFO)</a:t>
            </a:r>
          </a:p>
          <a:p>
            <a:pPr>
              <a:buClr>
                <a:srgbClr val="000099"/>
              </a:buClr>
              <a:buFontTx/>
              <a:buChar char="•"/>
            </a:pPr>
            <a:r>
              <a:rPr lang="en-GB" sz="1100" b="0"/>
              <a:t> Support for research in alternative transport </a:t>
            </a:r>
          </a:p>
          <a:p>
            <a:pPr>
              <a:buClr>
                <a:srgbClr val="000099"/>
              </a:buClr>
            </a:pPr>
            <a:r>
              <a:rPr lang="en-GB" sz="1100" b="0"/>
              <a:t>   technologies </a:t>
            </a:r>
          </a:p>
          <a:p>
            <a:pPr>
              <a:buClr>
                <a:srgbClr val="000099"/>
              </a:buClr>
              <a:buFontTx/>
              <a:buChar char="•"/>
            </a:pPr>
            <a:r>
              <a:rPr lang="en-GB" sz="1100" b="0"/>
              <a:t> Incentives for Electric Vehicles uptake</a:t>
            </a:r>
          </a:p>
          <a:p>
            <a:pPr>
              <a:buClr>
                <a:srgbClr val="000099"/>
              </a:buClr>
              <a:buFontTx/>
              <a:buChar char="•"/>
            </a:pPr>
            <a:r>
              <a:rPr lang="en-GB" sz="1100" b="0"/>
              <a:t> Tax incentives for biofuels (to 2010)</a:t>
            </a:r>
          </a:p>
          <a:p>
            <a:pPr>
              <a:buClr>
                <a:srgbClr val="000099"/>
              </a:buClr>
            </a:pPr>
            <a:endParaRPr lang="en-GB" sz="400" b="0"/>
          </a:p>
          <a:p>
            <a:pPr>
              <a:buClr>
                <a:srgbClr val="000099"/>
              </a:buClr>
              <a:buFontTx/>
              <a:buChar char="•"/>
            </a:pPr>
            <a:r>
              <a:rPr lang="en-GB" sz="1100" b="0"/>
              <a:t> EU CO</a:t>
            </a:r>
            <a:r>
              <a:rPr lang="en-GB" sz="800" b="0"/>
              <a:t>2</a:t>
            </a:r>
            <a:r>
              <a:rPr lang="en-GB" sz="1100" b="0"/>
              <a:t> emissions targets for cars </a:t>
            </a:r>
          </a:p>
          <a:p>
            <a:pPr>
              <a:buClr>
                <a:srgbClr val="000099"/>
              </a:buClr>
              <a:buFontTx/>
              <a:buChar char="•"/>
            </a:pPr>
            <a:r>
              <a:rPr lang="en-GB" sz="1100" b="0"/>
              <a:t> Vehicle Exercise Duty (VED) incentives for fuel </a:t>
            </a:r>
          </a:p>
          <a:p>
            <a:pPr>
              <a:buClr>
                <a:srgbClr val="000099"/>
              </a:buClr>
            </a:pPr>
            <a:r>
              <a:rPr lang="en-GB" sz="1100" b="0"/>
              <a:t>  efficient cars</a:t>
            </a:r>
          </a:p>
          <a:p>
            <a:pPr>
              <a:buClr>
                <a:srgbClr val="000099"/>
              </a:buClr>
              <a:buFontTx/>
              <a:buChar char="•"/>
            </a:pPr>
            <a:endParaRPr lang="en-GB" sz="400" b="0"/>
          </a:p>
          <a:p>
            <a:pPr>
              <a:buClr>
                <a:srgbClr val="000099"/>
              </a:buClr>
              <a:buFontTx/>
              <a:buChar char="•"/>
            </a:pPr>
            <a:r>
              <a:rPr lang="en-GB" sz="1100" b="0"/>
              <a:t> Increased investment in public transport </a:t>
            </a:r>
          </a:p>
          <a:p>
            <a:pPr>
              <a:buClr>
                <a:srgbClr val="000099"/>
              </a:buClr>
              <a:buFontTx/>
              <a:buChar char="•"/>
            </a:pPr>
            <a:r>
              <a:rPr lang="en-GB" sz="1100" b="0"/>
              <a:t> Campaigns to reduce low value journeys</a:t>
            </a:r>
          </a:p>
          <a:p>
            <a:pPr>
              <a:buClr>
                <a:srgbClr val="000099"/>
              </a:buClr>
              <a:buFontTx/>
              <a:buChar char="•"/>
            </a:pPr>
            <a:r>
              <a:rPr lang="en-GB" sz="1100" b="0"/>
              <a:t> Attempts to lower motorway speeds</a:t>
            </a:r>
          </a:p>
        </p:txBody>
      </p:sp>
      <p:sp>
        <p:nvSpPr>
          <p:cNvPr id="185365" name="Rectangle 11"/>
          <p:cNvSpPr>
            <a:spLocks noChangeArrowheads="1"/>
          </p:cNvSpPr>
          <p:nvPr/>
        </p:nvSpPr>
        <p:spPr bwMode="auto">
          <a:xfrm>
            <a:off x="50800" y="3068638"/>
            <a:ext cx="3081338" cy="3759200"/>
          </a:xfrm>
          <a:prstGeom prst="rect">
            <a:avLst/>
          </a:prstGeom>
          <a:noFill/>
          <a:ln w="25400">
            <a:solidFill>
              <a:srgbClr val="00AEEF"/>
            </a:solidFill>
            <a:miter lim="800000"/>
            <a:headEnd/>
            <a:tailEnd/>
          </a:ln>
        </p:spPr>
        <p:txBody>
          <a:bodyPr/>
          <a:lstStyle/>
          <a:p>
            <a:r>
              <a:rPr lang="en-GB" sz="1200">
                <a:solidFill>
                  <a:srgbClr val="00AEEF"/>
                </a:solidFill>
              </a:rPr>
              <a:t>Policies</a:t>
            </a:r>
          </a:p>
          <a:p>
            <a:r>
              <a:rPr lang="en-GB" sz="1100" b="0"/>
              <a:t>The high penetration of conventional fossil fuels in the transport sector can be reduced through various means. The changes currently envisaged for the transport sector include substitution of fossil fuels by cleaner fuels (i.e. biofuels, hydrogen, electricity), improvement in the efficiency of current technologies as well as policies to encourage smarter transport choices (incl. use of public transport).</a:t>
            </a:r>
          </a:p>
          <a:p>
            <a:endParaRPr lang="en-GB" sz="400" b="0"/>
          </a:p>
          <a:p>
            <a:r>
              <a:rPr lang="en-GB" sz="1100" b="0"/>
              <a:t>If consumers can find ways to substitute away from oil products and demand can be made more responsive to price signals, then the economic impact of falling oil production could be reduced.</a:t>
            </a:r>
          </a:p>
          <a:p>
            <a:endParaRPr lang="en-GB" sz="400" b="0"/>
          </a:p>
          <a:p>
            <a:r>
              <a:rPr lang="en-GB" sz="1100" b="0"/>
              <a:t>Overall, many of the policies currently being pursued in order to reduce the UK’s CO2 emissions from transport, are likely to reduce oil consumption and thus to improve the UK’s resilience against any “peak oil” scenario.</a:t>
            </a:r>
          </a:p>
        </p:txBody>
      </p:sp>
      <p:sp>
        <p:nvSpPr>
          <p:cNvPr id="185366" name="Rectangle 29"/>
          <p:cNvSpPr>
            <a:spLocks noChangeArrowheads="1"/>
          </p:cNvSpPr>
          <p:nvPr/>
        </p:nvSpPr>
        <p:spPr bwMode="auto">
          <a:xfrm>
            <a:off x="38100" y="1182688"/>
            <a:ext cx="3741738" cy="1814512"/>
          </a:xfrm>
          <a:prstGeom prst="rect">
            <a:avLst/>
          </a:prstGeom>
          <a:noFill/>
          <a:ln w="25400" algn="ctr">
            <a:solidFill>
              <a:srgbClr val="00AEEF"/>
            </a:solidFill>
            <a:miter lim="800000"/>
            <a:headEnd/>
            <a:tailEnd/>
          </a:ln>
        </p:spPr>
        <p:txBody>
          <a:bodyPr/>
          <a:lstStyle/>
          <a:p>
            <a:r>
              <a:rPr lang="en-GB" sz="1200">
                <a:solidFill>
                  <a:srgbClr val="00AEEF"/>
                </a:solidFill>
              </a:rPr>
              <a:t>Transport</a:t>
            </a:r>
          </a:p>
          <a:p>
            <a:r>
              <a:rPr lang="en-GB" sz="1100" b="0"/>
              <a:t>Transport is by far the biggest consumer of oil in the UK economy accounting for around 70% of the total oil consumption.  Within transport the main user of oil is the road sector followed by the air sector.  Currently there are few widely available alternatives for using oil products in transport and thus, while the UK is less dependent on oil for its economy than many other countries, the majority of the oil that it does consume is not easily substitutable in the short term.</a:t>
            </a:r>
          </a:p>
        </p:txBody>
      </p:sp>
      <p:sp>
        <p:nvSpPr>
          <p:cNvPr id="185367" name="Rectangle 28"/>
          <p:cNvSpPr>
            <a:spLocks noChangeArrowheads="1"/>
          </p:cNvSpPr>
          <p:nvPr/>
        </p:nvSpPr>
        <p:spPr bwMode="auto">
          <a:xfrm>
            <a:off x="5580063" y="4210050"/>
            <a:ext cx="3433762" cy="469900"/>
          </a:xfrm>
          <a:prstGeom prst="rect">
            <a:avLst/>
          </a:prstGeom>
          <a:noFill/>
          <a:ln w="9525" algn="ctr">
            <a:noFill/>
            <a:miter lim="800000"/>
            <a:headEnd/>
            <a:tailEnd/>
          </a:ln>
        </p:spPr>
        <p:txBody>
          <a:bodyPr>
            <a:spAutoFit/>
          </a:bodyPr>
          <a:lstStyle/>
          <a:p>
            <a:pPr>
              <a:lnSpc>
                <a:spcPct val="95000"/>
              </a:lnSpc>
            </a:pPr>
            <a:r>
              <a:rPr lang="en-GB" sz="1300">
                <a:solidFill>
                  <a:srgbClr val="000099"/>
                </a:solidFill>
              </a:rPr>
              <a:t>Examples of policies in place to reduce fuel/transport demand:      </a:t>
            </a:r>
          </a:p>
        </p:txBody>
      </p:sp>
      <p:sp>
        <p:nvSpPr>
          <p:cNvPr id="185368" name="Line 36"/>
          <p:cNvSpPr>
            <a:spLocks noChangeShapeType="1"/>
          </p:cNvSpPr>
          <p:nvPr/>
        </p:nvSpPr>
        <p:spPr bwMode="auto">
          <a:xfrm>
            <a:off x="0" y="1052513"/>
            <a:ext cx="9144000" cy="0"/>
          </a:xfrm>
          <a:prstGeom prst="line">
            <a:avLst/>
          </a:prstGeom>
          <a:noFill/>
          <a:ln w="76200">
            <a:solidFill>
              <a:srgbClr val="B3AA7E"/>
            </a:solidFill>
            <a:round/>
            <a:headEnd/>
            <a:tailEnd/>
          </a:ln>
        </p:spPr>
        <p:txBody>
          <a:bodyPr/>
          <a:lstStyle/>
          <a:p>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C1981D96-761E-4D6E-97D5-DE048181AE75}" type="slidenum">
              <a:rPr lang="en-GB" sz="1400" b="0"/>
              <a:pPr algn="r"/>
              <a:t>21</a:t>
            </a:fld>
            <a:endParaRPr lang="en-GB" sz="1400" b="0"/>
          </a:p>
        </p:txBody>
      </p:sp>
      <p:sp>
        <p:nvSpPr>
          <p:cNvPr id="186372" name="Rectangle 2"/>
          <p:cNvSpPr>
            <a:spLocks noGrp="1" noChangeArrowheads="1"/>
          </p:cNvSpPr>
          <p:nvPr>
            <p:ph type="title" idx="4294967295"/>
          </p:nvPr>
        </p:nvSpPr>
        <p:spPr bwMode="gray">
          <a:xfrm>
            <a:off x="80963" y="190500"/>
            <a:ext cx="4632325" cy="274638"/>
          </a:xfrm>
          <a:prstGeom prst="rect">
            <a:avLst/>
          </a:prstGeom>
          <a:solidFill>
            <a:srgbClr val="FFFFFF"/>
          </a:solidFill>
          <a:ln>
            <a:miter lim="800000"/>
            <a:headEnd/>
            <a:tailEnd/>
          </a:ln>
        </p:spPr>
        <p:txBody>
          <a:bodyPr anchor="ctr"/>
          <a:lstStyle/>
          <a:p>
            <a:r>
              <a:rPr lang="en-GB" b="0">
                <a:solidFill>
                  <a:srgbClr val="B3AA7E"/>
                </a:solidFill>
              </a:rPr>
              <a:t>Alternative Road Technologies –</a:t>
            </a:r>
            <a:r>
              <a:rPr lang="en-GB">
                <a:solidFill>
                  <a:srgbClr val="B3AA7E"/>
                </a:solidFill>
              </a:rPr>
              <a:t> </a:t>
            </a:r>
          </a:p>
        </p:txBody>
      </p:sp>
      <p:sp>
        <p:nvSpPr>
          <p:cNvPr id="186373" name="Text Box 4"/>
          <p:cNvSpPr txBox="1">
            <a:spLocks noChangeArrowheads="1"/>
          </p:cNvSpPr>
          <p:nvPr/>
        </p:nvSpPr>
        <p:spPr bwMode="auto">
          <a:xfrm>
            <a:off x="900113" y="5157788"/>
            <a:ext cx="7416800" cy="274637"/>
          </a:xfrm>
          <a:prstGeom prst="rect">
            <a:avLst/>
          </a:prstGeom>
          <a:noFill/>
          <a:ln w="9525">
            <a:noFill/>
            <a:miter lim="800000"/>
            <a:headEnd/>
            <a:tailEnd/>
          </a:ln>
        </p:spPr>
        <p:txBody>
          <a:bodyPr>
            <a:spAutoFit/>
          </a:bodyPr>
          <a:lstStyle/>
          <a:p>
            <a:pPr>
              <a:spcBef>
                <a:spcPct val="50000"/>
              </a:spcBef>
            </a:pPr>
            <a:endParaRPr lang="en-US" sz="1200" b="0">
              <a:solidFill>
                <a:srgbClr val="FF0066"/>
              </a:solidFill>
            </a:endParaRPr>
          </a:p>
        </p:txBody>
      </p:sp>
      <p:graphicFrame>
        <p:nvGraphicFramePr>
          <p:cNvPr id="186437" name="Group 69"/>
          <p:cNvGraphicFramePr>
            <a:graphicFrameLocks noGrp="1"/>
          </p:cNvGraphicFramePr>
          <p:nvPr>
            <p:ph idx="4294967295"/>
          </p:nvPr>
        </p:nvGraphicFramePr>
        <p:xfrm>
          <a:off x="114300" y="1055688"/>
          <a:ext cx="8932863" cy="4648200"/>
        </p:xfrm>
        <a:graphic>
          <a:graphicData uri="http://schemas.openxmlformats.org/drawingml/2006/table">
            <a:tbl>
              <a:tblPr/>
              <a:tblGrid>
                <a:gridCol w="973138"/>
                <a:gridCol w="2771775"/>
                <a:gridCol w="1720850"/>
                <a:gridCol w="3467100"/>
              </a:tblGrid>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rPr>
                        <a:t>Alternative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rPr>
                        <a:t>Current situation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rPr>
                        <a:t>Problems/Issues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rPr>
                        <a:t>Timescales and prospects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solidFill>
                  </a:tcPr>
                </a:tc>
              </a:tr>
              <a:tr h="850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rPr>
                        <a:t>Hybrid Motor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A number of hybrids cars are already publicly available. In 2008 US hybrid vehicles were about 2.4% of new vehicle sales. There were about 16,000 non plug-in electric hybrids in the UK.</a:t>
                      </a:r>
                      <a:r>
                        <a:rPr kumimoji="0" lang="en-GB" sz="1100" b="0" i="0" u="none" strike="noStrike" cap="none" normalizeH="0" baseline="30000" smtClean="0">
                          <a:ln>
                            <a:noFill/>
                          </a:ln>
                          <a:solidFill>
                            <a:srgbClr val="7B7979"/>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Currently batteries constrain potential mileage. Efficiency not far superior to advanced diesel vehicles.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Improvements in battery capacity and cost reduction may make hybrids a viable alternative. Realistic medium term impact, with producer backing. According to the King Review</a:t>
                      </a:r>
                      <a:r>
                        <a:rPr kumimoji="0" lang="en-GB" sz="1100" b="0" i="0" u="none" strike="noStrike" cap="none" normalizeH="0" baseline="30000" smtClean="0">
                          <a:ln>
                            <a:noFill/>
                          </a:ln>
                          <a:solidFill>
                            <a:srgbClr val="7B7979"/>
                          </a:solidFill>
                          <a:effectLst/>
                          <a:latin typeface="Arial" charset="0"/>
                        </a:rPr>
                        <a:t>2</a:t>
                      </a:r>
                      <a:r>
                        <a:rPr kumimoji="0" lang="en-GB" sz="1100" b="0" i="0" u="none" strike="noStrike" cap="none" normalizeH="0" baseline="0" smtClean="0">
                          <a:ln>
                            <a:noFill/>
                          </a:ln>
                          <a:solidFill>
                            <a:srgbClr val="7B7979"/>
                          </a:solidFill>
                          <a:effectLst/>
                          <a:latin typeface="Arial" charset="0"/>
                        </a:rPr>
                        <a:t>, hybrid technologies are likely to be “commonplace” by 2030.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rPr>
                        <a:t>Electric Vehicles (EV)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In 2008 there were about 6000 electric cars and light electric vehicles in the UK . EVs could potentially reduce oil consumption and carbon emissions (if electricity generation becomes greener).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Recharging infrastructure currently not set up. Battery constraints limit the potential mileage. High production costs.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Significant cost reductions and development in batteries needed before this technology can become mainstream, likely to reduce oil consumption only in the medium to long term. Mass production and volume availability of EVs is unlikely to occur before 2014 at the earliest*.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rPr>
                        <a:t>Biofuels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1</a:t>
                      </a:r>
                      <a:r>
                        <a:rPr kumimoji="0" lang="en-GB" sz="1100" b="0" i="0" u="none" strike="noStrike" cap="none" normalizeH="0" baseline="30000" smtClean="0">
                          <a:ln>
                            <a:noFill/>
                          </a:ln>
                          <a:solidFill>
                            <a:srgbClr val="7B7979"/>
                          </a:solidFill>
                          <a:effectLst/>
                          <a:latin typeface="Arial" charset="0"/>
                        </a:rPr>
                        <a:t>st</a:t>
                      </a:r>
                      <a:r>
                        <a:rPr kumimoji="0" lang="en-GB" sz="1100" b="0" i="0" u="none" strike="noStrike" cap="none" normalizeH="0" baseline="0" smtClean="0">
                          <a:ln>
                            <a:noFill/>
                          </a:ln>
                          <a:solidFill>
                            <a:srgbClr val="7B7979"/>
                          </a:solidFill>
                          <a:effectLst/>
                          <a:latin typeface="Arial" charset="0"/>
                        </a:rPr>
                        <a:t> Generation biofuels are commercially available, but increased use is currently constrained due to sustainability issues. 2</a:t>
                      </a:r>
                      <a:r>
                        <a:rPr kumimoji="0" lang="en-GB" sz="1100" b="0" i="0" u="none" strike="noStrike" cap="none" normalizeH="0" baseline="30000" smtClean="0">
                          <a:ln>
                            <a:noFill/>
                          </a:ln>
                          <a:solidFill>
                            <a:srgbClr val="7B7979"/>
                          </a:solidFill>
                          <a:effectLst/>
                          <a:latin typeface="Arial" charset="0"/>
                        </a:rPr>
                        <a:t>nd</a:t>
                      </a:r>
                      <a:r>
                        <a:rPr kumimoji="0" lang="en-GB" sz="1100" b="0" i="0" u="none" strike="noStrike" cap="none" normalizeH="0" baseline="0" smtClean="0">
                          <a:ln>
                            <a:noFill/>
                          </a:ln>
                          <a:solidFill>
                            <a:srgbClr val="7B7979"/>
                          </a:solidFill>
                          <a:effectLst/>
                          <a:latin typeface="Arial" charset="0"/>
                        </a:rPr>
                        <a:t> Generation biofuels are likely to become commercially available in the middle of the next decade.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Current biofuels are land intensive, with potential impacts on food prices. Their impact on carbon emissions is uncertain and may vary.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Provide a realistic short/medium term alternative to fossil fuels as they can be combined with petrol and diesel; 100% biofuels use would require large scale modifications to the vehicle fleet to be viable. Prospects depend upon the specific biofuel but likely biofuels will only be a bridge technology.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3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rPr>
                        <a:t>Hydrogen Fuel Cell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Technology (hydrogen fuel cell car) has already been successfully  demonstrated but commercial deployment would need large investments. Emissions can be zero, with no need for fossil fuels but hydrogen production is currently very CO2/energy intensive.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Need for cost reductions in production. Hydrogen storage and refuelling infrastructure, currently insufficient for mass 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Could potentially replace fossil fuels as a source of transport energy, however technological challenges need to be overcome. Could drastically reduce transport oil dependence in the long run.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6407" name="Text Box 79"/>
          <p:cNvSpPr txBox="1">
            <a:spLocks noChangeArrowheads="1"/>
          </p:cNvSpPr>
          <p:nvPr/>
        </p:nvSpPr>
        <p:spPr bwMode="auto">
          <a:xfrm>
            <a:off x="4125913" y="6121400"/>
            <a:ext cx="1720850" cy="596900"/>
          </a:xfrm>
          <a:prstGeom prst="rect">
            <a:avLst/>
          </a:prstGeom>
          <a:noFill/>
          <a:ln w="9525" algn="ctr">
            <a:noFill/>
            <a:miter lim="800000"/>
            <a:headEnd/>
            <a:tailEnd/>
          </a:ln>
        </p:spPr>
        <p:txBody>
          <a:bodyPr wrap="none">
            <a:spAutoFit/>
          </a:bodyPr>
          <a:lstStyle/>
          <a:p>
            <a:pPr algn="ctr"/>
            <a:endParaRPr lang="en-GB" sz="1100" b="0"/>
          </a:p>
          <a:p>
            <a:pPr algn="ctr"/>
            <a:r>
              <a:rPr lang="en-GB" sz="1100" b="0"/>
              <a:t>Fuel Efficiency</a:t>
            </a:r>
          </a:p>
          <a:p>
            <a:pPr algn="ctr"/>
            <a:r>
              <a:rPr lang="en-GB" sz="1100" b="0"/>
              <a:t>Biofuels 2nd Generation </a:t>
            </a:r>
          </a:p>
        </p:txBody>
      </p:sp>
      <p:sp>
        <p:nvSpPr>
          <p:cNvPr id="186408" name="AutoShape 67"/>
          <p:cNvSpPr>
            <a:spLocks noChangeArrowheads="1"/>
          </p:cNvSpPr>
          <p:nvPr/>
        </p:nvSpPr>
        <p:spPr bwMode="auto">
          <a:xfrm>
            <a:off x="344488" y="6657975"/>
            <a:ext cx="8713787" cy="115888"/>
          </a:xfrm>
          <a:prstGeom prst="rightArrow">
            <a:avLst>
              <a:gd name="adj1" fmla="val 65491"/>
              <a:gd name="adj2" fmla="val 154560"/>
            </a:avLst>
          </a:prstGeom>
          <a:solidFill>
            <a:srgbClr val="00CCFF"/>
          </a:solidFill>
          <a:ln w="9525" algn="ctr">
            <a:solidFill>
              <a:schemeClr val="tx1"/>
            </a:solidFill>
            <a:miter lim="800000"/>
            <a:headEnd/>
            <a:tailEnd/>
          </a:ln>
        </p:spPr>
        <p:txBody>
          <a:bodyPr anchor="ctr">
            <a:spAutoFit/>
          </a:bodyPr>
          <a:lstStyle/>
          <a:p>
            <a:pPr algn="ctr">
              <a:spcBef>
                <a:spcPct val="50000"/>
              </a:spcBef>
            </a:pPr>
            <a:endParaRPr lang="en-US" sz="1100" b="0"/>
          </a:p>
        </p:txBody>
      </p:sp>
      <p:sp>
        <p:nvSpPr>
          <p:cNvPr id="186409" name="Line 68"/>
          <p:cNvSpPr>
            <a:spLocks noChangeShapeType="1"/>
          </p:cNvSpPr>
          <p:nvPr/>
        </p:nvSpPr>
        <p:spPr bwMode="auto">
          <a:xfrm>
            <a:off x="3917950" y="6610350"/>
            <a:ext cx="0" cy="144463"/>
          </a:xfrm>
          <a:prstGeom prst="line">
            <a:avLst/>
          </a:prstGeom>
          <a:noFill/>
          <a:ln w="31750">
            <a:solidFill>
              <a:schemeClr val="tx1"/>
            </a:solidFill>
            <a:round/>
            <a:headEnd/>
            <a:tailEnd/>
          </a:ln>
        </p:spPr>
        <p:txBody>
          <a:bodyPr wrap="none" anchor="ctr">
            <a:spAutoFit/>
          </a:bodyPr>
          <a:lstStyle/>
          <a:p>
            <a:endParaRPr lang="en-GB"/>
          </a:p>
        </p:txBody>
      </p:sp>
      <p:sp>
        <p:nvSpPr>
          <p:cNvPr id="186410" name="Line 71"/>
          <p:cNvSpPr>
            <a:spLocks noChangeShapeType="1"/>
          </p:cNvSpPr>
          <p:nvPr/>
        </p:nvSpPr>
        <p:spPr bwMode="auto">
          <a:xfrm>
            <a:off x="1973263" y="6600825"/>
            <a:ext cx="0" cy="144463"/>
          </a:xfrm>
          <a:prstGeom prst="line">
            <a:avLst/>
          </a:prstGeom>
          <a:noFill/>
          <a:ln w="31750">
            <a:solidFill>
              <a:schemeClr val="tx1"/>
            </a:solidFill>
            <a:round/>
            <a:headEnd/>
            <a:tailEnd/>
          </a:ln>
        </p:spPr>
        <p:txBody>
          <a:bodyPr anchor="ctr">
            <a:spAutoFit/>
          </a:bodyPr>
          <a:lstStyle/>
          <a:p>
            <a:endParaRPr lang="en-GB"/>
          </a:p>
        </p:txBody>
      </p:sp>
      <p:sp>
        <p:nvSpPr>
          <p:cNvPr id="186411" name="Line 72"/>
          <p:cNvSpPr>
            <a:spLocks noChangeShapeType="1"/>
          </p:cNvSpPr>
          <p:nvPr/>
        </p:nvSpPr>
        <p:spPr bwMode="auto">
          <a:xfrm>
            <a:off x="6076950" y="6619875"/>
            <a:ext cx="0" cy="144463"/>
          </a:xfrm>
          <a:prstGeom prst="line">
            <a:avLst/>
          </a:prstGeom>
          <a:noFill/>
          <a:ln w="31750">
            <a:solidFill>
              <a:schemeClr val="tx1"/>
            </a:solidFill>
            <a:round/>
            <a:headEnd/>
            <a:tailEnd/>
          </a:ln>
        </p:spPr>
        <p:txBody>
          <a:bodyPr wrap="none" anchor="ctr">
            <a:spAutoFit/>
          </a:bodyPr>
          <a:lstStyle/>
          <a:p>
            <a:endParaRPr lang="en-GB"/>
          </a:p>
        </p:txBody>
      </p:sp>
      <p:sp>
        <p:nvSpPr>
          <p:cNvPr id="186412" name="Text Box 73"/>
          <p:cNvSpPr txBox="1">
            <a:spLocks noChangeArrowheads="1"/>
          </p:cNvSpPr>
          <p:nvPr/>
        </p:nvSpPr>
        <p:spPr bwMode="auto">
          <a:xfrm>
            <a:off x="3514725" y="6340475"/>
            <a:ext cx="865188" cy="260350"/>
          </a:xfrm>
          <a:prstGeom prst="rect">
            <a:avLst/>
          </a:prstGeom>
          <a:noFill/>
          <a:ln w="9525" algn="ctr">
            <a:noFill/>
            <a:miter lim="800000"/>
            <a:headEnd/>
            <a:tailEnd/>
          </a:ln>
        </p:spPr>
        <p:txBody>
          <a:bodyPr>
            <a:spAutoFit/>
          </a:bodyPr>
          <a:lstStyle/>
          <a:p>
            <a:pPr algn="ctr">
              <a:spcBef>
                <a:spcPct val="50000"/>
              </a:spcBef>
            </a:pPr>
            <a:r>
              <a:rPr lang="en-GB" sz="1100"/>
              <a:t>2015</a:t>
            </a:r>
          </a:p>
        </p:txBody>
      </p:sp>
      <p:sp>
        <p:nvSpPr>
          <p:cNvPr id="186413" name="Text Box 74"/>
          <p:cNvSpPr txBox="1">
            <a:spLocks noChangeArrowheads="1"/>
          </p:cNvSpPr>
          <p:nvPr/>
        </p:nvSpPr>
        <p:spPr bwMode="auto">
          <a:xfrm>
            <a:off x="5630863" y="6340475"/>
            <a:ext cx="865187" cy="260350"/>
          </a:xfrm>
          <a:prstGeom prst="rect">
            <a:avLst/>
          </a:prstGeom>
          <a:noFill/>
          <a:ln w="9525" algn="ctr">
            <a:noFill/>
            <a:miter lim="800000"/>
            <a:headEnd/>
            <a:tailEnd/>
          </a:ln>
        </p:spPr>
        <p:txBody>
          <a:bodyPr>
            <a:spAutoFit/>
          </a:bodyPr>
          <a:lstStyle/>
          <a:p>
            <a:pPr algn="ctr">
              <a:spcBef>
                <a:spcPct val="50000"/>
              </a:spcBef>
            </a:pPr>
            <a:r>
              <a:rPr lang="en-GB" sz="1100"/>
              <a:t>2020</a:t>
            </a:r>
          </a:p>
        </p:txBody>
      </p:sp>
      <p:sp>
        <p:nvSpPr>
          <p:cNvPr id="186414" name="Text Box 75"/>
          <p:cNvSpPr txBox="1">
            <a:spLocks noChangeArrowheads="1"/>
          </p:cNvSpPr>
          <p:nvPr/>
        </p:nvSpPr>
        <p:spPr bwMode="auto">
          <a:xfrm>
            <a:off x="8382000" y="6340475"/>
            <a:ext cx="865188" cy="260350"/>
          </a:xfrm>
          <a:prstGeom prst="rect">
            <a:avLst/>
          </a:prstGeom>
          <a:noFill/>
          <a:ln w="9525" algn="ctr">
            <a:noFill/>
            <a:miter lim="800000"/>
            <a:headEnd/>
            <a:tailEnd/>
          </a:ln>
        </p:spPr>
        <p:txBody>
          <a:bodyPr>
            <a:spAutoFit/>
          </a:bodyPr>
          <a:lstStyle/>
          <a:p>
            <a:pPr algn="ctr">
              <a:spcBef>
                <a:spcPct val="50000"/>
              </a:spcBef>
            </a:pPr>
            <a:r>
              <a:rPr lang="en-GB" sz="1100"/>
              <a:t>2030</a:t>
            </a:r>
          </a:p>
        </p:txBody>
      </p:sp>
      <p:sp>
        <p:nvSpPr>
          <p:cNvPr id="186415" name="Text Box 76"/>
          <p:cNvSpPr txBox="1">
            <a:spLocks noChangeArrowheads="1"/>
          </p:cNvSpPr>
          <p:nvPr/>
        </p:nvSpPr>
        <p:spPr bwMode="auto">
          <a:xfrm>
            <a:off x="1546225" y="6359525"/>
            <a:ext cx="865188" cy="260350"/>
          </a:xfrm>
          <a:prstGeom prst="rect">
            <a:avLst/>
          </a:prstGeom>
          <a:noFill/>
          <a:ln w="9525" algn="ctr">
            <a:noFill/>
            <a:miter lim="800000"/>
            <a:headEnd/>
            <a:tailEnd/>
          </a:ln>
        </p:spPr>
        <p:txBody>
          <a:bodyPr>
            <a:spAutoFit/>
          </a:bodyPr>
          <a:lstStyle/>
          <a:p>
            <a:pPr algn="ctr">
              <a:spcBef>
                <a:spcPct val="50000"/>
              </a:spcBef>
            </a:pPr>
            <a:r>
              <a:rPr lang="en-GB" sz="1100"/>
              <a:t>2010</a:t>
            </a:r>
          </a:p>
        </p:txBody>
      </p:sp>
      <p:sp>
        <p:nvSpPr>
          <p:cNvPr id="186416" name="Text Box 77"/>
          <p:cNvSpPr txBox="1">
            <a:spLocks noChangeArrowheads="1"/>
          </p:cNvSpPr>
          <p:nvPr/>
        </p:nvSpPr>
        <p:spPr bwMode="auto">
          <a:xfrm>
            <a:off x="519113" y="6273800"/>
            <a:ext cx="1060450" cy="428625"/>
          </a:xfrm>
          <a:prstGeom prst="rect">
            <a:avLst/>
          </a:prstGeom>
          <a:noFill/>
          <a:ln w="9525" algn="ctr">
            <a:noFill/>
            <a:miter lim="800000"/>
            <a:headEnd/>
            <a:tailEnd/>
          </a:ln>
        </p:spPr>
        <p:txBody>
          <a:bodyPr wrap="none">
            <a:spAutoFit/>
          </a:bodyPr>
          <a:lstStyle/>
          <a:p>
            <a:pPr algn="ctr"/>
            <a:r>
              <a:rPr lang="en-GB" sz="1100" b="0"/>
              <a:t>Biofuels </a:t>
            </a:r>
          </a:p>
          <a:p>
            <a:pPr algn="ctr"/>
            <a:r>
              <a:rPr lang="en-GB" sz="1100" b="0"/>
              <a:t>1</a:t>
            </a:r>
            <a:r>
              <a:rPr lang="en-GB" sz="1100" b="0" baseline="30000"/>
              <a:t>st</a:t>
            </a:r>
            <a:r>
              <a:rPr lang="en-GB" sz="1100" b="0"/>
              <a:t> Generation</a:t>
            </a:r>
          </a:p>
        </p:txBody>
      </p:sp>
      <p:sp>
        <p:nvSpPr>
          <p:cNvPr id="186417" name="Text Box 78"/>
          <p:cNvSpPr txBox="1">
            <a:spLocks noChangeArrowheads="1"/>
          </p:cNvSpPr>
          <p:nvPr/>
        </p:nvSpPr>
        <p:spPr bwMode="auto">
          <a:xfrm>
            <a:off x="4500563" y="5949950"/>
            <a:ext cx="982662" cy="428625"/>
          </a:xfrm>
          <a:prstGeom prst="rect">
            <a:avLst/>
          </a:prstGeom>
          <a:noFill/>
          <a:ln w="9525" algn="ctr">
            <a:noFill/>
            <a:miter lim="800000"/>
            <a:headEnd/>
            <a:tailEnd/>
          </a:ln>
        </p:spPr>
        <p:txBody>
          <a:bodyPr wrap="none">
            <a:spAutoFit/>
          </a:bodyPr>
          <a:lstStyle/>
          <a:p>
            <a:pPr algn="ctr"/>
            <a:endParaRPr lang="en-GB" sz="1100" b="0">
              <a:solidFill>
                <a:srgbClr val="FF33CC"/>
              </a:solidFill>
            </a:endParaRPr>
          </a:p>
          <a:p>
            <a:pPr algn="ctr"/>
            <a:r>
              <a:rPr lang="en-GB" sz="1100" b="0"/>
              <a:t>Hybrid Motor</a:t>
            </a:r>
          </a:p>
        </p:txBody>
      </p:sp>
      <p:sp>
        <p:nvSpPr>
          <p:cNvPr id="186418" name="Text Box 80"/>
          <p:cNvSpPr txBox="1">
            <a:spLocks noChangeArrowheads="1"/>
          </p:cNvSpPr>
          <p:nvPr/>
        </p:nvSpPr>
        <p:spPr bwMode="auto">
          <a:xfrm>
            <a:off x="6227763" y="6237288"/>
            <a:ext cx="1187450" cy="428625"/>
          </a:xfrm>
          <a:prstGeom prst="rect">
            <a:avLst/>
          </a:prstGeom>
          <a:noFill/>
          <a:ln w="9525" algn="ctr">
            <a:noFill/>
            <a:miter lim="800000"/>
            <a:headEnd/>
            <a:tailEnd/>
          </a:ln>
        </p:spPr>
        <p:txBody>
          <a:bodyPr wrap="none">
            <a:spAutoFit/>
          </a:bodyPr>
          <a:lstStyle/>
          <a:p>
            <a:pPr algn="ctr"/>
            <a:r>
              <a:rPr lang="en-GB" sz="1100" b="0"/>
              <a:t>Electric vehicles</a:t>
            </a:r>
          </a:p>
          <a:p>
            <a:pPr algn="ctr"/>
            <a:r>
              <a:rPr lang="en-GB" sz="1100" b="0"/>
              <a:t>Hydrogen</a:t>
            </a:r>
          </a:p>
        </p:txBody>
      </p:sp>
      <p:sp>
        <p:nvSpPr>
          <p:cNvPr id="186419" name="Text Box 94"/>
          <p:cNvSpPr txBox="1">
            <a:spLocks noChangeArrowheads="1"/>
          </p:cNvSpPr>
          <p:nvPr/>
        </p:nvSpPr>
        <p:spPr bwMode="auto">
          <a:xfrm>
            <a:off x="0" y="6378575"/>
            <a:ext cx="557213" cy="260350"/>
          </a:xfrm>
          <a:prstGeom prst="rect">
            <a:avLst/>
          </a:prstGeom>
          <a:noFill/>
          <a:ln w="9525" algn="ctr">
            <a:noFill/>
            <a:miter lim="800000"/>
            <a:headEnd/>
            <a:tailEnd/>
          </a:ln>
        </p:spPr>
        <p:txBody>
          <a:bodyPr wrap="none">
            <a:spAutoFit/>
          </a:bodyPr>
          <a:lstStyle/>
          <a:p>
            <a:pPr algn="ctr">
              <a:spcBef>
                <a:spcPct val="50000"/>
              </a:spcBef>
            </a:pPr>
            <a:r>
              <a:rPr lang="en-GB" sz="1100"/>
              <a:t>today</a:t>
            </a:r>
          </a:p>
        </p:txBody>
      </p:sp>
      <p:sp>
        <p:nvSpPr>
          <p:cNvPr id="186420" name="Rectangle 97"/>
          <p:cNvSpPr>
            <a:spLocks noChangeArrowheads="1"/>
          </p:cNvSpPr>
          <p:nvPr/>
        </p:nvSpPr>
        <p:spPr bwMode="auto">
          <a:xfrm>
            <a:off x="-66675" y="311150"/>
            <a:ext cx="6804025" cy="555625"/>
          </a:xfrm>
          <a:prstGeom prst="rect">
            <a:avLst/>
          </a:prstGeom>
          <a:noFill/>
          <a:ln w="9525" algn="ctr">
            <a:noFill/>
            <a:miter lim="800000"/>
            <a:headEnd/>
            <a:tailEnd/>
          </a:ln>
        </p:spPr>
        <p:txBody>
          <a:bodyPr lIns="228528" tIns="152352" bIns="38088" anchor="ctr">
            <a:spAutoFit/>
          </a:bodyPr>
          <a:lstStyle/>
          <a:p>
            <a:pPr>
              <a:spcBef>
                <a:spcPct val="50000"/>
              </a:spcBef>
            </a:pPr>
            <a:r>
              <a:rPr lang="en-GB" sz="1200"/>
              <a:t>This summarises the findings from a brief review of literature on the key technologies to displace oil consumption in the transport sector. </a:t>
            </a:r>
          </a:p>
        </p:txBody>
      </p:sp>
      <p:sp>
        <p:nvSpPr>
          <p:cNvPr id="186421" name="Rectangle 98"/>
          <p:cNvSpPr>
            <a:spLocks noChangeArrowheads="1"/>
          </p:cNvSpPr>
          <p:nvPr/>
        </p:nvSpPr>
        <p:spPr bwMode="auto">
          <a:xfrm>
            <a:off x="0" y="5937250"/>
            <a:ext cx="7650163" cy="290513"/>
          </a:xfrm>
          <a:prstGeom prst="rect">
            <a:avLst/>
          </a:prstGeom>
          <a:noFill/>
          <a:ln w="9525" algn="ctr">
            <a:noFill/>
            <a:miter lim="800000"/>
            <a:headEnd/>
            <a:tailEnd/>
          </a:ln>
        </p:spPr>
        <p:txBody>
          <a:bodyPr wrap="none">
            <a:spAutoFit/>
          </a:bodyPr>
          <a:lstStyle/>
          <a:p>
            <a:pPr algn="ctr">
              <a:spcBef>
                <a:spcPct val="50000"/>
              </a:spcBef>
            </a:pPr>
            <a:r>
              <a:rPr lang="en-GB" sz="1300">
                <a:solidFill>
                  <a:srgbClr val="00AEEF"/>
                </a:solidFill>
              </a:rPr>
              <a:t>In what timeframe is it most likely that alternatives reach maturity and will be widely deployed?</a:t>
            </a:r>
          </a:p>
        </p:txBody>
      </p:sp>
      <p:sp>
        <p:nvSpPr>
          <p:cNvPr id="186422" name="Text Box 99"/>
          <p:cNvSpPr txBox="1">
            <a:spLocks noChangeArrowheads="1"/>
          </p:cNvSpPr>
          <p:nvPr/>
        </p:nvSpPr>
        <p:spPr bwMode="auto">
          <a:xfrm>
            <a:off x="7451725" y="6362700"/>
            <a:ext cx="1187450" cy="428625"/>
          </a:xfrm>
          <a:prstGeom prst="rect">
            <a:avLst/>
          </a:prstGeom>
          <a:noFill/>
          <a:ln w="9525" algn="ctr">
            <a:noFill/>
            <a:miter lim="800000"/>
            <a:headEnd/>
            <a:tailEnd/>
          </a:ln>
        </p:spPr>
        <p:txBody>
          <a:bodyPr>
            <a:spAutoFit/>
          </a:bodyPr>
          <a:lstStyle/>
          <a:p>
            <a:pPr algn="ctr"/>
            <a:endParaRPr lang="en-GB" sz="1100" b="0"/>
          </a:p>
          <a:p>
            <a:pPr algn="ctr"/>
            <a:endParaRPr lang="en-GB" sz="1100" b="0"/>
          </a:p>
        </p:txBody>
      </p:sp>
      <p:sp>
        <p:nvSpPr>
          <p:cNvPr id="186423" name="Text Box 104"/>
          <p:cNvSpPr txBox="1">
            <a:spLocks noChangeArrowheads="1"/>
          </p:cNvSpPr>
          <p:nvPr/>
        </p:nvSpPr>
        <p:spPr bwMode="auto">
          <a:xfrm>
            <a:off x="104775" y="5676900"/>
            <a:ext cx="9036050" cy="336550"/>
          </a:xfrm>
          <a:prstGeom prst="rect">
            <a:avLst/>
          </a:prstGeom>
          <a:noFill/>
          <a:ln w="9525" algn="ctr">
            <a:noFill/>
            <a:miter lim="800000"/>
            <a:headEnd/>
            <a:tailEnd/>
          </a:ln>
        </p:spPr>
        <p:txBody>
          <a:bodyPr>
            <a:spAutoFit/>
          </a:bodyPr>
          <a:lstStyle/>
          <a:p>
            <a:r>
              <a:rPr lang="en-GB" sz="800" b="0" baseline="30000"/>
              <a:t>1</a:t>
            </a:r>
            <a:r>
              <a:rPr lang="en-GB" sz="800" b="0"/>
              <a:t> Sources: http://www.greencarcongress.com and http://www.afdc.energy.gov/afdc/data/vehicles.html, and http://www.berr.gov.uk/files/file48653.pdf</a:t>
            </a:r>
          </a:p>
          <a:p>
            <a:r>
              <a:rPr lang="en-GB" sz="800" b="0" baseline="30000"/>
              <a:t>2 </a:t>
            </a:r>
            <a:r>
              <a:rPr lang="en-GB" sz="800" b="0"/>
              <a:t>The King Review of Low-Carbon Cars, 2007. http://www.hm-treasury.gov.uk/king</a:t>
            </a:r>
          </a:p>
        </p:txBody>
      </p:sp>
      <p:sp>
        <p:nvSpPr>
          <p:cNvPr id="186424" name="Line 56"/>
          <p:cNvSpPr>
            <a:spLocks noChangeShapeType="1"/>
          </p:cNvSpPr>
          <p:nvPr/>
        </p:nvSpPr>
        <p:spPr bwMode="auto">
          <a:xfrm flipH="1">
            <a:off x="5724525" y="6381750"/>
            <a:ext cx="574675" cy="0"/>
          </a:xfrm>
          <a:prstGeom prst="line">
            <a:avLst/>
          </a:prstGeom>
          <a:noFill/>
          <a:ln w="15875">
            <a:solidFill>
              <a:srgbClr val="B3AA7E"/>
            </a:solidFill>
            <a:round/>
            <a:headEnd/>
            <a:tailEnd type="triangle" w="med" len="med"/>
          </a:ln>
          <a:effectLst/>
        </p:spPr>
        <p:txBody>
          <a:bodyPr anchor="ctr">
            <a:spAutoFit/>
          </a:bodyPr>
          <a:lstStyle/>
          <a:p>
            <a:endParaRPr lang="en-GB"/>
          </a:p>
        </p:txBody>
      </p:sp>
      <p:sp>
        <p:nvSpPr>
          <p:cNvPr id="186425" name="Line 57"/>
          <p:cNvSpPr>
            <a:spLocks noChangeShapeType="1"/>
          </p:cNvSpPr>
          <p:nvPr/>
        </p:nvSpPr>
        <p:spPr bwMode="auto">
          <a:xfrm>
            <a:off x="7124700" y="6540500"/>
            <a:ext cx="576263" cy="0"/>
          </a:xfrm>
          <a:prstGeom prst="line">
            <a:avLst/>
          </a:prstGeom>
          <a:noFill/>
          <a:ln w="15875">
            <a:solidFill>
              <a:srgbClr val="B3AA7E"/>
            </a:solidFill>
            <a:round/>
            <a:headEnd/>
            <a:tailEnd type="triangle" w="med" len="med"/>
          </a:ln>
          <a:effectLst/>
        </p:spPr>
        <p:txBody>
          <a:bodyPr anchor="ctr">
            <a:spAutoFit/>
          </a:bodyPr>
          <a:lstStyle/>
          <a:p>
            <a:endParaRPr lang="en-GB"/>
          </a:p>
        </p:txBody>
      </p:sp>
      <p:sp>
        <p:nvSpPr>
          <p:cNvPr id="186426" name="Line 58"/>
          <p:cNvSpPr>
            <a:spLocks noChangeShapeType="1"/>
          </p:cNvSpPr>
          <p:nvPr/>
        </p:nvSpPr>
        <p:spPr bwMode="auto">
          <a:xfrm>
            <a:off x="5724525" y="6597650"/>
            <a:ext cx="576263" cy="0"/>
          </a:xfrm>
          <a:prstGeom prst="line">
            <a:avLst/>
          </a:prstGeom>
          <a:noFill/>
          <a:ln w="15875">
            <a:solidFill>
              <a:srgbClr val="B3AA7E"/>
            </a:solidFill>
            <a:round/>
            <a:headEnd/>
            <a:tailEnd type="triangle" w="med" len="med"/>
          </a:ln>
          <a:effectLst/>
        </p:spPr>
        <p:txBody>
          <a:bodyPr anchor="ctr">
            <a:spAutoFit/>
          </a:bodyPr>
          <a:lstStyle/>
          <a:p>
            <a:endParaRPr lang="en-GB"/>
          </a:p>
        </p:txBody>
      </p:sp>
      <p:sp>
        <p:nvSpPr>
          <p:cNvPr id="186427" name="Line 59"/>
          <p:cNvSpPr>
            <a:spLocks noChangeShapeType="1"/>
          </p:cNvSpPr>
          <p:nvPr/>
        </p:nvSpPr>
        <p:spPr bwMode="auto">
          <a:xfrm>
            <a:off x="5435600" y="6237288"/>
            <a:ext cx="577850" cy="0"/>
          </a:xfrm>
          <a:prstGeom prst="line">
            <a:avLst/>
          </a:prstGeom>
          <a:noFill/>
          <a:ln w="15875">
            <a:solidFill>
              <a:srgbClr val="B3AA7E"/>
            </a:solidFill>
            <a:round/>
            <a:headEnd/>
            <a:tailEnd type="triangle" w="med" len="med"/>
          </a:ln>
          <a:effectLst/>
        </p:spPr>
        <p:txBody>
          <a:bodyPr anchor="ctr">
            <a:spAutoFit/>
          </a:bodyPr>
          <a:lstStyle/>
          <a:p>
            <a:endParaRPr lang="en-GB"/>
          </a:p>
        </p:txBody>
      </p:sp>
      <p:sp>
        <p:nvSpPr>
          <p:cNvPr id="186428" name="Line 60"/>
          <p:cNvSpPr>
            <a:spLocks noChangeShapeType="1"/>
          </p:cNvSpPr>
          <p:nvPr/>
        </p:nvSpPr>
        <p:spPr bwMode="auto">
          <a:xfrm>
            <a:off x="1547813" y="6597650"/>
            <a:ext cx="576262" cy="0"/>
          </a:xfrm>
          <a:prstGeom prst="line">
            <a:avLst/>
          </a:prstGeom>
          <a:noFill/>
          <a:ln w="15875">
            <a:solidFill>
              <a:srgbClr val="B3AA7E"/>
            </a:solidFill>
            <a:round/>
            <a:headEnd/>
            <a:tailEnd type="triangle" w="med" len="med"/>
          </a:ln>
          <a:effectLst/>
        </p:spPr>
        <p:txBody>
          <a:bodyPr anchor="ctr">
            <a:spAutoFit/>
          </a:bodyPr>
          <a:lstStyle/>
          <a:p>
            <a:endParaRPr lang="en-GB"/>
          </a:p>
        </p:txBody>
      </p:sp>
      <p:sp>
        <p:nvSpPr>
          <p:cNvPr id="186431" name="Line 36"/>
          <p:cNvSpPr>
            <a:spLocks noChangeShapeType="1"/>
          </p:cNvSpPr>
          <p:nvPr/>
        </p:nvSpPr>
        <p:spPr bwMode="auto">
          <a:xfrm>
            <a:off x="-9525" y="919163"/>
            <a:ext cx="9144000" cy="0"/>
          </a:xfrm>
          <a:prstGeom prst="line">
            <a:avLst/>
          </a:prstGeom>
          <a:noFill/>
          <a:ln w="76200">
            <a:solidFill>
              <a:srgbClr val="B3AA7E"/>
            </a:solidFill>
            <a:round/>
            <a:headEnd/>
            <a:tailEnd/>
          </a:ln>
        </p:spPr>
        <p:txBody>
          <a:bodyPr/>
          <a:lstStyle/>
          <a:p>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Slide Number Placeholder 4"/>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7091BFB9-88C4-4523-8F79-708D5DE3B2CC}" type="slidenum">
              <a:rPr lang="en-GB" sz="1400" b="0"/>
              <a:pPr algn="r"/>
              <a:t>22</a:t>
            </a:fld>
            <a:endParaRPr lang="en-GB" sz="1400" b="0"/>
          </a:p>
        </p:txBody>
      </p:sp>
      <p:sp>
        <p:nvSpPr>
          <p:cNvPr id="188420" name="Text Box 55"/>
          <p:cNvSpPr txBox="1">
            <a:spLocks noChangeArrowheads="1"/>
          </p:cNvSpPr>
          <p:nvPr/>
        </p:nvSpPr>
        <p:spPr bwMode="auto">
          <a:xfrm>
            <a:off x="88900" y="4095750"/>
            <a:ext cx="8845550" cy="2393950"/>
          </a:xfrm>
          <a:prstGeom prst="rect">
            <a:avLst/>
          </a:prstGeom>
          <a:noFill/>
          <a:ln w="25400" algn="ctr">
            <a:solidFill>
              <a:srgbClr val="00AEEF"/>
            </a:solidFill>
            <a:miter lim="800000"/>
            <a:headEnd/>
            <a:tailEnd/>
          </a:ln>
        </p:spPr>
        <p:txBody>
          <a:bodyPr anchor="ctr"/>
          <a:lstStyle/>
          <a:p>
            <a:pPr>
              <a:spcBef>
                <a:spcPct val="20000"/>
              </a:spcBef>
            </a:pPr>
            <a:endParaRPr lang="en-GB" sz="400" dirty="0"/>
          </a:p>
          <a:p>
            <a:pPr>
              <a:spcBef>
                <a:spcPct val="20000"/>
              </a:spcBef>
            </a:pPr>
            <a:r>
              <a:rPr lang="en-GB" sz="1600" dirty="0">
                <a:solidFill>
                  <a:srgbClr val="00AEEF"/>
                </a:solidFill>
              </a:rPr>
              <a:t>Conclusion on Transport Technologies</a:t>
            </a:r>
            <a:r>
              <a:rPr lang="en-GB" sz="1600" b="0" dirty="0">
                <a:solidFill>
                  <a:srgbClr val="00AEEF"/>
                </a:solidFill>
              </a:rPr>
              <a:t> </a:t>
            </a:r>
          </a:p>
          <a:p>
            <a:pPr>
              <a:spcBef>
                <a:spcPct val="30000"/>
              </a:spcBef>
              <a:buFontTx/>
              <a:buChar char="•"/>
            </a:pPr>
            <a:r>
              <a:rPr lang="en-GB" sz="1200" b="0" dirty="0">
                <a:solidFill>
                  <a:schemeClr val="tx2"/>
                </a:solidFill>
              </a:rPr>
              <a:t>Some hybrid technologies are currently commercially available. Blended biofuels currently offer some advantages and are likely to occupy an increasing share of the transport fuels market. However, the ancillary impacts of biofuels, i.e. the impacts on land use and biodiversity may slow down their wider use. </a:t>
            </a:r>
          </a:p>
          <a:p>
            <a:pPr>
              <a:spcBef>
                <a:spcPct val="30000"/>
              </a:spcBef>
              <a:buFontTx/>
              <a:buChar char="•"/>
            </a:pPr>
            <a:r>
              <a:rPr lang="en-GB" sz="1200" b="0" dirty="0">
                <a:solidFill>
                  <a:schemeClr val="tx2"/>
                </a:solidFill>
              </a:rPr>
              <a:t>Infrastructure; suitable infrastructure needs to be developed for either electric vehicles or hydrogen fuel cells to be widely used. Public/private investment to provide the infrastructure for these technologies could increase the speed with which they are brought to market and increase the incentive for firms to invest in their development. </a:t>
            </a:r>
          </a:p>
          <a:p>
            <a:pPr>
              <a:spcBef>
                <a:spcPct val="30000"/>
              </a:spcBef>
              <a:buFontTx/>
              <a:buChar char="•"/>
            </a:pPr>
            <a:r>
              <a:rPr lang="en-GB" sz="1200" dirty="0">
                <a:solidFill>
                  <a:srgbClr val="00AEEF"/>
                </a:solidFill>
              </a:rPr>
              <a:t>Alternative fuels are available, however few are yet commercially viable and there are still concerns around sustainability and wider deployment. Mass deployment of alternative fuels will take time and it will take time before it will have a significant impact upon fossil fuel consumption in the transport sector. Government may have a role to play in increasing the speed with which these alternatives are brought to market.</a:t>
            </a:r>
          </a:p>
          <a:p>
            <a:pPr>
              <a:spcBef>
                <a:spcPct val="30000"/>
              </a:spcBef>
              <a:buFontTx/>
              <a:buChar char="•"/>
            </a:pPr>
            <a:endParaRPr lang="en-GB" sz="1200" b="0" dirty="0">
              <a:solidFill>
                <a:srgbClr val="00AEEF"/>
              </a:solidFill>
            </a:endParaRPr>
          </a:p>
        </p:txBody>
      </p:sp>
      <p:sp>
        <p:nvSpPr>
          <p:cNvPr id="188421" name="Rectangle 57"/>
          <p:cNvSpPr>
            <a:spLocks noChangeArrowheads="1"/>
          </p:cNvSpPr>
          <p:nvPr/>
        </p:nvSpPr>
        <p:spPr bwMode="auto">
          <a:xfrm>
            <a:off x="85725" y="1084263"/>
            <a:ext cx="8874125" cy="2952750"/>
          </a:xfrm>
          <a:prstGeom prst="rect">
            <a:avLst/>
          </a:prstGeom>
          <a:noFill/>
          <a:ln w="25400">
            <a:solidFill>
              <a:srgbClr val="00AEEF"/>
            </a:solidFill>
            <a:miter lim="800000"/>
            <a:headEnd/>
            <a:tailEnd/>
          </a:ln>
        </p:spPr>
        <p:txBody>
          <a:bodyPr anchor="ctr"/>
          <a:lstStyle/>
          <a:p>
            <a:r>
              <a:rPr lang="en-GB" sz="1100" dirty="0" smtClean="0">
                <a:solidFill>
                  <a:srgbClr val="00AEEF"/>
                </a:solidFill>
              </a:rPr>
              <a:t>Aviation</a:t>
            </a:r>
            <a:r>
              <a:rPr lang="en-GB" sz="1100" dirty="0">
                <a:solidFill>
                  <a:srgbClr val="00AEEF"/>
                </a:solidFill>
              </a:rPr>
              <a:t/>
            </a:r>
            <a:br>
              <a:rPr lang="en-GB" sz="1100" dirty="0">
                <a:solidFill>
                  <a:srgbClr val="00AEEF"/>
                </a:solidFill>
              </a:rPr>
            </a:br>
            <a:r>
              <a:rPr lang="en-GB" sz="1100" b="0" dirty="0">
                <a:solidFill>
                  <a:schemeClr val="tx2"/>
                </a:solidFill>
              </a:rPr>
              <a:t>Aviation previously has a good record for delivering improvement in efficiency in the last 40 years. New craft are expected to be 20% more efficient than the current fleet. Hydrogen fuel cells have the greatest potential to be used in aviation, however hydrogen aircraft would require new engines and structures and are likely to be several decades from market.</a:t>
            </a:r>
            <a:r>
              <a:rPr lang="en-GB" sz="1100" dirty="0">
                <a:solidFill>
                  <a:schemeClr val="tx2"/>
                </a:solidFill>
              </a:rPr>
              <a:t> </a:t>
            </a:r>
            <a:r>
              <a:rPr lang="en-GB" sz="1100" b="0" dirty="0">
                <a:solidFill>
                  <a:schemeClr val="tx2"/>
                </a:solidFill>
              </a:rPr>
              <a:t>Biofuels use limited.</a:t>
            </a:r>
            <a:r>
              <a:rPr lang="en-GB" sz="1200" dirty="0">
                <a:solidFill>
                  <a:schemeClr val="tx2"/>
                </a:solidFill>
              </a:rPr>
              <a:t>  </a:t>
            </a:r>
            <a:r>
              <a:rPr lang="en-GB" sz="400" dirty="0">
                <a:solidFill>
                  <a:schemeClr val="tx2"/>
                </a:solidFill>
              </a:rPr>
              <a:t/>
            </a:r>
            <a:br>
              <a:rPr lang="en-GB" sz="400" dirty="0">
                <a:solidFill>
                  <a:schemeClr val="tx2"/>
                </a:solidFill>
              </a:rPr>
            </a:br>
            <a:endParaRPr lang="en-GB" sz="400" dirty="0">
              <a:solidFill>
                <a:schemeClr val="tx2"/>
              </a:solidFill>
            </a:endParaRPr>
          </a:p>
          <a:p>
            <a:r>
              <a:rPr lang="en-GB" sz="1100" dirty="0">
                <a:solidFill>
                  <a:srgbClr val="00AEEF"/>
                </a:solidFill>
              </a:rPr>
              <a:t>Rail</a:t>
            </a:r>
            <a:r>
              <a:rPr lang="en-GB" sz="1100" dirty="0">
                <a:solidFill>
                  <a:srgbClr val="B3AA7E"/>
                </a:solidFill>
              </a:rPr>
              <a:t/>
            </a:r>
            <a:br>
              <a:rPr lang="en-GB" sz="1100" dirty="0">
                <a:solidFill>
                  <a:srgbClr val="B3AA7E"/>
                </a:solidFill>
              </a:rPr>
            </a:br>
            <a:r>
              <a:rPr lang="en-GB" sz="1100" b="0" dirty="0">
                <a:solidFill>
                  <a:schemeClr val="tx2"/>
                </a:solidFill>
              </a:rPr>
              <a:t>Increasing the amount of rail network powered by overhead electric cables has high infrastructure costs and uncertain lifecycle carbon reductions. Could potentially reduce fossil fuel dependency if electricity generation is ‘green’. Biodiesel has been considered, however costs and impact on carbon emissions uncertain. Hydrogen fuel cells are a longer term alternative but time frame and costs are uncertain.</a:t>
            </a:r>
            <a:br>
              <a:rPr lang="en-GB" sz="1100" b="0" dirty="0">
                <a:solidFill>
                  <a:schemeClr val="tx2"/>
                </a:solidFill>
              </a:rPr>
            </a:br>
            <a:r>
              <a:rPr lang="en-GB" sz="400" b="0" dirty="0">
                <a:solidFill>
                  <a:schemeClr val="tx2"/>
                </a:solidFill>
              </a:rPr>
              <a:t/>
            </a:r>
            <a:br>
              <a:rPr lang="en-GB" sz="400" b="0" dirty="0">
                <a:solidFill>
                  <a:schemeClr val="tx2"/>
                </a:solidFill>
              </a:rPr>
            </a:br>
            <a:r>
              <a:rPr lang="en-GB" sz="1100" dirty="0">
                <a:solidFill>
                  <a:srgbClr val="00AEEF"/>
                </a:solidFill>
              </a:rPr>
              <a:t>Shipping</a:t>
            </a:r>
            <a:br>
              <a:rPr lang="en-GB" sz="1100" dirty="0">
                <a:solidFill>
                  <a:srgbClr val="00AEEF"/>
                </a:solidFill>
              </a:rPr>
            </a:br>
            <a:r>
              <a:rPr lang="en-GB" sz="1100" b="0" dirty="0">
                <a:solidFill>
                  <a:schemeClr val="tx2"/>
                </a:solidFill>
              </a:rPr>
              <a:t>Biodiesel is a potential alternative, close to market but cost and corrosive nature is prohibitive. Hydrogen fuel cell again a longer term alternative however several technological challenges to be overcome.</a:t>
            </a:r>
          </a:p>
          <a:p>
            <a:endParaRPr lang="en-GB" sz="1100" b="0" dirty="0">
              <a:solidFill>
                <a:srgbClr val="B3AA7E"/>
              </a:solidFill>
            </a:endParaRPr>
          </a:p>
          <a:p>
            <a:r>
              <a:rPr lang="en-GB" sz="1100" dirty="0">
                <a:solidFill>
                  <a:srgbClr val="00AEEF"/>
                </a:solidFill>
              </a:rPr>
              <a:t>Energy Efficiency</a:t>
            </a:r>
          </a:p>
          <a:p>
            <a:r>
              <a:rPr lang="en-GB" sz="1100" b="0" dirty="0">
                <a:solidFill>
                  <a:schemeClr val="tx2"/>
                </a:solidFill>
              </a:rPr>
              <a:t>Incremental improvements in the Internal Combustion Engine of vehicles can be available in 5 – 10 years if the demand and supply side barriers have been resolved. The higher costs of these vehicles can be paid back through the improvements in fuel economy they offer to consumers. </a:t>
            </a:r>
          </a:p>
        </p:txBody>
      </p:sp>
      <p:sp>
        <p:nvSpPr>
          <p:cNvPr id="188422" name="Rectangle 58"/>
          <p:cNvSpPr>
            <a:spLocks noChangeArrowheads="1"/>
          </p:cNvSpPr>
          <p:nvPr/>
        </p:nvSpPr>
        <p:spPr bwMode="auto">
          <a:xfrm>
            <a:off x="74613" y="38100"/>
            <a:ext cx="7777162" cy="882650"/>
          </a:xfrm>
          <a:prstGeom prst="rect">
            <a:avLst/>
          </a:prstGeom>
          <a:noFill/>
          <a:ln w="9525">
            <a:noFill/>
            <a:miter lim="800000"/>
            <a:headEnd/>
            <a:tailEnd/>
          </a:ln>
        </p:spPr>
        <p:txBody>
          <a:bodyPr anchor="ctr"/>
          <a:lstStyle/>
          <a:p>
            <a:r>
              <a:rPr lang="en-GB" sz="2400">
                <a:solidFill>
                  <a:srgbClr val="B3AA7E"/>
                </a:solidFill>
              </a:rPr>
              <a:t>Other Transport Alternatives–</a:t>
            </a:r>
            <a:r>
              <a:rPr lang="en-GB" b="0">
                <a:solidFill>
                  <a:schemeClr val="tx2"/>
                </a:solidFill>
              </a:rPr>
              <a:t> </a:t>
            </a:r>
            <a:br>
              <a:rPr lang="en-GB" b="0">
                <a:solidFill>
                  <a:schemeClr val="tx2"/>
                </a:solidFill>
              </a:rPr>
            </a:br>
            <a:r>
              <a:rPr lang="en-GB" sz="1400" b="0"/>
              <a:t>What could they contribute to a reduction in oil consumption?</a:t>
            </a:r>
            <a:r>
              <a:rPr lang="en-GB" b="0"/>
              <a:t> </a:t>
            </a:r>
            <a:r>
              <a:rPr lang="en-GB" sz="1400" b="0"/>
              <a:t>What do we conclude?</a:t>
            </a:r>
          </a:p>
        </p:txBody>
      </p:sp>
      <p:sp>
        <p:nvSpPr>
          <p:cNvPr id="188426" name="Line 36"/>
          <p:cNvSpPr>
            <a:spLocks noChangeShapeType="1"/>
          </p:cNvSpPr>
          <p:nvPr/>
        </p:nvSpPr>
        <p:spPr bwMode="auto">
          <a:xfrm>
            <a:off x="0" y="869950"/>
            <a:ext cx="9144000" cy="0"/>
          </a:xfrm>
          <a:prstGeom prst="line">
            <a:avLst/>
          </a:prstGeom>
          <a:noFill/>
          <a:ln w="76200">
            <a:solidFill>
              <a:srgbClr val="B3AA7E"/>
            </a:solidFill>
            <a:round/>
            <a:headEnd/>
            <a:tailEnd/>
          </a:ln>
        </p:spPr>
        <p:txBody>
          <a:bodyPr/>
          <a:lstStyle/>
          <a:p>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8"/>
          <p:cNvSpPr>
            <a:spLocks noChangeArrowheads="1"/>
          </p:cNvSpPr>
          <p:nvPr/>
        </p:nvSpPr>
        <p:spPr bwMode="auto">
          <a:xfrm>
            <a:off x="468313" y="2924175"/>
            <a:ext cx="6732587" cy="358775"/>
          </a:xfrm>
          <a:prstGeom prst="rect">
            <a:avLst/>
          </a:prstGeom>
          <a:solidFill>
            <a:srgbClr val="00CCFF"/>
          </a:solidFill>
          <a:ln w="9525">
            <a:noFill/>
            <a:miter lim="800000"/>
            <a:headEnd/>
            <a:tailEnd/>
          </a:ln>
        </p:spPr>
        <p:txBody>
          <a:bodyPr wrap="none" anchor="ctr"/>
          <a:lstStyle/>
          <a:p>
            <a:pPr algn="ctr">
              <a:spcBef>
                <a:spcPct val="50000"/>
              </a:spcBef>
            </a:pPr>
            <a:endParaRPr lang="en-US" sz="1100" b="0"/>
          </a:p>
        </p:txBody>
      </p:sp>
      <p:sp>
        <p:nvSpPr>
          <p:cNvPr id="231428"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8C7875F9-DE66-466F-A69B-298B0CCAB6B0}" type="slidenum">
              <a:rPr lang="en-GB" sz="1400" b="0"/>
              <a:pPr algn="r"/>
              <a:t>23</a:t>
            </a:fld>
            <a:endParaRPr lang="en-GB" sz="1400" b="0"/>
          </a:p>
        </p:txBody>
      </p:sp>
      <p:sp>
        <p:nvSpPr>
          <p:cNvPr id="231429" name="Rectangle 4"/>
          <p:cNvSpPr>
            <a:spLocks noGrp="1" noChangeArrowheads="1"/>
          </p:cNvSpPr>
          <p:nvPr>
            <p:ph type="body" idx="4294967295"/>
          </p:nvPr>
        </p:nvSpPr>
        <p:spPr bwMode="auto">
          <a:xfrm>
            <a:off x="539750" y="1557338"/>
            <a:ext cx="8229600" cy="4205287"/>
          </a:xfrm>
          <a:prstGeom prst="rect">
            <a:avLst/>
          </a:prstGeom>
          <a:noFill/>
          <a:ln>
            <a:miter lim="800000"/>
            <a:headEnd/>
            <a:tailEnd/>
          </a:ln>
        </p:spPr>
        <p:txBody>
          <a:bodyPr/>
          <a:lstStyle/>
          <a:p>
            <a:pPr marL="609600" indent="-609600">
              <a:lnSpc>
                <a:spcPct val="90000"/>
              </a:lnSpc>
              <a:spcBef>
                <a:spcPct val="50000"/>
              </a:spcBef>
              <a:buFontTx/>
              <a:buAutoNum type="arabicPeriod"/>
            </a:pPr>
            <a:r>
              <a:rPr lang="en-GB" sz="1600" dirty="0"/>
              <a:t>Executive Summary</a:t>
            </a:r>
          </a:p>
          <a:p>
            <a:pPr marL="609600" indent="-609600">
              <a:lnSpc>
                <a:spcPct val="90000"/>
              </a:lnSpc>
              <a:spcBef>
                <a:spcPct val="50000"/>
              </a:spcBef>
              <a:buFontTx/>
              <a:buAutoNum type="arabicPeriod"/>
            </a:pPr>
            <a:r>
              <a:rPr lang="en-GB" sz="1600" dirty="0"/>
              <a:t>What is peak oil and what do others say? </a:t>
            </a:r>
          </a:p>
          <a:p>
            <a:pPr marL="609600" indent="-609600">
              <a:lnSpc>
                <a:spcPct val="90000"/>
              </a:lnSpc>
              <a:spcBef>
                <a:spcPct val="50000"/>
              </a:spcBef>
              <a:buFontTx/>
              <a:buAutoNum type="arabicPeriod"/>
            </a:pPr>
            <a:r>
              <a:rPr lang="en-GB" sz="1600" dirty="0"/>
              <a:t>Oil in the UK Economy</a:t>
            </a:r>
          </a:p>
          <a:p>
            <a:pPr marL="609600" indent="-609600">
              <a:lnSpc>
                <a:spcPct val="90000"/>
              </a:lnSpc>
              <a:spcBef>
                <a:spcPct val="50000"/>
              </a:spcBef>
              <a:buFontTx/>
              <a:buAutoNum type="arabicPeriod"/>
            </a:pPr>
            <a:r>
              <a:rPr lang="en-GB" sz="1600" dirty="0"/>
              <a:t>Alternative Technologies</a:t>
            </a:r>
          </a:p>
          <a:p>
            <a:pPr marL="609600" indent="-609600">
              <a:lnSpc>
                <a:spcPct val="90000"/>
              </a:lnSpc>
              <a:spcBef>
                <a:spcPct val="50000"/>
              </a:spcBef>
              <a:buFontTx/>
              <a:buAutoNum type="arabicPeriod"/>
            </a:pPr>
            <a:r>
              <a:rPr lang="en-GB" sz="1600" dirty="0"/>
              <a:t>Scenarios of peak oil and their impacts</a:t>
            </a:r>
          </a:p>
          <a:p>
            <a:pPr marL="609600" indent="-609600">
              <a:lnSpc>
                <a:spcPct val="90000"/>
              </a:lnSpc>
              <a:spcBef>
                <a:spcPct val="50000"/>
              </a:spcBef>
              <a:buFontTx/>
              <a:buAutoNum type="arabicPeriod"/>
            </a:pPr>
            <a:r>
              <a:rPr lang="en-GB" sz="1600" dirty="0"/>
              <a:t>Conclusions</a:t>
            </a:r>
          </a:p>
          <a:p>
            <a:pPr marL="609600" indent="-609600">
              <a:lnSpc>
                <a:spcPct val="90000"/>
              </a:lnSpc>
              <a:spcBef>
                <a:spcPct val="50000"/>
              </a:spcBef>
              <a:buFontTx/>
              <a:buAutoNum type="arabicPeriod"/>
            </a:pPr>
            <a:r>
              <a:rPr lang="en-GB" sz="1600" dirty="0"/>
              <a:t>Bibliography</a:t>
            </a:r>
          </a:p>
          <a:p>
            <a:pPr marL="609600" indent="-609600">
              <a:lnSpc>
                <a:spcPct val="90000"/>
              </a:lnSpc>
              <a:spcBef>
                <a:spcPct val="30000"/>
              </a:spcBef>
              <a:buFontTx/>
              <a:buAutoNum type="arabicPeriod"/>
            </a:pPr>
            <a:endParaRPr lang="en-GB" sz="1600" dirty="0"/>
          </a:p>
        </p:txBody>
      </p:sp>
      <p:sp>
        <p:nvSpPr>
          <p:cNvPr id="231430"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
        <p:nvSpPr>
          <p:cNvPr id="231431" name="Rectangle 2"/>
          <p:cNvSpPr>
            <a:spLocks noChangeArrowheads="1"/>
          </p:cNvSpPr>
          <p:nvPr/>
        </p:nvSpPr>
        <p:spPr bwMode="gray">
          <a:xfrm>
            <a:off x="179388" y="260350"/>
            <a:ext cx="6264275" cy="490538"/>
          </a:xfrm>
          <a:prstGeom prst="rect">
            <a:avLst/>
          </a:prstGeom>
          <a:solidFill>
            <a:srgbClr val="FFFFFF"/>
          </a:solidFill>
          <a:ln w="9525">
            <a:noFill/>
            <a:miter lim="800000"/>
            <a:headEnd/>
            <a:tailEnd/>
          </a:ln>
        </p:spPr>
        <p:txBody>
          <a:bodyPr anchor="ctr"/>
          <a:lstStyle/>
          <a:p>
            <a:r>
              <a:rPr lang="en-GB" sz="2800">
                <a:solidFill>
                  <a:srgbClr val="B3AA7E"/>
                </a:solidFill>
              </a:rPr>
              <a:t>Content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8F63EC71-A961-4D52-BEFE-24ECB383452C}" type="slidenum">
              <a:rPr lang="en-GB" sz="1400" b="0"/>
              <a:pPr algn="r"/>
              <a:t>24</a:t>
            </a:fld>
            <a:endParaRPr lang="en-GB" sz="1400" b="0"/>
          </a:p>
        </p:txBody>
      </p:sp>
      <p:graphicFrame>
        <p:nvGraphicFramePr>
          <p:cNvPr id="190555" name="Group 91"/>
          <p:cNvGraphicFramePr>
            <a:graphicFrameLocks noGrp="1"/>
          </p:cNvGraphicFramePr>
          <p:nvPr>
            <p:ph idx="4294967295"/>
          </p:nvPr>
        </p:nvGraphicFramePr>
        <p:xfrm>
          <a:off x="165100" y="2952750"/>
          <a:ext cx="8713788" cy="3111501"/>
        </p:xfrm>
        <a:graphic>
          <a:graphicData uri="http://schemas.openxmlformats.org/drawingml/2006/table">
            <a:tbl>
              <a:tblPr/>
              <a:tblGrid>
                <a:gridCol w="1397000"/>
                <a:gridCol w="2517775"/>
                <a:gridCol w="2759075"/>
                <a:gridCol w="2039938"/>
              </a:tblGrid>
              <a:tr h="385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Scenarios </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Demand</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Investment</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Recoverable Resources</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solidFill>
                      <a:srgbClr val="00AEEF"/>
                    </a:solidFill>
                  </a:tcPr>
                </a:tc>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Very Early Peak</a:t>
                      </a:r>
                      <a:r>
                        <a:rPr kumimoji="0" lang="en-US" sz="1200" b="0" i="0" u="none" strike="noStrike" cap="none" normalizeH="0" baseline="0" smtClean="0">
                          <a:ln>
                            <a:noFill/>
                          </a:ln>
                          <a:solidFill>
                            <a:schemeClr val="bg1"/>
                          </a:solidFill>
                          <a:effectLst/>
                          <a:latin typeface="Arial" charset="0"/>
                          <a:cs typeface="Arial" charset="0"/>
                        </a:rPr>
                        <a:t>¹</a:t>
                      </a:r>
                      <a:endParaRPr kumimoji="0" lang="en-GB" sz="1200" b="0" i="0" u="none" strike="noStrike" cap="none" normalizeH="0" baseline="0" smtClean="0">
                        <a:ln>
                          <a:noFill/>
                        </a:ln>
                        <a:solidFill>
                          <a:schemeClr val="bg1"/>
                        </a:solidFill>
                        <a:effectLst/>
                        <a:latin typeface="Arial"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bg1"/>
                          </a:solidFill>
                          <a:effectLst/>
                          <a:latin typeface="Arial" charset="0"/>
                          <a:cs typeface="Times New Roman" pitchFamily="18" charset="0"/>
                        </a:rPr>
                        <a:t>(before 2010)</a:t>
                      </a: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Estimates from ASPO</a:t>
                      </a:r>
                      <a:r>
                        <a:rPr kumimoji="0" lang="en-US" sz="1200" b="0" i="0" u="none" strike="noStrike" cap="none" normalizeH="0" baseline="0" smtClean="0">
                          <a:ln>
                            <a:noFill/>
                          </a:ln>
                          <a:solidFill>
                            <a:srgbClr val="7B7979"/>
                          </a:solidFill>
                          <a:effectLst/>
                          <a:latin typeface="Arial" charset="0"/>
                          <a:cs typeface="Arial" charset="0"/>
                        </a:rPr>
                        <a:t>¹</a:t>
                      </a:r>
                      <a:endParaRPr kumimoji="0" lang="en-GB" sz="1200" b="0" i="0" u="none" strike="noStrike" cap="none" normalizeH="0" baseline="0" smtClean="0">
                        <a:ln>
                          <a:noFill/>
                        </a:ln>
                        <a:solidFill>
                          <a:srgbClr val="7B7979"/>
                        </a:solidFill>
                        <a:effectLst/>
                        <a:latin typeface="Arial" charset="0"/>
                        <a:cs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Estimates from ASPO</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Estimates from ASPO</a:t>
                      </a: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r>
              <a:tr h="669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Early</a:t>
                      </a:r>
                      <a:r>
                        <a:rPr kumimoji="0" lang="en-US" sz="1200" b="0" i="0" u="none" strike="noStrike" cap="none" normalizeH="0" baseline="0" smtClean="0">
                          <a:ln>
                            <a:noFill/>
                          </a:ln>
                          <a:solidFill>
                            <a:schemeClr val="bg1"/>
                          </a:solidFill>
                          <a:effectLst/>
                          <a:latin typeface="Arial" charset="0"/>
                          <a:cs typeface="Arial" charset="0"/>
                        </a:rPr>
                        <a:t>²</a:t>
                      </a:r>
                      <a:endParaRPr kumimoji="0" lang="en-GB" sz="1200" b="0" i="0" u="none" strike="noStrike" cap="none" normalizeH="0" baseline="0" smtClean="0">
                        <a:ln>
                          <a:noFill/>
                        </a:ln>
                        <a:solidFill>
                          <a:schemeClr val="bg1"/>
                        </a:solidFill>
                        <a:effectLst/>
                        <a:latin typeface="Arial"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bg1"/>
                          </a:solidFill>
                          <a:effectLst/>
                          <a:latin typeface="Arial" charset="0"/>
                          <a:cs typeface="Times New Roman" pitchFamily="18" charset="0"/>
                        </a:rPr>
                        <a:t>(btw 2010-2015)</a:t>
                      </a: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High demand over the next ten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years above the IEA High Growth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Scenario</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Investments in key supplier countries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is deferred, and technical issues delay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investment more generally</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Low estimate of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recoverable reserves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(close to low level USGS</a:t>
                      </a:r>
                      <a:r>
                        <a:rPr kumimoji="0" lang="en-US" sz="1200" b="0" i="0" u="none" strike="noStrike" cap="none" normalizeH="0" baseline="0" smtClean="0">
                          <a:ln>
                            <a:noFill/>
                          </a:ln>
                          <a:solidFill>
                            <a:srgbClr val="7B7979"/>
                          </a:solidFill>
                          <a:effectLst/>
                          <a:latin typeface="Arial" charset="0"/>
                          <a:cs typeface="Arial" charset="0"/>
                        </a:rPr>
                        <a:t>³</a:t>
                      </a:r>
                      <a:r>
                        <a:rPr kumimoji="0" lang="en-GB" sz="1200" b="0" i="0" u="none" strike="noStrike" cap="none" normalizeH="0" baseline="0" smtClean="0">
                          <a:ln>
                            <a:noFill/>
                          </a:ln>
                          <a:solidFill>
                            <a:srgbClr val="7B7979"/>
                          </a:solidFill>
                          <a:effectLst/>
                          <a:latin typeface="Arial" charset="0"/>
                          <a:cs typeface="Times New Roman" pitchFamily="18" charset="0"/>
                        </a:rPr>
                        <a:t>)</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r>
              <a:tr h="749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Medium</a:t>
                      </a:r>
                      <a:endParaRPr kumimoji="0" lang="en-GB" sz="1200" b="0" i="0" u="none" strike="noStrike" cap="none" normalizeH="0" baseline="0" smtClean="0">
                        <a:ln>
                          <a:noFill/>
                        </a:ln>
                        <a:solidFill>
                          <a:schemeClr val="bg1"/>
                        </a:solidFill>
                        <a:effectLst/>
                        <a:latin typeface="Arial"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bg1"/>
                          </a:solidFill>
                          <a:effectLst/>
                          <a:latin typeface="Arial" charset="0"/>
                          <a:cs typeface="Times New Roman" pitchFamily="18" charset="0"/>
                        </a:rPr>
                        <a:t>(mid 2020s)</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Medium to high demand; similar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as in IEA reference scenario up to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2020, slightly higher thereafter</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High level of investment though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constraints in investment emerge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around mid 2020s </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Central estimate based on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USGS</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r>
              <a:tr h="849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Late</a:t>
                      </a:r>
                      <a:endParaRPr kumimoji="0" lang="en-GB" sz="1200" b="0" i="0" u="none" strike="noStrike" cap="none" normalizeH="0" baseline="0" smtClean="0">
                        <a:ln>
                          <a:noFill/>
                        </a:ln>
                        <a:solidFill>
                          <a:schemeClr val="bg1"/>
                        </a:solidFill>
                        <a:effectLst/>
                        <a:latin typeface="Arial"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bg1"/>
                          </a:solidFill>
                          <a:effectLst/>
                          <a:latin typeface="Arial" charset="0"/>
                          <a:cs typeface="Times New Roman" pitchFamily="18" charset="0"/>
                        </a:rPr>
                        <a:t>(late 2030s)</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Medium demand in the short term,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and low demand from 2015,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based on IEA alternative policy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scenario </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Medium level of investment;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particularly after 2015 due to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moderate prices but also shift to low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carbon technology</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Central to High estimate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based on USGS</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AEEF"/>
                      </a:solidFill>
                      <a:prstDash val="solid"/>
                      <a:round/>
                      <a:headEnd type="none" w="med" len="med"/>
                      <a:tailEnd type="none" w="med" len="med"/>
                    </a:lnL>
                    <a:lnR w="12700" cap="flat" cmpd="sng" algn="ctr">
                      <a:solidFill>
                        <a:srgbClr val="00AEEF"/>
                      </a:solidFill>
                      <a:prstDash val="solid"/>
                      <a:round/>
                      <a:headEnd type="none" w="med" len="med"/>
                      <a:tailEnd type="none" w="med" len="med"/>
                    </a:lnR>
                    <a:lnT w="12700" cap="flat" cmpd="sng" algn="ctr">
                      <a:solidFill>
                        <a:srgbClr val="00AEEF"/>
                      </a:solidFill>
                      <a:prstDash val="solid"/>
                      <a:round/>
                      <a:headEnd type="none" w="med" len="med"/>
                      <a:tailEnd type="none" w="med" len="med"/>
                    </a:lnT>
                    <a:lnB w="12700" cap="flat" cmpd="sng" algn="ctr">
                      <a:solidFill>
                        <a:srgbClr val="00AEEF"/>
                      </a:solidFill>
                      <a:prstDash val="solid"/>
                      <a:round/>
                      <a:headEnd type="none" w="med" len="med"/>
                      <a:tailEnd type="none" w="med" len="med"/>
                    </a:lnB>
                    <a:lnTlToBr>
                      <a:noFill/>
                    </a:lnTlToBr>
                    <a:lnBlToTr>
                      <a:noFill/>
                    </a:lnBlToTr>
                    <a:noFill/>
                  </a:tcPr>
                </a:tc>
              </a:tr>
            </a:tbl>
          </a:graphicData>
        </a:graphic>
      </p:graphicFrame>
      <p:sp>
        <p:nvSpPr>
          <p:cNvPr id="190500" name="Text Box 34"/>
          <p:cNvSpPr txBox="1">
            <a:spLocks noChangeArrowheads="1"/>
          </p:cNvSpPr>
          <p:nvPr/>
        </p:nvSpPr>
        <p:spPr bwMode="auto">
          <a:xfrm>
            <a:off x="107950" y="6246813"/>
            <a:ext cx="9036050" cy="501650"/>
          </a:xfrm>
          <a:prstGeom prst="rect">
            <a:avLst/>
          </a:prstGeom>
          <a:noFill/>
          <a:ln w="9525">
            <a:noFill/>
            <a:miter lim="800000"/>
            <a:headEnd/>
            <a:tailEnd/>
          </a:ln>
        </p:spPr>
        <p:txBody>
          <a:bodyPr>
            <a:spAutoFit/>
          </a:bodyPr>
          <a:lstStyle/>
          <a:p>
            <a:r>
              <a:rPr lang="en-US" sz="900" b="0">
                <a:cs typeface="Arial" charset="0"/>
              </a:rPr>
              <a:t>¹ </a:t>
            </a:r>
            <a:r>
              <a:rPr lang="en-US" sz="900" b="0"/>
              <a:t>Source for the assumptions of demand, investment and reserves underlying this scenarios is almost exclusively the Association for the Study of Peak Oil (ASPO)</a:t>
            </a:r>
          </a:p>
          <a:p>
            <a:r>
              <a:rPr lang="en-US" sz="900" b="0">
                <a:cs typeface="Arial" charset="0"/>
              </a:rPr>
              <a:t>²</a:t>
            </a:r>
            <a:r>
              <a:rPr lang="en-GB" sz="900" b="0"/>
              <a:t> IEA scenarios refer to WEO 2007</a:t>
            </a:r>
          </a:p>
          <a:p>
            <a:r>
              <a:rPr lang="en-US" sz="900" b="0">
                <a:cs typeface="Arial" charset="0"/>
              </a:rPr>
              <a:t>³</a:t>
            </a:r>
            <a:r>
              <a:rPr lang="en-GB" sz="900" b="0"/>
              <a:t> USGS US Geological Survey </a:t>
            </a:r>
          </a:p>
        </p:txBody>
      </p:sp>
      <p:sp>
        <p:nvSpPr>
          <p:cNvPr id="190503" name="Rectangle 37"/>
          <p:cNvSpPr>
            <a:spLocks noGrp="1" noChangeArrowheads="1"/>
          </p:cNvSpPr>
          <p:nvPr>
            <p:ph type="title" idx="4294967295"/>
          </p:nvPr>
        </p:nvSpPr>
        <p:spPr bwMode="auto">
          <a:xfrm>
            <a:off x="46038" y="365125"/>
            <a:ext cx="6757987" cy="490538"/>
          </a:xfrm>
          <a:prstGeom prst="rect">
            <a:avLst/>
          </a:prstGeom>
          <a:noFill/>
          <a:ln>
            <a:miter lim="800000"/>
            <a:headEnd/>
            <a:tailEnd/>
          </a:ln>
        </p:spPr>
        <p:txBody>
          <a:bodyPr anchor="ctr"/>
          <a:lstStyle/>
          <a:p>
            <a:r>
              <a:rPr lang="en-GB" sz="2400">
                <a:solidFill>
                  <a:srgbClr val="B3AA7E"/>
                </a:solidFill>
              </a:rPr>
              <a:t>Scenarios of Peak Oil</a:t>
            </a:r>
            <a:r>
              <a:rPr lang="en-GB" sz="2400" b="0">
                <a:solidFill>
                  <a:srgbClr val="B3AA7E"/>
                </a:solidFill>
              </a:rPr>
              <a:t>  </a:t>
            </a:r>
            <a:br>
              <a:rPr lang="en-GB" sz="2400" b="0">
                <a:solidFill>
                  <a:srgbClr val="B3AA7E"/>
                </a:solidFill>
              </a:rPr>
            </a:br>
            <a:r>
              <a:rPr lang="en-GB" sz="1200">
                <a:solidFill>
                  <a:schemeClr val="tx1"/>
                </a:solidFill>
              </a:rPr>
              <a:t>… to create the following scenarios about the timing of peak oil we used different assumptions about reserves, investment and demand. We also considered the possible implications of a ‘Very Early Peak’- Scenario though we could ourselves not rationalise the underlying assumptions.</a:t>
            </a:r>
          </a:p>
        </p:txBody>
      </p:sp>
      <p:sp>
        <p:nvSpPr>
          <p:cNvPr id="190504" name="Rectangle 38"/>
          <p:cNvSpPr>
            <a:spLocks noChangeArrowheads="1"/>
          </p:cNvSpPr>
          <p:nvPr/>
        </p:nvSpPr>
        <p:spPr bwMode="auto">
          <a:xfrm>
            <a:off x="74613" y="1268413"/>
            <a:ext cx="8569325" cy="1552575"/>
          </a:xfrm>
          <a:prstGeom prst="rect">
            <a:avLst/>
          </a:prstGeom>
          <a:noFill/>
          <a:ln w="9525" algn="ctr">
            <a:noFill/>
            <a:miter lim="800000"/>
            <a:headEnd/>
            <a:tailEnd/>
          </a:ln>
        </p:spPr>
        <p:txBody>
          <a:bodyPr>
            <a:spAutoFit/>
          </a:bodyPr>
          <a:lstStyle/>
          <a:p>
            <a:pPr>
              <a:spcBef>
                <a:spcPct val="50000"/>
              </a:spcBef>
            </a:pPr>
            <a:r>
              <a:rPr lang="en-GB" sz="1200" b="0"/>
              <a:t>The aim of these scenarios was not to try to predict when peak oil is going to occur, but to provide a framework to look at the possible implications of peak oil on the economy. Given that it is impossible to predict exactly when 'peak oil' might happen, four scenarios on the timing of peak oil were developed to provide a framework to look at the possible implications of peak oil on the UK economy. The scenarios were developed around the interaction between the three likely drivers of peak oil: resources, investment and demand. </a:t>
            </a:r>
          </a:p>
          <a:p>
            <a:pPr>
              <a:spcBef>
                <a:spcPct val="50000"/>
              </a:spcBef>
            </a:pPr>
            <a:endParaRPr lang="en-GB" sz="400" b="0">
              <a:solidFill>
                <a:srgbClr val="00AEEF"/>
              </a:solidFill>
            </a:endParaRPr>
          </a:p>
          <a:p>
            <a:pPr>
              <a:spcBef>
                <a:spcPct val="50000"/>
              </a:spcBef>
            </a:pPr>
            <a:r>
              <a:rPr lang="en-GB" sz="1200">
                <a:solidFill>
                  <a:srgbClr val="00AEEF"/>
                </a:solidFill>
              </a:rPr>
              <a:t>The scenarios are therefore for illustrative purposes only! They allow us to consider the implications of our energy policy, and do not reflect our view of when the actual peak of oil production will occur.</a:t>
            </a:r>
          </a:p>
        </p:txBody>
      </p:sp>
      <p:sp>
        <p:nvSpPr>
          <p:cNvPr id="190505" name="Line 36"/>
          <p:cNvSpPr>
            <a:spLocks noChangeShapeType="1"/>
          </p:cNvSpPr>
          <p:nvPr/>
        </p:nvSpPr>
        <p:spPr bwMode="auto">
          <a:xfrm>
            <a:off x="0" y="1196975"/>
            <a:ext cx="9144000" cy="0"/>
          </a:xfrm>
          <a:prstGeom prst="line">
            <a:avLst/>
          </a:prstGeom>
          <a:noFill/>
          <a:ln w="76200">
            <a:solidFill>
              <a:srgbClr val="B3AA7E"/>
            </a:solidFill>
            <a:round/>
            <a:headEnd/>
            <a:tailEnd/>
          </a:ln>
        </p:spPr>
        <p:txBody>
          <a:bodyPr/>
          <a:lstStyle/>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Slide Number Placeholder 3"/>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D0D09C63-E003-4563-B49D-532FFEE509AC}" type="slidenum">
              <a:rPr lang="en-GB" sz="1400" b="0"/>
              <a:pPr algn="r"/>
              <a:t>25</a:t>
            </a:fld>
            <a:endParaRPr lang="en-GB" sz="1400" b="0"/>
          </a:p>
        </p:txBody>
      </p:sp>
      <p:sp>
        <p:nvSpPr>
          <p:cNvPr id="194564" name="Rectangle 2"/>
          <p:cNvSpPr>
            <a:spLocks noChangeArrowheads="1"/>
          </p:cNvSpPr>
          <p:nvPr/>
        </p:nvSpPr>
        <p:spPr bwMode="auto">
          <a:xfrm>
            <a:off x="85725" y="269875"/>
            <a:ext cx="6961188" cy="633413"/>
          </a:xfrm>
          <a:prstGeom prst="rect">
            <a:avLst/>
          </a:prstGeom>
          <a:noFill/>
          <a:ln w="9525">
            <a:noFill/>
            <a:miter lim="800000"/>
            <a:headEnd/>
            <a:tailEnd/>
          </a:ln>
        </p:spPr>
        <p:txBody>
          <a:bodyPr anchor="ctr"/>
          <a:lstStyle/>
          <a:p>
            <a:r>
              <a:rPr lang="en-GB" sz="2000">
                <a:solidFill>
                  <a:srgbClr val="B3AA7E"/>
                </a:solidFill>
              </a:rPr>
              <a:t>Very Early Peak*</a:t>
            </a:r>
            <a:r>
              <a:rPr lang="en-GB" sz="1400" b="0">
                <a:solidFill>
                  <a:srgbClr val="B3AA7E"/>
                </a:solidFill>
              </a:rPr>
              <a:t> </a:t>
            </a:r>
            <a:r>
              <a:rPr lang="en-GB" sz="2000">
                <a:solidFill>
                  <a:srgbClr val="B3AA7E"/>
                </a:solidFill>
              </a:rPr>
              <a:t>Scenario </a:t>
            </a:r>
          </a:p>
          <a:p>
            <a:r>
              <a:rPr lang="en-GB" sz="1200"/>
              <a:t>This </a:t>
            </a:r>
            <a:r>
              <a:rPr lang="en-US" sz="1200"/>
              <a:t>scenario is included to show the more extreme of all of possible (even though not thought likely) scenario, which has been considered and put forward by a few experts</a:t>
            </a:r>
            <a:endParaRPr lang="en-GB" sz="1200"/>
          </a:p>
        </p:txBody>
      </p:sp>
      <p:graphicFrame>
        <p:nvGraphicFramePr>
          <p:cNvPr id="194654" name="Group 94"/>
          <p:cNvGraphicFramePr>
            <a:graphicFrameLocks noGrp="1"/>
          </p:cNvGraphicFramePr>
          <p:nvPr/>
        </p:nvGraphicFramePr>
        <p:xfrm>
          <a:off x="107950" y="2492375"/>
          <a:ext cx="8893175" cy="2088833"/>
        </p:xfrm>
        <a:graphic>
          <a:graphicData uri="http://schemas.openxmlformats.org/drawingml/2006/table">
            <a:tbl>
              <a:tblPr/>
              <a:tblGrid>
                <a:gridCol w="1285875"/>
                <a:gridCol w="2767013"/>
                <a:gridCol w="2962275"/>
                <a:gridCol w="1878012"/>
              </a:tblGrid>
              <a:tr h="136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Assumptions</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rPr>
                        <a:t>Supply and </a:t>
                      </a:r>
                      <a:r>
                        <a:rPr kumimoji="0" lang="en-GB" sz="1200" b="1" i="0" u="none" strike="noStrike" cap="none" normalizeH="0" baseline="0" smtClean="0">
                          <a:ln>
                            <a:noFill/>
                          </a:ln>
                          <a:solidFill>
                            <a:schemeClr val="bg1"/>
                          </a:solidFill>
                          <a:effectLst/>
                          <a:latin typeface="Arial" charset="0"/>
                          <a:cs typeface="Times New Roman" pitchFamily="18" charset="0"/>
                        </a:rPr>
                        <a:t>demand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rPr>
                        <a:t>Decline rates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Recoverable resources</a:t>
                      </a:r>
                      <a:endParaRPr kumimoji="0" lang="en-GB" sz="12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r>
              <a:tr h="1814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rgbClr val="00AEEF"/>
                          </a:solidFill>
                          <a:effectLst/>
                          <a:latin typeface="Arial" charset="0"/>
                        </a:rPr>
                        <a:t>Very Early Peak*</a:t>
                      </a:r>
                      <a:endParaRPr kumimoji="0" lang="en-GB" sz="1100" b="0" i="0" u="none" strike="noStrike" cap="none" normalizeH="0" baseline="0" smtClean="0">
                        <a:ln>
                          <a:noFill/>
                        </a:ln>
                        <a:solidFill>
                          <a:srgbClr val="00AEEF"/>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00AEEF"/>
                          </a:solidFill>
                          <a:effectLst/>
                          <a:latin typeface="Arial" charset="0"/>
                        </a:rPr>
                        <a:t>(before 2010)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rgbClr val="7B7979"/>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cs typeface="Times New Roman" pitchFamily="18" charset="0"/>
                        </a:rPr>
                        <a:t>Rapid economic and oil demand growth </a:t>
                      </a:r>
                      <a:r>
                        <a:rPr kumimoji="0" lang="en-GB" sz="1100" b="1" i="0" u="none" strike="noStrike" cap="none" normalizeH="0" baseline="0" smtClean="0">
                          <a:ln>
                            <a:noFill/>
                          </a:ln>
                          <a:solidFill>
                            <a:srgbClr val="7B7979"/>
                          </a:solidFill>
                          <a:effectLst/>
                          <a:latin typeface="Arial" charset="0"/>
                          <a:cs typeface="Times New Roman" pitchFamily="18" charset="0"/>
                        </a:rPr>
                        <a:t>above 2.2% p.a.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1" i="0" u="none" strike="noStrike" cap="none" normalizeH="0" baseline="0" smtClean="0">
                        <a:ln>
                          <a:noFill/>
                        </a:ln>
                        <a:solidFill>
                          <a:srgbClr val="7B7979"/>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 b="0" i="0" u="none" strike="noStrike" cap="none" normalizeH="0" baseline="0" smtClean="0">
                        <a:ln>
                          <a:noFill/>
                        </a:ln>
                        <a:solidFill>
                          <a:srgbClr val="FF33CC"/>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7B7979"/>
                          </a:solidFill>
                          <a:effectLst/>
                          <a:latin typeface="Arial" charset="0"/>
                          <a:cs typeface="Times New Roman" pitchFamily="18" charset="0"/>
                        </a:rPr>
                        <a:t>Global </a:t>
                      </a:r>
                      <a:r>
                        <a:rPr kumimoji="0" lang="en-US" sz="1100" b="1" i="0" u="none" strike="noStrike" cap="none" normalizeH="0" baseline="0" smtClean="0">
                          <a:ln>
                            <a:noFill/>
                          </a:ln>
                          <a:solidFill>
                            <a:srgbClr val="7B7979"/>
                          </a:solidFill>
                          <a:effectLst/>
                          <a:latin typeface="Arial" charset="0"/>
                          <a:cs typeface="Times New Roman" pitchFamily="18" charset="0"/>
                        </a:rPr>
                        <a:t>conventional production does not increase</a:t>
                      </a:r>
                      <a:r>
                        <a:rPr kumimoji="0" lang="en-US" sz="1100" b="0" i="0" u="none" strike="noStrike" cap="none" normalizeH="0" baseline="0" smtClean="0">
                          <a:ln>
                            <a:noFill/>
                          </a:ln>
                          <a:solidFill>
                            <a:srgbClr val="7B7979"/>
                          </a:solidFill>
                          <a:effectLst/>
                          <a:latin typeface="Arial" charset="0"/>
                          <a:cs typeface="Times New Roman" pitchFamily="18" charset="0"/>
                        </a:rPr>
                        <a:t> beyond current levels.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 b="0" i="0" u="none" strike="noStrike" cap="none" normalizeH="0" baseline="0" smtClean="0">
                        <a:ln>
                          <a:noFill/>
                        </a:ln>
                        <a:solidFill>
                          <a:srgbClr val="7B7979"/>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 b="0" i="0" u="none" strike="noStrike" cap="none" normalizeH="0" baseline="0" smtClean="0">
                        <a:ln>
                          <a:noFill/>
                        </a:ln>
                        <a:solidFill>
                          <a:srgbClr val="00CCFF"/>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7B7979"/>
                          </a:solidFill>
                          <a:effectLst/>
                          <a:latin typeface="Arial" charset="0"/>
                        </a:rPr>
                        <a:t>Demand destruction in some sectors is offset by growing demand for oil in the transport sector as oil consumed in transport is not easily substitutable.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7B7979"/>
                          </a:solidFill>
                          <a:effectLst/>
                          <a:latin typeface="Arial" charset="0"/>
                        </a:rPr>
                        <a:t>FSU and OPEC countries will experience only a </a:t>
                      </a:r>
                      <a:r>
                        <a:rPr kumimoji="0" lang="en-US" sz="1100" b="1" i="0" u="none" strike="noStrike" cap="none" normalizeH="0" baseline="0" smtClean="0">
                          <a:ln>
                            <a:noFill/>
                          </a:ln>
                          <a:solidFill>
                            <a:srgbClr val="7B7979"/>
                          </a:solidFill>
                          <a:effectLst/>
                          <a:latin typeface="Arial" charset="0"/>
                        </a:rPr>
                        <a:t>marginal increase in production</a:t>
                      </a:r>
                      <a:r>
                        <a:rPr kumimoji="0" lang="en-US" sz="1100" b="0" i="0" u="none" strike="noStrike" cap="none" normalizeH="0" baseline="0" smtClean="0">
                          <a:ln>
                            <a:noFill/>
                          </a:ln>
                          <a:solidFill>
                            <a:srgbClr val="7B7979"/>
                          </a:solidFill>
                          <a:effectLst/>
                          <a:latin typeface="Arial" charset="0"/>
                        </a:rPr>
                        <a:t> up to 2010, with production falling thereafter.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 b="0" i="0" u="none" strike="noStrike" cap="none" normalizeH="0" baseline="0" smtClean="0">
                        <a:ln>
                          <a:noFill/>
                        </a:ln>
                        <a:solidFill>
                          <a:srgbClr val="7B7979"/>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7B7979"/>
                          </a:solidFill>
                          <a:effectLst/>
                          <a:latin typeface="Arial" charset="0"/>
                        </a:rPr>
                        <a:t>The rate of decline following the peak in this scenario is particularly rapid in OECD and developing (non-OPEC) countries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smtClean="0">
                          <a:ln>
                            <a:noFill/>
                          </a:ln>
                          <a:solidFill>
                            <a:srgbClr val="7B7979"/>
                          </a:solidFill>
                          <a:effectLst/>
                          <a:latin typeface="Arial" charset="0"/>
                        </a:rPr>
                        <a:t> above 5% decline per year in the OECD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smtClean="0">
                          <a:ln>
                            <a:noFill/>
                          </a:ln>
                          <a:solidFill>
                            <a:srgbClr val="7B7979"/>
                          </a:solidFill>
                          <a:effectLst/>
                          <a:latin typeface="Arial" charset="0"/>
                        </a:rPr>
                        <a:t> 1-2% for OPEC, and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smtClean="0">
                          <a:ln>
                            <a:noFill/>
                          </a:ln>
                          <a:solidFill>
                            <a:srgbClr val="7B7979"/>
                          </a:solidFill>
                          <a:effectLst/>
                          <a:latin typeface="Arial" charset="0"/>
                        </a:rPr>
                        <a:t> around 3% for FSU countries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Estimates from ASPO</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GB" sz="1100" b="0" i="0" u="none" strike="noStrike" cap="none" normalizeH="0" baseline="0" smtClean="0">
                          <a:ln>
                            <a:noFill/>
                          </a:ln>
                          <a:solidFill>
                            <a:srgbClr val="7B7979"/>
                          </a:solidFill>
                          <a:effectLst/>
                          <a:latin typeface="Arial" charset="0"/>
                        </a:rPr>
                        <a:t>at the lower end of a range of 1.65 to 2.2 trillion barrels URR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7B7979"/>
                          </a:solidFill>
                          <a:effectLst/>
                          <a:latin typeface="Arial" charset="0"/>
                        </a:rPr>
                        <a:t>(based on Campbell (1996) and MacKenzie (1998))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4584" name="Rectangle 22"/>
          <p:cNvSpPr>
            <a:spLocks noChangeArrowheads="1"/>
          </p:cNvSpPr>
          <p:nvPr/>
        </p:nvSpPr>
        <p:spPr bwMode="auto">
          <a:xfrm>
            <a:off x="47625" y="2247900"/>
            <a:ext cx="9110663" cy="274638"/>
          </a:xfrm>
          <a:prstGeom prst="rect">
            <a:avLst/>
          </a:prstGeom>
          <a:noFill/>
          <a:ln w="9525" algn="ctr">
            <a:noFill/>
            <a:miter lim="800000"/>
            <a:headEnd/>
            <a:tailEnd/>
          </a:ln>
        </p:spPr>
        <p:txBody>
          <a:bodyPr>
            <a:spAutoFit/>
          </a:bodyPr>
          <a:lstStyle/>
          <a:p>
            <a:pPr>
              <a:spcBef>
                <a:spcPct val="50000"/>
              </a:spcBef>
            </a:pPr>
            <a:r>
              <a:rPr lang="en-GB" sz="1200">
                <a:solidFill>
                  <a:srgbClr val="00AEEF"/>
                </a:solidFill>
              </a:rPr>
              <a:t>Below we focus on the circumstances leading up to ‘the peak’ … implications for the UK are shown on the next slide.</a:t>
            </a:r>
            <a:r>
              <a:rPr lang="en-GB" sz="1200" b="0"/>
              <a:t> </a:t>
            </a:r>
          </a:p>
        </p:txBody>
      </p:sp>
      <p:graphicFrame>
        <p:nvGraphicFramePr>
          <p:cNvPr id="194653" name="Group 93"/>
          <p:cNvGraphicFramePr>
            <a:graphicFrameLocks noGrp="1"/>
          </p:cNvGraphicFramePr>
          <p:nvPr/>
        </p:nvGraphicFramePr>
        <p:xfrm>
          <a:off x="107950" y="4630738"/>
          <a:ext cx="8907463" cy="1996440"/>
        </p:xfrm>
        <a:graphic>
          <a:graphicData uri="http://schemas.openxmlformats.org/drawingml/2006/table">
            <a:tbl>
              <a:tblPr/>
              <a:tblGrid>
                <a:gridCol w="1287463"/>
                <a:gridCol w="2827337"/>
                <a:gridCol w="2914650"/>
                <a:gridCol w="1878013"/>
              </a:tblGrid>
              <a:tr h="189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rgbClr val="00AEEF"/>
                          </a:solidFill>
                          <a:effectLst/>
                          <a:latin typeface="Arial" charset="0"/>
                        </a:rPr>
                        <a:t>How does that relate to what we see today or what other experts say?</a:t>
                      </a:r>
                      <a:endParaRPr kumimoji="0" lang="en-GB" sz="1100" b="0" i="0" u="none" strike="noStrike" cap="none" normalizeH="0" baseline="0" smtClean="0">
                        <a:ln>
                          <a:noFill/>
                        </a:ln>
                        <a:solidFill>
                          <a:srgbClr val="00AEE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WEO 2008 expects oil </a:t>
                      </a:r>
                      <a:r>
                        <a:rPr kumimoji="0" lang="en-GB" sz="1100" b="1" i="0" u="none" strike="noStrike" cap="none" normalizeH="0" baseline="0" smtClean="0">
                          <a:ln>
                            <a:noFill/>
                          </a:ln>
                          <a:solidFill>
                            <a:srgbClr val="7B7979"/>
                          </a:solidFill>
                          <a:effectLst/>
                          <a:latin typeface="Arial" charset="0"/>
                        </a:rPr>
                        <a:t>demand growth of 1.2% in its reference scenario.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smtClean="0">
                        <a:ln>
                          <a:noFill/>
                        </a:ln>
                        <a:solidFill>
                          <a:srgbClr val="7B7979"/>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7B7979"/>
                          </a:solidFill>
                          <a:effectLst/>
                          <a:latin typeface="Arial" charset="0"/>
                        </a:rPr>
                        <a:t>The WEO Reference Scenario estimates that worldwide production of </a:t>
                      </a:r>
                      <a:r>
                        <a:rPr kumimoji="0" lang="en-US" sz="1100" b="1" i="0" u="none" strike="noStrike" cap="none" normalizeH="0" baseline="0" smtClean="0">
                          <a:ln>
                            <a:noFill/>
                          </a:ln>
                          <a:solidFill>
                            <a:srgbClr val="7B7979"/>
                          </a:solidFill>
                          <a:effectLst/>
                          <a:latin typeface="Arial" charset="0"/>
                        </a:rPr>
                        <a:t>conventional crude oil</a:t>
                      </a:r>
                      <a:r>
                        <a:rPr kumimoji="0" lang="en-US" sz="1100" b="0" i="0" u="none" strike="noStrike" cap="none" normalizeH="0" baseline="0" smtClean="0">
                          <a:ln>
                            <a:noFill/>
                          </a:ln>
                          <a:solidFill>
                            <a:srgbClr val="7B7979"/>
                          </a:solidFill>
                          <a:effectLst/>
                          <a:latin typeface="Arial" charset="0"/>
                        </a:rPr>
                        <a:t> </a:t>
                      </a:r>
                      <a:r>
                        <a:rPr kumimoji="0" lang="en-US" sz="1100" b="1" i="0" u="none" strike="noStrike" cap="none" normalizeH="0" baseline="0" smtClean="0">
                          <a:ln>
                            <a:noFill/>
                          </a:ln>
                          <a:solidFill>
                            <a:srgbClr val="7B7979"/>
                          </a:solidFill>
                          <a:effectLst/>
                          <a:latin typeface="Arial" charset="0"/>
                        </a:rPr>
                        <a:t>increases modestly from 70.2 to 75.2mb/d between 2007 to 2030</a:t>
                      </a:r>
                      <a:r>
                        <a:rPr kumimoji="0" lang="en-US" sz="1100" b="0" i="0" u="none" strike="noStrike" cap="none" normalizeH="0" baseline="0" smtClean="0">
                          <a:ln>
                            <a:noFill/>
                          </a:ln>
                          <a:solidFill>
                            <a:srgbClr val="7B7979"/>
                          </a:solidFill>
                          <a:effectLst/>
                          <a:latin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 b="0" i="0" u="none" strike="noStrike" cap="none" normalizeH="0" baseline="0" smtClean="0">
                        <a:ln>
                          <a:noFill/>
                        </a:ln>
                        <a:solidFill>
                          <a:srgbClr val="7B7979"/>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7B7979"/>
                          </a:solidFill>
                          <a:effectLst/>
                          <a:latin typeface="Arial" charset="0"/>
                        </a:rPr>
                        <a:t>Future crude supply figures necessary to reach the ‘very early peak’ scenario are considerably lower than those estimated by both the IEA and the US EIA.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The World Energy Outlook (WEO) 2007 estimated that the average field declines by 3.7% post-peak. This increased to </a:t>
                      </a:r>
                      <a:r>
                        <a:rPr kumimoji="0" lang="en-GB" sz="1100" b="1" i="0" u="none" strike="noStrike" cap="none" normalizeH="0" baseline="0" smtClean="0">
                          <a:ln>
                            <a:noFill/>
                          </a:ln>
                          <a:solidFill>
                            <a:srgbClr val="7B7979"/>
                          </a:solidFill>
                          <a:effectLst/>
                          <a:latin typeface="Arial" charset="0"/>
                        </a:rPr>
                        <a:t>6.7% </a:t>
                      </a:r>
                      <a:r>
                        <a:rPr kumimoji="0" lang="en-GB" sz="1100" b="0" i="0" u="none" strike="noStrike" cap="none" normalizeH="0" baseline="0" smtClean="0">
                          <a:ln>
                            <a:noFill/>
                          </a:ln>
                          <a:solidFill>
                            <a:srgbClr val="7B7979"/>
                          </a:solidFill>
                          <a:effectLst/>
                          <a:latin typeface="Arial" charset="0"/>
                        </a:rPr>
                        <a:t>(possibly 10% by 2030) in WEO 2008.</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smtClean="0">
                        <a:ln>
                          <a:noFill/>
                        </a:ln>
                        <a:solidFill>
                          <a:srgbClr val="7B7979"/>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Total output at existing oilfields may drop by 19mb/d by 2015, but upstream construction planned will add in total around 28mb/d of new peak oil capacity in the period to 2015, if completion is not delayed. This indicates that there will be additional production and supply increases to 2015.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The IEA estimates that </a:t>
                      </a:r>
                      <a:r>
                        <a:rPr kumimoji="0" lang="en-GB" sz="1100" b="1" i="0" u="none" strike="noStrike" cap="none" normalizeH="0" baseline="0" smtClean="0">
                          <a:ln>
                            <a:noFill/>
                          </a:ln>
                          <a:solidFill>
                            <a:srgbClr val="7B7979"/>
                          </a:solidFill>
                          <a:effectLst/>
                          <a:latin typeface="Arial" charset="0"/>
                        </a:rPr>
                        <a:t>remaining resources</a:t>
                      </a:r>
                      <a:r>
                        <a:rPr kumimoji="0" lang="en-GB" sz="1100" b="0" i="0" u="none" strike="noStrike" cap="none" normalizeH="0" baseline="0" smtClean="0">
                          <a:ln>
                            <a:noFill/>
                          </a:ln>
                          <a:solidFill>
                            <a:srgbClr val="7B7979"/>
                          </a:solidFill>
                          <a:effectLst/>
                          <a:latin typeface="Arial" charset="0"/>
                        </a:rPr>
                        <a:t> amounted to approximately 2.4 trillion barrels at end-2007 (of a total of 3.6 trillion URR)</a:t>
                      </a:r>
                      <a:endParaRPr kumimoji="0" lang="en-GB" sz="1100" b="1" i="0" u="none" strike="noStrike" cap="none" normalizeH="0" baseline="0" smtClean="0">
                        <a:ln>
                          <a:noFill/>
                        </a:ln>
                        <a:solidFill>
                          <a:srgbClr val="7B7979"/>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4597" name="Text Box 35"/>
          <p:cNvSpPr txBox="1">
            <a:spLocks noChangeArrowheads="1"/>
          </p:cNvSpPr>
          <p:nvPr/>
        </p:nvSpPr>
        <p:spPr bwMode="auto">
          <a:xfrm>
            <a:off x="-17463" y="6643688"/>
            <a:ext cx="8451851" cy="228600"/>
          </a:xfrm>
          <a:prstGeom prst="rect">
            <a:avLst/>
          </a:prstGeom>
          <a:noFill/>
          <a:ln w="9525" algn="ctr">
            <a:noFill/>
            <a:miter lim="800000"/>
            <a:headEnd/>
            <a:tailEnd/>
          </a:ln>
        </p:spPr>
        <p:txBody>
          <a:bodyPr wrap="none">
            <a:spAutoFit/>
          </a:bodyPr>
          <a:lstStyle/>
          <a:p>
            <a:pPr algn="ctr">
              <a:spcBef>
                <a:spcPct val="50000"/>
              </a:spcBef>
            </a:pPr>
            <a:r>
              <a:rPr lang="en-GB" sz="900">
                <a:solidFill>
                  <a:srgbClr val="00AEEF"/>
                </a:solidFill>
              </a:rPr>
              <a:t>* This report does not try to rationalise the circumstances that lead us to the peak under this scenario, the scenario is based on assumption from ASPO.</a:t>
            </a:r>
          </a:p>
        </p:txBody>
      </p:sp>
      <p:sp>
        <p:nvSpPr>
          <p:cNvPr id="194598" name="Line 36"/>
          <p:cNvSpPr>
            <a:spLocks noChangeShapeType="1"/>
          </p:cNvSpPr>
          <p:nvPr/>
        </p:nvSpPr>
        <p:spPr bwMode="auto">
          <a:xfrm>
            <a:off x="0" y="981075"/>
            <a:ext cx="9144000" cy="0"/>
          </a:xfrm>
          <a:prstGeom prst="line">
            <a:avLst/>
          </a:prstGeom>
          <a:noFill/>
          <a:ln w="76200">
            <a:solidFill>
              <a:srgbClr val="B3AA7E"/>
            </a:solidFill>
            <a:round/>
            <a:headEnd/>
            <a:tailEnd/>
          </a:ln>
        </p:spPr>
        <p:txBody>
          <a:bodyPr/>
          <a:lstStyle/>
          <a:p>
            <a:endParaRPr lang="en-GB"/>
          </a:p>
        </p:txBody>
      </p:sp>
      <p:sp>
        <p:nvSpPr>
          <p:cNvPr id="194606" name="Rectangle 46"/>
          <p:cNvSpPr>
            <a:spLocks noChangeArrowheads="1"/>
          </p:cNvSpPr>
          <p:nvPr/>
        </p:nvSpPr>
        <p:spPr bwMode="auto">
          <a:xfrm>
            <a:off x="68263" y="1077913"/>
            <a:ext cx="9007475" cy="1116012"/>
          </a:xfrm>
          <a:prstGeom prst="rect">
            <a:avLst/>
          </a:prstGeom>
          <a:noFill/>
          <a:ln w="9525">
            <a:noFill/>
            <a:miter lim="800000"/>
            <a:headEnd/>
            <a:tailEnd/>
          </a:ln>
          <a:effectLst/>
        </p:spPr>
        <p:txBody>
          <a:bodyPr>
            <a:spAutoFit/>
          </a:bodyPr>
          <a:lstStyle/>
          <a:p>
            <a:r>
              <a:rPr lang="en-GB" sz="1200" u="sng">
                <a:solidFill>
                  <a:srgbClr val="00AEEF"/>
                </a:solidFill>
              </a:rPr>
              <a:t>What the impacts mean and what they do not mean…</a:t>
            </a:r>
          </a:p>
          <a:p>
            <a:r>
              <a:rPr lang="en-GB" sz="1100" b="0"/>
              <a:t>Most ‘impacts’ presented in the following were in their majority informed by reviews of the economic literature on the impact of high oil prices, the literature on the prospects of alternative technologies, our understanding of energy markets and the descriptive global oil market system model developed for the project. A quantitative model looking at the interactions between the various economic variables would be required for a better understanding of the impacts. In the absence of such a model we have examined the conclusions made by other studies to assess the possible impact of the estimated oil prices on the UK economy. </a:t>
            </a:r>
            <a:r>
              <a:rPr lang="en-GB" sz="1100"/>
              <a:t>This work was done </a:t>
            </a:r>
            <a:r>
              <a:rPr lang="en-GB" sz="1100" u="sng"/>
              <a:t>before</a:t>
            </a:r>
            <a:r>
              <a:rPr lang="en-GB" sz="1100"/>
              <a:t> the 2008 oil price hike and the credit crunch.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Slide Number Placeholder 3"/>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1E7A6A14-5C72-461A-A31F-9C30B15EF23C}" type="slidenum">
              <a:rPr lang="en-GB" sz="1400" b="0"/>
              <a:pPr algn="r"/>
              <a:t>26</a:t>
            </a:fld>
            <a:endParaRPr lang="en-GB" sz="1400" b="0"/>
          </a:p>
        </p:txBody>
      </p:sp>
      <p:sp>
        <p:nvSpPr>
          <p:cNvPr id="235524" name="Rectangle 2"/>
          <p:cNvSpPr>
            <a:spLocks noChangeArrowheads="1"/>
          </p:cNvSpPr>
          <p:nvPr/>
        </p:nvSpPr>
        <p:spPr bwMode="auto">
          <a:xfrm>
            <a:off x="0" y="0"/>
            <a:ext cx="7002463" cy="633413"/>
          </a:xfrm>
          <a:prstGeom prst="rect">
            <a:avLst/>
          </a:prstGeom>
          <a:noFill/>
          <a:ln w="9525">
            <a:noFill/>
            <a:miter lim="800000"/>
            <a:headEnd/>
            <a:tailEnd/>
          </a:ln>
        </p:spPr>
        <p:txBody>
          <a:bodyPr anchor="ctr"/>
          <a:lstStyle/>
          <a:p>
            <a:r>
              <a:rPr lang="en-GB" sz="2200">
                <a:solidFill>
                  <a:srgbClr val="B3AA7E"/>
                </a:solidFill>
              </a:rPr>
              <a:t>Impacts of a ‘Very Early Peak’ globally &amp; on the UK</a:t>
            </a:r>
          </a:p>
        </p:txBody>
      </p:sp>
      <p:sp>
        <p:nvSpPr>
          <p:cNvPr id="235526" name="Text Box 6"/>
          <p:cNvSpPr txBox="1">
            <a:spLocks noChangeArrowheads="1"/>
          </p:cNvSpPr>
          <p:nvPr/>
        </p:nvSpPr>
        <p:spPr bwMode="auto">
          <a:xfrm>
            <a:off x="96838" y="4090988"/>
            <a:ext cx="4051300" cy="274637"/>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Price </a:t>
            </a:r>
          </a:p>
        </p:txBody>
      </p:sp>
      <p:sp>
        <p:nvSpPr>
          <p:cNvPr id="235527" name="Text Box 7"/>
          <p:cNvSpPr txBox="1">
            <a:spLocks noChangeArrowheads="1"/>
          </p:cNvSpPr>
          <p:nvPr/>
        </p:nvSpPr>
        <p:spPr bwMode="auto">
          <a:xfrm>
            <a:off x="106363" y="3322638"/>
            <a:ext cx="4025900" cy="274637"/>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Supply demand gap</a:t>
            </a:r>
          </a:p>
        </p:txBody>
      </p:sp>
      <p:sp>
        <p:nvSpPr>
          <p:cNvPr id="235529" name="Text Box 11"/>
          <p:cNvSpPr txBox="1">
            <a:spLocks noChangeArrowheads="1"/>
          </p:cNvSpPr>
          <p:nvPr/>
        </p:nvSpPr>
        <p:spPr bwMode="auto">
          <a:xfrm>
            <a:off x="96838" y="2606675"/>
            <a:ext cx="4006850" cy="274638"/>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Demand  </a:t>
            </a:r>
          </a:p>
        </p:txBody>
      </p:sp>
      <p:sp>
        <p:nvSpPr>
          <p:cNvPr id="235530" name="Text Box 15"/>
          <p:cNvSpPr txBox="1">
            <a:spLocks noChangeArrowheads="1"/>
          </p:cNvSpPr>
          <p:nvPr/>
        </p:nvSpPr>
        <p:spPr bwMode="auto">
          <a:xfrm>
            <a:off x="4479925" y="3101975"/>
            <a:ext cx="4537075" cy="2462213"/>
          </a:xfrm>
          <a:prstGeom prst="rect">
            <a:avLst/>
          </a:prstGeom>
          <a:noFill/>
          <a:ln w="9525">
            <a:noFill/>
            <a:miter lim="800000"/>
            <a:headEnd/>
            <a:tailEnd/>
          </a:ln>
        </p:spPr>
        <p:txBody>
          <a:bodyPr>
            <a:spAutoFit/>
          </a:bodyPr>
          <a:lstStyle/>
          <a:p>
            <a:r>
              <a:rPr lang="en-GB" sz="1100" b="0"/>
              <a:t>Given that UK is one of the less oil intensive economies and also an oil producing country, the impact is likely to be less severe than elsewhere, but still substantial. GDP growth may be affected and stay below trend growth for a number of years. There may also be adverse impacts on employment through wage pressures and reduced consumer and business confidence. Impacts are likely to be more significant in emerging Asian economies such as China and India. This is because those oil-importing developing countries use more than twice as much oil to produce a unit of output and may also be less able to weather the financial turmoil brought by higher oil-import costs.</a:t>
            </a:r>
            <a:r>
              <a:rPr lang="en-GB" sz="1200" b="0"/>
              <a:t> </a:t>
            </a:r>
            <a:r>
              <a:rPr lang="en-GB" sz="1100" b="0"/>
              <a:t>The scenario analysis suggest that in 2010, average real GDP could be around 0.9% lower in OECD countries relative to the underlying baseline growth and even more thereafter (based on the WEO 2006 rule of thumb, slide 15). </a:t>
            </a:r>
          </a:p>
        </p:txBody>
      </p:sp>
      <p:sp>
        <p:nvSpPr>
          <p:cNvPr id="235531" name="Text Box 17"/>
          <p:cNvSpPr txBox="1">
            <a:spLocks noChangeArrowheads="1"/>
          </p:cNvSpPr>
          <p:nvPr/>
        </p:nvSpPr>
        <p:spPr bwMode="auto">
          <a:xfrm>
            <a:off x="4483100" y="5757863"/>
            <a:ext cx="4513263" cy="1116012"/>
          </a:xfrm>
          <a:prstGeom prst="rect">
            <a:avLst/>
          </a:prstGeom>
          <a:noFill/>
          <a:ln w="9525" algn="ctr">
            <a:noFill/>
            <a:miter lim="800000"/>
            <a:headEnd/>
            <a:tailEnd/>
          </a:ln>
        </p:spPr>
        <p:txBody>
          <a:bodyPr>
            <a:spAutoFit/>
          </a:bodyPr>
          <a:lstStyle/>
          <a:p>
            <a:r>
              <a:rPr lang="en-GB" sz="1100" b="0"/>
              <a:t>With price rises likely to be greater than growth in GDP, oil will become unaffordable for some sections of oil consumers. This will have socio-economic impacts especially in emerging and developing economies, and may even lead to social unrest. Energy deals may become more common and some countries may be tempted to achieve political objectives by utilising their oil leverage.</a:t>
            </a:r>
            <a:r>
              <a:rPr lang="en-GB" sz="1200" b="0"/>
              <a:t> </a:t>
            </a:r>
          </a:p>
        </p:txBody>
      </p:sp>
      <p:sp>
        <p:nvSpPr>
          <p:cNvPr id="235532" name="Text Box 18"/>
          <p:cNvSpPr txBox="1">
            <a:spLocks noChangeArrowheads="1"/>
          </p:cNvSpPr>
          <p:nvPr/>
        </p:nvSpPr>
        <p:spPr bwMode="auto">
          <a:xfrm>
            <a:off x="53975" y="2019300"/>
            <a:ext cx="3973513" cy="596900"/>
          </a:xfrm>
          <a:prstGeom prst="rect">
            <a:avLst/>
          </a:prstGeom>
          <a:noFill/>
          <a:ln w="9525">
            <a:noFill/>
            <a:miter lim="800000"/>
            <a:headEnd/>
            <a:tailEnd/>
          </a:ln>
        </p:spPr>
        <p:txBody>
          <a:bodyPr>
            <a:spAutoFit/>
          </a:bodyPr>
          <a:lstStyle/>
          <a:p>
            <a:pPr>
              <a:spcBef>
                <a:spcPct val="50000"/>
              </a:spcBef>
            </a:pPr>
            <a:r>
              <a:rPr lang="en-GB" sz="1100" b="0"/>
              <a:t>Post the peak, the oil market’s vulnerability to shocks and supply problems will be increased due to a lack of spare capacity.</a:t>
            </a:r>
          </a:p>
        </p:txBody>
      </p:sp>
      <p:sp>
        <p:nvSpPr>
          <p:cNvPr id="235533" name="Text Box 19"/>
          <p:cNvSpPr txBox="1">
            <a:spLocks noChangeArrowheads="1"/>
          </p:cNvSpPr>
          <p:nvPr/>
        </p:nvSpPr>
        <p:spPr bwMode="auto">
          <a:xfrm>
            <a:off x="4513263" y="1708150"/>
            <a:ext cx="4537075" cy="274638"/>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Alternative technologies</a:t>
            </a:r>
          </a:p>
        </p:txBody>
      </p:sp>
      <p:sp>
        <p:nvSpPr>
          <p:cNvPr id="235536" name="Text Box 22"/>
          <p:cNvSpPr txBox="1">
            <a:spLocks noChangeArrowheads="1"/>
          </p:cNvSpPr>
          <p:nvPr/>
        </p:nvSpPr>
        <p:spPr bwMode="auto">
          <a:xfrm>
            <a:off x="4541838" y="5527675"/>
            <a:ext cx="4545012" cy="274638"/>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Geopolitical</a:t>
            </a:r>
          </a:p>
        </p:txBody>
      </p:sp>
      <p:sp>
        <p:nvSpPr>
          <p:cNvPr id="235538" name="Rectangle 25"/>
          <p:cNvSpPr>
            <a:spLocks noChangeArrowheads="1"/>
          </p:cNvSpPr>
          <p:nvPr/>
        </p:nvSpPr>
        <p:spPr bwMode="auto">
          <a:xfrm>
            <a:off x="115888" y="1773238"/>
            <a:ext cx="3981450" cy="274637"/>
          </a:xfrm>
          <a:prstGeom prst="rect">
            <a:avLst/>
          </a:prstGeom>
          <a:solidFill>
            <a:srgbClr val="00AEEF"/>
          </a:solidFill>
          <a:ln w="9525" algn="ctr">
            <a:noFill/>
            <a:miter lim="800000"/>
            <a:headEnd/>
            <a:tailEnd/>
          </a:ln>
        </p:spPr>
        <p:txBody>
          <a:bodyPr>
            <a:spAutoFit/>
          </a:bodyPr>
          <a:lstStyle/>
          <a:p>
            <a:pPr>
              <a:spcBef>
                <a:spcPct val="50000"/>
              </a:spcBef>
            </a:pPr>
            <a:r>
              <a:rPr lang="en-GB" sz="1200">
                <a:solidFill>
                  <a:schemeClr val="bg1"/>
                </a:solidFill>
              </a:rPr>
              <a:t>Supply</a:t>
            </a:r>
          </a:p>
        </p:txBody>
      </p:sp>
      <p:sp>
        <p:nvSpPr>
          <p:cNvPr id="235539" name="Rectangle 26"/>
          <p:cNvSpPr>
            <a:spLocks noChangeArrowheads="1"/>
          </p:cNvSpPr>
          <p:nvPr/>
        </p:nvSpPr>
        <p:spPr bwMode="auto">
          <a:xfrm>
            <a:off x="98425" y="4413250"/>
            <a:ext cx="4125913" cy="260350"/>
          </a:xfrm>
          <a:prstGeom prst="rect">
            <a:avLst/>
          </a:prstGeom>
          <a:noFill/>
          <a:ln w="9525" algn="ctr">
            <a:noFill/>
            <a:miter lim="800000"/>
            <a:headEnd/>
            <a:tailEnd/>
          </a:ln>
        </p:spPr>
        <p:txBody>
          <a:bodyPr>
            <a:spAutoFit/>
          </a:bodyPr>
          <a:lstStyle/>
          <a:p>
            <a:r>
              <a:rPr lang="en-GB" sz="1100" b="0"/>
              <a:t>.</a:t>
            </a:r>
          </a:p>
        </p:txBody>
      </p:sp>
      <p:sp>
        <p:nvSpPr>
          <p:cNvPr id="235540" name="Text Box 27"/>
          <p:cNvSpPr txBox="1">
            <a:spLocks noChangeArrowheads="1"/>
          </p:cNvSpPr>
          <p:nvPr/>
        </p:nvSpPr>
        <p:spPr bwMode="auto">
          <a:xfrm>
            <a:off x="49213" y="2852738"/>
            <a:ext cx="3959225" cy="428625"/>
          </a:xfrm>
          <a:prstGeom prst="rect">
            <a:avLst/>
          </a:prstGeom>
          <a:noFill/>
          <a:ln w="9525">
            <a:noFill/>
            <a:miter lim="800000"/>
            <a:headEnd/>
            <a:tailEnd/>
          </a:ln>
        </p:spPr>
        <p:txBody>
          <a:bodyPr>
            <a:spAutoFit/>
          </a:bodyPr>
          <a:lstStyle/>
          <a:p>
            <a:pPr>
              <a:spcBef>
                <a:spcPct val="50000"/>
              </a:spcBef>
            </a:pPr>
            <a:r>
              <a:rPr lang="en-GB" sz="1100" b="0"/>
              <a:t>The fall in oil demand due to high oil prices is more than offset by growing demand for oil in the transport sector.</a:t>
            </a:r>
          </a:p>
        </p:txBody>
      </p:sp>
      <p:sp>
        <p:nvSpPr>
          <p:cNvPr id="235542" name="Rectangle 29"/>
          <p:cNvSpPr>
            <a:spLocks noChangeArrowheads="1"/>
          </p:cNvSpPr>
          <p:nvPr/>
        </p:nvSpPr>
        <p:spPr bwMode="auto">
          <a:xfrm>
            <a:off x="68263" y="3543300"/>
            <a:ext cx="4032250" cy="596900"/>
          </a:xfrm>
          <a:prstGeom prst="rect">
            <a:avLst/>
          </a:prstGeom>
          <a:noFill/>
          <a:ln w="9525">
            <a:noFill/>
            <a:miter lim="800000"/>
            <a:headEnd/>
            <a:tailEnd/>
          </a:ln>
        </p:spPr>
        <p:txBody>
          <a:bodyPr anchor="ctr">
            <a:spAutoFit/>
          </a:bodyPr>
          <a:lstStyle/>
          <a:p>
            <a:r>
              <a:rPr lang="en-US" sz="1100" b="0"/>
              <a:t>There may be a ‘gap’ of 0.5mbd by 2010, around 30mbd in 2020 and around 60mbd in 2030, which would need to filled by alternative fuels (and/or a reduction in oil demand).</a:t>
            </a:r>
          </a:p>
        </p:txBody>
      </p:sp>
      <p:sp>
        <p:nvSpPr>
          <p:cNvPr id="235543" name="Text Box 30"/>
          <p:cNvSpPr txBox="1">
            <a:spLocks noChangeArrowheads="1"/>
          </p:cNvSpPr>
          <p:nvPr/>
        </p:nvSpPr>
        <p:spPr bwMode="auto">
          <a:xfrm>
            <a:off x="4541838" y="2851150"/>
            <a:ext cx="4537075" cy="274638"/>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GDP growth</a:t>
            </a:r>
          </a:p>
        </p:txBody>
      </p:sp>
      <p:sp>
        <p:nvSpPr>
          <p:cNvPr id="235544" name="Rectangle 31"/>
          <p:cNvSpPr>
            <a:spLocks noChangeArrowheads="1"/>
          </p:cNvSpPr>
          <p:nvPr/>
        </p:nvSpPr>
        <p:spPr bwMode="auto">
          <a:xfrm>
            <a:off x="53975" y="4313238"/>
            <a:ext cx="4151313" cy="1270000"/>
          </a:xfrm>
          <a:prstGeom prst="rect">
            <a:avLst/>
          </a:prstGeom>
          <a:noFill/>
          <a:ln w="9525" algn="ctr">
            <a:noFill/>
            <a:miter lim="800000"/>
            <a:headEnd/>
            <a:tailEnd/>
          </a:ln>
        </p:spPr>
        <p:txBody>
          <a:bodyPr anchor="ctr">
            <a:spAutoFit/>
          </a:bodyPr>
          <a:lstStyle/>
          <a:p>
            <a:r>
              <a:rPr lang="en-GB" sz="1100" b="0"/>
              <a:t>Increased price volatility and higher forward and spot prices. High level estimates suggest prices could increase around 160% within 10 years. Prices may need to reach $155/bbl Brent (in 2006 prices) by 2015 (compared to $71 in the baseline) to reduce demand enough to balance with the available production (this is sensitive to assumptions on price elasticity and the extent of behavioural change).</a:t>
            </a:r>
          </a:p>
        </p:txBody>
      </p:sp>
      <p:sp>
        <p:nvSpPr>
          <p:cNvPr id="235545" name="Text Box 32"/>
          <p:cNvSpPr txBox="1">
            <a:spLocks noChangeArrowheads="1"/>
          </p:cNvSpPr>
          <p:nvPr/>
        </p:nvSpPr>
        <p:spPr bwMode="auto">
          <a:xfrm>
            <a:off x="95250" y="5580063"/>
            <a:ext cx="4070350" cy="274637"/>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Inflation</a:t>
            </a:r>
          </a:p>
        </p:txBody>
      </p:sp>
      <p:sp>
        <p:nvSpPr>
          <p:cNvPr id="235546" name="Rectangle 33"/>
          <p:cNvSpPr>
            <a:spLocks noChangeArrowheads="1"/>
          </p:cNvSpPr>
          <p:nvPr/>
        </p:nvSpPr>
        <p:spPr bwMode="auto">
          <a:xfrm>
            <a:off x="0" y="5822950"/>
            <a:ext cx="4378325" cy="765175"/>
          </a:xfrm>
          <a:prstGeom prst="rect">
            <a:avLst/>
          </a:prstGeom>
          <a:noFill/>
          <a:ln w="9525" algn="ctr">
            <a:noFill/>
            <a:miter lim="800000"/>
            <a:headEnd/>
            <a:tailEnd/>
          </a:ln>
        </p:spPr>
        <p:txBody>
          <a:bodyPr anchor="ctr">
            <a:spAutoFit/>
          </a:bodyPr>
          <a:lstStyle/>
          <a:p>
            <a:r>
              <a:rPr lang="en-GB" sz="1100" b="0"/>
              <a:t>The overall effect on inflation may be between an additional 0.4% and 0.8%* inflation. However, these figures do not consider the knock-on effects of higher oil prices driving up the prices of other fuels, magnifying the overall macroeconomic impact. </a:t>
            </a:r>
          </a:p>
        </p:txBody>
      </p:sp>
      <p:sp>
        <p:nvSpPr>
          <p:cNvPr id="235547" name="Text Box 34"/>
          <p:cNvSpPr txBox="1">
            <a:spLocks noChangeArrowheads="1"/>
          </p:cNvSpPr>
          <p:nvPr/>
        </p:nvSpPr>
        <p:spPr bwMode="auto">
          <a:xfrm>
            <a:off x="41275" y="6513513"/>
            <a:ext cx="3810000" cy="569912"/>
          </a:xfrm>
          <a:prstGeom prst="rect">
            <a:avLst/>
          </a:prstGeom>
          <a:noFill/>
          <a:ln w="9525" algn="ctr">
            <a:noFill/>
            <a:miter lim="800000"/>
            <a:headEnd/>
            <a:tailEnd/>
          </a:ln>
        </p:spPr>
        <p:txBody>
          <a:bodyPr>
            <a:spAutoFit/>
          </a:bodyPr>
          <a:lstStyle/>
          <a:p>
            <a:pPr>
              <a:spcBef>
                <a:spcPct val="50000"/>
              </a:spcBef>
            </a:pPr>
            <a:r>
              <a:rPr lang="en-GB" sz="900" b="0"/>
              <a:t>*The Impact of High Oil Prices on the UK economy: A Slippery Slope?, 02 November 2004. Roger Bootle.</a:t>
            </a:r>
          </a:p>
          <a:p>
            <a:pPr algn="ctr">
              <a:spcBef>
                <a:spcPct val="50000"/>
              </a:spcBef>
            </a:pPr>
            <a:endParaRPr lang="en-GB" sz="900" b="0"/>
          </a:p>
        </p:txBody>
      </p:sp>
      <p:sp>
        <p:nvSpPr>
          <p:cNvPr id="235548" name="Line 36"/>
          <p:cNvSpPr>
            <a:spLocks noChangeShapeType="1"/>
          </p:cNvSpPr>
          <p:nvPr/>
        </p:nvSpPr>
        <p:spPr bwMode="auto">
          <a:xfrm>
            <a:off x="0" y="1114425"/>
            <a:ext cx="9144000" cy="0"/>
          </a:xfrm>
          <a:prstGeom prst="line">
            <a:avLst/>
          </a:prstGeom>
          <a:noFill/>
          <a:ln w="76200">
            <a:solidFill>
              <a:srgbClr val="B3AA7E"/>
            </a:solidFill>
            <a:round/>
            <a:headEnd/>
            <a:tailEnd/>
          </a:ln>
        </p:spPr>
        <p:txBody>
          <a:bodyPr/>
          <a:lstStyle/>
          <a:p>
            <a:endParaRPr lang="en-GB"/>
          </a:p>
        </p:txBody>
      </p:sp>
      <p:sp>
        <p:nvSpPr>
          <p:cNvPr id="235549" name="Text Box 28"/>
          <p:cNvSpPr txBox="1">
            <a:spLocks noChangeArrowheads="1"/>
          </p:cNvSpPr>
          <p:nvPr/>
        </p:nvSpPr>
        <p:spPr bwMode="auto">
          <a:xfrm>
            <a:off x="4475163" y="1944688"/>
            <a:ext cx="4586287" cy="933450"/>
          </a:xfrm>
          <a:prstGeom prst="rect">
            <a:avLst/>
          </a:prstGeom>
          <a:noFill/>
          <a:ln w="9525">
            <a:noFill/>
            <a:miter lim="800000"/>
            <a:headEnd/>
            <a:tailEnd/>
          </a:ln>
        </p:spPr>
        <p:txBody>
          <a:bodyPr>
            <a:spAutoFit/>
          </a:bodyPr>
          <a:lstStyle/>
          <a:p>
            <a:pPr>
              <a:spcBef>
                <a:spcPct val="50000"/>
              </a:spcBef>
            </a:pPr>
            <a:r>
              <a:rPr lang="en-GB" sz="1100" b="0"/>
              <a:t>Very limited potential for alternative technologies within short term (5yrs). Biofuels use is likely to increase but may have knock-on effects for food production. Energy conservation measures will be quickest and most cost effective to introduce, however the scale of such measures would depend on sector and price.</a:t>
            </a:r>
          </a:p>
        </p:txBody>
      </p:sp>
      <p:sp>
        <p:nvSpPr>
          <p:cNvPr id="235550" name="Rectangle 30"/>
          <p:cNvSpPr>
            <a:spLocks noChangeArrowheads="1"/>
          </p:cNvSpPr>
          <p:nvPr/>
        </p:nvSpPr>
        <p:spPr bwMode="auto">
          <a:xfrm>
            <a:off x="-19050" y="1125538"/>
            <a:ext cx="9163050" cy="596900"/>
          </a:xfrm>
          <a:prstGeom prst="rect">
            <a:avLst/>
          </a:prstGeom>
          <a:noFill/>
          <a:ln w="9525">
            <a:noFill/>
            <a:miter lim="800000"/>
            <a:headEnd/>
            <a:tailEnd/>
          </a:ln>
          <a:effectLst/>
        </p:spPr>
        <p:txBody>
          <a:bodyPr anchor="ctr">
            <a:spAutoFit/>
          </a:bodyPr>
          <a:lstStyle/>
          <a:p>
            <a:r>
              <a:rPr lang="en-GB" sz="1100" b="0">
                <a:solidFill>
                  <a:srgbClr val="00AEEF"/>
                </a:solidFill>
              </a:rPr>
              <a:t>In assessing the impact, assumptions about the market behaviour were made, both on the supply side (producers) and the demand side (consumers). We assume that both producers and consumers are aware of the permanent oil supply constraint and as a result, there is a behavioural change in both production and consumption of oil. </a:t>
            </a:r>
            <a:endParaRPr lang="en-GB" sz="1100" b="0">
              <a:solidFill>
                <a:srgbClr val="B3AA7E"/>
              </a:solidFill>
            </a:endParaRPr>
          </a:p>
        </p:txBody>
      </p:sp>
      <p:sp>
        <p:nvSpPr>
          <p:cNvPr id="235551" name="Rectangle 31"/>
          <p:cNvSpPr>
            <a:spLocks noChangeArrowheads="1"/>
          </p:cNvSpPr>
          <p:nvPr/>
        </p:nvSpPr>
        <p:spPr bwMode="auto">
          <a:xfrm>
            <a:off x="28575" y="458788"/>
            <a:ext cx="6877050" cy="639762"/>
          </a:xfrm>
          <a:prstGeom prst="rect">
            <a:avLst/>
          </a:prstGeom>
          <a:noFill/>
          <a:ln w="9525">
            <a:noFill/>
            <a:miter lim="800000"/>
            <a:headEnd/>
            <a:tailEnd/>
          </a:ln>
          <a:effectLst/>
        </p:spPr>
        <p:txBody>
          <a:bodyPr>
            <a:spAutoFit/>
          </a:bodyPr>
          <a:lstStyle/>
          <a:p>
            <a:r>
              <a:rPr lang="en-GB" sz="1200"/>
              <a:t>.. this scenario is likely to have serious consequences for the UK economy</a:t>
            </a:r>
            <a:r>
              <a:rPr lang="en-GB" sz="1200" b="0"/>
              <a:t> …</a:t>
            </a:r>
            <a:r>
              <a:rPr lang="en-GB" sz="1200"/>
              <a:t>consumer’s demand for oil will decline substantially but not diminish entirely - in the short term it will be difficult to shift to alternatives, especially in transport..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Slide Number Placeholder 6"/>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EFAAAFF2-7D1D-4F4A-A7F8-F4D45FDCDCF5}" type="slidenum">
              <a:rPr lang="en-GB" sz="1400" b="0"/>
              <a:pPr algn="r"/>
              <a:t>27</a:t>
            </a:fld>
            <a:endParaRPr lang="en-GB" sz="1400" b="0"/>
          </a:p>
        </p:txBody>
      </p:sp>
      <p:sp>
        <p:nvSpPr>
          <p:cNvPr id="198660" name="Rectangle 2"/>
          <p:cNvSpPr>
            <a:spLocks noChangeArrowheads="1"/>
          </p:cNvSpPr>
          <p:nvPr/>
        </p:nvSpPr>
        <p:spPr bwMode="auto">
          <a:xfrm>
            <a:off x="107950" y="188913"/>
            <a:ext cx="8229600" cy="633412"/>
          </a:xfrm>
          <a:prstGeom prst="rect">
            <a:avLst/>
          </a:prstGeom>
          <a:noFill/>
          <a:ln w="9525">
            <a:noFill/>
            <a:miter lim="800000"/>
            <a:headEnd/>
            <a:tailEnd/>
          </a:ln>
        </p:spPr>
        <p:txBody>
          <a:bodyPr anchor="ctr"/>
          <a:lstStyle/>
          <a:p>
            <a:r>
              <a:rPr lang="en-GB" sz="2000">
                <a:solidFill>
                  <a:srgbClr val="B3AA7E"/>
                </a:solidFill>
              </a:rPr>
              <a:t>Scenario 2 – Early peak </a:t>
            </a:r>
            <a:r>
              <a:rPr lang="en-GB" sz="1200">
                <a:solidFill>
                  <a:srgbClr val="B3AA7E"/>
                </a:solidFill>
              </a:rPr>
              <a:t>(between 2010 and 2015)</a:t>
            </a:r>
          </a:p>
        </p:txBody>
      </p:sp>
      <p:sp>
        <p:nvSpPr>
          <p:cNvPr id="198663" name="Rectangle 5"/>
          <p:cNvSpPr>
            <a:spLocks noChangeArrowheads="1"/>
          </p:cNvSpPr>
          <p:nvPr/>
        </p:nvSpPr>
        <p:spPr bwMode="auto">
          <a:xfrm>
            <a:off x="4624388" y="3898900"/>
            <a:ext cx="4268787" cy="274638"/>
          </a:xfrm>
          <a:prstGeom prst="rect">
            <a:avLst/>
          </a:prstGeom>
          <a:noFill/>
          <a:ln w="9525">
            <a:noFill/>
            <a:miter lim="800000"/>
            <a:headEnd/>
            <a:tailEnd/>
          </a:ln>
        </p:spPr>
        <p:txBody>
          <a:bodyPr anchor="ctr">
            <a:spAutoFit/>
          </a:bodyPr>
          <a:lstStyle/>
          <a:p>
            <a:r>
              <a:rPr lang="en-GB" sz="1200">
                <a:solidFill>
                  <a:srgbClr val="00AEEF"/>
                </a:solidFill>
                <a:ea typeface="Times New Roman" pitchFamily="18" charset="0"/>
                <a:cs typeface="Arial" charset="0"/>
              </a:rPr>
              <a:t>Supply/demand balance to 2040 in this scenario</a:t>
            </a:r>
            <a:endParaRPr lang="en-GB" b="0">
              <a:solidFill>
                <a:srgbClr val="00AEEF"/>
              </a:solidFill>
              <a:ea typeface="Times New Roman" pitchFamily="18" charset="0"/>
              <a:cs typeface="Arial" charset="0"/>
            </a:endParaRPr>
          </a:p>
        </p:txBody>
      </p:sp>
      <p:grpSp>
        <p:nvGrpSpPr>
          <p:cNvPr id="198665" name="Group 235"/>
          <p:cNvGrpSpPr>
            <a:grpSpLocks/>
          </p:cNvGrpSpPr>
          <p:nvPr/>
        </p:nvGrpSpPr>
        <p:grpSpPr bwMode="auto">
          <a:xfrm>
            <a:off x="85725" y="981075"/>
            <a:ext cx="8950325" cy="1727200"/>
            <a:chOff x="74" y="605"/>
            <a:chExt cx="5614" cy="1302"/>
          </a:xfrm>
        </p:grpSpPr>
        <p:sp>
          <p:nvSpPr>
            <p:cNvPr id="198666" name="Rectangle 8"/>
            <p:cNvSpPr>
              <a:spLocks noChangeArrowheads="1"/>
            </p:cNvSpPr>
            <p:nvPr/>
          </p:nvSpPr>
          <p:spPr bwMode="auto">
            <a:xfrm>
              <a:off x="4583" y="930"/>
              <a:ext cx="1093" cy="977"/>
            </a:xfrm>
            <a:prstGeom prst="rect">
              <a:avLst/>
            </a:prstGeom>
            <a:noFill/>
            <a:ln w="9525">
              <a:noFill/>
              <a:miter lim="800000"/>
              <a:headEnd/>
              <a:tailEnd/>
            </a:ln>
          </p:spPr>
          <p:txBody>
            <a:bodyPr/>
            <a:lstStyle/>
            <a:p>
              <a:r>
                <a:rPr lang="en-GB" sz="1100" b="0">
                  <a:solidFill>
                    <a:srgbClr val="7B7979"/>
                  </a:solidFill>
                  <a:cs typeface="Times New Roman" pitchFamily="18" charset="0"/>
                </a:rPr>
                <a:t>Low estimate of recoverable reserves (close to low level from US Geological Survey) and access constraints due to political and geological constraints</a:t>
              </a:r>
            </a:p>
          </p:txBody>
        </p:sp>
        <p:sp>
          <p:nvSpPr>
            <p:cNvPr id="198667" name="Rectangle 9"/>
            <p:cNvSpPr>
              <a:spLocks noChangeArrowheads="1"/>
            </p:cNvSpPr>
            <p:nvPr/>
          </p:nvSpPr>
          <p:spPr bwMode="auto">
            <a:xfrm>
              <a:off x="2495" y="930"/>
              <a:ext cx="2088" cy="977"/>
            </a:xfrm>
            <a:prstGeom prst="rect">
              <a:avLst/>
            </a:prstGeom>
            <a:noFill/>
            <a:ln w="9525">
              <a:noFill/>
              <a:miter lim="800000"/>
              <a:headEnd/>
              <a:tailEnd/>
            </a:ln>
          </p:spPr>
          <p:txBody>
            <a:bodyPr/>
            <a:lstStyle/>
            <a:p>
              <a:r>
                <a:rPr lang="en-GB" sz="1100" b="0">
                  <a:solidFill>
                    <a:srgbClr val="7B7979"/>
                  </a:solidFill>
                  <a:cs typeface="Times New Roman" pitchFamily="18" charset="0"/>
                </a:rPr>
                <a:t>Deferment of investment </a:t>
              </a:r>
              <a:r>
                <a:rPr lang="en-GB" sz="1100" b="0">
                  <a:solidFill>
                    <a:srgbClr val="7B7979"/>
                  </a:solidFill>
                </a:rPr>
                <a:t>- for political reasons or technical constraints there is little or no increase in capacity beyond 2012. Investment is </a:t>
              </a:r>
              <a:r>
                <a:rPr lang="en-GB" sz="1100" b="0">
                  <a:solidFill>
                    <a:srgbClr val="7B7979"/>
                  </a:solidFill>
                  <a:cs typeface="Times New Roman" pitchFamily="18" charset="0"/>
                </a:rPr>
                <a:t>deferred</a:t>
              </a:r>
              <a:r>
                <a:rPr lang="en-GB" sz="1100" b="0">
                  <a:solidFill>
                    <a:srgbClr val="7B7979"/>
                  </a:solidFill>
                </a:rPr>
                <a:t> in OPEC and FSU, and it becomes increasingly difficult to find or access new reserves. OPEC production stagnates after 2020 and FSU production from since 2015.</a:t>
              </a:r>
            </a:p>
          </p:txBody>
        </p:sp>
        <p:sp>
          <p:nvSpPr>
            <p:cNvPr id="198668" name="Rectangle 10"/>
            <p:cNvSpPr>
              <a:spLocks noChangeArrowheads="1"/>
            </p:cNvSpPr>
            <p:nvPr/>
          </p:nvSpPr>
          <p:spPr bwMode="auto">
            <a:xfrm>
              <a:off x="787" y="930"/>
              <a:ext cx="1708" cy="977"/>
            </a:xfrm>
            <a:prstGeom prst="rect">
              <a:avLst/>
            </a:prstGeom>
            <a:noFill/>
            <a:ln w="9525">
              <a:noFill/>
              <a:miter lim="800000"/>
              <a:headEnd/>
              <a:tailEnd/>
            </a:ln>
          </p:spPr>
          <p:txBody>
            <a:bodyPr/>
            <a:lstStyle/>
            <a:p>
              <a:r>
                <a:rPr lang="en-GB" sz="1100" b="0">
                  <a:solidFill>
                    <a:srgbClr val="7B7979"/>
                  </a:solidFill>
                  <a:cs typeface="Times New Roman" pitchFamily="18" charset="0"/>
                </a:rPr>
                <a:t>Rapid economic and demand growth particularly from </a:t>
              </a:r>
              <a:r>
                <a:rPr lang="en-GB" sz="1100">
                  <a:solidFill>
                    <a:srgbClr val="7B7979"/>
                  </a:solidFill>
                  <a:cs typeface="Times New Roman" pitchFamily="18" charset="0"/>
                </a:rPr>
                <a:t>developing countries.</a:t>
              </a:r>
            </a:p>
            <a:p>
              <a:r>
                <a:rPr lang="en-GB" sz="1100">
                  <a:solidFill>
                    <a:srgbClr val="7B7979"/>
                  </a:solidFill>
                </a:rPr>
                <a:t>Global demand growing by 2.2.% during 2007-2015. </a:t>
              </a:r>
            </a:p>
          </p:txBody>
        </p:sp>
        <p:sp>
          <p:nvSpPr>
            <p:cNvPr id="198669" name="Rectangle 11"/>
            <p:cNvSpPr>
              <a:spLocks noChangeArrowheads="1"/>
            </p:cNvSpPr>
            <p:nvPr/>
          </p:nvSpPr>
          <p:spPr bwMode="auto">
            <a:xfrm>
              <a:off x="74" y="930"/>
              <a:ext cx="713" cy="977"/>
            </a:xfrm>
            <a:prstGeom prst="rect">
              <a:avLst/>
            </a:prstGeom>
            <a:noFill/>
            <a:ln w="9525">
              <a:noFill/>
              <a:miter lim="800000"/>
              <a:headEnd/>
              <a:tailEnd/>
            </a:ln>
          </p:spPr>
          <p:txBody>
            <a:bodyPr/>
            <a:lstStyle/>
            <a:p>
              <a:r>
                <a:rPr lang="en-GB" sz="1200">
                  <a:solidFill>
                    <a:srgbClr val="00AEEF"/>
                  </a:solidFill>
                  <a:cs typeface="Times New Roman" pitchFamily="18" charset="0"/>
                </a:rPr>
                <a:t>Early</a:t>
              </a:r>
              <a:endParaRPr lang="en-GB" sz="1200" b="0">
                <a:solidFill>
                  <a:srgbClr val="00AEEF"/>
                </a:solidFill>
                <a:cs typeface="Times New Roman" pitchFamily="18" charset="0"/>
              </a:endParaRPr>
            </a:p>
            <a:p>
              <a:pPr eaLnBrk="0" hangingPunct="0"/>
              <a:r>
                <a:rPr lang="en-GB" sz="1200" b="0">
                  <a:solidFill>
                    <a:srgbClr val="00AEEF"/>
                  </a:solidFill>
                  <a:cs typeface="Times New Roman" pitchFamily="18" charset="0"/>
                </a:rPr>
                <a:t>(btw 2010-2015)</a:t>
              </a:r>
              <a:endParaRPr lang="en-GB" sz="1200" b="0">
                <a:solidFill>
                  <a:srgbClr val="00AEEF"/>
                </a:solidFill>
              </a:endParaRPr>
            </a:p>
          </p:txBody>
        </p:sp>
        <p:sp>
          <p:nvSpPr>
            <p:cNvPr id="198670" name="Rectangle 12"/>
            <p:cNvSpPr>
              <a:spLocks noChangeArrowheads="1"/>
            </p:cNvSpPr>
            <p:nvPr/>
          </p:nvSpPr>
          <p:spPr bwMode="auto">
            <a:xfrm>
              <a:off x="4583" y="605"/>
              <a:ext cx="1093" cy="325"/>
            </a:xfrm>
            <a:prstGeom prst="rect">
              <a:avLst/>
            </a:prstGeom>
            <a:solidFill>
              <a:srgbClr val="00AEEF"/>
            </a:solidFill>
            <a:ln w="9525" algn="ctr">
              <a:noFill/>
              <a:miter lim="800000"/>
              <a:headEnd/>
              <a:tailEnd/>
            </a:ln>
            <a:effectLst/>
          </p:spPr>
          <p:txBody>
            <a:bodyPr/>
            <a:lstStyle/>
            <a:p>
              <a:r>
                <a:rPr lang="en-GB" sz="1200">
                  <a:solidFill>
                    <a:schemeClr val="bg1"/>
                  </a:solidFill>
                  <a:cs typeface="Times New Roman" pitchFamily="18" charset="0"/>
                </a:rPr>
                <a:t>Recoverable</a:t>
              </a:r>
              <a:r>
                <a:rPr lang="en-GB" sz="1400">
                  <a:solidFill>
                    <a:schemeClr val="bg1"/>
                  </a:solidFill>
                  <a:cs typeface="Times New Roman" pitchFamily="18" charset="0"/>
                </a:rPr>
                <a:t> </a:t>
              </a:r>
              <a:r>
                <a:rPr lang="en-GB" sz="1200">
                  <a:solidFill>
                    <a:schemeClr val="bg1"/>
                  </a:solidFill>
                  <a:cs typeface="Times New Roman" pitchFamily="18" charset="0"/>
                </a:rPr>
                <a:t>Resources</a:t>
              </a:r>
            </a:p>
          </p:txBody>
        </p:sp>
        <p:sp>
          <p:nvSpPr>
            <p:cNvPr id="198671" name="Rectangle 13"/>
            <p:cNvSpPr>
              <a:spLocks noChangeArrowheads="1"/>
            </p:cNvSpPr>
            <p:nvPr/>
          </p:nvSpPr>
          <p:spPr bwMode="auto">
            <a:xfrm>
              <a:off x="2495" y="605"/>
              <a:ext cx="2088" cy="325"/>
            </a:xfrm>
            <a:prstGeom prst="rect">
              <a:avLst/>
            </a:prstGeom>
            <a:solidFill>
              <a:srgbClr val="00AEEF"/>
            </a:solidFill>
            <a:ln w="9525" algn="ctr">
              <a:noFill/>
              <a:miter lim="800000"/>
              <a:headEnd/>
              <a:tailEnd/>
            </a:ln>
            <a:effectLst/>
          </p:spPr>
          <p:txBody>
            <a:bodyPr/>
            <a:lstStyle/>
            <a:p>
              <a:r>
                <a:rPr lang="en-GB" sz="1200">
                  <a:solidFill>
                    <a:schemeClr val="bg1"/>
                  </a:solidFill>
                  <a:cs typeface="Times New Roman" pitchFamily="18" charset="0"/>
                </a:rPr>
                <a:t>Investment</a:t>
              </a:r>
            </a:p>
          </p:txBody>
        </p:sp>
        <p:sp>
          <p:nvSpPr>
            <p:cNvPr id="198672" name="Rectangle 14"/>
            <p:cNvSpPr>
              <a:spLocks noChangeArrowheads="1"/>
            </p:cNvSpPr>
            <p:nvPr/>
          </p:nvSpPr>
          <p:spPr bwMode="auto">
            <a:xfrm>
              <a:off x="787" y="605"/>
              <a:ext cx="1708" cy="325"/>
            </a:xfrm>
            <a:prstGeom prst="rect">
              <a:avLst/>
            </a:prstGeom>
            <a:solidFill>
              <a:srgbClr val="00AEEF"/>
            </a:solidFill>
            <a:ln w="9525" algn="ctr">
              <a:noFill/>
              <a:miter lim="800000"/>
              <a:headEnd/>
              <a:tailEnd/>
            </a:ln>
            <a:effectLst/>
          </p:spPr>
          <p:txBody>
            <a:bodyPr/>
            <a:lstStyle/>
            <a:p>
              <a:r>
                <a:rPr lang="en-GB" sz="1200">
                  <a:solidFill>
                    <a:schemeClr val="bg1"/>
                  </a:solidFill>
                  <a:cs typeface="Times New Roman" pitchFamily="18" charset="0"/>
                </a:rPr>
                <a:t>Demand</a:t>
              </a:r>
            </a:p>
          </p:txBody>
        </p:sp>
        <p:sp>
          <p:nvSpPr>
            <p:cNvPr id="198673" name="Rectangle 15"/>
            <p:cNvSpPr>
              <a:spLocks noChangeArrowheads="1"/>
            </p:cNvSpPr>
            <p:nvPr/>
          </p:nvSpPr>
          <p:spPr bwMode="auto">
            <a:xfrm>
              <a:off x="74" y="605"/>
              <a:ext cx="713" cy="325"/>
            </a:xfrm>
            <a:prstGeom prst="rect">
              <a:avLst/>
            </a:prstGeom>
            <a:solidFill>
              <a:srgbClr val="00AEEF"/>
            </a:solidFill>
            <a:ln w="9525">
              <a:noFill/>
              <a:miter lim="800000"/>
              <a:headEnd/>
              <a:tailEnd/>
            </a:ln>
          </p:spPr>
          <p:txBody>
            <a:bodyPr/>
            <a:lstStyle/>
            <a:p>
              <a:r>
                <a:rPr lang="en-GB" sz="1200">
                  <a:solidFill>
                    <a:schemeClr val="bg1"/>
                  </a:solidFill>
                  <a:cs typeface="Times New Roman" pitchFamily="18" charset="0"/>
                </a:rPr>
                <a:t>Scenarios</a:t>
              </a:r>
              <a:endParaRPr lang="en-GB" sz="1200" b="0">
                <a:solidFill>
                  <a:schemeClr val="bg1"/>
                </a:solidFill>
              </a:endParaRPr>
            </a:p>
          </p:txBody>
        </p:sp>
        <p:sp>
          <p:nvSpPr>
            <p:cNvPr id="198674" name="Line 16"/>
            <p:cNvSpPr>
              <a:spLocks noChangeShapeType="1"/>
            </p:cNvSpPr>
            <p:nvPr/>
          </p:nvSpPr>
          <p:spPr bwMode="auto">
            <a:xfrm>
              <a:off x="86" y="606"/>
              <a:ext cx="5602" cy="0"/>
            </a:xfrm>
            <a:prstGeom prst="line">
              <a:avLst/>
            </a:prstGeom>
            <a:noFill/>
            <a:ln w="12700" cap="rnd">
              <a:solidFill>
                <a:srgbClr val="000000"/>
              </a:solidFill>
              <a:round/>
              <a:headEnd/>
              <a:tailEnd/>
            </a:ln>
          </p:spPr>
          <p:txBody>
            <a:bodyPr/>
            <a:lstStyle/>
            <a:p>
              <a:endParaRPr lang="en-GB"/>
            </a:p>
          </p:txBody>
        </p:sp>
        <p:sp>
          <p:nvSpPr>
            <p:cNvPr id="198675" name="Line 17"/>
            <p:cNvSpPr>
              <a:spLocks noChangeShapeType="1"/>
            </p:cNvSpPr>
            <p:nvPr/>
          </p:nvSpPr>
          <p:spPr bwMode="auto">
            <a:xfrm>
              <a:off x="74" y="1907"/>
              <a:ext cx="5602" cy="0"/>
            </a:xfrm>
            <a:prstGeom prst="line">
              <a:avLst/>
            </a:prstGeom>
            <a:noFill/>
            <a:ln w="12700" cap="rnd">
              <a:solidFill>
                <a:srgbClr val="000000"/>
              </a:solidFill>
              <a:round/>
              <a:headEnd/>
              <a:tailEnd/>
            </a:ln>
          </p:spPr>
          <p:txBody>
            <a:bodyPr/>
            <a:lstStyle/>
            <a:p>
              <a:endParaRPr lang="en-GB"/>
            </a:p>
          </p:txBody>
        </p:sp>
        <p:sp>
          <p:nvSpPr>
            <p:cNvPr id="198676" name="Line 19"/>
            <p:cNvSpPr>
              <a:spLocks noChangeShapeType="1"/>
            </p:cNvSpPr>
            <p:nvPr/>
          </p:nvSpPr>
          <p:spPr bwMode="auto">
            <a:xfrm>
              <a:off x="5676" y="605"/>
              <a:ext cx="0" cy="1302"/>
            </a:xfrm>
            <a:prstGeom prst="line">
              <a:avLst/>
            </a:prstGeom>
            <a:noFill/>
            <a:ln w="12700" cap="rnd">
              <a:solidFill>
                <a:srgbClr val="000000"/>
              </a:solidFill>
              <a:round/>
              <a:headEnd/>
              <a:tailEnd/>
            </a:ln>
          </p:spPr>
          <p:txBody>
            <a:bodyPr/>
            <a:lstStyle/>
            <a:p>
              <a:endParaRPr lang="en-GB"/>
            </a:p>
          </p:txBody>
        </p:sp>
        <p:sp>
          <p:nvSpPr>
            <p:cNvPr id="198677" name="Line 20"/>
            <p:cNvSpPr>
              <a:spLocks noChangeShapeType="1"/>
            </p:cNvSpPr>
            <p:nvPr/>
          </p:nvSpPr>
          <p:spPr bwMode="auto">
            <a:xfrm>
              <a:off x="74" y="930"/>
              <a:ext cx="5602" cy="0"/>
            </a:xfrm>
            <a:prstGeom prst="line">
              <a:avLst/>
            </a:prstGeom>
            <a:noFill/>
            <a:ln w="12700" cap="rnd">
              <a:solidFill>
                <a:srgbClr val="000000"/>
              </a:solidFill>
              <a:round/>
              <a:headEnd/>
              <a:tailEnd/>
            </a:ln>
          </p:spPr>
          <p:txBody>
            <a:bodyPr/>
            <a:lstStyle/>
            <a:p>
              <a:endParaRPr lang="en-GB"/>
            </a:p>
          </p:txBody>
        </p:sp>
        <p:sp>
          <p:nvSpPr>
            <p:cNvPr id="198678" name="Line 21"/>
            <p:cNvSpPr>
              <a:spLocks noChangeShapeType="1"/>
            </p:cNvSpPr>
            <p:nvPr/>
          </p:nvSpPr>
          <p:spPr bwMode="auto">
            <a:xfrm>
              <a:off x="787" y="605"/>
              <a:ext cx="0" cy="1302"/>
            </a:xfrm>
            <a:prstGeom prst="line">
              <a:avLst/>
            </a:prstGeom>
            <a:noFill/>
            <a:ln w="12700" cap="rnd">
              <a:solidFill>
                <a:srgbClr val="000000"/>
              </a:solidFill>
              <a:round/>
              <a:headEnd/>
              <a:tailEnd/>
            </a:ln>
          </p:spPr>
          <p:txBody>
            <a:bodyPr/>
            <a:lstStyle/>
            <a:p>
              <a:endParaRPr lang="en-GB"/>
            </a:p>
          </p:txBody>
        </p:sp>
        <p:sp>
          <p:nvSpPr>
            <p:cNvPr id="198679" name="Line 22"/>
            <p:cNvSpPr>
              <a:spLocks noChangeShapeType="1"/>
            </p:cNvSpPr>
            <p:nvPr/>
          </p:nvSpPr>
          <p:spPr bwMode="auto">
            <a:xfrm>
              <a:off x="2495" y="605"/>
              <a:ext cx="0" cy="1302"/>
            </a:xfrm>
            <a:prstGeom prst="line">
              <a:avLst/>
            </a:prstGeom>
            <a:noFill/>
            <a:ln w="12700" cap="rnd">
              <a:solidFill>
                <a:srgbClr val="000000"/>
              </a:solidFill>
              <a:round/>
              <a:headEnd/>
              <a:tailEnd/>
            </a:ln>
          </p:spPr>
          <p:txBody>
            <a:bodyPr/>
            <a:lstStyle/>
            <a:p>
              <a:endParaRPr lang="en-GB"/>
            </a:p>
          </p:txBody>
        </p:sp>
        <p:sp>
          <p:nvSpPr>
            <p:cNvPr id="198680" name="Line 23"/>
            <p:cNvSpPr>
              <a:spLocks noChangeShapeType="1"/>
            </p:cNvSpPr>
            <p:nvPr/>
          </p:nvSpPr>
          <p:spPr bwMode="auto">
            <a:xfrm>
              <a:off x="4583" y="605"/>
              <a:ext cx="0" cy="1302"/>
            </a:xfrm>
            <a:prstGeom prst="line">
              <a:avLst/>
            </a:prstGeom>
            <a:noFill/>
            <a:ln w="12700" cap="rnd">
              <a:solidFill>
                <a:srgbClr val="000000"/>
              </a:solidFill>
              <a:round/>
              <a:headEnd/>
              <a:tailEnd/>
            </a:ln>
          </p:spPr>
          <p:txBody>
            <a:bodyPr/>
            <a:lstStyle/>
            <a:p>
              <a:endParaRPr lang="en-GB"/>
            </a:p>
          </p:txBody>
        </p:sp>
      </p:grpSp>
      <p:sp>
        <p:nvSpPr>
          <p:cNvPr id="198681" name="Line 18"/>
          <p:cNvSpPr>
            <a:spLocks noChangeShapeType="1"/>
          </p:cNvSpPr>
          <p:nvPr/>
        </p:nvSpPr>
        <p:spPr bwMode="auto">
          <a:xfrm flipH="1">
            <a:off x="85725" y="977900"/>
            <a:ext cx="1588" cy="1736725"/>
          </a:xfrm>
          <a:prstGeom prst="line">
            <a:avLst/>
          </a:prstGeom>
          <a:noFill/>
          <a:ln w="6350" cap="rnd">
            <a:solidFill>
              <a:srgbClr val="000000"/>
            </a:solidFill>
            <a:round/>
            <a:headEnd/>
            <a:tailEnd/>
          </a:ln>
        </p:spPr>
        <p:txBody>
          <a:bodyPr/>
          <a:lstStyle/>
          <a:p>
            <a:endParaRPr lang="en-GB"/>
          </a:p>
        </p:txBody>
      </p:sp>
      <p:sp>
        <p:nvSpPr>
          <p:cNvPr id="198682" name="Rectangle 63"/>
          <p:cNvSpPr>
            <a:spLocks noChangeArrowheads="1"/>
          </p:cNvSpPr>
          <p:nvPr/>
        </p:nvSpPr>
        <p:spPr bwMode="auto">
          <a:xfrm>
            <a:off x="7267575" y="2717800"/>
            <a:ext cx="1743075" cy="927100"/>
          </a:xfrm>
          <a:prstGeom prst="rect">
            <a:avLst/>
          </a:prstGeom>
          <a:noFill/>
          <a:ln w="9525" algn="ctr">
            <a:noFill/>
            <a:miter lim="800000"/>
            <a:headEnd/>
            <a:tailEnd/>
          </a:ln>
        </p:spPr>
        <p:txBody>
          <a:bodyPr/>
          <a:lstStyle/>
          <a:p>
            <a:pPr>
              <a:spcBef>
                <a:spcPct val="50000"/>
              </a:spcBef>
            </a:pPr>
            <a:endParaRPr lang="en-US" sz="1000" b="0">
              <a:solidFill>
                <a:srgbClr val="FF0066"/>
              </a:solidFill>
              <a:cs typeface="Times New Roman" pitchFamily="18" charset="0"/>
            </a:endParaRPr>
          </a:p>
        </p:txBody>
      </p:sp>
      <p:sp>
        <p:nvSpPr>
          <p:cNvPr id="198686" name="Line 64"/>
          <p:cNvSpPr>
            <a:spLocks noChangeShapeType="1"/>
          </p:cNvSpPr>
          <p:nvPr/>
        </p:nvSpPr>
        <p:spPr bwMode="auto">
          <a:xfrm>
            <a:off x="107950" y="2717800"/>
            <a:ext cx="1146175" cy="0"/>
          </a:xfrm>
          <a:prstGeom prst="line">
            <a:avLst/>
          </a:prstGeom>
          <a:noFill/>
          <a:ln w="3175" cap="sq">
            <a:noFill/>
            <a:round/>
            <a:headEnd/>
            <a:tailEnd/>
          </a:ln>
        </p:spPr>
        <p:txBody>
          <a:bodyPr wrap="none" anchor="ctr">
            <a:spAutoFit/>
          </a:bodyPr>
          <a:lstStyle/>
          <a:p>
            <a:endParaRPr lang="en-GB"/>
          </a:p>
        </p:txBody>
      </p:sp>
      <p:sp>
        <p:nvSpPr>
          <p:cNvPr id="198689" name="Line 96"/>
          <p:cNvSpPr>
            <a:spLocks noChangeShapeType="1"/>
          </p:cNvSpPr>
          <p:nvPr/>
        </p:nvSpPr>
        <p:spPr bwMode="auto">
          <a:xfrm>
            <a:off x="7267575" y="2717800"/>
            <a:ext cx="1743075" cy="0"/>
          </a:xfrm>
          <a:prstGeom prst="line">
            <a:avLst/>
          </a:prstGeom>
          <a:noFill/>
          <a:ln w="3175" cap="sq">
            <a:noFill/>
            <a:round/>
            <a:headEnd/>
            <a:tailEnd/>
          </a:ln>
        </p:spPr>
        <p:txBody>
          <a:bodyPr wrap="none" anchor="ctr">
            <a:spAutoFit/>
          </a:bodyPr>
          <a:lstStyle/>
          <a:p>
            <a:endParaRPr lang="en-GB"/>
          </a:p>
        </p:txBody>
      </p:sp>
      <p:graphicFrame>
        <p:nvGraphicFramePr>
          <p:cNvPr id="198690" name="Object 234"/>
          <p:cNvGraphicFramePr>
            <a:graphicFrameLocks noGrp="1" noChangeAspect="1"/>
          </p:cNvGraphicFramePr>
          <p:nvPr>
            <p:ph sz="half" idx="4294967295"/>
          </p:nvPr>
        </p:nvGraphicFramePr>
        <p:xfrm>
          <a:off x="4665663" y="4114800"/>
          <a:ext cx="4467225" cy="2617788"/>
        </p:xfrm>
        <a:graphic>
          <a:graphicData uri="http://schemas.openxmlformats.org/presentationml/2006/ole">
            <p:oleObj spid="_x0000_s198690" name="Chart" r:id="rId4" imgW="8191500" imgH="4800803" progId="Excel.Sheet.8">
              <p:embed/>
            </p:oleObj>
          </a:graphicData>
        </a:graphic>
      </p:graphicFrame>
      <p:sp>
        <p:nvSpPr>
          <p:cNvPr id="198691" name="Rectangle 236"/>
          <p:cNvSpPr>
            <a:spLocks noChangeArrowheads="1"/>
          </p:cNvSpPr>
          <p:nvPr/>
        </p:nvSpPr>
        <p:spPr bwMode="auto">
          <a:xfrm>
            <a:off x="85725" y="3975100"/>
            <a:ext cx="4572000" cy="2733675"/>
          </a:xfrm>
          <a:prstGeom prst="rect">
            <a:avLst/>
          </a:prstGeom>
          <a:noFill/>
          <a:ln w="15875">
            <a:noFill/>
            <a:miter lim="800000"/>
            <a:headEnd/>
            <a:tailEnd/>
          </a:ln>
        </p:spPr>
        <p:txBody>
          <a:bodyPr>
            <a:spAutoFit/>
          </a:bodyPr>
          <a:lstStyle/>
          <a:p>
            <a:r>
              <a:rPr lang="en-GB" sz="1200">
                <a:solidFill>
                  <a:srgbClr val="00AEEF"/>
                </a:solidFill>
              </a:rPr>
              <a:t>Apart from the assumptions about demand and resources, this scenario is highly dependant on decisions about investment. Thus, one (or more) of the following needs to hold if the investment scenario is realistic:</a:t>
            </a:r>
          </a:p>
          <a:p>
            <a:endParaRPr lang="en-GB" sz="400" b="0">
              <a:solidFill>
                <a:srgbClr val="00AEEF"/>
              </a:solidFill>
            </a:endParaRPr>
          </a:p>
          <a:p>
            <a:r>
              <a:rPr lang="en-GB" sz="1100" b="0">
                <a:solidFill>
                  <a:srgbClr val="7B7979"/>
                </a:solidFill>
              </a:rPr>
              <a:t>OPEC strategy is increase revenue in short term by keeping prices high and limiting investment, </a:t>
            </a:r>
          </a:p>
          <a:p>
            <a:r>
              <a:rPr lang="en-GB" sz="1100">
                <a:solidFill>
                  <a:srgbClr val="7B7979"/>
                </a:solidFill>
              </a:rPr>
              <a:t>and </a:t>
            </a:r>
          </a:p>
          <a:p>
            <a:r>
              <a:rPr lang="en-GB" sz="1100" b="0">
                <a:solidFill>
                  <a:srgbClr val="7B7979"/>
                </a:solidFill>
              </a:rPr>
              <a:t>Demand elasticity stays low</a:t>
            </a:r>
            <a:r>
              <a:rPr lang="en-GB" sz="1100">
                <a:solidFill>
                  <a:srgbClr val="7B7979"/>
                </a:solidFill>
              </a:rPr>
              <a:t> </a:t>
            </a:r>
            <a:r>
              <a:rPr lang="en-GB" sz="1100" b="0">
                <a:solidFill>
                  <a:srgbClr val="7B7979"/>
                </a:solidFill>
              </a:rPr>
              <a:t>and thus high demand for oil guarantees high (and easy) revenues for producers in the short term, </a:t>
            </a:r>
          </a:p>
          <a:p>
            <a:r>
              <a:rPr lang="en-GB" sz="1100">
                <a:solidFill>
                  <a:srgbClr val="7B7979"/>
                </a:solidFill>
              </a:rPr>
              <a:t>and</a:t>
            </a:r>
          </a:p>
          <a:p>
            <a:r>
              <a:rPr lang="en-GB" sz="1100" b="0">
                <a:solidFill>
                  <a:srgbClr val="7B7979"/>
                </a:solidFill>
              </a:rPr>
              <a:t>Producer governments will limit International Oil Companies’ access to oil reserves to ensure national and political control on resources, </a:t>
            </a:r>
          </a:p>
          <a:p>
            <a:r>
              <a:rPr lang="en-GB" sz="1100">
                <a:solidFill>
                  <a:srgbClr val="7B7979"/>
                </a:solidFill>
              </a:rPr>
              <a:t>or</a:t>
            </a:r>
          </a:p>
          <a:p>
            <a:r>
              <a:rPr lang="en-GB" sz="1100" b="0">
                <a:solidFill>
                  <a:srgbClr val="7B7979"/>
                </a:solidFill>
              </a:rPr>
              <a:t>National Oil Companies lack expertise to develop mature fields and discover and bring new fields to market</a:t>
            </a:r>
          </a:p>
        </p:txBody>
      </p:sp>
      <p:graphicFrame>
        <p:nvGraphicFramePr>
          <p:cNvPr id="198723" name="Group 67"/>
          <p:cNvGraphicFramePr>
            <a:graphicFrameLocks noGrp="1"/>
          </p:cNvGraphicFramePr>
          <p:nvPr>
            <p:ph sz="half" idx="4294967295"/>
          </p:nvPr>
        </p:nvGraphicFramePr>
        <p:xfrm>
          <a:off x="88900" y="2752725"/>
          <a:ext cx="8912225" cy="1127760"/>
        </p:xfrm>
        <a:graphic>
          <a:graphicData uri="http://schemas.openxmlformats.org/drawingml/2006/table">
            <a:tbl>
              <a:tblPr/>
              <a:tblGrid>
                <a:gridCol w="1130300"/>
                <a:gridCol w="2722563"/>
                <a:gridCol w="3332162"/>
                <a:gridCol w="1727200"/>
              </a:tblGrid>
              <a:tr h="1104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rgbClr val="00AEEF"/>
                          </a:solidFill>
                          <a:effectLst/>
                          <a:latin typeface="Arial" charset="0"/>
                        </a:rPr>
                        <a:t>How does that relate to what we see today or what other experts say?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The WEO 2008 assumed 1.2% in its reference scenario. The current recession has led to oil demand falling in 2008 and potentially also in 2009. Thus, it is very likely that demand growth will be below 1.2% in the short term. </a:t>
                      </a:r>
                      <a:endParaRPr kumimoji="0" lang="en-US" sz="1100" b="0" i="0" u="none" strike="noStrike" cap="none" normalizeH="0" baseline="0" smtClean="0">
                        <a:ln>
                          <a:noFill/>
                        </a:ln>
                        <a:solidFill>
                          <a:srgbClr val="7B7979"/>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rPr>
                        <a:t>Currently IEA estimates that annual expansion of 1.5-2.5mb/d to 2010, falling to under 1.0mb/d in 2013.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cs typeface="Times New Roman" pitchFamily="18" charset="0"/>
                        </a:rPr>
                        <a:t>USGS 2000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cs typeface="Times New Roman" pitchFamily="18" charset="0"/>
                        </a:rPr>
                        <a:t>Low: 2269bn bbl</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cs typeface="Times New Roman" pitchFamily="18" charset="0"/>
                        </a:rPr>
                        <a:t>Medium: 3021bn bbl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smtClean="0">
                        <a:ln>
                          <a:noFill/>
                        </a:ln>
                        <a:solidFill>
                          <a:srgbClr val="7B7979"/>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cs typeface="Times New Roman" pitchFamily="18" charset="0"/>
                        </a:rPr>
                        <a:t>WEO 2008: 3577bn bbl</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7B7979"/>
                          </a:solidFill>
                          <a:effectLst/>
                          <a:latin typeface="Arial" charset="0"/>
                          <a:cs typeface="Times New Roman" pitchFamily="18" charset="0"/>
                        </a:rPr>
                        <a:t>(based on revised USGS and others)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8704" name="Line 36"/>
          <p:cNvSpPr>
            <a:spLocks noChangeShapeType="1"/>
          </p:cNvSpPr>
          <p:nvPr/>
        </p:nvSpPr>
        <p:spPr bwMode="auto">
          <a:xfrm>
            <a:off x="0" y="869950"/>
            <a:ext cx="9144000" cy="0"/>
          </a:xfrm>
          <a:prstGeom prst="line">
            <a:avLst/>
          </a:prstGeom>
          <a:noFill/>
          <a:ln w="76200">
            <a:solidFill>
              <a:srgbClr val="B3AA7E"/>
            </a:solidFill>
            <a:round/>
            <a:headEnd/>
            <a:tailEnd/>
          </a:ln>
        </p:spPr>
        <p:txBody>
          <a:bodyPr/>
          <a:lstStyle/>
          <a:p>
            <a:endParaRPr lang="en-GB"/>
          </a:p>
        </p:txBody>
      </p:sp>
      <p:sp>
        <p:nvSpPr>
          <p:cNvPr id="198724" name="Text Box 314"/>
          <p:cNvSpPr txBox="1">
            <a:spLocks noChangeArrowheads="1"/>
          </p:cNvSpPr>
          <p:nvPr/>
        </p:nvSpPr>
        <p:spPr bwMode="auto">
          <a:xfrm>
            <a:off x="8172450" y="6699250"/>
            <a:ext cx="784225" cy="158750"/>
          </a:xfrm>
          <a:prstGeom prst="rect">
            <a:avLst/>
          </a:prstGeom>
          <a:noFill/>
          <a:ln w="9525" algn="ctr">
            <a:noFill/>
            <a:miter lim="800000"/>
            <a:headEnd/>
            <a:tailEnd/>
          </a:ln>
        </p:spPr>
        <p:txBody>
          <a:bodyPr wrap="none" lIns="18000" tIns="10800" rIns="18000" bIns="10800">
            <a:spAutoFit/>
          </a:bodyPr>
          <a:lstStyle/>
          <a:p>
            <a:r>
              <a:rPr lang="en-GB" sz="900" b="0"/>
              <a:t>Source: DECC</a:t>
            </a:r>
            <a:endParaRPr lang="en-GB" sz="900" b="0">
              <a:solidFill>
                <a:srgbClr val="FF33CC"/>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Slide Number Placeholder 3"/>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D5D50A04-36B8-433F-817A-9E6334D9BCDD}" type="slidenum">
              <a:rPr lang="en-GB" sz="1400" b="0"/>
              <a:pPr algn="r"/>
              <a:t>28</a:t>
            </a:fld>
            <a:endParaRPr lang="en-GB" sz="1400" b="0"/>
          </a:p>
        </p:txBody>
      </p:sp>
      <p:sp>
        <p:nvSpPr>
          <p:cNvPr id="237573" name="Rectangle 5"/>
          <p:cNvSpPr>
            <a:spLocks noChangeArrowheads="1"/>
          </p:cNvSpPr>
          <p:nvPr/>
        </p:nvSpPr>
        <p:spPr bwMode="auto">
          <a:xfrm>
            <a:off x="333375" y="1757363"/>
            <a:ext cx="8496300" cy="336550"/>
          </a:xfrm>
          <a:prstGeom prst="rect">
            <a:avLst/>
          </a:prstGeom>
          <a:noFill/>
          <a:ln w="9525">
            <a:noFill/>
            <a:miter lim="800000"/>
            <a:headEnd/>
            <a:tailEnd/>
          </a:ln>
        </p:spPr>
        <p:txBody>
          <a:bodyPr>
            <a:spAutoFit/>
          </a:bodyPr>
          <a:lstStyle/>
          <a:p>
            <a:endParaRPr lang="en-US" sz="1600"/>
          </a:p>
        </p:txBody>
      </p:sp>
      <p:sp>
        <p:nvSpPr>
          <p:cNvPr id="237574" name="Text Box 6"/>
          <p:cNvSpPr txBox="1">
            <a:spLocks noChangeArrowheads="1"/>
          </p:cNvSpPr>
          <p:nvPr/>
        </p:nvSpPr>
        <p:spPr bwMode="auto">
          <a:xfrm>
            <a:off x="88900" y="4289425"/>
            <a:ext cx="4051300" cy="274638"/>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Price </a:t>
            </a:r>
          </a:p>
        </p:txBody>
      </p:sp>
      <p:sp>
        <p:nvSpPr>
          <p:cNvPr id="237575" name="Text Box 7"/>
          <p:cNvSpPr txBox="1">
            <a:spLocks noChangeArrowheads="1"/>
          </p:cNvSpPr>
          <p:nvPr/>
        </p:nvSpPr>
        <p:spPr bwMode="auto">
          <a:xfrm>
            <a:off x="77788" y="3430588"/>
            <a:ext cx="4025900" cy="274637"/>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Supply demand gap</a:t>
            </a:r>
          </a:p>
        </p:txBody>
      </p:sp>
      <p:sp>
        <p:nvSpPr>
          <p:cNvPr id="237576" name="Text Box 11"/>
          <p:cNvSpPr txBox="1">
            <a:spLocks noChangeArrowheads="1"/>
          </p:cNvSpPr>
          <p:nvPr/>
        </p:nvSpPr>
        <p:spPr bwMode="auto">
          <a:xfrm>
            <a:off x="69850" y="2392363"/>
            <a:ext cx="4006850" cy="274637"/>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Demand  </a:t>
            </a:r>
          </a:p>
        </p:txBody>
      </p:sp>
      <p:sp>
        <p:nvSpPr>
          <p:cNvPr id="237577" name="Text Box 15"/>
          <p:cNvSpPr txBox="1">
            <a:spLocks noChangeArrowheads="1"/>
          </p:cNvSpPr>
          <p:nvPr/>
        </p:nvSpPr>
        <p:spPr bwMode="auto">
          <a:xfrm>
            <a:off x="4408488" y="3457575"/>
            <a:ext cx="4522787" cy="1774825"/>
          </a:xfrm>
          <a:prstGeom prst="rect">
            <a:avLst/>
          </a:prstGeom>
          <a:noFill/>
          <a:ln w="9525">
            <a:noFill/>
            <a:miter lim="800000"/>
            <a:headEnd/>
            <a:tailEnd/>
          </a:ln>
        </p:spPr>
        <p:txBody>
          <a:bodyPr>
            <a:spAutoFit/>
          </a:bodyPr>
          <a:lstStyle/>
          <a:p>
            <a:r>
              <a:rPr lang="en-GB" sz="1100" b="0"/>
              <a:t>Given that UK is one of the less oil intensive economies in OECD and is an oil producing country, the impact is likely to be less, but substantial. GDP growth could be affected for a number of years but relatively less than under the very early peak scenario. Impact on countries with high oil intensities will be greater, as those use more oil to produce a unit of output. Thus they will face larger impacts on income through secondary effects of oil price rises on the price of domestic products. In 2015, average real GDP growth could be around 0.8% lower in OECD countries relative to the underlying baseline growth. (based on the WEO 2006 rule of thumb).</a:t>
            </a:r>
            <a:r>
              <a:rPr lang="en-GB" sz="1100"/>
              <a:t> </a:t>
            </a:r>
          </a:p>
        </p:txBody>
      </p:sp>
      <p:sp>
        <p:nvSpPr>
          <p:cNvPr id="237578" name="Text Box 17"/>
          <p:cNvSpPr txBox="1">
            <a:spLocks noChangeArrowheads="1"/>
          </p:cNvSpPr>
          <p:nvPr/>
        </p:nvSpPr>
        <p:spPr bwMode="auto">
          <a:xfrm>
            <a:off x="4416425" y="5486400"/>
            <a:ext cx="4481513" cy="765175"/>
          </a:xfrm>
          <a:prstGeom prst="rect">
            <a:avLst/>
          </a:prstGeom>
          <a:noFill/>
          <a:ln w="9525" algn="ctr">
            <a:noFill/>
            <a:miter lim="800000"/>
            <a:headEnd/>
            <a:tailEnd/>
          </a:ln>
        </p:spPr>
        <p:txBody>
          <a:bodyPr>
            <a:spAutoFit/>
          </a:bodyPr>
          <a:lstStyle/>
          <a:p>
            <a:r>
              <a:rPr lang="en-GB" sz="1100" b="0"/>
              <a:t>Consuming countries will become nervous about future supplies resulting in an increase in the number of deals from developing countries to buy long-term contracts or assets, but also greater emphasis on policies to reduce oil demand.</a:t>
            </a:r>
          </a:p>
        </p:txBody>
      </p:sp>
      <p:sp>
        <p:nvSpPr>
          <p:cNvPr id="237579" name="Text Box 18"/>
          <p:cNvSpPr txBox="1">
            <a:spLocks noChangeArrowheads="1"/>
          </p:cNvSpPr>
          <p:nvPr/>
        </p:nvSpPr>
        <p:spPr bwMode="auto">
          <a:xfrm>
            <a:off x="28575" y="1439863"/>
            <a:ext cx="4140200" cy="933450"/>
          </a:xfrm>
          <a:prstGeom prst="rect">
            <a:avLst/>
          </a:prstGeom>
          <a:noFill/>
          <a:ln w="9525">
            <a:noFill/>
            <a:miter lim="800000"/>
            <a:headEnd/>
            <a:tailEnd/>
          </a:ln>
        </p:spPr>
        <p:txBody>
          <a:bodyPr>
            <a:spAutoFit/>
          </a:bodyPr>
          <a:lstStyle/>
          <a:p>
            <a:r>
              <a:rPr lang="en-GB" sz="1100" b="0"/>
              <a:t>Some additional conventional capacity may start to come on stream as a result of non-OPEC investment prior to impact, reducing pressure on supply. However, post peak, there is no spare production capacity and thus markets are vulnerable to supply or demand-side shocks.</a:t>
            </a:r>
          </a:p>
        </p:txBody>
      </p:sp>
      <p:sp>
        <p:nvSpPr>
          <p:cNvPr id="237580" name="Text Box 19"/>
          <p:cNvSpPr txBox="1">
            <a:spLocks noChangeArrowheads="1"/>
          </p:cNvSpPr>
          <p:nvPr/>
        </p:nvSpPr>
        <p:spPr bwMode="auto">
          <a:xfrm>
            <a:off x="4437063" y="1181100"/>
            <a:ext cx="4537075" cy="274638"/>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Alternative technologies</a:t>
            </a:r>
          </a:p>
        </p:txBody>
      </p:sp>
      <p:sp>
        <p:nvSpPr>
          <p:cNvPr id="237581" name="Text Box 22"/>
          <p:cNvSpPr txBox="1">
            <a:spLocks noChangeArrowheads="1"/>
          </p:cNvSpPr>
          <p:nvPr/>
        </p:nvSpPr>
        <p:spPr bwMode="auto">
          <a:xfrm>
            <a:off x="4424363" y="5235575"/>
            <a:ext cx="4411662" cy="274638"/>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Geopolitical</a:t>
            </a:r>
          </a:p>
        </p:txBody>
      </p:sp>
      <p:sp>
        <p:nvSpPr>
          <p:cNvPr id="237582" name="Rectangle 25"/>
          <p:cNvSpPr>
            <a:spLocks noChangeArrowheads="1"/>
          </p:cNvSpPr>
          <p:nvPr/>
        </p:nvSpPr>
        <p:spPr bwMode="auto">
          <a:xfrm>
            <a:off x="95250" y="1181100"/>
            <a:ext cx="3981450" cy="274638"/>
          </a:xfrm>
          <a:prstGeom prst="rect">
            <a:avLst/>
          </a:prstGeom>
          <a:solidFill>
            <a:srgbClr val="00AEEF"/>
          </a:solidFill>
          <a:ln w="9525" algn="ctr">
            <a:noFill/>
            <a:miter lim="800000"/>
            <a:headEnd/>
            <a:tailEnd/>
          </a:ln>
        </p:spPr>
        <p:txBody>
          <a:bodyPr>
            <a:spAutoFit/>
          </a:bodyPr>
          <a:lstStyle/>
          <a:p>
            <a:pPr>
              <a:spcBef>
                <a:spcPct val="50000"/>
              </a:spcBef>
            </a:pPr>
            <a:r>
              <a:rPr lang="en-GB" sz="1200">
                <a:solidFill>
                  <a:schemeClr val="bg1"/>
                </a:solidFill>
              </a:rPr>
              <a:t>Supply</a:t>
            </a:r>
          </a:p>
        </p:txBody>
      </p:sp>
      <p:sp>
        <p:nvSpPr>
          <p:cNvPr id="237583" name="Rectangle 26"/>
          <p:cNvSpPr>
            <a:spLocks noChangeArrowheads="1"/>
          </p:cNvSpPr>
          <p:nvPr/>
        </p:nvSpPr>
        <p:spPr bwMode="auto">
          <a:xfrm>
            <a:off x="12700" y="4564063"/>
            <a:ext cx="4125913" cy="1270000"/>
          </a:xfrm>
          <a:prstGeom prst="rect">
            <a:avLst/>
          </a:prstGeom>
          <a:noFill/>
          <a:ln w="9525" algn="ctr">
            <a:noFill/>
            <a:miter lim="800000"/>
            <a:headEnd/>
            <a:tailEnd/>
          </a:ln>
        </p:spPr>
        <p:txBody>
          <a:bodyPr>
            <a:spAutoFit/>
          </a:bodyPr>
          <a:lstStyle/>
          <a:p>
            <a:r>
              <a:rPr lang="en-GB" sz="1100" b="0"/>
              <a:t>The increase in supply from non-conventional sources and demand side impacts, slightly reduce upward pressure on prices. The scenario results in prices reaching $98 (in 2006 prices) by 2015 and $124 (in 2006) by 2020 (baseline $71 and $76 respectively). This is sensitive to assumptions on price elasticity and the extent of behavioural change.</a:t>
            </a:r>
          </a:p>
          <a:p>
            <a:endParaRPr lang="en-GB" sz="1100" b="0"/>
          </a:p>
        </p:txBody>
      </p:sp>
      <p:sp>
        <p:nvSpPr>
          <p:cNvPr id="237584" name="Text Box 27"/>
          <p:cNvSpPr txBox="1">
            <a:spLocks noChangeArrowheads="1"/>
          </p:cNvSpPr>
          <p:nvPr/>
        </p:nvSpPr>
        <p:spPr bwMode="auto">
          <a:xfrm>
            <a:off x="33338" y="2646363"/>
            <a:ext cx="3959225" cy="765175"/>
          </a:xfrm>
          <a:prstGeom prst="rect">
            <a:avLst/>
          </a:prstGeom>
          <a:noFill/>
          <a:ln w="9525">
            <a:noFill/>
            <a:miter lim="800000"/>
            <a:headEnd/>
            <a:tailEnd/>
          </a:ln>
        </p:spPr>
        <p:txBody>
          <a:bodyPr>
            <a:spAutoFit/>
          </a:bodyPr>
          <a:lstStyle/>
          <a:p>
            <a:pPr>
              <a:spcBef>
                <a:spcPct val="50000"/>
              </a:spcBef>
            </a:pPr>
            <a:r>
              <a:rPr lang="en-GB" sz="1100" b="0"/>
              <a:t>The continued high growth in oil demand maintains pressure on the oil price. However, pressures are lower relative to the very early scenario as the demand gap is comparatively less significant.</a:t>
            </a:r>
          </a:p>
        </p:txBody>
      </p:sp>
      <p:sp>
        <p:nvSpPr>
          <p:cNvPr id="237587" name="Text Box 30"/>
          <p:cNvSpPr txBox="1">
            <a:spLocks noChangeArrowheads="1"/>
          </p:cNvSpPr>
          <p:nvPr/>
        </p:nvSpPr>
        <p:spPr bwMode="auto">
          <a:xfrm>
            <a:off x="4465638" y="3197225"/>
            <a:ext cx="4537075" cy="274638"/>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GDP growth</a:t>
            </a:r>
          </a:p>
        </p:txBody>
      </p:sp>
      <p:sp>
        <p:nvSpPr>
          <p:cNvPr id="237589" name="Text Box 32"/>
          <p:cNvSpPr txBox="1">
            <a:spLocks noChangeArrowheads="1"/>
          </p:cNvSpPr>
          <p:nvPr/>
        </p:nvSpPr>
        <p:spPr bwMode="auto">
          <a:xfrm>
            <a:off x="68263" y="5664200"/>
            <a:ext cx="4070350" cy="274638"/>
          </a:xfrm>
          <a:prstGeom prst="rect">
            <a:avLst/>
          </a:prstGeom>
          <a:solidFill>
            <a:srgbClr val="00AEEF"/>
          </a:solidFill>
          <a:ln w="9525" algn="ctr">
            <a:noFill/>
            <a:miter lim="800000"/>
            <a:headEnd/>
            <a:tailEnd/>
          </a:ln>
          <a:effectLst/>
        </p:spPr>
        <p:txBody>
          <a:bodyPr>
            <a:spAutoFit/>
          </a:bodyPr>
          <a:lstStyle/>
          <a:p>
            <a:pPr>
              <a:spcBef>
                <a:spcPct val="50000"/>
              </a:spcBef>
            </a:pPr>
            <a:r>
              <a:rPr lang="en-GB" sz="1200">
                <a:solidFill>
                  <a:schemeClr val="bg1"/>
                </a:solidFill>
              </a:rPr>
              <a:t>Inflation</a:t>
            </a:r>
          </a:p>
        </p:txBody>
      </p:sp>
      <p:sp>
        <p:nvSpPr>
          <p:cNvPr id="237590" name="Rectangle 33"/>
          <p:cNvSpPr>
            <a:spLocks noChangeArrowheads="1"/>
          </p:cNvSpPr>
          <p:nvPr/>
        </p:nvSpPr>
        <p:spPr bwMode="auto">
          <a:xfrm>
            <a:off x="-26988" y="5916613"/>
            <a:ext cx="4354513" cy="765175"/>
          </a:xfrm>
          <a:prstGeom prst="rect">
            <a:avLst/>
          </a:prstGeom>
          <a:noFill/>
          <a:ln w="9525" algn="ctr">
            <a:noFill/>
            <a:miter lim="800000"/>
            <a:headEnd/>
            <a:tailEnd/>
          </a:ln>
        </p:spPr>
        <p:txBody>
          <a:bodyPr anchor="ctr">
            <a:spAutoFit/>
          </a:bodyPr>
          <a:lstStyle/>
          <a:p>
            <a:r>
              <a:rPr lang="en-GB" sz="1100" b="0"/>
              <a:t>The overall effect on inflation may be between an additional 0.4% and 0.8%* inflation. However, these figures do not consider the knock-on effects of higher oil prices driving up the prices of other fuels, magnifying the overall macroeconomic impact. </a:t>
            </a:r>
          </a:p>
        </p:txBody>
      </p:sp>
      <p:sp>
        <p:nvSpPr>
          <p:cNvPr id="237591" name="Text Box 34"/>
          <p:cNvSpPr txBox="1">
            <a:spLocks noChangeArrowheads="1"/>
          </p:cNvSpPr>
          <p:nvPr/>
        </p:nvSpPr>
        <p:spPr bwMode="auto">
          <a:xfrm>
            <a:off x="107950" y="6640513"/>
            <a:ext cx="5518150" cy="433387"/>
          </a:xfrm>
          <a:prstGeom prst="rect">
            <a:avLst/>
          </a:prstGeom>
          <a:noFill/>
          <a:ln w="9525" algn="ctr">
            <a:noFill/>
            <a:miter lim="800000"/>
            <a:headEnd/>
            <a:tailEnd/>
          </a:ln>
        </p:spPr>
        <p:txBody>
          <a:bodyPr wrap="none">
            <a:spAutoFit/>
          </a:bodyPr>
          <a:lstStyle/>
          <a:p>
            <a:pPr algn="ctr">
              <a:spcBef>
                <a:spcPct val="50000"/>
              </a:spcBef>
            </a:pPr>
            <a:r>
              <a:rPr lang="en-GB" sz="900" b="0"/>
              <a:t>*The Impact of High Oil Prices on the UK economy: A Slippery Slope?, 02 November 2004. Roger Bootle.</a:t>
            </a:r>
          </a:p>
          <a:p>
            <a:pPr algn="ctr">
              <a:spcBef>
                <a:spcPct val="50000"/>
              </a:spcBef>
            </a:pPr>
            <a:endParaRPr lang="en-GB" sz="900" b="0"/>
          </a:p>
        </p:txBody>
      </p:sp>
      <p:sp>
        <p:nvSpPr>
          <p:cNvPr id="237592" name="Line 36"/>
          <p:cNvSpPr>
            <a:spLocks noChangeShapeType="1"/>
          </p:cNvSpPr>
          <p:nvPr/>
        </p:nvSpPr>
        <p:spPr bwMode="auto">
          <a:xfrm>
            <a:off x="0" y="1081088"/>
            <a:ext cx="9144000" cy="0"/>
          </a:xfrm>
          <a:prstGeom prst="line">
            <a:avLst/>
          </a:prstGeom>
          <a:noFill/>
          <a:ln w="76200">
            <a:solidFill>
              <a:srgbClr val="B3AA7E"/>
            </a:solidFill>
            <a:round/>
            <a:headEnd/>
            <a:tailEnd/>
          </a:ln>
        </p:spPr>
        <p:txBody>
          <a:bodyPr/>
          <a:lstStyle/>
          <a:p>
            <a:endParaRPr lang="en-GB"/>
          </a:p>
        </p:txBody>
      </p:sp>
      <p:sp>
        <p:nvSpPr>
          <p:cNvPr id="237593" name="Rectangle 25"/>
          <p:cNvSpPr>
            <a:spLocks noChangeArrowheads="1"/>
          </p:cNvSpPr>
          <p:nvPr/>
        </p:nvSpPr>
        <p:spPr bwMode="auto">
          <a:xfrm>
            <a:off x="0" y="3716338"/>
            <a:ext cx="4259263" cy="596900"/>
          </a:xfrm>
          <a:prstGeom prst="rect">
            <a:avLst/>
          </a:prstGeom>
          <a:noFill/>
          <a:ln w="9525">
            <a:noFill/>
            <a:miter lim="800000"/>
            <a:headEnd/>
            <a:tailEnd/>
          </a:ln>
          <a:effectLst/>
        </p:spPr>
        <p:txBody>
          <a:bodyPr>
            <a:spAutoFit/>
          </a:bodyPr>
          <a:lstStyle/>
          <a:p>
            <a:r>
              <a:rPr lang="en-GB" sz="1100" b="0"/>
              <a:t>The demand gap in 2013 amounts to 0.7 mbd reaching 9.3 mbd by 2020. This gap could be filled through demand reduction, non-conventional oil, other fuels or new technology</a:t>
            </a:r>
            <a:r>
              <a:rPr lang="en-GB" sz="1100" b="0">
                <a:solidFill>
                  <a:srgbClr val="FF3399"/>
                </a:solidFill>
              </a:rPr>
              <a:t>. </a:t>
            </a:r>
          </a:p>
        </p:txBody>
      </p:sp>
      <p:sp>
        <p:nvSpPr>
          <p:cNvPr id="237594" name="Rectangle 2"/>
          <p:cNvSpPr>
            <a:spLocks noChangeArrowheads="1"/>
          </p:cNvSpPr>
          <p:nvPr/>
        </p:nvSpPr>
        <p:spPr bwMode="auto">
          <a:xfrm>
            <a:off x="9525" y="276225"/>
            <a:ext cx="6723063" cy="633413"/>
          </a:xfrm>
          <a:prstGeom prst="rect">
            <a:avLst/>
          </a:prstGeom>
          <a:noFill/>
          <a:ln w="9525">
            <a:noFill/>
            <a:miter lim="800000"/>
            <a:headEnd/>
            <a:tailEnd/>
          </a:ln>
        </p:spPr>
        <p:txBody>
          <a:bodyPr anchor="ctr"/>
          <a:lstStyle/>
          <a:p>
            <a:r>
              <a:rPr lang="en-GB" sz="2000">
                <a:solidFill>
                  <a:srgbClr val="B3AA7E"/>
                </a:solidFill>
              </a:rPr>
              <a:t>Early Peak – Impact globally and on the UK</a:t>
            </a:r>
            <a:r>
              <a:rPr lang="en-GB" sz="2400" b="0">
                <a:solidFill>
                  <a:schemeClr val="tx2"/>
                </a:solidFill>
              </a:rPr>
              <a:t/>
            </a:r>
            <a:br>
              <a:rPr lang="en-GB" sz="2400" b="0">
                <a:solidFill>
                  <a:schemeClr val="tx2"/>
                </a:solidFill>
              </a:rPr>
            </a:br>
            <a:r>
              <a:rPr lang="en-GB" sz="1200"/>
              <a:t>… this scenario is also likely to have serous consequences for the UK economy – it may result in an increase in geopolitical tensions but investment in low carbon technology prior to the peak reduces overall risks compared to the very early scenario…</a:t>
            </a:r>
          </a:p>
        </p:txBody>
      </p:sp>
      <p:sp>
        <p:nvSpPr>
          <p:cNvPr id="237595" name="Text Box 28"/>
          <p:cNvSpPr txBox="1">
            <a:spLocks noChangeArrowheads="1"/>
          </p:cNvSpPr>
          <p:nvPr/>
        </p:nvSpPr>
        <p:spPr bwMode="auto">
          <a:xfrm>
            <a:off x="4441825" y="1419225"/>
            <a:ext cx="4632325" cy="1774825"/>
          </a:xfrm>
          <a:prstGeom prst="rect">
            <a:avLst/>
          </a:prstGeom>
          <a:noFill/>
          <a:ln w="9525">
            <a:noFill/>
            <a:miter lim="800000"/>
            <a:headEnd/>
            <a:tailEnd/>
          </a:ln>
        </p:spPr>
        <p:txBody>
          <a:bodyPr>
            <a:spAutoFit/>
          </a:bodyPr>
          <a:lstStyle/>
          <a:p>
            <a:r>
              <a:rPr lang="en-GB" sz="1100" b="0"/>
              <a:t>The scope for substitution is still limited by the availability of the technology and infrastructure to support it but the additional 5 years investment into alternative technology development increases the potential volume of substitution compared to the Very Early Peak.</a:t>
            </a:r>
          </a:p>
          <a:p>
            <a:r>
              <a:rPr lang="en-GB" sz="1100" b="0"/>
              <a:t>As technologies are more mature at the time of the impact the potential impact from switching is likely to be greater and seen sooner. Energy conservation measures impact likely to be less as some ‘easy’, quick wins have already been implemented, The potential for biofuel substitution for oil demand will be greater and less harmful than in the very early scenario.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3D59239E-AE9A-478C-9445-69481FC88B78}" type="slidenum">
              <a:rPr lang="en-GB" sz="1400" b="0"/>
              <a:pPr algn="r"/>
              <a:t>29</a:t>
            </a:fld>
            <a:endParaRPr lang="en-GB" sz="1400" b="0"/>
          </a:p>
        </p:txBody>
      </p:sp>
      <p:graphicFrame>
        <p:nvGraphicFramePr>
          <p:cNvPr id="202851" name="Group 99"/>
          <p:cNvGraphicFramePr>
            <a:graphicFrameLocks noGrp="1"/>
          </p:cNvGraphicFramePr>
          <p:nvPr>
            <p:ph idx="4294967295"/>
          </p:nvPr>
        </p:nvGraphicFramePr>
        <p:xfrm>
          <a:off x="2555875" y="1412875"/>
          <a:ext cx="6337300" cy="1218883"/>
        </p:xfrm>
        <a:graphic>
          <a:graphicData uri="http://schemas.openxmlformats.org/drawingml/2006/table">
            <a:tbl>
              <a:tblPr/>
              <a:tblGrid>
                <a:gridCol w="2016125"/>
                <a:gridCol w="1223963"/>
                <a:gridCol w="1728787"/>
                <a:gridCol w="1368425"/>
              </a:tblGrid>
              <a:tr h="488950">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Estimated long-term (sustained)</a:t>
                      </a:r>
                      <a:endParaRPr kumimoji="0" lang="en-GB" sz="1100" b="0" i="0" u="none" strike="noStrike" cap="none" normalizeH="0" baseline="0" smtClean="0">
                        <a:ln>
                          <a:noFill/>
                        </a:ln>
                        <a:solidFill>
                          <a:schemeClr val="bg1"/>
                        </a:solidFill>
                        <a:effectLst/>
                        <a:latin typeface="Arial" charset="0"/>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impact of </a:t>
                      </a:r>
                      <a:r>
                        <a:rPr kumimoji="0" lang="en-GB" sz="1100" b="1" i="0" u="sng" strike="noStrike" cap="none" normalizeH="0" baseline="0" smtClean="0">
                          <a:ln>
                            <a:noFill/>
                          </a:ln>
                          <a:solidFill>
                            <a:schemeClr val="bg1"/>
                          </a:solidFill>
                          <a:effectLst/>
                          <a:latin typeface="Arial" charset="0"/>
                          <a:cs typeface="Arial" charset="0"/>
                        </a:rPr>
                        <a:t>Very Early Peak </a:t>
                      </a:r>
                      <a:r>
                        <a:rPr kumimoji="0" lang="en-GB" sz="1100" b="1" i="0" u="none" strike="noStrike" cap="none" normalizeH="0" baseline="0" smtClean="0">
                          <a:ln>
                            <a:noFill/>
                          </a:ln>
                          <a:solidFill>
                            <a:schemeClr val="bg1"/>
                          </a:solidFill>
                          <a:effectLst/>
                          <a:latin typeface="Arial" charset="0"/>
                          <a:cs typeface="Arial" charset="0"/>
                        </a:rPr>
                        <a:t>scenario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hMerge="1">
                  <a:txBody>
                    <a:bodyPr/>
                    <a:lstStyle/>
                    <a:p>
                      <a:endParaRPr lang="en-GB"/>
                    </a:p>
                  </a:txBody>
                  <a:tcPr/>
                </a:tc>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Estimated long-term (sustained)</a:t>
                      </a:r>
                      <a:endParaRPr kumimoji="0" lang="en-GB" sz="1100" b="0" i="0" u="none" strike="noStrike" cap="none" normalizeH="0" baseline="0" smtClean="0">
                        <a:ln>
                          <a:noFill/>
                        </a:ln>
                        <a:solidFill>
                          <a:schemeClr val="bg1"/>
                        </a:solidFill>
                        <a:effectLst/>
                        <a:latin typeface="Arial" charset="0"/>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impact of</a:t>
                      </a:r>
                      <a:r>
                        <a:rPr kumimoji="0" lang="en-GB" sz="1100" b="1" i="0" u="sng" strike="noStrike" cap="none" normalizeH="0" baseline="0" smtClean="0">
                          <a:ln>
                            <a:noFill/>
                          </a:ln>
                          <a:solidFill>
                            <a:schemeClr val="bg1"/>
                          </a:solidFill>
                          <a:effectLst/>
                          <a:latin typeface="Arial" charset="0"/>
                          <a:cs typeface="Arial" charset="0"/>
                        </a:rPr>
                        <a:t> Early Peak</a:t>
                      </a:r>
                      <a:r>
                        <a:rPr kumimoji="0" lang="en-GB" sz="1100" b="1" i="0" u="none" strike="noStrike" cap="none" normalizeH="0" baseline="0" smtClean="0">
                          <a:ln>
                            <a:noFill/>
                          </a:ln>
                          <a:solidFill>
                            <a:schemeClr val="bg1"/>
                          </a:solidFill>
                          <a:effectLst/>
                          <a:latin typeface="Arial" charset="0"/>
                          <a:cs typeface="Arial" charset="0"/>
                        </a:rPr>
                        <a:t> scenario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B7979"/>
                    </a:solidFill>
                  </a:tcPr>
                </a:tc>
                <a:tc hMerge="1">
                  <a:txBody>
                    <a:bodyPr/>
                    <a:lstStyle/>
                    <a:p>
                      <a:endParaRPr lang="en-GB"/>
                    </a:p>
                  </a:txBody>
                  <a:tcPr/>
                </a:tc>
              </a:tr>
              <a:tr h="2508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Average price increase over 2008 - 2018</a:t>
                      </a:r>
                      <a:endParaRPr kumimoji="0" lang="en-GB" sz="1100" b="0"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Loss of OECD GDP</a:t>
                      </a:r>
                      <a:endParaRPr kumimoji="0" lang="en-GB" sz="1100" b="0"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Average price increase over 20013-2020 </a:t>
                      </a:r>
                      <a:endParaRPr kumimoji="0" lang="en-GB" sz="1100" b="0"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B7979"/>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Loss of OECD GDP</a:t>
                      </a:r>
                      <a:endParaRPr kumimoji="0" lang="en-GB" sz="1100" b="0"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B7979"/>
                    </a:solidFill>
                  </a:tcPr>
                </a:tc>
              </a:tr>
              <a:tr h="3032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$61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- 1.83%</a:t>
                      </a:r>
                      <a:endParaRPr kumimoji="0" lang="en-GB" sz="11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$33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B7979"/>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100" b="1" i="0" u="none" strike="noStrike" cap="none" normalizeH="0" baseline="0" smtClean="0">
                          <a:ln>
                            <a:noFill/>
                          </a:ln>
                          <a:solidFill>
                            <a:schemeClr val="bg1"/>
                          </a:solidFill>
                          <a:effectLst/>
                          <a:latin typeface="Arial" charset="0"/>
                          <a:cs typeface="Arial" charset="0"/>
                        </a:rPr>
                        <a:t>-0.99%</a:t>
                      </a:r>
                      <a:endParaRPr kumimoji="0" lang="en-GB" sz="1100" b="1" i="0" u="none" strike="noStrike" cap="none" normalizeH="0" baseline="0" smtClean="0">
                        <a:ln>
                          <a:noFill/>
                        </a:ln>
                        <a:solidFill>
                          <a:schemeClr val="bg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B7979"/>
                    </a:solidFill>
                  </a:tcPr>
                </a:tc>
              </a:tr>
            </a:tbl>
          </a:graphicData>
        </a:graphic>
      </p:graphicFrame>
      <p:sp>
        <p:nvSpPr>
          <p:cNvPr id="202787" name="Text Box 59"/>
          <p:cNvSpPr txBox="1">
            <a:spLocks noChangeArrowheads="1"/>
          </p:cNvSpPr>
          <p:nvPr/>
        </p:nvSpPr>
        <p:spPr bwMode="auto">
          <a:xfrm>
            <a:off x="519113" y="5694363"/>
            <a:ext cx="184150" cy="260350"/>
          </a:xfrm>
          <a:prstGeom prst="rect">
            <a:avLst/>
          </a:prstGeom>
          <a:noFill/>
          <a:ln w="9525" algn="ctr">
            <a:noFill/>
            <a:miter lim="800000"/>
            <a:headEnd/>
            <a:tailEnd/>
          </a:ln>
        </p:spPr>
        <p:txBody>
          <a:bodyPr wrap="none">
            <a:spAutoFit/>
          </a:bodyPr>
          <a:lstStyle/>
          <a:p>
            <a:pPr algn="ctr">
              <a:spcBef>
                <a:spcPct val="50000"/>
              </a:spcBef>
            </a:pPr>
            <a:endParaRPr lang="en-US" sz="1100" b="0"/>
          </a:p>
        </p:txBody>
      </p:sp>
      <p:sp>
        <p:nvSpPr>
          <p:cNvPr id="202788" name="Text Box 60"/>
          <p:cNvSpPr txBox="1">
            <a:spLocks noChangeArrowheads="1"/>
          </p:cNvSpPr>
          <p:nvPr/>
        </p:nvSpPr>
        <p:spPr bwMode="auto">
          <a:xfrm>
            <a:off x="5230813" y="2482850"/>
            <a:ext cx="3240087" cy="274638"/>
          </a:xfrm>
          <a:prstGeom prst="rect">
            <a:avLst/>
          </a:prstGeom>
          <a:noFill/>
          <a:ln w="9525">
            <a:noFill/>
            <a:miter lim="800000"/>
            <a:headEnd/>
            <a:tailEnd/>
          </a:ln>
        </p:spPr>
        <p:txBody>
          <a:bodyPr>
            <a:spAutoFit/>
          </a:bodyPr>
          <a:lstStyle/>
          <a:p>
            <a:endParaRPr lang="en-US" sz="1200" b="0"/>
          </a:p>
        </p:txBody>
      </p:sp>
      <p:sp>
        <p:nvSpPr>
          <p:cNvPr id="202790" name="Rectangle 62"/>
          <p:cNvSpPr>
            <a:spLocks noChangeArrowheads="1"/>
          </p:cNvSpPr>
          <p:nvPr/>
        </p:nvSpPr>
        <p:spPr bwMode="auto">
          <a:xfrm>
            <a:off x="0" y="260350"/>
            <a:ext cx="8229600" cy="633413"/>
          </a:xfrm>
          <a:prstGeom prst="rect">
            <a:avLst/>
          </a:prstGeom>
          <a:noFill/>
          <a:ln w="9525">
            <a:noFill/>
            <a:miter lim="800000"/>
            <a:headEnd/>
            <a:tailEnd/>
          </a:ln>
        </p:spPr>
        <p:txBody>
          <a:bodyPr anchor="ctr"/>
          <a:lstStyle/>
          <a:p>
            <a:r>
              <a:rPr lang="en-GB" sz="2000">
                <a:solidFill>
                  <a:srgbClr val="B3AA7E"/>
                </a:solidFill>
              </a:rPr>
              <a:t>Putting in perspective… Very Early versus Early Peak</a:t>
            </a:r>
          </a:p>
        </p:txBody>
      </p:sp>
      <p:pic>
        <p:nvPicPr>
          <p:cNvPr id="202793" name="Picture 65"/>
          <p:cNvPicPr>
            <a:picLocks noChangeAspect="1" noChangeArrowheads="1"/>
          </p:cNvPicPr>
          <p:nvPr/>
        </p:nvPicPr>
        <p:blipFill>
          <a:blip r:embed="rId3" cstate="print"/>
          <a:srcRect/>
          <a:stretch>
            <a:fillRect/>
          </a:stretch>
        </p:blipFill>
        <p:spPr bwMode="auto">
          <a:xfrm>
            <a:off x="4330700" y="3003550"/>
            <a:ext cx="4392613" cy="2466975"/>
          </a:xfrm>
          <a:prstGeom prst="rect">
            <a:avLst/>
          </a:prstGeom>
          <a:noFill/>
          <a:ln w="9525">
            <a:noFill/>
            <a:miter lim="800000"/>
            <a:headEnd/>
            <a:tailEnd/>
          </a:ln>
        </p:spPr>
      </p:pic>
      <p:sp>
        <p:nvSpPr>
          <p:cNvPr id="202794" name="Text Box 66"/>
          <p:cNvSpPr txBox="1">
            <a:spLocks noChangeArrowheads="1"/>
          </p:cNvSpPr>
          <p:nvPr/>
        </p:nvSpPr>
        <p:spPr bwMode="auto">
          <a:xfrm>
            <a:off x="63500" y="5443538"/>
            <a:ext cx="9099550" cy="1357312"/>
          </a:xfrm>
          <a:prstGeom prst="rect">
            <a:avLst/>
          </a:prstGeom>
          <a:noFill/>
          <a:ln w="9525">
            <a:noFill/>
            <a:miter lim="800000"/>
            <a:headEnd/>
            <a:tailEnd/>
          </a:ln>
        </p:spPr>
        <p:txBody>
          <a:bodyPr>
            <a:spAutoFit/>
          </a:bodyPr>
          <a:lstStyle/>
          <a:p>
            <a:pPr>
              <a:spcBef>
                <a:spcPct val="50000"/>
              </a:spcBef>
            </a:pPr>
            <a:r>
              <a:rPr lang="en-GB" sz="1400" dirty="0">
                <a:solidFill>
                  <a:srgbClr val="00AEEF"/>
                </a:solidFill>
              </a:rPr>
              <a:t>Impacts of Peak Oil on Emissions and Climate Change</a:t>
            </a:r>
            <a:r>
              <a:rPr lang="en-GB" sz="1100" b="0" dirty="0">
                <a:solidFill>
                  <a:srgbClr val="00AEEF"/>
                </a:solidFill>
              </a:rPr>
              <a:t> </a:t>
            </a:r>
          </a:p>
          <a:p>
            <a:pPr>
              <a:spcBef>
                <a:spcPct val="25000"/>
              </a:spcBef>
            </a:pPr>
            <a:r>
              <a:rPr lang="en-GB" sz="1100" b="0" dirty="0"/>
              <a:t>In the Very Early Peak Scenario it is possible that security of supply concerns will take precedence over climate change action and as a result low carbon technology investment may become less of a priority, unless it provides the quickest way to address energy security concerns. This increases the risk of higher emissions globally. In the Early Peak scenario, investment in low carbon technology prior to the impact of peak oil will reduce the risk that short energy security concerns may compromise long term environmental concerns. Overall, many current UK policies aiming to reduce the UK’s CO2 emissions from transport are likely to also encourage the development and deployment of technologies that provide an alternative to petrol and diesel. As such, they are likely to improve the UK’s resilience against a “peak oil” scenario.</a:t>
            </a:r>
          </a:p>
        </p:txBody>
      </p:sp>
      <p:sp>
        <p:nvSpPr>
          <p:cNvPr id="202795" name="Text Box 68"/>
          <p:cNvSpPr txBox="1">
            <a:spLocks noChangeArrowheads="1"/>
          </p:cNvSpPr>
          <p:nvPr/>
        </p:nvSpPr>
        <p:spPr bwMode="auto">
          <a:xfrm>
            <a:off x="66675" y="981075"/>
            <a:ext cx="9077325" cy="515938"/>
          </a:xfrm>
          <a:prstGeom prst="rect">
            <a:avLst/>
          </a:prstGeom>
          <a:noFill/>
          <a:ln w="9525" algn="ctr">
            <a:noFill/>
            <a:miter lim="800000"/>
            <a:headEnd/>
            <a:tailEnd/>
          </a:ln>
        </p:spPr>
        <p:txBody>
          <a:bodyPr>
            <a:spAutoFit/>
          </a:bodyPr>
          <a:lstStyle/>
          <a:p>
            <a:pPr>
              <a:spcBef>
                <a:spcPct val="25000"/>
              </a:spcBef>
            </a:pPr>
            <a:r>
              <a:rPr lang="en-GB" sz="1400">
                <a:solidFill>
                  <a:srgbClr val="00AEEF"/>
                </a:solidFill>
              </a:rPr>
              <a:t>Impacts on GDP</a:t>
            </a:r>
            <a:r>
              <a:rPr lang="en-GB" sz="1200">
                <a:solidFill>
                  <a:srgbClr val="B3AA7E"/>
                </a:solidFill>
              </a:rPr>
              <a:t> </a:t>
            </a:r>
          </a:p>
          <a:p>
            <a:pPr>
              <a:spcBef>
                <a:spcPct val="25000"/>
              </a:spcBef>
            </a:pPr>
            <a:endParaRPr lang="en-GB" sz="1100" b="0"/>
          </a:p>
        </p:txBody>
      </p:sp>
      <p:sp>
        <p:nvSpPr>
          <p:cNvPr id="202797" name="Rectangle 73"/>
          <p:cNvSpPr>
            <a:spLocks noChangeArrowheads="1"/>
          </p:cNvSpPr>
          <p:nvPr/>
        </p:nvSpPr>
        <p:spPr bwMode="auto">
          <a:xfrm>
            <a:off x="127000" y="3221038"/>
            <a:ext cx="3960813" cy="1525587"/>
          </a:xfrm>
          <a:prstGeom prst="rect">
            <a:avLst/>
          </a:prstGeom>
          <a:noFill/>
          <a:ln w="25400" algn="ctr">
            <a:noFill/>
            <a:miter lim="800000"/>
            <a:headEnd/>
            <a:tailEnd/>
          </a:ln>
        </p:spPr>
        <p:txBody>
          <a:bodyPr anchor="ctr">
            <a:spAutoFit/>
          </a:bodyPr>
          <a:lstStyle/>
          <a:p>
            <a:pPr>
              <a:spcBef>
                <a:spcPct val="25000"/>
              </a:spcBef>
            </a:pPr>
            <a:r>
              <a:rPr lang="en-GB" sz="1400" dirty="0">
                <a:solidFill>
                  <a:srgbClr val="00AEEF"/>
                </a:solidFill>
                <a:ea typeface="Times New Roman" pitchFamily="18" charset="0"/>
                <a:cs typeface="Arial" charset="0"/>
              </a:rPr>
              <a:t>What do those price rises mean for the UK?</a:t>
            </a:r>
          </a:p>
          <a:p>
            <a:pPr>
              <a:spcBef>
                <a:spcPct val="25000"/>
              </a:spcBef>
            </a:pPr>
            <a:r>
              <a:rPr lang="en-GB" sz="1100" b="0" dirty="0">
                <a:ea typeface="Times New Roman" pitchFamily="18" charset="0"/>
                <a:cs typeface="Arial" charset="0"/>
              </a:rPr>
              <a:t>To put the price figures into context, this graph looks at the relative affordability of the oil prices in the Very Early Peak Scenario by calculating the number of barrels of oil that can be purchased per capita in different years. In terms of the GDP forecast, given the uncertainties of our GDP calculations, we have used Treasury’s forecast up to 2010 and the assumptions in the Energy White Paper after 2010.</a:t>
            </a:r>
          </a:p>
        </p:txBody>
      </p:sp>
      <p:sp>
        <p:nvSpPr>
          <p:cNvPr id="202798" name="Rectangle 75"/>
          <p:cNvSpPr>
            <a:spLocks noChangeArrowheads="1"/>
          </p:cNvSpPr>
          <p:nvPr/>
        </p:nvSpPr>
        <p:spPr bwMode="auto">
          <a:xfrm>
            <a:off x="-1765300" y="4292600"/>
            <a:ext cx="219075" cy="244475"/>
          </a:xfrm>
          <a:prstGeom prst="rect">
            <a:avLst/>
          </a:prstGeom>
          <a:noFill/>
          <a:ln w="9525" algn="ctr">
            <a:noFill/>
            <a:miter lim="800000"/>
            <a:headEnd/>
            <a:tailEnd/>
          </a:ln>
        </p:spPr>
        <p:txBody>
          <a:bodyPr wrap="none" anchor="ctr">
            <a:spAutoFit/>
          </a:bodyPr>
          <a:lstStyle/>
          <a:p>
            <a:pPr>
              <a:tabLst>
                <a:tab pos="114300" algn="l"/>
              </a:tabLst>
            </a:pPr>
            <a:r>
              <a:rPr lang="en-GB" sz="1000" b="0">
                <a:solidFill>
                  <a:srgbClr val="000000"/>
                </a:solidFill>
                <a:latin typeface="Arial (W1)" pitchFamily="34" charset="0"/>
                <a:ea typeface="Times New Roman" pitchFamily="18" charset="0"/>
                <a:cs typeface="Arial" charset="0"/>
              </a:rPr>
              <a:t>.</a:t>
            </a:r>
            <a:endParaRPr lang="en-GB" b="0">
              <a:ea typeface="Times New Roman" pitchFamily="18" charset="0"/>
              <a:cs typeface="Arial" charset="0"/>
            </a:endParaRPr>
          </a:p>
        </p:txBody>
      </p:sp>
      <p:sp>
        <p:nvSpPr>
          <p:cNvPr id="202799" name="Rectangle 76"/>
          <p:cNvSpPr>
            <a:spLocks noChangeArrowheads="1"/>
          </p:cNvSpPr>
          <p:nvPr/>
        </p:nvSpPr>
        <p:spPr bwMode="auto">
          <a:xfrm>
            <a:off x="5195888" y="2871788"/>
            <a:ext cx="3232150" cy="274637"/>
          </a:xfrm>
          <a:prstGeom prst="rect">
            <a:avLst/>
          </a:prstGeom>
          <a:solidFill>
            <a:srgbClr val="FFFFFF"/>
          </a:solidFill>
          <a:ln w="9525" algn="ctr">
            <a:noFill/>
            <a:miter lim="800000"/>
            <a:headEnd/>
            <a:tailEnd/>
          </a:ln>
        </p:spPr>
        <p:txBody>
          <a:bodyPr wrap="none" anchor="ctr">
            <a:spAutoFit/>
          </a:bodyPr>
          <a:lstStyle/>
          <a:p>
            <a:r>
              <a:rPr lang="en-GB" sz="1200"/>
              <a:t>GDP per capita/oil price (real 2006 prices)</a:t>
            </a:r>
            <a:r>
              <a:rPr lang="en-GB" sz="1200" b="0">
                <a:solidFill>
                  <a:schemeClr val="accent2"/>
                </a:solidFill>
              </a:rPr>
              <a:t> </a:t>
            </a:r>
          </a:p>
        </p:txBody>
      </p:sp>
      <p:sp>
        <p:nvSpPr>
          <p:cNvPr id="202800" name="Text Box 77"/>
          <p:cNvSpPr txBox="1">
            <a:spLocks noChangeArrowheads="1"/>
          </p:cNvSpPr>
          <p:nvPr/>
        </p:nvSpPr>
        <p:spPr bwMode="auto">
          <a:xfrm>
            <a:off x="7740650" y="3500438"/>
            <a:ext cx="1152525" cy="647700"/>
          </a:xfrm>
          <a:prstGeom prst="rect">
            <a:avLst/>
          </a:prstGeom>
          <a:solidFill>
            <a:srgbClr val="FFFFFF"/>
          </a:solidFill>
          <a:ln w="9525" algn="ctr">
            <a:solidFill>
              <a:schemeClr val="tx1"/>
            </a:solidFill>
            <a:miter lim="800000"/>
            <a:headEnd/>
            <a:tailEnd/>
          </a:ln>
        </p:spPr>
        <p:txBody>
          <a:bodyPr>
            <a:spAutoFit/>
          </a:bodyPr>
          <a:lstStyle/>
          <a:p>
            <a:pPr algn="ctr">
              <a:spcBef>
                <a:spcPct val="50000"/>
              </a:spcBef>
            </a:pPr>
            <a:r>
              <a:rPr lang="en-GB" sz="900"/>
              <a:t>Estimates based on oil price in Very Early Peak Scenario</a:t>
            </a:r>
          </a:p>
        </p:txBody>
      </p:sp>
      <p:sp>
        <p:nvSpPr>
          <p:cNvPr id="202801" name="Line 36"/>
          <p:cNvSpPr>
            <a:spLocks noChangeShapeType="1"/>
          </p:cNvSpPr>
          <p:nvPr/>
        </p:nvSpPr>
        <p:spPr bwMode="auto">
          <a:xfrm>
            <a:off x="0" y="869950"/>
            <a:ext cx="9144000" cy="0"/>
          </a:xfrm>
          <a:prstGeom prst="line">
            <a:avLst/>
          </a:prstGeom>
          <a:noFill/>
          <a:ln w="76200">
            <a:solidFill>
              <a:srgbClr val="B3AA7E"/>
            </a:solidFill>
            <a:round/>
            <a:headEnd/>
            <a:tailEnd/>
          </a:ln>
        </p:spPr>
        <p:txBody>
          <a:bodyPr/>
          <a:lstStyle/>
          <a:p>
            <a:endParaRPr lang="en-GB"/>
          </a:p>
        </p:txBody>
      </p:sp>
      <p:sp>
        <p:nvSpPr>
          <p:cNvPr id="202852" name="Text Box 68"/>
          <p:cNvSpPr txBox="1">
            <a:spLocks noChangeArrowheads="1"/>
          </p:cNvSpPr>
          <p:nvPr/>
        </p:nvSpPr>
        <p:spPr bwMode="auto">
          <a:xfrm>
            <a:off x="90488" y="1260475"/>
            <a:ext cx="2451100" cy="1481138"/>
          </a:xfrm>
          <a:prstGeom prst="rect">
            <a:avLst/>
          </a:prstGeom>
          <a:noFill/>
          <a:ln w="9525" algn="ctr">
            <a:noFill/>
            <a:miter lim="800000"/>
            <a:headEnd/>
            <a:tailEnd/>
          </a:ln>
        </p:spPr>
        <p:txBody>
          <a:bodyPr>
            <a:spAutoFit/>
          </a:bodyPr>
          <a:lstStyle/>
          <a:p>
            <a:pPr>
              <a:spcBef>
                <a:spcPct val="25000"/>
              </a:spcBef>
            </a:pPr>
            <a:r>
              <a:rPr lang="en-GB" sz="1100" b="0"/>
              <a:t>Based on the IEA assumption that a price increase of $10/bbl may lead to a real GDP decrease of about 0.3% in OECD countries we calculated the estimated long term (sustained impact) of our scenarios. </a:t>
            </a:r>
          </a:p>
          <a:p>
            <a:pPr>
              <a:spcBef>
                <a:spcPct val="25000"/>
              </a:spcBef>
            </a:pPr>
            <a:r>
              <a:rPr lang="en-GB" sz="1100" b="0"/>
              <a:t>GDP reductions are likely to be higher in non OECD countries.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4F3EBD61-073F-464E-8330-3E7FD1244531}" type="slidenum">
              <a:rPr lang="en-GB" sz="1400" b="0"/>
              <a:pPr algn="r"/>
              <a:t>3</a:t>
            </a:fld>
            <a:endParaRPr lang="en-GB" sz="1400" b="0"/>
          </a:p>
        </p:txBody>
      </p:sp>
      <p:sp>
        <p:nvSpPr>
          <p:cNvPr id="161796" name="Rectangle 8"/>
          <p:cNvSpPr>
            <a:spLocks noChangeArrowheads="1"/>
          </p:cNvSpPr>
          <p:nvPr/>
        </p:nvSpPr>
        <p:spPr bwMode="auto">
          <a:xfrm>
            <a:off x="468313" y="1681163"/>
            <a:ext cx="5903912" cy="358775"/>
          </a:xfrm>
          <a:prstGeom prst="rect">
            <a:avLst/>
          </a:prstGeom>
          <a:solidFill>
            <a:srgbClr val="00AEEF"/>
          </a:solidFill>
          <a:ln w="9525">
            <a:noFill/>
            <a:miter lim="800000"/>
            <a:headEnd/>
            <a:tailEnd/>
          </a:ln>
        </p:spPr>
        <p:txBody>
          <a:bodyPr wrap="none" anchor="ctr"/>
          <a:lstStyle/>
          <a:p>
            <a:pPr algn="ctr">
              <a:spcBef>
                <a:spcPct val="50000"/>
              </a:spcBef>
            </a:pPr>
            <a:endParaRPr lang="en-US" sz="1100" b="0">
              <a:solidFill>
                <a:srgbClr val="00AEEF"/>
              </a:solidFill>
            </a:endParaRPr>
          </a:p>
        </p:txBody>
      </p:sp>
      <p:sp>
        <p:nvSpPr>
          <p:cNvPr id="161797" name="Rectangle 2"/>
          <p:cNvSpPr>
            <a:spLocks noGrp="1" noChangeArrowheads="1"/>
          </p:cNvSpPr>
          <p:nvPr>
            <p:ph type="title" idx="4294967295"/>
          </p:nvPr>
        </p:nvSpPr>
        <p:spPr bwMode="gray">
          <a:xfrm>
            <a:off x="107950" y="260350"/>
            <a:ext cx="6480175" cy="490538"/>
          </a:xfrm>
          <a:prstGeom prst="rect">
            <a:avLst/>
          </a:prstGeom>
          <a:solidFill>
            <a:srgbClr val="FFFFFF"/>
          </a:solidFill>
          <a:ln>
            <a:miter lim="800000"/>
            <a:headEnd/>
            <a:tailEnd/>
          </a:ln>
        </p:spPr>
        <p:txBody>
          <a:bodyPr anchor="ctr"/>
          <a:lstStyle/>
          <a:p>
            <a:r>
              <a:rPr lang="en-GB" sz="1000" b="0"/>
              <a:t>Content</a:t>
            </a:r>
          </a:p>
        </p:txBody>
      </p:sp>
      <p:sp>
        <p:nvSpPr>
          <p:cNvPr id="161798" name="Rectangle 3"/>
          <p:cNvSpPr>
            <a:spLocks noGrp="1" noChangeArrowheads="1"/>
          </p:cNvSpPr>
          <p:nvPr>
            <p:ph type="body" idx="4294967295"/>
          </p:nvPr>
        </p:nvSpPr>
        <p:spPr bwMode="auto">
          <a:xfrm>
            <a:off x="468313" y="1700213"/>
            <a:ext cx="7488237" cy="3746500"/>
          </a:xfrm>
          <a:prstGeom prst="rect">
            <a:avLst/>
          </a:prstGeom>
          <a:noFill/>
          <a:ln>
            <a:miter lim="800000"/>
            <a:headEnd/>
            <a:tailEnd/>
          </a:ln>
        </p:spPr>
        <p:txBody>
          <a:bodyPr wrap="none"/>
          <a:lstStyle/>
          <a:p>
            <a:pPr marL="609600" indent="-609600">
              <a:lnSpc>
                <a:spcPct val="90000"/>
              </a:lnSpc>
              <a:spcBef>
                <a:spcPct val="50000"/>
              </a:spcBef>
              <a:buFontTx/>
              <a:buAutoNum type="arabicPeriod"/>
            </a:pPr>
            <a:r>
              <a:rPr lang="en-GB" sz="1600" dirty="0"/>
              <a:t>Executive Summary</a:t>
            </a:r>
          </a:p>
          <a:p>
            <a:pPr marL="609600" indent="-609600">
              <a:lnSpc>
                <a:spcPct val="90000"/>
              </a:lnSpc>
              <a:spcBef>
                <a:spcPct val="50000"/>
              </a:spcBef>
              <a:buFontTx/>
              <a:buAutoNum type="arabicPeriod"/>
            </a:pPr>
            <a:r>
              <a:rPr lang="en-GB" sz="1600" dirty="0"/>
              <a:t>What is peak oil and what do others say? </a:t>
            </a:r>
          </a:p>
          <a:p>
            <a:pPr marL="609600" indent="-609600">
              <a:lnSpc>
                <a:spcPct val="90000"/>
              </a:lnSpc>
              <a:spcBef>
                <a:spcPct val="50000"/>
              </a:spcBef>
              <a:buFontTx/>
              <a:buAutoNum type="arabicPeriod"/>
            </a:pPr>
            <a:r>
              <a:rPr lang="en-GB" sz="1600" dirty="0"/>
              <a:t>Oil in the UK Economy</a:t>
            </a:r>
            <a:endParaRPr lang="en-GB" sz="1600" dirty="0">
              <a:solidFill>
                <a:srgbClr val="FF0066"/>
              </a:solidFill>
            </a:endParaRPr>
          </a:p>
          <a:p>
            <a:pPr marL="609600" indent="-609600">
              <a:lnSpc>
                <a:spcPct val="90000"/>
              </a:lnSpc>
              <a:spcBef>
                <a:spcPct val="50000"/>
              </a:spcBef>
              <a:buFontTx/>
              <a:buAutoNum type="arabicPeriod"/>
            </a:pPr>
            <a:r>
              <a:rPr lang="en-GB" sz="1600" dirty="0"/>
              <a:t>Alternative Technologies</a:t>
            </a:r>
          </a:p>
          <a:p>
            <a:pPr marL="609600" indent="-609600">
              <a:lnSpc>
                <a:spcPct val="90000"/>
              </a:lnSpc>
              <a:spcBef>
                <a:spcPct val="50000"/>
              </a:spcBef>
              <a:buFontTx/>
              <a:buAutoNum type="arabicPeriod"/>
            </a:pPr>
            <a:r>
              <a:rPr lang="en-GB" sz="1600" dirty="0"/>
              <a:t>Scenarios of peak oil and their impacts</a:t>
            </a:r>
          </a:p>
          <a:p>
            <a:pPr marL="609600" indent="-609600">
              <a:lnSpc>
                <a:spcPct val="90000"/>
              </a:lnSpc>
              <a:spcBef>
                <a:spcPct val="50000"/>
              </a:spcBef>
              <a:buFontTx/>
              <a:buAutoNum type="arabicPeriod"/>
            </a:pPr>
            <a:r>
              <a:rPr lang="en-GB" sz="1600" dirty="0"/>
              <a:t>Conclusions</a:t>
            </a:r>
          </a:p>
          <a:p>
            <a:pPr marL="609600" indent="-609600">
              <a:lnSpc>
                <a:spcPct val="90000"/>
              </a:lnSpc>
              <a:spcBef>
                <a:spcPct val="50000"/>
              </a:spcBef>
              <a:buFontTx/>
              <a:buAutoNum type="arabicPeriod"/>
            </a:pPr>
            <a:r>
              <a:rPr lang="en-GB" sz="1600" dirty="0"/>
              <a:t>Bibliography</a:t>
            </a:r>
          </a:p>
          <a:p>
            <a:pPr marL="609600" indent="-609600">
              <a:lnSpc>
                <a:spcPct val="90000"/>
              </a:lnSpc>
              <a:spcBef>
                <a:spcPct val="50000"/>
              </a:spcBef>
              <a:buFontTx/>
              <a:buNone/>
            </a:pPr>
            <a:endParaRPr lang="en-GB" sz="1600" dirty="0">
              <a:solidFill>
                <a:srgbClr val="FF0066"/>
              </a:solidFill>
            </a:endParaRPr>
          </a:p>
          <a:p>
            <a:pPr marL="609600" indent="-609600">
              <a:lnSpc>
                <a:spcPct val="90000"/>
              </a:lnSpc>
              <a:spcBef>
                <a:spcPct val="30000"/>
              </a:spcBef>
              <a:buFontTx/>
              <a:buNone/>
            </a:pPr>
            <a:endParaRPr lang="en-GB" sz="1600" dirty="0">
              <a:solidFill>
                <a:srgbClr val="FF0066"/>
              </a:solidFill>
            </a:endParaRPr>
          </a:p>
        </p:txBody>
      </p:sp>
      <p:sp>
        <p:nvSpPr>
          <p:cNvPr id="161800"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
        <p:nvSpPr>
          <p:cNvPr id="161801" name="Rectangle 2"/>
          <p:cNvSpPr>
            <a:spLocks noChangeArrowheads="1"/>
          </p:cNvSpPr>
          <p:nvPr/>
        </p:nvSpPr>
        <p:spPr bwMode="gray">
          <a:xfrm>
            <a:off x="179388" y="260350"/>
            <a:ext cx="6048375" cy="490538"/>
          </a:xfrm>
          <a:prstGeom prst="rect">
            <a:avLst/>
          </a:prstGeom>
          <a:solidFill>
            <a:srgbClr val="FFFFFF"/>
          </a:solidFill>
          <a:ln w="9525">
            <a:noFill/>
            <a:miter lim="800000"/>
            <a:headEnd/>
            <a:tailEnd/>
          </a:ln>
        </p:spPr>
        <p:txBody>
          <a:bodyPr anchor="ctr"/>
          <a:lstStyle/>
          <a:p>
            <a:r>
              <a:rPr lang="en-GB" sz="2800">
                <a:solidFill>
                  <a:srgbClr val="B3AA7E"/>
                </a:solidFill>
              </a:rPr>
              <a:t>Content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Slide Number Placeholder 6"/>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830FA03E-AA2B-4CEE-8A43-CC52FDD90ED7}" type="slidenum">
              <a:rPr lang="en-GB" sz="1400" b="0"/>
              <a:pPr algn="r"/>
              <a:t>30</a:t>
            </a:fld>
            <a:endParaRPr lang="en-GB" sz="1400" b="0"/>
          </a:p>
        </p:txBody>
      </p:sp>
      <p:graphicFrame>
        <p:nvGraphicFramePr>
          <p:cNvPr id="204804" name="Object 2"/>
          <p:cNvGraphicFramePr>
            <a:graphicFrameLocks noChangeAspect="1"/>
          </p:cNvGraphicFramePr>
          <p:nvPr>
            <p:ph sz="half" idx="4294967295"/>
          </p:nvPr>
        </p:nvGraphicFramePr>
        <p:xfrm>
          <a:off x="4141788" y="2955925"/>
          <a:ext cx="4981575" cy="2754313"/>
        </p:xfrm>
        <a:graphic>
          <a:graphicData uri="http://schemas.openxmlformats.org/presentationml/2006/ole">
            <p:oleObj spid="_x0000_s204804" name="Chart" r:id="rId4" imgW="7029450" imgH="3886403" progId="Excel.Sheet.8">
              <p:embed/>
            </p:oleObj>
          </a:graphicData>
        </a:graphic>
      </p:graphicFrame>
      <p:sp>
        <p:nvSpPr>
          <p:cNvPr id="204805" name="Rectangle 3"/>
          <p:cNvSpPr>
            <a:spLocks noChangeArrowheads="1"/>
          </p:cNvSpPr>
          <p:nvPr/>
        </p:nvSpPr>
        <p:spPr bwMode="auto">
          <a:xfrm>
            <a:off x="-19050" y="303213"/>
            <a:ext cx="6948488" cy="633412"/>
          </a:xfrm>
          <a:prstGeom prst="rect">
            <a:avLst/>
          </a:prstGeom>
          <a:noFill/>
          <a:ln w="9525">
            <a:noFill/>
            <a:miter lim="800000"/>
            <a:headEnd/>
            <a:tailEnd/>
          </a:ln>
        </p:spPr>
        <p:txBody>
          <a:bodyPr anchor="ctr"/>
          <a:lstStyle/>
          <a:p>
            <a:r>
              <a:rPr lang="en-GB" sz="2400">
                <a:solidFill>
                  <a:srgbClr val="B3AA7E"/>
                </a:solidFill>
              </a:rPr>
              <a:t>Medium Term Peak</a:t>
            </a:r>
            <a:r>
              <a:rPr lang="en-GB" sz="2400">
                <a:solidFill>
                  <a:schemeClr val="tx2"/>
                </a:solidFill>
              </a:rPr>
              <a:t/>
            </a:r>
            <a:br>
              <a:rPr lang="en-GB" sz="2400">
                <a:solidFill>
                  <a:schemeClr val="tx2"/>
                </a:solidFill>
              </a:rPr>
            </a:br>
            <a:r>
              <a:rPr lang="en-GB" sz="1200"/>
              <a:t>…despite a relatively constant rate of investment and discoveries of new fields and reserves growth, increase in production is not fast enough to keep up with demand around 2025-2030</a:t>
            </a:r>
            <a:r>
              <a:rPr lang="en-GB" sz="1200" b="0">
                <a:solidFill>
                  <a:srgbClr val="B3AA7E"/>
                </a:solidFill>
              </a:rPr>
              <a:t> …</a:t>
            </a:r>
          </a:p>
        </p:txBody>
      </p:sp>
      <p:sp>
        <p:nvSpPr>
          <p:cNvPr id="204808" name="Rectangle 7"/>
          <p:cNvSpPr>
            <a:spLocks noChangeArrowheads="1"/>
          </p:cNvSpPr>
          <p:nvPr/>
        </p:nvSpPr>
        <p:spPr bwMode="auto">
          <a:xfrm>
            <a:off x="4124325" y="2632075"/>
            <a:ext cx="4911725" cy="304800"/>
          </a:xfrm>
          <a:prstGeom prst="rect">
            <a:avLst/>
          </a:prstGeom>
          <a:noFill/>
          <a:ln w="9525">
            <a:noFill/>
            <a:miter lim="800000"/>
            <a:headEnd/>
            <a:tailEnd/>
          </a:ln>
        </p:spPr>
        <p:txBody>
          <a:bodyPr anchor="ctr">
            <a:spAutoFit/>
          </a:bodyPr>
          <a:lstStyle/>
          <a:p>
            <a:r>
              <a:rPr lang="en-GB" sz="1400">
                <a:solidFill>
                  <a:srgbClr val="00AEEF"/>
                </a:solidFill>
                <a:ea typeface="Times New Roman" pitchFamily="18" charset="0"/>
                <a:cs typeface="Arial" charset="0"/>
              </a:rPr>
              <a:t>Supply/demand balance to 2040 in Medium Scenario</a:t>
            </a:r>
            <a:endParaRPr lang="en-GB" sz="1400" b="0">
              <a:solidFill>
                <a:srgbClr val="00AEEF"/>
              </a:solidFill>
              <a:ea typeface="Times New Roman" pitchFamily="18" charset="0"/>
              <a:cs typeface="Arial" charset="0"/>
            </a:endParaRPr>
          </a:p>
        </p:txBody>
      </p:sp>
      <p:graphicFrame>
        <p:nvGraphicFramePr>
          <p:cNvPr id="204846" name="Group 46"/>
          <p:cNvGraphicFramePr>
            <a:graphicFrameLocks noGrp="1"/>
          </p:cNvGraphicFramePr>
          <p:nvPr>
            <p:ph sz="half" idx="4294967295"/>
          </p:nvPr>
        </p:nvGraphicFramePr>
        <p:xfrm>
          <a:off x="117475" y="1125538"/>
          <a:ext cx="8847138" cy="1150938"/>
        </p:xfrm>
        <a:graphic>
          <a:graphicData uri="http://schemas.openxmlformats.org/drawingml/2006/table">
            <a:tbl>
              <a:tblPr/>
              <a:tblGrid>
                <a:gridCol w="1131888"/>
                <a:gridCol w="2890837"/>
                <a:gridCol w="3024188"/>
                <a:gridCol w="1800225"/>
              </a:tblGrid>
              <a:tr h="503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Scenarios</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rPr>
                        <a:t>Supply and </a:t>
                      </a:r>
                      <a:r>
                        <a:rPr kumimoji="0" lang="en-GB" sz="1200" b="1" i="0" u="none" strike="noStrike" cap="none" normalizeH="0" baseline="0" smtClean="0">
                          <a:ln>
                            <a:noFill/>
                          </a:ln>
                          <a:solidFill>
                            <a:schemeClr val="bg1"/>
                          </a:solidFill>
                          <a:effectLst/>
                          <a:latin typeface="Arial" charset="0"/>
                          <a:cs typeface="Times New Roman" pitchFamily="18" charset="0"/>
                        </a:rPr>
                        <a:t>demand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rPr>
                        <a:t>Decline rates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Recoverable resources</a:t>
                      </a:r>
                      <a:endParaRPr kumimoji="0" lang="en-GB" sz="1200" b="1"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r>
              <a:tr h="647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AEEF"/>
                          </a:solidFill>
                          <a:effectLst/>
                          <a:latin typeface="Arial" charset="0"/>
                          <a:cs typeface="Times New Roman" pitchFamily="18" charset="0"/>
                        </a:rPr>
                        <a:t>Medium</a:t>
                      </a:r>
                      <a:endParaRPr kumimoji="0" lang="en-GB" sz="1200" b="0" i="0" u="none" strike="noStrike" cap="none" normalizeH="0" baseline="0" smtClean="0">
                        <a:ln>
                          <a:noFill/>
                        </a:ln>
                        <a:solidFill>
                          <a:srgbClr val="00AEEF"/>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AEEF"/>
                          </a:solidFill>
                          <a:effectLst/>
                          <a:latin typeface="Arial" charset="0"/>
                          <a:cs typeface="Times New Roman" pitchFamily="18" charset="0"/>
                        </a:rPr>
                        <a:t>(mid 2020s)</a:t>
                      </a:r>
                      <a:endParaRPr kumimoji="0" lang="en-GB" sz="1200" b="0" i="0" u="none" strike="noStrike" cap="none" normalizeH="0" baseline="0" smtClean="0">
                        <a:ln>
                          <a:noFill/>
                        </a:ln>
                        <a:solidFill>
                          <a:srgbClr val="00AEEF"/>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rgbClr val="00AEE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Medium to high demand;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cs typeface="Times New Roman" pitchFamily="18" charset="0"/>
                        </a:rPr>
                        <a:t>(as in IEA WEO 07 reference scenario up to 2020, slightly higher thereafter)</a:t>
                      </a:r>
                      <a:endParaRPr kumimoji="0" lang="en-GB" sz="1100" b="0" i="0" u="none" strike="noStrike" cap="none" normalizeH="0" baseline="0" smtClean="0">
                        <a:ln>
                          <a:noFill/>
                        </a:ln>
                        <a:solidFill>
                          <a:srgbClr val="7B7979"/>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High level of investment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rgbClr val="7B7979"/>
                          </a:solidFill>
                          <a:effectLst/>
                          <a:latin typeface="Arial" charset="0"/>
                          <a:cs typeface="Times New Roman" pitchFamily="18" charset="0"/>
                        </a:rPr>
                        <a:t>(similar to WEO 07); though constraints in investment emerge around mid 2020s)</a:t>
                      </a:r>
                      <a:endParaRPr kumimoji="0" lang="en-GB" sz="1100" b="0" i="0" u="none" strike="noStrike" cap="none" normalizeH="0" baseline="0" smtClean="0">
                        <a:ln>
                          <a:noFill/>
                        </a:ln>
                        <a:solidFill>
                          <a:srgbClr val="7B7979"/>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Central estimate based on USGS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827" name="Rectangle 41"/>
          <p:cNvSpPr>
            <a:spLocks noChangeArrowheads="1"/>
          </p:cNvSpPr>
          <p:nvPr/>
        </p:nvSpPr>
        <p:spPr bwMode="auto">
          <a:xfrm>
            <a:off x="117475" y="2524125"/>
            <a:ext cx="4025900" cy="3360738"/>
          </a:xfrm>
          <a:prstGeom prst="rect">
            <a:avLst/>
          </a:prstGeom>
          <a:noFill/>
          <a:ln w="9525" algn="ctr">
            <a:noFill/>
            <a:miter lim="800000"/>
            <a:headEnd/>
            <a:tailEnd/>
          </a:ln>
        </p:spPr>
        <p:txBody>
          <a:bodyPr anchor="ctr">
            <a:spAutoFit/>
          </a:bodyPr>
          <a:lstStyle/>
          <a:p>
            <a:r>
              <a:rPr lang="en-GB" sz="1200">
                <a:solidFill>
                  <a:srgbClr val="00AEEF"/>
                </a:solidFill>
              </a:rPr>
              <a:t>Despite a relatively constant rate of investment and discoveries of new fields, increases in production are not fast enough to keep up with demand around 2025-2030. Following the peak the rate of decline could be relatively quick.</a:t>
            </a:r>
          </a:p>
          <a:p>
            <a:pPr>
              <a:buFontTx/>
              <a:buChar char="•"/>
            </a:pPr>
            <a:r>
              <a:rPr lang="en-GB" sz="1100" b="0"/>
              <a:t>There is a steady growth in demand both from developed and developing countries coupled with an increase in capacity over the next fifteen years.</a:t>
            </a:r>
          </a:p>
          <a:p>
            <a:pPr>
              <a:buFontTx/>
              <a:buChar char="•"/>
            </a:pPr>
            <a:r>
              <a:rPr lang="en-GB" sz="1100" b="0"/>
              <a:t>However, capacity additions fail to match demand around 2025. By this time however developments in both non-conventional and alternative fuels ensure a smoother transition to a post-crude energy system. </a:t>
            </a:r>
          </a:p>
          <a:p>
            <a:pPr>
              <a:buFontTx/>
              <a:buChar char="•"/>
            </a:pPr>
            <a:r>
              <a:rPr lang="en-GB" sz="1100" b="0"/>
              <a:t>Whilst oil demand remains high, the growth rate in demand is slower post 2015 due to the combined effect of climate change policies and high energy prices. </a:t>
            </a:r>
          </a:p>
          <a:p>
            <a:pPr>
              <a:buFontTx/>
              <a:buChar char="•"/>
            </a:pPr>
            <a:r>
              <a:rPr lang="en-GB" sz="1100" b="0"/>
              <a:t>High demand in the short and medium term drives considerable investment in new exploration and production.</a:t>
            </a:r>
          </a:p>
          <a:p>
            <a:pPr>
              <a:buFontTx/>
              <a:buChar char="•"/>
            </a:pPr>
            <a:r>
              <a:rPr lang="en-GB" sz="1100" b="0"/>
              <a:t>OECD crude production (which already peaked at the beginning of the century) continues to fall; </a:t>
            </a:r>
          </a:p>
        </p:txBody>
      </p:sp>
      <p:sp>
        <p:nvSpPr>
          <p:cNvPr id="204828" name="Rectangle 42"/>
          <p:cNvSpPr>
            <a:spLocks noChangeArrowheads="1"/>
          </p:cNvSpPr>
          <p:nvPr/>
        </p:nvSpPr>
        <p:spPr bwMode="auto">
          <a:xfrm>
            <a:off x="74613" y="5818188"/>
            <a:ext cx="8964612" cy="933450"/>
          </a:xfrm>
          <a:prstGeom prst="rect">
            <a:avLst/>
          </a:prstGeom>
          <a:noFill/>
          <a:ln w="9525" algn="ctr">
            <a:noFill/>
            <a:miter lim="800000"/>
            <a:headEnd/>
            <a:tailEnd/>
          </a:ln>
        </p:spPr>
        <p:txBody>
          <a:bodyPr>
            <a:spAutoFit/>
          </a:bodyPr>
          <a:lstStyle/>
          <a:p>
            <a:pPr>
              <a:buFontTx/>
              <a:buChar char="•"/>
            </a:pPr>
            <a:r>
              <a:rPr lang="en-GB" sz="1100" b="0"/>
              <a:t>Production from FSU countries increases by around a third over the next ten years, but then plateaus at around 15mbd;</a:t>
            </a:r>
          </a:p>
          <a:p>
            <a:pPr>
              <a:buFontTx/>
              <a:buChar char="•"/>
            </a:pPr>
            <a:r>
              <a:rPr lang="en-GB" sz="1100" b="0"/>
              <a:t>OPEC slowly invests in new production and capacity, but under-investment in exploration from some producers and a certain degree of inefficiencies in field development leads to a reduction in reserve expansion capacity and to a peak in crude production around 2025. </a:t>
            </a:r>
          </a:p>
          <a:p>
            <a:pPr>
              <a:buFontTx/>
              <a:buChar char="•"/>
            </a:pPr>
            <a:r>
              <a:rPr lang="en-GB" sz="1100" b="0"/>
              <a:t>Due to tightness in the market, some spikes in prices above are possible following rapid shocks. </a:t>
            </a:r>
            <a:r>
              <a:rPr lang="en-GB" sz="1100" b="0">
                <a:solidFill>
                  <a:schemeClr val="tx2"/>
                </a:solidFill>
              </a:rPr>
              <a:t>Prices increase sufficiently to incentivise new discoveries and the development of non-conventional and alternative technologies. </a:t>
            </a:r>
            <a:endParaRPr lang="en-GB" sz="1100" b="0"/>
          </a:p>
        </p:txBody>
      </p:sp>
      <p:sp>
        <p:nvSpPr>
          <p:cNvPr id="204829" name="Rectangle 43"/>
          <p:cNvSpPr>
            <a:spLocks noChangeArrowheads="1"/>
          </p:cNvSpPr>
          <p:nvPr/>
        </p:nvSpPr>
        <p:spPr bwMode="auto">
          <a:xfrm>
            <a:off x="117475" y="2303463"/>
            <a:ext cx="2519363" cy="304800"/>
          </a:xfrm>
          <a:prstGeom prst="rect">
            <a:avLst/>
          </a:prstGeom>
          <a:noFill/>
          <a:ln w="9525">
            <a:noFill/>
            <a:miter lim="800000"/>
            <a:headEnd/>
            <a:tailEnd/>
          </a:ln>
        </p:spPr>
        <p:txBody>
          <a:bodyPr anchor="ctr">
            <a:spAutoFit/>
          </a:bodyPr>
          <a:lstStyle/>
          <a:p>
            <a:r>
              <a:rPr lang="en-GB" sz="1400">
                <a:solidFill>
                  <a:srgbClr val="00AEEF"/>
                </a:solidFill>
                <a:ea typeface="Times New Roman" pitchFamily="18" charset="0"/>
                <a:cs typeface="Arial" charset="0"/>
              </a:rPr>
              <a:t>Narrative</a:t>
            </a:r>
          </a:p>
        </p:txBody>
      </p:sp>
      <p:sp>
        <p:nvSpPr>
          <p:cNvPr id="204830" name="Line 36"/>
          <p:cNvSpPr>
            <a:spLocks noChangeShapeType="1"/>
          </p:cNvSpPr>
          <p:nvPr/>
        </p:nvSpPr>
        <p:spPr bwMode="auto">
          <a:xfrm>
            <a:off x="0" y="993775"/>
            <a:ext cx="9144000" cy="0"/>
          </a:xfrm>
          <a:prstGeom prst="line">
            <a:avLst/>
          </a:prstGeom>
          <a:noFill/>
          <a:ln w="76200">
            <a:solidFill>
              <a:srgbClr val="B3AA7E"/>
            </a:solidFill>
            <a:round/>
            <a:headEnd/>
            <a:tailEnd/>
          </a:ln>
        </p:spPr>
        <p:txBody>
          <a:bodyPr/>
          <a:lstStyle/>
          <a:p>
            <a:endParaRPr lang="en-GB"/>
          </a:p>
        </p:txBody>
      </p:sp>
      <p:sp>
        <p:nvSpPr>
          <p:cNvPr id="204847" name="Text Box 314"/>
          <p:cNvSpPr txBox="1">
            <a:spLocks noChangeArrowheads="1"/>
          </p:cNvSpPr>
          <p:nvPr/>
        </p:nvSpPr>
        <p:spPr bwMode="auto">
          <a:xfrm>
            <a:off x="8359775" y="5661025"/>
            <a:ext cx="784225" cy="158750"/>
          </a:xfrm>
          <a:prstGeom prst="rect">
            <a:avLst/>
          </a:prstGeom>
          <a:noFill/>
          <a:ln w="9525" algn="ctr">
            <a:noFill/>
            <a:miter lim="800000"/>
            <a:headEnd/>
            <a:tailEnd/>
          </a:ln>
        </p:spPr>
        <p:txBody>
          <a:bodyPr wrap="none" lIns="18000" tIns="10800" rIns="18000" bIns="10800">
            <a:spAutoFit/>
          </a:bodyPr>
          <a:lstStyle/>
          <a:p>
            <a:r>
              <a:rPr lang="en-GB" sz="900" b="0"/>
              <a:t>Source: DECC</a:t>
            </a:r>
            <a:endParaRPr lang="en-GB" sz="900" b="0">
              <a:solidFill>
                <a:srgbClr val="FF33C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Slide Number Placeholder 6"/>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795602DC-E9BA-4AE6-ACBD-FE7DEF6BDB4C}" type="slidenum">
              <a:rPr lang="en-GB" sz="1400" b="0"/>
              <a:pPr algn="r"/>
              <a:t>31</a:t>
            </a:fld>
            <a:endParaRPr lang="en-GB" sz="1400" b="0"/>
          </a:p>
        </p:txBody>
      </p:sp>
      <p:sp>
        <p:nvSpPr>
          <p:cNvPr id="205828" name="Rectangle 2"/>
          <p:cNvSpPr>
            <a:spLocks noGrp="1" noChangeArrowheads="1"/>
          </p:cNvSpPr>
          <p:nvPr>
            <p:ph type="title" idx="4294967295"/>
          </p:nvPr>
        </p:nvSpPr>
        <p:spPr bwMode="gray">
          <a:xfrm>
            <a:off x="160338" y="61913"/>
            <a:ext cx="6427787" cy="738187"/>
          </a:xfrm>
          <a:prstGeom prst="rect">
            <a:avLst/>
          </a:prstGeom>
          <a:noFill/>
          <a:ln>
            <a:miter lim="800000"/>
            <a:headEnd/>
            <a:tailEnd/>
          </a:ln>
        </p:spPr>
        <p:txBody>
          <a:bodyPr anchor="ctr"/>
          <a:lstStyle/>
          <a:p>
            <a:r>
              <a:rPr lang="en-GB" sz="2400">
                <a:solidFill>
                  <a:srgbClr val="B3AA7E"/>
                </a:solidFill>
              </a:rPr>
              <a:t>Late Peak Scenario </a:t>
            </a:r>
            <a:br>
              <a:rPr lang="en-GB" sz="2400">
                <a:solidFill>
                  <a:srgbClr val="B3AA7E"/>
                </a:solidFill>
              </a:rPr>
            </a:br>
            <a:r>
              <a:rPr lang="en-GB" sz="1200">
                <a:solidFill>
                  <a:schemeClr val="tx1"/>
                </a:solidFill>
              </a:rPr>
              <a:t>…global peak for conventional oil happens in mid to late 2030s as demand peaks rather than supply hitting a constraint…</a:t>
            </a:r>
          </a:p>
        </p:txBody>
      </p:sp>
      <p:graphicFrame>
        <p:nvGraphicFramePr>
          <p:cNvPr id="205829" name="Object 9"/>
          <p:cNvGraphicFramePr>
            <a:graphicFrameLocks noGrp="1" noChangeAspect="1"/>
          </p:cNvGraphicFramePr>
          <p:nvPr>
            <p:ph sz="half" idx="4294967295"/>
          </p:nvPr>
        </p:nvGraphicFramePr>
        <p:xfrm>
          <a:off x="4154488" y="2970213"/>
          <a:ext cx="4824412" cy="2692400"/>
        </p:xfrm>
        <a:graphic>
          <a:graphicData uri="http://schemas.openxmlformats.org/presentationml/2006/ole">
            <p:oleObj spid="_x0000_s205829" name="Chart" r:id="rId4" imgW="7029450" imgH="3924198" progId="Excel.Sheet.8">
              <p:embed/>
            </p:oleObj>
          </a:graphicData>
        </a:graphic>
      </p:graphicFrame>
      <p:sp>
        <p:nvSpPr>
          <p:cNvPr id="205832" name="Rectangle 11"/>
          <p:cNvSpPr>
            <a:spLocks noChangeArrowheads="1"/>
          </p:cNvSpPr>
          <p:nvPr/>
        </p:nvSpPr>
        <p:spPr bwMode="auto">
          <a:xfrm>
            <a:off x="4078288" y="2674938"/>
            <a:ext cx="3086100" cy="304800"/>
          </a:xfrm>
          <a:prstGeom prst="rect">
            <a:avLst/>
          </a:prstGeom>
          <a:noFill/>
          <a:ln w="9525">
            <a:noFill/>
            <a:miter lim="800000"/>
            <a:headEnd/>
            <a:tailEnd/>
          </a:ln>
        </p:spPr>
        <p:txBody>
          <a:bodyPr anchor="ctr">
            <a:spAutoFit/>
          </a:bodyPr>
          <a:lstStyle/>
          <a:p>
            <a:r>
              <a:rPr lang="en-GB" sz="1400">
                <a:solidFill>
                  <a:srgbClr val="00AEEF"/>
                </a:solidFill>
                <a:ea typeface="Times New Roman" pitchFamily="18" charset="0"/>
                <a:cs typeface="Arial" charset="0"/>
              </a:rPr>
              <a:t>Supply/demand balance to 2040</a:t>
            </a:r>
            <a:endParaRPr lang="en-GB" sz="1400" b="0">
              <a:solidFill>
                <a:srgbClr val="00AEEF"/>
              </a:solidFill>
              <a:ea typeface="Times New Roman" pitchFamily="18" charset="0"/>
              <a:cs typeface="Arial" charset="0"/>
            </a:endParaRPr>
          </a:p>
        </p:txBody>
      </p:sp>
      <p:graphicFrame>
        <p:nvGraphicFramePr>
          <p:cNvPr id="205854" name="Group 30"/>
          <p:cNvGraphicFramePr>
            <a:graphicFrameLocks noGrp="1"/>
          </p:cNvGraphicFramePr>
          <p:nvPr>
            <p:ph sz="half" idx="4294967295"/>
          </p:nvPr>
        </p:nvGraphicFramePr>
        <p:xfrm>
          <a:off x="160338" y="1073150"/>
          <a:ext cx="8785225" cy="1379538"/>
        </p:xfrm>
        <a:graphic>
          <a:graphicData uri="http://schemas.openxmlformats.org/drawingml/2006/table">
            <a:tbl>
              <a:tblPr/>
              <a:tblGrid>
                <a:gridCol w="1370012"/>
                <a:gridCol w="2576513"/>
                <a:gridCol w="2781300"/>
                <a:gridCol w="2057400"/>
              </a:tblGrid>
              <a:tr h="530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Scenarios </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Demand</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Investment</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cs typeface="Times New Roman" pitchFamily="18" charset="0"/>
                        </a:rPr>
                        <a:t>Recoverable Resources</a:t>
                      </a:r>
                      <a:endParaRPr kumimoji="0" lang="en-GB" sz="1200" b="0" i="0" u="none" strike="noStrike" cap="none" normalizeH="0" baseline="0" smtClean="0">
                        <a:ln>
                          <a:noFill/>
                        </a:ln>
                        <a:solidFill>
                          <a:schemeClr val="bg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AEEF"/>
                    </a:solidFill>
                  </a:tcPr>
                </a:tc>
              </a:tr>
              <a:tr h="849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smtClean="0">
                          <a:ln>
                            <a:noFill/>
                          </a:ln>
                          <a:solidFill>
                            <a:srgbClr val="00CCFF"/>
                          </a:solidFill>
                          <a:effectLst/>
                          <a:latin typeface="Arial" charset="0"/>
                          <a:cs typeface="Times New Roman" pitchFamily="18" charset="0"/>
                        </a:rPr>
                        <a:t>Late</a:t>
                      </a:r>
                      <a:endParaRPr kumimoji="0" lang="en-GB" sz="1200" b="0" i="0" u="none" strike="noStrike" cap="none" normalizeH="0" baseline="0" smtClean="0">
                        <a:ln>
                          <a:noFill/>
                        </a:ln>
                        <a:solidFill>
                          <a:srgbClr val="00CCFF"/>
                        </a:solidFill>
                        <a:effectLst/>
                        <a:latin typeface="Arial"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00CCFF"/>
                          </a:solidFill>
                          <a:effectLst/>
                          <a:latin typeface="Arial" charset="0"/>
                          <a:cs typeface="Times New Roman" pitchFamily="18" charset="0"/>
                        </a:rPr>
                        <a:t>(late </a:t>
                      </a:r>
                      <a:r>
                        <a:rPr kumimoji="0" lang="en-GB" sz="1200" b="0" i="0" u="none" strike="noStrike" cap="none" normalizeH="0" baseline="0" smtClean="0">
                          <a:ln>
                            <a:noFill/>
                          </a:ln>
                          <a:solidFill>
                            <a:srgbClr val="00AEEF"/>
                          </a:solidFill>
                          <a:effectLst/>
                          <a:latin typeface="Arial" charset="0"/>
                          <a:cs typeface="Times New Roman" pitchFamily="18" charset="0"/>
                        </a:rPr>
                        <a:t>2030s</a:t>
                      </a:r>
                      <a:r>
                        <a:rPr kumimoji="0" lang="en-GB" sz="1200" b="0" i="0" u="none" strike="noStrike" cap="none" normalizeH="0" baseline="0" smtClean="0">
                          <a:ln>
                            <a:noFill/>
                          </a:ln>
                          <a:solidFill>
                            <a:srgbClr val="00CCFF"/>
                          </a:solidFill>
                          <a:effectLst/>
                          <a:latin typeface="Arial" charset="0"/>
                          <a:cs typeface="Times New Roman" pitchFamily="18" charset="0"/>
                        </a:rPr>
                        <a:t>)</a:t>
                      </a:r>
                      <a:endParaRPr kumimoji="0" lang="en-GB" sz="1200" b="0" i="0" u="none" strike="noStrike" cap="none" normalizeH="0" baseline="0" smtClean="0">
                        <a:ln>
                          <a:noFill/>
                        </a:ln>
                        <a:solidFill>
                          <a:srgbClr val="00C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Medium demand in the short term,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though low demand from 2015,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based on IEA alternative policy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scenario </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Medium level of investment;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particularly after 2015 due to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moderate prices and shift to low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carbon technology</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Up to high estimate based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rgbClr val="7B7979"/>
                          </a:solidFill>
                          <a:effectLst/>
                          <a:latin typeface="Arial" charset="0"/>
                          <a:cs typeface="Times New Roman" pitchFamily="18" charset="0"/>
                        </a:rPr>
                        <a:t>on USGS</a:t>
                      </a:r>
                      <a:endParaRPr kumimoji="0" lang="en-GB" sz="1200" b="0" i="0" u="none" strike="noStrike" cap="none" normalizeH="0" baseline="0" smtClean="0">
                        <a:ln>
                          <a:noFill/>
                        </a:ln>
                        <a:solidFill>
                          <a:srgbClr val="7B7979"/>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5850" name="Rectangle 50"/>
          <p:cNvSpPr>
            <a:spLocks noChangeArrowheads="1"/>
          </p:cNvSpPr>
          <p:nvPr/>
        </p:nvSpPr>
        <p:spPr bwMode="auto">
          <a:xfrm>
            <a:off x="107950" y="2762250"/>
            <a:ext cx="3889375" cy="2952750"/>
          </a:xfrm>
          <a:prstGeom prst="rect">
            <a:avLst/>
          </a:prstGeom>
          <a:noFill/>
          <a:ln w="9525" algn="ctr">
            <a:noFill/>
            <a:miter lim="800000"/>
            <a:headEnd/>
            <a:tailEnd/>
          </a:ln>
        </p:spPr>
        <p:txBody>
          <a:bodyPr anchor="ctr">
            <a:spAutoFit/>
          </a:bodyPr>
          <a:lstStyle/>
          <a:p>
            <a:pPr>
              <a:buFontTx/>
              <a:buChar char="•"/>
            </a:pPr>
            <a:r>
              <a:rPr lang="en-GB" sz="1100" b="0"/>
              <a:t>The lower demand growth is a reflection of both lower economic growth, but also lower demand for oil due to climate change policies. </a:t>
            </a:r>
          </a:p>
          <a:p>
            <a:pPr>
              <a:buFontTx/>
              <a:buChar char="•"/>
            </a:pPr>
            <a:r>
              <a:rPr lang="en-GB" sz="1100" b="0"/>
              <a:t>However, in the short term, a relatively high demand and a more benign investment environment spurs high investment in exploration and development during the early 2010s. Investment in OECD reserves are maximised though production continues to decline. </a:t>
            </a:r>
          </a:p>
          <a:p>
            <a:pPr>
              <a:buFontTx/>
              <a:buChar char="•"/>
            </a:pPr>
            <a:r>
              <a:rPr lang="en-GB" sz="1100" b="0"/>
              <a:t>There is also continued investment in OPEC reserves, as geopolitical tensions are reduced and OPEC countries continue to invest.</a:t>
            </a:r>
          </a:p>
          <a:p>
            <a:pPr>
              <a:buFontTx/>
              <a:buChar char="•"/>
            </a:pPr>
            <a:r>
              <a:rPr lang="en-GB" sz="1100" b="0"/>
              <a:t>The key climate change measure is therefore around demand reduction and some fuel switching, thus moderating final demand for oil. Therefore, supply continues to adequately meet demand. </a:t>
            </a:r>
          </a:p>
          <a:p>
            <a:pPr>
              <a:buFontTx/>
              <a:buChar char="•"/>
            </a:pPr>
            <a:r>
              <a:rPr lang="en-GB" sz="1100" b="0"/>
              <a:t>Prices therefore stay in the range around the IEA WEO 2007 estimate ($60/bbl). </a:t>
            </a:r>
          </a:p>
        </p:txBody>
      </p:sp>
      <p:sp>
        <p:nvSpPr>
          <p:cNvPr id="205851" name="Rectangle 52"/>
          <p:cNvSpPr>
            <a:spLocks noChangeArrowheads="1"/>
          </p:cNvSpPr>
          <p:nvPr/>
        </p:nvSpPr>
        <p:spPr bwMode="auto">
          <a:xfrm>
            <a:off x="79375" y="5681663"/>
            <a:ext cx="9007475" cy="1069975"/>
          </a:xfrm>
          <a:prstGeom prst="rect">
            <a:avLst/>
          </a:prstGeom>
          <a:noFill/>
          <a:ln w="9525" algn="ctr">
            <a:noFill/>
            <a:miter lim="800000"/>
            <a:headEnd/>
            <a:tailEnd/>
          </a:ln>
        </p:spPr>
        <p:txBody>
          <a:bodyPr>
            <a:spAutoFit/>
          </a:bodyPr>
          <a:lstStyle/>
          <a:p>
            <a:pPr>
              <a:buFontTx/>
              <a:buChar char="•"/>
            </a:pPr>
            <a:r>
              <a:rPr lang="en-GB" sz="1100" b="0"/>
              <a:t>By early 2030s prices begin to increase because having moderate prices over a long period has led to a fall in investment in exploration and therefore spare capacity starts falling. This coupled with the impetus from climate change policies acts to reduce demand even further. </a:t>
            </a:r>
          </a:p>
          <a:p>
            <a:pPr>
              <a:buFontTx/>
              <a:buChar char="•"/>
            </a:pPr>
            <a:r>
              <a:rPr lang="en-GB" sz="1100" b="0"/>
              <a:t>Shifts in technology occur gradually between 2020 and 2040, mainly in response to government incentives and lowering costs of new technologies rather than in response to high oil prices.</a:t>
            </a:r>
          </a:p>
          <a:p>
            <a:endParaRPr lang="en-GB" sz="800" b="0"/>
          </a:p>
          <a:p>
            <a:r>
              <a:rPr lang="en-GB" sz="1200">
                <a:solidFill>
                  <a:srgbClr val="B3AA7E"/>
                </a:solidFill>
              </a:rPr>
              <a:t>Therefore, the global peak happens in mid to late 2030s </a:t>
            </a:r>
            <a:r>
              <a:rPr lang="en-GB" sz="1200" u="sng">
                <a:solidFill>
                  <a:srgbClr val="B3AA7E"/>
                </a:solidFill>
              </a:rPr>
              <a:t>due to a peak in demand</a:t>
            </a:r>
            <a:r>
              <a:rPr lang="en-GB" sz="1200">
                <a:solidFill>
                  <a:srgbClr val="B3AA7E"/>
                </a:solidFill>
              </a:rPr>
              <a:t> – rather than supply hitting a constraint.</a:t>
            </a:r>
            <a:r>
              <a:rPr lang="en-GB" sz="1100"/>
              <a:t> </a:t>
            </a:r>
          </a:p>
        </p:txBody>
      </p:sp>
      <p:sp>
        <p:nvSpPr>
          <p:cNvPr id="205852" name="Rectangle 53"/>
          <p:cNvSpPr>
            <a:spLocks noChangeArrowheads="1"/>
          </p:cNvSpPr>
          <p:nvPr/>
        </p:nvSpPr>
        <p:spPr bwMode="auto">
          <a:xfrm>
            <a:off x="141288" y="2546350"/>
            <a:ext cx="2519362" cy="304800"/>
          </a:xfrm>
          <a:prstGeom prst="rect">
            <a:avLst/>
          </a:prstGeom>
          <a:noFill/>
          <a:ln w="9525">
            <a:noFill/>
            <a:miter lim="800000"/>
            <a:headEnd/>
            <a:tailEnd/>
          </a:ln>
        </p:spPr>
        <p:txBody>
          <a:bodyPr anchor="ctr">
            <a:spAutoFit/>
          </a:bodyPr>
          <a:lstStyle/>
          <a:p>
            <a:r>
              <a:rPr lang="en-GB" sz="1400">
                <a:solidFill>
                  <a:srgbClr val="00AEEF"/>
                </a:solidFill>
                <a:ea typeface="Times New Roman" pitchFamily="18" charset="0"/>
                <a:cs typeface="Arial" charset="0"/>
              </a:rPr>
              <a:t>Narrative</a:t>
            </a:r>
            <a:endParaRPr lang="en-GB" sz="1400" b="0">
              <a:solidFill>
                <a:srgbClr val="00AEEF"/>
              </a:solidFill>
              <a:ea typeface="Times New Roman" pitchFamily="18" charset="0"/>
              <a:cs typeface="Arial" charset="0"/>
            </a:endParaRPr>
          </a:p>
        </p:txBody>
      </p:sp>
      <p:sp>
        <p:nvSpPr>
          <p:cNvPr id="205853" name="Line 36"/>
          <p:cNvSpPr>
            <a:spLocks noChangeShapeType="1"/>
          </p:cNvSpPr>
          <p:nvPr/>
        </p:nvSpPr>
        <p:spPr bwMode="auto">
          <a:xfrm>
            <a:off x="0" y="869950"/>
            <a:ext cx="9144000" cy="0"/>
          </a:xfrm>
          <a:prstGeom prst="line">
            <a:avLst/>
          </a:prstGeom>
          <a:noFill/>
          <a:ln w="76200">
            <a:solidFill>
              <a:srgbClr val="B3AA7E"/>
            </a:solidFill>
            <a:round/>
            <a:headEnd/>
            <a:tailEnd/>
          </a:ln>
        </p:spPr>
        <p:txBody>
          <a:bodyPr/>
          <a:lstStyle/>
          <a:p>
            <a:endParaRPr lang="en-GB"/>
          </a:p>
        </p:txBody>
      </p:sp>
      <p:sp>
        <p:nvSpPr>
          <p:cNvPr id="205855" name="Text Box 314"/>
          <p:cNvSpPr txBox="1">
            <a:spLocks noChangeArrowheads="1"/>
          </p:cNvSpPr>
          <p:nvPr/>
        </p:nvSpPr>
        <p:spPr bwMode="auto">
          <a:xfrm>
            <a:off x="8186738" y="5508625"/>
            <a:ext cx="784225" cy="158750"/>
          </a:xfrm>
          <a:prstGeom prst="rect">
            <a:avLst/>
          </a:prstGeom>
          <a:noFill/>
          <a:ln w="9525" algn="ctr">
            <a:noFill/>
            <a:miter lim="800000"/>
            <a:headEnd/>
            <a:tailEnd/>
          </a:ln>
        </p:spPr>
        <p:txBody>
          <a:bodyPr wrap="none" lIns="18000" tIns="10800" rIns="18000" bIns="10800">
            <a:spAutoFit/>
          </a:bodyPr>
          <a:lstStyle/>
          <a:p>
            <a:r>
              <a:rPr lang="en-GB" sz="900" b="0"/>
              <a:t>Source: DECC</a:t>
            </a:r>
            <a:endParaRPr lang="en-GB" sz="900" b="0">
              <a:solidFill>
                <a:srgbClr val="FF33C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8"/>
          <p:cNvSpPr>
            <a:spLocks noChangeArrowheads="1"/>
          </p:cNvSpPr>
          <p:nvPr/>
        </p:nvSpPr>
        <p:spPr bwMode="auto">
          <a:xfrm>
            <a:off x="468313" y="3260725"/>
            <a:ext cx="6732587" cy="358775"/>
          </a:xfrm>
          <a:prstGeom prst="rect">
            <a:avLst/>
          </a:prstGeom>
          <a:solidFill>
            <a:srgbClr val="00CCFF"/>
          </a:solidFill>
          <a:ln w="9525">
            <a:noFill/>
            <a:miter lim="800000"/>
            <a:headEnd/>
            <a:tailEnd/>
          </a:ln>
        </p:spPr>
        <p:txBody>
          <a:bodyPr wrap="none" anchor="ctr"/>
          <a:lstStyle/>
          <a:p>
            <a:pPr algn="ctr">
              <a:spcBef>
                <a:spcPct val="50000"/>
              </a:spcBef>
            </a:pPr>
            <a:endParaRPr lang="en-US" sz="1100" b="0"/>
          </a:p>
        </p:txBody>
      </p:sp>
      <p:sp>
        <p:nvSpPr>
          <p:cNvPr id="234500"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EC18A7A3-2959-4FA7-9E31-1850F5E8F50F}" type="slidenum">
              <a:rPr lang="en-GB" sz="1400" b="0"/>
              <a:pPr algn="r"/>
              <a:t>32</a:t>
            </a:fld>
            <a:endParaRPr lang="en-GB" sz="1400" b="0"/>
          </a:p>
        </p:txBody>
      </p:sp>
      <p:sp>
        <p:nvSpPr>
          <p:cNvPr id="234501" name="Rectangle 4"/>
          <p:cNvSpPr>
            <a:spLocks noGrp="1" noChangeArrowheads="1"/>
          </p:cNvSpPr>
          <p:nvPr>
            <p:ph type="body" idx="4294967295"/>
          </p:nvPr>
        </p:nvSpPr>
        <p:spPr bwMode="auto">
          <a:xfrm>
            <a:off x="539750" y="1557338"/>
            <a:ext cx="8229600" cy="4205287"/>
          </a:xfrm>
          <a:prstGeom prst="rect">
            <a:avLst/>
          </a:prstGeom>
          <a:noFill/>
          <a:ln>
            <a:miter lim="800000"/>
            <a:headEnd/>
            <a:tailEnd/>
          </a:ln>
        </p:spPr>
        <p:txBody>
          <a:bodyPr/>
          <a:lstStyle/>
          <a:p>
            <a:pPr marL="609600" indent="-609600">
              <a:lnSpc>
                <a:spcPct val="90000"/>
              </a:lnSpc>
              <a:spcBef>
                <a:spcPct val="50000"/>
              </a:spcBef>
              <a:buFontTx/>
              <a:buAutoNum type="arabicPeriod"/>
            </a:pPr>
            <a:r>
              <a:rPr lang="en-GB" sz="1600"/>
              <a:t>Executive Summary</a:t>
            </a:r>
          </a:p>
          <a:p>
            <a:pPr marL="609600" indent="-609600">
              <a:lnSpc>
                <a:spcPct val="90000"/>
              </a:lnSpc>
              <a:spcBef>
                <a:spcPct val="50000"/>
              </a:spcBef>
              <a:buFontTx/>
              <a:buAutoNum type="arabicPeriod"/>
            </a:pPr>
            <a:r>
              <a:rPr lang="en-GB" sz="1600"/>
              <a:t>What is peak oil and what do others say? </a:t>
            </a:r>
          </a:p>
          <a:p>
            <a:pPr marL="609600" indent="-609600">
              <a:lnSpc>
                <a:spcPct val="90000"/>
              </a:lnSpc>
              <a:spcBef>
                <a:spcPct val="50000"/>
              </a:spcBef>
              <a:buFontTx/>
              <a:buAutoNum type="arabicPeriod"/>
            </a:pPr>
            <a:r>
              <a:rPr lang="en-GB" sz="1600"/>
              <a:t>Oil in the UK Economy</a:t>
            </a:r>
          </a:p>
          <a:p>
            <a:pPr marL="609600" indent="-609600">
              <a:lnSpc>
                <a:spcPct val="90000"/>
              </a:lnSpc>
              <a:spcBef>
                <a:spcPct val="50000"/>
              </a:spcBef>
              <a:buFontTx/>
              <a:buAutoNum type="arabicPeriod"/>
            </a:pPr>
            <a:r>
              <a:rPr lang="en-GB" sz="1600"/>
              <a:t>Alternative Technologies</a:t>
            </a:r>
          </a:p>
          <a:p>
            <a:pPr marL="609600" indent="-609600">
              <a:lnSpc>
                <a:spcPct val="90000"/>
              </a:lnSpc>
              <a:spcBef>
                <a:spcPct val="50000"/>
              </a:spcBef>
              <a:buFontTx/>
              <a:buAutoNum type="arabicPeriod"/>
            </a:pPr>
            <a:r>
              <a:rPr lang="en-GB" sz="1600"/>
              <a:t>Scenarios of peak oil and their impacts</a:t>
            </a:r>
          </a:p>
          <a:p>
            <a:pPr marL="609600" indent="-609600">
              <a:lnSpc>
                <a:spcPct val="90000"/>
              </a:lnSpc>
              <a:spcBef>
                <a:spcPct val="50000"/>
              </a:spcBef>
              <a:buFontTx/>
              <a:buAutoNum type="arabicPeriod"/>
            </a:pPr>
            <a:r>
              <a:rPr lang="en-GB" sz="1600"/>
              <a:t>Conclusions</a:t>
            </a:r>
          </a:p>
          <a:p>
            <a:pPr marL="609600" indent="-609600">
              <a:lnSpc>
                <a:spcPct val="90000"/>
              </a:lnSpc>
              <a:spcBef>
                <a:spcPct val="50000"/>
              </a:spcBef>
              <a:buFontTx/>
              <a:buAutoNum type="arabicPeriod"/>
            </a:pPr>
            <a:r>
              <a:rPr lang="en-GB" sz="1600"/>
              <a:t>Bibliography</a:t>
            </a:r>
          </a:p>
          <a:p>
            <a:pPr marL="609600" indent="-609600">
              <a:lnSpc>
                <a:spcPct val="90000"/>
              </a:lnSpc>
              <a:spcBef>
                <a:spcPct val="30000"/>
              </a:spcBef>
              <a:buFontTx/>
              <a:buAutoNum type="arabicPeriod"/>
            </a:pPr>
            <a:endParaRPr lang="en-GB" sz="1600"/>
          </a:p>
          <a:p>
            <a:pPr marL="609600" indent="-609600">
              <a:lnSpc>
                <a:spcPct val="90000"/>
              </a:lnSpc>
              <a:spcBef>
                <a:spcPct val="30000"/>
              </a:spcBef>
              <a:buFontTx/>
              <a:buNone/>
            </a:pPr>
            <a:r>
              <a:rPr lang="en-GB" sz="1600"/>
              <a:t>Annex A:	Global System Model (available on request)</a:t>
            </a:r>
          </a:p>
          <a:p>
            <a:pPr marL="609600" indent="-609600">
              <a:lnSpc>
                <a:spcPct val="90000"/>
              </a:lnSpc>
              <a:spcBef>
                <a:spcPct val="30000"/>
              </a:spcBef>
              <a:buFontTx/>
              <a:buNone/>
            </a:pPr>
            <a:r>
              <a:rPr lang="en-GB" sz="1600"/>
              <a:t>Annex B:	Literature Review (available on request)</a:t>
            </a:r>
          </a:p>
        </p:txBody>
      </p:sp>
      <p:sp>
        <p:nvSpPr>
          <p:cNvPr id="234502"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
        <p:nvSpPr>
          <p:cNvPr id="234503" name="Rectangle 2"/>
          <p:cNvSpPr>
            <a:spLocks noChangeArrowheads="1"/>
          </p:cNvSpPr>
          <p:nvPr/>
        </p:nvSpPr>
        <p:spPr bwMode="gray">
          <a:xfrm>
            <a:off x="179388" y="260350"/>
            <a:ext cx="6264275" cy="490538"/>
          </a:xfrm>
          <a:prstGeom prst="rect">
            <a:avLst/>
          </a:prstGeom>
          <a:solidFill>
            <a:srgbClr val="FFFFFF"/>
          </a:solidFill>
          <a:ln w="9525">
            <a:noFill/>
            <a:miter lim="800000"/>
            <a:headEnd/>
            <a:tailEnd/>
          </a:ln>
        </p:spPr>
        <p:txBody>
          <a:bodyPr anchor="ctr"/>
          <a:lstStyle/>
          <a:p>
            <a:r>
              <a:rPr lang="en-GB" sz="2800">
                <a:solidFill>
                  <a:srgbClr val="B3AA7E"/>
                </a:solidFill>
              </a:rPr>
              <a:t>Content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CCBB2C66-0627-4B25-91BE-8C3CFF815E5A}" type="slidenum">
              <a:rPr lang="en-GB" sz="1400" b="0"/>
              <a:pPr algn="r"/>
              <a:t>33</a:t>
            </a:fld>
            <a:endParaRPr lang="en-GB" sz="1400" b="0"/>
          </a:p>
        </p:txBody>
      </p:sp>
      <p:graphicFrame>
        <p:nvGraphicFramePr>
          <p:cNvPr id="208945" name="Group 49"/>
          <p:cNvGraphicFramePr>
            <a:graphicFrameLocks noGrp="1"/>
          </p:cNvGraphicFramePr>
          <p:nvPr/>
        </p:nvGraphicFramePr>
        <p:xfrm>
          <a:off x="179388" y="1376363"/>
          <a:ext cx="8785225" cy="4330066"/>
        </p:xfrm>
        <a:graphic>
          <a:graphicData uri="http://schemas.openxmlformats.org/drawingml/2006/table">
            <a:tbl>
              <a:tblPr/>
              <a:tblGrid>
                <a:gridCol w="2089150"/>
                <a:gridCol w="6696075"/>
              </a:tblGrid>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bg1"/>
                          </a:solidFill>
                          <a:effectLst/>
                          <a:latin typeface="Arial" charset="0"/>
                        </a:rPr>
                        <a:t>Category of 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bg1"/>
                          </a:solidFill>
                          <a:effectLst/>
                          <a:latin typeface="Arial" charset="0"/>
                        </a:rPr>
                        <a:t>Examples of 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r>
              <a:tr h="992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rPr>
                        <a:t>Try to reduce probability of ‘adverse’ scenarios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Put pressure and/or encourage resource rich countries to invest in production </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Work to remove barriers to investment in oil production</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Maximise economic production from maturing provinces, especially UKCS</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Promote competitive and functioning markets</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Promote and/or put pressure on high-growth countries to improve efficiency</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Promote alternative energies in resource rich countries</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Pursue consumer-producer dialogue in order to prevent resource nationalism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r>
              <a:tr h="1193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rPr>
                        <a:t>Reduce impact of any peak-oil scenarios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Invest in alternative technologies and fuels for transport and heating (plug-ins, renewables) through UK research</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Pursue renewable energy strategy including a renewable transport target</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Heat and Energy Saving Strategy</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Impose energy efficiency standards (e.g. new car CO2, zero carbon homes)</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Pursue ambitious global agreement on climate change</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Comply with emergency stocking and ensure emergency arrangements in case of need for physical rationing are effective and well-rehearsed </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7B7979"/>
                          </a:solidFill>
                          <a:effectLst/>
                          <a:latin typeface="Arial" charset="0"/>
                        </a:rPr>
                        <a:t>Consider role and feasibility of ‘strategic reserves’ (in addition to existing IEA/EU arrangements)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r>
              <a:tr h="677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charset="0"/>
                        </a:rPr>
                        <a:t>Monitor market developments to identify ‘adverse’ scenarios early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Regularly monitor and report on supply, demand, price and other market developments</a:t>
                      </a:r>
                    </a:p>
                    <a:p>
                      <a:pPr marL="174625" marR="0" lvl="0" indent="-174625" algn="l" defTabSz="914400" rtl="0" eaLnBrk="1" fontAlgn="base" latinLnBrk="0" hangingPunct="1">
                        <a:lnSpc>
                          <a:spcPct val="100000"/>
                        </a:lnSpc>
                        <a:spcBef>
                          <a:spcPct val="0"/>
                        </a:spcBef>
                        <a:spcAft>
                          <a:spcPct val="0"/>
                        </a:spcAft>
                        <a:buClrTx/>
                        <a:buSzTx/>
                        <a:buFontTx/>
                        <a:buChar char="•"/>
                        <a:tabLst/>
                      </a:pPr>
                      <a:r>
                        <a:rPr kumimoji="0" lang="en-GB" sz="1200" b="0" i="0" u="none" strike="noStrike" cap="none" normalizeH="0" baseline="0" smtClean="0">
                          <a:ln>
                            <a:noFill/>
                          </a:ln>
                          <a:solidFill>
                            <a:srgbClr val="00AEEF"/>
                          </a:solidFill>
                          <a:effectLst/>
                          <a:latin typeface="Arial" charset="0"/>
                        </a:rPr>
                        <a:t>Improve transparency in oil markets through data initiatives such as JODI and IEF investment database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r>
            </a:tbl>
          </a:graphicData>
        </a:graphic>
      </p:graphicFrame>
      <p:sp>
        <p:nvSpPr>
          <p:cNvPr id="208917" name="Text Box 19"/>
          <p:cNvSpPr txBox="1">
            <a:spLocks noChangeArrowheads="1"/>
          </p:cNvSpPr>
          <p:nvPr/>
        </p:nvSpPr>
        <p:spPr bwMode="auto">
          <a:xfrm>
            <a:off x="107950" y="5695950"/>
            <a:ext cx="8818563" cy="244475"/>
          </a:xfrm>
          <a:prstGeom prst="rect">
            <a:avLst/>
          </a:prstGeom>
          <a:noFill/>
          <a:ln w="9525">
            <a:noFill/>
            <a:miter lim="800000"/>
            <a:headEnd/>
            <a:tailEnd/>
          </a:ln>
        </p:spPr>
        <p:txBody>
          <a:bodyPr>
            <a:spAutoFit/>
          </a:bodyPr>
          <a:lstStyle/>
          <a:p>
            <a:r>
              <a:rPr lang="en-GB" sz="1000">
                <a:latin typeface="Univers 55" pitchFamily="2" charset="0"/>
              </a:rPr>
              <a:t>Legend: </a:t>
            </a:r>
            <a:r>
              <a:rPr lang="en-GB" sz="1000" i="1">
                <a:solidFill>
                  <a:schemeClr val="bg2"/>
                </a:solidFill>
                <a:latin typeface="Univers 55" pitchFamily="2" charset="0"/>
              </a:rPr>
              <a:t> </a:t>
            </a:r>
            <a:r>
              <a:rPr lang="en-GB" sz="1000" i="1">
                <a:solidFill>
                  <a:srgbClr val="00AEEF"/>
                </a:solidFill>
                <a:latin typeface="Univers 55" pitchFamily="2" charset="0"/>
              </a:rPr>
              <a:t>Already part of UK policy;</a:t>
            </a:r>
            <a:r>
              <a:rPr lang="en-GB" sz="1000" i="1">
                <a:solidFill>
                  <a:srgbClr val="7B7979"/>
                </a:solidFill>
                <a:latin typeface="Univers 55" pitchFamily="2" charset="0"/>
              </a:rPr>
              <a:t>  Potential area to investigate further;</a:t>
            </a:r>
            <a:r>
              <a:rPr lang="en-GB" sz="1000" i="1">
                <a:solidFill>
                  <a:srgbClr val="33CCFF"/>
                </a:solidFill>
                <a:latin typeface="Univers 55" pitchFamily="2" charset="0"/>
              </a:rPr>
              <a:t> </a:t>
            </a:r>
          </a:p>
        </p:txBody>
      </p:sp>
      <p:sp>
        <p:nvSpPr>
          <p:cNvPr id="208918" name="Text Box 20"/>
          <p:cNvSpPr txBox="1">
            <a:spLocks noChangeArrowheads="1"/>
          </p:cNvSpPr>
          <p:nvPr/>
        </p:nvSpPr>
        <p:spPr bwMode="auto">
          <a:xfrm>
            <a:off x="2309813" y="6165850"/>
            <a:ext cx="184150" cy="260350"/>
          </a:xfrm>
          <a:prstGeom prst="rect">
            <a:avLst/>
          </a:prstGeom>
          <a:noFill/>
          <a:ln w="9525" algn="ctr">
            <a:noFill/>
            <a:miter lim="800000"/>
            <a:headEnd/>
            <a:tailEnd/>
          </a:ln>
        </p:spPr>
        <p:txBody>
          <a:bodyPr wrap="none">
            <a:spAutoFit/>
          </a:bodyPr>
          <a:lstStyle/>
          <a:p>
            <a:pPr algn="ctr">
              <a:spcBef>
                <a:spcPct val="50000"/>
              </a:spcBef>
            </a:pPr>
            <a:endParaRPr lang="en-US" sz="1100" b="0">
              <a:solidFill>
                <a:srgbClr val="FF33CC"/>
              </a:solidFill>
            </a:endParaRPr>
          </a:p>
        </p:txBody>
      </p:sp>
      <p:sp>
        <p:nvSpPr>
          <p:cNvPr id="208919" name="Rectangle 2"/>
          <p:cNvSpPr>
            <a:spLocks noChangeArrowheads="1"/>
          </p:cNvSpPr>
          <p:nvPr/>
        </p:nvSpPr>
        <p:spPr bwMode="auto">
          <a:xfrm>
            <a:off x="0" y="123825"/>
            <a:ext cx="8229600" cy="981075"/>
          </a:xfrm>
          <a:prstGeom prst="rect">
            <a:avLst/>
          </a:prstGeom>
          <a:noFill/>
          <a:ln w="9525">
            <a:noFill/>
            <a:miter lim="800000"/>
            <a:headEnd/>
            <a:tailEnd/>
          </a:ln>
        </p:spPr>
        <p:txBody>
          <a:bodyPr anchor="ctr"/>
          <a:lstStyle/>
          <a:p>
            <a:r>
              <a:rPr lang="en-GB" sz="2400">
                <a:solidFill>
                  <a:srgbClr val="B3AA7E"/>
                </a:solidFill>
              </a:rPr>
              <a:t>Peak oil – what do we already do?</a:t>
            </a:r>
          </a:p>
        </p:txBody>
      </p:sp>
      <p:sp>
        <p:nvSpPr>
          <p:cNvPr id="208923"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19A9BD42-DE1E-49FE-AD09-B852EA62EBB9}" type="slidenum">
              <a:rPr lang="en-GB" sz="1400" b="0"/>
              <a:pPr algn="r"/>
              <a:t>34</a:t>
            </a:fld>
            <a:endParaRPr lang="en-GB" sz="1400" b="0"/>
          </a:p>
        </p:txBody>
      </p:sp>
      <p:sp>
        <p:nvSpPr>
          <p:cNvPr id="209924" name="Rectangle 2"/>
          <p:cNvSpPr>
            <a:spLocks noGrp="1" noChangeArrowheads="1"/>
          </p:cNvSpPr>
          <p:nvPr>
            <p:ph type="title" idx="4294967295"/>
          </p:nvPr>
        </p:nvSpPr>
        <p:spPr bwMode="auto">
          <a:xfrm>
            <a:off x="50800" y="0"/>
            <a:ext cx="8229600" cy="1143000"/>
          </a:xfrm>
          <a:prstGeom prst="rect">
            <a:avLst/>
          </a:prstGeom>
          <a:noFill/>
          <a:ln>
            <a:miter lim="800000"/>
            <a:headEnd/>
            <a:tailEnd/>
          </a:ln>
        </p:spPr>
        <p:txBody>
          <a:bodyPr anchor="ctr"/>
          <a:lstStyle/>
          <a:p>
            <a:r>
              <a:rPr lang="en-GB" sz="2400">
                <a:solidFill>
                  <a:srgbClr val="B3AA7E"/>
                </a:solidFill>
              </a:rPr>
              <a:t>Conclusion and policy recommendations</a:t>
            </a:r>
          </a:p>
        </p:txBody>
      </p:sp>
      <p:sp>
        <p:nvSpPr>
          <p:cNvPr id="209925" name="Rectangle 3"/>
          <p:cNvSpPr>
            <a:spLocks noGrp="1" noChangeArrowheads="1"/>
          </p:cNvSpPr>
          <p:nvPr>
            <p:ph type="body" idx="4294967295"/>
          </p:nvPr>
        </p:nvSpPr>
        <p:spPr bwMode="auto">
          <a:xfrm>
            <a:off x="63500" y="1079500"/>
            <a:ext cx="8966200" cy="4078288"/>
          </a:xfrm>
          <a:prstGeom prst="rect">
            <a:avLst/>
          </a:prstGeom>
          <a:solidFill>
            <a:srgbClr val="FFFFFF"/>
          </a:solidFill>
          <a:ln w="25400">
            <a:solidFill>
              <a:srgbClr val="00AEEF"/>
            </a:solidFill>
            <a:miter lim="800000"/>
            <a:headEnd/>
            <a:tailEnd/>
          </a:ln>
        </p:spPr>
        <p:txBody>
          <a:bodyPr/>
          <a:lstStyle/>
          <a:p>
            <a:pPr marL="0" indent="0">
              <a:spcBef>
                <a:spcPct val="0"/>
              </a:spcBef>
              <a:buClr>
                <a:srgbClr val="33CCFF"/>
              </a:buClr>
              <a:buSzPct val="110000"/>
              <a:buFontTx/>
              <a:buNone/>
            </a:pPr>
            <a:r>
              <a:rPr lang="en-GB" sz="1600" b="1">
                <a:solidFill>
                  <a:srgbClr val="00AEEF"/>
                </a:solidFill>
              </a:rPr>
              <a:t>Conclusions…</a:t>
            </a:r>
            <a:endParaRPr lang="en-GB" sz="1600">
              <a:solidFill>
                <a:srgbClr val="00AEEF"/>
              </a:solidFill>
            </a:endParaRPr>
          </a:p>
          <a:p>
            <a:pPr marL="0" indent="0">
              <a:spcBef>
                <a:spcPct val="0"/>
              </a:spcBef>
              <a:spcAft>
                <a:spcPct val="5000"/>
              </a:spcAft>
              <a:buClr>
                <a:schemeClr val="tx1"/>
              </a:buClr>
            </a:pPr>
            <a:r>
              <a:rPr lang="en-GB" sz="1100">
                <a:solidFill>
                  <a:schemeClr val="tx1"/>
                </a:solidFill>
              </a:rPr>
              <a:t>Our review and analysis of oil market fundamentals and the peak oil literature shows that it is </a:t>
            </a:r>
            <a:r>
              <a:rPr lang="en-GB" sz="1100" b="1">
                <a:solidFill>
                  <a:schemeClr val="tx1"/>
                </a:solidFill>
              </a:rPr>
              <a:t>not possible to predict with any accuracy </a:t>
            </a:r>
            <a:r>
              <a:rPr lang="en-GB" sz="1100">
                <a:solidFill>
                  <a:schemeClr val="tx1"/>
                </a:solidFill>
              </a:rPr>
              <a:t>when or why oil production will peak;</a:t>
            </a:r>
          </a:p>
          <a:p>
            <a:pPr marL="0" indent="0">
              <a:spcBef>
                <a:spcPct val="0"/>
              </a:spcBef>
              <a:spcAft>
                <a:spcPct val="5000"/>
              </a:spcAft>
              <a:buClr>
                <a:schemeClr val="tx1"/>
              </a:buClr>
            </a:pPr>
            <a:r>
              <a:rPr lang="en-GB" sz="1100" b="1">
                <a:solidFill>
                  <a:schemeClr val="tx1"/>
                </a:solidFill>
              </a:rPr>
              <a:t>While global reserves are plentiful</a:t>
            </a:r>
            <a:r>
              <a:rPr lang="en-GB" sz="1100">
                <a:solidFill>
                  <a:schemeClr val="tx1"/>
                </a:solidFill>
              </a:rPr>
              <a:t>, it is clear that existing fields are maturing, the rate of investment in new and existing production is being slowed down by bottlenecks, the economic downturn and financial crisis and that </a:t>
            </a:r>
            <a:r>
              <a:rPr lang="en-GB" sz="1100" b="1">
                <a:solidFill>
                  <a:schemeClr val="tx1"/>
                </a:solidFill>
              </a:rPr>
              <a:t>alternative technologies to oil will take a long time to develop and deploy at scale;</a:t>
            </a:r>
          </a:p>
          <a:p>
            <a:pPr marL="0" indent="0">
              <a:spcBef>
                <a:spcPct val="0"/>
              </a:spcBef>
              <a:spcAft>
                <a:spcPct val="5000"/>
              </a:spcAft>
              <a:buClr>
                <a:schemeClr val="tx1"/>
              </a:buClr>
            </a:pPr>
            <a:r>
              <a:rPr lang="en-GB" sz="1100">
                <a:solidFill>
                  <a:schemeClr val="tx1"/>
                </a:solidFill>
              </a:rPr>
              <a:t>The implications of tight oil markets as a result of peak oil, lags in investment or fast demand growth, would be </a:t>
            </a:r>
            <a:r>
              <a:rPr lang="en-GB" sz="1100" b="1">
                <a:solidFill>
                  <a:schemeClr val="tx1"/>
                </a:solidFill>
              </a:rPr>
              <a:t>higher and volatile oil prices</a:t>
            </a:r>
            <a:r>
              <a:rPr lang="en-GB" sz="1100">
                <a:solidFill>
                  <a:schemeClr val="tx1"/>
                </a:solidFill>
              </a:rPr>
              <a:t>, to which the UK and its citizens are relatively more immune than those in most other countries, mainly because of its relative low oil and energy intensity.</a:t>
            </a:r>
          </a:p>
          <a:p>
            <a:pPr marL="0" indent="0">
              <a:spcBef>
                <a:spcPct val="0"/>
              </a:spcBef>
              <a:spcAft>
                <a:spcPct val="5000"/>
              </a:spcAft>
              <a:buClr>
                <a:schemeClr val="tx1"/>
              </a:buClr>
            </a:pPr>
            <a:r>
              <a:rPr lang="en-GB" sz="1100" b="1">
                <a:solidFill>
                  <a:schemeClr val="tx1"/>
                </a:solidFill>
              </a:rPr>
              <a:t>The UK economy would be initially relatively robust to higher prices</a:t>
            </a:r>
            <a:r>
              <a:rPr lang="en-GB" sz="1100">
                <a:solidFill>
                  <a:schemeClr val="tx1"/>
                </a:solidFill>
              </a:rPr>
              <a:t>; however, if peak oil happens before 2015 there would be negative economic consequences for some of the main importers of UK goods and services resulting in a negative impact on the UK economy in the longer term. If the peak happens later, it would be possible to mitigate the impact through greater end-use efficiency and the production of sufficient quantities alternative liquid fuels.</a:t>
            </a:r>
          </a:p>
          <a:p>
            <a:pPr marL="0" indent="0">
              <a:spcBef>
                <a:spcPct val="0"/>
              </a:spcBef>
              <a:spcAft>
                <a:spcPct val="5000"/>
              </a:spcAft>
              <a:buClr>
                <a:schemeClr val="tx1"/>
              </a:buClr>
            </a:pPr>
            <a:r>
              <a:rPr lang="en-GB" sz="1100">
                <a:solidFill>
                  <a:schemeClr val="tx1"/>
                </a:solidFill>
              </a:rPr>
              <a:t>The possible risk of high and volatile prices provides a further rationale for pressing forward with policies that </a:t>
            </a:r>
            <a:r>
              <a:rPr lang="en-GB" sz="1100" b="1">
                <a:solidFill>
                  <a:schemeClr val="tx1"/>
                </a:solidFill>
              </a:rPr>
              <a:t>reduce our CO2 emissions in the transport sector </a:t>
            </a:r>
            <a:r>
              <a:rPr lang="en-GB" sz="1100">
                <a:solidFill>
                  <a:schemeClr val="tx1"/>
                </a:solidFill>
              </a:rPr>
              <a:t>and, in so doing, generate alternatives to traditional oil-fuelled modes of transport. However, while alternative technologies could be pulled through by the combination of economics and government policies, the lead-times for any real impact on oil demand are long. Globally, in response to a peak, some countries may adopt short-term, partial solutions such as more coal consumption and high carbon oil production that could result in an increase in global emissions.</a:t>
            </a:r>
          </a:p>
          <a:p>
            <a:pPr marL="0" indent="0">
              <a:spcBef>
                <a:spcPct val="0"/>
              </a:spcBef>
              <a:spcAft>
                <a:spcPct val="5000"/>
              </a:spcAft>
              <a:buClr>
                <a:schemeClr val="tx1"/>
              </a:buClr>
            </a:pPr>
            <a:r>
              <a:rPr lang="en-GB" sz="1100">
                <a:solidFill>
                  <a:schemeClr val="tx1"/>
                </a:solidFill>
              </a:rPr>
              <a:t>Given the uncertainties around the timing of peak oil and its implications for the UK, </a:t>
            </a:r>
            <a:r>
              <a:rPr lang="en-GB" sz="1100" b="1">
                <a:solidFill>
                  <a:schemeClr val="tx1"/>
                </a:solidFill>
              </a:rPr>
              <a:t>there are </a:t>
            </a:r>
            <a:r>
              <a:rPr lang="en-GB" sz="1100" b="1" u="sng">
                <a:solidFill>
                  <a:schemeClr val="tx1"/>
                </a:solidFill>
              </a:rPr>
              <a:t>no obvious additional policies</a:t>
            </a:r>
            <a:r>
              <a:rPr lang="en-GB" sz="1100" b="1">
                <a:solidFill>
                  <a:schemeClr val="tx1"/>
                </a:solidFill>
              </a:rPr>
              <a:t> the UK government should pursue to minimise the likelihood of a 'peak oil' scenario</a:t>
            </a:r>
            <a:r>
              <a:rPr lang="en-GB" sz="1100">
                <a:solidFill>
                  <a:schemeClr val="tx1"/>
                </a:solidFill>
              </a:rPr>
              <a:t> and to be prepared to mitigate its impacts in addition to those already in place.</a:t>
            </a:r>
          </a:p>
          <a:p>
            <a:pPr marL="0" indent="0">
              <a:spcBef>
                <a:spcPct val="0"/>
              </a:spcBef>
              <a:spcAft>
                <a:spcPct val="5000"/>
              </a:spcAft>
              <a:buClr>
                <a:schemeClr val="tx1"/>
              </a:buClr>
            </a:pPr>
            <a:r>
              <a:rPr lang="en-GB" sz="1100">
                <a:solidFill>
                  <a:schemeClr val="tx1"/>
                </a:solidFill>
              </a:rPr>
              <a:t>While there may be policies that the UK government could put in place, in addition to those above, in order to make the UK economy more robust and resilient to peak oil, it is unlikely that the UK Government can unilaterally influence the global consequences of any peak.</a:t>
            </a:r>
          </a:p>
        </p:txBody>
      </p:sp>
      <p:sp>
        <p:nvSpPr>
          <p:cNvPr id="209928" name="Line 5"/>
          <p:cNvSpPr>
            <a:spLocks noChangeShapeType="1"/>
          </p:cNvSpPr>
          <p:nvPr/>
        </p:nvSpPr>
        <p:spPr bwMode="auto">
          <a:xfrm>
            <a:off x="0" y="985838"/>
            <a:ext cx="9144000" cy="0"/>
          </a:xfrm>
          <a:prstGeom prst="line">
            <a:avLst/>
          </a:prstGeom>
          <a:noFill/>
          <a:ln w="88900">
            <a:solidFill>
              <a:srgbClr val="B3AA7E"/>
            </a:solidFill>
            <a:round/>
            <a:headEnd/>
            <a:tailEnd/>
          </a:ln>
        </p:spPr>
        <p:txBody>
          <a:bodyPr/>
          <a:lstStyle/>
          <a:p>
            <a:endParaRPr lang="en-GB"/>
          </a:p>
        </p:txBody>
      </p:sp>
      <p:sp>
        <p:nvSpPr>
          <p:cNvPr id="209934" name="Rectangle 14"/>
          <p:cNvSpPr>
            <a:spLocks noChangeArrowheads="1"/>
          </p:cNvSpPr>
          <p:nvPr/>
        </p:nvSpPr>
        <p:spPr bwMode="auto">
          <a:xfrm>
            <a:off x="66675" y="5229225"/>
            <a:ext cx="8966200" cy="1547813"/>
          </a:xfrm>
          <a:prstGeom prst="rect">
            <a:avLst/>
          </a:prstGeom>
          <a:solidFill>
            <a:srgbClr val="FFFFFF"/>
          </a:solidFill>
          <a:ln w="25400" algn="ctr">
            <a:solidFill>
              <a:srgbClr val="00AEEF"/>
            </a:solidFill>
            <a:miter lim="800000"/>
            <a:headEnd/>
            <a:tailEnd/>
          </a:ln>
          <a:effectLst/>
        </p:spPr>
        <p:txBody>
          <a:bodyPr/>
          <a:lstStyle/>
          <a:p>
            <a:r>
              <a:rPr lang="en-GB" sz="1600">
                <a:solidFill>
                  <a:srgbClr val="00AEEF"/>
                </a:solidFill>
              </a:rPr>
              <a:t>However… </a:t>
            </a:r>
            <a:endParaRPr lang="en-GB" sz="1600" b="0">
              <a:solidFill>
                <a:srgbClr val="00AEEF"/>
              </a:solidFill>
            </a:endParaRPr>
          </a:p>
          <a:p>
            <a:pPr>
              <a:spcAft>
                <a:spcPct val="5000"/>
              </a:spcAft>
              <a:buFontTx/>
              <a:buChar char="•"/>
            </a:pPr>
            <a:r>
              <a:rPr lang="en-GB" sz="1100" b="0"/>
              <a:t>Policies relating to oil consumption in the transport sector, particularly road and air travel, should continue to be monitored closely, as this sector will probably be most exposed to rising and volatile prices in the event of peak oil.</a:t>
            </a:r>
          </a:p>
          <a:p>
            <a:pPr>
              <a:spcAft>
                <a:spcPct val="5000"/>
              </a:spcAft>
              <a:buFontTx/>
              <a:buChar char="•"/>
            </a:pPr>
            <a:r>
              <a:rPr lang="en-GB" sz="1100" b="0"/>
              <a:t>Security and diversity of supply are even more important in the transport sector, as oil cannot be substituted in the short term (or even the medium-long run) without significant investment, large technological improvements and/or alternative fuels. </a:t>
            </a:r>
          </a:p>
          <a:p>
            <a:pPr>
              <a:spcAft>
                <a:spcPct val="5000"/>
              </a:spcAft>
              <a:buFontTx/>
              <a:buChar char="•"/>
            </a:pPr>
            <a:r>
              <a:rPr lang="en-GB" sz="1100" b="0"/>
              <a:t>Economically viable and readily available alternative and renewable technologies are an essential policy area if we are to increase the resilience and flexibility of UK businesses and consumers to high and volatile oil prices.</a:t>
            </a:r>
          </a:p>
          <a:p>
            <a:pPr>
              <a:spcAft>
                <a:spcPct val="5000"/>
              </a:spcAft>
              <a:buFontTx/>
              <a:buChar char="•"/>
            </a:pPr>
            <a:r>
              <a:rPr lang="en-GB" sz="1100" b="0"/>
              <a:t>The UK’s move to a low carbon economy and climate change policies are consistent with these conclusions.</a:t>
            </a:r>
            <a:br>
              <a:rPr lang="en-GB" sz="1100" b="0"/>
            </a:br>
            <a:endParaRPr lang="en-GB" sz="1100" b="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1CB79C84-A6EA-4BAA-B1E5-D3B92C92A1AF}" type="slidenum">
              <a:rPr lang="en-GB" sz="1400" b="0"/>
              <a:pPr algn="r"/>
              <a:t>35</a:t>
            </a:fld>
            <a:endParaRPr lang="en-GB" sz="1400" b="0"/>
          </a:p>
        </p:txBody>
      </p:sp>
      <p:pic>
        <p:nvPicPr>
          <p:cNvPr id="206854" name="Picture 8"/>
          <p:cNvPicPr>
            <a:picLocks noChangeAspect="1" noChangeArrowheads="1"/>
          </p:cNvPicPr>
          <p:nvPr/>
        </p:nvPicPr>
        <p:blipFill>
          <a:blip r:embed="rId3" cstate="print"/>
          <a:srcRect/>
          <a:stretch>
            <a:fillRect/>
          </a:stretch>
        </p:blipFill>
        <p:spPr bwMode="auto">
          <a:xfrm>
            <a:off x="5057775" y="4260850"/>
            <a:ext cx="4040188" cy="2597150"/>
          </a:xfrm>
          <a:prstGeom prst="rect">
            <a:avLst/>
          </a:prstGeom>
          <a:noFill/>
          <a:ln w="9525">
            <a:noFill/>
            <a:miter lim="800000"/>
            <a:headEnd/>
            <a:tailEnd/>
          </a:ln>
        </p:spPr>
      </p:pic>
      <p:sp>
        <p:nvSpPr>
          <p:cNvPr id="206856" name="Rectangle 10"/>
          <p:cNvSpPr>
            <a:spLocks noChangeArrowheads="1"/>
          </p:cNvSpPr>
          <p:nvPr/>
        </p:nvSpPr>
        <p:spPr bwMode="auto">
          <a:xfrm>
            <a:off x="0" y="188913"/>
            <a:ext cx="8229600" cy="633412"/>
          </a:xfrm>
          <a:prstGeom prst="rect">
            <a:avLst/>
          </a:prstGeom>
          <a:noFill/>
          <a:ln w="9525">
            <a:noFill/>
            <a:miter lim="800000"/>
            <a:headEnd/>
            <a:tailEnd/>
          </a:ln>
        </p:spPr>
        <p:txBody>
          <a:bodyPr anchor="ctr"/>
          <a:lstStyle/>
          <a:p>
            <a:r>
              <a:rPr lang="en-GB" sz="2000">
                <a:solidFill>
                  <a:srgbClr val="B3AA7E"/>
                </a:solidFill>
              </a:rPr>
              <a:t>… what has happened since?</a:t>
            </a:r>
            <a:endParaRPr lang="en-GB" sz="1600" b="0">
              <a:solidFill>
                <a:srgbClr val="B3AA7E"/>
              </a:solidFill>
            </a:endParaRPr>
          </a:p>
        </p:txBody>
      </p:sp>
      <p:sp>
        <p:nvSpPr>
          <p:cNvPr id="206861" name="Line 36"/>
          <p:cNvSpPr>
            <a:spLocks noChangeShapeType="1"/>
          </p:cNvSpPr>
          <p:nvPr/>
        </p:nvSpPr>
        <p:spPr bwMode="auto">
          <a:xfrm>
            <a:off x="0" y="869950"/>
            <a:ext cx="9144000" cy="0"/>
          </a:xfrm>
          <a:prstGeom prst="line">
            <a:avLst/>
          </a:prstGeom>
          <a:noFill/>
          <a:ln w="76200">
            <a:solidFill>
              <a:srgbClr val="B3AA7E"/>
            </a:solidFill>
            <a:round/>
            <a:headEnd/>
            <a:tailEnd/>
          </a:ln>
        </p:spPr>
        <p:txBody>
          <a:bodyPr/>
          <a:lstStyle/>
          <a:p>
            <a:endParaRPr lang="en-GB"/>
          </a:p>
        </p:txBody>
      </p:sp>
      <p:sp>
        <p:nvSpPr>
          <p:cNvPr id="206894" name="Freeform 11"/>
          <p:cNvSpPr>
            <a:spLocks noEditPoints="1"/>
          </p:cNvSpPr>
          <p:nvPr/>
        </p:nvSpPr>
        <p:spPr bwMode="auto">
          <a:xfrm>
            <a:off x="5572125" y="1009650"/>
            <a:ext cx="3135313" cy="2224088"/>
          </a:xfrm>
          <a:custGeom>
            <a:avLst/>
            <a:gdLst>
              <a:gd name="T0" fmla="*/ 0 w 2670"/>
              <a:gd name="T1" fmla="*/ 2147483647 h 1860"/>
              <a:gd name="T2" fmla="*/ 2147483647 w 2670"/>
              <a:gd name="T3" fmla="*/ 2147483647 h 1860"/>
              <a:gd name="T4" fmla="*/ 2147483647 w 2670"/>
              <a:gd name="T5" fmla="*/ 2147483647 h 1860"/>
              <a:gd name="T6" fmla="*/ 0 w 2670"/>
              <a:gd name="T7" fmla="*/ 2147483647 h 1860"/>
              <a:gd name="T8" fmla="*/ 0 w 2670"/>
              <a:gd name="T9" fmla="*/ 2147483647 h 1860"/>
              <a:gd name="T10" fmla="*/ 0 w 2670"/>
              <a:gd name="T11" fmla="*/ 2147483647 h 1860"/>
              <a:gd name="T12" fmla="*/ 2147483647 w 2670"/>
              <a:gd name="T13" fmla="*/ 2147483647 h 1860"/>
              <a:gd name="T14" fmla="*/ 2147483647 w 2670"/>
              <a:gd name="T15" fmla="*/ 2147483647 h 1860"/>
              <a:gd name="T16" fmla="*/ 0 w 2670"/>
              <a:gd name="T17" fmla="*/ 2147483647 h 1860"/>
              <a:gd name="T18" fmla="*/ 0 w 2670"/>
              <a:gd name="T19" fmla="*/ 2147483647 h 1860"/>
              <a:gd name="T20" fmla="*/ 0 w 2670"/>
              <a:gd name="T21" fmla="*/ 2147483647 h 1860"/>
              <a:gd name="T22" fmla="*/ 2147483647 w 2670"/>
              <a:gd name="T23" fmla="*/ 2147483647 h 1860"/>
              <a:gd name="T24" fmla="*/ 2147483647 w 2670"/>
              <a:gd name="T25" fmla="*/ 2147483647 h 1860"/>
              <a:gd name="T26" fmla="*/ 0 w 2670"/>
              <a:gd name="T27" fmla="*/ 2147483647 h 1860"/>
              <a:gd name="T28" fmla="*/ 0 w 2670"/>
              <a:gd name="T29" fmla="*/ 2147483647 h 1860"/>
              <a:gd name="T30" fmla="*/ 0 w 2670"/>
              <a:gd name="T31" fmla="*/ 2147483647 h 1860"/>
              <a:gd name="T32" fmla="*/ 2147483647 w 2670"/>
              <a:gd name="T33" fmla="*/ 2147483647 h 1860"/>
              <a:gd name="T34" fmla="*/ 2147483647 w 2670"/>
              <a:gd name="T35" fmla="*/ 2147483647 h 1860"/>
              <a:gd name="T36" fmla="*/ 0 w 2670"/>
              <a:gd name="T37" fmla="*/ 2147483647 h 1860"/>
              <a:gd name="T38" fmla="*/ 0 w 2670"/>
              <a:gd name="T39" fmla="*/ 2147483647 h 1860"/>
              <a:gd name="T40" fmla="*/ 0 w 2670"/>
              <a:gd name="T41" fmla="*/ 2147483647 h 1860"/>
              <a:gd name="T42" fmla="*/ 2147483647 w 2670"/>
              <a:gd name="T43" fmla="*/ 2147483647 h 1860"/>
              <a:gd name="T44" fmla="*/ 2147483647 w 2670"/>
              <a:gd name="T45" fmla="*/ 2147483647 h 1860"/>
              <a:gd name="T46" fmla="*/ 0 w 2670"/>
              <a:gd name="T47" fmla="*/ 2147483647 h 1860"/>
              <a:gd name="T48" fmla="*/ 0 w 2670"/>
              <a:gd name="T49" fmla="*/ 2147483647 h 1860"/>
              <a:gd name="T50" fmla="*/ 0 w 2670"/>
              <a:gd name="T51" fmla="*/ 0 h 1860"/>
              <a:gd name="T52" fmla="*/ 2147483647 w 2670"/>
              <a:gd name="T53" fmla="*/ 0 h 1860"/>
              <a:gd name="T54" fmla="*/ 2147483647 w 2670"/>
              <a:gd name="T55" fmla="*/ 2147483647 h 1860"/>
              <a:gd name="T56" fmla="*/ 0 w 2670"/>
              <a:gd name="T57" fmla="*/ 2147483647 h 1860"/>
              <a:gd name="T58" fmla="*/ 0 w 2670"/>
              <a:gd name="T59" fmla="*/ 0 h 18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70"/>
              <a:gd name="T91" fmla="*/ 0 h 1860"/>
              <a:gd name="T92" fmla="*/ 2670 w 2670"/>
              <a:gd name="T93" fmla="*/ 1860 h 18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70" h="1860">
                <a:moveTo>
                  <a:pt x="0" y="1854"/>
                </a:moveTo>
                <a:lnTo>
                  <a:pt x="2670" y="1854"/>
                </a:lnTo>
                <a:lnTo>
                  <a:pt x="2670" y="1860"/>
                </a:lnTo>
                <a:lnTo>
                  <a:pt x="0" y="1860"/>
                </a:lnTo>
                <a:lnTo>
                  <a:pt x="0" y="1854"/>
                </a:lnTo>
                <a:close/>
                <a:moveTo>
                  <a:pt x="0" y="1482"/>
                </a:moveTo>
                <a:lnTo>
                  <a:pt x="2670" y="1482"/>
                </a:lnTo>
                <a:lnTo>
                  <a:pt x="2670" y="1488"/>
                </a:lnTo>
                <a:lnTo>
                  <a:pt x="0" y="1488"/>
                </a:lnTo>
                <a:lnTo>
                  <a:pt x="0" y="1482"/>
                </a:lnTo>
                <a:close/>
                <a:moveTo>
                  <a:pt x="0" y="1110"/>
                </a:moveTo>
                <a:lnTo>
                  <a:pt x="2670" y="1110"/>
                </a:lnTo>
                <a:lnTo>
                  <a:pt x="2670" y="1116"/>
                </a:lnTo>
                <a:lnTo>
                  <a:pt x="0" y="1116"/>
                </a:lnTo>
                <a:lnTo>
                  <a:pt x="0" y="1110"/>
                </a:lnTo>
                <a:close/>
                <a:moveTo>
                  <a:pt x="0" y="744"/>
                </a:moveTo>
                <a:lnTo>
                  <a:pt x="2670" y="744"/>
                </a:lnTo>
                <a:lnTo>
                  <a:pt x="2670" y="750"/>
                </a:lnTo>
                <a:lnTo>
                  <a:pt x="0" y="750"/>
                </a:lnTo>
                <a:lnTo>
                  <a:pt x="0" y="744"/>
                </a:lnTo>
                <a:close/>
                <a:moveTo>
                  <a:pt x="0" y="372"/>
                </a:moveTo>
                <a:lnTo>
                  <a:pt x="2670" y="372"/>
                </a:lnTo>
                <a:lnTo>
                  <a:pt x="2670" y="378"/>
                </a:lnTo>
                <a:lnTo>
                  <a:pt x="0" y="378"/>
                </a:lnTo>
                <a:lnTo>
                  <a:pt x="0" y="372"/>
                </a:lnTo>
                <a:close/>
                <a:moveTo>
                  <a:pt x="0" y="0"/>
                </a:moveTo>
                <a:lnTo>
                  <a:pt x="2670" y="0"/>
                </a:lnTo>
                <a:lnTo>
                  <a:pt x="2670" y="6"/>
                </a:lnTo>
                <a:lnTo>
                  <a:pt x="0" y="6"/>
                </a:lnTo>
                <a:lnTo>
                  <a:pt x="0" y="0"/>
                </a:lnTo>
                <a:close/>
              </a:path>
            </a:pathLst>
          </a:custGeom>
          <a:solidFill>
            <a:srgbClr val="858B9C"/>
          </a:solidFill>
          <a:ln w="0">
            <a:solidFill>
              <a:srgbClr val="858B9C"/>
            </a:solidFill>
            <a:bevel/>
            <a:headEnd/>
            <a:tailEnd/>
          </a:ln>
        </p:spPr>
        <p:txBody>
          <a:bodyPr/>
          <a:lstStyle/>
          <a:p>
            <a:endParaRPr lang="en-US" sz="1400" b="0">
              <a:solidFill>
                <a:srgbClr val="CC0000"/>
              </a:solidFill>
              <a:latin typeface="Calibri" pitchFamily="34" charset="0"/>
              <a:cs typeface="Arial" charset="0"/>
            </a:endParaRPr>
          </a:p>
        </p:txBody>
      </p:sp>
      <p:sp>
        <p:nvSpPr>
          <p:cNvPr id="206895" name="Freeform 12"/>
          <p:cNvSpPr>
            <a:spLocks/>
          </p:cNvSpPr>
          <p:nvPr/>
        </p:nvSpPr>
        <p:spPr bwMode="auto">
          <a:xfrm>
            <a:off x="5573713" y="2108200"/>
            <a:ext cx="3143250" cy="1565275"/>
          </a:xfrm>
          <a:custGeom>
            <a:avLst/>
            <a:gdLst>
              <a:gd name="T0" fmla="*/ 2147483647 w 2676"/>
              <a:gd name="T1" fmla="*/ 2147483647 h 1308"/>
              <a:gd name="T2" fmla="*/ 2147483647 w 2676"/>
              <a:gd name="T3" fmla="*/ 2147483647 h 1308"/>
              <a:gd name="T4" fmla="*/ 2147483647 w 2676"/>
              <a:gd name="T5" fmla="*/ 2147483647 h 1308"/>
              <a:gd name="T6" fmla="*/ 2147483647 w 2676"/>
              <a:gd name="T7" fmla="*/ 2147483647 h 1308"/>
              <a:gd name="T8" fmla="*/ 2147483647 w 2676"/>
              <a:gd name="T9" fmla="*/ 2147483647 h 1308"/>
              <a:gd name="T10" fmla="*/ 2147483647 w 2676"/>
              <a:gd name="T11" fmla="*/ 2147483647 h 1308"/>
              <a:gd name="T12" fmla="*/ 2147483647 w 2676"/>
              <a:gd name="T13" fmla="*/ 2147483647 h 1308"/>
              <a:gd name="T14" fmla="*/ 2147483647 w 2676"/>
              <a:gd name="T15" fmla="*/ 2147483647 h 1308"/>
              <a:gd name="T16" fmla="*/ 2147483647 w 2676"/>
              <a:gd name="T17" fmla="*/ 2147483647 h 1308"/>
              <a:gd name="T18" fmla="*/ 2147483647 w 2676"/>
              <a:gd name="T19" fmla="*/ 2147483647 h 1308"/>
              <a:gd name="T20" fmla="*/ 2147483647 w 2676"/>
              <a:gd name="T21" fmla="*/ 2147483647 h 1308"/>
              <a:gd name="T22" fmla="*/ 2147483647 w 2676"/>
              <a:gd name="T23" fmla="*/ 2147483647 h 1308"/>
              <a:gd name="T24" fmla="*/ 2147483647 w 2676"/>
              <a:gd name="T25" fmla="*/ 2147483647 h 1308"/>
              <a:gd name="T26" fmla="*/ 2147483647 w 2676"/>
              <a:gd name="T27" fmla="*/ 2147483647 h 1308"/>
              <a:gd name="T28" fmla="*/ 2147483647 w 2676"/>
              <a:gd name="T29" fmla="*/ 2147483647 h 1308"/>
              <a:gd name="T30" fmla="*/ 2147483647 w 2676"/>
              <a:gd name="T31" fmla="*/ 2147483647 h 1308"/>
              <a:gd name="T32" fmla="*/ 2147483647 w 2676"/>
              <a:gd name="T33" fmla="*/ 2147483647 h 1308"/>
              <a:gd name="T34" fmla="*/ 2147483647 w 2676"/>
              <a:gd name="T35" fmla="*/ 2147483647 h 1308"/>
              <a:gd name="T36" fmla="*/ 2147483647 w 2676"/>
              <a:gd name="T37" fmla="*/ 2147483647 h 1308"/>
              <a:gd name="T38" fmla="*/ 2147483647 w 2676"/>
              <a:gd name="T39" fmla="*/ 2147483647 h 1308"/>
              <a:gd name="T40" fmla="*/ 2147483647 w 2676"/>
              <a:gd name="T41" fmla="*/ 2147483647 h 1308"/>
              <a:gd name="T42" fmla="*/ 2147483647 w 2676"/>
              <a:gd name="T43" fmla="*/ 2147483647 h 1308"/>
              <a:gd name="T44" fmla="*/ 2147483647 w 2676"/>
              <a:gd name="T45" fmla="*/ 2147483647 h 1308"/>
              <a:gd name="T46" fmla="*/ 2147483647 w 2676"/>
              <a:gd name="T47" fmla="*/ 2147483647 h 1308"/>
              <a:gd name="T48" fmla="*/ 2147483647 w 2676"/>
              <a:gd name="T49" fmla="*/ 2147483647 h 1308"/>
              <a:gd name="T50" fmla="*/ 2147483647 w 2676"/>
              <a:gd name="T51" fmla="*/ 2147483647 h 1308"/>
              <a:gd name="T52" fmla="*/ 2147483647 w 2676"/>
              <a:gd name="T53" fmla="*/ 2147483647 h 1308"/>
              <a:gd name="T54" fmla="*/ 2147483647 w 2676"/>
              <a:gd name="T55" fmla="*/ 2147483647 h 1308"/>
              <a:gd name="T56" fmla="*/ 2147483647 w 2676"/>
              <a:gd name="T57" fmla="*/ 2147483647 h 1308"/>
              <a:gd name="T58" fmla="*/ 2147483647 w 2676"/>
              <a:gd name="T59" fmla="*/ 2147483647 h 1308"/>
              <a:gd name="T60" fmla="*/ 2147483647 w 2676"/>
              <a:gd name="T61" fmla="*/ 2147483647 h 1308"/>
              <a:gd name="T62" fmla="*/ 2147483647 w 2676"/>
              <a:gd name="T63" fmla="*/ 2147483647 h 1308"/>
              <a:gd name="T64" fmla="*/ 2147483647 w 2676"/>
              <a:gd name="T65" fmla="*/ 2147483647 h 1308"/>
              <a:gd name="T66" fmla="*/ 2147483647 w 2676"/>
              <a:gd name="T67" fmla="*/ 2147483647 h 1308"/>
              <a:gd name="T68" fmla="*/ 2147483647 w 2676"/>
              <a:gd name="T69" fmla="*/ 2147483647 h 1308"/>
              <a:gd name="T70" fmla="*/ 2147483647 w 2676"/>
              <a:gd name="T71" fmla="*/ 2147483647 h 1308"/>
              <a:gd name="T72" fmla="*/ 2147483647 w 2676"/>
              <a:gd name="T73" fmla="*/ 2147483647 h 1308"/>
              <a:gd name="T74" fmla="*/ 2147483647 w 2676"/>
              <a:gd name="T75" fmla="*/ 2147483647 h 1308"/>
              <a:gd name="T76" fmla="*/ 2147483647 w 2676"/>
              <a:gd name="T77" fmla="*/ 2147483647 h 1308"/>
              <a:gd name="T78" fmla="*/ 2147483647 w 2676"/>
              <a:gd name="T79" fmla="*/ 2147483647 h 1308"/>
              <a:gd name="T80" fmla="*/ 0 w 2676"/>
              <a:gd name="T81" fmla="*/ 2147483647 h 13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76"/>
              <a:gd name="T124" fmla="*/ 0 h 1308"/>
              <a:gd name="T125" fmla="*/ 2676 w 2676"/>
              <a:gd name="T126" fmla="*/ 1308 h 13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76" h="1308">
                <a:moveTo>
                  <a:pt x="0" y="222"/>
                </a:moveTo>
                <a:lnTo>
                  <a:pt x="67" y="228"/>
                </a:lnTo>
                <a:lnTo>
                  <a:pt x="134" y="226"/>
                </a:lnTo>
                <a:lnTo>
                  <a:pt x="201" y="227"/>
                </a:lnTo>
                <a:lnTo>
                  <a:pt x="268" y="210"/>
                </a:lnTo>
                <a:lnTo>
                  <a:pt x="335" y="187"/>
                </a:lnTo>
                <a:lnTo>
                  <a:pt x="402" y="159"/>
                </a:lnTo>
                <a:lnTo>
                  <a:pt x="468" y="123"/>
                </a:lnTo>
                <a:lnTo>
                  <a:pt x="536" y="103"/>
                </a:lnTo>
                <a:lnTo>
                  <a:pt x="602" y="132"/>
                </a:lnTo>
                <a:lnTo>
                  <a:pt x="669" y="93"/>
                </a:lnTo>
                <a:lnTo>
                  <a:pt x="736" y="94"/>
                </a:lnTo>
                <a:lnTo>
                  <a:pt x="803" y="107"/>
                </a:lnTo>
                <a:lnTo>
                  <a:pt x="870" y="62"/>
                </a:lnTo>
                <a:lnTo>
                  <a:pt x="937" y="17"/>
                </a:lnTo>
                <a:lnTo>
                  <a:pt x="1004" y="4"/>
                </a:lnTo>
                <a:lnTo>
                  <a:pt x="1071" y="0"/>
                </a:lnTo>
                <a:lnTo>
                  <a:pt x="1137" y="6"/>
                </a:lnTo>
                <a:lnTo>
                  <a:pt x="1205" y="51"/>
                </a:lnTo>
                <a:lnTo>
                  <a:pt x="1271" y="114"/>
                </a:lnTo>
                <a:lnTo>
                  <a:pt x="1338" y="179"/>
                </a:lnTo>
                <a:lnTo>
                  <a:pt x="1405" y="218"/>
                </a:lnTo>
                <a:lnTo>
                  <a:pt x="1472" y="272"/>
                </a:lnTo>
                <a:lnTo>
                  <a:pt x="1539" y="308"/>
                </a:lnTo>
                <a:lnTo>
                  <a:pt x="1606" y="358"/>
                </a:lnTo>
                <a:lnTo>
                  <a:pt x="1673" y="406"/>
                </a:lnTo>
                <a:lnTo>
                  <a:pt x="1740" y="437"/>
                </a:lnTo>
                <a:lnTo>
                  <a:pt x="1806" y="479"/>
                </a:lnTo>
                <a:lnTo>
                  <a:pt x="1874" y="514"/>
                </a:lnTo>
                <a:lnTo>
                  <a:pt x="1940" y="548"/>
                </a:lnTo>
                <a:lnTo>
                  <a:pt x="2007" y="619"/>
                </a:lnTo>
                <a:lnTo>
                  <a:pt x="2074" y="651"/>
                </a:lnTo>
                <a:lnTo>
                  <a:pt x="2141" y="676"/>
                </a:lnTo>
                <a:lnTo>
                  <a:pt x="2208" y="694"/>
                </a:lnTo>
                <a:lnTo>
                  <a:pt x="2275" y="717"/>
                </a:lnTo>
                <a:lnTo>
                  <a:pt x="2342" y="746"/>
                </a:lnTo>
                <a:lnTo>
                  <a:pt x="2409" y="746"/>
                </a:lnTo>
                <a:lnTo>
                  <a:pt x="2475" y="775"/>
                </a:lnTo>
                <a:lnTo>
                  <a:pt x="2543" y="795"/>
                </a:lnTo>
                <a:lnTo>
                  <a:pt x="2609" y="801"/>
                </a:lnTo>
                <a:lnTo>
                  <a:pt x="2676" y="812"/>
                </a:lnTo>
                <a:lnTo>
                  <a:pt x="2676" y="1308"/>
                </a:lnTo>
                <a:lnTo>
                  <a:pt x="2609" y="1308"/>
                </a:lnTo>
                <a:lnTo>
                  <a:pt x="2543" y="1308"/>
                </a:lnTo>
                <a:lnTo>
                  <a:pt x="2475" y="1308"/>
                </a:lnTo>
                <a:lnTo>
                  <a:pt x="2409" y="1308"/>
                </a:lnTo>
                <a:lnTo>
                  <a:pt x="2342" y="1308"/>
                </a:lnTo>
                <a:lnTo>
                  <a:pt x="2275" y="1308"/>
                </a:lnTo>
                <a:lnTo>
                  <a:pt x="2208" y="1308"/>
                </a:lnTo>
                <a:lnTo>
                  <a:pt x="2141" y="1308"/>
                </a:lnTo>
                <a:lnTo>
                  <a:pt x="2074" y="1308"/>
                </a:lnTo>
                <a:lnTo>
                  <a:pt x="2007" y="1308"/>
                </a:lnTo>
                <a:lnTo>
                  <a:pt x="1940" y="1308"/>
                </a:lnTo>
                <a:lnTo>
                  <a:pt x="1874" y="1308"/>
                </a:lnTo>
                <a:lnTo>
                  <a:pt x="1806" y="1308"/>
                </a:lnTo>
                <a:lnTo>
                  <a:pt x="1740" y="1308"/>
                </a:lnTo>
                <a:lnTo>
                  <a:pt x="1673" y="1308"/>
                </a:lnTo>
                <a:lnTo>
                  <a:pt x="1606" y="1308"/>
                </a:lnTo>
                <a:lnTo>
                  <a:pt x="1539" y="1308"/>
                </a:lnTo>
                <a:lnTo>
                  <a:pt x="1472" y="1308"/>
                </a:lnTo>
                <a:lnTo>
                  <a:pt x="1405" y="1308"/>
                </a:lnTo>
                <a:lnTo>
                  <a:pt x="1338" y="1308"/>
                </a:lnTo>
                <a:lnTo>
                  <a:pt x="1271" y="1308"/>
                </a:lnTo>
                <a:lnTo>
                  <a:pt x="1205" y="1308"/>
                </a:lnTo>
                <a:lnTo>
                  <a:pt x="1137" y="1308"/>
                </a:lnTo>
                <a:lnTo>
                  <a:pt x="1071" y="1308"/>
                </a:lnTo>
                <a:lnTo>
                  <a:pt x="1004" y="1308"/>
                </a:lnTo>
                <a:lnTo>
                  <a:pt x="937" y="1308"/>
                </a:lnTo>
                <a:lnTo>
                  <a:pt x="870" y="1308"/>
                </a:lnTo>
                <a:lnTo>
                  <a:pt x="803" y="1308"/>
                </a:lnTo>
                <a:lnTo>
                  <a:pt x="736" y="1308"/>
                </a:lnTo>
                <a:lnTo>
                  <a:pt x="669" y="1308"/>
                </a:lnTo>
                <a:lnTo>
                  <a:pt x="602" y="1308"/>
                </a:lnTo>
                <a:lnTo>
                  <a:pt x="536" y="1308"/>
                </a:lnTo>
                <a:lnTo>
                  <a:pt x="468" y="1308"/>
                </a:lnTo>
                <a:lnTo>
                  <a:pt x="402" y="1308"/>
                </a:lnTo>
                <a:lnTo>
                  <a:pt x="335" y="1308"/>
                </a:lnTo>
                <a:lnTo>
                  <a:pt x="268" y="1308"/>
                </a:lnTo>
                <a:lnTo>
                  <a:pt x="201" y="1308"/>
                </a:lnTo>
                <a:lnTo>
                  <a:pt x="134" y="1308"/>
                </a:lnTo>
                <a:lnTo>
                  <a:pt x="67" y="1308"/>
                </a:lnTo>
                <a:lnTo>
                  <a:pt x="0" y="1308"/>
                </a:lnTo>
                <a:lnTo>
                  <a:pt x="0" y="222"/>
                </a:lnTo>
                <a:close/>
              </a:path>
            </a:pathLst>
          </a:custGeom>
          <a:solidFill>
            <a:srgbClr val="00AEEF"/>
          </a:solidFill>
          <a:ln w="9525">
            <a:noFill/>
            <a:round/>
            <a:headEnd/>
            <a:tailEnd/>
          </a:ln>
        </p:spPr>
        <p:txBody>
          <a:bodyPr/>
          <a:lstStyle/>
          <a:p>
            <a:endParaRPr lang="en-US" sz="1400" b="0">
              <a:solidFill>
                <a:srgbClr val="CC0000"/>
              </a:solidFill>
              <a:latin typeface="Calibri" pitchFamily="34" charset="0"/>
              <a:cs typeface="Arial" charset="0"/>
            </a:endParaRPr>
          </a:p>
        </p:txBody>
      </p:sp>
      <p:sp>
        <p:nvSpPr>
          <p:cNvPr id="18439" name="Freeform 13"/>
          <p:cNvSpPr>
            <a:spLocks/>
          </p:cNvSpPr>
          <p:nvPr/>
        </p:nvSpPr>
        <p:spPr bwMode="auto">
          <a:xfrm>
            <a:off x="5575300" y="2006600"/>
            <a:ext cx="3141663" cy="1076325"/>
          </a:xfrm>
          <a:custGeom>
            <a:avLst/>
            <a:gdLst>
              <a:gd name="T0" fmla="*/ 2147483647 w 2676"/>
              <a:gd name="T1" fmla="*/ 2147483647 h 900"/>
              <a:gd name="T2" fmla="*/ 2147483647 w 2676"/>
              <a:gd name="T3" fmla="*/ 2147483647 h 900"/>
              <a:gd name="T4" fmla="*/ 2147483647 w 2676"/>
              <a:gd name="T5" fmla="*/ 2147483647 h 900"/>
              <a:gd name="T6" fmla="*/ 2147483647 w 2676"/>
              <a:gd name="T7" fmla="*/ 2147483647 h 900"/>
              <a:gd name="T8" fmla="*/ 2147483647 w 2676"/>
              <a:gd name="T9" fmla="*/ 2147483647 h 900"/>
              <a:gd name="T10" fmla="*/ 2147483647 w 2676"/>
              <a:gd name="T11" fmla="*/ 2147483647 h 900"/>
              <a:gd name="T12" fmla="*/ 2147483647 w 2676"/>
              <a:gd name="T13" fmla="*/ 2147483647 h 900"/>
              <a:gd name="T14" fmla="*/ 2147483647 w 2676"/>
              <a:gd name="T15" fmla="*/ 2147483647 h 900"/>
              <a:gd name="T16" fmla="*/ 2147483647 w 2676"/>
              <a:gd name="T17" fmla="*/ 2147483647 h 900"/>
              <a:gd name="T18" fmla="*/ 2147483647 w 2676"/>
              <a:gd name="T19" fmla="*/ 2147483647 h 900"/>
              <a:gd name="T20" fmla="*/ 2147483647 w 2676"/>
              <a:gd name="T21" fmla="*/ 2147483647 h 900"/>
              <a:gd name="T22" fmla="*/ 2147483647 w 2676"/>
              <a:gd name="T23" fmla="*/ 2147483647 h 900"/>
              <a:gd name="T24" fmla="*/ 2147483647 w 2676"/>
              <a:gd name="T25" fmla="*/ 2147483647 h 900"/>
              <a:gd name="T26" fmla="*/ 2147483647 w 2676"/>
              <a:gd name="T27" fmla="*/ 2147483647 h 900"/>
              <a:gd name="T28" fmla="*/ 2147483647 w 2676"/>
              <a:gd name="T29" fmla="*/ 2147483647 h 900"/>
              <a:gd name="T30" fmla="*/ 2147483647 w 2676"/>
              <a:gd name="T31" fmla="*/ 2147483647 h 900"/>
              <a:gd name="T32" fmla="*/ 2147483647 w 2676"/>
              <a:gd name="T33" fmla="*/ 2147483647 h 900"/>
              <a:gd name="T34" fmla="*/ 2147483647 w 2676"/>
              <a:gd name="T35" fmla="*/ 2147483647 h 900"/>
              <a:gd name="T36" fmla="*/ 2147483647 w 2676"/>
              <a:gd name="T37" fmla="*/ 2147483647 h 900"/>
              <a:gd name="T38" fmla="*/ 2147483647 w 2676"/>
              <a:gd name="T39" fmla="*/ 2147483647 h 900"/>
              <a:gd name="T40" fmla="*/ 2147483647 w 2676"/>
              <a:gd name="T41" fmla="*/ 2147483647 h 900"/>
              <a:gd name="T42" fmla="*/ 2147483647 w 2676"/>
              <a:gd name="T43" fmla="*/ 2147483647 h 900"/>
              <a:gd name="T44" fmla="*/ 2147483647 w 2676"/>
              <a:gd name="T45" fmla="*/ 2147483647 h 900"/>
              <a:gd name="T46" fmla="*/ 2147483647 w 2676"/>
              <a:gd name="T47" fmla="*/ 2147483647 h 900"/>
              <a:gd name="T48" fmla="*/ 2147483647 w 2676"/>
              <a:gd name="T49" fmla="*/ 2147483647 h 900"/>
              <a:gd name="T50" fmla="*/ 2147483647 w 2676"/>
              <a:gd name="T51" fmla="*/ 2147483647 h 900"/>
              <a:gd name="T52" fmla="*/ 2147483647 w 2676"/>
              <a:gd name="T53" fmla="*/ 2147483647 h 900"/>
              <a:gd name="T54" fmla="*/ 2147483647 w 2676"/>
              <a:gd name="T55" fmla="*/ 2147483647 h 900"/>
              <a:gd name="T56" fmla="*/ 2147483647 w 2676"/>
              <a:gd name="T57" fmla="*/ 2147483647 h 900"/>
              <a:gd name="T58" fmla="*/ 2147483647 w 2676"/>
              <a:gd name="T59" fmla="*/ 2147483647 h 900"/>
              <a:gd name="T60" fmla="*/ 2147483647 w 2676"/>
              <a:gd name="T61" fmla="*/ 2147483647 h 900"/>
              <a:gd name="T62" fmla="*/ 2147483647 w 2676"/>
              <a:gd name="T63" fmla="*/ 2147483647 h 900"/>
              <a:gd name="T64" fmla="*/ 2147483647 w 2676"/>
              <a:gd name="T65" fmla="*/ 2147483647 h 900"/>
              <a:gd name="T66" fmla="*/ 2147483647 w 2676"/>
              <a:gd name="T67" fmla="*/ 2147483647 h 900"/>
              <a:gd name="T68" fmla="*/ 2147483647 w 2676"/>
              <a:gd name="T69" fmla="*/ 2147483647 h 900"/>
              <a:gd name="T70" fmla="*/ 2147483647 w 2676"/>
              <a:gd name="T71" fmla="*/ 2147483647 h 900"/>
              <a:gd name="T72" fmla="*/ 2147483647 w 2676"/>
              <a:gd name="T73" fmla="*/ 2147483647 h 900"/>
              <a:gd name="T74" fmla="*/ 2147483647 w 2676"/>
              <a:gd name="T75" fmla="*/ 2147483647 h 900"/>
              <a:gd name="T76" fmla="*/ 2147483647 w 2676"/>
              <a:gd name="T77" fmla="*/ 2147483647 h 900"/>
              <a:gd name="T78" fmla="*/ 2147483647 w 2676"/>
              <a:gd name="T79" fmla="*/ 2147483647 h 900"/>
              <a:gd name="T80" fmla="*/ 0 w 2676"/>
              <a:gd name="T81" fmla="*/ 2147483647 h 9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76"/>
              <a:gd name="T124" fmla="*/ 0 h 900"/>
              <a:gd name="T125" fmla="*/ 2676 w 2676"/>
              <a:gd name="T126" fmla="*/ 900 h 9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76" h="900">
                <a:moveTo>
                  <a:pt x="0" y="308"/>
                </a:moveTo>
                <a:lnTo>
                  <a:pt x="67" y="314"/>
                </a:lnTo>
                <a:lnTo>
                  <a:pt x="134" y="313"/>
                </a:lnTo>
                <a:lnTo>
                  <a:pt x="201" y="313"/>
                </a:lnTo>
                <a:lnTo>
                  <a:pt x="268" y="297"/>
                </a:lnTo>
                <a:lnTo>
                  <a:pt x="335" y="274"/>
                </a:lnTo>
                <a:lnTo>
                  <a:pt x="402" y="246"/>
                </a:lnTo>
                <a:lnTo>
                  <a:pt x="468" y="209"/>
                </a:lnTo>
                <a:lnTo>
                  <a:pt x="536" y="190"/>
                </a:lnTo>
                <a:lnTo>
                  <a:pt x="602" y="218"/>
                </a:lnTo>
                <a:lnTo>
                  <a:pt x="669" y="180"/>
                </a:lnTo>
                <a:lnTo>
                  <a:pt x="736" y="181"/>
                </a:lnTo>
                <a:lnTo>
                  <a:pt x="803" y="194"/>
                </a:lnTo>
                <a:lnTo>
                  <a:pt x="870" y="148"/>
                </a:lnTo>
                <a:lnTo>
                  <a:pt x="937" y="103"/>
                </a:lnTo>
                <a:lnTo>
                  <a:pt x="1004" y="90"/>
                </a:lnTo>
                <a:lnTo>
                  <a:pt x="1071" y="86"/>
                </a:lnTo>
                <a:lnTo>
                  <a:pt x="1137" y="92"/>
                </a:lnTo>
                <a:lnTo>
                  <a:pt x="1205" y="83"/>
                </a:lnTo>
                <a:lnTo>
                  <a:pt x="1271" y="100"/>
                </a:lnTo>
                <a:lnTo>
                  <a:pt x="1338" y="91"/>
                </a:lnTo>
                <a:lnTo>
                  <a:pt x="1405" y="76"/>
                </a:lnTo>
                <a:lnTo>
                  <a:pt x="1472" y="61"/>
                </a:lnTo>
                <a:lnTo>
                  <a:pt x="1539" y="42"/>
                </a:lnTo>
                <a:lnTo>
                  <a:pt x="1606" y="42"/>
                </a:lnTo>
                <a:lnTo>
                  <a:pt x="1673" y="41"/>
                </a:lnTo>
                <a:lnTo>
                  <a:pt x="1740" y="36"/>
                </a:lnTo>
                <a:lnTo>
                  <a:pt x="1806" y="47"/>
                </a:lnTo>
                <a:lnTo>
                  <a:pt x="1874" y="47"/>
                </a:lnTo>
                <a:lnTo>
                  <a:pt x="1940" y="42"/>
                </a:lnTo>
                <a:lnTo>
                  <a:pt x="2007" y="39"/>
                </a:lnTo>
                <a:lnTo>
                  <a:pt x="2074" y="40"/>
                </a:lnTo>
                <a:lnTo>
                  <a:pt x="2141" y="35"/>
                </a:lnTo>
                <a:lnTo>
                  <a:pt x="2208" y="35"/>
                </a:lnTo>
                <a:lnTo>
                  <a:pt x="2275" y="26"/>
                </a:lnTo>
                <a:lnTo>
                  <a:pt x="2342" y="33"/>
                </a:lnTo>
                <a:lnTo>
                  <a:pt x="2409" y="27"/>
                </a:lnTo>
                <a:lnTo>
                  <a:pt x="2475" y="20"/>
                </a:lnTo>
                <a:lnTo>
                  <a:pt x="2543" y="16"/>
                </a:lnTo>
                <a:lnTo>
                  <a:pt x="2609" y="8"/>
                </a:lnTo>
                <a:lnTo>
                  <a:pt x="2676" y="0"/>
                </a:lnTo>
                <a:lnTo>
                  <a:pt x="2676" y="900"/>
                </a:lnTo>
                <a:lnTo>
                  <a:pt x="2609" y="888"/>
                </a:lnTo>
                <a:lnTo>
                  <a:pt x="2543" y="882"/>
                </a:lnTo>
                <a:lnTo>
                  <a:pt x="2475" y="862"/>
                </a:lnTo>
                <a:lnTo>
                  <a:pt x="2409" y="834"/>
                </a:lnTo>
                <a:lnTo>
                  <a:pt x="2342" y="834"/>
                </a:lnTo>
                <a:lnTo>
                  <a:pt x="2275" y="804"/>
                </a:lnTo>
                <a:lnTo>
                  <a:pt x="2208" y="782"/>
                </a:lnTo>
                <a:lnTo>
                  <a:pt x="2141" y="763"/>
                </a:lnTo>
                <a:lnTo>
                  <a:pt x="2074" y="738"/>
                </a:lnTo>
                <a:lnTo>
                  <a:pt x="2007" y="707"/>
                </a:lnTo>
                <a:lnTo>
                  <a:pt x="1940" y="636"/>
                </a:lnTo>
                <a:lnTo>
                  <a:pt x="1874" y="601"/>
                </a:lnTo>
                <a:lnTo>
                  <a:pt x="1806" y="566"/>
                </a:lnTo>
                <a:lnTo>
                  <a:pt x="1740" y="524"/>
                </a:lnTo>
                <a:lnTo>
                  <a:pt x="1673" y="493"/>
                </a:lnTo>
                <a:lnTo>
                  <a:pt x="1606" y="445"/>
                </a:lnTo>
                <a:lnTo>
                  <a:pt x="1539" y="395"/>
                </a:lnTo>
                <a:lnTo>
                  <a:pt x="1472" y="359"/>
                </a:lnTo>
                <a:lnTo>
                  <a:pt x="1405" y="305"/>
                </a:lnTo>
                <a:lnTo>
                  <a:pt x="1338" y="265"/>
                </a:lnTo>
                <a:lnTo>
                  <a:pt x="1271" y="200"/>
                </a:lnTo>
                <a:lnTo>
                  <a:pt x="1205" y="137"/>
                </a:lnTo>
                <a:lnTo>
                  <a:pt x="1137" y="92"/>
                </a:lnTo>
                <a:lnTo>
                  <a:pt x="1071" y="86"/>
                </a:lnTo>
                <a:lnTo>
                  <a:pt x="1004" y="90"/>
                </a:lnTo>
                <a:lnTo>
                  <a:pt x="937" y="103"/>
                </a:lnTo>
                <a:lnTo>
                  <a:pt x="870" y="148"/>
                </a:lnTo>
                <a:lnTo>
                  <a:pt x="803" y="194"/>
                </a:lnTo>
                <a:lnTo>
                  <a:pt x="736" y="181"/>
                </a:lnTo>
                <a:lnTo>
                  <a:pt x="669" y="180"/>
                </a:lnTo>
                <a:lnTo>
                  <a:pt x="602" y="218"/>
                </a:lnTo>
                <a:lnTo>
                  <a:pt x="536" y="190"/>
                </a:lnTo>
                <a:lnTo>
                  <a:pt x="468" y="209"/>
                </a:lnTo>
                <a:lnTo>
                  <a:pt x="402" y="246"/>
                </a:lnTo>
                <a:lnTo>
                  <a:pt x="335" y="274"/>
                </a:lnTo>
                <a:lnTo>
                  <a:pt x="268" y="297"/>
                </a:lnTo>
                <a:lnTo>
                  <a:pt x="201" y="313"/>
                </a:lnTo>
                <a:lnTo>
                  <a:pt x="134" y="313"/>
                </a:lnTo>
                <a:lnTo>
                  <a:pt x="67" y="314"/>
                </a:lnTo>
                <a:lnTo>
                  <a:pt x="0" y="308"/>
                </a:lnTo>
                <a:close/>
              </a:path>
            </a:pathLst>
          </a:custGeom>
          <a:solidFill>
            <a:schemeClr val="tx1">
              <a:lumMod val="20000"/>
              <a:lumOff val="80000"/>
            </a:schemeClr>
          </a:solidFill>
          <a:ln w="9525">
            <a:noFill/>
            <a:round/>
            <a:headEnd/>
            <a:tailEnd/>
          </a:ln>
        </p:spPr>
        <p:txBody>
          <a:bodyPr/>
          <a:lstStyle/>
          <a:p>
            <a:pPr>
              <a:defRPr/>
            </a:pPr>
            <a:endParaRPr lang="en-US" sz="1400" b="0">
              <a:solidFill>
                <a:srgbClr val="CC0000"/>
              </a:solidFill>
              <a:latin typeface="Calibri" pitchFamily="34" charset="0"/>
              <a:cs typeface="Arial" charset="0"/>
            </a:endParaRPr>
          </a:p>
        </p:txBody>
      </p:sp>
      <p:sp>
        <p:nvSpPr>
          <p:cNvPr id="206897" name="Freeform 14"/>
          <p:cNvSpPr>
            <a:spLocks/>
          </p:cNvSpPr>
          <p:nvPr/>
        </p:nvSpPr>
        <p:spPr bwMode="auto">
          <a:xfrm>
            <a:off x="5573713" y="1812925"/>
            <a:ext cx="3143250" cy="568325"/>
          </a:xfrm>
          <a:custGeom>
            <a:avLst/>
            <a:gdLst>
              <a:gd name="T0" fmla="*/ 2147483647 w 2676"/>
              <a:gd name="T1" fmla="*/ 2147483647 h 474"/>
              <a:gd name="T2" fmla="*/ 2147483647 w 2676"/>
              <a:gd name="T3" fmla="*/ 2147483647 h 474"/>
              <a:gd name="T4" fmla="*/ 2147483647 w 2676"/>
              <a:gd name="T5" fmla="*/ 2147483647 h 474"/>
              <a:gd name="T6" fmla="*/ 2147483647 w 2676"/>
              <a:gd name="T7" fmla="*/ 2147483647 h 474"/>
              <a:gd name="T8" fmla="*/ 2147483647 w 2676"/>
              <a:gd name="T9" fmla="*/ 2147483647 h 474"/>
              <a:gd name="T10" fmla="*/ 2147483647 w 2676"/>
              <a:gd name="T11" fmla="*/ 2147483647 h 474"/>
              <a:gd name="T12" fmla="*/ 2147483647 w 2676"/>
              <a:gd name="T13" fmla="*/ 2147483647 h 474"/>
              <a:gd name="T14" fmla="*/ 2147483647 w 2676"/>
              <a:gd name="T15" fmla="*/ 2147483647 h 474"/>
              <a:gd name="T16" fmla="*/ 2147483647 w 2676"/>
              <a:gd name="T17" fmla="*/ 2147483647 h 474"/>
              <a:gd name="T18" fmla="*/ 2147483647 w 2676"/>
              <a:gd name="T19" fmla="*/ 2147483647 h 474"/>
              <a:gd name="T20" fmla="*/ 2147483647 w 2676"/>
              <a:gd name="T21" fmla="*/ 2147483647 h 474"/>
              <a:gd name="T22" fmla="*/ 2147483647 w 2676"/>
              <a:gd name="T23" fmla="*/ 2147483647 h 474"/>
              <a:gd name="T24" fmla="*/ 2147483647 w 2676"/>
              <a:gd name="T25" fmla="*/ 2147483647 h 474"/>
              <a:gd name="T26" fmla="*/ 2147483647 w 2676"/>
              <a:gd name="T27" fmla="*/ 2147483647 h 474"/>
              <a:gd name="T28" fmla="*/ 2147483647 w 2676"/>
              <a:gd name="T29" fmla="*/ 2147483647 h 474"/>
              <a:gd name="T30" fmla="*/ 2147483647 w 2676"/>
              <a:gd name="T31" fmla="*/ 2147483647 h 474"/>
              <a:gd name="T32" fmla="*/ 2147483647 w 2676"/>
              <a:gd name="T33" fmla="*/ 2147483647 h 474"/>
              <a:gd name="T34" fmla="*/ 2147483647 w 2676"/>
              <a:gd name="T35" fmla="*/ 2147483647 h 474"/>
              <a:gd name="T36" fmla="*/ 2147483647 w 2676"/>
              <a:gd name="T37" fmla="*/ 2147483647 h 474"/>
              <a:gd name="T38" fmla="*/ 2147483647 w 2676"/>
              <a:gd name="T39" fmla="*/ 2147483647 h 474"/>
              <a:gd name="T40" fmla="*/ 2147483647 w 2676"/>
              <a:gd name="T41" fmla="*/ 2147483647 h 474"/>
              <a:gd name="T42" fmla="*/ 2147483647 w 2676"/>
              <a:gd name="T43" fmla="*/ 2147483647 h 474"/>
              <a:gd name="T44" fmla="*/ 2147483647 w 2676"/>
              <a:gd name="T45" fmla="*/ 2147483647 h 474"/>
              <a:gd name="T46" fmla="*/ 2147483647 w 2676"/>
              <a:gd name="T47" fmla="*/ 2147483647 h 474"/>
              <a:gd name="T48" fmla="*/ 2147483647 w 2676"/>
              <a:gd name="T49" fmla="*/ 2147483647 h 474"/>
              <a:gd name="T50" fmla="*/ 2147483647 w 2676"/>
              <a:gd name="T51" fmla="*/ 2147483647 h 474"/>
              <a:gd name="T52" fmla="*/ 2147483647 w 2676"/>
              <a:gd name="T53" fmla="*/ 2147483647 h 474"/>
              <a:gd name="T54" fmla="*/ 2147483647 w 2676"/>
              <a:gd name="T55" fmla="*/ 2147483647 h 474"/>
              <a:gd name="T56" fmla="*/ 2147483647 w 2676"/>
              <a:gd name="T57" fmla="*/ 2147483647 h 474"/>
              <a:gd name="T58" fmla="*/ 2147483647 w 2676"/>
              <a:gd name="T59" fmla="*/ 2147483647 h 474"/>
              <a:gd name="T60" fmla="*/ 2147483647 w 2676"/>
              <a:gd name="T61" fmla="*/ 2147483647 h 474"/>
              <a:gd name="T62" fmla="*/ 2147483647 w 2676"/>
              <a:gd name="T63" fmla="*/ 2147483647 h 474"/>
              <a:gd name="T64" fmla="*/ 2147483647 w 2676"/>
              <a:gd name="T65" fmla="*/ 2147483647 h 474"/>
              <a:gd name="T66" fmla="*/ 2147483647 w 2676"/>
              <a:gd name="T67" fmla="*/ 2147483647 h 474"/>
              <a:gd name="T68" fmla="*/ 2147483647 w 2676"/>
              <a:gd name="T69" fmla="*/ 2147483647 h 474"/>
              <a:gd name="T70" fmla="*/ 2147483647 w 2676"/>
              <a:gd name="T71" fmla="*/ 2147483647 h 474"/>
              <a:gd name="T72" fmla="*/ 2147483647 w 2676"/>
              <a:gd name="T73" fmla="*/ 2147483647 h 474"/>
              <a:gd name="T74" fmla="*/ 2147483647 w 2676"/>
              <a:gd name="T75" fmla="*/ 2147483647 h 474"/>
              <a:gd name="T76" fmla="*/ 2147483647 w 2676"/>
              <a:gd name="T77" fmla="*/ 2147483647 h 474"/>
              <a:gd name="T78" fmla="*/ 2147483647 w 2676"/>
              <a:gd name="T79" fmla="*/ 2147483647 h 474"/>
              <a:gd name="T80" fmla="*/ 0 w 2676"/>
              <a:gd name="T81" fmla="*/ 2147483647 h 47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76"/>
              <a:gd name="T124" fmla="*/ 0 h 474"/>
              <a:gd name="T125" fmla="*/ 2676 w 2676"/>
              <a:gd name="T126" fmla="*/ 474 h 47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76" h="474">
                <a:moveTo>
                  <a:pt x="0" y="459"/>
                </a:moveTo>
                <a:lnTo>
                  <a:pt x="67" y="465"/>
                </a:lnTo>
                <a:lnTo>
                  <a:pt x="134" y="463"/>
                </a:lnTo>
                <a:lnTo>
                  <a:pt x="201" y="461"/>
                </a:lnTo>
                <a:lnTo>
                  <a:pt x="268" y="443"/>
                </a:lnTo>
                <a:lnTo>
                  <a:pt x="335" y="418"/>
                </a:lnTo>
                <a:lnTo>
                  <a:pt x="402" y="390"/>
                </a:lnTo>
                <a:lnTo>
                  <a:pt x="468" y="352"/>
                </a:lnTo>
                <a:lnTo>
                  <a:pt x="536" y="333"/>
                </a:lnTo>
                <a:lnTo>
                  <a:pt x="602" y="361"/>
                </a:lnTo>
                <a:lnTo>
                  <a:pt x="669" y="322"/>
                </a:lnTo>
                <a:lnTo>
                  <a:pt x="736" y="323"/>
                </a:lnTo>
                <a:lnTo>
                  <a:pt x="803" y="334"/>
                </a:lnTo>
                <a:lnTo>
                  <a:pt x="870" y="287"/>
                </a:lnTo>
                <a:lnTo>
                  <a:pt x="937" y="240"/>
                </a:lnTo>
                <a:lnTo>
                  <a:pt x="1004" y="227"/>
                </a:lnTo>
                <a:lnTo>
                  <a:pt x="1071" y="220"/>
                </a:lnTo>
                <a:lnTo>
                  <a:pt x="1137" y="223"/>
                </a:lnTo>
                <a:lnTo>
                  <a:pt x="1205" y="211"/>
                </a:lnTo>
                <a:lnTo>
                  <a:pt x="1271" y="222"/>
                </a:lnTo>
                <a:lnTo>
                  <a:pt x="1338" y="210"/>
                </a:lnTo>
                <a:lnTo>
                  <a:pt x="1405" y="187"/>
                </a:lnTo>
                <a:lnTo>
                  <a:pt x="1472" y="162"/>
                </a:lnTo>
                <a:lnTo>
                  <a:pt x="1539" y="136"/>
                </a:lnTo>
                <a:lnTo>
                  <a:pt x="1606" y="128"/>
                </a:lnTo>
                <a:lnTo>
                  <a:pt x="1673" y="118"/>
                </a:lnTo>
                <a:lnTo>
                  <a:pt x="1740" y="106"/>
                </a:lnTo>
                <a:lnTo>
                  <a:pt x="1806" y="97"/>
                </a:lnTo>
                <a:lnTo>
                  <a:pt x="1874" y="89"/>
                </a:lnTo>
                <a:lnTo>
                  <a:pt x="1940" y="80"/>
                </a:lnTo>
                <a:lnTo>
                  <a:pt x="2007" y="73"/>
                </a:lnTo>
                <a:lnTo>
                  <a:pt x="2074" y="64"/>
                </a:lnTo>
                <a:lnTo>
                  <a:pt x="2141" y="55"/>
                </a:lnTo>
                <a:lnTo>
                  <a:pt x="2208" y="45"/>
                </a:lnTo>
                <a:lnTo>
                  <a:pt x="2275" y="36"/>
                </a:lnTo>
                <a:lnTo>
                  <a:pt x="2342" y="30"/>
                </a:lnTo>
                <a:lnTo>
                  <a:pt x="2409" y="24"/>
                </a:lnTo>
                <a:lnTo>
                  <a:pt x="2475" y="19"/>
                </a:lnTo>
                <a:lnTo>
                  <a:pt x="2543" y="13"/>
                </a:lnTo>
                <a:lnTo>
                  <a:pt x="2609" y="7"/>
                </a:lnTo>
                <a:lnTo>
                  <a:pt x="2676" y="0"/>
                </a:lnTo>
                <a:lnTo>
                  <a:pt x="2676" y="162"/>
                </a:lnTo>
                <a:lnTo>
                  <a:pt x="2609" y="170"/>
                </a:lnTo>
                <a:lnTo>
                  <a:pt x="2543" y="178"/>
                </a:lnTo>
                <a:lnTo>
                  <a:pt x="2475" y="182"/>
                </a:lnTo>
                <a:lnTo>
                  <a:pt x="2409" y="189"/>
                </a:lnTo>
                <a:lnTo>
                  <a:pt x="2342" y="195"/>
                </a:lnTo>
                <a:lnTo>
                  <a:pt x="2275" y="189"/>
                </a:lnTo>
                <a:lnTo>
                  <a:pt x="2208" y="197"/>
                </a:lnTo>
                <a:lnTo>
                  <a:pt x="2141" y="197"/>
                </a:lnTo>
                <a:lnTo>
                  <a:pt x="2074" y="202"/>
                </a:lnTo>
                <a:lnTo>
                  <a:pt x="2007" y="201"/>
                </a:lnTo>
                <a:lnTo>
                  <a:pt x="1940" y="204"/>
                </a:lnTo>
                <a:lnTo>
                  <a:pt x="1874" y="209"/>
                </a:lnTo>
                <a:lnTo>
                  <a:pt x="1806" y="209"/>
                </a:lnTo>
                <a:lnTo>
                  <a:pt x="1740" y="198"/>
                </a:lnTo>
                <a:lnTo>
                  <a:pt x="1673" y="203"/>
                </a:lnTo>
                <a:lnTo>
                  <a:pt x="1606" y="204"/>
                </a:lnTo>
                <a:lnTo>
                  <a:pt x="1539" y="204"/>
                </a:lnTo>
                <a:lnTo>
                  <a:pt x="1472" y="223"/>
                </a:lnTo>
                <a:lnTo>
                  <a:pt x="1405" y="237"/>
                </a:lnTo>
                <a:lnTo>
                  <a:pt x="1338" y="253"/>
                </a:lnTo>
                <a:lnTo>
                  <a:pt x="1271" y="262"/>
                </a:lnTo>
                <a:lnTo>
                  <a:pt x="1205" y="244"/>
                </a:lnTo>
                <a:lnTo>
                  <a:pt x="1137" y="254"/>
                </a:lnTo>
                <a:lnTo>
                  <a:pt x="1071" y="248"/>
                </a:lnTo>
                <a:lnTo>
                  <a:pt x="1004" y="252"/>
                </a:lnTo>
                <a:lnTo>
                  <a:pt x="937" y="265"/>
                </a:lnTo>
                <a:lnTo>
                  <a:pt x="870" y="309"/>
                </a:lnTo>
                <a:lnTo>
                  <a:pt x="803" y="355"/>
                </a:lnTo>
                <a:lnTo>
                  <a:pt x="736" y="342"/>
                </a:lnTo>
                <a:lnTo>
                  <a:pt x="669" y="340"/>
                </a:lnTo>
                <a:lnTo>
                  <a:pt x="602" y="379"/>
                </a:lnTo>
                <a:lnTo>
                  <a:pt x="536" y="351"/>
                </a:lnTo>
                <a:lnTo>
                  <a:pt x="468" y="370"/>
                </a:lnTo>
                <a:lnTo>
                  <a:pt x="402" y="406"/>
                </a:lnTo>
                <a:lnTo>
                  <a:pt x="335" y="434"/>
                </a:lnTo>
                <a:lnTo>
                  <a:pt x="268" y="457"/>
                </a:lnTo>
                <a:lnTo>
                  <a:pt x="201" y="474"/>
                </a:lnTo>
                <a:lnTo>
                  <a:pt x="134" y="473"/>
                </a:lnTo>
                <a:lnTo>
                  <a:pt x="67" y="474"/>
                </a:lnTo>
                <a:lnTo>
                  <a:pt x="0" y="468"/>
                </a:lnTo>
                <a:lnTo>
                  <a:pt x="0" y="459"/>
                </a:lnTo>
                <a:close/>
              </a:path>
            </a:pathLst>
          </a:custGeom>
          <a:solidFill>
            <a:srgbClr val="CC99FF"/>
          </a:solidFill>
          <a:ln w="9525">
            <a:noFill/>
            <a:round/>
            <a:headEnd/>
            <a:tailEnd/>
          </a:ln>
        </p:spPr>
        <p:txBody>
          <a:bodyPr/>
          <a:lstStyle/>
          <a:p>
            <a:endParaRPr lang="en-US" sz="1400" b="0">
              <a:solidFill>
                <a:srgbClr val="CC0000"/>
              </a:solidFill>
              <a:latin typeface="Calibri" pitchFamily="34" charset="0"/>
              <a:cs typeface="Arial" charset="0"/>
            </a:endParaRPr>
          </a:p>
        </p:txBody>
      </p:sp>
      <p:sp>
        <p:nvSpPr>
          <p:cNvPr id="206898" name="Freeform 15"/>
          <p:cNvSpPr>
            <a:spLocks/>
          </p:cNvSpPr>
          <p:nvPr/>
        </p:nvSpPr>
        <p:spPr bwMode="auto">
          <a:xfrm>
            <a:off x="5573713" y="1374775"/>
            <a:ext cx="3143250" cy="996950"/>
          </a:xfrm>
          <a:custGeom>
            <a:avLst/>
            <a:gdLst>
              <a:gd name="T0" fmla="*/ 2147483647 w 2676"/>
              <a:gd name="T1" fmla="*/ 2147483647 h 834"/>
              <a:gd name="T2" fmla="*/ 2147483647 w 2676"/>
              <a:gd name="T3" fmla="*/ 2147483647 h 834"/>
              <a:gd name="T4" fmla="*/ 2147483647 w 2676"/>
              <a:gd name="T5" fmla="*/ 2147483647 h 834"/>
              <a:gd name="T6" fmla="*/ 2147483647 w 2676"/>
              <a:gd name="T7" fmla="*/ 2147483647 h 834"/>
              <a:gd name="T8" fmla="*/ 2147483647 w 2676"/>
              <a:gd name="T9" fmla="*/ 2147483647 h 834"/>
              <a:gd name="T10" fmla="*/ 2147483647 w 2676"/>
              <a:gd name="T11" fmla="*/ 2147483647 h 834"/>
              <a:gd name="T12" fmla="*/ 2147483647 w 2676"/>
              <a:gd name="T13" fmla="*/ 2147483647 h 834"/>
              <a:gd name="T14" fmla="*/ 2147483647 w 2676"/>
              <a:gd name="T15" fmla="*/ 2147483647 h 834"/>
              <a:gd name="T16" fmla="*/ 2147483647 w 2676"/>
              <a:gd name="T17" fmla="*/ 2147483647 h 834"/>
              <a:gd name="T18" fmla="*/ 2147483647 w 2676"/>
              <a:gd name="T19" fmla="*/ 2147483647 h 834"/>
              <a:gd name="T20" fmla="*/ 2147483647 w 2676"/>
              <a:gd name="T21" fmla="*/ 2147483647 h 834"/>
              <a:gd name="T22" fmla="*/ 2147483647 w 2676"/>
              <a:gd name="T23" fmla="*/ 2147483647 h 834"/>
              <a:gd name="T24" fmla="*/ 2147483647 w 2676"/>
              <a:gd name="T25" fmla="*/ 2147483647 h 834"/>
              <a:gd name="T26" fmla="*/ 2147483647 w 2676"/>
              <a:gd name="T27" fmla="*/ 2147483647 h 834"/>
              <a:gd name="T28" fmla="*/ 2147483647 w 2676"/>
              <a:gd name="T29" fmla="*/ 2147483647 h 834"/>
              <a:gd name="T30" fmla="*/ 2147483647 w 2676"/>
              <a:gd name="T31" fmla="*/ 2147483647 h 834"/>
              <a:gd name="T32" fmla="*/ 2147483647 w 2676"/>
              <a:gd name="T33" fmla="*/ 2147483647 h 834"/>
              <a:gd name="T34" fmla="*/ 2147483647 w 2676"/>
              <a:gd name="T35" fmla="*/ 2147483647 h 834"/>
              <a:gd name="T36" fmla="*/ 2147483647 w 2676"/>
              <a:gd name="T37" fmla="*/ 2147483647 h 834"/>
              <a:gd name="T38" fmla="*/ 2147483647 w 2676"/>
              <a:gd name="T39" fmla="*/ 2147483647 h 834"/>
              <a:gd name="T40" fmla="*/ 2147483647 w 2676"/>
              <a:gd name="T41" fmla="*/ 2147483647 h 834"/>
              <a:gd name="T42" fmla="*/ 2147483647 w 2676"/>
              <a:gd name="T43" fmla="*/ 2147483647 h 834"/>
              <a:gd name="T44" fmla="*/ 2147483647 w 2676"/>
              <a:gd name="T45" fmla="*/ 2147483647 h 834"/>
              <a:gd name="T46" fmla="*/ 2147483647 w 2676"/>
              <a:gd name="T47" fmla="*/ 2147483647 h 834"/>
              <a:gd name="T48" fmla="*/ 2147483647 w 2676"/>
              <a:gd name="T49" fmla="*/ 2147483647 h 834"/>
              <a:gd name="T50" fmla="*/ 2147483647 w 2676"/>
              <a:gd name="T51" fmla="*/ 2147483647 h 834"/>
              <a:gd name="T52" fmla="*/ 2147483647 w 2676"/>
              <a:gd name="T53" fmla="*/ 2147483647 h 834"/>
              <a:gd name="T54" fmla="*/ 2147483647 w 2676"/>
              <a:gd name="T55" fmla="*/ 2147483647 h 834"/>
              <a:gd name="T56" fmla="*/ 2147483647 w 2676"/>
              <a:gd name="T57" fmla="*/ 2147483647 h 834"/>
              <a:gd name="T58" fmla="*/ 2147483647 w 2676"/>
              <a:gd name="T59" fmla="*/ 2147483647 h 834"/>
              <a:gd name="T60" fmla="*/ 2147483647 w 2676"/>
              <a:gd name="T61" fmla="*/ 2147483647 h 834"/>
              <a:gd name="T62" fmla="*/ 2147483647 w 2676"/>
              <a:gd name="T63" fmla="*/ 2147483647 h 834"/>
              <a:gd name="T64" fmla="*/ 2147483647 w 2676"/>
              <a:gd name="T65" fmla="*/ 2147483647 h 834"/>
              <a:gd name="T66" fmla="*/ 2147483647 w 2676"/>
              <a:gd name="T67" fmla="*/ 2147483647 h 834"/>
              <a:gd name="T68" fmla="*/ 2147483647 w 2676"/>
              <a:gd name="T69" fmla="*/ 2147483647 h 834"/>
              <a:gd name="T70" fmla="*/ 2147483647 w 2676"/>
              <a:gd name="T71" fmla="*/ 2147483647 h 834"/>
              <a:gd name="T72" fmla="*/ 2147483647 w 2676"/>
              <a:gd name="T73" fmla="*/ 2147483647 h 834"/>
              <a:gd name="T74" fmla="*/ 2147483647 w 2676"/>
              <a:gd name="T75" fmla="*/ 2147483647 h 834"/>
              <a:gd name="T76" fmla="*/ 2147483647 w 2676"/>
              <a:gd name="T77" fmla="*/ 2147483647 h 834"/>
              <a:gd name="T78" fmla="*/ 2147483647 w 2676"/>
              <a:gd name="T79" fmla="*/ 2147483647 h 834"/>
              <a:gd name="T80" fmla="*/ 0 w 2676"/>
              <a:gd name="T81" fmla="*/ 2147483647 h 8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76"/>
              <a:gd name="T124" fmla="*/ 0 h 834"/>
              <a:gd name="T125" fmla="*/ 2676 w 2676"/>
              <a:gd name="T126" fmla="*/ 834 h 8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76" h="834">
                <a:moveTo>
                  <a:pt x="0" y="724"/>
                </a:moveTo>
                <a:lnTo>
                  <a:pt x="67" y="726"/>
                </a:lnTo>
                <a:lnTo>
                  <a:pt x="134" y="721"/>
                </a:lnTo>
                <a:lnTo>
                  <a:pt x="201" y="714"/>
                </a:lnTo>
                <a:lnTo>
                  <a:pt x="268" y="691"/>
                </a:lnTo>
                <a:lnTo>
                  <a:pt x="335" y="663"/>
                </a:lnTo>
                <a:lnTo>
                  <a:pt x="402" y="629"/>
                </a:lnTo>
                <a:lnTo>
                  <a:pt x="468" y="587"/>
                </a:lnTo>
                <a:lnTo>
                  <a:pt x="536" y="568"/>
                </a:lnTo>
                <a:lnTo>
                  <a:pt x="602" y="592"/>
                </a:lnTo>
                <a:lnTo>
                  <a:pt x="669" y="546"/>
                </a:lnTo>
                <a:lnTo>
                  <a:pt x="736" y="542"/>
                </a:lnTo>
                <a:lnTo>
                  <a:pt x="803" y="547"/>
                </a:lnTo>
                <a:lnTo>
                  <a:pt x="870" y="495"/>
                </a:lnTo>
                <a:lnTo>
                  <a:pt x="937" y="435"/>
                </a:lnTo>
                <a:lnTo>
                  <a:pt x="1004" y="412"/>
                </a:lnTo>
                <a:lnTo>
                  <a:pt x="1071" y="399"/>
                </a:lnTo>
                <a:lnTo>
                  <a:pt x="1137" y="397"/>
                </a:lnTo>
                <a:lnTo>
                  <a:pt x="1205" y="378"/>
                </a:lnTo>
                <a:lnTo>
                  <a:pt x="1271" y="369"/>
                </a:lnTo>
                <a:lnTo>
                  <a:pt x="1338" y="343"/>
                </a:lnTo>
                <a:lnTo>
                  <a:pt x="1405" y="316"/>
                </a:lnTo>
                <a:lnTo>
                  <a:pt x="1472" y="286"/>
                </a:lnTo>
                <a:lnTo>
                  <a:pt x="1539" y="257"/>
                </a:lnTo>
                <a:lnTo>
                  <a:pt x="1606" y="235"/>
                </a:lnTo>
                <a:lnTo>
                  <a:pt x="1673" y="217"/>
                </a:lnTo>
                <a:lnTo>
                  <a:pt x="1740" y="198"/>
                </a:lnTo>
                <a:lnTo>
                  <a:pt x="1806" y="182"/>
                </a:lnTo>
                <a:lnTo>
                  <a:pt x="1874" y="166"/>
                </a:lnTo>
                <a:lnTo>
                  <a:pt x="1940" y="150"/>
                </a:lnTo>
                <a:lnTo>
                  <a:pt x="2007" y="134"/>
                </a:lnTo>
                <a:lnTo>
                  <a:pt x="2074" y="118"/>
                </a:lnTo>
                <a:lnTo>
                  <a:pt x="2141" y="102"/>
                </a:lnTo>
                <a:lnTo>
                  <a:pt x="2208" y="86"/>
                </a:lnTo>
                <a:lnTo>
                  <a:pt x="2275" y="70"/>
                </a:lnTo>
                <a:lnTo>
                  <a:pt x="2342" y="59"/>
                </a:lnTo>
                <a:lnTo>
                  <a:pt x="2409" y="47"/>
                </a:lnTo>
                <a:lnTo>
                  <a:pt x="2475" y="35"/>
                </a:lnTo>
                <a:lnTo>
                  <a:pt x="2543" y="24"/>
                </a:lnTo>
                <a:lnTo>
                  <a:pt x="2609" y="12"/>
                </a:lnTo>
                <a:lnTo>
                  <a:pt x="2676" y="0"/>
                </a:lnTo>
                <a:lnTo>
                  <a:pt x="2676" y="367"/>
                </a:lnTo>
                <a:lnTo>
                  <a:pt x="2609" y="374"/>
                </a:lnTo>
                <a:lnTo>
                  <a:pt x="2543" y="380"/>
                </a:lnTo>
                <a:lnTo>
                  <a:pt x="2475" y="386"/>
                </a:lnTo>
                <a:lnTo>
                  <a:pt x="2409" y="391"/>
                </a:lnTo>
                <a:lnTo>
                  <a:pt x="2342" y="397"/>
                </a:lnTo>
                <a:lnTo>
                  <a:pt x="2275" y="403"/>
                </a:lnTo>
                <a:lnTo>
                  <a:pt x="2208" y="412"/>
                </a:lnTo>
                <a:lnTo>
                  <a:pt x="2141" y="422"/>
                </a:lnTo>
                <a:lnTo>
                  <a:pt x="2074" y="431"/>
                </a:lnTo>
                <a:lnTo>
                  <a:pt x="2007" y="440"/>
                </a:lnTo>
                <a:lnTo>
                  <a:pt x="1940" y="447"/>
                </a:lnTo>
                <a:lnTo>
                  <a:pt x="1874" y="456"/>
                </a:lnTo>
                <a:lnTo>
                  <a:pt x="1806" y="465"/>
                </a:lnTo>
                <a:lnTo>
                  <a:pt x="1740" y="473"/>
                </a:lnTo>
                <a:lnTo>
                  <a:pt x="1673" y="486"/>
                </a:lnTo>
                <a:lnTo>
                  <a:pt x="1606" y="496"/>
                </a:lnTo>
                <a:lnTo>
                  <a:pt x="1539" y="504"/>
                </a:lnTo>
                <a:lnTo>
                  <a:pt x="1472" y="529"/>
                </a:lnTo>
                <a:lnTo>
                  <a:pt x="1405" y="555"/>
                </a:lnTo>
                <a:lnTo>
                  <a:pt x="1338" y="577"/>
                </a:lnTo>
                <a:lnTo>
                  <a:pt x="1271" y="590"/>
                </a:lnTo>
                <a:lnTo>
                  <a:pt x="1205" y="579"/>
                </a:lnTo>
                <a:lnTo>
                  <a:pt x="1137" y="591"/>
                </a:lnTo>
                <a:lnTo>
                  <a:pt x="1071" y="588"/>
                </a:lnTo>
                <a:lnTo>
                  <a:pt x="1004" y="595"/>
                </a:lnTo>
                <a:lnTo>
                  <a:pt x="937" y="608"/>
                </a:lnTo>
                <a:lnTo>
                  <a:pt x="870" y="655"/>
                </a:lnTo>
                <a:lnTo>
                  <a:pt x="803" y="702"/>
                </a:lnTo>
                <a:lnTo>
                  <a:pt x="736" y="691"/>
                </a:lnTo>
                <a:lnTo>
                  <a:pt x="669" y="691"/>
                </a:lnTo>
                <a:lnTo>
                  <a:pt x="602" y="730"/>
                </a:lnTo>
                <a:lnTo>
                  <a:pt x="536" y="702"/>
                </a:lnTo>
                <a:lnTo>
                  <a:pt x="468" y="721"/>
                </a:lnTo>
                <a:lnTo>
                  <a:pt x="402" y="759"/>
                </a:lnTo>
                <a:lnTo>
                  <a:pt x="335" y="787"/>
                </a:lnTo>
                <a:lnTo>
                  <a:pt x="268" y="812"/>
                </a:lnTo>
                <a:lnTo>
                  <a:pt x="201" y="831"/>
                </a:lnTo>
                <a:lnTo>
                  <a:pt x="134" y="832"/>
                </a:lnTo>
                <a:lnTo>
                  <a:pt x="67" y="834"/>
                </a:lnTo>
                <a:lnTo>
                  <a:pt x="0" y="829"/>
                </a:lnTo>
                <a:lnTo>
                  <a:pt x="0" y="724"/>
                </a:lnTo>
                <a:close/>
              </a:path>
            </a:pathLst>
          </a:custGeom>
          <a:solidFill>
            <a:srgbClr val="B3AA7E"/>
          </a:solidFill>
          <a:ln w="9525">
            <a:noFill/>
            <a:round/>
            <a:headEnd/>
            <a:tailEnd/>
          </a:ln>
        </p:spPr>
        <p:txBody>
          <a:bodyPr/>
          <a:lstStyle/>
          <a:p>
            <a:endParaRPr lang="en-US" sz="1400" b="0">
              <a:solidFill>
                <a:srgbClr val="CC0000"/>
              </a:solidFill>
              <a:latin typeface="Calibri" pitchFamily="34" charset="0"/>
              <a:cs typeface="Arial" charset="0"/>
            </a:endParaRPr>
          </a:p>
        </p:txBody>
      </p:sp>
      <p:sp>
        <p:nvSpPr>
          <p:cNvPr id="206899" name="Rectangle 16"/>
          <p:cNvSpPr>
            <a:spLocks noChangeArrowheads="1"/>
          </p:cNvSpPr>
          <p:nvPr/>
        </p:nvSpPr>
        <p:spPr bwMode="auto">
          <a:xfrm>
            <a:off x="5568950" y="1012825"/>
            <a:ext cx="6350" cy="2662238"/>
          </a:xfrm>
          <a:prstGeom prst="rect">
            <a:avLst/>
          </a:prstGeom>
          <a:solidFill>
            <a:srgbClr val="000000"/>
          </a:solidFill>
          <a:ln w="6">
            <a:solidFill>
              <a:srgbClr val="000000"/>
            </a:solidFill>
            <a:bevel/>
            <a:headEnd/>
            <a:tailEnd/>
          </a:ln>
        </p:spPr>
        <p:txBody>
          <a:bodyPr/>
          <a:lstStyle/>
          <a:p>
            <a:endParaRPr lang="en-US" sz="1400" b="0">
              <a:solidFill>
                <a:srgbClr val="CC0000"/>
              </a:solidFill>
              <a:latin typeface="Calibri" pitchFamily="34" charset="0"/>
              <a:cs typeface="Arial" charset="0"/>
            </a:endParaRPr>
          </a:p>
        </p:txBody>
      </p:sp>
      <p:sp>
        <p:nvSpPr>
          <p:cNvPr id="206900" name="Freeform 17"/>
          <p:cNvSpPr>
            <a:spLocks noEditPoints="1"/>
          </p:cNvSpPr>
          <p:nvPr/>
        </p:nvSpPr>
        <p:spPr bwMode="auto">
          <a:xfrm>
            <a:off x="5537200" y="1009650"/>
            <a:ext cx="34925" cy="2668588"/>
          </a:xfrm>
          <a:custGeom>
            <a:avLst/>
            <a:gdLst>
              <a:gd name="T0" fmla="*/ 0 w 30"/>
              <a:gd name="T1" fmla="*/ 2147483647 h 2232"/>
              <a:gd name="T2" fmla="*/ 2147483647 w 30"/>
              <a:gd name="T3" fmla="*/ 2147483647 h 2232"/>
              <a:gd name="T4" fmla="*/ 2147483647 w 30"/>
              <a:gd name="T5" fmla="*/ 2147483647 h 2232"/>
              <a:gd name="T6" fmla="*/ 0 w 30"/>
              <a:gd name="T7" fmla="*/ 2147483647 h 2232"/>
              <a:gd name="T8" fmla="*/ 0 w 30"/>
              <a:gd name="T9" fmla="*/ 2147483647 h 2232"/>
              <a:gd name="T10" fmla="*/ 0 w 30"/>
              <a:gd name="T11" fmla="*/ 2147483647 h 2232"/>
              <a:gd name="T12" fmla="*/ 2147483647 w 30"/>
              <a:gd name="T13" fmla="*/ 2147483647 h 2232"/>
              <a:gd name="T14" fmla="*/ 2147483647 w 30"/>
              <a:gd name="T15" fmla="*/ 2147483647 h 2232"/>
              <a:gd name="T16" fmla="*/ 0 w 30"/>
              <a:gd name="T17" fmla="*/ 2147483647 h 2232"/>
              <a:gd name="T18" fmla="*/ 0 w 30"/>
              <a:gd name="T19" fmla="*/ 2147483647 h 2232"/>
              <a:gd name="T20" fmla="*/ 0 w 30"/>
              <a:gd name="T21" fmla="*/ 2147483647 h 2232"/>
              <a:gd name="T22" fmla="*/ 2147483647 w 30"/>
              <a:gd name="T23" fmla="*/ 2147483647 h 2232"/>
              <a:gd name="T24" fmla="*/ 2147483647 w 30"/>
              <a:gd name="T25" fmla="*/ 2147483647 h 2232"/>
              <a:gd name="T26" fmla="*/ 0 w 30"/>
              <a:gd name="T27" fmla="*/ 2147483647 h 2232"/>
              <a:gd name="T28" fmla="*/ 0 w 30"/>
              <a:gd name="T29" fmla="*/ 2147483647 h 2232"/>
              <a:gd name="T30" fmla="*/ 0 w 30"/>
              <a:gd name="T31" fmla="*/ 2147483647 h 2232"/>
              <a:gd name="T32" fmla="*/ 2147483647 w 30"/>
              <a:gd name="T33" fmla="*/ 2147483647 h 2232"/>
              <a:gd name="T34" fmla="*/ 2147483647 w 30"/>
              <a:gd name="T35" fmla="*/ 2147483647 h 2232"/>
              <a:gd name="T36" fmla="*/ 0 w 30"/>
              <a:gd name="T37" fmla="*/ 2147483647 h 2232"/>
              <a:gd name="T38" fmla="*/ 0 w 30"/>
              <a:gd name="T39" fmla="*/ 2147483647 h 2232"/>
              <a:gd name="T40" fmla="*/ 0 w 30"/>
              <a:gd name="T41" fmla="*/ 2147483647 h 2232"/>
              <a:gd name="T42" fmla="*/ 2147483647 w 30"/>
              <a:gd name="T43" fmla="*/ 2147483647 h 2232"/>
              <a:gd name="T44" fmla="*/ 2147483647 w 30"/>
              <a:gd name="T45" fmla="*/ 2147483647 h 2232"/>
              <a:gd name="T46" fmla="*/ 0 w 30"/>
              <a:gd name="T47" fmla="*/ 2147483647 h 2232"/>
              <a:gd name="T48" fmla="*/ 0 w 30"/>
              <a:gd name="T49" fmla="*/ 2147483647 h 2232"/>
              <a:gd name="T50" fmla="*/ 0 w 30"/>
              <a:gd name="T51" fmla="*/ 2147483647 h 2232"/>
              <a:gd name="T52" fmla="*/ 2147483647 w 30"/>
              <a:gd name="T53" fmla="*/ 2147483647 h 2232"/>
              <a:gd name="T54" fmla="*/ 2147483647 w 30"/>
              <a:gd name="T55" fmla="*/ 2147483647 h 2232"/>
              <a:gd name="T56" fmla="*/ 0 w 30"/>
              <a:gd name="T57" fmla="*/ 2147483647 h 2232"/>
              <a:gd name="T58" fmla="*/ 0 w 30"/>
              <a:gd name="T59" fmla="*/ 2147483647 h 2232"/>
              <a:gd name="T60" fmla="*/ 0 w 30"/>
              <a:gd name="T61" fmla="*/ 0 h 2232"/>
              <a:gd name="T62" fmla="*/ 2147483647 w 30"/>
              <a:gd name="T63" fmla="*/ 0 h 2232"/>
              <a:gd name="T64" fmla="*/ 2147483647 w 30"/>
              <a:gd name="T65" fmla="*/ 2147483647 h 2232"/>
              <a:gd name="T66" fmla="*/ 0 w 30"/>
              <a:gd name="T67" fmla="*/ 2147483647 h 2232"/>
              <a:gd name="T68" fmla="*/ 0 w 30"/>
              <a:gd name="T69" fmla="*/ 0 h 22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2232"/>
              <a:gd name="T107" fmla="*/ 30 w 30"/>
              <a:gd name="T108" fmla="*/ 2232 h 22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2232">
                <a:moveTo>
                  <a:pt x="0" y="2226"/>
                </a:moveTo>
                <a:lnTo>
                  <a:pt x="30" y="2226"/>
                </a:lnTo>
                <a:lnTo>
                  <a:pt x="30" y="2232"/>
                </a:lnTo>
                <a:lnTo>
                  <a:pt x="0" y="2232"/>
                </a:lnTo>
                <a:lnTo>
                  <a:pt x="0" y="2226"/>
                </a:lnTo>
                <a:close/>
                <a:moveTo>
                  <a:pt x="0" y="1854"/>
                </a:moveTo>
                <a:lnTo>
                  <a:pt x="30" y="1854"/>
                </a:lnTo>
                <a:lnTo>
                  <a:pt x="30" y="1860"/>
                </a:lnTo>
                <a:lnTo>
                  <a:pt x="0" y="1860"/>
                </a:lnTo>
                <a:lnTo>
                  <a:pt x="0" y="1854"/>
                </a:lnTo>
                <a:close/>
                <a:moveTo>
                  <a:pt x="0" y="1482"/>
                </a:moveTo>
                <a:lnTo>
                  <a:pt x="30" y="1482"/>
                </a:lnTo>
                <a:lnTo>
                  <a:pt x="30" y="1488"/>
                </a:lnTo>
                <a:lnTo>
                  <a:pt x="0" y="1488"/>
                </a:lnTo>
                <a:lnTo>
                  <a:pt x="0" y="1482"/>
                </a:lnTo>
                <a:close/>
                <a:moveTo>
                  <a:pt x="0" y="1110"/>
                </a:moveTo>
                <a:lnTo>
                  <a:pt x="30" y="1110"/>
                </a:lnTo>
                <a:lnTo>
                  <a:pt x="30" y="1116"/>
                </a:lnTo>
                <a:lnTo>
                  <a:pt x="0" y="1116"/>
                </a:lnTo>
                <a:lnTo>
                  <a:pt x="0" y="1110"/>
                </a:lnTo>
                <a:close/>
                <a:moveTo>
                  <a:pt x="0" y="744"/>
                </a:moveTo>
                <a:lnTo>
                  <a:pt x="30" y="744"/>
                </a:lnTo>
                <a:lnTo>
                  <a:pt x="30" y="750"/>
                </a:lnTo>
                <a:lnTo>
                  <a:pt x="0" y="750"/>
                </a:lnTo>
                <a:lnTo>
                  <a:pt x="0" y="744"/>
                </a:lnTo>
                <a:close/>
                <a:moveTo>
                  <a:pt x="0" y="372"/>
                </a:moveTo>
                <a:lnTo>
                  <a:pt x="30" y="372"/>
                </a:lnTo>
                <a:lnTo>
                  <a:pt x="30" y="378"/>
                </a:lnTo>
                <a:lnTo>
                  <a:pt x="0" y="378"/>
                </a:lnTo>
                <a:lnTo>
                  <a:pt x="0" y="372"/>
                </a:lnTo>
                <a:close/>
                <a:moveTo>
                  <a:pt x="0" y="0"/>
                </a:moveTo>
                <a:lnTo>
                  <a:pt x="30" y="0"/>
                </a:lnTo>
                <a:lnTo>
                  <a:pt x="30" y="6"/>
                </a:lnTo>
                <a:lnTo>
                  <a:pt x="0" y="6"/>
                </a:lnTo>
                <a:lnTo>
                  <a:pt x="0" y="0"/>
                </a:lnTo>
                <a:close/>
              </a:path>
            </a:pathLst>
          </a:custGeom>
          <a:solidFill>
            <a:srgbClr val="000000"/>
          </a:solidFill>
          <a:ln w="6">
            <a:solidFill>
              <a:srgbClr val="000000"/>
            </a:solidFill>
            <a:bevel/>
            <a:headEnd/>
            <a:tailEnd/>
          </a:ln>
        </p:spPr>
        <p:txBody>
          <a:bodyPr/>
          <a:lstStyle/>
          <a:p>
            <a:endParaRPr lang="en-US" sz="1400" b="0">
              <a:solidFill>
                <a:srgbClr val="CC0000"/>
              </a:solidFill>
              <a:latin typeface="Calibri" pitchFamily="34" charset="0"/>
              <a:cs typeface="Arial" charset="0"/>
            </a:endParaRPr>
          </a:p>
        </p:txBody>
      </p:sp>
      <p:sp>
        <p:nvSpPr>
          <p:cNvPr id="206901" name="Rectangle 18"/>
          <p:cNvSpPr>
            <a:spLocks noChangeArrowheads="1"/>
          </p:cNvSpPr>
          <p:nvPr/>
        </p:nvSpPr>
        <p:spPr bwMode="auto">
          <a:xfrm>
            <a:off x="5572125" y="3673475"/>
            <a:ext cx="3135313" cy="4763"/>
          </a:xfrm>
          <a:prstGeom prst="rect">
            <a:avLst/>
          </a:prstGeom>
          <a:solidFill>
            <a:srgbClr val="000000"/>
          </a:solidFill>
          <a:ln w="6">
            <a:solidFill>
              <a:srgbClr val="000000"/>
            </a:solidFill>
            <a:bevel/>
            <a:headEnd/>
            <a:tailEnd/>
          </a:ln>
        </p:spPr>
        <p:txBody>
          <a:bodyPr/>
          <a:lstStyle/>
          <a:p>
            <a:endParaRPr lang="en-US" sz="1400" b="0">
              <a:solidFill>
                <a:srgbClr val="CC0000"/>
              </a:solidFill>
              <a:latin typeface="Calibri" pitchFamily="34" charset="0"/>
              <a:cs typeface="Arial" charset="0"/>
            </a:endParaRPr>
          </a:p>
        </p:txBody>
      </p:sp>
      <p:sp>
        <p:nvSpPr>
          <p:cNvPr id="206902" name="Freeform 19"/>
          <p:cNvSpPr>
            <a:spLocks noEditPoints="1"/>
          </p:cNvSpPr>
          <p:nvPr/>
        </p:nvSpPr>
        <p:spPr bwMode="auto">
          <a:xfrm>
            <a:off x="5568950" y="3675063"/>
            <a:ext cx="3141663" cy="36512"/>
          </a:xfrm>
          <a:custGeom>
            <a:avLst/>
            <a:gdLst>
              <a:gd name="T0" fmla="*/ 2147483647 w 2676"/>
              <a:gd name="T1" fmla="*/ 0 h 30"/>
              <a:gd name="T2" fmla="*/ 2147483647 w 2676"/>
              <a:gd name="T3" fmla="*/ 2147483647 h 30"/>
              <a:gd name="T4" fmla="*/ 0 w 2676"/>
              <a:gd name="T5" fmla="*/ 2147483647 h 30"/>
              <a:gd name="T6" fmla="*/ 0 w 2676"/>
              <a:gd name="T7" fmla="*/ 0 h 30"/>
              <a:gd name="T8" fmla="*/ 2147483647 w 2676"/>
              <a:gd name="T9" fmla="*/ 0 h 30"/>
              <a:gd name="T10" fmla="*/ 2147483647 w 2676"/>
              <a:gd name="T11" fmla="*/ 0 h 30"/>
              <a:gd name="T12" fmla="*/ 2147483647 w 2676"/>
              <a:gd name="T13" fmla="*/ 2147483647 h 30"/>
              <a:gd name="T14" fmla="*/ 2147483647 w 2676"/>
              <a:gd name="T15" fmla="*/ 2147483647 h 30"/>
              <a:gd name="T16" fmla="*/ 2147483647 w 2676"/>
              <a:gd name="T17" fmla="*/ 0 h 30"/>
              <a:gd name="T18" fmla="*/ 2147483647 w 2676"/>
              <a:gd name="T19" fmla="*/ 0 h 30"/>
              <a:gd name="T20" fmla="*/ 2147483647 w 2676"/>
              <a:gd name="T21" fmla="*/ 0 h 30"/>
              <a:gd name="T22" fmla="*/ 2147483647 w 2676"/>
              <a:gd name="T23" fmla="*/ 2147483647 h 30"/>
              <a:gd name="T24" fmla="*/ 2147483647 w 2676"/>
              <a:gd name="T25" fmla="*/ 2147483647 h 30"/>
              <a:gd name="T26" fmla="*/ 2147483647 w 2676"/>
              <a:gd name="T27" fmla="*/ 0 h 30"/>
              <a:gd name="T28" fmla="*/ 2147483647 w 2676"/>
              <a:gd name="T29" fmla="*/ 0 h 30"/>
              <a:gd name="T30" fmla="*/ 2147483647 w 2676"/>
              <a:gd name="T31" fmla="*/ 0 h 30"/>
              <a:gd name="T32" fmla="*/ 2147483647 w 2676"/>
              <a:gd name="T33" fmla="*/ 2147483647 h 30"/>
              <a:gd name="T34" fmla="*/ 2147483647 w 2676"/>
              <a:gd name="T35" fmla="*/ 2147483647 h 30"/>
              <a:gd name="T36" fmla="*/ 2147483647 w 2676"/>
              <a:gd name="T37" fmla="*/ 0 h 30"/>
              <a:gd name="T38" fmla="*/ 2147483647 w 2676"/>
              <a:gd name="T39" fmla="*/ 0 h 30"/>
              <a:gd name="T40" fmla="*/ 2147483647 w 2676"/>
              <a:gd name="T41" fmla="*/ 0 h 30"/>
              <a:gd name="T42" fmla="*/ 2147483647 w 2676"/>
              <a:gd name="T43" fmla="*/ 2147483647 h 30"/>
              <a:gd name="T44" fmla="*/ 2147483647 w 2676"/>
              <a:gd name="T45" fmla="*/ 2147483647 h 30"/>
              <a:gd name="T46" fmla="*/ 2147483647 w 2676"/>
              <a:gd name="T47" fmla="*/ 0 h 30"/>
              <a:gd name="T48" fmla="*/ 2147483647 w 2676"/>
              <a:gd name="T49" fmla="*/ 0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76"/>
              <a:gd name="T76" fmla="*/ 0 h 30"/>
              <a:gd name="T77" fmla="*/ 2676 w 2676"/>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76" h="30">
                <a:moveTo>
                  <a:pt x="6" y="0"/>
                </a:moveTo>
                <a:lnTo>
                  <a:pt x="6" y="30"/>
                </a:lnTo>
                <a:lnTo>
                  <a:pt x="0" y="30"/>
                </a:lnTo>
                <a:lnTo>
                  <a:pt x="0" y="0"/>
                </a:lnTo>
                <a:lnTo>
                  <a:pt x="6" y="0"/>
                </a:lnTo>
                <a:close/>
                <a:moveTo>
                  <a:pt x="672" y="0"/>
                </a:moveTo>
                <a:lnTo>
                  <a:pt x="672" y="30"/>
                </a:lnTo>
                <a:lnTo>
                  <a:pt x="666" y="30"/>
                </a:lnTo>
                <a:lnTo>
                  <a:pt x="666" y="0"/>
                </a:lnTo>
                <a:lnTo>
                  <a:pt x="672" y="0"/>
                </a:lnTo>
                <a:close/>
                <a:moveTo>
                  <a:pt x="1344" y="0"/>
                </a:moveTo>
                <a:lnTo>
                  <a:pt x="1344" y="30"/>
                </a:lnTo>
                <a:lnTo>
                  <a:pt x="1338" y="30"/>
                </a:lnTo>
                <a:lnTo>
                  <a:pt x="1338" y="0"/>
                </a:lnTo>
                <a:lnTo>
                  <a:pt x="1344" y="0"/>
                </a:lnTo>
                <a:close/>
                <a:moveTo>
                  <a:pt x="2010" y="0"/>
                </a:moveTo>
                <a:lnTo>
                  <a:pt x="2010" y="30"/>
                </a:lnTo>
                <a:lnTo>
                  <a:pt x="2004" y="30"/>
                </a:lnTo>
                <a:lnTo>
                  <a:pt x="2004" y="0"/>
                </a:lnTo>
                <a:lnTo>
                  <a:pt x="2010" y="0"/>
                </a:lnTo>
                <a:close/>
                <a:moveTo>
                  <a:pt x="2676" y="0"/>
                </a:moveTo>
                <a:lnTo>
                  <a:pt x="2676" y="30"/>
                </a:lnTo>
                <a:lnTo>
                  <a:pt x="2670" y="30"/>
                </a:lnTo>
                <a:lnTo>
                  <a:pt x="2670" y="0"/>
                </a:lnTo>
                <a:lnTo>
                  <a:pt x="2676" y="0"/>
                </a:lnTo>
                <a:close/>
              </a:path>
            </a:pathLst>
          </a:custGeom>
          <a:solidFill>
            <a:srgbClr val="000000"/>
          </a:solidFill>
          <a:ln w="6">
            <a:solidFill>
              <a:srgbClr val="000000"/>
            </a:solidFill>
            <a:bevel/>
            <a:headEnd/>
            <a:tailEnd/>
          </a:ln>
        </p:spPr>
        <p:txBody>
          <a:bodyPr/>
          <a:lstStyle/>
          <a:p>
            <a:endParaRPr lang="en-US" sz="1400" b="0">
              <a:solidFill>
                <a:srgbClr val="CC0000"/>
              </a:solidFill>
              <a:latin typeface="Calibri" pitchFamily="34" charset="0"/>
              <a:cs typeface="Arial" charset="0"/>
            </a:endParaRPr>
          </a:p>
        </p:txBody>
      </p:sp>
      <p:sp>
        <p:nvSpPr>
          <p:cNvPr id="206903" name="Rectangle 20"/>
          <p:cNvSpPr>
            <a:spLocks noChangeArrowheads="1"/>
          </p:cNvSpPr>
          <p:nvPr/>
        </p:nvSpPr>
        <p:spPr bwMode="auto">
          <a:xfrm>
            <a:off x="5411788" y="3600450"/>
            <a:ext cx="65087" cy="152400"/>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0</a:t>
            </a:r>
            <a:endParaRPr lang="en-US" sz="1000" b="0">
              <a:solidFill>
                <a:srgbClr val="CC0000"/>
              </a:solidFill>
              <a:latin typeface="Calibri" pitchFamily="34" charset="0"/>
              <a:cs typeface="Arial" charset="0"/>
            </a:endParaRPr>
          </a:p>
        </p:txBody>
      </p:sp>
      <p:sp>
        <p:nvSpPr>
          <p:cNvPr id="206904" name="Rectangle 21"/>
          <p:cNvSpPr>
            <a:spLocks noChangeArrowheads="1"/>
          </p:cNvSpPr>
          <p:nvPr/>
        </p:nvSpPr>
        <p:spPr bwMode="auto">
          <a:xfrm>
            <a:off x="5354638" y="3157538"/>
            <a:ext cx="130175" cy="152400"/>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20</a:t>
            </a:r>
            <a:endParaRPr lang="en-US" sz="1000" b="0">
              <a:solidFill>
                <a:srgbClr val="CC0000"/>
              </a:solidFill>
              <a:latin typeface="Calibri" pitchFamily="34" charset="0"/>
              <a:cs typeface="Arial" charset="0"/>
            </a:endParaRPr>
          </a:p>
        </p:txBody>
      </p:sp>
      <p:sp>
        <p:nvSpPr>
          <p:cNvPr id="206905" name="Rectangle 22"/>
          <p:cNvSpPr>
            <a:spLocks noChangeArrowheads="1"/>
          </p:cNvSpPr>
          <p:nvPr/>
        </p:nvSpPr>
        <p:spPr bwMode="auto">
          <a:xfrm>
            <a:off x="5354638" y="2714625"/>
            <a:ext cx="130175" cy="152400"/>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40</a:t>
            </a:r>
            <a:endParaRPr lang="en-US" sz="1000" b="0">
              <a:solidFill>
                <a:srgbClr val="CC0000"/>
              </a:solidFill>
              <a:latin typeface="Calibri" pitchFamily="34" charset="0"/>
              <a:cs typeface="Arial" charset="0"/>
            </a:endParaRPr>
          </a:p>
        </p:txBody>
      </p:sp>
      <p:sp>
        <p:nvSpPr>
          <p:cNvPr id="206906" name="Rectangle 23"/>
          <p:cNvSpPr>
            <a:spLocks noChangeArrowheads="1"/>
          </p:cNvSpPr>
          <p:nvPr/>
        </p:nvSpPr>
        <p:spPr bwMode="auto">
          <a:xfrm>
            <a:off x="5354638" y="2268538"/>
            <a:ext cx="130175" cy="152400"/>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60</a:t>
            </a:r>
            <a:endParaRPr lang="en-US" sz="1000" b="0">
              <a:solidFill>
                <a:srgbClr val="CC0000"/>
              </a:solidFill>
              <a:latin typeface="Calibri" pitchFamily="34" charset="0"/>
              <a:cs typeface="Arial" charset="0"/>
            </a:endParaRPr>
          </a:p>
        </p:txBody>
      </p:sp>
      <p:sp>
        <p:nvSpPr>
          <p:cNvPr id="206907" name="Rectangle 24"/>
          <p:cNvSpPr>
            <a:spLocks noChangeArrowheads="1"/>
          </p:cNvSpPr>
          <p:nvPr/>
        </p:nvSpPr>
        <p:spPr bwMode="auto">
          <a:xfrm>
            <a:off x="5354638" y="1824038"/>
            <a:ext cx="130175" cy="152400"/>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80</a:t>
            </a:r>
            <a:endParaRPr lang="en-US" sz="1000" b="0">
              <a:solidFill>
                <a:srgbClr val="CC0000"/>
              </a:solidFill>
              <a:latin typeface="Calibri" pitchFamily="34" charset="0"/>
              <a:cs typeface="Arial" charset="0"/>
            </a:endParaRPr>
          </a:p>
        </p:txBody>
      </p:sp>
      <p:sp>
        <p:nvSpPr>
          <p:cNvPr id="206908" name="Rectangle 25"/>
          <p:cNvSpPr>
            <a:spLocks noChangeArrowheads="1"/>
          </p:cNvSpPr>
          <p:nvPr/>
        </p:nvSpPr>
        <p:spPr bwMode="auto">
          <a:xfrm>
            <a:off x="5295900" y="1381125"/>
            <a:ext cx="195263" cy="152400"/>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100</a:t>
            </a:r>
            <a:endParaRPr lang="en-US" sz="1000" b="0">
              <a:solidFill>
                <a:srgbClr val="CC0000"/>
              </a:solidFill>
              <a:latin typeface="Calibri" pitchFamily="34" charset="0"/>
              <a:cs typeface="Arial" charset="0"/>
            </a:endParaRPr>
          </a:p>
        </p:txBody>
      </p:sp>
      <p:sp>
        <p:nvSpPr>
          <p:cNvPr id="206909" name="Rectangle 26"/>
          <p:cNvSpPr>
            <a:spLocks noChangeArrowheads="1"/>
          </p:cNvSpPr>
          <p:nvPr/>
        </p:nvSpPr>
        <p:spPr bwMode="auto">
          <a:xfrm>
            <a:off x="5295900" y="936625"/>
            <a:ext cx="195263" cy="152400"/>
          </a:xfrm>
          <a:prstGeom prst="rect">
            <a:avLst/>
          </a:prstGeom>
          <a:noFill/>
          <a:ln w="9525">
            <a:noFill/>
            <a:miter lim="800000"/>
            <a:headEnd/>
            <a:tailEnd/>
          </a:ln>
        </p:spPr>
        <p:txBody>
          <a:bodyPr wrap="none" lIns="0" tIns="0" rIns="0" bIns="0">
            <a:spAutoFit/>
          </a:bodyPr>
          <a:lstStyle/>
          <a:p>
            <a:r>
              <a:rPr lang="en-US" sz="1000" b="0">
                <a:solidFill>
                  <a:srgbClr val="000000"/>
                </a:solidFill>
                <a:latin typeface="Calibri" pitchFamily="34" charset="0"/>
                <a:cs typeface="Arial" charset="0"/>
              </a:rPr>
              <a:t>120</a:t>
            </a:r>
            <a:endParaRPr lang="en-US" sz="1000" b="0">
              <a:solidFill>
                <a:srgbClr val="CC0000"/>
              </a:solidFill>
              <a:latin typeface="Calibri" pitchFamily="34" charset="0"/>
              <a:cs typeface="Arial" charset="0"/>
            </a:endParaRPr>
          </a:p>
        </p:txBody>
      </p:sp>
      <p:sp>
        <p:nvSpPr>
          <p:cNvPr id="206910" name="Rectangle 27"/>
          <p:cNvSpPr>
            <a:spLocks noChangeArrowheads="1"/>
          </p:cNvSpPr>
          <p:nvPr/>
        </p:nvSpPr>
        <p:spPr bwMode="auto">
          <a:xfrm>
            <a:off x="5445125" y="3784600"/>
            <a:ext cx="260350" cy="152400"/>
          </a:xfrm>
          <a:prstGeom prst="rect">
            <a:avLst/>
          </a:prstGeom>
          <a:noFill/>
          <a:ln w="9525">
            <a:noFill/>
            <a:miter lim="800000"/>
            <a:headEnd/>
            <a:tailEnd/>
          </a:ln>
        </p:spPr>
        <p:txBody>
          <a:bodyPr wrap="none" lIns="0" tIns="0" rIns="0" bIns="0">
            <a:spAutoFit/>
          </a:bodyPr>
          <a:lstStyle/>
          <a:p>
            <a:pPr algn="ctr"/>
            <a:r>
              <a:rPr lang="en-US" sz="1000" b="0">
                <a:solidFill>
                  <a:srgbClr val="000000"/>
                </a:solidFill>
                <a:latin typeface="Calibri" pitchFamily="34" charset="0"/>
                <a:cs typeface="Arial" charset="0"/>
              </a:rPr>
              <a:t>1990</a:t>
            </a:r>
            <a:endParaRPr lang="en-US" sz="1000" b="0">
              <a:solidFill>
                <a:srgbClr val="CC0000"/>
              </a:solidFill>
              <a:latin typeface="Calibri" pitchFamily="34" charset="0"/>
              <a:cs typeface="Arial" charset="0"/>
            </a:endParaRPr>
          </a:p>
        </p:txBody>
      </p:sp>
      <p:sp>
        <p:nvSpPr>
          <p:cNvPr id="206911" name="Rectangle 28"/>
          <p:cNvSpPr>
            <a:spLocks noChangeArrowheads="1"/>
          </p:cNvSpPr>
          <p:nvPr/>
        </p:nvSpPr>
        <p:spPr bwMode="auto">
          <a:xfrm>
            <a:off x="6227763" y="3784600"/>
            <a:ext cx="260350" cy="152400"/>
          </a:xfrm>
          <a:prstGeom prst="rect">
            <a:avLst/>
          </a:prstGeom>
          <a:noFill/>
          <a:ln w="9525">
            <a:noFill/>
            <a:miter lim="800000"/>
            <a:headEnd/>
            <a:tailEnd/>
          </a:ln>
        </p:spPr>
        <p:txBody>
          <a:bodyPr wrap="none" lIns="0" tIns="0" rIns="0" bIns="0">
            <a:spAutoFit/>
          </a:bodyPr>
          <a:lstStyle/>
          <a:p>
            <a:pPr algn="ctr"/>
            <a:r>
              <a:rPr lang="en-US" sz="1000" b="0">
                <a:solidFill>
                  <a:srgbClr val="000000"/>
                </a:solidFill>
                <a:latin typeface="Calibri" pitchFamily="34" charset="0"/>
                <a:cs typeface="Arial" charset="0"/>
              </a:rPr>
              <a:t>2000</a:t>
            </a:r>
            <a:endParaRPr lang="en-US" sz="1000" b="0">
              <a:solidFill>
                <a:srgbClr val="CC0000"/>
              </a:solidFill>
              <a:latin typeface="Calibri" pitchFamily="34" charset="0"/>
              <a:cs typeface="Arial" charset="0"/>
            </a:endParaRPr>
          </a:p>
        </p:txBody>
      </p:sp>
      <p:sp>
        <p:nvSpPr>
          <p:cNvPr id="206912" name="Rectangle 29"/>
          <p:cNvSpPr>
            <a:spLocks noChangeArrowheads="1"/>
          </p:cNvSpPr>
          <p:nvPr/>
        </p:nvSpPr>
        <p:spPr bwMode="auto">
          <a:xfrm>
            <a:off x="7011988" y="3784600"/>
            <a:ext cx="260350" cy="152400"/>
          </a:xfrm>
          <a:prstGeom prst="rect">
            <a:avLst/>
          </a:prstGeom>
          <a:noFill/>
          <a:ln w="9525">
            <a:noFill/>
            <a:miter lim="800000"/>
            <a:headEnd/>
            <a:tailEnd/>
          </a:ln>
        </p:spPr>
        <p:txBody>
          <a:bodyPr wrap="none" lIns="0" tIns="0" rIns="0" bIns="0">
            <a:spAutoFit/>
          </a:bodyPr>
          <a:lstStyle/>
          <a:p>
            <a:pPr algn="ctr"/>
            <a:r>
              <a:rPr lang="en-US" sz="1000" b="0">
                <a:solidFill>
                  <a:srgbClr val="000000"/>
                </a:solidFill>
                <a:latin typeface="Calibri" pitchFamily="34" charset="0"/>
                <a:cs typeface="Arial" charset="0"/>
              </a:rPr>
              <a:t>2010</a:t>
            </a:r>
            <a:endParaRPr lang="en-US" sz="1000" b="0">
              <a:solidFill>
                <a:srgbClr val="CC0000"/>
              </a:solidFill>
              <a:latin typeface="Calibri" pitchFamily="34" charset="0"/>
              <a:cs typeface="Arial" charset="0"/>
            </a:endParaRPr>
          </a:p>
        </p:txBody>
      </p:sp>
      <p:sp>
        <p:nvSpPr>
          <p:cNvPr id="206913" name="Rectangle 30"/>
          <p:cNvSpPr>
            <a:spLocks noChangeArrowheads="1"/>
          </p:cNvSpPr>
          <p:nvPr/>
        </p:nvSpPr>
        <p:spPr bwMode="auto">
          <a:xfrm>
            <a:off x="7796213" y="3784600"/>
            <a:ext cx="260350" cy="152400"/>
          </a:xfrm>
          <a:prstGeom prst="rect">
            <a:avLst/>
          </a:prstGeom>
          <a:noFill/>
          <a:ln w="9525">
            <a:noFill/>
            <a:miter lim="800000"/>
            <a:headEnd/>
            <a:tailEnd/>
          </a:ln>
        </p:spPr>
        <p:txBody>
          <a:bodyPr wrap="none" lIns="0" tIns="0" rIns="0" bIns="0">
            <a:spAutoFit/>
          </a:bodyPr>
          <a:lstStyle/>
          <a:p>
            <a:pPr algn="ctr"/>
            <a:r>
              <a:rPr lang="en-US" sz="1000" b="0">
                <a:solidFill>
                  <a:srgbClr val="000000"/>
                </a:solidFill>
                <a:latin typeface="Calibri" pitchFamily="34" charset="0"/>
                <a:cs typeface="Arial" charset="0"/>
              </a:rPr>
              <a:t>2020</a:t>
            </a:r>
            <a:endParaRPr lang="en-US" sz="1000" b="0">
              <a:solidFill>
                <a:srgbClr val="CC0000"/>
              </a:solidFill>
              <a:latin typeface="Calibri" pitchFamily="34" charset="0"/>
              <a:cs typeface="Arial" charset="0"/>
            </a:endParaRPr>
          </a:p>
        </p:txBody>
      </p:sp>
      <p:sp>
        <p:nvSpPr>
          <p:cNvPr id="206914" name="Rectangle 31"/>
          <p:cNvSpPr>
            <a:spLocks noChangeArrowheads="1"/>
          </p:cNvSpPr>
          <p:nvPr/>
        </p:nvSpPr>
        <p:spPr bwMode="auto">
          <a:xfrm>
            <a:off x="8580438" y="3784600"/>
            <a:ext cx="260350" cy="152400"/>
          </a:xfrm>
          <a:prstGeom prst="rect">
            <a:avLst/>
          </a:prstGeom>
          <a:noFill/>
          <a:ln w="9525">
            <a:noFill/>
            <a:miter lim="800000"/>
            <a:headEnd/>
            <a:tailEnd/>
          </a:ln>
        </p:spPr>
        <p:txBody>
          <a:bodyPr wrap="none" lIns="0" tIns="0" rIns="0" bIns="0">
            <a:spAutoFit/>
          </a:bodyPr>
          <a:lstStyle/>
          <a:p>
            <a:pPr algn="ctr"/>
            <a:r>
              <a:rPr lang="en-US" sz="1000" b="0">
                <a:solidFill>
                  <a:srgbClr val="000000"/>
                </a:solidFill>
                <a:latin typeface="Calibri" pitchFamily="34" charset="0"/>
                <a:cs typeface="Arial" charset="0"/>
              </a:rPr>
              <a:t>2030</a:t>
            </a:r>
            <a:endParaRPr lang="en-US" sz="1000" b="0">
              <a:solidFill>
                <a:srgbClr val="CC0000"/>
              </a:solidFill>
              <a:latin typeface="Calibri" pitchFamily="34" charset="0"/>
              <a:cs typeface="Arial" charset="0"/>
            </a:endParaRPr>
          </a:p>
        </p:txBody>
      </p:sp>
      <p:sp>
        <p:nvSpPr>
          <p:cNvPr id="206915" name="Rectangle 32"/>
          <p:cNvSpPr>
            <a:spLocks noChangeArrowheads="1"/>
          </p:cNvSpPr>
          <p:nvPr/>
        </p:nvSpPr>
        <p:spPr bwMode="auto">
          <a:xfrm rot="-5400000">
            <a:off x="4969668" y="1015207"/>
            <a:ext cx="366713" cy="152400"/>
          </a:xfrm>
          <a:prstGeom prst="rect">
            <a:avLst/>
          </a:prstGeom>
          <a:noFill/>
          <a:ln w="9525">
            <a:noFill/>
            <a:miter lim="800000"/>
            <a:headEnd/>
            <a:tailEnd/>
          </a:ln>
        </p:spPr>
        <p:txBody>
          <a:bodyPr lIns="0" tIns="0" rIns="0" bIns="0">
            <a:spAutoFit/>
          </a:bodyPr>
          <a:lstStyle/>
          <a:p>
            <a:r>
              <a:rPr lang="en-US" sz="1000" b="0">
                <a:solidFill>
                  <a:srgbClr val="000000"/>
                </a:solidFill>
                <a:latin typeface="Calibri" pitchFamily="34" charset="0"/>
                <a:cs typeface="Arial" charset="0"/>
              </a:rPr>
              <a:t>mb/d</a:t>
            </a:r>
            <a:endParaRPr lang="en-US" sz="1000" b="0">
              <a:solidFill>
                <a:srgbClr val="CC0000"/>
              </a:solidFill>
              <a:latin typeface="Calibri" pitchFamily="34" charset="0"/>
              <a:cs typeface="Arial" charset="0"/>
            </a:endParaRPr>
          </a:p>
        </p:txBody>
      </p:sp>
      <p:sp>
        <p:nvSpPr>
          <p:cNvPr id="206916" name="Freeform 50"/>
          <p:cNvSpPr>
            <a:spLocks/>
          </p:cNvSpPr>
          <p:nvPr/>
        </p:nvSpPr>
        <p:spPr bwMode="auto">
          <a:xfrm>
            <a:off x="7823200" y="2760663"/>
            <a:ext cx="296863" cy="166687"/>
          </a:xfrm>
          <a:custGeom>
            <a:avLst/>
            <a:gdLst>
              <a:gd name="T0" fmla="*/ 0 w 254"/>
              <a:gd name="T1" fmla="*/ 2147483647 h 139"/>
              <a:gd name="T2" fmla="*/ 2147483647 w 254"/>
              <a:gd name="T3" fmla="*/ 0 h 139"/>
              <a:gd name="T4" fmla="*/ 2147483647 w 254"/>
              <a:gd name="T5" fmla="*/ 2147483647 h 139"/>
              <a:gd name="T6" fmla="*/ 0 w 254"/>
              <a:gd name="T7" fmla="*/ 2147483647 h 139"/>
              <a:gd name="T8" fmla="*/ 0 60000 65536"/>
              <a:gd name="T9" fmla="*/ 0 60000 65536"/>
              <a:gd name="T10" fmla="*/ 0 60000 65536"/>
              <a:gd name="T11" fmla="*/ 0 60000 65536"/>
              <a:gd name="T12" fmla="*/ 0 w 254"/>
              <a:gd name="T13" fmla="*/ 0 h 139"/>
              <a:gd name="T14" fmla="*/ 254 w 254"/>
              <a:gd name="T15" fmla="*/ 139 h 139"/>
            </a:gdLst>
            <a:ahLst/>
            <a:cxnLst>
              <a:cxn ang="T8">
                <a:pos x="T0" y="T1"/>
              </a:cxn>
              <a:cxn ang="T9">
                <a:pos x="T2" y="T3"/>
              </a:cxn>
              <a:cxn ang="T10">
                <a:pos x="T4" y="T5"/>
              </a:cxn>
              <a:cxn ang="T11">
                <a:pos x="T6" y="T7"/>
              </a:cxn>
            </a:cxnLst>
            <a:rect l="T12" t="T13" r="T14" b="T15"/>
            <a:pathLst>
              <a:path w="254" h="139">
                <a:moveTo>
                  <a:pt x="0" y="114"/>
                </a:moveTo>
                <a:lnTo>
                  <a:pt x="11" y="0"/>
                </a:lnTo>
                <a:lnTo>
                  <a:pt x="254" y="139"/>
                </a:lnTo>
                <a:lnTo>
                  <a:pt x="0" y="114"/>
                </a:lnTo>
                <a:close/>
              </a:path>
            </a:pathLst>
          </a:custGeom>
          <a:solidFill>
            <a:srgbClr val="00AEEF"/>
          </a:solidFill>
          <a:ln w="9525">
            <a:noFill/>
            <a:round/>
            <a:headEnd/>
            <a:tailEnd/>
          </a:ln>
        </p:spPr>
        <p:txBody>
          <a:bodyPr/>
          <a:lstStyle/>
          <a:p>
            <a:endParaRPr lang="en-US" sz="1400" b="0">
              <a:solidFill>
                <a:srgbClr val="CC0000"/>
              </a:solidFill>
              <a:latin typeface="Calibri" pitchFamily="34" charset="0"/>
              <a:cs typeface="Arial" charset="0"/>
            </a:endParaRPr>
          </a:p>
        </p:txBody>
      </p:sp>
      <p:sp>
        <p:nvSpPr>
          <p:cNvPr id="18471" name="Freeform 51"/>
          <p:cNvSpPr>
            <a:spLocks/>
          </p:cNvSpPr>
          <p:nvPr/>
        </p:nvSpPr>
        <p:spPr bwMode="auto">
          <a:xfrm>
            <a:off x="8304213" y="2911475"/>
            <a:ext cx="204787" cy="136525"/>
          </a:xfrm>
          <a:custGeom>
            <a:avLst/>
            <a:gdLst>
              <a:gd name="T0" fmla="*/ 0 w 175"/>
              <a:gd name="T1" fmla="*/ 2147483647 h 114"/>
              <a:gd name="T2" fmla="*/ 2147483647 w 175"/>
              <a:gd name="T3" fmla="*/ 0 h 114"/>
              <a:gd name="T4" fmla="*/ 2147483647 w 175"/>
              <a:gd name="T5" fmla="*/ 2147483647 h 114"/>
              <a:gd name="T6" fmla="*/ 0 w 175"/>
              <a:gd name="T7" fmla="*/ 2147483647 h 114"/>
              <a:gd name="T8" fmla="*/ 0 60000 65536"/>
              <a:gd name="T9" fmla="*/ 0 60000 65536"/>
              <a:gd name="T10" fmla="*/ 0 60000 65536"/>
              <a:gd name="T11" fmla="*/ 0 60000 65536"/>
              <a:gd name="T12" fmla="*/ 0 w 175"/>
              <a:gd name="T13" fmla="*/ 0 h 114"/>
              <a:gd name="T14" fmla="*/ 175 w 175"/>
              <a:gd name="T15" fmla="*/ 114 h 114"/>
            </a:gdLst>
            <a:ahLst/>
            <a:cxnLst>
              <a:cxn ang="T8">
                <a:pos x="T0" y="T1"/>
              </a:cxn>
              <a:cxn ang="T9">
                <a:pos x="T2" y="T3"/>
              </a:cxn>
              <a:cxn ang="T10">
                <a:pos x="T4" y="T5"/>
              </a:cxn>
              <a:cxn ang="T11">
                <a:pos x="T6" y="T7"/>
              </a:cxn>
            </a:cxnLst>
            <a:rect l="T12" t="T13" r="T14" b="T15"/>
            <a:pathLst>
              <a:path w="175" h="114">
                <a:moveTo>
                  <a:pt x="0" y="70"/>
                </a:moveTo>
                <a:lnTo>
                  <a:pt x="18" y="0"/>
                </a:lnTo>
                <a:lnTo>
                  <a:pt x="175" y="114"/>
                </a:lnTo>
                <a:lnTo>
                  <a:pt x="0" y="70"/>
                </a:lnTo>
                <a:close/>
              </a:path>
            </a:pathLst>
          </a:custGeom>
          <a:solidFill>
            <a:schemeClr val="tx1">
              <a:lumMod val="20000"/>
              <a:lumOff val="80000"/>
            </a:schemeClr>
          </a:solidFill>
          <a:ln w="9525">
            <a:noFill/>
            <a:round/>
            <a:headEnd/>
            <a:tailEnd/>
          </a:ln>
        </p:spPr>
        <p:txBody>
          <a:bodyPr/>
          <a:lstStyle/>
          <a:p>
            <a:pPr>
              <a:defRPr/>
            </a:pPr>
            <a:endParaRPr lang="en-US" sz="1400" b="0">
              <a:solidFill>
                <a:srgbClr val="CC0000"/>
              </a:solidFill>
              <a:latin typeface="Calibri" pitchFamily="34" charset="0"/>
              <a:cs typeface="Arial" charset="0"/>
            </a:endParaRPr>
          </a:p>
        </p:txBody>
      </p:sp>
      <p:sp>
        <p:nvSpPr>
          <p:cNvPr id="206918" name="Text Box 70"/>
          <p:cNvSpPr txBox="1">
            <a:spLocks noChangeArrowheads="1"/>
          </p:cNvSpPr>
          <p:nvPr/>
        </p:nvSpPr>
        <p:spPr bwMode="auto">
          <a:xfrm>
            <a:off x="7673975" y="1614488"/>
            <a:ext cx="1076325" cy="260350"/>
          </a:xfrm>
          <a:prstGeom prst="rect">
            <a:avLst/>
          </a:prstGeom>
          <a:noFill/>
          <a:ln w="9525">
            <a:noFill/>
            <a:miter lim="800000"/>
            <a:headEnd/>
            <a:tailEnd/>
          </a:ln>
          <a:effectLst/>
        </p:spPr>
        <p:txBody>
          <a:bodyPr>
            <a:spAutoFit/>
          </a:bodyPr>
          <a:lstStyle/>
          <a:p>
            <a:pPr>
              <a:spcBef>
                <a:spcPct val="50000"/>
              </a:spcBef>
            </a:pPr>
            <a:r>
              <a:rPr lang="en-GB" sz="1100">
                <a:solidFill>
                  <a:schemeClr val="bg1"/>
                </a:solidFill>
                <a:latin typeface="Univers 55" pitchFamily="2" charset="0"/>
              </a:rPr>
              <a:t>NGLs</a:t>
            </a:r>
          </a:p>
        </p:txBody>
      </p:sp>
      <p:sp>
        <p:nvSpPr>
          <p:cNvPr id="206919" name="Text Box 71"/>
          <p:cNvSpPr txBox="1">
            <a:spLocks noChangeArrowheads="1"/>
          </p:cNvSpPr>
          <p:nvPr/>
        </p:nvSpPr>
        <p:spPr bwMode="auto">
          <a:xfrm>
            <a:off x="7620000" y="2195513"/>
            <a:ext cx="1144588" cy="549275"/>
          </a:xfrm>
          <a:prstGeom prst="rect">
            <a:avLst/>
          </a:prstGeom>
          <a:noFill/>
          <a:ln w="9525">
            <a:noFill/>
            <a:miter lim="800000"/>
            <a:headEnd/>
            <a:tailEnd/>
          </a:ln>
          <a:effectLst/>
        </p:spPr>
        <p:txBody>
          <a:bodyPr>
            <a:spAutoFit/>
          </a:bodyPr>
          <a:lstStyle/>
          <a:p>
            <a:pPr algn="ctr">
              <a:spcBef>
                <a:spcPct val="50000"/>
              </a:spcBef>
            </a:pPr>
            <a:r>
              <a:rPr lang="en-GB" sz="1000">
                <a:solidFill>
                  <a:schemeClr val="bg1"/>
                </a:solidFill>
                <a:latin typeface="Univers 55" pitchFamily="2" charset="0"/>
              </a:rPr>
              <a:t>Oil yet to be developed or found</a:t>
            </a:r>
          </a:p>
        </p:txBody>
      </p:sp>
      <p:sp>
        <p:nvSpPr>
          <p:cNvPr id="206920" name="Text Box 72"/>
          <p:cNvSpPr txBox="1">
            <a:spLocks noChangeArrowheads="1"/>
          </p:cNvSpPr>
          <p:nvPr/>
        </p:nvSpPr>
        <p:spPr bwMode="auto">
          <a:xfrm>
            <a:off x="5867400" y="2781300"/>
            <a:ext cx="1625600" cy="457200"/>
          </a:xfrm>
          <a:prstGeom prst="rect">
            <a:avLst/>
          </a:prstGeom>
          <a:noFill/>
          <a:ln w="9525">
            <a:noFill/>
            <a:miter lim="800000"/>
            <a:headEnd/>
            <a:tailEnd/>
          </a:ln>
          <a:effectLst/>
        </p:spPr>
        <p:txBody>
          <a:bodyPr>
            <a:spAutoFit/>
          </a:bodyPr>
          <a:lstStyle/>
          <a:p>
            <a:pPr algn="ctr">
              <a:spcBef>
                <a:spcPct val="50000"/>
              </a:spcBef>
            </a:pPr>
            <a:r>
              <a:rPr lang="en-GB" sz="1200">
                <a:solidFill>
                  <a:schemeClr val="bg1"/>
                </a:solidFill>
                <a:latin typeface="Univers 55" pitchFamily="2" charset="0"/>
              </a:rPr>
              <a:t>Oil from currently producing fields</a:t>
            </a:r>
          </a:p>
        </p:txBody>
      </p:sp>
      <p:sp>
        <p:nvSpPr>
          <p:cNvPr id="206924" name="Text Box 76"/>
          <p:cNvSpPr txBox="1">
            <a:spLocks noChangeArrowheads="1"/>
          </p:cNvSpPr>
          <p:nvPr/>
        </p:nvSpPr>
        <p:spPr bwMode="auto">
          <a:xfrm>
            <a:off x="7486650" y="1849438"/>
            <a:ext cx="1441450" cy="244475"/>
          </a:xfrm>
          <a:prstGeom prst="rect">
            <a:avLst/>
          </a:prstGeom>
          <a:noFill/>
          <a:ln w="9525">
            <a:noFill/>
            <a:miter lim="800000"/>
            <a:headEnd/>
            <a:tailEnd/>
          </a:ln>
          <a:effectLst/>
        </p:spPr>
        <p:txBody>
          <a:bodyPr>
            <a:spAutoFit/>
          </a:bodyPr>
          <a:lstStyle/>
          <a:p>
            <a:pPr>
              <a:spcBef>
                <a:spcPct val="50000"/>
              </a:spcBef>
            </a:pPr>
            <a:r>
              <a:rPr lang="en-GB" sz="1000">
                <a:solidFill>
                  <a:schemeClr val="bg1"/>
                </a:solidFill>
                <a:latin typeface="Univers 55" pitchFamily="2" charset="0"/>
              </a:rPr>
              <a:t>Non</a:t>
            </a:r>
            <a:r>
              <a:rPr lang="en-GB" sz="1000">
                <a:latin typeface="Univers 55" pitchFamily="2" charset="0"/>
              </a:rPr>
              <a:t> </a:t>
            </a:r>
            <a:r>
              <a:rPr lang="en-GB" sz="1000">
                <a:solidFill>
                  <a:schemeClr val="bg1"/>
                </a:solidFill>
                <a:latin typeface="Univers 55" pitchFamily="2" charset="0"/>
              </a:rPr>
              <a:t>conventionals</a:t>
            </a:r>
            <a:r>
              <a:rPr lang="en-GB" sz="1000">
                <a:latin typeface="Univers 55" pitchFamily="2" charset="0"/>
              </a:rPr>
              <a:t> </a:t>
            </a:r>
          </a:p>
        </p:txBody>
      </p:sp>
      <p:sp>
        <p:nvSpPr>
          <p:cNvPr id="206859" name="Text Box 11"/>
          <p:cNvSpPr txBox="1">
            <a:spLocks noChangeArrowheads="1"/>
          </p:cNvSpPr>
          <p:nvPr/>
        </p:nvSpPr>
        <p:spPr bwMode="auto">
          <a:xfrm>
            <a:off x="5724525" y="981075"/>
            <a:ext cx="1871663" cy="558800"/>
          </a:xfrm>
          <a:prstGeom prst="rect">
            <a:avLst/>
          </a:prstGeom>
          <a:solidFill>
            <a:schemeClr val="bg1"/>
          </a:solidFill>
          <a:ln w="9525" algn="ctr">
            <a:solidFill>
              <a:schemeClr val="tx1"/>
            </a:solidFill>
            <a:miter lim="800000"/>
            <a:headEnd/>
            <a:tailEnd/>
          </a:ln>
          <a:effectLst/>
        </p:spPr>
        <p:txBody>
          <a:bodyPr>
            <a:spAutoFit/>
          </a:bodyPr>
          <a:lstStyle/>
          <a:p>
            <a:pPr algn="ctr">
              <a:spcBef>
                <a:spcPct val="50000"/>
              </a:spcBef>
            </a:pPr>
            <a:r>
              <a:rPr lang="en-GB" sz="1000"/>
              <a:t>Production of conventional crude relatively flat from 2020 onwards.</a:t>
            </a:r>
          </a:p>
        </p:txBody>
      </p:sp>
      <p:sp>
        <p:nvSpPr>
          <p:cNvPr id="206858" name="AutoShape 10"/>
          <p:cNvSpPr>
            <a:spLocks noChangeArrowheads="1"/>
          </p:cNvSpPr>
          <p:nvPr/>
        </p:nvSpPr>
        <p:spPr bwMode="auto">
          <a:xfrm rot="4443438">
            <a:off x="6661944" y="1626394"/>
            <a:ext cx="500062" cy="215900"/>
          </a:xfrm>
          <a:prstGeom prst="rightArrow">
            <a:avLst>
              <a:gd name="adj1" fmla="val 50000"/>
              <a:gd name="adj2" fmla="val 57904"/>
            </a:avLst>
          </a:prstGeom>
          <a:solidFill>
            <a:schemeClr val="accent2"/>
          </a:solidFill>
          <a:ln w="9525" algn="ctr">
            <a:solidFill>
              <a:srgbClr val="000080"/>
            </a:solidFill>
            <a:miter lim="800000"/>
            <a:headEnd/>
            <a:tailEnd/>
          </a:ln>
          <a:effectLst/>
        </p:spPr>
        <p:txBody>
          <a:bodyPr anchor="ctr">
            <a:spAutoFit/>
          </a:bodyPr>
          <a:lstStyle/>
          <a:p>
            <a:endParaRPr lang="en-GB"/>
          </a:p>
        </p:txBody>
      </p:sp>
      <p:sp>
        <p:nvSpPr>
          <p:cNvPr id="206925" name="Text Box 314"/>
          <p:cNvSpPr txBox="1">
            <a:spLocks noChangeArrowheads="1"/>
          </p:cNvSpPr>
          <p:nvPr/>
        </p:nvSpPr>
        <p:spPr bwMode="auto">
          <a:xfrm>
            <a:off x="5580063" y="3500438"/>
            <a:ext cx="1235075" cy="158750"/>
          </a:xfrm>
          <a:prstGeom prst="rect">
            <a:avLst/>
          </a:prstGeom>
          <a:noFill/>
          <a:ln w="9525" algn="ctr">
            <a:noFill/>
            <a:miter lim="800000"/>
            <a:headEnd/>
            <a:tailEnd/>
          </a:ln>
        </p:spPr>
        <p:txBody>
          <a:bodyPr wrap="none" lIns="18000" tIns="10800" rIns="18000" bIns="10800">
            <a:spAutoFit/>
          </a:bodyPr>
          <a:lstStyle/>
          <a:p>
            <a:r>
              <a:rPr lang="en-GB" sz="900" b="0"/>
              <a:t>Source: IEA WEO 2008</a:t>
            </a:r>
            <a:endParaRPr lang="en-GB" sz="900" b="0">
              <a:solidFill>
                <a:srgbClr val="FF33CC"/>
              </a:solidFill>
            </a:endParaRPr>
          </a:p>
        </p:txBody>
      </p:sp>
      <p:sp>
        <p:nvSpPr>
          <p:cNvPr id="206926" name="Text Box 314"/>
          <p:cNvSpPr txBox="1">
            <a:spLocks noChangeArrowheads="1"/>
          </p:cNvSpPr>
          <p:nvPr/>
        </p:nvSpPr>
        <p:spPr bwMode="auto">
          <a:xfrm>
            <a:off x="8112125" y="6670675"/>
            <a:ext cx="784225" cy="158750"/>
          </a:xfrm>
          <a:prstGeom prst="rect">
            <a:avLst/>
          </a:prstGeom>
          <a:noFill/>
          <a:ln w="9525" algn="ctr">
            <a:noFill/>
            <a:miter lim="800000"/>
            <a:headEnd/>
            <a:tailEnd/>
          </a:ln>
        </p:spPr>
        <p:txBody>
          <a:bodyPr wrap="none" lIns="18000" tIns="10800" rIns="18000" bIns="10800">
            <a:spAutoFit/>
          </a:bodyPr>
          <a:lstStyle/>
          <a:p>
            <a:r>
              <a:rPr lang="en-GB" sz="900" b="0"/>
              <a:t>Source: DECC</a:t>
            </a:r>
            <a:endParaRPr lang="en-GB" sz="900" b="0">
              <a:solidFill>
                <a:srgbClr val="FF33CC"/>
              </a:solidFill>
            </a:endParaRPr>
          </a:p>
        </p:txBody>
      </p:sp>
      <p:sp>
        <p:nvSpPr>
          <p:cNvPr id="206928" name="Rectangle 80"/>
          <p:cNvSpPr>
            <a:spLocks noChangeArrowheads="1"/>
          </p:cNvSpPr>
          <p:nvPr/>
        </p:nvSpPr>
        <p:spPr bwMode="auto">
          <a:xfrm>
            <a:off x="107950" y="942975"/>
            <a:ext cx="4824413" cy="5726113"/>
          </a:xfrm>
          <a:prstGeom prst="rect">
            <a:avLst/>
          </a:prstGeom>
          <a:solidFill>
            <a:srgbClr val="FFFFFF"/>
          </a:solidFill>
          <a:ln w="25400" algn="ctr">
            <a:solidFill>
              <a:srgbClr val="00AEEF"/>
            </a:solidFill>
            <a:miter lim="800000"/>
            <a:headEnd/>
            <a:tailEnd/>
          </a:ln>
          <a:effectLst/>
        </p:spPr>
        <p:txBody>
          <a:bodyPr/>
          <a:lstStyle/>
          <a:p>
            <a:pPr>
              <a:lnSpc>
                <a:spcPct val="80000"/>
              </a:lnSpc>
              <a:spcBef>
                <a:spcPct val="40000"/>
              </a:spcBef>
              <a:buClr>
                <a:srgbClr val="33CCFF"/>
              </a:buClr>
              <a:buSzPct val="110000"/>
            </a:pPr>
            <a:r>
              <a:rPr lang="en-GB" sz="1200" b="0"/>
              <a:t>Although the World Energy Outlook published in November 2008 states that, </a:t>
            </a:r>
            <a:r>
              <a:rPr lang="en-GB" sz="1200" b="0" i="1">
                <a:solidFill>
                  <a:srgbClr val="00AEEF"/>
                </a:solidFill>
              </a:rPr>
              <a:t>“[the] world is far from running short of oil”</a:t>
            </a:r>
            <a:r>
              <a:rPr lang="en-GB" sz="1200" b="0"/>
              <a:t> (based on its extensive analysis of oil reserves, demand trends and field decline rates)</a:t>
            </a:r>
            <a:r>
              <a:rPr lang="en-GB" sz="1200"/>
              <a:t> </a:t>
            </a:r>
            <a:r>
              <a:rPr lang="en-GB" sz="1200" b="0"/>
              <a:t>it also recognizes that </a:t>
            </a:r>
            <a:r>
              <a:rPr lang="en-GB" sz="1200" b="0" i="1">
                <a:solidFill>
                  <a:srgbClr val="00AEEF"/>
                </a:solidFill>
              </a:rPr>
              <a:t>“the immediate risk to supply is not one of a lack of global resources, but rather a lack of investment where it is needed”. </a:t>
            </a:r>
          </a:p>
          <a:p>
            <a:pPr>
              <a:lnSpc>
                <a:spcPct val="80000"/>
              </a:lnSpc>
              <a:spcBef>
                <a:spcPct val="40000"/>
              </a:spcBef>
              <a:buClr>
                <a:srgbClr val="33CCFF"/>
              </a:buClr>
              <a:buSzPct val="110000"/>
              <a:buFont typeface="Symbol" pitchFamily="18" charset="2"/>
              <a:buNone/>
            </a:pPr>
            <a:r>
              <a:rPr lang="en-GB" sz="1200" b="0"/>
              <a:t>The WEO 2008 has also highlighted that existing oil fields are depleting faster than previously thought and that </a:t>
            </a:r>
            <a:r>
              <a:rPr lang="en-US" sz="1200" b="0"/>
              <a:t>even if oil demand was to remain flat to 2030</a:t>
            </a:r>
            <a:r>
              <a:rPr lang="en-US" sz="1200"/>
              <a:t>,</a:t>
            </a:r>
            <a:r>
              <a:rPr lang="en-US" sz="1200" b="0"/>
              <a:t> 45 mb/d of gross capacity – roughly four times the capacity of Saudi Arabia – would be needed just to offset decline from existing oilfields.</a:t>
            </a:r>
          </a:p>
          <a:p>
            <a:pPr>
              <a:lnSpc>
                <a:spcPct val="80000"/>
              </a:lnSpc>
              <a:spcBef>
                <a:spcPct val="40000"/>
              </a:spcBef>
              <a:buClr>
                <a:srgbClr val="33CCFF"/>
              </a:buClr>
              <a:buSzPct val="110000"/>
              <a:buFont typeface="Symbol" pitchFamily="18" charset="2"/>
              <a:buNone/>
            </a:pPr>
            <a:r>
              <a:rPr lang="en-US" sz="1200" b="0"/>
              <a:t>As can be seen on the right – the WEO suggests that we need to develop a substantial number of new fields and also unconventional sources and NGLs. Our scenario analysis pointed in a similar direction. Shell, </a:t>
            </a:r>
            <a:r>
              <a:rPr lang="en-GB" sz="1200" b="0"/>
              <a:t>recently said their ‘</a:t>
            </a:r>
            <a:r>
              <a:rPr lang="en-GB" sz="1200" b="0" i="1"/>
              <a:t>outlooks indicate that the maximum production of easily accessible oil could come as early as the coming decade. And maintaining a production plateau for all oil and natural gas will become a serious challenge in the 2020s’</a:t>
            </a:r>
            <a:r>
              <a:rPr lang="en-GB" sz="1200" b="0"/>
              <a:t>.*</a:t>
            </a:r>
            <a:endParaRPr lang="en-GB" sz="1200" b="0" baseline="30000"/>
          </a:p>
          <a:p>
            <a:pPr>
              <a:lnSpc>
                <a:spcPct val="80000"/>
              </a:lnSpc>
              <a:spcBef>
                <a:spcPct val="40000"/>
              </a:spcBef>
              <a:buClr>
                <a:srgbClr val="33CCFF"/>
              </a:buClr>
              <a:buSzPct val="110000"/>
              <a:buFont typeface="Symbol" pitchFamily="18" charset="2"/>
              <a:buNone/>
            </a:pPr>
            <a:r>
              <a:rPr lang="en-GB" sz="1200" b="0"/>
              <a:t>Clearly the current credit crises and global recession has slowed down demand for oil products in the short term. Global oil demand forecasts now suggest that we face two consecutive years of demand decline (2008/2009), which has not occurred since 1982/1983. We thus expect prices to remain subdued throughout 2009. This will alleviate any pressures from the ‘demand side’ for the short term but it is unclear when and how fast global oil demand will pick up after this global recession.</a:t>
            </a:r>
          </a:p>
          <a:p>
            <a:pPr>
              <a:lnSpc>
                <a:spcPct val="80000"/>
              </a:lnSpc>
              <a:spcBef>
                <a:spcPct val="40000"/>
              </a:spcBef>
              <a:buClr>
                <a:srgbClr val="33CCFF"/>
              </a:buClr>
              <a:buSzPct val="110000"/>
              <a:buFont typeface="Symbol" pitchFamily="18" charset="2"/>
              <a:buNone/>
            </a:pPr>
            <a:r>
              <a:rPr lang="en-GB" sz="1200" b="0"/>
              <a:t>Constraints on credit as well as subdued prices for crude oil may have an impact on investment in new oil production, investment in existing fields (such as EOR) and possibly also on technological development in the oil and alternative technologies sector. Delays in investment or failure to invest in maintenance or efficiency of existing fields may accelerate the rate of decline and/or the future supply of crude oil. Failure to develop new technologies may also increase supply side pressures. </a:t>
            </a:r>
          </a:p>
          <a:p>
            <a:pPr>
              <a:lnSpc>
                <a:spcPct val="80000"/>
              </a:lnSpc>
              <a:spcBef>
                <a:spcPct val="40000"/>
              </a:spcBef>
              <a:buClr>
                <a:srgbClr val="33CCFF"/>
              </a:buClr>
              <a:buSzPct val="110000"/>
              <a:buFont typeface="Symbol" pitchFamily="18" charset="2"/>
              <a:buNone/>
            </a:pPr>
            <a:r>
              <a:rPr lang="en-GB" sz="1200" b="0"/>
              <a:t>Thus, although we believe that we will not face a ‘resource’ peak – there may be a risk of a supply crunch (not peak).</a:t>
            </a:r>
          </a:p>
        </p:txBody>
      </p:sp>
      <p:sp>
        <p:nvSpPr>
          <p:cNvPr id="206930" name="Text Box 82"/>
          <p:cNvSpPr txBox="1">
            <a:spLocks noChangeArrowheads="1"/>
          </p:cNvSpPr>
          <p:nvPr/>
        </p:nvSpPr>
        <p:spPr bwMode="auto">
          <a:xfrm>
            <a:off x="5599113" y="4005263"/>
            <a:ext cx="3095625" cy="466725"/>
          </a:xfrm>
          <a:prstGeom prst="rect">
            <a:avLst/>
          </a:prstGeom>
          <a:solidFill>
            <a:schemeClr val="bg1"/>
          </a:solidFill>
          <a:ln w="9525">
            <a:solidFill>
              <a:schemeClr val="tx1"/>
            </a:solidFill>
            <a:miter lim="800000"/>
            <a:headEnd/>
            <a:tailEnd/>
          </a:ln>
          <a:effectLst/>
        </p:spPr>
        <p:txBody>
          <a:bodyPr>
            <a:spAutoFit/>
          </a:bodyPr>
          <a:lstStyle/>
          <a:p>
            <a:pPr algn="ctr"/>
            <a:r>
              <a:rPr lang="en-GB" sz="1200"/>
              <a:t>Need for alternative fuels and non conventionals in ‘peak’ scenarios</a:t>
            </a:r>
          </a:p>
        </p:txBody>
      </p:sp>
      <p:sp>
        <p:nvSpPr>
          <p:cNvPr id="206931" name="Text Box 34"/>
          <p:cNvSpPr txBox="1">
            <a:spLocks noChangeArrowheads="1"/>
          </p:cNvSpPr>
          <p:nvPr/>
        </p:nvSpPr>
        <p:spPr bwMode="auto">
          <a:xfrm>
            <a:off x="0" y="6656388"/>
            <a:ext cx="4305300" cy="433387"/>
          </a:xfrm>
          <a:prstGeom prst="rect">
            <a:avLst/>
          </a:prstGeom>
          <a:noFill/>
          <a:ln w="9525" algn="ctr">
            <a:noFill/>
            <a:miter lim="800000"/>
            <a:headEnd/>
            <a:tailEnd/>
          </a:ln>
        </p:spPr>
        <p:txBody>
          <a:bodyPr>
            <a:spAutoFit/>
          </a:bodyPr>
          <a:lstStyle/>
          <a:p>
            <a:pPr>
              <a:spcBef>
                <a:spcPct val="50000"/>
              </a:spcBef>
            </a:pPr>
            <a:r>
              <a:rPr lang="en-GB" sz="900" b="0"/>
              <a:t>*The Oil Crunch: Securing the UK’s Energy Future (ITPOES 2008)</a:t>
            </a:r>
          </a:p>
          <a:p>
            <a:pPr>
              <a:spcBef>
                <a:spcPct val="50000"/>
              </a:spcBef>
            </a:pPr>
            <a:endParaRPr lang="en-GB" sz="900" b="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body" idx="1"/>
          </p:nvPr>
        </p:nvSpPr>
        <p:spPr bwMode="auto">
          <a:xfrm>
            <a:off x="179388" y="1557338"/>
            <a:ext cx="8712200" cy="4681537"/>
          </a:xfrm>
          <a:noFill/>
          <a:ln w="25400">
            <a:solidFill>
              <a:srgbClr val="00AEEF"/>
            </a:solidFill>
            <a:miter lim="800000"/>
            <a:headEnd/>
            <a:tailEnd/>
          </a:ln>
        </p:spPr>
        <p:txBody>
          <a:bodyPr vert="horz" wrap="square" lIns="126000" tIns="118800" rIns="126000" bIns="118800" numCol="1" anchor="t" anchorCtr="0" compatLnSpc="1">
            <a:prstTxWarp prst="textNoShape">
              <a:avLst/>
            </a:prstTxWarp>
          </a:bodyPr>
          <a:lstStyle/>
          <a:p>
            <a:pPr>
              <a:buFontTx/>
              <a:buNone/>
            </a:pPr>
            <a:r>
              <a:rPr lang="en-GB" sz="1800" b="1">
                <a:solidFill>
                  <a:srgbClr val="00AEEF"/>
                </a:solidFill>
              </a:rPr>
              <a:t>Transport Sector</a:t>
            </a:r>
          </a:p>
          <a:p>
            <a:r>
              <a:rPr lang="en-GB" sz="1400">
                <a:solidFill>
                  <a:schemeClr val="tx1"/>
                </a:solidFill>
              </a:rPr>
              <a:t>In most plausible future scenarios the global economy will continue to rely on oil as its primary energy source in the transport sector, as there are few alternatives in the medium-term </a:t>
            </a:r>
          </a:p>
          <a:p>
            <a:r>
              <a:rPr lang="en-GB" sz="1400">
                <a:solidFill>
                  <a:schemeClr val="tx1"/>
                </a:solidFill>
              </a:rPr>
              <a:t>With the potential risk of  a supply crunch and rising oil prices, the move to a low carbon and thus less oil intensive transport sector </a:t>
            </a:r>
            <a:r>
              <a:rPr lang="en-GB" sz="1400">
                <a:solidFill>
                  <a:srgbClr val="00AEEF"/>
                </a:solidFill>
              </a:rPr>
              <a:t>will take time but needs to be pursued</a:t>
            </a:r>
            <a:endParaRPr lang="en-GB" sz="1400" u="sng">
              <a:solidFill>
                <a:srgbClr val="00AEEF"/>
              </a:solidFill>
            </a:endParaRPr>
          </a:p>
          <a:p>
            <a:pPr>
              <a:buFontTx/>
              <a:buNone/>
            </a:pPr>
            <a:endParaRPr lang="en-GB" sz="1400" u="sng">
              <a:solidFill>
                <a:srgbClr val="00AEEF"/>
              </a:solidFill>
            </a:endParaRPr>
          </a:p>
          <a:p>
            <a:pPr>
              <a:buFontTx/>
              <a:buNone/>
            </a:pPr>
            <a:r>
              <a:rPr lang="en-GB" sz="1800" b="1">
                <a:solidFill>
                  <a:srgbClr val="00AEEF"/>
                </a:solidFill>
              </a:rPr>
              <a:t>Generally</a:t>
            </a:r>
          </a:p>
          <a:p>
            <a:r>
              <a:rPr lang="en-GB" sz="1400">
                <a:solidFill>
                  <a:schemeClr val="tx1"/>
                </a:solidFill>
              </a:rPr>
              <a:t>The UK Government is showing leadership in the fight against climate change, through its carbon budgets, leadership in the negotiations for a new deal in Copenhagen and its commitment to cap-and-trade </a:t>
            </a:r>
          </a:p>
          <a:p>
            <a:r>
              <a:rPr lang="en-GB" sz="1400">
                <a:solidFill>
                  <a:schemeClr val="tx1"/>
                </a:solidFill>
              </a:rPr>
              <a:t>Under a robust future carbon price, there may be an increased economic cost associated with a high carbon economy and companies may benefit in engaging early with the move to less-carbon intensive technologies (first mover advantage)</a:t>
            </a:r>
          </a:p>
          <a:p>
            <a:r>
              <a:rPr lang="en-GB" sz="1400">
                <a:solidFill>
                  <a:schemeClr val="tx1"/>
                </a:solidFill>
              </a:rPr>
              <a:t>So, whilst we are committed to delivering the required investment in both conventional and new sources of oil in order to maintain sufficient supply to meet existing and future demand, it is important that as Government we help</a:t>
            </a:r>
            <a:r>
              <a:rPr lang="en-GB" sz="1400" b="1">
                <a:solidFill>
                  <a:schemeClr val="tx1"/>
                </a:solidFill>
              </a:rPr>
              <a:t> </a:t>
            </a:r>
            <a:r>
              <a:rPr lang="en-GB" sz="1400">
                <a:solidFill>
                  <a:schemeClr val="tx1"/>
                </a:solidFill>
              </a:rPr>
              <a:t>manage the transition to and opportunities of a low carbon economy</a:t>
            </a:r>
          </a:p>
          <a:p>
            <a:r>
              <a:rPr lang="en-GB" sz="1400">
                <a:solidFill>
                  <a:schemeClr val="tx1"/>
                </a:solidFill>
              </a:rPr>
              <a:t>Although the report concludes that Government does not need additional policies, HMG needs to continuously pursue its policies towards achieving a low carbon economy</a:t>
            </a:r>
            <a:r>
              <a:rPr lang="en-GB" sz="1600">
                <a:solidFill>
                  <a:schemeClr val="tx1"/>
                </a:solidFill>
              </a:rPr>
              <a:t> </a:t>
            </a:r>
          </a:p>
        </p:txBody>
      </p:sp>
      <p:sp>
        <p:nvSpPr>
          <p:cNvPr id="243717" name="Rectangle 10"/>
          <p:cNvSpPr>
            <a:spLocks noChangeArrowheads="1"/>
          </p:cNvSpPr>
          <p:nvPr/>
        </p:nvSpPr>
        <p:spPr bwMode="auto">
          <a:xfrm>
            <a:off x="0" y="692150"/>
            <a:ext cx="8101013" cy="633413"/>
          </a:xfrm>
          <a:prstGeom prst="rect">
            <a:avLst/>
          </a:prstGeom>
          <a:noFill/>
          <a:ln w="9525">
            <a:noFill/>
            <a:miter lim="800000"/>
            <a:headEnd/>
            <a:tailEnd/>
          </a:ln>
        </p:spPr>
        <p:txBody>
          <a:bodyPr anchor="ctr"/>
          <a:lstStyle/>
          <a:p>
            <a:r>
              <a:rPr lang="en-GB" sz="2000">
                <a:solidFill>
                  <a:srgbClr val="B3AA7E"/>
                </a:solidFill>
              </a:rPr>
              <a:t>… what does that mean for our move to a low carbon economy?</a:t>
            </a:r>
            <a:endParaRPr lang="en-GB" sz="1600" b="0">
              <a:solidFill>
                <a:srgbClr val="B3AA7E"/>
              </a:solidFill>
            </a:endParaRPr>
          </a:p>
        </p:txBody>
      </p:sp>
      <p:sp>
        <p:nvSpPr>
          <p:cNvPr id="243718" name="Line 36"/>
          <p:cNvSpPr>
            <a:spLocks noChangeShapeType="1"/>
          </p:cNvSpPr>
          <p:nvPr/>
        </p:nvSpPr>
        <p:spPr bwMode="auto">
          <a:xfrm>
            <a:off x="0" y="1320800"/>
            <a:ext cx="9144000" cy="0"/>
          </a:xfrm>
          <a:prstGeom prst="line">
            <a:avLst/>
          </a:prstGeom>
          <a:noFill/>
          <a:ln w="76200">
            <a:solidFill>
              <a:srgbClr val="B3AA7E"/>
            </a:solidFill>
            <a:round/>
            <a:headEnd/>
            <a:tailEnd/>
          </a:ln>
        </p:spPr>
        <p:txBody>
          <a:bodyPr/>
          <a:lstStyle/>
          <a:p>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BAD3EB50-4DAE-4D58-B31B-597621102707}" type="slidenum">
              <a:rPr lang="en-GB" sz="1400" b="0"/>
              <a:pPr algn="r"/>
              <a:t>37</a:t>
            </a:fld>
            <a:endParaRPr lang="en-GB" sz="1400" b="0"/>
          </a:p>
        </p:txBody>
      </p:sp>
      <p:sp>
        <p:nvSpPr>
          <p:cNvPr id="212996" name="Rectangle 2"/>
          <p:cNvSpPr>
            <a:spLocks noGrp="1" noChangeArrowheads="1"/>
          </p:cNvSpPr>
          <p:nvPr>
            <p:ph type="title" idx="4294967295"/>
          </p:nvPr>
        </p:nvSpPr>
        <p:spPr bwMode="gray">
          <a:xfrm>
            <a:off x="179388" y="260350"/>
            <a:ext cx="6408737" cy="925513"/>
          </a:xfrm>
          <a:prstGeom prst="rect">
            <a:avLst/>
          </a:prstGeom>
          <a:solidFill>
            <a:srgbClr val="FFFFFF"/>
          </a:solidFill>
          <a:ln>
            <a:miter lim="800000"/>
            <a:headEnd/>
            <a:tailEnd/>
          </a:ln>
        </p:spPr>
        <p:txBody>
          <a:bodyPr anchor="ctr"/>
          <a:lstStyle/>
          <a:p>
            <a:r>
              <a:rPr lang="en-GB" sz="2800" dirty="0" smtClean="0">
                <a:solidFill>
                  <a:srgbClr val="B3AA7E"/>
                </a:solidFill>
              </a:rPr>
              <a:t>Bibliography</a:t>
            </a:r>
            <a:endParaRPr lang="en-GB" sz="2800" dirty="0">
              <a:solidFill>
                <a:srgbClr val="B3AA7E"/>
              </a:solidFill>
            </a:endParaRPr>
          </a:p>
        </p:txBody>
      </p:sp>
      <p:sp>
        <p:nvSpPr>
          <p:cNvPr id="212999" name="Rectangle 6"/>
          <p:cNvSpPr>
            <a:spLocks noGrp="1" noChangeArrowheads="1"/>
          </p:cNvSpPr>
          <p:nvPr>
            <p:ph type="body" idx="4294967295"/>
          </p:nvPr>
        </p:nvSpPr>
        <p:spPr bwMode="gray">
          <a:xfrm>
            <a:off x="122238" y="1387475"/>
            <a:ext cx="8820150" cy="5400675"/>
          </a:xfrm>
          <a:prstGeom prst="rect">
            <a:avLst/>
          </a:prstGeom>
          <a:solidFill>
            <a:srgbClr val="FFFFFF"/>
          </a:solidFill>
          <a:ln cap="flat" algn="ctr">
            <a:miter lim="800000"/>
            <a:headEnd/>
            <a:tailEnd/>
          </a:ln>
        </p:spPr>
        <p:txBody>
          <a:bodyPr/>
          <a:lstStyle/>
          <a:p>
            <a:pPr marL="361950" indent="-361950">
              <a:lnSpc>
                <a:spcPct val="90000"/>
              </a:lnSpc>
              <a:spcBef>
                <a:spcPct val="25000"/>
              </a:spcBef>
              <a:spcAft>
                <a:spcPct val="25000"/>
              </a:spcAft>
            </a:pPr>
            <a:r>
              <a:rPr lang="en-GB" sz="1400">
                <a:solidFill>
                  <a:srgbClr val="00AEEF"/>
                </a:solidFill>
              </a:rPr>
              <a:t>Bentley, R.W. “Global Oil and Gas Depletion – An open Letter to the Energy Modelling Community.” The Case for Modelling World Energy Flow – The Coming Global Oil Crisis. 31 Oct. 2005. 2 Feb. 2009, http://www.oilcrisis.com/modeling/Bentley20051031.pdf .</a:t>
            </a:r>
          </a:p>
          <a:p>
            <a:pPr marL="361950" indent="-361950">
              <a:lnSpc>
                <a:spcPct val="90000"/>
              </a:lnSpc>
              <a:spcBef>
                <a:spcPct val="25000"/>
              </a:spcBef>
              <a:spcAft>
                <a:spcPct val="25000"/>
              </a:spcAft>
            </a:pPr>
            <a:r>
              <a:rPr lang="en-GB" sz="1400">
                <a:solidFill>
                  <a:srgbClr val="00AEEF"/>
                </a:solidFill>
              </a:rPr>
              <a:t>BERR. Digest of United Kingdom Energy Statistics 2008. 2008. 20 Nov. 2008 &lt;http://stats.berr.gov.uk/energystats/dukes08.pdf&gt;.</a:t>
            </a:r>
          </a:p>
          <a:p>
            <a:pPr marL="361950" indent="-361950">
              <a:lnSpc>
                <a:spcPct val="90000"/>
              </a:lnSpc>
              <a:spcBef>
                <a:spcPct val="25000"/>
              </a:spcBef>
              <a:spcAft>
                <a:spcPct val="25000"/>
              </a:spcAft>
            </a:pPr>
            <a:r>
              <a:rPr lang="en-GB" sz="1400">
                <a:solidFill>
                  <a:srgbClr val="00AEEF"/>
                </a:solidFill>
              </a:rPr>
              <a:t>BERR. UK Energy Sector Indicators 2008. 2008. 22 Jan. 2009 &lt;http://www.berr.gov.uk/files/file47147.pdf&gt;.</a:t>
            </a:r>
          </a:p>
          <a:p>
            <a:pPr marL="361950" indent="-361950">
              <a:lnSpc>
                <a:spcPct val="90000"/>
              </a:lnSpc>
              <a:spcBef>
                <a:spcPct val="25000"/>
              </a:spcBef>
              <a:spcAft>
                <a:spcPct val="25000"/>
              </a:spcAft>
            </a:pPr>
            <a:r>
              <a:rPr lang="en-GB" sz="1400">
                <a:solidFill>
                  <a:srgbClr val="00AEEF"/>
                </a:solidFill>
              </a:rPr>
              <a:t>Bootle, Roger. “The Impact of High Oil Prices on the UK Economy: A Slippery Slope?.” Deloitte Economic Review Q4 2004.</a:t>
            </a:r>
          </a:p>
          <a:p>
            <a:pPr marL="361950" indent="-361950">
              <a:lnSpc>
                <a:spcPct val="90000"/>
              </a:lnSpc>
              <a:spcBef>
                <a:spcPct val="25000"/>
              </a:spcBef>
              <a:spcAft>
                <a:spcPct val="25000"/>
              </a:spcAft>
            </a:pPr>
            <a:r>
              <a:rPr lang="en-GB" sz="1400">
                <a:solidFill>
                  <a:srgbClr val="00AEEF"/>
                </a:solidFill>
              </a:rPr>
              <a:t>BP 2007, Davies, Peter. “Peak Oil: A Review.” PowerPoint Presentation.</a:t>
            </a:r>
          </a:p>
          <a:p>
            <a:pPr marL="361950" indent="-361950">
              <a:lnSpc>
                <a:spcPct val="90000"/>
              </a:lnSpc>
              <a:spcBef>
                <a:spcPct val="25000"/>
              </a:spcBef>
              <a:spcAft>
                <a:spcPct val="25000"/>
              </a:spcAft>
            </a:pPr>
            <a:r>
              <a:rPr lang="en-GB" sz="1400">
                <a:solidFill>
                  <a:srgbClr val="00AEEF"/>
                </a:solidFill>
              </a:rPr>
              <a:t>Campbell, C.J. “Industry Urged to Watch for Regular Oil Production Peaks, Depletion Signals.” Oil &amp; Gas Journal. 14 July 2003.</a:t>
            </a:r>
          </a:p>
          <a:p>
            <a:pPr marL="361950" indent="-361950">
              <a:lnSpc>
                <a:spcPct val="90000"/>
              </a:lnSpc>
              <a:spcBef>
                <a:spcPct val="25000"/>
              </a:spcBef>
              <a:spcAft>
                <a:spcPct val="25000"/>
              </a:spcAft>
            </a:pPr>
            <a:r>
              <a:rPr lang="en-GB" sz="1400">
                <a:solidFill>
                  <a:srgbClr val="00AEEF"/>
                </a:solidFill>
              </a:rPr>
              <a:t>Campbell, Colin J.’’World oil: reserves, production, politics and prices’’, Norwegian Petroleum Society Special Publications, Volume 6, 1996, Pages 1-20;</a:t>
            </a:r>
          </a:p>
          <a:p>
            <a:pPr marL="361950" indent="-361950">
              <a:lnSpc>
                <a:spcPct val="90000"/>
              </a:lnSpc>
              <a:spcBef>
                <a:spcPct val="25000"/>
              </a:spcBef>
              <a:spcAft>
                <a:spcPct val="25000"/>
              </a:spcAft>
            </a:pPr>
            <a:r>
              <a:rPr lang="en-GB" sz="1400">
                <a:solidFill>
                  <a:srgbClr val="00AEEF"/>
                </a:solidFill>
              </a:rPr>
              <a:t>Greene, David L., Janet L. Hopson, and Jia Li. “Running Out Of and Into Oil: Analyzing Global Oil Depletion and Transition Through 2050.” Information Bridge: DOE Scientific and Technical Information. Nov. 2003. DOE, Washington, DC. Jan. 2009 www.ornl.gov/~webworks/cppr/y2003/rpt/118842.pdf.</a:t>
            </a:r>
          </a:p>
          <a:p>
            <a:pPr marL="361950" indent="-361950">
              <a:lnSpc>
                <a:spcPct val="90000"/>
              </a:lnSpc>
              <a:spcBef>
                <a:spcPct val="25000"/>
              </a:spcBef>
              <a:spcAft>
                <a:spcPct val="25000"/>
              </a:spcAft>
            </a:pPr>
            <a:r>
              <a:rPr lang="en-GB" sz="1400">
                <a:solidFill>
                  <a:srgbClr val="00AEEF"/>
                </a:solidFill>
              </a:rPr>
              <a:t>Hirsch, Robert L. “Peaking of World Oil Production: Recent Forecasts.” NETL: Energy Analyses. 5 Feb. 2007. NETL, Pittsburg, PA. 2 Feb. 2009 &lt;http://www.netl.doe.gov/energy-analyses/pubs&gt;</a:t>
            </a:r>
          </a:p>
          <a:p>
            <a:pPr marL="361950" indent="-361950">
              <a:lnSpc>
                <a:spcPct val="90000"/>
              </a:lnSpc>
              <a:spcBef>
                <a:spcPct val="25000"/>
              </a:spcBef>
              <a:spcAft>
                <a:spcPct val="25000"/>
              </a:spcAft>
            </a:pPr>
            <a:r>
              <a:rPr lang="en-GB" sz="1400">
                <a:solidFill>
                  <a:srgbClr val="00AEEF"/>
                </a:solidFill>
              </a:rPr>
              <a:t>Hirsch, Robert L., Roger Bezdek, and Robert Wendling. “Peaking of World Oil Production: Impacts, Mitigation, &amp; Risk Management.” NETL: Other Publications and Reports. Feb. 2005. NETL, Pittsburg, PA. 21 Jan. 2009, http://www.netl.doe.gov/publications/others/pdf/Oil_Peaking_NETL.pdf.</a:t>
            </a:r>
          </a:p>
        </p:txBody>
      </p:sp>
      <p:sp>
        <p:nvSpPr>
          <p:cNvPr id="213000"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87782EB8-DB68-424A-8F2A-75161A93AFAD}" type="slidenum">
              <a:rPr lang="en-GB" sz="1400" b="0"/>
              <a:pPr algn="r"/>
              <a:t>38</a:t>
            </a:fld>
            <a:endParaRPr lang="en-GB" sz="1400" b="0"/>
          </a:p>
        </p:txBody>
      </p:sp>
      <p:sp>
        <p:nvSpPr>
          <p:cNvPr id="214020" name="Rectangle 2"/>
          <p:cNvSpPr>
            <a:spLocks noGrp="1" noChangeArrowheads="1"/>
          </p:cNvSpPr>
          <p:nvPr>
            <p:ph type="title" idx="4294967295"/>
          </p:nvPr>
        </p:nvSpPr>
        <p:spPr bwMode="gray">
          <a:xfrm>
            <a:off x="250825" y="333375"/>
            <a:ext cx="6626225" cy="854075"/>
          </a:xfrm>
          <a:prstGeom prst="rect">
            <a:avLst/>
          </a:prstGeom>
          <a:solidFill>
            <a:srgbClr val="FFFFFF"/>
          </a:solidFill>
          <a:ln>
            <a:miter lim="800000"/>
            <a:headEnd/>
            <a:tailEnd/>
          </a:ln>
        </p:spPr>
        <p:txBody>
          <a:bodyPr anchor="ctr"/>
          <a:lstStyle/>
          <a:p>
            <a:r>
              <a:rPr lang="en-GB" sz="2800" dirty="0" smtClean="0">
                <a:solidFill>
                  <a:srgbClr val="B3AA7E"/>
                </a:solidFill>
              </a:rPr>
              <a:t>Bibliography</a:t>
            </a:r>
            <a:endParaRPr lang="en-GB" sz="2800" dirty="0">
              <a:solidFill>
                <a:srgbClr val="B3AA7E"/>
              </a:solidFill>
            </a:endParaRPr>
          </a:p>
        </p:txBody>
      </p:sp>
      <p:sp>
        <p:nvSpPr>
          <p:cNvPr id="214023" name="Rectangle 5"/>
          <p:cNvSpPr>
            <a:spLocks noGrp="1" noChangeArrowheads="1"/>
          </p:cNvSpPr>
          <p:nvPr>
            <p:ph type="body" idx="4294967295"/>
          </p:nvPr>
        </p:nvSpPr>
        <p:spPr bwMode="gray">
          <a:xfrm>
            <a:off x="107950" y="1268413"/>
            <a:ext cx="8569325" cy="5184775"/>
          </a:xfrm>
          <a:prstGeom prst="rect">
            <a:avLst/>
          </a:prstGeom>
          <a:solidFill>
            <a:srgbClr val="FFFFFF"/>
          </a:solidFill>
          <a:ln cap="flat" algn="ctr">
            <a:miter lim="800000"/>
            <a:headEnd/>
            <a:tailEnd/>
          </a:ln>
        </p:spPr>
        <p:txBody>
          <a:bodyPr/>
          <a:lstStyle/>
          <a:p>
            <a:pPr marL="361950" indent="-361950">
              <a:spcBef>
                <a:spcPct val="25000"/>
              </a:spcBef>
              <a:spcAft>
                <a:spcPct val="25000"/>
              </a:spcAft>
            </a:pPr>
            <a:r>
              <a:rPr lang="en-GB" sz="1400">
                <a:solidFill>
                  <a:srgbClr val="00AEEF"/>
                </a:solidFill>
              </a:rPr>
              <a:t>Industry Taskforce on Peak Oil &amp; Energy Security, The Oil Crunch: Securing the UK’s Energy Future. 2008 &lt;http://peakoiltaskforce.net/wp-content/uploads/2008/10/oil-report-final.pdf&gt;</a:t>
            </a:r>
          </a:p>
          <a:p>
            <a:pPr marL="361950" indent="-361950">
              <a:spcBef>
                <a:spcPct val="25000"/>
              </a:spcBef>
              <a:spcAft>
                <a:spcPct val="25000"/>
              </a:spcAft>
            </a:pPr>
            <a:r>
              <a:rPr lang="en-GB" sz="1400">
                <a:solidFill>
                  <a:srgbClr val="00AEEF"/>
                </a:solidFill>
              </a:rPr>
              <a:t>International Energy Agency,</a:t>
            </a:r>
            <a:r>
              <a:rPr lang="en-US" sz="1400">
                <a:solidFill>
                  <a:srgbClr val="00AEEF"/>
                </a:solidFill>
              </a:rPr>
              <a:t> World Energy Outlook 2006.  Paris 2006. The Impact of Higher Energy Prices, Chapter 1.</a:t>
            </a:r>
            <a:endParaRPr lang="en-GB" sz="1400">
              <a:solidFill>
                <a:srgbClr val="00AEEF"/>
              </a:solidFill>
            </a:endParaRPr>
          </a:p>
          <a:p>
            <a:pPr marL="361950" indent="-361950">
              <a:spcBef>
                <a:spcPct val="25000"/>
              </a:spcBef>
              <a:spcAft>
                <a:spcPct val="25000"/>
              </a:spcAft>
            </a:pPr>
            <a:r>
              <a:rPr lang="en-GB" sz="1400">
                <a:solidFill>
                  <a:srgbClr val="00AEEF"/>
                </a:solidFill>
              </a:rPr>
              <a:t>International Energy Agency. World Energy Outlook 2008. Paris: IEA, 2008.</a:t>
            </a:r>
          </a:p>
          <a:p>
            <a:pPr marL="361950" indent="-361950">
              <a:spcBef>
                <a:spcPct val="25000"/>
              </a:spcBef>
              <a:spcAft>
                <a:spcPct val="25000"/>
              </a:spcAft>
            </a:pPr>
            <a:r>
              <a:rPr lang="en-GB" sz="1400">
                <a:solidFill>
                  <a:srgbClr val="00AEEF"/>
                </a:solidFill>
              </a:rPr>
              <a:t>Ivanhoe, L.F. “Updated Hubbert Curves Analyze World Oil Supply.” World Oil. 217.11 (1996).</a:t>
            </a:r>
          </a:p>
          <a:p>
            <a:pPr marL="361950" indent="-361950">
              <a:spcBef>
                <a:spcPct val="25000"/>
              </a:spcBef>
              <a:spcAft>
                <a:spcPct val="25000"/>
              </a:spcAft>
            </a:pPr>
            <a:r>
              <a:rPr lang="en-GB" sz="1400">
                <a:solidFill>
                  <a:srgbClr val="00AEEF"/>
                </a:solidFill>
              </a:rPr>
              <a:t>Laherrère, Jean. “Future of Oil Supplies.” 7 May 2003. Centre of Energy Conversion, Zurich, ZH. 2 Feb. 2009 &lt;http://www.oilcrisis.com/LaHerrere/zurich.pdf.</a:t>
            </a:r>
          </a:p>
          <a:p>
            <a:pPr marL="361950" indent="-361950">
              <a:spcBef>
                <a:spcPct val="25000"/>
              </a:spcBef>
              <a:spcAft>
                <a:spcPct val="25000"/>
              </a:spcAft>
            </a:pPr>
            <a:r>
              <a:rPr lang="en-GB" sz="1400">
                <a:solidFill>
                  <a:srgbClr val="00AEEF"/>
                </a:solidFill>
              </a:rPr>
              <a:t>Laherrère, Jean, “The Hubbert Curve: Its Strengths And Weaknesses, Oil and Gas Journal”, (2000)</a:t>
            </a:r>
          </a:p>
          <a:p>
            <a:pPr marL="361950" indent="-361950">
              <a:spcBef>
                <a:spcPct val="25000"/>
              </a:spcBef>
              <a:spcAft>
                <a:spcPct val="25000"/>
              </a:spcAft>
            </a:pPr>
            <a:r>
              <a:rPr lang="en-GB" sz="1400">
                <a:solidFill>
                  <a:srgbClr val="00AEEF"/>
                </a:solidFill>
              </a:rPr>
              <a:t>Lynch, M.C. “The New Pessimism about Petroleum Resources: Debunking the Hubbert Model (and Hubbert Modelers).” Minerals &amp; Energy – Raw Materials Report. 18.1 (2003).</a:t>
            </a:r>
          </a:p>
          <a:p>
            <a:pPr marL="361950" indent="-361950">
              <a:spcBef>
                <a:spcPct val="25000"/>
              </a:spcBef>
              <a:spcAft>
                <a:spcPct val="25000"/>
              </a:spcAft>
            </a:pPr>
            <a:r>
              <a:rPr lang="en-GB" sz="1400">
                <a:solidFill>
                  <a:srgbClr val="00AEEF"/>
                </a:solidFill>
              </a:rPr>
              <a:t>Mabro, Robert. “The Peak Oil Theory.” Oxford Energy Comment. Sep. 2006. 2 Feb. 2009, http://www.oxfordenergy.org/pdfs/comment_0906-2.pdf.</a:t>
            </a:r>
          </a:p>
          <a:p>
            <a:pPr marL="361950" indent="-361950">
              <a:spcBef>
                <a:spcPct val="25000"/>
              </a:spcBef>
              <a:spcAft>
                <a:spcPct val="25000"/>
              </a:spcAft>
            </a:pPr>
            <a:r>
              <a:rPr lang="en-GB" sz="1400">
                <a:solidFill>
                  <a:srgbClr val="00AEEF"/>
                </a:solidFill>
              </a:rPr>
              <a:t>MacKenzie, J.J “Oil as a finite resource Natural Resources Research “, Volume 7, Number 2 / June, 1998, Pages 97-100 </a:t>
            </a:r>
          </a:p>
          <a:p>
            <a:pPr marL="361950" indent="-361950">
              <a:spcBef>
                <a:spcPct val="25000"/>
              </a:spcBef>
              <a:spcAft>
                <a:spcPct val="25000"/>
              </a:spcAft>
            </a:pPr>
            <a:r>
              <a:rPr lang="en-GB" sz="1400">
                <a:solidFill>
                  <a:srgbClr val="00AEEF"/>
                </a:solidFill>
              </a:rPr>
              <a:t>USGS (United States Geological Survey). World Petroleum Assessment 2000. 2000. 22 Jan. 2009 &lt;http://pubs.usgs.gov/dds/dds-060/&gt;.</a:t>
            </a:r>
          </a:p>
          <a:p>
            <a:pPr marL="361950" indent="-361950">
              <a:spcBef>
                <a:spcPct val="25000"/>
              </a:spcBef>
              <a:spcAft>
                <a:spcPct val="25000"/>
              </a:spcAft>
            </a:pPr>
            <a:r>
              <a:rPr lang="en-GB" sz="1400">
                <a:solidFill>
                  <a:srgbClr val="00AEEF"/>
                </a:solidFill>
              </a:rPr>
              <a:t>Wood, John H., Gary R. Long, and David F. Morehouse. “Long-Term World Oil Supply Scenarios.” Long-Term World Oil Supplies. 18 Aug. 2004. EIA, Washington, DC. 21 Jan. 2009, http://www.eia.doe.gov/pub/oil_gas/petroleum/feature_articles/2004/worldoilsupply/pdf/itwos04.pdf.</a:t>
            </a:r>
          </a:p>
        </p:txBody>
      </p:sp>
      <p:sp>
        <p:nvSpPr>
          <p:cNvPr id="214024"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04540246-44A1-4C9C-9008-FCEB5391684C}" type="slidenum">
              <a:rPr lang="en-GB" sz="1400" b="0"/>
              <a:pPr algn="r"/>
              <a:t>4</a:t>
            </a:fld>
            <a:endParaRPr lang="en-GB" sz="1400" b="0"/>
          </a:p>
        </p:txBody>
      </p:sp>
      <p:sp>
        <p:nvSpPr>
          <p:cNvPr id="162820" name="Rectangle 3"/>
          <p:cNvSpPr>
            <a:spLocks noChangeArrowheads="1"/>
          </p:cNvSpPr>
          <p:nvPr/>
        </p:nvSpPr>
        <p:spPr bwMode="auto">
          <a:xfrm>
            <a:off x="107950" y="260350"/>
            <a:ext cx="8229600" cy="490538"/>
          </a:xfrm>
          <a:prstGeom prst="rect">
            <a:avLst/>
          </a:prstGeom>
          <a:noFill/>
          <a:ln w="9525">
            <a:noFill/>
            <a:miter lim="800000"/>
            <a:headEnd/>
            <a:tailEnd/>
          </a:ln>
        </p:spPr>
        <p:txBody>
          <a:bodyPr anchor="ctr"/>
          <a:lstStyle/>
          <a:p>
            <a:r>
              <a:rPr lang="en-GB" sz="2400">
                <a:solidFill>
                  <a:srgbClr val="B3AA7E"/>
                </a:solidFill>
              </a:rPr>
              <a:t>Why did we engage in a peak oil project?</a:t>
            </a:r>
            <a:r>
              <a:rPr lang="en-GB" sz="2000">
                <a:solidFill>
                  <a:srgbClr val="B3AA7E"/>
                </a:solidFill>
              </a:rPr>
              <a:t> </a:t>
            </a:r>
            <a:endParaRPr lang="en-GB" sz="2000" b="0">
              <a:solidFill>
                <a:srgbClr val="B3AA7E"/>
              </a:solidFill>
            </a:endParaRPr>
          </a:p>
        </p:txBody>
      </p:sp>
      <p:sp>
        <p:nvSpPr>
          <p:cNvPr id="162821" name="Rectangle 4"/>
          <p:cNvSpPr>
            <a:spLocks noChangeArrowheads="1"/>
          </p:cNvSpPr>
          <p:nvPr/>
        </p:nvSpPr>
        <p:spPr bwMode="auto">
          <a:xfrm>
            <a:off x="61913" y="3479800"/>
            <a:ext cx="4105275" cy="1789113"/>
          </a:xfrm>
          <a:prstGeom prst="rect">
            <a:avLst/>
          </a:prstGeom>
          <a:noFill/>
          <a:ln w="25400" algn="ctr">
            <a:solidFill>
              <a:srgbClr val="00AEEF"/>
            </a:solidFill>
            <a:miter lim="800000"/>
            <a:headEnd/>
            <a:tailEnd/>
          </a:ln>
          <a:effectLst/>
        </p:spPr>
        <p:txBody>
          <a:bodyPr/>
          <a:lstStyle/>
          <a:p>
            <a:pPr>
              <a:spcAft>
                <a:spcPct val="15000"/>
              </a:spcAft>
              <a:buClr>
                <a:srgbClr val="6565FF"/>
              </a:buClr>
            </a:pPr>
            <a:r>
              <a:rPr lang="en-GB" sz="1400">
                <a:solidFill>
                  <a:srgbClr val="00AEEF"/>
                </a:solidFill>
              </a:rPr>
              <a:t>What were our objectives?</a:t>
            </a:r>
          </a:p>
          <a:p>
            <a:pPr>
              <a:spcBef>
                <a:spcPct val="15000"/>
              </a:spcBef>
              <a:buClr>
                <a:srgbClr val="B3AA7E"/>
              </a:buClr>
              <a:buFontTx/>
              <a:buChar char="•"/>
            </a:pPr>
            <a:r>
              <a:rPr lang="en-GB" sz="1200" b="0"/>
              <a:t> To understand the facts and uncertainties surrounding </a:t>
            </a:r>
          </a:p>
          <a:p>
            <a:pPr>
              <a:spcBef>
                <a:spcPct val="15000"/>
              </a:spcBef>
              <a:buClr>
                <a:srgbClr val="B3AA7E"/>
              </a:buClr>
            </a:pPr>
            <a:r>
              <a:rPr lang="en-GB" sz="1200" b="0"/>
              <a:t>   the peak oil debate  </a:t>
            </a:r>
          </a:p>
          <a:p>
            <a:pPr>
              <a:spcBef>
                <a:spcPct val="15000"/>
              </a:spcBef>
              <a:buClr>
                <a:srgbClr val="B3AA7E"/>
              </a:buClr>
              <a:buFontTx/>
              <a:buChar char="•"/>
            </a:pPr>
            <a:r>
              <a:rPr lang="en-GB" sz="1200" b="0"/>
              <a:t> To improve government communication on the subject</a:t>
            </a:r>
          </a:p>
          <a:p>
            <a:pPr>
              <a:spcBef>
                <a:spcPct val="15000"/>
              </a:spcBef>
              <a:buClr>
                <a:srgbClr val="B3AA7E"/>
              </a:buClr>
              <a:buFontTx/>
              <a:buChar char="•"/>
            </a:pPr>
            <a:r>
              <a:rPr lang="en-GB" sz="1200" b="0"/>
              <a:t> To provide high level policy recommendations to</a:t>
            </a:r>
          </a:p>
          <a:p>
            <a:pPr>
              <a:spcBef>
                <a:spcPct val="15000"/>
              </a:spcBef>
              <a:buClr>
                <a:srgbClr val="B3AA7E"/>
              </a:buClr>
            </a:pPr>
            <a:r>
              <a:rPr lang="en-GB" sz="1200" b="0"/>
              <a:t>   address peak oil’s impacts on the UK</a:t>
            </a:r>
          </a:p>
          <a:p>
            <a:pPr>
              <a:spcBef>
                <a:spcPct val="15000"/>
              </a:spcBef>
              <a:buClr>
                <a:srgbClr val="B3AA7E"/>
              </a:buClr>
              <a:buFontTx/>
              <a:buChar char="•"/>
            </a:pPr>
            <a:r>
              <a:rPr lang="en-GB" sz="1200" b="0"/>
              <a:t> To show which of our key policies already address </a:t>
            </a:r>
          </a:p>
          <a:p>
            <a:pPr>
              <a:spcBef>
                <a:spcPct val="15000"/>
              </a:spcBef>
              <a:buClr>
                <a:srgbClr val="B3AA7E"/>
              </a:buClr>
            </a:pPr>
            <a:r>
              <a:rPr lang="en-GB" sz="1200" b="0"/>
              <a:t>   issues surrounding peak oil                                  </a:t>
            </a:r>
          </a:p>
        </p:txBody>
      </p:sp>
      <p:sp>
        <p:nvSpPr>
          <p:cNvPr id="162822" name="Rectangle 5"/>
          <p:cNvSpPr>
            <a:spLocks noChangeArrowheads="1"/>
          </p:cNvSpPr>
          <p:nvPr/>
        </p:nvSpPr>
        <p:spPr bwMode="auto">
          <a:xfrm>
            <a:off x="52388" y="938213"/>
            <a:ext cx="8977312" cy="2470150"/>
          </a:xfrm>
          <a:prstGeom prst="rect">
            <a:avLst/>
          </a:prstGeom>
          <a:noFill/>
          <a:ln w="25400" algn="ctr">
            <a:solidFill>
              <a:srgbClr val="00AEEF"/>
            </a:solidFill>
            <a:miter lim="800000"/>
            <a:headEnd/>
            <a:tailEnd/>
          </a:ln>
          <a:effectLst/>
        </p:spPr>
        <p:txBody>
          <a:bodyPr/>
          <a:lstStyle/>
          <a:p>
            <a:pPr>
              <a:buClr>
                <a:srgbClr val="6565FF"/>
              </a:buClr>
            </a:pPr>
            <a:r>
              <a:rPr lang="en-GB" sz="1400">
                <a:solidFill>
                  <a:srgbClr val="00AEEF"/>
                </a:solidFill>
              </a:rPr>
              <a:t>Why does peak oil concern us?</a:t>
            </a:r>
          </a:p>
          <a:p>
            <a:pPr>
              <a:buClr>
                <a:srgbClr val="6565FF"/>
              </a:buClr>
            </a:pPr>
            <a:r>
              <a:rPr lang="en-GB" sz="1200" b="0"/>
              <a:t>Our current view is that a permanent decline in global oil production – i.e. peak oil – is unlikely to take place before 2020. However, if it were to happen, the consequences for economic prosperity and security are likely to be serious, with:</a:t>
            </a:r>
          </a:p>
          <a:p>
            <a:pPr>
              <a:buClr>
                <a:srgbClr val="6565FF"/>
              </a:buClr>
            </a:pPr>
            <a:endParaRPr lang="en-GB" sz="400" b="0"/>
          </a:p>
          <a:p>
            <a:pPr>
              <a:buClr>
                <a:srgbClr val="B3AA7E"/>
              </a:buClr>
              <a:buFontTx/>
              <a:buChar char="•"/>
            </a:pPr>
            <a:r>
              <a:rPr lang="en-GB" sz="1200" b="0"/>
              <a:t> Impacts on UK security of oil supply </a:t>
            </a:r>
          </a:p>
          <a:p>
            <a:pPr>
              <a:buClr>
                <a:srgbClr val="B3AA7E"/>
              </a:buClr>
              <a:buFontTx/>
              <a:buChar char="•"/>
            </a:pPr>
            <a:r>
              <a:rPr lang="en-GB" sz="1200" b="0"/>
              <a:t> Impacts on the prices for other fossil fuels such as gas and coal</a:t>
            </a:r>
          </a:p>
          <a:p>
            <a:pPr>
              <a:buClr>
                <a:srgbClr val="B3AA7E"/>
              </a:buClr>
              <a:buFontTx/>
              <a:buChar char="•"/>
            </a:pPr>
            <a:r>
              <a:rPr lang="en-GB" sz="1200" b="0"/>
              <a:t> Disruption of the UK economy especially the transport sector</a:t>
            </a:r>
          </a:p>
          <a:p>
            <a:pPr>
              <a:buClr>
                <a:srgbClr val="B3AA7E"/>
              </a:buClr>
              <a:buFontTx/>
              <a:buChar char="•"/>
            </a:pPr>
            <a:r>
              <a:rPr lang="en-GB" sz="1200" b="0"/>
              <a:t> Long term macroeconomic impacts (GDP, inflation etc) and impact on prices of other goods </a:t>
            </a:r>
          </a:p>
          <a:p>
            <a:pPr>
              <a:buClr>
                <a:srgbClr val="B3AA7E"/>
              </a:buClr>
              <a:buFontTx/>
              <a:buChar char="•"/>
            </a:pPr>
            <a:r>
              <a:rPr lang="en-GB" sz="1200" b="0"/>
              <a:t> Possible impacts on our climate change goals</a:t>
            </a:r>
          </a:p>
          <a:p>
            <a:pPr>
              <a:buClr>
                <a:srgbClr val="B3AA7E"/>
              </a:buClr>
              <a:buFontTx/>
              <a:buChar char="•"/>
            </a:pPr>
            <a:r>
              <a:rPr lang="en-GB" sz="1200" b="0"/>
              <a:t> Possible geopolitical implications</a:t>
            </a:r>
          </a:p>
          <a:p>
            <a:pPr>
              <a:buClr>
                <a:srgbClr val="B3AA7E"/>
              </a:buClr>
            </a:pPr>
            <a:endParaRPr lang="en-GB" sz="400" b="0"/>
          </a:p>
          <a:p>
            <a:pPr>
              <a:buClr>
                <a:srgbClr val="6565FF"/>
              </a:buClr>
            </a:pPr>
            <a:r>
              <a:rPr lang="en-GB" sz="1200" b="0"/>
              <a:t>The lead-times for Governments and economic systems to adjust to peak oil could be several years or even decades – with a potentially painful transition time. Therefore, it is prudent to more thoroughly explore the issues surrounding peak oil in the context of longer-term risk management.</a:t>
            </a:r>
          </a:p>
        </p:txBody>
      </p:sp>
      <p:sp>
        <p:nvSpPr>
          <p:cNvPr id="162823" name="Rectangle 6"/>
          <p:cNvSpPr>
            <a:spLocks noChangeArrowheads="1"/>
          </p:cNvSpPr>
          <p:nvPr/>
        </p:nvSpPr>
        <p:spPr bwMode="auto">
          <a:xfrm>
            <a:off x="4275138" y="3468688"/>
            <a:ext cx="4764087" cy="1806575"/>
          </a:xfrm>
          <a:prstGeom prst="rect">
            <a:avLst/>
          </a:prstGeom>
          <a:noFill/>
          <a:ln w="25400" algn="ctr">
            <a:solidFill>
              <a:srgbClr val="00AEEF"/>
            </a:solidFill>
            <a:miter lim="800000"/>
            <a:headEnd/>
            <a:tailEnd/>
          </a:ln>
          <a:effectLst/>
        </p:spPr>
        <p:txBody>
          <a:bodyPr/>
          <a:lstStyle/>
          <a:p>
            <a:pPr>
              <a:spcAft>
                <a:spcPct val="15000"/>
              </a:spcAft>
              <a:buClr>
                <a:srgbClr val="6565FF"/>
              </a:buClr>
            </a:pPr>
            <a:r>
              <a:rPr lang="en-GB" sz="1400">
                <a:solidFill>
                  <a:srgbClr val="00AEEF"/>
                </a:solidFill>
              </a:rPr>
              <a:t>What methodology was used?</a:t>
            </a:r>
          </a:p>
          <a:p>
            <a:pPr>
              <a:spcBef>
                <a:spcPct val="15000"/>
              </a:spcBef>
              <a:buClr>
                <a:srgbClr val="B3AA7E"/>
              </a:buClr>
              <a:buFontTx/>
              <a:buChar char="•"/>
            </a:pPr>
            <a:r>
              <a:rPr lang="en-GB" sz="1200" b="0"/>
              <a:t> Literature review of existing evidence </a:t>
            </a:r>
          </a:p>
          <a:p>
            <a:pPr>
              <a:spcBef>
                <a:spcPct val="15000"/>
              </a:spcBef>
              <a:buClr>
                <a:srgbClr val="B3AA7E"/>
              </a:buClr>
              <a:buFontTx/>
              <a:buChar char="•"/>
            </a:pPr>
            <a:r>
              <a:rPr lang="en-GB" sz="1200" b="0"/>
              <a:t> Interview programme with key stakeholders and experts</a:t>
            </a:r>
          </a:p>
          <a:p>
            <a:pPr>
              <a:spcBef>
                <a:spcPct val="15000"/>
              </a:spcBef>
              <a:buClr>
                <a:srgbClr val="B3AA7E"/>
              </a:buClr>
              <a:buFontTx/>
              <a:buChar char="•"/>
            </a:pPr>
            <a:r>
              <a:rPr lang="en-GB" sz="1200" b="0"/>
              <a:t> Scenarios workshop(s) mapping out possible paths and patterns </a:t>
            </a:r>
          </a:p>
          <a:p>
            <a:pPr>
              <a:spcBef>
                <a:spcPct val="15000"/>
              </a:spcBef>
              <a:buClr>
                <a:srgbClr val="B3AA7E"/>
              </a:buClr>
            </a:pPr>
            <a:r>
              <a:rPr lang="en-GB" sz="1200" b="0"/>
              <a:t>   for supply &amp; demand growth</a:t>
            </a:r>
          </a:p>
          <a:p>
            <a:pPr>
              <a:spcBef>
                <a:spcPct val="15000"/>
              </a:spcBef>
              <a:buClr>
                <a:srgbClr val="B3AA7E"/>
              </a:buClr>
              <a:buFontTx/>
              <a:buChar char="•"/>
            </a:pPr>
            <a:r>
              <a:rPr lang="en-GB" sz="1200" b="0"/>
              <a:t> Implications workshop(s) debating the impact of peak oil on  price, </a:t>
            </a:r>
          </a:p>
          <a:p>
            <a:pPr>
              <a:spcBef>
                <a:spcPct val="15000"/>
              </a:spcBef>
              <a:buClr>
                <a:srgbClr val="B3AA7E"/>
              </a:buClr>
            </a:pPr>
            <a:r>
              <a:rPr lang="en-GB" sz="1200" b="0"/>
              <a:t>   demand, supply, technology development, GDP, security, etc.</a:t>
            </a:r>
          </a:p>
          <a:p>
            <a:pPr>
              <a:spcBef>
                <a:spcPct val="15000"/>
              </a:spcBef>
              <a:buClr>
                <a:srgbClr val="B3AA7E"/>
              </a:buClr>
              <a:buFontTx/>
              <a:buChar char="•"/>
            </a:pPr>
            <a:r>
              <a:rPr lang="en-GB" sz="1200" b="0"/>
              <a:t> Policy option workshop(s) and steering group meetings</a:t>
            </a:r>
          </a:p>
        </p:txBody>
      </p:sp>
      <p:sp>
        <p:nvSpPr>
          <p:cNvPr id="162825" name="Text Box 9"/>
          <p:cNvSpPr txBox="1">
            <a:spLocks noChangeArrowheads="1"/>
          </p:cNvSpPr>
          <p:nvPr/>
        </p:nvSpPr>
        <p:spPr bwMode="auto">
          <a:xfrm>
            <a:off x="61913" y="5327650"/>
            <a:ext cx="8996362" cy="723900"/>
          </a:xfrm>
          <a:prstGeom prst="rect">
            <a:avLst/>
          </a:prstGeom>
          <a:noFill/>
          <a:ln w="25400" algn="ctr">
            <a:solidFill>
              <a:srgbClr val="00AEEF"/>
            </a:solidFill>
            <a:miter lim="800000"/>
            <a:headEnd/>
            <a:tailEnd/>
          </a:ln>
          <a:effectLst/>
        </p:spPr>
        <p:txBody>
          <a:bodyPr/>
          <a:lstStyle/>
          <a:p>
            <a:pPr>
              <a:buClr>
                <a:srgbClr val="6565FF"/>
              </a:buClr>
            </a:pPr>
            <a:r>
              <a:rPr lang="en-GB" sz="1400" dirty="0">
                <a:solidFill>
                  <a:srgbClr val="00AEEF"/>
                </a:solidFill>
              </a:rPr>
              <a:t>When was the project undertaken? </a:t>
            </a:r>
          </a:p>
          <a:p>
            <a:pPr>
              <a:buClr>
                <a:srgbClr val="6565FF"/>
              </a:buClr>
            </a:pPr>
            <a:r>
              <a:rPr lang="en-GB" sz="1200" b="0" dirty="0"/>
              <a:t>The project was started in May 2007 and ran until November 2007. </a:t>
            </a:r>
            <a:r>
              <a:rPr lang="en-GB" sz="1200" b="0" dirty="0" smtClean="0"/>
              <a:t>In </a:t>
            </a:r>
            <a:r>
              <a:rPr lang="en-GB" sz="1200" b="0" dirty="0"/>
              <a:t>order to disseminate outcomes of the project more widely this </a:t>
            </a:r>
            <a:r>
              <a:rPr lang="en-GB" sz="1200" b="0" dirty="0" smtClean="0"/>
              <a:t>report, based on the earlier work, </a:t>
            </a:r>
            <a:r>
              <a:rPr lang="en-GB" sz="1200" b="0" dirty="0"/>
              <a:t>was </a:t>
            </a:r>
            <a:r>
              <a:rPr lang="en-GB" sz="1200" b="0" dirty="0" smtClean="0"/>
              <a:t>prepared.</a:t>
            </a:r>
            <a:endParaRPr lang="en-GB" sz="1200" b="0" dirty="0"/>
          </a:p>
        </p:txBody>
      </p:sp>
      <p:sp>
        <p:nvSpPr>
          <p:cNvPr id="162826" name="Rectangle 10"/>
          <p:cNvSpPr>
            <a:spLocks noChangeArrowheads="1"/>
          </p:cNvSpPr>
          <p:nvPr/>
        </p:nvSpPr>
        <p:spPr bwMode="auto">
          <a:xfrm>
            <a:off x="58738" y="6097588"/>
            <a:ext cx="8990012" cy="727075"/>
          </a:xfrm>
          <a:prstGeom prst="rect">
            <a:avLst/>
          </a:prstGeom>
          <a:noFill/>
          <a:ln w="25400" algn="ctr">
            <a:solidFill>
              <a:srgbClr val="00AEEF"/>
            </a:solidFill>
            <a:miter lim="800000"/>
            <a:headEnd/>
            <a:tailEnd/>
          </a:ln>
          <a:effectLst/>
        </p:spPr>
        <p:txBody>
          <a:bodyPr/>
          <a:lstStyle/>
          <a:p>
            <a:pPr>
              <a:buClr>
                <a:srgbClr val="6565FF"/>
              </a:buClr>
            </a:pPr>
            <a:r>
              <a:rPr lang="en-GB" sz="1400">
                <a:solidFill>
                  <a:srgbClr val="00AEEF"/>
                </a:solidFill>
              </a:rPr>
              <a:t>What happened since the end of the project?</a:t>
            </a:r>
          </a:p>
          <a:p>
            <a:pPr>
              <a:buClr>
                <a:srgbClr val="6565FF"/>
              </a:buClr>
            </a:pPr>
            <a:r>
              <a:rPr lang="en-GB" sz="1200" b="0"/>
              <a:t>The 2008 World Energy Outlook warned of investment shortfalls and rising depletion rates of existing fields. The current recession raises questions on how the recession will impact on investment in the oil industry and the likeliness of a future supply crunch.</a:t>
            </a:r>
          </a:p>
        </p:txBody>
      </p:sp>
      <p:sp>
        <p:nvSpPr>
          <p:cNvPr id="162827" name="Line 5"/>
          <p:cNvSpPr>
            <a:spLocks noChangeShapeType="1"/>
          </p:cNvSpPr>
          <p:nvPr/>
        </p:nvSpPr>
        <p:spPr bwMode="auto">
          <a:xfrm>
            <a:off x="19050" y="909638"/>
            <a:ext cx="9144000" cy="0"/>
          </a:xfrm>
          <a:prstGeom prst="line">
            <a:avLst/>
          </a:prstGeom>
          <a:noFill/>
          <a:ln w="88900">
            <a:solidFill>
              <a:srgbClr val="B3AA7E"/>
            </a:solidFill>
            <a:round/>
            <a:headEnd/>
            <a:tailEnd/>
          </a:ln>
        </p:spPr>
        <p:txBody>
          <a:bodyPr/>
          <a:lstStyle/>
          <a:p>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A4D8D324-CF91-42A6-A20F-61E616527854}" type="slidenum">
              <a:rPr lang="en-GB" sz="1400" b="0"/>
              <a:pPr algn="r"/>
              <a:t>5</a:t>
            </a:fld>
            <a:endParaRPr lang="en-GB" sz="1400" b="0"/>
          </a:p>
        </p:txBody>
      </p:sp>
      <p:sp>
        <p:nvSpPr>
          <p:cNvPr id="164868" name="Rectangle 2"/>
          <p:cNvSpPr>
            <a:spLocks noGrp="1" noChangeArrowheads="1"/>
          </p:cNvSpPr>
          <p:nvPr>
            <p:ph type="title" idx="4294967295"/>
          </p:nvPr>
        </p:nvSpPr>
        <p:spPr bwMode="auto">
          <a:xfrm>
            <a:off x="69850" y="255588"/>
            <a:ext cx="8229600" cy="490537"/>
          </a:xfrm>
          <a:prstGeom prst="rect">
            <a:avLst/>
          </a:prstGeom>
          <a:noFill/>
          <a:ln>
            <a:miter lim="800000"/>
            <a:headEnd/>
            <a:tailEnd/>
          </a:ln>
        </p:spPr>
        <p:txBody>
          <a:bodyPr anchor="ctr"/>
          <a:lstStyle/>
          <a:p>
            <a:r>
              <a:rPr lang="en-GB" sz="2400">
                <a:solidFill>
                  <a:srgbClr val="B3AA7E"/>
                </a:solidFill>
              </a:rPr>
              <a:t>What were the key conclusions of the project?</a:t>
            </a:r>
          </a:p>
        </p:txBody>
      </p:sp>
      <p:sp>
        <p:nvSpPr>
          <p:cNvPr id="164870" name="Line 5"/>
          <p:cNvSpPr>
            <a:spLocks noChangeShapeType="1"/>
          </p:cNvSpPr>
          <p:nvPr/>
        </p:nvSpPr>
        <p:spPr bwMode="auto">
          <a:xfrm>
            <a:off x="0" y="836613"/>
            <a:ext cx="9144000" cy="0"/>
          </a:xfrm>
          <a:prstGeom prst="line">
            <a:avLst/>
          </a:prstGeom>
          <a:noFill/>
          <a:ln w="50800">
            <a:solidFill>
              <a:srgbClr val="B3AA7E"/>
            </a:solidFill>
            <a:round/>
            <a:headEnd/>
            <a:tailEnd/>
          </a:ln>
        </p:spPr>
        <p:txBody>
          <a:bodyPr/>
          <a:lstStyle/>
          <a:p>
            <a:endParaRPr lang="en-GB"/>
          </a:p>
        </p:txBody>
      </p:sp>
      <p:sp>
        <p:nvSpPr>
          <p:cNvPr id="164872" name="Rectangle 7"/>
          <p:cNvSpPr>
            <a:spLocks noChangeArrowheads="1"/>
          </p:cNvSpPr>
          <p:nvPr/>
        </p:nvSpPr>
        <p:spPr bwMode="auto">
          <a:xfrm>
            <a:off x="79375" y="2627313"/>
            <a:ext cx="8947150" cy="1704313"/>
          </a:xfrm>
          <a:prstGeom prst="rect">
            <a:avLst/>
          </a:prstGeom>
          <a:noFill/>
          <a:ln w="25400" algn="ctr">
            <a:solidFill>
              <a:srgbClr val="00AEEF"/>
            </a:solidFill>
            <a:miter lim="800000"/>
            <a:headEnd/>
            <a:tailEnd/>
          </a:ln>
        </p:spPr>
        <p:txBody>
          <a:bodyPr anchor="ctr">
            <a:spAutoFit/>
          </a:bodyPr>
          <a:lstStyle/>
          <a:p>
            <a:pPr marL="85725" indent="-85725">
              <a:spcBef>
                <a:spcPct val="50000"/>
              </a:spcBef>
            </a:pPr>
            <a:r>
              <a:rPr lang="en-GB" sz="1400" dirty="0">
                <a:solidFill>
                  <a:srgbClr val="00AEEF"/>
                </a:solidFill>
              </a:rPr>
              <a:t>Conclusions on peak oil…</a:t>
            </a:r>
            <a:r>
              <a:rPr lang="en-GB" sz="1100" b="0" dirty="0">
                <a:solidFill>
                  <a:srgbClr val="00AEEF"/>
                </a:solidFill>
              </a:rPr>
              <a:t> </a:t>
            </a:r>
          </a:p>
          <a:p>
            <a:pPr marL="85725" indent="-85725">
              <a:spcBef>
                <a:spcPct val="25000"/>
              </a:spcBef>
              <a:buFontTx/>
              <a:buChar char="•"/>
            </a:pPr>
            <a:r>
              <a:rPr lang="en-GB" sz="1100" b="0" dirty="0"/>
              <a:t>It is not possible to predict with any accuracy exactly when or why oil production will peak; </a:t>
            </a:r>
          </a:p>
          <a:p>
            <a:pPr marL="85725" indent="-85725">
              <a:spcBef>
                <a:spcPct val="25000"/>
              </a:spcBef>
              <a:buFontTx/>
              <a:buChar char="•"/>
            </a:pPr>
            <a:r>
              <a:rPr lang="en-GB" sz="1100" b="0" dirty="0"/>
              <a:t>While reserves are plentiful existing fields are maturing and the rate of investment in new production is being slowed down (by bottlenecks, the credit crunch and geo-politics). Alternative technologies to oil in transport will take a long time to develop and deploy at large scale.</a:t>
            </a:r>
          </a:p>
          <a:p>
            <a:pPr marL="85725" indent="-85725">
              <a:spcBef>
                <a:spcPct val="25000"/>
              </a:spcBef>
              <a:buFontTx/>
              <a:buChar char="•"/>
            </a:pPr>
            <a:r>
              <a:rPr lang="en-GB" sz="1100" b="0" dirty="0"/>
              <a:t>The implications of tight oil markets and a decline in total production would be higher and more volatile prices</a:t>
            </a:r>
          </a:p>
          <a:p>
            <a:pPr marL="85725" indent="-85725">
              <a:spcBef>
                <a:spcPct val="25000"/>
              </a:spcBef>
              <a:buFontTx/>
              <a:buChar char="•"/>
            </a:pPr>
            <a:r>
              <a:rPr lang="en-GB" sz="1100" b="0" dirty="0"/>
              <a:t>The UK economy would be initially relatively robust to higher prices; overall, the UK is relatively more immune than most other countries.</a:t>
            </a:r>
          </a:p>
          <a:p>
            <a:pPr marL="85725" indent="-85725">
              <a:spcBef>
                <a:spcPct val="25000"/>
              </a:spcBef>
              <a:buFontTx/>
              <a:buChar char="•"/>
            </a:pPr>
            <a:r>
              <a:rPr lang="en-GB" sz="1100" b="0" dirty="0"/>
              <a:t>However, if peak oil happened before 2015, this would have significant negative economic consequences for some of the main importers of UK goods and services resulting in a negative impact on the UK economy in the longer term. </a:t>
            </a:r>
          </a:p>
        </p:txBody>
      </p:sp>
      <p:sp>
        <p:nvSpPr>
          <p:cNvPr id="164873" name="Rectangle 8"/>
          <p:cNvSpPr>
            <a:spLocks noChangeArrowheads="1"/>
          </p:cNvSpPr>
          <p:nvPr/>
        </p:nvSpPr>
        <p:spPr bwMode="auto">
          <a:xfrm>
            <a:off x="66675" y="1030288"/>
            <a:ext cx="8964613" cy="1273175"/>
          </a:xfrm>
          <a:prstGeom prst="rect">
            <a:avLst/>
          </a:prstGeom>
          <a:noFill/>
          <a:ln w="25400" algn="ctr">
            <a:solidFill>
              <a:srgbClr val="00AEEF"/>
            </a:solidFill>
            <a:miter lim="800000"/>
            <a:headEnd/>
            <a:tailEnd/>
          </a:ln>
        </p:spPr>
        <p:txBody>
          <a:bodyPr anchor="ctr">
            <a:spAutoFit/>
          </a:bodyPr>
          <a:lstStyle/>
          <a:p>
            <a:pPr marL="85725" indent="-85725">
              <a:spcBef>
                <a:spcPct val="15000"/>
              </a:spcBef>
            </a:pPr>
            <a:r>
              <a:rPr lang="en-GB" sz="1400">
                <a:solidFill>
                  <a:srgbClr val="00AEEF"/>
                </a:solidFill>
              </a:rPr>
              <a:t>Domestic policies that increase our resilience to peak oil…</a:t>
            </a:r>
            <a:endParaRPr lang="en-GB" sz="1100" b="0">
              <a:solidFill>
                <a:srgbClr val="00AEEF"/>
              </a:solidFill>
            </a:endParaRPr>
          </a:p>
          <a:p>
            <a:pPr marL="85725" indent="-85725">
              <a:spcBef>
                <a:spcPct val="15000"/>
              </a:spcBef>
              <a:buFontTx/>
              <a:buChar char="•"/>
            </a:pPr>
            <a:r>
              <a:rPr lang="en-GB" sz="1100" b="0"/>
              <a:t>Investment in alternative technologies and renewable fuels for transport (i.e. biofuels and electric vehicles) and heating (through among others the Renewable Energy Strategy, the Heat and Energy Saving Strategy and support for research into new technologies)</a:t>
            </a:r>
          </a:p>
          <a:p>
            <a:pPr marL="85725" indent="-85725">
              <a:spcBef>
                <a:spcPct val="15000"/>
              </a:spcBef>
              <a:buFontTx/>
              <a:buChar char="•"/>
            </a:pPr>
            <a:r>
              <a:rPr lang="en-GB" sz="1100" b="0"/>
              <a:t>Pursuit and legislation on higher energy efficiency standards (for example new car CO2 standards in the transport sector)</a:t>
            </a:r>
          </a:p>
          <a:p>
            <a:pPr marL="85725" indent="-85725">
              <a:spcBef>
                <a:spcPct val="15000"/>
              </a:spcBef>
              <a:buFontTx/>
              <a:buChar char="•"/>
            </a:pPr>
            <a:r>
              <a:rPr lang="en-GB" sz="1100" b="0"/>
              <a:t>Regular monitoring and reporting on energy supply, demand, price and other market developments </a:t>
            </a:r>
            <a:endParaRPr lang="en-GB" sz="400" b="0"/>
          </a:p>
          <a:p>
            <a:pPr marL="85725" indent="-85725">
              <a:spcBef>
                <a:spcPct val="15000"/>
              </a:spcBef>
              <a:buFontTx/>
              <a:buChar char="•"/>
            </a:pPr>
            <a:r>
              <a:rPr lang="en-GB" sz="1100" b="0"/>
              <a:t>Maximise production from maturing provinces, especially UKCS</a:t>
            </a:r>
          </a:p>
        </p:txBody>
      </p:sp>
      <p:sp>
        <p:nvSpPr>
          <p:cNvPr id="164876" name="Rectangle 12"/>
          <p:cNvSpPr>
            <a:spLocks noChangeArrowheads="1"/>
          </p:cNvSpPr>
          <p:nvPr/>
        </p:nvSpPr>
        <p:spPr bwMode="auto">
          <a:xfrm>
            <a:off x="92075" y="5013325"/>
            <a:ext cx="8937625" cy="1719263"/>
          </a:xfrm>
          <a:prstGeom prst="rect">
            <a:avLst/>
          </a:prstGeom>
          <a:solidFill>
            <a:srgbClr val="FFFFFF"/>
          </a:solidFill>
          <a:ln w="25400" algn="ctr">
            <a:solidFill>
              <a:srgbClr val="00AEEF"/>
            </a:solidFill>
            <a:miter lim="800000"/>
            <a:headEnd/>
            <a:tailEnd/>
          </a:ln>
          <a:effectLst/>
        </p:spPr>
        <p:txBody>
          <a:bodyPr/>
          <a:lstStyle/>
          <a:p>
            <a:r>
              <a:rPr lang="en-GB" sz="1600">
                <a:solidFill>
                  <a:srgbClr val="00AEEF"/>
                </a:solidFill>
              </a:rPr>
              <a:t>However… </a:t>
            </a:r>
            <a:endParaRPr lang="en-GB" sz="1600" b="0">
              <a:solidFill>
                <a:srgbClr val="00AEEF"/>
              </a:solidFill>
            </a:endParaRPr>
          </a:p>
          <a:p>
            <a:pPr>
              <a:spcBef>
                <a:spcPct val="25000"/>
              </a:spcBef>
            </a:pPr>
            <a:r>
              <a:rPr lang="en-GB" sz="1100" b="0"/>
              <a:t>Policies relating to oil consumption in the transport sector, particularly road and air travel, should continue to be monitored closely, as this sector would probably be most exposed to rising and volatile prices in the event of peak oil.</a:t>
            </a:r>
          </a:p>
          <a:p>
            <a:pPr>
              <a:spcBef>
                <a:spcPct val="25000"/>
              </a:spcBef>
            </a:pPr>
            <a:r>
              <a:rPr lang="en-GB" sz="1100" b="0"/>
              <a:t>Security and diversity of supply are even more important in the transport sector, as oil cannot be substituted in the short term (or even the medium-long run) without significant investment, large technological improvements and/or alternative fuels. </a:t>
            </a:r>
          </a:p>
          <a:p>
            <a:pPr>
              <a:spcBef>
                <a:spcPct val="25000"/>
              </a:spcBef>
            </a:pPr>
            <a:r>
              <a:rPr lang="en-GB" sz="1100" b="0"/>
              <a:t>Economically viable and readily available alternative and renewable technologies are an essential policy area if we are to increase the resilience and flexibility of UK businesses and consumers to high and volatile oil prices.</a:t>
            </a:r>
          </a:p>
          <a:p>
            <a:pPr>
              <a:spcBef>
                <a:spcPct val="25000"/>
              </a:spcBef>
            </a:pPr>
            <a:r>
              <a:rPr lang="en-GB" sz="1100" b="0"/>
              <a:t>The UK’s move to a low carbon economy and climate change policies are consistent with these conclusions.</a:t>
            </a:r>
            <a:br>
              <a:rPr lang="en-GB" sz="1100" b="0"/>
            </a:br>
            <a:endParaRPr lang="en-GB" sz="1100" b="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189E40FD-DFE1-429A-93AA-F590ACF6A5A5}" type="slidenum">
              <a:rPr lang="en-GB" sz="1400" b="0"/>
              <a:pPr algn="r"/>
              <a:t>6</a:t>
            </a:fld>
            <a:endParaRPr lang="en-GB" sz="1400" b="0"/>
          </a:p>
        </p:txBody>
      </p:sp>
      <p:sp>
        <p:nvSpPr>
          <p:cNvPr id="228356" name="Rectangle 8"/>
          <p:cNvSpPr>
            <a:spLocks noChangeArrowheads="1"/>
          </p:cNvSpPr>
          <p:nvPr/>
        </p:nvSpPr>
        <p:spPr bwMode="auto">
          <a:xfrm>
            <a:off x="468313" y="1916113"/>
            <a:ext cx="5903912" cy="358775"/>
          </a:xfrm>
          <a:prstGeom prst="rect">
            <a:avLst/>
          </a:prstGeom>
          <a:solidFill>
            <a:srgbClr val="00AEEF"/>
          </a:solidFill>
          <a:ln w="9525">
            <a:noFill/>
            <a:miter lim="800000"/>
            <a:headEnd/>
            <a:tailEnd/>
          </a:ln>
        </p:spPr>
        <p:txBody>
          <a:bodyPr wrap="none" anchor="ctr"/>
          <a:lstStyle/>
          <a:p>
            <a:pPr algn="ctr">
              <a:spcBef>
                <a:spcPct val="50000"/>
              </a:spcBef>
            </a:pPr>
            <a:endParaRPr lang="en-US" sz="1100" b="0"/>
          </a:p>
        </p:txBody>
      </p:sp>
      <p:sp>
        <p:nvSpPr>
          <p:cNvPr id="228357" name="Rectangle 2"/>
          <p:cNvSpPr>
            <a:spLocks noGrp="1" noChangeArrowheads="1"/>
          </p:cNvSpPr>
          <p:nvPr>
            <p:ph type="title" idx="4294967295"/>
          </p:nvPr>
        </p:nvSpPr>
        <p:spPr bwMode="gray">
          <a:xfrm>
            <a:off x="179388" y="260350"/>
            <a:ext cx="6264275" cy="490538"/>
          </a:xfrm>
          <a:prstGeom prst="rect">
            <a:avLst/>
          </a:prstGeom>
          <a:noFill/>
          <a:ln>
            <a:miter lim="800000"/>
            <a:headEnd/>
            <a:tailEnd/>
          </a:ln>
        </p:spPr>
        <p:txBody>
          <a:bodyPr anchor="ctr"/>
          <a:lstStyle/>
          <a:p>
            <a:r>
              <a:rPr lang="en-GB" sz="2800">
                <a:solidFill>
                  <a:srgbClr val="B3AA7E"/>
                </a:solidFill>
              </a:rPr>
              <a:t>Content</a:t>
            </a:r>
          </a:p>
        </p:txBody>
      </p:sp>
      <p:sp>
        <p:nvSpPr>
          <p:cNvPr id="228358" name="Rectangle 3"/>
          <p:cNvSpPr>
            <a:spLocks noGrp="1" noChangeArrowheads="1"/>
          </p:cNvSpPr>
          <p:nvPr>
            <p:ph type="body" idx="4294967295"/>
          </p:nvPr>
        </p:nvSpPr>
        <p:spPr bwMode="auto">
          <a:xfrm>
            <a:off x="501650" y="1628775"/>
            <a:ext cx="8229600" cy="4205288"/>
          </a:xfrm>
          <a:prstGeom prst="rect">
            <a:avLst/>
          </a:prstGeom>
          <a:noFill/>
          <a:ln>
            <a:miter lim="800000"/>
            <a:headEnd/>
            <a:tailEnd/>
          </a:ln>
        </p:spPr>
        <p:txBody>
          <a:bodyPr wrap="none"/>
          <a:lstStyle/>
          <a:p>
            <a:pPr marL="609600" indent="-609600">
              <a:lnSpc>
                <a:spcPct val="90000"/>
              </a:lnSpc>
              <a:spcBef>
                <a:spcPct val="50000"/>
              </a:spcBef>
              <a:buFontTx/>
              <a:buAutoNum type="arabicPeriod"/>
            </a:pPr>
            <a:r>
              <a:rPr lang="en-GB" sz="1600" dirty="0"/>
              <a:t>Executive Summary</a:t>
            </a:r>
          </a:p>
          <a:p>
            <a:pPr marL="609600" indent="-609600">
              <a:lnSpc>
                <a:spcPct val="90000"/>
              </a:lnSpc>
              <a:spcBef>
                <a:spcPct val="50000"/>
              </a:spcBef>
              <a:buFontTx/>
              <a:buAutoNum type="arabicPeriod"/>
            </a:pPr>
            <a:r>
              <a:rPr lang="en-GB" sz="1600" dirty="0"/>
              <a:t>What is peak oil and what do others say? </a:t>
            </a:r>
          </a:p>
          <a:p>
            <a:pPr marL="609600" indent="-609600">
              <a:lnSpc>
                <a:spcPct val="90000"/>
              </a:lnSpc>
              <a:spcBef>
                <a:spcPct val="50000"/>
              </a:spcBef>
              <a:buFontTx/>
              <a:buAutoNum type="arabicPeriod"/>
            </a:pPr>
            <a:r>
              <a:rPr lang="en-GB" sz="1600" dirty="0"/>
              <a:t>Oil in the UK Economy</a:t>
            </a:r>
          </a:p>
          <a:p>
            <a:pPr marL="609600" indent="-609600">
              <a:lnSpc>
                <a:spcPct val="90000"/>
              </a:lnSpc>
              <a:spcBef>
                <a:spcPct val="50000"/>
              </a:spcBef>
              <a:buFontTx/>
              <a:buAutoNum type="arabicPeriod"/>
            </a:pPr>
            <a:r>
              <a:rPr lang="en-GB" sz="1600" dirty="0"/>
              <a:t>Alternative Technologies</a:t>
            </a:r>
          </a:p>
          <a:p>
            <a:pPr marL="609600" indent="-609600">
              <a:lnSpc>
                <a:spcPct val="90000"/>
              </a:lnSpc>
              <a:spcBef>
                <a:spcPct val="50000"/>
              </a:spcBef>
              <a:buFontTx/>
              <a:buAutoNum type="arabicPeriod"/>
            </a:pPr>
            <a:r>
              <a:rPr lang="en-GB" sz="1600" dirty="0"/>
              <a:t>Scenarios of peak oil and their impacts </a:t>
            </a:r>
          </a:p>
          <a:p>
            <a:pPr marL="609600" indent="-609600">
              <a:lnSpc>
                <a:spcPct val="90000"/>
              </a:lnSpc>
              <a:spcBef>
                <a:spcPct val="50000"/>
              </a:spcBef>
              <a:buFontTx/>
              <a:buAutoNum type="arabicPeriod"/>
            </a:pPr>
            <a:r>
              <a:rPr lang="en-GB" sz="1600" dirty="0"/>
              <a:t>Conclusions</a:t>
            </a:r>
          </a:p>
          <a:p>
            <a:pPr marL="609600" indent="-609600">
              <a:lnSpc>
                <a:spcPct val="90000"/>
              </a:lnSpc>
              <a:spcBef>
                <a:spcPct val="50000"/>
              </a:spcBef>
              <a:buFontTx/>
              <a:buAutoNum type="arabicPeriod"/>
            </a:pPr>
            <a:r>
              <a:rPr lang="en-GB" sz="1600" dirty="0"/>
              <a:t>Bibliography</a:t>
            </a:r>
          </a:p>
          <a:p>
            <a:pPr marL="609600" indent="-609600">
              <a:lnSpc>
                <a:spcPct val="90000"/>
              </a:lnSpc>
              <a:spcBef>
                <a:spcPct val="50000"/>
              </a:spcBef>
              <a:buFontTx/>
              <a:buNone/>
            </a:pPr>
            <a:endParaRPr lang="en-GB" sz="1600" dirty="0"/>
          </a:p>
          <a:p>
            <a:pPr marL="609600" indent="-609600">
              <a:lnSpc>
                <a:spcPct val="90000"/>
              </a:lnSpc>
              <a:spcBef>
                <a:spcPct val="30000"/>
              </a:spcBef>
              <a:buFontTx/>
              <a:buNone/>
            </a:pPr>
            <a:endParaRPr lang="en-GB" sz="1600" dirty="0"/>
          </a:p>
        </p:txBody>
      </p:sp>
      <p:sp>
        <p:nvSpPr>
          <p:cNvPr id="228360" name="Line 5"/>
          <p:cNvSpPr>
            <a:spLocks noChangeShapeType="1"/>
          </p:cNvSpPr>
          <p:nvPr/>
        </p:nvSpPr>
        <p:spPr bwMode="auto">
          <a:xfrm>
            <a:off x="0" y="1052513"/>
            <a:ext cx="9144000" cy="0"/>
          </a:xfrm>
          <a:prstGeom prst="line">
            <a:avLst/>
          </a:prstGeom>
          <a:noFill/>
          <a:ln w="88900">
            <a:solidFill>
              <a:srgbClr val="B3AA7E"/>
            </a:solidFill>
            <a:round/>
            <a:headEnd/>
            <a:tailEnd/>
          </a:ln>
        </p:spPr>
        <p:txBody>
          <a:bodyPr/>
          <a:lstStyle/>
          <a:p>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0A3833C1-7FB7-45FD-BEA8-E19DBD18F512}" type="slidenum">
              <a:rPr lang="en-GB" sz="1400" b="0"/>
              <a:pPr algn="r"/>
              <a:t>7</a:t>
            </a:fld>
            <a:endParaRPr lang="en-GB" sz="1400" b="0"/>
          </a:p>
        </p:txBody>
      </p:sp>
      <p:sp>
        <p:nvSpPr>
          <p:cNvPr id="166916" name="Text Box 33"/>
          <p:cNvSpPr txBox="1">
            <a:spLocks noChangeArrowheads="1"/>
          </p:cNvSpPr>
          <p:nvPr/>
        </p:nvSpPr>
        <p:spPr bwMode="auto">
          <a:xfrm>
            <a:off x="117475" y="728663"/>
            <a:ext cx="8918575" cy="1079500"/>
          </a:xfrm>
          <a:prstGeom prst="rect">
            <a:avLst/>
          </a:prstGeom>
          <a:noFill/>
          <a:ln w="9525">
            <a:noFill/>
            <a:miter lim="800000"/>
            <a:headEnd/>
            <a:tailEnd/>
          </a:ln>
        </p:spPr>
        <p:txBody>
          <a:bodyPr/>
          <a:lstStyle/>
          <a:p>
            <a:pPr>
              <a:spcBef>
                <a:spcPct val="10000"/>
              </a:spcBef>
            </a:pPr>
            <a:r>
              <a:rPr lang="en-GB" sz="1400" b="0"/>
              <a:t>‘Peak Oil’ refers to oil production reaching an all-time high and the subsequent decline in production volumes. Thus, after the ‘peak’, the rate of total world oil production volumes cannot increase but will decline.</a:t>
            </a:r>
            <a:r>
              <a:rPr lang="en-GB" sz="1400" b="0" baseline="30000"/>
              <a:t>1</a:t>
            </a:r>
          </a:p>
          <a:p>
            <a:pPr>
              <a:spcBef>
                <a:spcPct val="10000"/>
              </a:spcBef>
            </a:pPr>
            <a:r>
              <a:rPr lang="en-GB" sz="1400">
                <a:solidFill>
                  <a:srgbClr val="00AEEF"/>
                </a:solidFill>
              </a:rPr>
              <a:t>Be aware:</a:t>
            </a:r>
            <a:r>
              <a:rPr lang="en-GB" sz="1400">
                <a:solidFill>
                  <a:srgbClr val="B3AA7E"/>
                </a:solidFill>
              </a:rPr>
              <a:t> </a:t>
            </a:r>
            <a:r>
              <a:rPr lang="en-GB" sz="1400" b="0"/>
              <a:t>Peak oil generally refers to </a:t>
            </a:r>
            <a:r>
              <a:rPr lang="en-GB" sz="1400" b="0" u="sng"/>
              <a:t>conventional sources of oil</a:t>
            </a:r>
            <a:r>
              <a:rPr lang="en-GB" sz="1400" b="0"/>
              <a:t> peaking and does not include unconventional resources such as natural gas liquids (NGLs), oil sands, or oil shales.</a:t>
            </a:r>
            <a:r>
              <a:rPr lang="en-GB" sz="1400" b="0" baseline="30000"/>
              <a:t>2 </a:t>
            </a:r>
            <a:r>
              <a:rPr lang="en-GB" sz="1400" b="0"/>
              <a:t> </a:t>
            </a:r>
          </a:p>
        </p:txBody>
      </p:sp>
      <p:sp>
        <p:nvSpPr>
          <p:cNvPr id="166918" name="Line 36"/>
          <p:cNvSpPr>
            <a:spLocks noChangeShapeType="1"/>
          </p:cNvSpPr>
          <p:nvPr/>
        </p:nvSpPr>
        <p:spPr bwMode="auto">
          <a:xfrm>
            <a:off x="0" y="1792288"/>
            <a:ext cx="9144000" cy="0"/>
          </a:xfrm>
          <a:prstGeom prst="line">
            <a:avLst/>
          </a:prstGeom>
          <a:noFill/>
          <a:ln w="76200">
            <a:solidFill>
              <a:srgbClr val="B3AA7E"/>
            </a:solidFill>
            <a:round/>
            <a:headEnd/>
            <a:tailEnd/>
          </a:ln>
        </p:spPr>
        <p:txBody>
          <a:bodyPr/>
          <a:lstStyle/>
          <a:p>
            <a:endParaRPr lang="en-GB"/>
          </a:p>
        </p:txBody>
      </p:sp>
      <p:sp>
        <p:nvSpPr>
          <p:cNvPr id="166920" name="Rectangle 72"/>
          <p:cNvSpPr>
            <a:spLocks noChangeArrowheads="1"/>
          </p:cNvSpPr>
          <p:nvPr/>
        </p:nvSpPr>
        <p:spPr bwMode="auto">
          <a:xfrm>
            <a:off x="107950" y="188913"/>
            <a:ext cx="8229600" cy="490537"/>
          </a:xfrm>
          <a:prstGeom prst="rect">
            <a:avLst/>
          </a:prstGeom>
          <a:noFill/>
          <a:ln w="9525">
            <a:noFill/>
            <a:miter lim="800000"/>
            <a:headEnd/>
            <a:tailEnd/>
          </a:ln>
        </p:spPr>
        <p:txBody>
          <a:bodyPr anchor="ctr"/>
          <a:lstStyle/>
          <a:p>
            <a:r>
              <a:rPr lang="en-GB" sz="2400">
                <a:solidFill>
                  <a:srgbClr val="B3AA7E"/>
                </a:solidFill>
              </a:rPr>
              <a:t>Defining the Debate</a:t>
            </a:r>
          </a:p>
        </p:txBody>
      </p:sp>
      <p:sp>
        <p:nvSpPr>
          <p:cNvPr id="166921" name="Text Box 110"/>
          <p:cNvSpPr txBox="1">
            <a:spLocks noChangeArrowheads="1"/>
          </p:cNvSpPr>
          <p:nvPr/>
        </p:nvSpPr>
        <p:spPr bwMode="auto">
          <a:xfrm rot="-5400000">
            <a:off x="-534988" y="3748088"/>
            <a:ext cx="1406525" cy="336550"/>
          </a:xfrm>
          <a:prstGeom prst="rect">
            <a:avLst/>
          </a:prstGeom>
          <a:noFill/>
          <a:ln w="9525" algn="ctr">
            <a:noFill/>
            <a:prstDash val="sysDot"/>
            <a:miter lim="800000"/>
            <a:headEnd/>
            <a:tailEnd/>
          </a:ln>
        </p:spPr>
        <p:txBody>
          <a:bodyPr>
            <a:spAutoFit/>
          </a:bodyPr>
          <a:lstStyle/>
          <a:p>
            <a:pPr algn="ctr">
              <a:lnSpc>
                <a:spcPct val="80000"/>
              </a:lnSpc>
              <a:spcBef>
                <a:spcPct val="10000"/>
              </a:spcBef>
            </a:pPr>
            <a:r>
              <a:rPr lang="en-GB" sz="1000"/>
              <a:t>Production in mm barrels per day</a:t>
            </a:r>
          </a:p>
        </p:txBody>
      </p:sp>
      <p:sp>
        <p:nvSpPr>
          <p:cNvPr id="166922" name="Line 106"/>
          <p:cNvSpPr>
            <a:spLocks noChangeShapeType="1"/>
          </p:cNvSpPr>
          <p:nvPr/>
        </p:nvSpPr>
        <p:spPr bwMode="auto">
          <a:xfrm>
            <a:off x="585788" y="3255963"/>
            <a:ext cx="0" cy="1325562"/>
          </a:xfrm>
          <a:prstGeom prst="line">
            <a:avLst/>
          </a:prstGeom>
          <a:noFill/>
          <a:ln w="38100">
            <a:solidFill>
              <a:srgbClr val="000000"/>
            </a:solidFill>
            <a:round/>
            <a:headEnd/>
            <a:tailEnd/>
          </a:ln>
        </p:spPr>
        <p:txBody>
          <a:bodyPr wrap="none" anchor="ctr"/>
          <a:lstStyle/>
          <a:p>
            <a:endParaRPr lang="en-GB"/>
          </a:p>
        </p:txBody>
      </p:sp>
      <p:sp>
        <p:nvSpPr>
          <p:cNvPr id="166923" name="Line 107"/>
          <p:cNvSpPr>
            <a:spLocks noChangeShapeType="1"/>
          </p:cNvSpPr>
          <p:nvPr/>
        </p:nvSpPr>
        <p:spPr bwMode="auto">
          <a:xfrm>
            <a:off x="585788" y="4581525"/>
            <a:ext cx="2033587" cy="7938"/>
          </a:xfrm>
          <a:prstGeom prst="line">
            <a:avLst/>
          </a:prstGeom>
          <a:noFill/>
          <a:ln w="38100">
            <a:solidFill>
              <a:srgbClr val="000000"/>
            </a:solidFill>
            <a:round/>
            <a:headEnd/>
            <a:tailEnd/>
          </a:ln>
        </p:spPr>
        <p:txBody>
          <a:bodyPr wrap="none" anchor="ctr"/>
          <a:lstStyle/>
          <a:p>
            <a:endParaRPr lang="en-GB"/>
          </a:p>
        </p:txBody>
      </p:sp>
      <p:sp>
        <p:nvSpPr>
          <p:cNvPr id="166924" name="Text Box 108"/>
          <p:cNvSpPr txBox="1">
            <a:spLocks noChangeArrowheads="1"/>
          </p:cNvSpPr>
          <p:nvPr/>
        </p:nvSpPr>
        <p:spPr bwMode="auto">
          <a:xfrm>
            <a:off x="347663" y="4583113"/>
            <a:ext cx="950912" cy="244475"/>
          </a:xfrm>
          <a:prstGeom prst="rect">
            <a:avLst/>
          </a:prstGeom>
          <a:noFill/>
          <a:ln w="9525" algn="ctr">
            <a:noFill/>
            <a:prstDash val="sysDot"/>
            <a:miter lim="800000"/>
            <a:headEnd/>
            <a:tailEnd/>
          </a:ln>
        </p:spPr>
        <p:txBody>
          <a:bodyPr>
            <a:spAutoFit/>
          </a:bodyPr>
          <a:lstStyle/>
          <a:p>
            <a:pPr algn="ctr">
              <a:spcBef>
                <a:spcPct val="50000"/>
              </a:spcBef>
            </a:pPr>
            <a:r>
              <a:rPr lang="en-GB" sz="1000"/>
              <a:t>1990</a:t>
            </a:r>
          </a:p>
        </p:txBody>
      </p:sp>
      <p:sp>
        <p:nvSpPr>
          <p:cNvPr id="166925" name="Text Box 109"/>
          <p:cNvSpPr txBox="1">
            <a:spLocks noChangeArrowheads="1"/>
          </p:cNvSpPr>
          <p:nvPr/>
        </p:nvSpPr>
        <p:spPr bwMode="auto">
          <a:xfrm>
            <a:off x="250825" y="3814763"/>
            <a:ext cx="381000" cy="244475"/>
          </a:xfrm>
          <a:prstGeom prst="rect">
            <a:avLst/>
          </a:prstGeom>
          <a:noFill/>
          <a:ln w="9525" algn="ctr">
            <a:noFill/>
            <a:prstDash val="sysDot"/>
            <a:miter lim="800000"/>
            <a:headEnd/>
            <a:tailEnd/>
          </a:ln>
        </p:spPr>
        <p:txBody>
          <a:bodyPr>
            <a:spAutoFit/>
          </a:bodyPr>
          <a:lstStyle/>
          <a:p>
            <a:pPr algn="ctr">
              <a:spcBef>
                <a:spcPct val="50000"/>
              </a:spcBef>
            </a:pPr>
            <a:r>
              <a:rPr lang="en-GB" sz="1000"/>
              <a:t>40</a:t>
            </a:r>
          </a:p>
        </p:txBody>
      </p:sp>
      <p:sp>
        <p:nvSpPr>
          <p:cNvPr id="166926" name="Freeform 111"/>
          <p:cNvSpPr>
            <a:spLocks/>
          </p:cNvSpPr>
          <p:nvPr/>
        </p:nvSpPr>
        <p:spPr bwMode="auto">
          <a:xfrm>
            <a:off x="585788" y="2905125"/>
            <a:ext cx="1857375" cy="1443038"/>
          </a:xfrm>
          <a:custGeom>
            <a:avLst/>
            <a:gdLst>
              <a:gd name="T0" fmla="*/ 0 w 1769"/>
              <a:gd name="T1" fmla="*/ 1678 h 1678"/>
              <a:gd name="T2" fmla="*/ 1043 w 1769"/>
              <a:gd name="T3" fmla="*/ 272 h 1678"/>
              <a:gd name="T4" fmla="*/ 1769 w 1769"/>
              <a:gd name="T5" fmla="*/ 45 h 1678"/>
              <a:gd name="T6" fmla="*/ 0 60000 65536"/>
              <a:gd name="T7" fmla="*/ 0 60000 65536"/>
              <a:gd name="T8" fmla="*/ 0 60000 65536"/>
              <a:gd name="T9" fmla="*/ 0 w 1769"/>
              <a:gd name="T10" fmla="*/ 0 h 1678"/>
              <a:gd name="T11" fmla="*/ 1769 w 1769"/>
              <a:gd name="T12" fmla="*/ 1678 h 1678"/>
            </a:gdLst>
            <a:ahLst/>
            <a:cxnLst>
              <a:cxn ang="T6">
                <a:pos x="T0" y="T1"/>
              </a:cxn>
              <a:cxn ang="T7">
                <a:pos x="T2" y="T3"/>
              </a:cxn>
              <a:cxn ang="T8">
                <a:pos x="T4" y="T5"/>
              </a:cxn>
            </a:cxnLst>
            <a:rect l="T9" t="T10" r="T11" b="T12"/>
            <a:pathLst>
              <a:path w="1769" h="1678">
                <a:moveTo>
                  <a:pt x="0" y="1678"/>
                </a:moveTo>
                <a:cubicBezTo>
                  <a:pt x="374" y="1111"/>
                  <a:pt x="748" y="544"/>
                  <a:pt x="1043" y="272"/>
                </a:cubicBezTo>
                <a:cubicBezTo>
                  <a:pt x="1338" y="0"/>
                  <a:pt x="1648" y="83"/>
                  <a:pt x="1769" y="45"/>
                </a:cubicBezTo>
              </a:path>
            </a:pathLst>
          </a:custGeom>
          <a:noFill/>
          <a:ln w="9525">
            <a:noFill/>
            <a:prstDash val="sysDot"/>
            <a:round/>
            <a:headEnd/>
            <a:tailEnd/>
          </a:ln>
        </p:spPr>
        <p:txBody>
          <a:bodyPr wrap="none" anchor="ctr"/>
          <a:lstStyle/>
          <a:p>
            <a:pPr algn="ctr">
              <a:spcBef>
                <a:spcPct val="50000"/>
              </a:spcBef>
            </a:pPr>
            <a:endParaRPr lang="en-US" sz="1100" b="0"/>
          </a:p>
        </p:txBody>
      </p:sp>
      <p:sp>
        <p:nvSpPr>
          <p:cNvPr id="166927" name="Text Box 112"/>
          <p:cNvSpPr txBox="1">
            <a:spLocks noChangeArrowheads="1"/>
          </p:cNvSpPr>
          <p:nvPr/>
        </p:nvSpPr>
        <p:spPr bwMode="auto">
          <a:xfrm>
            <a:off x="260350" y="3529013"/>
            <a:ext cx="381000" cy="244475"/>
          </a:xfrm>
          <a:prstGeom prst="rect">
            <a:avLst/>
          </a:prstGeom>
          <a:noFill/>
          <a:ln w="9525" algn="ctr">
            <a:noFill/>
            <a:prstDash val="sysDot"/>
            <a:miter lim="800000"/>
            <a:headEnd/>
            <a:tailEnd/>
          </a:ln>
        </p:spPr>
        <p:txBody>
          <a:bodyPr>
            <a:spAutoFit/>
          </a:bodyPr>
          <a:lstStyle/>
          <a:p>
            <a:pPr algn="ctr">
              <a:spcBef>
                <a:spcPct val="50000"/>
              </a:spcBef>
            </a:pPr>
            <a:r>
              <a:rPr lang="en-GB" sz="1000"/>
              <a:t>60</a:t>
            </a:r>
          </a:p>
        </p:txBody>
      </p:sp>
      <p:sp>
        <p:nvSpPr>
          <p:cNvPr id="166928" name="Text Box 113"/>
          <p:cNvSpPr txBox="1">
            <a:spLocks noChangeArrowheads="1"/>
          </p:cNvSpPr>
          <p:nvPr/>
        </p:nvSpPr>
        <p:spPr bwMode="auto">
          <a:xfrm>
            <a:off x="250825" y="3255963"/>
            <a:ext cx="381000" cy="244475"/>
          </a:xfrm>
          <a:prstGeom prst="rect">
            <a:avLst/>
          </a:prstGeom>
          <a:noFill/>
          <a:ln w="9525" algn="ctr">
            <a:noFill/>
            <a:prstDash val="sysDot"/>
            <a:miter lim="800000"/>
            <a:headEnd/>
            <a:tailEnd/>
          </a:ln>
        </p:spPr>
        <p:txBody>
          <a:bodyPr>
            <a:spAutoFit/>
          </a:bodyPr>
          <a:lstStyle/>
          <a:p>
            <a:pPr algn="ctr">
              <a:spcBef>
                <a:spcPct val="50000"/>
              </a:spcBef>
            </a:pPr>
            <a:r>
              <a:rPr lang="en-GB" sz="1000"/>
              <a:t>80</a:t>
            </a:r>
          </a:p>
        </p:txBody>
      </p:sp>
      <p:sp>
        <p:nvSpPr>
          <p:cNvPr id="166929" name="Text Box 114"/>
          <p:cNvSpPr txBox="1">
            <a:spLocks noChangeArrowheads="1"/>
          </p:cNvSpPr>
          <p:nvPr/>
        </p:nvSpPr>
        <p:spPr bwMode="auto">
          <a:xfrm>
            <a:off x="250825" y="4075113"/>
            <a:ext cx="381000" cy="244475"/>
          </a:xfrm>
          <a:prstGeom prst="rect">
            <a:avLst/>
          </a:prstGeom>
          <a:noFill/>
          <a:ln w="9525" algn="ctr">
            <a:noFill/>
            <a:prstDash val="sysDot"/>
            <a:miter lim="800000"/>
            <a:headEnd/>
            <a:tailEnd/>
          </a:ln>
        </p:spPr>
        <p:txBody>
          <a:bodyPr>
            <a:spAutoFit/>
          </a:bodyPr>
          <a:lstStyle/>
          <a:p>
            <a:pPr algn="ctr">
              <a:spcBef>
                <a:spcPct val="50000"/>
              </a:spcBef>
            </a:pPr>
            <a:r>
              <a:rPr lang="en-GB" sz="1000"/>
              <a:t>20</a:t>
            </a:r>
          </a:p>
        </p:txBody>
      </p:sp>
      <p:sp>
        <p:nvSpPr>
          <p:cNvPr id="166930" name="Text Box 115"/>
          <p:cNvSpPr txBox="1">
            <a:spLocks noChangeArrowheads="1"/>
          </p:cNvSpPr>
          <p:nvPr/>
        </p:nvSpPr>
        <p:spPr bwMode="auto">
          <a:xfrm>
            <a:off x="539750" y="2924175"/>
            <a:ext cx="1071563" cy="304800"/>
          </a:xfrm>
          <a:prstGeom prst="rect">
            <a:avLst/>
          </a:prstGeom>
          <a:noFill/>
          <a:ln w="9525" algn="ctr">
            <a:noFill/>
            <a:prstDash val="sysDot"/>
            <a:miter lim="800000"/>
            <a:headEnd/>
            <a:tailEnd/>
          </a:ln>
        </p:spPr>
        <p:txBody>
          <a:bodyPr>
            <a:spAutoFit/>
          </a:bodyPr>
          <a:lstStyle/>
          <a:p>
            <a:pPr algn="ctr">
              <a:spcBef>
                <a:spcPct val="50000"/>
              </a:spcBef>
            </a:pPr>
            <a:r>
              <a:rPr lang="en-GB" sz="1400">
                <a:solidFill>
                  <a:srgbClr val="00AEEF"/>
                </a:solidFill>
              </a:rPr>
              <a:t>1)  Level?</a:t>
            </a:r>
          </a:p>
        </p:txBody>
      </p:sp>
      <p:sp>
        <p:nvSpPr>
          <p:cNvPr id="166931" name="Line 116"/>
          <p:cNvSpPr>
            <a:spLocks noChangeShapeType="1"/>
          </p:cNvSpPr>
          <p:nvPr/>
        </p:nvSpPr>
        <p:spPr bwMode="auto">
          <a:xfrm>
            <a:off x="576263" y="3001963"/>
            <a:ext cx="6350" cy="246062"/>
          </a:xfrm>
          <a:prstGeom prst="line">
            <a:avLst/>
          </a:prstGeom>
          <a:noFill/>
          <a:ln w="38100">
            <a:solidFill>
              <a:srgbClr val="000000"/>
            </a:solidFill>
            <a:prstDash val="sysDot"/>
            <a:round/>
            <a:headEnd/>
            <a:tailEnd/>
          </a:ln>
        </p:spPr>
        <p:txBody>
          <a:bodyPr wrap="none" anchor="ctr"/>
          <a:lstStyle/>
          <a:p>
            <a:endParaRPr lang="en-GB"/>
          </a:p>
        </p:txBody>
      </p:sp>
      <p:sp>
        <p:nvSpPr>
          <p:cNvPr id="166932" name="Line 117"/>
          <p:cNvSpPr>
            <a:spLocks noChangeShapeType="1"/>
          </p:cNvSpPr>
          <p:nvPr/>
        </p:nvSpPr>
        <p:spPr bwMode="auto">
          <a:xfrm flipV="1">
            <a:off x="576263" y="2565400"/>
            <a:ext cx="0" cy="393700"/>
          </a:xfrm>
          <a:prstGeom prst="line">
            <a:avLst/>
          </a:prstGeom>
          <a:noFill/>
          <a:ln w="38100">
            <a:solidFill>
              <a:srgbClr val="000000"/>
            </a:solidFill>
            <a:round/>
            <a:headEnd/>
            <a:tailEnd type="triangle" w="med" len="med"/>
          </a:ln>
        </p:spPr>
        <p:txBody>
          <a:bodyPr wrap="none" anchor="ctr"/>
          <a:lstStyle/>
          <a:p>
            <a:endParaRPr lang="en-GB"/>
          </a:p>
        </p:txBody>
      </p:sp>
      <p:sp>
        <p:nvSpPr>
          <p:cNvPr id="166933" name="Text Box 118"/>
          <p:cNvSpPr txBox="1">
            <a:spLocks noChangeArrowheads="1"/>
          </p:cNvSpPr>
          <p:nvPr/>
        </p:nvSpPr>
        <p:spPr bwMode="auto">
          <a:xfrm>
            <a:off x="1441450" y="4583113"/>
            <a:ext cx="525463" cy="244475"/>
          </a:xfrm>
          <a:prstGeom prst="rect">
            <a:avLst/>
          </a:prstGeom>
          <a:noFill/>
          <a:ln w="9525" algn="ctr">
            <a:noFill/>
            <a:prstDash val="sysDot"/>
            <a:miter lim="800000"/>
            <a:headEnd/>
            <a:tailEnd/>
          </a:ln>
        </p:spPr>
        <p:txBody>
          <a:bodyPr>
            <a:spAutoFit/>
          </a:bodyPr>
          <a:lstStyle/>
          <a:p>
            <a:pPr algn="ctr">
              <a:spcBef>
                <a:spcPct val="50000"/>
              </a:spcBef>
            </a:pPr>
            <a:r>
              <a:rPr lang="en-GB" sz="1000"/>
              <a:t>2000</a:t>
            </a:r>
          </a:p>
        </p:txBody>
      </p:sp>
      <p:sp>
        <p:nvSpPr>
          <p:cNvPr id="166934" name="Text Box 119"/>
          <p:cNvSpPr txBox="1">
            <a:spLocks noChangeArrowheads="1"/>
          </p:cNvSpPr>
          <p:nvPr/>
        </p:nvSpPr>
        <p:spPr bwMode="auto">
          <a:xfrm>
            <a:off x="1014413" y="4583113"/>
            <a:ext cx="474662" cy="244475"/>
          </a:xfrm>
          <a:prstGeom prst="rect">
            <a:avLst/>
          </a:prstGeom>
          <a:noFill/>
          <a:ln w="9525" algn="ctr">
            <a:noFill/>
            <a:prstDash val="sysDot"/>
            <a:miter lim="800000"/>
            <a:headEnd/>
            <a:tailEnd/>
          </a:ln>
        </p:spPr>
        <p:txBody>
          <a:bodyPr>
            <a:spAutoFit/>
          </a:bodyPr>
          <a:lstStyle/>
          <a:p>
            <a:pPr algn="ctr">
              <a:spcBef>
                <a:spcPct val="50000"/>
              </a:spcBef>
            </a:pPr>
            <a:r>
              <a:rPr lang="en-GB" sz="1000"/>
              <a:t>1995</a:t>
            </a:r>
          </a:p>
        </p:txBody>
      </p:sp>
      <p:sp>
        <p:nvSpPr>
          <p:cNvPr id="166935" name="Text Box 120"/>
          <p:cNvSpPr txBox="1">
            <a:spLocks noChangeArrowheads="1"/>
          </p:cNvSpPr>
          <p:nvPr/>
        </p:nvSpPr>
        <p:spPr bwMode="auto">
          <a:xfrm>
            <a:off x="1835150" y="4583113"/>
            <a:ext cx="523875" cy="244475"/>
          </a:xfrm>
          <a:prstGeom prst="rect">
            <a:avLst/>
          </a:prstGeom>
          <a:noFill/>
          <a:ln w="9525" algn="ctr">
            <a:noFill/>
            <a:prstDash val="sysDot"/>
            <a:miter lim="800000"/>
            <a:headEnd/>
            <a:tailEnd/>
          </a:ln>
        </p:spPr>
        <p:txBody>
          <a:bodyPr>
            <a:spAutoFit/>
          </a:bodyPr>
          <a:lstStyle/>
          <a:p>
            <a:pPr algn="ctr">
              <a:spcBef>
                <a:spcPct val="50000"/>
              </a:spcBef>
            </a:pPr>
            <a:r>
              <a:rPr lang="en-GB" sz="1000"/>
              <a:t>2005</a:t>
            </a:r>
          </a:p>
        </p:txBody>
      </p:sp>
      <p:sp>
        <p:nvSpPr>
          <p:cNvPr id="166936" name="Text Box 121"/>
          <p:cNvSpPr txBox="1">
            <a:spLocks noChangeArrowheads="1"/>
          </p:cNvSpPr>
          <p:nvPr/>
        </p:nvSpPr>
        <p:spPr bwMode="auto">
          <a:xfrm>
            <a:off x="2411413" y="4149725"/>
            <a:ext cx="1152525" cy="304800"/>
          </a:xfrm>
          <a:prstGeom prst="rect">
            <a:avLst/>
          </a:prstGeom>
          <a:noFill/>
          <a:ln w="9525" algn="ctr">
            <a:noFill/>
            <a:prstDash val="sysDot"/>
            <a:miter lim="800000"/>
            <a:headEnd/>
            <a:tailEnd/>
          </a:ln>
        </p:spPr>
        <p:txBody>
          <a:bodyPr>
            <a:spAutoFit/>
          </a:bodyPr>
          <a:lstStyle/>
          <a:p>
            <a:pPr algn="ctr">
              <a:spcBef>
                <a:spcPct val="50000"/>
              </a:spcBef>
            </a:pPr>
            <a:r>
              <a:rPr lang="en-GB" sz="1400">
                <a:solidFill>
                  <a:srgbClr val="00AEEF"/>
                </a:solidFill>
              </a:rPr>
              <a:t>2) When ?</a:t>
            </a:r>
          </a:p>
        </p:txBody>
      </p:sp>
      <p:sp>
        <p:nvSpPr>
          <p:cNvPr id="166937" name="Line 122"/>
          <p:cNvSpPr>
            <a:spLocks noChangeShapeType="1"/>
          </p:cNvSpPr>
          <p:nvPr/>
        </p:nvSpPr>
        <p:spPr bwMode="auto">
          <a:xfrm>
            <a:off x="3101975" y="4581525"/>
            <a:ext cx="1435100" cy="0"/>
          </a:xfrm>
          <a:prstGeom prst="line">
            <a:avLst/>
          </a:prstGeom>
          <a:noFill/>
          <a:ln w="38100">
            <a:solidFill>
              <a:srgbClr val="000000"/>
            </a:solidFill>
            <a:round/>
            <a:headEnd/>
            <a:tailEnd type="triangle" w="med" len="med"/>
          </a:ln>
        </p:spPr>
        <p:txBody>
          <a:bodyPr wrap="none" anchor="ctr"/>
          <a:lstStyle/>
          <a:p>
            <a:endParaRPr lang="en-GB"/>
          </a:p>
        </p:txBody>
      </p:sp>
      <p:sp>
        <p:nvSpPr>
          <p:cNvPr id="166938" name="Freeform 123"/>
          <p:cNvSpPr>
            <a:spLocks/>
          </p:cNvSpPr>
          <p:nvPr/>
        </p:nvSpPr>
        <p:spPr bwMode="auto">
          <a:xfrm>
            <a:off x="585788" y="3100388"/>
            <a:ext cx="2474912" cy="741362"/>
          </a:xfrm>
          <a:custGeom>
            <a:avLst/>
            <a:gdLst>
              <a:gd name="T0" fmla="*/ 0 w 1814"/>
              <a:gd name="T1" fmla="*/ 726 h 726"/>
              <a:gd name="T2" fmla="*/ 907 w 1814"/>
              <a:gd name="T3" fmla="*/ 136 h 726"/>
              <a:gd name="T4" fmla="*/ 1814 w 1814"/>
              <a:gd name="T5" fmla="*/ 0 h 726"/>
              <a:gd name="T6" fmla="*/ 0 60000 65536"/>
              <a:gd name="T7" fmla="*/ 0 60000 65536"/>
              <a:gd name="T8" fmla="*/ 0 60000 65536"/>
              <a:gd name="T9" fmla="*/ 0 w 1814"/>
              <a:gd name="T10" fmla="*/ 0 h 726"/>
              <a:gd name="T11" fmla="*/ 1814 w 1814"/>
              <a:gd name="T12" fmla="*/ 726 h 726"/>
            </a:gdLst>
            <a:ahLst/>
            <a:cxnLst>
              <a:cxn ang="T6">
                <a:pos x="T0" y="T1"/>
              </a:cxn>
              <a:cxn ang="T7">
                <a:pos x="T2" y="T3"/>
              </a:cxn>
              <a:cxn ang="T8">
                <a:pos x="T4" y="T5"/>
              </a:cxn>
            </a:cxnLst>
            <a:rect l="T9" t="T10" r="T11" b="T12"/>
            <a:pathLst>
              <a:path w="1814" h="726">
                <a:moveTo>
                  <a:pt x="0" y="726"/>
                </a:moveTo>
                <a:cubicBezTo>
                  <a:pt x="302" y="491"/>
                  <a:pt x="605" y="257"/>
                  <a:pt x="907" y="136"/>
                </a:cubicBezTo>
                <a:cubicBezTo>
                  <a:pt x="1209" y="15"/>
                  <a:pt x="1663" y="23"/>
                  <a:pt x="1814" y="0"/>
                </a:cubicBezTo>
              </a:path>
            </a:pathLst>
          </a:custGeom>
          <a:noFill/>
          <a:ln w="38100">
            <a:solidFill>
              <a:srgbClr val="00AEEF"/>
            </a:solidFill>
            <a:round/>
            <a:headEnd/>
            <a:tailEnd/>
          </a:ln>
        </p:spPr>
        <p:txBody>
          <a:bodyPr wrap="none" anchor="ctr"/>
          <a:lstStyle/>
          <a:p>
            <a:pPr algn="ctr">
              <a:spcBef>
                <a:spcPct val="50000"/>
              </a:spcBef>
            </a:pPr>
            <a:endParaRPr lang="en-US" sz="1100" b="0"/>
          </a:p>
        </p:txBody>
      </p:sp>
      <p:sp>
        <p:nvSpPr>
          <p:cNvPr id="166939" name="Freeform 124"/>
          <p:cNvSpPr>
            <a:spLocks/>
          </p:cNvSpPr>
          <p:nvPr/>
        </p:nvSpPr>
        <p:spPr bwMode="auto">
          <a:xfrm>
            <a:off x="3060700" y="3100388"/>
            <a:ext cx="1714500" cy="663575"/>
          </a:xfrm>
          <a:custGeom>
            <a:avLst/>
            <a:gdLst>
              <a:gd name="T0" fmla="*/ 0 w 272"/>
              <a:gd name="T1" fmla="*/ 0 h 91"/>
              <a:gd name="T2" fmla="*/ 272 w 272"/>
              <a:gd name="T3" fmla="*/ 91 h 91"/>
              <a:gd name="T4" fmla="*/ 0 60000 65536"/>
              <a:gd name="T5" fmla="*/ 0 60000 65536"/>
              <a:gd name="T6" fmla="*/ 0 w 272"/>
              <a:gd name="T7" fmla="*/ 0 h 91"/>
              <a:gd name="T8" fmla="*/ 272 w 272"/>
              <a:gd name="T9" fmla="*/ 91 h 91"/>
            </a:gdLst>
            <a:ahLst/>
            <a:cxnLst>
              <a:cxn ang="T4">
                <a:pos x="T0" y="T1"/>
              </a:cxn>
              <a:cxn ang="T5">
                <a:pos x="T2" y="T3"/>
              </a:cxn>
            </a:cxnLst>
            <a:rect l="T6" t="T7" r="T8" b="T9"/>
            <a:pathLst>
              <a:path w="272" h="91">
                <a:moveTo>
                  <a:pt x="0" y="0"/>
                </a:moveTo>
                <a:cubicBezTo>
                  <a:pt x="113" y="38"/>
                  <a:pt x="227" y="76"/>
                  <a:pt x="272" y="91"/>
                </a:cubicBezTo>
              </a:path>
            </a:pathLst>
          </a:custGeom>
          <a:noFill/>
          <a:ln w="38100">
            <a:solidFill>
              <a:srgbClr val="000000"/>
            </a:solidFill>
            <a:prstDash val="sysDot"/>
            <a:round/>
            <a:headEnd/>
            <a:tailEnd/>
          </a:ln>
        </p:spPr>
        <p:txBody>
          <a:bodyPr wrap="none" anchor="ctr"/>
          <a:lstStyle/>
          <a:p>
            <a:pPr algn="ctr">
              <a:spcBef>
                <a:spcPct val="50000"/>
              </a:spcBef>
            </a:pPr>
            <a:endParaRPr lang="en-US" sz="1100" b="0"/>
          </a:p>
        </p:txBody>
      </p:sp>
      <p:sp>
        <p:nvSpPr>
          <p:cNvPr id="166940" name="Line 125"/>
          <p:cNvSpPr>
            <a:spLocks noChangeShapeType="1"/>
          </p:cNvSpPr>
          <p:nvPr/>
        </p:nvSpPr>
        <p:spPr bwMode="auto">
          <a:xfrm>
            <a:off x="3060700" y="3100388"/>
            <a:ext cx="1476375" cy="1365250"/>
          </a:xfrm>
          <a:prstGeom prst="line">
            <a:avLst/>
          </a:prstGeom>
          <a:noFill/>
          <a:ln w="38100">
            <a:solidFill>
              <a:srgbClr val="000000"/>
            </a:solidFill>
            <a:prstDash val="sysDot"/>
            <a:round/>
            <a:headEnd/>
            <a:tailEnd/>
          </a:ln>
        </p:spPr>
        <p:txBody>
          <a:bodyPr wrap="none" anchor="ctr"/>
          <a:lstStyle/>
          <a:p>
            <a:endParaRPr lang="en-GB"/>
          </a:p>
        </p:txBody>
      </p:sp>
      <p:sp>
        <p:nvSpPr>
          <p:cNvPr id="166941" name="Text Box 126"/>
          <p:cNvSpPr txBox="1">
            <a:spLocks noChangeArrowheads="1"/>
          </p:cNvSpPr>
          <p:nvPr/>
        </p:nvSpPr>
        <p:spPr bwMode="auto">
          <a:xfrm>
            <a:off x="2555875" y="2636838"/>
            <a:ext cx="2619375" cy="304800"/>
          </a:xfrm>
          <a:prstGeom prst="rect">
            <a:avLst/>
          </a:prstGeom>
          <a:noFill/>
          <a:ln w="9525" algn="ctr">
            <a:noFill/>
            <a:prstDash val="sysDot"/>
            <a:miter lim="800000"/>
            <a:headEnd/>
            <a:tailEnd/>
          </a:ln>
        </p:spPr>
        <p:txBody>
          <a:bodyPr>
            <a:spAutoFit/>
          </a:bodyPr>
          <a:lstStyle/>
          <a:p>
            <a:pPr algn="ctr">
              <a:spcBef>
                <a:spcPct val="50000"/>
              </a:spcBef>
            </a:pPr>
            <a:r>
              <a:rPr lang="en-GB" sz="1400">
                <a:solidFill>
                  <a:srgbClr val="00AEEF"/>
                </a:solidFill>
              </a:rPr>
              <a:t>3) Rate of decline?</a:t>
            </a:r>
          </a:p>
        </p:txBody>
      </p:sp>
      <p:sp>
        <p:nvSpPr>
          <p:cNvPr id="166942" name="Line 127"/>
          <p:cNvSpPr>
            <a:spLocks noChangeShapeType="1"/>
          </p:cNvSpPr>
          <p:nvPr/>
        </p:nvSpPr>
        <p:spPr bwMode="auto">
          <a:xfrm>
            <a:off x="3060700" y="2994025"/>
            <a:ext cx="1668463" cy="0"/>
          </a:xfrm>
          <a:prstGeom prst="line">
            <a:avLst/>
          </a:prstGeom>
          <a:noFill/>
          <a:ln w="9525">
            <a:solidFill>
              <a:srgbClr val="000000"/>
            </a:solidFill>
            <a:prstDash val="sysDot"/>
            <a:round/>
            <a:headEnd type="triangle" w="med" len="med"/>
            <a:tailEnd type="triangle" w="med" len="med"/>
          </a:ln>
        </p:spPr>
        <p:txBody>
          <a:bodyPr wrap="none" anchor="ctr"/>
          <a:lstStyle/>
          <a:p>
            <a:endParaRPr lang="en-GB"/>
          </a:p>
        </p:txBody>
      </p:sp>
      <p:sp>
        <p:nvSpPr>
          <p:cNvPr id="166943" name="Freeform 128"/>
          <p:cNvSpPr>
            <a:spLocks/>
          </p:cNvSpPr>
          <p:nvPr/>
        </p:nvSpPr>
        <p:spPr bwMode="auto">
          <a:xfrm>
            <a:off x="3109913" y="3100388"/>
            <a:ext cx="1570037" cy="79375"/>
          </a:xfrm>
          <a:custGeom>
            <a:avLst/>
            <a:gdLst>
              <a:gd name="T0" fmla="*/ 0 w 1496"/>
              <a:gd name="T1" fmla="*/ 0 h 91"/>
              <a:gd name="T2" fmla="*/ 1496 w 1496"/>
              <a:gd name="T3" fmla="*/ 91 h 91"/>
              <a:gd name="T4" fmla="*/ 0 60000 65536"/>
              <a:gd name="T5" fmla="*/ 0 60000 65536"/>
              <a:gd name="T6" fmla="*/ 0 w 1496"/>
              <a:gd name="T7" fmla="*/ 0 h 91"/>
              <a:gd name="T8" fmla="*/ 1496 w 1496"/>
              <a:gd name="T9" fmla="*/ 91 h 91"/>
            </a:gdLst>
            <a:ahLst/>
            <a:cxnLst>
              <a:cxn ang="T4">
                <a:pos x="T0" y="T1"/>
              </a:cxn>
              <a:cxn ang="T5">
                <a:pos x="T2" y="T3"/>
              </a:cxn>
            </a:cxnLst>
            <a:rect l="T6" t="T7" r="T8" b="T9"/>
            <a:pathLst>
              <a:path w="1496" h="91">
                <a:moveTo>
                  <a:pt x="0" y="0"/>
                </a:moveTo>
                <a:cubicBezTo>
                  <a:pt x="623" y="38"/>
                  <a:pt x="1247" y="76"/>
                  <a:pt x="1496" y="91"/>
                </a:cubicBezTo>
              </a:path>
            </a:pathLst>
          </a:custGeom>
          <a:noFill/>
          <a:ln w="38100">
            <a:solidFill>
              <a:srgbClr val="000000"/>
            </a:solidFill>
            <a:prstDash val="sysDot"/>
            <a:round/>
            <a:headEnd/>
            <a:tailEnd/>
          </a:ln>
        </p:spPr>
        <p:txBody>
          <a:bodyPr wrap="none" anchor="ctr"/>
          <a:lstStyle/>
          <a:p>
            <a:pPr algn="ctr">
              <a:spcBef>
                <a:spcPct val="50000"/>
              </a:spcBef>
            </a:pPr>
            <a:endParaRPr lang="en-US" sz="1100" b="0"/>
          </a:p>
        </p:txBody>
      </p:sp>
      <p:sp>
        <p:nvSpPr>
          <p:cNvPr id="166944" name="Line 129"/>
          <p:cNvSpPr>
            <a:spLocks noChangeShapeType="1"/>
          </p:cNvSpPr>
          <p:nvPr/>
        </p:nvSpPr>
        <p:spPr bwMode="auto">
          <a:xfrm>
            <a:off x="2654300" y="4586288"/>
            <a:ext cx="439738" cy="0"/>
          </a:xfrm>
          <a:prstGeom prst="line">
            <a:avLst/>
          </a:prstGeom>
          <a:noFill/>
          <a:ln w="38100">
            <a:solidFill>
              <a:srgbClr val="000000"/>
            </a:solidFill>
            <a:prstDash val="sysDot"/>
            <a:round/>
            <a:headEnd/>
            <a:tailEnd/>
          </a:ln>
        </p:spPr>
        <p:txBody>
          <a:bodyPr wrap="none" anchor="ctr"/>
          <a:lstStyle/>
          <a:p>
            <a:endParaRPr lang="en-GB"/>
          </a:p>
        </p:txBody>
      </p:sp>
      <p:sp>
        <p:nvSpPr>
          <p:cNvPr id="166945" name="Text Box 130"/>
          <p:cNvSpPr txBox="1">
            <a:spLocks noChangeArrowheads="1"/>
          </p:cNvSpPr>
          <p:nvPr/>
        </p:nvSpPr>
        <p:spPr bwMode="auto">
          <a:xfrm>
            <a:off x="2484438" y="2852738"/>
            <a:ext cx="706437" cy="274637"/>
          </a:xfrm>
          <a:prstGeom prst="rect">
            <a:avLst/>
          </a:prstGeom>
          <a:noFill/>
          <a:ln w="9525" algn="ctr">
            <a:noFill/>
            <a:prstDash val="sysDot"/>
            <a:miter lim="800000"/>
            <a:headEnd/>
            <a:tailEnd/>
          </a:ln>
        </p:spPr>
        <p:txBody>
          <a:bodyPr>
            <a:spAutoFit/>
          </a:bodyPr>
          <a:lstStyle/>
          <a:p>
            <a:pPr algn="ctr">
              <a:spcBef>
                <a:spcPct val="50000"/>
              </a:spcBef>
            </a:pPr>
            <a:r>
              <a:rPr lang="en-GB" sz="1200"/>
              <a:t>Peak</a:t>
            </a:r>
          </a:p>
        </p:txBody>
      </p:sp>
      <p:sp>
        <p:nvSpPr>
          <p:cNvPr id="166946" name="Text Box 132"/>
          <p:cNvSpPr txBox="1">
            <a:spLocks noChangeArrowheads="1"/>
          </p:cNvSpPr>
          <p:nvPr/>
        </p:nvSpPr>
        <p:spPr bwMode="auto">
          <a:xfrm>
            <a:off x="250825" y="1989138"/>
            <a:ext cx="4032250" cy="431800"/>
          </a:xfrm>
          <a:prstGeom prst="rect">
            <a:avLst/>
          </a:prstGeom>
          <a:noFill/>
          <a:ln w="9525">
            <a:noFill/>
            <a:miter lim="800000"/>
            <a:headEnd/>
            <a:tailEnd/>
          </a:ln>
        </p:spPr>
        <p:txBody>
          <a:bodyPr/>
          <a:lstStyle/>
          <a:p>
            <a:pPr>
              <a:spcBef>
                <a:spcPct val="50000"/>
              </a:spcBef>
            </a:pPr>
            <a:r>
              <a:rPr lang="en-GB" sz="1600">
                <a:solidFill>
                  <a:srgbClr val="00AEEF"/>
                </a:solidFill>
              </a:rPr>
              <a:t>Key Questions</a:t>
            </a:r>
            <a:r>
              <a:rPr lang="en-GB" sz="1600" b="0">
                <a:solidFill>
                  <a:srgbClr val="00AEEF"/>
                </a:solidFill>
              </a:rPr>
              <a:t> </a:t>
            </a:r>
            <a:r>
              <a:rPr lang="en-GB" sz="1600">
                <a:solidFill>
                  <a:srgbClr val="00AEEF"/>
                </a:solidFill>
              </a:rPr>
              <a:t>surrounding Peak-Oil …</a:t>
            </a:r>
          </a:p>
        </p:txBody>
      </p:sp>
      <p:sp>
        <p:nvSpPr>
          <p:cNvPr id="166947" name="Text Box 137"/>
          <p:cNvSpPr txBox="1">
            <a:spLocks noChangeArrowheads="1"/>
          </p:cNvSpPr>
          <p:nvPr/>
        </p:nvSpPr>
        <p:spPr bwMode="auto">
          <a:xfrm>
            <a:off x="395288" y="4941888"/>
            <a:ext cx="4032250" cy="1295400"/>
          </a:xfrm>
          <a:prstGeom prst="rect">
            <a:avLst/>
          </a:prstGeom>
          <a:noFill/>
          <a:ln w="25400">
            <a:solidFill>
              <a:srgbClr val="00AEEF"/>
            </a:solidFill>
            <a:miter lim="800000"/>
            <a:headEnd/>
            <a:tailEnd/>
          </a:ln>
        </p:spPr>
        <p:txBody>
          <a:bodyPr/>
          <a:lstStyle/>
          <a:p>
            <a:r>
              <a:rPr lang="en-GB" sz="1600"/>
              <a:t>‘Controversial arguments’…</a:t>
            </a:r>
          </a:p>
          <a:p>
            <a:endParaRPr lang="en-GB" sz="800"/>
          </a:p>
          <a:p>
            <a:r>
              <a:rPr lang="en-GB" sz="1200" b="0"/>
              <a:t>“There is little oil left to be discovered…”</a:t>
            </a:r>
          </a:p>
          <a:p>
            <a:r>
              <a:rPr lang="en-GB" sz="1200" b="0"/>
              <a:t>“OPEC countries have overstated their reserves…”</a:t>
            </a:r>
          </a:p>
          <a:p>
            <a:r>
              <a:rPr lang="en-GB" sz="1200" b="0"/>
              <a:t>“The world has already produced half of its original endowment of Ultimately Recoverable Reserves (URR)”</a:t>
            </a:r>
          </a:p>
          <a:p>
            <a:pPr>
              <a:spcBef>
                <a:spcPct val="50000"/>
              </a:spcBef>
              <a:buFontTx/>
              <a:buChar char="-"/>
            </a:pPr>
            <a:endParaRPr lang="en-GB" sz="1200" b="0"/>
          </a:p>
        </p:txBody>
      </p:sp>
      <p:sp>
        <p:nvSpPr>
          <p:cNvPr id="166961" name="Rectangle 135"/>
          <p:cNvSpPr>
            <a:spLocks noChangeArrowheads="1"/>
          </p:cNvSpPr>
          <p:nvPr/>
        </p:nvSpPr>
        <p:spPr bwMode="auto">
          <a:xfrm>
            <a:off x="74613" y="6337300"/>
            <a:ext cx="8961437" cy="701675"/>
          </a:xfrm>
          <a:prstGeom prst="rect">
            <a:avLst/>
          </a:prstGeom>
          <a:noFill/>
          <a:ln w="9525">
            <a:noFill/>
            <a:miter lim="800000"/>
            <a:headEnd/>
            <a:tailEnd/>
          </a:ln>
        </p:spPr>
        <p:txBody>
          <a:bodyPr>
            <a:spAutoFit/>
          </a:bodyPr>
          <a:lstStyle/>
          <a:p>
            <a:r>
              <a:rPr lang="en-GB" sz="1000" b="0" baseline="30000"/>
              <a:t>1</a:t>
            </a:r>
            <a:r>
              <a:rPr lang="en-GB" sz="1000" b="0"/>
              <a:t> Hirsch, Bezdek, Wendling 2005</a:t>
            </a:r>
          </a:p>
          <a:p>
            <a:r>
              <a:rPr lang="en-GB" sz="1000" b="0" baseline="30000"/>
              <a:t>2 </a:t>
            </a:r>
            <a:r>
              <a:rPr lang="en-GB" sz="1000" b="0"/>
              <a:t>This report is only interested in a supply-constrained peak, not a peak in demand.</a:t>
            </a:r>
          </a:p>
          <a:p>
            <a:r>
              <a:rPr lang="en-GB" sz="1000" b="0" baseline="30000"/>
              <a:t>3</a:t>
            </a:r>
            <a:r>
              <a:rPr lang="en-GB" sz="1000" b="0"/>
              <a:t> Typically the debate concerns how much of the earth’s original endowment of economically extractable oil has not (yet) been produced.</a:t>
            </a:r>
          </a:p>
          <a:p>
            <a:endParaRPr lang="en-GB" sz="1000" b="0"/>
          </a:p>
        </p:txBody>
      </p:sp>
      <p:pic>
        <p:nvPicPr>
          <p:cNvPr id="166949" name="Picture 144" descr="oil_drop"/>
          <p:cNvPicPr>
            <a:picLocks noChangeAspect="1" noChangeArrowheads="1"/>
          </p:cNvPicPr>
          <p:nvPr/>
        </p:nvPicPr>
        <p:blipFill>
          <a:blip r:embed="rId3" cstate="print"/>
          <a:srcRect/>
          <a:stretch>
            <a:fillRect/>
          </a:stretch>
        </p:blipFill>
        <p:spPr bwMode="auto">
          <a:xfrm>
            <a:off x="4759325" y="5857875"/>
            <a:ext cx="792163" cy="792163"/>
          </a:xfrm>
          <a:prstGeom prst="rect">
            <a:avLst/>
          </a:prstGeom>
          <a:noFill/>
          <a:ln w="9525">
            <a:noFill/>
            <a:miter lim="800000"/>
            <a:headEnd/>
            <a:tailEnd/>
          </a:ln>
        </p:spPr>
      </p:pic>
      <p:sp>
        <p:nvSpPr>
          <p:cNvPr id="166950" name="Text Box 35"/>
          <p:cNvSpPr txBox="1">
            <a:spLocks noChangeArrowheads="1"/>
          </p:cNvSpPr>
          <p:nvPr/>
        </p:nvSpPr>
        <p:spPr bwMode="auto">
          <a:xfrm>
            <a:off x="5016500" y="1836738"/>
            <a:ext cx="3816350" cy="431800"/>
          </a:xfrm>
          <a:prstGeom prst="rect">
            <a:avLst/>
          </a:prstGeom>
          <a:noFill/>
          <a:ln w="9525">
            <a:noFill/>
            <a:miter lim="800000"/>
            <a:headEnd/>
            <a:tailEnd/>
          </a:ln>
        </p:spPr>
        <p:txBody>
          <a:bodyPr/>
          <a:lstStyle/>
          <a:p>
            <a:pPr>
              <a:spcBef>
                <a:spcPct val="50000"/>
              </a:spcBef>
            </a:pPr>
            <a:r>
              <a:rPr lang="en-GB" sz="1600">
                <a:solidFill>
                  <a:srgbClr val="00AEEF"/>
                </a:solidFill>
              </a:rPr>
              <a:t>Key Factors</a:t>
            </a:r>
            <a:r>
              <a:rPr lang="en-GB" sz="1600" b="0">
                <a:solidFill>
                  <a:srgbClr val="00AEEF"/>
                </a:solidFill>
              </a:rPr>
              <a:t> </a:t>
            </a:r>
            <a:r>
              <a:rPr lang="en-GB" sz="1600">
                <a:solidFill>
                  <a:srgbClr val="00AEEF"/>
                </a:solidFill>
              </a:rPr>
              <a:t>to determine Peak Oil …</a:t>
            </a:r>
          </a:p>
        </p:txBody>
      </p:sp>
      <p:sp>
        <p:nvSpPr>
          <p:cNvPr id="166951" name="Text Box 37"/>
          <p:cNvSpPr txBox="1">
            <a:spLocks noChangeArrowheads="1"/>
          </p:cNvSpPr>
          <p:nvPr/>
        </p:nvSpPr>
        <p:spPr bwMode="auto">
          <a:xfrm>
            <a:off x="5667375" y="2162175"/>
            <a:ext cx="3416300" cy="504825"/>
          </a:xfrm>
          <a:prstGeom prst="rect">
            <a:avLst/>
          </a:prstGeom>
          <a:noFill/>
          <a:ln w="25400">
            <a:solidFill>
              <a:srgbClr val="00AEEF"/>
            </a:solidFill>
            <a:miter lim="800000"/>
            <a:headEnd/>
            <a:tailEnd/>
          </a:ln>
        </p:spPr>
        <p:txBody>
          <a:bodyPr lIns="54000" tIns="10800" rIns="54000" bIns="10800"/>
          <a:lstStyle/>
          <a:p>
            <a:r>
              <a:rPr lang="en-GB" sz="1600"/>
              <a:t>Remaining Reserves</a:t>
            </a:r>
            <a:r>
              <a:rPr lang="en-GB" sz="1400" b="0" baseline="30000"/>
              <a:t>3</a:t>
            </a:r>
          </a:p>
          <a:p>
            <a:r>
              <a:rPr lang="en-GB" sz="1200" b="0"/>
              <a:t>How much economically extractable oil remains?</a:t>
            </a:r>
          </a:p>
        </p:txBody>
      </p:sp>
      <p:sp>
        <p:nvSpPr>
          <p:cNvPr id="166952" name="Text Box 39"/>
          <p:cNvSpPr txBox="1">
            <a:spLocks noChangeArrowheads="1"/>
          </p:cNvSpPr>
          <p:nvPr/>
        </p:nvSpPr>
        <p:spPr bwMode="auto">
          <a:xfrm>
            <a:off x="5662613" y="3633788"/>
            <a:ext cx="3398837" cy="682625"/>
          </a:xfrm>
          <a:prstGeom prst="rect">
            <a:avLst/>
          </a:prstGeom>
          <a:noFill/>
          <a:ln w="25400">
            <a:solidFill>
              <a:srgbClr val="00AEEF"/>
            </a:solidFill>
            <a:miter lim="800000"/>
            <a:headEnd/>
            <a:tailEnd/>
          </a:ln>
        </p:spPr>
        <p:txBody>
          <a:bodyPr lIns="54000" tIns="10800" rIns="54000" bIns="10800"/>
          <a:lstStyle/>
          <a:p>
            <a:r>
              <a:rPr lang="en-GB" sz="1600"/>
              <a:t>Technology</a:t>
            </a:r>
          </a:p>
          <a:p>
            <a:r>
              <a:rPr lang="en-GB" sz="1200" b="0"/>
              <a:t>How will our ability to extract and substitute for oil change in future?</a:t>
            </a:r>
          </a:p>
        </p:txBody>
      </p:sp>
      <p:sp>
        <p:nvSpPr>
          <p:cNvPr id="166953" name="Text Box 40"/>
          <p:cNvSpPr txBox="1">
            <a:spLocks noChangeArrowheads="1"/>
          </p:cNvSpPr>
          <p:nvPr/>
        </p:nvSpPr>
        <p:spPr bwMode="auto">
          <a:xfrm>
            <a:off x="5651500" y="4368800"/>
            <a:ext cx="3414713" cy="504825"/>
          </a:xfrm>
          <a:prstGeom prst="rect">
            <a:avLst/>
          </a:prstGeom>
          <a:noFill/>
          <a:ln w="25400">
            <a:solidFill>
              <a:srgbClr val="00AEEF"/>
            </a:solidFill>
            <a:miter lim="800000"/>
            <a:headEnd/>
            <a:tailEnd/>
          </a:ln>
        </p:spPr>
        <p:txBody>
          <a:bodyPr lIns="54000" tIns="10800" rIns="54000" bIns="10800"/>
          <a:lstStyle/>
          <a:p>
            <a:r>
              <a:rPr lang="en-GB" sz="1600"/>
              <a:t>Geopolitics</a:t>
            </a:r>
          </a:p>
          <a:p>
            <a:r>
              <a:rPr lang="en-GB" sz="1200" b="0"/>
              <a:t>Will some countries prevent access to reserves?</a:t>
            </a:r>
          </a:p>
        </p:txBody>
      </p:sp>
      <p:sp>
        <p:nvSpPr>
          <p:cNvPr id="166954" name="AutoShape 69"/>
          <p:cNvSpPr>
            <a:spLocks noChangeArrowheads="1"/>
          </p:cNvSpPr>
          <p:nvPr/>
        </p:nvSpPr>
        <p:spPr bwMode="auto">
          <a:xfrm rot="16200000" flipH="1">
            <a:off x="5145881" y="3071019"/>
            <a:ext cx="579438" cy="431800"/>
          </a:xfrm>
          <a:custGeom>
            <a:avLst/>
            <a:gdLst>
              <a:gd name="T0" fmla="*/ 353518 w 21600"/>
              <a:gd name="T1" fmla="*/ 0 h 21600"/>
              <a:gd name="T2" fmla="*/ 353518 w 21600"/>
              <a:gd name="T3" fmla="*/ 243047 h 21600"/>
              <a:gd name="T4" fmla="*/ 75654 w 21600"/>
              <a:gd name="T5" fmla="*/ 431800 h 21600"/>
              <a:gd name="T6" fmla="*/ 504825 w 21600"/>
              <a:gd name="T7" fmla="*/ 121524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AEEF"/>
          </a:solidFill>
          <a:ln w="9525">
            <a:noFill/>
            <a:miter lim="800000"/>
            <a:headEnd/>
            <a:tailEnd/>
          </a:ln>
        </p:spPr>
        <p:txBody>
          <a:bodyPr vert="eaVert" wrap="none" anchor="ctr"/>
          <a:lstStyle/>
          <a:p>
            <a:pPr algn="ctr">
              <a:spcBef>
                <a:spcPct val="50000"/>
              </a:spcBef>
            </a:pPr>
            <a:endParaRPr lang="en-US" sz="1100" b="0"/>
          </a:p>
        </p:txBody>
      </p:sp>
      <p:sp>
        <p:nvSpPr>
          <p:cNvPr id="166955" name="Text Box 70"/>
          <p:cNvSpPr txBox="1">
            <a:spLocks noChangeArrowheads="1"/>
          </p:cNvSpPr>
          <p:nvPr/>
        </p:nvSpPr>
        <p:spPr bwMode="auto">
          <a:xfrm>
            <a:off x="5676900" y="2720975"/>
            <a:ext cx="3390900" cy="847725"/>
          </a:xfrm>
          <a:prstGeom prst="rect">
            <a:avLst/>
          </a:prstGeom>
          <a:noFill/>
          <a:ln w="25400">
            <a:solidFill>
              <a:srgbClr val="00AEEF"/>
            </a:solidFill>
            <a:miter lim="800000"/>
            <a:headEnd/>
            <a:tailEnd/>
          </a:ln>
        </p:spPr>
        <p:txBody>
          <a:bodyPr lIns="54000" tIns="10800" rIns="54000" bIns="10800"/>
          <a:lstStyle/>
          <a:p>
            <a:r>
              <a:rPr lang="en-GB" sz="1600"/>
              <a:t>Investment</a:t>
            </a:r>
          </a:p>
          <a:p>
            <a:r>
              <a:rPr lang="en-GB" sz="1200" b="0"/>
              <a:t>When/whether additional production capacity will be brought online? What is the impact of prices on investment?</a:t>
            </a:r>
          </a:p>
          <a:p>
            <a:endParaRPr lang="en-GB" sz="1200"/>
          </a:p>
        </p:txBody>
      </p:sp>
      <p:sp>
        <p:nvSpPr>
          <p:cNvPr id="166956" name="AutoShape 75"/>
          <p:cNvSpPr>
            <a:spLocks noChangeArrowheads="1"/>
          </p:cNvSpPr>
          <p:nvPr/>
        </p:nvSpPr>
        <p:spPr bwMode="auto">
          <a:xfrm rot="16200000" flipH="1">
            <a:off x="5291932" y="2564606"/>
            <a:ext cx="431800" cy="287337"/>
          </a:xfrm>
          <a:custGeom>
            <a:avLst/>
            <a:gdLst>
              <a:gd name="T0" fmla="*/ 268795 w 21600"/>
              <a:gd name="T1" fmla="*/ 0 h 21600"/>
              <a:gd name="T2" fmla="*/ 268795 w 21600"/>
              <a:gd name="T3" fmla="*/ 162627 h 21600"/>
              <a:gd name="T4" fmla="*/ 69668 w 21600"/>
              <a:gd name="T5" fmla="*/ 288925 h 21600"/>
              <a:gd name="T6" fmla="*/ 431800 w 21600"/>
              <a:gd name="T7" fmla="*/ 81314 h 21600"/>
              <a:gd name="T8" fmla="*/ 17694720 60000 65536"/>
              <a:gd name="T9" fmla="*/ 5898240 60000 65536"/>
              <a:gd name="T10" fmla="*/ 5898240 60000 65536"/>
              <a:gd name="T11" fmla="*/ 0 60000 65536"/>
              <a:gd name="T12" fmla="*/ 12427 w 21600"/>
              <a:gd name="T13" fmla="*/ 2670 h 21600"/>
              <a:gd name="T14" fmla="*/ 17027 w 21600"/>
              <a:gd name="T15" fmla="*/ 9488 h 21600"/>
            </a:gdLst>
            <a:ahLst/>
            <a:cxnLst>
              <a:cxn ang="T8">
                <a:pos x="T0" y="T1"/>
              </a:cxn>
              <a:cxn ang="T9">
                <a:pos x="T2" y="T3"/>
              </a:cxn>
              <a:cxn ang="T10">
                <a:pos x="T4" y="T5"/>
              </a:cxn>
              <a:cxn ang="T11">
                <a:pos x="T6" y="T7"/>
              </a:cxn>
            </a:cxnLst>
            <a:rect l="T12" t="T13" r="T14" b="T15"/>
            <a:pathLst>
              <a:path w="21600" h="21600">
                <a:moveTo>
                  <a:pt x="21600" y="6079"/>
                </a:moveTo>
                <a:lnTo>
                  <a:pt x="13446" y="0"/>
                </a:lnTo>
                <a:lnTo>
                  <a:pt x="13446" y="2670"/>
                </a:lnTo>
                <a:lnTo>
                  <a:pt x="12427" y="2670"/>
                </a:lnTo>
                <a:cubicBezTo>
                  <a:pt x="5564" y="2670"/>
                  <a:pt x="0" y="6918"/>
                  <a:pt x="0" y="12158"/>
                </a:cubicBezTo>
                <a:lnTo>
                  <a:pt x="0" y="21600"/>
                </a:lnTo>
                <a:lnTo>
                  <a:pt x="6969" y="21600"/>
                </a:lnTo>
                <a:lnTo>
                  <a:pt x="6969" y="12158"/>
                </a:lnTo>
                <a:cubicBezTo>
                  <a:pt x="6969" y="10683"/>
                  <a:pt x="9413" y="9488"/>
                  <a:pt x="12427" y="9488"/>
                </a:cubicBezTo>
                <a:lnTo>
                  <a:pt x="13446" y="9488"/>
                </a:lnTo>
                <a:lnTo>
                  <a:pt x="13446" y="12158"/>
                </a:lnTo>
                <a:close/>
              </a:path>
            </a:pathLst>
          </a:custGeom>
          <a:solidFill>
            <a:srgbClr val="00AEEF"/>
          </a:solidFill>
          <a:ln w="9525">
            <a:noFill/>
            <a:miter lim="800000"/>
            <a:headEnd/>
            <a:tailEnd/>
          </a:ln>
        </p:spPr>
        <p:txBody>
          <a:bodyPr vert="eaVert" wrap="none" anchor="ctr"/>
          <a:lstStyle/>
          <a:p>
            <a:pPr algn="ctr">
              <a:spcBef>
                <a:spcPct val="50000"/>
              </a:spcBef>
            </a:pPr>
            <a:endParaRPr lang="en-US" sz="1100" b="0"/>
          </a:p>
        </p:txBody>
      </p:sp>
      <p:sp>
        <p:nvSpPr>
          <p:cNvPr id="166957" name="AutoShape 133"/>
          <p:cNvSpPr>
            <a:spLocks noChangeArrowheads="1"/>
          </p:cNvSpPr>
          <p:nvPr/>
        </p:nvSpPr>
        <p:spPr bwMode="auto">
          <a:xfrm rot="16200000" flipH="1">
            <a:off x="5076826" y="3716337"/>
            <a:ext cx="576262" cy="576263"/>
          </a:xfrm>
          <a:custGeom>
            <a:avLst/>
            <a:gdLst>
              <a:gd name="T0" fmla="*/ 403544 w 21600"/>
              <a:gd name="T1" fmla="*/ 0 h 21600"/>
              <a:gd name="T2" fmla="*/ 403544 w 21600"/>
              <a:gd name="T3" fmla="*/ 324361 h 21600"/>
              <a:gd name="T4" fmla="*/ 86359 w 21600"/>
              <a:gd name="T5" fmla="*/ 576263 h 21600"/>
              <a:gd name="T6" fmla="*/ 576263 w 21600"/>
              <a:gd name="T7" fmla="*/ 16218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AEEF"/>
          </a:solidFill>
          <a:ln w="9525">
            <a:noFill/>
            <a:miter lim="800000"/>
            <a:headEnd/>
            <a:tailEnd/>
          </a:ln>
        </p:spPr>
        <p:txBody>
          <a:bodyPr vert="eaVert" wrap="none" anchor="ctr"/>
          <a:lstStyle/>
          <a:p>
            <a:pPr algn="ctr">
              <a:spcBef>
                <a:spcPct val="50000"/>
              </a:spcBef>
            </a:pPr>
            <a:endParaRPr lang="en-US" sz="1100" b="0"/>
          </a:p>
        </p:txBody>
      </p:sp>
      <p:sp>
        <p:nvSpPr>
          <p:cNvPr id="166958" name="AutoShape 134"/>
          <p:cNvSpPr>
            <a:spLocks noChangeArrowheads="1"/>
          </p:cNvSpPr>
          <p:nvPr/>
        </p:nvSpPr>
        <p:spPr bwMode="auto">
          <a:xfrm rot="16200000" flipH="1">
            <a:off x="4896644" y="5091907"/>
            <a:ext cx="790575" cy="719137"/>
          </a:xfrm>
          <a:custGeom>
            <a:avLst/>
            <a:gdLst>
              <a:gd name="T0" fmla="*/ 553622 w 21600"/>
              <a:gd name="T1" fmla="*/ 0 h 21600"/>
              <a:gd name="T2" fmla="*/ 553622 w 21600"/>
              <a:gd name="T3" fmla="*/ 404781 h 21600"/>
              <a:gd name="T4" fmla="*/ 118476 w 21600"/>
              <a:gd name="T5" fmla="*/ 719137 h 21600"/>
              <a:gd name="T6" fmla="*/ 790575 w 21600"/>
              <a:gd name="T7" fmla="*/ 20239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AEEF"/>
          </a:solidFill>
          <a:ln w="9525">
            <a:noFill/>
            <a:miter lim="800000"/>
            <a:headEnd/>
            <a:tailEnd/>
          </a:ln>
        </p:spPr>
        <p:txBody>
          <a:bodyPr vert="eaVert" wrap="none" anchor="ctr"/>
          <a:lstStyle/>
          <a:p>
            <a:pPr algn="ctr">
              <a:spcBef>
                <a:spcPct val="50000"/>
              </a:spcBef>
            </a:pPr>
            <a:endParaRPr lang="en-US" sz="1100" b="0"/>
          </a:p>
        </p:txBody>
      </p:sp>
      <p:sp>
        <p:nvSpPr>
          <p:cNvPr id="166959" name="Text Box 141"/>
          <p:cNvSpPr txBox="1">
            <a:spLocks noChangeArrowheads="1"/>
          </p:cNvSpPr>
          <p:nvPr/>
        </p:nvSpPr>
        <p:spPr bwMode="auto">
          <a:xfrm>
            <a:off x="5653088" y="4935538"/>
            <a:ext cx="3400425" cy="877887"/>
          </a:xfrm>
          <a:prstGeom prst="rect">
            <a:avLst/>
          </a:prstGeom>
          <a:noFill/>
          <a:ln w="25400">
            <a:solidFill>
              <a:srgbClr val="00AEEF"/>
            </a:solidFill>
            <a:miter lim="800000"/>
            <a:headEnd/>
            <a:tailEnd/>
          </a:ln>
        </p:spPr>
        <p:txBody>
          <a:bodyPr lIns="54000" tIns="10800" rIns="54000" bIns="10800"/>
          <a:lstStyle/>
          <a:p>
            <a:r>
              <a:rPr lang="en-GB" sz="1600"/>
              <a:t>Demand</a:t>
            </a:r>
          </a:p>
          <a:p>
            <a:r>
              <a:rPr lang="en-GB" sz="1200" b="0"/>
              <a:t>How will demand develop, particularly in developing economies, and how price elastic will global demand be? </a:t>
            </a:r>
            <a:endParaRPr lang="en-GB" sz="1200">
              <a:solidFill>
                <a:srgbClr val="FF0066"/>
              </a:solidFill>
            </a:endParaRPr>
          </a:p>
        </p:txBody>
      </p:sp>
      <p:sp>
        <p:nvSpPr>
          <p:cNvPr id="166960" name="AutoShape 142"/>
          <p:cNvSpPr>
            <a:spLocks noChangeArrowheads="1"/>
          </p:cNvSpPr>
          <p:nvPr/>
        </p:nvSpPr>
        <p:spPr bwMode="auto">
          <a:xfrm rot="16200000" flipH="1">
            <a:off x="5003006" y="4366419"/>
            <a:ext cx="649288" cy="647700"/>
          </a:xfrm>
          <a:custGeom>
            <a:avLst/>
            <a:gdLst>
              <a:gd name="T0" fmla="*/ 454682 w 21600"/>
              <a:gd name="T1" fmla="*/ 0 h 21600"/>
              <a:gd name="T2" fmla="*/ 454682 w 21600"/>
              <a:gd name="T3" fmla="*/ 364571 h 21600"/>
              <a:gd name="T4" fmla="*/ 97303 w 21600"/>
              <a:gd name="T5" fmla="*/ 647700 h 21600"/>
              <a:gd name="T6" fmla="*/ 649288 w 21600"/>
              <a:gd name="T7" fmla="*/ 18228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AEEF"/>
          </a:solidFill>
          <a:ln w="9525">
            <a:noFill/>
            <a:miter lim="800000"/>
            <a:headEnd/>
            <a:tailEnd/>
          </a:ln>
        </p:spPr>
        <p:txBody>
          <a:bodyPr vert="eaVert" wrap="none" anchor="ctr"/>
          <a:lstStyle/>
          <a:p>
            <a:pPr algn="ctr">
              <a:spcBef>
                <a:spcPct val="50000"/>
              </a:spcBef>
            </a:pPr>
            <a:endParaRPr lang="en-US" sz="1100" b="0"/>
          </a:p>
        </p:txBody>
      </p:sp>
      <p:sp>
        <p:nvSpPr>
          <p:cNvPr id="166919" name="Text Box 41"/>
          <p:cNvSpPr txBox="1">
            <a:spLocks noChangeArrowheads="1"/>
          </p:cNvSpPr>
          <p:nvPr/>
        </p:nvSpPr>
        <p:spPr bwMode="auto">
          <a:xfrm>
            <a:off x="4408488" y="6102350"/>
            <a:ext cx="1800225" cy="504825"/>
          </a:xfrm>
          <a:prstGeom prst="rect">
            <a:avLst/>
          </a:prstGeom>
          <a:noFill/>
          <a:ln w="25400">
            <a:noFill/>
            <a:miter lim="800000"/>
            <a:headEnd/>
            <a:tailEnd/>
          </a:ln>
        </p:spPr>
        <p:txBody>
          <a:bodyPr/>
          <a:lstStyle/>
          <a:p>
            <a:pPr algn="ctr">
              <a:spcBef>
                <a:spcPct val="50000"/>
              </a:spcBef>
            </a:pPr>
            <a:r>
              <a:rPr lang="en-GB" sz="2400">
                <a:solidFill>
                  <a:srgbClr val="00AEEF"/>
                </a:solidFill>
              </a:rPr>
              <a:t>Peak Oil?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Slide Number Placeholder 4"/>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D3A1FE95-ACC2-44CE-8F0F-E1952FEE5C15}" type="slidenum">
              <a:rPr lang="en-GB" sz="1400" b="0"/>
              <a:pPr algn="r"/>
              <a:t>8</a:t>
            </a:fld>
            <a:endParaRPr lang="en-GB" sz="1400" b="0"/>
          </a:p>
        </p:txBody>
      </p:sp>
      <p:sp>
        <p:nvSpPr>
          <p:cNvPr id="168964" name="Rectangle 60"/>
          <p:cNvSpPr>
            <a:spLocks noChangeArrowheads="1"/>
          </p:cNvSpPr>
          <p:nvPr/>
        </p:nvSpPr>
        <p:spPr bwMode="auto">
          <a:xfrm>
            <a:off x="2847975" y="4087813"/>
            <a:ext cx="6235700" cy="2693987"/>
          </a:xfrm>
          <a:prstGeom prst="rect">
            <a:avLst/>
          </a:prstGeom>
          <a:noFill/>
          <a:ln w="25400">
            <a:solidFill>
              <a:srgbClr val="00AEEF"/>
            </a:solidFill>
            <a:miter lim="800000"/>
            <a:headEnd/>
            <a:tailEnd/>
          </a:ln>
        </p:spPr>
        <p:txBody>
          <a:bodyPr/>
          <a:lstStyle/>
          <a:p>
            <a:pPr>
              <a:spcBef>
                <a:spcPct val="20000"/>
              </a:spcBef>
            </a:pPr>
            <a:r>
              <a:rPr lang="en-GB" sz="1200">
                <a:solidFill>
                  <a:srgbClr val="00AEEF"/>
                </a:solidFill>
              </a:rPr>
              <a:t>In 1956 Hubbert closely predicted the peak of production in the United States in the 1970s. However, US production in 2005 (in the Lower 48 states) was 66 percent higher than Hubbert had projected. Also, Hubbert’s US estimate was based on very reliable resource estimates and assumed an economically rational exploitation.</a:t>
            </a:r>
          </a:p>
          <a:p>
            <a:pPr>
              <a:spcBef>
                <a:spcPct val="20000"/>
              </a:spcBef>
            </a:pPr>
            <a:r>
              <a:rPr lang="en-GB" sz="1400">
                <a:solidFill>
                  <a:srgbClr val="00AEEF"/>
                </a:solidFill>
              </a:rPr>
              <a:t>Criticisms levelled at Hubbert’s approach:</a:t>
            </a:r>
          </a:p>
          <a:p>
            <a:pPr>
              <a:spcBef>
                <a:spcPct val="20000"/>
              </a:spcBef>
              <a:buFontTx/>
              <a:buChar char="•"/>
            </a:pPr>
            <a:r>
              <a:rPr lang="en-GB" sz="1100"/>
              <a:t>Discovery</a:t>
            </a:r>
            <a:r>
              <a:rPr lang="en-GB" sz="1100" b="0"/>
              <a:t> – Hubbert’s treatment of discoveries focuses exclusively on geological scarcity. It fails to account for the influence of the oil price, changing technology and governments’ policies.</a:t>
            </a:r>
          </a:p>
          <a:p>
            <a:pPr>
              <a:spcBef>
                <a:spcPct val="20000"/>
              </a:spcBef>
              <a:buFontTx/>
              <a:buChar char="•"/>
            </a:pPr>
            <a:r>
              <a:rPr lang="en-GB" sz="1100"/>
              <a:t>Reserves</a:t>
            </a:r>
            <a:r>
              <a:rPr lang="en-GB" sz="1100" b="0"/>
              <a:t> – An estimate of finite recoverable reserves lies at the foundation of the theory, but estimates have changed significantly over time and are dependent on technology (and oil price), limiting the models predictive power.</a:t>
            </a:r>
          </a:p>
          <a:p>
            <a:pPr>
              <a:spcBef>
                <a:spcPct val="20000"/>
              </a:spcBef>
              <a:buFontTx/>
              <a:buChar char="•"/>
            </a:pPr>
            <a:r>
              <a:rPr lang="en-GB" sz="1100"/>
              <a:t>Production</a:t>
            </a:r>
            <a:r>
              <a:rPr lang="en-GB" sz="1100" b="0"/>
              <a:t> – Hubbert assumes a fixed time lag between discovery and production, but the capacity and incentives to produce are likely to change over time and invalidate this assumption. Also, countries such as those in the Middle East do not necessarily exploit resources based on market principles but may decide to keep resources for the future.</a:t>
            </a:r>
          </a:p>
        </p:txBody>
      </p:sp>
      <p:sp>
        <p:nvSpPr>
          <p:cNvPr id="168965" name="Line 4"/>
          <p:cNvSpPr>
            <a:spLocks noChangeShapeType="1"/>
          </p:cNvSpPr>
          <p:nvPr/>
        </p:nvSpPr>
        <p:spPr bwMode="auto">
          <a:xfrm>
            <a:off x="9525" y="969963"/>
            <a:ext cx="9144000" cy="0"/>
          </a:xfrm>
          <a:prstGeom prst="line">
            <a:avLst/>
          </a:prstGeom>
          <a:noFill/>
          <a:ln w="76200">
            <a:solidFill>
              <a:srgbClr val="B3AA7E"/>
            </a:solidFill>
            <a:round/>
            <a:headEnd/>
            <a:tailEnd/>
          </a:ln>
        </p:spPr>
        <p:txBody>
          <a:bodyPr/>
          <a:lstStyle/>
          <a:p>
            <a:endParaRPr lang="en-GB"/>
          </a:p>
        </p:txBody>
      </p:sp>
      <p:sp>
        <p:nvSpPr>
          <p:cNvPr id="168967" name="Rectangle 18"/>
          <p:cNvSpPr>
            <a:spLocks noChangeArrowheads="1"/>
          </p:cNvSpPr>
          <p:nvPr/>
        </p:nvSpPr>
        <p:spPr bwMode="auto">
          <a:xfrm>
            <a:off x="0" y="0"/>
            <a:ext cx="8229600" cy="490538"/>
          </a:xfrm>
          <a:prstGeom prst="rect">
            <a:avLst/>
          </a:prstGeom>
          <a:noFill/>
          <a:ln w="9525">
            <a:noFill/>
            <a:miter lim="800000"/>
            <a:headEnd/>
            <a:tailEnd/>
          </a:ln>
        </p:spPr>
        <p:txBody>
          <a:bodyPr anchor="ctr"/>
          <a:lstStyle/>
          <a:p>
            <a:r>
              <a:rPr lang="en-GB" sz="2400">
                <a:solidFill>
                  <a:srgbClr val="B3AA7E"/>
                </a:solidFill>
              </a:rPr>
              <a:t>Agree to Disagree</a:t>
            </a:r>
          </a:p>
        </p:txBody>
      </p:sp>
      <p:sp>
        <p:nvSpPr>
          <p:cNvPr id="168968" name="Footer Placeholder 3"/>
          <p:cNvSpPr txBox="1">
            <a:spLocks noGrp="1"/>
          </p:cNvSpPr>
          <p:nvPr/>
        </p:nvSpPr>
        <p:spPr bwMode="auto">
          <a:xfrm>
            <a:off x="3068638" y="3671888"/>
            <a:ext cx="5832475" cy="365125"/>
          </a:xfrm>
          <a:prstGeom prst="rect">
            <a:avLst/>
          </a:prstGeom>
          <a:noFill/>
          <a:ln w="9525">
            <a:noFill/>
            <a:miter lim="800000"/>
            <a:headEnd/>
            <a:tailEnd/>
          </a:ln>
        </p:spPr>
        <p:txBody>
          <a:bodyPr lIns="18000" rIns="18000" anchor="b">
            <a:spAutoFit/>
          </a:bodyPr>
          <a:lstStyle/>
          <a:p>
            <a:r>
              <a:rPr lang="en-GB" sz="900" b="0"/>
              <a:t>Source: Peaking of World oil Production: Impacts Mitigation &amp; Risk management (Hirsch, Bezdek, Wendling 2005) </a:t>
            </a:r>
          </a:p>
          <a:p>
            <a:r>
              <a:rPr lang="en-GB" sz="900" b="0"/>
              <a:t>DECC itself has not attempted to predict the timing of peak oil.    *updated</a:t>
            </a:r>
          </a:p>
        </p:txBody>
      </p:sp>
      <p:sp>
        <p:nvSpPr>
          <p:cNvPr id="168969" name="Text Box 48"/>
          <p:cNvSpPr txBox="1">
            <a:spLocks noChangeArrowheads="1"/>
          </p:cNvSpPr>
          <p:nvPr/>
        </p:nvSpPr>
        <p:spPr bwMode="auto">
          <a:xfrm>
            <a:off x="19050" y="404813"/>
            <a:ext cx="6713538" cy="487362"/>
          </a:xfrm>
          <a:prstGeom prst="rect">
            <a:avLst/>
          </a:prstGeom>
          <a:noFill/>
          <a:ln w="9525" algn="ctr">
            <a:noFill/>
            <a:prstDash val="sysDot"/>
            <a:miter lim="800000"/>
            <a:headEnd/>
            <a:tailEnd/>
          </a:ln>
        </p:spPr>
        <p:txBody>
          <a:bodyPr>
            <a:spAutoFit/>
          </a:bodyPr>
          <a:lstStyle/>
          <a:p>
            <a:pPr>
              <a:spcBef>
                <a:spcPct val="50000"/>
              </a:spcBef>
            </a:pPr>
            <a:r>
              <a:rPr lang="en-GB" sz="1200"/>
              <a:t>Opinions on if and when there will be a supply-constrained peak vary widely. Views on conventional sources peaking range from imminently to within the next 10-15 years…</a:t>
            </a:r>
            <a:r>
              <a:rPr lang="en-GB" sz="1400" b="0"/>
              <a:t> </a:t>
            </a:r>
          </a:p>
        </p:txBody>
      </p:sp>
      <p:sp>
        <p:nvSpPr>
          <p:cNvPr id="168970" name="Text Box 20"/>
          <p:cNvSpPr txBox="1">
            <a:spLocks noChangeArrowheads="1"/>
          </p:cNvSpPr>
          <p:nvPr/>
        </p:nvSpPr>
        <p:spPr bwMode="auto">
          <a:xfrm>
            <a:off x="6845300" y="1347788"/>
            <a:ext cx="157163" cy="260350"/>
          </a:xfrm>
          <a:prstGeom prst="rect">
            <a:avLst/>
          </a:prstGeom>
          <a:noFill/>
          <a:ln w="9525" algn="ctr">
            <a:noFill/>
            <a:prstDash val="sysDot"/>
            <a:miter lim="800000"/>
            <a:headEnd/>
            <a:tailEnd/>
          </a:ln>
        </p:spPr>
        <p:txBody>
          <a:bodyPr wrap="none">
            <a:spAutoFit/>
          </a:bodyPr>
          <a:lstStyle/>
          <a:p>
            <a:pPr algn="ctr"/>
            <a:endParaRPr lang="en-US" sz="1100"/>
          </a:p>
        </p:txBody>
      </p:sp>
      <p:sp>
        <p:nvSpPr>
          <p:cNvPr id="168971" name="Line 22"/>
          <p:cNvSpPr>
            <a:spLocks noChangeShapeType="1"/>
          </p:cNvSpPr>
          <p:nvPr/>
        </p:nvSpPr>
        <p:spPr bwMode="auto">
          <a:xfrm flipV="1">
            <a:off x="2843213" y="3484563"/>
            <a:ext cx="6189662" cy="15875"/>
          </a:xfrm>
          <a:prstGeom prst="line">
            <a:avLst/>
          </a:prstGeom>
          <a:noFill/>
          <a:ln w="88900">
            <a:solidFill>
              <a:srgbClr val="00AEEF"/>
            </a:solidFill>
            <a:round/>
            <a:headEnd type="stealth" w="med" len="med"/>
            <a:tailEnd type="stealth" w="med" len="med"/>
          </a:ln>
        </p:spPr>
        <p:txBody>
          <a:bodyPr wrap="none" anchor="ctr"/>
          <a:lstStyle/>
          <a:p>
            <a:endParaRPr lang="en-GB"/>
          </a:p>
        </p:txBody>
      </p:sp>
      <p:sp>
        <p:nvSpPr>
          <p:cNvPr id="168972" name="Text Box 23"/>
          <p:cNvSpPr txBox="1">
            <a:spLocks noChangeArrowheads="1"/>
          </p:cNvSpPr>
          <p:nvPr/>
        </p:nvSpPr>
        <p:spPr bwMode="auto">
          <a:xfrm>
            <a:off x="3254375" y="3478213"/>
            <a:ext cx="522288" cy="260350"/>
          </a:xfrm>
          <a:prstGeom prst="rect">
            <a:avLst/>
          </a:prstGeom>
          <a:noFill/>
          <a:ln w="9525" algn="ctr">
            <a:noFill/>
            <a:prstDash val="sysDot"/>
            <a:miter lim="800000"/>
            <a:headEnd/>
            <a:tailEnd/>
          </a:ln>
        </p:spPr>
        <p:txBody>
          <a:bodyPr>
            <a:spAutoFit/>
          </a:bodyPr>
          <a:lstStyle/>
          <a:p>
            <a:pPr algn="ctr">
              <a:spcBef>
                <a:spcPct val="50000"/>
              </a:spcBef>
            </a:pPr>
            <a:r>
              <a:rPr lang="en-GB" sz="1100"/>
              <a:t>2005</a:t>
            </a:r>
            <a:endParaRPr lang="en-US" sz="1100"/>
          </a:p>
        </p:txBody>
      </p:sp>
      <p:sp>
        <p:nvSpPr>
          <p:cNvPr id="168973" name="Text Box 24"/>
          <p:cNvSpPr txBox="1">
            <a:spLocks noChangeArrowheads="1"/>
          </p:cNvSpPr>
          <p:nvPr/>
        </p:nvSpPr>
        <p:spPr bwMode="auto">
          <a:xfrm>
            <a:off x="3867150" y="3478213"/>
            <a:ext cx="557213" cy="260350"/>
          </a:xfrm>
          <a:prstGeom prst="rect">
            <a:avLst/>
          </a:prstGeom>
          <a:noFill/>
          <a:ln w="9525" algn="ctr">
            <a:noFill/>
            <a:prstDash val="sysDot"/>
            <a:miter lim="800000"/>
            <a:headEnd/>
            <a:tailEnd/>
          </a:ln>
        </p:spPr>
        <p:txBody>
          <a:bodyPr>
            <a:spAutoFit/>
          </a:bodyPr>
          <a:lstStyle/>
          <a:p>
            <a:pPr algn="ctr">
              <a:spcBef>
                <a:spcPct val="50000"/>
              </a:spcBef>
            </a:pPr>
            <a:r>
              <a:rPr lang="en-GB" sz="1100"/>
              <a:t>2007</a:t>
            </a:r>
            <a:endParaRPr lang="en-US" sz="1100"/>
          </a:p>
        </p:txBody>
      </p:sp>
      <p:sp>
        <p:nvSpPr>
          <p:cNvPr id="168974" name="Text Box 25"/>
          <p:cNvSpPr txBox="1">
            <a:spLocks noChangeArrowheads="1"/>
          </p:cNvSpPr>
          <p:nvPr/>
        </p:nvSpPr>
        <p:spPr bwMode="auto">
          <a:xfrm>
            <a:off x="6453188" y="3478213"/>
            <a:ext cx="635000" cy="260350"/>
          </a:xfrm>
          <a:prstGeom prst="rect">
            <a:avLst/>
          </a:prstGeom>
          <a:noFill/>
          <a:ln w="9525" algn="ctr">
            <a:noFill/>
            <a:prstDash val="sysDot"/>
            <a:miter lim="800000"/>
            <a:headEnd/>
            <a:tailEnd/>
          </a:ln>
        </p:spPr>
        <p:txBody>
          <a:bodyPr>
            <a:spAutoFit/>
          </a:bodyPr>
          <a:lstStyle/>
          <a:p>
            <a:pPr algn="ctr">
              <a:spcBef>
                <a:spcPct val="50000"/>
              </a:spcBef>
            </a:pPr>
            <a:r>
              <a:rPr lang="en-GB" sz="1100"/>
              <a:t>2020</a:t>
            </a:r>
            <a:endParaRPr lang="en-US" sz="1100"/>
          </a:p>
        </p:txBody>
      </p:sp>
      <p:sp>
        <p:nvSpPr>
          <p:cNvPr id="168975" name="Text Box 26"/>
          <p:cNvSpPr txBox="1">
            <a:spLocks noChangeArrowheads="1"/>
          </p:cNvSpPr>
          <p:nvPr/>
        </p:nvSpPr>
        <p:spPr bwMode="auto">
          <a:xfrm>
            <a:off x="4514850" y="3478213"/>
            <a:ext cx="630238" cy="260350"/>
          </a:xfrm>
          <a:prstGeom prst="rect">
            <a:avLst/>
          </a:prstGeom>
          <a:noFill/>
          <a:ln w="9525" algn="ctr">
            <a:noFill/>
            <a:prstDash val="sysDot"/>
            <a:miter lim="800000"/>
            <a:headEnd/>
            <a:tailEnd/>
          </a:ln>
        </p:spPr>
        <p:txBody>
          <a:bodyPr>
            <a:spAutoFit/>
          </a:bodyPr>
          <a:lstStyle/>
          <a:p>
            <a:pPr algn="ctr">
              <a:spcBef>
                <a:spcPct val="50000"/>
              </a:spcBef>
            </a:pPr>
            <a:r>
              <a:rPr lang="en-GB" sz="1100"/>
              <a:t>2009</a:t>
            </a:r>
            <a:endParaRPr lang="en-US" sz="1100"/>
          </a:p>
        </p:txBody>
      </p:sp>
      <p:sp>
        <p:nvSpPr>
          <p:cNvPr id="168976" name="Text Box 27"/>
          <p:cNvSpPr txBox="1">
            <a:spLocks noChangeArrowheads="1"/>
          </p:cNvSpPr>
          <p:nvPr/>
        </p:nvSpPr>
        <p:spPr bwMode="auto">
          <a:xfrm>
            <a:off x="5160963" y="3478213"/>
            <a:ext cx="560387" cy="260350"/>
          </a:xfrm>
          <a:prstGeom prst="rect">
            <a:avLst/>
          </a:prstGeom>
          <a:noFill/>
          <a:ln w="9525" algn="ctr">
            <a:noFill/>
            <a:prstDash val="sysDot"/>
            <a:miter lim="800000"/>
            <a:headEnd/>
            <a:tailEnd/>
          </a:ln>
        </p:spPr>
        <p:txBody>
          <a:bodyPr>
            <a:spAutoFit/>
          </a:bodyPr>
          <a:lstStyle/>
          <a:p>
            <a:pPr algn="ctr">
              <a:spcBef>
                <a:spcPct val="50000"/>
              </a:spcBef>
            </a:pPr>
            <a:r>
              <a:rPr lang="en-GB" sz="1100"/>
              <a:t>2010</a:t>
            </a:r>
            <a:endParaRPr lang="en-US" sz="1100"/>
          </a:p>
        </p:txBody>
      </p:sp>
      <p:sp>
        <p:nvSpPr>
          <p:cNvPr id="168977" name="Text Box 28"/>
          <p:cNvSpPr txBox="1">
            <a:spLocks noChangeArrowheads="1"/>
          </p:cNvSpPr>
          <p:nvPr/>
        </p:nvSpPr>
        <p:spPr bwMode="auto">
          <a:xfrm>
            <a:off x="5807075" y="3478213"/>
            <a:ext cx="561975" cy="260350"/>
          </a:xfrm>
          <a:prstGeom prst="rect">
            <a:avLst/>
          </a:prstGeom>
          <a:noFill/>
          <a:ln w="9525" algn="ctr">
            <a:noFill/>
            <a:prstDash val="sysDot"/>
            <a:miter lim="800000"/>
            <a:headEnd/>
            <a:tailEnd/>
          </a:ln>
        </p:spPr>
        <p:txBody>
          <a:bodyPr>
            <a:spAutoFit/>
          </a:bodyPr>
          <a:lstStyle/>
          <a:p>
            <a:pPr algn="ctr">
              <a:spcBef>
                <a:spcPct val="50000"/>
              </a:spcBef>
            </a:pPr>
            <a:r>
              <a:rPr lang="en-GB" sz="1100"/>
              <a:t>2015</a:t>
            </a:r>
            <a:endParaRPr lang="en-US" sz="1100"/>
          </a:p>
        </p:txBody>
      </p:sp>
      <p:sp>
        <p:nvSpPr>
          <p:cNvPr id="168978" name="Text Box 29"/>
          <p:cNvSpPr txBox="1">
            <a:spLocks noChangeArrowheads="1"/>
          </p:cNvSpPr>
          <p:nvPr/>
        </p:nvSpPr>
        <p:spPr bwMode="auto">
          <a:xfrm>
            <a:off x="7100888" y="3478213"/>
            <a:ext cx="636587" cy="260350"/>
          </a:xfrm>
          <a:prstGeom prst="rect">
            <a:avLst/>
          </a:prstGeom>
          <a:noFill/>
          <a:ln w="9525" algn="ctr">
            <a:noFill/>
            <a:prstDash val="sysDot"/>
            <a:miter lim="800000"/>
            <a:headEnd/>
            <a:tailEnd/>
          </a:ln>
        </p:spPr>
        <p:txBody>
          <a:bodyPr>
            <a:spAutoFit/>
          </a:bodyPr>
          <a:lstStyle/>
          <a:p>
            <a:pPr algn="ctr">
              <a:spcBef>
                <a:spcPct val="50000"/>
              </a:spcBef>
            </a:pPr>
            <a:r>
              <a:rPr lang="en-GB" sz="1100"/>
              <a:t>2025</a:t>
            </a:r>
            <a:endParaRPr lang="en-US" sz="1100"/>
          </a:p>
        </p:txBody>
      </p:sp>
      <p:sp>
        <p:nvSpPr>
          <p:cNvPr id="168979" name="Text Box 30"/>
          <p:cNvSpPr txBox="1">
            <a:spLocks noChangeArrowheads="1"/>
          </p:cNvSpPr>
          <p:nvPr/>
        </p:nvSpPr>
        <p:spPr bwMode="auto">
          <a:xfrm>
            <a:off x="7731125" y="3484563"/>
            <a:ext cx="636588" cy="260350"/>
          </a:xfrm>
          <a:prstGeom prst="rect">
            <a:avLst/>
          </a:prstGeom>
          <a:noFill/>
          <a:ln w="9525" algn="ctr">
            <a:noFill/>
            <a:prstDash val="sysDot"/>
            <a:miter lim="800000"/>
            <a:headEnd/>
            <a:tailEnd/>
          </a:ln>
        </p:spPr>
        <p:txBody>
          <a:bodyPr>
            <a:spAutoFit/>
          </a:bodyPr>
          <a:lstStyle/>
          <a:p>
            <a:pPr algn="ctr">
              <a:spcBef>
                <a:spcPct val="50000"/>
              </a:spcBef>
            </a:pPr>
            <a:r>
              <a:rPr lang="en-GB" sz="1100"/>
              <a:t>2030</a:t>
            </a:r>
            <a:endParaRPr lang="en-US" sz="1100"/>
          </a:p>
        </p:txBody>
      </p:sp>
      <p:sp>
        <p:nvSpPr>
          <p:cNvPr id="168980" name="Line 31"/>
          <p:cNvSpPr>
            <a:spLocks noChangeShapeType="1"/>
          </p:cNvSpPr>
          <p:nvPr/>
        </p:nvSpPr>
        <p:spPr bwMode="auto">
          <a:xfrm>
            <a:off x="3405188" y="3140075"/>
            <a:ext cx="781050" cy="1588"/>
          </a:xfrm>
          <a:prstGeom prst="line">
            <a:avLst/>
          </a:prstGeom>
          <a:noFill/>
          <a:ln w="38100">
            <a:solidFill>
              <a:schemeClr val="accent2"/>
            </a:solidFill>
            <a:round/>
            <a:headEnd type="oval" w="sm" len="sm"/>
            <a:tailEnd type="oval" w="sm" len="sm"/>
          </a:ln>
        </p:spPr>
        <p:txBody>
          <a:bodyPr wrap="none" anchor="ctr"/>
          <a:lstStyle/>
          <a:p>
            <a:endParaRPr lang="en-GB"/>
          </a:p>
        </p:txBody>
      </p:sp>
      <p:sp>
        <p:nvSpPr>
          <p:cNvPr id="168981" name="Text Box 32"/>
          <p:cNvSpPr txBox="1">
            <a:spLocks noChangeArrowheads="1"/>
          </p:cNvSpPr>
          <p:nvPr/>
        </p:nvSpPr>
        <p:spPr bwMode="auto">
          <a:xfrm>
            <a:off x="3203575" y="2905125"/>
            <a:ext cx="976313" cy="260350"/>
          </a:xfrm>
          <a:prstGeom prst="rect">
            <a:avLst/>
          </a:prstGeom>
          <a:noFill/>
          <a:ln w="9525" algn="ctr">
            <a:noFill/>
            <a:prstDash val="sysDot"/>
            <a:miter lim="800000"/>
            <a:headEnd/>
            <a:tailEnd/>
          </a:ln>
        </p:spPr>
        <p:txBody>
          <a:bodyPr>
            <a:spAutoFit/>
          </a:bodyPr>
          <a:lstStyle/>
          <a:p>
            <a:pPr algn="ctr">
              <a:spcBef>
                <a:spcPct val="50000"/>
              </a:spcBef>
            </a:pPr>
            <a:r>
              <a:rPr lang="en-GB" sz="1100"/>
              <a:t>Bakhitari</a:t>
            </a:r>
            <a:endParaRPr lang="en-US" sz="1100"/>
          </a:p>
        </p:txBody>
      </p:sp>
      <p:sp>
        <p:nvSpPr>
          <p:cNvPr id="168982" name="Line 33"/>
          <p:cNvSpPr>
            <a:spLocks noChangeShapeType="1"/>
          </p:cNvSpPr>
          <p:nvPr/>
        </p:nvSpPr>
        <p:spPr bwMode="auto">
          <a:xfrm>
            <a:off x="4038600" y="3035300"/>
            <a:ext cx="781050" cy="1588"/>
          </a:xfrm>
          <a:prstGeom prst="line">
            <a:avLst/>
          </a:prstGeom>
          <a:noFill/>
          <a:ln w="38100">
            <a:solidFill>
              <a:schemeClr val="accent2"/>
            </a:solidFill>
            <a:round/>
            <a:headEnd type="oval" w="sm" len="sm"/>
            <a:tailEnd type="oval" w="sm" len="sm"/>
          </a:ln>
        </p:spPr>
        <p:txBody>
          <a:bodyPr wrap="none" anchor="ctr"/>
          <a:lstStyle/>
          <a:p>
            <a:endParaRPr lang="en-GB"/>
          </a:p>
        </p:txBody>
      </p:sp>
      <p:sp>
        <p:nvSpPr>
          <p:cNvPr id="168983" name="Text Box 34"/>
          <p:cNvSpPr txBox="1">
            <a:spLocks noChangeArrowheads="1"/>
          </p:cNvSpPr>
          <p:nvPr/>
        </p:nvSpPr>
        <p:spPr bwMode="auto">
          <a:xfrm>
            <a:off x="3927475" y="2790825"/>
            <a:ext cx="977900" cy="260350"/>
          </a:xfrm>
          <a:prstGeom prst="rect">
            <a:avLst/>
          </a:prstGeom>
          <a:noFill/>
          <a:ln w="9525" algn="ctr">
            <a:noFill/>
            <a:prstDash val="sysDot"/>
            <a:miter lim="800000"/>
            <a:headEnd/>
            <a:tailEnd/>
          </a:ln>
        </p:spPr>
        <p:txBody>
          <a:bodyPr>
            <a:spAutoFit/>
          </a:bodyPr>
          <a:lstStyle/>
          <a:p>
            <a:pPr algn="ctr">
              <a:spcBef>
                <a:spcPct val="50000"/>
              </a:spcBef>
            </a:pPr>
            <a:r>
              <a:rPr lang="en-GB" sz="1100"/>
              <a:t>Simmons</a:t>
            </a:r>
            <a:endParaRPr lang="en-US" sz="1100"/>
          </a:p>
        </p:txBody>
      </p:sp>
      <p:sp>
        <p:nvSpPr>
          <p:cNvPr id="168984" name="Line 35"/>
          <p:cNvSpPr>
            <a:spLocks noChangeShapeType="1"/>
          </p:cNvSpPr>
          <p:nvPr/>
        </p:nvSpPr>
        <p:spPr bwMode="auto">
          <a:xfrm>
            <a:off x="4732338" y="2844800"/>
            <a:ext cx="1433512" cy="9525"/>
          </a:xfrm>
          <a:prstGeom prst="line">
            <a:avLst/>
          </a:prstGeom>
          <a:noFill/>
          <a:ln w="38100">
            <a:solidFill>
              <a:schemeClr val="accent2"/>
            </a:solidFill>
            <a:round/>
            <a:headEnd type="oval" w="sm" len="sm"/>
            <a:tailEnd type="triangle" w="med" len="med"/>
          </a:ln>
        </p:spPr>
        <p:txBody>
          <a:bodyPr wrap="none" anchor="ctr"/>
          <a:lstStyle/>
          <a:p>
            <a:endParaRPr lang="en-GB"/>
          </a:p>
        </p:txBody>
      </p:sp>
      <p:sp>
        <p:nvSpPr>
          <p:cNvPr id="168985" name="Text Box 36"/>
          <p:cNvSpPr txBox="1">
            <a:spLocks noChangeArrowheads="1"/>
          </p:cNvSpPr>
          <p:nvPr/>
        </p:nvSpPr>
        <p:spPr bwMode="auto">
          <a:xfrm>
            <a:off x="4719638" y="2598738"/>
            <a:ext cx="1076325" cy="260350"/>
          </a:xfrm>
          <a:prstGeom prst="rect">
            <a:avLst/>
          </a:prstGeom>
          <a:noFill/>
          <a:ln w="9525" algn="ctr">
            <a:noFill/>
            <a:prstDash val="sysDot"/>
            <a:miter lim="800000"/>
            <a:headEnd/>
            <a:tailEnd/>
          </a:ln>
        </p:spPr>
        <p:txBody>
          <a:bodyPr>
            <a:spAutoFit/>
          </a:bodyPr>
          <a:lstStyle/>
          <a:p>
            <a:pPr algn="ctr">
              <a:spcBef>
                <a:spcPct val="50000"/>
              </a:spcBef>
            </a:pPr>
            <a:r>
              <a:rPr lang="en-GB" sz="1100"/>
              <a:t>Skrebowski*</a:t>
            </a:r>
            <a:endParaRPr lang="en-US" sz="1100"/>
          </a:p>
        </p:txBody>
      </p:sp>
      <p:sp>
        <p:nvSpPr>
          <p:cNvPr id="168986" name="Text Box 37"/>
          <p:cNvSpPr txBox="1">
            <a:spLocks noChangeArrowheads="1"/>
          </p:cNvSpPr>
          <p:nvPr/>
        </p:nvSpPr>
        <p:spPr bwMode="auto">
          <a:xfrm>
            <a:off x="3997325" y="2378075"/>
            <a:ext cx="976313" cy="260350"/>
          </a:xfrm>
          <a:prstGeom prst="rect">
            <a:avLst/>
          </a:prstGeom>
          <a:noFill/>
          <a:ln w="9525" algn="ctr">
            <a:noFill/>
            <a:prstDash val="sysDot"/>
            <a:miter lim="800000"/>
            <a:headEnd/>
            <a:tailEnd/>
          </a:ln>
        </p:spPr>
        <p:txBody>
          <a:bodyPr>
            <a:spAutoFit/>
          </a:bodyPr>
          <a:lstStyle/>
          <a:p>
            <a:pPr algn="ctr">
              <a:spcBef>
                <a:spcPct val="50000"/>
              </a:spcBef>
            </a:pPr>
            <a:r>
              <a:rPr lang="en-GB" sz="1100"/>
              <a:t>Deffeyes</a:t>
            </a:r>
            <a:endParaRPr lang="en-US" sz="1100"/>
          </a:p>
        </p:txBody>
      </p:sp>
      <p:sp>
        <p:nvSpPr>
          <p:cNvPr id="168987" name="Line 38"/>
          <p:cNvSpPr>
            <a:spLocks noChangeShapeType="1"/>
          </p:cNvSpPr>
          <p:nvPr/>
        </p:nvSpPr>
        <p:spPr bwMode="auto">
          <a:xfrm flipH="1">
            <a:off x="3416300" y="2606675"/>
            <a:ext cx="1463675" cy="1588"/>
          </a:xfrm>
          <a:prstGeom prst="line">
            <a:avLst/>
          </a:prstGeom>
          <a:noFill/>
          <a:ln w="38100">
            <a:solidFill>
              <a:schemeClr val="accent2"/>
            </a:solidFill>
            <a:round/>
            <a:headEnd type="oval" w="sm" len="sm"/>
            <a:tailEnd type="triangle" w="med" len="med"/>
          </a:ln>
        </p:spPr>
        <p:txBody>
          <a:bodyPr wrap="none" anchor="ctr"/>
          <a:lstStyle/>
          <a:p>
            <a:endParaRPr lang="en-GB"/>
          </a:p>
        </p:txBody>
      </p:sp>
      <p:sp>
        <p:nvSpPr>
          <p:cNvPr id="168988" name="Text Box 39"/>
          <p:cNvSpPr txBox="1">
            <a:spLocks noChangeArrowheads="1"/>
          </p:cNvSpPr>
          <p:nvPr/>
        </p:nvSpPr>
        <p:spPr bwMode="auto">
          <a:xfrm>
            <a:off x="4489450" y="2185988"/>
            <a:ext cx="977900" cy="260350"/>
          </a:xfrm>
          <a:prstGeom prst="rect">
            <a:avLst/>
          </a:prstGeom>
          <a:noFill/>
          <a:ln w="9525" algn="ctr">
            <a:noFill/>
            <a:prstDash val="sysDot"/>
            <a:miter lim="800000"/>
            <a:headEnd/>
            <a:tailEnd/>
          </a:ln>
        </p:spPr>
        <p:txBody>
          <a:bodyPr>
            <a:spAutoFit/>
          </a:bodyPr>
          <a:lstStyle/>
          <a:p>
            <a:pPr algn="ctr">
              <a:spcBef>
                <a:spcPct val="50000"/>
              </a:spcBef>
            </a:pPr>
            <a:r>
              <a:rPr lang="en-GB" sz="1100"/>
              <a:t>Goodstein</a:t>
            </a:r>
            <a:endParaRPr lang="en-US" sz="1100"/>
          </a:p>
        </p:txBody>
      </p:sp>
      <p:sp>
        <p:nvSpPr>
          <p:cNvPr id="168989" name="Line 40"/>
          <p:cNvSpPr>
            <a:spLocks noChangeShapeType="1"/>
          </p:cNvSpPr>
          <p:nvPr/>
        </p:nvSpPr>
        <p:spPr bwMode="auto">
          <a:xfrm flipH="1">
            <a:off x="3529013" y="2420938"/>
            <a:ext cx="2047875" cy="1587"/>
          </a:xfrm>
          <a:prstGeom prst="line">
            <a:avLst/>
          </a:prstGeom>
          <a:noFill/>
          <a:ln w="38100">
            <a:solidFill>
              <a:schemeClr val="accent2"/>
            </a:solidFill>
            <a:round/>
            <a:headEnd type="oval" w="sm" len="sm"/>
            <a:tailEnd type="triangle" w="med" len="med"/>
          </a:ln>
        </p:spPr>
        <p:txBody>
          <a:bodyPr wrap="none" anchor="ctr"/>
          <a:lstStyle/>
          <a:p>
            <a:endParaRPr lang="en-GB"/>
          </a:p>
        </p:txBody>
      </p:sp>
      <p:sp>
        <p:nvSpPr>
          <p:cNvPr id="168990" name="Line 41"/>
          <p:cNvSpPr>
            <a:spLocks noChangeShapeType="1"/>
          </p:cNvSpPr>
          <p:nvPr/>
        </p:nvSpPr>
        <p:spPr bwMode="auto">
          <a:xfrm flipV="1">
            <a:off x="5289550" y="1798638"/>
            <a:ext cx="3575050" cy="7937"/>
          </a:xfrm>
          <a:prstGeom prst="line">
            <a:avLst/>
          </a:prstGeom>
          <a:noFill/>
          <a:ln w="38100">
            <a:solidFill>
              <a:schemeClr val="accent2"/>
            </a:solidFill>
            <a:round/>
            <a:headEnd type="oval" w="sm" len="sm"/>
            <a:tailEnd type="triangle" w="med" len="med"/>
          </a:ln>
        </p:spPr>
        <p:txBody>
          <a:bodyPr wrap="none" anchor="ctr"/>
          <a:lstStyle/>
          <a:p>
            <a:endParaRPr lang="en-GB"/>
          </a:p>
        </p:txBody>
      </p:sp>
      <p:sp>
        <p:nvSpPr>
          <p:cNvPr id="168991" name="Text Box 42"/>
          <p:cNvSpPr txBox="1">
            <a:spLocks noChangeArrowheads="1"/>
          </p:cNvSpPr>
          <p:nvPr/>
        </p:nvSpPr>
        <p:spPr bwMode="auto">
          <a:xfrm>
            <a:off x="5326063" y="1590675"/>
            <a:ext cx="1609725" cy="260350"/>
          </a:xfrm>
          <a:prstGeom prst="rect">
            <a:avLst/>
          </a:prstGeom>
          <a:noFill/>
          <a:ln w="9525" algn="ctr">
            <a:noFill/>
            <a:prstDash val="sysDot"/>
            <a:miter lim="800000"/>
            <a:headEnd/>
            <a:tailEnd/>
          </a:ln>
        </p:spPr>
        <p:txBody>
          <a:bodyPr>
            <a:spAutoFit/>
          </a:bodyPr>
          <a:lstStyle/>
          <a:p>
            <a:pPr algn="ctr">
              <a:spcBef>
                <a:spcPct val="50000"/>
              </a:spcBef>
            </a:pPr>
            <a:r>
              <a:rPr lang="en-GB" sz="1100"/>
              <a:t>Word Energy Council</a:t>
            </a:r>
            <a:endParaRPr lang="en-US" sz="1100"/>
          </a:p>
        </p:txBody>
      </p:sp>
      <p:sp>
        <p:nvSpPr>
          <p:cNvPr id="168992" name="Line 43"/>
          <p:cNvSpPr>
            <a:spLocks noChangeShapeType="1"/>
          </p:cNvSpPr>
          <p:nvPr/>
        </p:nvSpPr>
        <p:spPr bwMode="auto">
          <a:xfrm flipH="1">
            <a:off x="5329238" y="1995488"/>
            <a:ext cx="1855787" cy="1587"/>
          </a:xfrm>
          <a:prstGeom prst="line">
            <a:avLst/>
          </a:prstGeom>
          <a:noFill/>
          <a:ln w="38100">
            <a:solidFill>
              <a:schemeClr val="accent2"/>
            </a:solidFill>
            <a:round/>
            <a:headEnd type="oval" w="sm" len="sm"/>
            <a:tailEnd type="oval" w="sm" len="sm"/>
          </a:ln>
        </p:spPr>
        <p:txBody>
          <a:bodyPr wrap="none" anchor="ctr"/>
          <a:lstStyle/>
          <a:p>
            <a:endParaRPr lang="en-GB"/>
          </a:p>
        </p:txBody>
      </p:sp>
      <p:sp>
        <p:nvSpPr>
          <p:cNvPr id="168993" name="Text Box 44"/>
          <p:cNvSpPr txBox="1">
            <a:spLocks noChangeArrowheads="1"/>
          </p:cNvSpPr>
          <p:nvPr/>
        </p:nvSpPr>
        <p:spPr bwMode="auto">
          <a:xfrm>
            <a:off x="5133975" y="1784350"/>
            <a:ext cx="1609725" cy="260350"/>
          </a:xfrm>
          <a:prstGeom prst="rect">
            <a:avLst/>
          </a:prstGeom>
          <a:noFill/>
          <a:ln w="9525" algn="ctr">
            <a:noFill/>
            <a:prstDash val="sysDot"/>
            <a:miter lim="800000"/>
            <a:headEnd/>
            <a:tailEnd/>
          </a:ln>
        </p:spPr>
        <p:txBody>
          <a:bodyPr>
            <a:spAutoFit/>
          </a:bodyPr>
          <a:lstStyle/>
          <a:p>
            <a:pPr algn="ctr">
              <a:spcBef>
                <a:spcPct val="50000"/>
              </a:spcBef>
            </a:pPr>
            <a:r>
              <a:rPr lang="en-GB" sz="1100"/>
              <a:t>Laherre</a:t>
            </a:r>
            <a:endParaRPr lang="en-US" sz="1100"/>
          </a:p>
        </p:txBody>
      </p:sp>
      <p:sp>
        <p:nvSpPr>
          <p:cNvPr id="168994" name="Line 45"/>
          <p:cNvSpPr>
            <a:spLocks noChangeShapeType="1"/>
          </p:cNvSpPr>
          <p:nvPr/>
        </p:nvSpPr>
        <p:spPr bwMode="auto">
          <a:xfrm flipV="1">
            <a:off x="6624638" y="1590675"/>
            <a:ext cx="1846262" cy="6350"/>
          </a:xfrm>
          <a:prstGeom prst="line">
            <a:avLst/>
          </a:prstGeom>
          <a:noFill/>
          <a:ln w="38100">
            <a:solidFill>
              <a:schemeClr val="accent2"/>
            </a:solidFill>
            <a:round/>
            <a:headEnd type="oval" w="sm" len="sm"/>
            <a:tailEnd type="triangle" w="med" len="med"/>
          </a:ln>
        </p:spPr>
        <p:txBody>
          <a:bodyPr wrap="none" anchor="ctr"/>
          <a:lstStyle/>
          <a:p>
            <a:endParaRPr lang="en-GB"/>
          </a:p>
        </p:txBody>
      </p:sp>
      <p:sp>
        <p:nvSpPr>
          <p:cNvPr id="168995" name="Text Box 46"/>
          <p:cNvSpPr txBox="1">
            <a:spLocks noChangeArrowheads="1"/>
          </p:cNvSpPr>
          <p:nvPr/>
        </p:nvSpPr>
        <p:spPr bwMode="auto">
          <a:xfrm>
            <a:off x="6600825" y="1384300"/>
            <a:ext cx="1612900" cy="260350"/>
          </a:xfrm>
          <a:prstGeom prst="rect">
            <a:avLst/>
          </a:prstGeom>
          <a:noFill/>
          <a:ln w="9525" algn="ctr">
            <a:noFill/>
            <a:prstDash val="sysDot"/>
            <a:miter lim="800000"/>
            <a:headEnd/>
            <a:tailEnd/>
          </a:ln>
        </p:spPr>
        <p:txBody>
          <a:bodyPr>
            <a:spAutoFit/>
          </a:bodyPr>
          <a:lstStyle/>
          <a:p>
            <a:pPr algn="ctr">
              <a:spcBef>
                <a:spcPct val="50000"/>
              </a:spcBef>
            </a:pPr>
            <a:r>
              <a:rPr lang="en-GB" sz="1100"/>
              <a:t>CERA</a:t>
            </a:r>
            <a:endParaRPr lang="en-US" sz="1100"/>
          </a:p>
        </p:txBody>
      </p:sp>
      <p:sp>
        <p:nvSpPr>
          <p:cNvPr id="168996" name="Line 47"/>
          <p:cNvSpPr>
            <a:spLocks noChangeShapeType="1"/>
          </p:cNvSpPr>
          <p:nvPr/>
        </p:nvSpPr>
        <p:spPr bwMode="auto">
          <a:xfrm flipV="1">
            <a:off x="6635750" y="1414463"/>
            <a:ext cx="1509713" cy="0"/>
          </a:xfrm>
          <a:prstGeom prst="line">
            <a:avLst/>
          </a:prstGeom>
          <a:noFill/>
          <a:ln w="38100">
            <a:solidFill>
              <a:schemeClr val="accent2"/>
            </a:solidFill>
            <a:round/>
            <a:headEnd type="oval" w="sm" len="sm"/>
            <a:tailEnd type="triangle" w="med" len="med"/>
          </a:ln>
        </p:spPr>
        <p:txBody>
          <a:bodyPr wrap="none" anchor="ctr"/>
          <a:lstStyle/>
          <a:p>
            <a:endParaRPr lang="en-GB"/>
          </a:p>
        </p:txBody>
      </p:sp>
      <p:sp>
        <p:nvSpPr>
          <p:cNvPr id="168997" name="Text Box 49"/>
          <p:cNvSpPr txBox="1">
            <a:spLocks noChangeArrowheads="1"/>
          </p:cNvSpPr>
          <p:nvPr/>
        </p:nvSpPr>
        <p:spPr bwMode="auto">
          <a:xfrm>
            <a:off x="4716463" y="1981200"/>
            <a:ext cx="1612900" cy="260350"/>
          </a:xfrm>
          <a:prstGeom prst="rect">
            <a:avLst/>
          </a:prstGeom>
          <a:noFill/>
          <a:ln w="9525" algn="ctr">
            <a:noFill/>
            <a:prstDash val="sysDot"/>
            <a:miter lim="800000"/>
            <a:headEnd/>
            <a:tailEnd/>
          </a:ln>
        </p:spPr>
        <p:txBody>
          <a:bodyPr>
            <a:spAutoFit/>
          </a:bodyPr>
          <a:lstStyle/>
          <a:p>
            <a:pPr algn="ctr">
              <a:spcBef>
                <a:spcPct val="50000"/>
              </a:spcBef>
            </a:pPr>
            <a:r>
              <a:rPr lang="en-GB" sz="1100"/>
              <a:t>Campbell</a:t>
            </a:r>
            <a:endParaRPr lang="en-US" sz="1100"/>
          </a:p>
        </p:txBody>
      </p:sp>
      <p:sp>
        <p:nvSpPr>
          <p:cNvPr id="168998" name="Line 50"/>
          <p:cNvSpPr>
            <a:spLocks noChangeShapeType="1"/>
          </p:cNvSpPr>
          <p:nvPr/>
        </p:nvSpPr>
        <p:spPr bwMode="auto">
          <a:xfrm flipH="1">
            <a:off x="5172075" y="2211388"/>
            <a:ext cx="468313" cy="1587"/>
          </a:xfrm>
          <a:prstGeom prst="line">
            <a:avLst/>
          </a:prstGeom>
          <a:noFill/>
          <a:ln w="38100">
            <a:solidFill>
              <a:schemeClr val="accent2"/>
            </a:solidFill>
            <a:prstDash val="sysDot"/>
            <a:round/>
            <a:headEnd/>
            <a:tailEnd/>
          </a:ln>
        </p:spPr>
        <p:txBody>
          <a:bodyPr wrap="none" anchor="ctr"/>
          <a:lstStyle/>
          <a:p>
            <a:endParaRPr lang="en-GB"/>
          </a:p>
        </p:txBody>
      </p:sp>
      <p:sp>
        <p:nvSpPr>
          <p:cNvPr id="168999" name="Line 51"/>
          <p:cNvSpPr>
            <a:spLocks noChangeShapeType="1"/>
          </p:cNvSpPr>
          <p:nvPr/>
        </p:nvSpPr>
        <p:spPr bwMode="auto">
          <a:xfrm>
            <a:off x="4964113" y="3417888"/>
            <a:ext cx="73025" cy="138112"/>
          </a:xfrm>
          <a:prstGeom prst="line">
            <a:avLst/>
          </a:prstGeom>
          <a:noFill/>
          <a:ln w="101600">
            <a:solidFill>
              <a:schemeClr val="bg1"/>
            </a:solidFill>
            <a:round/>
            <a:headEnd/>
            <a:tailEnd/>
          </a:ln>
        </p:spPr>
        <p:txBody>
          <a:bodyPr wrap="none" anchor="ctr"/>
          <a:lstStyle/>
          <a:p>
            <a:endParaRPr lang="en-GB"/>
          </a:p>
        </p:txBody>
      </p:sp>
      <p:sp>
        <p:nvSpPr>
          <p:cNvPr id="169000" name="Text Box 55"/>
          <p:cNvSpPr txBox="1">
            <a:spLocks noChangeArrowheads="1"/>
          </p:cNvSpPr>
          <p:nvPr/>
        </p:nvSpPr>
        <p:spPr bwMode="auto">
          <a:xfrm>
            <a:off x="6948488" y="1196975"/>
            <a:ext cx="1152525" cy="260350"/>
          </a:xfrm>
          <a:prstGeom prst="rect">
            <a:avLst/>
          </a:prstGeom>
          <a:noFill/>
          <a:ln w="9525" algn="ctr">
            <a:noFill/>
            <a:prstDash val="sysDot"/>
            <a:miter lim="800000"/>
            <a:headEnd/>
            <a:tailEnd/>
          </a:ln>
        </p:spPr>
        <p:txBody>
          <a:bodyPr>
            <a:spAutoFit/>
          </a:bodyPr>
          <a:lstStyle/>
          <a:p>
            <a:pPr algn="ctr">
              <a:spcBef>
                <a:spcPct val="50000"/>
              </a:spcBef>
            </a:pPr>
            <a:r>
              <a:rPr lang="en-GB" sz="1100"/>
              <a:t>Shell*                  </a:t>
            </a:r>
            <a:endParaRPr lang="en-US" sz="1100"/>
          </a:p>
        </p:txBody>
      </p:sp>
      <p:sp>
        <p:nvSpPr>
          <p:cNvPr id="169001" name="Text Box 72"/>
          <p:cNvSpPr txBox="1">
            <a:spLocks noChangeArrowheads="1"/>
          </p:cNvSpPr>
          <p:nvPr/>
        </p:nvSpPr>
        <p:spPr bwMode="auto">
          <a:xfrm>
            <a:off x="2719388" y="1049338"/>
            <a:ext cx="3652837" cy="517525"/>
          </a:xfrm>
          <a:prstGeom prst="rect">
            <a:avLst/>
          </a:prstGeom>
          <a:noFill/>
          <a:ln w="9525" algn="ctr">
            <a:noFill/>
            <a:miter lim="800000"/>
            <a:headEnd/>
            <a:tailEnd/>
          </a:ln>
        </p:spPr>
        <p:txBody>
          <a:bodyPr>
            <a:spAutoFit/>
          </a:bodyPr>
          <a:lstStyle/>
          <a:p>
            <a:pPr algn="ctr">
              <a:spcBef>
                <a:spcPct val="50000"/>
              </a:spcBef>
            </a:pPr>
            <a:r>
              <a:rPr lang="en-GB" sz="1400">
                <a:solidFill>
                  <a:srgbClr val="00AEEF"/>
                </a:solidFill>
              </a:rPr>
              <a:t>Some estimates of the timing of conventional peak oil from the literature</a:t>
            </a:r>
          </a:p>
        </p:txBody>
      </p:sp>
      <p:sp>
        <p:nvSpPr>
          <p:cNvPr id="169134" name="Text Box 242"/>
          <p:cNvSpPr txBox="1">
            <a:spLocks noChangeArrowheads="1"/>
          </p:cNvSpPr>
          <p:nvPr/>
        </p:nvSpPr>
        <p:spPr bwMode="auto">
          <a:xfrm>
            <a:off x="7726363" y="984250"/>
            <a:ext cx="590550" cy="260350"/>
          </a:xfrm>
          <a:prstGeom prst="rect">
            <a:avLst/>
          </a:prstGeom>
          <a:noFill/>
          <a:ln w="9525" algn="ctr">
            <a:noFill/>
            <a:prstDash val="sysDot"/>
            <a:miter lim="800000"/>
            <a:headEnd/>
            <a:tailEnd/>
          </a:ln>
        </p:spPr>
        <p:txBody>
          <a:bodyPr>
            <a:spAutoFit/>
          </a:bodyPr>
          <a:lstStyle/>
          <a:p>
            <a:pPr algn="ctr">
              <a:spcBef>
                <a:spcPct val="50000"/>
              </a:spcBef>
            </a:pPr>
            <a:r>
              <a:rPr lang="en-GB" sz="1100"/>
              <a:t>IEA*</a:t>
            </a:r>
            <a:endParaRPr lang="en-US" sz="1100"/>
          </a:p>
        </p:txBody>
      </p:sp>
      <p:sp>
        <p:nvSpPr>
          <p:cNvPr id="169135" name="Line 243"/>
          <p:cNvSpPr>
            <a:spLocks noChangeShapeType="1"/>
          </p:cNvSpPr>
          <p:nvPr/>
        </p:nvSpPr>
        <p:spPr bwMode="auto">
          <a:xfrm flipV="1">
            <a:off x="7491413" y="1192213"/>
            <a:ext cx="730250" cy="15875"/>
          </a:xfrm>
          <a:prstGeom prst="line">
            <a:avLst/>
          </a:prstGeom>
          <a:noFill/>
          <a:ln w="38100">
            <a:solidFill>
              <a:schemeClr val="accent2"/>
            </a:solidFill>
            <a:prstDash val="dash"/>
            <a:round/>
            <a:headEnd/>
            <a:tailEnd type="triangle" w="med" len="med"/>
          </a:ln>
        </p:spPr>
        <p:txBody>
          <a:bodyPr wrap="none" anchor="ctr"/>
          <a:lstStyle/>
          <a:p>
            <a:endParaRPr lang="en-GB"/>
          </a:p>
        </p:txBody>
      </p:sp>
      <p:sp>
        <p:nvSpPr>
          <p:cNvPr id="169136" name="Rectangle 176"/>
          <p:cNvSpPr>
            <a:spLocks noChangeArrowheads="1"/>
          </p:cNvSpPr>
          <p:nvPr/>
        </p:nvSpPr>
        <p:spPr bwMode="auto">
          <a:xfrm>
            <a:off x="114300" y="1119188"/>
            <a:ext cx="2660650" cy="5646737"/>
          </a:xfrm>
          <a:prstGeom prst="rect">
            <a:avLst/>
          </a:prstGeom>
          <a:noFill/>
          <a:ln w="25400" algn="ctr">
            <a:solidFill>
              <a:srgbClr val="00AEEF"/>
            </a:solidFill>
            <a:miter lim="800000"/>
            <a:headEnd/>
            <a:tailEnd/>
          </a:ln>
          <a:effectLst/>
        </p:spPr>
        <p:txBody>
          <a:bodyPr/>
          <a:lstStyle/>
          <a:p>
            <a:pPr>
              <a:spcBef>
                <a:spcPct val="20000"/>
              </a:spcBef>
            </a:pPr>
            <a:r>
              <a:rPr lang="en-GB" sz="1400">
                <a:solidFill>
                  <a:srgbClr val="00AEEF"/>
                </a:solidFill>
              </a:rPr>
              <a:t>Hubbert peak theory </a:t>
            </a:r>
          </a:p>
          <a:p>
            <a:pPr>
              <a:spcBef>
                <a:spcPct val="20000"/>
              </a:spcBef>
            </a:pPr>
            <a:r>
              <a:rPr lang="en-GB" sz="1200">
                <a:solidFill>
                  <a:srgbClr val="00AEEF"/>
                </a:solidFill>
              </a:rPr>
              <a:t>…and the role of prices and technology</a:t>
            </a:r>
          </a:p>
          <a:p>
            <a:pPr>
              <a:spcBef>
                <a:spcPct val="20000"/>
              </a:spcBef>
              <a:buFontTx/>
              <a:buChar char="•"/>
            </a:pPr>
            <a:r>
              <a:rPr lang="en-GB" sz="1100" b="0"/>
              <a:t>The Hubbert curve projects the rate of oil production over time. Based on the observation that oil is a finite resource, </a:t>
            </a:r>
          </a:p>
          <a:p>
            <a:pPr>
              <a:spcBef>
                <a:spcPct val="20000"/>
              </a:spcBef>
              <a:buFontTx/>
              <a:buChar char="•"/>
            </a:pPr>
            <a:r>
              <a:rPr lang="en-GB" sz="1100" b="0"/>
              <a:t>Hubbert hypothesised that the production curve mirrored the discovery curve and thus predicts that discoveries will follow a roughly bell shaped curve (a Hubbert curve), expanding quickly at first to reach a peak, and then trailing off as the quantity of remaining undiscovered reserves declines. </a:t>
            </a:r>
          </a:p>
          <a:p>
            <a:pPr>
              <a:spcBef>
                <a:spcPct val="20000"/>
              </a:spcBef>
              <a:buFontTx/>
              <a:buChar char="•"/>
            </a:pPr>
            <a:r>
              <a:rPr lang="en-GB" sz="1100" b="0"/>
              <a:t>According to this model, the rate of oil production is determined by the rate of new oil well discovery. The relative steepness of the projected rate of decline of the production curve is the main cause for concern about the economic and social impact of peak oil. This is because a steep drop in the production curve implies that global oil production will decline so rapidly that the world will not have enough time to develop sources of energy to replace the energy currently gained from oil. </a:t>
            </a:r>
          </a:p>
          <a:p>
            <a:pPr>
              <a:spcBef>
                <a:spcPct val="20000"/>
              </a:spcBef>
              <a:buFontTx/>
              <a:buChar char="•"/>
            </a:pPr>
            <a:r>
              <a:rPr lang="en-GB" sz="1100" b="0"/>
              <a:t>A number of authors, notably those with a background in geology, use this methodology.</a:t>
            </a:r>
            <a:r>
              <a:rPr lang="en-GB" sz="1100">
                <a:solidFill>
                  <a:srgbClr val="B3AA7E"/>
                </a:solidFill>
              </a:rPr>
              <a:t> </a:t>
            </a:r>
          </a:p>
        </p:txBody>
      </p:sp>
      <p:sp>
        <p:nvSpPr>
          <p:cNvPr id="169138" name="Rectangle 178"/>
          <p:cNvSpPr>
            <a:spLocks noChangeArrowheads="1"/>
          </p:cNvSpPr>
          <p:nvPr/>
        </p:nvSpPr>
        <p:spPr bwMode="auto">
          <a:xfrm>
            <a:off x="2795588" y="3124200"/>
            <a:ext cx="768350" cy="274638"/>
          </a:xfrm>
          <a:prstGeom prst="rect">
            <a:avLst/>
          </a:prstGeom>
          <a:noFill/>
          <a:ln w="9525">
            <a:noFill/>
            <a:miter lim="800000"/>
            <a:headEnd/>
            <a:tailEnd/>
          </a:ln>
          <a:effectLst/>
        </p:spPr>
        <p:txBody>
          <a:bodyPr wrap="none">
            <a:spAutoFit/>
          </a:bodyPr>
          <a:lstStyle/>
          <a:p>
            <a:r>
              <a:rPr lang="en-GB" sz="1200">
                <a:solidFill>
                  <a:srgbClr val="00AEEF"/>
                </a:solidFill>
              </a:rPr>
              <a:t>Hubbert</a:t>
            </a:r>
          </a:p>
        </p:txBody>
      </p:sp>
      <p:sp>
        <p:nvSpPr>
          <p:cNvPr id="169139" name="Line 31"/>
          <p:cNvSpPr>
            <a:spLocks noChangeShapeType="1"/>
          </p:cNvSpPr>
          <p:nvPr/>
        </p:nvSpPr>
        <p:spPr bwMode="auto">
          <a:xfrm flipV="1">
            <a:off x="3154363" y="3390900"/>
            <a:ext cx="227012" cy="3175"/>
          </a:xfrm>
          <a:prstGeom prst="line">
            <a:avLst/>
          </a:prstGeom>
          <a:noFill/>
          <a:ln w="38100">
            <a:solidFill>
              <a:srgbClr val="00AEEF"/>
            </a:solidFill>
            <a:round/>
            <a:headEnd type="oval" w="sm" len="sm"/>
            <a:tailEnd type="oval" w="sm" len="sm"/>
          </a:ln>
        </p:spPr>
        <p:txBody>
          <a:bodyPr wrap="none" anchor="ctr"/>
          <a:lstStyle/>
          <a:p>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Slide Number Placeholder 5"/>
          <p:cNvSpPr txBox="1">
            <a:spLocks noGrp="1"/>
          </p:cNvSpPr>
          <p:nvPr/>
        </p:nvSpPr>
        <p:spPr bwMode="auto">
          <a:xfrm>
            <a:off x="6877050" y="115888"/>
            <a:ext cx="2133600" cy="476250"/>
          </a:xfrm>
          <a:prstGeom prst="rect">
            <a:avLst/>
          </a:prstGeom>
          <a:noFill/>
          <a:ln w="9525">
            <a:noFill/>
            <a:miter lim="800000"/>
            <a:headEnd/>
            <a:tailEnd/>
          </a:ln>
        </p:spPr>
        <p:txBody>
          <a:bodyPr/>
          <a:lstStyle/>
          <a:p>
            <a:pPr algn="r"/>
            <a:fld id="{3A7DC4DC-2C3A-446C-B725-265909E186E8}" type="slidenum">
              <a:rPr lang="en-GB" sz="1400" b="0"/>
              <a:pPr algn="r"/>
              <a:t>9</a:t>
            </a:fld>
            <a:endParaRPr lang="en-GB" sz="1400" b="0"/>
          </a:p>
        </p:txBody>
      </p:sp>
      <p:sp>
        <p:nvSpPr>
          <p:cNvPr id="171014" name="Rectangle 4"/>
          <p:cNvSpPr>
            <a:spLocks noChangeArrowheads="1"/>
          </p:cNvSpPr>
          <p:nvPr/>
        </p:nvSpPr>
        <p:spPr bwMode="auto">
          <a:xfrm>
            <a:off x="84138" y="476250"/>
            <a:ext cx="7080250" cy="490538"/>
          </a:xfrm>
          <a:prstGeom prst="rect">
            <a:avLst/>
          </a:prstGeom>
          <a:noFill/>
          <a:ln w="9525">
            <a:noFill/>
            <a:miter lim="800000"/>
            <a:headEnd/>
            <a:tailEnd/>
          </a:ln>
        </p:spPr>
        <p:txBody>
          <a:bodyPr anchor="ctr"/>
          <a:lstStyle/>
          <a:p>
            <a:r>
              <a:rPr lang="en-GB" sz="2400" dirty="0">
                <a:solidFill>
                  <a:srgbClr val="B3AA7E"/>
                </a:solidFill>
              </a:rPr>
              <a:t>The Main Points of </a:t>
            </a:r>
            <a:r>
              <a:rPr lang="en-GB" sz="2400" dirty="0" smtClean="0">
                <a:solidFill>
                  <a:srgbClr val="B3AA7E"/>
                </a:solidFill>
              </a:rPr>
              <a:t>Contention</a:t>
            </a:r>
            <a:r>
              <a:rPr lang="en-GB" sz="2400" dirty="0">
                <a:solidFill>
                  <a:srgbClr val="B3AA7E"/>
                </a:solidFill>
              </a:rPr>
              <a:t/>
            </a:r>
            <a:br>
              <a:rPr lang="en-GB" sz="2400" dirty="0">
                <a:solidFill>
                  <a:srgbClr val="B3AA7E"/>
                </a:solidFill>
              </a:rPr>
            </a:br>
            <a:r>
              <a:rPr lang="en-GB" sz="1100" b="0" dirty="0">
                <a:solidFill>
                  <a:schemeClr val="tx2"/>
                </a:solidFill>
              </a:rPr>
              <a:t>“</a:t>
            </a:r>
            <a:r>
              <a:rPr lang="en-GB" sz="1100" b="0" i="1" dirty="0">
                <a:solidFill>
                  <a:schemeClr val="tx2"/>
                </a:solidFill>
              </a:rPr>
              <a:t>Depletion has built a chasm between the Natural Scientist, who observes nature and applies its immutable physical laws, and the Flat-Earth Economist, who thinks that investment creates resources under ineluctable laws of supply and demand.</a:t>
            </a:r>
            <a:r>
              <a:rPr lang="en-GB" sz="1100" b="0" dirty="0">
                <a:solidFill>
                  <a:schemeClr val="tx2"/>
                </a:solidFill>
              </a:rPr>
              <a:t> “ – C.J. Campbell</a:t>
            </a:r>
            <a:br>
              <a:rPr lang="en-GB" sz="1100" b="0" dirty="0">
                <a:solidFill>
                  <a:schemeClr val="tx2"/>
                </a:solidFill>
              </a:rPr>
            </a:br>
            <a:endParaRPr lang="en-GB" sz="1100" b="0" dirty="0">
              <a:solidFill>
                <a:schemeClr val="tx2"/>
              </a:solidFill>
            </a:endParaRPr>
          </a:p>
        </p:txBody>
      </p:sp>
      <p:sp>
        <p:nvSpPr>
          <p:cNvPr id="171015" name="Footer Placeholder 3"/>
          <p:cNvSpPr txBox="1">
            <a:spLocks noGrp="1"/>
          </p:cNvSpPr>
          <p:nvPr/>
        </p:nvSpPr>
        <p:spPr bwMode="auto">
          <a:xfrm>
            <a:off x="9525" y="6530975"/>
            <a:ext cx="8713788" cy="230832"/>
          </a:xfrm>
          <a:prstGeom prst="rect">
            <a:avLst/>
          </a:prstGeom>
          <a:noFill/>
          <a:ln w="9525">
            <a:noFill/>
            <a:miter lim="800000"/>
            <a:headEnd/>
            <a:tailEnd/>
          </a:ln>
        </p:spPr>
        <p:txBody>
          <a:bodyPr anchor="b">
            <a:spAutoFit/>
          </a:bodyPr>
          <a:lstStyle/>
          <a:p>
            <a:r>
              <a:rPr lang="en-GB" sz="900" b="0" baseline="30000" dirty="0" smtClean="0"/>
              <a:t>2</a:t>
            </a:r>
            <a:r>
              <a:rPr lang="en-GB" sz="900" b="0" dirty="0" smtClean="0"/>
              <a:t> </a:t>
            </a:r>
            <a:r>
              <a:rPr lang="en-GB" sz="900" b="0" dirty="0"/>
              <a:t>Although unconventional oil has traditionally been excluded, it is not clear that it makes sense to do so when considering the impact/risks associated with peak oil.</a:t>
            </a:r>
          </a:p>
        </p:txBody>
      </p:sp>
      <p:sp>
        <p:nvSpPr>
          <p:cNvPr id="171016" name="Rectangle 8"/>
          <p:cNvSpPr>
            <a:spLocks noChangeArrowheads="1"/>
          </p:cNvSpPr>
          <p:nvPr/>
        </p:nvSpPr>
        <p:spPr bwMode="auto">
          <a:xfrm>
            <a:off x="107950" y="1412875"/>
            <a:ext cx="4535488" cy="3248025"/>
          </a:xfrm>
          <a:prstGeom prst="rect">
            <a:avLst/>
          </a:prstGeom>
          <a:noFill/>
          <a:ln w="25400">
            <a:solidFill>
              <a:srgbClr val="00AEEF"/>
            </a:solidFill>
            <a:miter lim="800000"/>
            <a:headEnd/>
            <a:tailEnd/>
          </a:ln>
        </p:spPr>
        <p:txBody>
          <a:bodyPr/>
          <a:lstStyle/>
          <a:p>
            <a:pPr>
              <a:spcAft>
                <a:spcPct val="20000"/>
              </a:spcAft>
            </a:pPr>
            <a:r>
              <a:rPr lang="en-GB" sz="1400">
                <a:solidFill>
                  <a:srgbClr val="00AEEF"/>
                </a:solidFill>
              </a:rPr>
              <a:t>How Much ‘Oil’ Remains?</a:t>
            </a:r>
          </a:p>
          <a:p>
            <a:pPr>
              <a:spcBef>
                <a:spcPct val="20000"/>
              </a:spcBef>
            </a:pPr>
            <a:r>
              <a:rPr lang="en-GB" sz="1200" b="0"/>
              <a:t>In the literature on peak oil, the use of different data and a lack of standardised definitions and methodologies leads to significant disagreement about even the basic empirical facts.</a:t>
            </a:r>
          </a:p>
          <a:p>
            <a:pPr>
              <a:spcBef>
                <a:spcPct val="20000"/>
              </a:spcBef>
              <a:buFontTx/>
              <a:buChar char="•"/>
            </a:pPr>
            <a:r>
              <a:rPr lang="en-GB" sz="1200">
                <a:solidFill>
                  <a:srgbClr val="B3AA7E"/>
                </a:solidFill>
              </a:rPr>
              <a:t>Definitions</a:t>
            </a:r>
            <a:r>
              <a:rPr lang="en-GB" sz="1200" b="0">
                <a:solidFill>
                  <a:srgbClr val="B3AA7E"/>
                </a:solidFill>
              </a:rPr>
              <a:t> </a:t>
            </a:r>
            <a:r>
              <a:rPr lang="en-GB" sz="1200" b="0"/>
              <a:t>– there is no agreement whether to include Natural Gas Liquids (NGLs), oil sands under active development or all proven oil sands as part of oil reserves.</a:t>
            </a:r>
            <a:r>
              <a:rPr lang="en-GB" sz="1200" b="0" baseline="30000"/>
              <a:t>2</a:t>
            </a:r>
          </a:p>
          <a:p>
            <a:pPr>
              <a:spcBef>
                <a:spcPct val="20000"/>
              </a:spcBef>
              <a:buFontTx/>
              <a:buChar char="•"/>
            </a:pPr>
            <a:r>
              <a:rPr lang="en-GB" sz="1200">
                <a:solidFill>
                  <a:srgbClr val="B3AA7E"/>
                </a:solidFill>
              </a:rPr>
              <a:t>Methodology</a:t>
            </a:r>
            <a:r>
              <a:rPr lang="en-GB" sz="1200" b="0">
                <a:solidFill>
                  <a:srgbClr val="B3AA7E"/>
                </a:solidFill>
              </a:rPr>
              <a:t> </a:t>
            </a:r>
            <a:r>
              <a:rPr lang="en-GB" sz="1200" b="0"/>
              <a:t>– The amount of proof required to demonstrate a discovery varies, as do the assumptions used to asses whether reserves are economically recoverable.</a:t>
            </a:r>
          </a:p>
          <a:p>
            <a:pPr>
              <a:spcBef>
                <a:spcPct val="20000"/>
              </a:spcBef>
              <a:buFontTx/>
              <a:buChar char="•"/>
            </a:pPr>
            <a:r>
              <a:rPr lang="en-GB" sz="1200">
                <a:solidFill>
                  <a:srgbClr val="B3AA7E"/>
                </a:solidFill>
              </a:rPr>
              <a:t>Reported Data</a:t>
            </a:r>
            <a:r>
              <a:rPr lang="en-GB" sz="1200" b="0"/>
              <a:t> – Some authors use problematic but publicly available data, while others use confidential data sets from industry. OPEC data has, at least in the past, been of questionable quality. Similarly, companies may have exaggerated finds.</a:t>
            </a:r>
          </a:p>
        </p:txBody>
      </p:sp>
      <p:sp>
        <p:nvSpPr>
          <p:cNvPr id="171017" name="Text Box 12"/>
          <p:cNvSpPr txBox="1">
            <a:spLocks noChangeArrowheads="1"/>
          </p:cNvSpPr>
          <p:nvPr/>
        </p:nvSpPr>
        <p:spPr bwMode="auto">
          <a:xfrm>
            <a:off x="5343525" y="3678238"/>
            <a:ext cx="184150" cy="260350"/>
          </a:xfrm>
          <a:prstGeom prst="rect">
            <a:avLst/>
          </a:prstGeom>
          <a:noFill/>
          <a:ln w="9525" algn="ctr">
            <a:noFill/>
            <a:miter lim="800000"/>
            <a:headEnd/>
            <a:tailEnd/>
          </a:ln>
        </p:spPr>
        <p:txBody>
          <a:bodyPr wrap="none">
            <a:spAutoFit/>
          </a:bodyPr>
          <a:lstStyle/>
          <a:p>
            <a:pPr algn="ctr">
              <a:spcBef>
                <a:spcPct val="50000"/>
              </a:spcBef>
            </a:pPr>
            <a:endParaRPr lang="en-US" sz="1100" b="0"/>
          </a:p>
        </p:txBody>
      </p:sp>
      <p:sp>
        <p:nvSpPr>
          <p:cNvPr id="171018" name="Rectangle 14"/>
          <p:cNvSpPr>
            <a:spLocks noChangeArrowheads="1"/>
          </p:cNvSpPr>
          <p:nvPr/>
        </p:nvSpPr>
        <p:spPr bwMode="auto">
          <a:xfrm>
            <a:off x="115888" y="4759325"/>
            <a:ext cx="4533900" cy="1706563"/>
          </a:xfrm>
          <a:prstGeom prst="rect">
            <a:avLst/>
          </a:prstGeom>
          <a:noFill/>
          <a:ln w="25400">
            <a:solidFill>
              <a:srgbClr val="00AEEF"/>
            </a:solidFill>
            <a:miter lim="800000"/>
            <a:headEnd/>
            <a:tailEnd/>
          </a:ln>
        </p:spPr>
        <p:txBody>
          <a:bodyPr/>
          <a:lstStyle/>
          <a:p>
            <a:pPr>
              <a:spcAft>
                <a:spcPct val="20000"/>
              </a:spcAft>
            </a:pPr>
            <a:r>
              <a:rPr lang="en-GB" sz="1400">
                <a:solidFill>
                  <a:srgbClr val="00AEEF"/>
                </a:solidFill>
              </a:rPr>
              <a:t>The Future of Technology</a:t>
            </a:r>
          </a:p>
          <a:p>
            <a:pPr>
              <a:spcBef>
                <a:spcPct val="20000"/>
              </a:spcBef>
            </a:pPr>
            <a:r>
              <a:rPr lang="en-GB" sz="1200" b="0"/>
              <a:t>There is little systematic treatment of the role of technological improvement in the literature. However, where it is mentioned, viewpoints differ. Proponents of an earlier peak suggest that technology may lower production costs and hasten production, but doesn’t actually add to reserves. Others note that technology has allowed for the expanding definition of ‘oil’ and allowed access to previously unrecoverable reserves.</a:t>
            </a:r>
          </a:p>
        </p:txBody>
      </p:sp>
      <p:sp>
        <p:nvSpPr>
          <p:cNvPr id="171019" name="Rectangle 16"/>
          <p:cNvSpPr>
            <a:spLocks noChangeArrowheads="1"/>
          </p:cNvSpPr>
          <p:nvPr/>
        </p:nvSpPr>
        <p:spPr bwMode="auto">
          <a:xfrm>
            <a:off x="4643438" y="1196975"/>
            <a:ext cx="4321175" cy="473075"/>
          </a:xfrm>
          <a:prstGeom prst="rect">
            <a:avLst/>
          </a:prstGeom>
          <a:noFill/>
          <a:ln w="9525" algn="ctr">
            <a:noFill/>
            <a:miter lim="800000"/>
            <a:headEnd/>
            <a:tailEnd/>
          </a:ln>
        </p:spPr>
        <p:txBody>
          <a:bodyPr>
            <a:spAutoFit/>
          </a:bodyPr>
          <a:lstStyle/>
          <a:p>
            <a:r>
              <a:rPr lang="en-GB" sz="1400">
                <a:solidFill>
                  <a:srgbClr val="00AEEF"/>
                </a:solidFill>
              </a:rPr>
              <a:t>Counting Oil Reserves</a:t>
            </a:r>
            <a:r>
              <a:rPr lang="en-GB" sz="1100" b="0">
                <a:solidFill>
                  <a:srgbClr val="00AEEF"/>
                </a:solidFill>
              </a:rPr>
              <a:t>…the variety of existing measures leads to confusion when measuring and comparing resources</a:t>
            </a:r>
          </a:p>
        </p:txBody>
      </p:sp>
      <p:sp>
        <p:nvSpPr>
          <p:cNvPr id="171020" name="Rectangle 17"/>
          <p:cNvSpPr>
            <a:spLocks noChangeArrowheads="1"/>
          </p:cNvSpPr>
          <p:nvPr/>
        </p:nvSpPr>
        <p:spPr bwMode="auto">
          <a:xfrm>
            <a:off x="4743450" y="4764088"/>
            <a:ext cx="4289425" cy="1708150"/>
          </a:xfrm>
          <a:prstGeom prst="rect">
            <a:avLst/>
          </a:prstGeom>
          <a:noFill/>
          <a:ln w="25400">
            <a:solidFill>
              <a:srgbClr val="00AEEF"/>
            </a:solidFill>
            <a:miter lim="800000"/>
            <a:headEnd/>
            <a:tailEnd/>
          </a:ln>
        </p:spPr>
        <p:txBody>
          <a:bodyPr/>
          <a:lstStyle/>
          <a:p>
            <a:pPr>
              <a:spcAft>
                <a:spcPct val="20000"/>
              </a:spcAft>
            </a:pPr>
            <a:r>
              <a:rPr lang="en-GB" sz="1400">
                <a:solidFill>
                  <a:srgbClr val="00AEEF"/>
                </a:solidFill>
              </a:rPr>
              <a:t>Discovery Rates</a:t>
            </a:r>
          </a:p>
          <a:p>
            <a:pPr>
              <a:spcBef>
                <a:spcPct val="20000"/>
              </a:spcBef>
            </a:pPr>
            <a:r>
              <a:rPr lang="en-GB" sz="1200" b="0"/>
              <a:t>Many proponents of a near-term peak in oil production note that, in recent years, production has exceeded new discoveries. They take this decline in discoveries to indicate, in line with Hubbert’s peak theory, an impending peak in production. On the other hand, the IEA has stated that the reduction in oil discoveries is largely the result of reduced exploration activity, given ample existing proven reserves.</a:t>
            </a:r>
          </a:p>
        </p:txBody>
      </p:sp>
      <p:sp>
        <p:nvSpPr>
          <p:cNvPr id="171021" name="Text Box 18"/>
          <p:cNvSpPr txBox="1">
            <a:spLocks noChangeArrowheads="1"/>
          </p:cNvSpPr>
          <p:nvPr/>
        </p:nvSpPr>
        <p:spPr bwMode="auto">
          <a:xfrm>
            <a:off x="4745038" y="4446588"/>
            <a:ext cx="2443162" cy="244475"/>
          </a:xfrm>
          <a:prstGeom prst="rect">
            <a:avLst/>
          </a:prstGeom>
          <a:noFill/>
          <a:ln w="9525" algn="ctr">
            <a:noFill/>
            <a:miter lim="800000"/>
            <a:headEnd/>
            <a:tailEnd/>
          </a:ln>
        </p:spPr>
        <p:txBody>
          <a:bodyPr wrap="none">
            <a:spAutoFit/>
          </a:bodyPr>
          <a:lstStyle/>
          <a:p>
            <a:pPr algn="ctr">
              <a:spcBef>
                <a:spcPct val="50000"/>
              </a:spcBef>
            </a:pPr>
            <a:r>
              <a:rPr lang="en-GB" sz="1000" b="0"/>
              <a:t>Source: IEA World Energy Outlook 2008</a:t>
            </a:r>
          </a:p>
        </p:txBody>
      </p:sp>
      <p:grpSp>
        <p:nvGrpSpPr>
          <p:cNvPr id="171022" name="Group 14"/>
          <p:cNvGrpSpPr>
            <a:grpSpLocks/>
          </p:cNvGrpSpPr>
          <p:nvPr/>
        </p:nvGrpSpPr>
        <p:grpSpPr bwMode="auto">
          <a:xfrm>
            <a:off x="4764088" y="1677988"/>
            <a:ext cx="4248150" cy="2784475"/>
            <a:chOff x="521" y="618"/>
            <a:chExt cx="4446" cy="2858"/>
          </a:xfrm>
        </p:grpSpPr>
        <p:sp>
          <p:nvSpPr>
            <p:cNvPr id="171023" name="Rectangle 15"/>
            <p:cNvSpPr>
              <a:spLocks noChangeArrowheads="1"/>
            </p:cNvSpPr>
            <p:nvPr/>
          </p:nvSpPr>
          <p:spPr bwMode="auto">
            <a:xfrm>
              <a:off x="2653" y="2659"/>
              <a:ext cx="2314" cy="817"/>
            </a:xfrm>
            <a:prstGeom prst="rect">
              <a:avLst/>
            </a:prstGeom>
            <a:solidFill>
              <a:schemeClr val="bg1"/>
            </a:solidFill>
            <a:ln w="9525">
              <a:solidFill>
                <a:schemeClr val="tx1"/>
              </a:solidFill>
              <a:miter lim="800000"/>
              <a:headEnd/>
              <a:tailEnd/>
            </a:ln>
            <a:effectLst/>
          </p:spPr>
          <p:txBody>
            <a:bodyPr anchor="ctr"/>
            <a:lstStyle/>
            <a:p>
              <a:pPr algn="ctr"/>
              <a:endParaRPr lang="en-GB" sz="1000" b="0"/>
            </a:p>
            <a:p>
              <a:pPr algn="ctr"/>
              <a:endParaRPr lang="en-GB" sz="1000" b="0"/>
            </a:p>
            <a:p>
              <a:pPr algn="ctr"/>
              <a:endParaRPr lang="en-GB" sz="1000" b="0"/>
            </a:p>
            <a:p>
              <a:pPr algn="ctr"/>
              <a:r>
                <a:rPr lang="en-GB" sz="1000" b="0"/>
                <a:t>Unrecoverable</a:t>
              </a:r>
            </a:p>
          </p:txBody>
        </p:sp>
        <p:sp>
          <p:nvSpPr>
            <p:cNvPr id="171024" name="Rectangle 16"/>
            <p:cNvSpPr>
              <a:spLocks noChangeArrowheads="1"/>
            </p:cNvSpPr>
            <p:nvPr/>
          </p:nvSpPr>
          <p:spPr bwMode="auto">
            <a:xfrm>
              <a:off x="2653" y="1842"/>
              <a:ext cx="2314" cy="590"/>
            </a:xfrm>
            <a:prstGeom prst="rect">
              <a:avLst/>
            </a:prstGeom>
            <a:noFill/>
            <a:ln w="9525">
              <a:solidFill>
                <a:schemeClr val="tx1"/>
              </a:solidFill>
              <a:miter lim="800000"/>
              <a:headEnd/>
              <a:tailEnd/>
            </a:ln>
            <a:effectLst/>
          </p:spPr>
          <p:txBody>
            <a:bodyPr anchor="ctr"/>
            <a:lstStyle/>
            <a:p>
              <a:pPr algn="ctr"/>
              <a:endParaRPr lang="en-GB" sz="1000" b="0"/>
            </a:p>
            <a:p>
              <a:pPr algn="ctr"/>
              <a:r>
                <a:rPr lang="en-GB" sz="1000" b="0"/>
                <a:t>Unrecoverable</a:t>
              </a:r>
            </a:p>
          </p:txBody>
        </p:sp>
        <p:sp>
          <p:nvSpPr>
            <p:cNvPr id="171025" name="Rectangle 17"/>
            <p:cNvSpPr>
              <a:spLocks noChangeArrowheads="1"/>
            </p:cNvSpPr>
            <p:nvPr/>
          </p:nvSpPr>
          <p:spPr bwMode="auto">
            <a:xfrm>
              <a:off x="521" y="618"/>
              <a:ext cx="635" cy="2857"/>
            </a:xfrm>
            <a:prstGeom prst="rect">
              <a:avLst/>
            </a:prstGeom>
            <a:solidFill>
              <a:srgbClr val="FFCC00"/>
            </a:solidFill>
            <a:ln w="9525">
              <a:solidFill>
                <a:schemeClr val="tx1"/>
              </a:solidFill>
              <a:miter lim="800000"/>
              <a:headEnd/>
              <a:tailEnd/>
            </a:ln>
            <a:effectLst/>
          </p:spPr>
          <p:txBody>
            <a:bodyPr lIns="18000" rIns="18000" anchor="ctr"/>
            <a:lstStyle/>
            <a:p>
              <a:pPr algn="ctr"/>
              <a:r>
                <a:rPr lang="en-GB" sz="1000" b="0"/>
                <a:t>Total petroleum initially in place</a:t>
              </a:r>
            </a:p>
          </p:txBody>
        </p:sp>
        <p:sp>
          <p:nvSpPr>
            <p:cNvPr id="171026" name="Rectangle 18"/>
            <p:cNvSpPr>
              <a:spLocks noChangeArrowheads="1"/>
            </p:cNvSpPr>
            <p:nvPr/>
          </p:nvSpPr>
          <p:spPr bwMode="auto">
            <a:xfrm>
              <a:off x="1156" y="618"/>
              <a:ext cx="726" cy="1814"/>
            </a:xfrm>
            <a:prstGeom prst="rect">
              <a:avLst/>
            </a:prstGeom>
            <a:solidFill>
              <a:schemeClr val="bg1"/>
            </a:solidFill>
            <a:ln w="9525">
              <a:solidFill>
                <a:schemeClr val="tx1"/>
              </a:solidFill>
              <a:miter lim="800000"/>
              <a:headEnd/>
              <a:tailEnd/>
            </a:ln>
            <a:effectLst/>
          </p:spPr>
          <p:txBody>
            <a:bodyPr lIns="18000" rIns="18000" anchor="ctr"/>
            <a:lstStyle/>
            <a:p>
              <a:pPr algn="ctr"/>
              <a:r>
                <a:rPr lang="en-GB" sz="1000" b="0"/>
                <a:t>Discovered petroleum initially in place </a:t>
              </a:r>
            </a:p>
          </p:txBody>
        </p:sp>
        <p:sp>
          <p:nvSpPr>
            <p:cNvPr id="171027" name="Rectangle 19"/>
            <p:cNvSpPr>
              <a:spLocks noChangeArrowheads="1"/>
            </p:cNvSpPr>
            <p:nvPr/>
          </p:nvSpPr>
          <p:spPr bwMode="auto">
            <a:xfrm>
              <a:off x="1156" y="2432"/>
              <a:ext cx="1497" cy="1044"/>
            </a:xfrm>
            <a:prstGeom prst="rect">
              <a:avLst/>
            </a:prstGeom>
            <a:solidFill>
              <a:schemeClr val="bg1"/>
            </a:solidFill>
            <a:ln w="9525">
              <a:solidFill>
                <a:schemeClr val="tx1"/>
              </a:solidFill>
              <a:miter lim="800000"/>
              <a:headEnd/>
              <a:tailEnd/>
            </a:ln>
            <a:effectLst/>
          </p:spPr>
          <p:txBody>
            <a:bodyPr anchor="ctr"/>
            <a:lstStyle/>
            <a:p>
              <a:pPr algn="ctr"/>
              <a:r>
                <a:rPr lang="en-GB" sz="1000" b="0"/>
                <a:t>Undiscovered petroleum initially in place </a:t>
              </a:r>
            </a:p>
          </p:txBody>
        </p:sp>
        <p:sp>
          <p:nvSpPr>
            <p:cNvPr id="171028" name="Rectangle 20"/>
            <p:cNvSpPr>
              <a:spLocks noChangeArrowheads="1"/>
            </p:cNvSpPr>
            <p:nvPr/>
          </p:nvSpPr>
          <p:spPr bwMode="auto">
            <a:xfrm>
              <a:off x="1882" y="618"/>
              <a:ext cx="771" cy="907"/>
            </a:xfrm>
            <a:prstGeom prst="rect">
              <a:avLst/>
            </a:prstGeom>
            <a:solidFill>
              <a:schemeClr val="bg1"/>
            </a:solidFill>
            <a:ln w="9525">
              <a:solidFill>
                <a:schemeClr val="tx1"/>
              </a:solidFill>
              <a:miter lim="800000"/>
              <a:headEnd/>
              <a:tailEnd/>
            </a:ln>
            <a:effectLst/>
          </p:spPr>
          <p:txBody>
            <a:bodyPr wrap="none" anchor="ctr"/>
            <a:lstStyle/>
            <a:p>
              <a:pPr algn="ctr"/>
              <a:r>
                <a:rPr lang="en-GB" sz="1000" b="0"/>
                <a:t>Commercial</a:t>
              </a:r>
            </a:p>
          </p:txBody>
        </p:sp>
        <p:sp>
          <p:nvSpPr>
            <p:cNvPr id="171029" name="Rectangle 21"/>
            <p:cNvSpPr>
              <a:spLocks noChangeArrowheads="1"/>
            </p:cNvSpPr>
            <p:nvPr/>
          </p:nvSpPr>
          <p:spPr bwMode="auto">
            <a:xfrm>
              <a:off x="1882" y="1525"/>
              <a:ext cx="771" cy="908"/>
            </a:xfrm>
            <a:prstGeom prst="rect">
              <a:avLst/>
            </a:prstGeom>
            <a:solidFill>
              <a:schemeClr val="bg1"/>
            </a:solidFill>
            <a:ln w="9525">
              <a:solidFill>
                <a:schemeClr val="tx1"/>
              </a:solidFill>
              <a:miter lim="800000"/>
              <a:headEnd/>
              <a:tailEnd/>
            </a:ln>
            <a:effectLst/>
          </p:spPr>
          <p:txBody>
            <a:bodyPr lIns="18000" rIns="18000" anchor="ctr"/>
            <a:lstStyle/>
            <a:p>
              <a:pPr algn="ctr"/>
              <a:r>
                <a:rPr lang="en-GB" sz="1000" b="0"/>
                <a:t>Sub-commercial</a:t>
              </a:r>
            </a:p>
          </p:txBody>
        </p:sp>
        <p:sp>
          <p:nvSpPr>
            <p:cNvPr id="171030" name="Rectangle 22"/>
            <p:cNvSpPr>
              <a:spLocks noChangeArrowheads="1"/>
            </p:cNvSpPr>
            <p:nvPr/>
          </p:nvSpPr>
          <p:spPr bwMode="auto">
            <a:xfrm>
              <a:off x="2653" y="618"/>
              <a:ext cx="2314" cy="227"/>
            </a:xfrm>
            <a:prstGeom prst="rect">
              <a:avLst/>
            </a:prstGeom>
            <a:solidFill>
              <a:schemeClr val="folHlink"/>
            </a:solidFill>
            <a:ln w="9525">
              <a:solidFill>
                <a:schemeClr val="tx1"/>
              </a:solidFill>
              <a:miter lim="800000"/>
              <a:headEnd/>
              <a:tailEnd/>
            </a:ln>
            <a:effectLst/>
          </p:spPr>
          <p:txBody>
            <a:bodyPr wrap="none" anchor="ctr"/>
            <a:lstStyle/>
            <a:p>
              <a:pPr algn="ctr"/>
              <a:r>
                <a:rPr lang="en-GB" sz="1000" b="0"/>
                <a:t>Production</a:t>
              </a:r>
            </a:p>
          </p:txBody>
        </p:sp>
        <p:sp>
          <p:nvSpPr>
            <p:cNvPr id="171031" name="Rectangle 23"/>
            <p:cNvSpPr>
              <a:spLocks noChangeArrowheads="1"/>
            </p:cNvSpPr>
            <p:nvPr/>
          </p:nvSpPr>
          <p:spPr bwMode="auto">
            <a:xfrm>
              <a:off x="2653" y="845"/>
              <a:ext cx="771" cy="680"/>
            </a:xfrm>
            <a:prstGeom prst="rect">
              <a:avLst/>
            </a:prstGeom>
            <a:solidFill>
              <a:schemeClr val="bg1"/>
            </a:solidFill>
            <a:ln w="9525">
              <a:solidFill>
                <a:schemeClr val="tx1"/>
              </a:solidFill>
              <a:miter lim="800000"/>
              <a:headEnd/>
              <a:tailEnd/>
            </a:ln>
            <a:effectLst/>
          </p:spPr>
          <p:txBody>
            <a:bodyPr anchor="ctr"/>
            <a:lstStyle/>
            <a:p>
              <a:pPr algn="ctr"/>
              <a:r>
                <a:rPr lang="en-GB" sz="1000" b="0"/>
                <a:t>Proved (1P)</a:t>
              </a:r>
            </a:p>
          </p:txBody>
        </p:sp>
        <p:sp>
          <p:nvSpPr>
            <p:cNvPr id="171032" name="Rectangle 24"/>
            <p:cNvSpPr>
              <a:spLocks noChangeArrowheads="1"/>
            </p:cNvSpPr>
            <p:nvPr/>
          </p:nvSpPr>
          <p:spPr bwMode="auto">
            <a:xfrm>
              <a:off x="3424" y="845"/>
              <a:ext cx="772" cy="680"/>
            </a:xfrm>
            <a:prstGeom prst="rect">
              <a:avLst/>
            </a:prstGeom>
            <a:solidFill>
              <a:schemeClr val="bg1"/>
            </a:solidFill>
            <a:ln w="9525">
              <a:solidFill>
                <a:schemeClr val="tx1"/>
              </a:solidFill>
              <a:miter lim="800000"/>
              <a:headEnd/>
              <a:tailEnd/>
            </a:ln>
            <a:effectLst/>
          </p:spPr>
          <p:txBody>
            <a:bodyPr anchor="ctr"/>
            <a:lstStyle/>
            <a:p>
              <a:pPr algn="ctr"/>
              <a:r>
                <a:rPr lang="en-GB" sz="1000" b="0"/>
                <a:t>Proved+ probable (2P)</a:t>
              </a:r>
            </a:p>
          </p:txBody>
        </p:sp>
        <p:sp>
          <p:nvSpPr>
            <p:cNvPr id="171033" name="Rectangle 25"/>
            <p:cNvSpPr>
              <a:spLocks noChangeArrowheads="1"/>
            </p:cNvSpPr>
            <p:nvPr/>
          </p:nvSpPr>
          <p:spPr bwMode="auto">
            <a:xfrm>
              <a:off x="4195" y="845"/>
              <a:ext cx="772" cy="680"/>
            </a:xfrm>
            <a:prstGeom prst="rect">
              <a:avLst/>
            </a:prstGeom>
            <a:solidFill>
              <a:schemeClr val="bg1"/>
            </a:solidFill>
            <a:ln w="9525">
              <a:solidFill>
                <a:schemeClr val="tx1"/>
              </a:solidFill>
              <a:miter lim="800000"/>
              <a:headEnd/>
              <a:tailEnd/>
            </a:ln>
            <a:effectLst/>
          </p:spPr>
          <p:txBody>
            <a:bodyPr lIns="18000" rIns="18000" anchor="ctr"/>
            <a:lstStyle/>
            <a:p>
              <a:pPr algn="ctr"/>
              <a:r>
                <a:rPr lang="en-GB" sz="1000" b="0"/>
                <a:t>Proved+ probable+ possible (3P) </a:t>
              </a:r>
            </a:p>
          </p:txBody>
        </p:sp>
        <p:sp>
          <p:nvSpPr>
            <p:cNvPr id="171034" name="Rectangle 26"/>
            <p:cNvSpPr>
              <a:spLocks noChangeArrowheads="1"/>
            </p:cNvSpPr>
            <p:nvPr/>
          </p:nvSpPr>
          <p:spPr bwMode="auto">
            <a:xfrm>
              <a:off x="2653" y="1525"/>
              <a:ext cx="2314" cy="227"/>
            </a:xfrm>
            <a:prstGeom prst="rect">
              <a:avLst/>
            </a:prstGeom>
            <a:solidFill>
              <a:schemeClr val="folHlink"/>
            </a:solidFill>
            <a:ln w="9525">
              <a:solidFill>
                <a:schemeClr val="tx1"/>
              </a:solidFill>
              <a:miter lim="800000"/>
              <a:headEnd/>
              <a:tailEnd/>
            </a:ln>
            <a:effectLst/>
          </p:spPr>
          <p:txBody>
            <a:bodyPr wrap="none" anchor="ctr"/>
            <a:lstStyle/>
            <a:p>
              <a:pPr algn="ctr"/>
              <a:r>
                <a:rPr lang="en-GB" sz="1000" b="0"/>
                <a:t>Contingent</a:t>
              </a:r>
              <a:r>
                <a:rPr lang="en-GB" sz="1400" b="0"/>
                <a:t> </a:t>
              </a:r>
              <a:r>
                <a:rPr lang="en-GB" sz="1000" b="0"/>
                <a:t>Resources</a:t>
              </a:r>
            </a:p>
          </p:txBody>
        </p:sp>
        <p:sp>
          <p:nvSpPr>
            <p:cNvPr id="171035" name="Rectangle 27"/>
            <p:cNvSpPr>
              <a:spLocks noChangeArrowheads="1"/>
            </p:cNvSpPr>
            <p:nvPr/>
          </p:nvSpPr>
          <p:spPr bwMode="auto">
            <a:xfrm>
              <a:off x="2653" y="1752"/>
              <a:ext cx="771" cy="317"/>
            </a:xfrm>
            <a:prstGeom prst="rect">
              <a:avLst/>
            </a:prstGeom>
            <a:solidFill>
              <a:schemeClr val="bg1"/>
            </a:solidFill>
            <a:ln w="9525">
              <a:solidFill>
                <a:schemeClr val="tx1"/>
              </a:solidFill>
              <a:miter lim="800000"/>
              <a:headEnd/>
              <a:tailEnd/>
            </a:ln>
            <a:effectLst/>
          </p:spPr>
          <p:txBody>
            <a:bodyPr anchor="ctr"/>
            <a:lstStyle/>
            <a:p>
              <a:pPr algn="ctr"/>
              <a:r>
                <a:rPr lang="en-GB" sz="1000" b="0"/>
                <a:t>Low estimate</a:t>
              </a:r>
            </a:p>
          </p:txBody>
        </p:sp>
        <p:sp>
          <p:nvSpPr>
            <p:cNvPr id="171036" name="Rectangle 28"/>
            <p:cNvSpPr>
              <a:spLocks noChangeArrowheads="1"/>
            </p:cNvSpPr>
            <p:nvPr/>
          </p:nvSpPr>
          <p:spPr bwMode="auto">
            <a:xfrm>
              <a:off x="3424" y="1752"/>
              <a:ext cx="772" cy="363"/>
            </a:xfrm>
            <a:prstGeom prst="rect">
              <a:avLst/>
            </a:prstGeom>
            <a:solidFill>
              <a:schemeClr val="bg1"/>
            </a:solidFill>
            <a:ln w="9525">
              <a:solidFill>
                <a:schemeClr val="tx1"/>
              </a:solidFill>
              <a:miter lim="800000"/>
              <a:headEnd/>
              <a:tailEnd/>
            </a:ln>
            <a:effectLst/>
          </p:spPr>
          <p:txBody>
            <a:bodyPr anchor="ctr"/>
            <a:lstStyle/>
            <a:p>
              <a:pPr algn="ctr"/>
              <a:r>
                <a:rPr lang="en-GB" sz="1000" b="0"/>
                <a:t>Best estimate</a:t>
              </a:r>
            </a:p>
          </p:txBody>
        </p:sp>
        <p:sp>
          <p:nvSpPr>
            <p:cNvPr id="171037" name="Rectangle 29"/>
            <p:cNvSpPr>
              <a:spLocks noChangeArrowheads="1"/>
            </p:cNvSpPr>
            <p:nvPr/>
          </p:nvSpPr>
          <p:spPr bwMode="auto">
            <a:xfrm>
              <a:off x="4195" y="1752"/>
              <a:ext cx="772" cy="408"/>
            </a:xfrm>
            <a:prstGeom prst="rect">
              <a:avLst/>
            </a:prstGeom>
            <a:solidFill>
              <a:schemeClr val="bg1"/>
            </a:solidFill>
            <a:ln w="9525">
              <a:solidFill>
                <a:schemeClr val="tx1"/>
              </a:solidFill>
              <a:miter lim="800000"/>
              <a:headEnd/>
              <a:tailEnd/>
            </a:ln>
            <a:effectLst/>
          </p:spPr>
          <p:txBody>
            <a:bodyPr anchor="ctr"/>
            <a:lstStyle/>
            <a:p>
              <a:pPr algn="ctr"/>
              <a:r>
                <a:rPr lang="en-GB" sz="1000" b="0"/>
                <a:t>High estimate</a:t>
              </a:r>
            </a:p>
          </p:txBody>
        </p:sp>
        <p:sp>
          <p:nvSpPr>
            <p:cNvPr id="171038" name="Rectangle 30"/>
            <p:cNvSpPr>
              <a:spLocks noChangeArrowheads="1"/>
            </p:cNvSpPr>
            <p:nvPr/>
          </p:nvSpPr>
          <p:spPr bwMode="auto">
            <a:xfrm>
              <a:off x="2653" y="2432"/>
              <a:ext cx="2314" cy="227"/>
            </a:xfrm>
            <a:prstGeom prst="rect">
              <a:avLst/>
            </a:prstGeom>
            <a:solidFill>
              <a:schemeClr val="folHlink"/>
            </a:solidFill>
            <a:ln w="9525">
              <a:solidFill>
                <a:schemeClr val="tx1"/>
              </a:solidFill>
              <a:miter lim="800000"/>
              <a:headEnd/>
              <a:tailEnd/>
            </a:ln>
            <a:effectLst/>
          </p:spPr>
          <p:txBody>
            <a:bodyPr wrap="none" anchor="ctr"/>
            <a:lstStyle/>
            <a:p>
              <a:pPr algn="ctr"/>
              <a:r>
                <a:rPr lang="en-GB" sz="1000" b="0"/>
                <a:t>Prospective Resources</a:t>
              </a:r>
            </a:p>
          </p:txBody>
        </p:sp>
        <p:sp>
          <p:nvSpPr>
            <p:cNvPr id="171039" name="Rectangle 31"/>
            <p:cNvSpPr>
              <a:spLocks noChangeArrowheads="1"/>
            </p:cNvSpPr>
            <p:nvPr/>
          </p:nvSpPr>
          <p:spPr bwMode="auto">
            <a:xfrm>
              <a:off x="2653" y="2659"/>
              <a:ext cx="771" cy="408"/>
            </a:xfrm>
            <a:prstGeom prst="rect">
              <a:avLst/>
            </a:prstGeom>
            <a:solidFill>
              <a:schemeClr val="bg1"/>
            </a:solidFill>
            <a:ln w="9525">
              <a:solidFill>
                <a:schemeClr val="tx1"/>
              </a:solidFill>
              <a:miter lim="800000"/>
              <a:headEnd/>
              <a:tailEnd/>
            </a:ln>
            <a:effectLst/>
          </p:spPr>
          <p:txBody>
            <a:bodyPr anchor="ctr"/>
            <a:lstStyle/>
            <a:p>
              <a:pPr algn="ctr"/>
              <a:r>
                <a:rPr lang="en-GB" sz="1000" b="0"/>
                <a:t>Low estimate</a:t>
              </a:r>
            </a:p>
          </p:txBody>
        </p:sp>
        <p:sp>
          <p:nvSpPr>
            <p:cNvPr id="171040" name="Rectangle 32"/>
            <p:cNvSpPr>
              <a:spLocks noChangeArrowheads="1"/>
            </p:cNvSpPr>
            <p:nvPr/>
          </p:nvSpPr>
          <p:spPr bwMode="auto">
            <a:xfrm>
              <a:off x="3424" y="2659"/>
              <a:ext cx="772" cy="499"/>
            </a:xfrm>
            <a:prstGeom prst="rect">
              <a:avLst/>
            </a:prstGeom>
            <a:solidFill>
              <a:schemeClr val="bg1"/>
            </a:solidFill>
            <a:ln w="9525">
              <a:solidFill>
                <a:schemeClr val="tx1"/>
              </a:solidFill>
              <a:miter lim="800000"/>
              <a:headEnd/>
              <a:tailEnd/>
            </a:ln>
            <a:effectLst/>
          </p:spPr>
          <p:txBody>
            <a:bodyPr anchor="ctr"/>
            <a:lstStyle/>
            <a:p>
              <a:pPr algn="ctr"/>
              <a:r>
                <a:rPr lang="en-GB" sz="1000" b="0"/>
                <a:t>Best estimate</a:t>
              </a:r>
            </a:p>
          </p:txBody>
        </p:sp>
        <p:sp>
          <p:nvSpPr>
            <p:cNvPr id="171041" name="Rectangle 33"/>
            <p:cNvSpPr>
              <a:spLocks noChangeArrowheads="1"/>
            </p:cNvSpPr>
            <p:nvPr/>
          </p:nvSpPr>
          <p:spPr bwMode="auto">
            <a:xfrm>
              <a:off x="4195" y="2659"/>
              <a:ext cx="772" cy="544"/>
            </a:xfrm>
            <a:prstGeom prst="rect">
              <a:avLst/>
            </a:prstGeom>
            <a:solidFill>
              <a:schemeClr val="bg1"/>
            </a:solidFill>
            <a:ln w="9525">
              <a:solidFill>
                <a:schemeClr val="tx1"/>
              </a:solidFill>
              <a:miter lim="800000"/>
              <a:headEnd/>
              <a:tailEnd/>
            </a:ln>
            <a:effectLst/>
          </p:spPr>
          <p:txBody>
            <a:bodyPr anchor="ctr"/>
            <a:lstStyle/>
            <a:p>
              <a:pPr algn="ctr"/>
              <a:r>
                <a:rPr lang="en-GB" sz="1000" b="0"/>
                <a:t>High estimate</a:t>
              </a:r>
            </a:p>
          </p:txBody>
        </p:sp>
      </p:grpSp>
      <p:sp>
        <p:nvSpPr>
          <p:cNvPr id="171042" name="Line 36"/>
          <p:cNvSpPr>
            <a:spLocks noChangeShapeType="1"/>
          </p:cNvSpPr>
          <p:nvPr/>
        </p:nvSpPr>
        <p:spPr bwMode="auto">
          <a:xfrm>
            <a:off x="0" y="1125538"/>
            <a:ext cx="9144000" cy="0"/>
          </a:xfrm>
          <a:prstGeom prst="line">
            <a:avLst/>
          </a:prstGeom>
          <a:noFill/>
          <a:ln w="76200">
            <a:solidFill>
              <a:srgbClr val="B3AA7E"/>
            </a:solidFill>
            <a:round/>
            <a:headEnd/>
            <a:tailEnd/>
          </a:ln>
        </p:spPr>
        <p:txBody>
          <a:bodyPr/>
          <a:lstStyle/>
          <a:p>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5820</TotalTime>
  <Words>11900</Words>
  <Application>Microsoft Office PowerPoint</Application>
  <PresentationFormat>On-screen Show (4:3)</PresentationFormat>
  <Paragraphs>1053</Paragraphs>
  <Slides>38</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Default Design</vt:lpstr>
      <vt:lpstr>Chart</vt:lpstr>
      <vt:lpstr>Report on the risks and impacts of a potential future decline in oil production </vt:lpstr>
      <vt:lpstr>Slide 2</vt:lpstr>
      <vt:lpstr>Content</vt:lpstr>
      <vt:lpstr>Slide 4</vt:lpstr>
      <vt:lpstr>What were the key conclusions of the project?</vt:lpstr>
      <vt:lpstr>Content</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Alternatives to using oil As the transport sector is the largest user of oil products alternative technologies could change our use of oil in this sector… </vt:lpstr>
      <vt:lpstr>Alternative Road Technologies – </vt:lpstr>
      <vt:lpstr>Slide 22</vt:lpstr>
      <vt:lpstr>Slide 23</vt:lpstr>
      <vt:lpstr>Scenarios of Peak Oil   … to create the following scenarios about the timing of peak oil we used different assumptions about reserves, investment and demand. We also considered the possible implications of a ‘Very Early Peak’- Scenario though we could ourselves not rationalise the underlying assumptions.</vt:lpstr>
      <vt:lpstr>Slide 25</vt:lpstr>
      <vt:lpstr>Slide 26</vt:lpstr>
      <vt:lpstr>Slide 27</vt:lpstr>
      <vt:lpstr>Slide 28</vt:lpstr>
      <vt:lpstr>Slide 29</vt:lpstr>
      <vt:lpstr>Slide 30</vt:lpstr>
      <vt:lpstr>Late Peak Scenario  …global peak for conventional oil happens in mid to late 2030s as demand peaks rather than supply hitting a constraint…</vt:lpstr>
      <vt:lpstr>Slide 32</vt:lpstr>
      <vt:lpstr>Slide 33</vt:lpstr>
      <vt:lpstr>Conclusion and policy recommendations</vt:lpstr>
      <vt:lpstr>Slide 35</vt:lpstr>
      <vt:lpstr>Slide 36</vt:lpstr>
      <vt:lpstr>Bibliography</vt:lpstr>
      <vt:lpstr>Bibliography</vt:lpstr>
    </vt:vector>
  </TitlesOfParts>
  <Company>Central Office of Information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 Davey </dc:creator>
  <cp:lastModifiedBy>Angela Haber</cp:lastModifiedBy>
  <cp:revision>206</cp:revision>
  <dcterms:created xsi:type="dcterms:W3CDTF">2009-02-10T16:47:53Z</dcterms:created>
  <dcterms:modified xsi:type="dcterms:W3CDTF">2011-06-08T10:20:28Z</dcterms:modified>
</cp:coreProperties>
</file>