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2"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F6176-CBB9-4F41-82B7-304A6831763F}" type="datetimeFigureOut">
              <a:rPr lang="en-GB" smtClean="0"/>
              <a:t>26/11/2018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BBE88-450F-4DB3-A3B1-BE3EF4AABCD2}" type="slidenum">
              <a:rPr lang="en-GB" smtClean="0"/>
              <a:t>‹#›</a:t>
            </a:fld>
            <a:endParaRPr lang="en-GB"/>
          </a:p>
        </p:txBody>
      </p:sp>
    </p:spTree>
    <p:extLst>
      <p:ext uri="{BB962C8B-B14F-4D97-AF65-F5344CB8AC3E}">
        <p14:creationId xmlns:p14="http://schemas.microsoft.com/office/powerpoint/2010/main" val="221498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eaLnBrk="1" hangingPunct="1"/>
            <a:fld id="{41B5591A-FF6F-43A7-9E53-76E920E7A5D2}" type="slidenum">
              <a:rPr lang="en-GB" altLang="en-US" smtClean="0"/>
              <a:pPr eaLnBrk="1" hangingPunct="1"/>
              <a:t>4</a:t>
            </a:fld>
            <a:endParaRPr lang="en-GB" alt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lnSpc>
                <a:spcPct val="80000"/>
              </a:lnSpc>
              <a:spcBef>
                <a:spcPct val="0"/>
              </a:spcBef>
            </a:pPr>
            <a:endParaRPr lang="en-US" altLang="en-US" sz="11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8FF7F49-EE26-408D-BDC7-04F427BF0778}"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125053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FF7F49-EE26-408D-BDC7-04F427BF0778}"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404150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FF7F49-EE26-408D-BDC7-04F427BF0778}"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103556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2"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890838"/>
            <a:ext cx="9372600" cy="396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92950" y="6165850"/>
            <a:ext cx="2720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userDrawn="1"/>
        </p:nvSpPr>
        <p:spPr bwMode="auto">
          <a:xfrm>
            <a:off x="6659563" y="6453188"/>
            <a:ext cx="54133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eaLnBrk="1" hangingPunct="1"/>
            <a:r>
              <a:rPr lang="en-GB" altLang="en-US" sz="900">
                <a:latin typeface="Trebuchet MS" charset="0"/>
              </a:rPr>
              <a:t>© 2012</a:t>
            </a:r>
          </a:p>
        </p:txBody>
      </p:sp>
    </p:spTree>
    <p:extLst>
      <p:ext uri="{BB962C8B-B14F-4D97-AF65-F5344CB8AC3E}">
        <p14:creationId xmlns:p14="http://schemas.microsoft.com/office/powerpoint/2010/main" val="407428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FF7F49-EE26-408D-BDC7-04F427BF0778}"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381822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FF7F49-EE26-408D-BDC7-04F427BF0778}"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2899745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8FF7F49-EE26-408D-BDC7-04F427BF0778}"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323172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8FF7F49-EE26-408D-BDC7-04F427BF0778}" type="datetimeFigureOut">
              <a:rPr lang="en-GB" smtClean="0"/>
              <a:t>26/11/2018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30360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8FF7F49-EE26-408D-BDC7-04F427BF0778}" type="datetimeFigureOut">
              <a:rPr lang="en-GB" smtClean="0"/>
              <a:t>26/11/2018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276840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F7F49-EE26-408D-BDC7-04F427BF0778}" type="datetimeFigureOut">
              <a:rPr lang="en-GB" smtClean="0"/>
              <a:t>26/11/2018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108122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F7F49-EE26-408D-BDC7-04F427BF0778}"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292540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F7F49-EE26-408D-BDC7-04F427BF0778}"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B4554F-5F0A-4793-B15F-3CCFFEAD5777}" type="slidenum">
              <a:rPr lang="en-GB" smtClean="0"/>
              <a:t>‹#›</a:t>
            </a:fld>
            <a:endParaRPr lang="en-GB"/>
          </a:p>
        </p:txBody>
      </p:sp>
    </p:spTree>
    <p:extLst>
      <p:ext uri="{BB962C8B-B14F-4D97-AF65-F5344CB8AC3E}">
        <p14:creationId xmlns:p14="http://schemas.microsoft.com/office/powerpoint/2010/main" val="137552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F7F49-EE26-408D-BDC7-04F427BF0778}" type="datetimeFigureOut">
              <a:rPr lang="en-GB" smtClean="0"/>
              <a:t>26/11/2018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4554F-5F0A-4793-B15F-3CCFFEAD5777}" type="slidenum">
              <a:rPr lang="en-GB" smtClean="0"/>
              <a:t>‹#›</a:t>
            </a:fld>
            <a:endParaRPr lang="en-GB"/>
          </a:p>
        </p:txBody>
      </p:sp>
    </p:spTree>
    <p:extLst>
      <p:ext uri="{BB962C8B-B14F-4D97-AF65-F5344CB8AC3E}">
        <p14:creationId xmlns:p14="http://schemas.microsoft.com/office/powerpoint/2010/main" val="2004225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alc.gov.uk/news/entry/819-good-councillors-guide-to-neighbourhood-planning-%E2%80%93-designing-the-future-of-local-communities" TargetMode="External"/><Relationship Id="rId2" Type="http://schemas.openxmlformats.org/officeDocument/2006/relationships/hyperlink" Target="https://neighbourhoodplanning.org/toolkits-and-guidance/create-neighbourhood-plan-step-by-step-roadmap-guide/" TargetMode="External"/><Relationship Id="rId1" Type="http://schemas.openxmlformats.org/officeDocument/2006/relationships/slideLayout" Target="../slideLayouts/slideLayout2.xml"/><Relationship Id="rId4" Type="http://schemas.openxmlformats.org/officeDocument/2006/relationships/hyperlink" Target="https://www.dover.gov.uk/Planning/Planning-Policy-and-Regeneration/Neighbourhood-Planning/Home.aspx"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mailto:lfrost5@aol.com" TargetMode="Externa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3">
              <a:lumMod val="75000"/>
            </a:schemeClr>
          </a:solidFill>
        </p:spPr>
        <p:txBody>
          <a:bodyPr>
            <a:normAutofit/>
          </a:bodyPr>
          <a:lstStyle/>
          <a:p>
            <a:r>
              <a:rPr lang="en-GB" sz="3200" b="1" dirty="0" smtClean="0"/>
              <a:t>What are neighbourhood plans and why do we need one in Dover? </a:t>
            </a:r>
            <a:endParaRPr lang="en-GB" sz="3200" b="1" dirty="0"/>
          </a:p>
        </p:txBody>
      </p:sp>
      <p:sp>
        <p:nvSpPr>
          <p:cNvPr id="3" name="Subtitle 2"/>
          <p:cNvSpPr>
            <a:spLocks noGrp="1"/>
          </p:cNvSpPr>
          <p:nvPr>
            <p:ph type="subTitle" idx="1"/>
          </p:nvPr>
        </p:nvSpPr>
        <p:spPr>
          <a:solidFill>
            <a:schemeClr val="accent5">
              <a:lumMod val="40000"/>
              <a:lumOff val="60000"/>
            </a:schemeClr>
          </a:solidFill>
        </p:spPr>
        <p:txBody>
          <a:bodyPr>
            <a:normAutofit fontScale="70000" lnSpcReduction="20000"/>
          </a:bodyPr>
          <a:lstStyle/>
          <a:p>
            <a:endParaRPr lang="en-GB" dirty="0" smtClean="0">
              <a:solidFill>
                <a:schemeClr val="tx1"/>
              </a:solidFill>
            </a:endParaRPr>
          </a:p>
          <a:p>
            <a:r>
              <a:rPr lang="en-GB" dirty="0" smtClean="0">
                <a:solidFill>
                  <a:schemeClr val="tx1"/>
                </a:solidFill>
              </a:rPr>
              <a:t>Dover Neighbourhood </a:t>
            </a:r>
            <a:r>
              <a:rPr lang="en-GB" dirty="0">
                <a:solidFill>
                  <a:schemeClr val="tx1"/>
                </a:solidFill>
              </a:rPr>
              <a:t>D</a:t>
            </a:r>
            <a:r>
              <a:rPr lang="en-GB" dirty="0" smtClean="0">
                <a:solidFill>
                  <a:schemeClr val="tx1"/>
                </a:solidFill>
              </a:rPr>
              <a:t>evelopment Plan </a:t>
            </a:r>
            <a:endParaRPr lang="en-GB" dirty="0">
              <a:solidFill>
                <a:schemeClr val="tx1"/>
              </a:solidFill>
            </a:endParaRPr>
          </a:p>
          <a:p>
            <a:r>
              <a:rPr lang="en-GB" dirty="0" smtClean="0">
                <a:solidFill>
                  <a:schemeClr val="tx1"/>
                </a:solidFill>
              </a:rPr>
              <a:t>“Getting Started” event : 29 November 2018</a:t>
            </a:r>
          </a:p>
          <a:p>
            <a:endParaRPr lang="en-GB" dirty="0" smtClean="0">
              <a:solidFill>
                <a:schemeClr val="tx1"/>
              </a:solidFill>
            </a:endParaRPr>
          </a:p>
          <a:p>
            <a:r>
              <a:rPr lang="en-GB" dirty="0" smtClean="0">
                <a:solidFill>
                  <a:schemeClr val="tx1"/>
                </a:solidFill>
              </a:rPr>
              <a:t>Lindsay Frost : Independent planning consultant </a:t>
            </a:r>
            <a:endParaRPr lang="en-GB" dirty="0">
              <a:solidFill>
                <a:schemeClr val="tx1"/>
              </a:solidFill>
            </a:endParaRPr>
          </a:p>
        </p:txBody>
      </p:sp>
      <p:sp>
        <p:nvSpPr>
          <p:cNvPr id="4" name="AutoShape 2" descr="Image result for Dover Town counci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Image result for Dover Town counci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2" descr="Image result for Dover Town counci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12737"/>
            <a:ext cx="1568494" cy="17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23" y="298504"/>
            <a:ext cx="2338337" cy="1676544"/>
          </a:xfrm>
          <a:prstGeom prst="rect">
            <a:avLst/>
          </a:prstGeom>
        </p:spPr>
      </p:pic>
      <p:pic>
        <p:nvPicPr>
          <p:cNvPr id="8" name="Picture 2" descr="C:\Users\Lindsay\Downloads\images (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271577"/>
            <a:ext cx="27717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74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What can’t a neighbourhood plan do?</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fontScale="92500" lnSpcReduction="10000"/>
          </a:bodyPr>
          <a:lstStyle/>
          <a:p>
            <a:r>
              <a:rPr lang="en-GB" sz="2400" dirty="0" smtClean="0"/>
              <a:t>It cannot conflict with the strategic policies in the </a:t>
            </a:r>
            <a:r>
              <a:rPr lang="en-GB" sz="2400" dirty="0"/>
              <a:t>Local Plan </a:t>
            </a:r>
            <a:r>
              <a:rPr lang="en-GB" sz="2400" dirty="0" smtClean="0"/>
              <a:t>being prepared by the local planning authority (DDC)</a:t>
            </a:r>
          </a:p>
          <a:p>
            <a:r>
              <a:rPr lang="en-GB" sz="2400" dirty="0" smtClean="0"/>
              <a:t>It cannot block development proposed in the </a:t>
            </a:r>
            <a:r>
              <a:rPr lang="en-GB" sz="2400" dirty="0"/>
              <a:t>L</a:t>
            </a:r>
            <a:r>
              <a:rPr lang="en-GB" sz="2400" dirty="0" smtClean="0"/>
              <a:t>ocal </a:t>
            </a:r>
            <a:r>
              <a:rPr lang="en-GB" sz="2400" dirty="0"/>
              <a:t>P</a:t>
            </a:r>
            <a:r>
              <a:rPr lang="en-GB" sz="2400" dirty="0" smtClean="0"/>
              <a:t>lan , or propose less housing development than indicated there</a:t>
            </a:r>
          </a:p>
          <a:p>
            <a:r>
              <a:rPr lang="en-GB" sz="2400" dirty="0" smtClean="0"/>
              <a:t>It cannot do things covered by other legislation , such as designate listed buildings or conservation areas , speed limits </a:t>
            </a:r>
            <a:r>
              <a:rPr lang="en-GB" sz="2400" dirty="0"/>
              <a:t>or parking </a:t>
            </a:r>
            <a:r>
              <a:rPr lang="en-GB" sz="2400" dirty="0" smtClean="0"/>
              <a:t>controls on the highway ( but can refer to them </a:t>
            </a:r>
            <a:r>
              <a:rPr lang="en-GB" sz="2400" smtClean="0"/>
              <a:t>as “community </a:t>
            </a:r>
            <a:r>
              <a:rPr lang="en-GB" sz="2400" dirty="0" smtClean="0"/>
              <a:t>aspirations”)</a:t>
            </a:r>
          </a:p>
          <a:p>
            <a:r>
              <a:rPr lang="en-GB" sz="2400" dirty="0"/>
              <a:t>Propose development which would breach other legal requirements, such as EU </a:t>
            </a:r>
            <a:r>
              <a:rPr lang="en-GB" sz="2400" dirty="0" smtClean="0"/>
              <a:t>regulations </a:t>
            </a:r>
          </a:p>
          <a:p>
            <a:r>
              <a:rPr lang="en-GB" sz="2400" dirty="0" smtClean="0"/>
              <a:t>Be prepared by a body other than a town </a:t>
            </a:r>
          </a:p>
          <a:p>
            <a:pPr marL="0" indent="0">
              <a:buNone/>
            </a:pPr>
            <a:r>
              <a:rPr lang="en-GB" sz="2400" dirty="0"/>
              <a:t> </a:t>
            </a:r>
            <a:r>
              <a:rPr lang="en-GB" sz="2400" dirty="0" smtClean="0"/>
              <a:t>    or parish council , or a designated </a:t>
            </a:r>
          </a:p>
          <a:p>
            <a:pPr marL="0" indent="0">
              <a:buNone/>
            </a:pPr>
            <a:r>
              <a:rPr lang="en-GB" sz="2400" dirty="0"/>
              <a:t> </a:t>
            </a:r>
            <a:r>
              <a:rPr lang="en-GB" sz="2400" dirty="0" smtClean="0"/>
              <a:t>    neighbourhood forum </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4841033"/>
            <a:ext cx="1142999" cy="1142999"/>
          </a:xfrm>
          <a:prstGeom prst="rect">
            <a:avLst/>
          </a:prstGeom>
        </p:spPr>
      </p:pic>
    </p:spTree>
    <p:extLst>
      <p:ext uri="{BB962C8B-B14F-4D97-AF65-F5344CB8AC3E}">
        <p14:creationId xmlns:p14="http://schemas.microsoft.com/office/powerpoint/2010/main" val="2744102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The role of the local planning authority (DDC) </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a:bodyPr>
          <a:lstStyle/>
          <a:p>
            <a:r>
              <a:rPr lang="en-GB" sz="2400" dirty="0" smtClean="0"/>
              <a:t>Designates the neighbourhood plan area </a:t>
            </a:r>
          </a:p>
          <a:p>
            <a:r>
              <a:rPr lang="en-GB" sz="2400" dirty="0" smtClean="0"/>
              <a:t>Has a “duty to support” and provides assistance , encouragement and advice</a:t>
            </a:r>
          </a:p>
          <a:p>
            <a:r>
              <a:rPr lang="en-GB" sz="2400" dirty="0" smtClean="0"/>
              <a:t>Provides information or evidence to assist NDP preparation</a:t>
            </a:r>
          </a:p>
          <a:p>
            <a:r>
              <a:rPr lang="en-GB" sz="2400" dirty="0" smtClean="0"/>
              <a:t>Checks that the NDP has been prepared correctly </a:t>
            </a:r>
          </a:p>
          <a:p>
            <a:r>
              <a:rPr lang="en-GB" sz="2400" dirty="0" smtClean="0"/>
              <a:t>Arranges an examination by an independent Inspector</a:t>
            </a:r>
          </a:p>
          <a:p>
            <a:r>
              <a:rPr lang="en-GB" sz="2400" dirty="0" smtClean="0"/>
              <a:t>Organises a local referendum</a:t>
            </a:r>
          </a:p>
          <a:p>
            <a:r>
              <a:rPr lang="en-GB" sz="2400" dirty="0" smtClean="0"/>
              <a:t>Adopts the “made” NDP as part </a:t>
            </a:r>
          </a:p>
          <a:p>
            <a:pPr marL="0" indent="0">
              <a:buNone/>
            </a:pPr>
            <a:r>
              <a:rPr lang="en-GB" sz="2400" dirty="0"/>
              <a:t> </a:t>
            </a:r>
            <a:r>
              <a:rPr lang="en-GB" sz="2400" dirty="0" smtClean="0"/>
              <a:t>     of the Development </a:t>
            </a:r>
            <a:r>
              <a:rPr lang="en-GB" sz="2400" dirty="0"/>
              <a:t>P</a:t>
            </a:r>
            <a:r>
              <a:rPr lang="en-GB" sz="2400" dirty="0" smtClean="0"/>
              <a:t>lan  </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4343400"/>
            <a:ext cx="2466975" cy="1641660"/>
          </a:xfrm>
          <a:prstGeom prst="rect">
            <a:avLst/>
          </a:prstGeom>
        </p:spPr>
      </p:pic>
    </p:spTree>
    <p:extLst>
      <p:ext uri="{BB962C8B-B14F-4D97-AF65-F5344CB8AC3E}">
        <p14:creationId xmlns:p14="http://schemas.microsoft.com/office/powerpoint/2010/main" val="292722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What is the process for preparing a neighbourhood plan?</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marL="0" indent="0">
              <a:buNone/>
            </a:pPr>
            <a:endParaRPr lang="en-GB" sz="2400" b="1" dirty="0" smtClean="0"/>
          </a:p>
          <a:p>
            <a:pPr marL="0" indent="0">
              <a:buNone/>
            </a:pPr>
            <a:r>
              <a:rPr lang="en-GB" sz="2000" b="1" dirty="0"/>
              <a:t>1</a:t>
            </a:r>
            <a:r>
              <a:rPr lang="en-GB" sz="2000" b="1" dirty="0" smtClean="0"/>
              <a:t>. Getting started ( designation, setting up teams, mobilising volunteer effort ) * </a:t>
            </a:r>
          </a:p>
          <a:p>
            <a:pPr marL="0" indent="0">
              <a:buNone/>
            </a:pPr>
            <a:r>
              <a:rPr lang="en-GB" sz="2000" b="1" dirty="0" smtClean="0"/>
              <a:t>2. Identifying the issues and gathering evidence*</a:t>
            </a:r>
          </a:p>
          <a:p>
            <a:pPr marL="0" indent="0">
              <a:buNone/>
            </a:pPr>
            <a:r>
              <a:rPr lang="en-GB" sz="2000" b="1" dirty="0" smtClean="0"/>
              <a:t>3. Develop a vision and objectives*</a:t>
            </a:r>
          </a:p>
          <a:p>
            <a:pPr marL="0" indent="0">
              <a:buNone/>
            </a:pPr>
            <a:r>
              <a:rPr lang="en-GB" sz="2000" b="1" dirty="0" smtClean="0"/>
              <a:t>4. Generate options to deliver your objectives*</a:t>
            </a:r>
          </a:p>
          <a:p>
            <a:pPr marL="0" indent="0">
              <a:buNone/>
            </a:pPr>
            <a:r>
              <a:rPr lang="en-GB" sz="2000" b="1" dirty="0" smtClean="0"/>
              <a:t>5. Draft the plan</a:t>
            </a:r>
          </a:p>
          <a:p>
            <a:pPr marL="0" indent="0">
              <a:buNone/>
            </a:pPr>
            <a:r>
              <a:rPr lang="en-GB" sz="2000" b="1" dirty="0" smtClean="0"/>
              <a:t>6. Consult on it *, review comments received </a:t>
            </a:r>
          </a:p>
          <a:p>
            <a:pPr marL="0" indent="0">
              <a:buNone/>
            </a:pPr>
            <a:r>
              <a:rPr lang="en-GB" sz="2000" b="1" dirty="0"/>
              <a:t> </a:t>
            </a:r>
            <a:r>
              <a:rPr lang="en-GB" sz="2000" b="1" dirty="0" smtClean="0"/>
              <a:t>    and submit to LPA</a:t>
            </a:r>
          </a:p>
          <a:p>
            <a:pPr marL="0" indent="0">
              <a:buNone/>
            </a:pPr>
            <a:r>
              <a:rPr lang="en-GB" sz="2000" b="1" dirty="0" smtClean="0"/>
              <a:t>7. More consultation* and Examination*</a:t>
            </a:r>
          </a:p>
          <a:p>
            <a:pPr marL="0" indent="0">
              <a:buNone/>
            </a:pPr>
            <a:r>
              <a:rPr lang="en-GB" sz="2000" b="1" dirty="0" smtClean="0"/>
              <a:t>8. Referendum* and adoption </a:t>
            </a:r>
          </a:p>
          <a:p>
            <a:pPr marL="0" indent="0">
              <a:buNone/>
            </a:pPr>
            <a:endParaRPr lang="en-GB" sz="2000" b="1" dirty="0"/>
          </a:p>
          <a:p>
            <a:pPr marL="0" indent="0">
              <a:buNone/>
            </a:pPr>
            <a:r>
              <a:rPr lang="en-GB" sz="1400" b="1" dirty="0" smtClean="0"/>
              <a:t>* The public can be engaged at all these stages</a:t>
            </a:r>
            <a:endParaRPr lang="en-GB" sz="1400" b="1" dirty="0"/>
          </a:p>
        </p:txBody>
      </p:sp>
      <p:pic>
        <p:nvPicPr>
          <p:cNvPr id="1026" name="Picture 2" descr="C:\Users\Lindsay\Downloads\download (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356992"/>
            <a:ext cx="2349624" cy="234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406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Why bother? What are the benefits?</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fontScale="85000" lnSpcReduction="20000"/>
          </a:bodyPr>
          <a:lstStyle/>
          <a:p>
            <a:pPr marL="0" indent="0">
              <a:buNone/>
            </a:pPr>
            <a:endParaRPr lang="en-GB" sz="2400" dirty="0" smtClean="0"/>
          </a:p>
          <a:p>
            <a:r>
              <a:rPr lang="en-GB" sz="2400" dirty="0"/>
              <a:t>a</a:t>
            </a:r>
            <a:r>
              <a:rPr lang="en-GB" sz="2400" dirty="0" smtClean="0"/>
              <a:t>llows the local community to tackle the issues it faces and find its own solutions, rather than having decisions imposed “from above”</a:t>
            </a:r>
          </a:p>
          <a:p>
            <a:r>
              <a:rPr lang="en-GB" sz="2400" dirty="0" smtClean="0"/>
              <a:t>provides a plan with real teeth in the planning system which will have strong influence over decisions on planning applications</a:t>
            </a:r>
          </a:p>
          <a:p>
            <a:r>
              <a:rPr lang="en-GB" sz="2400" dirty="0" smtClean="0"/>
              <a:t>can promote regeneration opportunities to developers and investors</a:t>
            </a:r>
          </a:p>
          <a:p>
            <a:r>
              <a:rPr lang="en-GB" sz="2400" dirty="0"/>
              <a:t>c</a:t>
            </a:r>
            <a:r>
              <a:rPr lang="en-GB" sz="2400" dirty="0" smtClean="0"/>
              <a:t>an raise design quality in new development</a:t>
            </a:r>
          </a:p>
          <a:p>
            <a:r>
              <a:rPr lang="en-GB" sz="2400" dirty="0" smtClean="0"/>
              <a:t>can generate significant extra money in future to spend locally by increasing Community Infrastructure </a:t>
            </a:r>
            <a:r>
              <a:rPr lang="en-GB" sz="2400" dirty="0"/>
              <a:t>L</a:t>
            </a:r>
            <a:r>
              <a:rPr lang="en-GB" sz="2400" dirty="0" smtClean="0"/>
              <a:t>evy receipts channelled to town council (up from 15% &gt; 25%)</a:t>
            </a:r>
          </a:p>
          <a:p>
            <a:r>
              <a:rPr lang="en-GB" sz="2400" dirty="0"/>
              <a:t>o</a:t>
            </a:r>
            <a:r>
              <a:rPr lang="en-GB" sz="2400" dirty="0" smtClean="0"/>
              <a:t>nly three year housing land supply ( not five) required in areas with recently approved NDP: </a:t>
            </a:r>
          </a:p>
          <a:p>
            <a:r>
              <a:rPr lang="en-GB" sz="2400" dirty="0" smtClean="0"/>
              <a:t>can bring a community together in a shared effort</a:t>
            </a:r>
          </a:p>
          <a:p>
            <a:r>
              <a:rPr lang="en-GB" sz="2400" dirty="0"/>
              <a:t>p</a:t>
            </a:r>
            <a:r>
              <a:rPr lang="en-GB" sz="2400" dirty="0" smtClean="0"/>
              <a:t>uts you in a stronger position when seeking external project funding, such as Coastal Communities Fund  </a:t>
            </a:r>
          </a:p>
          <a:p>
            <a:endParaRPr lang="en-GB" sz="2400" dirty="0"/>
          </a:p>
          <a:p>
            <a:pPr marL="0" indent="0">
              <a:buNone/>
            </a:pPr>
            <a:endParaRPr lang="en-GB" sz="2400" dirty="0"/>
          </a:p>
        </p:txBody>
      </p:sp>
    </p:spTree>
    <p:extLst>
      <p:ext uri="{BB962C8B-B14F-4D97-AF65-F5344CB8AC3E}">
        <p14:creationId xmlns:p14="http://schemas.microsoft.com/office/powerpoint/2010/main" val="2947432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The potential benefits for Dover</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a:bodyPr>
          <a:lstStyle/>
          <a:p>
            <a:r>
              <a:rPr lang="en-GB" sz="2000" dirty="0" smtClean="0"/>
              <a:t>The town is facing many challenges but , at the same time, its location,  </a:t>
            </a:r>
            <a:r>
              <a:rPr lang="en-GB" sz="2000" dirty="0" smtClean="0"/>
              <a:t>its heritage </a:t>
            </a:r>
            <a:r>
              <a:rPr lang="en-GB" sz="2000" dirty="0" smtClean="0"/>
              <a:t>and </a:t>
            </a:r>
            <a:r>
              <a:rPr lang="en-GB" sz="2000" dirty="0" smtClean="0"/>
              <a:t>its people </a:t>
            </a:r>
            <a:r>
              <a:rPr lang="en-GB" sz="2000" dirty="0" smtClean="0"/>
              <a:t>give it great potential </a:t>
            </a:r>
          </a:p>
          <a:p>
            <a:r>
              <a:rPr lang="en-GB" sz="2000" dirty="0" smtClean="0"/>
              <a:t>Timing is good : can proceed in step with DDC’s new Local Plan , which is looking ahead to 2037</a:t>
            </a:r>
          </a:p>
          <a:p>
            <a:r>
              <a:rPr lang="en-GB" sz="2000" dirty="0" smtClean="0"/>
              <a:t>Can tap into existing community initiatives such as Big Local</a:t>
            </a:r>
          </a:p>
          <a:p>
            <a:r>
              <a:rPr lang="en-GB" sz="2000" dirty="0" smtClean="0"/>
              <a:t>Government grants can assist with some costs of preparing the Neighbourhood Plan</a:t>
            </a:r>
          </a:p>
          <a:p>
            <a:r>
              <a:rPr lang="en-GB" sz="2000" dirty="0" smtClean="0"/>
              <a:t>The Town Council is ready to provide the leadership , but it will need  a big community effort</a:t>
            </a:r>
            <a:endParaRPr lang="en-GB" sz="2000" dirty="0"/>
          </a:p>
        </p:txBody>
      </p:sp>
      <p:sp>
        <p:nvSpPr>
          <p:cNvPr id="4" name="AutoShape 2" descr="Dover Cast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Dover Cast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6" name="Picture 2" descr="Image result for D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685" y="4392348"/>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33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Finding out more : check these web pages </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fontScale="92500" lnSpcReduction="10000"/>
          </a:bodyPr>
          <a:lstStyle/>
          <a:p>
            <a:pPr marL="0" indent="0">
              <a:buNone/>
            </a:pPr>
            <a:endParaRPr lang="en-GB" sz="2400" dirty="0" smtClean="0"/>
          </a:p>
          <a:p>
            <a:r>
              <a:rPr lang="en-GB" sz="2000" dirty="0" smtClean="0"/>
              <a:t>Locality : </a:t>
            </a:r>
            <a:r>
              <a:rPr lang="en-GB" sz="2000" i="1" dirty="0" smtClean="0"/>
              <a:t>Neighbourhood Plans Road Map-A Step-by-Step Guide 2018 edition  </a:t>
            </a:r>
            <a:r>
              <a:rPr lang="en-GB" sz="2000" dirty="0" smtClean="0"/>
              <a:t>, written by Dave </a:t>
            </a:r>
            <a:r>
              <a:rPr lang="en-GB" sz="2000" dirty="0" err="1" smtClean="0"/>
              <a:t>Chatwin</a:t>
            </a:r>
            <a:r>
              <a:rPr lang="en-GB" sz="2000" dirty="0" smtClean="0"/>
              <a:t> </a:t>
            </a:r>
          </a:p>
          <a:p>
            <a:pPr marL="0" indent="0">
              <a:buNone/>
            </a:pPr>
            <a:r>
              <a:rPr lang="en-GB" sz="2000" dirty="0" smtClean="0">
                <a:hlinkClick r:id="rId2"/>
              </a:rPr>
              <a:t>https</a:t>
            </a:r>
            <a:r>
              <a:rPr lang="en-GB" sz="2000" dirty="0">
                <a:hlinkClick r:id="rId2"/>
              </a:rPr>
              <a:t>://neighbourhoodplanning.org/toolkits-and-guidance/create-neighbourhood-plan-step-by-step-roadmap-guide</a:t>
            </a:r>
            <a:r>
              <a:rPr lang="en-GB" sz="2000" dirty="0" smtClean="0">
                <a:hlinkClick r:id="rId2"/>
              </a:rPr>
              <a:t>/</a:t>
            </a:r>
            <a:r>
              <a:rPr lang="en-GB" sz="2000" dirty="0" smtClean="0"/>
              <a:t> </a:t>
            </a:r>
          </a:p>
          <a:p>
            <a:endParaRPr lang="en-GB" sz="2000" dirty="0"/>
          </a:p>
          <a:p>
            <a:r>
              <a:rPr lang="en-GB" sz="2000" dirty="0" smtClean="0"/>
              <a:t>NALC </a:t>
            </a:r>
            <a:r>
              <a:rPr lang="en-GB" sz="2000" i="1" dirty="0" smtClean="0"/>
              <a:t>: The Good Councillors Guide to Neighbourhood Planning</a:t>
            </a:r>
          </a:p>
          <a:p>
            <a:pPr marL="0" indent="0">
              <a:buNone/>
            </a:pPr>
            <a:endParaRPr lang="en-GB" sz="2000" i="1" dirty="0"/>
          </a:p>
          <a:p>
            <a:pPr marL="0" indent="0">
              <a:buNone/>
            </a:pPr>
            <a:r>
              <a:rPr lang="en-GB" sz="2000" i="1" dirty="0"/>
              <a:t> </a:t>
            </a:r>
            <a:r>
              <a:rPr lang="en-GB" sz="2000" dirty="0">
                <a:hlinkClick r:id="rId3"/>
              </a:rPr>
              <a:t>https://www.nalc.gov.uk/news/entry/819-good-councillors-guide-to-neighbourhood-planning-%</a:t>
            </a:r>
            <a:r>
              <a:rPr lang="en-GB" sz="2000" dirty="0" smtClean="0">
                <a:hlinkClick r:id="rId3"/>
              </a:rPr>
              <a:t>E2%80%93-designing-the-future-of-local-communities</a:t>
            </a:r>
            <a:r>
              <a:rPr lang="en-GB" sz="2000" dirty="0" smtClean="0"/>
              <a:t> </a:t>
            </a:r>
          </a:p>
          <a:p>
            <a:pPr marL="0" indent="0">
              <a:buNone/>
            </a:pPr>
            <a:endParaRPr lang="en-GB" sz="2000" dirty="0"/>
          </a:p>
          <a:p>
            <a:r>
              <a:rPr lang="en-GB" sz="2000" dirty="0" smtClean="0"/>
              <a:t>Dover District Council web site: neighbourhood planning pages</a:t>
            </a:r>
          </a:p>
          <a:p>
            <a:pPr marL="0" indent="0">
              <a:buNone/>
            </a:pPr>
            <a:r>
              <a:rPr lang="en-GB" sz="2000" dirty="0">
                <a:hlinkClick r:id="rId4"/>
              </a:rPr>
              <a:t>https://</a:t>
            </a:r>
            <a:r>
              <a:rPr lang="en-GB" sz="2000" dirty="0" smtClean="0">
                <a:hlinkClick r:id="rId4"/>
              </a:rPr>
              <a:t>www.dover.gov.uk/Planning/Planning-Policy-and-Regeneration/Neighbourhood-Planning/Home.aspx</a:t>
            </a:r>
            <a:r>
              <a:rPr lang="en-GB" sz="2000" dirty="0" smtClean="0"/>
              <a:t> </a:t>
            </a:r>
            <a:endParaRPr lang="en-GB" sz="2000" dirty="0"/>
          </a:p>
        </p:txBody>
      </p:sp>
    </p:spTree>
    <p:extLst>
      <p:ext uri="{BB962C8B-B14F-4D97-AF65-F5344CB8AC3E}">
        <p14:creationId xmlns:p14="http://schemas.microsoft.com/office/powerpoint/2010/main" val="947550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Thank you for listening </a:t>
            </a:r>
            <a:endParaRPr lang="en-GB" sz="3200" b="1" dirty="0"/>
          </a:p>
        </p:txBody>
      </p:sp>
      <p:sp>
        <p:nvSpPr>
          <p:cNvPr id="3" name="Content Placeholder 2"/>
          <p:cNvSpPr>
            <a:spLocks noGrp="1"/>
          </p:cNvSpPr>
          <p:nvPr>
            <p:ph idx="1"/>
          </p:nvPr>
        </p:nvSpPr>
        <p:spPr>
          <a:solidFill>
            <a:schemeClr val="bg1">
              <a:lumMod val="85000"/>
            </a:schemeClr>
          </a:solidFill>
        </p:spPr>
        <p:txBody>
          <a:bodyPr/>
          <a:lstStyle/>
          <a:p>
            <a:pPr marL="0" indent="0">
              <a:buNone/>
            </a:pPr>
            <a:endParaRPr lang="en-GB" dirty="0" smtClean="0"/>
          </a:p>
          <a:p>
            <a:pPr marL="0" indent="0">
              <a:buNone/>
            </a:pPr>
            <a:r>
              <a:rPr lang="en-GB" dirty="0"/>
              <a:t> </a:t>
            </a:r>
            <a:r>
              <a:rPr lang="en-GB" dirty="0" smtClean="0"/>
              <a:t> </a:t>
            </a:r>
            <a:r>
              <a:rPr lang="en-GB" sz="2400" b="1" dirty="0" smtClean="0"/>
              <a:t>Lindsay Frost</a:t>
            </a:r>
          </a:p>
          <a:p>
            <a:pPr marL="0" indent="0">
              <a:buNone/>
            </a:pPr>
            <a:r>
              <a:rPr lang="en-GB" sz="2400" b="1" dirty="0" smtClean="0"/>
              <a:t>   Independent planning consultant </a:t>
            </a:r>
          </a:p>
          <a:p>
            <a:pPr marL="0" indent="0">
              <a:buNone/>
            </a:pPr>
            <a:r>
              <a:rPr lang="en-GB" sz="2400" b="1" dirty="0"/>
              <a:t> </a:t>
            </a:r>
            <a:r>
              <a:rPr lang="en-GB" sz="2400" b="1" dirty="0" smtClean="0"/>
              <a:t>  </a:t>
            </a:r>
            <a:r>
              <a:rPr lang="en-GB" sz="2400" b="1" dirty="0"/>
              <a:t>L</a:t>
            </a:r>
            <a:r>
              <a:rPr lang="en-GB" sz="2400" b="1" dirty="0" smtClean="0"/>
              <a:t>ewes , </a:t>
            </a:r>
            <a:r>
              <a:rPr lang="en-GB" sz="2400" b="1" dirty="0"/>
              <a:t>E</a:t>
            </a:r>
            <a:r>
              <a:rPr lang="en-GB" sz="2400" b="1" dirty="0" smtClean="0"/>
              <a:t>ast </a:t>
            </a:r>
            <a:r>
              <a:rPr lang="en-GB" sz="2400" b="1" dirty="0"/>
              <a:t>S</a:t>
            </a:r>
            <a:r>
              <a:rPr lang="en-GB" sz="2400" b="1" dirty="0" smtClean="0"/>
              <a:t>ussex </a:t>
            </a:r>
          </a:p>
          <a:p>
            <a:pPr marL="0" indent="0">
              <a:buNone/>
            </a:pPr>
            <a:r>
              <a:rPr lang="en-GB" sz="2400" b="1" dirty="0"/>
              <a:t> </a:t>
            </a:r>
            <a:r>
              <a:rPr lang="en-GB" sz="2400" b="1" dirty="0" smtClean="0"/>
              <a:t>  </a:t>
            </a:r>
            <a:r>
              <a:rPr lang="en-GB" sz="2400" b="1" dirty="0"/>
              <a:t>T</a:t>
            </a:r>
            <a:r>
              <a:rPr lang="en-GB" sz="2400" b="1" dirty="0" smtClean="0"/>
              <a:t>el</a:t>
            </a:r>
            <a:r>
              <a:rPr lang="en-GB" sz="2400" b="1" dirty="0"/>
              <a:t>:</a:t>
            </a:r>
            <a:r>
              <a:rPr lang="en-GB" sz="2400" b="1" dirty="0" smtClean="0"/>
              <a:t> 01273 4856448/07722 297676 </a:t>
            </a:r>
          </a:p>
          <a:p>
            <a:pPr marL="0" indent="0">
              <a:buNone/>
            </a:pPr>
            <a:r>
              <a:rPr lang="en-GB" sz="2400" dirty="0" smtClean="0"/>
              <a:t>   E: </a:t>
            </a:r>
            <a:r>
              <a:rPr lang="en-GB" sz="2400" dirty="0" smtClean="0">
                <a:hlinkClick r:id="rId2"/>
              </a:rPr>
              <a:t>lfrost5@aol.com</a:t>
            </a:r>
            <a:r>
              <a:rPr lang="en-GB" sz="2400" dirty="0" smtClean="0"/>
              <a:t> </a:t>
            </a:r>
            <a:endParaRPr lang="en-GB"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905000"/>
            <a:ext cx="2466975" cy="1847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9625" y="4267200"/>
            <a:ext cx="3486150" cy="1304925"/>
          </a:xfrm>
          <a:prstGeom prst="rect">
            <a:avLst/>
          </a:prstGeom>
        </p:spPr>
      </p:pic>
    </p:spTree>
    <p:extLst>
      <p:ext uri="{BB962C8B-B14F-4D97-AF65-F5344CB8AC3E}">
        <p14:creationId xmlns:p14="http://schemas.microsoft.com/office/powerpoint/2010/main" val="4027860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The purpose of the planning system in </a:t>
            </a:r>
            <a:r>
              <a:rPr lang="en-GB" sz="3200" b="1" dirty="0"/>
              <a:t>E</a:t>
            </a:r>
            <a:r>
              <a:rPr lang="en-GB" sz="3200" b="1" dirty="0" smtClean="0"/>
              <a:t>ngland </a:t>
            </a:r>
            <a:endParaRPr lang="en-GB" sz="3200" b="1" dirty="0"/>
          </a:p>
        </p:txBody>
      </p:sp>
      <p:sp>
        <p:nvSpPr>
          <p:cNvPr id="3" name="Content Placeholder 2"/>
          <p:cNvSpPr>
            <a:spLocks noGrp="1"/>
          </p:cNvSpPr>
          <p:nvPr>
            <p:ph idx="1"/>
          </p:nvPr>
        </p:nvSpPr>
        <p:spPr>
          <a:solidFill>
            <a:schemeClr val="bg2">
              <a:lumMod val="90000"/>
            </a:schemeClr>
          </a:solidFill>
        </p:spPr>
        <p:txBody>
          <a:bodyPr>
            <a:normAutofit/>
          </a:bodyPr>
          <a:lstStyle/>
          <a:p>
            <a:pPr marL="0" indent="0">
              <a:buNone/>
            </a:pPr>
            <a:r>
              <a:rPr lang="en-GB" sz="2000" b="1" dirty="0"/>
              <a:t>1. Regulate </a:t>
            </a:r>
            <a:r>
              <a:rPr lang="en-GB" sz="2000" dirty="0"/>
              <a:t>the development and use of land </a:t>
            </a:r>
            <a:r>
              <a:rPr lang="en-GB" sz="2000" b="1" dirty="0"/>
              <a:t>in the public interest </a:t>
            </a:r>
            <a:r>
              <a:rPr lang="en-GB" sz="2000" dirty="0"/>
              <a:t>( not to advance ,or harm, the interests of any individual or organisation )</a:t>
            </a:r>
          </a:p>
          <a:p>
            <a:pPr marL="0" indent="0">
              <a:buNone/>
            </a:pPr>
            <a:r>
              <a:rPr lang="en-GB" sz="2000" b="1" dirty="0"/>
              <a:t>2. Balance</a:t>
            </a:r>
            <a:r>
              <a:rPr lang="en-GB" sz="2000" dirty="0"/>
              <a:t> the need for development ( such as homes, jobs and infrastructure) with the need to protect and enhance important features of the local environment </a:t>
            </a:r>
          </a:p>
          <a:p>
            <a:pPr marL="0" indent="0">
              <a:buNone/>
            </a:pPr>
            <a:r>
              <a:rPr lang="en-GB" sz="2000" b="1" dirty="0"/>
              <a:t>3</a:t>
            </a:r>
            <a:r>
              <a:rPr lang="en-GB" sz="2000" dirty="0"/>
              <a:t>. Deliver </a:t>
            </a:r>
            <a:r>
              <a:rPr lang="en-GB" sz="2000" b="1" dirty="0"/>
              <a:t>sustainable development : </a:t>
            </a:r>
            <a:r>
              <a:rPr lang="en-GB" sz="2000" dirty="0"/>
              <a:t>meeting social and economic needs without compromising the legacy to future generations</a:t>
            </a:r>
          </a:p>
          <a:p>
            <a:pPr marL="0" indent="0">
              <a:buNone/>
            </a:pPr>
            <a:r>
              <a:rPr lang="en-GB" sz="2000" b="1" dirty="0"/>
              <a:t>4. Test </a:t>
            </a:r>
            <a:r>
              <a:rPr lang="en-GB" sz="2000" dirty="0"/>
              <a:t>applicants schemes through the planning application process and giving a say ( but not a veto) to people affected by development schemes </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4644683"/>
            <a:ext cx="2943225" cy="1403692"/>
          </a:xfrm>
          <a:prstGeom prst="rect">
            <a:avLst/>
          </a:prstGeom>
        </p:spPr>
      </p:pic>
    </p:spTree>
    <p:extLst>
      <p:ext uri="{BB962C8B-B14F-4D97-AF65-F5344CB8AC3E}">
        <p14:creationId xmlns:p14="http://schemas.microsoft.com/office/powerpoint/2010/main" val="496397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3">
              <a:lumMod val="40000"/>
              <a:lumOff val="60000"/>
            </a:schemeClr>
          </a:solidFill>
        </p:spPr>
        <p:txBody>
          <a:bodyPr>
            <a:normAutofit/>
          </a:bodyPr>
          <a:lstStyle/>
          <a:p>
            <a:r>
              <a:rPr lang="en-GB" sz="3200" b="1" dirty="0" smtClean="0"/>
              <a:t>The role of development plans in the English planning system </a:t>
            </a:r>
            <a:endParaRPr lang="en-GB" sz="3200" b="1" dirty="0"/>
          </a:p>
        </p:txBody>
      </p:sp>
      <p:sp>
        <p:nvSpPr>
          <p:cNvPr id="6" name="Content Placeholder 5"/>
          <p:cNvSpPr>
            <a:spLocks noGrp="1"/>
          </p:cNvSpPr>
          <p:nvPr>
            <p:ph idx="1"/>
          </p:nvPr>
        </p:nvSpPr>
        <p:spPr>
          <a:solidFill>
            <a:schemeClr val="bg1">
              <a:lumMod val="85000"/>
            </a:schemeClr>
          </a:solidFill>
        </p:spPr>
        <p:txBody>
          <a:bodyPr>
            <a:normAutofit lnSpcReduction="10000"/>
          </a:bodyPr>
          <a:lstStyle/>
          <a:p>
            <a:pPr marL="0" indent="0">
              <a:buNone/>
            </a:pPr>
            <a:r>
              <a:rPr lang="en-GB" sz="2000" dirty="0" smtClean="0"/>
              <a:t>In </a:t>
            </a:r>
            <a:r>
              <a:rPr lang="en-GB" sz="2000" dirty="0"/>
              <a:t>E</a:t>
            </a:r>
            <a:r>
              <a:rPr lang="en-GB" sz="2000" dirty="0" smtClean="0"/>
              <a:t>ngland , there is a “</a:t>
            </a:r>
            <a:r>
              <a:rPr lang="en-GB" sz="2000" b="1" dirty="0" smtClean="0"/>
              <a:t>plan-led” system </a:t>
            </a:r>
            <a:r>
              <a:rPr lang="en-GB" sz="2000" dirty="0" smtClean="0"/>
              <a:t>, which has two main components:</a:t>
            </a:r>
          </a:p>
          <a:p>
            <a:pPr marL="0" indent="0">
              <a:buNone/>
            </a:pPr>
            <a:endParaRPr lang="en-GB" sz="2000" dirty="0" smtClean="0"/>
          </a:p>
          <a:p>
            <a:r>
              <a:rPr lang="en-GB" sz="2000" dirty="0" smtClean="0"/>
              <a:t>preparation of a </a:t>
            </a:r>
            <a:r>
              <a:rPr lang="en-GB" sz="2000" b="1" dirty="0" smtClean="0"/>
              <a:t>development plan </a:t>
            </a:r>
            <a:r>
              <a:rPr lang="en-GB" sz="2000" dirty="0" smtClean="0"/>
              <a:t>to set out local planning policies and identify allocations of land for new development</a:t>
            </a:r>
          </a:p>
          <a:p>
            <a:r>
              <a:rPr lang="en-GB" sz="2000" dirty="0"/>
              <a:t>m</a:t>
            </a:r>
            <a:r>
              <a:rPr lang="en-GB" sz="2000" dirty="0" smtClean="0"/>
              <a:t>aking decisions on </a:t>
            </a:r>
            <a:r>
              <a:rPr lang="en-GB" sz="2000" b="1" dirty="0" smtClean="0"/>
              <a:t>planning applications </a:t>
            </a:r>
          </a:p>
          <a:p>
            <a:pPr marL="0" indent="0">
              <a:buNone/>
            </a:pPr>
            <a:endParaRPr lang="en-GB" sz="2000" dirty="0" smtClean="0"/>
          </a:p>
          <a:p>
            <a:pPr marL="0" indent="0">
              <a:buNone/>
            </a:pPr>
            <a:r>
              <a:rPr lang="en-GB" sz="2000" dirty="0" smtClean="0"/>
              <a:t>The Development Plan comprises two documents:</a:t>
            </a:r>
          </a:p>
          <a:p>
            <a:pPr>
              <a:buFont typeface="Wingdings" panose="05000000000000000000" pitchFamily="2" charset="2"/>
              <a:buChar char="v"/>
            </a:pPr>
            <a:r>
              <a:rPr lang="en-GB" sz="2000" dirty="0" smtClean="0"/>
              <a:t>The </a:t>
            </a:r>
            <a:r>
              <a:rPr lang="en-GB" sz="2000" b="1" dirty="0" smtClean="0"/>
              <a:t>Local Plan </a:t>
            </a:r>
            <a:r>
              <a:rPr lang="en-GB" sz="2000" dirty="0" smtClean="0"/>
              <a:t>prepared by district/borough council or unitary authority with a mix of strategic and local planning policies</a:t>
            </a:r>
          </a:p>
          <a:p>
            <a:pPr marL="0" indent="0">
              <a:buNone/>
            </a:pPr>
            <a:r>
              <a:rPr lang="en-GB" sz="2000" dirty="0" smtClean="0"/>
              <a:t>      (N.B.  County Councils prepares minerals and waste </a:t>
            </a:r>
            <a:r>
              <a:rPr lang="en-GB" sz="2000" dirty="0" smtClean="0"/>
              <a:t>plans, and local 	transport plans)</a:t>
            </a:r>
            <a:endParaRPr lang="en-GB" sz="2000" dirty="0" smtClean="0"/>
          </a:p>
          <a:p>
            <a:pPr>
              <a:buFont typeface="Wingdings" panose="05000000000000000000" pitchFamily="2" charset="2"/>
              <a:buChar char="v"/>
            </a:pPr>
            <a:r>
              <a:rPr lang="en-GB" sz="2000" dirty="0" smtClean="0"/>
              <a:t>The </a:t>
            </a:r>
            <a:r>
              <a:rPr lang="en-GB" sz="2000" b="1" dirty="0" smtClean="0"/>
              <a:t>Neighbourhood </a:t>
            </a:r>
            <a:r>
              <a:rPr lang="en-GB" sz="2000" b="1" dirty="0"/>
              <a:t>P</a:t>
            </a:r>
            <a:r>
              <a:rPr lang="en-GB" sz="2000" b="1" dirty="0" smtClean="0"/>
              <a:t>lan </a:t>
            </a:r>
            <a:r>
              <a:rPr lang="en-GB" sz="2000" dirty="0" smtClean="0"/>
              <a:t>prepared by town and parish councils with detailed local planning policies</a:t>
            </a:r>
            <a:endParaRPr lang="en-GB" sz="2000" dirty="0"/>
          </a:p>
          <a:p>
            <a:pPr marL="0" indent="0">
              <a:buNone/>
            </a:pPr>
            <a:endParaRPr lang="en-GB"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743200"/>
            <a:ext cx="1750664" cy="1212497"/>
          </a:xfrm>
          <a:prstGeom prst="rect">
            <a:avLst/>
          </a:prstGeom>
        </p:spPr>
      </p:pic>
    </p:spTree>
    <p:extLst>
      <p:ext uri="{BB962C8B-B14F-4D97-AF65-F5344CB8AC3E}">
        <p14:creationId xmlns:p14="http://schemas.microsoft.com/office/powerpoint/2010/main" val="3531883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6"/>
          <p:cNvSpPr>
            <a:spLocks noGrp="1" noChangeArrowheads="1"/>
          </p:cNvSpPr>
          <p:nvPr>
            <p:ph type="title" idx="4294967295"/>
          </p:nvPr>
        </p:nvSpPr>
        <p:spPr bwMode="auto">
          <a:xfrm>
            <a:off x="1066800" y="274638"/>
            <a:ext cx="6858000" cy="993775"/>
          </a:xfrm>
          <a:prstGeom prst="rect">
            <a:avLst/>
          </a:prstGeom>
          <a:solidFill>
            <a:schemeClr val="tx2">
              <a:lumMod val="40000"/>
              <a:lumOff val="60000"/>
            </a:schemeClr>
          </a:solidFill>
          <a:extLst/>
        </p:spPr>
        <p:txBody>
          <a:bodyPr>
            <a:normAutofit/>
          </a:bodyPr>
          <a:lstStyle/>
          <a:p>
            <a:pPr eaLnBrk="1" hangingPunct="1"/>
            <a:r>
              <a:rPr lang="en-GB" altLang="en-US" sz="3200" b="1" dirty="0" smtClean="0"/>
              <a:t>        Key </a:t>
            </a:r>
            <a:r>
              <a:rPr lang="en-GB" altLang="en-US" sz="3200" b="1" dirty="0" smtClean="0">
                <a:solidFill>
                  <a:schemeClr val="tx1"/>
                </a:solidFill>
              </a:rPr>
              <a:t>Components of Planning</a:t>
            </a:r>
            <a:r>
              <a:rPr lang="en-GB" altLang="en-US" sz="3200" b="1" dirty="0" smtClean="0"/>
              <a:t> </a:t>
            </a:r>
          </a:p>
        </p:txBody>
      </p:sp>
      <p:grpSp>
        <p:nvGrpSpPr>
          <p:cNvPr id="24579" name="Group 25"/>
          <p:cNvGrpSpPr>
            <a:grpSpLocks/>
          </p:cNvGrpSpPr>
          <p:nvPr/>
        </p:nvGrpSpPr>
        <p:grpSpPr bwMode="auto">
          <a:xfrm>
            <a:off x="250825" y="1268413"/>
            <a:ext cx="8355013" cy="4903787"/>
            <a:chOff x="250825" y="1268413"/>
            <a:chExt cx="8355013" cy="5175250"/>
          </a:xfrm>
        </p:grpSpPr>
        <p:sp>
          <p:nvSpPr>
            <p:cNvPr id="24580" name="Text Box 4"/>
            <p:cNvSpPr txBox="1">
              <a:spLocks noChangeArrowheads="1"/>
            </p:cNvSpPr>
            <p:nvPr/>
          </p:nvSpPr>
          <p:spPr bwMode="auto">
            <a:xfrm>
              <a:off x="3132138" y="1268413"/>
              <a:ext cx="2592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European Law</a:t>
              </a:r>
            </a:p>
          </p:txBody>
        </p:sp>
        <p:sp>
          <p:nvSpPr>
            <p:cNvPr id="24581" name="Text Box 5"/>
            <p:cNvSpPr txBox="1">
              <a:spLocks noChangeArrowheads="1"/>
            </p:cNvSpPr>
            <p:nvPr/>
          </p:nvSpPr>
          <p:spPr bwMode="auto">
            <a:xfrm>
              <a:off x="1476375" y="2060575"/>
              <a:ext cx="5616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English Planning Law and Regulations</a:t>
              </a:r>
            </a:p>
          </p:txBody>
        </p:sp>
        <p:sp>
          <p:nvSpPr>
            <p:cNvPr id="24582" name="Text Box 6"/>
            <p:cNvSpPr txBox="1">
              <a:spLocks noChangeArrowheads="1"/>
            </p:cNvSpPr>
            <p:nvPr/>
          </p:nvSpPr>
          <p:spPr bwMode="auto">
            <a:xfrm>
              <a:off x="2411413" y="2781300"/>
              <a:ext cx="403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National Planning Policy Framework </a:t>
              </a:r>
            </a:p>
          </p:txBody>
        </p:sp>
        <p:sp>
          <p:nvSpPr>
            <p:cNvPr id="24583" name="Line 7"/>
            <p:cNvSpPr>
              <a:spLocks noChangeShapeType="1"/>
            </p:cNvSpPr>
            <p:nvPr/>
          </p:nvSpPr>
          <p:spPr bwMode="auto">
            <a:xfrm>
              <a:off x="4427538" y="1700213"/>
              <a:ext cx="0" cy="3587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84" name="Line 8"/>
            <p:cNvSpPr>
              <a:spLocks noChangeShapeType="1"/>
            </p:cNvSpPr>
            <p:nvPr/>
          </p:nvSpPr>
          <p:spPr bwMode="auto">
            <a:xfrm>
              <a:off x="4427538" y="2420938"/>
              <a:ext cx="0" cy="3587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85" name="Line 9"/>
            <p:cNvSpPr>
              <a:spLocks noChangeShapeType="1"/>
            </p:cNvSpPr>
            <p:nvPr/>
          </p:nvSpPr>
          <p:spPr bwMode="auto">
            <a:xfrm>
              <a:off x="4427538" y="3365500"/>
              <a:ext cx="0" cy="3587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86" name="Text Box 10"/>
            <p:cNvSpPr txBox="1">
              <a:spLocks noChangeArrowheads="1"/>
            </p:cNvSpPr>
            <p:nvPr/>
          </p:nvSpPr>
          <p:spPr bwMode="auto">
            <a:xfrm>
              <a:off x="2411413" y="3821113"/>
              <a:ext cx="4032250" cy="1192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The Development Plan:</a:t>
              </a:r>
            </a:p>
            <a:p>
              <a:pPr algn="ctr" eaLnBrk="1" hangingPunct="1">
                <a:spcBef>
                  <a:spcPct val="50000"/>
                </a:spcBef>
              </a:pPr>
              <a:r>
                <a:rPr lang="en-GB" altLang="en-US"/>
                <a:t>Local Plan </a:t>
              </a:r>
            </a:p>
            <a:p>
              <a:pPr algn="ctr" eaLnBrk="1" hangingPunct="1">
                <a:spcBef>
                  <a:spcPct val="50000"/>
                </a:spcBef>
              </a:pPr>
              <a:r>
                <a:rPr lang="en-GB" altLang="en-US"/>
                <a:t>Neighbourhood Plans </a:t>
              </a:r>
            </a:p>
          </p:txBody>
        </p:sp>
        <p:sp>
          <p:nvSpPr>
            <p:cNvPr id="24587" name="Text Box 11"/>
            <p:cNvSpPr txBox="1">
              <a:spLocks noChangeArrowheads="1"/>
            </p:cNvSpPr>
            <p:nvPr/>
          </p:nvSpPr>
          <p:spPr bwMode="auto">
            <a:xfrm>
              <a:off x="250825" y="3421063"/>
              <a:ext cx="20177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Sustainable Community Strategy  </a:t>
              </a:r>
            </a:p>
          </p:txBody>
        </p:sp>
        <p:sp>
          <p:nvSpPr>
            <p:cNvPr id="24588" name="Text Box 12"/>
            <p:cNvSpPr txBox="1">
              <a:spLocks noChangeArrowheads="1"/>
            </p:cNvSpPr>
            <p:nvPr/>
          </p:nvSpPr>
          <p:spPr bwMode="auto">
            <a:xfrm>
              <a:off x="250825" y="4789488"/>
              <a:ext cx="2017713" cy="68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Community Involvement   </a:t>
              </a:r>
            </a:p>
          </p:txBody>
        </p:sp>
        <p:sp>
          <p:nvSpPr>
            <p:cNvPr id="24589" name="Text Box 13"/>
            <p:cNvSpPr txBox="1">
              <a:spLocks noChangeArrowheads="1"/>
            </p:cNvSpPr>
            <p:nvPr/>
          </p:nvSpPr>
          <p:spPr bwMode="auto">
            <a:xfrm>
              <a:off x="250825" y="5942013"/>
              <a:ext cx="2017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Enforcement    </a:t>
              </a:r>
            </a:p>
          </p:txBody>
        </p:sp>
        <p:sp>
          <p:nvSpPr>
            <p:cNvPr id="24590" name="Text Box 14"/>
            <p:cNvSpPr txBox="1">
              <a:spLocks noChangeArrowheads="1"/>
            </p:cNvSpPr>
            <p:nvPr/>
          </p:nvSpPr>
          <p:spPr bwMode="auto">
            <a:xfrm>
              <a:off x="3492500" y="5795963"/>
              <a:ext cx="2017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Development Management    </a:t>
              </a:r>
            </a:p>
          </p:txBody>
        </p:sp>
        <p:sp>
          <p:nvSpPr>
            <p:cNvPr id="24591" name="Text Box 15"/>
            <p:cNvSpPr txBox="1">
              <a:spLocks noChangeArrowheads="1"/>
            </p:cNvSpPr>
            <p:nvPr/>
          </p:nvSpPr>
          <p:spPr bwMode="auto">
            <a:xfrm>
              <a:off x="6588125" y="5084763"/>
              <a:ext cx="2017713"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Delivery </a:t>
              </a:r>
            </a:p>
            <a:p>
              <a:pPr algn="ctr" eaLnBrk="1" hangingPunct="1">
                <a:spcBef>
                  <a:spcPct val="50000"/>
                </a:spcBef>
              </a:pPr>
              <a:endParaRPr lang="en-GB" altLang="en-US"/>
            </a:p>
            <a:p>
              <a:pPr algn="ctr" eaLnBrk="1" hangingPunct="1">
                <a:spcBef>
                  <a:spcPct val="50000"/>
                </a:spcBef>
              </a:pPr>
              <a:r>
                <a:rPr lang="en-GB" altLang="en-US"/>
                <a:t>    </a:t>
              </a:r>
            </a:p>
          </p:txBody>
        </p:sp>
        <p:pic>
          <p:nvPicPr>
            <p:cNvPr id="2459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5516563"/>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3" name="Line 17"/>
            <p:cNvSpPr>
              <a:spLocks noChangeShapeType="1"/>
            </p:cNvSpPr>
            <p:nvPr/>
          </p:nvSpPr>
          <p:spPr bwMode="auto">
            <a:xfrm>
              <a:off x="4427538" y="5229225"/>
              <a:ext cx="0" cy="3587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94" name="Line 18"/>
            <p:cNvSpPr>
              <a:spLocks noChangeShapeType="1"/>
            </p:cNvSpPr>
            <p:nvPr/>
          </p:nvSpPr>
          <p:spPr bwMode="auto">
            <a:xfrm>
              <a:off x="1187450" y="5589588"/>
              <a:ext cx="0" cy="3587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95" name="Line 19"/>
            <p:cNvSpPr>
              <a:spLocks noChangeShapeType="1"/>
            </p:cNvSpPr>
            <p:nvPr/>
          </p:nvSpPr>
          <p:spPr bwMode="auto">
            <a:xfrm flipV="1">
              <a:off x="1187450" y="4365625"/>
              <a:ext cx="0" cy="3587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96" name="Line 20"/>
            <p:cNvSpPr>
              <a:spLocks noChangeShapeType="1"/>
            </p:cNvSpPr>
            <p:nvPr/>
          </p:nvSpPr>
          <p:spPr bwMode="auto">
            <a:xfrm flipV="1">
              <a:off x="1908175" y="3933825"/>
              <a:ext cx="4318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97" name="Line 21"/>
            <p:cNvSpPr>
              <a:spLocks noChangeShapeType="1"/>
            </p:cNvSpPr>
            <p:nvPr/>
          </p:nvSpPr>
          <p:spPr bwMode="auto">
            <a:xfrm flipV="1">
              <a:off x="5580063" y="6111875"/>
              <a:ext cx="5746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598" name="Text Box 23"/>
            <p:cNvSpPr txBox="1">
              <a:spLocks noChangeArrowheads="1"/>
            </p:cNvSpPr>
            <p:nvPr/>
          </p:nvSpPr>
          <p:spPr bwMode="auto">
            <a:xfrm rot="3073762">
              <a:off x="6607175" y="3625850"/>
              <a:ext cx="2017713"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algn="ctr" eaLnBrk="1" hangingPunct="1">
                <a:spcBef>
                  <a:spcPct val="50000"/>
                </a:spcBef>
              </a:pPr>
              <a:r>
                <a:rPr lang="en-GB" altLang="en-US"/>
                <a:t>Monitor</a:t>
              </a:r>
            </a:p>
            <a:p>
              <a:pPr algn="ctr" eaLnBrk="1" hangingPunct="1">
                <a:spcBef>
                  <a:spcPct val="50000"/>
                </a:spcBef>
              </a:pPr>
              <a:endParaRPr lang="en-GB" altLang="en-US"/>
            </a:p>
            <a:p>
              <a:pPr algn="ctr" eaLnBrk="1" hangingPunct="1">
                <a:spcBef>
                  <a:spcPct val="50000"/>
                </a:spcBef>
              </a:pPr>
              <a:r>
                <a:rPr lang="en-GB" altLang="en-US"/>
                <a:t>    </a:t>
              </a:r>
            </a:p>
          </p:txBody>
        </p:sp>
        <p:sp>
          <p:nvSpPr>
            <p:cNvPr id="24599" name="Line 24"/>
            <p:cNvSpPr>
              <a:spLocks noChangeShapeType="1"/>
            </p:cNvSpPr>
            <p:nvPr/>
          </p:nvSpPr>
          <p:spPr bwMode="auto">
            <a:xfrm flipH="1" flipV="1">
              <a:off x="6804025" y="4149725"/>
              <a:ext cx="936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600" name="Line 25"/>
            <p:cNvSpPr>
              <a:spLocks noChangeShapeType="1"/>
            </p:cNvSpPr>
            <p:nvPr/>
          </p:nvSpPr>
          <p:spPr bwMode="auto">
            <a:xfrm flipV="1">
              <a:off x="7740650" y="4105275"/>
              <a:ext cx="0" cy="792163"/>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601" name="Oval 27"/>
            <p:cNvSpPr>
              <a:spLocks noChangeArrowheads="1"/>
            </p:cNvSpPr>
            <p:nvPr/>
          </p:nvSpPr>
          <p:spPr bwMode="auto">
            <a:xfrm>
              <a:off x="2482850" y="3213100"/>
              <a:ext cx="3889375" cy="2606675"/>
            </a:xfrm>
            <a:prstGeom prst="ellipse">
              <a:avLst/>
            </a:prstGeom>
            <a:noFill/>
            <a:ln w="111125">
              <a:solidFill>
                <a:srgbClr val="FF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eaLnBrk="1" hangingPunct="1"/>
              <a:endParaRPr lang="en-US" altLang="en-US"/>
            </a:p>
          </p:txBody>
        </p:sp>
        <p:sp>
          <p:nvSpPr>
            <p:cNvPr id="24602" name="Line 24"/>
            <p:cNvSpPr>
              <a:spLocks noChangeShapeType="1"/>
            </p:cNvSpPr>
            <p:nvPr/>
          </p:nvSpPr>
          <p:spPr bwMode="auto">
            <a:xfrm flipV="1">
              <a:off x="2482850" y="6110288"/>
              <a:ext cx="847725" cy="158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1782229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What is neighbourhood planning ?</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fontScale="85000" lnSpcReduction="20000"/>
          </a:bodyPr>
          <a:lstStyle/>
          <a:p>
            <a:r>
              <a:rPr lang="en-GB" sz="2000" i="1" dirty="0" smtClean="0"/>
              <a:t>“A </a:t>
            </a:r>
            <a:r>
              <a:rPr lang="en-GB" sz="2000" i="1" dirty="0"/>
              <a:t>Conservative government will introduce a new ‘open source’ planning system. This will mean that people in each neighbourhood will be able to specify what kind of development they want to see in their area. </a:t>
            </a:r>
            <a:r>
              <a:rPr lang="en-GB" sz="2000" i="1" dirty="0" smtClean="0"/>
              <a:t>“</a:t>
            </a:r>
          </a:p>
          <a:p>
            <a:pPr marL="0" indent="0">
              <a:buNone/>
            </a:pPr>
            <a:r>
              <a:rPr lang="en-GB" sz="2000" dirty="0"/>
              <a:t> </a:t>
            </a:r>
            <a:r>
              <a:rPr lang="en-GB" sz="2000" dirty="0" smtClean="0"/>
              <a:t>     </a:t>
            </a:r>
          </a:p>
          <a:p>
            <a:pPr marL="0" indent="0">
              <a:buNone/>
            </a:pPr>
            <a:r>
              <a:rPr lang="en-GB" sz="1600" dirty="0"/>
              <a:t> </a:t>
            </a:r>
            <a:r>
              <a:rPr lang="en-GB" sz="1600" dirty="0" smtClean="0"/>
              <a:t>      Conservative </a:t>
            </a:r>
            <a:r>
              <a:rPr lang="en-GB" sz="1600" dirty="0"/>
              <a:t>manifesto 2010 election </a:t>
            </a:r>
            <a:endParaRPr lang="en-GB" sz="1600" dirty="0" smtClean="0"/>
          </a:p>
          <a:p>
            <a:pPr marL="0" indent="0">
              <a:buNone/>
            </a:pPr>
            <a:endParaRPr lang="en-GB" sz="2100" dirty="0"/>
          </a:p>
          <a:p>
            <a:r>
              <a:rPr lang="en-GB" sz="2100" dirty="0" smtClean="0"/>
              <a:t>Neighbourhood </a:t>
            </a:r>
            <a:r>
              <a:rPr lang="en-GB" sz="2100" dirty="0"/>
              <a:t>planning </a:t>
            </a:r>
            <a:r>
              <a:rPr lang="en-GB" sz="2100" dirty="0" smtClean="0"/>
              <a:t>was </a:t>
            </a:r>
            <a:r>
              <a:rPr lang="en-GB" sz="2100" dirty="0"/>
              <a:t>introduced under the Localism Act </a:t>
            </a:r>
            <a:r>
              <a:rPr lang="en-GB" sz="2100" dirty="0" smtClean="0"/>
              <a:t>2011 :the idea is that decisions affecting local life are best made by the people most closely affected</a:t>
            </a:r>
          </a:p>
          <a:p>
            <a:pPr marL="0" indent="0">
              <a:buNone/>
            </a:pPr>
            <a:endParaRPr lang="en-GB" sz="2100" dirty="0" smtClean="0"/>
          </a:p>
          <a:p>
            <a:r>
              <a:rPr lang="en-GB" sz="2100" dirty="0" smtClean="0"/>
              <a:t>It has two main components:</a:t>
            </a:r>
          </a:p>
          <a:p>
            <a:pPr marL="0" indent="0">
              <a:buNone/>
            </a:pPr>
            <a:endParaRPr lang="en-GB" sz="2100" dirty="0" smtClean="0"/>
          </a:p>
          <a:p>
            <a:pPr>
              <a:buFont typeface="Wingdings" panose="05000000000000000000" pitchFamily="2" charset="2"/>
              <a:buChar char="Ø"/>
            </a:pPr>
            <a:r>
              <a:rPr lang="en-GB" sz="2100" b="1" dirty="0" smtClean="0"/>
              <a:t>Neighbourhood Development </a:t>
            </a:r>
            <a:r>
              <a:rPr lang="en-GB" sz="2100" b="1" dirty="0"/>
              <a:t>P</a:t>
            </a:r>
            <a:r>
              <a:rPr lang="en-GB" sz="2100" b="1" dirty="0" smtClean="0"/>
              <a:t>lan</a:t>
            </a:r>
          </a:p>
          <a:p>
            <a:pPr>
              <a:buFont typeface="Wingdings" panose="05000000000000000000" pitchFamily="2" charset="2"/>
              <a:buChar char="Ø"/>
            </a:pPr>
            <a:r>
              <a:rPr lang="en-GB" sz="2100" b="1" dirty="0" smtClean="0"/>
              <a:t>Neighbourhood Development Order</a:t>
            </a:r>
          </a:p>
          <a:p>
            <a:pPr marL="0" indent="0">
              <a:buNone/>
            </a:pPr>
            <a:endParaRPr lang="en-GB" sz="2100" b="1" dirty="0"/>
          </a:p>
          <a:p>
            <a:r>
              <a:rPr lang="en-GB" sz="2100" dirty="0" smtClean="0"/>
              <a:t>Detailed legislation followed in the Neighbourhood </a:t>
            </a:r>
          </a:p>
          <a:p>
            <a:pPr marL="0" indent="0">
              <a:buNone/>
            </a:pPr>
            <a:r>
              <a:rPr lang="en-GB" sz="2100" dirty="0"/>
              <a:t> </a:t>
            </a:r>
            <a:r>
              <a:rPr lang="en-GB" sz="2100" dirty="0" smtClean="0"/>
              <a:t>      Planning (General) Regulations 2012  and 2017</a:t>
            </a:r>
            <a:endParaRPr lang="en-GB" sz="2100" dirty="0"/>
          </a:p>
          <a:p>
            <a:pPr marL="0" indent="0">
              <a:buNone/>
            </a:pPr>
            <a:r>
              <a:rPr lang="en-GB" sz="2400" dirty="0" smtClean="0"/>
              <a:t>   </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326" y="3657600"/>
            <a:ext cx="2531550" cy="2090835"/>
          </a:xfrm>
          <a:prstGeom prst="rect">
            <a:avLst/>
          </a:prstGeom>
        </p:spPr>
      </p:pic>
    </p:spTree>
    <p:extLst>
      <p:ext uri="{BB962C8B-B14F-4D97-AF65-F5344CB8AC3E}">
        <p14:creationId xmlns:p14="http://schemas.microsoft.com/office/powerpoint/2010/main" val="3329842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Neighbourhood </a:t>
            </a:r>
            <a:r>
              <a:rPr lang="en-GB" sz="3200" b="1" dirty="0"/>
              <a:t>D</a:t>
            </a:r>
            <a:r>
              <a:rPr lang="en-GB" sz="3200" b="1" dirty="0" smtClean="0"/>
              <a:t>evelopment </a:t>
            </a:r>
            <a:r>
              <a:rPr lang="en-GB" sz="3200" b="1" dirty="0"/>
              <a:t>P</a:t>
            </a:r>
            <a:r>
              <a:rPr lang="en-GB" sz="3200" b="1" dirty="0" smtClean="0"/>
              <a:t>lan (NDP)</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a:bodyPr>
          <a:lstStyle/>
          <a:p>
            <a:pPr marL="0" indent="0">
              <a:buNone/>
            </a:pPr>
            <a:r>
              <a:rPr lang="en-GB" sz="2000" dirty="0" smtClean="0"/>
              <a:t>This is a new plan , prepared by a local community to help them influence the future planning of their area and can be used to :</a:t>
            </a:r>
          </a:p>
          <a:p>
            <a:pPr marL="0" indent="0">
              <a:buNone/>
            </a:pPr>
            <a:endParaRPr lang="en-GB" sz="2000" dirty="0"/>
          </a:p>
          <a:p>
            <a:r>
              <a:rPr lang="en-GB" sz="1800" dirty="0" smtClean="0"/>
              <a:t>Develop a vision for the future of the neighbourhood ( what sort of place do you want to be in 15-20 years time?)</a:t>
            </a:r>
          </a:p>
          <a:p>
            <a:r>
              <a:rPr lang="en-GB" sz="1800" dirty="0" smtClean="0"/>
              <a:t>Decide where new homes, shops, offices and other development should be built</a:t>
            </a:r>
          </a:p>
          <a:p>
            <a:r>
              <a:rPr lang="en-GB" sz="1800" dirty="0" smtClean="0"/>
              <a:t>Identify and provide the infrastructure needed to support new development</a:t>
            </a:r>
          </a:p>
          <a:p>
            <a:r>
              <a:rPr lang="en-GB" sz="1800" dirty="0" smtClean="0"/>
              <a:t>Identify and protect important elements of the built and natural environment</a:t>
            </a:r>
          </a:p>
          <a:p>
            <a:r>
              <a:rPr lang="en-GB" sz="1800" dirty="0" smtClean="0"/>
              <a:t>Protect and enhance community facilities</a:t>
            </a:r>
          </a:p>
          <a:p>
            <a:r>
              <a:rPr lang="en-GB" sz="1800" dirty="0" smtClean="0"/>
              <a:t>Influence what new buildings should look like , to fit in with local character</a:t>
            </a:r>
          </a:p>
          <a:p>
            <a:r>
              <a:rPr lang="en-GB" sz="1800" dirty="0" smtClean="0"/>
              <a:t>Link planning with other aspects of local life ( such as traffic management, health and wellbeing, community development, skills and training ) which are important to you</a:t>
            </a:r>
          </a:p>
          <a:p>
            <a:endParaRPr lang="en-GB" sz="2000" dirty="0" smtClean="0"/>
          </a:p>
          <a:p>
            <a:pPr marL="0" indent="0">
              <a:buNone/>
            </a:pPr>
            <a:endParaRPr lang="en-GB" sz="2000" dirty="0"/>
          </a:p>
        </p:txBody>
      </p:sp>
    </p:spTree>
    <p:extLst>
      <p:ext uri="{BB962C8B-B14F-4D97-AF65-F5344CB8AC3E}">
        <p14:creationId xmlns:p14="http://schemas.microsoft.com/office/powerpoint/2010/main" val="4030229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Neighbourhood </a:t>
            </a:r>
            <a:r>
              <a:rPr lang="en-GB" sz="3200" b="1" dirty="0"/>
              <a:t>D</a:t>
            </a:r>
            <a:r>
              <a:rPr lang="en-GB" sz="3200" b="1" dirty="0" smtClean="0"/>
              <a:t>evelopment Orders (NDOs)</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a:bodyPr>
          <a:lstStyle/>
          <a:p>
            <a:r>
              <a:rPr lang="en-GB" sz="2400" dirty="0" smtClean="0"/>
              <a:t>NDOs can be used as either an alternative , or an addition , to the NDP – for example taking forward the plan’s proposals </a:t>
            </a:r>
          </a:p>
          <a:p>
            <a:r>
              <a:rPr lang="en-GB" sz="2400" dirty="0" smtClean="0"/>
              <a:t>Offers a quicker way to deliver community development objectives</a:t>
            </a:r>
          </a:p>
          <a:p>
            <a:r>
              <a:rPr lang="en-GB" sz="2400" dirty="0" smtClean="0"/>
              <a:t>Essentially , the NDO grants planning permission for a specific development on a specific site </a:t>
            </a:r>
            <a:r>
              <a:rPr lang="en-GB" sz="2400" dirty="0" smtClean="0"/>
              <a:t>, for example affordable housing or a community centre</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4475795"/>
            <a:ext cx="2802260" cy="14011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409033"/>
            <a:ext cx="2509986" cy="1505992"/>
          </a:xfrm>
          <a:prstGeom prst="rect">
            <a:avLst/>
          </a:prstGeom>
        </p:spPr>
      </p:pic>
    </p:spTree>
    <p:extLst>
      <p:ext uri="{BB962C8B-B14F-4D97-AF65-F5344CB8AC3E}">
        <p14:creationId xmlns:p14="http://schemas.microsoft.com/office/powerpoint/2010/main" val="866994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What’s been happening since the Localism Act in 2011? </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a:bodyPr>
          <a:lstStyle/>
          <a:p>
            <a:r>
              <a:rPr lang="en-GB" sz="2000" dirty="0" smtClean="0"/>
              <a:t>Neighbourhood planning has been enthusiastically embraced across </a:t>
            </a:r>
            <a:r>
              <a:rPr lang="en-GB" sz="2000" dirty="0"/>
              <a:t>E</a:t>
            </a:r>
            <a:r>
              <a:rPr lang="en-GB" sz="2000" dirty="0" smtClean="0"/>
              <a:t>ngland : </a:t>
            </a:r>
            <a:r>
              <a:rPr lang="en-GB" sz="2000" b="1" dirty="0" smtClean="0"/>
              <a:t>over 2000 NDPs started and over 400 completed and “made”</a:t>
            </a:r>
          </a:p>
          <a:p>
            <a:r>
              <a:rPr lang="en-GB" sz="2000" dirty="0" smtClean="0"/>
              <a:t>Ministers consider it a great success and want to strengthen it further because:</a:t>
            </a:r>
          </a:p>
          <a:p>
            <a:pPr>
              <a:buFont typeface="Wingdings" panose="05000000000000000000" pitchFamily="2" charset="2"/>
              <a:buChar char="Ø"/>
            </a:pPr>
            <a:r>
              <a:rPr lang="en-GB" sz="2000" dirty="0" smtClean="0"/>
              <a:t>it is one of the main planks of “localism”, in an era where the main local authorities are having to handle significantly reduced budgets</a:t>
            </a:r>
          </a:p>
          <a:p>
            <a:pPr>
              <a:buFont typeface="Wingdings" panose="05000000000000000000" pitchFamily="2" charset="2"/>
              <a:buChar char="Ø"/>
            </a:pPr>
            <a:r>
              <a:rPr lang="en-GB" sz="2000" dirty="0"/>
              <a:t>o</a:t>
            </a:r>
            <a:r>
              <a:rPr lang="en-GB" sz="2000" dirty="0" smtClean="0"/>
              <a:t>f the strong take up , and more decisions, at local level</a:t>
            </a:r>
          </a:p>
          <a:p>
            <a:pPr>
              <a:buFont typeface="Wingdings" panose="05000000000000000000" pitchFamily="2" charset="2"/>
              <a:buChar char="Ø"/>
            </a:pPr>
            <a:r>
              <a:rPr lang="en-GB" sz="2000" dirty="0"/>
              <a:t>o</a:t>
            </a:r>
            <a:r>
              <a:rPr lang="en-GB" sz="2000" dirty="0" smtClean="0"/>
              <a:t>f evidence that neighbourhood planning can disarm “nimbyism” and provide more housing ,through making local decisions rather than imposition “from above” </a:t>
            </a:r>
          </a:p>
          <a:p>
            <a:r>
              <a:rPr lang="en-GB" sz="2000" dirty="0" smtClean="0"/>
              <a:t>The overall trend has been for the Government to strengthen the role of neighbourhood plans since they were first introduced. This trend was continued with more proposals in the October 29 2018 budget</a:t>
            </a:r>
          </a:p>
          <a:p>
            <a:pPr marL="0" indent="0">
              <a:buNone/>
            </a:pPr>
            <a:endParaRPr lang="en-GB" sz="2400" dirty="0"/>
          </a:p>
        </p:txBody>
      </p:sp>
    </p:spTree>
    <p:extLst>
      <p:ext uri="{BB962C8B-B14F-4D97-AF65-F5344CB8AC3E}">
        <p14:creationId xmlns:p14="http://schemas.microsoft.com/office/powerpoint/2010/main" val="1256850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normAutofit/>
          </a:bodyPr>
          <a:lstStyle/>
          <a:p>
            <a:r>
              <a:rPr lang="en-GB" sz="3200" b="1" dirty="0" smtClean="0"/>
              <a:t>What can a neighbourhood plan do? </a:t>
            </a:r>
            <a:endParaRPr lang="en-GB" sz="3200" b="1" dirty="0"/>
          </a:p>
        </p:txBody>
      </p:sp>
      <p:sp>
        <p:nvSpPr>
          <p:cNvPr id="3" name="Content Placeholder 2"/>
          <p:cNvSpPr>
            <a:spLocks noGrp="1"/>
          </p:cNvSpPr>
          <p:nvPr>
            <p:ph idx="1"/>
          </p:nvPr>
        </p:nvSpPr>
        <p:spPr>
          <a:solidFill>
            <a:schemeClr val="bg1">
              <a:lumMod val="85000"/>
            </a:schemeClr>
          </a:solidFill>
        </p:spPr>
        <p:txBody>
          <a:bodyPr>
            <a:normAutofit/>
          </a:bodyPr>
          <a:lstStyle/>
          <a:p>
            <a:r>
              <a:rPr lang="en-GB" sz="2400" dirty="0" smtClean="0"/>
              <a:t>It can be as broad, or as narrow, in scope as you like , but must be about the development and use of land : but you don’t need to “say something about everything”</a:t>
            </a:r>
          </a:p>
          <a:p>
            <a:r>
              <a:rPr lang="en-GB" sz="2400" dirty="0" smtClean="0"/>
              <a:t>It can decide where and what type of development should happen in the neighbourhood </a:t>
            </a:r>
          </a:p>
          <a:p>
            <a:r>
              <a:rPr lang="en-GB" sz="2400" dirty="0" smtClean="0"/>
              <a:t>It can promote more development than is indicated in the local plan (but not less)</a:t>
            </a:r>
          </a:p>
          <a:p>
            <a:r>
              <a:rPr lang="en-GB" sz="2400" dirty="0" smtClean="0"/>
              <a:t>It can seek to protect areas from harmful development </a:t>
            </a:r>
          </a:p>
          <a:p>
            <a:r>
              <a:rPr lang="en-GB" sz="2400" dirty="0" smtClean="0"/>
              <a:t>It can promote local environmental </a:t>
            </a:r>
          </a:p>
          <a:p>
            <a:pPr marL="0" indent="0">
              <a:buNone/>
            </a:pPr>
            <a:r>
              <a:rPr lang="en-GB" sz="2400" dirty="0"/>
              <a:t> </a:t>
            </a:r>
            <a:r>
              <a:rPr lang="en-GB" sz="2400" dirty="0" smtClean="0"/>
              <a:t>     improvements </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4929351"/>
            <a:ext cx="2276281" cy="1509273"/>
          </a:xfrm>
          <a:prstGeom prst="rect">
            <a:avLst/>
          </a:prstGeom>
        </p:spPr>
      </p:pic>
    </p:spTree>
    <p:extLst>
      <p:ext uri="{BB962C8B-B14F-4D97-AF65-F5344CB8AC3E}">
        <p14:creationId xmlns:p14="http://schemas.microsoft.com/office/powerpoint/2010/main" val="3855308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1407</Words>
  <Application>Microsoft Office PowerPoint</Application>
  <PresentationFormat>On-screen Show (4:3)</PresentationFormat>
  <Paragraphs>146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What are neighbourhood plans and why do we need one in Dover? </vt:lpstr>
      <vt:lpstr>The purpose of the planning system in England </vt:lpstr>
      <vt:lpstr>The role of development plans in the English planning system </vt:lpstr>
      <vt:lpstr>        Key Components of Planning </vt:lpstr>
      <vt:lpstr>What is neighbourhood planning ?</vt:lpstr>
      <vt:lpstr>Neighbourhood Development Plan (NDP)</vt:lpstr>
      <vt:lpstr>Neighbourhood Development Orders (NDOs)</vt:lpstr>
      <vt:lpstr>What’s been happening since the Localism Act in 2011? </vt:lpstr>
      <vt:lpstr>What can a neighbourhood plan do? </vt:lpstr>
      <vt:lpstr>What can’t a neighbourhood plan do?</vt:lpstr>
      <vt:lpstr>The role of the local planning authority (DDC) </vt:lpstr>
      <vt:lpstr>What is the process for preparing a neighbourhood plan?</vt:lpstr>
      <vt:lpstr>Why bother? What are the benefits?</vt:lpstr>
      <vt:lpstr>The potential benefits for Dover</vt:lpstr>
      <vt:lpstr>Finding out more : check these web pages </vt:lpstr>
      <vt:lpstr>Thank you for listening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neighbourhood plans and why do we need one in Dover? </dc:title>
  <dc:creator>Lindsay</dc:creator>
  <cp:lastModifiedBy>Lindsay</cp:lastModifiedBy>
  <cp:revision>29</cp:revision>
  <dcterms:created xsi:type="dcterms:W3CDTF">2018-11-20T14:08:15Z</dcterms:created>
  <dcterms:modified xsi:type="dcterms:W3CDTF">2018-11-26T13:45:39Z</dcterms:modified>
</cp:coreProperties>
</file>