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61" r:id="rId3"/>
    <p:sldId id="311" r:id="rId4"/>
  </p:sldIdLst>
  <p:sldSz cx="12801600" cy="9601200" type="A3"/>
  <p:notesSz cx="6797675" cy="9926638"/>
  <p:defaultTextStyle>
    <a:defPPr>
      <a:defRPr lang="en-US"/>
    </a:defPPr>
    <a:lvl1pPr marL="0" algn="l" defTabSz="128000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00" algn="l" defTabSz="128000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001" algn="l" defTabSz="128000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000" algn="l" defTabSz="128000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001" algn="l" defTabSz="128000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001" algn="l" defTabSz="128000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002" algn="l" defTabSz="128000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002" algn="l" defTabSz="128000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001" algn="l" defTabSz="1280001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5" autoAdjust="0"/>
    <p:restoredTop sz="99290" autoAdjust="0"/>
  </p:normalViewPr>
  <p:slideViewPr>
    <p:cSldViewPr>
      <p:cViewPr>
        <p:scale>
          <a:sx n="60" d="100"/>
          <a:sy n="60" d="100"/>
        </p:scale>
        <p:origin x="-2550" y="-81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2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77E-E342-47D1-96C8-7C22176BC3A6}" type="datetimeFigureOut">
              <a:rPr lang="en-GB" smtClean="0"/>
              <a:t>30/07/2018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1C5-6A7C-48AD-9D78-29E39EFE2B8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14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77E-E342-47D1-96C8-7C22176BC3A6}" type="datetimeFigureOut">
              <a:rPr lang="en-GB" smtClean="0"/>
              <a:t>30/07/2018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1C5-6A7C-48AD-9D78-29E39EFE2B8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27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1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1" y="384495"/>
            <a:ext cx="8427721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77E-E342-47D1-96C8-7C22176BC3A6}" type="datetimeFigureOut">
              <a:rPr lang="en-GB" smtClean="0"/>
              <a:t>30/07/2018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1C5-6A7C-48AD-9D78-29E39EFE2B8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8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77E-E342-47D1-96C8-7C22176BC3A6}" type="datetimeFigureOut">
              <a:rPr lang="en-GB" smtClean="0"/>
              <a:t>30/07/2018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1C5-6A7C-48AD-9D78-29E39EFE2B8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8152" y="8473008"/>
            <a:ext cx="115212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29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3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00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0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0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00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00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0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77E-E342-47D1-96C8-7C22176BC3A6}" type="datetimeFigureOut">
              <a:rPr lang="en-GB" smtClean="0"/>
              <a:t>30/07/2018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1C5-6A7C-48AD-9D78-29E39EFE2B8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78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2"/>
            <a:ext cx="5654041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79" y="2240282"/>
            <a:ext cx="5654041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77E-E342-47D1-96C8-7C22176BC3A6}" type="datetimeFigureOut">
              <a:rPr lang="en-GB" smtClean="0"/>
              <a:t>30/07/2018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1C5-6A7C-48AD-9D78-29E39EFE2B8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40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9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0" indent="0">
              <a:buNone/>
              <a:defRPr sz="2800" b="1"/>
            </a:lvl2pPr>
            <a:lvl3pPr marL="1280001" indent="0">
              <a:buNone/>
              <a:defRPr sz="2500" b="1"/>
            </a:lvl3pPr>
            <a:lvl4pPr marL="1920000" indent="0">
              <a:buNone/>
              <a:defRPr sz="2200" b="1"/>
            </a:lvl4pPr>
            <a:lvl5pPr marL="2560001" indent="0">
              <a:buNone/>
              <a:defRPr sz="2200" b="1"/>
            </a:lvl5pPr>
            <a:lvl6pPr marL="3200001" indent="0">
              <a:buNone/>
              <a:defRPr sz="2200" b="1"/>
            </a:lvl6pPr>
            <a:lvl7pPr marL="3840002" indent="0">
              <a:buNone/>
              <a:defRPr sz="2200" b="1"/>
            </a:lvl7pPr>
            <a:lvl8pPr marL="4480002" indent="0">
              <a:buNone/>
              <a:defRPr sz="2200" b="1"/>
            </a:lvl8pPr>
            <a:lvl9pPr marL="5120001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2149159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0" indent="0">
              <a:buNone/>
              <a:defRPr sz="2800" b="1"/>
            </a:lvl2pPr>
            <a:lvl3pPr marL="1280001" indent="0">
              <a:buNone/>
              <a:defRPr sz="2500" b="1"/>
            </a:lvl3pPr>
            <a:lvl4pPr marL="1920000" indent="0">
              <a:buNone/>
              <a:defRPr sz="2200" b="1"/>
            </a:lvl4pPr>
            <a:lvl5pPr marL="2560001" indent="0">
              <a:buNone/>
              <a:defRPr sz="2200" b="1"/>
            </a:lvl5pPr>
            <a:lvl6pPr marL="3200001" indent="0">
              <a:buNone/>
              <a:defRPr sz="2200" b="1"/>
            </a:lvl6pPr>
            <a:lvl7pPr marL="3840002" indent="0">
              <a:buNone/>
              <a:defRPr sz="2200" b="1"/>
            </a:lvl7pPr>
            <a:lvl8pPr marL="4480002" indent="0">
              <a:buNone/>
              <a:defRPr sz="2200" b="1"/>
            </a:lvl8pPr>
            <a:lvl9pPr marL="5120001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77E-E342-47D1-96C8-7C22176BC3A6}" type="datetimeFigureOut">
              <a:rPr lang="en-GB" smtClean="0"/>
              <a:t>30/07/2018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1C5-6A7C-48AD-9D78-29E39EFE2B8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32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77E-E342-47D1-96C8-7C22176BC3A6}" type="datetimeFigureOut">
              <a:rPr lang="en-GB" smtClean="0"/>
              <a:t>30/07/2018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1C5-6A7C-48AD-9D78-29E39EFE2B8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54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77E-E342-47D1-96C8-7C22176BC3A6}" type="datetimeFigureOut">
              <a:rPr lang="en-GB" smtClean="0"/>
              <a:t>30/07/2018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1C5-6A7C-48AD-9D78-29E39EFE2B8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80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7" cy="162687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382271"/>
            <a:ext cx="7156450" cy="819435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1"/>
            <a:ext cx="4211637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00" indent="0">
              <a:buNone/>
              <a:defRPr sz="1700"/>
            </a:lvl2pPr>
            <a:lvl3pPr marL="1280001" indent="0">
              <a:buNone/>
              <a:defRPr sz="1400"/>
            </a:lvl3pPr>
            <a:lvl4pPr marL="1920000" indent="0">
              <a:buNone/>
              <a:defRPr sz="1200"/>
            </a:lvl4pPr>
            <a:lvl5pPr marL="2560001" indent="0">
              <a:buNone/>
              <a:defRPr sz="1200"/>
            </a:lvl5pPr>
            <a:lvl6pPr marL="3200001" indent="0">
              <a:buNone/>
              <a:defRPr sz="1200"/>
            </a:lvl6pPr>
            <a:lvl7pPr marL="3840002" indent="0">
              <a:buNone/>
              <a:defRPr sz="1200"/>
            </a:lvl7pPr>
            <a:lvl8pPr marL="4480002" indent="0">
              <a:buNone/>
              <a:defRPr sz="1200"/>
            </a:lvl8pPr>
            <a:lvl9pPr marL="512000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77E-E342-47D1-96C8-7C22176BC3A6}" type="datetimeFigureOut">
              <a:rPr lang="en-GB" smtClean="0"/>
              <a:t>30/07/2018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1C5-6A7C-48AD-9D78-29E39EFE2B8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50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4" y="6720841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4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00" indent="0">
              <a:buNone/>
              <a:defRPr sz="3900"/>
            </a:lvl2pPr>
            <a:lvl3pPr marL="1280001" indent="0">
              <a:buNone/>
              <a:defRPr sz="3400"/>
            </a:lvl3pPr>
            <a:lvl4pPr marL="1920000" indent="0">
              <a:buNone/>
              <a:defRPr sz="2800"/>
            </a:lvl4pPr>
            <a:lvl5pPr marL="2560001" indent="0">
              <a:buNone/>
              <a:defRPr sz="2800"/>
            </a:lvl5pPr>
            <a:lvl6pPr marL="3200001" indent="0">
              <a:buNone/>
              <a:defRPr sz="2800"/>
            </a:lvl6pPr>
            <a:lvl7pPr marL="3840002" indent="0">
              <a:buNone/>
              <a:defRPr sz="2800"/>
            </a:lvl7pPr>
            <a:lvl8pPr marL="4480002" indent="0">
              <a:buNone/>
              <a:defRPr sz="2800"/>
            </a:lvl8pPr>
            <a:lvl9pPr marL="5120001" indent="0">
              <a:buNone/>
              <a:defRPr sz="28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4" y="7514274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00" indent="0">
              <a:buNone/>
              <a:defRPr sz="1700"/>
            </a:lvl2pPr>
            <a:lvl3pPr marL="1280001" indent="0">
              <a:buNone/>
              <a:defRPr sz="1400"/>
            </a:lvl3pPr>
            <a:lvl4pPr marL="1920000" indent="0">
              <a:buNone/>
              <a:defRPr sz="1200"/>
            </a:lvl4pPr>
            <a:lvl5pPr marL="2560001" indent="0">
              <a:buNone/>
              <a:defRPr sz="1200"/>
            </a:lvl5pPr>
            <a:lvl6pPr marL="3200001" indent="0">
              <a:buNone/>
              <a:defRPr sz="1200"/>
            </a:lvl6pPr>
            <a:lvl7pPr marL="3840002" indent="0">
              <a:buNone/>
              <a:defRPr sz="1200"/>
            </a:lvl7pPr>
            <a:lvl8pPr marL="4480002" indent="0">
              <a:buNone/>
              <a:defRPr sz="1200"/>
            </a:lvl8pPr>
            <a:lvl9pPr marL="512000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77E-E342-47D1-96C8-7C22176BC3A6}" type="datetimeFigureOut">
              <a:rPr lang="en-GB" smtClean="0"/>
              <a:t>30/07/2018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81C5-6A7C-48AD-9D78-29E39EFE2B8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40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01" tIns="63999" rIns="128001" bIns="639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8001" tIns="63999" rIns="128001" bIns="639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3"/>
            <a:ext cx="2987040" cy="511175"/>
          </a:xfrm>
          <a:prstGeom prst="rect">
            <a:avLst/>
          </a:prstGeom>
        </p:spPr>
        <p:txBody>
          <a:bodyPr vert="horz" lIns="128001" tIns="63999" rIns="128001" bIns="63999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5377E-E342-47D1-96C8-7C22176BC3A6}" type="datetimeFigureOut">
              <a:rPr lang="en-GB" smtClean="0"/>
              <a:t>30/07/2018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2" y="8898893"/>
            <a:ext cx="4053840" cy="511175"/>
          </a:xfrm>
          <a:prstGeom prst="rect">
            <a:avLst/>
          </a:prstGeom>
        </p:spPr>
        <p:txBody>
          <a:bodyPr vert="horz" lIns="128001" tIns="63999" rIns="128001" bIns="63999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3"/>
            <a:ext cx="2987040" cy="511175"/>
          </a:xfrm>
          <a:prstGeom prst="rect">
            <a:avLst/>
          </a:prstGeom>
        </p:spPr>
        <p:txBody>
          <a:bodyPr vert="horz" lIns="128001" tIns="63999" rIns="128001" bIns="63999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81C5-6A7C-48AD-9D78-29E39EFE2B8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81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001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01" indent="-480001" algn="l" defTabSz="1280001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001" indent="-400000" algn="l" defTabSz="1280001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001" indent="-320001" algn="l" defTabSz="1280001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001" indent="-320001" algn="l" defTabSz="1280001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00" indent="-320001" algn="l" defTabSz="1280001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002" indent="-320001" algn="l" defTabSz="12800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001" indent="-320001" algn="l" defTabSz="12800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002" indent="-320001" algn="l" defTabSz="12800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002" indent="-320001" algn="l" defTabSz="12800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00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0" algn="l" defTabSz="128000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001" algn="l" defTabSz="128000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00" algn="l" defTabSz="128000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001" algn="l" defTabSz="128000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001" algn="l" defTabSz="128000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002" algn="l" defTabSz="128000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002" algn="l" defTabSz="128000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001" algn="l" defTabSz="128000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richard.hurst@bristol.gov.uk" TargetMode="External"/><Relationship Id="rId3" Type="http://schemas.openxmlformats.org/officeDocument/2006/relationships/hyperlink" Target="mailto:James.Beardall@bristol.gov.uk" TargetMode="External"/><Relationship Id="rId7" Type="http://schemas.openxmlformats.org/officeDocument/2006/relationships/hyperlink" Target="mailto:angela.clarke@bristol.gov.uk" TargetMode="External"/><Relationship Id="rId12" Type="http://schemas.openxmlformats.org/officeDocument/2006/relationships/hyperlink" Target="mailto:Fiona.Tudge@bristol.gov.uk" TargetMode="External"/><Relationship Id="rId2" Type="http://schemas.openxmlformats.org/officeDocument/2006/relationships/hyperlink" Target="mailto:ann.james@bristol.gov.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ate.markley@bristol.gov.uk" TargetMode="External"/><Relationship Id="rId11" Type="http://schemas.openxmlformats.org/officeDocument/2006/relationships/hyperlink" Target="mailto:gary.davies@bristol.gov.uk" TargetMode="External"/><Relationship Id="rId5" Type="http://schemas.openxmlformats.org/officeDocument/2006/relationships/hyperlink" Target="mailto:Valerie.Williams@bristol.gov.uk" TargetMode="External"/><Relationship Id="rId10" Type="http://schemas.openxmlformats.org/officeDocument/2006/relationships/hyperlink" Target="mailto:anne.farmer@bristol.gov.uk" TargetMode="External"/><Relationship Id="rId4" Type="http://schemas.openxmlformats.org/officeDocument/2006/relationships/hyperlink" Target="mailto:maria.finlayson@bristol.gov.uk" TargetMode="External"/><Relationship Id="rId9" Type="http://schemas.openxmlformats.org/officeDocument/2006/relationships/hyperlink" Target="mailto:katrina.murphy@bristol.gov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60" y="1848272"/>
            <a:ext cx="11521440" cy="2736304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b="1" dirty="0" smtClean="0"/>
              <a:t>Care and Support </a:t>
            </a:r>
            <a:br>
              <a:rPr lang="en-GB" b="1" dirty="0" smtClean="0"/>
            </a:br>
            <a:r>
              <a:rPr lang="en-GB" b="1" dirty="0" smtClean="0"/>
              <a:t>Childrens and Families</a:t>
            </a:r>
            <a:br>
              <a:rPr lang="en-GB" b="1" dirty="0" smtClean="0"/>
            </a:br>
            <a:r>
              <a:rPr lang="en-GB" b="1" dirty="0" smtClean="0"/>
              <a:t>Structure Charts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025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300623" y="160434"/>
            <a:ext cx="3528393" cy="646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GB" sz="1200" dirty="0" smtClean="0"/>
              <a:t>Service Director</a:t>
            </a:r>
          </a:p>
          <a:p>
            <a:pPr algn="ctr"/>
            <a:r>
              <a:rPr lang="en-GB" sz="1200" dirty="0" smtClean="0"/>
              <a:t>Children &amp; Families </a:t>
            </a:r>
            <a:r>
              <a:rPr lang="en-GB" sz="1200" smtClean="0"/>
              <a:t>Services  </a:t>
            </a:r>
            <a:endParaRPr lang="en-GB" sz="1200" dirty="0" smtClean="0"/>
          </a:p>
          <a:p>
            <a:pPr algn="ctr"/>
            <a:r>
              <a:rPr lang="en-GB" sz="1200" dirty="0"/>
              <a:t>Ann James </a:t>
            </a:r>
            <a:endParaRPr lang="en-GB" sz="12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032648" y="8040960"/>
            <a:ext cx="2095123" cy="600154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GB" sz="1100" dirty="0" smtClean="0"/>
              <a:t>Safeguarding and Quality Assurance </a:t>
            </a:r>
          </a:p>
          <a:p>
            <a:pPr algn="ctr"/>
            <a:r>
              <a:rPr lang="en-GB" sz="1100" dirty="0"/>
              <a:t>Fiona Tudge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93571" y="938010"/>
            <a:ext cx="1997155" cy="9387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GB" sz="1100" dirty="0" smtClean="0"/>
              <a:t>Head of Service  (Acting)</a:t>
            </a:r>
          </a:p>
          <a:p>
            <a:pPr algn="ctr"/>
            <a:r>
              <a:rPr lang="en-GB" sz="1100" dirty="0" smtClean="0"/>
              <a:t>Permanency &amp; Specialist Services</a:t>
            </a:r>
          </a:p>
          <a:p>
            <a:pPr algn="ctr"/>
            <a:r>
              <a:rPr lang="en-GB" sz="1100" dirty="0" smtClean="0"/>
              <a:t>City Wide Team</a:t>
            </a:r>
          </a:p>
          <a:p>
            <a:pPr algn="ctr"/>
            <a:r>
              <a:rPr lang="en-GB" sz="1100" dirty="0"/>
              <a:t>James Beardall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76557" y="4214565"/>
            <a:ext cx="1976531" cy="7694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GB" sz="1100" dirty="0" smtClean="0"/>
              <a:t>Head </a:t>
            </a:r>
            <a:r>
              <a:rPr lang="en-GB" sz="1100" dirty="0"/>
              <a:t>of Service</a:t>
            </a:r>
          </a:p>
          <a:p>
            <a:pPr algn="ctr"/>
            <a:r>
              <a:rPr lang="en-GB" sz="1100" dirty="0" smtClean="0"/>
              <a:t>Contact Referral and Assessment Services</a:t>
            </a:r>
          </a:p>
          <a:p>
            <a:pPr algn="ctr"/>
            <a:r>
              <a:rPr lang="en-GB" sz="1100" dirty="0" smtClean="0"/>
              <a:t>Angela </a:t>
            </a:r>
            <a:r>
              <a:rPr lang="en-GB" sz="1100" dirty="0"/>
              <a:t>Clarke </a:t>
            </a:r>
            <a:r>
              <a:rPr lang="en-GB" sz="1100" dirty="0" smtClean="0"/>
              <a:t> </a:t>
            </a:r>
            <a:endParaRPr lang="en-GB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5626648" y="5798741"/>
            <a:ext cx="1976530" cy="600154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GB" sz="1100" dirty="0" smtClean="0"/>
              <a:t>Area Manager</a:t>
            </a:r>
          </a:p>
          <a:p>
            <a:pPr algn="ctr"/>
            <a:r>
              <a:rPr lang="en-GB" sz="1100" dirty="0" smtClean="0"/>
              <a:t>South Social Work Team</a:t>
            </a:r>
          </a:p>
          <a:p>
            <a:pPr algn="ctr"/>
            <a:r>
              <a:rPr lang="en-GB" sz="1100" dirty="0"/>
              <a:t>Katrina </a:t>
            </a:r>
            <a:r>
              <a:rPr lang="en-GB" sz="1100" dirty="0" smtClean="0"/>
              <a:t>Murphy</a:t>
            </a: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102815" y="7161788"/>
            <a:ext cx="1997155" cy="76943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GB" sz="1100" dirty="0" smtClean="0"/>
              <a:t>Head of Service</a:t>
            </a:r>
          </a:p>
          <a:p>
            <a:pPr algn="ctr"/>
            <a:r>
              <a:rPr lang="en-GB" sz="1100" dirty="0" smtClean="0"/>
              <a:t>Early Intervention and Targeted Support </a:t>
            </a:r>
          </a:p>
          <a:p>
            <a:pPr algn="ctr"/>
            <a:r>
              <a:rPr lang="en-GB" sz="1100" dirty="0"/>
              <a:t>Gary </a:t>
            </a:r>
            <a:r>
              <a:rPr lang="en-GB" sz="1100" dirty="0" smtClean="0"/>
              <a:t>Davies</a:t>
            </a: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5625905" y="5102618"/>
            <a:ext cx="1976530" cy="600154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GB" sz="1100" dirty="0" smtClean="0"/>
              <a:t>Area Manager</a:t>
            </a:r>
          </a:p>
          <a:p>
            <a:pPr algn="ctr"/>
            <a:r>
              <a:rPr lang="en-GB" sz="1100" dirty="0" smtClean="0"/>
              <a:t>North Social Work Team</a:t>
            </a:r>
          </a:p>
          <a:p>
            <a:pPr algn="ctr"/>
            <a:r>
              <a:rPr lang="en-GB" sz="1100" dirty="0"/>
              <a:t>Richard </a:t>
            </a:r>
            <a:r>
              <a:rPr lang="en-GB" sz="1100" dirty="0" smtClean="0"/>
              <a:t>Hurst</a:t>
            </a:r>
            <a:endParaRPr lang="en-GB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5637471" y="6483454"/>
            <a:ext cx="1976530" cy="600154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GB" sz="1100" dirty="0" smtClean="0"/>
              <a:t>Area Manager</a:t>
            </a:r>
          </a:p>
          <a:p>
            <a:pPr algn="ctr"/>
            <a:r>
              <a:rPr lang="en-GB" sz="1100" dirty="0" smtClean="0"/>
              <a:t>East Central Social Work Team</a:t>
            </a:r>
          </a:p>
          <a:p>
            <a:pPr algn="ctr"/>
            <a:r>
              <a:rPr lang="en-GB" sz="1100" dirty="0"/>
              <a:t>Anne </a:t>
            </a:r>
            <a:r>
              <a:rPr lang="en-GB" sz="1100" dirty="0" smtClean="0"/>
              <a:t>Farmer</a:t>
            </a:r>
            <a:endParaRPr lang="en-GB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5605980" y="1919252"/>
            <a:ext cx="1976530" cy="600154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GB" sz="1100" dirty="0" smtClean="0"/>
              <a:t>Service Manager (acting)</a:t>
            </a:r>
          </a:p>
          <a:p>
            <a:pPr algn="ctr"/>
            <a:r>
              <a:rPr lang="en-GB" sz="1100" dirty="0" smtClean="0"/>
              <a:t>Through Care</a:t>
            </a:r>
          </a:p>
          <a:p>
            <a:pPr algn="ctr"/>
            <a:r>
              <a:rPr lang="en-GB" sz="1100" dirty="0"/>
              <a:t>Maria </a:t>
            </a:r>
            <a:r>
              <a:rPr lang="en-GB" sz="1100" dirty="0" smtClean="0"/>
              <a:t>Finlayson</a:t>
            </a:r>
            <a:endParaRPr lang="en-GB" sz="1100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643935" y="840160"/>
            <a:ext cx="14147" cy="4026558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642094" y="4533526"/>
            <a:ext cx="8914" cy="466565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658082" y="4533526"/>
            <a:ext cx="429831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349562" y="4983996"/>
            <a:ext cx="15131" cy="1781968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364693" y="5402695"/>
            <a:ext cx="262740" cy="272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353480" y="6119723"/>
            <a:ext cx="262740" cy="272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353480" y="6765964"/>
            <a:ext cx="262740" cy="272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357127" y="2864674"/>
            <a:ext cx="262740" cy="272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333851" y="1874537"/>
            <a:ext cx="1666" cy="1895868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05980" y="2637944"/>
            <a:ext cx="1976530" cy="600154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GB" sz="1100" dirty="0" smtClean="0"/>
              <a:t>Placement  Services</a:t>
            </a:r>
          </a:p>
          <a:p>
            <a:pPr algn="ctr"/>
            <a:r>
              <a:rPr lang="en-GB" sz="1100" dirty="0" smtClean="0"/>
              <a:t>Service Manager (Interim)</a:t>
            </a:r>
            <a:r>
              <a:rPr lang="en-GB" sz="1100" dirty="0"/>
              <a:t> Valerie Williams 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5367459" y="2216602"/>
            <a:ext cx="262740" cy="272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02910" y="3314274"/>
            <a:ext cx="1976530" cy="769431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GB" sz="1100" dirty="0" smtClean="0"/>
              <a:t>Service Manager </a:t>
            </a:r>
          </a:p>
          <a:p>
            <a:pPr algn="ctr"/>
            <a:r>
              <a:rPr lang="en-GB" sz="1100" dirty="0" smtClean="0"/>
              <a:t>Disabled Children and Specialist Service</a:t>
            </a:r>
          </a:p>
          <a:p>
            <a:pPr algn="ctr"/>
            <a:r>
              <a:rPr lang="en-GB" sz="1100" dirty="0" smtClean="0"/>
              <a:t>Kate </a:t>
            </a:r>
            <a:r>
              <a:rPr lang="en-GB" sz="1100" dirty="0"/>
              <a:t>Markley 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5333851" y="3770405"/>
            <a:ext cx="309291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25136" y="264096"/>
            <a:ext cx="3312368" cy="4770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2</a:t>
            </a:r>
            <a:r>
              <a:rPr lang="en-GB" b="1" baseline="30000" dirty="0" smtClean="0"/>
              <a:t>nd</a:t>
            </a:r>
            <a:r>
              <a:rPr lang="en-GB" b="1" dirty="0" smtClean="0"/>
              <a:t> and 3</a:t>
            </a:r>
            <a:r>
              <a:rPr lang="en-GB" b="1" baseline="30000" dirty="0" smtClean="0"/>
              <a:t>rd</a:t>
            </a:r>
            <a:r>
              <a:rPr lang="en-GB" b="1" dirty="0" smtClean="0"/>
              <a:t> Tier Officers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72985" y="1407364"/>
            <a:ext cx="4695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2" idx="1"/>
          </p:cNvCxnSpPr>
          <p:nvPr/>
        </p:nvCxnSpPr>
        <p:spPr>
          <a:xfrm>
            <a:off x="4643935" y="7546503"/>
            <a:ext cx="458880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66243" y="8761040"/>
            <a:ext cx="1997155" cy="600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GB" sz="1100" dirty="0" smtClean="0"/>
              <a:t>Principal Commissioning Manager</a:t>
            </a:r>
          </a:p>
          <a:p>
            <a:pPr algn="ctr"/>
            <a:r>
              <a:rPr lang="en-GB" sz="1100" dirty="0" smtClean="0"/>
              <a:t>Strategic </a:t>
            </a:r>
            <a:r>
              <a:rPr lang="en-GB" sz="1100" dirty="0" smtClean="0"/>
              <a:t>Commissioning</a:t>
            </a:r>
            <a:endParaRPr lang="en-GB" sz="1100" dirty="0" smtClean="0"/>
          </a:p>
        </p:txBody>
      </p:sp>
      <p:cxnSp>
        <p:nvCxnSpPr>
          <p:cNvPr id="6" name="Straight Connector 5"/>
          <p:cNvCxnSpPr>
            <a:stCxn id="48" idx="1"/>
          </p:cNvCxnSpPr>
          <p:nvPr/>
        </p:nvCxnSpPr>
        <p:spPr>
          <a:xfrm flipH="1">
            <a:off x="4661454" y="8341037"/>
            <a:ext cx="371194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61454" y="9193087"/>
            <a:ext cx="404789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692290"/>
              </p:ext>
            </p:extLst>
          </p:nvPr>
        </p:nvGraphicFramePr>
        <p:xfrm>
          <a:off x="496144" y="276225"/>
          <a:ext cx="8280920" cy="8118521"/>
        </p:xfrm>
        <a:graphic>
          <a:graphicData uri="http://schemas.openxmlformats.org/drawingml/2006/table">
            <a:tbl>
              <a:tblPr/>
              <a:tblGrid>
                <a:gridCol w="2329903"/>
                <a:gridCol w="5951017"/>
              </a:tblGrid>
              <a:tr h="7204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Ann </a:t>
                      </a:r>
                      <a:r>
                        <a:rPr lang="en-GB" sz="1250" b="0" dirty="0" smtClean="0">
                          <a:effectLst/>
                          <a:latin typeface="Arial"/>
                        </a:rPr>
                        <a:t>James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50" b="0" dirty="0" smtClean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</a:rPr>
                        <a:t>Service Director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</a:rPr>
                        <a:t>Care</a:t>
                      </a:r>
                      <a:r>
                        <a:rPr lang="en-GB" sz="1250" b="0" baseline="0" dirty="0" smtClean="0">
                          <a:effectLst/>
                          <a:latin typeface="Arial"/>
                        </a:rPr>
                        <a:t> and Support, Children and Families - ACE Directorate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baseline="0" dirty="0" smtClean="0">
                          <a:effectLst/>
                          <a:latin typeface="Arial"/>
                          <a:hlinkClick r:id="rId2"/>
                        </a:rPr>
                        <a:t>ann.james@bristol.gov.uk</a:t>
                      </a:r>
                      <a:endParaRPr lang="en-GB" sz="1250" b="0" dirty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James </a:t>
                      </a:r>
                      <a:r>
                        <a:rPr lang="en-GB" sz="1250" b="0" dirty="0" smtClean="0">
                          <a:effectLst/>
                          <a:latin typeface="Arial"/>
                        </a:rPr>
                        <a:t>Beardall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50" b="0" dirty="0" smtClean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</a:rPr>
                        <a:t>Head of Service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</a:rPr>
                        <a:t>Permanency</a:t>
                      </a:r>
                      <a:r>
                        <a:rPr lang="en-GB" sz="1250" b="0" baseline="0" dirty="0" smtClean="0">
                          <a:effectLst/>
                          <a:latin typeface="Arial"/>
                        </a:rPr>
                        <a:t> and Specialist Services </a:t>
                      </a:r>
                      <a:endParaRPr lang="en-GB" sz="1250" b="0" dirty="0" smtClean="0">
                        <a:effectLst/>
                        <a:latin typeface="Arial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  <a:hlinkClick r:id="rId3"/>
                        </a:rPr>
                        <a:t>James.Beardall@bristol.gov.uk</a:t>
                      </a:r>
                      <a:endParaRPr lang="en-GB" sz="1250" b="0" dirty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Maria </a:t>
                      </a:r>
                      <a:r>
                        <a:rPr lang="en-GB" sz="1250" b="0" dirty="0" smtClean="0">
                          <a:effectLst/>
                          <a:latin typeface="Arial"/>
                        </a:rPr>
                        <a:t>Finlayson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50" b="0" dirty="0" smtClean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Acting Service Manager </a:t>
                      </a:r>
                      <a:endParaRPr lang="en-GB" sz="1250" b="0" dirty="0" smtClean="0">
                        <a:effectLst/>
                        <a:latin typeface="Arial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</a:rPr>
                        <a:t>Through </a:t>
                      </a:r>
                      <a:r>
                        <a:rPr lang="en-GB" sz="1250" b="0" dirty="0">
                          <a:effectLst/>
                          <a:latin typeface="Arial"/>
                        </a:rPr>
                        <a:t>Care </a:t>
                      </a:r>
                      <a:r>
                        <a:rPr lang="en-GB" sz="1250" b="0" dirty="0" smtClean="0">
                          <a:effectLst/>
                          <a:latin typeface="Arial"/>
                        </a:rPr>
                        <a:t>Service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  <a:hlinkClick r:id="rId4"/>
                        </a:rPr>
                        <a:t>maria.finlayson@bristol.gov.uk</a:t>
                      </a:r>
                      <a:endParaRPr lang="en-GB" sz="1250" b="0" dirty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Valerie Williams</a:t>
                      </a: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</a:rPr>
                        <a:t>Service Manager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</a:rPr>
                        <a:t>Placement Service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  <a:hlinkClick r:id="rId5"/>
                        </a:rPr>
                        <a:t>Valerie.Williams@bristol.gov.uk</a:t>
                      </a:r>
                      <a:endParaRPr lang="en-GB" sz="1250" b="0" dirty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</a:rPr>
                        <a:t>Kate Markley</a:t>
                      </a:r>
                      <a:endParaRPr lang="en-GB" sz="1250" b="0" dirty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</a:rPr>
                        <a:t>Service Manager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</a:rPr>
                        <a:t>Disabled Children</a:t>
                      </a:r>
                      <a:r>
                        <a:rPr lang="en-GB" sz="1250" b="0" baseline="0" dirty="0" smtClean="0">
                          <a:effectLst/>
                          <a:latin typeface="Arial"/>
                        </a:rPr>
                        <a:t> and Specialist Service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  <a:hlinkClick r:id="rId6"/>
                        </a:rPr>
                        <a:t>kate.markley@bristol.gov.uk</a:t>
                      </a:r>
                      <a:endParaRPr lang="en-GB" sz="1250" b="0" dirty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05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Angela </a:t>
                      </a:r>
                      <a:r>
                        <a:rPr lang="en-GB" sz="1250" b="0" dirty="0" smtClean="0">
                          <a:effectLst/>
                          <a:latin typeface="Arial"/>
                        </a:rPr>
                        <a:t>Clarke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50" b="0" dirty="0" smtClean="0">
                        <a:effectLst/>
                        <a:latin typeface="Arial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50" b="0" dirty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Head of Service </a:t>
                      </a:r>
                      <a:endParaRPr lang="en-GB" sz="1250" b="0" dirty="0" smtClean="0">
                        <a:effectLst/>
                        <a:latin typeface="Arial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</a:rPr>
                        <a:t>Contact Referral and Assessment </a:t>
                      </a:r>
                      <a:r>
                        <a:rPr lang="en-GB" sz="1250" b="0" baseline="0" dirty="0" smtClean="0">
                          <a:effectLst/>
                          <a:latin typeface="Arial"/>
                        </a:rPr>
                        <a:t>Services includes Deputy Director Function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  <a:hlinkClick r:id="rId7"/>
                        </a:rPr>
                        <a:t>angela.clarke@bristol.gov.uk</a:t>
                      </a:r>
                      <a:endParaRPr lang="en-GB" sz="1250" b="0" dirty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Richard </a:t>
                      </a:r>
                      <a:r>
                        <a:rPr lang="en-GB" sz="1250" b="0" dirty="0" smtClean="0">
                          <a:effectLst/>
                          <a:latin typeface="Arial"/>
                        </a:rPr>
                        <a:t>Hurst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50" b="0" dirty="0" smtClean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Area Service Manager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North Area Social </a:t>
                      </a:r>
                      <a:r>
                        <a:rPr lang="en-GB" sz="1250" b="0" dirty="0" smtClean="0">
                          <a:effectLst/>
                          <a:latin typeface="Arial"/>
                        </a:rPr>
                        <a:t>Work Team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  <a:hlinkClick r:id="rId8"/>
                        </a:rPr>
                        <a:t>richard.hurst@bristol.gov.uk</a:t>
                      </a:r>
                      <a:endParaRPr lang="en-GB" sz="1250" b="0" dirty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Katrina </a:t>
                      </a:r>
                      <a:r>
                        <a:rPr lang="en-GB" sz="1250" b="0" dirty="0" smtClean="0">
                          <a:effectLst/>
                          <a:latin typeface="Arial"/>
                        </a:rPr>
                        <a:t>Murphy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50" b="0" dirty="0" smtClean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Area Service Manger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South Area Social </a:t>
                      </a:r>
                      <a:r>
                        <a:rPr lang="en-GB" sz="1250" b="0" dirty="0" smtClean="0">
                          <a:effectLst/>
                          <a:latin typeface="Arial"/>
                        </a:rPr>
                        <a:t>Work Team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  <a:hlinkClick r:id="rId9"/>
                        </a:rPr>
                        <a:t>katrina.murphy@bristol.gov.uk</a:t>
                      </a:r>
                      <a:endParaRPr lang="en-GB" sz="1250" b="0" dirty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Anne </a:t>
                      </a:r>
                      <a:r>
                        <a:rPr lang="en-GB" sz="1250" b="0" dirty="0" smtClean="0">
                          <a:effectLst/>
                          <a:latin typeface="Arial"/>
                        </a:rPr>
                        <a:t>Farmer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50" b="0" dirty="0" smtClean="0">
                        <a:effectLst/>
                        <a:latin typeface="Arial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50" b="0" dirty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Area Service Manager </a:t>
                      </a:r>
                      <a:endParaRPr lang="en-GB" sz="1250" b="0" dirty="0" smtClean="0">
                        <a:effectLst/>
                        <a:latin typeface="Arial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</a:rPr>
                        <a:t>East Central Social Work Team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  <a:hlinkClick r:id="rId10"/>
                        </a:rPr>
                        <a:t>anne.farmer@bristol.gov.uk</a:t>
                      </a:r>
                      <a:endParaRPr lang="en-GB" sz="1250" b="0" dirty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Gary Davies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 </a:t>
                      </a:r>
                      <a:endParaRPr lang="en-GB" sz="1250" b="0" dirty="0" smtClean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>
                          <a:effectLst/>
                          <a:latin typeface="Arial"/>
                        </a:rPr>
                        <a:t>Head of </a:t>
                      </a:r>
                      <a:r>
                        <a:rPr lang="en-GB" sz="1250" b="0" dirty="0" smtClean="0">
                          <a:effectLst/>
                          <a:latin typeface="Arial"/>
                        </a:rPr>
                        <a:t>Service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</a:rPr>
                        <a:t>Early</a:t>
                      </a:r>
                      <a:r>
                        <a:rPr lang="en-GB" sz="1250" b="0" baseline="0" dirty="0" smtClean="0">
                          <a:effectLst/>
                          <a:latin typeface="Arial"/>
                        </a:rPr>
                        <a:t> Intervention and Targeted Support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b="0" dirty="0" smtClean="0">
                          <a:effectLst/>
                          <a:latin typeface="Arial"/>
                          <a:hlinkClick r:id="rId11"/>
                        </a:rPr>
                        <a:t>gary.davies@bristol.gov.uk</a:t>
                      </a:r>
                      <a:endParaRPr lang="en-GB" sz="1250" b="0" dirty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33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dirty="0">
                          <a:effectLst/>
                          <a:latin typeface="Arial"/>
                        </a:rPr>
                        <a:t>Fiona </a:t>
                      </a:r>
                      <a:r>
                        <a:rPr lang="en-GB" sz="1250" dirty="0" smtClean="0">
                          <a:effectLst/>
                          <a:latin typeface="Arial"/>
                        </a:rPr>
                        <a:t>Tudge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50" dirty="0" smtClean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dirty="0">
                          <a:effectLst/>
                          <a:latin typeface="Arial"/>
                        </a:rPr>
                        <a:t>Service Manager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dirty="0">
                          <a:effectLst/>
                          <a:latin typeface="Arial"/>
                        </a:rPr>
                        <a:t>BSCB and Quality </a:t>
                      </a:r>
                      <a:r>
                        <a:rPr lang="en-GB" sz="1250" dirty="0" smtClean="0">
                          <a:effectLst/>
                          <a:latin typeface="Arial"/>
                        </a:rPr>
                        <a:t>Assurance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50" dirty="0" smtClean="0">
                          <a:effectLst/>
                          <a:latin typeface="Arial"/>
                          <a:hlinkClick r:id="rId12"/>
                        </a:rPr>
                        <a:t>Fiona.Tudge@bristol.gov.uk</a:t>
                      </a:r>
                      <a:endParaRPr lang="en-GB" sz="1250" dirty="0">
                        <a:effectLst/>
                        <a:latin typeface="Arial"/>
                      </a:endParaRPr>
                    </a:p>
                  </a:txBody>
                  <a:tcPr marL="49704" marR="49704" marT="49704" marB="4970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82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233</Words>
  <Application>Microsoft Office PowerPoint</Application>
  <PresentationFormat>A3 Paper (297x420 mm)</PresentationFormat>
  <Paragraphs>81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Care and Support  Childrens and Families Structure Charts</vt:lpstr>
      <vt:lpstr>PowerPoint Presentation</vt:lpstr>
      <vt:lpstr>PowerPoint Presentation</vt:lpstr>
    </vt:vector>
  </TitlesOfParts>
  <Company>Bristol City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Jobbins</dc:creator>
  <cp:lastModifiedBy>Hannah Jobbins</cp:lastModifiedBy>
  <cp:revision>313</cp:revision>
  <cp:lastPrinted>2018-06-13T09:31:48Z</cp:lastPrinted>
  <dcterms:created xsi:type="dcterms:W3CDTF">2017-10-05T09:30:42Z</dcterms:created>
  <dcterms:modified xsi:type="dcterms:W3CDTF">2018-07-30T10:05:30Z</dcterms:modified>
</cp:coreProperties>
</file>