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4" r:id="rId2"/>
    <p:sldId id="335" r:id="rId3"/>
    <p:sldId id="389" r:id="rId4"/>
    <p:sldId id="363" r:id="rId5"/>
    <p:sldId id="378" r:id="rId6"/>
    <p:sldId id="334" r:id="rId7"/>
    <p:sldId id="381" r:id="rId8"/>
    <p:sldId id="358" r:id="rId9"/>
    <p:sldId id="391" r:id="rId10"/>
    <p:sldId id="362" r:id="rId11"/>
    <p:sldId id="396" r:id="rId12"/>
    <p:sldId id="333" r:id="rId13"/>
    <p:sldId id="349" r:id="rId14"/>
    <p:sldId id="388" r:id="rId15"/>
    <p:sldId id="395" r:id="rId16"/>
    <p:sldId id="393" r:id="rId17"/>
    <p:sldId id="392" r:id="rId18"/>
    <p:sldId id="390" r:id="rId19"/>
    <p:sldId id="397" r:id="rId20"/>
    <p:sldId id="359" r:id="rId2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A45E"/>
    <a:srgbClr val="DBF2F3"/>
    <a:srgbClr val="EAEAEA"/>
    <a:srgbClr val="00FF00"/>
    <a:srgbClr val="FF33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8797" autoAdjust="0"/>
  </p:normalViewPr>
  <p:slideViewPr>
    <p:cSldViewPr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296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6534F-9A61-4FB3-825F-E6D9CD9E3716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28C19-85F1-407E-8D62-89A5D5ED8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554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A47C7-0ACC-4BD2-8117-01EF2C019F2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ECE72-AEA3-435C-89C9-6E80AD3E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1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4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3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00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5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6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1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1561-340A-4E55-A140-AA61757E733B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0C7B-46E6-4AF2-AB27-E18D41308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2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411" y="778272"/>
            <a:ext cx="78488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Local Plan review consultation</a:t>
            </a:r>
          </a:p>
          <a:p>
            <a:endParaRPr lang="en-GB" sz="3200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Hotwells and Cliftonwood Community Association</a:t>
            </a:r>
          </a:p>
          <a:p>
            <a:endParaRPr lang="en-GB" sz="32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GB" sz="32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Holy Trinity Church – 9</a:t>
            </a:r>
            <a:r>
              <a:rPr lang="en-GB" sz="3200" baseline="30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</a:t>
            </a:r>
            <a:r>
              <a:rPr lang="en-GB" sz="32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April 2018</a:t>
            </a:r>
          </a:p>
          <a:p>
            <a:endParaRPr lang="en-GB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4359168"/>
            <a:ext cx="1440160" cy="1461147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46399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7338"/>
            <a:ext cx="9143999" cy="6463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404664"/>
            <a:ext cx="309634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Central Bristol</a:t>
            </a:r>
            <a:endParaRPr lang="en-GB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576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156" y="980728"/>
            <a:ext cx="85583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GB" sz="2400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4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Delivering homes through urban living </a:t>
            </a:r>
            <a:r>
              <a:rPr lang="en-GB" sz="24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New homes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Urban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living	</a:t>
            </a: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Tall Buildings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Fire Safety</a:t>
            </a:r>
            <a:endParaRPr lang="en-GB" sz="20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463" y="407277"/>
            <a:ext cx="654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Policy Proposals (1)</a:t>
            </a:r>
            <a:endParaRPr lang="en-GB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554" y="409019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412769"/>
            <a:ext cx="3008313" cy="1162050"/>
          </a:xfrm>
        </p:spPr>
        <p:txBody>
          <a:bodyPr anchor="t">
            <a:norm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cs typeface="Calibri" panose="020F0502020204030204" pitchFamily="34" charset="0"/>
              </a:rPr>
              <a:t>Urban Living</a:t>
            </a:r>
            <a:endParaRPr lang="en-GB" sz="3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consultation 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66730" y="1238237"/>
            <a:ext cx="3529206" cy="4691063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Replaces SPD1</a:t>
            </a:r>
          </a:p>
          <a:p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Creation of characterful urban areas where people can live, work and socialise, relying on sustainable transport</a:t>
            </a:r>
          </a:p>
          <a:p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Parallel consultation</a:t>
            </a:r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3928" y="409019"/>
            <a:ext cx="4852029" cy="56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2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156" y="875880"/>
            <a:ext cx="3271054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GB" sz="2400" b="1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Managing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student housing and </a:t>
            </a: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University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Older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people’s housing	</a:t>
            </a:r>
            <a:endParaRPr lang="en-GB" sz="20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Self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build </a:t>
            </a: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accommodation</a:t>
            </a:r>
          </a:p>
          <a:p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Accessible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homes</a:t>
            </a:r>
            <a:r>
              <a:rPr lang="en-GB" sz="24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156" y="260647"/>
            <a:ext cx="654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Policy Proposals (2)</a:t>
            </a:r>
            <a:endParaRPr lang="en-GB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1920" y="1235123"/>
            <a:ext cx="4928023" cy="46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4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156" y="875880"/>
            <a:ext cx="8558332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Economy and employment land</a:t>
            </a:r>
            <a:r>
              <a:rPr lang="en-GB" sz="24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Central Bristol</a:t>
            </a:r>
            <a:endParaRPr lang="en-GB" sz="20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Avonmouth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Industrial Areas including Bristol Port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The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City’s </a:t>
            </a: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core industrial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estates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New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work space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Digital connectivity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787" y="260647"/>
            <a:ext cx="654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Policy Proposals (3)</a:t>
            </a:r>
            <a:endParaRPr lang="en-GB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858" y="3501008"/>
            <a:ext cx="835292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Health and well being</a:t>
            </a:r>
            <a:r>
              <a:rPr lang="en-GB" sz="24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Air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quality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New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protection for open space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Takeaways</a:t>
            </a:r>
          </a:p>
          <a:p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Resilience</a:t>
            </a:r>
            <a:r>
              <a:rPr lang="en-GB" sz="24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Climate 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change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Food Systems – food growing</a:t>
            </a:r>
            <a:endParaRPr lang="en-GB" sz="20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1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1519" y="692695"/>
            <a:ext cx="7560841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Western Harbour – </a:t>
            </a:r>
          </a:p>
          <a:p>
            <a:r>
              <a:rPr lang="en-GB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background</a:t>
            </a:r>
            <a:endParaRPr lang="en-GB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anose="020F0502020204030204" pitchFamily="34" charset="0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</a:p>
          <a:p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Current Local Plan (Core Strategy 2011) proposes regeneration at city centre gateways including Cumberland Basin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Bristol Central Area Local Plan (2015) allocates land south of Brunel Lock Road for housing/offices</a:t>
            </a:r>
          </a:p>
          <a:p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6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" y="771525"/>
            <a:ext cx="90424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1520" y="260648"/>
            <a:ext cx="1728192" cy="165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75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83529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Western Harbour proposals</a:t>
            </a:r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Replace aging and outdated roads with simpler new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Will unlock additional development potential</a:t>
            </a:r>
          </a:p>
          <a:p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New and affordable homes with complementary mix of uses, services and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Make efficient use of land</a:t>
            </a:r>
          </a:p>
          <a:p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Open spaces and important heritage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Views to and from Suspension Bridge and Gorge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Maintain maritime industries at </a:t>
            </a:r>
            <a:r>
              <a:rPr lang="en-GB" sz="2400" dirty="0" err="1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Underfall</a:t>
            </a: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Yard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1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653" y="184474"/>
            <a:ext cx="9143996" cy="646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2080" y="392869"/>
            <a:ext cx="36004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Western Harbour proposal</a:t>
            </a:r>
            <a:endParaRPr lang="en-GB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7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316354"/>
            <a:ext cx="79928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What is the Local Plan?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Decisions on planning application required by law to accord with the Local Plan – unless there are material reasons not to;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Sets out a strategy for development over a 15 – 20 year period;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Reviewed every five years.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23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21" y="-12526"/>
            <a:ext cx="9166621" cy="68749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212" y="70066"/>
            <a:ext cx="8229600" cy="553062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 consultation closes 13</a:t>
            </a:r>
            <a:r>
              <a:rPr lang="en-GB" baseline="30000" dirty="0" smtClean="0">
                <a:solidFill>
                  <a:schemeClr val="bg1"/>
                </a:solidFill>
              </a:rPr>
              <a:t>th</a:t>
            </a:r>
            <a:r>
              <a:rPr lang="en-GB" dirty="0" smtClean="0">
                <a:solidFill>
                  <a:schemeClr val="bg1"/>
                </a:solidFill>
              </a:rPr>
              <a:t> April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z="3600" dirty="0" smtClean="0">
                <a:solidFill>
                  <a:schemeClr val="bg1"/>
                </a:solidFill>
              </a:rPr>
              <a:t>Next consultation – October 2018</a:t>
            </a:r>
            <a:br>
              <a:rPr lang="en-GB" sz="3600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z="3200" dirty="0" smtClean="0">
                <a:solidFill>
                  <a:schemeClr val="bg1"/>
                </a:solidFill>
              </a:rPr>
              <a:t>www.bristol.gov.uk/localplanreview</a:t>
            </a:r>
            <a:br>
              <a:rPr lang="en-GB" sz="3200" dirty="0" smtClean="0">
                <a:solidFill>
                  <a:schemeClr val="bg1"/>
                </a:solidFill>
              </a:rPr>
            </a:br>
            <a:r>
              <a:rPr lang="en-GB" sz="3200" dirty="0" smtClean="0">
                <a:solidFill>
                  <a:schemeClr val="bg1"/>
                </a:solidFill>
              </a:rPr>
              <a:t>blp@bristol.gov.uk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z="3200" dirty="0" smtClean="0">
                <a:solidFill>
                  <a:schemeClr val="bg1"/>
                </a:solidFill>
              </a:rPr>
              <a:t/>
            </a:r>
            <a:br>
              <a:rPr lang="en-GB" sz="3200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212" y="4869160"/>
            <a:ext cx="1440160" cy="1463065"/>
          </a:xfrm>
          <a:prstGeom prst="rect">
            <a:avLst/>
          </a:prstGeom>
          <a:noFill/>
          <a:ln w="762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26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484" y="4462339"/>
            <a:ext cx="1456086" cy="206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376" y="332656"/>
            <a:ext cx="1449194" cy="2064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383" y="2397498"/>
            <a:ext cx="1451187" cy="2064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11760" y="316354"/>
            <a:ext cx="67322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200" b="1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Current Local Plan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Plans adopted between June 2011 and March 2015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Replaced the 1997 Bristol Local Plan providing up to date coverage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Set a direction to 2026</a:t>
            </a:r>
            <a:endParaRPr lang="en-GB" sz="20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Aspires to 30,600 new homes between 2006 and 2026 – 20,00 completed to date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Allocates land to provide more than 8,000 new homes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115 policies guide development</a:t>
            </a:r>
            <a:r>
              <a:rPr lang="en-GB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.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98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5376" y="4653136"/>
            <a:ext cx="1454951" cy="2064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5376" y="336883"/>
            <a:ext cx="1449194" cy="205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38484" y="2492896"/>
            <a:ext cx="1451187" cy="206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11760" y="316354"/>
            <a:ext cx="691276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white"/>
                </a:solidFill>
                <a:latin typeface="+mj-lt"/>
                <a:cs typeface="Calibri" panose="020F0502020204030204" pitchFamily="34" charset="0"/>
              </a:rPr>
              <a:t>Reasons for the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white"/>
                </a:solidFill>
                <a:latin typeface="+mj-lt"/>
                <a:cs typeface="Calibri" panose="020F0502020204030204" pitchFamily="34" charset="0"/>
              </a:rPr>
              <a:t>Core Strategy commitment to interim review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prstClr val="white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white"/>
                </a:solidFill>
                <a:latin typeface="+mj-lt"/>
                <a:cs typeface="Calibri" panose="020F0502020204030204" pitchFamily="34" charset="0"/>
              </a:rPr>
              <a:t>Joint Spatial Plan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prstClr val="white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white"/>
                </a:solidFill>
                <a:latin typeface="+mj-lt"/>
                <a:cs typeface="Calibri" panose="020F0502020204030204" pitchFamily="34" charset="0"/>
              </a:rPr>
              <a:t>National Planning Policy (including current NPPF update process)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prstClr val="white"/>
              </a:solidFill>
              <a:latin typeface="+mj-lt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white"/>
                </a:solidFill>
                <a:latin typeface="+mj-lt"/>
                <a:cs typeface="Calibri" panose="020F0502020204030204" pitchFamily="34" charset="0"/>
              </a:rPr>
              <a:t>Bristol City Council Corporate Strategy</a:t>
            </a:r>
            <a:endParaRPr lang="en-GB" sz="2000" dirty="0" smtClean="0">
              <a:solidFill>
                <a:prstClr val="white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8064" y="1170929"/>
            <a:ext cx="3033253" cy="42349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148063" y="4024392"/>
            <a:ext cx="3033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Bristol </a:t>
            </a:r>
            <a:r>
              <a:rPr lang="en-GB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Local Plan</a:t>
            </a:r>
          </a:p>
          <a:p>
            <a:pPr lvl="0" algn="ctr"/>
            <a:r>
              <a:rPr lang="en-GB" sz="2800" b="1" i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to </a:t>
            </a:r>
            <a:r>
              <a:rPr lang="en-GB" sz="2800" b="1" i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2036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27584" y="1170929"/>
            <a:ext cx="2968543" cy="4217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2090" y="2266109"/>
            <a:ext cx="1584176" cy="523220"/>
          </a:xfrm>
          <a:prstGeom prst="rect">
            <a:avLst/>
          </a:prstGeom>
          <a:solidFill>
            <a:srgbClr val="DBF2F3"/>
          </a:solidFill>
        </p:spPr>
        <p:txBody>
          <a:bodyPr wrap="square" rtlCol="0">
            <a:spAutoFit/>
          </a:bodyPr>
          <a:lstStyle/>
          <a:p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96" y="1329894"/>
            <a:ext cx="795546" cy="807139"/>
          </a:xfrm>
          <a:prstGeom prst="rect">
            <a:avLst/>
          </a:prstGeom>
          <a:ln w="28575">
            <a:solidFill>
              <a:srgbClr val="FFFFFF"/>
            </a:solidFill>
          </a:ln>
        </p:spPr>
      </p:pic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821451" y="277053"/>
            <a:ext cx="4038600" cy="82068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+mj-lt"/>
              </a:rPr>
              <a:t>New Local Plan</a:t>
            </a:r>
          </a:p>
        </p:txBody>
      </p:sp>
    </p:spTree>
    <p:extLst>
      <p:ext uri="{BB962C8B-B14F-4D97-AF65-F5344CB8AC3E}">
        <p14:creationId xmlns:p14="http://schemas.microsoft.com/office/powerpoint/2010/main" val="114758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55614"/>
              </p:ext>
            </p:extLst>
          </p:nvPr>
        </p:nvGraphicFramePr>
        <p:xfrm>
          <a:off x="683568" y="620688"/>
          <a:ext cx="7704856" cy="5132722"/>
        </p:xfrm>
        <a:graphic>
          <a:graphicData uri="http://schemas.openxmlformats.org/drawingml/2006/table">
            <a:tbl>
              <a:tblPr firstRow="1" firstCol="1" bandRow="1"/>
              <a:tblGrid>
                <a:gridCol w="4958570"/>
                <a:gridCol w="2746286"/>
              </a:tblGrid>
              <a:tr h="53798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3200" b="1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Local Plan Review</a:t>
                      </a:r>
                      <a:endParaRPr lang="en-GB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5128" marR="65128" marT="90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4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5128" marR="65128" marT="90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935562">
                <a:tc>
                  <a:txBody>
                    <a:bodyPr/>
                    <a:lstStyle/>
                    <a:p>
                      <a:pPr marL="90488" indent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Local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Plan </a:t>
                      </a:r>
                      <a:r>
                        <a:rPr lang="en-GB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review - consultation (stage 1)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800" b="1" i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Andale Sans UI"/>
                        <a:cs typeface="Calibri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Andale Sans UI"/>
                          <a:cs typeface="Calibri"/>
                        </a:rPr>
                        <a:t>February</a:t>
                      </a:r>
                      <a:r>
                        <a:rPr lang="en-GB" sz="18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Andale Sans UI"/>
                          <a:cs typeface="Times New Roman"/>
                        </a:rPr>
                        <a:t> - </a:t>
                      </a:r>
                      <a:r>
                        <a:rPr lang="en-GB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Andale Sans UI"/>
                          <a:cs typeface="Calibri"/>
                        </a:rPr>
                        <a:t>April 2018</a:t>
                      </a:r>
                      <a:endParaRPr lang="en-GB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8147">
                <a:tc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Local Plan review consultation (stage 2)</a:t>
                      </a:r>
                      <a:endParaRPr lang="en-GB" sz="18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18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October -</a:t>
                      </a:r>
                      <a:r>
                        <a:rPr lang="en-GB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December 2018 </a:t>
                      </a:r>
                      <a:endParaRPr lang="en-GB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0562">
                <a:tc>
                  <a:txBody>
                    <a:bodyPr/>
                    <a:lstStyle/>
                    <a:p>
                      <a:pPr marL="90488" indent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4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PUBLICATION</a:t>
                      </a:r>
                      <a:endParaRPr lang="en-GB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4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Andale Sans UI"/>
                          <a:cs typeface="Calibri"/>
                        </a:rPr>
                        <a:t>April 2019</a:t>
                      </a:r>
                      <a:endParaRPr lang="en-GB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9082">
                <a:tc>
                  <a:txBody>
                    <a:bodyPr/>
                    <a:lstStyle/>
                    <a:p>
                      <a:pPr marL="90488" indent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Submission to Secretary of State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Andale Sans UI"/>
                          <a:cs typeface="Calibri"/>
                        </a:rPr>
                        <a:t>September 2019</a:t>
                      </a:r>
                      <a:endParaRPr lang="en-GB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204">
                <a:tc>
                  <a:txBody>
                    <a:bodyPr/>
                    <a:lstStyle/>
                    <a:p>
                      <a:pPr marL="90488" indent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Examination </a:t>
                      </a:r>
                      <a:r>
                        <a:rPr lang="en-GB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hearings</a:t>
                      </a: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A45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January 2020</a:t>
                      </a: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A45E"/>
                    </a:solidFill>
                  </a:tcPr>
                </a:tc>
              </a:tr>
              <a:tr h="364111">
                <a:tc>
                  <a:txBody>
                    <a:bodyPr/>
                    <a:lstStyle/>
                    <a:p>
                      <a:pPr marL="90488" indent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Modifications</a:t>
                      </a: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A4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A45E"/>
                    </a:solidFill>
                  </a:tcPr>
                </a:tc>
              </a:tr>
              <a:tr h="949176">
                <a:tc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ADOPT new local plan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GB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A4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July 2020</a:t>
                      </a:r>
                    </a:p>
                    <a:p>
                      <a:pPr algn="r">
                        <a:lnSpc>
                          <a:spcPct val="115000"/>
                        </a:lnSpc>
                      </a:pPr>
                      <a:endParaRPr lang="en-GB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5128" marR="65128" marT="9046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A45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6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Two main consultation phases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52" y="1556792"/>
            <a:ext cx="6203032" cy="197281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+mj-lt"/>
              </a:rPr>
              <a:t>Feb – Apr 2018</a:t>
            </a:r>
            <a:endParaRPr lang="en-GB" dirty="0">
              <a:solidFill>
                <a:schemeClr val="bg1"/>
              </a:solidFill>
              <a:latin typeface="+mj-lt"/>
            </a:endParaRPr>
          </a:p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Proposed </a:t>
            </a: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development strategy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+mj-lt"/>
              </a:rPr>
              <a:t>Proposals for new and updated policies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2" y="3429000"/>
            <a:ext cx="6624736" cy="237626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+mj-lt"/>
              </a:rPr>
              <a:t>Oct – Dec 2018</a:t>
            </a:r>
            <a:endParaRPr lang="en-GB" dirty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n-GB" sz="2400" dirty="0" smtClean="0">
                <a:solidFill>
                  <a:schemeClr val="bg1"/>
                </a:solidFill>
                <a:latin typeface="Arial"/>
              </a:rPr>
              <a:t>Draft plan</a:t>
            </a:r>
          </a:p>
          <a:p>
            <a:pPr lvl="0"/>
            <a:r>
              <a:rPr lang="en-GB" sz="2400" dirty="0" smtClean="0">
                <a:solidFill>
                  <a:schemeClr val="bg1"/>
                </a:solidFill>
                <a:latin typeface="Arial"/>
              </a:rPr>
              <a:t>Site allocation proposals</a:t>
            </a:r>
            <a:endParaRPr lang="en-GB" sz="2400" dirty="0">
              <a:solidFill>
                <a:schemeClr val="bg1"/>
              </a:solidFill>
              <a:latin typeface="Arial"/>
            </a:endParaRPr>
          </a:p>
          <a:p>
            <a:pPr lvl="0"/>
            <a:r>
              <a:rPr lang="en-GB" sz="2400" dirty="0" smtClean="0">
                <a:solidFill>
                  <a:schemeClr val="bg1"/>
                </a:solidFill>
                <a:latin typeface="Arial"/>
              </a:rPr>
              <a:t>Proposed policy designations</a:t>
            </a:r>
            <a:endParaRPr lang="en-GB" sz="24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22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96944" cy="1143000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Local Plan review – consultation document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689" y="1268760"/>
            <a:ext cx="3771653" cy="50405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788024" y="1484784"/>
            <a:ext cx="4320480" cy="4525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j-lt"/>
              </a:rPr>
              <a:t>37 proposals for new and updated policies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+mj-lt"/>
              </a:rPr>
              <a:t>Proposal to retain 77 existing policies</a:t>
            </a:r>
          </a:p>
          <a:p>
            <a:pPr marL="0" indent="0">
              <a:buNone/>
            </a:pPr>
            <a:endParaRPr lang="en-GB" sz="2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91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67544" y="404664"/>
            <a:ext cx="8352928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2800" b="1" dirty="0" smtClean="0">
                <a:solidFill>
                  <a:schemeClr val="bg1"/>
                </a:solidFill>
                <a:latin typeface="+mj-lt"/>
              </a:rPr>
              <a:t>Themes</a:t>
            </a:r>
          </a:p>
          <a:p>
            <a:pPr marL="0" indent="0">
              <a:spcAft>
                <a:spcPts val="600"/>
              </a:spcAft>
              <a:buNone/>
            </a:pPr>
            <a:endParaRPr lang="en-GB" sz="2800" b="1" dirty="0">
              <a:solidFill>
                <a:schemeClr val="bg1"/>
              </a:solidFill>
              <a:latin typeface="+mj-lt"/>
            </a:endParaRP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Inclusive growth and development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33,500 new homes by 2036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‘Urban living’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Economy and employment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land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Health and well-being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+mj-lt"/>
              </a:rPr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417119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12072</TotalTime>
  <Words>350</Words>
  <Application>Microsoft Macintosh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main consultation phases</vt:lpstr>
      <vt:lpstr>Local Plan review – consultation document</vt:lpstr>
      <vt:lpstr>PowerPoint Presentation</vt:lpstr>
      <vt:lpstr>PowerPoint Presentation</vt:lpstr>
      <vt:lpstr>PowerPoint Presentation</vt:lpstr>
      <vt:lpstr>Urban Living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consultation closes 13th April Next consultation – October 2018  www.bristol.gov.uk/localplanreview blp@bristol.gov.uk     </vt:lpstr>
    </vt:vector>
  </TitlesOfParts>
  <Company>Bristol City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Chapman</dc:creator>
  <cp:lastModifiedBy>Anna Wilson</cp:lastModifiedBy>
  <cp:revision>574</cp:revision>
  <cp:lastPrinted>2018-04-09T15:17:03Z</cp:lastPrinted>
  <dcterms:created xsi:type="dcterms:W3CDTF">2016-11-25T10:21:21Z</dcterms:created>
  <dcterms:modified xsi:type="dcterms:W3CDTF">2018-04-11T08:25:48Z</dcterms:modified>
</cp:coreProperties>
</file>