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32" y="-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90B5E-7C8A-48A6-917E-A46156408A99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701D0-9A4B-4B2D-BD3B-51122DF6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2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9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7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3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49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4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7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7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0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6BB7-F95B-4F12-8211-422D0387F1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04702"/>
            <a:ext cx="807081" cy="39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23528" y="1166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Shropshire</a:t>
            </a:r>
            <a:r>
              <a:rPr lang="en-US" sz="1400" b="1" dirty="0" smtClean="0">
                <a:solidFill>
                  <a:schemeClr val="tx2"/>
                </a:solidFill>
              </a:rPr>
              <a:t>, Telford &amp; </a:t>
            </a:r>
            <a:r>
              <a:rPr lang="en-US" sz="1400" b="1" dirty="0" err="1" smtClean="0">
                <a:solidFill>
                  <a:schemeClr val="tx2"/>
                </a:solidFill>
              </a:rPr>
              <a:t>Wrekin</a:t>
            </a: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>Sustainability and Transformation Partnership 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3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F53C-820C-424A-A4D3-35A09931F79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F7AD-C151-4615-8937-C0D69D2750E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1166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Shropshire</a:t>
            </a:r>
            <a:r>
              <a:rPr lang="en-US" sz="1400" b="1" dirty="0" smtClean="0">
                <a:solidFill>
                  <a:schemeClr val="tx2"/>
                </a:solidFill>
              </a:rPr>
              <a:t>, Telford &amp; </a:t>
            </a:r>
            <a:r>
              <a:rPr lang="en-US" sz="1400" b="1" dirty="0" err="1" smtClean="0">
                <a:solidFill>
                  <a:schemeClr val="tx2"/>
                </a:solidFill>
              </a:rPr>
              <a:t>Wrekin</a:t>
            </a: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>Sustainability and Transformation Partnership </a:t>
            </a:r>
            <a:endParaRPr lang="en-GB" sz="1400" b="1" dirty="0">
              <a:solidFill>
                <a:schemeClr val="tx2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04702"/>
            <a:ext cx="807081" cy="39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1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1image3104896">
            <a:extLst>
              <a:ext uri="{FF2B5EF4-FFF2-40B4-BE49-F238E27FC236}">
                <a16:creationId xmlns:a16="http://schemas.microsoft.com/office/drawing/2014/main" xmlns="" xmlns:lc="http://schemas.openxmlformats.org/drawingml/2006/lockedCanvas" id="{7F75D563-F329-4A30-8729-E5F0FDD4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6583"/>
            <a:ext cx="2482459" cy="25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ge1image33882944">
            <a:extLst>
              <a:ext uri="{FF2B5EF4-FFF2-40B4-BE49-F238E27FC236}">
                <a16:creationId xmlns:a16="http://schemas.microsoft.com/office/drawing/2014/main" xmlns="" xmlns:lc="http://schemas.openxmlformats.org/drawingml/2006/lockedCanvas" id="{85793B31-0D53-4D60-9491-BCF0471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15" y="4314452"/>
            <a:ext cx="1773185" cy="25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age1image30271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D9838670-458C-4D61-A04E-DA46B028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59" y="4351174"/>
            <a:ext cx="4945748" cy="253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2182925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2"/>
                </a:solidFill>
              </a:rPr>
              <a:t>NHS Long Term Plan: Update</a:t>
            </a:r>
            <a:br>
              <a:rPr lang="en-GB" sz="4400" b="1" dirty="0" smtClean="0">
                <a:solidFill>
                  <a:schemeClr val="tx2"/>
                </a:solidFill>
              </a:rPr>
            </a:br>
            <a:r>
              <a:rPr lang="en-GB" sz="4400" b="1" dirty="0" smtClean="0">
                <a:solidFill>
                  <a:schemeClr val="tx2"/>
                </a:solidFill>
              </a:rPr>
              <a:t/>
            </a:r>
            <a:br>
              <a:rPr lang="en-GB" sz="4400" b="1" dirty="0" smtClean="0">
                <a:solidFill>
                  <a:schemeClr val="tx2"/>
                </a:solidFill>
              </a:rPr>
            </a:br>
            <a:endParaRPr lang="en-GB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D50960-7F5E-4291-892B-EB983CD292F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268760"/>
            <a:ext cx="4572001" cy="4621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200" dirty="0" smtClean="0">
                <a:cs typeface="Arial" panose="020B0604020202020204" pitchFamily="34" charset="0"/>
              </a:rPr>
              <a:t>Increase the </a:t>
            </a:r>
            <a:r>
              <a:rPr lang="en-GB" sz="2200" dirty="0">
                <a:cs typeface="Arial" panose="020B0604020202020204" pitchFamily="34" charset="0"/>
              </a:rPr>
              <a:t>NHS workforce, training and recruiting more professionals (</a:t>
            </a:r>
            <a:r>
              <a:rPr lang="en-GB" sz="2200" dirty="0" smtClean="0">
                <a:cs typeface="Arial" panose="020B0604020202020204" pitchFamily="34" charset="0"/>
              </a:rPr>
              <a:t>including </a:t>
            </a:r>
            <a:r>
              <a:rPr lang="en-GB" sz="2200" dirty="0">
                <a:cs typeface="Arial" panose="020B0604020202020204" pitchFamily="34" charset="0"/>
              </a:rPr>
              <a:t>more clinical placements for undergraduate nurses, </a:t>
            </a:r>
            <a:r>
              <a:rPr lang="en-GB" sz="2200" dirty="0" smtClean="0">
                <a:cs typeface="Arial" panose="020B0604020202020204" pitchFamily="34" charset="0"/>
              </a:rPr>
              <a:t>more </a:t>
            </a:r>
            <a:r>
              <a:rPr lang="en-GB" sz="2200" dirty="0">
                <a:cs typeface="Arial" panose="020B0604020202020204" pitchFamily="34" charset="0"/>
              </a:rPr>
              <a:t>medical school places, and more routes into the NHS such as </a:t>
            </a:r>
            <a:r>
              <a:rPr lang="en-GB" sz="2200" dirty="0" smtClean="0">
                <a:cs typeface="Arial" panose="020B0604020202020204" pitchFamily="34" charset="0"/>
              </a:rPr>
              <a:t>apprenticeships)</a:t>
            </a:r>
            <a:endParaRPr lang="en-GB" sz="2200" dirty="0">
              <a:cs typeface="Arial" panose="020B0604020202020204" pitchFamily="34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cs typeface="Arial" panose="020B0604020202020204" pitchFamily="34" charset="0"/>
              </a:rPr>
              <a:t>Take steps to make the NHS a better place to work, so fewer staff leave and more feel able to make better use of their skills and experience for patients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098" y="622429"/>
            <a:ext cx="431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3737638" cy="2489885"/>
          </a:xfrm>
          <a:prstGeom prst="rect">
            <a:avLst/>
          </a:prstGeom>
          <a:ln>
            <a:noFill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124450"/>
            <a:ext cx="2628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D50960-7F5E-4291-892B-EB983CD292F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299" y="1359053"/>
            <a:ext cx="457200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Provide more convenient access to services and health information for patients, with the new NHS App as a digital ‘front door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“Revolutionise the approach to Outpatients”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better access to digital tools and patient records for staff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Improve the planning and delivery of services through the greater use of analysis of patient and population data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560874"/>
            <a:ext cx="4316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1412776"/>
            <a:ext cx="3151162" cy="2096826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717032"/>
            <a:ext cx="3130062" cy="2077949"/>
          </a:xfrm>
          <a:prstGeom prst="rect">
            <a:avLst/>
          </a:prstGeom>
          <a:ln>
            <a:noFill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963920"/>
            <a:ext cx="1305087" cy="8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D50960-7F5E-4291-892B-EB983CD292F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063" y="1359053"/>
            <a:ext cx="5997146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the NHS to financial balance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Cash releasing productivity of a minimum of 1.1% per year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growth in demand through integration and prevention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Accelerate turnaround for the 30 worst performing trusts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 improvements including the use of 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rostering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Carter review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632882"/>
            <a:ext cx="4316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GB" sz="4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963920"/>
            <a:ext cx="1305087" cy="8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BERRYF\AppData\Local\Microsoft\Windows\Temporary Internet Files\Content.IE5\ME684EDF\fig_5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23493"/>
            <a:ext cx="271728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480277"/>
            <a:ext cx="8229600" cy="932499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key themes</a:t>
            </a:r>
            <a:endParaRPr lang="en-GB" sz="4000" b="1" dirty="0">
              <a:solidFill>
                <a:srgbClr val="005E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61541"/>
            <a:ext cx="3835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Integrated Care Systems (ICS) 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very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STP to transition to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an ICS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by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ICS will have a Strategic commissioning function and at least one provider alliance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80% of the work will happen at “place level”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Takes responsibility for population health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369668" cy="320114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50" y="92254"/>
            <a:ext cx="2664718" cy="139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63401"/>
            <a:ext cx="2114884" cy="13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3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25" y="476672"/>
            <a:ext cx="8229600" cy="932499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Local translation: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24" y="1355408"/>
            <a:ext cx="7095419" cy="4608512"/>
          </a:xfrm>
        </p:spPr>
        <p:txBody>
          <a:bodyPr>
            <a:normAutofit/>
          </a:bodyPr>
          <a:lstStyle/>
          <a:p>
            <a:r>
              <a:rPr lang="en-GB" sz="2200" dirty="0"/>
              <a:t>Many of the key areas of work outlined </a:t>
            </a:r>
            <a:r>
              <a:rPr lang="en-GB" sz="2200" dirty="0" smtClean="0"/>
              <a:t>in the </a:t>
            </a:r>
            <a:r>
              <a:rPr lang="en-GB" sz="2200" dirty="0"/>
              <a:t>Plan are already being developed by </a:t>
            </a:r>
            <a:r>
              <a:rPr lang="en-GB" sz="2200" dirty="0" smtClean="0"/>
              <a:t>our local </a:t>
            </a:r>
            <a:r>
              <a:rPr lang="en-GB" sz="2200" b="1" dirty="0">
                <a:solidFill>
                  <a:schemeClr val="tx2"/>
                </a:solidFill>
              </a:rPr>
              <a:t>Sustainability and Transformation </a:t>
            </a:r>
            <a:r>
              <a:rPr lang="en-GB" sz="2200" b="1" dirty="0" smtClean="0">
                <a:solidFill>
                  <a:schemeClr val="tx2"/>
                </a:solidFill>
              </a:rPr>
              <a:t>Partnership </a:t>
            </a:r>
            <a:r>
              <a:rPr lang="en-GB" sz="2200" b="1" dirty="0">
                <a:solidFill>
                  <a:schemeClr val="tx2"/>
                </a:solidFill>
              </a:rPr>
              <a:t>covering </a:t>
            </a:r>
            <a:r>
              <a:rPr lang="en-GB" sz="2200" b="1" dirty="0" smtClean="0">
                <a:solidFill>
                  <a:schemeClr val="tx2"/>
                </a:solidFill>
              </a:rPr>
              <a:t>Shropshire, Telford &amp; Wrekin</a:t>
            </a:r>
          </a:p>
          <a:p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963920"/>
            <a:ext cx="1305087" cy="8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8751" y="2852935"/>
            <a:ext cx="80542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These priorities are consistent with the themes outlined in the 10 year plan, including; 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improving </a:t>
            </a:r>
            <a:r>
              <a:rPr lang="en-GB" sz="2000" dirty="0"/>
              <a:t>outcomes in areas such as </a:t>
            </a:r>
            <a:r>
              <a:rPr lang="en-GB" sz="2000" b="1" dirty="0"/>
              <a:t>cancer</a:t>
            </a:r>
            <a:r>
              <a:rPr lang="en-GB" sz="2000" dirty="0"/>
              <a:t> and </a:t>
            </a:r>
            <a:r>
              <a:rPr lang="en-GB" sz="2000" b="1" dirty="0"/>
              <a:t>stroke</a:t>
            </a:r>
            <a:r>
              <a:rPr lang="en-GB" sz="2000" dirty="0"/>
              <a:t>, 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greater </a:t>
            </a:r>
            <a:r>
              <a:rPr lang="en-GB" sz="2000" dirty="0"/>
              <a:t>focus on </a:t>
            </a:r>
            <a:r>
              <a:rPr lang="en-GB" sz="2000" b="1" dirty="0"/>
              <a:t>mental health </a:t>
            </a:r>
            <a:r>
              <a:rPr lang="en-GB" sz="2000" dirty="0"/>
              <a:t>and </a:t>
            </a:r>
            <a:r>
              <a:rPr lang="en-GB" sz="2000" b="1" dirty="0"/>
              <a:t>learning disability </a:t>
            </a:r>
            <a:r>
              <a:rPr lang="en-GB" sz="2000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providing </a:t>
            </a:r>
            <a:r>
              <a:rPr lang="en-GB" sz="2000" b="1" dirty="0"/>
              <a:t>more care and treatment at home </a:t>
            </a:r>
            <a:r>
              <a:rPr lang="en-GB" sz="2000" dirty="0"/>
              <a:t>to reduce unnecessary admissions to traditional acute hospital services, and 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putting </a:t>
            </a:r>
            <a:r>
              <a:rPr lang="en-GB" sz="2000" dirty="0"/>
              <a:t>real </a:t>
            </a:r>
            <a:r>
              <a:rPr lang="en-GB" sz="2000" b="1" dirty="0"/>
              <a:t>emphasis on prevention </a:t>
            </a:r>
            <a:r>
              <a:rPr lang="en-GB" sz="2000" dirty="0"/>
              <a:t>where individuals are better equipped to manage more aspects of their long-term conditions themselves, and where communities are supported to live </a:t>
            </a:r>
            <a:r>
              <a:rPr lang="en-GB" sz="2000" dirty="0" smtClean="0"/>
              <a:t>healthier and </a:t>
            </a:r>
            <a:r>
              <a:rPr lang="en-GB" sz="2000" dirty="0"/>
              <a:t>active lives.</a:t>
            </a:r>
          </a:p>
        </p:txBody>
      </p:sp>
    </p:spTree>
    <p:extLst>
      <p:ext uri="{BB962C8B-B14F-4D97-AF65-F5344CB8AC3E}">
        <p14:creationId xmlns:p14="http://schemas.microsoft.com/office/powerpoint/2010/main" val="41667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</a:rPr>
              <a:t>Stakeholder Engagement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Long Term Plan presents opportunity for wider staff and stakeholder engagement on our local priorities</a:t>
            </a:r>
          </a:p>
          <a:p>
            <a:r>
              <a:rPr lang="en-GB" dirty="0" smtClean="0"/>
              <a:t>Activity will build upon which has already been engagement carried out within the STP footprint</a:t>
            </a:r>
          </a:p>
          <a:p>
            <a:r>
              <a:rPr lang="en-GB" dirty="0" smtClean="0"/>
              <a:t>Working very closely with </a:t>
            </a:r>
            <a:r>
              <a:rPr lang="en-GB" dirty="0" err="1" smtClean="0"/>
              <a:t>Healthwatch</a:t>
            </a:r>
            <a:r>
              <a:rPr lang="en-GB" dirty="0" smtClean="0"/>
              <a:t> who will support this engagement by targeting hard to reach areas of our communities to ensure all voices are heard</a:t>
            </a:r>
          </a:p>
          <a:p>
            <a:r>
              <a:rPr lang="en-GB" dirty="0" smtClean="0"/>
              <a:t>Views will inform the development of the Long Term Plan for Shropshire, Telford &amp; Wrekin.</a:t>
            </a:r>
          </a:p>
          <a:p>
            <a:endParaRPr lang="en-GB" dirty="0"/>
          </a:p>
        </p:txBody>
      </p:sp>
      <p:pic>
        <p:nvPicPr>
          <p:cNvPr id="1026" name="Picture 2" descr="Image result for public eng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3240360" cy="24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4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We want your views…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What do you like about the NHS Long Term Plan</a:t>
            </a:r>
            <a:r>
              <a:rPr lang="en-GB" sz="2800" dirty="0" smtClean="0"/>
              <a:t>?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Is there anything you don’t like about the NHS Long Term Plan</a:t>
            </a:r>
            <a:r>
              <a:rPr lang="en-GB" sz="2800" dirty="0" smtClean="0"/>
              <a:t>?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How could we improve the health and care services for the local people in Shropshire, Telford &amp; Wrekin?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079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61" y="624293"/>
            <a:ext cx="3538736" cy="932499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tx2"/>
                </a:solidFill>
              </a:rPr>
              <a:t>Agenda  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82" y="1556792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1.	NHS Long Term Plan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2. 	Local translation - What could this mean for 	us?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 </a:t>
            </a:r>
            <a:endParaRPr lang="en-GB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chemeClr val="tx2"/>
                </a:solidFill>
              </a:rPr>
              <a:t>3</a:t>
            </a:r>
            <a:r>
              <a:rPr lang="en-GB" sz="2800" b="1" dirty="0" smtClean="0">
                <a:solidFill>
                  <a:schemeClr val="tx2"/>
                </a:solidFill>
              </a:rPr>
              <a:t>. 	Q&amp;A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5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435280" cy="4176464"/>
          </a:xfrm>
        </p:spPr>
        <p:txBody>
          <a:bodyPr>
            <a:noAutofit/>
          </a:bodyPr>
          <a:lstStyle/>
          <a:p>
            <a:r>
              <a:rPr lang="en-US" sz="2600" dirty="0"/>
              <a:t>In June 2018 the Prime Minister set out a funding settlement for the NHS in England to cover the next five </a:t>
            </a:r>
            <a:r>
              <a:rPr lang="en-US" sz="2600" dirty="0" smtClean="0"/>
              <a:t>years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		= £20bn over the 							   next 5 years. </a:t>
            </a:r>
            <a:r>
              <a:rPr lang="en-US" sz="2800" dirty="0"/>
              <a:t>	</a:t>
            </a:r>
            <a:r>
              <a:rPr lang="en-US" sz="2800" dirty="0" smtClean="0"/>
              <a:t>	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GB" sz="2600" dirty="0">
                <a:solidFill>
                  <a:prstClr val="black"/>
                </a:solidFill>
                <a:ea typeface="Calibri"/>
                <a:cs typeface="Times New Roman"/>
              </a:rPr>
              <a:t>In return, the NHS was asked to come together to develop a long term plan for the future of the service</a:t>
            </a:r>
            <a:endParaRPr lang="en-US" sz="2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5536" y="632882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NHS Long Term Plan</a:t>
            </a:r>
            <a:endParaRPr lang="en-GB" sz="4000" b="1" dirty="0">
              <a:solidFill>
                <a:schemeClr val="tx2"/>
              </a:solidFill>
            </a:endParaRPr>
          </a:p>
        </p:txBody>
      </p:sp>
      <p:sp>
        <p:nvSpPr>
          <p:cNvPr id="6" name="AutoShape 2" descr="Image result for images money"/>
          <p:cNvSpPr>
            <a:spLocks noChangeAspect="1" noChangeArrowheads="1"/>
          </p:cNvSpPr>
          <p:nvPr/>
        </p:nvSpPr>
        <p:spPr bwMode="auto">
          <a:xfrm>
            <a:off x="755575" y="2996952"/>
            <a:ext cx="288031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0" y="2780928"/>
            <a:ext cx="374207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D50960-7F5E-4291-892B-EB983CD292F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13249"/>
            <a:ext cx="3816424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Making sure everyone gets the best start in life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Delivering world-class care for major health problems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Supporting people to age </a:t>
            </a: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well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Ensuring NHS staff get the support they need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Digitally enabled care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Effective use of resources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93393"/>
            <a:ext cx="6584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The Long Term Plan is all </a:t>
            </a:r>
            <a:r>
              <a:rPr lang="en-GB" sz="40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about…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405" y="1790844"/>
            <a:ext cx="3996444" cy="2664296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5368434"/>
            <a:ext cx="2258901" cy="148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95536" y="493425"/>
            <a:ext cx="8229600" cy="1215007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 from the Long </a:t>
            </a:r>
            <a:br>
              <a:rPr lang="en-GB" sz="3600" b="1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Plan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105" y="1847850"/>
            <a:ext cx="741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 new service model for the 21</a:t>
            </a:r>
            <a:r>
              <a:rPr lang="en-US" sz="2200" b="1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century </a:t>
            </a: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with a series of improvements to be </a:t>
            </a: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delivered in the following five key areas :-</a:t>
            </a:r>
          </a:p>
          <a:p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Improving out of hospital care (primary and 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community services)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Reducing pressure on emergency hospital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Delivering person-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centred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Digitally enabled primary and outpatient care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focus on population health and local partnerships through Integrated Care Systems (ICSs)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endParaRPr lang="en-GB" b="1" dirty="0"/>
          </a:p>
        </p:txBody>
      </p:sp>
      <p:sp>
        <p:nvSpPr>
          <p:cNvPr id="6" name="AutoShape 2" descr="Image result for nhs national plan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57" y="5124450"/>
            <a:ext cx="2628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BERRYF\AppData\Local\Microsoft\Windows\Temporary Internet Files\Content.IE5\ME684EDF\newspaper_extra_extra1-410x33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2255435" cy="18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756" y="692696"/>
            <a:ext cx="8229600" cy="1152128"/>
          </a:xfrm>
        </p:spPr>
        <p:txBody>
          <a:bodyPr>
            <a:noAutofit/>
          </a:bodyPr>
          <a:lstStyle/>
          <a:p>
            <a:pPr algn="l"/>
            <a:r>
              <a:rPr lang="en-GB" sz="36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 from the Long </a:t>
            </a:r>
            <a:br>
              <a:rPr lang="en-GB" sz="36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Plan  </a:t>
            </a:r>
            <a:endParaRPr lang="en-GB" sz="3600" b="1" dirty="0">
              <a:solidFill>
                <a:srgbClr val="005E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0104"/>
            <a:ext cx="822960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 strong start in life for children and young people</a:t>
            </a:r>
          </a:p>
          <a:p>
            <a:r>
              <a:rPr lang="en-US" sz="2400" dirty="0" smtClean="0"/>
              <a:t>Action on prevention and health inequalities</a:t>
            </a:r>
          </a:p>
          <a:p>
            <a:r>
              <a:rPr lang="en-US" sz="2400" dirty="0" smtClean="0"/>
              <a:t>Reduction in stillbirth and mortality</a:t>
            </a:r>
          </a:p>
          <a:p>
            <a:r>
              <a:rPr lang="en-US" sz="2400" dirty="0" smtClean="0"/>
              <a:t>Continuity of care</a:t>
            </a:r>
          </a:p>
          <a:p>
            <a:r>
              <a:rPr lang="en-US" sz="2400" dirty="0" smtClean="0"/>
              <a:t>Perinatal mental health</a:t>
            </a:r>
          </a:p>
          <a:p>
            <a:r>
              <a:rPr lang="en-US" sz="2400" dirty="0" smtClean="0"/>
              <a:t>Children and Young Peoples MH services with a 0-25 focus including an increased focus on school and college based teams</a:t>
            </a:r>
          </a:p>
          <a:p>
            <a:r>
              <a:rPr lang="en-US" sz="2400" dirty="0" smtClean="0"/>
              <a:t>A more comprehensive offer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02" y="5245114"/>
            <a:ext cx="2395145" cy="157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4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D50960-7F5E-4291-892B-EB983CD292F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840" y="1642923"/>
            <a:ext cx="8328049" cy="524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GB" sz="2800" b="1" dirty="0" smtClean="0">
                <a:solidFill>
                  <a:prstClr val="black"/>
                </a:solidFill>
                <a:ea typeface="Calibri"/>
                <a:cs typeface="Times New Roman"/>
              </a:rPr>
              <a:t>World class care- major health conditions: </a:t>
            </a:r>
          </a:p>
          <a:p>
            <a:pPr marL="342900" lvl="0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ea typeface="Calibri"/>
                <a:cs typeface="Times New Roman"/>
              </a:rPr>
              <a:t>Integrated pre-hospital urgent care</a:t>
            </a:r>
          </a:p>
          <a:p>
            <a:pPr marL="342900" lvl="0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ea typeface="Calibri"/>
                <a:cs typeface="Times New Roman"/>
              </a:rPr>
              <a:t>Urgent Treatment </a:t>
            </a:r>
            <a:r>
              <a:rPr lang="en-US" sz="2400" dirty="0" err="1" smtClean="0">
                <a:solidFill>
                  <a:prstClr val="black"/>
                </a:solidFill>
                <a:ea typeface="Calibri"/>
                <a:cs typeface="Times New Roman"/>
              </a:rPr>
              <a:t>centre</a:t>
            </a:r>
            <a:r>
              <a:rPr lang="en-US" sz="2400" dirty="0" smtClean="0">
                <a:solidFill>
                  <a:prstClr val="black"/>
                </a:solidFill>
                <a:ea typeface="Calibri"/>
                <a:cs typeface="Times New Roman"/>
              </a:rPr>
              <a:t> offer by 2020</a:t>
            </a:r>
          </a:p>
          <a:p>
            <a:pPr marL="342900" lvl="0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ea typeface="Calibri"/>
                <a:cs typeface="Times New Roman"/>
              </a:rPr>
              <a:t>Same day emergency care increasing on the day discharges</a:t>
            </a:r>
            <a:endParaRPr lang="en-GB" sz="24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ea typeface="Calibri"/>
                <a:cs typeface="Times New Roman"/>
              </a:rPr>
              <a:t>Preventing heart disease, strokes, and dementia cases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ea typeface="Calibri"/>
                <a:cs typeface="Times New Roman"/>
              </a:rPr>
              <a:t>Earlier cancer diagnosis </a:t>
            </a:r>
            <a:endParaRPr lang="en-GB" sz="2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ea typeface="Calibri"/>
                <a:cs typeface="Times New Roman"/>
              </a:rPr>
              <a:t>Spending at least </a:t>
            </a:r>
            <a:r>
              <a:rPr lang="en-GB" sz="2400" b="1" dirty="0">
                <a:solidFill>
                  <a:prstClr val="black"/>
                </a:solidFill>
                <a:ea typeface="Calibri"/>
                <a:cs typeface="Times New Roman"/>
              </a:rPr>
              <a:t>£2.3bn more </a:t>
            </a:r>
            <a:r>
              <a:rPr lang="en-GB" sz="2400" dirty="0">
                <a:solidFill>
                  <a:prstClr val="black"/>
                </a:solidFill>
                <a:ea typeface="Calibri"/>
                <a:cs typeface="Times New Roman"/>
              </a:rPr>
              <a:t>a year on mental health care 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ea typeface="Calibri"/>
                <a:cs typeface="Times New Roman"/>
              </a:rPr>
              <a:t>More people to get </a:t>
            </a:r>
            <a:r>
              <a:rPr lang="en-GB" sz="2400" dirty="0">
                <a:solidFill>
                  <a:prstClr val="black"/>
                </a:solidFill>
                <a:ea typeface="Calibri"/>
                <a:cs typeface="Times New Roman"/>
              </a:rPr>
              <a:t>therapy for depression and anxiety by 2023/24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ea typeface="Calibri"/>
                <a:cs typeface="Times New Roman"/>
              </a:rPr>
              <a:t>Increased focus on community-based </a:t>
            </a:r>
            <a:r>
              <a:rPr lang="en-GB" sz="2400" dirty="0">
                <a:solidFill>
                  <a:prstClr val="black"/>
                </a:solidFill>
                <a:ea typeface="Calibri"/>
                <a:cs typeface="Times New Roman"/>
              </a:rPr>
              <a:t>physical and mental care for </a:t>
            </a:r>
            <a:r>
              <a:rPr lang="en-GB" sz="2400" dirty="0" smtClean="0">
                <a:solidFill>
                  <a:prstClr val="black"/>
                </a:solidFill>
                <a:ea typeface="Calibri"/>
                <a:cs typeface="Times New Roman"/>
              </a:rPr>
              <a:t>people </a:t>
            </a:r>
            <a:r>
              <a:rPr lang="en-GB" sz="2400" dirty="0">
                <a:solidFill>
                  <a:prstClr val="black"/>
                </a:solidFill>
                <a:ea typeface="Calibri"/>
                <a:cs typeface="Times New Roman"/>
              </a:rPr>
              <a:t>with severe mental illness </a:t>
            </a:r>
            <a:r>
              <a:rPr lang="en-GB" sz="2400" dirty="0" smtClean="0">
                <a:solidFill>
                  <a:prstClr val="black"/>
                </a:solidFill>
                <a:ea typeface="Calibri"/>
                <a:cs typeface="Times New Roman"/>
              </a:rPr>
              <a:t>by </a:t>
            </a:r>
            <a:r>
              <a:rPr lang="en-GB" sz="2400" dirty="0">
                <a:solidFill>
                  <a:prstClr val="black"/>
                </a:solidFill>
                <a:ea typeface="Calibri"/>
                <a:cs typeface="Times New Roman"/>
              </a:rPr>
              <a:t>2023/24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00479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 from the Long </a:t>
            </a:r>
            <a:r>
              <a:rPr lang="en-GB" sz="36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lang="en-GB" sz="3600" b="1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endParaRPr lang="en-GB" sz="3600" b="1" dirty="0">
              <a:solidFill>
                <a:srgbClr val="1A8B90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484784"/>
            <a:ext cx="1749130" cy="115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0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4968552" cy="932499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 from the Long Term Plan </a:t>
            </a:r>
            <a:endParaRPr lang="en-GB" sz="4000" b="1" dirty="0">
              <a:solidFill>
                <a:srgbClr val="1A8B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1219"/>
            <a:ext cx="8229600" cy="432048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5100" b="1" dirty="0" smtClean="0"/>
              <a:t>Ageing well</a:t>
            </a:r>
            <a:r>
              <a:rPr lang="en-GB" sz="5100" dirty="0" smtClean="0"/>
              <a:t>: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</a:pPr>
            <a:r>
              <a:rPr lang="en-GB" sz="4200" dirty="0">
                <a:solidFill>
                  <a:prstClr val="black"/>
                </a:solidFill>
                <a:ea typeface="Calibri"/>
                <a:cs typeface="Times New Roman"/>
              </a:rPr>
              <a:t>Increasing funding for primary and community care by at least £</a:t>
            </a:r>
            <a:r>
              <a:rPr lang="en-GB" sz="4200" dirty="0" smtClean="0">
                <a:solidFill>
                  <a:prstClr val="black"/>
                </a:solidFill>
                <a:ea typeface="Calibri"/>
                <a:cs typeface="Times New Roman"/>
              </a:rPr>
              <a:t>4.5bn, bringing </a:t>
            </a:r>
            <a:r>
              <a:rPr lang="en-GB" sz="4200" dirty="0">
                <a:solidFill>
                  <a:prstClr val="black"/>
                </a:solidFill>
                <a:ea typeface="Calibri"/>
                <a:cs typeface="Times New Roman"/>
              </a:rPr>
              <a:t>together different professionals to coordinate care better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</a:pPr>
            <a:r>
              <a:rPr lang="en-GB" sz="4200" dirty="0">
                <a:solidFill>
                  <a:prstClr val="black"/>
                </a:solidFill>
                <a:ea typeface="Calibri"/>
                <a:cs typeface="Times New Roman"/>
              </a:rPr>
              <a:t>Helping more people to live independently at home for </a:t>
            </a:r>
            <a:r>
              <a:rPr lang="en-GB" sz="4200" dirty="0" smtClean="0">
                <a:solidFill>
                  <a:prstClr val="black"/>
                </a:solidFill>
                <a:ea typeface="Calibri"/>
                <a:cs typeface="Times New Roman"/>
              </a:rPr>
              <a:t>longer with more rapid </a:t>
            </a:r>
            <a:r>
              <a:rPr lang="en-GB" sz="4200" dirty="0">
                <a:solidFill>
                  <a:prstClr val="black"/>
                </a:solidFill>
                <a:ea typeface="Calibri"/>
                <a:cs typeface="Times New Roman"/>
              </a:rPr>
              <a:t>community response teams to prevent unnecessary hospital </a:t>
            </a:r>
            <a:r>
              <a:rPr lang="en-GB" sz="4200" dirty="0" smtClean="0">
                <a:solidFill>
                  <a:prstClr val="black"/>
                </a:solidFill>
                <a:ea typeface="Calibri"/>
                <a:cs typeface="Times New Roman"/>
              </a:rPr>
              <a:t>spells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</a:pPr>
            <a:r>
              <a:rPr lang="en-GB" sz="4200" dirty="0" smtClean="0">
                <a:solidFill>
                  <a:prstClr val="black"/>
                </a:solidFill>
                <a:ea typeface="Calibri"/>
                <a:cs typeface="Times New Roman"/>
              </a:rPr>
              <a:t>Upgrading </a:t>
            </a:r>
            <a:r>
              <a:rPr lang="en-GB" sz="4200" dirty="0">
                <a:solidFill>
                  <a:prstClr val="black"/>
                </a:solidFill>
                <a:ea typeface="Calibri"/>
                <a:cs typeface="Times New Roman"/>
              </a:rPr>
              <a:t>NHS staff support to people living in care homes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</a:pPr>
            <a:r>
              <a:rPr lang="en-GB" sz="4200" dirty="0">
                <a:solidFill>
                  <a:prstClr val="black"/>
                </a:solidFill>
                <a:ea typeface="Calibri"/>
                <a:cs typeface="Times New Roman"/>
              </a:rPr>
              <a:t>Improving the recognition of carers and support they receive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</a:pPr>
            <a:r>
              <a:rPr lang="en-GB" sz="4200" dirty="0" smtClean="0">
                <a:solidFill>
                  <a:prstClr val="black"/>
                </a:solidFill>
                <a:ea typeface="Calibri"/>
                <a:cs typeface="Times New Roman"/>
              </a:rPr>
              <a:t>Giving more people more say about the care they receive, particularly towards the end of their lives</a:t>
            </a:r>
            <a:endParaRPr lang="en-GB" sz="42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3386" y="476672"/>
            <a:ext cx="6552728" cy="1364547"/>
          </a:xfrm>
        </p:spPr>
        <p:txBody>
          <a:bodyPr>
            <a:noAutofit/>
          </a:bodyPr>
          <a:lstStyle/>
          <a:p>
            <a:pPr algn="l"/>
            <a:r>
              <a:rPr lang="en-GB" sz="3600" b="1" dirty="0" smtClean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Delivering ambitions</a:t>
            </a:r>
            <a:r>
              <a:rPr lang="en-GB" sz="3600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3024336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  <a:ea typeface="Calibri"/>
                <a:cs typeface="Times New Roman"/>
              </a:rPr>
              <a:t>Doing things differently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  <a:ea typeface="Calibri"/>
                <a:cs typeface="Times New Roman"/>
              </a:rPr>
              <a:t>Preventing illness and tackling health inequalities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  <a:ea typeface="Calibri"/>
                <a:cs typeface="Times New Roman"/>
              </a:rPr>
              <a:t>Backing our workforce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  <a:ea typeface="Calibri"/>
                <a:cs typeface="Times New Roman"/>
              </a:rPr>
              <a:t>Making better use of data and digital technology</a:t>
            </a:r>
          </a:p>
          <a:p>
            <a:pPr marL="285750" lvl="0" indent="-285750"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  <a:ea typeface="Calibri"/>
                <a:cs typeface="Times New Roman"/>
              </a:rPr>
              <a:t>Getting the most out of taxpayers’ </a:t>
            </a:r>
            <a:endParaRPr lang="en-GB" sz="28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GB" sz="2800" dirty="0" smtClean="0">
                <a:solidFill>
                  <a:prstClr val="black"/>
                </a:solidFill>
                <a:ea typeface="Calibri"/>
                <a:cs typeface="Times New Roman"/>
              </a:rPr>
              <a:t>   investment </a:t>
            </a:r>
            <a:r>
              <a:rPr lang="en-GB" sz="2800" dirty="0">
                <a:solidFill>
                  <a:prstClr val="black"/>
                </a:solidFill>
                <a:ea typeface="Calibri"/>
                <a:cs typeface="Times New Roman"/>
              </a:rPr>
              <a:t>in the NHS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90" y="5013176"/>
            <a:ext cx="2293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B845AC808F8C4ABA55F26736C90DD8" ma:contentTypeVersion="8" ma:contentTypeDescription="Create a new document." ma:contentTypeScope="" ma:versionID="6290a0612783df56c1bdbd52b422eb02">
  <xsd:schema xmlns:xsd="http://www.w3.org/2001/XMLSchema" xmlns:xs="http://www.w3.org/2001/XMLSchema" xmlns:p="http://schemas.microsoft.com/office/2006/metadata/properties" xmlns:ns2="cbb7d9d3-4af0-4840-a629-3229f6663b7d" targetNamespace="http://schemas.microsoft.com/office/2006/metadata/properties" ma:root="true" ma:fieldsID="4559d1db8acedcd9f5b75da6d9fea2d0" ns2:_="">
    <xsd:import namespace="cbb7d9d3-4af0-4840-a629-3229f6663b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7d9d3-4af0-4840-a629-3229f6663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43FE5D-4D06-4D5E-A48C-F30477F95E66}">
  <ds:schemaRefs>
    <ds:schemaRef ds:uri="http://purl.org/dc/terms/"/>
    <ds:schemaRef ds:uri="http://schemas.openxmlformats.org/package/2006/metadata/core-properties"/>
    <ds:schemaRef ds:uri="cbb7d9d3-4af0-4840-a629-3229f6663b7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B8DDE5-FEA6-4CF0-8CE7-970CF5832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3641E9-F0D1-429F-858A-9829C65450E0}"/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886</Words>
  <Application>Microsoft Office PowerPoint</Application>
  <PresentationFormat>On-screen Show (4:3)</PresentationFormat>
  <Paragraphs>123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Agenda  </vt:lpstr>
      <vt:lpstr>PowerPoint Presentation</vt:lpstr>
      <vt:lpstr>PowerPoint Presentation</vt:lpstr>
      <vt:lpstr>Headlines from the Long  Term Plan </vt:lpstr>
      <vt:lpstr>Headlines from the Long  Term Plan  </vt:lpstr>
      <vt:lpstr>PowerPoint Presentation</vt:lpstr>
      <vt:lpstr>Headlines from the Long Term Plan </vt:lpstr>
      <vt:lpstr>Delivering ambitions </vt:lpstr>
      <vt:lpstr>PowerPoint Presentation</vt:lpstr>
      <vt:lpstr>PowerPoint Presentation</vt:lpstr>
      <vt:lpstr>PowerPoint Presentation</vt:lpstr>
      <vt:lpstr>Other key themes</vt:lpstr>
      <vt:lpstr>Local translation:</vt:lpstr>
      <vt:lpstr>Stakeholder Engagement</vt:lpstr>
      <vt:lpstr>We want your views…</vt:lpstr>
    </vt:vector>
  </TitlesOfParts>
  <Company>NHS Shropshire CCG / NHS Telford CCG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Long-term plan  Update  March 2019</dc:title>
  <dc:creator>Harriet Hopkins</dc:creator>
  <cp:lastModifiedBy>Harriet Hopkins</cp:lastModifiedBy>
  <cp:revision>11</cp:revision>
  <dcterms:created xsi:type="dcterms:W3CDTF">2019-03-20T10:21:21Z</dcterms:created>
  <dcterms:modified xsi:type="dcterms:W3CDTF">2019-07-01T13:59:31Z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0x01010040B845AC808F8C4ABA55F26736C90DD8</vt:lpwstr>
  </property>
</Properties>
</file>