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72" r:id="rId2"/>
    <p:sldId id="273" r:id="rId3"/>
    <p:sldId id="274" r:id="rId4"/>
    <p:sldId id="27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3" autoAdjust="0"/>
    <p:restoredTop sz="94660"/>
  </p:normalViewPr>
  <p:slideViewPr>
    <p:cSldViewPr>
      <p:cViewPr varScale="1">
        <p:scale>
          <a:sx n="109" d="100"/>
          <a:sy n="109" d="100"/>
        </p:scale>
        <p:origin x="17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B21EE3-0C78-4376-A6B8-17CDBE2AA3CF}" type="datetimeFigureOut">
              <a:rPr lang="en-GB" smtClean="0"/>
              <a:t>20/09/2019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0A9C1F-D52C-49AA-88B4-9DAEB368A74F}" type="slidenum">
              <a:rPr lang="en-GB" smtClean="0"/>
              <a:t>‹#›</a:t>
            </a:fld>
            <a:endParaRPr lang="en-GB"/>
          </a:p>
        </p:txBody>
      </p:sp>
    </p:spTree>
    <p:extLst>
      <p:ext uri="{BB962C8B-B14F-4D97-AF65-F5344CB8AC3E}">
        <p14:creationId xmlns:p14="http://schemas.microsoft.com/office/powerpoint/2010/main" val="137145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Mockingbird programme is an innovative method of delivering foster care using an extended family model which provides sleepovers and short breaks, peer support, regular joint planning and training, and social activities.</a:t>
            </a:r>
          </a:p>
          <a:p>
            <a:r>
              <a:rPr lang="en-GB" dirty="0" smtClean="0"/>
              <a:t>The programme improves the stability of fostering placements and strengthens the relationships between carers, children and young people, fostering services and birth families.</a:t>
            </a:r>
          </a:p>
          <a:p>
            <a:endParaRPr lang="en-GB" dirty="0"/>
          </a:p>
        </p:txBody>
      </p:sp>
      <p:sp>
        <p:nvSpPr>
          <p:cNvPr id="4" name="Slide Number Placeholder 3"/>
          <p:cNvSpPr>
            <a:spLocks noGrp="1"/>
          </p:cNvSpPr>
          <p:nvPr>
            <p:ph type="sldNum" sz="quarter" idx="10"/>
          </p:nvPr>
        </p:nvSpPr>
        <p:spPr/>
        <p:txBody>
          <a:bodyPr/>
          <a:lstStyle/>
          <a:p>
            <a:fld id="{C70A9C1F-D52C-49AA-88B4-9DAEB368A74F}" type="slidenum">
              <a:rPr lang="en-GB" smtClean="0"/>
              <a:t>2</a:t>
            </a:fld>
            <a:endParaRPr lang="en-GB"/>
          </a:p>
        </p:txBody>
      </p:sp>
    </p:spTree>
    <p:extLst>
      <p:ext uri="{BB962C8B-B14F-4D97-AF65-F5344CB8AC3E}">
        <p14:creationId xmlns:p14="http://schemas.microsoft.com/office/powerpoint/2010/main" val="3819707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 descr="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51950" cy="694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8"/>
          <p:cNvSpPr>
            <a:spLocks noGrp="1" noChangeArrowheads="1"/>
          </p:cNvSpPr>
          <p:nvPr>
            <p:ph type="ctrTitle"/>
          </p:nvPr>
        </p:nvSpPr>
        <p:spPr>
          <a:xfrm>
            <a:off x="455613" y="333375"/>
            <a:ext cx="6564312" cy="1144588"/>
          </a:xfrm>
          <a:extLst>
            <a:ext uri="{AF507438-7753-43E0-B8FC-AC1667EBCBE1}">
              <a14:hiddenEffects xmlns:a14="http://schemas.microsoft.com/office/drawing/2010/main">
                <a:effectLst>
                  <a:outerShdw dist="89803" dir="2700000" algn="ctr" rotWithShape="0">
                    <a:schemeClr val="bg2"/>
                  </a:outerShdw>
                </a:effectLst>
              </a14:hiddenEffects>
            </a:ext>
          </a:extLst>
        </p:spPr>
        <p:txBody>
          <a:bodyPr/>
          <a:lstStyle>
            <a:lvl1pPr>
              <a:defRPr/>
            </a:lvl1pPr>
          </a:lstStyle>
          <a:p>
            <a:pPr lvl="0"/>
            <a:r>
              <a:rPr lang="en-US" noProof="0" smtClean="0"/>
              <a:t>Click to edit Master title style</a:t>
            </a:r>
            <a:endParaRPr lang="en-GB" noProof="0" smtClean="0"/>
          </a:p>
        </p:txBody>
      </p:sp>
      <p:sp>
        <p:nvSpPr>
          <p:cNvPr id="3081" name="Rectangle 9"/>
          <p:cNvSpPr>
            <a:spLocks noGrp="1" noChangeArrowheads="1"/>
          </p:cNvSpPr>
          <p:nvPr>
            <p:ph type="subTitle" idx="1"/>
          </p:nvPr>
        </p:nvSpPr>
        <p:spPr>
          <a:xfrm>
            <a:off x="304800" y="1773238"/>
            <a:ext cx="6859588" cy="4103687"/>
          </a:xfrm>
        </p:spPr>
        <p:txBody>
          <a:bodyPr anchor="b"/>
          <a:lstStyle>
            <a:lvl1pPr marL="0" indent="0">
              <a:buFont typeface="Wingdings" pitchFamily="2" charset="2"/>
              <a:buNone/>
              <a:defRPr sz="3200"/>
            </a:lvl1pPr>
          </a:lstStyle>
          <a:p>
            <a:pPr lvl="0"/>
            <a:r>
              <a:rPr lang="en-US" noProof="0" smtClean="0"/>
              <a:t>Click to edit Master subtitle style</a:t>
            </a:r>
            <a:endParaRPr lang="en-GB" noProof="0" smtClean="0"/>
          </a:p>
        </p:txBody>
      </p:sp>
      <p:sp>
        <p:nvSpPr>
          <p:cNvPr id="5" name="TextBox 4"/>
          <p:cNvSpPr txBox="1"/>
          <p:nvPr userDrawn="1"/>
        </p:nvSpPr>
        <p:spPr>
          <a:xfrm>
            <a:off x="7308304" y="6525344"/>
            <a:ext cx="1728192" cy="246221"/>
          </a:xfrm>
          <a:prstGeom prst="rect">
            <a:avLst/>
          </a:prstGeom>
          <a:noFill/>
        </p:spPr>
        <p:txBody>
          <a:bodyPr wrap="square" rtlCol="0">
            <a:spAutoFit/>
          </a:bodyPr>
          <a:lstStyle/>
          <a:p>
            <a:pPr algn="r" fontAlgn="base">
              <a:spcBef>
                <a:spcPct val="0"/>
              </a:spcBef>
              <a:spcAft>
                <a:spcPct val="0"/>
              </a:spcAft>
            </a:pPr>
            <a:r>
              <a:rPr lang="en-GB" sz="1000" dirty="0">
                <a:solidFill>
                  <a:srgbClr val="000000"/>
                </a:solidFill>
                <a:cs typeface="Arial" charset="0"/>
              </a:rPr>
              <a:t>OFFICIAL SENSITIVE</a:t>
            </a:r>
          </a:p>
        </p:txBody>
      </p:sp>
    </p:spTree>
    <p:extLst>
      <p:ext uri="{BB962C8B-B14F-4D97-AF65-F5344CB8AC3E}">
        <p14:creationId xmlns:p14="http://schemas.microsoft.com/office/powerpoint/2010/main" val="26177865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370738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04800" y="1752600"/>
            <a:ext cx="3344863"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3802063" y="1752600"/>
            <a:ext cx="3344862"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524883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6707088" cy="1080120"/>
          </a:xfrm>
        </p:spPr>
        <p:txBody>
          <a:bodyPr/>
          <a:lstStyle>
            <a:lvl1pPr>
              <a:defRPr/>
            </a:lvl1pPr>
          </a:lstStyle>
          <a:p>
            <a:r>
              <a:rPr lang="en-US" smtClean="0"/>
              <a:t>Click to edit Master title style</a:t>
            </a:r>
            <a:endParaRPr lang="en-GB" dirty="0"/>
          </a:p>
        </p:txBody>
      </p:sp>
      <p:sp>
        <p:nvSpPr>
          <p:cNvPr id="3" name="Text Placeholder 2"/>
          <p:cNvSpPr>
            <a:spLocks noGrp="1"/>
          </p:cNvSpPr>
          <p:nvPr>
            <p:ph type="body" idx="1"/>
          </p:nvPr>
        </p:nvSpPr>
        <p:spPr>
          <a:xfrm>
            <a:off x="323528" y="1772816"/>
            <a:ext cx="31683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23528" y="2564904"/>
            <a:ext cx="31683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ext Placeholder 2"/>
          <p:cNvSpPr>
            <a:spLocks noGrp="1"/>
          </p:cNvSpPr>
          <p:nvPr>
            <p:ph type="body" idx="10"/>
          </p:nvPr>
        </p:nvSpPr>
        <p:spPr>
          <a:xfrm>
            <a:off x="4067944" y="1772816"/>
            <a:ext cx="31683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Content Placeholder 3"/>
          <p:cNvSpPr>
            <a:spLocks noGrp="1"/>
          </p:cNvSpPr>
          <p:nvPr>
            <p:ph sz="half" idx="11"/>
          </p:nvPr>
        </p:nvSpPr>
        <p:spPr>
          <a:xfrm>
            <a:off x="4067944" y="2564904"/>
            <a:ext cx="31683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1819896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3122844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772816"/>
            <a:ext cx="6912768" cy="49685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Tree>
    <p:extLst>
      <p:ext uri="{BB962C8B-B14F-4D97-AF65-F5344CB8AC3E}">
        <p14:creationId xmlns:p14="http://schemas.microsoft.com/office/powerpoint/2010/main" val="180278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powerpoi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251950" cy="694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333375"/>
            <a:ext cx="6562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8" name="Rectangle 3"/>
          <p:cNvSpPr>
            <a:spLocks noGrp="1" noChangeArrowheads="1"/>
          </p:cNvSpPr>
          <p:nvPr>
            <p:ph type="body" idx="1"/>
          </p:nvPr>
        </p:nvSpPr>
        <p:spPr bwMode="auto">
          <a:xfrm>
            <a:off x="304800" y="1752600"/>
            <a:ext cx="6842125" cy="477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2" name="TextBox 1"/>
          <p:cNvSpPr txBox="1"/>
          <p:nvPr userDrawn="1"/>
        </p:nvSpPr>
        <p:spPr>
          <a:xfrm>
            <a:off x="7308304" y="6525344"/>
            <a:ext cx="1728192" cy="246221"/>
          </a:xfrm>
          <a:prstGeom prst="rect">
            <a:avLst/>
          </a:prstGeom>
          <a:noFill/>
        </p:spPr>
        <p:txBody>
          <a:bodyPr wrap="square" rtlCol="0">
            <a:spAutoFit/>
          </a:bodyPr>
          <a:lstStyle/>
          <a:p>
            <a:pPr algn="r" fontAlgn="base">
              <a:spcBef>
                <a:spcPct val="0"/>
              </a:spcBef>
              <a:spcAft>
                <a:spcPct val="0"/>
              </a:spcAft>
            </a:pPr>
            <a:r>
              <a:rPr lang="en-GB" sz="1000" dirty="0">
                <a:solidFill>
                  <a:srgbClr val="000000"/>
                </a:solidFill>
                <a:cs typeface="Arial" charset="0"/>
              </a:rPr>
              <a:t>OFFICIAL SENSITIVE</a:t>
            </a:r>
          </a:p>
        </p:txBody>
      </p:sp>
    </p:spTree>
    <p:extLst>
      <p:ext uri="{BB962C8B-B14F-4D97-AF65-F5344CB8AC3E}">
        <p14:creationId xmlns:p14="http://schemas.microsoft.com/office/powerpoint/2010/main" val="3854142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Gill Sans MT" pitchFamily="34" charset="0"/>
        </a:defRPr>
      </a:lvl2pPr>
      <a:lvl3pPr algn="l" rtl="0" eaLnBrk="1" fontAlgn="base" hangingPunct="1">
        <a:spcBef>
          <a:spcPct val="0"/>
        </a:spcBef>
        <a:spcAft>
          <a:spcPct val="0"/>
        </a:spcAft>
        <a:defRPr sz="3200" b="1">
          <a:solidFill>
            <a:schemeClr val="tx2"/>
          </a:solidFill>
          <a:latin typeface="Gill Sans MT" pitchFamily="34" charset="0"/>
        </a:defRPr>
      </a:lvl3pPr>
      <a:lvl4pPr algn="l" rtl="0" eaLnBrk="1" fontAlgn="base" hangingPunct="1">
        <a:spcBef>
          <a:spcPct val="0"/>
        </a:spcBef>
        <a:spcAft>
          <a:spcPct val="0"/>
        </a:spcAft>
        <a:defRPr sz="3200" b="1">
          <a:solidFill>
            <a:schemeClr val="tx2"/>
          </a:solidFill>
          <a:latin typeface="Gill Sans MT" pitchFamily="34" charset="0"/>
        </a:defRPr>
      </a:lvl4pPr>
      <a:lvl5pPr algn="l" rtl="0" eaLnBrk="1" fontAlgn="base" hangingPunct="1">
        <a:spcBef>
          <a:spcPct val="0"/>
        </a:spcBef>
        <a:spcAft>
          <a:spcPct val="0"/>
        </a:spcAft>
        <a:defRPr sz="3200" b="1">
          <a:solidFill>
            <a:schemeClr val="tx2"/>
          </a:solidFill>
          <a:latin typeface="Gill Sans MT" pitchFamily="34" charset="0"/>
        </a:defRPr>
      </a:lvl5pPr>
      <a:lvl6pPr marL="457200" algn="l" rtl="0" eaLnBrk="1" fontAlgn="base" hangingPunct="1">
        <a:spcBef>
          <a:spcPct val="0"/>
        </a:spcBef>
        <a:spcAft>
          <a:spcPct val="0"/>
        </a:spcAft>
        <a:defRPr sz="3200" b="1">
          <a:solidFill>
            <a:schemeClr val="tx2"/>
          </a:solidFill>
          <a:latin typeface="Gill Sans MT" pitchFamily="34" charset="0"/>
        </a:defRPr>
      </a:lvl6pPr>
      <a:lvl7pPr marL="914400" algn="l" rtl="0" eaLnBrk="1" fontAlgn="base" hangingPunct="1">
        <a:spcBef>
          <a:spcPct val="0"/>
        </a:spcBef>
        <a:spcAft>
          <a:spcPct val="0"/>
        </a:spcAft>
        <a:defRPr sz="3200" b="1">
          <a:solidFill>
            <a:schemeClr val="tx2"/>
          </a:solidFill>
          <a:latin typeface="Gill Sans MT" pitchFamily="34" charset="0"/>
        </a:defRPr>
      </a:lvl7pPr>
      <a:lvl8pPr marL="1371600" algn="l" rtl="0" eaLnBrk="1" fontAlgn="base" hangingPunct="1">
        <a:spcBef>
          <a:spcPct val="0"/>
        </a:spcBef>
        <a:spcAft>
          <a:spcPct val="0"/>
        </a:spcAft>
        <a:defRPr sz="3200" b="1">
          <a:solidFill>
            <a:schemeClr val="tx2"/>
          </a:solidFill>
          <a:latin typeface="Gill Sans MT" pitchFamily="34" charset="0"/>
        </a:defRPr>
      </a:lvl8pPr>
      <a:lvl9pPr marL="1828800" algn="l" rtl="0" eaLnBrk="1" fontAlgn="base" hangingPunct="1">
        <a:spcBef>
          <a:spcPct val="0"/>
        </a:spcBef>
        <a:spcAft>
          <a:spcPct val="0"/>
        </a:spcAft>
        <a:defRPr sz="3200" b="1">
          <a:solidFill>
            <a:schemeClr val="tx2"/>
          </a:solidFill>
          <a:latin typeface="Gill Sans MT" pitchFamily="34" charset="0"/>
        </a:defRPr>
      </a:lvl9pPr>
    </p:titleStyle>
    <p:bodyStyle>
      <a:lvl1pPr marL="342900" indent="-342900" algn="l" rtl="0" eaLnBrk="1" fontAlgn="base" hangingPunct="1">
        <a:spcBef>
          <a:spcPct val="20000"/>
        </a:spcBef>
        <a:spcAft>
          <a:spcPct val="0"/>
        </a:spcAft>
        <a:buClr>
          <a:srgbClr val="009900"/>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9900"/>
        </a:buClr>
        <a:buSzPct val="80000"/>
        <a:buFont typeface="Wingdings" pitchFamily="2" charset="2"/>
        <a:buChar char="n"/>
        <a:defRPr>
          <a:solidFill>
            <a:schemeClr val="tx1"/>
          </a:solidFill>
          <a:latin typeface="+mn-lt"/>
        </a:defRPr>
      </a:lvl2pPr>
      <a:lvl3pPr marL="1143000" indent="-228600" algn="l" rtl="0" eaLnBrk="1" fontAlgn="base" hangingPunct="1">
        <a:spcBef>
          <a:spcPct val="20000"/>
        </a:spcBef>
        <a:spcAft>
          <a:spcPct val="0"/>
        </a:spcAft>
        <a:buClr>
          <a:srgbClr val="009900"/>
        </a:buClr>
        <a:buSzPct val="60000"/>
        <a:buFont typeface="Wingdings" pitchFamily="2" charset="2"/>
        <a:buChar char="n"/>
        <a:defRPr>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fosteringnetwork.org.uk/policy-practice/projects-and-programmes/mockingbird-program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952" y="188640"/>
            <a:ext cx="6564312" cy="1439863"/>
          </a:xfrm>
        </p:spPr>
        <p:txBody>
          <a:bodyPr/>
          <a:lstStyle/>
          <a:p>
            <a:r>
              <a:rPr lang="en-GB" sz="2800" dirty="0" smtClean="0"/>
              <a:t>Children’s Services Fostering Project – September 2019 Update </a:t>
            </a:r>
            <a:endParaRPr lang="en-GB" sz="2800" dirty="0"/>
          </a:p>
        </p:txBody>
      </p:sp>
      <p:sp>
        <p:nvSpPr>
          <p:cNvPr id="4" name="TextBox 3"/>
          <p:cNvSpPr txBox="1"/>
          <p:nvPr/>
        </p:nvSpPr>
        <p:spPr>
          <a:xfrm>
            <a:off x="455614" y="1916832"/>
            <a:ext cx="8436866" cy="4616648"/>
          </a:xfrm>
          <a:prstGeom prst="rect">
            <a:avLst/>
          </a:prstGeom>
          <a:noFill/>
        </p:spPr>
        <p:txBody>
          <a:bodyPr wrap="square" rtlCol="0">
            <a:spAutoFit/>
          </a:bodyPr>
          <a:lstStyle/>
          <a:p>
            <a:pPr lvl="0"/>
            <a:r>
              <a:rPr lang="en-GB" sz="2000" dirty="0"/>
              <a:t>Focus has been on key areas</a:t>
            </a:r>
            <a:r>
              <a:rPr lang="en-GB" sz="2000" dirty="0" smtClean="0"/>
              <a:t>:</a:t>
            </a:r>
          </a:p>
          <a:p>
            <a:pPr lvl="0"/>
            <a:endParaRPr lang="en-GB" sz="2000" dirty="0"/>
          </a:p>
          <a:p>
            <a:pPr marL="742950" lvl="1" indent="-285750">
              <a:buClr>
                <a:srgbClr val="00B050"/>
              </a:buClr>
              <a:buFont typeface="Wingdings" panose="05000000000000000000" pitchFamily="2" charset="2"/>
              <a:buChar char="§"/>
            </a:pPr>
            <a:r>
              <a:rPr lang="en-GB" sz="2000" dirty="0"/>
              <a:t>Increasing the number of In-House Foster Carers</a:t>
            </a:r>
          </a:p>
          <a:p>
            <a:pPr marL="742950" lvl="1" indent="-285750">
              <a:buClr>
                <a:srgbClr val="00B050"/>
              </a:buClr>
              <a:buFont typeface="Wingdings" panose="05000000000000000000" pitchFamily="2" charset="2"/>
              <a:buChar char="§"/>
            </a:pPr>
            <a:r>
              <a:rPr lang="en-GB" sz="2000" dirty="0"/>
              <a:t>Better utilisation of existing Foster Care placements</a:t>
            </a:r>
          </a:p>
          <a:p>
            <a:pPr marL="742950" lvl="1" indent="-285750">
              <a:buClr>
                <a:srgbClr val="00B050"/>
              </a:buClr>
              <a:buFont typeface="Wingdings" panose="05000000000000000000" pitchFamily="2" charset="2"/>
              <a:buChar char="§"/>
            </a:pPr>
            <a:r>
              <a:rPr lang="en-GB" sz="2000" dirty="0"/>
              <a:t>Considering how we could improve the support to existing foster carers to reduce </a:t>
            </a:r>
            <a:r>
              <a:rPr lang="en-GB" sz="2000" dirty="0" smtClean="0"/>
              <a:t>carer resignations </a:t>
            </a:r>
            <a:r>
              <a:rPr lang="en-GB" sz="2000" dirty="0"/>
              <a:t>and increase placement </a:t>
            </a:r>
            <a:r>
              <a:rPr lang="en-GB" sz="2000" dirty="0" smtClean="0"/>
              <a:t>stability</a:t>
            </a:r>
          </a:p>
          <a:p>
            <a:pPr marL="742950" lvl="1" indent="-285750">
              <a:buFont typeface="Wingdings" panose="05000000000000000000" pitchFamily="2" charset="2"/>
              <a:buChar char="§"/>
            </a:pPr>
            <a:endParaRPr lang="en-GB" sz="2000" dirty="0"/>
          </a:p>
          <a:p>
            <a:pPr marL="0" lvl="1"/>
            <a:r>
              <a:rPr lang="en-GB" sz="2000" dirty="0" smtClean="0"/>
              <a:t>We </a:t>
            </a:r>
            <a:r>
              <a:rPr lang="en-GB" sz="2000" dirty="0"/>
              <a:t>have revamped &amp; updated our Recruitment &amp; Marketing strategy and a Task &amp; Finish Group is coming together to implement an action plan </a:t>
            </a:r>
            <a:endParaRPr lang="en-GB" sz="2000" dirty="0" smtClean="0"/>
          </a:p>
          <a:p>
            <a:pPr marL="0" lvl="1"/>
            <a:endParaRPr lang="en-GB" sz="2000" dirty="0"/>
          </a:p>
          <a:p>
            <a:pPr marL="0" lvl="1"/>
            <a:r>
              <a:rPr lang="en-GB" sz="2000" dirty="0"/>
              <a:t>A Task &amp; Finish group is coming together to improve Foster Carer Support &amp; </a:t>
            </a:r>
            <a:r>
              <a:rPr lang="en-GB" sz="2000" dirty="0" smtClean="0"/>
              <a:t>Retention</a:t>
            </a:r>
            <a:endParaRPr lang="en-GB" dirty="0"/>
          </a:p>
          <a:p>
            <a:pPr marL="742950" lvl="1" indent="-285750">
              <a:buFont typeface="Wingdings" panose="05000000000000000000" pitchFamily="2" charset="2"/>
              <a:buChar char="§"/>
            </a:pPr>
            <a:endParaRPr lang="en-GB" dirty="0" smtClean="0"/>
          </a:p>
          <a:p>
            <a:pPr marL="742950" lvl="1" indent="-285750">
              <a:buFont typeface="Wingdings" panose="05000000000000000000" pitchFamily="2" charset="2"/>
              <a:buChar char="§"/>
            </a:pPr>
            <a:endParaRPr lang="en-GB" dirty="0"/>
          </a:p>
          <a:p>
            <a:pPr lvl="1"/>
            <a:endParaRPr lang="en-GB" dirty="0"/>
          </a:p>
        </p:txBody>
      </p:sp>
    </p:spTree>
    <p:extLst>
      <p:ext uri="{BB962C8B-B14F-4D97-AF65-F5344CB8AC3E}">
        <p14:creationId xmlns:p14="http://schemas.microsoft.com/office/powerpoint/2010/main" val="3490677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952" y="188640"/>
            <a:ext cx="6564312" cy="1439863"/>
          </a:xfrm>
        </p:spPr>
        <p:txBody>
          <a:bodyPr/>
          <a:lstStyle/>
          <a:p>
            <a:r>
              <a:rPr lang="en-GB" sz="2800" dirty="0" smtClean="0"/>
              <a:t>Children’s Services Fostering Project – September 2019 Update  </a:t>
            </a:r>
            <a:endParaRPr lang="en-GB" sz="2800" dirty="0"/>
          </a:p>
        </p:txBody>
      </p:sp>
      <p:sp>
        <p:nvSpPr>
          <p:cNvPr id="4" name="TextBox 3"/>
          <p:cNvSpPr txBox="1"/>
          <p:nvPr/>
        </p:nvSpPr>
        <p:spPr>
          <a:xfrm>
            <a:off x="455614" y="1916832"/>
            <a:ext cx="8436866" cy="3385542"/>
          </a:xfrm>
          <a:prstGeom prst="rect">
            <a:avLst/>
          </a:prstGeom>
          <a:noFill/>
        </p:spPr>
        <p:txBody>
          <a:bodyPr wrap="square" rtlCol="0">
            <a:spAutoFit/>
          </a:bodyPr>
          <a:lstStyle/>
          <a:p>
            <a:pPr marL="342900" lvl="0" indent="-342900">
              <a:buClr>
                <a:srgbClr val="00B050"/>
              </a:buClr>
              <a:buFont typeface="Wingdings" panose="05000000000000000000" pitchFamily="2" charset="2"/>
              <a:buChar char="§"/>
            </a:pPr>
            <a:r>
              <a:rPr lang="en-GB" sz="2000" dirty="0"/>
              <a:t>We are proposing that Plymouth becomes a </a:t>
            </a:r>
            <a:r>
              <a:rPr lang="en-GB" sz="2000" i="1" dirty="0"/>
              <a:t>Fostering Friendly </a:t>
            </a:r>
            <a:r>
              <a:rPr lang="en-GB" sz="2000" dirty="0"/>
              <a:t>city, whereby employers support employees who are or wish to become carers</a:t>
            </a:r>
          </a:p>
          <a:p>
            <a:pPr marL="342900" lvl="0" indent="-342900">
              <a:buClr>
                <a:srgbClr val="00B050"/>
              </a:buClr>
              <a:buFont typeface="Wingdings" panose="05000000000000000000" pitchFamily="2" charset="2"/>
              <a:buChar char="§"/>
            </a:pPr>
            <a:r>
              <a:rPr lang="en-GB" sz="2000" dirty="0"/>
              <a:t>We have placed a bid with the DfE for funding to support an initiative to roll out the </a:t>
            </a:r>
            <a:r>
              <a:rPr lang="en-GB" sz="2000" u="sng" dirty="0">
                <a:hlinkClick r:id="rId3"/>
              </a:rPr>
              <a:t>Mockingbird Family Model</a:t>
            </a:r>
            <a:r>
              <a:rPr lang="en-GB" sz="2000" dirty="0"/>
              <a:t> in the city. </a:t>
            </a:r>
          </a:p>
          <a:p>
            <a:pPr marL="342900" lvl="0" indent="-342900">
              <a:buClr>
                <a:srgbClr val="00B050"/>
              </a:buClr>
              <a:buFont typeface="Wingdings" panose="05000000000000000000" pitchFamily="2" charset="2"/>
              <a:buChar char="§"/>
            </a:pPr>
            <a:r>
              <a:rPr lang="en-GB" sz="2000" dirty="0"/>
              <a:t>We have been awarded a joint grant by the DfE to work with Somerset County Council to carry out a feasibility study to consider ways of creating ‘clusters’ of foster carers across different locations, to work differently to improve placement stability.</a:t>
            </a:r>
          </a:p>
          <a:p>
            <a:pPr marL="742950" lvl="1" indent="-285750">
              <a:buFont typeface="Wingdings" panose="05000000000000000000" pitchFamily="2" charset="2"/>
              <a:buChar char="§"/>
            </a:pPr>
            <a:endParaRPr lang="en-GB" dirty="0" smtClean="0"/>
          </a:p>
          <a:p>
            <a:pPr marL="742950" lvl="1" indent="-285750">
              <a:buFont typeface="Wingdings" panose="05000000000000000000" pitchFamily="2" charset="2"/>
              <a:buChar char="§"/>
            </a:pPr>
            <a:endParaRPr lang="en-GB" dirty="0"/>
          </a:p>
          <a:p>
            <a:pPr lvl="1"/>
            <a:endParaRPr lang="en-GB" dirty="0"/>
          </a:p>
        </p:txBody>
      </p:sp>
    </p:spTree>
    <p:extLst>
      <p:ext uri="{BB962C8B-B14F-4D97-AF65-F5344CB8AC3E}">
        <p14:creationId xmlns:p14="http://schemas.microsoft.com/office/powerpoint/2010/main" val="2274321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 to End Review</a:t>
            </a:r>
            <a:br>
              <a:rPr lang="en-GB" dirty="0" smtClean="0"/>
            </a:br>
            <a:r>
              <a:rPr lang="en-GB" dirty="0" smtClean="0"/>
              <a:t>– September 2019 Update</a:t>
            </a:r>
            <a:endParaRPr lang="en-GB" dirty="0"/>
          </a:p>
        </p:txBody>
      </p:sp>
      <p:sp>
        <p:nvSpPr>
          <p:cNvPr id="3" name="Content Placeholder 2"/>
          <p:cNvSpPr>
            <a:spLocks noGrp="1"/>
          </p:cNvSpPr>
          <p:nvPr>
            <p:ph idx="1"/>
          </p:nvPr>
        </p:nvSpPr>
        <p:spPr/>
        <p:txBody>
          <a:bodyPr/>
          <a:lstStyle/>
          <a:p>
            <a:pPr marL="0" indent="0">
              <a:buNone/>
            </a:pPr>
            <a:r>
              <a:rPr lang="en-GB" sz="1400" b="1" dirty="0"/>
              <a:t>Single Business Support function</a:t>
            </a:r>
            <a:r>
              <a:rPr lang="en-GB" sz="1400" dirty="0"/>
              <a:t>:</a:t>
            </a:r>
          </a:p>
          <a:p>
            <a:pPr lvl="0">
              <a:buClr>
                <a:srgbClr val="00B050"/>
              </a:buClr>
            </a:pPr>
            <a:r>
              <a:rPr lang="en-GB" sz="1400" dirty="0"/>
              <a:t>Mapping work completed, due to challenges to integration a single business support function is unlikely to produce early cashable savings;</a:t>
            </a:r>
          </a:p>
          <a:p>
            <a:pPr lvl="0">
              <a:buClr>
                <a:srgbClr val="00B050"/>
              </a:buClr>
            </a:pPr>
            <a:r>
              <a:rPr lang="en-GB" sz="1400" dirty="0"/>
              <a:t>EPS are moving forward with their restructure of the department, EPS business support is now in scope of this. A Business case is not yet agreed;</a:t>
            </a:r>
          </a:p>
          <a:p>
            <a:pPr lvl="0">
              <a:buClr>
                <a:srgbClr val="00B050"/>
              </a:buClr>
            </a:pPr>
            <a:r>
              <a:rPr lang="en-GB" sz="1400" dirty="0"/>
              <a:t>CYPFS have identified savings through held vacancies; a consultation document is in draft and will be approved in September 2019.</a:t>
            </a:r>
          </a:p>
          <a:p>
            <a:pPr marL="0" indent="0">
              <a:buNone/>
            </a:pPr>
            <a:endParaRPr lang="en-GB" sz="1400" dirty="0"/>
          </a:p>
          <a:p>
            <a:pPr marL="0" indent="0">
              <a:buNone/>
            </a:pPr>
            <a:r>
              <a:rPr lang="en-GB" sz="1400" dirty="0"/>
              <a:t>Priorities for Autumn/Winter:</a:t>
            </a:r>
          </a:p>
          <a:p>
            <a:pPr lvl="0">
              <a:buClr>
                <a:srgbClr val="00B050"/>
              </a:buClr>
            </a:pPr>
            <a:r>
              <a:rPr lang="en-GB" sz="1400" dirty="0"/>
              <a:t>Consultation on and implementation of CYPFS business support restructure;</a:t>
            </a:r>
          </a:p>
          <a:p>
            <a:pPr lvl="0">
              <a:buClr>
                <a:srgbClr val="00B050"/>
              </a:buClr>
            </a:pPr>
            <a:r>
              <a:rPr lang="en-GB" sz="1400" dirty="0"/>
              <a:t>Development of options for Single Business Support function; preferred option identified and progress towards implementation by April 2020.</a:t>
            </a:r>
          </a:p>
          <a:p>
            <a:pPr marL="0" indent="0">
              <a:buNone/>
            </a:pPr>
            <a:endParaRPr lang="en-GB" sz="1400" dirty="0"/>
          </a:p>
          <a:p>
            <a:pPr marL="0" indent="0">
              <a:buNone/>
            </a:pPr>
            <a:r>
              <a:rPr lang="en-GB" sz="1400" b="1" dirty="0"/>
              <a:t>Restructure of EPS:</a:t>
            </a:r>
            <a:endParaRPr lang="en-GB" sz="1400" dirty="0"/>
          </a:p>
          <a:p>
            <a:pPr lvl="0">
              <a:buClr>
                <a:srgbClr val="00B050"/>
              </a:buClr>
            </a:pPr>
            <a:r>
              <a:rPr lang="en-GB" sz="1400" dirty="0"/>
              <a:t>Business case not yet agreed. The department anticipates a start date for the beginning of September 2019 for the beginning of the staff consultation.</a:t>
            </a:r>
          </a:p>
          <a:p>
            <a:pPr marL="0" indent="0">
              <a:buNone/>
            </a:pPr>
            <a:endParaRPr lang="en-GB" sz="1400" dirty="0"/>
          </a:p>
          <a:p>
            <a:pPr marL="0" indent="0">
              <a:buNone/>
            </a:pPr>
            <a:r>
              <a:rPr lang="en-GB" sz="1400" dirty="0"/>
              <a:t>Priorities for Autumn/Winter:</a:t>
            </a:r>
          </a:p>
          <a:p>
            <a:pPr lvl="0">
              <a:buClr>
                <a:srgbClr val="00B050"/>
              </a:buClr>
            </a:pPr>
            <a:r>
              <a:rPr lang="en-GB" sz="1400" dirty="0"/>
              <a:t>Consultation on and implementation of EPS Restructure</a:t>
            </a:r>
            <a:r>
              <a:rPr lang="en-GB" sz="1400" dirty="0" smtClean="0"/>
              <a:t>.</a:t>
            </a:r>
            <a:endParaRPr lang="en-GB" sz="1400" dirty="0"/>
          </a:p>
        </p:txBody>
      </p:sp>
    </p:spTree>
    <p:extLst>
      <p:ext uri="{BB962C8B-B14F-4D97-AF65-F5344CB8AC3E}">
        <p14:creationId xmlns:p14="http://schemas.microsoft.com/office/powerpoint/2010/main" val="58571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 to End Review</a:t>
            </a:r>
            <a:br>
              <a:rPr lang="en-GB" dirty="0" smtClean="0"/>
            </a:br>
            <a:r>
              <a:rPr lang="en-GB" dirty="0" smtClean="0"/>
              <a:t>– September 2019 Update</a:t>
            </a:r>
            <a:endParaRPr lang="en-GB" dirty="0"/>
          </a:p>
        </p:txBody>
      </p:sp>
      <p:sp>
        <p:nvSpPr>
          <p:cNvPr id="3" name="Content Placeholder 2"/>
          <p:cNvSpPr>
            <a:spLocks noGrp="1"/>
          </p:cNvSpPr>
          <p:nvPr>
            <p:ph idx="1"/>
          </p:nvPr>
        </p:nvSpPr>
        <p:spPr/>
        <p:txBody>
          <a:bodyPr/>
          <a:lstStyle/>
          <a:p>
            <a:pPr marL="0" indent="0">
              <a:buNone/>
            </a:pPr>
            <a:r>
              <a:rPr lang="en-GB" sz="1600" b="1" dirty="0"/>
              <a:t>IT and Digital Platforms:</a:t>
            </a:r>
            <a:endParaRPr lang="en-GB" sz="1600" dirty="0"/>
          </a:p>
          <a:p>
            <a:pPr lvl="0">
              <a:buClr>
                <a:srgbClr val="00B050"/>
              </a:buClr>
            </a:pPr>
            <a:r>
              <a:rPr lang="en-GB" sz="1600" dirty="0" err="1"/>
              <a:t>Carefirst</a:t>
            </a:r>
            <a:r>
              <a:rPr lang="en-GB" sz="1600" dirty="0"/>
              <a:t> system changes have been identified and prioritised with the CYPF management team. The changes will support practice and will also prepare the system for eventual migration.</a:t>
            </a:r>
          </a:p>
          <a:p>
            <a:pPr marL="0" indent="0">
              <a:buNone/>
            </a:pPr>
            <a:endParaRPr lang="en-GB" sz="1600" dirty="0"/>
          </a:p>
          <a:p>
            <a:pPr marL="0" indent="0">
              <a:buNone/>
            </a:pPr>
            <a:r>
              <a:rPr lang="en-GB" sz="1600" dirty="0"/>
              <a:t>Priorities for Autumn/Winter:</a:t>
            </a:r>
          </a:p>
          <a:p>
            <a:pPr lvl="0">
              <a:buClr>
                <a:srgbClr val="00B050"/>
              </a:buClr>
            </a:pPr>
            <a:r>
              <a:rPr lang="en-GB" sz="1600" dirty="0"/>
              <a:t>Consultation on and delivery of </a:t>
            </a:r>
            <a:r>
              <a:rPr lang="en-GB" sz="1600" dirty="0" err="1"/>
              <a:t>Carefirst</a:t>
            </a:r>
            <a:r>
              <a:rPr lang="en-GB" sz="1600" dirty="0"/>
              <a:t> changes.</a:t>
            </a:r>
          </a:p>
          <a:p>
            <a:pPr marL="0" indent="0">
              <a:buNone/>
            </a:pPr>
            <a:endParaRPr lang="en-GB" sz="1600" dirty="0"/>
          </a:p>
          <a:p>
            <a:pPr marL="0" indent="0">
              <a:buNone/>
            </a:pPr>
            <a:r>
              <a:rPr lang="en-GB" sz="1600" b="1" dirty="0" smtClean="0"/>
              <a:t>Home </a:t>
            </a:r>
            <a:r>
              <a:rPr lang="en-GB" sz="1600" b="1" dirty="0"/>
              <a:t>to School transport:</a:t>
            </a:r>
            <a:endParaRPr lang="en-GB" sz="1600" dirty="0"/>
          </a:p>
          <a:p>
            <a:pPr lvl="0">
              <a:buClr>
                <a:srgbClr val="00B050"/>
              </a:buClr>
            </a:pPr>
            <a:r>
              <a:rPr lang="en-GB" sz="1600" dirty="0"/>
              <a:t>The work to review terms and conditions in this area is just starting. It has been agreed at this stage that staff will not be moving at the moment</a:t>
            </a:r>
            <a:r>
              <a:rPr lang="en-GB" sz="1600" dirty="0" smtClean="0"/>
              <a:t>.</a:t>
            </a:r>
          </a:p>
          <a:p>
            <a:pPr marL="0" lvl="0" indent="0">
              <a:buNone/>
            </a:pPr>
            <a:r>
              <a:rPr lang="en-GB" sz="1600" dirty="0"/>
              <a:t> </a:t>
            </a:r>
            <a:endParaRPr lang="en-GB" sz="1600" dirty="0" smtClean="0"/>
          </a:p>
          <a:p>
            <a:pPr marL="0" lvl="0" indent="0">
              <a:buNone/>
            </a:pPr>
            <a:r>
              <a:rPr lang="en-GB" sz="1600" dirty="0" smtClean="0"/>
              <a:t>Priorities </a:t>
            </a:r>
            <a:r>
              <a:rPr lang="en-GB" sz="1600" dirty="0"/>
              <a:t>for Autumn/Winter:</a:t>
            </a:r>
          </a:p>
          <a:p>
            <a:pPr lvl="0">
              <a:buClr>
                <a:srgbClr val="00B050"/>
              </a:buClr>
            </a:pPr>
            <a:r>
              <a:rPr lang="en-GB" sz="1600" dirty="0"/>
              <a:t>Review of functions;</a:t>
            </a:r>
          </a:p>
          <a:p>
            <a:pPr lvl="0">
              <a:buClr>
                <a:srgbClr val="00B050"/>
              </a:buClr>
            </a:pPr>
            <a:r>
              <a:rPr lang="en-GB" sz="1600" dirty="0"/>
              <a:t>Agree preferred delivery option</a:t>
            </a:r>
            <a:r>
              <a:rPr lang="en-GB" sz="1600" dirty="0" smtClean="0"/>
              <a:t>.</a:t>
            </a:r>
            <a:endParaRPr lang="en-GB" sz="1600" dirty="0"/>
          </a:p>
        </p:txBody>
      </p:sp>
    </p:spTree>
    <p:extLst>
      <p:ext uri="{BB962C8B-B14F-4D97-AF65-F5344CB8AC3E}">
        <p14:creationId xmlns:p14="http://schemas.microsoft.com/office/powerpoint/2010/main" val="541575590"/>
      </p:ext>
    </p:extLst>
  </p:cSld>
  <p:clrMapOvr>
    <a:masterClrMapping/>
  </p:clrMapOvr>
</p:sld>
</file>

<file path=ppt/theme/theme1.xml><?xml version="1.0" encoding="utf-8"?>
<a:theme xmlns:a="http://schemas.openxmlformats.org/drawingml/2006/main" name="Powerpoint Template 97-2003">
  <a:themeElements>
    <a:clrScheme name="powerpoint_template_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werpoint_template_V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owerpoint_template_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_template_V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_template_V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_template_V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_template_V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_template_V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_template_V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_template_V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_template_V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_template_V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_template_V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_template_V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10685</TotalTime>
  <Words>493</Words>
  <Application>Microsoft Office PowerPoint</Application>
  <PresentationFormat>On-screen Show (4:3)</PresentationFormat>
  <Paragraphs>47</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Gill Sans MT</vt:lpstr>
      <vt:lpstr>Wingdings</vt:lpstr>
      <vt:lpstr>Powerpoint Template 97-2003</vt:lpstr>
      <vt:lpstr>Children’s Services Fostering Project – September 2019 Update </vt:lpstr>
      <vt:lpstr>Children’s Services Fostering Project – September 2019 Update  </vt:lpstr>
      <vt:lpstr>End to End Review – September 2019 Update</vt:lpstr>
      <vt:lpstr>End to End Review – September 2019 Update</vt:lpstr>
    </vt:vector>
  </TitlesOfParts>
  <Company>Plymouth City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Children’s Programme</dc:title>
  <dc:creator>Horne, Abigail</dc:creator>
  <cp:lastModifiedBy>Allen, Lucy</cp:lastModifiedBy>
  <cp:revision>22</cp:revision>
  <dcterms:created xsi:type="dcterms:W3CDTF">2019-02-07T10:11:55Z</dcterms:created>
  <dcterms:modified xsi:type="dcterms:W3CDTF">2019-09-20T12:55:01Z</dcterms:modified>
</cp:coreProperties>
</file>